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262" r:id="rId3"/>
    <p:sldId id="260" r:id="rId4"/>
    <p:sldId id="261" r:id="rId5"/>
    <p:sldId id="257" r:id="rId6"/>
    <p:sldId id="258" r:id="rId7"/>
    <p:sldId id="259" r:id="rId8"/>
    <p:sldId id="299" r:id="rId9"/>
    <p:sldId id="293" r:id="rId10"/>
    <p:sldId id="263" r:id="rId11"/>
    <p:sldId id="269" r:id="rId12"/>
    <p:sldId id="274" r:id="rId13"/>
    <p:sldId id="281" r:id="rId14"/>
    <p:sldId id="287" r:id="rId15"/>
    <p:sldId id="300" r:id="rId16"/>
    <p:sldId id="294" r:id="rId17"/>
    <p:sldId id="264" r:id="rId18"/>
    <p:sldId id="270" r:id="rId19"/>
    <p:sldId id="275" r:id="rId20"/>
    <p:sldId id="282" r:id="rId21"/>
    <p:sldId id="288" r:id="rId22"/>
    <p:sldId id="301" r:id="rId23"/>
    <p:sldId id="295" r:id="rId24"/>
    <p:sldId id="265" r:id="rId25"/>
    <p:sldId id="280" r:id="rId26"/>
    <p:sldId id="276" r:id="rId27"/>
    <p:sldId id="283" r:id="rId28"/>
    <p:sldId id="289" r:id="rId29"/>
    <p:sldId id="302" r:id="rId30"/>
    <p:sldId id="296" r:id="rId31"/>
    <p:sldId id="266" r:id="rId32"/>
    <p:sldId id="271" r:id="rId33"/>
    <p:sldId id="277" r:id="rId34"/>
    <p:sldId id="284" r:id="rId35"/>
    <p:sldId id="290" r:id="rId36"/>
    <p:sldId id="303" r:id="rId37"/>
    <p:sldId id="297" r:id="rId38"/>
    <p:sldId id="267" r:id="rId39"/>
    <p:sldId id="272" r:id="rId40"/>
    <p:sldId id="278" r:id="rId41"/>
    <p:sldId id="285" r:id="rId42"/>
    <p:sldId id="291" r:id="rId43"/>
    <p:sldId id="304" r:id="rId44"/>
    <p:sldId id="298" r:id="rId45"/>
    <p:sldId id="268" r:id="rId46"/>
    <p:sldId id="273" r:id="rId47"/>
    <p:sldId id="279" r:id="rId48"/>
    <p:sldId id="286" r:id="rId49"/>
    <p:sldId id="292" r:id="rId50"/>
    <p:sldId id="305" r:id="rId51"/>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FAEE04"/>
    <a:srgbClr val="FFFFCC"/>
    <a:srgbClr val="CCFF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90" d="100"/>
          <a:sy n="90" d="100"/>
        </p:scale>
        <p:origin x="-594" y="1938"/>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C3A4CF-5B21-44DB-A263-388748A37C46}" type="datetimeFigureOut">
              <a:rPr lang="en-US" smtClean="0"/>
              <a:pPr/>
              <a:t>7/13/2013</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17619A-BB13-44B9-9B1A-D2DF4D32F46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17619A-BB13-44B9-9B1A-D2DF4D32F464}"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4C9917-ECDC-4FBA-8938-9F04B7C205E4}" type="datetimeFigureOut">
              <a:rPr lang="en-US" smtClean="0"/>
              <a:pPr/>
              <a:t>7/13/2013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CCA2C-2AED-493B-B195-58A637DED41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4C9917-ECDC-4FBA-8938-9F04B7C205E4}" type="datetimeFigureOut">
              <a:rPr lang="en-US" smtClean="0"/>
              <a:pPr/>
              <a:t>7/13/2013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CCA2C-2AED-493B-B195-58A637DED41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4C9917-ECDC-4FBA-8938-9F04B7C205E4}" type="datetimeFigureOut">
              <a:rPr lang="en-US" smtClean="0"/>
              <a:pPr/>
              <a:t>7/13/2013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CCA2C-2AED-493B-B195-58A637DED41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4C9917-ECDC-4FBA-8938-9F04B7C205E4}" type="datetimeFigureOut">
              <a:rPr lang="en-US" smtClean="0"/>
              <a:pPr/>
              <a:t>7/13/2013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CCA2C-2AED-493B-B195-58A637DED41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4C9917-ECDC-4FBA-8938-9F04B7C205E4}" type="datetimeFigureOut">
              <a:rPr lang="en-US" smtClean="0"/>
              <a:pPr/>
              <a:t>7/13/2013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CCA2C-2AED-493B-B195-58A637DED41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4C9917-ECDC-4FBA-8938-9F04B7C205E4}" type="datetimeFigureOut">
              <a:rPr lang="en-US" smtClean="0"/>
              <a:pPr/>
              <a:t>7/13/2013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9CCA2C-2AED-493B-B195-58A637DED41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4C9917-ECDC-4FBA-8938-9F04B7C205E4}" type="datetimeFigureOut">
              <a:rPr lang="en-US" smtClean="0"/>
              <a:pPr/>
              <a:t>7/13/2013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9CCA2C-2AED-493B-B195-58A637DED41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4C9917-ECDC-4FBA-8938-9F04B7C205E4}" type="datetimeFigureOut">
              <a:rPr lang="en-US" smtClean="0"/>
              <a:pPr/>
              <a:t>7/13/2013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9CCA2C-2AED-493B-B195-58A637DED41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4C9917-ECDC-4FBA-8938-9F04B7C205E4}" type="datetimeFigureOut">
              <a:rPr lang="en-US" smtClean="0"/>
              <a:pPr/>
              <a:t>7/13/2013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9CCA2C-2AED-493B-B195-58A637DED41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4C9917-ECDC-4FBA-8938-9F04B7C205E4}" type="datetimeFigureOut">
              <a:rPr lang="en-US" smtClean="0"/>
              <a:pPr/>
              <a:t>7/13/2013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9CCA2C-2AED-493B-B195-58A637DED41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4C9917-ECDC-4FBA-8938-9F04B7C205E4}" type="datetimeFigureOut">
              <a:rPr lang="en-US" smtClean="0"/>
              <a:pPr/>
              <a:t>7/13/2013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9CCA2C-2AED-493B-B195-58A637DED41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5C4C9917-ECDC-4FBA-8938-9F04B7C205E4}" type="datetimeFigureOut">
              <a:rPr lang="en-US" smtClean="0"/>
              <a:pPr/>
              <a:t>7/13/2013</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ED9CCA2C-2AED-493B-B195-58A637DED41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6858000" cy="9144000"/>
          </a:xfrm>
        </p:spPr>
        <p:txBody>
          <a:bodyPr>
            <a:normAutofit/>
          </a:bodyPr>
          <a:lstStyle/>
          <a:p>
            <a:pPr rtl="1"/>
            <a:r>
              <a:rPr lang="fa-IR" sz="3600" dirty="0" smtClean="0">
                <a:latin typeface="Times New Roman" pitchFamily="18" charset="0"/>
                <a:cs typeface="Times New Roman" pitchFamily="18" charset="0"/>
              </a:rPr>
              <a:t>به نام خدا</a:t>
            </a:r>
            <a:br>
              <a:rPr lang="fa-IR" sz="3600" dirty="0" smtClean="0">
                <a:latin typeface="Times New Roman" pitchFamily="18" charset="0"/>
                <a:cs typeface="Times New Roman" pitchFamily="18" charset="0"/>
              </a:rPr>
            </a:br>
            <a:r>
              <a:rPr lang="fa-IR" dirty="0" smtClean="0">
                <a:latin typeface="Times New Roman" pitchFamily="18" charset="0"/>
                <a:cs typeface="Times New Roman" pitchFamily="18" charset="0"/>
              </a:rPr>
              <a:t/>
            </a:r>
            <a:br>
              <a:rPr lang="fa-IR" dirty="0" smtClean="0">
                <a:latin typeface="Times New Roman" pitchFamily="18" charset="0"/>
                <a:cs typeface="Times New Roman" pitchFamily="18" charset="0"/>
              </a:rPr>
            </a:br>
            <a:r>
              <a:rPr lang="fa-IR"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تفسیر نقاشی کودکان با موضوع خانواده بر اساس کتاب ل. کرمن</a:t>
            </a:r>
            <a:r>
              <a:rPr lang="fa-IR" dirty="0" smtClean="0">
                <a:latin typeface="Times New Roman" pitchFamily="18" charset="0"/>
                <a:cs typeface="Times New Roman" pitchFamily="18" charset="0"/>
              </a:rPr>
              <a:t/>
            </a:r>
            <a:br>
              <a:rPr lang="fa-IR" dirty="0" smtClean="0">
                <a:latin typeface="Times New Roman" pitchFamily="18" charset="0"/>
                <a:cs typeface="Times New Roman" pitchFamily="18" charset="0"/>
              </a:rPr>
            </a:br>
            <a:r>
              <a:rPr lang="fa-IR" sz="2800" dirty="0" smtClean="0">
                <a:latin typeface="Times New Roman" pitchFamily="18" charset="0"/>
                <a:cs typeface="Times New Roman" pitchFamily="18" charset="0"/>
              </a:rPr>
              <a:t>مربوط به درس روان شناسی بالینی کودک </a:t>
            </a:r>
            <a:r>
              <a:rPr lang="fa-IR" dirty="0" smtClean="0">
                <a:latin typeface="Times New Roman" pitchFamily="18" charset="0"/>
                <a:cs typeface="Times New Roman" pitchFamily="18" charset="0"/>
              </a:rPr>
              <a:t/>
            </a:r>
            <a:br>
              <a:rPr lang="fa-IR" dirty="0" smtClean="0">
                <a:latin typeface="Times New Roman" pitchFamily="18" charset="0"/>
                <a:cs typeface="Times New Roman" pitchFamily="18" charset="0"/>
              </a:rPr>
            </a:br>
            <a:r>
              <a:rPr lang="fa-IR" dirty="0" smtClean="0">
                <a:latin typeface="Times New Roman" pitchFamily="18" charset="0"/>
                <a:cs typeface="Times New Roman" pitchFamily="18" charset="0"/>
              </a:rPr>
              <a:t/>
            </a:r>
            <a:br>
              <a:rPr lang="fa-IR" dirty="0" smtClean="0">
                <a:latin typeface="Times New Roman" pitchFamily="18" charset="0"/>
                <a:cs typeface="Times New Roman" pitchFamily="18" charset="0"/>
              </a:rPr>
            </a:br>
            <a:r>
              <a:rPr lang="fa-IR" sz="2400" dirty="0" smtClean="0">
                <a:latin typeface="Times New Roman" pitchFamily="18" charset="0"/>
                <a:cs typeface="Times New Roman" pitchFamily="18" charset="0"/>
              </a:rPr>
              <a:t>استاد: </a:t>
            </a:r>
            <a:r>
              <a:rPr lang="fa-IR" dirty="0" smtClean="0">
                <a:latin typeface="Times New Roman" pitchFamily="18" charset="0"/>
                <a:cs typeface="Times New Roman" pitchFamily="18" charset="0"/>
              </a:rPr>
              <a:t/>
            </a:r>
            <a:br>
              <a:rPr lang="fa-IR" dirty="0" smtClean="0">
                <a:latin typeface="Times New Roman" pitchFamily="18" charset="0"/>
                <a:cs typeface="Times New Roman" pitchFamily="18" charset="0"/>
              </a:rPr>
            </a:br>
            <a:r>
              <a:rPr lang="fa-IR" sz="3600" dirty="0" smtClean="0">
                <a:latin typeface="Times New Roman" pitchFamily="18" charset="0"/>
                <a:cs typeface="Times New Roman" pitchFamily="18" charset="0"/>
              </a:rPr>
              <a:t>دکتر احمد برجعلی</a:t>
            </a:r>
            <a:r>
              <a:rPr lang="fa-IR" dirty="0" smtClean="0">
                <a:latin typeface="Times New Roman" pitchFamily="18" charset="0"/>
                <a:cs typeface="Times New Roman" pitchFamily="18" charset="0"/>
              </a:rPr>
              <a:t/>
            </a:r>
            <a:br>
              <a:rPr lang="fa-IR" dirty="0" smtClean="0">
                <a:latin typeface="Times New Roman" pitchFamily="18" charset="0"/>
                <a:cs typeface="Times New Roman" pitchFamily="18" charset="0"/>
              </a:rPr>
            </a:br>
            <a:r>
              <a:rPr lang="fa-IR" dirty="0" smtClean="0">
                <a:latin typeface="Times New Roman" pitchFamily="18" charset="0"/>
                <a:cs typeface="Times New Roman" pitchFamily="18" charset="0"/>
              </a:rPr>
              <a:t/>
            </a:r>
            <a:br>
              <a:rPr lang="fa-IR"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fa-IR" sz="4000" dirty="0" smtClean="0">
                <a:latin typeface="Times New Roman" pitchFamily="18" charset="0"/>
                <a:cs typeface="Times New Roman" pitchFamily="18" charset="0"/>
              </a:rPr>
              <a:t/>
            </a:r>
            <a:br>
              <a:rPr lang="fa-IR" sz="4000" dirty="0" smtClean="0">
                <a:latin typeface="Times New Roman" pitchFamily="18" charset="0"/>
                <a:cs typeface="Times New Roman" pitchFamily="18" charset="0"/>
              </a:rPr>
            </a:br>
            <a:r>
              <a:rPr lang="fa-IR" sz="4000" dirty="0">
                <a:latin typeface="Times New Roman" pitchFamily="18" charset="0"/>
                <a:cs typeface="Times New Roman" pitchFamily="18" charset="0"/>
              </a:rPr>
              <a:t/>
            </a:r>
            <a:br>
              <a:rPr lang="fa-IR" sz="4000" dirty="0">
                <a:latin typeface="Times New Roman" pitchFamily="18" charset="0"/>
                <a:cs typeface="Times New Roman" pitchFamily="18" charset="0"/>
              </a:rPr>
            </a:br>
            <a:r>
              <a:rPr lang="fa-IR" sz="1600" dirty="0" smtClean="0">
                <a:latin typeface="Times New Roman" pitchFamily="18" charset="0"/>
                <a:cs typeface="Times New Roman" pitchFamily="18" charset="0"/>
              </a:rPr>
              <a:t>دانشگاه علامه طباطبایی</a:t>
            </a:r>
            <a:br>
              <a:rPr lang="fa-IR" sz="1600" dirty="0" smtClean="0">
                <a:latin typeface="Times New Roman" pitchFamily="18" charset="0"/>
                <a:cs typeface="Times New Roman" pitchFamily="18" charset="0"/>
              </a:rPr>
            </a:br>
            <a:r>
              <a:rPr lang="fa-IR" sz="1600" dirty="0" smtClean="0">
                <a:latin typeface="Times New Roman" pitchFamily="18" charset="0"/>
                <a:cs typeface="Times New Roman" pitchFamily="18" charset="0"/>
              </a:rPr>
              <a:t>دانشکده روان شناسی و علوم تربیتی</a:t>
            </a:r>
            <a:br>
              <a:rPr lang="fa-IR" sz="1600" dirty="0" smtClean="0">
                <a:latin typeface="Times New Roman" pitchFamily="18" charset="0"/>
                <a:cs typeface="Times New Roman" pitchFamily="18" charset="0"/>
              </a:rPr>
            </a:br>
            <a:r>
              <a:rPr lang="fa-IR" sz="1600" dirty="0" smtClean="0">
                <a:latin typeface="Times New Roman" pitchFamily="18" charset="0"/>
                <a:cs typeface="Times New Roman" pitchFamily="18" charset="0"/>
              </a:rPr>
              <a:t>1390</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58000" cy="9144000"/>
          </a:xfrm>
        </p:spPr>
        <p:txBody>
          <a:bodyPr>
            <a:normAutofit/>
          </a:bodyPr>
          <a:lstStyle/>
          <a:p>
            <a:pPr algn="r" rtl="1">
              <a:lnSpc>
                <a:spcPct val="150000"/>
              </a:lnSpc>
            </a:pPr>
            <a:r>
              <a:rPr lang="fa-IR" sz="2400" dirty="0" smtClean="0">
                <a:latin typeface="Times New Roman" pitchFamily="18" charset="0"/>
                <a:cs typeface="Times New Roman" pitchFamily="18" charset="0"/>
              </a:rPr>
              <a:t>نام و نام خانوادگی: </a:t>
            </a:r>
            <a:r>
              <a:rPr lang="fa-IR" sz="2400" b="1" dirty="0" smtClean="0">
                <a:latin typeface="Times New Roman" pitchFamily="18" charset="0"/>
                <a:cs typeface="Times New Roman" pitchFamily="18" charset="0"/>
              </a:rPr>
              <a:t>م. ع (دختر 6 ساله) </a:t>
            </a:r>
            <a:r>
              <a:rPr lang="fa-IR" sz="2400" dirty="0" smtClean="0">
                <a:latin typeface="Times New Roman" pitchFamily="18" charset="0"/>
                <a:cs typeface="Times New Roman" pitchFamily="18" charset="0"/>
              </a:rPr>
              <a:t/>
            </a:r>
            <a:br>
              <a:rPr lang="fa-IR" sz="2400" dirty="0" smtClean="0">
                <a:latin typeface="Times New Roman" pitchFamily="18" charset="0"/>
                <a:cs typeface="Times New Roman" pitchFamily="18" charset="0"/>
              </a:rPr>
            </a:br>
            <a:r>
              <a:rPr lang="fa-IR" sz="2400" dirty="0" smtClean="0">
                <a:latin typeface="Times New Roman" pitchFamily="18" charset="0"/>
                <a:cs typeface="Times New Roman" pitchFamily="18" charset="0"/>
              </a:rPr>
              <a:t>تاریخ اجرا: </a:t>
            </a:r>
            <a:r>
              <a:rPr lang="fa-IR" sz="2400" b="1" dirty="0" smtClean="0">
                <a:latin typeface="Times New Roman" pitchFamily="18" charset="0"/>
                <a:cs typeface="Times New Roman" pitchFamily="18" charset="0"/>
              </a:rPr>
              <a:t>90/8/25</a:t>
            </a:r>
            <a:r>
              <a:rPr lang="fa-IR" sz="2400" dirty="0" smtClean="0">
                <a:latin typeface="Times New Roman" pitchFamily="18" charset="0"/>
                <a:cs typeface="Times New Roman" pitchFamily="18" charset="0"/>
              </a:rPr>
              <a:t/>
            </a:r>
            <a:br>
              <a:rPr lang="fa-IR" sz="2400" dirty="0" smtClean="0">
                <a:latin typeface="Times New Roman" pitchFamily="18" charset="0"/>
                <a:cs typeface="Times New Roman" pitchFamily="18" charset="0"/>
              </a:rPr>
            </a:br>
            <a:r>
              <a:rPr lang="fa-IR" sz="2400" dirty="0" smtClean="0">
                <a:latin typeface="Times New Roman" pitchFamily="18" charset="0"/>
                <a:cs typeface="Times New Roman" pitchFamily="18" charset="0"/>
              </a:rPr>
              <a:t>ترکیب واقعی خانواده: </a:t>
            </a:r>
            <a:r>
              <a:rPr lang="fa-IR" sz="2400" b="1" dirty="0" smtClean="0">
                <a:latin typeface="Times New Roman" pitchFamily="18" charset="0"/>
                <a:cs typeface="Times New Roman" pitchFamily="18" charset="0"/>
              </a:rPr>
              <a:t>مادر (35 ساله)، </a:t>
            </a:r>
            <a:br>
              <a:rPr lang="fa-IR" sz="2400" b="1" dirty="0" smtClean="0">
                <a:latin typeface="Times New Roman" pitchFamily="18" charset="0"/>
                <a:cs typeface="Times New Roman" pitchFamily="18" charset="0"/>
              </a:rPr>
            </a:br>
            <a:r>
              <a:rPr lang="fa-IR" sz="2400" b="1" dirty="0" smtClean="0">
                <a:latin typeface="Times New Roman" pitchFamily="18" charset="0"/>
                <a:cs typeface="Times New Roman" pitchFamily="18" charset="0"/>
              </a:rPr>
              <a:t>برادر (9/5 ساله) و خودش </a:t>
            </a:r>
            <a:r>
              <a:rPr lang="fa-IR" sz="2400" dirty="0" smtClean="0">
                <a:latin typeface="Times New Roman" pitchFamily="18" charset="0"/>
                <a:cs typeface="Times New Roman" pitchFamily="18" charset="0"/>
              </a:rPr>
              <a:t/>
            </a:r>
            <a:br>
              <a:rPr lang="fa-IR" sz="2400" dirty="0" smtClean="0">
                <a:latin typeface="Times New Roman" pitchFamily="18" charset="0"/>
                <a:cs typeface="Times New Roman" pitchFamily="18" charset="0"/>
              </a:rPr>
            </a:br>
            <a:r>
              <a:rPr lang="fa-IR" sz="2400" dirty="0" smtClean="0">
                <a:latin typeface="Times New Roman" pitchFamily="18" charset="0"/>
                <a:cs typeface="Times New Roman" pitchFamily="18" charset="0"/>
              </a:rPr>
              <a:t/>
            </a:r>
            <a:br>
              <a:rPr lang="fa-IR" sz="2400" dirty="0" smtClean="0">
                <a:latin typeface="Times New Roman" pitchFamily="18" charset="0"/>
                <a:cs typeface="Times New Roman" pitchFamily="18" charset="0"/>
              </a:rPr>
            </a:br>
            <a:r>
              <a:rPr lang="fa-IR" sz="2400" dirty="0" smtClean="0">
                <a:latin typeface="Times New Roman" pitchFamily="18" charset="0"/>
                <a:cs typeface="Times New Roman" pitchFamily="18" charset="0"/>
              </a:rPr>
              <a:t/>
            </a:r>
            <a:br>
              <a:rPr lang="fa-IR" sz="24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این ها کجا هستند؟</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در خانه. </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این ها چکار می کنند؟</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تلویزیون تماشا می کنند.</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این ها چه کسانی هستند؟ (به ترتیب کشیدن)</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مادرم، خودم، برادرم.</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این ها نسبت به هم چه احساسی دارند؟ </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احساس خوبی دارند.</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کدام یک از همه مهربان تر است؟ چرا؟</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مادرم. چون مرا دوست دارد.</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کدام یک از همه کمتر مهربان است؟ چرا؟</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برادرم. چون دائم با من دعوا می کند.</a:t>
            </a:r>
            <a:endParaRPr lang="en-US" sz="2400" b="1" dirty="0">
              <a:latin typeface="Times New Roman" pitchFamily="18" charset="0"/>
              <a:cs typeface="Times New Roman" pitchFamily="18" charset="0"/>
            </a:endParaRPr>
          </a:p>
        </p:txBody>
      </p:sp>
      <p:cxnSp>
        <p:nvCxnSpPr>
          <p:cNvPr id="4" name="Straight Connector 3"/>
          <p:cNvCxnSpPr/>
          <p:nvPr/>
        </p:nvCxnSpPr>
        <p:spPr>
          <a:xfrm rot="10800000">
            <a:off x="0" y="2786050"/>
            <a:ext cx="6858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Content Placeholder 3" descr="نقاشی 2.jpg"/>
          <p:cNvPicPr>
            <a:picLocks noChangeAspect="1"/>
          </p:cNvPicPr>
          <p:nvPr/>
        </p:nvPicPr>
        <p:blipFill>
          <a:blip r:embed="rId2" cstate="print"/>
          <a:stretch>
            <a:fillRect/>
          </a:stretch>
        </p:blipFill>
        <p:spPr>
          <a:xfrm>
            <a:off x="571480" y="214282"/>
            <a:ext cx="1785950" cy="24150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58000" cy="9144000"/>
          </a:xfrm>
        </p:spPr>
        <p:txBody>
          <a:bodyPr>
            <a:noAutofit/>
          </a:bodyPr>
          <a:lstStyle/>
          <a:p>
            <a:pPr algn="r" rtl="1">
              <a:lnSpc>
                <a:spcPct val="150000"/>
              </a:lnSpc>
            </a:pPr>
            <a:r>
              <a:rPr lang="fa-IR" sz="2100" dirty="0" smtClean="0">
                <a:latin typeface="Times New Roman" pitchFamily="18" charset="0"/>
                <a:cs typeface="Times New Roman" pitchFamily="18" charset="0"/>
              </a:rPr>
              <a:t>7- کدام یک از همه خوشبخت تر است؟ چرا؟</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همه.</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8- کدام یک از همه کمتر خوشبخت است؟ چرا؟</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هیچ کس.</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9- کدام یک از همه بهتر است؟ چرا؟</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مادرم. چون با ما مهربان است و با من بازی می کند.</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10- این ها می خواهند با ماشین به گردش بروند، اما برای همه در ماشین جا نیست. یک نفر باید در خانه بماند. کدام یک؟ چرا؟</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برادرم. چون درس هایش را نخوانده است.</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11- فرض کن تو جزو این خانواده باشی. کدام یک خواهی بود؟ چرا؟</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من خودم هستم.</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12- یکی از این بچه ها بازیگوشی کرده است. کدام یک؟ چگونه تنبیهش کنند؟</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برادرم. دیروز مدادرنگی های مرا برداشت، مامان دعواش کرد.</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13- فکر می کنی چه کسانی را نکشیده ای؟ چرا؟</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بابا. چون رفته کارخانه.</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14- اگر بخواهی دوباره نقاشی کنی آیا همین شکل را می کشی؟</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نمی دانم.</a:t>
            </a:r>
            <a:endParaRPr lang="en-US" sz="2100" b="1" dirty="0">
              <a:latin typeface="Times New Roman" pitchFamily="18" charset="0"/>
              <a:cs typeface="Times New Roman" pitchFamily="18" charset="0"/>
            </a:endParaRPr>
          </a:p>
        </p:txBody>
      </p:sp>
      <p:pic>
        <p:nvPicPr>
          <p:cNvPr id="4" name="Content Placeholder 3" descr="نقاشی 2.jpg"/>
          <p:cNvPicPr>
            <a:picLocks noChangeAspect="1"/>
          </p:cNvPicPr>
          <p:nvPr/>
        </p:nvPicPr>
        <p:blipFill>
          <a:blip r:embed="rId2" cstate="print"/>
          <a:stretch>
            <a:fillRect/>
          </a:stretch>
        </p:blipFill>
        <p:spPr>
          <a:xfrm>
            <a:off x="357166" y="428596"/>
            <a:ext cx="1785950" cy="24150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52" y="928662"/>
            <a:ext cx="2800348" cy="705354"/>
          </a:xfrm>
        </p:spPr>
        <p:txBody>
          <a:bodyPr>
            <a:noAutofit/>
          </a:bodyPr>
          <a:lstStyle/>
          <a:p>
            <a:pPr algn="r" rtl="1"/>
            <a:r>
              <a:rPr lang="fa-IR" sz="3200" b="1" dirty="0" smtClean="0">
                <a:ln w="10541" cmpd="sng">
                  <a:solidFill>
                    <a:schemeClr val="tx2">
                      <a:lumMod val="60000"/>
                      <a:lumOff val="4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الف: سطح ترسیمی</a:t>
            </a:r>
            <a:endParaRPr lang="en-US" sz="3200" b="1" dirty="0">
              <a:ln w="10541" cmpd="sng">
                <a:solidFill>
                  <a:schemeClr val="tx2">
                    <a:lumMod val="60000"/>
                    <a:lumOff val="4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aphicFrame>
        <p:nvGraphicFramePr>
          <p:cNvPr id="8" name="Content Placeholder 7"/>
          <p:cNvGraphicFramePr>
            <a:graphicFrameLocks noGrp="1"/>
          </p:cNvGraphicFramePr>
          <p:nvPr>
            <p:ph idx="1"/>
          </p:nvPr>
        </p:nvGraphicFramePr>
        <p:xfrm>
          <a:off x="342900" y="1857358"/>
          <a:ext cx="6172200" cy="6858045"/>
        </p:xfrm>
        <a:graphic>
          <a:graphicData uri="http://schemas.openxmlformats.org/drawingml/2006/table">
            <a:tbl>
              <a:tblPr firstRow="1" bandRow="1">
                <a:tableStyleId>{5940675A-B579-460E-94D1-54222C63F5DA}</a:tableStyleId>
              </a:tblPr>
              <a:tblGrid>
                <a:gridCol w="2943224"/>
                <a:gridCol w="1643074"/>
                <a:gridCol w="1585902"/>
              </a:tblGrid>
              <a:tr h="943769">
                <a:tc>
                  <a:txBody>
                    <a:bodyPr/>
                    <a:lstStyle/>
                    <a:p>
                      <a:pPr algn="ctr"/>
                      <a:endParaRPr lang="fa-IR" sz="1400" dirty="0" smtClean="0">
                        <a:latin typeface="Times New Roman" pitchFamily="18" charset="0"/>
                        <a:cs typeface="Times New Roman" pitchFamily="18" charset="0"/>
                      </a:endParaRPr>
                    </a:p>
                    <a:p>
                      <a:pPr algn="ctr"/>
                      <a:r>
                        <a:rPr lang="fa-IR" sz="2400" b="1" dirty="0" smtClean="0">
                          <a:latin typeface="Times New Roman" pitchFamily="18" charset="0"/>
                          <a:cs typeface="Times New Roman" pitchFamily="18" charset="0"/>
                        </a:rPr>
                        <a:t>تفسیر</a:t>
                      </a:r>
                      <a:endParaRPr lang="en-US" sz="2400" b="1" dirty="0">
                        <a:latin typeface="Times New Roman" pitchFamily="18" charset="0"/>
                        <a:cs typeface="Times New Roman" pitchFamily="18" charset="0"/>
                      </a:endParaRPr>
                    </a:p>
                  </a:txBody>
                  <a:tcPr>
                    <a:solidFill>
                      <a:srgbClr val="CCFFFF"/>
                    </a:solidFill>
                  </a:tcPr>
                </a:tc>
                <a:tc>
                  <a:txBody>
                    <a:bodyPr/>
                    <a:lstStyle/>
                    <a:p>
                      <a:pPr algn="ctr"/>
                      <a:endParaRPr lang="fa-IR" sz="1400" dirty="0" smtClean="0">
                        <a:latin typeface="Times New Roman" pitchFamily="18" charset="0"/>
                        <a:cs typeface="Times New Roman" pitchFamily="18" charset="0"/>
                      </a:endParaRPr>
                    </a:p>
                    <a:p>
                      <a:pPr algn="ctr"/>
                      <a:r>
                        <a:rPr lang="fa-IR" sz="2400" b="1" dirty="0" smtClean="0">
                          <a:latin typeface="Times New Roman" pitchFamily="18" charset="0"/>
                          <a:cs typeface="Times New Roman" pitchFamily="18" charset="0"/>
                        </a:rPr>
                        <a:t>وضعیت</a:t>
                      </a:r>
                      <a:endParaRPr lang="en-US" sz="1400" b="1" dirty="0">
                        <a:latin typeface="Times New Roman" pitchFamily="18" charset="0"/>
                        <a:cs typeface="Times New Roman" pitchFamily="18" charset="0"/>
                      </a:endParaRPr>
                    </a:p>
                  </a:txBody>
                  <a:tcPr>
                    <a:solidFill>
                      <a:srgbClr val="CCFFFF"/>
                    </a:solidFill>
                  </a:tcPr>
                </a:tc>
                <a:tc>
                  <a:txBody>
                    <a:bodyPr/>
                    <a:lstStyle/>
                    <a:p>
                      <a:pPr algn="ctr" rtl="1"/>
                      <a:endParaRPr lang="fa-IR" sz="1400" dirty="0" smtClean="0">
                        <a:latin typeface="Times New Roman" pitchFamily="18" charset="0"/>
                        <a:cs typeface="Times New Roman" pitchFamily="18" charset="0"/>
                      </a:endParaRPr>
                    </a:p>
                    <a:p>
                      <a:pPr algn="ctr" rtl="1"/>
                      <a:r>
                        <a:rPr lang="fa-IR" sz="2400" b="1" dirty="0" smtClean="0">
                          <a:latin typeface="Times New Roman" pitchFamily="18" charset="0"/>
                          <a:cs typeface="Times New Roman" pitchFamily="18" charset="0"/>
                        </a:rPr>
                        <a:t>نحوه ترسیم</a:t>
                      </a:r>
                      <a:endParaRPr lang="en-US" sz="2400" b="1" dirty="0">
                        <a:latin typeface="Times New Roman" pitchFamily="18" charset="0"/>
                        <a:cs typeface="Times New Roman" pitchFamily="18" charset="0"/>
                      </a:endParaRPr>
                    </a:p>
                  </a:txBody>
                  <a:tcPr>
                    <a:solidFill>
                      <a:srgbClr val="CCFFFF"/>
                    </a:solidFill>
                  </a:tcPr>
                </a:tc>
              </a:tr>
              <a:tr h="1478569">
                <a:tc>
                  <a:txBody>
                    <a:bodyPr/>
                    <a:lstStyle/>
                    <a:p>
                      <a:pPr algn="r" rtl="1"/>
                      <a:endParaRPr lang="en-US" sz="1400" dirty="0">
                        <a:latin typeface="Times New Roman" pitchFamily="18" charset="0"/>
                        <a:cs typeface="Times New Roman" pitchFamily="18" charset="0"/>
                      </a:endParaRPr>
                    </a:p>
                  </a:txBody>
                  <a:tcPr/>
                </a:tc>
                <a:tc>
                  <a:txBody>
                    <a:bodyPr/>
                    <a:lstStyle/>
                    <a:p>
                      <a:pPr algn="r" rtl="1"/>
                      <a:r>
                        <a:rPr lang="fa-IR" sz="1400" dirty="0" smtClean="0">
                          <a:latin typeface="Times New Roman" pitchFamily="18" charset="0"/>
                          <a:cs typeface="Times New Roman" pitchFamily="18" charset="0"/>
                        </a:rPr>
                        <a:t>وسعت خطوط متعادل</a:t>
                      </a:r>
                      <a:r>
                        <a:rPr lang="fa-IR" sz="1400" baseline="0" dirty="0" smtClean="0">
                          <a:latin typeface="Times New Roman" pitchFamily="18" charset="0"/>
                          <a:cs typeface="Times New Roman" pitchFamily="18" charset="0"/>
                        </a:rPr>
                        <a:t> است.</a:t>
                      </a:r>
                    </a:p>
                    <a:p>
                      <a:pPr algn="r" rtl="1"/>
                      <a:r>
                        <a:rPr lang="fa-IR" sz="1400" baseline="0" dirty="0" smtClean="0">
                          <a:latin typeface="Times New Roman" pitchFamily="18" charset="0"/>
                          <a:cs typeface="Times New Roman" pitchFamily="18" charset="0"/>
                        </a:rPr>
                        <a:t>نیروی خطوط نیز متعادل است.</a:t>
                      </a:r>
                      <a:endParaRPr lang="en-US" sz="1400" dirty="0">
                        <a:latin typeface="Times New Roman" pitchFamily="18" charset="0"/>
                        <a:cs typeface="Times New Roman" pitchFamily="18" charset="0"/>
                      </a:endParaRPr>
                    </a:p>
                  </a:txBody>
                  <a:tcPr/>
                </a:tc>
                <a:tc>
                  <a:txBody>
                    <a:bodyPr/>
                    <a:lstStyle/>
                    <a:p>
                      <a:pPr algn="ctr"/>
                      <a:endParaRPr lang="fa-IR" sz="1400" dirty="0" smtClean="0">
                        <a:latin typeface="Times New Roman" pitchFamily="18" charset="0"/>
                        <a:cs typeface="Times New Roman" pitchFamily="18" charset="0"/>
                      </a:endParaRPr>
                    </a:p>
                    <a:p>
                      <a:pPr algn="ctr"/>
                      <a:r>
                        <a:rPr lang="fa-IR" sz="2400" b="1" dirty="0" smtClean="0">
                          <a:latin typeface="Times New Roman" pitchFamily="18" charset="0"/>
                          <a:cs typeface="Times New Roman" pitchFamily="18" charset="0"/>
                        </a:rPr>
                        <a:t>وسعت و نیروی خطوط</a:t>
                      </a:r>
                      <a:endParaRPr lang="en-US" sz="2400" b="1" dirty="0">
                        <a:latin typeface="Times New Roman" pitchFamily="18" charset="0"/>
                        <a:cs typeface="Times New Roman" pitchFamily="18" charset="0"/>
                      </a:endParaRPr>
                    </a:p>
                  </a:txBody>
                  <a:tcPr>
                    <a:solidFill>
                      <a:srgbClr val="CCFFFF"/>
                    </a:solidFill>
                  </a:tcPr>
                </a:tc>
              </a:tr>
              <a:tr h="1478569">
                <a:tc>
                  <a:txBody>
                    <a:bodyPr/>
                    <a:lstStyle/>
                    <a:p>
                      <a:pPr algn="r" rtl="1"/>
                      <a:endParaRPr lang="en-US" sz="1400" dirty="0">
                        <a:latin typeface="Times New Roman" pitchFamily="18" charset="0"/>
                        <a:cs typeface="Times New Roman" pitchFamily="18" charset="0"/>
                      </a:endParaRPr>
                    </a:p>
                  </a:txBody>
                  <a:tcPr/>
                </a:tc>
                <a:tc>
                  <a:txBody>
                    <a:bodyPr/>
                    <a:lstStyle/>
                    <a:p>
                      <a:pPr algn="r" rtl="1"/>
                      <a:r>
                        <a:rPr lang="fa-IR" sz="1400" dirty="0" smtClean="0">
                          <a:latin typeface="Times New Roman" pitchFamily="18" charset="0"/>
                          <a:cs typeface="Times New Roman" pitchFamily="18" charset="0"/>
                        </a:rPr>
                        <a:t>می توان گفت که</a:t>
                      </a:r>
                      <a:r>
                        <a:rPr lang="fa-IR" sz="1400" baseline="0" dirty="0" smtClean="0">
                          <a:latin typeface="Times New Roman" pitchFamily="18" charset="0"/>
                          <a:cs typeface="Times New Roman" pitchFamily="18" charset="0"/>
                        </a:rPr>
                        <a:t> ریتم و آهنگ ترسیم نسبتاً پویا است زیرا تکرار ریتمی و ترسیم قالبی در آن خیلی وجود ندارد.</a:t>
                      </a:r>
                      <a:endParaRPr lang="en-US" sz="1400" dirty="0">
                        <a:latin typeface="Times New Roman" pitchFamily="18" charset="0"/>
                        <a:cs typeface="Times New Roman" pitchFamily="18" charset="0"/>
                      </a:endParaRPr>
                    </a:p>
                  </a:txBody>
                  <a:tcPr/>
                </a:tc>
                <a:tc>
                  <a:txBody>
                    <a:bodyPr/>
                    <a:lstStyle/>
                    <a:p>
                      <a:pPr algn="ctr"/>
                      <a:endParaRPr lang="fa-IR" sz="1400" dirty="0" smtClean="0">
                        <a:latin typeface="Times New Roman" pitchFamily="18" charset="0"/>
                        <a:cs typeface="Times New Roman" pitchFamily="18" charset="0"/>
                      </a:endParaRPr>
                    </a:p>
                    <a:p>
                      <a:pPr algn="ctr"/>
                      <a:r>
                        <a:rPr lang="fa-IR" sz="2400" b="1" dirty="0" smtClean="0">
                          <a:latin typeface="Times New Roman" pitchFamily="18" charset="0"/>
                          <a:cs typeface="Times New Roman" pitchFamily="18" charset="0"/>
                        </a:rPr>
                        <a:t>ریتم و آهنگ ترسیم</a:t>
                      </a:r>
                      <a:endParaRPr lang="en-US" sz="2400" b="1" dirty="0">
                        <a:latin typeface="Times New Roman" pitchFamily="18" charset="0"/>
                        <a:cs typeface="Times New Roman" pitchFamily="18" charset="0"/>
                      </a:endParaRPr>
                    </a:p>
                  </a:txBody>
                  <a:tcPr>
                    <a:solidFill>
                      <a:srgbClr val="CCFFFF"/>
                    </a:solidFill>
                  </a:tcPr>
                </a:tc>
              </a:tr>
              <a:tr h="1478569">
                <a:tc>
                  <a:txBody>
                    <a:bodyPr/>
                    <a:lstStyle/>
                    <a:p>
                      <a:pPr algn="r" rtl="1"/>
                      <a:r>
                        <a:rPr lang="fa-IR" sz="1400" dirty="0" smtClean="0">
                          <a:latin typeface="Times New Roman" pitchFamily="18" charset="0"/>
                          <a:cs typeface="Times New Roman" pitchFamily="18" charset="0"/>
                        </a:rPr>
                        <a:t>ناحیه پایین صفحه،</a:t>
                      </a:r>
                      <a:r>
                        <a:rPr lang="fa-IR" sz="1400" baseline="0" dirty="0" smtClean="0">
                          <a:latin typeface="Times New Roman" pitchFamily="18" charset="0"/>
                          <a:cs typeface="Times New Roman" pitchFamily="18" charset="0"/>
                        </a:rPr>
                        <a:t> ناحیه غرایز بنیادی صیانت ذات و ناحیه منتخب خسته ها، روان آزردگان توان زدوده و افسرده ها است.</a:t>
                      </a:r>
                      <a:endParaRPr lang="en-US" sz="1400" dirty="0">
                        <a:latin typeface="Times New Roman" pitchFamily="18" charset="0"/>
                        <a:cs typeface="Times New Roman" pitchFamily="18" charset="0"/>
                      </a:endParaRPr>
                    </a:p>
                  </a:txBody>
                  <a:tcPr/>
                </a:tc>
                <a:tc>
                  <a:txBody>
                    <a:bodyPr/>
                    <a:lstStyle/>
                    <a:p>
                      <a:pPr algn="r" rtl="1"/>
                      <a:r>
                        <a:rPr lang="fa-IR" sz="1400" dirty="0" smtClean="0">
                          <a:latin typeface="Times New Roman" pitchFamily="18" charset="0"/>
                          <a:cs typeface="Times New Roman" pitchFamily="18" charset="0"/>
                        </a:rPr>
                        <a:t>نقاشی یک دوم پایین</a:t>
                      </a:r>
                      <a:r>
                        <a:rPr lang="fa-IR" sz="1400" baseline="0" dirty="0" smtClean="0">
                          <a:latin typeface="Times New Roman" pitchFamily="18" charset="0"/>
                          <a:cs typeface="Times New Roman" pitchFamily="18" charset="0"/>
                        </a:rPr>
                        <a:t> صفحه را اشغال کرده است.</a:t>
                      </a:r>
                      <a:endParaRPr lang="en-US" sz="1400" dirty="0">
                        <a:latin typeface="Times New Roman" pitchFamily="18" charset="0"/>
                        <a:cs typeface="Times New Roman" pitchFamily="18" charset="0"/>
                      </a:endParaRPr>
                    </a:p>
                  </a:txBody>
                  <a:tcPr/>
                </a:tc>
                <a:tc>
                  <a:txBody>
                    <a:bodyPr/>
                    <a:lstStyle/>
                    <a:p>
                      <a:pPr algn="ctr"/>
                      <a:endParaRPr lang="fa-IR" sz="1400" dirty="0" smtClean="0">
                        <a:latin typeface="Times New Roman" pitchFamily="18" charset="0"/>
                        <a:cs typeface="Times New Roman" pitchFamily="18" charset="0"/>
                      </a:endParaRPr>
                    </a:p>
                    <a:p>
                      <a:pPr algn="ctr"/>
                      <a:endParaRPr lang="fa-IR" sz="1400" dirty="0" smtClean="0">
                        <a:latin typeface="Times New Roman" pitchFamily="18" charset="0"/>
                        <a:cs typeface="Times New Roman" pitchFamily="18" charset="0"/>
                      </a:endParaRPr>
                    </a:p>
                    <a:p>
                      <a:pPr algn="ctr"/>
                      <a:r>
                        <a:rPr lang="fa-IR" sz="2400" b="1" dirty="0" smtClean="0">
                          <a:latin typeface="Times New Roman" pitchFamily="18" charset="0"/>
                          <a:cs typeface="Times New Roman" pitchFamily="18" charset="0"/>
                        </a:rPr>
                        <a:t>ناحیه ترسیم</a:t>
                      </a:r>
                      <a:endParaRPr lang="en-US" sz="2400" b="1" dirty="0">
                        <a:latin typeface="Times New Roman" pitchFamily="18" charset="0"/>
                        <a:cs typeface="Times New Roman" pitchFamily="18" charset="0"/>
                      </a:endParaRPr>
                    </a:p>
                  </a:txBody>
                  <a:tcPr>
                    <a:solidFill>
                      <a:srgbClr val="CCFFFF"/>
                    </a:solidFill>
                  </a:tcPr>
                </a:tc>
              </a:tr>
              <a:tr h="1478569">
                <a:tc>
                  <a:txBody>
                    <a:bodyPr/>
                    <a:lstStyle/>
                    <a:p>
                      <a:pPr algn="r" rtl="1"/>
                      <a:endParaRPr lang="en-US" sz="1400" dirty="0">
                        <a:latin typeface="Times New Roman" pitchFamily="18" charset="0"/>
                        <a:cs typeface="Times New Roman" pitchFamily="18" charset="0"/>
                      </a:endParaRPr>
                    </a:p>
                  </a:txBody>
                  <a:tcPr/>
                </a:tc>
                <a:tc>
                  <a:txBody>
                    <a:bodyPr/>
                    <a:lstStyle/>
                    <a:p>
                      <a:pPr algn="r" rtl="1"/>
                      <a:r>
                        <a:rPr lang="fa-IR" sz="1400" dirty="0" smtClean="0">
                          <a:latin typeface="Times New Roman" pitchFamily="18" charset="0"/>
                          <a:cs typeface="Times New Roman" pitchFamily="18" charset="0"/>
                        </a:rPr>
                        <a:t>جهت معینی</a:t>
                      </a:r>
                      <a:r>
                        <a:rPr lang="fa-IR" sz="1400" baseline="0" dirty="0" smtClean="0">
                          <a:latin typeface="Times New Roman" pitchFamily="18" charset="0"/>
                          <a:cs typeface="Times New Roman" pitchFamily="18" charset="0"/>
                        </a:rPr>
                        <a:t> را نمی توان مشخص کرد چون کودک ابتدا از مرکز صفحه شروع به نقاشی کرد، سپس سمت چپ و بعد به سمت راست رفت.</a:t>
                      </a:r>
                      <a:endParaRPr lang="en-US" sz="1400" dirty="0">
                        <a:latin typeface="Times New Roman" pitchFamily="18" charset="0"/>
                        <a:cs typeface="Times New Roman" pitchFamily="18" charset="0"/>
                      </a:endParaRPr>
                    </a:p>
                  </a:txBody>
                  <a:tcPr/>
                </a:tc>
                <a:tc>
                  <a:txBody>
                    <a:bodyPr/>
                    <a:lstStyle/>
                    <a:p>
                      <a:pPr algn="ctr"/>
                      <a:endParaRPr lang="fa-IR" sz="1400" dirty="0" smtClean="0">
                        <a:latin typeface="Times New Roman" pitchFamily="18" charset="0"/>
                        <a:cs typeface="Times New Roman" pitchFamily="18" charset="0"/>
                      </a:endParaRPr>
                    </a:p>
                    <a:p>
                      <a:pPr algn="ctr"/>
                      <a:endParaRPr lang="fa-IR" sz="1400" dirty="0" smtClean="0">
                        <a:latin typeface="Times New Roman" pitchFamily="18" charset="0"/>
                        <a:cs typeface="Times New Roman" pitchFamily="18" charset="0"/>
                      </a:endParaRPr>
                    </a:p>
                    <a:p>
                      <a:pPr algn="ctr"/>
                      <a:r>
                        <a:rPr lang="fa-IR" sz="2400" b="1" dirty="0" smtClean="0">
                          <a:latin typeface="Times New Roman" pitchFamily="18" charset="0"/>
                          <a:cs typeface="Times New Roman" pitchFamily="18" charset="0"/>
                        </a:rPr>
                        <a:t>جهت ترسیم</a:t>
                      </a:r>
                      <a:endParaRPr lang="en-US" sz="2400" b="1" dirty="0">
                        <a:latin typeface="Times New Roman" pitchFamily="18" charset="0"/>
                        <a:cs typeface="Times New Roman" pitchFamily="18" charset="0"/>
                      </a:endParaRPr>
                    </a:p>
                  </a:txBody>
                  <a:tcPr>
                    <a:solidFill>
                      <a:srgbClr val="CCFFFF"/>
                    </a:solidFill>
                  </a:tcPr>
                </a:tc>
              </a:tr>
            </a:tbl>
          </a:graphicData>
        </a:graphic>
      </p:graphicFrame>
      <p:pic>
        <p:nvPicPr>
          <p:cNvPr id="4" name="Content Placeholder 3" descr="نقاشی 2.jpg"/>
          <p:cNvPicPr>
            <a:picLocks noChangeAspect="1"/>
          </p:cNvPicPr>
          <p:nvPr/>
        </p:nvPicPr>
        <p:blipFill>
          <a:blip r:embed="rId2" cstate="print"/>
          <a:stretch>
            <a:fillRect/>
          </a:stretch>
        </p:blipFill>
        <p:spPr>
          <a:xfrm>
            <a:off x="785794" y="214282"/>
            <a:ext cx="1143008" cy="15456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4686" y="1000100"/>
            <a:ext cx="3371852" cy="491040"/>
          </a:xfrm>
        </p:spPr>
        <p:txBody>
          <a:bodyPr>
            <a:noAutofit/>
          </a:bodyPr>
          <a:lstStyle/>
          <a:p>
            <a:pPr algn="r"/>
            <a:r>
              <a:rPr lang="fa-IR" sz="2800" b="1" dirty="0" smtClean="0">
                <a:ln w="10541" cmpd="sng">
                  <a:solidFill>
                    <a:srgbClr val="00B05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ب: سطح ساخت صوری</a:t>
            </a:r>
            <a:endParaRPr lang="en-US" sz="2800" b="1" dirty="0">
              <a:ln w="10541" cmpd="sng">
                <a:solidFill>
                  <a:srgbClr val="00B05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214290" y="1714480"/>
          <a:ext cx="6357982" cy="2265329"/>
        </p:xfrm>
        <a:graphic>
          <a:graphicData uri="http://schemas.openxmlformats.org/drawingml/2006/table">
            <a:tbl>
              <a:tblPr firstRow="1" bandRow="1">
                <a:tableStyleId>{5940675A-B579-460E-94D1-54222C63F5DA}</a:tableStyleId>
              </a:tblPr>
              <a:tblGrid>
                <a:gridCol w="4006399"/>
                <a:gridCol w="2351583"/>
              </a:tblGrid>
              <a:tr h="423530">
                <a:tc>
                  <a:txBody>
                    <a:bodyPr/>
                    <a:lstStyle/>
                    <a:p>
                      <a:pPr algn="ctr" rtl="1"/>
                      <a:r>
                        <a:rPr lang="fa-IR" sz="2000" b="1" dirty="0" smtClean="0">
                          <a:cs typeface="+mj-cs"/>
                        </a:rPr>
                        <a:t>تفسیر</a:t>
                      </a:r>
                      <a:endParaRPr lang="en-US" sz="2000" b="1" dirty="0">
                        <a:cs typeface="+mj-cs"/>
                      </a:endParaRPr>
                    </a:p>
                  </a:txBody>
                  <a:tcPr>
                    <a:solidFill>
                      <a:srgbClr val="CCFFCC"/>
                    </a:solidFill>
                  </a:tcPr>
                </a:tc>
                <a:tc>
                  <a:txBody>
                    <a:bodyPr/>
                    <a:lstStyle/>
                    <a:p>
                      <a:pPr algn="ctr" rtl="1"/>
                      <a:r>
                        <a:rPr lang="fa-IR" sz="2000" b="1" dirty="0" smtClean="0">
                          <a:latin typeface="Times New Roman" pitchFamily="18" charset="0"/>
                          <a:cs typeface="Times New Roman" pitchFamily="18" charset="0"/>
                        </a:rPr>
                        <a:t>نحوه</a:t>
                      </a:r>
                      <a:r>
                        <a:rPr lang="fa-IR" sz="2000" b="1" baseline="0" dirty="0" smtClean="0">
                          <a:latin typeface="Times New Roman" pitchFamily="18" charset="0"/>
                          <a:cs typeface="Times New Roman" pitchFamily="18" charset="0"/>
                        </a:rPr>
                        <a:t> ترسیم</a:t>
                      </a:r>
                      <a:endParaRPr lang="en-US" sz="2000" b="1" dirty="0">
                        <a:latin typeface="Times New Roman" pitchFamily="18" charset="0"/>
                        <a:cs typeface="Times New Roman" pitchFamily="18" charset="0"/>
                      </a:endParaRPr>
                    </a:p>
                  </a:txBody>
                  <a:tcPr>
                    <a:solidFill>
                      <a:srgbClr val="CCFFCC"/>
                    </a:solidFill>
                  </a:tcPr>
                </a:tc>
              </a:tr>
              <a:tr h="896919">
                <a:tc>
                  <a:txBody>
                    <a:bodyPr/>
                    <a:lstStyle/>
                    <a:p>
                      <a:pPr algn="r" rtl="1"/>
                      <a:r>
                        <a:rPr lang="fa-IR" sz="1400" dirty="0" smtClean="0">
                          <a:cs typeface="+mj-cs"/>
                        </a:rPr>
                        <a:t>غنا و درجه تکامل نقاشی با توجه به سن کودک به نظر در حد متوسط رو به بالا هستند.</a:t>
                      </a:r>
                      <a:endParaRPr lang="en-US" sz="1400" dirty="0">
                        <a:cs typeface="+mj-cs"/>
                      </a:endParaRPr>
                    </a:p>
                  </a:txBody>
                  <a:tcPr/>
                </a:tc>
                <a:tc>
                  <a:txBody>
                    <a:bodyPr/>
                    <a:lstStyle/>
                    <a:p>
                      <a:pPr algn="ctr" rtl="1"/>
                      <a:r>
                        <a:rPr lang="fa-IR" sz="2000" b="1" dirty="0" smtClean="0">
                          <a:latin typeface="Times New Roman" pitchFamily="18" charset="0"/>
                          <a:cs typeface="Times New Roman" pitchFamily="18" charset="0"/>
                        </a:rPr>
                        <a:t>ارزشیابی غنا و درجه تکامل نقاشی</a:t>
                      </a:r>
                      <a:endParaRPr lang="en-US" sz="2000" b="1" dirty="0">
                        <a:latin typeface="Times New Roman" pitchFamily="18" charset="0"/>
                        <a:cs typeface="Times New Roman" pitchFamily="18" charset="0"/>
                      </a:endParaRPr>
                    </a:p>
                  </a:txBody>
                  <a:tcPr>
                    <a:solidFill>
                      <a:srgbClr val="CCFFCC"/>
                    </a:solidFill>
                  </a:tcPr>
                </a:tc>
              </a:tr>
              <a:tr h="896919">
                <a:tc>
                  <a:txBody>
                    <a:bodyPr/>
                    <a:lstStyle/>
                    <a:p>
                      <a:pPr algn="r" rtl="1"/>
                      <a:r>
                        <a:rPr lang="fa-IR" sz="1400" dirty="0" smtClean="0">
                          <a:cs typeface="+mj-cs"/>
                        </a:rPr>
                        <a:t>نقاشی کودک هم دارای ریخت تعقلی است</a:t>
                      </a:r>
                      <a:r>
                        <a:rPr lang="fa-IR" sz="1400" baseline="0" dirty="0" smtClean="0">
                          <a:cs typeface="+mj-cs"/>
                        </a:rPr>
                        <a:t> (به دلیل عدم تعامل بین اشخاص و وجود خطوط راست و زوایا) و هم دارای ریخت حسی است (به دلیل برخی تزئیناتی که کودک به کار برده مثل گل هایی که روی لباس خودش کشیده است.)</a:t>
                      </a:r>
                      <a:endParaRPr lang="en-US" sz="1400" dirty="0">
                        <a:cs typeface="+mj-cs"/>
                      </a:endParaRPr>
                    </a:p>
                  </a:txBody>
                  <a:tcPr/>
                </a:tc>
                <a:tc>
                  <a:txBody>
                    <a:bodyPr/>
                    <a:lstStyle/>
                    <a:p>
                      <a:pPr algn="ctr" rtl="1"/>
                      <a:r>
                        <a:rPr lang="fa-IR" sz="2000" b="1" dirty="0" smtClean="0">
                          <a:latin typeface="Times New Roman" pitchFamily="18" charset="0"/>
                          <a:cs typeface="Times New Roman" pitchFamily="18" charset="0"/>
                        </a:rPr>
                        <a:t>پویایی ترسیم و تعامل بین اشخاص</a:t>
                      </a:r>
                      <a:endParaRPr lang="en-US" sz="2000" b="1" dirty="0">
                        <a:latin typeface="Times New Roman" pitchFamily="18" charset="0"/>
                        <a:cs typeface="Times New Roman" pitchFamily="18" charset="0"/>
                      </a:endParaRPr>
                    </a:p>
                  </a:txBody>
                  <a:tcPr>
                    <a:solidFill>
                      <a:srgbClr val="CCFFCC"/>
                    </a:solidFill>
                  </a:tcPr>
                </a:tc>
              </a:tr>
            </a:tbl>
          </a:graphicData>
        </a:graphic>
      </p:graphicFrame>
      <p:graphicFrame>
        <p:nvGraphicFramePr>
          <p:cNvPr id="5" name="Table 4"/>
          <p:cNvGraphicFramePr>
            <a:graphicFrameLocks noGrp="1"/>
          </p:cNvGraphicFramePr>
          <p:nvPr/>
        </p:nvGraphicFramePr>
        <p:xfrm>
          <a:off x="214290" y="5000628"/>
          <a:ext cx="6357982" cy="3979936"/>
        </p:xfrm>
        <a:graphic>
          <a:graphicData uri="http://schemas.openxmlformats.org/drawingml/2006/table">
            <a:tbl>
              <a:tblPr firstRow="1" bandRow="1">
                <a:tableStyleId>{5940675A-B579-460E-94D1-54222C63F5DA}</a:tableStyleId>
              </a:tblPr>
              <a:tblGrid>
                <a:gridCol w="4429156"/>
                <a:gridCol w="1928826"/>
              </a:tblGrid>
              <a:tr h="803893">
                <a:tc>
                  <a:txBody>
                    <a:bodyPr/>
                    <a:lstStyle/>
                    <a:p>
                      <a:pPr algn="r" rtl="1"/>
                      <a:r>
                        <a:rPr lang="fa-IR" sz="1400" dirty="0" smtClean="0">
                          <a:cs typeface="+mj-cs"/>
                        </a:rPr>
                        <a:t>ندارد</a:t>
                      </a:r>
                      <a:endParaRPr lang="en-US" sz="1400" dirty="0">
                        <a:cs typeface="+mj-cs"/>
                      </a:endParaRPr>
                    </a:p>
                  </a:txBody>
                  <a:tcPr/>
                </a:tc>
                <a:tc>
                  <a:txBody>
                    <a:bodyPr/>
                    <a:lstStyle/>
                    <a:p>
                      <a:pPr algn="ctr" rtl="1"/>
                      <a:endParaRPr lang="fa-IR" sz="2400" b="1" dirty="0" smtClean="0">
                        <a:latin typeface="Times New Roman" pitchFamily="18" charset="0"/>
                        <a:cs typeface="Times New Roman" pitchFamily="18" charset="0"/>
                      </a:endParaRPr>
                    </a:p>
                    <a:p>
                      <a:pPr algn="ctr" rtl="1"/>
                      <a:r>
                        <a:rPr lang="fa-IR" sz="2400" b="1" dirty="0" smtClean="0">
                          <a:latin typeface="Times New Roman" pitchFamily="18" charset="0"/>
                          <a:cs typeface="Times New Roman" pitchFamily="18" charset="0"/>
                        </a:rPr>
                        <a:t>تغییر شکل</a:t>
                      </a:r>
                      <a:endParaRPr lang="en-US" sz="2400" b="1" dirty="0">
                        <a:latin typeface="Times New Roman" pitchFamily="18" charset="0"/>
                        <a:cs typeface="Times New Roman" pitchFamily="18" charset="0"/>
                      </a:endParaRPr>
                    </a:p>
                  </a:txBody>
                  <a:tcPr>
                    <a:solidFill>
                      <a:srgbClr val="CCFFCC"/>
                    </a:solidFill>
                  </a:tcPr>
                </a:tc>
              </a:tr>
              <a:tr h="892688">
                <a:tc>
                  <a:txBody>
                    <a:bodyPr/>
                    <a:lstStyle/>
                    <a:p>
                      <a:pPr algn="r" rtl="1"/>
                      <a:r>
                        <a:rPr lang="fa-IR" sz="1400" dirty="0" smtClean="0">
                          <a:cs typeface="+mj-cs"/>
                        </a:rPr>
                        <a:t>ندارد</a:t>
                      </a:r>
                      <a:endParaRPr lang="en-US" sz="1400" dirty="0">
                        <a:cs typeface="+mj-cs"/>
                      </a:endParaRPr>
                    </a:p>
                  </a:txBody>
                  <a:tcPr/>
                </a:tc>
                <a:tc>
                  <a:txBody>
                    <a:bodyPr/>
                    <a:lstStyle/>
                    <a:p>
                      <a:pPr algn="ctr" rtl="1"/>
                      <a:endParaRPr lang="fa-IR" sz="2400" b="1" dirty="0" smtClean="0">
                        <a:latin typeface="Times New Roman" pitchFamily="18" charset="0"/>
                        <a:cs typeface="Times New Roman" pitchFamily="18" charset="0"/>
                      </a:endParaRPr>
                    </a:p>
                    <a:p>
                      <a:pPr algn="ctr" rtl="1"/>
                      <a:r>
                        <a:rPr lang="fa-IR" sz="2400" b="1" dirty="0" smtClean="0">
                          <a:latin typeface="Times New Roman" pitchFamily="18" charset="0"/>
                          <a:cs typeface="Times New Roman" pitchFamily="18" charset="0"/>
                        </a:rPr>
                        <a:t>حذف</a:t>
                      </a:r>
                      <a:endParaRPr lang="en-US" sz="2400" b="1" dirty="0">
                        <a:latin typeface="Times New Roman" pitchFamily="18" charset="0"/>
                        <a:cs typeface="Times New Roman" pitchFamily="18" charset="0"/>
                      </a:endParaRPr>
                    </a:p>
                  </a:txBody>
                  <a:tcPr>
                    <a:solidFill>
                      <a:srgbClr val="CCFFCC"/>
                    </a:solidFill>
                  </a:tcPr>
                </a:tc>
              </a:tr>
              <a:tr h="892688">
                <a:tc>
                  <a:txBody>
                    <a:bodyPr/>
                    <a:lstStyle/>
                    <a:p>
                      <a:pPr algn="r" rtl="1"/>
                      <a:r>
                        <a:rPr lang="fa-IR" sz="1400" dirty="0" smtClean="0">
                          <a:cs typeface="+mj-cs"/>
                        </a:rPr>
                        <a:t>ندارد.</a:t>
                      </a:r>
                      <a:endParaRPr lang="en-US" sz="1400" dirty="0">
                        <a:cs typeface="+mj-cs"/>
                      </a:endParaRPr>
                    </a:p>
                  </a:txBody>
                  <a:tcPr/>
                </a:tc>
                <a:tc>
                  <a:txBody>
                    <a:bodyPr/>
                    <a:lstStyle/>
                    <a:p>
                      <a:pPr algn="ctr" rtl="1"/>
                      <a:endParaRPr lang="fa-IR" sz="2400" b="1" dirty="0" smtClean="0">
                        <a:latin typeface="Times New Roman" pitchFamily="18" charset="0"/>
                        <a:cs typeface="Times New Roman" pitchFamily="18" charset="0"/>
                      </a:endParaRPr>
                    </a:p>
                    <a:p>
                      <a:pPr algn="ctr" rtl="1"/>
                      <a:r>
                        <a:rPr lang="fa-IR" sz="2400" b="1" dirty="0" smtClean="0">
                          <a:latin typeface="Times New Roman" pitchFamily="18" charset="0"/>
                          <a:cs typeface="Times New Roman" pitchFamily="18" charset="0"/>
                        </a:rPr>
                        <a:t>اضافات</a:t>
                      </a:r>
                      <a:endParaRPr lang="en-US" sz="2400" b="1" dirty="0">
                        <a:latin typeface="Times New Roman" pitchFamily="18" charset="0"/>
                        <a:cs typeface="Times New Roman" pitchFamily="18" charset="0"/>
                      </a:endParaRPr>
                    </a:p>
                  </a:txBody>
                  <a:tcPr>
                    <a:solidFill>
                      <a:srgbClr val="CCFFCC"/>
                    </a:solidFill>
                  </a:tcPr>
                </a:tc>
              </a:tr>
              <a:tr h="1339821">
                <a:tc>
                  <a:txBody>
                    <a:bodyPr/>
                    <a:lstStyle/>
                    <a:p>
                      <a:pPr algn="r" rtl="1"/>
                      <a:r>
                        <a:rPr lang="fa-IR" sz="1400" dirty="0" smtClean="0">
                          <a:cs typeface="+mj-cs"/>
                        </a:rPr>
                        <a:t>گرایش های عاطفی مثبت به مادر به دلیل ارزنده سازی او (اول کشیدن مادر، بزرگتر کشیدن او و استفاده از رنگ های شاد برای او) </a:t>
                      </a:r>
                    </a:p>
                    <a:p>
                      <a:pPr algn="r" rtl="1"/>
                      <a:r>
                        <a:rPr lang="fa-IR" sz="1400" dirty="0" smtClean="0">
                          <a:cs typeface="+mj-cs"/>
                        </a:rPr>
                        <a:t>گرایش های عاطفی منفی</a:t>
                      </a:r>
                      <a:r>
                        <a:rPr lang="fa-IR" sz="1400" baseline="0" dirty="0" smtClean="0">
                          <a:cs typeface="+mj-cs"/>
                        </a:rPr>
                        <a:t> به برادر به دلیل ناارزنده سازی او (دورتر کشیدن او، کوچک تر کشیدن او نسبت به سن واقعی اش، دادن رنگ های تیره به لباس های او و کشیدن دندان ها روی صورتش که می تواند نشان از پرخاشگری او باشد.)</a:t>
                      </a:r>
                      <a:endParaRPr lang="en-US" sz="1400" dirty="0">
                        <a:cs typeface="+mj-cs"/>
                      </a:endParaRPr>
                    </a:p>
                  </a:txBody>
                  <a:tcPr/>
                </a:tc>
                <a:tc>
                  <a:txBody>
                    <a:bodyPr/>
                    <a:lstStyle/>
                    <a:p>
                      <a:pPr algn="ctr" rtl="1"/>
                      <a:r>
                        <a:rPr lang="fa-IR" sz="2400" b="1" dirty="0" smtClean="0">
                          <a:latin typeface="Times New Roman" pitchFamily="18" charset="0"/>
                          <a:cs typeface="Times New Roman" pitchFamily="18" charset="0"/>
                        </a:rPr>
                        <a:t>گرایش های عاطفی مثبت</a:t>
                      </a:r>
                      <a:r>
                        <a:rPr lang="fa-IR" sz="2400" b="1" baseline="0" dirty="0" smtClean="0">
                          <a:latin typeface="Times New Roman" pitchFamily="18" charset="0"/>
                          <a:cs typeface="Times New Roman" pitchFamily="18" charset="0"/>
                        </a:rPr>
                        <a:t> و منفی</a:t>
                      </a:r>
                      <a:endParaRPr lang="en-US" sz="2400" b="1" dirty="0">
                        <a:latin typeface="Times New Roman" pitchFamily="18" charset="0"/>
                        <a:cs typeface="Times New Roman" pitchFamily="18" charset="0"/>
                      </a:endParaRPr>
                    </a:p>
                  </a:txBody>
                  <a:tcPr>
                    <a:solidFill>
                      <a:srgbClr val="CCFFCC"/>
                    </a:solidFill>
                  </a:tcPr>
                </a:tc>
              </a:tr>
            </a:tbl>
          </a:graphicData>
        </a:graphic>
      </p:graphicFrame>
      <p:sp>
        <p:nvSpPr>
          <p:cNvPr id="6" name="TextBox 5"/>
          <p:cNvSpPr txBox="1"/>
          <p:nvPr/>
        </p:nvSpPr>
        <p:spPr>
          <a:xfrm>
            <a:off x="0" y="4000496"/>
            <a:ext cx="6572272" cy="830997"/>
          </a:xfrm>
          <a:prstGeom prst="rect">
            <a:avLst/>
          </a:prstGeom>
          <a:noFill/>
        </p:spPr>
        <p:txBody>
          <a:bodyPr wrap="square" rtlCol="0">
            <a:spAutoFit/>
          </a:bodyPr>
          <a:lstStyle/>
          <a:p>
            <a:pPr algn="r" rtl="1"/>
            <a:r>
              <a:rPr lang="fa-IR" sz="2400" b="1" dirty="0" smtClean="0">
                <a:ln w="10541" cmpd="sng">
                  <a:solidFill>
                    <a:srgbClr val="00B05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ج:‌ سطح محتوای نقاشی و تفسیر روان تحلیلگری (در مقایسه با خانواده واقعی)</a:t>
            </a:r>
            <a:endParaRPr lang="en-US" sz="2400" b="1" dirty="0">
              <a:ln w="10541" cmpd="sng">
                <a:solidFill>
                  <a:srgbClr val="00B05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pic>
        <p:nvPicPr>
          <p:cNvPr id="7" name="Content Placeholder 3" descr="نقاشی 2.jpg"/>
          <p:cNvPicPr>
            <a:picLocks noChangeAspect="1"/>
          </p:cNvPicPr>
          <p:nvPr/>
        </p:nvPicPr>
        <p:blipFill>
          <a:blip r:embed="rId2" cstate="print"/>
          <a:stretch>
            <a:fillRect/>
          </a:stretch>
        </p:blipFill>
        <p:spPr>
          <a:xfrm>
            <a:off x="1071546" y="142844"/>
            <a:ext cx="1071570" cy="14490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4" y="714348"/>
            <a:ext cx="2600300" cy="428628"/>
          </a:xfrm>
        </p:spPr>
        <p:txBody>
          <a:bodyPr>
            <a:noAutofit/>
          </a:bodyPr>
          <a:lstStyle/>
          <a:p>
            <a:pPr algn="r" rtl="1"/>
            <a:r>
              <a:rPr lang="fa-IR" sz="2400" b="1" dirty="0" smtClean="0">
                <a:ln w="10541" cmpd="sng">
                  <a:solidFill>
                    <a:srgbClr val="FAEE04"/>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د: مکانیزم های دفاعی</a:t>
            </a:r>
            <a:endParaRPr lang="en-US" sz="2400" b="1" dirty="0">
              <a:ln w="10541" cmpd="sng">
                <a:solidFill>
                  <a:srgbClr val="FAEE04"/>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214290" y="1357291"/>
          <a:ext cx="6386514" cy="2000264"/>
        </p:xfrm>
        <a:graphic>
          <a:graphicData uri="http://schemas.openxmlformats.org/drawingml/2006/table">
            <a:tbl>
              <a:tblPr firstRow="1" bandRow="1">
                <a:tableStyleId>{5940675A-B579-460E-94D1-54222C63F5DA}</a:tableStyleId>
              </a:tblPr>
              <a:tblGrid>
                <a:gridCol w="3193257"/>
                <a:gridCol w="3193257"/>
              </a:tblGrid>
              <a:tr h="968878">
                <a:tc>
                  <a:txBody>
                    <a:bodyPr/>
                    <a:lstStyle/>
                    <a:p>
                      <a:pPr algn="r" rtl="1"/>
                      <a:r>
                        <a:rPr lang="fa-IR" sz="1400" dirty="0" smtClean="0">
                          <a:cs typeface="+mj-cs"/>
                        </a:rPr>
                        <a:t>کودک</a:t>
                      </a:r>
                      <a:r>
                        <a:rPr lang="fa-IR" sz="1400" baseline="0" dirty="0" smtClean="0">
                          <a:cs typeface="+mj-cs"/>
                        </a:rPr>
                        <a:t> برادرش را کوچکتر از سن واقعی اش رسم کرده است (معکوس کردن نقش ها) . هم چنین به اشکال مختلف او را ناارزنده سازی کرده است که می تواند نشان از ایجاد نوعی اضطراب از سوی او باشد.</a:t>
                      </a:r>
                      <a:endParaRPr lang="en-US" sz="1400" dirty="0">
                        <a:cs typeface="+mj-cs"/>
                      </a:endParaRPr>
                    </a:p>
                  </a:txBody>
                  <a:tcPr/>
                </a:tc>
                <a:tc>
                  <a:txBody>
                    <a:bodyPr/>
                    <a:lstStyle/>
                    <a:p>
                      <a:pPr algn="ctr" rtl="1"/>
                      <a:r>
                        <a:rPr lang="fa-IR" b="1" dirty="0" smtClean="0">
                          <a:latin typeface="Times New Roman" pitchFamily="18" charset="0"/>
                          <a:cs typeface="Times New Roman" pitchFamily="18" charset="0"/>
                        </a:rPr>
                        <a:t>دفاع های من علیه اضطراب</a:t>
                      </a:r>
                      <a:r>
                        <a:rPr lang="fa-IR" b="1" baseline="0" dirty="0" smtClean="0">
                          <a:latin typeface="Times New Roman" pitchFamily="18" charset="0"/>
                          <a:cs typeface="Times New Roman" pitchFamily="18" charset="0"/>
                        </a:rPr>
                        <a:t> ناشی از تهدید بیرونی</a:t>
                      </a:r>
                      <a:endParaRPr lang="en-US" b="1" dirty="0">
                        <a:latin typeface="Times New Roman" pitchFamily="18" charset="0"/>
                        <a:cs typeface="Times New Roman" pitchFamily="18" charset="0"/>
                      </a:endParaRPr>
                    </a:p>
                  </a:txBody>
                  <a:tcPr>
                    <a:solidFill>
                      <a:srgbClr val="FFFFCC"/>
                    </a:solidFill>
                  </a:tcPr>
                </a:tc>
              </a:tr>
              <a:tr h="656337">
                <a:tc>
                  <a:txBody>
                    <a:bodyPr/>
                    <a:lstStyle/>
                    <a:p>
                      <a:pPr algn="r" rtl="1"/>
                      <a:r>
                        <a:rPr lang="fa-IR" sz="1400" dirty="0" smtClean="0">
                          <a:cs typeface="+mj-cs"/>
                        </a:rPr>
                        <a:t>ندارد</a:t>
                      </a:r>
                      <a:endParaRPr lang="en-US" sz="1400" dirty="0">
                        <a:cs typeface="+mj-cs"/>
                      </a:endParaRPr>
                    </a:p>
                  </a:txBody>
                  <a:tcPr/>
                </a:tc>
                <a:tc>
                  <a:txBody>
                    <a:bodyPr/>
                    <a:lstStyle/>
                    <a:p>
                      <a:pPr algn="ctr" rtl="1"/>
                      <a:r>
                        <a:rPr lang="fa-IR" b="1" dirty="0" smtClean="0">
                          <a:latin typeface="Times New Roman" pitchFamily="18" charset="0"/>
                          <a:cs typeface="Times New Roman" pitchFamily="18" charset="0"/>
                        </a:rPr>
                        <a:t>دفاع های من علیه اضطراب ناشی از کشاننده های درونی</a:t>
                      </a:r>
                      <a:endParaRPr lang="en-US" b="1" dirty="0">
                        <a:latin typeface="Times New Roman" pitchFamily="18" charset="0"/>
                        <a:cs typeface="Times New Roman" pitchFamily="18" charset="0"/>
                      </a:endParaRPr>
                    </a:p>
                  </a:txBody>
                  <a:tcPr>
                    <a:solidFill>
                      <a:srgbClr val="FFFFCC"/>
                    </a:solidFill>
                  </a:tcPr>
                </a:tc>
              </a:tr>
              <a:tr h="375049">
                <a:tc>
                  <a:txBody>
                    <a:bodyPr/>
                    <a:lstStyle/>
                    <a:p>
                      <a:pPr algn="r" rtl="1"/>
                      <a:r>
                        <a:rPr lang="fa-IR" sz="1400" dirty="0" smtClean="0">
                          <a:cs typeface="+mj-cs"/>
                        </a:rPr>
                        <a:t>ندارد</a:t>
                      </a:r>
                      <a:endParaRPr lang="en-US" sz="1400" dirty="0">
                        <a:cs typeface="+mj-cs"/>
                      </a:endParaRPr>
                    </a:p>
                  </a:txBody>
                  <a:tcPr/>
                </a:tc>
                <a:tc>
                  <a:txBody>
                    <a:bodyPr/>
                    <a:lstStyle/>
                    <a:p>
                      <a:pPr algn="ctr" rtl="1"/>
                      <a:r>
                        <a:rPr lang="fa-IR" b="1" dirty="0" smtClean="0">
                          <a:latin typeface="Times New Roman" pitchFamily="18" charset="0"/>
                          <a:cs typeface="Times New Roman" pitchFamily="18" charset="0"/>
                        </a:rPr>
                        <a:t>اضطراب در برابر فرامن</a:t>
                      </a:r>
                      <a:endParaRPr lang="en-US" b="1" dirty="0">
                        <a:latin typeface="Times New Roman" pitchFamily="18" charset="0"/>
                        <a:cs typeface="Times New Roman" pitchFamily="18" charset="0"/>
                      </a:endParaRPr>
                    </a:p>
                  </a:txBody>
                  <a:tcPr>
                    <a:solidFill>
                      <a:srgbClr val="FFFFCC"/>
                    </a:solidFill>
                  </a:tcPr>
                </a:tc>
              </a:tr>
            </a:tbl>
          </a:graphicData>
        </a:graphic>
      </p:graphicFrame>
      <p:graphicFrame>
        <p:nvGraphicFramePr>
          <p:cNvPr id="5" name="Table 4"/>
          <p:cNvGraphicFramePr>
            <a:graphicFrameLocks noGrp="1"/>
          </p:cNvGraphicFramePr>
          <p:nvPr/>
        </p:nvGraphicFramePr>
        <p:xfrm>
          <a:off x="214290" y="4000491"/>
          <a:ext cx="6357982" cy="4940281"/>
        </p:xfrm>
        <a:graphic>
          <a:graphicData uri="http://schemas.openxmlformats.org/drawingml/2006/table">
            <a:tbl>
              <a:tblPr firstRow="1" bandRow="1">
                <a:tableStyleId>{5940675A-B579-460E-94D1-54222C63F5DA}</a:tableStyleId>
              </a:tblPr>
              <a:tblGrid>
                <a:gridCol w="3178991"/>
                <a:gridCol w="3178991"/>
              </a:tblGrid>
              <a:tr h="402011">
                <a:tc>
                  <a:txBody>
                    <a:bodyPr/>
                    <a:lstStyle/>
                    <a:p>
                      <a:pPr algn="r" rtl="1"/>
                      <a:r>
                        <a:rPr lang="fa-IR" sz="1400" dirty="0" smtClean="0">
                          <a:cs typeface="+mj-cs"/>
                        </a:rPr>
                        <a:t>مادر و خود کودک</a:t>
                      </a:r>
                      <a:endParaRPr lang="en-US" sz="1400" dirty="0">
                        <a:cs typeface="+mj-cs"/>
                      </a:endParaRPr>
                    </a:p>
                  </a:txBody>
                  <a:tcPr/>
                </a:tc>
                <a:tc>
                  <a:txBody>
                    <a:bodyPr/>
                    <a:lstStyle/>
                    <a:p>
                      <a:pPr algn="ctr" rtl="1"/>
                      <a:r>
                        <a:rPr lang="fa-IR" b="1" dirty="0" smtClean="0">
                          <a:latin typeface="Times New Roman" pitchFamily="18" charset="0"/>
                          <a:cs typeface="Times New Roman" pitchFamily="18" charset="0"/>
                        </a:rPr>
                        <a:t>فرد ارزنده سازی شده </a:t>
                      </a:r>
                    </a:p>
                  </a:txBody>
                  <a:tcPr>
                    <a:solidFill>
                      <a:srgbClr val="FFFFCC"/>
                    </a:solidFill>
                  </a:tcPr>
                </a:tc>
              </a:tr>
              <a:tr h="402011">
                <a:tc>
                  <a:txBody>
                    <a:bodyPr/>
                    <a:lstStyle/>
                    <a:p>
                      <a:pPr algn="r" rtl="1"/>
                      <a:r>
                        <a:rPr lang="fa-IR" sz="1400" dirty="0" smtClean="0">
                          <a:cs typeface="+mj-cs"/>
                        </a:rPr>
                        <a:t>برادر</a:t>
                      </a:r>
                      <a:endParaRPr lang="en-US" sz="1400" dirty="0">
                        <a:cs typeface="+mj-cs"/>
                      </a:endParaRPr>
                    </a:p>
                  </a:txBody>
                  <a:tcPr/>
                </a:tc>
                <a:tc>
                  <a:txBody>
                    <a:bodyPr/>
                    <a:lstStyle/>
                    <a:p>
                      <a:pPr algn="ctr" rtl="1"/>
                      <a:r>
                        <a:rPr lang="fa-IR" b="1" dirty="0" smtClean="0">
                          <a:latin typeface="Times New Roman" pitchFamily="18" charset="0"/>
                          <a:cs typeface="Times New Roman" pitchFamily="18" charset="0"/>
                        </a:rPr>
                        <a:t>فرد ناارزنده سازی شده</a:t>
                      </a:r>
                      <a:endParaRPr lang="en-US" b="1" dirty="0">
                        <a:latin typeface="Times New Roman" pitchFamily="18" charset="0"/>
                        <a:cs typeface="Times New Roman" pitchFamily="18" charset="0"/>
                      </a:endParaRPr>
                    </a:p>
                  </a:txBody>
                  <a:tcPr>
                    <a:solidFill>
                      <a:srgbClr val="FFFFCC"/>
                    </a:solidFill>
                  </a:tcPr>
                </a:tc>
              </a:tr>
              <a:tr h="402011">
                <a:tc>
                  <a:txBody>
                    <a:bodyPr/>
                    <a:lstStyle/>
                    <a:p>
                      <a:pPr algn="r" rtl="1"/>
                      <a:r>
                        <a:rPr lang="fa-IR" sz="1400" dirty="0" smtClean="0">
                          <a:cs typeface="+mj-cs"/>
                        </a:rPr>
                        <a:t>ندارد</a:t>
                      </a:r>
                      <a:endParaRPr lang="en-US" sz="1400" dirty="0">
                        <a:cs typeface="+mj-cs"/>
                      </a:endParaRPr>
                    </a:p>
                  </a:txBody>
                  <a:tcPr/>
                </a:tc>
                <a:tc>
                  <a:txBody>
                    <a:bodyPr/>
                    <a:lstStyle/>
                    <a:p>
                      <a:pPr algn="ctr" rtl="1"/>
                      <a:r>
                        <a:rPr lang="fa-IR" b="1" dirty="0" smtClean="0">
                          <a:latin typeface="Times New Roman" pitchFamily="18" charset="0"/>
                          <a:cs typeface="Times New Roman" pitchFamily="18" charset="0"/>
                        </a:rPr>
                        <a:t>ناارزنده سازی خود</a:t>
                      </a:r>
                      <a:endParaRPr lang="en-US" b="1" dirty="0">
                        <a:latin typeface="Times New Roman" pitchFamily="18" charset="0"/>
                        <a:cs typeface="Times New Roman" pitchFamily="18" charset="0"/>
                      </a:endParaRPr>
                    </a:p>
                  </a:txBody>
                  <a:tcPr>
                    <a:solidFill>
                      <a:srgbClr val="FFFFCC"/>
                    </a:solidFill>
                  </a:tcPr>
                </a:tc>
              </a:tr>
              <a:tr h="402011">
                <a:tc>
                  <a:txBody>
                    <a:bodyPr/>
                    <a:lstStyle/>
                    <a:p>
                      <a:pPr algn="r" rtl="1"/>
                      <a:r>
                        <a:rPr lang="fa-IR" sz="1400" dirty="0" smtClean="0">
                          <a:cs typeface="+mj-cs"/>
                        </a:rPr>
                        <a:t>کوچکتر</a:t>
                      </a:r>
                      <a:r>
                        <a:rPr lang="fa-IR" sz="1400" baseline="0" dirty="0" smtClean="0">
                          <a:cs typeface="+mj-cs"/>
                        </a:rPr>
                        <a:t> کشیدن برادر نسبت به سن واقعی اش.</a:t>
                      </a:r>
                      <a:endParaRPr lang="en-US" sz="1400" dirty="0">
                        <a:cs typeface="+mj-cs"/>
                      </a:endParaRPr>
                    </a:p>
                  </a:txBody>
                  <a:tcPr/>
                </a:tc>
                <a:tc>
                  <a:txBody>
                    <a:bodyPr/>
                    <a:lstStyle/>
                    <a:p>
                      <a:pPr algn="ctr" rtl="1"/>
                      <a:r>
                        <a:rPr lang="fa-IR" b="1" dirty="0" smtClean="0">
                          <a:latin typeface="Times New Roman" pitchFamily="18" charset="0"/>
                          <a:cs typeface="Times New Roman" pitchFamily="18" charset="0"/>
                        </a:rPr>
                        <a:t>جا</a:t>
                      </a:r>
                      <a:r>
                        <a:rPr lang="fa-IR" b="1" baseline="0" dirty="0" smtClean="0">
                          <a:latin typeface="Times New Roman" pitchFamily="18" charset="0"/>
                          <a:cs typeface="Times New Roman" pitchFamily="18" charset="0"/>
                        </a:rPr>
                        <a:t> به جایی ها</a:t>
                      </a:r>
                      <a:endParaRPr lang="en-US" b="1" dirty="0">
                        <a:latin typeface="Times New Roman" pitchFamily="18" charset="0"/>
                        <a:cs typeface="Times New Roman" pitchFamily="18" charset="0"/>
                      </a:endParaRPr>
                    </a:p>
                  </a:txBody>
                  <a:tcPr>
                    <a:solidFill>
                      <a:srgbClr val="FFFFCC"/>
                    </a:solidFill>
                  </a:tcPr>
                </a:tc>
              </a:tr>
              <a:tr h="402011">
                <a:tc>
                  <a:txBody>
                    <a:bodyPr/>
                    <a:lstStyle/>
                    <a:p>
                      <a:pPr algn="r" rtl="1"/>
                      <a:r>
                        <a:rPr lang="fa-IR" sz="1400" dirty="0" smtClean="0">
                          <a:cs typeface="+mj-cs"/>
                        </a:rPr>
                        <a:t>ندارد</a:t>
                      </a:r>
                      <a:endParaRPr lang="en-US" sz="1400" dirty="0">
                        <a:cs typeface="+mj-cs"/>
                      </a:endParaRPr>
                    </a:p>
                  </a:txBody>
                  <a:tcPr/>
                </a:tc>
                <a:tc>
                  <a:txBody>
                    <a:bodyPr/>
                    <a:lstStyle/>
                    <a:p>
                      <a:pPr algn="ctr" rtl="1"/>
                      <a:r>
                        <a:rPr lang="fa-IR" b="1" dirty="0" smtClean="0">
                          <a:latin typeface="Times New Roman" pitchFamily="18" charset="0"/>
                          <a:cs typeface="Times New Roman" pitchFamily="18" charset="0"/>
                        </a:rPr>
                        <a:t>افزودن</a:t>
                      </a:r>
                      <a:r>
                        <a:rPr lang="fa-IR" b="1" baseline="0" dirty="0" smtClean="0">
                          <a:latin typeface="Times New Roman" pitchFamily="18" charset="0"/>
                          <a:cs typeface="Times New Roman" pitchFamily="18" charset="0"/>
                        </a:rPr>
                        <a:t> یک نوزاد به نقاشی</a:t>
                      </a:r>
                      <a:endParaRPr lang="en-US" b="1" dirty="0">
                        <a:latin typeface="Times New Roman" pitchFamily="18" charset="0"/>
                        <a:cs typeface="Times New Roman" pitchFamily="18" charset="0"/>
                      </a:endParaRPr>
                    </a:p>
                  </a:txBody>
                  <a:tcPr>
                    <a:solidFill>
                      <a:srgbClr val="FFFFCC"/>
                    </a:solidFill>
                  </a:tcPr>
                </a:tc>
              </a:tr>
              <a:tr h="402011">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400" kern="1200" dirty="0" smtClean="0">
                          <a:solidFill>
                            <a:schemeClr val="tx1"/>
                          </a:solidFill>
                          <a:latin typeface="+mn-lt"/>
                          <a:ea typeface="+mn-ea"/>
                          <a:cs typeface="+mn-cs"/>
                        </a:rPr>
                        <a:t>ندارد</a:t>
                      </a:r>
                      <a:endParaRPr lang="en-US" sz="1400" dirty="0">
                        <a:cs typeface="+mj-cs"/>
                      </a:endParaRPr>
                    </a:p>
                  </a:txBody>
                  <a:tcPr/>
                </a:tc>
                <a:tc>
                  <a:txBody>
                    <a:bodyPr/>
                    <a:lstStyle/>
                    <a:p>
                      <a:pPr algn="ctr" rtl="1"/>
                      <a:r>
                        <a:rPr lang="fa-IR" b="1" dirty="0" smtClean="0">
                          <a:latin typeface="Times New Roman" pitchFamily="18" charset="0"/>
                          <a:cs typeface="Times New Roman" pitchFamily="18" charset="0"/>
                        </a:rPr>
                        <a:t>افزودن یک</a:t>
                      </a:r>
                      <a:r>
                        <a:rPr lang="fa-IR" b="1" baseline="0" dirty="0" smtClean="0">
                          <a:latin typeface="Times New Roman" pitchFamily="18" charset="0"/>
                          <a:cs typeface="Times New Roman" pitchFamily="18" charset="0"/>
                        </a:rPr>
                        <a:t> فرد بزرگسال یا سالمند</a:t>
                      </a:r>
                      <a:endParaRPr lang="en-US" b="1" dirty="0">
                        <a:latin typeface="Times New Roman" pitchFamily="18" charset="0"/>
                        <a:cs typeface="Times New Roman" pitchFamily="18" charset="0"/>
                      </a:endParaRPr>
                    </a:p>
                  </a:txBody>
                  <a:tcPr>
                    <a:solidFill>
                      <a:srgbClr val="FFFFCC"/>
                    </a:solidFill>
                  </a:tcPr>
                </a:tc>
              </a:tr>
              <a:tr h="402011">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400" kern="1200" dirty="0" smtClean="0">
                          <a:solidFill>
                            <a:schemeClr val="tx1"/>
                          </a:solidFill>
                          <a:latin typeface="+mn-lt"/>
                          <a:ea typeface="+mn-ea"/>
                          <a:cs typeface="+mn-cs"/>
                        </a:rPr>
                        <a:t>ندارد</a:t>
                      </a:r>
                      <a:endParaRPr lang="en-US" sz="1400" dirty="0">
                        <a:cs typeface="+mj-cs"/>
                      </a:endParaRPr>
                    </a:p>
                  </a:txBody>
                  <a:tcPr/>
                </a:tc>
                <a:tc>
                  <a:txBody>
                    <a:bodyPr/>
                    <a:lstStyle/>
                    <a:p>
                      <a:pPr algn="ctr" rtl="1"/>
                      <a:r>
                        <a:rPr lang="fa-IR" b="1" dirty="0" smtClean="0">
                          <a:latin typeface="Times New Roman" pitchFamily="18" charset="0"/>
                          <a:cs typeface="Times New Roman" pitchFamily="18" charset="0"/>
                        </a:rPr>
                        <a:t>افزودن جفت خود به نقاشی</a:t>
                      </a:r>
                      <a:endParaRPr lang="en-US" b="1" dirty="0">
                        <a:latin typeface="Times New Roman" pitchFamily="18" charset="0"/>
                        <a:cs typeface="Times New Roman" pitchFamily="18" charset="0"/>
                      </a:endParaRPr>
                    </a:p>
                  </a:txBody>
                  <a:tcPr>
                    <a:solidFill>
                      <a:srgbClr val="FFFFCC"/>
                    </a:solidFill>
                  </a:tcPr>
                </a:tc>
              </a:tr>
              <a:tr h="402011">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400" kern="1200" dirty="0" smtClean="0">
                          <a:solidFill>
                            <a:schemeClr val="tx1"/>
                          </a:solidFill>
                          <a:latin typeface="+mn-lt"/>
                          <a:ea typeface="+mn-ea"/>
                          <a:cs typeface="+mn-cs"/>
                        </a:rPr>
                        <a:t>ندارد</a:t>
                      </a:r>
                      <a:endParaRPr lang="en-US" sz="1400" dirty="0">
                        <a:cs typeface="+mj-cs"/>
                      </a:endParaRPr>
                    </a:p>
                  </a:txBody>
                  <a:tcPr/>
                </a:tc>
                <a:tc>
                  <a:txBody>
                    <a:bodyPr/>
                    <a:lstStyle/>
                    <a:p>
                      <a:pPr algn="ctr" rtl="1"/>
                      <a:r>
                        <a:rPr lang="fa-IR" b="1" dirty="0" smtClean="0">
                          <a:latin typeface="Times New Roman" pitchFamily="18" charset="0"/>
                          <a:cs typeface="Times New Roman" pitchFamily="18" charset="0"/>
                        </a:rPr>
                        <a:t>افزودن یک حیوان به نقاشی </a:t>
                      </a:r>
                      <a:endParaRPr lang="en-US" b="1" dirty="0">
                        <a:latin typeface="Times New Roman" pitchFamily="18" charset="0"/>
                        <a:cs typeface="Times New Roman" pitchFamily="18" charset="0"/>
                      </a:endParaRPr>
                    </a:p>
                  </a:txBody>
                  <a:tcPr>
                    <a:solidFill>
                      <a:srgbClr val="FFFFCC"/>
                    </a:solidFill>
                  </a:tcPr>
                </a:tc>
              </a:tr>
              <a:tr h="402011">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400" kern="1200" dirty="0" smtClean="0">
                          <a:solidFill>
                            <a:schemeClr val="tx1"/>
                          </a:solidFill>
                          <a:latin typeface="+mn-lt"/>
                          <a:ea typeface="+mn-ea"/>
                          <a:cs typeface="+mn-cs"/>
                        </a:rPr>
                        <a:t>خودش و مادرش</a:t>
                      </a:r>
                      <a:endParaRPr lang="en-US" sz="1400" dirty="0">
                        <a:cs typeface="+mj-cs"/>
                      </a:endParaRPr>
                    </a:p>
                  </a:txBody>
                  <a:tcPr/>
                </a:tc>
                <a:tc>
                  <a:txBody>
                    <a:bodyPr/>
                    <a:lstStyle/>
                    <a:p>
                      <a:pPr algn="ctr" rtl="1"/>
                      <a:r>
                        <a:rPr lang="fa-IR" b="1" dirty="0" smtClean="0">
                          <a:latin typeface="Times New Roman" pitchFamily="18" charset="0"/>
                          <a:cs typeface="Times New Roman" pitchFamily="18" charset="0"/>
                        </a:rPr>
                        <a:t>نزدیک</a:t>
                      </a:r>
                      <a:r>
                        <a:rPr lang="fa-IR" b="1" baseline="0" dirty="0" smtClean="0">
                          <a:latin typeface="Times New Roman" pitchFamily="18" charset="0"/>
                          <a:cs typeface="Times New Roman" pitchFamily="18" charset="0"/>
                        </a:rPr>
                        <a:t> بودن</a:t>
                      </a:r>
                      <a:r>
                        <a:rPr lang="fa-IR" b="1" dirty="0" smtClean="0">
                          <a:latin typeface="Times New Roman" pitchFamily="18" charset="0"/>
                          <a:cs typeface="Times New Roman" pitchFamily="18" charset="0"/>
                        </a:rPr>
                        <a:t> دو شخص</a:t>
                      </a:r>
                      <a:endParaRPr lang="en-US" b="1" dirty="0">
                        <a:latin typeface="Times New Roman" pitchFamily="18" charset="0"/>
                        <a:cs typeface="Times New Roman" pitchFamily="18" charset="0"/>
                      </a:endParaRPr>
                    </a:p>
                  </a:txBody>
                  <a:tcPr>
                    <a:solidFill>
                      <a:srgbClr val="FFFFCC"/>
                    </a:solidFill>
                  </a:tcPr>
                </a:tc>
              </a:tr>
              <a:tr h="402011">
                <a:tc>
                  <a:txBody>
                    <a:bodyPr/>
                    <a:lstStyle/>
                    <a:p>
                      <a:pPr algn="r" rtl="1"/>
                      <a:r>
                        <a:rPr lang="fa-IR" sz="1400" dirty="0" smtClean="0">
                          <a:cs typeface="+mj-cs"/>
                        </a:rPr>
                        <a:t>خودش و برادرش</a:t>
                      </a:r>
                      <a:endParaRPr lang="en-US" sz="1400" dirty="0">
                        <a:cs typeface="+mj-cs"/>
                      </a:endParaRPr>
                    </a:p>
                  </a:txBody>
                  <a:tcPr/>
                </a:tc>
                <a:tc>
                  <a:txBody>
                    <a:bodyPr/>
                    <a:lstStyle/>
                    <a:p>
                      <a:pPr algn="ctr" rtl="1"/>
                      <a:r>
                        <a:rPr lang="fa-IR" b="1" dirty="0" smtClean="0">
                          <a:latin typeface="Times New Roman" pitchFamily="18" charset="0"/>
                          <a:cs typeface="Times New Roman" pitchFamily="18" charset="0"/>
                        </a:rPr>
                        <a:t>روابط با فاصله</a:t>
                      </a:r>
                      <a:endParaRPr lang="en-US" b="1" dirty="0">
                        <a:latin typeface="Times New Roman" pitchFamily="18" charset="0"/>
                        <a:cs typeface="Times New Roman" pitchFamily="18" charset="0"/>
                      </a:endParaRPr>
                    </a:p>
                  </a:txBody>
                  <a:tcPr>
                    <a:solidFill>
                      <a:srgbClr val="FFFFCC"/>
                    </a:solidFill>
                  </a:tcPr>
                </a:tc>
              </a:tr>
              <a:tr h="402011">
                <a:tc>
                  <a:txBody>
                    <a:bodyPr/>
                    <a:lstStyle/>
                    <a:p>
                      <a:pPr algn="r" rtl="1"/>
                      <a:r>
                        <a:rPr lang="fa-IR" sz="1400" dirty="0" smtClean="0">
                          <a:cs typeface="+mj-cs"/>
                        </a:rPr>
                        <a:t>با خودش </a:t>
                      </a:r>
                      <a:endParaRPr lang="en-US" sz="1400" dirty="0">
                        <a:cs typeface="+mj-cs"/>
                      </a:endParaRPr>
                    </a:p>
                  </a:txBody>
                  <a:tcPr/>
                </a:tc>
                <a:tc>
                  <a:txBody>
                    <a:bodyPr/>
                    <a:lstStyle/>
                    <a:p>
                      <a:pPr algn="ctr" rtl="1"/>
                      <a:r>
                        <a:rPr lang="fa-IR" b="1" dirty="0" smtClean="0">
                          <a:latin typeface="Times New Roman" pitchFamily="18" charset="0"/>
                          <a:cs typeface="Times New Roman" pitchFamily="18" charset="0"/>
                        </a:rPr>
                        <a:t>همسان سازی</a:t>
                      </a:r>
                      <a:r>
                        <a:rPr lang="fa-IR" b="1" baseline="0" dirty="0" smtClean="0">
                          <a:latin typeface="Times New Roman" pitchFamily="18" charset="0"/>
                          <a:cs typeface="Times New Roman" pitchFamily="18" charset="0"/>
                        </a:rPr>
                        <a:t> هشیار</a:t>
                      </a:r>
                      <a:endParaRPr lang="en-US" b="1" dirty="0">
                        <a:latin typeface="Times New Roman" pitchFamily="18" charset="0"/>
                        <a:cs typeface="Times New Roman" pitchFamily="18" charset="0"/>
                      </a:endParaRPr>
                    </a:p>
                  </a:txBody>
                  <a:tcPr>
                    <a:solidFill>
                      <a:srgbClr val="FFFFCC"/>
                    </a:solidFill>
                  </a:tcPr>
                </a:tc>
              </a:tr>
              <a:tr h="507112">
                <a:tc>
                  <a:txBody>
                    <a:bodyPr/>
                    <a:lstStyle/>
                    <a:p>
                      <a:pPr algn="r" rtl="1"/>
                      <a:r>
                        <a:rPr lang="fa-IR" sz="1400" dirty="0" smtClean="0">
                          <a:cs typeface="+mj-cs"/>
                        </a:rPr>
                        <a:t>با مادرش (چون او را اول کشیده و ارزنده سازی کرده است.)</a:t>
                      </a:r>
                      <a:endParaRPr lang="en-US" sz="1400" dirty="0">
                        <a:cs typeface="+mj-cs"/>
                      </a:endParaRPr>
                    </a:p>
                  </a:txBody>
                  <a:tcPr/>
                </a:tc>
                <a:tc>
                  <a:txBody>
                    <a:bodyPr/>
                    <a:lstStyle/>
                    <a:p>
                      <a:pPr algn="ctr" rtl="1"/>
                      <a:r>
                        <a:rPr lang="fa-IR" b="1" dirty="0" smtClean="0">
                          <a:latin typeface="Times New Roman" pitchFamily="18" charset="0"/>
                          <a:cs typeface="Times New Roman" pitchFamily="18" charset="0"/>
                        </a:rPr>
                        <a:t>همسان سازی ناهشیار</a:t>
                      </a:r>
                      <a:endParaRPr lang="en-US" b="1" dirty="0">
                        <a:latin typeface="Times New Roman" pitchFamily="18" charset="0"/>
                        <a:cs typeface="Times New Roman" pitchFamily="18" charset="0"/>
                      </a:endParaRPr>
                    </a:p>
                  </a:txBody>
                  <a:tcPr>
                    <a:solidFill>
                      <a:srgbClr val="FFFFCC"/>
                    </a:solidFill>
                  </a:tcPr>
                </a:tc>
              </a:tr>
            </a:tbl>
          </a:graphicData>
        </a:graphic>
      </p:graphicFrame>
      <p:sp>
        <p:nvSpPr>
          <p:cNvPr id="6" name="TextBox 5"/>
          <p:cNvSpPr txBox="1"/>
          <p:nvPr/>
        </p:nvSpPr>
        <p:spPr>
          <a:xfrm>
            <a:off x="857232" y="3428992"/>
            <a:ext cx="5786478" cy="461665"/>
          </a:xfrm>
          <a:prstGeom prst="rect">
            <a:avLst/>
          </a:prstGeom>
          <a:noFill/>
        </p:spPr>
        <p:txBody>
          <a:bodyPr wrap="square" rtlCol="0">
            <a:spAutoFit/>
          </a:bodyPr>
          <a:lstStyle/>
          <a:p>
            <a:pPr algn="r" rtl="1"/>
            <a:r>
              <a:rPr lang="fa-IR" sz="2400" b="1" dirty="0" smtClean="0">
                <a:ln w="10541" cmpd="sng">
                  <a:solidFill>
                    <a:srgbClr val="FAEE04"/>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ه: چگونگی بیان گرایش ها و دفاع های من در ترسیم</a:t>
            </a:r>
            <a:endParaRPr lang="en-US" sz="2400" b="1" dirty="0">
              <a:ln w="10541" cmpd="sng">
                <a:solidFill>
                  <a:srgbClr val="FAEE04"/>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pic>
        <p:nvPicPr>
          <p:cNvPr id="7" name="Content Placeholder 3" descr="نقاشی 2.jpg"/>
          <p:cNvPicPr>
            <a:picLocks noChangeAspect="1"/>
          </p:cNvPicPr>
          <p:nvPr/>
        </p:nvPicPr>
        <p:blipFill>
          <a:blip r:embed="rId2" cstate="print"/>
          <a:stretch>
            <a:fillRect/>
          </a:stretch>
        </p:blipFill>
        <p:spPr>
          <a:xfrm>
            <a:off x="1214422" y="214282"/>
            <a:ext cx="950905" cy="10716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تفسیر نهایی:</a:t>
            </a:r>
            <a:endParaRPr lang="fa-IR" dirty="0"/>
          </a:p>
        </p:txBody>
      </p:sp>
      <p:sp>
        <p:nvSpPr>
          <p:cNvPr id="3" name="Content Placeholder 2"/>
          <p:cNvSpPr>
            <a:spLocks noGrp="1"/>
          </p:cNvSpPr>
          <p:nvPr>
            <p:ph idx="1"/>
          </p:nvPr>
        </p:nvSpPr>
        <p:spPr/>
        <p:txBody>
          <a:bodyPr>
            <a:normAutofit/>
          </a:bodyPr>
          <a:lstStyle/>
          <a:p>
            <a:pPr algn="r" rtl="1">
              <a:buNone/>
            </a:pPr>
            <a:r>
              <a:rPr lang="fa-IR" sz="2400" dirty="0" smtClean="0">
                <a:cs typeface="+mj-cs"/>
              </a:rPr>
              <a:t>	</a:t>
            </a:r>
            <a:r>
              <a:rPr lang="fa-IR" sz="2800" dirty="0" smtClean="0">
                <a:cs typeface="+mj-cs"/>
              </a:rPr>
              <a:t>با نگاهی به نقاشی کودک می توان فهمید که او مشکل خاصی ندارد و با طلاق والدینش کنار آمده و نبود پدر را نبود دانسته و مطابق اصل واقعیت عمل کرده است. </a:t>
            </a:r>
          </a:p>
          <a:p>
            <a:pPr algn="r" rtl="1">
              <a:buNone/>
            </a:pPr>
            <a:r>
              <a:rPr lang="fa-IR" sz="2800" dirty="0" smtClean="0">
                <a:cs typeface="+mj-cs"/>
              </a:rPr>
              <a:t>	تنها مسئله ای که وجود دارد اضطرابی ست که از سوی برادر احساس می کند (با ناارزنده سازی و پرخاشگر جلوه دادن او در نقاشی و مصاحبه).  البته این مسئله نیز تقریباً طبیعی و نرمال است به دو دلیل:</a:t>
            </a:r>
          </a:p>
          <a:p>
            <a:pPr algn="r" rtl="1">
              <a:buNone/>
            </a:pPr>
            <a:r>
              <a:rPr lang="fa-IR" sz="2800" dirty="0" smtClean="0">
                <a:cs typeface="+mj-cs"/>
              </a:rPr>
              <a:t> 1- رقابتی که معمولاً بین خواهرها و برادرها وجود دارد و باعث اختلافاتی بین آنها می شود و </a:t>
            </a:r>
          </a:p>
          <a:p>
            <a:pPr algn="r" rtl="1">
              <a:buNone/>
            </a:pPr>
            <a:r>
              <a:rPr lang="fa-IR" sz="2800" dirty="0" smtClean="0">
                <a:cs typeface="+mj-cs"/>
              </a:rPr>
              <a:t>2- شاید شیطنت و پرخاشگری را بتوان از اقتضائات سنی برادر او دانست. </a:t>
            </a:r>
            <a:endParaRPr lang="fa-IR" sz="2800" dirty="0">
              <a:cs typeface="+mj-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نقاشی 3.jpg"/>
          <p:cNvPicPr>
            <a:picLocks noGrp="1" noChangeAspect="1"/>
          </p:cNvPicPr>
          <p:nvPr>
            <p:ph idx="1"/>
          </p:nvPr>
        </p:nvPicPr>
        <p:blipFill>
          <a:blip r:embed="rId2" cstate="print"/>
          <a:stretch>
            <a:fillRect/>
          </a:stretch>
        </p:blipFill>
        <p:spPr>
          <a:xfrm rot="16200000">
            <a:off x="1142689" y="1357585"/>
            <a:ext cx="4572622" cy="65722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285728" y="928662"/>
            <a:ext cx="6357982" cy="523220"/>
          </a:xfrm>
          <a:prstGeom prst="rect">
            <a:avLst/>
          </a:prstGeom>
          <a:noFill/>
        </p:spPr>
        <p:txBody>
          <a:bodyPr wrap="square" rtlCol="1">
            <a:spAutoFit/>
          </a:bodyPr>
          <a:lstStyle/>
          <a:p>
            <a:pPr algn="r" rtl="1"/>
            <a:r>
              <a:rPr lang="fa-IR" sz="2800" b="1" dirty="0" smtClean="0">
                <a:cs typeface="+mj-cs"/>
              </a:rPr>
              <a:t>ه. الف (دختر 8ساله) - راست برتر - خانواده معمولی</a:t>
            </a:r>
            <a:endParaRPr lang="fa-IR" sz="2800" b="1" dirty="0">
              <a:cs typeface="+mj-cs"/>
            </a:endParaRPr>
          </a:p>
        </p:txBody>
      </p:sp>
      <p:sp>
        <p:nvSpPr>
          <p:cNvPr id="5" name="TextBox 4"/>
          <p:cNvSpPr txBox="1"/>
          <p:nvPr/>
        </p:nvSpPr>
        <p:spPr>
          <a:xfrm>
            <a:off x="1571612" y="2786050"/>
            <a:ext cx="428628" cy="369332"/>
          </a:xfrm>
          <a:prstGeom prst="rect">
            <a:avLst/>
          </a:prstGeom>
          <a:noFill/>
        </p:spPr>
        <p:txBody>
          <a:bodyPr wrap="square" rtlCol="1">
            <a:spAutoFit/>
          </a:bodyPr>
          <a:lstStyle/>
          <a:p>
            <a:pPr algn="r" rtl="1"/>
            <a:r>
              <a:rPr lang="fa-IR" dirty="0" smtClean="0">
                <a:cs typeface="+mj-cs"/>
              </a:rPr>
              <a:t>پدر</a:t>
            </a:r>
            <a:endParaRPr lang="fa-IR" dirty="0">
              <a:cs typeface="+mj-cs"/>
            </a:endParaRPr>
          </a:p>
        </p:txBody>
      </p:sp>
      <p:sp>
        <p:nvSpPr>
          <p:cNvPr id="6" name="TextBox 5"/>
          <p:cNvSpPr txBox="1"/>
          <p:nvPr/>
        </p:nvSpPr>
        <p:spPr>
          <a:xfrm>
            <a:off x="2500306" y="3071802"/>
            <a:ext cx="571504" cy="369332"/>
          </a:xfrm>
          <a:prstGeom prst="rect">
            <a:avLst/>
          </a:prstGeom>
          <a:noFill/>
        </p:spPr>
        <p:txBody>
          <a:bodyPr wrap="square" rtlCol="1">
            <a:spAutoFit/>
          </a:bodyPr>
          <a:lstStyle/>
          <a:p>
            <a:pPr algn="r" rtl="1"/>
            <a:r>
              <a:rPr lang="fa-IR" dirty="0" smtClean="0">
                <a:cs typeface="+mj-cs"/>
              </a:rPr>
              <a:t>مادر</a:t>
            </a:r>
            <a:endParaRPr lang="fa-IR" dirty="0">
              <a:cs typeface="+mj-cs"/>
            </a:endParaRPr>
          </a:p>
        </p:txBody>
      </p:sp>
      <p:sp>
        <p:nvSpPr>
          <p:cNvPr id="7" name="TextBox 6"/>
          <p:cNvSpPr txBox="1"/>
          <p:nvPr/>
        </p:nvSpPr>
        <p:spPr>
          <a:xfrm>
            <a:off x="3357562" y="3571868"/>
            <a:ext cx="714380" cy="369332"/>
          </a:xfrm>
          <a:prstGeom prst="rect">
            <a:avLst/>
          </a:prstGeom>
          <a:noFill/>
        </p:spPr>
        <p:txBody>
          <a:bodyPr wrap="square" rtlCol="1">
            <a:spAutoFit/>
          </a:bodyPr>
          <a:lstStyle/>
          <a:p>
            <a:pPr algn="r" rtl="1"/>
            <a:r>
              <a:rPr lang="fa-IR" dirty="0" smtClean="0">
                <a:cs typeface="+mj-cs"/>
              </a:rPr>
              <a:t>خودش</a:t>
            </a:r>
            <a:endParaRPr lang="fa-IR" dirty="0">
              <a:cs typeface="+mj-cs"/>
            </a:endParaRPr>
          </a:p>
        </p:txBody>
      </p:sp>
      <p:sp>
        <p:nvSpPr>
          <p:cNvPr id="8" name="TextBox 7"/>
          <p:cNvSpPr txBox="1"/>
          <p:nvPr/>
        </p:nvSpPr>
        <p:spPr>
          <a:xfrm>
            <a:off x="4500570" y="3286116"/>
            <a:ext cx="714380" cy="369332"/>
          </a:xfrm>
          <a:prstGeom prst="rect">
            <a:avLst/>
          </a:prstGeom>
          <a:noFill/>
        </p:spPr>
        <p:txBody>
          <a:bodyPr wrap="square" rtlCol="1">
            <a:spAutoFit/>
          </a:bodyPr>
          <a:lstStyle/>
          <a:p>
            <a:pPr algn="r" rtl="1"/>
            <a:r>
              <a:rPr lang="fa-IR" dirty="0" smtClean="0">
                <a:cs typeface="+mj-cs"/>
              </a:rPr>
              <a:t>برادر</a:t>
            </a:r>
            <a:endParaRPr lang="fa-IR" dirty="0">
              <a:cs typeface="+mj-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58000" cy="9144000"/>
          </a:xfrm>
        </p:spPr>
        <p:txBody>
          <a:bodyPr>
            <a:normAutofit/>
          </a:bodyPr>
          <a:lstStyle/>
          <a:p>
            <a:pPr algn="r" rtl="1">
              <a:lnSpc>
                <a:spcPct val="150000"/>
              </a:lnSpc>
            </a:pPr>
            <a:r>
              <a:rPr lang="fa-IR" sz="2400" dirty="0" smtClean="0">
                <a:latin typeface="Times New Roman" pitchFamily="18" charset="0"/>
                <a:cs typeface="Times New Roman" pitchFamily="18" charset="0"/>
              </a:rPr>
              <a:t>نام و نام خانوادگی: </a:t>
            </a:r>
            <a:r>
              <a:rPr lang="fa-IR" sz="2400" b="1" dirty="0" smtClean="0"/>
              <a:t>ه. الف (دختر 8ساله) </a:t>
            </a:r>
            <a:r>
              <a:rPr lang="fa-IR" sz="2400" dirty="0" smtClean="0">
                <a:latin typeface="Times New Roman" pitchFamily="18" charset="0"/>
                <a:cs typeface="Times New Roman" pitchFamily="18" charset="0"/>
              </a:rPr>
              <a:t/>
            </a:r>
            <a:br>
              <a:rPr lang="fa-IR" sz="2400" dirty="0" smtClean="0">
                <a:latin typeface="Times New Roman" pitchFamily="18" charset="0"/>
                <a:cs typeface="Times New Roman" pitchFamily="18" charset="0"/>
              </a:rPr>
            </a:br>
            <a:r>
              <a:rPr lang="fa-IR" sz="2400" dirty="0" smtClean="0">
                <a:latin typeface="Times New Roman" pitchFamily="18" charset="0"/>
                <a:cs typeface="Times New Roman" pitchFamily="18" charset="0"/>
              </a:rPr>
              <a:t>تاریخ اجرا: </a:t>
            </a:r>
            <a:r>
              <a:rPr lang="fa-IR" sz="2400" b="1" dirty="0" smtClean="0">
                <a:latin typeface="Times New Roman" pitchFamily="18" charset="0"/>
                <a:cs typeface="Times New Roman" pitchFamily="18" charset="0"/>
              </a:rPr>
              <a:t>90/8/14</a:t>
            </a:r>
            <a:r>
              <a:rPr lang="fa-IR" sz="2400" dirty="0" smtClean="0">
                <a:latin typeface="Times New Roman" pitchFamily="18" charset="0"/>
                <a:cs typeface="Times New Roman" pitchFamily="18" charset="0"/>
              </a:rPr>
              <a:t/>
            </a:r>
            <a:br>
              <a:rPr lang="fa-IR" sz="2400" dirty="0" smtClean="0">
                <a:latin typeface="Times New Roman" pitchFamily="18" charset="0"/>
                <a:cs typeface="Times New Roman" pitchFamily="18" charset="0"/>
              </a:rPr>
            </a:br>
            <a:r>
              <a:rPr lang="fa-IR" sz="2400" dirty="0" smtClean="0">
                <a:latin typeface="Times New Roman" pitchFamily="18" charset="0"/>
                <a:cs typeface="Times New Roman" pitchFamily="18" charset="0"/>
              </a:rPr>
              <a:t>ترکیب واقعی خانواده: </a:t>
            </a:r>
            <a:r>
              <a:rPr lang="fa-IR" sz="2400" b="1" dirty="0" smtClean="0">
                <a:latin typeface="Times New Roman" pitchFamily="18" charset="0"/>
                <a:cs typeface="Times New Roman" pitchFamily="18" charset="0"/>
              </a:rPr>
              <a:t>پدر (38 ساله)،</a:t>
            </a:r>
            <a:br>
              <a:rPr lang="fa-IR" sz="2400" b="1" dirty="0" smtClean="0">
                <a:latin typeface="Times New Roman" pitchFamily="18" charset="0"/>
                <a:cs typeface="Times New Roman" pitchFamily="18" charset="0"/>
              </a:rPr>
            </a:br>
            <a:r>
              <a:rPr lang="fa-IR" sz="2400" b="1" dirty="0" smtClean="0">
                <a:latin typeface="Times New Roman" pitchFamily="18" charset="0"/>
                <a:cs typeface="Times New Roman" pitchFamily="18" charset="0"/>
              </a:rPr>
              <a:t>مادر (32 ساله)، برادر (12 ساله) و خودش </a:t>
            </a:r>
            <a:r>
              <a:rPr lang="fa-IR" sz="2400" dirty="0" smtClean="0">
                <a:latin typeface="Times New Roman" pitchFamily="18" charset="0"/>
                <a:cs typeface="Times New Roman" pitchFamily="18" charset="0"/>
              </a:rPr>
              <a:t/>
            </a:r>
            <a:br>
              <a:rPr lang="fa-IR" sz="2400" dirty="0" smtClean="0">
                <a:latin typeface="Times New Roman" pitchFamily="18" charset="0"/>
                <a:cs typeface="Times New Roman" pitchFamily="18" charset="0"/>
              </a:rPr>
            </a:br>
            <a:r>
              <a:rPr lang="fa-IR" sz="2400" dirty="0" smtClean="0">
                <a:latin typeface="Times New Roman" pitchFamily="18" charset="0"/>
                <a:cs typeface="Times New Roman" pitchFamily="18" charset="0"/>
              </a:rPr>
              <a:t/>
            </a:r>
            <a:br>
              <a:rPr lang="fa-IR" sz="24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این ها کجا هستند؟</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در پارک.</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این ها چکار می کنند؟</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دارند عکس می گیرند. </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این ها چه کسانی هستند؟ (به ترتیب کشیدن)</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پدرم، مادرم، خودم، برادرم.</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این ها نسبت به هم چه احساسی دارند؟ </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همدیگر را دوست دارند.</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کدام یک از همه مهربان تر است؟ چرا؟</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پدر و مادر. چون مرا دوست دارند و به گردش می برند.</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کدام یک از همه کمتر مهربان است؟ چرا؟</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هیچ کس.</a:t>
            </a:r>
            <a:endParaRPr lang="en-US" sz="2400" b="1" dirty="0">
              <a:latin typeface="Times New Roman" pitchFamily="18" charset="0"/>
              <a:cs typeface="Times New Roman" pitchFamily="18" charset="0"/>
            </a:endParaRPr>
          </a:p>
        </p:txBody>
      </p:sp>
      <p:cxnSp>
        <p:nvCxnSpPr>
          <p:cNvPr id="4" name="Straight Connector 3"/>
          <p:cNvCxnSpPr/>
          <p:nvPr/>
        </p:nvCxnSpPr>
        <p:spPr>
          <a:xfrm rot="10800000">
            <a:off x="0" y="2786050"/>
            <a:ext cx="6858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Content Placeholder 3" descr="نقاشی 3.jpg"/>
          <p:cNvPicPr>
            <a:picLocks noChangeAspect="1"/>
          </p:cNvPicPr>
          <p:nvPr/>
        </p:nvPicPr>
        <p:blipFill>
          <a:blip r:embed="rId2" cstate="print"/>
          <a:stretch>
            <a:fillRect/>
          </a:stretch>
        </p:blipFill>
        <p:spPr>
          <a:xfrm rot="16200000">
            <a:off x="572201" y="-208821"/>
            <a:ext cx="1636859" cy="23526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58000" cy="9144000"/>
          </a:xfrm>
        </p:spPr>
        <p:txBody>
          <a:bodyPr>
            <a:noAutofit/>
          </a:bodyPr>
          <a:lstStyle/>
          <a:p>
            <a:pPr algn="r" rtl="1">
              <a:lnSpc>
                <a:spcPct val="150000"/>
              </a:lnSpc>
            </a:pPr>
            <a:r>
              <a:rPr lang="fa-IR" sz="2100" dirty="0" smtClean="0">
                <a:latin typeface="Times New Roman" pitchFamily="18" charset="0"/>
                <a:cs typeface="Times New Roman" pitchFamily="18" charset="0"/>
              </a:rPr>
              <a:t>7- کدام یک از همه خوشبخت تر است؟ چرا؟</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همه.</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8- کدام یک از همه کمتر خوشبخت است؟ چرا؟</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هیچ کس.</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9- کدام یک از همه بهتر است؟ چرا؟</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پدر و مادر. چون برای ما زحمت می کشند.</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10- این ها می خواهند با ماشین به گردش بروند، اما برای همه در ماشین جا نیست. یک نفر باید در خانه بماند. کدام یک؟ چرا؟</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ما همیشه با هم به گردش می رویم.</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11- فرض کن تو جزو این خانواده باشی. کدام یک خواهی بود؟ چرا؟</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خودم.</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12- یکی از این بچه ها بازیگوشی کرده است. کدام یک؟ چگونه تنبیهش کنند؟</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داداشم. دعواش کنن. بعد ببخشنش.</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13- فکر می کنی چه کسانی را نکشیده ای؟ چرا؟</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همه را کشیده ام.</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14- اگر بخواهی دوباره نقاشی کنی آیا همین شکل را می کشی؟</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آره. ولی دفعه بعد چند تا درخت و تاب و سرسره هم می کشم.</a:t>
            </a:r>
            <a:endParaRPr lang="en-US" sz="2100" b="1" dirty="0">
              <a:latin typeface="Times New Roman" pitchFamily="18" charset="0"/>
              <a:cs typeface="Times New Roman" pitchFamily="18" charset="0"/>
            </a:endParaRPr>
          </a:p>
        </p:txBody>
      </p:sp>
      <p:pic>
        <p:nvPicPr>
          <p:cNvPr id="3" name="Content Placeholder 3" descr="نقاشی 3.jpg"/>
          <p:cNvPicPr>
            <a:picLocks noChangeAspect="1"/>
          </p:cNvPicPr>
          <p:nvPr/>
        </p:nvPicPr>
        <p:blipFill>
          <a:blip r:embed="rId2" cstate="print"/>
          <a:stretch>
            <a:fillRect/>
          </a:stretch>
        </p:blipFill>
        <p:spPr>
          <a:xfrm rot="16200000">
            <a:off x="613757" y="172005"/>
            <a:ext cx="1500198" cy="21562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52" y="928662"/>
            <a:ext cx="2800348" cy="705354"/>
          </a:xfrm>
        </p:spPr>
        <p:txBody>
          <a:bodyPr>
            <a:noAutofit/>
          </a:bodyPr>
          <a:lstStyle/>
          <a:p>
            <a:pPr algn="r" rtl="1"/>
            <a:r>
              <a:rPr lang="fa-IR" sz="3200" b="1" dirty="0" smtClean="0">
                <a:ln w="10541" cmpd="sng">
                  <a:solidFill>
                    <a:schemeClr val="tx2">
                      <a:lumMod val="60000"/>
                      <a:lumOff val="4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الف: سطح ترسیمی</a:t>
            </a:r>
            <a:endParaRPr lang="en-US" sz="3200" b="1" dirty="0">
              <a:ln w="10541" cmpd="sng">
                <a:solidFill>
                  <a:schemeClr val="tx2">
                    <a:lumMod val="60000"/>
                    <a:lumOff val="4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aphicFrame>
        <p:nvGraphicFramePr>
          <p:cNvPr id="8" name="Content Placeholder 7"/>
          <p:cNvGraphicFramePr>
            <a:graphicFrameLocks noGrp="1"/>
          </p:cNvGraphicFramePr>
          <p:nvPr>
            <p:ph idx="1"/>
          </p:nvPr>
        </p:nvGraphicFramePr>
        <p:xfrm>
          <a:off x="342900" y="1857358"/>
          <a:ext cx="6172200" cy="6858045"/>
        </p:xfrm>
        <a:graphic>
          <a:graphicData uri="http://schemas.openxmlformats.org/drawingml/2006/table">
            <a:tbl>
              <a:tblPr firstRow="1" bandRow="1">
                <a:tableStyleId>{5940675A-B579-460E-94D1-54222C63F5DA}</a:tableStyleId>
              </a:tblPr>
              <a:tblGrid>
                <a:gridCol w="2943224"/>
                <a:gridCol w="1643074"/>
                <a:gridCol w="1585902"/>
              </a:tblGrid>
              <a:tr h="943769">
                <a:tc>
                  <a:txBody>
                    <a:bodyPr/>
                    <a:lstStyle/>
                    <a:p>
                      <a:pPr algn="ctr"/>
                      <a:endParaRPr lang="fa-IR" sz="1400" dirty="0" smtClean="0">
                        <a:latin typeface="Times New Roman" pitchFamily="18" charset="0"/>
                        <a:cs typeface="Times New Roman" pitchFamily="18" charset="0"/>
                      </a:endParaRPr>
                    </a:p>
                    <a:p>
                      <a:pPr algn="ctr"/>
                      <a:r>
                        <a:rPr lang="fa-IR" sz="2400" b="1" dirty="0" smtClean="0">
                          <a:latin typeface="Times New Roman" pitchFamily="18" charset="0"/>
                          <a:cs typeface="Times New Roman" pitchFamily="18" charset="0"/>
                        </a:rPr>
                        <a:t>تفسیر</a:t>
                      </a:r>
                      <a:endParaRPr lang="en-US" sz="2400" b="1" dirty="0">
                        <a:latin typeface="Times New Roman" pitchFamily="18" charset="0"/>
                        <a:cs typeface="Times New Roman" pitchFamily="18" charset="0"/>
                      </a:endParaRPr>
                    </a:p>
                  </a:txBody>
                  <a:tcPr>
                    <a:solidFill>
                      <a:srgbClr val="CCFFFF"/>
                    </a:solidFill>
                  </a:tcPr>
                </a:tc>
                <a:tc>
                  <a:txBody>
                    <a:bodyPr/>
                    <a:lstStyle/>
                    <a:p>
                      <a:pPr algn="ctr"/>
                      <a:endParaRPr lang="fa-IR" sz="1400" dirty="0" smtClean="0">
                        <a:latin typeface="Times New Roman" pitchFamily="18" charset="0"/>
                        <a:cs typeface="Times New Roman" pitchFamily="18" charset="0"/>
                      </a:endParaRPr>
                    </a:p>
                    <a:p>
                      <a:pPr algn="ctr"/>
                      <a:r>
                        <a:rPr lang="fa-IR" sz="2400" b="1" dirty="0" smtClean="0">
                          <a:latin typeface="Times New Roman" pitchFamily="18" charset="0"/>
                          <a:cs typeface="Times New Roman" pitchFamily="18" charset="0"/>
                        </a:rPr>
                        <a:t>وضعیت</a:t>
                      </a:r>
                      <a:endParaRPr lang="en-US" sz="1400" b="1" dirty="0">
                        <a:latin typeface="Times New Roman" pitchFamily="18" charset="0"/>
                        <a:cs typeface="Times New Roman" pitchFamily="18" charset="0"/>
                      </a:endParaRPr>
                    </a:p>
                  </a:txBody>
                  <a:tcPr>
                    <a:solidFill>
                      <a:srgbClr val="CCFFFF"/>
                    </a:solidFill>
                  </a:tcPr>
                </a:tc>
                <a:tc>
                  <a:txBody>
                    <a:bodyPr/>
                    <a:lstStyle/>
                    <a:p>
                      <a:pPr algn="ctr" rtl="1"/>
                      <a:endParaRPr lang="fa-IR" sz="1400" dirty="0" smtClean="0">
                        <a:latin typeface="Times New Roman" pitchFamily="18" charset="0"/>
                        <a:cs typeface="Times New Roman" pitchFamily="18" charset="0"/>
                      </a:endParaRPr>
                    </a:p>
                    <a:p>
                      <a:pPr algn="ctr" rtl="1"/>
                      <a:r>
                        <a:rPr lang="fa-IR" sz="2400" b="1" dirty="0" smtClean="0">
                          <a:latin typeface="Times New Roman" pitchFamily="18" charset="0"/>
                          <a:cs typeface="Times New Roman" pitchFamily="18" charset="0"/>
                        </a:rPr>
                        <a:t>نحوه ترسیم</a:t>
                      </a:r>
                      <a:endParaRPr lang="en-US" sz="2400" b="1" dirty="0">
                        <a:latin typeface="Times New Roman" pitchFamily="18" charset="0"/>
                        <a:cs typeface="Times New Roman" pitchFamily="18" charset="0"/>
                      </a:endParaRPr>
                    </a:p>
                  </a:txBody>
                  <a:tcPr>
                    <a:solidFill>
                      <a:srgbClr val="CCFFFF"/>
                    </a:solidFill>
                  </a:tcPr>
                </a:tc>
              </a:tr>
              <a:tr h="1478569">
                <a:tc>
                  <a:txBody>
                    <a:bodyPr/>
                    <a:lstStyle/>
                    <a:p>
                      <a:pPr algn="r" rtl="1"/>
                      <a:r>
                        <a:rPr lang="fa-IR" sz="1400" dirty="0" smtClean="0">
                          <a:latin typeface="Times New Roman" pitchFamily="18" charset="0"/>
                          <a:cs typeface="Times New Roman" pitchFamily="18" charset="0"/>
                        </a:rPr>
                        <a:t>در مورد وسعت خطوط می توان گفت که خطوط</a:t>
                      </a:r>
                      <a:r>
                        <a:rPr lang="fa-IR" sz="1400" baseline="0" dirty="0" smtClean="0">
                          <a:latin typeface="Times New Roman" pitchFamily="18" charset="0"/>
                          <a:cs typeface="Times New Roman" pitchFamily="18" charset="0"/>
                        </a:rPr>
                        <a:t> گسترده نمایانگر گسترش حیاتی و سهولت برونگردی تمایلات هستند.</a:t>
                      </a:r>
                      <a:endParaRPr lang="en-US" sz="1400" dirty="0">
                        <a:latin typeface="Times New Roman" pitchFamily="18" charset="0"/>
                        <a:cs typeface="Times New Roman" pitchFamily="18" charset="0"/>
                      </a:endParaRPr>
                    </a:p>
                  </a:txBody>
                  <a:tcPr/>
                </a:tc>
                <a:tc>
                  <a:txBody>
                    <a:bodyPr/>
                    <a:lstStyle/>
                    <a:p>
                      <a:pPr algn="r" rtl="1"/>
                      <a:r>
                        <a:rPr lang="fa-IR" sz="1400" dirty="0" smtClean="0">
                          <a:latin typeface="Times New Roman" pitchFamily="18" charset="0"/>
                          <a:cs typeface="Times New Roman" pitchFamily="18" charset="0"/>
                        </a:rPr>
                        <a:t>وسعت خطوط</a:t>
                      </a:r>
                      <a:r>
                        <a:rPr lang="fa-IR" sz="1400" baseline="0" dirty="0" smtClean="0">
                          <a:latin typeface="Times New Roman" pitchFamily="18" charset="0"/>
                          <a:cs typeface="Times New Roman" pitchFamily="18" charset="0"/>
                        </a:rPr>
                        <a:t> بیشتر به صورت گسترده است و بخش اعظم صفحه را اشغال کرده است.</a:t>
                      </a:r>
                    </a:p>
                    <a:p>
                      <a:pPr algn="r" rtl="1"/>
                      <a:r>
                        <a:rPr lang="fa-IR" sz="1400" baseline="0" dirty="0" smtClean="0">
                          <a:latin typeface="Times New Roman" pitchFamily="18" charset="0"/>
                          <a:cs typeface="Times New Roman" pitchFamily="18" charset="0"/>
                        </a:rPr>
                        <a:t>نیروی خطوط متناسب است.</a:t>
                      </a:r>
                      <a:endParaRPr lang="en-US" sz="1400" dirty="0">
                        <a:latin typeface="Times New Roman" pitchFamily="18" charset="0"/>
                        <a:cs typeface="Times New Roman" pitchFamily="18" charset="0"/>
                      </a:endParaRPr>
                    </a:p>
                  </a:txBody>
                  <a:tcPr/>
                </a:tc>
                <a:tc>
                  <a:txBody>
                    <a:bodyPr/>
                    <a:lstStyle/>
                    <a:p>
                      <a:pPr algn="ctr"/>
                      <a:endParaRPr lang="fa-IR" sz="1400" dirty="0" smtClean="0">
                        <a:latin typeface="Times New Roman" pitchFamily="18" charset="0"/>
                        <a:cs typeface="Times New Roman" pitchFamily="18" charset="0"/>
                      </a:endParaRPr>
                    </a:p>
                    <a:p>
                      <a:pPr algn="ctr"/>
                      <a:r>
                        <a:rPr lang="fa-IR" sz="2400" b="1" dirty="0" smtClean="0">
                          <a:latin typeface="Times New Roman" pitchFamily="18" charset="0"/>
                          <a:cs typeface="Times New Roman" pitchFamily="18" charset="0"/>
                        </a:rPr>
                        <a:t>وسعت و نیروی خطوط</a:t>
                      </a:r>
                      <a:endParaRPr lang="en-US" sz="2400" b="1" dirty="0">
                        <a:latin typeface="Times New Roman" pitchFamily="18" charset="0"/>
                        <a:cs typeface="Times New Roman" pitchFamily="18" charset="0"/>
                      </a:endParaRPr>
                    </a:p>
                  </a:txBody>
                  <a:tcPr>
                    <a:solidFill>
                      <a:srgbClr val="CCFFFF"/>
                    </a:solidFill>
                  </a:tcPr>
                </a:tc>
              </a:tr>
              <a:tr h="1478569">
                <a:tc>
                  <a:txBody>
                    <a:bodyPr/>
                    <a:lstStyle/>
                    <a:p>
                      <a:pPr algn="r" rtl="1"/>
                      <a:r>
                        <a:rPr lang="fa-IR" sz="1400" dirty="0" smtClean="0">
                          <a:latin typeface="Times New Roman" pitchFamily="18" charset="0"/>
                          <a:cs typeface="Times New Roman" pitchFamily="18" charset="0"/>
                        </a:rPr>
                        <a:t>با توجه به ریتم قالبی</a:t>
                      </a:r>
                      <a:r>
                        <a:rPr lang="fa-IR" sz="1400" baseline="0" dirty="0" smtClean="0">
                          <a:latin typeface="Times New Roman" pitchFamily="18" charset="0"/>
                          <a:cs typeface="Times New Roman" pitchFamily="18" charset="0"/>
                        </a:rPr>
                        <a:t> می توان وجود یک روان آزردگی یا خصیصه های وسواسی را فرض کرد که به نظر می رسد خصیصه های وسواسی بیشتر وجود دارند (به دلیل پرداختن بیش از حد به جزئیات و هم چنین وقت زیادی که صرف نقاشی شد.)</a:t>
                      </a:r>
                      <a:endParaRPr lang="en-US" sz="1400" dirty="0">
                        <a:latin typeface="Times New Roman" pitchFamily="18" charset="0"/>
                        <a:cs typeface="Times New Roman" pitchFamily="18" charset="0"/>
                      </a:endParaRPr>
                    </a:p>
                  </a:txBody>
                  <a:tcPr/>
                </a:tc>
                <a:tc>
                  <a:txBody>
                    <a:bodyPr/>
                    <a:lstStyle/>
                    <a:p>
                      <a:pPr algn="r" rtl="1"/>
                      <a:r>
                        <a:rPr lang="fa-IR" sz="1400" dirty="0" smtClean="0">
                          <a:latin typeface="Times New Roman" pitchFamily="18" charset="0"/>
                          <a:cs typeface="Times New Roman" pitchFamily="18" charset="0"/>
                        </a:rPr>
                        <a:t>در مورد اجزای چهره و انگشتان دست ها نوعی ریتم قالبی مشاهده</a:t>
                      </a:r>
                      <a:r>
                        <a:rPr lang="fa-IR" sz="1400" baseline="0" dirty="0" smtClean="0">
                          <a:latin typeface="Times New Roman" pitchFamily="18" charset="0"/>
                          <a:cs typeface="Times New Roman" pitchFamily="18" charset="0"/>
                        </a:rPr>
                        <a:t> می شود. اما در مورد لباس ها چنین نیست.</a:t>
                      </a:r>
                      <a:endParaRPr lang="en-US" sz="1400" dirty="0">
                        <a:latin typeface="Times New Roman" pitchFamily="18" charset="0"/>
                        <a:cs typeface="Times New Roman" pitchFamily="18" charset="0"/>
                      </a:endParaRPr>
                    </a:p>
                  </a:txBody>
                  <a:tcPr/>
                </a:tc>
                <a:tc>
                  <a:txBody>
                    <a:bodyPr/>
                    <a:lstStyle/>
                    <a:p>
                      <a:pPr algn="ctr"/>
                      <a:endParaRPr lang="fa-IR" sz="1400" dirty="0" smtClean="0">
                        <a:latin typeface="Times New Roman" pitchFamily="18" charset="0"/>
                        <a:cs typeface="Times New Roman" pitchFamily="18" charset="0"/>
                      </a:endParaRPr>
                    </a:p>
                    <a:p>
                      <a:pPr algn="ctr"/>
                      <a:r>
                        <a:rPr lang="fa-IR" sz="2400" b="1" dirty="0" smtClean="0">
                          <a:latin typeface="Times New Roman" pitchFamily="18" charset="0"/>
                          <a:cs typeface="Times New Roman" pitchFamily="18" charset="0"/>
                        </a:rPr>
                        <a:t>ریتم و آهنگ ترسیم</a:t>
                      </a:r>
                      <a:endParaRPr lang="en-US" sz="2400" b="1" dirty="0">
                        <a:latin typeface="Times New Roman" pitchFamily="18" charset="0"/>
                        <a:cs typeface="Times New Roman" pitchFamily="18" charset="0"/>
                      </a:endParaRPr>
                    </a:p>
                  </a:txBody>
                  <a:tcPr>
                    <a:solidFill>
                      <a:srgbClr val="CCFFFF"/>
                    </a:solidFill>
                  </a:tcPr>
                </a:tc>
              </a:tr>
              <a:tr h="1478569">
                <a:tc>
                  <a:txBody>
                    <a:bodyPr/>
                    <a:lstStyle/>
                    <a:p>
                      <a:pPr algn="r" rtl="1"/>
                      <a:endParaRPr lang="en-US" sz="1400" dirty="0">
                        <a:latin typeface="Times New Roman" pitchFamily="18" charset="0"/>
                        <a:cs typeface="Times New Roman" pitchFamily="18" charset="0"/>
                      </a:endParaRPr>
                    </a:p>
                  </a:txBody>
                  <a:tcPr/>
                </a:tc>
                <a:tc>
                  <a:txBody>
                    <a:bodyPr/>
                    <a:lstStyle/>
                    <a:p>
                      <a:pPr algn="r" rtl="1"/>
                      <a:r>
                        <a:rPr lang="fa-IR" sz="1400" dirty="0" smtClean="0">
                          <a:latin typeface="Times New Roman" pitchFamily="18" charset="0"/>
                          <a:cs typeface="Times New Roman" pitchFamily="18" charset="0"/>
                        </a:rPr>
                        <a:t>ناحیه ترسیم</a:t>
                      </a:r>
                      <a:r>
                        <a:rPr lang="fa-IR" sz="1400" baseline="0" dirty="0" smtClean="0">
                          <a:latin typeface="Times New Roman" pitchFamily="18" charset="0"/>
                          <a:cs typeface="Times New Roman" pitchFamily="18" charset="0"/>
                        </a:rPr>
                        <a:t> معینی را نمی توان مشخص کرد چون نقاشی تمام صفحه را اشغال کرده است.</a:t>
                      </a:r>
                      <a:endParaRPr lang="en-US" sz="1400" dirty="0">
                        <a:latin typeface="Times New Roman" pitchFamily="18" charset="0"/>
                        <a:cs typeface="Times New Roman" pitchFamily="18" charset="0"/>
                      </a:endParaRPr>
                    </a:p>
                  </a:txBody>
                  <a:tcPr/>
                </a:tc>
                <a:tc>
                  <a:txBody>
                    <a:bodyPr/>
                    <a:lstStyle/>
                    <a:p>
                      <a:pPr algn="ctr"/>
                      <a:endParaRPr lang="fa-IR" sz="1400" dirty="0" smtClean="0">
                        <a:latin typeface="Times New Roman" pitchFamily="18" charset="0"/>
                        <a:cs typeface="Times New Roman" pitchFamily="18" charset="0"/>
                      </a:endParaRPr>
                    </a:p>
                    <a:p>
                      <a:pPr algn="ctr"/>
                      <a:endParaRPr lang="fa-IR" sz="1400" dirty="0" smtClean="0">
                        <a:latin typeface="Times New Roman" pitchFamily="18" charset="0"/>
                        <a:cs typeface="Times New Roman" pitchFamily="18" charset="0"/>
                      </a:endParaRPr>
                    </a:p>
                    <a:p>
                      <a:pPr algn="ctr"/>
                      <a:r>
                        <a:rPr lang="fa-IR" sz="2400" b="1" dirty="0" smtClean="0">
                          <a:latin typeface="Times New Roman" pitchFamily="18" charset="0"/>
                          <a:cs typeface="Times New Roman" pitchFamily="18" charset="0"/>
                        </a:rPr>
                        <a:t>ناحیه ترسیم</a:t>
                      </a:r>
                      <a:endParaRPr lang="en-US" sz="2400" b="1" dirty="0">
                        <a:latin typeface="Times New Roman" pitchFamily="18" charset="0"/>
                        <a:cs typeface="Times New Roman" pitchFamily="18" charset="0"/>
                      </a:endParaRPr>
                    </a:p>
                  </a:txBody>
                  <a:tcPr>
                    <a:solidFill>
                      <a:srgbClr val="CCFFFF"/>
                    </a:solidFill>
                  </a:tcPr>
                </a:tc>
              </a:tr>
              <a:tr h="1478569">
                <a:tc>
                  <a:txBody>
                    <a:bodyPr/>
                    <a:lstStyle/>
                    <a:p>
                      <a:pPr algn="r" rtl="1"/>
                      <a:r>
                        <a:rPr lang="fa-IR" sz="1400" dirty="0" smtClean="0">
                          <a:latin typeface="Times New Roman" pitchFamily="18" charset="0"/>
                          <a:cs typeface="Times New Roman" pitchFamily="18" charset="0"/>
                        </a:rPr>
                        <a:t>با توجه به اینک</a:t>
                      </a:r>
                      <a:r>
                        <a:rPr lang="fa-IR" sz="1400" baseline="0" dirty="0" smtClean="0">
                          <a:latin typeface="Times New Roman" pitchFamily="18" charset="0"/>
                          <a:cs typeface="Times New Roman" pitchFamily="18" charset="0"/>
                        </a:rPr>
                        <a:t>ه کودک راست برتر است، جهت ترسیم بهنجار بوده و نشان دهنده یک حرکت طبیعی پیش رونده است.</a:t>
                      </a:r>
                      <a:endParaRPr lang="en-US" sz="1400" dirty="0">
                        <a:latin typeface="Times New Roman" pitchFamily="18" charset="0"/>
                        <a:cs typeface="Times New Roman" pitchFamily="18" charset="0"/>
                      </a:endParaRPr>
                    </a:p>
                  </a:txBody>
                  <a:tcPr/>
                </a:tc>
                <a:tc>
                  <a:txBody>
                    <a:bodyPr/>
                    <a:lstStyle/>
                    <a:p>
                      <a:pPr algn="r" rtl="1"/>
                      <a:r>
                        <a:rPr lang="fa-IR" sz="1400" dirty="0" smtClean="0">
                          <a:latin typeface="Times New Roman" pitchFamily="18" charset="0"/>
                          <a:cs typeface="Times New Roman" pitchFamily="18" charset="0"/>
                        </a:rPr>
                        <a:t>از چپ</a:t>
                      </a:r>
                      <a:r>
                        <a:rPr lang="fa-IR" sz="1400" baseline="0" dirty="0" smtClean="0">
                          <a:latin typeface="Times New Roman" pitchFamily="18" charset="0"/>
                          <a:cs typeface="Times New Roman" pitchFamily="18" charset="0"/>
                        </a:rPr>
                        <a:t> به راست </a:t>
                      </a:r>
                      <a:endParaRPr lang="en-US" sz="1400" dirty="0">
                        <a:latin typeface="Times New Roman" pitchFamily="18" charset="0"/>
                        <a:cs typeface="Times New Roman" pitchFamily="18" charset="0"/>
                      </a:endParaRPr>
                    </a:p>
                  </a:txBody>
                  <a:tcPr/>
                </a:tc>
                <a:tc>
                  <a:txBody>
                    <a:bodyPr/>
                    <a:lstStyle/>
                    <a:p>
                      <a:pPr algn="ctr"/>
                      <a:endParaRPr lang="fa-IR" sz="1400" dirty="0" smtClean="0">
                        <a:latin typeface="Times New Roman" pitchFamily="18" charset="0"/>
                        <a:cs typeface="Times New Roman" pitchFamily="18" charset="0"/>
                      </a:endParaRPr>
                    </a:p>
                    <a:p>
                      <a:pPr algn="ctr"/>
                      <a:endParaRPr lang="fa-IR" sz="1400" dirty="0" smtClean="0">
                        <a:latin typeface="Times New Roman" pitchFamily="18" charset="0"/>
                        <a:cs typeface="Times New Roman" pitchFamily="18" charset="0"/>
                      </a:endParaRPr>
                    </a:p>
                    <a:p>
                      <a:pPr algn="ctr"/>
                      <a:r>
                        <a:rPr lang="fa-IR" sz="2400" b="1" dirty="0" smtClean="0">
                          <a:latin typeface="Times New Roman" pitchFamily="18" charset="0"/>
                          <a:cs typeface="Times New Roman" pitchFamily="18" charset="0"/>
                        </a:rPr>
                        <a:t>جهت ترسیم</a:t>
                      </a:r>
                      <a:endParaRPr lang="en-US" sz="2400" b="1" dirty="0">
                        <a:latin typeface="Times New Roman" pitchFamily="18" charset="0"/>
                        <a:cs typeface="Times New Roman" pitchFamily="18" charset="0"/>
                      </a:endParaRPr>
                    </a:p>
                  </a:txBody>
                  <a:tcPr>
                    <a:solidFill>
                      <a:srgbClr val="CCFFFF"/>
                    </a:solidFill>
                  </a:tcPr>
                </a:tc>
              </a:tr>
            </a:tbl>
          </a:graphicData>
        </a:graphic>
      </p:graphicFrame>
      <p:pic>
        <p:nvPicPr>
          <p:cNvPr id="4" name="Content Placeholder 3" descr="نقاشی 3.jpg"/>
          <p:cNvPicPr>
            <a:picLocks noChangeAspect="1"/>
          </p:cNvPicPr>
          <p:nvPr/>
        </p:nvPicPr>
        <p:blipFill>
          <a:blip r:embed="rId2" cstate="print"/>
          <a:stretch>
            <a:fillRect/>
          </a:stretch>
        </p:blipFill>
        <p:spPr>
          <a:xfrm rot="16200000">
            <a:off x="899509" y="-113747"/>
            <a:ext cx="1500198" cy="21562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نقاشی 1.jpg"/>
          <p:cNvPicPr>
            <a:picLocks noGrp="1" noChangeAspect="1"/>
          </p:cNvPicPr>
          <p:nvPr>
            <p:ph idx="1"/>
          </p:nvPr>
        </p:nvPicPr>
        <p:blipFill>
          <a:blip r:embed="rId2" cstate="print"/>
          <a:stretch>
            <a:fillRect/>
          </a:stretch>
        </p:blipFill>
        <p:spPr>
          <a:xfrm>
            <a:off x="428604" y="928662"/>
            <a:ext cx="6072230" cy="80180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500042" y="214282"/>
            <a:ext cx="6000792" cy="523220"/>
          </a:xfrm>
          <a:prstGeom prst="rect">
            <a:avLst/>
          </a:prstGeom>
          <a:noFill/>
        </p:spPr>
        <p:txBody>
          <a:bodyPr wrap="square" rtlCol="1">
            <a:spAutoFit/>
          </a:bodyPr>
          <a:lstStyle/>
          <a:p>
            <a:pPr algn="r" rtl="1"/>
            <a:r>
              <a:rPr lang="fa-IR" sz="2800" b="1" dirty="0" smtClean="0">
                <a:cs typeface="+mj-cs"/>
              </a:rPr>
              <a:t>ع. م (پسر 6ساله) - راست برتر - خانواده معمولی</a:t>
            </a:r>
            <a:endParaRPr lang="fa-IR" sz="2800" b="1" dirty="0">
              <a:cs typeface="+mj-cs"/>
            </a:endParaRPr>
          </a:p>
        </p:txBody>
      </p:sp>
      <p:sp>
        <p:nvSpPr>
          <p:cNvPr id="5" name="TextBox 4"/>
          <p:cNvSpPr txBox="1"/>
          <p:nvPr/>
        </p:nvSpPr>
        <p:spPr>
          <a:xfrm>
            <a:off x="4286256" y="4643438"/>
            <a:ext cx="642942" cy="369332"/>
          </a:xfrm>
          <a:prstGeom prst="rect">
            <a:avLst/>
          </a:prstGeom>
          <a:noFill/>
        </p:spPr>
        <p:txBody>
          <a:bodyPr wrap="square" rtlCol="1">
            <a:spAutoFit/>
          </a:bodyPr>
          <a:lstStyle/>
          <a:p>
            <a:pPr algn="r" rtl="1"/>
            <a:r>
              <a:rPr lang="fa-IR" dirty="0" smtClean="0">
                <a:cs typeface="+mj-cs"/>
              </a:rPr>
              <a:t>مادر</a:t>
            </a:r>
            <a:endParaRPr lang="fa-IR" dirty="0">
              <a:cs typeface="+mj-cs"/>
            </a:endParaRPr>
          </a:p>
        </p:txBody>
      </p:sp>
      <p:sp>
        <p:nvSpPr>
          <p:cNvPr id="6" name="TextBox 5"/>
          <p:cNvSpPr txBox="1"/>
          <p:nvPr/>
        </p:nvSpPr>
        <p:spPr>
          <a:xfrm>
            <a:off x="2928934" y="4286248"/>
            <a:ext cx="500066" cy="369332"/>
          </a:xfrm>
          <a:prstGeom prst="rect">
            <a:avLst/>
          </a:prstGeom>
          <a:noFill/>
        </p:spPr>
        <p:txBody>
          <a:bodyPr wrap="square" rtlCol="1">
            <a:spAutoFit/>
          </a:bodyPr>
          <a:lstStyle/>
          <a:p>
            <a:pPr algn="r" rtl="1"/>
            <a:r>
              <a:rPr lang="fa-IR" dirty="0" smtClean="0">
                <a:cs typeface="+mj-cs"/>
              </a:rPr>
              <a:t>پدر</a:t>
            </a:r>
            <a:endParaRPr lang="fa-IR" dirty="0">
              <a:cs typeface="+mj-cs"/>
            </a:endParaRPr>
          </a:p>
        </p:txBody>
      </p:sp>
      <p:sp>
        <p:nvSpPr>
          <p:cNvPr id="7" name="TextBox 6"/>
          <p:cNvSpPr txBox="1"/>
          <p:nvPr/>
        </p:nvSpPr>
        <p:spPr>
          <a:xfrm>
            <a:off x="3714752" y="5143504"/>
            <a:ext cx="642942" cy="338554"/>
          </a:xfrm>
          <a:prstGeom prst="rect">
            <a:avLst/>
          </a:prstGeom>
          <a:noFill/>
        </p:spPr>
        <p:txBody>
          <a:bodyPr wrap="square" rtlCol="1">
            <a:spAutoFit/>
          </a:bodyPr>
          <a:lstStyle/>
          <a:p>
            <a:pPr algn="r" rtl="1"/>
            <a:r>
              <a:rPr lang="fa-IR" sz="1600" dirty="0" smtClean="0">
                <a:cs typeface="+mj-cs"/>
              </a:rPr>
              <a:t>خودش</a:t>
            </a:r>
            <a:endParaRPr lang="fa-IR" sz="1600" dirty="0">
              <a:cs typeface="+mj-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4686" y="1000100"/>
            <a:ext cx="3371852" cy="491040"/>
          </a:xfrm>
        </p:spPr>
        <p:txBody>
          <a:bodyPr>
            <a:noAutofit/>
          </a:bodyPr>
          <a:lstStyle/>
          <a:p>
            <a:pPr algn="r"/>
            <a:r>
              <a:rPr lang="fa-IR" sz="2800" b="1" dirty="0" smtClean="0">
                <a:ln w="10541" cmpd="sng">
                  <a:solidFill>
                    <a:srgbClr val="00B05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ب: سطح ساخت صوری</a:t>
            </a:r>
            <a:endParaRPr lang="en-US" sz="2800" b="1" dirty="0">
              <a:ln w="10541" cmpd="sng">
                <a:solidFill>
                  <a:srgbClr val="00B05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214290" y="1714480"/>
          <a:ext cx="6357982" cy="2282810"/>
        </p:xfrm>
        <a:graphic>
          <a:graphicData uri="http://schemas.openxmlformats.org/drawingml/2006/table">
            <a:tbl>
              <a:tblPr firstRow="1" bandRow="1">
                <a:tableStyleId>{5940675A-B579-460E-94D1-54222C63F5DA}</a:tableStyleId>
              </a:tblPr>
              <a:tblGrid>
                <a:gridCol w="4006399"/>
                <a:gridCol w="2351583"/>
              </a:tblGrid>
              <a:tr h="423530">
                <a:tc>
                  <a:txBody>
                    <a:bodyPr/>
                    <a:lstStyle/>
                    <a:p>
                      <a:pPr algn="ctr" rtl="1"/>
                      <a:r>
                        <a:rPr lang="fa-IR" sz="2000" b="1" dirty="0" smtClean="0">
                          <a:cs typeface="+mj-cs"/>
                        </a:rPr>
                        <a:t>تفسیر </a:t>
                      </a:r>
                      <a:endParaRPr lang="en-US" sz="2000" b="1" dirty="0">
                        <a:cs typeface="+mj-cs"/>
                      </a:endParaRPr>
                    </a:p>
                  </a:txBody>
                  <a:tcPr>
                    <a:solidFill>
                      <a:srgbClr val="CCFFCC"/>
                    </a:solidFill>
                  </a:tcPr>
                </a:tc>
                <a:tc>
                  <a:txBody>
                    <a:bodyPr/>
                    <a:lstStyle/>
                    <a:p>
                      <a:pPr algn="ctr" rtl="1"/>
                      <a:r>
                        <a:rPr lang="fa-IR" sz="2000" b="1" dirty="0" smtClean="0">
                          <a:latin typeface="Times New Roman" pitchFamily="18" charset="0"/>
                          <a:cs typeface="Times New Roman" pitchFamily="18" charset="0"/>
                        </a:rPr>
                        <a:t>نحوه</a:t>
                      </a:r>
                      <a:r>
                        <a:rPr lang="fa-IR" sz="2000" b="1" baseline="0" dirty="0" smtClean="0">
                          <a:latin typeface="Times New Roman" pitchFamily="18" charset="0"/>
                          <a:cs typeface="Times New Roman" pitchFamily="18" charset="0"/>
                        </a:rPr>
                        <a:t> ترسیم</a:t>
                      </a:r>
                      <a:endParaRPr lang="en-US" sz="2000" b="1" dirty="0">
                        <a:latin typeface="Times New Roman" pitchFamily="18" charset="0"/>
                        <a:cs typeface="Times New Roman" pitchFamily="18" charset="0"/>
                      </a:endParaRPr>
                    </a:p>
                  </a:txBody>
                  <a:tcPr>
                    <a:solidFill>
                      <a:srgbClr val="CCFFCC"/>
                    </a:solidFill>
                  </a:tcPr>
                </a:tc>
              </a:tr>
              <a:tr h="648040">
                <a:tc>
                  <a:txBody>
                    <a:bodyPr/>
                    <a:lstStyle/>
                    <a:p>
                      <a:pPr algn="r" rtl="1"/>
                      <a:r>
                        <a:rPr lang="fa-IR" sz="1400" dirty="0" smtClean="0">
                          <a:cs typeface="+mj-cs"/>
                        </a:rPr>
                        <a:t>با توجه به سن کودک</a:t>
                      </a:r>
                      <a:r>
                        <a:rPr lang="fa-IR" sz="1400" baseline="0" dirty="0" smtClean="0">
                          <a:cs typeface="+mj-cs"/>
                        </a:rPr>
                        <a:t>، نقاشی او از سطح مناسبی از غنا و درجه تکامل برخوردار است.</a:t>
                      </a:r>
                      <a:endParaRPr lang="en-US" sz="1400" dirty="0">
                        <a:cs typeface="+mj-cs"/>
                      </a:endParaRPr>
                    </a:p>
                  </a:txBody>
                  <a:tcPr/>
                </a:tc>
                <a:tc>
                  <a:txBody>
                    <a:bodyPr/>
                    <a:lstStyle/>
                    <a:p>
                      <a:pPr algn="ctr" rtl="1"/>
                      <a:r>
                        <a:rPr lang="fa-IR" sz="2000" b="1" dirty="0" smtClean="0">
                          <a:latin typeface="Times New Roman" pitchFamily="18" charset="0"/>
                          <a:cs typeface="Times New Roman" pitchFamily="18" charset="0"/>
                        </a:rPr>
                        <a:t>ارزشیابی غنا و درجه تکامل نقاشی</a:t>
                      </a:r>
                      <a:endParaRPr lang="en-US" sz="2000" b="1" dirty="0">
                        <a:latin typeface="Times New Roman" pitchFamily="18" charset="0"/>
                        <a:cs typeface="Times New Roman" pitchFamily="18" charset="0"/>
                      </a:endParaRPr>
                    </a:p>
                  </a:txBody>
                  <a:tcPr>
                    <a:solidFill>
                      <a:srgbClr val="CCFFCC"/>
                    </a:solidFill>
                  </a:tcPr>
                </a:tc>
              </a:tr>
              <a:tr h="896919">
                <a:tc>
                  <a:txBody>
                    <a:bodyPr/>
                    <a:lstStyle/>
                    <a:p>
                      <a:pPr algn="r" rtl="1"/>
                      <a:r>
                        <a:rPr lang="fa-IR" sz="1400" dirty="0" smtClean="0">
                          <a:cs typeface="+mj-cs"/>
                        </a:rPr>
                        <a:t>هم ریخت</a:t>
                      </a:r>
                      <a:r>
                        <a:rPr lang="fa-IR" sz="1400" baseline="0" dirty="0" smtClean="0">
                          <a:cs typeface="+mj-cs"/>
                        </a:rPr>
                        <a:t> تعقلی به دلیل عدم تعامل بین اشخاص و وجود خطوط راست و زوایا و هم ریخت حسی به دلیل وجود تزئیناتی مثل دکمه و یقه روی لباس ها و هم چنین رسم خورشید و ابر در آسمان. به علاوه کودک کل نقاشی خود را با چسباندن چند مهره رنگی تزئین نموده است.</a:t>
                      </a:r>
                      <a:endParaRPr lang="en-US" sz="1400" dirty="0">
                        <a:cs typeface="+mj-cs"/>
                      </a:endParaRPr>
                    </a:p>
                  </a:txBody>
                  <a:tcPr/>
                </a:tc>
                <a:tc>
                  <a:txBody>
                    <a:bodyPr/>
                    <a:lstStyle/>
                    <a:p>
                      <a:pPr algn="ctr" rtl="1"/>
                      <a:r>
                        <a:rPr lang="fa-IR" sz="2000" b="1" dirty="0" smtClean="0">
                          <a:latin typeface="Times New Roman" pitchFamily="18" charset="0"/>
                          <a:cs typeface="Times New Roman" pitchFamily="18" charset="0"/>
                        </a:rPr>
                        <a:t>پویایی ترسیم و تعامل بین اشخاص</a:t>
                      </a:r>
                      <a:endParaRPr lang="en-US" sz="2000" b="1" dirty="0">
                        <a:latin typeface="Times New Roman" pitchFamily="18" charset="0"/>
                        <a:cs typeface="Times New Roman" pitchFamily="18" charset="0"/>
                      </a:endParaRPr>
                    </a:p>
                  </a:txBody>
                  <a:tcPr>
                    <a:solidFill>
                      <a:srgbClr val="CCFFCC"/>
                    </a:solidFill>
                  </a:tcPr>
                </a:tc>
              </a:tr>
            </a:tbl>
          </a:graphicData>
        </a:graphic>
      </p:graphicFrame>
      <p:graphicFrame>
        <p:nvGraphicFramePr>
          <p:cNvPr id="5" name="Table 4"/>
          <p:cNvGraphicFramePr>
            <a:graphicFrameLocks noGrp="1"/>
          </p:cNvGraphicFramePr>
          <p:nvPr/>
        </p:nvGraphicFramePr>
        <p:xfrm>
          <a:off x="214290" y="5000628"/>
          <a:ext cx="6357982" cy="3997824"/>
        </p:xfrm>
        <a:graphic>
          <a:graphicData uri="http://schemas.openxmlformats.org/drawingml/2006/table">
            <a:tbl>
              <a:tblPr firstRow="1" bandRow="1">
                <a:tableStyleId>{5940675A-B579-460E-94D1-54222C63F5DA}</a:tableStyleId>
              </a:tblPr>
              <a:tblGrid>
                <a:gridCol w="4429156"/>
                <a:gridCol w="1928826"/>
              </a:tblGrid>
              <a:tr h="797185">
                <a:tc>
                  <a:txBody>
                    <a:bodyPr/>
                    <a:lstStyle/>
                    <a:p>
                      <a:pPr algn="r" rtl="1"/>
                      <a:r>
                        <a:rPr lang="fa-IR" sz="1400" dirty="0" smtClean="0">
                          <a:cs typeface="+mj-cs"/>
                        </a:rPr>
                        <a:t>ندارد</a:t>
                      </a:r>
                      <a:endParaRPr lang="en-US" sz="1400" dirty="0">
                        <a:cs typeface="+mj-cs"/>
                      </a:endParaRPr>
                    </a:p>
                  </a:txBody>
                  <a:tcPr/>
                </a:tc>
                <a:tc>
                  <a:txBody>
                    <a:bodyPr/>
                    <a:lstStyle/>
                    <a:p>
                      <a:pPr algn="ctr" rtl="1"/>
                      <a:endParaRPr lang="fa-IR" sz="2400" b="1" dirty="0" smtClean="0">
                        <a:latin typeface="Times New Roman" pitchFamily="18" charset="0"/>
                        <a:cs typeface="Times New Roman" pitchFamily="18" charset="0"/>
                      </a:endParaRPr>
                    </a:p>
                    <a:p>
                      <a:pPr algn="ctr" rtl="1"/>
                      <a:r>
                        <a:rPr lang="fa-IR" sz="2400" b="1" dirty="0" smtClean="0">
                          <a:latin typeface="Times New Roman" pitchFamily="18" charset="0"/>
                          <a:cs typeface="Times New Roman" pitchFamily="18" charset="0"/>
                        </a:rPr>
                        <a:t>تغییر شکل</a:t>
                      </a:r>
                      <a:endParaRPr lang="en-US" sz="2400" b="1" dirty="0">
                        <a:latin typeface="Times New Roman" pitchFamily="18" charset="0"/>
                        <a:cs typeface="Times New Roman" pitchFamily="18" charset="0"/>
                      </a:endParaRPr>
                    </a:p>
                  </a:txBody>
                  <a:tcPr>
                    <a:solidFill>
                      <a:srgbClr val="CCFFCC"/>
                    </a:solidFill>
                  </a:tcPr>
                </a:tc>
              </a:tr>
              <a:tr h="901632">
                <a:tc>
                  <a:txBody>
                    <a:bodyPr/>
                    <a:lstStyle/>
                    <a:p>
                      <a:pPr algn="r" rtl="1"/>
                      <a:r>
                        <a:rPr lang="fa-IR" sz="1400" dirty="0" smtClean="0">
                          <a:cs typeface="+mj-cs"/>
                        </a:rPr>
                        <a:t>ندارد</a:t>
                      </a:r>
                      <a:endParaRPr lang="en-US" sz="1400" dirty="0">
                        <a:cs typeface="+mj-cs"/>
                      </a:endParaRPr>
                    </a:p>
                  </a:txBody>
                  <a:tcPr/>
                </a:tc>
                <a:tc>
                  <a:txBody>
                    <a:bodyPr/>
                    <a:lstStyle/>
                    <a:p>
                      <a:pPr algn="ctr" rtl="1"/>
                      <a:endParaRPr lang="fa-IR" sz="2400" b="1" dirty="0" smtClean="0">
                        <a:latin typeface="Times New Roman" pitchFamily="18" charset="0"/>
                        <a:cs typeface="Times New Roman" pitchFamily="18" charset="0"/>
                      </a:endParaRPr>
                    </a:p>
                    <a:p>
                      <a:pPr algn="ctr" rtl="1"/>
                      <a:r>
                        <a:rPr lang="fa-IR" sz="2400" b="1" dirty="0" smtClean="0">
                          <a:latin typeface="Times New Roman" pitchFamily="18" charset="0"/>
                          <a:cs typeface="Times New Roman" pitchFamily="18" charset="0"/>
                        </a:rPr>
                        <a:t>حذف</a:t>
                      </a:r>
                      <a:endParaRPr lang="en-US" sz="2400" b="1" dirty="0">
                        <a:latin typeface="Times New Roman" pitchFamily="18" charset="0"/>
                        <a:cs typeface="Times New Roman" pitchFamily="18" charset="0"/>
                      </a:endParaRPr>
                    </a:p>
                  </a:txBody>
                  <a:tcPr>
                    <a:solidFill>
                      <a:srgbClr val="CCFFCC"/>
                    </a:solidFill>
                  </a:tcPr>
                </a:tc>
              </a:tr>
              <a:tr h="901632">
                <a:tc>
                  <a:txBody>
                    <a:bodyPr/>
                    <a:lstStyle/>
                    <a:p>
                      <a:pPr algn="r" rtl="1"/>
                      <a:r>
                        <a:rPr lang="fa-IR" sz="1400" dirty="0" smtClean="0">
                          <a:cs typeface="+mj-cs"/>
                        </a:rPr>
                        <a:t>ندارد</a:t>
                      </a:r>
                      <a:endParaRPr lang="en-US" sz="1400" dirty="0">
                        <a:cs typeface="+mj-cs"/>
                      </a:endParaRPr>
                    </a:p>
                  </a:txBody>
                  <a:tcPr/>
                </a:tc>
                <a:tc>
                  <a:txBody>
                    <a:bodyPr/>
                    <a:lstStyle/>
                    <a:p>
                      <a:pPr algn="ctr" rtl="1"/>
                      <a:endParaRPr lang="fa-IR" sz="2400" b="1" dirty="0" smtClean="0">
                        <a:latin typeface="Times New Roman" pitchFamily="18" charset="0"/>
                        <a:cs typeface="Times New Roman" pitchFamily="18" charset="0"/>
                      </a:endParaRPr>
                    </a:p>
                    <a:p>
                      <a:pPr algn="ctr" rtl="1"/>
                      <a:r>
                        <a:rPr lang="fa-IR" sz="2400" b="1" dirty="0" smtClean="0">
                          <a:latin typeface="Times New Roman" pitchFamily="18" charset="0"/>
                          <a:cs typeface="Times New Roman" pitchFamily="18" charset="0"/>
                        </a:rPr>
                        <a:t>اضافات</a:t>
                      </a:r>
                      <a:endParaRPr lang="en-US" sz="2400" b="1" dirty="0">
                        <a:latin typeface="Times New Roman" pitchFamily="18" charset="0"/>
                        <a:cs typeface="Times New Roman" pitchFamily="18" charset="0"/>
                      </a:endParaRPr>
                    </a:p>
                  </a:txBody>
                  <a:tcPr>
                    <a:solidFill>
                      <a:srgbClr val="CCFFCC"/>
                    </a:solidFill>
                  </a:tcPr>
                </a:tc>
              </a:tr>
              <a:tr h="1328641">
                <a:tc>
                  <a:txBody>
                    <a:bodyPr/>
                    <a:lstStyle/>
                    <a:p>
                      <a:pPr algn="r" rtl="1"/>
                      <a:r>
                        <a:rPr lang="fa-IR" sz="1400" dirty="0" smtClean="0">
                          <a:cs typeface="+mj-cs"/>
                        </a:rPr>
                        <a:t>گرایش های عاطفی مثبت نسبت به پدر (به دلیل اول کشیدن او و ارزنده سازی او) و نسبت به مادر (به دلیل ارزنده سازی و نزدیک کشیدن او به خودش)</a:t>
                      </a:r>
                    </a:p>
                    <a:p>
                      <a:pPr algn="r" rtl="1"/>
                      <a:r>
                        <a:rPr lang="fa-IR" sz="1400" dirty="0" smtClean="0">
                          <a:cs typeface="+mj-cs"/>
                        </a:rPr>
                        <a:t>گرایش های عاطفی منفی بسیار</a:t>
                      </a:r>
                      <a:r>
                        <a:rPr lang="fa-IR" sz="1400" baseline="0" dirty="0" smtClean="0">
                          <a:cs typeface="+mj-cs"/>
                        </a:rPr>
                        <a:t> اندک و حتی قابل چشم پوشی نسبت به برادر (به دلیل نکشیدن دکمه و گوش برای او و دورتر کشیدن او از مجموعه خانواده.) </a:t>
                      </a:r>
                      <a:endParaRPr lang="en-US" sz="1400" dirty="0">
                        <a:cs typeface="+mj-cs"/>
                      </a:endParaRPr>
                    </a:p>
                  </a:txBody>
                  <a:tcPr/>
                </a:tc>
                <a:tc>
                  <a:txBody>
                    <a:bodyPr/>
                    <a:lstStyle/>
                    <a:p>
                      <a:pPr algn="ctr" rtl="1"/>
                      <a:r>
                        <a:rPr lang="fa-IR" sz="2400" b="1" dirty="0" smtClean="0">
                          <a:latin typeface="Times New Roman" pitchFamily="18" charset="0"/>
                          <a:cs typeface="Times New Roman" pitchFamily="18" charset="0"/>
                        </a:rPr>
                        <a:t>گرایش های عاطفی مثبت</a:t>
                      </a:r>
                      <a:r>
                        <a:rPr lang="fa-IR" sz="2400" b="1" baseline="0" dirty="0" smtClean="0">
                          <a:latin typeface="Times New Roman" pitchFamily="18" charset="0"/>
                          <a:cs typeface="Times New Roman" pitchFamily="18" charset="0"/>
                        </a:rPr>
                        <a:t> و منفی</a:t>
                      </a:r>
                      <a:endParaRPr lang="en-US" sz="2400" b="1" dirty="0">
                        <a:latin typeface="Times New Roman" pitchFamily="18" charset="0"/>
                        <a:cs typeface="Times New Roman" pitchFamily="18" charset="0"/>
                      </a:endParaRPr>
                    </a:p>
                  </a:txBody>
                  <a:tcPr>
                    <a:solidFill>
                      <a:srgbClr val="CCFFCC"/>
                    </a:solidFill>
                  </a:tcPr>
                </a:tc>
              </a:tr>
            </a:tbl>
          </a:graphicData>
        </a:graphic>
      </p:graphicFrame>
      <p:sp>
        <p:nvSpPr>
          <p:cNvPr id="6" name="TextBox 5"/>
          <p:cNvSpPr txBox="1"/>
          <p:nvPr/>
        </p:nvSpPr>
        <p:spPr>
          <a:xfrm>
            <a:off x="0" y="4000496"/>
            <a:ext cx="6572272" cy="830997"/>
          </a:xfrm>
          <a:prstGeom prst="rect">
            <a:avLst/>
          </a:prstGeom>
          <a:noFill/>
        </p:spPr>
        <p:txBody>
          <a:bodyPr wrap="square" rtlCol="0">
            <a:spAutoFit/>
          </a:bodyPr>
          <a:lstStyle/>
          <a:p>
            <a:pPr algn="r" rtl="1"/>
            <a:r>
              <a:rPr lang="fa-IR" sz="2400" b="1" dirty="0" smtClean="0">
                <a:ln w="10541" cmpd="sng">
                  <a:solidFill>
                    <a:srgbClr val="00B05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ج:‌ سطح محتوای نقاشی و تفسیر روان تحلیلگری (در مقایسه با خانواده واقعی)</a:t>
            </a:r>
            <a:endParaRPr lang="en-US" sz="2400" b="1" dirty="0">
              <a:ln w="10541" cmpd="sng">
                <a:solidFill>
                  <a:srgbClr val="00B05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pic>
        <p:nvPicPr>
          <p:cNvPr id="7" name="Content Placeholder 3" descr="نقاشی 3.jpg"/>
          <p:cNvPicPr>
            <a:picLocks noChangeAspect="1"/>
          </p:cNvPicPr>
          <p:nvPr/>
        </p:nvPicPr>
        <p:blipFill>
          <a:blip r:embed="rId2" cstate="print"/>
          <a:stretch>
            <a:fillRect/>
          </a:stretch>
        </p:blipFill>
        <p:spPr>
          <a:xfrm rot="16200000">
            <a:off x="970947" y="-185185"/>
            <a:ext cx="1500198" cy="21562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4" y="928662"/>
            <a:ext cx="2600300" cy="428628"/>
          </a:xfrm>
        </p:spPr>
        <p:txBody>
          <a:bodyPr>
            <a:noAutofit/>
          </a:bodyPr>
          <a:lstStyle/>
          <a:p>
            <a:pPr algn="r" rtl="1"/>
            <a:r>
              <a:rPr lang="fa-IR" sz="2400" b="1" dirty="0" smtClean="0">
                <a:ln w="10541" cmpd="sng">
                  <a:solidFill>
                    <a:srgbClr val="FAEE04"/>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د: مکانیزم های دفاعی</a:t>
            </a:r>
            <a:endParaRPr lang="en-US" sz="2400" b="1" dirty="0">
              <a:ln w="10541" cmpd="sng">
                <a:solidFill>
                  <a:srgbClr val="FAEE04"/>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214290" y="1533345"/>
          <a:ext cx="6386514" cy="1950720"/>
        </p:xfrm>
        <a:graphic>
          <a:graphicData uri="http://schemas.openxmlformats.org/drawingml/2006/table">
            <a:tbl>
              <a:tblPr firstRow="1" bandRow="1">
                <a:tableStyleId>{5940675A-B579-460E-94D1-54222C63F5DA}</a:tableStyleId>
              </a:tblPr>
              <a:tblGrid>
                <a:gridCol w="3193257"/>
                <a:gridCol w="3193257"/>
              </a:tblGrid>
              <a:tr h="874487">
                <a:tc>
                  <a:txBody>
                    <a:bodyPr/>
                    <a:lstStyle/>
                    <a:p>
                      <a:pPr algn="r" rtl="1"/>
                      <a:r>
                        <a:rPr lang="fa-IR" sz="1400" dirty="0" smtClean="0">
                          <a:cs typeface="+mj-cs"/>
                        </a:rPr>
                        <a:t>ناارزنده سازی برادر (حذف گوش و اختصاص ندادن تزئیناتی مثل دکمه و یقه به او و هم چنین دورتر</a:t>
                      </a:r>
                      <a:r>
                        <a:rPr lang="fa-IR" sz="1400" baseline="0" dirty="0" smtClean="0">
                          <a:cs typeface="+mj-cs"/>
                        </a:rPr>
                        <a:t> کشیدن او) که می تواند گویای میزان خفیف اضطراب از جانب برادر باشد.</a:t>
                      </a:r>
                      <a:endParaRPr lang="en-US" sz="1400" dirty="0">
                        <a:cs typeface="+mj-cs"/>
                      </a:endParaRPr>
                    </a:p>
                  </a:txBody>
                  <a:tcPr/>
                </a:tc>
                <a:tc>
                  <a:txBody>
                    <a:bodyPr/>
                    <a:lstStyle/>
                    <a:p>
                      <a:pPr algn="ctr" rtl="1"/>
                      <a:r>
                        <a:rPr lang="fa-IR" b="1" dirty="0" smtClean="0">
                          <a:latin typeface="Times New Roman" pitchFamily="18" charset="0"/>
                          <a:cs typeface="Times New Roman" pitchFamily="18" charset="0"/>
                        </a:rPr>
                        <a:t>دفاع های من علیه اضطراب</a:t>
                      </a:r>
                      <a:r>
                        <a:rPr lang="fa-IR" b="1" baseline="0" dirty="0" smtClean="0">
                          <a:latin typeface="Times New Roman" pitchFamily="18" charset="0"/>
                          <a:cs typeface="Times New Roman" pitchFamily="18" charset="0"/>
                        </a:rPr>
                        <a:t> ناشی از تهدید بیرونی</a:t>
                      </a:r>
                      <a:endParaRPr lang="en-US" b="1" dirty="0">
                        <a:latin typeface="Times New Roman" pitchFamily="18" charset="0"/>
                        <a:cs typeface="Times New Roman" pitchFamily="18" charset="0"/>
                      </a:endParaRPr>
                    </a:p>
                  </a:txBody>
                  <a:tcPr>
                    <a:solidFill>
                      <a:srgbClr val="FFFFCC"/>
                    </a:solidFill>
                  </a:tcPr>
                </a:tc>
              </a:tr>
              <a:tr h="592394">
                <a:tc>
                  <a:txBody>
                    <a:bodyPr/>
                    <a:lstStyle/>
                    <a:p>
                      <a:pPr algn="r" rtl="1"/>
                      <a:r>
                        <a:rPr lang="fa-IR" sz="1400" dirty="0" smtClean="0">
                          <a:cs typeface="+mj-cs"/>
                        </a:rPr>
                        <a:t>ندارد</a:t>
                      </a:r>
                      <a:endParaRPr lang="en-US" sz="1400" dirty="0">
                        <a:cs typeface="+mj-cs"/>
                      </a:endParaRPr>
                    </a:p>
                  </a:txBody>
                  <a:tcPr/>
                </a:tc>
                <a:tc>
                  <a:txBody>
                    <a:bodyPr/>
                    <a:lstStyle/>
                    <a:p>
                      <a:pPr algn="ctr" rtl="1"/>
                      <a:r>
                        <a:rPr lang="fa-IR" b="1" dirty="0" smtClean="0">
                          <a:latin typeface="Times New Roman" pitchFamily="18" charset="0"/>
                          <a:cs typeface="Times New Roman" pitchFamily="18" charset="0"/>
                        </a:rPr>
                        <a:t>دفاع های من علیه اضطراب ناشی از کشاننده های درونی</a:t>
                      </a:r>
                      <a:endParaRPr lang="en-US" b="1" dirty="0">
                        <a:latin typeface="Times New Roman" pitchFamily="18" charset="0"/>
                        <a:cs typeface="Times New Roman" pitchFamily="18" charset="0"/>
                      </a:endParaRPr>
                    </a:p>
                  </a:txBody>
                  <a:tcPr>
                    <a:solidFill>
                      <a:srgbClr val="FFFFCC"/>
                    </a:solidFill>
                  </a:tcPr>
                </a:tc>
              </a:tr>
              <a:tr h="357329">
                <a:tc>
                  <a:txBody>
                    <a:bodyPr/>
                    <a:lstStyle/>
                    <a:p>
                      <a:pPr algn="r" rtl="1"/>
                      <a:r>
                        <a:rPr lang="fa-IR" sz="1400" dirty="0" smtClean="0">
                          <a:cs typeface="+mj-cs"/>
                        </a:rPr>
                        <a:t>ندارد</a:t>
                      </a:r>
                      <a:endParaRPr lang="en-US" sz="1400" dirty="0">
                        <a:cs typeface="+mj-cs"/>
                      </a:endParaRPr>
                    </a:p>
                  </a:txBody>
                  <a:tcPr/>
                </a:tc>
                <a:tc>
                  <a:txBody>
                    <a:bodyPr/>
                    <a:lstStyle/>
                    <a:p>
                      <a:pPr algn="ctr" rtl="1"/>
                      <a:r>
                        <a:rPr lang="fa-IR" b="1" dirty="0" smtClean="0">
                          <a:latin typeface="Times New Roman" pitchFamily="18" charset="0"/>
                          <a:cs typeface="Times New Roman" pitchFamily="18" charset="0"/>
                        </a:rPr>
                        <a:t>اضطراب در برابر فرامن</a:t>
                      </a:r>
                      <a:endParaRPr lang="en-US" b="1" dirty="0">
                        <a:latin typeface="Times New Roman" pitchFamily="18" charset="0"/>
                        <a:cs typeface="Times New Roman" pitchFamily="18" charset="0"/>
                      </a:endParaRPr>
                    </a:p>
                  </a:txBody>
                  <a:tcPr>
                    <a:solidFill>
                      <a:srgbClr val="FFFFCC"/>
                    </a:solidFill>
                  </a:tcPr>
                </a:tc>
              </a:tr>
            </a:tbl>
          </a:graphicData>
        </a:graphic>
      </p:graphicFrame>
      <p:graphicFrame>
        <p:nvGraphicFramePr>
          <p:cNvPr id="5" name="Table 4"/>
          <p:cNvGraphicFramePr>
            <a:graphicFrameLocks noGrp="1"/>
          </p:cNvGraphicFramePr>
          <p:nvPr/>
        </p:nvGraphicFramePr>
        <p:xfrm>
          <a:off x="214290" y="4214810"/>
          <a:ext cx="6357982" cy="4710660"/>
        </p:xfrm>
        <a:graphic>
          <a:graphicData uri="http://schemas.openxmlformats.org/drawingml/2006/table">
            <a:tbl>
              <a:tblPr firstRow="1" bandRow="1">
                <a:tableStyleId>{5940675A-B579-460E-94D1-54222C63F5DA}</a:tableStyleId>
              </a:tblPr>
              <a:tblGrid>
                <a:gridCol w="3178991"/>
                <a:gridCol w="3178991"/>
              </a:tblGrid>
              <a:tr h="367434">
                <a:tc>
                  <a:txBody>
                    <a:bodyPr/>
                    <a:lstStyle/>
                    <a:p>
                      <a:pPr algn="r" rtl="1"/>
                      <a:r>
                        <a:rPr lang="fa-IR" sz="1400" dirty="0" smtClean="0">
                          <a:cs typeface="+mj-cs"/>
                        </a:rPr>
                        <a:t>پدر</a:t>
                      </a:r>
                      <a:r>
                        <a:rPr lang="fa-IR" sz="1400" baseline="0" dirty="0" smtClean="0">
                          <a:cs typeface="+mj-cs"/>
                        </a:rPr>
                        <a:t>، مادرو خودش</a:t>
                      </a:r>
                      <a:endParaRPr lang="en-US" sz="1400" dirty="0">
                        <a:cs typeface="+mj-cs"/>
                      </a:endParaRPr>
                    </a:p>
                  </a:txBody>
                  <a:tcPr/>
                </a:tc>
                <a:tc>
                  <a:txBody>
                    <a:bodyPr/>
                    <a:lstStyle/>
                    <a:p>
                      <a:pPr algn="ctr" rtl="1"/>
                      <a:r>
                        <a:rPr lang="fa-IR" b="1" dirty="0" smtClean="0">
                          <a:latin typeface="Times New Roman" pitchFamily="18" charset="0"/>
                          <a:cs typeface="Times New Roman" pitchFamily="18" charset="0"/>
                        </a:rPr>
                        <a:t>فرد ارزنده سازی شده </a:t>
                      </a:r>
                    </a:p>
                  </a:txBody>
                  <a:tcPr>
                    <a:solidFill>
                      <a:srgbClr val="FFFFCC"/>
                    </a:solidFill>
                  </a:tcPr>
                </a:tc>
              </a:tr>
              <a:tr h="367434">
                <a:tc>
                  <a:txBody>
                    <a:bodyPr/>
                    <a:lstStyle/>
                    <a:p>
                      <a:pPr algn="r" rtl="1"/>
                      <a:r>
                        <a:rPr lang="fa-IR" sz="1400" dirty="0" smtClean="0">
                          <a:cs typeface="+mj-cs"/>
                        </a:rPr>
                        <a:t>برادر</a:t>
                      </a:r>
                      <a:endParaRPr lang="en-US" sz="1400" dirty="0">
                        <a:cs typeface="+mj-cs"/>
                      </a:endParaRPr>
                    </a:p>
                  </a:txBody>
                  <a:tcPr/>
                </a:tc>
                <a:tc>
                  <a:txBody>
                    <a:bodyPr/>
                    <a:lstStyle/>
                    <a:p>
                      <a:pPr algn="ctr" rtl="1"/>
                      <a:r>
                        <a:rPr lang="fa-IR" b="1" dirty="0" smtClean="0">
                          <a:latin typeface="Times New Roman" pitchFamily="18" charset="0"/>
                          <a:cs typeface="Times New Roman" pitchFamily="18" charset="0"/>
                        </a:rPr>
                        <a:t>فرد ناارزنده سازی شده</a:t>
                      </a:r>
                      <a:endParaRPr lang="en-US" b="1" dirty="0">
                        <a:latin typeface="Times New Roman" pitchFamily="18" charset="0"/>
                        <a:cs typeface="Times New Roman" pitchFamily="18" charset="0"/>
                      </a:endParaRPr>
                    </a:p>
                  </a:txBody>
                  <a:tcPr>
                    <a:solidFill>
                      <a:srgbClr val="FFFFCC"/>
                    </a:solidFill>
                  </a:tcPr>
                </a:tc>
              </a:tr>
              <a:tr h="367434">
                <a:tc>
                  <a:txBody>
                    <a:bodyPr/>
                    <a:lstStyle/>
                    <a:p>
                      <a:pPr algn="r" rtl="1"/>
                      <a:r>
                        <a:rPr lang="fa-IR" sz="1400" dirty="0" smtClean="0">
                          <a:cs typeface="+mj-cs"/>
                        </a:rPr>
                        <a:t>ندارد</a:t>
                      </a:r>
                      <a:endParaRPr lang="en-US" sz="1400" dirty="0">
                        <a:cs typeface="+mj-cs"/>
                      </a:endParaRPr>
                    </a:p>
                  </a:txBody>
                  <a:tcPr/>
                </a:tc>
                <a:tc>
                  <a:txBody>
                    <a:bodyPr/>
                    <a:lstStyle/>
                    <a:p>
                      <a:pPr algn="ctr" rtl="1"/>
                      <a:r>
                        <a:rPr lang="fa-IR" b="1" dirty="0" smtClean="0">
                          <a:latin typeface="Times New Roman" pitchFamily="18" charset="0"/>
                          <a:cs typeface="Times New Roman" pitchFamily="18" charset="0"/>
                        </a:rPr>
                        <a:t>ناارزنده سازی خود</a:t>
                      </a:r>
                      <a:endParaRPr lang="en-US" b="1" dirty="0">
                        <a:latin typeface="Times New Roman" pitchFamily="18" charset="0"/>
                        <a:cs typeface="Times New Roman" pitchFamily="18" charset="0"/>
                      </a:endParaRPr>
                    </a:p>
                  </a:txBody>
                  <a:tcPr>
                    <a:solidFill>
                      <a:srgbClr val="FFFFCC"/>
                    </a:solidFill>
                  </a:tcPr>
                </a:tc>
              </a:tr>
              <a:tr h="367434">
                <a:tc>
                  <a:txBody>
                    <a:bodyPr/>
                    <a:lstStyle/>
                    <a:p>
                      <a:pPr algn="r" rtl="1"/>
                      <a:r>
                        <a:rPr lang="fa-IR" sz="1400" kern="1200" dirty="0" smtClean="0">
                          <a:solidFill>
                            <a:schemeClr val="tx1"/>
                          </a:solidFill>
                          <a:latin typeface="+mn-lt"/>
                          <a:ea typeface="+mn-ea"/>
                          <a:cs typeface="+mn-cs"/>
                        </a:rPr>
                        <a:t>ندارد</a:t>
                      </a:r>
                      <a:endParaRPr lang="en-US" sz="1400" dirty="0">
                        <a:cs typeface="+mj-cs"/>
                      </a:endParaRPr>
                    </a:p>
                  </a:txBody>
                  <a:tcPr/>
                </a:tc>
                <a:tc>
                  <a:txBody>
                    <a:bodyPr/>
                    <a:lstStyle/>
                    <a:p>
                      <a:pPr algn="ctr" rtl="1"/>
                      <a:r>
                        <a:rPr lang="fa-IR" b="1" dirty="0" smtClean="0">
                          <a:latin typeface="Times New Roman" pitchFamily="18" charset="0"/>
                          <a:cs typeface="Times New Roman" pitchFamily="18" charset="0"/>
                        </a:rPr>
                        <a:t>جا</a:t>
                      </a:r>
                      <a:r>
                        <a:rPr lang="fa-IR" b="1" baseline="0" dirty="0" smtClean="0">
                          <a:latin typeface="Times New Roman" pitchFamily="18" charset="0"/>
                          <a:cs typeface="Times New Roman" pitchFamily="18" charset="0"/>
                        </a:rPr>
                        <a:t> به جایی ها</a:t>
                      </a:r>
                      <a:endParaRPr lang="en-US" b="1" dirty="0">
                        <a:latin typeface="Times New Roman" pitchFamily="18" charset="0"/>
                        <a:cs typeface="Times New Roman" pitchFamily="18" charset="0"/>
                      </a:endParaRPr>
                    </a:p>
                  </a:txBody>
                  <a:tcPr>
                    <a:solidFill>
                      <a:srgbClr val="FFFFCC"/>
                    </a:solidFill>
                  </a:tcPr>
                </a:tc>
              </a:tr>
              <a:tr h="367434">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400" kern="1200" dirty="0" smtClean="0">
                          <a:solidFill>
                            <a:schemeClr val="tx1"/>
                          </a:solidFill>
                          <a:latin typeface="+mn-lt"/>
                          <a:ea typeface="+mn-ea"/>
                          <a:cs typeface="+mn-cs"/>
                        </a:rPr>
                        <a:t>ندارد</a:t>
                      </a:r>
                      <a:endParaRPr lang="en-US" sz="1400" dirty="0">
                        <a:cs typeface="+mj-cs"/>
                      </a:endParaRPr>
                    </a:p>
                  </a:txBody>
                  <a:tcPr/>
                </a:tc>
                <a:tc>
                  <a:txBody>
                    <a:bodyPr/>
                    <a:lstStyle/>
                    <a:p>
                      <a:pPr algn="ctr" rtl="1"/>
                      <a:r>
                        <a:rPr lang="fa-IR" b="1" dirty="0" smtClean="0">
                          <a:latin typeface="Times New Roman" pitchFamily="18" charset="0"/>
                          <a:cs typeface="Times New Roman" pitchFamily="18" charset="0"/>
                        </a:rPr>
                        <a:t>افزودن</a:t>
                      </a:r>
                      <a:r>
                        <a:rPr lang="fa-IR" b="1" baseline="0" dirty="0" smtClean="0">
                          <a:latin typeface="Times New Roman" pitchFamily="18" charset="0"/>
                          <a:cs typeface="Times New Roman" pitchFamily="18" charset="0"/>
                        </a:rPr>
                        <a:t> یک نوزاد به نقاشی</a:t>
                      </a:r>
                      <a:endParaRPr lang="en-US" b="1" dirty="0">
                        <a:latin typeface="Times New Roman" pitchFamily="18" charset="0"/>
                        <a:cs typeface="Times New Roman" pitchFamily="18" charset="0"/>
                      </a:endParaRPr>
                    </a:p>
                  </a:txBody>
                  <a:tcPr>
                    <a:solidFill>
                      <a:srgbClr val="FFFFCC"/>
                    </a:solidFill>
                  </a:tcPr>
                </a:tc>
              </a:tr>
              <a:tr h="367434">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400" kern="1200" dirty="0" smtClean="0">
                          <a:solidFill>
                            <a:schemeClr val="tx1"/>
                          </a:solidFill>
                          <a:latin typeface="+mn-lt"/>
                          <a:ea typeface="+mn-ea"/>
                          <a:cs typeface="+mn-cs"/>
                        </a:rPr>
                        <a:t>ندارد</a:t>
                      </a:r>
                      <a:endParaRPr lang="en-US" sz="1400" dirty="0">
                        <a:cs typeface="+mj-cs"/>
                      </a:endParaRPr>
                    </a:p>
                  </a:txBody>
                  <a:tcPr/>
                </a:tc>
                <a:tc>
                  <a:txBody>
                    <a:bodyPr/>
                    <a:lstStyle/>
                    <a:p>
                      <a:pPr algn="ctr" rtl="1"/>
                      <a:r>
                        <a:rPr lang="fa-IR" b="1" dirty="0" smtClean="0">
                          <a:latin typeface="Times New Roman" pitchFamily="18" charset="0"/>
                          <a:cs typeface="Times New Roman" pitchFamily="18" charset="0"/>
                        </a:rPr>
                        <a:t>افزودن یک</a:t>
                      </a:r>
                      <a:r>
                        <a:rPr lang="fa-IR" b="1" baseline="0" dirty="0" smtClean="0">
                          <a:latin typeface="Times New Roman" pitchFamily="18" charset="0"/>
                          <a:cs typeface="Times New Roman" pitchFamily="18" charset="0"/>
                        </a:rPr>
                        <a:t> فرد بزرگسال یا سالمند</a:t>
                      </a:r>
                      <a:endParaRPr lang="en-US" b="1" dirty="0">
                        <a:latin typeface="Times New Roman" pitchFamily="18" charset="0"/>
                        <a:cs typeface="Times New Roman" pitchFamily="18" charset="0"/>
                      </a:endParaRPr>
                    </a:p>
                  </a:txBody>
                  <a:tcPr>
                    <a:solidFill>
                      <a:srgbClr val="FFFFCC"/>
                    </a:solidFill>
                  </a:tcPr>
                </a:tc>
              </a:tr>
              <a:tr h="367434">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400" kern="1200" dirty="0" smtClean="0">
                          <a:solidFill>
                            <a:schemeClr val="tx1"/>
                          </a:solidFill>
                          <a:latin typeface="+mn-lt"/>
                          <a:ea typeface="+mn-ea"/>
                          <a:cs typeface="+mn-cs"/>
                        </a:rPr>
                        <a:t>ندارد</a:t>
                      </a:r>
                      <a:endParaRPr lang="en-US" sz="1400" dirty="0">
                        <a:cs typeface="+mj-cs"/>
                      </a:endParaRPr>
                    </a:p>
                  </a:txBody>
                  <a:tcPr/>
                </a:tc>
                <a:tc>
                  <a:txBody>
                    <a:bodyPr/>
                    <a:lstStyle/>
                    <a:p>
                      <a:pPr algn="ctr" rtl="1"/>
                      <a:r>
                        <a:rPr lang="fa-IR" b="1" dirty="0" smtClean="0">
                          <a:latin typeface="Times New Roman" pitchFamily="18" charset="0"/>
                          <a:cs typeface="Times New Roman" pitchFamily="18" charset="0"/>
                        </a:rPr>
                        <a:t>افزودن جفت خود به نقاشی</a:t>
                      </a:r>
                      <a:endParaRPr lang="en-US" b="1" dirty="0">
                        <a:latin typeface="Times New Roman" pitchFamily="18" charset="0"/>
                        <a:cs typeface="Times New Roman" pitchFamily="18" charset="0"/>
                      </a:endParaRPr>
                    </a:p>
                  </a:txBody>
                  <a:tcPr>
                    <a:solidFill>
                      <a:srgbClr val="FFFFCC"/>
                    </a:solidFill>
                  </a:tcPr>
                </a:tc>
              </a:tr>
              <a:tr h="367434">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400" kern="1200" dirty="0" smtClean="0">
                          <a:solidFill>
                            <a:schemeClr val="tx1"/>
                          </a:solidFill>
                          <a:latin typeface="+mn-lt"/>
                          <a:ea typeface="+mn-ea"/>
                          <a:cs typeface="+mn-cs"/>
                        </a:rPr>
                        <a:t>ندارد</a:t>
                      </a:r>
                      <a:endParaRPr lang="en-US" sz="1400" dirty="0">
                        <a:cs typeface="+mj-cs"/>
                      </a:endParaRPr>
                    </a:p>
                  </a:txBody>
                  <a:tcPr/>
                </a:tc>
                <a:tc>
                  <a:txBody>
                    <a:bodyPr/>
                    <a:lstStyle/>
                    <a:p>
                      <a:pPr algn="ctr" rtl="1"/>
                      <a:r>
                        <a:rPr lang="fa-IR" b="1" dirty="0" smtClean="0">
                          <a:latin typeface="Times New Roman" pitchFamily="18" charset="0"/>
                          <a:cs typeface="Times New Roman" pitchFamily="18" charset="0"/>
                        </a:rPr>
                        <a:t>افزودن یک حیوان به نقاشی </a:t>
                      </a:r>
                      <a:endParaRPr lang="en-US" b="1" dirty="0">
                        <a:latin typeface="Times New Roman" pitchFamily="18" charset="0"/>
                        <a:cs typeface="Times New Roman" pitchFamily="18" charset="0"/>
                      </a:endParaRPr>
                    </a:p>
                  </a:txBody>
                  <a:tcPr>
                    <a:solidFill>
                      <a:srgbClr val="FFFFCC"/>
                    </a:solidFill>
                  </a:tcPr>
                </a:tc>
              </a:tr>
              <a:tr h="484564">
                <a:tc>
                  <a:txBody>
                    <a:bodyPr/>
                    <a:lstStyle/>
                    <a:p>
                      <a:pPr algn="r" rtl="1"/>
                      <a:r>
                        <a:rPr lang="fa-IR" sz="1400" dirty="0" smtClean="0">
                          <a:cs typeface="+mj-cs"/>
                        </a:rPr>
                        <a:t>خودش و مادرش (نشانه صمیمیت و یا خواستار صمیمیت</a:t>
                      </a:r>
                      <a:r>
                        <a:rPr lang="fa-IR" sz="1400" baseline="0" dirty="0" smtClean="0">
                          <a:cs typeface="+mj-cs"/>
                        </a:rPr>
                        <a:t> بودن. که اولی محتمل تر است.)</a:t>
                      </a:r>
                      <a:endParaRPr lang="en-US" sz="1400" dirty="0">
                        <a:cs typeface="+mj-cs"/>
                      </a:endParaRPr>
                    </a:p>
                  </a:txBody>
                  <a:tcPr/>
                </a:tc>
                <a:tc>
                  <a:txBody>
                    <a:bodyPr/>
                    <a:lstStyle/>
                    <a:p>
                      <a:pPr algn="ctr" rtl="1"/>
                      <a:r>
                        <a:rPr lang="fa-IR" b="1" dirty="0" smtClean="0">
                          <a:latin typeface="Times New Roman" pitchFamily="18" charset="0"/>
                          <a:cs typeface="Times New Roman" pitchFamily="18" charset="0"/>
                        </a:rPr>
                        <a:t>نزدیک</a:t>
                      </a:r>
                      <a:r>
                        <a:rPr lang="fa-IR" b="1" baseline="0" dirty="0" smtClean="0">
                          <a:latin typeface="Times New Roman" pitchFamily="18" charset="0"/>
                          <a:cs typeface="Times New Roman" pitchFamily="18" charset="0"/>
                        </a:rPr>
                        <a:t> بودن</a:t>
                      </a:r>
                      <a:r>
                        <a:rPr lang="fa-IR" b="1" dirty="0" smtClean="0">
                          <a:latin typeface="Times New Roman" pitchFamily="18" charset="0"/>
                          <a:cs typeface="Times New Roman" pitchFamily="18" charset="0"/>
                        </a:rPr>
                        <a:t> دو شخص</a:t>
                      </a:r>
                      <a:endParaRPr lang="en-US" b="1" dirty="0">
                        <a:latin typeface="Times New Roman" pitchFamily="18" charset="0"/>
                        <a:cs typeface="Times New Roman" pitchFamily="18" charset="0"/>
                      </a:endParaRPr>
                    </a:p>
                  </a:txBody>
                  <a:tcPr>
                    <a:solidFill>
                      <a:srgbClr val="FFFFCC"/>
                    </a:solidFill>
                  </a:tcPr>
                </a:tc>
              </a:tr>
              <a:tr h="367434">
                <a:tc>
                  <a:txBody>
                    <a:bodyPr/>
                    <a:lstStyle/>
                    <a:p>
                      <a:pPr algn="r" rtl="1"/>
                      <a:r>
                        <a:rPr lang="fa-IR" sz="1400" dirty="0" smtClean="0">
                          <a:cs typeface="+mj-cs"/>
                        </a:rPr>
                        <a:t>برادرش و کل خانواده</a:t>
                      </a:r>
                      <a:endParaRPr lang="en-US" sz="1400" dirty="0">
                        <a:cs typeface="+mj-cs"/>
                      </a:endParaRPr>
                    </a:p>
                  </a:txBody>
                  <a:tcPr/>
                </a:tc>
                <a:tc>
                  <a:txBody>
                    <a:bodyPr/>
                    <a:lstStyle/>
                    <a:p>
                      <a:pPr algn="ctr" rtl="1"/>
                      <a:r>
                        <a:rPr lang="fa-IR" b="1" dirty="0" smtClean="0">
                          <a:latin typeface="Times New Roman" pitchFamily="18" charset="0"/>
                          <a:cs typeface="Times New Roman" pitchFamily="18" charset="0"/>
                        </a:rPr>
                        <a:t>روابط با فاصله</a:t>
                      </a:r>
                      <a:endParaRPr lang="en-US" b="1" dirty="0">
                        <a:latin typeface="Times New Roman" pitchFamily="18" charset="0"/>
                        <a:cs typeface="Times New Roman" pitchFamily="18" charset="0"/>
                      </a:endParaRPr>
                    </a:p>
                  </a:txBody>
                  <a:tcPr>
                    <a:solidFill>
                      <a:srgbClr val="FFFFCC"/>
                    </a:solidFill>
                  </a:tcPr>
                </a:tc>
              </a:tr>
              <a:tr h="367434">
                <a:tc>
                  <a:txBody>
                    <a:bodyPr/>
                    <a:lstStyle/>
                    <a:p>
                      <a:pPr algn="r" rtl="1"/>
                      <a:r>
                        <a:rPr lang="fa-IR" sz="1400" dirty="0" smtClean="0">
                          <a:cs typeface="+mj-cs"/>
                        </a:rPr>
                        <a:t>با خودش</a:t>
                      </a:r>
                      <a:endParaRPr lang="en-US" sz="1400" dirty="0">
                        <a:cs typeface="+mj-cs"/>
                      </a:endParaRPr>
                    </a:p>
                  </a:txBody>
                  <a:tcPr/>
                </a:tc>
                <a:tc>
                  <a:txBody>
                    <a:bodyPr/>
                    <a:lstStyle/>
                    <a:p>
                      <a:pPr algn="ctr" rtl="1"/>
                      <a:r>
                        <a:rPr lang="fa-IR" b="1" dirty="0" smtClean="0">
                          <a:latin typeface="Times New Roman" pitchFamily="18" charset="0"/>
                          <a:cs typeface="Times New Roman" pitchFamily="18" charset="0"/>
                        </a:rPr>
                        <a:t>همسان سازی</a:t>
                      </a:r>
                      <a:r>
                        <a:rPr lang="fa-IR" b="1" baseline="0" dirty="0" smtClean="0">
                          <a:latin typeface="Times New Roman" pitchFamily="18" charset="0"/>
                          <a:cs typeface="Times New Roman" pitchFamily="18" charset="0"/>
                        </a:rPr>
                        <a:t> هشیار</a:t>
                      </a:r>
                      <a:endParaRPr lang="en-US" b="1" dirty="0">
                        <a:latin typeface="Times New Roman" pitchFamily="18" charset="0"/>
                        <a:cs typeface="Times New Roman" pitchFamily="18" charset="0"/>
                      </a:endParaRPr>
                    </a:p>
                  </a:txBody>
                  <a:tcPr>
                    <a:solidFill>
                      <a:srgbClr val="FFFFCC"/>
                    </a:solidFill>
                  </a:tcPr>
                </a:tc>
              </a:tr>
              <a:tr h="484564">
                <a:tc>
                  <a:txBody>
                    <a:bodyPr/>
                    <a:lstStyle/>
                    <a:p>
                      <a:pPr algn="r" rtl="1"/>
                      <a:r>
                        <a:rPr lang="fa-IR" sz="1400" dirty="0" smtClean="0">
                          <a:cs typeface="+mj-cs"/>
                        </a:rPr>
                        <a:t>با پدرش (به دلیل اول کشیدن) یا با مادرش (به دلیل ارزنده سازی)</a:t>
                      </a:r>
                      <a:endParaRPr lang="en-US" sz="1400" dirty="0">
                        <a:cs typeface="+mj-cs"/>
                      </a:endParaRPr>
                    </a:p>
                  </a:txBody>
                  <a:tcPr/>
                </a:tc>
                <a:tc>
                  <a:txBody>
                    <a:bodyPr/>
                    <a:lstStyle/>
                    <a:p>
                      <a:pPr algn="ctr" rtl="1"/>
                      <a:r>
                        <a:rPr lang="fa-IR" b="1" dirty="0" smtClean="0">
                          <a:latin typeface="Times New Roman" pitchFamily="18" charset="0"/>
                          <a:cs typeface="Times New Roman" pitchFamily="18" charset="0"/>
                        </a:rPr>
                        <a:t>همسان سازی ناهشیار</a:t>
                      </a:r>
                      <a:endParaRPr lang="en-US" b="1" dirty="0">
                        <a:latin typeface="Times New Roman" pitchFamily="18" charset="0"/>
                        <a:cs typeface="Times New Roman" pitchFamily="18" charset="0"/>
                      </a:endParaRPr>
                    </a:p>
                  </a:txBody>
                  <a:tcPr>
                    <a:solidFill>
                      <a:srgbClr val="FFFFCC"/>
                    </a:solidFill>
                  </a:tcPr>
                </a:tc>
              </a:tr>
            </a:tbl>
          </a:graphicData>
        </a:graphic>
      </p:graphicFrame>
      <p:sp>
        <p:nvSpPr>
          <p:cNvPr id="6" name="TextBox 5"/>
          <p:cNvSpPr txBox="1"/>
          <p:nvPr/>
        </p:nvSpPr>
        <p:spPr>
          <a:xfrm>
            <a:off x="785794" y="3643306"/>
            <a:ext cx="5786478" cy="461665"/>
          </a:xfrm>
          <a:prstGeom prst="rect">
            <a:avLst/>
          </a:prstGeom>
          <a:noFill/>
        </p:spPr>
        <p:txBody>
          <a:bodyPr wrap="square" rtlCol="0">
            <a:spAutoFit/>
          </a:bodyPr>
          <a:lstStyle/>
          <a:p>
            <a:pPr algn="r" rtl="1"/>
            <a:r>
              <a:rPr lang="fa-IR" sz="2400" b="1" dirty="0" smtClean="0">
                <a:ln w="10541" cmpd="sng">
                  <a:solidFill>
                    <a:srgbClr val="FAEE04"/>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ه: چگونگی بیان گرایش ها و دفاع های من در ترسیم</a:t>
            </a:r>
            <a:endParaRPr lang="en-US" sz="2400" b="1" dirty="0">
              <a:ln w="10541" cmpd="sng">
                <a:solidFill>
                  <a:srgbClr val="FAEE04"/>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pic>
        <p:nvPicPr>
          <p:cNvPr id="7" name="Content Placeholder 3" descr="نقاشی 3.jpg"/>
          <p:cNvPicPr>
            <a:picLocks noChangeAspect="1"/>
          </p:cNvPicPr>
          <p:nvPr/>
        </p:nvPicPr>
        <p:blipFill>
          <a:blip r:embed="rId2" cstate="print"/>
          <a:stretch>
            <a:fillRect/>
          </a:stretch>
        </p:blipFill>
        <p:spPr>
          <a:xfrm rot="16200000">
            <a:off x="1416674" y="-130847"/>
            <a:ext cx="1251686" cy="17990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تفسیر نهایی:</a:t>
            </a:r>
            <a:endParaRPr lang="fa-IR" dirty="0"/>
          </a:p>
        </p:txBody>
      </p:sp>
      <p:sp>
        <p:nvSpPr>
          <p:cNvPr id="3" name="Content Placeholder 2"/>
          <p:cNvSpPr>
            <a:spLocks noGrp="1"/>
          </p:cNvSpPr>
          <p:nvPr>
            <p:ph idx="1"/>
          </p:nvPr>
        </p:nvSpPr>
        <p:spPr/>
        <p:txBody>
          <a:bodyPr>
            <a:normAutofit/>
          </a:bodyPr>
          <a:lstStyle/>
          <a:p>
            <a:pPr algn="r" rtl="1">
              <a:buNone/>
            </a:pPr>
            <a:r>
              <a:rPr lang="fa-IR" sz="2400" dirty="0" smtClean="0">
                <a:cs typeface="+mj-cs"/>
              </a:rPr>
              <a:t>	این نقاشی گواه آن است که نقاش آن یعنی </a:t>
            </a:r>
            <a:r>
              <a:rPr lang="fa-IR" sz="2400" b="1" dirty="0" smtClean="0">
                <a:cs typeface="+mj-cs"/>
              </a:rPr>
              <a:t>ه.الف</a:t>
            </a:r>
            <a:r>
              <a:rPr lang="fa-IR" sz="2400" dirty="0" smtClean="0">
                <a:cs typeface="+mj-cs"/>
              </a:rPr>
              <a:t> از وضعیت خانوادگی خود رضایت کامل دارد. نقاشی او از اصل واقعیت تبعیت می کند. او خودش را به مادرش نزدیک کشیده است که می توان دو برداشت از آن داشت:</a:t>
            </a:r>
          </a:p>
          <a:p>
            <a:pPr algn="r" rtl="1">
              <a:buNone/>
            </a:pPr>
            <a:r>
              <a:rPr lang="fa-IR" sz="2400" dirty="0" smtClean="0">
                <a:cs typeface="+mj-cs"/>
              </a:rPr>
              <a:t>1- کودک با مادر خود صمیمی است و یا</a:t>
            </a:r>
          </a:p>
          <a:p>
            <a:pPr algn="r" rtl="1">
              <a:buNone/>
            </a:pPr>
            <a:r>
              <a:rPr lang="fa-IR" sz="2400" dirty="0" smtClean="0">
                <a:cs typeface="+mj-cs"/>
              </a:rPr>
              <a:t>2- کودک خواستار صمیمیت با مادرش است، </a:t>
            </a:r>
          </a:p>
          <a:p>
            <a:pPr algn="r" rtl="1">
              <a:buNone/>
            </a:pPr>
            <a:r>
              <a:rPr lang="fa-IR" sz="2400" dirty="0" smtClean="0">
                <a:cs typeface="+mj-cs"/>
              </a:rPr>
              <a:t>	که با توجه به وضعیت خانوادگی کودک برداشت اول صحیح است.</a:t>
            </a:r>
          </a:p>
          <a:p>
            <a:pPr algn="r" rtl="1">
              <a:buNone/>
            </a:pPr>
            <a:r>
              <a:rPr lang="fa-IR" sz="2400" dirty="0" smtClean="0">
                <a:cs typeface="+mj-cs"/>
              </a:rPr>
              <a:t>	تنها مسئله ای که در نقاشی وجود دارد، غلبه ی ریخت تعقلی و ریتم قالبی در نقاشی ست که هر دو می توانند نشانه ی خصیصه های وسواسی در کودک باشند. البته موارد دیگری هم می توانند این ادعا را ثابت کنند که عبارتند از: زمان بسیار طولانی که صرف کشیدن نقاشی شد و دقت زیاد به هنگام کشیدن جزئیات چهره و لباس ها.</a:t>
            </a:r>
            <a:endParaRPr lang="fa-IR" sz="2400" dirty="0">
              <a:cs typeface="+mj-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نقاشی 4.jpg"/>
          <p:cNvPicPr>
            <a:picLocks noGrp="1" noChangeAspect="1"/>
          </p:cNvPicPr>
          <p:nvPr>
            <p:ph idx="1"/>
          </p:nvPr>
        </p:nvPicPr>
        <p:blipFill>
          <a:blip r:embed="rId2" cstate="print"/>
          <a:stretch>
            <a:fillRect/>
          </a:stretch>
        </p:blipFill>
        <p:spPr>
          <a:xfrm>
            <a:off x="285728" y="1142976"/>
            <a:ext cx="6286544" cy="75724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785794" y="214282"/>
            <a:ext cx="5715040" cy="523220"/>
          </a:xfrm>
          <a:prstGeom prst="rect">
            <a:avLst/>
          </a:prstGeom>
          <a:noFill/>
        </p:spPr>
        <p:txBody>
          <a:bodyPr wrap="square" rtlCol="1">
            <a:spAutoFit/>
          </a:bodyPr>
          <a:lstStyle/>
          <a:p>
            <a:pPr algn="r" rtl="1"/>
            <a:r>
              <a:rPr lang="fa-IR" sz="2800" b="1" dirty="0" smtClean="0">
                <a:cs typeface="+mj-cs"/>
              </a:rPr>
              <a:t>آ. م (دختر 5ساله) - چپ برتر - خانواده آشفته</a:t>
            </a:r>
            <a:endParaRPr lang="fa-IR" sz="2800" b="1" dirty="0">
              <a:cs typeface="+mj-cs"/>
            </a:endParaRPr>
          </a:p>
        </p:txBody>
      </p:sp>
      <p:sp>
        <p:nvSpPr>
          <p:cNvPr id="4" name="TextBox 3"/>
          <p:cNvSpPr txBox="1"/>
          <p:nvPr/>
        </p:nvSpPr>
        <p:spPr>
          <a:xfrm>
            <a:off x="1928802" y="4857752"/>
            <a:ext cx="785818" cy="369332"/>
          </a:xfrm>
          <a:prstGeom prst="rect">
            <a:avLst/>
          </a:prstGeom>
          <a:noFill/>
        </p:spPr>
        <p:txBody>
          <a:bodyPr wrap="square" rtlCol="1">
            <a:spAutoFit/>
          </a:bodyPr>
          <a:lstStyle/>
          <a:p>
            <a:pPr algn="r" rtl="1"/>
            <a:r>
              <a:rPr lang="fa-IR" dirty="0" smtClean="0">
                <a:cs typeface="+mj-cs"/>
              </a:rPr>
              <a:t>خودش</a:t>
            </a:r>
            <a:endParaRPr lang="fa-IR" dirty="0">
              <a:cs typeface="+mj-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58000" cy="9144000"/>
          </a:xfrm>
        </p:spPr>
        <p:txBody>
          <a:bodyPr>
            <a:normAutofit/>
          </a:bodyPr>
          <a:lstStyle/>
          <a:p>
            <a:pPr algn="r" rtl="1">
              <a:lnSpc>
                <a:spcPct val="150000"/>
              </a:lnSpc>
            </a:pPr>
            <a:r>
              <a:rPr lang="fa-IR" sz="2400" dirty="0" smtClean="0">
                <a:latin typeface="Times New Roman" pitchFamily="18" charset="0"/>
                <a:cs typeface="Times New Roman" pitchFamily="18" charset="0"/>
              </a:rPr>
              <a:t>نام و نام خانوادگی: </a:t>
            </a:r>
            <a:r>
              <a:rPr lang="fa-IR" sz="2400" b="1" dirty="0" smtClean="0">
                <a:latin typeface="Times New Roman" pitchFamily="18" charset="0"/>
                <a:cs typeface="Times New Roman" pitchFamily="18" charset="0"/>
              </a:rPr>
              <a:t>آ. م</a:t>
            </a:r>
            <a:r>
              <a:rPr lang="fa-IR" sz="2400" b="1" dirty="0" smtClean="0"/>
              <a:t> (دختر 5ساله) </a:t>
            </a:r>
            <a:r>
              <a:rPr lang="fa-IR" sz="2400" dirty="0" smtClean="0">
                <a:latin typeface="Times New Roman" pitchFamily="18" charset="0"/>
                <a:cs typeface="Times New Roman" pitchFamily="18" charset="0"/>
              </a:rPr>
              <a:t/>
            </a:r>
            <a:br>
              <a:rPr lang="fa-IR" sz="2400" dirty="0" smtClean="0">
                <a:latin typeface="Times New Roman" pitchFamily="18" charset="0"/>
                <a:cs typeface="Times New Roman" pitchFamily="18" charset="0"/>
              </a:rPr>
            </a:br>
            <a:r>
              <a:rPr lang="fa-IR" sz="2400" dirty="0" smtClean="0">
                <a:latin typeface="Times New Roman" pitchFamily="18" charset="0"/>
                <a:cs typeface="Times New Roman" pitchFamily="18" charset="0"/>
              </a:rPr>
              <a:t>تاریخ اجرا:</a:t>
            </a:r>
            <a:r>
              <a:rPr lang="fa-IR" sz="2400" b="1" dirty="0" smtClean="0">
                <a:latin typeface="Times New Roman" pitchFamily="18" charset="0"/>
                <a:cs typeface="Times New Roman" pitchFamily="18" charset="0"/>
              </a:rPr>
              <a:t>90/9/1</a:t>
            </a:r>
            <a:r>
              <a:rPr lang="fa-IR" sz="2400" dirty="0" smtClean="0">
                <a:latin typeface="Times New Roman" pitchFamily="18" charset="0"/>
                <a:cs typeface="Times New Roman" pitchFamily="18" charset="0"/>
              </a:rPr>
              <a:t> </a:t>
            </a:r>
            <a:br>
              <a:rPr lang="fa-IR" sz="2400" dirty="0" smtClean="0">
                <a:latin typeface="Times New Roman" pitchFamily="18" charset="0"/>
                <a:cs typeface="Times New Roman" pitchFamily="18" charset="0"/>
              </a:rPr>
            </a:br>
            <a:r>
              <a:rPr lang="fa-IR" sz="2400" dirty="0" smtClean="0">
                <a:latin typeface="Times New Roman" pitchFamily="18" charset="0"/>
                <a:cs typeface="Times New Roman" pitchFamily="18" charset="0"/>
              </a:rPr>
              <a:t>ترکیب واقعی خانواده: </a:t>
            </a:r>
            <a:r>
              <a:rPr lang="fa-IR" sz="2400" b="1" dirty="0" smtClean="0">
                <a:latin typeface="Times New Roman" pitchFamily="18" charset="0"/>
                <a:cs typeface="Times New Roman" pitchFamily="18" charset="0"/>
              </a:rPr>
              <a:t>پدر (34 ساله)،</a:t>
            </a:r>
            <a:br>
              <a:rPr lang="fa-IR" sz="2400" b="1" dirty="0" smtClean="0">
                <a:latin typeface="Times New Roman" pitchFamily="18" charset="0"/>
                <a:cs typeface="Times New Roman" pitchFamily="18" charset="0"/>
              </a:rPr>
            </a:br>
            <a:r>
              <a:rPr lang="fa-IR" sz="2400" b="1" dirty="0" smtClean="0">
                <a:latin typeface="Times New Roman" pitchFamily="18" charset="0"/>
                <a:cs typeface="Times New Roman" pitchFamily="18" charset="0"/>
              </a:rPr>
              <a:t>مادر (31 ساله) و خودش </a:t>
            </a:r>
            <a:r>
              <a:rPr lang="fa-IR" sz="2400" dirty="0" smtClean="0">
                <a:latin typeface="Times New Roman" pitchFamily="18" charset="0"/>
                <a:cs typeface="Times New Roman" pitchFamily="18" charset="0"/>
              </a:rPr>
              <a:t/>
            </a:r>
            <a:br>
              <a:rPr lang="fa-IR" sz="2400" dirty="0" smtClean="0">
                <a:latin typeface="Times New Roman" pitchFamily="18" charset="0"/>
                <a:cs typeface="Times New Roman" pitchFamily="18" charset="0"/>
              </a:rPr>
            </a:br>
            <a:r>
              <a:rPr lang="fa-IR" sz="2400" dirty="0" smtClean="0">
                <a:latin typeface="Times New Roman" pitchFamily="18" charset="0"/>
                <a:cs typeface="Times New Roman" pitchFamily="18" charset="0"/>
              </a:rPr>
              <a:t/>
            </a:r>
            <a:br>
              <a:rPr lang="fa-IR" sz="24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این ها کجا هستند؟</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من در خانه هستم.</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این ها چکار می کنند؟</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دارم با خودم بازی می کنم.</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این ها چه کسانی هستند؟ (به ترتیب کشیدن)</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خودم و خانه مان.</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این ها نسبت به هم چه احساسی دارند؟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کدام یک از همه مهربان تر است؟ چرا؟</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کدام یک از همه کمتر مهربان است؟ چرا؟</a:t>
            </a:r>
            <a:br>
              <a:rPr lang="fa-IR" sz="2100" dirty="0" smtClean="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cxnSp>
        <p:nvCxnSpPr>
          <p:cNvPr id="4" name="Straight Connector 3"/>
          <p:cNvCxnSpPr/>
          <p:nvPr/>
        </p:nvCxnSpPr>
        <p:spPr>
          <a:xfrm rot="10800000">
            <a:off x="0" y="2786050"/>
            <a:ext cx="6858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Content Placeholder 5" descr="نقاشی 4.jpg"/>
          <p:cNvPicPr>
            <a:picLocks noChangeAspect="1"/>
          </p:cNvPicPr>
          <p:nvPr/>
        </p:nvPicPr>
        <p:blipFill>
          <a:blip r:embed="rId2" cstate="print"/>
          <a:stretch>
            <a:fillRect/>
          </a:stretch>
        </p:blipFill>
        <p:spPr>
          <a:xfrm>
            <a:off x="500042" y="285720"/>
            <a:ext cx="1714512" cy="22990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58000" cy="9144000"/>
          </a:xfrm>
        </p:spPr>
        <p:txBody>
          <a:bodyPr>
            <a:noAutofit/>
          </a:bodyPr>
          <a:lstStyle/>
          <a:p>
            <a:pPr algn="r" rtl="1">
              <a:lnSpc>
                <a:spcPct val="150000"/>
              </a:lnSpc>
            </a:pPr>
            <a:r>
              <a:rPr lang="fa-IR" sz="2100" dirty="0" smtClean="0">
                <a:latin typeface="Times New Roman" pitchFamily="18" charset="0"/>
                <a:cs typeface="Times New Roman" pitchFamily="18" charset="0"/>
              </a:rPr>
              <a:t>7- کدام یک از همه خوشبخت تر است؟ چرا؟</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8- کدام یک از همه کمتر خوشبخت است؟ چرا؟</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9- کدام یک از همه بهتر است؟ چرا؟</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10- این ها می خواهند با ماشین به گردش بروند، اما برای همه در ماشین جا نیست. یک نفر باید در خانه بماند. کدام یک؟ چرا؟</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11- فرض کن تو جزو این خانواده باشی. کدام یک خواهی بود؟ چرا؟</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خودم.</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12- یکی از این بچه ها بازیگوشی کرده است. کدام یک؟ چگونه تنبیهش کنند؟</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13- فکر می کنی چه کسانی را نکشیده ای؟ چرا؟</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مامان و بابا. چون بابا رفته اداره، مامان هم رفته خرید برای مهمان ها.</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14- اگر بخواهی دوباره نقاشی کنی آیا همین شکل را می کشی؟</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آره. ولی لباسم را صورتی می کنم.</a:t>
            </a:r>
            <a:endParaRPr lang="en-US" sz="2100" b="1" dirty="0">
              <a:latin typeface="Times New Roman" pitchFamily="18" charset="0"/>
              <a:cs typeface="Times New Roman" pitchFamily="18" charset="0"/>
            </a:endParaRPr>
          </a:p>
        </p:txBody>
      </p:sp>
      <p:pic>
        <p:nvPicPr>
          <p:cNvPr id="3" name="Content Placeholder 5" descr="نقاشی 4.jpg"/>
          <p:cNvPicPr>
            <a:picLocks noChangeAspect="1"/>
          </p:cNvPicPr>
          <p:nvPr/>
        </p:nvPicPr>
        <p:blipFill>
          <a:blip r:embed="rId2" cstate="print"/>
          <a:stretch>
            <a:fillRect/>
          </a:stretch>
        </p:blipFill>
        <p:spPr>
          <a:xfrm>
            <a:off x="500042" y="428596"/>
            <a:ext cx="1714512" cy="22990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52" y="928662"/>
            <a:ext cx="2800348" cy="705354"/>
          </a:xfrm>
        </p:spPr>
        <p:txBody>
          <a:bodyPr>
            <a:noAutofit/>
          </a:bodyPr>
          <a:lstStyle/>
          <a:p>
            <a:pPr algn="r" rtl="1"/>
            <a:r>
              <a:rPr lang="fa-IR" sz="3200" b="1" dirty="0" smtClean="0">
                <a:ln w="10541" cmpd="sng">
                  <a:solidFill>
                    <a:schemeClr val="tx2">
                      <a:lumMod val="60000"/>
                      <a:lumOff val="4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الف: سطح ترسیمی</a:t>
            </a:r>
            <a:endParaRPr lang="en-US" sz="3200" b="1" dirty="0">
              <a:ln w="10541" cmpd="sng">
                <a:solidFill>
                  <a:schemeClr val="tx2">
                    <a:lumMod val="60000"/>
                    <a:lumOff val="4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aphicFrame>
        <p:nvGraphicFramePr>
          <p:cNvPr id="8" name="Content Placeholder 7"/>
          <p:cNvGraphicFramePr>
            <a:graphicFrameLocks noGrp="1"/>
          </p:cNvGraphicFramePr>
          <p:nvPr>
            <p:ph idx="1"/>
          </p:nvPr>
        </p:nvGraphicFramePr>
        <p:xfrm>
          <a:off x="342900" y="1857358"/>
          <a:ext cx="6172200" cy="6964436"/>
        </p:xfrm>
        <a:graphic>
          <a:graphicData uri="http://schemas.openxmlformats.org/drawingml/2006/table">
            <a:tbl>
              <a:tblPr firstRow="1" bandRow="1">
                <a:tableStyleId>{5940675A-B579-460E-94D1-54222C63F5DA}</a:tableStyleId>
              </a:tblPr>
              <a:tblGrid>
                <a:gridCol w="2943224"/>
                <a:gridCol w="1643074"/>
                <a:gridCol w="1585902"/>
              </a:tblGrid>
              <a:tr h="943769">
                <a:tc>
                  <a:txBody>
                    <a:bodyPr/>
                    <a:lstStyle/>
                    <a:p>
                      <a:pPr algn="ctr"/>
                      <a:endParaRPr lang="fa-IR" sz="1400" dirty="0" smtClean="0">
                        <a:latin typeface="Times New Roman" pitchFamily="18" charset="0"/>
                        <a:cs typeface="Times New Roman" pitchFamily="18" charset="0"/>
                      </a:endParaRPr>
                    </a:p>
                    <a:p>
                      <a:pPr algn="ctr"/>
                      <a:r>
                        <a:rPr lang="fa-IR" sz="2400" b="1" dirty="0" smtClean="0">
                          <a:latin typeface="Times New Roman" pitchFamily="18" charset="0"/>
                          <a:cs typeface="Times New Roman" pitchFamily="18" charset="0"/>
                        </a:rPr>
                        <a:t>تفسیر</a:t>
                      </a:r>
                      <a:endParaRPr lang="en-US" sz="2400" b="1" dirty="0">
                        <a:latin typeface="Times New Roman" pitchFamily="18" charset="0"/>
                        <a:cs typeface="Times New Roman" pitchFamily="18" charset="0"/>
                      </a:endParaRPr>
                    </a:p>
                  </a:txBody>
                  <a:tcPr>
                    <a:solidFill>
                      <a:srgbClr val="CCFFFF"/>
                    </a:solidFill>
                  </a:tcPr>
                </a:tc>
                <a:tc>
                  <a:txBody>
                    <a:bodyPr/>
                    <a:lstStyle/>
                    <a:p>
                      <a:pPr algn="ctr"/>
                      <a:endParaRPr lang="fa-IR" sz="1400" dirty="0" smtClean="0">
                        <a:latin typeface="Times New Roman" pitchFamily="18" charset="0"/>
                        <a:cs typeface="Times New Roman" pitchFamily="18" charset="0"/>
                      </a:endParaRPr>
                    </a:p>
                    <a:p>
                      <a:pPr algn="ctr"/>
                      <a:r>
                        <a:rPr lang="fa-IR" sz="2400" b="1" dirty="0" smtClean="0">
                          <a:latin typeface="Times New Roman" pitchFamily="18" charset="0"/>
                          <a:cs typeface="Times New Roman" pitchFamily="18" charset="0"/>
                        </a:rPr>
                        <a:t>وضعیت</a:t>
                      </a:r>
                      <a:endParaRPr lang="en-US" sz="1400" b="1" dirty="0">
                        <a:latin typeface="Times New Roman" pitchFamily="18" charset="0"/>
                        <a:cs typeface="Times New Roman" pitchFamily="18" charset="0"/>
                      </a:endParaRPr>
                    </a:p>
                  </a:txBody>
                  <a:tcPr>
                    <a:solidFill>
                      <a:srgbClr val="CCFFFF"/>
                    </a:solidFill>
                  </a:tcPr>
                </a:tc>
                <a:tc>
                  <a:txBody>
                    <a:bodyPr/>
                    <a:lstStyle/>
                    <a:p>
                      <a:pPr algn="ctr" rtl="1"/>
                      <a:endParaRPr lang="fa-IR" sz="1400" dirty="0" smtClean="0">
                        <a:latin typeface="Times New Roman" pitchFamily="18" charset="0"/>
                        <a:cs typeface="Times New Roman" pitchFamily="18" charset="0"/>
                      </a:endParaRPr>
                    </a:p>
                    <a:p>
                      <a:pPr algn="ctr" rtl="1"/>
                      <a:r>
                        <a:rPr lang="fa-IR" sz="2400" b="1" dirty="0" smtClean="0">
                          <a:latin typeface="Times New Roman" pitchFamily="18" charset="0"/>
                          <a:cs typeface="Times New Roman" pitchFamily="18" charset="0"/>
                        </a:rPr>
                        <a:t>نحوه ترسیم</a:t>
                      </a:r>
                      <a:endParaRPr lang="en-US" sz="2400" b="1" dirty="0">
                        <a:latin typeface="Times New Roman" pitchFamily="18" charset="0"/>
                        <a:cs typeface="Times New Roman" pitchFamily="18" charset="0"/>
                      </a:endParaRPr>
                    </a:p>
                  </a:txBody>
                  <a:tcPr>
                    <a:solidFill>
                      <a:srgbClr val="CCFFFF"/>
                    </a:solidFill>
                  </a:tcPr>
                </a:tc>
              </a:tr>
              <a:tr h="1478569">
                <a:tc>
                  <a:txBody>
                    <a:bodyPr/>
                    <a:lstStyle/>
                    <a:p>
                      <a:pPr algn="r" rtl="1"/>
                      <a:r>
                        <a:rPr lang="fa-IR" sz="1400" dirty="0" smtClean="0">
                          <a:latin typeface="Times New Roman" pitchFamily="18" charset="0"/>
                          <a:cs typeface="Times New Roman" pitchFamily="18" charset="0"/>
                        </a:rPr>
                        <a:t>خطوط با حرکت گسترده،</a:t>
                      </a:r>
                      <a:r>
                        <a:rPr lang="fa-IR" sz="1400" baseline="0" dirty="0" smtClean="0">
                          <a:latin typeface="Times New Roman" pitchFamily="18" charset="0"/>
                          <a:cs typeface="Times New Roman" pitchFamily="18" charset="0"/>
                        </a:rPr>
                        <a:t> نشانگر گسترش حیاتی و سهولت برونگردی تمایلات است. </a:t>
                      </a:r>
                    </a:p>
                    <a:p>
                      <a:pPr algn="r" rtl="1"/>
                      <a:endParaRPr lang="fa-IR" sz="1400" baseline="0" dirty="0" smtClean="0">
                        <a:latin typeface="Times New Roman" pitchFamily="18" charset="0"/>
                        <a:cs typeface="Times New Roman" pitchFamily="18" charset="0"/>
                      </a:endParaRPr>
                    </a:p>
                    <a:p>
                      <a:pPr algn="r" rtl="1"/>
                      <a:r>
                        <a:rPr lang="fa-IR" sz="1400" baseline="0" dirty="0" smtClean="0">
                          <a:latin typeface="Times New Roman" pitchFamily="18" charset="0"/>
                          <a:cs typeface="Times New Roman" pitchFamily="18" charset="0"/>
                        </a:rPr>
                        <a:t>نیرومندی خطوط نیز به معنای نیرومندی کشاننده ها، شهامت، خشونت یا رهاسازی غریزی است، که در مورد این کودک خشونت می تواند محتمل تر باشد. </a:t>
                      </a:r>
                      <a:endParaRPr lang="en-US" sz="1400" dirty="0">
                        <a:latin typeface="Times New Roman" pitchFamily="18" charset="0"/>
                        <a:cs typeface="Times New Roman" pitchFamily="18" charset="0"/>
                      </a:endParaRPr>
                    </a:p>
                  </a:txBody>
                  <a:tcPr/>
                </a:tc>
                <a:tc>
                  <a:txBody>
                    <a:bodyPr/>
                    <a:lstStyle/>
                    <a:p>
                      <a:pPr algn="r" rtl="1"/>
                      <a:r>
                        <a:rPr lang="fa-IR" sz="1400" dirty="0" smtClean="0">
                          <a:latin typeface="Times New Roman" pitchFamily="18" charset="0"/>
                          <a:cs typeface="Times New Roman" pitchFamily="18" charset="0"/>
                        </a:rPr>
                        <a:t>خطوط با حرکتی گسترده رسم شده اند</a:t>
                      </a:r>
                      <a:r>
                        <a:rPr lang="fa-IR" sz="1400" baseline="0" dirty="0" smtClean="0">
                          <a:latin typeface="Times New Roman" pitchFamily="18" charset="0"/>
                          <a:cs typeface="Times New Roman" pitchFamily="18" charset="0"/>
                        </a:rPr>
                        <a:t> و بخش زیادی از کاغذ را پر کرده اند.</a:t>
                      </a:r>
                    </a:p>
                    <a:p>
                      <a:pPr algn="r" rtl="1"/>
                      <a:r>
                        <a:rPr lang="fa-IR" sz="1400" baseline="0" dirty="0" smtClean="0">
                          <a:latin typeface="Times New Roman" pitchFamily="18" charset="0"/>
                          <a:cs typeface="Times New Roman" pitchFamily="18" charset="0"/>
                        </a:rPr>
                        <a:t>نیروی خطوط نیز زیاد است و نقاشی پررنگ کشیده شده است.</a:t>
                      </a:r>
                      <a:endParaRPr lang="en-US" sz="1400" dirty="0">
                        <a:latin typeface="Times New Roman" pitchFamily="18" charset="0"/>
                        <a:cs typeface="Times New Roman" pitchFamily="18" charset="0"/>
                      </a:endParaRPr>
                    </a:p>
                  </a:txBody>
                  <a:tcPr/>
                </a:tc>
                <a:tc>
                  <a:txBody>
                    <a:bodyPr/>
                    <a:lstStyle/>
                    <a:p>
                      <a:pPr algn="ctr"/>
                      <a:endParaRPr lang="fa-IR" sz="1400" dirty="0" smtClean="0">
                        <a:latin typeface="Times New Roman" pitchFamily="18" charset="0"/>
                        <a:cs typeface="Times New Roman" pitchFamily="18" charset="0"/>
                      </a:endParaRPr>
                    </a:p>
                    <a:p>
                      <a:pPr algn="ctr"/>
                      <a:r>
                        <a:rPr lang="fa-IR" sz="2400" b="1" dirty="0" smtClean="0">
                          <a:latin typeface="Times New Roman" pitchFamily="18" charset="0"/>
                          <a:cs typeface="Times New Roman" pitchFamily="18" charset="0"/>
                        </a:rPr>
                        <a:t>وسعت و نیروی خطوط</a:t>
                      </a:r>
                      <a:endParaRPr lang="en-US" sz="2400" b="1" dirty="0">
                        <a:latin typeface="Times New Roman" pitchFamily="18" charset="0"/>
                        <a:cs typeface="Times New Roman" pitchFamily="18" charset="0"/>
                      </a:endParaRPr>
                    </a:p>
                  </a:txBody>
                  <a:tcPr>
                    <a:solidFill>
                      <a:srgbClr val="CCFFFF"/>
                    </a:solidFill>
                  </a:tcPr>
                </a:tc>
              </a:tr>
              <a:tr h="1478569">
                <a:tc>
                  <a:txBody>
                    <a:bodyPr/>
                    <a:lstStyle/>
                    <a:p>
                      <a:pPr algn="r" rtl="1"/>
                      <a:r>
                        <a:rPr lang="fa-IR" sz="1400" dirty="0" smtClean="0">
                          <a:latin typeface="Times New Roman" pitchFamily="18" charset="0"/>
                          <a:cs typeface="Times New Roman" pitchFamily="18" charset="0"/>
                        </a:rPr>
                        <a:t>نشان دهنده ی تفکر ارتجالی،</a:t>
                      </a:r>
                      <a:r>
                        <a:rPr lang="fa-IR" sz="1400" baseline="0" dirty="0" smtClean="0">
                          <a:latin typeface="Times New Roman" pitchFamily="18" charset="0"/>
                          <a:cs typeface="Times New Roman" pitchFamily="18" charset="0"/>
                        </a:rPr>
                        <a:t> خلاقیت و انعطاف پذیری.</a:t>
                      </a:r>
                      <a:endParaRPr lang="en-US" sz="1400" dirty="0">
                        <a:latin typeface="Times New Roman" pitchFamily="18" charset="0"/>
                        <a:cs typeface="Times New Roman" pitchFamily="18" charset="0"/>
                      </a:endParaRPr>
                    </a:p>
                  </a:txBody>
                  <a:tcPr/>
                </a:tc>
                <a:tc>
                  <a:txBody>
                    <a:bodyPr/>
                    <a:lstStyle/>
                    <a:p>
                      <a:pPr algn="r" rtl="1"/>
                      <a:r>
                        <a:rPr lang="fa-IR" sz="1400" dirty="0" smtClean="0">
                          <a:latin typeface="Times New Roman" pitchFamily="18" charset="0"/>
                          <a:cs typeface="Times New Roman" pitchFamily="18" charset="0"/>
                        </a:rPr>
                        <a:t>ریتم پویا </a:t>
                      </a:r>
                      <a:endParaRPr lang="en-US" sz="1400" dirty="0">
                        <a:latin typeface="Times New Roman" pitchFamily="18" charset="0"/>
                        <a:cs typeface="Times New Roman" pitchFamily="18" charset="0"/>
                      </a:endParaRPr>
                    </a:p>
                  </a:txBody>
                  <a:tcPr/>
                </a:tc>
                <a:tc>
                  <a:txBody>
                    <a:bodyPr/>
                    <a:lstStyle/>
                    <a:p>
                      <a:pPr algn="ctr"/>
                      <a:endParaRPr lang="fa-IR" sz="1400" dirty="0" smtClean="0">
                        <a:latin typeface="Times New Roman" pitchFamily="18" charset="0"/>
                        <a:cs typeface="Times New Roman" pitchFamily="18" charset="0"/>
                      </a:endParaRPr>
                    </a:p>
                    <a:p>
                      <a:pPr algn="ctr"/>
                      <a:r>
                        <a:rPr lang="fa-IR" sz="2400" b="1" dirty="0" smtClean="0">
                          <a:latin typeface="Times New Roman" pitchFamily="18" charset="0"/>
                          <a:cs typeface="Times New Roman" pitchFamily="18" charset="0"/>
                        </a:rPr>
                        <a:t>ریتم و آهنگ ترسیم</a:t>
                      </a:r>
                      <a:endParaRPr lang="en-US" sz="2400" b="1" dirty="0">
                        <a:latin typeface="Times New Roman" pitchFamily="18" charset="0"/>
                        <a:cs typeface="Times New Roman" pitchFamily="18" charset="0"/>
                      </a:endParaRPr>
                    </a:p>
                  </a:txBody>
                  <a:tcPr>
                    <a:solidFill>
                      <a:srgbClr val="CCFFFF"/>
                    </a:solidFill>
                  </a:tcPr>
                </a:tc>
              </a:tr>
              <a:tr h="1478569">
                <a:tc>
                  <a:txBody>
                    <a:bodyPr/>
                    <a:lstStyle/>
                    <a:p>
                      <a:pPr algn="r" rtl="1"/>
                      <a:endParaRPr lang="en-US" sz="1400" dirty="0">
                        <a:latin typeface="Times New Roman" pitchFamily="18" charset="0"/>
                        <a:cs typeface="Times New Roman" pitchFamily="18" charset="0"/>
                      </a:endParaRPr>
                    </a:p>
                  </a:txBody>
                  <a:tcPr/>
                </a:tc>
                <a:tc>
                  <a:txBody>
                    <a:bodyPr/>
                    <a:lstStyle/>
                    <a:p>
                      <a:pPr algn="r" rtl="1"/>
                      <a:r>
                        <a:rPr lang="fa-IR" sz="1400" dirty="0" smtClean="0">
                          <a:latin typeface="Times New Roman" pitchFamily="18" charset="0"/>
                          <a:cs typeface="Times New Roman" pitchFamily="18" charset="0"/>
                        </a:rPr>
                        <a:t>ناحیه ترسیم</a:t>
                      </a:r>
                      <a:r>
                        <a:rPr lang="fa-IR" sz="1400" baseline="0" dirty="0" smtClean="0">
                          <a:latin typeface="Times New Roman" pitchFamily="18" charset="0"/>
                          <a:cs typeface="Times New Roman" pitchFamily="18" charset="0"/>
                        </a:rPr>
                        <a:t> مشخصی را نمی توان تعیین نمود چون نقاشی تقریباً در تمام صفحه کشیده شده است.</a:t>
                      </a:r>
                      <a:endParaRPr lang="en-US" sz="1400" dirty="0">
                        <a:latin typeface="Times New Roman" pitchFamily="18" charset="0"/>
                        <a:cs typeface="Times New Roman" pitchFamily="18" charset="0"/>
                      </a:endParaRPr>
                    </a:p>
                  </a:txBody>
                  <a:tcPr/>
                </a:tc>
                <a:tc>
                  <a:txBody>
                    <a:bodyPr/>
                    <a:lstStyle/>
                    <a:p>
                      <a:pPr algn="ctr"/>
                      <a:endParaRPr lang="fa-IR" sz="1400" dirty="0" smtClean="0">
                        <a:latin typeface="Times New Roman" pitchFamily="18" charset="0"/>
                        <a:cs typeface="Times New Roman" pitchFamily="18" charset="0"/>
                      </a:endParaRPr>
                    </a:p>
                    <a:p>
                      <a:pPr algn="ctr"/>
                      <a:endParaRPr lang="fa-IR" sz="1400" dirty="0" smtClean="0">
                        <a:latin typeface="Times New Roman" pitchFamily="18" charset="0"/>
                        <a:cs typeface="Times New Roman" pitchFamily="18" charset="0"/>
                      </a:endParaRPr>
                    </a:p>
                    <a:p>
                      <a:pPr algn="ctr"/>
                      <a:r>
                        <a:rPr lang="fa-IR" sz="2400" b="1" dirty="0" smtClean="0">
                          <a:latin typeface="Times New Roman" pitchFamily="18" charset="0"/>
                          <a:cs typeface="Times New Roman" pitchFamily="18" charset="0"/>
                        </a:rPr>
                        <a:t>ناحیه ترسیم</a:t>
                      </a:r>
                      <a:endParaRPr lang="en-US" sz="2400" b="1" dirty="0">
                        <a:latin typeface="Times New Roman" pitchFamily="18" charset="0"/>
                        <a:cs typeface="Times New Roman" pitchFamily="18" charset="0"/>
                      </a:endParaRPr>
                    </a:p>
                  </a:txBody>
                  <a:tcPr>
                    <a:solidFill>
                      <a:srgbClr val="CCFFFF"/>
                    </a:solidFill>
                  </a:tcPr>
                </a:tc>
              </a:tr>
              <a:tr h="1478569">
                <a:tc>
                  <a:txBody>
                    <a:bodyPr/>
                    <a:lstStyle/>
                    <a:p>
                      <a:pPr algn="r" rtl="1"/>
                      <a:r>
                        <a:rPr lang="fa-IR" sz="1400" dirty="0" smtClean="0">
                          <a:latin typeface="Times New Roman" pitchFamily="18" charset="0"/>
                          <a:cs typeface="Times New Roman" pitchFamily="18" charset="0"/>
                        </a:rPr>
                        <a:t>با توجه به اینکه کودک چپ برتر است. جهت ترسیم از چپ</a:t>
                      </a:r>
                      <a:r>
                        <a:rPr lang="fa-IR" sz="1400" baseline="0" dirty="0" smtClean="0">
                          <a:latin typeface="Times New Roman" pitchFamily="18" charset="0"/>
                          <a:cs typeface="Times New Roman" pitchFamily="18" charset="0"/>
                        </a:rPr>
                        <a:t> به راست طبیعی نیست و شاید دال بر مشکلات جانبی شدن باشد و یا مشکلاتی مثل واپس روی.</a:t>
                      </a:r>
                      <a:endParaRPr lang="en-US" sz="1400" dirty="0">
                        <a:latin typeface="Times New Roman" pitchFamily="18" charset="0"/>
                        <a:cs typeface="Times New Roman" pitchFamily="18" charset="0"/>
                      </a:endParaRPr>
                    </a:p>
                  </a:txBody>
                  <a:tcPr/>
                </a:tc>
                <a:tc>
                  <a:txBody>
                    <a:bodyPr/>
                    <a:lstStyle/>
                    <a:p>
                      <a:pPr algn="r" rtl="1"/>
                      <a:r>
                        <a:rPr lang="fa-IR" sz="1400" dirty="0" smtClean="0">
                          <a:latin typeface="Times New Roman" pitchFamily="18" charset="0"/>
                          <a:cs typeface="Times New Roman" pitchFamily="18" charset="0"/>
                        </a:rPr>
                        <a:t>از چپ</a:t>
                      </a:r>
                      <a:r>
                        <a:rPr lang="fa-IR" sz="1400" baseline="0" dirty="0" smtClean="0">
                          <a:latin typeface="Times New Roman" pitchFamily="18" charset="0"/>
                          <a:cs typeface="Times New Roman" pitchFamily="18" charset="0"/>
                        </a:rPr>
                        <a:t> به راست. (ابتدا خودش، بعد خانه و بعد کمدی که در سمت چپ خود - در نقاشی - رسم کرده است.)</a:t>
                      </a:r>
                      <a:endParaRPr lang="en-US" sz="1400" dirty="0">
                        <a:latin typeface="Times New Roman" pitchFamily="18" charset="0"/>
                        <a:cs typeface="Times New Roman" pitchFamily="18" charset="0"/>
                      </a:endParaRPr>
                    </a:p>
                  </a:txBody>
                  <a:tcPr/>
                </a:tc>
                <a:tc>
                  <a:txBody>
                    <a:bodyPr/>
                    <a:lstStyle/>
                    <a:p>
                      <a:pPr algn="ctr"/>
                      <a:endParaRPr lang="fa-IR" sz="1400" dirty="0" smtClean="0">
                        <a:latin typeface="Times New Roman" pitchFamily="18" charset="0"/>
                        <a:cs typeface="Times New Roman" pitchFamily="18" charset="0"/>
                      </a:endParaRPr>
                    </a:p>
                    <a:p>
                      <a:pPr algn="ctr"/>
                      <a:endParaRPr lang="fa-IR" sz="1400" dirty="0" smtClean="0">
                        <a:latin typeface="Times New Roman" pitchFamily="18" charset="0"/>
                        <a:cs typeface="Times New Roman" pitchFamily="18" charset="0"/>
                      </a:endParaRPr>
                    </a:p>
                    <a:p>
                      <a:pPr algn="ctr"/>
                      <a:r>
                        <a:rPr lang="fa-IR" sz="2400" b="1" dirty="0" smtClean="0">
                          <a:latin typeface="Times New Roman" pitchFamily="18" charset="0"/>
                          <a:cs typeface="Times New Roman" pitchFamily="18" charset="0"/>
                        </a:rPr>
                        <a:t>جهت ترسیم</a:t>
                      </a:r>
                      <a:endParaRPr lang="en-US" sz="2400" b="1" dirty="0">
                        <a:latin typeface="Times New Roman" pitchFamily="18" charset="0"/>
                        <a:cs typeface="Times New Roman" pitchFamily="18" charset="0"/>
                      </a:endParaRPr>
                    </a:p>
                  </a:txBody>
                  <a:tcPr>
                    <a:solidFill>
                      <a:srgbClr val="CCFFFF"/>
                    </a:solidFill>
                  </a:tcPr>
                </a:tc>
              </a:tr>
            </a:tbl>
          </a:graphicData>
        </a:graphic>
      </p:graphicFrame>
      <p:pic>
        <p:nvPicPr>
          <p:cNvPr id="4" name="Content Placeholder 5" descr="نقاشی 4.jpg"/>
          <p:cNvPicPr>
            <a:picLocks noChangeAspect="1"/>
          </p:cNvPicPr>
          <p:nvPr/>
        </p:nvPicPr>
        <p:blipFill>
          <a:blip r:embed="rId2" cstate="print"/>
          <a:stretch>
            <a:fillRect/>
          </a:stretch>
        </p:blipFill>
        <p:spPr>
          <a:xfrm>
            <a:off x="1071546" y="142845"/>
            <a:ext cx="1214446" cy="16284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4686" y="1000100"/>
            <a:ext cx="3371852" cy="491040"/>
          </a:xfrm>
        </p:spPr>
        <p:txBody>
          <a:bodyPr>
            <a:noAutofit/>
          </a:bodyPr>
          <a:lstStyle/>
          <a:p>
            <a:pPr algn="r"/>
            <a:r>
              <a:rPr lang="fa-IR" sz="2800" b="1" dirty="0" smtClean="0">
                <a:ln w="10541" cmpd="sng">
                  <a:solidFill>
                    <a:srgbClr val="00B05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ب: سطح ساخت صوری</a:t>
            </a:r>
            <a:endParaRPr lang="en-US" sz="2800" b="1" dirty="0">
              <a:ln w="10541" cmpd="sng">
                <a:solidFill>
                  <a:srgbClr val="00B05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214290" y="1714480"/>
          <a:ext cx="6357982" cy="2217368"/>
        </p:xfrm>
        <a:graphic>
          <a:graphicData uri="http://schemas.openxmlformats.org/drawingml/2006/table">
            <a:tbl>
              <a:tblPr firstRow="1" bandRow="1">
                <a:tableStyleId>{5940675A-B579-460E-94D1-54222C63F5DA}</a:tableStyleId>
              </a:tblPr>
              <a:tblGrid>
                <a:gridCol w="4006399"/>
                <a:gridCol w="2351583"/>
              </a:tblGrid>
              <a:tr h="423530">
                <a:tc>
                  <a:txBody>
                    <a:bodyPr/>
                    <a:lstStyle/>
                    <a:p>
                      <a:pPr algn="ctr" rtl="1"/>
                      <a:r>
                        <a:rPr lang="fa-IR" sz="2000" b="1" dirty="0" smtClean="0">
                          <a:cs typeface="+mj-cs"/>
                        </a:rPr>
                        <a:t>تفسیر</a:t>
                      </a:r>
                      <a:endParaRPr lang="en-US" sz="2000" b="1" dirty="0">
                        <a:cs typeface="+mj-cs"/>
                      </a:endParaRPr>
                    </a:p>
                  </a:txBody>
                  <a:tcPr>
                    <a:solidFill>
                      <a:srgbClr val="CCFFCC"/>
                    </a:solidFill>
                  </a:tcPr>
                </a:tc>
                <a:tc>
                  <a:txBody>
                    <a:bodyPr/>
                    <a:lstStyle/>
                    <a:p>
                      <a:pPr algn="ctr" rtl="1"/>
                      <a:r>
                        <a:rPr lang="fa-IR" sz="2000" b="1" dirty="0" smtClean="0">
                          <a:latin typeface="Times New Roman" pitchFamily="18" charset="0"/>
                          <a:cs typeface="Times New Roman" pitchFamily="18" charset="0"/>
                        </a:rPr>
                        <a:t>نحوه</a:t>
                      </a:r>
                      <a:r>
                        <a:rPr lang="fa-IR" sz="2000" b="1" baseline="0" dirty="0" smtClean="0">
                          <a:latin typeface="Times New Roman" pitchFamily="18" charset="0"/>
                          <a:cs typeface="Times New Roman" pitchFamily="18" charset="0"/>
                        </a:rPr>
                        <a:t> ترسیم</a:t>
                      </a:r>
                      <a:endParaRPr lang="en-US" sz="2000" b="1" dirty="0">
                        <a:latin typeface="Times New Roman" pitchFamily="18" charset="0"/>
                        <a:cs typeface="Times New Roman" pitchFamily="18" charset="0"/>
                      </a:endParaRPr>
                    </a:p>
                  </a:txBody>
                  <a:tcPr>
                    <a:solidFill>
                      <a:srgbClr val="CCFFCC"/>
                    </a:solidFill>
                  </a:tcPr>
                </a:tc>
              </a:tr>
              <a:tr h="896919">
                <a:tc>
                  <a:txBody>
                    <a:bodyPr/>
                    <a:lstStyle/>
                    <a:p>
                      <a:pPr algn="r" rtl="1"/>
                      <a:r>
                        <a:rPr lang="fa-IR" sz="1600" dirty="0" smtClean="0">
                          <a:cs typeface="+mj-cs"/>
                        </a:rPr>
                        <a:t>متناسب با سن کودک است. اجزای چهره و تناسب آن ها، موها، لباس و ... نشانگر</a:t>
                      </a:r>
                      <a:r>
                        <a:rPr lang="fa-IR" sz="1600" baseline="0" dirty="0" smtClean="0">
                          <a:cs typeface="+mj-cs"/>
                        </a:rPr>
                        <a:t> این تناسب غنا و درجه تکامل نقاشی با سن کودک است.</a:t>
                      </a:r>
                      <a:r>
                        <a:rPr lang="fa-IR" sz="1600" dirty="0" smtClean="0">
                          <a:cs typeface="+mj-cs"/>
                        </a:rPr>
                        <a:t> </a:t>
                      </a:r>
                      <a:endParaRPr lang="en-US" sz="1600" dirty="0">
                        <a:cs typeface="+mj-cs"/>
                      </a:endParaRPr>
                    </a:p>
                  </a:txBody>
                  <a:tcPr/>
                </a:tc>
                <a:tc>
                  <a:txBody>
                    <a:bodyPr/>
                    <a:lstStyle/>
                    <a:p>
                      <a:pPr algn="ctr" rtl="1"/>
                      <a:r>
                        <a:rPr lang="fa-IR" sz="2000" b="1" dirty="0" smtClean="0">
                          <a:latin typeface="Times New Roman" pitchFamily="18" charset="0"/>
                          <a:cs typeface="Times New Roman" pitchFamily="18" charset="0"/>
                        </a:rPr>
                        <a:t>ارزشیابی غنا و درجه تکامل نقاشی</a:t>
                      </a:r>
                      <a:endParaRPr lang="en-US" sz="2000" b="1" dirty="0">
                        <a:latin typeface="Times New Roman" pitchFamily="18" charset="0"/>
                        <a:cs typeface="Times New Roman" pitchFamily="18" charset="0"/>
                      </a:endParaRPr>
                    </a:p>
                  </a:txBody>
                  <a:tcPr>
                    <a:solidFill>
                      <a:srgbClr val="CCFFCC"/>
                    </a:solidFill>
                  </a:tcPr>
                </a:tc>
              </a:tr>
              <a:tr h="896919">
                <a:tc>
                  <a:txBody>
                    <a:bodyPr/>
                    <a:lstStyle/>
                    <a:p>
                      <a:pPr algn="r" rtl="1"/>
                      <a:r>
                        <a:rPr lang="fa-IR" sz="1600" dirty="0" smtClean="0">
                          <a:cs typeface="+mj-cs"/>
                        </a:rPr>
                        <a:t>ریخت تعقلی (خطوط راست و زوایا).</a:t>
                      </a:r>
                      <a:r>
                        <a:rPr lang="fa-IR" sz="1600" baseline="0" dirty="0" smtClean="0">
                          <a:cs typeface="+mj-cs"/>
                        </a:rPr>
                        <a:t> نشانگر وقفه و بازداری.</a:t>
                      </a:r>
                      <a:endParaRPr lang="en-US" sz="1600" dirty="0">
                        <a:cs typeface="+mj-cs"/>
                      </a:endParaRPr>
                    </a:p>
                  </a:txBody>
                  <a:tcPr/>
                </a:tc>
                <a:tc>
                  <a:txBody>
                    <a:bodyPr/>
                    <a:lstStyle/>
                    <a:p>
                      <a:pPr algn="ctr" rtl="1"/>
                      <a:r>
                        <a:rPr lang="fa-IR" sz="2000" b="1" dirty="0" smtClean="0">
                          <a:latin typeface="Times New Roman" pitchFamily="18" charset="0"/>
                          <a:cs typeface="Times New Roman" pitchFamily="18" charset="0"/>
                        </a:rPr>
                        <a:t>پویایی ترسیم و تعامل بین اشخاص</a:t>
                      </a:r>
                      <a:endParaRPr lang="en-US" sz="2000" b="1" dirty="0">
                        <a:latin typeface="Times New Roman" pitchFamily="18" charset="0"/>
                        <a:cs typeface="Times New Roman" pitchFamily="18" charset="0"/>
                      </a:endParaRPr>
                    </a:p>
                  </a:txBody>
                  <a:tcPr>
                    <a:solidFill>
                      <a:srgbClr val="CCFFCC"/>
                    </a:solidFill>
                  </a:tcPr>
                </a:tc>
              </a:tr>
            </a:tbl>
          </a:graphicData>
        </a:graphic>
      </p:graphicFrame>
      <p:graphicFrame>
        <p:nvGraphicFramePr>
          <p:cNvPr id="5" name="Table 4"/>
          <p:cNvGraphicFramePr>
            <a:graphicFrameLocks noGrp="1"/>
          </p:cNvGraphicFramePr>
          <p:nvPr/>
        </p:nvGraphicFramePr>
        <p:xfrm>
          <a:off x="214290" y="5000628"/>
          <a:ext cx="6357982" cy="3987632"/>
        </p:xfrm>
        <a:graphic>
          <a:graphicData uri="http://schemas.openxmlformats.org/drawingml/2006/table">
            <a:tbl>
              <a:tblPr firstRow="1" bandRow="1">
                <a:tableStyleId>{5940675A-B579-460E-94D1-54222C63F5DA}</a:tableStyleId>
              </a:tblPr>
              <a:tblGrid>
                <a:gridCol w="4429156"/>
                <a:gridCol w="1928826"/>
              </a:tblGrid>
              <a:tr h="711337">
                <a:tc>
                  <a:txBody>
                    <a:bodyPr/>
                    <a:lstStyle/>
                    <a:p>
                      <a:pPr algn="r" rtl="1"/>
                      <a:endParaRPr lang="fa-IR" sz="1800" dirty="0" smtClean="0">
                        <a:cs typeface="+mj-cs"/>
                      </a:endParaRPr>
                    </a:p>
                    <a:p>
                      <a:pPr algn="r" rtl="1"/>
                      <a:r>
                        <a:rPr lang="fa-IR" sz="1800" dirty="0" smtClean="0">
                          <a:cs typeface="+mj-cs"/>
                        </a:rPr>
                        <a:t>ندارد.</a:t>
                      </a:r>
                      <a:endParaRPr lang="en-US" sz="1800" dirty="0">
                        <a:cs typeface="+mj-cs"/>
                      </a:endParaRPr>
                    </a:p>
                  </a:txBody>
                  <a:tcPr/>
                </a:tc>
                <a:tc>
                  <a:txBody>
                    <a:bodyPr/>
                    <a:lstStyle/>
                    <a:p>
                      <a:pPr algn="ctr" rtl="1"/>
                      <a:endParaRPr lang="fa-IR" sz="2400" b="1" dirty="0" smtClean="0">
                        <a:latin typeface="Times New Roman" pitchFamily="18" charset="0"/>
                        <a:cs typeface="Times New Roman" pitchFamily="18" charset="0"/>
                      </a:endParaRPr>
                    </a:p>
                    <a:p>
                      <a:pPr algn="ctr" rtl="1"/>
                      <a:r>
                        <a:rPr lang="fa-IR" sz="2400" b="1" dirty="0" smtClean="0">
                          <a:latin typeface="Times New Roman" pitchFamily="18" charset="0"/>
                          <a:cs typeface="Times New Roman" pitchFamily="18" charset="0"/>
                        </a:rPr>
                        <a:t>تغییر شکل</a:t>
                      </a:r>
                      <a:endParaRPr lang="en-US" sz="2400" b="1" dirty="0">
                        <a:latin typeface="Times New Roman" pitchFamily="18" charset="0"/>
                        <a:cs typeface="Times New Roman" pitchFamily="18" charset="0"/>
                      </a:endParaRPr>
                    </a:p>
                  </a:txBody>
                  <a:tcPr>
                    <a:solidFill>
                      <a:srgbClr val="CCFFCC"/>
                    </a:solidFill>
                  </a:tcPr>
                </a:tc>
              </a:tr>
              <a:tr h="987976">
                <a:tc>
                  <a:txBody>
                    <a:bodyPr/>
                    <a:lstStyle/>
                    <a:p>
                      <a:pPr algn="r" rtl="1"/>
                      <a:endParaRPr lang="fa-IR" sz="1800" dirty="0" smtClean="0">
                        <a:cs typeface="+mj-cs"/>
                      </a:endParaRPr>
                    </a:p>
                    <a:p>
                      <a:pPr algn="r" rtl="1"/>
                      <a:r>
                        <a:rPr lang="fa-IR" sz="1800" dirty="0" smtClean="0">
                          <a:cs typeface="+mj-cs"/>
                        </a:rPr>
                        <a:t>پدر و مادر. به دلیل اضطراب ناشی از تهدید</a:t>
                      </a:r>
                      <a:r>
                        <a:rPr lang="fa-IR" sz="1800" baseline="0" dirty="0" smtClean="0">
                          <a:cs typeface="+mj-cs"/>
                        </a:rPr>
                        <a:t> بیرونی.</a:t>
                      </a:r>
                      <a:r>
                        <a:rPr lang="fa-IR" sz="1800" dirty="0" smtClean="0">
                          <a:cs typeface="+mj-cs"/>
                        </a:rPr>
                        <a:t> </a:t>
                      </a:r>
                      <a:endParaRPr lang="en-US" sz="1800" dirty="0">
                        <a:cs typeface="+mj-cs"/>
                      </a:endParaRPr>
                    </a:p>
                  </a:txBody>
                  <a:tcPr/>
                </a:tc>
                <a:tc>
                  <a:txBody>
                    <a:bodyPr/>
                    <a:lstStyle/>
                    <a:p>
                      <a:pPr algn="ctr" rtl="1"/>
                      <a:endParaRPr lang="fa-IR" sz="2400" b="1" dirty="0" smtClean="0">
                        <a:latin typeface="Times New Roman" pitchFamily="18" charset="0"/>
                        <a:cs typeface="Times New Roman" pitchFamily="18" charset="0"/>
                      </a:endParaRPr>
                    </a:p>
                    <a:p>
                      <a:pPr algn="ctr" rtl="1"/>
                      <a:r>
                        <a:rPr lang="fa-IR" sz="2400" b="1" dirty="0" smtClean="0">
                          <a:latin typeface="Times New Roman" pitchFamily="18" charset="0"/>
                          <a:cs typeface="Times New Roman" pitchFamily="18" charset="0"/>
                        </a:rPr>
                        <a:t>حذف</a:t>
                      </a:r>
                      <a:endParaRPr lang="en-US" sz="2400" b="1" dirty="0">
                        <a:latin typeface="Times New Roman" pitchFamily="18" charset="0"/>
                        <a:cs typeface="Times New Roman" pitchFamily="18" charset="0"/>
                      </a:endParaRPr>
                    </a:p>
                  </a:txBody>
                  <a:tcPr>
                    <a:solidFill>
                      <a:srgbClr val="CCFFCC"/>
                    </a:solidFill>
                  </a:tcPr>
                </a:tc>
              </a:tr>
              <a:tr h="987976">
                <a:tc>
                  <a:txBody>
                    <a:bodyPr/>
                    <a:lstStyle/>
                    <a:p>
                      <a:pPr algn="r" rtl="1"/>
                      <a:endParaRPr lang="fa-IR" sz="1800" dirty="0" smtClean="0">
                        <a:cs typeface="+mj-cs"/>
                      </a:endParaRPr>
                    </a:p>
                    <a:p>
                      <a:pPr algn="r" rtl="1"/>
                      <a:r>
                        <a:rPr lang="fa-IR" sz="1800" dirty="0" smtClean="0">
                          <a:cs typeface="+mj-cs"/>
                        </a:rPr>
                        <a:t>ندارد.</a:t>
                      </a:r>
                      <a:endParaRPr lang="en-US" sz="1800" dirty="0">
                        <a:cs typeface="+mj-cs"/>
                      </a:endParaRPr>
                    </a:p>
                  </a:txBody>
                  <a:tcPr/>
                </a:tc>
                <a:tc>
                  <a:txBody>
                    <a:bodyPr/>
                    <a:lstStyle/>
                    <a:p>
                      <a:pPr algn="ctr" rtl="1"/>
                      <a:endParaRPr lang="fa-IR" sz="2400" b="1" dirty="0" smtClean="0">
                        <a:latin typeface="Times New Roman" pitchFamily="18" charset="0"/>
                        <a:cs typeface="Times New Roman" pitchFamily="18" charset="0"/>
                      </a:endParaRPr>
                    </a:p>
                    <a:p>
                      <a:pPr algn="ctr" rtl="1"/>
                      <a:r>
                        <a:rPr lang="fa-IR" sz="2400" b="1" dirty="0" smtClean="0">
                          <a:latin typeface="Times New Roman" pitchFamily="18" charset="0"/>
                          <a:cs typeface="Times New Roman" pitchFamily="18" charset="0"/>
                        </a:rPr>
                        <a:t>اضافات</a:t>
                      </a:r>
                      <a:endParaRPr lang="en-US" sz="2400" b="1" dirty="0">
                        <a:latin typeface="Times New Roman" pitchFamily="18" charset="0"/>
                        <a:cs typeface="Times New Roman" pitchFamily="18" charset="0"/>
                      </a:endParaRPr>
                    </a:p>
                  </a:txBody>
                  <a:tcPr>
                    <a:solidFill>
                      <a:srgbClr val="CCFFCC"/>
                    </a:solidFill>
                  </a:tcPr>
                </a:tc>
              </a:tr>
              <a:tr h="1027487">
                <a:tc>
                  <a:txBody>
                    <a:bodyPr/>
                    <a:lstStyle/>
                    <a:p>
                      <a:pPr algn="r" rtl="1"/>
                      <a:r>
                        <a:rPr lang="fa-IR" sz="1800" dirty="0" smtClean="0">
                          <a:cs typeface="+mj-cs"/>
                        </a:rPr>
                        <a:t>گرایش های عاطفی منفی نسبت</a:t>
                      </a:r>
                      <a:r>
                        <a:rPr lang="fa-IR" sz="1800" baseline="0" dirty="0" smtClean="0">
                          <a:cs typeface="+mj-cs"/>
                        </a:rPr>
                        <a:t> به پدر و مادر، به دلیل حذف آنها (ناارزنده سازی کامل).</a:t>
                      </a:r>
                      <a:endParaRPr lang="en-US" sz="1800" dirty="0">
                        <a:cs typeface="+mj-cs"/>
                      </a:endParaRPr>
                    </a:p>
                  </a:txBody>
                  <a:tcPr/>
                </a:tc>
                <a:tc>
                  <a:txBody>
                    <a:bodyPr/>
                    <a:lstStyle/>
                    <a:p>
                      <a:pPr algn="ctr" rtl="1"/>
                      <a:r>
                        <a:rPr lang="fa-IR" sz="2400" b="1" dirty="0" smtClean="0">
                          <a:latin typeface="Times New Roman" pitchFamily="18" charset="0"/>
                          <a:cs typeface="Times New Roman" pitchFamily="18" charset="0"/>
                        </a:rPr>
                        <a:t>گرایش های عاطفی مثبت</a:t>
                      </a:r>
                      <a:r>
                        <a:rPr lang="fa-IR" sz="2400" b="1" baseline="0" dirty="0" smtClean="0">
                          <a:latin typeface="Times New Roman" pitchFamily="18" charset="0"/>
                          <a:cs typeface="Times New Roman" pitchFamily="18" charset="0"/>
                        </a:rPr>
                        <a:t> و منفی</a:t>
                      </a:r>
                      <a:endParaRPr lang="en-US" sz="2400" b="1" dirty="0">
                        <a:latin typeface="Times New Roman" pitchFamily="18" charset="0"/>
                        <a:cs typeface="Times New Roman" pitchFamily="18" charset="0"/>
                      </a:endParaRPr>
                    </a:p>
                  </a:txBody>
                  <a:tcPr>
                    <a:solidFill>
                      <a:srgbClr val="CCFFCC"/>
                    </a:solidFill>
                  </a:tcPr>
                </a:tc>
              </a:tr>
            </a:tbl>
          </a:graphicData>
        </a:graphic>
      </p:graphicFrame>
      <p:sp>
        <p:nvSpPr>
          <p:cNvPr id="6" name="TextBox 5"/>
          <p:cNvSpPr txBox="1"/>
          <p:nvPr/>
        </p:nvSpPr>
        <p:spPr>
          <a:xfrm>
            <a:off x="0" y="4000496"/>
            <a:ext cx="6572272" cy="830997"/>
          </a:xfrm>
          <a:prstGeom prst="rect">
            <a:avLst/>
          </a:prstGeom>
          <a:noFill/>
        </p:spPr>
        <p:txBody>
          <a:bodyPr wrap="square" rtlCol="0">
            <a:spAutoFit/>
          </a:bodyPr>
          <a:lstStyle/>
          <a:p>
            <a:pPr algn="r" rtl="1"/>
            <a:r>
              <a:rPr lang="fa-IR" sz="2400" b="1" dirty="0" smtClean="0">
                <a:ln w="10541" cmpd="sng">
                  <a:solidFill>
                    <a:srgbClr val="00B05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ج:‌ سطح محتوای نقاشی و تفسیر روان تحلیلگری (در مقایسه با خانواده واقعی)</a:t>
            </a:r>
            <a:endParaRPr lang="en-US" sz="2400" b="1" dirty="0">
              <a:ln w="10541" cmpd="sng">
                <a:solidFill>
                  <a:srgbClr val="00B05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pic>
        <p:nvPicPr>
          <p:cNvPr id="7" name="Content Placeholder 5" descr="نقاشی 4.jpg"/>
          <p:cNvPicPr>
            <a:picLocks noChangeAspect="1"/>
          </p:cNvPicPr>
          <p:nvPr/>
        </p:nvPicPr>
        <p:blipFill>
          <a:blip r:embed="rId2" cstate="print"/>
          <a:stretch>
            <a:fillRect/>
          </a:stretch>
        </p:blipFill>
        <p:spPr>
          <a:xfrm>
            <a:off x="1000108" y="142844"/>
            <a:ext cx="1071570" cy="14368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4" y="928662"/>
            <a:ext cx="2600300" cy="428628"/>
          </a:xfrm>
        </p:spPr>
        <p:txBody>
          <a:bodyPr>
            <a:noAutofit/>
          </a:bodyPr>
          <a:lstStyle/>
          <a:p>
            <a:pPr algn="r" rtl="1"/>
            <a:r>
              <a:rPr lang="fa-IR" sz="2400" b="1" dirty="0" smtClean="0">
                <a:ln w="10541" cmpd="sng">
                  <a:solidFill>
                    <a:srgbClr val="FAEE04"/>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د: مکانیزم های دفاعی</a:t>
            </a:r>
            <a:endParaRPr lang="en-US" sz="2400" b="1" dirty="0">
              <a:ln w="10541" cmpd="sng">
                <a:solidFill>
                  <a:srgbClr val="FAEE04"/>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214290" y="1533344"/>
          <a:ext cx="6386514" cy="1727918"/>
        </p:xfrm>
        <a:graphic>
          <a:graphicData uri="http://schemas.openxmlformats.org/drawingml/2006/table">
            <a:tbl>
              <a:tblPr firstRow="1" bandRow="1">
                <a:tableStyleId>{5940675A-B579-460E-94D1-54222C63F5DA}</a:tableStyleId>
              </a:tblPr>
              <a:tblGrid>
                <a:gridCol w="3193257"/>
                <a:gridCol w="3193257"/>
              </a:tblGrid>
              <a:tr h="327501">
                <a:tc>
                  <a:txBody>
                    <a:bodyPr/>
                    <a:lstStyle/>
                    <a:p>
                      <a:pPr algn="r" rtl="1"/>
                      <a:r>
                        <a:rPr lang="fa-IR" sz="1600" dirty="0" smtClean="0">
                          <a:cs typeface="+mj-cs"/>
                        </a:rPr>
                        <a:t>مکانیزم دفاعی انکار</a:t>
                      </a:r>
                      <a:r>
                        <a:rPr lang="fa-IR" sz="1600" baseline="0" dirty="0" smtClean="0">
                          <a:cs typeface="+mj-cs"/>
                        </a:rPr>
                        <a:t>. به دلیل نفی وجود پدر و مادر. </a:t>
                      </a:r>
                      <a:endParaRPr lang="en-US" sz="1600" dirty="0">
                        <a:cs typeface="+mj-cs"/>
                      </a:endParaRPr>
                    </a:p>
                  </a:txBody>
                  <a:tcPr/>
                </a:tc>
                <a:tc>
                  <a:txBody>
                    <a:bodyPr/>
                    <a:lstStyle/>
                    <a:p>
                      <a:pPr algn="ctr" rtl="1"/>
                      <a:r>
                        <a:rPr lang="fa-IR" b="1" dirty="0" smtClean="0">
                          <a:latin typeface="Times New Roman" pitchFamily="18" charset="0"/>
                          <a:cs typeface="Times New Roman" pitchFamily="18" charset="0"/>
                        </a:rPr>
                        <a:t>دفاع های من علیه اضطراب</a:t>
                      </a:r>
                      <a:r>
                        <a:rPr lang="fa-IR" b="1" baseline="0" dirty="0" smtClean="0">
                          <a:latin typeface="Times New Roman" pitchFamily="18" charset="0"/>
                          <a:cs typeface="Times New Roman" pitchFamily="18" charset="0"/>
                        </a:rPr>
                        <a:t> ناشی از تهدید بیرونی</a:t>
                      </a:r>
                      <a:endParaRPr lang="en-US" b="1" dirty="0">
                        <a:latin typeface="Times New Roman" pitchFamily="18" charset="0"/>
                        <a:cs typeface="Times New Roman" pitchFamily="18" charset="0"/>
                      </a:endParaRPr>
                    </a:p>
                  </a:txBody>
                  <a:tcPr>
                    <a:solidFill>
                      <a:srgbClr val="FFFFCC"/>
                    </a:solidFill>
                  </a:tcPr>
                </a:tc>
              </a:tr>
              <a:tr h="447758">
                <a:tc>
                  <a:txBody>
                    <a:bodyPr/>
                    <a:lstStyle/>
                    <a:p>
                      <a:pPr algn="r" rtl="1"/>
                      <a:r>
                        <a:rPr lang="fa-IR" sz="1600" dirty="0" smtClean="0">
                          <a:cs typeface="+mj-cs"/>
                        </a:rPr>
                        <a:t>ندارد.</a:t>
                      </a:r>
                      <a:endParaRPr lang="en-US" sz="1600" dirty="0">
                        <a:cs typeface="+mj-cs"/>
                      </a:endParaRPr>
                    </a:p>
                  </a:txBody>
                  <a:tcPr/>
                </a:tc>
                <a:tc>
                  <a:txBody>
                    <a:bodyPr/>
                    <a:lstStyle/>
                    <a:p>
                      <a:pPr algn="ctr" rtl="1"/>
                      <a:r>
                        <a:rPr lang="fa-IR" b="1" dirty="0" smtClean="0">
                          <a:latin typeface="Times New Roman" pitchFamily="18" charset="0"/>
                          <a:cs typeface="Times New Roman" pitchFamily="18" charset="0"/>
                        </a:rPr>
                        <a:t>دفاع های من علیه اضطراب ناشی از کشاننده های درونی</a:t>
                      </a:r>
                      <a:endParaRPr lang="en-US" b="1" dirty="0">
                        <a:latin typeface="Times New Roman" pitchFamily="18" charset="0"/>
                        <a:cs typeface="Times New Roman" pitchFamily="18" charset="0"/>
                      </a:endParaRPr>
                    </a:p>
                  </a:txBody>
                  <a:tcPr>
                    <a:solidFill>
                      <a:srgbClr val="FFFFCC"/>
                    </a:solidFill>
                  </a:tcPr>
                </a:tc>
              </a:tr>
              <a:tr h="447758">
                <a:tc>
                  <a:txBody>
                    <a:bodyPr/>
                    <a:lstStyle/>
                    <a:p>
                      <a:pPr algn="r" rtl="1"/>
                      <a:r>
                        <a:rPr lang="fa-IR" sz="1600" dirty="0" smtClean="0">
                          <a:cs typeface="+mj-cs"/>
                        </a:rPr>
                        <a:t>ندارد.</a:t>
                      </a:r>
                      <a:endParaRPr lang="en-US" sz="1600" dirty="0">
                        <a:cs typeface="+mj-cs"/>
                      </a:endParaRPr>
                    </a:p>
                  </a:txBody>
                  <a:tcPr/>
                </a:tc>
                <a:tc>
                  <a:txBody>
                    <a:bodyPr/>
                    <a:lstStyle/>
                    <a:p>
                      <a:pPr algn="ctr" rtl="1"/>
                      <a:r>
                        <a:rPr lang="fa-IR" b="1" dirty="0" smtClean="0">
                          <a:latin typeface="Times New Roman" pitchFamily="18" charset="0"/>
                          <a:cs typeface="Times New Roman" pitchFamily="18" charset="0"/>
                        </a:rPr>
                        <a:t>اضطراب در برابر فرامن</a:t>
                      </a:r>
                      <a:endParaRPr lang="en-US" b="1" dirty="0">
                        <a:latin typeface="Times New Roman" pitchFamily="18" charset="0"/>
                        <a:cs typeface="Times New Roman" pitchFamily="18" charset="0"/>
                      </a:endParaRPr>
                    </a:p>
                  </a:txBody>
                  <a:tcPr>
                    <a:solidFill>
                      <a:srgbClr val="FFFFCC"/>
                    </a:solidFill>
                  </a:tcPr>
                </a:tc>
              </a:tr>
            </a:tbl>
          </a:graphicData>
        </a:graphic>
      </p:graphicFrame>
      <p:graphicFrame>
        <p:nvGraphicFramePr>
          <p:cNvPr id="5" name="Table 4"/>
          <p:cNvGraphicFramePr>
            <a:graphicFrameLocks noGrp="1"/>
          </p:cNvGraphicFramePr>
          <p:nvPr/>
        </p:nvGraphicFramePr>
        <p:xfrm>
          <a:off x="214290" y="4000490"/>
          <a:ext cx="6357982" cy="4929228"/>
        </p:xfrm>
        <a:graphic>
          <a:graphicData uri="http://schemas.openxmlformats.org/drawingml/2006/table">
            <a:tbl>
              <a:tblPr firstRow="1" bandRow="1">
                <a:tableStyleId>{5940675A-B579-460E-94D1-54222C63F5DA}</a:tableStyleId>
              </a:tblPr>
              <a:tblGrid>
                <a:gridCol w="3178991"/>
                <a:gridCol w="3178991"/>
              </a:tblGrid>
              <a:tr h="410769">
                <a:tc>
                  <a:txBody>
                    <a:bodyPr/>
                    <a:lstStyle/>
                    <a:p>
                      <a:pPr algn="r" rtl="1"/>
                      <a:r>
                        <a:rPr lang="fa-IR" dirty="0" smtClean="0">
                          <a:cs typeface="+mj-cs"/>
                        </a:rPr>
                        <a:t>خودش</a:t>
                      </a:r>
                      <a:endParaRPr lang="en-US" dirty="0">
                        <a:cs typeface="+mj-cs"/>
                      </a:endParaRPr>
                    </a:p>
                  </a:txBody>
                  <a:tcPr/>
                </a:tc>
                <a:tc>
                  <a:txBody>
                    <a:bodyPr/>
                    <a:lstStyle/>
                    <a:p>
                      <a:pPr algn="ctr" rtl="1"/>
                      <a:r>
                        <a:rPr lang="fa-IR" b="1" dirty="0" smtClean="0">
                          <a:latin typeface="Times New Roman" pitchFamily="18" charset="0"/>
                          <a:cs typeface="Times New Roman" pitchFamily="18" charset="0"/>
                        </a:rPr>
                        <a:t>فرد ارزنده سازی شده </a:t>
                      </a:r>
                    </a:p>
                  </a:txBody>
                  <a:tcPr>
                    <a:solidFill>
                      <a:srgbClr val="FFFFCC"/>
                    </a:solidFill>
                  </a:tcPr>
                </a:tc>
              </a:tr>
              <a:tr h="410769">
                <a:tc>
                  <a:txBody>
                    <a:bodyPr/>
                    <a:lstStyle/>
                    <a:p>
                      <a:pPr algn="r" rtl="1"/>
                      <a:r>
                        <a:rPr lang="fa-IR" dirty="0" smtClean="0">
                          <a:cs typeface="+mj-cs"/>
                        </a:rPr>
                        <a:t>پدر و مادرش</a:t>
                      </a:r>
                      <a:r>
                        <a:rPr lang="fa-IR" baseline="0" dirty="0" smtClean="0">
                          <a:cs typeface="+mj-cs"/>
                        </a:rPr>
                        <a:t> (حذف کامل)</a:t>
                      </a:r>
                      <a:endParaRPr lang="en-US" dirty="0">
                        <a:cs typeface="+mj-cs"/>
                      </a:endParaRPr>
                    </a:p>
                  </a:txBody>
                  <a:tcPr/>
                </a:tc>
                <a:tc>
                  <a:txBody>
                    <a:bodyPr/>
                    <a:lstStyle/>
                    <a:p>
                      <a:pPr algn="ctr" rtl="1"/>
                      <a:r>
                        <a:rPr lang="fa-IR" b="1" dirty="0" smtClean="0">
                          <a:latin typeface="Times New Roman" pitchFamily="18" charset="0"/>
                          <a:cs typeface="Times New Roman" pitchFamily="18" charset="0"/>
                        </a:rPr>
                        <a:t>فرد ناارزنده سازی شده</a:t>
                      </a:r>
                      <a:endParaRPr lang="en-US" b="1" dirty="0">
                        <a:latin typeface="Times New Roman" pitchFamily="18" charset="0"/>
                        <a:cs typeface="Times New Roman" pitchFamily="18" charset="0"/>
                      </a:endParaRPr>
                    </a:p>
                  </a:txBody>
                  <a:tcPr>
                    <a:solidFill>
                      <a:srgbClr val="FFFFCC"/>
                    </a:solidFill>
                  </a:tcPr>
                </a:tc>
              </a:tr>
              <a:tr h="410769">
                <a:tc>
                  <a:txBody>
                    <a:bodyPr/>
                    <a:lstStyle/>
                    <a:p>
                      <a:pPr algn="r" rtl="1"/>
                      <a:r>
                        <a:rPr lang="fa-IR" dirty="0" smtClean="0">
                          <a:cs typeface="+mj-cs"/>
                        </a:rPr>
                        <a:t>ندارد.</a:t>
                      </a:r>
                      <a:endParaRPr lang="en-US" dirty="0">
                        <a:cs typeface="+mj-cs"/>
                      </a:endParaRPr>
                    </a:p>
                  </a:txBody>
                  <a:tcPr/>
                </a:tc>
                <a:tc>
                  <a:txBody>
                    <a:bodyPr/>
                    <a:lstStyle/>
                    <a:p>
                      <a:pPr algn="ctr" rtl="1"/>
                      <a:r>
                        <a:rPr lang="fa-IR" b="1" dirty="0" smtClean="0">
                          <a:latin typeface="Times New Roman" pitchFamily="18" charset="0"/>
                          <a:cs typeface="Times New Roman" pitchFamily="18" charset="0"/>
                        </a:rPr>
                        <a:t>ناارزنده سازی خود</a:t>
                      </a:r>
                      <a:endParaRPr lang="en-US" b="1" dirty="0">
                        <a:latin typeface="Times New Roman" pitchFamily="18" charset="0"/>
                        <a:cs typeface="Times New Roman" pitchFamily="18" charset="0"/>
                      </a:endParaRPr>
                    </a:p>
                  </a:txBody>
                  <a:tcPr>
                    <a:solidFill>
                      <a:srgbClr val="FFFFCC"/>
                    </a:solidFill>
                  </a:tcPr>
                </a:tc>
              </a:tr>
              <a:tr h="410769">
                <a:tc>
                  <a:txBody>
                    <a:bodyPr/>
                    <a:lstStyle/>
                    <a:p>
                      <a:pPr algn="r" rtl="1"/>
                      <a:r>
                        <a:rPr lang="fa-IR" dirty="0" smtClean="0">
                          <a:cs typeface="+mj-cs"/>
                        </a:rPr>
                        <a:t>ندارد.</a:t>
                      </a:r>
                      <a:endParaRPr lang="en-US" dirty="0">
                        <a:cs typeface="+mj-cs"/>
                      </a:endParaRPr>
                    </a:p>
                  </a:txBody>
                  <a:tcPr/>
                </a:tc>
                <a:tc>
                  <a:txBody>
                    <a:bodyPr/>
                    <a:lstStyle/>
                    <a:p>
                      <a:pPr algn="ctr" rtl="1"/>
                      <a:r>
                        <a:rPr lang="fa-IR" b="1" dirty="0" smtClean="0">
                          <a:latin typeface="Times New Roman" pitchFamily="18" charset="0"/>
                          <a:cs typeface="Times New Roman" pitchFamily="18" charset="0"/>
                        </a:rPr>
                        <a:t>جا</a:t>
                      </a:r>
                      <a:r>
                        <a:rPr lang="fa-IR" b="1" baseline="0" dirty="0" smtClean="0">
                          <a:latin typeface="Times New Roman" pitchFamily="18" charset="0"/>
                          <a:cs typeface="Times New Roman" pitchFamily="18" charset="0"/>
                        </a:rPr>
                        <a:t> به جایی ها</a:t>
                      </a:r>
                      <a:endParaRPr lang="en-US" b="1" dirty="0">
                        <a:latin typeface="Times New Roman" pitchFamily="18" charset="0"/>
                        <a:cs typeface="Times New Roman" pitchFamily="18" charset="0"/>
                      </a:endParaRPr>
                    </a:p>
                  </a:txBody>
                  <a:tcPr>
                    <a:solidFill>
                      <a:srgbClr val="FFFFCC"/>
                    </a:solidFill>
                  </a:tcPr>
                </a:tc>
              </a:tr>
              <a:tr h="410769">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800" kern="1200" dirty="0" smtClean="0">
                          <a:solidFill>
                            <a:schemeClr val="tx1"/>
                          </a:solidFill>
                          <a:latin typeface="+mn-lt"/>
                          <a:ea typeface="+mn-ea"/>
                          <a:cs typeface="+mn-cs"/>
                        </a:rPr>
                        <a:t>ندارد.</a:t>
                      </a:r>
                      <a:endParaRPr lang="en-US" dirty="0">
                        <a:cs typeface="+mj-cs"/>
                      </a:endParaRPr>
                    </a:p>
                  </a:txBody>
                  <a:tcPr/>
                </a:tc>
                <a:tc>
                  <a:txBody>
                    <a:bodyPr/>
                    <a:lstStyle/>
                    <a:p>
                      <a:pPr algn="ctr" rtl="1"/>
                      <a:r>
                        <a:rPr lang="fa-IR" b="1" dirty="0" smtClean="0">
                          <a:latin typeface="Times New Roman" pitchFamily="18" charset="0"/>
                          <a:cs typeface="Times New Roman" pitchFamily="18" charset="0"/>
                        </a:rPr>
                        <a:t>افزودن</a:t>
                      </a:r>
                      <a:r>
                        <a:rPr lang="fa-IR" b="1" baseline="0" dirty="0" smtClean="0">
                          <a:latin typeface="Times New Roman" pitchFamily="18" charset="0"/>
                          <a:cs typeface="Times New Roman" pitchFamily="18" charset="0"/>
                        </a:rPr>
                        <a:t> یک نوزاد به نقاشی</a:t>
                      </a:r>
                      <a:endParaRPr lang="en-US" b="1" dirty="0">
                        <a:latin typeface="Times New Roman" pitchFamily="18" charset="0"/>
                        <a:cs typeface="Times New Roman" pitchFamily="18" charset="0"/>
                      </a:endParaRPr>
                    </a:p>
                  </a:txBody>
                  <a:tcPr>
                    <a:solidFill>
                      <a:srgbClr val="FFFFCC"/>
                    </a:solidFill>
                  </a:tcPr>
                </a:tc>
              </a:tr>
              <a:tr h="410769">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800" kern="1200" dirty="0" smtClean="0">
                          <a:solidFill>
                            <a:schemeClr val="tx1"/>
                          </a:solidFill>
                          <a:latin typeface="+mn-lt"/>
                          <a:ea typeface="+mn-ea"/>
                          <a:cs typeface="+mn-cs"/>
                        </a:rPr>
                        <a:t>ندارد.</a:t>
                      </a:r>
                      <a:endParaRPr lang="en-US" dirty="0">
                        <a:cs typeface="+mj-cs"/>
                      </a:endParaRPr>
                    </a:p>
                  </a:txBody>
                  <a:tcPr/>
                </a:tc>
                <a:tc>
                  <a:txBody>
                    <a:bodyPr/>
                    <a:lstStyle/>
                    <a:p>
                      <a:pPr algn="ctr" rtl="1"/>
                      <a:r>
                        <a:rPr lang="fa-IR" b="1" dirty="0" smtClean="0">
                          <a:latin typeface="Times New Roman" pitchFamily="18" charset="0"/>
                          <a:cs typeface="Times New Roman" pitchFamily="18" charset="0"/>
                        </a:rPr>
                        <a:t>افزودن یک</a:t>
                      </a:r>
                      <a:r>
                        <a:rPr lang="fa-IR" b="1" baseline="0" dirty="0" smtClean="0">
                          <a:latin typeface="Times New Roman" pitchFamily="18" charset="0"/>
                          <a:cs typeface="Times New Roman" pitchFamily="18" charset="0"/>
                        </a:rPr>
                        <a:t> فرد بزرگسال یا سالمند</a:t>
                      </a:r>
                      <a:endParaRPr lang="en-US" b="1" dirty="0">
                        <a:latin typeface="Times New Roman" pitchFamily="18" charset="0"/>
                        <a:cs typeface="Times New Roman" pitchFamily="18" charset="0"/>
                      </a:endParaRPr>
                    </a:p>
                  </a:txBody>
                  <a:tcPr>
                    <a:solidFill>
                      <a:srgbClr val="FFFFCC"/>
                    </a:solidFill>
                  </a:tcPr>
                </a:tc>
              </a:tr>
              <a:tr h="410769">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800" kern="1200" dirty="0" smtClean="0">
                          <a:solidFill>
                            <a:schemeClr val="tx1"/>
                          </a:solidFill>
                          <a:latin typeface="+mn-lt"/>
                          <a:ea typeface="+mn-ea"/>
                          <a:cs typeface="+mn-cs"/>
                        </a:rPr>
                        <a:t>ندارد.</a:t>
                      </a:r>
                      <a:endParaRPr lang="en-US" dirty="0">
                        <a:cs typeface="+mj-cs"/>
                      </a:endParaRPr>
                    </a:p>
                  </a:txBody>
                  <a:tcPr/>
                </a:tc>
                <a:tc>
                  <a:txBody>
                    <a:bodyPr/>
                    <a:lstStyle/>
                    <a:p>
                      <a:pPr algn="ctr" rtl="1"/>
                      <a:r>
                        <a:rPr lang="fa-IR" b="1" dirty="0" smtClean="0">
                          <a:latin typeface="Times New Roman" pitchFamily="18" charset="0"/>
                          <a:cs typeface="Times New Roman" pitchFamily="18" charset="0"/>
                        </a:rPr>
                        <a:t>افزودن جفت خود به نقاشی</a:t>
                      </a:r>
                      <a:endParaRPr lang="en-US" b="1" dirty="0">
                        <a:latin typeface="Times New Roman" pitchFamily="18" charset="0"/>
                        <a:cs typeface="Times New Roman" pitchFamily="18" charset="0"/>
                      </a:endParaRPr>
                    </a:p>
                  </a:txBody>
                  <a:tcPr>
                    <a:solidFill>
                      <a:srgbClr val="FFFFCC"/>
                    </a:solidFill>
                  </a:tcPr>
                </a:tc>
              </a:tr>
              <a:tr h="410769">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800" kern="1200" dirty="0" smtClean="0">
                          <a:solidFill>
                            <a:schemeClr val="tx1"/>
                          </a:solidFill>
                          <a:latin typeface="+mn-lt"/>
                          <a:ea typeface="+mn-ea"/>
                          <a:cs typeface="+mn-cs"/>
                        </a:rPr>
                        <a:t>ندارد.</a:t>
                      </a:r>
                      <a:endParaRPr lang="en-US" dirty="0">
                        <a:cs typeface="+mj-cs"/>
                      </a:endParaRPr>
                    </a:p>
                  </a:txBody>
                  <a:tcPr/>
                </a:tc>
                <a:tc>
                  <a:txBody>
                    <a:bodyPr/>
                    <a:lstStyle/>
                    <a:p>
                      <a:pPr algn="ctr" rtl="1"/>
                      <a:r>
                        <a:rPr lang="fa-IR" b="1" dirty="0" smtClean="0">
                          <a:latin typeface="Times New Roman" pitchFamily="18" charset="0"/>
                          <a:cs typeface="Times New Roman" pitchFamily="18" charset="0"/>
                        </a:rPr>
                        <a:t>افزودن یک حیوان به نقاشی </a:t>
                      </a:r>
                      <a:endParaRPr lang="en-US" b="1" dirty="0">
                        <a:latin typeface="Times New Roman" pitchFamily="18" charset="0"/>
                        <a:cs typeface="Times New Roman" pitchFamily="18" charset="0"/>
                      </a:endParaRPr>
                    </a:p>
                  </a:txBody>
                  <a:tcPr>
                    <a:solidFill>
                      <a:srgbClr val="FFFFCC"/>
                    </a:solidFill>
                  </a:tcPr>
                </a:tc>
              </a:tr>
              <a:tr h="410769">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800" kern="1200" dirty="0" smtClean="0">
                          <a:solidFill>
                            <a:schemeClr val="tx1"/>
                          </a:solidFill>
                          <a:latin typeface="+mn-lt"/>
                          <a:ea typeface="+mn-ea"/>
                          <a:cs typeface="+mn-cs"/>
                        </a:rPr>
                        <a:t>ندارد.</a:t>
                      </a:r>
                      <a:endParaRPr lang="en-US" dirty="0">
                        <a:cs typeface="+mj-cs"/>
                      </a:endParaRPr>
                    </a:p>
                  </a:txBody>
                  <a:tcPr/>
                </a:tc>
                <a:tc>
                  <a:txBody>
                    <a:bodyPr/>
                    <a:lstStyle/>
                    <a:p>
                      <a:pPr algn="ctr" rtl="1"/>
                      <a:r>
                        <a:rPr lang="fa-IR" b="1" dirty="0" smtClean="0">
                          <a:latin typeface="Times New Roman" pitchFamily="18" charset="0"/>
                          <a:cs typeface="Times New Roman" pitchFamily="18" charset="0"/>
                        </a:rPr>
                        <a:t>نزدیک</a:t>
                      </a:r>
                      <a:r>
                        <a:rPr lang="fa-IR" b="1" baseline="0" dirty="0" smtClean="0">
                          <a:latin typeface="Times New Roman" pitchFamily="18" charset="0"/>
                          <a:cs typeface="Times New Roman" pitchFamily="18" charset="0"/>
                        </a:rPr>
                        <a:t> بودن</a:t>
                      </a:r>
                      <a:r>
                        <a:rPr lang="fa-IR" b="1" dirty="0" smtClean="0">
                          <a:latin typeface="Times New Roman" pitchFamily="18" charset="0"/>
                          <a:cs typeface="Times New Roman" pitchFamily="18" charset="0"/>
                        </a:rPr>
                        <a:t> دو شخص</a:t>
                      </a:r>
                      <a:endParaRPr lang="en-US" b="1" dirty="0">
                        <a:latin typeface="Times New Roman" pitchFamily="18" charset="0"/>
                        <a:cs typeface="Times New Roman" pitchFamily="18" charset="0"/>
                      </a:endParaRPr>
                    </a:p>
                  </a:txBody>
                  <a:tcPr>
                    <a:solidFill>
                      <a:srgbClr val="FFFFCC"/>
                    </a:solidFill>
                  </a:tcPr>
                </a:tc>
              </a:tr>
              <a:tr h="410769">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800" kern="1200" dirty="0" smtClean="0">
                          <a:solidFill>
                            <a:schemeClr val="tx1"/>
                          </a:solidFill>
                          <a:latin typeface="+mn-lt"/>
                          <a:ea typeface="+mn-ea"/>
                          <a:cs typeface="+mn-cs"/>
                        </a:rPr>
                        <a:t>ندارد.</a:t>
                      </a:r>
                      <a:endParaRPr lang="en-US" dirty="0">
                        <a:cs typeface="+mj-cs"/>
                      </a:endParaRPr>
                    </a:p>
                  </a:txBody>
                  <a:tcPr/>
                </a:tc>
                <a:tc>
                  <a:txBody>
                    <a:bodyPr/>
                    <a:lstStyle/>
                    <a:p>
                      <a:pPr algn="ctr" rtl="1"/>
                      <a:r>
                        <a:rPr lang="fa-IR" b="1" dirty="0" smtClean="0">
                          <a:latin typeface="Times New Roman" pitchFamily="18" charset="0"/>
                          <a:cs typeface="Times New Roman" pitchFamily="18" charset="0"/>
                        </a:rPr>
                        <a:t>روابط با فاصله</a:t>
                      </a:r>
                      <a:endParaRPr lang="en-US" b="1" dirty="0">
                        <a:latin typeface="Times New Roman" pitchFamily="18" charset="0"/>
                        <a:cs typeface="Times New Roman" pitchFamily="18" charset="0"/>
                      </a:endParaRPr>
                    </a:p>
                  </a:txBody>
                  <a:tcPr>
                    <a:solidFill>
                      <a:srgbClr val="FFFFCC"/>
                    </a:solidFill>
                  </a:tcPr>
                </a:tc>
              </a:tr>
              <a:tr h="410769">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800" kern="1200" dirty="0" smtClean="0">
                          <a:solidFill>
                            <a:schemeClr val="tx1"/>
                          </a:solidFill>
                          <a:latin typeface="+mn-lt"/>
                          <a:ea typeface="+mn-ea"/>
                          <a:cs typeface="+mn-cs"/>
                        </a:rPr>
                        <a:t>با خودش.</a:t>
                      </a:r>
                      <a:endParaRPr lang="en-US" dirty="0">
                        <a:cs typeface="+mj-cs"/>
                      </a:endParaRPr>
                    </a:p>
                  </a:txBody>
                  <a:tcPr/>
                </a:tc>
                <a:tc>
                  <a:txBody>
                    <a:bodyPr/>
                    <a:lstStyle/>
                    <a:p>
                      <a:pPr algn="ctr" rtl="1"/>
                      <a:r>
                        <a:rPr lang="fa-IR" b="1" dirty="0" smtClean="0">
                          <a:latin typeface="Times New Roman" pitchFamily="18" charset="0"/>
                          <a:cs typeface="Times New Roman" pitchFamily="18" charset="0"/>
                        </a:rPr>
                        <a:t>همسان سازی</a:t>
                      </a:r>
                      <a:r>
                        <a:rPr lang="fa-IR" b="1" baseline="0" dirty="0" smtClean="0">
                          <a:latin typeface="Times New Roman" pitchFamily="18" charset="0"/>
                          <a:cs typeface="Times New Roman" pitchFamily="18" charset="0"/>
                        </a:rPr>
                        <a:t> هشیار</a:t>
                      </a:r>
                      <a:endParaRPr lang="en-US" b="1" dirty="0">
                        <a:latin typeface="Times New Roman" pitchFamily="18" charset="0"/>
                        <a:cs typeface="Times New Roman" pitchFamily="18" charset="0"/>
                      </a:endParaRPr>
                    </a:p>
                  </a:txBody>
                  <a:tcPr>
                    <a:solidFill>
                      <a:srgbClr val="FFFFCC"/>
                    </a:solidFill>
                  </a:tcPr>
                </a:tc>
              </a:tr>
              <a:tr h="410769">
                <a:tc>
                  <a:txBody>
                    <a:bodyPr/>
                    <a:lstStyle/>
                    <a:p>
                      <a:pPr algn="r" rtl="1"/>
                      <a:r>
                        <a:rPr lang="fa-IR" dirty="0" smtClean="0">
                          <a:cs typeface="+mj-cs"/>
                        </a:rPr>
                        <a:t>با خودش.</a:t>
                      </a:r>
                      <a:endParaRPr lang="en-US" dirty="0">
                        <a:cs typeface="+mj-cs"/>
                      </a:endParaRPr>
                    </a:p>
                  </a:txBody>
                  <a:tcPr/>
                </a:tc>
                <a:tc>
                  <a:txBody>
                    <a:bodyPr/>
                    <a:lstStyle/>
                    <a:p>
                      <a:pPr algn="ctr" rtl="1"/>
                      <a:r>
                        <a:rPr lang="fa-IR" b="1" dirty="0" smtClean="0">
                          <a:latin typeface="Times New Roman" pitchFamily="18" charset="0"/>
                          <a:cs typeface="Times New Roman" pitchFamily="18" charset="0"/>
                        </a:rPr>
                        <a:t>همسان سازی ناهشیار</a:t>
                      </a:r>
                      <a:endParaRPr lang="en-US" b="1" dirty="0">
                        <a:latin typeface="Times New Roman" pitchFamily="18" charset="0"/>
                        <a:cs typeface="Times New Roman" pitchFamily="18" charset="0"/>
                      </a:endParaRPr>
                    </a:p>
                  </a:txBody>
                  <a:tcPr>
                    <a:solidFill>
                      <a:srgbClr val="FFFFCC"/>
                    </a:solidFill>
                  </a:tcPr>
                </a:tc>
              </a:tr>
            </a:tbl>
          </a:graphicData>
        </a:graphic>
      </p:graphicFrame>
      <p:sp>
        <p:nvSpPr>
          <p:cNvPr id="6" name="TextBox 5"/>
          <p:cNvSpPr txBox="1"/>
          <p:nvPr/>
        </p:nvSpPr>
        <p:spPr>
          <a:xfrm>
            <a:off x="857232" y="3428992"/>
            <a:ext cx="5786478" cy="461665"/>
          </a:xfrm>
          <a:prstGeom prst="rect">
            <a:avLst/>
          </a:prstGeom>
          <a:noFill/>
        </p:spPr>
        <p:txBody>
          <a:bodyPr wrap="square" rtlCol="0">
            <a:spAutoFit/>
          </a:bodyPr>
          <a:lstStyle/>
          <a:p>
            <a:pPr algn="r" rtl="1"/>
            <a:r>
              <a:rPr lang="fa-IR" sz="2400" b="1" dirty="0" smtClean="0">
                <a:ln w="10541" cmpd="sng">
                  <a:solidFill>
                    <a:srgbClr val="FAEE04"/>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ه: چگونگی بیان گرایش ها و دفاع های من در ترسیم</a:t>
            </a:r>
            <a:endParaRPr lang="en-US" sz="2400" b="1" dirty="0">
              <a:ln w="10541" cmpd="sng">
                <a:solidFill>
                  <a:srgbClr val="FAEE04"/>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pic>
        <p:nvPicPr>
          <p:cNvPr id="7" name="Content Placeholder 5" descr="نقاشی 4.jpg"/>
          <p:cNvPicPr>
            <a:picLocks noChangeAspect="1"/>
          </p:cNvPicPr>
          <p:nvPr/>
        </p:nvPicPr>
        <p:blipFill>
          <a:blip r:embed="rId2" cstate="print"/>
          <a:stretch>
            <a:fillRect/>
          </a:stretch>
        </p:blipFill>
        <p:spPr>
          <a:xfrm>
            <a:off x="1112714" y="142844"/>
            <a:ext cx="958964" cy="12858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تفسیر نهایی:</a:t>
            </a:r>
            <a:endParaRPr lang="fa-IR" dirty="0"/>
          </a:p>
        </p:txBody>
      </p:sp>
      <p:sp>
        <p:nvSpPr>
          <p:cNvPr id="3" name="Content Placeholder 2"/>
          <p:cNvSpPr>
            <a:spLocks noGrp="1"/>
          </p:cNvSpPr>
          <p:nvPr>
            <p:ph idx="1"/>
          </p:nvPr>
        </p:nvSpPr>
        <p:spPr/>
        <p:txBody>
          <a:bodyPr>
            <a:normAutofit/>
          </a:bodyPr>
          <a:lstStyle/>
          <a:p>
            <a:pPr algn="r" rtl="1">
              <a:buNone/>
            </a:pPr>
            <a:r>
              <a:rPr lang="fa-IR" sz="2400" dirty="0" smtClean="0">
                <a:cs typeface="+mj-cs"/>
              </a:rPr>
              <a:t>	</a:t>
            </a:r>
            <a:r>
              <a:rPr lang="fa-IR" sz="2800" dirty="0" smtClean="0">
                <a:cs typeface="+mj-cs"/>
              </a:rPr>
              <a:t>در این نقاشی با اینکه از کودک خواسته شد که یک خانواده که دوست دارد بکشد، او فقط خودش را کشید. </a:t>
            </a:r>
          </a:p>
          <a:p>
            <a:pPr algn="r" rtl="1">
              <a:buNone/>
            </a:pPr>
            <a:r>
              <a:rPr lang="fa-IR" sz="2800" dirty="0" smtClean="0">
                <a:cs typeface="+mj-cs"/>
              </a:rPr>
              <a:t>	پدر و مادر او با هم اختلافات و جرّ و بحث های شدیدی دارند. با وجود این اختلافات هر دو به دختر پنج ساله شان خیلی محبت و توجه می کنند، اما با این حال کودک آنها را حذف کرده است. شاید بتوان گفت که کودک خواستار نبود والدینش نیست بلکه خواستار نبود اختلافات و جرّ و بحث مداوم آن ها در خانه است.</a:t>
            </a:r>
            <a:endParaRPr lang="fa-IR" sz="2400" dirty="0">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58000" cy="9144000"/>
          </a:xfrm>
        </p:spPr>
        <p:txBody>
          <a:bodyPr>
            <a:normAutofit/>
          </a:bodyPr>
          <a:lstStyle/>
          <a:p>
            <a:pPr algn="r" rtl="1">
              <a:lnSpc>
                <a:spcPct val="150000"/>
              </a:lnSpc>
            </a:pPr>
            <a:r>
              <a:rPr lang="fa-IR" sz="2000" dirty="0" smtClean="0">
                <a:latin typeface="Times New Roman" pitchFamily="18" charset="0"/>
                <a:cs typeface="Times New Roman" pitchFamily="18" charset="0"/>
              </a:rPr>
              <a:t>نام و نام خانوادگی: </a:t>
            </a:r>
            <a:r>
              <a:rPr lang="fa-IR" sz="2400" b="1" dirty="0" smtClean="0">
                <a:latin typeface="Times New Roman" pitchFamily="18" charset="0"/>
                <a:cs typeface="Times New Roman" pitchFamily="18" charset="0"/>
              </a:rPr>
              <a:t>ع. م (پسر 6 ساله)</a:t>
            </a:r>
            <a:r>
              <a:rPr lang="fa-IR" sz="2400" dirty="0" smtClean="0">
                <a:latin typeface="Times New Roman" pitchFamily="18" charset="0"/>
                <a:cs typeface="Times New Roman" pitchFamily="18" charset="0"/>
              </a:rPr>
              <a:t/>
            </a:r>
            <a:br>
              <a:rPr lang="fa-IR" sz="2400" dirty="0" smtClean="0">
                <a:latin typeface="Times New Roman" pitchFamily="18" charset="0"/>
                <a:cs typeface="Times New Roman" pitchFamily="18" charset="0"/>
              </a:rPr>
            </a:br>
            <a:r>
              <a:rPr lang="fa-IR" sz="2000" dirty="0" smtClean="0">
                <a:latin typeface="Times New Roman" pitchFamily="18" charset="0"/>
                <a:cs typeface="Times New Roman" pitchFamily="18" charset="0"/>
              </a:rPr>
              <a:t>تاریخ اجرا: </a:t>
            </a:r>
            <a:r>
              <a:rPr lang="fa-IR" sz="2400" b="1" dirty="0" smtClean="0">
                <a:latin typeface="Times New Roman" pitchFamily="18" charset="0"/>
                <a:cs typeface="Times New Roman" pitchFamily="18" charset="0"/>
              </a:rPr>
              <a:t>90/8/12</a:t>
            </a:r>
            <a:r>
              <a:rPr lang="fa-IR" sz="2400" dirty="0" smtClean="0">
                <a:latin typeface="Times New Roman" pitchFamily="18" charset="0"/>
                <a:cs typeface="Times New Roman" pitchFamily="18" charset="0"/>
              </a:rPr>
              <a:t/>
            </a:r>
            <a:br>
              <a:rPr lang="fa-IR" sz="2400" dirty="0" smtClean="0">
                <a:latin typeface="Times New Roman" pitchFamily="18" charset="0"/>
                <a:cs typeface="Times New Roman" pitchFamily="18" charset="0"/>
              </a:rPr>
            </a:br>
            <a:r>
              <a:rPr lang="fa-IR" sz="2000" dirty="0" smtClean="0">
                <a:latin typeface="Times New Roman" pitchFamily="18" charset="0"/>
                <a:cs typeface="Times New Roman" pitchFamily="18" charset="0"/>
              </a:rPr>
              <a:t>ترکیب واقعی خانواده: </a:t>
            </a:r>
            <a:r>
              <a:rPr lang="fa-IR" sz="2400" dirty="0" smtClean="0">
                <a:latin typeface="Times New Roman" pitchFamily="18" charset="0"/>
                <a:cs typeface="Times New Roman" pitchFamily="18" charset="0"/>
              </a:rPr>
              <a:t/>
            </a:r>
            <a:br>
              <a:rPr lang="fa-IR" sz="2400" dirty="0" smtClean="0">
                <a:latin typeface="Times New Roman" pitchFamily="18" charset="0"/>
                <a:cs typeface="Times New Roman" pitchFamily="18" charset="0"/>
              </a:rPr>
            </a:br>
            <a:r>
              <a:rPr lang="fa-IR" sz="2400" b="1" dirty="0" smtClean="0">
                <a:latin typeface="Times New Roman" pitchFamily="18" charset="0"/>
                <a:cs typeface="Times New Roman" pitchFamily="18" charset="0"/>
              </a:rPr>
              <a:t>پدر(36 ساله)،‌ مادر(32 ساله)،‌ </a:t>
            </a:r>
            <a:r>
              <a:rPr lang="en-US" sz="2400" b="1" dirty="0" smtClean="0">
                <a:latin typeface="Times New Roman" pitchFamily="18" charset="0"/>
                <a:cs typeface="Times New Roman" pitchFamily="18" charset="0"/>
              </a:rPr>
              <a:t/>
            </a:r>
            <a:br>
              <a:rPr lang="en-US" sz="2400" b="1" dirty="0" smtClean="0">
                <a:latin typeface="Times New Roman" pitchFamily="18" charset="0"/>
                <a:cs typeface="Times New Roman" pitchFamily="18" charset="0"/>
              </a:rPr>
            </a:br>
            <a:r>
              <a:rPr lang="fa-IR" sz="2400" b="1" dirty="0" smtClean="0">
                <a:latin typeface="Times New Roman" pitchFamily="18" charset="0"/>
                <a:cs typeface="Times New Roman" pitchFamily="18" charset="0"/>
              </a:rPr>
              <a:t>خواهر(9 ساله) و خودش</a:t>
            </a:r>
            <a:r>
              <a:rPr lang="fa-IR" sz="2400" dirty="0" smtClean="0">
                <a:latin typeface="Times New Roman" pitchFamily="18" charset="0"/>
                <a:cs typeface="Times New Roman" pitchFamily="18" charset="0"/>
              </a:rPr>
              <a:t/>
            </a:r>
            <a:br>
              <a:rPr lang="fa-IR" sz="2400" dirty="0" smtClean="0">
                <a:latin typeface="Times New Roman" pitchFamily="18" charset="0"/>
                <a:cs typeface="Times New Roman" pitchFamily="18" charset="0"/>
              </a:rPr>
            </a:br>
            <a:r>
              <a:rPr lang="fa-IR" sz="2400" dirty="0" smtClean="0">
                <a:latin typeface="Times New Roman" pitchFamily="18" charset="0"/>
                <a:cs typeface="Times New Roman" pitchFamily="18" charset="0"/>
              </a:rPr>
              <a:t/>
            </a:r>
            <a:br>
              <a:rPr lang="fa-IR" sz="24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این ها کجا هستند؟</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در خیابان</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این ها چکار می کنند؟</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می خواهند به بازار بروند و برای خواهرم لباس نو بخرند.</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این ها چه کسانی هستند؟ (به ترتیب کشیدن)</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بابا،‌ مامان،‌ خواهرم،‌ خانه</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این ها نسبت به هم چه احساسی دارند؟ </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احساس خوب</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کدام یک از همه مهربان تر است؟ چرا؟</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نمی دانم. مامان،‌ بابا.</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کدام یک از همه کمتر مهربان است؟ چرا؟</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نمی دانم.</a:t>
            </a:r>
            <a:endParaRPr lang="en-US" sz="2400" b="1" dirty="0">
              <a:latin typeface="Times New Roman" pitchFamily="18" charset="0"/>
              <a:cs typeface="Times New Roman" pitchFamily="18" charset="0"/>
            </a:endParaRPr>
          </a:p>
        </p:txBody>
      </p:sp>
      <p:cxnSp>
        <p:nvCxnSpPr>
          <p:cNvPr id="4" name="Straight Connector 3"/>
          <p:cNvCxnSpPr/>
          <p:nvPr/>
        </p:nvCxnSpPr>
        <p:spPr>
          <a:xfrm rot="10800000">
            <a:off x="0" y="2786050"/>
            <a:ext cx="6858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Content Placeholder 3" descr="نقاشی 1.jpg"/>
          <p:cNvPicPr>
            <a:picLocks noChangeAspect="1"/>
          </p:cNvPicPr>
          <p:nvPr/>
        </p:nvPicPr>
        <p:blipFill>
          <a:blip r:embed="rId2" cstate="print"/>
          <a:stretch>
            <a:fillRect/>
          </a:stretch>
        </p:blipFill>
        <p:spPr>
          <a:xfrm>
            <a:off x="357166" y="142844"/>
            <a:ext cx="1714512" cy="24656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نقاشی 5.jpg"/>
          <p:cNvPicPr>
            <a:picLocks noGrp="1" noChangeAspect="1"/>
          </p:cNvPicPr>
          <p:nvPr>
            <p:ph idx="1"/>
          </p:nvPr>
        </p:nvPicPr>
        <p:blipFill>
          <a:blip r:embed="rId2" cstate="print"/>
          <a:stretch>
            <a:fillRect/>
          </a:stretch>
        </p:blipFill>
        <p:spPr>
          <a:xfrm>
            <a:off x="285728" y="1000100"/>
            <a:ext cx="6286544" cy="79296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0" y="214282"/>
            <a:ext cx="6858000" cy="830997"/>
          </a:xfrm>
          <a:prstGeom prst="rect">
            <a:avLst/>
          </a:prstGeom>
          <a:noFill/>
        </p:spPr>
        <p:txBody>
          <a:bodyPr wrap="square" rtlCol="1">
            <a:spAutoFit/>
          </a:bodyPr>
          <a:lstStyle/>
          <a:p>
            <a:pPr algn="r" rtl="1"/>
            <a:r>
              <a:rPr lang="fa-IR" sz="2400" b="1" dirty="0" smtClean="0">
                <a:cs typeface="+mj-cs"/>
              </a:rPr>
              <a:t>ر. ج (دختر 6ساله) – راست برتر – پدر با تاب آوری کم (به مواد مخدر)</a:t>
            </a:r>
            <a:r>
              <a:rPr lang="fa-IR" sz="2400" b="1" dirty="0" smtClean="0"/>
              <a:t> یا وابستگی غیرمجاز به مواد مخدر</a:t>
            </a:r>
            <a:endParaRPr lang="fa-IR" sz="2400" b="1" dirty="0">
              <a:cs typeface="+mj-cs"/>
            </a:endParaRPr>
          </a:p>
        </p:txBody>
      </p:sp>
      <p:sp>
        <p:nvSpPr>
          <p:cNvPr id="5" name="TextBox 4"/>
          <p:cNvSpPr txBox="1"/>
          <p:nvPr/>
        </p:nvSpPr>
        <p:spPr>
          <a:xfrm>
            <a:off x="500042" y="4429124"/>
            <a:ext cx="714380" cy="369332"/>
          </a:xfrm>
          <a:prstGeom prst="rect">
            <a:avLst/>
          </a:prstGeom>
          <a:noFill/>
        </p:spPr>
        <p:txBody>
          <a:bodyPr wrap="square" rtlCol="1">
            <a:spAutoFit/>
          </a:bodyPr>
          <a:lstStyle/>
          <a:p>
            <a:pPr algn="r" rtl="1"/>
            <a:r>
              <a:rPr lang="fa-IR" dirty="0" smtClean="0">
                <a:cs typeface="+mj-cs"/>
              </a:rPr>
              <a:t>خودش</a:t>
            </a:r>
            <a:endParaRPr lang="fa-IR" dirty="0">
              <a:cs typeface="+mj-cs"/>
            </a:endParaRPr>
          </a:p>
        </p:txBody>
      </p:sp>
      <p:sp>
        <p:nvSpPr>
          <p:cNvPr id="6" name="TextBox 5"/>
          <p:cNvSpPr txBox="1"/>
          <p:nvPr/>
        </p:nvSpPr>
        <p:spPr>
          <a:xfrm>
            <a:off x="2786058" y="5000628"/>
            <a:ext cx="571504" cy="369332"/>
          </a:xfrm>
          <a:prstGeom prst="rect">
            <a:avLst/>
          </a:prstGeom>
          <a:noFill/>
        </p:spPr>
        <p:txBody>
          <a:bodyPr wrap="square" rtlCol="1">
            <a:spAutoFit/>
          </a:bodyPr>
          <a:lstStyle/>
          <a:p>
            <a:pPr algn="r" rtl="1"/>
            <a:r>
              <a:rPr lang="fa-IR" dirty="0" smtClean="0">
                <a:cs typeface="+mj-cs"/>
              </a:rPr>
              <a:t>مادر</a:t>
            </a:r>
            <a:endParaRPr lang="fa-IR" dirty="0">
              <a:cs typeface="+mj-cs"/>
            </a:endParaRPr>
          </a:p>
        </p:txBody>
      </p:sp>
      <p:sp>
        <p:nvSpPr>
          <p:cNvPr id="7" name="TextBox 6"/>
          <p:cNvSpPr txBox="1"/>
          <p:nvPr/>
        </p:nvSpPr>
        <p:spPr>
          <a:xfrm>
            <a:off x="5715016" y="4786314"/>
            <a:ext cx="500066" cy="369332"/>
          </a:xfrm>
          <a:prstGeom prst="rect">
            <a:avLst/>
          </a:prstGeom>
          <a:noFill/>
        </p:spPr>
        <p:txBody>
          <a:bodyPr wrap="square" rtlCol="1">
            <a:spAutoFit/>
          </a:bodyPr>
          <a:lstStyle/>
          <a:p>
            <a:pPr algn="r" rtl="1"/>
            <a:r>
              <a:rPr lang="fa-IR" dirty="0" smtClean="0">
                <a:cs typeface="+mj-cs"/>
              </a:rPr>
              <a:t>پدر</a:t>
            </a:r>
            <a:endParaRPr lang="fa-IR" dirty="0">
              <a:cs typeface="+mj-cs"/>
            </a:endParaRPr>
          </a:p>
        </p:txBody>
      </p:sp>
      <p:sp>
        <p:nvSpPr>
          <p:cNvPr id="8" name="TextBox 7"/>
          <p:cNvSpPr txBox="1"/>
          <p:nvPr/>
        </p:nvSpPr>
        <p:spPr>
          <a:xfrm>
            <a:off x="3857628" y="6786578"/>
            <a:ext cx="1500198" cy="369332"/>
          </a:xfrm>
          <a:prstGeom prst="rect">
            <a:avLst/>
          </a:prstGeom>
          <a:noFill/>
        </p:spPr>
        <p:txBody>
          <a:bodyPr wrap="square" rtlCol="1">
            <a:spAutoFit/>
          </a:bodyPr>
          <a:lstStyle/>
          <a:p>
            <a:pPr algn="r" rtl="1"/>
            <a:r>
              <a:rPr lang="fa-IR" dirty="0" smtClean="0">
                <a:cs typeface="+mj-cs"/>
              </a:rPr>
              <a:t>یک بچه کوچک</a:t>
            </a:r>
            <a:endParaRPr lang="fa-IR" dirty="0">
              <a:cs typeface="+mj-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58000" cy="9144000"/>
          </a:xfrm>
        </p:spPr>
        <p:txBody>
          <a:bodyPr>
            <a:normAutofit/>
          </a:bodyPr>
          <a:lstStyle/>
          <a:p>
            <a:pPr algn="r" rtl="1">
              <a:lnSpc>
                <a:spcPct val="150000"/>
              </a:lnSpc>
            </a:pPr>
            <a:r>
              <a:rPr lang="fa-IR" sz="2400" dirty="0" smtClean="0">
                <a:latin typeface="Times New Roman" pitchFamily="18" charset="0"/>
                <a:cs typeface="Times New Roman" pitchFamily="18" charset="0"/>
              </a:rPr>
              <a:t>نام و نام خانوادگی: </a:t>
            </a:r>
            <a:r>
              <a:rPr lang="fa-IR" sz="2400" b="1" dirty="0" smtClean="0">
                <a:latin typeface="Times New Roman" pitchFamily="18" charset="0"/>
                <a:cs typeface="Times New Roman" pitchFamily="18" charset="0"/>
              </a:rPr>
              <a:t>ر. ج</a:t>
            </a:r>
            <a:r>
              <a:rPr lang="fa-IR" sz="2400" b="1" dirty="0" smtClean="0"/>
              <a:t> (دختر 6ساله) </a:t>
            </a:r>
            <a:r>
              <a:rPr lang="fa-IR" sz="2400" dirty="0" smtClean="0">
                <a:latin typeface="Times New Roman" pitchFamily="18" charset="0"/>
                <a:cs typeface="Times New Roman" pitchFamily="18" charset="0"/>
              </a:rPr>
              <a:t/>
            </a:r>
            <a:br>
              <a:rPr lang="fa-IR" sz="2400" dirty="0" smtClean="0">
                <a:latin typeface="Times New Roman" pitchFamily="18" charset="0"/>
                <a:cs typeface="Times New Roman" pitchFamily="18" charset="0"/>
              </a:rPr>
            </a:br>
            <a:r>
              <a:rPr lang="fa-IR" sz="2400" dirty="0" smtClean="0">
                <a:latin typeface="Times New Roman" pitchFamily="18" charset="0"/>
                <a:cs typeface="Times New Roman" pitchFamily="18" charset="0"/>
              </a:rPr>
              <a:t>تاریخ اجرا: </a:t>
            </a:r>
            <a:r>
              <a:rPr lang="fa-IR" sz="2400" b="1" dirty="0" smtClean="0">
                <a:latin typeface="Times New Roman" pitchFamily="18" charset="0"/>
                <a:cs typeface="Times New Roman" pitchFamily="18" charset="0"/>
              </a:rPr>
              <a:t>90/9/2</a:t>
            </a:r>
            <a:r>
              <a:rPr lang="fa-IR" sz="2400" dirty="0" smtClean="0">
                <a:latin typeface="Times New Roman" pitchFamily="18" charset="0"/>
                <a:cs typeface="Times New Roman" pitchFamily="18" charset="0"/>
              </a:rPr>
              <a:t/>
            </a:r>
            <a:br>
              <a:rPr lang="fa-IR" sz="2400" dirty="0" smtClean="0">
                <a:latin typeface="Times New Roman" pitchFamily="18" charset="0"/>
                <a:cs typeface="Times New Roman" pitchFamily="18" charset="0"/>
              </a:rPr>
            </a:br>
            <a:r>
              <a:rPr lang="fa-IR" sz="2400" dirty="0" smtClean="0">
                <a:latin typeface="Times New Roman" pitchFamily="18" charset="0"/>
                <a:cs typeface="Times New Roman" pitchFamily="18" charset="0"/>
              </a:rPr>
              <a:t>ترکیب واقعی خانواده: </a:t>
            </a:r>
            <a:r>
              <a:rPr lang="fa-IR" sz="2400" b="1" dirty="0" smtClean="0">
                <a:latin typeface="Times New Roman" pitchFamily="18" charset="0"/>
                <a:cs typeface="Times New Roman" pitchFamily="18" charset="0"/>
              </a:rPr>
              <a:t>پدر (43 ساله)، </a:t>
            </a:r>
            <a:br>
              <a:rPr lang="fa-IR" sz="2400" b="1" dirty="0" smtClean="0">
                <a:latin typeface="Times New Roman" pitchFamily="18" charset="0"/>
                <a:cs typeface="Times New Roman" pitchFamily="18" charset="0"/>
              </a:rPr>
            </a:br>
            <a:r>
              <a:rPr lang="fa-IR" sz="2400" b="1" dirty="0" smtClean="0">
                <a:latin typeface="Times New Roman" pitchFamily="18" charset="0"/>
                <a:cs typeface="Times New Roman" pitchFamily="18" charset="0"/>
              </a:rPr>
              <a:t>مادر (38 ساله) و خودش </a:t>
            </a:r>
            <a:r>
              <a:rPr lang="fa-IR" sz="2400" dirty="0" smtClean="0">
                <a:latin typeface="Times New Roman" pitchFamily="18" charset="0"/>
                <a:cs typeface="Times New Roman" pitchFamily="18" charset="0"/>
              </a:rPr>
              <a:t/>
            </a:r>
            <a:br>
              <a:rPr lang="fa-IR" sz="2400" dirty="0" smtClean="0">
                <a:latin typeface="Times New Roman" pitchFamily="18" charset="0"/>
                <a:cs typeface="Times New Roman" pitchFamily="18" charset="0"/>
              </a:rPr>
            </a:br>
            <a:r>
              <a:rPr lang="fa-IR" sz="2400" dirty="0" smtClean="0">
                <a:latin typeface="Times New Roman" pitchFamily="18" charset="0"/>
                <a:cs typeface="Times New Roman" pitchFamily="18" charset="0"/>
              </a:rPr>
              <a:t/>
            </a:r>
            <a:br>
              <a:rPr lang="fa-IR" sz="24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این ها کجا هستند؟</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در پارک جلوی خانه مان.</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این ها چکار می کنند؟</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با هم حرف می زنند.</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این ها چه کسانی هستند؟ (به ترتیب کشیدن)</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مادرم، خودم، پدرم و یک بچه ی کوچک.</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این ها نسبت به هم چه احساسی دارند؟ </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با همدیگر خوب هستند.</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کدام یک از همه مهربان تر است؟ چرا؟</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مادرم. چون همیشه پیش من است.</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کدام یک از همه کمتر مهربان است؟ چرا؟</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بچه کوچک. چون دائم گریه می کند.</a:t>
            </a:r>
            <a:endParaRPr lang="en-US" sz="2400" b="1" dirty="0">
              <a:latin typeface="Times New Roman" pitchFamily="18" charset="0"/>
              <a:cs typeface="Times New Roman" pitchFamily="18" charset="0"/>
            </a:endParaRPr>
          </a:p>
        </p:txBody>
      </p:sp>
      <p:cxnSp>
        <p:nvCxnSpPr>
          <p:cNvPr id="4" name="Straight Connector 3"/>
          <p:cNvCxnSpPr/>
          <p:nvPr/>
        </p:nvCxnSpPr>
        <p:spPr>
          <a:xfrm rot="10800000">
            <a:off x="0" y="2786050"/>
            <a:ext cx="6858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Content Placeholder 3" descr="نقاشی 5.jpg"/>
          <p:cNvPicPr>
            <a:picLocks noChangeAspect="1"/>
          </p:cNvPicPr>
          <p:nvPr/>
        </p:nvPicPr>
        <p:blipFill>
          <a:blip r:embed="rId2" cstate="print"/>
          <a:stretch>
            <a:fillRect/>
          </a:stretch>
        </p:blipFill>
        <p:spPr>
          <a:xfrm>
            <a:off x="1000108" y="214282"/>
            <a:ext cx="1712170" cy="23736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58000" cy="9144000"/>
          </a:xfrm>
        </p:spPr>
        <p:txBody>
          <a:bodyPr>
            <a:noAutofit/>
          </a:bodyPr>
          <a:lstStyle/>
          <a:p>
            <a:pPr algn="r" rtl="1">
              <a:lnSpc>
                <a:spcPct val="150000"/>
              </a:lnSpc>
            </a:pPr>
            <a:r>
              <a:rPr lang="fa-IR" sz="2100" dirty="0" smtClean="0">
                <a:latin typeface="Times New Roman" pitchFamily="18" charset="0"/>
                <a:cs typeface="Times New Roman" pitchFamily="18" charset="0"/>
              </a:rPr>
              <a:t>7- کدام یک از همه خوشبخت تر است؟ چرا؟</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مادرم. چون خیلی مهربان است.</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8- کدام یک از همه کمتر خوشبخت است؟ چرا؟</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بچه کوچک. چون خیلی کوچک است.</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9- کدام یک از همه بهتر است؟ چرا؟</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مادرم. چون خیلی خوب است.</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10- این ها می خواهند با ماشین به گردش بروند، اما برای همه در ماشین جا نیست. یک نفر باید در خانه بماند. کدام یک؟ چرا؟</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مادربزرگ. چون هر وقت ما به مسافرت می رویم، می آید و در خانه می ماند.</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11- فرض کن تو جزو این خانواده باشی. کدام یک خواهی بود؟ چرا؟</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مادرم. چون از همه مهربان تر است.</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12- یکی از این بچه ها بازیگوشی کرده است. کدام یک؟ چگونه تنبیهش کنند؟</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بچه کوچک. به او غذا ندهند.</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13- فکر می کنی چه کسانی را نکشیده ای؟ چرا؟</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همه را کشیده ام به جز مادربزرگ و پدربزرگ. چون در خانه ما نیستند.</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14- اگر بخواهی دوباره نقاشی کنی آیا همین شکل را می کشی؟</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نه. چون خودم خیلی زشت شدم.</a:t>
            </a:r>
            <a:endParaRPr lang="en-US" sz="2100" b="1" dirty="0">
              <a:latin typeface="Times New Roman" pitchFamily="18" charset="0"/>
              <a:cs typeface="Times New Roman" pitchFamily="18" charset="0"/>
            </a:endParaRPr>
          </a:p>
        </p:txBody>
      </p:sp>
      <p:pic>
        <p:nvPicPr>
          <p:cNvPr id="3" name="Content Placeholder 3" descr="نقاشی 5.jpg"/>
          <p:cNvPicPr>
            <a:picLocks noChangeAspect="1"/>
          </p:cNvPicPr>
          <p:nvPr/>
        </p:nvPicPr>
        <p:blipFill>
          <a:blip r:embed="rId2" cstate="print"/>
          <a:stretch>
            <a:fillRect/>
          </a:stretch>
        </p:blipFill>
        <p:spPr>
          <a:xfrm>
            <a:off x="428604" y="428596"/>
            <a:ext cx="1712170" cy="23736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52" y="928662"/>
            <a:ext cx="2800348" cy="705354"/>
          </a:xfrm>
        </p:spPr>
        <p:txBody>
          <a:bodyPr>
            <a:noAutofit/>
          </a:bodyPr>
          <a:lstStyle/>
          <a:p>
            <a:pPr algn="r" rtl="1"/>
            <a:r>
              <a:rPr lang="fa-IR" sz="3200" b="1" dirty="0" smtClean="0">
                <a:ln w="10541" cmpd="sng">
                  <a:solidFill>
                    <a:schemeClr val="tx2">
                      <a:lumMod val="60000"/>
                      <a:lumOff val="4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الف: سطح ترسیمی</a:t>
            </a:r>
            <a:endParaRPr lang="en-US" sz="3200" b="1" dirty="0">
              <a:ln w="10541" cmpd="sng">
                <a:solidFill>
                  <a:schemeClr val="tx2">
                    <a:lumMod val="60000"/>
                    <a:lumOff val="4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aphicFrame>
        <p:nvGraphicFramePr>
          <p:cNvPr id="8" name="Content Placeholder 7"/>
          <p:cNvGraphicFramePr>
            <a:graphicFrameLocks noGrp="1"/>
          </p:cNvGraphicFramePr>
          <p:nvPr>
            <p:ph idx="1"/>
          </p:nvPr>
        </p:nvGraphicFramePr>
        <p:xfrm>
          <a:off x="342900" y="1857358"/>
          <a:ext cx="6172200" cy="6933956"/>
        </p:xfrm>
        <a:graphic>
          <a:graphicData uri="http://schemas.openxmlformats.org/drawingml/2006/table">
            <a:tbl>
              <a:tblPr firstRow="1" bandRow="1">
                <a:tableStyleId>{5940675A-B579-460E-94D1-54222C63F5DA}</a:tableStyleId>
              </a:tblPr>
              <a:tblGrid>
                <a:gridCol w="2943224"/>
                <a:gridCol w="1643074"/>
                <a:gridCol w="1585902"/>
              </a:tblGrid>
              <a:tr h="943769">
                <a:tc>
                  <a:txBody>
                    <a:bodyPr/>
                    <a:lstStyle/>
                    <a:p>
                      <a:pPr algn="ctr"/>
                      <a:endParaRPr lang="fa-IR" sz="1400" dirty="0" smtClean="0">
                        <a:latin typeface="Times New Roman" pitchFamily="18" charset="0"/>
                        <a:cs typeface="Times New Roman" pitchFamily="18" charset="0"/>
                      </a:endParaRPr>
                    </a:p>
                    <a:p>
                      <a:pPr algn="ctr"/>
                      <a:r>
                        <a:rPr lang="fa-IR" sz="2400" b="1" dirty="0" smtClean="0">
                          <a:latin typeface="Times New Roman" pitchFamily="18" charset="0"/>
                          <a:cs typeface="Times New Roman" pitchFamily="18" charset="0"/>
                        </a:rPr>
                        <a:t>تفسیر</a:t>
                      </a:r>
                      <a:endParaRPr lang="en-US" sz="2400" b="1" dirty="0">
                        <a:latin typeface="Times New Roman" pitchFamily="18" charset="0"/>
                        <a:cs typeface="Times New Roman" pitchFamily="18" charset="0"/>
                      </a:endParaRPr>
                    </a:p>
                  </a:txBody>
                  <a:tcPr>
                    <a:solidFill>
                      <a:srgbClr val="CCFFFF"/>
                    </a:solidFill>
                  </a:tcPr>
                </a:tc>
                <a:tc>
                  <a:txBody>
                    <a:bodyPr/>
                    <a:lstStyle/>
                    <a:p>
                      <a:pPr algn="ctr"/>
                      <a:endParaRPr lang="fa-IR" sz="1400" dirty="0" smtClean="0">
                        <a:latin typeface="Times New Roman" pitchFamily="18" charset="0"/>
                        <a:cs typeface="Times New Roman" pitchFamily="18" charset="0"/>
                      </a:endParaRPr>
                    </a:p>
                    <a:p>
                      <a:pPr algn="ctr"/>
                      <a:r>
                        <a:rPr lang="fa-IR" sz="2400" b="1" dirty="0" smtClean="0">
                          <a:latin typeface="Times New Roman" pitchFamily="18" charset="0"/>
                          <a:cs typeface="Times New Roman" pitchFamily="18" charset="0"/>
                        </a:rPr>
                        <a:t>وضعیت</a:t>
                      </a:r>
                      <a:endParaRPr lang="en-US" sz="1400" b="1" dirty="0">
                        <a:latin typeface="Times New Roman" pitchFamily="18" charset="0"/>
                        <a:cs typeface="Times New Roman" pitchFamily="18" charset="0"/>
                      </a:endParaRPr>
                    </a:p>
                  </a:txBody>
                  <a:tcPr>
                    <a:solidFill>
                      <a:srgbClr val="CCFFFF"/>
                    </a:solidFill>
                  </a:tcPr>
                </a:tc>
                <a:tc>
                  <a:txBody>
                    <a:bodyPr/>
                    <a:lstStyle/>
                    <a:p>
                      <a:pPr algn="ctr" rtl="1"/>
                      <a:endParaRPr lang="fa-IR" sz="1400" dirty="0" smtClean="0">
                        <a:latin typeface="Times New Roman" pitchFamily="18" charset="0"/>
                        <a:cs typeface="Times New Roman" pitchFamily="18" charset="0"/>
                      </a:endParaRPr>
                    </a:p>
                    <a:p>
                      <a:pPr algn="ctr" rtl="1"/>
                      <a:r>
                        <a:rPr lang="fa-IR" sz="2400" b="1" dirty="0" smtClean="0">
                          <a:latin typeface="Times New Roman" pitchFamily="18" charset="0"/>
                          <a:cs typeface="Times New Roman" pitchFamily="18" charset="0"/>
                        </a:rPr>
                        <a:t>نحوه ترسیم</a:t>
                      </a:r>
                      <a:endParaRPr lang="en-US" sz="2400" b="1" dirty="0">
                        <a:latin typeface="Times New Roman" pitchFamily="18" charset="0"/>
                        <a:cs typeface="Times New Roman" pitchFamily="18" charset="0"/>
                      </a:endParaRPr>
                    </a:p>
                  </a:txBody>
                  <a:tcPr>
                    <a:solidFill>
                      <a:srgbClr val="CCFFFF"/>
                    </a:solidFill>
                  </a:tcPr>
                </a:tc>
              </a:tr>
              <a:tr h="1478569">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600" baseline="0" dirty="0" smtClean="0">
                          <a:latin typeface="Times New Roman" pitchFamily="18" charset="0"/>
                          <a:cs typeface="Times New Roman" pitchFamily="18" charset="0"/>
                        </a:rPr>
                        <a:t>نیرومندی خطوط  به معنای نیرومندی کشاننده ها، شهامت، خشونت یا رهاسازی غریزی است، که در مورد این کودک خشونت می تواند محتمل تر باشد. </a:t>
                      </a:r>
                      <a:endParaRPr lang="en-US" sz="1600" dirty="0" smtClean="0">
                        <a:latin typeface="Times New Roman" pitchFamily="18" charset="0"/>
                        <a:cs typeface="Times New Roman" pitchFamily="18" charset="0"/>
                      </a:endParaRPr>
                    </a:p>
                    <a:p>
                      <a:pPr algn="r" rtl="1"/>
                      <a:endParaRPr lang="en-US" sz="1600" dirty="0">
                        <a:latin typeface="Times New Roman" pitchFamily="18" charset="0"/>
                        <a:cs typeface="Times New Roman" pitchFamily="18" charset="0"/>
                      </a:endParaRPr>
                    </a:p>
                  </a:txBody>
                  <a:tcPr/>
                </a:tc>
                <a:tc>
                  <a:txBody>
                    <a:bodyPr/>
                    <a:lstStyle/>
                    <a:p>
                      <a:pPr algn="r" rtl="1"/>
                      <a:r>
                        <a:rPr lang="fa-IR" sz="1600" dirty="0" smtClean="0">
                          <a:latin typeface="Times New Roman" pitchFamily="18" charset="0"/>
                          <a:cs typeface="Times New Roman" pitchFamily="18" charset="0"/>
                        </a:rPr>
                        <a:t>وسعت</a:t>
                      </a:r>
                      <a:r>
                        <a:rPr lang="fa-IR" sz="1600" baseline="0" dirty="0" smtClean="0">
                          <a:latin typeface="Times New Roman" pitchFamily="18" charset="0"/>
                          <a:cs typeface="Times New Roman" pitchFamily="18" charset="0"/>
                        </a:rPr>
                        <a:t> متناست.</a:t>
                      </a:r>
                    </a:p>
                    <a:p>
                      <a:pPr algn="r" rtl="1"/>
                      <a:r>
                        <a:rPr lang="fa-IR" sz="1600" baseline="0" dirty="0" smtClean="0">
                          <a:latin typeface="Times New Roman" pitchFamily="18" charset="0"/>
                          <a:cs typeface="Times New Roman" pitchFamily="18" charset="0"/>
                        </a:rPr>
                        <a:t>نیروی زیاد و خطوط پررنگ.</a:t>
                      </a:r>
                      <a:endParaRPr lang="en-US" sz="1600" dirty="0">
                        <a:latin typeface="Times New Roman" pitchFamily="18" charset="0"/>
                        <a:cs typeface="Times New Roman" pitchFamily="18" charset="0"/>
                      </a:endParaRPr>
                    </a:p>
                  </a:txBody>
                  <a:tcPr/>
                </a:tc>
                <a:tc>
                  <a:txBody>
                    <a:bodyPr/>
                    <a:lstStyle/>
                    <a:p>
                      <a:pPr algn="ctr"/>
                      <a:endParaRPr lang="fa-IR" sz="1400" dirty="0" smtClean="0">
                        <a:latin typeface="Times New Roman" pitchFamily="18" charset="0"/>
                        <a:cs typeface="Times New Roman" pitchFamily="18" charset="0"/>
                      </a:endParaRPr>
                    </a:p>
                    <a:p>
                      <a:pPr algn="ctr"/>
                      <a:r>
                        <a:rPr lang="fa-IR" sz="2400" b="1" dirty="0" smtClean="0">
                          <a:latin typeface="Times New Roman" pitchFamily="18" charset="0"/>
                          <a:cs typeface="Times New Roman" pitchFamily="18" charset="0"/>
                        </a:rPr>
                        <a:t>وسعت و نیروی خطوط</a:t>
                      </a:r>
                      <a:endParaRPr lang="en-US" sz="2400" b="1" dirty="0">
                        <a:latin typeface="Times New Roman" pitchFamily="18" charset="0"/>
                        <a:cs typeface="Times New Roman" pitchFamily="18" charset="0"/>
                      </a:endParaRPr>
                    </a:p>
                  </a:txBody>
                  <a:tcPr>
                    <a:solidFill>
                      <a:srgbClr val="CCFFFF"/>
                    </a:solidFill>
                  </a:tcPr>
                </a:tc>
              </a:tr>
              <a:tr h="1478569">
                <a:tc>
                  <a:txBody>
                    <a:bodyPr/>
                    <a:lstStyle/>
                    <a:p>
                      <a:pPr algn="r" rtl="1"/>
                      <a:r>
                        <a:rPr lang="fa-IR" sz="1600" dirty="0" smtClean="0">
                          <a:latin typeface="Times New Roman" pitchFamily="18" charset="0"/>
                          <a:cs typeface="Times New Roman" pitchFamily="18" charset="0"/>
                        </a:rPr>
                        <a:t>نشانه فقدان عناصر تخیلی، انطباق ناپذیری، خشکی،</a:t>
                      </a:r>
                      <a:r>
                        <a:rPr lang="fa-IR" sz="1600" baseline="0" dirty="0" smtClean="0">
                          <a:latin typeface="Times New Roman" pitchFamily="18" charset="0"/>
                          <a:cs typeface="Times New Roman" pitchFamily="18" charset="0"/>
                        </a:rPr>
                        <a:t> تحت تأثیر وضعیت اضطرابی و قوانین تحمیل شده، احتمال خصیصه های وسواسی و روان آزردگی. که در مورد این کودک وضعیت اضطرابی و روان آزردگی بیشتر قابل توجه است.</a:t>
                      </a:r>
                      <a:endParaRPr lang="en-US" sz="1600" dirty="0">
                        <a:latin typeface="Times New Roman" pitchFamily="18" charset="0"/>
                        <a:cs typeface="Times New Roman" pitchFamily="18" charset="0"/>
                      </a:endParaRPr>
                    </a:p>
                  </a:txBody>
                  <a:tcPr/>
                </a:tc>
                <a:tc>
                  <a:txBody>
                    <a:bodyPr/>
                    <a:lstStyle/>
                    <a:p>
                      <a:pPr algn="r" rtl="1"/>
                      <a:r>
                        <a:rPr lang="fa-IR" sz="1600" dirty="0" smtClean="0">
                          <a:latin typeface="Times New Roman" pitchFamily="18" charset="0"/>
                          <a:cs typeface="Times New Roman" pitchFamily="18" charset="0"/>
                        </a:rPr>
                        <a:t>تا حدودی قالبی</a:t>
                      </a:r>
                      <a:endParaRPr lang="en-US" sz="1600" dirty="0">
                        <a:latin typeface="Times New Roman" pitchFamily="18" charset="0"/>
                        <a:cs typeface="Times New Roman" pitchFamily="18" charset="0"/>
                      </a:endParaRPr>
                    </a:p>
                  </a:txBody>
                  <a:tcPr/>
                </a:tc>
                <a:tc>
                  <a:txBody>
                    <a:bodyPr/>
                    <a:lstStyle/>
                    <a:p>
                      <a:pPr algn="ctr"/>
                      <a:endParaRPr lang="fa-IR" sz="1400" dirty="0" smtClean="0">
                        <a:latin typeface="Times New Roman" pitchFamily="18" charset="0"/>
                        <a:cs typeface="Times New Roman" pitchFamily="18" charset="0"/>
                      </a:endParaRPr>
                    </a:p>
                    <a:p>
                      <a:pPr algn="ctr"/>
                      <a:r>
                        <a:rPr lang="fa-IR" sz="2400" b="1" dirty="0" smtClean="0">
                          <a:latin typeface="Times New Roman" pitchFamily="18" charset="0"/>
                          <a:cs typeface="Times New Roman" pitchFamily="18" charset="0"/>
                        </a:rPr>
                        <a:t>ریتم و آهنگ ترسیم</a:t>
                      </a:r>
                      <a:endParaRPr lang="en-US" sz="2400" b="1" dirty="0">
                        <a:latin typeface="Times New Roman" pitchFamily="18" charset="0"/>
                        <a:cs typeface="Times New Roman" pitchFamily="18" charset="0"/>
                      </a:endParaRPr>
                    </a:p>
                  </a:txBody>
                  <a:tcPr>
                    <a:solidFill>
                      <a:srgbClr val="CCFFFF"/>
                    </a:solidFill>
                  </a:tcPr>
                </a:tc>
              </a:tr>
              <a:tr h="1478569">
                <a:tc>
                  <a:txBody>
                    <a:bodyPr/>
                    <a:lstStyle/>
                    <a:p>
                      <a:pPr algn="r" rtl="1"/>
                      <a:r>
                        <a:rPr lang="fa-IR" sz="1600" dirty="0" smtClean="0">
                          <a:latin typeface="Times New Roman" pitchFamily="18" charset="0"/>
                          <a:cs typeface="Times New Roman" pitchFamily="18" charset="0"/>
                        </a:rPr>
                        <a:t>ناحیه پایین ناحیه غرایز</a:t>
                      </a:r>
                      <a:r>
                        <a:rPr lang="fa-IR" sz="1600" baseline="0" dirty="0" smtClean="0">
                          <a:latin typeface="Times New Roman" pitchFamily="18" charset="0"/>
                          <a:cs typeface="Times New Roman" pitchFamily="18" charset="0"/>
                        </a:rPr>
                        <a:t> بنیادی صیانت ذات و ناحیه منتخب خسته ها، روان آزردگان توان زدوده و افسرده هاست.</a:t>
                      </a:r>
                      <a:endParaRPr lang="en-US" sz="1600" dirty="0">
                        <a:latin typeface="Times New Roman" pitchFamily="18" charset="0"/>
                        <a:cs typeface="Times New Roman" pitchFamily="18" charset="0"/>
                      </a:endParaRPr>
                    </a:p>
                  </a:txBody>
                  <a:tcPr/>
                </a:tc>
                <a:tc>
                  <a:txBody>
                    <a:bodyPr/>
                    <a:lstStyle/>
                    <a:p>
                      <a:pPr algn="r" rtl="1"/>
                      <a:r>
                        <a:rPr lang="fa-IR" sz="1600" smtClean="0">
                          <a:latin typeface="Times New Roman" pitchFamily="18" charset="0"/>
                          <a:cs typeface="Times New Roman" pitchFamily="18" charset="0"/>
                        </a:rPr>
                        <a:t>پایین صفحه (هر چند خیلی افراطی نیست.)</a:t>
                      </a:r>
                      <a:endParaRPr lang="en-US" sz="1600" dirty="0">
                        <a:latin typeface="Times New Roman" pitchFamily="18" charset="0"/>
                        <a:cs typeface="Times New Roman" pitchFamily="18" charset="0"/>
                      </a:endParaRPr>
                    </a:p>
                  </a:txBody>
                  <a:tcPr/>
                </a:tc>
                <a:tc>
                  <a:txBody>
                    <a:bodyPr/>
                    <a:lstStyle/>
                    <a:p>
                      <a:pPr algn="ctr"/>
                      <a:endParaRPr lang="fa-IR" sz="1400" dirty="0" smtClean="0">
                        <a:latin typeface="Times New Roman" pitchFamily="18" charset="0"/>
                        <a:cs typeface="Times New Roman" pitchFamily="18" charset="0"/>
                      </a:endParaRPr>
                    </a:p>
                    <a:p>
                      <a:pPr algn="ctr"/>
                      <a:endParaRPr lang="fa-IR" sz="1400" dirty="0" smtClean="0">
                        <a:latin typeface="Times New Roman" pitchFamily="18" charset="0"/>
                        <a:cs typeface="Times New Roman" pitchFamily="18" charset="0"/>
                      </a:endParaRPr>
                    </a:p>
                    <a:p>
                      <a:pPr algn="ctr"/>
                      <a:r>
                        <a:rPr lang="fa-IR" sz="2400" b="1" dirty="0" smtClean="0">
                          <a:latin typeface="Times New Roman" pitchFamily="18" charset="0"/>
                          <a:cs typeface="Times New Roman" pitchFamily="18" charset="0"/>
                        </a:rPr>
                        <a:t>ناحیه ترسیم</a:t>
                      </a:r>
                      <a:endParaRPr lang="en-US" sz="2400" b="1" dirty="0">
                        <a:latin typeface="Times New Roman" pitchFamily="18" charset="0"/>
                        <a:cs typeface="Times New Roman" pitchFamily="18" charset="0"/>
                      </a:endParaRPr>
                    </a:p>
                  </a:txBody>
                  <a:tcPr>
                    <a:solidFill>
                      <a:srgbClr val="CCFFFF"/>
                    </a:solidFill>
                  </a:tcPr>
                </a:tc>
              </a:tr>
              <a:tr h="1478569">
                <a:tc>
                  <a:txBody>
                    <a:bodyPr/>
                    <a:lstStyle/>
                    <a:p>
                      <a:pPr algn="r" rtl="1"/>
                      <a:r>
                        <a:rPr lang="fa-IR" sz="1600" dirty="0" smtClean="0">
                          <a:latin typeface="Times New Roman" pitchFamily="18" charset="0"/>
                          <a:cs typeface="Times New Roman" pitchFamily="18" charset="0"/>
                        </a:rPr>
                        <a:t>با توجه به اینکه کودک راست برتر است، کشیدن نقاشی از راست به چپ نرمال نیست و نشانه</a:t>
                      </a:r>
                      <a:r>
                        <a:rPr lang="fa-IR" sz="1600" baseline="0" dirty="0" smtClean="0">
                          <a:latin typeface="Times New Roman" pitchFamily="18" charset="0"/>
                          <a:cs typeface="Times New Roman" pitchFamily="18" charset="0"/>
                        </a:rPr>
                        <a:t> نوعی تمایل به واپس روی است.</a:t>
                      </a:r>
                      <a:endParaRPr lang="en-US" sz="1600" dirty="0">
                        <a:latin typeface="Times New Roman" pitchFamily="18" charset="0"/>
                        <a:cs typeface="Times New Roman" pitchFamily="18" charset="0"/>
                      </a:endParaRPr>
                    </a:p>
                  </a:txBody>
                  <a:tcPr/>
                </a:tc>
                <a:tc>
                  <a:txBody>
                    <a:bodyPr/>
                    <a:lstStyle/>
                    <a:p>
                      <a:pPr algn="r" rtl="1"/>
                      <a:r>
                        <a:rPr lang="fa-IR" sz="1600" dirty="0" smtClean="0">
                          <a:latin typeface="Times New Roman" pitchFamily="18" charset="0"/>
                          <a:cs typeface="Times New Roman" pitchFamily="18" charset="0"/>
                        </a:rPr>
                        <a:t>در کل از راست به چپ. (مادرش،</a:t>
                      </a:r>
                      <a:r>
                        <a:rPr lang="fa-IR" sz="1600" baseline="0" dirty="0" smtClean="0">
                          <a:latin typeface="Times New Roman" pitchFamily="18" charset="0"/>
                          <a:cs typeface="Times New Roman" pitchFamily="18" charset="0"/>
                        </a:rPr>
                        <a:t> پدرش، بچه، خودش)</a:t>
                      </a:r>
                      <a:endParaRPr lang="en-US" sz="1600" dirty="0">
                        <a:latin typeface="Times New Roman" pitchFamily="18" charset="0"/>
                        <a:cs typeface="Times New Roman" pitchFamily="18" charset="0"/>
                      </a:endParaRPr>
                    </a:p>
                  </a:txBody>
                  <a:tcPr/>
                </a:tc>
                <a:tc>
                  <a:txBody>
                    <a:bodyPr/>
                    <a:lstStyle/>
                    <a:p>
                      <a:pPr algn="ctr"/>
                      <a:endParaRPr lang="fa-IR" sz="1400" dirty="0" smtClean="0">
                        <a:latin typeface="Times New Roman" pitchFamily="18" charset="0"/>
                        <a:cs typeface="Times New Roman" pitchFamily="18" charset="0"/>
                      </a:endParaRPr>
                    </a:p>
                    <a:p>
                      <a:pPr algn="ctr"/>
                      <a:endParaRPr lang="fa-IR" sz="1400" dirty="0" smtClean="0">
                        <a:latin typeface="Times New Roman" pitchFamily="18" charset="0"/>
                        <a:cs typeface="Times New Roman" pitchFamily="18" charset="0"/>
                      </a:endParaRPr>
                    </a:p>
                    <a:p>
                      <a:pPr algn="ctr"/>
                      <a:r>
                        <a:rPr lang="fa-IR" sz="2400" b="1" dirty="0" smtClean="0">
                          <a:latin typeface="Times New Roman" pitchFamily="18" charset="0"/>
                          <a:cs typeface="Times New Roman" pitchFamily="18" charset="0"/>
                        </a:rPr>
                        <a:t>جهت ترسیم</a:t>
                      </a:r>
                      <a:endParaRPr lang="en-US" sz="2400" b="1" dirty="0">
                        <a:latin typeface="Times New Roman" pitchFamily="18" charset="0"/>
                        <a:cs typeface="Times New Roman" pitchFamily="18" charset="0"/>
                      </a:endParaRPr>
                    </a:p>
                  </a:txBody>
                  <a:tcPr>
                    <a:solidFill>
                      <a:srgbClr val="CCFFFF"/>
                    </a:solidFill>
                  </a:tcPr>
                </a:tc>
              </a:tr>
            </a:tbl>
          </a:graphicData>
        </a:graphic>
      </p:graphicFrame>
      <p:pic>
        <p:nvPicPr>
          <p:cNvPr id="4" name="Content Placeholder 3" descr="نقاشی 5.jpg"/>
          <p:cNvPicPr>
            <a:picLocks noChangeAspect="1"/>
          </p:cNvPicPr>
          <p:nvPr/>
        </p:nvPicPr>
        <p:blipFill>
          <a:blip r:embed="rId2" cstate="print"/>
          <a:stretch>
            <a:fillRect/>
          </a:stretch>
        </p:blipFill>
        <p:spPr>
          <a:xfrm>
            <a:off x="1428736" y="214282"/>
            <a:ext cx="1069228" cy="14823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4686" y="1000100"/>
            <a:ext cx="3371852" cy="491040"/>
          </a:xfrm>
        </p:spPr>
        <p:txBody>
          <a:bodyPr>
            <a:noAutofit/>
          </a:bodyPr>
          <a:lstStyle/>
          <a:p>
            <a:pPr algn="r"/>
            <a:r>
              <a:rPr lang="fa-IR" sz="2800" b="1" dirty="0" smtClean="0">
                <a:ln w="10541" cmpd="sng">
                  <a:solidFill>
                    <a:srgbClr val="00B05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ب: سطح ساخت صوری</a:t>
            </a:r>
            <a:endParaRPr lang="en-US" sz="2800" b="1" dirty="0">
              <a:ln w="10541" cmpd="sng">
                <a:solidFill>
                  <a:srgbClr val="00B05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214290" y="1714480"/>
          <a:ext cx="6357982" cy="2217368"/>
        </p:xfrm>
        <a:graphic>
          <a:graphicData uri="http://schemas.openxmlformats.org/drawingml/2006/table">
            <a:tbl>
              <a:tblPr firstRow="1" bandRow="1">
                <a:tableStyleId>{5940675A-B579-460E-94D1-54222C63F5DA}</a:tableStyleId>
              </a:tblPr>
              <a:tblGrid>
                <a:gridCol w="4006399"/>
                <a:gridCol w="2351583"/>
              </a:tblGrid>
              <a:tr h="423530">
                <a:tc>
                  <a:txBody>
                    <a:bodyPr/>
                    <a:lstStyle/>
                    <a:p>
                      <a:pPr algn="ctr" rtl="1"/>
                      <a:r>
                        <a:rPr lang="fa-IR" sz="2000" b="1" dirty="0" smtClean="0">
                          <a:cs typeface="+mj-cs"/>
                        </a:rPr>
                        <a:t>تفسیر</a:t>
                      </a:r>
                      <a:endParaRPr lang="en-US" sz="2000" b="1" dirty="0">
                        <a:cs typeface="+mj-cs"/>
                      </a:endParaRPr>
                    </a:p>
                  </a:txBody>
                  <a:tcPr>
                    <a:solidFill>
                      <a:srgbClr val="CCFFCC"/>
                    </a:solidFill>
                  </a:tcPr>
                </a:tc>
                <a:tc>
                  <a:txBody>
                    <a:bodyPr/>
                    <a:lstStyle/>
                    <a:p>
                      <a:pPr algn="ctr" rtl="1"/>
                      <a:r>
                        <a:rPr lang="fa-IR" sz="2000" b="1" dirty="0" smtClean="0">
                          <a:latin typeface="Times New Roman" pitchFamily="18" charset="0"/>
                          <a:cs typeface="Times New Roman" pitchFamily="18" charset="0"/>
                        </a:rPr>
                        <a:t>نحوه</a:t>
                      </a:r>
                      <a:r>
                        <a:rPr lang="fa-IR" sz="2000" b="1" baseline="0" dirty="0" smtClean="0">
                          <a:latin typeface="Times New Roman" pitchFamily="18" charset="0"/>
                          <a:cs typeface="Times New Roman" pitchFamily="18" charset="0"/>
                        </a:rPr>
                        <a:t> ترسیم</a:t>
                      </a:r>
                      <a:endParaRPr lang="en-US" sz="2000" b="1" dirty="0">
                        <a:latin typeface="Times New Roman" pitchFamily="18" charset="0"/>
                        <a:cs typeface="Times New Roman" pitchFamily="18" charset="0"/>
                      </a:endParaRPr>
                    </a:p>
                  </a:txBody>
                  <a:tcPr>
                    <a:solidFill>
                      <a:srgbClr val="CCFFCC"/>
                    </a:solidFill>
                  </a:tcPr>
                </a:tc>
              </a:tr>
              <a:tr h="896919">
                <a:tc>
                  <a:txBody>
                    <a:bodyPr/>
                    <a:lstStyle/>
                    <a:p>
                      <a:pPr algn="r" rtl="1"/>
                      <a:r>
                        <a:rPr lang="fa-IR" sz="1600" dirty="0" smtClean="0">
                          <a:cs typeface="+mj-cs"/>
                        </a:rPr>
                        <a:t>غنا و درجه تکامل نقاشی با توجه به سن کودک متناسب</a:t>
                      </a:r>
                      <a:r>
                        <a:rPr lang="fa-IR" sz="1600" baseline="0" dirty="0" smtClean="0">
                          <a:cs typeface="+mj-cs"/>
                        </a:rPr>
                        <a:t> است. به دلیل متناسب کشیدن اجزای بدن، ترسیم البسه و ... </a:t>
                      </a:r>
                      <a:endParaRPr lang="en-US" sz="1600" dirty="0">
                        <a:cs typeface="+mj-cs"/>
                      </a:endParaRPr>
                    </a:p>
                  </a:txBody>
                  <a:tcPr/>
                </a:tc>
                <a:tc>
                  <a:txBody>
                    <a:bodyPr/>
                    <a:lstStyle/>
                    <a:p>
                      <a:pPr algn="ctr" rtl="1"/>
                      <a:r>
                        <a:rPr lang="fa-IR" sz="2000" b="1" dirty="0" smtClean="0">
                          <a:latin typeface="Times New Roman" pitchFamily="18" charset="0"/>
                          <a:cs typeface="Times New Roman" pitchFamily="18" charset="0"/>
                        </a:rPr>
                        <a:t>ارزشیابی غنا و درجه تکامل نقاشی</a:t>
                      </a:r>
                      <a:endParaRPr lang="en-US" sz="2000" b="1" dirty="0">
                        <a:latin typeface="Times New Roman" pitchFamily="18" charset="0"/>
                        <a:cs typeface="Times New Roman" pitchFamily="18" charset="0"/>
                      </a:endParaRPr>
                    </a:p>
                  </a:txBody>
                  <a:tcPr>
                    <a:solidFill>
                      <a:srgbClr val="CCFFCC"/>
                    </a:solidFill>
                  </a:tcPr>
                </a:tc>
              </a:tr>
              <a:tr h="896919">
                <a:tc>
                  <a:txBody>
                    <a:bodyPr/>
                    <a:lstStyle/>
                    <a:p>
                      <a:pPr algn="r" rtl="1"/>
                      <a:r>
                        <a:rPr lang="fa-IR" sz="1600" dirty="0" smtClean="0">
                          <a:cs typeface="+mj-cs"/>
                        </a:rPr>
                        <a:t>تعقلی (خطوط راست و زوایا) و عدم تعامل</a:t>
                      </a:r>
                      <a:r>
                        <a:rPr lang="fa-IR" sz="1600" baseline="0" dirty="0" smtClean="0">
                          <a:cs typeface="+mj-cs"/>
                        </a:rPr>
                        <a:t> بین اشخاص</a:t>
                      </a:r>
                      <a:r>
                        <a:rPr lang="fa-IR" sz="1600" dirty="0" smtClean="0">
                          <a:cs typeface="+mj-cs"/>
                        </a:rPr>
                        <a:t>.</a:t>
                      </a:r>
                      <a:r>
                        <a:rPr lang="fa-IR" sz="1600" baseline="0" dirty="0" smtClean="0">
                          <a:cs typeface="+mj-cs"/>
                        </a:rPr>
                        <a:t> می تواند نشان دهنده وقفه و بازداری باشد.</a:t>
                      </a:r>
                      <a:r>
                        <a:rPr lang="fa-IR" sz="1600" dirty="0" smtClean="0">
                          <a:cs typeface="+mj-cs"/>
                        </a:rPr>
                        <a:t> </a:t>
                      </a:r>
                      <a:endParaRPr lang="en-US" sz="1600" dirty="0">
                        <a:cs typeface="+mj-cs"/>
                      </a:endParaRPr>
                    </a:p>
                  </a:txBody>
                  <a:tcPr/>
                </a:tc>
                <a:tc>
                  <a:txBody>
                    <a:bodyPr/>
                    <a:lstStyle/>
                    <a:p>
                      <a:pPr algn="ctr" rtl="1"/>
                      <a:r>
                        <a:rPr lang="fa-IR" sz="2000" b="1" dirty="0" smtClean="0">
                          <a:latin typeface="Times New Roman" pitchFamily="18" charset="0"/>
                          <a:cs typeface="Times New Roman" pitchFamily="18" charset="0"/>
                        </a:rPr>
                        <a:t>پویایی ترسیم و تعامل بین اشخاص</a:t>
                      </a:r>
                      <a:endParaRPr lang="en-US" sz="2000" b="1" dirty="0">
                        <a:latin typeface="Times New Roman" pitchFamily="18" charset="0"/>
                        <a:cs typeface="Times New Roman" pitchFamily="18" charset="0"/>
                      </a:endParaRPr>
                    </a:p>
                  </a:txBody>
                  <a:tcPr>
                    <a:solidFill>
                      <a:srgbClr val="CCFFCC"/>
                    </a:solidFill>
                  </a:tcPr>
                </a:tc>
              </a:tr>
            </a:tbl>
          </a:graphicData>
        </a:graphic>
      </p:graphicFrame>
      <p:graphicFrame>
        <p:nvGraphicFramePr>
          <p:cNvPr id="5" name="Table 4"/>
          <p:cNvGraphicFramePr>
            <a:graphicFrameLocks noGrp="1"/>
          </p:cNvGraphicFramePr>
          <p:nvPr/>
        </p:nvGraphicFramePr>
        <p:xfrm>
          <a:off x="214290" y="5000628"/>
          <a:ext cx="6357982" cy="3987632"/>
        </p:xfrm>
        <a:graphic>
          <a:graphicData uri="http://schemas.openxmlformats.org/drawingml/2006/table">
            <a:tbl>
              <a:tblPr firstRow="1" bandRow="1">
                <a:tableStyleId>{5940675A-B579-460E-94D1-54222C63F5DA}</a:tableStyleId>
              </a:tblPr>
              <a:tblGrid>
                <a:gridCol w="4429156"/>
                <a:gridCol w="1928826"/>
              </a:tblGrid>
              <a:tr h="711337">
                <a:tc>
                  <a:txBody>
                    <a:bodyPr/>
                    <a:lstStyle/>
                    <a:p>
                      <a:pPr algn="r" rtl="1"/>
                      <a:r>
                        <a:rPr lang="fa-IR" dirty="0" smtClean="0">
                          <a:cs typeface="+mj-cs"/>
                        </a:rPr>
                        <a:t>ندارد.</a:t>
                      </a:r>
                      <a:r>
                        <a:rPr lang="fa-IR" baseline="0" dirty="0" smtClean="0">
                          <a:cs typeface="+mj-cs"/>
                        </a:rPr>
                        <a:t> </a:t>
                      </a:r>
                      <a:endParaRPr lang="en-US" dirty="0">
                        <a:cs typeface="+mj-cs"/>
                      </a:endParaRPr>
                    </a:p>
                  </a:txBody>
                  <a:tcPr/>
                </a:tc>
                <a:tc>
                  <a:txBody>
                    <a:bodyPr/>
                    <a:lstStyle/>
                    <a:p>
                      <a:pPr algn="ctr" rtl="1"/>
                      <a:endParaRPr lang="fa-IR" sz="2400" b="1" dirty="0" smtClean="0">
                        <a:latin typeface="Times New Roman" pitchFamily="18" charset="0"/>
                        <a:cs typeface="Times New Roman" pitchFamily="18" charset="0"/>
                      </a:endParaRPr>
                    </a:p>
                    <a:p>
                      <a:pPr algn="ctr" rtl="1"/>
                      <a:r>
                        <a:rPr lang="fa-IR" sz="2400" b="1" dirty="0" smtClean="0">
                          <a:latin typeface="Times New Roman" pitchFamily="18" charset="0"/>
                          <a:cs typeface="Times New Roman" pitchFamily="18" charset="0"/>
                        </a:rPr>
                        <a:t>تغییر شکل</a:t>
                      </a:r>
                      <a:endParaRPr lang="en-US" sz="2400" b="1" dirty="0">
                        <a:latin typeface="Times New Roman" pitchFamily="18" charset="0"/>
                        <a:cs typeface="Times New Roman" pitchFamily="18" charset="0"/>
                      </a:endParaRPr>
                    </a:p>
                  </a:txBody>
                  <a:tcPr>
                    <a:solidFill>
                      <a:srgbClr val="CCFFCC"/>
                    </a:solidFill>
                  </a:tcPr>
                </a:tc>
              </a:tr>
              <a:tr h="987976">
                <a:tc>
                  <a:txBody>
                    <a:bodyPr/>
                    <a:lstStyle/>
                    <a:p>
                      <a:pPr algn="r" rtl="1"/>
                      <a:r>
                        <a:rPr lang="fa-IR" dirty="0" smtClean="0">
                          <a:cs typeface="+mj-cs"/>
                        </a:rPr>
                        <a:t>ندارد.</a:t>
                      </a:r>
                      <a:endParaRPr lang="en-US" dirty="0">
                        <a:cs typeface="+mj-cs"/>
                      </a:endParaRPr>
                    </a:p>
                  </a:txBody>
                  <a:tcPr/>
                </a:tc>
                <a:tc>
                  <a:txBody>
                    <a:bodyPr/>
                    <a:lstStyle/>
                    <a:p>
                      <a:pPr algn="ctr" rtl="1"/>
                      <a:endParaRPr lang="fa-IR" sz="2400" b="1" dirty="0" smtClean="0">
                        <a:latin typeface="Times New Roman" pitchFamily="18" charset="0"/>
                        <a:cs typeface="Times New Roman" pitchFamily="18" charset="0"/>
                      </a:endParaRPr>
                    </a:p>
                    <a:p>
                      <a:pPr algn="ctr" rtl="1"/>
                      <a:r>
                        <a:rPr lang="fa-IR" sz="2400" b="1" dirty="0" smtClean="0">
                          <a:latin typeface="Times New Roman" pitchFamily="18" charset="0"/>
                          <a:cs typeface="Times New Roman" pitchFamily="18" charset="0"/>
                        </a:rPr>
                        <a:t>حذف</a:t>
                      </a:r>
                      <a:endParaRPr lang="en-US" sz="2400" b="1" dirty="0">
                        <a:latin typeface="Times New Roman" pitchFamily="18" charset="0"/>
                        <a:cs typeface="Times New Roman" pitchFamily="18" charset="0"/>
                      </a:endParaRPr>
                    </a:p>
                  </a:txBody>
                  <a:tcPr>
                    <a:solidFill>
                      <a:srgbClr val="CCFFCC"/>
                    </a:solidFill>
                  </a:tcPr>
                </a:tc>
              </a:tr>
              <a:tr h="987976">
                <a:tc>
                  <a:txBody>
                    <a:bodyPr/>
                    <a:lstStyle/>
                    <a:p>
                      <a:pPr algn="r" rtl="1"/>
                      <a:r>
                        <a:rPr lang="fa-IR" dirty="0" smtClean="0">
                          <a:cs typeface="+mj-cs"/>
                        </a:rPr>
                        <a:t>یک</a:t>
                      </a:r>
                      <a:r>
                        <a:rPr lang="fa-IR" baseline="0" dirty="0" smtClean="0">
                          <a:cs typeface="+mj-cs"/>
                        </a:rPr>
                        <a:t> نوزاد.</a:t>
                      </a:r>
                      <a:endParaRPr lang="en-US" dirty="0">
                        <a:cs typeface="+mj-cs"/>
                      </a:endParaRPr>
                    </a:p>
                  </a:txBody>
                  <a:tcPr/>
                </a:tc>
                <a:tc>
                  <a:txBody>
                    <a:bodyPr/>
                    <a:lstStyle/>
                    <a:p>
                      <a:pPr algn="ctr" rtl="1"/>
                      <a:endParaRPr lang="fa-IR" sz="2400" b="1" dirty="0" smtClean="0">
                        <a:latin typeface="Times New Roman" pitchFamily="18" charset="0"/>
                        <a:cs typeface="Times New Roman" pitchFamily="18" charset="0"/>
                      </a:endParaRPr>
                    </a:p>
                    <a:p>
                      <a:pPr algn="ctr" rtl="1"/>
                      <a:r>
                        <a:rPr lang="fa-IR" sz="2400" b="1" dirty="0" smtClean="0">
                          <a:latin typeface="Times New Roman" pitchFamily="18" charset="0"/>
                          <a:cs typeface="Times New Roman" pitchFamily="18" charset="0"/>
                        </a:rPr>
                        <a:t>اضافات</a:t>
                      </a:r>
                      <a:endParaRPr lang="en-US" sz="2400" b="1" dirty="0">
                        <a:latin typeface="Times New Roman" pitchFamily="18" charset="0"/>
                        <a:cs typeface="Times New Roman" pitchFamily="18" charset="0"/>
                      </a:endParaRPr>
                    </a:p>
                  </a:txBody>
                  <a:tcPr>
                    <a:solidFill>
                      <a:srgbClr val="CCFFCC"/>
                    </a:solidFill>
                  </a:tcPr>
                </a:tc>
              </a:tr>
              <a:tr h="1027487">
                <a:tc>
                  <a:txBody>
                    <a:bodyPr/>
                    <a:lstStyle/>
                    <a:p>
                      <a:pPr algn="r" rtl="1"/>
                      <a:r>
                        <a:rPr lang="fa-IR" sz="1400" dirty="0" smtClean="0">
                          <a:cs typeface="+mj-cs"/>
                        </a:rPr>
                        <a:t>گرایش های عاطفی مثبت نسبت به مادر به دلیل ارزنده سازی (ابتدا کشیدن،</a:t>
                      </a:r>
                      <a:r>
                        <a:rPr lang="fa-IR" sz="1400" baseline="0" dirty="0" smtClean="0">
                          <a:cs typeface="+mj-cs"/>
                        </a:rPr>
                        <a:t> </a:t>
                      </a:r>
                      <a:r>
                        <a:rPr lang="fa-IR" sz="1400" dirty="0" smtClean="0">
                          <a:cs typeface="+mj-cs"/>
                        </a:rPr>
                        <a:t>کامل تر کشیدن، خوشحال</a:t>
                      </a:r>
                      <a:r>
                        <a:rPr lang="fa-IR" sz="1400" baseline="0" dirty="0" smtClean="0">
                          <a:cs typeface="+mj-cs"/>
                        </a:rPr>
                        <a:t> و بالبخند، استفاده از رنگ های شاد و نزدیک کشیدن او به خودش</a:t>
                      </a:r>
                      <a:r>
                        <a:rPr lang="fa-IR" sz="1400" dirty="0" smtClean="0">
                          <a:cs typeface="+mj-cs"/>
                        </a:rPr>
                        <a:t>).</a:t>
                      </a:r>
                    </a:p>
                    <a:p>
                      <a:pPr algn="r" rtl="1"/>
                      <a:r>
                        <a:rPr lang="fa-IR" sz="1400" dirty="0" smtClean="0">
                          <a:cs typeface="+mj-cs"/>
                        </a:rPr>
                        <a:t>گرایش</a:t>
                      </a:r>
                      <a:r>
                        <a:rPr lang="fa-IR" sz="1400" baseline="0" dirty="0" smtClean="0">
                          <a:cs typeface="+mj-cs"/>
                        </a:rPr>
                        <a:t> های عاطفی منفی نسبت به پدر به دلیل ناارزنده سازی (گوشه کشیدن، غمگین، دورتر از خودش کشیدن و دادن رنگ سیاه به او). </a:t>
                      </a:r>
                      <a:endParaRPr lang="en-US" sz="1400" dirty="0">
                        <a:cs typeface="+mj-cs"/>
                      </a:endParaRPr>
                    </a:p>
                  </a:txBody>
                  <a:tcPr/>
                </a:tc>
                <a:tc>
                  <a:txBody>
                    <a:bodyPr/>
                    <a:lstStyle/>
                    <a:p>
                      <a:pPr algn="ctr" rtl="1"/>
                      <a:r>
                        <a:rPr lang="fa-IR" sz="2400" b="1" dirty="0" smtClean="0">
                          <a:latin typeface="Times New Roman" pitchFamily="18" charset="0"/>
                          <a:cs typeface="Times New Roman" pitchFamily="18" charset="0"/>
                        </a:rPr>
                        <a:t>گرایش های عاطفی مثبت</a:t>
                      </a:r>
                      <a:r>
                        <a:rPr lang="fa-IR" sz="2400" b="1" baseline="0" dirty="0" smtClean="0">
                          <a:latin typeface="Times New Roman" pitchFamily="18" charset="0"/>
                          <a:cs typeface="Times New Roman" pitchFamily="18" charset="0"/>
                        </a:rPr>
                        <a:t> و منفی</a:t>
                      </a:r>
                      <a:endParaRPr lang="en-US" sz="2400" b="1" dirty="0">
                        <a:latin typeface="Times New Roman" pitchFamily="18" charset="0"/>
                        <a:cs typeface="Times New Roman" pitchFamily="18" charset="0"/>
                      </a:endParaRPr>
                    </a:p>
                  </a:txBody>
                  <a:tcPr>
                    <a:solidFill>
                      <a:srgbClr val="CCFFCC"/>
                    </a:solidFill>
                  </a:tcPr>
                </a:tc>
              </a:tr>
            </a:tbl>
          </a:graphicData>
        </a:graphic>
      </p:graphicFrame>
      <p:sp>
        <p:nvSpPr>
          <p:cNvPr id="6" name="TextBox 5"/>
          <p:cNvSpPr txBox="1"/>
          <p:nvPr/>
        </p:nvSpPr>
        <p:spPr>
          <a:xfrm>
            <a:off x="0" y="4071934"/>
            <a:ext cx="6572272" cy="830997"/>
          </a:xfrm>
          <a:prstGeom prst="rect">
            <a:avLst/>
          </a:prstGeom>
          <a:noFill/>
        </p:spPr>
        <p:txBody>
          <a:bodyPr wrap="square" rtlCol="0">
            <a:spAutoFit/>
          </a:bodyPr>
          <a:lstStyle/>
          <a:p>
            <a:pPr algn="r" rtl="1"/>
            <a:r>
              <a:rPr lang="fa-IR" sz="2400" b="1" dirty="0" smtClean="0">
                <a:ln w="10541" cmpd="sng">
                  <a:solidFill>
                    <a:srgbClr val="00B05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ج:‌ سطح محتوای نقاشی و تفسیر روان تحلیلگری (در مقایسه با خانواده واقعی)</a:t>
            </a:r>
            <a:endParaRPr lang="en-US" sz="2400" b="1" dirty="0">
              <a:ln w="10541" cmpd="sng">
                <a:solidFill>
                  <a:srgbClr val="00B05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pic>
        <p:nvPicPr>
          <p:cNvPr id="7" name="Content Placeholder 3" descr="نقاشی 5.jpg"/>
          <p:cNvPicPr>
            <a:picLocks noChangeAspect="1"/>
          </p:cNvPicPr>
          <p:nvPr/>
        </p:nvPicPr>
        <p:blipFill>
          <a:blip r:embed="rId2" cstate="print"/>
          <a:stretch>
            <a:fillRect/>
          </a:stretch>
        </p:blipFill>
        <p:spPr>
          <a:xfrm>
            <a:off x="1324506" y="142845"/>
            <a:ext cx="1030581" cy="14287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4" y="928662"/>
            <a:ext cx="2600300" cy="428628"/>
          </a:xfrm>
        </p:spPr>
        <p:txBody>
          <a:bodyPr>
            <a:noAutofit/>
          </a:bodyPr>
          <a:lstStyle/>
          <a:p>
            <a:pPr algn="r" rtl="1"/>
            <a:r>
              <a:rPr lang="fa-IR" sz="2400" b="1" dirty="0" smtClean="0">
                <a:ln w="10541" cmpd="sng">
                  <a:solidFill>
                    <a:srgbClr val="FAEE04"/>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د: مکانیزم های دفاعی</a:t>
            </a:r>
            <a:endParaRPr lang="en-US" sz="2400" b="1" dirty="0">
              <a:ln w="10541" cmpd="sng">
                <a:solidFill>
                  <a:srgbClr val="FAEE04"/>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214290" y="1533344"/>
          <a:ext cx="6386514" cy="1798320"/>
        </p:xfrm>
        <a:graphic>
          <a:graphicData uri="http://schemas.openxmlformats.org/drawingml/2006/table">
            <a:tbl>
              <a:tblPr firstRow="1" bandRow="1">
                <a:tableStyleId>{5940675A-B579-460E-94D1-54222C63F5DA}</a:tableStyleId>
              </a:tblPr>
              <a:tblGrid>
                <a:gridCol w="3193257"/>
                <a:gridCol w="3193257"/>
              </a:tblGrid>
              <a:tr h="327501">
                <a:tc>
                  <a:txBody>
                    <a:bodyPr/>
                    <a:lstStyle/>
                    <a:p>
                      <a:pPr algn="r" rtl="1"/>
                      <a:r>
                        <a:rPr lang="fa-IR" sz="1400" dirty="0" smtClean="0"/>
                        <a:t>ناارزنده سازی پدر (</a:t>
                      </a:r>
                      <a:r>
                        <a:rPr lang="fa-IR" sz="1400" kern="1200" baseline="0" dirty="0" smtClean="0">
                          <a:solidFill>
                            <a:schemeClr val="tx1"/>
                          </a:solidFill>
                          <a:latin typeface="+mn-lt"/>
                          <a:ea typeface="+mn-ea"/>
                          <a:cs typeface="+mn-cs"/>
                        </a:rPr>
                        <a:t>گوشه کشیدن، غمگین، دورتر از خودش کشیدن و دادن رنگ سیاه به او)</a:t>
                      </a:r>
                      <a:endParaRPr lang="en-US" sz="1400" dirty="0"/>
                    </a:p>
                  </a:txBody>
                  <a:tcPr/>
                </a:tc>
                <a:tc>
                  <a:txBody>
                    <a:bodyPr/>
                    <a:lstStyle/>
                    <a:p>
                      <a:pPr algn="ctr" rtl="1"/>
                      <a:r>
                        <a:rPr lang="fa-IR" b="1" dirty="0" smtClean="0">
                          <a:latin typeface="Times New Roman" pitchFamily="18" charset="0"/>
                          <a:cs typeface="Times New Roman" pitchFamily="18" charset="0"/>
                        </a:rPr>
                        <a:t>دفاع های من علیه اضطراب</a:t>
                      </a:r>
                      <a:r>
                        <a:rPr lang="fa-IR" b="1" baseline="0" dirty="0" smtClean="0">
                          <a:latin typeface="Times New Roman" pitchFamily="18" charset="0"/>
                          <a:cs typeface="Times New Roman" pitchFamily="18" charset="0"/>
                        </a:rPr>
                        <a:t> ناشی از تهدید بیرونی</a:t>
                      </a:r>
                      <a:endParaRPr lang="en-US" b="1" dirty="0">
                        <a:latin typeface="Times New Roman" pitchFamily="18" charset="0"/>
                        <a:cs typeface="Times New Roman" pitchFamily="18" charset="0"/>
                      </a:endParaRPr>
                    </a:p>
                  </a:txBody>
                  <a:tcPr>
                    <a:solidFill>
                      <a:srgbClr val="FFFFCC"/>
                    </a:solidFill>
                  </a:tcPr>
                </a:tc>
              </a:tr>
              <a:tr h="447758">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400" dirty="0" smtClean="0"/>
                        <a:t>جابه جایی </a:t>
                      </a:r>
                      <a:endParaRPr lang="en-US" sz="1400" dirty="0"/>
                    </a:p>
                  </a:txBody>
                  <a:tcPr/>
                </a:tc>
                <a:tc>
                  <a:txBody>
                    <a:bodyPr/>
                    <a:lstStyle/>
                    <a:p>
                      <a:pPr algn="ctr" rtl="1"/>
                      <a:r>
                        <a:rPr lang="fa-IR" b="1" dirty="0" smtClean="0">
                          <a:latin typeface="Times New Roman" pitchFamily="18" charset="0"/>
                          <a:cs typeface="Times New Roman" pitchFamily="18" charset="0"/>
                        </a:rPr>
                        <a:t>دفاع های من علیه اضطراب ناشی از کشاننده های درونی</a:t>
                      </a:r>
                      <a:endParaRPr lang="en-US" b="1" dirty="0">
                        <a:latin typeface="Times New Roman" pitchFamily="18" charset="0"/>
                        <a:cs typeface="Times New Roman" pitchFamily="18" charset="0"/>
                      </a:endParaRPr>
                    </a:p>
                  </a:txBody>
                  <a:tcPr>
                    <a:solidFill>
                      <a:srgbClr val="FFFFCC"/>
                    </a:solidFill>
                  </a:tcPr>
                </a:tc>
              </a:tr>
              <a:tr h="447758">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400" dirty="0" smtClean="0"/>
                        <a:t>ناارزنده سازی خود (حذف دست ها، در</a:t>
                      </a:r>
                      <a:r>
                        <a:rPr lang="fa-IR" sz="1400" baseline="0" dirty="0" smtClean="0"/>
                        <a:t> آخر کشیدن، گوشه کشیدن و ناراحت کشیدن خود)</a:t>
                      </a:r>
                      <a:endParaRPr lang="en-US" sz="1400" dirty="0"/>
                    </a:p>
                  </a:txBody>
                  <a:tcPr/>
                </a:tc>
                <a:tc>
                  <a:txBody>
                    <a:bodyPr/>
                    <a:lstStyle/>
                    <a:p>
                      <a:pPr algn="ctr" rtl="1"/>
                      <a:r>
                        <a:rPr lang="fa-IR" b="1" dirty="0" smtClean="0">
                          <a:latin typeface="Times New Roman" pitchFamily="18" charset="0"/>
                          <a:cs typeface="Times New Roman" pitchFamily="18" charset="0"/>
                        </a:rPr>
                        <a:t>اضطراب در برابر فرامن</a:t>
                      </a:r>
                      <a:endParaRPr lang="en-US" b="1" dirty="0">
                        <a:latin typeface="Times New Roman" pitchFamily="18" charset="0"/>
                        <a:cs typeface="Times New Roman" pitchFamily="18" charset="0"/>
                      </a:endParaRPr>
                    </a:p>
                  </a:txBody>
                  <a:tcPr>
                    <a:solidFill>
                      <a:srgbClr val="FFFFCC"/>
                    </a:solidFill>
                  </a:tcPr>
                </a:tc>
              </a:tr>
            </a:tbl>
          </a:graphicData>
        </a:graphic>
      </p:graphicFrame>
      <p:graphicFrame>
        <p:nvGraphicFramePr>
          <p:cNvPr id="5" name="Table 4"/>
          <p:cNvGraphicFramePr>
            <a:graphicFrameLocks noGrp="1"/>
          </p:cNvGraphicFramePr>
          <p:nvPr/>
        </p:nvGraphicFramePr>
        <p:xfrm>
          <a:off x="214290" y="4000490"/>
          <a:ext cx="6357982" cy="4977081"/>
        </p:xfrm>
        <a:graphic>
          <a:graphicData uri="http://schemas.openxmlformats.org/drawingml/2006/table">
            <a:tbl>
              <a:tblPr firstRow="1" bandRow="1">
                <a:tableStyleId>{5940675A-B579-460E-94D1-54222C63F5DA}</a:tableStyleId>
              </a:tblPr>
              <a:tblGrid>
                <a:gridCol w="3178991"/>
                <a:gridCol w="3178991"/>
              </a:tblGrid>
              <a:tr h="410769">
                <a:tc>
                  <a:txBody>
                    <a:bodyPr/>
                    <a:lstStyle/>
                    <a:p>
                      <a:pPr algn="r" rtl="1"/>
                      <a:r>
                        <a:rPr lang="fa-IR" sz="1100" dirty="0" smtClean="0">
                          <a:cs typeface="+mj-cs"/>
                        </a:rPr>
                        <a:t>مادر</a:t>
                      </a:r>
                      <a:r>
                        <a:rPr lang="fa-IR" sz="1100" kern="1200" dirty="0" smtClean="0">
                          <a:solidFill>
                            <a:schemeClr val="tx1"/>
                          </a:solidFill>
                          <a:latin typeface="+mn-lt"/>
                          <a:ea typeface="+mn-ea"/>
                          <a:cs typeface="+mn-cs"/>
                        </a:rPr>
                        <a:t>(ابتدا کشیدن،</a:t>
                      </a:r>
                      <a:r>
                        <a:rPr lang="fa-IR" sz="1100" kern="1200" baseline="0" dirty="0" smtClean="0">
                          <a:solidFill>
                            <a:schemeClr val="tx1"/>
                          </a:solidFill>
                          <a:latin typeface="+mn-lt"/>
                          <a:ea typeface="+mn-ea"/>
                          <a:cs typeface="+mn-cs"/>
                        </a:rPr>
                        <a:t> </a:t>
                      </a:r>
                      <a:r>
                        <a:rPr lang="fa-IR" sz="1100" kern="1200" dirty="0" smtClean="0">
                          <a:solidFill>
                            <a:schemeClr val="tx1"/>
                          </a:solidFill>
                          <a:latin typeface="+mn-lt"/>
                          <a:ea typeface="+mn-ea"/>
                          <a:cs typeface="+mn-cs"/>
                        </a:rPr>
                        <a:t>کامل تر کشیدن، خوشحال</a:t>
                      </a:r>
                      <a:r>
                        <a:rPr lang="fa-IR" sz="1100" kern="1200" baseline="0" dirty="0" smtClean="0">
                          <a:solidFill>
                            <a:schemeClr val="tx1"/>
                          </a:solidFill>
                          <a:latin typeface="+mn-lt"/>
                          <a:ea typeface="+mn-ea"/>
                          <a:cs typeface="+mn-cs"/>
                        </a:rPr>
                        <a:t> و بالبخند، استفاده از رنگ های شاد و نزدیک کشیدن او به خودش</a:t>
                      </a:r>
                      <a:r>
                        <a:rPr lang="fa-IR" sz="1100" kern="1200" dirty="0" smtClean="0">
                          <a:solidFill>
                            <a:schemeClr val="tx1"/>
                          </a:solidFill>
                          <a:latin typeface="+mn-lt"/>
                          <a:ea typeface="+mn-ea"/>
                          <a:cs typeface="+mn-cs"/>
                        </a:rPr>
                        <a:t>)</a:t>
                      </a:r>
                      <a:endParaRPr lang="en-US" sz="1100" dirty="0">
                        <a:cs typeface="+mj-cs"/>
                      </a:endParaRPr>
                    </a:p>
                  </a:txBody>
                  <a:tcPr/>
                </a:tc>
                <a:tc>
                  <a:txBody>
                    <a:bodyPr/>
                    <a:lstStyle/>
                    <a:p>
                      <a:pPr algn="ctr" rtl="1"/>
                      <a:r>
                        <a:rPr lang="fa-IR" b="1" dirty="0" smtClean="0">
                          <a:latin typeface="Times New Roman" pitchFamily="18" charset="0"/>
                          <a:cs typeface="Times New Roman" pitchFamily="18" charset="0"/>
                        </a:rPr>
                        <a:t>فرد ارزنده سازی شده </a:t>
                      </a:r>
                    </a:p>
                  </a:txBody>
                  <a:tcPr>
                    <a:solidFill>
                      <a:srgbClr val="FFFFCC"/>
                    </a:solidFill>
                  </a:tcPr>
                </a:tc>
              </a:tr>
              <a:tr h="410769">
                <a:tc>
                  <a:txBody>
                    <a:bodyPr/>
                    <a:lstStyle/>
                    <a:p>
                      <a:pPr algn="r" rtl="1"/>
                      <a:r>
                        <a:rPr lang="fa-IR" sz="1100" dirty="0" smtClean="0">
                          <a:cs typeface="+mj-cs"/>
                        </a:rPr>
                        <a:t>پدر </a:t>
                      </a:r>
                      <a:r>
                        <a:rPr lang="fa-IR" sz="1100" dirty="0" smtClean="0"/>
                        <a:t>(</a:t>
                      </a:r>
                      <a:r>
                        <a:rPr lang="fa-IR" sz="1100" kern="1200" baseline="0" dirty="0" smtClean="0">
                          <a:solidFill>
                            <a:schemeClr val="tx1"/>
                          </a:solidFill>
                          <a:latin typeface="+mn-lt"/>
                          <a:ea typeface="+mn-ea"/>
                          <a:cs typeface="+mn-cs"/>
                        </a:rPr>
                        <a:t>گوشه کشیدن، غمگین، دورتر از خودش کشیدن و دادن رنگ سیاه به او)</a:t>
                      </a:r>
                      <a:endParaRPr lang="en-US" sz="1100" dirty="0">
                        <a:cs typeface="+mj-cs"/>
                      </a:endParaRPr>
                    </a:p>
                  </a:txBody>
                  <a:tcPr/>
                </a:tc>
                <a:tc>
                  <a:txBody>
                    <a:bodyPr/>
                    <a:lstStyle/>
                    <a:p>
                      <a:pPr algn="ctr" rtl="1"/>
                      <a:r>
                        <a:rPr lang="fa-IR" b="1" dirty="0" smtClean="0">
                          <a:latin typeface="Times New Roman" pitchFamily="18" charset="0"/>
                          <a:cs typeface="Times New Roman" pitchFamily="18" charset="0"/>
                        </a:rPr>
                        <a:t>فرد ناارزنده سازی شده</a:t>
                      </a:r>
                      <a:endParaRPr lang="en-US" b="1" dirty="0">
                        <a:latin typeface="Times New Roman" pitchFamily="18" charset="0"/>
                        <a:cs typeface="Times New Roman" pitchFamily="18" charset="0"/>
                      </a:endParaRPr>
                    </a:p>
                  </a:txBody>
                  <a:tcPr>
                    <a:solidFill>
                      <a:srgbClr val="FFFFCC"/>
                    </a:solidFill>
                  </a:tcPr>
                </a:tc>
              </a:tr>
              <a:tr h="410769">
                <a:tc>
                  <a:txBody>
                    <a:bodyPr/>
                    <a:lstStyle/>
                    <a:p>
                      <a:pPr algn="r" rtl="1"/>
                      <a:r>
                        <a:rPr lang="fa-IR" sz="1100" dirty="0" smtClean="0"/>
                        <a:t>حذف دست ها، در</a:t>
                      </a:r>
                      <a:r>
                        <a:rPr lang="fa-IR" sz="1100" baseline="0" dirty="0" smtClean="0"/>
                        <a:t> آخر کشیدن، گوشه کشیدن و ناراحت کشیدن خود</a:t>
                      </a:r>
                      <a:endParaRPr lang="en-US" sz="1100" dirty="0">
                        <a:cs typeface="+mj-cs"/>
                      </a:endParaRPr>
                    </a:p>
                  </a:txBody>
                  <a:tcPr/>
                </a:tc>
                <a:tc>
                  <a:txBody>
                    <a:bodyPr/>
                    <a:lstStyle/>
                    <a:p>
                      <a:pPr algn="ctr" rtl="1"/>
                      <a:r>
                        <a:rPr lang="fa-IR" b="1" dirty="0" smtClean="0">
                          <a:latin typeface="Times New Roman" pitchFamily="18" charset="0"/>
                          <a:cs typeface="Times New Roman" pitchFamily="18" charset="0"/>
                        </a:rPr>
                        <a:t>ناارزنده سازی خود</a:t>
                      </a:r>
                      <a:endParaRPr lang="en-US" b="1" dirty="0">
                        <a:latin typeface="Times New Roman" pitchFamily="18" charset="0"/>
                        <a:cs typeface="Times New Roman" pitchFamily="18" charset="0"/>
                      </a:endParaRPr>
                    </a:p>
                  </a:txBody>
                  <a:tcPr>
                    <a:solidFill>
                      <a:srgbClr val="FFFFCC"/>
                    </a:solidFill>
                  </a:tcPr>
                </a:tc>
              </a:tr>
              <a:tr h="410769">
                <a:tc>
                  <a:txBody>
                    <a:bodyPr/>
                    <a:lstStyle/>
                    <a:p>
                      <a:pPr algn="r" rtl="1"/>
                      <a:r>
                        <a:rPr lang="fa-IR" sz="1100" dirty="0" smtClean="0">
                          <a:cs typeface="+mj-cs"/>
                        </a:rPr>
                        <a:t>ندارد.</a:t>
                      </a:r>
                      <a:endParaRPr lang="en-US" sz="1100" dirty="0">
                        <a:cs typeface="+mj-cs"/>
                      </a:endParaRPr>
                    </a:p>
                  </a:txBody>
                  <a:tcPr/>
                </a:tc>
                <a:tc>
                  <a:txBody>
                    <a:bodyPr/>
                    <a:lstStyle/>
                    <a:p>
                      <a:pPr algn="ctr" rtl="1"/>
                      <a:r>
                        <a:rPr lang="fa-IR" b="1" dirty="0" smtClean="0">
                          <a:latin typeface="Times New Roman" pitchFamily="18" charset="0"/>
                          <a:cs typeface="Times New Roman" pitchFamily="18" charset="0"/>
                        </a:rPr>
                        <a:t>جا</a:t>
                      </a:r>
                      <a:r>
                        <a:rPr lang="fa-IR" b="1" baseline="0" dirty="0" smtClean="0">
                          <a:latin typeface="Times New Roman" pitchFamily="18" charset="0"/>
                          <a:cs typeface="Times New Roman" pitchFamily="18" charset="0"/>
                        </a:rPr>
                        <a:t> به جایی ها</a:t>
                      </a:r>
                      <a:endParaRPr lang="en-US" b="1" dirty="0">
                        <a:latin typeface="Times New Roman" pitchFamily="18" charset="0"/>
                        <a:cs typeface="Times New Roman" pitchFamily="18" charset="0"/>
                      </a:endParaRPr>
                    </a:p>
                  </a:txBody>
                  <a:tcPr>
                    <a:solidFill>
                      <a:srgbClr val="FFFFCC"/>
                    </a:solidFill>
                  </a:tcPr>
                </a:tc>
              </a:tr>
              <a:tr h="410769">
                <a:tc>
                  <a:txBody>
                    <a:bodyPr/>
                    <a:lstStyle/>
                    <a:p>
                      <a:pPr algn="r" rtl="1"/>
                      <a:r>
                        <a:rPr lang="fa-IR" sz="1100" dirty="0" smtClean="0">
                          <a:cs typeface="+mj-cs"/>
                        </a:rPr>
                        <a:t>دارد. نشانه گرایش های واپس گرایی است.</a:t>
                      </a:r>
                      <a:endParaRPr lang="en-US" sz="1100" dirty="0">
                        <a:cs typeface="+mj-cs"/>
                      </a:endParaRPr>
                    </a:p>
                  </a:txBody>
                  <a:tcPr/>
                </a:tc>
                <a:tc>
                  <a:txBody>
                    <a:bodyPr/>
                    <a:lstStyle/>
                    <a:p>
                      <a:pPr algn="ctr" rtl="1"/>
                      <a:r>
                        <a:rPr lang="fa-IR" b="1" dirty="0" smtClean="0">
                          <a:latin typeface="Times New Roman" pitchFamily="18" charset="0"/>
                          <a:cs typeface="Times New Roman" pitchFamily="18" charset="0"/>
                        </a:rPr>
                        <a:t>افزودن</a:t>
                      </a:r>
                      <a:r>
                        <a:rPr lang="fa-IR" b="1" baseline="0" dirty="0" smtClean="0">
                          <a:latin typeface="Times New Roman" pitchFamily="18" charset="0"/>
                          <a:cs typeface="Times New Roman" pitchFamily="18" charset="0"/>
                        </a:rPr>
                        <a:t> یک نوزاد به نقاشی</a:t>
                      </a:r>
                      <a:endParaRPr lang="en-US" b="1" dirty="0">
                        <a:latin typeface="Times New Roman" pitchFamily="18" charset="0"/>
                        <a:cs typeface="Times New Roman" pitchFamily="18" charset="0"/>
                      </a:endParaRPr>
                    </a:p>
                  </a:txBody>
                  <a:tcPr>
                    <a:solidFill>
                      <a:srgbClr val="FFFFCC"/>
                    </a:solidFill>
                  </a:tcPr>
                </a:tc>
              </a:tr>
              <a:tr h="410769">
                <a:tc>
                  <a:txBody>
                    <a:bodyPr/>
                    <a:lstStyle/>
                    <a:p>
                      <a:pPr algn="r" rtl="1"/>
                      <a:r>
                        <a:rPr lang="fa-IR" sz="1100" dirty="0" smtClean="0">
                          <a:cs typeface="+mj-cs"/>
                        </a:rPr>
                        <a:t>ندارد.</a:t>
                      </a:r>
                      <a:endParaRPr lang="en-US" sz="1100" dirty="0">
                        <a:cs typeface="+mj-cs"/>
                      </a:endParaRPr>
                    </a:p>
                  </a:txBody>
                  <a:tcPr/>
                </a:tc>
                <a:tc>
                  <a:txBody>
                    <a:bodyPr/>
                    <a:lstStyle/>
                    <a:p>
                      <a:pPr algn="ctr" rtl="1"/>
                      <a:r>
                        <a:rPr lang="fa-IR" b="1" dirty="0" smtClean="0">
                          <a:latin typeface="Times New Roman" pitchFamily="18" charset="0"/>
                          <a:cs typeface="Times New Roman" pitchFamily="18" charset="0"/>
                        </a:rPr>
                        <a:t>افزودن یک</a:t>
                      </a:r>
                      <a:r>
                        <a:rPr lang="fa-IR" b="1" baseline="0" dirty="0" smtClean="0">
                          <a:latin typeface="Times New Roman" pitchFamily="18" charset="0"/>
                          <a:cs typeface="Times New Roman" pitchFamily="18" charset="0"/>
                        </a:rPr>
                        <a:t> فرد بزرگسال یا سالمند</a:t>
                      </a:r>
                      <a:endParaRPr lang="en-US" b="1" dirty="0">
                        <a:latin typeface="Times New Roman" pitchFamily="18" charset="0"/>
                        <a:cs typeface="Times New Roman" pitchFamily="18" charset="0"/>
                      </a:endParaRPr>
                    </a:p>
                  </a:txBody>
                  <a:tcPr>
                    <a:solidFill>
                      <a:srgbClr val="FFFFCC"/>
                    </a:solidFill>
                  </a:tcPr>
                </a:tc>
              </a:tr>
              <a:tr h="410769">
                <a:tc>
                  <a:txBody>
                    <a:bodyPr/>
                    <a:lstStyle/>
                    <a:p>
                      <a:pPr algn="r" rtl="1"/>
                      <a:r>
                        <a:rPr lang="fa-IR" sz="1100" dirty="0" smtClean="0">
                          <a:cs typeface="+mj-cs"/>
                        </a:rPr>
                        <a:t>ندارد.</a:t>
                      </a:r>
                      <a:endParaRPr lang="en-US" sz="1100" dirty="0">
                        <a:cs typeface="+mj-cs"/>
                      </a:endParaRPr>
                    </a:p>
                  </a:txBody>
                  <a:tcPr/>
                </a:tc>
                <a:tc>
                  <a:txBody>
                    <a:bodyPr/>
                    <a:lstStyle/>
                    <a:p>
                      <a:pPr algn="ctr" rtl="1"/>
                      <a:r>
                        <a:rPr lang="fa-IR" b="1" dirty="0" smtClean="0">
                          <a:latin typeface="Times New Roman" pitchFamily="18" charset="0"/>
                          <a:cs typeface="Times New Roman" pitchFamily="18" charset="0"/>
                        </a:rPr>
                        <a:t>افزودن جفت خود به نقاشی</a:t>
                      </a:r>
                      <a:endParaRPr lang="en-US" b="1" dirty="0">
                        <a:latin typeface="Times New Roman" pitchFamily="18" charset="0"/>
                        <a:cs typeface="Times New Roman" pitchFamily="18" charset="0"/>
                      </a:endParaRPr>
                    </a:p>
                  </a:txBody>
                  <a:tcPr>
                    <a:solidFill>
                      <a:srgbClr val="FFFFCC"/>
                    </a:solidFill>
                  </a:tcPr>
                </a:tc>
              </a:tr>
              <a:tr h="410769">
                <a:tc>
                  <a:txBody>
                    <a:bodyPr/>
                    <a:lstStyle/>
                    <a:p>
                      <a:pPr algn="r" rtl="1"/>
                      <a:r>
                        <a:rPr lang="fa-IR" sz="1100" dirty="0" smtClean="0">
                          <a:cs typeface="+mj-cs"/>
                        </a:rPr>
                        <a:t>ندارد.</a:t>
                      </a:r>
                      <a:endParaRPr lang="en-US" sz="1100" dirty="0">
                        <a:cs typeface="+mj-cs"/>
                      </a:endParaRPr>
                    </a:p>
                  </a:txBody>
                  <a:tcPr/>
                </a:tc>
                <a:tc>
                  <a:txBody>
                    <a:bodyPr/>
                    <a:lstStyle/>
                    <a:p>
                      <a:pPr algn="ctr" rtl="1"/>
                      <a:r>
                        <a:rPr lang="fa-IR" b="1" dirty="0" smtClean="0">
                          <a:latin typeface="Times New Roman" pitchFamily="18" charset="0"/>
                          <a:cs typeface="Times New Roman" pitchFamily="18" charset="0"/>
                        </a:rPr>
                        <a:t>افزودن یک حیوان به نقاشی </a:t>
                      </a:r>
                      <a:endParaRPr lang="en-US" b="1" dirty="0">
                        <a:latin typeface="Times New Roman" pitchFamily="18" charset="0"/>
                        <a:cs typeface="Times New Roman" pitchFamily="18" charset="0"/>
                      </a:endParaRPr>
                    </a:p>
                  </a:txBody>
                  <a:tcPr>
                    <a:solidFill>
                      <a:srgbClr val="FFFFCC"/>
                    </a:solidFill>
                  </a:tcPr>
                </a:tc>
              </a:tr>
              <a:tr h="410769">
                <a:tc>
                  <a:txBody>
                    <a:bodyPr/>
                    <a:lstStyle/>
                    <a:p>
                      <a:pPr algn="r" rtl="1"/>
                      <a:r>
                        <a:rPr lang="fa-IR" sz="1100" dirty="0" smtClean="0">
                          <a:cs typeface="+mj-cs"/>
                        </a:rPr>
                        <a:t>خودش و مادرش. پدرش و نوزاد.</a:t>
                      </a:r>
                      <a:endParaRPr lang="en-US" sz="1100" dirty="0">
                        <a:cs typeface="+mj-cs"/>
                      </a:endParaRPr>
                    </a:p>
                  </a:txBody>
                  <a:tcPr/>
                </a:tc>
                <a:tc>
                  <a:txBody>
                    <a:bodyPr/>
                    <a:lstStyle/>
                    <a:p>
                      <a:pPr algn="ctr" rtl="1"/>
                      <a:r>
                        <a:rPr lang="fa-IR" b="1" dirty="0" smtClean="0">
                          <a:latin typeface="Times New Roman" pitchFamily="18" charset="0"/>
                          <a:cs typeface="Times New Roman" pitchFamily="18" charset="0"/>
                        </a:rPr>
                        <a:t>نزدیک</a:t>
                      </a:r>
                      <a:r>
                        <a:rPr lang="fa-IR" b="1" baseline="0" dirty="0" smtClean="0">
                          <a:latin typeface="Times New Roman" pitchFamily="18" charset="0"/>
                          <a:cs typeface="Times New Roman" pitchFamily="18" charset="0"/>
                        </a:rPr>
                        <a:t> بودن</a:t>
                      </a:r>
                      <a:r>
                        <a:rPr lang="fa-IR" b="1" dirty="0" smtClean="0">
                          <a:latin typeface="Times New Roman" pitchFamily="18" charset="0"/>
                          <a:cs typeface="Times New Roman" pitchFamily="18" charset="0"/>
                        </a:rPr>
                        <a:t> دو شخص</a:t>
                      </a:r>
                      <a:endParaRPr lang="en-US" b="1" dirty="0">
                        <a:latin typeface="Times New Roman" pitchFamily="18" charset="0"/>
                        <a:cs typeface="Times New Roman" pitchFamily="18" charset="0"/>
                      </a:endParaRPr>
                    </a:p>
                  </a:txBody>
                  <a:tcPr>
                    <a:solidFill>
                      <a:srgbClr val="FFFFCC"/>
                    </a:solidFill>
                  </a:tcPr>
                </a:tc>
              </a:tr>
              <a:tr h="410769">
                <a:tc>
                  <a:txBody>
                    <a:bodyPr/>
                    <a:lstStyle/>
                    <a:p>
                      <a:pPr algn="r" rtl="1"/>
                      <a:r>
                        <a:rPr lang="fa-IR" sz="1100" dirty="0" smtClean="0">
                          <a:cs typeface="+mj-cs"/>
                        </a:rPr>
                        <a:t>خودش و پدرش.</a:t>
                      </a:r>
                      <a:endParaRPr lang="en-US" sz="1100" dirty="0">
                        <a:cs typeface="+mj-cs"/>
                      </a:endParaRPr>
                    </a:p>
                  </a:txBody>
                  <a:tcPr/>
                </a:tc>
                <a:tc>
                  <a:txBody>
                    <a:bodyPr/>
                    <a:lstStyle/>
                    <a:p>
                      <a:pPr algn="ctr" rtl="1"/>
                      <a:r>
                        <a:rPr lang="fa-IR" b="1" dirty="0" smtClean="0">
                          <a:latin typeface="Times New Roman" pitchFamily="18" charset="0"/>
                          <a:cs typeface="Times New Roman" pitchFamily="18" charset="0"/>
                        </a:rPr>
                        <a:t>روابط با فاصله</a:t>
                      </a:r>
                      <a:endParaRPr lang="en-US" b="1" dirty="0">
                        <a:latin typeface="Times New Roman" pitchFamily="18" charset="0"/>
                        <a:cs typeface="Times New Roman" pitchFamily="18" charset="0"/>
                      </a:endParaRPr>
                    </a:p>
                  </a:txBody>
                  <a:tcPr>
                    <a:solidFill>
                      <a:srgbClr val="FFFFCC"/>
                    </a:solidFill>
                  </a:tcPr>
                </a:tc>
              </a:tr>
              <a:tr h="410769">
                <a:tc>
                  <a:txBody>
                    <a:bodyPr/>
                    <a:lstStyle/>
                    <a:p>
                      <a:pPr algn="r" rtl="1"/>
                      <a:r>
                        <a:rPr lang="fa-IR" sz="1100" dirty="0" smtClean="0">
                          <a:cs typeface="+mj-cs"/>
                        </a:rPr>
                        <a:t>با مادرش.</a:t>
                      </a:r>
                      <a:endParaRPr lang="en-US" sz="1100" dirty="0">
                        <a:cs typeface="+mj-cs"/>
                      </a:endParaRPr>
                    </a:p>
                  </a:txBody>
                  <a:tcPr/>
                </a:tc>
                <a:tc>
                  <a:txBody>
                    <a:bodyPr/>
                    <a:lstStyle/>
                    <a:p>
                      <a:pPr algn="ctr" rtl="1"/>
                      <a:r>
                        <a:rPr lang="fa-IR" b="1" dirty="0" smtClean="0">
                          <a:latin typeface="Times New Roman" pitchFamily="18" charset="0"/>
                          <a:cs typeface="Times New Roman" pitchFamily="18" charset="0"/>
                        </a:rPr>
                        <a:t>همسان سازی</a:t>
                      </a:r>
                      <a:r>
                        <a:rPr lang="fa-IR" b="1" baseline="0" dirty="0" smtClean="0">
                          <a:latin typeface="Times New Roman" pitchFamily="18" charset="0"/>
                          <a:cs typeface="Times New Roman" pitchFamily="18" charset="0"/>
                        </a:rPr>
                        <a:t> هشیار</a:t>
                      </a:r>
                      <a:endParaRPr lang="en-US" b="1" dirty="0">
                        <a:latin typeface="Times New Roman" pitchFamily="18" charset="0"/>
                        <a:cs typeface="Times New Roman" pitchFamily="18" charset="0"/>
                      </a:endParaRPr>
                    </a:p>
                  </a:txBody>
                  <a:tcPr>
                    <a:solidFill>
                      <a:srgbClr val="FFFFCC"/>
                    </a:solidFill>
                  </a:tcPr>
                </a:tc>
              </a:tr>
              <a:tr h="410769">
                <a:tc>
                  <a:txBody>
                    <a:bodyPr/>
                    <a:lstStyle/>
                    <a:p>
                      <a:pPr algn="r" rtl="1"/>
                      <a:r>
                        <a:rPr lang="fa-IR" sz="1100" dirty="0" smtClean="0">
                          <a:cs typeface="+mj-cs"/>
                        </a:rPr>
                        <a:t>با مادرش.</a:t>
                      </a:r>
                      <a:endParaRPr lang="en-US" sz="1100" dirty="0">
                        <a:cs typeface="+mj-cs"/>
                      </a:endParaRPr>
                    </a:p>
                  </a:txBody>
                  <a:tcPr/>
                </a:tc>
                <a:tc>
                  <a:txBody>
                    <a:bodyPr/>
                    <a:lstStyle/>
                    <a:p>
                      <a:pPr algn="ctr" rtl="1"/>
                      <a:r>
                        <a:rPr lang="fa-IR" b="1" dirty="0" smtClean="0">
                          <a:latin typeface="Times New Roman" pitchFamily="18" charset="0"/>
                          <a:cs typeface="Times New Roman" pitchFamily="18" charset="0"/>
                        </a:rPr>
                        <a:t>همسان سازی ناهشیار</a:t>
                      </a:r>
                      <a:endParaRPr lang="en-US" b="1" dirty="0">
                        <a:latin typeface="Times New Roman" pitchFamily="18" charset="0"/>
                        <a:cs typeface="Times New Roman" pitchFamily="18" charset="0"/>
                      </a:endParaRPr>
                    </a:p>
                  </a:txBody>
                  <a:tcPr>
                    <a:solidFill>
                      <a:srgbClr val="FFFFCC"/>
                    </a:solidFill>
                  </a:tcPr>
                </a:tc>
              </a:tr>
            </a:tbl>
          </a:graphicData>
        </a:graphic>
      </p:graphicFrame>
      <p:sp>
        <p:nvSpPr>
          <p:cNvPr id="6" name="TextBox 5"/>
          <p:cNvSpPr txBox="1"/>
          <p:nvPr/>
        </p:nvSpPr>
        <p:spPr>
          <a:xfrm>
            <a:off x="857232" y="3428992"/>
            <a:ext cx="5786478" cy="461665"/>
          </a:xfrm>
          <a:prstGeom prst="rect">
            <a:avLst/>
          </a:prstGeom>
          <a:noFill/>
        </p:spPr>
        <p:txBody>
          <a:bodyPr wrap="square" rtlCol="0">
            <a:spAutoFit/>
          </a:bodyPr>
          <a:lstStyle/>
          <a:p>
            <a:pPr algn="r" rtl="1"/>
            <a:r>
              <a:rPr lang="fa-IR" sz="2400" b="1" dirty="0" smtClean="0">
                <a:ln w="10541" cmpd="sng">
                  <a:solidFill>
                    <a:srgbClr val="FAEE04"/>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ه: چگونگی بیان گرایش ها و دفاع های من در ترسیم</a:t>
            </a:r>
            <a:endParaRPr lang="en-US" sz="2400" b="1" dirty="0">
              <a:ln w="10541" cmpd="sng">
                <a:solidFill>
                  <a:srgbClr val="FAEE04"/>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pic>
        <p:nvPicPr>
          <p:cNvPr id="7" name="Content Placeholder 3" descr="نقاشی 5.jpg"/>
          <p:cNvPicPr>
            <a:picLocks noChangeAspect="1"/>
          </p:cNvPicPr>
          <p:nvPr/>
        </p:nvPicPr>
        <p:blipFill>
          <a:blip r:embed="rId2" cstate="print"/>
          <a:stretch>
            <a:fillRect/>
          </a:stretch>
        </p:blipFill>
        <p:spPr>
          <a:xfrm>
            <a:off x="1570440" y="142845"/>
            <a:ext cx="927523" cy="12858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تفسیر نهایی:</a:t>
            </a:r>
            <a:endParaRPr lang="fa-IR" dirty="0"/>
          </a:p>
        </p:txBody>
      </p:sp>
      <p:sp>
        <p:nvSpPr>
          <p:cNvPr id="3" name="Content Placeholder 2"/>
          <p:cNvSpPr>
            <a:spLocks noGrp="1"/>
          </p:cNvSpPr>
          <p:nvPr>
            <p:ph idx="1"/>
          </p:nvPr>
        </p:nvSpPr>
        <p:spPr/>
        <p:txBody>
          <a:bodyPr>
            <a:normAutofit/>
          </a:bodyPr>
          <a:lstStyle/>
          <a:p>
            <a:pPr algn="r" rtl="1">
              <a:buNone/>
            </a:pPr>
            <a:r>
              <a:rPr lang="fa-IR" sz="2400" dirty="0" smtClean="0">
                <a:cs typeface="+mj-cs"/>
              </a:rPr>
              <a:t>سه مورد در این نقاشی قابل توجه اند: </a:t>
            </a:r>
          </a:p>
          <a:p>
            <a:pPr algn="r" rtl="1">
              <a:buNone/>
            </a:pPr>
            <a:r>
              <a:rPr lang="fa-IR" sz="2400" dirty="0" smtClean="0">
                <a:cs typeface="+mj-cs"/>
              </a:rPr>
              <a:t>1- نحوه ی کشیدن پدر با تاب آوری کم به مواد مخدر و رنگ آمیزی لباس های او صرفاً با رنگ سیاه که کاملاً نمایانگر نگاه کودک به این مشکل است.</a:t>
            </a:r>
          </a:p>
          <a:p>
            <a:pPr algn="r" rtl="1">
              <a:buNone/>
            </a:pPr>
            <a:r>
              <a:rPr lang="fa-IR" sz="2400" dirty="0" smtClean="0">
                <a:cs typeface="+mj-cs"/>
              </a:rPr>
              <a:t>2- اضافه کردن یک نوزاد به نقاشی که نشانگر تمایل کودک به واپس روی ست.</a:t>
            </a:r>
          </a:p>
          <a:p>
            <a:pPr algn="r" rtl="1">
              <a:buNone/>
            </a:pPr>
            <a:r>
              <a:rPr lang="fa-IR" sz="2400" dirty="0" smtClean="0">
                <a:cs typeface="+mj-cs"/>
              </a:rPr>
              <a:t>3- ریخت تعقلی در نقاشی که با خطوط راست و زوایا کاملاً مشخص است و نشان دهنده ی وقفه و بازداریست.</a:t>
            </a:r>
          </a:p>
          <a:p>
            <a:pPr algn="r" rtl="1">
              <a:buNone/>
            </a:pPr>
            <a:r>
              <a:rPr lang="fa-IR" sz="2400" dirty="0" smtClean="0">
                <a:cs typeface="+mj-cs"/>
              </a:rPr>
              <a:t>	به نظر می رسد که کودک به سنی رسیده است که مسئله تاب آوری کم پدرش به مواد مخدر را به خوبی درک می کند و از این بابت ناراحت است و آرزو می کند به سن طلایی خود برگردد. سنی که نه پدرش به مواد مخدر وابسته بوده و نه خودش این موضوع را درک می کرده است.</a:t>
            </a:r>
            <a:endParaRPr lang="fa-IR" sz="2400" dirty="0">
              <a:cs typeface="+mj-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نقاشی 6.jpg"/>
          <p:cNvPicPr>
            <a:picLocks noGrp="1" noChangeAspect="1"/>
          </p:cNvPicPr>
          <p:nvPr>
            <p:ph idx="1"/>
          </p:nvPr>
        </p:nvPicPr>
        <p:blipFill>
          <a:blip r:embed="rId2" cstate="print"/>
          <a:stretch>
            <a:fillRect/>
          </a:stretch>
        </p:blipFill>
        <p:spPr>
          <a:xfrm>
            <a:off x="285728" y="1000100"/>
            <a:ext cx="6286544" cy="78581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285728" y="214282"/>
            <a:ext cx="6215106" cy="523220"/>
          </a:xfrm>
          <a:prstGeom prst="rect">
            <a:avLst/>
          </a:prstGeom>
          <a:noFill/>
        </p:spPr>
        <p:txBody>
          <a:bodyPr wrap="square" rtlCol="1">
            <a:spAutoFit/>
          </a:bodyPr>
          <a:lstStyle/>
          <a:p>
            <a:pPr algn="r" rtl="1"/>
            <a:r>
              <a:rPr lang="fa-IR" sz="2800" b="1" dirty="0" smtClean="0">
                <a:cs typeface="+mj-cs"/>
              </a:rPr>
              <a:t>ع. ج (پسر 7ساله) - چپ برتر - مادر قطع نخاعی </a:t>
            </a:r>
            <a:endParaRPr lang="fa-IR" sz="2800" b="1" dirty="0">
              <a:cs typeface="+mj-cs"/>
            </a:endParaRPr>
          </a:p>
        </p:txBody>
      </p:sp>
      <p:sp>
        <p:nvSpPr>
          <p:cNvPr id="5" name="TextBox 4"/>
          <p:cNvSpPr txBox="1"/>
          <p:nvPr/>
        </p:nvSpPr>
        <p:spPr>
          <a:xfrm rot="1101771">
            <a:off x="3643314" y="1571604"/>
            <a:ext cx="1643074" cy="369332"/>
          </a:xfrm>
          <a:prstGeom prst="rect">
            <a:avLst/>
          </a:prstGeom>
          <a:noFill/>
        </p:spPr>
        <p:txBody>
          <a:bodyPr wrap="square" rtlCol="1">
            <a:spAutoFit/>
          </a:bodyPr>
          <a:lstStyle/>
          <a:p>
            <a:pPr algn="r" rtl="1"/>
            <a:r>
              <a:rPr lang="fa-IR" dirty="0" smtClean="0">
                <a:cs typeface="+mj-cs"/>
              </a:rPr>
              <a:t>مادرش روی ویلچر</a:t>
            </a:r>
            <a:endParaRPr lang="fa-IR" dirty="0">
              <a:cs typeface="+mj-cs"/>
            </a:endParaRPr>
          </a:p>
        </p:txBody>
      </p:sp>
      <p:sp>
        <p:nvSpPr>
          <p:cNvPr id="6" name="TextBox 5"/>
          <p:cNvSpPr txBox="1"/>
          <p:nvPr/>
        </p:nvSpPr>
        <p:spPr>
          <a:xfrm>
            <a:off x="2857496" y="5786446"/>
            <a:ext cx="1714512" cy="369332"/>
          </a:xfrm>
          <a:prstGeom prst="rect">
            <a:avLst/>
          </a:prstGeom>
          <a:noFill/>
        </p:spPr>
        <p:txBody>
          <a:bodyPr wrap="square" rtlCol="1">
            <a:spAutoFit/>
          </a:bodyPr>
          <a:lstStyle/>
          <a:p>
            <a:pPr algn="r" rtl="1"/>
            <a:r>
              <a:rPr lang="fa-IR" dirty="0" smtClean="0">
                <a:cs typeface="+mj-cs"/>
              </a:rPr>
              <a:t>تخت های بیمارستان</a:t>
            </a:r>
            <a:endParaRPr lang="fa-IR" dirty="0">
              <a:cs typeface="+mj-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58000" cy="9144000"/>
          </a:xfrm>
        </p:spPr>
        <p:txBody>
          <a:bodyPr>
            <a:normAutofit/>
          </a:bodyPr>
          <a:lstStyle/>
          <a:p>
            <a:pPr algn="r" rtl="1">
              <a:lnSpc>
                <a:spcPct val="150000"/>
              </a:lnSpc>
            </a:pPr>
            <a:r>
              <a:rPr lang="fa-IR" sz="2400" dirty="0" smtClean="0">
                <a:latin typeface="Times New Roman" pitchFamily="18" charset="0"/>
                <a:cs typeface="Times New Roman" pitchFamily="18" charset="0"/>
              </a:rPr>
              <a:t>نام و نام خانوادگی: </a:t>
            </a:r>
            <a:r>
              <a:rPr lang="fa-IR" sz="2400" b="1" dirty="0" smtClean="0">
                <a:latin typeface="Times New Roman" pitchFamily="18" charset="0"/>
                <a:cs typeface="Times New Roman" pitchFamily="18" charset="0"/>
              </a:rPr>
              <a:t>ع. ج </a:t>
            </a:r>
            <a:r>
              <a:rPr lang="fa-IR" sz="2400" b="1" dirty="0" smtClean="0"/>
              <a:t>(پسر 7ساله) </a:t>
            </a:r>
            <a:r>
              <a:rPr lang="fa-IR" sz="2400" dirty="0" smtClean="0">
                <a:latin typeface="Times New Roman" pitchFamily="18" charset="0"/>
                <a:cs typeface="Times New Roman" pitchFamily="18" charset="0"/>
              </a:rPr>
              <a:t/>
            </a:r>
            <a:br>
              <a:rPr lang="fa-IR" sz="2400" dirty="0" smtClean="0">
                <a:latin typeface="Times New Roman" pitchFamily="18" charset="0"/>
                <a:cs typeface="Times New Roman" pitchFamily="18" charset="0"/>
              </a:rPr>
            </a:br>
            <a:r>
              <a:rPr lang="fa-IR" sz="2400" dirty="0" smtClean="0">
                <a:latin typeface="Times New Roman" pitchFamily="18" charset="0"/>
                <a:cs typeface="Times New Roman" pitchFamily="18" charset="0"/>
              </a:rPr>
              <a:t>تاریخ اجرا: </a:t>
            </a:r>
            <a:r>
              <a:rPr lang="fa-IR" sz="2400" b="1" dirty="0" smtClean="0">
                <a:latin typeface="Times New Roman" pitchFamily="18" charset="0"/>
                <a:cs typeface="Times New Roman" pitchFamily="18" charset="0"/>
              </a:rPr>
              <a:t>90/9/9</a:t>
            </a:r>
            <a:r>
              <a:rPr lang="fa-IR" sz="2400" dirty="0" smtClean="0">
                <a:latin typeface="Times New Roman" pitchFamily="18" charset="0"/>
                <a:cs typeface="Times New Roman" pitchFamily="18" charset="0"/>
              </a:rPr>
              <a:t/>
            </a:r>
            <a:br>
              <a:rPr lang="fa-IR" sz="2400" dirty="0" smtClean="0">
                <a:latin typeface="Times New Roman" pitchFamily="18" charset="0"/>
                <a:cs typeface="Times New Roman" pitchFamily="18" charset="0"/>
              </a:rPr>
            </a:br>
            <a:r>
              <a:rPr lang="fa-IR" sz="2400" dirty="0" smtClean="0">
                <a:latin typeface="Times New Roman" pitchFamily="18" charset="0"/>
                <a:cs typeface="Times New Roman" pitchFamily="18" charset="0"/>
              </a:rPr>
              <a:t>ترکیب واقعی خانواده: </a:t>
            </a:r>
            <a:r>
              <a:rPr lang="fa-IR" sz="2400" b="1" dirty="0" smtClean="0">
                <a:latin typeface="Times New Roman" pitchFamily="18" charset="0"/>
                <a:cs typeface="Times New Roman" pitchFamily="18" charset="0"/>
              </a:rPr>
              <a:t>پدر (39 ساله)، </a:t>
            </a:r>
            <a:br>
              <a:rPr lang="fa-IR" sz="2400" b="1" dirty="0" smtClean="0">
                <a:latin typeface="Times New Roman" pitchFamily="18" charset="0"/>
                <a:cs typeface="Times New Roman" pitchFamily="18" charset="0"/>
              </a:rPr>
            </a:br>
            <a:r>
              <a:rPr lang="fa-IR" sz="2400" b="1" dirty="0" smtClean="0">
                <a:latin typeface="Times New Roman" pitchFamily="18" charset="0"/>
                <a:cs typeface="Times New Roman" pitchFamily="18" charset="0"/>
              </a:rPr>
              <a:t>مادر (38 ساله) و خودش </a:t>
            </a:r>
            <a:r>
              <a:rPr lang="fa-IR" sz="2400" dirty="0" smtClean="0">
                <a:latin typeface="Times New Roman" pitchFamily="18" charset="0"/>
                <a:cs typeface="Times New Roman" pitchFamily="18" charset="0"/>
              </a:rPr>
              <a:t/>
            </a:r>
            <a:br>
              <a:rPr lang="fa-IR" sz="2400" dirty="0" smtClean="0">
                <a:latin typeface="Times New Roman" pitchFamily="18" charset="0"/>
                <a:cs typeface="Times New Roman" pitchFamily="18" charset="0"/>
              </a:rPr>
            </a:br>
            <a:r>
              <a:rPr lang="fa-IR" sz="2400" dirty="0" smtClean="0">
                <a:latin typeface="Times New Roman" pitchFamily="18" charset="0"/>
                <a:cs typeface="Times New Roman" pitchFamily="18" charset="0"/>
              </a:rPr>
              <a:t/>
            </a:r>
            <a:br>
              <a:rPr lang="fa-IR" sz="24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این ها کجا هستند؟</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این مادرم است که روی ویلچر نشسته و روی چمن های بیمارستان است. من هم رفتم برای او آبمیوه بخرم.</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این ها چکار می کنند؟</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مادرم روی ویلچر نشسته و منتظر من است.</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این ها چه کسانی هستند؟ (به ترتیب کشیدن)</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مادرم.</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این ها نسبت به هم چه احساسی دارند؟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کدام یک از همه مهربان تر است؟ چرا؟</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کدام یک از همه کمتر مهربان است؟ چرا؟</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cxnSp>
        <p:nvCxnSpPr>
          <p:cNvPr id="4" name="Straight Connector 3"/>
          <p:cNvCxnSpPr/>
          <p:nvPr/>
        </p:nvCxnSpPr>
        <p:spPr>
          <a:xfrm rot="10800000">
            <a:off x="0" y="2786050"/>
            <a:ext cx="6858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Content Placeholder 3" descr="نقاشی 6.jpg"/>
          <p:cNvPicPr>
            <a:picLocks noChangeAspect="1"/>
          </p:cNvPicPr>
          <p:nvPr/>
        </p:nvPicPr>
        <p:blipFill>
          <a:blip r:embed="rId2" cstate="print"/>
          <a:stretch>
            <a:fillRect/>
          </a:stretch>
        </p:blipFill>
        <p:spPr>
          <a:xfrm>
            <a:off x="285728" y="285720"/>
            <a:ext cx="1643074" cy="22405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58000" cy="9144000"/>
          </a:xfrm>
        </p:spPr>
        <p:txBody>
          <a:bodyPr>
            <a:noAutofit/>
          </a:bodyPr>
          <a:lstStyle/>
          <a:p>
            <a:pPr algn="r" rtl="1">
              <a:lnSpc>
                <a:spcPct val="150000"/>
              </a:lnSpc>
            </a:pPr>
            <a:r>
              <a:rPr lang="fa-IR" sz="2100" dirty="0" smtClean="0">
                <a:latin typeface="Times New Roman" pitchFamily="18" charset="0"/>
                <a:cs typeface="Times New Roman" pitchFamily="18" charset="0"/>
              </a:rPr>
              <a:t>7- کدام یک از همه خوشبخت تر است؟ چرا؟</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8- کدام یک از همه کمتر خوشبخت است؟ چرا؟</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9- کدام یک از همه بهتر است؟ چرا؟</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10- این ها می خواهند با ماشین به گردش بروند، اما برای همه در ماشین جا نیست. یک نفر باید در خانه بماند. کدام یک؟ چرا؟</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11- فرض کن تو جزو این خانواده باشی. کدام یک خواهی بود؟ چرا؟</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من خودم را نکشیده ام. گفتم چون رفتم آبمیوه بخرم.</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12- یکی از این بچه ها بازیگوشی کرده است. کدام یک؟ چگونه تنبیهش کنند؟</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13- فکر می کنی چه کسانی را نکشیده ای؟ چرا؟</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خودم چون رفتم برای مامان آبمیوه بخرم. و بابا چون رفته به بیمارستان پول بده.</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14- اگر بخواهی دوباره نقاشی کنی آیا همین شکل را می کشی؟</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نه. خودم و آبمیوه و درخت و پرستار و بابا را هم می کشم.</a:t>
            </a:r>
            <a:endParaRPr lang="en-US" sz="2100" b="1" dirty="0">
              <a:latin typeface="Times New Roman" pitchFamily="18" charset="0"/>
              <a:cs typeface="Times New Roman" pitchFamily="18" charset="0"/>
            </a:endParaRPr>
          </a:p>
        </p:txBody>
      </p:sp>
      <p:pic>
        <p:nvPicPr>
          <p:cNvPr id="3" name="Content Placeholder 3" descr="نقاشی 6.jpg"/>
          <p:cNvPicPr>
            <a:picLocks noChangeAspect="1"/>
          </p:cNvPicPr>
          <p:nvPr/>
        </p:nvPicPr>
        <p:blipFill>
          <a:blip r:embed="rId2" cstate="print"/>
          <a:stretch>
            <a:fillRect/>
          </a:stretch>
        </p:blipFill>
        <p:spPr>
          <a:xfrm>
            <a:off x="285728" y="285720"/>
            <a:ext cx="1643074" cy="22405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58000" cy="9144000"/>
          </a:xfrm>
        </p:spPr>
        <p:txBody>
          <a:bodyPr>
            <a:noAutofit/>
          </a:bodyPr>
          <a:lstStyle/>
          <a:p>
            <a:pPr algn="r" rtl="1">
              <a:lnSpc>
                <a:spcPct val="150000"/>
              </a:lnSpc>
            </a:pPr>
            <a:r>
              <a:rPr lang="fa-IR" sz="2100" dirty="0" smtClean="0">
                <a:latin typeface="Times New Roman" pitchFamily="18" charset="0"/>
                <a:cs typeface="Times New Roman" pitchFamily="18" charset="0"/>
              </a:rPr>
              <a:t>7- کدام یک از همه خوشبخت تر است؟ چرا؟</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نمی دانم.</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8- کدام یک از همه کمتر خوشبخت است؟ چرا؟</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من. چون از همه کوچکترم.</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9- کدام یک از همه بهتر است؟ چرا؟</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نمی دانم. مامان یا بابا.</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10- این ها می خواهند با ماشین به گردش بروند، اما برای همه در ماشین جا نیست. یک نفر باید در خانه بماند. کدام یک؟ چرا؟</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ما همه در ماشین جا می شویم.</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11- فرض کن تو جزو این خانواده باشی. کدام یک خواهی بود؟ چرا؟</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من به مدرسه رفته ام.</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12- یکی از این بچه ها بازیگوشی کرده است. کدام یک؟ چگونه تنبیهش کنند؟</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دیروز من چتر خواهرم را برداشتم،‌ با من دعوا کرد.</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13- فکر می کنی چه کسانی را نکشیده ای؟ چرا؟</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خودم. چون به مدرسه رفته ام.</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14- اگر بخواهی دوباره نقاشی کنی آیا همین شکل را می کشی؟</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آره.</a:t>
            </a:r>
            <a:endParaRPr lang="en-US" sz="2100" b="1" dirty="0">
              <a:latin typeface="Times New Roman" pitchFamily="18" charset="0"/>
              <a:cs typeface="Times New Roman" pitchFamily="18" charset="0"/>
            </a:endParaRPr>
          </a:p>
        </p:txBody>
      </p:sp>
      <p:pic>
        <p:nvPicPr>
          <p:cNvPr id="3" name="Content Placeholder 3" descr="نقاشی 1.jpg"/>
          <p:cNvPicPr>
            <a:picLocks noChangeAspect="1"/>
          </p:cNvPicPr>
          <p:nvPr/>
        </p:nvPicPr>
        <p:blipFill>
          <a:blip r:embed="rId2" cstate="print"/>
          <a:stretch>
            <a:fillRect/>
          </a:stretch>
        </p:blipFill>
        <p:spPr>
          <a:xfrm>
            <a:off x="357166" y="142844"/>
            <a:ext cx="1714512" cy="24656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52" y="928662"/>
            <a:ext cx="2800348" cy="705354"/>
          </a:xfrm>
        </p:spPr>
        <p:txBody>
          <a:bodyPr>
            <a:noAutofit/>
          </a:bodyPr>
          <a:lstStyle/>
          <a:p>
            <a:pPr algn="r" rtl="1"/>
            <a:r>
              <a:rPr lang="fa-IR" sz="3200" b="1" dirty="0" smtClean="0">
                <a:ln w="10541" cmpd="sng">
                  <a:solidFill>
                    <a:schemeClr val="tx2">
                      <a:lumMod val="60000"/>
                      <a:lumOff val="4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الف: سطح ترسیمی</a:t>
            </a:r>
            <a:endParaRPr lang="en-US" sz="3200" b="1" dirty="0">
              <a:ln w="10541" cmpd="sng">
                <a:solidFill>
                  <a:schemeClr val="tx2">
                    <a:lumMod val="60000"/>
                    <a:lumOff val="4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aphicFrame>
        <p:nvGraphicFramePr>
          <p:cNvPr id="8" name="Content Placeholder 7"/>
          <p:cNvGraphicFramePr>
            <a:graphicFrameLocks noGrp="1"/>
          </p:cNvGraphicFramePr>
          <p:nvPr>
            <p:ph idx="1"/>
          </p:nvPr>
        </p:nvGraphicFramePr>
        <p:xfrm>
          <a:off x="342900" y="1857358"/>
          <a:ext cx="6172200" cy="6933956"/>
        </p:xfrm>
        <a:graphic>
          <a:graphicData uri="http://schemas.openxmlformats.org/drawingml/2006/table">
            <a:tbl>
              <a:tblPr firstRow="1" bandRow="1">
                <a:tableStyleId>{5940675A-B579-460E-94D1-54222C63F5DA}</a:tableStyleId>
              </a:tblPr>
              <a:tblGrid>
                <a:gridCol w="2943224"/>
                <a:gridCol w="1643074"/>
                <a:gridCol w="1585902"/>
              </a:tblGrid>
              <a:tr h="943769">
                <a:tc>
                  <a:txBody>
                    <a:bodyPr/>
                    <a:lstStyle/>
                    <a:p>
                      <a:pPr algn="ctr"/>
                      <a:endParaRPr lang="fa-IR" sz="1400" dirty="0" smtClean="0">
                        <a:latin typeface="Times New Roman" pitchFamily="18" charset="0"/>
                        <a:cs typeface="Times New Roman" pitchFamily="18" charset="0"/>
                      </a:endParaRPr>
                    </a:p>
                    <a:p>
                      <a:pPr algn="ctr"/>
                      <a:r>
                        <a:rPr lang="fa-IR" sz="2400" b="1" dirty="0" smtClean="0">
                          <a:latin typeface="Times New Roman" pitchFamily="18" charset="0"/>
                          <a:cs typeface="Times New Roman" pitchFamily="18" charset="0"/>
                        </a:rPr>
                        <a:t>تفسیر</a:t>
                      </a:r>
                      <a:endParaRPr lang="en-US" sz="2400" b="1" dirty="0">
                        <a:latin typeface="Times New Roman" pitchFamily="18" charset="0"/>
                        <a:cs typeface="Times New Roman" pitchFamily="18" charset="0"/>
                      </a:endParaRPr>
                    </a:p>
                  </a:txBody>
                  <a:tcPr>
                    <a:solidFill>
                      <a:srgbClr val="CCFFFF"/>
                    </a:solidFill>
                  </a:tcPr>
                </a:tc>
                <a:tc>
                  <a:txBody>
                    <a:bodyPr/>
                    <a:lstStyle/>
                    <a:p>
                      <a:pPr algn="ctr"/>
                      <a:endParaRPr lang="fa-IR" sz="1400" dirty="0" smtClean="0">
                        <a:latin typeface="Times New Roman" pitchFamily="18" charset="0"/>
                        <a:cs typeface="Times New Roman" pitchFamily="18" charset="0"/>
                      </a:endParaRPr>
                    </a:p>
                    <a:p>
                      <a:pPr algn="ctr"/>
                      <a:r>
                        <a:rPr lang="fa-IR" sz="2400" b="1" dirty="0" smtClean="0">
                          <a:latin typeface="Times New Roman" pitchFamily="18" charset="0"/>
                          <a:cs typeface="Times New Roman" pitchFamily="18" charset="0"/>
                        </a:rPr>
                        <a:t>وضعیت</a:t>
                      </a:r>
                      <a:endParaRPr lang="en-US" sz="1400" b="1" dirty="0">
                        <a:latin typeface="Times New Roman" pitchFamily="18" charset="0"/>
                        <a:cs typeface="Times New Roman" pitchFamily="18" charset="0"/>
                      </a:endParaRPr>
                    </a:p>
                  </a:txBody>
                  <a:tcPr>
                    <a:solidFill>
                      <a:srgbClr val="CCFFFF"/>
                    </a:solidFill>
                  </a:tcPr>
                </a:tc>
                <a:tc>
                  <a:txBody>
                    <a:bodyPr/>
                    <a:lstStyle/>
                    <a:p>
                      <a:pPr algn="ctr" rtl="1"/>
                      <a:endParaRPr lang="fa-IR" sz="1400" dirty="0" smtClean="0">
                        <a:latin typeface="Times New Roman" pitchFamily="18" charset="0"/>
                        <a:cs typeface="Times New Roman" pitchFamily="18" charset="0"/>
                      </a:endParaRPr>
                    </a:p>
                    <a:p>
                      <a:pPr algn="ctr" rtl="1"/>
                      <a:r>
                        <a:rPr lang="fa-IR" sz="2400" b="1" dirty="0" smtClean="0">
                          <a:latin typeface="Times New Roman" pitchFamily="18" charset="0"/>
                          <a:cs typeface="Times New Roman" pitchFamily="18" charset="0"/>
                        </a:rPr>
                        <a:t>نحوه ترسیم</a:t>
                      </a:r>
                      <a:endParaRPr lang="en-US" sz="2400" b="1" dirty="0">
                        <a:latin typeface="Times New Roman" pitchFamily="18" charset="0"/>
                        <a:cs typeface="Times New Roman" pitchFamily="18" charset="0"/>
                      </a:endParaRPr>
                    </a:p>
                  </a:txBody>
                  <a:tcPr>
                    <a:solidFill>
                      <a:srgbClr val="CCFFFF"/>
                    </a:solidFill>
                  </a:tcPr>
                </a:tc>
              </a:tr>
              <a:tr h="1478569">
                <a:tc>
                  <a:txBody>
                    <a:bodyPr/>
                    <a:lstStyle/>
                    <a:p>
                      <a:pPr algn="r" rtl="1"/>
                      <a:endParaRPr lang="en-US" sz="1600" dirty="0">
                        <a:latin typeface="Times New Roman" pitchFamily="18" charset="0"/>
                        <a:cs typeface="Times New Roman" pitchFamily="18" charset="0"/>
                      </a:endParaRPr>
                    </a:p>
                  </a:txBody>
                  <a:tcPr/>
                </a:tc>
                <a:tc>
                  <a:txBody>
                    <a:bodyPr/>
                    <a:lstStyle/>
                    <a:p>
                      <a:pPr algn="r" rtl="1"/>
                      <a:r>
                        <a:rPr lang="fa-IR" sz="1600" dirty="0" smtClean="0">
                          <a:latin typeface="Times New Roman" pitchFamily="18" charset="0"/>
                          <a:cs typeface="Times New Roman" pitchFamily="18" charset="0"/>
                        </a:rPr>
                        <a:t>وسعت و نیروی خطوط</a:t>
                      </a:r>
                      <a:r>
                        <a:rPr lang="fa-IR" sz="1600" baseline="0" dirty="0" smtClean="0">
                          <a:latin typeface="Times New Roman" pitchFamily="18" charset="0"/>
                          <a:cs typeface="Times New Roman" pitchFamily="18" charset="0"/>
                        </a:rPr>
                        <a:t> هر دو متناسب هستند.</a:t>
                      </a:r>
                      <a:endParaRPr lang="en-US" sz="1600" dirty="0">
                        <a:latin typeface="Times New Roman" pitchFamily="18" charset="0"/>
                        <a:cs typeface="Times New Roman" pitchFamily="18" charset="0"/>
                      </a:endParaRPr>
                    </a:p>
                  </a:txBody>
                  <a:tcPr/>
                </a:tc>
                <a:tc>
                  <a:txBody>
                    <a:bodyPr/>
                    <a:lstStyle/>
                    <a:p>
                      <a:pPr algn="ctr"/>
                      <a:endParaRPr lang="fa-IR" sz="1400" dirty="0" smtClean="0">
                        <a:latin typeface="Times New Roman" pitchFamily="18" charset="0"/>
                        <a:cs typeface="Times New Roman" pitchFamily="18" charset="0"/>
                      </a:endParaRPr>
                    </a:p>
                    <a:p>
                      <a:pPr algn="ctr"/>
                      <a:r>
                        <a:rPr lang="fa-IR" sz="2400" b="1" dirty="0" smtClean="0">
                          <a:latin typeface="Times New Roman" pitchFamily="18" charset="0"/>
                          <a:cs typeface="Times New Roman" pitchFamily="18" charset="0"/>
                        </a:rPr>
                        <a:t>وسعت و نیروی خطوط</a:t>
                      </a:r>
                      <a:endParaRPr lang="en-US" sz="2400" b="1" dirty="0">
                        <a:latin typeface="Times New Roman" pitchFamily="18" charset="0"/>
                        <a:cs typeface="Times New Roman" pitchFamily="18" charset="0"/>
                      </a:endParaRPr>
                    </a:p>
                  </a:txBody>
                  <a:tcPr>
                    <a:solidFill>
                      <a:srgbClr val="CCFFFF"/>
                    </a:solidFill>
                  </a:tcPr>
                </a:tc>
              </a:tr>
              <a:tr h="1478569">
                <a:tc>
                  <a:txBody>
                    <a:bodyPr/>
                    <a:lstStyle/>
                    <a:p>
                      <a:pPr algn="r" rtl="1"/>
                      <a:r>
                        <a:rPr lang="fa-IR" sz="1600" dirty="0" smtClean="0">
                          <a:latin typeface="Times New Roman" pitchFamily="18" charset="0"/>
                          <a:cs typeface="Times New Roman" pitchFamily="18" charset="0"/>
                        </a:rPr>
                        <a:t>نشانه تفکر ارتجالی، خلاقیت و انعطاف پذیری</a:t>
                      </a:r>
                      <a:endParaRPr lang="en-US" sz="1600" dirty="0">
                        <a:latin typeface="Times New Roman" pitchFamily="18" charset="0"/>
                        <a:cs typeface="Times New Roman" pitchFamily="18" charset="0"/>
                      </a:endParaRPr>
                    </a:p>
                  </a:txBody>
                  <a:tcPr/>
                </a:tc>
                <a:tc>
                  <a:txBody>
                    <a:bodyPr/>
                    <a:lstStyle/>
                    <a:p>
                      <a:pPr algn="r" rtl="1"/>
                      <a:r>
                        <a:rPr lang="fa-IR" sz="1600" dirty="0" smtClean="0">
                          <a:latin typeface="Times New Roman" pitchFamily="18" charset="0"/>
                          <a:cs typeface="Times New Roman" pitchFamily="18" charset="0"/>
                        </a:rPr>
                        <a:t>می توان گفت که ریتم نقاشی ریتمی</a:t>
                      </a:r>
                      <a:r>
                        <a:rPr lang="fa-IR" sz="1600" baseline="0" dirty="0" smtClean="0">
                          <a:latin typeface="Times New Roman" pitchFamily="18" charset="0"/>
                          <a:cs typeface="Times New Roman" pitchFamily="18" charset="0"/>
                        </a:rPr>
                        <a:t> پویاست. </a:t>
                      </a:r>
                      <a:endParaRPr lang="en-US" sz="1600" dirty="0">
                        <a:latin typeface="Times New Roman" pitchFamily="18" charset="0"/>
                        <a:cs typeface="Times New Roman" pitchFamily="18" charset="0"/>
                      </a:endParaRPr>
                    </a:p>
                  </a:txBody>
                  <a:tcPr/>
                </a:tc>
                <a:tc>
                  <a:txBody>
                    <a:bodyPr/>
                    <a:lstStyle/>
                    <a:p>
                      <a:pPr algn="ctr"/>
                      <a:endParaRPr lang="fa-IR" sz="1400" dirty="0" smtClean="0">
                        <a:latin typeface="Times New Roman" pitchFamily="18" charset="0"/>
                        <a:cs typeface="Times New Roman" pitchFamily="18" charset="0"/>
                      </a:endParaRPr>
                    </a:p>
                    <a:p>
                      <a:pPr algn="ctr"/>
                      <a:r>
                        <a:rPr lang="fa-IR" sz="2400" b="1" dirty="0" smtClean="0">
                          <a:latin typeface="Times New Roman" pitchFamily="18" charset="0"/>
                          <a:cs typeface="Times New Roman" pitchFamily="18" charset="0"/>
                        </a:rPr>
                        <a:t>ریتم و آهنگ ترسیم</a:t>
                      </a:r>
                      <a:endParaRPr lang="en-US" sz="2400" b="1" dirty="0">
                        <a:latin typeface="Times New Roman" pitchFamily="18" charset="0"/>
                        <a:cs typeface="Times New Roman" pitchFamily="18" charset="0"/>
                      </a:endParaRPr>
                    </a:p>
                  </a:txBody>
                  <a:tcPr>
                    <a:solidFill>
                      <a:srgbClr val="CCFFFF"/>
                    </a:solidFill>
                  </a:tcPr>
                </a:tc>
              </a:tr>
              <a:tr h="1478569">
                <a:tc>
                  <a:txBody>
                    <a:bodyPr/>
                    <a:lstStyle/>
                    <a:p>
                      <a:pPr algn="r" rtl="1"/>
                      <a:endParaRPr lang="en-US" sz="1600" dirty="0">
                        <a:latin typeface="Times New Roman" pitchFamily="18" charset="0"/>
                        <a:cs typeface="Times New Roman" pitchFamily="18" charset="0"/>
                      </a:endParaRPr>
                    </a:p>
                  </a:txBody>
                  <a:tcPr/>
                </a:tc>
                <a:tc>
                  <a:txBody>
                    <a:bodyPr/>
                    <a:lstStyle/>
                    <a:p>
                      <a:pPr algn="r" rtl="1"/>
                      <a:r>
                        <a:rPr lang="fa-IR" sz="1600" dirty="0" smtClean="0">
                          <a:latin typeface="Times New Roman" pitchFamily="18" charset="0"/>
                          <a:cs typeface="Times New Roman" pitchFamily="18" charset="0"/>
                        </a:rPr>
                        <a:t>کل صفحه</a:t>
                      </a:r>
                      <a:endParaRPr lang="en-US" sz="1600" dirty="0">
                        <a:latin typeface="Times New Roman" pitchFamily="18" charset="0"/>
                        <a:cs typeface="Times New Roman" pitchFamily="18" charset="0"/>
                      </a:endParaRPr>
                    </a:p>
                  </a:txBody>
                  <a:tcPr/>
                </a:tc>
                <a:tc>
                  <a:txBody>
                    <a:bodyPr/>
                    <a:lstStyle/>
                    <a:p>
                      <a:pPr algn="ctr"/>
                      <a:endParaRPr lang="fa-IR" sz="1400" dirty="0" smtClean="0">
                        <a:latin typeface="Times New Roman" pitchFamily="18" charset="0"/>
                        <a:cs typeface="Times New Roman" pitchFamily="18" charset="0"/>
                      </a:endParaRPr>
                    </a:p>
                    <a:p>
                      <a:pPr algn="ctr"/>
                      <a:endParaRPr lang="fa-IR" sz="1400" dirty="0" smtClean="0">
                        <a:latin typeface="Times New Roman" pitchFamily="18" charset="0"/>
                        <a:cs typeface="Times New Roman" pitchFamily="18" charset="0"/>
                      </a:endParaRPr>
                    </a:p>
                    <a:p>
                      <a:pPr algn="ctr"/>
                      <a:r>
                        <a:rPr lang="fa-IR" sz="2400" b="1" dirty="0" smtClean="0">
                          <a:latin typeface="Times New Roman" pitchFamily="18" charset="0"/>
                          <a:cs typeface="Times New Roman" pitchFamily="18" charset="0"/>
                        </a:rPr>
                        <a:t>ناحیه ترسیم</a:t>
                      </a:r>
                      <a:endParaRPr lang="en-US" sz="2400" b="1" dirty="0">
                        <a:latin typeface="Times New Roman" pitchFamily="18" charset="0"/>
                        <a:cs typeface="Times New Roman" pitchFamily="18" charset="0"/>
                      </a:endParaRPr>
                    </a:p>
                  </a:txBody>
                  <a:tcPr>
                    <a:solidFill>
                      <a:srgbClr val="CCFFFF"/>
                    </a:solidFill>
                  </a:tcPr>
                </a:tc>
              </a:tr>
              <a:tr h="1478569">
                <a:tc>
                  <a:txBody>
                    <a:bodyPr/>
                    <a:lstStyle/>
                    <a:p>
                      <a:pPr algn="r" rtl="1"/>
                      <a:r>
                        <a:rPr lang="fa-IR" sz="1600" dirty="0" smtClean="0">
                          <a:latin typeface="Times New Roman" pitchFamily="18" charset="0"/>
                          <a:cs typeface="Times New Roman" pitchFamily="18" charset="0"/>
                        </a:rPr>
                        <a:t>با توجه به نظر زازو افراد چپ برتر نیمرخ ها را رو</a:t>
                      </a:r>
                      <a:r>
                        <a:rPr lang="fa-IR" sz="1600" baseline="0" dirty="0" smtClean="0">
                          <a:latin typeface="Times New Roman" pitchFamily="18" charset="0"/>
                          <a:cs typeface="Times New Roman" pitchFamily="18" charset="0"/>
                        </a:rPr>
                        <a:t> به راست می کشند. پس می توان گفت که جهت ترسیم نقاشی در این کودک جهتی بهنجار و نشانه یک حرکت طبیعی پیشرونده است.</a:t>
                      </a:r>
                      <a:endParaRPr lang="en-US" sz="1600" dirty="0">
                        <a:latin typeface="Times New Roman" pitchFamily="18" charset="0"/>
                        <a:cs typeface="Times New Roman" pitchFamily="18" charset="0"/>
                      </a:endParaRPr>
                    </a:p>
                  </a:txBody>
                  <a:tcPr/>
                </a:tc>
                <a:tc>
                  <a:txBody>
                    <a:bodyPr/>
                    <a:lstStyle/>
                    <a:p>
                      <a:pPr algn="r" rtl="1"/>
                      <a:r>
                        <a:rPr lang="fa-IR" sz="1600" dirty="0" smtClean="0">
                          <a:latin typeface="Times New Roman" pitchFamily="18" charset="0"/>
                          <a:cs typeface="Times New Roman" pitchFamily="18" charset="0"/>
                        </a:rPr>
                        <a:t>همه اجزا نقاشی تقریباً در وسط صفحه کشیده شده اند.</a:t>
                      </a:r>
                      <a:r>
                        <a:rPr lang="fa-IR" sz="1600" baseline="0" dirty="0" smtClean="0">
                          <a:latin typeface="Times New Roman" pitchFamily="18" charset="0"/>
                          <a:cs typeface="Times New Roman" pitchFamily="18" charset="0"/>
                        </a:rPr>
                        <a:t> اما صورت مادر و جهت ویلچر رو به راست است. </a:t>
                      </a:r>
                      <a:endParaRPr lang="en-US" sz="1600" dirty="0">
                        <a:latin typeface="Times New Roman" pitchFamily="18" charset="0"/>
                        <a:cs typeface="Times New Roman" pitchFamily="18" charset="0"/>
                      </a:endParaRPr>
                    </a:p>
                  </a:txBody>
                  <a:tcPr/>
                </a:tc>
                <a:tc>
                  <a:txBody>
                    <a:bodyPr/>
                    <a:lstStyle/>
                    <a:p>
                      <a:pPr algn="ctr"/>
                      <a:endParaRPr lang="fa-IR" sz="1400" dirty="0" smtClean="0">
                        <a:latin typeface="Times New Roman" pitchFamily="18" charset="0"/>
                        <a:cs typeface="Times New Roman" pitchFamily="18" charset="0"/>
                      </a:endParaRPr>
                    </a:p>
                    <a:p>
                      <a:pPr algn="ctr"/>
                      <a:endParaRPr lang="fa-IR" sz="1400" dirty="0" smtClean="0">
                        <a:latin typeface="Times New Roman" pitchFamily="18" charset="0"/>
                        <a:cs typeface="Times New Roman" pitchFamily="18" charset="0"/>
                      </a:endParaRPr>
                    </a:p>
                    <a:p>
                      <a:pPr algn="ctr"/>
                      <a:r>
                        <a:rPr lang="fa-IR" sz="2400" b="1" dirty="0" smtClean="0">
                          <a:latin typeface="Times New Roman" pitchFamily="18" charset="0"/>
                          <a:cs typeface="Times New Roman" pitchFamily="18" charset="0"/>
                        </a:rPr>
                        <a:t>جهت ترسیم</a:t>
                      </a:r>
                      <a:endParaRPr lang="en-US" sz="2400" b="1" dirty="0">
                        <a:latin typeface="Times New Roman" pitchFamily="18" charset="0"/>
                        <a:cs typeface="Times New Roman" pitchFamily="18" charset="0"/>
                      </a:endParaRPr>
                    </a:p>
                  </a:txBody>
                  <a:tcPr>
                    <a:solidFill>
                      <a:srgbClr val="CCFFFF"/>
                    </a:solidFill>
                  </a:tcPr>
                </a:tc>
              </a:tr>
            </a:tbl>
          </a:graphicData>
        </a:graphic>
      </p:graphicFrame>
      <p:pic>
        <p:nvPicPr>
          <p:cNvPr id="4" name="Content Placeholder 3" descr="نقاشی 6.jpg"/>
          <p:cNvPicPr>
            <a:picLocks noChangeAspect="1"/>
          </p:cNvPicPr>
          <p:nvPr/>
        </p:nvPicPr>
        <p:blipFill>
          <a:blip r:embed="rId2" cstate="print"/>
          <a:stretch>
            <a:fillRect/>
          </a:stretch>
        </p:blipFill>
        <p:spPr>
          <a:xfrm>
            <a:off x="928670" y="285721"/>
            <a:ext cx="1000132" cy="13638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4686" y="1000100"/>
            <a:ext cx="3371852" cy="491040"/>
          </a:xfrm>
        </p:spPr>
        <p:txBody>
          <a:bodyPr>
            <a:noAutofit/>
          </a:bodyPr>
          <a:lstStyle/>
          <a:p>
            <a:pPr algn="r"/>
            <a:r>
              <a:rPr lang="fa-IR" sz="2800" b="1" dirty="0" smtClean="0">
                <a:ln w="10541" cmpd="sng">
                  <a:solidFill>
                    <a:srgbClr val="00B05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ب: سطح ساخت صوری</a:t>
            </a:r>
            <a:endParaRPr lang="en-US" sz="2800" b="1" dirty="0">
              <a:ln w="10541" cmpd="sng">
                <a:solidFill>
                  <a:srgbClr val="00B05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214290" y="1714480"/>
          <a:ext cx="6357982" cy="2217368"/>
        </p:xfrm>
        <a:graphic>
          <a:graphicData uri="http://schemas.openxmlformats.org/drawingml/2006/table">
            <a:tbl>
              <a:tblPr firstRow="1" bandRow="1">
                <a:tableStyleId>{5940675A-B579-460E-94D1-54222C63F5DA}</a:tableStyleId>
              </a:tblPr>
              <a:tblGrid>
                <a:gridCol w="4006399"/>
                <a:gridCol w="2351583"/>
              </a:tblGrid>
              <a:tr h="423530">
                <a:tc>
                  <a:txBody>
                    <a:bodyPr/>
                    <a:lstStyle/>
                    <a:p>
                      <a:pPr algn="ctr" rtl="1"/>
                      <a:r>
                        <a:rPr lang="fa-IR" sz="2000" b="1" dirty="0" smtClean="0">
                          <a:cs typeface="+mj-cs"/>
                        </a:rPr>
                        <a:t>تفسیر</a:t>
                      </a:r>
                      <a:endParaRPr lang="en-US" sz="2000" b="1" dirty="0">
                        <a:cs typeface="+mj-cs"/>
                      </a:endParaRPr>
                    </a:p>
                  </a:txBody>
                  <a:tcPr>
                    <a:solidFill>
                      <a:srgbClr val="CCFFCC"/>
                    </a:solidFill>
                  </a:tcPr>
                </a:tc>
                <a:tc>
                  <a:txBody>
                    <a:bodyPr/>
                    <a:lstStyle/>
                    <a:p>
                      <a:pPr algn="ctr" rtl="1"/>
                      <a:r>
                        <a:rPr lang="fa-IR" sz="2000" b="1" dirty="0" smtClean="0">
                          <a:latin typeface="Times New Roman" pitchFamily="18" charset="0"/>
                          <a:cs typeface="Times New Roman" pitchFamily="18" charset="0"/>
                        </a:rPr>
                        <a:t>نحوه</a:t>
                      </a:r>
                      <a:r>
                        <a:rPr lang="fa-IR" sz="2000" b="1" baseline="0" dirty="0" smtClean="0">
                          <a:latin typeface="Times New Roman" pitchFamily="18" charset="0"/>
                          <a:cs typeface="Times New Roman" pitchFamily="18" charset="0"/>
                        </a:rPr>
                        <a:t> ترسیم</a:t>
                      </a:r>
                      <a:endParaRPr lang="en-US" sz="2000" b="1" dirty="0">
                        <a:latin typeface="Times New Roman" pitchFamily="18" charset="0"/>
                        <a:cs typeface="Times New Roman" pitchFamily="18" charset="0"/>
                      </a:endParaRPr>
                    </a:p>
                  </a:txBody>
                  <a:tcPr>
                    <a:solidFill>
                      <a:srgbClr val="CCFFCC"/>
                    </a:solidFill>
                  </a:tcPr>
                </a:tc>
              </a:tr>
              <a:tr h="896919">
                <a:tc>
                  <a:txBody>
                    <a:bodyPr/>
                    <a:lstStyle/>
                    <a:p>
                      <a:pPr algn="r" rtl="1"/>
                      <a:r>
                        <a:rPr lang="fa-IR" sz="1800" dirty="0" smtClean="0">
                          <a:cs typeface="+mj-cs"/>
                        </a:rPr>
                        <a:t>غنا و درجه تکامل نقاشی تقریباً متناسب با سن کودک است.</a:t>
                      </a:r>
                      <a:endParaRPr lang="en-US" sz="1800" dirty="0">
                        <a:cs typeface="+mj-cs"/>
                      </a:endParaRPr>
                    </a:p>
                  </a:txBody>
                  <a:tcPr/>
                </a:tc>
                <a:tc>
                  <a:txBody>
                    <a:bodyPr/>
                    <a:lstStyle/>
                    <a:p>
                      <a:pPr algn="ctr" rtl="1"/>
                      <a:r>
                        <a:rPr lang="fa-IR" sz="2000" b="1" dirty="0" smtClean="0">
                          <a:latin typeface="Times New Roman" pitchFamily="18" charset="0"/>
                          <a:cs typeface="Times New Roman" pitchFamily="18" charset="0"/>
                        </a:rPr>
                        <a:t>ارزشیابی غنا و درجه تکامل نقاشی</a:t>
                      </a:r>
                      <a:endParaRPr lang="en-US" sz="2000" b="1" dirty="0">
                        <a:latin typeface="Times New Roman" pitchFamily="18" charset="0"/>
                        <a:cs typeface="Times New Roman" pitchFamily="18" charset="0"/>
                      </a:endParaRPr>
                    </a:p>
                  </a:txBody>
                  <a:tcPr>
                    <a:solidFill>
                      <a:srgbClr val="CCFFCC"/>
                    </a:solidFill>
                  </a:tcPr>
                </a:tc>
              </a:tr>
              <a:tr h="896919">
                <a:tc>
                  <a:txBody>
                    <a:bodyPr/>
                    <a:lstStyle/>
                    <a:p>
                      <a:pPr algn="r" rtl="1"/>
                      <a:r>
                        <a:rPr lang="fa-IR" sz="1800" dirty="0" smtClean="0">
                          <a:cs typeface="+mj-cs"/>
                        </a:rPr>
                        <a:t>نقاشی بیشتر دارای</a:t>
                      </a:r>
                      <a:r>
                        <a:rPr lang="fa-IR" sz="1800" baseline="0" dirty="0" smtClean="0">
                          <a:cs typeface="+mj-cs"/>
                        </a:rPr>
                        <a:t> ریخت حسی است چون بیشتر دارای خطوط منحنی ست.</a:t>
                      </a:r>
                      <a:endParaRPr lang="en-US" sz="1800" dirty="0">
                        <a:cs typeface="+mj-cs"/>
                      </a:endParaRPr>
                    </a:p>
                  </a:txBody>
                  <a:tcPr/>
                </a:tc>
                <a:tc>
                  <a:txBody>
                    <a:bodyPr/>
                    <a:lstStyle/>
                    <a:p>
                      <a:pPr algn="ctr" rtl="1"/>
                      <a:r>
                        <a:rPr lang="fa-IR" sz="2000" b="1" dirty="0" smtClean="0">
                          <a:latin typeface="Times New Roman" pitchFamily="18" charset="0"/>
                          <a:cs typeface="Times New Roman" pitchFamily="18" charset="0"/>
                        </a:rPr>
                        <a:t>پویایی ترسیم و تعامل بین اشخاص</a:t>
                      </a:r>
                      <a:endParaRPr lang="en-US" sz="2000" b="1" dirty="0">
                        <a:latin typeface="Times New Roman" pitchFamily="18" charset="0"/>
                        <a:cs typeface="Times New Roman" pitchFamily="18" charset="0"/>
                      </a:endParaRPr>
                    </a:p>
                  </a:txBody>
                  <a:tcPr>
                    <a:solidFill>
                      <a:srgbClr val="CCFFCC"/>
                    </a:solidFill>
                  </a:tcPr>
                </a:tc>
              </a:tr>
            </a:tbl>
          </a:graphicData>
        </a:graphic>
      </p:graphicFrame>
      <p:graphicFrame>
        <p:nvGraphicFramePr>
          <p:cNvPr id="5" name="Table 4"/>
          <p:cNvGraphicFramePr>
            <a:graphicFrameLocks noGrp="1"/>
          </p:cNvGraphicFramePr>
          <p:nvPr/>
        </p:nvGraphicFramePr>
        <p:xfrm>
          <a:off x="214290" y="5000628"/>
          <a:ext cx="6357982" cy="3987632"/>
        </p:xfrm>
        <a:graphic>
          <a:graphicData uri="http://schemas.openxmlformats.org/drawingml/2006/table">
            <a:tbl>
              <a:tblPr firstRow="1" bandRow="1">
                <a:tableStyleId>{5940675A-B579-460E-94D1-54222C63F5DA}</a:tableStyleId>
              </a:tblPr>
              <a:tblGrid>
                <a:gridCol w="4429156"/>
                <a:gridCol w="1928826"/>
              </a:tblGrid>
              <a:tr h="711337">
                <a:tc>
                  <a:txBody>
                    <a:bodyPr/>
                    <a:lstStyle/>
                    <a:p>
                      <a:pPr algn="r" rtl="1"/>
                      <a:r>
                        <a:rPr lang="fa-IR" dirty="0" smtClean="0">
                          <a:cs typeface="+mj-cs"/>
                        </a:rPr>
                        <a:t>ندارد.</a:t>
                      </a:r>
                      <a:endParaRPr lang="en-US" dirty="0">
                        <a:cs typeface="+mj-cs"/>
                      </a:endParaRPr>
                    </a:p>
                  </a:txBody>
                  <a:tcPr/>
                </a:tc>
                <a:tc>
                  <a:txBody>
                    <a:bodyPr/>
                    <a:lstStyle/>
                    <a:p>
                      <a:pPr algn="ctr" rtl="1"/>
                      <a:endParaRPr lang="fa-IR" sz="2400" b="1" dirty="0" smtClean="0">
                        <a:latin typeface="Times New Roman" pitchFamily="18" charset="0"/>
                        <a:cs typeface="Times New Roman" pitchFamily="18" charset="0"/>
                      </a:endParaRPr>
                    </a:p>
                    <a:p>
                      <a:pPr algn="ctr" rtl="1"/>
                      <a:r>
                        <a:rPr lang="fa-IR" sz="2400" b="1" dirty="0" smtClean="0">
                          <a:latin typeface="Times New Roman" pitchFamily="18" charset="0"/>
                          <a:cs typeface="Times New Roman" pitchFamily="18" charset="0"/>
                        </a:rPr>
                        <a:t>تغییر شکل</a:t>
                      </a:r>
                      <a:endParaRPr lang="en-US" sz="2400" b="1" dirty="0">
                        <a:latin typeface="Times New Roman" pitchFamily="18" charset="0"/>
                        <a:cs typeface="Times New Roman" pitchFamily="18" charset="0"/>
                      </a:endParaRPr>
                    </a:p>
                  </a:txBody>
                  <a:tcPr>
                    <a:solidFill>
                      <a:srgbClr val="CCFFCC"/>
                    </a:solidFill>
                  </a:tcPr>
                </a:tc>
              </a:tr>
              <a:tr h="987976">
                <a:tc>
                  <a:txBody>
                    <a:bodyPr/>
                    <a:lstStyle/>
                    <a:p>
                      <a:pPr algn="r" rtl="1"/>
                      <a:r>
                        <a:rPr lang="fa-IR" dirty="0" smtClean="0">
                          <a:cs typeface="+mj-cs"/>
                        </a:rPr>
                        <a:t>حذف</a:t>
                      </a:r>
                      <a:r>
                        <a:rPr lang="fa-IR" baseline="0" dirty="0" smtClean="0">
                          <a:cs typeface="+mj-cs"/>
                        </a:rPr>
                        <a:t> خود و پدر</a:t>
                      </a:r>
                      <a:endParaRPr lang="en-US" dirty="0">
                        <a:cs typeface="+mj-cs"/>
                      </a:endParaRPr>
                    </a:p>
                  </a:txBody>
                  <a:tcPr/>
                </a:tc>
                <a:tc>
                  <a:txBody>
                    <a:bodyPr/>
                    <a:lstStyle/>
                    <a:p>
                      <a:pPr algn="ctr" rtl="1"/>
                      <a:endParaRPr lang="fa-IR" sz="2400" b="1" dirty="0" smtClean="0">
                        <a:latin typeface="Times New Roman" pitchFamily="18" charset="0"/>
                        <a:cs typeface="Times New Roman" pitchFamily="18" charset="0"/>
                      </a:endParaRPr>
                    </a:p>
                    <a:p>
                      <a:pPr algn="ctr" rtl="1"/>
                      <a:r>
                        <a:rPr lang="fa-IR" sz="2400" b="1" dirty="0" smtClean="0">
                          <a:latin typeface="Times New Roman" pitchFamily="18" charset="0"/>
                          <a:cs typeface="Times New Roman" pitchFamily="18" charset="0"/>
                        </a:rPr>
                        <a:t>حذف</a:t>
                      </a:r>
                      <a:endParaRPr lang="en-US" sz="2400" b="1" dirty="0">
                        <a:latin typeface="Times New Roman" pitchFamily="18" charset="0"/>
                        <a:cs typeface="Times New Roman" pitchFamily="18" charset="0"/>
                      </a:endParaRPr>
                    </a:p>
                  </a:txBody>
                  <a:tcPr>
                    <a:solidFill>
                      <a:srgbClr val="CCFFCC"/>
                    </a:solidFill>
                  </a:tcPr>
                </a:tc>
              </a:tr>
              <a:tr h="987976">
                <a:tc>
                  <a:txBody>
                    <a:bodyPr/>
                    <a:lstStyle/>
                    <a:p>
                      <a:pPr algn="r" rtl="1"/>
                      <a:r>
                        <a:rPr lang="fa-IR" dirty="0" smtClean="0">
                          <a:cs typeface="+mj-cs"/>
                        </a:rPr>
                        <a:t>ندارد.</a:t>
                      </a:r>
                      <a:endParaRPr lang="en-US" dirty="0">
                        <a:cs typeface="+mj-cs"/>
                      </a:endParaRPr>
                    </a:p>
                  </a:txBody>
                  <a:tcPr/>
                </a:tc>
                <a:tc>
                  <a:txBody>
                    <a:bodyPr/>
                    <a:lstStyle/>
                    <a:p>
                      <a:pPr algn="ctr" rtl="1"/>
                      <a:endParaRPr lang="fa-IR" sz="2400" b="1" dirty="0" smtClean="0">
                        <a:latin typeface="Times New Roman" pitchFamily="18" charset="0"/>
                        <a:cs typeface="Times New Roman" pitchFamily="18" charset="0"/>
                      </a:endParaRPr>
                    </a:p>
                    <a:p>
                      <a:pPr algn="ctr" rtl="1"/>
                      <a:r>
                        <a:rPr lang="fa-IR" sz="2400" b="1" dirty="0" smtClean="0">
                          <a:latin typeface="Times New Roman" pitchFamily="18" charset="0"/>
                          <a:cs typeface="Times New Roman" pitchFamily="18" charset="0"/>
                        </a:rPr>
                        <a:t>اضافات</a:t>
                      </a:r>
                      <a:endParaRPr lang="en-US" sz="2400" b="1" dirty="0">
                        <a:latin typeface="Times New Roman" pitchFamily="18" charset="0"/>
                        <a:cs typeface="Times New Roman" pitchFamily="18" charset="0"/>
                      </a:endParaRPr>
                    </a:p>
                  </a:txBody>
                  <a:tcPr>
                    <a:solidFill>
                      <a:srgbClr val="CCFFCC"/>
                    </a:solidFill>
                  </a:tcPr>
                </a:tc>
              </a:tr>
              <a:tr h="1027487">
                <a:tc>
                  <a:txBody>
                    <a:bodyPr/>
                    <a:lstStyle/>
                    <a:p>
                      <a:pPr algn="r" rtl="1"/>
                      <a:r>
                        <a:rPr lang="fa-IR" dirty="0" smtClean="0">
                          <a:cs typeface="+mj-cs"/>
                        </a:rPr>
                        <a:t>گرایش های عاطفی مثبت نسبت به مادر به دلیل ارزنده سازی او </a:t>
                      </a:r>
                      <a:endParaRPr lang="en-US" dirty="0">
                        <a:cs typeface="+mj-cs"/>
                      </a:endParaRPr>
                    </a:p>
                  </a:txBody>
                  <a:tcPr/>
                </a:tc>
                <a:tc>
                  <a:txBody>
                    <a:bodyPr/>
                    <a:lstStyle/>
                    <a:p>
                      <a:pPr algn="ctr" rtl="1"/>
                      <a:r>
                        <a:rPr lang="fa-IR" sz="2400" b="1" dirty="0" smtClean="0">
                          <a:latin typeface="Times New Roman" pitchFamily="18" charset="0"/>
                          <a:cs typeface="Times New Roman" pitchFamily="18" charset="0"/>
                        </a:rPr>
                        <a:t>گرایش های عاطفی مثبت</a:t>
                      </a:r>
                      <a:r>
                        <a:rPr lang="fa-IR" sz="2400" b="1" baseline="0" dirty="0" smtClean="0">
                          <a:latin typeface="Times New Roman" pitchFamily="18" charset="0"/>
                          <a:cs typeface="Times New Roman" pitchFamily="18" charset="0"/>
                        </a:rPr>
                        <a:t> و منفی</a:t>
                      </a:r>
                      <a:endParaRPr lang="en-US" sz="2400" b="1" dirty="0">
                        <a:latin typeface="Times New Roman" pitchFamily="18" charset="0"/>
                        <a:cs typeface="Times New Roman" pitchFamily="18" charset="0"/>
                      </a:endParaRPr>
                    </a:p>
                  </a:txBody>
                  <a:tcPr>
                    <a:solidFill>
                      <a:srgbClr val="CCFFCC"/>
                    </a:solidFill>
                  </a:tcPr>
                </a:tc>
              </a:tr>
            </a:tbl>
          </a:graphicData>
        </a:graphic>
      </p:graphicFrame>
      <p:sp>
        <p:nvSpPr>
          <p:cNvPr id="6" name="TextBox 5"/>
          <p:cNvSpPr txBox="1"/>
          <p:nvPr/>
        </p:nvSpPr>
        <p:spPr>
          <a:xfrm>
            <a:off x="0" y="4000496"/>
            <a:ext cx="6572272" cy="830997"/>
          </a:xfrm>
          <a:prstGeom prst="rect">
            <a:avLst/>
          </a:prstGeom>
          <a:noFill/>
        </p:spPr>
        <p:txBody>
          <a:bodyPr wrap="square" rtlCol="0">
            <a:spAutoFit/>
          </a:bodyPr>
          <a:lstStyle/>
          <a:p>
            <a:pPr algn="r" rtl="1"/>
            <a:r>
              <a:rPr lang="fa-IR" sz="2400" b="1" dirty="0" smtClean="0">
                <a:ln w="10541" cmpd="sng">
                  <a:solidFill>
                    <a:srgbClr val="00B05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ج:‌ سطح محتوای نقاشی و تفسیر روان تحلیلگری (در مقایسه با خانواده واقعی)</a:t>
            </a:r>
            <a:endParaRPr lang="en-US" sz="2400" b="1" dirty="0">
              <a:ln w="10541" cmpd="sng">
                <a:solidFill>
                  <a:srgbClr val="00B05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pic>
        <p:nvPicPr>
          <p:cNvPr id="7" name="Content Placeholder 3" descr="نقاشی 6.jpg"/>
          <p:cNvPicPr>
            <a:picLocks noChangeAspect="1"/>
          </p:cNvPicPr>
          <p:nvPr/>
        </p:nvPicPr>
        <p:blipFill>
          <a:blip r:embed="rId2" cstate="print"/>
          <a:stretch>
            <a:fillRect/>
          </a:stretch>
        </p:blipFill>
        <p:spPr>
          <a:xfrm>
            <a:off x="1000108" y="285720"/>
            <a:ext cx="928694" cy="12664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4" y="928662"/>
            <a:ext cx="2600300" cy="428628"/>
          </a:xfrm>
        </p:spPr>
        <p:txBody>
          <a:bodyPr>
            <a:noAutofit/>
          </a:bodyPr>
          <a:lstStyle/>
          <a:p>
            <a:pPr algn="r" rtl="1"/>
            <a:r>
              <a:rPr lang="fa-IR" sz="2400" b="1" dirty="0" smtClean="0">
                <a:ln w="10541" cmpd="sng">
                  <a:solidFill>
                    <a:srgbClr val="FAEE04"/>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د: مکانیزم های دفاعی</a:t>
            </a:r>
            <a:endParaRPr lang="en-US" sz="2400" b="1" dirty="0">
              <a:ln w="10541" cmpd="sng">
                <a:solidFill>
                  <a:srgbClr val="FAEE04"/>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214290" y="1533344"/>
          <a:ext cx="6386514" cy="1727918"/>
        </p:xfrm>
        <a:graphic>
          <a:graphicData uri="http://schemas.openxmlformats.org/drawingml/2006/table">
            <a:tbl>
              <a:tblPr firstRow="1" bandRow="1">
                <a:tableStyleId>{5940675A-B579-460E-94D1-54222C63F5DA}</a:tableStyleId>
              </a:tblPr>
              <a:tblGrid>
                <a:gridCol w="3193257"/>
                <a:gridCol w="3193257"/>
              </a:tblGrid>
              <a:tr h="327501">
                <a:tc>
                  <a:txBody>
                    <a:bodyPr/>
                    <a:lstStyle/>
                    <a:p>
                      <a:pPr algn="r"/>
                      <a:r>
                        <a:rPr lang="fa-IR" dirty="0" smtClean="0">
                          <a:cs typeface="+mj-cs"/>
                        </a:rPr>
                        <a:t>حذف کامل پدر </a:t>
                      </a:r>
                      <a:endParaRPr lang="en-US" dirty="0">
                        <a:cs typeface="+mj-cs"/>
                      </a:endParaRPr>
                    </a:p>
                  </a:txBody>
                  <a:tcPr/>
                </a:tc>
                <a:tc>
                  <a:txBody>
                    <a:bodyPr/>
                    <a:lstStyle/>
                    <a:p>
                      <a:pPr algn="ctr" rtl="1"/>
                      <a:r>
                        <a:rPr lang="fa-IR" b="1" dirty="0" smtClean="0">
                          <a:latin typeface="Times New Roman" pitchFamily="18" charset="0"/>
                          <a:cs typeface="Times New Roman" pitchFamily="18" charset="0"/>
                        </a:rPr>
                        <a:t>دفاع های من علیه اضطراب</a:t>
                      </a:r>
                      <a:r>
                        <a:rPr lang="fa-IR" b="1" baseline="0" dirty="0" smtClean="0">
                          <a:latin typeface="Times New Roman" pitchFamily="18" charset="0"/>
                          <a:cs typeface="Times New Roman" pitchFamily="18" charset="0"/>
                        </a:rPr>
                        <a:t> ناشی از تهدید بیرونی</a:t>
                      </a:r>
                      <a:endParaRPr lang="en-US" b="1" dirty="0">
                        <a:latin typeface="Times New Roman" pitchFamily="18" charset="0"/>
                        <a:cs typeface="Times New Roman" pitchFamily="18" charset="0"/>
                      </a:endParaRPr>
                    </a:p>
                  </a:txBody>
                  <a:tcPr>
                    <a:solidFill>
                      <a:srgbClr val="FFFFCC"/>
                    </a:solidFill>
                  </a:tcPr>
                </a:tc>
              </a:tr>
              <a:tr h="447758">
                <a:tc>
                  <a:txBody>
                    <a:bodyPr/>
                    <a:lstStyle/>
                    <a:p>
                      <a:pPr algn="r"/>
                      <a:r>
                        <a:rPr lang="fa-IR" dirty="0" smtClean="0">
                          <a:cs typeface="+mj-cs"/>
                        </a:rPr>
                        <a:t>ندارد</a:t>
                      </a:r>
                      <a:endParaRPr lang="en-US" dirty="0">
                        <a:cs typeface="+mj-cs"/>
                      </a:endParaRPr>
                    </a:p>
                  </a:txBody>
                  <a:tcPr/>
                </a:tc>
                <a:tc>
                  <a:txBody>
                    <a:bodyPr/>
                    <a:lstStyle/>
                    <a:p>
                      <a:pPr algn="ctr" rtl="1"/>
                      <a:r>
                        <a:rPr lang="fa-IR" b="1" dirty="0" smtClean="0">
                          <a:latin typeface="Times New Roman" pitchFamily="18" charset="0"/>
                          <a:cs typeface="Times New Roman" pitchFamily="18" charset="0"/>
                        </a:rPr>
                        <a:t>دفاع های من علیه اضطراب ناشی از کشاننده های درونی</a:t>
                      </a:r>
                      <a:endParaRPr lang="en-US" b="1" dirty="0">
                        <a:latin typeface="Times New Roman" pitchFamily="18" charset="0"/>
                        <a:cs typeface="Times New Roman" pitchFamily="18" charset="0"/>
                      </a:endParaRPr>
                    </a:p>
                  </a:txBody>
                  <a:tcPr>
                    <a:solidFill>
                      <a:srgbClr val="FFFFCC"/>
                    </a:solidFill>
                  </a:tcPr>
                </a:tc>
              </a:tr>
              <a:tr h="447758">
                <a:tc>
                  <a:txBody>
                    <a:bodyPr/>
                    <a:lstStyle/>
                    <a:p>
                      <a:pPr algn="r"/>
                      <a:r>
                        <a:rPr lang="fa-IR" dirty="0" smtClean="0">
                          <a:cs typeface="+mj-cs"/>
                        </a:rPr>
                        <a:t>حذف کامل خود</a:t>
                      </a:r>
                      <a:endParaRPr lang="en-US" dirty="0">
                        <a:cs typeface="+mj-cs"/>
                      </a:endParaRPr>
                    </a:p>
                  </a:txBody>
                  <a:tcPr/>
                </a:tc>
                <a:tc>
                  <a:txBody>
                    <a:bodyPr/>
                    <a:lstStyle/>
                    <a:p>
                      <a:pPr algn="ctr" rtl="1"/>
                      <a:r>
                        <a:rPr lang="fa-IR" b="1" dirty="0" smtClean="0">
                          <a:latin typeface="Times New Roman" pitchFamily="18" charset="0"/>
                          <a:cs typeface="Times New Roman" pitchFamily="18" charset="0"/>
                        </a:rPr>
                        <a:t>اضطراب در برابر فرامن</a:t>
                      </a:r>
                      <a:endParaRPr lang="en-US" b="1" dirty="0">
                        <a:latin typeface="Times New Roman" pitchFamily="18" charset="0"/>
                        <a:cs typeface="Times New Roman" pitchFamily="18" charset="0"/>
                      </a:endParaRPr>
                    </a:p>
                  </a:txBody>
                  <a:tcPr>
                    <a:solidFill>
                      <a:srgbClr val="FFFFCC"/>
                    </a:solidFill>
                  </a:tcPr>
                </a:tc>
              </a:tr>
            </a:tbl>
          </a:graphicData>
        </a:graphic>
      </p:graphicFrame>
      <p:graphicFrame>
        <p:nvGraphicFramePr>
          <p:cNvPr id="5" name="Table 4"/>
          <p:cNvGraphicFramePr>
            <a:graphicFrameLocks noGrp="1"/>
          </p:cNvGraphicFramePr>
          <p:nvPr/>
        </p:nvGraphicFramePr>
        <p:xfrm>
          <a:off x="214290" y="4000490"/>
          <a:ext cx="6357982" cy="4929228"/>
        </p:xfrm>
        <a:graphic>
          <a:graphicData uri="http://schemas.openxmlformats.org/drawingml/2006/table">
            <a:tbl>
              <a:tblPr firstRow="1" bandRow="1">
                <a:tableStyleId>{5940675A-B579-460E-94D1-54222C63F5DA}</a:tableStyleId>
              </a:tblPr>
              <a:tblGrid>
                <a:gridCol w="3178991"/>
                <a:gridCol w="3178991"/>
              </a:tblGrid>
              <a:tr h="410769">
                <a:tc>
                  <a:txBody>
                    <a:bodyPr/>
                    <a:lstStyle/>
                    <a:p>
                      <a:pPr algn="r" rtl="1"/>
                      <a:r>
                        <a:rPr lang="fa-IR" dirty="0" smtClean="0">
                          <a:cs typeface="+mj-cs"/>
                        </a:rPr>
                        <a:t>مادر</a:t>
                      </a:r>
                      <a:endParaRPr lang="en-US" dirty="0">
                        <a:cs typeface="+mj-cs"/>
                      </a:endParaRPr>
                    </a:p>
                  </a:txBody>
                  <a:tcPr/>
                </a:tc>
                <a:tc>
                  <a:txBody>
                    <a:bodyPr/>
                    <a:lstStyle/>
                    <a:p>
                      <a:pPr algn="ctr" rtl="1"/>
                      <a:r>
                        <a:rPr lang="fa-IR" b="1" dirty="0" smtClean="0">
                          <a:latin typeface="Times New Roman" pitchFamily="18" charset="0"/>
                          <a:cs typeface="Times New Roman" pitchFamily="18" charset="0"/>
                        </a:rPr>
                        <a:t>فرد ارزنده سازی شده </a:t>
                      </a:r>
                    </a:p>
                  </a:txBody>
                  <a:tcPr>
                    <a:solidFill>
                      <a:srgbClr val="FFFFCC"/>
                    </a:solidFill>
                  </a:tcPr>
                </a:tc>
              </a:tr>
              <a:tr h="410769">
                <a:tc>
                  <a:txBody>
                    <a:bodyPr/>
                    <a:lstStyle/>
                    <a:p>
                      <a:pPr algn="r" rtl="1"/>
                      <a:r>
                        <a:rPr lang="fa-IR" dirty="0" smtClean="0">
                          <a:cs typeface="+mj-cs"/>
                        </a:rPr>
                        <a:t>پدر</a:t>
                      </a:r>
                      <a:endParaRPr lang="en-US" dirty="0">
                        <a:cs typeface="+mj-cs"/>
                      </a:endParaRPr>
                    </a:p>
                  </a:txBody>
                  <a:tcPr/>
                </a:tc>
                <a:tc>
                  <a:txBody>
                    <a:bodyPr/>
                    <a:lstStyle/>
                    <a:p>
                      <a:pPr algn="ctr" rtl="1"/>
                      <a:r>
                        <a:rPr lang="fa-IR" b="1" dirty="0" smtClean="0">
                          <a:latin typeface="Times New Roman" pitchFamily="18" charset="0"/>
                          <a:cs typeface="Times New Roman" pitchFamily="18" charset="0"/>
                        </a:rPr>
                        <a:t>فرد ناارزنده سازی شده</a:t>
                      </a:r>
                      <a:endParaRPr lang="en-US" b="1" dirty="0">
                        <a:latin typeface="Times New Roman" pitchFamily="18" charset="0"/>
                        <a:cs typeface="Times New Roman" pitchFamily="18" charset="0"/>
                      </a:endParaRPr>
                    </a:p>
                  </a:txBody>
                  <a:tcPr>
                    <a:solidFill>
                      <a:srgbClr val="FFFFCC"/>
                    </a:solidFill>
                  </a:tcPr>
                </a:tc>
              </a:tr>
              <a:tr h="410769">
                <a:tc>
                  <a:txBody>
                    <a:bodyPr/>
                    <a:lstStyle/>
                    <a:p>
                      <a:pPr algn="r" rtl="1"/>
                      <a:r>
                        <a:rPr lang="fa-IR" dirty="0" smtClean="0">
                          <a:cs typeface="+mj-cs"/>
                        </a:rPr>
                        <a:t>خودش</a:t>
                      </a:r>
                      <a:endParaRPr lang="en-US" dirty="0">
                        <a:cs typeface="+mj-cs"/>
                      </a:endParaRPr>
                    </a:p>
                  </a:txBody>
                  <a:tcPr/>
                </a:tc>
                <a:tc>
                  <a:txBody>
                    <a:bodyPr/>
                    <a:lstStyle/>
                    <a:p>
                      <a:pPr algn="ctr" rtl="1"/>
                      <a:r>
                        <a:rPr lang="fa-IR" b="1" dirty="0" smtClean="0">
                          <a:latin typeface="Times New Roman" pitchFamily="18" charset="0"/>
                          <a:cs typeface="Times New Roman" pitchFamily="18" charset="0"/>
                        </a:rPr>
                        <a:t>ناارزنده سازی خود</a:t>
                      </a:r>
                      <a:endParaRPr lang="en-US" b="1" dirty="0">
                        <a:latin typeface="Times New Roman" pitchFamily="18" charset="0"/>
                        <a:cs typeface="Times New Roman" pitchFamily="18" charset="0"/>
                      </a:endParaRPr>
                    </a:p>
                  </a:txBody>
                  <a:tcPr>
                    <a:solidFill>
                      <a:srgbClr val="FFFFCC"/>
                    </a:solidFill>
                  </a:tcPr>
                </a:tc>
              </a:tr>
              <a:tr h="410769">
                <a:tc>
                  <a:txBody>
                    <a:bodyPr/>
                    <a:lstStyle/>
                    <a:p>
                      <a:pPr algn="r" rtl="1"/>
                      <a:r>
                        <a:rPr lang="fa-IR" dirty="0" smtClean="0">
                          <a:cs typeface="+mj-cs"/>
                        </a:rPr>
                        <a:t>ندارد</a:t>
                      </a:r>
                      <a:endParaRPr lang="en-US" dirty="0">
                        <a:cs typeface="+mj-cs"/>
                      </a:endParaRPr>
                    </a:p>
                  </a:txBody>
                  <a:tcPr/>
                </a:tc>
                <a:tc>
                  <a:txBody>
                    <a:bodyPr/>
                    <a:lstStyle/>
                    <a:p>
                      <a:pPr algn="ctr" rtl="1"/>
                      <a:r>
                        <a:rPr lang="fa-IR" b="1" dirty="0" smtClean="0">
                          <a:latin typeface="Times New Roman" pitchFamily="18" charset="0"/>
                          <a:cs typeface="Times New Roman" pitchFamily="18" charset="0"/>
                        </a:rPr>
                        <a:t>جا</a:t>
                      </a:r>
                      <a:r>
                        <a:rPr lang="fa-IR" b="1" baseline="0" dirty="0" smtClean="0">
                          <a:latin typeface="Times New Roman" pitchFamily="18" charset="0"/>
                          <a:cs typeface="Times New Roman" pitchFamily="18" charset="0"/>
                        </a:rPr>
                        <a:t> به جایی ها</a:t>
                      </a:r>
                      <a:endParaRPr lang="en-US" b="1" dirty="0">
                        <a:latin typeface="Times New Roman" pitchFamily="18" charset="0"/>
                        <a:cs typeface="Times New Roman" pitchFamily="18" charset="0"/>
                      </a:endParaRPr>
                    </a:p>
                  </a:txBody>
                  <a:tcPr>
                    <a:solidFill>
                      <a:srgbClr val="FFFFCC"/>
                    </a:solidFill>
                  </a:tcPr>
                </a:tc>
              </a:tr>
              <a:tr h="410769">
                <a:tc>
                  <a:txBody>
                    <a:bodyPr/>
                    <a:lstStyle/>
                    <a:p>
                      <a:pPr algn="r" rtl="1"/>
                      <a:r>
                        <a:rPr lang="fa-IR" dirty="0" smtClean="0">
                          <a:cs typeface="+mj-cs"/>
                        </a:rPr>
                        <a:t>ندارد</a:t>
                      </a:r>
                      <a:endParaRPr lang="en-US" dirty="0">
                        <a:cs typeface="+mj-cs"/>
                      </a:endParaRPr>
                    </a:p>
                  </a:txBody>
                  <a:tcPr/>
                </a:tc>
                <a:tc>
                  <a:txBody>
                    <a:bodyPr/>
                    <a:lstStyle/>
                    <a:p>
                      <a:pPr algn="ctr" rtl="1"/>
                      <a:r>
                        <a:rPr lang="fa-IR" b="1" dirty="0" smtClean="0">
                          <a:latin typeface="Times New Roman" pitchFamily="18" charset="0"/>
                          <a:cs typeface="Times New Roman" pitchFamily="18" charset="0"/>
                        </a:rPr>
                        <a:t>افزودن</a:t>
                      </a:r>
                      <a:r>
                        <a:rPr lang="fa-IR" b="1" baseline="0" dirty="0" smtClean="0">
                          <a:latin typeface="Times New Roman" pitchFamily="18" charset="0"/>
                          <a:cs typeface="Times New Roman" pitchFamily="18" charset="0"/>
                        </a:rPr>
                        <a:t> یک نوزاد به نقاشی</a:t>
                      </a:r>
                      <a:endParaRPr lang="en-US" b="1" dirty="0">
                        <a:latin typeface="Times New Roman" pitchFamily="18" charset="0"/>
                        <a:cs typeface="Times New Roman" pitchFamily="18" charset="0"/>
                      </a:endParaRPr>
                    </a:p>
                  </a:txBody>
                  <a:tcPr>
                    <a:solidFill>
                      <a:srgbClr val="FFFFCC"/>
                    </a:solidFill>
                  </a:tcPr>
                </a:tc>
              </a:tr>
              <a:tr h="410769">
                <a:tc>
                  <a:txBody>
                    <a:bodyPr/>
                    <a:lstStyle/>
                    <a:p>
                      <a:pPr algn="r" rtl="1"/>
                      <a:r>
                        <a:rPr lang="fa-IR" dirty="0" smtClean="0">
                          <a:cs typeface="+mj-cs"/>
                        </a:rPr>
                        <a:t>ندارد</a:t>
                      </a:r>
                      <a:endParaRPr lang="en-US" dirty="0">
                        <a:cs typeface="+mj-cs"/>
                      </a:endParaRPr>
                    </a:p>
                  </a:txBody>
                  <a:tcPr/>
                </a:tc>
                <a:tc>
                  <a:txBody>
                    <a:bodyPr/>
                    <a:lstStyle/>
                    <a:p>
                      <a:pPr algn="ctr" rtl="1"/>
                      <a:r>
                        <a:rPr lang="fa-IR" b="1" dirty="0" smtClean="0">
                          <a:latin typeface="Times New Roman" pitchFamily="18" charset="0"/>
                          <a:cs typeface="Times New Roman" pitchFamily="18" charset="0"/>
                        </a:rPr>
                        <a:t>افزودن یک</a:t>
                      </a:r>
                      <a:r>
                        <a:rPr lang="fa-IR" b="1" baseline="0" dirty="0" smtClean="0">
                          <a:latin typeface="Times New Roman" pitchFamily="18" charset="0"/>
                          <a:cs typeface="Times New Roman" pitchFamily="18" charset="0"/>
                        </a:rPr>
                        <a:t> فرد بزرگسال یا سالمند</a:t>
                      </a:r>
                      <a:endParaRPr lang="en-US" b="1" dirty="0">
                        <a:latin typeface="Times New Roman" pitchFamily="18" charset="0"/>
                        <a:cs typeface="Times New Roman" pitchFamily="18" charset="0"/>
                      </a:endParaRPr>
                    </a:p>
                  </a:txBody>
                  <a:tcPr>
                    <a:solidFill>
                      <a:srgbClr val="FFFFCC"/>
                    </a:solidFill>
                  </a:tcPr>
                </a:tc>
              </a:tr>
              <a:tr h="410769">
                <a:tc>
                  <a:txBody>
                    <a:bodyPr/>
                    <a:lstStyle/>
                    <a:p>
                      <a:pPr algn="r" rtl="1"/>
                      <a:r>
                        <a:rPr lang="fa-IR" dirty="0" smtClean="0">
                          <a:cs typeface="+mj-cs"/>
                        </a:rPr>
                        <a:t>ندارد</a:t>
                      </a:r>
                      <a:endParaRPr lang="en-US" dirty="0">
                        <a:cs typeface="+mj-cs"/>
                      </a:endParaRPr>
                    </a:p>
                  </a:txBody>
                  <a:tcPr/>
                </a:tc>
                <a:tc>
                  <a:txBody>
                    <a:bodyPr/>
                    <a:lstStyle/>
                    <a:p>
                      <a:pPr algn="ctr" rtl="1"/>
                      <a:r>
                        <a:rPr lang="fa-IR" b="1" dirty="0" smtClean="0">
                          <a:latin typeface="Times New Roman" pitchFamily="18" charset="0"/>
                          <a:cs typeface="Times New Roman" pitchFamily="18" charset="0"/>
                        </a:rPr>
                        <a:t>افزودن جفت خود به نقاشی</a:t>
                      </a:r>
                      <a:endParaRPr lang="en-US" b="1" dirty="0">
                        <a:latin typeface="Times New Roman" pitchFamily="18" charset="0"/>
                        <a:cs typeface="Times New Roman" pitchFamily="18" charset="0"/>
                      </a:endParaRPr>
                    </a:p>
                  </a:txBody>
                  <a:tcPr>
                    <a:solidFill>
                      <a:srgbClr val="FFFFCC"/>
                    </a:solidFill>
                  </a:tcPr>
                </a:tc>
              </a:tr>
              <a:tr h="410769">
                <a:tc>
                  <a:txBody>
                    <a:bodyPr/>
                    <a:lstStyle/>
                    <a:p>
                      <a:pPr algn="r" rtl="1"/>
                      <a:r>
                        <a:rPr lang="fa-IR" dirty="0" smtClean="0">
                          <a:cs typeface="+mj-cs"/>
                        </a:rPr>
                        <a:t>ندارد</a:t>
                      </a:r>
                      <a:endParaRPr lang="en-US" dirty="0">
                        <a:cs typeface="+mj-cs"/>
                      </a:endParaRPr>
                    </a:p>
                  </a:txBody>
                  <a:tcPr/>
                </a:tc>
                <a:tc>
                  <a:txBody>
                    <a:bodyPr/>
                    <a:lstStyle/>
                    <a:p>
                      <a:pPr algn="ctr" rtl="1"/>
                      <a:r>
                        <a:rPr lang="fa-IR" b="1" dirty="0" smtClean="0">
                          <a:latin typeface="Times New Roman" pitchFamily="18" charset="0"/>
                          <a:cs typeface="Times New Roman" pitchFamily="18" charset="0"/>
                        </a:rPr>
                        <a:t>افزودن یک حیوان به نقاشی </a:t>
                      </a:r>
                      <a:endParaRPr lang="en-US" b="1" dirty="0">
                        <a:latin typeface="Times New Roman" pitchFamily="18" charset="0"/>
                        <a:cs typeface="Times New Roman" pitchFamily="18" charset="0"/>
                      </a:endParaRPr>
                    </a:p>
                  </a:txBody>
                  <a:tcPr>
                    <a:solidFill>
                      <a:srgbClr val="FFFFCC"/>
                    </a:solidFill>
                  </a:tcPr>
                </a:tc>
              </a:tr>
              <a:tr h="410769">
                <a:tc>
                  <a:txBody>
                    <a:bodyPr/>
                    <a:lstStyle/>
                    <a:p>
                      <a:pPr algn="r" rtl="1"/>
                      <a:r>
                        <a:rPr lang="fa-IR" dirty="0" smtClean="0">
                          <a:cs typeface="+mj-cs"/>
                        </a:rPr>
                        <a:t>ندارد</a:t>
                      </a:r>
                      <a:endParaRPr lang="en-US" dirty="0">
                        <a:cs typeface="+mj-cs"/>
                      </a:endParaRPr>
                    </a:p>
                  </a:txBody>
                  <a:tcPr/>
                </a:tc>
                <a:tc>
                  <a:txBody>
                    <a:bodyPr/>
                    <a:lstStyle/>
                    <a:p>
                      <a:pPr algn="ctr" rtl="1"/>
                      <a:r>
                        <a:rPr lang="fa-IR" b="1" dirty="0" smtClean="0">
                          <a:latin typeface="Times New Roman" pitchFamily="18" charset="0"/>
                          <a:cs typeface="Times New Roman" pitchFamily="18" charset="0"/>
                        </a:rPr>
                        <a:t>نزدیک</a:t>
                      </a:r>
                      <a:r>
                        <a:rPr lang="fa-IR" b="1" baseline="0" dirty="0" smtClean="0">
                          <a:latin typeface="Times New Roman" pitchFamily="18" charset="0"/>
                          <a:cs typeface="Times New Roman" pitchFamily="18" charset="0"/>
                        </a:rPr>
                        <a:t> بودن</a:t>
                      </a:r>
                      <a:r>
                        <a:rPr lang="fa-IR" b="1" dirty="0" smtClean="0">
                          <a:latin typeface="Times New Roman" pitchFamily="18" charset="0"/>
                          <a:cs typeface="Times New Roman" pitchFamily="18" charset="0"/>
                        </a:rPr>
                        <a:t> دو شخص</a:t>
                      </a:r>
                      <a:endParaRPr lang="en-US" b="1" dirty="0">
                        <a:latin typeface="Times New Roman" pitchFamily="18" charset="0"/>
                        <a:cs typeface="Times New Roman" pitchFamily="18" charset="0"/>
                      </a:endParaRPr>
                    </a:p>
                  </a:txBody>
                  <a:tcPr>
                    <a:solidFill>
                      <a:srgbClr val="FFFFCC"/>
                    </a:solidFill>
                  </a:tcPr>
                </a:tc>
              </a:tr>
              <a:tr h="410769">
                <a:tc>
                  <a:txBody>
                    <a:bodyPr/>
                    <a:lstStyle/>
                    <a:p>
                      <a:pPr algn="r" rtl="1"/>
                      <a:r>
                        <a:rPr lang="fa-IR" dirty="0" smtClean="0">
                          <a:cs typeface="+mj-cs"/>
                        </a:rPr>
                        <a:t>ندارد</a:t>
                      </a:r>
                      <a:endParaRPr lang="en-US" dirty="0">
                        <a:cs typeface="+mj-cs"/>
                      </a:endParaRPr>
                    </a:p>
                  </a:txBody>
                  <a:tcPr/>
                </a:tc>
                <a:tc>
                  <a:txBody>
                    <a:bodyPr/>
                    <a:lstStyle/>
                    <a:p>
                      <a:pPr algn="ctr" rtl="1"/>
                      <a:r>
                        <a:rPr lang="fa-IR" b="1" dirty="0" smtClean="0">
                          <a:latin typeface="Times New Roman" pitchFamily="18" charset="0"/>
                          <a:cs typeface="Times New Roman" pitchFamily="18" charset="0"/>
                        </a:rPr>
                        <a:t>روابط با فاصله</a:t>
                      </a:r>
                      <a:endParaRPr lang="en-US" b="1" dirty="0">
                        <a:latin typeface="Times New Roman" pitchFamily="18" charset="0"/>
                        <a:cs typeface="Times New Roman" pitchFamily="18" charset="0"/>
                      </a:endParaRPr>
                    </a:p>
                  </a:txBody>
                  <a:tcPr>
                    <a:solidFill>
                      <a:srgbClr val="FFFFCC"/>
                    </a:solidFill>
                  </a:tcPr>
                </a:tc>
              </a:tr>
              <a:tr h="410769">
                <a:tc>
                  <a:txBody>
                    <a:bodyPr/>
                    <a:lstStyle/>
                    <a:p>
                      <a:pPr algn="r" rtl="1"/>
                      <a:r>
                        <a:rPr lang="fa-IR" dirty="0" smtClean="0">
                          <a:cs typeface="+mj-cs"/>
                        </a:rPr>
                        <a:t>با خودش</a:t>
                      </a:r>
                      <a:endParaRPr lang="en-US" dirty="0">
                        <a:cs typeface="+mj-cs"/>
                      </a:endParaRPr>
                    </a:p>
                  </a:txBody>
                  <a:tcPr/>
                </a:tc>
                <a:tc>
                  <a:txBody>
                    <a:bodyPr/>
                    <a:lstStyle/>
                    <a:p>
                      <a:pPr algn="ctr" rtl="1"/>
                      <a:r>
                        <a:rPr lang="fa-IR" b="1" dirty="0" smtClean="0">
                          <a:latin typeface="Times New Roman" pitchFamily="18" charset="0"/>
                          <a:cs typeface="Times New Roman" pitchFamily="18" charset="0"/>
                        </a:rPr>
                        <a:t>همسان سازی</a:t>
                      </a:r>
                      <a:r>
                        <a:rPr lang="fa-IR" b="1" baseline="0" dirty="0" smtClean="0">
                          <a:latin typeface="Times New Roman" pitchFamily="18" charset="0"/>
                          <a:cs typeface="Times New Roman" pitchFamily="18" charset="0"/>
                        </a:rPr>
                        <a:t> هشیار</a:t>
                      </a:r>
                      <a:endParaRPr lang="en-US" b="1" dirty="0">
                        <a:latin typeface="Times New Roman" pitchFamily="18" charset="0"/>
                        <a:cs typeface="Times New Roman" pitchFamily="18" charset="0"/>
                      </a:endParaRPr>
                    </a:p>
                  </a:txBody>
                  <a:tcPr>
                    <a:solidFill>
                      <a:srgbClr val="FFFFCC"/>
                    </a:solidFill>
                  </a:tcPr>
                </a:tc>
              </a:tr>
              <a:tr h="410769">
                <a:tc>
                  <a:txBody>
                    <a:bodyPr/>
                    <a:lstStyle/>
                    <a:p>
                      <a:pPr algn="r" rtl="1"/>
                      <a:r>
                        <a:rPr lang="fa-IR" dirty="0" smtClean="0">
                          <a:cs typeface="+mj-cs"/>
                        </a:rPr>
                        <a:t>با مادرش</a:t>
                      </a:r>
                      <a:endParaRPr lang="en-US" dirty="0">
                        <a:cs typeface="+mj-cs"/>
                      </a:endParaRPr>
                    </a:p>
                  </a:txBody>
                  <a:tcPr/>
                </a:tc>
                <a:tc>
                  <a:txBody>
                    <a:bodyPr/>
                    <a:lstStyle/>
                    <a:p>
                      <a:pPr algn="ctr" rtl="1"/>
                      <a:r>
                        <a:rPr lang="fa-IR" b="1" dirty="0" smtClean="0">
                          <a:latin typeface="Times New Roman" pitchFamily="18" charset="0"/>
                          <a:cs typeface="Times New Roman" pitchFamily="18" charset="0"/>
                        </a:rPr>
                        <a:t>همسان سازی ناهشیار</a:t>
                      </a:r>
                      <a:endParaRPr lang="en-US" b="1" dirty="0">
                        <a:latin typeface="Times New Roman" pitchFamily="18" charset="0"/>
                        <a:cs typeface="Times New Roman" pitchFamily="18" charset="0"/>
                      </a:endParaRPr>
                    </a:p>
                  </a:txBody>
                  <a:tcPr>
                    <a:solidFill>
                      <a:srgbClr val="FFFFCC"/>
                    </a:solidFill>
                  </a:tcPr>
                </a:tc>
              </a:tr>
            </a:tbl>
          </a:graphicData>
        </a:graphic>
      </p:graphicFrame>
      <p:sp>
        <p:nvSpPr>
          <p:cNvPr id="6" name="TextBox 5"/>
          <p:cNvSpPr txBox="1"/>
          <p:nvPr/>
        </p:nvSpPr>
        <p:spPr>
          <a:xfrm>
            <a:off x="857232" y="3428992"/>
            <a:ext cx="5786478" cy="461665"/>
          </a:xfrm>
          <a:prstGeom prst="rect">
            <a:avLst/>
          </a:prstGeom>
          <a:noFill/>
        </p:spPr>
        <p:txBody>
          <a:bodyPr wrap="square" rtlCol="0">
            <a:spAutoFit/>
          </a:bodyPr>
          <a:lstStyle/>
          <a:p>
            <a:pPr algn="r" rtl="1"/>
            <a:r>
              <a:rPr lang="fa-IR" sz="2400" b="1" dirty="0" smtClean="0">
                <a:ln w="10541" cmpd="sng">
                  <a:solidFill>
                    <a:srgbClr val="FAEE04"/>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ه: چگونگی بیان گرایش ها و دفاع های من در ترسیم</a:t>
            </a:r>
            <a:endParaRPr lang="en-US" sz="2400" b="1" dirty="0">
              <a:ln w="10541" cmpd="sng">
                <a:solidFill>
                  <a:srgbClr val="FAEE04"/>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pic>
        <p:nvPicPr>
          <p:cNvPr id="7" name="Content Placeholder 3" descr="نقاشی 6.jpg"/>
          <p:cNvPicPr>
            <a:picLocks noChangeAspect="1"/>
          </p:cNvPicPr>
          <p:nvPr/>
        </p:nvPicPr>
        <p:blipFill>
          <a:blip r:embed="rId2" cstate="print"/>
          <a:stretch>
            <a:fillRect/>
          </a:stretch>
        </p:blipFill>
        <p:spPr>
          <a:xfrm>
            <a:off x="1090596" y="90891"/>
            <a:ext cx="981081" cy="13378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تفسیر نهایی:</a:t>
            </a:r>
            <a:endParaRPr lang="fa-IR" dirty="0"/>
          </a:p>
        </p:txBody>
      </p:sp>
      <p:sp>
        <p:nvSpPr>
          <p:cNvPr id="3" name="Content Placeholder 2"/>
          <p:cNvSpPr>
            <a:spLocks noGrp="1"/>
          </p:cNvSpPr>
          <p:nvPr>
            <p:ph idx="1"/>
          </p:nvPr>
        </p:nvSpPr>
        <p:spPr/>
        <p:txBody>
          <a:bodyPr>
            <a:normAutofit/>
          </a:bodyPr>
          <a:lstStyle/>
          <a:p>
            <a:pPr algn="r" rtl="1">
              <a:buNone/>
            </a:pPr>
            <a:r>
              <a:rPr lang="fa-IR" sz="2800" dirty="0" smtClean="0">
                <a:cs typeface="+mj-cs"/>
              </a:rPr>
              <a:t>	مادر این کودک در سال اخیر در اثر یک تصادف شدید قطع نخاع شده است. کودک در نقاشی خود فقط مادر را ترسیم نموده و خودش و پدرش را از نقاشی حذف کرده است. شاید بتوان گفت که کودک از اینکه خودش و پدرش سالم مانده اند و فقط مادر فلج شده است، احساس ناراحتی و حتی احساس گناه می کند. شاید هم بتوان اینگونه اظهار داشت که این تغییر شدید در وضعیت حرکتی مادر باعث توجه اختصاصی او به مادر و تمرکز روی این موضوع شده است.</a:t>
            </a:r>
            <a:endParaRPr lang="fa-IR" sz="2800" dirty="0">
              <a:cs typeface="+mj-cs"/>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نقاشی 7.jpg"/>
          <p:cNvPicPr>
            <a:picLocks noGrp="1" noChangeAspect="1"/>
          </p:cNvPicPr>
          <p:nvPr>
            <p:ph idx="1"/>
          </p:nvPr>
        </p:nvPicPr>
        <p:blipFill>
          <a:blip r:embed="rId2" cstate="print"/>
          <a:stretch>
            <a:fillRect/>
          </a:stretch>
        </p:blipFill>
        <p:spPr>
          <a:xfrm>
            <a:off x="428604" y="928662"/>
            <a:ext cx="6072230" cy="79296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0" y="214282"/>
            <a:ext cx="6858000" cy="523220"/>
          </a:xfrm>
          <a:prstGeom prst="rect">
            <a:avLst/>
          </a:prstGeom>
          <a:noFill/>
        </p:spPr>
        <p:txBody>
          <a:bodyPr wrap="square" rtlCol="1">
            <a:spAutoFit/>
          </a:bodyPr>
          <a:lstStyle/>
          <a:p>
            <a:pPr algn="r" rtl="1"/>
            <a:r>
              <a:rPr lang="fa-IR" sz="2800" b="1" dirty="0" smtClean="0">
                <a:cs typeface="+mj-cs"/>
              </a:rPr>
              <a:t>س. الف (دختر 5ساله) - راست برتر - پدر فوت شده </a:t>
            </a:r>
            <a:endParaRPr lang="fa-IR" sz="2800" b="1" dirty="0">
              <a:cs typeface="+mj-cs"/>
            </a:endParaRPr>
          </a:p>
        </p:txBody>
      </p:sp>
      <p:sp>
        <p:nvSpPr>
          <p:cNvPr id="6" name="TextBox 5"/>
          <p:cNvSpPr txBox="1"/>
          <p:nvPr/>
        </p:nvSpPr>
        <p:spPr>
          <a:xfrm>
            <a:off x="5429264" y="4857752"/>
            <a:ext cx="571504" cy="369332"/>
          </a:xfrm>
          <a:prstGeom prst="rect">
            <a:avLst/>
          </a:prstGeom>
          <a:noFill/>
        </p:spPr>
        <p:txBody>
          <a:bodyPr wrap="square" rtlCol="1">
            <a:spAutoFit/>
          </a:bodyPr>
          <a:lstStyle/>
          <a:p>
            <a:pPr algn="r" rtl="1"/>
            <a:r>
              <a:rPr lang="fa-IR" dirty="0" smtClean="0">
                <a:cs typeface="+mj-cs"/>
              </a:rPr>
              <a:t>خاله </a:t>
            </a:r>
            <a:endParaRPr lang="fa-IR" dirty="0">
              <a:cs typeface="+mj-cs"/>
            </a:endParaRPr>
          </a:p>
        </p:txBody>
      </p:sp>
      <p:sp>
        <p:nvSpPr>
          <p:cNvPr id="7" name="TextBox 6"/>
          <p:cNvSpPr txBox="1"/>
          <p:nvPr/>
        </p:nvSpPr>
        <p:spPr>
          <a:xfrm>
            <a:off x="3643314" y="5143504"/>
            <a:ext cx="642942" cy="369332"/>
          </a:xfrm>
          <a:prstGeom prst="rect">
            <a:avLst/>
          </a:prstGeom>
          <a:noFill/>
        </p:spPr>
        <p:txBody>
          <a:bodyPr wrap="square" rtlCol="1">
            <a:spAutoFit/>
          </a:bodyPr>
          <a:lstStyle/>
          <a:p>
            <a:pPr algn="r" rtl="1"/>
            <a:r>
              <a:rPr lang="fa-IR" dirty="0" smtClean="0">
                <a:cs typeface="+mj-cs"/>
              </a:rPr>
              <a:t>مادر</a:t>
            </a:r>
            <a:endParaRPr lang="fa-IR" dirty="0">
              <a:cs typeface="+mj-cs"/>
            </a:endParaRPr>
          </a:p>
        </p:txBody>
      </p:sp>
      <p:sp>
        <p:nvSpPr>
          <p:cNvPr id="8" name="TextBox 7"/>
          <p:cNvSpPr txBox="1"/>
          <p:nvPr/>
        </p:nvSpPr>
        <p:spPr>
          <a:xfrm>
            <a:off x="4714884" y="6286512"/>
            <a:ext cx="714380" cy="369332"/>
          </a:xfrm>
          <a:prstGeom prst="rect">
            <a:avLst/>
          </a:prstGeom>
          <a:noFill/>
        </p:spPr>
        <p:txBody>
          <a:bodyPr wrap="square" rtlCol="1">
            <a:spAutoFit/>
          </a:bodyPr>
          <a:lstStyle/>
          <a:p>
            <a:pPr algn="r" rtl="1"/>
            <a:r>
              <a:rPr lang="fa-IR" dirty="0" smtClean="0">
                <a:cs typeface="+mj-cs"/>
              </a:rPr>
              <a:t>خودش</a:t>
            </a:r>
            <a:endParaRPr lang="fa-IR" dirty="0">
              <a:cs typeface="+mj-cs"/>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58000" cy="9144000"/>
          </a:xfrm>
        </p:spPr>
        <p:txBody>
          <a:bodyPr>
            <a:normAutofit/>
          </a:bodyPr>
          <a:lstStyle/>
          <a:p>
            <a:pPr algn="r" rtl="1">
              <a:lnSpc>
                <a:spcPct val="150000"/>
              </a:lnSpc>
            </a:pPr>
            <a:r>
              <a:rPr lang="fa-IR" sz="2400" dirty="0" smtClean="0">
                <a:latin typeface="Times New Roman" pitchFamily="18" charset="0"/>
                <a:cs typeface="Times New Roman" pitchFamily="18" charset="0"/>
              </a:rPr>
              <a:t>نام و نام خانوادگی: </a:t>
            </a:r>
            <a:r>
              <a:rPr lang="fa-IR" sz="2400" b="1" dirty="0" smtClean="0">
                <a:latin typeface="Times New Roman" pitchFamily="18" charset="0"/>
                <a:cs typeface="Times New Roman" pitchFamily="18" charset="0"/>
              </a:rPr>
              <a:t>س. الف</a:t>
            </a:r>
            <a:r>
              <a:rPr lang="fa-IR" sz="2400" b="1" dirty="0" smtClean="0"/>
              <a:t> (دختر 5ساله) </a:t>
            </a:r>
            <a:r>
              <a:rPr lang="fa-IR" sz="2400" dirty="0" smtClean="0">
                <a:latin typeface="Times New Roman" pitchFamily="18" charset="0"/>
                <a:cs typeface="Times New Roman" pitchFamily="18" charset="0"/>
              </a:rPr>
              <a:t/>
            </a:r>
            <a:br>
              <a:rPr lang="fa-IR" sz="2400" dirty="0" smtClean="0">
                <a:latin typeface="Times New Roman" pitchFamily="18" charset="0"/>
                <a:cs typeface="Times New Roman" pitchFamily="18" charset="0"/>
              </a:rPr>
            </a:br>
            <a:r>
              <a:rPr lang="fa-IR" sz="2400" dirty="0" smtClean="0">
                <a:latin typeface="Times New Roman" pitchFamily="18" charset="0"/>
                <a:cs typeface="Times New Roman" pitchFamily="18" charset="0"/>
              </a:rPr>
              <a:t>تاریخ اجرا: </a:t>
            </a:r>
            <a:r>
              <a:rPr lang="fa-IR" sz="2400" b="1" dirty="0" smtClean="0">
                <a:latin typeface="Times New Roman" pitchFamily="18" charset="0"/>
                <a:cs typeface="Times New Roman" pitchFamily="18" charset="0"/>
              </a:rPr>
              <a:t>90/9/10</a:t>
            </a:r>
            <a:r>
              <a:rPr lang="fa-IR" sz="2400" dirty="0" smtClean="0">
                <a:latin typeface="Times New Roman" pitchFamily="18" charset="0"/>
                <a:cs typeface="Times New Roman" pitchFamily="18" charset="0"/>
              </a:rPr>
              <a:t/>
            </a:r>
            <a:br>
              <a:rPr lang="fa-IR" sz="2400" dirty="0" smtClean="0">
                <a:latin typeface="Times New Roman" pitchFamily="18" charset="0"/>
                <a:cs typeface="Times New Roman" pitchFamily="18" charset="0"/>
              </a:rPr>
            </a:br>
            <a:r>
              <a:rPr lang="fa-IR" sz="2400" dirty="0" smtClean="0">
                <a:latin typeface="Times New Roman" pitchFamily="18" charset="0"/>
                <a:cs typeface="Times New Roman" pitchFamily="18" charset="0"/>
              </a:rPr>
              <a:t>ترکیب واقعی خانواده: </a:t>
            </a:r>
            <a:r>
              <a:rPr lang="fa-IR" sz="2400" b="1" dirty="0" smtClean="0">
                <a:latin typeface="Times New Roman" pitchFamily="18" charset="0"/>
                <a:cs typeface="Times New Roman" pitchFamily="18" charset="0"/>
              </a:rPr>
              <a:t>مادر (33 ساله)، </a:t>
            </a:r>
            <a:br>
              <a:rPr lang="fa-IR" sz="2400" b="1" dirty="0" smtClean="0">
                <a:latin typeface="Times New Roman" pitchFamily="18" charset="0"/>
                <a:cs typeface="Times New Roman" pitchFamily="18" charset="0"/>
              </a:rPr>
            </a:br>
            <a:r>
              <a:rPr lang="fa-IR" sz="2400" b="1" dirty="0" smtClean="0">
                <a:latin typeface="Times New Roman" pitchFamily="18" charset="0"/>
                <a:cs typeface="Times New Roman" pitchFamily="18" charset="0"/>
              </a:rPr>
              <a:t>خودش و خاله اش (20 ساله) </a:t>
            </a:r>
            <a:r>
              <a:rPr lang="fa-IR" sz="1400" b="1" dirty="0" smtClean="0">
                <a:latin typeface="Times New Roman" pitchFamily="18" charset="0"/>
                <a:cs typeface="Times New Roman" pitchFamily="18" charset="0"/>
              </a:rPr>
              <a:t>که از زمان قبول شدنش در دانشگاه، نزد آنها زندگی می کند.</a:t>
            </a:r>
            <a:r>
              <a:rPr lang="fa-IR" sz="2400" dirty="0" smtClean="0">
                <a:latin typeface="Times New Roman" pitchFamily="18" charset="0"/>
                <a:cs typeface="Times New Roman" pitchFamily="18" charset="0"/>
              </a:rPr>
              <a:t/>
            </a:r>
            <a:br>
              <a:rPr lang="fa-IR" sz="24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این ها کجا هستند؟</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کنار باغچه.</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این ها چکار می کنند؟</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ما رفتیم تو باغچه گل بکاریم. که بعد گل بزرگ بشه بدمش به بابا. </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این ها چه کسانی هستند؟ (به ترتیب کشیدن)</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مامان، خودم، خاله</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این ها نسبت به هم چه احساسی دارند؟ </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مامان و خاله من را دوست دارند. من هم دوستشان دارم.</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کدام یک از همه مهربان تر است؟ چرا؟</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مامان. چون مواظب من است و همیشه میاد مهدکودک دنبالم.</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کدام یک از همه کمتر مهربان است؟ چرا؟</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خودم. چون بعضی وقت ها داد می زنم.</a:t>
            </a:r>
            <a:endParaRPr lang="en-US" sz="2400" b="1" dirty="0">
              <a:latin typeface="Times New Roman" pitchFamily="18" charset="0"/>
              <a:cs typeface="Times New Roman" pitchFamily="18" charset="0"/>
            </a:endParaRPr>
          </a:p>
        </p:txBody>
      </p:sp>
      <p:cxnSp>
        <p:nvCxnSpPr>
          <p:cNvPr id="4" name="Straight Connector 3"/>
          <p:cNvCxnSpPr/>
          <p:nvPr/>
        </p:nvCxnSpPr>
        <p:spPr>
          <a:xfrm rot="10800000">
            <a:off x="0" y="2786050"/>
            <a:ext cx="6858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Content Placeholder 3" descr="نقاشی 7.jpg"/>
          <p:cNvPicPr>
            <a:picLocks noChangeAspect="1"/>
          </p:cNvPicPr>
          <p:nvPr/>
        </p:nvPicPr>
        <p:blipFill>
          <a:blip r:embed="rId2" cstate="print"/>
          <a:stretch>
            <a:fillRect/>
          </a:stretch>
        </p:blipFill>
        <p:spPr>
          <a:xfrm>
            <a:off x="142852" y="142844"/>
            <a:ext cx="1643074" cy="21431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58000" cy="9144000"/>
          </a:xfrm>
        </p:spPr>
        <p:txBody>
          <a:bodyPr>
            <a:noAutofit/>
          </a:bodyPr>
          <a:lstStyle/>
          <a:p>
            <a:pPr algn="r" rtl="1">
              <a:lnSpc>
                <a:spcPct val="150000"/>
              </a:lnSpc>
            </a:pPr>
            <a:r>
              <a:rPr lang="fa-IR" sz="2100" dirty="0" smtClean="0">
                <a:latin typeface="Times New Roman" pitchFamily="18" charset="0"/>
                <a:cs typeface="Times New Roman" pitchFamily="18" charset="0"/>
              </a:rPr>
              <a:t>7- کدام یک از همه خوشبخت تر است؟ چرا؟</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خاله. چون به دانشگاه می رود.</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8- کدام یک از همه کمتر خوشبخت است؟ چرا؟</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من. چون بابام با ماشین نمیاد مهدکودک دنبالم.</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9- کدام یک از همه بهتر است؟ چرا؟</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مامان. چون بهترین مادر دنیاست.</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10- این ها می خواهند با ماشین به گردش بروند، اما برای همه در ماشین جا نیست. یک نفر باید در خانه بماند. کدام یک؟ چرا؟</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خاله با ما نمیاد چون می خواد بره دانشگاه.</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11- فرض کن تو جزو این خانواده باشی. کدام یک خواهی بود؟ چرا؟</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من خودم را کشیدم ولی دوست داشتم هم قد مادرم باشم.</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12- یکی از این بچه ها بازیگوشی کرده است. کدام یک؟ چگونه تنبیهش کنند؟</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من بعضی وقت ها داد می زنم. بعد مامان باهام قهر می کنه.</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13- فکر می کنی چه کسانی را نکشیده ای؟ چرا؟</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بابا. چون مامان می گه ستاره شده و دیگه پیش ما نمیاد.</a:t>
            </a:r>
            <a:r>
              <a:rPr lang="fa-IR" sz="2100" dirty="0" smtClean="0">
                <a:latin typeface="Times New Roman" pitchFamily="18" charset="0"/>
                <a:cs typeface="Times New Roman" pitchFamily="18" charset="0"/>
              </a:rPr>
              <a:t/>
            </a:r>
            <a:br>
              <a:rPr lang="fa-IR" sz="2100" dirty="0" smtClean="0">
                <a:latin typeface="Times New Roman" pitchFamily="18" charset="0"/>
                <a:cs typeface="Times New Roman" pitchFamily="18" charset="0"/>
              </a:rPr>
            </a:br>
            <a:r>
              <a:rPr lang="fa-IR" sz="2100" dirty="0" smtClean="0">
                <a:latin typeface="Times New Roman" pitchFamily="18" charset="0"/>
                <a:cs typeface="Times New Roman" pitchFamily="18" charset="0"/>
              </a:rPr>
              <a:t>14- اگر بخواهی دوباره نقاشی کنی آیا همین شکل را می کشی؟</a:t>
            </a:r>
            <a:br>
              <a:rPr lang="fa-IR" sz="2100" dirty="0" smtClean="0">
                <a:latin typeface="Times New Roman" pitchFamily="18" charset="0"/>
                <a:cs typeface="Times New Roman" pitchFamily="18" charset="0"/>
              </a:rPr>
            </a:br>
            <a:r>
              <a:rPr lang="fa-IR" sz="2100" b="1" dirty="0" smtClean="0">
                <a:latin typeface="Times New Roman" pitchFamily="18" charset="0"/>
                <a:cs typeface="Times New Roman" pitchFamily="18" charset="0"/>
              </a:rPr>
              <a:t>نمی دونم.</a:t>
            </a:r>
            <a:endParaRPr lang="en-US" sz="2100" b="1" dirty="0">
              <a:latin typeface="Times New Roman" pitchFamily="18" charset="0"/>
              <a:cs typeface="Times New Roman" pitchFamily="18" charset="0"/>
            </a:endParaRPr>
          </a:p>
        </p:txBody>
      </p:sp>
      <p:pic>
        <p:nvPicPr>
          <p:cNvPr id="3" name="Content Placeholder 3" descr="نقاشی 7.jpg"/>
          <p:cNvPicPr>
            <a:picLocks noChangeAspect="1"/>
          </p:cNvPicPr>
          <p:nvPr/>
        </p:nvPicPr>
        <p:blipFill>
          <a:blip r:embed="rId2" cstate="print"/>
          <a:stretch>
            <a:fillRect/>
          </a:stretch>
        </p:blipFill>
        <p:spPr>
          <a:xfrm>
            <a:off x="500042" y="214282"/>
            <a:ext cx="1643074" cy="23196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52" y="928662"/>
            <a:ext cx="2800348" cy="705354"/>
          </a:xfrm>
        </p:spPr>
        <p:txBody>
          <a:bodyPr>
            <a:noAutofit/>
          </a:bodyPr>
          <a:lstStyle/>
          <a:p>
            <a:pPr algn="r" rtl="1"/>
            <a:r>
              <a:rPr lang="fa-IR" sz="3200" b="1" dirty="0" smtClean="0">
                <a:ln w="10541" cmpd="sng">
                  <a:solidFill>
                    <a:schemeClr val="tx2">
                      <a:lumMod val="60000"/>
                      <a:lumOff val="4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الف: سطح ترسیمی</a:t>
            </a:r>
            <a:endParaRPr lang="en-US" sz="3200" b="1" dirty="0">
              <a:ln w="10541" cmpd="sng">
                <a:solidFill>
                  <a:schemeClr val="tx2">
                    <a:lumMod val="60000"/>
                    <a:lumOff val="4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aphicFrame>
        <p:nvGraphicFramePr>
          <p:cNvPr id="8" name="Content Placeholder 7"/>
          <p:cNvGraphicFramePr>
            <a:graphicFrameLocks noGrp="1"/>
          </p:cNvGraphicFramePr>
          <p:nvPr>
            <p:ph idx="1"/>
          </p:nvPr>
        </p:nvGraphicFramePr>
        <p:xfrm>
          <a:off x="342900" y="1857358"/>
          <a:ext cx="6172200" cy="6858045"/>
        </p:xfrm>
        <a:graphic>
          <a:graphicData uri="http://schemas.openxmlformats.org/drawingml/2006/table">
            <a:tbl>
              <a:tblPr firstRow="1" bandRow="1">
                <a:tableStyleId>{5940675A-B579-460E-94D1-54222C63F5DA}</a:tableStyleId>
              </a:tblPr>
              <a:tblGrid>
                <a:gridCol w="2943224"/>
                <a:gridCol w="1643074"/>
                <a:gridCol w="1585902"/>
              </a:tblGrid>
              <a:tr h="943769">
                <a:tc>
                  <a:txBody>
                    <a:bodyPr/>
                    <a:lstStyle/>
                    <a:p>
                      <a:pPr algn="ctr"/>
                      <a:endParaRPr lang="fa-IR" sz="1400" dirty="0" smtClean="0">
                        <a:latin typeface="Times New Roman" pitchFamily="18" charset="0"/>
                        <a:cs typeface="Times New Roman" pitchFamily="18" charset="0"/>
                      </a:endParaRPr>
                    </a:p>
                    <a:p>
                      <a:pPr algn="ctr"/>
                      <a:r>
                        <a:rPr lang="fa-IR" sz="2400" b="1" dirty="0" smtClean="0">
                          <a:latin typeface="Times New Roman" pitchFamily="18" charset="0"/>
                          <a:cs typeface="Times New Roman" pitchFamily="18" charset="0"/>
                        </a:rPr>
                        <a:t>تفسیر</a:t>
                      </a:r>
                      <a:endParaRPr lang="en-US" sz="2400" b="1" dirty="0">
                        <a:latin typeface="Times New Roman" pitchFamily="18" charset="0"/>
                        <a:cs typeface="Times New Roman" pitchFamily="18" charset="0"/>
                      </a:endParaRPr>
                    </a:p>
                  </a:txBody>
                  <a:tcPr>
                    <a:solidFill>
                      <a:srgbClr val="CCFFFF"/>
                    </a:solidFill>
                  </a:tcPr>
                </a:tc>
                <a:tc>
                  <a:txBody>
                    <a:bodyPr/>
                    <a:lstStyle/>
                    <a:p>
                      <a:pPr algn="ctr"/>
                      <a:endParaRPr lang="fa-IR" sz="1400" dirty="0" smtClean="0">
                        <a:latin typeface="Times New Roman" pitchFamily="18" charset="0"/>
                        <a:cs typeface="Times New Roman" pitchFamily="18" charset="0"/>
                      </a:endParaRPr>
                    </a:p>
                    <a:p>
                      <a:pPr algn="ctr"/>
                      <a:r>
                        <a:rPr lang="fa-IR" sz="2400" b="1" dirty="0" smtClean="0">
                          <a:latin typeface="Times New Roman" pitchFamily="18" charset="0"/>
                          <a:cs typeface="Times New Roman" pitchFamily="18" charset="0"/>
                        </a:rPr>
                        <a:t>وضعیت</a:t>
                      </a:r>
                      <a:endParaRPr lang="en-US" sz="1400" b="1" dirty="0">
                        <a:latin typeface="Times New Roman" pitchFamily="18" charset="0"/>
                        <a:cs typeface="Times New Roman" pitchFamily="18" charset="0"/>
                      </a:endParaRPr>
                    </a:p>
                  </a:txBody>
                  <a:tcPr>
                    <a:solidFill>
                      <a:srgbClr val="CCFFFF"/>
                    </a:solidFill>
                  </a:tcPr>
                </a:tc>
                <a:tc>
                  <a:txBody>
                    <a:bodyPr/>
                    <a:lstStyle/>
                    <a:p>
                      <a:pPr algn="ctr" rtl="1"/>
                      <a:endParaRPr lang="fa-IR" sz="1400" dirty="0" smtClean="0">
                        <a:latin typeface="Times New Roman" pitchFamily="18" charset="0"/>
                        <a:cs typeface="Times New Roman" pitchFamily="18" charset="0"/>
                      </a:endParaRPr>
                    </a:p>
                    <a:p>
                      <a:pPr algn="ctr" rtl="1"/>
                      <a:r>
                        <a:rPr lang="fa-IR" sz="2400" b="1" dirty="0" smtClean="0">
                          <a:latin typeface="Times New Roman" pitchFamily="18" charset="0"/>
                          <a:cs typeface="Times New Roman" pitchFamily="18" charset="0"/>
                        </a:rPr>
                        <a:t>نحوه ترسیم</a:t>
                      </a:r>
                      <a:endParaRPr lang="en-US" sz="2400" b="1" dirty="0">
                        <a:latin typeface="Times New Roman" pitchFamily="18" charset="0"/>
                        <a:cs typeface="Times New Roman" pitchFamily="18" charset="0"/>
                      </a:endParaRPr>
                    </a:p>
                  </a:txBody>
                  <a:tcPr>
                    <a:solidFill>
                      <a:srgbClr val="CCFFFF"/>
                    </a:solidFill>
                  </a:tcPr>
                </a:tc>
              </a:tr>
              <a:tr h="1478569">
                <a:tc>
                  <a:txBody>
                    <a:bodyPr/>
                    <a:lstStyle/>
                    <a:p>
                      <a:pPr algn="r" rtl="1"/>
                      <a:r>
                        <a:rPr lang="fa-IR" sz="1400" dirty="0" smtClean="0">
                          <a:latin typeface="Times New Roman" pitchFamily="18" charset="0"/>
                          <a:cs typeface="Times New Roman" pitchFamily="18" charset="0"/>
                        </a:rPr>
                        <a:t>خطوط پرنیرو و پررنگ به معنای نیرومندی کشاننده ها،</a:t>
                      </a:r>
                      <a:r>
                        <a:rPr lang="fa-IR" sz="1400" baseline="0" dirty="0" smtClean="0">
                          <a:latin typeface="Times New Roman" pitchFamily="18" charset="0"/>
                          <a:cs typeface="Times New Roman" pitchFamily="18" charset="0"/>
                        </a:rPr>
                        <a:t> شهامت، خشونت و یا رهاسازی غریزی است.</a:t>
                      </a:r>
                      <a:endParaRPr lang="en-US" sz="1400" dirty="0">
                        <a:latin typeface="Times New Roman" pitchFamily="18" charset="0"/>
                        <a:cs typeface="Times New Roman" pitchFamily="18" charset="0"/>
                      </a:endParaRPr>
                    </a:p>
                  </a:txBody>
                  <a:tcPr/>
                </a:tc>
                <a:tc>
                  <a:txBody>
                    <a:bodyPr/>
                    <a:lstStyle/>
                    <a:p>
                      <a:pPr algn="r" rtl="1"/>
                      <a:r>
                        <a:rPr lang="fa-IR" sz="1400" dirty="0" smtClean="0">
                          <a:latin typeface="Times New Roman" pitchFamily="18" charset="0"/>
                          <a:cs typeface="Times New Roman" pitchFamily="18" charset="0"/>
                        </a:rPr>
                        <a:t>وسعت خطوط</a:t>
                      </a:r>
                      <a:r>
                        <a:rPr lang="fa-IR" sz="1400" baseline="0" dirty="0" smtClean="0">
                          <a:latin typeface="Times New Roman" pitchFamily="18" charset="0"/>
                          <a:cs typeface="Times New Roman" pitchFamily="18" charset="0"/>
                        </a:rPr>
                        <a:t> معمولی است. اما نیروی خطوط  زیاد است. </a:t>
                      </a:r>
                      <a:endParaRPr lang="en-US" sz="1400" dirty="0">
                        <a:latin typeface="Times New Roman" pitchFamily="18" charset="0"/>
                        <a:cs typeface="Times New Roman" pitchFamily="18" charset="0"/>
                      </a:endParaRPr>
                    </a:p>
                  </a:txBody>
                  <a:tcPr/>
                </a:tc>
                <a:tc>
                  <a:txBody>
                    <a:bodyPr/>
                    <a:lstStyle/>
                    <a:p>
                      <a:pPr algn="ctr"/>
                      <a:endParaRPr lang="fa-IR" sz="1400" dirty="0" smtClean="0">
                        <a:latin typeface="Times New Roman" pitchFamily="18" charset="0"/>
                        <a:cs typeface="Times New Roman" pitchFamily="18" charset="0"/>
                      </a:endParaRPr>
                    </a:p>
                    <a:p>
                      <a:pPr algn="ctr"/>
                      <a:r>
                        <a:rPr lang="fa-IR" sz="2400" b="1" dirty="0" smtClean="0">
                          <a:latin typeface="Times New Roman" pitchFamily="18" charset="0"/>
                          <a:cs typeface="Times New Roman" pitchFamily="18" charset="0"/>
                        </a:rPr>
                        <a:t>وسعت و نیروی خطوط</a:t>
                      </a:r>
                      <a:endParaRPr lang="en-US" sz="2400" b="1" dirty="0">
                        <a:latin typeface="Times New Roman" pitchFamily="18" charset="0"/>
                        <a:cs typeface="Times New Roman" pitchFamily="18" charset="0"/>
                      </a:endParaRPr>
                    </a:p>
                  </a:txBody>
                  <a:tcPr>
                    <a:solidFill>
                      <a:srgbClr val="CCFFFF"/>
                    </a:solidFill>
                  </a:tcPr>
                </a:tc>
              </a:tr>
              <a:tr h="1478569">
                <a:tc>
                  <a:txBody>
                    <a:bodyPr/>
                    <a:lstStyle/>
                    <a:p>
                      <a:pPr algn="r" rtl="1"/>
                      <a:r>
                        <a:rPr lang="fa-IR" sz="1400" dirty="0" smtClean="0">
                          <a:latin typeface="Times New Roman" pitchFamily="18" charset="0"/>
                          <a:cs typeface="Times New Roman" pitchFamily="18" charset="0"/>
                        </a:rPr>
                        <a:t>اگر ریتم قالبی تنه و چشم ها را در نظر بگیریم</a:t>
                      </a:r>
                      <a:r>
                        <a:rPr lang="fa-IR" sz="1400" baseline="0" dirty="0" smtClean="0">
                          <a:latin typeface="Times New Roman" pitchFamily="18" charset="0"/>
                          <a:cs typeface="Times New Roman" pitchFamily="18" charset="0"/>
                        </a:rPr>
                        <a:t> می تواند ناشی از یک روان آزردگی باشد.</a:t>
                      </a:r>
                      <a:endParaRPr lang="en-US" sz="1400" dirty="0">
                        <a:latin typeface="Times New Roman" pitchFamily="18" charset="0"/>
                        <a:cs typeface="Times New Roman" pitchFamily="18" charset="0"/>
                      </a:endParaRPr>
                    </a:p>
                  </a:txBody>
                  <a:tcPr/>
                </a:tc>
                <a:tc>
                  <a:txBody>
                    <a:bodyPr/>
                    <a:lstStyle/>
                    <a:p>
                      <a:pPr algn="r" rtl="1"/>
                      <a:r>
                        <a:rPr lang="fa-IR" sz="1400" dirty="0" smtClean="0">
                          <a:latin typeface="Times New Roman" pitchFamily="18" charset="0"/>
                          <a:cs typeface="Times New Roman" pitchFamily="18" charset="0"/>
                        </a:rPr>
                        <a:t>ریتم</a:t>
                      </a:r>
                      <a:r>
                        <a:rPr lang="fa-IR" sz="1400" baseline="0" dirty="0" smtClean="0">
                          <a:latin typeface="Times New Roman" pitchFamily="18" charset="0"/>
                          <a:cs typeface="Times New Roman" pitchFamily="18" charset="0"/>
                        </a:rPr>
                        <a:t> پویا به دلیل تفکیک سنی و چهره ای. (البته به میزان کم در ترسیم تنه ی افراد در نقاشی و حالت چشم ها ریتم قالبی هم دیده می شود.)</a:t>
                      </a:r>
                      <a:endParaRPr lang="en-US" sz="1400" dirty="0">
                        <a:latin typeface="Times New Roman" pitchFamily="18" charset="0"/>
                        <a:cs typeface="Times New Roman" pitchFamily="18" charset="0"/>
                      </a:endParaRPr>
                    </a:p>
                  </a:txBody>
                  <a:tcPr/>
                </a:tc>
                <a:tc>
                  <a:txBody>
                    <a:bodyPr/>
                    <a:lstStyle/>
                    <a:p>
                      <a:pPr algn="ctr"/>
                      <a:endParaRPr lang="fa-IR" sz="1400" dirty="0" smtClean="0">
                        <a:latin typeface="Times New Roman" pitchFamily="18" charset="0"/>
                        <a:cs typeface="Times New Roman" pitchFamily="18" charset="0"/>
                      </a:endParaRPr>
                    </a:p>
                    <a:p>
                      <a:pPr algn="ctr"/>
                      <a:r>
                        <a:rPr lang="fa-IR" sz="2400" b="1" dirty="0" smtClean="0">
                          <a:latin typeface="Times New Roman" pitchFamily="18" charset="0"/>
                          <a:cs typeface="Times New Roman" pitchFamily="18" charset="0"/>
                        </a:rPr>
                        <a:t>ریتم و آهنگ ترسیم</a:t>
                      </a:r>
                      <a:endParaRPr lang="en-US" sz="2400" b="1" dirty="0">
                        <a:latin typeface="Times New Roman" pitchFamily="18" charset="0"/>
                        <a:cs typeface="Times New Roman" pitchFamily="18" charset="0"/>
                      </a:endParaRPr>
                    </a:p>
                  </a:txBody>
                  <a:tcPr>
                    <a:solidFill>
                      <a:srgbClr val="CCFFFF"/>
                    </a:solidFill>
                  </a:tcPr>
                </a:tc>
              </a:tr>
              <a:tr h="1478569">
                <a:tc>
                  <a:txBody>
                    <a:bodyPr/>
                    <a:lstStyle/>
                    <a:p>
                      <a:pPr algn="r" rtl="1"/>
                      <a:endParaRPr lang="en-US" sz="1400" dirty="0">
                        <a:latin typeface="Times New Roman" pitchFamily="18" charset="0"/>
                        <a:cs typeface="Times New Roman" pitchFamily="18" charset="0"/>
                      </a:endParaRPr>
                    </a:p>
                  </a:txBody>
                  <a:tcPr/>
                </a:tc>
                <a:tc>
                  <a:txBody>
                    <a:bodyPr/>
                    <a:lstStyle/>
                    <a:p>
                      <a:pPr algn="r" rtl="1"/>
                      <a:r>
                        <a:rPr lang="fa-IR" sz="1400" dirty="0" smtClean="0">
                          <a:latin typeface="Times New Roman" pitchFamily="18" charset="0"/>
                          <a:cs typeface="Times New Roman" pitchFamily="18" charset="0"/>
                        </a:rPr>
                        <a:t>نقاشی</a:t>
                      </a:r>
                      <a:r>
                        <a:rPr lang="fa-IR" sz="1400" baseline="0" dirty="0" smtClean="0">
                          <a:latin typeface="Times New Roman" pitchFamily="18" charset="0"/>
                          <a:cs typeface="Times New Roman" pitchFamily="18" charset="0"/>
                        </a:rPr>
                        <a:t> تقریباً تمام صفحه را پر کرده است.</a:t>
                      </a:r>
                      <a:endParaRPr lang="en-US" sz="1400" dirty="0">
                        <a:latin typeface="Times New Roman" pitchFamily="18" charset="0"/>
                        <a:cs typeface="Times New Roman" pitchFamily="18" charset="0"/>
                      </a:endParaRPr>
                    </a:p>
                  </a:txBody>
                  <a:tcPr/>
                </a:tc>
                <a:tc>
                  <a:txBody>
                    <a:bodyPr/>
                    <a:lstStyle/>
                    <a:p>
                      <a:pPr algn="ctr"/>
                      <a:endParaRPr lang="fa-IR" sz="1400" dirty="0" smtClean="0">
                        <a:latin typeface="Times New Roman" pitchFamily="18" charset="0"/>
                        <a:cs typeface="Times New Roman" pitchFamily="18" charset="0"/>
                      </a:endParaRPr>
                    </a:p>
                    <a:p>
                      <a:pPr algn="ctr"/>
                      <a:endParaRPr lang="fa-IR" sz="1400" dirty="0" smtClean="0">
                        <a:latin typeface="Times New Roman" pitchFamily="18" charset="0"/>
                        <a:cs typeface="Times New Roman" pitchFamily="18" charset="0"/>
                      </a:endParaRPr>
                    </a:p>
                    <a:p>
                      <a:pPr algn="ctr"/>
                      <a:r>
                        <a:rPr lang="fa-IR" sz="2400" b="1" dirty="0" smtClean="0">
                          <a:latin typeface="Times New Roman" pitchFamily="18" charset="0"/>
                          <a:cs typeface="Times New Roman" pitchFamily="18" charset="0"/>
                        </a:rPr>
                        <a:t>ناحیه ترسیم</a:t>
                      </a:r>
                      <a:endParaRPr lang="en-US" sz="2400" b="1" dirty="0">
                        <a:latin typeface="Times New Roman" pitchFamily="18" charset="0"/>
                        <a:cs typeface="Times New Roman" pitchFamily="18" charset="0"/>
                      </a:endParaRPr>
                    </a:p>
                  </a:txBody>
                  <a:tcPr>
                    <a:solidFill>
                      <a:srgbClr val="CCFFFF"/>
                    </a:solidFill>
                  </a:tcPr>
                </a:tc>
              </a:tr>
              <a:tr h="1478569">
                <a:tc>
                  <a:txBody>
                    <a:bodyPr/>
                    <a:lstStyle/>
                    <a:p>
                      <a:pPr algn="r" rtl="1"/>
                      <a:r>
                        <a:rPr lang="fa-IR" sz="1400" dirty="0" smtClean="0">
                          <a:latin typeface="Times New Roman" pitchFamily="18" charset="0"/>
                          <a:cs typeface="Times New Roman" pitchFamily="18" charset="0"/>
                        </a:rPr>
                        <a:t>با توجه به اینکه کودک راست برتر است، این جهت ترسیم بهنجار بوده و نشان دهنده یک حرکت طبیعی پیشرونده</a:t>
                      </a:r>
                      <a:r>
                        <a:rPr lang="fa-IR" sz="1400" baseline="0" dirty="0" smtClean="0">
                          <a:latin typeface="Times New Roman" pitchFamily="18" charset="0"/>
                          <a:cs typeface="Times New Roman" pitchFamily="18" charset="0"/>
                        </a:rPr>
                        <a:t> است.</a:t>
                      </a:r>
                      <a:endParaRPr lang="en-US" sz="1400" dirty="0">
                        <a:latin typeface="Times New Roman" pitchFamily="18" charset="0"/>
                        <a:cs typeface="Times New Roman" pitchFamily="18" charset="0"/>
                      </a:endParaRPr>
                    </a:p>
                  </a:txBody>
                  <a:tcPr/>
                </a:tc>
                <a:tc>
                  <a:txBody>
                    <a:bodyPr/>
                    <a:lstStyle/>
                    <a:p>
                      <a:pPr algn="r" rtl="1"/>
                      <a:r>
                        <a:rPr lang="fa-IR" sz="1400" dirty="0" smtClean="0">
                          <a:latin typeface="Times New Roman" pitchFamily="18" charset="0"/>
                          <a:cs typeface="Times New Roman" pitchFamily="18" charset="0"/>
                        </a:rPr>
                        <a:t>از چپ به راست.</a:t>
                      </a:r>
                      <a:endParaRPr lang="en-US" sz="1400" dirty="0">
                        <a:latin typeface="Times New Roman" pitchFamily="18" charset="0"/>
                        <a:cs typeface="Times New Roman" pitchFamily="18" charset="0"/>
                      </a:endParaRPr>
                    </a:p>
                  </a:txBody>
                  <a:tcPr/>
                </a:tc>
                <a:tc>
                  <a:txBody>
                    <a:bodyPr/>
                    <a:lstStyle/>
                    <a:p>
                      <a:pPr algn="ctr"/>
                      <a:endParaRPr lang="fa-IR" sz="1400" dirty="0" smtClean="0">
                        <a:latin typeface="Times New Roman" pitchFamily="18" charset="0"/>
                        <a:cs typeface="Times New Roman" pitchFamily="18" charset="0"/>
                      </a:endParaRPr>
                    </a:p>
                    <a:p>
                      <a:pPr algn="ctr"/>
                      <a:endParaRPr lang="fa-IR" sz="1400" dirty="0" smtClean="0">
                        <a:latin typeface="Times New Roman" pitchFamily="18" charset="0"/>
                        <a:cs typeface="Times New Roman" pitchFamily="18" charset="0"/>
                      </a:endParaRPr>
                    </a:p>
                    <a:p>
                      <a:pPr algn="ctr"/>
                      <a:r>
                        <a:rPr lang="fa-IR" sz="2400" b="1" dirty="0" smtClean="0">
                          <a:latin typeface="Times New Roman" pitchFamily="18" charset="0"/>
                          <a:cs typeface="Times New Roman" pitchFamily="18" charset="0"/>
                        </a:rPr>
                        <a:t>جهت ترسیم</a:t>
                      </a:r>
                      <a:endParaRPr lang="en-US" sz="2400" b="1" dirty="0">
                        <a:latin typeface="Times New Roman" pitchFamily="18" charset="0"/>
                        <a:cs typeface="Times New Roman" pitchFamily="18" charset="0"/>
                      </a:endParaRPr>
                    </a:p>
                  </a:txBody>
                  <a:tcPr>
                    <a:solidFill>
                      <a:srgbClr val="CCFFFF"/>
                    </a:solidFill>
                  </a:tcPr>
                </a:tc>
              </a:tr>
            </a:tbl>
          </a:graphicData>
        </a:graphic>
      </p:graphicFrame>
      <p:pic>
        <p:nvPicPr>
          <p:cNvPr id="4" name="Content Placeholder 3" descr="نقاشی 7.jpg"/>
          <p:cNvPicPr>
            <a:picLocks noChangeAspect="1"/>
          </p:cNvPicPr>
          <p:nvPr/>
        </p:nvPicPr>
        <p:blipFill>
          <a:blip r:embed="rId2" cstate="print"/>
          <a:stretch>
            <a:fillRect/>
          </a:stretch>
        </p:blipFill>
        <p:spPr>
          <a:xfrm>
            <a:off x="1142984" y="214282"/>
            <a:ext cx="1000132" cy="14119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4686" y="1000100"/>
            <a:ext cx="3371852" cy="491040"/>
          </a:xfrm>
        </p:spPr>
        <p:txBody>
          <a:bodyPr>
            <a:noAutofit/>
          </a:bodyPr>
          <a:lstStyle/>
          <a:p>
            <a:pPr algn="r"/>
            <a:r>
              <a:rPr lang="fa-IR" sz="2800" b="1" dirty="0" smtClean="0">
                <a:ln w="10541" cmpd="sng">
                  <a:solidFill>
                    <a:srgbClr val="00B05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ب: سطح ساخت صوری</a:t>
            </a:r>
            <a:endParaRPr lang="en-US" sz="2800" b="1" dirty="0">
              <a:ln w="10541" cmpd="sng">
                <a:solidFill>
                  <a:srgbClr val="00B05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214290" y="1714480"/>
          <a:ext cx="6357982" cy="2234849"/>
        </p:xfrm>
        <a:graphic>
          <a:graphicData uri="http://schemas.openxmlformats.org/drawingml/2006/table">
            <a:tbl>
              <a:tblPr firstRow="1" bandRow="1">
                <a:tableStyleId>{5940675A-B579-460E-94D1-54222C63F5DA}</a:tableStyleId>
              </a:tblPr>
              <a:tblGrid>
                <a:gridCol w="4006399"/>
                <a:gridCol w="2351583"/>
              </a:tblGrid>
              <a:tr h="423530">
                <a:tc>
                  <a:txBody>
                    <a:bodyPr/>
                    <a:lstStyle/>
                    <a:p>
                      <a:pPr algn="ctr" rtl="1"/>
                      <a:r>
                        <a:rPr lang="fa-IR" sz="2000" b="1" dirty="0" smtClean="0">
                          <a:cs typeface="+mj-cs"/>
                        </a:rPr>
                        <a:t>تفسیر</a:t>
                      </a:r>
                      <a:endParaRPr lang="en-US" sz="2000" b="1" dirty="0">
                        <a:cs typeface="+mj-cs"/>
                      </a:endParaRPr>
                    </a:p>
                  </a:txBody>
                  <a:tcPr>
                    <a:solidFill>
                      <a:srgbClr val="CCFFCC"/>
                    </a:solidFill>
                  </a:tcPr>
                </a:tc>
                <a:tc>
                  <a:txBody>
                    <a:bodyPr/>
                    <a:lstStyle/>
                    <a:p>
                      <a:pPr algn="ctr" rtl="1"/>
                      <a:r>
                        <a:rPr lang="fa-IR" sz="2000" b="1" dirty="0" smtClean="0">
                          <a:latin typeface="Times New Roman" pitchFamily="18" charset="0"/>
                          <a:cs typeface="Times New Roman" pitchFamily="18" charset="0"/>
                        </a:rPr>
                        <a:t>نحوه</a:t>
                      </a:r>
                      <a:r>
                        <a:rPr lang="fa-IR" sz="2000" b="1" baseline="0" dirty="0" smtClean="0">
                          <a:latin typeface="Times New Roman" pitchFamily="18" charset="0"/>
                          <a:cs typeface="Times New Roman" pitchFamily="18" charset="0"/>
                        </a:rPr>
                        <a:t> ترسیم</a:t>
                      </a:r>
                      <a:endParaRPr lang="en-US" sz="2000" b="1" dirty="0">
                        <a:latin typeface="Times New Roman" pitchFamily="18" charset="0"/>
                        <a:cs typeface="Times New Roman" pitchFamily="18" charset="0"/>
                      </a:endParaRPr>
                    </a:p>
                  </a:txBody>
                  <a:tcPr>
                    <a:solidFill>
                      <a:srgbClr val="CCFFCC"/>
                    </a:solidFill>
                  </a:tcPr>
                </a:tc>
              </a:tr>
              <a:tr h="896919">
                <a:tc>
                  <a:txBody>
                    <a:bodyPr/>
                    <a:lstStyle/>
                    <a:p>
                      <a:pPr algn="r" rtl="1"/>
                      <a:r>
                        <a:rPr lang="fa-IR" dirty="0" smtClean="0">
                          <a:cs typeface="+mj-cs"/>
                        </a:rPr>
                        <a:t>غنا و درجه تکامل نقاشی با توجه به سن او متناسب است.</a:t>
                      </a:r>
                      <a:endParaRPr lang="en-US" dirty="0">
                        <a:cs typeface="+mj-cs"/>
                      </a:endParaRPr>
                    </a:p>
                  </a:txBody>
                  <a:tcPr/>
                </a:tc>
                <a:tc>
                  <a:txBody>
                    <a:bodyPr/>
                    <a:lstStyle/>
                    <a:p>
                      <a:pPr algn="ctr" rtl="1"/>
                      <a:r>
                        <a:rPr lang="fa-IR" sz="2000" b="1" dirty="0" smtClean="0">
                          <a:latin typeface="Times New Roman" pitchFamily="18" charset="0"/>
                          <a:cs typeface="Times New Roman" pitchFamily="18" charset="0"/>
                        </a:rPr>
                        <a:t>ارزشیابی غنا و درجه تکامل نقاشی</a:t>
                      </a:r>
                      <a:endParaRPr lang="en-US" sz="2000" b="1" dirty="0">
                        <a:latin typeface="Times New Roman" pitchFamily="18" charset="0"/>
                        <a:cs typeface="Times New Roman" pitchFamily="18" charset="0"/>
                      </a:endParaRPr>
                    </a:p>
                  </a:txBody>
                  <a:tcPr>
                    <a:solidFill>
                      <a:srgbClr val="CCFFCC"/>
                    </a:solidFill>
                  </a:tcPr>
                </a:tc>
              </a:tr>
              <a:tr h="896919">
                <a:tc>
                  <a:txBody>
                    <a:bodyPr/>
                    <a:lstStyle/>
                    <a:p>
                      <a:pPr algn="r" rtl="1"/>
                      <a:r>
                        <a:rPr lang="fa-IR" dirty="0" smtClean="0">
                          <a:cs typeface="+mj-cs"/>
                        </a:rPr>
                        <a:t>هم ریخت حسی به دلیل تزئینات نقاشی و هم ریخت تعقلی</a:t>
                      </a:r>
                      <a:r>
                        <a:rPr lang="fa-IR" baseline="0" dirty="0" smtClean="0">
                          <a:cs typeface="+mj-cs"/>
                        </a:rPr>
                        <a:t> به دلیل عدم تعامل بین اشخاص و وجود خطوط راست و زوایا در برخی موارد.</a:t>
                      </a:r>
                      <a:endParaRPr lang="en-US" dirty="0">
                        <a:cs typeface="+mj-cs"/>
                      </a:endParaRPr>
                    </a:p>
                  </a:txBody>
                  <a:tcPr/>
                </a:tc>
                <a:tc>
                  <a:txBody>
                    <a:bodyPr/>
                    <a:lstStyle/>
                    <a:p>
                      <a:pPr algn="ctr" rtl="1"/>
                      <a:r>
                        <a:rPr lang="fa-IR" sz="2000" b="1" dirty="0" smtClean="0">
                          <a:latin typeface="Times New Roman" pitchFamily="18" charset="0"/>
                          <a:cs typeface="Times New Roman" pitchFamily="18" charset="0"/>
                        </a:rPr>
                        <a:t>پویایی ترسیم و تعامل بین اشخاص</a:t>
                      </a:r>
                      <a:endParaRPr lang="en-US" sz="2000" b="1" dirty="0">
                        <a:latin typeface="Times New Roman" pitchFamily="18" charset="0"/>
                        <a:cs typeface="Times New Roman" pitchFamily="18" charset="0"/>
                      </a:endParaRPr>
                    </a:p>
                  </a:txBody>
                  <a:tcPr>
                    <a:solidFill>
                      <a:srgbClr val="CCFFCC"/>
                    </a:solidFill>
                  </a:tcPr>
                </a:tc>
              </a:tr>
            </a:tbl>
          </a:graphicData>
        </a:graphic>
      </p:graphicFrame>
      <p:graphicFrame>
        <p:nvGraphicFramePr>
          <p:cNvPr id="5" name="Table 4"/>
          <p:cNvGraphicFramePr>
            <a:graphicFrameLocks noGrp="1"/>
          </p:cNvGraphicFramePr>
          <p:nvPr/>
        </p:nvGraphicFramePr>
        <p:xfrm>
          <a:off x="214290" y="5000628"/>
          <a:ext cx="6357982" cy="3987632"/>
        </p:xfrm>
        <a:graphic>
          <a:graphicData uri="http://schemas.openxmlformats.org/drawingml/2006/table">
            <a:tbl>
              <a:tblPr firstRow="1" bandRow="1">
                <a:tableStyleId>{5940675A-B579-460E-94D1-54222C63F5DA}</a:tableStyleId>
              </a:tblPr>
              <a:tblGrid>
                <a:gridCol w="4429156"/>
                <a:gridCol w="1928826"/>
              </a:tblGrid>
              <a:tr h="711337">
                <a:tc>
                  <a:txBody>
                    <a:bodyPr/>
                    <a:lstStyle/>
                    <a:p>
                      <a:pPr algn="r" rtl="1"/>
                      <a:r>
                        <a:rPr lang="fa-IR" dirty="0" smtClean="0">
                          <a:cs typeface="+mj-cs"/>
                        </a:rPr>
                        <a:t>ندارد.</a:t>
                      </a:r>
                      <a:endParaRPr lang="en-US" dirty="0">
                        <a:cs typeface="+mj-cs"/>
                      </a:endParaRPr>
                    </a:p>
                  </a:txBody>
                  <a:tcPr/>
                </a:tc>
                <a:tc>
                  <a:txBody>
                    <a:bodyPr/>
                    <a:lstStyle/>
                    <a:p>
                      <a:pPr algn="ctr" rtl="1"/>
                      <a:endParaRPr lang="fa-IR" sz="2400" b="1" dirty="0" smtClean="0">
                        <a:latin typeface="Times New Roman" pitchFamily="18" charset="0"/>
                        <a:cs typeface="Times New Roman" pitchFamily="18" charset="0"/>
                      </a:endParaRPr>
                    </a:p>
                    <a:p>
                      <a:pPr algn="ctr" rtl="1"/>
                      <a:r>
                        <a:rPr lang="fa-IR" sz="2400" b="1" dirty="0" smtClean="0">
                          <a:latin typeface="Times New Roman" pitchFamily="18" charset="0"/>
                          <a:cs typeface="Times New Roman" pitchFamily="18" charset="0"/>
                        </a:rPr>
                        <a:t>تغییر شکل</a:t>
                      </a:r>
                      <a:endParaRPr lang="en-US" sz="2400" b="1" dirty="0">
                        <a:latin typeface="Times New Roman" pitchFamily="18" charset="0"/>
                        <a:cs typeface="Times New Roman" pitchFamily="18" charset="0"/>
                      </a:endParaRPr>
                    </a:p>
                  </a:txBody>
                  <a:tcPr>
                    <a:solidFill>
                      <a:srgbClr val="CCFFCC"/>
                    </a:solidFill>
                  </a:tcPr>
                </a:tc>
              </a:tr>
              <a:tr h="987976">
                <a:tc>
                  <a:txBody>
                    <a:bodyPr/>
                    <a:lstStyle/>
                    <a:p>
                      <a:pPr algn="r" rtl="1"/>
                      <a:r>
                        <a:rPr lang="fa-IR" dirty="0" smtClean="0">
                          <a:cs typeface="+mj-cs"/>
                        </a:rPr>
                        <a:t>حذف</a:t>
                      </a:r>
                      <a:r>
                        <a:rPr lang="fa-IR" baseline="0" dirty="0" smtClean="0">
                          <a:cs typeface="+mj-cs"/>
                        </a:rPr>
                        <a:t> دست ها در همه. حذف بینی در خودش و خاله اش.</a:t>
                      </a:r>
                      <a:endParaRPr lang="en-US" dirty="0">
                        <a:cs typeface="+mj-cs"/>
                      </a:endParaRPr>
                    </a:p>
                  </a:txBody>
                  <a:tcPr/>
                </a:tc>
                <a:tc>
                  <a:txBody>
                    <a:bodyPr/>
                    <a:lstStyle/>
                    <a:p>
                      <a:pPr algn="ctr" rtl="1"/>
                      <a:endParaRPr lang="fa-IR" sz="2400" b="1" dirty="0" smtClean="0">
                        <a:latin typeface="Times New Roman" pitchFamily="18" charset="0"/>
                        <a:cs typeface="Times New Roman" pitchFamily="18" charset="0"/>
                      </a:endParaRPr>
                    </a:p>
                    <a:p>
                      <a:pPr algn="ctr" rtl="1"/>
                      <a:r>
                        <a:rPr lang="fa-IR" sz="2400" b="1" dirty="0" smtClean="0">
                          <a:latin typeface="Times New Roman" pitchFamily="18" charset="0"/>
                          <a:cs typeface="Times New Roman" pitchFamily="18" charset="0"/>
                        </a:rPr>
                        <a:t>حذف</a:t>
                      </a:r>
                      <a:endParaRPr lang="en-US" sz="2400" b="1" dirty="0">
                        <a:latin typeface="Times New Roman" pitchFamily="18" charset="0"/>
                        <a:cs typeface="Times New Roman" pitchFamily="18" charset="0"/>
                      </a:endParaRPr>
                    </a:p>
                  </a:txBody>
                  <a:tcPr>
                    <a:solidFill>
                      <a:srgbClr val="CCFFCC"/>
                    </a:solidFill>
                  </a:tcPr>
                </a:tc>
              </a:tr>
              <a:tr h="987976">
                <a:tc>
                  <a:txBody>
                    <a:bodyPr/>
                    <a:lstStyle/>
                    <a:p>
                      <a:pPr algn="r" rtl="1"/>
                      <a:r>
                        <a:rPr lang="fa-IR" dirty="0" smtClean="0">
                          <a:cs typeface="+mj-cs"/>
                        </a:rPr>
                        <a:t>خاله</a:t>
                      </a:r>
                      <a:endParaRPr lang="en-US" dirty="0">
                        <a:cs typeface="+mj-cs"/>
                      </a:endParaRPr>
                    </a:p>
                  </a:txBody>
                  <a:tcPr/>
                </a:tc>
                <a:tc>
                  <a:txBody>
                    <a:bodyPr/>
                    <a:lstStyle/>
                    <a:p>
                      <a:pPr algn="ctr" rtl="1"/>
                      <a:endParaRPr lang="fa-IR" sz="2400" b="1" dirty="0" smtClean="0">
                        <a:latin typeface="Times New Roman" pitchFamily="18" charset="0"/>
                        <a:cs typeface="Times New Roman" pitchFamily="18" charset="0"/>
                      </a:endParaRPr>
                    </a:p>
                    <a:p>
                      <a:pPr algn="ctr" rtl="1"/>
                      <a:r>
                        <a:rPr lang="fa-IR" sz="2400" b="1" dirty="0" smtClean="0">
                          <a:latin typeface="Times New Roman" pitchFamily="18" charset="0"/>
                          <a:cs typeface="Times New Roman" pitchFamily="18" charset="0"/>
                        </a:rPr>
                        <a:t>اضافات</a:t>
                      </a:r>
                      <a:endParaRPr lang="en-US" sz="2400" b="1" dirty="0">
                        <a:latin typeface="Times New Roman" pitchFamily="18" charset="0"/>
                        <a:cs typeface="Times New Roman" pitchFamily="18" charset="0"/>
                      </a:endParaRPr>
                    </a:p>
                  </a:txBody>
                  <a:tcPr>
                    <a:solidFill>
                      <a:srgbClr val="CCFFCC"/>
                    </a:solidFill>
                  </a:tcPr>
                </a:tc>
              </a:tr>
              <a:tr h="1027487">
                <a:tc>
                  <a:txBody>
                    <a:bodyPr/>
                    <a:lstStyle/>
                    <a:p>
                      <a:pPr algn="r" rtl="1"/>
                      <a:r>
                        <a:rPr lang="fa-IR" dirty="0" smtClean="0">
                          <a:cs typeface="+mj-cs"/>
                        </a:rPr>
                        <a:t>گرایش های عاطفی</a:t>
                      </a:r>
                      <a:r>
                        <a:rPr lang="fa-IR" baseline="0" dirty="0" smtClean="0">
                          <a:cs typeface="+mj-cs"/>
                        </a:rPr>
                        <a:t> مثبت نسبت به مادر و خاله به دلیل ارزنده سازی آن ها.</a:t>
                      </a:r>
                      <a:endParaRPr lang="en-US" dirty="0">
                        <a:cs typeface="+mj-cs"/>
                      </a:endParaRPr>
                    </a:p>
                  </a:txBody>
                  <a:tcPr/>
                </a:tc>
                <a:tc>
                  <a:txBody>
                    <a:bodyPr/>
                    <a:lstStyle/>
                    <a:p>
                      <a:pPr algn="ctr" rtl="1"/>
                      <a:r>
                        <a:rPr lang="fa-IR" sz="2400" b="1" dirty="0" smtClean="0">
                          <a:latin typeface="Times New Roman" pitchFamily="18" charset="0"/>
                          <a:cs typeface="Times New Roman" pitchFamily="18" charset="0"/>
                        </a:rPr>
                        <a:t>گرایش های عاطفی مثبت</a:t>
                      </a:r>
                      <a:r>
                        <a:rPr lang="fa-IR" sz="2400" b="1" baseline="0" dirty="0" smtClean="0">
                          <a:latin typeface="Times New Roman" pitchFamily="18" charset="0"/>
                          <a:cs typeface="Times New Roman" pitchFamily="18" charset="0"/>
                        </a:rPr>
                        <a:t> و منفی</a:t>
                      </a:r>
                      <a:endParaRPr lang="en-US" sz="2400" b="1" dirty="0">
                        <a:latin typeface="Times New Roman" pitchFamily="18" charset="0"/>
                        <a:cs typeface="Times New Roman" pitchFamily="18" charset="0"/>
                      </a:endParaRPr>
                    </a:p>
                  </a:txBody>
                  <a:tcPr>
                    <a:solidFill>
                      <a:srgbClr val="CCFFCC"/>
                    </a:solidFill>
                  </a:tcPr>
                </a:tc>
              </a:tr>
            </a:tbl>
          </a:graphicData>
        </a:graphic>
      </p:graphicFrame>
      <p:sp>
        <p:nvSpPr>
          <p:cNvPr id="6" name="TextBox 5"/>
          <p:cNvSpPr txBox="1"/>
          <p:nvPr/>
        </p:nvSpPr>
        <p:spPr>
          <a:xfrm>
            <a:off x="0" y="4000496"/>
            <a:ext cx="6572272" cy="830997"/>
          </a:xfrm>
          <a:prstGeom prst="rect">
            <a:avLst/>
          </a:prstGeom>
          <a:noFill/>
        </p:spPr>
        <p:txBody>
          <a:bodyPr wrap="square" rtlCol="0">
            <a:spAutoFit/>
          </a:bodyPr>
          <a:lstStyle/>
          <a:p>
            <a:pPr algn="r" rtl="1"/>
            <a:r>
              <a:rPr lang="fa-IR" sz="2400" b="1" dirty="0" smtClean="0">
                <a:ln w="10541" cmpd="sng">
                  <a:solidFill>
                    <a:srgbClr val="00B05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ج:‌ سطح محتوای نقاشی و تفسیر روان تحلیلگری (در مقایسه با خانواده واقعی)</a:t>
            </a:r>
            <a:endParaRPr lang="en-US" sz="2400" b="1" dirty="0">
              <a:ln w="10541" cmpd="sng">
                <a:solidFill>
                  <a:srgbClr val="00B05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pic>
        <p:nvPicPr>
          <p:cNvPr id="7" name="Content Placeholder 3" descr="نقاشی 7.jpg"/>
          <p:cNvPicPr>
            <a:picLocks noChangeAspect="1"/>
          </p:cNvPicPr>
          <p:nvPr/>
        </p:nvPicPr>
        <p:blipFill>
          <a:blip r:embed="rId2" cstate="print"/>
          <a:stretch>
            <a:fillRect/>
          </a:stretch>
        </p:blipFill>
        <p:spPr>
          <a:xfrm>
            <a:off x="1142984" y="214282"/>
            <a:ext cx="1000132" cy="14119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4" y="928662"/>
            <a:ext cx="2600300" cy="428628"/>
          </a:xfrm>
        </p:spPr>
        <p:txBody>
          <a:bodyPr>
            <a:noAutofit/>
          </a:bodyPr>
          <a:lstStyle/>
          <a:p>
            <a:pPr algn="r" rtl="1"/>
            <a:r>
              <a:rPr lang="fa-IR" sz="2400" b="1" dirty="0" smtClean="0">
                <a:ln w="10541" cmpd="sng">
                  <a:solidFill>
                    <a:srgbClr val="FAEE04"/>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د: مکانیزم های دفاعی</a:t>
            </a:r>
            <a:endParaRPr lang="en-US" sz="2400" b="1" dirty="0">
              <a:ln w="10541" cmpd="sng">
                <a:solidFill>
                  <a:srgbClr val="FAEE04"/>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214290" y="1533344"/>
          <a:ext cx="6386514" cy="1727918"/>
        </p:xfrm>
        <a:graphic>
          <a:graphicData uri="http://schemas.openxmlformats.org/drawingml/2006/table">
            <a:tbl>
              <a:tblPr firstRow="1" bandRow="1">
                <a:tableStyleId>{5940675A-B579-460E-94D1-54222C63F5DA}</a:tableStyleId>
              </a:tblPr>
              <a:tblGrid>
                <a:gridCol w="3193257"/>
                <a:gridCol w="3193257"/>
              </a:tblGrid>
              <a:tr h="327501">
                <a:tc>
                  <a:txBody>
                    <a:bodyPr/>
                    <a:lstStyle/>
                    <a:p>
                      <a:pPr algn="r" rtl="1"/>
                      <a:r>
                        <a:rPr lang="fa-IR" dirty="0" smtClean="0">
                          <a:cs typeface="+mj-cs"/>
                        </a:rPr>
                        <a:t>به</a:t>
                      </a:r>
                      <a:r>
                        <a:rPr lang="fa-IR" baseline="0" dirty="0" smtClean="0">
                          <a:cs typeface="+mj-cs"/>
                        </a:rPr>
                        <a:t> میزان خیلی اندک در حذف بینی خاله که می توان از آن چشم پوشی کرد.</a:t>
                      </a:r>
                      <a:endParaRPr lang="en-US" dirty="0">
                        <a:cs typeface="+mj-cs"/>
                      </a:endParaRPr>
                    </a:p>
                  </a:txBody>
                  <a:tcPr/>
                </a:tc>
                <a:tc>
                  <a:txBody>
                    <a:bodyPr/>
                    <a:lstStyle/>
                    <a:p>
                      <a:pPr algn="ctr" rtl="1"/>
                      <a:r>
                        <a:rPr lang="fa-IR" b="1" dirty="0" smtClean="0">
                          <a:latin typeface="Times New Roman" pitchFamily="18" charset="0"/>
                          <a:cs typeface="Times New Roman" pitchFamily="18" charset="0"/>
                        </a:rPr>
                        <a:t>دفاع های من علیه اضطراب</a:t>
                      </a:r>
                      <a:r>
                        <a:rPr lang="fa-IR" b="1" baseline="0" dirty="0" smtClean="0">
                          <a:latin typeface="Times New Roman" pitchFamily="18" charset="0"/>
                          <a:cs typeface="Times New Roman" pitchFamily="18" charset="0"/>
                        </a:rPr>
                        <a:t> ناشی از تهدید بیرونی</a:t>
                      </a:r>
                      <a:endParaRPr lang="en-US" b="1" dirty="0">
                        <a:latin typeface="Times New Roman" pitchFamily="18" charset="0"/>
                        <a:cs typeface="Times New Roman" pitchFamily="18" charset="0"/>
                      </a:endParaRPr>
                    </a:p>
                  </a:txBody>
                  <a:tcPr>
                    <a:solidFill>
                      <a:srgbClr val="FFFFCC"/>
                    </a:solidFill>
                  </a:tcPr>
                </a:tc>
              </a:tr>
              <a:tr h="447758">
                <a:tc>
                  <a:txBody>
                    <a:bodyPr/>
                    <a:lstStyle/>
                    <a:p>
                      <a:pPr algn="r" rtl="1"/>
                      <a:r>
                        <a:rPr lang="fa-IR" dirty="0" smtClean="0">
                          <a:cs typeface="+mj-cs"/>
                        </a:rPr>
                        <a:t>ندارد.</a:t>
                      </a:r>
                      <a:endParaRPr lang="en-US" dirty="0">
                        <a:cs typeface="+mj-cs"/>
                      </a:endParaRPr>
                    </a:p>
                  </a:txBody>
                  <a:tcPr/>
                </a:tc>
                <a:tc>
                  <a:txBody>
                    <a:bodyPr/>
                    <a:lstStyle/>
                    <a:p>
                      <a:pPr algn="ctr" rtl="1"/>
                      <a:r>
                        <a:rPr lang="fa-IR" b="1" dirty="0" smtClean="0">
                          <a:latin typeface="Times New Roman" pitchFamily="18" charset="0"/>
                          <a:cs typeface="Times New Roman" pitchFamily="18" charset="0"/>
                        </a:rPr>
                        <a:t>دفاع های من علیه اضطراب ناشی از کشاننده های درونی</a:t>
                      </a:r>
                      <a:endParaRPr lang="en-US" b="1" dirty="0">
                        <a:latin typeface="Times New Roman" pitchFamily="18" charset="0"/>
                        <a:cs typeface="Times New Roman" pitchFamily="18" charset="0"/>
                      </a:endParaRPr>
                    </a:p>
                  </a:txBody>
                  <a:tcPr>
                    <a:solidFill>
                      <a:srgbClr val="FFFFCC"/>
                    </a:solidFill>
                  </a:tcPr>
                </a:tc>
              </a:tr>
              <a:tr h="447758">
                <a:tc>
                  <a:txBody>
                    <a:bodyPr/>
                    <a:lstStyle/>
                    <a:p>
                      <a:pPr algn="r" rtl="1"/>
                      <a:r>
                        <a:rPr lang="fa-IR" dirty="0" smtClean="0">
                          <a:cs typeface="+mj-cs"/>
                        </a:rPr>
                        <a:t>ناارزنده سازی خود.</a:t>
                      </a:r>
                      <a:endParaRPr lang="en-US" dirty="0">
                        <a:cs typeface="+mj-cs"/>
                      </a:endParaRPr>
                    </a:p>
                  </a:txBody>
                  <a:tcPr/>
                </a:tc>
                <a:tc>
                  <a:txBody>
                    <a:bodyPr/>
                    <a:lstStyle/>
                    <a:p>
                      <a:pPr algn="ctr" rtl="1"/>
                      <a:r>
                        <a:rPr lang="fa-IR" b="1" dirty="0" smtClean="0">
                          <a:latin typeface="Times New Roman" pitchFamily="18" charset="0"/>
                          <a:cs typeface="Times New Roman" pitchFamily="18" charset="0"/>
                        </a:rPr>
                        <a:t>اضطراب در برابر فرامن</a:t>
                      </a:r>
                      <a:endParaRPr lang="en-US" b="1" dirty="0">
                        <a:latin typeface="Times New Roman" pitchFamily="18" charset="0"/>
                        <a:cs typeface="Times New Roman" pitchFamily="18" charset="0"/>
                      </a:endParaRPr>
                    </a:p>
                  </a:txBody>
                  <a:tcPr>
                    <a:solidFill>
                      <a:srgbClr val="FFFFCC"/>
                    </a:solidFill>
                  </a:tcPr>
                </a:tc>
              </a:tr>
            </a:tbl>
          </a:graphicData>
        </a:graphic>
      </p:graphicFrame>
      <p:graphicFrame>
        <p:nvGraphicFramePr>
          <p:cNvPr id="5" name="Table 4"/>
          <p:cNvGraphicFramePr>
            <a:graphicFrameLocks noGrp="1"/>
          </p:cNvGraphicFramePr>
          <p:nvPr/>
        </p:nvGraphicFramePr>
        <p:xfrm>
          <a:off x="214290" y="4000486"/>
          <a:ext cx="6357982" cy="4818090"/>
        </p:xfrm>
        <a:graphic>
          <a:graphicData uri="http://schemas.openxmlformats.org/drawingml/2006/table">
            <a:tbl>
              <a:tblPr firstRow="1" bandRow="1">
                <a:tableStyleId>{5940675A-B579-460E-94D1-54222C63F5DA}</a:tableStyleId>
              </a:tblPr>
              <a:tblGrid>
                <a:gridCol w="3178991"/>
                <a:gridCol w="3178991"/>
              </a:tblGrid>
              <a:tr h="398198">
                <a:tc>
                  <a:txBody>
                    <a:bodyPr/>
                    <a:lstStyle/>
                    <a:p>
                      <a:pPr algn="r" rtl="1"/>
                      <a:r>
                        <a:rPr lang="fa-IR" dirty="0" smtClean="0">
                          <a:cs typeface="+mj-cs"/>
                        </a:rPr>
                        <a:t>مادر و خاله</a:t>
                      </a:r>
                      <a:endParaRPr lang="en-US" dirty="0">
                        <a:cs typeface="+mj-cs"/>
                      </a:endParaRPr>
                    </a:p>
                  </a:txBody>
                  <a:tcPr/>
                </a:tc>
                <a:tc>
                  <a:txBody>
                    <a:bodyPr/>
                    <a:lstStyle/>
                    <a:p>
                      <a:pPr algn="ctr" rtl="1"/>
                      <a:r>
                        <a:rPr lang="fa-IR" b="1" dirty="0" smtClean="0">
                          <a:latin typeface="Times New Roman" pitchFamily="18" charset="0"/>
                          <a:cs typeface="Times New Roman" pitchFamily="18" charset="0"/>
                        </a:rPr>
                        <a:t>فرد ارزنده سازی شده </a:t>
                      </a:r>
                    </a:p>
                  </a:txBody>
                  <a:tcPr>
                    <a:solidFill>
                      <a:srgbClr val="FFFFCC"/>
                    </a:solidFill>
                  </a:tcPr>
                </a:tc>
              </a:tr>
              <a:tr h="398198">
                <a:tc>
                  <a:txBody>
                    <a:bodyPr/>
                    <a:lstStyle/>
                    <a:p>
                      <a:pPr algn="r" rtl="1"/>
                      <a:r>
                        <a:rPr lang="fa-IR" dirty="0" smtClean="0">
                          <a:cs typeface="+mj-cs"/>
                        </a:rPr>
                        <a:t>به </a:t>
                      </a:r>
                      <a:r>
                        <a:rPr lang="fa-IR" smtClean="0">
                          <a:cs typeface="+mj-cs"/>
                        </a:rPr>
                        <a:t>میزان خیلی</a:t>
                      </a:r>
                      <a:r>
                        <a:rPr lang="fa-IR" baseline="0" smtClean="0">
                          <a:cs typeface="+mj-cs"/>
                        </a:rPr>
                        <a:t> </a:t>
                      </a:r>
                      <a:r>
                        <a:rPr lang="fa-IR" baseline="0" dirty="0" smtClean="0">
                          <a:cs typeface="+mj-cs"/>
                        </a:rPr>
                        <a:t>کم، خاله</a:t>
                      </a:r>
                      <a:endParaRPr lang="en-US" dirty="0">
                        <a:cs typeface="+mj-cs"/>
                      </a:endParaRPr>
                    </a:p>
                  </a:txBody>
                  <a:tcPr/>
                </a:tc>
                <a:tc>
                  <a:txBody>
                    <a:bodyPr/>
                    <a:lstStyle/>
                    <a:p>
                      <a:pPr algn="ctr" rtl="1"/>
                      <a:r>
                        <a:rPr lang="fa-IR" b="1" dirty="0" smtClean="0">
                          <a:latin typeface="Times New Roman" pitchFamily="18" charset="0"/>
                          <a:cs typeface="Times New Roman" pitchFamily="18" charset="0"/>
                        </a:rPr>
                        <a:t>فرد ناارزنده سازی شده</a:t>
                      </a:r>
                      <a:endParaRPr lang="en-US" b="1" dirty="0">
                        <a:latin typeface="Times New Roman" pitchFamily="18" charset="0"/>
                        <a:cs typeface="Times New Roman" pitchFamily="18" charset="0"/>
                      </a:endParaRPr>
                    </a:p>
                  </a:txBody>
                  <a:tcPr>
                    <a:solidFill>
                      <a:srgbClr val="FFFFCC"/>
                    </a:solidFill>
                  </a:tcPr>
                </a:tc>
              </a:tr>
              <a:tr h="398198">
                <a:tc>
                  <a:txBody>
                    <a:bodyPr/>
                    <a:lstStyle/>
                    <a:p>
                      <a:pPr algn="r" rtl="1"/>
                      <a:r>
                        <a:rPr lang="fa-IR" dirty="0" smtClean="0">
                          <a:cs typeface="+mj-cs"/>
                        </a:rPr>
                        <a:t>دارد.</a:t>
                      </a:r>
                      <a:endParaRPr lang="en-US" dirty="0">
                        <a:cs typeface="+mj-cs"/>
                      </a:endParaRPr>
                    </a:p>
                  </a:txBody>
                  <a:tcPr/>
                </a:tc>
                <a:tc>
                  <a:txBody>
                    <a:bodyPr/>
                    <a:lstStyle/>
                    <a:p>
                      <a:pPr algn="ctr" rtl="1"/>
                      <a:r>
                        <a:rPr lang="fa-IR" b="1" dirty="0" smtClean="0">
                          <a:latin typeface="Times New Roman" pitchFamily="18" charset="0"/>
                          <a:cs typeface="Times New Roman" pitchFamily="18" charset="0"/>
                        </a:rPr>
                        <a:t>ناارزنده سازی خود</a:t>
                      </a:r>
                      <a:endParaRPr lang="en-US" b="1" dirty="0">
                        <a:latin typeface="Times New Roman" pitchFamily="18" charset="0"/>
                        <a:cs typeface="Times New Roman" pitchFamily="18" charset="0"/>
                      </a:endParaRPr>
                    </a:p>
                  </a:txBody>
                  <a:tcPr>
                    <a:solidFill>
                      <a:srgbClr val="FFFFCC"/>
                    </a:solidFill>
                  </a:tcPr>
                </a:tc>
              </a:tr>
              <a:tr h="398198">
                <a:tc>
                  <a:txBody>
                    <a:bodyPr/>
                    <a:lstStyle/>
                    <a:p>
                      <a:pPr algn="r" rtl="1"/>
                      <a:r>
                        <a:rPr lang="fa-IR" dirty="0" smtClean="0">
                          <a:cs typeface="+mj-cs"/>
                        </a:rPr>
                        <a:t>ندارد.</a:t>
                      </a:r>
                      <a:endParaRPr lang="en-US" dirty="0">
                        <a:cs typeface="+mj-cs"/>
                      </a:endParaRPr>
                    </a:p>
                  </a:txBody>
                  <a:tcPr/>
                </a:tc>
                <a:tc>
                  <a:txBody>
                    <a:bodyPr/>
                    <a:lstStyle/>
                    <a:p>
                      <a:pPr algn="ctr" rtl="1"/>
                      <a:r>
                        <a:rPr lang="fa-IR" b="1" dirty="0" smtClean="0">
                          <a:latin typeface="Times New Roman" pitchFamily="18" charset="0"/>
                          <a:cs typeface="Times New Roman" pitchFamily="18" charset="0"/>
                        </a:rPr>
                        <a:t>جا</a:t>
                      </a:r>
                      <a:r>
                        <a:rPr lang="fa-IR" b="1" baseline="0" dirty="0" smtClean="0">
                          <a:latin typeface="Times New Roman" pitchFamily="18" charset="0"/>
                          <a:cs typeface="Times New Roman" pitchFamily="18" charset="0"/>
                        </a:rPr>
                        <a:t> به جایی ها</a:t>
                      </a:r>
                      <a:endParaRPr lang="en-US" b="1" dirty="0">
                        <a:latin typeface="Times New Roman" pitchFamily="18" charset="0"/>
                        <a:cs typeface="Times New Roman" pitchFamily="18" charset="0"/>
                      </a:endParaRPr>
                    </a:p>
                  </a:txBody>
                  <a:tcPr>
                    <a:solidFill>
                      <a:srgbClr val="FFFFCC"/>
                    </a:solidFill>
                  </a:tcPr>
                </a:tc>
              </a:tr>
              <a:tr h="398198">
                <a:tc>
                  <a:txBody>
                    <a:bodyPr/>
                    <a:lstStyle/>
                    <a:p>
                      <a:pPr algn="r" rtl="1"/>
                      <a:r>
                        <a:rPr lang="fa-IR" dirty="0" smtClean="0">
                          <a:cs typeface="+mj-cs"/>
                        </a:rPr>
                        <a:t>ندارد.</a:t>
                      </a:r>
                      <a:endParaRPr lang="en-US" dirty="0">
                        <a:cs typeface="+mj-cs"/>
                      </a:endParaRPr>
                    </a:p>
                  </a:txBody>
                  <a:tcPr/>
                </a:tc>
                <a:tc>
                  <a:txBody>
                    <a:bodyPr/>
                    <a:lstStyle/>
                    <a:p>
                      <a:pPr algn="ctr" rtl="1"/>
                      <a:r>
                        <a:rPr lang="fa-IR" b="1" dirty="0" smtClean="0">
                          <a:latin typeface="Times New Roman" pitchFamily="18" charset="0"/>
                          <a:cs typeface="Times New Roman" pitchFamily="18" charset="0"/>
                        </a:rPr>
                        <a:t>افزودن</a:t>
                      </a:r>
                      <a:r>
                        <a:rPr lang="fa-IR" b="1" baseline="0" dirty="0" smtClean="0">
                          <a:latin typeface="Times New Roman" pitchFamily="18" charset="0"/>
                          <a:cs typeface="Times New Roman" pitchFamily="18" charset="0"/>
                        </a:rPr>
                        <a:t> یک نوزاد به نقاشی</a:t>
                      </a:r>
                      <a:endParaRPr lang="en-US" b="1" dirty="0">
                        <a:latin typeface="Times New Roman" pitchFamily="18" charset="0"/>
                        <a:cs typeface="Times New Roman" pitchFamily="18" charset="0"/>
                      </a:endParaRPr>
                    </a:p>
                  </a:txBody>
                  <a:tcPr>
                    <a:solidFill>
                      <a:srgbClr val="FFFFCC"/>
                    </a:solidFill>
                  </a:tcPr>
                </a:tc>
              </a:tr>
              <a:tr h="437912">
                <a:tc>
                  <a:txBody>
                    <a:bodyPr/>
                    <a:lstStyle/>
                    <a:p>
                      <a:pPr algn="r" rtl="1"/>
                      <a:r>
                        <a:rPr lang="fa-IR" sz="1800" dirty="0" smtClean="0">
                          <a:cs typeface="+mj-cs"/>
                        </a:rPr>
                        <a:t>ندارد.</a:t>
                      </a:r>
                      <a:endParaRPr lang="en-US" sz="1800" dirty="0">
                        <a:cs typeface="+mj-cs"/>
                      </a:endParaRPr>
                    </a:p>
                  </a:txBody>
                  <a:tcPr/>
                </a:tc>
                <a:tc>
                  <a:txBody>
                    <a:bodyPr/>
                    <a:lstStyle/>
                    <a:p>
                      <a:pPr algn="ctr" rtl="1"/>
                      <a:r>
                        <a:rPr lang="fa-IR" b="1" dirty="0" smtClean="0">
                          <a:latin typeface="Times New Roman" pitchFamily="18" charset="0"/>
                          <a:cs typeface="Times New Roman" pitchFamily="18" charset="0"/>
                        </a:rPr>
                        <a:t>افزودن یک</a:t>
                      </a:r>
                      <a:r>
                        <a:rPr lang="fa-IR" b="1" baseline="0" dirty="0" smtClean="0">
                          <a:latin typeface="Times New Roman" pitchFamily="18" charset="0"/>
                          <a:cs typeface="Times New Roman" pitchFamily="18" charset="0"/>
                        </a:rPr>
                        <a:t> فرد بزرگسال یا سالمند</a:t>
                      </a:r>
                      <a:endParaRPr lang="en-US" b="1" dirty="0">
                        <a:latin typeface="Times New Roman" pitchFamily="18" charset="0"/>
                        <a:cs typeface="Times New Roman" pitchFamily="18" charset="0"/>
                      </a:endParaRPr>
                    </a:p>
                  </a:txBody>
                  <a:tcPr>
                    <a:solidFill>
                      <a:srgbClr val="FFFFCC"/>
                    </a:solidFill>
                  </a:tcPr>
                </a:tc>
              </a:tr>
              <a:tr h="398198">
                <a:tc>
                  <a:txBody>
                    <a:bodyPr/>
                    <a:lstStyle/>
                    <a:p>
                      <a:pPr algn="r" rtl="1"/>
                      <a:r>
                        <a:rPr lang="fa-IR" dirty="0" smtClean="0">
                          <a:cs typeface="+mj-cs"/>
                        </a:rPr>
                        <a:t>ندارد.</a:t>
                      </a:r>
                      <a:endParaRPr lang="en-US" dirty="0">
                        <a:cs typeface="+mj-cs"/>
                      </a:endParaRPr>
                    </a:p>
                  </a:txBody>
                  <a:tcPr/>
                </a:tc>
                <a:tc>
                  <a:txBody>
                    <a:bodyPr/>
                    <a:lstStyle/>
                    <a:p>
                      <a:pPr algn="ctr" rtl="1"/>
                      <a:r>
                        <a:rPr lang="fa-IR" b="1" dirty="0" smtClean="0">
                          <a:latin typeface="Times New Roman" pitchFamily="18" charset="0"/>
                          <a:cs typeface="Times New Roman" pitchFamily="18" charset="0"/>
                        </a:rPr>
                        <a:t>افزودن جفت خود به نقاشی</a:t>
                      </a:r>
                      <a:endParaRPr lang="en-US" b="1" dirty="0">
                        <a:latin typeface="Times New Roman" pitchFamily="18" charset="0"/>
                        <a:cs typeface="Times New Roman" pitchFamily="18" charset="0"/>
                      </a:endParaRPr>
                    </a:p>
                  </a:txBody>
                  <a:tcPr>
                    <a:solidFill>
                      <a:srgbClr val="FFFFCC"/>
                    </a:solidFill>
                  </a:tcPr>
                </a:tc>
              </a:tr>
              <a:tr h="398198">
                <a:tc>
                  <a:txBody>
                    <a:bodyPr/>
                    <a:lstStyle/>
                    <a:p>
                      <a:pPr algn="r" rtl="1"/>
                      <a:r>
                        <a:rPr lang="fa-IR" dirty="0" smtClean="0">
                          <a:cs typeface="+mj-cs"/>
                        </a:rPr>
                        <a:t>ندارد.</a:t>
                      </a:r>
                      <a:endParaRPr lang="en-US" dirty="0">
                        <a:cs typeface="+mj-cs"/>
                      </a:endParaRPr>
                    </a:p>
                  </a:txBody>
                  <a:tcPr/>
                </a:tc>
                <a:tc>
                  <a:txBody>
                    <a:bodyPr/>
                    <a:lstStyle/>
                    <a:p>
                      <a:pPr algn="ctr" rtl="1"/>
                      <a:r>
                        <a:rPr lang="fa-IR" b="1" dirty="0" smtClean="0">
                          <a:latin typeface="Times New Roman" pitchFamily="18" charset="0"/>
                          <a:cs typeface="Times New Roman" pitchFamily="18" charset="0"/>
                        </a:rPr>
                        <a:t>افزودن یک حیوان به نقاشی </a:t>
                      </a:r>
                      <a:endParaRPr lang="en-US" b="1" dirty="0">
                        <a:latin typeface="Times New Roman" pitchFamily="18" charset="0"/>
                        <a:cs typeface="Times New Roman" pitchFamily="18" charset="0"/>
                      </a:endParaRPr>
                    </a:p>
                  </a:txBody>
                  <a:tcPr>
                    <a:solidFill>
                      <a:srgbClr val="FFFFCC"/>
                    </a:solidFill>
                  </a:tcPr>
                </a:tc>
              </a:tr>
              <a:tr h="398198">
                <a:tc>
                  <a:txBody>
                    <a:bodyPr/>
                    <a:lstStyle/>
                    <a:p>
                      <a:pPr algn="r" rtl="1"/>
                      <a:r>
                        <a:rPr lang="fa-IR" dirty="0" smtClean="0">
                          <a:cs typeface="+mj-cs"/>
                        </a:rPr>
                        <a:t>خودش و خاله</a:t>
                      </a:r>
                      <a:endParaRPr lang="en-US" dirty="0">
                        <a:cs typeface="+mj-cs"/>
                      </a:endParaRPr>
                    </a:p>
                  </a:txBody>
                  <a:tcPr/>
                </a:tc>
                <a:tc>
                  <a:txBody>
                    <a:bodyPr/>
                    <a:lstStyle/>
                    <a:p>
                      <a:pPr algn="ctr" rtl="1"/>
                      <a:r>
                        <a:rPr lang="fa-IR" b="1" dirty="0" smtClean="0">
                          <a:latin typeface="Times New Roman" pitchFamily="18" charset="0"/>
                          <a:cs typeface="Times New Roman" pitchFamily="18" charset="0"/>
                        </a:rPr>
                        <a:t>نزدیک</a:t>
                      </a:r>
                      <a:r>
                        <a:rPr lang="fa-IR" b="1" baseline="0" dirty="0" smtClean="0">
                          <a:latin typeface="Times New Roman" pitchFamily="18" charset="0"/>
                          <a:cs typeface="Times New Roman" pitchFamily="18" charset="0"/>
                        </a:rPr>
                        <a:t> بودن</a:t>
                      </a:r>
                      <a:r>
                        <a:rPr lang="fa-IR" b="1" dirty="0" smtClean="0">
                          <a:latin typeface="Times New Roman" pitchFamily="18" charset="0"/>
                          <a:cs typeface="Times New Roman" pitchFamily="18" charset="0"/>
                        </a:rPr>
                        <a:t> دو شخص</a:t>
                      </a:r>
                      <a:endParaRPr lang="en-US" b="1" dirty="0">
                        <a:latin typeface="Times New Roman" pitchFamily="18" charset="0"/>
                        <a:cs typeface="Times New Roman" pitchFamily="18" charset="0"/>
                      </a:endParaRPr>
                    </a:p>
                  </a:txBody>
                  <a:tcPr>
                    <a:solidFill>
                      <a:srgbClr val="FFFFCC"/>
                    </a:solidFill>
                  </a:tcPr>
                </a:tc>
              </a:tr>
              <a:tr h="398198">
                <a:tc>
                  <a:txBody>
                    <a:bodyPr/>
                    <a:lstStyle/>
                    <a:p>
                      <a:pPr algn="r" rtl="1"/>
                      <a:r>
                        <a:rPr lang="fa-IR" dirty="0" smtClean="0">
                          <a:cs typeface="+mj-cs"/>
                        </a:rPr>
                        <a:t>ندارد.</a:t>
                      </a:r>
                      <a:endParaRPr lang="en-US" dirty="0">
                        <a:cs typeface="+mj-cs"/>
                      </a:endParaRPr>
                    </a:p>
                  </a:txBody>
                  <a:tcPr/>
                </a:tc>
                <a:tc>
                  <a:txBody>
                    <a:bodyPr/>
                    <a:lstStyle/>
                    <a:p>
                      <a:pPr algn="ctr" rtl="1"/>
                      <a:r>
                        <a:rPr lang="fa-IR" b="1" dirty="0" smtClean="0">
                          <a:latin typeface="Times New Roman" pitchFamily="18" charset="0"/>
                          <a:cs typeface="Times New Roman" pitchFamily="18" charset="0"/>
                        </a:rPr>
                        <a:t>روابط با فاصله</a:t>
                      </a:r>
                      <a:endParaRPr lang="en-US" b="1" dirty="0">
                        <a:latin typeface="Times New Roman" pitchFamily="18" charset="0"/>
                        <a:cs typeface="Times New Roman" pitchFamily="18" charset="0"/>
                      </a:endParaRPr>
                    </a:p>
                  </a:txBody>
                  <a:tcPr>
                    <a:solidFill>
                      <a:srgbClr val="FFFFCC"/>
                    </a:solidFill>
                  </a:tcPr>
                </a:tc>
              </a:tr>
              <a:tr h="398198">
                <a:tc>
                  <a:txBody>
                    <a:bodyPr/>
                    <a:lstStyle/>
                    <a:p>
                      <a:pPr algn="r" rtl="1"/>
                      <a:r>
                        <a:rPr lang="fa-IR" dirty="0" smtClean="0">
                          <a:cs typeface="+mj-cs"/>
                        </a:rPr>
                        <a:t>با مادرش.</a:t>
                      </a:r>
                      <a:endParaRPr lang="en-US" dirty="0">
                        <a:cs typeface="+mj-cs"/>
                      </a:endParaRPr>
                    </a:p>
                  </a:txBody>
                  <a:tcPr/>
                </a:tc>
                <a:tc>
                  <a:txBody>
                    <a:bodyPr/>
                    <a:lstStyle/>
                    <a:p>
                      <a:pPr algn="ctr" rtl="1"/>
                      <a:r>
                        <a:rPr lang="fa-IR" b="1" dirty="0" smtClean="0">
                          <a:latin typeface="Times New Roman" pitchFamily="18" charset="0"/>
                          <a:cs typeface="Times New Roman" pitchFamily="18" charset="0"/>
                        </a:rPr>
                        <a:t>همسان سازی</a:t>
                      </a:r>
                      <a:r>
                        <a:rPr lang="fa-IR" b="1" baseline="0" dirty="0" smtClean="0">
                          <a:latin typeface="Times New Roman" pitchFamily="18" charset="0"/>
                          <a:cs typeface="Times New Roman" pitchFamily="18" charset="0"/>
                        </a:rPr>
                        <a:t> هشیار</a:t>
                      </a:r>
                      <a:endParaRPr lang="en-US" b="1" dirty="0">
                        <a:latin typeface="Times New Roman" pitchFamily="18" charset="0"/>
                        <a:cs typeface="Times New Roman" pitchFamily="18" charset="0"/>
                      </a:endParaRPr>
                    </a:p>
                  </a:txBody>
                  <a:tcPr>
                    <a:solidFill>
                      <a:srgbClr val="FFFFCC"/>
                    </a:solidFill>
                  </a:tcPr>
                </a:tc>
              </a:tr>
              <a:tr h="398198">
                <a:tc>
                  <a:txBody>
                    <a:bodyPr/>
                    <a:lstStyle/>
                    <a:p>
                      <a:pPr algn="r" rtl="1"/>
                      <a:r>
                        <a:rPr lang="fa-IR" dirty="0" smtClean="0">
                          <a:cs typeface="+mj-cs"/>
                        </a:rPr>
                        <a:t>با مادرش.</a:t>
                      </a:r>
                      <a:endParaRPr lang="en-US" dirty="0">
                        <a:cs typeface="+mj-cs"/>
                      </a:endParaRPr>
                    </a:p>
                  </a:txBody>
                  <a:tcPr/>
                </a:tc>
                <a:tc>
                  <a:txBody>
                    <a:bodyPr/>
                    <a:lstStyle/>
                    <a:p>
                      <a:pPr algn="ctr" rtl="1"/>
                      <a:r>
                        <a:rPr lang="fa-IR" b="1" dirty="0" smtClean="0">
                          <a:latin typeface="Times New Roman" pitchFamily="18" charset="0"/>
                          <a:cs typeface="Times New Roman" pitchFamily="18" charset="0"/>
                        </a:rPr>
                        <a:t>همسان سازی ناهشیار</a:t>
                      </a:r>
                      <a:endParaRPr lang="en-US" b="1" dirty="0">
                        <a:latin typeface="Times New Roman" pitchFamily="18" charset="0"/>
                        <a:cs typeface="Times New Roman" pitchFamily="18" charset="0"/>
                      </a:endParaRPr>
                    </a:p>
                  </a:txBody>
                  <a:tcPr>
                    <a:solidFill>
                      <a:srgbClr val="FFFFCC"/>
                    </a:solidFill>
                  </a:tcPr>
                </a:tc>
              </a:tr>
            </a:tbl>
          </a:graphicData>
        </a:graphic>
      </p:graphicFrame>
      <p:sp>
        <p:nvSpPr>
          <p:cNvPr id="6" name="TextBox 5"/>
          <p:cNvSpPr txBox="1"/>
          <p:nvPr/>
        </p:nvSpPr>
        <p:spPr>
          <a:xfrm>
            <a:off x="857232" y="3428992"/>
            <a:ext cx="5786478" cy="461665"/>
          </a:xfrm>
          <a:prstGeom prst="rect">
            <a:avLst/>
          </a:prstGeom>
          <a:noFill/>
        </p:spPr>
        <p:txBody>
          <a:bodyPr wrap="square" rtlCol="0">
            <a:spAutoFit/>
          </a:bodyPr>
          <a:lstStyle/>
          <a:p>
            <a:pPr algn="r" rtl="1"/>
            <a:r>
              <a:rPr lang="fa-IR" sz="2400" b="1" dirty="0" smtClean="0">
                <a:ln w="10541" cmpd="sng">
                  <a:solidFill>
                    <a:srgbClr val="FAEE04"/>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ه: چگونگی بیان گرایش ها و دفاع های من در ترسیم</a:t>
            </a:r>
            <a:endParaRPr lang="en-US" sz="2400" b="1" dirty="0">
              <a:ln w="10541" cmpd="sng">
                <a:solidFill>
                  <a:srgbClr val="FAEE04"/>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pic>
        <p:nvPicPr>
          <p:cNvPr id="7" name="Content Placeholder 3" descr="نقاشی 7.jpg"/>
          <p:cNvPicPr>
            <a:picLocks noChangeAspect="1"/>
          </p:cNvPicPr>
          <p:nvPr/>
        </p:nvPicPr>
        <p:blipFill>
          <a:blip r:embed="rId2" cstate="print"/>
          <a:stretch>
            <a:fillRect/>
          </a:stretch>
        </p:blipFill>
        <p:spPr>
          <a:xfrm>
            <a:off x="1333484" y="214283"/>
            <a:ext cx="809631" cy="11430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6190" y="714348"/>
            <a:ext cx="2800348" cy="705354"/>
          </a:xfrm>
        </p:spPr>
        <p:txBody>
          <a:bodyPr>
            <a:noAutofit/>
          </a:bodyPr>
          <a:lstStyle/>
          <a:p>
            <a:pPr algn="r" rtl="1"/>
            <a:r>
              <a:rPr lang="fa-IR" sz="3200" b="1" dirty="0" smtClean="0">
                <a:ln w="10541" cmpd="sng">
                  <a:solidFill>
                    <a:schemeClr val="tx2">
                      <a:lumMod val="60000"/>
                      <a:lumOff val="4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الف: سطح ترسیمی</a:t>
            </a:r>
            <a:endParaRPr lang="en-US" sz="3200" b="1" dirty="0">
              <a:ln w="10541" cmpd="sng">
                <a:solidFill>
                  <a:schemeClr val="tx2">
                    <a:lumMod val="60000"/>
                    <a:lumOff val="4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aphicFrame>
        <p:nvGraphicFramePr>
          <p:cNvPr id="8" name="Content Placeholder 7"/>
          <p:cNvGraphicFramePr>
            <a:graphicFrameLocks noGrp="1"/>
          </p:cNvGraphicFramePr>
          <p:nvPr>
            <p:ph idx="1"/>
          </p:nvPr>
        </p:nvGraphicFramePr>
        <p:xfrm>
          <a:off x="357166" y="1571604"/>
          <a:ext cx="6172200" cy="7117444"/>
        </p:xfrm>
        <a:graphic>
          <a:graphicData uri="http://schemas.openxmlformats.org/drawingml/2006/table">
            <a:tbl>
              <a:tblPr firstRow="1" bandRow="1">
                <a:tableStyleId>{5940675A-B579-460E-94D1-54222C63F5DA}</a:tableStyleId>
              </a:tblPr>
              <a:tblGrid>
                <a:gridCol w="2728910"/>
                <a:gridCol w="1857388"/>
                <a:gridCol w="1585902"/>
              </a:tblGrid>
              <a:tr h="675485">
                <a:tc>
                  <a:txBody>
                    <a:bodyPr/>
                    <a:lstStyle/>
                    <a:p>
                      <a:pPr algn="ctr"/>
                      <a:endParaRPr lang="fa-IR" sz="1400" dirty="0" smtClean="0">
                        <a:latin typeface="Times New Roman" pitchFamily="18" charset="0"/>
                        <a:cs typeface="Times New Roman" pitchFamily="18" charset="0"/>
                      </a:endParaRPr>
                    </a:p>
                    <a:p>
                      <a:pPr algn="ctr"/>
                      <a:r>
                        <a:rPr lang="fa-IR" sz="2400" b="1" dirty="0" smtClean="0">
                          <a:latin typeface="Times New Roman" pitchFamily="18" charset="0"/>
                          <a:cs typeface="Times New Roman" pitchFamily="18" charset="0"/>
                        </a:rPr>
                        <a:t>تفسیر</a:t>
                      </a:r>
                      <a:endParaRPr lang="en-US" sz="2400" b="1" dirty="0">
                        <a:latin typeface="Times New Roman" pitchFamily="18" charset="0"/>
                        <a:cs typeface="Times New Roman" pitchFamily="18" charset="0"/>
                      </a:endParaRPr>
                    </a:p>
                  </a:txBody>
                  <a:tcPr>
                    <a:solidFill>
                      <a:srgbClr val="CCFFFF"/>
                    </a:solidFill>
                  </a:tcPr>
                </a:tc>
                <a:tc>
                  <a:txBody>
                    <a:bodyPr/>
                    <a:lstStyle/>
                    <a:p>
                      <a:pPr algn="ctr"/>
                      <a:endParaRPr lang="fa-IR" sz="1400" dirty="0" smtClean="0">
                        <a:latin typeface="Times New Roman" pitchFamily="18" charset="0"/>
                        <a:cs typeface="Times New Roman" pitchFamily="18" charset="0"/>
                      </a:endParaRPr>
                    </a:p>
                    <a:p>
                      <a:pPr algn="ctr"/>
                      <a:r>
                        <a:rPr lang="fa-IR" sz="2400" b="1" dirty="0" smtClean="0">
                          <a:latin typeface="Times New Roman" pitchFamily="18" charset="0"/>
                          <a:cs typeface="Times New Roman" pitchFamily="18" charset="0"/>
                        </a:rPr>
                        <a:t>وضعیت</a:t>
                      </a:r>
                      <a:endParaRPr lang="en-US" sz="1400" b="1" dirty="0">
                        <a:latin typeface="Times New Roman" pitchFamily="18" charset="0"/>
                        <a:cs typeface="Times New Roman" pitchFamily="18" charset="0"/>
                      </a:endParaRPr>
                    </a:p>
                  </a:txBody>
                  <a:tcPr>
                    <a:solidFill>
                      <a:srgbClr val="CCFFFF"/>
                    </a:solidFill>
                  </a:tcPr>
                </a:tc>
                <a:tc>
                  <a:txBody>
                    <a:bodyPr/>
                    <a:lstStyle/>
                    <a:p>
                      <a:pPr algn="ctr" rtl="1"/>
                      <a:endParaRPr lang="fa-IR" sz="1400" dirty="0" smtClean="0">
                        <a:latin typeface="Times New Roman" pitchFamily="18" charset="0"/>
                        <a:cs typeface="Times New Roman" pitchFamily="18" charset="0"/>
                      </a:endParaRPr>
                    </a:p>
                    <a:p>
                      <a:pPr algn="ctr" rtl="1"/>
                      <a:r>
                        <a:rPr lang="fa-IR" sz="2400" b="1" dirty="0" smtClean="0">
                          <a:latin typeface="Times New Roman" pitchFamily="18" charset="0"/>
                          <a:cs typeface="Times New Roman" pitchFamily="18" charset="0"/>
                        </a:rPr>
                        <a:t>نحوه ترسیم</a:t>
                      </a:r>
                      <a:endParaRPr lang="en-US" sz="2400" b="1" dirty="0">
                        <a:latin typeface="Times New Roman" pitchFamily="18" charset="0"/>
                        <a:cs typeface="Times New Roman" pitchFamily="18" charset="0"/>
                      </a:endParaRPr>
                    </a:p>
                  </a:txBody>
                  <a:tcPr>
                    <a:solidFill>
                      <a:srgbClr val="CCFFFF"/>
                    </a:solidFill>
                  </a:tcPr>
                </a:tc>
              </a:tr>
              <a:tr h="1173280">
                <a:tc>
                  <a:txBody>
                    <a:bodyPr/>
                    <a:lstStyle/>
                    <a:p>
                      <a:pPr algn="r" rtl="1"/>
                      <a:r>
                        <a:rPr lang="fa-IR" sz="1600" baseline="0" dirty="0" smtClean="0">
                          <a:latin typeface="Times New Roman" pitchFamily="18" charset="0"/>
                          <a:cs typeface="Times New Roman" pitchFamily="18" charset="0"/>
                        </a:rPr>
                        <a:t>نیرومندی خطوط می تواند به معنای نیرومندی کشاننده ها،‌ شهامت، خشونت یا رهاسازی غریزی باشد. </a:t>
                      </a:r>
                      <a:endParaRPr lang="en-US" sz="1600" dirty="0">
                        <a:latin typeface="Times New Roman" pitchFamily="18" charset="0"/>
                        <a:cs typeface="Times New Roman" pitchFamily="18" charset="0"/>
                      </a:endParaRPr>
                    </a:p>
                  </a:txBody>
                  <a:tcPr/>
                </a:tc>
                <a:tc>
                  <a:txBody>
                    <a:bodyPr/>
                    <a:lstStyle/>
                    <a:p>
                      <a:pPr algn="r" rtl="1"/>
                      <a:r>
                        <a:rPr lang="fa-IR" sz="1600" dirty="0" smtClean="0">
                          <a:latin typeface="Times New Roman" pitchFamily="18" charset="0"/>
                          <a:cs typeface="Times New Roman" pitchFamily="18" charset="0"/>
                        </a:rPr>
                        <a:t>وسعت</a:t>
                      </a:r>
                      <a:r>
                        <a:rPr lang="fa-IR" sz="1600" baseline="0" dirty="0" smtClean="0">
                          <a:latin typeface="Times New Roman" pitchFamily="18" charset="0"/>
                          <a:cs typeface="Times New Roman" pitchFamily="18" charset="0"/>
                        </a:rPr>
                        <a:t> خطوط در حد متعادل است. </a:t>
                      </a:r>
                    </a:p>
                    <a:p>
                      <a:pPr algn="r" rtl="1"/>
                      <a:r>
                        <a:rPr lang="fa-IR" sz="1600" baseline="0" dirty="0" smtClean="0">
                          <a:latin typeface="Times New Roman" pitchFamily="18" charset="0"/>
                          <a:cs typeface="Times New Roman" pitchFamily="18" charset="0"/>
                        </a:rPr>
                        <a:t>نیروی خطوط زیاد و رنگ ها پررنگ هستند. </a:t>
                      </a:r>
                      <a:endParaRPr lang="en-US" sz="1600" dirty="0">
                        <a:latin typeface="Times New Roman" pitchFamily="18" charset="0"/>
                        <a:cs typeface="Times New Roman" pitchFamily="18" charset="0"/>
                      </a:endParaRPr>
                    </a:p>
                  </a:txBody>
                  <a:tcPr/>
                </a:tc>
                <a:tc>
                  <a:txBody>
                    <a:bodyPr/>
                    <a:lstStyle/>
                    <a:p>
                      <a:pPr algn="ctr"/>
                      <a:endParaRPr lang="fa-IR" sz="1400" dirty="0" smtClean="0">
                        <a:latin typeface="Times New Roman" pitchFamily="18" charset="0"/>
                        <a:cs typeface="Times New Roman" pitchFamily="18" charset="0"/>
                      </a:endParaRPr>
                    </a:p>
                    <a:p>
                      <a:pPr algn="ctr"/>
                      <a:r>
                        <a:rPr lang="fa-IR" sz="2400" b="1" dirty="0" smtClean="0">
                          <a:latin typeface="Times New Roman" pitchFamily="18" charset="0"/>
                          <a:cs typeface="Times New Roman" pitchFamily="18" charset="0"/>
                        </a:rPr>
                        <a:t>وسعت و نیروی خطوط</a:t>
                      </a:r>
                      <a:endParaRPr lang="en-US" sz="2400" b="1" dirty="0">
                        <a:latin typeface="Times New Roman" pitchFamily="18" charset="0"/>
                        <a:cs typeface="Times New Roman" pitchFamily="18" charset="0"/>
                      </a:endParaRPr>
                    </a:p>
                  </a:txBody>
                  <a:tcPr>
                    <a:solidFill>
                      <a:srgbClr val="CCFFFF"/>
                    </a:solidFill>
                  </a:tcPr>
                </a:tc>
              </a:tr>
              <a:tr h="1393270">
                <a:tc>
                  <a:txBody>
                    <a:bodyPr/>
                    <a:lstStyle/>
                    <a:p>
                      <a:pPr algn="r" rtl="1"/>
                      <a:r>
                        <a:rPr lang="fa-IR" sz="1600" dirty="0" smtClean="0">
                          <a:latin typeface="Times New Roman" pitchFamily="18" charset="0"/>
                          <a:cs typeface="Times New Roman" pitchFamily="18" charset="0"/>
                        </a:rPr>
                        <a:t>در مورد این ریتم تکراری می توان فرض کرد که یک روان آزردگی</a:t>
                      </a:r>
                      <a:r>
                        <a:rPr lang="fa-IR" sz="1600" baseline="0" dirty="0" smtClean="0">
                          <a:latin typeface="Times New Roman" pitchFamily="18" charset="0"/>
                          <a:cs typeface="Times New Roman" pitchFamily="18" charset="0"/>
                        </a:rPr>
                        <a:t> وجود دارد. وجود خصیصه های وسواسی را نیز می توان عنوان کرد،‌ اما در مورد این کودک احتمال آن کم است.</a:t>
                      </a:r>
                      <a:endParaRPr lang="en-US" sz="1600" dirty="0">
                        <a:latin typeface="Times New Roman" pitchFamily="18" charset="0"/>
                        <a:cs typeface="Times New Roman" pitchFamily="18" charset="0"/>
                      </a:endParaRPr>
                    </a:p>
                  </a:txBody>
                  <a:tcPr/>
                </a:tc>
                <a:tc>
                  <a:txBody>
                    <a:bodyPr/>
                    <a:lstStyle/>
                    <a:p>
                      <a:pPr algn="r" rtl="1"/>
                      <a:r>
                        <a:rPr lang="fa-IR" sz="1600" dirty="0" smtClean="0">
                          <a:latin typeface="Times New Roman" pitchFamily="18" charset="0"/>
                          <a:cs typeface="Times New Roman" pitchFamily="18" charset="0"/>
                        </a:rPr>
                        <a:t>کودک در ترسیم اشخاص به تکرار ریتمی</a:t>
                      </a:r>
                      <a:r>
                        <a:rPr lang="fa-IR" sz="1600" baseline="0" dirty="0" smtClean="0">
                          <a:latin typeface="Times New Roman" pitchFamily="18" charset="0"/>
                          <a:cs typeface="Times New Roman" pitchFamily="18" charset="0"/>
                        </a:rPr>
                        <a:t> پرداخته است و تا حدی به سمت رفتار قالبی پیش رفته است.</a:t>
                      </a:r>
                      <a:endParaRPr lang="en-US" sz="1600" dirty="0">
                        <a:latin typeface="Times New Roman" pitchFamily="18" charset="0"/>
                        <a:cs typeface="Times New Roman" pitchFamily="18" charset="0"/>
                      </a:endParaRPr>
                    </a:p>
                  </a:txBody>
                  <a:tcPr/>
                </a:tc>
                <a:tc>
                  <a:txBody>
                    <a:bodyPr/>
                    <a:lstStyle/>
                    <a:p>
                      <a:pPr algn="ctr"/>
                      <a:endParaRPr lang="fa-IR" sz="1400" dirty="0" smtClean="0">
                        <a:latin typeface="Times New Roman" pitchFamily="18" charset="0"/>
                        <a:cs typeface="Times New Roman" pitchFamily="18" charset="0"/>
                      </a:endParaRPr>
                    </a:p>
                    <a:p>
                      <a:pPr algn="ctr"/>
                      <a:r>
                        <a:rPr lang="fa-IR" sz="2400" b="1" dirty="0" smtClean="0">
                          <a:latin typeface="Times New Roman" pitchFamily="18" charset="0"/>
                          <a:cs typeface="Times New Roman" pitchFamily="18" charset="0"/>
                        </a:rPr>
                        <a:t>ریتم و آهنگ ترسیم</a:t>
                      </a:r>
                      <a:endParaRPr lang="en-US" sz="2400" b="1" dirty="0">
                        <a:latin typeface="Times New Roman" pitchFamily="18" charset="0"/>
                        <a:cs typeface="Times New Roman" pitchFamily="18" charset="0"/>
                      </a:endParaRPr>
                    </a:p>
                  </a:txBody>
                  <a:tcPr>
                    <a:solidFill>
                      <a:srgbClr val="CCFFFF"/>
                    </a:solidFill>
                  </a:tcPr>
                </a:tc>
              </a:tr>
              <a:tr h="1833249">
                <a:tc>
                  <a:txBody>
                    <a:bodyPr/>
                    <a:lstStyle/>
                    <a:p>
                      <a:pPr algn="r" rtl="1"/>
                      <a:r>
                        <a:rPr lang="fa-IR" sz="1600" dirty="0" smtClean="0">
                          <a:latin typeface="Times New Roman" pitchFamily="18" charset="0"/>
                          <a:cs typeface="Times New Roman" pitchFamily="18" charset="0"/>
                        </a:rPr>
                        <a:t>اگر این تمایل اندک نقاشی به سمت راست را جدی تلقی کنیم،‌ باید گفت</a:t>
                      </a:r>
                      <a:r>
                        <a:rPr lang="fa-IR" sz="1600" baseline="0" dirty="0" smtClean="0">
                          <a:latin typeface="Times New Roman" pitchFamily="18" charset="0"/>
                          <a:cs typeface="Times New Roman" pitchFamily="18" charset="0"/>
                        </a:rPr>
                        <a:t> که نگاه کودک رو به سمت آینده است.</a:t>
                      </a:r>
                      <a:endParaRPr lang="en-US" sz="1600" dirty="0">
                        <a:latin typeface="Times New Roman" pitchFamily="18" charset="0"/>
                        <a:cs typeface="Times New Roman" pitchFamily="18" charset="0"/>
                      </a:endParaRPr>
                    </a:p>
                  </a:txBody>
                  <a:tcPr/>
                </a:tc>
                <a:tc>
                  <a:txBody>
                    <a:bodyPr/>
                    <a:lstStyle/>
                    <a:p>
                      <a:pPr algn="r" rtl="1"/>
                      <a:r>
                        <a:rPr lang="fa-IR" sz="1600" dirty="0" smtClean="0">
                          <a:latin typeface="Times New Roman" pitchFamily="18" charset="0"/>
                          <a:cs typeface="Times New Roman" pitchFamily="18" charset="0"/>
                        </a:rPr>
                        <a:t>می</a:t>
                      </a:r>
                      <a:r>
                        <a:rPr lang="fa-IR" sz="1600" baseline="0" dirty="0" smtClean="0">
                          <a:latin typeface="Times New Roman" pitchFamily="18" charset="0"/>
                          <a:cs typeface="Times New Roman" pitchFamily="18" charset="0"/>
                        </a:rPr>
                        <a:t> توان گفت که کودک تقریباً از تمام صفحه استفاده کرده است اما اگر بخواهیم قسمت مشخصی از صفحه را در نظر بگیریم،‌ نقاشی بیشتر متمایل به راست است.</a:t>
                      </a:r>
                      <a:endParaRPr lang="en-US" sz="1600" dirty="0">
                        <a:latin typeface="Times New Roman" pitchFamily="18" charset="0"/>
                        <a:cs typeface="Times New Roman" pitchFamily="18" charset="0"/>
                      </a:endParaRPr>
                    </a:p>
                  </a:txBody>
                  <a:tcPr/>
                </a:tc>
                <a:tc>
                  <a:txBody>
                    <a:bodyPr/>
                    <a:lstStyle/>
                    <a:p>
                      <a:pPr algn="ctr"/>
                      <a:endParaRPr lang="fa-IR" sz="1400" dirty="0" smtClean="0">
                        <a:latin typeface="Times New Roman" pitchFamily="18" charset="0"/>
                        <a:cs typeface="Times New Roman" pitchFamily="18" charset="0"/>
                      </a:endParaRPr>
                    </a:p>
                    <a:p>
                      <a:pPr algn="ctr"/>
                      <a:endParaRPr lang="fa-IR" sz="1400" dirty="0" smtClean="0">
                        <a:latin typeface="Times New Roman" pitchFamily="18" charset="0"/>
                        <a:cs typeface="Times New Roman" pitchFamily="18" charset="0"/>
                      </a:endParaRPr>
                    </a:p>
                    <a:p>
                      <a:pPr algn="ctr"/>
                      <a:r>
                        <a:rPr lang="fa-IR" sz="2400" b="1" dirty="0" smtClean="0">
                          <a:latin typeface="Times New Roman" pitchFamily="18" charset="0"/>
                          <a:cs typeface="Times New Roman" pitchFamily="18" charset="0"/>
                        </a:rPr>
                        <a:t>ناحیه ترسیم</a:t>
                      </a:r>
                      <a:endParaRPr lang="en-US" sz="2400" b="1" dirty="0">
                        <a:latin typeface="Times New Roman" pitchFamily="18" charset="0"/>
                        <a:cs typeface="Times New Roman" pitchFamily="18" charset="0"/>
                      </a:endParaRPr>
                    </a:p>
                  </a:txBody>
                  <a:tcPr>
                    <a:solidFill>
                      <a:srgbClr val="CCFFFF"/>
                    </a:solidFill>
                  </a:tcPr>
                </a:tc>
              </a:tr>
              <a:tr h="1997074">
                <a:tc>
                  <a:txBody>
                    <a:bodyPr/>
                    <a:lstStyle/>
                    <a:p>
                      <a:pPr algn="r" rtl="1"/>
                      <a:r>
                        <a:rPr lang="fa-IR" sz="1600" dirty="0" smtClean="0">
                          <a:latin typeface="Times New Roman" pitchFamily="18" charset="0"/>
                          <a:cs typeface="Times New Roman" pitchFamily="18" charset="0"/>
                        </a:rPr>
                        <a:t>با توجه به اینکه کودک راست برتر است.</a:t>
                      </a:r>
                      <a:r>
                        <a:rPr lang="fa-IR" sz="1600" baseline="0" dirty="0" smtClean="0">
                          <a:latin typeface="Times New Roman" pitchFamily="18" charset="0"/>
                          <a:cs typeface="Times New Roman" pitchFamily="18" charset="0"/>
                        </a:rPr>
                        <a:t> جهت چپ به راست بهنجار و نشانگر یک حرکت طبیعی پیشرونده است.</a:t>
                      </a:r>
                      <a:endParaRPr lang="en-US" sz="1600" dirty="0">
                        <a:latin typeface="Times New Roman" pitchFamily="18" charset="0"/>
                        <a:cs typeface="Times New Roman" pitchFamily="18" charset="0"/>
                      </a:endParaRPr>
                    </a:p>
                  </a:txBody>
                  <a:tcPr/>
                </a:tc>
                <a:tc>
                  <a:txBody>
                    <a:bodyPr/>
                    <a:lstStyle/>
                    <a:p>
                      <a:pPr algn="r" rtl="1"/>
                      <a:r>
                        <a:rPr lang="fa-IR" sz="1600" dirty="0" smtClean="0">
                          <a:latin typeface="Times New Roman" pitchFamily="18" charset="0"/>
                          <a:cs typeface="Times New Roman" pitchFamily="18" charset="0"/>
                        </a:rPr>
                        <a:t>در نقاشی ابتدا پدر</a:t>
                      </a:r>
                      <a:r>
                        <a:rPr lang="fa-IR" sz="1600" baseline="0" dirty="0" smtClean="0">
                          <a:latin typeface="Times New Roman" pitchFamily="18" charset="0"/>
                          <a:cs typeface="Times New Roman" pitchFamily="18" charset="0"/>
                        </a:rPr>
                        <a:t> رسم شد،‌ سپس مادر، بعد خواهر و بعد خانه و آسمان. جهت دقیقی را نمی توان مشخص کرد. اما به نظر می رسد تعیین جهت چپ به راست صحیح تر است.</a:t>
                      </a:r>
                      <a:endParaRPr lang="en-US" sz="1600" dirty="0">
                        <a:latin typeface="Times New Roman" pitchFamily="18" charset="0"/>
                        <a:cs typeface="Times New Roman" pitchFamily="18" charset="0"/>
                      </a:endParaRPr>
                    </a:p>
                  </a:txBody>
                  <a:tcPr/>
                </a:tc>
                <a:tc>
                  <a:txBody>
                    <a:bodyPr/>
                    <a:lstStyle/>
                    <a:p>
                      <a:pPr algn="ctr"/>
                      <a:endParaRPr lang="fa-IR" sz="1400" dirty="0" smtClean="0">
                        <a:latin typeface="Times New Roman" pitchFamily="18" charset="0"/>
                        <a:cs typeface="Times New Roman" pitchFamily="18" charset="0"/>
                      </a:endParaRPr>
                    </a:p>
                    <a:p>
                      <a:pPr algn="ctr"/>
                      <a:endParaRPr lang="fa-IR" sz="1400" dirty="0" smtClean="0">
                        <a:latin typeface="Times New Roman" pitchFamily="18" charset="0"/>
                        <a:cs typeface="Times New Roman" pitchFamily="18" charset="0"/>
                      </a:endParaRPr>
                    </a:p>
                    <a:p>
                      <a:pPr algn="ctr"/>
                      <a:r>
                        <a:rPr lang="fa-IR" sz="2400" b="1" dirty="0" smtClean="0">
                          <a:latin typeface="Times New Roman" pitchFamily="18" charset="0"/>
                          <a:cs typeface="Times New Roman" pitchFamily="18" charset="0"/>
                        </a:rPr>
                        <a:t>جهت ترسیم</a:t>
                      </a:r>
                      <a:endParaRPr lang="en-US" sz="2400" b="1" dirty="0">
                        <a:latin typeface="Times New Roman" pitchFamily="18" charset="0"/>
                        <a:cs typeface="Times New Roman" pitchFamily="18" charset="0"/>
                      </a:endParaRPr>
                    </a:p>
                  </a:txBody>
                  <a:tcPr>
                    <a:solidFill>
                      <a:srgbClr val="CCFFFF"/>
                    </a:solidFill>
                  </a:tcPr>
                </a:tc>
              </a:tr>
            </a:tbl>
          </a:graphicData>
        </a:graphic>
      </p:graphicFrame>
      <p:pic>
        <p:nvPicPr>
          <p:cNvPr id="4" name="Content Placeholder 3" descr="نقاشی 1.jpg"/>
          <p:cNvPicPr>
            <a:picLocks noChangeAspect="1"/>
          </p:cNvPicPr>
          <p:nvPr/>
        </p:nvPicPr>
        <p:blipFill>
          <a:blip r:embed="rId2" cstate="print"/>
          <a:stretch>
            <a:fillRect/>
          </a:stretch>
        </p:blipFill>
        <p:spPr>
          <a:xfrm>
            <a:off x="1357298" y="142844"/>
            <a:ext cx="928694" cy="13355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تفسیر نهایی:</a:t>
            </a:r>
            <a:endParaRPr lang="fa-IR" dirty="0"/>
          </a:p>
        </p:txBody>
      </p:sp>
      <p:sp>
        <p:nvSpPr>
          <p:cNvPr id="3" name="Content Placeholder 2"/>
          <p:cNvSpPr>
            <a:spLocks noGrp="1"/>
          </p:cNvSpPr>
          <p:nvPr>
            <p:ph idx="1"/>
          </p:nvPr>
        </p:nvSpPr>
        <p:spPr/>
        <p:txBody>
          <a:bodyPr>
            <a:normAutofit/>
          </a:bodyPr>
          <a:lstStyle/>
          <a:p>
            <a:pPr algn="r" rtl="1">
              <a:buNone/>
            </a:pPr>
            <a:r>
              <a:rPr lang="fa-IR" sz="2800" dirty="0" smtClean="0">
                <a:cs typeface="+mj-cs"/>
              </a:rPr>
              <a:t>	این نقاشی توسط کودکی رسم شده که پدرش حدود یک سال پیش فوت شده است و از شش ماه پس از فوت پدر، خاله ی کودک که به تازگی در دانشگاه پذیرفته شده است، در خانه ی آنها زندگی می کند.</a:t>
            </a:r>
          </a:p>
          <a:p>
            <a:pPr algn="r" rtl="1">
              <a:buNone/>
            </a:pPr>
            <a:r>
              <a:rPr lang="fa-IR" sz="2800" dirty="0" smtClean="0">
                <a:cs typeface="+mj-cs"/>
              </a:rPr>
              <a:t>	هر چند در مصاحبه ای که با کودک شد، او خودش را کم تر از همه خوشبخت دانست چون پدر ندارد و یا در سؤالات دیگر نیز به پدرش اشاره کرد؛ نقاشی او می گوید که با نبود پدر سازگار شده و هم چنین حضور خاله اش را در خانه پذیرفته است. نقاشی او از اصل واقعیت پیروی می کند. </a:t>
            </a:r>
            <a:endParaRPr lang="fa-IR" sz="2800" dirty="0">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4686" y="1000100"/>
            <a:ext cx="3371852" cy="491040"/>
          </a:xfrm>
        </p:spPr>
        <p:txBody>
          <a:bodyPr>
            <a:noAutofit/>
          </a:bodyPr>
          <a:lstStyle/>
          <a:p>
            <a:pPr algn="r"/>
            <a:r>
              <a:rPr lang="fa-IR" sz="2800" b="1" dirty="0" smtClean="0">
                <a:ln w="10541" cmpd="sng">
                  <a:solidFill>
                    <a:srgbClr val="00B05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ب: سطح ساخت صوری</a:t>
            </a:r>
            <a:endParaRPr lang="en-US" sz="2800" b="1" dirty="0">
              <a:ln w="10541" cmpd="sng">
                <a:solidFill>
                  <a:srgbClr val="00B05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214290" y="1714480"/>
          <a:ext cx="6357982" cy="2217368"/>
        </p:xfrm>
        <a:graphic>
          <a:graphicData uri="http://schemas.openxmlformats.org/drawingml/2006/table">
            <a:tbl>
              <a:tblPr firstRow="1" bandRow="1">
                <a:tableStyleId>{5940675A-B579-460E-94D1-54222C63F5DA}</a:tableStyleId>
              </a:tblPr>
              <a:tblGrid>
                <a:gridCol w="4006399"/>
                <a:gridCol w="2351583"/>
              </a:tblGrid>
              <a:tr h="423530">
                <a:tc>
                  <a:txBody>
                    <a:bodyPr/>
                    <a:lstStyle/>
                    <a:p>
                      <a:pPr algn="ctr" rtl="1"/>
                      <a:r>
                        <a:rPr lang="fa-IR" sz="2000" b="1" dirty="0" smtClean="0">
                          <a:latin typeface="Times New Roman" pitchFamily="18" charset="0"/>
                          <a:cs typeface="Times New Roman" pitchFamily="18" charset="0"/>
                        </a:rPr>
                        <a:t>تفسیر</a:t>
                      </a:r>
                      <a:endParaRPr lang="en-US" sz="2000" b="1" dirty="0">
                        <a:latin typeface="Times New Roman" pitchFamily="18" charset="0"/>
                        <a:cs typeface="Times New Roman" pitchFamily="18" charset="0"/>
                      </a:endParaRPr>
                    </a:p>
                  </a:txBody>
                  <a:tcPr>
                    <a:solidFill>
                      <a:srgbClr val="CCFFCC"/>
                    </a:solidFill>
                  </a:tcPr>
                </a:tc>
                <a:tc>
                  <a:txBody>
                    <a:bodyPr/>
                    <a:lstStyle/>
                    <a:p>
                      <a:pPr algn="ctr" rtl="1"/>
                      <a:r>
                        <a:rPr lang="fa-IR" sz="2000" b="1" dirty="0" smtClean="0">
                          <a:latin typeface="Times New Roman" pitchFamily="18" charset="0"/>
                          <a:cs typeface="Times New Roman" pitchFamily="18" charset="0"/>
                        </a:rPr>
                        <a:t>نحوه</a:t>
                      </a:r>
                      <a:r>
                        <a:rPr lang="fa-IR" sz="2000" b="1" baseline="0" dirty="0" smtClean="0">
                          <a:latin typeface="Times New Roman" pitchFamily="18" charset="0"/>
                          <a:cs typeface="Times New Roman" pitchFamily="18" charset="0"/>
                        </a:rPr>
                        <a:t> ترسیم</a:t>
                      </a:r>
                      <a:endParaRPr lang="en-US" sz="2000" b="1" dirty="0">
                        <a:latin typeface="Times New Roman" pitchFamily="18" charset="0"/>
                        <a:cs typeface="Times New Roman" pitchFamily="18" charset="0"/>
                      </a:endParaRPr>
                    </a:p>
                  </a:txBody>
                  <a:tcPr>
                    <a:solidFill>
                      <a:srgbClr val="CCFFCC"/>
                    </a:solidFill>
                  </a:tcPr>
                </a:tc>
              </a:tr>
              <a:tr h="896919">
                <a:tc>
                  <a:txBody>
                    <a:bodyPr/>
                    <a:lstStyle/>
                    <a:p>
                      <a:pPr algn="r" rtl="1"/>
                      <a:r>
                        <a:rPr lang="fa-IR" dirty="0" smtClean="0">
                          <a:latin typeface="Times New Roman" pitchFamily="18" charset="0"/>
                          <a:cs typeface="Times New Roman" pitchFamily="18" charset="0"/>
                        </a:rPr>
                        <a:t>با توجه به سن کودک،‌</a:t>
                      </a:r>
                      <a:r>
                        <a:rPr lang="fa-IR" baseline="0" dirty="0" smtClean="0">
                          <a:latin typeface="Times New Roman" pitchFamily="18" charset="0"/>
                          <a:cs typeface="Times New Roman" pitchFamily="18" charset="0"/>
                        </a:rPr>
                        <a:t> نقاشی او از درجه تکامل نسبتاً‌ بهنجاری برخوردار است. </a:t>
                      </a:r>
                      <a:endParaRPr lang="en-US" dirty="0">
                        <a:latin typeface="Times New Roman" pitchFamily="18" charset="0"/>
                        <a:cs typeface="Times New Roman" pitchFamily="18" charset="0"/>
                      </a:endParaRPr>
                    </a:p>
                  </a:txBody>
                  <a:tcPr/>
                </a:tc>
                <a:tc>
                  <a:txBody>
                    <a:bodyPr/>
                    <a:lstStyle/>
                    <a:p>
                      <a:pPr algn="ctr" rtl="1"/>
                      <a:r>
                        <a:rPr lang="fa-IR" sz="2000" b="1" dirty="0" smtClean="0">
                          <a:latin typeface="Times New Roman" pitchFamily="18" charset="0"/>
                          <a:cs typeface="Times New Roman" pitchFamily="18" charset="0"/>
                        </a:rPr>
                        <a:t>ارزشیابی غنا و درجه تکامل نقاشی</a:t>
                      </a:r>
                      <a:endParaRPr lang="en-US" sz="2000" b="1" dirty="0">
                        <a:latin typeface="Times New Roman" pitchFamily="18" charset="0"/>
                        <a:cs typeface="Times New Roman" pitchFamily="18" charset="0"/>
                      </a:endParaRPr>
                    </a:p>
                  </a:txBody>
                  <a:tcPr>
                    <a:solidFill>
                      <a:srgbClr val="CCFFCC"/>
                    </a:solidFill>
                  </a:tcPr>
                </a:tc>
              </a:tr>
              <a:tr h="896919">
                <a:tc>
                  <a:txBody>
                    <a:bodyPr/>
                    <a:lstStyle/>
                    <a:p>
                      <a:pPr algn="r" rtl="1"/>
                      <a:r>
                        <a:rPr lang="fa-IR" dirty="0" smtClean="0">
                          <a:latin typeface="Times New Roman" pitchFamily="18" charset="0"/>
                          <a:cs typeface="Times New Roman" pitchFamily="18" charset="0"/>
                        </a:rPr>
                        <a:t>نقاشی بیشتر دارای ریخت حسی است،</a:t>
                      </a:r>
                      <a:r>
                        <a:rPr lang="fa-IR" baseline="0" dirty="0" smtClean="0">
                          <a:latin typeface="Times New Roman" pitchFamily="18" charset="0"/>
                          <a:cs typeface="Times New Roman" pitchFamily="18" charset="0"/>
                        </a:rPr>
                        <a:t> چون کودک بیشتر از خطوط منحنی استفاده کرده است.</a:t>
                      </a:r>
                      <a:r>
                        <a:rPr lang="fa-IR"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txBody>
                  <a:tcPr/>
                </a:tc>
                <a:tc>
                  <a:txBody>
                    <a:bodyPr/>
                    <a:lstStyle/>
                    <a:p>
                      <a:pPr algn="ctr" rtl="1"/>
                      <a:r>
                        <a:rPr lang="fa-IR" sz="2000" b="1" dirty="0" smtClean="0">
                          <a:latin typeface="Times New Roman" pitchFamily="18" charset="0"/>
                          <a:cs typeface="Times New Roman" pitchFamily="18" charset="0"/>
                        </a:rPr>
                        <a:t>پویایی ترسیم و تعامل بین اشخاص</a:t>
                      </a:r>
                      <a:endParaRPr lang="en-US" sz="2000" b="1" dirty="0">
                        <a:latin typeface="Times New Roman" pitchFamily="18" charset="0"/>
                        <a:cs typeface="Times New Roman" pitchFamily="18" charset="0"/>
                      </a:endParaRPr>
                    </a:p>
                  </a:txBody>
                  <a:tcPr>
                    <a:solidFill>
                      <a:srgbClr val="CCFFCC"/>
                    </a:solidFill>
                  </a:tcPr>
                </a:tc>
              </a:tr>
            </a:tbl>
          </a:graphicData>
        </a:graphic>
      </p:graphicFrame>
      <p:graphicFrame>
        <p:nvGraphicFramePr>
          <p:cNvPr id="5" name="Table 4"/>
          <p:cNvGraphicFramePr>
            <a:graphicFrameLocks noGrp="1"/>
          </p:cNvGraphicFramePr>
          <p:nvPr/>
        </p:nvGraphicFramePr>
        <p:xfrm>
          <a:off x="214290" y="5000628"/>
          <a:ext cx="6357982" cy="3987632"/>
        </p:xfrm>
        <a:graphic>
          <a:graphicData uri="http://schemas.openxmlformats.org/drawingml/2006/table">
            <a:tbl>
              <a:tblPr firstRow="1" bandRow="1">
                <a:tableStyleId>{5940675A-B579-460E-94D1-54222C63F5DA}</a:tableStyleId>
              </a:tblPr>
              <a:tblGrid>
                <a:gridCol w="4429156"/>
                <a:gridCol w="1928826"/>
              </a:tblGrid>
              <a:tr h="711337">
                <a:tc>
                  <a:txBody>
                    <a:bodyPr/>
                    <a:lstStyle/>
                    <a:p>
                      <a:pPr algn="r"/>
                      <a:endParaRPr lang="fa-IR" sz="2000" dirty="0" smtClean="0">
                        <a:latin typeface="Times New Roman" pitchFamily="18" charset="0"/>
                        <a:cs typeface="Times New Roman" pitchFamily="18" charset="0"/>
                      </a:endParaRPr>
                    </a:p>
                    <a:p>
                      <a:pPr algn="r"/>
                      <a:r>
                        <a:rPr lang="fa-IR" sz="2000" dirty="0" smtClean="0">
                          <a:latin typeface="Times New Roman" pitchFamily="18" charset="0"/>
                          <a:cs typeface="Times New Roman" pitchFamily="18" charset="0"/>
                        </a:rPr>
                        <a:t>ندارد.</a:t>
                      </a:r>
                      <a:endParaRPr lang="en-US" sz="2000" dirty="0">
                        <a:latin typeface="Times New Roman" pitchFamily="18" charset="0"/>
                        <a:cs typeface="Times New Roman" pitchFamily="18" charset="0"/>
                      </a:endParaRPr>
                    </a:p>
                  </a:txBody>
                  <a:tcPr/>
                </a:tc>
                <a:tc>
                  <a:txBody>
                    <a:bodyPr/>
                    <a:lstStyle/>
                    <a:p>
                      <a:pPr algn="ctr" rtl="1"/>
                      <a:endParaRPr lang="fa-IR" sz="2400" b="1" dirty="0" smtClean="0">
                        <a:latin typeface="Times New Roman" pitchFamily="18" charset="0"/>
                        <a:cs typeface="Times New Roman" pitchFamily="18" charset="0"/>
                      </a:endParaRPr>
                    </a:p>
                    <a:p>
                      <a:pPr algn="ctr" rtl="1"/>
                      <a:r>
                        <a:rPr lang="fa-IR" sz="2400" b="1" dirty="0" smtClean="0">
                          <a:latin typeface="Times New Roman" pitchFamily="18" charset="0"/>
                          <a:cs typeface="Times New Roman" pitchFamily="18" charset="0"/>
                        </a:rPr>
                        <a:t>تغییر شکل</a:t>
                      </a:r>
                      <a:endParaRPr lang="en-US" sz="2400" b="1" dirty="0">
                        <a:latin typeface="Times New Roman" pitchFamily="18" charset="0"/>
                        <a:cs typeface="Times New Roman" pitchFamily="18" charset="0"/>
                      </a:endParaRPr>
                    </a:p>
                  </a:txBody>
                  <a:tcPr>
                    <a:solidFill>
                      <a:srgbClr val="CCFFCC"/>
                    </a:solidFill>
                  </a:tcPr>
                </a:tc>
              </a:tr>
              <a:tr h="987976">
                <a:tc>
                  <a:txBody>
                    <a:bodyPr/>
                    <a:lstStyle/>
                    <a:p>
                      <a:pPr algn="r"/>
                      <a:endParaRPr lang="fa-IR" sz="2000" dirty="0" smtClean="0">
                        <a:latin typeface="Times New Roman" pitchFamily="18" charset="0"/>
                        <a:cs typeface="Times New Roman" pitchFamily="18" charset="0"/>
                      </a:endParaRPr>
                    </a:p>
                    <a:p>
                      <a:pPr algn="r"/>
                      <a:r>
                        <a:rPr lang="fa-IR" sz="2000" dirty="0" smtClean="0">
                          <a:latin typeface="Times New Roman" pitchFamily="18" charset="0"/>
                          <a:cs typeface="Times New Roman" pitchFamily="18" charset="0"/>
                        </a:rPr>
                        <a:t>حذف خود</a:t>
                      </a:r>
                      <a:endParaRPr lang="en-US" sz="2000" dirty="0">
                        <a:latin typeface="Times New Roman" pitchFamily="18" charset="0"/>
                        <a:cs typeface="Times New Roman" pitchFamily="18" charset="0"/>
                      </a:endParaRPr>
                    </a:p>
                  </a:txBody>
                  <a:tcPr/>
                </a:tc>
                <a:tc>
                  <a:txBody>
                    <a:bodyPr/>
                    <a:lstStyle/>
                    <a:p>
                      <a:pPr algn="ctr" rtl="1"/>
                      <a:endParaRPr lang="fa-IR" sz="2400" b="1" dirty="0" smtClean="0">
                        <a:latin typeface="Times New Roman" pitchFamily="18" charset="0"/>
                        <a:cs typeface="Times New Roman" pitchFamily="18" charset="0"/>
                      </a:endParaRPr>
                    </a:p>
                    <a:p>
                      <a:pPr algn="ctr" rtl="1"/>
                      <a:r>
                        <a:rPr lang="fa-IR" sz="2400" b="1" dirty="0" smtClean="0">
                          <a:latin typeface="Times New Roman" pitchFamily="18" charset="0"/>
                          <a:cs typeface="Times New Roman" pitchFamily="18" charset="0"/>
                        </a:rPr>
                        <a:t>حذف</a:t>
                      </a:r>
                      <a:endParaRPr lang="en-US" sz="2400" b="1" dirty="0">
                        <a:latin typeface="Times New Roman" pitchFamily="18" charset="0"/>
                        <a:cs typeface="Times New Roman" pitchFamily="18" charset="0"/>
                      </a:endParaRPr>
                    </a:p>
                  </a:txBody>
                  <a:tcPr>
                    <a:solidFill>
                      <a:srgbClr val="CCFFCC"/>
                    </a:solidFill>
                  </a:tcPr>
                </a:tc>
              </a:tr>
              <a:tr h="987976">
                <a:tc>
                  <a:txBody>
                    <a:bodyPr/>
                    <a:lstStyle/>
                    <a:p>
                      <a:pPr algn="r"/>
                      <a:endParaRPr lang="fa-IR" sz="2000" dirty="0" smtClean="0">
                        <a:latin typeface="Times New Roman" pitchFamily="18" charset="0"/>
                        <a:cs typeface="Times New Roman" pitchFamily="18" charset="0"/>
                      </a:endParaRPr>
                    </a:p>
                    <a:p>
                      <a:pPr algn="r"/>
                      <a:r>
                        <a:rPr lang="fa-IR" sz="2000" dirty="0" smtClean="0">
                          <a:latin typeface="Times New Roman" pitchFamily="18" charset="0"/>
                          <a:cs typeface="Times New Roman" pitchFamily="18" charset="0"/>
                        </a:rPr>
                        <a:t>ندارد.</a:t>
                      </a:r>
                      <a:endParaRPr lang="en-US" sz="2000" dirty="0">
                        <a:latin typeface="Times New Roman" pitchFamily="18" charset="0"/>
                        <a:cs typeface="Times New Roman" pitchFamily="18" charset="0"/>
                      </a:endParaRPr>
                    </a:p>
                  </a:txBody>
                  <a:tcPr/>
                </a:tc>
                <a:tc>
                  <a:txBody>
                    <a:bodyPr/>
                    <a:lstStyle/>
                    <a:p>
                      <a:pPr algn="ctr" rtl="1"/>
                      <a:endParaRPr lang="fa-IR" sz="2400" b="1" dirty="0" smtClean="0">
                        <a:latin typeface="Times New Roman" pitchFamily="18" charset="0"/>
                        <a:cs typeface="Times New Roman" pitchFamily="18" charset="0"/>
                      </a:endParaRPr>
                    </a:p>
                    <a:p>
                      <a:pPr algn="ctr" rtl="1"/>
                      <a:r>
                        <a:rPr lang="fa-IR" sz="2400" b="1" dirty="0" smtClean="0">
                          <a:latin typeface="Times New Roman" pitchFamily="18" charset="0"/>
                          <a:cs typeface="Times New Roman" pitchFamily="18" charset="0"/>
                        </a:rPr>
                        <a:t>اضافات</a:t>
                      </a:r>
                      <a:endParaRPr lang="en-US" sz="2400" b="1" dirty="0">
                        <a:latin typeface="Times New Roman" pitchFamily="18" charset="0"/>
                        <a:cs typeface="Times New Roman" pitchFamily="18" charset="0"/>
                      </a:endParaRPr>
                    </a:p>
                  </a:txBody>
                  <a:tcPr>
                    <a:solidFill>
                      <a:srgbClr val="CCFFCC"/>
                    </a:solidFill>
                  </a:tcPr>
                </a:tc>
              </a:tr>
              <a:tr h="1027487">
                <a:tc>
                  <a:txBody>
                    <a:bodyPr/>
                    <a:lstStyle/>
                    <a:p>
                      <a:pPr algn="r"/>
                      <a:r>
                        <a:rPr lang="fa-IR" sz="2000" dirty="0" smtClean="0">
                          <a:latin typeface="Times New Roman" pitchFamily="18" charset="0"/>
                          <a:cs typeface="Times New Roman" pitchFamily="18" charset="0"/>
                        </a:rPr>
                        <a:t>گرایش</a:t>
                      </a:r>
                      <a:r>
                        <a:rPr lang="fa-IR" sz="2000" baseline="0" dirty="0" smtClean="0">
                          <a:latin typeface="Times New Roman" pitchFamily="18" charset="0"/>
                          <a:cs typeface="Times New Roman" pitchFamily="18" charset="0"/>
                        </a:rPr>
                        <a:t> های عاطفی مثبت بیشتر نسبت به مادر دیده می شود چون تنها کسی ست که لبخند می زند و تمام اجزای چهره اش کاملند.  </a:t>
                      </a:r>
                      <a:endParaRPr lang="en-US" sz="2000" dirty="0">
                        <a:latin typeface="Times New Roman" pitchFamily="18" charset="0"/>
                        <a:cs typeface="Times New Roman" pitchFamily="18" charset="0"/>
                      </a:endParaRPr>
                    </a:p>
                  </a:txBody>
                  <a:tcPr/>
                </a:tc>
                <a:tc>
                  <a:txBody>
                    <a:bodyPr/>
                    <a:lstStyle/>
                    <a:p>
                      <a:pPr algn="ctr" rtl="1"/>
                      <a:r>
                        <a:rPr lang="fa-IR" sz="2400" b="1" dirty="0" smtClean="0">
                          <a:latin typeface="Times New Roman" pitchFamily="18" charset="0"/>
                          <a:cs typeface="Times New Roman" pitchFamily="18" charset="0"/>
                        </a:rPr>
                        <a:t>گرایش های عاطفی مثبت</a:t>
                      </a:r>
                      <a:r>
                        <a:rPr lang="fa-IR" sz="2400" b="1" baseline="0" dirty="0" smtClean="0">
                          <a:latin typeface="Times New Roman" pitchFamily="18" charset="0"/>
                          <a:cs typeface="Times New Roman" pitchFamily="18" charset="0"/>
                        </a:rPr>
                        <a:t> و منفی</a:t>
                      </a:r>
                      <a:endParaRPr lang="en-US" sz="2400" b="1" dirty="0">
                        <a:latin typeface="Times New Roman" pitchFamily="18" charset="0"/>
                        <a:cs typeface="Times New Roman" pitchFamily="18" charset="0"/>
                      </a:endParaRPr>
                    </a:p>
                  </a:txBody>
                  <a:tcPr>
                    <a:solidFill>
                      <a:srgbClr val="CCFFCC"/>
                    </a:solidFill>
                  </a:tcPr>
                </a:tc>
              </a:tr>
            </a:tbl>
          </a:graphicData>
        </a:graphic>
      </p:graphicFrame>
      <p:sp>
        <p:nvSpPr>
          <p:cNvPr id="6" name="TextBox 5"/>
          <p:cNvSpPr txBox="1"/>
          <p:nvPr/>
        </p:nvSpPr>
        <p:spPr>
          <a:xfrm>
            <a:off x="0" y="4000496"/>
            <a:ext cx="6572272" cy="830997"/>
          </a:xfrm>
          <a:prstGeom prst="rect">
            <a:avLst/>
          </a:prstGeom>
          <a:noFill/>
        </p:spPr>
        <p:txBody>
          <a:bodyPr wrap="square" rtlCol="0">
            <a:spAutoFit/>
          </a:bodyPr>
          <a:lstStyle/>
          <a:p>
            <a:pPr algn="r" rtl="1"/>
            <a:r>
              <a:rPr lang="fa-IR" sz="2400" b="1" dirty="0" smtClean="0">
                <a:ln w="10541" cmpd="sng">
                  <a:solidFill>
                    <a:srgbClr val="00B05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ج:‌ سطح محتوای نقاشی و تفسیر روان تحلیلگری (در مقایسه با خانواده واقعی)</a:t>
            </a:r>
            <a:endParaRPr lang="en-US" sz="2400" b="1" dirty="0">
              <a:ln w="10541" cmpd="sng">
                <a:solidFill>
                  <a:srgbClr val="00B05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pic>
        <p:nvPicPr>
          <p:cNvPr id="7" name="Content Placeholder 3" descr="نقاشی 1.jpg"/>
          <p:cNvPicPr>
            <a:picLocks noChangeAspect="1"/>
          </p:cNvPicPr>
          <p:nvPr/>
        </p:nvPicPr>
        <p:blipFill>
          <a:blip r:embed="rId2" cstate="print"/>
          <a:stretch>
            <a:fillRect/>
          </a:stretch>
        </p:blipFill>
        <p:spPr>
          <a:xfrm>
            <a:off x="1357298" y="142844"/>
            <a:ext cx="1000132" cy="14382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4" y="928662"/>
            <a:ext cx="2600300" cy="428628"/>
          </a:xfrm>
        </p:spPr>
        <p:txBody>
          <a:bodyPr>
            <a:noAutofit/>
          </a:bodyPr>
          <a:lstStyle/>
          <a:p>
            <a:pPr algn="r" rtl="1"/>
            <a:r>
              <a:rPr lang="fa-IR" sz="2400" b="1" dirty="0" smtClean="0">
                <a:ln w="10541" cmpd="sng">
                  <a:solidFill>
                    <a:srgbClr val="FAEE04"/>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د: مکانیزم های دفاعی</a:t>
            </a:r>
            <a:endParaRPr lang="en-US" sz="2400" b="1" dirty="0">
              <a:ln w="10541" cmpd="sng">
                <a:solidFill>
                  <a:srgbClr val="FAEE04"/>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214290" y="1533344"/>
          <a:ext cx="6386514" cy="1859280"/>
        </p:xfrm>
        <a:graphic>
          <a:graphicData uri="http://schemas.openxmlformats.org/drawingml/2006/table">
            <a:tbl>
              <a:tblPr firstRow="1" bandRow="1">
                <a:tableStyleId>{5940675A-B579-460E-94D1-54222C63F5DA}</a:tableStyleId>
              </a:tblPr>
              <a:tblGrid>
                <a:gridCol w="3193257"/>
                <a:gridCol w="3193257"/>
              </a:tblGrid>
              <a:tr h="327501">
                <a:tc>
                  <a:txBody>
                    <a:bodyPr/>
                    <a:lstStyle/>
                    <a:p>
                      <a:pPr algn="r" rtl="1"/>
                      <a:r>
                        <a:rPr lang="fa-IR" sz="1600" dirty="0" smtClean="0">
                          <a:latin typeface="Times New Roman" pitchFamily="18" charset="0"/>
                          <a:cs typeface="Times New Roman" pitchFamily="18" charset="0"/>
                        </a:rPr>
                        <a:t>به صورت خیلی خفیف در حذف بینی پدر و خواهر.</a:t>
                      </a:r>
                      <a:endParaRPr lang="en-US" sz="1600" dirty="0">
                        <a:latin typeface="Times New Roman" pitchFamily="18" charset="0"/>
                        <a:cs typeface="Times New Roman" pitchFamily="18" charset="0"/>
                      </a:endParaRPr>
                    </a:p>
                  </a:txBody>
                  <a:tcPr/>
                </a:tc>
                <a:tc>
                  <a:txBody>
                    <a:bodyPr/>
                    <a:lstStyle/>
                    <a:p>
                      <a:pPr algn="ctr" rtl="1"/>
                      <a:r>
                        <a:rPr lang="fa-IR" b="1" dirty="0" smtClean="0">
                          <a:latin typeface="Times New Roman" pitchFamily="18" charset="0"/>
                          <a:cs typeface="Times New Roman" pitchFamily="18" charset="0"/>
                        </a:rPr>
                        <a:t>دفاع های من علیه اضطراب</a:t>
                      </a:r>
                      <a:r>
                        <a:rPr lang="fa-IR" b="1" baseline="0" dirty="0" smtClean="0">
                          <a:latin typeface="Times New Roman" pitchFamily="18" charset="0"/>
                          <a:cs typeface="Times New Roman" pitchFamily="18" charset="0"/>
                        </a:rPr>
                        <a:t> ناشی از تهدید بیرونی</a:t>
                      </a:r>
                      <a:endParaRPr lang="en-US" b="1" dirty="0">
                        <a:latin typeface="Times New Roman" pitchFamily="18" charset="0"/>
                        <a:cs typeface="Times New Roman" pitchFamily="18" charset="0"/>
                      </a:endParaRPr>
                    </a:p>
                  </a:txBody>
                  <a:tcPr>
                    <a:solidFill>
                      <a:srgbClr val="FFFFCC"/>
                    </a:solidFill>
                  </a:tcPr>
                </a:tc>
              </a:tr>
              <a:tr h="447758">
                <a:tc>
                  <a:txBody>
                    <a:bodyPr/>
                    <a:lstStyle/>
                    <a:p>
                      <a:pPr algn="r" rtl="1"/>
                      <a:r>
                        <a:rPr lang="fa-IR" sz="1600" dirty="0" smtClean="0">
                          <a:latin typeface="Times New Roman" pitchFamily="18" charset="0"/>
                          <a:cs typeface="Times New Roman" pitchFamily="18" charset="0"/>
                        </a:rPr>
                        <a:t>ندارد.</a:t>
                      </a:r>
                      <a:endParaRPr lang="en-US" sz="1600" dirty="0">
                        <a:latin typeface="Times New Roman" pitchFamily="18" charset="0"/>
                        <a:cs typeface="Times New Roman" pitchFamily="18" charset="0"/>
                      </a:endParaRPr>
                    </a:p>
                  </a:txBody>
                  <a:tcPr/>
                </a:tc>
                <a:tc>
                  <a:txBody>
                    <a:bodyPr/>
                    <a:lstStyle/>
                    <a:p>
                      <a:pPr algn="ctr" rtl="1"/>
                      <a:r>
                        <a:rPr lang="fa-IR" b="1" dirty="0" smtClean="0">
                          <a:latin typeface="Times New Roman" pitchFamily="18" charset="0"/>
                          <a:cs typeface="Times New Roman" pitchFamily="18" charset="0"/>
                        </a:rPr>
                        <a:t>دفاع های من علیه اضطراب ناشی از کشاننده های درونی</a:t>
                      </a:r>
                      <a:endParaRPr lang="en-US" b="1" dirty="0">
                        <a:latin typeface="Times New Roman" pitchFamily="18" charset="0"/>
                        <a:cs typeface="Times New Roman" pitchFamily="18" charset="0"/>
                      </a:endParaRPr>
                    </a:p>
                  </a:txBody>
                  <a:tcPr>
                    <a:solidFill>
                      <a:srgbClr val="FFFFCC"/>
                    </a:solidFill>
                  </a:tcPr>
                </a:tc>
              </a:tr>
              <a:tr h="447758">
                <a:tc>
                  <a:txBody>
                    <a:bodyPr/>
                    <a:lstStyle/>
                    <a:p>
                      <a:pPr algn="r" rtl="1"/>
                      <a:r>
                        <a:rPr lang="fa-IR" sz="1600" dirty="0" smtClean="0">
                          <a:latin typeface="Times New Roman" pitchFamily="18" charset="0"/>
                          <a:cs typeface="Times New Roman" pitchFamily="18" charset="0"/>
                        </a:rPr>
                        <a:t>حذف خود؛‌</a:t>
                      </a:r>
                      <a:r>
                        <a:rPr lang="fa-IR" sz="1600" baseline="0" dirty="0" smtClean="0">
                          <a:latin typeface="Times New Roman" pitchFamily="18" charset="0"/>
                          <a:cs typeface="Times New Roman" pitchFamily="18" charset="0"/>
                        </a:rPr>
                        <a:t> که نشانه بازگشت کشاننده های پرخاشگرانه علیه خود و افسردگی است.</a:t>
                      </a:r>
                      <a:endParaRPr lang="en-US" sz="1600" dirty="0">
                        <a:latin typeface="Times New Roman" pitchFamily="18" charset="0"/>
                        <a:cs typeface="Times New Roman" pitchFamily="18" charset="0"/>
                      </a:endParaRPr>
                    </a:p>
                  </a:txBody>
                  <a:tcPr/>
                </a:tc>
                <a:tc>
                  <a:txBody>
                    <a:bodyPr/>
                    <a:lstStyle/>
                    <a:p>
                      <a:pPr algn="ctr" rtl="1"/>
                      <a:r>
                        <a:rPr lang="fa-IR" b="1" dirty="0" smtClean="0">
                          <a:latin typeface="Times New Roman" pitchFamily="18" charset="0"/>
                          <a:cs typeface="Times New Roman" pitchFamily="18" charset="0"/>
                        </a:rPr>
                        <a:t>اضطراب در برابر فرامن</a:t>
                      </a:r>
                      <a:endParaRPr lang="en-US" b="1" dirty="0">
                        <a:latin typeface="Times New Roman" pitchFamily="18" charset="0"/>
                        <a:cs typeface="Times New Roman" pitchFamily="18" charset="0"/>
                      </a:endParaRPr>
                    </a:p>
                  </a:txBody>
                  <a:tcPr>
                    <a:solidFill>
                      <a:srgbClr val="FFFFCC"/>
                    </a:solidFill>
                  </a:tcPr>
                </a:tc>
              </a:tr>
            </a:tbl>
          </a:graphicData>
        </a:graphic>
      </p:graphicFrame>
      <p:graphicFrame>
        <p:nvGraphicFramePr>
          <p:cNvPr id="5" name="Table 4"/>
          <p:cNvGraphicFramePr>
            <a:graphicFrameLocks noGrp="1"/>
          </p:cNvGraphicFramePr>
          <p:nvPr/>
        </p:nvGraphicFramePr>
        <p:xfrm>
          <a:off x="214290" y="4071939"/>
          <a:ext cx="6357982" cy="4952033"/>
        </p:xfrm>
        <a:graphic>
          <a:graphicData uri="http://schemas.openxmlformats.org/drawingml/2006/table">
            <a:tbl>
              <a:tblPr firstRow="1" bandRow="1">
                <a:tableStyleId>{5940675A-B579-460E-94D1-54222C63F5DA}</a:tableStyleId>
              </a:tblPr>
              <a:tblGrid>
                <a:gridCol w="3178991"/>
                <a:gridCol w="3178991"/>
              </a:tblGrid>
              <a:tr h="708701">
                <a:tc>
                  <a:txBody>
                    <a:bodyPr/>
                    <a:lstStyle/>
                    <a:p>
                      <a:pPr algn="r" rtl="1"/>
                      <a:r>
                        <a:rPr lang="fa-IR" sz="1400" dirty="0" smtClean="0"/>
                        <a:t>پدر چون</a:t>
                      </a:r>
                      <a:r>
                        <a:rPr lang="fa-IR" sz="1400" baseline="0" dirty="0" smtClean="0"/>
                        <a:t> اول کشیده شده است و مادر چون چهره ی کامل تر همراه با لبخند دارد و تزئیناتی مثل دکمه به او اختصاص یافته است.</a:t>
                      </a:r>
                      <a:endParaRPr lang="en-US" sz="1400" dirty="0"/>
                    </a:p>
                  </a:txBody>
                  <a:tcPr/>
                </a:tc>
                <a:tc>
                  <a:txBody>
                    <a:bodyPr/>
                    <a:lstStyle/>
                    <a:p>
                      <a:pPr algn="ctr" rtl="1"/>
                      <a:r>
                        <a:rPr lang="fa-IR" b="1" dirty="0" smtClean="0">
                          <a:latin typeface="Times New Roman" pitchFamily="18" charset="0"/>
                          <a:cs typeface="Times New Roman" pitchFamily="18" charset="0"/>
                        </a:rPr>
                        <a:t>فرد ارزنده سازی شده </a:t>
                      </a:r>
                    </a:p>
                  </a:txBody>
                  <a:tcPr>
                    <a:solidFill>
                      <a:srgbClr val="FFFFCC"/>
                    </a:solidFill>
                  </a:tcPr>
                </a:tc>
              </a:tr>
              <a:tr h="383683">
                <a:tc>
                  <a:txBody>
                    <a:bodyPr/>
                    <a:lstStyle/>
                    <a:p>
                      <a:pPr algn="r" rtl="1"/>
                      <a:r>
                        <a:rPr lang="fa-IR" sz="1400" dirty="0" smtClean="0"/>
                        <a:t>پدر و خواهر به دلیل حذف بینی.</a:t>
                      </a:r>
                      <a:endParaRPr lang="en-US" sz="1400" dirty="0"/>
                    </a:p>
                  </a:txBody>
                  <a:tcPr/>
                </a:tc>
                <a:tc>
                  <a:txBody>
                    <a:bodyPr/>
                    <a:lstStyle/>
                    <a:p>
                      <a:pPr algn="ctr" rtl="1"/>
                      <a:r>
                        <a:rPr lang="fa-IR" b="1" dirty="0" smtClean="0">
                          <a:latin typeface="Times New Roman" pitchFamily="18" charset="0"/>
                          <a:cs typeface="Times New Roman" pitchFamily="18" charset="0"/>
                        </a:rPr>
                        <a:t>فرد ناارزنده سازی شده</a:t>
                      </a:r>
                      <a:endParaRPr lang="en-US" b="1" dirty="0">
                        <a:latin typeface="Times New Roman" pitchFamily="18" charset="0"/>
                        <a:cs typeface="Times New Roman" pitchFamily="18" charset="0"/>
                      </a:endParaRPr>
                    </a:p>
                  </a:txBody>
                  <a:tcPr>
                    <a:solidFill>
                      <a:srgbClr val="FFFFCC"/>
                    </a:solidFill>
                  </a:tcPr>
                </a:tc>
              </a:tr>
              <a:tr h="383683">
                <a:tc>
                  <a:txBody>
                    <a:bodyPr/>
                    <a:lstStyle/>
                    <a:p>
                      <a:pPr algn="r" rtl="1"/>
                      <a:r>
                        <a:rPr lang="fa-IR" sz="1400" dirty="0" smtClean="0"/>
                        <a:t>حذف خود.</a:t>
                      </a:r>
                      <a:endParaRPr lang="en-US" sz="1400" dirty="0"/>
                    </a:p>
                  </a:txBody>
                  <a:tcPr/>
                </a:tc>
                <a:tc>
                  <a:txBody>
                    <a:bodyPr/>
                    <a:lstStyle/>
                    <a:p>
                      <a:pPr algn="ctr" rtl="1"/>
                      <a:r>
                        <a:rPr lang="fa-IR" b="1" dirty="0" smtClean="0">
                          <a:latin typeface="Times New Roman" pitchFamily="18" charset="0"/>
                          <a:cs typeface="Times New Roman" pitchFamily="18" charset="0"/>
                        </a:rPr>
                        <a:t>ناارزنده سازی خود</a:t>
                      </a:r>
                      <a:endParaRPr lang="en-US" b="1" dirty="0">
                        <a:latin typeface="Times New Roman" pitchFamily="18" charset="0"/>
                        <a:cs typeface="Times New Roman" pitchFamily="18" charset="0"/>
                      </a:endParaRPr>
                    </a:p>
                  </a:txBody>
                  <a:tcPr>
                    <a:solidFill>
                      <a:srgbClr val="FFFFCC"/>
                    </a:solidFill>
                  </a:tcPr>
                </a:tc>
              </a:tr>
              <a:tr h="383683">
                <a:tc>
                  <a:txBody>
                    <a:bodyPr/>
                    <a:lstStyle/>
                    <a:p>
                      <a:pPr algn="r" rtl="1"/>
                      <a:r>
                        <a:rPr lang="fa-IR" sz="1400" dirty="0" smtClean="0"/>
                        <a:t>ندارد.</a:t>
                      </a:r>
                      <a:endParaRPr lang="en-US" sz="1400" dirty="0"/>
                    </a:p>
                  </a:txBody>
                  <a:tcPr/>
                </a:tc>
                <a:tc>
                  <a:txBody>
                    <a:bodyPr/>
                    <a:lstStyle/>
                    <a:p>
                      <a:pPr algn="ctr" rtl="1"/>
                      <a:r>
                        <a:rPr lang="fa-IR" b="1" dirty="0" smtClean="0">
                          <a:latin typeface="Times New Roman" pitchFamily="18" charset="0"/>
                          <a:cs typeface="Times New Roman" pitchFamily="18" charset="0"/>
                        </a:rPr>
                        <a:t>جا</a:t>
                      </a:r>
                      <a:r>
                        <a:rPr lang="fa-IR" b="1" baseline="0" dirty="0" smtClean="0">
                          <a:latin typeface="Times New Roman" pitchFamily="18" charset="0"/>
                          <a:cs typeface="Times New Roman" pitchFamily="18" charset="0"/>
                        </a:rPr>
                        <a:t> به جایی ها</a:t>
                      </a:r>
                      <a:endParaRPr lang="en-US" b="1" dirty="0">
                        <a:latin typeface="Times New Roman" pitchFamily="18" charset="0"/>
                        <a:cs typeface="Times New Roman" pitchFamily="18" charset="0"/>
                      </a:endParaRPr>
                    </a:p>
                  </a:txBody>
                  <a:tcPr>
                    <a:solidFill>
                      <a:srgbClr val="FFFFCC"/>
                    </a:solidFill>
                  </a:tcPr>
                </a:tc>
              </a:tr>
              <a:tr h="383683">
                <a:tc>
                  <a:txBody>
                    <a:bodyPr/>
                    <a:lstStyle/>
                    <a:p>
                      <a:pPr algn="r" rtl="1"/>
                      <a:r>
                        <a:rPr lang="fa-IR" sz="1400" dirty="0" smtClean="0"/>
                        <a:t>ندارد.</a:t>
                      </a:r>
                      <a:endParaRPr lang="en-US" sz="1400" dirty="0"/>
                    </a:p>
                  </a:txBody>
                  <a:tcPr/>
                </a:tc>
                <a:tc>
                  <a:txBody>
                    <a:bodyPr/>
                    <a:lstStyle/>
                    <a:p>
                      <a:pPr algn="ctr" rtl="1"/>
                      <a:r>
                        <a:rPr lang="fa-IR" b="1" dirty="0" smtClean="0">
                          <a:latin typeface="Times New Roman" pitchFamily="18" charset="0"/>
                          <a:cs typeface="Times New Roman" pitchFamily="18" charset="0"/>
                        </a:rPr>
                        <a:t>افزودن</a:t>
                      </a:r>
                      <a:r>
                        <a:rPr lang="fa-IR" b="1" baseline="0" dirty="0" smtClean="0">
                          <a:latin typeface="Times New Roman" pitchFamily="18" charset="0"/>
                          <a:cs typeface="Times New Roman" pitchFamily="18" charset="0"/>
                        </a:rPr>
                        <a:t> یک نوزاد به نقاشی</a:t>
                      </a:r>
                      <a:endParaRPr lang="en-US" b="1" dirty="0">
                        <a:latin typeface="Times New Roman" pitchFamily="18" charset="0"/>
                        <a:cs typeface="Times New Roman" pitchFamily="18" charset="0"/>
                      </a:endParaRPr>
                    </a:p>
                  </a:txBody>
                  <a:tcPr>
                    <a:solidFill>
                      <a:srgbClr val="FFFFCC"/>
                    </a:solidFill>
                  </a:tcPr>
                </a:tc>
              </a:tr>
              <a:tr h="383683">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400" dirty="0" smtClean="0"/>
                        <a:t>ندارد.</a:t>
                      </a:r>
                      <a:endParaRPr lang="en-US" sz="1400" dirty="0"/>
                    </a:p>
                  </a:txBody>
                  <a:tcPr/>
                </a:tc>
                <a:tc>
                  <a:txBody>
                    <a:bodyPr/>
                    <a:lstStyle/>
                    <a:p>
                      <a:pPr algn="ctr" rtl="1"/>
                      <a:r>
                        <a:rPr lang="fa-IR" b="1" dirty="0" smtClean="0">
                          <a:latin typeface="Times New Roman" pitchFamily="18" charset="0"/>
                          <a:cs typeface="Times New Roman" pitchFamily="18" charset="0"/>
                        </a:rPr>
                        <a:t>افزودن یک</a:t>
                      </a:r>
                      <a:r>
                        <a:rPr lang="fa-IR" b="1" baseline="0" dirty="0" smtClean="0">
                          <a:latin typeface="Times New Roman" pitchFamily="18" charset="0"/>
                          <a:cs typeface="Times New Roman" pitchFamily="18" charset="0"/>
                        </a:rPr>
                        <a:t> فرد بزرگسال یا سالمند</a:t>
                      </a:r>
                      <a:endParaRPr lang="en-US" b="1" dirty="0">
                        <a:latin typeface="Times New Roman" pitchFamily="18" charset="0"/>
                        <a:cs typeface="Times New Roman" pitchFamily="18" charset="0"/>
                      </a:endParaRPr>
                    </a:p>
                  </a:txBody>
                  <a:tcPr>
                    <a:solidFill>
                      <a:srgbClr val="FFFFCC"/>
                    </a:solidFill>
                  </a:tcPr>
                </a:tc>
              </a:tr>
              <a:tr h="383683">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400" dirty="0" smtClean="0"/>
                        <a:t>ندارد.</a:t>
                      </a:r>
                      <a:endParaRPr lang="en-US" sz="1400" dirty="0"/>
                    </a:p>
                  </a:txBody>
                  <a:tcPr/>
                </a:tc>
                <a:tc>
                  <a:txBody>
                    <a:bodyPr/>
                    <a:lstStyle/>
                    <a:p>
                      <a:pPr algn="ctr" rtl="1"/>
                      <a:r>
                        <a:rPr lang="fa-IR" b="1" dirty="0" smtClean="0">
                          <a:latin typeface="Times New Roman" pitchFamily="18" charset="0"/>
                          <a:cs typeface="Times New Roman" pitchFamily="18" charset="0"/>
                        </a:rPr>
                        <a:t>افزودن جفت خود به نقاشی</a:t>
                      </a:r>
                      <a:endParaRPr lang="en-US" b="1" dirty="0">
                        <a:latin typeface="Times New Roman" pitchFamily="18" charset="0"/>
                        <a:cs typeface="Times New Roman" pitchFamily="18" charset="0"/>
                      </a:endParaRPr>
                    </a:p>
                  </a:txBody>
                  <a:tcPr>
                    <a:solidFill>
                      <a:srgbClr val="FFFFCC"/>
                    </a:solidFill>
                  </a:tcPr>
                </a:tc>
              </a:tr>
              <a:tr h="383683">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400" dirty="0" smtClean="0"/>
                        <a:t>ندارد.</a:t>
                      </a:r>
                      <a:endParaRPr lang="en-US" sz="1400" dirty="0"/>
                    </a:p>
                  </a:txBody>
                  <a:tcPr/>
                </a:tc>
                <a:tc>
                  <a:txBody>
                    <a:bodyPr/>
                    <a:lstStyle/>
                    <a:p>
                      <a:pPr algn="ctr" rtl="1"/>
                      <a:r>
                        <a:rPr lang="fa-IR" b="1" dirty="0" smtClean="0">
                          <a:latin typeface="Times New Roman" pitchFamily="18" charset="0"/>
                          <a:cs typeface="Times New Roman" pitchFamily="18" charset="0"/>
                        </a:rPr>
                        <a:t>افزودن یک حیوان به نقاشی </a:t>
                      </a:r>
                      <a:endParaRPr lang="en-US" b="1" dirty="0">
                        <a:latin typeface="Times New Roman" pitchFamily="18" charset="0"/>
                        <a:cs typeface="Times New Roman" pitchFamily="18" charset="0"/>
                      </a:endParaRPr>
                    </a:p>
                  </a:txBody>
                  <a:tcPr>
                    <a:solidFill>
                      <a:srgbClr val="FFFFCC"/>
                    </a:solidFill>
                  </a:tcPr>
                </a:tc>
              </a:tr>
              <a:tr h="383683">
                <a:tc>
                  <a:txBody>
                    <a:bodyPr/>
                    <a:lstStyle/>
                    <a:p>
                      <a:pPr algn="r" rtl="1"/>
                      <a:r>
                        <a:rPr lang="fa-IR" sz="1400" dirty="0" smtClean="0"/>
                        <a:t>نزدیک بودن خواهر هم به مادر و هم به پدر.</a:t>
                      </a:r>
                      <a:endParaRPr lang="en-US" sz="1400" dirty="0"/>
                    </a:p>
                  </a:txBody>
                  <a:tcPr/>
                </a:tc>
                <a:tc>
                  <a:txBody>
                    <a:bodyPr/>
                    <a:lstStyle/>
                    <a:p>
                      <a:pPr algn="ctr" rtl="1"/>
                      <a:r>
                        <a:rPr lang="fa-IR" b="1" dirty="0" smtClean="0">
                          <a:latin typeface="Times New Roman" pitchFamily="18" charset="0"/>
                          <a:cs typeface="Times New Roman" pitchFamily="18" charset="0"/>
                        </a:rPr>
                        <a:t>نزدیک</a:t>
                      </a:r>
                      <a:r>
                        <a:rPr lang="fa-IR" b="1" baseline="0" dirty="0" smtClean="0">
                          <a:latin typeface="Times New Roman" pitchFamily="18" charset="0"/>
                          <a:cs typeface="Times New Roman" pitchFamily="18" charset="0"/>
                        </a:rPr>
                        <a:t> بودن</a:t>
                      </a:r>
                      <a:r>
                        <a:rPr lang="fa-IR" b="1" dirty="0" smtClean="0">
                          <a:latin typeface="Times New Roman" pitchFamily="18" charset="0"/>
                          <a:cs typeface="Times New Roman" pitchFamily="18" charset="0"/>
                        </a:rPr>
                        <a:t> دو شخص</a:t>
                      </a:r>
                      <a:endParaRPr lang="en-US" b="1" dirty="0">
                        <a:latin typeface="Times New Roman" pitchFamily="18" charset="0"/>
                        <a:cs typeface="Times New Roman" pitchFamily="18" charset="0"/>
                      </a:endParaRPr>
                    </a:p>
                  </a:txBody>
                  <a:tcPr>
                    <a:solidFill>
                      <a:srgbClr val="FFFFCC"/>
                    </a:solidFill>
                  </a:tcPr>
                </a:tc>
              </a:tr>
              <a:tr h="383683">
                <a:tc>
                  <a:txBody>
                    <a:bodyPr/>
                    <a:lstStyle/>
                    <a:p>
                      <a:pPr algn="r" rtl="1"/>
                      <a:r>
                        <a:rPr lang="fa-IR" sz="1400" dirty="0" smtClean="0"/>
                        <a:t>ندارد.</a:t>
                      </a:r>
                      <a:endParaRPr lang="en-US" sz="1400" dirty="0"/>
                    </a:p>
                  </a:txBody>
                  <a:tcPr/>
                </a:tc>
                <a:tc>
                  <a:txBody>
                    <a:bodyPr/>
                    <a:lstStyle/>
                    <a:p>
                      <a:pPr algn="ctr" rtl="1"/>
                      <a:r>
                        <a:rPr lang="fa-IR" b="1" dirty="0" smtClean="0">
                          <a:latin typeface="Times New Roman" pitchFamily="18" charset="0"/>
                          <a:cs typeface="Times New Roman" pitchFamily="18" charset="0"/>
                        </a:rPr>
                        <a:t>روابط با فاصله</a:t>
                      </a:r>
                      <a:endParaRPr lang="en-US" b="1" dirty="0">
                        <a:latin typeface="Times New Roman" pitchFamily="18" charset="0"/>
                        <a:cs typeface="Times New Roman" pitchFamily="18" charset="0"/>
                      </a:endParaRPr>
                    </a:p>
                  </a:txBody>
                  <a:tcPr>
                    <a:solidFill>
                      <a:srgbClr val="FFFFCC"/>
                    </a:solidFill>
                  </a:tcPr>
                </a:tc>
              </a:tr>
              <a:tr h="383683">
                <a:tc>
                  <a:txBody>
                    <a:bodyPr/>
                    <a:lstStyle/>
                    <a:p>
                      <a:pPr algn="r" rtl="1"/>
                      <a:r>
                        <a:rPr lang="fa-IR" sz="1400" dirty="0" smtClean="0"/>
                        <a:t>با خودش</a:t>
                      </a:r>
                      <a:r>
                        <a:rPr lang="fa-IR" sz="1400" baseline="0" dirty="0" smtClean="0"/>
                        <a:t> که در نقاشی کشیده نشده است.</a:t>
                      </a:r>
                      <a:r>
                        <a:rPr lang="fa-IR" sz="1400" dirty="0" smtClean="0"/>
                        <a:t> </a:t>
                      </a:r>
                      <a:endParaRPr lang="en-US" sz="1400" dirty="0"/>
                    </a:p>
                  </a:txBody>
                  <a:tcPr/>
                </a:tc>
                <a:tc>
                  <a:txBody>
                    <a:bodyPr/>
                    <a:lstStyle/>
                    <a:p>
                      <a:pPr algn="ctr" rtl="1"/>
                      <a:r>
                        <a:rPr lang="fa-IR" b="1" dirty="0" smtClean="0">
                          <a:latin typeface="Times New Roman" pitchFamily="18" charset="0"/>
                          <a:cs typeface="Times New Roman" pitchFamily="18" charset="0"/>
                        </a:rPr>
                        <a:t>همسان سازی</a:t>
                      </a:r>
                      <a:r>
                        <a:rPr lang="fa-IR" b="1" baseline="0" dirty="0" smtClean="0">
                          <a:latin typeface="Times New Roman" pitchFamily="18" charset="0"/>
                          <a:cs typeface="Times New Roman" pitchFamily="18" charset="0"/>
                        </a:rPr>
                        <a:t> هشیار</a:t>
                      </a:r>
                      <a:endParaRPr lang="en-US" b="1" dirty="0">
                        <a:latin typeface="Times New Roman" pitchFamily="18" charset="0"/>
                        <a:cs typeface="Times New Roman" pitchFamily="18" charset="0"/>
                      </a:endParaRPr>
                    </a:p>
                  </a:txBody>
                  <a:tcPr>
                    <a:solidFill>
                      <a:srgbClr val="FFFFCC"/>
                    </a:solidFill>
                  </a:tcPr>
                </a:tc>
              </a:tr>
              <a:tr h="383683">
                <a:tc>
                  <a:txBody>
                    <a:bodyPr/>
                    <a:lstStyle/>
                    <a:p>
                      <a:pPr algn="r" rtl="1"/>
                      <a:r>
                        <a:rPr lang="fa-IR" sz="1400" dirty="0" smtClean="0"/>
                        <a:t>با پدر چون اول کشیده شده است.</a:t>
                      </a:r>
                      <a:endParaRPr lang="en-US" sz="1400" dirty="0"/>
                    </a:p>
                  </a:txBody>
                  <a:tcPr/>
                </a:tc>
                <a:tc>
                  <a:txBody>
                    <a:bodyPr/>
                    <a:lstStyle/>
                    <a:p>
                      <a:pPr algn="ctr" rtl="1"/>
                      <a:r>
                        <a:rPr lang="fa-IR" b="1" dirty="0" smtClean="0">
                          <a:latin typeface="Times New Roman" pitchFamily="18" charset="0"/>
                          <a:cs typeface="Times New Roman" pitchFamily="18" charset="0"/>
                        </a:rPr>
                        <a:t>همسان سازی ناهشیار</a:t>
                      </a:r>
                      <a:endParaRPr lang="en-US" b="1" dirty="0">
                        <a:latin typeface="Times New Roman" pitchFamily="18" charset="0"/>
                        <a:cs typeface="Times New Roman" pitchFamily="18" charset="0"/>
                      </a:endParaRPr>
                    </a:p>
                  </a:txBody>
                  <a:tcPr>
                    <a:solidFill>
                      <a:srgbClr val="FFFFCC"/>
                    </a:solidFill>
                  </a:tcPr>
                </a:tc>
              </a:tr>
            </a:tbl>
          </a:graphicData>
        </a:graphic>
      </p:graphicFrame>
      <p:sp>
        <p:nvSpPr>
          <p:cNvPr id="6" name="TextBox 5"/>
          <p:cNvSpPr txBox="1"/>
          <p:nvPr/>
        </p:nvSpPr>
        <p:spPr>
          <a:xfrm>
            <a:off x="1071522" y="3500430"/>
            <a:ext cx="5786478" cy="461665"/>
          </a:xfrm>
          <a:prstGeom prst="rect">
            <a:avLst/>
          </a:prstGeom>
          <a:noFill/>
        </p:spPr>
        <p:txBody>
          <a:bodyPr wrap="square" rtlCol="0">
            <a:spAutoFit/>
          </a:bodyPr>
          <a:lstStyle/>
          <a:p>
            <a:pPr algn="r" rtl="1"/>
            <a:r>
              <a:rPr lang="fa-IR" sz="2400" b="1" dirty="0" smtClean="0">
                <a:ln w="10541" cmpd="sng">
                  <a:solidFill>
                    <a:srgbClr val="FAEE04"/>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ه: چگونگی بیان گرایش ها و دفاع های من در ترسیم</a:t>
            </a:r>
            <a:endParaRPr lang="en-US" sz="2400" b="1" dirty="0">
              <a:ln w="10541" cmpd="sng">
                <a:solidFill>
                  <a:srgbClr val="FAEE04"/>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pic>
        <p:nvPicPr>
          <p:cNvPr id="7" name="Content Placeholder 3" descr="نقاشی 1.jpg"/>
          <p:cNvPicPr>
            <a:picLocks noChangeAspect="1"/>
          </p:cNvPicPr>
          <p:nvPr/>
        </p:nvPicPr>
        <p:blipFill>
          <a:blip r:embed="rId3" cstate="print"/>
          <a:stretch>
            <a:fillRect/>
          </a:stretch>
        </p:blipFill>
        <p:spPr>
          <a:xfrm>
            <a:off x="1357298" y="142845"/>
            <a:ext cx="857256" cy="12328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تفسیر نهایی:</a:t>
            </a:r>
            <a:endParaRPr lang="fa-IR" dirty="0"/>
          </a:p>
        </p:txBody>
      </p:sp>
      <p:sp>
        <p:nvSpPr>
          <p:cNvPr id="3" name="Content Placeholder 2"/>
          <p:cNvSpPr>
            <a:spLocks noGrp="1"/>
          </p:cNvSpPr>
          <p:nvPr>
            <p:ph idx="1"/>
          </p:nvPr>
        </p:nvSpPr>
        <p:spPr/>
        <p:txBody>
          <a:bodyPr>
            <a:normAutofit/>
          </a:bodyPr>
          <a:lstStyle/>
          <a:p>
            <a:pPr algn="r" rtl="1">
              <a:buNone/>
            </a:pPr>
            <a:r>
              <a:rPr lang="fa-IR" sz="2400" dirty="0" smtClean="0">
                <a:cs typeface="+mj-cs"/>
              </a:rPr>
              <a:t>	با توجه به محتوای نقاشی و سطح ترسیمی آن و همچنین وضعیت خانوادگی کودک، به نظر می رسد که علت حذف خود در نقاشی که بیش از هر چیز قابل توجه است، افسردگی کودک باشد؛ چون وضعیت تحصیلی کودک مناسب نیست و از ابتدا نیز نسبت به مدرسه نظر مثبتی نداشته است و همیشه با خواهر بزرگترش از این نظر مقایسه شده و می شود. اگر خشم او متوجه پدرش که این مقایسه را انجام می دهد، و یا خواهرش که به نوعی رقیب او محسوب می شود، می بود، احتمالاً می بایست آنها را در نقاشی به شدت ناارزنده می ساخت و یا حتی حذفشان می کرد. اما او خود را حذف کرده چون به احتمال زیاد  از کمبودها و ناتوانایی های خودش در مسائل تحصیلی احساس گناه می کند و خود را لایق خشم و حذف می داند. </a:t>
            </a:r>
            <a:endParaRPr lang="fa-IR" sz="2400" dirty="0">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نقاشی 2.jpg"/>
          <p:cNvPicPr>
            <a:picLocks noGrp="1" noChangeAspect="1"/>
          </p:cNvPicPr>
          <p:nvPr>
            <p:ph idx="1"/>
          </p:nvPr>
        </p:nvPicPr>
        <p:blipFill>
          <a:blip r:embed="rId2" cstate="print"/>
          <a:stretch>
            <a:fillRect/>
          </a:stretch>
        </p:blipFill>
        <p:spPr>
          <a:xfrm>
            <a:off x="285728" y="857224"/>
            <a:ext cx="6286544" cy="79296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428604" y="214282"/>
            <a:ext cx="6072230" cy="523220"/>
          </a:xfrm>
          <a:prstGeom prst="rect">
            <a:avLst/>
          </a:prstGeom>
          <a:noFill/>
        </p:spPr>
        <p:txBody>
          <a:bodyPr wrap="square" rtlCol="1">
            <a:spAutoFit/>
          </a:bodyPr>
          <a:lstStyle/>
          <a:p>
            <a:pPr algn="r" rtl="1"/>
            <a:r>
              <a:rPr lang="fa-IR" sz="2800" b="1" dirty="0" smtClean="0">
                <a:cs typeface="+mj-cs"/>
              </a:rPr>
              <a:t>م. ع (دختر 6ساله) - راست برتر - طلاق نزد مادر</a:t>
            </a:r>
            <a:endParaRPr lang="fa-IR" sz="2800" b="1" dirty="0">
              <a:cs typeface="+mj-cs"/>
            </a:endParaRPr>
          </a:p>
        </p:txBody>
      </p:sp>
      <p:sp>
        <p:nvSpPr>
          <p:cNvPr id="5" name="TextBox 4"/>
          <p:cNvSpPr txBox="1"/>
          <p:nvPr/>
        </p:nvSpPr>
        <p:spPr>
          <a:xfrm>
            <a:off x="2857496" y="4214810"/>
            <a:ext cx="642942" cy="369332"/>
          </a:xfrm>
          <a:prstGeom prst="rect">
            <a:avLst/>
          </a:prstGeom>
          <a:noFill/>
        </p:spPr>
        <p:txBody>
          <a:bodyPr wrap="square" rtlCol="1">
            <a:spAutoFit/>
          </a:bodyPr>
          <a:lstStyle/>
          <a:p>
            <a:pPr algn="r" rtl="1"/>
            <a:r>
              <a:rPr lang="fa-IR" dirty="0" smtClean="0">
                <a:cs typeface="+mj-cs"/>
              </a:rPr>
              <a:t>مادر</a:t>
            </a:r>
            <a:endParaRPr lang="fa-IR" dirty="0">
              <a:cs typeface="+mj-cs"/>
            </a:endParaRPr>
          </a:p>
        </p:txBody>
      </p:sp>
      <p:sp>
        <p:nvSpPr>
          <p:cNvPr id="6" name="TextBox 5"/>
          <p:cNvSpPr txBox="1"/>
          <p:nvPr/>
        </p:nvSpPr>
        <p:spPr>
          <a:xfrm>
            <a:off x="1000108" y="5214942"/>
            <a:ext cx="714380" cy="369332"/>
          </a:xfrm>
          <a:prstGeom prst="rect">
            <a:avLst/>
          </a:prstGeom>
          <a:noFill/>
        </p:spPr>
        <p:txBody>
          <a:bodyPr wrap="square" rtlCol="1">
            <a:spAutoFit/>
          </a:bodyPr>
          <a:lstStyle/>
          <a:p>
            <a:pPr algn="r" rtl="1"/>
            <a:r>
              <a:rPr lang="fa-IR" dirty="0" smtClean="0">
                <a:cs typeface="+mj-cs"/>
              </a:rPr>
              <a:t>خودش</a:t>
            </a:r>
            <a:endParaRPr lang="fa-IR" dirty="0">
              <a:cs typeface="+mj-cs"/>
            </a:endParaRPr>
          </a:p>
        </p:txBody>
      </p:sp>
      <p:sp>
        <p:nvSpPr>
          <p:cNvPr id="7" name="TextBox 6"/>
          <p:cNvSpPr txBox="1"/>
          <p:nvPr/>
        </p:nvSpPr>
        <p:spPr>
          <a:xfrm>
            <a:off x="4857760" y="4357686"/>
            <a:ext cx="642942" cy="369332"/>
          </a:xfrm>
          <a:prstGeom prst="rect">
            <a:avLst/>
          </a:prstGeom>
          <a:noFill/>
        </p:spPr>
        <p:txBody>
          <a:bodyPr wrap="square" rtlCol="1">
            <a:spAutoFit/>
          </a:bodyPr>
          <a:lstStyle/>
          <a:p>
            <a:pPr algn="r" rtl="1"/>
            <a:r>
              <a:rPr lang="fa-IR" dirty="0" smtClean="0">
                <a:cs typeface="+mj-cs"/>
              </a:rPr>
              <a:t>برادر</a:t>
            </a:r>
            <a:endParaRPr lang="fa-IR" dirty="0">
              <a:cs typeface="+mj-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595</TotalTime>
  <Words>3656</Words>
  <Application>Microsoft Office PowerPoint</Application>
  <PresentationFormat>On-screen Show (4:3)</PresentationFormat>
  <Paragraphs>610</Paragraphs>
  <Slides>50</Slides>
  <Notes>1</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به نام خدا  تفسیر نقاشی کودکان با موضوع خانواده بر اساس کتاب ل. کرمن مربوط به درس روان شناسی بالینی کودک   استاد:  دکتر احمد برجعلی     دانشگاه علامه طباطبایی دانشکده روان شناسی و علوم تربیتی 1390</vt:lpstr>
      <vt:lpstr>Slide 2</vt:lpstr>
      <vt:lpstr>نام و نام خانوادگی: ع. م (پسر 6 ساله) تاریخ اجرا: 90/8/12 ترکیب واقعی خانواده:  پدر(36 ساله)،‌ مادر(32 ساله)،‌  خواهر(9 ساله) و خودش  این ها کجا هستند؟ در خیابان این ها چکار می کنند؟ می خواهند به بازار بروند و برای خواهرم لباس نو بخرند. این ها چه کسانی هستند؟ (به ترتیب کشیدن) بابا،‌ مامان،‌ خواهرم،‌ خانه این ها نسبت به هم چه احساسی دارند؟  احساس خوب کدام یک از همه مهربان تر است؟ چرا؟ نمی دانم. مامان،‌ بابا. کدام یک از همه کمتر مهربان است؟ چرا؟ نمی دانم.</vt:lpstr>
      <vt:lpstr>7- کدام یک از همه خوشبخت تر است؟ چرا؟ نمی دانم. 8- کدام یک از همه کمتر خوشبخت است؟ چرا؟ من. چون از همه کوچکترم. 9- کدام یک از همه بهتر است؟ چرا؟ نمی دانم. مامان یا بابا. 10- این ها می خواهند با ماشین به گردش بروند، اما برای همه در ماشین جا نیست. یک نفر باید در خانه بماند. کدام یک؟ چرا؟ ما همه در ماشین جا می شویم. 11- فرض کن تو جزو این خانواده باشی. کدام یک خواهی بود؟ چرا؟ من به مدرسه رفته ام. 12- یکی از این بچه ها بازیگوشی کرده است. کدام یک؟ چگونه تنبیهش کنند؟ دیروز من چتر خواهرم را برداشتم،‌ با من دعوا کرد. 13- فکر می کنی چه کسانی را نکشیده ای؟ چرا؟ خودم. چون به مدرسه رفته ام. 14- اگر بخواهی دوباره نقاشی کنی آیا همین شکل را می کشی؟ آره.</vt:lpstr>
      <vt:lpstr>الف: سطح ترسیمی</vt:lpstr>
      <vt:lpstr>ب: سطح ساخت صوری</vt:lpstr>
      <vt:lpstr>د: مکانیزم های دفاعی</vt:lpstr>
      <vt:lpstr>تفسیر نهایی:</vt:lpstr>
      <vt:lpstr>Slide 9</vt:lpstr>
      <vt:lpstr>نام و نام خانوادگی: م. ع (دختر 6 ساله)  تاریخ اجرا: 90/8/25 ترکیب واقعی خانواده: مادر (35 ساله)،  برادر (9/5 ساله) و خودش    این ها کجا هستند؟ در خانه.  این ها چکار می کنند؟ تلویزیون تماشا می کنند. این ها چه کسانی هستند؟ (به ترتیب کشیدن) مادرم، خودم، برادرم. این ها نسبت به هم چه احساسی دارند؟  احساس خوبی دارند. کدام یک از همه مهربان تر است؟ چرا؟ مادرم. چون مرا دوست دارد. کدام یک از همه کمتر مهربان است؟ چرا؟ برادرم. چون دائم با من دعوا می کند.</vt:lpstr>
      <vt:lpstr>7- کدام یک از همه خوشبخت تر است؟ چرا؟ همه. 8- کدام یک از همه کمتر خوشبخت است؟ چرا؟ هیچ کس. 9- کدام یک از همه بهتر است؟ چرا؟ مادرم. چون با ما مهربان است و با من بازی می کند. 10- این ها می خواهند با ماشین به گردش بروند، اما برای همه در ماشین جا نیست. یک نفر باید در خانه بماند. کدام یک؟ چرا؟ برادرم. چون درس هایش را نخوانده است. 11- فرض کن تو جزو این خانواده باشی. کدام یک خواهی بود؟ چرا؟ من خودم هستم. 12- یکی از این بچه ها بازیگوشی کرده است. کدام یک؟ چگونه تنبیهش کنند؟ برادرم. دیروز مدادرنگی های مرا برداشت، مامان دعواش کرد. 13- فکر می کنی چه کسانی را نکشیده ای؟ چرا؟ بابا. چون رفته کارخانه. 14- اگر بخواهی دوباره نقاشی کنی آیا همین شکل را می کشی؟ نمی دانم.</vt:lpstr>
      <vt:lpstr>الف: سطح ترسیمی</vt:lpstr>
      <vt:lpstr>ب: سطح ساخت صوری</vt:lpstr>
      <vt:lpstr>د: مکانیزم های دفاعی</vt:lpstr>
      <vt:lpstr>تفسیر نهایی:</vt:lpstr>
      <vt:lpstr>Slide 16</vt:lpstr>
      <vt:lpstr>نام و نام خانوادگی: ه. الف (دختر 8ساله)  تاریخ اجرا: 90/8/14 ترکیب واقعی خانواده: پدر (38 ساله)، مادر (32 ساله)، برادر (12 ساله) و خودش   این ها کجا هستند؟ در پارک. این ها چکار می کنند؟ دارند عکس می گیرند.  این ها چه کسانی هستند؟ (به ترتیب کشیدن) پدرم، مادرم، خودم، برادرم. این ها نسبت به هم چه احساسی دارند؟  همدیگر را دوست دارند. کدام یک از همه مهربان تر است؟ چرا؟ پدر و مادر. چون مرا دوست دارند و به گردش می برند. کدام یک از همه کمتر مهربان است؟ چرا؟ هیچ کس.</vt:lpstr>
      <vt:lpstr>7- کدام یک از همه خوشبخت تر است؟ چرا؟ همه. 8- کدام یک از همه کمتر خوشبخت است؟ چرا؟ هیچ کس. 9- کدام یک از همه بهتر است؟ چرا؟ پدر و مادر. چون برای ما زحمت می کشند. 10- این ها می خواهند با ماشین به گردش بروند، اما برای همه در ماشین جا نیست. یک نفر باید در خانه بماند. کدام یک؟ چرا؟ ما همیشه با هم به گردش می رویم. 11- فرض کن تو جزو این خانواده باشی. کدام یک خواهی بود؟ چرا؟ خودم. 12- یکی از این بچه ها بازیگوشی کرده است. کدام یک؟ چگونه تنبیهش کنند؟ داداشم. دعواش کنن. بعد ببخشنش. 13- فکر می کنی چه کسانی را نکشیده ای؟ چرا؟ همه را کشیده ام. 14- اگر بخواهی دوباره نقاشی کنی آیا همین شکل را می کشی؟ آره. ولی دفعه بعد چند تا درخت و تاب و سرسره هم می کشم.</vt:lpstr>
      <vt:lpstr>الف: سطح ترسیمی</vt:lpstr>
      <vt:lpstr>ب: سطح ساخت صوری</vt:lpstr>
      <vt:lpstr>د: مکانیزم های دفاعی</vt:lpstr>
      <vt:lpstr>تفسیر نهایی:</vt:lpstr>
      <vt:lpstr>Slide 23</vt:lpstr>
      <vt:lpstr>نام و نام خانوادگی: آ. م (دختر 5ساله)  تاریخ اجرا:90/9/1  ترکیب واقعی خانواده: پدر (34 ساله)، مادر (31 ساله) و خودش   این ها کجا هستند؟ من در خانه هستم. این ها چکار می کنند؟ دارم با خودم بازی می کنم. این ها چه کسانی هستند؟ (به ترتیب کشیدن) خودم و خانه مان. این ها نسبت به هم چه احساسی دارند؟  ----- کدام یک از همه مهربان تر است؟ چرا؟ ----- کدام یک از همه کمتر مهربان است؟ چرا؟ </vt:lpstr>
      <vt:lpstr>7- کدام یک از همه خوشبخت تر است؟ چرا؟ ----- 8- کدام یک از همه کمتر خوشبخت است؟ چرا؟ ----- 9- کدام یک از همه بهتر است؟ چرا؟ ----- 10- این ها می خواهند با ماشین به گردش بروند، اما برای همه در ماشین جا نیست. یک نفر باید در خانه بماند. کدام یک؟ چرا؟ ----- 11- فرض کن تو جزو این خانواده باشی. کدام یک خواهی بود؟ چرا؟ خودم. 12- یکی از این بچه ها بازیگوشی کرده است. کدام یک؟ چگونه تنبیهش کنند؟ ----- 13- فکر می کنی چه کسانی را نکشیده ای؟ چرا؟ مامان و بابا. چون بابا رفته اداره، مامان هم رفته خرید برای مهمان ها. 14- اگر بخواهی دوباره نقاشی کنی آیا همین شکل را می کشی؟ آره. ولی لباسم را صورتی می کنم.</vt:lpstr>
      <vt:lpstr>الف: سطح ترسیمی</vt:lpstr>
      <vt:lpstr>ب: سطح ساخت صوری</vt:lpstr>
      <vt:lpstr>د: مکانیزم های دفاعی</vt:lpstr>
      <vt:lpstr>تفسیر نهایی:</vt:lpstr>
      <vt:lpstr>Slide 30</vt:lpstr>
      <vt:lpstr>نام و نام خانوادگی: ر. ج (دختر 6ساله)  تاریخ اجرا: 90/9/2 ترکیب واقعی خانواده: پدر (43 ساله)،  مادر (38 ساله) و خودش   این ها کجا هستند؟ در پارک جلوی خانه مان. این ها چکار می کنند؟ با هم حرف می زنند. این ها چه کسانی هستند؟ (به ترتیب کشیدن) مادرم، خودم، پدرم و یک بچه ی کوچک. این ها نسبت به هم چه احساسی دارند؟  با همدیگر خوب هستند. کدام یک از همه مهربان تر است؟ چرا؟ مادرم. چون همیشه پیش من است. کدام یک از همه کمتر مهربان است؟ چرا؟ بچه کوچک. چون دائم گریه می کند.</vt:lpstr>
      <vt:lpstr>7- کدام یک از همه خوشبخت تر است؟ چرا؟ مادرم. چون خیلی مهربان است. 8- کدام یک از همه کمتر خوشبخت است؟ چرا؟ بچه کوچک. چون خیلی کوچک است. 9- کدام یک از همه بهتر است؟ چرا؟ مادرم. چون خیلی خوب است. 10- این ها می خواهند با ماشین به گردش بروند، اما برای همه در ماشین جا نیست. یک نفر باید در خانه بماند. کدام یک؟ چرا؟ مادربزرگ. چون هر وقت ما به مسافرت می رویم، می آید و در خانه می ماند. 11- فرض کن تو جزو این خانواده باشی. کدام یک خواهی بود؟ چرا؟ مادرم. چون از همه مهربان تر است. 12- یکی از این بچه ها بازیگوشی کرده است. کدام یک؟ چگونه تنبیهش کنند؟ بچه کوچک. به او غذا ندهند. 13- فکر می کنی چه کسانی را نکشیده ای؟ چرا؟ همه را کشیده ام به جز مادربزرگ و پدربزرگ. چون در خانه ما نیستند. 14- اگر بخواهی دوباره نقاشی کنی آیا همین شکل را می کشی؟ نه. چون خودم خیلی زشت شدم.</vt:lpstr>
      <vt:lpstr>الف: سطح ترسیمی</vt:lpstr>
      <vt:lpstr>ب: سطح ساخت صوری</vt:lpstr>
      <vt:lpstr>د: مکانیزم های دفاعی</vt:lpstr>
      <vt:lpstr>تفسیر نهایی:</vt:lpstr>
      <vt:lpstr>Slide 37</vt:lpstr>
      <vt:lpstr>نام و نام خانوادگی: ع. ج (پسر 7ساله)  تاریخ اجرا: 90/9/9 ترکیب واقعی خانواده: پدر (39 ساله)،  مادر (38 ساله) و خودش   این ها کجا هستند؟ این مادرم است که روی ویلچر نشسته و روی چمن های بیمارستان است. من هم رفتم برای او آبمیوه بخرم. این ها چکار می کنند؟ مادرم روی ویلچر نشسته و منتظر من است. این ها چه کسانی هستند؟ (به ترتیب کشیدن) مادرم. این ها نسبت به هم چه احساسی دارند؟  ----- کدام یک از همه مهربان تر است؟ چرا؟ ----- کدام یک از همه کمتر مهربان است؟ چرا؟ -----</vt:lpstr>
      <vt:lpstr>7- کدام یک از همه خوشبخت تر است؟ چرا؟ ----- 8- کدام یک از همه کمتر خوشبخت است؟ چرا؟ ----- 9- کدام یک از همه بهتر است؟ چرا؟ ----- 10- این ها می خواهند با ماشین به گردش بروند، اما برای همه در ماشین جا نیست. یک نفر باید در خانه بماند. کدام یک؟ چرا؟ ----- 11- فرض کن تو جزو این خانواده باشی. کدام یک خواهی بود؟ چرا؟ من خودم را نکشیده ام. گفتم چون رفتم آبمیوه بخرم. 12- یکی از این بچه ها بازیگوشی کرده است. کدام یک؟ چگونه تنبیهش کنند؟ ----- 13- فکر می کنی چه کسانی را نکشیده ای؟ چرا؟ خودم چون رفتم برای مامان آبمیوه بخرم. و بابا چون رفته به بیمارستان پول بده. 14- اگر بخواهی دوباره نقاشی کنی آیا همین شکل را می کشی؟ نه. خودم و آبمیوه و درخت و پرستار و بابا را هم می کشم.</vt:lpstr>
      <vt:lpstr>الف: سطح ترسیمی</vt:lpstr>
      <vt:lpstr>ب: سطح ساخت صوری</vt:lpstr>
      <vt:lpstr>د: مکانیزم های دفاعی</vt:lpstr>
      <vt:lpstr>تفسیر نهایی:</vt:lpstr>
      <vt:lpstr>Slide 44</vt:lpstr>
      <vt:lpstr>نام و نام خانوادگی: س. الف (دختر 5ساله)  تاریخ اجرا: 90/9/10 ترکیب واقعی خانواده: مادر (33 ساله)،  خودش و خاله اش (20 ساله) که از زمان قبول شدنش در دانشگاه، نزد آنها زندگی می کند. این ها کجا هستند؟ کنار باغچه. این ها چکار می کنند؟ ما رفتیم تو باغچه گل بکاریم. که بعد گل بزرگ بشه بدمش به بابا.  این ها چه کسانی هستند؟ (به ترتیب کشیدن) مامان، خودم، خاله این ها نسبت به هم چه احساسی دارند؟  مامان و خاله من را دوست دارند. من هم دوستشان دارم. کدام یک از همه مهربان تر است؟ چرا؟ مامان. چون مواظب من است و همیشه میاد مهدکودک دنبالم. کدام یک از همه کمتر مهربان است؟ چرا؟ خودم. چون بعضی وقت ها داد می زنم.</vt:lpstr>
      <vt:lpstr>7- کدام یک از همه خوشبخت تر است؟ چرا؟ خاله. چون به دانشگاه می رود. 8- کدام یک از همه کمتر خوشبخت است؟ چرا؟ من. چون بابام با ماشین نمیاد مهدکودک دنبالم. 9- کدام یک از همه بهتر است؟ چرا؟ مامان. چون بهترین مادر دنیاست. 10- این ها می خواهند با ماشین به گردش بروند، اما برای همه در ماشین جا نیست. یک نفر باید در خانه بماند. کدام یک؟ چرا؟ خاله با ما نمیاد چون می خواد بره دانشگاه. 11- فرض کن تو جزو این خانواده باشی. کدام یک خواهی بود؟ چرا؟ من خودم را کشیدم ولی دوست داشتم هم قد مادرم باشم. 12- یکی از این بچه ها بازیگوشی کرده است. کدام یک؟ چگونه تنبیهش کنند؟ من بعضی وقت ها داد می زنم. بعد مامان باهام قهر می کنه. 13- فکر می کنی چه کسانی را نکشیده ای؟ چرا؟ بابا. چون مامان می گه ستاره شده و دیگه پیش ما نمیاد. 14- اگر بخواهی دوباره نقاشی کنی آیا همین شکل را می کشی؟ نمی دونم.</vt:lpstr>
      <vt:lpstr>الف: سطح ترسیمی</vt:lpstr>
      <vt:lpstr>ب: سطح ساخت صوری</vt:lpstr>
      <vt:lpstr>د: مکانیزم های دفاعی</vt:lpstr>
      <vt:lpstr>تفسیر نهایی:</vt:lpstr>
    </vt:vector>
  </TitlesOfParts>
  <Company>PARANDCO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به نام خدا  تفسیر نقاشی کودکان با موضوع خانواده بر اساس مدل کرمن مربوط به درس روان شناسی بالینی کودک   استاد:  دکتر احمد برجعلی  دانشجو:  هدی پوررضائیان  دانشگاه علامه طباطبایی دانشکده روان شناسی و علوم تربیتی 1390</dc:title>
  <dc:creator>PARAND</dc:creator>
  <cp:lastModifiedBy>asrejadid</cp:lastModifiedBy>
  <cp:revision>117</cp:revision>
  <dcterms:created xsi:type="dcterms:W3CDTF">2011-12-22T08:17:38Z</dcterms:created>
  <dcterms:modified xsi:type="dcterms:W3CDTF">2013-07-13T07:24:41Z</dcterms:modified>
</cp:coreProperties>
</file>