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AF00D-3BDD-4F47-A62F-986D2CD930C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62B4-5F79-4109-A771-B37FE99FF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5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0847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0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8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9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384" y="665163"/>
            <a:ext cx="10363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14917" y="1989138"/>
            <a:ext cx="10462683" cy="2260600"/>
          </a:xfrm>
        </p:spPr>
        <p:txBody>
          <a:bodyPr/>
          <a:lstStyle/>
          <a:p>
            <a:pPr lvl="0"/>
            <a:endParaRPr lang="fa-IR" noProof="0" smtClean="0"/>
          </a:p>
        </p:txBody>
      </p:sp>
    </p:spTree>
    <p:extLst>
      <p:ext uri="{BB962C8B-B14F-4D97-AF65-F5344CB8AC3E}">
        <p14:creationId xmlns:p14="http://schemas.microsoft.com/office/powerpoint/2010/main" val="1354995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384" y="665163"/>
            <a:ext cx="10363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917" y="1989138"/>
            <a:ext cx="5128683" cy="22606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46800" y="1989138"/>
            <a:ext cx="5130800" cy="2260600"/>
          </a:xfrm>
        </p:spPr>
        <p:txBody>
          <a:bodyPr/>
          <a:lstStyle/>
          <a:p>
            <a:pPr lvl="0"/>
            <a:endParaRPr lang="fa-IR" noProof="0" smtClean="0"/>
          </a:p>
        </p:txBody>
      </p:sp>
    </p:spTree>
    <p:extLst>
      <p:ext uri="{BB962C8B-B14F-4D97-AF65-F5344CB8AC3E}">
        <p14:creationId xmlns:p14="http://schemas.microsoft.com/office/powerpoint/2010/main" val="146113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4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0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9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08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1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A014-53B7-4FC6-BF25-9FEFA25C9E9F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5D7FB-D7BE-45DF-8CCD-B9A26A324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45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773238"/>
            <a:ext cx="7847012" cy="436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5400" dirty="0" smtClean="0"/>
              <a:t>آشنايي </a:t>
            </a:r>
            <a:r>
              <a:rPr lang="fa-IR" altLang="fa-IR" sz="5400" dirty="0"/>
              <a:t>با مفهوم معادله حسابداري و تاثير فعاليتهاي مالي بر آن و تهيه صدورهاي مالي</a:t>
            </a:r>
            <a:endParaRPr lang="en-US" altLang="fa-IR" sz="5400" dirty="0"/>
          </a:p>
        </p:txBody>
      </p:sp>
      <p:sp>
        <p:nvSpPr>
          <p:cNvPr id="26627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5591176" y="404814"/>
            <a:ext cx="3744913" cy="9921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FF"/>
              </a:contourClr>
            </a:sp3d>
          </a:bodyPr>
          <a:lstStyle/>
          <a:p>
            <a:pPr algn="ctr" rtl="1"/>
            <a:endParaRPr lang="en-US" sz="3600" kern="1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Titr"/>
            </a:endParaRPr>
          </a:p>
        </p:txBody>
      </p:sp>
    </p:spTree>
    <p:extLst>
      <p:ext uri="{BB962C8B-B14F-4D97-AF65-F5344CB8AC3E}">
        <p14:creationId xmlns:p14="http://schemas.microsoft.com/office/powerpoint/2010/main" val="12936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جزء دوم: بدهيها</a:t>
            </a:r>
            <a:endParaRPr lang="en-US" altLang="fa-I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40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حقوق و ادعاهاي ديگران نسبت به دارائيهاي يك موسسه نظير:</a:t>
            </a:r>
          </a:p>
          <a:p>
            <a:pPr eaLnBrk="1" hangingPunct="1">
              <a:buFontTx/>
              <a:buChar char="-"/>
            </a:pPr>
            <a:r>
              <a:rPr lang="fa-IR" altLang="fa-IR" smtClean="0"/>
              <a:t>حسابهاي پرداختي</a:t>
            </a:r>
          </a:p>
          <a:p>
            <a:pPr eaLnBrk="1" hangingPunct="1">
              <a:buFontTx/>
              <a:buChar char="-"/>
            </a:pPr>
            <a:r>
              <a:rPr lang="fa-IR" altLang="fa-IR" smtClean="0"/>
              <a:t>اسناد پرداختي</a:t>
            </a:r>
          </a:p>
          <a:p>
            <a:pPr eaLnBrk="1" hangingPunct="1">
              <a:buFontTx/>
              <a:buChar char="-"/>
            </a:pPr>
            <a:r>
              <a:rPr lang="fa-IR" altLang="fa-IR" smtClean="0"/>
              <a:t>اجاره پرداختي</a:t>
            </a:r>
          </a:p>
          <a:p>
            <a:pPr eaLnBrk="1" hangingPunct="1">
              <a:buFontTx/>
              <a:buChar char="-"/>
            </a:pPr>
            <a:r>
              <a:rPr lang="fa-IR" altLang="fa-IR" smtClean="0"/>
              <a:t>و ...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6442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جزء سوم: حقوق صاحبان سرمايه</a:t>
            </a:r>
            <a:endParaRPr lang="en-US" altLang="fa-I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82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7200"/>
              <a:t>خالص حقوق و ادعاهاي صاحب موسسه</a:t>
            </a:r>
            <a:endParaRPr lang="en-US" altLang="fa-IR" sz="7200"/>
          </a:p>
        </p:txBody>
      </p:sp>
    </p:spTree>
    <p:extLst>
      <p:ext uri="{BB962C8B-B14F-4D97-AF65-F5344CB8AC3E}">
        <p14:creationId xmlns:p14="http://schemas.microsoft.com/office/powerpoint/2010/main" val="9142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نكته:</a:t>
            </a:r>
            <a:endParaRPr lang="en-US" altLang="fa-I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0178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6000"/>
              <a:t>جزء دوم و سوم: ادعا است و قابل رويت نيست</a:t>
            </a:r>
          </a:p>
          <a:p>
            <a:pPr eaLnBrk="1" hangingPunct="1">
              <a:buFontTx/>
              <a:buNone/>
            </a:pPr>
            <a:r>
              <a:rPr lang="fa-IR" altLang="fa-IR" sz="6000"/>
              <a:t>جزء اول: نمود بيروني دارد</a:t>
            </a:r>
            <a:endParaRPr lang="en-US" altLang="fa-IR" sz="6000"/>
          </a:p>
        </p:txBody>
      </p:sp>
    </p:spTree>
    <p:extLst>
      <p:ext uri="{BB962C8B-B14F-4D97-AF65-F5344CB8AC3E}">
        <p14:creationId xmlns:p14="http://schemas.microsoft.com/office/powerpoint/2010/main" val="35949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115889"/>
            <a:ext cx="7772400" cy="1311275"/>
          </a:xfrm>
        </p:spPr>
        <p:txBody>
          <a:bodyPr/>
          <a:lstStyle/>
          <a:p>
            <a:pPr eaLnBrk="1" hangingPunct="1"/>
            <a:r>
              <a:rPr lang="fa-IR" altLang="fa-IR" sz="4000"/>
              <a:t>چگونه يك فعاليت مالي بر معادله حسابداري تاثير مي‌نهد.</a:t>
            </a:r>
            <a:endParaRPr lang="en-US" altLang="fa-IR" sz="40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33226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/>
              <a:t>1- سرمايه گذاري اوليه</a:t>
            </a:r>
          </a:p>
          <a:p>
            <a:pPr eaLnBrk="1" hangingPunct="1">
              <a:buFontTx/>
              <a:buNone/>
            </a:pPr>
            <a:r>
              <a:rPr lang="fa-IR" altLang="fa-IR" sz="4000"/>
              <a:t>آقاي مالكي فكر مي</a:t>
            </a:r>
            <a:r>
              <a:rPr lang="fa-IR" altLang="fa-IR" sz="4000">
                <a:cs typeface="Arial" panose="020B0604020202020204" pitchFamily="34" charset="0"/>
              </a:rPr>
              <a:t>‌</a:t>
            </a:r>
            <a:r>
              <a:rPr lang="fa-IR" altLang="fa-IR" sz="4000"/>
              <a:t>كند يك تعميرگاه دايركند تا زمانيكه </a:t>
            </a:r>
            <a:r>
              <a:rPr lang="fa-IR" altLang="fa-IR" sz="4000" u="sng">
                <a:solidFill>
                  <a:srgbClr val="FF0000"/>
                </a:solidFill>
              </a:rPr>
              <a:t>فكر مي</a:t>
            </a:r>
            <a:r>
              <a:rPr lang="fa-IR" altLang="fa-IR" sz="4000" u="sng">
                <a:solidFill>
                  <a:srgbClr val="FF0000"/>
                </a:solidFill>
                <a:cs typeface="Arial" panose="020B0604020202020204" pitchFamily="34" charset="0"/>
              </a:rPr>
              <a:t>‌</a:t>
            </a:r>
            <a:r>
              <a:rPr lang="fa-IR" altLang="fa-IR" sz="4000" u="sng">
                <a:solidFill>
                  <a:srgbClr val="FF0000"/>
                </a:solidFill>
              </a:rPr>
              <a:t>كند</a:t>
            </a:r>
            <a:r>
              <a:rPr lang="fa-IR" altLang="fa-IR" sz="4000"/>
              <a:t> و اقدام ننموده است معادله حسابداري ايشان در تعميرگاه چنين است </a:t>
            </a:r>
            <a:endParaRPr lang="en-US" altLang="fa-IR" sz="4000"/>
          </a:p>
        </p:txBody>
      </p:sp>
    </p:spTree>
    <p:extLst>
      <p:ext uri="{BB962C8B-B14F-4D97-AF65-F5344CB8AC3E}">
        <p14:creationId xmlns:p14="http://schemas.microsoft.com/office/powerpoint/2010/main" val="21994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altLang="fa-IR" smtClean="0"/>
              <a:t>تعميرگاه مالكي</a:t>
            </a:r>
            <a:endParaRPr lang="en-US" altLang="fa-I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2541589"/>
            <a:ext cx="8059738" cy="21034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6000"/>
              <a:t>دارائي ها = بدهيها + سرمايه</a:t>
            </a:r>
          </a:p>
          <a:p>
            <a:pPr eaLnBrk="1" hangingPunct="1">
              <a:buFontTx/>
              <a:buNone/>
            </a:pPr>
            <a:r>
              <a:rPr lang="fa-IR" altLang="fa-IR" sz="6000"/>
              <a:t>	     </a:t>
            </a:r>
            <a:r>
              <a:rPr lang="en-US" altLang="fa-IR" sz="6000">
                <a:sym typeface="Wingdings 2" panose="05020102010507070707" pitchFamily="18" charset="2"/>
              </a:rPr>
              <a:t></a:t>
            </a:r>
            <a:r>
              <a:rPr lang="fa-IR" altLang="fa-IR" sz="6000"/>
              <a:t>  =    </a:t>
            </a:r>
            <a:r>
              <a:rPr lang="en-US" altLang="fa-IR" sz="6000">
                <a:sym typeface="Wingdings 2" panose="05020102010507070707" pitchFamily="18" charset="2"/>
              </a:rPr>
              <a:t></a:t>
            </a:r>
            <a:r>
              <a:rPr lang="fa-IR" altLang="fa-IR" sz="6000">
                <a:sym typeface="Wingdings 2" panose="05020102010507070707" pitchFamily="18" charset="2"/>
              </a:rPr>
              <a:t> </a:t>
            </a:r>
            <a:r>
              <a:rPr lang="fa-IR" altLang="fa-IR" sz="6000"/>
              <a:t>  +   </a:t>
            </a:r>
            <a:r>
              <a:rPr lang="en-US" altLang="fa-IR" sz="6000">
                <a:sym typeface="Wingdings 2" panose="05020102010507070707" pitchFamily="18" charset="2"/>
              </a:rPr>
              <a:t></a:t>
            </a:r>
          </a:p>
        </p:txBody>
      </p:sp>
    </p:spTree>
    <p:extLst>
      <p:ext uri="{BB962C8B-B14F-4D97-AF65-F5344CB8AC3E}">
        <p14:creationId xmlns:p14="http://schemas.microsoft.com/office/powerpoint/2010/main" val="282480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فعاليت شماره يک:</a:t>
            </a:r>
            <a:endParaRPr lang="en-US" altLang="fa-I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به محض واريز 10.000 ريال وجه نقد به حساب بانك ر معادله چنين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 (تاريخ 10اسفند)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دارائي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ها    =         بدهيها       + حقوق صاحبان سرمايه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      بانك     =  </a:t>
            </a:r>
            <a:r>
              <a:rPr lang="fa-IR" altLang="fa-IR" sz="2400"/>
              <a:t>حسابهاي پرداختني</a:t>
            </a:r>
            <a:r>
              <a:rPr lang="fa-IR" altLang="fa-IR" smtClean="0"/>
              <a:t> + </a:t>
            </a:r>
            <a:r>
              <a:rPr lang="fa-IR" altLang="fa-IR"/>
              <a:t>سرمايه آقاي مالكي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10.000 +  =                  0        +       10.000+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58081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236539"/>
            <a:ext cx="7772400" cy="1190625"/>
          </a:xfrm>
        </p:spPr>
        <p:txBody>
          <a:bodyPr/>
          <a:lstStyle/>
          <a:p>
            <a:pPr eaLnBrk="1" hangingPunct="1"/>
            <a:r>
              <a:rPr lang="fa-IR" altLang="fa-IR" sz="3600"/>
              <a:t>2- خريد مقداري اثاثه به ارزش 200 ريال به طور نقد به تاريخ 11اسفند</a:t>
            </a:r>
            <a:endParaRPr lang="en-US" altLang="fa-IR" sz="3600"/>
          </a:p>
        </p:txBody>
      </p:sp>
      <p:graphicFrame>
        <p:nvGraphicFramePr>
          <p:cNvPr id="462545" name="Group 721"/>
          <p:cNvGraphicFramePr>
            <a:graphicFrameLocks noGrp="1"/>
          </p:cNvGraphicFramePr>
          <p:nvPr/>
        </p:nvGraphicFramePr>
        <p:xfrm>
          <a:off x="1774826" y="1547813"/>
          <a:ext cx="8531225" cy="4799648"/>
        </p:xfrm>
        <a:graphic>
          <a:graphicData uri="http://schemas.openxmlformats.org/drawingml/2006/table">
            <a:tbl>
              <a:tblPr/>
              <a:tblGrid>
                <a:gridCol w="1439863"/>
                <a:gridCol w="288925"/>
                <a:gridCol w="863600"/>
                <a:gridCol w="823912"/>
                <a:gridCol w="400050"/>
                <a:gridCol w="711200"/>
                <a:gridCol w="576263"/>
                <a:gridCol w="647700"/>
                <a:gridCol w="649287"/>
                <a:gridCol w="728663"/>
                <a:gridCol w="1041400"/>
                <a:gridCol w="360362"/>
              </a:tblGrid>
              <a:tr h="3571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8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</a:t>
                      </a: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</a:t>
                      </a: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-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77" name="Rectangle 176"/>
          <p:cNvSpPr>
            <a:spLocks noChangeArrowheads="1"/>
          </p:cNvSpPr>
          <p:nvPr/>
        </p:nvSpPr>
        <p:spPr bwMode="auto">
          <a:xfrm rot="-5400000">
            <a:off x="9590882" y="1970882"/>
            <a:ext cx="10795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3320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   		                   </a:t>
            </a:r>
            <a:r>
              <a:rPr lang="fa-IR" altLang="fa-IR" sz="2000"/>
              <a:t>بدهيها و حقوق صاحبان سرمايه: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 9.800        سرمايه آقاي مالكي   10.000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     </a:t>
            </a:r>
            <a:r>
              <a:rPr lang="fa-IR" altLang="fa-IR" u="sng" smtClean="0"/>
              <a:t>200</a:t>
            </a:r>
            <a:r>
              <a:rPr lang="fa-IR" altLang="fa-IR" smtClean="0"/>
              <a:t> </a:t>
            </a:r>
          </a:p>
          <a:p>
            <a:pPr eaLnBrk="1" hangingPunct="1">
              <a:buFontTx/>
              <a:buNone/>
            </a:pPr>
            <a:r>
              <a:rPr lang="fa-IR" altLang="fa-IR"/>
              <a:t>جمع دارائيها</a:t>
            </a:r>
            <a:r>
              <a:rPr lang="fa-IR" altLang="fa-IR" smtClean="0"/>
              <a:t> 10.000      </a:t>
            </a:r>
            <a:r>
              <a:rPr lang="fa-IR" altLang="fa-IR"/>
              <a:t>جمع بدهيها و سرمايه  </a:t>
            </a:r>
            <a:r>
              <a:rPr lang="fa-IR" altLang="fa-IR" smtClean="0"/>
              <a:t> 10.000 </a:t>
            </a:r>
            <a:endParaRPr lang="en-US" altLang="fa-IR" smtClean="0"/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11/12/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  <p:sp>
        <p:nvSpPr>
          <p:cNvPr id="43012" name="Line 6"/>
          <p:cNvSpPr>
            <a:spLocks noChangeShapeType="1"/>
          </p:cNvSpPr>
          <p:nvPr/>
        </p:nvSpPr>
        <p:spPr bwMode="auto">
          <a:xfrm>
            <a:off x="7104064" y="4292600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13" name="Line 7"/>
          <p:cNvSpPr>
            <a:spLocks noChangeShapeType="1"/>
          </p:cNvSpPr>
          <p:nvPr/>
        </p:nvSpPr>
        <p:spPr bwMode="auto">
          <a:xfrm>
            <a:off x="7104064" y="4360863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14" name="Line 8"/>
          <p:cNvSpPr>
            <a:spLocks noChangeShapeType="1"/>
          </p:cNvSpPr>
          <p:nvPr/>
        </p:nvSpPr>
        <p:spPr bwMode="auto">
          <a:xfrm>
            <a:off x="2640014" y="4292600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15" name="Line 9"/>
          <p:cNvSpPr>
            <a:spLocks noChangeShapeType="1"/>
          </p:cNvSpPr>
          <p:nvPr/>
        </p:nvSpPr>
        <p:spPr bwMode="auto">
          <a:xfrm>
            <a:off x="2640014" y="4221163"/>
            <a:ext cx="11525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0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50851"/>
            <a:ext cx="7772400" cy="976313"/>
          </a:xfrm>
        </p:spPr>
        <p:txBody>
          <a:bodyPr/>
          <a:lstStyle/>
          <a:p>
            <a:pPr eaLnBrk="1" hangingPunct="1"/>
            <a:r>
              <a:rPr lang="fa-IR" altLang="fa-IR" sz="3600">
                <a:solidFill>
                  <a:srgbClr val="0066FF"/>
                </a:solidFill>
              </a:rPr>
              <a:t>فعاليت سوم</a:t>
            </a:r>
            <a:r>
              <a:rPr lang="fa-IR" altLang="fa-IR" sz="3200">
                <a:solidFill>
                  <a:srgbClr val="0066FF"/>
                </a:solidFill>
              </a:rPr>
              <a:t/>
            </a:r>
            <a:br>
              <a:rPr lang="fa-IR" altLang="fa-IR" sz="3200">
                <a:solidFill>
                  <a:srgbClr val="0066FF"/>
                </a:solidFill>
              </a:rPr>
            </a:br>
            <a:r>
              <a:rPr lang="fa-IR" altLang="fa-IR" sz="2200"/>
              <a:t>خريد مقداري ملزومات به ارزش 100 ريال به طور نسيه به تاريخ 12 اسفند ماه</a:t>
            </a:r>
            <a:endParaRPr lang="en-US" altLang="fa-IR" sz="2200"/>
          </a:p>
        </p:txBody>
      </p:sp>
      <p:sp>
        <p:nvSpPr>
          <p:cNvPr id="44035" name="Rectangle 129"/>
          <p:cNvSpPr>
            <a:spLocks noChangeArrowheads="1"/>
          </p:cNvSpPr>
          <p:nvPr/>
        </p:nvSpPr>
        <p:spPr bwMode="auto">
          <a:xfrm rot="-5400000">
            <a:off x="9588501" y="2097089"/>
            <a:ext cx="1223963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64198" name="Group 326"/>
          <p:cNvGraphicFramePr>
            <a:graphicFrameLocks noGrp="1"/>
          </p:cNvGraphicFramePr>
          <p:nvPr>
            <p:ph idx="1"/>
          </p:nvPr>
        </p:nvGraphicFramePr>
        <p:xfrm>
          <a:off x="1847851" y="1557338"/>
          <a:ext cx="8532813" cy="4870450"/>
        </p:xfrm>
        <a:graphic>
          <a:graphicData uri="http://schemas.openxmlformats.org/drawingml/2006/table">
            <a:tbl>
              <a:tblPr/>
              <a:tblGrid>
                <a:gridCol w="1439863"/>
                <a:gridCol w="287337"/>
                <a:gridCol w="865188"/>
                <a:gridCol w="823912"/>
                <a:gridCol w="400050"/>
                <a:gridCol w="711200"/>
                <a:gridCol w="576263"/>
                <a:gridCol w="647700"/>
                <a:gridCol w="650875"/>
                <a:gridCol w="728662"/>
                <a:gridCol w="1041400"/>
                <a:gridCol w="360363"/>
              </a:tblGrid>
              <a:tr h="5476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9162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بدهيها و حقوق صاحبان سرمايه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9.800      حسابهاي پرداختني           100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  200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 </a:t>
            </a:r>
            <a:r>
              <a:rPr lang="fa-IR" altLang="fa-IR" u="sng" smtClean="0"/>
              <a:t>100    </a:t>
            </a:r>
            <a:r>
              <a:rPr lang="fa-IR" altLang="fa-IR" smtClean="0"/>
              <a:t>	سرمايه آقاي مالكي </a:t>
            </a:r>
            <a:r>
              <a:rPr lang="fa-IR" altLang="fa-IR" u="sng" smtClean="0"/>
              <a:t>10.000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10.100</a:t>
            </a:r>
            <a:r>
              <a:rPr lang="fa-IR" altLang="fa-IR" smtClean="0"/>
              <a:t> جمع بدهيها و سرمايه   </a:t>
            </a:r>
            <a:r>
              <a:rPr lang="fa-IR" altLang="fa-IR" u="sng" smtClean="0"/>
              <a:t>10.100</a:t>
            </a:r>
            <a:endParaRPr lang="en-US" altLang="fa-IR" u="sng" smtClean="0"/>
          </a:p>
        </p:txBody>
      </p:sp>
      <p:sp>
        <p:nvSpPr>
          <p:cNvPr id="45059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12/12/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200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6000"/>
              <a:t>ماده اوليه حسابداري</a:t>
            </a:r>
          </a:p>
          <a:p>
            <a:pPr eaLnBrk="1" hangingPunct="1">
              <a:buFontTx/>
              <a:buNone/>
            </a:pPr>
            <a:r>
              <a:rPr lang="fa-IR" altLang="fa-IR" sz="6000"/>
              <a:t>اطلاعات </a:t>
            </a:r>
            <a:r>
              <a:rPr lang="en-US" altLang="fa-IR" sz="6000">
                <a:sym typeface="Wingdings 3" panose="05040102010807070707" pitchFamily="18" charset="2"/>
              </a:rPr>
              <a:t></a:t>
            </a:r>
            <a:r>
              <a:rPr lang="fa-IR" altLang="fa-IR" sz="6000">
                <a:sym typeface="Wingdings 3" panose="05040102010807070707" pitchFamily="18" charset="2"/>
              </a:rPr>
              <a:t> مالي</a:t>
            </a:r>
          </a:p>
          <a:p>
            <a:pPr eaLnBrk="1" hangingPunct="1">
              <a:buFontTx/>
              <a:buNone/>
            </a:pPr>
            <a:r>
              <a:rPr lang="fa-IR" altLang="fa-IR" sz="6000">
                <a:sym typeface="Wingdings 3" panose="05040102010807070707" pitchFamily="18" charset="2"/>
              </a:rPr>
              <a:t>مال(اموال) چيست؟</a:t>
            </a:r>
            <a:endParaRPr lang="en-US" altLang="fa-IR" sz="6000"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836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چهارم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واريز درآمد نقدي حاصل از خدمات به حساب بانك به مبلغ 300 ريال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دراثر اين فعاليت بانك به ميزان 300 ريال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افزايش يافته و سرمايه آقاي مالكي هم 300ريال افزايش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يابد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17074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</a:t>
            </a:r>
            <a:endParaRPr lang="en-US" altLang="fa-IR" smtClean="0"/>
          </a:p>
        </p:txBody>
      </p:sp>
      <p:sp>
        <p:nvSpPr>
          <p:cNvPr id="47107" name="Rectangle 101"/>
          <p:cNvSpPr>
            <a:spLocks noChangeArrowheads="1"/>
          </p:cNvSpPr>
          <p:nvPr/>
        </p:nvSpPr>
        <p:spPr bwMode="auto">
          <a:xfrm rot="-5400000">
            <a:off x="9192419" y="2132807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67250" name="Group 306"/>
          <p:cNvGraphicFramePr>
            <a:graphicFrameLocks noGrp="1"/>
          </p:cNvGraphicFramePr>
          <p:nvPr>
            <p:ph idx="1"/>
          </p:nvPr>
        </p:nvGraphicFramePr>
        <p:xfrm>
          <a:off x="1774825" y="1557338"/>
          <a:ext cx="8642350" cy="4785360"/>
        </p:xfrm>
        <a:graphic>
          <a:graphicData uri="http://schemas.openxmlformats.org/drawingml/2006/table">
            <a:tbl>
              <a:tblPr/>
              <a:tblGrid>
                <a:gridCol w="1457325"/>
                <a:gridCol w="293688"/>
                <a:gridCol w="876300"/>
                <a:gridCol w="833437"/>
                <a:gridCol w="404813"/>
                <a:gridCol w="720725"/>
                <a:gridCol w="584200"/>
                <a:gridCol w="654050"/>
                <a:gridCol w="660400"/>
                <a:gridCol w="736600"/>
                <a:gridCol w="1055687"/>
                <a:gridCol w="365125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3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29162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بدهيها و حقوق صاحبان سرمايه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10.100            حسابهای پرداختني      100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    200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  </a:t>
            </a:r>
            <a:r>
              <a:rPr lang="fa-IR" altLang="fa-IR" u="sng" smtClean="0"/>
              <a:t>100</a:t>
            </a:r>
            <a:r>
              <a:rPr lang="fa-IR" altLang="fa-IR" smtClean="0"/>
              <a:t>		سرمايه آقاي مالكي  </a:t>
            </a:r>
            <a:r>
              <a:rPr lang="fa-IR" altLang="fa-IR" u="sng" smtClean="0"/>
              <a:t>10.300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10.400</a:t>
            </a:r>
            <a:r>
              <a:rPr lang="fa-IR" altLang="fa-IR" smtClean="0"/>
              <a:t> جمع بدهيها و سرمايه   </a:t>
            </a:r>
            <a:r>
              <a:rPr lang="fa-IR" altLang="fa-IR" u="sng" smtClean="0"/>
              <a:t>10.400</a:t>
            </a:r>
            <a:endParaRPr lang="en-US" altLang="fa-IR" u="sng" smtClean="0"/>
          </a:p>
        </p:txBody>
      </p:sp>
      <p:sp>
        <p:nvSpPr>
          <p:cNvPr id="48131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پنجم: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628775"/>
            <a:ext cx="7847012" cy="4705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/>
              <a:t>تعيمرگاه خدماتي معادل 500 ريال براي موسسه آذري انجام داد واز بابت آن 250 ريال نقد و قرار شد مابقي بعداً پرداخت شود </a:t>
            </a:r>
          </a:p>
          <a:p>
            <a:pPr eaLnBrk="1" hangingPunct="1">
              <a:buFontTx/>
              <a:buNone/>
            </a:pPr>
            <a:r>
              <a:rPr lang="fa-IR" altLang="fa-IR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/>
              <a:t>معادل خدمات انجام شده به سرمايه آقاي مالكي اضافه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 معادل وجه نقد دريافت شده به حساب بانك اضافه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</a:t>
            </a:r>
          </a:p>
          <a:p>
            <a:pPr eaLnBrk="1" hangingPunct="1">
              <a:buFontTx/>
              <a:buNone/>
            </a:pPr>
            <a:r>
              <a:rPr lang="fa-IR" altLang="fa-IR"/>
              <a:t>معادل طلب آقاي مالكي به حسابهاي دريافتي اضافه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</a:t>
            </a:r>
          </a:p>
          <a:p>
            <a:pPr eaLnBrk="1" hangingPunct="1">
              <a:buFontTx/>
              <a:buNone/>
            </a:pPr>
            <a:r>
              <a:rPr lang="fa-IR" altLang="fa-IR"/>
              <a:t>( عنوان حساب : حسابهاي دريافتي در ذيل دارائيها ايجاد مي</a:t>
            </a:r>
            <a:r>
              <a:rPr lang="fa-IR" altLang="fa-IR">
                <a:cs typeface="Arial" panose="020B0604020202020204" pitchFamily="34" charset="0"/>
              </a:rPr>
              <a:t>‌</a:t>
            </a:r>
            <a:r>
              <a:rPr lang="fa-IR" altLang="fa-IR"/>
              <a:t>شود)</a:t>
            </a:r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4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</a:t>
            </a:r>
            <a:endParaRPr lang="en-US" altLang="fa-IR" smtClean="0"/>
          </a:p>
        </p:txBody>
      </p:sp>
      <p:sp>
        <p:nvSpPr>
          <p:cNvPr id="50179" name="Rectangle 52"/>
          <p:cNvSpPr>
            <a:spLocks noChangeArrowheads="1"/>
          </p:cNvSpPr>
          <p:nvPr/>
        </p:nvSpPr>
        <p:spPr bwMode="auto">
          <a:xfrm rot="-5400000">
            <a:off x="9192419" y="1988344"/>
            <a:ext cx="20875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70283" name="Group 267"/>
          <p:cNvGraphicFramePr>
            <a:graphicFrameLocks noGrp="1"/>
          </p:cNvGraphicFramePr>
          <p:nvPr>
            <p:ph idx="1"/>
          </p:nvPr>
        </p:nvGraphicFramePr>
        <p:xfrm>
          <a:off x="1847851" y="1557338"/>
          <a:ext cx="8532813" cy="4968240"/>
        </p:xfrm>
        <a:graphic>
          <a:graphicData uri="http://schemas.openxmlformats.org/drawingml/2006/table">
            <a:tbl>
              <a:tblPr/>
              <a:tblGrid>
                <a:gridCol w="1439863"/>
                <a:gridCol w="287337"/>
                <a:gridCol w="865188"/>
                <a:gridCol w="823912"/>
                <a:gridCol w="400050"/>
                <a:gridCol w="711200"/>
                <a:gridCol w="576263"/>
                <a:gridCol w="647700"/>
                <a:gridCol w="728662"/>
                <a:gridCol w="650875"/>
                <a:gridCol w="1041400"/>
                <a:gridCol w="360363"/>
              </a:tblGrid>
              <a:tr h="6016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10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35004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           </a:t>
            </a:r>
            <a:r>
              <a:rPr lang="fa-IR" altLang="fa-IR"/>
              <a:t>بدهيها و حقوق صاحبان سرمايه: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10.350            حسابهای پرداختني      100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    200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  100		سرمايه آقاي مالكي    </a:t>
            </a:r>
            <a:r>
              <a:rPr lang="fa-IR" altLang="fa-IR" u="sng" smtClean="0"/>
              <a:t>10.800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حسابهاي دريافتني</a:t>
            </a:r>
            <a:r>
              <a:rPr lang="fa-IR" altLang="fa-IR" smtClean="0"/>
              <a:t> </a:t>
            </a:r>
            <a:r>
              <a:rPr lang="fa-IR" altLang="fa-IR" u="sng" smtClean="0"/>
              <a:t>250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10.900</a:t>
            </a:r>
            <a:r>
              <a:rPr lang="fa-IR" altLang="fa-IR" smtClean="0"/>
              <a:t> </a:t>
            </a:r>
            <a:r>
              <a:rPr lang="fa-IR" altLang="fa-IR"/>
              <a:t>جمع بدهيها و سرمايه</a:t>
            </a:r>
            <a:r>
              <a:rPr lang="fa-IR" altLang="fa-IR" smtClean="0"/>
              <a:t>        </a:t>
            </a:r>
            <a:r>
              <a:rPr lang="fa-IR" altLang="fa-IR" u="sng" smtClean="0"/>
              <a:t>10.900</a:t>
            </a:r>
            <a:endParaRPr lang="en-US" altLang="fa-IR" u="sng" smtClean="0"/>
          </a:p>
        </p:txBody>
      </p:sp>
      <p:sp>
        <p:nvSpPr>
          <p:cNvPr id="51203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14/12/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ششم: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989138"/>
            <a:ext cx="8642350" cy="4475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در تاريخ 15/12 مبلغ 100ريال حقوق به كاركنان پرداخت شد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در اثر اين فعاليت از حساب بانك 100 ريال كاسته و ازحق مالكيت آقاي مالكي نيز 100 ريال كم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endParaRPr lang="fa-IR" altLang="fa-IR" smtClean="0"/>
          </a:p>
          <a:p>
            <a:pPr eaLnBrk="1" hangingPunct="1">
              <a:buFontTx/>
              <a:buNone/>
            </a:pPr>
            <a:endParaRPr lang="fa-IR" altLang="fa-IR" smtClean="0"/>
          </a:p>
          <a:p>
            <a:pPr eaLnBrk="1" hangingPunct="1">
              <a:buFontTx/>
              <a:buNone/>
            </a:pPr>
            <a:r>
              <a:rPr lang="fa-IR" altLang="fa-IR" smtClean="0"/>
              <a:t>پس </a:t>
            </a:r>
            <a:r>
              <a:rPr lang="en-US" altLang="fa-IR" smtClean="0">
                <a:sym typeface="Wingdings 3" panose="05040102010807070707" pitchFamily="18" charset="2"/>
              </a:rPr>
              <a:t></a:t>
            </a:r>
          </a:p>
        </p:txBody>
      </p:sp>
    </p:spTree>
    <p:extLst>
      <p:ext uri="{BB962C8B-B14F-4D97-AF65-F5344CB8AC3E}">
        <p14:creationId xmlns:p14="http://schemas.microsoft.com/office/powerpoint/2010/main" val="39874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</a:t>
            </a:r>
            <a:endParaRPr lang="en-US" altLang="fa-IR" smtClean="0"/>
          </a:p>
        </p:txBody>
      </p:sp>
      <p:sp>
        <p:nvSpPr>
          <p:cNvPr id="53251" name="Rectangle 23"/>
          <p:cNvSpPr>
            <a:spLocks noChangeArrowheads="1"/>
          </p:cNvSpPr>
          <p:nvPr/>
        </p:nvSpPr>
        <p:spPr bwMode="auto">
          <a:xfrm rot="-5400000">
            <a:off x="9120982" y="1988344"/>
            <a:ext cx="20875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73311" name="Group 223"/>
          <p:cNvGraphicFramePr>
            <a:graphicFrameLocks noGrp="1"/>
          </p:cNvGraphicFramePr>
          <p:nvPr>
            <p:ph idx="1"/>
          </p:nvPr>
        </p:nvGraphicFramePr>
        <p:xfrm>
          <a:off x="1992314" y="1557338"/>
          <a:ext cx="8353425" cy="4998720"/>
        </p:xfrm>
        <a:graphic>
          <a:graphicData uri="http://schemas.openxmlformats.org/drawingml/2006/table">
            <a:tbl>
              <a:tblPr/>
              <a:tblGrid>
                <a:gridCol w="1409700"/>
                <a:gridCol w="282575"/>
                <a:gridCol w="846137"/>
                <a:gridCol w="806450"/>
                <a:gridCol w="392113"/>
                <a:gridCol w="695325"/>
                <a:gridCol w="565150"/>
                <a:gridCol w="633412"/>
                <a:gridCol w="712788"/>
                <a:gridCol w="638175"/>
                <a:gridCol w="1019175"/>
                <a:gridCol w="352425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7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35004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بدهيها و حقوق صاحبان سرمايه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10.250            حسابهای پرداختني   100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  200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 100 		سرمايه آقاي مالكي </a:t>
            </a:r>
            <a:r>
              <a:rPr lang="fa-IR" altLang="fa-IR" u="sng" smtClean="0"/>
              <a:t>10.700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حسابهاي دريافتني</a:t>
            </a:r>
            <a:r>
              <a:rPr lang="fa-IR" altLang="fa-IR" smtClean="0"/>
              <a:t> </a:t>
            </a:r>
            <a:r>
              <a:rPr lang="fa-IR" altLang="fa-IR" u="sng" smtClean="0"/>
              <a:t>250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10.800</a:t>
            </a:r>
            <a:r>
              <a:rPr lang="fa-IR" altLang="fa-IR" smtClean="0"/>
              <a:t> جمع بدهيها و سرمايه </a:t>
            </a:r>
            <a:r>
              <a:rPr lang="fa-IR" altLang="fa-IR" u="sng" smtClean="0"/>
              <a:t>10.800</a:t>
            </a:r>
            <a:endParaRPr lang="en-US" altLang="fa-IR" u="sng" smtClean="0"/>
          </a:p>
        </p:txBody>
      </p:sp>
      <p:sp>
        <p:nvSpPr>
          <p:cNvPr id="54275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15/12/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هفتم: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موسسه آذري 150ريال از بدهي خود را پرداخت نمود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معادل وجه دريافت شده به بانك اضافه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وبه همان ميزان از بدهي موسسه آذري كاسته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گردد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145399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altLang="fa-IR" smtClean="0"/>
              <a:t>اموال چيست ؟</a:t>
            </a:r>
            <a:endParaRPr lang="en-US" altLang="fa-IR" smtClean="0"/>
          </a:p>
        </p:txBody>
      </p:sp>
      <p:sp>
        <p:nvSpPr>
          <p:cNvPr id="643075" name="Rectangle 3"/>
          <p:cNvSpPr>
            <a:spLocks noChangeArrowheads="1"/>
          </p:cNvSpPr>
          <p:nvPr/>
        </p:nvSpPr>
        <p:spPr bwMode="auto">
          <a:xfrm>
            <a:off x="7315200" y="1733550"/>
            <a:ext cx="2743200" cy="1746250"/>
          </a:xfrm>
          <a:prstGeom prst="rect">
            <a:avLst/>
          </a:prstGeom>
          <a:solidFill>
            <a:srgbClr val="EF9100"/>
          </a:solidFill>
          <a:ln w="127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/>
            <a:r>
              <a:rPr lang="fa-IR" altLang="fa-IR" sz="3600"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ارزش داشتن :</a:t>
            </a:r>
          </a:p>
          <a:p>
            <a:pPr algn="ctr" rtl="0"/>
            <a:r>
              <a:rPr lang="fa-IR" altLang="fa-IR" sz="24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افراد  حاضرند براي</a:t>
            </a:r>
          </a:p>
          <a:p>
            <a:pPr algn="ctr" rtl="0"/>
            <a:r>
              <a:rPr lang="fa-IR" altLang="fa-IR" sz="24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به دست آوردن آنها</a:t>
            </a:r>
          </a:p>
          <a:p>
            <a:pPr algn="ctr" rtl="0"/>
            <a:r>
              <a:rPr lang="fa-IR" altLang="fa-IR" sz="24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پول پرداخت کنند</a:t>
            </a:r>
            <a:endParaRPr lang="en-US" altLang="fa-IR" sz="240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ea typeface="Zar" pitchFamily="2" charset="0"/>
              <a:cs typeface="Zar" pitchFamily="2" charset="0"/>
            </a:endParaRPr>
          </a:p>
        </p:txBody>
      </p:sp>
      <p:cxnSp>
        <p:nvCxnSpPr>
          <p:cNvPr id="643076" name="AutoShape 4"/>
          <p:cNvCxnSpPr>
            <a:cxnSpLocks noChangeShapeType="1"/>
            <a:stCxn id="643079" idx="3"/>
          </p:cNvCxnSpPr>
          <p:nvPr/>
        </p:nvCxnSpPr>
        <p:spPr bwMode="auto">
          <a:xfrm>
            <a:off x="4343400" y="2244726"/>
            <a:ext cx="3068638" cy="106363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1905000" y="4457701"/>
            <a:ext cx="3543300" cy="1382713"/>
          </a:xfrm>
          <a:prstGeom prst="rect">
            <a:avLst/>
          </a:prstGeom>
          <a:solidFill>
            <a:srgbClr val="EF91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/>
            <a:r>
              <a:rPr lang="fa-IR" altLang="fa-IR" sz="2800"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امکان تملک داشتن :</a:t>
            </a:r>
          </a:p>
          <a:p>
            <a:pPr algn="ctr" rtl="0"/>
            <a:r>
              <a:rPr lang="fa-IR" altLang="fa-IR" sz="28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شرايط تصاحب آن براي انسانها وجود دارد </a:t>
            </a:r>
            <a:endParaRPr lang="en-US" altLang="fa-IR" sz="280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ea typeface="Zar" pitchFamily="2" charset="0"/>
              <a:cs typeface="Zar" pitchFamily="2" charset="0"/>
            </a:endParaRPr>
          </a:p>
        </p:txBody>
      </p:sp>
      <p:cxnSp>
        <p:nvCxnSpPr>
          <p:cNvPr id="643078" name="AutoShape 6"/>
          <p:cNvCxnSpPr>
            <a:cxnSpLocks noChangeShapeType="1"/>
          </p:cNvCxnSpPr>
          <p:nvPr/>
        </p:nvCxnSpPr>
        <p:spPr bwMode="auto">
          <a:xfrm>
            <a:off x="2898776" y="2689226"/>
            <a:ext cx="511175" cy="1749425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2209800" y="1736726"/>
            <a:ext cx="2133600" cy="1014413"/>
          </a:xfrm>
          <a:prstGeom prst="rect">
            <a:avLst/>
          </a:prstGeom>
          <a:solidFill>
            <a:srgbClr val="EF91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 sz="24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دو خصيصه ذاتي</a:t>
            </a:r>
          </a:p>
          <a:p>
            <a:pPr algn="ctr" rtl="0">
              <a:spcBef>
                <a:spcPct val="50000"/>
              </a:spcBef>
            </a:pPr>
            <a:r>
              <a:rPr lang="fa-IR" altLang="fa-IR" sz="24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Zar" pitchFamily="2" charset="0"/>
                <a:cs typeface="Zar" pitchFamily="2" charset="0"/>
              </a:rPr>
              <a:t>اموال</a:t>
            </a:r>
            <a:endParaRPr lang="en-US" altLang="fa-IR" sz="240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7464425" y="3644901"/>
          <a:ext cx="2655888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1574597" imgH="1661465" progId="MS_ClipArt_Gallery.5">
                  <p:embed/>
                </p:oleObj>
              </mc:Choice>
              <mc:Fallback>
                <p:oleObj name="Clip" r:id="rId3" imgW="1574597" imgH="166146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5" y="3644901"/>
                        <a:ext cx="2655888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67445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4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nimBg="1" autoUpdateAnimBg="0"/>
      <p:bldP spid="643077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 حسابداري</a:t>
            </a:r>
            <a:endParaRPr lang="en-US" altLang="fa-IR" smtClean="0"/>
          </a:p>
        </p:txBody>
      </p:sp>
      <p:sp>
        <p:nvSpPr>
          <p:cNvPr id="56323" name="Rectangle 25"/>
          <p:cNvSpPr>
            <a:spLocks noChangeArrowheads="1"/>
          </p:cNvSpPr>
          <p:nvPr/>
        </p:nvSpPr>
        <p:spPr bwMode="auto">
          <a:xfrm rot="-5400000">
            <a:off x="9022557" y="1967707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76385" name="Group 225"/>
          <p:cNvGraphicFramePr>
            <a:graphicFrameLocks noGrp="1"/>
          </p:cNvGraphicFramePr>
          <p:nvPr>
            <p:ph idx="1"/>
          </p:nvPr>
        </p:nvGraphicFramePr>
        <p:xfrm>
          <a:off x="1741488" y="1557338"/>
          <a:ext cx="8458200" cy="4998720"/>
        </p:xfrm>
        <a:graphic>
          <a:graphicData uri="http://schemas.openxmlformats.org/drawingml/2006/table">
            <a:tbl>
              <a:tblPr/>
              <a:tblGrid>
                <a:gridCol w="1427162"/>
                <a:gridCol w="285750"/>
                <a:gridCol w="857250"/>
                <a:gridCol w="815975"/>
                <a:gridCol w="396875"/>
                <a:gridCol w="704850"/>
                <a:gridCol w="571500"/>
                <a:gridCol w="642938"/>
                <a:gridCol w="720725"/>
                <a:gridCol w="646112"/>
                <a:gridCol w="1031875"/>
                <a:gridCol w="357188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7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6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هشتم: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890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خريد تعدادي اثاثه اداري به ميزان 450ريال و پرداخت 150ريال بطور نقد از بانك و مابقي به صورت نسيه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به اثاثه اداري 450ريال اضافه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از حساب بانك 150ريال كم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به حساب بدهيها مبلغ 300ريال اضافه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42630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 حسابداري</a:t>
            </a:r>
            <a:endParaRPr lang="en-US" altLang="fa-IR" smtClean="0"/>
          </a:p>
        </p:txBody>
      </p:sp>
      <p:sp>
        <p:nvSpPr>
          <p:cNvPr id="58371" name="Rectangle 23"/>
          <p:cNvSpPr>
            <a:spLocks noChangeArrowheads="1"/>
          </p:cNvSpPr>
          <p:nvPr/>
        </p:nvSpPr>
        <p:spPr bwMode="auto">
          <a:xfrm rot="-5400000">
            <a:off x="9047957" y="1989932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78433" name="Group 225"/>
          <p:cNvGraphicFramePr>
            <a:graphicFrameLocks noGrp="1"/>
          </p:cNvGraphicFramePr>
          <p:nvPr>
            <p:ph idx="1"/>
          </p:nvPr>
        </p:nvGraphicFramePr>
        <p:xfrm>
          <a:off x="1633539" y="1557338"/>
          <a:ext cx="8639175" cy="5029200"/>
        </p:xfrm>
        <a:graphic>
          <a:graphicData uri="http://schemas.openxmlformats.org/drawingml/2006/table">
            <a:tbl>
              <a:tblPr/>
              <a:tblGrid>
                <a:gridCol w="1457325"/>
                <a:gridCol w="292100"/>
                <a:gridCol w="876300"/>
                <a:gridCol w="833437"/>
                <a:gridCol w="404813"/>
                <a:gridCol w="720725"/>
                <a:gridCol w="584200"/>
                <a:gridCol w="654050"/>
                <a:gridCol w="738187"/>
                <a:gridCol w="658813"/>
                <a:gridCol w="1054100"/>
                <a:gridCol w="365125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7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8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7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35004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بدهيها و حقوق صاحبان سرمايه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10.250            حسابهای پرداختني   400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650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100		سرمايه آقاي مالكي </a:t>
            </a:r>
            <a:r>
              <a:rPr lang="fa-IR" altLang="fa-IR" u="sng" smtClean="0"/>
              <a:t>10.700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حسابهاي دريافتي</a:t>
            </a:r>
            <a:r>
              <a:rPr lang="fa-IR" altLang="fa-IR" smtClean="0"/>
              <a:t> </a:t>
            </a:r>
            <a:r>
              <a:rPr lang="fa-IR" altLang="fa-IR" u="sng" smtClean="0"/>
              <a:t>100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11.100 </a:t>
            </a:r>
            <a:r>
              <a:rPr lang="fa-IR" altLang="fa-IR" smtClean="0"/>
              <a:t>جمع بدهيها و سرمايه   </a:t>
            </a:r>
            <a:r>
              <a:rPr lang="fa-IR" altLang="fa-IR" u="sng" smtClean="0"/>
              <a:t>11.100</a:t>
            </a:r>
            <a:endParaRPr lang="en-US" altLang="fa-IR" u="sng" smtClean="0"/>
          </a:p>
        </p:txBody>
      </p:sp>
      <p:sp>
        <p:nvSpPr>
          <p:cNvPr id="59395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17/12/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51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نهم: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يكي از اثاثه خريداري به ارزش 50ريال معيوب بود آقاي مالكي آنرا عودت نموده و قرارشد از بدهي ايشان كسر گردد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از موجودي اثاثه اداري 50ريال كسر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از ميزان بدهي هم 50ريال كسر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گردد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17473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 حسابداري</a:t>
            </a:r>
            <a:endParaRPr lang="en-US" altLang="fa-IR" smtClean="0"/>
          </a:p>
        </p:txBody>
      </p:sp>
      <p:sp>
        <p:nvSpPr>
          <p:cNvPr id="61443" name="Rectangle 27"/>
          <p:cNvSpPr>
            <a:spLocks noChangeArrowheads="1"/>
          </p:cNvSpPr>
          <p:nvPr/>
        </p:nvSpPr>
        <p:spPr bwMode="auto">
          <a:xfrm rot="-5400000">
            <a:off x="8976519" y="1989932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81503" name="Group 223"/>
          <p:cNvGraphicFramePr>
            <a:graphicFrameLocks noGrp="1"/>
          </p:cNvGraphicFramePr>
          <p:nvPr>
            <p:ph idx="1"/>
          </p:nvPr>
        </p:nvGraphicFramePr>
        <p:xfrm>
          <a:off x="1741488" y="1557338"/>
          <a:ext cx="8458200" cy="5059680"/>
        </p:xfrm>
        <a:graphic>
          <a:graphicData uri="http://schemas.openxmlformats.org/drawingml/2006/table">
            <a:tbl>
              <a:tblPr/>
              <a:tblGrid>
                <a:gridCol w="1427162"/>
                <a:gridCol w="285750"/>
                <a:gridCol w="857250"/>
                <a:gridCol w="815975"/>
                <a:gridCol w="396875"/>
                <a:gridCol w="704850"/>
                <a:gridCol w="571500"/>
                <a:gridCol w="642938"/>
                <a:gridCol w="720725"/>
                <a:gridCol w="646112"/>
                <a:gridCol w="1031875"/>
                <a:gridCol w="357188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7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8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9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2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دهم: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آقاي مالكي با واريز مبلغ 5000ريال به حساب بانكي سرمايه گذاري خودرا در موسسه افزايش داد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 اين اقدام، سرمايه ايشان به ميزان 5000ريال افزايش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يابد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موجودي حساب بانك نيز 5000ريال اضافه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52138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 حسابداري</a:t>
            </a:r>
            <a:endParaRPr lang="en-US" altLang="fa-IR" smtClean="0"/>
          </a:p>
        </p:txBody>
      </p:sp>
      <p:sp>
        <p:nvSpPr>
          <p:cNvPr id="63491" name="Rectangle 27"/>
          <p:cNvSpPr>
            <a:spLocks noChangeArrowheads="1"/>
          </p:cNvSpPr>
          <p:nvPr/>
        </p:nvSpPr>
        <p:spPr bwMode="auto">
          <a:xfrm rot="-5400000">
            <a:off x="8976519" y="1989932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483553" name="Group 225"/>
          <p:cNvGraphicFramePr>
            <a:graphicFrameLocks noGrp="1"/>
          </p:cNvGraphicFramePr>
          <p:nvPr>
            <p:ph idx="1"/>
          </p:nvPr>
        </p:nvGraphicFramePr>
        <p:xfrm>
          <a:off x="1741488" y="1557338"/>
          <a:ext cx="8458200" cy="5273040"/>
        </p:xfrm>
        <a:graphic>
          <a:graphicData uri="http://schemas.openxmlformats.org/drawingml/2006/table">
            <a:tbl>
              <a:tblPr/>
              <a:tblGrid>
                <a:gridCol w="1427162"/>
                <a:gridCol w="285750"/>
                <a:gridCol w="857250"/>
                <a:gridCol w="815975"/>
                <a:gridCol w="396875"/>
                <a:gridCol w="704850"/>
                <a:gridCol w="571500"/>
                <a:gridCol w="642938"/>
                <a:gridCol w="720725"/>
                <a:gridCol w="646112"/>
                <a:gridCol w="1031875"/>
                <a:gridCol w="357188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7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8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9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35004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</a:t>
            </a:r>
            <a:r>
              <a:rPr lang="fa-IR" altLang="fa-IR"/>
              <a:t>بدهيها و حقوق صاحبان سرمايه: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15.250            حسابهای پرداختني   350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600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100		سرمايه آقاي مالكي </a:t>
            </a:r>
            <a:r>
              <a:rPr lang="fa-IR" altLang="fa-IR" u="sng" smtClean="0"/>
              <a:t>15.700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حسابهاي دريافتني</a:t>
            </a:r>
            <a:r>
              <a:rPr lang="fa-IR" altLang="fa-IR" smtClean="0"/>
              <a:t> </a:t>
            </a:r>
            <a:r>
              <a:rPr lang="fa-IR" altLang="fa-IR" u="sng" smtClean="0"/>
              <a:t>100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16.050 </a:t>
            </a:r>
            <a:r>
              <a:rPr lang="fa-IR" altLang="fa-IR" smtClean="0"/>
              <a:t>جمع بدهيها و سرمايه </a:t>
            </a:r>
            <a:r>
              <a:rPr lang="fa-IR" altLang="fa-IR" u="sng" smtClean="0"/>
              <a:t>16.050</a:t>
            </a:r>
            <a:endParaRPr lang="en-US" altLang="fa-IR" u="sng" smtClean="0"/>
          </a:p>
        </p:txBody>
      </p:sp>
      <p:sp>
        <p:nvSpPr>
          <p:cNvPr id="64515" name="Rectangle 8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19/12/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>
                <a:solidFill>
                  <a:srgbClr val="0066FF"/>
                </a:solidFill>
              </a:rPr>
              <a:t>فعاليت يازدهم: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3306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آقاي مالكي مبلغ 300ريال جهت مخارج شخصي از حساب بانك برداشت نمود.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تحليل: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 اين اقدام، سرمايه ايشان به ميزان 300ريال کاهش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يابد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از موجودي حساب بانك نيز 300ريال کاسته مي</a:t>
            </a:r>
            <a:r>
              <a:rPr lang="fa-IR" altLang="fa-IR" smtClean="0">
                <a:cs typeface="Arial" panose="020B0604020202020204" pitchFamily="34" charset="0"/>
              </a:rPr>
              <a:t>‌</a:t>
            </a:r>
            <a:r>
              <a:rPr lang="fa-IR" altLang="fa-IR" smtClean="0"/>
              <a:t>شود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19040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328613"/>
            <a:ext cx="7772400" cy="1098550"/>
          </a:xfrm>
        </p:spPr>
        <p:txBody>
          <a:bodyPr/>
          <a:lstStyle/>
          <a:p>
            <a:pPr algn="ctr" eaLnBrk="1" hangingPunct="1"/>
            <a:r>
              <a:rPr lang="fa-IR" altLang="fa-IR" sz="6600"/>
              <a:t>در نتيجه :</a:t>
            </a:r>
            <a:endParaRPr lang="en-US" altLang="fa-IR" sz="6600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9" y="1989138"/>
            <a:ext cx="3616325" cy="4011612"/>
          </a:xfrm>
          <a:solidFill>
            <a:srgbClr val="F8F8F8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 u="sng">
                <a:solidFill>
                  <a:schemeClr val="hlink"/>
                </a:solidFill>
              </a:rPr>
              <a:t>هر مالک به ميزان اموال خود </a:t>
            </a:r>
          </a:p>
          <a:p>
            <a:pPr eaLnBrk="1" hangingPunct="1">
              <a:buFontTx/>
              <a:buNone/>
            </a:pPr>
            <a:r>
              <a:rPr lang="fa-IR" altLang="fa-IR" sz="6000" u="sng">
                <a:solidFill>
                  <a:srgbClr val="FF0000"/>
                </a:solidFill>
              </a:rPr>
              <a:t>حق تملّک</a:t>
            </a:r>
            <a:r>
              <a:rPr lang="fa-IR" altLang="fa-IR" sz="4400" u="sng">
                <a:solidFill>
                  <a:schemeClr val="hlink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fa-IR" altLang="fa-IR" sz="4400" u="sng">
                <a:solidFill>
                  <a:schemeClr val="hlink"/>
                </a:solidFill>
              </a:rPr>
              <a:t>دارد. </a:t>
            </a:r>
            <a:endParaRPr lang="en-US" altLang="fa-IR" sz="4400">
              <a:solidFill>
                <a:schemeClr val="hlink"/>
              </a:solidFill>
            </a:endParaRPr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65876" y="1989139"/>
            <a:ext cx="3616325" cy="3451225"/>
          </a:xfrm>
          <a:solidFill>
            <a:srgbClr val="FFFFCC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 u="sng">
                <a:solidFill>
                  <a:srgbClr val="990000"/>
                </a:solidFill>
              </a:rPr>
              <a:t>کليه اموال موجود و شناخته شده در جهان مالک دارند</a:t>
            </a:r>
            <a:r>
              <a:rPr lang="en-US" altLang="fa-IR" sz="4400">
                <a:solidFill>
                  <a:srgbClr val="990000"/>
                </a:solidFill>
              </a:rPr>
              <a:t>.</a:t>
            </a:r>
          </a:p>
        </p:txBody>
      </p:sp>
      <p:graphicFrame>
        <p:nvGraphicFramePr>
          <p:cNvPr id="29701" name="Object 5"/>
          <p:cNvGraphicFramePr>
            <a:graphicFrameLocks/>
          </p:cNvGraphicFramePr>
          <p:nvPr/>
        </p:nvGraphicFramePr>
        <p:xfrm>
          <a:off x="9067800" y="5105401"/>
          <a:ext cx="16002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lip" r:id="rId3" imgW="5281613" imgH="4662488" progId="MS_ClipArt_Gallery.5">
                  <p:embed/>
                </p:oleObj>
              </mc:Choice>
              <mc:Fallback>
                <p:oleObj name="Clip" r:id="rId3" imgW="5281613" imgH="4662488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7800" y="5105401"/>
                        <a:ext cx="1600200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0395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 autoUpdateAnimBg="0"/>
      <p:bldP spid="644100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pPr eaLnBrk="1" hangingPunct="1"/>
            <a:r>
              <a:rPr lang="fa-IR" altLang="fa-IR" smtClean="0"/>
              <a:t>ثبت تاثير فعاليت در معادله حسابداري</a:t>
            </a:r>
            <a:endParaRPr lang="en-US" altLang="fa-IR" smtClean="0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 rot="-5400000">
            <a:off x="8976519" y="1989932"/>
            <a:ext cx="20875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شماره فعاليت</a:t>
            </a:r>
            <a:endParaRPr lang="en-US" altLang="fa-IR" sz="1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graphicFrame>
        <p:nvGraphicFramePr>
          <p:cNvPr id="836802" name="Group 194"/>
          <p:cNvGraphicFramePr>
            <a:graphicFrameLocks noGrp="1"/>
          </p:cNvGraphicFramePr>
          <p:nvPr>
            <p:ph idx="1"/>
          </p:nvPr>
        </p:nvGraphicFramePr>
        <p:xfrm>
          <a:off x="1741488" y="1557338"/>
          <a:ext cx="8458200" cy="5486400"/>
        </p:xfrm>
        <a:graphic>
          <a:graphicData uri="http://schemas.openxmlformats.org/drawingml/2006/table">
            <a:tbl>
              <a:tblPr/>
              <a:tblGrid>
                <a:gridCol w="1427162"/>
                <a:gridCol w="285750"/>
                <a:gridCol w="857250"/>
                <a:gridCol w="815975"/>
                <a:gridCol w="396875"/>
                <a:gridCol w="704850"/>
                <a:gridCol w="571500"/>
                <a:gridCol w="642938"/>
                <a:gridCol w="720725"/>
                <a:gridCol w="646112"/>
                <a:gridCol w="1031875"/>
                <a:gridCol w="357188"/>
              </a:tblGrid>
              <a:tr h="284163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حقوق صاحبان </a:t>
                      </a:r>
                      <a:r>
                        <a:rPr kumimoji="0" lang="fa-IR" altLang="fa-I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</a:t>
                      </a:r>
                      <a:endParaRPr kumimoji="0" lang="en-US" altLang="fa-I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بدهيها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=</a:t>
                      </a:r>
                      <a:endParaRPr kumimoji="0" lang="en-US" altLang="fa-IR" sz="4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دارائي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‌</a:t>
                      </a:r>
                      <a:r>
                        <a:rPr kumimoji="0" lang="fa-IR" alt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ها</a:t>
                      </a: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سرمايه مالكي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حسابهاي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اسناد پرداختني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حسابهای دريافتني</a:t>
                      </a:r>
                      <a:endParaRPr kumimoji="0" lang="en-US" alt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ملزومات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اثاثه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بانك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10.000 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</a:t>
                      </a:r>
                      <a:r>
                        <a:rPr kumimoji="0" lang="fa-IR" altLang="fa-I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+</a:t>
                      </a: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250+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6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7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450+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8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9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5000+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10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300-</a:t>
                      </a:r>
                      <a:endParaRPr kumimoji="0" lang="en-US" altLang="fa-I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fa-IR" alt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rPr>
                        <a:t>11</a:t>
                      </a: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8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SzPct val="85000"/>
                        <a:defRPr sz="28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Zar" pitchFamily="2" charset="0"/>
                          <a:cs typeface="Zar" pitchFamily="2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Zar" pitchFamily="2" charset="0"/>
                          <a:cs typeface="Zar" pitchFamily="2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endParaRPr kumimoji="0" lang="en-US" altLang="fa-I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Zar" pitchFamily="2" charset="0"/>
                        <a:cs typeface="Zar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1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35004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دارائيها: 		</a:t>
            </a:r>
            <a:r>
              <a:rPr lang="fa-IR" altLang="fa-IR"/>
              <a:t>بدهيها و حقوق صاحبان سرمايه: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بانك            14.950            حسابهای پرداختني   350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اثاثه           600 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ملزومات      100		سرمايه آقاي مالكي </a:t>
            </a:r>
            <a:r>
              <a:rPr lang="fa-IR" altLang="fa-IR" u="sng" smtClean="0"/>
              <a:t>15.400</a:t>
            </a:r>
          </a:p>
          <a:p>
            <a:pPr eaLnBrk="1" hangingPunct="1">
              <a:buFontTx/>
              <a:buNone/>
            </a:pPr>
            <a:r>
              <a:rPr lang="fa-IR" altLang="fa-IR" sz="2400"/>
              <a:t>حسابهاي دريافتني</a:t>
            </a:r>
            <a:r>
              <a:rPr lang="fa-IR" altLang="fa-IR" smtClean="0"/>
              <a:t> </a:t>
            </a:r>
            <a:r>
              <a:rPr lang="fa-IR" altLang="fa-IR" u="sng" smtClean="0"/>
              <a:t>100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جمع دارائيها </a:t>
            </a:r>
            <a:r>
              <a:rPr lang="fa-IR" altLang="fa-IR" u="sng" smtClean="0"/>
              <a:t>15.750 </a:t>
            </a:r>
            <a:r>
              <a:rPr lang="fa-IR" altLang="fa-IR" smtClean="0"/>
              <a:t>جمع بدهيها و سرمايه </a:t>
            </a:r>
            <a:r>
              <a:rPr lang="fa-IR" altLang="fa-IR" u="sng" smtClean="0"/>
              <a:t>15.750</a:t>
            </a:r>
            <a:endParaRPr lang="en-US" altLang="fa-IR" u="sng" smtClean="0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ترازنامه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20/12/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algn="ctr" eaLnBrk="1" hangingPunct="1"/>
            <a:r>
              <a:rPr lang="fa-IR" altLang="fa-IR" smtClean="0">
                <a:solidFill>
                  <a:srgbClr val="0066FF"/>
                </a:solidFill>
              </a:rPr>
              <a:t>تراز نامه: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8"/>
            <a:ext cx="7847012" cy="27241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5400"/>
              <a:t>مانده حسابهای معادله حسابداری را در يک مقطع </a:t>
            </a:r>
          </a:p>
          <a:p>
            <a:pPr eaLnBrk="1" hangingPunct="1">
              <a:buFontTx/>
              <a:buNone/>
            </a:pPr>
            <a:r>
              <a:rPr lang="fa-IR" altLang="fa-IR" sz="5400"/>
              <a:t>زماني خاص نشان مي دهد.</a:t>
            </a:r>
            <a:endParaRPr lang="en-US" altLang="fa-IR" sz="5400"/>
          </a:p>
        </p:txBody>
      </p:sp>
    </p:spTree>
    <p:extLst>
      <p:ext uri="{BB962C8B-B14F-4D97-AF65-F5344CB8AC3E}">
        <p14:creationId xmlns:p14="http://schemas.microsoft.com/office/powerpoint/2010/main" val="87684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algn="ctr" eaLnBrk="1" hangingPunct="1"/>
            <a:r>
              <a:rPr lang="fa-IR" altLang="fa-IR" smtClean="0">
                <a:solidFill>
                  <a:srgbClr val="0066FF"/>
                </a:solidFill>
              </a:rPr>
              <a:t>محاسبه سود خالص (ويژه) موسسه: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989138"/>
            <a:ext cx="8569325" cy="413385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altLang="fa-IR" sz="5400"/>
              <a:t>هزينه ها </a:t>
            </a:r>
            <a:r>
              <a:rPr lang="ar-SA" altLang="fa-IR" sz="5400"/>
              <a:t>–</a:t>
            </a:r>
            <a:r>
              <a:rPr lang="fa-IR" altLang="fa-IR" sz="5400"/>
              <a:t> درآمدها = </a:t>
            </a:r>
            <a:r>
              <a:rPr lang="fa-IR" altLang="fa-IR" sz="4800"/>
              <a:t>سود خالص</a:t>
            </a:r>
          </a:p>
          <a:p>
            <a:pPr eaLnBrk="1" hangingPunct="1">
              <a:buFontTx/>
              <a:buNone/>
            </a:pPr>
            <a:r>
              <a:rPr lang="fa-IR" altLang="fa-IR" sz="4800"/>
              <a:t> 100    </a:t>
            </a:r>
            <a:r>
              <a:rPr lang="fa-IR" altLang="fa-IR" sz="8000"/>
              <a:t>-</a:t>
            </a:r>
            <a:r>
              <a:rPr lang="fa-IR" altLang="fa-IR" sz="4800"/>
              <a:t>       800        </a:t>
            </a:r>
            <a:r>
              <a:rPr lang="fa-IR" altLang="fa-IR" sz="6000"/>
              <a:t>=</a:t>
            </a:r>
            <a:r>
              <a:rPr lang="fa-IR" altLang="fa-IR" sz="4800"/>
              <a:t>       700 </a:t>
            </a:r>
          </a:p>
          <a:p>
            <a:pPr eaLnBrk="1" hangingPunct="1">
              <a:buFontTx/>
              <a:buNone/>
            </a:pPr>
            <a:r>
              <a:rPr lang="fa-IR" altLang="fa-IR" sz="4800"/>
              <a:t>نکته : سود خالص را برای يک دوره</a:t>
            </a:r>
          </a:p>
          <a:p>
            <a:pPr eaLnBrk="1" hangingPunct="1">
              <a:buFontTx/>
              <a:buNone/>
            </a:pPr>
            <a:r>
              <a:rPr lang="fa-IR" altLang="fa-IR" sz="4800"/>
              <a:t>		(مثلا شش ماهه) حساب ميکنيم</a:t>
            </a:r>
            <a:endParaRPr lang="en-US" altLang="fa-IR" sz="4800"/>
          </a:p>
        </p:txBody>
      </p:sp>
    </p:spTree>
    <p:extLst>
      <p:ext uri="{BB962C8B-B14F-4D97-AF65-F5344CB8AC3E}">
        <p14:creationId xmlns:p14="http://schemas.microsoft.com/office/powerpoint/2010/main" val="21842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4513" y="1989139"/>
            <a:ext cx="8458200" cy="291623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mtClean="0"/>
              <a:t>درآمدها: 		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	در آمد حاصل از خدمات         800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هزينه ها: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			هزينه حقوق                         </a:t>
            </a:r>
            <a:r>
              <a:rPr lang="fa-IR" altLang="fa-IR" u="sng" smtClean="0"/>
              <a:t> (100)</a:t>
            </a:r>
          </a:p>
          <a:p>
            <a:pPr eaLnBrk="1" hangingPunct="1">
              <a:buFontTx/>
              <a:buNone/>
            </a:pPr>
            <a:r>
              <a:rPr lang="fa-IR" altLang="fa-IR" smtClean="0"/>
              <a:t>سود خالص(ويژه )                                     700</a:t>
            </a:r>
            <a:endParaRPr lang="en-US" altLang="fa-IR" u="sng" smtClean="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943476" y="260351"/>
            <a:ext cx="28368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سود وزيان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دهه دوم اسفند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04813"/>
            <a:ext cx="7772400" cy="762000"/>
          </a:xfrm>
        </p:spPr>
        <p:txBody>
          <a:bodyPr/>
          <a:lstStyle/>
          <a:p>
            <a:pPr algn="ctr" eaLnBrk="1" hangingPunct="1"/>
            <a:r>
              <a:rPr lang="fa-IR" altLang="fa-IR" smtClean="0">
                <a:solidFill>
                  <a:srgbClr val="0066FF"/>
                </a:solidFill>
              </a:rPr>
              <a:t>محاسبه سرمايه آقای مالکي:</a:t>
            </a:r>
            <a:endParaRPr lang="en-US" altLang="fa-IR" smtClean="0">
              <a:solidFill>
                <a:srgbClr val="0066FF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989139"/>
            <a:ext cx="8569325" cy="216852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altLang="fa-IR" sz="2100"/>
              <a:t>(برداشت-سودخالص)+سرمايه گذاری مجدد+سرمايه در اول دوره =سرمايه در پايان دوره</a:t>
            </a:r>
          </a:p>
          <a:p>
            <a:pPr eaLnBrk="1" hangingPunct="1">
              <a:buFontTx/>
              <a:buNone/>
            </a:pPr>
            <a:r>
              <a:rPr lang="fa-IR" altLang="fa-IR" sz="4800"/>
              <a:t> (300-700)+5000+10000=</a:t>
            </a:r>
            <a:r>
              <a:rPr lang="fa-IR" altLang="fa-IR" sz="2000"/>
              <a:t> سرمايه در پايان دوره </a:t>
            </a:r>
          </a:p>
          <a:p>
            <a:pPr eaLnBrk="1" hangingPunct="1">
              <a:buFontTx/>
              <a:buNone/>
            </a:pPr>
            <a:r>
              <a:rPr lang="fa-IR" altLang="fa-IR" sz="4800"/>
              <a:t>               400/15= </a:t>
            </a:r>
            <a:r>
              <a:rPr lang="fa-IR" altLang="fa-IR" sz="4000"/>
              <a:t>سرمايه در پايان دوره</a:t>
            </a:r>
            <a:endParaRPr lang="en-US" altLang="fa-IR" sz="4000"/>
          </a:p>
        </p:txBody>
      </p:sp>
    </p:spTree>
    <p:extLst>
      <p:ext uri="{BB962C8B-B14F-4D97-AF65-F5344CB8AC3E}">
        <p14:creationId xmlns:p14="http://schemas.microsoft.com/office/powerpoint/2010/main" val="27035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 descr="Large confetti"/>
          <p:cNvSpPr>
            <a:spLocks noChangeArrowheads="1"/>
          </p:cNvSpPr>
          <p:nvPr/>
        </p:nvSpPr>
        <p:spPr bwMode="auto">
          <a:xfrm>
            <a:off x="2279650" y="19891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مالكي در تاريخ 10/12                 10.000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مجدد                             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5.000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جمع سرمايه 	                       		     15.000 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r>
              <a:rPr lang="fa-IR" altLang="fa-IR" sz="2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سود خالص در طي دوره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		700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كسر مي شود :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برداشت در طي دوره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 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(300)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افزايش خالص		                  	   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400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مالكي در پايان دوره 		15.400</a:t>
            </a:r>
            <a:endParaRPr lang="en-US" altLang="fa-IR" sz="28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2707" name="Rectangle 4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تعميرگاه مالکي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دهه دوم اسفند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6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351088" y="1628775"/>
            <a:ext cx="7772400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 اول: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اوليه همراه با سود خالص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بدون سرمايه گذاري مجدد و برداشت</a:t>
            </a:r>
            <a:endParaRPr lang="en-US" altLang="fa-IR" sz="40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819400" y="392114"/>
            <a:ext cx="7499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r>
              <a:rPr lang="fa-IR" altLang="fa-IR" sz="3200"/>
              <a:t>حالتهاي مختلف صورت حساب حقوق صاحبان سرمايه</a:t>
            </a:r>
            <a:endParaRPr lang="en-US" altLang="fa-IR" sz="3200"/>
          </a:p>
        </p:txBody>
      </p:sp>
    </p:spTree>
    <p:extLst>
      <p:ext uri="{BB962C8B-B14F-4D97-AF65-F5344CB8AC3E}">
        <p14:creationId xmlns:p14="http://schemas.microsoft.com/office/powerpoint/2010/main" val="23952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424113" y="15573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ابتداي دوره                          10.000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سود خالص ( ويژه) در طي دوره            	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700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انتهاي دوره 		         10.700 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endParaRPr lang="en-US" altLang="fa-IR" sz="28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5779" name="Rectangle 5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موسسه آلفا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سال مالي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5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279650" y="19891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 دوم: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اوليه همراه با سود خالص و برداشت مالك موسسه ( كمتراز سود خالص)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بدون سرمايه گذاري مجدد</a:t>
            </a:r>
            <a:endParaRPr lang="en-US" altLang="fa-IR" sz="40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895725" y="476251"/>
            <a:ext cx="60532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l" rtl="0" eaLnBrk="1" hangingPunct="1"/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حالتهاي مختلف صورت حقوق صاحبان</a:t>
            </a:r>
            <a:endParaRPr lang="en-US" altLang="fa-IR" sz="3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328613"/>
            <a:ext cx="7772400" cy="1098550"/>
          </a:xfrm>
        </p:spPr>
        <p:txBody>
          <a:bodyPr/>
          <a:lstStyle/>
          <a:p>
            <a:pPr algn="ctr" eaLnBrk="1" hangingPunct="1"/>
            <a:r>
              <a:rPr lang="fa-IR" altLang="fa-IR" sz="6600"/>
              <a:t> نتيجه ثانوي:</a:t>
            </a:r>
            <a:endParaRPr lang="en-US" altLang="fa-IR" sz="6600"/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9" y="2998788"/>
            <a:ext cx="3616325" cy="2609850"/>
          </a:xfrm>
          <a:solidFill>
            <a:srgbClr val="F8F8F8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4400" i="1">
                <a:solidFill>
                  <a:srgbClr val="990000"/>
                </a:solidFill>
              </a:rPr>
              <a:t>حق مالکيت همان فرد</a:t>
            </a:r>
            <a:r>
              <a:rPr lang="fa-IR" altLang="fa-IR" sz="4400" i="1">
                <a:solidFill>
                  <a:srgbClr val="FF0000"/>
                </a:solidFill>
              </a:rPr>
              <a:t> </a:t>
            </a:r>
            <a:endParaRPr lang="fa-IR" altLang="fa-IR" i="1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altLang="fa-IR" i="1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altLang="fa-IR" smtClean="0">
              <a:solidFill>
                <a:schemeClr val="hlink"/>
              </a:solidFill>
            </a:endParaRPr>
          </a:p>
        </p:txBody>
      </p:sp>
      <p:sp>
        <p:nvSpPr>
          <p:cNvPr id="64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35864" y="3068638"/>
            <a:ext cx="2943225" cy="1173162"/>
          </a:xfrm>
          <a:solidFill>
            <a:srgbClr val="FFFFCC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i="1" smtClean="0">
                <a:solidFill>
                  <a:srgbClr val="990000"/>
                </a:solidFill>
              </a:rPr>
              <a:t>ارزش ريالي اموال</a:t>
            </a:r>
          </a:p>
          <a:p>
            <a:pPr eaLnBrk="1" hangingPunct="1">
              <a:buFontTx/>
              <a:buNone/>
            </a:pPr>
            <a:r>
              <a:rPr lang="fa-IR" altLang="fa-IR" i="1" smtClean="0">
                <a:solidFill>
                  <a:srgbClr val="990000"/>
                </a:solidFill>
              </a:rPr>
              <a:t>هر فرد</a:t>
            </a:r>
            <a:endParaRPr lang="en-US" altLang="fa-IR" i="1" smtClean="0">
              <a:solidFill>
                <a:srgbClr val="990000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000375" y="1700213"/>
            <a:ext cx="5975350" cy="7921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تساوي زير هميشه بر قرار است</a:t>
            </a:r>
            <a:r>
              <a:rPr lang="fa-IR" altLang="fa-IR" sz="2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endParaRPr lang="en-US" altLang="fa-IR" sz="24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735638" y="3213100"/>
            <a:ext cx="12239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fa-IR" altLang="fa-IR" sz="15600" b="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=</a:t>
            </a:r>
            <a:endParaRPr lang="en-US" altLang="fa-IR" sz="15600" b="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645127" name="Text Box 7"/>
          <p:cNvSpPr txBox="1">
            <a:spLocks noChangeArrowheads="1"/>
          </p:cNvSpPr>
          <p:nvPr/>
        </p:nvSpPr>
        <p:spPr bwMode="auto">
          <a:xfrm>
            <a:off x="1981200" y="4724401"/>
            <a:ext cx="8534400" cy="1173163"/>
          </a:xfrm>
          <a:prstGeom prst="rect">
            <a:avLst/>
          </a:prstGeom>
          <a:solidFill>
            <a:srgbClr val="FCFEB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 sz="2800">
                <a:solidFill>
                  <a:schemeClr val="hlink"/>
                </a:solidFill>
                <a:ea typeface="Zar" pitchFamily="2" charset="0"/>
                <a:cs typeface="Zar" pitchFamily="2" charset="0"/>
              </a:rPr>
              <a:t>به شرطي که فرد مذکور براي به دست آوردن اموال از ديگران</a:t>
            </a:r>
          </a:p>
          <a:p>
            <a:pPr algn="ctr" rtl="0">
              <a:spcBef>
                <a:spcPct val="50000"/>
              </a:spcBef>
            </a:pPr>
            <a:r>
              <a:rPr lang="fa-IR" altLang="fa-IR" sz="2800">
                <a:solidFill>
                  <a:schemeClr val="hlink"/>
                </a:solidFill>
                <a:ea typeface="Zar" pitchFamily="2" charset="0"/>
                <a:cs typeface="Zar" pitchFamily="2" charset="0"/>
              </a:rPr>
              <a:t>قرض نکرده باشد </a:t>
            </a:r>
            <a:endParaRPr lang="en-US" altLang="fa-IR" sz="2800">
              <a:solidFill>
                <a:schemeClr val="hlink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2531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3" grpId="0" animBg="1" autoUpdateAnimBg="0"/>
      <p:bldP spid="645124" grpId="0" animBg="1" autoUpdateAnimBg="0"/>
      <p:bldP spid="645127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424113" y="19891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ابتداي دوره                          10.000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سود خالص در طي دوره         700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r>
              <a:rPr lang="fa-IR" altLang="fa-IR" sz="2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كسر ميشود: برداشت در طي دوره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 (300)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افزايش خالص	                                    	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400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انتهاي دوره 	                  10.400 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endParaRPr lang="en-US" altLang="fa-IR" sz="28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7827" name="Rectangle 5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موسسه آلفا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سال مالي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9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135188" y="22050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 سوم:</a:t>
            </a:r>
            <a:b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اوليه همراه با سود خالص و برداشت مالك موسسه ( بيشتراز سود خالص)</a:t>
            </a:r>
            <a:b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بدون سرمايه گذاري مجدد</a:t>
            </a:r>
            <a:endParaRPr lang="en-US" altLang="fa-IR" sz="3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855913" y="555625"/>
            <a:ext cx="751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l" rtl="0" eaLnBrk="1" hangingPunct="1"/>
            <a:r>
              <a:rPr lang="fa-IR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حالتهاي مختلف صورت حقوق صاحبان سرمايه</a:t>
            </a:r>
            <a:endParaRPr lang="en-US" altLang="fa-IR" sz="36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992313" y="1844675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ابتداي دوره                          10.000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سود خالص در طي دوره                 700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كسر ميشود: برداشت در طي دوره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          (900)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كاهش خالص             		         	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(200)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انتهاي دوره 		         9.800 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endParaRPr lang="en-US" altLang="fa-IR" sz="28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79875" name="Rectangle 5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موسسه آلفا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سال مالي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7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135188" y="2349500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 چهارم: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اوليه همراه با زيان خالص و برداشت مالك موسسه </a:t>
            </a:r>
            <a:b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بدون سرمايه گذاري مجدد</a:t>
            </a:r>
            <a:endParaRPr lang="en-US" altLang="fa-IR" sz="40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955925" y="688975"/>
            <a:ext cx="67071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حالتهاي مختلف صورت حقوق صاحبان سرمايه</a:t>
            </a:r>
            <a:endParaRPr lang="en-US" altLang="fa-IR" sz="32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ChangeArrowheads="1"/>
          </p:cNvSpPr>
          <p:nvPr/>
        </p:nvSpPr>
        <p:spPr bwMode="auto">
          <a:xfrm>
            <a:off x="2279650" y="1628776"/>
            <a:ext cx="7772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ar-SA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36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en-US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</a:t>
            </a:r>
            <a:r>
              <a:rPr lang="en-US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	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000/1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0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ar-SA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زيان خالص در طي دوره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        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600</a:t>
            </a:r>
            <a:b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ar-SA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اضافه مي‌شود: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ar-SA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برداشت در طي دوره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   	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400</a:t>
            </a:r>
            <a:b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ar-SA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كاهش خالص</a:t>
            </a:r>
            <a:r>
              <a:rPr lang="ar-SA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    		</a:t>
            </a:r>
            <a:r>
              <a:rPr lang="ar-SA" altLang="fa-IR" sz="44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(1000)</a:t>
            </a:r>
            <a:br>
              <a:rPr lang="ar-SA" altLang="fa-IR" sz="44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ar-SA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32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پايان دوره    </a:t>
            </a:r>
            <a:r>
              <a:rPr lang="fa-IR" altLang="fa-IR" sz="4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	000/9</a:t>
            </a:r>
            <a:endParaRPr lang="en-US" altLang="fa-IR" sz="44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81923" name="Rectangle 6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موسسه آلفا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سال مالي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31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992313" y="1691652"/>
            <a:ext cx="80645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4400">
                <a:ea typeface="Zar" pitchFamily="2" charset="0"/>
                <a:cs typeface="Zar" pitchFamily="2" charset="0"/>
              </a:rPr>
              <a:t>حالت پنجم:</a:t>
            </a:r>
            <a:endParaRPr lang="en-US" altLang="fa-IR" sz="44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4400">
                <a:ea typeface="Zar" pitchFamily="2" charset="0"/>
                <a:cs typeface="Zar" pitchFamily="2" charset="0"/>
              </a:rPr>
              <a:t>سرمايه</a:t>
            </a:r>
            <a:r>
              <a:rPr lang="fa-IR" altLang="fa-IR" sz="4400">
                <a:cs typeface="Arial" panose="020B0604020202020204" pitchFamily="34" charset="0"/>
              </a:rPr>
              <a:t>‌</a:t>
            </a:r>
            <a:r>
              <a:rPr lang="fa-IR" altLang="fa-IR" sz="4400">
                <a:ea typeface="Zar" pitchFamily="2" charset="0"/>
                <a:cs typeface="Zar" pitchFamily="2" charset="0"/>
              </a:rPr>
              <a:t>گذاري اوليه همراه با سرمايه</a:t>
            </a:r>
            <a:r>
              <a:rPr lang="fa-IR" altLang="fa-IR" sz="4400">
                <a:cs typeface="Arial" panose="020B0604020202020204" pitchFamily="34" charset="0"/>
              </a:rPr>
              <a:t>‌</a:t>
            </a:r>
            <a:r>
              <a:rPr lang="fa-IR" altLang="fa-IR" sz="4400">
                <a:ea typeface="Zar" pitchFamily="2" charset="0"/>
                <a:cs typeface="Zar" pitchFamily="2" charset="0"/>
              </a:rPr>
              <a:t>گذاري مجدد</a:t>
            </a:r>
          </a:p>
          <a:p>
            <a:pPr eaLnBrk="1" hangingPunct="1"/>
            <a:r>
              <a:rPr lang="fa-IR" altLang="fa-IR" sz="4400">
                <a:ea typeface="Zar" pitchFamily="2" charset="0"/>
                <a:cs typeface="Zar" pitchFamily="2" charset="0"/>
              </a:rPr>
              <a:t>و سود خالص </a:t>
            </a:r>
          </a:p>
          <a:p>
            <a:pPr eaLnBrk="1" hangingPunct="1"/>
            <a:r>
              <a:rPr lang="fa-IR" altLang="fa-IR" sz="4400">
                <a:ea typeface="Zar" pitchFamily="2" charset="0"/>
                <a:cs typeface="Zar" pitchFamily="2" charset="0"/>
              </a:rPr>
              <a:t>و برداشت مالك مؤسسه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000375" y="333375"/>
            <a:ext cx="6523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eaLnBrk="1" hangingPunct="1"/>
            <a:r>
              <a:rPr lang="fa-IR" altLang="fa-IR" sz="3200"/>
              <a:t>حالتهاي مختلف صورت حقوق صاحبان سرمايه</a:t>
            </a:r>
            <a:endParaRPr lang="en-US" altLang="fa-IR" sz="3200"/>
          </a:p>
        </p:txBody>
      </p:sp>
    </p:spTree>
    <p:extLst>
      <p:ext uri="{BB962C8B-B14F-4D97-AF65-F5344CB8AC3E}">
        <p14:creationId xmlns:p14="http://schemas.microsoft.com/office/powerpoint/2010/main" val="5021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 descr="Large confetti"/>
          <p:cNvSpPr>
            <a:spLocks noChangeArrowheads="1"/>
          </p:cNvSpPr>
          <p:nvPr/>
        </p:nvSpPr>
        <p:spPr bwMode="auto">
          <a:xfrm>
            <a:off x="2279650" y="1989138"/>
            <a:ext cx="7772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                            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10.000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گذاري مجدد 	    		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5.000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جمع سرمايه 			               15.000  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سود خالص در طي دوره 	700</a:t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1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كسر مي شود : </a:t>
            </a:r>
            <a:r>
              <a:rPr lang="ar-SA" altLang="fa-IR" sz="20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برداشت در طي دوره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(300)</a:t>
            </a:r>
            <a:b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افزايش خالص			           </a:t>
            </a:r>
            <a:r>
              <a:rPr lang="fa-IR" altLang="fa-IR" sz="2800" u="sng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   400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/>
            </a:r>
            <a:b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X</a:t>
            </a:r>
            <a:r>
              <a:rPr lang="fa-IR" altLang="fa-IR" sz="28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 در پايان دوره	15.400</a:t>
            </a:r>
            <a:endParaRPr lang="en-US" altLang="fa-IR" sz="2800"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  <p:sp>
        <p:nvSpPr>
          <p:cNvPr id="83971" name="Rectangle 6"/>
          <p:cNvSpPr>
            <a:spLocks noChangeArrowheads="1"/>
          </p:cNvSpPr>
          <p:nvPr/>
        </p:nvSpPr>
        <p:spPr bwMode="auto">
          <a:xfrm>
            <a:off x="5087938" y="333376"/>
            <a:ext cx="2836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موسسه آلفا</a:t>
            </a:r>
          </a:p>
          <a:p>
            <a:pPr algn="ctr"/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صورت حقوق صاحبان سرمايه</a:t>
            </a:r>
            <a: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/>
            </a:r>
            <a:br>
              <a:rPr lang="fa-IR" altLang="fa-IR" sz="3200">
                <a:solidFill>
                  <a:schemeClr val="tx2"/>
                </a:solidFill>
                <a:ea typeface="Zar" pitchFamily="2" charset="0"/>
                <a:cs typeface="Zar" pitchFamily="2" charset="0"/>
              </a:rPr>
            </a:b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برای سال مالي </a:t>
            </a:r>
            <a:r>
              <a:rPr lang="en-US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xx</a:t>
            </a:r>
            <a:r>
              <a:rPr lang="fa-IR" altLang="fa-IR" sz="2000">
                <a:solidFill>
                  <a:schemeClr val="tx2"/>
                </a:solidFill>
                <a:ea typeface="Zar" pitchFamily="2" charset="0"/>
                <a:cs typeface="Zar" pitchFamily="2" charset="0"/>
              </a:rPr>
              <a:t>13</a:t>
            </a:r>
            <a:endParaRPr lang="en-US" altLang="fa-IR" sz="2000">
              <a:solidFill>
                <a:schemeClr val="tx2"/>
              </a:solidFill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09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971291" y="2462680"/>
            <a:ext cx="825418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eaLnBrk="1" hangingPunct="1"/>
            <a:r>
              <a:rPr lang="fa-IR" altLang="fa-IR" sz="4000">
                <a:ea typeface="Zar" pitchFamily="2" charset="0"/>
                <a:cs typeface="Zar" pitchFamily="2" charset="0"/>
              </a:rPr>
              <a:t>حالت ششم:</a:t>
            </a:r>
            <a:endParaRPr lang="en-US" altLang="fa-IR" sz="4000">
              <a:ea typeface="Zar" pitchFamily="2" charset="0"/>
              <a:cs typeface="Zar" pitchFamily="2" charset="0"/>
            </a:endParaRPr>
          </a:p>
          <a:p>
            <a:pPr algn="ctr" eaLnBrk="1" hangingPunct="1"/>
            <a:r>
              <a:rPr lang="fa-IR" altLang="fa-IR" sz="4000">
                <a:ea typeface="Zar" pitchFamily="2" charset="0"/>
                <a:cs typeface="Zar" pitchFamily="2" charset="0"/>
              </a:rPr>
              <a:t>سرمايه</a:t>
            </a:r>
            <a:r>
              <a:rPr lang="fa-IR" altLang="fa-IR" sz="4000">
                <a:cs typeface="Arial" panose="020B0604020202020204" pitchFamily="34" charset="0"/>
              </a:rPr>
              <a:t>‌</a:t>
            </a:r>
            <a:r>
              <a:rPr lang="fa-IR" altLang="fa-IR" sz="4000">
                <a:ea typeface="Zar" pitchFamily="2" charset="0"/>
                <a:cs typeface="Zar" pitchFamily="2" charset="0"/>
              </a:rPr>
              <a:t>گذاري اوليه همراه با سرمايه</a:t>
            </a:r>
            <a:r>
              <a:rPr lang="fa-IR" altLang="fa-IR" sz="4000">
                <a:cs typeface="Arial" panose="020B0604020202020204" pitchFamily="34" charset="0"/>
              </a:rPr>
              <a:t>‌</a:t>
            </a:r>
            <a:r>
              <a:rPr lang="fa-IR" altLang="fa-IR" sz="4000">
                <a:ea typeface="Zar" pitchFamily="2" charset="0"/>
                <a:cs typeface="Zar" pitchFamily="2" charset="0"/>
              </a:rPr>
              <a:t>گذاري مجدد</a:t>
            </a:r>
          </a:p>
          <a:p>
            <a:pPr algn="ctr" eaLnBrk="1" hangingPunct="1"/>
            <a:r>
              <a:rPr lang="fa-IR" altLang="fa-IR" sz="4000">
                <a:ea typeface="Zar" pitchFamily="2" charset="0"/>
                <a:cs typeface="Zar" pitchFamily="2" charset="0"/>
              </a:rPr>
              <a:t> زيان خالص و برداشت مالك مؤسسه</a:t>
            </a: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3000375" y="333375"/>
            <a:ext cx="6523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eaLnBrk="1" hangingPunct="1"/>
            <a:r>
              <a:rPr lang="fa-IR" altLang="fa-IR" sz="3200"/>
              <a:t>حالتهاي مختلف صورت حقوق صاحبان سرمايه</a:t>
            </a:r>
            <a:endParaRPr lang="en-US" altLang="fa-IR" sz="3200"/>
          </a:p>
        </p:txBody>
      </p:sp>
    </p:spTree>
    <p:extLst>
      <p:ext uri="{BB962C8B-B14F-4D97-AF65-F5344CB8AC3E}">
        <p14:creationId xmlns:p14="http://schemas.microsoft.com/office/powerpoint/2010/main" val="42022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774825" y="1989138"/>
            <a:ext cx="8281988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r" rtl="1"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3101975" algn="l"/>
              </a:tabLs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3200">
                <a:ea typeface="Zar" pitchFamily="2" charset="0"/>
                <a:cs typeface="Zar" pitchFamily="2" charset="0"/>
              </a:rPr>
              <a:t>سرمايه آقای </a:t>
            </a:r>
            <a:r>
              <a:rPr lang="en-US" altLang="fa-IR" sz="3200">
                <a:ea typeface="Zar" pitchFamily="2" charset="0"/>
                <a:cs typeface="Zar" pitchFamily="2" charset="0"/>
              </a:rPr>
              <a:t>X</a:t>
            </a:r>
            <a:r>
              <a:rPr lang="fa-IR" altLang="fa-IR" sz="3200">
                <a:ea typeface="Zar" pitchFamily="2" charset="0"/>
                <a:cs typeface="Zar" pitchFamily="2" charset="0"/>
              </a:rPr>
              <a:t>	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		000/10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2400">
                <a:ea typeface="Zar" pitchFamily="2" charset="0"/>
                <a:cs typeface="Zar" pitchFamily="2" charset="0"/>
              </a:rPr>
              <a:t>سرمايه</a:t>
            </a:r>
            <a:r>
              <a:rPr lang="fa-IR" altLang="fa-IR" sz="2400">
                <a:cs typeface="Arial" panose="020B0604020202020204" pitchFamily="34" charset="0"/>
              </a:rPr>
              <a:t>‌</a:t>
            </a:r>
            <a:r>
              <a:rPr lang="fa-IR" altLang="fa-IR" sz="2400">
                <a:ea typeface="Zar" pitchFamily="2" charset="0"/>
                <a:cs typeface="Zar" pitchFamily="2" charset="0"/>
              </a:rPr>
              <a:t>گذاري مجدد در طي دوره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 	 </a:t>
            </a:r>
            <a:r>
              <a:rPr lang="fa-IR" altLang="fa-IR" sz="3600" u="sng">
                <a:ea typeface="Zar" pitchFamily="2" charset="0"/>
                <a:cs typeface="Zar" pitchFamily="2" charset="0"/>
              </a:rPr>
              <a:t>000/3  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3600">
                <a:ea typeface="Zar" pitchFamily="2" charset="0"/>
                <a:cs typeface="Zar" pitchFamily="2" charset="0"/>
              </a:rPr>
              <a:t>	جمع سرمايه                         000/13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2000">
                <a:ea typeface="Zar" pitchFamily="2" charset="0"/>
                <a:cs typeface="Zar" pitchFamily="2" charset="0"/>
              </a:rPr>
              <a:t>زيان خالص در طي دوره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	600	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2000">
                <a:ea typeface="Zar" pitchFamily="2" charset="0"/>
                <a:cs typeface="Zar" pitchFamily="2" charset="0"/>
              </a:rPr>
              <a:t>اضافه مي</a:t>
            </a:r>
            <a:r>
              <a:rPr lang="fa-IR" altLang="fa-IR" sz="2000">
                <a:cs typeface="Arial" panose="020B0604020202020204" pitchFamily="34" charset="0"/>
              </a:rPr>
              <a:t>‌</a:t>
            </a:r>
            <a:r>
              <a:rPr lang="fa-IR" altLang="fa-IR" sz="2000">
                <a:ea typeface="Zar" pitchFamily="2" charset="0"/>
                <a:cs typeface="Zar" pitchFamily="2" charset="0"/>
              </a:rPr>
              <a:t>شود: برداشت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 	</a:t>
            </a:r>
            <a:r>
              <a:rPr lang="fa-IR" altLang="fa-IR" sz="3600" u="sng">
                <a:ea typeface="Zar" pitchFamily="2" charset="0"/>
                <a:cs typeface="Zar" pitchFamily="2" charset="0"/>
              </a:rPr>
              <a:t>400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 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3600">
                <a:ea typeface="Zar" pitchFamily="2" charset="0"/>
                <a:cs typeface="Zar" pitchFamily="2" charset="0"/>
              </a:rPr>
              <a:t>كاهش خالص			</a:t>
            </a:r>
            <a:r>
              <a:rPr lang="fa-IR" altLang="fa-IR" sz="3600" u="sng">
                <a:ea typeface="Zar" pitchFamily="2" charset="0"/>
                <a:cs typeface="Zar" pitchFamily="2" charset="0"/>
              </a:rPr>
              <a:t>(000/1)</a:t>
            </a:r>
            <a:endParaRPr lang="en-US" altLang="fa-IR" sz="3600">
              <a:ea typeface="Zar" pitchFamily="2" charset="0"/>
              <a:cs typeface="Zar" pitchFamily="2" charset="0"/>
            </a:endParaRPr>
          </a:p>
          <a:p>
            <a:pPr eaLnBrk="1" hangingPunct="1"/>
            <a:r>
              <a:rPr lang="fa-IR" altLang="fa-IR" sz="3200">
                <a:ea typeface="Zar" pitchFamily="2" charset="0"/>
                <a:cs typeface="Zar" pitchFamily="2" charset="0"/>
              </a:rPr>
              <a:t>سرمايه آقاي </a:t>
            </a:r>
            <a:r>
              <a:rPr lang="en-US" altLang="fa-IR" sz="3200">
                <a:ea typeface="Zar" pitchFamily="2" charset="0"/>
                <a:cs typeface="Zar" pitchFamily="2" charset="0"/>
              </a:rPr>
              <a:t>X</a:t>
            </a:r>
            <a:r>
              <a:rPr lang="fa-IR" altLang="fa-IR" sz="3200">
                <a:ea typeface="Zar" pitchFamily="2" charset="0"/>
                <a:cs typeface="Zar" pitchFamily="2" charset="0"/>
              </a:rPr>
              <a:t> در پايان دوره</a:t>
            </a:r>
            <a:r>
              <a:rPr lang="fa-IR" altLang="fa-IR" sz="3600">
                <a:ea typeface="Zar" pitchFamily="2" charset="0"/>
                <a:cs typeface="Zar" pitchFamily="2" charset="0"/>
              </a:rPr>
              <a:t>	000/12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6794501" y="396875"/>
            <a:ext cx="295144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l" eaLnBrk="1" hangingPunct="1"/>
            <a:r>
              <a:rPr lang="fa-IR" altLang="fa-IR" sz="540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تعميرگاه آلفا</a:t>
            </a:r>
          </a:p>
        </p:txBody>
      </p:sp>
    </p:spTree>
    <p:extLst>
      <p:ext uri="{BB962C8B-B14F-4D97-AF65-F5344CB8AC3E}">
        <p14:creationId xmlns:p14="http://schemas.microsoft.com/office/powerpoint/2010/main" val="33783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476250"/>
            <a:ext cx="7772400" cy="762000"/>
          </a:xfrm>
        </p:spPr>
        <p:txBody>
          <a:bodyPr/>
          <a:lstStyle/>
          <a:p>
            <a:pPr eaLnBrk="1" hangingPunct="1"/>
            <a:r>
              <a:rPr lang="fa-IR" altLang="fa-IR" smtClean="0"/>
              <a:t>مسوليتهاي مدير مالي </a:t>
            </a:r>
            <a:endParaRPr lang="en-US" altLang="fa-I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56363" y="1844676"/>
            <a:ext cx="3846512" cy="2398713"/>
          </a:xfrm>
        </p:spPr>
        <p:txBody>
          <a:bodyPr/>
          <a:lstStyle/>
          <a:p>
            <a:pPr eaLnBrk="1" hangingPunct="1"/>
            <a:r>
              <a:rPr lang="fa-IR" altLang="fa-IR"/>
              <a:t>تنظيم صورتهاي مالي </a:t>
            </a:r>
          </a:p>
          <a:p>
            <a:pPr eaLnBrk="1" hangingPunct="1"/>
            <a:r>
              <a:rPr lang="fa-IR" altLang="fa-IR"/>
              <a:t>تنظيم ساير گزارشات سالانه مالي </a:t>
            </a:r>
          </a:p>
          <a:p>
            <a:pPr eaLnBrk="1" hangingPunct="1"/>
            <a:r>
              <a:rPr lang="fa-IR" altLang="fa-IR"/>
              <a:t>حمايت از سيستم هاي کنترل داخلي  </a:t>
            </a:r>
            <a:endParaRPr lang="en-US" altLang="fa-IR"/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2281239" y="2147888"/>
          <a:ext cx="3419475" cy="204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Clip" r:id="rId3" imgW="2940867" imgH="3468986" progId="MS_ClipArt_Gallery.5">
                  <p:embed/>
                </p:oleObj>
              </mc:Choice>
              <mc:Fallback>
                <p:oleObj name="Clip" r:id="rId3" imgW="2940867" imgH="3468986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9" y="2147888"/>
                        <a:ext cx="3419475" cy="204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949377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328613"/>
            <a:ext cx="7772400" cy="1098550"/>
          </a:xfrm>
        </p:spPr>
        <p:txBody>
          <a:bodyPr/>
          <a:lstStyle/>
          <a:p>
            <a:pPr algn="ctr" eaLnBrk="1" hangingPunct="1"/>
            <a:r>
              <a:rPr lang="fa-IR" altLang="fa-IR" sz="6600"/>
              <a:t> پس بهتراست بنويسيم  :</a:t>
            </a:r>
            <a:endParaRPr lang="en-US" altLang="fa-IR" sz="6600"/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39900" y="2420938"/>
            <a:ext cx="1619250" cy="2286000"/>
          </a:xfrm>
          <a:solidFill>
            <a:srgbClr val="F8F8F8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altLang="fa-IR" sz="3600" i="1">
                <a:solidFill>
                  <a:srgbClr val="990000"/>
                </a:solidFill>
              </a:rPr>
              <a:t>حق </a:t>
            </a:r>
            <a:r>
              <a:rPr lang="fa-IR" altLang="fa-IR" i="1" smtClean="0">
                <a:solidFill>
                  <a:srgbClr val="990000"/>
                </a:solidFill>
              </a:rPr>
              <a:t>مالکيت </a:t>
            </a:r>
            <a:r>
              <a:rPr lang="fa-IR" altLang="fa-IR" sz="3600" i="1">
                <a:solidFill>
                  <a:srgbClr val="990000"/>
                </a:solidFill>
              </a:rPr>
              <a:t>خود شخص</a:t>
            </a:r>
            <a:r>
              <a:rPr lang="fa-IR" altLang="fa-IR" sz="4000" i="1">
                <a:solidFill>
                  <a:srgbClr val="FF0000"/>
                </a:solidFill>
              </a:rPr>
              <a:t> </a:t>
            </a:r>
            <a:endParaRPr lang="fa-IR" altLang="fa-IR" i="1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fa-IR">
              <a:solidFill>
                <a:schemeClr val="hlink"/>
              </a:solidFill>
            </a:endParaRPr>
          </a:p>
        </p:txBody>
      </p:sp>
      <p:sp>
        <p:nvSpPr>
          <p:cNvPr id="64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535864" y="3068638"/>
            <a:ext cx="2943225" cy="1041400"/>
          </a:xfrm>
          <a:solidFill>
            <a:srgbClr val="FFFFCC"/>
          </a:soli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i="1">
                <a:solidFill>
                  <a:srgbClr val="990000"/>
                </a:solidFill>
              </a:rPr>
              <a:t>ارزش ريالي اموال</a:t>
            </a:r>
          </a:p>
          <a:p>
            <a:pPr eaLnBrk="1" hangingPunct="1">
              <a:buFontTx/>
              <a:buNone/>
            </a:pPr>
            <a:r>
              <a:rPr lang="fa-IR" altLang="fa-IR" i="1">
                <a:solidFill>
                  <a:srgbClr val="990000"/>
                </a:solidFill>
              </a:rPr>
              <a:t>هر فرد</a:t>
            </a:r>
            <a:endParaRPr lang="en-US" altLang="fa-IR" i="1">
              <a:solidFill>
                <a:srgbClr val="990000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240463" y="3346450"/>
            <a:ext cx="12239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en-US" altLang="fa-IR" sz="15600" b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46150" name="Text Box 6"/>
          <p:cNvSpPr txBox="1">
            <a:spLocks noChangeArrowheads="1"/>
          </p:cNvSpPr>
          <p:nvPr/>
        </p:nvSpPr>
        <p:spPr bwMode="auto">
          <a:xfrm>
            <a:off x="4440238" y="2349501"/>
            <a:ext cx="1655762" cy="2031325"/>
          </a:xfrm>
          <a:prstGeom prst="rect">
            <a:avLst/>
          </a:prstGeom>
          <a:solidFill>
            <a:srgbClr val="FCFEB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 sz="2800">
                <a:solidFill>
                  <a:schemeClr val="hlink"/>
                </a:solidFill>
                <a:ea typeface="Zar" pitchFamily="2" charset="0"/>
                <a:cs typeface="Zar" pitchFamily="2" charset="0"/>
              </a:rPr>
              <a:t>حق مالکيت ديگران </a:t>
            </a:r>
          </a:p>
          <a:p>
            <a:pPr algn="ctr" rtl="0">
              <a:spcBef>
                <a:spcPct val="50000"/>
              </a:spcBef>
            </a:pPr>
            <a:r>
              <a:rPr lang="fa-IR" altLang="fa-IR" sz="2800">
                <a:solidFill>
                  <a:schemeClr val="hlink"/>
                </a:solidFill>
                <a:ea typeface="Zar" pitchFamily="2" charset="0"/>
                <a:cs typeface="Zar" pitchFamily="2" charset="0"/>
              </a:rPr>
              <a:t>در اموال فرد  </a:t>
            </a:r>
            <a:endParaRPr lang="en-US" altLang="fa-IR" sz="2800">
              <a:solidFill>
                <a:schemeClr val="hlink"/>
              </a:solidFill>
              <a:ea typeface="Zar" pitchFamily="2" charset="0"/>
              <a:cs typeface="Zar" pitchFamily="2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359150" y="3284538"/>
            <a:ext cx="10810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 eaLnBrk="1" hangingPunct="1"/>
            <a:r>
              <a:rPr lang="en-US" altLang="fa-IR" sz="9600" b="0"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05632301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animBg="1" autoUpdateAnimBg="0"/>
      <p:bldP spid="646148" grpId="0" animBg="1" autoUpdateAnimBg="0"/>
      <p:bldP spid="646150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66" name="Object 2"/>
          <p:cNvGraphicFramePr>
            <a:graphicFrameLocks/>
          </p:cNvGraphicFramePr>
          <p:nvPr/>
        </p:nvGraphicFramePr>
        <p:xfrm>
          <a:off x="8040688" y="1916113"/>
          <a:ext cx="2032000" cy="421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Clip" r:id="rId3" imgW="1646238" imgH="3398838" progId="MS_ClipArt_Gallery.5">
                  <p:embed/>
                </p:oleObj>
              </mc:Choice>
              <mc:Fallback>
                <p:oleObj name="Clip" r:id="rId3" imgW="1646238" imgH="3398838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1916113"/>
                        <a:ext cx="2032000" cy="421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4800601" y="620713"/>
            <a:ext cx="4392613" cy="762000"/>
          </a:xfrm>
        </p:spPr>
        <p:txBody>
          <a:bodyPr/>
          <a:lstStyle/>
          <a:p>
            <a:pPr algn="ctr" eaLnBrk="1" hangingPunct="1"/>
            <a:r>
              <a:rPr lang="fa-IR" altLang="fa-IR" smtClean="0"/>
              <a:t>پايان فصل دوم</a:t>
            </a:r>
            <a:endParaRPr lang="en-US" altLang="fa-IR" smtClean="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2782889" y="2399130"/>
            <a:ext cx="395922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eaLnBrk="1" hangingPunct="1"/>
            <a:r>
              <a:rPr lang="fa-IR" altLang="fa-IR" sz="4400">
                <a:solidFill>
                  <a:schemeClr val="tx2"/>
                </a:solidFill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موفق باشيد</a:t>
            </a:r>
            <a:br>
              <a:rPr lang="fa-IR" altLang="fa-IR" sz="4400">
                <a:solidFill>
                  <a:schemeClr val="tx2"/>
                </a:solidFill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400">
                <a:solidFill>
                  <a:schemeClr val="tx2"/>
                </a:solidFill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و</a:t>
            </a:r>
            <a:br>
              <a:rPr lang="fa-IR" altLang="fa-IR" sz="4400">
                <a:solidFill>
                  <a:schemeClr val="tx2"/>
                </a:solidFill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</a:br>
            <a:r>
              <a:rPr lang="fa-IR" altLang="fa-IR" sz="4400">
                <a:solidFill>
                  <a:schemeClr val="tx2"/>
                </a:solidFill>
                <a:latin typeface="Times New Roman" panose="02020603050405020304" pitchFamily="18" charset="0"/>
                <a:ea typeface="Zar" pitchFamily="2" charset="0"/>
                <a:cs typeface="Zar" pitchFamily="2" charset="0"/>
              </a:rPr>
              <a:t>به اميد ديدار</a:t>
            </a:r>
            <a:endParaRPr lang="en-US" altLang="fa-IR" sz="4400">
              <a:solidFill>
                <a:schemeClr val="tx2"/>
              </a:solidFill>
              <a:latin typeface="Times New Roman" panose="02020603050405020304" pitchFamily="18" charset="0"/>
              <a:ea typeface="Zar" pitchFamily="2" charset="0"/>
              <a:cs typeface="Z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5862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/>
          </p:cNvGraphicFramePr>
          <p:nvPr/>
        </p:nvGraphicFramePr>
        <p:xfrm>
          <a:off x="2279650" y="1557338"/>
          <a:ext cx="7620000" cy="486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3" imgW="6029303" imgH="6000631" progId="MS_ClipArt_Gallery.5">
                  <p:embed/>
                </p:oleObj>
              </mc:Choice>
              <mc:Fallback>
                <p:oleObj name="Clip" r:id="rId3" imgW="6029303" imgH="6000631" progId="MS_ClipArt_Gallery.5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557338"/>
                        <a:ext cx="7620000" cy="486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7171" name="Rectangle 3"/>
          <p:cNvSpPr>
            <a:spLocks noChangeArrowheads="1"/>
          </p:cNvSpPr>
          <p:nvPr/>
        </p:nvSpPr>
        <p:spPr bwMode="auto">
          <a:xfrm>
            <a:off x="7535864" y="4005264"/>
            <a:ext cx="1762125" cy="1108075"/>
          </a:xfrm>
          <a:prstGeom prst="rect">
            <a:avLst/>
          </a:prstGeom>
          <a:solidFill>
            <a:srgbClr val="FDE3BA"/>
          </a:solidFill>
          <a:ln w="12700">
            <a:solidFill>
              <a:srgbClr val="4C2E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دارايي </a:t>
            </a:r>
            <a:r>
              <a:rPr lang="en-US" altLang="fa-IR" sz="1800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(Assets)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1847851" y="2609851"/>
            <a:ext cx="3571875" cy="1198563"/>
          </a:xfrm>
          <a:prstGeom prst="rect">
            <a:avLst/>
          </a:prstGeom>
          <a:solidFill>
            <a:srgbClr val="FDE3BA"/>
          </a:solidFill>
          <a:ln w="12700">
            <a:solidFill>
              <a:srgbClr val="4C2E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 sz="3600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بدهيها</a:t>
            </a:r>
            <a:endParaRPr lang="en-US" altLang="fa-IR">
              <a:solidFill>
                <a:srgbClr val="316501"/>
              </a:solidFill>
              <a:ea typeface="Zar" pitchFamily="2" charset="0"/>
              <a:cs typeface="Zar" pitchFamily="2" charset="0"/>
            </a:endParaRPr>
          </a:p>
          <a:p>
            <a:pPr algn="ctr" rtl="0">
              <a:spcBef>
                <a:spcPct val="50000"/>
              </a:spcBef>
            </a:pPr>
            <a:r>
              <a:rPr lang="en-US" altLang="fa-IR" sz="2400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(Liabilities)</a:t>
            </a:r>
          </a:p>
        </p:txBody>
      </p:sp>
      <p:sp>
        <p:nvSpPr>
          <p:cNvPr id="647173" name="Rectangle 5"/>
          <p:cNvSpPr>
            <a:spLocks noChangeArrowheads="1"/>
          </p:cNvSpPr>
          <p:nvPr/>
        </p:nvSpPr>
        <p:spPr bwMode="auto">
          <a:xfrm>
            <a:off x="1919289" y="3933825"/>
            <a:ext cx="3571875" cy="1136650"/>
          </a:xfrm>
          <a:prstGeom prst="rect">
            <a:avLst/>
          </a:prstGeom>
          <a:solidFill>
            <a:srgbClr val="FDE3BA"/>
          </a:solidFill>
          <a:ln w="12700">
            <a:solidFill>
              <a:srgbClr val="4C2E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1pPr>
            <a:lvl2pPr marL="742950" indent="-28575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2pPr>
            <a:lvl3pPr marL="11430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3pPr>
            <a:lvl4pPr marL="16002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4pPr>
            <a:lvl5pPr marL="2057400" indent="-228600" algn="r" rtl="1"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Titr" pitchFamily="2" charset="0"/>
                <a:cs typeface="Titr" pitchFamily="2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fa-IR" altLang="fa-IR" sz="3200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حقوق صاحبان سرمايه</a:t>
            </a:r>
          </a:p>
          <a:p>
            <a:pPr algn="ctr" rtl="0">
              <a:spcBef>
                <a:spcPct val="50000"/>
              </a:spcBef>
            </a:pPr>
            <a:r>
              <a:rPr lang="en-US" altLang="fa-IR" sz="2400">
                <a:solidFill>
                  <a:srgbClr val="316501"/>
                </a:solidFill>
                <a:ea typeface="Zar" pitchFamily="2" charset="0"/>
                <a:cs typeface="Zar" pitchFamily="2" charset="0"/>
              </a:rPr>
              <a:t>(Owners’ Equity)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به زبان حسابداري :</a:t>
            </a:r>
            <a:endParaRPr lang="en-US" altLang="fa-IR" smtClean="0"/>
          </a:p>
        </p:txBody>
      </p:sp>
    </p:spTree>
    <p:extLst>
      <p:ext uri="{BB962C8B-B14F-4D97-AF65-F5344CB8AC3E}">
        <p14:creationId xmlns:p14="http://schemas.microsoft.com/office/powerpoint/2010/main" val="2227735591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animBg="1" autoUpdateAnimBg="0"/>
      <p:bldP spid="647172" grpId="0" animBg="1" autoUpdateAnimBg="0"/>
      <p:bldP spid="64717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2835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 sz="6000"/>
              <a:t>هر يك از سه جزء معادله حسابداري در صفحات آتي توضيع داده مي</a:t>
            </a:r>
            <a:r>
              <a:rPr lang="fa-IR" altLang="fa-IR" sz="6000">
                <a:cs typeface="Arial" panose="020B0604020202020204" pitchFamily="34" charset="0"/>
              </a:rPr>
              <a:t>‌</a:t>
            </a:r>
            <a:r>
              <a:rPr lang="fa-IR" altLang="fa-IR" sz="6000"/>
              <a:t>شود</a:t>
            </a:r>
            <a:endParaRPr lang="en-US" altLang="fa-IR" sz="6000"/>
          </a:p>
        </p:txBody>
      </p:sp>
    </p:spTree>
    <p:extLst>
      <p:ext uri="{BB962C8B-B14F-4D97-AF65-F5344CB8AC3E}">
        <p14:creationId xmlns:p14="http://schemas.microsoft.com/office/powerpoint/2010/main" val="29782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fa-IR" smtClean="0"/>
              <a:t>جزء اول: دارائي</a:t>
            </a:r>
            <a:r>
              <a:rPr lang="fa-IR" altLang="fa-IR" smtClean="0">
                <a:cs typeface="Times New Roman" panose="02020603050405020304" pitchFamily="18" charset="0"/>
              </a:rPr>
              <a:t>‌</a:t>
            </a:r>
            <a:r>
              <a:rPr lang="fa-IR" altLang="fa-IR" smtClean="0"/>
              <a:t>ها</a:t>
            </a:r>
            <a:endParaRPr lang="en-US" altLang="fa-I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8" y="1989139"/>
            <a:ext cx="7847012" cy="4022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fa-IR"/>
              <a:t>اموال ملموس يا مطالبات از اشخاص و برخي اموال غير محسوس نظير: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موجودي نقدي ( صندوق – بانك و ...)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اثاثه اداري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مضرومات اداري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ساختمان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حسابهاي دريافتي</a:t>
            </a:r>
          </a:p>
          <a:p>
            <a:pPr eaLnBrk="1" hangingPunct="1">
              <a:buFontTx/>
              <a:buChar char="-"/>
            </a:pPr>
            <a:r>
              <a:rPr lang="fa-IR" altLang="fa-IR"/>
              <a:t>و ...</a:t>
            </a:r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4197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1537</Words>
  <Application>Microsoft Office PowerPoint</Application>
  <PresentationFormat>Widescreen</PresentationFormat>
  <Paragraphs>585</Paragraphs>
  <Slides>60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Titr</vt:lpstr>
      <vt:lpstr>Wingdings 2</vt:lpstr>
      <vt:lpstr>Wingdings 3</vt:lpstr>
      <vt:lpstr>Zar</vt:lpstr>
      <vt:lpstr>Office Theme</vt:lpstr>
      <vt:lpstr>Microsoft Clip Gallery</vt:lpstr>
      <vt:lpstr>PowerPoint Presentation</vt:lpstr>
      <vt:lpstr>PowerPoint Presentation</vt:lpstr>
      <vt:lpstr>اموال چيست ؟</vt:lpstr>
      <vt:lpstr>در نتيجه :</vt:lpstr>
      <vt:lpstr> نتيجه ثانوي:</vt:lpstr>
      <vt:lpstr> پس بهتراست بنويسيم  :</vt:lpstr>
      <vt:lpstr>به زبان حسابداري :</vt:lpstr>
      <vt:lpstr>PowerPoint Presentation</vt:lpstr>
      <vt:lpstr>جزء اول: دارائي‌ها</vt:lpstr>
      <vt:lpstr>جزء دوم: بدهيها</vt:lpstr>
      <vt:lpstr>جزء سوم: حقوق صاحبان سرمايه</vt:lpstr>
      <vt:lpstr>نكته:</vt:lpstr>
      <vt:lpstr>چگونه يك فعاليت مالي بر معادله حسابداري تاثير مي‌نهد.</vt:lpstr>
      <vt:lpstr>تعميرگاه مالكي</vt:lpstr>
      <vt:lpstr>فعاليت شماره يک:</vt:lpstr>
      <vt:lpstr>2- خريد مقداري اثاثه به ارزش 200 ريال به طور نقد به تاريخ 11اسفند</vt:lpstr>
      <vt:lpstr>PowerPoint Presentation</vt:lpstr>
      <vt:lpstr>فعاليت سوم خريد مقداري ملزومات به ارزش 100 ريال به طور نسيه به تاريخ 12 اسفند ماه</vt:lpstr>
      <vt:lpstr>PowerPoint Presentation</vt:lpstr>
      <vt:lpstr>فعاليت چهارم</vt:lpstr>
      <vt:lpstr>ثبت تاثير فعاليت در معادله</vt:lpstr>
      <vt:lpstr>PowerPoint Presentation</vt:lpstr>
      <vt:lpstr>فعاليت پنجم:</vt:lpstr>
      <vt:lpstr>ثبت تاثير فعاليت در معادله</vt:lpstr>
      <vt:lpstr>PowerPoint Presentation</vt:lpstr>
      <vt:lpstr>فعاليت ششم:</vt:lpstr>
      <vt:lpstr>ثبت تاثير فعاليت در معادله</vt:lpstr>
      <vt:lpstr>PowerPoint Presentation</vt:lpstr>
      <vt:lpstr>فعاليت هفتم:</vt:lpstr>
      <vt:lpstr>ثبت تاثير فعاليت در معادله حسابداري</vt:lpstr>
      <vt:lpstr>فعاليت هشتم:</vt:lpstr>
      <vt:lpstr>ثبت تاثير فعاليت در معادله حسابداري</vt:lpstr>
      <vt:lpstr>PowerPoint Presentation</vt:lpstr>
      <vt:lpstr>فعاليت نهم:</vt:lpstr>
      <vt:lpstr>ثبت تاثير فعاليت در معادله حسابداري</vt:lpstr>
      <vt:lpstr>فعاليت دهم:</vt:lpstr>
      <vt:lpstr>ثبت تاثير فعاليت در معادله حسابداري</vt:lpstr>
      <vt:lpstr>PowerPoint Presentation</vt:lpstr>
      <vt:lpstr>فعاليت يازدهم:</vt:lpstr>
      <vt:lpstr>ثبت تاثير فعاليت در معادله حسابداري</vt:lpstr>
      <vt:lpstr>PowerPoint Presentation</vt:lpstr>
      <vt:lpstr>تراز نامه:</vt:lpstr>
      <vt:lpstr>محاسبه سود خالص (ويژه) موسسه:</vt:lpstr>
      <vt:lpstr>PowerPoint Presentation</vt:lpstr>
      <vt:lpstr>محاسبه سرمايه آقای مالکي: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مسوليتهاي مدير مالي </vt:lpstr>
      <vt:lpstr>پايان فصل دوم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</dc:creator>
  <cp:lastModifiedBy>omid</cp:lastModifiedBy>
  <cp:revision>1</cp:revision>
  <dcterms:created xsi:type="dcterms:W3CDTF">2021-01-14T10:34:15Z</dcterms:created>
  <dcterms:modified xsi:type="dcterms:W3CDTF">2021-01-14T10:34:47Z</dcterms:modified>
</cp:coreProperties>
</file>