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3" r:id="rId30"/>
    <p:sldId id="334" r:id="rId31"/>
    <p:sldId id="335" r:id="rId32"/>
    <p:sldId id="338" r:id="rId33"/>
    <p:sldId id="337"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33CCB5E-0CB0-4BB9-93FB-33DBD0EB0529}" type="datetimeFigureOut">
              <a:rPr lang="fa-IR" smtClean="0"/>
              <a:pPr/>
              <a:t>02/17/1438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79D437A-D1D7-4B36-8C48-246C7F820F7F}" type="slidenum">
              <a:rPr lang="fa-IR" smtClean="0"/>
              <a:pPr/>
              <a:t>‹#›</a:t>
            </a:fld>
            <a:endParaRPr lang="fa-IR"/>
          </a:p>
        </p:txBody>
      </p:sp>
    </p:spTree>
    <p:extLst>
      <p:ext uri="{BB962C8B-B14F-4D97-AF65-F5344CB8AC3E}">
        <p14:creationId xmlns:p14="http://schemas.microsoft.com/office/powerpoint/2010/main" val="39105619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그림 14" descr="BK.png"/>
          <p:cNvPicPr>
            <a:picLocks noChangeAspect="1"/>
          </p:cNvPicPr>
          <p:nvPr/>
        </p:nvPicPr>
        <p:blipFill>
          <a:blip r:embed="rId2" cstate="print">
            <a:extLst>
              <a:ext uri="{28A0092B-C50C-407E-A947-70E740481C1C}">
                <a14:useLocalDpi xmlns:a14="http://schemas.microsoft.com/office/drawing/2010/main" val="0"/>
              </a:ext>
            </a:extLst>
          </a:blip>
          <a:srcRect l="4326" r="10626"/>
          <a:stretch>
            <a:fillRect/>
          </a:stretch>
        </p:blipFill>
        <p:spPr bwMode="auto">
          <a:xfrm>
            <a:off x="0" y="1979"/>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gserver\Planning\LOGO\New\Goldiran Customer Co. Logo\Untitled-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225" y="5334000"/>
            <a:ext cx="30035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DDC4564B-9E92-44C2-8A59-9DEB7EAAC0A7}" type="datetime1">
              <a:rPr lang="en-US"/>
              <a:pPr>
                <a:defRPr/>
              </a:pPr>
              <a:t>11/17/2016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pic>
        <p:nvPicPr>
          <p:cNvPr id="8" name="Picture 7" descr="\\lgserver\Planning\LOGO\New\With Tag Line\LG\New LG.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495207"/>
            <a:ext cx="12954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73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6504DE-A97F-4DF5-B14A-06D1292F7761}" type="datetime1">
              <a:rPr lang="en-US"/>
              <a:pPr>
                <a:defRPr/>
              </a:pPr>
              <a:t>11/17/2016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3194EC6D-B0B1-4528-AF1C-01FB7F9B1C19}" type="slidenum">
              <a:rPr lang="en-US"/>
              <a:pPr>
                <a:defRPr/>
              </a:pPr>
              <a:t>‹#›</a:t>
            </a:fld>
            <a:r>
              <a:rPr lang="en-US" dirty="0"/>
              <a:t>of …</a:t>
            </a:r>
          </a:p>
        </p:txBody>
      </p:sp>
    </p:spTree>
    <p:extLst>
      <p:ext uri="{BB962C8B-B14F-4D97-AF65-F5344CB8AC3E}">
        <p14:creationId xmlns:p14="http://schemas.microsoft.com/office/powerpoint/2010/main" val="117887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71CBAB-87F3-4FA4-83F1-EF1B930C88EA}" type="datetime1">
              <a:rPr lang="en-US"/>
              <a:pPr>
                <a:defRPr/>
              </a:pPr>
              <a:t>11/17/2016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B1609EEC-AEE8-4C20-B379-268511C2676B}" type="slidenum">
              <a:rPr lang="en-US"/>
              <a:pPr>
                <a:defRPr/>
              </a:pPr>
              <a:t>‹#›</a:t>
            </a:fld>
            <a:r>
              <a:rPr lang="en-US" dirty="0"/>
              <a:t>of …</a:t>
            </a:r>
          </a:p>
        </p:txBody>
      </p:sp>
    </p:spTree>
    <p:extLst>
      <p:ext uri="{BB962C8B-B14F-4D97-AF65-F5344CB8AC3E}">
        <p14:creationId xmlns:p14="http://schemas.microsoft.com/office/powerpoint/2010/main" val="297695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lgserver\Planning\LOGO\New\With Tag Line\LG\New L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0813"/>
            <a:ext cx="12954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gserver\Planning\LOGO\New\Goldiran Customer Co. Logo\Untitled-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135688"/>
            <a:ext cx="17065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890588"/>
            <a:ext cx="9144000" cy="0"/>
          </a:xfrm>
          <a:prstGeom prst="line">
            <a:avLst/>
          </a:prstGeom>
          <a:ln>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0" y="866775"/>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Title 1"/>
          <p:cNvSpPr>
            <a:spLocks noGrp="1"/>
          </p:cNvSpPr>
          <p:nvPr>
            <p:ph type="title"/>
          </p:nvPr>
        </p:nvSpPr>
        <p:spPr>
          <a:xfrm>
            <a:off x="1600200" y="150812"/>
            <a:ext cx="6858000" cy="53498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0" y="1252846"/>
            <a:ext cx="9144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16198D86-3FC4-49E9-873B-2624809A1B7A}" type="datetime1">
              <a:rPr lang="en-US"/>
              <a:pPr>
                <a:defRPr/>
              </a:pPr>
              <a:t>11/17/2016</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35930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344933-244C-4CC4-93F8-D41C347EBDAB}" type="datetime1">
              <a:rPr lang="en-US"/>
              <a:pPr>
                <a:defRPr/>
              </a:pPr>
              <a:t>11/17/2016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410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E6FAC94-FCEC-4992-9C81-175AF17BDB21}" type="datetime1">
              <a:rPr lang="en-US"/>
              <a:pPr>
                <a:defRPr/>
              </a:pPr>
              <a:t>11/17/2016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88942211-3241-49F9-9BCE-4DF0CF95C6FB}" type="slidenum">
              <a:rPr lang="en-US"/>
              <a:pPr>
                <a:defRPr/>
              </a:pPr>
              <a:t>‹#›</a:t>
            </a:fld>
            <a:r>
              <a:rPr lang="en-US" dirty="0"/>
              <a:t>of …</a:t>
            </a:r>
          </a:p>
        </p:txBody>
      </p:sp>
    </p:spTree>
    <p:extLst>
      <p:ext uri="{BB962C8B-B14F-4D97-AF65-F5344CB8AC3E}">
        <p14:creationId xmlns:p14="http://schemas.microsoft.com/office/powerpoint/2010/main" val="163301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6D9613C-7C64-41FE-A67C-AD5A3416638E}" type="datetime1">
              <a:rPr lang="en-US"/>
              <a:pPr>
                <a:defRPr/>
              </a:pPr>
              <a:t>11/17/2016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15FAE82F-06D5-4379-8BAB-F49AF652469A}" type="slidenum">
              <a:rPr lang="en-US"/>
              <a:pPr>
                <a:defRPr/>
              </a:pPr>
              <a:t>‹#›</a:t>
            </a:fld>
            <a:r>
              <a:rPr lang="en-US" dirty="0"/>
              <a:t>of …</a:t>
            </a:r>
          </a:p>
        </p:txBody>
      </p:sp>
    </p:spTree>
    <p:extLst>
      <p:ext uri="{BB962C8B-B14F-4D97-AF65-F5344CB8AC3E}">
        <p14:creationId xmlns:p14="http://schemas.microsoft.com/office/powerpoint/2010/main" val="243206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2D29EE7-53F2-48BD-A2E1-0159CDCD9C34}" type="datetime1">
              <a:rPr lang="en-US"/>
              <a:pPr>
                <a:defRPr/>
              </a:pPr>
              <a:t>11/17/2016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F32670F2-9D7E-4EAA-9694-8153F128474E}" type="slidenum">
              <a:rPr lang="en-US"/>
              <a:pPr>
                <a:defRPr/>
              </a:pPr>
              <a:t>‹#›</a:t>
            </a:fld>
            <a:r>
              <a:rPr lang="en-US" dirty="0"/>
              <a:t>of …</a:t>
            </a:r>
          </a:p>
        </p:txBody>
      </p:sp>
    </p:spTree>
    <p:extLst>
      <p:ext uri="{BB962C8B-B14F-4D97-AF65-F5344CB8AC3E}">
        <p14:creationId xmlns:p14="http://schemas.microsoft.com/office/powerpoint/2010/main" val="173092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E187B62-489C-4C35-80D3-5D07F67A363A}" type="datetime1">
              <a:rPr lang="en-US"/>
              <a:pPr>
                <a:defRPr/>
              </a:pPr>
              <a:t>11/17/2016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A1308F76-9CB2-468D-9D9E-CADE950F33D3}" type="slidenum">
              <a:rPr lang="en-US"/>
              <a:pPr>
                <a:defRPr/>
              </a:pPr>
              <a:t>‹#›</a:t>
            </a:fld>
            <a:r>
              <a:rPr lang="en-US" dirty="0"/>
              <a:t>of …</a:t>
            </a:r>
          </a:p>
        </p:txBody>
      </p:sp>
    </p:spTree>
    <p:extLst>
      <p:ext uri="{BB962C8B-B14F-4D97-AF65-F5344CB8AC3E}">
        <p14:creationId xmlns:p14="http://schemas.microsoft.com/office/powerpoint/2010/main" val="56939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C0D2D94-F820-4171-930E-4BFFDAAA23E9}" type="datetime1">
              <a:rPr lang="en-US"/>
              <a:pPr>
                <a:defRPr/>
              </a:pPr>
              <a:t>11/17/2016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BF5C665D-33CA-4F37-BC3A-50920D191D83}" type="slidenum">
              <a:rPr lang="en-US"/>
              <a:pPr>
                <a:defRPr/>
              </a:pPr>
              <a:t>‹#›</a:t>
            </a:fld>
            <a:r>
              <a:rPr lang="en-US" dirty="0"/>
              <a:t>of …</a:t>
            </a:r>
          </a:p>
        </p:txBody>
      </p:sp>
    </p:spTree>
    <p:extLst>
      <p:ext uri="{BB962C8B-B14F-4D97-AF65-F5344CB8AC3E}">
        <p14:creationId xmlns:p14="http://schemas.microsoft.com/office/powerpoint/2010/main" val="101778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70720F5-8707-472C-B92B-F7DC3A39B5C8}" type="datetime1">
              <a:rPr lang="en-US"/>
              <a:pPr>
                <a:defRPr/>
              </a:pPr>
              <a:t>11/17/2016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3429000" y="6437313"/>
            <a:ext cx="2133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mtClean="0">
                <a:latin typeface="+mn-lt"/>
                <a:cs typeface="+mn-cs"/>
              </a:defRPr>
            </a:lvl1pPr>
          </a:lstStyle>
          <a:p>
            <a:pPr>
              <a:defRPr/>
            </a:pPr>
            <a:fld id="{702C98BB-4DEC-4353-9591-61A89B284D4E}" type="slidenum">
              <a:rPr lang="en-US"/>
              <a:pPr>
                <a:defRPr/>
              </a:pPr>
              <a:t>‹#›</a:t>
            </a:fld>
            <a:r>
              <a:rPr lang="en-US" dirty="0"/>
              <a:t>of …</a:t>
            </a:r>
          </a:p>
        </p:txBody>
      </p:sp>
    </p:spTree>
    <p:extLst>
      <p:ext uri="{BB962C8B-B14F-4D97-AF65-F5344CB8AC3E}">
        <p14:creationId xmlns:p14="http://schemas.microsoft.com/office/powerpoint/2010/main" val="39401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0" y="12192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B27243F-E4B2-4D4E-8D80-D84015FFA29A}" type="datetime1">
              <a:rPr lang="en-US"/>
              <a:pPr>
                <a:defRPr/>
              </a:pPr>
              <a:t>11/17/2016</a:t>
            </a:fld>
            <a:endParaRPr lang="en-US"/>
          </a:p>
        </p:txBody>
      </p:sp>
      <p:sp>
        <p:nvSpPr>
          <p:cNvPr id="5" name="Footer Placeholder 4"/>
          <p:cNvSpPr>
            <a:spLocks noGrp="1"/>
          </p:cNvSpPr>
          <p:nvPr>
            <p:ph type="ftr" sz="quarter" idx="3"/>
          </p:nvPr>
        </p:nvSpPr>
        <p:spPr>
          <a:xfrm>
            <a:off x="5867400" y="6443663"/>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90600" y="3048000"/>
            <a:ext cx="7772400" cy="1143000"/>
          </a:xfrm>
        </p:spPr>
        <p:txBody>
          <a:bodyPr/>
          <a:lstStyle/>
          <a:p>
            <a:r>
              <a:rPr lang="fa-IR" altLang="en-US" dirty="0" smtClean="0">
                <a:cs typeface="B Titr" panose="00000700000000000000" pitchFamily="2" charset="-78"/>
              </a:rPr>
              <a:t>سیکل تبرید</a:t>
            </a:r>
            <a:endParaRPr lang="en-US" altLang="en-US" dirty="0" smtClean="0">
              <a:cs typeface="B Titr" panose="00000700000000000000" pitchFamily="2" charset="-78"/>
            </a:endParaRPr>
          </a:p>
        </p:txBody>
      </p:sp>
      <p:sp>
        <p:nvSpPr>
          <p:cNvPr id="3" name="Subtitle 2"/>
          <p:cNvSpPr>
            <a:spLocks noGrp="1"/>
          </p:cNvSpPr>
          <p:nvPr>
            <p:ph type="subTitle" idx="1"/>
          </p:nvPr>
        </p:nvSpPr>
        <p:spPr>
          <a:xfrm>
            <a:off x="1295400" y="4191000"/>
            <a:ext cx="6400800" cy="533400"/>
          </a:xfrm>
        </p:spPr>
        <p:txBody>
          <a:bodyPr rtlCol="0">
            <a:normAutofit fontScale="92500" lnSpcReduction="10000"/>
          </a:bodyPr>
          <a:lstStyle/>
          <a:p>
            <a:pPr rtl="1" fontAlgn="auto">
              <a:spcAft>
                <a:spcPts val="0"/>
              </a:spcAft>
              <a:buFont typeface="Arial" pitchFamily="34" charset="0"/>
              <a:buNone/>
              <a:defRPr/>
            </a:pPr>
            <a:r>
              <a:rPr lang="fa-IR" dirty="0" smtClean="0">
                <a:cs typeface="B Nazanin" panose="00000400000000000000" pitchFamily="2" charset="-78"/>
              </a:rPr>
              <a:t>نام دوره : نصب محصولات </a:t>
            </a:r>
            <a:r>
              <a:rPr lang="en-US" dirty="0" smtClean="0">
                <a:cs typeface="B Nazanin" panose="00000400000000000000" pitchFamily="2" charset="-78"/>
              </a:rPr>
              <a:t>Air condition</a:t>
            </a:r>
            <a:endParaRPr lang="en-US"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10400" y="990600"/>
            <a:ext cx="1645662"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fa-IR" sz="3200" b="1" dirty="0" smtClean="0">
                <a:cs typeface="2  Mitra_4 (MRT)" pitchFamily="2" charset="-78"/>
              </a:rPr>
              <a:t>اواپراتور</a:t>
            </a:r>
            <a:endParaRPr lang="en-US" sz="3200" b="1" dirty="0"/>
          </a:p>
        </p:txBody>
      </p:sp>
      <p:sp>
        <p:nvSpPr>
          <p:cNvPr id="3" name="Rectangle 2"/>
          <p:cNvSpPr/>
          <p:nvPr/>
        </p:nvSpPr>
        <p:spPr>
          <a:xfrm>
            <a:off x="1219200" y="1752600"/>
            <a:ext cx="7543800" cy="3416320"/>
          </a:xfrm>
          <a:prstGeom prst="rect">
            <a:avLst/>
          </a:prstGeom>
        </p:spPr>
        <p:txBody>
          <a:bodyPr wrap="square">
            <a:spAutoFit/>
          </a:bodyPr>
          <a:lstStyle/>
          <a:p>
            <a:pPr marL="0" indent="0" algn="r">
              <a:lnSpc>
                <a:spcPct val="150000"/>
              </a:lnSpc>
              <a:buNone/>
            </a:pPr>
            <a:r>
              <a:rPr lang="fa-IR" sz="2400" dirty="0" smtClean="0">
                <a:cs typeface="B Nazanin" pitchFamily="2" charset="-78"/>
              </a:rPr>
              <a:t>یک مبدل حرارتی است که با جذب گرما وانتقال به کندانسور فضای</a:t>
            </a:r>
          </a:p>
          <a:p>
            <a:pPr marL="0" indent="0" algn="r">
              <a:lnSpc>
                <a:spcPct val="150000"/>
              </a:lnSpc>
              <a:buNone/>
            </a:pPr>
            <a:r>
              <a:rPr lang="fa-IR" sz="2400" dirty="0" smtClean="0">
                <a:cs typeface="B Nazanin" pitchFamily="2" charset="-78"/>
              </a:rPr>
              <a:t> مورد نظر را خنک میکند</a:t>
            </a:r>
          </a:p>
          <a:p>
            <a:pPr marL="0" indent="0" algn="r">
              <a:lnSpc>
                <a:spcPct val="150000"/>
              </a:lnSpc>
              <a:buNone/>
            </a:pPr>
            <a:r>
              <a:rPr lang="fa-IR" sz="2400" dirty="0" smtClean="0">
                <a:cs typeface="B Nazanin" pitchFamily="2" charset="-78"/>
              </a:rPr>
              <a:t>انواع مختلف ان</a:t>
            </a:r>
          </a:p>
          <a:p>
            <a:pPr marL="0" indent="0" algn="r">
              <a:lnSpc>
                <a:spcPct val="150000"/>
              </a:lnSpc>
              <a:buNone/>
            </a:pPr>
            <a:r>
              <a:rPr lang="fa-IR" sz="2400" dirty="0" smtClean="0">
                <a:cs typeface="B Nazanin" pitchFamily="2" charset="-78"/>
              </a:rPr>
              <a:t>طبیعی</a:t>
            </a:r>
          </a:p>
          <a:p>
            <a:pPr marL="0" indent="0" algn="r">
              <a:lnSpc>
                <a:spcPct val="150000"/>
              </a:lnSpc>
              <a:buNone/>
            </a:pPr>
            <a:r>
              <a:rPr lang="fa-IR" sz="2400" dirty="0" smtClean="0">
                <a:cs typeface="B Nazanin" pitchFamily="2" charset="-78"/>
              </a:rPr>
              <a:t>ابی</a:t>
            </a:r>
          </a:p>
          <a:p>
            <a:pPr marL="0" indent="0" algn="r">
              <a:lnSpc>
                <a:spcPct val="150000"/>
              </a:lnSpc>
              <a:buNone/>
            </a:pPr>
            <a:r>
              <a:rPr lang="fa-IR" sz="2400" dirty="0" smtClean="0">
                <a:cs typeface="B Nazanin" pitchFamily="2" charset="-78"/>
              </a:rPr>
              <a:t>هوای اجباری</a:t>
            </a:r>
            <a:endParaRPr lang="en-US" sz="2400" dirty="0">
              <a:cs typeface="B Nazanin" pitchFamily="2" charset="-78"/>
            </a:endParaRPr>
          </a:p>
        </p:txBody>
      </p:sp>
      <p:pic>
        <p:nvPicPr>
          <p:cNvPr id="2050" name="Picture 2"/>
          <p:cNvPicPr>
            <a:picLocks noChangeAspect="1" noChangeArrowheads="1"/>
          </p:cNvPicPr>
          <p:nvPr/>
        </p:nvPicPr>
        <p:blipFill>
          <a:blip r:embed="rId2" cstate="print"/>
          <a:srcRect/>
          <a:stretch>
            <a:fillRect/>
          </a:stretch>
        </p:blipFill>
        <p:spPr bwMode="auto">
          <a:xfrm>
            <a:off x="228600" y="2514600"/>
            <a:ext cx="6046787" cy="158383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52400" y="4419600"/>
            <a:ext cx="6894513" cy="2117798"/>
          </a:xfrm>
          <a:prstGeom prst="rect">
            <a:avLst/>
          </a:prstGeom>
          <a:noFill/>
          <a:ln w="9525">
            <a:noFill/>
            <a:miter lim="800000"/>
            <a:headEnd/>
            <a:tailEnd/>
          </a:ln>
        </p:spPr>
      </p:pic>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67400" y="1066800"/>
            <a:ext cx="2603303"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اساس کار سیکل تبرید</a:t>
            </a:r>
            <a:endParaRPr lang="en-US" sz="2800" dirty="0"/>
          </a:p>
        </p:txBody>
      </p:sp>
      <p:sp>
        <p:nvSpPr>
          <p:cNvPr id="3" name="Rectangle 2"/>
          <p:cNvSpPr/>
          <p:nvPr/>
        </p:nvSpPr>
        <p:spPr>
          <a:xfrm>
            <a:off x="381000" y="1752600"/>
            <a:ext cx="8610600" cy="2228944"/>
          </a:xfrm>
          <a:prstGeom prst="rect">
            <a:avLst/>
          </a:prstGeom>
        </p:spPr>
        <p:txBody>
          <a:bodyPr wrap="square">
            <a:spAutoFit/>
          </a:bodyPr>
          <a:lstStyle/>
          <a:p>
            <a:pPr algn="r" rtl="1">
              <a:lnSpc>
                <a:spcPct val="200000"/>
              </a:lnSpc>
            </a:pPr>
            <a:r>
              <a:rPr lang="fa-IR" dirty="0" smtClean="0"/>
              <a:t>اساس کار سیکل تبرید:کمپرسور فشارگاز را بالا میبرد طبق قانون همزمان با بالا  بردن فشار دمای گاز هم بالا  میرود گاز داغ پرفشار وارد کندانسور شده گرمای گاز گرفته شده به مایع تبدیل میشود مایع با ورود به لوله مویی فشارش را از دست داده به پودرگاز تبدیل میشود گاز سرد کم فشار در اواپراتور گرما را جذب کرده وبا فشار کم به کمپرسور وارد میشود و کمپرسور باز فشار ان را بالا میبرد باز این مسیر ادامه  دارد</a:t>
            </a:r>
            <a:endParaRPr lang="en-US" dirty="0"/>
          </a:p>
        </p:txBody>
      </p:sp>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24400" y="990600"/>
            <a:ext cx="4088670"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حالات گاز در نواحی مختلف سیکل </a:t>
            </a:r>
            <a:endParaRPr lang="en-US" sz="2800" dirty="0"/>
          </a:p>
        </p:txBody>
      </p:sp>
      <p:sp>
        <p:nvSpPr>
          <p:cNvPr id="3" name="Rectangle 2"/>
          <p:cNvSpPr/>
          <p:nvPr/>
        </p:nvSpPr>
        <p:spPr>
          <a:xfrm>
            <a:off x="914400" y="1828800"/>
            <a:ext cx="7848600" cy="369332"/>
          </a:xfrm>
          <a:prstGeom prst="rect">
            <a:avLst/>
          </a:prstGeom>
        </p:spPr>
        <p:txBody>
          <a:bodyPr wrap="square">
            <a:spAutoFit/>
          </a:bodyPr>
          <a:lstStyle/>
          <a:p>
            <a:pPr marL="0" indent="0" algn="r">
              <a:buNone/>
            </a:pPr>
            <a:r>
              <a:rPr lang="fa-IR" dirty="0" smtClean="0"/>
              <a:t>خروجی کمپرسورتا ابتدای کندانسور: کمپرسور با اعمال فشارگاز پر فشار   با دمای بالا تولید میکند</a:t>
            </a:r>
          </a:p>
        </p:txBody>
      </p:sp>
      <p:pic>
        <p:nvPicPr>
          <p:cNvPr id="5" name="Picture 2" descr="C:\Users\Ariana\Desktop\123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743200"/>
            <a:ext cx="5075237" cy="25674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828800"/>
            <a:ext cx="8077200" cy="830997"/>
          </a:xfrm>
          <a:prstGeom prst="rect">
            <a:avLst/>
          </a:prstGeom>
        </p:spPr>
        <p:txBody>
          <a:bodyPr wrap="square">
            <a:spAutoFit/>
          </a:bodyPr>
          <a:lstStyle/>
          <a:p>
            <a:pPr marL="0" indent="0" algn="r">
              <a:buNone/>
            </a:pPr>
            <a:r>
              <a:rPr lang="fa-IR" sz="2400" dirty="0" smtClean="0"/>
              <a:t>ابتدای کندانسور تا ابتدای دستگاه فشار شکن :گاز داغ  پر فشار با از دست دادن دما به مایع پرفشار تبدیل میشود</a:t>
            </a:r>
            <a:endParaRPr lang="en-US" sz="2400" dirty="0"/>
          </a:p>
        </p:txBody>
      </p:sp>
      <p:sp>
        <p:nvSpPr>
          <p:cNvPr id="4" name="Content Placeholder 2"/>
          <p:cNvSpPr>
            <a:spLocks noGrp="1"/>
          </p:cNvSpPr>
          <p:nvPr>
            <p:ph idx="1"/>
          </p:nvPr>
        </p:nvSpPr>
        <p:spPr>
          <a:xfrm>
            <a:off x="762000" y="3078480"/>
            <a:ext cx="7467600" cy="3779520"/>
          </a:xfrm>
        </p:spPr>
        <p:txBody>
          <a:bodyPr/>
          <a:lstStyle/>
          <a:p>
            <a:pPr marL="0" indent="0" algn="r">
              <a:buNone/>
            </a:pPr>
            <a:r>
              <a:rPr lang="fa-IR" dirty="0" smtClean="0"/>
              <a:t> </a:t>
            </a:r>
            <a:endParaRPr lang="en-US" dirty="0"/>
          </a:p>
        </p:txBody>
      </p:sp>
      <p:pic>
        <p:nvPicPr>
          <p:cNvPr id="5" name="Picture 2" descr="C:\Users\Ariana\Desktop\123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886200"/>
            <a:ext cx="3238500" cy="16129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2362200" y="4419600"/>
            <a:ext cx="1371600" cy="533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04800" y="4280871"/>
            <a:ext cx="2514600" cy="338554"/>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sz="1600" b="1" dirty="0" smtClean="0"/>
              <a:t>دستکاه فشار شکن یا شیر انبساط</a:t>
            </a:r>
            <a:endParaRPr lang="en-US" sz="1600" b="1" dirty="0"/>
          </a:p>
        </p:txBody>
      </p:sp>
      <p:cxnSp>
        <p:nvCxnSpPr>
          <p:cNvPr id="8" name="Straight Arrow Connector 7"/>
          <p:cNvCxnSpPr/>
          <p:nvPr/>
        </p:nvCxnSpPr>
        <p:spPr>
          <a:xfrm>
            <a:off x="4267200" y="3429000"/>
            <a:ext cx="144780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989118" y="3013180"/>
            <a:ext cx="1981200" cy="36933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t>ابتدای کندانسور</a:t>
            </a:r>
            <a:endParaRPr lang="en-US" b="1" dirty="0"/>
          </a:p>
        </p:txBody>
      </p:sp>
      <p:cxnSp>
        <p:nvCxnSpPr>
          <p:cNvPr id="10" name="Straight Arrow Connector 9"/>
          <p:cNvCxnSpPr/>
          <p:nvPr/>
        </p:nvCxnSpPr>
        <p:spPr>
          <a:xfrm flipH="1">
            <a:off x="5353050" y="4465537"/>
            <a:ext cx="2495550" cy="716063"/>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20000" y="4050268"/>
            <a:ext cx="685800"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t>درایر</a:t>
            </a:r>
            <a:endParaRPr lang="en-US" b="1" dirty="0"/>
          </a:p>
        </p:txBody>
      </p:sp>
      <p:sp>
        <p:nvSpPr>
          <p:cNvPr id="16" name="Rounded Rectangle 15"/>
          <p:cNvSpPr/>
          <p:nvPr/>
        </p:nvSpPr>
        <p:spPr>
          <a:xfrm>
            <a:off x="4724400" y="990600"/>
            <a:ext cx="4088670"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حالات گاز در نواحی مختلف سیکل </a:t>
            </a:r>
            <a:endParaRPr lang="en-US" sz="2800" dirty="0"/>
          </a:p>
        </p:txBody>
      </p:sp>
      <p:sp>
        <p:nvSpPr>
          <p:cNvPr id="17" name="Rectangle 16"/>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24400" y="990600"/>
            <a:ext cx="4088670"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حالات گاز در نواحی مختلف سیکل </a:t>
            </a:r>
            <a:endParaRPr lang="en-US" sz="2800" dirty="0"/>
          </a:p>
        </p:txBody>
      </p:sp>
      <p:sp>
        <p:nvSpPr>
          <p:cNvPr id="3" name="Content Placeholder 2"/>
          <p:cNvSpPr>
            <a:spLocks noGrp="1"/>
          </p:cNvSpPr>
          <p:nvPr>
            <p:ph idx="1"/>
          </p:nvPr>
        </p:nvSpPr>
        <p:spPr>
          <a:xfrm>
            <a:off x="381000" y="2590800"/>
            <a:ext cx="8229600" cy="4389120"/>
          </a:xfrm>
        </p:spPr>
        <p:txBody>
          <a:bodyPr/>
          <a:lstStyle/>
          <a:p>
            <a:pPr algn="r">
              <a:buNone/>
            </a:pPr>
            <a:r>
              <a:rPr lang="fa-IR" dirty="0" smtClean="0"/>
              <a:t>   </a:t>
            </a:r>
            <a:endParaRPr lang="en-US" dirty="0"/>
          </a:p>
        </p:txBody>
      </p:sp>
      <p:pic>
        <p:nvPicPr>
          <p:cNvPr id="4" name="Picture 2" descr="C:\Users\Ariana\Desktop\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199" y="3428999"/>
            <a:ext cx="3403889" cy="273206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6" idx="2"/>
          </p:cNvCxnSpPr>
          <p:nvPr/>
        </p:nvCxnSpPr>
        <p:spPr>
          <a:xfrm>
            <a:off x="1600200" y="3112532"/>
            <a:ext cx="1524000" cy="468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81000" y="2743200"/>
            <a:ext cx="2438400" cy="369332"/>
          </a:xfrm>
          <a:prstGeom prst="rect">
            <a:avLst/>
          </a:prstGeom>
          <a:noFill/>
        </p:spPr>
        <p:txBody>
          <a:bodyPr wrap="square" rtlCol="0">
            <a:spAutoFit/>
          </a:bodyPr>
          <a:lstStyle/>
          <a:p>
            <a:r>
              <a:rPr lang="fa-IR" dirty="0" smtClean="0"/>
              <a:t>انتهای اواپراتور</a:t>
            </a:r>
            <a:endParaRPr lang="en-US" dirty="0"/>
          </a:p>
        </p:txBody>
      </p:sp>
      <p:cxnSp>
        <p:nvCxnSpPr>
          <p:cNvPr id="7" name="Straight Arrow Connector 6"/>
          <p:cNvCxnSpPr/>
          <p:nvPr/>
        </p:nvCxnSpPr>
        <p:spPr>
          <a:xfrm flipH="1">
            <a:off x="6528089" y="4795034"/>
            <a:ext cx="1015711" cy="615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715000" y="4425701"/>
            <a:ext cx="3429000" cy="369332"/>
          </a:xfrm>
          <a:prstGeom prst="rect">
            <a:avLst/>
          </a:prstGeom>
          <a:noFill/>
        </p:spPr>
        <p:txBody>
          <a:bodyPr wrap="square" rtlCol="0">
            <a:spAutoFit/>
          </a:bodyPr>
          <a:lstStyle/>
          <a:p>
            <a:r>
              <a:rPr lang="fa-IR" dirty="0" smtClean="0"/>
              <a:t>ابتدای دستگاه فشار شکن یا لوله مویی</a:t>
            </a:r>
            <a:endParaRPr lang="en-US" dirty="0"/>
          </a:p>
        </p:txBody>
      </p:sp>
      <p:sp>
        <p:nvSpPr>
          <p:cNvPr id="10" name="Rectangle 9"/>
          <p:cNvSpPr/>
          <p:nvPr/>
        </p:nvSpPr>
        <p:spPr>
          <a:xfrm>
            <a:off x="533400" y="1981200"/>
            <a:ext cx="8382000" cy="646331"/>
          </a:xfrm>
          <a:prstGeom prst="rect">
            <a:avLst/>
          </a:prstGeom>
        </p:spPr>
        <p:txBody>
          <a:bodyPr wrap="square">
            <a:spAutoFit/>
          </a:bodyPr>
          <a:lstStyle/>
          <a:p>
            <a:pPr algn="r"/>
            <a:r>
              <a:rPr lang="fa-IR" dirty="0" smtClean="0"/>
              <a:t>انتهای دستگاه فشار شکن تا انتهای اواپراتور:مایع گرم از فشار شکن عبور کرده و به گاز سرد تبدیل میشود</a:t>
            </a:r>
          </a:p>
          <a:p>
            <a:pPr algn="r"/>
            <a:endParaRPr lang="en-US" dirty="0"/>
          </a:p>
        </p:txBody>
      </p:sp>
      <p:sp>
        <p:nvSpPr>
          <p:cNvPr id="12" name="Rectangle 11"/>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24400" y="990600"/>
            <a:ext cx="4088670"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حالات گاز در نواحی مختلف سیکل </a:t>
            </a:r>
            <a:endParaRPr lang="en-US" sz="2800" dirty="0"/>
          </a:p>
        </p:txBody>
      </p:sp>
      <p:sp>
        <p:nvSpPr>
          <p:cNvPr id="3" name="Rectangle 2"/>
          <p:cNvSpPr/>
          <p:nvPr/>
        </p:nvSpPr>
        <p:spPr>
          <a:xfrm>
            <a:off x="228600" y="1981200"/>
            <a:ext cx="8915400" cy="461665"/>
          </a:xfrm>
          <a:prstGeom prst="rect">
            <a:avLst/>
          </a:prstGeom>
        </p:spPr>
        <p:txBody>
          <a:bodyPr wrap="square">
            <a:spAutoFit/>
          </a:bodyPr>
          <a:lstStyle/>
          <a:p>
            <a:pPr algn="r"/>
            <a:r>
              <a:rPr lang="fa-IR" sz="2400" dirty="0" smtClean="0"/>
              <a:t>انتهای اواپراتورتا ابتدای کمپرسور که با جذب گرما از کابین به گاز خنک تبدیل میشود</a:t>
            </a:r>
            <a:endParaRPr lang="en-US" sz="2400" dirty="0"/>
          </a:p>
        </p:txBody>
      </p:sp>
      <p:pic>
        <p:nvPicPr>
          <p:cNvPr id="4" name="Picture 2" descr="C:\Users\Ariana\Desktop\11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895600"/>
            <a:ext cx="5800725" cy="27132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181600" y="990600"/>
            <a:ext cx="3595025"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تقسیم بندی سیکل تبرید از نظر فشار </a:t>
            </a:r>
            <a:endParaRPr lang="en-US" sz="2400" dirty="0"/>
          </a:p>
        </p:txBody>
      </p:sp>
      <p:pic>
        <p:nvPicPr>
          <p:cNvPr id="4"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600200"/>
            <a:ext cx="7186364" cy="4389437"/>
          </a:xfrm>
        </p:spPr>
      </p:pic>
      <p:sp>
        <p:nvSpPr>
          <p:cNvPr id="5" name="Rectangle 4"/>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781800" y="990600"/>
            <a:ext cx="1915386"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نمودار سیکل تبرید</a:t>
            </a:r>
            <a:endParaRPr lang="en-US" sz="2400" dirty="0"/>
          </a:p>
        </p:txBody>
      </p:sp>
      <p:pic>
        <p:nvPicPr>
          <p:cNvPr id="3" name="Picture 2" descr="C:\Users\Ariana\Desktop\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52600"/>
            <a:ext cx="7772400" cy="41794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67400" y="990600"/>
            <a:ext cx="2950860"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سیکل تهویه مطبوع یک پارچه</a:t>
            </a:r>
            <a:endParaRPr lang="en-US" sz="2400" dirty="0"/>
          </a:p>
        </p:txBody>
      </p:sp>
      <p:sp>
        <p:nvSpPr>
          <p:cNvPr id="3" name="Rectangle 2"/>
          <p:cNvSpPr/>
          <p:nvPr/>
        </p:nvSpPr>
        <p:spPr>
          <a:xfrm>
            <a:off x="990600" y="1828800"/>
            <a:ext cx="7848600" cy="2862322"/>
          </a:xfrm>
          <a:prstGeom prst="rect">
            <a:avLst/>
          </a:prstGeom>
        </p:spPr>
        <p:txBody>
          <a:bodyPr wrap="square">
            <a:spAutoFit/>
          </a:bodyPr>
          <a:lstStyle/>
          <a:p>
            <a:pPr marL="0" indent="0" algn="r">
              <a:lnSpc>
                <a:spcPct val="150000"/>
              </a:lnSpc>
              <a:buNone/>
            </a:pPr>
            <a:r>
              <a:rPr lang="fa-IR" sz="2400" dirty="0" smtClean="0">
                <a:cs typeface="2  Baran" pitchFamily="2" charset="-78"/>
              </a:rPr>
              <a:t>این دستگاه اولین دستگاه نهویه مطبوع خانگی تراکمی بوده  این دستگاه کل قطعات ان در یکه محفظه بوده که نیمی از ان در فضای سرد شونده و نیمیه دیگر ان در بیرون فضا برای انتقال گرما به محیط بیرون میباشد این دستگاه بنا به دلایل صدای بالا و اینکه قادر به ساخت ظرفیت بالا به دلیل حجم بیش از اندازه ان نبودند جای خود را به دستگاهای تهویه مطبوع دو پارچه دادند</a:t>
            </a:r>
            <a:endParaRPr lang="en-US" sz="2400" dirty="0">
              <a:cs typeface="2  Baran" pitchFamily="2" charset="-78"/>
            </a:endParaRPr>
          </a:p>
        </p:txBody>
      </p:sp>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0" y="990600"/>
            <a:ext cx="3465545"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نمای سیکل تهویه مطبوع یک پارچه</a:t>
            </a:r>
            <a:endParaRPr lang="en-US" sz="2400" dirty="0"/>
          </a:p>
        </p:txBody>
      </p:sp>
      <p:sp>
        <p:nvSpPr>
          <p:cNvPr id="3" name="Content Placeholder 2"/>
          <p:cNvSpPr>
            <a:spLocks noGrp="1"/>
          </p:cNvSpPr>
          <p:nvPr>
            <p:ph idx="1"/>
          </p:nvPr>
        </p:nvSpPr>
        <p:spPr>
          <a:xfrm>
            <a:off x="228600" y="1676400"/>
            <a:ext cx="8229600" cy="4389120"/>
          </a:xfrm>
        </p:spPr>
        <p:txBody>
          <a:bodyPr/>
          <a:lstStyle/>
          <a:p>
            <a:pPr marL="0" indent="0">
              <a:buNone/>
            </a:pPr>
            <a:r>
              <a:rPr lang="fa-IR" dirty="0" smtClean="0"/>
              <a:t> </a:t>
            </a:r>
            <a:endParaRPr lang="en-US" dirty="0"/>
          </a:p>
        </p:txBody>
      </p:sp>
      <p:pic>
        <p:nvPicPr>
          <p:cNvPr id="4" name="Picture 2" descr="C:\Users\Ariana\Desktop\1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057400"/>
            <a:ext cx="4883150" cy="4095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9712" y="2253827"/>
            <a:ext cx="1066800" cy="338554"/>
          </a:xfrm>
          <a:prstGeom prst="rect">
            <a:avLst/>
          </a:prstGeom>
          <a:noFill/>
        </p:spPr>
        <p:txBody>
          <a:bodyPr wrap="square" rtlCol="0">
            <a:spAutoFit/>
          </a:bodyPr>
          <a:lstStyle/>
          <a:p>
            <a:r>
              <a:rPr lang="fa-IR" sz="1600" dirty="0" smtClean="0">
                <a:cs typeface="2  Baran" pitchFamily="2" charset="-78"/>
              </a:rPr>
              <a:t>کندانسور</a:t>
            </a:r>
            <a:endParaRPr lang="en-US" sz="1600" dirty="0">
              <a:cs typeface="2  Baran" pitchFamily="2" charset="-78"/>
            </a:endParaRPr>
          </a:p>
        </p:txBody>
      </p:sp>
      <p:sp>
        <p:nvSpPr>
          <p:cNvPr id="6" name="TextBox 5"/>
          <p:cNvSpPr txBox="1"/>
          <p:nvPr/>
        </p:nvSpPr>
        <p:spPr>
          <a:xfrm>
            <a:off x="4038600" y="1903511"/>
            <a:ext cx="2216426" cy="307777"/>
          </a:xfrm>
          <a:prstGeom prst="rect">
            <a:avLst/>
          </a:prstGeom>
          <a:noFill/>
        </p:spPr>
        <p:txBody>
          <a:bodyPr wrap="square" rtlCol="0">
            <a:spAutoFit/>
          </a:bodyPr>
          <a:lstStyle/>
          <a:p>
            <a:r>
              <a:rPr lang="fa-IR" sz="1400" dirty="0" smtClean="0">
                <a:cs typeface="2  Baran" pitchFamily="2" charset="-78"/>
              </a:rPr>
              <a:t>فن اواپراتور و کندانسور</a:t>
            </a:r>
            <a:endParaRPr lang="en-US" sz="1400" dirty="0">
              <a:cs typeface="2  Baran" pitchFamily="2" charset="-78"/>
            </a:endParaRPr>
          </a:p>
        </p:txBody>
      </p:sp>
      <p:sp>
        <p:nvSpPr>
          <p:cNvPr id="7" name="TextBox 6"/>
          <p:cNvSpPr txBox="1"/>
          <p:nvPr/>
        </p:nvSpPr>
        <p:spPr>
          <a:xfrm>
            <a:off x="4422775" y="5761220"/>
            <a:ext cx="1066800" cy="369332"/>
          </a:xfrm>
          <a:prstGeom prst="rect">
            <a:avLst/>
          </a:prstGeom>
          <a:noFill/>
        </p:spPr>
        <p:txBody>
          <a:bodyPr wrap="square" rtlCol="0">
            <a:spAutoFit/>
          </a:bodyPr>
          <a:lstStyle/>
          <a:p>
            <a:r>
              <a:rPr lang="fa-IR" dirty="0" smtClean="0">
                <a:cs typeface="2  Baran" pitchFamily="2" charset="-78"/>
              </a:rPr>
              <a:t>کمپرسور</a:t>
            </a:r>
            <a:endParaRPr lang="en-US" dirty="0">
              <a:cs typeface="2  Baran" pitchFamily="2" charset="-78"/>
            </a:endParaRPr>
          </a:p>
        </p:txBody>
      </p:sp>
      <p:sp>
        <p:nvSpPr>
          <p:cNvPr id="8" name="TextBox 7"/>
          <p:cNvSpPr txBox="1"/>
          <p:nvPr/>
        </p:nvSpPr>
        <p:spPr>
          <a:xfrm>
            <a:off x="6629400" y="2971800"/>
            <a:ext cx="1143000" cy="338554"/>
          </a:xfrm>
          <a:prstGeom prst="rect">
            <a:avLst/>
          </a:prstGeom>
          <a:noFill/>
        </p:spPr>
        <p:txBody>
          <a:bodyPr wrap="square" rtlCol="0">
            <a:spAutoFit/>
          </a:bodyPr>
          <a:lstStyle/>
          <a:p>
            <a:r>
              <a:rPr lang="fa-IR" sz="1600" dirty="0" smtClean="0">
                <a:cs typeface="2  Baran" pitchFamily="2" charset="-78"/>
              </a:rPr>
              <a:t>اواپراتور</a:t>
            </a:r>
            <a:endParaRPr lang="en-US" sz="1600" dirty="0">
              <a:cs typeface="2  Baran" pitchFamily="2" charset="-78"/>
            </a:endParaRPr>
          </a:p>
        </p:txBody>
      </p:sp>
      <p:sp>
        <p:nvSpPr>
          <p:cNvPr id="9" name="TextBox 8"/>
          <p:cNvSpPr txBox="1"/>
          <p:nvPr/>
        </p:nvSpPr>
        <p:spPr>
          <a:xfrm>
            <a:off x="762000" y="2407715"/>
            <a:ext cx="2215312" cy="369332"/>
          </a:xfrm>
          <a:prstGeom prst="rect">
            <a:avLst/>
          </a:prstGeom>
          <a:noFill/>
        </p:spPr>
        <p:txBody>
          <a:bodyPr wrap="square" rtlCol="0">
            <a:spAutoFit/>
          </a:bodyPr>
          <a:lstStyle/>
          <a:p>
            <a:r>
              <a:rPr lang="fa-IR" dirty="0" smtClean="0">
                <a:cs typeface="2  Baran" pitchFamily="2" charset="-78"/>
              </a:rPr>
              <a:t>ورودی هوای فضای بیرون</a:t>
            </a:r>
            <a:endParaRPr lang="en-US" dirty="0">
              <a:cs typeface="2  Baran" pitchFamily="2" charset="-78"/>
            </a:endParaRPr>
          </a:p>
        </p:txBody>
      </p:sp>
      <p:cxnSp>
        <p:nvCxnSpPr>
          <p:cNvPr id="10" name="Straight Arrow Connector 9"/>
          <p:cNvCxnSpPr/>
          <p:nvPr/>
        </p:nvCxnSpPr>
        <p:spPr>
          <a:xfrm>
            <a:off x="2667000" y="2667000"/>
            <a:ext cx="1371600" cy="6705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981200" y="5029200"/>
            <a:ext cx="1905000" cy="369332"/>
          </a:xfrm>
          <a:prstGeom prst="rect">
            <a:avLst/>
          </a:prstGeom>
          <a:noFill/>
        </p:spPr>
        <p:txBody>
          <a:bodyPr wrap="square" rtlCol="0">
            <a:spAutoFit/>
          </a:bodyPr>
          <a:lstStyle/>
          <a:p>
            <a:r>
              <a:rPr lang="fa-IR" dirty="0" smtClean="0">
                <a:cs typeface="2  Baran" pitchFamily="2" charset="-78"/>
              </a:rPr>
              <a:t>خروجی گرما جذب شده</a:t>
            </a:r>
            <a:endParaRPr lang="en-US" dirty="0">
              <a:cs typeface="2  Baran" pitchFamily="2" charset="-78"/>
            </a:endParaRPr>
          </a:p>
        </p:txBody>
      </p:sp>
      <p:sp>
        <p:nvSpPr>
          <p:cNvPr id="12" name="TextBox 11"/>
          <p:cNvSpPr txBox="1"/>
          <p:nvPr/>
        </p:nvSpPr>
        <p:spPr>
          <a:xfrm>
            <a:off x="6705600" y="2423104"/>
            <a:ext cx="2133600" cy="338554"/>
          </a:xfrm>
          <a:prstGeom prst="rect">
            <a:avLst/>
          </a:prstGeom>
          <a:noFill/>
        </p:spPr>
        <p:txBody>
          <a:bodyPr wrap="square" rtlCol="0">
            <a:spAutoFit/>
          </a:bodyPr>
          <a:lstStyle/>
          <a:p>
            <a:r>
              <a:rPr lang="fa-IR" sz="1600" dirty="0" smtClean="0">
                <a:cs typeface="2  Baran" pitchFamily="2" charset="-78"/>
              </a:rPr>
              <a:t>ورودی هوای فضای سرد شونده</a:t>
            </a:r>
            <a:endParaRPr lang="en-US" sz="1600" dirty="0">
              <a:cs typeface="2  Baran" pitchFamily="2" charset="-78"/>
            </a:endParaRPr>
          </a:p>
        </p:txBody>
      </p:sp>
      <p:cxnSp>
        <p:nvCxnSpPr>
          <p:cNvPr id="13" name="Straight Arrow Connector 12"/>
          <p:cNvCxnSpPr/>
          <p:nvPr/>
        </p:nvCxnSpPr>
        <p:spPr>
          <a:xfrm flipH="1">
            <a:off x="6324600" y="2743200"/>
            <a:ext cx="457200" cy="152400"/>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991363" y="1718845"/>
            <a:ext cx="2812774" cy="369332"/>
          </a:xfrm>
          <a:prstGeom prst="rect">
            <a:avLst/>
          </a:prstGeom>
          <a:noFill/>
        </p:spPr>
        <p:txBody>
          <a:bodyPr wrap="square" rtlCol="0">
            <a:spAutoFit/>
          </a:bodyPr>
          <a:lstStyle/>
          <a:p>
            <a:r>
              <a:rPr lang="fa-IR" dirty="0" smtClean="0">
                <a:cs typeface="2  Baran" pitchFamily="2" charset="-78"/>
              </a:rPr>
              <a:t>خروجی هوای سرد از اواپراتور</a:t>
            </a:r>
            <a:endParaRPr lang="en-US" dirty="0">
              <a:cs typeface="2  Baran" pitchFamily="2" charset="-78"/>
            </a:endParaRPr>
          </a:p>
        </p:txBody>
      </p:sp>
      <p:cxnSp>
        <p:nvCxnSpPr>
          <p:cNvPr id="15" name="Straight Arrow Connector 14"/>
          <p:cNvCxnSpPr/>
          <p:nvPr/>
        </p:nvCxnSpPr>
        <p:spPr>
          <a:xfrm flipH="1">
            <a:off x="6172200" y="2055134"/>
            <a:ext cx="685800" cy="3525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724400" y="1066800"/>
            <a:ext cx="3886200" cy="685800"/>
          </a:xfrm>
          <a:prstGeom prst="roundRect">
            <a:avLst/>
          </a:prstGeom>
        </p:spPr>
        <p:style>
          <a:lnRef idx="1">
            <a:schemeClr val="accent2"/>
          </a:lnRef>
          <a:fillRef idx="2">
            <a:schemeClr val="accent2"/>
          </a:fillRef>
          <a:effectRef idx="1">
            <a:schemeClr val="accent2"/>
          </a:effectRef>
          <a:fontRef idx="minor">
            <a:schemeClr val="dk1"/>
          </a:fontRef>
        </p:style>
        <p:txBody>
          <a:bodyPr/>
          <a:lstStyle/>
          <a:p>
            <a:pPr algn="r"/>
            <a:r>
              <a:rPr lang="fa-IR" dirty="0" smtClean="0">
                <a:cs typeface="2  Mitra_4 (MRT)" pitchFamily="2" charset="-78"/>
              </a:rPr>
              <a:t>سیکل تبرید تراکمی</a:t>
            </a:r>
            <a:endParaRPr lang="en-US" dirty="0">
              <a:cs typeface="2  Mitra_4 (MRT)" pitchFamily="2" charset="-78"/>
            </a:endParaRPr>
          </a:p>
        </p:txBody>
      </p:sp>
      <p:pic>
        <p:nvPicPr>
          <p:cNvPr id="8"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3920" y="1935163"/>
            <a:ext cx="7516159" cy="4389437"/>
          </a:xfrm>
        </p:spPr>
      </p:pic>
      <p:sp>
        <p:nvSpPr>
          <p:cNvPr id="9" name="Rectangle 8"/>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05400" y="990600"/>
            <a:ext cx="3824789"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smtClean="0">
                <a:cs typeface="2  Mitra_4 (MRT)" pitchFamily="2" charset="-78"/>
              </a:rPr>
              <a:t>(</a:t>
            </a:r>
            <a:r>
              <a:rPr lang="en-US" sz="2400" dirty="0" err="1" smtClean="0">
                <a:cs typeface="2  Mitra_4 (MRT)" pitchFamily="2" charset="-78"/>
              </a:rPr>
              <a:t>spilet</a:t>
            </a:r>
            <a:r>
              <a:rPr lang="en-US" sz="2400" dirty="0" smtClean="0">
                <a:cs typeface="2  Mitra_4 (MRT)" pitchFamily="2" charset="-78"/>
              </a:rPr>
              <a:t>)</a:t>
            </a:r>
            <a:r>
              <a:rPr lang="fa-IR" sz="2400" dirty="0" smtClean="0">
                <a:cs typeface="2  Mitra_4 (MRT)" pitchFamily="2" charset="-78"/>
              </a:rPr>
              <a:t> سیکل تهویه مطبوع دو پارچه</a:t>
            </a:r>
            <a:r>
              <a:rPr lang="en-US" sz="2400" dirty="0" smtClean="0">
                <a:cs typeface="2  Mitra_4 (MRT)" pitchFamily="2" charset="-78"/>
              </a:rPr>
              <a:t> </a:t>
            </a:r>
            <a:endParaRPr lang="en-US" sz="2400" dirty="0"/>
          </a:p>
        </p:txBody>
      </p:sp>
      <p:sp>
        <p:nvSpPr>
          <p:cNvPr id="3" name="Rectangle 2"/>
          <p:cNvSpPr/>
          <p:nvPr/>
        </p:nvSpPr>
        <p:spPr>
          <a:xfrm>
            <a:off x="838200" y="1832044"/>
            <a:ext cx="8077200" cy="2816156"/>
          </a:xfrm>
          <a:prstGeom prst="rect">
            <a:avLst/>
          </a:prstGeom>
        </p:spPr>
        <p:txBody>
          <a:bodyPr wrap="square">
            <a:spAutoFit/>
          </a:bodyPr>
          <a:lstStyle/>
          <a:p>
            <a:pPr marL="0" indent="0" algn="r" rtl="1">
              <a:lnSpc>
                <a:spcPct val="150000"/>
              </a:lnSpc>
              <a:buNone/>
            </a:pPr>
            <a:r>
              <a:rPr lang="fa-IR" sz="2400" dirty="0" smtClean="0">
                <a:cs typeface="2  Baran" pitchFamily="2" charset="-78"/>
              </a:rPr>
              <a:t>این دستکاه که فعلا جای خود را به دستگاه جدیدی نداده دستگاهی دو تکه که تشکیل شده از دو قسمت .قسمتی که وظیفه پخش سرما را دارد(اواپراتور) و صدایی ندارد داخل فضای سرد شونده نصب میشود وقسمتی دیگر که توسط لولهای ارتباطی به قسمت دیگر نصب میشود که وظیفه دفع گرما که تشکیل شده از کمپرسور.کندانسور.دستگاه  فشار شکن  به این صورت صدای اضافه بیرون شنیده میشود </a:t>
            </a:r>
            <a:endParaRPr lang="en-US" sz="2400" dirty="0">
              <a:cs typeface="2  Baran" pitchFamily="2" charset="-78"/>
            </a:endParaRPr>
          </a:p>
        </p:txBody>
      </p:sp>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81600" y="1066800"/>
            <a:ext cx="3747101"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dirty="0" smtClean="0">
                <a:cs typeface="2  Mitra_4 (MRT)" pitchFamily="2" charset="-78"/>
              </a:rPr>
              <a:t>(</a:t>
            </a:r>
            <a:r>
              <a:rPr lang="en-US" sz="2400" dirty="0" err="1" smtClean="0">
                <a:cs typeface="2  Mitra_4 (MRT)" pitchFamily="2" charset="-78"/>
              </a:rPr>
              <a:t>spilet</a:t>
            </a:r>
            <a:r>
              <a:rPr lang="en-US" sz="2400" dirty="0" smtClean="0">
                <a:cs typeface="2  Mitra_4 (MRT)" pitchFamily="2" charset="-78"/>
              </a:rPr>
              <a:t>)</a:t>
            </a:r>
            <a:r>
              <a:rPr lang="fa-IR" sz="2400" dirty="0" smtClean="0">
                <a:cs typeface="2  Mitra_4 (MRT)" pitchFamily="2" charset="-78"/>
              </a:rPr>
              <a:t> نمای تهویه مطبوع دو پارچه</a:t>
            </a:r>
            <a:r>
              <a:rPr lang="en-US" sz="2400" dirty="0" smtClean="0">
                <a:cs typeface="2  Mitra_4 (MRT)" pitchFamily="2" charset="-78"/>
              </a:rPr>
              <a:t> </a:t>
            </a:r>
            <a:endParaRPr lang="en-US" sz="2400" dirty="0"/>
          </a:p>
        </p:txBody>
      </p:sp>
      <p:pic>
        <p:nvPicPr>
          <p:cNvPr id="3" name="Picture 134"/>
          <p:cNvPicPr>
            <a:picLocks noChangeAspect="1" noChangeArrowheads="1"/>
          </p:cNvPicPr>
          <p:nvPr/>
        </p:nvPicPr>
        <p:blipFill>
          <a:blip r:embed="rId2" cstate="screen"/>
          <a:srcRect/>
          <a:stretch>
            <a:fillRect/>
          </a:stretch>
        </p:blipFill>
        <p:spPr bwMode="auto">
          <a:xfrm>
            <a:off x="3428999" y="2438400"/>
            <a:ext cx="4017927" cy="1227137"/>
          </a:xfrm>
          <a:prstGeom prst="rect">
            <a:avLst/>
          </a:prstGeom>
          <a:noFill/>
          <a:ln w="9525">
            <a:noFill/>
            <a:miter lim="800000"/>
            <a:headEnd/>
            <a:tailEnd/>
          </a:ln>
        </p:spPr>
      </p:pic>
      <p:cxnSp>
        <p:nvCxnSpPr>
          <p:cNvPr id="4" name="Straight Connector 3"/>
          <p:cNvCxnSpPr/>
          <p:nvPr/>
        </p:nvCxnSpPr>
        <p:spPr>
          <a:xfrm>
            <a:off x="3213102" y="3581399"/>
            <a:ext cx="292098" cy="0"/>
          </a:xfrm>
          <a:prstGeom prst="line">
            <a:avLst/>
          </a:prstGeom>
        </p:spPr>
        <p:style>
          <a:lnRef idx="2">
            <a:schemeClr val="accent2"/>
          </a:lnRef>
          <a:fillRef idx="0">
            <a:schemeClr val="accent2"/>
          </a:fillRef>
          <a:effectRef idx="1">
            <a:schemeClr val="accent2"/>
          </a:effectRef>
          <a:fontRef idx="minor">
            <a:schemeClr val="tx1"/>
          </a:fontRef>
        </p:style>
      </p:cxnSp>
      <p:pic>
        <p:nvPicPr>
          <p:cNvPr id="5" name="Picture 130"/>
          <p:cNvPicPr>
            <a:picLocks noGrp="1" noChangeAspect="1" noChangeArrowheads="1"/>
          </p:cNvPicPr>
          <p:nvPr>
            <p:ph idx="1"/>
          </p:nvPr>
        </p:nvPicPr>
        <p:blipFill>
          <a:blip r:embed="rId3" cstate="screen"/>
          <a:srcRect/>
          <a:stretch>
            <a:fillRect/>
          </a:stretch>
        </p:blipFill>
        <p:spPr bwMode="auto">
          <a:xfrm>
            <a:off x="228600" y="4495800"/>
            <a:ext cx="2816514" cy="2208699"/>
          </a:xfrm>
          <a:prstGeom prst="rect">
            <a:avLst/>
          </a:prstGeom>
          <a:noFill/>
          <a:ln w="9525" algn="ctr">
            <a:noFill/>
            <a:miter lim="800000"/>
            <a:headEnd/>
            <a:tailEnd/>
          </a:ln>
        </p:spPr>
      </p:pic>
      <p:cxnSp>
        <p:nvCxnSpPr>
          <p:cNvPr id="6" name="Straight Connector 5"/>
          <p:cNvCxnSpPr/>
          <p:nvPr/>
        </p:nvCxnSpPr>
        <p:spPr>
          <a:xfrm>
            <a:off x="3213102" y="3581399"/>
            <a:ext cx="0" cy="2514601"/>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H="1">
            <a:off x="2971800" y="6096000"/>
            <a:ext cx="24130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H="1">
            <a:off x="2882898" y="6019800"/>
            <a:ext cx="2095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092451" y="3505199"/>
            <a:ext cx="0" cy="251460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92451" y="3505199"/>
            <a:ext cx="4127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057400" y="5638800"/>
            <a:ext cx="31242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4876800" y="5257800"/>
            <a:ext cx="3020237" cy="369332"/>
          </a:xfrm>
          <a:prstGeom prst="rect">
            <a:avLst/>
          </a:prstGeom>
          <a:noFill/>
        </p:spPr>
        <p:txBody>
          <a:bodyPr wrap="square" rtlCol="0">
            <a:spAutoFit/>
          </a:bodyPr>
          <a:lstStyle/>
          <a:p>
            <a:r>
              <a:rPr lang="fa-IR" dirty="0" smtClean="0">
                <a:cs typeface="2  Baran" pitchFamily="2" charset="-78"/>
              </a:rPr>
              <a:t>کمپرسور.کندانسور.فن دفع گرما</a:t>
            </a:r>
            <a:endParaRPr lang="en-US" dirty="0">
              <a:cs typeface="2  Baran" pitchFamily="2" charset="-78"/>
            </a:endParaRPr>
          </a:p>
        </p:txBody>
      </p:sp>
      <p:cxnSp>
        <p:nvCxnSpPr>
          <p:cNvPr id="13" name="Straight Arrow Connector 12"/>
          <p:cNvCxnSpPr/>
          <p:nvPr/>
        </p:nvCxnSpPr>
        <p:spPr>
          <a:xfrm>
            <a:off x="2438400" y="2502932"/>
            <a:ext cx="1600200" cy="3926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914400" y="2133600"/>
            <a:ext cx="1905000" cy="369332"/>
          </a:xfrm>
          <a:prstGeom prst="rect">
            <a:avLst/>
          </a:prstGeom>
          <a:noFill/>
        </p:spPr>
        <p:txBody>
          <a:bodyPr wrap="square" rtlCol="0">
            <a:spAutoFit/>
          </a:bodyPr>
          <a:lstStyle/>
          <a:p>
            <a:r>
              <a:rPr lang="fa-IR" dirty="0" smtClean="0">
                <a:cs typeface="2  Baran" pitchFamily="2" charset="-78"/>
              </a:rPr>
              <a:t>اواپراتور.فن جذب گرما</a:t>
            </a:r>
            <a:endParaRPr lang="en-US" dirty="0">
              <a:cs typeface="2  Baran" pitchFamily="2" charset="-78"/>
            </a:endParaRPr>
          </a:p>
        </p:txBody>
      </p:sp>
      <p:cxnSp>
        <p:nvCxnSpPr>
          <p:cNvPr id="15" name="Straight Arrow Connector 14"/>
          <p:cNvCxnSpPr/>
          <p:nvPr/>
        </p:nvCxnSpPr>
        <p:spPr>
          <a:xfrm>
            <a:off x="5334000" y="3665537"/>
            <a:ext cx="0" cy="37306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4343400" y="4002640"/>
            <a:ext cx="2971800" cy="369332"/>
          </a:xfrm>
          <a:prstGeom prst="rect">
            <a:avLst/>
          </a:prstGeom>
          <a:noFill/>
        </p:spPr>
        <p:txBody>
          <a:bodyPr wrap="square" rtlCol="0">
            <a:spAutoFit/>
          </a:bodyPr>
          <a:lstStyle/>
          <a:p>
            <a:r>
              <a:rPr lang="fa-IR" dirty="0" smtClean="0">
                <a:cs typeface="2  Baran" pitchFamily="2" charset="-78"/>
              </a:rPr>
              <a:t>خروجی هوای سرد شده</a:t>
            </a:r>
            <a:endParaRPr lang="en-US" dirty="0">
              <a:cs typeface="2  Baran" pitchFamily="2" charset="-78"/>
            </a:endParaRPr>
          </a:p>
        </p:txBody>
      </p:sp>
      <p:cxnSp>
        <p:nvCxnSpPr>
          <p:cNvPr id="17" name="Straight Arrow Connector 16"/>
          <p:cNvCxnSpPr/>
          <p:nvPr/>
        </p:nvCxnSpPr>
        <p:spPr>
          <a:xfrm flipV="1">
            <a:off x="5181600" y="2209800"/>
            <a:ext cx="256363" cy="2286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9" idx="1"/>
          </p:cNvCxnSpPr>
          <p:nvPr/>
        </p:nvCxnSpPr>
        <p:spPr>
          <a:xfrm flipV="1">
            <a:off x="5471354" y="2133600"/>
            <a:ext cx="434146" cy="619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905500" y="1948934"/>
            <a:ext cx="2819400" cy="369332"/>
          </a:xfrm>
          <a:prstGeom prst="rect">
            <a:avLst/>
          </a:prstGeom>
          <a:noFill/>
        </p:spPr>
        <p:txBody>
          <a:bodyPr wrap="square" rtlCol="0">
            <a:spAutoFit/>
          </a:bodyPr>
          <a:lstStyle/>
          <a:p>
            <a:r>
              <a:rPr lang="fa-IR" dirty="0" smtClean="0">
                <a:cs typeface="2  Baran" pitchFamily="2" charset="-78"/>
              </a:rPr>
              <a:t>ورودی هوای گرم محیط سرد شونده</a:t>
            </a:r>
            <a:endParaRPr lang="en-US" dirty="0">
              <a:cs typeface="2  Baran" pitchFamily="2" charset="-78"/>
            </a:endParaRPr>
          </a:p>
        </p:txBody>
      </p:sp>
      <p:cxnSp>
        <p:nvCxnSpPr>
          <p:cNvPr id="20" name="Straight Arrow Connector 19"/>
          <p:cNvCxnSpPr/>
          <p:nvPr/>
        </p:nvCxnSpPr>
        <p:spPr>
          <a:xfrm>
            <a:off x="2514600" y="4002640"/>
            <a:ext cx="473074" cy="36933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TextBox 20"/>
          <p:cNvSpPr txBox="1"/>
          <p:nvPr/>
        </p:nvSpPr>
        <p:spPr>
          <a:xfrm>
            <a:off x="1501774" y="3665537"/>
            <a:ext cx="1797051" cy="369332"/>
          </a:xfrm>
          <a:prstGeom prst="rect">
            <a:avLst/>
          </a:prstGeom>
          <a:noFill/>
        </p:spPr>
        <p:txBody>
          <a:bodyPr wrap="square" rtlCol="0">
            <a:spAutoFit/>
          </a:bodyPr>
          <a:lstStyle/>
          <a:p>
            <a:r>
              <a:rPr lang="fa-IR" dirty="0" smtClean="0">
                <a:cs typeface="2  Baran" pitchFamily="2" charset="-78"/>
              </a:rPr>
              <a:t>لوله های ارتباطی</a:t>
            </a:r>
            <a:endParaRPr lang="en-US" dirty="0">
              <a:cs typeface="2  Baran" pitchFamily="2" charset="-78"/>
            </a:endParaRPr>
          </a:p>
        </p:txBody>
      </p:sp>
      <p:sp>
        <p:nvSpPr>
          <p:cNvPr id="23" name="Rectangle 22"/>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91400" y="1219200"/>
            <a:ext cx="1294049"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عمل وکیوم </a:t>
            </a:r>
            <a:endParaRPr lang="en-US" sz="2400" dirty="0"/>
          </a:p>
        </p:txBody>
      </p:sp>
      <p:sp>
        <p:nvSpPr>
          <p:cNvPr id="3" name="Rectangle 2"/>
          <p:cNvSpPr/>
          <p:nvPr/>
        </p:nvSpPr>
        <p:spPr>
          <a:xfrm>
            <a:off x="457200" y="1905000"/>
            <a:ext cx="8458200" cy="2308324"/>
          </a:xfrm>
          <a:prstGeom prst="rect">
            <a:avLst/>
          </a:prstGeom>
        </p:spPr>
        <p:txBody>
          <a:bodyPr wrap="square">
            <a:spAutoFit/>
          </a:bodyPr>
          <a:lstStyle/>
          <a:p>
            <a:pPr algn="r">
              <a:lnSpc>
                <a:spcPct val="150000"/>
              </a:lnSpc>
            </a:pPr>
            <a:r>
              <a:rPr lang="fa-IR" sz="2400" dirty="0" smtClean="0">
                <a:cs typeface="2  Baran" pitchFamily="2" charset="-78"/>
              </a:rPr>
              <a:t>پس از نصب دستگاه باید هوای داخل لوله‌ها و واحد داخلی را وکیوم کرد. به دلیل تخلیه کامل اکسیژن و رطوبت .به طوری که فشار وقتی به پایین ترین سطح  خلا برسد حتی اگر اب داخل لوله باشد به گاز تبدیل میشود اب در این حالت در دمای 21 درجه به جوش میاید  (رابطه مستقیم فشار و دما)</a:t>
            </a:r>
            <a:endParaRPr lang="en-US" sz="2400" dirty="0">
              <a:cs typeface="2  Baran" pitchFamily="2" charset="-78"/>
            </a:endParaRPr>
          </a:p>
        </p:txBody>
      </p:sp>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90536" y="990600"/>
            <a:ext cx="2024864"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نمای وکیوم کردن</a:t>
            </a:r>
            <a:endParaRPr lang="en-US" sz="2800" dirty="0"/>
          </a:p>
        </p:txBody>
      </p:sp>
      <p:pic>
        <p:nvPicPr>
          <p:cNvPr id="202" name="Object 2"/>
          <p:cNvPicPr>
            <a:picLocks noChangeArrowheads="1"/>
          </p:cNvPicPr>
          <p:nvPr/>
        </p:nvPicPr>
        <p:blipFill>
          <a:blip r:embed="rId2" cstate="print"/>
          <a:srcRect/>
          <a:stretch>
            <a:fillRect/>
          </a:stretch>
        </p:blipFill>
        <p:spPr bwMode="auto">
          <a:xfrm>
            <a:off x="4528451" y="4190485"/>
            <a:ext cx="1225404" cy="1743372"/>
          </a:xfrm>
          <a:prstGeom prst="rect">
            <a:avLst/>
          </a:prstGeom>
          <a:solidFill>
            <a:sysClr val="window" lastClr="FFFFFF"/>
          </a:solidFill>
          <a:ln w="9525">
            <a:noFill/>
            <a:miter lim="800000"/>
            <a:headEnd/>
            <a:tailEnd/>
          </a:ln>
          <a:effectLst/>
        </p:spPr>
      </p:pic>
      <p:sp>
        <p:nvSpPr>
          <p:cNvPr id="203" name="AutoShape 10"/>
          <p:cNvSpPr>
            <a:spLocks noChangeArrowheads="1"/>
          </p:cNvSpPr>
          <p:nvPr/>
        </p:nvSpPr>
        <p:spPr bwMode="auto">
          <a:xfrm>
            <a:off x="3991533" y="1682508"/>
            <a:ext cx="1503268" cy="4516168"/>
          </a:xfrm>
          <a:prstGeom prst="roundRect">
            <a:avLst>
              <a:gd name="adj" fmla="val 12495"/>
            </a:avLst>
          </a:prstGeom>
          <a:no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04" name="Oval 203"/>
          <p:cNvSpPr>
            <a:spLocks noChangeArrowheads="1"/>
          </p:cNvSpPr>
          <p:nvPr/>
        </p:nvSpPr>
        <p:spPr bwMode="auto">
          <a:xfrm>
            <a:off x="3425234" y="3748574"/>
            <a:ext cx="1025564" cy="1522720"/>
          </a:xfrm>
          <a:prstGeom prst="ellipse">
            <a:avLst/>
          </a:prstGeom>
          <a:solidFill>
            <a:sysClr val="window" lastClr="FFFFFF"/>
          </a:solid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 lastClr="FFFFFF"/>
              </a:solidFill>
              <a:effectLst/>
              <a:uLnTx/>
              <a:uFillTx/>
              <a:latin typeface="Constantia"/>
              <a:ea typeface="+mn-ea"/>
              <a:cs typeface="+mn-cs"/>
            </a:endParaRPr>
          </a:p>
        </p:txBody>
      </p:sp>
      <p:sp>
        <p:nvSpPr>
          <p:cNvPr id="205" name="Rectangle 204"/>
          <p:cNvSpPr>
            <a:spLocks noChangeArrowheads="1"/>
          </p:cNvSpPr>
          <p:nvPr/>
        </p:nvSpPr>
        <p:spPr bwMode="auto">
          <a:xfrm>
            <a:off x="2293832" y="4898313"/>
            <a:ext cx="45720" cy="220362"/>
          </a:xfrm>
          <a:prstGeom prst="rect">
            <a:avLst/>
          </a:prstGeom>
          <a:solidFill>
            <a:srgbClr val="FF9900"/>
          </a:soli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06" name="Rectangle 205"/>
          <p:cNvSpPr>
            <a:spLocks noChangeArrowheads="1"/>
          </p:cNvSpPr>
          <p:nvPr/>
        </p:nvSpPr>
        <p:spPr bwMode="auto">
          <a:xfrm>
            <a:off x="2593561" y="4898313"/>
            <a:ext cx="45720" cy="220362"/>
          </a:xfrm>
          <a:prstGeom prst="rect">
            <a:avLst/>
          </a:prstGeom>
          <a:solidFill>
            <a:srgbClr val="FF9900"/>
          </a:soli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07" name="Rectangle 206"/>
          <p:cNvSpPr>
            <a:spLocks noChangeArrowheads="1"/>
          </p:cNvSpPr>
          <p:nvPr/>
        </p:nvSpPr>
        <p:spPr bwMode="auto">
          <a:xfrm>
            <a:off x="2272528" y="5173452"/>
            <a:ext cx="45720" cy="217884"/>
          </a:xfrm>
          <a:prstGeom prst="rect">
            <a:avLst/>
          </a:prstGeom>
          <a:solidFill>
            <a:srgbClr val="FF9900"/>
          </a:soli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08" name="Rectangle 207"/>
          <p:cNvSpPr>
            <a:spLocks noChangeArrowheads="1"/>
          </p:cNvSpPr>
          <p:nvPr/>
        </p:nvSpPr>
        <p:spPr bwMode="auto">
          <a:xfrm>
            <a:off x="2455451" y="5173452"/>
            <a:ext cx="45720" cy="217884"/>
          </a:xfrm>
          <a:prstGeom prst="rect">
            <a:avLst/>
          </a:prstGeom>
          <a:solidFill>
            <a:srgbClr val="FF9900"/>
          </a:soli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09" name="Rectangle 208"/>
          <p:cNvSpPr>
            <a:spLocks noChangeArrowheads="1"/>
          </p:cNvSpPr>
          <p:nvPr/>
        </p:nvSpPr>
        <p:spPr bwMode="auto">
          <a:xfrm>
            <a:off x="2637638" y="5173452"/>
            <a:ext cx="45720" cy="217884"/>
          </a:xfrm>
          <a:prstGeom prst="rect">
            <a:avLst/>
          </a:prstGeom>
          <a:solidFill>
            <a:srgbClr val="FF9900"/>
          </a:soli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0" name="Rectangle 209"/>
          <p:cNvSpPr>
            <a:spLocks noChangeArrowheads="1"/>
          </p:cNvSpPr>
          <p:nvPr/>
        </p:nvSpPr>
        <p:spPr bwMode="auto">
          <a:xfrm>
            <a:off x="2185676" y="5037967"/>
            <a:ext cx="577922" cy="170842"/>
          </a:xfrm>
          <a:prstGeom prst="rect">
            <a:avLst/>
          </a:prstGeom>
          <a:solidFill>
            <a:srgbClr val="FF9900"/>
          </a:soli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1" name="Freeform 210"/>
          <p:cNvSpPr>
            <a:spLocks/>
          </p:cNvSpPr>
          <p:nvPr/>
        </p:nvSpPr>
        <p:spPr bwMode="auto">
          <a:xfrm>
            <a:off x="2154179" y="4572434"/>
            <a:ext cx="2395206" cy="1557384"/>
          </a:xfrm>
          <a:custGeom>
            <a:avLst/>
            <a:gdLst/>
            <a:ahLst/>
            <a:cxnLst>
              <a:cxn ang="0">
                <a:pos x="1" y="339"/>
              </a:cxn>
              <a:cxn ang="0">
                <a:pos x="0" y="557"/>
              </a:cxn>
              <a:cxn ang="0">
                <a:pos x="22" y="621"/>
              </a:cxn>
              <a:cxn ang="0">
                <a:pos x="61" y="659"/>
              </a:cxn>
              <a:cxn ang="0">
                <a:pos x="1308" y="666"/>
              </a:cxn>
              <a:cxn ang="0">
                <a:pos x="1386" y="659"/>
              </a:cxn>
              <a:cxn ang="0">
                <a:pos x="1431" y="659"/>
              </a:cxn>
              <a:cxn ang="0">
                <a:pos x="1476" y="621"/>
              </a:cxn>
              <a:cxn ang="0">
                <a:pos x="1498" y="544"/>
              </a:cxn>
              <a:cxn ang="0">
                <a:pos x="1498" y="19"/>
              </a:cxn>
              <a:cxn ang="0">
                <a:pos x="1459" y="0"/>
              </a:cxn>
              <a:cxn ang="0">
                <a:pos x="1364" y="0"/>
              </a:cxn>
            </a:cxnLst>
            <a:rect l="0" t="0" r="r" b="b"/>
            <a:pathLst>
              <a:path w="1498" h="678">
                <a:moveTo>
                  <a:pt x="1" y="339"/>
                </a:moveTo>
                <a:lnTo>
                  <a:pt x="0" y="557"/>
                </a:lnTo>
                <a:lnTo>
                  <a:pt x="22" y="621"/>
                </a:lnTo>
                <a:lnTo>
                  <a:pt x="61" y="659"/>
                </a:lnTo>
                <a:cubicBezTo>
                  <a:pt x="78" y="678"/>
                  <a:pt x="1308" y="666"/>
                  <a:pt x="1308" y="666"/>
                </a:cubicBezTo>
                <a:lnTo>
                  <a:pt x="1386" y="659"/>
                </a:lnTo>
                <a:lnTo>
                  <a:pt x="1431" y="659"/>
                </a:lnTo>
                <a:lnTo>
                  <a:pt x="1476" y="621"/>
                </a:lnTo>
                <a:lnTo>
                  <a:pt x="1498" y="544"/>
                </a:lnTo>
                <a:lnTo>
                  <a:pt x="1498" y="19"/>
                </a:lnTo>
                <a:lnTo>
                  <a:pt x="1459" y="0"/>
                </a:lnTo>
                <a:lnTo>
                  <a:pt x="1364" y="0"/>
                </a:lnTo>
              </a:path>
            </a:pathLst>
          </a:custGeom>
          <a:noFill/>
          <a:ln w="28575" cap="flat" cmpd="sng">
            <a:solidFill>
              <a:srgbClr val="0000CC"/>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2" name="Rectangle 211"/>
          <p:cNvSpPr>
            <a:spLocks noChangeArrowheads="1"/>
          </p:cNvSpPr>
          <p:nvPr/>
        </p:nvSpPr>
        <p:spPr bwMode="auto">
          <a:xfrm>
            <a:off x="181883" y="1015266"/>
            <a:ext cx="6066518" cy="5766534"/>
          </a:xfrm>
          <a:prstGeom prst="rect">
            <a:avLst/>
          </a:prstGeom>
          <a:noFill/>
          <a:ln w="38100">
            <a:solidFill>
              <a:srgbClr val="FFFF66"/>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3" name="Freeform 212"/>
          <p:cNvSpPr>
            <a:spLocks/>
          </p:cNvSpPr>
          <p:nvPr/>
        </p:nvSpPr>
        <p:spPr bwMode="auto">
          <a:xfrm>
            <a:off x="2408405" y="2085810"/>
            <a:ext cx="75162" cy="311972"/>
          </a:xfrm>
          <a:custGeom>
            <a:avLst/>
            <a:gdLst/>
            <a:ahLst/>
            <a:cxnLst>
              <a:cxn ang="0">
                <a:pos x="0" y="0"/>
              </a:cxn>
              <a:cxn ang="0">
                <a:pos x="0" y="102"/>
              </a:cxn>
              <a:cxn ang="0">
                <a:pos x="61" y="102"/>
              </a:cxn>
              <a:cxn ang="0">
                <a:pos x="61" y="4"/>
              </a:cxn>
              <a:cxn ang="0">
                <a:pos x="0" y="0"/>
              </a:cxn>
            </a:cxnLst>
            <a:rect l="0" t="0" r="r" b="b"/>
            <a:pathLst>
              <a:path w="62" h="103">
                <a:moveTo>
                  <a:pt x="0" y="0"/>
                </a:moveTo>
                <a:lnTo>
                  <a:pt x="0" y="102"/>
                </a:lnTo>
                <a:lnTo>
                  <a:pt x="61" y="102"/>
                </a:lnTo>
                <a:lnTo>
                  <a:pt x="61" y="4"/>
                </a:lnTo>
                <a:lnTo>
                  <a:pt x="0" y="0"/>
                </a:lnTo>
              </a:path>
            </a:pathLst>
          </a:custGeom>
          <a:solidFill>
            <a:srgbClr val="FFCC00"/>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4" name="AutoShape 21"/>
          <p:cNvSpPr>
            <a:spLocks noChangeArrowheads="1"/>
          </p:cNvSpPr>
          <p:nvPr/>
        </p:nvSpPr>
        <p:spPr bwMode="auto">
          <a:xfrm>
            <a:off x="2416757" y="2065497"/>
            <a:ext cx="58460" cy="94086"/>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5" name="AutoShape 22"/>
          <p:cNvSpPr>
            <a:spLocks noChangeArrowheads="1"/>
          </p:cNvSpPr>
          <p:nvPr/>
        </p:nvSpPr>
        <p:spPr bwMode="auto">
          <a:xfrm>
            <a:off x="2416757" y="2168578"/>
            <a:ext cx="58460" cy="136180"/>
          </a:xfrm>
          <a:prstGeom prst="roundRect">
            <a:avLst>
              <a:gd name="adj" fmla="val 29144"/>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6" name="AutoShape 23"/>
          <p:cNvSpPr>
            <a:spLocks noChangeArrowheads="1"/>
          </p:cNvSpPr>
          <p:nvPr/>
        </p:nvSpPr>
        <p:spPr bwMode="auto">
          <a:xfrm>
            <a:off x="2416757" y="2311700"/>
            <a:ext cx="58460" cy="94086"/>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7" name="Oval 216"/>
          <p:cNvSpPr>
            <a:spLocks noChangeArrowheads="1"/>
          </p:cNvSpPr>
          <p:nvPr/>
        </p:nvSpPr>
        <p:spPr bwMode="auto">
          <a:xfrm>
            <a:off x="2459124" y="2068124"/>
            <a:ext cx="45720" cy="326828"/>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8" name="Oval 217"/>
          <p:cNvSpPr>
            <a:spLocks noChangeArrowheads="1"/>
          </p:cNvSpPr>
          <p:nvPr/>
        </p:nvSpPr>
        <p:spPr bwMode="auto">
          <a:xfrm>
            <a:off x="2467939" y="2068124"/>
            <a:ext cx="45720" cy="326828"/>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19" name="Oval 218"/>
          <p:cNvSpPr>
            <a:spLocks noChangeArrowheads="1"/>
          </p:cNvSpPr>
          <p:nvPr/>
        </p:nvSpPr>
        <p:spPr bwMode="auto">
          <a:xfrm>
            <a:off x="2476755" y="2068124"/>
            <a:ext cx="45720" cy="326828"/>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0" name="Oval 219"/>
          <p:cNvSpPr>
            <a:spLocks noChangeArrowheads="1"/>
          </p:cNvSpPr>
          <p:nvPr/>
        </p:nvSpPr>
        <p:spPr bwMode="auto">
          <a:xfrm>
            <a:off x="2484101" y="2068124"/>
            <a:ext cx="45720" cy="326828"/>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1" name="Oval 220"/>
          <p:cNvSpPr>
            <a:spLocks noChangeArrowheads="1"/>
          </p:cNvSpPr>
          <p:nvPr/>
        </p:nvSpPr>
        <p:spPr bwMode="auto">
          <a:xfrm>
            <a:off x="2493651" y="2068124"/>
            <a:ext cx="45720" cy="326828"/>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2" name="Freeform 221"/>
          <p:cNvSpPr>
            <a:spLocks/>
          </p:cNvSpPr>
          <p:nvPr/>
        </p:nvSpPr>
        <p:spPr bwMode="auto">
          <a:xfrm>
            <a:off x="2486902" y="2085810"/>
            <a:ext cx="113580" cy="311972"/>
          </a:xfrm>
          <a:custGeom>
            <a:avLst/>
            <a:gdLst/>
            <a:ahLst/>
            <a:cxnLst>
              <a:cxn ang="0">
                <a:pos x="0" y="0"/>
              </a:cxn>
              <a:cxn ang="0">
                <a:pos x="0" y="102"/>
              </a:cxn>
              <a:cxn ang="0">
                <a:pos x="92" y="102"/>
              </a:cxn>
              <a:cxn ang="0">
                <a:pos x="92" y="4"/>
              </a:cxn>
              <a:cxn ang="0">
                <a:pos x="0" y="0"/>
              </a:cxn>
            </a:cxnLst>
            <a:rect l="0" t="0" r="r" b="b"/>
            <a:pathLst>
              <a:path w="93" h="103">
                <a:moveTo>
                  <a:pt x="0" y="0"/>
                </a:moveTo>
                <a:lnTo>
                  <a:pt x="0" y="102"/>
                </a:lnTo>
                <a:lnTo>
                  <a:pt x="92" y="102"/>
                </a:lnTo>
                <a:lnTo>
                  <a:pt x="92" y="4"/>
                </a:lnTo>
                <a:lnTo>
                  <a:pt x="0" y="0"/>
                </a:lnTo>
              </a:path>
            </a:pathLst>
          </a:custGeom>
          <a:solidFill>
            <a:srgbClr val="FFCC00"/>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3" name="AutoShape 30"/>
          <p:cNvSpPr>
            <a:spLocks noChangeArrowheads="1"/>
          </p:cNvSpPr>
          <p:nvPr/>
        </p:nvSpPr>
        <p:spPr bwMode="auto">
          <a:xfrm>
            <a:off x="2498493" y="2065497"/>
            <a:ext cx="91868" cy="94086"/>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4" name="AutoShape 31"/>
          <p:cNvSpPr>
            <a:spLocks noChangeArrowheads="1"/>
          </p:cNvSpPr>
          <p:nvPr/>
        </p:nvSpPr>
        <p:spPr bwMode="auto">
          <a:xfrm>
            <a:off x="2498493" y="2168578"/>
            <a:ext cx="91868" cy="136180"/>
          </a:xfrm>
          <a:prstGeom prst="roundRect">
            <a:avLst>
              <a:gd name="adj" fmla="val 29144"/>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5" name="AutoShape 32"/>
          <p:cNvSpPr>
            <a:spLocks noChangeArrowheads="1"/>
          </p:cNvSpPr>
          <p:nvPr/>
        </p:nvSpPr>
        <p:spPr bwMode="auto">
          <a:xfrm>
            <a:off x="2498493" y="2311700"/>
            <a:ext cx="91868" cy="94086"/>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6" name="Freeform 225"/>
          <p:cNvSpPr>
            <a:spLocks/>
          </p:cNvSpPr>
          <p:nvPr/>
        </p:nvSpPr>
        <p:spPr bwMode="auto">
          <a:xfrm>
            <a:off x="4856541" y="3730120"/>
            <a:ext cx="288962" cy="61900"/>
          </a:xfrm>
          <a:custGeom>
            <a:avLst/>
            <a:gdLst/>
            <a:ahLst/>
            <a:cxnLst>
              <a:cxn ang="0">
                <a:pos x="114" y="16"/>
              </a:cxn>
              <a:cxn ang="0">
                <a:pos x="17" y="5"/>
              </a:cxn>
              <a:cxn ang="0">
                <a:pos x="12" y="5"/>
              </a:cxn>
              <a:cxn ang="0">
                <a:pos x="8" y="4"/>
              </a:cxn>
              <a:cxn ang="0">
                <a:pos x="4" y="4"/>
              </a:cxn>
              <a:cxn ang="0">
                <a:pos x="2" y="1"/>
              </a:cxn>
              <a:cxn ang="0">
                <a:pos x="0" y="0"/>
              </a:cxn>
            </a:cxnLst>
            <a:rect l="0" t="0" r="r" b="b"/>
            <a:pathLst>
              <a:path w="115" h="17">
                <a:moveTo>
                  <a:pt x="114" y="16"/>
                </a:moveTo>
                <a:lnTo>
                  <a:pt x="17" y="5"/>
                </a:lnTo>
                <a:lnTo>
                  <a:pt x="12" y="5"/>
                </a:lnTo>
                <a:lnTo>
                  <a:pt x="8" y="4"/>
                </a:lnTo>
                <a:lnTo>
                  <a:pt x="4" y="4"/>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7" name="Freeform 226"/>
          <p:cNvSpPr>
            <a:spLocks/>
          </p:cNvSpPr>
          <p:nvPr/>
        </p:nvSpPr>
        <p:spPr bwMode="auto">
          <a:xfrm>
            <a:off x="4840257" y="3567688"/>
            <a:ext cx="559548" cy="185698"/>
          </a:xfrm>
          <a:custGeom>
            <a:avLst/>
            <a:gdLst/>
            <a:ahLst/>
            <a:cxnLst>
              <a:cxn ang="0">
                <a:pos x="0" y="50"/>
              </a:cxn>
              <a:cxn ang="0">
                <a:pos x="1" y="47"/>
              </a:cxn>
              <a:cxn ang="0">
                <a:pos x="5" y="45"/>
              </a:cxn>
              <a:cxn ang="0">
                <a:pos x="10" y="44"/>
              </a:cxn>
              <a:cxn ang="0">
                <a:pos x="18" y="44"/>
              </a:cxn>
              <a:cxn ang="0">
                <a:pos x="203" y="33"/>
              </a:cxn>
              <a:cxn ang="0">
                <a:pos x="213" y="32"/>
              </a:cxn>
              <a:cxn ang="0">
                <a:pos x="216" y="31"/>
              </a:cxn>
              <a:cxn ang="0">
                <a:pos x="219" y="29"/>
              </a:cxn>
              <a:cxn ang="0">
                <a:pos x="221" y="27"/>
              </a:cxn>
              <a:cxn ang="0">
                <a:pos x="218" y="24"/>
              </a:cxn>
              <a:cxn ang="0">
                <a:pos x="213" y="23"/>
              </a:cxn>
              <a:cxn ang="0">
                <a:pos x="17" y="5"/>
              </a:cxn>
              <a:cxn ang="0">
                <a:pos x="11" y="4"/>
              </a:cxn>
              <a:cxn ang="0">
                <a:pos x="7" y="4"/>
              </a:cxn>
              <a:cxn ang="0">
                <a:pos x="5" y="3"/>
              </a:cxn>
              <a:cxn ang="0">
                <a:pos x="1" y="1"/>
              </a:cxn>
              <a:cxn ang="0">
                <a:pos x="1" y="0"/>
              </a:cxn>
            </a:cxnLst>
            <a:rect l="0" t="0" r="r" b="b"/>
            <a:pathLst>
              <a:path w="222" h="51">
                <a:moveTo>
                  <a:pt x="0" y="50"/>
                </a:moveTo>
                <a:lnTo>
                  <a:pt x="1" y="47"/>
                </a:lnTo>
                <a:lnTo>
                  <a:pt x="5" y="45"/>
                </a:lnTo>
                <a:lnTo>
                  <a:pt x="10" y="44"/>
                </a:lnTo>
                <a:lnTo>
                  <a:pt x="18" y="44"/>
                </a:lnTo>
                <a:lnTo>
                  <a:pt x="203" y="33"/>
                </a:lnTo>
                <a:lnTo>
                  <a:pt x="213" y="32"/>
                </a:lnTo>
                <a:lnTo>
                  <a:pt x="216" y="31"/>
                </a:lnTo>
                <a:lnTo>
                  <a:pt x="219" y="29"/>
                </a:lnTo>
                <a:lnTo>
                  <a:pt x="221" y="27"/>
                </a:lnTo>
                <a:lnTo>
                  <a:pt x="218" y="24"/>
                </a:lnTo>
                <a:lnTo>
                  <a:pt x="213" y="23"/>
                </a:lnTo>
                <a:lnTo>
                  <a:pt x="17" y="5"/>
                </a:lnTo>
                <a:lnTo>
                  <a:pt x="11" y="4"/>
                </a:lnTo>
                <a:lnTo>
                  <a:pt x="7" y="4"/>
                </a:lnTo>
                <a:lnTo>
                  <a:pt x="5" y="3"/>
                </a:lnTo>
                <a:lnTo>
                  <a:pt x="1" y="1"/>
                </a:lnTo>
                <a:lnTo>
                  <a:pt x="1"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8" name="Freeform 227"/>
          <p:cNvSpPr>
            <a:spLocks/>
          </p:cNvSpPr>
          <p:nvPr/>
        </p:nvSpPr>
        <p:spPr bwMode="auto">
          <a:xfrm>
            <a:off x="4840257" y="3416075"/>
            <a:ext cx="559548" cy="183224"/>
          </a:xfrm>
          <a:custGeom>
            <a:avLst/>
            <a:gdLst/>
            <a:ahLst/>
            <a:cxnLst>
              <a:cxn ang="0">
                <a:pos x="1" y="49"/>
              </a:cxn>
              <a:cxn ang="0">
                <a:pos x="2" y="47"/>
              </a:cxn>
              <a:cxn ang="0">
                <a:pos x="5" y="45"/>
              </a:cxn>
              <a:cxn ang="0">
                <a:pos x="10" y="45"/>
              </a:cxn>
              <a:cxn ang="0">
                <a:pos x="18" y="44"/>
              </a:cxn>
              <a:cxn ang="0">
                <a:pos x="203" y="33"/>
              </a:cxn>
              <a:cxn ang="0">
                <a:pos x="214" y="32"/>
              </a:cxn>
              <a:cxn ang="0">
                <a:pos x="216" y="31"/>
              </a:cxn>
              <a:cxn ang="0">
                <a:pos x="219" y="29"/>
              </a:cxn>
              <a:cxn ang="0">
                <a:pos x="221" y="27"/>
              </a:cxn>
              <a:cxn ang="0">
                <a:pos x="218" y="24"/>
              </a:cxn>
              <a:cxn ang="0">
                <a:pos x="214" y="23"/>
              </a:cxn>
              <a:cxn ang="0">
                <a:pos x="17" y="4"/>
              </a:cxn>
              <a:cxn ang="0">
                <a:pos x="11" y="4"/>
              </a:cxn>
              <a:cxn ang="0">
                <a:pos x="8" y="3"/>
              </a:cxn>
              <a:cxn ang="0">
                <a:pos x="4" y="3"/>
              </a:cxn>
              <a:cxn ang="0">
                <a:pos x="2" y="1"/>
              </a:cxn>
              <a:cxn ang="0">
                <a:pos x="0" y="0"/>
              </a:cxn>
            </a:cxnLst>
            <a:rect l="0" t="0" r="r" b="b"/>
            <a:pathLst>
              <a:path w="222" h="50">
                <a:moveTo>
                  <a:pt x="1" y="49"/>
                </a:moveTo>
                <a:lnTo>
                  <a:pt x="2" y="47"/>
                </a:lnTo>
                <a:lnTo>
                  <a:pt x="5" y="45"/>
                </a:lnTo>
                <a:lnTo>
                  <a:pt x="10" y="45"/>
                </a:lnTo>
                <a:lnTo>
                  <a:pt x="18" y="44"/>
                </a:lnTo>
                <a:lnTo>
                  <a:pt x="203" y="33"/>
                </a:lnTo>
                <a:lnTo>
                  <a:pt x="214" y="32"/>
                </a:lnTo>
                <a:lnTo>
                  <a:pt x="216" y="31"/>
                </a:lnTo>
                <a:lnTo>
                  <a:pt x="219" y="29"/>
                </a:lnTo>
                <a:lnTo>
                  <a:pt x="221" y="27"/>
                </a:lnTo>
                <a:lnTo>
                  <a:pt x="218" y="24"/>
                </a:lnTo>
                <a:lnTo>
                  <a:pt x="214" y="23"/>
                </a:lnTo>
                <a:lnTo>
                  <a:pt x="17" y="4"/>
                </a:lnTo>
                <a:lnTo>
                  <a:pt x="11" y="4"/>
                </a:lnTo>
                <a:lnTo>
                  <a:pt x="8" y="3"/>
                </a:lnTo>
                <a:lnTo>
                  <a:pt x="4" y="3"/>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29" name="Freeform 228"/>
          <p:cNvSpPr>
            <a:spLocks/>
          </p:cNvSpPr>
          <p:nvPr/>
        </p:nvSpPr>
        <p:spPr bwMode="auto">
          <a:xfrm>
            <a:off x="4840257" y="3266090"/>
            <a:ext cx="559548" cy="185698"/>
          </a:xfrm>
          <a:custGeom>
            <a:avLst/>
            <a:gdLst/>
            <a:ahLst/>
            <a:cxnLst>
              <a:cxn ang="0">
                <a:pos x="0" y="50"/>
              </a:cxn>
              <a:cxn ang="0">
                <a:pos x="1" y="47"/>
              </a:cxn>
              <a:cxn ang="0">
                <a:pos x="5" y="45"/>
              </a:cxn>
              <a:cxn ang="0">
                <a:pos x="10" y="44"/>
              </a:cxn>
              <a:cxn ang="0">
                <a:pos x="18" y="44"/>
              </a:cxn>
              <a:cxn ang="0">
                <a:pos x="203" y="33"/>
              </a:cxn>
              <a:cxn ang="0">
                <a:pos x="213" y="32"/>
              </a:cxn>
              <a:cxn ang="0">
                <a:pos x="216" y="31"/>
              </a:cxn>
              <a:cxn ang="0">
                <a:pos x="219" y="29"/>
              </a:cxn>
              <a:cxn ang="0">
                <a:pos x="221" y="27"/>
              </a:cxn>
              <a:cxn ang="0">
                <a:pos x="218" y="25"/>
              </a:cxn>
              <a:cxn ang="0">
                <a:pos x="213" y="23"/>
              </a:cxn>
              <a:cxn ang="0">
                <a:pos x="17" y="5"/>
              </a:cxn>
              <a:cxn ang="0">
                <a:pos x="11" y="4"/>
              </a:cxn>
              <a:cxn ang="0">
                <a:pos x="7" y="4"/>
              </a:cxn>
              <a:cxn ang="0">
                <a:pos x="5" y="3"/>
              </a:cxn>
              <a:cxn ang="0">
                <a:pos x="1" y="1"/>
              </a:cxn>
              <a:cxn ang="0">
                <a:pos x="1" y="0"/>
              </a:cxn>
            </a:cxnLst>
            <a:rect l="0" t="0" r="r" b="b"/>
            <a:pathLst>
              <a:path w="222" h="51">
                <a:moveTo>
                  <a:pt x="0" y="50"/>
                </a:moveTo>
                <a:lnTo>
                  <a:pt x="1" y="47"/>
                </a:lnTo>
                <a:lnTo>
                  <a:pt x="5" y="45"/>
                </a:lnTo>
                <a:lnTo>
                  <a:pt x="10" y="44"/>
                </a:lnTo>
                <a:lnTo>
                  <a:pt x="18" y="44"/>
                </a:lnTo>
                <a:lnTo>
                  <a:pt x="203" y="33"/>
                </a:lnTo>
                <a:lnTo>
                  <a:pt x="213" y="32"/>
                </a:lnTo>
                <a:lnTo>
                  <a:pt x="216" y="31"/>
                </a:lnTo>
                <a:lnTo>
                  <a:pt x="219" y="29"/>
                </a:lnTo>
                <a:lnTo>
                  <a:pt x="221" y="27"/>
                </a:lnTo>
                <a:lnTo>
                  <a:pt x="218" y="25"/>
                </a:lnTo>
                <a:lnTo>
                  <a:pt x="213" y="23"/>
                </a:lnTo>
                <a:lnTo>
                  <a:pt x="17" y="5"/>
                </a:lnTo>
                <a:lnTo>
                  <a:pt x="11" y="4"/>
                </a:lnTo>
                <a:lnTo>
                  <a:pt x="7" y="4"/>
                </a:lnTo>
                <a:lnTo>
                  <a:pt x="5" y="3"/>
                </a:lnTo>
                <a:lnTo>
                  <a:pt x="1" y="1"/>
                </a:lnTo>
                <a:lnTo>
                  <a:pt x="1"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0" name="Freeform 229"/>
          <p:cNvSpPr>
            <a:spLocks/>
          </p:cNvSpPr>
          <p:nvPr/>
        </p:nvSpPr>
        <p:spPr bwMode="auto">
          <a:xfrm>
            <a:off x="4837318" y="3108747"/>
            <a:ext cx="559548" cy="178270"/>
          </a:xfrm>
          <a:custGeom>
            <a:avLst/>
            <a:gdLst/>
            <a:ahLst/>
            <a:cxnLst>
              <a:cxn ang="0">
                <a:pos x="1" y="48"/>
              </a:cxn>
              <a:cxn ang="0">
                <a:pos x="2" y="46"/>
              </a:cxn>
              <a:cxn ang="0">
                <a:pos x="5" y="44"/>
              </a:cxn>
              <a:cxn ang="0">
                <a:pos x="9" y="44"/>
              </a:cxn>
              <a:cxn ang="0">
                <a:pos x="18" y="43"/>
              </a:cxn>
              <a:cxn ang="0">
                <a:pos x="203" y="32"/>
              </a:cxn>
              <a:cxn ang="0">
                <a:pos x="214" y="32"/>
              </a:cxn>
              <a:cxn ang="0">
                <a:pos x="216" y="30"/>
              </a:cxn>
              <a:cxn ang="0">
                <a:pos x="219" y="29"/>
              </a:cxn>
              <a:cxn ang="0">
                <a:pos x="221" y="27"/>
              </a:cxn>
              <a:cxn ang="0">
                <a:pos x="218" y="24"/>
              </a:cxn>
              <a:cxn ang="0">
                <a:pos x="214" y="22"/>
              </a:cxn>
              <a:cxn ang="0">
                <a:pos x="17" y="4"/>
              </a:cxn>
              <a:cxn ang="0">
                <a:pos x="11" y="4"/>
              </a:cxn>
              <a:cxn ang="0">
                <a:pos x="7" y="3"/>
              </a:cxn>
              <a:cxn ang="0">
                <a:pos x="4" y="3"/>
              </a:cxn>
              <a:cxn ang="0">
                <a:pos x="2" y="1"/>
              </a:cxn>
              <a:cxn ang="0">
                <a:pos x="0" y="0"/>
              </a:cxn>
            </a:cxnLst>
            <a:rect l="0" t="0" r="r" b="b"/>
            <a:pathLst>
              <a:path w="222" h="49">
                <a:moveTo>
                  <a:pt x="1" y="48"/>
                </a:moveTo>
                <a:lnTo>
                  <a:pt x="2" y="46"/>
                </a:lnTo>
                <a:lnTo>
                  <a:pt x="5" y="44"/>
                </a:lnTo>
                <a:lnTo>
                  <a:pt x="9" y="44"/>
                </a:lnTo>
                <a:lnTo>
                  <a:pt x="18" y="43"/>
                </a:lnTo>
                <a:lnTo>
                  <a:pt x="203" y="32"/>
                </a:lnTo>
                <a:lnTo>
                  <a:pt x="214" y="32"/>
                </a:lnTo>
                <a:lnTo>
                  <a:pt x="216" y="30"/>
                </a:lnTo>
                <a:lnTo>
                  <a:pt x="219" y="29"/>
                </a:lnTo>
                <a:lnTo>
                  <a:pt x="221" y="27"/>
                </a:lnTo>
                <a:lnTo>
                  <a:pt x="218" y="24"/>
                </a:lnTo>
                <a:lnTo>
                  <a:pt x="214" y="22"/>
                </a:lnTo>
                <a:lnTo>
                  <a:pt x="17" y="4"/>
                </a:lnTo>
                <a:lnTo>
                  <a:pt x="11" y="4"/>
                </a:lnTo>
                <a:lnTo>
                  <a:pt x="7" y="3"/>
                </a:lnTo>
                <a:lnTo>
                  <a:pt x="4" y="3"/>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1" name="Freeform 230"/>
          <p:cNvSpPr>
            <a:spLocks/>
          </p:cNvSpPr>
          <p:nvPr/>
        </p:nvSpPr>
        <p:spPr bwMode="auto">
          <a:xfrm>
            <a:off x="4835748" y="2949707"/>
            <a:ext cx="561220" cy="190650"/>
          </a:xfrm>
          <a:custGeom>
            <a:avLst/>
            <a:gdLst/>
            <a:ahLst/>
            <a:cxnLst>
              <a:cxn ang="0">
                <a:pos x="0" y="51"/>
              </a:cxn>
              <a:cxn ang="0">
                <a:pos x="1" y="47"/>
              </a:cxn>
              <a:cxn ang="0">
                <a:pos x="4" y="45"/>
              </a:cxn>
              <a:cxn ang="0">
                <a:pos x="10" y="45"/>
              </a:cxn>
              <a:cxn ang="0">
                <a:pos x="18" y="44"/>
              </a:cxn>
              <a:cxn ang="0">
                <a:pos x="203" y="33"/>
              </a:cxn>
              <a:cxn ang="0">
                <a:pos x="214" y="32"/>
              </a:cxn>
              <a:cxn ang="0">
                <a:pos x="217" y="31"/>
              </a:cxn>
              <a:cxn ang="0">
                <a:pos x="219" y="29"/>
              </a:cxn>
              <a:cxn ang="0">
                <a:pos x="222" y="27"/>
              </a:cxn>
              <a:cxn ang="0">
                <a:pos x="218" y="25"/>
              </a:cxn>
              <a:cxn ang="0">
                <a:pos x="214" y="23"/>
              </a:cxn>
              <a:cxn ang="0">
                <a:pos x="17" y="5"/>
              </a:cxn>
              <a:cxn ang="0">
                <a:pos x="11" y="4"/>
              </a:cxn>
              <a:cxn ang="0">
                <a:pos x="7" y="3"/>
              </a:cxn>
              <a:cxn ang="0">
                <a:pos x="4" y="3"/>
              </a:cxn>
              <a:cxn ang="0">
                <a:pos x="1" y="1"/>
              </a:cxn>
              <a:cxn ang="0">
                <a:pos x="1" y="0"/>
              </a:cxn>
            </a:cxnLst>
            <a:rect l="0" t="0" r="r" b="b"/>
            <a:pathLst>
              <a:path w="223" h="52">
                <a:moveTo>
                  <a:pt x="0" y="51"/>
                </a:moveTo>
                <a:lnTo>
                  <a:pt x="1" y="47"/>
                </a:lnTo>
                <a:lnTo>
                  <a:pt x="4" y="45"/>
                </a:lnTo>
                <a:lnTo>
                  <a:pt x="10" y="45"/>
                </a:lnTo>
                <a:lnTo>
                  <a:pt x="18" y="44"/>
                </a:lnTo>
                <a:lnTo>
                  <a:pt x="203" y="33"/>
                </a:lnTo>
                <a:lnTo>
                  <a:pt x="214" y="32"/>
                </a:lnTo>
                <a:lnTo>
                  <a:pt x="217" y="31"/>
                </a:lnTo>
                <a:lnTo>
                  <a:pt x="219" y="29"/>
                </a:lnTo>
                <a:lnTo>
                  <a:pt x="222" y="27"/>
                </a:lnTo>
                <a:lnTo>
                  <a:pt x="218" y="25"/>
                </a:lnTo>
                <a:lnTo>
                  <a:pt x="214" y="23"/>
                </a:lnTo>
                <a:lnTo>
                  <a:pt x="17" y="5"/>
                </a:lnTo>
                <a:lnTo>
                  <a:pt x="11" y="4"/>
                </a:lnTo>
                <a:lnTo>
                  <a:pt x="7" y="3"/>
                </a:lnTo>
                <a:lnTo>
                  <a:pt x="4" y="3"/>
                </a:lnTo>
                <a:lnTo>
                  <a:pt x="1" y="1"/>
                </a:lnTo>
                <a:lnTo>
                  <a:pt x="1"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2" name="Freeform 231"/>
          <p:cNvSpPr>
            <a:spLocks/>
          </p:cNvSpPr>
          <p:nvPr/>
        </p:nvSpPr>
        <p:spPr bwMode="auto">
          <a:xfrm>
            <a:off x="4832809" y="2807574"/>
            <a:ext cx="561220" cy="173318"/>
          </a:xfrm>
          <a:custGeom>
            <a:avLst/>
            <a:gdLst/>
            <a:ahLst/>
            <a:cxnLst>
              <a:cxn ang="0">
                <a:pos x="1" y="47"/>
              </a:cxn>
              <a:cxn ang="0">
                <a:pos x="2" y="45"/>
              </a:cxn>
              <a:cxn ang="0">
                <a:pos x="6" y="43"/>
              </a:cxn>
              <a:cxn ang="0">
                <a:pos x="10" y="43"/>
              </a:cxn>
              <a:cxn ang="0">
                <a:pos x="18" y="42"/>
              </a:cxn>
              <a:cxn ang="0">
                <a:pos x="204" y="32"/>
              </a:cxn>
              <a:cxn ang="0">
                <a:pos x="214" y="31"/>
              </a:cxn>
              <a:cxn ang="0">
                <a:pos x="217" y="30"/>
              </a:cxn>
              <a:cxn ang="0">
                <a:pos x="220" y="28"/>
              </a:cxn>
              <a:cxn ang="0">
                <a:pos x="222" y="26"/>
              </a:cxn>
              <a:cxn ang="0">
                <a:pos x="219" y="24"/>
              </a:cxn>
              <a:cxn ang="0">
                <a:pos x="214" y="22"/>
              </a:cxn>
              <a:cxn ang="0">
                <a:pos x="17" y="4"/>
              </a:cxn>
              <a:cxn ang="0">
                <a:pos x="11" y="4"/>
              </a:cxn>
              <a:cxn ang="0">
                <a:pos x="8" y="3"/>
              </a:cxn>
              <a:cxn ang="0">
                <a:pos x="4" y="3"/>
              </a:cxn>
              <a:cxn ang="0">
                <a:pos x="2" y="1"/>
              </a:cxn>
              <a:cxn ang="0">
                <a:pos x="0" y="0"/>
              </a:cxn>
            </a:cxnLst>
            <a:rect l="0" t="0" r="r" b="b"/>
            <a:pathLst>
              <a:path w="223" h="48">
                <a:moveTo>
                  <a:pt x="1" y="47"/>
                </a:moveTo>
                <a:lnTo>
                  <a:pt x="2" y="45"/>
                </a:lnTo>
                <a:lnTo>
                  <a:pt x="6" y="43"/>
                </a:lnTo>
                <a:lnTo>
                  <a:pt x="10" y="43"/>
                </a:lnTo>
                <a:lnTo>
                  <a:pt x="18" y="42"/>
                </a:lnTo>
                <a:lnTo>
                  <a:pt x="204" y="32"/>
                </a:lnTo>
                <a:lnTo>
                  <a:pt x="214" y="31"/>
                </a:lnTo>
                <a:lnTo>
                  <a:pt x="217" y="30"/>
                </a:lnTo>
                <a:lnTo>
                  <a:pt x="220" y="28"/>
                </a:lnTo>
                <a:lnTo>
                  <a:pt x="222" y="26"/>
                </a:lnTo>
                <a:lnTo>
                  <a:pt x="219" y="24"/>
                </a:lnTo>
                <a:lnTo>
                  <a:pt x="214" y="22"/>
                </a:lnTo>
                <a:lnTo>
                  <a:pt x="17" y="4"/>
                </a:lnTo>
                <a:lnTo>
                  <a:pt x="11" y="4"/>
                </a:lnTo>
                <a:lnTo>
                  <a:pt x="8" y="3"/>
                </a:lnTo>
                <a:lnTo>
                  <a:pt x="4" y="3"/>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3" name="Freeform 232"/>
          <p:cNvSpPr>
            <a:spLocks/>
          </p:cNvSpPr>
          <p:nvPr/>
        </p:nvSpPr>
        <p:spPr bwMode="auto">
          <a:xfrm>
            <a:off x="4835748" y="2704493"/>
            <a:ext cx="561220" cy="131226"/>
          </a:xfrm>
          <a:custGeom>
            <a:avLst/>
            <a:gdLst/>
            <a:ahLst/>
            <a:cxnLst>
              <a:cxn ang="0">
                <a:pos x="0" y="35"/>
              </a:cxn>
              <a:cxn ang="0">
                <a:pos x="1" y="31"/>
              </a:cxn>
              <a:cxn ang="0">
                <a:pos x="4" y="29"/>
              </a:cxn>
              <a:cxn ang="0">
                <a:pos x="10" y="29"/>
              </a:cxn>
              <a:cxn ang="0">
                <a:pos x="18" y="28"/>
              </a:cxn>
              <a:cxn ang="0">
                <a:pos x="203" y="17"/>
              </a:cxn>
              <a:cxn ang="0">
                <a:pos x="214" y="16"/>
              </a:cxn>
              <a:cxn ang="0">
                <a:pos x="217" y="15"/>
              </a:cxn>
              <a:cxn ang="0">
                <a:pos x="219" y="12"/>
              </a:cxn>
              <a:cxn ang="0">
                <a:pos x="222" y="11"/>
              </a:cxn>
              <a:cxn ang="0">
                <a:pos x="218" y="8"/>
              </a:cxn>
              <a:cxn ang="0">
                <a:pos x="214" y="7"/>
              </a:cxn>
              <a:cxn ang="0">
                <a:pos x="119" y="0"/>
              </a:cxn>
            </a:cxnLst>
            <a:rect l="0" t="0" r="r" b="b"/>
            <a:pathLst>
              <a:path w="223" h="36">
                <a:moveTo>
                  <a:pt x="0" y="35"/>
                </a:moveTo>
                <a:lnTo>
                  <a:pt x="1" y="31"/>
                </a:lnTo>
                <a:lnTo>
                  <a:pt x="4" y="29"/>
                </a:lnTo>
                <a:lnTo>
                  <a:pt x="10" y="29"/>
                </a:lnTo>
                <a:lnTo>
                  <a:pt x="18" y="28"/>
                </a:lnTo>
                <a:lnTo>
                  <a:pt x="203" y="17"/>
                </a:lnTo>
                <a:lnTo>
                  <a:pt x="214" y="16"/>
                </a:lnTo>
                <a:lnTo>
                  <a:pt x="217" y="15"/>
                </a:lnTo>
                <a:lnTo>
                  <a:pt x="219" y="12"/>
                </a:lnTo>
                <a:lnTo>
                  <a:pt x="222" y="11"/>
                </a:lnTo>
                <a:lnTo>
                  <a:pt x="218" y="8"/>
                </a:lnTo>
                <a:lnTo>
                  <a:pt x="214" y="7"/>
                </a:lnTo>
                <a:lnTo>
                  <a:pt x="119"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4" name="Freeform 233"/>
          <p:cNvSpPr>
            <a:spLocks/>
          </p:cNvSpPr>
          <p:nvPr/>
        </p:nvSpPr>
        <p:spPr bwMode="auto">
          <a:xfrm>
            <a:off x="4332424" y="3349994"/>
            <a:ext cx="45720" cy="116372"/>
          </a:xfrm>
          <a:custGeom>
            <a:avLst/>
            <a:gdLst/>
            <a:ahLst/>
            <a:cxnLst>
              <a:cxn ang="0">
                <a:pos x="17" y="0"/>
              </a:cxn>
              <a:cxn ang="0">
                <a:pos x="6" y="32"/>
              </a:cxn>
              <a:cxn ang="0">
                <a:pos x="6" y="33"/>
              </a:cxn>
              <a:cxn ang="0">
                <a:pos x="5" y="35"/>
              </a:cxn>
              <a:cxn ang="0">
                <a:pos x="4" y="36"/>
              </a:cxn>
              <a:cxn ang="0">
                <a:pos x="2" y="37"/>
              </a:cxn>
              <a:cxn ang="0">
                <a:pos x="0" y="38"/>
              </a:cxn>
            </a:cxnLst>
            <a:rect l="0" t="0" r="r" b="b"/>
            <a:pathLst>
              <a:path w="18" h="39">
                <a:moveTo>
                  <a:pt x="17" y="0"/>
                </a:moveTo>
                <a:lnTo>
                  <a:pt x="6" y="32"/>
                </a:lnTo>
                <a:lnTo>
                  <a:pt x="6" y="33"/>
                </a:lnTo>
                <a:lnTo>
                  <a:pt x="5" y="35"/>
                </a:lnTo>
                <a:lnTo>
                  <a:pt x="4" y="36"/>
                </a:lnTo>
                <a:lnTo>
                  <a:pt x="2" y="37"/>
                </a:lnTo>
                <a:lnTo>
                  <a:pt x="0" y="38"/>
                </a:lnTo>
              </a:path>
            </a:pathLst>
          </a:custGeom>
          <a:noFill/>
          <a:ln w="1270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5" name="Freeform 234"/>
          <p:cNvSpPr>
            <a:spLocks/>
          </p:cNvSpPr>
          <p:nvPr/>
        </p:nvSpPr>
        <p:spPr bwMode="auto">
          <a:xfrm>
            <a:off x="4283778" y="3252650"/>
            <a:ext cx="65142" cy="222838"/>
          </a:xfrm>
          <a:custGeom>
            <a:avLst/>
            <a:gdLst/>
            <a:ahLst/>
            <a:cxnLst>
              <a:cxn ang="0">
                <a:pos x="42" y="73"/>
              </a:cxn>
              <a:cxn ang="0">
                <a:pos x="39" y="72"/>
              </a:cxn>
              <a:cxn ang="0">
                <a:pos x="38" y="71"/>
              </a:cxn>
              <a:cxn ang="0">
                <a:pos x="36" y="69"/>
              </a:cxn>
              <a:cxn ang="0">
                <a:pos x="36" y="66"/>
              </a:cxn>
              <a:cxn ang="0">
                <a:pos x="28" y="5"/>
              </a:cxn>
              <a:cxn ang="0">
                <a:pos x="27" y="2"/>
              </a:cxn>
              <a:cxn ang="0">
                <a:pos x="26" y="1"/>
              </a:cxn>
              <a:cxn ang="0">
                <a:pos x="24" y="0"/>
              </a:cxn>
              <a:cxn ang="0">
                <a:pos x="22" y="0"/>
              </a:cxn>
              <a:cxn ang="0">
                <a:pos x="20" y="0"/>
              </a:cxn>
              <a:cxn ang="0">
                <a:pos x="19" y="2"/>
              </a:cxn>
              <a:cxn ang="0">
                <a:pos x="4" y="67"/>
              </a:cxn>
              <a:cxn ang="0">
                <a:pos x="3" y="69"/>
              </a:cxn>
              <a:cxn ang="0">
                <a:pos x="3" y="70"/>
              </a:cxn>
              <a:cxn ang="0">
                <a:pos x="2" y="71"/>
              </a:cxn>
              <a:cxn ang="0">
                <a:pos x="1" y="72"/>
              </a:cxn>
              <a:cxn ang="0">
                <a:pos x="0" y="72"/>
              </a:cxn>
            </a:cxnLst>
            <a:rect l="0" t="0" r="r" b="b"/>
            <a:pathLst>
              <a:path w="43" h="74">
                <a:moveTo>
                  <a:pt x="42" y="73"/>
                </a:moveTo>
                <a:lnTo>
                  <a:pt x="39" y="72"/>
                </a:lnTo>
                <a:lnTo>
                  <a:pt x="38" y="71"/>
                </a:lnTo>
                <a:lnTo>
                  <a:pt x="36" y="69"/>
                </a:lnTo>
                <a:lnTo>
                  <a:pt x="36" y="66"/>
                </a:lnTo>
                <a:lnTo>
                  <a:pt x="28" y="5"/>
                </a:lnTo>
                <a:lnTo>
                  <a:pt x="27" y="2"/>
                </a:lnTo>
                <a:lnTo>
                  <a:pt x="26" y="1"/>
                </a:lnTo>
                <a:lnTo>
                  <a:pt x="24" y="0"/>
                </a:lnTo>
                <a:lnTo>
                  <a:pt x="22" y="0"/>
                </a:lnTo>
                <a:lnTo>
                  <a:pt x="20" y="0"/>
                </a:lnTo>
                <a:lnTo>
                  <a:pt x="19" y="2"/>
                </a:lnTo>
                <a:lnTo>
                  <a:pt x="4" y="67"/>
                </a:lnTo>
                <a:lnTo>
                  <a:pt x="3" y="69"/>
                </a:lnTo>
                <a:lnTo>
                  <a:pt x="3" y="70"/>
                </a:lnTo>
                <a:lnTo>
                  <a:pt x="2" y="71"/>
                </a:lnTo>
                <a:lnTo>
                  <a:pt x="1" y="72"/>
                </a:lnTo>
                <a:lnTo>
                  <a:pt x="0" y="72"/>
                </a:lnTo>
              </a:path>
            </a:pathLst>
          </a:custGeom>
          <a:noFill/>
          <a:ln w="1270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6" name="Freeform 235"/>
          <p:cNvSpPr>
            <a:spLocks/>
          </p:cNvSpPr>
          <p:nvPr/>
        </p:nvSpPr>
        <p:spPr bwMode="auto">
          <a:xfrm>
            <a:off x="4229616" y="3252650"/>
            <a:ext cx="61800" cy="222838"/>
          </a:xfrm>
          <a:custGeom>
            <a:avLst/>
            <a:gdLst/>
            <a:ahLst/>
            <a:cxnLst>
              <a:cxn ang="0">
                <a:pos x="40" y="72"/>
              </a:cxn>
              <a:cxn ang="0">
                <a:pos x="38" y="72"/>
              </a:cxn>
              <a:cxn ang="0">
                <a:pos x="37" y="71"/>
              </a:cxn>
              <a:cxn ang="0">
                <a:pos x="37" y="69"/>
              </a:cxn>
              <a:cxn ang="0">
                <a:pos x="36" y="66"/>
              </a:cxn>
              <a:cxn ang="0">
                <a:pos x="27" y="5"/>
              </a:cxn>
              <a:cxn ang="0">
                <a:pos x="26" y="2"/>
              </a:cxn>
              <a:cxn ang="0">
                <a:pos x="26" y="1"/>
              </a:cxn>
              <a:cxn ang="0">
                <a:pos x="24" y="0"/>
              </a:cxn>
              <a:cxn ang="0">
                <a:pos x="23" y="0"/>
              </a:cxn>
              <a:cxn ang="0">
                <a:pos x="20" y="0"/>
              </a:cxn>
              <a:cxn ang="0">
                <a:pos x="19" y="2"/>
              </a:cxn>
              <a:cxn ang="0">
                <a:pos x="4" y="67"/>
              </a:cxn>
              <a:cxn ang="0">
                <a:pos x="4" y="69"/>
              </a:cxn>
              <a:cxn ang="0">
                <a:pos x="3" y="70"/>
              </a:cxn>
              <a:cxn ang="0">
                <a:pos x="2" y="71"/>
              </a:cxn>
              <a:cxn ang="0">
                <a:pos x="2" y="72"/>
              </a:cxn>
              <a:cxn ang="0">
                <a:pos x="0" y="73"/>
              </a:cxn>
            </a:cxnLst>
            <a:rect l="0" t="0" r="r" b="b"/>
            <a:pathLst>
              <a:path w="41" h="74">
                <a:moveTo>
                  <a:pt x="40" y="72"/>
                </a:moveTo>
                <a:lnTo>
                  <a:pt x="38" y="72"/>
                </a:lnTo>
                <a:lnTo>
                  <a:pt x="37" y="71"/>
                </a:lnTo>
                <a:lnTo>
                  <a:pt x="37" y="69"/>
                </a:lnTo>
                <a:lnTo>
                  <a:pt x="36" y="66"/>
                </a:lnTo>
                <a:lnTo>
                  <a:pt x="27" y="5"/>
                </a:lnTo>
                <a:lnTo>
                  <a:pt x="26" y="2"/>
                </a:lnTo>
                <a:lnTo>
                  <a:pt x="26" y="1"/>
                </a:lnTo>
                <a:lnTo>
                  <a:pt x="24" y="0"/>
                </a:lnTo>
                <a:lnTo>
                  <a:pt x="23" y="0"/>
                </a:lnTo>
                <a:lnTo>
                  <a:pt x="20" y="0"/>
                </a:lnTo>
                <a:lnTo>
                  <a:pt x="19" y="2"/>
                </a:lnTo>
                <a:lnTo>
                  <a:pt x="4" y="67"/>
                </a:lnTo>
                <a:lnTo>
                  <a:pt x="4" y="69"/>
                </a:lnTo>
                <a:lnTo>
                  <a:pt x="3" y="70"/>
                </a:lnTo>
                <a:lnTo>
                  <a:pt x="2" y="71"/>
                </a:lnTo>
                <a:lnTo>
                  <a:pt x="2" y="72"/>
                </a:lnTo>
                <a:lnTo>
                  <a:pt x="0" y="73"/>
                </a:lnTo>
              </a:path>
            </a:pathLst>
          </a:custGeom>
          <a:noFill/>
          <a:ln w="1270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7" name="Freeform 236"/>
          <p:cNvSpPr>
            <a:spLocks/>
          </p:cNvSpPr>
          <p:nvPr/>
        </p:nvSpPr>
        <p:spPr bwMode="auto">
          <a:xfrm>
            <a:off x="4176622" y="3252650"/>
            <a:ext cx="63472" cy="222838"/>
          </a:xfrm>
          <a:custGeom>
            <a:avLst/>
            <a:gdLst/>
            <a:ahLst/>
            <a:cxnLst>
              <a:cxn ang="0">
                <a:pos x="42" y="73"/>
              </a:cxn>
              <a:cxn ang="0">
                <a:pos x="39" y="72"/>
              </a:cxn>
              <a:cxn ang="0">
                <a:pos x="38" y="71"/>
              </a:cxn>
              <a:cxn ang="0">
                <a:pos x="37" y="69"/>
              </a:cxn>
              <a:cxn ang="0">
                <a:pos x="36" y="66"/>
              </a:cxn>
              <a:cxn ang="0">
                <a:pos x="28" y="5"/>
              </a:cxn>
              <a:cxn ang="0">
                <a:pos x="27" y="2"/>
              </a:cxn>
              <a:cxn ang="0">
                <a:pos x="25" y="1"/>
              </a:cxn>
              <a:cxn ang="0">
                <a:pos x="24" y="0"/>
              </a:cxn>
              <a:cxn ang="0">
                <a:pos x="22" y="0"/>
              </a:cxn>
              <a:cxn ang="0">
                <a:pos x="21" y="0"/>
              </a:cxn>
              <a:cxn ang="0">
                <a:pos x="19" y="2"/>
              </a:cxn>
              <a:cxn ang="0">
                <a:pos x="4" y="67"/>
              </a:cxn>
              <a:cxn ang="0">
                <a:pos x="3" y="69"/>
              </a:cxn>
              <a:cxn ang="0">
                <a:pos x="3" y="70"/>
              </a:cxn>
              <a:cxn ang="0">
                <a:pos x="2" y="71"/>
              </a:cxn>
              <a:cxn ang="0">
                <a:pos x="1" y="72"/>
              </a:cxn>
              <a:cxn ang="0">
                <a:pos x="0" y="72"/>
              </a:cxn>
            </a:cxnLst>
            <a:rect l="0" t="0" r="r" b="b"/>
            <a:pathLst>
              <a:path w="43" h="74">
                <a:moveTo>
                  <a:pt x="42" y="73"/>
                </a:moveTo>
                <a:lnTo>
                  <a:pt x="39" y="72"/>
                </a:lnTo>
                <a:lnTo>
                  <a:pt x="38" y="71"/>
                </a:lnTo>
                <a:lnTo>
                  <a:pt x="37" y="69"/>
                </a:lnTo>
                <a:lnTo>
                  <a:pt x="36" y="66"/>
                </a:lnTo>
                <a:lnTo>
                  <a:pt x="28" y="5"/>
                </a:lnTo>
                <a:lnTo>
                  <a:pt x="27" y="2"/>
                </a:lnTo>
                <a:lnTo>
                  <a:pt x="25" y="1"/>
                </a:lnTo>
                <a:lnTo>
                  <a:pt x="24" y="0"/>
                </a:lnTo>
                <a:lnTo>
                  <a:pt x="22" y="0"/>
                </a:lnTo>
                <a:lnTo>
                  <a:pt x="21" y="0"/>
                </a:lnTo>
                <a:lnTo>
                  <a:pt x="19" y="2"/>
                </a:lnTo>
                <a:lnTo>
                  <a:pt x="4" y="67"/>
                </a:lnTo>
                <a:lnTo>
                  <a:pt x="3" y="69"/>
                </a:lnTo>
                <a:lnTo>
                  <a:pt x="3" y="70"/>
                </a:lnTo>
                <a:lnTo>
                  <a:pt x="2" y="71"/>
                </a:lnTo>
                <a:lnTo>
                  <a:pt x="1" y="72"/>
                </a:lnTo>
                <a:lnTo>
                  <a:pt x="0" y="72"/>
                </a:lnTo>
              </a:path>
            </a:pathLst>
          </a:custGeom>
          <a:noFill/>
          <a:ln w="1270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8" name="Freeform 237"/>
          <p:cNvSpPr>
            <a:spLocks/>
          </p:cNvSpPr>
          <p:nvPr/>
        </p:nvSpPr>
        <p:spPr bwMode="auto">
          <a:xfrm>
            <a:off x="4117953" y="3252650"/>
            <a:ext cx="61800" cy="222838"/>
          </a:xfrm>
          <a:custGeom>
            <a:avLst/>
            <a:gdLst/>
            <a:ahLst/>
            <a:cxnLst>
              <a:cxn ang="0">
                <a:pos x="40" y="72"/>
              </a:cxn>
              <a:cxn ang="0">
                <a:pos x="39" y="72"/>
              </a:cxn>
              <a:cxn ang="0">
                <a:pos x="37" y="71"/>
              </a:cxn>
              <a:cxn ang="0">
                <a:pos x="37" y="69"/>
              </a:cxn>
              <a:cxn ang="0">
                <a:pos x="36" y="66"/>
              </a:cxn>
              <a:cxn ang="0">
                <a:pos x="27" y="5"/>
              </a:cxn>
              <a:cxn ang="0">
                <a:pos x="26" y="2"/>
              </a:cxn>
              <a:cxn ang="0">
                <a:pos x="25" y="1"/>
              </a:cxn>
              <a:cxn ang="0">
                <a:pos x="24" y="0"/>
              </a:cxn>
              <a:cxn ang="0">
                <a:pos x="22" y="0"/>
              </a:cxn>
              <a:cxn ang="0">
                <a:pos x="20" y="0"/>
              </a:cxn>
              <a:cxn ang="0">
                <a:pos x="19" y="2"/>
              </a:cxn>
              <a:cxn ang="0">
                <a:pos x="3" y="67"/>
              </a:cxn>
              <a:cxn ang="0">
                <a:pos x="3" y="69"/>
              </a:cxn>
              <a:cxn ang="0">
                <a:pos x="2" y="70"/>
              </a:cxn>
              <a:cxn ang="0">
                <a:pos x="2" y="71"/>
              </a:cxn>
              <a:cxn ang="0">
                <a:pos x="1" y="72"/>
              </a:cxn>
              <a:cxn ang="0">
                <a:pos x="0" y="73"/>
              </a:cxn>
            </a:cxnLst>
            <a:rect l="0" t="0" r="r" b="b"/>
            <a:pathLst>
              <a:path w="41" h="74">
                <a:moveTo>
                  <a:pt x="40" y="72"/>
                </a:moveTo>
                <a:lnTo>
                  <a:pt x="39" y="72"/>
                </a:lnTo>
                <a:lnTo>
                  <a:pt x="37" y="71"/>
                </a:lnTo>
                <a:lnTo>
                  <a:pt x="37" y="69"/>
                </a:lnTo>
                <a:lnTo>
                  <a:pt x="36" y="66"/>
                </a:lnTo>
                <a:lnTo>
                  <a:pt x="27" y="5"/>
                </a:lnTo>
                <a:lnTo>
                  <a:pt x="26" y="2"/>
                </a:lnTo>
                <a:lnTo>
                  <a:pt x="25" y="1"/>
                </a:lnTo>
                <a:lnTo>
                  <a:pt x="24" y="0"/>
                </a:lnTo>
                <a:lnTo>
                  <a:pt x="22" y="0"/>
                </a:lnTo>
                <a:lnTo>
                  <a:pt x="20" y="0"/>
                </a:lnTo>
                <a:lnTo>
                  <a:pt x="19" y="2"/>
                </a:lnTo>
                <a:lnTo>
                  <a:pt x="3" y="67"/>
                </a:lnTo>
                <a:lnTo>
                  <a:pt x="3" y="69"/>
                </a:lnTo>
                <a:lnTo>
                  <a:pt x="2" y="70"/>
                </a:lnTo>
                <a:lnTo>
                  <a:pt x="2" y="71"/>
                </a:lnTo>
                <a:lnTo>
                  <a:pt x="1" y="72"/>
                </a:lnTo>
                <a:lnTo>
                  <a:pt x="0" y="73"/>
                </a:lnTo>
              </a:path>
            </a:pathLst>
          </a:custGeom>
          <a:noFill/>
          <a:ln w="1270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39" name="Freeform 238"/>
          <p:cNvSpPr>
            <a:spLocks/>
          </p:cNvSpPr>
          <p:nvPr/>
        </p:nvSpPr>
        <p:spPr bwMode="auto">
          <a:xfrm>
            <a:off x="4334409" y="2295330"/>
            <a:ext cx="835148" cy="1171134"/>
          </a:xfrm>
          <a:custGeom>
            <a:avLst/>
            <a:gdLst/>
            <a:ahLst/>
            <a:cxnLst>
              <a:cxn ang="0">
                <a:pos x="0" y="387"/>
              </a:cxn>
              <a:cxn ang="0">
                <a:pos x="77" y="387"/>
              </a:cxn>
              <a:cxn ang="0">
                <a:pos x="135" y="371"/>
              </a:cxn>
              <a:cxn ang="0">
                <a:pos x="135" y="328"/>
              </a:cxn>
              <a:cxn ang="0">
                <a:pos x="135" y="31"/>
              </a:cxn>
              <a:cxn ang="0">
                <a:pos x="161" y="0"/>
              </a:cxn>
              <a:cxn ang="0">
                <a:pos x="489" y="0"/>
              </a:cxn>
              <a:cxn ang="0">
                <a:pos x="541" y="5"/>
              </a:cxn>
              <a:cxn ang="0">
                <a:pos x="554" y="31"/>
              </a:cxn>
              <a:cxn ang="0">
                <a:pos x="554" y="121"/>
              </a:cxn>
            </a:cxnLst>
            <a:rect l="0" t="0" r="r" b="b"/>
            <a:pathLst>
              <a:path w="555" h="388">
                <a:moveTo>
                  <a:pt x="0" y="387"/>
                </a:moveTo>
                <a:lnTo>
                  <a:pt x="77" y="387"/>
                </a:lnTo>
                <a:lnTo>
                  <a:pt x="135" y="371"/>
                </a:lnTo>
                <a:lnTo>
                  <a:pt x="135" y="328"/>
                </a:lnTo>
                <a:lnTo>
                  <a:pt x="135" y="31"/>
                </a:lnTo>
                <a:lnTo>
                  <a:pt x="161" y="0"/>
                </a:lnTo>
                <a:lnTo>
                  <a:pt x="489" y="0"/>
                </a:lnTo>
                <a:lnTo>
                  <a:pt x="541" y="5"/>
                </a:lnTo>
                <a:lnTo>
                  <a:pt x="554" y="31"/>
                </a:lnTo>
                <a:lnTo>
                  <a:pt x="554" y="121"/>
                </a:lnTo>
              </a:path>
            </a:pathLst>
          </a:custGeom>
          <a:noFill/>
          <a:ln w="1905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0" name="Freeform 239"/>
          <p:cNvSpPr>
            <a:spLocks/>
          </p:cNvSpPr>
          <p:nvPr/>
        </p:nvSpPr>
        <p:spPr bwMode="auto">
          <a:xfrm>
            <a:off x="1855911" y="3222151"/>
            <a:ext cx="173712" cy="51996"/>
          </a:xfrm>
          <a:custGeom>
            <a:avLst/>
            <a:gdLst/>
            <a:ahLst/>
            <a:cxnLst>
              <a:cxn ang="0">
                <a:pos x="115" y="16"/>
              </a:cxn>
              <a:cxn ang="0">
                <a:pos x="17" y="5"/>
              </a:cxn>
              <a:cxn ang="0">
                <a:pos x="13" y="5"/>
              </a:cxn>
              <a:cxn ang="0">
                <a:pos x="8" y="4"/>
              </a:cxn>
              <a:cxn ang="0">
                <a:pos x="4" y="4"/>
              </a:cxn>
              <a:cxn ang="0">
                <a:pos x="2" y="1"/>
              </a:cxn>
              <a:cxn ang="0">
                <a:pos x="0" y="0"/>
              </a:cxn>
            </a:cxnLst>
            <a:rect l="0" t="0" r="r" b="b"/>
            <a:pathLst>
              <a:path w="116" h="17">
                <a:moveTo>
                  <a:pt x="115" y="16"/>
                </a:moveTo>
                <a:lnTo>
                  <a:pt x="17" y="5"/>
                </a:lnTo>
                <a:lnTo>
                  <a:pt x="13" y="5"/>
                </a:lnTo>
                <a:lnTo>
                  <a:pt x="8" y="4"/>
                </a:lnTo>
                <a:lnTo>
                  <a:pt x="4" y="4"/>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1" name="Freeform 240"/>
          <p:cNvSpPr>
            <a:spLocks/>
          </p:cNvSpPr>
          <p:nvPr/>
        </p:nvSpPr>
        <p:spPr bwMode="auto">
          <a:xfrm>
            <a:off x="1846261" y="3086036"/>
            <a:ext cx="334060" cy="155986"/>
          </a:xfrm>
          <a:custGeom>
            <a:avLst/>
            <a:gdLst/>
            <a:ahLst/>
            <a:cxnLst>
              <a:cxn ang="0">
                <a:pos x="0" y="51"/>
              </a:cxn>
              <a:cxn ang="0">
                <a:pos x="1" y="48"/>
              </a:cxn>
              <a:cxn ang="0">
                <a:pos x="5" y="46"/>
              </a:cxn>
              <a:cxn ang="0">
                <a:pos x="10" y="45"/>
              </a:cxn>
              <a:cxn ang="0">
                <a:pos x="18" y="45"/>
              </a:cxn>
              <a:cxn ang="0">
                <a:pos x="204" y="34"/>
              </a:cxn>
              <a:cxn ang="0">
                <a:pos x="214" y="32"/>
              </a:cxn>
              <a:cxn ang="0">
                <a:pos x="217" y="32"/>
              </a:cxn>
              <a:cxn ang="0">
                <a:pos x="220" y="29"/>
              </a:cxn>
              <a:cxn ang="0">
                <a:pos x="222" y="27"/>
              </a:cxn>
              <a:cxn ang="0">
                <a:pos x="219" y="25"/>
              </a:cxn>
              <a:cxn ang="0">
                <a:pos x="214" y="23"/>
              </a:cxn>
              <a:cxn ang="0">
                <a:pos x="17" y="5"/>
              </a:cxn>
              <a:cxn ang="0">
                <a:pos x="11" y="4"/>
              </a:cxn>
              <a:cxn ang="0">
                <a:pos x="7" y="4"/>
              </a:cxn>
              <a:cxn ang="0">
                <a:pos x="5" y="3"/>
              </a:cxn>
              <a:cxn ang="0">
                <a:pos x="1" y="1"/>
              </a:cxn>
              <a:cxn ang="0">
                <a:pos x="1" y="0"/>
              </a:cxn>
            </a:cxnLst>
            <a:rect l="0" t="0" r="r" b="b"/>
            <a:pathLst>
              <a:path w="223" h="52">
                <a:moveTo>
                  <a:pt x="0" y="51"/>
                </a:moveTo>
                <a:lnTo>
                  <a:pt x="1" y="48"/>
                </a:lnTo>
                <a:lnTo>
                  <a:pt x="5" y="46"/>
                </a:lnTo>
                <a:lnTo>
                  <a:pt x="10" y="45"/>
                </a:lnTo>
                <a:lnTo>
                  <a:pt x="18" y="45"/>
                </a:lnTo>
                <a:lnTo>
                  <a:pt x="204" y="34"/>
                </a:lnTo>
                <a:lnTo>
                  <a:pt x="214" y="32"/>
                </a:lnTo>
                <a:lnTo>
                  <a:pt x="217" y="32"/>
                </a:lnTo>
                <a:lnTo>
                  <a:pt x="220" y="29"/>
                </a:lnTo>
                <a:lnTo>
                  <a:pt x="222" y="27"/>
                </a:lnTo>
                <a:lnTo>
                  <a:pt x="219" y="25"/>
                </a:lnTo>
                <a:lnTo>
                  <a:pt x="214" y="23"/>
                </a:lnTo>
                <a:lnTo>
                  <a:pt x="17" y="5"/>
                </a:lnTo>
                <a:lnTo>
                  <a:pt x="11" y="4"/>
                </a:lnTo>
                <a:lnTo>
                  <a:pt x="7" y="4"/>
                </a:lnTo>
                <a:lnTo>
                  <a:pt x="5" y="3"/>
                </a:lnTo>
                <a:lnTo>
                  <a:pt x="1" y="1"/>
                </a:lnTo>
                <a:lnTo>
                  <a:pt x="1"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2" name="Freeform 241"/>
          <p:cNvSpPr>
            <a:spLocks/>
          </p:cNvSpPr>
          <p:nvPr/>
        </p:nvSpPr>
        <p:spPr bwMode="auto">
          <a:xfrm>
            <a:off x="1846261" y="2963571"/>
            <a:ext cx="334060" cy="148560"/>
          </a:xfrm>
          <a:custGeom>
            <a:avLst/>
            <a:gdLst/>
            <a:ahLst/>
            <a:cxnLst>
              <a:cxn ang="0">
                <a:pos x="1" y="48"/>
              </a:cxn>
              <a:cxn ang="0">
                <a:pos x="2" y="46"/>
              </a:cxn>
              <a:cxn ang="0">
                <a:pos x="5" y="44"/>
              </a:cxn>
              <a:cxn ang="0">
                <a:pos x="10" y="44"/>
              </a:cxn>
              <a:cxn ang="0">
                <a:pos x="18" y="43"/>
              </a:cxn>
              <a:cxn ang="0">
                <a:pos x="204" y="32"/>
              </a:cxn>
              <a:cxn ang="0">
                <a:pos x="215" y="31"/>
              </a:cxn>
              <a:cxn ang="0">
                <a:pos x="217" y="30"/>
              </a:cxn>
              <a:cxn ang="0">
                <a:pos x="220" y="29"/>
              </a:cxn>
              <a:cxn ang="0">
                <a:pos x="222" y="27"/>
              </a:cxn>
              <a:cxn ang="0">
                <a:pos x="219" y="24"/>
              </a:cxn>
              <a:cxn ang="0">
                <a:pos x="215" y="22"/>
              </a:cxn>
              <a:cxn ang="0">
                <a:pos x="17" y="4"/>
              </a:cxn>
              <a:cxn ang="0">
                <a:pos x="11" y="4"/>
              </a:cxn>
              <a:cxn ang="0">
                <a:pos x="8" y="3"/>
              </a:cxn>
              <a:cxn ang="0">
                <a:pos x="4" y="3"/>
              </a:cxn>
              <a:cxn ang="0">
                <a:pos x="2" y="1"/>
              </a:cxn>
              <a:cxn ang="0">
                <a:pos x="0" y="0"/>
              </a:cxn>
            </a:cxnLst>
            <a:rect l="0" t="0" r="r" b="b"/>
            <a:pathLst>
              <a:path w="223" h="49">
                <a:moveTo>
                  <a:pt x="1" y="48"/>
                </a:moveTo>
                <a:lnTo>
                  <a:pt x="2" y="46"/>
                </a:lnTo>
                <a:lnTo>
                  <a:pt x="5" y="44"/>
                </a:lnTo>
                <a:lnTo>
                  <a:pt x="10" y="44"/>
                </a:lnTo>
                <a:lnTo>
                  <a:pt x="18" y="43"/>
                </a:lnTo>
                <a:lnTo>
                  <a:pt x="204" y="32"/>
                </a:lnTo>
                <a:lnTo>
                  <a:pt x="215" y="31"/>
                </a:lnTo>
                <a:lnTo>
                  <a:pt x="217" y="30"/>
                </a:lnTo>
                <a:lnTo>
                  <a:pt x="220" y="29"/>
                </a:lnTo>
                <a:lnTo>
                  <a:pt x="222" y="27"/>
                </a:lnTo>
                <a:lnTo>
                  <a:pt x="219" y="24"/>
                </a:lnTo>
                <a:lnTo>
                  <a:pt x="215" y="22"/>
                </a:lnTo>
                <a:lnTo>
                  <a:pt x="17" y="4"/>
                </a:lnTo>
                <a:lnTo>
                  <a:pt x="11" y="4"/>
                </a:lnTo>
                <a:lnTo>
                  <a:pt x="8" y="3"/>
                </a:lnTo>
                <a:lnTo>
                  <a:pt x="4" y="3"/>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3" name="Freeform 242"/>
          <p:cNvSpPr>
            <a:spLocks/>
          </p:cNvSpPr>
          <p:nvPr/>
        </p:nvSpPr>
        <p:spPr bwMode="auto">
          <a:xfrm>
            <a:off x="1846261" y="2835518"/>
            <a:ext cx="334060" cy="158462"/>
          </a:xfrm>
          <a:custGeom>
            <a:avLst/>
            <a:gdLst/>
            <a:ahLst/>
            <a:cxnLst>
              <a:cxn ang="0">
                <a:pos x="0" y="51"/>
              </a:cxn>
              <a:cxn ang="0">
                <a:pos x="1" y="48"/>
              </a:cxn>
              <a:cxn ang="0">
                <a:pos x="5" y="46"/>
              </a:cxn>
              <a:cxn ang="0">
                <a:pos x="10" y="45"/>
              </a:cxn>
              <a:cxn ang="0">
                <a:pos x="18" y="45"/>
              </a:cxn>
              <a:cxn ang="0">
                <a:pos x="204" y="34"/>
              </a:cxn>
              <a:cxn ang="0">
                <a:pos x="214" y="32"/>
              </a:cxn>
              <a:cxn ang="0">
                <a:pos x="217" y="31"/>
              </a:cxn>
              <a:cxn ang="0">
                <a:pos x="220" y="29"/>
              </a:cxn>
              <a:cxn ang="0">
                <a:pos x="222" y="27"/>
              </a:cxn>
              <a:cxn ang="0">
                <a:pos x="219" y="25"/>
              </a:cxn>
              <a:cxn ang="0">
                <a:pos x="214" y="23"/>
              </a:cxn>
              <a:cxn ang="0">
                <a:pos x="17" y="5"/>
              </a:cxn>
              <a:cxn ang="0">
                <a:pos x="11" y="4"/>
              </a:cxn>
              <a:cxn ang="0">
                <a:pos x="7" y="4"/>
              </a:cxn>
              <a:cxn ang="0">
                <a:pos x="5" y="3"/>
              </a:cxn>
              <a:cxn ang="0">
                <a:pos x="1" y="1"/>
              </a:cxn>
              <a:cxn ang="0">
                <a:pos x="1" y="0"/>
              </a:cxn>
            </a:cxnLst>
            <a:rect l="0" t="0" r="r" b="b"/>
            <a:pathLst>
              <a:path w="223" h="52">
                <a:moveTo>
                  <a:pt x="0" y="51"/>
                </a:moveTo>
                <a:lnTo>
                  <a:pt x="1" y="48"/>
                </a:lnTo>
                <a:lnTo>
                  <a:pt x="5" y="46"/>
                </a:lnTo>
                <a:lnTo>
                  <a:pt x="10" y="45"/>
                </a:lnTo>
                <a:lnTo>
                  <a:pt x="18" y="45"/>
                </a:lnTo>
                <a:lnTo>
                  <a:pt x="204" y="34"/>
                </a:lnTo>
                <a:lnTo>
                  <a:pt x="214" y="32"/>
                </a:lnTo>
                <a:lnTo>
                  <a:pt x="217" y="31"/>
                </a:lnTo>
                <a:lnTo>
                  <a:pt x="220" y="29"/>
                </a:lnTo>
                <a:lnTo>
                  <a:pt x="222" y="27"/>
                </a:lnTo>
                <a:lnTo>
                  <a:pt x="219" y="25"/>
                </a:lnTo>
                <a:lnTo>
                  <a:pt x="214" y="23"/>
                </a:lnTo>
                <a:lnTo>
                  <a:pt x="17" y="5"/>
                </a:lnTo>
                <a:lnTo>
                  <a:pt x="11" y="4"/>
                </a:lnTo>
                <a:lnTo>
                  <a:pt x="7" y="4"/>
                </a:lnTo>
                <a:lnTo>
                  <a:pt x="5" y="3"/>
                </a:lnTo>
                <a:lnTo>
                  <a:pt x="1" y="1"/>
                </a:lnTo>
                <a:lnTo>
                  <a:pt x="1"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4" name="Freeform 243"/>
          <p:cNvSpPr>
            <a:spLocks/>
          </p:cNvSpPr>
          <p:nvPr/>
        </p:nvSpPr>
        <p:spPr bwMode="auto">
          <a:xfrm>
            <a:off x="1844792" y="2709162"/>
            <a:ext cx="334060" cy="148560"/>
          </a:xfrm>
          <a:custGeom>
            <a:avLst/>
            <a:gdLst/>
            <a:ahLst/>
            <a:cxnLst>
              <a:cxn ang="0">
                <a:pos x="1" y="48"/>
              </a:cxn>
              <a:cxn ang="0">
                <a:pos x="2" y="46"/>
              </a:cxn>
              <a:cxn ang="0">
                <a:pos x="5" y="44"/>
              </a:cxn>
              <a:cxn ang="0">
                <a:pos x="9" y="44"/>
              </a:cxn>
              <a:cxn ang="0">
                <a:pos x="18" y="43"/>
              </a:cxn>
              <a:cxn ang="0">
                <a:pos x="204" y="32"/>
              </a:cxn>
              <a:cxn ang="0">
                <a:pos x="215" y="32"/>
              </a:cxn>
              <a:cxn ang="0">
                <a:pos x="217" y="30"/>
              </a:cxn>
              <a:cxn ang="0">
                <a:pos x="220" y="29"/>
              </a:cxn>
              <a:cxn ang="0">
                <a:pos x="222" y="27"/>
              </a:cxn>
              <a:cxn ang="0">
                <a:pos x="219" y="24"/>
              </a:cxn>
              <a:cxn ang="0">
                <a:pos x="215" y="22"/>
              </a:cxn>
              <a:cxn ang="0">
                <a:pos x="17" y="4"/>
              </a:cxn>
              <a:cxn ang="0">
                <a:pos x="11" y="4"/>
              </a:cxn>
              <a:cxn ang="0">
                <a:pos x="7" y="3"/>
              </a:cxn>
              <a:cxn ang="0">
                <a:pos x="4" y="3"/>
              </a:cxn>
              <a:cxn ang="0">
                <a:pos x="2" y="1"/>
              </a:cxn>
              <a:cxn ang="0">
                <a:pos x="0" y="0"/>
              </a:cxn>
            </a:cxnLst>
            <a:rect l="0" t="0" r="r" b="b"/>
            <a:pathLst>
              <a:path w="223" h="49">
                <a:moveTo>
                  <a:pt x="1" y="48"/>
                </a:moveTo>
                <a:lnTo>
                  <a:pt x="2" y="46"/>
                </a:lnTo>
                <a:lnTo>
                  <a:pt x="5" y="44"/>
                </a:lnTo>
                <a:lnTo>
                  <a:pt x="9" y="44"/>
                </a:lnTo>
                <a:lnTo>
                  <a:pt x="18" y="43"/>
                </a:lnTo>
                <a:lnTo>
                  <a:pt x="204" y="32"/>
                </a:lnTo>
                <a:lnTo>
                  <a:pt x="215" y="32"/>
                </a:lnTo>
                <a:lnTo>
                  <a:pt x="217" y="30"/>
                </a:lnTo>
                <a:lnTo>
                  <a:pt x="220" y="29"/>
                </a:lnTo>
                <a:lnTo>
                  <a:pt x="222" y="27"/>
                </a:lnTo>
                <a:lnTo>
                  <a:pt x="219" y="24"/>
                </a:lnTo>
                <a:lnTo>
                  <a:pt x="215" y="22"/>
                </a:lnTo>
                <a:lnTo>
                  <a:pt x="17" y="4"/>
                </a:lnTo>
                <a:lnTo>
                  <a:pt x="11" y="4"/>
                </a:lnTo>
                <a:lnTo>
                  <a:pt x="7" y="3"/>
                </a:lnTo>
                <a:lnTo>
                  <a:pt x="4" y="3"/>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5" name="Freeform 244"/>
          <p:cNvSpPr>
            <a:spLocks/>
          </p:cNvSpPr>
          <p:nvPr/>
        </p:nvSpPr>
        <p:spPr bwMode="auto">
          <a:xfrm>
            <a:off x="1843222" y="2579482"/>
            <a:ext cx="335730" cy="153510"/>
          </a:xfrm>
          <a:custGeom>
            <a:avLst/>
            <a:gdLst/>
            <a:ahLst/>
            <a:cxnLst>
              <a:cxn ang="0">
                <a:pos x="0" y="50"/>
              </a:cxn>
              <a:cxn ang="0">
                <a:pos x="1" y="46"/>
              </a:cxn>
              <a:cxn ang="0">
                <a:pos x="4" y="45"/>
              </a:cxn>
              <a:cxn ang="0">
                <a:pos x="10" y="44"/>
              </a:cxn>
              <a:cxn ang="0">
                <a:pos x="18" y="43"/>
              </a:cxn>
              <a:cxn ang="0">
                <a:pos x="204" y="33"/>
              </a:cxn>
              <a:cxn ang="0">
                <a:pos x="215" y="31"/>
              </a:cxn>
              <a:cxn ang="0">
                <a:pos x="218" y="31"/>
              </a:cxn>
              <a:cxn ang="0">
                <a:pos x="220" y="28"/>
              </a:cxn>
              <a:cxn ang="0">
                <a:pos x="223" y="26"/>
              </a:cxn>
              <a:cxn ang="0">
                <a:pos x="219" y="25"/>
              </a:cxn>
              <a:cxn ang="0">
                <a:pos x="215" y="23"/>
              </a:cxn>
              <a:cxn ang="0">
                <a:pos x="17" y="5"/>
              </a:cxn>
              <a:cxn ang="0">
                <a:pos x="11" y="4"/>
              </a:cxn>
              <a:cxn ang="0">
                <a:pos x="7" y="3"/>
              </a:cxn>
              <a:cxn ang="0">
                <a:pos x="4" y="3"/>
              </a:cxn>
              <a:cxn ang="0">
                <a:pos x="1" y="1"/>
              </a:cxn>
              <a:cxn ang="0">
                <a:pos x="1" y="0"/>
              </a:cxn>
            </a:cxnLst>
            <a:rect l="0" t="0" r="r" b="b"/>
            <a:pathLst>
              <a:path w="224" h="51">
                <a:moveTo>
                  <a:pt x="0" y="50"/>
                </a:moveTo>
                <a:lnTo>
                  <a:pt x="1" y="46"/>
                </a:lnTo>
                <a:lnTo>
                  <a:pt x="4" y="45"/>
                </a:lnTo>
                <a:lnTo>
                  <a:pt x="10" y="44"/>
                </a:lnTo>
                <a:lnTo>
                  <a:pt x="18" y="43"/>
                </a:lnTo>
                <a:lnTo>
                  <a:pt x="204" y="33"/>
                </a:lnTo>
                <a:lnTo>
                  <a:pt x="215" y="31"/>
                </a:lnTo>
                <a:lnTo>
                  <a:pt x="218" y="31"/>
                </a:lnTo>
                <a:lnTo>
                  <a:pt x="220" y="28"/>
                </a:lnTo>
                <a:lnTo>
                  <a:pt x="223" y="26"/>
                </a:lnTo>
                <a:lnTo>
                  <a:pt x="219" y="25"/>
                </a:lnTo>
                <a:lnTo>
                  <a:pt x="215" y="23"/>
                </a:lnTo>
                <a:lnTo>
                  <a:pt x="17" y="5"/>
                </a:lnTo>
                <a:lnTo>
                  <a:pt x="11" y="4"/>
                </a:lnTo>
                <a:lnTo>
                  <a:pt x="7" y="3"/>
                </a:lnTo>
                <a:lnTo>
                  <a:pt x="4" y="3"/>
                </a:lnTo>
                <a:lnTo>
                  <a:pt x="1" y="1"/>
                </a:lnTo>
                <a:lnTo>
                  <a:pt x="1"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6" name="Freeform 245"/>
          <p:cNvSpPr>
            <a:spLocks/>
          </p:cNvSpPr>
          <p:nvPr/>
        </p:nvSpPr>
        <p:spPr bwMode="auto">
          <a:xfrm>
            <a:off x="1841753" y="2456805"/>
            <a:ext cx="335730" cy="148560"/>
          </a:xfrm>
          <a:custGeom>
            <a:avLst/>
            <a:gdLst/>
            <a:ahLst/>
            <a:cxnLst>
              <a:cxn ang="0">
                <a:pos x="1" y="48"/>
              </a:cxn>
              <a:cxn ang="0">
                <a:pos x="2" y="46"/>
              </a:cxn>
              <a:cxn ang="0">
                <a:pos x="6" y="44"/>
              </a:cxn>
              <a:cxn ang="0">
                <a:pos x="10" y="44"/>
              </a:cxn>
              <a:cxn ang="0">
                <a:pos x="18" y="43"/>
              </a:cxn>
              <a:cxn ang="0">
                <a:pos x="205" y="32"/>
              </a:cxn>
              <a:cxn ang="0">
                <a:pos x="215" y="32"/>
              </a:cxn>
              <a:cxn ang="0">
                <a:pos x="218" y="30"/>
              </a:cxn>
              <a:cxn ang="0">
                <a:pos x="221" y="29"/>
              </a:cxn>
              <a:cxn ang="0">
                <a:pos x="223" y="27"/>
              </a:cxn>
              <a:cxn ang="0">
                <a:pos x="220" y="24"/>
              </a:cxn>
              <a:cxn ang="0">
                <a:pos x="215" y="23"/>
              </a:cxn>
              <a:cxn ang="0">
                <a:pos x="17" y="5"/>
              </a:cxn>
              <a:cxn ang="0">
                <a:pos x="11" y="4"/>
              </a:cxn>
              <a:cxn ang="0">
                <a:pos x="8" y="3"/>
              </a:cxn>
              <a:cxn ang="0">
                <a:pos x="4" y="3"/>
              </a:cxn>
              <a:cxn ang="0">
                <a:pos x="2" y="1"/>
              </a:cxn>
              <a:cxn ang="0">
                <a:pos x="0" y="0"/>
              </a:cxn>
            </a:cxnLst>
            <a:rect l="0" t="0" r="r" b="b"/>
            <a:pathLst>
              <a:path w="224" h="49">
                <a:moveTo>
                  <a:pt x="1" y="48"/>
                </a:moveTo>
                <a:lnTo>
                  <a:pt x="2" y="46"/>
                </a:lnTo>
                <a:lnTo>
                  <a:pt x="6" y="44"/>
                </a:lnTo>
                <a:lnTo>
                  <a:pt x="10" y="44"/>
                </a:lnTo>
                <a:lnTo>
                  <a:pt x="18" y="43"/>
                </a:lnTo>
                <a:lnTo>
                  <a:pt x="205" y="32"/>
                </a:lnTo>
                <a:lnTo>
                  <a:pt x="215" y="32"/>
                </a:lnTo>
                <a:lnTo>
                  <a:pt x="218" y="30"/>
                </a:lnTo>
                <a:lnTo>
                  <a:pt x="221" y="29"/>
                </a:lnTo>
                <a:lnTo>
                  <a:pt x="223" y="27"/>
                </a:lnTo>
                <a:lnTo>
                  <a:pt x="220" y="24"/>
                </a:lnTo>
                <a:lnTo>
                  <a:pt x="215" y="23"/>
                </a:lnTo>
                <a:lnTo>
                  <a:pt x="17" y="5"/>
                </a:lnTo>
                <a:lnTo>
                  <a:pt x="11" y="4"/>
                </a:lnTo>
                <a:lnTo>
                  <a:pt x="8" y="3"/>
                </a:lnTo>
                <a:lnTo>
                  <a:pt x="4" y="3"/>
                </a:lnTo>
                <a:lnTo>
                  <a:pt x="2" y="1"/>
                </a:lnTo>
                <a:lnTo>
                  <a:pt x="0"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7" name="Freeform 246"/>
          <p:cNvSpPr>
            <a:spLocks/>
          </p:cNvSpPr>
          <p:nvPr/>
        </p:nvSpPr>
        <p:spPr bwMode="auto">
          <a:xfrm>
            <a:off x="1843222" y="2376293"/>
            <a:ext cx="335730" cy="106466"/>
          </a:xfrm>
          <a:custGeom>
            <a:avLst/>
            <a:gdLst/>
            <a:ahLst/>
            <a:cxnLst>
              <a:cxn ang="0">
                <a:pos x="0" y="34"/>
              </a:cxn>
              <a:cxn ang="0">
                <a:pos x="1" y="30"/>
              </a:cxn>
              <a:cxn ang="0">
                <a:pos x="4" y="28"/>
              </a:cxn>
              <a:cxn ang="0">
                <a:pos x="10" y="28"/>
              </a:cxn>
              <a:cxn ang="0">
                <a:pos x="18" y="27"/>
              </a:cxn>
              <a:cxn ang="0">
                <a:pos x="204" y="17"/>
              </a:cxn>
              <a:cxn ang="0">
                <a:pos x="215" y="15"/>
              </a:cxn>
              <a:cxn ang="0">
                <a:pos x="218" y="15"/>
              </a:cxn>
              <a:cxn ang="0">
                <a:pos x="220" y="12"/>
              </a:cxn>
              <a:cxn ang="0">
                <a:pos x="223" y="10"/>
              </a:cxn>
              <a:cxn ang="0">
                <a:pos x="219" y="8"/>
              </a:cxn>
              <a:cxn ang="0">
                <a:pos x="215" y="6"/>
              </a:cxn>
              <a:cxn ang="0">
                <a:pos x="119" y="0"/>
              </a:cxn>
            </a:cxnLst>
            <a:rect l="0" t="0" r="r" b="b"/>
            <a:pathLst>
              <a:path w="224" h="35">
                <a:moveTo>
                  <a:pt x="0" y="34"/>
                </a:moveTo>
                <a:lnTo>
                  <a:pt x="1" y="30"/>
                </a:lnTo>
                <a:lnTo>
                  <a:pt x="4" y="28"/>
                </a:lnTo>
                <a:lnTo>
                  <a:pt x="10" y="28"/>
                </a:lnTo>
                <a:lnTo>
                  <a:pt x="18" y="27"/>
                </a:lnTo>
                <a:lnTo>
                  <a:pt x="204" y="17"/>
                </a:lnTo>
                <a:lnTo>
                  <a:pt x="215" y="15"/>
                </a:lnTo>
                <a:lnTo>
                  <a:pt x="218" y="15"/>
                </a:lnTo>
                <a:lnTo>
                  <a:pt x="220" y="12"/>
                </a:lnTo>
                <a:lnTo>
                  <a:pt x="223" y="10"/>
                </a:lnTo>
                <a:lnTo>
                  <a:pt x="219" y="8"/>
                </a:lnTo>
                <a:lnTo>
                  <a:pt x="215" y="6"/>
                </a:lnTo>
                <a:lnTo>
                  <a:pt x="119" y="0"/>
                </a:lnTo>
              </a:path>
            </a:pathLst>
          </a:custGeom>
          <a:noFill/>
          <a:ln w="19050" cap="rnd" cmpd="sng">
            <a:solidFill>
              <a:srgbClr val="04617B"/>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8" name="Freeform 247"/>
          <p:cNvSpPr>
            <a:spLocks/>
          </p:cNvSpPr>
          <p:nvPr/>
        </p:nvSpPr>
        <p:spPr bwMode="auto">
          <a:xfrm>
            <a:off x="1988208" y="2224328"/>
            <a:ext cx="514452" cy="155986"/>
          </a:xfrm>
          <a:custGeom>
            <a:avLst/>
            <a:gdLst/>
            <a:ahLst/>
            <a:cxnLst>
              <a:cxn ang="0">
                <a:pos x="0" y="53"/>
              </a:cxn>
              <a:cxn ang="0">
                <a:pos x="0" y="0"/>
              </a:cxn>
              <a:cxn ang="0">
                <a:pos x="212" y="0"/>
              </a:cxn>
            </a:cxnLst>
            <a:rect l="0" t="0" r="r" b="b"/>
            <a:pathLst>
              <a:path w="213" h="54">
                <a:moveTo>
                  <a:pt x="0" y="53"/>
                </a:moveTo>
                <a:lnTo>
                  <a:pt x="0" y="0"/>
                </a:lnTo>
                <a:lnTo>
                  <a:pt x="212" y="0"/>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49" name="Freeform 248"/>
          <p:cNvSpPr>
            <a:spLocks/>
          </p:cNvSpPr>
          <p:nvPr/>
        </p:nvSpPr>
        <p:spPr bwMode="auto">
          <a:xfrm>
            <a:off x="1993435" y="3247483"/>
            <a:ext cx="427596" cy="163414"/>
          </a:xfrm>
          <a:custGeom>
            <a:avLst/>
            <a:gdLst/>
            <a:ahLst/>
            <a:cxnLst>
              <a:cxn ang="0">
                <a:pos x="0" y="0"/>
              </a:cxn>
              <a:cxn ang="0">
                <a:pos x="0" y="64"/>
              </a:cxn>
              <a:cxn ang="0">
                <a:pos x="154" y="64"/>
              </a:cxn>
            </a:cxnLst>
            <a:rect l="0" t="0" r="r" b="b"/>
            <a:pathLst>
              <a:path w="155" h="65">
                <a:moveTo>
                  <a:pt x="0" y="0"/>
                </a:moveTo>
                <a:lnTo>
                  <a:pt x="0" y="64"/>
                </a:lnTo>
                <a:lnTo>
                  <a:pt x="154" y="64"/>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0" name="AutoShape 57"/>
          <p:cNvSpPr>
            <a:spLocks noChangeArrowheads="1"/>
          </p:cNvSpPr>
          <p:nvPr/>
        </p:nvSpPr>
        <p:spPr bwMode="auto">
          <a:xfrm>
            <a:off x="1574668" y="1759172"/>
            <a:ext cx="891938" cy="2136762"/>
          </a:xfrm>
          <a:prstGeom prst="roundRect">
            <a:avLst>
              <a:gd name="adj" fmla="val 12495"/>
            </a:avLst>
          </a:prstGeom>
          <a:no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1" name="Freeform 250"/>
          <p:cNvSpPr>
            <a:spLocks/>
          </p:cNvSpPr>
          <p:nvPr/>
        </p:nvSpPr>
        <p:spPr bwMode="auto">
          <a:xfrm>
            <a:off x="4077704" y="4607541"/>
            <a:ext cx="120260" cy="237694"/>
          </a:xfrm>
          <a:custGeom>
            <a:avLst/>
            <a:gdLst/>
            <a:ahLst/>
            <a:cxnLst>
              <a:cxn ang="0">
                <a:pos x="0" y="17"/>
              </a:cxn>
              <a:cxn ang="0">
                <a:pos x="65" y="17"/>
              </a:cxn>
              <a:cxn ang="0">
                <a:pos x="81" y="27"/>
              </a:cxn>
              <a:cxn ang="0">
                <a:pos x="81" y="53"/>
              </a:cxn>
              <a:cxn ang="0">
                <a:pos x="55" y="63"/>
              </a:cxn>
              <a:cxn ang="0">
                <a:pos x="4" y="60"/>
              </a:cxn>
              <a:cxn ang="0">
                <a:pos x="1" y="78"/>
              </a:cxn>
              <a:cxn ang="0">
                <a:pos x="57" y="76"/>
              </a:cxn>
              <a:cxn ang="0">
                <a:pos x="95" y="63"/>
              </a:cxn>
              <a:cxn ang="0">
                <a:pos x="95" y="15"/>
              </a:cxn>
              <a:cxn ang="0">
                <a:pos x="63" y="0"/>
              </a:cxn>
              <a:cxn ang="0">
                <a:pos x="2" y="0"/>
              </a:cxn>
              <a:cxn ang="0">
                <a:pos x="0" y="17"/>
              </a:cxn>
            </a:cxnLst>
            <a:rect l="0" t="0" r="r" b="b"/>
            <a:pathLst>
              <a:path w="96" h="79">
                <a:moveTo>
                  <a:pt x="0" y="17"/>
                </a:moveTo>
                <a:lnTo>
                  <a:pt x="65" y="17"/>
                </a:lnTo>
                <a:lnTo>
                  <a:pt x="81" y="27"/>
                </a:lnTo>
                <a:lnTo>
                  <a:pt x="81" y="53"/>
                </a:lnTo>
                <a:lnTo>
                  <a:pt x="55" y="63"/>
                </a:lnTo>
                <a:lnTo>
                  <a:pt x="4" y="60"/>
                </a:lnTo>
                <a:lnTo>
                  <a:pt x="1" y="78"/>
                </a:lnTo>
                <a:lnTo>
                  <a:pt x="57" y="76"/>
                </a:lnTo>
                <a:lnTo>
                  <a:pt x="95" y="63"/>
                </a:lnTo>
                <a:lnTo>
                  <a:pt x="95" y="15"/>
                </a:lnTo>
                <a:lnTo>
                  <a:pt x="63" y="0"/>
                </a:lnTo>
                <a:lnTo>
                  <a:pt x="2" y="0"/>
                </a:lnTo>
                <a:lnTo>
                  <a:pt x="0" y="17"/>
                </a:lnTo>
              </a:path>
            </a:pathLst>
          </a:custGeom>
          <a:solidFill>
            <a:srgbClr val="0F6FC6"/>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2" name="Freeform 251"/>
          <p:cNvSpPr>
            <a:spLocks/>
          </p:cNvSpPr>
          <p:nvPr/>
        </p:nvSpPr>
        <p:spPr bwMode="auto">
          <a:xfrm>
            <a:off x="3814359" y="4315943"/>
            <a:ext cx="345752" cy="839354"/>
          </a:xfrm>
          <a:custGeom>
            <a:avLst/>
            <a:gdLst/>
            <a:ahLst/>
            <a:cxnLst>
              <a:cxn ang="0">
                <a:pos x="47" y="2"/>
              </a:cxn>
              <a:cxn ang="0">
                <a:pos x="47" y="66"/>
              </a:cxn>
              <a:cxn ang="0">
                <a:pos x="0" y="66"/>
              </a:cxn>
              <a:cxn ang="0">
                <a:pos x="0" y="192"/>
              </a:cxn>
              <a:cxn ang="0">
                <a:pos x="83" y="192"/>
              </a:cxn>
              <a:cxn ang="0">
                <a:pos x="83" y="277"/>
              </a:cxn>
              <a:cxn ang="0">
                <a:pos x="179" y="277"/>
              </a:cxn>
              <a:cxn ang="0">
                <a:pos x="179" y="195"/>
              </a:cxn>
              <a:cxn ang="0">
                <a:pos x="186" y="168"/>
              </a:cxn>
              <a:cxn ang="0">
                <a:pos x="194" y="158"/>
              </a:cxn>
              <a:cxn ang="0">
                <a:pos x="208" y="156"/>
              </a:cxn>
              <a:cxn ang="0">
                <a:pos x="276" y="156"/>
              </a:cxn>
              <a:cxn ang="0">
                <a:pos x="276" y="113"/>
              </a:cxn>
              <a:cxn ang="0">
                <a:pos x="206" y="112"/>
              </a:cxn>
              <a:cxn ang="0">
                <a:pos x="192" y="104"/>
              </a:cxn>
              <a:cxn ang="0">
                <a:pos x="194" y="91"/>
              </a:cxn>
              <a:cxn ang="0">
                <a:pos x="194" y="0"/>
              </a:cxn>
              <a:cxn ang="0">
                <a:pos x="47" y="2"/>
              </a:cxn>
            </a:cxnLst>
            <a:rect l="0" t="0" r="r" b="b"/>
            <a:pathLst>
              <a:path w="277" h="278">
                <a:moveTo>
                  <a:pt x="47" y="2"/>
                </a:moveTo>
                <a:lnTo>
                  <a:pt x="47" y="66"/>
                </a:lnTo>
                <a:lnTo>
                  <a:pt x="0" y="66"/>
                </a:lnTo>
                <a:lnTo>
                  <a:pt x="0" y="192"/>
                </a:lnTo>
                <a:lnTo>
                  <a:pt x="83" y="192"/>
                </a:lnTo>
                <a:lnTo>
                  <a:pt x="83" y="277"/>
                </a:lnTo>
                <a:lnTo>
                  <a:pt x="179" y="277"/>
                </a:lnTo>
                <a:lnTo>
                  <a:pt x="179" y="195"/>
                </a:lnTo>
                <a:lnTo>
                  <a:pt x="186" y="168"/>
                </a:lnTo>
                <a:lnTo>
                  <a:pt x="194" y="158"/>
                </a:lnTo>
                <a:lnTo>
                  <a:pt x="208" y="156"/>
                </a:lnTo>
                <a:lnTo>
                  <a:pt x="276" y="156"/>
                </a:lnTo>
                <a:lnTo>
                  <a:pt x="276" y="113"/>
                </a:lnTo>
                <a:lnTo>
                  <a:pt x="206" y="112"/>
                </a:lnTo>
                <a:lnTo>
                  <a:pt x="192" y="104"/>
                </a:lnTo>
                <a:lnTo>
                  <a:pt x="194" y="91"/>
                </a:lnTo>
                <a:lnTo>
                  <a:pt x="194" y="0"/>
                </a:lnTo>
                <a:lnTo>
                  <a:pt x="47" y="2"/>
                </a:lnTo>
              </a:path>
            </a:pathLst>
          </a:custGeom>
          <a:solidFill>
            <a:srgbClr val="FFE1A4"/>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3" name="Oval 252"/>
          <p:cNvSpPr>
            <a:spLocks noChangeArrowheads="1"/>
          </p:cNvSpPr>
          <p:nvPr/>
        </p:nvSpPr>
        <p:spPr bwMode="auto">
          <a:xfrm>
            <a:off x="3856658" y="4341735"/>
            <a:ext cx="228830" cy="59422"/>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4" name="Oval 253"/>
          <p:cNvSpPr>
            <a:spLocks noChangeArrowheads="1"/>
          </p:cNvSpPr>
          <p:nvPr/>
        </p:nvSpPr>
        <p:spPr bwMode="auto">
          <a:xfrm>
            <a:off x="3856658" y="4306643"/>
            <a:ext cx="228830" cy="61900"/>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5" name="Oval 254"/>
          <p:cNvSpPr>
            <a:spLocks noChangeArrowheads="1"/>
          </p:cNvSpPr>
          <p:nvPr/>
        </p:nvSpPr>
        <p:spPr bwMode="auto">
          <a:xfrm>
            <a:off x="3856658" y="4267449"/>
            <a:ext cx="228830" cy="64376"/>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6" name="Oval 255"/>
          <p:cNvSpPr>
            <a:spLocks noChangeArrowheads="1"/>
          </p:cNvSpPr>
          <p:nvPr/>
        </p:nvSpPr>
        <p:spPr bwMode="auto">
          <a:xfrm>
            <a:off x="3856658" y="4232782"/>
            <a:ext cx="228830" cy="61900"/>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7" name="Oval 256"/>
          <p:cNvSpPr>
            <a:spLocks noChangeArrowheads="1"/>
          </p:cNvSpPr>
          <p:nvPr/>
        </p:nvSpPr>
        <p:spPr bwMode="auto">
          <a:xfrm>
            <a:off x="3856658" y="4202644"/>
            <a:ext cx="228830" cy="54472"/>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8" name="Oval 257"/>
          <p:cNvSpPr>
            <a:spLocks noChangeArrowheads="1"/>
          </p:cNvSpPr>
          <p:nvPr/>
        </p:nvSpPr>
        <p:spPr bwMode="auto">
          <a:xfrm>
            <a:off x="3856658" y="4161398"/>
            <a:ext cx="228830" cy="56948"/>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59" name="Freeform 258"/>
          <p:cNvSpPr>
            <a:spLocks/>
          </p:cNvSpPr>
          <p:nvPr/>
        </p:nvSpPr>
        <p:spPr bwMode="auto">
          <a:xfrm>
            <a:off x="3881813" y="4173575"/>
            <a:ext cx="177052" cy="250072"/>
          </a:xfrm>
          <a:custGeom>
            <a:avLst/>
            <a:gdLst/>
            <a:ahLst/>
            <a:cxnLst>
              <a:cxn ang="0">
                <a:pos x="0" y="0"/>
              </a:cxn>
              <a:cxn ang="0">
                <a:pos x="0" y="82"/>
              </a:cxn>
              <a:cxn ang="0">
                <a:pos x="142" y="82"/>
              </a:cxn>
              <a:cxn ang="0">
                <a:pos x="142" y="0"/>
              </a:cxn>
              <a:cxn ang="0">
                <a:pos x="0" y="0"/>
              </a:cxn>
            </a:cxnLst>
            <a:rect l="0" t="0" r="r" b="b"/>
            <a:pathLst>
              <a:path w="143" h="83">
                <a:moveTo>
                  <a:pt x="0" y="0"/>
                </a:moveTo>
                <a:lnTo>
                  <a:pt x="0" y="82"/>
                </a:lnTo>
                <a:lnTo>
                  <a:pt x="142" y="82"/>
                </a:lnTo>
                <a:lnTo>
                  <a:pt x="142" y="0"/>
                </a:lnTo>
                <a:lnTo>
                  <a:pt x="0" y="0"/>
                </a:lnTo>
              </a:path>
            </a:pathLst>
          </a:custGeom>
          <a:solidFill>
            <a:srgbClr val="FF9933"/>
          </a:solidFill>
          <a:ln w="9525" cap="rnd">
            <a:no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0" name="Freeform 259"/>
          <p:cNvSpPr>
            <a:spLocks/>
          </p:cNvSpPr>
          <p:nvPr/>
        </p:nvSpPr>
        <p:spPr bwMode="auto">
          <a:xfrm>
            <a:off x="3901756" y="4129873"/>
            <a:ext cx="138634" cy="760124"/>
          </a:xfrm>
          <a:custGeom>
            <a:avLst/>
            <a:gdLst/>
            <a:ahLst/>
            <a:cxnLst>
              <a:cxn ang="0">
                <a:pos x="0" y="138"/>
              </a:cxn>
              <a:cxn ang="0">
                <a:pos x="23" y="160"/>
              </a:cxn>
              <a:cxn ang="0">
                <a:pos x="23" y="235"/>
              </a:cxn>
              <a:cxn ang="0">
                <a:pos x="45" y="251"/>
              </a:cxn>
              <a:cxn ang="0">
                <a:pos x="72" y="251"/>
              </a:cxn>
              <a:cxn ang="0">
                <a:pos x="86" y="238"/>
              </a:cxn>
              <a:cxn ang="0">
                <a:pos x="86" y="163"/>
              </a:cxn>
              <a:cxn ang="0">
                <a:pos x="110" y="140"/>
              </a:cxn>
              <a:cxn ang="0">
                <a:pos x="110" y="0"/>
              </a:cxn>
              <a:cxn ang="0">
                <a:pos x="75" y="1"/>
              </a:cxn>
              <a:cxn ang="0">
                <a:pos x="75" y="36"/>
              </a:cxn>
              <a:cxn ang="0">
                <a:pos x="32" y="34"/>
              </a:cxn>
              <a:cxn ang="0">
                <a:pos x="32" y="2"/>
              </a:cxn>
              <a:cxn ang="0">
                <a:pos x="0" y="0"/>
              </a:cxn>
              <a:cxn ang="0">
                <a:pos x="0" y="138"/>
              </a:cxn>
            </a:cxnLst>
            <a:rect l="0" t="0" r="r" b="b"/>
            <a:pathLst>
              <a:path w="111" h="252">
                <a:moveTo>
                  <a:pt x="0" y="138"/>
                </a:moveTo>
                <a:lnTo>
                  <a:pt x="23" y="160"/>
                </a:lnTo>
                <a:lnTo>
                  <a:pt x="23" y="235"/>
                </a:lnTo>
                <a:lnTo>
                  <a:pt x="45" y="251"/>
                </a:lnTo>
                <a:lnTo>
                  <a:pt x="72" y="251"/>
                </a:lnTo>
                <a:lnTo>
                  <a:pt x="86" y="238"/>
                </a:lnTo>
                <a:lnTo>
                  <a:pt x="86" y="163"/>
                </a:lnTo>
                <a:lnTo>
                  <a:pt x="110" y="140"/>
                </a:lnTo>
                <a:lnTo>
                  <a:pt x="110" y="0"/>
                </a:lnTo>
                <a:lnTo>
                  <a:pt x="75" y="1"/>
                </a:lnTo>
                <a:lnTo>
                  <a:pt x="75" y="36"/>
                </a:lnTo>
                <a:lnTo>
                  <a:pt x="32" y="34"/>
                </a:lnTo>
                <a:lnTo>
                  <a:pt x="32" y="2"/>
                </a:lnTo>
                <a:lnTo>
                  <a:pt x="0" y="0"/>
                </a:lnTo>
                <a:lnTo>
                  <a:pt x="0" y="138"/>
                </a:lnTo>
              </a:path>
            </a:pathLst>
          </a:custGeom>
          <a:solidFill>
            <a:srgbClr val="CBCBCB"/>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1" name="Oval 260"/>
          <p:cNvSpPr>
            <a:spLocks noChangeArrowheads="1"/>
          </p:cNvSpPr>
          <p:nvPr/>
        </p:nvSpPr>
        <p:spPr bwMode="auto">
          <a:xfrm>
            <a:off x="4069428" y="4656424"/>
            <a:ext cx="45720" cy="146082"/>
          </a:xfrm>
          <a:prstGeom prst="ellipse">
            <a:avLst/>
          </a:prstGeom>
          <a:solidFill>
            <a:srgbClr val="0F6FC6"/>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2" name="Oval 261"/>
          <p:cNvSpPr>
            <a:spLocks noChangeArrowheads="1"/>
          </p:cNvSpPr>
          <p:nvPr/>
        </p:nvSpPr>
        <p:spPr bwMode="auto">
          <a:xfrm>
            <a:off x="4081182" y="4656424"/>
            <a:ext cx="45720" cy="146082"/>
          </a:xfrm>
          <a:prstGeom prst="ellipse">
            <a:avLst/>
          </a:prstGeom>
          <a:solidFill>
            <a:srgbClr val="0F6FC6"/>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3" name="Oval 262"/>
          <p:cNvSpPr>
            <a:spLocks noChangeArrowheads="1"/>
          </p:cNvSpPr>
          <p:nvPr/>
        </p:nvSpPr>
        <p:spPr bwMode="auto">
          <a:xfrm>
            <a:off x="4093670" y="4656424"/>
            <a:ext cx="45720" cy="146082"/>
          </a:xfrm>
          <a:prstGeom prst="ellipse">
            <a:avLst/>
          </a:prstGeom>
          <a:solidFill>
            <a:srgbClr val="0F6FC6"/>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4" name="Oval 263"/>
          <p:cNvSpPr>
            <a:spLocks noChangeArrowheads="1"/>
          </p:cNvSpPr>
          <p:nvPr/>
        </p:nvSpPr>
        <p:spPr bwMode="auto">
          <a:xfrm>
            <a:off x="4105424" y="4656424"/>
            <a:ext cx="45720" cy="146082"/>
          </a:xfrm>
          <a:prstGeom prst="ellipse">
            <a:avLst/>
          </a:prstGeom>
          <a:solidFill>
            <a:srgbClr val="0F6FC6"/>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5" name="Oval 264"/>
          <p:cNvSpPr>
            <a:spLocks noChangeArrowheads="1"/>
          </p:cNvSpPr>
          <p:nvPr/>
        </p:nvSpPr>
        <p:spPr bwMode="auto">
          <a:xfrm>
            <a:off x="4115709" y="4656424"/>
            <a:ext cx="45720" cy="146082"/>
          </a:xfrm>
          <a:prstGeom prst="ellipse">
            <a:avLst/>
          </a:prstGeom>
          <a:solidFill>
            <a:srgbClr val="0F6FC6"/>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6" name="Line 73"/>
          <p:cNvSpPr>
            <a:spLocks noChangeShapeType="1"/>
          </p:cNvSpPr>
          <p:nvPr/>
        </p:nvSpPr>
        <p:spPr bwMode="auto">
          <a:xfrm>
            <a:off x="3959111" y="5083381"/>
            <a:ext cx="40086" cy="0"/>
          </a:xfrm>
          <a:prstGeom prst="line">
            <a:avLst/>
          </a:prstGeom>
          <a:noFill/>
          <a:ln w="25400">
            <a:solidFill>
              <a:srgbClr val="FFE1A4"/>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7" name="Oval 266"/>
          <p:cNvSpPr>
            <a:spLocks noChangeArrowheads="1"/>
          </p:cNvSpPr>
          <p:nvPr/>
        </p:nvSpPr>
        <p:spPr bwMode="auto">
          <a:xfrm>
            <a:off x="3804961" y="4497041"/>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8" name="Oval 267"/>
          <p:cNvSpPr>
            <a:spLocks noChangeArrowheads="1"/>
          </p:cNvSpPr>
          <p:nvPr/>
        </p:nvSpPr>
        <p:spPr bwMode="auto">
          <a:xfrm>
            <a:off x="3784392" y="4497041"/>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69" name="Oval 268"/>
          <p:cNvSpPr>
            <a:spLocks noChangeArrowheads="1"/>
          </p:cNvSpPr>
          <p:nvPr/>
        </p:nvSpPr>
        <p:spPr bwMode="auto">
          <a:xfrm>
            <a:off x="3763823" y="4497041"/>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0" name="Oval 269"/>
          <p:cNvSpPr>
            <a:spLocks noChangeArrowheads="1"/>
          </p:cNvSpPr>
          <p:nvPr/>
        </p:nvSpPr>
        <p:spPr bwMode="auto">
          <a:xfrm>
            <a:off x="3743253" y="4497041"/>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1" name="Oval 270"/>
          <p:cNvSpPr>
            <a:spLocks noChangeArrowheads="1"/>
          </p:cNvSpPr>
          <p:nvPr/>
        </p:nvSpPr>
        <p:spPr bwMode="auto">
          <a:xfrm>
            <a:off x="3721948" y="4497041"/>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2" name="Oval 271"/>
          <p:cNvSpPr>
            <a:spLocks noChangeArrowheads="1"/>
          </p:cNvSpPr>
          <p:nvPr/>
        </p:nvSpPr>
        <p:spPr bwMode="auto">
          <a:xfrm>
            <a:off x="3702113" y="4497041"/>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3" name="Freeform 272"/>
          <p:cNvSpPr>
            <a:spLocks/>
          </p:cNvSpPr>
          <p:nvPr/>
        </p:nvSpPr>
        <p:spPr bwMode="auto">
          <a:xfrm>
            <a:off x="3677981" y="4489188"/>
            <a:ext cx="48438" cy="445676"/>
          </a:xfrm>
          <a:custGeom>
            <a:avLst/>
            <a:gdLst/>
            <a:ahLst/>
            <a:cxnLst>
              <a:cxn ang="0">
                <a:pos x="37" y="0"/>
              </a:cxn>
              <a:cxn ang="0">
                <a:pos x="0" y="17"/>
              </a:cxn>
              <a:cxn ang="0">
                <a:pos x="3" y="126"/>
              </a:cxn>
              <a:cxn ang="0">
                <a:pos x="37" y="146"/>
              </a:cxn>
              <a:cxn ang="0">
                <a:pos x="37" y="0"/>
              </a:cxn>
            </a:cxnLst>
            <a:rect l="0" t="0" r="r" b="b"/>
            <a:pathLst>
              <a:path w="38" h="147">
                <a:moveTo>
                  <a:pt x="37" y="0"/>
                </a:moveTo>
                <a:lnTo>
                  <a:pt x="0" y="17"/>
                </a:lnTo>
                <a:lnTo>
                  <a:pt x="3" y="126"/>
                </a:lnTo>
                <a:lnTo>
                  <a:pt x="37" y="146"/>
                </a:lnTo>
                <a:lnTo>
                  <a:pt x="37" y="0"/>
                </a:lnTo>
              </a:path>
            </a:pathLst>
          </a:custGeom>
          <a:solidFill>
            <a:srgbClr val="FF9933"/>
          </a:solidFill>
          <a:ln w="12700" cap="rnd" cmpd="sng">
            <a:solidFill>
              <a:srgbClr val="FFE1A4"/>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4" name="Oval 273"/>
          <p:cNvSpPr>
            <a:spLocks noChangeArrowheads="1"/>
          </p:cNvSpPr>
          <p:nvPr/>
        </p:nvSpPr>
        <p:spPr bwMode="auto">
          <a:xfrm>
            <a:off x="3658036" y="4547197"/>
            <a:ext cx="45720" cy="319400"/>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5" name="Freeform 274"/>
          <p:cNvSpPr>
            <a:spLocks/>
          </p:cNvSpPr>
          <p:nvPr/>
        </p:nvSpPr>
        <p:spPr bwMode="auto">
          <a:xfrm>
            <a:off x="3587057" y="4513736"/>
            <a:ext cx="192084" cy="398632"/>
          </a:xfrm>
          <a:custGeom>
            <a:avLst/>
            <a:gdLst/>
            <a:ahLst/>
            <a:cxnLst>
              <a:cxn ang="0">
                <a:pos x="0" y="0"/>
              </a:cxn>
              <a:cxn ang="0">
                <a:pos x="0" y="131"/>
              </a:cxn>
              <a:cxn ang="0">
                <a:pos x="153" y="131"/>
              </a:cxn>
              <a:cxn ang="0">
                <a:pos x="153" y="5"/>
              </a:cxn>
              <a:cxn ang="0">
                <a:pos x="0" y="0"/>
              </a:cxn>
            </a:cxnLst>
            <a:rect l="0" t="0" r="r" b="b"/>
            <a:pathLst>
              <a:path w="154" h="132">
                <a:moveTo>
                  <a:pt x="0" y="0"/>
                </a:moveTo>
                <a:lnTo>
                  <a:pt x="0" y="131"/>
                </a:lnTo>
                <a:lnTo>
                  <a:pt x="153" y="131"/>
                </a:lnTo>
                <a:lnTo>
                  <a:pt x="153" y="5"/>
                </a:lnTo>
                <a:lnTo>
                  <a:pt x="0" y="0"/>
                </a:lnTo>
              </a:path>
            </a:pathLst>
          </a:custGeom>
          <a:solidFill>
            <a:srgbClr val="FFCC00"/>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6" name="AutoShape 83"/>
          <p:cNvSpPr>
            <a:spLocks noChangeArrowheads="1"/>
          </p:cNvSpPr>
          <p:nvPr/>
        </p:nvSpPr>
        <p:spPr bwMode="auto">
          <a:xfrm>
            <a:off x="3598850" y="4490095"/>
            <a:ext cx="167030" cy="123798"/>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7" name="AutoShape 84"/>
          <p:cNvSpPr>
            <a:spLocks noChangeArrowheads="1"/>
          </p:cNvSpPr>
          <p:nvPr/>
        </p:nvSpPr>
        <p:spPr bwMode="auto">
          <a:xfrm>
            <a:off x="3598850" y="4618363"/>
            <a:ext cx="167030" cy="183224"/>
          </a:xfrm>
          <a:prstGeom prst="roundRect">
            <a:avLst>
              <a:gd name="adj" fmla="val 29144"/>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8" name="AutoShape 85"/>
          <p:cNvSpPr>
            <a:spLocks noChangeArrowheads="1"/>
          </p:cNvSpPr>
          <p:nvPr/>
        </p:nvSpPr>
        <p:spPr bwMode="auto">
          <a:xfrm>
            <a:off x="3598850" y="4803791"/>
            <a:ext cx="167030" cy="126274"/>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79" name="Oval 278"/>
          <p:cNvSpPr>
            <a:spLocks noChangeArrowheads="1"/>
          </p:cNvSpPr>
          <p:nvPr/>
        </p:nvSpPr>
        <p:spPr bwMode="auto">
          <a:xfrm>
            <a:off x="3372442" y="1943091"/>
            <a:ext cx="1023892" cy="1522720"/>
          </a:xfrm>
          <a:prstGeom prst="ellipse">
            <a:avLst/>
          </a:prstGeom>
          <a:solidFill>
            <a:sysClr val="window" lastClr="FFFFFF"/>
          </a:solid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 lastClr="FFFFFF"/>
              </a:solidFill>
              <a:effectLst/>
              <a:uLnTx/>
              <a:uFillTx/>
              <a:latin typeface="Constantia"/>
              <a:ea typeface="+mn-ea"/>
              <a:cs typeface="+mn-cs"/>
            </a:endParaRPr>
          </a:p>
        </p:txBody>
      </p:sp>
      <p:sp>
        <p:nvSpPr>
          <p:cNvPr id="280" name="Freeform 279"/>
          <p:cNvSpPr>
            <a:spLocks/>
          </p:cNvSpPr>
          <p:nvPr/>
        </p:nvSpPr>
        <p:spPr bwMode="auto">
          <a:xfrm>
            <a:off x="3761366" y="2463272"/>
            <a:ext cx="347422" cy="839354"/>
          </a:xfrm>
          <a:custGeom>
            <a:avLst/>
            <a:gdLst/>
            <a:ahLst/>
            <a:cxnLst>
              <a:cxn ang="0">
                <a:pos x="47" y="2"/>
              </a:cxn>
              <a:cxn ang="0">
                <a:pos x="47" y="66"/>
              </a:cxn>
              <a:cxn ang="0">
                <a:pos x="0" y="66"/>
              </a:cxn>
              <a:cxn ang="0">
                <a:pos x="0" y="192"/>
              </a:cxn>
              <a:cxn ang="0">
                <a:pos x="83" y="192"/>
              </a:cxn>
              <a:cxn ang="0">
                <a:pos x="83" y="277"/>
              </a:cxn>
              <a:cxn ang="0">
                <a:pos x="179" y="277"/>
              </a:cxn>
              <a:cxn ang="0">
                <a:pos x="179" y="195"/>
              </a:cxn>
              <a:cxn ang="0">
                <a:pos x="186" y="168"/>
              </a:cxn>
              <a:cxn ang="0">
                <a:pos x="194" y="158"/>
              </a:cxn>
              <a:cxn ang="0">
                <a:pos x="208" y="156"/>
              </a:cxn>
              <a:cxn ang="0">
                <a:pos x="276" y="156"/>
              </a:cxn>
              <a:cxn ang="0">
                <a:pos x="276" y="113"/>
              </a:cxn>
              <a:cxn ang="0">
                <a:pos x="206" y="112"/>
              </a:cxn>
              <a:cxn ang="0">
                <a:pos x="192" y="104"/>
              </a:cxn>
              <a:cxn ang="0">
                <a:pos x="194" y="91"/>
              </a:cxn>
              <a:cxn ang="0">
                <a:pos x="194" y="0"/>
              </a:cxn>
              <a:cxn ang="0">
                <a:pos x="47" y="2"/>
              </a:cxn>
            </a:cxnLst>
            <a:rect l="0" t="0" r="r" b="b"/>
            <a:pathLst>
              <a:path w="277" h="278">
                <a:moveTo>
                  <a:pt x="47" y="2"/>
                </a:moveTo>
                <a:lnTo>
                  <a:pt x="47" y="66"/>
                </a:lnTo>
                <a:lnTo>
                  <a:pt x="0" y="66"/>
                </a:lnTo>
                <a:lnTo>
                  <a:pt x="0" y="192"/>
                </a:lnTo>
                <a:lnTo>
                  <a:pt x="83" y="192"/>
                </a:lnTo>
                <a:lnTo>
                  <a:pt x="83" y="277"/>
                </a:lnTo>
                <a:lnTo>
                  <a:pt x="179" y="277"/>
                </a:lnTo>
                <a:lnTo>
                  <a:pt x="179" y="195"/>
                </a:lnTo>
                <a:lnTo>
                  <a:pt x="186" y="168"/>
                </a:lnTo>
                <a:lnTo>
                  <a:pt x="194" y="158"/>
                </a:lnTo>
                <a:lnTo>
                  <a:pt x="208" y="156"/>
                </a:lnTo>
                <a:lnTo>
                  <a:pt x="276" y="156"/>
                </a:lnTo>
                <a:lnTo>
                  <a:pt x="276" y="113"/>
                </a:lnTo>
                <a:lnTo>
                  <a:pt x="206" y="112"/>
                </a:lnTo>
                <a:lnTo>
                  <a:pt x="192" y="104"/>
                </a:lnTo>
                <a:lnTo>
                  <a:pt x="194" y="91"/>
                </a:lnTo>
                <a:lnTo>
                  <a:pt x="194" y="0"/>
                </a:lnTo>
                <a:lnTo>
                  <a:pt x="47" y="2"/>
                </a:lnTo>
              </a:path>
            </a:pathLst>
          </a:custGeom>
          <a:solidFill>
            <a:srgbClr val="FFE1A4"/>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1" name="Oval 280"/>
          <p:cNvSpPr>
            <a:spLocks noChangeArrowheads="1"/>
          </p:cNvSpPr>
          <p:nvPr/>
        </p:nvSpPr>
        <p:spPr bwMode="auto">
          <a:xfrm>
            <a:off x="3805235" y="2491539"/>
            <a:ext cx="228830" cy="54472"/>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2" name="Oval 281"/>
          <p:cNvSpPr>
            <a:spLocks noChangeArrowheads="1"/>
          </p:cNvSpPr>
          <p:nvPr/>
        </p:nvSpPr>
        <p:spPr bwMode="auto">
          <a:xfrm>
            <a:off x="3805235" y="2451708"/>
            <a:ext cx="228830" cy="64376"/>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3" name="Oval 282"/>
          <p:cNvSpPr>
            <a:spLocks noChangeArrowheads="1"/>
          </p:cNvSpPr>
          <p:nvPr/>
        </p:nvSpPr>
        <p:spPr bwMode="auto">
          <a:xfrm>
            <a:off x="3805235" y="2417254"/>
            <a:ext cx="228830" cy="59422"/>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4" name="Oval 283"/>
          <p:cNvSpPr>
            <a:spLocks noChangeArrowheads="1"/>
          </p:cNvSpPr>
          <p:nvPr/>
        </p:nvSpPr>
        <p:spPr bwMode="auto">
          <a:xfrm>
            <a:off x="3805235" y="2380111"/>
            <a:ext cx="228830" cy="61900"/>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5" name="Oval 284"/>
          <p:cNvSpPr>
            <a:spLocks noChangeArrowheads="1"/>
          </p:cNvSpPr>
          <p:nvPr/>
        </p:nvSpPr>
        <p:spPr bwMode="auto">
          <a:xfrm>
            <a:off x="3805235" y="2347497"/>
            <a:ext cx="228830" cy="59422"/>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6" name="Oval 285"/>
          <p:cNvSpPr>
            <a:spLocks noChangeArrowheads="1"/>
          </p:cNvSpPr>
          <p:nvPr/>
        </p:nvSpPr>
        <p:spPr bwMode="auto">
          <a:xfrm>
            <a:off x="3805235" y="2310990"/>
            <a:ext cx="228830" cy="54472"/>
          </a:xfrm>
          <a:prstGeom prst="ellipse">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7" name="Freeform 286"/>
          <p:cNvSpPr>
            <a:spLocks/>
          </p:cNvSpPr>
          <p:nvPr/>
        </p:nvSpPr>
        <p:spPr bwMode="auto">
          <a:xfrm>
            <a:off x="3828819" y="2322955"/>
            <a:ext cx="178722" cy="250072"/>
          </a:xfrm>
          <a:custGeom>
            <a:avLst/>
            <a:gdLst/>
            <a:ahLst/>
            <a:cxnLst>
              <a:cxn ang="0">
                <a:pos x="0" y="0"/>
              </a:cxn>
              <a:cxn ang="0">
                <a:pos x="0" y="82"/>
              </a:cxn>
              <a:cxn ang="0">
                <a:pos x="142" y="82"/>
              </a:cxn>
              <a:cxn ang="0">
                <a:pos x="142" y="0"/>
              </a:cxn>
              <a:cxn ang="0">
                <a:pos x="0" y="0"/>
              </a:cxn>
            </a:cxnLst>
            <a:rect l="0" t="0" r="r" b="b"/>
            <a:pathLst>
              <a:path w="143" h="83">
                <a:moveTo>
                  <a:pt x="0" y="0"/>
                </a:moveTo>
                <a:lnTo>
                  <a:pt x="0" y="82"/>
                </a:lnTo>
                <a:lnTo>
                  <a:pt x="142" y="82"/>
                </a:lnTo>
                <a:lnTo>
                  <a:pt x="142" y="0"/>
                </a:lnTo>
                <a:lnTo>
                  <a:pt x="0" y="0"/>
                </a:lnTo>
              </a:path>
            </a:pathLst>
          </a:custGeom>
          <a:solidFill>
            <a:srgbClr val="FF9933"/>
          </a:solidFill>
          <a:ln w="9525" cap="rnd">
            <a:no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8" name="Freeform 287"/>
          <p:cNvSpPr>
            <a:spLocks/>
          </p:cNvSpPr>
          <p:nvPr/>
        </p:nvSpPr>
        <p:spPr bwMode="auto">
          <a:xfrm>
            <a:off x="3850432" y="2279465"/>
            <a:ext cx="136966" cy="757648"/>
          </a:xfrm>
          <a:custGeom>
            <a:avLst/>
            <a:gdLst/>
            <a:ahLst/>
            <a:cxnLst>
              <a:cxn ang="0">
                <a:pos x="0" y="138"/>
              </a:cxn>
              <a:cxn ang="0">
                <a:pos x="23" y="160"/>
              </a:cxn>
              <a:cxn ang="0">
                <a:pos x="23" y="235"/>
              </a:cxn>
              <a:cxn ang="0">
                <a:pos x="45" y="251"/>
              </a:cxn>
              <a:cxn ang="0">
                <a:pos x="72" y="251"/>
              </a:cxn>
              <a:cxn ang="0">
                <a:pos x="86" y="238"/>
              </a:cxn>
              <a:cxn ang="0">
                <a:pos x="86" y="163"/>
              </a:cxn>
              <a:cxn ang="0">
                <a:pos x="110" y="140"/>
              </a:cxn>
              <a:cxn ang="0">
                <a:pos x="110" y="0"/>
              </a:cxn>
              <a:cxn ang="0">
                <a:pos x="75" y="1"/>
              </a:cxn>
              <a:cxn ang="0">
                <a:pos x="75" y="36"/>
              </a:cxn>
              <a:cxn ang="0">
                <a:pos x="32" y="34"/>
              </a:cxn>
              <a:cxn ang="0">
                <a:pos x="32" y="2"/>
              </a:cxn>
              <a:cxn ang="0">
                <a:pos x="0" y="0"/>
              </a:cxn>
              <a:cxn ang="0">
                <a:pos x="0" y="138"/>
              </a:cxn>
            </a:cxnLst>
            <a:rect l="0" t="0" r="r" b="b"/>
            <a:pathLst>
              <a:path w="111" h="252">
                <a:moveTo>
                  <a:pt x="0" y="138"/>
                </a:moveTo>
                <a:lnTo>
                  <a:pt x="23" y="160"/>
                </a:lnTo>
                <a:lnTo>
                  <a:pt x="23" y="235"/>
                </a:lnTo>
                <a:lnTo>
                  <a:pt x="45" y="251"/>
                </a:lnTo>
                <a:lnTo>
                  <a:pt x="72" y="251"/>
                </a:lnTo>
                <a:lnTo>
                  <a:pt x="86" y="238"/>
                </a:lnTo>
                <a:lnTo>
                  <a:pt x="86" y="163"/>
                </a:lnTo>
                <a:lnTo>
                  <a:pt x="110" y="140"/>
                </a:lnTo>
                <a:lnTo>
                  <a:pt x="110" y="0"/>
                </a:lnTo>
                <a:lnTo>
                  <a:pt x="75" y="1"/>
                </a:lnTo>
                <a:lnTo>
                  <a:pt x="75" y="36"/>
                </a:lnTo>
                <a:lnTo>
                  <a:pt x="32" y="34"/>
                </a:lnTo>
                <a:lnTo>
                  <a:pt x="32" y="2"/>
                </a:lnTo>
                <a:lnTo>
                  <a:pt x="0" y="0"/>
                </a:lnTo>
                <a:lnTo>
                  <a:pt x="0" y="138"/>
                </a:lnTo>
              </a:path>
            </a:pathLst>
          </a:custGeom>
          <a:solidFill>
            <a:srgbClr val="CBCBCB"/>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89" name="Line 96"/>
          <p:cNvSpPr>
            <a:spLocks noChangeShapeType="1"/>
          </p:cNvSpPr>
          <p:nvPr/>
        </p:nvSpPr>
        <p:spPr bwMode="auto">
          <a:xfrm>
            <a:off x="3906218" y="3230709"/>
            <a:ext cx="40086" cy="0"/>
          </a:xfrm>
          <a:prstGeom prst="line">
            <a:avLst/>
          </a:prstGeom>
          <a:noFill/>
          <a:ln w="25400">
            <a:solidFill>
              <a:srgbClr val="FFE1A4"/>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0" name="Oval 289"/>
          <p:cNvSpPr>
            <a:spLocks noChangeArrowheads="1"/>
          </p:cNvSpPr>
          <p:nvPr/>
        </p:nvSpPr>
        <p:spPr bwMode="auto">
          <a:xfrm>
            <a:off x="3752803" y="2644369"/>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1" name="Oval 290"/>
          <p:cNvSpPr>
            <a:spLocks noChangeArrowheads="1"/>
          </p:cNvSpPr>
          <p:nvPr/>
        </p:nvSpPr>
        <p:spPr bwMode="auto">
          <a:xfrm>
            <a:off x="3730764" y="2644369"/>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2" name="Oval 291"/>
          <p:cNvSpPr>
            <a:spLocks noChangeArrowheads="1"/>
          </p:cNvSpPr>
          <p:nvPr/>
        </p:nvSpPr>
        <p:spPr bwMode="auto">
          <a:xfrm>
            <a:off x="3712399" y="2644369"/>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3" name="Oval 292"/>
          <p:cNvSpPr>
            <a:spLocks noChangeArrowheads="1"/>
          </p:cNvSpPr>
          <p:nvPr/>
        </p:nvSpPr>
        <p:spPr bwMode="auto">
          <a:xfrm>
            <a:off x="3691094" y="2644369"/>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4" name="Oval 293"/>
          <p:cNvSpPr>
            <a:spLocks noChangeArrowheads="1"/>
          </p:cNvSpPr>
          <p:nvPr/>
        </p:nvSpPr>
        <p:spPr bwMode="auto">
          <a:xfrm>
            <a:off x="3669790" y="2644369"/>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5" name="Oval 294"/>
          <p:cNvSpPr>
            <a:spLocks noChangeArrowheads="1"/>
          </p:cNvSpPr>
          <p:nvPr/>
        </p:nvSpPr>
        <p:spPr bwMode="auto">
          <a:xfrm>
            <a:off x="3650689" y="2644369"/>
            <a:ext cx="45720" cy="425866"/>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6" name="Freeform 295"/>
          <p:cNvSpPr>
            <a:spLocks/>
          </p:cNvSpPr>
          <p:nvPr/>
        </p:nvSpPr>
        <p:spPr bwMode="auto">
          <a:xfrm>
            <a:off x="3625187" y="2636729"/>
            <a:ext cx="46770" cy="443198"/>
          </a:xfrm>
          <a:custGeom>
            <a:avLst/>
            <a:gdLst/>
            <a:ahLst/>
            <a:cxnLst>
              <a:cxn ang="0">
                <a:pos x="37" y="0"/>
              </a:cxn>
              <a:cxn ang="0">
                <a:pos x="0" y="17"/>
              </a:cxn>
              <a:cxn ang="0">
                <a:pos x="3" y="126"/>
              </a:cxn>
              <a:cxn ang="0">
                <a:pos x="37" y="146"/>
              </a:cxn>
              <a:cxn ang="0">
                <a:pos x="37" y="0"/>
              </a:cxn>
            </a:cxnLst>
            <a:rect l="0" t="0" r="r" b="b"/>
            <a:pathLst>
              <a:path w="38" h="147">
                <a:moveTo>
                  <a:pt x="37" y="0"/>
                </a:moveTo>
                <a:lnTo>
                  <a:pt x="0" y="17"/>
                </a:lnTo>
                <a:lnTo>
                  <a:pt x="3" y="126"/>
                </a:lnTo>
                <a:lnTo>
                  <a:pt x="37" y="146"/>
                </a:lnTo>
                <a:lnTo>
                  <a:pt x="37" y="0"/>
                </a:lnTo>
              </a:path>
            </a:pathLst>
          </a:custGeom>
          <a:solidFill>
            <a:srgbClr val="FF9933"/>
          </a:solidFill>
          <a:ln w="12700" cap="rnd" cmpd="sng">
            <a:solidFill>
              <a:srgbClr val="FFE1A4"/>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7" name="Oval 296"/>
          <p:cNvSpPr>
            <a:spLocks noChangeArrowheads="1"/>
          </p:cNvSpPr>
          <p:nvPr/>
        </p:nvSpPr>
        <p:spPr bwMode="auto">
          <a:xfrm>
            <a:off x="3605877" y="2694737"/>
            <a:ext cx="45720" cy="316924"/>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8" name="Freeform 297"/>
          <p:cNvSpPr>
            <a:spLocks/>
          </p:cNvSpPr>
          <p:nvPr/>
        </p:nvSpPr>
        <p:spPr bwMode="auto">
          <a:xfrm>
            <a:off x="3535734" y="2658800"/>
            <a:ext cx="190414" cy="401108"/>
          </a:xfrm>
          <a:custGeom>
            <a:avLst/>
            <a:gdLst/>
            <a:ahLst/>
            <a:cxnLst>
              <a:cxn ang="0">
                <a:pos x="0" y="0"/>
              </a:cxn>
              <a:cxn ang="0">
                <a:pos x="0" y="131"/>
              </a:cxn>
              <a:cxn ang="0">
                <a:pos x="153" y="131"/>
              </a:cxn>
              <a:cxn ang="0">
                <a:pos x="153" y="5"/>
              </a:cxn>
              <a:cxn ang="0">
                <a:pos x="0" y="0"/>
              </a:cxn>
            </a:cxnLst>
            <a:rect l="0" t="0" r="r" b="b"/>
            <a:pathLst>
              <a:path w="154" h="132">
                <a:moveTo>
                  <a:pt x="0" y="0"/>
                </a:moveTo>
                <a:lnTo>
                  <a:pt x="0" y="131"/>
                </a:lnTo>
                <a:lnTo>
                  <a:pt x="153" y="131"/>
                </a:lnTo>
                <a:lnTo>
                  <a:pt x="153" y="5"/>
                </a:lnTo>
                <a:lnTo>
                  <a:pt x="0" y="0"/>
                </a:lnTo>
              </a:path>
            </a:pathLst>
          </a:custGeom>
          <a:solidFill>
            <a:srgbClr val="FFCC00"/>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299" name="AutoShape 106"/>
          <p:cNvSpPr>
            <a:spLocks noChangeArrowheads="1"/>
          </p:cNvSpPr>
          <p:nvPr/>
        </p:nvSpPr>
        <p:spPr bwMode="auto">
          <a:xfrm>
            <a:off x="3547526" y="2635372"/>
            <a:ext cx="165360" cy="123798"/>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0" name="AutoShape 107"/>
          <p:cNvSpPr>
            <a:spLocks noChangeArrowheads="1"/>
          </p:cNvSpPr>
          <p:nvPr/>
        </p:nvSpPr>
        <p:spPr bwMode="auto">
          <a:xfrm>
            <a:off x="3547526" y="2763427"/>
            <a:ext cx="165360" cy="185698"/>
          </a:xfrm>
          <a:prstGeom prst="roundRect">
            <a:avLst>
              <a:gd name="adj" fmla="val 29144"/>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1" name="AutoShape 108"/>
          <p:cNvSpPr>
            <a:spLocks noChangeArrowheads="1"/>
          </p:cNvSpPr>
          <p:nvPr/>
        </p:nvSpPr>
        <p:spPr bwMode="auto">
          <a:xfrm>
            <a:off x="3547526" y="2948855"/>
            <a:ext cx="165360" cy="128750"/>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2" name="Freeform 301"/>
          <p:cNvSpPr>
            <a:spLocks/>
          </p:cNvSpPr>
          <p:nvPr/>
        </p:nvSpPr>
        <p:spPr bwMode="auto">
          <a:xfrm>
            <a:off x="3920377" y="3214659"/>
            <a:ext cx="195426" cy="235216"/>
          </a:xfrm>
          <a:custGeom>
            <a:avLst/>
            <a:gdLst/>
            <a:ahLst/>
            <a:cxnLst>
              <a:cxn ang="0">
                <a:pos x="0" y="0"/>
              </a:cxn>
              <a:cxn ang="0">
                <a:pos x="0" y="81"/>
              </a:cxn>
              <a:cxn ang="0">
                <a:pos x="11" y="95"/>
              </a:cxn>
              <a:cxn ang="0">
                <a:pos x="117" y="95"/>
              </a:cxn>
            </a:cxnLst>
            <a:rect l="0" t="0" r="r" b="b"/>
            <a:pathLst>
              <a:path w="117" h="95">
                <a:moveTo>
                  <a:pt x="0" y="0"/>
                </a:moveTo>
                <a:lnTo>
                  <a:pt x="0" y="81"/>
                </a:lnTo>
                <a:lnTo>
                  <a:pt x="11" y="95"/>
                </a:lnTo>
                <a:lnTo>
                  <a:pt x="117" y="95"/>
                </a:lnTo>
              </a:path>
            </a:pathLst>
          </a:custGeom>
          <a:noFill/>
          <a:ln w="1905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3" name="Freeform 302"/>
          <p:cNvSpPr>
            <a:spLocks/>
          </p:cNvSpPr>
          <p:nvPr/>
        </p:nvSpPr>
        <p:spPr bwMode="auto">
          <a:xfrm>
            <a:off x="2414442" y="2142708"/>
            <a:ext cx="1244372" cy="725460"/>
          </a:xfrm>
          <a:custGeom>
            <a:avLst/>
            <a:gdLst/>
            <a:ahLst/>
            <a:cxnLst>
              <a:cxn ang="0">
                <a:pos x="0" y="0"/>
              </a:cxn>
              <a:cxn ang="0">
                <a:pos x="503" y="0"/>
              </a:cxn>
              <a:cxn ang="0">
                <a:pos x="529" y="33"/>
              </a:cxn>
              <a:cxn ang="0">
                <a:pos x="529" y="185"/>
              </a:cxn>
              <a:cxn ang="0">
                <a:pos x="542" y="223"/>
              </a:cxn>
              <a:cxn ang="0">
                <a:pos x="574" y="239"/>
              </a:cxn>
              <a:cxn ang="0">
                <a:pos x="826" y="239"/>
              </a:cxn>
            </a:cxnLst>
            <a:rect l="0" t="0" r="r" b="b"/>
            <a:pathLst>
              <a:path w="827" h="240">
                <a:moveTo>
                  <a:pt x="0" y="0"/>
                </a:moveTo>
                <a:lnTo>
                  <a:pt x="503" y="0"/>
                </a:lnTo>
                <a:lnTo>
                  <a:pt x="529" y="33"/>
                </a:lnTo>
                <a:lnTo>
                  <a:pt x="529" y="185"/>
                </a:lnTo>
                <a:lnTo>
                  <a:pt x="542" y="223"/>
                </a:lnTo>
                <a:lnTo>
                  <a:pt x="574" y="239"/>
                </a:lnTo>
                <a:lnTo>
                  <a:pt x="826" y="239"/>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4" name="Freeform 303"/>
          <p:cNvSpPr>
            <a:spLocks/>
          </p:cNvSpPr>
          <p:nvPr/>
        </p:nvSpPr>
        <p:spPr bwMode="auto">
          <a:xfrm>
            <a:off x="2418563" y="2232770"/>
            <a:ext cx="1175890" cy="727936"/>
          </a:xfrm>
          <a:custGeom>
            <a:avLst/>
            <a:gdLst/>
            <a:ahLst/>
            <a:cxnLst>
              <a:cxn ang="0">
                <a:pos x="0" y="0"/>
              </a:cxn>
              <a:cxn ang="0">
                <a:pos x="484" y="2"/>
              </a:cxn>
              <a:cxn ang="0">
                <a:pos x="512" y="46"/>
              </a:cxn>
              <a:cxn ang="0">
                <a:pos x="512" y="249"/>
              </a:cxn>
              <a:cxn ang="0">
                <a:pos x="525" y="299"/>
              </a:cxn>
              <a:cxn ang="0">
                <a:pos x="559" y="321"/>
              </a:cxn>
              <a:cxn ang="0">
                <a:pos x="826" y="321"/>
              </a:cxn>
            </a:cxnLst>
            <a:rect l="0" t="0" r="r" b="b"/>
            <a:pathLst>
              <a:path w="826" h="321">
                <a:moveTo>
                  <a:pt x="0" y="0"/>
                </a:moveTo>
                <a:lnTo>
                  <a:pt x="484" y="2"/>
                </a:lnTo>
                <a:lnTo>
                  <a:pt x="512" y="46"/>
                </a:lnTo>
                <a:lnTo>
                  <a:pt x="512" y="249"/>
                </a:lnTo>
                <a:lnTo>
                  <a:pt x="525" y="299"/>
                </a:lnTo>
                <a:lnTo>
                  <a:pt x="559" y="321"/>
                </a:lnTo>
                <a:lnTo>
                  <a:pt x="826" y="321"/>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5" name="Text Box 121"/>
          <p:cNvSpPr txBox="1">
            <a:spLocks noChangeArrowheads="1"/>
          </p:cNvSpPr>
          <p:nvPr/>
        </p:nvSpPr>
        <p:spPr bwMode="auto">
          <a:xfrm>
            <a:off x="1959797" y="4397597"/>
            <a:ext cx="644734" cy="2308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ct val="50000"/>
              </a:spcBef>
              <a:spcAft>
                <a:spcPts val="0"/>
              </a:spcAft>
              <a:buClrTx/>
              <a:buSzTx/>
              <a:buFontTx/>
              <a:buNone/>
              <a:tabLst/>
              <a:defRPr/>
            </a:pPr>
            <a:r>
              <a:rPr kumimoji="0" lang="en-US" altLang="ko-KR" sz="900" b="1" i="0" u="none" strike="noStrike" kern="1200" cap="none" spc="0" normalizeH="0" baseline="0" noProof="0">
                <a:ln>
                  <a:noFill/>
                </a:ln>
                <a:solidFill>
                  <a:sysClr val="windowText" lastClr="000000"/>
                </a:solidFill>
                <a:effectLst/>
                <a:uLnTx/>
                <a:uFillTx/>
                <a:latin typeface="Constantia"/>
                <a:cs typeface="+mn-cs"/>
              </a:rPr>
              <a:t>Low</a:t>
            </a:r>
          </a:p>
        </p:txBody>
      </p:sp>
      <p:sp>
        <p:nvSpPr>
          <p:cNvPr id="306" name="Text Box 122"/>
          <p:cNvSpPr txBox="1">
            <a:spLocks noChangeArrowheads="1"/>
          </p:cNvSpPr>
          <p:nvPr/>
        </p:nvSpPr>
        <p:spPr bwMode="auto">
          <a:xfrm>
            <a:off x="2276314" y="4397597"/>
            <a:ext cx="683152" cy="2308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ct val="50000"/>
              </a:spcBef>
              <a:spcAft>
                <a:spcPts val="0"/>
              </a:spcAft>
              <a:buClrTx/>
              <a:buSzTx/>
              <a:buFontTx/>
              <a:buNone/>
              <a:tabLst/>
              <a:defRPr/>
            </a:pPr>
            <a:r>
              <a:rPr kumimoji="0" lang="en-US" altLang="ko-KR" sz="900" b="1" i="0" u="none" strike="noStrike" kern="1200" cap="none" spc="0" normalizeH="0" baseline="0" noProof="0">
                <a:ln>
                  <a:noFill/>
                </a:ln>
                <a:solidFill>
                  <a:sysClr val="windowText" lastClr="000000"/>
                </a:solidFill>
                <a:effectLst/>
                <a:uLnTx/>
                <a:uFillTx/>
                <a:latin typeface="Constantia"/>
                <a:cs typeface="+mn-cs"/>
              </a:rPr>
              <a:t>High</a:t>
            </a:r>
          </a:p>
        </p:txBody>
      </p:sp>
      <p:sp>
        <p:nvSpPr>
          <p:cNvPr id="307" name="Oval 306"/>
          <p:cNvSpPr>
            <a:spLocks noChangeArrowheads="1"/>
          </p:cNvSpPr>
          <p:nvPr/>
        </p:nvSpPr>
        <p:spPr bwMode="auto">
          <a:xfrm>
            <a:off x="2224053" y="4579741"/>
            <a:ext cx="208788" cy="346636"/>
          </a:xfrm>
          <a:prstGeom prst="ellips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8" name="Line 124"/>
          <p:cNvSpPr>
            <a:spLocks noChangeShapeType="1"/>
          </p:cNvSpPr>
          <p:nvPr/>
        </p:nvSpPr>
        <p:spPr bwMode="auto">
          <a:xfrm>
            <a:off x="2224053" y="4753059"/>
            <a:ext cx="208788" cy="0"/>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09" name="Line 125"/>
          <p:cNvSpPr>
            <a:spLocks noChangeShapeType="1"/>
          </p:cNvSpPr>
          <p:nvPr/>
        </p:nvSpPr>
        <p:spPr bwMode="auto">
          <a:xfrm rot="16200000">
            <a:off x="2165767" y="4751008"/>
            <a:ext cx="326828" cy="0"/>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0" name="Line 126"/>
          <p:cNvSpPr>
            <a:spLocks noChangeShapeType="1"/>
          </p:cNvSpPr>
          <p:nvPr/>
        </p:nvSpPr>
        <p:spPr bwMode="auto">
          <a:xfrm rot="13657183">
            <a:off x="2165767" y="4757163"/>
            <a:ext cx="326828" cy="0"/>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1" name="Line 127"/>
          <p:cNvSpPr>
            <a:spLocks noChangeShapeType="1"/>
          </p:cNvSpPr>
          <p:nvPr/>
        </p:nvSpPr>
        <p:spPr bwMode="auto">
          <a:xfrm rot="18764513" flipV="1">
            <a:off x="2162828" y="4751007"/>
            <a:ext cx="326828" cy="2"/>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2" name="Oval 311"/>
          <p:cNvSpPr>
            <a:spLocks noChangeArrowheads="1"/>
          </p:cNvSpPr>
          <p:nvPr/>
        </p:nvSpPr>
        <p:spPr bwMode="auto">
          <a:xfrm>
            <a:off x="2249610" y="4626572"/>
            <a:ext cx="150328" cy="255026"/>
          </a:xfrm>
          <a:prstGeom prst="ellipse">
            <a:avLst/>
          </a:prstGeom>
          <a:solidFill>
            <a:sysClr val="window" lastClr="FFFFFF"/>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3" name="Line 129"/>
          <p:cNvSpPr>
            <a:spLocks noChangeShapeType="1"/>
          </p:cNvSpPr>
          <p:nvPr/>
        </p:nvSpPr>
        <p:spPr bwMode="auto">
          <a:xfrm rot="17569808">
            <a:off x="2243393" y="4784834"/>
            <a:ext cx="103992" cy="26724"/>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4" name="Oval 313"/>
          <p:cNvSpPr>
            <a:spLocks noChangeArrowheads="1"/>
          </p:cNvSpPr>
          <p:nvPr/>
        </p:nvSpPr>
        <p:spPr bwMode="auto">
          <a:xfrm rot="17569808">
            <a:off x="2299710" y="4736354"/>
            <a:ext cx="45720" cy="45720"/>
          </a:xfrm>
          <a:prstGeom prst="ellipse">
            <a:avLst/>
          </a:prstGeom>
          <a:no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5" name="Oval 314"/>
          <p:cNvSpPr>
            <a:spLocks noChangeArrowheads="1"/>
          </p:cNvSpPr>
          <p:nvPr/>
        </p:nvSpPr>
        <p:spPr bwMode="auto">
          <a:xfrm>
            <a:off x="2512491" y="4590000"/>
            <a:ext cx="225490" cy="346636"/>
          </a:xfrm>
          <a:prstGeom prst="ellips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6" name="Line 132"/>
          <p:cNvSpPr>
            <a:spLocks noChangeShapeType="1"/>
          </p:cNvSpPr>
          <p:nvPr/>
        </p:nvSpPr>
        <p:spPr bwMode="auto">
          <a:xfrm>
            <a:off x="2512491" y="4763318"/>
            <a:ext cx="225490" cy="0"/>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7" name="Line 133"/>
          <p:cNvSpPr>
            <a:spLocks noChangeShapeType="1"/>
          </p:cNvSpPr>
          <p:nvPr/>
        </p:nvSpPr>
        <p:spPr bwMode="auto">
          <a:xfrm rot="16200000">
            <a:off x="2462556" y="4761266"/>
            <a:ext cx="326828" cy="0"/>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8" name="Line 134"/>
          <p:cNvSpPr>
            <a:spLocks noChangeShapeType="1"/>
          </p:cNvSpPr>
          <p:nvPr/>
        </p:nvSpPr>
        <p:spPr bwMode="auto">
          <a:xfrm rot="13657183">
            <a:off x="2462556" y="4767421"/>
            <a:ext cx="326828" cy="0"/>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19" name="Line 135"/>
          <p:cNvSpPr>
            <a:spLocks noChangeShapeType="1"/>
          </p:cNvSpPr>
          <p:nvPr/>
        </p:nvSpPr>
        <p:spPr bwMode="auto">
          <a:xfrm rot="18764513" flipV="1">
            <a:off x="2459618" y="4761265"/>
            <a:ext cx="326828" cy="2"/>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0" name="Oval 319"/>
          <p:cNvSpPr>
            <a:spLocks noChangeArrowheads="1"/>
          </p:cNvSpPr>
          <p:nvPr/>
        </p:nvSpPr>
        <p:spPr bwMode="auto">
          <a:xfrm>
            <a:off x="2539718" y="4636831"/>
            <a:ext cx="163690" cy="255026"/>
          </a:xfrm>
          <a:prstGeom prst="ellipse">
            <a:avLst/>
          </a:prstGeom>
          <a:solidFill>
            <a:sysClr val="window" lastClr="FFFFFF"/>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1" name="Line 137"/>
          <p:cNvSpPr>
            <a:spLocks noChangeShapeType="1"/>
          </p:cNvSpPr>
          <p:nvPr/>
        </p:nvSpPr>
        <p:spPr bwMode="auto">
          <a:xfrm rot="17569808">
            <a:off x="2538714" y="4793422"/>
            <a:ext cx="103990" cy="30066"/>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2" name="Oval 321"/>
          <p:cNvSpPr>
            <a:spLocks noChangeArrowheads="1"/>
          </p:cNvSpPr>
          <p:nvPr/>
        </p:nvSpPr>
        <p:spPr bwMode="auto">
          <a:xfrm rot="17569808">
            <a:off x="2595030" y="4745587"/>
            <a:ext cx="45720" cy="45720"/>
          </a:xfrm>
          <a:prstGeom prst="ellipse">
            <a:avLst/>
          </a:prstGeom>
          <a:no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3" name="AutoShape 140"/>
          <p:cNvSpPr>
            <a:spLocks noChangeArrowheads="1"/>
          </p:cNvSpPr>
          <p:nvPr/>
        </p:nvSpPr>
        <p:spPr bwMode="auto">
          <a:xfrm>
            <a:off x="2148471" y="5103970"/>
            <a:ext cx="121932" cy="47044"/>
          </a:xfrm>
          <a:prstGeom prst="roundRect">
            <a:avLst>
              <a:gd name="adj" fmla="val 12495"/>
            </a:avLst>
          </a:prstGeom>
          <a:solidFill>
            <a:srgbClr val="FF99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4" name="Oval 323"/>
          <p:cNvSpPr>
            <a:spLocks noChangeArrowheads="1"/>
          </p:cNvSpPr>
          <p:nvPr/>
        </p:nvSpPr>
        <p:spPr bwMode="auto">
          <a:xfrm>
            <a:off x="2122906" y="5048650"/>
            <a:ext cx="58460" cy="165892"/>
          </a:xfrm>
          <a:prstGeom prst="ellipse">
            <a:avLst/>
          </a:prstGeom>
          <a:no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5" name="Oval 324"/>
          <p:cNvSpPr>
            <a:spLocks noChangeArrowheads="1"/>
          </p:cNvSpPr>
          <p:nvPr/>
        </p:nvSpPr>
        <p:spPr bwMode="auto">
          <a:xfrm>
            <a:off x="2115018" y="5002031"/>
            <a:ext cx="91868" cy="255026"/>
          </a:xfrm>
          <a:prstGeom prst="ellipse">
            <a:avLst/>
          </a:prstGeom>
          <a:no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6" name="AutoShape 143"/>
          <p:cNvSpPr>
            <a:spLocks noChangeArrowheads="1"/>
          </p:cNvSpPr>
          <p:nvPr/>
        </p:nvSpPr>
        <p:spPr bwMode="auto">
          <a:xfrm>
            <a:off x="2695034" y="5087556"/>
            <a:ext cx="121932" cy="47044"/>
          </a:xfrm>
          <a:prstGeom prst="roundRect">
            <a:avLst>
              <a:gd name="adj" fmla="val 12495"/>
            </a:avLst>
          </a:prstGeom>
          <a:solidFill>
            <a:srgbClr val="FF99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7" name="Oval 326"/>
          <p:cNvSpPr>
            <a:spLocks noChangeArrowheads="1"/>
          </p:cNvSpPr>
          <p:nvPr/>
        </p:nvSpPr>
        <p:spPr bwMode="auto">
          <a:xfrm flipH="1">
            <a:off x="2775255" y="5032236"/>
            <a:ext cx="58460" cy="165892"/>
          </a:xfrm>
          <a:prstGeom prst="ellipse">
            <a:avLst/>
          </a:prstGeom>
          <a:no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8" name="Oval 327"/>
          <p:cNvSpPr>
            <a:spLocks noChangeArrowheads="1"/>
          </p:cNvSpPr>
          <p:nvPr/>
        </p:nvSpPr>
        <p:spPr bwMode="auto">
          <a:xfrm flipH="1">
            <a:off x="2749736" y="4985617"/>
            <a:ext cx="91866" cy="255026"/>
          </a:xfrm>
          <a:prstGeom prst="ellipse">
            <a:avLst/>
          </a:prstGeom>
          <a:no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29" name="Freeform 328"/>
          <p:cNvSpPr>
            <a:spLocks/>
          </p:cNvSpPr>
          <p:nvPr/>
        </p:nvSpPr>
        <p:spPr bwMode="auto">
          <a:xfrm>
            <a:off x="2532840" y="3208135"/>
            <a:ext cx="1132462" cy="1604428"/>
          </a:xfrm>
          <a:custGeom>
            <a:avLst/>
            <a:gdLst/>
            <a:ahLst/>
            <a:cxnLst>
              <a:cxn ang="0">
                <a:pos x="0" y="0"/>
              </a:cxn>
              <a:cxn ang="0">
                <a:pos x="357" y="2"/>
              </a:cxn>
              <a:cxn ang="0">
                <a:pos x="390" y="24"/>
              </a:cxn>
              <a:cxn ang="0">
                <a:pos x="396" y="78"/>
              </a:cxn>
              <a:cxn ang="0">
                <a:pos x="396" y="576"/>
              </a:cxn>
              <a:cxn ang="0">
                <a:pos x="402" y="618"/>
              </a:cxn>
              <a:cxn ang="0">
                <a:pos x="438" y="648"/>
              </a:cxn>
              <a:cxn ang="0">
                <a:pos x="678" y="648"/>
              </a:cxn>
            </a:cxnLst>
            <a:rect l="0" t="0" r="r" b="b"/>
            <a:pathLst>
              <a:path w="678" h="648">
                <a:moveTo>
                  <a:pt x="0" y="0"/>
                </a:moveTo>
                <a:lnTo>
                  <a:pt x="357" y="2"/>
                </a:lnTo>
                <a:lnTo>
                  <a:pt x="390" y="24"/>
                </a:lnTo>
                <a:lnTo>
                  <a:pt x="396" y="78"/>
                </a:lnTo>
                <a:lnTo>
                  <a:pt x="396" y="576"/>
                </a:lnTo>
                <a:lnTo>
                  <a:pt x="402" y="618"/>
                </a:lnTo>
                <a:lnTo>
                  <a:pt x="438" y="648"/>
                </a:lnTo>
                <a:lnTo>
                  <a:pt x="678" y="648"/>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0" name="Freeform 329"/>
          <p:cNvSpPr>
            <a:spLocks/>
          </p:cNvSpPr>
          <p:nvPr/>
        </p:nvSpPr>
        <p:spPr bwMode="auto">
          <a:xfrm>
            <a:off x="2561699" y="3320199"/>
            <a:ext cx="1092376" cy="1589572"/>
          </a:xfrm>
          <a:custGeom>
            <a:avLst/>
            <a:gdLst/>
            <a:ahLst/>
            <a:cxnLst>
              <a:cxn ang="0">
                <a:pos x="0" y="0"/>
              </a:cxn>
              <a:cxn ang="0">
                <a:pos x="294" y="0"/>
              </a:cxn>
              <a:cxn ang="0">
                <a:pos x="318" y="22"/>
              </a:cxn>
              <a:cxn ang="0">
                <a:pos x="331" y="68"/>
              </a:cxn>
              <a:cxn ang="0">
                <a:pos x="330" y="558"/>
              </a:cxn>
              <a:cxn ang="0">
                <a:pos x="342" y="618"/>
              </a:cxn>
              <a:cxn ang="0">
                <a:pos x="378" y="642"/>
              </a:cxn>
              <a:cxn ang="0">
                <a:pos x="654" y="642"/>
              </a:cxn>
            </a:cxnLst>
            <a:rect l="0" t="0" r="r" b="b"/>
            <a:pathLst>
              <a:path w="654" h="642">
                <a:moveTo>
                  <a:pt x="0" y="0"/>
                </a:moveTo>
                <a:lnTo>
                  <a:pt x="294" y="0"/>
                </a:lnTo>
                <a:lnTo>
                  <a:pt x="318" y="22"/>
                </a:lnTo>
                <a:lnTo>
                  <a:pt x="331" y="68"/>
                </a:lnTo>
                <a:lnTo>
                  <a:pt x="330" y="558"/>
                </a:lnTo>
                <a:lnTo>
                  <a:pt x="342" y="618"/>
                </a:lnTo>
                <a:lnTo>
                  <a:pt x="378" y="642"/>
                </a:lnTo>
                <a:lnTo>
                  <a:pt x="654" y="642"/>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1" name="Freeform 330"/>
          <p:cNvSpPr>
            <a:spLocks/>
          </p:cNvSpPr>
          <p:nvPr/>
        </p:nvSpPr>
        <p:spPr bwMode="auto">
          <a:xfrm>
            <a:off x="2409472" y="3215301"/>
            <a:ext cx="81846" cy="371396"/>
          </a:xfrm>
          <a:custGeom>
            <a:avLst/>
            <a:gdLst/>
            <a:ahLst/>
            <a:cxnLst>
              <a:cxn ang="0">
                <a:pos x="0" y="0"/>
              </a:cxn>
              <a:cxn ang="0">
                <a:pos x="0" y="131"/>
              </a:cxn>
              <a:cxn ang="0">
                <a:pos x="103" y="131"/>
              </a:cxn>
              <a:cxn ang="0">
                <a:pos x="103" y="5"/>
              </a:cxn>
              <a:cxn ang="0">
                <a:pos x="0" y="0"/>
              </a:cxn>
            </a:cxnLst>
            <a:rect l="0" t="0" r="r" b="b"/>
            <a:pathLst>
              <a:path w="104" h="132">
                <a:moveTo>
                  <a:pt x="0" y="0"/>
                </a:moveTo>
                <a:lnTo>
                  <a:pt x="0" y="131"/>
                </a:lnTo>
                <a:lnTo>
                  <a:pt x="103" y="131"/>
                </a:lnTo>
                <a:lnTo>
                  <a:pt x="103" y="5"/>
                </a:lnTo>
                <a:lnTo>
                  <a:pt x="0" y="0"/>
                </a:lnTo>
              </a:path>
            </a:pathLst>
          </a:custGeom>
          <a:solidFill>
            <a:srgbClr val="FFCC00"/>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2" name="AutoShape 150"/>
          <p:cNvSpPr>
            <a:spLocks noChangeArrowheads="1"/>
          </p:cNvSpPr>
          <p:nvPr/>
        </p:nvSpPr>
        <p:spPr bwMode="auto">
          <a:xfrm>
            <a:off x="2416154" y="3189751"/>
            <a:ext cx="68482" cy="118848"/>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3" name="AutoShape 151"/>
          <p:cNvSpPr>
            <a:spLocks noChangeArrowheads="1"/>
          </p:cNvSpPr>
          <p:nvPr/>
        </p:nvSpPr>
        <p:spPr bwMode="auto">
          <a:xfrm>
            <a:off x="2416154" y="3308185"/>
            <a:ext cx="68482" cy="173318"/>
          </a:xfrm>
          <a:prstGeom prst="roundRect">
            <a:avLst>
              <a:gd name="adj" fmla="val 29144"/>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4" name="AutoShape 152"/>
          <p:cNvSpPr>
            <a:spLocks noChangeArrowheads="1"/>
          </p:cNvSpPr>
          <p:nvPr/>
        </p:nvSpPr>
        <p:spPr bwMode="auto">
          <a:xfrm>
            <a:off x="2416154" y="3483142"/>
            <a:ext cx="68482" cy="118848"/>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5" name="Oval 334"/>
          <p:cNvSpPr>
            <a:spLocks noChangeArrowheads="1"/>
          </p:cNvSpPr>
          <p:nvPr/>
        </p:nvSpPr>
        <p:spPr bwMode="auto">
          <a:xfrm>
            <a:off x="2467205" y="3192663"/>
            <a:ext cx="45720" cy="396156"/>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6" name="Oval 335"/>
          <p:cNvSpPr>
            <a:spLocks noChangeArrowheads="1"/>
          </p:cNvSpPr>
          <p:nvPr/>
        </p:nvSpPr>
        <p:spPr bwMode="auto">
          <a:xfrm>
            <a:off x="2476020" y="3192663"/>
            <a:ext cx="45720" cy="396156"/>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7" name="Oval 336"/>
          <p:cNvSpPr>
            <a:spLocks noChangeArrowheads="1"/>
          </p:cNvSpPr>
          <p:nvPr/>
        </p:nvSpPr>
        <p:spPr bwMode="auto">
          <a:xfrm>
            <a:off x="2484836" y="3192663"/>
            <a:ext cx="45720" cy="396156"/>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8" name="Oval 337"/>
          <p:cNvSpPr>
            <a:spLocks noChangeArrowheads="1"/>
          </p:cNvSpPr>
          <p:nvPr/>
        </p:nvSpPr>
        <p:spPr bwMode="auto">
          <a:xfrm>
            <a:off x="2494386" y="3192663"/>
            <a:ext cx="45720" cy="396156"/>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39" name="Oval 338"/>
          <p:cNvSpPr>
            <a:spLocks noChangeArrowheads="1"/>
          </p:cNvSpPr>
          <p:nvPr/>
        </p:nvSpPr>
        <p:spPr bwMode="auto">
          <a:xfrm>
            <a:off x="2503201" y="3192663"/>
            <a:ext cx="45720" cy="396156"/>
          </a:xfrm>
          <a:prstGeom prst="ellipse">
            <a:avLst/>
          </a:prstGeom>
          <a:solidFill>
            <a:srgbClr val="FFCC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0" name="Freeform 339"/>
          <p:cNvSpPr>
            <a:spLocks/>
          </p:cNvSpPr>
          <p:nvPr/>
        </p:nvSpPr>
        <p:spPr bwMode="auto">
          <a:xfrm>
            <a:off x="2496785" y="3215301"/>
            <a:ext cx="120260" cy="371396"/>
          </a:xfrm>
          <a:custGeom>
            <a:avLst/>
            <a:gdLst/>
            <a:ahLst/>
            <a:cxnLst>
              <a:cxn ang="0">
                <a:pos x="0" y="0"/>
              </a:cxn>
              <a:cxn ang="0">
                <a:pos x="0" y="131"/>
              </a:cxn>
              <a:cxn ang="0">
                <a:pos x="153" y="131"/>
              </a:cxn>
              <a:cxn ang="0">
                <a:pos x="153" y="5"/>
              </a:cxn>
              <a:cxn ang="0">
                <a:pos x="0" y="0"/>
              </a:cxn>
            </a:cxnLst>
            <a:rect l="0" t="0" r="r" b="b"/>
            <a:pathLst>
              <a:path w="154" h="132">
                <a:moveTo>
                  <a:pt x="0" y="0"/>
                </a:moveTo>
                <a:lnTo>
                  <a:pt x="0" y="131"/>
                </a:lnTo>
                <a:lnTo>
                  <a:pt x="153" y="131"/>
                </a:lnTo>
                <a:lnTo>
                  <a:pt x="153" y="5"/>
                </a:lnTo>
                <a:lnTo>
                  <a:pt x="0" y="0"/>
                </a:lnTo>
              </a:path>
            </a:pathLst>
          </a:custGeom>
          <a:solidFill>
            <a:srgbClr val="FFCC00"/>
          </a:solidFill>
          <a:ln w="12700" cap="rnd" cmpd="sng">
            <a:solidFill>
              <a:sysClr val="windowText" lastClr="000000"/>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1" name="AutoShape 159"/>
          <p:cNvSpPr>
            <a:spLocks noChangeArrowheads="1"/>
          </p:cNvSpPr>
          <p:nvPr/>
        </p:nvSpPr>
        <p:spPr bwMode="auto">
          <a:xfrm>
            <a:off x="2505136" y="3189751"/>
            <a:ext cx="103558" cy="118848"/>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2" name="AutoShape 160"/>
          <p:cNvSpPr>
            <a:spLocks noChangeArrowheads="1"/>
          </p:cNvSpPr>
          <p:nvPr/>
        </p:nvSpPr>
        <p:spPr bwMode="auto">
          <a:xfrm>
            <a:off x="2505136" y="3308185"/>
            <a:ext cx="103558" cy="173318"/>
          </a:xfrm>
          <a:prstGeom prst="roundRect">
            <a:avLst>
              <a:gd name="adj" fmla="val 29144"/>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3" name="AutoShape 161"/>
          <p:cNvSpPr>
            <a:spLocks noChangeArrowheads="1"/>
          </p:cNvSpPr>
          <p:nvPr/>
        </p:nvSpPr>
        <p:spPr bwMode="auto">
          <a:xfrm>
            <a:off x="2505136" y="3483142"/>
            <a:ext cx="103558" cy="118848"/>
          </a:xfrm>
          <a:prstGeom prst="roundRect">
            <a:avLst>
              <a:gd name="adj" fmla="val 47042"/>
            </a:avLst>
          </a:prstGeom>
          <a:solidFill>
            <a:srgbClr val="FF9933"/>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4" name="Freeform 343"/>
          <p:cNvSpPr>
            <a:spLocks/>
          </p:cNvSpPr>
          <p:nvPr/>
        </p:nvSpPr>
        <p:spPr bwMode="auto">
          <a:xfrm>
            <a:off x="3913452" y="4460916"/>
            <a:ext cx="1067320" cy="1086950"/>
          </a:xfrm>
          <a:custGeom>
            <a:avLst/>
            <a:gdLst/>
            <a:ahLst/>
            <a:cxnLst>
              <a:cxn ang="0">
                <a:pos x="4" y="257"/>
              </a:cxn>
              <a:cxn ang="0">
                <a:pos x="7" y="294"/>
              </a:cxn>
              <a:cxn ang="0">
                <a:pos x="0" y="371"/>
              </a:cxn>
              <a:cxn ang="0">
                <a:pos x="0" y="390"/>
              </a:cxn>
              <a:cxn ang="0">
                <a:pos x="19" y="454"/>
              </a:cxn>
              <a:cxn ang="0">
                <a:pos x="58" y="473"/>
              </a:cxn>
              <a:cxn ang="0">
                <a:pos x="467" y="480"/>
              </a:cxn>
              <a:cxn ang="0">
                <a:pos x="519" y="448"/>
              </a:cxn>
              <a:cxn ang="0">
                <a:pos x="544" y="358"/>
              </a:cxn>
              <a:cxn ang="0">
                <a:pos x="544" y="83"/>
              </a:cxn>
              <a:cxn ang="0">
                <a:pos x="563" y="19"/>
              </a:cxn>
              <a:cxn ang="0">
                <a:pos x="621" y="0"/>
              </a:cxn>
              <a:cxn ang="0">
                <a:pos x="749" y="0"/>
              </a:cxn>
            </a:cxnLst>
            <a:rect l="0" t="0" r="r" b="b"/>
            <a:pathLst>
              <a:path w="749" h="480">
                <a:moveTo>
                  <a:pt x="4" y="257"/>
                </a:moveTo>
                <a:lnTo>
                  <a:pt x="7" y="294"/>
                </a:lnTo>
                <a:lnTo>
                  <a:pt x="0" y="371"/>
                </a:lnTo>
                <a:lnTo>
                  <a:pt x="0" y="390"/>
                </a:lnTo>
                <a:lnTo>
                  <a:pt x="19" y="454"/>
                </a:lnTo>
                <a:lnTo>
                  <a:pt x="58" y="473"/>
                </a:lnTo>
                <a:lnTo>
                  <a:pt x="467" y="480"/>
                </a:lnTo>
                <a:lnTo>
                  <a:pt x="519" y="448"/>
                </a:lnTo>
                <a:lnTo>
                  <a:pt x="544" y="358"/>
                </a:lnTo>
                <a:lnTo>
                  <a:pt x="544" y="83"/>
                </a:lnTo>
                <a:lnTo>
                  <a:pt x="563" y="19"/>
                </a:lnTo>
                <a:lnTo>
                  <a:pt x="621" y="0"/>
                </a:lnTo>
                <a:lnTo>
                  <a:pt x="749" y="0"/>
                </a:lnTo>
              </a:path>
            </a:pathLst>
          </a:custGeom>
          <a:noFill/>
          <a:ln w="1905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5" name="Line 163"/>
          <p:cNvSpPr>
            <a:spLocks noChangeShapeType="1"/>
          </p:cNvSpPr>
          <p:nvPr/>
        </p:nvSpPr>
        <p:spPr bwMode="auto">
          <a:xfrm flipV="1">
            <a:off x="5119296" y="3705041"/>
            <a:ext cx="0" cy="953248"/>
          </a:xfrm>
          <a:prstGeom prst="line">
            <a:avLst/>
          </a:prstGeom>
          <a:noFill/>
          <a:ln w="1905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grpSp>
        <p:nvGrpSpPr>
          <p:cNvPr id="346" name="Group 345"/>
          <p:cNvGrpSpPr>
            <a:grpSpLocks/>
          </p:cNvGrpSpPr>
          <p:nvPr/>
        </p:nvGrpSpPr>
        <p:grpSpPr bwMode="auto">
          <a:xfrm>
            <a:off x="647905" y="4325559"/>
            <a:ext cx="1057302" cy="990386"/>
            <a:chOff x="442" y="2149"/>
            <a:chExt cx="633" cy="400"/>
          </a:xfrm>
        </p:grpSpPr>
        <p:sp>
          <p:nvSpPr>
            <p:cNvPr id="347" name="Oval 346"/>
            <p:cNvSpPr>
              <a:spLocks noChangeArrowheads="1"/>
            </p:cNvSpPr>
            <p:nvPr/>
          </p:nvSpPr>
          <p:spPr bwMode="auto">
            <a:xfrm>
              <a:off x="442" y="2365"/>
              <a:ext cx="94" cy="184"/>
            </a:xfrm>
            <a:prstGeom prst="ellipse">
              <a:avLst/>
            </a:prstGeom>
            <a:solidFill>
              <a:srgbClr val="04617B"/>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8" name="Oval 347"/>
            <p:cNvSpPr>
              <a:spLocks noChangeArrowheads="1"/>
            </p:cNvSpPr>
            <p:nvPr/>
          </p:nvSpPr>
          <p:spPr bwMode="auto">
            <a:xfrm>
              <a:off x="461" y="2365"/>
              <a:ext cx="93"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49" name="Oval 348"/>
            <p:cNvSpPr>
              <a:spLocks noChangeArrowheads="1"/>
            </p:cNvSpPr>
            <p:nvPr/>
          </p:nvSpPr>
          <p:spPr bwMode="auto">
            <a:xfrm>
              <a:off x="487" y="2365"/>
              <a:ext cx="94"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0" name="Oval 349"/>
            <p:cNvSpPr>
              <a:spLocks noChangeArrowheads="1"/>
            </p:cNvSpPr>
            <p:nvPr/>
          </p:nvSpPr>
          <p:spPr bwMode="auto">
            <a:xfrm>
              <a:off x="513" y="2365"/>
              <a:ext cx="94"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1" name="Oval 350"/>
            <p:cNvSpPr>
              <a:spLocks noChangeArrowheads="1"/>
            </p:cNvSpPr>
            <p:nvPr/>
          </p:nvSpPr>
          <p:spPr bwMode="auto">
            <a:xfrm>
              <a:off x="539" y="2365"/>
              <a:ext cx="94"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2" name="Oval 351"/>
            <p:cNvSpPr>
              <a:spLocks noChangeArrowheads="1"/>
            </p:cNvSpPr>
            <p:nvPr/>
          </p:nvSpPr>
          <p:spPr bwMode="auto">
            <a:xfrm>
              <a:off x="566" y="2365"/>
              <a:ext cx="94"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3" name="Oval 352"/>
            <p:cNvSpPr>
              <a:spLocks noChangeArrowheads="1"/>
            </p:cNvSpPr>
            <p:nvPr/>
          </p:nvSpPr>
          <p:spPr bwMode="auto">
            <a:xfrm>
              <a:off x="592" y="2365"/>
              <a:ext cx="94"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4" name="Oval 353"/>
            <p:cNvSpPr>
              <a:spLocks noChangeArrowheads="1"/>
            </p:cNvSpPr>
            <p:nvPr/>
          </p:nvSpPr>
          <p:spPr bwMode="auto">
            <a:xfrm>
              <a:off x="618" y="2365"/>
              <a:ext cx="94" cy="184"/>
            </a:xfrm>
            <a:prstGeom prst="ellipse">
              <a:avLst/>
            </a:prstGeom>
            <a:solidFill>
              <a:srgbClr val="DBF5F9"/>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5" name="Oval 354"/>
            <p:cNvSpPr>
              <a:spLocks noChangeArrowheads="1"/>
            </p:cNvSpPr>
            <p:nvPr/>
          </p:nvSpPr>
          <p:spPr bwMode="auto">
            <a:xfrm>
              <a:off x="647" y="2367"/>
              <a:ext cx="89" cy="180"/>
            </a:xfrm>
            <a:prstGeom prst="ellipse">
              <a:avLst/>
            </a:prstGeom>
            <a:solidFill>
              <a:sysClr val="windowText" lastClr="0000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6" name="AutoShape 174"/>
            <p:cNvSpPr>
              <a:spLocks noChangeArrowheads="1"/>
            </p:cNvSpPr>
            <p:nvPr/>
          </p:nvSpPr>
          <p:spPr bwMode="auto">
            <a:xfrm>
              <a:off x="678" y="2414"/>
              <a:ext cx="170" cy="85"/>
            </a:xfrm>
            <a:prstGeom prst="roundRect">
              <a:avLst>
                <a:gd name="adj" fmla="val 49644"/>
              </a:avLst>
            </a:prstGeom>
            <a:solidFill>
              <a:srgbClr val="DBF5F9"/>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7" name="AutoShape 175"/>
            <p:cNvSpPr>
              <a:spLocks noChangeArrowheads="1"/>
            </p:cNvSpPr>
            <p:nvPr/>
          </p:nvSpPr>
          <p:spPr bwMode="auto">
            <a:xfrm>
              <a:off x="791" y="2379"/>
              <a:ext cx="284" cy="162"/>
            </a:xfrm>
            <a:prstGeom prst="cube">
              <a:avLst>
                <a:gd name="adj" fmla="val 24995"/>
              </a:avLst>
            </a:prstGeom>
            <a:gradFill rotWithShape="0">
              <a:gsLst>
                <a:gs pos="0">
                  <a:srgbClr val="04617B"/>
                </a:gs>
                <a:gs pos="50000">
                  <a:srgbClr val="04617B">
                    <a:gamma/>
                    <a:tint val="0"/>
                    <a:invGamma/>
                  </a:srgbClr>
                </a:gs>
                <a:gs pos="100000">
                  <a:srgbClr val="04617B"/>
                </a:gs>
              </a:gsLst>
              <a:lin ang="5400000" scaled="1"/>
            </a:gradFill>
            <a:ln w="12700">
              <a:solidFill>
                <a:sysClr val="windowText" lastClr="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8" name="Oval 357"/>
            <p:cNvSpPr>
              <a:spLocks noChangeArrowheads="1"/>
            </p:cNvSpPr>
            <p:nvPr/>
          </p:nvSpPr>
          <p:spPr bwMode="auto">
            <a:xfrm>
              <a:off x="966" y="2391"/>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59" name="Oval 358"/>
            <p:cNvSpPr>
              <a:spLocks noChangeArrowheads="1"/>
            </p:cNvSpPr>
            <p:nvPr/>
          </p:nvSpPr>
          <p:spPr bwMode="auto">
            <a:xfrm>
              <a:off x="966" y="2384"/>
              <a:ext cx="37" cy="8"/>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0" name="Oval 359"/>
            <p:cNvSpPr>
              <a:spLocks noChangeArrowheads="1"/>
            </p:cNvSpPr>
            <p:nvPr/>
          </p:nvSpPr>
          <p:spPr bwMode="auto">
            <a:xfrm>
              <a:off x="966" y="2379"/>
              <a:ext cx="37" cy="6"/>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1" name="Oval 360"/>
            <p:cNvSpPr>
              <a:spLocks noChangeArrowheads="1"/>
            </p:cNvSpPr>
            <p:nvPr/>
          </p:nvSpPr>
          <p:spPr bwMode="auto">
            <a:xfrm>
              <a:off x="966" y="2372"/>
              <a:ext cx="37" cy="8"/>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2" name="Oval 361"/>
            <p:cNvSpPr>
              <a:spLocks noChangeArrowheads="1"/>
            </p:cNvSpPr>
            <p:nvPr/>
          </p:nvSpPr>
          <p:spPr bwMode="auto">
            <a:xfrm>
              <a:off x="966" y="2366"/>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3" name="Oval 362"/>
            <p:cNvSpPr>
              <a:spLocks noChangeArrowheads="1"/>
            </p:cNvSpPr>
            <p:nvPr/>
          </p:nvSpPr>
          <p:spPr bwMode="auto">
            <a:xfrm>
              <a:off x="966" y="2360"/>
              <a:ext cx="37" cy="8"/>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4" name="Oval 363"/>
            <p:cNvSpPr>
              <a:spLocks noChangeArrowheads="1"/>
            </p:cNvSpPr>
            <p:nvPr/>
          </p:nvSpPr>
          <p:spPr bwMode="auto">
            <a:xfrm>
              <a:off x="966" y="2354"/>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5" name="Oval 364"/>
            <p:cNvSpPr>
              <a:spLocks noChangeArrowheads="1"/>
            </p:cNvSpPr>
            <p:nvPr/>
          </p:nvSpPr>
          <p:spPr bwMode="auto">
            <a:xfrm>
              <a:off x="966" y="2348"/>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6" name="Oval 365"/>
            <p:cNvSpPr>
              <a:spLocks noChangeArrowheads="1"/>
            </p:cNvSpPr>
            <p:nvPr/>
          </p:nvSpPr>
          <p:spPr bwMode="auto">
            <a:xfrm>
              <a:off x="966" y="2342"/>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7" name="Oval 366"/>
            <p:cNvSpPr>
              <a:spLocks noChangeArrowheads="1"/>
            </p:cNvSpPr>
            <p:nvPr/>
          </p:nvSpPr>
          <p:spPr bwMode="auto">
            <a:xfrm>
              <a:off x="966" y="2335"/>
              <a:ext cx="37" cy="8"/>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8" name="Oval 367"/>
            <p:cNvSpPr>
              <a:spLocks noChangeArrowheads="1"/>
            </p:cNvSpPr>
            <p:nvPr/>
          </p:nvSpPr>
          <p:spPr bwMode="auto">
            <a:xfrm>
              <a:off x="966" y="2330"/>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69" name="Oval 368"/>
            <p:cNvSpPr>
              <a:spLocks noChangeArrowheads="1"/>
            </p:cNvSpPr>
            <p:nvPr/>
          </p:nvSpPr>
          <p:spPr bwMode="auto">
            <a:xfrm>
              <a:off x="966" y="2323"/>
              <a:ext cx="37" cy="8"/>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0" name="Oval 369"/>
            <p:cNvSpPr>
              <a:spLocks noChangeArrowheads="1"/>
            </p:cNvSpPr>
            <p:nvPr/>
          </p:nvSpPr>
          <p:spPr bwMode="auto">
            <a:xfrm>
              <a:off x="966" y="2317"/>
              <a:ext cx="37" cy="7"/>
            </a:xfrm>
            <a:prstGeom prst="ellipse">
              <a:avLst/>
            </a:prstGeom>
            <a:solidFill>
              <a:srgbClr val="FF9900"/>
            </a:solidFill>
            <a:ln w="12700">
              <a:solidFill>
                <a:srgbClr val="FF99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1" name="AutoShape 189"/>
            <p:cNvSpPr>
              <a:spLocks noChangeArrowheads="1"/>
            </p:cNvSpPr>
            <p:nvPr/>
          </p:nvSpPr>
          <p:spPr bwMode="auto">
            <a:xfrm>
              <a:off x="994" y="2320"/>
              <a:ext cx="43" cy="27"/>
            </a:xfrm>
            <a:prstGeom prst="roundRect">
              <a:avLst>
                <a:gd name="adj" fmla="val 12495"/>
              </a:avLst>
            </a:prstGeom>
            <a:gradFill rotWithShape="0">
              <a:gsLst>
                <a:gs pos="0">
                  <a:srgbClr val="FF9900">
                    <a:gamma/>
                    <a:shade val="69804"/>
                    <a:invGamma/>
                  </a:srgbClr>
                </a:gs>
                <a:gs pos="50000">
                  <a:srgbClr val="FF9900"/>
                </a:gs>
                <a:gs pos="100000">
                  <a:srgbClr val="FF9900">
                    <a:gamma/>
                    <a:shade val="69804"/>
                    <a:invGamma/>
                  </a:srgbClr>
                </a:gs>
              </a:gsLst>
              <a:lin ang="5400000" scaled="1"/>
            </a:gra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2" name="Oval 371"/>
            <p:cNvSpPr>
              <a:spLocks noChangeArrowheads="1"/>
            </p:cNvSpPr>
            <p:nvPr/>
          </p:nvSpPr>
          <p:spPr bwMode="auto">
            <a:xfrm>
              <a:off x="883" y="2392"/>
              <a:ext cx="37" cy="9"/>
            </a:xfrm>
            <a:prstGeom prst="ellipse">
              <a:avLst/>
            </a:prstGeom>
            <a:solidFill>
              <a:sysClr val="windowText" lastClr="000000"/>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3" name="Freeform 372"/>
            <p:cNvSpPr>
              <a:spLocks/>
            </p:cNvSpPr>
            <p:nvPr/>
          </p:nvSpPr>
          <p:spPr bwMode="auto">
            <a:xfrm>
              <a:off x="786" y="2324"/>
              <a:ext cx="117" cy="71"/>
            </a:xfrm>
            <a:custGeom>
              <a:avLst/>
              <a:gdLst/>
              <a:ahLst/>
              <a:cxnLst>
                <a:cxn ang="0">
                  <a:pos x="0" y="0"/>
                </a:cxn>
                <a:cxn ang="0">
                  <a:pos x="186" y="0"/>
                </a:cxn>
                <a:cxn ang="0">
                  <a:pos x="186" y="124"/>
                </a:cxn>
              </a:cxnLst>
              <a:rect l="0" t="0" r="r" b="b"/>
              <a:pathLst>
                <a:path w="187" h="125">
                  <a:moveTo>
                    <a:pt x="0" y="0"/>
                  </a:moveTo>
                  <a:lnTo>
                    <a:pt x="186" y="0"/>
                  </a:lnTo>
                  <a:lnTo>
                    <a:pt x="186" y="124"/>
                  </a:lnTo>
                </a:path>
              </a:pathLst>
            </a:custGeom>
            <a:noFill/>
            <a:ln w="508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4" name="Freeform 373"/>
            <p:cNvSpPr>
              <a:spLocks/>
            </p:cNvSpPr>
            <p:nvPr/>
          </p:nvSpPr>
          <p:spPr bwMode="auto">
            <a:xfrm flipH="1">
              <a:off x="716" y="2204"/>
              <a:ext cx="41" cy="92"/>
            </a:xfrm>
            <a:custGeom>
              <a:avLst/>
              <a:gdLst/>
              <a:ahLst/>
              <a:cxnLst>
                <a:cxn ang="0">
                  <a:pos x="66" y="72"/>
                </a:cxn>
                <a:cxn ang="0">
                  <a:pos x="35" y="129"/>
                </a:cxn>
                <a:cxn ang="0">
                  <a:pos x="57" y="32"/>
                </a:cxn>
                <a:cxn ang="0">
                  <a:pos x="26" y="78"/>
                </a:cxn>
                <a:cxn ang="0">
                  <a:pos x="30" y="14"/>
                </a:cxn>
                <a:cxn ang="0">
                  <a:pos x="0" y="129"/>
                </a:cxn>
                <a:cxn ang="0">
                  <a:pos x="8" y="0"/>
                </a:cxn>
              </a:cxnLst>
              <a:rect l="0" t="0" r="r" b="b"/>
              <a:pathLst>
                <a:path w="67" h="130">
                  <a:moveTo>
                    <a:pt x="66" y="72"/>
                  </a:moveTo>
                  <a:lnTo>
                    <a:pt x="35" y="129"/>
                  </a:lnTo>
                  <a:lnTo>
                    <a:pt x="57" y="32"/>
                  </a:lnTo>
                  <a:lnTo>
                    <a:pt x="26" y="78"/>
                  </a:lnTo>
                  <a:lnTo>
                    <a:pt x="30" y="14"/>
                  </a:lnTo>
                  <a:lnTo>
                    <a:pt x="0" y="129"/>
                  </a:lnTo>
                  <a:lnTo>
                    <a:pt x="8" y="0"/>
                  </a:lnTo>
                </a:path>
              </a:pathLst>
            </a:custGeom>
            <a:noFill/>
            <a:ln w="12700" cap="rnd" cmpd="sng">
              <a:solidFill>
                <a:sysClr val="windowText" lastClr="000000"/>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5" name="Oval 374"/>
            <p:cNvSpPr>
              <a:spLocks noChangeArrowheads="1"/>
            </p:cNvSpPr>
            <p:nvPr/>
          </p:nvSpPr>
          <p:spPr bwMode="auto">
            <a:xfrm flipH="1">
              <a:off x="694" y="2232"/>
              <a:ext cx="25" cy="3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6" name="Oval 375"/>
            <p:cNvSpPr>
              <a:spLocks noChangeArrowheads="1"/>
            </p:cNvSpPr>
            <p:nvPr/>
          </p:nvSpPr>
          <p:spPr bwMode="auto">
            <a:xfrm flipH="1">
              <a:off x="619" y="2194"/>
              <a:ext cx="50" cy="4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7" name="Oval 376"/>
            <p:cNvSpPr>
              <a:spLocks noChangeArrowheads="1"/>
            </p:cNvSpPr>
            <p:nvPr/>
          </p:nvSpPr>
          <p:spPr bwMode="auto">
            <a:xfrm flipH="1">
              <a:off x="660" y="2212"/>
              <a:ext cx="51" cy="39"/>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8" name="Oval 377"/>
            <p:cNvSpPr>
              <a:spLocks noChangeArrowheads="1"/>
            </p:cNvSpPr>
            <p:nvPr/>
          </p:nvSpPr>
          <p:spPr bwMode="auto">
            <a:xfrm flipH="1">
              <a:off x="685" y="2199"/>
              <a:ext cx="50" cy="4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79" name="Oval 378"/>
            <p:cNvSpPr>
              <a:spLocks noChangeArrowheads="1"/>
            </p:cNvSpPr>
            <p:nvPr/>
          </p:nvSpPr>
          <p:spPr bwMode="auto">
            <a:xfrm flipH="1">
              <a:off x="724" y="2179"/>
              <a:ext cx="50" cy="4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80" name="Oval 379"/>
            <p:cNvSpPr>
              <a:spLocks noChangeArrowheads="1"/>
            </p:cNvSpPr>
            <p:nvPr/>
          </p:nvSpPr>
          <p:spPr bwMode="auto">
            <a:xfrm flipH="1">
              <a:off x="696" y="2171"/>
              <a:ext cx="50" cy="4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81" name="Oval 380"/>
            <p:cNvSpPr>
              <a:spLocks noChangeArrowheads="1"/>
            </p:cNvSpPr>
            <p:nvPr/>
          </p:nvSpPr>
          <p:spPr bwMode="auto">
            <a:xfrm flipH="1">
              <a:off x="643" y="2171"/>
              <a:ext cx="51" cy="4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82" name="Oval 381"/>
            <p:cNvSpPr>
              <a:spLocks noChangeArrowheads="1"/>
            </p:cNvSpPr>
            <p:nvPr/>
          </p:nvSpPr>
          <p:spPr bwMode="auto">
            <a:xfrm flipH="1">
              <a:off x="677" y="2149"/>
              <a:ext cx="50" cy="40"/>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83" name="Oval 382"/>
            <p:cNvSpPr>
              <a:spLocks noChangeArrowheads="1"/>
            </p:cNvSpPr>
            <p:nvPr/>
          </p:nvSpPr>
          <p:spPr bwMode="auto">
            <a:xfrm flipH="1">
              <a:off x="732" y="2159"/>
              <a:ext cx="50" cy="39"/>
            </a:xfrm>
            <a:prstGeom prst="ellipse">
              <a:avLst/>
            </a:prstGeom>
            <a:solidFill>
              <a:sysClr val="window" lastClr="FFFFFF"/>
            </a:solidFill>
            <a:ln w="12700">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84" name="Freeform 383"/>
            <p:cNvSpPr>
              <a:spLocks/>
            </p:cNvSpPr>
            <p:nvPr/>
          </p:nvSpPr>
          <p:spPr bwMode="auto">
            <a:xfrm flipH="1">
              <a:off x="656" y="2179"/>
              <a:ext cx="106" cy="67"/>
            </a:xfrm>
            <a:custGeom>
              <a:avLst/>
              <a:gdLst/>
              <a:ahLst/>
              <a:cxnLst>
                <a:cxn ang="0">
                  <a:pos x="71" y="94"/>
                </a:cxn>
                <a:cxn ang="0">
                  <a:pos x="169" y="65"/>
                </a:cxn>
                <a:cxn ang="0">
                  <a:pos x="163" y="28"/>
                </a:cxn>
                <a:cxn ang="0">
                  <a:pos x="106" y="0"/>
                </a:cxn>
                <a:cxn ang="0">
                  <a:pos x="35" y="0"/>
                </a:cxn>
                <a:cxn ang="0">
                  <a:pos x="0" y="21"/>
                </a:cxn>
                <a:cxn ang="0">
                  <a:pos x="30" y="61"/>
                </a:cxn>
                <a:cxn ang="0">
                  <a:pos x="30" y="75"/>
                </a:cxn>
                <a:cxn ang="0">
                  <a:pos x="71" y="94"/>
                </a:cxn>
              </a:cxnLst>
              <a:rect l="0" t="0" r="r" b="b"/>
              <a:pathLst>
                <a:path w="170" h="95">
                  <a:moveTo>
                    <a:pt x="71" y="94"/>
                  </a:moveTo>
                  <a:lnTo>
                    <a:pt x="169" y="65"/>
                  </a:lnTo>
                  <a:lnTo>
                    <a:pt x="163" y="28"/>
                  </a:lnTo>
                  <a:lnTo>
                    <a:pt x="106" y="0"/>
                  </a:lnTo>
                  <a:lnTo>
                    <a:pt x="35" y="0"/>
                  </a:lnTo>
                  <a:lnTo>
                    <a:pt x="0" y="21"/>
                  </a:lnTo>
                  <a:lnTo>
                    <a:pt x="30" y="61"/>
                  </a:lnTo>
                  <a:lnTo>
                    <a:pt x="30" y="75"/>
                  </a:lnTo>
                  <a:lnTo>
                    <a:pt x="71" y="94"/>
                  </a:lnTo>
                </a:path>
              </a:pathLst>
            </a:custGeom>
            <a:solidFill>
              <a:sysClr val="window" lastClr="FFFFFF"/>
            </a:solidFill>
            <a:ln w="9525" cap="rnd">
              <a:noFill/>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grpSp>
      <p:sp>
        <p:nvSpPr>
          <p:cNvPr id="385" name="Freeform 384"/>
          <p:cNvSpPr>
            <a:spLocks/>
          </p:cNvSpPr>
          <p:nvPr/>
        </p:nvSpPr>
        <p:spPr bwMode="auto">
          <a:xfrm>
            <a:off x="1518605" y="4606740"/>
            <a:ext cx="1042266" cy="1396446"/>
          </a:xfrm>
          <a:custGeom>
            <a:avLst/>
            <a:gdLst/>
            <a:ahLst/>
            <a:cxnLst>
              <a:cxn ang="0">
                <a:pos x="624" y="320"/>
              </a:cxn>
              <a:cxn ang="0">
                <a:pos x="538" y="521"/>
              </a:cxn>
              <a:cxn ang="0">
                <a:pos x="165" y="490"/>
              </a:cxn>
              <a:cxn ang="0">
                <a:pos x="116" y="77"/>
              </a:cxn>
              <a:cxn ang="0">
                <a:pos x="0" y="25"/>
              </a:cxn>
            </a:cxnLst>
            <a:rect l="0" t="0" r="r" b="b"/>
            <a:pathLst>
              <a:path w="624" h="564">
                <a:moveTo>
                  <a:pt x="624" y="320"/>
                </a:moveTo>
                <a:cubicBezTo>
                  <a:pt x="610" y="353"/>
                  <a:pt x="614" y="493"/>
                  <a:pt x="538" y="521"/>
                </a:cubicBezTo>
                <a:cubicBezTo>
                  <a:pt x="462" y="549"/>
                  <a:pt x="235" y="564"/>
                  <a:pt x="165" y="490"/>
                </a:cubicBezTo>
                <a:cubicBezTo>
                  <a:pt x="95" y="416"/>
                  <a:pt x="144" y="155"/>
                  <a:pt x="116" y="77"/>
                </a:cubicBezTo>
                <a:cubicBezTo>
                  <a:pt x="88" y="0"/>
                  <a:pt x="24" y="36"/>
                  <a:pt x="0" y="25"/>
                </a:cubicBezTo>
              </a:path>
            </a:pathLst>
          </a:custGeom>
          <a:noFill/>
          <a:ln w="38100" cap="flat" cmpd="sng">
            <a:solidFill>
              <a:srgbClr val="FF3300"/>
            </a:solidFill>
            <a:prstDash val="solid"/>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grpSp>
        <p:nvGrpSpPr>
          <p:cNvPr id="386" name="Group 385"/>
          <p:cNvGrpSpPr>
            <a:grpSpLocks/>
          </p:cNvGrpSpPr>
          <p:nvPr/>
        </p:nvGrpSpPr>
        <p:grpSpPr bwMode="auto">
          <a:xfrm>
            <a:off x="4012113" y="2677057"/>
            <a:ext cx="160348" cy="475386"/>
            <a:chOff x="2736" y="1296"/>
            <a:chExt cx="96" cy="192"/>
          </a:xfrm>
        </p:grpSpPr>
        <p:sp>
          <p:nvSpPr>
            <p:cNvPr id="387" name="Rectangle 386"/>
            <p:cNvSpPr>
              <a:spLocks noChangeArrowheads="1"/>
            </p:cNvSpPr>
            <p:nvPr/>
          </p:nvSpPr>
          <p:spPr bwMode="auto">
            <a:xfrm>
              <a:off x="2736" y="1296"/>
              <a:ext cx="96" cy="192"/>
            </a:xfrm>
            <a:prstGeom prst="rect">
              <a:avLst/>
            </a:prstGeom>
            <a:solidFill>
              <a:sysClr val="window" lastClr="FFFFFF"/>
            </a:solid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sp>
          <p:nvSpPr>
            <p:cNvPr id="388" name="Line 207"/>
            <p:cNvSpPr>
              <a:spLocks noChangeShapeType="1"/>
            </p:cNvSpPr>
            <p:nvPr/>
          </p:nvSpPr>
          <p:spPr bwMode="auto">
            <a:xfrm>
              <a:off x="2736" y="1344"/>
              <a:ext cx="0" cy="48"/>
            </a:xfrm>
            <a:prstGeom prst="line">
              <a:avLst/>
            </a:prstGeom>
            <a:noFill/>
            <a:ln w="9525">
              <a:solidFill>
                <a:sysClr val="windowText" lastClr="0000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onstantia"/>
                <a:ea typeface="+mn-ea"/>
                <a:cs typeface="+mn-cs"/>
              </a:endParaRPr>
            </a:p>
          </p:txBody>
        </p:sp>
      </p:grpSp>
      <p:sp>
        <p:nvSpPr>
          <p:cNvPr id="389" name="Text Box 124"/>
          <p:cNvSpPr txBox="1">
            <a:spLocks noChangeArrowheads="1"/>
          </p:cNvSpPr>
          <p:nvPr/>
        </p:nvSpPr>
        <p:spPr bwMode="auto">
          <a:xfrm>
            <a:off x="1824508" y="5014545"/>
            <a:ext cx="335676"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باز</a:t>
            </a:r>
            <a:endParaRPr lang="en-US" altLang="ko-KR" sz="1200" dirty="0">
              <a:cs typeface="B Nazanin" pitchFamily="2" charset="-78"/>
            </a:endParaRPr>
          </a:p>
        </p:txBody>
      </p:sp>
      <p:sp>
        <p:nvSpPr>
          <p:cNvPr id="390" name="Text Box 124"/>
          <p:cNvSpPr txBox="1">
            <a:spLocks noChangeArrowheads="1"/>
          </p:cNvSpPr>
          <p:nvPr/>
        </p:nvSpPr>
        <p:spPr bwMode="auto">
          <a:xfrm>
            <a:off x="3083497" y="3338146"/>
            <a:ext cx="940694" cy="492443"/>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300" dirty="0" smtClean="0">
                <a:cs typeface="B Nazanin" pitchFamily="2" charset="-78"/>
              </a:rPr>
              <a:t>شير دو (سه)</a:t>
            </a:r>
            <a:br>
              <a:rPr lang="fa-IR" altLang="ko-KR" sz="1300" dirty="0" smtClean="0">
                <a:cs typeface="B Nazanin" pitchFamily="2" charset="-78"/>
              </a:rPr>
            </a:br>
            <a:r>
              <a:rPr lang="fa-IR" altLang="ko-KR" sz="1300" dirty="0" smtClean="0">
                <a:cs typeface="B Nazanin" pitchFamily="2" charset="-78"/>
              </a:rPr>
              <a:t>راهي</a:t>
            </a:r>
            <a:endParaRPr lang="en-US" altLang="ko-KR" sz="1300" dirty="0">
              <a:cs typeface="B Nazanin" pitchFamily="2" charset="-78"/>
            </a:endParaRPr>
          </a:p>
        </p:txBody>
      </p:sp>
      <p:sp>
        <p:nvSpPr>
          <p:cNvPr id="391" name="Text Box 124"/>
          <p:cNvSpPr txBox="1">
            <a:spLocks noChangeArrowheads="1"/>
          </p:cNvSpPr>
          <p:nvPr/>
        </p:nvSpPr>
        <p:spPr bwMode="auto">
          <a:xfrm>
            <a:off x="3225639" y="5014546"/>
            <a:ext cx="656410" cy="492443"/>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300" dirty="0" smtClean="0">
                <a:cs typeface="B Nazanin" pitchFamily="2" charset="-78"/>
              </a:rPr>
              <a:t>شير سه</a:t>
            </a:r>
            <a:br>
              <a:rPr lang="fa-IR" altLang="ko-KR" sz="1300" dirty="0" smtClean="0">
                <a:cs typeface="B Nazanin" pitchFamily="2" charset="-78"/>
              </a:rPr>
            </a:br>
            <a:r>
              <a:rPr lang="fa-IR" altLang="ko-KR" sz="1300" dirty="0" smtClean="0">
                <a:cs typeface="B Nazanin" pitchFamily="2" charset="-78"/>
              </a:rPr>
              <a:t>راهي</a:t>
            </a:r>
            <a:endParaRPr lang="en-US" altLang="ko-KR" sz="1300" dirty="0">
              <a:cs typeface="B Nazanin" pitchFamily="2" charset="-78"/>
            </a:endParaRPr>
          </a:p>
        </p:txBody>
      </p:sp>
      <p:sp>
        <p:nvSpPr>
          <p:cNvPr id="392" name="Text Box 124"/>
          <p:cNvSpPr txBox="1">
            <a:spLocks noChangeArrowheads="1"/>
          </p:cNvSpPr>
          <p:nvPr/>
        </p:nvSpPr>
        <p:spPr bwMode="auto">
          <a:xfrm>
            <a:off x="3960397" y="1589893"/>
            <a:ext cx="1563810" cy="3693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dirty="0" smtClean="0">
                <a:cs typeface="B Nazanin" pitchFamily="2" charset="-78"/>
              </a:rPr>
              <a:t>واحد بيروني</a:t>
            </a:r>
            <a:endParaRPr lang="en-US" altLang="ko-KR" dirty="0">
              <a:cs typeface="B Nazanin" pitchFamily="2" charset="-78"/>
            </a:endParaRPr>
          </a:p>
        </p:txBody>
      </p:sp>
      <p:sp>
        <p:nvSpPr>
          <p:cNvPr id="393" name="Text Box 124"/>
          <p:cNvSpPr txBox="1">
            <a:spLocks noChangeArrowheads="1"/>
          </p:cNvSpPr>
          <p:nvPr/>
        </p:nvSpPr>
        <p:spPr bwMode="auto">
          <a:xfrm>
            <a:off x="1218372" y="1589893"/>
            <a:ext cx="1544284" cy="3693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dirty="0" smtClean="0">
                <a:cs typeface="B Nazanin" pitchFamily="2" charset="-78"/>
              </a:rPr>
              <a:t>واحد داخلي</a:t>
            </a:r>
            <a:endParaRPr lang="en-US" altLang="ko-KR" dirty="0">
              <a:cs typeface="B Nazanin" pitchFamily="2" charset="-78"/>
            </a:endParaRPr>
          </a:p>
        </p:txBody>
      </p:sp>
      <p:sp>
        <p:nvSpPr>
          <p:cNvPr id="394" name="Text Box 124"/>
          <p:cNvSpPr txBox="1">
            <a:spLocks noChangeArrowheads="1"/>
          </p:cNvSpPr>
          <p:nvPr/>
        </p:nvSpPr>
        <p:spPr bwMode="auto">
          <a:xfrm>
            <a:off x="729083" y="5319345"/>
            <a:ext cx="811310"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پمپ وكيوم</a:t>
            </a:r>
            <a:endParaRPr lang="en-US" altLang="ko-KR" sz="1200" dirty="0">
              <a:cs typeface="B Nazanin" pitchFamily="2" charset="-78"/>
            </a:endParaRPr>
          </a:p>
        </p:txBody>
      </p:sp>
      <p:sp>
        <p:nvSpPr>
          <p:cNvPr id="395" name="Text Box 124"/>
          <p:cNvSpPr txBox="1">
            <a:spLocks noChangeArrowheads="1"/>
          </p:cNvSpPr>
          <p:nvPr/>
        </p:nvSpPr>
        <p:spPr bwMode="auto">
          <a:xfrm>
            <a:off x="3683402" y="2042745"/>
            <a:ext cx="468706"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بسته</a:t>
            </a:r>
            <a:endParaRPr lang="en-US" altLang="ko-KR" sz="1200" dirty="0">
              <a:cs typeface="B Nazanin" pitchFamily="2" charset="-78"/>
            </a:endParaRPr>
          </a:p>
        </p:txBody>
      </p:sp>
      <p:sp>
        <p:nvSpPr>
          <p:cNvPr id="396" name="Text Box 124"/>
          <p:cNvSpPr txBox="1">
            <a:spLocks noChangeArrowheads="1"/>
          </p:cNvSpPr>
          <p:nvPr/>
        </p:nvSpPr>
        <p:spPr bwMode="auto">
          <a:xfrm>
            <a:off x="3683402" y="3947745"/>
            <a:ext cx="468706"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بسته</a:t>
            </a:r>
            <a:endParaRPr lang="en-US" altLang="ko-KR" sz="1200" dirty="0">
              <a:cs typeface="B Nazanin" pitchFamily="2" charset="-78"/>
            </a:endParaRPr>
          </a:p>
        </p:txBody>
      </p:sp>
      <p:sp>
        <p:nvSpPr>
          <p:cNvPr id="397" name="Text Box 124"/>
          <p:cNvSpPr txBox="1">
            <a:spLocks noChangeArrowheads="1"/>
          </p:cNvSpPr>
          <p:nvPr/>
        </p:nvSpPr>
        <p:spPr bwMode="auto">
          <a:xfrm>
            <a:off x="2807102" y="5014545"/>
            <a:ext cx="468706"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بسته</a:t>
            </a:r>
            <a:endParaRPr lang="en-US" altLang="ko-KR" sz="1200" dirty="0">
              <a:cs typeface="B Nazanin" pitchFamily="2" charset="-78"/>
            </a:endParaRPr>
          </a:p>
        </p:txBody>
      </p:sp>
      <p:sp>
        <p:nvSpPr>
          <p:cNvPr id="398" name="Text Box 124"/>
          <p:cNvSpPr txBox="1">
            <a:spLocks noChangeArrowheads="1"/>
          </p:cNvSpPr>
          <p:nvPr/>
        </p:nvSpPr>
        <p:spPr bwMode="auto">
          <a:xfrm>
            <a:off x="2483720" y="1966790"/>
            <a:ext cx="777468"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سمت مايع</a:t>
            </a:r>
            <a:endParaRPr lang="en-US" altLang="ko-KR" sz="1200" dirty="0">
              <a:cs typeface="B Nazanin" pitchFamily="2" charset="-78"/>
            </a:endParaRPr>
          </a:p>
        </p:txBody>
      </p:sp>
      <p:sp>
        <p:nvSpPr>
          <p:cNvPr id="399" name="Text Box 124"/>
          <p:cNvSpPr txBox="1">
            <a:spLocks noChangeArrowheads="1"/>
          </p:cNvSpPr>
          <p:nvPr/>
        </p:nvSpPr>
        <p:spPr bwMode="auto">
          <a:xfrm>
            <a:off x="2516557" y="3110928"/>
            <a:ext cx="711792"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latinLnBrk="1">
              <a:spcBef>
                <a:spcPct val="50000"/>
              </a:spcBef>
            </a:pPr>
            <a:r>
              <a:rPr lang="fa-IR" altLang="ko-KR" sz="1200" dirty="0" smtClean="0">
                <a:cs typeface="B Nazanin" pitchFamily="2" charset="-78"/>
              </a:rPr>
              <a:t>سمت گاز</a:t>
            </a:r>
            <a:endParaRPr lang="en-US" altLang="ko-KR" sz="1200" dirty="0">
              <a:cs typeface="B Nazanin" pitchFamily="2" charset="-78"/>
            </a:endParaRPr>
          </a:p>
        </p:txBody>
      </p:sp>
      <p:sp>
        <p:nvSpPr>
          <p:cNvPr id="400" name="Rectangle 399"/>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46043" y="1066800"/>
            <a:ext cx="1793157" cy="510778"/>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fa-IR" sz="2400" b="1" dirty="0" smtClean="0">
                <a:cs typeface="2  Mitra_4 (MRT)" pitchFamily="2" charset="-78"/>
              </a:rPr>
              <a:t>مبردها</a:t>
            </a:r>
            <a:endParaRPr lang="en-US" sz="2400" dirty="0"/>
          </a:p>
        </p:txBody>
      </p:sp>
      <p:sp>
        <p:nvSpPr>
          <p:cNvPr id="3" name="Rectangle 2"/>
          <p:cNvSpPr/>
          <p:nvPr/>
        </p:nvSpPr>
        <p:spPr>
          <a:xfrm>
            <a:off x="1524000" y="1752600"/>
            <a:ext cx="7467600" cy="1569660"/>
          </a:xfrm>
          <a:prstGeom prst="rect">
            <a:avLst/>
          </a:prstGeom>
        </p:spPr>
        <p:txBody>
          <a:bodyPr wrap="square">
            <a:spAutoFit/>
          </a:bodyPr>
          <a:lstStyle/>
          <a:p>
            <a:pPr marL="0" indent="0" algn="r">
              <a:buNone/>
            </a:pPr>
            <a:r>
              <a:rPr lang="fa-IR" sz="2400" dirty="0" smtClean="0">
                <a:cs typeface="2  Baran" pitchFamily="2" charset="-78"/>
              </a:rPr>
              <a:t>مبرد سيالي است كه در سيستم تبريد براي دفع حرارت و توليد سرما مورد استفاده قرار مي‌گيرد. سيال مبرد بوسيلة جذب گرماي فضاي مورد نظر در اواپراتور دماي فضاي مورد نظر را پايين آورده و در كندانسور گرما را دفع مي‌كند.</a:t>
            </a:r>
            <a:endParaRPr lang="en-US" sz="2400" dirty="0" smtClean="0">
              <a:cs typeface="2  Baran" pitchFamily="2" charset="-78"/>
            </a:endParaRPr>
          </a:p>
          <a:p>
            <a:pPr algn="r"/>
            <a:endParaRPr lang="en-US" sz="2400" dirty="0"/>
          </a:p>
        </p:txBody>
      </p:sp>
      <p:sp>
        <p:nvSpPr>
          <p:cNvPr id="4" name="Rounded Rectangle 3"/>
          <p:cNvSpPr/>
          <p:nvPr/>
        </p:nvSpPr>
        <p:spPr>
          <a:xfrm>
            <a:off x="5294479" y="3223022"/>
            <a:ext cx="3620921"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گازهای مورد استفاده در سیکل تبرید </a:t>
            </a:r>
            <a:endParaRPr lang="en-US" sz="2400" dirty="0"/>
          </a:p>
        </p:txBody>
      </p:sp>
      <p:sp>
        <p:nvSpPr>
          <p:cNvPr id="5" name="Rectangle 4"/>
          <p:cNvSpPr/>
          <p:nvPr/>
        </p:nvSpPr>
        <p:spPr>
          <a:xfrm>
            <a:off x="990600" y="3863876"/>
            <a:ext cx="7924800" cy="2308324"/>
          </a:xfrm>
          <a:prstGeom prst="rect">
            <a:avLst/>
          </a:prstGeom>
        </p:spPr>
        <p:txBody>
          <a:bodyPr wrap="square">
            <a:spAutoFit/>
          </a:bodyPr>
          <a:lstStyle/>
          <a:p>
            <a:pPr marL="0" indent="0" algn="just" rtl="1">
              <a:buNone/>
            </a:pPr>
            <a:r>
              <a:rPr lang="fa-IR" sz="2400" dirty="0" smtClean="0">
                <a:cs typeface="2  Baran" pitchFamily="2" charset="-78"/>
              </a:rPr>
              <a:t>در اوایل رشد دستگاهای تهویه مطبوع گاز مورد استفاده در این دستگاه ها  </a:t>
            </a:r>
          </a:p>
          <a:p>
            <a:pPr marL="0" indent="0" algn="just" rtl="1">
              <a:buNone/>
            </a:pPr>
            <a:r>
              <a:rPr lang="fa-IR" sz="2400" dirty="0" smtClean="0">
                <a:cs typeface="2  Baran" pitchFamily="2" charset="-78"/>
              </a:rPr>
              <a:t>این گاز که دارای کلر بوده و کلر باعث اسیب به لایه ازن و</a:t>
            </a:r>
            <a:r>
              <a:rPr lang="en-US" sz="2400" dirty="0" smtClean="0">
                <a:cs typeface="2  Baran" pitchFamily="2" charset="-78"/>
              </a:rPr>
              <a:t>R22</a:t>
            </a:r>
            <a:endParaRPr lang="fa-IR" sz="2400" dirty="0" smtClean="0">
              <a:cs typeface="2  Baran" pitchFamily="2" charset="-78"/>
            </a:endParaRPr>
          </a:p>
          <a:p>
            <a:pPr marL="0" indent="0" algn="just" rtl="1">
              <a:buNone/>
            </a:pPr>
            <a:r>
              <a:rPr lang="fa-IR" sz="2400" dirty="0" smtClean="0">
                <a:cs typeface="2  Baran" pitchFamily="2" charset="-78"/>
              </a:rPr>
              <a:t>افزایش گرمای جو زمین میشود این گاز به همین دلایل با </a:t>
            </a:r>
          </a:p>
          <a:p>
            <a:pPr marL="0" indent="0" algn="just" rtl="1">
              <a:buNone/>
            </a:pPr>
            <a:r>
              <a:rPr lang="fa-IR" sz="2400" dirty="0" smtClean="0">
                <a:cs typeface="2  Baran" pitchFamily="2" charset="-78"/>
              </a:rPr>
              <a:t> تعویض گردید این گاز خطر اسیب زدن به لایه ازن را ندارد</a:t>
            </a:r>
            <a:r>
              <a:rPr lang="en-US" sz="2400" dirty="0" smtClean="0">
                <a:cs typeface="2  Baran" pitchFamily="2" charset="-78"/>
              </a:rPr>
              <a:t>R410</a:t>
            </a:r>
            <a:r>
              <a:rPr lang="fa-IR" sz="2400" dirty="0" smtClean="0">
                <a:cs typeface="2  Baran" pitchFamily="2" charset="-78"/>
              </a:rPr>
              <a:t>گاز</a:t>
            </a:r>
            <a:endParaRPr lang="en-US" sz="2400" dirty="0" smtClean="0">
              <a:cs typeface="2  Baran" pitchFamily="2" charset="-78"/>
            </a:endParaRPr>
          </a:p>
          <a:p>
            <a:pPr marL="0" indent="0" algn="just" rtl="1">
              <a:buNone/>
            </a:pPr>
            <a:r>
              <a:rPr lang="fa-IR" sz="2400" dirty="0" smtClean="0">
                <a:cs typeface="2  Baran" pitchFamily="2" charset="-78"/>
              </a:rPr>
              <a:t>اما این گاز هنوز خطر گرم شدن زمین را دارد</a:t>
            </a:r>
          </a:p>
          <a:p>
            <a:pPr marL="0" indent="0" algn="just" rtl="1">
              <a:buNone/>
            </a:pPr>
            <a:endParaRPr lang="fa-IR" sz="2400" dirty="0">
              <a:cs typeface="2  Baran" pitchFamily="2" charset="-78"/>
            </a:endParaRPr>
          </a:p>
        </p:txBody>
      </p:sp>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00800" y="990600"/>
            <a:ext cx="2539577"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رنگ کپسول های متعارف</a:t>
            </a:r>
            <a:endParaRPr lang="en-US" sz="2400" dirty="0"/>
          </a:p>
        </p:txBody>
      </p:sp>
      <p:pic>
        <p:nvPicPr>
          <p:cNvPr id="3"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1155" y="1613487"/>
            <a:ext cx="5022273" cy="4680815"/>
          </a:xfrm>
        </p:spPr>
      </p:pic>
      <p:pic>
        <p:nvPicPr>
          <p:cNvPr id="4" name="Picture 10" descr="K:\cooling\pic.compnet\gas color\R22_Refrigerant_gas.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rot="585269">
            <a:off x="6248400" y="3048000"/>
            <a:ext cx="1975203" cy="166707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50800">
              <a:schemeClr val="accent1">
                <a:alpha val="0"/>
              </a:schemeClr>
            </a:glow>
            <a:reflection stA="95000" endPos="0" dist="50800" dir="5400000" sy="-100000" algn="bl" rotWithShape="0"/>
          </a:effectLst>
          <a:scene3d>
            <a:camera prst="orthographicFront">
              <a:rot lat="600000" lon="0" rev="600000"/>
            </a:camera>
            <a:lightRig rig="threePt" dir="t"/>
          </a:scene3d>
          <a:extLst/>
        </p:spPr>
      </p:pic>
      <p:sp>
        <p:nvSpPr>
          <p:cNvPr id="5" name="Rectangle 4"/>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15200" y="1143000"/>
            <a:ext cx="1275735"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r" rtl="1"/>
            <a:r>
              <a:rPr lang="fa-IR" sz="2400" b="1" dirty="0" smtClean="0">
                <a:cs typeface="2  Mitra_4 (MRT)" pitchFamily="2" charset="-78"/>
              </a:rPr>
              <a:t>مبرّد </a:t>
            </a:r>
            <a:r>
              <a:rPr lang="en-US" sz="2400" b="1" dirty="0" smtClean="0">
                <a:cs typeface="2  Mitra_4 (MRT)" pitchFamily="2" charset="-78"/>
              </a:rPr>
              <a:t>R-22</a:t>
            </a:r>
            <a:endParaRPr lang="en-US" sz="2400" dirty="0"/>
          </a:p>
        </p:txBody>
      </p:sp>
      <p:sp>
        <p:nvSpPr>
          <p:cNvPr id="4" name="Rectangle 3"/>
          <p:cNvSpPr/>
          <p:nvPr/>
        </p:nvSpPr>
        <p:spPr>
          <a:xfrm>
            <a:off x="457200" y="2274838"/>
            <a:ext cx="8229600" cy="2308324"/>
          </a:xfrm>
          <a:prstGeom prst="rect">
            <a:avLst/>
          </a:prstGeom>
        </p:spPr>
        <p:txBody>
          <a:bodyPr wrap="square">
            <a:spAutoFit/>
          </a:bodyPr>
          <a:lstStyle/>
          <a:p>
            <a:pPr marL="0" indent="0" algn="just" rtl="1">
              <a:buNone/>
            </a:pPr>
            <a:r>
              <a:rPr lang="fa-IR" sz="2400" dirty="0" smtClean="0"/>
              <a:t>مبرّدي است كه در آن از كربن، هيدروژن، كلروفلوئور</a:t>
            </a:r>
            <a:r>
              <a:rPr lang="en-US" sz="2400" dirty="0" smtClean="0"/>
              <a:t> (</a:t>
            </a:r>
            <a:r>
              <a:rPr lang="en-US" sz="2400" b="1" dirty="0" smtClean="0"/>
              <a:t>CHCLF</a:t>
            </a:r>
            <a:r>
              <a:rPr lang="en-US" sz="2400" b="1" baseline="-25000" dirty="0" smtClean="0"/>
              <a:t>2</a:t>
            </a:r>
            <a:r>
              <a:rPr lang="en-US" sz="2400" b="1" dirty="0" smtClean="0"/>
              <a:t>)</a:t>
            </a:r>
            <a:r>
              <a:rPr lang="en-US" sz="2400" dirty="0" smtClean="0"/>
              <a:t> </a:t>
            </a:r>
            <a:r>
              <a:rPr lang="fa-IR" sz="2400" dirty="0" smtClean="0"/>
              <a:t>استفاده شده و غير قابل اشتعال و انفجار مي‌باشد. درجه سميّت بسيار </a:t>
            </a:r>
            <a:r>
              <a:rPr lang="en-US" sz="2400" dirty="0" smtClean="0"/>
              <a:t>-</a:t>
            </a:r>
            <a:r>
              <a:rPr lang="fa-IR" sz="2400" dirty="0" smtClean="0"/>
              <a:t>. پاييني دارد و داراي دماي جوش -40.8 سانتی گراد میباشد و همچنین این مبرد فرمول ترکیب خود را در حالتهای مایع .گاز.از دست نمی دهد و اثر خوردگی بسیار پایینی بر روی فلزات را دارد.</a:t>
            </a:r>
            <a:endParaRPr lang="en-US" sz="2400" dirty="0" smtClean="0"/>
          </a:p>
          <a:p>
            <a:pPr algn="r"/>
            <a:endParaRPr lang="en-US" sz="2400" dirty="0"/>
          </a:p>
        </p:txBody>
      </p:sp>
      <p:sp>
        <p:nvSpPr>
          <p:cNvPr id="5" name="Rectangle 4"/>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67600" y="1066800"/>
            <a:ext cx="1423859"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b="1" dirty="0" smtClean="0">
                <a:cs typeface="2  Mitra_4 (MRT)" pitchFamily="2" charset="-78"/>
              </a:rPr>
              <a:t>مبرد </a:t>
            </a:r>
            <a:r>
              <a:rPr lang="en-US" sz="2400" b="1" dirty="0" smtClean="0">
                <a:cs typeface="2  Mitra_4 (MRT)" pitchFamily="2" charset="-78"/>
              </a:rPr>
              <a:t>R-410</a:t>
            </a:r>
            <a:endParaRPr lang="en-US" sz="2400" dirty="0"/>
          </a:p>
        </p:txBody>
      </p:sp>
      <p:sp>
        <p:nvSpPr>
          <p:cNvPr id="5" name="Rectangle 4"/>
          <p:cNvSpPr/>
          <p:nvPr/>
        </p:nvSpPr>
        <p:spPr>
          <a:xfrm>
            <a:off x="685800" y="1828800"/>
            <a:ext cx="8229600" cy="1569660"/>
          </a:xfrm>
          <a:prstGeom prst="rect">
            <a:avLst/>
          </a:prstGeom>
        </p:spPr>
        <p:txBody>
          <a:bodyPr wrap="square">
            <a:spAutoFit/>
          </a:bodyPr>
          <a:lstStyle/>
          <a:p>
            <a:pPr marL="0" indent="0" algn="r">
              <a:buNone/>
            </a:pPr>
            <a:r>
              <a:rPr lang="fa-IR" sz="2400" dirty="0" smtClean="0">
                <a:cs typeface="2  Baran" pitchFamily="2" charset="-78"/>
              </a:rPr>
              <a:t>این گاز که هنوز جایگزینی ندارد از سال 2011 بعد دردستگاه های تولید شده وجود دارد این گاز از مخلوط دو مبرد دیگر با نسبت مساوی تولید شده نقطه جوش بیشتر وفشار کاری 1.6 بیشتر از 22 دارد  این گاز به رطبوت بسیار حساس است و حتما دستکاه باید خوب وکیوم شود هنگام شارژ گاز این مبرد حتما باید به صورت مایع باشد </a:t>
            </a:r>
            <a:endParaRPr lang="en-US" sz="2400" dirty="0">
              <a:cs typeface="2  Baran" pitchFamily="2" charset="-78"/>
            </a:endParaRPr>
          </a:p>
        </p:txBody>
      </p:sp>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24400" y="1066800"/>
            <a:ext cx="4224625"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مقایسه دو گاز موجود در تهویه مطبوع</a:t>
            </a:r>
            <a:endParaRPr lang="en-US" sz="2800" dirty="0"/>
          </a:p>
        </p:txBody>
      </p:sp>
      <p:graphicFrame>
        <p:nvGraphicFramePr>
          <p:cNvPr id="3" name="Content Placeholder 7"/>
          <p:cNvGraphicFramePr>
            <a:graphicFrameLocks noGrp="1"/>
          </p:cNvGraphicFramePr>
          <p:nvPr>
            <p:ph idx="1"/>
            <p:extLst>
              <p:ext uri="{D42A27DB-BD31-4B8C-83A1-F6EECF244321}">
                <p14:modId xmlns:p14="http://schemas.microsoft.com/office/powerpoint/2010/main" val="3647340908"/>
              </p:ext>
            </p:extLst>
          </p:nvPr>
        </p:nvGraphicFramePr>
        <p:xfrm>
          <a:off x="1524001" y="1905001"/>
          <a:ext cx="5791201" cy="4330962"/>
        </p:xfrm>
        <a:graphic>
          <a:graphicData uri="http://schemas.openxmlformats.org/drawingml/2006/table">
            <a:tbl>
              <a:tblPr firstRow="1" bandRow="1">
                <a:tableStyleId>{46F890A9-2807-4EBB-B81D-B2AA78EC7F39}</a:tableStyleId>
              </a:tblPr>
              <a:tblGrid>
                <a:gridCol w="1900237"/>
                <a:gridCol w="1900237"/>
                <a:gridCol w="1990727"/>
              </a:tblGrid>
              <a:tr h="408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Item</a:t>
                      </a:r>
                    </a:p>
                    <a:p>
                      <a:pPr algn="ctr"/>
                      <a:endParaRPr lang="en-US" sz="1100" dirty="0">
                        <a:cs typeface="B Titr" pitchFamily="2" charset="-78"/>
                      </a:endParaRPr>
                    </a:p>
                  </a:txBody>
                  <a:tcPr/>
                </a:tc>
                <a:tc>
                  <a:txBody>
                    <a:bodyPr/>
                    <a:lstStyle/>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R-22</a:t>
                      </a:r>
                      <a:endParaRPr lang="en-US" sz="1100" dirty="0">
                        <a:cs typeface="B Titr" pitchFamily="2" charset="-78"/>
                      </a:endParaRPr>
                    </a:p>
                  </a:txBody>
                  <a:tcPr/>
                </a:tc>
                <a:tc>
                  <a:txBody>
                    <a:bodyPr/>
                    <a:lstStyle/>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R-410A</a:t>
                      </a:r>
                      <a:endParaRPr lang="en-US" sz="1100" dirty="0">
                        <a:cs typeface="B Titr" pitchFamily="2" charset="-78"/>
                      </a:endParaRPr>
                    </a:p>
                  </a:txBody>
                  <a:tcPr/>
                </a:tc>
              </a:tr>
              <a:tr h="6028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(ODP)</a:t>
                      </a:r>
                      <a:r>
                        <a:rPr kumimoji="0" lang="fa-IR" altLang="ko-KR" sz="1100" b="1" i="0" u="none" strike="noStrike" cap="none" normalizeH="0" baseline="0" dirty="0" smtClean="0">
                          <a:ln>
                            <a:noFill/>
                          </a:ln>
                          <a:solidFill>
                            <a:srgbClr val="C5003D"/>
                          </a:solidFill>
                          <a:effectLst/>
                          <a:latin typeface="+mn-ea"/>
                          <a:ea typeface="+mn-ea"/>
                          <a:cs typeface="B Titr" pitchFamily="2" charset="-78"/>
                        </a:rPr>
                        <a:t>تهديد لايه اوزون </a:t>
                      </a:r>
                      <a:r>
                        <a:rPr kumimoji="0" lang="en-US" altLang="ko-KR" sz="1100" b="1" i="0" u="none" strike="noStrike" cap="none" normalizeH="0" baseline="0" dirty="0" smtClean="0">
                          <a:ln>
                            <a:noFill/>
                          </a:ln>
                          <a:solidFill>
                            <a:srgbClr val="C5003D"/>
                          </a:solidFill>
                          <a:effectLst/>
                          <a:latin typeface="+mn-ea"/>
                          <a:ea typeface="+mn-ea"/>
                          <a:cs typeface="B Titr" pitchFamily="2" charset="-78"/>
                        </a:rPr>
                        <a:t>(ozone depletes potential)</a:t>
                      </a:r>
                    </a:p>
                    <a:p>
                      <a:pPr algn="ctr"/>
                      <a:endParaRPr lang="en-US" sz="1100" dirty="0">
                        <a:cs typeface="B Titr"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0.0055</a:t>
                      </a:r>
                      <a:endParaRPr lang="en-US" sz="1100" dirty="0">
                        <a:cs typeface="B Titr" pitchFamily="2" charset="-78"/>
                      </a:endParaRPr>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0" lang="en-US" altLang="ko-KR" sz="1100" b="1" i="1" u="none" strike="noStrike" cap="none" normalizeH="0" baseline="0" dirty="0" smtClean="0">
                          <a:ln>
                            <a:noFill/>
                          </a:ln>
                          <a:solidFill>
                            <a:srgbClr val="C5003D"/>
                          </a:solidFill>
                          <a:effectLst/>
                          <a:latin typeface="+mn-ea"/>
                          <a:ea typeface="+mn-ea"/>
                          <a:cs typeface="B Titr" pitchFamily="2" charset="-78"/>
                        </a:rPr>
                        <a:t>0</a:t>
                      </a:r>
                      <a:endParaRPr lang="en-US" sz="1100" i="1" dirty="0">
                        <a:cs typeface="B Titr" pitchFamily="2" charset="-78"/>
                      </a:endParaRPr>
                    </a:p>
                  </a:txBody>
                  <a:tcPr/>
                </a:tc>
              </a:tr>
              <a:tr h="463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(GWP)</a:t>
                      </a:r>
                      <a:r>
                        <a:rPr kumimoji="0" lang="fa-IR" altLang="ko-KR" sz="1100" b="1" i="0" u="none" strike="noStrike" cap="none" normalizeH="0" baseline="0" dirty="0" smtClean="0">
                          <a:ln>
                            <a:noFill/>
                          </a:ln>
                          <a:solidFill>
                            <a:srgbClr val="C5003D"/>
                          </a:solidFill>
                          <a:effectLst/>
                          <a:latin typeface="+mn-ea"/>
                          <a:ea typeface="+mn-ea"/>
                          <a:cs typeface="B Titr" pitchFamily="2" charset="-78"/>
                        </a:rPr>
                        <a:t>گرم كردن جو كره زمين</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c>
                  <a:txBody>
                    <a:bodyPr/>
                    <a:lstStyle/>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1700</a:t>
                      </a:r>
                      <a:endParaRPr lang="en-US" sz="1100" dirty="0">
                        <a:cs typeface="B Titr" pitchFamily="2" charset="-78"/>
                      </a:endParaRPr>
                    </a:p>
                  </a:txBody>
                  <a:tcPr/>
                </a:tc>
                <a:tc>
                  <a:txBody>
                    <a:bodyPr/>
                    <a:lstStyle/>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1370</a:t>
                      </a:r>
                      <a:endParaRPr lang="en-US" sz="1100" dirty="0">
                        <a:cs typeface="B Titr" pitchFamily="2" charset="-78"/>
                      </a:endParaRPr>
                    </a:p>
                  </a:txBody>
                  <a:tcPr/>
                </a:tc>
              </a:tr>
              <a:tr h="617012">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(at 25℃. Psi)</a:t>
                      </a:r>
                    </a:p>
                    <a:p>
                      <a:pPr marL="0" marR="0" lvl="0" indent="0" algn="ctr" defTabSz="914400" rtl="0" eaLnBrk="1" fontAlgn="base" latinLnBrk="0" hangingPunct="1">
                        <a:lnSpc>
                          <a:spcPct val="100000"/>
                        </a:lnSpc>
                        <a:spcBef>
                          <a:spcPct val="30000"/>
                        </a:spcBef>
                        <a:spcAft>
                          <a:spcPct val="0"/>
                        </a:spcAft>
                        <a:buClrTx/>
                        <a:buSzTx/>
                        <a:buFontTx/>
                        <a:buNone/>
                        <a:tabLst/>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فشار اشباع</a:t>
                      </a:r>
                    </a:p>
                    <a:p>
                      <a:pPr algn="ctr"/>
                      <a:endParaRPr lang="en-US" sz="1100" dirty="0">
                        <a:cs typeface="B Titr" pitchFamily="2" charset="-78"/>
                      </a:endParaRPr>
                    </a:p>
                  </a:txBody>
                  <a:tcPr/>
                </a:tc>
                <a:tc>
                  <a:txBody>
                    <a:bodyPr/>
                    <a:lstStyle/>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150</a:t>
                      </a:r>
                      <a:endParaRPr lang="en-US" sz="1100" dirty="0">
                        <a:cs typeface="B Titr" pitchFamily="2" charset="-78"/>
                      </a:endParaRPr>
                    </a:p>
                  </a:txBody>
                  <a:tcPr/>
                </a:tc>
                <a:tc>
                  <a:txBody>
                    <a:bodyPr/>
                    <a:lstStyle/>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240</a:t>
                      </a:r>
                      <a:endParaRPr lang="en-US" sz="1100" dirty="0">
                        <a:cs typeface="B Titr" pitchFamily="2" charset="-78"/>
                      </a:endParaRPr>
                    </a:p>
                  </a:txBody>
                  <a:tcPr/>
                </a:tc>
              </a:tr>
              <a:tr h="6170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تركيب</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گاز تک</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(R32:R125 = 50:50)</a:t>
                      </a:r>
                    </a:p>
                    <a:p>
                      <a:pPr marL="0" marR="0" lvl="0" indent="0" algn="ctr" defTabSz="914400" rtl="0" eaLnBrk="1" fontAlgn="base" latinLnBrk="0" hangingPunct="1">
                        <a:lnSpc>
                          <a:spcPct val="100000"/>
                        </a:lnSpc>
                        <a:spcBef>
                          <a:spcPct val="30000"/>
                        </a:spcBef>
                        <a:spcAft>
                          <a:spcPct val="0"/>
                        </a:spcAft>
                        <a:buClrTx/>
                        <a:buSzTx/>
                        <a:buFontTx/>
                        <a:buNone/>
                        <a:tabLst/>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ماده مبرد تركيبي</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r>
              <a:tr h="408424">
                <a:tc>
                  <a:txBody>
                    <a:bodyPr/>
                    <a:lstStyle/>
                    <a:p>
                      <a:pPr algn="ctr"/>
                      <a:r>
                        <a:rPr kumimoji="0" lang="fa-IR" altLang="ko-KR" sz="1100" b="1" i="0" u="none" strike="noStrike" cap="none" normalizeH="0" baseline="0" dirty="0" smtClean="0">
                          <a:ln>
                            <a:noFill/>
                          </a:ln>
                          <a:solidFill>
                            <a:srgbClr val="C5003D"/>
                          </a:solidFill>
                          <a:effectLst/>
                          <a:latin typeface="+mn-ea"/>
                          <a:ea typeface="+mn-ea"/>
                          <a:cs typeface="B Titr" pitchFamily="2" charset="-78"/>
                        </a:rPr>
                        <a:t>نشتي</a:t>
                      </a:r>
                      <a:endParaRPr lang="en-US" sz="1100" dirty="0">
                        <a:cs typeface="B Titr" pitchFamily="2" charset="-78"/>
                      </a:endParaRPr>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بدون تغيير در تركيب</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تغييرات تركيب</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r>
              <a:tr h="6651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شارژ دوباره</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endParaRPr kumimoji="0" lang="ko-KR" altLang="en-US" sz="1100" b="1" i="0" u="none" strike="noStrike" cap="none" normalizeH="0" baseline="0" dirty="0" smtClean="0">
                        <a:ln>
                          <a:noFill/>
                        </a:ln>
                        <a:solidFill>
                          <a:srgbClr val="C5003D"/>
                        </a:solidFill>
                        <a:effectLst/>
                        <a:latin typeface="+mn-ea"/>
                        <a:ea typeface="+mn-ea"/>
                        <a:cs typeface="B Titr" pitchFamily="2" charset="-78"/>
                      </a:endParaRP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مايع/ گاز / هردو</a:t>
                      </a:r>
                    </a:p>
                    <a:p>
                      <a:pPr marL="0" marR="0" lvl="0" indent="0" algn="ctr" defTabSz="914400" rtl="0" eaLnBrk="1" fontAlgn="base" latinLnBrk="0" hangingPunct="1">
                        <a:lnSpc>
                          <a:spcPct val="100000"/>
                        </a:lnSpc>
                        <a:spcBef>
                          <a:spcPct val="30000"/>
                        </a:spcBef>
                        <a:spcAft>
                          <a:spcPct val="0"/>
                        </a:spcAft>
                        <a:buClrTx/>
                        <a:buSzTx/>
                        <a:buFontTx/>
                        <a:buNone/>
                        <a:tabLst/>
                      </a:pP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در حالت مايع بايد شارژ شود</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r>
              <a:tr h="408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نقطه جوش (سانتيگراد)</a:t>
                      </a:r>
                      <a:endParaRPr kumimoji="0" lang="en-US" altLang="ko-KR" sz="1100" b="1" i="0" u="none" strike="noStrike" cap="none" normalizeH="0" baseline="0" dirty="0" smtClean="0">
                        <a:ln>
                          <a:noFill/>
                        </a:ln>
                        <a:solidFill>
                          <a:srgbClr val="C5003D"/>
                        </a:solidFill>
                        <a:effectLst/>
                        <a:latin typeface="+mn-ea"/>
                        <a:ea typeface="+mn-ea"/>
                        <a:cs typeface="B Titr" pitchFamily="2" charset="-78"/>
                      </a:endParaRPr>
                    </a:p>
                    <a:p>
                      <a:pPr algn="ctr"/>
                      <a:endParaRPr lang="en-US" sz="1100" dirty="0">
                        <a:cs typeface="B Titr" pitchFamily="2" charset="-78"/>
                      </a:endParaRPr>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0" lang="fa-IR" altLang="ko-KR" sz="1100" b="1" i="0" u="none" strike="noStrike" cap="none" normalizeH="0" baseline="0" dirty="0" smtClean="0">
                          <a:ln>
                            <a:noFill/>
                          </a:ln>
                          <a:solidFill>
                            <a:srgbClr val="C5003D"/>
                          </a:solidFill>
                          <a:effectLst/>
                          <a:latin typeface="+mn-ea"/>
                          <a:ea typeface="+mn-ea"/>
                          <a:cs typeface="B Titr" pitchFamily="2" charset="-78"/>
                        </a:rPr>
                        <a:t>-</a:t>
                      </a:r>
                      <a:r>
                        <a:rPr kumimoji="0" lang="en-US" altLang="ko-KR" sz="1100" b="1" i="0" u="none" strike="noStrike" cap="none" normalizeH="0" baseline="0" dirty="0" smtClean="0">
                          <a:ln>
                            <a:noFill/>
                          </a:ln>
                          <a:solidFill>
                            <a:srgbClr val="C5003D"/>
                          </a:solidFill>
                          <a:effectLst/>
                          <a:latin typeface="+mn-ea"/>
                          <a:ea typeface="+mn-ea"/>
                          <a:cs typeface="B Titr" pitchFamily="2" charset="-78"/>
                        </a:rPr>
                        <a:t>40.8</a:t>
                      </a:r>
                      <a:endParaRPr kumimoji="0" lang="ko-KR" altLang="en-US" sz="1100" b="1" i="0" u="none" strike="noStrike" cap="none" normalizeH="0" baseline="0" dirty="0" smtClean="0">
                        <a:ln>
                          <a:noFill/>
                        </a:ln>
                        <a:solidFill>
                          <a:srgbClr val="C5003D"/>
                        </a:solidFill>
                        <a:effectLst/>
                        <a:latin typeface="+mn-ea"/>
                        <a:ea typeface="+mn-ea"/>
                        <a:cs typeface="B Titr" pitchFamily="2" charset="-78"/>
                      </a:endParaRP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cap="none" normalizeH="0" baseline="0" dirty="0" smtClean="0">
                          <a:ln>
                            <a:noFill/>
                          </a:ln>
                          <a:solidFill>
                            <a:srgbClr val="C5003D"/>
                          </a:solidFill>
                          <a:effectLst/>
                          <a:latin typeface="+mn-ea"/>
                          <a:ea typeface="+mn-ea"/>
                          <a:cs typeface="B Titr" pitchFamily="2" charset="-78"/>
                        </a:rPr>
                        <a:t>-</a:t>
                      </a:r>
                    </a:p>
                    <a:p>
                      <a:pPr algn="ctr"/>
                      <a:r>
                        <a:rPr kumimoji="0" lang="en-US" altLang="ko-KR" sz="1100" b="1" i="0" u="none" strike="noStrike" cap="none" normalizeH="0" baseline="0" dirty="0" smtClean="0">
                          <a:ln>
                            <a:noFill/>
                          </a:ln>
                          <a:solidFill>
                            <a:srgbClr val="C5003D"/>
                          </a:solidFill>
                          <a:effectLst/>
                          <a:latin typeface="+mn-ea"/>
                          <a:ea typeface="+mn-ea"/>
                          <a:cs typeface="B Titr" pitchFamily="2" charset="-78"/>
                        </a:rPr>
                        <a:t>51.4</a:t>
                      </a:r>
                      <a:endParaRPr lang="en-US" sz="1100" dirty="0">
                        <a:cs typeface="B Titr" pitchFamily="2" charset="-78"/>
                      </a:endParaRPr>
                    </a:p>
                  </a:txBody>
                  <a:tcPr/>
                </a:tc>
              </a:tr>
            </a:tbl>
          </a:graphicData>
        </a:graphic>
      </p:graphicFrame>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0"/>
          <p:cNvPicPr>
            <a:picLocks noGrp="1" noChangeAspect="1" noChangeArrowheads="1"/>
          </p:cNvPicPr>
          <p:nvPr>
            <p:ph idx="1"/>
          </p:nvPr>
        </p:nvPicPr>
        <p:blipFill>
          <a:blip r:embed="rId2" cstate="screen"/>
          <a:srcRect/>
          <a:stretch>
            <a:fillRect/>
          </a:stretch>
        </p:blipFill>
        <p:spPr bwMode="auto">
          <a:xfrm>
            <a:off x="6553200" y="1873997"/>
            <a:ext cx="1905000" cy="4106115"/>
          </a:xfrm>
          <a:prstGeom prst="rect">
            <a:avLst/>
          </a:prstGeom>
          <a:noFill/>
          <a:ln w="9525">
            <a:noFill/>
            <a:miter lim="800000"/>
            <a:headEnd/>
            <a:tailEnd/>
          </a:ln>
        </p:spPr>
      </p:pic>
      <p:pic>
        <p:nvPicPr>
          <p:cNvPr id="3" name="Picture 2" descr="C:\Users\Ariana\Desktop\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2101121" cy="451954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6019800" y="3005102"/>
            <a:ext cx="8382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047344" y="2542122"/>
            <a:ext cx="1981200" cy="584775"/>
          </a:xfrm>
          <a:prstGeom prst="rect">
            <a:avLst/>
          </a:prstGeom>
          <a:noFill/>
        </p:spPr>
        <p:txBody>
          <a:bodyPr wrap="square" rtlCol="0">
            <a:spAutoFit/>
          </a:bodyPr>
          <a:lstStyle/>
          <a:p>
            <a:pPr algn="r" rtl="1"/>
            <a:r>
              <a:rPr lang="en-US" sz="3200" dirty="0" smtClean="0"/>
              <a:t>R32</a:t>
            </a:r>
            <a:endParaRPr lang="en-US" sz="3200" dirty="0"/>
          </a:p>
        </p:txBody>
      </p:sp>
      <p:cxnSp>
        <p:nvCxnSpPr>
          <p:cNvPr id="6" name="Straight Arrow Connector 5"/>
          <p:cNvCxnSpPr/>
          <p:nvPr/>
        </p:nvCxnSpPr>
        <p:spPr>
          <a:xfrm flipV="1">
            <a:off x="5791200" y="4724400"/>
            <a:ext cx="1066800"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004216" y="5256948"/>
            <a:ext cx="1972456" cy="584775"/>
          </a:xfrm>
          <a:prstGeom prst="rect">
            <a:avLst/>
          </a:prstGeom>
          <a:noFill/>
        </p:spPr>
        <p:txBody>
          <a:bodyPr wrap="square" rtlCol="0">
            <a:spAutoFit/>
          </a:bodyPr>
          <a:lstStyle/>
          <a:p>
            <a:r>
              <a:rPr lang="en-US" sz="3200" dirty="0" smtClean="0"/>
              <a:t>R125</a:t>
            </a:r>
            <a:endParaRPr lang="en-US" sz="3200" dirty="0"/>
          </a:p>
        </p:txBody>
      </p:sp>
      <p:cxnSp>
        <p:nvCxnSpPr>
          <p:cNvPr id="8" name="Straight Arrow Connector 7"/>
          <p:cNvCxnSpPr>
            <a:stCxn id="10" idx="1"/>
          </p:cNvCxnSpPr>
          <p:nvPr/>
        </p:nvCxnSpPr>
        <p:spPr>
          <a:xfrm flipH="1" flipV="1">
            <a:off x="1563351" y="2542123"/>
            <a:ext cx="1294773" cy="4638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10" idx="1"/>
          </p:cNvCxnSpPr>
          <p:nvPr/>
        </p:nvCxnSpPr>
        <p:spPr>
          <a:xfrm flipH="1">
            <a:off x="1660160" y="3005959"/>
            <a:ext cx="1197964" cy="15660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858124" y="2713571"/>
            <a:ext cx="2438400" cy="584775"/>
          </a:xfrm>
          <a:prstGeom prst="rect">
            <a:avLst/>
          </a:prstGeom>
          <a:noFill/>
        </p:spPr>
        <p:txBody>
          <a:bodyPr wrap="square" rtlCol="0">
            <a:spAutoFit/>
          </a:bodyPr>
          <a:lstStyle/>
          <a:p>
            <a:r>
              <a:rPr lang="en-US" sz="3200" dirty="0" smtClean="0"/>
              <a:t>R32-R125</a:t>
            </a:r>
            <a:endParaRPr lang="en-US" sz="3200" dirty="0"/>
          </a:p>
        </p:txBody>
      </p:sp>
      <p:cxnSp>
        <p:nvCxnSpPr>
          <p:cNvPr id="11" name="Straight Connector 10"/>
          <p:cNvCxnSpPr/>
          <p:nvPr/>
        </p:nvCxnSpPr>
        <p:spPr>
          <a:xfrm flipH="1">
            <a:off x="6324600" y="2023603"/>
            <a:ext cx="2665440" cy="4096142"/>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5990444" y="2023603"/>
            <a:ext cx="2772556" cy="4096142"/>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18" name="Rounded Rectangle 17"/>
          <p:cNvSpPr/>
          <p:nvPr/>
        </p:nvSpPr>
        <p:spPr>
          <a:xfrm>
            <a:off x="6019800" y="1143000"/>
            <a:ext cx="2755021"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در کپسول </a:t>
            </a:r>
            <a:r>
              <a:rPr lang="en-US" sz="2400" b="1" dirty="0" smtClean="0">
                <a:cs typeface="2  Mitra_4 (MRT)" pitchFamily="2" charset="-78"/>
              </a:rPr>
              <a:t>R-410</a:t>
            </a:r>
            <a:r>
              <a:rPr lang="fa-IR" sz="2400" dirty="0" smtClean="0">
                <a:cs typeface="2  Mitra_4 (MRT)" pitchFamily="2" charset="-78"/>
              </a:rPr>
              <a:t>شکل گاز</a:t>
            </a:r>
            <a:endParaRPr lang="en-US" sz="2400" dirty="0"/>
          </a:p>
        </p:txBody>
      </p:sp>
      <p:sp>
        <p:nvSpPr>
          <p:cNvPr id="19" name="Rectangle 18"/>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33800" y="1066800"/>
            <a:ext cx="5029200" cy="762000"/>
          </a:xfrm>
          <a:prstGeom prst="roundRect">
            <a:avLst/>
          </a:prstGeom>
        </p:spPr>
        <p:style>
          <a:lnRef idx="1">
            <a:schemeClr val="accent2"/>
          </a:lnRef>
          <a:fillRef idx="2">
            <a:schemeClr val="accent2"/>
          </a:fillRef>
          <a:effectRef idx="1">
            <a:schemeClr val="accent2"/>
          </a:effectRef>
          <a:fontRef idx="minor">
            <a:schemeClr val="dk1"/>
          </a:fontRef>
        </p:style>
        <p:txBody>
          <a:bodyPr/>
          <a:lstStyle/>
          <a:p>
            <a:pPr algn="r"/>
            <a:r>
              <a:rPr lang="fa-IR" dirty="0" smtClean="0">
                <a:cs typeface="2  Mitra_4 (MRT)" pitchFamily="2" charset="-78"/>
              </a:rPr>
              <a:t>تعاریف کلی در سیکل تبرید</a:t>
            </a:r>
            <a:endParaRPr lang="en-US" dirty="0">
              <a:cs typeface="2  Mitra_4 (MRT)" pitchFamily="2" charset="-78"/>
            </a:endParaRPr>
          </a:p>
        </p:txBody>
      </p:sp>
      <p:sp>
        <p:nvSpPr>
          <p:cNvPr id="5" name="Content Placeholder 2"/>
          <p:cNvSpPr>
            <a:spLocks noGrp="1"/>
          </p:cNvSpPr>
          <p:nvPr>
            <p:ph idx="1"/>
          </p:nvPr>
        </p:nvSpPr>
        <p:spPr>
          <a:xfrm>
            <a:off x="0" y="1935480"/>
            <a:ext cx="8686800" cy="4389120"/>
          </a:xfrm>
        </p:spPr>
        <p:txBody>
          <a:bodyPr>
            <a:normAutofit/>
          </a:bodyPr>
          <a:lstStyle/>
          <a:p>
            <a:pPr marL="0" indent="0" algn="r">
              <a:buNone/>
            </a:pPr>
            <a:r>
              <a:rPr lang="fa-IR" sz="2400" b="1" dirty="0"/>
              <a:t>دما يا </a:t>
            </a:r>
            <a:r>
              <a:rPr lang="fa-IR" sz="2400" b="1" dirty="0" smtClean="0"/>
              <a:t>درجه حرارت:</a:t>
            </a:r>
            <a:r>
              <a:rPr lang="fa-IR" sz="1800" b="1" dirty="0" smtClean="0"/>
              <a:t> </a:t>
            </a:r>
          </a:p>
          <a:p>
            <a:pPr marL="0" indent="0" algn="r">
              <a:buNone/>
            </a:pPr>
            <a:r>
              <a:rPr lang="fa-IR" sz="1800" dirty="0" smtClean="0"/>
              <a:t>مي‌توان </a:t>
            </a:r>
            <a:r>
              <a:rPr lang="fa-IR" sz="1800" dirty="0"/>
              <a:t>ميزان تراكم مولكولي يا ميزان گرماي يك </a:t>
            </a:r>
            <a:r>
              <a:rPr lang="fa-IR" sz="1800" dirty="0" smtClean="0"/>
              <a:t>جسم توصيف كرد. </a:t>
            </a:r>
            <a:endParaRPr lang="fa-IR" sz="1800" b="1" dirty="0" smtClean="0">
              <a:cs typeface="2  Mitra_4 (MRT)" pitchFamily="2" charset="-78"/>
            </a:endParaRPr>
          </a:p>
          <a:p>
            <a:pPr marL="0" indent="0" algn="r">
              <a:buNone/>
            </a:pPr>
            <a:r>
              <a:rPr lang="fa-IR" sz="2400" b="1" dirty="0" smtClean="0"/>
              <a:t>تبريد:</a:t>
            </a:r>
          </a:p>
          <a:p>
            <a:pPr marL="0" indent="0" algn="r">
              <a:buNone/>
            </a:pPr>
            <a:r>
              <a:rPr lang="fa-IR" sz="1800" dirty="0" smtClean="0"/>
              <a:t>به </a:t>
            </a:r>
            <a:r>
              <a:rPr lang="fa-IR" sz="1800" dirty="0"/>
              <a:t>هر تحولي كه در آن حرارت از يك محيط گرفته </a:t>
            </a:r>
            <a:r>
              <a:rPr lang="fa-IR" sz="1800" dirty="0" smtClean="0"/>
              <a:t>شودتبريد گويند.</a:t>
            </a:r>
            <a:endParaRPr lang="fa-IR" sz="1800" b="1" dirty="0" smtClean="0">
              <a:cs typeface="2  Mitra_4 (MRT)" pitchFamily="2" charset="-78"/>
            </a:endParaRPr>
          </a:p>
          <a:p>
            <a:pPr marL="0" indent="0" algn="r">
              <a:buNone/>
            </a:pPr>
            <a:r>
              <a:rPr lang="fa-IR" sz="2400" b="1" dirty="0" smtClean="0"/>
              <a:t>علم </a:t>
            </a:r>
            <a:r>
              <a:rPr lang="fa-IR" sz="2400" b="1" dirty="0"/>
              <a:t>تبريد: </a:t>
            </a:r>
            <a:endParaRPr lang="fa-IR" sz="2400" b="1" dirty="0" smtClean="0"/>
          </a:p>
          <a:p>
            <a:pPr marL="0" indent="0" algn="r">
              <a:buNone/>
            </a:pPr>
            <a:r>
              <a:rPr lang="fa-IR" sz="1800" dirty="0" smtClean="0"/>
              <a:t>شاخه‌اي </a:t>
            </a:r>
            <a:r>
              <a:rPr lang="fa-IR" sz="1800" dirty="0"/>
              <a:t>از علم است كه در آن به كاهش دادن و يا ثابت </a:t>
            </a:r>
            <a:r>
              <a:rPr lang="fa-IR" sz="1800" dirty="0" smtClean="0"/>
              <a:t>نگه </a:t>
            </a:r>
            <a:r>
              <a:rPr lang="fa-IR" sz="1800" dirty="0"/>
              <a:t>داشتن </a:t>
            </a:r>
            <a:endParaRPr lang="fa-IR" sz="1800" dirty="0" smtClean="0"/>
          </a:p>
          <a:p>
            <a:pPr marL="0" indent="0" algn="r">
              <a:buNone/>
            </a:pPr>
            <a:r>
              <a:rPr lang="fa-IR" sz="1800" dirty="0" smtClean="0"/>
              <a:t>دماي </a:t>
            </a:r>
            <a:r>
              <a:rPr lang="fa-IR" sz="1800" dirty="0"/>
              <a:t>يك فضا پرداخته مي‌شود</a:t>
            </a:r>
            <a:r>
              <a:rPr lang="fa-IR" sz="1800" dirty="0" smtClean="0"/>
              <a:t>   </a:t>
            </a:r>
          </a:p>
          <a:p>
            <a:pPr marL="0" indent="0" algn="r">
              <a:buNone/>
            </a:pPr>
            <a:r>
              <a:rPr lang="fa-IR" sz="2400" b="1" dirty="0" smtClean="0"/>
              <a:t>سيكل تبريد :</a:t>
            </a:r>
            <a:r>
              <a:rPr lang="fa-IR" sz="1800" dirty="0" smtClean="0"/>
              <a:t> </a:t>
            </a:r>
          </a:p>
          <a:p>
            <a:pPr marL="0" indent="0" algn="r">
              <a:buNone/>
            </a:pPr>
            <a:r>
              <a:rPr lang="fa-IR" sz="1800" dirty="0" smtClean="0"/>
              <a:t>عبارت است از مجموعه عملياتي كه منجر به سرمايش يك محيط يا ماده مي‌گردد. اصل كار اين سيكل بر مبناي تبخير مادة مبرّد بنا شده است</a:t>
            </a:r>
          </a:p>
          <a:p>
            <a:pPr marL="0" indent="0" algn="r">
              <a:buNone/>
            </a:pPr>
            <a:r>
              <a:rPr lang="fa-IR" dirty="0" smtClean="0"/>
              <a:t>.</a:t>
            </a:r>
            <a:endParaRPr lang="en-US" dirty="0"/>
          </a:p>
        </p:txBody>
      </p:sp>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00800" y="990600"/>
            <a:ext cx="2598026"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در کپسول </a:t>
            </a:r>
            <a:r>
              <a:rPr lang="en-US" sz="2400" b="1" dirty="0" smtClean="0">
                <a:cs typeface="2  Mitra_4 (MRT)" pitchFamily="2" charset="-78"/>
              </a:rPr>
              <a:t>R-22</a:t>
            </a:r>
            <a:r>
              <a:rPr lang="fa-IR" sz="2400" dirty="0" smtClean="0">
                <a:cs typeface="2  Mitra_4 (MRT)" pitchFamily="2" charset="-78"/>
              </a:rPr>
              <a:t>شکل گاز</a:t>
            </a:r>
            <a:endParaRPr lang="en-US" sz="2400" dirty="0"/>
          </a:p>
        </p:txBody>
      </p:sp>
      <p:pic>
        <p:nvPicPr>
          <p:cNvPr id="3" name="Picture 2" descr="C:\Users\Ariana\Desktop\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9226" y="2103832"/>
            <a:ext cx="1616249" cy="3476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riana\Desktop\55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858000" y="1828800"/>
            <a:ext cx="1600200" cy="344084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5715000" y="2590800"/>
            <a:ext cx="1905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715000" y="2590800"/>
            <a:ext cx="21336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76604" y="2069109"/>
            <a:ext cx="2362200" cy="584775"/>
          </a:xfrm>
          <a:prstGeom prst="rect">
            <a:avLst/>
          </a:prstGeom>
          <a:noFill/>
        </p:spPr>
        <p:txBody>
          <a:bodyPr wrap="square" rtlCol="0">
            <a:spAutoFit/>
          </a:bodyPr>
          <a:lstStyle/>
          <a:p>
            <a:r>
              <a:rPr lang="en-US" sz="3200" dirty="0" smtClean="0"/>
              <a:t>R22 (</a:t>
            </a:r>
            <a:r>
              <a:rPr lang="fa-IR" sz="3200" dirty="0" smtClean="0"/>
              <a:t>(گاز</a:t>
            </a:r>
            <a:r>
              <a:rPr lang="en-US" sz="3200" dirty="0" smtClean="0"/>
              <a:t> </a:t>
            </a:r>
            <a:endParaRPr lang="en-US" sz="3200" dirty="0"/>
          </a:p>
        </p:txBody>
      </p:sp>
      <p:cxnSp>
        <p:nvCxnSpPr>
          <p:cNvPr id="8" name="Straight Arrow Connector 7"/>
          <p:cNvCxnSpPr/>
          <p:nvPr/>
        </p:nvCxnSpPr>
        <p:spPr>
          <a:xfrm flipH="1" flipV="1">
            <a:off x="2133600" y="2971800"/>
            <a:ext cx="1600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987350" y="3962400"/>
            <a:ext cx="174645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23068" y="3860512"/>
            <a:ext cx="2209800" cy="584775"/>
          </a:xfrm>
          <a:prstGeom prst="rect">
            <a:avLst/>
          </a:prstGeom>
          <a:noFill/>
        </p:spPr>
        <p:txBody>
          <a:bodyPr wrap="square" rtlCol="0">
            <a:spAutoFit/>
          </a:bodyPr>
          <a:lstStyle/>
          <a:p>
            <a:r>
              <a:rPr lang="en-US" sz="3200" dirty="0" smtClean="0"/>
              <a:t>R22 </a:t>
            </a:r>
            <a:r>
              <a:rPr lang="fa-IR" sz="3200" dirty="0" smtClean="0"/>
              <a:t>(مایع)</a:t>
            </a:r>
            <a:endParaRPr lang="en-US" sz="3200" dirty="0"/>
          </a:p>
        </p:txBody>
      </p:sp>
      <p:sp>
        <p:nvSpPr>
          <p:cNvPr id="12" name="Rectangle 11"/>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00800" y="990600"/>
            <a:ext cx="2544478"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b="1" dirty="0" smtClean="0">
                <a:cs typeface="2  Mitra_4 (MRT)" pitchFamily="2" charset="-78"/>
              </a:rPr>
              <a:t>R-410</a:t>
            </a:r>
            <a:r>
              <a:rPr lang="fa-IR" sz="2400" dirty="0" smtClean="0">
                <a:cs typeface="2  Mitra_4 (MRT)" pitchFamily="2" charset="-78"/>
              </a:rPr>
              <a:t>تشریح شارژ گاز </a:t>
            </a:r>
            <a:endParaRPr lang="en-US" sz="2400" dirty="0"/>
          </a:p>
        </p:txBody>
      </p:sp>
      <p:sp>
        <p:nvSpPr>
          <p:cNvPr id="3" name="Rectangle 2"/>
          <p:cNvSpPr/>
          <p:nvPr/>
        </p:nvSpPr>
        <p:spPr>
          <a:xfrm>
            <a:off x="457200" y="1997839"/>
            <a:ext cx="8534400" cy="3970318"/>
          </a:xfrm>
          <a:prstGeom prst="rect">
            <a:avLst/>
          </a:prstGeom>
        </p:spPr>
        <p:txBody>
          <a:bodyPr wrap="square">
            <a:spAutoFit/>
          </a:bodyPr>
          <a:lstStyle/>
          <a:p>
            <a:pPr marL="0" indent="0" algn="just" rtl="1">
              <a:lnSpc>
                <a:spcPct val="150000"/>
              </a:lnSpc>
              <a:buNone/>
            </a:pPr>
            <a:r>
              <a:rPr lang="fa-IR" sz="2400" dirty="0" smtClean="0">
                <a:cs typeface="2  Baran" pitchFamily="2" charset="-78"/>
              </a:rPr>
              <a:t>شارژ گاز 410 همانطور که گفته شد کپسول باید بر عکس شود تا مایع </a:t>
            </a:r>
          </a:p>
          <a:p>
            <a:pPr marL="0" indent="0" algn="just" rtl="1">
              <a:lnSpc>
                <a:spcPct val="150000"/>
              </a:lnSpc>
              <a:buNone/>
            </a:pPr>
            <a:r>
              <a:rPr lang="fa-IR" sz="2400" dirty="0" smtClean="0">
                <a:cs typeface="2  Baran" pitchFamily="2" charset="-78"/>
              </a:rPr>
              <a:t>خارج شود.در برخی از کپسول ها شیر انها طوری طراحی شده که در </a:t>
            </a:r>
          </a:p>
          <a:p>
            <a:pPr marL="0" indent="0" algn="just" rtl="1">
              <a:lnSpc>
                <a:spcPct val="150000"/>
              </a:lnSpc>
              <a:buNone/>
            </a:pPr>
            <a:r>
              <a:rPr lang="fa-IR" sz="2400" dirty="0" smtClean="0">
                <a:cs typeface="2  Baran" pitchFamily="2" charset="-78"/>
              </a:rPr>
              <a:t>حالت عادی گاز به صورت مایع خارج میشود که روی کپسول مشخص </a:t>
            </a:r>
          </a:p>
          <a:p>
            <a:pPr marL="0" indent="0" algn="just" rtl="1">
              <a:lnSpc>
                <a:spcPct val="150000"/>
              </a:lnSpc>
              <a:buNone/>
            </a:pPr>
            <a:r>
              <a:rPr lang="fa-IR" sz="2400" dirty="0" smtClean="0">
                <a:cs typeface="2  Baran" pitchFamily="2" charset="-78"/>
              </a:rPr>
              <a:t>شده است</a:t>
            </a:r>
          </a:p>
          <a:p>
            <a:pPr marL="0" indent="0" algn="just" rtl="1">
              <a:lnSpc>
                <a:spcPct val="150000"/>
              </a:lnSpc>
              <a:buNone/>
            </a:pPr>
            <a:r>
              <a:rPr lang="fa-IR" sz="2400" dirty="0" smtClean="0">
                <a:cs typeface="2  Baran" pitchFamily="2" charset="-78"/>
              </a:rPr>
              <a:t>اگر دستگاهی نشت پیدا کند کلیه گاز دستگاه باید خالی شود و بعد از وکیوم مجدد باید به صورت وزنی مایع شارژشود </a:t>
            </a:r>
          </a:p>
          <a:p>
            <a:pPr marL="0" indent="0" algn="just" rtl="1">
              <a:lnSpc>
                <a:spcPct val="150000"/>
              </a:lnSpc>
              <a:buNone/>
            </a:pPr>
            <a:endParaRPr lang="en-US" sz="2400" dirty="0">
              <a:cs typeface="2  Baran" pitchFamily="2" charset="-78"/>
            </a:endParaRPr>
          </a:p>
        </p:txBody>
      </p:sp>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629400" y="990600"/>
            <a:ext cx="2384346"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b="1" dirty="0" smtClean="0">
                <a:cs typeface="2  Mitra_4 (MRT)" pitchFamily="2" charset="-78"/>
              </a:rPr>
              <a:t>R-410</a:t>
            </a:r>
            <a:r>
              <a:rPr lang="fa-IR" sz="2400" b="1" dirty="0" smtClean="0">
                <a:cs typeface="2  Mitra_4 (MRT)" pitchFamily="2" charset="-78"/>
              </a:rPr>
              <a:t>نمای </a:t>
            </a:r>
            <a:r>
              <a:rPr lang="fa-IR" sz="2400" dirty="0" smtClean="0">
                <a:cs typeface="2  Mitra_4 (MRT)" pitchFamily="2" charset="-78"/>
              </a:rPr>
              <a:t>شارژ گاز</a:t>
            </a:r>
            <a:r>
              <a:rPr lang="en-US" sz="2400" b="1" dirty="0" smtClean="0">
                <a:cs typeface="2  Mitra_4 (MRT)" pitchFamily="2" charset="-78"/>
              </a:rPr>
              <a:t> </a:t>
            </a:r>
            <a:endParaRPr lang="en-US" sz="2400" dirty="0"/>
          </a:p>
        </p:txBody>
      </p:sp>
      <p:grpSp>
        <p:nvGrpSpPr>
          <p:cNvPr id="3" name="Group 194"/>
          <p:cNvGrpSpPr>
            <a:grpSpLocks/>
          </p:cNvGrpSpPr>
          <p:nvPr/>
        </p:nvGrpSpPr>
        <p:grpSpPr bwMode="auto">
          <a:xfrm>
            <a:off x="1143001" y="1752600"/>
            <a:ext cx="6390480" cy="4280210"/>
            <a:chOff x="113" y="1352"/>
            <a:chExt cx="3629" cy="2420"/>
          </a:xfrm>
        </p:grpSpPr>
        <p:sp>
          <p:nvSpPr>
            <p:cNvPr id="4" name="Text Box 224"/>
            <p:cNvSpPr txBox="1">
              <a:spLocks noChangeArrowheads="1"/>
            </p:cNvSpPr>
            <p:nvPr/>
          </p:nvSpPr>
          <p:spPr bwMode="auto">
            <a:xfrm>
              <a:off x="180" y="3437"/>
              <a:ext cx="483" cy="173"/>
            </a:xfrm>
            <a:prstGeom prst="rect">
              <a:avLst/>
            </a:prstGeom>
            <a:noFill/>
            <a:ln w="9525" algn="ctr">
              <a:noFill/>
              <a:miter lim="800000"/>
              <a:headEnd/>
              <a:tailEnd/>
            </a:ln>
          </p:spPr>
          <p:txBody>
            <a:bodyPr wrap="none">
              <a:spAutoFit/>
            </a:bodyPr>
            <a:lstStyle/>
            <a:p>
              <a:pPr algn="ctr"/>
              <a:r>
                <a:rPr lang="en-US" altLang="ko-KR" sz="1200" b="1">
                  <a:solidFill>
                    <a:srgbClr val="000000"/>
                  </a:solidFill>
                  <a:latin typeface="+mn-ea"/>
                  <a:sym typeface="Wingdings" pitchFamily="2" charset="2"/>
                </a:rPr>
                <a:t>Balance</a:t>
              </a:r>
            </a:p>
          </p:txBody>
        </p:sp>
        <p:pic>
          <p:nvPicPr>
            <p:cNvPr id="5" name="Picture 11"/>
            <p:cNvPicPr>
              <a:picLocks noChangeAspect="1" noChangeArrowheads="1"/>
            </p:cNvPicPr>
            <p:nvPr/>
          </p:nvPicPr>
          <p:blipFill>
            <a:blip r:embed="rId2" cstate="screen">
              <a:clrChange>
                <a:clrFrom>
                  <a:srgbClr val="FEFFFD"/>
                </a:clrFrom>
                <a:clrTo>
                  <a:srgbClr val="FEFFFD">
                    <a:alpha val="0"/>
                  </a:srgbClr>
                </a:clrTo>
              </a:clrChange>
            </a:blip>
            <a:srcRect/>
            <a:stretch>
              <a:fillRect/>
            </a:stretch>
          </p:blipFill>
          <p:spPr bwMode="auto">
            <a:xfrm>
              <a:off x="204" y="2859"/>
              <a:ext cx="400" cy="589"/>
            </a:xfrm>
            <a:prstGeom prst="rect">
              <a:avLst/>
            </a:prstGeom>
            <a:noFill/>
            <a:ln w="9525">
              <a:noFill/>
              <a:miter lim="800000"/>
              <a:headEnd/>
              <a:tailEnd/>
            </a:ln>
          </p:spPr>
        </p:pic>
        <p:sp>
          <p:nvSpPr>
            <p:cNvPr id="6" name="Rectangle 11"/>
            <p:cNvSpPr>
              <a:spLocks noChangeArrowheads="1"/>
            </p:cNvSpPr>
            <p:nvPr/>
          </p:nvSpPr>
          <p:spPr bwMode="auto">
            <a:xfrm>
              <a:off x="1268" y="3104"/>
              <a:ext cx="17" cy="89"/>
            </a:xfrm>
            <a:prstGeom prst="rect">
              <a:avLst/>
            </a:prstGeom>
            <a:solidFill>
              <a:srgbClr val="FF9900"/>
            </a:solidFill>
            <a:ln w="1270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sp>
          <p:nvSpPr>
            <p:cNvPr id="7" name="Rectangle 12"/>
            <p:cNvSpPr>
              <a:spLocks noChangeArrowheads="1"/>
            </p:cNvSpPr>
            <p:nvPr/>
          </p:nvSpPr>
          <p:spPr bwMode="auto">
            <a:xfrm>
              <a:off x="1488" y="3104"/>
              <a:ext cx="18" cy="89"/>
            </a:xfrm>
            <a:prstGeom prst="rect">
              <a:avLst/>
            </a:prstGeom>
            <a:solidFill>
              <a:srgbClr val="FF9900"/>
            </a:solidFill>
            <a:ln w="1270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sp>
          <p:nvSpPr>
            <p:cNvPr id="8" name="Rectangle 13"/>
            <p:cNvSpPr>
              <a:spLocks noChangeArrowheads="1"/>
            </p:cNvSpPr>
            <p:nvPr/>
          </p:nvSpPr>
          <p:spPr bwMode="auto">
            <a:xfrm>
              <a:off x="1252" y="3238"/>
              <a:ext cx="17" cy="88"/>
            </a:xfrm>
            <a:prstGeom prst="rect">
              <a:avLst/>
            </a:prstGeom>
            <a:solidFill>
              <a:srgbClr val="FF9900"/>
            </a:solidFill>
            <a:ln w="1270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sp>
          <p:nvSpPr>
            <p:cNvPr id="9" name="Rectangle 14"/>
            <p:cNvSpPr>
              <a:spLocks noChangeArrowheads="1"/>
            </p:cNvSpPr>
            <p:nvPr/>
          </p:nvSpPr>
          <p:spPr bwMode="auto">
            <a:xfrm>
              <a:off x="1386" y="3238"/>
              <a:ext cx="18" cy="88"/>
            </a:xfrm>
            <a:prstGeom prst="rect">
              <a:avLst/>
            </a:prstGeom>
            <a:solidFill>
              <a:srgbClr val="FF9900"/>
            </a:solidFill>
            <a:ln w="1270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sp>
          <p:nvSpPr>
            <p:cNvPr id="10" name="Rectangle 15"/>
            <p:cNvSpPr>
              <a:spLocks noChangeArrowheads="1"/>
            </p:cNvSpPr>
            <p:nvPr/>
          </p:nvSpPr>
          <p:spPr bwMode="auto">
            <a:xfrm>
              <a:off x="1520" y="3238"/>
              <a:ext cx="20" cy="88"/>
            </a:xfrm>
            <a:prstGeom prst="rect">
              <a:avLst/>
            </a:prstGeom>
            <a:solidFill>
              <a:srgbClr val="FF9900"/>
            </a:solidFill>
            <a:ln w="1270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sp>
          <p:nvSpPr>
            <p:cNvPr id="11" name="Rectangle 16"/>
            <p:cNvSpPr>
              <a:spLocks noChangeArrowheads="1"/>
            </p:cNvSpPr>
            <p:nvPr/>
          </p:nvSpPr>
          <p:spPr bwMode="auto">
            <a:xfrm>
              <a:off x="1205" y="3170"/>
              <a:ext cx="375" cy="69"/>
            </a:xfrm>
            <a:prstGeom prst="rect">
              <a:avLst/>
            </a:prstGeom>
            <a:solidFill>
              <a:srgbClr val="FF9900"/>
            </a:solidFill>
            <a:ln w="1270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sp>
          <p:nvSpPr>
            <p:cNvPr id="12" name="Rectangle 18"/>
            <p:cNvSpPr>
              <a:spLocks noChangeArrowheads="1"/>
            </p:cNvSpPr>
            <p:nvPr/>
          </p:nvSpPr>
          <p:spPr bwMode="auto">
            <a:xfrm>
              <a:off x="113" y="1352"/>
              <a:ext cx="3629" cy="2420"/>
            </a:xfrm>
            <a:prstGeom prst="rect">
              <a:avLst/>
            </a:prstGeom>
            <a:noFill/>
            <a:ln w="19050">
              <a:solidFill>
                <a:schemeClr val="tx1"/>
              </a:solidFill>
              <a:miter lim="800000"/>
              <a:headEnd/>
              <a:tailEnd/>
            </a:ln>
          </p:spPr>
          <p:txBody>
            <a:bodyPr wrap="none" anchor="ctr"/>
            <a:lstStyle/>
            <a:p>
              <a:pPr algn="ctr"/>
              <a:endParaRPr lang="ko-KR" altLang="en-US" sz="1200" b="1">
                <a:solidFill>
                  <a:srgbClr val="000000"/>
                </a:solidFill>
                <a:latin typeface="+mn-ea"/>
              </a:endParaRPr>
            </a:p>
          </p:txBody>
        </p:sp>
        <p:grpSp>
          <p:nvGrpSpPr>
            <p:cNvPr id="13" name="Group 19"/>
            <p:cNvGrpSpPr>
              <a:grpSpLocks/>
            </p:cNvGrpSpPr>
            <p:nvPr/>
          </p:nvGrpSpPr>
          <p:grpSpPr bwMode="auto">
            <a:xfrm>
              <a:off x="1348" y="1718"/>
              <a:ext cx="132" cy="158"/>
              <a:chOff x="566" y="1553"/>
              <a:chExt cx="169" cy="130"/>
            </a:xfrm>
          </p:grpSpPr>
          <p:grpSp>
            <p:nvGrpSpPr>
              <p:cNvPr id="157" name="Group 20"/>
              <p:cNvGrpSpPr>
                <a:grpSpLocks/>
              </p:cNvGrpSpPr>
              <p:nvPr/>
            </p:nvGrpSpPr>
            <p:grpSpPr bwMode="auto">
              <a:xfrm>
                <a:off x="566" y="1553"/>
                <a:ext cx="62" cy="130"/>
                <a:chOff x="566" y="1553"/>
                <a:chExt cx="62" cy="130"/>
              </a:xfrm>
            </p:grpSpPr>
            <p:sp>
              <p:nvSpPr>
                <p:cNvPr id="169" name="Freeform 21"/>
                <p:cNvSpPr>
                  <a:spLocks/>
                </p:cNvSpPr>
                <p:nvPr/>
              </p:nvSpPr>
              <p:spPr bwMode="auto">
                <a:xfrm>
                  <a:off x="566" y="1569"/>
                  <a:ext cx="62" cy="103"/>
                </a:xfrm>
                <a:custGeom>
                  <a:avLst/>
                  <a:gdLst>
                    <a:gd name="T0" fmla="*/ 0 w 62"/>
                    <a:gd name="T1" fmla="*/ 0 h 103"/>
                    <a:gd name="T2" fmla="*/ 0 w 62"/>
                    <a:gd name="T3" fmla="*/ 102 h 103"/>
                    <a:gd name="T4" fmla="*/ 61 w 62"/>
                    <a:gd name="T5" fmla="*/ 102 h 103"/>
                    <a:gd name="T6" fmla="*/ 61 w 62"/>
                    <a:gd name="T7" fmla="*/ 4 h 103"/>
                    <a:gd name="T8" fmla="*/ 0 w 62"/>
                    <a:gd name="T9" fmla="*/ 0 h 103"/>
                    <a:gd name="T10" fmla="*/ 0 60000 65536"/>
                    <a:gd name="T11" fmla="*/ 0 60000 65536"/>
                    <a:gd name="T12" fmla="*/ 0 60000 65536"/>
                    <a:gd name="T13" fmla="*/ 0 60000 65536"/>
                    <a:gd name="T14" fmla="*/ 0 60000 65536"/>
                    <a:gd name="T15" fmla="*/ 0 w 62"/>
                    <a:gd name="T16" fmla="*/ 0 h 103"/>
                    <a:gd name="T17" fmla="*/ 62 w 62"/>
                    <a:gd name="T18" fmla="*/ 103 h 103"/>
                  </a:gdLst>
                  <a:ahLst/>
                  <a:cxnLst>
                    <a:cxn ang="T10">
                      <a:pos x="T0" y="T1"/>
                    </a:cxn>
                    <a:cxn ang="T11">
                      <a:pos x="T2" y="T3"/>
                    </a:cxn>
                    <a:cxn ang="T12">
                      <a:pos x="T4" y="T5"/>
                    </a:cxn>
                    <a:cxn ang="T13">
                      <a:pos x="T6" y="T7"/>
                    </a:cxn>
                    <a:cxn ang="T14">
                      <a:pos x="T8" y="T9"/>
                    </a:cxn>
                  </a:cxnLst>
                  <a:rect l="T15" t="T16" r="T17" b="T18"/>
                  <a:pathLst>
                    <a:path w="62" h="103">
                      <a:moveTo>
                        <a:pt x="0" y="0"/>
                      </a:moveTo>
                      <a:lnTo>
                        <a:pt x="0" y="102"/>
                      </a:lnTo>
                      <a:lnTo>
                        <a:pt x="61" y="102"/>
                      </a:lnTo>
                      <a:lnTo>
                        <a:pt x="61" y="4"/>
                      </a:lnTo>
                      <a:lnTo>
                        <a:pt x="0" y="0"/>
                      </a:lnTo>
                    </a:path>
                  </a:pathLst>
                </a:custGeom>
                <a:solidFill>
                  <a:srgbClr val="FFCC00"/>
                </a:solidFill>
                <a:ln w="12700" cap="rnd">
                  <a:solidFill>
                    <a:schemeClr val="tx1"/>
                  </a:solidFill>
                  <a:round/>
                  <a:headEnd/>
                  <a:tailEnd/>
                </a:ln>
              </p:spPr>
              <p:txBody>
                <a:bodyPr/>
                <a:lstStyle/>
                <a:p>
                  <a:endParaRPr lang="ko-KR" altLang="en-US">
                    <a:latin typeface="+mn-ea"/>
                  </a:endParaRPr>
                </a:p>
              </p:txBody>
            </p:sp>
            <p:sp>
              <p:nvSpPr>
                <p:cNvPr id="170" name="AutoShape 22"/>
                <p:cNvSpPr>
                  <a:spLocks noChangeArrowheads="1"/>
                </p:cNvSpPr>
                <p:nvPr/>
              </p:nvSpPr>
              <p:spPr bwMode="auto">
                <a:xfrm>
                  <a:off x="573" y="1553"/>
                  <a:ext cx="48" cy="31"/>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71" name="AutoShape 23"/>
                <p:cNvSpPr>
                  <a:spLocks noChangeArrowheads="1"/>
                </p:cNvSpPr>
                <p:nvPr/>
              </p:nvSpPr>
              <p:spPr bwMode="auto">
                <a:xfrm>
                  <a:off x="573" y="1596"/>
                  <a:ext cx="48" cy="45"/>
                </a:xfrm>
                <a:prstGeom prst="roundRect">
                  <a:avLst>
                    <a:gd name="adj" fmla="val 29144"/>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72" name="AutoShape 24"/>
                <p:cNvSpPr>
                  <a:spLocks noChangeArrowheads="1"/>
                </p:cNvSpPr>
                <p:nvPr/>
              </p:nvSpPr>
              <p:spPr bwMode="auto">
                <a:xfrm>
                  <a:off x="573" y="1652"/>
                  <a:ext cx="48" cy="31"/>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nvGrpSpPr>
              <p:cNvPr id="158" name="Group 25"/>
              <p:cNvGrpSpPr>
                <a:grpSpLocks/>
              </p:cNvGrpSpPr>
              <p:nvPr/>
            </p:nvGrpSpPr>
            <p:grpSpPr bwMode="auto">
              <a:xfrm>
                <a:off x="624" y="1562"/>
                <a:ext cx="46" cy="109"/>
                <a:chOff x="624" y="1562"/>
                <a:chExt cx="46" cy="109"/>
              </a:xfrm>
            </p:grpSpPr>
            <p:sp>
              <p:nvSpPr>
                <p:cNvPr id="164" name="Oval 26"/>
                <p:cNvSpPr>
                  <a:spLocks noChangeArrowheads="1"/>
                </p:cNvSpPr>
                <p:nvPr/>
              </p:nvSpPr>
              <p:spPr bwMode="auto">
                <a:xfrm>
                  <a:off x="624" y="1562"/>
                  <a:ext cx="14" cy="109"/>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65" name="Oval 27"/>
                <p:cNvSpPr>
                  <a:spLocks noChangeArrowheads="1"/>
                </p:cNvSpPr>
                <p:nvPr/>
              </p:nvSpPr>
              <p:spPr bwMode="auto">
                <a:xfrm>
                  <a:off x="631" y="1562"/>
                  <a:ext cx="16" cy="109"/>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66" name="Oval 28"/>
                <p:cNvSpPr>
                  <a:spLocks noChangeArrowheads="1"/>
                </p:cNvSpPr>
                <p:nvPr/>
              </p:nvSpPr>
              <p:spPr bwMode="auto">
                <a:xfrm>
                  <a:off x="639" y="1562"/>
                  <a:ext cx="16" cy="109"/>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67" name="Oval 29"/>
                <p:cNvSpPr>
                  <a:spLocks noChangeArrowheads="1"/>
                </p:cNvSpPr>
                <p:nvPr/>
              </p:nvSpPr>
              <p:spPr bwMode="auto">
                <a:xfrm>
                  <a:off x="646" y="1562"/>
                  <a:ext cx="16" cy="109"/>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68" name="Oval 30"/>
                <p:cNvSpPr>
                  <a:spLocks noChangeArrowheads="1"/>
                </p:cNvSpPr>
                <p:nvPr/>
              </p:nvSpPr>
              <p:spPr bwMode="auto">
                <a:xfrm>
                  <a:off x="655" y="1562"/>
                  <a:ext cx="15" cy="109"/>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nvGrpSpPr>
              <p:cNvPr id="159" name="Group 31"/>
              <p:cNvGrpSpPr>
                <a:grpSpLocks/>
              </p:cNvGrpSpPr>
              <p:nvPr/>
            </p:nvGrpSpPr>
            <p:grpSpPr bwMode="auto">
              <a:xfrm>
                <a:off x="642" y="1553"/>
                <a:ext cx="93" cy="130"/>
                <a:chOff x="642" y="1553"/>
                <a:chExt cx="93" cy="130"/>
              </a:xfrm>
            </p:grpSpPr>
            <p:sp>
              <p:nvSpPr>
                <p:cNvPr id="160" name="Freeform 32"/>
                <p:cNvSpPr>
                  <a:spLocks/>
                </p:cNvSpPr>
                <p:nvPr/>
              </p:nvSpPr>
              <p:spPr bwMode="auto">
                <a:xfrm>
                  <a:off x="642" y="1569"/>
                  <a:ext cx="93" cy="103"/>
                </a:xfrm>
                <a:custGeom>
                  <a:avLst/>
                  <a:gdLst>
                    <a:gd name="T0" fmla="*/ 0 w 93"/>
                    <a:gd name="T1" fmla="*/ 0 h 103"/>
                    <a:gd name="T2" fmla="*/ 0 w 93"/>
                    <a:gd name="T3" fmla="*/ 102 h 103"/>
                    <a:gd name="T4" fmla="*/ 92 w 93"/>
                    <a:gd name="T5" fmla="*/ 102 h 103"/>
                    <a:gd name="T6" fmla="*/ 92 w 93"/>
                    <a:gd name="T7" fmla="*/ 4 h 103"/>
                    <a:gd name="T8" fmla="*/ 0 w 93"/>
                    <a:gd name="T9" fmla="*/ 0 h 103"/>
                    <a:gd name="T10" fmla="*/ 0 60000 65536"/>
                    <a:gd name="T11" fmla="*/ 0 60000 65536"/>
                    <a:gd name="T12" fmla="*/ 0 60000 65536"/>
                    <a:gd name="T13" fmla="*/ 0 60000 65536"/>
                    <a:gd name="T14" fmla="*/ 0 60000 65536"/>
                    <a:gd name="T15" fmla="*/ 0 w 93"/>
                    <a:gd name="T16" fmla="*/ 0 h 103"/>
                    <a:gd name="T17" fmla="*/ 93 w 93"/>
                    <a:gd name="T18" fmla="*/ 103 h 103"/>
                  </a:gdLst>
                  <a:ahLst/>
                  <a:cxnLst>
                    <a:cxn ang="T10">
                      <a:pos x="T0" y="T1"/>
                    </a:cxn>
                    <a:cxn ang="T11">
                      <a:pos x="T2" y="T3"/>
                    </a:cxn>
                    <a:cxn ang="T12">
                      <a:pos x="T4" y="T5"/>
                    </a:cxn>
                    <a:cxn ang="T13">
                      <a:pos x="T6" y="T7"/>
                    </a:cxn>
                    <a:cxn ang="T14">
                      <a:pos x="T8" y="T9"/>
                    </a:cxn>
                  </a:cxnLst>
                  <a:rect l="T15" t="T16" r="T17" b="T18"/>
                  <a:pathLst>
                    <a:path w="93" h="103">
                      <a:moveTo>
                        <a:pt x="0" y="0"/>
                      </a:moveTo>
                      <a:lnTo>
                        <a:pt x="0" y="102"/>
                      </a:lnTo>
                      <a:lnTo>
                        <a:pt x="92" y="102"/>
                      </a:lnTo>
                      <a:lnTo>
                        <a:pt x="92" y="4"/>
                      </a:lnTo>
                      <a:lnTo>
                        <a:pt x="0" y="0"/>
                      </a:lnTo>
                    </a:path>
                  </a:pathLst>
                </a:custGeom>
                <a:solidFill>
                  <a:srgbClr val="FFCC00"/>
                </a:solidFill>
                <a:ln w="12700" cap="rnd">
                  <a:solidFill>
                    <a:schemeClr val="tx1"/>
                  </a:solidFill>
                  <a:round/>
                  <a:headEnd/>
                  <a:tailEnd/>
                </a:ln>
              </p:spPr>
              <p:txBody>
                <a:bodyPr/>
                <a:lstStyle/>
                <a:p>
                  <a:endParaRPr lang="ko-KR" altLang="en-US">
                    <a:latin typeface="+mn-ea"/>
                  </a:endParaRPr>
                </a:p>
              </p:txBody>
            </p:sp>
            <p:sp>
              <p:nvSpPr>
                <p:cNvPr id="161" name="AutoShape 33"/>
                <p:cNvSpPr>
                  <a:spLocks noChangeArrowheads="1"/>
                </p:cNvSpPr>
                <p:nvPr/>
              </p:nvSpPr>
              <p:spPr bwMode="auto">
                <a:xfrm>
                  <a:off x="651" y="1553"/>
                  <a:ext cx="76" cy="31"/>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62" name="AutoShape 34"/>
                <p:cNvSpPr>
                  <a:spLocks noChangeArrowheads="1"/>
                </p:cNvSpPr>
                <p:nvPr/>
              </p:nvSpPr>
              <p:spPr bwMode="auto">
                <a:xfrm>
                  <a:off x="651" y="1596"/>
                  <a:ext cx="76" cy="45"/>
                </a:xfrm>
                <a:prstGeom prst="roundRect">
                  <a:avLst>
                    <a:gd name="adj" fmla="val 29144"/>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63" name="AutoShape 35"/>
                <p:cNvSpPr>
                  <a:spLocks noChangeArrowheads="1"/>
                </p:cNvSpPr>
                <p:nvPr/>
              </p:nvSpPr>
              <p:spPr bwMode="auto">
                <a:xfrm>
                  <a:off x="651" y="1652"/>
                  <a:ext cx="76" cy="31"/>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sp>
          <p:nvSpPr>
            <p:cNvPr id="14" name="Freeform 68"/>
            <p:cNvSpPr>
              <a:spLocks/>
            </p:cNvSpPr>
            <p:nvPr/>
          </p:nvSpPr>
          <p:spPr bwMode="auto">
            <a:xfrm>
              <a:off x="2596" y="2964"/>
              <a:ext cx="78" cy="96"/>
            </a:xfrm>
            <a:custGeom>
              <a:avLst/>
              <a:gdLst>
                <a:gd name="T0" fmla="*/ 0 w 96"/>
                <a:gd name="T1" fmla="*/ 2147483647 h 79"/>
                <a:gd name="T2" fmla="*/ 2147483647 w 96"/>
                <a:gd name="T3" fmla="*/ 2147483647 h 79"/>
                <a:gd name="T4" fmla="*/ 2147483647 w 96"/>
                <a:gd name="T5" fmla="*/ 2147483647 h 79"/>
                <a:gd name="T6" fmla="*/ 2147483647 w 96"/>
                <a:gd name="T7" fmla="*/ 2147483647 h 79"/>
                <a:gd name="T8" fmla="*/ 2147483647 w 96"/>
                <a:gd name="T9" fmla="*/ 2147483647 h 79"/>
                <a:gd name="T10" fmla="*/ 2147483647 w 96"/>
                <a:gd name="T11" fmla="*/ 2147483647 h 79"/>
                <a:gd name="T12" fmla="*/ 2147483647 w 96"/>
                <a:gd name="T13" fmla="*/ 2147483647 h 79"/>
                <a:gd name="T14" fmla="*/ 2147483647 w 96"/>
                <a:gd name="T15" fmla="*/ 2147483647 h 79"/>
                <a:gd name="T16" fmla="*/ 2147483647 w 96"/>
                <a:gd name="T17" fmla="*/ 2147483647 h 79"/>
                <a:gd name="T18" fmla="*/ 2147483647 w 96"/>
                <a:gd name="T19" fmla="*/ 2147483647 h 79"/>
                <a:gd name="T20" fmla="*/ 2147483647 w 96"/>
                <a:gd name="T21" fmla="*/ 0 h 79"/>
                <a:gd name="T22" fmla="*/ 2147483647 w 96"/>
                <a:gd name="T23" fmla="*/ 0 h 79"/>
                <a:gd name="T24" fmla="*/ 0 w 96"/>
                <a:gd name="T25" fmla="*/ 2147483647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79"/>
                <a:gd name="T41" fmla="*/ 96 w 96"/>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79">
                  <a:moveTo>
                    <a:pt x="0" y="17"/>
                  </a:moveTo>
                  <a:lnTo>
                    <a:pt x="65" y="17"/>
                  </a:lnTo>
                  <a:lnTo>
                    <a:pt x="81" y="27"/>
                  </a:lnTo>
                  <a:lnTo>
                    <a:pt x="81" y="53"/>
                  </a:lnTo>
                  <a:lnTo>
                    <a:pt x="55" y="63"/>
                  </a:lnTo>
                  <a:lnTo>
                    <a:pt x="4" y="60"/>
                  </a:lnTo>
                  <a:lnTo>
                    <a:pt x="1" y="78"/>
                  </a:lnTo>
                  <a:lnTo>
                    <a:pt x="57" y="76"/>
                  </a:lnTo>
                  <a:lnTo>
                    <a:pt x="95" y="63"/>
                  </a:lnTo>
                  <a:lnTo>
                    <a:pt x="95" y="15"/>
                  </a:lnTo>
                  <a:lnTo>
                    <a:pt x="63" y="0"/>
                  </a:lnTo>
                  <a:lnTo>
                    <a:pt x="2" y="0"/>
                  </a:lnTo>
                  <a:lnTo>
                    <a:pt x="0" y="17"/>
                  </a:lnTo>
                </a:path>
              </a:pathLst>
            </a:custGeom>
            <a:solidFill>
              <a:schemeClr val="accent1"/>
            </a:solidFill>
            <a:ln w="12700" cap="rnd">
              <a:solidFill>
                <a:schemeClr val="tx1"/>
              </a:solidFill>
              <a:round/>
              <a:headEnd/>
              <a:tailEnd/>
            </a:ln>
          </p:spPr>
          <p:txBody>
            <a:bodyPr/>
            <a:lstStyle/>
            <a:p>
              <a:endParaRPr lang="ko-KR" altLang="en-US">
                <a:latin typeface="+mn-ea"/>
              </a:endParaRPr>
            </a:p>
          </p:txBody>
        </p:sp>
        <p:sp>
          <p:nvSpPr>
            <p:cNvPr id="15" name="Freeform 69"/>
            <p:cNvSpPr>
              <a:spLocks/>
            </p:cNvSpPr>
            <p:nvPr/>
          </p:nvSpPr>
          <p:spPr bwMode="auto">
            <a:xfrm>
              <a:off x="2396" y="2846"/>
              <a:ext cx="224" cy="339"/>
            </a:xfrm>
            <a:custGeom>
              <a:avLst/>
              <a:gdLst>
                <a:gd name="T0" fmla="*/ 2147483647 w 277"/>
                <a:gd name="T1" fmla="*/ 2147483647 h 278"/>
                <a:gd name="T2" fmla="*/ 2147483647 w 277"/>
                <a:gd name="T3" fmla="*/ 2147483647 h 278"/>
                <a:gd name="T4" fmla="*/ 0 w 277"/>
                <a:gd name="T5" fmla="*/ 2147483647 h 278"/>
                <a:gd name="T6" fmla="*/ 0 w 277"/>
                <a:gd name="T7" fmla="*/ 2147483647 h 278"/>
                <a:gd name="T8" fmla="*/ 2147483647 w 277"/>
                <a:gd name="T9" fmla="*/ 2147483647 h 278"/>
                <a:gd name="T10" fmla="*/ 2147483647 w 277"/>
                <a:gd name="T11" fmla="*/ 2147483647 h 278"/>
                <a:gd name="T12" fmla="*/ 2147483647 w 277"/>
                <a:gd name="T13" fmla="*/ 2147483647 h 278"/>
                <a:gd name="T14" fmla="*/ 2147483647 w 277"/>
                <a:gd name="T15" fmla="*/ 2147483647 h 278"/>
                <a:gd name="T16" fmla="*/ 2147483647 w 277"/>
                <a:gd name="T17" fmla="*/ 2147483647 h 278"/>
                <a:gd name="T18" fmla="*/ 2147483647 w 277"/>
                <a:gd name="T19" fmla="*/ 2147483647 h 278"/>
                <a:gd name="T20" fmla="*/ 2147483647 w 277"/>
                <a:gd name="T21" fmla="*/ 2147483647 h 278"/>
                <a:gd name="T22" fmla="*/ 2147483647 w 277"/>
                <a:gd name="T23" fmla="*/ 2147483647 h 278"/>
                <a:gd name="T24" fmla="*/ 2147483647 w 277"/>
                <a:gd name="T25" fmla="*/ 2147483647 h 278"/>
                <a:gd name="T26" fmla="*/ 2147483647 w 277"/>
                <a:gd name="T27" fmla="*/ 2147483647 h 278"/>
                <a:gd name="T28" fmla="*/ 2147483647 w 277"/>
                <a:gd name="T29" fmla="*/ 2147483647 h 278"/>
                <a:gd name="T30" fmla="*/ 2147483647 w 277"/>
                <a:gd name="T31" fmla="*/ 2147483647 h 278"/>
                <a:gd name="T32" fmla="*/ 2147483647 w 277"/>
                <a:gd name="T33" fmla="*/ 0 h 278"/>
                <a:gd name="T34" fmla="*/ 2147483647 w 277"/>
                <a:gd name="T35" fmla="*/ 2147483647 h 2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7"/>
                <a:gd name="T55" fmla="*/ 0 h 278"/>
                <a:gd name="T56" fmla="*/ 277 w 277"/>
                <a:gd name="T57" fmla="*/ 278 h 2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7" h="278">
                  <a:moveTo>
                    <a:pt x="47" y="2"/>
                  </a:moveTo>
                  <a:lnTo>
                    <a:pt x="47" y="66"/>
                  </a:lnTo>
                  <a:lnTo>
                    <a:pt x="0" y="66"/>
                  </a:lnTo>
                  <a:lnTo>
                    <a:pt x="0" y="192"/>
                  </a:lnTo>
                  <a:lnTo>
                    <a:pt x="83" y="192"/>
                  </a:lnTo>
                  <a:lnTo>
                    <a:pt x="83" y="277"/>
                  </a:lnTo>
                  <a:lnTo>
                    <a:pt x="179" y="277"/>
                  </a:lnTo>
                  <a:lnTo>
                    <a:pt x="179" y="195"/>
                  </a:lnTo>
                  <a:lnTo>
                    <a:pt x="186" y="168"/>
                  </a:lnTo>
                  <a:lnTo>
                    <a:pt x="194" y="158"/>
                  </a:lnTo>
                  <a:lnTo>
                    <a:pt x="208" y="156"/>
                  </a:lnTo>
                  <a:lnTo>
                    <a:pt x="276" y="156"/>
                  </a:lnTo>
                  <a:lnTo>
                    <a:pt x="276" y="113"/>
                  </a:lnTo>
                  <a:lnTo>
                    <a:pt x="206" y="112"/>
                  </a:lnTo>
                  <a:lnTo>
                    <a:pt x="192" y="104"/>
                  </a:lnTo>
                  <a:lnTo>
                    <a:pt x="194" y="91"/>
                  </a:lnTo>
                  <a:lnTo>
                    <a:pt x="194" y="0"/>
                  </a:lnTo>
                  <a:lnTo>
                    <a:pt x="47" y="2"/>
                  </a:lnTo>
                </a:path>
              </a:pathLst>
            </a:custGeom>
            <a:solidFill>
              <a:srgbClr val="FFE1A4"/>
            </a:solidFill>
            <a:ln w="12700" cap="rnd">
              <a:solidFill>
                <a:schemeClr val="tx1"/>
              </a:solidFill>
              <a:round/>
              <a:headEnd/>
              <a:tailEnd/>
            </a:ln>
          </p:spPr>
          <p:txBody>
            <a:bodyPr/>
            <a:lstStyle/>
            <a:p>
              <a:endParaRPr lang="ko-KR" altLang="en-US">
                <a:latin typeface="+mn-ea"/>
              </a:endParaRPr>
            </a:p>
          </p:txBody>
        </p:sp>
        <p:sp>
          <p:nvSpPr>
            <p:cNvPr id="16" name="Oval 70"/>
            <p:cNvSpPr>
              <a:spLocks noChangeArrowheads="1"/>
            </p:cNvSpPr>
            <p:nvPr/>
          </p:nvSpPr>
          <p:spPr bwMode="auto">
            <a:xfrm>
              <a:off x="2422" y="2826"/>
              <a:ext cx="148" cy="24"/>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7" name="Oval 71"/>
            <p:cNvSpPr>
              <a:spLocks noChangeArrowheads="1"/>
            </p:cNvSpPr>
            <p:nvPr/>
          </p:nvSpPr>
          <p:spPr bwMode="auto">
            <a:xfrm>
              <a:off x="2422" y="2809"/>
              <a:ext cx="148" cy="25"/>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8" name="Oval 72"/>
            <p:cNvSpPr>
              <a:spLocks noChangeArrowheads="1"/>
            </p:cNvSpPr>
            <p:nvPr/>
          </p:nvSpPr>
          <p:spPr bwMode="auto">
            <a:xfrm>
              <a:off x="2422" y="2790"/>
              <a:ext cx="148" cy="26"/>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9" name="Oval 73"/>
            <p:cNvSpPr>
              <a:spLocks noChangeArrowheads="1"/>
            </p:cNvSpPr>
            <p:nvPr/>
          </p:nvSpPr>
          <p:spPr bwMode="auto">
            <a:xfrm>
              <a:off x="2422" y="2773"/>
              <a:ext cx="148" cy="25"/>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0" name="Oval 74"/>
            <p:cNvSpPr>
              <a:spLocks noChangeArrowheads="1"/>
            </p:cNvSpPr>
            <p:nvPr/>
          </p:nvSpPr>
          <p:spPr bwMode="auto">
            <a:xfrm>
              <a:off x="2422" y="2758"/>
              <a:ext cx="148" cy="22"/>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1" name="Oval 75"/>
            <p:cNvSpPr>
              <a:spLocks noChangeArrowheads="1"/>
            </p:cNvSpPr>
            <p:nvPr/>
          </p:nvSpPr>
          <p:spPr bwMode="auto">
            <a:xfrm>
              <a:off x="2422" y="2738"/>
              <a:ext cx="148" cy="23"/>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2" name="Freeform 76"/>
            <p:cNvSpPr>
              <a:spLocks/>
            </p:cNvSpPr>
            <p:nvPr/>
          </p:nvSpPr>
          <p:spPr bwMode="auto">
            <a:xfrm>
              <a:off x="2438" y="2752"/>
              <a:ext cx="115" cy="101"/>
            </a:xfrm>
            <a:custGeom>
              <a:avLst/>
              <a:gdLst>
                <a:gd name="T0" fmla="*/ 0 w 143"/>
                <a:gd name="T1" fmla="*/ 0 h 83"/>
                <a:gd name="T2" fmla="*/ 0 w 143"/>
                <a:gd name="T3" fmla="*/ 2147483647 h 83"/>
                <a:gd name="T4" fmla="*/ 2147483647 w 143"/>
                <a:gd name="T5" fmla="*/ 2147483647 h 83"/>
                <a:gd name="T6" fmla="*/ 2147483647 w 143"/>
                <a:gd name="T7" fmla="*/ 0 h 83"/>
                <a:gd name="T8" fmla="*/ 0 w 143"/>
                <a:gd name="T9" fmla="*/ 0 h 83"/>
                <a:gd name="T10" fmla="*/ 0 60000 65536"/>
                <a:gd name="T11" fmla="*/ 0 60000 65536"/>
                <a:gd name="T12" fmla="*/ 0 60000 65536"/>
                <a:gd name="T13" fmla="*/ 0 60000 65536"/>
                <a:gd name="T14" fmla="*/ 0 60000 65536"/>
                <a:gd name="T15" fmla="*/ 0 w 143"/>
                <a:gd name="T16" fmla="*/ 0 h 83"/>
                <a:gd name="T17" fmla="*/ 143 w 143"/>
                <a:gd name="T18" fmla="*/ 83 h 83"/>
              </a:gdLst>
              <a:ahLst/>
              <a:cxnLst>
                <a:cxn ang="T10">
                  <a:pos x="T0" y="T1"/>
                </a:cxn>
                <a:cxn ang="T11">
                  <a:pos x="T2" y="T3"/>
                </a:cxn>
                <a:cxn ang="T12">
                  <a:pos x="T4" y="T5"/>
                </a:cxn>
                <a:cxn ang="T13">
                  <a:pos x="T6" y="T7"/>
                </a:cxn>
                <a:cxn ang="T14">
                  <a:pos x="T8" y="T9"/>
                </a:cxn>
              </a:cxnLst>
              <a:rect l="T15" t="T16" r="T17" b="T18"/>
              <a:pathLst>
                <a:path w="143" h="83">
                  <a:moveTo>
                    <a:pt x="0" y="0"/>
                  </a:moveTo>
                  <a:lnTo>
                    <a:pt x="0" y="82"/>
                  </a:lnTo>
                  <a:lnTo>
                    <a:pt x="142" y="82"/>
                  </a:lnTo>
                  <a:lnTo>
                    <a:pt x="142" y="0"/>
                  </a:lnTo>
                  <a:lnTo>
                    <a:pt x="0" y="0"/>
                  </a:lnTo>
                </a:path>
              </a:pathLst>
            </a:custGeom>
            <a:solidFill>
              <a:srgbClr val="FF9933"/>
            </a:solidFill>
            <a:ln w="9525" cap="rnd">
              <a:noFill/>
              <a:round/>
              <a:headEnd/>
              <a:tailEnd/>
            </a:ln>
          </p:spPr>
          <p:txBody>
            <a:bodyPr/>
            <a:lstStyle/>
            <a:p>
              <a:endParaRPr lang="ko-KR" altLang="en-US">
                <a:latin typeface="+mn-ea"/>
              </a:endParaRPr>
            </a:p>
          </p:txBody>
        </p:sp>
        <p:sp>
          <p:nvSpPr>
            <p:cNvPr id="23" name="Freeform 77"/>
            <p:cNvSpPr>
              <a:spLocks/>
            </p:cNvSpPr>
            <p:nvPr/>
          </p:nvSpPr>
          <p:spPr bwMode="auto">
            <a:xfrm>
              <a:off x="2450" y="2740"/>
              <a:ext cx="90" cy="227"/>
            </a:xfrm>
            <a:custGeom>
              <a:avLst/>
              <a:gdLst>
                <a:gd name="T0" fmla="*/ 0 w 111"/>
                <a:gd name="T1" fmla="*/ 2147483647 h 252"/>
                <a:gd name="T2" fmla="*/ 2147483647 w 111"/>
                <a:gd name="T3" fmla="*/ 2147483647 h 252"/>
                <a:gd name="T4" fmla="*/ 2147483647 w 111"/>
                <a:gd name="T5" fmla="*/ 2147483647 h 252"/>
                <a:gd name="T6" fmla="*/ 2147483647 w 111"/>
                <a:gd name="T7" fmla="*/ 2147483647 h 252"/>
                <a:gd name="T8" fmla="*/ 2147483647 w 111"/>
                <a:gd name="T9" fmla="*/ 2147483647 h 252"/>
                <a:gd name="T10" fmla="*/ 2147483647 w 111"/>
                <a:gd name="T11" fmla="*/ 2147483647 h 252"/>
                <a:gd name="T12" fmla="*/ 2147483647 w 111"/>
                <a:gd name="T13" fmla="*/ 2147483647 h 252"/>
                <a:gd name="T14" fmla="*/ 2147483647 w 111"/>
                <a:gd name="T15" fmla="*/ 2147483647 h 252"/>
                <a:gd name="T16" fmla="*/ 2147483647 w 111"/>
                <a:gd name="T17" fmla="*/ 0 h 252"/>
                <a:gd name="T18" fmla="*/ 2147483647 w 111"/>
                <a:gd name="T19" fmla="*/ 2147483647 h 252"/>
                <a:gd name="T20" fmla="*/ 2147483647 w 111"/>
                <a:gd name="T21" fmla="*/ 2147483647 h 252"/>
                <a:gd name="T22" fmla="*/ 2147483647 w 111"/>
                <a:gd name="T23" fmla="*/ 2147483647 h 252"/>
                <a:gd name="T24" fmla="*/ 2147483647 w 111"/>
                <a:gd name="T25" fmla="*/ 2147483647 h 252"/>
                <a:gd name="T26" fmla="*/ 0 w 111"/>
                <a:gd name="T27" fmla="*/ 0 h 252"/>
                <a:gd name="T28" fmla="*/ 0 w 111"/>
                <a:gd name="T29" fmla="*/ 2147483647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
                <a:gd name="T46" fmla="*/ 0 h 252"/>
                <a:gd name="T47" fmla="*/ 111 w 111"/>
                <a:gd name="T48" fmla="*/ 252 h 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 h="252">
                  <a:moveTo>
                    <a:pt x="0" y="138"/>
                  </a:moveTo>
                  <a:lnTo>
                    <a:pt x="23" y="160"/>
                  </a:lnTo>
                  <a:lnTo>
                    <a:pt x="23" y="235"/>
                  </a:lnTo>
                  <a:lnTo>
                    <a:pt x="45" y="251"/>
                  </a:lnTo>
                  <a:lnTo>
                    <a:pt x="72" y="251"/>
                  </a:lnTo>
                  <a:lnTo>
                    <a:pt x="86" y="238"/>
                  </a:lnTo>
                  <a:lnTo>
                    <a:pt x="86" y="163"/>
                  </a:lnTo>
                  <a:lnTo>
                    <a:pt x="110" y="140"/>
                  </a:lnTo>
                  <a:lnTo>
                    <a:pt x="110" y="0"/>
                  </a:lnTo>
                  <a:lnTo>
                    <a:pt x="75" y="1"/>
                  </a:lnTo>
                  <a:lnTo>
                    <a:pt x="75" y="36"/>
                  </a:lnTo>
                  <a:lnTo>
                    <a:pt x="32" y="34"/>
                  </a:lnTo>
                  <a:lnTo>
                    <a:pt x="32" y="2"/>
                  </a:lnTo>
                  <a:lnTo>
                    <a:pt x="0" y="0"/>
                  </a:lnTo>
                  <a:lnTo>
                    <a:pt x="0" y="138"/>
                  </a:lnTo>
                </a:path>
              </a:pathLst>
            </a:custGeom>
            <a:solidFill>
              <a:srgbClr val="CBCBCB"/>
            </a:solidFill>
            <a:ln w="12700" cap="rnd">
              <a:solidFill>
                <a:schemeClr val="tx1"/>
              </a:solidFill>
              <a:round/>
              <a:headEnd/>
              <a:tailEnd/>
            </a:ln>
          </p:spPr>
          <p:txBody>
            <a:bodyPr/>
            <a:lstStyle/>
            <a:p>
              <a:endParaRPr lang="ko-KR" altLang="en-US">
                <a:latin typeface="+mn-ea"/>
              </a:endParaRPr>
            </a:p>
          </p:txBody>
        </p:sp>
        <p:sp>
          <p:nvSpPr>
            <p:cNvPr id="24" name="Oval 78"/>
            <p:cNvSpPr>
              <a:spLocks noChangeArrowheads="1"/>
            </p:cNvSpPr>
            <p:nvPr/>
          </p:nvSpPr>
          <p:spPr bwMode="auto">
            <a:xfrm>
              <a:off x="2580" y="2983"/>
              <a:ext cx="12" cy="59"/>
            </a:xfrm>
            <a:prstGeom prst="ellipse">
              <a:avLst/>
            </a:prstGeom>
            <a:solidFill>
              <a:schemeClr val="accent1"/>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5" name="Oval 79"/>
            <p:cNvSpPr>
              <a:spLocks noChangeArrowheads="1"/>
            </p:cNvSpPr>
            <p:nvPr/>
          </p:nvSpPr>
          <p:spPr bwMode="auto">
            <a:xfrm>
              <a:off x="2589" y="2983"/>
              <a:ext cx="11" cy="59"/>
            </a:xfrm>
            <a:prstGeom prst="ellipse">
              <a:avLst/>
            </a:prstGeom>
            <a:solidFill>
              <a:schemeClr val="accent1"/>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6" name="Oval 80"/>
            <p:cNvSpPr>
              <a:spLocks noChangeArrowheads="1"/>
            </p:cNvSpPr>
            <p:nvPr/>
          </p:nvSpPr>
          <p:spPr bwMode="auto">
            <a:xfrm>
              <a:off x="2598" y="2983"/>
              <a:ext cx="10" cy="59"/>
            </a:xfrm>
            <a:prstGeom prst="ellipse">
              <a:avLst/>
            </a:prstGeom>
            <a:solidFill>
              <a:schemeClr val="accent1"/>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7" name="Oval 81"/>
            <p:cNvSpPr>
              <a:spLocks noChangeArrowheads="1"/>
            </p:cNvSpPr>
            <p:nvPr/>
          </p:nvSpPr>
          <p:spPr bwMode="auto">
            <a:xfrm>
              <a:off x="2608" y="2983"/>
              <a:ext cx="9" cy="59"/>
            </a:xfrm>
            <a:prstGeom prst="ellipse">
              <a:avLst/>
            </a:prstGeom>
            <a:solidFill>
              <a:schemeClr val="accent1"/>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8" name="Oval 82"/>
            <p:cNvSpPr>
              <a:spLocks noChangeArrowheads="1"/>
            </p:cNvSpPr>
            <p:nvPr/>
          </p:nvSpPr>
          <p:spPr bwMode="auto">
            <a:xfrm>
              <a:off x="2616" y="2983"/>
              <a:ext cx="8" cy="59"/>
            </a:xfrm>
            <a:prstGeom prst="ellipse">
              <a:avLst/>
            </a:prstGeom>
            <a:solidFill>
              <a:schemeClr val="accent1"/>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29" name="Line 83"/>
            <p:cNvSpPr>
              <a:spLocks noChangeShapeType="1"/>
            </p:cNvSpPr>
            <p:nvPr/>
          </p:nvSpPr>
          <p:spPr bwMode="auto">
            <a:xfrm>
              <a:off x="2489" y="3185"/>
              <a:ext cx="27" cy="0"/>
            </a:xfrm>
            <a:prstGeom prst="line">
              <a:avLst/>
            </a:prstGeom>
            <a:noFill/>
            <a:ln w="25400">
              <a:solidFill>
                <a:srgbClr val="FFE1A4"/>
              </a:solidFill>
              <a:round/>
              <a:headEnd type="none" w="sm" len="sm"/>
              <a:tailEnd type="none" w="sm" len="sm"/>
            </a:ln>
          </p:spPr>
          <p:txBody>
            <a:bodyPr wrap="none" anchor="ctr"/>
            <a:lstStyle/>
            <a:p>
              <a:endParaRPr lang="ko-KR" altLang="en-US">
                <a:latin typeface="+mn-ea"/>
              </a:endParaRPr>
            </a:p>
          </p:txBody>
        </p:sp>
        <p:sp>
          <p:nvSpPr>
            <p:cNvPr id="30" name="Oval 84"/>
            <p:cNvSpPr>
              <a:spLocks noChangeArrowheads="1"/>
            </p:cNvSpPr>
            <p:nvPr/>
          </p:nvSpPr>
          <p:spPr bwMode="auto">
            <a:xfrm>
              <a:off x="2382" y="2917"/>
              <a:ext cx="18"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31" name="Oval 85"/>
            <p:cNvSpPr>
              <a:spLocks noChangeArrowheads="1"/>
            </p:cNvSpPr>
            <p:nvPr/>
          </p:nvSpPr>
          <p:spPr bwMode="auto">
            <a:xfrm>
              <a:off x="2365" y="2917"/>
              <a:ext cx="20"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32" name="Oval 86"/>
            <p:cNvSpPr>
              <a:spLocks noChangeArrowheads="1"/>
            </p:cNvSpPr>
            <p:nvPr/>
          </p:nvSpPr>
          <p:spPr bwMode="auto">
            <a:xfrm>
              <a:off x="2350" y="2917"/>
              <a:ext cx="20"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33" name="Oval 87"/>
            <p:cNvSpPr>
              <a:spLocks noChangeArrowheads="1"/>
            </p:cNvSpPr>
            <p:nvPr/>
          </p:nvSpPr>
          <p:spPr bwMode="auto">
            <a:xfrm>
              <a:off x="2336" y="2917"/>
              <a:ext cx="20"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34" name="Oval 88"/>
            <p:cNvSpPr>
              <a:spLocks noChangeArrowheads="1"/>
            </p:cNvSpPr>
            <p:nvPr/>
          </p:nvSpPr>
          <p:spPr bwMode="auto">
            <a:xfrm>
              <a:off x="2320" y="2917"/>
              <a:ext cx="18"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35" name="Oval 89"/>
            <p:cNvSpPr>
              <a:spLocks noChangeArrowheads="1"/>
            </p:cNvSpPr>
            <p:nvPr/>
          </p:nvSpPr>
          <p:spPr bwMode="auto">
            <a:xfrm>
              <a:off x="2306" y="2917"/>
              <a:ext cx="18"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grpSp>
          <p:nvGrpSpPr>
            <p:cNvPr id="36" name="Group 90"/>
            <p:cNvGrpSpPr>
              <a:grpSpLocks/>
            </p:cNvGrpSpPr>
            <p:nvPr/>
          </p:nvGrpSpPr>
          <p:grpSpPr bwMode="auto">
            <a:xfrm>
              <a:off x="2272" y="2914"/>
              <a:ext cx="41" cy="180"/>
              <a:chOff x="1584" y="2520"/>
              <a:chExt cx="49" cy="147"/>
            </a:xfrm>
          </p:grpSpPr>
          <p:sp>
            <p:nvSpPr>
              <p:cNvPr id="155" name="Freeform 91"/>
              <p:cNvSpPr>
                <a:spLocks/>
              </p:cNvSpPr>
              <p:nvPr/>
            </p:nvSpPr>
            <p:spPr bwMode="auto">
              <a:xfrm>
                <a:off x="1595" y="2520"/>
                <a:ext cx="38" cy="147"/>
              </a:xfrm>
              <a:custGeom>
                <a:avLst/>
                <a:gdLst>
                  <a:gd name="T0" fmla="*/ 37 w 38"/>
                  <a:gd name="T1" fmla="*/ 0 h 147"/>
                  <a:gd name="T2" fmla="*/ 0 w 38"/>
                  <a:gd name="T3" fmla="*/ 17 h 147"/>
                  <a:gd name="T4" fmla="*/ 3 w 38"/>
                  <a:gd name="T5" fmla="*/ 126 h 147"/>
                  <a:gd name="T6" fmla="*/ 37 w 38"/>
                  <a:gd name="T7" fmla="*/ 146 h 147"/>
                  <a:gd name="T8" fmla="*/ 37 w 38"/>
                  <a:gd name="T9" fmla="*/ 0 h 147"/>
                  <a:gd name="T10" fmla="*/ 0 60000 65536"/>
                  <a:gd name="T11" fmla="*/ 0 60000 65536"/>
                  <a:gd name="T12" fmla="*/ 0 60000 65536"/>
                  <a:gd name="T13" fmla="*/ 0 60000 65536"/>
                  <a:gd name="T14" fmla="*/ 0 60000 65536"/>
                  <a:gd name="T15" fmla="*/ 0 w 38"/>
                  <a:gd name="T16" fmla="*/ 0 h 147"/>
                  <a:gd name="T17" fmla="*/ 38 w 38"/>
                  <a:gd name="T18" fmla="*/ 147 h 147"/>
                </a:gdLst>
                <a:ahLst/>
                <a:cxnLst>
                  <a:cxn ang="T10">
                    <a:pos x="T0" y="T1"/>
                  </a:cxn>
                  <a:cxn ang="T11">
                    <a:pos x="T2" y="T3"/>
                  </a:cxn>
                  <a:cxn ang="T12">
                    <a:pos x="T4" y="T5"/>
                  </a:cxn>
                  <a:cxn ang="T13">
                    <a:pos x="T6" y="T7"/>
                  </a:cxn>
                  <a:cxn ang="T14">
                    <a:pos x="T8" y="T9"/>
                  </a:cxn>
                </a:cxnLst>
                <a:rect l="T15" t="T16" r="T17" b="T18"/>
                <a:pathLst>
                  <a:path w="38" h="147">
                    <a:moveTo>
                      <a:pt x="37" y="0"/>
                    </a:moveTo>
                    <a:lnTo>
                      <a:pt x="0" y="17"/>
                    </a:lnTo>
                    <a:lnTo>
                      <a:pt x="3" y="126"/>
                    </a:lnTo>
                    <a:lnTo>
                      <a:pt x="37" y="146"/>
                    </a:lnTo>
                    <a:lnTo>
                      <a:pt x="37" y="0"/>
                    </a:lnTo>
                  </a:path>
                </a:pathLst>
              </a:custGeom>
              <a:solidFill>
                <a:srgbClr val="FF9933"/>
              </a:solidFill>
              <a:ln w="12700" cap="rnd">
                <a:solidFill>
                  <a:srgbClr val="FFE1A4"/>
                </a:solidFill>
                <a:round/>
                <a:headEnd/>
                <a:tailEnd/>
              </a:ln>
            </p:spPr>
            <p:txBody>
              <a:bodyPr/>
              <a:lstStyle/>
              <a:p>
                <a:endParaRPr lang="ko-KR" altLang="en-US">
                  <a:latin typeface="+mn-ea"/>
                </a:endParaRPr>
              </a:p>
            </p:txBody>
          </p:sp>
          <p:sp>
            <p:nvSpPr>
              <p:cNvPr id="156" name="Oval 92"/>
              <p:cNvSpPr>
                <a:spLocks noChangeArrowheads="1"/>
              </p:cNvSpPr>
              <p:nvPr/>
            </p:nvSpPr>
            <p:spPr bwMode="auto">
              <a:xfrm>
                <a:off x="1584" y="2539"/>
                <a:ext cx="23" cy="105"/>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grpSp>
        <p:grpSp>
          <p:nvGrpSpPr>
            <p:cNvPr id="37" name="Group 93"/>
            <p:cNvGrpSpPr>
              <a:grpSpLocks/>
            </p:cNvGrpSpPr>
            <p:nvPr/>
          </p:nvGrpSpPr>
          <p:grpSpPr bwMode="auto">
            <a:xfrm>
              <a:off x="2221" y="2901"/>
              <a:ext cx="125" cy="204"/>
              <a:chOff x="1521" y="2509"/>
              <a:chExt cx="154" cy="167"/>
            </a:xfrm>
          </p:grpSpPr>
          <p:sp>
            <p:nvSpPr>
              <p:cNvPr id="151" name="Freeform 94"/>
              <p:cNvSpPr>
                <a:spLocks/>
              </p:cNvSpPr>
              <p:nvPr/>
            </p:nvSpPr>
            <p:spPr bwMode="auto">
              <a:xfrm>
                <a:off x="1521" y="2528"/>
                <a:ext cx="154" cy="132"/>
              </a:xfrm>
              <a:custGeom>
                <a:avLst/>
                <a:gdLst>
                  <a:gd name="T0" fmla="*/ 0 w 154"/>
                  <a:gd name="T1" fmla="*/ 0 h 132"/>
                  <a:gd name="T2" fmla="*/ 0 w 154"/>
                  <a:gd name="T3" fmla="*/ 131 h 132"/>
                  <a:gd name="T4" fmla="*/ 153 w 154"/>
                  <a:gd name="T5" fmla="*/ 131 h 132"/>
                  <a:gd name="T6" fmla="*/ 153 w 154"/>
                  <a:gd name="T7" fmla="*/ 5 h 132"/>
                  <a:gd name="T8" fmla="*/ 0 w 154"/>
                  <a:gd name="T9" fmla="*/ 0 h 132"/>
                  <a:gd name="T10" fmla="*/ 0 60000 65536"/>
                  <a:gd name="T11" fmla="*/ 0 60000 65536"/>
                  <a:gd name="T12" fmla="*/ 0 60000 65536"/>
                  <a:gd name="T13" fmla="*/ 0 60000 65536"/>
                  <a:gd name="T14" fmla="*/ 0 60000 65536"/>
                  <a:gd name="T15" fmla="*/ 0 w 154"/>
                  <a:gd name="T16" fmla="*/ 0 h 132"/>
                  <a:gd name="T17" fmla="*/ 154 w 154"/>
                  <a:gd name="T18" fmla="*/ 132 h 132"/>
                </a:gdLst>
                <a:ahLst/>
                <a:cxnLst>
                  <a:cxn ang="T10">
                    <a:pos x="T0" y="T1"/>
                  </a:cxn>
                  <a:cxn ang="T11">
                    <a:pos x="T2" y="T3"/>
                  </a:cxn>
                  <a:cxn ang="T12">
                    <a:pos x="T4" y="T5"/>
                  </a:cxn>
                  <a:cxn ang="T13">
                    <a:pos x="T6" y="T7"/>
                  </a:cxn>
                  <a:cxn ang="T14">
                    <a:pos x="T8" y="T9"/>
                  </a:cxn>
                </a:cxnLst>
                <a:rect l="T15" t="T16" r="T17" b="T18"/>
                <a:pathLst>
                  <a:path w="154" h="132">
                    <a:moveTo>
                      <a:pt x="0" y="0"/>
                    </a:moveTo>
                    <a:lnTo>
                      <a:pt x="0" y="131"/>
                    </a:lnTo>
                    <a:lnTo>
                      <a:pt x="153" y="131"/>
                    </a:lnTo>
                    <a:lnTo>
                      <a:pt x="153" y="5"/>
                    </a:lnTo>
                    <a:lnTo>
                      <a:pt x="0" y="0"/>
                    </a:lnTo>
                  </a:path>
                </a:pathLst>
              </a:custGeom>
              <a:solidFill>
                <a:srgbClr val="FFCC00"/>
              </a:solidFill>
              <a:ln w="12700" cap="rnd">
                <a:solidFill>
                  <a:schemeClr val="tx1"/>
                </a:solidFill>
                <a:round/>
                <a:headEnd/>
                <a:tailEnd/>
              </a:ln>
            </p:spPr>
            <p:txBody>
              <a:bodyPr/>
              <a:lstStyle/>
              <a:p>
                <a:endParaRPr lang="ko-KR" altLang="en-US">
                  <a:latin typeface="+mn-ea"/>
                </a:endParaRPr>
              </a:p>
            </p:txBody>
          </p:sp>
          <p:sp>
            <p:nvSpPr>
              <p:cNvPr id="152" name="AutoShape 95"/>
              <p:cNvSpPr>
                <a:spLocks noChangeArrowheads="1"/>
              </p:cNvSpPr>
              <p:nvPr/>
            </p:nvSpPr>
            <p:spPr bwMode="auto">
              <a:xfrm>
                <a:off x="1530" y="2509"/>
                <a:ext cx="134" cy="41"/>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53" name="AutoShape 96"/>
              <p:cNvSpPr>
                <a:spLocks noChangeArrowheads="1"/>
              </p:cNvSpPr>
              <p:nvPr/>
            </p:nvSpPr>
            <p:spPr bwMode="auto">
              <a:xfrm>
                <a:off x="1530" y="2562"/>
                <a:ext cx="134" cy="61"/>
              </a:xfrm>
              <a:prstGeom prst="roundRect">
                <a:avLst>
                  <a:gd name="adj" fmla="val 29144"/>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54" name="AutoShape 97"/>
              <p:cNvSpPr>
                <a:spLocks noChangeArrowheads="1"/>
              </p:cNvSpPr>
              <p:nvPr/>
            </p:nvSpPr>
            <p:spPr bwMode="auto">
              <a:xfrm>
                <a:off x="1530" y="2634"/>
                <a:ext cx="134" cy="42"/>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sp>
          <p:nvSpPr>
            <p:cNvPr id="38" name="Freeform 99"/>
            <p:cNvSpPr>
              <a:spLocks/>
            </p:cNvSpPr>
            <p:nvPr/>
          </p:nvSpPr>
          <p:spPr bwMode="auto">
            <a:xfrm>
              <a:off x="2357" y="1943"/>
              <a:ext cx="225" cy="339"/>
            </a:xfrm>
            <a:custGeom>
              <a:avLst/>
              <a:gdLst>
                <a:gd name="T0" fmla="*/ 2147483647 w 277"/>
                <a:gd name="T1" fmla="*/ 2147483647 h 278"/>
                <a:gd name="T2" fmla="*/ 2147483647 w 277"/>
                <a:gd name="T3" fmla="*/ 2147483647 h 278"/>
                <a:gd name="T4" fmla="*/ 0 w 277"/>
                <a:gd name="T5" fmla="*/ 2147483647 h 278"/>
                <a:gd name="T6" fmla="*/ 0 w 277"/>
                <a:gd name="T7" fmla="*/ 2147483647 h 278"/>
                <a:gd name="T8" fmla="*/ 2147483647 w 277"/>
                <a:gd name="T9" fmla="*/ 2147483647 h 278"/>
                <a:gd name="T10" fmla="*/ 2147483647 w 277"/>
                <a:gd name="T11" fmla="*/ 2147483647 h 278"/>
                <a:gd name="T12" fmla="*/ 2147483647 w 277"/>
                <a:gd name="T13" fmla="*/ 2147483647 h 278"/>
                <a:gd name="T14" fmla="*/ 2147483647 w 277"/>
                <a:gd name="T15" fmla="*/ 2147483647 h 278"/>
                <a:gd name="T16" fmla="*/ 2147483647 w 277"/>
                <a:gd name="T17" fmla="*/ 2147483647 h 278"/>
                <a:gd name="T18" fmla="*/ 2147483647 w 277"/>
                <a:gd name="T19" fmla="*/ 2147483647 h 278"/>
                <a:gd name="T20" fmla="*/ 2147483647 w 277"/>
                <a:gd name="T21" fmla="*/ 2147483647 h 278"/>
                <a:gd name="T22" fmla="*/ 2147483647 w 277"/>
                <a:gd name="T23" fmla="*/ 2147483647 h 278"/>
                <a:gd name="T24" fmla="*/ 2147483647 w 277"/>
                <a:gd name="T25" fmla="*/ 2147483647 h 278"/>
                <a:gd name="T26" fmla="*/ 2147483647 w 277"/>
                <a:gd name="T27" fmla="*/ 2147483647 h 278"/>
                <a:gd name="T28" fmla="*/ 2147483647 w 277"/>
                <a:gd name="T29" fmla="*/ 2147483647 h 278"/>
                <a:gd name="T30" fmla="*/ 2147483647 w 277"/>
                <a:gd name="T31" fmla="*/ 2147483647 h 278"/>
                <a:gd name="T32" fmla="*/ 2147483647 w 277"/>
                <a:gd name="T33" fmla="*/ 0 h 278"/>
                <a:gd name="T34" fmla="*/ 2147483647 w 277"/>
                <a:gd name="T35" fmla="*/ 2147483647 h 2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7"/>
                <a:gd name="T55" fmla="*/ 0 h 278"/>
                <a:gd name="T56" fmla="*/ 277 w 277"/>
                <a:gd name="T57" fmla="*/ 278 h 2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7" h="278">
                  <a:moveTo>
                    <a:pt x="47" y="2"/>
                  </a:moveTo>
                  <a:lnTo>
                    <a:pt x="47" y="66"/>
                  </a:lnTo>
                  <a:lnTo>
                    <a:pt x="0" y="66"/>
                  </a:lnTo>
                  <a:lnTo>
                    <a:pt x="0" y="192"/>
                  </a:lnTo>
                  <a:lnTo>
                    <a:pt x="83" y="192"/>
                  </a:lnTo>
                  <a:lnTo>
                    <a:pt x="83" y="277"/>
                  </a:lnTo>
                  <a:lnTo>
                    <a:pt x="179" y="277"/>
                  </a:lnTo>
                  <a:lnTo>
                    <a:pt x="179" y="195"/>
                  </a:lnTo>
                  <a:lnTo>
                    <a:pt x="186" y="168"/>
                  </a:lnTo>
                  <a:lnTo>
                    <a:pt x="194" y="158"/>
                  </a:lnTo>
                  <a:lnTo>
                    <a:pt x="208" y="156"/>
                  </a:lnTo>
                  <a:lnTo>
                    <a:pt x="276" y="156"/>
                  </a:lnTo>
                  <a:lnTo>
                    <a:pt x="276" y="113"/>
                  </a:lnTo>
                  <a:lnTo>
                    <a:pt x="206" y="112"/>
                  </a:lnTo>
                  <a:lnTo>
                    <a:pt x="192" y="104"/>
                  </a:lnTo>
                  <a:lnTo>
                    <a:pt x="194" y="91"/>
                  </a:lnTo>
                  <a:lnTo>
                    <a:pt x="194" y="0"/>
                  </a:lnTo>
                  <a:lnTo>
                    <a:pt x="47" y="2"/>
                  </a:lnTo>
                </a:path>
              </a:pathLst>
            </a:custGeom>
            <a:solidFill>
              <a:srgbClr val="FFE1A4"/>
            </a:solidFill>
            <a:ln w="12700" cap="rnd">
              <a:solidFill>
                <a:schemeClr val="tx1"/>
              </a:solidFill>
              <a:round/>
              <a:headEnd/>
              <a:tailEnd/>
            </a:ln>
          </p:spPr>
          <p:txBody>
            <a:bodyPr/>
            <a:lstStyle/>
            <a:p>
              <a:endParaRPr lang="ko-KR" altLang="en-US">
                <a:latin typeface="+mn-ea"/>
              </a:endParaRPr>
            </a:p>
          </p:txBody>
        </p:sp>
        <p:sp>
          <p:nvSpPr>
            <p:cNvPr id="39" name="Oval 100"/>
            <p:cNvSpPr>
              <a:spLocks noChangeArrowheads="1"/>
            </p:cNvSpPr>
            <p:nvPr/>
          </p:nvSpPr>
          <p:spPr bwMode="auto">
            <a:xfrm>
              <a:off x="2384" y="1924"/>
              <a:ext cx="148" cy="22"/>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40" name="Oval 101"/>
            <p:cNvSpPr>
              <a:spLocks noChangeArrowheads="1"/>
            </p:cNvSpPr>
            <p:nvPr/>
          </p:nvSpPr>
          <p:spPr bwMode="auto">
            <a:xfrm>
              <a:off x="2384" y="1905"/>
              <a:ext cx="148" cy="26"/>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41" name="Oval 102"/>
            <p:cNvSpPr>
              <a:spLocks noChangeArrowheads="1"/>
            </p:cNvSpPr>
            <p:nvPr/>
          </p:nvSpPr>
          <p:spPr bwMode="auto">
            <a:xfrm>
              <a:off x="2384" y="1888"/>
              <a:ext cx="148" cy="24"/>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42" name="Oval 103"/>
            <p:cNvSpPr>
              <a:spLocks noChangeArrowheads="1"/>
            </p:cNvSpPr>
            <p:nvPr/>
          </p:nvSpPr>
          <p:spPr bwMode="auto">
            <a:xfrm>
              <a:off x="2384" y="1870"/>
              <a:ext cx="148" cy="25"/>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43" name="Oval 104"/>
            <p:cNvSpPr>
              <a:spLocks noChangeArrowheads="1"/>
            </p:cNvSpPr>
            <p:nvPr/>
          </p:nvSpPr>
          <p:spPr bwMode="auto">
            <a:xfrm>
              <a:off x="2384" y="1854"/>
              <a:ext cx="148" cy="24"/>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44" name="Oval 105"/>
            <p:cNvSpPr>
              <a:spLocks noChangeArrowheads="1"/>
            </p:cNvSpPr>
            <p:nvPr/>
          </p:nvSpPr>
          <p:spPr bwMode="auto">
            <a:xfrm>
              <a:off x="2384" y="1836"/>
              <a:ext cx="148" cy="22"/>
            </a:xfrm>
            <a:prstGeom prst="ellipse">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45" name="Freeform 106"/>
            <p:cNvSpPr>
              <a:spLocks/>
            </p:cNvSpPr>
            <p:nvPr/>
          </p:nvSpPr>
          <p:spPr bwMode="auto">
            <a:xfrm>
              <a:off x="2400" y="1850"/>
              <a:ext cx="116" cy="101"/>
            </a:xfrm>
            <a:custGeom>
              <a:avLst/>
              <a:gdLst>
                <a:gd name="T0" fmla="*/ 0 w 143"/>
                <a:gd name="T1" fmla="*/ 0 h 83"/>
                <a:gd name="T2" fmla="*/ 0 w 143"/>
                <a:gd name="T3" fmla="*/ 2147483647 h 83"/>
                <a:gd name="T4" fmla="*/ 2147483647 w 143"/>
                <a:gd name="T5" fmla="*/ 2147483647 h 83"/>
                <a:gd name="T6" fmla="*/ 2147483647 w 143"/>
                <a:gd name="T7" fmla="*/ 0 h 83"/>
                <a:gd name="T8" fmla="*/ 0 w 143"/>
                <a:gd name="T9" fmla="*/ 0 h 83"/>
                <a:gd name="T10" fmla="*/ 0 60000 65536"/>
                <a:gd name="T11" fmla="*/ 0 60000 65536"/>
                <a:gd name="T12" fmla="*/ 0 60000 65536"/>
                <a:gd name="T13" fmla="*/ 0 60000 65536"/>
                <a:gd name="T14" fmla="*/ 0 60000 65536"/>
                <a:gd name="T15" fmla="*/ 0 w 143"/>
                <a:gd name="T16" fmla="*/ 0 h 83"/>
                <a:gd name="T17" fmla="*/ 143 w 143"/>
                <a:gd name="T18" fmla="*/ 83 h 83"/>
              </a:gdLst>
              <a:ahLst/>
              <a:cxnLst>
                <a:cxn ang="T10">
                  <a:pos x="T0" y="T1"/>
                </a:cxn>
                <a:cxn ang="T11">
                  <a:pos x="T2" y="T3"/>
                </a:cxn>
                <a:cxn ang="T12">
                  <a:pos x="T4" y="T5"/>
                </a:cxn>
                <a:cxn ang="T13">
                  <a:pos x="T6" y="T7"/>
                </a:cxn>
                <a:cxn ang="T14">
                  <a:pos x="T8" y="T9"/>
                </a:cxn>
              </a:cxnLst>
              <a:rect l="T15" t="T16" r="T17" b="T18"/>
              <a:pathLst>
                <a:path w="143" h="83">
                  <a:moveTo>
                    <a:pt x="0" y="0"/>
                  </a:moveTo>
                  <a:lnTo>
                    <a:pt x="0" y="82"/>
                  </a:lnTo>
                  <a:lnTo>
                    <a:pt x="142" y="82"/>
                  </a:lnTo>
                  <a:lnTo>
                    <a:pt x="142" y="0"/>
                  </a:lnTo>
                  <a:lnTo>
                    <a:pt x="0" y="0"/>
                  </a:lnTo>
                </a:path>
              </a:pathLst>
            </a:custGeom>
            <a:solidFill>
              <a:srgbClr val="FF9933"/>
            </a:solidFill>
            <a:ln w="9525" cap="rnd">
              <a:noFill/>
              <a:round/>
              <a:headEnd/>
              <a:tailEnd/>
            </a:ln>
          </p:spPr>
          <p:txBody>
            <a:bodyPr/>
            <a:lstStyle/>
            <a:p>
              <a:endParaRPr lang="ko-KR" altLang="en-US">
                <a:latin typeface="+mn-ea"/>
              </a:endParaRPr>
            </a:p>
          </p:txBody>
        </p:sp>
        <p:sp>
          <p:nvSpPr>
            <p:cNvPr id="46" name="Freeform 107"/>
            <p:cNvSpPr>
              <a:spLocks/>
            </p:cNvSpPr>
            <p:nvPr/>
          </p:nvSpPr>
          <p:spPr bwMode="auto">
            <a:xfrm>
              <a:off x="2418" y="1965"/>
              <a:ext cx="90" cy="306"/>
            </a:xfrm>
            <a:custGeom>
              <a:avLst/>
              <a:gdLst>
                <a:gd name="T0" fmla="*/ 0 w 111"/>
                <a:gd name="T1" fmla="*/ 2147483647 h 252"/>
                <a:gd name="T2" fmla="*/ 2147483647 w 111"/>
                <a:gd name="T3" fmla="*/ 2147483647 h 252"/>
                <a:gd name="T4" fmla="*/ 2147483647 w 111"/>
                <a:gd name="T5" fmla="*/ 2147483647 h 252"/>
                <a:gd name="T6" fmla="*/ 2147483647 w 111"/>
                <a:gd name="T7" fmla="*/ 2147483647 h 252"/>
                <a:gd name="T8" fmla="*/ 2147483647 w 111"/>
                <a:gd name="T9" fmla="*/ 2147483647 h 252"/>
                <a:gd name="T10" fmla="*/ 2147483647 w 111"/>
                <a:gd name="T11" fmla="*/ 2147483647 h 252"/>
                <a:gd name="T12" fmla="*/ 2147483647 w 111"/>
                <a:gd name="T13" fmla="*/ 2147483647 h 252"/>
                <a:gd name="T14" fmla="*/ 2147483647 w 111"/>
                <a:gd name="T15" fmla="*/ 2147483647 h 252"/>
                <a:gd name="T16" fmla="*/ 2147483647 w 111"/>
                <a:gd name="T17" fmla="*/ 0 h 252"/>
                <a:gd name="T18" fmla="*/ 2147483647 w 111"/>
                <a:gd name="T19" fmla="*/ 2147483647 h 252"/>
                <a:gd name="T20" fmla="*/ 2147483647 w 111"/>
                <a:gd name="T21" fmla="*/ 2147483647 h 252"/>
                <a:gd name="T22" fmla="*/ 2147483647 w 111"/>
                <a:gd name="T23" fmla="*/ 2147483647 h 252"/>
                <a:gd name="T24" fmla="*/ 2147483647 w 111"/>
                <a:gd name="T25" fmla="*/ 2147483647 h 252"/>
                <a:gd name="T26" fmla="*/ 0 w 111"/>
                <a:gd name="T27" fmla="*/ 0 h 252"/>
                <a:gd name="T28" fmla="*/ 0 w 111"/>
                <a:gd name="T29" fmla="*/ 2147483647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
                <a:gd name="T46" fmla="*/ 0 h 252"/>
                <a:gd name="T47" fmla="*/ 111 w 111"/>
                <a:gd name="T48" fmla="*/ 252 h 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 h="252">
                  <a:moveTo>
                    <a:pt x="0" y="138"/>
                  </a:moveTo>
                  <a:lnTo>
                    <a:pt x="23" y="160"/>
                  </a:lnTo>
                  <a:lnTo>
                    <a:pt x="23" y="235"/>
                  </a:lnTo>
                  <a:lnTo>
                    <a:pt x="45" y="251"/>
                  </a:lnTo>
                  <a:lnTo>
                    <a:pt x="72" y="251"/>
                  </a:lnTo>
                  <a:lnTo>
                    <a:pt x="86" y="238"/>
                  </a:lnTo>
                  <a:lnTo>
                    <a:pt x="86" y="163"/>
                  </a:lnTo>
                  <a:lnTo>
                    <a:pt x="110" y="140"/>
                  </a:lnTo>
                  <a:lnTo>
                    <a:pt x="110" y="0"/>
                  </a:lnTo>
                  <a:lnTo>
                    <a:pt x="75" y="1"/>
                  </a:lnTo>
                  <a:lnTo>
                    <a:pt x="75" y="36"/>
                  </a:lnTo>
                  <a:lnTo>
                    <a:pt x="32" y="34"/>
                  </a:lnTo>
                  <a:lnTo>
                    <a:pt x="32" y="2"/>
                  </a:lnTo>
                  <a:lnTo>
                    <a:pt x="0" y="0"/>
                  </a:lnTo>
                  <a:lnTo>
                    <a:pt x="0" y="138"/>
                  </a:lnTo>
                </a:path>
              </a:pathLst>
            </a:custGeom>
            <a:solidFill>
              <a:srgbClr val="CBCBCB"/>
            </a:solidFill>
            <a:ln w="12700" cap="rnd">
              <a:solidFill>
                <a:schemeClr val="tx1"/>
              </a:solidFill>
              <a:round/>
              <a:headEnd/>
              <a:tailEnd/>
            </a:ln>
          </p:spPr>
          <p:txBody>
            <a:bodyPr/>
            <a:lstStyle/>
            <a:p>
              <a:endParaRPr lang="ko-KR" altLang="en-US">
                <a:latin typeface="+mn-ea"/>
              </a:endParaRPr>
            </a:p>
          </p:txBody>
        </p:sp>
        <p:sp>
          <p:nvSpPr>
            <p:cNvPr id="47" name="Line 108"/>
            <p:cNvSpPr>
              <a:spLocks noChangeShapeType="1"/>
            </p:cNvSpPr>
            <p:nvPr/>
          </p:nvSpPr>
          <p:spPr bwMode="auto">
            <a:xfrm>
              <a:off x="2450" y="2282"/>
              <a:ext cx="26" cy="0"/>
            </a:xfrm>
            <a:prstGeom prst="line">
              <a:avLst/>
            </a:prstGeom>
            <a:noFill/>
            <a:ln w="25400">
              <a:solidFill>
                <a:srgbClr val="FFE1A4"/>
              </a:solidFill>
              <a:round/>
              <a:headEnd type="none" w="sm" len="sm"/>
              <a:tailEnd type="none" w="sm" len="sm"/>
            </a:ln>
          </p:spPr>
          <p:txBody>
            <a:bodyPr wrap="none" anchor="ctr"/>
            <a:lstStyle/>
            <a:p>
              <a:endParaRPr lang="ko-KR" altLang="en-US">
                <a:latin typeface="+mn-ea"/>
              </a:endParaRPr>
            </a:p>
          </p:txBody>
        </p:sp>
        <p:sp>
          <p:nvSpPr>
            <p:cNvPr id="48" name="Oval 109"/>
            <p:cNvSpPr>
              <a:spLocks noChangeArrowheads="1"/>
            </p:cNvSpPr>
            <p:nvPr/>
          </p:nvSpPr>
          <p:spPr bwMode="auto">
            <a:xfrm>
              <a:off x="2344" y="2014"/>
              <a:ext cx="17"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49" name="Oval 110"/>
            <p:cNvSpPr>
              <a:spLocks noChangeArrowheads="1"/>
            </p:cNvSpPr>
            <p:nvPr/>
          </p:nvSpPr>
          <p:spPr bwMode="auto">
            <a:xfrm>
              <a:off x="2325" y="2014"/>
              <a:ext cx="21"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50" name="Oval 111"/>
            <p:cNvSpPr>
              <a:spLocks noChangeArrowheads="1"/>
            </p:cNvSpPr>
            <p:nvPr/>
          </p:nvSpPr>
          <p:spPr bwMode="auto">
            <a:xfrm>
              <a:off x="2312" y="2014"/>
              <a:ext cx="20"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51" name="Oval 112"/>
            <p:cNvSpPr>
              <a:spLocks noChangeArrowheads="1"/>
            </p:cNvSpPr>
            <p:nvPr/>
          </p:nvSpPr>
          <p:spPr bwMode="auto">
            <a:xfrm>
              <a:off x="2296" y="2014"/>
              <a:ext cx="21"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52" name="Oval 113"/>
            <p:cNvSpPr>
              <a:spLocks noChangeArrowheads="1"/>
            </p:cNvSpPr>
            <p:nvPr/>
          </p:nvSpPr>
          <p:spPr bwMode="auto">
            <a:xfrm>
              <a:off x="2282" y="2014"/>
              <a:ext cx="18"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sp>
          <p:nvSpPr>
            <p:cNvPr id="53" name="Oval 114"/>
            <p:cNvSpPr>
              <a:spLocks noChangeArrowheads="1"/>
            </p:cNvSpPr>
            <p:nvPr/>
          </p:nvSpPr>
          <p:spPr bwMode="auto">
            <a:xfrm>
              <a:off x="2268" y="2014"/>
              <a:ext cx="17" cy="172"/>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grpSp>
          <p:nvGrpSpPr>
            <p:cNvPr id="54" name="Group 115"/>
            <p:cNvGrpSpPr>
              <a:grpSpLocks/>
            </p:cNvGrpSpPr>
            <p:nvPr/>
          </p:nvGrpSpPr>
          <p:grpSpPr bwMode="auto">
            <a:xfrm>
              <a:off x="2234" y="2011"/>
              <a:ext cx="39" cy="179"/>
              <a:chOff x="1584" y="2520"/>
              <a:chExt cx="49" cy="147"/>
            </a:xfrm>
          </p:grpSpPr>
          <p:sp>
            <p:nvSpPr>
              <p:cNvPr id="149" name="Freeform 116"/>
              <p:cNvSpPr>
                <a:spLocks/>
              </p:cNvSpPr>
              <p:nvPr/>
            </p:nvSpPr>
            <p:spPr bwMode="auto">
              <a:xfrm>
                <a:off x="1595" y="2520"/>
                <a:ext cx="38" cy="147"/>
              </a:xfrm>
              <a:custGeom>
                <a:avLst/>
                <a:gdLst>
                  <a:gd name="T0" fmla="*/ 37 w 38"/>
                  <a:gd name="T1" fmla="*/ 0 h 147"/>
                  <a:gd name="T2" fmla="*/ 0 w 38"/>
                  <a:gd name="T3" fmla="*/ 17 h 147"/>
                  <a:gd name="T4" fmla="*/ 3 w 38"/>
                  <a:gd name="T5" fmla="*/ 126 h 147"/>
                  <a:gd name="T6" fmla="*/ 37 w 38"/>
                  <a:gd name="T7" fmla="*/ 146 h 147"/>
                  <a:gd name="T8" fmla="*/ 37 w 38"/>
                  <a:gd name="T9" fmla="*/ 0 h 147"/>
                  <a:gd name="T10" fmla="*/ 0 60000 65536"/>
                  <a:gd name="T11" fmla="*/ 0 60000 65536"/>
                  <a:gd name="T12" fmla="*/ 0 60000 65536"/>
                  <a:gd name="T13" fmla="*/ 0 60000 65536"/>
                  <a:gd name="T14" fmla="*/ 0 60000 65536"/>
                  <a:gd name="T15" fmla="*/ 0 w 38"/>
                  <a:gd name="T16" fmla="*/ 0 h 147"/>
                  <a:gd name="T17" fmla="*/ 38 w 38"/>
                  <a:gd name="T18" fmla="*/ 147 h 147"/>
                </a:gdLst>
                <a:ahLst/>
                <a:cxnLst>
                  <a:cxn ang="T10">
                    <a:pos x="T0" y="T1"/>
                  </a:cxn>
                  <a:cxn ang="T11">
                    <a:pos x="T2" y="T3"/>
                  </a:cxn>
                  <a:cxn ang="T12">
                    <a:pos x="T4" y="T5"/>
                  </a:cxn>
                  <a:cxn ang="T13">
                    <a:pos x="T6" y="T7"/>
                  </a:cxn>
                  <a:cxn ang="T14">
                    <a:pos x="T8" y="T9"/>
                  </a:cxn>
                </a:cxnLst>
                <a:rect l="T15" t="T16" r="T17" b="T18"/>
                <a:pathLst>
                  <a:path w="38" h="147">
                    <a:moveTo>
                      <a:pt x="37" y="0"/>
                    </a:moveTo>
                    <a:lnTo>
                      <a:pt x="0" y="17"/>
                    </a:lnTo>
                    <a:lnTo>
                      <a:pt x="3" y="126"/>
                    </a:lnTo>
                    <a:lnTo>
                      <a:pt x="37" y="146"/>
                    </a:lnTo>
                    <a:lnTo>
                      <a:pt x="37" y="0"/>
                    </a:lnTo>
                  </a:path>
                </a:pathLst>
              </a:custGeom>
              <a:solidFill>
                <a:srgbClr val="FF9933"/>
              </a:solidFill>
              <a:ln w="12700" cap="rnd">
                <a:solidFill>
                  <a:srgbClr val="FFE1A4"/>
                </a:solidFill>
                <a:round/>
                <a:headEnd/>
                <a:tailEnd/>
              </a:ln>
            </p:spPr>
            <p:txBody>
              <a:bodyPr/>
              <a:lstStyle/>
              <a:p>
                <a:endParaRPr lang="ko-KR" altLang="en-US">
                  <a:latin typeface="+mn-ea"/>
                </a:endParaRPr>
              </a:p>
            </p:txBody>
          </p:sp>
          <p:sp>
            <p:nvSpPr>
              <p:cNvPr id="150" name="Oval 117"/>
              <p:cNvSpPr>
                <a:spLocks noChangeArrowheads="1"/>
              </p:cNvSpPr>
              <p:nvPr/>
            </p:nvSpPr>
            <p:spPr bwMode="auto">
              <a:xfrm>
                <a:off x="1584" y="2539"/>
                <a:ext cx="23" cy="105"/>
              </a:xfrm>
              <a:prstGeom prst="ellipse">
                <a:avLst/>
              </a:prstGeom>
              <a:solidFill>
                <a:srgbClr val="FF9933"/>
              </a:solidFill>
              <a:ln w="12700">
                <a:solidFill>
                  <a:srgbClr val="FFE1A4"/>
                </a:solidFill>
                <a:round/>
                <a:headEnd/>
                <a:tailEnd/>
              </a:ln>
            </p:spPr>
            <p:txBody>
              <a:bodyPr wrap="none" anchor="ctr"/>
              <a:lstStyle/>
              <a:p>
                <a:pPr algn="ctr"/>
                <a:endParaRPr lang="ko-KR" altLang="en-US" sz="1200" b="1">
                  <a:solidFill>
                    <a:srgbClr val="000000"/>
                  </a:solidFill>
                  <a:latin typeface="+mn-ea"/>
                </a:endParaRPr>
              </a:p>
            </p:txBody>
          </p:sp>
        </p:grpSp>
        <p:grpSp>
          <p:nvGrpSpPr>
            <p:cNvPr id="55" name="Group 118"/>
            <p:cNvGrpSpPr>
              <a:grpSpLocks/>
            </p:cNvGrpSpPr>
            <p:nvPr/>
          </p:nvGrpSpPr>
          <p:grpSpPr bwMode="auto">
            <a:xfrm>
              <a:off x="2184" y="1997"/>
              <a:ext cx="124" cy="205"/>
              <a:chOff x="1521" y="2509"/>
              <a:chExt cx="154" cy="167"/>
            </a:xfrm>
          </p:grpSpPr>
          <p:sp>
            <p:nvSpPr>
              <p:cNvPr id="145" name="Freeform 119"/>
              <p:cNvSpPr>
                <a:spLocks/>
              </p:cNvSpPr>
              <p:nvPr/>
            </p:nvSpPr>
            <p:spPr bwMode="auto">
              <a:xfrm>
                <a:off x="1521" y="2528"/>
                <a:ext cx="154" cy="132"/>
              </a:xfrm>
              <a:custGeom>
                <a:avLst/>
                <a:gdLst>
                  <a:gd name="T0" fmla="*/ 0 w 154"/>
                  <a:gd name="T1" fmla="*/ 0 h 132"/>
                  <a:gd name="T2" fmla="*/ 0 w 154"/>
                  <a:gd name="T3" fmla="*/ 131 h 132"/>
                  <a:gd name="T4" fmla="*/ 153 w 154"/>
                  <a:gd name="T5" fmla="*/ 131 h 132"/>
                  <a:gd name="T6" fmla="*/ 153 w 154"/>
                  <a:gd name="T7" fmla="*/ 5 h 132"/>
                  <a:gd name="T8" fmla="*/ 0 w 154"/>
                  <a:gd name="T9" fmla="*/ 0 h 132"/>
                  <a:gd name="T10" fmla="*/ 0 60000 65536"/>
                  <a:gd name="T11" fmla="*/ 0 60000 65536"/>
                  <a:gd name="T12" fmla="*/ 0 60000 65536"/>
                  <a:gd name="T13" fmla="*/ 0 60000 65536"/>
                  <a:gd name="T14" fmla="*/ 0 60000 65536"/>
                  <a:gd name="T15" fmla="*/ 0 w 154"/>
                  <a:gd name="T16" fmla="*/ 0 h 132"/>
                  <a:gd name="T17" fmla="*/ 154 w 154"/>
                  <a:gd name="T18" fmla="*/ 132 h 132"/>
                </a:gdLst>
                <a:ahLst/>
                <a:cxnLst>
                  <a:cxn ang="T10">
                    <a:pos x="T0" y="T1"/>
                  </a:cxn>
                  <a:cxn ang="T11">
                    <a:pos x="T2" y="T3"/>
                  </a:cxn>
                  <a:cxn ang="T12">
                    <a:pos x="T4" y="T5"/>
                  </a:cxn>
                  <a:cxn ang="T13">
                    <a:pos x="T6" y="T7"/>
                  </a:cxn>
                  <a:cxn ang="T14">
                    <a:pos x="T8" y="T9"/>
                  </a:cxn>
                </a:cxnLst>
                <a:rect l="T15" t="T16" r="T17" b="T18"/>
                <a:pathLst>
                  <a:path w="154" h="132">
                    <a:moveTo>
                      <a:pt x="0" y="0"/>
                    </a:moveTo>
                    <a:lnTo>
                      <a:pt x="0" y="131"/>
                    </a:lnTo>
                    <a:lnTo>
                      <a:pt x="153" y="131"/>
                    </a:lnTo>
                    <a:lnTo>
                      <a:pt x="153" y="5"/>
                    </a:lnTo>
                    <a:lnTo>
                      <a:pt x="0" y="0"/>
                    </a:lnTo>
                  </a:path>
                </a:pathLst>
              </a:custGeom>
              <a:solidFill>
                <a:srgbClr val="FFCC00"/>
              </a:solidFill>
              <a:ln w="12700" cap="rnd">
                <a:solidFill>
                  <a:schemeClr val="tx1"/>
                </a:solidFill>
                <a:round/>
                <a:headEnd/>
                <a:tailEnd/>
              </a:ln>
            </p:spPr>
            <p:txBody>
              <a:bodyPr/>
              <a:lstStyle/>
              <a:p>
                <a:endParaRPr lang="ko-KR" altLang="en-US">
                  <a:latin typeface="+mn-ea"/>
                </a:endParaRPr>
              </a:p>
            </p:txBody>
          </p:sp>
          <p:sp>
            <p:nvSpPr>
              <p:cNvPr id="146" name="AutoShape 120"/>
              <p:cNvSpPr>
                <a:spLocks noChangeArrowheads="1"/>
              </p:cNvSpPr>
              <p:nvPr/>
            </p:nvSpPr>
            <p:spPr bwMode="auto">
              <a:xfrm>
                <a:off x="1530" y="2509"/>
                <a:ext cx="134" cy="41"/>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47" name="AutoShape 121"/>
              <p:cNvSpPr>
                <a:spLocks noChangeArrowheads="1"/>
              </p:cNvSpPr>
              <p:nvPr/>
            </p:nvSpPr>
            <p:spPr bwMode="auto">
              <a:xfrm>
                <a:off x="1530" y="2562"/>
                <a:ext cx="134" cy="61"/>
              </a:xfrm>
              <a:prstGeom prst="roundRect">
                <a:avLst>
                  <a:gd name="adj" fmla="val 29144"/>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48" name="AutoShape 122"/>
              <p:cNvSpPr>
                <a:spLocks noChangeArrowheads="1"/>
              </p:cNvSpPr>
              <p:nvPr/>
            </p:nvSpPr>
            <p:spPr bwMode="auto">
              <a:xfrm>
                <a:off x="1530" y="2634"/>
                <a:ext cx="134" cy="42"/>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sp>
          <p:nvSpPr>
            <p:cNvPr id="56" name="Text Box 126"/>
            <p:cNvSpPr txBox="1">
              <a:spLocks noChangeArrowheads="1"/>
            </p:cNvSpPr>
            <p:nvPr/>
          </p:nvSpPr>
          <p:spPr bwMode="auto">
            <a:xfrm>
              <a:off x="1278" y="1890"/>
              <a:ext cx="479" cy="184"/>
            </a:xfrm>
            <a:prstGeom prst="rect">
              <a:avLst/>
            </a:prstGeom>
            <a:noFill/>
            <a:ln w="9525">
              <a:noFill/>
              <a:miter lim="800000"/>
              <a:headEnd/>
              <a:tailEnd/>
            </a:ln>
          </p:spPr>
          <p:txBody>
            <a:bodyPr wrap="none" anchor="ctr">
              <a:spAutoFit/>
            </a:bodyPr>
            <a:lstStyle/>
            <a:p>
              <a:pPr algn="ctr"/>
              <a:r>
                <a:rPr lang="fa-IR" altLang="ko-KR" sz="1300" dirty="0" smtClean="0">
                  <a:solidFill>
                    <a:srgbClr val="000000"/>
                  </a:solidFill>
                  <a:latin typeface="+mn-ea"/>
                </a:rPr>
                <a:t>طرف مايع</a:t>
              </a:r>
              <a:endParaRPr lang="en-US" altLang="ko-KR" sz="1300" dirty="0">
                <a:solidFill>
                  <a:srgbClr val="000000"/>
                </a:solidFill>
                <a:latin typeface="+mn-ea"/>
              </a:endParaRPr>
            </a:p>
          </p:txBody>
        </p:sp>
        <p:sp>
          <p:nvSpPr>
            <p:cNvPr id="57" name="Text Box 129"/>
            <p:cNvSpPr txBox="1">
              <a:spLocks noChangeArrowheads="1"/>
            </p:cNvSpPr>
            <p:nvPr/>
          </p:nvSpPr>
          <p:spPr bwMode="auto">
            <a:xfrm>
              <a:off x="1845" y="2250"/>
              <a:ext cx="690" cy="184"/>
            </a:xfrm>
            <a:prstGeom prst="rect">
              <a:avLst/>
            </a:prstGeom>
            <a:noFill/>
            <a:ln w="9525">
              <a:noFill/>
              <a:miter lim="800000"/>
              <a:headEnd/>
              <a:tailEnd/>
            </a:ln>
          </p:spPr>
          <p:txBody>
            <a:bodyPr wrap="none" anchor="ctr">
              <a:spAutoFit/>
            </a:bodyPr>
            <a:lstStyle/>
            <a:p>
              <a:pPr algn="ctr"/>
              <a:r>
                <a:rPr lang="fa-IR" altLang="ko-KR" sz="1300" dirty="0" smtClean="0">
                  <a:solidFill>
                    <a:srgbClr val="000000"/>
                  </a:solidFill>
                  <a:latin typeface="+mn-ea"/>
                </a:rPr>
                <a:t>شير 2(3) طرفه</a:t>
              </a:r>
              <a:endParaRPr lang="en-US" altLang="ko-KR" sz="1300" dirty="0">
                <a:solidFill>
                  <a:srgbClr val="000000"/>
                </a:solidFill>
                <a:latin typeface="+mn-ea"/>
              </a:endParaRPr>
            </a:p>
          </p:txBody>
        </p:sp>
        <p:sp>
          <p:nvSpPr>
            <p:cNvPr id="58" name="Text Box 130"/>
            <p:cNvSpPr txBox="1">
              <a:spLocks noChangeArrowheads="1"/>
            </p:cNvSpPr>
            <p:nvPr/>
          </p:nvSpPr>
          <p:spPr bwMode="auto">
            <a:xfrm>
              <a:off x="1935" y="3105"/>
              <a:ext cx="561" cy="184"/>
            </a:xfrm>
            <a:prstGeom prst="rect">
              <a:avLst/>
            </a:prstGeom>
            <a:noFill/>
            <a:ln w="9525">
              <a:noFill/>
              <a:miter lim="800000"/>
              <a:headEnd/>
              <a:tailEnd/>
            </a:ln>
          </p:spPr>
          <p:txBody>
            <a:bodyPr wrap="none" anchor="ctr">
              <a:spAutoFit/>
            </a:bodyPr>
            <a:lstStyle/>
            <a:p>
              <a:pPr algn="ctr"/>
              <a:r>
                <a:rPr lang="fa-IR" altLang="ko-KR" sz="1300" dirty="0" smtClean="0">
                  <a:solidFill>
                    <a:srgbClr val="000000"/>
                  </a:solidFill>
                  <a:latin typeface="+mn-ea"/>
                </a:rPr>
                <a:t>شير 3 طرفه</a:t>
              </a:r>
              <a:endParaRPr lang="en-US" altLang="ko-KR" sz="1300" dirty="0">
                <a:solidFill>
                  <a:srgbClr val="000000"/>
                </a:solidFill>
                <a:latin typeface="+mn-ea"/>
              </a:endParaRPr>
            </a:p>
          </p:txBody>
        </p:sp>
        <p:sp>
          <p:nvSpPr>
            <p:cNvPr id="59" name="Text Box 131"/>
            <p:cNvSpPr txBox="1">
              <a:spLocks noChangeArrowheads="1"/>
            </p:cNvSpPr>
            <p:nvPr/>
          </p:nvSpPr>
          <p:spPr bwMode="auto">
            <a:xfrm>
              <a:off x="2253" y="1673"/>
              <a:ext cx="280" cy="184"/>
            </a:xfrm>
            <a:prstGeom prst="rect">
              <a:avLst/>
            </a:prstGeom>
            <a:noFill/>
            <a:ln w="9525">
              <a:noFill/>
              <a:miter lim="800000"/>
              <a:headEnd/>
              <a:tailEnd/>
            </a:ln>
          </p:spPr>
          <p:txBody>
            <a:bodyPr wrap="none" anchor="ctr">
              <a:spAutoFit/>
            </a:bodyPr>
            <a:lstStyle/>
            <a:p>
              <a:pPr algn="ctr"/>
              <a:r>
                <a:rPr lang="fa-IR" altLang="ko-KR" sz="1300" b="1" dirty="0" smtClean="0">
                  <a:solidFill>
                    <a:srgbClr val="FF0000"/>
                  </a:solidFill>
                  <a:latin typeface="+mn-ea"/>
                </a:rPr>
                <a:t>بسته</a:t>
              </a:r>
              <a:endParaRPr lang="en-US" altLang="ko-KR" sz="1300" b="1" dirty="0">
                <a:solidFill>
                  <a:srgbClr val="FF0000"/>
                </a:solidFill>
                <a:latin typeface="+mn-ea"/>
              </a:endParaRPr>
            </a:p>
          </p:txBody>
        </p:sp>
        <p:sp>
          <p:nvSpPr>
            <p:cNvPr id="60" name="Text Box 132"/>
            <p:cNvSpPr txBox="1">
              <a:spLocks noChangeArrowheads="1"/>
            </p:cNvSpPr>
            <p:nvPr/>
          </p:nvSpPr>
          <p:spPr bwMode="auto">
            <a:xfrm>
              <a:off x="2297" y="2581"/>
              <a:ext cx="214" cy="184"/>
            </a:xfrm>
            <a:prstGeom prst="rect">
              <a:avLst/>
            </a:prstGeom>
            <a:noFill/>
            <a:ln w="9525">
              <a:noFill/>
              <a:miter lim="800000"/>
              <a:headEnd/>
              <a:tailEnd/>
            </a:ln>
          </p:spPr>
          <p:txBody>
            <a:bodyPr wrap="none" anchor="ctr">
              <a:spAutoFit/>
            </a:bodyPr>
            <a:lstStyle/>
            <a:p>
              <a:pPr algn="ctr"/>
              <a:r>
                <a:rPr lang="fa-IR" altLang="ko-KR" sz="1300" b="1" dirty="0" smtClean="0">
                  <a:solidFill>
                    <a:srgbClr val="FF0000"/>
                  </a:solidFill>
                  <a:latin typeface="+mn-ea"/>
                </a:rPr>
                <a:t>باز</a:t>
              </a:r>
              <a:endParaRPr lang="en-US" altLang="ko-KR" sz="1300" b="1" dirty="0">
                <a:solidFill>
                  <a:srgbClr val="FF0000"/>
                </a:solidFill>
                <a:latin typeface="+mn-ea"/>
              </a:endParaRPr>
            </a:p>
          </p:txBody>
        </p:sp>
        <p:sp>
          <p:nvSpPr>
            <p:cNvPr id="61" name="Text Box 133"/>
            <p:cNvSpPr txBox="1">
              <a:spLocks noChangeArrowheads="1"/>
            </p:cNvSpPr>
            <p:nvPr/>
          </p:nvSpPr>
          <p:spPr bwMode="auto">
            <a:xfrm>
              <a:off x="1119" y="2834"/>
              <a:ext cx="169" cy="145"/>
            </a:xfrm>
            <a:prstGeom prst="rect">
              <a:avLst/>
            </a:prstGeom>
            <a:noFill/>
            <a:ln w="9525">
              <a:noFill/>
              <a:miter lim="800000"/>
              <a:headEnd/>
              <a:tailEnd/>
            </a:ln>
          </p:spPr>
          <p:txBody>
            <a:bodyPr wrap="none" anchor="ctr">
              <a:spAutoFit/>
            </a:bodyPr>
            <a:lstStyle/>
            <a:p>
              <a:pPr algn="ctr">
                <a:spcBef>
                  <a:spcPct val="50000"/>
                </a:spcBef>
              </a:pPr>
              <a:r>
                <a:rPr lang="fa-IR" altLang="ko-KR" sz="900" b="1" dirty="0" smtClean="0">
                  <a:solidFill>
                    <a:srgbClr val="000000"/>
                  </a:solidFill>
                  <a:latin typeface="+mn-ea"/>
                </a:rPr>
                <a:t>كم</a:t>
              </a:r>
              <a:endParaRPr lang="en-US" altLang="ko-KR" sz="900" b="1" dirty="0">
                <a:solidFill>
                  <a:srgbClr val="000000"/>
                </a:solidFill>
                <a:latin typeface="+mn-ea"/>
              </a:endParaRPr>
            </a:p>
          </p:txBody>
        </p:sp>
        <p:sp>
          <p:nvSpPr>
            <p:cNvPr id="62" name="Text Box 134"/>
            <p:cNvSpPr txBox="1">
              <a:spLocks noChangeArrowheads="1"/>
            </p:cNvSpPr>
            <p:nvPr/>
          </p:nvSpPr>
          <p:spPr bwMode="auto">
            <a:xfrm>
              <a:off x="1360" y="2834"/>
              <a:ext cx="210" cy="145"/>
            </a:xfrm>
            <a:prstGeom prst="rect">
              <a:avLst/>
            </a:prstGeom>
            <a:noFill/>
            <a:ln w="9525">
              <a:noFill/>
              <a:miter lim="800000"/>
              <a:headEnd/>
              <a:tailEnd/>
            </a:ln>
          </p:spPr>
          <p:txBody>
            <a:bodyPr wrap="none" anchor="ctr">
              <a:spAutoFit/>
            </a:bodyPr>
            <a:lstStyle/>
            <a:p>
              <a:pPr algn="ctr">
                <a:spcBef>
                  <a:spcPct val="50000"/>
                </a:spcBef>
              </a:pPr>
              <a:r>
                <a:rPr lang="fa-IR" altLang="ko-KR" sz="900" b="1" dirty="0" smtClean="0">
                  <a:solidFill>
                    <a:srgbClr val="000000"/>
                  </a:solidFill>
                  <a:latin typeface="+mn-ea"/>
                </a:rPr>
                <a:t>زياد</a:t>
              </a:r>
              <a:endParaRPr lang="en-US" altLang="ko-KR" sz="900" b="1" dirty="0">
                <a:solidFill>
                  <a:srgbClr val="000000"/>
                </a:solidFill>
                <a:latin typeface="+mn-ea"/>
              </a:endParaRPr>
            </a:p>
          </p:txBody>
        </p:sp>
        <p:grpSp>
          <p:nvGrpSpPr>
            <p:cNvPr id="63" name="Group 144"/>
            <p:cNvGrpSpPr>
              <a:grpSpLocks/>
            </p:cNvGrpSpPr>
            <p:nvPr/>
          </p:nvGrpSpPr>
          <p:grpSpPr bwMode="auto">
            <a:xfrm>
              <a:off x="1217" y="2954"/>
              <a:ext cx="135" cy="140"/>
              <a:chOff x="656" y="1890"/>
              <a:chExt cx="107" cy="124"/>
            </a:xfrm>
          </p:grpSpPr>
          <p:sp>
            <p:nvSpPr>
              <p:cNvPr id="136" name="Oval 145"/>
              <p:cNvSpPr>
                <a:spLocks noChangeArrowheads="1"/>
              </p:cNvSpPr>
              <p:nvPr/>
            </p:nvSpPr>
            <p:spPr bwMode="auto">
              <a:xfrm>
                <a:off x="656" y="1890"/>
                <a:ext cx="107" cy="124"/>
              </a:xfrm>
              <a:prstGeom prst="ellipse">
                <a:avLst/>
              </a:prstGeom>
              <a:noFill/>
              <a:ln w="1905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37" name="Line 146"/>
              <p:cNvSpPr>
                <a:spLocks noChangeShapeType="1"/>
              </p:cNvSpPr>
              <p:nvPr/>
            </p:nvSpPr>
            <p:spPr bwMode="auto">
              <a:xfrm>
                <a:off x="656" y="1952"/>
                <a:ext cx="10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38" name="Line 147"/>
              <p:cNvSpPr>
                <a:spLocks noChangeShapeType="1"/>
              </p:cNvSpPr>
              <p:nvPr/>
            </p:nvSpPr>
            <p:spPr bwMode="auto">
              <a:xfrm rot="-5400000">
                <a:off x="651" y="1952"/>
                <a:ext cx="11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39" name="Line 148"/>
              <p:cNvSpPr>
                <a:spLocks noChangeShapeType="1"/>
              </p:cNvSpPr>
              <p:nvPr/>
            </p:nvSpPr>
            <p:spPr bwMode="auto">
              <a:xfrm rot="-7942817">
                <a:off x="651" y="1954"/>
                <a:ext cx="11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40" name="Line 149"/>
              <p:cNvSpPr>
                <a:spLocks noChangeShapeType="1"/>
              </p:cNvSpPr>
              <p:nvPr/>
            </p:nvSpPr>
            <p:spPr bwMode="auto">
              <a:xfrm rot="-2835487">
                <a:off x="649" y="1952"/>
                <a:ext cx="11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41" name="Oval 150"/>
              <p:cNvSpPr>
                <a:spLocks noChangeArrowheads="1"/>
              </p:cNvSpPr>
              <p:nvPr/>
            </p:nvSpPr>
            <p:spPr bwMode="auto">
              <a:xfrm>
                <a:off x="669" y="1907"/>
                <a:ext cx="77" cy="91"/>
              </a:xfrm>
              <a:prstGeom prst="ellipse">
                <a:avLst/>
              </a:prstGeom>
              <a:solidFill>
                <a:schemeClr val="bg1"/>
              </a:solidFill>
              <a:ln w="9525">
                <a:noFill/>
                <a:round/>
                <a:headEnd/>
                <a:tailEnd/>
              </a:ln>
            </p:spPr>
            <p:txBody>
              <a:bodyPr wrap="none" anchor="ctr"/>
              <a:lstStyle/>
              <a:p>
                <a:pPr algn="ctr"/>
                <a:endParaRPr lang="ko-KR" altLang="en-US" sz="1200" b="1">
                  <a:solidFill>
                    <a:srgbClr val="000000"/>
                  </a:solidFill>
                  <a:latin typeface="+mn-ea"/>
                </a:endParaRPr>
              </a:p>
            </p:txBody>
          </p:sp>
          <p:grpSp>
            <p:nvGrpSpPr>
              <p:cNvPr id="142" name="Group 151"/>
              <p:cNvGrpSpPr>
                <a:grpSpLocks/>
              </p:cNvGrpSpPr>
              <p:nvPr/>
            </p:nvGrpSpPr>
            <p:grpSpPr bwMode="auto">
              <a:xfrm rot="-4030192">
                <a:off x="673" y="1957"/>
                <a:ext cx="47" cy="23"/>
                <a:chOff x="667" y="1699"/>
                <a:chExt cx="47" cy="23"/>
              </a:xfrm>
            </p:grpSpPr>
            <p:sp>
              <p:nvSpPr>
                <p:cNvPr id="143" name="Line 152"/>
                <p:cNvSpPr>
                  <a:spLocks noChangeShapeType="1"/>
                </p:cNvSpPr>
                <p:nvPr/>
              </p:nvSpPr>
              <p:spPr bwMode="auto">
                <a:xfrm>
                  <a:off x="667" y="1699"/>
                  <a:ext cx="37" cy="14"/>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44" name="Oval 153"/>
                <p:cNvSpPr>
                  <a:spLocks noChangeArrowheads="1"/>
                </p:cNvSpPr>
                <p:nvPr/>
              </p:nvSpPr>
              <p:spPr bwMode="auto">
                <a:xfrm>
                  <a:off x="701" y="1707"/>
                  <a:ext cx="13" cy="15"/>
                </a:xfrm>
                <a:prstGeom prst="ellipse">
                  <a:avLst/>
                </a:prstGeom>
                <a:noFill/>
                <a:ln w="12700">
                  <a:solidFill>
                    <a:schemeClr val="tx1"/>
                  </a:solidFill>
                  <a:round/>
                  <a:headEnd/>
                  <a:tailEnd/>
                </a:ln>
              </p:spPr>
              <p:txBody>
                <a:bodyPr rot="10800000" wrap="none" anchor="ctr"/>
                <a:lstStyle/>
                <a:p>
                  <a:pPr algn="ctr"/>
                  <a:endParaRPr lang="ko-KR" altLang="en-US" sz="1200" b="1">
                    <a:solidFill>
                      <a:srgbClr val="000000"/>
                    </a:solidFill>
                    <a:latin typeface="+mn-ea"/>
                  </a:endParaRPr>
                </a:p>
              </p:txBody>
            </p:sp>
          </p:grpSp>
        </p:grpSp>
        <p:grpSp>
          <p:nvGrpSpPr>
            <p:cNvPr id="64" name="Group 154"/>
            <p:cNvGrpSpPr>
              <a:grpSpLocks/>
            </p:cNvGrpSpPr>
            <p:nvPr/>
          </p:nvGrpSpPr>
          <p:grpSpPr bwMode="auto">
            <a:xfrm>
              <a:off x="1430" y="2959"/>
              <a:ext cx="147" cy="140"/>
              <a:chOff x="656" y="1890"/>
              <a:chExt cx="107" cy="124"/>
            </a:xfrm>
          </p:grpSpPr>
          <p:sp>
            <p:nvSpPr>
              <p:cNvPr id="127" name="Oval 155"/>
              <p:cNvSpPr>
                <a:spLocks noChangeArrowheads="1"/>
              </p:cNvSpPr>
              <p:nvPr/>
            </p:nvSpPr>
            <p:spPr bwMode="auto">
              <a:xfrm>
                <a:off x="656" y="1890"/>
                <a:ext cx="107" cy="124"/>
              </a:xfrm>
              <a:prstGeom prst="ellipse">
                <a:avLst/>
              </a:prstGeom>
              <a:noFill/>
              <a:ln w="1905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28" name="Line 156"/>
              <p:cNvSpPr>
                <a:spLocks noChangeShapeType="1"/>
              </p:cNvSpPr>
              <p:nvPr/>
            </p:nvSpPr>
            <p:spPr bwMode="auto">
              <a:xfrm>
                <a:off x="656" y="1952"/>
                <a:ext cx="10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29" name="Line 157"/>
              <p:cNvSpPr>
                <a:spLocks noChangeShapeType="1"/>
              </p:cNvSpPr>
              <p:nvPr/>
            </p:nvSpPr>
            <p:spPr bwMode="auto">
              <a:xfrm rot="-5400000">
                <a:off x="651" y="1952"/>
                <a:ext cx="11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30" name="Line 158"/>
              <p:cNvSpPr>
                <a:spLocks noChangeShapeType="1"/>
              </p:cNvSpPr>
              <p:nvPr/>
            </p:nvSpPr>
            <p:spPr bwMode="auto">
              <a:xfrm rot="-7942817">
                <a:off x="651" y="1954"/>
                <a:ext cx="11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31" name="Line 159"/>
              <p:cNvSpPr>
                <a:spLocks noChangeShapeType="1"/>
              </p:cNvSpPr>
              <p:nvPr/>
            </p:nvSpPr>
            <p:spPr bwMode="auto">
              <a:xfrm rot="-2835487">
                <a:off x="649" y="1952"/>
                <a:ext cx="117" cy="0"/>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32" name="Oval 160"/>
              <p:cNvSpPr>
                <a:spLocks noChangeArrowheads="1"/>
              </p:cNvSpPr>
              <p:nvPr/>
            </p:nvSpPr>
            <p:spPr bwMode="auto">
              <a:xfrm>
                <a:off x="669" y="1907"/>
                <a:ext cx="77" cy="91"/>
              </a:xfrm>
              <a:prstGeom prst="ellipse">
                <a:avLst/>
              </a:prstGeom>
              <a:solidFill>
                <a:schemeClr val="bg1"/>
              </a:solidFill>
              <a:ln w="9525">
                <a:noFill/>
                <a:round/>
                <a:headEnd/>
                <a:tailEnd/>
              </a:ln>
            </p:spPr>
            <p:txBody>
              <a:bodyPr wrap="none" anchor="ctr"/>
              <a:lstStyle/>
              <a:p>
                <a:pPr algn="ctr"/>
                <a:endParaRPr lang="ko-KR" altLang="en-US" sz="1200" b="1">
                  <a:solidFill>
                    <a:srgbClr val="000000"/>
                  </a:solidFill>
                  <a:latin typeface="+mn-ea"/>
                </a:endParaRPr>
              </a:p>
            </p:txBody>
          </p:sp>
          <p:grpSp>
            <p:nvGrpSpPr>
              <p:cNvPr id="133" name="Group 161"/>
              <p:cNvGrpSpPr>
                <a:grpSpLocks/>
              </p:cNvGrpSpPr>
              <p:nvPr/>
            </p:nvGrpSpPr>
            <p:grpSpPr bwMode="auto">
              <a:xfrm rot="-4030192">
                <a:off x="673" y="1957"/>
                <a:ext cx="47" cy="23"/>
                <a:chOff x="667" y="1699"/>
                <a:chExt cx="47" cy="23"/>
              </a:xfrm>
            </p:grpSpPr>
            <p:sp>
              <p:nvSpPr>
                <p:cNvPr id="134" name="Line 162"/>
                <p:cNvSpPr>
                  <a:spLocks noChangeShapeType="1"/>
                </p:cNvSpPr>
                <p:nvPr/>
              </p:nvSpPr>
              <p:spPr bwMode="auto">
                <a:xfrm>
                  <a:off x="667" y="1699"/>
                  <a:ext cx="37" cy="14"/>
                </a:xfrm>
                <a:prstGeom prst="line">
                  <a:avLst/>
                </a:prstGeom>
                <a:noFill/>
                <a:ln w="19050">
                  <a:solidFill>
                    <a:schemeClr val="tx1"/>
                  </a:solidFill>
                  <a:round/>
                  <a:headEnd/>
                  <a:tailEnd/>
                </a:ln>
              </p:spPr>
              <p:txBody>
                <a:bodyPr wrap="none" anchor="ctr"/>
                <a:lstStyle/>
                <a:p>
                  <a:endParaRPr lang="ko-KR" altLang="en-US">
                    <a:latin typeface="+mn-ea"/>
                  </a:endParaRPr>
                </a:p>
              </p:txBody>
            </p:sp>
            <p:sp>
              <p:nvSpPr>
                <p:cNvPr id="135" name="Oval 163"/>
                <p:cNvSpPr>
                  <a:spLocks noChangeArrowheads="1"/>
                </p:cNvSpPr>
                <p:nvPr/>
              </p:nvSpPr>
              <p:spPr bwMode="auto">
                <a:xfrm>
                  <a:off x="701" y="1707"/>
                  <a:ext cx="13" cy="15"/>
                </a:xfrm>
                <a:prstGeom prst="ellipse">
                  <a:avLst/>
                </a:prstGeom>
                <a:noFill/>
                <a:ln w="12700">
                  <a:solidFill>
                    <a:schemeClr val="tx1"/>
                  </a:solidFill>
                  <a:round/>
                  <a:headEnd/>
                  <a:tailEnd/>
                </a:ln>
              </p:spPr>
              <p:txBody>
                <a:bodyPr rot="10800000" wrap="none" anchor="ctr"/>
                <a:lstStyle/>
                <a:p>
                  <a:pPr algn="ctr"/>
                  <a:endParaRPr lang="ko-KR" altLang="en-US" sz="1200" b="1">
                    <a:solidFill>
                      <a:srgbClr val="000000"/>
                    </a:solidFill>
                    <a:latin typeface="+mn-ea"/>
                  </a:endParaRPr>
                </a:p>
              </p:txBody>
            </p:sp>
          </p:grpSp>
        </p:grpSp>
        <p:grpSp>
          <p:nvGrpSpPr>
            <p:cNvPr id="65" name="Group 165"/>
            <p:cNvGrpSpPr>
              <a:grpSpLocks/>
            </p:cNvGrpSpPr>
            <p:nvPr/>
          </p:nvGrpSpPr>
          <p:grpSpPr bwMode="auto">
            <a:xfrm>
              <a:off x="1132" y="3156"/>
              <a:ext cx="104" cy="103"/>
              <a:chOff x="2574" y="976"/>
              <a:chExt cx="97" cy="103"/>
            </a:xfrm>
          </p:grpSpPr>
          <p:sp>
            <p:nvSpPr>
              <p:cNvPr id="123" name="AutoShape 166"/>
              <p:cNvSpPr>
                <a:spLocks noChangeArrowheads="1"/>
              </p:cNvSpPr>
              <p:nvPr/>
            </p:nvSpPr>
            <p:spPr bwMode="auto">
              <a:xfrm>
                <a:off x="2598" y="1017"/>
                <a:ext cx="73" cy="19"/>
              </a:xfrm>
              <a:prstGeom prst="roundRect">
                <a:avLst>
                  <a:gd name="adj" fmla="val 12495"/>
                </a:avLst>
              </a:prstGeom>
              <a:solidFill>
                <a:srgbClr val="FF99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nvGrpSpPr>
              <p:cNvPr id="124" name="Group 167"/>
              <p:cNvGrpSpPr>
                <a:grpSpLocks/>
              </p:cNvGrpSpPr>
              <p:nvPr/>
            </p:nvGrpSpPr>
            <p:grpSpPr bwMode="auto">
              <a:xfrm>
                <a:off x="2574" y="976"/>
                <a:ext cx="55" cy="103"/>
                <a:chOff x="2563" y="943"/>
                <a:chExt cx="79" cy="136"/>
              </a:xfrm>
            </p:grpSpPr>
            <p:sp>
              <p:nvSpPr>
                <p:cNvPr id="125" name="Oval 168"/>
                <p:cNvSpPr>
                  <a:spLocks noChangeArrowheads="1"/>
                </p:cNvSpPr>
                <p:nvPr/>
              </p:nvSpPr>
              <p:spPr bwMode="auto">
                <a:xfrm>
                  <a:off x="2569" y="968"/>
                  <a:ext cx="50" cy="89"/>
                </a:xfrm>
                <a:prstGeom prst="ellipse">
                  <a:avLst/>
                </a:prstGeom>
                <a:noFill/>
                <a:ln w="9525">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26" name="Oval 169"/>
                <p:cNvSpPr>
                  <a:spLocks noChangeArrowheads="1"/>
                </p:cNvSpPr>
                <p:nvPr/>
              </p:nvSpPr>
              <p:spPr bwMode="auto">
                <a:xfrm>
                  <a:off x="2563" y="943"/>
                  <a:ext cx="79" cy="136"/>
                </a:xfrm>
                <a:prstGeom prst="ellipse">
                  <a:avLst/>
                </a:prstGeom>
                <a:noFill/>
                <a:ln w="9525">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grpSp>
          <p:nvGrpSpPr>
            <p:cNvPr id="66" name="Group 170"/>
            <p:cNvGrpSpPr>
              <a:grpSpLocks/>
            </p:cNvGrpSpPr>
            <p:nvPr/>
          </p:nvGrpSpPr>
          <p:grpSpPr bwMode="auto">
            <a:xfrm>
              <a:off x="1560" y="3148"/>
              <a:ext cx="100" cy="103"/>
              <a:chOff x="2736" y="976"/>
              <a:chExt cx="91" cy="103"/>
            </a:xfrm>
          </p:grpSpPr>
          <p:sp>
            <p:nvSpPr>
              <p:cNvPr id="119" name="AutoShape 171"/>
              <p:cNvSpPr>
                <a:spLocks noChangeArrowheads="1"/>
              </p:cNvSpPr>
              <p:nvPr/>
            </p:nvSpPr>
            <p:spPr bwMode="auto">
              <a:xfrm>
                <a:off x="2736" y="1017"/>
                <a:ext cx="73" cy="19"/>
              </a:xfrm>
              <a:prstGeom prst="roundRect">
                <a:avLst>
                  <a:gd name="adj" fmla="val 12495"/>
                </a:avLst>
              </a:prstGeom>
              <a:solidFill>
                <a:srgbClr val="FF99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nvGrpSpPr>
              <p:cNvPr id="120" name="Group 172"/>
              <p:cNvGrpSpPr>
                <a:grpSpLocks/>
              </p:cNvGrpSpPr>
              <p:nvPr/>
            </p:nvGrpSpPr>
            <p:grpSpPr bwMode="auto">
              <a:xfrm flipH="1">
                <a:off x="2772" y="976"/>
                <a:ext cx="55" cy="103"/>
                <a:chOff x="2563" y="943"/>
                <a:chExt cx="79" cy="136"/>
              </a:xfrm>
            </p:grpSpPr>
            <p:sp>
              <p:nvSpPr>
                <p:cNvPr id="121" name="Oval 173"/>
                <p:cNvSpPr>
                  <a:spLocks noChangeArrowheads="1"/>
                </p:cNvSpPr>
                <p:nvPr/>
              </p:nvSpPr>
              <p:spPr bwMode="auto">
                <a:xfrm>
                  <a:off x="2569" y="968"/>
                  <a:ext cx="50" cy="89"/>
                </a:xfrm>
                <a:prstGeom prst="ellipse">
                  <a:avLst/>
                </a:prstGeom>
                <a:noFill/>
                <a:ln w="9525">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22" name="Oval 174"/>
                <p:cNvSpPr>
                  <a:spLocks noChangeArrowheads="1"/>
                </p:cNvSpPr>
                <p:nvPr/>
              </p:nvSpPr>
              <p:spPr bwMode="auto">
                <a:xfrm>
                  <a:off x="2563" y="943"/>
                  <a:ext cx="79" cy="136"/>
                </a:xfrm>
                <a:prstGeom prst="ellipse">
                  <a:avLst/>
                </a:prstGeom>
                <a:noFill/>
                <a:ln w="9525">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sp>
          <p:nvSpPr>
            <p:cNvPr id="67" name="Text Box 175"/>
            <p:cNvSpPr txBox="1">
              <a:spLocks noChangeArrowheads="1"/>
            </p:cNvSpPr>
            <p:nvPr/>
          </p:nvSpPr>
          <p:spPr bwMode="auto">
            <a:xfrm>
              <a:off x="1368" y="2454"/>
              <a:ext cx="458" cy="184"/>
            </a:xfrm>
            <a:prstGeom prst="rect">
              <a:avLst/>
            </a:prstGeom>
            <a:noFill/>
            <a:ln w="9525">
              <a:noFill/>
              <a:miter lim="800000"/>
              <a:headEnd/>
              <a:tailEnd/>
            </a:ln>
          </p:spPr>
          <p:txBody>
            <a:bodyPr wrap="none" anchor="ctr">
              <a:spAutoFit/>
            </a:bodyPr>
            <a:lstStyle/>
            <a:p>
              <a:pPr algn="ctr"/>
              <a:r>
                <a:rPr lang="fa-IR" altLang="ko-KR" sz="1300" dirty="0" smtClean="0">
                  <a:solidFill>
                    <a:srgbClr val="000000"/>
                  </a:solidFill>
                  <a:latin typeface="+mn-ea"/>
                </a:rPr>
                <a:t>طرف گاز</a:t>
              </a:r>
              <a:endParaRPr lang="en-US" altLang="ko-KR" sz="1300" dirty="0">
                <a:solidFill>
                  <a:srgbClr val="000000"/>
                </a:solidFill>
                <a:latin typeface="+mn-ea"/>
              </a:endParaRPr>
            </a:p>
          </p:txBody>
        </p:sp>
        <p:grpSp>
          <p:nvGrpSpPr>
            <p:cNvPr id="68" name="Group 178"/>
            <p:cNvGrpSpPr>
              <a:grpSpLocks/>
            </p:cNvGrpSpPr>
            <p:nvPr/>
          </p:nvGrpSpPr>
          <p:grpSpPr bwMode="auto">
            <a:xfrm>
              <a:off x="1348" y="2267"/>
              <a:ext cx="144" cy="191"/>
              <a:chOff x="566" y="2004"/>
              <a:chExt cx="283" cy="168"/>
            </a:xfrm>
          </p:grpSpPr>
          <p:grpSp>
            <p:nvGrpSpPr>
              <p:cNvPr id="103" name="Group 179"/>
              <p:cNvGrpSpPr>
                <a:grpSpLocks/>
              </p:cNvGrpSpPr>
              <p:nvPr/>
            </p:nvGrpSpPr>
            <p:grpSpPr bwMode="auto">
              <a:xfrm>
                <a:off x="566" y="2004"/>
                <a:ext cx="104" cy="168"/>
                <a:chOff x="566" y="2004"/>
                <a:chExt cx="104" cy="168"/>
              </a:xfrm>
            </p:grpSpPr>
            <p:sp>
              <p:nvSpPr>
                <p:cNvPr id="115" name="Freeform 180"/>
                <p:cNvSpPr>
                  <a:spLocks/>
                </p:cNvSpPr>
                <p:nvPr/>
              </p:nvSpPr>
              <p:spPr bwMode="auto">
                <a:xfrm>
                  <a:off x="566" y="2024"/>
                  <a:ext cx="104" cy="132"/>
                </a:xfrm>
                <a:custGeom>
                  <a:avLst/>
                  <a:gdLst>
                    <a:gd name="T0" fmla="*/ 0 w 104"/>
                    <a:gd name="T1" fmla="*/ 0 h 132"/>
                    <a:gd name="T2" fmla="*/ 0 w 104"/>
                    <a:gd name="T3" fmla="*/ 131 h 132"/>
                    <a:gd name="T4" fmla="*/ 103 w 104"/>
                    <a:gd name="T5" fmla="*/ 131 h 132"/>
                    <a:gd name="T6" fmla="*/ 103 w 104"/>
                    <a:gd name="T7" fmla="*/ 5 h 132"/>
                    <a:gd name="T8" fmla="*/ 0 w 104"/>
                    <a:gd name="T9" fmla="*/ 0 h 132"/>
                    <a:gd name="T10" fmla="*/ 0 60000 65536"/>
                    <a:gd name="T11" fmla="*/ 0 60000 65536"/>
                    <a:gd name="T12" fmla="*/ 0 60000 65536"/>
                    <a:gd name="T13" fmla="*/ 0 60000 65536"/>
                    <a:gd name="T14" fmla="*/ 0 60000 65536"/>
                    <a:gd name="T15" fmla="*/ 0 w 104"/>
                    <a:gd name="T16" fmla="*/ 0 h 132"/>
                    <a:gd name="T17" fmla="*/ 104 w 104"/>
                    <a:gd name="T18" fmla="*/ 132 h 132"/>
                  </a:gdLst>
                  <a:ahLst/>
                  <a:cxnLst>
                    <a:cxn ang="T10">
                      <a:pos x="T0" y="T1"/>
                    </a:cxn>
                    <a:cxn ang="T11">
                      <a:pos x="T2" y="T3"/>
                    </a:cxn>
                    <a:cxn ang="T12">
                      <a:pos x="T4" y="T5"/>
                    </a:cxn>
                    <a:cxn ang="T13">
                      <a:pos x="T6" y="T7"/>
                    </a:cxn>
                    <a:cxn ang="T14">
                      <a:pos x="T8" y="T9"/>
                    </a:cxn>
                  </a:cxnLst>
                  <a:rect l="T15" t="T16" r="T17" b="T18"/>
                  <a:pathLst>
                    <a:path w="104" h="132">
                      <a:moveTo>
                        <a:pt x="0" y="0"/>
                      </a:moveTo>
                      <a:lnTo>
                        <a:pt x="0" y="131"/>
                      </a:lnTo>
                      <a:lnTo>
                        <a:pt x="103" y="131"/>
                      </a:lnTo>
                      <a:lnTo>
                        <a:pt x="103" y="5"/>
                      </a:lnTo>
                      <a:lnTo>
                        <a:pt x="0" y="0"/>
                      </a:lnTo>
                    </a:path>
                  </a:pathLst>
                </a:custGeom>
                <a:solidFill>
                  <a:srgbClr val="FFCC00"/>
                </a:solidFill>
                <a:ln w="12700" cap="rnd">
                  <a:solidFill>
                    <a:schemeClr val="tx1"/>
                  </a:solidFill>
                  <a:round/>
                  <a:headEnd/>
                  <a:tailEnd/>
                </a:ln>
              </p:spPr>
              <p:txBody>
                <a:bodyPr/>
                <a:lstStyle/>
                <a:p>
                  <a:endParaRPr lang="ko-KR" altLang="en-US">
                    <a:latin typeface="+mn-ea"/>
                  </a:endParaRPr>
                </a:p>
              </p:txBody>
            </p:sp>
            <p:sp>
              <p:nvSpPr>
                <p:cNvPr id="116" name="AutoShape 181"/>
                <p:cNvSpPr>
                  <a:spLocks noChangeArrowheads="1"/>
                </p:cNvSpPr>
                <p:nvPr/>
              </p:nvSpPr>
              <p:spPr bwMode="auto">
                <a:xfrm>
                  <a:off x="574" y="2004"/>
                  <a:ext cx="88" cy="42"/>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17" name="AutoShape 182"/>
                <p:cNvSpPr>
                  <a:spLocks noChangeArrowheads="1"/>
                </p:cNvSpPr>
                <p:nvPr/>
              </p:nvSpPr>
              <p:spPr bwMode="auto">
                <a:xfrm>
                  <a:off x="574" y="2057"/>
                  <a:ext cx="88" cy="61"/>
                </a:xfrm>
                <a:prstGeom prst="roundRect">
                  <a:avLst>
                    <a:gd name="adj" fmla="val 29144"/>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18" name="AutoShape 183"/>
                <p:cNvSpPr>
                  <a:spLocks noChangeArrowheads="1"/>
                </p:cNvSpPr>
                <p:nvPr/>
              </p:nvSpPr>
              <p:spPr bwMode="auto">
                <a:xfrm>
                  <a:off x="574" y="2130"/>
                  <a:ext cx="88" cy="42"/>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nvGrpSpPr>
              <p:cNvPr id="104" name="Group 184"/>
              <p:cNvGrpSpPr>
                <a:grpSpLocks/>
              </p:cNvGrpSpPr>
              <p:nvPr/>
            </p:nvGrpSpPr>
            <p:grpSpPr bwMode="auto">
              <a:xfrm>
                <a:off x="660" y="2015"/>
                <a:ext cx="82" cy="141"/>
                <a:chOff x="660" y="2015"/>
                <a:chExt cx="82" cy="141"/>
              </a:xfrm>
            </p:grpSpPr>
            <p:sp>
              <p:nvSpPr>
                <p:cNvPr id="110" name="Oval 185"/>
                <p:cNvSpPr>
                  <a:spLocks noChangeArrowheads="1"/>
                </p:cNvSpPr>
                <p:nvPr/>
              </p:nvSpPr>
              <p:spPr bwMode="auto">
                <a:xfrm>
                  <a:off x="660" y="2015"/>
                  <a:ext cx="31" cy="141"/>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11" name="Oval 186"/>
                <p:cNvSpPr>
                  <a:spLocks noChangeArrowheads="1"/>
                </p:cNvSpPr>
                <p:nvPr/>
              </p:nvSpPr>
              <p:spPr bwMode="auto">
                <a:xfrm>
                  <a:off x="673" y="2015"/>
                  <a:ext cx="31" cy="141"/>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12" name="Oval 187"/>
                <p:cNvSpPr>
                  <a:spLocks noChangeArrowheads="1"/>
                </p:cNvSpPr>
                <p:nvPr/>
              </p:nvSpPr>
              <p:spPr bwMode="auto">
                <a:xfrm>
                  <a:off x="686" y="2015"/>
                  <a:ext cx="31" cy="141"/>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13" name="Oval 188"/>
                <p:cNvSpPr>
                  <a:spLocks noChangeArrowheads="1"/>
                </p:cNvSpPr>
                <p:nvPr/>
              </p:nvSpPr>
              <p:spPr bwMode="auto">
                <a:xfrm>
                  <a:off x="699" y="2015"/>
                  <a:ext cx="31" cy="141"/>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14" name="Oval 189"/>
                <p:cNvSpPr>
                  <a:spLocks noChangeArrowheads="1"/>
                </p:cNvSpPr>
                <p:nvPr/>
              </p:nvSpPr>
              <p:spPr bwMode="auto">
                <a:xfrm>
                  <a:off x="712" y="2015"/>
                  <a:ext cx="30" cy="141"/>
                </a:xfrm>
                <a:prstGeom prst="ellipse">
                  <a:avLst/>
                </a:prstGeom>
                <a:solidFill>
                  <a:srgbClr val="FFCC00"/>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nvGrpSpPr>
              <p:cNvPr id="105" name="Group 190"/>
              <p:cNvGrpSpPr>
                <a:grpSpLocks/>
              </p:cNvGrpSpPr>
              <p:nvPr/>
            </p:nvGrpSpPr>
            <p:grpSpPr bwMode="auto">
              <a:xfrm>
                <a:off x="695" y="2004"/>
                <a:ext cx="154" cy="168"/>
                <a:chOff x="695" y="2004"/>
                <a:chExt cx="154" cy="168"/>
              </a:xfrm>
            </p:grpSpPr>
            <p:sp>
              <p:nvSpPr>
                <p:cNvPr id="106" name="Freeform 191"/>
                <p:cNvSpPr>
                  <a:spLocks/>
                </p:cNvSpPr>
                <p:nvPr/>
              </p:nvSpPr>
              <p:spPr bwMode="auto">
                <a:xfrm>
                  <a:off x="695" y="2024"/>
                  <a:ext cx="154" cy="132"/>
                </a:xfrm>
                <a:custGeom>
                  <a:avLst/>
                  <a:gdLst>
                    <a:gd name="T0" fmla="*/ 0 w 154"/>
                    <a:gd name="T1" fmla="*/ 0 h 132"/>
                    <a:gd name="T2" fmla="*/ 0 w 154"/>
                    <a:gd name="T3" fmla="*/ 131 h 132"/>
                    <a:gd name="T4" fmla="*/ 153 w 154"/>
                    <a:gd name="T5" fmla="*/ 131 h 132"/>
                    <a:gd name="T6" fmla="*/ 153 w 154"/>
                    <a:gd name="T7" fmla="*/ 5 h 132"/>
                    <a:gd name="T8" fmla="*/ 0 w 154"/>
                    <a:gd name="T9" fmla="*/ 0 h 132"/>
                    <a:gd name="T10" fmla="*/ 0 60000 65536"/>
                    <a:gd name="T11" fmla="*/ 0 60000 65536"/>
                    <a:gd name="T12" fmla="*/ 0 60000 65536"/>
                    <a:gd name="T13" fmla="*/ 0 60000 65536"/>
                    <a:gd name="T14" fmla="*/ 0 60000 65536"/>
                    <a:gd name="T15" fmla="*/ 0 w 154"/>
                    <a:gd name="T16" fmla="*/ 0 h 132"/>
                    <a:gd name="T17" fmla="*/ 154 w 154"/>
                    <a:gd name="T18" fmla="*/ 132 h 132"/>
                  </a:gdLst>
                  <a:ahLst/>
                  <a:cxnLst>
                    <a:cxn ang="T10">
                      <a:pos x="T0" y="T1"/>
                    </a:cxn>
                    <a:cxn ang="T11">
                      <a:pos x="T2" y="T3"/>
                    </a:cxn>
                    <a:cxn ang="T12">
                      <a:pos x="T4" y="T5"/>
                    </a:cxn>
                    <a:cxn ang="T13">
                      <a:pos x="T6" y="T7"/>
                    </a:cxn>
                    <a:cxn ang="T14">
                      <a:pos x="T8" y="T9"/>
                    </a:cxn>
                  </a:cxnLst>
                  <a:rect l="T15" t="T16" r="T17" b="T18"/>
                  <a:pathLst>
                    <a:path w="154" h="132">
                      <a:moveTo>
                        <a:pt x="0" y="0"/>
                      </a:moveTo>
                      <a:lnTo>
                        <a:pt x="0" y="131"/>
                      </a:lnTo>
                      <a:lnTo>
                        <a:pt x="153" y="131"/>
                      </a:lnTo>
                      <a:lnTo>
                        <a:pt x="153" y="5"/>
                      </a:lnTo>
                      <a:lnTo>
                        <a:pt x="0" y="0"/>
                      </a:lnTo>
                    </a:path>
                  </a:pathLst>
                </a:custGeom>
                <a:solidFill>
                  <a:srgbClr val="FFCC00"/>
                </a:solidFill>
                <a:ln w="12700" cap="rnd">
                  <a:solidFill>
                    <a:schemeClr val="tx1"/>
                  </a:solidFill>
                  <a:round/>
                  <a:headEnd/>
                  <a:tailEnd/>
                </a:ln>
              </p:spPr>
              <p:txBody>
                <a:bodyPr/>
                <a:lstStyle/>
                <a:p>
                  <a:endParaRPr lang="ko-KR" altLang="en-US">
                    <a:latin typeface="+mn-ea"/>
                  </a:endParaRPr>
                </a:p>
              </p:txBody>
            </p:sp>
            <p:sp>
              <p:nvSpPr>
                <p:cNvPr id="107" name="AutoShape 192"/>
                <p:cNvSpPr>
                  <a:spLocks noChangeArrowheads="1"/>
                </p:cNvSpPr>
                <p:nvPr/>
              </p:nvSpPr>
              <p:spPr bwMode="auto">
                <a:xfrm>
                  <a:off x="705" y="2004"/>
                  <a:ext cx="134" cy="42"/>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08" name="AutoShape 193"/>
                <p:cNvSpPr>
                  <a:spLocks noChangeArrowheads="1"/>
                </p:cNvSpPr>
                <p:nvPr/>
              </p:nvSpPr>
              <p:spPr bwMode="auto">
                <a:xfrm>
                  <a:off x="705" y="2057"/>
                  <a:ext cx="134" cy="61"/>
                </a:xfrm>
                <a:prstGeom prst="roundRect">
                  <a:avLst>
                    <a:gd name="adj" fmla="val 29144"/>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sp>
              <p:nvSpPr>
                <p:cNvPr id="109" name="AutoShape 194"/>
                <p:cNvSpPr>
                  <a:spLocks noChangeArrowheads="1"/>
                </p:cNvSpPr>
                <p:nvPr/>
              </p:nvSpPr>
              <p:spPr bwMode="auto">
                <a:xfrm>
                  <a:off x="705" y="2130"/>
                  <a:ext cx="134" cy="42"/>
                </a:xfrm>
                <a:prstGeom prst="roundRect">
                  <a:avLst>
                    <a:gd name="adj" fmla="val 47042"/>
                  </a:avLst>
                </a:prstGeom>
                <a:solidFill>
                  <a:srgbClr val="FF9933"/>
                </a:solidFill>
                <a:ln w="12700">
                  <a:solidFill>
                    <a:schemeClr val="tx1"/>
                  </a:solidFill>
                  <a:round/>
                  <a:headEnd/>
                  <a:tailEnd/>
                </a:ln>
              </p:spPr>
              <p:txBody>
                <a:bodyPr wrap="none" anchor="ctr"/>
                <a:lstStyle/>
                <a:p>
                  <a:pPr algn="ctr"/>
                  <a:endParaRPr lang="ko-KR" altLang="en-US" sz="1200" b="1">
                    <a:solidFill>
                      <a:srgbClr val="000000"/>
                    </a:solidFill>
                    <a:latin typeface="+mn-ea"/>
                  </a:endParaRPr>
                </a:p>
              </p:txBody>
            </p:sp>
          </p:grpSp>
        </p:grpSp>
        <p:grpSp>
          <p:nvGrpSpPr>
            <p:cNvPr id="69" name="Group 198"/>
            <p:cNvGrpSpPr>
              <a:grpSpLocks/>
            </p:cNvGrpSpPr>
            <p:nvPr/>
          </p:nvGrpSpPr>
          <p:grpSpPr bwMode="auto">
            <a:xfrm>
              <a:off x="2540" y="2038"/>
              <a:ext cx="104" cy="192"/>
              <a:chOff x="2438" y="1488"/>
              <a:chExt cx="96" cy="192"/>
            </a:xfrm>
          </p:grpSpPr>
          <p:sp>
            <p:nvSpPr>
              <p:cNvPr id="101" name="Rectangle 199"/>
              <p:cNvSpPr>
                <a:spLocks noChangeArrowheads="1"/>
              </p:cNvSpPr>
              <p:nvPr/>
            </p:nvSpPr>
            <p:spPr bwMode="auto">
              <a:xfrm>
                <a:off x="2438" y="1488"/>
                <a:ext cx="96" cy="192"/>
              </a:xfrm>
              <a:prstGeom prst="rect">
                <a:avLst/>
              </a:prstGeom>
              <a:solidFill>
                <a:schemeClr val="bg1"/>
              </a:solidFill>
              <a:ln w="9525">
                <a:noFill/>
                <a:miter lim="800000"/>
                <a:headEnd/>
                <a:tailEnd/>
              </a:ln>
            </p:spPr>
            <p:txBody>
              <a:bodyPr wrap="none" anchor="ctr"/>
              <a:lstStyle/>
              <a:p>
                <a:pPr algn="ctr"/>
                <a:endParaRPr lang="ko-KR" altLang="en-US" sz="1200" b="1">
                  <a:solidFill>
                    <a:srgbClr val="000000"/>
                  </a:solidFill>
                  <a:latin typeface="+mn-ea"/>
                </a:endParaRPr>
              </a:p>
            </p:txBody>
          </p:sp>
          <p:sp>
            <p:nvSpPr>
              <p:cNvPr id="102" name="Line 200"/>
              <p:cNvSpPr>
                <a:spLocks noChangeShapeType="1"/>
              </p:cNvSpPr>
              <p:nvPr/>
            </p:nvSpPr>
            <p:spPr bwMode="auto">
              <a:xfrm>
                <a:off x="2438" y="1536"/>
                <a:ext cx="0" cy="48"/>
              </a:xfrm>
              <a:prstGeom prst="line">
                <a:avLst/>
              </a:prstGeom>
              <a:noFill/>
              <a:ln w="9525">
                <a:solidFill>
                  <a:schemeClr val="tx1"/>
                </a:solidFill>
                <a:round/>
                <a:headEnd/>
                <a:tailEnd/>
              </a:ln>
            </p:spPr>
            <p:txBody>
              <a:bodyPr wrap="none" anchor="ctr"/>
              <a:lstStyle/>
              <a:p>
                <a:endParaRPr lang="ko-KR" altLang="en-US">
                  <a:latin typeface="+mn-ea"/>
                </a:endParaRPr>
              </a:p>
            </p:txBody>
          </p:sp>
        </p:grpSp>
        <p:sp>
          <p:nvSpPr>
            <p:cNvPr id="70" name="Text Box 219"/>
            <p:cNvSpPr txBox="1">
              <a:spLocks noChangeArrowheads="1"/>
            </p:cNvSpPr>
            <p:nvPr/>
          </p:nvSpPr>
          <p:spPr bwMode="auto">
            <a:xfrm>
              <a:off x="881" y="3029"/>
              <a:ext cx="193" cy="155"/>
            </a:xfrm>
            <a:prstGeom prst="rect">
              <a:avLst/>
            </a:prstGeom>
            <a:noFill/>
            <a:ln w="9525">
              <a:noFill/>
              <a:miter lim="800000"/>
              <a:headEnd/>
              <a:tailEnd/>
            </a:ln>
          </p:spPr>
          <p:txBody>
            <a:bodyPr wrap="none" anchor="ctr">
              <a:spAutoFit/>
            </a:bodyPr>
            <a:lstStyle/>
            <a:p>
              <a:pPr algn="ctr"/>
              <a:r>
                <a:rPr lang="fa-IR" altLang="ko-KR" sz="1000" b="1" dirty="0" smtClean="0">
                  <a:solidFill>
                    <a:srgbClr val="000000"/>
                  </a:solidFill>
                  <a:latin typeface="+mn-ea"/>
                </a:rPr>
                <a:t>باز</a:t>
              </a:r>
              <a:endParaRPr lang="en-US" altLang="ko-KR" sz="1000" b="1" dirty="0">
                <a:solidFill>
                  <a:srgbClr val="000000"/>
                </a:solidFill>
                <a:latin typeface="+mn-ea"/>
              </a:endParaRPr>
            </a:p>
          </p:txBody>
        </p:sp>
        <p:sp>
          <p:nvSpPr>
            <p:cNvPr id="71" name="Text Box 220"/>
            <p:cNvSpPr txBox="1">
              <a:spLocks noChangeArrowheads="1"/>
            </p:cNvSpPr>
            <p:nvPr/>
          </p:nvSpPr>
          <p:spPr bwMode="auto">
            <a:xfrm>
              <a:off x="1583" y="3029"/>
              <a:ext cx="244" cy="155"/>
            </a:xfrm>
            <a:prstGeom prst="rect">
              <a:avLst/>
            </a:prstGeom>
            <a:noFill/>
            <a:ln w="9525">
              <a:noFill/>
              <a:miter lim="800000"/>
              <a:headEnd/>
              <a:tailEnd/>
            </a:ln>
          </p:spPr>
          <p:txBody>
            <a:bodyPr wrap="none" anchor="ctr">
              <a:spAutoFit/>
            </a:bodyPr>
            <a:lstStyle/>
            <a:p>
              <a:pPr algn="ctr"/>
              <a:r>
                <a:rPr lang="fa-IR" altLang="ko-KR" sz="1000" b="1" dirty="0" smtClean="0">
                  <a:solidFill>
                    <a:srgbClr val="000000"/>
                  </a:solidFill>
                  <a:latin typeface="+mn-ea"/>
                </a:rPr>
                <a:t>بسته</a:t>
              </a:r>
              <a:endParaRPr lang="en-US" altLang="ko-KR" sz="1000" b="1" dirty="0">
                <a:solidFill>
                  <a:srgbClr val="000000"/>
                </a:solidFill>
                <a:latin typeface="+mn-ea"/>
              </a:endParaRPr>
            </a:p>
          </p:txBody>
        </p:sp>
        <p:pic>
          <p:nvPicPr>
            <p:cNvPr id="72" name="Picture 134"/>
            <p:cNvPicPr>
              <a:picLocks noChangeAspect="1" noChangeArrowheads="1"/>
            </p:cNvPicPr>
            <p:nvPr/>
          </p:nvPicPr>
          <p:blipFill>
            <a:blip r:embed="rId3" cstate="screen"/>
            <a:srcRect/>
            <a:stretch>
              <a:fillRect/>
            </a:stretch>
          </p:blipFill>
          <p:spPr bwMode="auto">
            <a:xfrm>
              <a:off x="158" y="1413"/>
              <a:ext cx="1133" cy="388"/>
            </a:xfrm>
            <a:prstGeom prst="rect">
              <a:avLst/>
            </a:prstGeom>
            <a:noFill/>
            <a:ln w="9525">
              <a:noFill/>
              <a:miter lim="800000"/>
              <a:headEnd/>
              <a:tailEnd/>
            </a:ln>
          </p:spPr>
        </p:pic>
        <p:cxnSp>
          <p:nvCxnSpPr>
            <p:cNvPr id="73" name="AutoShape 154"/>
            <p:cNvCxnSpPr>
              <a:cxnSpLocks noChangeShapeType="1"/>
              <a:stCxn id="117" idx="1"/>
            </p:cNvCxnSpPr>
            <p:nvPr/>
          </p:nvCxnSpPr>
          <p:spPr bwMode="auto">
            <a:xfrm rot="10800000">
              <a:off x="725" y="1801"/>
              <a:ext cx="627" cy="561"/>
            </a:xfrm>
            <a:prstGeom prst="bentConnector2">
              <a:avLst/>
            </a:prstGeom>
            <a:noFill/>
            <a:ln w="31750">
              <a:solidFill>
                <a:schemeClr val="tx1"/>
              </a:solidFill>
              <a:miter lim="800000"/>
              <a:headEnd/>
              <a:tailEnd/>
            </a:ln>
          </p:spPr>
        </p:cxnSp>
        <p:cxnSp>
          <p:nvCxnSpPr>
            <p:cNvPr id="74" name="AutoShape 155"/>
            <p:cNvCxnSpPr>
              <a:cxnSpLocks noChangeShapeType="1"/>
              <a:stCxn id="171" idx="1"/>
              <a:endCxn id="75" idx="2"/>
            </p:cNvCxnSpPr>
            <p:nvPr/>
          </p:nvCxnSpPr>
          <p:spPr bwMode="auto">
            <a:xfrm rot="10800000" flipV="1">
              <a:off x="788" y="1798"/>
              <a:ext cx="565" cy="1"/>
            </a:xfrm>
            <a:prstGeom prst="bentConnector4">
              <a:avLst>
                <a:gd name="adj1" fmla="val 11681"/>
                <a:gd name="adj2" fmla="val 43300000"/>
              </a:avLst>
            </a:prstGeom>
            <a:noFill/>
            <a:ln w="31750">
              <a:solidFill>
                <a:schemeClr val="tx1"/>
              </a:solidFill>
              <a:miter lim="800000"/>
              <a:headEnd/>
              <a:tailEnd/>
            </a:ln>
          </p:spPr>
        </p:cxnSp>
        <p:sp>
          <p:nvSpPr>
            <p:cNvPr id="75" name="Text Box 156"/>
            <p:cNvSpPr txBox="1">
              <a:spLocks noChangeArrowheads="1"/>
            </p:cNvSpPr>
            <p:nvPr/>
          </p:nvSpPr>
          <p:spPr bwMode="auto">
            <a:xfrm>
              <a:off x="714" y="1607"/>
              <a:ext cx="147" cy="192"/>
            </a:xfrm>
            <a:prstGeom prst="rect">
              <a:avLst/>
            </a:prstGeom>
            <a:noFill/>
            <a:ln w="9525">
              <a:noFill/>
              <a:miter lim="800000"/>
              <a:headEnd/>
              <a:tailEnd/>
            </a:ln>
          </p:spPr>
          <p:txBody>
            <a:bodyPr wrap="none">
              <a:spAutoFit/>
            </a:bodyPr>
            <a:lstStyle/>
            <a:p>
              <a:r>
                <a:rPr lang="en-US" altLang="ko-KR" sz="1400">
                  <a:solidFill>
                    <a:srgbClr val="969696"/>
                  </a:solidFill>
                  <a:latin typeface="+mn-ea"/>
                </a:rPr>
                <a:t>.</a:t>
              </a:r>
            </a:p>
          </p:txBody>
        </p:sp>
        <p:grpSp>
          <p:nvGrpSpPr>
            <p:cNvPr id="76" name="Group 157"/>
            <p:cNvGrpSpPr>
              <a:grpSpLocks/>
            </p:cNvGrpSpPr>
            <p:nvPr/>
          </p:nvGrpSpPr>
          <p:grpSpPr bwMode="auto">
            <a:xfrm>
              <a:off x="2698" y="2048"/>
              <a:ext cx="998" cy="1089"/>
              <a:chOff x="3712" y="2160"/>
              <a:chExt cx="756" cy="907"/>
            </a:xfrm>
          </p:grpSpPr>
          <p:pic>
            <p:nvPicPr>
              <p:cNvPr id="99" name="그림 62" descr="AC-34.png"/>
              <p:cNvPicPr>
                <a:picLocks noChangeAspect="1"/>
              </p:cNvPicPr>
              <p:nvPr/>
            </p:nvPicPr>
            <p:blipFill>
              <a:blip r:embed="rId4" cstate="screen"/>
              <a:srcRect/>
              <a:stretch>
                <a:fillRect/>
              </a:stretch>
            </p:blipFill>
            <p:spPr bwMode="auto">
              <a:xfrm flipH="1">
                <a:off x="3712" y="2160"/>
                <a:ext cx="756" cy="907"/>
              </a:xfrm>
              <a:prstGeom prst="rect">
                <a:avLst/>
              </a:prstGeom>
              <a:noFill/>
              <a:ln w="9525">
                <a:noFill/>
                <a:miter lim="800000"/>
                <a:headEnd/>
                <a:tailEnd/>
              </a:ln>
            </p:spPr>
          </p:pic>
          <p:pic>
            <p:nvPicPr>
              <p:cNvPr id="100" name="그림 63" descr="AC-34-1.png"/>
              <p:cNvPicPr>
                <a:picLocks noChangeAspect="1"/>
              </p:cNvPicPr>
              <p:nvPr/>
            </p:nvPicPr>
            <p:blipFill>
              <a:blip r:embed="rId5" cstate="screen"/>
              <a:srcRect/>
              <a:stretch>
                <a:fillRect/>
              </a:stretch>
            </p:blipFill>
            <p:spPr bwMode="auto">
              <a:xfrm flipH="1">
                <a:off x="3821" y="2205"/>
                <a:ext cx="269" cy="663"/>
              </a:xfrm>
              <a:prstGeom prst="rect">
                <a:avLst/>
              </a:prstGeom>
              <a:noFill/>
              <a:ln w="9525">
                <a:noFill/>
                <a:miter lim="800000"/>
                <a:headEnd/>
                <a:tailEnd/>
              </a:ln>
            </p:spPr>
          </p:pic>
        </p:grpSp>
        <p:sp>
          <p:nvSpPr>
            <p:cNvPr id="77" name="Text Box 160"/>
            <p:cNvSpPr txBox="1">
              <a:spLocks noChangeArrowheads="1"/>
            </p:cNvSpPr>
            <p:nvPr/>
          </p:nvSpPr>
          <p:spPr bwMode="auto">
            <a:xfrm>
              <a:off x="1183" y="3112"/>
              <a:ext cx="147" cy="192"/>
            </a:xfrm>
            <a:prstGeom prst="rect">
              <a:avLst/>
            </a:prstGeom>
            <a:noFill/>
            <a:ln w="9525">
              <a:noFill/>
              <a:miter lim="800000"/>
              <a:headEnd/>
              <a:tailEnd/>
            </a:ln>
          </p:spPr>
          <p:txBody>
            <a:bodyPr wrap="none">
              <a:spAutoFit/>
            </a:bodyPr>
            <a:lstStyle/>
            <a:p>
              <a:r>
                <a:rPr lang="en-US" altLang="ko-KR" sz="1400">
                  <a:solidFill>
                    <a:srgbClr val="000000"/>
                  </a:solidFill>
                  <a:latin typeface="+mn-ea"/>
                </a:rPr>
                <a:t>.</a:t>
              </a:r>
            </a:p>
          </p:txBody>
        </p:sp>
        <p:sp>
          <p:nvSpPr>
            <p:cNvPr id="78" name="Text Box 162"/>
            <p:cNvSpPr txBox="1">
              <a:spLocks noChangeArrowheads="1"/>
            </p:cNvSpPr>
            <p:nvPr/>
          </p:nvSpPr>
          <p:spPr bwMode="auto">
            <a:xfrm>
              <a:off x="2976" y="2426"/>
              <a:ext cx="147" cy="192"/>
            </a:xfrm>
            <a:prstGeom prst="rect">
              <a:avLst/>
            </a:prstGeom>
            <a:noFill/>
            <a:ln w="9525">
              <a:noFill/>
              <a:miter lim="800000"/>
              <a:headEnd/>
              <a:tailEnd/>
            </a:ln>
          </p:spPr>
          <p:txBody>
            <a:bodyPr wrap="none">
              <a:spAutoFit/>
            </a:bodyPr>
            <a:lstStyle/>
            <a:p>
              <a:r>
                <a:rPr lang="en-US" altLang="ko-KR" sz="1400">
                  <a:solidFill>
                    <a:srgbClr val="000000"/>
                  </a:solidFill>
                  <a:latin typeface="+mn-ea"/>
                </a:rPr>
                <a:t>.</a:t>
              </a:r>
            </a:p>
          </p:txBody>
        </p:sp>
        <p:cxnSp>
          <p:nvCxnSpPr>
            <p:cNvPr id="79" name="AutoShape 163"/>
            <p:cNvCxnSpPr>
              <a:cxnSpLocks noChangeShapeType="1"/>
              <a:stCxn id="29" idx="1"/>
              <a:endCxn id="78" idx="0"/>
            </p:cNvCxnSpPr>
            <p:nvPr/>
          </p:nvCxnSpPr>
          <p:spPr bwMode="auto">
            <a:xfrm rot="5400000" flipH="1" flipV="1">
              <a:off x="2399" y="2543"/>
              <a:ext cx="767" cy="534"/>
            </a:xfrm>
            <a:prstGeom prst="bentConnector5">
              <a:avLst>
                <a:gd name="adj1" fmla="val -17731"/>
                <a:gd name="adj2" fmla="val 43069"/>
                <a:gd name="adj3" fmla="val 118773"/>
              </a:avLst>
            </a:prstGeom>
            <a:noFill/>
            <a:ln w="31750">
              <a:solidFill>
                <a:schemeClr val="tx1"/>
              </a:solidFill>
              <a:miter lim="800000"/>
              <a:headEnd/>
              <a:tailEnd/>
            </a:ln>
          </p:spPr>
        </p:cxnSp>
        <p:sp>
          <p:nvSpPr>
            <p:cNvPr id="80" name="Text Box 164"/>
            <p:cNvSpPr txBox="1">
              <a:spLocks noChangeArrowheads="1"/>
            </p:cNvSpPr>
            <p:nvPr/>
          </p:nvSpPr>
          <p:spPr bwMode="auto">
            <a:xfrm>
              <a:off x="3034" y="2320"/>
              <a:ext cx="147" cy="192"/>
            </a:xfrm>
            <a:prstGeom prst="rect">
              <a:avLst/>
            </a:prstGeom>
            <a:noFill/>
            <a:ln w="9525">
              <a:noFill/>
              <a:miter lim="800000"/>
              <a:headEnd/>
              <a:tailEnd/>
            </a:ln>
          </p:spPr>
          <p:txBody>
            <a:bodyPr wrap="none">
              <a:spAutoFit/>
            </a:bodyPr>
            <a:lstStyle/>
            <a:p>
              <a:r>
                <a:rPr lang="en-US" altLang="ko-KR" sz="1400">
                  <a:solidFill>
                    <a:srgbClr val="000000"/>
                  </a:solidFill>
                  <a:latin typeface="+mn-ea"/>
                </a:rPr>
                <a:t>.</a:t>
              </a:r>
            </a:p>
          </p:txBody>
        </p:sp>
        <p:cxnSp>
          <p:nvCxnSpPr>
            <p:cNvPr id="81" name="AutoShape 165"/>
            <p:cNvCxnSpPr>
              <a:cxnSpLocks noChangeShapeType="1"/>
              <a:endCxn id="80" idx="0"/>
            </p:cNvCxnSpPr>
            <p:nvPr/>
          </p:nvCxnSpPr>
          <p:spPr bwMode="auto">
            <a:xfrm>
              <a:off x="2677" y="2033"/>
              <a:ext cx="431" cy="287"/>
            </a:xfrm>
            <a:prstGeom prst="bentConnector2">
              <a:avLst/>
            </a:prstGeom>
            <a:noFill/>
            <a:ln w="31750">
              <a:solidFill>
                <a:schemeClr val="tx1"/>
              </a:solidFill>
              <a:miter lim="800000"/>
              <a:headEnd/>
              <a:tailEnd/>
            </a:ln>
          </p:spPr>
        </p:cxnSp>
        <p:sp>
          <p:nvSpPr>
            <p:cNvPr id="82" name="Text Box 166"/>
            <p:cNvSpPr txBox="1">
              <a:spLocks noChangeArrowheads="1"/>
            </p:cNvSpPr>
            <p:nvPr/>
          </p:nvSpPr>
          <p:spPr bwMode="auto">
            <a:xfrm>
              <a:off x="2693" y="1937"/>
              <a:ext cx="147" cy="192"/>
            </a:xfrm>
            <a:prstGeom prst="rect">
              <a:avLst/>
            </a:prstGeom>
            <a:noFill/>
            <a:ln w="9525">
              <a:noFill/>
              <a:miter lim="800000"/>
              <a:headEnd/>
              <a:tailEnd/>
            </a:ln>
          </p:spPr>
          <p:txBody>
            <a:bodyPr wrap="none">
              <a:spAutoFit/>
            </a:bodyPr>
            <a:lstStyle/>
            <a:p>
              <a:r>
                <a:rPr lang="en-US" altLang="ko-KR" sz="1400">
                  <a:solidFill>
                    <a:srgbClr val="FFFFFF"/>
                  </a:solidFill>
                  <a:latin typeface="+mn-ea"/>
                </a:rPr>
                <a:t>.</a:t>
              </a:r>
            </a:p>
          </p:txBody>
        </p:sp>
        <p:cxnSp>
          <p:nvCxnSpPr>
            <p:cNvPr id="83" name="AutoShape 167"/>
            <p:cNvCxnSpPr>
              <a:cxnSpLocks noChangeShapeType="1"/>
              <a:stCxn id="47" idx="1"/>
              <a:endCxn id="82" idx="1"/>
            </p:cNvCxnSpPr>
            <p:nvPr/>
          </p:nvCxnSpPr>
          <p:spPr bwMode="auto">
            <a:xfrm rot="5400000" flipH="1" flipV="1">
              <a:off x="2456" y="2053"/>
              <a:ext cx="257" cy="217"/>
            </a:xfrm>
            <a:prstGeom prst="bentConnector4">
              <a:avLst>
                <a:gd name="adj1" fmla="val -52917"/>
                <a:gd name="adj2" fmla="val 50231"/>
              </a:avLst>
            </a:prstGeom>
            <a:noFill/>
            <a:ln w="31750">
              <a:solidFill>
                <a:schemeClr val="tx1"/>
              </a:solidFill>
              <a:miter lim="800000"/>
              <a:headEnd/>
              <a:tailEnd/>
            </a:ln>
          </p:spPr>
        </p:cxnSp>
        <p:sp>
          <p:nvSpPr>
            <p:cNvPr id="84" name="Text Box 169"/>
            <p:cNvSpPr txBox="1">
              <a:spLocks noChangeArrowheads="1"/>
            </p:cNvSpPr>
            <p:nvPr/>
          </p:nvSpPr>
          <p:spPr bwMode="auto">
            <a:xfrm>
              <a:off x="1319" y="3119"/>
              <a:ext cx="147" cy="192"/>
            </a:xfrm>
            <a:prstGeom prst="rect">
              <a:avLst/>
            </a:prstGeom>
            <a:noFill/>
            <a:ln w="9525">
              <a:noFill/>
              <a:miter lim="800000"/>
              <a:headEnd/>
              <a:tailEnd/>
            </a:ln>
          </p:spPr>
          <p:txBody>
            <a:bodyPr wrap="none">
              <a:spAutoFit/>
            </a:bodyPr>
            <a:lstStyle/>
            <a:p>
              <a:r>
                <a:rPr lang="en-US" altLang="ko-KR" sz="1400">
                  <a:solidFill>
                    <a:srgbClr val="000000"/>
                  </a:solidFill>
                  <a:latin typeface="+mn-ea"/>
                </a:rPr>
                <a:t>.</a:t>
              </a:r>
            </a:p>
          </p:txBody>
        </p:sp>
        <p:cxnSp>
          <p:nvCxnSpPr>
            <p:cNvPr id="85" name="AutoShape 170"/>
            <p:cNvCxnSpPr>
              <a:cxnSpLocks noChangeShapeType="1"/>
              <a:stCxn id="84" idx="2"/>
            </p:cNvCxnSpPr>
            <p:nvPr/>
          </p:nvCxnSpPr>
          <p:spPr bwMode="auto">
            <a:xfrm rot="5400000">
              <a:off x="835" y="2877"/>
              <a:ext cx="124" cy="992"/>
            </a:xfrm>
            <a:prstGeom prst="bentConnector2">
              <a:avLst/>
            </a:prstGeom>
            <a:noFill/>
            <a:ln w="31750">
              <a:solidFill>
                <a:srgbClr val="FF0000"/>
              </a:solidFill>
              <a:miter lim="800000"/>
              <a:headEnd/>
              <a:tailEnd/>
            </a:ln>
          </p:spPr>
        </p:cxnSp>
        <p:sp>
          <p:nvSpPr>
            <p:cNvPr id="86" name="Freeform 125"/>
            <p:cNvSpPr>
              <a:spLocks/>
            </p:cNvSpPr>
            <p:nvPr/>
          </p:nvSpPr>
          <p:spPr bwMode="auto">
            <a:xfrm>
              <a:off x="1404" y="1802"/>
              <a:ext cx="762" cy="294"/>
            </a:xfrm>
            <a:custGeom>
              <a:avLst/>
              <a:gdLst>
                <a:gd name="T0" fmla="*/ 0 w 826"/>
                <a:gd name="T1" fmla="*/ 0 h 321"/>
                <a:gd name="T2" fmla="*/ 2147483647 w 826"/>
                <a:gd name="T3" fmla="*/ 2147483647 h 321"/>
                <a:gd name="T4" fmla="*/ 2147483647 w 826"/>
                <a:gd name="T5" fmla="*/ 2147483647 h 321"/>
                <a:gd name="T6" fmla="*/ 2147483647 w 826"/>
                <a:gd name="T7" fmla="*/ 2147483647 h 321"/>
                <a:gd name="T8" fmla="*/ 2147483647 w 826"/>
                <a:gd name="T9" fmla="*/ 2147483647 h 321"/>
                <a:gd name="T10" fmla="*/ 2147483647 w 826"/>
                <a:gd name="T11" fmla="*/ 2147483647 h 321"/>
                <a:gd name="T12" fmla="*/ 2147483647 w 826"/>
                <a:gd name="T13" fmla="*/ 2147483647 h 321"/>
                <a:gd name="T14" fmla="*/ 0 60000 65536"/>
                <a:gd name="T15" fmla="*/ 0 60000 65536"/>
                <a:gd name="T16" fmla="*/ 0 60000 65536"/>
                <a:gd name="T17" fmla="*/ 0 60000 65536"/>
                <a:gd name="T18" fmla="*/ 0 60000 65536"/>
                <a:gd name="T19" fmla="*/ 0 60000 65536"/>
                <a:gd name="T20" fmla="*/ 0 60000 65536"/>
                <a:gd name="T21" fmla="*/ 0 w 826"/>
                <a:gd name="T22" fmla="*/ 0 h 321"/>
                <a:gd name="T23" fmla="*/ 826 w 826"/>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6" h="321">
                  <a:moveTo>
                    <a:pt x="0" y="0"/>
                  </a:moveTo>
                  <a:lnTo>
                    <a:pt x="484" y="2"/>
                  </a:lnTo>
                  <a:lnTo>
                    <a:pt x="512" y="46"/>
                  </a:lnTo>
                  <a:lnTo>
                    <a:pt x="512" y="249"/>
                  </a:lnTo>
                  <a:lnTo>
                    <a:pt x="525" y="299"/>
                  </a:lnTo>
                  <a:lnTo>
                    <a:pt x="559" y="321"/>
                  </a:lnTo>
                  <a:lnTo>
                    <a:pt x="826" y="321"/>
                  </a:lnTo>
                </a:path>
              </a:pathLst>
            </a:custGeom>
            <a:noFill/>
            <a:ln w="31750" cap="rnd">
              <a:solidFill>
                <a:schemeClr val="tx1"/>
              </a:solidFill>
              <a:round/>
              <a:headEnd type="none" w="sm" len="sm"/>
              <a:tailEnd type="none" w="sm" len="sm"/>
            </a:ln>
          </p:spPr>
          <p:txBody>
            <a:bodyPr/>
            <a:lstStyle/>
            <a:p>
              <a:endParaRPr lang="ko-KR" altLang="en-US">
                <a:latin typeface="+mn-ea"/>
              </a:endParaRPr>
            </a:p>
          </p:txBody>
        </p:sp>
        <p:sp>
          <p:nvSpPr>
            <p:cNvPr id="87" name="Freeform 176"/>
            <p:cNvSpPr>
              <a:spLocks/>
            </p:cNvSpPr>
            <p:nvPr/>
          </p:nvSpPr>
          <p:spPr bwMode="auto">
            <a:xfrm>
              <a:off x="1492" y="2362"/>
              <a:ext cx="734" cy="648"/>
            </a:xfrm>
            <a:custGeom>
              <a:avLst/>
              <a:gdLst>
                <a:gd name="T0" fmla="*/ 0 w 678"/>
                <a:gd name="T1" fmla="*/ 0 h 648"/>
                <a:gd name="T2" fmla="*/ 2147483647 w 678"/>
                <a:gd name="T3" fmla="*/ 2147483647 h 648"/>
                <a:gd name="T4" fmla="*/ 2147483647 w 678"/>
                <a:gd name="T5" fmla="*/ 2147483647 h 648"/>
                <a:gd name="T6" fmla="*/ 2147483647 w 678"/>
                <a:gd name="T7" fmla="*/ 2147483647 h 648"/>
                <a:gd name="T8" fmla="*/ 2147483647 w 678"/>
                <a:gd name="T9" fmla="*/ 2147483647 h 648"/>
                <a:gd name="T10" fmla="*/ 2147483647 w 678"/>
                <a:gd name="T11" fmla="*/ 2147483647 h 648"/>
                <a:gd name="T12" fmla="*/ 2147483647 w 678"/>
                <a:gd name="T13" fmla="*/ 2147483647 h 648"/>
                <a:gd name="T14" fmla="*/ 2147483647 w 678"/>
                <a:gd name="T15" fmla="*/ 2147483647 h 648"/>
                <a:gd name="T16" fmla="*/ 0 60000 65536"/>
                <a:gd name="T17" fmla="*/ 0 60000 65536"/>
                <a:gd name="T18" fmla="*/ 0 60000 65536"/>
                <a:gd name="T19" fmla="*/ 0 60000 65536"/>
                <a:gd name="T20" fmla="*/ 0 60000 65536"/>
                <a:gd name="T21" fmla="*/ 0 60000 65536"/>
                <a:gd name="T22" fmla="*/ 0 60000 65536"/>
                <a:gd name="T23" fmla="*/ 0 60000 65536"/>
                <a:gd name="T24" fmla="*/ 0 w 678"/>
                <a:gd name="T25" fmla="*/ 0 h 648"/>
                <a:gd name="T26" fmla="*/ 678 w 678"/>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8" h="648">
                  <a:moveTo>
                    <a:pt x="0" y="0"/>
                  </a:moveTo>
                  <a:lnTo>
                    <a:pt x="357" y="2"/>
                  </a:lnTo>
                  <a:lnTo>
                    <a:pt x="390" y="24"/>
                  </a:lnTo>
                  <a:lnTo>
                    <a:pt x="396" y="78"/>
                  </a:lnTo>
                  <a:lnTo>
                    <a:pt x="396" y="576"/>
                  </a:lnTo>
                  <a:lnTo>
                    <a:pt x="402" y="618"/>
                  </a:lnTo>
                  <a:lnTo>
                    <a:pt x="438" y="648"/>
                  </a:lnTo>
                  <a:lnTo>
                    <a:pt x="678" y="648"/>
                  </a:lnTo>
                </a:path>
              </a:pathLst>
            </a:custGeom>
            <a:noFill/>
            <a:ln w="31750" cap="rnd">
              <a:solidFill>
                <a:schemeClr val="tx1"/>
              </a:solidFill>
              <a:round/>
              <a:headEnd type="none" w="sm" len="sm"/>
              <a:tailEnd type="none" w="sm" len="sm"/>
            </a:ln>
          </p:spPr>
          <p:txBody>
            <a:bodyPr/>
            <a:lstStyle/>
            <a:p>
              <a:endParaRPr lang="ko-KR" altLang="en-US">
                <a:latin typeface="+mn-ea"/>
              </a:endParaRPr>
            </a:p>
          </p:txBody>
        </p:sp>
        <p:sp>
          <p:nvSpPr>
            <p:cNvPr id="88" name="Line 215"/>
            <p:cNvSpPr>
              <a:spLocks noChangeShapeType="1"/>
            </p:cNvSpPr>
            <p:nvPr/>
          </p:nvSpPr>
          <p:spPr bwMode="auto">
            <a:xfrm flipH="1">
              <a:off x="1973" y="2934"/>
              <a:ext cx="136" cy="0"/>
            </a:xfrm>
            <a:prstGeom prst="line">
              <a:avLst/>
            </a:prstGeom>
            <a:noFill/>
            <a:ln w="19685">
              <a:solidFill>
                <a:srgbClr val="FF0000"/>
              </a:solidFill>
              <a:round/>
              <a:headEnd/>
              <a:tailEnd type="arrow" w="med" len="med"/>
            </a:ln>
          </p:spPr>
          <p:txBody>
            <a:bodyPr wrap="none" anchor="ctr">
              <a:spAutoFit/>
            </a:bodyPr>
            <a:lstStyle/>
            <a:p>
              <a:endParaRPr lang="ko-KR" altLang="en-US">
                <a:latin typeface="+mn-ea"/>
              </a:endParaRPr>
            </a:p>
          </p:txBody>
        </p:sp>
        <p:sp>
          <p:nvSpPr>
            <p:cNvPr id="89" name="Line 216"/>
            <p:cNvSpPr>
              <a:spLocks noChangeShapeType="1"/>
            </p:cNvSpPr>
            <p:nvPr/>
          </p:nvSpPr>
          <p:spPr bwMode="auto">
            <a:xfrm flipH="1">
              <a:off x="1565" y="2299"/>
              <a:ext cx="136" cy="0"/>
            </a:xfrm>
            <a:prstGeom prst="line">
              <a:avLst/>
            </a:prstGeom>
            <a:noFill/>
            <a:ln w="19685">
              <a:solidFill>
                <a:srgbClr val="FF0000"/>
              </a:solidFill>
              <a:round/>
              <a:headEnd/>
              <a:tailEnd type="arrow" w="med" len="med"/>
            </a:ln>
          </p:spPr>
          <p:txBody>
            <a:bodyPr wrap="none" anchor="ctr">
              <a:spAutoFit/>
            </a:bodyPr>
            <a:lstStyle/>
            <a:p>
              <a:endParaRPr lang="ko-KR" altLang="en-US">
                <a:latin typeface="+mn-ea"/>
              </a:endParaRPr>
            </a:p>
          </p:txBody>
        </p:sp>
        <p:sp>
          <p:nvSpPr>
            <p:cNvPr id="90" name="Line 217"/>
            <p:cNvSpPr>
              <a:spLocks noChangeShapeType="1"/>
            </p:cNvSpPr>
            <p:nvPr/>
          </p:nvSpPr>
          <p:spPr bwMode="auto">
            <a:xfrm>
              <a:off x="1964" y="2033"/>
              <a:ext cx="136" cy="0"/>
            </a:xfrm>
            <a:prstGeom prst="line">
              <a:avLst/>
            </a:prstGeom>
            <a:noFill/>
            <a:ln w="19050">
              <a:solidFill>
                <a:srgbClr val="FF0000"/>
              </a:solidFill>
              <a:round/>
              <a:headEnd/>
              <a:tailEnd type="arrow" w="med" len="med"/>
            </a:ln>
          </p:spPr>
          <p:txBody>
            <a:bodyPr anchor="ctr">
              <a:spAutoFit/>
            </a:bodyPr>
            <a:lstStyle/>
            <a:p>
              <a:endParaRPr lang="ko-KR" altLang="en-US">
                <a:latin typeface="+mn-ea"/>
              </a:endParaRPr>
            </a:p>
          </p:txBody>
        </p:sp>
        <p:sp>
          <p:nvSpPr>
            <p:cNvPr id="91" name="Line 218"/>
            <p:cNvSpPr>
              <a:spLocks noChangeShapeType="1"/>
            </p:cNvSpPr>
            <p:nvPr/>
          </p:nvSpPr>
          <p:spPr bwMode="auto">
            <a:xfrm>
              <a:off x="1602" y="1740"/>
              <a:ext cx="136" cy="0"/>
            </a:xfrm>
            <a:prstGeom prst="line">
              <a:avLst/>
            </a:prstGeom>
            <a:noFill/>
            <a:ln w="19050">
              <a:solidFill>
                <a:srgbClr val="FF0000"/>
              </a:solidFill>
              <a:round/>
              <a:headEnd/>
              <a:tailEnd type="arrow" w="med" len="med"/>
            </a:ln>
          </p:spPr>
          <p:txBody>
            <a:bodyPr anchor="ctr">
              <a:spAutoFit/>
            </a:bodyPr>
            <a:lstStyle/>
            <a:p>
              <a:endParaRPr lang="ko-KR" altLang="en-US">
                <a:latin typeface="+mn-ea"/>
              </a:endParaRPr>
            </a:p>
          </p:txBody>
        </p:sp>
        <p:sp>
          <p:nvSpPr>
            <p:cNvPr id="92" name="Text Box 178"/>
            <p:cNvSpPr txBox="1">
              <a:spLocks noChangeArrowheads="1"/>
            </p:cNvSpPr>
            <p:nvPr/>
          </p:nvSpPr>
          <p:spPr bwMode="auto">
            <a:xfrm>
              <a:off x="1445" y="3101"/>
              <a:ext cx="147" cy="192"/>
            </a:xfrm>
            <a:prstGeom prst="rect">
              <a:avLst/>
            </a:prstGeom>
            <a:noFill/>
            <a:ln w="9525">
              <a:noFill/>
              <a:miter lim="800000"/>
              <a:headEnd/>
              <a:tailEnd/>
            </a:ln>
          </p:spPr>
          <p:txBody>
            <a:bodyPr wrap="none">
              <a:spAutoFit/>
            </a:bodyPr>
            <a:lstStyle/>
            <a:p>
              <a:r>
                <a:rPr lang="en-US" altLang="ko-KR" sz="1400">
                  <a:solidFill>
                    <a:srgbClr val="000000"/>
                  </a:solidFill>
                  <a:latin typeface="+mn-ea"/>
                </a:rPr>
                <a:t>.</a:t>
              </a:r>
            </a:p>
          </p:txBody>
        </p:sp>
        <p:sp>
          <p:nvSpPr>
            <p:cNvPr id="93" name="Line 215"/>
            <p:cNvSpPr>
              <a:spLocks noChangeShapeType="1"/>
            </p:cNvSpPr>
            <p:nvPr/>
          </p:nvSpPr>
          <p:spPr bwMode="auto">
            <a:xfrm flipH="1">
              <a:off x="2420" y="3016"/>
              <a:ext cx="136" cy="0"/>
            </a:xfrm>
            <a:prstGeom prst="line">
              <a:avLst/>
            </a:prstGeom>
            <a:noFill/>
            <a:ln w="19685">
              <a:solidFill>
                <a:srgbClr val="FF0000"/>
              </a:solidFill>
              <a:round/>
              <a:headEnd/>
              <a:tailEnd type="arrow" w="med" len="med"/>
            </a:ln>
          </p:spPr>
          <p:txBody>
            <a:bodyPr wrap="none" anchor="ctr">
              <a:spAutoFit/>
            </a:bodyPr>
            <a:lstStyle/>
            <a:p>
              <a:endParaRPr lang="ko-KR" altLang="en-US">
                <a:latin typeface="+mn-ea"/>
              </a:endParaRPr>
            </a:p>
          </p:txBody>
        </p:sp>
        <p:sp>
          <p:nvSpPr>
            <p:cNvPr id="94" name="AutoShape 201"/>
            <p:cNvSpPr>
              <a:spLocks noChangeArrowheads="1"/>
            </p:cNvSpPr>
            <p:nvPr/>
          </p:nvSpPr>
          <p:spPr bwMode="auto">
            <a:xfrm>
              <a:off x="192" y="3431"/>
              <a:ext cx="453" cy="181"/>
            </a:xfrm>
            <a:prstGeom prst="roundRect">
              <a:avLst>
                <a:gd name="adj" fmla="val 16667"/>
              </a:avLst>
            </a:prstGeom>
            <a:solidFill>
              <a:schemeClr val="accent1">
                <a:alpha val="47058"/>
              </a:schemeClr>
            </a:solidFill>
            <a:ln w="19050">
              <a:solidFill>
                <a:srgbClr val="C0C0C0"/>
              </a:solidFill>
              <a:round/>
              <a:headEnd/>
              <a:tailEnd/>
            </a:ln>
          </p:spPr>
          <p:txBody>
            <a:bodyPr wrap="none" anchor="ctr"/>
            <a:lstStyle/>
            <a:p>
              <a:endParaRPr lang="ko-KR" altLang="en-US" sz="1400">
                <a:solidFill>
                  <a:srgbClr val="000000"/>
                </a:solidFill>
                <a:latin typeface="+mn-ea"/>
              </a:endParaRPr>
            </a:p>
          </p:txBody>
        </p:sp>
        <p:sp>
          <p:nvSpPr>
            <p:cNvPr id="95" name="Text Box 204"/>
            <p:cNvSpPr txBox="1">
              <a:spLocks noChangeArrowheads="1"/>
            </p:cNvSpPr>
            <p:nvPr/>
          </p:nvSpPr>
          <p:spPr bwMode="auto">
            <a:xfrm>
              <a:off x="204" y="2651"/>
              <a:ext cx="116" cy="192"/>
            </a:xfrm>
            <a:prstGeom prst="rect">
              <a:avLst/>
            </a:prstGeom>
            <a:noFill/>
            <a:ln w="9525">
              <a:noFill/>
              <a:miter lim="800000"/>
              <a:headEnd/>
              <a:tailEnd/>
            </a:ln>
          </p:spPr>
          <p:txBody>
            <a:bodyPr wrap="none">
              <a:spAutoFit/>
            </a:bodyPr>
            <a:lstStyle/>
            <a:p>
              <a:endParaRPr lang="en-US" altLang="ko-KR" sz="1400">
                <a:solidFill>
                  <a:srgbClr val="000000"/>
                </a:solidFill>
                <a:latin typeface="+mn-ea"/>
              </a:endParaRPr>
            </a:p>
          </p:txBody>
        </p:sp>
        <p:sp>
          <p:nvSpPr>
            <p:cNvPr id="96" name="Text Box 205"/>
            <p:cNvSpPr txBox="1">
              <a:spLocks noChangeArrowheads="1"/>
            </p:cNvSpPr>
            <p:nvPr/>
          </p:nvSpPr>
          <p:spPr bwMode="auto">
            <a:xfrm>
              <a:off x="157" y="2568"/>
              <a:ext cx="501" cy="184"/>
            </a:xfrm>
            <a:prstGeom prst="rect">
              <a:avLst/>
            </a:prstGeom>
            <a:noFill/>
            <a:ln w="9525">
              <a:noFill/>
              <a:miter lim="800000"/>
              <a:headEnd/>
              <a:tailEnd/>
            </a:ln>
          </p:spPr>
          <p:txBody>
            <a:bodyPr wrap="none">
              <a:spAutoFit/>
            </a:bodyPr>
            <a:lstStyle/>
            <a:p>
              <a:pPr algn="ctr"/>
              <a:r>
                <a:rPr lang="fa-IR" altLang="ko-KR" sz="1300" b="1" dirty="0" smtClean="0">
                  <a:solidFill>
                    <a:srgbClr val="000000"/>
                  </a:solidFill>
                  <a:latin typeface="+mn-ea"/>
                </a:rPr>
                <a:t>حالت عمود</a:t>
              </a:r>
              <a:endParaRPr lang="en-US" altLang="ko-KR" sz="1300" b="1" dirty="0">
                <a:solidFill>
                  <a:srgbClr val="000000"/>
                </a:solidFill>
                <a:latin typeface="+mn-ea"/>
              </a:endParaRPr>
            </a:p>
          </p:txBody>
        </p:sp>
        <p:sp>
          <p:nvSpPr>
            <p:cNvPr id="97" name="AutoShape 223"/>
            <p:cNvSpPr>
              <a:spLocks noChangeArrowheads="1"/>
            </p:cNvSpPr>
            <p:nvPr/>
          </p:nvSpPr>
          <p:spPr bwMode="auto">
            <a:xfrm>
              <a:off x="657" y="2614"/>
              <a:ext cx="181" cy="273"/>
            </a:xfrm>
            <a:prstGeom prst="downArrow">
              <a:avLst>
                <a:gd name="adj1" fmla="val 50000"/>
                <a:gd name="adj2" fmla="val 37707"/>
              </a:avLst>
            </a:prstGeom>
            <a:solidFill>
              <a:schemeClr val="accent1"/>
            </a:solidFill>
            <a:ln w="9525">
              <a:solidFill>
                <a:schemeClr val="tx1"/>
              </a:solidFill>
              <a:miter lim="800000"/>
              <a:headEnd/>
              <a:tailEnd/>
            </a:ln>
          </p:spPr>
          <p:txBody>
            <a:bodyPr vert="eaVert" wrap="none" anchor="ctr"/>
            <a:lstStyle/>
            <a:p>
              <a:endParaRPr lang="ko-KR" altLang="en-US" sz="1400">
                <a:solidFill>
                  <a:srgbClr val="000000"/>
                </a:solidFill>
                <a:latin typeface="+mn-ea"/>
              </a:endParaRPr>
            </a:p>
          </p:txBody>
        </p:sp>
        <p:cxnSp>
          <p:nvCxnSpPr>
            <p:cNvPr id="98" name="AutoShape 235"/>
            <p:cNvCxnSpPr>
              <a:cxnSpLocks noChangeShapeType="1"/>
            </p:cNvCxnSpPr>
            <p:nvPr/>
          </p:nvCxnSpPr>
          <p:spPr bwMode="auto">
            <a:xfrm flipH="1">
              <a:off x="1263" y="3013"/>
              <a:ext cx="1367" cy="291"/>
            </a:xfrm>
            <a:prstGeom prst="bentConnector4">
              <a:avLst>
                <a:gd name="adj1" fmla="val -22167"/>
                <a:gd name="adj2" fmla="val 227491"/>
              </a:avLst>
            </a:prstGeom>
            <a:noFill/>
            <a:ln w="31750">
              <a:solidFill>
                <a:srgbClr val="0000FF"/>
              </a:solidFill>
              <a:miter lim="800000"/>
              <a:headEnd/>
              <a:tailEnd/>
            </a:ln>
          </p:spPr>
        </p:cxnSp>
      </p:grpSp>
      <p:sp>
        <p:nvSpPr>
          <p:cNvPr id="173" name="Rectangle 172"/>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705600" y="1066800"/>
            <a:ext cx="2225847"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b="1" dirty="0" smtClean="0">
                <a:cs typeface="2  Mitra_4 (MRT)" pitchFamily="2" charset="-78"/>
              </a:rPr>
              <a:t>R-22</a:t>
            </a:r>
            <a:r>
              <a:rPr lang="fa-IR" sz="2400" b="1" dirty="0" smtClean="0">
                <a:cs typeface="2  Mitra_4 (MRT)" pitchFamily="2" charset="-78"/>
              </a:rPr>
              <a:t>نمای </a:t>
            </a:r>
            <a:r>
              <a:rPr lang="fa-IR" sz="2400" dirty="0" smtClean="0">
                <a:cs typeface="2  Mitra_4 (MRT)" pitchFamily="2" charset="-78"/>
              </a:rPr>
              <a:t>شارژ گاز</a:t>
            </a:r>
            <a:r>
              <a:rPr lang="en-US" sz="2400" b="1" dirty="0" smtClean="0">
                <a:cs typeface="2  Mitra_4 (MRT)" pitchFamily="2" charset="-78"/>
              </a:rPr>
              <a:t> </a:t>
            </a:r>
            <a:endParaRPr lang="en-US" sz="2400" dirty="0"/>
          </a:p>
        </p:txBody>
      </p:sp>
      <p:pic>
        <p:nvPicPr>
          <p:cNvPr id="4" name="Object 2"/>
          <p:cNvPicPr>
            <a:picLocks noChangeArrowheads="1"/>
          </p:cNvPicPr>
          <p:nvPr/>
        </p:nvPicPr>
        <p:blipFill>
          <a:blip r:embed="rId2" cstate="print"/>
          <a:srcRect/>
          <a:stretch>
            <a:fillRect/>
          </a:stretch>
        </p:blipFill>
        <p:spPr bwMode="auto">
          <a:xfrm>
            <a:off x="5646737" y="4202113"/>
            <a:ext cx="1216205" cy="1320904"/>
          </a:xfrm>
          <a:prstGeom prst="rect">
            <a:avLst/>
          </a:prstGeom>
          <a:solidFill>
            <a:schemeClr val="accent1"/>
          </a:solidFill>
          <a:ln w="9525">
            <a:noFill/>
            <a:miter lim="800000"/>
            <a:headEnd/>
            <a:tailEnd/>
          </a:ln>
          <a:effectLst/>
        </p:spPr>
      </p:pic>
      <p:sp>
        <p:nvSpPr>
          <p:cNvPr id="5" name="AutoShape 10"/>
          <p:cNvSpPr>
            <a:spLocks noChangeArrowheads="1"/>
          </p:cNvSpPr>
          <p:nvPr/>
        </p:nvSpPr>
        <p:spPr bwMode="auto">
          <a:xfrm>
            <a:off x="5085984" y="2052911"/>
            <a:ext cx="1512677" cy="3469725"/>
          </a:xfrm>
          <a:prstGeom prst="roundRect">
            <a:avLst>
              <a:gd name="adj" fmla="val 12495"/>
            </a:avLst>
          </a:prstGeom>
          <a:no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Oval 5"/>
          <p:cNvSpPr>
            <a:spLocks noChangeArrowheads="1"/>
          </p:cNvSpPr>
          <p:nvPr/>
        </p:nvSpPr>
        <p:spPr bwMode="auto">
          <a:xfrm>
            <a:off x="4423947" y="3775549"/>
            <a:ext cx="1028984" cy="1163745"/>
          </a:xfrm>
          <a:prstGeom prst="ellipse">
            <a:avLst/>
          </a:prstGeom>
          <a:solidFill>
            <a:schemeClr val="bg1"/>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latinLnBrk="1"/>
            <a:endParaRPr lang="en-US" sz="1200">
              <a:solidFill>
                <a:schemeClr val="bg1"/>
              </a:solidFill>
            </a:endParaRPr>
          </a:p>
        </p:txBody>
      </p:sp>
      <p:sp>
        <p:nvSpPr>
          <p:cNvPr id="7" name="Rectangle 6"/>
          <p:cNvSpPr>
            <a:spLocks noChangeArrowheads="1"/>
          </p:cNvSpPr>
          <p:nvPr/>
        </p:nvSpPr>
        <p:spPr bwMode="auto">
          <a:xfrm>
            <a:off x="2812930" y="4676343"/>
            <a:ext cx="45719" cy="167785"/>
          </a:xfrm>
          <a:prstGeom prst="rect">
            <a:avLst/>
          </a:prstGeom>
          <a:solidFill>
            <a:srgbClr val="FF9900"/>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Rectangle 7"/>
          <p:cNvSpPr>
            <a:spLocks noChangeArrowheads="1"/>
          </p:cNvSpPr>
          <p:nvPr/>
        </p:nvSpPr>
        <p:spPr bwMode="auto">
          <a:xfrm>
            <a:off x="3139628" y="4676343"/>
            <a:ext cx="45719" cy="167785"/>
          </a:xfrm>
          <a:prstGeom prst="rect">
            <a:avLst/>
          </a:prstGeom>
          <a:solidFill>
            <a:srgbClr val="FF9900"/>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Rectangle 8"/>
          <p:cNvSpPr>
            <a:spLocks noChangeArrowheads="1"/>
          </p:cNvSpPr>
          <p:nvPr/>
        </p:nvSpPr>
        <p:spPr bwMode="auto">
          <a:xfrm>
            <a:off x="2790460" y="4915204"/>
            <a:ext cx="45719" cy="165634"/>
          </a:xfrm>
          <a:prstGeom prst="rect">
            <a:avLst/>
          </a:prstGeom>
          <a:solidFill>
            <a:srgbClr val="FF9900"/>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Rectangle 9"/>
          <p:cNvSpPr>
            <a:spLocks noChangeArrowheads="1"/>
          </p:cNvSpPr>
          <p:nvPr/>
        </p:nvSpPr>
        <p:spPr bwMode="auto">
          <a:xfrm>
            <a:off x="2989243" y="4915204"/>
            <a:ext cx="45719" cy="165634"/>
          </a:xfrm>
          <a:prstGeom prst="rect">
            <a:avLst/>
          </a:prstGeom>
          <a:solidFill>
            <a:srgbClr val="FF9900"/>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Rectangle 10"/>
          <p:cNvSpPr>
            <a:spLocks noChangeArrowheads="1"/>
          </p:cNvSpPr>
          <p:nvPr/>
        </p:nvSpPr>
        <p:spPr bwMode="auto">
          <a:xfrm>
            <a:off x="3188028" y="4915204"/>
            <a:ext cx="45719" cy="165634"/>
          </a:xfrm>
          <a:prstGeom prst="rect">
            <a:avLst/>
          </a:prstGeom>
          <a:solidFill>
            <a:srgbClr val="FF9900"/>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Rectangle 11"/>
          <p:cNvSpPr>
            <a:spLocks noChangeArrowheads="1"/>
          </p:cNvSpPr>
          <p:nvPr/>
        </p:nvSpPr>
        <p:spPr bwMode="auto">
          <a:xfrm>
            <a:off x="2721317" y="4795772"/>
            <a:ext cx="579709" cy="129067"/>
          </a:xfrm>
          <a:prstGeom prst="rect">
            <a:avLst/>
          </a:prstGeom>
          <a:solidFill>
            <a:srgbClr val="FF9900"/>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p:cNvSpPr>
          <p:nvPr/>
        </p:nvSpPr>
        <p:spPr bwMode="auto">
          <a:xfrm>
            <a:off x="2800831" y="4492136"/>
            <a:ext cx="2753617" cy="1168047"/>
          </a:xfrm>
          <a:custGeom>
            <a:avLst/>
            <a:gdLst/>
            <a:ahLst/>
            <a:cxnLst>
              <a:cxn ang="0">
                <a:pos x="0" y="270"/>
              </a:cxn>
              <a:cxn ang="0">
                <a:pos x="3" y="454"/>
              </a:cxn>
              <a:cxn ang="0">
                <a:pos x="24" y="506"/>
              </a:cxn>
              <a:cxn ang="0">
                <a:pos x="81" y="539"/>
              </a:cxn>
              <a:cxn ang="0">
                <a:pos x="1326" y="543"/>
              </a:cxn>
              <a:cxn ang="0">
                <a:pos x="1450" y="537"/>
              </a:cxn>
              <a:cxn ang="0">
                <a:pos x="1502" y="509"/>
              </a:cxn>
              <a:cxn ang="0">
                <a:pos x="1518" y="444"/>
              </a:cxn>
              <a:cxn ang="0">
                <a:pos x="1520" y="77"/>
              </a:cxn>
              <a:cxn ang="0">
                <a:pos x="1508" y="29"/>
              </a:cxn>
              <a:cxn ang="0">
                <a:pos x="1472" y="5"/>
              </a:cxn>
              <a:cxn ang="0">
                <a:pos x="1382" y="0"/>
              </a:cxn>
            </a:cxnLst>
            <a:rect l="0" t="0" r="r" b="b"/>
            <a:pathLst>
              <a:path w="1520" h="543">
                <a:moveTo>
                  <a:pt x="0" y="270"/>
                </a:moveTo>
                <a:lnTo>
                  <a:pt x="3" y="454"/>
                </a:lnTo>
                <a:lnTo>
                  <a:pt x="24" y="506"/>
                </a:lnTo>
                <a:lnTo>
                  <a:pt x="81" y="539"/>
                </a:lnTo>
                <a:lnTo>
                  <a:pt x="1326" y="543"/>
                </a:lnTo>
                <a:lnTo>
                  <a:pt x="1450" y="537"/>
                </a:lnTo>
                <a:lnTo>
                  <a:pt x="1502" y="509"/>
                </a:lnTo>
                <a:lnTo>
                  <a:pt x="1518" y="444"/>
                </a:lnTo>
                <a:lnTo>
                  <a:pt x="1520" y="77"/>
                </a:lnTo>
                <a:lnTo>
                  <a:pt x="1508" y="29"/>
                </a:lnTo>
                <a:lnTo>
                  <a:pt x="1472" y="5"/>
                </a:lnTo>
                <a:lnTo>
                  <a:pt x="1382" y="0"/>
                </a:lnTo>
              </a:path>
            </a:pathLst>
          </a:custGeom>
          <a:noFill/>
          <a:ln w="28575" cap="rnd" cmpd="sng">
            <a:solidFill>
              <a:srgbClr val="0000CC"/>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Rectangle 13"/>
          <p:cNvSpPr>
            <a:spLocks noChangeArrowheads="1"/>
          </p:cNvSpPr>
          <p:nvPr/>
        </p:nvSpPr>
        <p:spPr bwMode="auto">
          <a:xfrm>
            <a:off x="1219200" y="1676400"/>
            <a:ext cx="6096000" cy="4495800"/>
          </a:xfrm>
          <a:prstGeom prst="rect">
            <a:avLst/>
          </a:prstGeom>
          <a:noFill/>
          <a:ln w="38100">
            <a:solidFill>
              <a:srgbClr val="FFFF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p:nvSpPr>
        <p:spPr bwMode="auto">
          <a:xfrm>
            <a:off x="4958073" y="4362583"/>
            <a:ext cx="1072461" cy="828174"/>
          </a:xfrm>
          <a:custGeom>
            <a:avLst/>
            <a:gdLst/>
            <a:ahLst/>
            <a:cxnLst>
              <a:cxn ang="0">
                <a:pos x="3" y="224"/>
              </a:cxn>
              <a:cxn ang="0">
                <a:pos x="0" y="323"/>
              </a:cxn>
              <a:cxn ang="0">
                <a:pos x="0" y="340"/>
              </a:cxn>
              <a:cxn ang="0">
                <a:pos x="16" y="395"/>
              </a:cxn>
              <a:cxn ang="0">
                <a:pos x="48" y="412"/>
              </a:cxn>
              <a:cxn ang="0">
                <a:pos x="386" y="418"/>
              </a:cxn>
              <a:cxn ang="0">
                <a:pos x="429" y="390"/>
              </a:cxn>
              <a:cxn ang="0">
                <a:pos x="450" y="312"/>
              </a:cxn>
              <a:cxn ang="0">
                <a:pos x="450" y="72"/>
              </a:cxn>
              <a:cxn ang="0">
                <a:pos x="471" y="24"/>
              </a:cxn>
              <a:cxn ang="0">
                <a:pos x="501" y="6"/>
              </a:cxn>
              <a:cxn ang="0">
                <a:pos x="619" y="0"/>
              </a:cxn>
            </a:cxnLst>
            <a:rect l="0" t="0" r="r" b="b"/>
            <a:pathLst>
              <a:path w="619" h="418">
                <a:moveTo>
                  <a:pt x="3" y="224"/>
                </a:moveTo>
                <a:lnTo>
                  <a:pt x="0" y="323"/>
                </a:lnTo>
                <a:lnTo>
                  <a:pt x="0" y="340"/>
                </a:lnTo>
                <a:lnTo>
                  <a:pt x="16" y="395"/>
                </a:lnTo>
                <a:lnTo>
                  <a:pt x="48" y="412"/>
                </a:lnTo>
                <a:lnTo>
                  <a:pt x="386" y="418"/>
                </a:lnTo>
                <a:lnTo>
                  <a:pt x="429" y="390"/>
                </a:lnTo>
                <a:lnTo>
                  <a:pt x="450" y="312"/>
                </a:lnTo>
                <a:lnTo>
                  <a:pt x="450" y="72"/>
                </a:lnTo>
                <a:lnTo>
                  <a:pt x="471" y="24"/>
                </a:lnTo>
                <a:lnTo>
                  <a:pt x="501" y="6"/>
                </a:lnTo>
                <a:lnTo>
                  <a:pt x="619" y="0"/>
                </a:lnTo>
              </a:path>
            </a:pathLst>
          </a:custGeom>
          <a:noFill/>
          <a:ln w="1905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5"/>
          <p:cNvSpPr>
            <a:spLocks/>
          </p:cNvSpPr>
          <p:nvPr/>
        </p:nvSpPr>
        <p:spPr bwMode="auto">
          <a:xfrm>
            <a:off x="3512997" y="3326166"/>
            <a:ext cx="1092389" cy="1191710"/>
          </a:xfrm>
          <a:custGeom>
            <a:avLst/>
            <a:gdLst/>
            <a:ahLst/>
            <a:cxnLst>
              <a:cxn ang="0">
                <a:pos x="0" y="0"/>
              </a:cxn>
              <a:cxn ang="0">
                <a:pos x="354" y="0"/>
              </a:cxn>
              <a:cxn ang="0">
                <a:pos x="386" y="15"/>
              </a:cxn>
              <a:cxn ang="0">
                <a:pos x="399" y="55"/>
              </a:cxn>
              <a:cxn ang="0">
                <a:pos x="399" y="494"/>
              </a:cxn>
              <a:cxn ang="0">
                <a:pos x="431" y="515"/>
              </a:cxn>
              <a:cxn ang="0">
                <a:pos x="722" y="515"/>
              </a:cxn>
            </a:cxnLst>
            <a:rect l="0" t="0" r="r" b="b"/>
            <a:pathLst>
              <a:path w="723" h="516">
                <a:moveTo>
                  <a:pt x="0" y="0"/>
                </a:moveTo>
                <a:lnTo>
                  <a:pt x="354" y="0"/>
                </a:lnTo>
                <a:lnTo>
                  <a:pt x="386" y="15"/>
                </a:lnTo>
                <a:lnTo>
                  <a:pt x="399" y="55"/>
                </a:lnTo>
                <a:lnTo>
                  <a:pt x="399" y="494"/>
                </a:lnTo>
                <a:lnTo>
                  <a:pt x="431" y="515"/>
                </a:lnTo>
                <a:lnTo>
                  <a:pt x="722" y="515"/>
                </a:lnTo>
              </a:path>
            </a:pathLst>
          </a:custGeom>
          <a:noFill/>
          <a:ln w="1270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7" name="Group 16"/>
          <p:cNvGrpSpPr>
            <a:grpSpLocks/>
          </p:cNvGrpSpPr>
          <p:nvPr/>
        </p:nvGrpSpPr>
        <p:grpSpPr bwMode="auto">
          <a:xfrm>
            <a:off x="3257167" y="2208778"/>
            <a:ext cx="206519" cy="299003"/>
            <a:chOff x="566" y="1553"/>
            <a:chExt cx="169" cy="130"/>
          </a:xfrm>
        </p:grpSpPr>
        <p:grpSp>
          <p:nvGrpSpPr>
            <p:cNvPr id="18" name="Group 411"/>
            <p:cNvGrpSpPr>
              <a:grpSpLocks/>
            </p:cNvGrpSpPr>
            <p:nvPr/>
          </p:nvGrpSpPr>
          <p:grpSpPr bwMode="auto">
            <a:xfrm>
              <a:off x="566" y="1553"/>
              <a:ext cx="62" cy="130"/>
              <a:chOff x="566" y="1553"/>
              <a:chExt cx="62" cy="130"/>
            </a:xfrm>
          </p:grpSpPr>
          <p:sp>
            <p:nvSpPr>
              <p:cNvPr id="30" name="Freeform 29"/>
              <p:cNvSpPr>
                <a:spLocks/>
              </p:cNvSpPr>
              <p:nvPr/>
            </p:nvSpPr>
            <p:spPr bwMode="auto">
              <a:xfrm>
                <a:off x="566" y="1569"/>
                <a:ext cx="62" cy="103"/>
              </a:xfrm>
              <a:custGeom>
                <a:avLst/>
                <a:gdLst/>
                <a:ahLst/>
                <a:cxnLst>
                  <a:cxn ang="0">
                    <a:pos x="0" y="0"/>
                  </a:cxn>
                  <a:cxn ang="0">
                    <a:pos x="0" y="102"/>
                  </a:cxn>
                  <a:cxn ang="0">
                    <a:pos x="61" y="102"/>
                  </a:cxn>
                  <a:cxn ang="0">
                    <a:pos x="61" y="4"/>
                  </a:cxn>
                  <a:cxn ang="0">
                    <a:pos x="0" y="0"/>
                  </a:cxn>
                </a:cxnLst>
                <a:rect l="0" t="0" r="r" b="b"/>
                <a:pathLst>
                  <a:path w="62" h="103">
                    <a:moveTo>
                      <a:pt x="0" y="0"/>
                    </a:moveTo>
                    <a:lnTo>
                      <a:pt x="0" y="102"/>
                    </a:lnTo>
                    <a:lnTo>
                      <a:pt x="61" y="102"/>
                    </a:lnTo>
                    <a:lnTo>
                      <a:pt x="61" y="4"/>
                    </a:lnTo>
                    <a:lnTo>
                      <a:pt x="0" y="0"/>
                    </a:lnTo>
                  </a:path>
                </a:pathLst>
              </a:custGeom>
              <a:solidFill>
                <a:srgbClr val="FFCC00"/>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AutoShape 25"/>
              <p:cNvSpPr>
                <a:spLocks noChangeArrowheads="1"/>
              </p:cNvSpPr>
              <p:nvPr/>
            </p:nvSpPr>
            <p:spPr bwMode="auto">
              <a:xfrm>
                <a:off x="573" y="1553"/>
                <a:ext cx="48" cy="31"/>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AutoShape 26"/>
              <p:cNvSpPr>
                <a:spLocks noChangeArrowheads="1"/>
              </p:cNvSpPr>
              <p:nvPr/>
            </p:nvSpPr>
            <p:spPr bwMode="auto">
              <a:xfrm>
                <a:off x="573" y="1596"/>
                <a:ext cx="48" cy="45"/>
              </a:xfrm>
              <a:prstGeom prst="roundRect">
                <a:avLst>
                  <a:gd name="adj" fmla="val 29144"/>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AutoShape 27"/>
              <p:cNvSpPr>
                <a:spLocks noChangeArrowheads="1"/>
              </p:cNvSpPr>
              <p:nvPr/>
            </p:nvSpPr>
            <p:spPr bwMode="auto">
              <a:xfrm>
                <a:off x="573" y="1652"/>
                <a:ext cx="48" cy="31"/>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9" name="Group 412"/>
            <p:cNvGrpSpPr>
              <a:grpSpLocks/>
            </p:cNvGrpSpPr>
            <p:nvPr/>
          </p:nvGrpSpPr>
          <p:grpSpPr bwMode="auto">
            <a:xfrm>
              <a:off x="624" y="1562"/>
              <a:ext cx="46" cy="109"/>
              <a:chOff x="624" y="1562"/>
              <a:chExt cx="46" cy="109"/>
            </a:xfrm>
          </p:grpSpPr>
          <p:sp>
            <p:nvSpPr>
              <p:cNvPr id="25" name="Oval 24"/>
              <p:cNvSpPr>
                <a:spLocks noChangeArrowheads="1"/>
              </p:cNvSpPr>
              <p:nvPr/>
            </p:nvSpPr>
            <p:spPr bwMode="auto">
              <a:xfrm>
                <a:off x="624" y="1562"/>
                <a:ext cx="14" cy="109"/>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Oval 25"/>
              <p:cNvSpPr>
                <a:spLocks noChangeArrowheads="1"/>
              </p:cNvSpPr>
              <p:nvPr/>
            </p:nvSpPr>
            <p:spPr bwMode="auto">
              <a:xfrm>
                <a:off x="631" y="1562"/>
                <a:ext cx="16" cy="109"/>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Oval 26"/>
              <p:cNvSpPr>
                <a:spLocks noChangeArrowheads="1"/>
              </p:cNvSpPr>
              <p:nvPr/>
            </p:nvSpPr>
            <p:spPr bwMode="auto">
              <a:xfrm>
                <a:off x="639" y="1562"/>
                <a:ext cx="16" cy="109"/>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Oval 27"/>
              <p:cNvSpPr>
                <a:spLocks noChangeArrowheads="1"/>
              </p:cNvSpPr>
              <p:nvPr/>
            </p:nvSpPr>
            <p:spPr bwMode="auto">
              <a:xfrm>
                <a:off x="646" y="1562"/>
                <a:ext cx="16" cy="109"/>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Oval 28"/>
              <p:cNvSpPr>
                <a:spLocks noChangeArrowheads="1"/>
              </p:cNvSpPr>
              <p:nvPr/>
            </p:nvSpPr>
            <p:spPr bwMode="auto">
              <a:xfrm>
                <a:off x="655" y="1562"/>
                <a:ext cx="15" cy="109"/>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0" name="Group 413"/>
            <p:cNvGrpSpPr>
              <a:grpSpLocks/>
            </p:cNvGrpSpPr>
            <p:nvPr/>
          </p:nvGrpSpPr>
          <p:grpSpPr bwMode="auto">
            <a:xfrm>
              <a:off x="642" y="1553"/>
              <a:ext cx="93" cy="130"/>
              <a:chOff x="642" y="1553"/>
              <a:chExt cx="93" cy="130"/>
            </a:xfrm>
          </p:grpSpPr>
          <p:sp>
            <p:nvSpPr>
              <p:cNvPr id="21" name="Freeform 20"/>
              <p:cNvSpPr>
                <a:spLocks/>
              </p:cNvSpPr>
              <p:nvPr/>
            </p:nvSpPr>
            <p:spPr bwMode="auto">
              <a:xfrm>
                <a:off x="642" y="1569"/>
                <a:ext cx="93" cy="103"/>
              </a:xfrm>
              <a:custGeom>
                <a:avLst/>
                <a:gdLst/>
                <a:ahLst/>
                <a:cxnLst>
                  <a:cxn ang="0">
                    <a:pos x="0" y="0"/>
                  </a:cxn>
                  <a:cxn ang="0">
                    <a:pos x="0" y="102"/>
                  </a:cxn>
                  <a:cxn ang="0">
                    <a:pos x="92" y="102"/>
                  </a:cxn>
                  <a:cxn ang="0">
                    <a:pos x="92" y="4"/>
                  </a:cxn>
                  <a:cxn ang="0">
                    <a:pos x="0" y="0"/>
                  </a:cxn>
                </a:cxnLst>
                <a:rect l="0" t="0" r="r" b="b"/>
                <a:pathLst>
                  <a:path w="93" h="103">
                    <a:moveTo>
                      <a:pt x="0" y="0"/>
                    </a:moveTo>
                    <a:lnTo>
                      <a:pt x="0" y="102"/>
                    </a:lnTo>
                    <a:lnTo>
                      <a:pt x="92" y="102"/>
                    </a:lnTo>
                    <a:lnTo>
                      <a:pt x="92" y="4"/>
                    </a:lnTo>
                    <a:lnTo>
                      <a:pt x="0" y="0"/>
                    </a:lnTo>
                  </a:path>
                </a:pathLst>
              </a:custGeom>
              <a:solidFill>
                <a:srgbClr val="FFCC00"/>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AutoShape 36"/>
              <p:cNvSpPr>
                <a:spLocks noChangeArrowheads="1"/>
              </p:cNvSpPr>
              <p:nvPr/>
            </p:nvSpPr>
            <p:spPr bwMode="auto">
              <a:xfrm>
                <a:off x="651" y="1553"/>
                <a:ext cx="76" cy="31"/>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AutoShape 37"/>
              <p:cNvSpPr>
                <a:spLocks noChangeArrowheads="1"/>
              </p:cNvSpPr>
              <p:nvPr/>
            </p:nvSpPr>
            <p:spPr bwMode="auto">
              <a:xfrm>
                <a:off x="651" y="1596"/>
                <a:ext cx="76" cy="45"/>
              </a:xfrm>
              <a:prstGeom prst="roundRect">
                <a:avLst>
                  <a:gd name="adj" fmla="val 29144"/>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AutoShape 38"/>
              <p:cNvSpPr>
                <a:spLocks noChangeArrowheads="1"/>
              </p:cNvSpPr>
              <p:nvPr/>
            </p:nvSpPr>
            <p:spPr bwMode="auto">
              <a:xfrm>
                <a:off x="651" y="1652"/>
                <a:ext cx="76" cy="31"/>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34" name="Group 33"/>
          <p:cNvGrpSpPr>
            <a:grpSpLocks/>
          </p:cNvGrpSpPr>
          <p:nvPr/>
        </p:nvGrpSpPr>
        <p:grpSpPr bwMode="auto">
          <a:xfrm>
            <a:off x="5910508" y="2797836"/>
            <a:ext cx="583332" cy="995960"/>
            <a:chOff x="2596" y="1804"/>
            <a:chExt cx="225" cy="354"/>
          </a:xfrm>
        </p:grpSpPr>
        <p:grpSp>
          <p:nvGrpSpPr>
            <p:cNvPr id="35" name="Group 401"/>
            <p:cNvGrpSpPr>
              <a:grpSpLocks/>
            </p:cNvGrpSpPr>
            <p:nvPr/>
          </p:nvGrpSpPr>
          <p:grpSpPr bwMode="auto">
            <a:xfrm>
              <a:off x="2598" y="1939"/>
              <a:ext cx="223" cy="219"/>
              <a:chOff x="2598" y="1939"/>
              <a:chExt cx="223" cy="219"/>
            </a:xfrm>
          </p:grpSpPr>
          <p:sp>
            <p:nvSpPr>
              <p:cNvPr id="40" name="Freeform 39"/>
              <p:cNvSpPr>
                <a:spLocks/>
              </p:cNvSpPr>
              <p:nvPr/>
            </p:nvSpPr>
            <p:spPr bwMode="auto">
              <a:xfrm>
                <a:off x="2599" y="2141"/>
                <a:ext cx="115" cy="17"/>
              </a:xfrm>
              <a:custGeom>
                <a:avLst/>
                <a:gdLst/>
                <a:ahLst/>
                <a:cxnLst>
                  <a:cxn ang="0">
                    <a:pos x="114" y="16"/>
                  </a:cxn>
                  <a:cxn ang="0">
                    <a:pos x="17" y="5"/>
                  </a:cxn>
                  <a:cxn ang="0">
                    <a:pos x="12" y="5"/>
                  </a:cxn>
                  <a:cxn ang="0">
                    <a:pos x="8" y="4"/>
                  </a:cxn>
                  <a:cxn ang="0">
                    <a:pos x="4" y="4"/>
                  </a:cxn>
                  <a:cxn ang="0">
                    <a:pos x="2" y="1"/>
                  </a:cxn>
                  <a:cxn ang="0">
                    <a:pos x="0" y="0"/>
                  </a:cxn>
                </a:cxnLst>
                <a:rect l="0" t="0" r="r" b="b"/>
                <a:pathLst>
                  <a:path w="115" h="17">
                    <a:moveTo>
                      <a:pt x="114" y="16"/>
                    </a:moveTo>
                    <a:lnTo>
                      <a:pt x="17" y="5"/>
                    </a:lnTo>
                    <a:lnTo>
                      <a:pt x="12" y="5"/>
                    </a:lnTo>
                    <a:lnTo>
                      <a:pt x="8" y="4"/>
                    </a:lnTo>
                    <a:lnTo>
                      <a:pt x="4" y="4"/>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40"/>
              <p:cNvSpPr>
                <a:spLocks/>
              </p:cNvSpPr>
              <p:nvPr/>
            </p:nvSpPr>
            <p:spPr bwMode="auto">
              <a:xfrm>
                <a:off x="2599" y="2091"/>
                <a:ext cx="222" cy="51"/>
              </a:xfrm>
              <a:custGeom>
                <a:avLst/>
                <a:gdLst/>
                <a:ahLst/>
                <a:cxnLst>
                  <a:cxn ang="0">
                    <a:pos x="0" y="50"/>
                  </a:cxn>
                  <a:cxn ang="0">
                    <a:pos x="1" y="47"/>
                  </a:cxn>
                  <a:cxn ang="0">
                    <a:pos x="5" y="45"/>
                  </a:cxn>
                  <a:cxn ang="0">
                    <a:pos x="10" y="44"/>
                  </a:cxn>
                  <a:cxn ang="0">
                    <a:pos x="18" y="44"/>
                  </a:cxn>
                  <a:cxn ang="0">
                    <a:pos x="203" y="33"/>
                  </a:cxn>
                  <a:cxn ang="0">
                    <a:pos x="213" y="32"/>
                  </a:cxn>
                  <a:cxn ang="0">
                    <a:pos x="216" y="31"/>
                  </a:cxn>
                  <a:cxn ang="0">
                    <a:pos x="219" y="29"/>
                  </a:cxn>
                  <a:cxn ang="0">
                    <a:pos x="221" y="27"/>
                  </a:cxn>
                  <a:cxn ang="0">
                    <a:pos x="218" y="24"/>
                  </a:cxn>
                  <a:cxn ang="0">
                    <a:pos x="213" y="23"/>
                  </a:cxn>
                  <a:cxn ang="0">
                    <a:pos x="17" y="5"/>
                  </a:cxn>
                  <a:cxn ang="0">
                    <a:pos x="11" y="4"/>
                  </a:cxn>
                  <a:cxn ang="0">
                    <a:pos x="7" y="4"/>
                  </a:cxn>
                  <a:cxn ang="0">
                    <a:pos x="5" y="3"/>
                  </a:cxn>
                  <a:cxn ang="0">
                    <a:pos x="1" y="1"/>
                  </a:cxn>
                  <a:cxn ang="0">
                    <a:pos x="1" y="0"/>
                  </a:cxn>
                </a:cxnLst>
                <a:rect l="0" t="0" r="r" b="b"/>
                <a:pathLst>
                  <a:path w="222" h="51">
                    <a:moveTo>
                      <a:pt x="0" y="50"/>
                    </a:moveTo>
                    <a:lnTo>
                      <a:pt x="1" y="47"/>
                    </a:lnTo>
                    <a:lnTo>
                      <a:pt x="5" y="45"/>
                    </a:lnTo>
                    <a:lnTo>
                      <a:pt x="10" y="44"/>
                    </a:lnTo>
                    <a:lnTo>
                      <a:pt x="18" y="44"/>
                    </a:lnTo>
                    <a:lnTo>
                      <a:pt x="203" y="33"/>
                    </a:lnTo>
                    <a:lnTo>
                      <a:pt x="213" y="32"/>
                    </a:lnTo>
                    <a:lnTo>
                      <a:pt x="216" y="31"/>
                    </a:lnTo>
                    <a:lnTo>
                      <a:pt x="219" y="29"/>
                    </a:lnTo>
                    <a:lnTo>
                      <a:pt x="221" y="27"/>
                    </a:lnTo>
                    <a:lnTo>
                      <a:pt x="218" y="24"/>
                    </a:lnTo>
                    <a:lnTo>
                      <a:pt x="213" y="23"/>
                    </a:lnTo>
                    <a:lnTo>
                      <a:pt x="17" y="5"/>
                    </a:lnTo>
                    <a:lnTo>
                      <a:pt x="11" y="4"/>
                    </a:lnTo>
                    <a:lnTo>
                      <a:pt x="7" y="4"/>
                    </a:lnTo>
                    <a:lnTo>
                      <a:pt x="5" y="3"/>
                    </a:lnTo>
                    <a:lnTo>
                      <a:pt x="1" y="1"/>
                    </a:lnTo>
                    <a:lnTo>
                      <a:pt x="1"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41"/>
              <p:cNvSpPr>
                <a:spLocks/>
              </p:cNvSpPr>
              <p:nvPr/>
            </p:nvSpPr>
            <p:spPr bwMode="auto">
              <a:xfrm>
                <a:off x="2599" y="2041"/>
                <a:ext cx="222" cy="50"/>
              </a:xfrm>
              <a:custGeom>
                <a:avLst/>
                <a:gdLst/>
                <a:ahLst/>
                <a:cxnLst>
                  <a:cxn ang="0">
                    <a:pos x="1" y="49"/>
                  </a:cxn>
                  <a:cxn ang="0">
                    <a:pos x="2" y="47"/>
                  </a:cxn>
                  <a:cxn ang="0">
                    <a:pos x="5" y="45"/>
                  </a:cxn>
                  <a:cxn ang="0">
                    <a:pos x="10" y="45"/>
                  </a:cxn>
                  <a:cxn ang="0">
                    <a:pos x="18" y="44"/>
                  </a:cxn>
                  <a:cxn ang="0">
                    <a:pos x="203" y="33"/>
                  </a:cxn>
                  <a:cxn ang="0">
                    <a:pos x="214" y="32"/>
                  </a:cxn>
                  <a:cxn ang="0">
                    <a:pos x="216" y="31"/>
                  </a:cxn>
                  <a:cxn ang="0">
                    <a:pos x="219" y="29"/>
                  </a:cxn>
                  <a:cxn ang="0">
                    <a:pos x="221" y="27"/>
                  </a:cxn>
                  <a:cxn ang="0">
                    <a:pos x="218" y="24"/>
                  </a:cxn>
                  <a:cxn ang="0">
                    <a:pos x="214" y="23"/>
                  </a:cxn>
                  <a:cxn ang="0">
                    <a:pos x="17" y="4"/>
                  </a:cxn>
                  <a:cxn ang="0">
                    <a:pos x="11" y="4"/>
                  </a:cxn>
                  <a:cxn ang="0">
                    <a:pos x="8" y="3"/>
                  </a:cxn>
                  <a:cxn ang="0">
                    <a:pos x="4" y="3"/>
                  </a:cxn>
                  <a:cxn ang="0">
                    <a:pos x="2" y="1"/>
                  </a:cxn>
                  <a:cxn ang="0">
                    <a:pos x="0" y="0"/>
                  </a:cxn>
                </a:cxnLst>
                <a:rect l="0" t="0" r="r" b="b"/>
                <a:pathLst>
                  <a:path w="222" h="50">
                    <a:moveTo>
                      <a:pt x="1" y="49"/>
                    </a:moveTo>
                    <a:lnTo>
                      <a:pt x="2" y="47"/>
                    </a:lnTo>
                    <a:lnTo>
                      <a:pt x="5" y="45"/>
                    </a:lnTo>
                    <a:lnTo>
                      <a:pt x="10" y="45"/>
                    </a:lnTo>
                    <a:lnTo>
                      <a:pt x="18" y="44"/>
                    </a:lnTo>
                    <a:lnTo>
                      <a:pt x="203" y="33"/>
                    </a:lnTo>
                    <a:lnTo>
                      <a:pt x="214" y="32"/>
                    </a:lnTo>
                    <a:lnTo>
                      <a:pt x="216" y="31"/>
                    </a:lnTo>
                    <a:lnTo>
                      <a:pt x="219" y="29"/>
                    </a:lnTo>
                    <a:lnTo>
                      <a:pt x="221" y="27"/>
                    </a:lnTo>
                    <a:lnTo>
                      <a:pt x="218" y="24"/>
                    </a:lnTo>
                    <a:lnTo>
                      <a:pt x="214" y="23"/>
                    </a:lnTo>
                    <a:lnTo>
                      <a:pt x="17" y="4"/>
                    </a:lnTo>
                    <a:lnTo>
                      <a:pt x="11" y="4"/>
                    </a:lnTo>
                    <a:lnTo>
                      <a:pt x="8" y="3"/>
                    </a:lnTo>
                    <a:lnTo>
                      <a:pt x="4" y="3"/>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42"/>
              <p:cNvSpPr>
                <a:spLocks/>
              </p:cNvSpPr>
              <p:nvPr/>
            </p:nvSpPr>
            <p:spPr bwMode="auto">
              <a:xfrm>
                <a:off x="2599" y="1991"/>
                <a:ext cx="222" cy="51"/>
              </a:xfrm>
              <a:custGeom>
                <a:avLst/>
                <a:gdLst/>
                <a:ahLst/>
                <a:cxnLst>
                  <a:cxn ang="0">
                    <a:pos x="0" y="50"/>
                  </a:cxn>
                  <a:cxn ang="0">
                    <a:pos x="1" y="47"/>
                  </a:cxn>
                  <a:cxn ang="0">
                    <a:pos x="5" y="45"/>
                  </a:cxn>
                  <a:cxn ang="0">
                    <a:pos x="10" y="44"/>
                  </a:cxn>
                  <a:cxn ang="0">
                    <a:pos x="18" y="44"/>
                  </a:cxn>
                  <a:cxn ang="0">
                    <a:pos x="203" y="33"/>
                  </a:cxn>
                  <a:cxn ang="0">
                    <a:pos x="213" y="32"/>
                  </a:cxn>
                  <a:cxn ang="0">
                    <a:pos x="216" y="31"/>
                  </a:cxn>
                  <a:cxn ang="0">
                    <a:pos x="219" y="29"/>
                  </a:cxn>
                  <a:cxn ang="0">
                    <a:pos x="221" y="27"/>
                  </a:cxn>
                  <a:cxn ang="0">
                    <a:pos x="218" y="25"/>
                  </a:cxn>
                  <a:cxn ang="0">
                    <a:pos x="213" y="23"/>
                  </a:cxn>
                  <a:cxn ang="0">
                    <a:pos x="17" y="5"/>
                  </a:cxn>
                  <a:cxn ang="0">
                    <a:pos x="11" y="4"/>
                  </a:cxn>
                  <a:cxn ang="0">
                    <a:pos x="7" y="4"/>
                  </a:cxn>
                  <a:cxn ang="0">
                    <a:pos x="5" y="3"/>
                  </a:cxn>
                  <a:cxn ang="0">
                    <a:pos x="1" y="1"/>
                  </a:cxn>
                  <a:cxn ang="0">
                    <a:pos x="1" y="0"/>
                  </a:cxn>
                </a:cxnLst>
                <a:rect l="0" t="0" r="r" b="b"/>
                <a:pathLst>
                  <a:path w="222" h="51">
                    <a:moveTo>
                      <a:pt x="0" y="50"/>
                    </a:moveTo>
                    <a:lnTo>
                      <a:pt x="1" y="47"/>
                    </a:lnTo>
                    <a:lnTo>
                      <a:pt x="5" y="45"/>
                    </a:lnTo>
                    <a:lnTo>
                      <a:pt x="10" y="44"/>
                    </a:lnTo>
                    <a:lnTo>
                      <a:pt x="18" y="44"/>
                    </a:lnTo>
                    <a:lnTo>
                      <a:pt x="203" y="33"/>
                    </a:lnTo>
                    <a:lnTo>
                      <a:pt x="213" y="32"/>
                    </a:lnTo>
                    <a:lnTo>
                      <a:pt x="216" y="31"/>
                    </a:lnTo>
                    <a:lnTo>
                      <a:pt x="219" y="29"/>
                    </a:lnTo>
                    <a:lnTo>
                      <a:pt x="221" y="27"/>
                    </a:lnTo>
                    <a:lnTo>
                      <a:pt x="218" y="25"/>
                    </a:lnTo>
                    <a:lnTo>
                      <a:pt x="213" y="23"/>
                    </a:lnTo>
                    <a:lnTo>
                      <a:pt x="17" y="5"/>
                    </a:lnTo>
                    <a:lnTo>
                      <a:pt x="11" y="4"/>
                    </a:lnTo>
                    <a:lnTo>
                      <a:pt x="7" y="4"/>
                    </a:lnTo>
                    <a:lnTo>
                      <a:pt x="5" y="3"/>
                    </a:lnTo>
                    <a:lnTo>
                      <a:pt x="1" y="1"/>
                    </a:lnTo>
                    <a:lnTo>
                      <a:pt x="1"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43"/>
              <p:cNvSpPr>
                <a:spLocks/>
              </p:cNvSpPr>
              <p:nvPr/>
            </p:nvSpPr>
            <p:spPr bwMode="auto">
              <a:xfrm>
                <a:off x="2598" y="1939"/>
                <a:ext cx="222" cy="49"/>
              </a:xfrm>
              <a:custGeom>
                <a:avLst/>
                <a:gdLst/>
                <a:ahLst/>
                <a:cxnLst>
                  <a:cxn ang="0">
                    <a:pos x="1" y="48"/>
                  </a:cxn>
                  <a:cxn ang="0">
                    <a:pos x="2" y="46"/>
                  </a:cxn>
                  <a:cxn ang="0">
                    <a:pos x="5" y="44"/>
                  </a:cxn>
                  <a:cxn ang="0">
                    <a:pos x="9" y="44"/>
                  </a:cxn>
                  <a:cxn ang="0">
                    <a:pos x="18" y="43"/>
                  </a:cxn>
                  <a:cxn ang="0">
                    <a:pos x="203" y="32"/>
                  </a:cxn>
                  <a:cxn ang="0">
                    <a:pos x="214" y="32"/>
                  </a:cxn>
                  <a:cxn ang="0">
                    <a:pos x="216" y="30"/>
                  </a:cxn>
                  <a:cxn ang="0">
                    <a:pos x="219" y="29"/>
                  </a:cxn>
                  <a:cxn ang="0">
                    <a:pos x="221" y="27"/>
                  </a:cxn>
                  <a:cxn ang="0">
                    <a:pos x="218" y="24"/>
                  </a:cxn>
                  <a:cxn ang="0">
                    <a:pos x="214" y="22"/>
                  </a:cxn>
                  <a:cxn ang="0">
                    <a:pos x="17" y="4"/>
                  </a:cxn>
                  <a:cxn ang="0">
                    <a:pos x="11" y="4"/>
                  </a:cxn>
                  <a:cxn ang="0">
                    <a:pos x="7" y="3"/>
                  </a:cxn>
                  <a:cxn ang="0">
                    <a:pos x="4" y="3"/>
                  </a:cxn>
                  <a:cxn ang="0">
                    <a:pos x="2" y="1"/>
                  </a:cxn>
                  <a:cxn ang="0">
                    <a:pos x="0" y="0"/>
                  </a:cxn>
                </a:cxnLst>
                <a:rect l="0" t="0" r="r" b="b"/>
                <a:pathLst>
                  <a:path w="222" h="49">
                    <a:moveTo>
                      <a:pt x="1" y="48"/>
                    </a:moveTo>
                    <a:lnTo>
                      <a:pt x="2" y="46"/>
                    </a:lnTo>
                    <a:lnTo>
                      <a:pt x="5" y="44"/>
                    </a:lnTo>
                    <a:lnTo>
                      <a:pt x="9" y="44"/>
                    </a:lnTo>
                    <a:lnTo>
                      <a:pt x="18" y="43"/>
                    </a:lnTo>
                    <a:lnTo>
                      <a:pt x="203" y="32"/>
                    </a:lnTo>
                    <a:lnTo>
                      <a:pt x="214" y="32"/>
                    </a:lnTo>
                    <a:lnTo>
                      <a:pt x="216" y="30"/>
                    </a:lnTo>
                    <a:lnTo>
                      <a:pt x="219" y="29"/>
                    </a:lnTo>
                    <a:lnTo>
                      <a:pt x="221" y="27"/>
                    </a:lnTo>
                    <a:lnTo>
                      <a:pt x="218" y="24"/>
                    </a:lnTo>
                    <a:lnTo>
                      <a:pt x="214" y="22"/>
                    </a:lnTo>
                    <a:lnTo>
                      <a:pt x="17" y="4"/>
                    </a:lnTo>
                    <a:lnTo>
                      <a:pt x="11" y="4"/>
                    </a:lnTo>
                    <a:lnTo>
                      <a:pt x="7" y="3"/>
                    </a:lnTo>
                    <a:lnTo>
                      <a:pt x="4" y="3"/>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6" name="Group 402"/>
            <p:cNvGrpSpPr>
              <a:grpSpLocks/>
            </p:cNvGrpSpPr>
            <p:nvPr/>
          </p:nvGrpSpPr>
          <p:grpSpPr bwMode="auto">
            <a:xfrm>
              <a:off x="2596" y="1804"/>
              <a:ext cx="224" cy="135"/>
              <a:chOff x="2596" y="1804"/>
              <a:chExt cx="224" cy="135"/>
            </a:xfrm>
          </p:grpSpPr>
          <p:sp>
            <p:nvSpPr>
              <p:cNvPr id="37" name="Freeform 36"/>
              <p:cNvSpPr>
                <a:spLocks/>
              </p:cNvSpPr>
              <p:nvPr/>
            </p:nvSpPr>
            <p:spPr bwMode="auto">
              <a:xfrm>
                <a:off x="2597" y="1887"/>
                <a:ext cx="223" cy="52"/>
              </a:xfrm>
              <a:custGeom>
                <a:avLst/>
                <a:gdLst/>
                <a:ahLst/>
                <a:cxnLst>
                  <a:cxn ang="0">
                    <a:pos x="0" y="51"/>
                  </a:cxn>
                  <a:cxn ang="0">
                    <a:pos x="1" y="47"/>
                  </a:cxn>
                  <a:cxn ang="0">
                    <a:pos x="4" y="45"/>
                  </a:cxn>
                  <a:cxn ang="0">
                    <a:pos x="10" y="45"/>
                  </a:cxn>
                  <a:cxn ang="0">
                    <a:pos x="18" y="44"/>
                  </a:cxn>
                  <a:cxn ang="0">
                    <a:pos x="203" y="33"/>
                  </a:cxn>
                  <a:cxn ang="0">
                    <a:pos x="214" y="32"/>
                  </a:cxn>
                  <a:cxn ang="0">
                    <a:pos x="217" y="31"/>
                  </a:cxn>
                  <a:cxn ang="0">
                    <a:pos x="219" y="29"/>
                  </a:cxn>
                  <a:cxn ang="0">
                    <a:pos x="222" y="27"/>
                  </a:cxn>
                  <a:cxn ang="0">
                    <a:pos x="218" y="25"/>
                  </a:cxn>
                  <a:cxn ang="0">
                    <a:pos x="214" y="23"/>
                  </a:cxn>
                  <a:cxn ang="0">
                    <a:pos x="17" y="5"/>
                  </a:cxn>
                  <a:cxn ang="0">
                    <a:pos x="11" y="4"/>
                  </a:cxn>
                  <a:cxn ang="0">
                    <a:pos x="7" y="3"/>
                  </a:cxn>
                  <a:cxn ang="0">
                    <a:pos x="4" y="3"/>
                  </a:cxn>
                  <a:cxn ang="0">
                    <a:pos x="1" y="1"/>
                  </a:cxn>
                  <a:cxn ang="0">
                    <a:pos x="1" y="0"/>
                  </a:cxn>
                </a:cxnLst>
                <a:rect l="0" t="0" r="r" b="b"/>
                <a:pathLst>
                  <a:path w="223" h="52">
                    <a:moveTo>
                      <a:pt x="0" y="51"/>
                    </a:moveTo>
                    <a:lnTo>
                      <a:pt x="1" y="47"/>
                    </a:lnTo>
                    <a:lnTo>
                      <a:pt x="4" y="45"/>
                    </a:lnTo>
                    <a:lnTo>
                      <a:pt x="10" y="45"/>
                    </a:lnTo>
                    <a:lnTo>
                      <a:pt x="18" y="44"/>
                    </a:lnTo>
                    <a:lnTo>
                      <a:pt x="203" y="33"/>
                    </a:lnTo>
                    <a:lnTo>
                      <a:pt x="214" y="32"/>
                    </a:lnTo>
                    <a:lnTo>
                      <a:pt x="217" y="31"/>
                    </a:lnTo>
                    <a:lnTo>
                      <a:pt x="219" y="29"/>
                    </a:lnTo>
                    <a:lnTo>
                      <a:pt x="222" y="27"/>
                    </a:lnTo>
                    <a:lnTo>
                      <a:pt x="218" y="25"/>
                    </a:lnTo>
                    <a:lnTo>
                      <a:pt x="214" y="23"/>
                    </a:lnTo>
                    <a:lnTo>
                      <a:pt x="17" y="5"/>
                    </a:lnTo>
                    <a:lnTo>
                      <a:pt x="11" y="4"/>
                    </a:lnTo>
                    <a:lnTo>
                      <a:pt x="7" y="3"/>
                    </a:lnTo>
                    <a:lnTo>
                      <a:pt x="4" y="3"/>
                    </a:lnTo>
                    <a:lnTo>
                      <a:pt x="1" y="1"/>
                    </a:lnTo>
                    <a:lnTo>
                      <a:pt x="1"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7"/>
              <p:cNvSpPr>
                <a:spLocks/>
              </p:cNvSpPr>
              <p:nvPr/>
            </p:nvSpPr>
            <p:spPr bwMode="auto">
              <a:xfrm>
                <a:off x="2596" y="1839"/>
                <a:ext cx="223" cy="48"/>
              </a:xfrm>
              <a:custGeom>
                <a:avLst/>
                <a:gdLst/>
                <a:ahLst/>
                <a:cxnLst>
                  <a:cxn ang="0">
                    <a:pos x="1" y="47"/>
                  </a:cxn>
                  <a:cxn ang="0">
                    <a:pos x="2" y="45"/>
                  </a:cxn>
                  <a:cxn ang="0">
                    <a:pos x="6" y="43"/>
                  </a:cxn>
                  <a:cxn ang="0">
                    <a:pos x="10" y="43"/>
                  </a:cxn>
                  <a:cxn ang="0">
                    <a:pos x="18" y="42"/>
                  </a:cxn>
                  <a:cxn ang="0">
                    <a:pos x="204" y="32"/>
                  </a:cxn>
                  <a:cxn ang="0">
                    <a:pos x="214" y="31"/>
                  </a:cxn>
                  <a:cxn ang="0">
                    <a:pos x="217" y="30"/>
                  </a:cxn>
                  <a:cxn ang="0">
                    <a:pos x="220" y="28"/>
                  </a:cxn>
                  <a:cxn ang="0">
                    <a:pos x="222" y="26"/>
                  </a:cxn>
                  <a:cxn ang="0">
                    <a:pos x="219" y="24"/>
                  </a:cxn>
                  <a:cxn ang="0">
                    <a:pos x="214" y="22"/>
                  </a:cxn>
                  <a:cxn ang="0">
                    <a:pos x="17" y="4"/>
                  </a:cxn>
                  <a:cxn ang="0">
                    <a:pos x="11" y="4"/>
                  </a:cxn>
                  <a:cxn ang="0">
                    <a:pos x="8" y="3"/>
                  </a:cxn>
                  <a:cxn ang="0">
                    <a:pos x="4" y="3"/>
                  </a:cxn>
                  <a:cxn ang="0">
                    <a:pos x="2" y="1"/>
                  </a:cxn>
                  <a:cxn ang="0">
                    <a:pos x="0" y="0"/>
                  </a:cxn>
                </a:cxnLst>
                <a:rect l="0" t="0" r="r" b="b"/>
                <a:pathLst>
                  <a:path w="223" h="48">
                    <a:moveTo>
                      <a:pt x="1" y="47"/>
                    </a:moveTo>
                    <a:lnTo>
                      <a:pt x="2" y="45"/>
                    </a:lnTo>
                    <a:lnTo>
                      <a:pt x="6" y="43"/>
                    </a:lnTo>
                    <a:lnTo>
                      <a:pt x="10" y="43"/>
                    </a:lnTo>
                    <a:lnTo>
                      <a:pt x="18" y="42"/>
                    </a:lnTo>
                    <a:lnTo>
                      <a:pt x="204" y="32"/>
                    </a:lnTo>
                    <a:lnTo>
                      <a:pt x="214" y="31"/>
                    </a:lnTo>
                    <a:lnTo>
                      <a:pt x="217" y="30"/>
                    </a:lnTo>
                    <a:lnTo>
                      <a:pt x="220" y="28"/>
                    </a:lnTo>
                    <a:lnTo>
                      <a:pt x="222" y="26"/>
                    </a:lnTo>
                    <a:lnTo>
                      <a:pt x="219" y="24"/>
                    </a:lnTo>
                    <a:lnTo>
                      <a:pt x="214" y="22"/>
                    </a:lnTo>
                    <a:lnTo>
                      <a:pt x="17" y="4"/>
                    </a:lnTo>
                    <a:lnTo>
                      <a:pt x="11" y="4"/>
                    </a:lnTo>
                    <a:lnTo>
                      <a:pt x="8" y="3"/>
                    </a:lnTo>
                    <a:lnTo>
                      <a:pt x="4" y="3"/>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38"/>
              <p:cNvSpPr>
                <a:spLocks/>
              </p:cNvSpPr>
              <p:nvPr/>
            </p:nvSpPr>
            <p:spPr bwMode="auto">
              <a:xfrm>
                <a:off x="2597" y="1804"/>
                <a:ext cx="223" cy="36"/>
              </a:xfrm>
              <a:custGeom>
                <a:avLst/>
                <a:gdLst/>
                <a:ahLst/>
                <a:cxnLst>
                  <a:cxn ang="0">
                    <a:pos x="0" y="35"/>
                  </a:cxn>
                  <a:cxn ang="0">
                    <a:pos x="1" y="31"/>
                  </a:cxn>
                  <a:cxn ang="0">
                    <a:pos x="4" y="29"/>
                  </a:cxn>
                  <a:cxn ang="0">
                    <a:pos x="10" y="29"/>
                  </a:cxn>
                  <a:cxn ang="0">
                    <a:pos x="18" y="28"/>
                  </a:cxn>
                  <a:cxn ang="0">
                    <a:pos x="203" y="17"/>
                  </a:cxn>
                  <a:cxn ang="0">
                    <a:pos x="214" y="16"/>
                  </a:cxn>
                  <a:cxn ang="0">
                    <a:pos x="217" y="15"/>
                  </a:cxn>
                  <a:cxn ang="0">
                    <a:pos x="219" y="12"/>
                  </a:cxn>
                  <a:cxn ang="0">
                    <a:pos x="222" y="11"/>
                  </a:cxn>
                  <a:cxn ang="0">
                    <a:pos x="218" y="8"/>
                  </a:cxn>
                  <a:cxn ang="0">
                    <a:pos x="214" y="7"/>
                  </a:cxn>
                  <a:cxn ang="0">
                    <a:pos x="119" y="0"/>
                  </a:cxn>
                </a:cxnLst>
                <a:rect l="0" t="0" r="r" b="b"/>
                <a:pathLst>
                  <a:path w="223" h="36">
                    <a:moveTo>
                      <a:pt x="0" y="35"/>
                    </a:moveTo>
                    <a:lnTo>
                      <a:pt x="1" y="31"/>
                    </a:lnTo>
                    <a:lnTo>
                      <a:pt x="4" y="29"/>
                    </a:lnTo>
                    <a:lnTo>
                      <a:pt x="10" y="29"/>
                    </a:lnTo>
                    <a:lnTo>
                      <a:pt x="18" y="28"/>
                    </a:lnTo>
                    <a:lnTo>
                      <a:pt x="203" y="17"/>
                    </a:lnTo>
                    <a:lnTo>
                      <a:pt x="214" y="16"/>
                    </a:lnTo>
                    <a:lnTo>
                      <a:pt x="217" y="15"/>
                    </a:lnTo>
                    <a:lnTo>
                      <a:pt x="219" y="12"/>
                    </a:lnTo>
                    <a:lnTo>
                      <a:pt x="222" y="11"/>
                    </a:lnTo>
                    <a:lnTo>
                      <a:pt x="218" y="8"/>
                    </a:lnTo>
                    <a:lnTo>
                      <a:pt x="214" y="7"/>
                    </a:lnTo>
                    <a:lnTo>
                      <a:pt x="119"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45" name="Group 44"/>
          <p:cNvGrpSpPr>
            <a:grpSpLocks/>
          </p:cNvGrpSpPr>
          <p:nvPr/>
        </p:nvGrpSpPr>
        <p:grpSpPr bwMode="auto">
          <a:xfrm>
            <a:off x="5111872" y="3305924"/>
            <a:ext cx="280793" cy="172088"/>
            <a:chOff x="1967" y="2027"/>
            <a:chExt cx="186" cy="74"/>
          </a:xfrm>
        </p:grpSpPr>
        <p:sp>
          <p:nvSpPr>
            <p:cNvPr id="46" name="Freeform 45"/>
            <p:cNvSpPr>
              <a:spLocks/>
            </p:cNvSpPr>
            <p:nvPr/>
          </p:nvSpPr>
          <p:spPr bwMode="auto">
            <a:xfrm>
              <a:off x="2135" y="2062"/>
              <a:ext cx="18" cy="39"/>
            </a:xfrm>
            <a:custGeom>
              <a:avLst/>
              <a:gdLst/>
              <a:ahLst/>
              <a:cxnLst>
                <a:cxn ang="0">
                  <a:pos x="17" y="0"/>
                </a:cxn>
                <a:cxn ang="0">
                  <a:pos x="6" y="32"/>
                </a:cxn>
                <a:cxn ang="0">
                  <a:pos x="6" y="33"/>
                </a:cxn>
                <a:cxn ang="0">
                  <a:pos x="5" y="35"/>
                </a:cxn>
                <a:cxn ang="0">
                  <a:pos x="4" y="36"/>
                </a:cxn>
                <a:cxn ang="0">
                  <a:pos x="2" y="37"/>
                </a:cxn>
                <a:cxn ang="0">
                  <a:pos x="0" y="38"/>
                </a:cxn>
              </a:cxnLst>
              <a:rect l="0" t="0" r="r" b="b"/>
              <a:pathLst>
                <a:path w="18" h="39">
                  <a:moveTo>
                    <a:pt x="17" y="0"/>
                  </a:moveTo>
                  <a:lnTo>
                    <a:pt x="6" y="32"/>
                  </a:lnTo>
                  <a:lnTo>
                    <a:pt x="6" y="33"/>
                  </a:lnTo>
                  <a:lnTo>
                    <a:pt x="5" y="35"/>
                  </a:lnTo>
                  <a:lnTo>
                    <a:pt x="4" y="36"/>
                  </a:lnTo>
                  <a:lnTo>
                    <a:pt x="2" y="37"/>
                  </a:lnTo>
                  <a:lnTo>
                    <a:pt x="0" y="38"/>
                  </a:lnTo>
                </a:path>
              </a:pathLst>
            </a:custGeom>
            <a:noFill/>
            <a:ln w="1270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46"/>
            <p:cNvSpPr>
              <a:spLocks/>
            </p:cNvSpPr>
            <p:nvPr/>
          </p:nvSpPr>
          <p:spPr bwMode="auto">
            <a:xfrm>
              <a:off x="2093" y="2027"/>
              <a:ext cx="43" cy="74"/>
            </a:xfrm>
            <a:custGeom>
              <a:avLst/>
              <a:gdLst/>
              <a:ahLst/>
              <a:cxnLst>
                <a:cxn ang="0">
                  <a:pos x="42" y="73"/>
                </a:cxn>
                <a:cxn ang="0">
                  <a:pos x="39" y="72"/>
                </a:cxn>
                <a:cxn ang="0">
                  <a:pos x="38" y="71"/>
                </a:cxn>
                <a:cxn ang="0">
                  <a:pos x="36" y="69"/>
                </a:cxn>
                <a:cxn ang="0">
                  <a:pos x="36" y="66"/>
                </a:cxn>
                <a:cxn ang="0">
                  <a:pos x="28" y="5"/>
                </a:cxn>
                <a:cxn ang="0">
                  <a:pos x="27" y="2"/>
                </a:cxn>
                <a:cxn ang="0">
                  <a:pos x="26" y="1"/>
                </a:cxn>
                <a:cxn ang="0">
                  <a:pos x="24" y="0"/>
                </a:cxn>
                <a:cxn ang="0">
                  <a:pos x="22" y="0"/>
                </a:cxn>
                <a:cxn ang="0">
                  <a:pos x="20" y="0"/>
                </a:cxn>
                <a:cxn ang="0">
                  <a:pos x="19" y="2"/>
                </a:cxn>
                <a:cxn ang="0">
                  <a:pos x="4" y="67"/>
                </a:cxn>
                <a:cxn ang="0">
                  <a:pos x="3" y="69"/>
                </a:cxn>
                <a:cxn ang="0">
                  <a:pos x="3" y="70"/>
                </a:cxn>
                <a:cxn ang="0">
                  <a:pos x="2" y="71"/>
                </a:cxn>
                <a:cxn ang="0">
                  <a:pos x="1" y="72"/>
                </a:cxn>
                <a:cxn ang="0">
                  <a:pos x="0" y="72"/>
                </a:cxn>
              </a:cxnLst>
              <a:rect l="0" t="0" r="r" b="b"/>
              <a:pathLst>
                <a:path w="43" h="74">
                  <a:moveTo>
                    <a:pt x="42" y="73"/>
                  </a:moveTo>
                  <a:lnTo>
                    <a:pt x="39" y="72"/>
                  </a:lnTo>
                  <a:lnTo>
                    <a:pt x="38" y="71"/>
                  </a:lnTo>
                  <a:lnTo>
                    <a:pt x="36" y="69"/>
                  </a:lnTo>
                  <a:lnTo>
                    <a:pt x="36" y="66"/>
                  </a:lnTo>
                  <a:lnTo>
                    <a:pt x="28" y="5"/>
                  </a:lnTo>
                  <a:lnTo>
                    <a:pt x="27" y="2"/>
                  </a:lnTo>
                  <a:lnTo>
                    <a:pt x="26" y="1"/>
                  </a:lnTo>
                  <a:lnTo>
                    <a:pt x="24" y="0"/>
                  </a:lnTo>
                  <a:lnTo>
                    <a:pt x="22" y="0"/>
                  </a:lnTo>
                  <a:lnTo>
                    <a:pt x="20" y="0"/>
                  </a:lnTo>
                  <a:lnTo>
                    <a:pt x="19" y="2"/>
                  </a:lnTo>
                  <a:lnTo>
                    <a:pt x="4" y="67"/>
                  </a:lnTo>
                  <a:lnTo>
                    <a:pt x="3" y="69"/>
                  </a:lnTo>
                  <a:lnTo>
                    <a:pt x="3" y="70"/>
                  </a:lnTo>
                  <a:lnTo>
                    <a:pt x="2" y="71"/>
                  </a:lnTo>
                  <a:lnTo>
                    <a:pt x="1" y="72"/>
                  </a:lnTo>
                  <a:lnTo>
                    <a:pt x="0" y="72"/>
                  </a:lnTo>
                </a:path>
              </a:pathLst>
            </a:custGeom>
            <a:noFill/>
            <a:ln w="1270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47"/>
            <p:cNvSpPr>
              <a:spLocks/>
            </p:cNvSpPr>
            <p:nvPr/>
          </p:nvSpPr>
          <p:spPr bwMode="auto">
            <a:xfrm>
              <a:off x="2052" y="2027"/>
              <a:ext cx="41" cy="74"/>
            </a:xfrm>
            <a:custGeom>
              <a:avLst/>
              <a:gdLst/>
              <a:ahLst/>
              <a:cxnLst>
                <a:cxn ang="0">
                  <a:pos x="40" y="72"/>
                </a:cxn>
                <a:cxn ang="0">
                  <a:pos x="38" y="72"/>
                </a:cxn>
                <a:cxn ang="0">
                  <a:pos x="37" y="71"/>
                </a:cxn>
                <a:cxn ang="0">
                  <a:pos x="37" y="69"/>
                </a:cxn>
                <a:cxn ang="0">
                  <a:pos x="36" y="66"/>
                </a:cxn>
                <a:cxn ang="0">
                  <a:pos x="27" y="5"/>
                </a:cxn>
                <a:cxn ang="0">
                  <a:pos x="26" y="2"/>
                </a:cxn>
                <a:cxn ang="0">
                  <a:pos x="26" y="1"/>
                </a:cxn>
                <a:cxn ang="0">
                  <a:pos x="24" y="0"/>
                </a:cxn>
                <a:cxn ang="0">
                  <a:pos x="23" y="0"/>
                </a:cxn>
                <a:cxn ang="0">
                  <a:pos x="20" y="0"/>
                </a:cxn>
                <a:cxn ang="0">
                  <a:pos x="19" y="2"/>
                </a:cxn>
                <a:cxn ang="0">
                  <a:pos x="4" y="67"/>
                </a:cxn>
                <a:cxn ang="0">
                  <a:pos x="4" y="69"/>
                </a:cxn>
                <a:cxn ang="0">
                  <a:pos x="3" y="70"/>
                </a:cxn>
                <a:cxn ang="0">
                  <a:pos x="2" y="71"/>
                </a:cxn>
                <a:cxn ang="0">
                  <a:pos x="2" y="72"/>
                </a:cxn>
                <a:cxn ang="0">
                  <a:pos x="0" y="73"/>
                </a:cxn>
              </a:cxnLst>
              <a:rect l="0" t="0" r="r" b="b"/>
              <a:pathLst>
                <a:path w="41" h="74">
                  <a:moveTo>
                    <a:pt x="40" y="72"/>
                  </a:moveTo>
                  <a:lnTo>
                    <a:pt x="38" y="72"/>
                  </a:lnTo>
                  <a:lnTo>
                    <a:pt x="37" y="71"/>
                  </a:lnTo>
                  <a:lnTo>
                    <a:pt x="37" y="69"/>
                  </a:lnTo>
                  <a:lnTo>
                    <a:pt x="36" y="66"/>
                  </a:lnTo>
                  <a:lnTo>
                    <a:pt x="27" y="5"/>
                  </a:lnTo>
                  <a:lnTo>
                    <a:pt x="26" y="2"/>
                  </a:lnTo>
                  <a:lnTo>
                    <a:pt x="26" y="1"/>
                  </a:lnTo>
                  <a:lnTo>
                    <a:pt x="24" y="0"/>
                  </a:lnTo>
                  <a:lnTo>
                    <a:pt x="23" y="0"/>
                  </a:lnTo>
                  <a:lnTo>
                    <a:pt x="20" y="0"/>
                  </a:lnTo>
                  <a:lnTo>
                    <a:pt x="19" y="2"/>
                  </a:lnTo>
                  <a:lnTo>
                    <a:pt x="4" y="67"/>
                  </a:lnTo>
                  <a:lnTo>
                    <a:pt x="4" y="69"/>
                  </a:lnTo>
                  <a:lnTo>
                    <a:pt x="3" y="70"/>
                  </a:lnTo>
                  <a:lnTo>
                    <a:pt x="2" y="71"/>
                  </a:lnTo>
                  <a:lnTo>
                    <a:pt x="2" y="72"/>
                  </a:lnTo>
                  <a:lnTo>
                    <a:pt x="0" y="73"/>
                  </a:lnTo>
                </a:path>
              </a:pathLst>
            </a:custGeom>
            <a:noFill/>
            <a:ln w="1270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48"/>
            <p:cNvSpPr>
              <a:spLocks/>
            </p:cNvSpPr>
            <p:nvPr/>
          </p:nvSpPr>
          <p:spPr bwMode="auto">
            <a:xfrm>
              <a:off x="2011" y="2027"/>
              <a:ext cx="43" cy="74"/>
            </a:xfrm>
            <a:custGeom>
              <a:avLst/>
              <a:gdLst/>
              <a:ahLst/>
              <a:cxnLst>
                <a:cxn ang="0">
                  <a:pos x="42" y="73"/>
                </a:cxn>
                <a:cxn ang="0">
                  <a:pos x="39" y="72"/>
                </a:cxn>
                <a:cxn ang="0">
                  <a:pos x="38" y="71"/>
                </a:cxn>
                <a:cxn ang="0">
                  <a:pos x="37" y="69"/>
                </a:cxn>
                <a:cxn ang="0">
                  <a:pos x="36" y="66"/>
                </a:cxn>
                <a:cxn ang="0">
                  <a:pos x="28" y="5"/>
                </a:cxn>
                <a:cxn ang="0">
                  <a:pos x="27" y="2"/>
                </a:cxn>
                <a:cxn ang="0">
                  <a:pos x="25" y="1"/>
                </a:cxn>
                <a:cxn ang="0">
                  <a:pos x="24" y="0"/>
                </a:cxn>
                <a:cxn ang="0">
                  <a:pos x="22" y="0"/>
                </a:cxn>
                <a:cxn ang="0">
                  <a:pos x="21" y="0"/>
                </a:cxn>
                <a:cxn ang="0">
                  <a:pos x="19" y="2"/>
                </a:cxn>
                <a:cxn ang="0">
                  <a:pos x="4" y="67"/>
                </a:cxn>
                <a:cxn ang="0">
                  <a:pos x="3" y="69"/>
                </a:cxn>
                <a:cxn ang="0">
                  <a:pos x="3" y="70"/>
                </a:cxn>
                <a:cxn ang="0">
                  <a:pos x="2" y="71"/>
                </a:cxn>
                <a:cxn ang="0">
                  <a:pos x="1" y="72"/>
                </a:cxn>
                <a:cxn ang="0">
                  <a:pos x="0" y="72"/>
                </a:cxn>
              </a:cxnLst>
              <a:rect l="0" t="0" r="r" b="b"/>
              <a:pathLst>
                <a:path w="43" h="74">
                  <a:moveTo>
                    <a:pt x="42" y="73"/>
                  </a:moveTo>
                  <a:lnTo>
                    <a:pt x="39" y="72"/>
                  </a:lnTo>
                  <a:lnTo>
                    <a:pt x="38" y="71"/>
                  </a:lnTo>
                  <a:lnTo>
                    <a:pt x="37" y="69"/>
                  </a:lnTo>
                  <a:lnTo>
                    <a:pt x="36" y="66"/>
                  </a:lnTo>
                  <a:lnTo>
                    <a:pt x="28" y="5"/>
                  </a:lnTo>
                  <a:lnTo>
                    <a:pt x="27" y="2"/>
                  </a:lnTo>
                  <a:lnTo>
                    <a:pt x="25" y="1"/>
                  </a:lnTo>
                  <a:lnTo>
                    <a:pt x="24" y="0"/>
                  </a:lnTo>
                  <a:lnTo>
                    <a:pt x="22" y="0"/>
                  </a:lnTo>
                  <a:lnTo>
                    <a:pt x="21" y="0"/>
                  </a:lnTo>
                  <a:lnTo>
                    <a:pt x="19" y="2"/>
                  </a:lnTo>
                  <a:lnTo>
                    <a:pt x="4" y="67"/>
                  </a:lnTo>
                  <a:lnTo>
                    <a:pt x="3" y="69"/>
                  </a:lnTo>
                  <a:lnTo>
                    <a:pt x="3" y="70"/>
                  </a:lnTo>
                  <a:lnTo>
                    <a:pt x="2" y="71"/>
                  </a:lnTo>
                  <a:lnTo>
                    <a:pt x="1" y="72"/>
                  </a:lnTo>
                  <a:lnTo>
                    <a:pt x="0" y="72"/>
                  </a:lnTo>
                </a:path>
              </a:pathLst>
            </a:custGeom>
            <a:noFill/>
            <a:ln w="1270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49"/>
            <p:cNvSpPr>
              <a:spLocks/>
            </p:cNvSpPr>
            <p:nvPr/>
          </p:nvSpPr>
          <p:spPr bwMode="auto">
            <a:xfrm>
              <a:off x="1967" y="2027"/>
              <a:ext cx="41" cy="74"/>
            </a:xfrm>
            <a:custGeom>
              <a:avLst/>
              <a:gdLst/>
              <a:ahLst/>
              <a:cxnLst>
                <a:cxn ang="0">
                  <a:pos x="40" y="72"/>
                </a:cxn>
                <a:cxn ang="0">
                  <a:pos x="39" y="72"/>
                </a:cxn>
                <a:cxn ang="0">
                  <a:pos x="37" y="71"/>
                </a:cxn>
                <a:cxn ang="0">
                  <a:pos x="37" y="69"/>
                </a:cxn>
                <a:cxn ang="0">
                  <a:pos x="36" y="66"/>
                </a:cxn>
                <a:cxn ang="0">
                  <a:pos x="27" y="5"/>
                </a:cxn>
                <a:cxn ang="0">
                  <a:pos x="26" y="2"/>
                </a:cxn>
                <a:cxn ang="0">
                  <a:pos x="25" y="1"/>
                </a:cxn>
                <a:cxn ang="0">
                  <a:pos x="24" y="0"/>
                </a:cxn>
                <a:cxn ang="0">
                  <a:pos x="22" y="0"/>
                </a:cxn>
                <a:cxn ang="0">
                  <a:pos x="20" y="0"/>
                </a:cxn>
                <a:cxn ang="0">
                  <a:pos x="19" y="2"/>
                </a:cxn>
                <a:cxn ang="0">
                  <a:pos x="3" y="67"/>
                </a:cxn>
                <a:cxn ang="0">
                  <a:pos x="3" y="69"/>
                </a:cxn>
                <a:cxn ang="0">
                  <a:pos x="2" y="70"/>
                </a:cxn>
                <a:cxn ang="0">
                  <a:pos x="2" y="71"/>
                </a:cxn>
                <a:cxn ang="0">
                  <a:pos x="1" y="72"/>
                </a:cxn>
                <a:cxn ang="0">
                  <a:pos x="0" y="73"/>
                </a:cxn>
              </a:cxnLst>
              <a:rect l="0" t="0" r="r" b="b"/>
              <a:pathLst>
                <a:path w="41" h="74">
                  <a:moveTo>
                    <a:pt x="40" y="72"/>
                  </a:moveTo>
                  <a:lnTo>
                    <a:pt x="39" y="72"/>
                  </a:lnTo>
                  <a:lnTo>
                    <a:pt x="37" y="71"/>
                  </a:lnTo>
                  <a:lnTo>
                    <a:pt x="37" y="69"/>
                  </a:lnTo>
                  <a:lnTo>
                    <a:pt x="36" y="66"/>
                  </a:lnTo>
                  <a:lnTo>
                    <a:pt x="27" y="5"/>
                  </a:lnTo>
                  <a:lnTo>
                    <a:pt x="26" y="2"/>
                  </a:lnTo>
                  <a:lnTo>
                    <a:pt x="25" y="1"/>
                  </a:lnTo>
                  <a:lnTo>
                    <a:pt x="24" y="0"/>
                  </a:lnTo>
                  <a:lnTo>
                    <a:pt x="22" y="0"/>
                  </a:lnTo>
                  <a:lnTo>
                    <a:pt x="20" y="0"/>
                  </a:lnTo>
                  <a:lnTo>
                    <a:pt x="19" y="2"/>
                  </a:lnTo>
                  <a:lnTo>
                    <a:pt x="3" y="67"/>
                  </a:lnTo>
                  <a:lnTo>
                    <a:pt x="3" y="69"/>
                  </a:lnTo>
                  <a:lnTo>
                    <a:pt x="2" y="70"/>
                  </a:lnTo>
                  <a:lnTo>
                    <a:pt x="2" y="71"/>
                  </a:lnTo>
                  <a:lnTo>
                    <a:pt x="1" y="72"/>
                  </a:lnTo>
                  <a:lnTo>
                    <a:pt x="0" y="73"/>
                  </a:lnTo>
                </a:path>
              </a:pathLst>
            </a:custGeom>
            <a:noFill/>
            <a:ln w="1270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1" name="Freeform 50"/>
          <p:cNvSpPr>
            <a:spLocks/>
          </p:cNvSpPr>
          <p:nvPr/>
        </p:nvSpPr>
        <p:spPr bwMode="auto">
          <a:xfrm>
            <a:off x="5359399" y="2492173"/>
            <a:ext cx="883739" cy="914557"/>
          </a:xfrm>
          <a:custGeom>
            <a:avLst/>
            <a:gdLst/>
            <a:ahLst/>
            <a:cxnLst>
              <a:cxn ang="0">
                <a:pos x="0" y="448"/>
              </a:cxn>
              <a:cxn ang="0">
                <a:pos x="67" y="448"/>
              </a:cxn>
              <a:cxn ang="0">
                <a:pos x="118" y="429"/>
              </a:cxn>
              <a:cxn ang="0">
                <a:pos x="118" y="379"/>
              </a:cxn>
              <a:cxn ang="0">
                <a:pos x="119" y="78"/>
              </a:cxn>
              <a:cxn ang="0">
                <a:pos x="119" y="54"/>
              </a:cxn>
              <a:cxn ang="0">
                <a:pos x="137" y="12"/>
              </a:cxn>
              <a:cxn ang="0">
                <a:pos x="155" y="0"/>
              </a:cxn>
              <a:cxn ang="0">
                <a:pos x="431" y="0"/>
              </a:cxn>
              <a:cxn ang="0">
                <a:pos x="467" y="6"/>
              </a:cxn>
              <a:cxn ang="0">
                <a:pos x="485" y="48"/>
              </a:cxn>
              <a:cxn ang="0">
                <a:pos x="485" y="96"/>
              </a:cxn>
              <a:cxn ang="0">
                <a:pos x="485" y="138"/>
              </a:cxn>
            </a:cxnLst>
            <a:rect l="0" t="0" r="r" b="b"/>
            <a:pathLst>
              <a:path w="485" h="448">
                <a:moveTo>
                  <a:pt x="0" y="448"/>
                </a:moveTo>
                <a:lnTo>
                  <a:pt x="67" y="448"/>
                </a:lnTo>
                <a:lnTo>
                  <a:pt x="118" y="429"/>
                </a:lnTo>
                <a:lnTo>
                  <a:pt x="118" y="379"/>
                </a:lnTo>
                <a:lnTo>
                  <a:pt x="119" y="78"/>
                </a:lnTo>
                <a:lnTo>
                  <a:pt x="119" y="54"/>
                </a:lnTo>
                <a:lnTo>
                  <a:pt x="137" y="12"/>
                </a:lnTo>
                <a:lnTo>
                  <a:pt x="155" y="0"/>
                </a:lnTo>
                <a:lnTo>
                  <a:pt x="431" y="0"/>
                </a:lnTo>
                <a:lnTo>
                  <a:pt x="467" y="6"/>
                </a:lnTo>
                <a:lnTo>
                  <a:pt x="485" y="48"/>
                </a:lnTo>
                <a:lnTo>
                  <a:pt x="485" y="96"/>
                </a:lnTo>
                <a:lnTo>
                  <a:pt x="485" y="138"/>
                </a:lnTo>
              </a:path>
            </a:pathLst>
          </a:custGeom>
          <a:noFill/>
          <a:ln w="1905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52" name="Group 51"/>
          <p:cNvGrpSpPr>
            <a:grpSpLocks/>
          </p:cNvGrpSpPr>
          <p:nvPr/>
        </p:nvGrpSpPr>
        <p:grpSpPr bwMode="auto">
          <a:xfrm>
            <a:off x="2652175" y="2469907"/>
            <a:ext cx="340579" cy="810965"/>
            <a:chOff x="298" y="1677"/>
            <a:chExt cx="226" cy="354"/>
          </a:xfrm>
        </p:grpSpPr>
        <p:grpSp>
          <p:nvGrpSpPr>
            <p:cNvPr id="53" name="Group 386"/>
            <p:cNvGrpSpPr>
              <a:grpSpLocks/>
            </p:cNvGrpSpPr>
            <p:nvPr/>
          </p:nvGrpSpPr>
          <p:grpSpPr bwMode="auto">
            <a:xfrm>
              <a:off x="300" y="1812"/>
              <a:ext cx="224" cy="219"/>
              <a:chOff x="300" y="1812"/>
              <a:chExt cx="224" cy="219"/>
            </a:xfrm>
          </p:grpSpPr>
          <p:sp>
            <p:nvSpPr>
              <p:cNvPr id="58" name="Freeform 57"/>
              <p:cNvSpPr>
                <a:spLocks/>
              </p:cNvSpPr>
              <p:nvPr/>
            </p:nvSpPr>
            <p:spPr bwMode="auto">
              <a:xfrm>
                <a:off x="301" y="2014"/>
                <a:ext cx="116" cy="17"/>
              </a:xfrm>
              <a:custGeom>
                <a:avLst/>
                <a:gdLst/>
                <a:ahLst/>
                <a:cxnLst>
                  <a:cxn ang="0">
                    <a:pos x="115" y="16"/>
                  </a:cxn>
                  <a:cxn ang="0">
                    <a:pos x="17" y="5"/>
                  </a:cxn>
                  <a:cxn ang="0">
                    <a:pos x="13" y="5"/>
                  </a:cxn>
                  <a:cxn ang="0">
                    <a:pos x="8" y="4"/>
                  </a:cxn>
                  <a:cxn ang="0">
                    <a:pos x="4" y="4"/>
                  </a:cxn>
                  <a:cxn ang="0">
                    <a:pos x="2" y="1"/>
                  </a:cxn>
                  <a:cxn ang="0">
                    <a:pos x="0" y="0"/>
                  </a:cxn>
                </a:cxnLst>
                <a:rect l="0" t="0" r="r" b="b"/>
                <a:pathLst>
                  <a:path w="116" h="17">
                    <a:moveTo>
                      <a:pt x="115" y="16"/>
                    </a:moveTo>
                    <a:lnTo>
                      <a:pt x="17" y="5"/>
                    </a:lnTo>
                    <a:lnTo>
                      <a:pt x="13" y="5"/>
                    </a:lnTo>
                    <a:lnTo>
                      <a:pt x="8" y="4"/>
                    </a:lnTo>
                    <a:lnTo>
                      <a:pt x="4" y="4"/>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58"/>
              <p:cNvSpPr>
                <a:spLocks/>
              </p:cNvSpPr>
              <p:nvPr/>
            </p:nvSpPr>
            <p:spPr bwMode="auto">
              <a:xfrm>
                <a:off x="301" y="1963"/>
                <a:ext cx="223" cy="52"/>
              </a:xfrm>
              <a:custGeom>
                <a:avLst/>
                <a:gdLst/>
                <a:ahLst/>
                <a:cxnLst>
                  <a:cxn ang="0">
                    <a:pos x="0" y="51"/>
                  </a:cxn>
                  <a:cxn ang="0">
                    <a:pos x="1" y="48"/>
                  </a:cxn>
                  <a:cxn ang="0">
                    <a:pos x="5" y="46"/>
                  </a:cxn>
                  <a:cxn ang="0">
                    <a:pos x="10" y="45"/>
                  </a:cxn>
                  <a:cxn ang="0">
                    <a:pos x="18" y="45"/>
                  </a:cxn>
                  <a:cxn ang="0">
                    <a:pos x="204" y="34"/>
                  </a:cxn>
                  <a:cxn ang="0">
                    <a:pos x="214" y="32"/>
                  </a:cxn>
                  <a:cxn ang="0">
                    <a:pos x="217" y="32"/>
                  </a:cxn>
                  <a:cxn ang="0">
                    <a:pos x="220" y="29"/>
                  </a:cxn>
                  <a:cxn ang="0">
                    <a:pos x="222" y="27"/>
                  </a:cxn>
                  <a:cxn ang="0">
                    <a:pos x="219" y="25"/>
                  </a:cxn>
                  <a:cxn ang="0">
                    <a:pos x="214" y="23"/>
                  </a:cxn>
                  <a:cxn ang="0">
                    <a:pos x="17" y="5"/>
                  </a:cxn>
                  <a:cxn ang="0">
                    <a:pos x="11" y="4"/>
                  </a:cxn>
                  <a:cxn ang="0">
                    <a:pos x="7" y="4"/>
                  </a:cxn>
                  <a:cxn ang="0">
                    <a:pos x="5" y="3"/>
                  </a:cxn>
                  <a:cxn ang="0">
                    <a:pos x="1" y="1"/>
                  </a:cxn>
                  <a:cxn ang="0">
                    <a:pos x="1" y="0"/>
                  </a:cxn>
                </a:cxnLst>
                <a:rect l="0" t="0" r="r" b="b"/>
                <a:pathLst>
                  <a:path w="223" h="52">
                    <a:moveTo>
                      <a:pt x="0" y="51"/>
                    </a:moveTo>
                    <a:lnTo>
                      <a:pt x="1" y="48"/>
                    </a:lnTo>
                    <a:lnTo>
                      <a:pt x="5" y="46"/>
                    </a:lnTo>
                    <a:lnTo>
                      <a:pt x="10" y="45"/>
                    </a:lnTo>
                    <a:lnTo>
                      <a:pt x="18" y="45"/>
                    </a:lnTo>
                    <a:lnTo>
                      <a:pt x="204" y="34"/>
                    </a:lnTo>
                    <a:lnTo>
                      <a:pt x="214" y="32"/>
                    </a:lnTo>
                    <a:lnTo>
                      <a:pt x="217" y="32"/>
                    </a:lnTo>
                    <a:lnTo>
                      <a:pt x="220" y="29"/>
                    </a:lnTo>
                    <a:lnTo>
                      <a:pt x="222" y="27"/>
                    </a:lnTo>
                    <a:lnTo>
                      <a:pt x="219" y="25"/>
                    </a:lnTo>
                    <a:lnTo>
                      <a:pt x="214" y="23"/>
                    </a:lnTo>
                    <a:lnTo>
                      <a:pt x="17" y="5"/>
                    </a:lnTo>
                    <a:lnTo>
                      <a:pt x="11" y="4"/>
                    </a:lnTo>
                    <a:lnTo>
                      <a:pt x="7" y="4"/>
                    </a:lnTo>
                    <a:lnTo>
                      <a:pt x="5" y="3"/>
                    </a:lnTo>
                    <a:lnTo>
                      <a:pt x="1" y="1"/>
                    </a:lnTo>
                    <a:lnTo>
                      <a:pt x="1"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59"/>
              <p:cNvSpPr>
                <a:spLocks/>
              </p:cNvSpPr>
              <p:nvPr/>
            </p:nvSpPr>
            <p:spPr bwMode="auto">
              <a:xfrm>
                <a:off x="301" y="1914"/>
                <a:ext cx="223" cy="49"/>
              </a:xfrm>
              <a:custGeom>
                <a:avLst/>
                <a:gdLst/>
                <a:ahLst/>
                <a:cxnLst>
                  <a:cxn ang="0">
                    <a:pos x="1" y="48"/>
                  </a:cxn>
                  <a:cxn ang="0">
                    <a:pos x="2" y="46"/>
                  </a:cxn>
                  <a:cxn ang="0">
                    <a:pos x="5" y="44"/>
                  </a:cxn>
                  <a:cxn ang="0">
                    <a:pos x="10" y="44"/>
                  </a:cxn>
                  <a:cxn ang="0">
                    <a:pos x="18" y="43"/>
                  </a:cxn>
                  <a:cxn ang="0">
                    <a:pos x="204" y="32"/>
                  </a:cxn>
                  <a:cxn ang="0">
                    <a:pos x="215" y="31"/>
                  </a:cxn>
                  <a:cxn ang="0">
                    <a:pos x="217" y="30"/>
                  </a:cxn>
                  <a:cxn ang="0">
                    <a:pos x="220" y="29"/>
                  </a:cxn>
                  <a:cxn ang="0">
                    <a:pos x="222" y="27"/>
                  </a:cxn>
                  <a:cxn ang="0">
                    <a:pos x="219" y="24"/>
                  </a:cxn>
                  <a:cxn ang="0">
                    <a:pos x="215" y="22"/>
                  </a:cxn>
                  <a:cxn ang="0">
                    <a:pos x="17" y="4"/>
                  </a:cxn>
                  <a:cxn ang="0">
                    <a:pos x="11" y="4"/>
                  </a:cxn>
                  <a:cxn ang="0">
                    <a:pos x="8" y="3"/>
                  </a:cxn>
                  <a:cxn ang="0">
                    <a:pos x="4" y="3"/>
                  </a:cxn>
                  <a:cxn ang="0">
                    <a:pos x="2" y="1"/>
                  </a:cxn>
                  <a:cxn ang="0">
                    <a:pos x="0" y="0"/>
                  </a:cxn>
                </a:cxnLst>
                <a:rect l="0" t="0" r="r" b="b"/>
                <a:pathLst>
                  <a:path w="223" h="49">
                    <a:moveTo>
                      <a:pt x="1" y="48"/>
                    </a:moveTo>
                    <a:lnTo>
                      <a:pt x="2" y="46"/>
                    </a:lnTo>
                    <a:lnTo>
                      <a:pt x="5" y="44"/>
                    </a:lnTo>
                    <a:lnTo>
                      <a:pt x="10" y="44"/>
                    </a:lnTo>
                    <a:lnTo>
                      <a:pt x="18" y="43"/>
                    </a:lnTo>
                    <a:lnTo>
                      <a:pt x="204" y="32"/>
                    </a:lnTo>
                    <a:lnTo>
                      <a:pt x="215" y="31"/>
                    </a:lnTo>
                    <a:lnTo>
                      <a:pt x="217" y="30"/>
                    </a:lnTo>
                    <a:lnTo>
                      <a:pt x="220" y="29"/>
                    </a:lnTo>
                    <a:lnTo>
                      <a:pt x="222" y="27"/>
                    </a:lnTo>
                    <a:lnTo>
                      <a:pt x="219" y="24"/>
                    </a:lnTo>
                    <a:lnTo>
                      <a:pt x="215" y="22"/>
                    </a:lnTo>
                    <a:lnTo>
                      <a:pt x="17" y="4"/>
                    </a:lnTo>
                    <a:lnTo>
                      <a:pt x="11" y="4"/>
                    </a:lnTo>
                    <a:lnTo>
                      <a:pt x="8" y="3"/>
                    </a:lnTo>
                    <a:lnTo>
                      <a:pt x="4" y="3"/>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60"/>
              <p:cNvSpPr>
                <a:spLocks/>
              </p:cNvSpPr>
              <p:nvPr/>
            </p:nvSpPr>
            <p:spPr bwMode="auto">
              <a:xfrm>
                <a:off x="301" y="1863"/>
                <a:ext cx="223" cy="52"/>
              </a:xfrm>
              <a:custGeom>
                <a:avLst/>
                <a:gdLst/>
                <a:ahLst/>
                <a:cxnLst>
                  <a:cxn ang="0">
                    <a:pos x="0" y="51"/>
                  </a:cxn>
                  <a:cxn ang="0">
                    <a:pos x="1" y="48"/>
                  </a:cxn>
                  <a:cxn ang="0">
                    <a:pos x="5" y="46"/>
                  </a:cxn>
                  <a:cxn ang="0">
                    <a:pos x="10" y="45"/>
                  </a:cxn>
                  <a:cxn ang="0">
                    <a:pos x="18" y="45"/>
                  </a:cxn>
                  <a:cxn ang="0">
                    <a:pos x="204" y="34"/>
                  </a:cxn>
                  <a:cxn ang="0">
                    <a:pos x="214" y="32"/>
                  </a:cxn>
                  <a:cxn ang="0">
                    <a:pos x="217" y="31"/>
                  </a:cxn>
                  <a:cxn ang="0">
                    <a:pos x="220" y="29"/>
                  </a:cxn>
                  <a:cxn ang="0">
                    <a:pos x="222" y="27"/>
                  </a:cxn>
                  <a:cxn ang="0">
                    <a:pos x="219" y="25"/>
                  </a:cxn>
                  <a:cxn ang="0">
                    <a:pos x="214" y="23"/>
                  </a:cxn>
                  <a:cxn ang="0">
                    <a:pos x="17" y="5"/>
                  </a:cxn>
                  <a:cxn ang="0">
                    <a:pos x="11" y="4"/>
                  </a:cxn>
                  <a:cxn ang="0">
                    <a:pos x="7" y="4"/>
                  </a:cxn>
                  <a:cxn ang="0">
                    <a:pos x="5" y="3"/>
                  </a:cxn>
                  <a:cxn ang="0">
                    <a:pos x="1" y="1"/>
                  </a:cxn>
                  <a:cxn ang="0">
                    <a:pos x="1" y="0"/>
                  </a:cxn>
                </a:cxnLst>
                <a:rect l="0" t="0" r="r" b="b"/>
                <a:pathLst>
                  <a:path w="223" h="52">
                    <a:moveTo>
                      <a:pt x="0" y="51"/>
                    </a:moveTo>
                    <a:lnTo>
                      <a:pt x="1" y="48"/>
                    </a:lnTo>
                    <a:lnTo>
                      <a:pt x="5" y="46"/>
                    </a:lnTo>
                    <a:lnTo>
                      <a:pt x="10" y="45"/>
                    </a:lnTo>
                    <a:lnTo>
                      <a:pt x="18" y="45"/>
                    </a:lnTo>
                    <a:lnTo>
                      <a:pt x="204" y="34"/>
                    </a:lnTo>
                    <a:lnTo>
                      <a:pt x="214" y="32"/>
                    </a:lnTo>
                    <a:lnTo>
                      <a:pt x="217" y="31"/>
                    </a:lnTo>
                    <a:lnTo>
                      <a:pt x="220" y="29"/>
                    </a:lnTo>
                    <a:lnTo>
                      <a:pt x="222" y="27"/>
                    </a:lnTo>
                    <a:lnTo>
                      <a:pt x="219" y="25"/>
                    </a:lnTo>
                    <a:lnTo>
                      <a:pt x="214" y="23"/>
                    </a:lnTo>
                    <a:lnTo>
                      <a:pt x="17" y="5"/>
                    </a:lnTo>
                    <a:lnTo>
                      <a:pt x="11" y="4"/>
                    </a:lnTo>
                    <a:lnTo>
                      <a:pt x="7" y="4"/>
                    </a:lnTo>
                    <a:lnTo>
                      <a:pt x="5" y="3"/>
                    </a:lnTo>
                    <a:lnTo>
                      <a:pt x="1" y="1"/>
                    </a:lnTo>
                    <a:lnTo>
                      <a:pt x="1"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Freeform 61"/>
              <p:cNvSpPr>
                <a:spLocks/>
              </p:cNvSpPr>
              <p:nvPr/>
            </p:nvSpPr>
            <p:spPr bwMode="auto">
              <a:xfrm>
                <a:off x="300" y="1812"/>
                <a:ext cx="223" cy="49"/>
              </a:xfrm>
              <a:custGeom>
                <a:avLst/>
                <a:gdLst/>
                <a:ahLst/>
                <a:cxnLst>
                  <a:cxn ang="0">
                    <a:pos x="1" y="48"/>
                  </a:cxn>
                  <a:cxn ang="0">
                    <a:pos x="2" y="46"/>
                  </a:cxn>
                  <a:cxn ang="0">
                    <a:pos x="5" y="44"/>
                  </a:cxn>
                  <a:cxn ang="0">
                    <a:pos x="9" y="44"/>
                  </a:cxn>
                  <a:cxn ang="0">
                    <a:pos x="18" y="43"/>
                  </a:cxn>
                  <a:cxn ang="0">
                    <a:pos x="204" y="32"/>
                  </a:cxn>
                  <a:cxn ang="0">
                    <a:pos x="215" y="32"/>
                  </a:cxn>
                  <a:cxn ang="0">
                    <a:pos x="217" y="30"/>
                  </a:cxn>
                  <a:cxn ang="0">
                    <a:pos x="220" y="29"/>
                  </a:cxn>
                  <a:cxn ang="0">
                    <a:pos x="222" y="27"/>
                  </a:cxn>
                  <a:cxn ang="0">
                    <a:pos x="219" y="24"/>
                  </a:cxn>
                  <a:cxn ang="0">
                    <a:pos x="215" y="22"/>
                  </a:cxn>
                  <a:cxn ang="0">
                    <a:pos x="17" y="4"/>
                  </a:cxn>
                  <a:cxn ang="0">
                    <a:pos x="11" y="4"/>
                  </a:cxn>
                  <a:cxn ang="0">
                    <a:pos x="7" y="3"/>
                  </a:cxn>
                  <a:cxn ang="0">
                    <a:pos x="4" y="3"/>
                  </a:cxn>
                  <a:cxn ang="0">
                    <a:pos x="2" y="1"/>
                  </a:cxn>
                  <a:cxn ang="0">
                    <a:pos x="0" y="0"/>
                  </a:cxn>
                </a:cxnLst>
                <a:rect l="0" t="0" r="r" b="b"/>
                <a:pathLst>
                  <a:path w="223" h="49">
                    <a:moveTo>
                      <a:pt x="1" y="48"/>
                    </a:moveTo>
                    <a:lnTo>
                      <a:pt x="2" y="46"/>
                    </a:lnTo>
                    <a:lnTo>
                      <a:pt x="5" y="44"/>
                    </a:lnTo>
                    <a:lnTo>
                      <a:pt x="9" y="44"/>
                    </a:lnTo>
                    <a:lnTo>
                      <a:pt x="18" y="43"/>
                    </a:lnTo>
                    <a:lnTo>
                      <a:pt x="204" y="32"/>
                    </a:lnTo>
                    <a:lnTo>
                      <a:pt x="215" y="32"/>
                    </a:lnTo>
                    <a:lnTo>
                      <a:pt x="217" y="30"/>
                    </a:lnTo>
                    <a:lnTo>
                      <a:pt x="220" y="29"/>
                    </a:lnTo>
                    <a:lnTo>
                      <a:pt x="222" y="27"/>
                    </a:lnTo>
                    <a:lnTo>
                      <a:pt x="219" y="24"/>
                    </a:lnTo>
                    <a:lnTo>
                      <a:pt x="215" y="22"/>
                    </a:lnTo>
                    <a:lnTo>
                      <a:pt x="17" y="4"/>
                    </a:lnTo>
                    <a:lnTo>
                      <a:pt x="11" y="4"/>
                    </a:lnTo>
                    <a:lnTo>
                      <a:pt x="7" y="3"/>
                    </a:lnTo>
                    <a:lnTo>
                      <a:pt x="4" y="3"/>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54" name="Group 387"/>
            <p:cNvGrpSpPr>
              <a:grpSpLocks/>
            </p:cNvGrpSpPr>
            <p:nvPr/>
          </p:nvGrpSpPr>
          <p:grpSpPr bwMode="auto">
            <a:xfrm>
              <a:off x="298" y="1677"/>
              <a:ext cx="225" cy="134"/>
              <a:chOff x="298" y="1677"/>
              <a:chExt cx="225" cy="134"/>
            </a:xfrm>
          </p:grpSpPr>
          <p:sp>
            <p:nvSpPr>
              <p:cNvPr id="55" name="Freeform 54"/>
              <p:cNvSpPr>
                <a:spLocks/>
              </p:cNvSpPr>
              <p:nvPr/>
            </p:nvSpPr>
            <p:spPr bwMode="auto">
              <a:xfrm>
                <a:off x="299" y="1760"/>
                <a:ext cx="224" cy="51"/>
              </a:xfrm>
              <a:custGeom>
                <a:avLst/>
                <a:gdLst/>
                <a:ahLst/>
                <a:cxnLst>
                  <a:cxn ang="0">
                    <a:pos x="0" y="50"/>
                  </a:cxn>
                  <a:cxn ang="0">
                    <a:pos x="1" y="46"/>
                  </a:cxn>
                  <a:cxn ang="0">
                    <a:pos x="4" y="45"/>
                  </a:cxn>
                  <a:cxn ang="0">
                    <a:pos x="10" y="44"/>
                  </a:cxn>
                  <a:cxn ang="0">
                    <a:pos x="18" y="43"/>
                  </a:cxn>
                  <a:cxn ang="0">
                    <a:pos x="204" y="33"/>
                  </a:cxn>
                  <a:cxn ang="0">
                    <a:pos x="215" y="31"/>
                  </a:cxn>
                  <a:cxn ang="0">
                    <a:pos x="218" y="31"/>
                  </a:cxn>
                  <a:cxn ang="0">
                    <a:pos x="220" y="28"/>
                  </a:cxn>
                  <a:cxn ang="0">
                    <a:pos x="223" y="26"/>
                  </a:cxn>
                  <a:cxn ang="0">
                    <a:pos x="219" y="25"/>
                  </a:cxn>
                  <a:cxn ang="0">
                    <a:pos x="215" y="23"/>
                  </a:cxn>
                  <a:cxn ang="0">
                    <a:pos x="17" y="5"/>
                  </a:cxn>
                  <a:cxn ang="0">
                    <a:pos x="11" y="4"/>
                  </a:cxn>
                  <a:cxn ang="0">
                    <a:pos x="7" y="3"/>
                  </a:cxn>
                  <a:cxn ang="0">
                    <a:pos x="4" y="3"/>
                  </a:cxn>
                  <a:cxn ang="0">
                    <a:pos x="1" y="1"/>
                  </a:cxn>
                  <a:cxn ang="0">
                    <a:pos x="1" y="0"/>
                  </a:cxn>
                </a:cxnLst>
                <a:rect l="0" t="0" r="r" b="b"/>
                <a:pathLst>
                  <a:path w="224" h="51">
                    <a:moveTo>
                      <a:pt x="0" y="50"/>
                    </a:moveTo>
                    <a:lnTo>
                      <a:pt x="1" y="46"/>
                    </a:lnTo>
                    <a:lnTo>
                      <a:pt x="4" y="45"/>
                    </a:lnTo>
                    <a:lnTo>
                      <a:pt x="10" y="44"/>
                    </a:lnTo>
                    <a:lnTo>
                      <a:pt x="18" y="43"/>
                    </a:lnTo>
                    <a:lnTo>
                      <a:pt x="204" y="33"/>
                    </a:lnTo>
                    <a:lnTo>
                      <a:pt x="215" y="31"/>
                    </a:lnTo>
                    <a:lnTo>
                      <a:pt x="218" y="31"/>
                    </a:lnTo>
                    <a:lnTo>
                      <a:pt x="220" y="28"/>
                    </a:lnTo>
                    <a:lnTo>
                      <a:pt x="223" y="26"/>
                    </a:lnTo>
                    <a:lnTo>
                      <a:pt x="219" y="25"/>
                    </a:lnTo>
                    <a:lnTo>
                      <a:pt x="215" y="23"/>
                    </a:lnTo>
                    <a:lnTo>
                      <a:pt x="17" y="5"/>
                    </a:lnTo>
                    <a:lnTo>
                      <a:pt x="11" y="4"/>
                    </a:lnTo>
                    <a:lnTo>
                      <a:pt x="7" y="3"/>
                    </a:lnTo>
                    <a:lnTo>
                      <a:pt x="4" y="3"/>
                    </a:lnTo>
                    <a:lnTo>
                      <a:pt x="1" y="1"/>
                    </a:lnTo>
                    <a:lnTo>
                      <a:pt x="1"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Freeform 55"/>
              <p:cNvSpPr>
                <a:spLocks/>
              </p:cNvSpPr>
              <p:nvPr/>
            </p:nvSpPr>
            <p:spPr bwMode="auto">
              <a:xfrm>
                <a:off x="298" y="1711"/>
                <a:ext cx="224" cy="49"/>
              </a:xfrm>
              <a:custGeom>
                <a:avLst/>
                <a:gdLst/>
                <a:ahLst/>
                <a:cxnLst>
                  <a:cxn ang="0">
                    <a:pos x="1" y="48"/>
                  </a:cxn>
                  <a:cxn ang="0">
                    <a:pos x="2" y="46"/>
                  </a:cxn>
                  <a:cxn ang="0">
                    <a:pos x="6" y="44"/>
                  </a:cxn>
                  <a:cxn ang="0">
                    <a:pos x="10" y="44"/>
                  </a:cxn>
                  <a:cxn ang="0">
                    <a:pos x="18" y="43"/>
                  </a:cxn>
                  <a:cxn ang="0">
                    <a:pos x="205" y="32"/>
                  </a:cxn>
                  <a:cxn ang="0">
                    <a:pos x="215" y="32"/>
                  </a:cxn>
                  <a:cxn ang="0">
                    <a:pos x="218" y="30"/>
                  </a:cxn>
                  <a:cxn ang="0">
                    <a:pos x="221" y="29"/>
                  </a:cxn>
                  <a:cxn ang="0">
                    <a:pos x="223" y="27"/>
                  </a:cxn>
                  <a:cxn ang="0">
                    <a:pos x="220" y="24"/>
                  </a:cxn>
                  <a:cxn ang="0">
                    <a:pos x="215" y="23"/>
                  </a:cxn>
                  <a:cxn ang="0">
                    <a:pos x="17" y="5"/>
                  </a:cxn>
                  <a:cxn ang="0">
                    <a:pos x="11" y="4"/>
                  </a:cxn>
                  <a:cxn ang="0">
                    <a:pos x="8" y="3"/>
                  </a:cxn>
                  <a:cxn ang="0">
                    <a:pos x="4" y="3"/>
                  </a:cxn>
                  <a:cxn ang="0">
                    <a:pos x="2" y="1"/>
                  </a:cxn>
                  <a:cxn ang="0">
                    <a:pos x="0" y="0"/>
                  </a:cxn>
                </a:cxnLst>
                <a:rect l="0" t="0" r="r" b="b"/>
                <a:pathLst>
                  <a:path w="224" h="49">
                    <a:moveTo>
                      <a:pt x="1" y="48"/>
                    </a:moveTo>
                    <a:lnTo>
                      <a:pt x="2" y="46"/>
                    </a:lnTo>
                    <a:lnTo>
                      <a:pt x="6" y="44"/>
                    </a:lnTo>
                    <a:lnTo>
                      <a:pt x="10" y="44"/>
                    </a:lnTo>
                    <a:lnTo>
                      <a:pt x="18" y="43"/>
                    </a:lnTo>
                    <a:lnTo>
                      <a:pt x="205" y="32"/>
                    </a:lnTo>
                    <a:lnTo>
                      <a:pt x="215" y="32"/>
                    </a:lnTo>
                    <a:lnTo>
                      <a:pt x="218" y="30"/>
                    </a:lnTo>
                    <a:lnTo>
                      <a:pt x="221" y="29"/>
                    </a:lnTo>
                    <a:lnTo>
                      <a:pt x="223" y="27"/>
                    </a:lnTo>
                    <a:lnTo>
                      <a:pt x="220" y="24"/>
                    </a:lnTo>
                    <a:lnTo>
                      <a:pt x="215" y="23"/>
                    </a:lnTo>
                    <a:lnTo>
                      <a:pt x="17" y="5"/>
                    </a:lnTo>
                    <a:lnTo>
                      <a:pt x="11" y="4"/>
                    </a:lnTo>
                    <a:lnTo>
                      <a:pt x="8" y="3"/>
                    </a:lnTo>
                    <a:lnTo>
                      <a:pt x="4" y="3"/>
                    </a:lnTo>
                    <a:lnTo>
                      <a:pt x="2" y="1"/>
                    </a:lnTo>
                    <a:lnTo>
                      <a:pt x="0"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56"/>
              <p:cNvSpPr>
                <a:spLocks/>
              </p:cNvSpPr>
              <p:nvPr/>
            </p:nvSpPr>
            <p:spPr bwMode="auto">
              <a:xfrm>
                <a:off x="299" y="1677"/>
                <a:ext cx="224" cy="35"/>
              </a:xfrm>
              <a:custGeom>
                <a:avLst/>
                <a:gdLst/>
                <a:ahLst/>
                <a:cxnLst>
                  <a:cxn ang="0">
                    <a:pos x="0" y="34"/>
                  </a:cxn>
                  <a:cxn ang="0">
                    <a:pos x="1" y="30"/>
                  </a:cxn>
                  <a:cxn ang="0">
                    <a:pos x="4" y="28"/>
                  </a:cxn>
                  <a:cxn ang="0">
                    <a:pos x="10" y="28"/>
                  </a:cxn>
                  <a:cxn ang="0">
                    <a:pos x="18" y="27"/>
                  </a:cxn>
                  <a:cxn ang="0">
                    <a:pos x="204" y="17"/>
                  </a:cxn>
                  <a:cxn ang="0">
                    <a:pos x="215" y="15"/>
                  </a:cxn>
                  <a:cxn ang="0">
                    <a:pos x="218" y="15"/>
                  </a:cxn>
                  <a:cxn ang="0">
                    <a:pos x="220" y="12"/>
                  </a:cxn>
                  <a:cxn ang="0">
                    <a:pos x="223" y="10"/>
                  </a:cxn>
                  <a:cxn ang="0">
                    <a:pos x="219" y="8"/>
                  </a:cxn>
                  <a:cxn ang="0">
                    <a:pos x="215" y="6"/>
                  </a:cxn>
                  <a:cxn ang="0">
                    <a:pos x="119" y="0"/>
                  </a:cxn>
                </a:cxnLst>
                <a:rect l="0" t="0" r="r" b="b"/>
                <a:pathLst>
                  <a:path w="224" h="35">
                    <a:moveTo>
                      <a:pt x="0" y="34"/>
                    </a:moveTo>
                    <a:lnTo>
                      <a:pt x="1" y="30"/>
                    </a:lnTo>
                    <a:lnTo>
                      <a:pt x="4" y="28"/>
                    </a:lnTo>
                    <a:lnTo>
                      <a:pt x="10" y="28"/>
                    </a:lnTo>
                    <a:lnTo>
                      <a:pt x="18" y="27"/>
                    </a:lnTo>
                    <a:lnTo>
                      <a:pt x="204" y="17"/>
                    </a:lnTo>
                    <a:lnTo>
                      <a:pt x="215" y="15"/>
                    </a:lnTo>
                    <a:lnTo>
                      <a:pt x="218" y="15"/>
                    </a:lnTo>
                    <a:lnTo>
                      <a:pt x="220" y="12"/>
                    </a:lnTo>
                    <a:lnTo>
                      <a:pt x="223" y="10"/>
                    </a:lnTo>
                    <a:lnTo>
                      <a:pt x="219" y="8"/>
                    </a:lnTo>
                    <a:lnTo>
                      <a:pt x="215" y="6"/>
                    </a:lnTo>
                    <a:lnTo>
                      <a:pt x="119" y="0"/>
                    </a:lnTo>
                  </a:path>
                </a:pathLst>
              </a:custGeom>
              <a:noFill/>
              <a:ln w="19050" cap="rnd" cmpd="sng">
                <a:solidFill>
                  <a:schemeClr val="tx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63" name="Freeform 62"/>
          <p:cNvSpPr>
            <a:spLocks/>
          </p:cNvSpPr>
          <p:nvPr/>
        </p:nvSpPr>
        <p:spPr bwMode="auto">
          <a:xfrm>
            <a:off x="2823303" y="2350475"/>
            <a:ext cx="518114" cy="120461"/>
          </a:xfrm>
          <a:custGeom>
            <a:avLst/>
            <a:gdLst/>
            <a:ahLst/>
            <a:cxnLst>
              <a:cxn ang="0">
                <a:pos x="0" y="53"/>
              </a:cxn>
              <a:cxn ang="0">
                <a:pos x="0" y="0"/>
              </a:cxn>
              <a:cxn ang="0">
                <a:pos x="212" y="0"/>
              </a:cxn>
            </a:cxnLst>
            <a:rect l="0" t="0" r="r" b="b"/>
            <a:pathLst>
              <a:path w="213" h="54">
                <a:moveTo>
                  <a:pt x="0" y="53"/>
                </a:moveTo>
                <a:lnTo>
                  <a:pt x="0" y="0"/>
                </a:lnTo>
                <a:lnTo>
                  <a:pt x="212" y="0"/>
                </a:lnTo>
              </a:path>
            </a:pathLst>
          </a:custGeom>
          <a:noFill/>
          <a:ln w="1905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63"/>
          <p:cNvSpPr>
            <a:spLocks/>
          </p:cNvSpPr>
          <p:nvPr/>
        </p:nvSpPr>
        <p:spPr bwMode="auto">
          <a:xfrm>
            <a:off x="2823303" y="3239122"/>
            <a:ext cx="429346" cy="124763"/>
          </a:xfrm>
          <a:custGeom>
            <a:avLst/>
            <a:gdLst/>
            <a:ahLst/>
            <a:cxnLst>
              <a:cxn ang="0">
                <a:pos x="0" y="0"/>
              </a:cxn>
              <a:cxn ang="0">
                <a:pos x="0" y="64"/>
              </a:cxn>
              <a:cxn ang="0">
                <a:pos x="154" y="64"/>
              </a:cxn>
            </a:cxnLst>
            <a:rect l="0" t="0" r="r" b="b"/>
            <a:pathLst>
              <a:path w="155" h="65">
                <a:moveTo>
                  <a:pt x="0" y="0"/>
                </a:moveTo>
                <a:lnTo>
                  <a:pt x="0" y="64"/>
                </a:lnTo>
                <a:lnTo>
                  <a:pt x="154" y="64"/>
                </a:lnTo>
              </a:path>
            </a:pathLst>
          </a:custGeom>
          <a:noFill/>
          <a:ln w="1905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AutoShape 70"/>
          <p:cNvSpPr>
            <a:spLocks noChangeArrowheads="1"/>
          </p:cNvSpPr>
          <p:nvPr/>
        </p:nvSpPr>
        <p:spPr bwMode="auto">
          <a:xfrm>
            <a:off x="2398077" y="2101492"/>
            <a:ext cx="896736" cy="1630535"/>
          </a:xfrm>
          <a:prstGeom prst="roundRect">
            <a:avLst>
              <a:gd name="adj" fmla="val 12495"/>
            </a:avLst>
          </a:prstGeom>
          <a:no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65"/>
          <p:cNvSpPr>
            <a:spLocks/>
          </p:cNvSpPr>
          <p:nvPr/>
        </p:nvSpPr>
        <p:spPr bwMode="auto">
          <a:xfrm>
            <a:off x="5075615" y="4425335"/>
            <a:ext cx="119565" cy="182844"/>
          </a:xfrm>
          <a:custGeom>
            <a:avLst/>
            <a:gdLst/>
            <a:ahLst/>
            <a:cxnLst>
              <a:cxn ang="0">
                <a:pos x="0" y="17"/>
              </a:cxn>
              <a:cxn ang="0">
                <a:pos x="65" y="17"/>
              </a:cxn>
              <a:cxn ang="0">
                <a:pos x="81" y="27"/>
              </a:cxn>
              <a:cxn ang="0">
                <a:pos x="81" y="53"/>
              </a:cxn>
              <a:cxn ang="0">
                <a:pos x="55" y="63"/>
              </a:cxn>
              <a:cxn ang="0">
                <a:pos x="4" y="60"/>
              </a:cxn>
              <a:cxn ang="0">
                <a:pos x="1" y="78"/>
              </a:cxn>
              <a:cxn ang="0">
                <a:pos x="57" y="76"/>
              </a:cxn>
              <a:cxn ang="0">
                <a:pos x="95" y="63"/>
              </a:cxn>
              <a:cxn ang="0">
                <a:pos x="95" y="15"/>
              </a:cxn>
              <a:cxn ang="0">
                <a:pos x="63" y="0"/>
              </a:cxn>
              <a:cxn ang="0">
                <a:pos x="2" y="0"/>
              </a:cxn>
              <a:cxn ang="0">
                <a:pos x="0" y="17"/>
              </a:cxn>
            </a:cxnLst>
            <a:rect l="0" t="0" r="r" b="b"/>
            <a:pathLst>
              <a:path w="96" h="79">
                <a:moveTo>
                  <a:pt x="0" y="17"/>
                </a:moveTo>
                <a:lnTo>
                  <a:pt x="65" y="17"/>
                </a:lnTo>
                <a:lnTo>
                  <a:pt x="81" y="27"/>
                </a:lnTo>
                <a:lnTo>
                  <a:pt x="81" y="53"/>
                </a:lnTo>
                <a:lnTo>
                  <a:pt x="55" y="63"/>
                </a:lnTo>
                <a:lnTo>
                  <a:pt x="4" y="60"/>
                </a:lnTo>
                <a:lnTo>
                  <a:pt x="1" y="78"/>
                </a:lnTo>
                <a:lnTo>
                  <a:pt x="57" y="76"/>
                </a:lnTo>
                <a:lnTo>
                  <a:pt x="95" y="63"/>
                </a:lnTo>
                <a:lnTo>
                  <a:pt x="95" y="15"/>
                </a:lnTo>
                <a:lnTo>
                  <a:pt x="63" y="0"/>
                </a:lnTo>
                <a:lnTo>
                  <a:pt x="2" y="0"/>
                </a:lnTo>
                <a:lnTo>
                  <a:pt x="0" y="17"/>
                </a:lnTo>
              </a:path>
            </a:pathLst>
          </a:custGeom>
          <a:solidFill>
            <a:schemeClr val="accent1"/>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66"/>
          <p:cNvSpPr>
            <a:spLocks/>
          </p:cNvSpPr>
          <p:nvPr/>
        </p:nvSpPr>
        <p:spPr bwMode="auto">
          <a:xfrm>
            <a:off x="4802501" y="4216837"/>
            <a:ext cx="349637" cy="643180"/>
          </a:xfrm>
          <a:custGeom>
            <a:avLst/>
            <a:gdLst/>
            <a:ahLst/>
            <a:cxnLst>
              <a:cxn ang="0">
                <a:pos x="47" y="2"/>
              </a:cxn>
              <a:cxn ang="0">
                <a:pos x="47" y="66"/>
              </a:cxn>
              <a:cxn ang="0">
                <a:pos x="0" y="66"/>
              </a:cxn>
              <a:cxn ang="0">
                <a:pos x="0" y="192"/>
              </a:cxn>
              <a:cxn ang="0">
                <a:pos x="83" y="192"/>
              </a:cxn>
              <a:cxn ang="0">
                <a:pos x="83" y="277"/>
              </a:cxn>
              <a:cxn ang="0">
                <a:pos x="179" y="277"/>
              </a:cxn>
              <a:cxn ang="0">
                <a:pos x="179" y="195"/>
              </a:cxn>
              <a:cxn ang="0">
                <a:pos x="186" y="168"/>
              </a:cxn>
              <a:cxn ang="0">
                <a:pos x="194" y="158"/>
              </a:cxn>
              <a:cxn ang="0">
                <a:pos x="208" y="156"/>
              </a:cxn>
              <a:cxn ang="0">
                <a:pos x="276" y="156"/>
              </a:cxn>
              <a:cxn ang="0">
                <a:pos x="276" y="113"/>
              </a:cxn>
              <a:cxn ang="0">
                <a:pos x="206" y="112"/>
              </a:cxn>
              <a:cxn ang="0">
                <a:pos x="192" y="104"/>
              </a:cxn>
              <a:cxn ang="0">
                <a:pos x="194" y="91"/>
              </a:cxn>
              <a:cxn ang="0">
                <a:pos x="194" y="0"/>
              </a:cxn>
              <a:cxn ang="0">
                <a:pos x="47" y="2"/>
              </a:cxn>
            </a:cxnLst>
            <a:rect l="0" t="0" r="r" b="b"/>
            <a:pathLst>
              <a:path w="277" h="278">
                <a:moveTo>
                  <a:pt x="47" y="2"/>
                </a:moveTo>
                <a:lnTo>
                  <a:pt x="47" y="66"/>
                </a:lnTo>
                <a:lnTo>
                  <a:pt x="0" y="66"/>
                </a:lnTo>
                <a:lnTo>
                  <a:pt x="0" y="192"/>
                </a:lnTo>
                <a:lnTo>
                  <a:pt x="83" y="192"/>
                </a:lnTo>
                <a:lnTo>
                  <a:pt x="83" y="277"/>
                </a:lnTo>
                <a:lnTo>
                  <a:pt x="179" y="277"/>
                </a:lnTo>
                <a:lnTo>
                  <a:pt x="179" y="195"/>
                </a:lnTo>
                <a:lnTo>
                  <a:pt x="186" y="168"/>
                </a:lnTo>
                <a:lnTo>
                  <a:pt x="194" y="158"/>
                </a:lnTo>
                <a:lnTo>
                  <a:pt x="208" y="156"/>
                </a:lnTo>
                <a:lnTo>
                  <a:pt x="276" y="156"/>
                </a:lnTo>
                <a:lnTo>
                  <a:pt x="276" y="113"/>
                </a:lnTo>
                <a:lnTo>
                  <a:pt x="206" y="112"/>
                </a:lnTo>
                <a:lnTo>
                  <a:pt x="192" y="104"/>
                </a:lnTo>
                <a:lnTo>
                  <a:pt x="194" y="91"/>
                </a:lnTo>
                <a:lnTo>
                  <a:pt x="194" y="0"/>
                </a:lnTo>
                <a:lnTo>
                  <a:pt x="47" y="2"/>
                </a:lnTo>
              </a:path>
            </a:pathLst>
          </a:custGeom>
          <a:solidFill>
            <a:srgbClr val="FFE1A4"/>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Oval 67"/>
          <p:cNvSpPr>
            <a:spLocks noChangeArrowheads="1"/>
          </p:cNvSpPr>
          <p:nvPr/>
        </p:nvSpPr>
        <p:spPr bwMode="auto">
          <a:xfrm>
            <a:off x="4842259" y="4182424"/>
            <a:ext cx="230072" cy="45719"/>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Oval 68"/>
          <p:cNvSpPr>
            <a:spLocks noChangeArrowheads="1"/>
          </p:cNvSpPr>
          <p:nvPr/>
        </p:nvSpPr>
        <p:spPr bwMode="auto">
          <a:xfrm>
            <a:off x="4842259" y="4152060"/>
            <a:ext cx="230072" cy="47325"/>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Oval 69"/>
          <p:cNvSpPr>
            <a:spLocks noChangeArrowheads="1"/>
          </p:cNvSpPr>
          <p:nvPr/>
        </p:nvSpPr>
        <p:spPr bwMode="auto">
          <a:xfrm>
            <a:off x="4842259" y="4117649"/>
            <a:ext cx="230072" cy="49476"/>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Oval 70"/>
          <p:cNvSpPr>
            <a:spLocks noChangeArrowheads="1"/>
          </p:cNvSpPr>
          <p:nvPr/>
        </p:nvSpPr>
        <p:spPr bwMode="auto">
          <a:xfrm>
            <a:off x="4842259" y="4085259"/>
            <a:ext cx="230072" cy="47325"/>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Oval 71"/>
          <p:cNvSpPr>
            <a:spLocks noChangeArrowheads="1"/>
          </p:cNvSpPr>
          <p:nvPr/>
        </p:nvSpPr>
        <p:spPr bwMode="auto">
          <a:xfrm>
            <a:off x="4842259" y="4058946"/>
            <a:ext cx="230072" cy="45719"/>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Oval 72"/>
          <p:cNvSpPr>
            <a:spLocks noChangeArrowheads="1"/>
          </p:cNvSpPr>
          <p:nvPr/>
        </p:nvSpPr>
        <p:spPr bwMode="auto">
          <a:xfrm>
            <a:off x="4842259" y="4026557"/>
            <a:ext cx="230072" cy="45719"/>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Freeform 73"/>
          <p:cNvSpPr>
            <a:spLocks/>
          </p:cNvSpPr>
          <p:nvPr/>
        </p:nvSpPr>
        <p:spPr bwMode="auto">
          <a:xfrm>
            <a:off x="4864730" y="4050848"/>
            <a:ext cx="179348" cy="189297"/>
          </a:xfrm>
          <a:custGeom>
            <a:avLst/>
            <a:gdLst/>
            <a:ahLst/>
            <a:cxnLst>
              <a:cxn ang="0">
                <a:pos x="0" y="0"/>
              </a:cxn>
              <a:cxn ang="0">
                <a:pos x="0" y="82"/>
              </a:cxn>
              <a:cxn ang="0">
                <a:pos x="142" y="82"/>
              </a:cxn>
              <a:cxn ang="0">
                <a:pos x="142" y="0"/>
              </a:cxn>
              <a:cxn ang="0">
                <a:pos x="0" y="0"/>
              </a:cxn>
            </a:cxnLst>
            <a:rect l="0" t="0" r="r" b="b"/>
            <a:pathLst>
              <a:path w="143" h="83">
                <a:moveTo>
                  <a:pt x="0" y="0"/>
                </a:moveTo>
                <a:lnTo>
                  <a:pt x="0" y="82"/>
                </a:lnTo>
                <a:lnTo>
                  <a:pt x="142" y="82"/>
                </a:lnTo>
                <a:lnTo>
                  <a:pt x="142" y="0"/>
                </a:lnTo>
                <a:lnTo>
                  <a:pt x="0" y="0"/>
                </a:lnTo>
              </a:path>
            </a:pathLst>
          </a:custGeom>
          <a:solidFill>
            <a:srgbClr val="FF9933"/>
          </a:solidFill>
          <a:ln w="9525" cap="rnd">
            <a:no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Freeform 74"/>
          <p:cNvSpPr>
            <a:spLocks/>
          </p:cNvSpPr>
          <p:nvPr/>
        </p:nvSpPr>
        <p:spPr bwMode="auto">
          <a:xfrm>
            <a:off x="4885473" y="4050849"/>
            <a:ext cx="139492" cy="580798"/>
          </a:xfrm>
          <a:custGeom>
            <a:avLst/>
            <a:gdLst/>
            <a:ahLst/>
            <a:cxnLst>
              <a:cxn ang="0">
                <a:pos x="0" y="138"/>
              </a:cxn>
              <a:cxn ang="0">
                <a:pos x="23" y="160"/>
              </a:cxn>
              <a:cxn ang="0">
                <a:pos x="23" y="235"/>
              </a:cxn>
              <a:cxn ang="0">
                <a:pos x="45" y="251"/>
              </a:cxn>
              <a:cxn ang="0">
                <a:pos x="72" y="251"/>
              </a:cxn>
              <a:cxn ang="0">
                <a:pos x="86" y="238"/>
              </a:cxn>
              <a:cxn ang="0">
                <a:pos x="86" y="163"/>
              </a:cxn>
              <a:cxn ang="0">
                <a:pos x="110" y="140"/>
              </a:cxn>
              <a:cxn ang="0">
                <a:pos x="110" y="0"/>
              </a:cxn>
              <a:cxn ang="0">
                <a:pos x="75" y="1"/>
              </a:cxn>
              <a:cxn ang="0">
                <a:pos x="75" y="36"/>
              </a:cxn>
              <a:cxn ang="0">
                <a:pos x="32" y="34"/>
              </a:cxn>
              <a:cxn ang="0">
                <a:pos x="32" y="2"/>
              </a:cxn>
              <a:cxn ang="0">
                <a:pos x="0" y="0"/>
              </a:cxn>
              <a:cxn ang="0">
                <a:pos x="0" y="138"/>
              </a:cxn>
            </a:cxnLst>
            <a:rect l="0" t="0" r="r" b="b"/>
            <a:pathLst>
              <a:path w="111" h="252">
                <a:moveTo>
                  <a:pt x="0" y="138"/>
                </a:moveTo>
                <a:lnTo>
                  <a:pt x="23" y="160"/>
                </a:lnTo>
                <a:lnTo>
                  <a:pt x="23" y="235"/>
                </a:lnTo>
                <a:lnTo>
                  <a:pt x="45" y="251"/>
                </a:lnTo>
                <a:lnTo>
                  <a:pt x="72" y="251"/>
                </a:lnTo>
                <a:lnTo>
                  <a:pt x="86" y="238"/>
                </a:lnTo>
                <a:lnTo>
                  <a:pt x="86" y="163"/>
                </a:lnTo>
                <a:lnTo>
                  <a:pt x="110" y="140"/>
                </a:lnTo>
                <a:lnTo>
                  <a:pt x="110" y="0"/>
                </a:lnTo>
                <a:lnTo>
                  <a:pt x="75" y="1"/>
                </a:lnTo>
                <a:lnTo>
                  <a:pt x="75" y="36"/>
                </a:lnTo>
                <a:lnTo>
                  <a:pt x="32" y="34"/>
                </a:lnTo>
                <a:lnTo>
                  <a:pt x="32" y="2"/>
                </a:lnTo>
                <a:lnTo>
                  <a:pt x="0" y="0"/>
                </a:lnTo>
                <a:lnTo>
                  <a:pt x="0" y="138"/>
                </a:lnTo>
              </a:path>
            </a:pathLst>
          </a:custGeom>
          <a:solidFill>
            <a:srgbClr val="CBCBCB"/>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Oval 75"/>
          <p:cNvSpPr>
            <a:spLocks noChangeArrowheads="1"/>
          </p:cNvSpPr>
          <p:nvPr/>
        </p:nvSpPr>
        <p:spPr bwMode="auto">
          <a:xfrm>
            <a:off x="5075614" y="4461771"/>
            <a:ext cx="45719" cy="109706"/>
          </a:xfrm>
          <a:prstGeom prst="ellipse">
            <a:avLst/>
          </a:prstGeom>
          <a:solidFill>
            <a:schemeClr val="accent1"/>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Oval 76"/>
          <p:cNvSpPr>
            <a:spLocks noChangeArrowheads="1"/>
          </p:cNvSpPr>
          <p:nvPr/>
        </p:nvSpPr>
        <p:spPr bwMode="auto">
          <a:xfrm>
            <a:off x="5087715" y="4461771"/>
            <a:ext cx="45719" cy="109706"/>
          </a:xfrm>
          <a:prstGeom prst="ellipse">
            <a:avLst/>
          </a:prstGeom>
          <a:solidFill>
            <a:schemeClr val="accent1"/>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Oval 77"/>
          <p:cNvSpPr>
            <a:spLocks noChangeArrowheads="1"/>
          </p:cNvSpPr>
          <p:nvPr/>
        </p:nvSpPr>
        <p:spPr bwMode="auto">
          <a:xfrm>
            <a:off x="5103271" y="4461771"/>
            <a:ext cx="45719" cy="109706"/>
          </a:xfrm>
          <a:prstGeom prst="ellipse">
            <a:avLst/>
          </a:prstGeom>
          <a:solidFill>
            <a:schemeClr val="accent1"/>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Oval 78"/>
          <p:cNvSpPr>
            <a:spLocks noChangeArrowheads="1"/>
          </p:cNvSpPr>
          <p:nvPr/>
        </p:nvSpPr>
        <p:spPr bwMode="auto">
          <a:xfrm>
            <a:off x="5115371" y="4461771"/>
            <a:ext cx="45719" cy="109706"/>
          </a:xfrm>
          <a:prstGeom prst="ellipse">
            <a:avLst/>
          </a:prstGeom>
          <a:solidFill>
            <a:schemeClr val="accent1"/>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Oval 79"/>
          <p:cNvSpPr>
            <a:spLocks noChangeArrowheads="1"/>
          </p:cNvSpPr>
          <p:nvPr/>
        </p:nvSpPr>
        <p:spPr bwMode="auto">
          <a:xfrm>
            <a:off x="5127472" y="4461771"/>
            <a:ext cx="45719" cy="109706"/>
          </a:xfrm>
          <a:prstGeom prst="ellipse">
            <a:avLst/>
          </a:prstGeom>
          <a:solidFill>
            <a:schemeClr val="accent1"/>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Line 86"/>
          <p:cNvSpPr>
            <a:spLocks noChangeShapeType="1"/>
          </p:cNvSpPr>
          <p:nvPr/>
        </p:nvSpPr>
        <p:spPr bwMode="auto">
          <a:xfrm>
            <a:off x="4940786" y="4822089"/>
            <a:ext cx="39855" cy="0"/>
          </a:xfrm>
          <a:prstGeom prst="line">
            <a:avLst/>
          </a:prstGeom>
          <a:noFill/>
          <a:ln w="25400">
            <a:solidFill>
              <a:srgbClr val="FFE1A4"/>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Oval 81"/>
          <p:cNvSpPr>
            <a:spLocks noChangeArrowheads="1"/>
          </p:cNvSpPr>
          <p:nvPr/>
        </p:nvSpPr>
        <p:spPr bwMode="auto">
          <a:xfrm>
            <a:off x="4781759" y="434436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 name="Oval 82"/>
          <p:cNvSpPr>
            <a:spLocks noChangeArrowheads="1"/>
          </p:cNvSpPr>
          <p:nvPr/>
        </p:nvSpPr>
        <p:spPr bwMode="auto">
          <a:xfrm>
            <a:off x="4759288" y="434436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4" name="Oval 83"/>
          <p:cNvSpPr>
            <a:spLocks noChangeArrowheads="1"/>
          </p:cNvSpPr>
          <p:nvPr/>
        </p:nvSpPr>
        <p:spPr bwMode="auto">
          <a:xfrm>
            <a:off x="4736815" y="434436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5" name="Oval 84"/>
          <p:cNvSpPr>
            <a:spLocks noChangeArrowheads="1"/>
          </p:cNvSpPr>
          <p:nvPr/>
        </p:nvSpPr>
        <p:spPr bwMode="auto">
          <a:xfrm>
            <a:off x="4714344" y="434436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Oval 85"/>
          <p:cNvSpPr>
            <a:spLocks noChangeArrowheads="1"/>
          </p:cNvSpPr>
          <p:nvPr/>
        </p:nvSpPr>
        <p:spPr bwMode="auto">
          <a:xfrm>
            <a:off x="4691873" y="434436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7" name="Oval 86"/>
          <p:cNvSpPr>
            <a:spLocks noChangeArrowheads="1"/>
          </p:cNvSpPr>
          <p:nvPr/>
        </p:nvSpPr>
        <p:spPr bwMode="auto">
          <a:xfrm>
            <a:off x="4671132" y="434436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88" name="Group 87"/>
          <p:cNvGrpSpPr>
            <a:grpSpLocks/>
          </p:cNvGrpSpPr>
          <p:nvPr/>
        </p:nvGrpSpPr>
        <p:grpSpPr bwMode="auto">
          <a:xfrm>
            <a:off x="4621036" y="4340316"/>
            <a:ext cx="63406" cy="337723"/>
            <a:chOff x="1584" y="2520"/>
            <a:chExt cx="49" cy="147"/>
          </a:xfrm>
        </p:grpSpPr>
        <p:sp>
          <p:nvSpPr>
            <p:cNvPr id="89" name="Freeform 88"/>
            <p:cNvSpPr>
              <a:spLocks/>
            </p:cNvSpPr>
            <p:nvPr/>
          </p:nvSpPr>
          <p:spPr bwMode="auto">
            <a:xfrm>
              <a:off x="1595" y="2520"/>
              <a:ext cx="38" cy="147"/>
            </a:xfrm>
            <a:custGeom>
              <a:avLst/>
              <a:gdLst/>
              <a:ahLst/>
              <a:cxnLst>
                <a:cxn ang="0">
                  <a:pos x="37" y="0"/>
                </a:cxn>
                <a:cxn ang="0">
                  <a:pos x="0" y="17"/>
                </a:cxn>
                <a:cxn ang="0">
                  <a:pos x="3" y="126"/>
                </a:cxn>
                <a:cxn ang="0">
                  <a:pos x="37" y="146"/>
                </a:cxn>
                <a:cxn ang="0">
                  <a:pos x="37" y="0"/>
                </a:cxn>
              </a:cxnLst>
              <a:rect l="0" t="0" r="r" b="b"/>
              <a:pathLst>
                <a:path w="38" h="147">
                  <a:moveTo>
                    <a:pt x="37" y="0"/>
                  </a:moveTo>
                  <a:lnTo>
                    <a:pt x="0" y="17"/>
                  </a:lnTo>
                  <a:lnTo>
                    <a:pt x="3" y="126"/>
                  </a:lnTo>
                  <a:lnTo>
                    <a:pt x="37" y="146"/>
                  </a:lnTo>
                  <a:lnTo>
                    <a:pt x="37" y="0"/>
                  </a:lnTo>
                </a:path>
              </a:pathLst>
            </a:custGeom>
            <a:solidFill>
              <a:srgbClr val="FF9933"/>
            </a:solidFill>
            <a:ln w="12700" cap="rnd" cmpd="sng">
              <a:solidFill>
                <a:srgbClr val="FFE1A4"/>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0" name="Oval 89"/>
            <p:cNvSpPr>
              <a:spLocks noChangeArrowheads="1"/>
            </p:cNvSpPr>
            <p:nvPr/>
          </p:nvSpPr>
          <p:spPr bwMode="auto">
            <a:xfrm>
              <a:off x="1584" y="2539"/>
              <a:ext cx="23" cy="105"/>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1" name="Group 90"/>
          <p:cNvGrpSpPr>
            <a:grpSpLocks/>
          </p:cNvGrpSpPr>
          <p:nvPr/>
        </p:nvGrpSpPr>
        <p:grpSpPr bwMode="auto">
          <a:xfrm>
            <a:off x="4544948" y="4253258"/>
            <a:ext cx="193840" cy="382895"/>
            <a:chOff x="1521" y="2509"/>
            <a:chExt cx="154" cy="167"/>
          </a:xfrm>
        </p:grpSpPr>
        <p:sp>
          <p:nvSpPr>
            <p:cNvPr id="92" name="Freeform 91"/>
            <p:cNvSpPr>
              <a:spLocks/>
            </p:cNvSpPr>
            <p:nvPr/>
          </p:nvSpPr>
          <p:spPr bwMode="auto">
            <a:xfrm>
              <a:off x="1521" y="2528"/>
              <a:ext cx="154" cy="132"/>
            </a:xfrm>
            <a:custGeom>
              <a:avLst/>
              <a:gdLst/>
              <a:ahLst/>
              <a:cxnLst>
                <a:cxn ang="0">
                  <a:pos x="0" y="0"/>
                </a:cxn>
                <a:cxn ang="0">
                  <a:pos x="0" y="131"/>
                </a:cxn>
                <a:cxn ang="0">
                  <a:pos x="153" y="131"/>
                </a:cxn>
                <a:cxn ang="0">
                  <a:pos x="153" y="5"/>
                </a:cxn>
                <a:cxn ang="0">
                  <a:pos x="0" y="0"/>
                </a:cxn>
              </a:cxnLst>
              <a:rect l="0" t="0" r="r" b="b"/>
              <a:pathLst>
                <a:path w="154" h="132">
                  <a:moveTo>
                    <a:pt x="0" y="0"/>
                  </a:moveTo>
                  <a:lnTo>
                    <a:pt x="0" y="131"/>
                  </a:lnTo>
                  <a:lnTo>
                    <a:pt x="153" y="131"/>
                  </a:lnTo>
                  <a:lnTo>
                    <a:pt x="153" y="5"/>
                  </a:lnTo>
                  <a:lnTo>
                    <a:pt x="0" y="0"/>
                  </a:lnTo>
                </a:path>
              </a:pathLst>
            </a:custGeom>
            <a:solidFill>
              <a:srgbClr val="FFCC00"/>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AutoShape 98"/>
            <p:cNvSpPr>
              <a:spLocks noChangeArrowheads="1"/>
            </p:cNvSpPr>
            <p:nvPr/>
          </p:nvSpPr>
          <p:spPr bwMode="auto">
            <a:xfrm>
              <a:off x="1530" y="2509"/>
              <a:ext cx="134" cy="41"/>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AutoShape 99"/>
            <p:cNvSpPr>
              <a:spLocks noChangeArrowheads="1"/>
            </p:cNvSpPr>
            <p:nvPr/>
          </p:nvSpPr>
          <p:spPr bwMode="auto">
            <a:xfrm>
              <a:off x="1530" y="2562"/>
              <a:ext cx="134" cy="61"/>
            </a:xfrm>
            <a:prstGeom prst="roundRect">
              <a:avLst>
                <a:gd name="adj" fmla="val 29144"/>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AutoShape 100"/>
            <p:cNvSpPr>
              <a:spLocks noChangeArrowheads="1"/>
            </p:cNvSpPr>
            <p:nvPr/>
          </p:nvSpPr>
          <p:spPr bwMode="auto">
            <a:xfrm>
              <a:off x="1530" y="2634"/>
              <a:ext cx="134" cy="42"/>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6" name="Oval 95"/>
          <p:cNvSpPr>
            <a:spLocks noChangeArrowheads="1"/>
          </p:cNvSpPr>
          <p:nvPr/>
        </p:nvSpPr>
        <p:spPr bwMode="auto">
          <a:xfrm>
            <a:off x="4366905" y="2180439"/>
            <a:ext cx="1028984" cy="1165897"/>
          </a:xfrm>
          <a:prstGeom prst="ellipse">
            <a:avLst/>
          </a:prstGeom>
          <a:solidFill>
            <a:schemeClr val="bg1"/>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latinLnBrk="1"/>
            <a:endParaRPr lang="en-US" sz="1200">
              <a:solidFill>
                <a:schemeClr val="bg1"/>
              </a:solidFill>
            </a:endParaRPr>
          </a:p>
        </p:txBody>
      </p:sp>
      <p:sp>
        <p:nvSpPr>
          <p:cNvPr id="97" name="Freeform 96"/>
          <p:cNvSpPr>
            <a:spLocks/>
          </p:cNvSpPr>
          <p:nvPr/>
        </p:nvSpPr>
        <p:spPr bwMode="auto">
          <a:xfrm>
            <a:off x="4745459" y="2611605"/>
            <a:ext cx="349637" cy="638877"/>
          </a:xfrm>
          <a:custGeom>
            <a:avLst/>
            <a:gdLst/>
            <a:ahLst/>
            <a:cxnLst>
              <a:cxn ang="0">
                <a:pos x="47" y="2"/>
              </a:cxn>
              <a:cxn ang="0">
                <a:pos x="47" y="66"/>
              </a:cxn>
              <a:cxn ang="0">
                <a:pos x="0" y="66"/>
              </a:cxn>
              <a:cxn ang="0">
                <a:pos x="0" y="192"/>
              </a:cxn>
              <a:cxn ang="0">
                <a:pos x="83" y="192"/>
              </a:cxn>
              <a:cxn ang="0">
                <a:pos x="83" y="277"/>
              </a:cxn>
              <a:cxn ang="0">
                <a:pos x="179" y="277"/>
              </a:cxn>
              <a:cxn ang="0">
                <a:pos x="179" y="195"/>
              </a:cxn>
              <a:cxn ang="0">
                <a:pos x="186" y="168"/>
              </a:cxn>
              <a:cxn ang="0">
                <a:pos x="194" y="158"/>
              </a:cxn>
              <a:cxn ang="0">
                <a:pos x="208" y="156"/>
              </a:cxn>
              <a:cxn ang="0">
                <a:pos x="276" y="156"/>
              </a:cxn>
              <a:cxn ang="0">
                <a:pos x="276" y="113"/>
              </a:cxn>
              <a:cxn ang="0">
                <a:pos x="206" y="112"/>
              </a:cxn>
              <a:cxn ang="0">
                <a:pos x="192" y="104"/>
              </a:cxn>
              <a:cxn ang="0">
                <a:pos x="194" y="91"/>
              </a:cxn>
              <a:cxn ang="0">
                <a:pos x="194" y="0"/>
              </a:cxn>
              <a:cxn ang="0">
                <a:pos x="47" y="2"/>
              </a:cxn>
            </a:cxnLst>
            <a:rect l="0" t="0" r="r" b="b"/>
            <a:pathLst>
              <a:path w="277" h="278">
                <a:moveTo>
                  <a:pt x="47" y="2"/>
                </a:moveTo>
                <a:lnTo>
                  <a:pt x="47" y="66"/>
                </a:lnTo>
                <a:lnTo>
                  <a:pt x="0" y="66"/>
                </a:lnTo>
                <a:lnTo>
                  <a:pt x="0" y="192"/>
                </a:lnTo>
                <a:lnTo>
                  <a:pt x="83" y="192"/>
                </a:lnTo>
                <a:lnTo>
                  <a:pt x="83" y="277"/>
                </a:lnTo>
                <a:lnTo>
                  <a:pt x="179" y="277"/>
                </a:lnTo>
                <a:lnTo>
                  <a:pt x="179" y="195"/>
                </a:lnTo>
                <a:lnTo>
                  <a:pt x="186" y="168"/>
                </a:lnTo>
                <a:lnTo>
                  <a:pt x="194" y="158"/>
                </a:lnTo>
                <a:lnTo>
                  <a:pt x="208" y="156"/>
                </a:lnTo>
                <a:lnTo>
                  <a:pt x="276" y="156"/>
                </a:lnTo>
                <a:lnTo>
                  <a:pt x="276" y="113"/>
                </a:lnTo>
                <a:lnTo>
                  <a:pt x="206" y="112"/>
                </a:lnTo>
                <a:lnTo>
                  <a:pt x="192" y="104"/>
                </a:lnTo>
                <a:lnTo>
                  <a:pt x="194" y="91"/>
                </a:lnTo>
                <a:lnTo>
                  <a:pt x="194" y="0"/>
                </a:lnTo>
                <a:lnTo>
                  <a:pt x="47" y="2"/>
                </a:lnTo>
              </a:path>
            </a:pathLst>
          </a:custGeom>
          <a:solidFill>
            <a:srgbClr val="FFE1A4"/>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Oval 97"/>
          <p:cNvSpPr>
            <a:spLocks noChangeArrowheads="1"/>
          </p:cNvSpPr>
          <p:nvPr/>
        </p:nvSpPr>
        <p:spPr bwMode="auto">
          <a:xfrm>
            <a:off x="4785217" y="2575168"/>
            <a:ext cx="230072" cy="45719"/>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Oval 98"/>
          <p:cNvSpPr>
            <a:spLocks noChangeArrowheads="1"/>
          </p:cNvSpPr>
          <p:nvPr/>
        </p:nvSpPr>
        <p:spPr bwMode="auto">
          <a:xfrm>
            <a:off x="4785217" y="2540755"/>
            <a:ext cx="230072" cy="49476"/>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Oval 99"/>
          <p:cNvSpPr>
            <a:spLocks noChangeArrowheads="1"/>
          </p:cNvSpPr>
          <p:nvPr/>
        </p:nvSpPr>
        <p:spPr bwMode="auto">
          <a:xfrm>
            <a:off x="4785217" y="2510392"/>
            <a:ext cx="230072" cy="45719"/>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1" name="Oval 100"/>
          <p:cNvSpPr>
            <a:spLocks noChangeArrowheads="1"/>
          </p:cNvSpPr>
          <p:nvPr/>
        </p:nvSpPr>
        <p:spPr bwMode="auto">
          <a:xfrm>
            <a:off x="4785217" y="2480027"/>
            <a:ext cx="230072" cy="47325"/>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2" name="Oval 101"/>
          <p:cNvSpPr>
            <a:spLocks noChangeArrowheads="1"/>
          </p:cNvSpPr>
          <p:nvPr/>
        </p:nvSpPr>
        <p:spPr bwMode="auto">
          <a:xfrm>
            <a:off x="4785217" y="2449663"/>
            <a:ext cx="230072" cy="47325"/>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3" name="Oval 102"/>
          <p:cNvSpPr>
            <a:spLocks noChangeArrowheads="1"/>
          </p:cNvSpPr>
          <p:nvPr/>
        </p:nvSpPr>
        <p:spPr bwMode="auto">
          <a:xfrm>
            <a:off x="4785217" y="2419301"/>
            <a:ext cx="230072" cy="45719"/>
          </a:xfrm>
          <a:prstGeom prst="ellipse">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4" name="Freeform 103"/>
          <p:cNvSpPr>
            <a:spLocks/>
          </p:cNvSpPr>
          <p:nvPr/>
        </p:nvSpPr>
        <p:spPr bwMode="auto">
          <a:xfrm>
            <a:off x="4807688" y="2443591"/>
            <a:ext cx="179348" cy="191448"/>
          </a:xfrm>
          <a:custGeom>
            <a:avLst/>
            <a:gdLst/>
            <a:ahLst/>
            <a:cxnLst>
              <a:cxn ang="0">
                <a:pos x="0" y="0"/>
              </a:cxn>
              <a:cxn ang="0">
                <a:pos x="0" y="82"/>
              </a:cxn>
              <a:cxn ang="0">
                <a:pos x="142" y="82"/>
              </a:cxn>
              <a:cxn ang="0">
                <a:pos x="142" y="0"/>
              </a:cxn>
              <a:cxn ang="0">
                <a:pos x="0" y="0"/>
              </a:cxn>
            </a:cxnLst>
            <a:rect l="0" t="0" r="r" b="b"/>
            <a:pathLst>
              <a:path w="143" h="83">
                <a:moveTo>
                  <a:pt x="0" y="0"/>
                </a:moveTo>
                <a:lnTo>
                  <a:pt x="0" y="82"/>
                </a:lnTo>
                <a:lnTo>
                  <a:pt x="142" y="82"/>
                </a:lnTo>
                <a:lnTo>
                  <a:pt x="142" y="0"/>
                </a:lnTo>
                <a:lnTo>
                  <a:pt x="0" y="0"/>
                </a:lnTo>
              </a:path>
            </a:pathLst>
          </a:custGeom>
          <a:solidFill>
            <a:srgbClr val="FF9933"/>
          </a:solidFill>
          <a:ln w="9525" cap="rnd">
            <a:no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5" name="Freeform 104"/>
          <p:cNvSpPr>
            <a:spLocks/>
          </p:cNvSpPr>
          <p:nvPr/>
        </p:nvSpPr>
        <p:spPr bwMode="auto">
          <a:xfrm>
            <a:off x="4828430" y="2443591"/>
            <a:ext cx="137681" cy="578646"/>
          </a:xfrm>
          <a:custGeom>
            <a:avLst/>
            <a:gdLst/>
            <a:ahLst/>
            <a:cxnLst>
              <a:cxn ang="0">
                <a:pos x="0" y="138"/>
              </a:cxn>
              <a:cxn ang="0">
                <a:pos x="23" y="160"/>
              </a:cxn>
              <a:cxn ang="0">
                <a:pos x="23" y="235"/>
              </a:cxn>
              <a:cxn ang="0">
                <a:pos x="45" y="251"/>
              </a:cxn>
              <a:cxn ang="0">
                <a:pos x="72" y="251"/>
              </a:cxn>
              <a:cxn ang="0">
                <a:pos x="86" y="238"/>
              </a:cxn>
              <a:cxn ang="0">
                <a:pos x="86" y="163"/>
              </a:cxn>
              <a:cxn ang="0">
                <a:pos x="110" y="140"/>
              </a:cxn>
              <a:cxn ang="0">
                <a:pos x="110" y="0"/>
              </a:cxn>
              <a:cxn ang="0">
                <a:pos x="75" y="1"/>
              </a:cxn>
              <a:cxn ang="0">
                <a:pos x="75" y="36"/>
              </a:cxn>
              <a:cxn ang="0">
                <a:pos x="32" y="34"/>
              </a:cxn>
              <a:cxn ang="0">
                <a:pos x="32" y="2"/>
              </a:cxn>
              <a:cxn ang="0">
                <a:pos x="0" y="0"/>
              </a:cxn>
              <a:cxn ang="0">
                <a:pos x="0" y="138"/>
              </a:cxn>
            </a:cxnLst>
            <a:rect l="0" t="0" r="r" b="b"/>
            <a:pathLst>
              <a:path w="111" h="252">
                <a:moveTo>
                  <a:pt x="0" y="138"/>
                </a:moveTo>
                <a:lnTo>
                  <a:pt x="23" y="160"/>
                </a:lnTo>
                <a:lnTo>
                  <a:pt x="23" y="235"/>
                </a:lnTo>
                <a:lnTo>
                  <a:pt x="45" y="251"/>
                </a:lnTo>
                <a:lnTo>
                  <a:pt x="72" y="251"/>
                </a:lnTo>
                <a:lnTo>
                  <a:pt x="86" y="238"/>
                </a:lnTo>
                <a:lnTo>
                  <a:pt x="86" y="163"/>
                </a:lnTo>
                <a:lnTo>
                  <a:pt x="110" y="140"/>
                </a:lnTo>
                <a:lnTo>
                  <a:pt x="110" y="0"/>
                </a:lnTo>
                <a:lnTo>
                  <a:pt x="75" y="1"/>
                </a:lnTo>
                <a:lnTo>
                  <a:pt x="75" y="36"/>
                </a:lnTo>
                <a:lnTo>
                  <a:pt x="32" y="34"/>
                </a:lnTo>
                <a:lnTo>
                  <a:pt x="32" y="2"/>
                </a:lnTo>
                <a:lnTo>
                  <a:pt x="0" y="0"/>
                </a:lnTo>
                <a:lnTo>
                  <a:pt x="0" y="138"/>
                </a:lnTo>
              </a:path>
            </a:pathLst>
          </a:custGeom>
          <a:solidFill>
            <a:srgbClr val="CBCBCB"/>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6" name="Line 111"/>
          <p:cNvSpPr>
            <a:spLocks noChangeShapeType="1"/>
          </p:cNvSpPr>
          <p:nvPr/>
        </p:nvSpPr>
        <p:spPr bwMode="auto">
          <a:xfrm>
            <a:off x="4883743" y="3212808"/>
            <a:ext cx="39855" cy="0"/>
          </a:xfrm>
          <a:prstGeom prst="line">
            <a:avLst/>
          </a:prstGeom>
          <a:noFill/>
          <a:ln w="25400">
            <a:solidFill>
              <a:srgbClr val="FFE1A4"/>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7" name="Oval 106"/>
          <p:cNvSpPr>
            <a:spLocks noChangeArrowheads="1"/>
          </p:cNvSpPr>
          <p:nvPr/>
        </p:nvSpPr>
        <p:spPr bwMode="auto">
          <a:xfrm>
            <a:off x="4724716" y="273508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8" name="Oval 107"/>
          <p:cNvSpPr>
            <a:spLocks noChangeArrowheads="1"/>
          </p:cNvSpPr>
          <p:nvPr/>
        </p:nvSpPr>
        <p:spPr bwMode="auto">
          <a:xfrm>
            <a:off x="4698788" y="273508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Oval 108"/>
          <p:cNvSpPr>
            <a:spLocks noChangeArrowheads="1"/>
          </p:cNvSpPr>
          <p:nvPr/>
        </p:nvSpPr>
        <p:spPr bwMode="auto">
          <a:xfrm>
            <a:off x="4679773" y="273508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0" name="Oval 109"/>
          <p:cNvSpPr>
            <a:spLocks noChangeArrowheads="1"/>
          </p:cNvSpPr>
          <p:nvPr/>
        </p:nvSpPr>
        <p:spPr bwMode="auto">
          <a:xfrm>
            <a:off x="4655574" y="273508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1" name="Oval 110"/>
          <p:cNvSpPr>
            <a:spLocks noChangeArrowheads="1"/>
          </p:cNvSpPr>
          <p:nvPr/>
        </p:nvSpPr>
        <p:spPr bwMode="auto">
          <a:xfrm>
            <a:off x="4634831" y="273508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Oval 111"/>
          <p:cNvSpPr>
            <a:spLocks noChangeArrowheads="1"/>
          </p:cNvSpPr>
          <p:nvPr/>
        </p:nvSpPr>
        <p:spPr bwMode="auto">
          <a:xfrm>
            <a:off x="4614088" y="2735085"/>
            <a:ext cx="45719" cy="324817"/>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13" name="Group 112"/>
          <p:cNvGrpSpPr>
            <a:grpSpLocks/>
          </p:cNvGrpSpPr>
          <p:nvPr/>
        </p:nvGrpSpPr>
        <p:grpSpPr bwMode="auto">
          <a:xfrm>
            <a:off x="4622764" y="2731034"/>
            <a:ext cx="61595" cy="337723"/>
            <a:chOff x="1584" y="2520"/>
            <a:chExt cx="49" cy="147"/>
          </a:xfrm>
        </p:grpSpPr>
        <p:sp>
          <p:nvSpPr>
            <p:cNvPr id="114" name="Freeform 113"/>
            <p:cNvSpPr>
              <a:spLocks/>
            </p:cNvSpPr>
            <p:nvPr/>
          </p:nvSpPr>
          <p:spPr bwMode="auto">
            <a:xfrm>
              <a:off x="1595" y="2520"/>
              <a:ext cx="38" cy="147"/>
            </a:xfrm>
            <a:custGeom>
              <a:avLst/>
              <a:gdLst/>
              <a:ahLst/>
              <a:cxnLst>
                <a:cxn ang="0">
                  <a:pos x="37" y="0"/>
                </a:cxn>
                <a:cxn ang="0">
                  <a:pos x="0" y="17"/>
                </a:cxn>
                <a:cxn ang="0">
                  <a:pos x="3" y="126"/>
                </a:cxn>
                <a:cxn ang="0">
                  <a:pos x="37" y="146"/>
                </a:cxn>
                <a:cxn ang="0">
                  <a:pos x="37" y="0"/>
                </a:cxn>
              </a:cxnLst>
              <a:rect l="0" t="0" r="r" b="b"/>
              <a:pathLst>
                <a:path w="38" h="147">
                  <a:moveTo>
                    <a:pt x="37" y="0"/>
                  </a:moveTo>
                  <a:lnTo>
                    <a:pt x="0" y="17"/>
                  </a:lnTo>
                  <a:lnTo>
                    <a:pt x="3" y="126"/>
                  </a:lnTo>
                  <a:lnTo>
                    <a:pt x="37" y="146"/>
                  </a:lnTo>
                  <a:lnTo>
                    <a:pt x="37" y="0"/>
                  </a:lnTo>
                </a:path>
              </a:pathLst>
            </a:custGeom>
            <a:solidFill>
              <a:srgbClr val="FF9933"/>
            </a:solidFill>
            <a:ln w="12700" cap="rnd" cmpd="sng">
              <a:solidFill>
                <a:srgbClr val="FFE1A4"/>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5" name="Oval 114"/>
            <p:cNvSpPr>
              <a:spLocks noChangeArrowheads="1"/>
            </p:cNvSpPr>
            <p:nvPr/>
          </p:nvSpPr>
          <p:spPr bwMode="auto">
            <a:xfrm>
              <a:off x="1584" y="2539"/>
              <a:ext cx="23" cy="105"/>
            </a:xfrm>
            <a:prstGeom prst="ellipse">
              <a:avLst/>
            </a:prstGeom>
            <a:solidFill>
              <a:srgbClr val="FF9933"/>
            </a:solidFill>
            <a:ln w="12700">
              <a:solidFill>
                <a:srgbClr val="FFE1A4"/>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16" name="Group 115"/>
          <p:cNvGrpSpPr>
            <a:grpSpLocks/>
          </p:cNvGrpSpPr>
          <p:nvPr/>
        </p:nvGrpSpPr>
        <p:grpSpPr bwMode="auto">
          <a:xfrm>
            <a:off x="4489633" y="2646001"/>
            <a:ext cx="192028" cy="382895"/>
            <a:chOff x="1521" y="2509"/>
            <a:chExt cx="154" cy="167"/>
          </a:xfrm>
        </p:grpSpPr>
        <p:sp>
          <p:nvSpPr>
            <p:cNvPr id="117" name="Freeform 116"/>
            <p:cNvSpPr>
              <a:spLocks/>
            </p:cNvSpPr>
            <p:nvPr/>
          </p:nvSpPr>
          <p:spPr bwMode="auto">
            <a:xfrm>
              <a:off x="1521" y="2528"/>
              <a:ext cx="154" cy="132"/>
            </a:xfrm>
            <a:custGeom>
              <a:avLst/>
              <a:gdLst/>
              <a:ahLst/>
              <a:cxnLst>
                <a:cxn ang="0">
                  <a:pos x="0" y="0"/>
                </a:cxn>
                <a:cxn ang="0">
                  <a:pos x="0" y="131"/>
                </a:cxn>
                <a:cxn ang="0">
                  <a:pos x="153" y="131"/>
                </a:cxn>
                <a:cxn ang="0">
                  <a:pos x="153" y="5"/>
                </a:cxn>
                <a:cxn ang="0">
                  <a:pos x="0" y="0"/>
                </a:cxn>
              </a:cxnLst>
              <a:rect l="0" t="0" r="r" b="b"/>
              <a:pathLst>
                <a:path w="154" h="132">
                  <a:moveTo>
                    <a:pt x="0" y="0"/>
                  </a:moveTo>
                  <a:lnTo>
                    <a:pt x="0" y="131"/>
                  </a:lnTo>
                  <a:lnTo>
                    <a:pt x="153" y="131"/>
                  </a:lnTo>
                  <a:lnTo>
                    <a:pt x="153" y="5"/>
                  </a:lnTo>
                  <a:lnTo>
                    <a:pt x="0" y="0"/>
                  </a:lnTo>
                </a:path>
              </a:pathLst>
            </a:custGeom>
            <a:solidFill>
              <a:srgbClr val="FFCC00"/>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AutoShape 123"/>
            <p:cNvSpPr>
              <a:spLocks noChangeArrowheads="1"/>
            </p:cNvSpPr>
            <p:nvPr/>
          </p:nvSpPr>
          <p:spPr bwMode="auto">
            <a:xfrm>
              <a:off x="1530" y="2509"/>
              <a:ext cx="134" cy="41"/>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9" name="AutoShape 124"/>
            <p:cNvSpPr>
              <a:spLocks noChangeArrowheads="1"/>
            </p:cNvSpPr>
            <p:nvPr/>
          </p:nvSpPr>
          <p:spPr bwMode="auto">
            <a:xfrm>
              <a:off x="1530" y="2562"/>
              <a:ext cx="134" cy="61"/>
            </a:xfrm>
            <a:prstGeom prst="roundRect">
              <a:avLst>
                <a:gd name="adj" fmla="val 29144"/>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AutoShape 125"/>
            <p:cNvSpPr>
              <a:spLocks noChangeArrowheads="1"/>
            </p:cNvSpPr>
            <p:nvPr/>
          </p:nvSpPr>
          <p:spPr bwMode="auto">
            <a:xfrm>
              <a:off x="1530" y="2634"/>
              <a:ext cx="134" cy="42"/>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21" name="Freeform 120"/>
          <p:cNvSpPr>
            <a:spLocks/>
          </p:cNvSpPr>
          <p:nvPr/>
        </p:nvSpPr>
        <p:spPr bwMode="auto">
          <a:xfrm>
            <a:off x="4909672" y="3214831"/>
            <a:ext cx="197463" cy="180693"/>
          </a:xfrm>
          <a:custGeom>
            <a:avLst/>
            <a:gdLst/>
            <a:ahLst/>
            <a:cxnLst>
              <a:cxn ang="0">
                <a:pos x="0" y="0"/>
              </a:cxn>
              <a:cxn ang="0">
                <a:pos x="0" y="72"/>
              </a:cxn>
              <a:cxn ang="0">
                <a:pos x="10" y="84"/>
              </a:cxn>
              <a:cxn ang="0">
                <a:pos x="109" y="84"/>
              </a:cxn>
            </a:cxnLst>
            <a:rect l="0" t="0" r="r" b="b"/>
            <a:pathLst>
              <a:path w="109" h="84">
                <a:moveTo>
                  <a:pt x="0" y="0"/>
                </a:moveTo>
                <a:lnTo>
                  <a:pt x="0" y="72"/>
                </a:lnTo>
                <a:lnTo>
                  <a:pt x="10" y="84"/>
                </a:lnTo>
                <a:lnTo>
                  <a:pt x="109" y="84"/>
                </a:lnTo>
              </a:path>
            </a:pathLst>
          </a:custGeom>
          <a:noFill/>
          <a:ln w="1905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Freeform 121"/>
          <p:cNvSpPr>
            <a:spLocks/>
          </p:cNvSpPr>
          <p:nvPr/>
        </p:nvSpPr>
        <p:spPr bwMode="auto">
          <a:xfrm>
            <a:off x="3336684" y="2324161"/>
            <a:ext cx="1249998" cy="552833"/>
          </a:xfrm>
          <a:custGeom>
            <a:avLst/>
            <a:gdLst/>
            <a:ahLst/>
            <a:cxnLst>
              <a:cxn ang="0">
                <a:pos x="0" y="0"/>
              </a:cxn>
              <a:cxn ang="0">
                <a:pos x="503" y="0"/>
              </a:cxn>
              <a:cxn ang="0">
                <a:pos x="529" y="33"/>
              </a:cxn>
              <a:cxn ang="0">
                <a:pos x="529" y="185"/>
              </a:cxn>
              <a:cxn ang="0">
                <a:pos x="542" y="223"/>
              </a:cxn>
              <a:cxn ang="0">
                <a:pos x="574" y="239"/>
              </a:cxn>
              <a:cxn ang="0">
                <a:pos x="826" y="239"/>
              </a:cxn>
            </a:cxnLst>
            <a:rect l="0" t="0" r="r" b="b"/>
            <a:pathLst>
              <a:path w="827" h="240">
                <a:moveTo>
                  <a:pt x="0" y="0"/>
                </a:moveTo>
                <a:lnTo>
                  <a:pt x="503" y="0"/>
                </a:lnTo>
                <a:lnTo>
                  <a:pt x="529" y="33"/>
                </a:lnTo>
                <a:lnTo>
                  <a:pt x="529" y="185"/>
                </a:lnTo>
                <a:lnTo>
                  <a:pt x="542" y="223"/>
                </a:lnTo>
                <a:lnTo>
                  <a:pt x="574" y="239"/>
                </a:lnTo>
                <a:lnTo>
                  <a:pt x="826" y="239"/>
                </a:lnTo>
              </a:path>
            </a:pathLst>
          </a:custGeom>
          <a:noFill/>
          <a:ln w="1270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3" name="Freeform 122"/>
          <p:cNvSpPr>
            <a:spLocks/>
          </p:cNvSpPr>
          <p:nvPr/>
        </p:nvSpPr>
        <p:spPr bwMode="auto">
          <a:xfrm>
            <a:off x="3499169" y="3421306"/>
            <a:ext cx="1070650" cy="1204616"/>
          </a:xfrm>
          <a:custGeom>
            <a:avLst/>
            <a:gdLst/>
            <a:ahLst/>
            <a:cxnLst>
              <a:cxn ang="0">
                <a:pos x="0" y="2"/>
              </a:cxn>
              <a:cxn ang="0">
                <a:pos x="264" y="0"/>
              </a:cxn>
              <a:cxn ang="0">
                <a:pos x="284" y="23"/>
              </a:cxn>
              <a:cxn ang="0">
                <a:pos x="296" y="66"/>
              </a:cxn>
              <a:cxn ang="0">
                <a:pos x="294" y="510"/>
              </a:cxn>
              <a:cxn ang="0">
                <a:pos x="325" y="560"/>
              </a:cxn>
              <a:cxn ang="0">
                <a:pos x="591" y="560"/>
              </a:cxn>
            </a:cxnLst>
            <a:rect l="0" t="0" r="r" b="b"/>
            <a:pathLst>
              <a:path w="591" h="560">
                <a:moveTo>
                  <a:pt x="0" y="2"/>
                </a:moveTo>
                <a:lnTo>
                  <a:pt x="264" y="0"/>
                </a:lnTo>
                <a:lnTo>
                  <a:pt x="284" y="23"/>
                </a:lnTo>
                <a:lnTo>
                  <a:pt x="296" y="66"/>
                </a:lnTo>
                <a:lnTo>
                  <a:pt x="294" y="510"/>
                </a:lnTo>
                <a:lnTo>
                  <a:pt x="325" y="560"/>
                </a:lnTo>
                <a:lnTo>
                  <a:pt x="591" y="560"/>
                </a:lnTo>
              </a:path>
            </a:pathLst>
          </a:custGeom>
          <a:noFill/>
          <a:ln w="1270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 name="Freeform 123"/>
          <p:cNvSpPr>
            <a:spLocks/>
          </p:cNvSpPr>
          <p:nvPr/>
        </p:nvSpPr>
        <p:spPr bwMode="auto">
          <a:xfrm>
            <a:off x="3336684" y="2399058"/>
            <a:ext cx="1181156" cy="559285"/>
          </a:xfrm>
          <a:custGeom>
            <a:avLst/>
            <a:gdLst/>
            <a:ahLst/>
            <a:cxnLst>
              <a:cxn ang="0">
                <a:pos x="0" y="0"/>
              </a:cxn>
              <a:cxn ang="0">
                <a:pos x="484" y="2"/>
              </a:cxn>
              <a:cxn ang="0">
                <a:pos x="512" y="46"/>
              </a:cxn>
              <a:cxn ang="0">
                <a:pos x="512" y="249"/>
              </a:cxn>
              <a:cxn ang="0">
                <a:pos x="525" y="299"/>
              </a:cxn>
              <a:cxn ang="0">
                <a:pos x="559" y="321"/>
              </a:cxn>
              <a:cxn ang="0">
                <a:pos x="826" y="321"/>
              </a:cxn>
            </a:cxnLst>
            <a:rect l="0" t="0" r="r" b="b"/>
            <a:pathLst>
              <a:path w="826" h="321">
                <a:moveTo>
                  <a:pt x="0" y="0"/>
                </a:moveTo>
                <a:lnTo>
                  <a:pt x="484" y="2"/>
                </a:lnTo>
                <a:lnTo>
                  <a:pt x="512" y="46"/>
                </a:lnTo>
                <a:lnTo>
                  <a:pt x="512" y="249"/>
                </a:lnTo>
                <a:lnTo>
                  <a:pt x="525" y="299"/>
                </a:lnTo>
                <a:lnTo>
                  <a:pt x="559" y="321"/>
                </a:lnTo>
                <a:lnTo>
                  <a:pt x="826" y="321"/>
                </a:lnTo>
              </a:path>
            </a:pathLst>
          </a:custGeom>
          <a:noFill/>
          <a:ln w="12700" cap="rnd" cmpd="sng">
            <a:solidFill>
              <a:schemeClr val="tx1"/>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5" name="Freeform 124"/>
          <p:cNvSpPr>
            <a:spLocks/>
          </p:cNvSpPr>
          <p:nvPr/>
        </p:nvSpPr>
        <p:spPr bwMode="auto">
          <a:xfrm>
            <a:off x="1930400" y="5062975"/>
            <a:ext cx="1138691" cy="207034"/>
          </a:xfrm>
          <a:custGeom>
            <a:avLst/>
            <a:gdLst/>
            <a:ahLst/>
            <a:cxnLst>
              <a:cxn ang="0">
                <a:pos x="431" y="0"/>
              </a:cxn>
              <a:cxn ang="0">
                <a:pos x="383" y="140"/>
              </a:cxn>
              <a:cxn ang="0">
                <a:pos x="213" y="188"/>
              </a:cxn>
              <a:cxn ang="0">
                <a:pos x="36" y="190"/>
              </a:cxn>
              <a:cxn ang="0">
                <a:pos x="0" y="190"/>
              </a:cxn>
            </a:cxnLst>
            <a:rect l="0" t="0" r="r" b="b"/>
            <a:pathLst>
              <a:path w="431" h="196">
                <a:moveTo>
                  <a:pt x="431" y="0"/>
                </a:moveTo>
                <a:cubicBezTo>
                  <a:pt x="423" y="23"/>
                  <a:pt x="419" y="109"/>
                  <a:pt x="383" y="140"/>
                </a:cubicBezTo>
                <a:cubicBezTo>
                  <a:pt x="347" y="171"/>
                  <a:pt x="271" y="180"/>
                  <a:pt x="213" y="188"/>
                </a:cubicBezTo>
                <a:cubicBezTo>
                  <a:pt x="155" y="196"/>
                  <a:pt x="72" y="190"/>
                  <a:pt x="36" y="190"/>
                </a:cubicBezTo>
                <a:cubicBezTo>
                  <a:pt x="1" y="190"/>
                  <a:pt x="7" y="190"/>
                  <a:pt x="0" y="190"/>
                </a:cubicBezTo>
              </a:path>
            </a:pathLst>
          </a:custGeom>
          <a:noFill/>
          <a:ln w="28575" cap="flat" cmpd="sng">
            <a:solidFill>
              <a:srgbClr val="FF6600"/>
            </a:solidFill>
            <a:prstDash val="solid"/>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6" name="Text Box 139"/>
          <p:cNvSpPr txBox="1">
            <a:spLocks noChangeArrowheads="1"/>
          </p:cNvSpPr>
          <p:nvPr/>
        </p:nvSpPr>
        <p:spPr bwMode="auto">
          <a:xfrm>
            <a:off x="2475861" y="4219670"/>
            <a:ext cx="655795" cy="2308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latinLnBrk="1">
              <a:spcBef>
                <a:spcPct val="50000"/>
              </a:spcBef>
            </a:pPr>
            <a:r>
              <a:rPr lang="en-US" altLang="ko-KR" sz="900" b="1"/>
              <a:t>Low</a:t>
            </a:r>
          </a:p>
        </p:txBody>
      </p:sp>
      <p:sp>
        <p:nvSpPr>
          <p:cNvPr id="127" name="Text Box 140"/>
          <p:cNvSpPr txBox="1">
            <a:spLocks noChangeArrowheads="1"/>
          </p:cNvSpPr>
          <p:nvPr/>
        </p:nvSpPr>
        <p:spPr bwMode="auto">
          <a:xfrm>
            <a:off x="2825031" y="4219670"/>
            <a:ext cx="695650" cy="2308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latinLnBrk="1">
              <a:spcBef>
                <a:spcPct val="50000"/>
              </a:spcBef>
            </a:pPr>
            <a:r>
              <a:rPr lang="en-US" altLang="ko-KR" sz="900" b="1"/>
              <a:t>High</a:t>
            </a:r>
          </a:p>
        </p:txBody>
      </p:sp>
      <p:sp>
        <p:nvSpPr>
          <p:cNvPr id="128" name="Line 142"/>
          <p:cNvSpPr>
            <a:spLocks noChangeShapeType="1"/>
          </p:cNvSpPr>
          <p:nvPr/>
        </p:nvSpPr>
        <p:spPr bwMode="auto">
          <a:xfrm flipH="1" flipV="1">
            <a:off x="6202635" y="3696603"/>
            <a:ext cx="0" cy="761489"/>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29" name="Group 128"/>
          <p:cNvGrpSpPr>
            <a:grpSpLocks/>
          </p:cNvGrpSpPr>
          <p:nvPr/>
        </p:nvGrpSpPr>
        <p:grpSpPr bwMode="auto">
          <a:xfrm>
            <a:off x="2729959" y="4429384"/>
            <a:ext cx="208333" cy="266736"/>
            <a:chOff x="656" y="1890"/>
            <a:chExt cx="107" cy="124"/>
          </a:xfrm>
        </p:grpSpPr>
        <p:sp>
          <p:nvSpPr>
            <p:cNvPr id="130" name="Oval 129"/>
            <p:cNvSpPr>
              <a:spLocks noChangeArrowheads="1"/>
            </p:cNvSpPr>
            <p:nvPr/>
          </p:nvSpPr>
          <p:spPr bwMode="auto">
            <a:xfrm>
              <a:off x="656" y="1890"/>
              <a:ext cx="107" cy="124"/>
            </a:xfrm>
            <a:prstGeom prst="ellips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1" name="Line 145"/>
            <p:cNvSpPr>
              <a:spLocks noChangeShapeType="1"/>
            </p:cNvSpPr>
            <p:nvPr/>
          </p:nvSpPr>
          <p:spPr bwMode="auto">
            <a:xfrm>
              <a:off x="656" y="1952"/>
              <a:ext cx="10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2" name="Line 146"/>
            <p:cNvSpPr>
              <a:spLocks noChangeShapeType="1"/>
            </p:cNvSpPr>
            <p:nvPr/>
          </p:nvSpPr>
          <p:spPr bwMode="auto">
            <a:xfrm rot="-5400000">
              <a:off x="651" y="1952"/>
              <a:ext cx="11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3" name="Line 147"/>
            <p:cNvSpPr>
              <a:spLocks noChangeShapeType="1"/>
            </p:cNvSpPr>
            <p:nvPr/>
          </p:nvSpPr>
          <p:spPr bwMode="auto">
            <a:xfrm rot="-7942817">
              <a:off x="651" y="1954"/>
              <a:ext cx="11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4" name="Line 148"/>
            <p:cNvSpPr>
              <a:spLocks noChangeShapeType="1"/>
            </p:cNvSpPr>
            <p:nvPr/>
          </p:nvSpPr>
          <p:spPr bwMode="auto">
            <a:xfrm rot="-2835487">
              <a:off x="649" y="1952"/>
              <a:ext cx="11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5" name="Oval 134"/>
            <p:cNvSpPr>
              <a:spLocks noChangeArrowheads="1"/>
            </p:cNvSpPr>
            <p:nvPr/>
          </p:nvSpPr>
          <p:spPr bwMode="auto">
            <a:xfrm>
              <a:off x="669" y="1907"/>
              <a:ext cx="77" cy="91"/>
            </a:xfrm>
            <a:prstGeom prst="ellipse">
              <a:avLst/>
            </a:prstGeom>
            <a:solidFill>
              <a:schemeClr val="bg1"/>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36" name="Group 371"/>
            <p:cNvGrpSpPr>
              <a:grpSpLocks/>
            </p:cNvGrpSpPr>
            <p:nvPr/>
          </p:nvGrpSpPr>
          <p:grpSpPr bwMode="auto">
            <a:xfrm rot="-4030192">
              <a:off x="673" y="1957"/>
              <a:ext cx="47" cy="23"/>
              <a:chOff x="667" y="1699"/>
              <a:chExt cx="47" cy="23"/>
            </a:xfrm>
          </p:grpSpPr>
          <p:sp>
            <p:nvSpPr>
              <p:cNvPr id="137" name="Line 151"/>
              <p:cNvSpPr>
                <a:spLocks noChangeShapeType="1"/>
              </p:cNvSpPr>
              <p:nvPr/>
            </p:nvSpPr>
            <p:spPr bwMode="auto">
              <a:xfrm>
                <a:off x="667" y="1699"/>
                <a:ext cx="37" cy="14"/>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8" name="Oval 137"/>
              <p:cNvSpPr>
                <a:spLocks noChangeArrowheads="1"/>
              </p:cNvSpPr>
              <p:nvPr/>
            </p:nvSpPr>
            <p:spPr bwMode="auto">
              <a:xfrm>
                <a:off x="701" y="1707"/>
                <a:ext cx="13" cy="15"/>
              </a:xfrm>
              <a:prstGeom prst="ellipse">
                <a:avLst/>
              </a:prstGeom>
              <a:no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139" name="Group 138"/>
          <p:cNvGrpSpPr>
            <a:grpSpLocks/>
          </p:cNvGrpSpPr>
          <p:nvPr/>
        </p:nvGrpSpPr>
        <p:grpSpPr bwMode="auto">
          <a:xfrm>
            <a:off x="3044558" y="4439505"/>
            <a:ext cx="228260" cy="262434"/>
            <a:chOff x="656" y="1890"/>
            <a:chExt cx="107" cy="124"/>
          </a:xfrm>
        </p:grpSpPr>
        <p:sp>
          <p:nvSpPr>
            <p:cNvPr id="140" name="Oval 139"/>
            <p:cNvSpPr>
              <a:spLocks noChangeArrowheads="1"/>
            </p:cNvSpPr>
            <p:nvPr/>
          </p:nvSpPr>
          <p:spPr bwMode="auto">
            <a:xfrm>
              <a:off x="656" y="1890"/>
              <a:ext cx="107" cy="124"/>
            </a:xfrm>
            <a:prstGeom prst="ellips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1" name="Line 155"/>
            <p:cNvSpPr>
              <a:spLocks noChangeShapeType="1"/>
            </p:cNvSpPr>
            <p:nvPr/>
          </p:nvSpPr>
          <p:spPr bwMode="auto">
            <a:xfrm>
              <a:off x="656" y="1952"/>
              <a:ext cx="10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2" name="Line 156"/>
            <p:cNvSpPr>
              <a:spLocks noChangeShapeType="1"/>
            </p:cNvSpPr>
            <p:nvPr/>
          </p:nvSpPr>
          <p:spPr bwMode="auto">
            <a:xfrm rot="-5400000">
              <a:off x="651" y="1952"/>
              <a:ext cx="11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3" name="Line 157"/>
            <p:cNvSpPr>
              <a:spLocks noChangeShapeType="1"/>
            </p:cNvSpPr>
            <p:nvPr/>
          </p:nvSpPr>
          <p:spPr bwMode="auto">
            <a:xfrm rot="-7942817">
              <a:off x="651" y="1954"/>
              <a:ext cx="11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4" name="Line 158"/>
            <p:cNvSpPr>
              <a:spLocks noChangeShapeType="1"/>
            </p:cNvSpPr>
            <p:nvPr/>
          </p:nvSpPr>
          <p:spPr bwMode="auto">
            <a:xfrm rot="-2835487">
              <a:off x="649" y="1952"/>
              <a:ext cx="117" cy="0"/>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5" name="Oval 144"/>
            <p:cNvSpPr>
              <a:spLocks noChangeArrowheads="1"/>
            </p:cNvSpPr>
            <p:nvPr/>
          </p:nvSpPr>
          <p:spPr bwMode="auto">
            <a:xfrm>
              <a:off x="669" y="1907"/>
              <a:ext cx="77" cy="91"/>
            </a:xfrm>
            <a:prstGeom prst="ellipse">
              <a:avLst/>
            </a:prstGeom>
            <a:solidFill>
              <a:schemeClr val="bg1"/>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46" name="Group 362"/>
            <p:cNvGrpSpPr>
              <a:grpSpLocks/>
            </p:cNvGrpSpPr>
            <p:nvPr/>
          </p:nvGrpSpPr>
          <p:grpSpPr bwMode="auto">
            <a:xfrm rot="-4030192">
              <a:off x="673" y="1957"/>
              <a:ext cx="47" cy="23"/>
              <a:chOff x="667" y="1699"/>
              <a:chExt cx="47" cy="23"/>
            </a:xfrm>
          </p:grpSpPr>
          <p:sp>
            <p:nvSpPr>
              <p:cNvPr id="147" name="Line 161"/>
              <p:cNvSpPr>
                <a:spLocks noChangeShapeType="1"/>
              </p:cNvSpPr>
              <p:nvPr/>
            </p:nvSpPr>
            <p:spPr bwMode="auto">
              <a:xfrm>
                <a:off x="667" y="1699"/>
                <a:ext cx="37" cy="14"/>
              </a:xfrm>
              <a:prstGeom prst="line">
                <a:avLst/>
              </a:prstGeom>
              <a:noFill/>
              <a:ln w="1905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8" name="Oval 147"/>
              <p:cNvSpPr>
                <a:spLocks noChangeArrowheads="1"/>
              </p:cNvSpPr>
              <p:nvPr/>
            </p:nvSpPr>
            <p:spPr bwMode="auto">
              <a:xfrm>
                <a:off x="701" y="1707"/>
                <a:ext cx="13" cy="15"/>
              </a:xfrm>
              <a:prstGeom prst="ellipse">
                <a:avLst/>
              </a:prstGeom>
              <a:no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149" name="Group 148"/>
          <p:cNvGrpSpPr>
            <a:grpSpLocks/>
          </p:cNvGrpSpPr>
          <p:nvPr/>
        </p:nvGrpSpPr>
        <p:grpSpPr bwMode="auto">
          <a:xfrm>
            <a:off x="2605479" y="4745186"/>
            <a:ext cx="175724" cy="219414"/>
            <a:chOff x="2574" y="970"/>
            <a:chExt cx="97" cy="102"/>
          </a:xfrm>
        </p:grpSpPr>
        <p:sp>
          <p:nvSpPr>
            <p:cNvPr id="150" name="AutoShape 182"/>
            <p:cNvSpPr>
              <a:spLocks noChangeArrowheads="1"/>
            </p:cNvSpPr>
            <p:nvPr/>
          </p:nvSpPr>
          <p:spPr bwMode="auto">
            <a:xfrm>
              <a:off x="2598" y="1017"/>
              <a:ext cx="73" cy="19"/>
            </a:xfrm>
            <a:prstGeom prst="roundRect">
              <a:avLst>
                <a:gd name="adj" fmla="val 12495"/>
              </a:avLst>
            </a:prstGeom>
            <a:solidFill>
              <a:srgbClr val="FF99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51" name="Group 353"/>
            <p:cNvGrpSpPr>
              <a:grpSpLocks/>
            </p:cNvGrpSpPr>
            <p:nvPr/>
          </p:nvGrpSpPr>
          <p:grpSpPr bwMode="auto">
            <a:xfrm>
              <a:off x="2574" y="970"/>
              <a:ext cx="55" cy="102"/>
              <a:chOff x="2563" y="943"/>
              <a:chExt cx="79" cy="136"/>
            </a:xfrm>
          </p:grpSpPr>
          <p:sp>
            <p:nvSpPr>
              <p:cNvPr id="152" name="Oval 151"/>
              <p:cNvSpPr>
                <a:spLocks noChangeArrowheads="1"/>
              </p:cNvSpPr>
              <p:nvPr/>
            </p:nvSpPr>
            <p:spPr bwMode="auto">
              <a:xfrm>
                <a:off x="2569" y="968"/>
                <a:ext cx="50" cy="89"/>
              </a:xfrm>
              <a:prstGeom prst="ellipse">
                <a:avLst/>
              </a:prstGeom>
              <a:no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3" name="Oval 152"/>
              <p:cNvSpPr>
                <a:spLocks noChangeArrowheads="1"/>
              </p:cNvSpPr>
              <p:nvPr/>
            </p:nvSpPr>
            <p:spPr bwMode="auto">
              <a:xfrm>
                <a:off x="2563" y="943"/>
                <a:ext cx="79" cy="136"/>
              </a:xfrm>
              <a:prstGeom prst="ellipse">
                <a:avLst/>
              </a:prstGeom>
              <a:no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154" name="Group 153"/>
          <p:cNvGrpSpPr>
            <a:grpSpLocks/>
          </p:cNvGrpSpPr>
          <p:nvPr/>
        </p:nvGrpSpPr>
        <p:grpSpPr bwMode="auto">
          <a:xfrm>
            <a:off x="3231243" y="4745186"/>
            <a:ext cx="164855" cy="219414"/>
            <a:chOff x="2736" y="970"/>
            <a:chExt cx="91" cy="102"/>
          </a:xfrm>
        </p:grpSpPr>
        <p:sp>
          <p:nvSpPr>
            <p:cNvPr id="155" name="AutoShape 187"/>
            <p:cNvSpPr>
              <a:spLocks noChangeArrowheads="1"/>
            </p:cNvSpPr>
            <p:nvPr/>
          </p:nvSpPr>
          <p:spPr bwMode="auto">
            <a:xfrm>
              <a:off x="2736" y="1017"/>
              <a:ext cx="73" cy="19"/>
            </a:xfrm>
            <a:prstGeom prst="roundRect">
              <a:avLst>
                <a:gd name="adj" fmla="val 12495"/>
              </a:avLst>
            </a:prstGeom>
            <a:solidFill>
              <a:srgbClr val="FF99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56" name="Group 349"/>
            <p:cNvGrpSpPr>
              <a:grpSpLocks/>
            </p:cNvGrpSpPr>
            <p:nvPr/>
          </p:nvGrpSpPr>
          <p:grpSpPr bwMode="auto">
            <a:xfrm flipH="1">
              <a:off x="2772" y="970"/>
              <a:ext cx="55" cy="102"/>
              <a:chOff x="2563" y="943"/>
              <a:chExt cx="79" cy="136"/>
            </a:xfrm>
          </p:grpSpPr>
          <p:sp>
            <p:nvSpPr>
              <p:cNvPr id="157" name="Oval 156"/>
              <p:cNvSpPr>
                <a:spLocks noChangeArrowheads="1"/>
              </p:cNvSpPr>
              <p:nvPr/>
            </p:nvSpPr>
            <p:spPr bwMode="auto">
              <a:xfrm>
                <a:off x="2569" y="968"/>
                <a:ext cx="50" cy="89"/>
              </a:xfrm>
              <a:prstGeom prst="ellipse">
                <a:avLst/>
              </a:prstGeom>
              <a:no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8" name="Oval 157"/>
              <p:cNvSpPr>
                <a:spLocks noChangeArrowheads="1"/>
              </p:cNvSpPr>
              <p:nvPr/>
            </p:nvSpPr>
            <p:spPr bwMode="auto">
              <a:xfrm>
                <a:off x="2563" y="943"/>
                <a:ext cx="79" cy="136"/>
              </a:xfrm>
              <a:prstGeom prst="ellipse">
                <a:avLst/>
              </a:prstGeom>
              <a:no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159" name="Group 158"/>
          <p:cNvGrpSpPr>
            <a:grpSpLocks/>
          </p:cNvGrpSpPr>
          <p:nvPr/>
        </p:nvGrpSpPr>
        <p:grpSpPr bwMode="auto">
          <a:xfrm>
            <a:off x="3248528" y="3168274"/>
            <a:ext cx="240942" cy="410860"/>
            <a:chOff x="566" y="2004"/>
            <a:chExt cx="283" cy="168"/>
          </a:xfrm>
        </p:grpSpPr>
        <p:grpSp>
          <p:nvGrpSpPr>
            <p:cNvPr id="160" name="Group 332"/>
            <p:cNvGrpSpPr>
              <a:grpSpLocks/>
            </p:cNvGrpSpPr>
            <p:nvPr/>
          </p:nvGrpSpPr>
          <p:grpSpPr bwMode="auto">
            <a:xfrm>
              <a:off x="566" y="2004"/>
              <a:ext cx="104" cy="168"/>
              <a:chOff x="566" y="2004"/>
              <a:chExt cx="104" cy="168"/>
            </a:xfrm>
          </p:grpSpPr>
          <p:sp>
            <p:nvSpPr>
              <p:cNvPr id="172" name="Freeform 171"/>
              <p:cNvSpPr>
                <a:spLocks/>
              </p:cNvSpPr>
              <p:nvPr/>
            </p:nvSpPr>
            <p:spPr bwMode="auto">
              <a:xfrm>
                <a:off x="566" y="2024"/>
                <a:ext cx="104" cy="132"/>
              </a:xfrm>
              <a:custGeom>
                <a:avLst/>
                <a:gdLst/>
                <a:ahLst/>
                <a:cxnLst>
                  <a:cxn ang="0">
                    <a:pos x="0" y="0"/>
                  </a:cxn>
                  <a:cxn ang="0">
                    <a:pos x="0" y="131"/>
                  </a:cxn>
                  <a:cxn ang="0">
                    <a:pos x="103" y="131"/>
                  </a:cxn>
                  <a:cxn ang="0">
                    <a:pos x="103" y="5"/>
                  </a:cxn>
                  <a:cxn ang="0">
                    <a:pos x="0" y="0"/>
                  </a:cxn>
                </a:cxnLst>
                <a:rect l="0" t="0" r="r" b="b"/>
                <a:pathLst>
                  <a:path w="104" h="132">
                    <a:moveTo>
                      <a:pt x="0" y="0"/>
                    </a:moveTo>
                    <a:lnTo>
                      <a:pt x="0" y="131"/>
                    </a:lnTo>
                    <a:lnTo>
                      <a:pt x="103" y="131"/>
                    </a:lnTo>
                    <a:lnTo>
                      <a:pt x="103" y="5"/>
                    </a:lnTo>
                    <a:lnTo>
                      <a:pt x="0" y="0"/>
                    </a:lnTo>
                  </a:path>
                </a:pathLst>
              </a:custGeom>
              <a:solidFill>
                <a:srgbClr val="FFCC00"/>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3" name="AutoShape 196"/>
              <p:cNvSpPr>
                <a:spLocks noChangeArrowheads="1"/>
              </p:cNvSpPr>
              <p:nvPr/>
            </p:nvSpPr>
            <p:spPr bwMode="auto">
              <a:xfrm>
                <a:off x="574" y="2004"/>
                <a:ext cx="88" cy="42"/>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4" name="AutoShape 197"/>
              <p:cNvSpPr>
                <a:spLocks noChangeArrowheads="1"/>
              </p:cNvSpPr>
              <p:nvPr/>
            </p:nvSpPr>
            <p:spPr bwMode="auto">
              <a:xfrm>
                <a:off x="574" y="2057"/>
                <a:ext cx="88" cy="61"/>
              </a:xfrm>
              <a:prstGeom prst="roundRect">
                <a:avLst>
                  <a:gd name="adj" fmla="val 29144"/>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5" name="AutoShape 198"/>
              <p:cNvSpPr>
                <a:spLocks noChangeArrowheads="1"/>
              </p:cNvSpPr>
              <p:nvPr/>
            </p:nvSpPr>
            <p:spPr bwMode="auto">
              <a:xfrm>
                <a:off x="574" y="2130"/>
                <a:ext cx="88" cy="42"/>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61" name="Group 333"/>
            <p:cNvGrpSpPr>
              <a:grpSpLocks/>
            </p:cNvGrpSpPr>
            <p:nvPr/>
          </p:nvGrpSpPr>
          <p:grpSpPr bwMode="auto">
            <a:xfrm>
              <a:off x="660" y="2015"/>
              <a:ext cx="82" cy="141"/>
              <a:chOff x="660" y="2015"/>
              <a:chExt cx="82" cy="141"/>
            </a:xfrm>
          </p:grpSpPr>
          <p:sp>
            <p:nvSpPr>
              <p:cNvPr id="167" name="Oval 166"/>
              <p:cNvSpPr>
                <a:spLocks noChangeArrowheads="1"/>
              </p:cNvSpPr>
              <p:nvPr/>
            </p:nvSpPr>
            <p:spPr bwMode="auto">
              <a:xfrm>
                <a:off x="660" y="2015"/>
                <a:ext cx="31" cy="141"/>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8" name="Oval 167"/>
              <p:cNvSpPr>
                <a:spLocks noChangeArrowheads="1"/>
              </p:cNvSpPr>
              <p:nvPr/>
            </p:nvSpPr>
            <p:spPr bwMode="auto">
              <a:xfrm>
                <a:off x="673" y="2015"/>
                <a:ext cx="31" cy="141"/>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9" name="Oval 168"/>
              <p:cNvSpPr>
                <a:spLocks noChangeArrowheads="1"/>
              </p:cNvSpPr>
              <p:nvPr/>
            </p:nvSpPr>
            <p:spPr bwMode="auto">
              <a:xfrm>
                <a:off x="686" y="2015"/>
                <a:ext cx="31" cy="141"/>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0" name="Oval 169"/>
              <p:cNvSpPr>
                <a:spLocks noChangeArrowheads="1"/>
              </p:cNvSpPr>
              <p:nvPr/>
            </p:nvSpPr>
            <p:spPr bwMode="auto">
              <a:xfrm>
                <a:off x="699" y="2015"/>
                <a:ext cx="31" cy="141"/>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1" name="Oval 170"/>
              <p:cNvSpPr>
                <a:spLocks noChangeArrowheads="1"/>
              </p:cNvSpPr>
              <p:nvPr/>
            </p:nvSpPr>
            <p:spPr bwMode="auto">
              <a:xfrm>
                <a:off x="712" y="2015"/>
                <a:ext cx="30" cy="141"/>
              </a:xfrm>
              <a:prstGeom prst="ellipse">
                <a:avLst/>
              </a:prstGeom>
              <a:solidFill>
                <a:srgbClr val="FFCC00"/>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62" name="Group 334"/>
            <p:cNvGrpSpPr>
              <a:grpSpLocks/>
            </p:cNvGrpSpPr>
            <p:nvPr/>
          </p:nvGrpSpPr>
          <p:grpSpPr bwMode="auto">
            <a:xfrm>
              <a:off x="695" y="2004"/>
              <a:ext cx="154" cy="168"/>
              <a:chOff x="695" y="2004"/>
              <a:chExt cx="154" cy="168"/>
            </a:xfrm>
          </p:grpSpPr>
          <p:sp>
            <p:nvSpPr>
              <p:cNvPr id="163" name="Freeform 162"/>
              <p:cNvSpPr>
                <a:spLocks/>
              </p:cNvSpPr>
              <p:nvPr/>
            </p:nvSpPr>
            <p:spPr bwMode="auto">
              <a:xfrm>
                <a:off x="695" y="2024"/>
                <a:ext cx="154" cy="132"/>
              </a:xfrm>
              <a:custGeom>
                <a:avLst/>
                <a:gdLst/>
                <a:ahLst/>
                <a:cxnLst>
                  <a:cxn ang="0">
                    <a:pos x="0" y="0"/>
                  </a:cxn>
                  <a:cxn ang="0">
                    <a:pos x="0" y="131"/>
                  </a:cxn>
                  <a:cxn ang="0">
                    <a:pos x="153" y="131"/>
                  </a:cxn>
                  <a:cxn ang="0">
                    <a:pos x="153" y="5"/>
                  </a:cxn>
                  <a:cxn ang="0">
                    <a:pos x="0" y="0"/>
                  </a:cxn>
                </a:cxnLst>
                <a:rect l="0" t="0" r="r" b="b"/>
                <a:pathLst>
                  <a:path w="154" h="132">
                    <a:moveTo>
                      <a:pt x="0" y="0"/>
                    </a:moveTo>
                    <a:lnTo>
                      <a:pt x="0" y="131"/>
                    </a:lnTo>
                    <a:lnTo>
                      <a:pt x="153" y="131"/>
                    </a:lnTo>
                    <a:lnTo>
                      <a:pt x="153" y="5"/>
                    </a:lnTo>
                    <a:lnTo>
                      <a:pt x="0" y="0"/>
                    </a:lnTo>
                  </a:path>
                </a:pathLst>
              </a:custGeom>
              <a:solidFill>
                <a:srgbClr val="FFCC00"/>
              </a:solidFill>
              <a:ln w="12700" cap="rnd" cmpd="sng">
                <a:solidFill>
                  <a:schemeClr val="tx1"/>
                </a:solid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4" name="AutoShape 207"/>
              <p:cNvSpPr>
                <a:spLocks noChangeArrowheads="1"/>
              </p:cNvSpPr>
              <p:nvPr/>
            </p:nvSpPr>
            <p:spPr bwMode="auto">
              <a:xfrm>
                <a:off x="705" y="2004"/>
                <a:ext cx="134" cy="42"/>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5" name="AutoShape 208"/>
              <p:cNvSpPr>
                <a:spLocks noChangeArrowheads="1"/>
              </p:cNvSpPr>
              <p:nvPr/>
            </p:nvSpPr>
            <p:spPr bwMode="auto">
              <a:xfrm>
                <a:off x="705" y="2057"/>
                <a:ext cx="134" cy="61"/>
              </a:xfrm>
              <a:prstGeom prst="roundRect">
                <a:avLst>
                  <a:gd name="adj" fmla="val 29144"/>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6" name="AutoShape 209"/>
              <p:cNvSpPr>
                <a:spLocks noChangeArrowheads="1"/>
              </p:cNvSpPr>
              <p:nvPr/>
            </p:nvSpPr>
            <p:spPr bwMode="auto">
              <a:xfrm>
                <a:off x="705" y="2130"/>
                <a:ext cx="134" cy="42"/>
              </a:xfrm>
              <a:prstGeom prst="roundRect">
                <a:avLst>
                  <a:gd name="adj" fmla="val 47042"/>
                </a:avLst>
              </a:prstGeom>
              <a:solidFill>
                <a:srgbClr val="FF9933"/>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176" name="Group 175"/>
          <p:cNvGrpSpPr>
            <a:grpSpLocks/>
          </p:cNvGrpSpPr>
          <p:nvPr/>
        </p:nvGrpSpPr>
        <p:grpSpPr bwMode="auto">
          <a:xfrm>
            <a:off x="5028942" y="2763423"/>
            <a:ext cx="173913" cy="413011"/>
            <a:chOff x="2438" y="1488"/>
            <a:chExt cx="96" cy="192"/>
          </a:xfrm>
        </p:grpSpPr>
        <p:sp>
          <p:nvSpPr>
            <p:cNvPr id="177" name="Rectangle 176"/>
            <p:cNvSpPr>
              <a:spLocks noChangeArrowheads="1"/>
            </p:cNvSpPr>
            <p:nvPr/>
          </p:nvSpPr>
          <p:spPr bwMode="auto">
            <a:xfrm>
              <a:off x="2438" y="1488"/>
              <a:ext cx="96" cy="192"/>
            </a:xfrm>
            <a:prstGeom prst="rect">
              <a:avLst/>
            </a:prstGeom>
            <a:solidFill>
              <a:schemeClr val="bg1"/>
            </a:solid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8" name="Line 212"/>
            <p:cNvSpPr>
              <a:spLocks noChangeShapeType="1"/>
            </p:cNvSpPr>
            <p:nvPr/>
          </p:nvSpPr>
          <p:spPr bwMode="auto">
            <a:xfrm>
              <a:off x="2438" y="1536"/>
              <a:ext cx="0" cy="48"/>
            </a:xfrm>
            <a:prstGeom prst="line">
              <a:avLst/>
            </a:prstGeom>
            <a:no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79" name="Group 178"/>
          <p:cNvGrpSpPr/>
          <p:nvPr/>
        </p:nvGrpSpPr>
        <p:grpSpPr>
          <a:xfrm>
            <a:off x="1754547" y="5242168"/>
            <a:ext cx="414961" cy="657692"/>
            <a:chOff x="1020969" y="4935607"/>
            <a:chExt cx="318137" cy="559224"/>
          </a:xfrm>
        </p:grpSpPr>
        <p:sp>
          <p:nvSpPr>
            <p:cNvPr id="180" name="AutoShape 108"/>
            <p:cNvSpPr>
              <a:spLocks noChangeArrowheads="1"/>
            </p:cNvSpPr>
            <p:nvPr/>
          </p:nvSpPr>
          <p:spPr bwMode="auto">
            <a:xfrm>
              <a:off x="1051535" y="5047846"/>
              <a:ext cx="264361" cy="446985"/>
            </a:xfrm>
            <a:prstGeom prst="roundRect">
              <a:avLst>
                <a:gd name="adj" fmla="val 30884"/>
              </a:avLst>
            </a:prstGeom>
            <a:solidFill>
              <a:srgbClr val="66FFCC"/>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1" name="AutoShape 109"/>
            <p:cNvSpPr>
              <a:spLocks noChangeArrowheads="1"/>
            </p:cNvSpPr>
            <p:nvPr/>
          </p:nvSpPr>
          <p:spPr bwMode="auto">
            <a:xfrm>
              <a:off x="1051535" y="5162053"/>
              <a:ext cx="264361" cy="175250"/>
            </a:xfrm>
            <a:prstGeom prst="roundRect">
              <a:avLst>
                <a:gd name="adj" fmla="val 12361"/>
              </a:avLst>
            </a:prstGeom>
            <a:solidFill>
              <a:schemeClr val="bg1"/>
            </a:solidFill>
            <a:ln w="12700">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2" name="Rectangle 181"/>
            <p:cNvSpPr>
              <a:spLocks noChangeArrowheads="1"/>
            </p:cNvSpPr>
            <p:nvPr/>
          </p:nvSpPr>
          <p:spPr bwMode="auto">
            <a:xfrm>
              <a:off x="1020969" y="5133221"/>
              <a:ext cx="318137" cy="195248"/>
            </a:xfrm>
            <a:prstGeom prst="rect">
              <a:avLst/>
            </a:prstGeom>
            <a:noFill/>
            <a:ln w="9525">
              <a:noFill/>
              <a:miter lim="800000"/>
              <a:headEnd/>
              <a:tailEnd/>
            </a:ln>
            <a:effectLst/>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2000" eaLnBrk="0" hangingPunct="0"/>
              <a:r>
                <a:rPr lang="en-US" altLang="ko-KR" sz="800" b="1" dirty="0">
                  <a:effectLst>
                    <a:outerShdw blurRad="38100" dist="38100" dir="2700000" algn="tl">
                      <a:srgbClr val="C0C0C0"/>
                    </a:outerShdw>
                  </a:effectLst>
                  <a:latin typeface="Times New Roman" pitchFamily="18" charset="0"/>
                  <a:cs typeface="Times New Roman" pitchFamily="18" charset="0"/>
                </a:rPr>
                <a:t>R-22</a:t>
              </a:r>
            </a:p>
          </p:txBody>
        </p:sp>
        <p:sp>
          <p:nvSpPr>
            <p:cNvPr id="183" name="Freeform 182"/>
            <p:cNvSpPr>
              <a:spLocks/>
            </p:cNvSpPr>
            <p:nvPr/>
          </p:nvSpPr>
          <p:spPr bwMode="auto">
            <a:xfrm>
              <a:off x="1113067" y="4935607"/>
              <a:ext cx="146994" cy="96486"/>
            </a:xfrm>
            <a:custGeom>
              <a:avLst/>
              <a:gdLst/>
              <a:ahLst/>
              <a:cxnLst>
                <a:cxn ang="0">
                  <a:pos x="0" y="0"/>
                </a:cxn>
                <a:cxn ang="0">
                  <a:pos x="8" y="55"/>
                </a:cxn>
                <a:cxn ang="0">
                  <a:pos x="123" y="55"/>
                </a:cxn>
                <a:cxn ang="0">
                  <a:pos x="134" y="2"/>
                </a:cxn>
                <a:cxn ang="0">
                  <a:pos x="0" y="0"/>
                </a:cxn>
              </a:cxnLst>
              <a:rect l="0" t="0" r="r" b="b"/>
              <a:pathLst>
                <a:path w="135" h="56">
                  <a:moveTo>
                    <a:pt x="0" y="0"/>
                  </a:moveTo>
                  <a:lnTo>
                    <a:pt x="8" y="55"/>
                  </a:lnTo>
                  <a:lnTo>
                    <a:pt x="123" y="55"/>
                  </a:lnTo>
                  <a:lnTo>
                    <a:pt x="134" y="2"/>
                  </a:lnTo>
                  <a:lnTo>
                    <a:pt x="0" y="0"/>
                  </a:lnTo>
                </a:path>
              </a:pathLst>
            </a:custGeom>
            <a:noFill/>
            <a:ln w="25400" cap="rnd" cmpd="sng">
              <a:solidFill>
                <a:schemeClr val="accent2"/>
              </a:solid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84" name="Group 325"/>
            <p:cNvGrpSpPr>
              <a:grpSpLocks/>
            </p:cNvGrpSpPr>
            <p:nvPr/>
          </p:nvGrpSpPr>
          <p:grpSpPr bwMode="auto">
            <a:xfrm>
              <a:off x="1152949" y="4965144"/>
              <a:ext cx="62672" cy="13784"/>
              <a:chOff x="4995" y="3273"/>
              <a:chExt cx="57" cy="8"/>
            </a:xfrm>
          </p:grpSpPr>
          <p:sp>
            <p:nvSpPr>
              <p:cNvPr id="187" name="AutoShape 113"/>
              <p:cNvSpPr>
                <a:spLocks noChangeArrowheads="1"/>
              </p:cNvSpPr>
              <p:nvPr/>
            </p:nvSpPr>
            <p:spPr bwMode="auto">
              <a:xfrm>
                <a:off x="4995" y="3273"/>
                <a:ext cx="26" cy="8"/>
              </a:xfrm>
              <a:prstGeom prst="homePlate">
                <a:avLst>
                  <a:gd name="adj" fmla="val 108333"/>
                </a:avLst>
              </a:prstGeom>
              <a:solidFill>
                <a:schemeClr val="tx1"/>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8" name="AutoShape 114"/>
              <p:cNvSpPr>
                <a:spLocks noChangeArrowheads="1"/>
              </p:cNvSpPr>
              <p:nvPr/>
            </p:nvSpPr>
            <p:spPr bwMode="auto">
              <a:xfrm flipH="1">
                <a:off x="5025" y="3273"/>
                <a:ext cx="27" cy="8"/>
              </a:xfrm>
              <a:prstGeom prst="homePlate">
                <a:avLst>
                  <a:gd name="adj" fmla="val 112500"/>
                </a:avLst>
              </a:prstGeom>
              <a:solidFill>
                <a:schemeClr val="tx1"/>
              </a:solidFill>
              <a:ln w="1270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85" name="Line 115"/>
            <p:cNvSpPr>
              <a:spLocks noChangeShapeType="1"/>
            </p:cNvSpPr>
            <p:nvPr/>
          </p:nvSpPr>
          <p:spPr bwMode="auto">
            <a:xfrm>
              <a:off x="1183715" y="5000587"/>
              <a:ext cx="0" cy="17722"/>
            </a:xfrm>
            <a:prstGeom prst="line">
              <a:avLst/>
            </a:prstGeom>
            <a:noFill/>
            <a:ln w="50800">
              <a:solidFill>
                <a:schemeClr val="tx1"/>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6" name="Line 116"/>
            <p:cNvSpPr>
              <a:spLocks noChangeShapeType="1"/>
            </p:cNvSpPr>
            <p:nvPr/>
          </p:nvSpPr>
          <p:spPr bwMode="auto">
            <a:xfrm>
              <a:off x="1215621" y="5002557"/>
              <a:ext cx="7976" cy="0"/>
            </a:xfrm>
            <a:prstGeom prst="line">
              <a:avLst/>
            </a:prstGeom>
            <a:noFill/>
            <a:ln w="12700">
              <a:solidFill>
                <a:schemeClr val="tx1"/>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89" name="Text Box 124"/>
          <p:cNvSpPr txBox="1">
            <a:spLocks noChangeArrowheads="1"/>
          </p:cNvSpPr>
          <p:nvPr/>
        </p:nvSpPr>
        <p:spPr bwMode="auto">
          <a:xfrm>
            <a:off x="5233918" y="1709715"/>
            <a:ext cx="1334395" cy="3693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dirty="0" smtClean="0">
                <a:cs typeface="B Nazanin" pitchFamily="2" charset="-78"/>
              </a:rPr>
              <a:t>واحد بيروني</a:t>
            </a:r>
            <a:endParaRPr lang="en-US" altLang="ko-KR" dirty="0">
              <a:cs typeface="B Nazanin" pitchFamily="2" charset="-78"/>
            </a:endParaRPr>
          </a:p>
        </p:txBody>
      </p:sp>
      <p:sp>
        <p:nvSpPr>
          <p:cNvPr id="190" name="Text Box 124"/>
          <p:cNvSpPr txBox="1">
            <a:spLocks noChangeArrowheads="1"/>
          </p:cNvSpPr>
          <p:nvPr/>
        </p:nvSpPr>
        <p:spPr bwMode="auto">
          <a:xfrm>
            <a:off x="2199171" y="1771050"/>
            <a:ext cx="1317668" cy="369332"/>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dirty="0" smtClean="0">
                <a:cs typeface="B Nazanin" pitchFamily="2" charset="-78"/>
              </a:rPr>
              <a:t>واحد داخلي</a:t>
            </a:r>
            <a:endParaRPr lang="en-US" altLang="ko-KR" dirty="0">
              <a:cs typeface="B Nazanin" pitchFamily="2" charset="-78"/>
            </a:endParaRPr>
          </a:p>
        </p:txBody>
      </p:sp>
      <p:sp>
        <p:nvSpPr>
          <p:cNvPr id="191" name="Text Box 124"/>
          <p:cNvSpPr txBox="1">
            <a:spLocks noChangeArrowheads="1"/>
          </p:cNvSpPr>
          <p:nvPr/>
        </p:nvSpPr>
        <p:spPr bwMode="auto">
          <a:xfrm>
            <a:off x="3378199" y="2077095"/>
            <a:ext cx="892029"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200" dirty="0" smtClean="0">
                <a:cs typeface="B Nazanin" pitchFamily="2" charset="-78"/>
              </a:rPr>
              <a:t>سمت مايع</a:t>
            </a:r>
            <a:endParaRPr lang="en-US" altLang="ko-KR" sz="1200" dirty="0">
              <a:cs typeface="B Nazanin" pitchFamily="2" charset="-78"/>
            </a:endParaRPr>
          </a:p>
        </p:txBody>
      </p:sp>
      <p:sp>
        <p:nvSpPr>
          <p:cNvPr id="192" name="Text Box 124"/>
          <p:cNvSpPr txBox="1">
            <a:spLocks noChangeArrowheads="1"/>
          </p:cNvSpPr>
          <p:nvPr/>
        </p:nvSpPr>
        <p:spPr bwMode="auto">
          <a:xfrm>
            <a:off x="3378200" y="3083123"/>
            <a:ext cx="816676"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200" dirty="0" smtClean="0">
                <a:cs typeface="B Nazanin" pitchFamily="2" charset="-78"/>
              </a:rPr>
              <a:t>سمت گاز</a:t>
            </a:r>
            <a:endParaRPr lang="en-US" altLang="ko-KR" sz="1200" dirty="0">
              <a:cs typeface="B Nazanin" pitchFamily="2" charset="-78"/>
            </a:endParaRPr>
          </a:p>
        </p:txBody>
      </p:sp>
      <p:sp>
        <p:nvSpPr>
          <p:cNvPr id="193" name="Text Box 124"/>
          <p:cNvSpPr txBox="1">
            <a:spLocks noChangeArrowheads="1"/>
          </p:cNvSpPr>
          <p:nvPr/>
        </p:nvSpPr>
        <p:spPr bwMode="auto">
          <a:xfrm>
            <a:off x="3378200" y="4733079"/>
            <a:ext cx="432096"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200" dirty="0" smtClean="0">
                <a:cs typeface="B Nazanin" pitchFamily="2" charset="-78"/>
              </a:rPr>
              <a:t>بسته</a:t>
            </a:r>
            <a:endParaRPr lang="en-US" altLang="ko-KR" sz="1200" dirty="0">
              <a:cs typeface="B Nazanin" pitchFamily="2" charset="-78"/>
            </a:endParaRPr>
          </a:p>
        </p:txBody>
      </p:sp>
      <p:sp>
        <p:nvSpPr>
          <p:cNvPr id="194" name="Text Box 124"/>
          <p:cNvSpPr txBox="1">
            <a:spLocks noChangeArrowheads="1"/>
          </p:cNvSpPr>
          <p:nvPr/>
        </p:nvSpPr>
        <p:spPr bwMode="auto">
          <a:xfrm>
            <a:off x="4798289" y="3797990"/>
            <a:ext cx="309457"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200" dirty="0" smtClean="0">
                <a:cs typeface="B Nazanin" pitchFamily="2" charset="-78"/>
              </a:rPr>
              <a:t>باز</a:t>
            </a:r>
            <a:endParaRPr lang="en-US" altLang="ko-KR" sz="1200" dirty="0">
              <a:cs typeface="B Nazanin" pitchFamily="2" charset="-78"/>
            </a:endParaRPr>
          </a:p>
        </p:txBody>
      </p:sp>
      <p:sp>
        <p:nvSpPr>
          <p:cNvPr id="195" name="Text Box 124"/>
          <p:cNvSpPr txBox="1">
            <a:spLocks noChangeArrowheads="1"/>
          </p:cNvSpPr>
          <p:nvPr/>
        </p:nvSpPr>
        <p:spPr bwMode="auto">
          <a:xfrm>
            <a:off x="4036289" y="3215829"/>
            <a:ext cx="867217" cy="492443"/>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300" dirty="0" smtClean="0">
                <a:cs typeface="B Nazanin" pitchFamily="2" charset="-78"/>
              </a:rPr>
              <a:t>شير دو (سه)</a:t>
            </a:r>
            <a:br>
              <a:rPr lang="fa-IR" altLang="ko-KR" sz="1300" dirty="0" smtClean="0">
                <a:cs typeface="B Nazanin" pitchFamily="2" charset="-78"/>
              </a:rPr>
            </a:br>
            <a:r>
              <a:rPr lang="fa-IR" altLang="ko-KR" sz="1300" dirty="0" smtClean="0">
                <a:cs typeface="B Nazanin" pitchFamily="2" charset="-78"/>
              </a:rPr>
              <a:t>راهي</a:t>
            </a:r>
            <a:endParaRPr lang="en-US" altLang="ko-KR" sz="1300" dirty="0">
              <a:cs typeface="B Nazanin" pitchFamily="2" charset="-78"/>
            </a:endParaRPr>
          </a:p>
        </p:txBody>
      </p:sp>
      <p:sp>
        <p:nvSpPr>
          <p:cNvPr id="196" name="Text Box 124"/>
          <p:cNvSpPr txBox="1">
            <a:spLocks noChangeArrowheads="1"/>
          </p:cNvSpPr>
          <p:nvPr/>
        </p:nvSpPr>
        <p:spPr bwMode="auto">
          <a:xfrm>
            <a:off x="4161323" y="4739829"/>
            <a:ext cx="605137" cy="492443"/>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300" dirty="0" smtClean="0">
                <a:cs typeface="B Nazanin" pitchFamily="2" charset="-78"/>
              </a:rPr>
              <a:t>شير سه</a:t>
            </a:r>
            <a:br>
              <a:rPr lang="fa-IR" altLang="ko-KR" sz="1300" dirty="0" smtClean="0">
                <a:cs typeface="B Nazanin" pitchFamily="2" charset="-78"/>
              </a:rPr>
            </a:br>
            <a:r>
              <a:rPr lang="fa-IR" altLang="ko-KR" sz="1300" dirty="0" smtClean="0">
                <a:cs typeface="B Nazanin" pitchFamily="2" charset="-78"/>
              </a:rPr>
              <a:t>راهي</a:t>
            </a:r>
            <a:endParaRPr lang="en-US" altLang="ko-KR" sz="1300" dirty="0">
              <a:cs typeface="B Nazanin" pitchFamily="2" charset="-78"/>
            </a:endParaRPr>
          </a:p>
        </p:txBody>
      </p:sp>
      <p:sp>
        <p:nvSpPr>
          <p:cNvPr id="197" name="Text Box 124"/>
          <p:cNvSpPr txBox="1">
            <a:spLocks noChangeArrowheads="1"/>
          </p:cNvSpPr>
          <p:nvPr/>
        </p:nvSpPr>
        <p:spPr bwMode="auto">
          <a:xfrm>
            <a:off x="4735944" y="2169989"/>
            <a:ext cx="309457"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200" dirty="0" smtClean="0">
                <a:cs typeface="B Nazanin" pitchFamily="2" charset="-78"/>
              </a:rPr>
              <a:t>باز</a:t>
            </a:r>
            <a:endParaRPr lang="en-US" altLang="ko-KR" sz="1200" dirty="0">
              <a:cs typeface="B Nazanin" pitchFamily="2" charset="-78"/>
            </a:endParaRPr>
          </a:p>
        </p:txBody>
      </p:sp>
      <p:sp>
        <p:nvSpPr>
          <p:cNvPr id="198" name="Text Box 124"/>
          <p:cNvSpPr txBox="1">
            <a:spLocks noChangeArrowheads="1"/>
          </p:cNvSpPr>
          <p:nvPr/>
        </p:nvSpPr>
        <p:spPr bwMode="auto">
          <a:xfrm>
            <a:off x="2311399" y="4733079"/>
            <a:ext cx="309457" cy="276999"/>
          </a:xfrm>
          <a:prstGeom prst="rect">
            <a:avLst/>
          </a:prstGeom>
          <a:noFill/>
          <a:ln w="9525">
            <a:noFill/>
            <a:miter lim="800000"/>
            <a:headEnd/>
            <a:tailEnd/>
          </a:ln>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latinLnBrk="1">
              <a:spcBef>
                <a:spcPct val="50000"/>
              </a:spcBef>
            </a:pPr>
            <a:r>
              <a:rPr lang="fa-IR" altLang="ko-KR" sz="1200" dirty="0" smtClean="0">
                <a:cs typeface="B Nazanin" pitchFamily="2" charset="-78"/>
              </a:rPr>
              <a:t>باز</a:t>
            </a:r>
            <a:endParaRPr lang="en-US" altLang="ko-KR" sz="1200" dirty="0">
              <a:cs typeface="B Nazanin" pitchFamily="2" charset="-78"/>
            </a:endParaRPr>
          </a:p>
        </p:txBody>
      </p:sp>
      <p:sp>
        <p:nvSpPr>
          <p:cNvPr id="199" name="Rectangle 198"/>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0" y="1143000"/>
            <a:ext cx="1676400"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fa-IR" sz="2800" b="1" dirty="0" smtClean="0">
                <a:cs typeface="2  Mitra_4 (MRT)" pitchFamily="2" charset="-78"/>
              </a:rPr>
              <a:t>واحد تبريد</a:t>
            </a:r>
            <a:endParaRPr lang="en-US" sz="2800" dirty="0"/>
          </a:p>
        </p:txBody>
      </p:sp>
      <p:sp>
        <p:nvSpPr>
          <p:cNvPr id="3" name="Rectangle 2"/>
          <p:cNvSpPr/>
          <p:nvPr/>
        </p:nvSpPr>
        <p:spPr>
          <a:xfrm>
            <a:off x="762000" y="1828800"/>
            <a:ext cx="7924800" cy="1754326"/>
          </a:xfrm>
          <a:prstGeom prst="rect">
            <a:avLst/>
          </a:prstGeom>
        </p:spPr>
        <p:txBody>
          <a:bodyPr wrap="square">
            <a:spAutoFit/>
          </a:bodyPr>
          <a:lstStyle/>
          <a:p>
            <a:pPr marL="0" indent="0" algn="r" rtl="1">
              <a:lnSpc>
                <a:spcPct val="150000"/>
              </a:lnSpc>
              <a:buNone/>
            </a:pPr>
            <a:r>
              <a:rPr lang="fa-IR" dirty="0" smtClean="0"/>
              <a:t>معروفترين واحد تبريد تن تبريد است كه عبارت است از مقدار برودتي كه يك تن آب صفر درجة سانتي‌گراد را در طي يك شبانه روز به يك تن . يخ صفر درجة سانتي‌گراد تبديل كند</a:t>
            </a:r>
          </a:p>
          <a:p>
            <a:pPr marL="0" indent="0" algn="r" rtl="1">
              <a:lnSpc>
                <a:spcPct val="150000"/>
              </a:lnSpc>
              <a:buNone/>
            </a:pPr>
            <a:r>
              <a:rPr lang="fa-IR" dirty="0" smtClean="0"/>
              <a:t>قابل ذكر است كه تن تبريد فقط نشان دهندة ميزان انتقال حرارت است و معادل 5/3 كيلووات</a:t>
            </a:r>
            <a:r>
              <a:rPr lang="en-US" dirty="0" smtClean="0"/>
              <a:t> </a:t>
            </a:r>
            <a:r>
              <a:rPr lang="fa-IR" dirty="0" smtClean="0"/>
              <a:t> و </a:t>
            </a:r>
            <a:r>
              <a:rPr lang="en-US" dirty="0" smtClean="0"/>
              <a:t>BTU\hr</a:t>
            </a:r>
            <a:r>
              <a:rPr lang="fa-IR" dirty="0" smtClean="0"/>
              <a:t>12000است</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962400"/>
            <a:ext cx="456642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467600" y="28569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19800" y="1066800"/>
            <a:ext cx="2885987"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smtClean="0">
                <a:cs typeface="2  Mitra_4 (MRT)" pitchFamily="2" charset="-78"/>
              </a:rPr>
              <a:t>اجزای اصلی سیکل تبرید</a:t>
            </a:r>
            <a:endParaRPr lang="en-US" sz="2800" dirty="0"/>
          </a:p>
        </p:txBody>
      </p:sp>
      <p:sp>
        <p:nvSpPr>
          <p:cNvPr id="3" name="Content Placeholder 2"/>
          <p:cNvSpPr>
            <a:spLocks noGrp="1"/>
          </p:cNvSpPr>
          <p:nvPr>
            <p:ph idx="1"/>
          </p:nvPr>
        </p:nvSpPr>
        <p:spPr>
          <a:xfrm>
            <a:off x="152400" y="1905000"/>
            <a:ext cx="8763000" cy="4419600"/>
          </a:xfrm>
        </p:spPr>
        <p:txBody>
          <a:bodyPr>
            <a:normAutofit/>
          </a:bodyPr>
          <a:lstStyle/>
          <a:p>
            <a:pPr marL="0" indent="0" algn="r">
              <a:buNone/>
            </a:pPr>
            <a:endParaRPr lang="fa-IR" sz="3600" dirty="0">
              <a:cs typeface="2  Mitra_4 (MRT)" pitchFamily="2" charset="-78"/>
            </a:endParaRPr>
          </a:p>
          <a:p>
            <a:pPr marL="0" indent="0" algn="r">
              <a:buNone/>
            </a:pPr>
            <a:r>
              <a:rPr lang="en-US" sz="3600" dirty="0" smtClean="0">
                <a:cs typeface="2  Mitra_4 (MRT)" pitchFamily="2" charset="-78"/>
              </a:rPr>
              <a:t>Compressor                                         </a:t>
            </a:r>
            <a:r>
              <a:rPr lang="fa-IR" sz="3600" dirty="0" smtClean="0">
                <a:cs typeface="2  Mitra_4 (MRT)" pitchFamily="2" charset="-78"/>
              </a:rPr>
              <a:t>کمپرسور</a:t>
            </a:r>
          </a:p>
          <a:p>
            <a:pPr marL="0" indent="0" algn="r">
              <a:buNone/>
            </a:pPr>
            <a:r>
              <a:rPr lang="en-US" sz="3600" dirty="0" err="1" smtClean="0">
                <a:cs typeface="2  Mitra_4 (MRT)" pitchFamily="2" charset="-78"/>
              </a:rPr>
              <a:t>Condanser</a:t>
            </a:r>
            <a:r>
              <a:rPr lang="en-US" sz="3600" dirty="0" smtClean="0">
                <a:cs typeface="2  Mitra_4 (MRT)" pitchFamily="2" charset="-78"/>
              </a:rPr>
              <a:t>                                          </a:t>
            </a:r>
            <a:r>
              <a:rPr lang="fa-IR" sz="3600" dirty="0" smtClean="0">
                <a:cs typeface="2  Mitra_4 (MRT)" pitchFamily="2" charset="-78"/>
              </a:rPr>
              <a:t>کندانسور</a:t>
            </a:r>
          </a:p>
          <a:p>
            <a:pPr marL="0" indent="0" algn="r">
              <a:buNone/>
            </a:pPr>
            <a:r>
              <a:rPr lang="en-US" sz="3600" dirty="0" err="1" smtClean="0">
                <a:cs typeface="2  Mitra_4 (MRT)" pitchFamily="2" charset="-78"/>
              </a:rPr>
              <a:t>Epansion</a:t>
            </a:r>
            <a:r>
              <a:rPr lang="en-US" sz="3600" dirty="0" smtClean="0">
                <a:cs typeface="2  Mitra_4 (MRT)" pitchFamily="2" charset="-78"/>
              </a:rPr>
              <a:t>                                 </a:t>
            </a:r>
            <a:r>
              <a:rPr lang="fa-IR" sz="3600" dirty="0" smtClean="0">
                <a:cs typeface="2  Mitra_4 (MRT)" pitchFamily="2" charset="-78"/>
              </a:rPr>
              <a:t>(لوله)</a:t>
            </a:r>
            <a:r>
              <a:rPr lang="en-US" sz="3600" dirty="0" smtClean="0">
                <a:cs typeface="2  Mitra_4 (MRT)" pitchFamily="2" charset="-78"/>
              </a:rPr>
              <a:t> </a:t>
            </a:r>
            <a:r>
              <a:rPr lang="fa-IR" sz="3600" dirty="0" smtClean="0">
                <a:cs typeface="2  Mitra_4 (MRT)" pitchFamily="2" charset="-78"/>
              </a:rPr>
              <a:t>فشار شکن</a:t>
            </a:r>
          </a:p>
          <a:p>
            <a:pPr marL="0" indent="0" algn="r">
              <a:buNone/>
            </a:pPr>
            <a:r>
              <a:rPr lang="en-US" sz="3600" dirty="0" smtClean="0">
                <a:cs typeface="2  Mitra_4 (MRT)" pitchFamily="2" charset="-78"/>
              </a:rPr>
              <a:t>Evaporator                                           </a:t>
            </a:r>
            <a:r>
              <a:rPr lang="fa-IR" sz="3600" dirty="0" smtClean="0">
                <a:cs typeface="2  Mitra_4 (MRT)" pitchFamily="2" charset="-78"/>
              </a:rPr>
              <a:t>اواپراتور</a:t>
            </a:r>
            <a:endParaRPr lang="en-US" sz="3600" dirty="0">
              <a:cs typeface="2  Mitra_4 (MRT)" pitchFamily="2" charset="-78"/>
            </a:endParaRPr>
          </a:p>
        </p:txBody>
      </p:sp>
      <p:sp>
        <p:nvSpPr>
          <p:cNvPr id="4" name="Rectangle 3"/>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00" y="990600"/>
            <a:ext cx="1312365"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کمپرسور(1)</a:t>
            </a:r>
            <a:endParaRPr lang="en-US" sz="2400" dirty="0"/>
          </a:p>
        </p:txBody>
      </p:sp>
      <p:sp>
        <p:nvSpPr>
          <p:cNvPr id="3" name="Content Placeholder 2"/>
          <p:cNvSpPr>
            <a:spLocks noGrp="1"/>
          </p:cNvSpPr>
          <p:nvPr>
            <p:ph idx="1"/>
          </p:nvPr>
        </p:nvSpPr>
        <p:spPr>
          <a:xfrm>
            <a:off x="381000" y="1676400"/>
            <a:ext cx="8229600" cy="4389120"/>
          </a:xfrm>
        </p:spPr>
        <p:txBody>
          <a:bodyPr/>
          <a:lstStyle/>
          <a:p>
            <a:pPr marL="0" indent="0" algn="r">
              <a:buNone/>
            </a:pPr>
            <a:r>
              <a:rPr lang="fa-IR" sz="2000" dirty="0">
                <a:latin typeface="Calibri" pitchFamily="34" charset="0"/>
                <a:cs typeface="Arial" charset="0"/>
              </a:rPr>
              <a:t>1:کمپرسور: </a:t>
            </a:r>
            <a:endParaRPr lang="fa-IR" sz="2000" dirty="0" smtClean="0">
              <a:latin typeface="Calibri" pitchFamily="34" charset="0"/>
              <a:cs typeface="Arial" charset="0"/>
            </a:endParaRPr>
          </a:p>
          <a:p>
            <a:pPr marL="0" indent="0" algn="r">
              <a:buNone/>
            </a:pPr>
            <a:r>
              <a:rPr lang="fa-IR" sz="2000" dirty="0" smtClean="0">
                <a:latin typeface="Calibri" pitchFamily="34" charset="0"/>
                <a:cs typeface="Arial" charset="0"/>
              </a:rPr>
              <a:t>به </a:t>
            </a:r>
            <a:r>
              <a:rPr lang="fa-IR" sz="2000" dirty="0">
                <a:latin typeface="Calibri" pitchFamily="34" charset="0"/>
                <a:cs typeface="Arial" charset="0"/>
              </a:rPr>
              <a:t>طور کلی به دستگاهی گفته میشود که باعث افزایش فشار گاز </a:t>
            </a:r>
            <a:endParaRPr lang="fa-IR" sz="2000" dirty="0" smtClean="0">
              <a:latin typeface="Calibri" pitchFamily="34" charset="0"/>
              <a:cs typeface="Arial" charset="0"/>
            </a:endParaRPr>
          </a:p>
          <a:p>
            <a:pPr marL="0" indent="0" algn="r">
              <a:buNone/>
            </a:pPr>
            <a:r>
              <a:rPr lang="fa-IR" sz="2000" dirty="0" smtClean="0">
                <a:latin typeface="Calibri" pitchFamily="34" charset="0"/>
                <a:cs typeface="Arial" charset="0"/>
              </a:rPr>
              <a:t>می </a:t>
            </a:r>
            <a:r>
              <a:rPr lang="fa-IR" sz="2000" dirty="0">
                <a:latin typeface="Calibri" pitchFamily="34" charset="0"/>
                <a:cs typeface="Arial" charset="0"/>
              </a:rPr>
              <a:t>شود </a:t>
            </a:r>
            <a:r>
              <a:rPr lang="fa-IR" sz="2000" dirty="0" smtClean="0">
                <a:latin typeface="Calibri" pitchFamily="34" charset="0"/>
                <a:cs typeface="Arial" charset="0"/>
              </a:rPr>
              <a:t>وقلب دستگاه محسوب میشود</a:t>
            </a:r>
            <a:endParaRPr lang="fa-IR" sz="2000" dirty="0">
              <a:latin typeface="Calibri" pitchFamily="34" charset="0"/>
              <a:cs typeface="Arial" charset="0"/>
            </a:endParaRPr>
          </a:p>
          <a:p>
            <a:pPr marL="0" indent="0" algn="r">
              <a:buNone/>
            </a:pPr>
            <a:r>
              <a:rPr lang="fa-IR" sz="2000" dirty="0">
                <a:cs typeface="B Nazanin" pitchFamily="2" charset="-78"/>
              </a:rPr>
              <a:t>نمونه ای از کمپرسورهای متعارف در سیکلهای تراکمی</a:t>
            </a:r>
            <a:endParaRPr lang="en-US" sz="2000" dirty="0">
              <a:cs typeface="B Nazanin" pitchFamily="2" charset="-78"/>
            </a:endParaRPr>
          </a:p>
          <a:p>
            <a:pPr marL="0" indent="0" algn="r">
              <a:buNone/>
            </a:pPr>
            <a:endParaRPr lang="en-US" sz="2000" dirty="0">
              <a:cs typeface="B Nazanin" pitchFamily="2" charset="-78"/>
            </a:endParaRPr>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276600"/>
            <a:ext cx="2038350" cy="2717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276600"/>
            <a:ext cx="2057400" cy="2743200"/>
          </a:xfrm>
          <a:prstGeom prst="rect">
            <a:avLst/>
          </a:prstGeom>
        </p:spPr>
      </p:pic>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1066800"/>
            <a:ext cx="1981200" cy="533400"/>
          </a:xfrm>
          <a:prstGeom prst="roundRect">
            <a:avLst/>
          </a:prstGeom>
        </p:spPr>
        <p:style>
          <a:lnRef idx="1">
            <a:schemeClr val="accent2"/>
          </a:lnRef>
          <a:fillRef idx="2">
            <a:schemeClr val="accent2"/>
          </a:fillRef>
          <a:effectRef idx="1">
            <a:schemeClr val="accent2"/>
          </a:effectRef>
          <a:fontRef idx="minor">
            <a:schemeClr val="dk1"/>
          </a:fontRef>
        </p:style>
        <p:txBody>
          <a:bodyPr/>
          <a:lstStyle/>
          <a:p>
            <a:pPr algn="r"/>
            <a:r>
              <a:rPr lang="fa-IR" sz="2800" dirty="0" smtClean="0">
                <a:cs typeface="2  Mitra_4 (MRT)" pitchFamily="2" charset="-78"/>
              </a:rPr>
              <a:t>کندانسور</a:t>
            </a:r>
            <a:endParaRPr lang="en-US" sz="2800" dirty="0">
              <a:cs typeface="2  Mitra_4 (MRT)" pitchFamily="2" charset="-78"/>
            </a:endParaRPr>
          </a:p>
        </p:txBody>
      </p:sp>
      <p:sp>
        <p:nvSpPr>
          <p:cNvPr id="3" name="Rectangle 2"/>
          <p:cNvSpPr/>
          <p:nvPr/>
        </p:nvSpPr>
        <p:spPr>
          <a:xfrm>
            <a:off x="1447800" y="1828800"/>
            <a:ext cx="7315200" cy="1938992"/>
          </a:xfrm>
          <a:prstGeom prst="rect">
            <a:avLst/>
          </a:prstGeom>
        </p:spPr>
        <p:txBody>
          <a:bodyPr wrap="square">
            <a:spAutoFit/>
          </a:bodyPr>
          <a:lstStyle/>
          <a:p>
            <a:pPr marL="0" indent="0" algn="r">
              <a:buNone/>
            </a:pPr>
            <a:r>
              <a:rPr lang="fa-IR" sz="2400" dirty="0" smtClean="0">
                <a:cs typeface="B Nazanin" pitchFamily="2" charset="-78"/>
              </a:rPr>
              <a:t>کندانسور که یک مبدل حرارتی محسوب میشود که گرمای جذب شده را به محیط بیرون انقال میدهد وانواع مختلفی از لحاظ دفع گرما دارد</a:t>
            </a:r>
          </a:p>
          <a:p>
            <a:pPr marL="0" indent="0" algn="r">
              <a:buNone/>
            </a:pPr>
            <a:r>
              <a:rPr lang="fa-IR" sz="2400" dirty="0" smtClean="0">
                <a:cs typeface="B Nazanin" pitchFamily="2" charset="-78"/>
              </a:rPr>
              <a:t>طبیعی</a:t>
            </a:r>
          </a:p>
          <a:p>
            <a:pPr marL="0" indent="0" algn="r">
              <a:buNone/>
            </a:pPr>
            <a:r>
              <a:rPr lang="fa-IR" sz="2400" dirty="0" smtClean="0">
                <a:cs typeface="B Nazanin" pitchFamily="2" charset="-78"/>
              </a:rPr>
              <a:t>آبی</a:t>
            </a:r>
          </a:p>
          <a:p>
            <a:pPr marL="0" indent="0" algn="r">
              <a:buNone/>
            </a:pPr>
            <a:r>
              <a:rPr lang="fa-IR" sz="2400" dirty="0" smtClean="0">
                <a:cs typeface="B Nazanin" pitchFamily="2" charset="-78"/>
              </a:rPr>
              <a:t>هوای اجباری</a:t>
            </a:r>
            <a:endParaRPr lang="en-US" sz="2400" dirty="0">
              <a:cs typeface="B Nazanin"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l="23859" r="24211"/>
          <a:stretch>
            <a:fillRect/>
          </a:stretch>
        </p:blipFill>
        <p:spPr>
          <a:xfrm>
            <a:off x="228600" y="3886200"/>
            <a:ext cx="2819400" cy="1905000"/>
          </a:xfrm>
          <a:prstGeom prst="rect">
            <a:avLst/>
          </a:prstGeom>
        </p:spPr>
      </p:pic>
      <p:pic>
        <p:nvPicPr>
          <p:cNvPr id="5" name="Picture 4"/>
          <p:cNvPicPr/>
          <p:nvPr/>
        </p:nvPicPr>
        <p:blipFill>
          <a:blip r:embed="rId3" cstate="print"/>
          <a:srcRect/>
          <a:stretch>
            <a:fillRect/>
          </a:stretch>
        </p:blipFill>
        <p:spPr bwMode="auto">
          <a:xfrm>
            <a:off x="3733800" y="3810000"/>
            <a:ext cx="3400425" cy="2457450"/>
          </a:xfrm>
          <a:prstGeom prst="rect">
            <a:avLst/>
          </a:prstGeom>
          <a:noFill/>
          <a:ln w="9525">
            <a:noFill/>
            <a:miter lim="800000"/>
            <a:headEnd/>
            <a:tailEnd/>
          </a:ln>
        </p:spPr>
      </p:pic>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72200" y="1066800"/>
            <a:ext cx="2619643"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a-IR" sz="2800" b="1" dirty="0" smtClean="0">
                <a:cs typeface="2  Mitra_4 (MRT)" pitchFamily="2" charset="-78"/>
              </a:rPr>
              <a:t>فشار شکن(لوله مویی)</a:t>
            </a:r>
            <a:endParaRPr lang="en-US" sz="2800" b="1" dirty="0"/>
          </a:p>
        </p:txBody>
      </p:sp>
      <p:sp>
        <p:nvSpPr>
          <p:cNvPr id="3" name="Rectangle 2"/>
          <p:cNvSpPr/>
          <p:nvPr/>
        </p:nvSpPr>
        <p:spPr>
          <a:xfrm>
            <a:off x="533400" y="1828800"/>
            <a:ext cx="8458200" cy="3370153"/>
          </a:xfrm>
          <a:prstGeom prst="rect">
            <a:avLst/>
          </a:prstGeom>
        </p:spPr>
        <p:txBody>
          <a:bodyPr wrap="square">
            <a:spAutoFit/>
          </a:bodyPr>
          <a:lstStyle/>
          <a:p>
            <a:pPr algn="r">
              <a:lnSpc>
                <a:spcPct val="150000"/>
              </a:lnSpc>
            </a:pPr>
            <a:r>
              <a:rPr lang="fa-IR" sz="2000" dirty="0" smtClean="0">
                <a:cs typeface="+mn-cs"/>
              </a:rPr>
              <a:t>دستگاه کاهش فشار :</a:t>
            </a:r>
          </a:p>
          <a:p>
            <a:pPr algn="r">
              <a:lnSpc>
                <a:spcPct val="150000"/>
              </a:lnSpc>
            </a:pPr>
            <a:r>
              <a:rPr lang="fa-IR" sz="2000" dirty="0" smtClean="0">
                <a:cs typeface="+mn-cs"/>
              </a:rPr>
              <a:t>که مایع پر فشار رانده شده از کندانسور را به گاز کم فشار میکند. نوع متداول ان </a:t>
            </a:r>
          </a:p>
          <a:p>
            <a:pPr marL="365760" lvl="1" indent="0" algn="r">
              <a:lnSpc>
                <a:spcPct val="150000"/>
              </a:lnSpc>
              <a:buNone/>
            </a:pPr>
            <a:r>
              <a:rPr lang="fa-IR" sz="2000" dirty="0" smtClean="0">
                <a:cs typeface="+mn-cs"/>
              </a:rPr>
              <a:t> لوله مویی است که قطر کم و طول زیاد دار</a:t>
            </a:r>
            <a:r>
              <a:rPr lang="fa-IR" sz="2600" dirty="0" smtClean="0">
                <a:cs typeface="+mn-cs"/>
              </a:rPr>
              <a:t>د</a:t>
            </a:r>
          </a:p>
          <a:p>
            <a:pPr marL="365760" lvl="1" indent="0" algn="r">
              <a:lnSpc>
                <a:spcPct val="150000"/>
              </a:lnSpc>
              <a:buNone/>
            </a:pPr>
            <a:r>
              <a:rPr lang="fa-IR" sz="2000" dirty="0" smtClean="0">
                <a:cs typeface="+mn-cs"/>
              </a:rPr>
              <a:t>شیر فشار شکن(حساس به دما مکانیکی)</a:t>
            </a:r>
          </a:p>
          <a:p>
            <a:pPr marL="365760" lvl="1" algn="r">
              <a:lnSpc>
                <a:spcPct val="150000"/>
              </a:lnSpc>
            </a:pPr>
            <a:r>
              <a:rPr lang="fa-IR" sz="2000" dirty="0" smtClean="0">
                <a:cs typeface="+mn-cs"/>
              </a:rPr>
              <a:t>  شیر فشار شکن(حساس به دما الکترونیکی)</a:t>
            </a:r>
          </a:p>
          <a:p>
            <a:pPr marL="365760" lvl="1" indent="0" algn="r">
              <a:lnSpc>
                <a:spcPct val="150000"/>
              </a:lnSpc>
              <a:buNone/>
            </a:pPr>
            <a:endParaRPr lang="fa-IR" dirty="0" smtClean="0">
              <a:cs typeface="+mn-cs"/>
            </a:endParaRPr>
          </a:p>
          <a:p>
            <a:pPr marL="365760" lvl="1" indent="0" algn="r">
              <a:lnSpc>
                <a:spcPct val="150000"/>
              </a:lnSpc>
              <a:buNone/>
            </a:pPr>
            <a:endParaRPr lang="en-US" dirty="0">
              <a:cs typeface="+mn-cs"/>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3400" y="1143000"/>
            <a:ext cx="1638300" cy="1638300"/>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8600" y="2895600"/>
            <a:ext cx="3154993" cy="2228850"/>
          </a:xfrm>
          <a:prstGeom prst="rect">
            <a:avLst/>
          </a:prstGeom>
        </p:spPr>
      </p:pic>
      <p:pic>
        <p:nvPicPr>
          <p:cNvPr id="1026" name="Picture 2"/>
          <p:cNvPicPr>
            <a:picLocks noChangeAspect="1" noChangeArrowheads="1"/>
          </p:cNvPicPr>
          <p:nvPr/>
        </p:nvPicPr>
        <p:blipFill>
          <a:blip r:embed="rId6" cstate="print"/>
          <a:srcRect t="3136" r="9623" b="5933"/>
          <a:stretch>
            <a:fillRect/>
          </a:stretch>
        </p:blipFill>
        <p:spPr bwMode="auto">
          <a:xfrm>
            <a:off x="2819400" y="4267200"/>
            <a:ext cx="2057400" cy="2209800"/>
          </a:xfrm>
          <a:prstGeom prst="rect">
            <a:avLst/>
          </a:prstGeom>
          <a:noFill/>
          <a:ln w="9525">
            <a:noFill/>
            <a:miter lim="800000"/>
            <a:headEnd/>
            <a:tailEnd/>
          </a:ln>
        </p:spPr>
      </p:pic>
      <p:sp>
        <p:nvSpPr>
          <p:cNvPr id="7" name="Rectangle 6"/>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24600" y="990600"/>
            <a:ext cx="2444804"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2  Mitra_4 (MRT)" pitchFamily="2" charset="-78"/>
              </a:rPr>
              <a:t>شماتیک شیر فشار شکن</a:t>
            </a:r>
            <a:endParaRPr lang="en-US" sz="2400" dirty="0"/>
          </a:p>
        </p:txBody>
      </p:sp>
      <p:sp>
        <p:nvSpPr>
          <p:cNvPr id="4" name="Rectangle 3"/>
          <p:cNvSpPr/>
          <p:nvPr/>
        </p:nvSpPr>
        <p:spPr>
          <a:xfrm>
            <a:off x="4114800" y="1905000"/>
            <a:ext cx="3865161" cy="400110"/>
          </a:xfrm>
          <a:prstGeom prst="rect">
            <a:avLst/>
          </a:prstGeom>
        </p:spPr>
        <p:txBody>
          <a:bodyPr wrap="none">
            <a:spAutoFit/>
          </a:bodyPr>
          <a:lstStyle/>
          <a:p>
            <a:pPr algn="r"/>
            <a:r>
              <a:rPr lang="fa-IR" sz="2000" dirty="0" smtClean="0"/>
              <a:t>عکس مفهومی از عملکرد دستگاه فشار شکن</a:t>
            </a:r>
            <a:endParaRPr lang="en-US" sz="2000" dirty="0"/>
          </a:p>
        </p:txBody>
      </p:sp>
      <p:pic>
        <p:nvPicPr>
          <p:cNvPr id="5" name="Picture 3" descr="C:\Users\Ariana\Desktop\thermal_expansion_vaddlve.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43000" y="2895600"/>
            <a:ext cx="6994338" cy="2717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67600" y="228600"/>
            <a:ext cx="1200970" cy="400110"/>
          </a:xfrm>
          <a:prstGeom prst="rect">
            <a:avLst/>
          </a:prstGeom>
        </p:spPr>
        <p:txBody>
          <a:bodyPr wrap="none">
            <a:spAutoFit/>
          </a:bodyPr>
          <a:lstStyle/>
          <a:p>
            <a:r>
              <a:rPr lang="fa-IR" altLang="en-US" sz="2000" dirty="0" smtClean="0">
                <a:cs typeface="B Titr" panose="00000700000000000000" pitchFamily="2" charset="-78"/>
              </a:rPr>
              <a:t>سیکل تبرید</a:t>
            </a:r>
            <a:endParaRPr lang="en-US" sz="2000" dirty="0"/>
          </a:p>
        </p:txBody>
      </p:sp>
    </p:spTree>
  </p:cSld>
  <p:clrMapOvr>
    <a:masterClrMapping/>
  </p:clrMapOvr>
</p:sld>
</file>

<file path=ppt/theme/theme1.xml><?xml version="1.0" encoding="utf-8"?>
<a:theme xmlns:a="http://schemas.openxmlformats.org/drawingml/2006/main" name="عنوان آموزش">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عنوان آموزش</Template>
  <TotalTime>1733</TotalTime>
  <Words>1379</Words>
  <Application>Microsoft Office PowerPoint</Application>
  <PresentationFormat>On-screen Show (4:3)</PresentationFormat>
  <Paragraphs>224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عنوان آموزش</vt:lpstr>
      <vt:lpstr>سیکل تبرید</vt:lpstr>
      <vt:lpstr>سیکل تبرید تراکمی</vt:lpstr>
      <vt:lpstr>تعاریف کلی در سیکل تبرید</vt:lpstr>
      <vt:lpstr>PowerPoint Presentation</vt:lpstr>
      <vt:lpstr>PowerPoint Presentation</vt:lpstr>
      <vt:lpstr>PowerPoint Presentation</vt:lpstr>
      <vt:lpstr>کندانسور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آموزش</dc:title>
  <dc:creator>Amir Keshavarz</dc:creator>
  <cp:lastModifiedBy>Win-Peyman</cp:lastModifiedBy>
  <cp:revision>230</cp:revision>
  <dcterms:created xsi:type="dcterms:W3CDTF">2014-07-24T04:40:00Z</dcterms:created>
  <dcterms:modified xsi:type="dcterms:W3CDTF">2016-11-17T04:03:08Z</dcterms:modified>
</cp:coreProperties>
</file>