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2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25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5" r:id="rId42"/>
    <p:sldId id="294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6" r:id="rId72"/>
    <p:sldId id="324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96B9-C684-4208-B3C6-F3F1C09AEA9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D1BB-6F1F-4D2E-8D7B-2B7F915E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9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96B9-C684-4208-B3C6-F3F1C09AEA9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D1BB-6F1F-4D2E-8D7B-2B7F915E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96B9-C684-4208-B3C6-F3F1C09AEA9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D1BB-6F1F-4D2E-8D7B-2B7F915E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1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96B9-C684-4208-B3C6-F3F1C09AEA9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D1BB-6F1F-4D2E-8D7B-2B7F915E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2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96B9-C684-4208-B3C6-F3F1C09AEA9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D1BB-6F1F-4D2E-8D7B-2B7F915E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6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96B9-C684-4208-B3C6-F3F1C09AEA9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D1BB-6F1F-4D2E-8D7B-2B7F915E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7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96B9-C684-4208-B3C6-F3F1C09AEA9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D1BB-6F1F-4D2E-8D7B-2B7F915E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5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96B9-C684-4208-B3C6-F3F1C09AEA9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D1BB-6F1F-4D2E-8D7B-2B7F915E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88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96B9-C684-4208-B3C6-F3F1C09AEA9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D1BB-6F1F-4D2E-8D7B-2B7F915E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4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96B9-C684-4208-B3C6-F3F1C09AEA9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D1BB-6F1F-4D2E-8D7B-2B7F915E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3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96B9-C684-4208-B3C6-F3F1C09AEA9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D1BB-6F1F-4D2E-8D7B-2B7F915E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8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B96B9-C684-4208-B3C6-F3F1C09AEA9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FD1BB-6F1F-4D2E-8D7B-2B7F915E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1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tahghigh\besmellah__106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23900"/>
            <a:ext cx="6096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5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>
                <a:cs typeface="B Koodak" pitchFamily="2" charset="-78"/>
              </a:rPr>
              <a:t>نتایج رقابت:</a:t>
            </a:r>
            <a:endParaRPr lang="en-US" dirty="0" smtClean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راه آهن های سریع السیر (سرعت های 300-250 کیلومتر در ساعت)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حمل و نقل ترکیبی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جابه جایی حجم زیاد مسافر و کالا (خدمات ترددی)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جابه جایی حجم زیاد بار (بارهای فله ای)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قطارهای هوارو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قطارهای مغناطیسی</a:t>
            </a:r>
            <a:endParaRPr lang="en-US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176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fa-I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تحول در سازمان راه آهن ها: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solidFill>
                  <a:srgbClr val="FF0000"/>
                </a:solidFill>
                <a:cs typeface="B Koodak" pitchFamily="2" charset="-78"/>
              </a:rPr>
              <a:t>-</a:t>
            </a:r>
            <a:r>
              <a:rPr lang="fa-IR" dirty="0" smtClean="0">
                <a:cs typeface="B Koodak" pitchFamily="2" charset="-78"/>
              </a:rPr>
              <a:t> اواخر قرن 19 و اوایل قرن 20 : تشکیلات شرکت های راه آهن به صورت فعالیت های کوچک تجاری خصوصی .</a:t>
            </a:r>
          </a:p>
          <a:p>
            <a:pPr marL="0" indent="0" algn="r" rtl="1">
              <a:buNone/>
            </a:pPr>
            <a:r>
              <a:rPr lang="fa-IR" dirty="0" smtClean="0">
                <a:solidFill>
                  <a:srgbClr val="FF0000"/>
                </a:solidFill>
                <a:cs typeface="B Koodak" pitchFamily="2" charset="-78"/>
              </a:rPr>
              <a:t>-</a:t>
            </a:r>
            <a:r>
              <a:rPr lang="fa-IR" dirty="0" smtClean="0">
                <a:cs typeface="B Koodak" pitchFamily="2" charset="-78"/>
              </a:rPr>
              <a:t> عوامل موثر در ملی کردن راه آهن ها توسط دولت ها در سال های 1935 تا 1960: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اهمیت استراتژیک راه آهن از نظر اقتصادی و امنیتی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کسری های اقتصادی</a:t>
            </a:r>
            <a:endParaRPr lang="en-US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37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85000" lnSpcReduction="20000"/>
          </a:bodyPr>
          <a:lstStyle/>
          <a:p>
            <a:pPr marL="0" indent="0" algn="r" rtl="1">
              <a:buNone/>
            </a:pPr>
            <a:r>
              <a:rPr lang="fa-IR" dirty="0" smtClean="0">
                <a:solidFill>
                  <a:srgbClr val="FF0000"/>
                </a:solidFill>
                <a:cs typeface="B Koodak" pitchFamily="2" charset="-78"/>
              </a:rPr>
              <a:t>-</a:t>
            </a:r>
            <a:r>
              <a:rPr lang="fa-IR" dirty="0" smtClean="0">
                <a:cs typeface="B Koodak" pitchFamily="2" charset="-78"/>
              </a:rPr>
              <a:t> نتایج دولتی شدن بسیاری از راه اهن ها (سال های 1960 تا 1980):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توسعه ی سازمان یافته حمل و نقل ریلی در مقیاس ملی 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عدم تمایل و بی تفاوتی نسبت به نوگرایی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افزایش زیان های اقتصادی</a:t>
            </a:r>
          </a:p>
          <a:p>
            <a:pPr marL="0" indent="0" algn="r" rtl="1">
              <a:buNone/>
            </a:pPr>
            <a:r>
              <a:rPr lang="fa-IR" dirty="0" smtClean="0">
                <a:solidFill>
                  <a:srgbClr val="FF0000"/>
                </a:solidFill>
                <a:cs typeface="B Koodak" pitchFamily="2" charset="-78"/>
              </a:rPr>
              <a:t>-</a:t>
            </a:r>
            <a:r>
              <a:rPr lang="fa-IR" dirty="0" smtClean="0">
                <a:cs typeface="B Koodak" pitchFamily="2" charset="-78"/>
              </a:rPr>
              <a:t> توسعه ی بازارحمل ونقل در اواخر سال های 1980منجر به موارد زیر در سازمان های راه آهن شد: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کاهش هزینه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استفاده از فناوری جدید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به کارگیری بهتربرتری های خود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نوگرایی به منظور داشتن توان رقابت در بازار حمل ونقل</a:t>
            </a:r>
          </a:p>
          <a:p>
            <a:pPr marL="0" indent="0" algn="r" rtl="1">
              <a:buNone/>
            </a:pPr>
            <a:r>
              <a:rPr lang="fa-IR" dirty="0" smtClean="0">
                <a:cs typeface="B Koodak" pitchFamily="2" charset="-78"/>
              </a:rPr>
              <a:t>خصوصی سازی راه آهن های ملی برخی کشورها نظیر ژاپن،انگلیس وسوئد</a:t>
            </a:r>
          </a:p>
          <a:p>
            <a:pPr marL="0" indent="0" algn="r" rtl="1">
              <a:buNone/>
            </a:pPr>
            <a:r>
              <a:rPr lang="fa-IR" dirty="0" smtClean="0">
                <a:cs typeface="B Koodak" pitchFamily="2" charset="-78"/>
              </a:rPr>
              <a:t> </a:t>
            </a:r>
          </a:p>
          <a:p>
            <a:pPr marL="0" indent="0" algn="r" rtl="1">
              <a:buNone/>
            </a:pPr>
            <a:r>
              <a:rPr lang="fa-IR" dirty="0" smtClean="0">
                <a:cs typeface="B Koodak" pitchFamily="2" charset="-78"/>
              </a:rPr>
              <a:t> </a:t>
            </a:r>
            <a:endParaRPr lang="en-US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974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9445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خصوصیات حمل ونقل ریلی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71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6172200"/>
              </a:xfrm>
            </p:spPr>
            <p:txBody>
              <a:bodyPr>
                <a:normAutofit fontScale="70000" lnSpcReduction="20000"/>
              </a:bodyPr>
              <a:lstStyle/>
              <a:p>
                <a:pPr algn="r" rtl="1">
                  <a:buClr>
                    <a:srgbClr val="FF0000"/>
                  </a:buClr>
                </a:pPr>
                <a:r>
                  <a:rPr lang="fa-IR" dirty="0" smtClean="0">
                    <a:cs typeface="B Koodak" pitchFamily="2" charset="-78"/>
                  </a:rPr>
                  <a:t>مشخصه اصلی : قابلیت به هم پیوستن چندین واحد حمل ونقلی به صورت یک قطار </a:t>
                </a:r>
              </a:p>
              <a:p>
                <a:pPr algn="r" rtl="1">
                  <a:buClr>
                    <a:srgbClr val="FF0000"/>
                  </a:buClr>
                </a:pPr>
                <a:r>
                  <a:rPr lang="fa-IR" dirty="0" smtClean="0">
                    <a:cs typeface="B Koodak" pitchFamily="2" charset="-78"/>
                  </a:rPr>
                  <a:t>قابلیت حمل تعداد زیاد مسافر</a:t>
                </a:r>
              </a:p>
              <a:p>
                <a:pPr algn="r" rtl="1">
                  <a:buClr>
                    <a:srgbClr val="FF0000"/>
                  </a:buClr>
                </a:pPr>
                <a:r>
                  <a:rPr lang="fa-IR" dirty="0" smtClean="0">
                    <a:cs typeface="B Koodak" pitchFamily="2" charset="-78"/>
                  </a:rPr>
                  <a:t>داشتن یک درجه آزادی :</a:t>
                </a:r>
              </a:p>
              <a:p>
                <a:pPr marL="339725" indent="0" algn="r" rtl="1">
                  <a:buNone/>
                </a:pPr>
                <a:r>
                  <a:rPr lang="fa-IR" dirty="0" smtClean="0">
                    <a:solidFill>
                      <a:srgbClr val="FF0000"/>
                    </a:solidFill>
                    <a:cs typeface="B Koodak" pitchFamily="2" charset="-78"/>
                  </a:rPr>
                  <a:t>-</a:t>
                </a:r>
                <a:r>
                  <a:rPr lang="fa-IR" dirty="0" smtClean="0">
                    <a:cs typeface="B Koodak" pitchFamily="2" charset="-78"/>
                  </a:rPr>
                  <a:t> حمل ونقل درب به درب ناممکن </a:t>
                </a:r>
              </a:p>
              <a:p>
                <a:pPr marL="280988" indent="58738" algn="r" rtl="1">
                  <a:buNone/>
                </a:pPr>
                <a:r>
                  <a:rPr lang="fa-IR" dirty="0" smtClean="0">
                    <a:solidFill>
                      <a:srgbClr val="FF0000"/>
                    </a:solidFill>
                    <a:cs typeface="B Koodak" pitchFamily="2" charset="-78"/>
                  </a:rPr>
                  <a:t>-</a:t>
                </a:r>
                <a:r>
                  <a:rPr lang="fa-IR" dirty="0" smtClean="0">
                    <a:cs typeface="B Koodak" pitchFamily="2" charset="-78"/>
                  </a:rPr>
                  <a:t> به کارگیری سیستم های کنترل اتوماتیک، کامپیوتر والکترونیک در مقیاس زیاد</a:t>
                </a:r>
              </a:p>
              <a:p>
                <a:pPr algn="r" rtl="1">
                  <a:buClr>
                    <a:srgbClr val="FF0000"/>
                  </a:buClr>
                </a:pPr>
                <a:r>
                  <a:rPr lang="fa-IR" dirty="0" smtClean="0">
                    <a:cs typeface="B Koodak" pitchFamily="2" charset="-78"/>
                  </a:rPr>
                  <a:t>امکان حمل بار بیشتر نسبت به وسایل نقلیه ی جاده ای به دلیل کاهش مقاومت حرکتی</a:t>
                </a:r>
              </a:p>
              <a:p>
                <a:pPr algn="r" rtl="1">
                  <a:buClr>
                    <a:srgbClr val="FF0000"/>
                  </a:buClr>
                </a:pPr>
                <a:r>
                  <a:rPr lang="fa-IR" dirty="0" smtClean="0">
                    <a:cs typeface="B Koodak" pitchFamily="2" charset="-78"/>
                  </a:rPr>
                  <a:t>کاهش میزان مصرف انرژی برای ترافیک مساوی</a:t>
                </a:r>
              </a:p>
              <a:p>
                <a:pPr marL="0" indent="280988" algn="r" rtl="1">
                  <a:buNone/>
                </a:pPr>
                <a:r>
                  <a:rPr lang="fa-IR" dirty="0" smtClean="0">
                    <a:solidFill>
                      <a:srgbClr val="FF0000"/>
                    </a:solidFill>
                    <a:cs typeface="B Koodak" pitchFamily="2" charset="-78"/>
                  </a:rPr>
                  <a:t>-</a:t>
                </a:r>
                <a:r>
                  <a:rPr lang="fa-IR" dirty="0" smtClean="0">
                    <a:cs typeface="B Koodak" pitchFamily="2" charset="-78"/>
                  </a:rPr>
                  <a:t> نصف حمل و نقل جاده ای</a:t>
                </a:r>
              </a:p>
              <a:p>
                <a:pPr marL="0" indent="280988" algn="r" rtl="1">
                  <a:buNone/>
                </a:pPr>
                <a:r>
                  <a:rPr lang="fa-IR" dirty="0" smtClean="0">
                    <a:solidFill>
                      <a:srgbClr val="FF0000"/>
                    </a:solidFill>
                    <a:cs typeface="B Koodak" pitchFamily="2" charset="-78"/>
                  </a:rPr>
                  <a:t>-</a:t>
                </a:r>
                <a:r>
                  <a:rPr lang="fa-IR" dirty="0" smtClean="0">
                    <a:cs typeface="B Koodak" pitchFamily="2" charset="-7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fa-I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a-IR" b="0" i="1" dirty="0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fa-IR" dirty="0" smtClean="0">
                    <a:cs typeface="B Koodak" pitchFamily="2" charset="-78"/>
                  </a:rPr>
                  <a:t> تا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fa-I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a-IR" b="0" i="1" dirty="0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fa-IR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fa-IR" dirty="0" smtClean="0">
                    <a:cs typeface="B Koodak" pitchFamily="2" charset="-78"/>
                  </a:rPr>
                  <a:t>هواپیما</a:t>
                </a:r>
              </a:p>
              <a:p>
                <a:pPr algn="r" rtl="1">
                  <a:buClr>
                    <a:srgbClr val="FF0000"/>
                  </a:buClr>
                </a:pPr>
                <a:r>
                  <a:rPr lang="fa-IR" dirty="0" smtClean="0">
                    <a:cs typeface="B Koodak" pitchFamily="2" charset="-78"/>
                  </a:rPr>
                  <a:t>آلودگی های کمتر محیطی</a:t>
                </a:r>
              </a:p>
              <a:p>
                <a:pPr marL="236538" indent="0" algn="r" rtl="1">
                  <a:buNone/>
                </a:pPr>
                <a:r>
                  <a:rPr lang="fa-IR" dirty="0" smtClean="0">
                    <a:solidFill>
                      <a:srgbClr val="FF0000"/>
                    </a:solidFill>
                    <a:cs typeface="B Koodak" pitchFamily="2" charset="-78"/>
                  </a:rPr>
                  <a:t>-</a:t>
                </a:r>
                <a:r>
                  <a:rPr lang="fa-IR" dirty="0" smtClean="0">
                    <a:cs typeface="B Koodak" pitchFamily="2" charset="-78"/>
                  </a:rPr>
                  <a:t> قطار برقی بدون آلودگی</a:t>
                </a:r>
              </a:p>
              <a:p>
                <a:pPr marL="236538" indent="0" algn="r" rtl="1">
                  <a:buNone/>
                </a:pPr>
                <a:r>
                  <a:rPr lang="fa-IR" dirty="0" smtClean="0">
                    <a:solidFill>
                      <a:srgbClr val="FF0000"/>
                    </a:solidFill>
                    <a:cs typeface="B Koodak" pitchFamily="2" charset="-78"/>
                  </a:rPr>
                  <a:t>-</a:t>
                </a:r>
                <a:r>
                  <a:rPr lang="fa-IR" dirty="0" smtClean="0">
                    <a:cs typeface="B Koodak" pitchFamily="2" charset="-78"/>
                  </a:rPr>
                  <a:t> قطارهای دیزلی برای ترافیک مساوی 15 برابر کمتر از اتومبیل آلودگی ایجاد میکنند.</a:t>
                </a:r>
              </a:p>
              <a:p>
                <a:pPr algn="r" rtl="1">
                  <a:buClr>
                    <a:srgbClr val="FF0000"/>
                  </a:buClr>
                </a:pPr>
                <a:r>
                  <a:rPr lang="fa-IR" dirty="0" smtClean="0">
                    <a:cs typeface="B Koodak" pitchFamily="2" charset="-78"/>
                  </a:rPr>
                  <a:t>امنیت حمل و نقل</a:t>
                </a:r>
              </a:p>
              <a:p>
                <a:pPr marL="236538" indent="0" algn="r" rtl="1">
                  <a:buNone/>
                </a:pPr>
                <a:r>
                  <a:rPr lang="fa-IR" dirty="0" smtClean="0">
                    <a:solidFill>
                      <a:srgbClr val="FF0000"/>
                    </a:solidFill>
                    <a:cs typeface="B Koodak" pitchFamily="2" charset="-78"/>
                  </a:rPr>
                  <a:t>-</a:t>
                </a:r>
                <a:r>
                  <a:rPr lang="fa-IR" dirty="0" smtClean="0">
                    <a:cs typeface="B Koodak" pitchFamily="2" charset="-78"/>
                  </a:rPr>
                  <a:t> احتمال مرگ ومیر در اثر تصادف در حمل و نقل جاده ای 8 برابر ریلی </a:t>
                </a:r>
              </a:p>
              <a:p>
                <a:pPr marL="236538" indent="0" algn="r" rtl="1">
                  <a:buNone/>
                </a:pPr>
                <a:r>
                  <a:rPr lang="fa-IR" dirty="0" smtClean="0">
                    <a:solidFill>
                      <a:srgbClr val="FF0000"/>
                    </a:solidFill>
                    <a:cs typeface="B Koodak" pitchFamily="2" charset="-78"/>
                  </a:rPr>
                  <a:t>-</a:t>
                </a:r>
                <a:r>
                  <a:rPr lang="fa-IR" dirty="0" smtClean="0">
                    <a:cs typeface="B Koodak" pitchFamily="2" charset="-78"/>
                  </a:rPr>
                  <a:t> احتمال زخمی شدن 200 برابر ریلی</a:t>
                </a:r>
              </a:p>
              <a:p>
                <a:pPr algn="r" rtl="1">
                  <a:buClr>
                    <a:srgbClr val="FF0000"/>
                  </a:buClr>
                </a:pPr>
                <a:r>
                  <a:rPr lang="fa-IR" dirty="0" smtClean="0">
                    <a:cs typeface="B Koodak" pitchFamily="2" charset="-78"/>
                  </a:rPr>
                  <a:t>کمتر بودن حریم اشغال شده ی زمین </a:t>
                </a:r>
              </a:p>
              <a:p>
                <a:pPr marL="0" indent="236538" algn="r" rtl="1">
                  <a:buNone/>
                </a:pPr>
                <a:r>
                  <a:rPr lang="fa-IR" dirty="0" smtClean="0">
                    <a:solidFill>
                      <a:srgbClr val="FF0000"/>
                    </a:solidFill>
                    <a:cs typeface="B Koodak" pitchFamily="2" charset="-78"/>
                  </a:rPr>
                  <a:t>-</a:t>
                </a:r>
                <a:r>
                  <a:rPr lang="fa-IR" dirty="0" smtClean="0">
                    <a:cs typeface="B Koodak" pitchFamily="2" charset="-78"/>
                  </a:rPr>
                  <a:t> جاده 3 برابر راه آهن</a:t>
                </a:r>
              </a:p>
              <a:p>
                <a:pPr marL="0" indent="0" algn="r" rtl="1">
                  <a:buNone/>
                </a:pPr>
                <a:endParaRPr lang="en-US" dirty="0">
                  <a:cs typeface="B Koodak" pitchFamily="2" charset="-78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6172200"/>
              </a:xfrm>
              <a:blipFill rotWithShape="0">
                <a:blip r:embed="rId2"/>
                <a:stretch>
                  <a:fillRect t="-2073" r="-3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726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تحول در ترافیک راه آهن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62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fa-I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مشارکت بخش های خصوصی و عمومی حمل و نقل در تشکیلات سیستم حمل و نقل: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fa-IR" dirty="0" smtClean="0">
                <a:cs typeface="B Koodak" pitchFamily="2" charset="-78"/>
              </a:rPr>
              <a:t>عوامل موثر در افزایش تعداد سفرها :</a:t>
            </a:r>
          </a:p>
          <a:p>
            <a:pPr algn="r" rtl="1">
              <a:buClr>
                <a:srgbClr val="FF0000"/>
              </a:buClr>
            </a:pPr>
            <a:r>
              <a:rPr lang="fa-IR" dirty="0">
                <a:cs typeface="B Koodak" pitchFamily="2" charset="-78"/>
              </a:rPr>
              <a:t>افزايش جمعيت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افزايش شاخص مالكيت خودرو</a:t>
            </a:r>
            <a:endParaRPr lang="en-US" dirty="0" smtClean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كاهش تدريجي اهميت مرزها</a:t>
            </a:r>
            <a:endParaRPr lang="en-US" dirty="0" smtClean="0">
              <a:cs typeface="B Koodak" pitchFamily="2" charset="-78"/>
            </a:endParaRPr>
          </a:p>
          <a:p>
            <a:pPr marL="0" indent="0" algn="r">
              <a:buNone/>
            </a:pPr>
            <a:endParaRPr lang="en-US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827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55626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43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304800"/>
            <a:ext cx="3505200" cy="58213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>
                <a:cs typeface="B Koodak" pitchFamily="2" charset="-78"/>
              </a:rPr>
              <a:t>عوامل موثر بر شاخص مالکیت اتومبیل شخصی: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تولید سرانه ی ملی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میزان توسعه ی سایر سیستم های حمل و نقلی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موقعیت جغرافیایی</a:t>
            </a:r>
            <a:endParaRPr lang="en-US" dirty="0">
              <a:cs typeface="B Koodak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4343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92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0" y="609600"/>
            <a:ext cx="901065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1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609600"/>
            <a:ext cx="74696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fa-I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پاورپوینت جامع بررسی و ارزیابی </a:t>
            </a:r>
            <a:r>
              <a:rPr lang="fa-I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راه آهن و حمل ونقل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029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76981"/>
            <a:ext cx="8686799" cy="622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38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fa-I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بررسی فرمول های تجربی: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en-US" dirty="0" smtClean="0">
                <a:cs typeface="B Koodak" pitchFamily="2" charset="-78"/>
              </a:rPr>
              <a:t>TPR</a:t>
            </a:r>
            <a:r>
              <a:rPr lang="fa-IR" dirty="0" smtClean="0">
                <a:cs typeface="B Koodak" pitchFamily="2" charset="-78"/>
              </a:rPr>
              <a:t>:حمل و نقل خصوصی</a:t>
            </a:r>
          </a:p>
          <a:p>
            <a:pPr marL="0" indent="0" algn="r" rtl="1">
              <a:buNone/>
            </a:pPr>
            <a:r>
              <a:rPr lang="en-US" dirty="0" smtClean="0">
                <a:cs typeface="B Koodak" pitchFamily="2" charset="-78"/>
              </a:rPr>
              <a:t>TPU</a:t>
            </a:r>
            <a:r>
              <a:rPr lang="fa-IR" dirty="0" smtClean="0">
                <a:cs typeface="B Koodak" pitchFamily="2" charset="-78"/>
              </a:rPr>
              <a:t>:حمل و نقل عمومی</a:t>
            </a:r>
          </a:p>
          <a:p>
            <a:pPr marL="0" indent="0" algn="r" rtl="1">
              <a:buNone/>
            </a:pPr>
            <a:r>
              <a:rPr lang="en-US" dirty="0" smtClean="0">
                <a:cs typeface="B Koodak" pitchFamily="2" charset="-78"/>
              </a:rPr>
              <a:t>PCO</a:t>
            </a:r>
            <a:r>
              <a:rPr lang="fa-IR" dirty="0" smtClean="0">
                <a:cs typeface="B Koodak" pitchFamily="2" charset="-78"/>
              </a:rPr>
              <a:t>:شاخص مالکیت اتومبیل شخصی</a:t>
            </a:r>
          </a:p>
          <a:p>
            <a:pPr marL="0" indent="0" algn="r" rtl="1">
              <a:buNone/>
            </a:pPr>
            <a:r>
              <a:rPr lang="fa-IR" dirty="0" smtClean="0">
                <a:cs typeface="B Koodak" pitchFamily="2" charset="-78"/>
              </a:rPr>
              <a:t>توجه : </a:t>
            </a:r>
            <a:r>
              <a:rPr lang="en-US" dirty="0" smtClean="0">
                <a:cs typeface="B Koodak" pitchFamily="2" charset="-78"/>
              </a:rPr>
              <a:t>TPR</a:t>
            </a:r>
            <a:r>
              <a:rPr lang="fa-IR" dirty="0" smtClean="0">
                <a:cs typeface="B Koodak" pitchFamily="2" charset="-78"/>
              </a:rPr>
              <a:t> تابع صعودی از </a:t>
            </a:r>
            <a:r>
              <a:rPr lang="en-US" dirty="0" smtClean="0">
                <a:cs typeface="B Koodak" pitchFamily="2" charset="-78"/>
              </a:rPr>
              <a:t>PCO</a:t>
            </a:r>
          </a:p>
          <a:p>
            <a:pPr marL="0" indent="914400" algn="r" rtl="1">
              <a:buNone/>
            </a:pPr>
            <a:r>
              <a:rPr lang="en-US" dirty="0" smtClean="0">
                <a:cs typeface="B Koodak" pitchFamily="2" charset="-78"/>
              </a:rPr>
              <a:t>TPU</a:t>
            </a:r>
            <a:r>
              <a:rPr lang="fa-IR" dirty="0" smtClean="0">
                <a:cs typeface="B Koodak" pitchFamily="2" charset="-78"/>
              </a:rPr>
              <a:t> تابع نزولی از </a:t>
            </a:r>
            <a:r>
              <a:rPr lang="en-US" dirty="0" smtClean="0">
                <a:cs typeface="B Koodak" pitchFamily="2" charset="-78"/>
              </a:rPr>
              <a:t>PCO</a:t>
            </a:r>
            <a:endParaRPr lang="en-US" dirty="0">
              <a:cs typeface="B Koodak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5623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6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fa-I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برتری های حمل و نقل خصوصی نسبت به عمومی: 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 حمل و نقل درب به درب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راحتي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سرعت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انعطاف پذيري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كم هزينه تر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بهبود وجهه (به دلیل کوشش های ممتد بازاریابی)</a:t>
            </a:r>
          </a:p>
          <a:p>
            <a:pPr algn="r" rtl="1"/>
            <a:endParaRPr lang="en-US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54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990600"/>
            <a:ext cx="87534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80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fa-I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سهم راه آهن در بازار حمل و نقل: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>
                <a:solidFill>
                  <a:srgbClr val="FF0000"/>
                </a:solidFill>
                <a:cs typeface="B Koodak" pitchFamily="2" charset="-78"/>
              </a:rPr>
              <a:t>-</a:t>
            </a:r>
            <a:r>
              <a:rPr lang="fa-IR" dirty="0" smtClean="0">
                <a:cs typeface="B Koodak" pitchFamily="2" charset="-78"/>
              </a:rPr>
              <a:t> کشورهای غرب اروپا در سال 1992: 7.2 درصد مسافر</a:t>
            </a:r>
          </a:p>
          <a:p>
            <a:pPr marL="5087938" indent="0" algn="r" rtl="1">
              <a:buNone/>
            </a:pPr>
            <a:r>
              <a:rPr lang="fa-IR" dirty="0" smtClean="0">
                <a:cs typeface="B Koodak" pitchFamily="2" charset="-78"/>
              </a:rPr>
              <a:t>17 درصد بار</a:t>
            </a:r>
          </a:p>
          <a:p>
            <a:pPr marL="0" indent="0" algn="r" rtl="1">
              <a:buNone/>
            </a:pPr>
            <a:r>
              <a:rPr lang="fa-IR" dirty="0" smtClean="0">
                <a:solidFill>
                  <a:srgbClr val="FF0000"/>
                </a:solidFill>
                <a:cs typeface="B Koodak" pitchFamily="2" charset="-78"/>
              </a:rPr>
              <a:t>-</a:t>
            </a:r>
            <a:r>
              <a:rPr lang="fa-IR" dirty="0" smtClean="0">
                <a:cs typeface="B Koodak" pitchFamily="2" charset="-78"/>
              </a:rPr>
              <a:t> کشورهای شرق اروپا:80-60 درصد(اواسط سالهای 1980)</a:t>
            </a:r>
          </a:p>
          <a:p>
            <a:pPr marL="2979738" indent="0" algn="r" rtl="1">
              <a:buNone/>
            </a:pPr>
            <a:r>
              <a:rPr lang="fa-IR" dirty="0" smtClean="0">
                <a:cs typeface="B Koodak" pitchFamily="2" charset="-78"/>
              </a:rPr>
              <a:t>50 درصد (بین سالهای 1990 تا 1995)</a:t>
            </a:r>
          </a:p>
          <a:p>
            <a:pPr marL="0" indent="0" algn="r" rtl="1">
              <a:buNone/>
            </a:pPr>
            <a:r>
              <a:rPr lang="fa-IR" dirty="0" smtClean="0">
                <a:solidFill>
                  <a:srgbClr val="FF0000"/>
                </a:solidFill>
                <a:cs typeface="B Koodak" pitchFamily="2" charset="-78"/>
              </a:rPr>
              <a:t>-</a:t>
            </a:r>
            <a:r>
              <a:rPr lang="fa-IR" dirty="0" smtClean="0">
                <a:cs typeface="B Koodak" pitchFamily="2" charset="-78"/>
              </a:rPr>
              <a:t> عوامل موثر در سهم راه آهن از بازار حمل و نقل ملی: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میزان ارضای نیازهای بازار و جامعه توسط راه آهن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میزان و شکل مداخله ی دولتی</a:t>
            </a:r>
            <a:endParaRPr lang="en-US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407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تحول ترافیک مسافری راه آهن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105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9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0678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27605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FF0000"/>
                </a:solidFill>
                <a:cs typeface="B Titr" pitchFamily="2" charset="-78"/>
              </a:rPr>
              <a:t>افزایش کلی ترافیک:</a:t>
            </a:r>
          </a:p>
          <a:p>
            <a:pPr algn="r" rtl="1"/>
            <a:r>
              <a:rPr lang="fa-IR" sz="2400" dirty="0" smtClean="0">
                <a:cs typeface="B Koodak" pitchFamily="2" charset="-78"/>
              </a:rPr>
              <a:t>اتومبیل شخصی 100درصد</a:t>
            </a:r>
          </a:p>
          <a:p>
            <a:pPr algn="r" rtl="1"/>
            <a:r>
              <a:rPr lang="fa-IR" sz="2400" dirty="0" smtClean="0">
                <a:cs typeface="B Koodak" pitchFamily="2" charset="-78"/>
              </a:rPr>
              <a:t>اتوبوس50 درصد</a:t>
            </a:r>
          </a:p>
          <a:p>
            <a:pPr algn="r" rtl="1"/>
            <a:r>
              <a:rPr lang="fa-IR" sz="2400" dirty="0" smtClean="0">
                <a:cs typeface="B Koodak" pitchFamily="2" charset="-78"/>
              </a:rPr>
              <a:t>راه آهن 40 درصد</a:t>
            </a:r>
            <a:endParaRPr lang="en-US" sz="2400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00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تحول ترافیک بار راه آهن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49530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52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84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fa-I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شبکه ها و فعالیت حمل و نقلی راه اهن در کشورهای اروپایی: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Koodak" pitchFamily="2" charset="-78"/>
              </a:rPr>
              <a:t>خصوصیات شبکه های راه آهن: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طول خط کلی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طول خط برقی شده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ترافیک مسافر 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ترافیک بار</a:t>
            </a:r>
          </a:p>
          <a:p>
            <a:pPr marL="0" indent="0" algn="r" rtl="1">
              <a:buClr>
                <a:srgbClr val="FF0000"/>
              </a:buClr>
              <a:buNone/>
            </a:pPr>
            <a:endParaRPr lang="en-US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199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5682" y="2590800"/>
            <a:ext cx="4996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سیر تحولی راه آهن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088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5029200"/>
            <a:ext cx="7010400" cy="1143000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بهره وری</a:t>
            </a:r>
            <a:r>
              <a:rPr lang="fa-IR" dirty="0" smtClean="0">
                <a:cs typeface="B Koodak" pitchFamily="2" charset="-78"/>
              </a:rPr>
              <a:t>: بیانگر بازده ی حمل و نقل به ازای یک نفر شاغل</a:t>
            </a:r>
            <a:endParaRPr lang="en-US" dirty="0">
              <a:cs typeface="B Koodak" pitchFamily="2" charset="-7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7924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84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10199"/>
            <a:ext cx="7772400" cy="914401"/>
          </a:xfrm>
        </p:spPr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ترافیک تقریبا ثابت</a:t>
            </a:r>
            <a:r>
              <a:rPr lang="fa-IR" dirty="0" smtClean="0">
                <a:cs typeface="B Koodak" pitchFamily="2" charset="-78"/>
              </a:rPr>
              <a:t>: کشورهای اتحادیه ی اروپا و </a:t>
            </a:r>
            <a:r>
              <a:rPr lang="en-US" dirty="0" smtClean="0">
                <a:cs typeface="B Koodak" pitchFamily="2" charset="-78"/>
              </a:rPr>
              <a:t>EFTA</a:t>
            </a:r>
          </a:p>
          <a:p>
            <a:pPr marL="0" indent="0" algn="r" rtl="1">
              <a:buNone/>
            </a:pP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ترافیک رو به کاهش</a:t>
            </a:r>
            <a:r>
              <a:rPr lang="fa-IR" dirty="0" smtClean="0">
                <a:cs typeface="B Koodak" pitchFamily="2" charset="-78"/>
              </a:rPr>
              <a:t>: کشورهای سابقا سوسیالیست اروپای مرکزی </a:t>
            </a:r>
            <a:endParaRPr lang="en-US" dirty="0">
              <a:cs typeface="B Koodak" pitchFamily="2" charset="-78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4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پیش بینی های سیر تحولی بازار حمل و نقل:</a:t>
            </a:r>
          </a:p>
          <a:p>
            <a:pPr marL="0" indent="0" algn="r" rtl="1">
              <a:buNone/>
            </a:pPr>
            <a:r>
              <a:rPr lang="fa-IR" dirty="0" smtClean="0">
                <a:solidFill>
                  <a:srgbClr val="FF0000"/>
                </a:solidFill>
                <a:cs typeface="B Koodak" pitchFamily="2" charset="-78"/>
              </a:rPr>
              <a:t>-</a:t>
            </a:r>
            <a:r>
              <a:rPr lang="fa-IR" dirty="0" smtClean="0">
                <a:cs typeface="B Koodak" pitchFamily="2" charset="-78"/>
              </a:rPr>
              <a:t> تحول فعالیت حمل ونقل باید با مدل های مناسب که شامل پارامترهای زیر باشد پیش بینی گردد:</a:t>
            </a:r>
          </a:p>
          <a:p>
            <a:pPr algn="r" rtl="1">
              <a:buClr>
                <a:srgbClr val="FF0000"/>
              </a:buClr>
            </a:pPr>
            <a:r>
              <a:rPr lang="en-US" dirty="0" smtClean="0">
                <a:cs typeface="B Koodak" pitchFamily="2" charset="-78"/>
              </a:rPr>
              <a:t>GNP</a:t>
            </a:r>
            <a:r>
              <a:rPr lang="fa-IR" dirty="0" smtClean="0">
                <a:cs typeface="B Koodak" pitchFamily="2" charset="-78"/>
              </a:rPr>
              <a:t> یا نرخ رشد تولید ناخالص ملی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جمعیت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تحرک</a:t>
            </a:r>
            <a:endParaRPr lang="en-US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813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562600"/>
            <a:ext cx="8458200" cy="6096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>
                <a:cs typeface="B Koodak" pitchFamily="2" charset="-78"/>
              </a:rPr>
              <a:t>با توجه به شکل 1-14 راه آهن 0.3 درصد کاهش سالیانه را داراست.</a:t>
            </a:r>
            <a:endParaRPr lang="en-US" dirty="0">
              <a:cs typeface="B Koodak" pitchFamily="2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1"/>
            <a:ext cx="8153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15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ماهیت دوگانه ی راه آهن: تجارت و فناوری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49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/>
            <a:r>
              <a:rPr lang="fa-I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نقاط ضعف موروثی راه آهن از گذشته: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fa-IR" dirty="0" smtClean="0">
                <a:solidFill>
                  <a:srgbClr val="FF0000"/>
                </a:solidFill>
                <a:cs typeface="B Koodak" pitchFamily="2" charset="-78"/>
              </a:rPr>
              <a:t>-</a:t>
            </a:r>
            <a:r>
              <a:rPr lang="fa-IR" dirty="0" smtClean="0">
                <a:cs typeface="B Koodak" pitchFamily="2" charset="-78"/>
              </a:rPr>
              <a:t> معلولیت های جدی راه آهن در نتیجه ی چند دهه حمایت دولتی: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عدم </a:t>
            </a:r>
            <a:r>
              <a:rPr lang="fa-IR" dirty="0">
                <a:cs typeface="B Koodak" pitchFamily="2" charset="-78"/>
              </a:rPr>
              <a:t>انعطاف سازماني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تجمع </a:t>
            </a:r>
            <a:r>
              <a:rPr lang="fa-IR" dirty="0">
                <a:cs typeface="B Koodak" pitchFamily="2" charset="-78"/>
              </a:rPr>
              <a:t>يا خلأ كارمند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هزينه </a:t>
            </a:r>
            <a:r>
              <a:rPr lang="fa-IR" dirty="0">
                <a:cs typeface="B Koodak" pitchFamily="2" charset="-78"/>
              </a:rPr>
              <a:t>زياد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عدم </a:t>
            </a:r>
            <a:r>
              <a:rPr lang="fa-IR" dirty="0">
                <a:cs typeface="B Koodak" pitchFamily="2" charset="-78"/>
              </a:rPr>
              <a:t>تأمين نيازهاي كنوني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پرداخت </a:t>
            </a:r>
            <a:r>
              <a:rPr lang="fa-IR" dirty="0">
                <a:cs typeface="B Koodak" pitchFamily="2" charset="-78"/>
              </a:rPr>
              <a:t>تمام هزينه هاي نگهداري توسط شركت راه آهن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زيرساخت </a:t>
            </a:r>
            <a:r>
              <a:rPr lang="fa-IR" dirty="0">
                <a:cs typeface="B Koodak" pitchFamily="2" charset="-78"/>
              </a:rPr>
              <a:t>قديمي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اجبار </a:t>
            </a:r>
            <a:r>
              <a:rPr lang="fa-IR" dirty="0">
                <a:cs typeface="B Koodak" pitchFamily="2" charset="-78"/>
              </a:rPr>
              <a:t>در بهره برداري به علت دولتي بودن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كسري </a:t>
            </a:r>
            <a:r>
              <a:rPr lang="fa-IR" dirty="0">
                <a:cs typeface="B Koodak" pitchFamily="2" charset="-78"/>
              </a:rPr>
              <a:t>مداوم بودجه</a:t>
            </a:r>
            <a:endParaRPr lang="en-US" dirty="0">
              <a:cs typeface="B Koodak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68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fa-I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برتری های نسبی راه آهن: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lnSpcReduction="10000"/>
          </a:bodyPr>
          <a:lstStyle/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يكپارچگي </a:t>
            </a:r>
            <a:r>
              <a:rPr lang="fa-IR" dirty="0">
                <a:cs typeface="B Koodak" pitchFamily="2" charset="-78"/>
              </a:rPr>
              <a:t>فصلي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كرايه </a:t>
            </a:r>
            <a:r>
              <a:rPr lang="fa-IR" dirty="0">
                <a:cs typeface="B Koodak" pitchFamily="2" charset="-78"/>
              </a:rPr>
              <a:t>پايين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راحتي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آلودگي </a:t>
            </a:r>
            <a:r>
              <a:rPr lang="fa-IR" dirty="0">
                <a:cs typeface="B Koodak" pitchFamily="2" charset="-78"/>
              </a:rPr>
              <a:t>كمتر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كاهش </a:t>
            </a:r>
            <a:r>
              <a:rPr lang="fa-IR" dirty="0">
                <a:cs typeface="B Koodak" pitchFamily="2" charset="-78"/>
              </a:rPr>
              <a:t>ترافيك جاده اي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انرژي </a:t>
            </a:r>
            <a:r>
              <a:rPr lang="fa-IR" dirty="0">
                <a:cs typeface="B Koodak" pitchFamily="2" charset="-78"/>
              </a:rPr>
              <a:t>كمتر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بهم </a:t>
            </a:r>
            <a:r>
              <a:rPr lang="fa-IR" dirty="0">
                <a:cs typeface="B Koodak" pitchFamily="2" charset="-78"/>
              </a:rPr>
              <a:t>پيوستگي واگن </a:t>
            </a:r>
            <a:r>
              <a:rPr lang="fa-IR" dirty="0" smtClean="0">
                <a:cs typeface="B Koodak" pitchFamily="2" charset="-78"/>
              </a:rPr>
              <a:t>ها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امنيت </a:t>
            </a:r>
            <a:r>
              <a:rPr lang="fa-IR" dirty="0">
                <a:cs typeface="B Koodak" pitchFamily="2" charset="-78"/>
              </a:rPr>
              <a:t>بالاتر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اشغال </a:t>
            </a:r>
            <a:r>
              <a:rPr lang="fa-IR" dirty="0">
                <a:cs typeface="B Koodak" pitchFamily="2" charset="-78"/>
              </a:rPr>
              <a:t>زمين كمتر</a:t>
            </a:r>
            <a:endParaRPr lang="en-US" dirty="0">
              <a:cs typeface="B Koodak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48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fa-I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توسعه ی برنامه های بلند مدت و معیارهای تجدید ساختار راه آهن ها: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fa-IR" dirty="0" smtClean="0">
                <a:cs typeface="B Koodak" pitchFamily="2" charset="-78"/>
              </a:rPr>
              <a:t>نتایج خصوصی سازی: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انعطاف </a:t>
            </a:r>
            <a:r>
              <a:rPr lang="fa-IR" dirty="0">
                <a:cs typeface="B Koodak" pitchFamily="2" charset="-78"/>
              </a:rPr>
              <a:t>مديريتي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جایابي کارکنان بر اساس نیازهای  ناشی از وظایف حمل و نقل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سعي </a:t>
            </a:r>
            <a:r>
              <a:rPr lang="fa-IR" dirty="0">
                <a:cs typeface="B Koodak" pitchFamily="2" charset="-78"/>
              </a:rPr>
              <a:t>در كاهش هزينه </a:t>
            </a:r>
            <a:endParaRPr lang="fa-IR" dirty="0" smtClean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نگهداري </a:t>
            </a:r>
            <a:r>
              <a:rPr lang="fa-IR" dirty="0">
                <a:cs typeface="B Koodak" pitchFamily="2" charset="-78"/>
              </a:rPr>
              <a:t>و نوسازي بهتر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تفكيك </a:t>
            </a:r>
            <a:r>
              <a:rPr lang="fa-IR" dirty="0">
                <a:cs typeface="B Koodak" pitchFamily="2" charset="-78"/>
              </a:rPr>
              <a:t>هزينه </a:t>
            </a:r>
            <a:r>
              <a:rPr lang="fa-IR" dirty="0" smtClean="0">
                <a:cs typeface="B Koodak" pitchFamily="2" charset="-78"/>
              </a:rPr>
              <a:t>های نگهداری زیرساختار از سایر هزینه ها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نوسازي زيرساختار با </a:t>
            </a:r>
            <a:r>
              <a:rPr lang="fa-IR" dirty="0">
                <a:cs typeface="B Koodak" pitchFamily="2" charset="-78"/>
              </a:rPr>
              <a:t>سرمايه گذاري كلان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تعريف </a:t>
            </a:r>
            <a:r>
              <a:rPr lang="fa-IR" dirty="0">
                <a:cs typeface="B Koodak" pitchFamily="2" charset="-78"/>
              </a:rPr>
              <a:t>روشن تعهدات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گرفتن </a:t>
            </a:r>
            <a:r>
              <a:rPr lang="fa-IR" dirty="0">
                <a:cs typeface="B Koodak" pitchFamily="2" charset="-78"/>
              </a:rPr>
              <a:t>يارانه به علت سعي در پاكيزگي هوا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كاهش </a:t>
            </a:r>
            <a:r>
              <a:rPr lang="fa-IR" dirty="0">
                <a:cs typeface="B Koodak" pitchFamily="2" charset="-78"/>
              </a:rPr>
              <a:t>كسري </a:t>
            </a:r>
            <a:r>
              <a:rPr lang="fa-IR" dirty="0" smtClean="0">
                <a:cs typeface="B Koodak" pitchFamily="2" charset="-78"/>
              </a:rPr>
              <a:t>بودجه</a:t>
            </a:r>
            <a:endParaRPr lang="en-US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322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قطارهای سریع السیر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23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fa-I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استفاده از سرعت های زیاد در راه آهن: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>
                <a:solidFill>
                  <a:srgbClr val="FF0000"/>
                </a:solidFill>
                <a:cs typeface="B Koodak" pitchFamily="2" charset="-78"/>
              </a:rPr>
              <a:t>-</a:t>
            </a:r>
            <a:r>
              <a:rPr lang="fa-IR" dirty="0" smtClean="0">
                <a:cs typeface="B Koodak" pitchFamily="2" charset="-78"/>
              </a:rPr>
              <a:t> قطار های سریع السیر (سرعت بیش از 200 کیلومتر در ساعت)</a:t>
            </a:r>
          </a:p>
          <a:p>
            <a:pPr marL="0" indent="0" algn="r" rtl="1">
              <a:buNone/>
            </a:pPr>
            <a:r>
              <a:rPr lang="fa-IR" dirty="0" smtClean="0">
                <a:solidFill>
                  <a:srgbClr val="FF0000"/>
                </a:solidFill>
                <a:cs typeface="B Koodak" pitchFamily="2" charset="-78"/>
              </a:rPr>
              <a:t>-</a:t>
            </a:r>
            <a:r>
              <a:rPr lang="fa-IR" dirty="0" smtClean="0">
                <a:cs typeface="B Koodak" pitchFamily="2" charset="-78"/>
              </a:rPr>
              <a:t> شروع استفاده از سرعت های بالا توسط دو شبکه ی راه آهن زیر: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شینکانسن ژاپن-بین توکیو و اوزاکا-سرعت 210 کیلومتر در ساعت</a:t>
            </a:r>
          </a:p>
          <a:p>
            <a:pPr algn="r" rtl="1">
              <a:buClr>
                <a:srgbClr val="FF0000"/>
              </a:buClr>
            </a:pPr>
            <a:r>
              <a:rPr lang="en-US" dirty="0" smtClean="0">
                <a:cs typeface="B Koodak" pitchFamily="2" charset="-78"/>
              </a:rPr>
              <a:t>TGV</a:t>
            </a:r>
            <a:r>
              <a:rPr lang="fa-IR" dirty="0" smtClean="0">
                <a:cs typeface="B Koodak" pitchFamily="2" charset="-78"/>
              </a:rPr>
              <a:t> فرانسه-بین پاریس و لیون </a:t>
            </a:r>
          </a:p>
          <a:p>
            <a:pPr marL="0" indent="0" algn="r" rtl="1">
              <a:buNone/>
            </a:pPr>
            <a:r>
              <a:rPr lang="fa-IR" dirty="0" smtClean="0">
                <a:cs typeface="B Koodak" pitchFamily="2" charset="-78"/>
              </a:rPr>
              <a:t>سرعت 260 کیلومتر در ساعت -سال 1981</a:t>
            </a:r>
          </a:p>
          <a:p>
            <a:pPr marL="0" indent="0" algn="r" rtl="1">
              <a:buNone/>
            </a:pPr>
            <a:r>
              <a:rPr lang="fa-IR" dirty="0" smtClean="0">
                <a:cs typeface="B Koodak" pitchFamily="2" charset="-78"/>
              </a:rPr>
              <a:t>سرعت 270 کیلومتر در ساعت –سال 1983</a:t>
            </a:r>
          </a:p>
          <a:p>
            <a:pPr marL="0" indent="0" algn="r" rtl="1">
              <a:buNone/>
            </a:pPr>
            <a:r>
              <a:rPr lang="fa-IR" dirty="0" smtClean="0">
                <a:cs typeface="B Koodak" pitchFamily="2" charset="-78"/>
              </a:rPr>
              <a:t>سرعت 300 کیلومتر در ساعت –سال 1989</a:t>
            </a:r>
          </a:p>
          <a:p>
            <a:pPr marL="0" indent="0" algn="r" rtl="1">
              <a:buNone/>
            </a:pPr>
            <a:endParaRPr lang="fa-IR" dirty="0" smtClean="0">
              <a:cs typeface="B Koodak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136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fa-I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تاریخچه</a:t>
            </a:r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fa-IR" dirty="0" smtClean="0">
                <a:solidFill>
                  <a:srgbClr val="FF0000"/>
                </a:solidFill>
                <a:cs typeface="B Koodak" pitchFamily="2" charset="-78"/>
              </a:rPr>
              <a:t>-</a:t>
            </a:r>
            <a:r>
              <a:rPr lang="fa-IR" dirty="0" smtClean="0">
                <a:cs typeface="B Koodak" pitchFamily="2" charset="-78"/>
              </a:rPr>
              <a:t> هدف هر جامعه سازمان یافته حمل ونقل ایمن و سریع انسان و کالا است.</a:t>
            </a:r>
            <a:br>
              <a:rPr lang="fa-IR" dirty="0" smtClean="0">
                <a:cs typeface="B Koodak" pitchFamily="2" charset="-78"/>
              </a:rPr>
            </a:br>
            <a:r>
              <a:rPr lang="fa-IR" dirty="0" smtClean="0">
                <a:solidFill>
                  <a:srgbClr val="FF0000"/>
                </a:solidFill>
                <a:cs typeface="B Koodak" pitchFamily="2" charset="-78"/>
              </a:rPr>
              <a:t>-</a:t>
            </a:r>
            <a:r>
              <a:rPr lang="fa-IR" dirty="0" smtClean="0">
                <a:cs typeface="B Koodak" pitchFamily="2" charset="-78"/>
              </a:rPr>
              <a:t> تحولات اساسی در توسعه ی حمل و نقل : اختراع چرخ ، راه آهن و هواپیما</a:t>
            </a:r>
            <a:br>
              <a:rPr lang="fa-IR" dirty="0" smtClean="0">
                <a:cs typeface="B Koodak" pitchFamily="2" charset="-78"/>
              </a:rPr>
            </a:br>
            <a:r>
              <a:rPr lang="fa-IR" dirty="0" smtClean="0">
                <a:solidFill>
                  <a:srgbClr val="FF0000"/>
                </a:solidFill>
                <a:cs typeface="B Koodak" pitchFamily="2" charset="-78"/>
              </a:rPr>
              <a:t>-</a:t>
            </a:r>
            <a:r>
              <a:rPr lang="fa-IR" dirty="0" smtClean="0">
                <a:cs typeface="B Koodak" pitchFamily="2" charset="-78"/>
              </a:rPr>
              <a:t> راه آهن به شکل امروزی : اوایل قرن 19 در معادن انگلیس </a:t>
            </a:r>
            <a:endParaRPr lang="en-US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847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43600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fa-IR" dirty="0" smtClean="0">
                <a:cs typeface="B Koodak" pitchFamily="2" charset="-78"/>
              </a:rPr>
              <a:t>سایر خطوط سریع السیر:</a:t>
            </a:r>
          </a:p>
          <a:p>
            <a:pPr algn="r" rtl="1">
              <a:buClr>
                <a:srgbClr val="FF0000"/>
              </a:buClr>
            </a:pPr>
            <a:r>
              <a:rPr lang="fa-IR" dirty="0">
                <a:cs typeface="B Koodak" pitchFamily="2" charset="-78"/>
              </a:rPr>
              <a:t>خطوط آلمان غربي: 1980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ايتاليا </a:t>
            </a:r>
            <a:r>
              <a:rPr lang="fa-IR" dirty="0">
                <a:cs typeface="B Koodak" pitchFamily="2" charset="-78"/>
              </a:rPr>
              <a:t>( رم – فلورانس )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اسپانيا </a:t>
            </a:r>
            <a:r>
              <a:rPr lang="fa-IR" dirty="0">
                <a:cs typeface="B Koodak" pitchFamily="2" charset="-78"/>
              </a:rPr>
              <a:t>( مادريد – سويل )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فرانسه </a:t>
            </a:r>
            <a:r>
              <a:rPr lang="fa-IR" dirty="0">
                <a:cs typeface="B Koodak" pitchFamily="2" charset="-78"/>
              </a:rPr>
              <a:t>( </a:t>
            </a:r>
            <a:r>
              <a:rPr lang="en-US" dirty="0">
                <a:cs typeface="B Koodak" pitchFamily="2" charset="-78"/>
              </a:rPr>
              <a:t>TGV </a:t>
            </a:r>
            <a:r>
              <a:rPr lang="fa-IR" dirty="0">
                <a:cs typeface="B Koodak" pitchFamily="2" charset="-78"/>
              </a:rPr>
              <a:t>– آتلانتيك و پاريس – </a:t>
            </a:r>
            <a:r>
              <a:rPr lang="fa-IR" dirty="0" smtClean="0">
                <a:cs typeface="B Koodak" pitchFamily="2" charset="-78"/>
              </a:rPr>
              <a:t>بردو </a:t>
            </a:r>
            <a:r>
              <a:rPr lang="fa-IR" dirty="0">
                <a:cs typeface="B Koodak" pitchFamily="2" charset="-78"/>
              </a:rPr>
              <a:t>)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پاريس </a:t>
            </a:r>
            <a:r>
              <a:rPr lang="fa-IR" dirty="0">
                <a:cs typeface="B Koodak" pitchFamily="2" charset="-78"/>
              </a:rPr>
              <a:t>– </a:t>
            </a:r>
            <a:r>
              <a:rPr lang="fa-IR" dirty="0" smtClean="0">
                <a:cs typeface="B Koodak" pitchFamily="2" charset="-78"/>
              </a:rPr>
              <a:t>لندن</a:t>
            </a:r>
          </a:p>
          <a:p>
            <a:pPr marL="0" indent="0" algn="r" rtl="1">
              <a:buNone/>
            </a:pPr>
            <a:r>
              <a:rPr lang="fa-IR" dirty="0">
                <a:cs typeface="B Koodak" pitchFamily="2" charset="-78"/>
              </a:rPr>
              <a:t>رويكردهاي قطارهاي سريع السير: 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وجود تنها قطارهای مسافری روی خطوط سریع السیر، بار محوری کم،حد مجاز پایین برای خرابی های خط،شیب های زیاد(راه اهن پاریس –</a:t>
            </a:r>
            <a:r>
              <a:rPr lang="en-US" dirty="0" smtClean="0">
                <a:cs typeface="B Koodak" pitchFamily="2" charset="-78"/>
              </a:rPr>
              <a:t> </a:t>
            </a:r>
            <a:r>
              <a:rPr lang="fa-IR" dirty="0" smtClean="0">
                <a:cs typeface="B Koodak" pitchFamily="2" charset="-78"/>
              </a:rPr>
              <a:t>لیون) 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استفاده از هر دو نوع قطارهای مسافر وباری،هزینه های نگهداری بیشتر،مقادیر شیب طولی کمتر</a:t>
            </a:r>
            <a:endParaRPr lang="en-US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549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772399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05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اثر سرعت های زیاد در کاهش زمان سفر :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7056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8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fa-I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سرعت های زیاد و افزایش ترافیک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Koodak" pitchFamily="2" charset="-78"/>
              </a:rPr>
              <a:t>نتایج سرعت های زیاد در راه آهن: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افزایش ترافیک به صورت تقاضای تغییر یافته یا تقاضای تولید شده</a:t>
            </a:r>
            <a:endParaRPr lang="en-US" dirty="0" smtClean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جلوگیری از رکود در حمل و نقل ریلی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کاهش زمان سفر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8" y="2927554"/>
            <a:ext cx="3173361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0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/>
            <a:r>
              <a:rPr lang="fa-I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شبکه ی ریلی سریع السیر اروپا: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Koodak" pitchFamily="2" charset="-78"/>
              </a:rPr>
              <a:t>ویژگی ها(احداث تا سال 2010):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احداث خطوط جدید با سرعت های طراحی بیش از 250 کیلومتر در ساعت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بازسازی خطوط موجود برای سرعت های تا 200 کیلومتر در ساعت</a:t>
            </a:r>
            <a:endParaRPr lang="en-US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1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6629399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3294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Koodak" pitchFamily="2" charset="-78"/>
              </a:rPr>
              <a:t>خصوصیات فنی خطوط راه آهن سریع السیر: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سرعت طراحی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شعاع انحنای مینیمم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حداکثر شیب طولی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سیستم کشش برقی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منبع تغذیه</a:t>
            </a:r>
            <a:endParaRPr lang="en-US" dirty="0">
              <a:cs typeface="B Koodak" pitchFamily="2" charset="-78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5791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1632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پروژه ی تونل مانش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84759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مشخصات پروژه:</a:t>
            </a:r>
          </a:p>
          <a:p>
            <a:pPr marL="0" indent="0" algn="r" rtl="1">
              <a:buNone/>
            </a:pPr>
            <a:endParaRPr lang="fa-IR" dirty="0" smtClean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بين </a:t>
            </a:r>
            <a:r>
              <a:rPr lang="fa-IR" dirty="0">
                <a:cs typeface="B Koodak" pitchFamily="2" charset="-78"/>
              </a:rPr>
              <a:t>انگليس و فرانسه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توافق </a:t>
            </a:r>
            <a:r>
              <a:rPr lang="fa-IR" dirty="0">
                <a:cs typeface="B Koodak" pitchFamily="2" charset="-78"/>
              </a:rPr>
              <a:t>در 1986 توسط بخش خصوصي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بهره </a:t>
            </a:r>
            <a:r>
              <a:rPr lang="fa-IR" dirty="0">
                <a:cs typeface="B Koodak" pitchFamily="2" charset="-78"/>
              </a:rPr>
              <a:t>برداري 55 ساله از </a:t>
            </a:r>
            <a:r>
              <a:rPr lang="fa-IR" dirty="0" smtClean="0">
                <a:cs typeface="B Koodak" pitchFamily="2" charset="-78"/>
              </a:rPr>
              <a:t>تونل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طول </a:t>
            </a:r>
            <a:r>
              <a:rPr lang="fa-IR" dirty="0">
                <a:cs typeface="B Koodak" pitchFamily="2" charset="-78"/>
              </a:rPr>
              <a:t>50 كيلومتر </a:t>
            </a:r>
            <a:r>
              <a:rPr lang="fa-IR" dirty="0" smtClean="0">
                <a:cs typeface="B Koodak" pitchFamily="2" charset="-78"/>
              </a:rPr>
              <a:t>شامل </a:t>
            </a:r>
            <a:r>
              <a:rPr lang="fa-IR" dirty="0">
                <a:cs typeface="B Koodak" pitchFamily="2" charset="-78"/>
              </a:rPr>
              <a:t>دو تونل در دو جهت به قطر </a:t>
            </a:r>
            <a:r>
              <a:rPr lang="fa-IR" dirty="0" smtClean="0">
                <a:cs typeface="B Koodak" pitchFamily="2" charset="-78"/>
              </a:rPr>
              <a:t>7.6 متر</a:t>
            </a:r>
            <a:endParaRPr lang="en-US" dirty="0">
              <a:cs typeface="B Koodak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Koodak" pitchFamily="2" charset="-78"/>
              </a:rPr>
              <a:t>تونل </a:t>
            </a:r>
            <a:r>
              <a:rPr lang="fa-IR" dirty="0">
                <a:cs typeface="B Koodak" pitchFamily="2" charset="-78"/>
              </a:rPr>
              <a:t>سوم به قطر </a:t>
            </a:r>
            <a:r>
              <a:rPr lang="fa-IR" dirty="0" smtClean="0">
                <a:cs typeface="B Koodak" pitchFamily="2" charset="-78"/>
              </a:rPr>
              <a:t>4.8 </a:t>
            </a:r>
            <a:r>
              <a:rPr lang="fa-IR" dirty="0">
                <a:cs typeface="B Koodak" pitchFamily="2" charset="-78"/>
              </a:rPr>
              <a:t>متر براي تعميرات و حوادث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اتصال </a:t>
            </a:r>
            <a:r>
              <a:rPr lang="fa-IR" dirty="0">
                <a:cs typeface="B Koodak" pitchFamily="2" charset="-78"/>
              </a:rPr>
              <a:t>تونل هاي اصلي در فواصل 375 متري به تونل كمكي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تراز </a:t>
            </a:r>
            <a:r>
              <a:rPr lang="fa-IR" dirty="0">
                <a:cs typeface="B Koodak" pitchFamily="2" charset="-78"/>
              </a:rPr>
              <a:t>ريل در 25-40 متر زير دريا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هزينه </a:t>
            </a:r>
            <a:r>
              <a:rPr lang="fa-IR" dirty="0">
                <a:cs typeface="B Koodak" pitchFamily="2" charset="-78"/>
              </a:rPr>
              <a:t>ها: </a:t>
            </a:r>
            <a:r>
              <a:rPr lang="fa-IR" dirty="0" smtClean="0">
                <a:cs typeface="B Koodak" pitchFamily="2" charset="-78"/>
              </a:rPr>
              <a:t>  50 </a:t>
            </a:r>
            <a:r>
              <a:rPr lang="fa-IR" dirty="0">
                <a:cs typeface="B Koodak" pitchFamily="2" charset="-78"/>
              </a:rPr>
              <a:t>% ساخت تونل </a:t>
            </a:r>
            <a:endParaRPr lang="fa-IR" dirty="0" smtClean="0">
              <a:cs typeface="B Koodak" pitchFamily="2" charset="-78"/>
            </a:endParaRPr>
          </a:p>
          <a:p>
            <a:pPr marL="1608138" indent="0" algn="r" rtl="1">
              <a:buNone/>
            </a:pPr>
            <a:r>
              <a:rPr lang="fa-IR" dirty="0" smtClean="0">
                <a:cs typeface="B Koodak" pitchFamily="2" charset="-78"/>
              </a:rPr>
              <a:t> 10% وسايل نقليه ريلي </a:t>
            </a:r>
          </a:p>
          <a:p>
            <a:pPr marL="1608138" indent="0" algn="r" rtl="1">
              <a:buNone/>
            </a:pPr>
            <a:r>
              <a:rPr lang="fa-IR" dirty="0" smtClean="0">
                <a:cs typeface="B Koodak" pitchFamily="2" charset="-78"/>
              </a:rPr>
              <a:t> 40% </a:t>
            </a:r>
            <a:r>
              <a:rPr lang="fa-IR" dirty="0">
                <a:cs typeface="B Koodak" pitchFamily="2" charset="-78"/>
              </a:rPr>
              <a:t>براي خط ، ارسال علائم ، برقي نمودن و . . . </a:t>
            </a:r>
            <a:endParaRPr lang="en-US" dirty="0">
              <a:cs typeface="B Koodak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9236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6019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170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algn="r" rtl="1">
              <a:buClr>
                <a:srgbClr val="FF0000"/>
              </a:buClr>
            </a:pPr>
            <a:endParaRPr lang="fa-IR" dirty="0" smtClean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حرکت گاری ها و واگن ها بر روی ریل های فلزی در معادن آلسس در نقاشی مربوط به قرن 16 میلادی در شهر باسل سوئیس 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حرکت گاری ها بر روی شیارهای ایجاد شده روی سنگفرش ها در زمان رمی ها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شیارهای عمیق موجود در زمین های صخره ای برای انتقال تخته سنگ های مرمر توسط یونانی های باستان 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حرکت هدایت شده ی کالسکه ها بر روی راه های لجن زار با قرار دادن ناودانیهای چوبی در یونان باستان  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4302" y="381000"/>
            <a:ext cx="54102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پیشتازان راه </a:t>
            </a:r>
            <a:r>
              <a:rPr lang="fa-IR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آ</a:t>
            </a:r>
            <a:r>
              <a:rPr lang="fa-I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هن امروزی: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891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</a:br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زمان های سفر و تقاضای پیش بینی شده:</a:t>
            </a:r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</a:b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>
                <a:cs typeface="B Koodak" pitchFamily="2" charset="-78"/>
              </a:rPr>
              <a:t>خدمات ارائه شده در تونل: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قطارهای سریع السیر يورواستار </a:t>
            </a:r>
            <a:r>
              <a:rPr lang="fa-IR" dirty="0">
                <a:cs typeface="B Koodak" pitchFamily="2" charset="-78"/>
              </a:rPr>
              <a:t>با سرعت 160 كيلومتر برساعت و ظرفيت 7و4 </a:t>
            </a:r>
            <a:r>
              <a:rPr lang="fa-IR" dirty="0" smtClean="0">
                <a:cs typeface="B Koodak" pitchFamily="2" charset="-78"/>
              </a:rPr>
              <a:t>مسافر(584 نفر در قسمت درجه 2 و 210 نفر در قسمت درجه 1)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قطار </a:t>
            </a:r>
            <a:r>
              <a:rPr lang="fa-IR" dirty="0">
                <a:cs typeface="B Koodak" pitchFamily="2" charset="-78"/>
              </a:rPr>
              <a:t>سنتي ، شبانه و باري </a:t>
            </a:r>
            <a:r>
              <a:rPr lang="fa-IR" dirty="0" smtClean="0">
                <a:cs typeface="B Koodak" pitchFamily="2" charset="-78"/>
              </a:rPr>
              <a:t>با سرعت </a:t>
            </a:r>
            <a:r>
              <a:rPr lang="fa-IR" dirty="0">
                <a:cs typeface="B Koodak" pitchFamily="2" charset="-78"/>
              </a:rPr>
              <a:t>100 تا 120 كيلومتر بر ساعت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قطار </a:t>
            </a:r>
            <a:r>
              <a:rPr lang="fa-IR" dirty="0">
                <a:cs typeface="B Koodak" pitchFamily="2" charset="-78"/>
              </a:rPr>
              <a:t>مسافري </a:t>
            </a:r>
            <a:r>
              <a:rPr lang="fa-IR" dirty="0" smtClean="0">
                <a:cs typeface="B Koodak" pitchFamily="2" charset="-78"/>
              </a:rPr>
              <a:t>ترددي شاتل: </a:t>
            </a:r>
            <a:r>
              <a:rPr lang="fa-IR" dirty="0">
                <a:cs typeface="B Koodak" pitchFamily="2" charset="-78"/>
              </a:rPr>
              <a:t>حمل اتوبوس ، كاميون و مسافر </a:t>
            </a:r>
            <a:r>
              <a:rPr lang="fa-IR" dirty="0" smtClean="0">
                <a:cs typeface="B Koodak" pitchFamily="2" charset="-78"/>
              </a:rPr>
              <a:t>با سرعت 140كيلومتر بر ساعت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قطار </a:t>
            </a:r>
            <a:r>
              <a:rPr lang="fa-IR" dirty="0">
                <a:cs typeface="B Koodak" pitchFamily="2" charset="-78"/>
              </a:rPr>
              <a:t>ترددي باري </a:t>
            </a:r>
            <a:r>
              <a:rPr lang="fa-IR" dirty="0" smtClean="0">
                <a:cs typeface="B Koodak" pitchFamily="2" charset="-78"/>
              </a:rPr>
              <a:t>برای حمل بار تا </a:t>
            </a:r>
            <a:r>
              <a:rPr lang="fa-IR" dirty="0">
                <a:cs typeface="B Koodak" pitchFamily="2" charset="-78"/>
              </a:rPr>
              <a:t>44 </a:t>
            </a:r>
            <a:r>
              <a:rPr lang="fa-IR" dirty="0" smtClean="0">
                <a:cs typeface="B Koodak" pitchFamily="2" charset="-78"/>
              </a:rPr>
              <a:t>تن</a:t>
            </a:r>
            <a:endParaRPr lang="en-US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41715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Koodak" pitchFamily="2" charset="-78"/>
              </a:rPr>
              <a:t>پیش بینی ترافیک تونل مانش در سال 1990:</a:t>
            </a:r>
          </a:p>
          <a:p>
            <a:pPr algn="r" rtl="1">
              <a:buClr>
                <a:srgbClr val="FF0000"/>
              </a:buClr>
            </a:pPr>
            <a:r>
              <a:rPr lang="fa-IR" dirty="0">
                <a:cs typeface="B Koodak" pitchFamily="2" charset="-78"/>
              </a:rPr>
              <a:t>سال 2003</a:t>
            </a:r>
            <a:r>
              <a:rPr lang="fa-IR" dirty="0" smtClean="0">
                <a:cs typeface="B Koodak" pitchFamily="2" charset="-78"/>
              </a:rPr>
              <a:t>: 44.6 </a:t>
            </a:r>
            <a:r>
              <a:rPr lang="fa-IR" dirty="0">
                <a:cs typeface="B Koodak" pitchFamily="2" charset="-78"/>
              </a:rPr>
              <a:t>ميليون مسافر </a:t>
            </a:r>
            <a:r>
              <a:rPr lang="fa-IR" dirty="0" smtClean="0">
                <a:cs typeface="B Koodak" pitchFamily="2" charset="-78"/>
              </a:rPr>
              <a:t>، 27.8 </a:t>
            </a:r>
            <a:r>
              <a:rPr lang="fa-IR" dirty="0">
                <a:cs typeface="B Koodak" pitchFamily="2" charset="-78"/>
              </a:rPr>
              <a:t>ميليون تن كالا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سال 2013: 53.9 </a:t>
            </a:r>
            <a:r>
              <a:rPr lang="fa-IR" dirty="0">
                <a:cs typeface="B Koodak" pitchFamily="2" charset="-78"/>
              </a:rPr>
              <a:t>ميليون </a:t>
            </a:r>
            <a:r>
              <a:rPr lang="fa-IR" dirty="0" smtClean="0">
                <a:cs typeface="B Koodak" pitchFamily="2" charset="-78"/>
              </a:rPr>
              <a:t>مسافر، </a:t>
            </a:r>
            <a:r>
              <a:rPr lang="fa-IR" dirty="0">
                <a:cs typeface="B Koodak" pitchFamily="2" charset="-78"/>
              </a:rPr>
              <a:t>38 ميليون تن </a:t>
            </a:r>
            <a:r>
              <a:rPr lang="fa-IR" dirty="0" smtClean="0">
                <a:cs typeface="B Koodak" pitchFamily="2" charset="-78"/>
              </a:rPr>
              <a:t>كالا</a:t>
            </a:r>
          </a:p>
          <a:p>
            <a:pPr marL="0" indent="0" algn="r" rtl="1">
              <a:buNone/>
            </a:pPr>
            <a:endParaRPr lang="en-US" dirty="0">
              <a:cs typeface="B Koodak" pitchFamily="2" charset="-78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90916"/>
            <a:ext cx="49339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3186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قطار هوارو و قطار مغناطیسی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29539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/>
            <a:r>
              <a:rPr lang="fa-I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قطار هوارو: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r" rtl="1">
              <a:buNone/>
            </a:pPr>
            <a:r>
              <a:rPr lang="fa-IR" dirty="0" smtClean="0"/>
              <a:t>ویژگی های قطار هوارو: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/>
              <a:t>حرکت هدایت شده ی وسیله ی نقلیه(مانند قطارهای معمولی)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/>
              <a:t>عدم تماس وسیله نقلیه در حال حرکت با سازه ای که حمل و نقل بر روی ان انجام می شود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/>
              <a:t>زيرسازه </a:t>
            </a:r>
            <a:r>
              <a:rPr lang="fa-IR" dirty="0"/>
              <a:t>بتني </a:t>
            </a:r>
            <a:r>
              <a:rPr lang="en-US" dirty="0"/>
              <a:t>T</a:t>
            </a:r>
            <a:r>
              <a:rPr lang="fa-IR" dirty="0"/>
              <a:t> شكل وارونه</a:t>
            </a:r>
            <a:endParaRPr lang="en-US" dirty="0"/>
          </a:p>
          <a:p>
            <a:pPr algn="r" rtl="1">
              <a:buClr>
                <a:srgbClr val="FF0000"/>
              </a:buClr>
            </a:pPr>
            <a:r>
              <a:rPr lang="fa-IR" dirty="0" smtClean="0"/>
              <a:t>تأمين </a:t>
            </a:r>
            <a:r>
              <a:rPr lang="fa-IR" dirty="0"/>
              <a:t>نيروي محرك بدون چرخ و با بالشتك هواي </a:t>
            </a:r>
            <a:r>
              <a:rPr lang="fa-IR" dirty="0" smtClean="0"/>
              <a:t>فشرده بین وسیله نقلیه و زیر سازه</a:t>
            </a:r>
            <a:endParaRPr lang="en-US" dirty="0"/>
          </a:p>
          <a:p>
            <a:pPr algn="r" rtl="1">
              <a:buClr>
                <a:srgbClr val="FF0000"/>
              </a:buClr>
            </a:pPr>
            <a:r>
              <a:rPr lang="fa-IR" dirty="0" smtClean="0"/>
              <a:t>سرعت </a:t>
            </a:r>
            <a:r>
              <a:rPr lang="fa-IR" dirty="0"/>
              <a:t>422 كيلومتر بر ساعت در سال 1969 ، فرانسه</a:t>
            </a:r>
            <a:endParaRPr lang="en-US" dirty="0"/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460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 algn="r">
              <a:buNone/>
            </a:pPr>
            <a:r>
              <a:rPr lang="fa-IR" dirty="0" smtClean="0">
                <a:cs typeface="B Koodak" pitchFamily="2" charset="-78"/>
              </a:rPr>
              <a:t>معایب قطارهای هوارو: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هزينه </a:t>
            </a:r>
            <a:r>
              <a:rPr lang="fa-IR" dirty="0">
                <a:cs typeface="B Koodak" pitchFamily="2" charset="-78"/>
              </a:rPr>
              <a:t>بالا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مصرف </a:t>
            </a:r>
            <a:r>
              <a:rPr lang="fa-IR" dirty="0">
                <a:cs typeface="B Koodak" pitchFamily="2" charset="-78"/>
              </a:rPr>
              <a:t>انرژي </a:t>
            </a:r>
            <a:r>
              <a:rPr lang="fa-IR" dirty="0" smtClean="0">
                <a:cs typeface="B Koodak" pitchFamily="2" charset="-78"/>
              </a:rPr>
              <a:t>زیاد (به دلیل توربین های هوا)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ظرفيت حمل پایین(64 تا 96 مسافر در مدل اولیه، 160 مسافر در قطارهای دو واگنی)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احتمال آتش </a:t>
            </a:r>
            <a:r>
              <a:rPr lang="fa-IR" dirty="0">
                <a:cs typeface="B Koodak" pitchFamily="2" charset="-78"/>
              </a:rPr>
              <a:t>سوزي و پيامدهايش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ایجاد سر </a:t>
            </a:r>
            <a:r>
              <a:rPr lang="fa-IR" dirty="0">
                <a:cs typeface="B Koodak" pitchFamily="2" charset="-78"/>
              </a:rPr>
              <a:t>و صدا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عدم زيبايي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عدم سازگاری با راه آهن سنتی</a:t>
            </a:r>
            <a:endParaRPr lang="en-US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51139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81000"/>
            <a:ext cx="41148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286000"/>
            <a:ext cx="420946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9456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/>
            <a:r>
              <a:rPr lang="fa-I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قطارهای مغناطیسی: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Koodak" pitchFamily="2" charset="-78"/>
              </a:rPr>
              <a:t>ویژگی قطار مغناطیسی: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زيرسازه </a:t>
            </a:r>
            <a:r>
              <a:rPr lang="fa-IR" dirty="0">
                <a:cs typeface="B Koodak" pitchFamily="2" charset="-78"/>
              </a:rPr>
              <a:t>دال بتني </a:t>
            </a:r>
            <a:r>
              <a:rPr lang="en-US" dirty="0">
                <a:cs typeface="B Koodak" pitchFamily="2" charset="-78"/>
              </a:rPr>
              <a:t>T</a:t>
            </a:r>
            <a:r>
              <a:rPr lang="fa-IR" dirty="0">
                <a:cs typeface="B Koodak" pitchFamily="2" charset="-78"/>
              </a:rPr>
              <a:t> شكل وارونه يا </a:t>
            </a:r>
            <a:r>
              <a:rPr lang="en-US" dirty="0">
                <a:cs typeface="B Koodak" pitchFamily="2" charset="-78"/>
              </a:rPr>
              <a:t>U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نيروي </a:t>
            </a:r>
            <a:r>
              <a:rPr lang="fa-IR" dirty="0">
                <a:cs typeface="B Koodak" pitchFamily="2" charset="-78"/>
              </a:rPr>
              <a:t>محرك </a:t>
            </a:r>
            <a:r>
              <a:rPr lang="fa-IR" dirty="0" smtClean="0">
                <a:cs typeface="B Koodak" pitchFamily="2" charset="-78"/>
              </a:rPr>
              <a:t>توسط مغناطیس ها و </a:t>
            </a:r>
            <a:r>
              <a:rPr lang="fa-IR" dirty="0">
                <a:cs typeface="B Koodak" pitchFamily="2" charset="-78"/>
              </a:rPr>
              <a:t>سيم پيچ ها جهت شناوري ، حركت و هدايت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نياز </a:t>
            </a:r>
            <a:r>
              <a:rPr lang="fa-IR" dirty="0">
                <a:cs typeface="B Koodak" pitchFamily="2" charset="-78"/>
              </a:rPr>
              <a:t>به فوق هادي مغناطيسي </a:t>
            </a:r>
            <a:endParaRPr lang="fa-IR" dirty="0" smtClean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توسعه ی فناوری در سال های 1970 در آلمان </a:t>
            </a:r>
            <a:r>
              <a:rPr lang="fa-IR" dirty="0">
                <a:cs typeface="B Koodak" pitchFamily="2" charset="-78"/>
              </a:rPr>
              <a:t>و ژاپن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سرعت </a:t>
            </a:r>
            <a:r>
              <a:rPr lang="fa-IR" dirty="0">
                <a:cs typeface="B Koodak" pitchFamily="2" charset="-78"/>
              </a:rPr>
              <a:t>آزمايشي تا 517 كيلومتر بر </a:t>
            </a:r>
            <a:r>
              <a:rPr lang="fa-IR" dirty="0" smtClean="0">
                <a:cs typeface="B Koodak" pitchFamily="2" charset="-78"/>
              </a:rPr>
              <a:t>ساعت در سال 1979 </a:t>
            </a:r>
            <a:endParaRPr lang="en-US" dirty="0">
              <a:cs typeface="B Koodak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54940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60960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>
                <a:cs typeface="B Koodak" pitchFamily="2" charset="-78"/>
              </a:rPr>
              <a:t>ویژگی های خط مغناطیسی آلمان: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زيرسازه تركيبي و مقطع با بربلندی درارتفاع 5 متري</a:t>
            </a:r>
            <a:endParaRPr lang="en-US" dirty="0" smtClean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سرعت </a:t>
            </a:r>
            <a:r>
              <a:rPr lang="fa-IR" dirty="0">
                <a:cs typeface="B Koodak" pitchFamily="2" charset="-78"/>
              </a:rPr>
              <a:t>طراحي: 400 كيلومتر بر ساعت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واگن </a:t>
            </a:r>
            <a:r>
              <a:rPr lang="fa-IR" dirty="0">
                <a:cs typeface="B Koodak" pitchFamily="2" charset="-78"/>
              </a:rPr>
              <a:t>ها: طول 54 متر – وزن 120 تن – ظرفيت 200 مسافر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حداقل </a:t>
            </a:r>
            <a:r>
              <a:rPr lang="fa-IR" dirty="0">
                <a:cs typeface="B Koodak" pitchFamily="2" charset="-78"/>
              </a:rPr>
              <a:t>شعاع انحناي قوس </a:t>
            </a:r>
            <a:r>
              <a:rPr lang="fa-IR" dirty="0" smtClean="0">
                <a:cs typeface="B Koodak" pitchFamily="2" charset="-78"/>
              </a:rPr>
              <a:t>افقی </a:t>
            </a:r>
            <a:r>
              <a:rPr lang="fa-IR" dirty="0">
                <a:cs typeface="B Koodak" pitchFamily="2" charset="-78"/>
              </a:rPr>
              <a:t>4000 متر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حداكثر </a:t>
            </a:r>
            <a:r>
              <a:rPr lang="fa-IR" dirty="0">
                <a:cs typeface="B Koodak" pitchFamily="2" charset="-78"/>
              </a:rPr>
              <a:t>شيب طولي 10 %</a:t>
            </a:r>
            <a:endParaRPr lang="en-US" dirty="0">
              <a:cs typeface="B Koodak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Koodak" pitchFamily="2" charset="-78"/>
              </a:rPr>
              <a:t>برنامه ریزی کشورها برای احداث خط مغناطیسی</a:t>
            </a:r>
          </a:p>
          <a:p>
            <a:pPr algn="r" rtl="1">
              <a:buClr>
                <a:srgbClr val="FF0000"/>
              </a:buClr>
            </a:pPr>
            <a:r>
              <a:rPr lang="fa-IR" dirty="0">
                <a:cs typeface="B Koodak" pitchFamily="2" charset="-78"/>
              </a:rPr>
              <a:t>آلمان براي مسير برلين - هامبورگ به طول 283 </a:t>
            </a:r>
            <a:r>
              <a:rPr lang="fa-IR" dirty="0" smtClean="0">
                <a:cs typeface="B Koodak" pitchFamily="2" charset="-78"/>
              </a:rPr>
              <a:t>كيلومتر در سال 2004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ژاپن خط </a:t>
            </a:r>
            <a:r>
              <a:rPr lang="fa-IR" dirty="0">
                <a:cs typeface="B Koodak" pitchFamily="2" charset="-78"/>
              </a:rPr>
              <a:t>آزمايشي </a:t>
            </a:r>
            <a:r>
              <a:rPr lang="fa-IR" dirty="0" smtClean="0">
                <a:cs typeface="B Koodak" pitchFamily="2" charset="-78"/>
              </a:rPr>
              <a:t>42.8 كيلومتري در سال 1990 </a:t>
            </a:r>
            <a:endParaRPr lang="en-US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44641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838200"/>
            <a:ext cx="41719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290" y="2147887"/>
            <a:ext cx="38671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6999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سایر خدمات حمل و نقل با دورنمای خوب برای راه آهن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6899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/>
            <a:r>
              <a:rPr lang="fa-I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عصر طلایی راه آهن: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Clr>
                <a:srgbClr val="FF0000"/>
              </a:buClr>
              <a:buNone/>
            </a:pPr>
            <a:r>
              <a:rPr lang="fa-IR" dirty="0" smtClean="0">
                <a:cs typeface="B Koodak" pitchFamily="2" charset="-78"/>
              </a:rPr>
              <a:t>عوامل تاثیرگذار بر توسعه ی راه آهن: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انقلاب صنعتی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کشف قوه ی بخار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بهره برداری وسیع از معادن زغال سنگ و سنگ آهن</a:t>
            </a:r>
          </a:p>
          <a:p>
            <a:pPr marL="0" indent="0" algn="r" rtl="1">
              <a:buNone/>
            </a:pPr>
            <a:endParaRPr lang="fa-IR" dirty="0" smtClean="0">
              <a:cs typeface="B Koodak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solidFill>
                  <a:srgbClr val="FF0000"/>
                </a:solidFill>
                <a:cs typeface="B Koodak" pitchFamily="2" charset="-78"/>
              </a:rPr>
              <a:t>-</a:t>
            </a:r>
            <a:r>
              <a:rPr lang="fa-IR" dirty="0" smtClean="0">
                <a:cs typeface="B Koodak" pitchFamily="2" charset="-78"/>
              </a:rPr>
              <a:t> اولین خطوط راه آهن در کشورهای اروپایی : سالهای 1830</a:t>
            </a:r>
          </a:p>
          <a:p>
            <a:pPr marL="0" indent="0" algn="r">
              <a:buNone/>
            </a:pPr>
            <a:r>
              <a:rPr lang="fa-IR" dirty="0" smtClean="0">
                <a:solidFill>
                  <a:srgbClr val="FF0000"/>
                </a:solidFill>
                <a:cs typeface="B Koodak" pitchFamily="2" charset="-78"/>
              </a:rPr>
              <a:t>-</a:t>
            </a:r>
            <a:r>
              <a:rPr lang="fa-IR" dirty="0" smtClean="0">
                <a:cs typeface="B Koodak" pitchFamily="2" charset="-78"/>
              </a:rPr>
              <a:t> حداکثر تراکم در شبکه های راه آهن : اوایل قرن 20</a:t>
            </a:r>
          </a:p>
          <a:p>
            <a:pPr marL="0" indent="0" algn="r">
              <a:buNone/>
            </a:pPr>
            <a:r>
              <a:rPr lang="fa-IR" dirty="0" smtClean="0">
                <a:solidFill>
                  <a:srgbClr val="FF0000"/>
                </a:solidFill>
                <a:cs typeface="B Koodak" pitchFamily="2" charset="-78"/>
              </a:rPr>
              <a:t>-</a:t>
            </a:r>
            <a:r>
              <a:rPr lang="fa-IR" dirty="0" smtClean="0">
                <a:cs typeface="B Koodak" pitchFamily="2" charset="-78"/>
              </a:rPr>
              <a:t> عامل رشد سریع راه اهن : سرعت زیاد</a:t>
            </a:r>
            <a:endParaRPr lang="en-US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74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Koodak" pitchFamily="2" charset="-78"/>
              </a:rPr>
              <a:t>سایر خدمات حمل و نقلی راه آهن: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سرويس </a:t>
            </a:r>
            <a:r>
              <a:rPr lang="fa-IR" dirty="0">
                <a:cs typeface="B Koodak" pitchFamily="2" charset="-78"/>
              </a:rPr>
              <a:t>هاي راه آهن شهري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حمل </a:t>
            </a:r>
            <a:r>
              <a:rPr lang="fa-IR" dirty="0">
                <a:cs typeface="B Koodak" pitchFamily="2" charset="-78"/>
              </a:rPr>
              <a:t>و نقل تركيبي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حمل </a:t>
            </a:r>
            <a:r>
              <a:rPr lang="fa-IR" dirty="0">
                <a:cs typeface="B Koodak" pitchFamily="2" charset="-78"/>
              </a:rPr>
              <a:t>و نقل بار فله اي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پشتيباني </a:t>
            </a:r>
            <a:r>
              <a:rPr lang="fa-IR" dirty="0">
                <a:cs typeface="B Koodak" pitchFamily="2" charset="-78"/>
              </a:rPr>
              <a:t>حمل و نقل و ضرورت خدمات </a:t>
            </a:r>
            <a:r>
              <a:rPr lang="fa-IR" dirty="0" smtClean="0">
                <a:cs typeface="B Koodak" pitchFamily="2" charset="-78"/>
              </a:rPr>
              <a:t>يكپارچه</a:t>
            </a:r>
          </a:p>
          <a:p>
            <a:pPr marL="0" indent="0" algn="r" rtl="1">
              <a:buNone/>
            </a:pPr>
            <a:endParaRPr lang="fa-IR" dirty="0">
              <a:cs typeface="B Koodak" pitchFamily="2" charset="-78"/>
            </a:endParaRPr>
          </a:p>
          <a:p>
            <a:pPr marL="0" indent="0" rtl="1">
              <a:buNone/>
            </a:pPr>
            <a:r>
              <a:rPr lang="fa-IR" dirty="0">
                <a:cs typeface="B Koodak" pitchFamily="2" charset="-78"/>
              </a:rPr>
              <a:t> </a:t>
            </a:r>
            <a:endParaRPr lang="en-US" dirty="0">
              <a:cs typeface="B Koodak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54578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</a:br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سرویس های ریلی شهری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</a:b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86744"/>
            <a:ext cx="8305800" cy="420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103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حمل و نقل ترکیبی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600201"/>
            <a:ext cx="3886200" cy="428625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>
                <a:cs typeface="B Koodak" pitchFamily="2" charset="-78"/>
              </a:rPr>
              <a:t>بررسی برتری های روش های مختلف حمل و نقل در هزینه به صورت تابعی از مسافت: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برتری کامیون (مسافت کوتاه)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برتری راه آهن (مسافت متوسط)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برتری کشتی (مسافت طولانی)</a:t>
            </a:r>
            <a:endParaRPr lang="en-US" dirty="0">
              <a:cs typeface="B Koodak" pitchFamily="2" charset="-78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143000"/>
            <a:ext cx="397192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9581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solidFill>
                  <a:srgbClr val="FF0000"/>
                </a:solidFill>
                <a:cs typeface="B Koodak" pitchFamily="2" charset="-78"/>
              </a:rPr>
              <a:t>حمل و نقل ترکیبی</a:t>
            </a:r>
            <a:r>
              <a:rPr lang="fa-IR" dirty="0" smtClean="0">
                <a:cs typeface="B Koodak" pitchFamily="2" charset="-78"/>
              </a:rPr>
              <a:t>: یک فرایند مرکب که شامل حداقل دو نوع حمل و نقل ( مانند کامیون- کشتی،قطار-کشتی ، کامیون-قطار) می باشد</a:t>
            </a:r>
          </a:p>
          <a:p>
            <a:pPr marL="0" indent="0" algn="r" rtl="1">
              <a:buNone/>
            </a:pPr>
            <a:r>
              <a:rPr lang="fa-IR" dirty="0" smtClean="0">
                <a:cs typeface="B Koodak" pitchFamily="2" charset="-78"/>
              </a:rPr>
              <a:t>عوامل موثر در رشد حمل و نقل ترکیبی: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اعمال محدودیت هایی در مورد تعداد کامیون های عبوری، برای کاهش تراکم ترافیکی در برخی کشورها نظیر سوئیس و اتریش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جستجو برای مسیر های حمل و نقل ایمن تر</a:t>
            </a:r>
          </a:p>
        </p:txBody>
      </p:sp>
    </p:spTree>
    <p:extLst>
      <p:ext uri="{BB962C8B-B14F-4D97-AF65-F5344CB8AC3E}">
        <p14:creationId xmlns:p14="http://schemas.microsoft.com/office/powerpoint/2010/main" val="39830074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534400" cy="58674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>
                <a:cs typeface="B Koodak" pitchFamily="2" charset="-78"/>
              </a:rPr>
              <a:t>روش های اصلی حمل و نقل ترکیبی :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کانتینری: </a:t>
            </a:r>
          </a:p>
          <a:p>
            <a:pPr marL="0" indent="0" algn="r" rtl="1">
              <a:buNone/>
            </a:pPr>
            <a:r>
              <a:rPr lang="fa-IR" dirty="0" smtClean="0">
                <a:solidFill>
                  <a:srgbClr val="FF0000"/>
                </a:solidFill>
                <a:cs typeface="B Koodak" pitchFamily="2" charset="-78"/>
              </a:rPr>
              <a:t>-</a:t>
            </a:r>
            <a:r>
              <a:rPr lang="fa-IR" dirty="0" smtClean="0">
                <a:cs typeface="B Koodak" pitchFamily="2" charset="-78"/>
              </a:rPr>
              <a:t> مورد استفاده در حمل و نقل های جاده ای ، ریلی و دریایی</a:t>
            </a:r>
          </a:p>
          <a:p>
            <a:pPr marL="0" indent="0" algn="r" rtl="1">
              <a:buNone/>
            </a:pPr>
            <a:r>
              <a:rPr lang="fa-IR" dirty="0" smtClean="0">
                <a:solidFill>
                  <a:srgbClr val="FF0000"/>
                </a:solidFill>
                <a:cs typeface="B Koodak" pitchFamily="2" charset="-78"/>
              </a:rPr>
              <a:t>-</a:t>
            </a:r>
            <a:r>
              <a:rPr lang="fa-IR" dirty="0" smtClean="0">
                <a:cs typeface="B Koodak" pitchFamily="2" charset="-78"/>
              </a:rPr>
              <a:t> کانتینر معمولی : طول 13.7 و عرض 2.6 متر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حمل «رو-رو» :</a:t>
            </a:r>
          </a:p>
          <a:p>
            <a:pPr marL="0" indent="0" algn="r" rtl="1">
              <a:buNone/>
            </a:pPr>
            <a:r>
              <a:rPr lang="fa-IR" dirty="0" smtClean="0">
                <a:solidFill>
                  <a:srgbClr val="FF0000"/>
                </a:solidFill>
                <a:cs typeface="B Koodak" pitchFamily="2" charset="-78"/>
              </a:rPr>
              <a:t>-</a:t>
            </a:r>
            <a:r>
              <a:rPr lang="fa-IR" dirty="0" smtClean="0">
                <a:cs typeface="B Koodak" pitchFamily="2" charset="-78"/>
              </a:rPr>
              <a:t> کل کامیون یا کفی با بار، روی قطار یا کشتی گذاشته شده و فقط قسمتی از سفر در جاده انجام می گیرد .</a:t>
            </a:r>
          </a:p>
          <a:p>
            <a:pPr marL="0" indent="0" algn="r" rtl="1">
              <a:buNone/>
            </a:pPr>
            <a:r>
              <a:rPr lang="fa-IR" dirty="0" smtClean="0">
                <a:solidFill>
                  <a:srgbClr val="FF0000"/>
                </a:solidFill>
                <a:cs typeface="B Koodak" pitchFamily="2" charset="-78"/>
              </a:rPr>
              <a:t>-</a:t>
            </a:r>
            <a:r>
              <a:rPr lang="fa-IR" dirty="0" smtClean="0">
                <a:cs typeface="B Koodak" pitchFamily="2" charset="-78"/>
              </a:rPr>
              <a:t> حداکثر ابعاد وسیله ی باری طبق مقررات اتحادیه ی اروپا : ارتفاع4 متر، عرض 2.5 متر و وزن 40 تن</a:t>
            </a:r>
            <a:endParaRPr lang="en-US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60699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28" y="1649361"/>
            <a:ext cx="349567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1"/>
            <a:ext cx="3362325" cy="528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7729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Koodak" pitchFamily="2" charset="-78"/>
              </a:rPr>
              <a:t>حداقل مسافت لازم برای حمل و نقل ترکیبی: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طبق مقررات اروپا: 700 </a:t>
            </a:r>
            <a:r>
              <a:rPr lang="fa-IR" dirty="0">
                <a:cs typeface="B Koodak" pitchFamily="2" charset="-78"/>
              </a:rPr>
              <a:t>تا 900 </a:t>
            </a:r>
            <a:r>
              <a:rPr lang="fa-IR" dirty="0" smtClean="0">
                <a:cs typeface="B Koodak" pitchFamily="2" charset="-78"/>
              </a:rPr>
              <a:t>كيلومتر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>
                <a:cs typeface="B Koodak" pitchFamily="2" charset="-78"/>
              </a:rPr>
              <a:t> </a:t>
            </a:r>
            <a:r>
              <a:rPr lang="fa-IR" dirty="0" smtClean="0">
                <a:cs typeface="B Koodak" pitchFamily="2" charset="-78"/>
              </a:rPr>
              <a:t>طبق مقررات امریکا 1500 كيلومتر</a:t>
            </a:r>
          </a:p>
          <a:p>
            <a:pPr marL="0" indent="0" algn="r" rtl="1">
              <a:buNone/>
            </a:pPr>
            <a:r>
              <a:rPr lang="fa-IR" dirty="0" smtClean="0">
                <a:cs typeface="B Koodak" pitchFamily="2" charset="-78"/>
              </a:rPr>
              <a:t>توسعه ی حمل و نقل مستلزم موارد زیر است: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شبکه ی مطلوب راه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شبکه ی مطلوب راه آهن</a:t>
            </a:r>
          </a:p>
          <a:p>
            <a:pPr marL="0" indent="0" algn="r" rtl="1">
              <a:buNone/>
            </a:pPr>
            <a:endParaRPr lang="en-US" dirty="0">
              <a:cs typeface="B Koodak" pitchFamily="2" charset="-78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895600"/>
            <a:ext cx="4038601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5101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/>
            <a:r>
              <a:rPr lang="fa-I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بارهای فله: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Koodak" pitchFamily="2" charset="-78"/>
              </a:rPr>
              <a:t>رقابت راه آهن در حمل بار فله به موارد زیر بستگی دارد: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تجهیزات محوطه ی مانور(جایی که قطار های باری جداسازی و دوباره جفت می گردند)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جاهایی که توقف های طولانی و غیر قابل توجیه رخ می دهد.</a:t>
            </a:r>
          </a:p>
        </p:txBody>
      </p:sp>
    </p:spTree>
    <p:extLst>
      <p:ext uri="{BB962C8B-B14F-4D97-AF65-F5344CB8AC3E}">
        <p14:creationId xmlns:p14="http://schemas.microsoft.com/office/powerpoint/2010/main" val="14975636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/>
            <a:r>
              <a:rPr lang="fa-I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حمل و نقل ریلی یکپارچه و پشتیبانی: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fa-IR" dirty="0" smtClean="0">
                <a:cs typeface="B Koodak" pitchFamily="2" charset="-78"/>
              </a:rPr>
              <a:t>تعریف پشتیبانی سیستم حمل و نقل بار:</a:t>
            </a:r>
          </a:p>
          <a:p>
            <a:pPr marL="0" indent="0" algn="r" rtl="1">
              <a:buNone/>
            </a:pPr>
            <a:r>
              <a:rPr lang="fa-IR" dirty="0" smtClean="0">
                <a:cs typeface="B Koodak" pitchFamily="2" charset="-78"/>
              </a:rPr>
              <a:t>کل فرایند فراهم نمودن اطلاعات لازم در مورد تامین کالای بخصوص در یک زمان و محل معین ، حمل سریع و قابل اطمینان ، انبار نمودن احتمالی و نهایتا تحویل آن به دریافت کننده را در برمیگیرد</a:t>
            </a:r>
          </a:p>
          <a:p>
            <a:pPr marL="0" indent="0" algn="r" rtl="1">
              <a:buNone/>
            </a:pPr>
            <a:r>
              <a:rPr lang="fa-IR" dirty="0" smtClean="0">
                <a:solidFill>
                  <a:srgbClr val="FF0000"/>
                </a:solidFill>
                <a:cs typeface="B Koodak" pitchFamily="2" charset="-78"/>
              </a:rPr>
              <a:t>- </a:t>
            </a:r>
            <a:r>
              <a:rPr lang="fa-IR" dirty="0" smtClean="0">
                <a:cs typeface="B Koodak" pitchFamily="2" charset="-78"/>
              </a:rPr>
              <a:t>نیازهای واقعی فرآیند تولید: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جابه جایی تولیدات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نیاز به انبار نمودن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ضروری بودن خدمات پشتیبانی مدام قبل از تحویل کالا به مقصد نهایی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رساندن بهینه ی تولید و تقاضا</a:t>
            </a:r>
          </a:p>
          <a:p>
            <a:pPr marL="0" indent="0" algn="r" rtl="1">
              <a:buNone/>
            </a:pPr>
            <a:endParaRPr lang="fa-IR" dirty="0" smtClean="0">
              <a:cs typeface="B Koodak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68872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Koodak" pitchFamily="2" charset="-78"/>
              </a:rPr>
              <a:t>نقاط ضعف: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زمان </a:t>
            </a:r>
            <a:r>
              <a:rPr lang="fa-IR" dirty="0">
                <a:cs typeface="B Koodak" pitchFamily="2" charset="-78"/>
              </a:rPr>
              <a:t>بيكاري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عدم </a:t>
            </a:r>
            <a:r>
              <a:rPr lang="fa-IR" dirty="0">
                <a:cs typeface="B Koodak" pitchFamily="2" charset="-78"/>
              </a:rPr>
              <a:t>تعادل بين تقاضا و تعداد پشتيبان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كمبود </a:t>
            </a:r>
            <a:r>
              <a:rPr lang="fa-IR" dirty="0">
                <a:cs typeface="B Koodak" pitchFamily="2" charset="-78"/>
              </a:rPr>
              <a:t>تسهيلات ذخيره اي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عدم </a:t>
            </a:r>
            <a:r>
              <a:rPr lang="fa-IR" dirty="0">
                <a:cs typeface="B Koodak" pitchFamily="2" charset="-78"/>
              </a:rPr>
              <a:t>سرعت رد و بدل شدن </a:t>
            </a:r>
            <a:r>
              <a:rPr lang="fa-IR" dirty="0" smtClean="0">
                <a:cs typeface="B Koodak" pitchFamily="2" charset="-78"/>
              </a:rPr>
              <a:t>اطلاعات</a:t>
            </a:r>
          </a:p>
          <a:p>
            <a:pPr marL="0" indent="0" algn="r" rtl="1">
              <a:buNone/>
            </a:pPr>
            <a:r>
              <a:rPr lang="fa-IR" dirty="0">
                <a:cs typeface="B Koodak" pitchFamily="2" charset="-78"/>
              </a:rPr>
              <a:t> </a:t>
            </a:r>
            <a:r>
              <a:rPr lang="fa-IR" dirty="0" smtClean="0">
                <a:cs typeface="B Koodak" pitchFamily="2" charset="-78"/>
              </a:rPr>
              <a:t>روش های برطرف کردن نقاط ضعف: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برنامه </a:t>
            </a:r>
            <a:r>
              <a:rPr lang="fa-IR" dirty="0">
                <a:cs typeface="B Koodak" pitchFamily="2" charset="-78"/>
              </a:rPr>
              <a:t>ريزي مناسب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ايجاد </a:t>
            </a:r>
            <a:r>
              <a:rPr lang="fa-IR" dirty="0">
                <a:cs typeface="B Koodak" pitchFamily="2" charset="-78"/>
              </a:rPr>
              <a:t>تسهيلات انبارداري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سازماندهي </a:t>
            </a:r>
            <a:r>
              <a:rPr lang="fa-IR" dirty="0">
                <a:cs typeface="B Koodak" pitchFamily="2" charset="-78"/>
              </a:rPr>
              <a:t>مجدد مديريتي</a:t>
            </a:r>
            <a:endParaRPr lang="en-US" dirty="0">
              <a:cs typeface="B Koodak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5050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</p:spPr>
            <p:txBody>
              <a:bodyPr>
                <a:normAutofit/>
              </a:bodyPr>
              <a:lstStyle/>
              <a:p>
                <a:pPr marL="0" indent="0" algn="r">
                  <a:buNone/>
                </a:pPr>
                <a:r>
                  <a:rPr lang="fa-IR" dirty="0" smtClean="0">
                    <a:solidFill>
                      <a:srgbClr val="FF0000"/>
                    </a:solidFill>
                    <a:cs typeface="B Koodak" pitchFamily="2" charset="-78"/>
                  </a:rPr>
                  <a:t>-</a:t>
                </a:r>
                <a:r>
                  <a:rPr lang="fa-IR" dirty="0" smtClean="0">
                    <a:cs typeface="B Koodak" pitchFamily="2" charset="-78"/>
                  </a:rPr>
                  <a:t> عملکردهای موتور های بخار در مراحل ازمایشی:</a:t>
                </a:r>
              </a:p>
              <a:p>
                <a:pPr algn="r" rtl="1">
                  <a:buClr>
                    <a:srgbClr val="FF0000"/>
                  </a:buClr>
                </a:pPr>
                <a:r>
                  <a:rPr lang="fa-IR" dirty="0" smtClean="0">
                    <a:cs typeface="B Koodak" pitchFamily="2" charset="-78"/>
                  </a:rPr>
                  <a:t>سال 1835- سرعت 100 کیلومتر در ساعت – انگلیس</a:t>
                </a:r>
              </a:p>
              <a:p>
                <a:pPr algn="r" rtl="1">
                  <a:buClr>
                    <a:srgbClr val="FF0000"/>
                  </a:buClr>
                </a:pPr>
                <a:r>
                  <a:rPr lang="fa-IR" dirty="0" smtClean="0">
                    <a:cs typeface="B Koodak" pitchFamily="2" charset="-78"/>
                  </a:rPr>
                  <a:t>سال 1890- سرعت 144 کیلومتر در ساعت – فرانسه</a:t>
                </a:r>
              </a:p>
              <a:p>
                <a:pPr algn="r" rtl="1">
                  <a:buClr>
                    <a:srgbClr val="FF0000"/>
                  </a:buClr>
                </a:pPr>
                <a:r>
                  <a:rPr lang="fa-IR" dirty="0" smtClean="0">
                    <a:cs typeface="B Koodak" pitchFamily="2" charset="-78"/>
                  </a:rPr>
                  <a:t>سال 1930- سرعت 213 کیلومتر در ساعت – آلمان</a:t>
                </a:r>
              </a:p>
              <a:p>
                <a:pPr marL="0" indent="0" algn="r" rtl="1">
                  <a:buNone/>
                </a:pPr>
                <a:endParaRPr lang="fa-IR" dirty="0">
                  <a:cs typeface="B Koodak" pitchFamily="2" charset="-78"/>
                </a:endParaRPr>
              </a:p>
              <a:p>
                <a:pPr marL="0" indent="0" algn="r" rtl="1">
                  <a:buNone/>
                </a:pPr>
                <a:r>
                  <a:rPr lang="fa-IR" dirty="0" smtClean="0">
                    <a:solidFill>
                      <a:srgbClr val="FF0000"/>
                    </a:solidFill>
                    <a:cs typeface="B Koodak" pitchFamily="2" charset="-78"/>
                  </a:rPr>
                  <a:t>-</a:t>
                </a:r>
                <a:r>
                  <a:rPr lang="fa-IR" dirty="0" smtClean="0">
                    <a:cs typeface="B Koodak" pitchFamily="2" charset="-78"/>
                  </a:rPr>
                  <a:t> حداکثر سرعت در عمل: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fa-I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a-IR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fa-IR" dirty="0" smtClean="0">
                    <a:cs typeface="B Koodak" pitchFamily="2" charset="-78"/>
                  </a:rPr>
                  <a:t> تا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fa-I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fa-IR" b="0" i="1" dirty="0" smtClean="0">
                            <a:latin typeface="Cambria Math"/>
                          </a:rPr>
                          <m:t>3</m:t>
                        </m:r>
                        <m:r>
                          <a:rPr lang="fa-IR" b="0" i="1" dirty="0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fa-IR" dirty="0" smtClean="0">
                    <a:cs typeface="B Koodak" pitchFamily="2" charset="-78"/>
                  </a:rPr>
                  <a:t> سرعت آزمایشی</a:t>
                </a:r>
                <a:endParaRPr lang="en-US" dirty="0"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  <a:blipFill rotWithShape="1">
                <a:blip r:embed="rId2"/>
                <a:stretch>
                  <a:fillRect t="-1436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59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5344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9137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موسسه های بین المللی راه آهن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1525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موسسه های بین المللی راه آهن:</a:t>
            </a:r>
          </a:p>
          <a:p>
            <a:pPr marL="0" indent="0" algn="r" rtl="1">
              <a:buNone/>
            </a:pPr>
            <a:endParaRPr lang="en-US" dirty="0" smtClean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en-US" dirty="0" smtClean="0">
                <a:cs typeface="B Koodak" pitchFamily="2" charset="-78"/>
              </a:rPr>
              <a:t>UIC</a:t>
            </a:r>
            <a:r>
              <a:rPr lang="fa-IR" dirty="0" smtClean="0">
                <a:cs typeface="B Koodak" pitchFamily="2" charset="-78"/>
              </a:rPr>
              <a:t> یا اتحادیه ی بین المللی راه آهن 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en-US" dirty="0" smtClean="0">
                <a:cs typeface="B Koodak" pitchFamily="2" charset="-78"/>
              </a:rPr>
              <a:t>ECMT</a:t>
            </a:r>
            <a:r>
              <a:rPr lang="fa-IR" dirty="0" smtClean="0">
                <a:cs typeface="B Koodak" pitchFamily="2" charset="-78"/>
              </a:rPr>
              <a:t> یا کنفرانس اروپایی وزرای حمل و نقل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جامعه </a:t>
            </a:r>
            <a:r>
              <a:rPr lang="fa-IR" dirty="0">
                <a:cs typeface="B Koodak" pitchFamily="2" charset="-78"/>
              </a:rPr>
              <a:t>ي شبكه هاي راه آهن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كميته </a:t>
            </a:r>
            <a:r>
              <a:rPr lang="fa-IR" dirty="0">
                <a:cs typeface="B Koodak" pitchFamily="2" charset="-78"/>
              </a:rPr>
              <a:t>حمل و نقل راه آهن</a:t>
            </a:r>
            <a:endParaRPr lang="en-US" dirty="0">
              <a:cs typeface="B Koodak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مؤسسات </a:t>
            </a:r>
            <a:r>
              <a:rPr lang="fa-IR" dirty="0">
                <a:cs typeface="B Koodak" pitchFamily="2" charset="-78"/>
              </a:rPr>
              <a:t>تحقيقاتي ( </a:t>
            </a:r>
            <a:r>
              <a:rPr lang="en-US" dirty="0">
                <a:cs typeface="B Koodak" pitchFamily="2" charset="-78"/>
              </a:rPr>
              <a:t>ORE</a:t>
            </a:r>
            <a:r>
              <a:rPr lang="fa-IR" dirty="0">
                <a:cs typeface="B Koodak" pitchFamily="2" charset="-78"/>
              </a:rPr>
              <a:t> )</a:t>
            </a:r>
            <a:endParaRPr lang="en-US" dirty="0">
              <a:cs typeface="B Koodak" pitchFamily="2" charset="-78"/>
            </a:endParaRPr>
          </a:p>
          <a:p>
            <a:pPr marL="0" indent="0" rtl="1">
              <a:buNone/>
            </a:pPr>
            <a:r>
              <a:rPr lang="fa-IR" dirty="0">
                <a:cs typeface="B Koodak" pitchFamily="2" charset="-78"/>
              </a:rPr>
              <a:t> </a:t>
            </a:r>
            <a:endParaRPr lang="en-US" dirty="0">
              <a:cs typeface="B Koodak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4436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Koodak" pitchFamily="2" charset="-78"/>
              </a:rPr>
              <a:t>توسعه ی بیشتر راه آهن تابع عوامل زیر است: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به کارگیری توان کشش برقی در اوایل قرن 20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ارسال علائم و کنترل از راه دور به صورت مرکزی قبل از جنگ جهانی دوم</a:t>
            </a:r>
            <a:endParaRPr lang="en-US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86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راه اهن و سایر سیستم های حمل و نقل رقیب: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solidFill>
                  <a:srgbClr val="FF0000"/>
                </a:solidFill>
                <a:cs typeface="B Koodak" pitchFamily="2" charset="-78"/>
              </a:rPr>
              <a:t>-</a:t>
            </a:r>
            <a:r>
              <a:rPr lang="fa-IR" dirty="0" smtClean="0">
                <a:cs typeface="B Koodak" pitchFamily="2" charset="-78"/>
              </a:rPr>
              <a:t> رقابت حمل و نقل ریلی با هواپیماها و اتومبیل های شخصی </a:t>
            </a:r>
          </a:p>
          <a:p>
            <a:pPr marL="0" indent="0" algn="r" rtl="1">
              <a:buNone/>
            </a:pPr>
            <a:r>
              <a:rPr lang="fa-IR" dirty="0" smtClean="0">
                <a:solidFill>
                  <a:srgbClr val="FF0000"/>
                </a:solidFill>
                <a:cs typeface="B Koodak" pitchFamily="2" charset="-78"/>
              </a:rPr>
              <a:t>-</a:t>
            </a:r>
            <a:r>
              <a:rPr lang="fa-IR" dirty="0" smtClean="0">
                <a:cs typeface="B Koodak" pitchFamily="2" charset="-78"/>
              </a:rPr>
              <a:t> تحت تاثیر فشار ناشی از رقابت ، راه اهن باید راه توسعه و نوگرایی موارد زیر را انتخاب می نمود: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کاهش هزینه های حمل و نقل 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سازماندهی بهتر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بهبود خدمات ارائه شده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Koodak" pitchFamily="2" charset="-78"/>
              </a:rPr>
              <a:t>افزایش سرعت</a:t>
            </a:r>
          </a:p>
        </p:txBody>
      </p:sp>
    </p:spTree>
    <p:extLst>
      <p:ext uri="{BB962C8B-B14F-4D97-AF65-F5344CB8AC3E}">
        <p14:creationId xmlns:p14="http://schemas.microsoft.com/office/powerpoint/2010/main" val="10276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2286</Words>
  <Application>Microsoft Office PowerPoint</Application>
  <PresentationFormat>On-screen Show (4:3)</PresentationFormat>
  <Paragraphs>311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9" baseType="lpstr">
      <vt:lpstr>Arial</vt:lpstr>
      <vt:lpstr>B Koodak</vt:lpstr>
      <vt:lpstr>B Titr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تاریخچه:</vt:lpstr>
      <vt:lpstr>PowerPoint Presentation</vt:lpstr>
      <vt:lpstr>عصر طلایی راه آهن:</vt:lpstr>
      <vt:lpstr>PowerPoint Presentation</vt:lpstr>
      <vt:lpstr>PowerPoint Presentation</vt:lpstr>
      <vt:lpstr>راه اهن و سایر سیستم های حمل و نقل رقیب:</vt:lpstr>
      <vt:lpstr>PowerPoint Presentation</vt:lpstr>
      <vt:lpstr>تحول در سازمان راه آهن ها:</vt:lpstr>
      <vt:lpstr>PowerPoint Presentation</vt:lpstr>
      <vt:lpstr>خصوصیات حمل ونقل ریلی</vt:lpstr>
      <vt:lpstr>PowerPoint Presentation</vt:lpstr>
      <vt:lpstr>تحول در ترافیک راه آهن</vt:lpstr>
      <vt:lpstr>مشارکت بخش های خصوصی و عمومی حمل و نقل در تشکیلات سیستم حمل و نقل:</vt:lpstr>
      <vt:lpstr>PowerPoint Presentation</vt:lpstr>
      <vt:lpstr>PowerPoint Presentation</vt:lpstr>
      <vt:lpstr>PowerPoint Presentation</vt:lpstr>
      <vt:lpstr>PowerPoint Presentation</vt:lpstr>
      <vt:lpstr>بررسی فرمول های تجربی:</vt:lpstr>
      <vt:lpstr>برتری های حمل و نقل خصوصی نسبت به عمومی: </vt:lpstr>
      <vt:lpstr>PowerPoint Presentation</vt:lpstr>
      <vt:lpstr>سهم راه آهن در بازار حمل و نقل:</vt:lpstr>
      <vt:lpstr>تحول ترافیک مسافری راه آهن</vt:lpstr>
      <vt:lpstr>PowerPoint Presentation</vt:lpstr>
      <vt:lpstr>تحول ترافیک بار راه آهن</vt:lpstr>
      <vt:lpstr>PowerPoint Presentation</vt:lpstr>
      <vt:lpstr>شبکه ها و فعالیت حمل و نقلی راه اهن در کشورهای اروپایی:</vt:lpstr>
      <vt:lpstr>PowerPoint Presentation</vt:lpstr>
      <vt:lpstr>PowerPoint Presentation</vt:lpstr>
      <vt:lpstr>PowerPoint Presentation</vt:lpstr>
      <vt:lpstr>PowerPoint Presentation</vt:lpstr>
      <vt:lpstr>ماهیت دوگانه ی راه آهن: تجارت و فناوری</vt:lpstr>
      <vt:lpstr>نقاط ضعف موروثی راه آهن از گذشته:</vt:lpstr>
      <vt:lpstr>برتری های نسبی راه آهن:</vt:lpstr>
      <vt:lpstr>توسعه ی برنامه های بلند مدت و معیارهای تجدید ساختار راه آهن ها:</vt:lpstr>
      <vt:lpstr>قطارهای سریع السیر</vt:lpstr>
      <vt:lpstr>استفاده از سرعت های زیاد در راه آهن:</vt:lpstr>
      <vt:lpstr>PowerPoint Presentation</vt:lpstr>
      <vt:lpstr>PowerPoint Presentation</vt:lpstr>
      <vt:lpstr>اثر سرعت های زیاد در کاهش زمان سفر :</vt:lpstr>
      <vt:lpstr>سرعت های زیاد و افزایش ترافیک</vt:lpstr>
      <vt:lpstr>شبکه ی ریلی سریع السیر اروپا:</vt:lpstr>
      <vt:lpstr>PowerPoint Presentation</vt:lpstr>
      <vt:lpstr> </vt:lpstr>
      <vt:lpstr>پروژه ی تونل مانش</vt:lpstr>
      <vt:lpstr>PowerPoint Presentation</vt:lpstr>
      <vt:lpstr>PowerPoint Presentation</vt:lpstr>
      <vt:lpstr> زمان های سفر و تقاضای پیش بینی شده: </vt:lpstr>
      <vt:lpstr>PowerPoint Presentation</vt:lpstr>
      <vt:lpstr>قطار هوارو و قطار مغناطیسی</vt:lpstr>
      <vt:lpstr>قطار هوارو:</vt:lpstr>
      <vt:lpstr>PowerPoint Presentation</vt:lpstr>
      <vt:lpstr>PowerPoint Presentation</vt:lpstr>
      <vt:lpstr>قطارهای مغناطیسی:</vt:lpstr>
      <vt:lpstr>PowerPoint Presentation</vt:lpstr>
      <vt:lpstr>PowerPoint Presentation</vt:lpstr>
      <vt:lpstr>سایر خدمات حمل و نقل با دورنمای خوب برای راه آهن</vt:lpstr>
      <vt:lpstr>PowerPoint Presentation</vt:lpstr>
      <vt:lpstr> سرویس های ریلی شهری </vt:lpstr>
      <vt:lpstr>حمل و نقل ترکیبی</vt:lpstr>
      <vt:lpstr>PowerPoint Presentation</vt:lpstr>
      <vt:lpstr>PowerPoint Presentation</vt:lpstr>
      <vt:lpstr>PowerPoint Presentation</vt:lpstr>
      <vt:lpstr>PowerPoint Presentation</vt:lpstr>
      <vt:lpstr>بارهای فله:</vt:lpstr>
      <vt:lpstr>حمل و نقل ریلی یکپارچه و پشتیبانی:</vt:lpstr>
      <vt:lpstr>PowerPoint Presentation</vt:lpstr>
      <vt:lpstr>PowerPoint Presentation</vt:lpstr>
      <vt:lpstr>موسسه های بین المللی راه آهن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فصل اول: راه آهن و حمل ونقل</dc:title>
  <cp:lastModifiedBy>omid arzi</cp:lastModifiedBy>
  <cp:revision>39</cp:revision>
  <dcterms:created xsi:type="dcterms:W3CDTF">2012-10-08T05:12:52Z</dcterms:created>
  <dcterms:modified xsi:type="dcterms:W3CDTF">2022-01-12T06:54:48Z</dcterms:modified>
</cp:coreProperties>
</file>