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2" r:id="rId2"/>
    <p:sldId id="257" r:id="rId3"/>
    <p:sldId id="273" r:id="rId4"/>
    <p:sldId id="283" r:id="rId5"/>
    <p:sldId id="285" r:id="rId6"/>
    <p:sldId id="284" r:id="rId7"/>
    <p:sldId id="286" r:id="rId8"/>
    <p:sldId id="258" r:id="rId9"/>
    <p:sldId id="274" r:id="rId10"/>
    <p:sldId id="275" r:id="rId11"/>
    <p:sldId id="276" r:id="rId12"/>
    <p:sldId id="277" r:id="rId13"/>
    <p:sldId id="278" r:id="rId14"/>
    <p:sldId id="288" r:id="rId15"/>
    <p:sldId id="289" r:id="rId16"/>
    <p:sldId id="279" r:id="rId17"/>
    <p:sldId id="280" r:id="rId18"/>
    <p:sldId id="281" r:id="rId19"/>
    <p:sldId id="260" r:id="rId20"/>
    <p:sldId id="262" r:id="rId21"/>
    <p:sldId id="263" r:id="rId22"/>
    <p:sldId id="291" r:id="rId23"/>
    <p:sldId id="292" r:id="rId24"/>
    <p:sldId id="294" r:id="rId25"/>
    <p:sldId id="295" r:id="rId26"/>
    <p:sldId id="282" r:id="rId27"/>
    <p:sldId id="264" r:id="rId28"/>
    <p:sldId id="290" r:id="rId29"/>
    <p:sldId id="293" r:id="rId30"/>
    <p:sldId id="265" r:id="rId31"/>
    <p:sldId id="266" r:id="rId32"/>
    <p:sldId id="267" r:id="rId33"/>
    <p:sldId id="268" r:id="rId34"/>
    <p:sldId id="269" r:id="rId35"/>
    <p:sldId id="270" r:id="rId36"/>
    <p:sldId id="271"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392"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8EB7E3DC-2781-40BF-85AE-805B49B8F1A0}" type="datetimeFigureOut">
              <a:rPr lang="en-US" smtClean="0"/>
              <a:pPr/>
              <a:t>10/12/2014</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A3C09334-E0FD-4752-BAFD-A4029D618300}"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EB7E3DC-2781-40BF-85AE-805B49B8F1A0}" type="datetimeFigureOut">
              <a:rPr lang="en-US" smtClean="0"/>
              <a:pPr/>
              <a:t>10/12/2014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3C09334-E0FD-4752-BAFD-A4029D61830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EB7E3DC-2781-40BF-85AE-805B49B8F1A0}" type="datetimeFigureOut">
              <a:rPr lang="en-US" smtClean="0"/>
              <a:pPr/>
              <a:t>10/12/2014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3C09334-E0FD-4752-BAFD-A4029D61830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EB7E3DC-2781-40BF-85AE-805B49B8F1A0}" type="datetimeFigureOut">
              <a:rPr lang="en-US" smtClean="0"/>
              <a:pPr/>
              <a:t>10/12/2014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3C09334-E0FD-4752-BAFD-A4029D61830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EB7E3DC-2781-40BF-85AE-805B49B8F1A0}" type="datetimeFigureOut">
              <a:rPr lang="en-US" smtClean="0"/>
              <a:pPr/>
              <a:t>10/12/2014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3C09334-E0FD-4752-BAFD-A4029D618300}"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EB7E3DC-2781-40BF-85AE-805B49B8F1A0}" type="datetimeFigureOut">
              <a:rPr lang="en-US" smtClean="0"/>
              <a:pPr/>
              <a:t>10/12/2014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3C09334-E0FD-4752-BAFD-A4029D61830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EB7E3DC-2781-40BF-85AE-805B49B8F1A0}" type="datetimeFigureOut">
              <a:rPr lang="en-US" smtClean="0"/>
              <a:pPr/>
              <a:t>10/12/2014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A3C09334-E0FD-4752-BAFD-A4029D61830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EB7E3DC-2781-40BF-85AE-805B49B8F1A0}" type="datetimeFigureOut">
              <a:rPr lang="en-US" smtClean="0"/>
              <a:pPr/>
              <a:t>10/12/2014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A3C09334-E0FD-4752-BAFD-A4029D61830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8EB7E3DC-2781-40BF-85AE-805B49B8F1A0}" type="datetimeFigureOut">
              <a:rPr lang="en-US" smtClean="0"/>
              <a:pPr/>
              <a:t>10/12/2014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A3C09334-E0FD-4752-BAFD-A4029D618300}"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EB7E3DC-2781-40BF-85AE-805B49B8F1A0}" type="datetimeFigureOut">
              <a:rPr lang="en-US" smtClean="0"/>
              <a:pPr/>
              <a:t>10/12/2014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3C09334-E0FD-4752-BAFD-A4029D61830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8EB7E3DC-2781-40BF-85AE-805B49B8F1A0}" type="datetimeFigureOut">
              <a:rPr lang="en-US" smtClean="0"/>
              <a:pPr/>
              <a:t>10/12/2014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3C09334-E0FD-4752-BAFD-A4029D618300}"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8EB7E3DC-2781-40BF-85AE-805B49B8F1A0}" type="datetimeFigureOut">
              <a:rPr lang="en-US" smtClean="0"/>
              <a:pPr/>
              <a:t>10/12/2014</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A3C09334-E0FD-4752-BAFD-A4029D618300}"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suckerpunchdaily.com/wp-content/uploads/2011/05/frame-c.jpg" TargetMode="External"/><Relationship Id="rId1" Type="http://schemas.openxmlformats.org/officeDocument/2006/relationships/slideLayout" Target="../slideLayouts/slideLayout4.xml"/><Relationship Id="rId5" Type="http://schemas.openxmlformats.org/officeDocument/2006/relationships/image" Target="../media/image21.jpeg"/><Relationship Id="rId4" Type="http://schemas.openxmlformats.org/officeDocument/2006/relationships/hyperlink" Target="http://www.suckerpunchdaily.com/wp-content/uploads/2011/05/frame-lg.jp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archdaily.com/136819/long-island-cinema-competition-afsarmanesh-architects/09-exterior-view/"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archdaily.com/136819/long-island-cinema-competition-afsarmanesh-architects/08-outdoor-theater/"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www.populararchitecture.com/" TargetMode="External"/><Relationship Id="rId2" Type="http://schemas.openxmlformats.org/officeDocument/2006/relationships/image" Target="../media/image23.jpeg"/><Relationship Id="rId1" Type="http://schemas.openxmlformats.org/officeDocument/2006/relationships/slideLayout" Target="../slideLayouts/slideLayout4.xml"/><Relationship Id="rId4" Type="http://schemas.openxmlformats.org/officeDocument/2006/relationships/hyperlink" Target="http://www2.dupont.com/Changing_The_Face/en_GB/"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ww.archdaily.com/144665/cinema-pushinsky-popular-architecture/07_popa_moscow/" TargetMode="Externa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www.archdaily.com/144665/cinema-pushinsky-popular-architecture/06_popa_moscow/" TargetMode="Externa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www.archdaily.com/144665/cinema-pushinsky-popular-architecture/02_popa_moscow/" TargetMode="Externa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ww.archdaily.com/144665/cinema-pushinsky-popular-architecture/03_popa_moscow/" TargetMode="Externa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www.archdaily.com/144665/cinema-pushinsky-popular-architecture/04_popa_moscow/"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1219200"/>
            <a:ext cx="184731" cy="369332"/>
          </a:xfrm>
          <a:prstGeom prst="rect">
            <a:avLst/>
          </a:prstGeom>
          <a:noFill/>
        </p:spPr>
        <p:txBody>
          <a:bodyPr wrap="none" rtlCol="0">
            <a:spAutoFit/>
          </a:bodyPr>
          <a:lstStyle/>
          <a:p>
            <a:pPr algn="r" rtl="1"/>
            <a:endParaRPr lang="en-US" dirty="0"/>
          </a:p>
        </p:txBody>
      </p:sp>
      <p:sp>
        <p:nvSpPr>
          <p:cNvPr id="4" name="TextBox 2"/>
          <p:cNvSpPr txBox="1">
            <a:spLocks noChangeArrowheads="1"/>
          </p:cNvSpPr>
          <p:nvPr/>
        </p:nvSpPr>
        <p:spPr bwMode="auto">
          <a:xfrm>
            <a:off x="1981200" y="2819400"/>
            <a:ext cx="644920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4000" b="1" dirty="0" smtClean="0"/>
              <a:t>Cinema </a:t>
            </a:r>
            <a:r>
              <a:rPr lang="en-US" sz="4000" b="1" dirty="0" err="1" smtClean="0"/>
              <a:t>Pushkinsky</a:t>
            </a:r>
            <a:r>
              <a:rPr lang="fa-IR" sz="4000" b="1" dirty="0" smtClean="0">
                <a:effectLst>
                  <a:outerShdw blurRad="38100" dist="38100" dir="2700000" algn="tl">
                    <a:srgbClr val="000000">
                      <a:alpha val="43137"/>
                    </a:srgbClr>
                  </a:outerShdw>
                </a:effectLst>
                <a:cs typeface="2  Traffic" pitchFamily="2" charset="-78"/>
              </a:rPr>
              <a:t>عنوان :</a:t>
            </a:r>
            <a:r>
              <a:rPr lang="en-US" sz="4000" b="1" dirty="0" smtClean="0">
                <a:effectLst>
                  <a:outerShdw blurRad="38100" dist="38100" dir="2700000" algn="tl">
                    <a:srgbClr val="000000">
                      <a:alpha val="43137"/>
                    </a:srgbClr>
                  </a:outerShdw>
                </a:effectLst>
                <a:cs typeface="2  Traffic" pitchFamily="2" charset="-78"/>
              </a:rPr>
              <a:t> </a:t>
            </a:r>
            <a:endParaRPr lang="fa-IR" sz="4000" dirty="0" smtClean="0">
              <a:effectLst>
                <a:outerShdw blurRad="38100" dist="38100" dir="2700000" algn="tl">
                  <a:srgbClr val="000000">
                    <a:alpha val="43137"/>
                  </a:srgbClr>
                </a:outerShdw>
              </a:effectLst>
              <a:cs typeface="2  Traffic" pitchFamily="2" charset="-78"/>
            </a:endParaRPr>
          </a:p>
          <a:p>
            <a:pPr algn="ctr" eaLnBrk="1" hangingPunct="1"/>
            <a:r>
              <a:rPr lang="en-US" sz="4000" dirty="0" err="1" smtClean="0">
                <a:effectLst>
                  <a:outerShdw blurRad="38100" dist="38100" dir="2700000" algn="tl">
                    <a:srgbClr val="000000">
                      <a:alpha val="43137"/>
                    </a:srgbClr>
                  </a:outerShdw>
                </a:effectLst>
                <a:cs typeface="2  Traffic" pitchFamily="2" charset="-78"/>
              </a:rPr>
              <a:t>Lic</a:t>
            </a:r>
            <a:r>
              <a:rPr lang="en-US" sz="4000" dirty="0" smtClean="0">
                <a:effectLst>
                  <a:outerShdw blurRad="38100" dist="38100" dir="2700000" algn="tl">
                    <a:srgbClr val="000000">
                      <a:alpha val="43137"/>
                    </a:srgbClr>
                  </a:outerShdw>
                </a:effectLst>
                <a:cs typeface="2  Traffic" pitchFamily="2" charset="-78"/>
              </a:rPr>
              <a:t> </a:t>
            </a:r>
            <a:r>
              <a:rPr lang="en-US" sz="4000" dirty="0" smtClean="0">
                <a:effectLst>
                  <a:outerShdw blurRad="38100" dist="38100" dir="2700000" algn="tl">
                    <a:srgbClr val="000000">
                      <a:alpha val="43137"/>
                    </a:srgbClr>
                  </a:outerShdw>
                </a:effectLst>
                <a:cs typeface="2  Traffic" pitchFamily="2" charset="-78"/>
              </a:rPr>
              <a:t>cinema</a:t>
            </a:r>
            <a:endParaRPr lang="en-US" sz="4000" dirty="0">
              <a:effectLst>
                <a:outerShdw blurRad="38100" dist="38100" dir="2700000" algn="tl">
                  <a:srgbClr val="000000">
                    <a:alpha val="43137"/>
                  </a:srgbClr>
                </a:outerShdw>
              </a:effectLst>
              <a:cs typeface="2  Traffic" pitchFamily="2" charset="-78"/>
            </a:endParaRPr>
          </a:p>
        </p:txBody>
      </p:sp>
    </p:spTree>
    <p:extLst>
      <p:ext uri="{BB962C8B-B14F-4D97-AF65-F5344CB8AC3E}">
        <p14:creationId xmlns:p14="http://schemas.microsoft.com/office/powerpoint/2010/main" val="23318818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435608" y="381000"/>
            <a:ext cx="7498080" cy="1036638"/>
          </a:xfrm>
        </p:spPr>
        <p:txBody>
          <a:bodyPr>
            <a:normAutofit/>
          </a:bodyPr>
          <a:lstStyle/>
          <a:p>
            <a:pPr algn="r"/>
            <a:r>
              <a:rPr lang="fa-IR" sz="4000" dirty="0" smtClean="0"/>
              <a:t>نقشه های معماری طرح</a:t>
            </a:r>
            <a:endParaRPr lang="en-US" sz="4000" dirty="0"/>
          </a:p>
        </p:txBody>
      </p:sp>
      <p:pic>
        <p:nvPicPr>
          <p:cNvPr id="8" name="Content Placeholder 7" descr="UYTOIRPRIOPI.jpg"/>
          <p:cNvPicPr>
            <a:picLocks noGrp="1" noChangeAspect="1"/>
          </p:cNvPicPr>
          <p:nvPr>
            <p:ph idx="1"/>
          </p:nvPr>
        </p:nvPicPr>
        <p:blipFill>
          <a:blip r:embed="rId2"/>
          <a:stretch>
            <a:fillRect/>
          </a:stretch>
        </p:blipFill>
        <p:spPr>
          <a:xfrm>
            <a:off x="914400" y="1295400"/>
            <a:ext cx="7162800" cy="5562600"/>
          </a:xfrm>
          <a:prstGeom prst="rect">
            <a:avLst/>
          </a:prstGeom>
          <a:ln>
            <a:noFill/>
          </a:ln>
          <a:effectLst>
            <a:softEdge rad="112500"/>
          </a:effectLst>
        </p:spPr>
      </p:pic>
      <p:sp>
        <p:nvSpPr>
          <p:cNvPr id="11" name="TextBox 10"/>
          <p:cNvSpPr txBox="1"/>
          <p:nvPr/>
        </p:nvSpPr>
        <p:spPr>
          <a:xfrm>
            <a:off x="7010400" y="5867400"/>
            <a:ext cx="1905000" cy="738664"/>
          </a:xfrm>
          <a:prstGeom prst="rect">
            <a:avLst/>
          </a:prstGeom>
          <a:noFill/>
        </p:spPr>
        <p:txBody>
          <a:bodyPr wrap="square" rtlCol="0">
            <a:spAutoFit/>
          </a:bodyPr>
          <a:lstStyle/>
          <a:p>
            <a:pPr algn="r"/>
            <a:r>
              <a:rPr lang="fa-IR" sz="2400" dirty="0" smtClean="0"/>
              <a:t>پلان طبقه بالا</a:t>
            </a:r>
          </a:p>
          <a:p>
            <a:pPr algn="r"/>
            <a:r>
              <a:rPr lang="fa-IR" dirty="0" smtClean="0"/>
              <a:t>مقیاس 1/100</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مقاطع</a:t>
            </a:r>
            <a:endParaRPr lang="en-US" dirty="0"/>
          </a:p>
        </p:txBody>
      </p:sp>
      <p:pic>
        <p:nvPicPr>
          <p:cNvPr id="4" name="Content Placeholder 3" descr="1305918567-12section.jpg"/>
          <p:cNvPicPr>
            <a:picLocks noGrp="1" noChangeAspect="1"/>
          </p:cNvPicPr>
          <p:nvPr>
            <p:ph idx="1"/>
          </p:nvPr>
        </p:nvPicPr>
        <p:blipFill>
          <a:blip r:embed="rId2" cstate="print"/>
          <a:stretch>
            <a:fillRect/>
          </a:stretch>
        </p:blipFill>
        <p:spPr>
          <a:xfrm>
            <a:off x="1981200" y="1447800"/>
            <a:ext cx="7162800" cy="4800600"/>
          </a:xfrm>
        </p:spPr>
      </p:pic>
      <p:sp>
        <p:nvSpPr>
          <p:cNvPr id="5" name="TextBox 4"/>
          <p:cNvSpPr txBox="1"/>
          <p:nvPr/>
        </p:nvSpPr>
        <p:spPr>
          <a:xfrm>
            <a:off x="609600" y="3429001"/>
            <a:ext cx="1600200" cy="461665"/>
          </a:xfrm>
          <a:prstGeom prst="rect">
            <a:avLst/>
          </a:prstGeom>
          <a:noFill/>
        </p:spPr>
        <p:txBody>
          <a:bodyPr wrap="square" rtlCol="0">
            <a:spAutoFit/>
          </a:bodyPr>
          <a:lstStyle/>
          <a:p>
            <a:r>
              <a:rPr lang="fa-IR" sz="2400" dirty="0" smtClean="0"/>
              <a:t>مقاطع عرضی</a:t>
            </a:r>
            <a:endParaRPr lang="en-US" sz="2400" dirty="0"/>
          </a:p>
        </p:txBody>
      </p:sp>
      <p:sp>
        <p:nvSpPr>
          <p:cNvPr id="6" name="TextBox 5"/>
          <p:cNvSpPr txBox="1"/>
          <p:nvPr/>
        </p:nvSpPr>
        <p:spPr>
          <a:xfrm>
            <a:off x="685800" y="5029200"/>
            <a:ext cx="1600200" cy="461665"/>
          </a:xfrm>
          <a:prstGeom prst="rect">
            <a:avLst/>
          </a:prstGeom>
          <a:noFill/>
        </p:spPr>
        <p:txBody>
          <a:bodyPr wrap="square" rtlCol="0">
            <a:spAutoFit/>
          </a:bodyPr>
          <a:lstStyle/>
          <a:p>
            <a:r>
              <a:rPr lang="fa-IR" sz="2400" dirty="0" smtClean="0"/>
              <a:t>مقاطع طولی</a:t>
            </a:r>
            <a:endParaRPr 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dirty="0" smtClean="0"/>
              <a:t>آنالیز طرح</a:t>
            </a:r>
            <a:br>
              <a:rPr lang="fa-IR" dirty="0" smtClean="0"/>
            </a:br>
            <a:r>
              <a:rPr lang="fa-IR" sz="2400" dirty="0" smtClean="0"/>
              <a:t>پلان ها :</a:t>
            </a:r>
            <a:endParaRPr lang="en-US" sz="2400" dirty="0"/>
          </a:p>
        </p:txBody>
      </p:sp>
      <p:pic>
        <p:nvPicPr>
          <p:cNvPr id="4" name="Content Placeholder 3" descr="P1.JPG"/>
          <p:cNvPicPr>
            <a:picLocks noGrp="1" noChangeAspect="1"/>
          </p:cNvPicPr>
          <p:nvPr>
            <p:ph idx="1"/>
          </p:nvPr>
        </p:nvPicPr>
        <p:blipFill>
          <a:blip r:embed="rId2"/>
          <a:stretch>
            <a:fillRect/>
          </a:stretch>
        </p:blipFill>
        <p:spPr>
          <a:xfrm>
            <a:off x="0" y="304800"/>
            <a:ext cx="6324600" cy="5943600"/>
          </a:xfrm>
        </p:spPr>
      </p:pic>
      <p:sp>
        <p:nvSpPr>
          <p:cNvPr id="5" name="Oval 4"/>
          <p:cNvSpPr/>
          <p:nvPr/>
        </p:nvSpPr>
        <p:spPr>
          <a:xfrm>
            <a:off x="3276600" y="2971800"/>
            <a:ext cx="762000" cy="7620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276600" y="1143000"/>
            <a:ext cx="1600200" cy="1295400"/>
          </a:xfrm>
          <a:prstGeom prst="rect">
            <a:avLst/>
          </a:prstGeom>
          <a:noFill/>
          <a:ln w="539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514600" y="1828800"/>
            <a:ext cx="685800" cy="990600"/>
          </a:xfrm>
          <a:prstGeom prst="ellipse">
            <a:avLst/>
          </a:prstGeom>
          <a:noFill/>
          <a:ln w="539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286000" y="3124200"/>
            <a:ext cx="838200" cy="1066800"/>
          </a:xfrm>
          <a:prstGeom prst="rect">
            <a:avLst/>
          </a:prstGeom>
          <a:noFill/>
          <a:ln w="508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33400" y="4419600"/>
            <a:ext cx="1752600" cy="1371600"/>
          </a:xfrm>
          <a:prstGeom prst="rect">
            <a:avLst/>
          </a:prstGeom>
          <a:noFill/>
          <a:ln w="508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a:off x="4876800" y="1676400"/>
            <a:ext cx="2590800" cy="152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114800" y="3429000"/>
            <a:ext cx="2590800" cy="381000"/>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124200" y="4191000"/>
            <a:ext cx="2438400" cy="1447800"/>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286000" y="5867400"/>
            <a:ext cx="1600200" cy="381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a:off x="1447800" y="1752600"/>
            <a:ext cx="914400" cy="304800"/>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467600" y="1752601"/>
            <a:ext cx="1447800" cy="461665"/>
          </a:xfrm>
          <a:prstGeom prst="rect">
            <a:avLst/>
          </a:prstGeom>
          <a:noFill/>
        </p:spPr>
        <p:txBody>
          <a:bodyPr wrap="square" rtlCol="0">
            <a:spAutoFit/>
          </a:bodyPr>
          <a:lstStyle/>
          <a:p>
            <a:r>
              <a:rPr lang="fa-IR" sz="2400" dirty="0" smtClean="0"/>
              <a:t>سالن سینما </a:t>
            </a:r>
            <a:endParaRPr lang="en-US" sz="2400" dirty="0"/>
          </a:p>
        </p:txBody>
      </p:sp>
      <p:sp>
        <p:nvSpPr>
          <p:cNvPr id="21" name="TextBox 20"/>
          <p:cNvSpPr txBox="1"/>
          <p:nvPr/>
        </p:nvSpPr>
        <p:spPr>
          <a:xfrm>
            <a:off x="6934200" y="3657600"/>
            <a:ext cx="1219200" cy="461665"/>
          </a:xfrm>
          <a:prstGeom prst="rect">
            <a:avLst/>
          </a:prstGeom>
          <a:noFill/>
        </p:spPr>
        <p:txBody>
          <a:bodyPr wrap="square" rtlCol="0">
            <a:spAutoFit/>
          </a:bodyPr>
          <a:lstStyle/>
          <a:p>
            <a:r>
              <a:rPr lang="fa-IR" sz="2400" dirty="0" smtClean="0"/>
              <a:t>ورودی</a:t>
            </a:r>
            <a:endParaRPr lang="en-US" sz="2400" dirty="0"/>
          </a:p>
        </p:txBody>
      </p:sp>
      <p:sp>
        <p:nvSpPr>
          <p:cNvPr id="22" name="TextBox 21"/>
          <p:cNvSpPr txBox="1"/>
          <p:nvPr/>
        </p:nvSpPr>
        <p:spPr>
          <a:xfrm>
            <a:off x="5791200" y="5410201"/>
            <a:ext cx="2057400" cy="830997"/>
          </a:xfrm>
          <a:prstGeom prst="rect">
            <a:avLst/>
          </a:prstGeom>
          <a:noFill/>
        </p:spPr>
        <p:txBody>
          <a:bodyPr wrap="square" rtlCol="0">
            <a:spAutoFit/>
          </a:bodyPr>
          <a:lstStyle/>
          <a:p>
            <a:r>
              <a:rPr lang="fa-IR" sz="2400" dirty="0" smtClean="0"/>
              <a:t>بخش سرویس دهنده (بار)</a:t>
            </a:r>
            <a:endParaRPr lang="en-US" sz="2400" dirty="0"/>
          </a:p>
        </p:txBody>
      </p:sp>
      <p:sp>
        <p:nvSpPr>
          <p:cNvPr id="24" name="TextBox 23"/>
          <p:cNvSpPr txBox="1"/>
          <p:nvPr/>
        </p:nvSpPr>
        <p:spPr>
          <a:xfrm>
            <a:off x="3733800" y="6396335"/>
            <a:ext cx="1676400" cy="461665"/>
          </a:xfrm>
          <a:prstGeom prst="rect">
            <a:avLst/>
          </a:prstGeom>
          <a:noFill/>
        </p:spPr>
        <p:txBody>
          <a:bodyPr wrap="square" rtlCol="0">
            <a:spAutoFit/>
          </a:bodyPr>
          <a:lstStyle/>
          <a:p>
            <a:r>
              <a:rPr lang="fa-IR" sz="2400" dirty="0" smtClean="0"/>
              <a:t>کتاب فروشی</a:t>
            </a:r>
            <a:r>
              <a:rPr lang="fa-IR" dirty="0" smtClean="0"/>
              <a:t> </a:t>
            </a:r>
            <a:endParaRPr lang="en-US" dirty="0"/>
          </a:p>
        </p:txBody>
      </p:sp>
      <p:sp>
        <p:nvSpPr>
          <p:cNvPr id="26" name="TextBox 25"/>
          <p:cNvSpPr txBox="1"/>
          <p:nvPr/>
        </p:nvSpPr>
        <p:spPr>
          <a:xfrm>
            <a:off x="228600" y="1447800"/>
            <a:ext cx="1066800" cy="830997"/>
          </a:xfrm>
          <a:prstGeom prst="rect">
            <a:avLst/>
          </a:prstGeom>
          <a:noFill/>
        </p:spPr>
        <p:txBody>
          <a:bodyPr wrap="square" rtlCol="0">
            <a:spAutoFit/>
          </a:bodyPr>
          <a:lstStyle/>
          <a:p>
            <a:r>
              <a:rPr lang="fa-IR" sz="2400" dirty="0" smtClean="0"/>
              <a:t>سرویس</a:t>
            </a:r>
            <a:r>
              <a:rPr lang="fa-IR" dirty="0" smtClean="0"/>
              <a:t> </a:t>
            </a:r>
            <a:r>
              <a:rPr lang="fa-IR" sz="2400" dirty="0" smtClean="0"/>
              <a:t>بهداشتی</a:t>
            </a:r>
            <a:endParaRPr lang="en-US" sz="2400" dirty="0"/>
          </a:p>
        </p:txBody>
      </p:sp>
      <p:sp>
        <p:nvSpPr>
          <p:cNvPr id="23" name="TextBox 22"/>
          <p:cNvSpPr txBox="1"/>
          <p:nvPr/>
        </p:nvSpPr>
        <p:spPr>
          <a:xfrm>
            <a:off x="6705600" y="6096979"/>
            <a:ext cx="2438400" cy="830997"/>
          </a:xfrm>
          <a:prstGeom prst="rect">
            <a:avLst/>
          </a:prstGeom>
          <a:noFill/>
        </p:spPr>
        <p:txBody>
          <a:bodyPr wrap="square" rtlCol="0">
            <a:spAutoFit/>
          </a:bodyPr>
          <a:lstStyle/>
          <a:p>
            <a:pPr algn="r"/>
            <a:r>
              <a:rPr lang="fa-IR" sz="2400" dirty="0" smtClean="0">
                <a:latin typeface="Arial" pitchFamily="34" charset="0"/>
                <a:cs typeface="Arial" pitchFamily="34" charset="0"/>
              </a:rPr>
              <a:t>منبع:نگارندگان</a:t>
            </a:r>
            <a:endParaRPr lang="en-US" sz="2400" dirty="0">
              <a:latin typeface="Arial" pitchFamily="34" charset="0"/>
              <a:cs typeface="Arial" pitchFamily="34" charset="0"/>
            </a:endParaRPr>
          </a:p>
          <a:p>
            <a:endParaRPr lang="en-US"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SD.jpg"/>
          <p:cNvPicPr>
            <a:picLocks noGrp="1" noChangeAspect="1"/>
          </p:cNvPicPr>
          <p:nvPr>
            <p:ph idx="1"/>
          </p:nvPr>
        </p:nvPicPr>
        <p:blipFill>
          <a:blip r:embed="rId2"/>
          <a:stretch>
            <a:fillRect/>
          </a:stretch>
        </p:blipFill>
        <p:spPr>
          <a:xfrm>
            <a:off x="914400" y="152400"/>
            <a:ext cx="7772400" cy="6705600"/>
          </a:xfrm>
        </p:spPr>
      </p:pic>
      <p:sp>
        <p:nvSpPr>
          <p:cNvPr id="5" name="Oval 4"/>
          <p:cNvSpPr/>
          <p:nvPr/>
        </p:nvSpPr>
        <p:spPr>
          <a:xfrm>
            <a:off x="6172200" y="762000"/>
            <a:ext cx="1676400" cy="1447800"/>
          </a:xfrm>
          <a:prstGeom prst="ellipse">
            <a:avLst/>
          </a:prstGeom>
          <a:noFill/>
          <a:ln w="412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505200" y="2590800"/>
            <a:ext cx="1447800" cy="1676400"/>
          </a:xfrm>
          <a:prstGeom prst="ellipse">
            <a:avLst/>
          </a:prstGeom>
          <a:noFill/>
          <a:ln w="412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447800" y="3810000"/>
            <a:ext cx="1447800" cy="1676400"/>
          </a:xfrm>
          <a:prstGeom prst="ellipse">
            <a:avLst/>
          </a:prstGeom>
          <a:noFill/>
          <a:ln w="412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410200" y="3124200"/>
            <a:ext cx="838200" cy="533400"/>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676400" y="6248400"/>
            <a:ext cx="838200" cy="457200"/>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rot="16200000" flipH="1">
            <a:off x="7086600" y="2667000"/>
            <a:ext cx="1524000" cy="762000"/>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6200000" flipH="1">
            <a:off x="5486400" y="4038600"/>
            <a:ext cx="1524000" cy="762000"/>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6200000" flipH="1">
            <a:off x="4343400" y="4419600"/>
            <a:ext cx="1524000" cy="762000"/>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flipH="1" flipV="1">
            <a:off x="1447800" y="2971800"/>
            <a:ext cx="1447800" cy="228600"/>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2514600" y="6400800"/>
            <a:ext cx="914400" cy="76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467600" y="3886200"/>
            <a:ext cx="1447800" cy="461665"/>
          </a:xfrm>
          <a:prstGeom prst="rect">
            <a:avLst/>
          </a:prstGeom>
          <a:noFill/>
        </p:spPr>
        <p:txBody>
          <a:bodyPr wrap="square" rtlCol="0">
            <a:spAutoFit/>
          </a:bodyPr>
          <a:lstStyle/>
          <a:p>
            <a:r>
              <a:rPr lang="fa-IR" sz="2400" dirty="0" smtClean="0"/>
              <a:t>سالن نمایش</a:t>
            </a:r>
            <a:endParaRPr lang="en-US" sz="2400" dirty="0"/>
          </a:p>
        </p:txBody>
      </p:sp>
      <p:sp>
        <p:nvSpPr>
          <p:cNvPr id="23" name="TextBox 22"/>
          <p:cNvSpPr txBox="1"/>
          <p:nvPr/>
        </p:nvSpPr>
        <p:spPr>
          <a:xfrm>
            <a:off x="1752600" y="1828800"/>
            <a:ext cx="1447800" cy="461665"/>
          </a:xfrm>
          <a:prstGeom prst="rect">
            <a:avLst/>
          </a:prstGeom>
          <a:noFill/>
        </p:spPr>
        <p:txBody>
          <a:bodyPr wrap="square" rtlCol="0">
            <a:spAutoFit/>
          </a:bodyPr>
          <a:lstStyle/>
          <a:p>
            <a:r>
              <a:rPr lang="fa-IR" sz="2400" dirty="0" smtClean="0"/>
              <a:t>سالن نمایش</a:t>
            </a:r>
            <a:endParaRPr lang="en-US" sz="2400" dirty="0"/>
          </a:p>
        </p:txBody>
      </p:sp>
      <p:sp>
        <p:nvSpPr>
          <p:cNvPr id="24" name="TextBox 23"/>
          <p:cNvSpPr txBox="1"/>
          <p:nvPr/>
        </p:nvSpPr>
        <p:spPr>
          <a:xfrm>
            <a:off x="4876800" y="5562600"/>
            <a:ext cx="1447800" cy="461665"/>
          </a:xfrm>
          <a:prstGeom prst="rect">
            <a:avLst/>
          </a:prstGeom>
          <a:noFill/>
        </p:spPr>
        <p:txBody>
          <a:bodyPr wrap="square" rtlCol="0">
            <a:spAutoFit/>
          </a:bodyPr>
          <a:lstStyle/>
          <a:p>
            <a:r>
              <a:rPr lang="fa-IR" sz="2400" dirty="0" smtClean="0"/>
              <a:t>سالن نمایش</a:t>
            </a:r>
            <a:endParaRPr lang="en-US" sz="2400" dirty="0"/>
          </a:p>
        </p:txBody>
      </p:sp>
      <p:sp>
        <p:nvSpPr>
          <p:cNvPr id="25" name="TextBox 24"/>
          <p:cNvSpPr txBox="1"/>
          <p:nvPr/>
        </p:nvSpPr>
        <p:spPr>
          <a:xfrm>
            <a:off x="6477000" y="5181600"/>
            <a:ext cx="914400" cy="461665"/>
          </a:xfrm>
          <a:prstGeom prst="rect">
            <a:avLst/>
          </a:prstGeom>
          <a:noFill/>
        </p:spPr>
        <p:txBody>
          <a:bodyPr wrap="square" rtlCol="0">
            <a:spAutoFit/>
          </a:bodyPr>
          <a:lstStyle/>
          <a:p>
            <a:r>
              <a:rPr lang="fa-IR" sz="2400" dirty="0" smtClean="0"/>
              <a:t>ورودی</a:t>
            </a:r>
            <a:endParaRPr lang="en-US" sz="2400" dirty="0"/>
          </a:p>
        </p:txBody>
      </p:sp>
      <p:sp>
        <p:nvSpPr>
          <p:cNvPr id="26" name="TextBox 25"/>
          <p:cNvSpPr txBox="1"/>
          <p:nvPr/>
        </p:nvSpPr>
        <p:spPr>
          <a:xfrm>
            <a:off x="3505200" y="6096000"/>
            <a:ext cx="914400" cy="461665"/>
          </a:xfrm>
          <a:prstGeom prst="rect">
            <a:avLst/>
          </a:prstGeom>
          <a:noFill/>
        </p:spPr>
        <p:txBody>
          <a:bodyPr wrap="square" rtlCol="0">
            <a:spAutoFit/>
          </a:bodyPr>
          <a:lstStyle/>
          <a:p>
            <a:r>
              <a:rPr lang="fa-IR" sz="2400" dirty="0" smtClean="0"/>
              <a:t>ورودی</a:t>
            </a:r>
            <a:endParaRPr lang="en-US" sz="2400" dirty="0"/>
          </a:p>
        </p:txBody>
      </p:sp>
      <p:sp>
        <p:nvSpPr>
          <p:cNvPr id="19" name="TextBox 18"/>
          <p:cNvSpPr txBox="1"/>
          <p:nvPr/>
        </p:nvSpPr>
        <p:spPr>
          <a:xfrm>
            <a:off x="6705600" y="6096979"/>
            <a:ext cx="2438400" cy="830997"/>
          </a:xfrm>
          <a:prstGeom prst="rect">
            <a:avLst/>
          </a:prstGeom>
          <a:noFill/>
        </p:spPr>
        <p:txBody>
          <a:bodyPr wrap="square" rtlCol="0">
            <a:spAutoFit/>
          </a:bodyPr>
          <a:lstStyle/>
          <a:p>
            <a:pPr algn="r"/>
            <a:r>
              <a:rPr lang="fa-IR" sz="2400" dirty="0" smtClean="0">
                <a:latin typeface="Arial" pitchFamily="34" charset="0"/>
                <a:cs typeface="Arial" pitchFamily="34" charset="0"/>
              </a:rPr>
              <a:t>منبع:نگارندگان</a:t>
            </a:r>
            <a:endParaRPr lang="en-US" sz="2400" dirty="0">
              <a:latin typeface="Arial" pitchFamily="34" charset="0"/>
              <a:cs typeface="Arial" pitchFamily="34" charset="0"/>
            </a:endParaRPr>
          </a:p>
          <a:p>
            <a:endParaRPr lang="en-US"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22.jpg"/>
          <p:cNvPicPr>
            <a:picLocks noGrp="1" noChangeAspect="1"/>
          </p:cNvPicPr>
          <p:nvPr>
            <p:ph idx="1"/>
          </p:nvPr>
        </p:nvPicPr>
        <p:blipFill>
          <a:blip r:embed="rId2"/>
          <a:stretch>
            <a:fillRect/>
          </a:stretch>
        </p:blipFill>
        <p:spPr>
          <a:xfrm>
            <a:off x="457200" y="457200"/>
            <a:ext cx="8458200" cy="6172200"/>
          </a:xfrm>
        </p:spPr>
      </p:pic>
      <p:sp>
        <p:nvSpPr>
          <p:cNvPr id="5" name="Oval 4"/>
          <p:cNvSpPr/>
          <p:nvPr/>
        </p:nvSpPr>
        <p:spPr>
          <a:xfrm>
            <a:off x="4724400" y="5410200"/>
            <a:ext cx="533400" cy="457200"/>
          </a:xfrm>
          <a:prstGeom prst="ellipse">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934200" y="3352800"/>
            <a:ext cx="990600" cy="9144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096000" y="4114800"/>
            <a:ext cx="990600" cy="9144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105400" y="4800600"/>
            <a:ext cx="990600" cy="9144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305800" y="2971800"/>
            <a:ext cx="533400" cy="381000"/>
          </a:xfrm>
          <a:prstGeom prst="rect">
            <a:avLst/>
          </a:prstGeom>
          <a:no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477000" y="5715000"/>
            <a:ext cx="533400" cy="381000"/>
          </a:xfrm>
          <a:prstGeom prst="rect">
            <a:avLst/>
          </a:prstGeom>
          <a:no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029200" y="5867400"/>
            <a:ext cx="533400" cy="304800"/>
          </a:xfrm>
          <a:prstGeom prst="rect">
            <a:avLst/>
          </a:prstGeom>
          <a:no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a:off x="7010400" y="5943600"/>
            <a:ext cx="609600" cy="304800"/>
          </a:xfrm>
          <a:prstGeom prst="straightConnector1">
            <a:avLst/>
          </a:prstGeom>
          <a:ln w="317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486400" y="6019800"/>
            <a:ext cx="609600" cy="304800"/>
          </a:xfrm>
          <a:prstGeom prst="straightConnector1">
            <a:avLst/>
          </a:prstGeom>
          <a:ln w="317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0800000">
            <a:off x="6781800" y="3124200"/>
            <a:ext cx="381000" cy="228600"/>
          </a:xfrm>
          <a:prstGeom prst="straightConnector1">
            <a:avLst/>
          </a:prstGeom>
          <a:ln w="317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0800000">
            <a:off x="5791200" y="4038600"/>
            <a:ext cx="533400" cy="152400"/>
          </a:xfrm>
          <a:prstGeom prst="straightConnector1">
            <a:avLst/>
          </a:prstGeom>
          <a:ln w="317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a:off x="4876800" y="4648200"/>
            <a:ext cx="457200" cy="228600"/>
          </a:xfrm>
          <a:prstGeom prst="straightConnector1">
            <a:avLst/>
          </a:prstGeom>
          <a:ln w="317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0800000">
            <a:off x="4419600" y="5410200"/>
            <a:ext cx="381000" cy="76200"/>
          </a:xfrm>
          <a:prstGeom prst="straightConnector1">
            <a:avLst/>
          </a:prstGeom>
          <a:ln w="317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10800000">
            <a:off x="7924800" y="2819400"/>
            <a:ext cx="381000" cy="228600"/>
          </a:xfrm>
          <a:prstGeom prst="straightConnector1">
            <a:avLst/>
          </a:prstGeom>
          <a:ln w="3175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638800" y="6248400"/>
            <a:ext cx="914400" cy="400110"/>
          </a:xfrm>
          <a:prstGeom prst="rect">
            <a:avLst/>
          </a:prstGeom>
          <a:noFill/>
        </p:spPr>
        <p:txBody>
          <a:bodyPr wrap="square" rtlCol="0">
            <a:spAutoFit/>
          </a:bodyPr>
          <a:lstStyle/>
          <a:p>
            <a:r>
              <a:rPr lang="fa-IR" sz="2000" dirty="0" smtClean="0"/>
              <a:t>ورودی</a:t>
            </a:r>
            <a:endParaRPr lang="en-US" sz="2000" dirty="0"/>
          </a:p>
        </p:txBody>
      </p:sp>
      <p:sp>
        <p:nvSpPr>
          <p:cNvPr id="31" name="TextBox 30"/>
          <p:cNvSpPr txBox="1"/>
          <p:nvPr/>
        </p:nvSpPr>
        <p:spPr>
          <a:xfrm>
            <a:off x="7467600" y="2667000"/>
            <a:ext cx="914400" cy="400110"/>
          </a:xfrm>
          <a:prstGeom prst="rect">
            <a:avLst/>
          </a:prstGeom>
          <a:noFill/>
        </p:spPr>
        <p:txBody>
          <a:bodyPr wrap="square" rtlCol="0">
            <a:spAutoFit/>
          </a:bodyPr>
          <a:lstStyle/>
          <a:p>
            <a:r>
              <a:rPr lang="fa-IR" sz="2000" dirty="0" smtClean="0"/>
              <a:t>ورودی</a:t>
            </a:r>
            <a:endParaRPr lang="en-US" sz="2000" dirty="0"/>
          </a:p>
        </p:txBody>
      </p:sp>
      <p:sp>
        <p:nvSpPr>
          <p:cNvPr id="32" name="TextBox 31"/>
          <p:cNvSpPr txBox="1"/>
          <p:nvPr/>
        </p:nvSpPr>
        <p:spPr>
          <a:xfrm>
            <a:off x="7315200" y="6172200"/>
            <a:ext cx="914400" cy="400110"/>
          </a:xfrm>
          <a:prstGeom prst="rect">
            <a:avLst/>
          </a:prstGeom>
          <a:noFill/>
        </p:spPr>
        <p:txBody>
          <a:bodyPr wrap="square" rtlCol="0">
            <a:spAutoFit/>
          </a:bodyPr>
          <a:lstStyle/>
          <a:p>
            <a:r>
              <a:rPr lang="fa-IR" sz="2000" dirty="0" smtClean="0"/>
              <a:t>ورودی</a:t>
            </a:r>
            <a:endParaRPr lang="en-US" sz="2000" dirty="0"/>
          </a:p>
        </p:txBody>
      </p:sp>
      <p:sp>
        <p:nvSpPr>
          <p:cNvPr id="33" name="TextBox 32"/>
          <p:cNvSpPr txBox="1"/>
          <p:nvPr/>
        </p:nvSpPr>
        <p:spPr>
          <a:xfrm>
            <a:off x="5791200" y="2819400"/>
            <a:ext cx="1447800" cy="369332"/>
          </a:xfrm>
          <a:prstGeom prst="rect">
            <a:avLst/>
          </a:prstGeom>
          <a:noFill/>
        </p:spPr>
        <p:txBody>
          <a:bodyPr wrap="square" rtlCol="0">
            <a:spAutoFit/>
          </a:bodyPr>
          <a:lstStyle/>
          <a:p>
            <a:r>
              <a:rPr lang="fa-IR" dirty="0" smtClean="0"/>
              <a:t>سالن نمایش</a:t>
            </a:r>
            <a:endParaRPr lang="en-US" dirty="0"/>
          </a:p>
        </p:txBody>
      </p:sp>
      <p:sp>
        <p:nvSpPr>
          <p:cNvPr id="34" name="TextBox 33"/>
          <p:cNvSpPr txBox="1"/>
          <p:nvPr/>
        </p:nvSpPr>
        <p:spPr>
          <a:xfrm>
            <a:off x="4800600" y="3810000"/>
            <a:ext cx="1447800" cy="369332"/>
          </a:xfrm>
          <a:prstGeom prst="rect">
            <a:avLst/>
          </a:prstGeom>
          <a:noFill/>
        </p:spPr>
        <p:txBody>
          <a:bodyPr wrap="square" rtlCol="0">
            <a:spAutoFit/>
          </a:bodyPr>
          <a:lstStyle/>
          <a:p>
            <a:r>
              <a:rPr lang="fa-IR" dirty="0" smtClean="0"/>
              <a:t>سالن نمایش</a:t>
            </a:r>
            <a:endParaRPr lang="en-US" dirty="0"/>
          </a:p>
        </p:txBody>
      </p:sp>
      <p:sp>
        <p:nvSpPr>
          <p:cNvPr id="36" name="TextBox 35"/>
          <p:cNvSpPr txBox="1"/>
          <p:nvPr/>
        </p:nvSpPr>
        <p:spPr>
          <a:xfrm>
            <a:off x="3962400" y="4495800"/>
            <a:ext cx="1447800" cy="369332"/>
          </a:xfrm>
          <a:prstGeom prst="rect">
            <a:avLst/>
          </a:prstGeom>
          <a:noFill/>
        </p:spPr>
        <p:txBody>
          <a:bodyPr wrap="square" rtlCol="0">
            <a:spAutoFit/>
          </a:bodyPr>
          <a:lstStyle/>
          <a:p>
            <a:r>
              <a:rPr lang="fa-IR" dirty="0" smtClean="0"/>
              <a:t>سالن نمایش</a:t>
            </a:r>
            <a:endParaRPr lang="en-US" dirty="0"/>
          </a:p>
        </p:txBody>
      </p:sp>
      <p:sp>
        <p:nvSpPr>
          <p:cNvPr id="37" name="TextBox 36"/>
          <p:cNvSpPr txBox="1"/>
          <p:nvPr/>
        </p:nvSpPr>
        <p:spPr>
          <a:xfrm>
            <a:off x="3276600" y="5105400"/>
            <a:ext cx="1600200" cy="738664"/>
          </a:xfrm>
          <a:prstGeom prst="rect">
            <a:avLst/>
          </a:prstGeom>
          <a:noFill/>
        </p:spPr>
        <p:txBody>
          <a:bodyPr wrap="square" rtlCol="0">
            <a:spAutoFit/>
          </a:bodyPr>
          <a:lstStyle/>
          <a:p>
            <a:r>
              <a:rPr lang="fa-IR" dirty="0" smtClean="0"/>
              <a:t>بخش سرویس</a:t>
            </a:r>
            <a:r>
              <a:rPr lang="fa-IR" sz="2400" dirty="0" smtClean="0"/>
              <a:t> </a:t>
            </a:r>
            <a:r>
              <a:rPr lang="fa-IR" dirty="0" smtClean="0"/>
              <a:t>دهنده (لابی)</a:t>
            </a:r>
            <a:endParaRPr lang="en-US" dirty="0"/>
          </a:p>
        </p:txBody>
      </p:sp>
      <p:sp>
        <p:nvSpPr>
          <p:cNvPr id="25" name="TextBox 24"/>
          <p:cNvSpPr txBox="1"/>
          <p:nvPr/>
        </p:nvSpPr>
        <p:spPr>
          <a:xfrm>
            <a:off x="1905000" y="6372255"/>
            <a:ext cx="2438400" cy="830997"/>
          </a:xfrm>
          <a:prstGeom prst="rect">
            <a:avLst/>
          </a:prstGeom>
          <a:noFill/>
        </p:spPr>
        <p:txBody>
          <a:bodyPr wrap="square" rtlCol="0">
            <a:spAutoFit/>
          </a:bodyPr>
          <a:lstStyle/>
          <a:p>
            <a:pPr algn="r"/>
            <a:r>
              <a:rPr lang="fa-IR" sz="2400" dirty="0" smtClean="0">
                <a:latin typeface="Arial" pitchFamily="34" charset="0"/>
                <a:cs typeface="Arial" pitchFamily="34" charset="0"/>
              </a:rPr>
              <a:t>منبع:نگارندگان</a:t>
            </a:r>
            <a:endParaRPr lang="en-US" sz="2400" dirty="0">
              <a:latin typeface="Arial" pitchFamily="34" charset="0"/>
              <a:cs typeface="Arial" pitchFamily="34" charset="0"/>
            </a:endParaRPr>
          </a:p>
          <a:p>
            <a:endParaRPr lang="en-US"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5555.jpg"/>
          <p:cNvPicPr>
            <a:picLocks noGrp="1" noChangeAspect="1"/>
          </p:cNvPicPr>
          <p:nvPr>
            <p:ph idx="1"/>
          </p:nvPr>
        </p:nvPicPr>
        <p:blipFill>
          <a:blip r:embed="rId2"/>
          <a:stretch>
            <a:fillRect/>
          </a:stretch>
        </p:blipFill>
        <p:spPr>
          <a:xfrm>
            <a:off x="533400" y="304800"/>
            <a:ext cx="8382000" cy="6324600"/>
          </a:xfrm>
          <a:prstGeom prst="rect">
            <a:avLst/>
          </a:prstGeom>
          <a:ln>
            <a:noFill/>
          </a:ln>
          <a:effectLst>
            <a:softEdge rad="112500"/>
          </a:effectLst>
        </p:spPr>
      </p:pic>
      <p:sp>
        <p:nvSpPr>
          <p:cNvPr id="5" name="Oval 4"/>
          <p:cNvSpPr/>
          <p:nvPr/>
        </p:nvSpPr>
        <p:spPr>
          <a:xfrm>
            <a:off x="1066800" y="4724400"/>
            <a:ext cx="381000" cy="381000"/>
          </a:xfrm>
          <a:prstGeom prst="ellipse">
            <a:avLst/>
          </a:prstGeom>
          <a:no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953000" y="2209800"/>
            <a:ext cx="381000" cy="381000"/>
          </a:xfrm>
          <a:prstGeom prst="ellipse">
            <a:avLst/>
          </a:prstGeom>
          <a:no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895600" y="5562600"/>
            <a:ext cx="381000" cy="381000"/>
          </a:xfrm>
          <a:prstGeom prst="ellipse">
            <a:avLst/>
          </a:prstGeom>
          <a:no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715000" y="5867400"/>
            <a:ext cx="381000" cy="381000"/>
          </a:xfrm>
          <a:prstGeom prst="ellipse">
            <a:avLst/>
          </a:prstGeom>
          <a:no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8077200" y="3733800"/>
            <a:ext cx="381000" cy="381000"/>
          </a:xfrm>
          <a:prstGeom prst="ellipse">
            <a:avLst/>
          </a:prstGeom>
          <a:no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28600" y="458688"/>
            <a:ext cx="165847" cy="150912"/>
          </a:xfrm>
          <a:prstGeom prst="ellipse">
            <a:avLst/>
          </a:prstGeom>
          <a:solidFill>
            <a:schemeClr val="accent5">
              <a:lumMod val="60000"/>
              <a:lumOff val="40000"/>
            </a:schemeClr>
          </a:solid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57200" y="304800"/>
            <a:ext cx="1219200" cy="307777"/>
          </a:xfrm>
          <a:prstGeom prst="rect">
            <a:avLst/>
          </a:prstGeom>
          <a:noFill/>
        </p:spPr>
        <p:txBody>
          <a:bodyPr wrap="square" rtlCol="0">
            <a:spAutoFit/>
          </a:bodyPr>
          <a:lstStyle/>
          <a:p>
            <a:r>
              <a:rPr lang="fa-IR" sz="1400" dirty="0" smtClean="0"/>
              <a:t>سرویس بهداشتی</a:t>
            </a:r>
            <a:endParaRPr lang="en-US" sz="1400" dirty="0"/>
          </a:p>
        </p:txBody>
      </p:sp>
      <p:sp>
        <p:nvSpPr>
          <p:cNvPr id="13" name="Oval 12"/>
          <p:cNvSpPr/>
          <p:nvPr/>
        </p:nvSpPr>
        <p:spPr>
          <a:xfrm>
            <a:off x="1752600" y="3124200"/>
            <a:ext cx="762000" cy="685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143000" y="3886200"/>
            <a:ext cx="762000" cy="685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971800" y="4648200"/>
            <a:ext cx="762000" cy="685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505200" y="3581400"/>
            <a:ext cx="762000" cy="685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191000" y="2667000"/>
            <a:ext cx="762000" cy="685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553200" y="4572000"/>
            <a:ext cx="762000" cy="685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391400" y="4038600"/>
            <a:ext cx="762000" cy="685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943600" y="5181600"/>
            <a:ext cx="762000" cy="685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28600" y="990600"/>
            <a:ext cx="228600" cy="152400"/>
          </a:xfrm>
          <a:prstGeom prst="ellipse">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609600" y="838200"/>
            <a:ext cx="1371600" cy="584775"/>
          </a:xfrm>
          <a:prstGeom prst="rect">
            <a:avLst/>
          </a:prstGeom>
          <a:noFill/>
        </p:spPr>
        <p:txBody>
          <a:bodyPr wrap="square" rtlCol="0">
            <a:spAutoFit/>
          </a:bodyPr>
          <a:lstStyle/>
          <a:p>
            <a:r>
              <a:rPr lang="fa-IR" sz="1400" dirty="0" smtClean="0"/>
              <a:t>سالن های نمایش</a:t>
            </a:r>
          </a:p>
          <a:p>
            <a:endParaRPr lang="en-US" dirty="0"/>
          </a:p>
        </p:txBody>
      </p:sp>
      <p:sp>
        <p:nvSpPr>
          <p:cNvPr id="2" name="Oval 1"/>
          <p:cNvSpPr/>
          <p:nvPr/>
        </p:nvSpPr>
        <p:spPr>
          <a:xfrm>
            <a:off x="2895600" y="990600"/>
            <a:ext cx="609600" cy="609600"/>
          </a:xfrm>
          <a:prstGeom prst="ellipse">
            <a:avLst/>
          </a:prstGeom>
          <a:noFill/>
          <a:ln w="444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222996" y="1496583"/>
            <a:ext cx="291353" cy="196189"/>
          </a:xfrm>
          <a:prstGeom prst="ellipse">
            <a:avLst/>
          </a:prstGeom>
          <a:solidFill>
            <a:srgbClr val="7030A0"/>
          </a:solidFill>
          <a:ln w="444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27529" y="1415534"/>
            <a:ext cx="1447800" cy="369332"/>
          </a:xfrm>
          <a:prstGeom prst="rect">
            <a:avLst/>
          </a:prstGeom>
          <a:noFill/>
        </p:spPr>
        <p:txBody>
          <a:bodyPr wrap="square" rtlCol="0">
            <a:spAutoFit/>
          </a:bodyPr>
          <a:lstStyle/>
          <a:p>
            <a:r>
              <a:rPr lang="fa-IR" dirty="0" smtClean="0"/>
              <a:t>دسترسی (پله)</a:t>
            </a:r>
            <a:endParaRPr lang="en-US" dirty="0"/>
          </a:p>
        </p:txBody>
      </p:sp>
      <p:sp>
        <p:nvSpPr>
          <p:cNvPr id="24" name="Rounded Rectangle 23"/>
          <p:cNvSpPr/>
          <p:nvPr/>
        </p:nvSpPr>
        <p:spPr>
          <a:xfrm>
            <a:off x="8153400" y="3124200"/>
            <a:ext cx="457200" cy="457200"/>
          </a:xfrm>
          <a:prstGeom prst="roundRect">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990600" y="5562600"/>
            <a:ext cx="457200" cy="457200"/>
          </a:xfrm>
          <a:prstGeom prst="roundRect">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262216" y="2120384"/>
            <a:ext cx="212911" cy="178832"/>
          </a:xfrm>
          <a:prstGeom prst="roundRect">
            <a:avLst/>
          </a:prstGeom>
          <a:solidFill>
            <a:srgbClr val="FFFF00"/>
          </a:solid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69259" y="2030968"/>
            <a:ext cx="1618129" cy="369332"/>
          </a:xfrm>
          <a:prstGeom prst="rect">
            <a:avLst/>
          </a:prstGeom>
          <a:noFill/>
        </p:spPr>
        <p:txBody>
          <a:bodyPr wrap="square" rtlCol="0">
            <a:spAutoFit/>
          </a:bodyPr>
          <a:lstStyle/>
          <a:p>
            <a:r>
              <a:rPr lang="fa-IR" dirty="0" smtClean="0"/>
              <a:t>دسترسی (رمپ)</a:t>
            </a:r>
            <a:endParaRPr lang="en-US" dirty="0"/>
          </a:p>
        </p:txBody>
      </p:sp>
      <p:sp>
        <p:nvSpPr>
          <p:cNvPr id="28" name="Oval 27"/>
          <p:cNvSpPr/>
          <p:nvPr/>
        </p:nvSpPr>
        <p:spPr>
          <a:xfrm>
            <a:off x="5143500" y="6057900"/>
            <a:ext cx="419100" cy="495300"/>
          </a:xfrm>
          <a:prstGeom prst="ellipse">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flipH="1">
            <a:off x="6934200" y="304799"/>
            <a:ext cx="190500" cy="180975"/>
          </a:xfrm>
          <a:prstGeom prst="ellipse">
            <a:avLst/>
          </a:prstGeom>
          <a:solidFill>
            <a:srgbClr val="00B050"/>
          </a:solid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7124700" y="194884"/>
            <a:ext cx="1905000" cy="369332"/>
          </a:xfrm>
          <a:prstGeom prst="rect">
            <a:avLst/>
          </a:prstGeom>
          <a:noFill/>
        </p:spPr>
        <p:txBody>
          <a:bodyPr wrap="square" rtlCol="0">
            <a:spAutoFit/>
          </a:bodyPr>
          <a:lstStyle/>
          <a:p>
            <a:r>
              <a:rPr lang="fa-IR" dirty="0" smtClean="0"/>
              <a:t>ذسترسی (پله برقی)</a:t>
            </a:r>
            <a:endParaRPr lang="en-US" dirty="0"/>
          </a:p>
        </p:txBody>
      </p:sp>
      <p:sp>
        <p:nvSpPr>
          <p:cNvPr id="32" name="Oval 31"/>
          <p:cNvSpPr/>
          <p:nvPr/>
        </p:nvSpPr>
        <p:spPr>
          <a:xfrm flipH="1" flipV="1">
            <a:off x="6102727" y="3581400"/>
            <a:ext cx="876297" cy="762000"/>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flipH="1" flipV="1">
            <a:off x="4476753" y="1143000"/>
            <a:ext cx="876297" cy="762000"/>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flipH="1" flipV="1">
            <a:off x="1871382" y="4285129"/>
            <a:ext cx="876297" cy="762000"/>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flipH="1" flipV="1">
            <a:off x="6996953" y="772316"/>
            <a:ext cx="190500" cy="228600"/>
          </a:xfrm>
          <a:prstGeom prst="ellipse">
            <a:avLst/>
          </a:prstGeom>
          <a:solidFill>
            <a:srgbClr val="00B0F0"/>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7292788" y="701950"/>
            <a:ext cx="1905000" cy="369332"/>
          </a:xfrm>
          <a:prstGeom prst="rect">
            <a:avLst/>
          </a:prstGeom>
          <a:noFill/>
        </p:spPr>
        <p:txBody>
          <a:bodyPr wrap="square" rtlCol="0">
            <a:spAutoFit/>
          </a:bodyPr>
          <a:lstStyle/>
          <a:p>
            <a:r>
              <a:rPr lang="fa-IR" dirty="0" smtClean="0"/>
              <a:t>دید به سایت موجود</a:t>
            </a:r>
            <a:endParaRPr lang="en-US" dirty="0"/>
          </a:p>
        </p:txBody>
      </p:sp>
      <p:sp>
        <p:nvSpPr>
          <p:cNvPr id="38" name="TextBox 37"/>
          <p:cNvSpPr txBox="1"/>
          <p:nvPr/>
        </p:nvSpPr>
        <p:spPr>
          <a:xfrm>
            <a:off x="6705600" y="6096979"/>
            <a:ext cx="2438400" cy="830997"/>
          </a:xfrm>
          <a:prstGeom prst="rect">
            <a:avLst/>
          </a:prstGeom>
          <a:noFill/>
        </p:spPr>
        <p:txBody>
          <a:bodyPr wrap="square" rtlCol="0">
            <a:spAutoFit/>
          </a:bodyPr>
          <a:lstStyle/>
          <a:p>
            <a:pPr algn="r"/>
            <a:r>
              <a:rPr lang="fa-IR" sz="2400" dirty="0" smtClean="0">
                <a:latin typeface="Arial" pitchFamily="34" charset="0"/>
                <a:cs typeface="Arial" pitchFamily="34" charset="0"/>
              </a:rPr>
              <a:t>منبع:نگارندگان</a:t>
            </a:r>
            <a:endParaRPr lang="en-US" sz="2400" dirty="0">
              <a:latin typeface="Arial" pitchFamily="34" charset="0"/>
              <a:cs typeface="Arial" pitchFamily="34" charset="0"/>
            </a:endParaRPr>
          </a:p>
          <a:p>
            <a:endParaRPr lang="en-US" sz="2400" dirty="0"/>
          </a:p>
        </p:txBody>
      </p:sp>
    </p:spTree>
    <p:extLst>
      <p:ext uri="{BB962C8B-B14F-4D97-AF65-F5344CB8AC3E}">
        <p14:creationId xmlns:p14="http://schemas.microsoft.com/office/powerpoint/2010/main" val="11579910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pPr algn="r"/>
            <a:r>
              <a:rPr lang="fa-IR" dirty="0" smtClean="0"/>
              <a:t>آنالیز طرح</a:t>
            </a:r>
            <a:br>
              <a:rPr lang="fa-IR" dirty="0" smtClean="0"/>
            </a:br>
            <a:r>
              <a:rPr lang="fa-IR" sz="2700" dirty="0" smtClean="0"/>
              <a:t>مقاطع :</a:t>
            </a:r>
            <a:endParaRPr lang="en-US" sz="2700"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3400" y="1676400"/>
            <a:ext cx="9677400" cy="4572000"/>
          </a:xfrm>
          <a:prstGeom prst="rect">
            <a:avLst/>
          </a:prstGeom>
          <a:ln>
            <a:noFill/>
          </a:ln>
          <a:effectLst>
            <a:softEdge rad="112500"/>
          </a:effectLst>
        </p:spPr>
      </p:pic>
      <p:cxnSp>
        <p:nvCxnSpPr>
          <p:cNvPr id="9" name="Straight Connector 8"/>
          <p:cNvCxnSpPr/>
          <p:nvPr/>
        </p:nvCxnSpPr>
        <p:spPr>
          <a:xfrm>
            <a:off x="8915400" y="1828800"/>
            <a:ext cx="0" cy="464820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038600" y="5924550"/>
            <a:ext cx="5181600" cy="76200"/>
          </a:xfrm>
          <a:prstGeom prst="line">
            <a:avLst/>
          </a:prstGeom>
          <a:ln w="158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905000" y="5676900"/>
            <a:ext cx="7620000" cy="7620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905000" y="5486400"/>
            <a:ext cx="7239000" cy="7620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09800" y="3362325"/>
            <a:ext cx="69342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505200" y="2895600"/>
            <a:ext cx="5715000"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382000" y="3810000"/>
            <a:ext cx="914400"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1295400" y="3048000"/>
            <a:ext cx="304800" cy="314325"/>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143000" y="5438775"/>
            <a:ext cx="304800" cy="314325"/>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162800" y="3246960"/>
            <a:ext cx="304800" cy="314325"/>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3559885" y="2479638"/>
            <a:ext cx="304800" cy="314325"/>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124200" y="5486400"/>
            <a:ext cx="304800" cy="352425"/>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322807" y="5438775"/>
            <a:ext cx="304800" cy="352425"/>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flipH="1" flipV="1">
            <a:off x="178279" y="132901"/>
            <a:ext cx="266701" cy="381002"/>
          </a:xfrm>
          <a:prstGeom prst="ellipse">
            <a:avLst/>
          </a:prstGeom>
          <a:solidFill>
            <a:srgbClr val="FF0000"/>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545792" y="184941"/>
            <a:ext cx="2209800" cy="400110"/>
          </a:xfrm>
          <a:prstGeom prst="rect">
            <a:avLst/>
          </a:prstGeom>
          <a:noFill/>
        </p:spPr>
        <p:txBody>
          <a:bodyPr wrap="square" rtlCol="0">
            <a:spAutoFit/>
          </a:bodyPr>
          <a:lstStyle/>
          <a:p>
            <a:r>
              <a:rPr lang="fa-IR" sz="2000" dirty="0" smtClean="0"/>
              <a:t>دسترسی های عمودی</a:t>
            </a:r>
            <a:endParaRPr lang="en-US" sz="2000" dirty="0"/>
          </a:p>
        </p:txBody>
      </p:sp>
      <p:sp>
        <p:nvSpPr>
          <p:cNvPr id="32" name="Oval 31"/>
          <p:cNvSpPr/>
          <p:nvPr/>
        </p:nvSpPr>
        <p:spPr>
          <a:xfrm>
            <a:off x="3712285" y="4572000"/>
            <a:ext cx="533400" cy="457200"/>
          </a:xfrm>
          <a:prstGeom prst="ellipse">
            <a:avLst/>
          </a:pr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flipH="1" flipV="1">
            <a:off x="178279" y="656073"/>
            <a:ext cx="278919" cy="227893"/>
          </a:xfrm>
          <a:prstGeom prst="ellipse">
            <a:avLst/>
          </a:prstGeom>
          <a:solidFill>
            <a:srgbClr val="FFFF00"/>
          </a:solidFill>
          <a:ln w="349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507692" y="585353"/>
            <a:ext cx="2286000" cy="369332"/>
          </a:xfrm>
          <a:prstGeom prst="rect">
            <a:avLst/>
          </a:prstGeom>
          <a:noFill/>
        </p:spPr>
        <p:txBody>
          <a:bodyPr wrap="square" rtlCol="0">
            <a:spAutoFit/>
          </a:bodyPr>
          <a:lstStyle/>
          <a:p>
            <a:r>
              <a:rPr lang="fa-IR" dirty="0" smtClean="0"/>
              <a:t>دسترسی عمودی(رمپ-پله)</a:t>
            </a:r>
            <a:endParaRPr lang="en-US" dirty="0"/>
          </a:p>
        </p:txBody>
      </p:sp>
      <p:sp>
        <p:nvSpPr>
          <p:cNvPr id="35" name="TextBox 34"/>
          <p:cNvSpPr txBox="1"/>
          <p:nvPr/>
        </p:nvSpPr>
        <p:spPr>
          <a:xfrm>
            <a:off x="6705600" y="6324600"/>
            <a:ext cx="2438400" cy="830997"/>
          </a:xfrm>
          <a:prstGeom prst="rect">
            <a:avLst/>
          </a:prstGeom>
          <a:noFill/>
        </p:spPr>
        <p:txBody>
          <a:bodyPr wrap="square" rtlCol="0">
            <a:spAutoFit/>
          </a:bodyPr>
          <a:lstStyle/>
          <a:p>
            <a:pPr algn="r"/>
            <a:r>
              <a:rPr lang="fa-IR" sz="2400" dirty="0" smtClean="0">
                <a:latin typeface="Arial" pitchFamily="34" charset="0"/>
                <a:cs typeface="Arial" pitchFamily="34" charset="0"/>
              </a:rPr>
              <a:t>منبع:نگارندگان</a:t>
            </a:r>
            <a:endParaRPr lang="en-US" sz="2400" dirty="0">
              <a:latin typeface="Arial" pitchFamily="34" charset="0"/>
              <a:cs typeface="Arial" pitchFamily="34" charset="0"/>
            </a:endParaRPr>
          </a:p>
          <a:p>
            <a:endParaRPr lang="en-US"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مقطع عرضی:</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1000" y="1905000"/>
            <a:ext cx="8553450" cy="42672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r"/>
            <a:r>
              <a:rPr lang="fa-IR" dirty="0" smtClean="0"/>
              <a:t>معرفی فضاها بر اساس ابعاد انسانی:</a:t>
            </a:r>
            <a:endParaRPr lang="en-US" dirty="0"/>
          </a:p>
        </p:txBody>
      </p:sp>
      <p:pic>
        <p:nvPicPr>
          <p:cNvPr id="1026" name="Picture 2" descr="E:\Univesity\Term2\Tarh\osanlo\1\fqgqfq.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752600"/>
            <a:ext cx="7924800" cy="4876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7498080" cy="883920"/>
          </a:xfrm>
        </p:spPr>
        <p:txBody>
          <a:bodyPr/>
          <a:lstStyle/>
          <a:p>
            <a:pPr algn="r"/>
            <a:r>
              <a:rPr lang="fa-IR" dirty="0" smtClean="0"/>
              <a:t> ورودی مجموعه</a:t>
            </a:r>
            <a:endParaRPr lang="en-US" dirty="0"/>
          </a:p>
        </p:txBody>
      </p:sp>
      <p:pic>
        <p:nvPicPr>
          <p:cNvPr id="10" name="Content Placeholder 9" descr="http://www.suckerpunchdaily.com/wp-content/uploads/2011/05/frame-c-436x332.jpg">
            <a:hlinkClick r:id="rId2" tooltip="&quot;frame c&quot;"/>
          </p:cNvPr>
          <p:cNvPicPr>
            <a:picLocks noGrp="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0"/>
            <a:ext cx="4864100" cy="6476999"/>
          </a:xfrm>
          <a:prstGeom prst="rect">
            <a:avLst/>
          </a:prstGeom>
          <a:ln>
            <a:noFill/>
          </a:ln>
          <a:effectLst>
            <a:softEdge rad="112500"/>
          </a:effectLst>
        </p:spPr>
      </p:pic>
      <p:pic>
        <p:nvPicPr>
          <p:cNvPr id="11" name="Content Placeholder 3" descr="elevated cinema">
            <a:hlinkClick r:id="rId4" tooltip="&quot;elevated cinema&quot;"/>
          </p:cNvPr>
          <p:cNvPicPr>
            <a:picLocks noGrp="1"/>
          </p:cNvPicPr>
          <p:nvPr>
            <p:ph sz="half" idx="2"/>
          </p:nvPr>
        </p:nvPicPr>
        <p:blipFill>
          <a:blip r:embed="rId5" cstate="print">
            <a:extLst>
              <a:ext uri="{28A0092B-C50C-407E-A947-70E740481C1C}">
                <a14:useLocalDpi xmlns:a14="http://schemas.microsoft.com/office/drawing/2010/main" val="0"/>
              </a:ext>
            </a:extLst>
          </a:blip>
          <a:srcRect/>
          <a:stretch>
            <a:fillRect/>
          </a:stretch>
        </p:blipFill>
        <p:spPr bwMode="auto">
          <a:xfrm>
            <a:off x="5257800" y="1295400"/>
            <a:ext cx="3657600" cy="3376246"/>
          </a:xfrm>
          <a:prstGeom prst="rect">
            <a:avLst/>
          </a:prstGeom>
          <a:ln>
            <a:noFill/>
          </a:ln>
          <a:effectLst>
            <a:softEdge rad="112500"/>
          </a:effectLst>
        </p:spPr>
      </p:pic>
      <p:sp>
        <p:nvSpPr>
          <p:cNvPr id="12" name="TextBox 11"/>
          <p:cNvSpPr txBox="1"/>
          <p:nvPr/>
        </p:nvSpPr>
        <p:spPr>
          <a:xfrm>
            <a:off x="5257800" y="4876800"/>
            <a:ext cx="3505200" cy="369332"/>
          </a:xfrm>
          <a:prstGeom prst="rect">
            <a:avLst/>
          </a:prstGeom>
          <a:noFill/>
        </p:spPr>
        <p:txBody>
          <a:bodyPr wrap="square" rtlCol="0">
            <a:spAutoFit/>
          </a:bodyPr>
          <a:lstStyle/>
          <a:p>
            <a:pPr algn="r"/>
            <a:r>
              <a:rPr lang="fa-IR" dirty="0" smtClean="0"/>
              <a:t>ورودی مجموعه دعوت کننده است.</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71800" y="381000"/>
            <a:ext cx="5562600" cy="868680"/>
          </a:xfrm>
          <a:ln>
            <a:solidFill>
              <a:schemeClr val="bg1"/>
            </a:solidFill>
          </a:ln>
        </p:spPr>
        <p:txBody>
          <a:bodyPr/>
          <a:lstStyle/>
          <a:p>
            <a:pPr algn="r"/>
            <a:r>
              <a:rPr lang="en-US" dirty="0" err="1" smtClean="0"/>
              <a:t>Lic</a:t>
            </a:r>
            <a:r>
              <a:rPr lang="en-US" dirty="0" smtClean="0"/>
              <a:t> cinema</a:t>
            </a:r>
            <a:endParaRPr lang="en-US" dirty="0"/>
          </a:p>
        </p:txBody>
      </p:sp>
      <p:sp>
        <p:nvSpPr>
          <p:cNvPr id="8" name="Content Placeholder 7"/>
          <p:cNvSpPr>
            <a:spLocks noGrp="1"/>
          </p:cNvSpPr>
          <p:nvPr>
            <p:ph sz="half" idx="2"/>
          </p:nvPr>
        </p:nvSpPr>
        <p:spPr>
          <a:xfrm>
            <a:off x="4953000" y="1524000"/>
            <a:ext cx="3657600" cy="4663440"/>
          </a:xfrm>
          <a:ln>
            <a:solidFill>
              <a:schemeClr val="accent6">
                <a:lumMod val="75000"/>
              </a:schemeClr>
            </a:solidFill>
          </a:ln>
        </p:spPr>
        <p:txBody>
          <a:bodyPr numCol="1">
            <a:normAutofit fontScale="92500" lnSpcReduction="10000"/>
          </a:bodyPr>
          <a:lstStyle/>
          <a:p>
            <a:pPr marL="82296" indent="0" algn="r">
              <a:buNone/>
            </a:pPr>
            <a:endParaRPr lang="fa-IR" sz="2400" dirty="0" smtClean="0">
              <a:latin typeface="Arial" pitchFamily="34" charset="0"/>
              <a:cs typeface="Arial" pitchFamily="34" charset="0"/>
            </a:endParaRPr>
          </a:p>
          <a:p>
            <a:pPr marL="82296" indent="0" algn="r">
              <a:buNone/>
            </a:pPr>
            <a:r>
              <a:rPr lang="fa-IR" sz="2400" dirty="0" smtClean="0">
                <a:latin typeface="Arial" pitchFamily="34" charset="0"/>
                <a:cs typeface="Arial" pitchFamily="34" charset="0"/>
              </a:rPr>
              <a:t>این بنا توسط دو معمارایرانی به نام های علی افسارمنش ومجید منتظری طراحی شده است.و در مسابقه طرح سینما رتبه اول </a:t>
            </a:r>
          </a:p>
          <a:p>
            <a:pPr marL="82296" indent="0" algn="r">
              <a:buNone/>
            </a:pPr>
            <a:r>
              <a:rPr lang="fa-IR" sz="2400" dirty="0" smtClean="0">
                <a:latin typeface="Arial" pitchFamily="34" charset="0"/>
                <a:cs typeface="Arial" pitchFamily="34" charset="0"/>
              </a:rPr>
              <a:t>را کسب کرد</a:t>
            </a:r>
          </a:p>
          <a:p>
            <a:pPr marL="82296" indent="0" algn="r">
              <a:buNone/>
            </a:pPr>
            <a:endParaRPr lang="fa-IR" sz="2400" dirty="0" smtClean="0">
              <a:latin typeface="Arial" pitchFamily="34" charset="0"/>
              <a:cs typeface="Arial" pitchFamily="34" charset="0"/>
            </a:endParaRPr>
          </a:p>
          <a:p>
            <a:pPr marL="82296" indent="0" algn="r">
              <a:buNone/>
            </a:pPr>
            <a:endParaRPr lang="fa-IR" sz="2400" dirty="0" smtClean="0">
              <a:latin typeface="Arial" pitchFamily="34" charset="0"/>
              <a:cs typeface="Arial" pitchFamily="34" charset="0"/>
            </a:endParaRPr>
          </a:p>
          <a:p>
            <a:pPr marL="82296" indent="0" algn="r">
              <a:buNone/>
            </a:pPr>
            <a:endParaRPr lang="fa-IR" sz="2400" dirty="0" smtClean="0">
              <a:latin typeface="Arial" pitchFamily="34" charset="0"/>
              <a:cs typeface="Arial" pitchFamily="34" charset="0"/>
            </a:endParaRPr>
          </a:p>
          <a:p>
            <a:pPr marL="82296" indent="0" algn="r">
              <a:buNone/>
            </a:pPr>
            <a:endParaRPr lang="en-US" sz="2400" dirty="0" smtClean="0">
              <a:latin typeface="Arial" pitchFamily="34" charset="0"/>
              <a:cs typeface="Arial" pitchFamily="34" charset="0"/>
            </a:endParaRPr>
          </a:p>
          <a:p>
            <a:pPr marL="82296" indent="0" algn="r">
              <a:buNone/>
            </a:pPr>
            <a:endParaRPr lang="fa-IR" sz="2400" dirty="0" smtClean="0">
              <a:latin typeface="Arial" pitchFamily="34" charset="0"/>
              <a:cs typeface="Arial" pitchFamily="34" charset="0"/>
            </a:endParaRPr>
          </a:p>
          <a:p>
            <a:pPr marL="82296" indent="0" algn="r">
              <a:buNone/>
            </a:pPr>
            <a:r>
              <a:rPr lang="en-US" sz="2400" dirty="0" smtClean="0">
                <a:latin typeface="Arial" pitchFamily="34" charset="0"/>
                <a:cs typeface="Arial" pitchFamily="34" charset="0"/>
              </a:rPr>
              <a:t>  </a:t>
            </a:r>
            <a:r>
              <a:rPr lang="fa-IR" sz="2400" dirty="0" smtClean="0">
                <a:latin typeface="Arial" pitchFamily="34" charset="0"/>
                <a:cs typeface="Arial" pitchFamily="34" charset="0"/>
              </a:rPr>
              <a:t>منبع </a:t>
            </a:r>
            <a:r>
              <a:rPr lang="fa-IR" sz="2400" dirty="0">
                <a:latin typeface="Arial" pitchFamily="34" charset="0"/>
                <a:cs typeface="Arial" pitchFamily="34" charset="0"/>
              </a:rPr>
              <a:t>: سایت </a:t>
            </a:r>
            <a:r>
              <a:rPr lang="fa-IR" sz="2400" dirty="0" smtClean="0">
                <a:latin typeface="Arial" pitchFamily="34" charset="0"/>
                <a:cs typeface="Arial" pitchFamily="34" charset="0"/>
              </a:rPr>
              <a:t>تهمتن</a:t>
            </a:r>
          </a:p>
          <a:p>
            <a:pPr marL="82296" indent="0" algn="r">
              <a:buNone/>
            </a:pPr>
            <a:r>
              <a:rPr lang="en-US" sz="2000" dirty="0" smtClean="0">
                <a:latin typeface="Arial" pitchFamily="34" charset="0"/>
                <a:cs typeface="Arial" pitchFamily="34" charset="0"/>
              </a:rPr>
              <a:t>Archdaily.com/</a:t>
            </a:r>
            <a:r>
              <a:rPr lang="en-US" sz="2000" dirty="0" err="1" smtClean="0">
                <a:latin typeface="Arial" pitchFamily="34" charset="0"/>
                <a:cs typeface="Arial" pitchFamily="34" charset="0"/>
              </a:rPr>
              <a:t>serach</a:t>
            </a:r>
            <a:r>
              <a:rPr lang="en-US" sz="2000" dirty="0" smtClean="0">
                <a:latin typeface="Arial" pitchFamily="34" charset="0"/>
                <a:cs typeface="Arial" pitchFamily="34" charset="0"/>
              </a:rPr>
              <a:t> cinema</a:t>
            </a:r>
            <a:endParaRPr lang="en-US" sz="2000" dirty="0">
              <a:latin typeface="Arial" pitchFamily="34" charset="0"/>
              <a:cs typeface="Arial" pitchFamily="34" charset="0"/>
            </a:endParaRPr>
          </a:p>
        </p:txBody>
      </p:sp>
      <p:pic>
        <p:nvPicPr>
          <p:cNvPr id="9" name="Content Placeholder 3" descr="http://ad009cdnb.archdaily.net/wp-content/uploads/2011/05/1305918533-09exterior-view--528x369.jpg">
            <a:hlinkClick r:id="rId2"/>
          </p:cNvPr>
          <p:cNvPicPr>
            <a:picLocks noGrp="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828800"/>
            <a:ext cx="4267200" cy="4038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35608" y="274320"/>
            <a:ext cx="7498080" cy="868680"/>
          </a:xfrm>
        </p:spPr>
        <p:txBody>
          <a:bodyPr>
            <a:normAutofit fontScale="90000"/>
          </a:bodyPr>
          <a:lstStyle/>
          <a:p>
            <a:pPr algn="r"/>
            <a:r>
              <a:rPr lang="fa-IR" dirty="0" smtClean="0"/>
              <a:t>فضاهای داخلی مجموعه</a:t>
            </a:r>
            <a:br>
              <a:rPr lang="fa-IR" dirty="0" smtClean="0"/>
            </a:br>
            <a:r>
              <a:rPr lang="fa-IR" sz="2700" dirty="0" smtClean="0"/>
              <a:t>فضای داخل سالن:</a:t>
            </a:r>
            <a:endParaRPr lang="en-US" sz="2700" dirty="0"/>
          </a:p>
        </p:txBody>
      </p:sp>
      <p:pic>
        <p:nvPicPr>
          <p:cNvPr id="4" name="Content Placeholder 3" descr="http://ad009cdnb.archdaily.net/wp-content/uploads/2011/05/1305918519-08outdoor-theater-528x316.jpg">
            <a:hlinkClick r:id="rId2"/>
          </p:cNvPr>
          <p:cNvPicPr>
            <a:picLocks noGrp="1"/>
          </p:cNvPicPr>
          <p:nvPr>
            <p:ph sz="half" idx="1"/>
          </p:nvPr>
        </p:nvPicPr>
        <p:blipFill>
          <a:blip r:embed="rId3" cstate="print">
            <a:extLst>
              <a:ext uri="{28A0092B-C50C-407E-A947-70E740481C1C}">
                <a14:useLocalDpi xmlns:a14="http://schemas.microsoft.com/office/drawing/2010/main" val="0"/>
              </a:ext>
            </a:extLst>
          </a:blip>
          <a:stretch>
            <a:fillRect/>
          </a:stretch>
        </p:blipFill>
        <p:spPr bwMode="auto">
          <a:xfrm>
            <a:off x="304800" y="1600200"/>
            <a:ext cx="4787900" cy="4419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Cinema </a:t>
            </a:r>
            <a:r>
              <a:rPr lang="en-US" b="1" dirty="0" err="1" smtClean="0"/>
              <a:t>Pushkinsky</a:t>
            </a:r>
            <a:r>
              <a:rPr lang="en-US" b="1" dirty="0" smtClean="0"/>
              <a:t> </a:t>
            </a:r>
            <a:endParaRPr lang="en-US" dirty="0"/>
          </a:p>
        </p:txBody>
      </p:sp>
      <p:pic>
        <p:nvPicPr>
          <p:cNvPr id="4" name="Content Placeholder 3" descr="1308341954-05-popa-moscow.jpg"/>
          <p:cNvPicPr>
            <a:picLocks noGrp="1" noChangeAspect="1"/>
          </p:cNvPicPr>
          <p:nvPr>
            <p:ph sz="half" idx="1"/>
          </p:nvPr>
        </p:nvPicPr>
        <p:blipFill>
          <a:blip r:embed="rId2" cstate="print"/>
          <a:stretch>
            <a:fillRect/>
          </a:stretch>
        </p:blipFill>
        <p:spPr>
          <a:xfrm>
            <a:off x="304800" y="1524000"/>
            <a:ext cx="4787900" cy="4495800"/>
          </a:xfrm>
          <a:prstGeom prst="rect">
            <a:avLst/>
          </a:prstGeom>
          <a:ln>
            <a:noFill/>
          </a:ln>
          <a:effectLst>
            <a:softEdge rad="112500"/>
          </a:effectLst>
        </p:spPr>
      </p:pic>
      <p:sp>
        <p:nvSpPr>
          <p:cNvPr id="5" name="Content Placeholder 4"/>
          <p:cNvSpPr>
            <a:spLocks noGrp="1"/>
          </p:cNvSpPr>
          <p:nvPr>
            <p:ph sz="half" idx="2"/>
          </p:nvPr>
        </p:nvSpPr>
        <p:spPr/>
        <p:txBody>
          <a:bodyPr>
            <a:normAutofit fontScale="92500"/>
          </a:bodyPr>
          <a:lstStyle/>
          <a:p>
            <a:pPr marL="82296" indent="0">
              <a:buNone/>
            </a:pPr>
            <a:r>
              <a:rPr lang="en-US" dirty="0"/>
              <a:t>The Brooklyn architecture team </a:t>
            </a:r>
            <a:r>
              <a:rPr lang="en-US" b="1" dirty="0">
                <a:hlinkClick r:id="rId3"/>
              </a:rPr>
              <a:t>Popular Architecture</a:t>
            </a:r>
            <a:r>
              <a:rPr lang="en-US" dirty="0"/>
              <a:t> has recently had their proposal for Cinema </a:t>
            </a:r>
            <a:r>
              <a:rPr lang="en-US" dirty="0" err="1"/>
              <a:t>Pushinsky</a:t>
            </a:r>
            <a:r>
              <a:rPr lang="en-US" dirty="0"/>
              <a:t> shortlisted in </a:t>
            </a:r>
            <a:r>
              <a:rPr lang="en-US" dirty="0">
                <a:hlinkClick r:id="rId4"/>
              </a:rPr>
              <a:t>DuPont’s 2011 Changing the Face competition</a:t>
            </a:r>
            <a:r>
              <a:rPr lang="en-US" dirty="0"/>
              <a:t>. Further images of their proposed restoration and a </a:t>
            </a:r>
            <a:r>
              <a:rPr lang="en-US" dirty="0" smtClean="0"/>
              <a:t>brief</a:t>
            </a:r>
            <a:r>
              <a:rPr lang="fa-IR" dirty="0" smtClean="0"/>
              <a:t>.</a:t>
            </a:r>
            <a:r>
              <a:rPr lang="en-US" dirty="0" smtClean="0"/>
              <a:t> </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Take Picture of 1961</a:t>
            </a:r>
            <a:endParaRPr lang="en-US" dirty="0"/>
          </a:p>
        </p:txBody>
      </p:sp>
      <p:pic>
        <p:nvPicPr>
          <p:cNvPr id="2050" name="Picture 2" descr="E:\Univesity\Term2\Tarh\osanlo\2\1308341934-00-popa-mosco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676400"/>
            <a:ext cx="6991350" cy="466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34433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Take Picture of 1961</a:t>
            </a:r>
          </a:p>
        </p:txBody>
      </p:sp>
      <p:pic>
        <p:nvPicPr>
          <p:cNvPr id="3074" name="Picture 2" descr="E:\Univesity\Term2\Tarh\osanlo\2\7(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676400"/>
            <a:ext cx="6710515"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35242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Take picture of 2011</a:t>
            </a:r>
            <a:endParaRPr lang="en-US" dirty="0"/>
          </a:p>
        </p:txBody>
      </p:sp>
      <p:pic>
        <p:nvPicPr>
          <p:cNvPr id="5122" name="Picture 2" descr="E:\Univesity\Term2\Tarh\osanlo\2\1308341939-01-popa-mosco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676400"/>
            <a:ext cx="707633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7281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Elevation </a:t>
            </a:r>
            <a:endParaRPr lang="en-US" dirty="0"/>
          </a:p>
        </p:txBody>
      </p:sp>
      <p:pic>
        <p:nvPicPr>
          <p:cNvPr id="6146" name="Picture 2" descr="E:\Univesity\Term2\Tarh\osanlo\2\slideshow-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447800"/>
            <a:ext cx="7238999" cy="4247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87321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Plan</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52350" y="1524000"/>
            <a:ext cx="7839250" cy="5181600"/>
          </a:xfrm>
        </p:spPr>
      </p:pic>
      <p:sp>
        <p:nvSpPr>
          <p:cNvPr id="5" name="Rectangle 4"/>
          <p:cNvSpPr/>
          <p:nvPr/>
        </p:nvSpPr>
        <p:spPr>
          <a:xfrm>
            <a:off x="2895600" y="1981200"/>
            <a:ext cx="1371600" cy="533400"/>
          </a:xfrm>
          <a:prstGeom prst="rect">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تیاتر</a:t>
            </a:r>
            <a:endParaRPr lang="en-US" dirty="0"/>
          </a:p>
        </p:txBody>
      </p:sp>
      <p:pic>
        <p:nvPicPr>
          <p:cNvPr id="6"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9950" y="1257300"/>
            <a:ext cx="7839250" cy="5181600"/>
          </a:xfrm>
          <a:prstGeom prst="rect">
            <a:avLst/>
          </a:prstGeom>
        </p:spPr>
      </p:pic>
      <p:sp>
        <p:nvSpPr>
          <p:cNvPr id="7" name="Rectangle 6"/>
          <p:cNvSpPr/>
          <p:nvPr/>
        </p:nvSpPr>
        <p:spPr>
          <a:xfrm>
            <a:off x="2743200" y="1714500"/>
            <a:ext cx="1371600" cy="533400"/>
          </a:xfrm>
          <a:prstGeom prst="rect">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تیاتر</a:t>
            </a:r>
            <a:endParaRPr lang="en-US" dirty="0"/>
          </a:p>
        </p:txBody>
      </p:sp>
      <p:pic>
        <p:nvPicPr>
          <p:cNvPr id="8"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8114" y="990600"/>
            <a:ext cx="7839250" cy="5181600"/>
          </a:xfrm>
          <a:prstGeom prst="rect">
            <a:avLst/>
          </a:prstGeom>
        </p:spPr>
      </p:pic>
      <p:sp>
        <p:nvSpPr>
          <p:cNvPr id="9" name="Rectangle 8"/>
          <p:cNvSpPr/>
          <p:nvPr/>
        </p:nvSpPr>
        <p:spPr>
          <a:xfrm>
            <a:off x="2733101" y="1447800"/>
            <a:ext cx="1371600" cy="533400"/>
          </a:xfrm>
          <a:prstGeom prst="rect">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تیاتر</a:t>
            </a:r>
            <a:endParaRPr lang="en-US" dirty="0"/>
          </a:p>
        </p:txBody>
      </p:sp>
      <p:sp>
        <p:nvSpPr>
          <p:cNvPr id="10" name="Rectangle 9"/>
          <p:cNvSpPr/>
          <p:nvPr/>
        </p:nvSpPr>
        <p:spPr>
          <a:xfrm>
            <a:off x="5867400" y="3053508"/>
            <a:ext cx="914400" cy="457200"/>
          </a:xfrm>
          <a:prstGeom prst="rect">
            <a:avLst/>
          </a:prstGeom>
          <a:solidFill>
            <a:schemeClr val="accent1">
              <a:lumMod val="5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باجه بلیط</a:t>
            </a:r>
            <a:endParaRPr lang="en-US" dirty="0"/>
          </a:p>
        </p:txBody>
      </p:sp>
      <p:sp>
        <p:nvSpPr>
          <p:cNvPr id="11" name="Rectangle 10"/>
          <p:cNvSpPr/>
          <p:nvPr/>
        </p:nvSpPr>
        <p:spPr>
          <a:xfrm>
            <a:off x="5867400" y="2133600"/>
            <a:ext cx="914400" cy="381000"/>
          </a:xfrm>
          <a:prstGeom prst="rect">
            <a:avLst/>
          </a:prstGeom>
          <a:solidFill>
            <a:srgbClr val="00B05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سرویس</a:t>
            </a:r>
            <a:endParaRPr lang="en-US" dirty="0"/>
          </a:p>
        </p:txBody>
      </p:sp>
      <p:sp>
        <p:nvSpPr>
          <p:cNvPr id="12" name="Rectangle 11"/>
          <p:cNvSpPr/>
          <p:nvPr/>
        </p:nvSpPr>
        <p:spPr>
          <a:xfrm>
            <a:off x="1945852" y="2906616"/>
            <a:ext cx="990601" cy="604092"/>
          </a:xfrm>
          <a:prstGeom prst="rect">
            <a:avLst/>
          </a:prstGeom>
          <a:solidFill>
            <a:schemeClr val="accent3">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فضای پشتیبانی</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err="1" smtClean="0"/>
              <a:t>Enterior</a:t>
            </a:r>
            <a:r>
              <a:rPr lang="en-US" dirty="0" smtClean="0"/>
              <a:t> Design</a:t>
            </a:r>
            <a:endParaRPr lang="en-US" dirty="0"/>
          </a:p>
        </p:txBody>
      </p:sp>
      <p:sp>
        <p:nvSpPr>
          <p:cNvPr id="6" name="Content Placeholder 5"/>
          <p:cNvSpPr>
            <a:spLocks noGrp="1"/>
          </p:cNvSpPr>
          <p:nvPr>
            <p:ph sz="half" idx="2"/>
          </p:nvPr>
        </p:nvSpPr>
        <p:spPr/>
        <p:txBody>
          <a:bodyPr>
            <a:normAutofit fontScale="92500" lnSpcReduction="20000"/>
          </a:bodyPr>
          <a:lstStyle/>
          <a:p>
            <a:pPr marL="82296" indent="0">
              <a:buNone/>
            </a:pPr>
            <a:r>
              <a:rPr lang="en-US" dirty="0"/>
              <a:t>The main problem with the Cinema </a:t>
            </a:r>
            <a:r>
              <a:rPr lang="en-US" dirty="0" err="1"/>
              <a:t>Pushkinsky</a:t>
            </a:r>
            <a:r>
              <a:rPr lang="en-US" dirty="0"/>
              <a:t> is that it has lost its openness. Completed in 1961, historic photographs of it show a building far lighter and more transparent, one that extends its surroundings, drawing moviegoers into the luminescent darkness of the theater.</a:t>
            </a:r>
          </a:p>
          <a:p>
            <a:pPr marL="82296" indent="0">
              <a:buNone/>
            </a:pPr>
            <a:endParaRPr lang="en-US" dirty="0"/>
          </a:p>
        </p:txBody>
      </p:sp>
      <p:pic>
        <p:nvPicPr>
          <p:cNvPr id="7" name="Content Placeholder 6" descr="http://ad009cdnb.archdaily.net/wp-content/uploads/2011/06/1308341962-07-popa-moscow-528x396.jpg">
            <a:hlinkClick r:id="rId2"/>
          </p:cNvPr>
          <p:cNvPicPr>
            <a:picLocks noGrp="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066800" y="1524000"/>
            <a:ext cx="4419600" cy="472439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851" y="990600"/>
            <a:ext cx="7839250" cy="5181600"/>
          </a:xfrm>
          <a:prstGeom prst="rect">
            <a:avLst/>
          </a:prstGeom>
        </p:spPr>
      </p:pic>
      <p:sp>
        <p:nvSpPr>
          <p:cNvPr id="6" name="Rectangle 5"/>
          <p:cNvSpPr/>
          <p:nvPr/>
        </p:nvSpPr>
        <p:spPr>
          <a:xfrm>
            <a:off x="2733101" y="1447800"/>
            <a:ext cx="1371600" cy="533400"/>
          </a:xfrm>
          <a:prstGeom prst="rect">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تیاتر</a:t>
            </a:r>
            <a:endParaRPr lang="en-US" dirty="0"/>
          </a:p>
        </p:txBody>
      </p:sp>
    </p:spTree>
    <p:extLst>
      <p:ext uri="{BB962C8B-B14F-4D97-AF65-F5344CB8AC3E}">
        <p14:creationId xmlns:p14="http://schemas.microsoft.com/office/powerpoint/2010/main" val="11152753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Section</a:t>
            </a:r>
            <a:endParaRPr lang="en-US" dirty="0"/>
          </a:p>
        </p:txBody>
      </p:sp>
      <p:pic>
        <p:nvPicPr>
          <p:cNvPr id="4098" name="Picture 2" descr="E:\Univesity\Term2\Tarh\osanlo\2\1308341966-09-popa-mosco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9158" y="1828800"/>
            <a:ext cx="8081791"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13792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5400" y="457200"/>
            <a:ext cx="3733800" cy="762000"/>
          </a:xfrm>
          <a:ln>
            <a:solidFill>
              <a:schemeClr val="bg1"/>
            </a:solidFill>
          </a:ln>
        </p:spPr>
        <p:txBody>
          <a:bodyPr>
            <a:normAutofit fontScale="90000"/>
          </a:bodyPr>
          <a:lstStyle/>
          <a:p>
            <a:pPr algn="r"/>
            <a:r>
              <a:rPr lang="fa-IR" sz="4800" dirty="0" smtClean="0"/>
              <a:t> ایده طرح</a:t>
            </a:r>
            <a:endParaRPr lang="en-US" sz="4800" dirty="0"/>
          </a:p>
        </p:txBody>
      </p:sp>
      <p:sp>
        <p:nvSpPr>
          <p:cNvPr id="4" name="Content Placeholder 3"/>
          <p:cNvSpPr>
            <a:spLocks noGrp="1"/>
          </p:cNvSpPr>
          <p:nvPr>
            <p:ph sz="half" idx="2"/>
          </p:nvPr>
        </p:nvSpPr>
        <p:spPr>
          <a:xfrm>
            <a:off x="5105400" y="1524000"/>
            <a:ext cx="3657600" cy="5029200"/>
          </a:xfrm>
          <a:ln>
            <a:solidFill>
              <a:schemeClr val="accent1"/>
            </a:solidFill>
          </a:ln>
        </p:spPr>
        <p:txBody>
          <a:bodyPr>
            <a:normAutofit fontScale="85000" lnSpcReduction="20000"/>
          </a:bodyPr>
          <a:lstStyle/>
          <a:p>
            <a:pPr algn="r">
              <a:buNone/>
            </a:pPr>
            <a:r>
              <a:rPr lang="en-US" dirty="0" smtClean="0"/>
              <a:t> </a:t>
            </a:r>
            <a:r>
              <a:rPr lang="fa-IR" dirty="0" smtClean="0"/>
              <a:t> </a:t>
            </a:r>
          </a:p>
          <a:p>
            <a:pPr algn="r">
              <a:buNone/>
            </a:pPr>
            <a:r>
              <a:rPr lang="fa-IR" dirty="0" smtClean="0">
                <a:latin typeface="Arial" pitchFamily="34" charset="0"/>
                <a:cs typeface="Arial" pitchFamily="34" charset="0"/>
              </a:rPr>
              <a:t>فرایند طراحی :</a:t>
            </a:r>
            <a:br>
              <a:rPr lang="fa-IR" dirty="0" smtClean="0">
                <a:latin typeface="Arial" pitchFamily="34" charset="0"/>
                <a:cs typeface="Arial" pitchFamily="34" charset="0"/>
              </a:rPr>
            </a:br>
            <a:r>
              <a:rPr lang="fa-IR" dirty="0" smtClean="0">
                <a:latin typeface="Arial" pitchFamily="34" charset="0"/>
                <a:cs typeface="Arial" pitchFamily="34" charset="0"/>
              </a:rPr>
              <a:t>گردش خون در سه نوبه خود مارپیچی تشکیل شده است. تئاتر در مارپیچ واقع شده است.  تئاتر در گوشه و کنار پله برقی بزرگ که ارائه نمایش ها تغییر به منهتن و اطراف آن را به یکدیگر متصل می کند واقع شده است. این سه نوبت ایجاد سه صفحه نمایش بزرگ که منجر به ترکیب منسجم از فضاهای قابل استفاده در محیط داخلی و فضای باز از منهتن می شود.</a:t>
            </a:r>
            <a:br>
              <a:rPr lang="fa-IR" dirty="0" smtClean="0">
                <a:latin typeface="Arial" pitchFamily="34" charset="0"/>
                <a:cs typeface="Arial" pitchFamily="34" charset="0"/>
              </a:rPr>
            </a:br>
            <a:endParaRPr lang="en-US" dirty="0">
              <a:latin typeface="Arial" pitchFamily="34" charset="0"/>
              <a:cs typeface="Arial" pitchFamily="34" charset="0"/>
            </a:endParaRPr>
          </a:p>
        </p:txBody>
      </p:sp>
      <p:pic>
        <p:nvPicPr>
          <p:cNvPr id="1026" name="Picture 2" descr="C:\Users\mahdi\Desktop\osanlo\1\1305918493-05concept-diagram.jpg"/>
          <p:cNvPicPr>
            <a:picLocks noGrp="1" noChangeAspect="1" noChangeArrowheads="1"/>
          </p:cNvPicPr>
          <p:nvPr>
            <p:ph sz="half" idx="1"/>
          </p:nvPr>
        </p:nvPicPr>
        <p:blipFill>
          <a:blip r:embed="rId2" cstate="print"/>
          <a:srcRect/>
          <a:stretch>
            <a:fillRect/>
          </a:stretch>
        </p:blipFill>
        <p:spPr bwMode="auto">
          <a:xfrm>
            <a:off x="304800" y="228600"/>
            <a:ext cx="4343400" cy="6477000"/>
          </a:xfrm>
          <a:prstGeom prst="rect">
            <a:avLst/>
          </a:prstGeom>
          <a:ln>
            <a:noFill/>
          </a:ln>
          <a:effectLst>
            <a:softEdge rad="112500"/>
          </a:effectLst>
        </p:spPr>
      </p:pic>
      <p:sp>
        <p:nvSpPr>
          <p:cNvPr id="6" name="TextBox 5"/>
          <p:cNvSpPr txBox="1"/>
          <p:nvPr/>
        </p:nvSpPr>
        <p:spPr>
          <a:xfrm>
            <a:off x="5269735" y="5715000"/>
            <a:ext cx="3505200" cy="1200329"/>
          </a:xfrm>
          <a:prstGeom prst="rect">
            <a:avLst/>
          </a:prstGeom>
          <a:noFill/>
        </p:spPr>
        <p:txBody>
          <a:bodyPr wrap="square" rtlCol="0">
            <a:spAutoFit/>
          </a:bodyPr>
          <a:lstStyle/>
          <a:p>
            <a:r>
              <a:rPr lang="en-US" sz="2400" dirty="0" smtClean="0">
                <a:latin typeface="Arial" pitchFamily="34" charset="0"/>
                <a:cs typeface="Arial" pitchFamily="34" charset="0"/>
              </a:rPr>
              <a:t>Archdaily.com/cinema</a:t>
            </a:r>
            <a:endParaRPr lang="fa-IR" sz="2400" dirty="0" smtClean="0">
              <a:latin typeface="Arial" pitchFamily="34" charset="0"/>
              <a:cs typeface="Arial" pitchFamily="34" charset="0"/>
            </a:endParaRPr>
          </a:p>
          <a:p>
            <a:r>
              <a:rPr lang="fa-IR" sz="2400" dirty="0" smtClean="0">
                <a:latin typeface="Arial" pitchFamily="34" charset="0"/>
                <a:cs typeface="Arial" pitchFamily="34" charset="0"/>
              </a:rPr>
              <a:t>منبع</a:t>
            </a:r>
            <a:r>
              <a:rPr lang="fa-IR" sz="2400" dirty="0">
                <a:latin typeface="Arial" pitchFamily="34" charset="0"/>
                <a:cs typeface="Arial" pitchFamily="34" charset="0"/>
              </a:rPr>
              <a:t>:</a:t>
            </a:r>
            <a:endParaRPr lang="en-US" sz="2400" dirty="0">
              <a:latin typeface="Arial" pitchFamily="34" charset="0"/>
              <a:cs typeface="Arial" pitchFamily="34" charset="0"/>
            </a:endParaRPr>
          </a:p>
          <a:p>
            <a:endParaRPr lang="en-US"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err="1" smtClean="0"/>
              <a:t>Enterior</a:t>
            </a:r>
            <a:endParaRPr lang="en-US" dirty="0"/>
          </a:p>
        </p:txBody>
      </p:sp>
      <p:sp>
        <p:nvSpPr>
          <p:cNvPr id="6" name="Content Placeholder 5"/>
          <p:cNvSpPr>
            <a:spLocks noGrp="1"/>
          </p:cNvSpPr>
          <p:nvPr>
            <p:ph sz="half" idx="2"/>
          </p:nvPr>
        </p:nvSpPr>
        <p:spPr/>
        <p:txBody>
          <a:bodyPr>
            <a:normAutofit fontScale="85000" lnSpcReduction="20000"/>
          </a:bodyPr>
          <a:lstStyle/>
          <a:p>
            <a:pPr marL="82296" indent="0">
              <a:buNone/>
            </a:pPr>
            <a:r>
              <a:rPr lang="en-US" dirty="0"/>
              <a:t>Now the cinema appears like a dead end to Pushkin Square, as just a giant billboard with no physical value. Inspired by the cinema’s past condition and its location on the square, our design expands the lobby’s facade to reconnect with the city. Working with the cinema’s existing geometries, this expansion takes the form of a pleated glass curtain </a:t>
            </a:r>
          </a:p>
        </p:txBody>
      </p:sp>
      <p:pic>
        <p:nvPicPr>
          <p:cNvPr id="7" name="Content Placeholder 6" descr="http://ad009cdnb.archdaily.net/wp-content/uploads/2011/06/1308341957-06-popa-moscow-528x315.jpg">
            <a:hlinkClick r:id="rId2"/>
          </p:cNvPr>
          <p:cNvPicPr>
            <a:picLocks noGrp="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990600" y="1371600"/>
            <a:ext cx="4343400" cy="44958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Diagram</a:t>
            </a:r>
            <a:endParaRPr lang="en-US" dirty="0"/>
          </a:p>
        </p:txBody>
      </p:sp>
      <p:sp>
        <p:nvSpPr>
          <p:cNvPr id="6" name="Content Placeholder 5"/>
          <p:cNvSpPr>
            <a:spLocks noGrp="1"/>
          </p:cNvSpPr>
          <p:nvPr>
            <p:ph sz="half" idx="2"/>
          </p:nvPr>
        </p:nvSpPr>
        <p:spPr/>
        <p:txBody>
          <a:bodyPr>
            <a:normAutofit fontScale="85000" lnSpcReduction="20000"/>
          </a:bodyPr>
          <a:lstStyle/>
          <a:p>
            <a:pPr marL="82296" indent="0">
              <a:buNone/>
            </a:pPr>
            <a:r>
              <a:rPr lang="en-US" dirty="0"/>
              <a:t>Made with DuPont’s </a:t>
            </a:r>
            <a:r>
              <a:rPr lang="en-US" dirty="0" err="1"/>
              <a:t>SentryGlas</a:t>
            </a:r>
            <a:r>
              <a:rPr lang="en-US" dirty="0"/>
              <a:t>, the curtain is an insulated assembly that uses the depth of the pleats to create a rigid structure free of metal framing. The curtain extends the programmatic possibilities of the cinema, making new space for bars, restaurants, cafes, winter gardens, galleries, and other uses, strengthening the relationship between it and the square</a:t>
            </a:r>
          </a:p>
        </p:txBody>
      </p:sp>
      <p:pic>
        <p:nvPicPr>
          <p:cNvPr id="7" name="Content Placeholder 6" descr="http://ad009cdnb.archdaily.net/wp-content/uploads/2011/06/1308341942-02-popa-moscow-528x450.jpg">
            <a:hlinkClick r:id="rId2"/>
          </p:cNvPr>
          <p:cNvPicPr>
            <a:picLocks noGrp="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066800" y="1371600"/>
            <a:ext cx="4267200" cy="4190999"/>
          </a:xfrm>
          <a:prstGeom prst="rect">
            <a:avLst/>
          </a:prstGeom>
          <a:noFill/>
          <a:ln>
            <a:no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Diagram</a:t>
            </a:r>
            <a:endParaRPr lang="en-US" dirty="0"/>
          </a:p>
        </p:txBody>
      </p:sp>
      <p:sp>
        <p:nvSpPr>
          <p:cNvPr id="6" name="Content Placeholder 5"/>
          <p:cNvSpPr>
            <a:spLocks noGrp="1"/>
          </p:cNvSpPr>
          <p:nvPr>
            <p:ph sz="half" idx="2"/>
          </p:nvPr>
        </p:nvSpPr>
        <p:spPr/>
        <p:txBody>
          <a:bodyPr>
            <a:normAutofit fontScale="85000" lnSpcReduction="20000"/>
          </a:bodyPr>
          <a:lstStyle/>
          <a:p>
            <a:pPr marL="82296" indent="0">
              <a:buNone/>
            </a:pPr>
            <a:r>
              <a:rPr lang="en-US" dirty="0"/>
              <a:t>Signage is handled by a stainless steel mesh embedded with LEDs that wraps all opaque areas of the facade. The LED mesh provides an extremely flexible system able to engage street life with multiple streams of information. As a result, the renewed transparency of the glass curtain is free to display only the changing light effects of day and night.</a:t>
            </a:r>
          </a:p>
          <a:p>
            <a:pPr marL="82296" indent="0">
              <a:buNone/>
            </a:pPr>
            <a:endParaRPr lang="en-US" dirty="0"/>
          </a:p>
        </p:txBody>
      </p:sp>
      <p:pic>
        <p:nvPicPr>
          <p:cNvPr id="7" name="Content Placeholder 6" descr="http://ad009cdnb.archdaily.net/wp-content/uploads/2011/06/1308341944-03-popa-moscow-528x450.jpg">
            <a:hlinkClick r:id="rId2"/>
          </p:cNvPr>
          <p:cNvPicPr>
            <a:picLocks noGrp="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990600" y="1447800"/>
            <a:ext cx="4419600" cy="4343399"/>
          </a:xfrm>
          <a:prstGeom prst="rect">
            <a:avLst/>
          </a:prstGeom>
          <a:noFill/>
          <a:ln>
            <a:no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ttp://ad009cdnb.archdaily.net/wp-content/uploads/2011/06/1308341946-04-popa-moscow-528x450.jpg">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71600" y="1752600"/>
            <a:ext cx="7162800" cy="4800600"/>
          </a:xfrm>
          <a:prstGeom prst="rect">
            <a:avLst/>
          </a:prstGeom>
          <a:noFill/>
          <a:ln>
            <a:noFill/>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r"/>
            <a:r>
              <a:rPr lang="fa-IR" dirty="0" smtClean="0"/>
              <a:t>ایده اولیه بر اساس مقیاس های مختلف:</a:t>
            </a:r>
            <a:endParaRPr lang="en-US" dirty="0"/>
          </a:p>
        </p:txBody>
      </p:sp>
      <p:pic>
        <p:nvPicPr>
          <p:cNvPr id="7" name="Content Placeholder 6" descr="1305918493-05concept-diagram as Smart Object-1.jpg"/>
          <p:cNvPicPr>
            <a:picLocks noGrp="1" noChangeAspect="1"/>
          </p:cNvPicPr>
          <p:nvPr>
            <p:ph idx="1"/>
          </p:nvPr>
        </p:nvPicPr>
        <p:blipFill>
          <a:blip r:embed="rId2" cstate="print"/>
          <a:stretch>
            <a:fillRect/>
          </a:stretch>
        </p:blipFill>
        <p:spPr>
          <a:xfrm>
            <a:off x="228600" y="1600200"/>
            <a:ext cx="8705850" cy="4876800"/>
          </a:xfrm>
          <a:prstGeom prst="rect">
            <a:avLst/>
          </a:prstGeom>
          <a:ln>
            <a:noFill/>
          </a:ln>
          <a:effectLst>
            <a:softEdge rad="112500"/>
          </a:effectLst>
        </p:spPr>
      </p:pic>
      <p:sp>
        <p:nvSpPr>
          <p:cNvPr id="4" name="TextBox 3"/>
          <p:cNvSpPr txBox="1"/>
          <p:nvPr/>
        </p:nvSpPr>
        <p:spPr>
          <a:xfrm>
            <a:off x="5269735" y="5715000"/>
            <a:ext cx="3505200" cy="1200329"/>
          </a:xfrm>
          <a:prstGeom prst="rect">
            <a:avLst/>
          </a:prstGeom>
          <a:noFill/>
        </p:spPr>
        <p:txBody>
          <a:bodyPr wrap="square" rtlCol="0">
            <a:spAutoFit/>
          </a:bodyPr>
          <a:lstStyle/>
          <a:p>
            <a:r>
              <a:rPr lang="en-US" sz="2400" dirty="0" smtClean="0">
                <a:latin typeface="Arial" pitchFamily="34" charset="0"/>
                <a:cs typeface="Arial" pitchFamily="34" charset="0"/>
              </a:rPr>
              <a:t>Archdaily.com/cinema</a:t>
            </a:r>
            <a:endParaRPr lang="fa-IR" sz="2400" dirty="0" smtClean="0">
              <a:latin typeface="Arial" pitchFamily="34" charset="0"/>
              <a:cs typeface="Arial" pitchFamily="34" charset="0"/>
            </a:endParaRPr>
          </a:p>
          <a:p>
            <a:r>
              <a:rPr lang="fa-IR" sz="2400" dirty="0" smtClean="0">
                <a:latin typeface="Arial" pitchFamily="34" charset="0"/>
                <a:cs typeface="Arial" pitchFamily="34" charset="0"/>
              </a:rPr>
              <a:t>منبع</a:t>
            </a:r>
            <a:r>
              <a:rPr lang="fa-IR" sz="2400" dirty="0">
                <a:latin typeface="Arial" pitchFamily="34" charset="0"/>
                <a:cs typeface="Arial" pitchFamily="34" charset="0"/>
              </a:rPr>
              <a:t>:</a:t>
            </a:r>
            <a:endParaRPr lang="en-US" sz="2400" dirty="0">
              <a:latin typeface="Arial" pitchFamily="34" charset="0"/>
              <a:cs typeface="Arial" pitchFamily="34" charset="0"/>
            </a:endParaRPr>
          </a:p>
          <a:p>
            <a:endParaRPr 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47800" y="304800"/>
            <a:ext cx="7498080" cy="1249362"/>
          </a:xfrm>
        </p:spPr>
        <p:txBody>
          <a:bodyPr>
            <a:normAutofit/>
          </a:bodyPr>
          <a:lstStyle/>
          <a:p>
            <a:pPr algn="r"/>
            <a:r>
              <a:rPr lang="fa-IR" sz="3800" dirty="0" smtClean="0"/>
              <a:t>ایده دوم طرح با استفاده از گردش جریان خون:</a:t>
            </a:r>
            <a:endParaRPr lang="en-US" sz="3800" dirty="0"/>
          </a:p>
        </p:txBody>
      </p:sp>
      <p:pic>
        <p:nvPicPr>
          <p:cNvPr id="7" name="Content Placeholder 6" descr="TRUOO.jpg"/>
          <p:cNvPicPr>
            <a:picLocks noGrp="1" noChangeAspect="1"/>
          </p:cNvPicPr>
          <p:nvPr>
            <p:ph idx="1"/>
          </p:nvPr>
        </p:nvPicPr>
        <p:blipFill>
          <a:blip r:embed="rId2" cstate="print"/>
          <a:stretch>
            <a:fillRect/>
          </a:stretch>
        </p:blipFill>
        <p:spPr>
          <a:xfrm>
            <a:off x="228600" y="1524000"/>
            <a:ext cx="8705850" cy="5105400"/>
          </a:xfrm>
          <a:prstGeom prst="rect">
            <a:avLst/>
          </a:prstGeom>
          <a:ln>
            <a:noFill/>
          </a:ln>
          <a:effectLst>
            <a:softEdge rad="112500"/>
          </a:effectLst>
        </p:spPr>
      </p:pic>
      <p:sp>
        <p:nvSpPr>
          <p:cNvPr id="4" name="TextBox 3"/>
          <p:cNvSpPr txBox="1"/>
          <p:nvPr/>
        </p:nvSpPr>
        <p:spPr>
          <a:xfrm>
            <a:off x="5269735" y="6019800"/>
            <a:ext cx="3505200" cy="1200329"/>
          </a:xfrm>
          <a:prstGeom prst="rect">
            <a:avLst/>
          </a:prstGeom>
          <a:noFill/>
        </p:spPr>
        <p:txBody>
          <a:bodyPr wrap="square" rtlCol="0">
            <a:spAutoFit/>
          </a:bodyPr>
          <a:lstStyle/>
          <a:p>
            <a:r>
              <a:rPr lang="en-US" sz="2400" dirty="0" smtClean="0">
                <a:latin typeface="Arial" pitchFamily="34" charset="0"/>
                <a:cs typeface="Arial" pitchFamily="34" charset="0"/>
              </a:rPr>
              <a:t>Archdaily.com/cinema</a:t>
            </a:r>
            <a:endParaRPr lang="fa-IR" sz="2400" dirty="0" smtClean="0">
              <a:latin typeface="Arial" pitchFamily="34" charset="0"/>
              <a:cs typeface="Arial" pitchFamily="34" charset="0"/>
            </a:endParaRPr>
          </a:p>
          <a:p>
            <a:r>
              <a:rPr lang="fa-IR" sz="2400" dirty="0" smtClean="0">
                <a:latin typeface="Arial" pitchFamily="34" charset="0"/>
                <a:cs typeface="Arial" pitchFamily="34" charset="0"/>
              </a:rPr>
              <a:t>منبع</a:t>
            </a:r>
            <a:r>
              <a:rPr lang="fa-IR" sz="2400" dirty="0">
                <a:latin typeface="Arial" pitchFamily="34" charset="0"/>
                <a:cs typeface="Arial" pitchFamily="34" charset="0"/>
              </a:rPr>
              <a:t>:</a:t>
            </a:r>
            <a:endParaRPr lang="en-US" sz="2400" dirty="0">
              <a:latin typeface="Arial" pitchFamily="34" charset="0"/>
              <a:cs typeface="Arial" pitchFamily="34" charset="0"/>
            </a:endParaRPr>
          </a:p>
          <a:p>
            <a:endParaRPr lang="en-U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r"/>
            <a:r>
              <a:rPr lang="fa-IR" dirty="0" smtClean="0"/>
              <a:t>ایده نهایی: </a:t>
            </a:r>
            <a:endParaRPr lang="en-US" dirty="0"/>
          </a:p>
        </p:txBody>
      </p:sp>
      <p:pic>
        <p:nvPicPr>
          <p:cNvPr id="7" name="Content Placeholder 6" descr="WW.jpg"/>
          <p:cNvPicPr>
            <a:picLocks noGrp="1" noChangeAspect="1"/>
          </p:cNvPicPr>
          <p:nvPr>
            <p:ph idx="1"/>
          </p:nvPr>
        </p:nvPicPr>
        <p:blipFill>
          <a:blip r:embed="rId2" cstate="print"/>
          <a:stretch>
            <a:fillRect/>
          </a:stretch>
        </p:blipFill>
        <p:spPr>
          <a:xfrm>
            <a:off x="304800" y="1600200"/>
            <a:ext cx="8705850" cy="4876799"/>
          </a:xfrm>
          <a:prstGeom prst="rect">
            <a:avLst/>
          </a:prstGeom>
          <a:ln>
            <a:noFill/>
          </a:ln>
          <a:effectLst>
            <a:softEdge rad="112500"/>
          </a:effectLst>
        </p:spPr>
      </p:pic>
      <p:sp>
        <p:nvSpPr>
          <p:cNvPr id="4" name="TextBox 3"/>
          <p:cNvSpPr txBox="1"/>
          <p:nvPr/>
        </p:nvSpPr>
        <p:spPr>
          <a:xfrm>
            <a:off x="5269735" y="5943600"/>
            <a:ext cx="3505200" cy="1200329"/>
          </a:xfrm>
          <a:prstGeom prst="rect">
            <a:avLst/>
          </a:prstGeom>
          <a:noFill/>
        </p:spPr>
        <p:txBody>
          <a:bodyPr wrap="square" rtlCol="0">
            <a:spAutoFit/>
          </a:bodyPr>
          <a:lstStyle/>
          <a:p>
            <a:r>
              <a:rPr lang="en-US" sz="2400" dirty="0" smtClean="0">
                <a:latin typeface="Arial" pitchFamily="34" charset="0"/>
                <a:cs typeface="Arial" pitchFamily="34" charset="0"/>
              </a:rPr>
              <a:t>Archdaily.com/cinema</a:t>
            </a:r>
            <a:endParaRPr lang="fa-IR" sz="2400" dirty="0" smtClean="0">
              <a:latin typeface="Arial" pitchFamily="34" charset="0"/>
              <a:cs typeface="Arial" pitchFamily="34" charset="0"/>
            </a:endParaRPr>
          </a:p>
          <a:p>
            <a:r>
              <a:rPr lang="fa-IR" sz="2400" dirty="0" smtClean="0">
                <a:latin typeface="Arial" pitchFamily="34" charset="0"/>
                <a:cs typeface="Arial" pitchFamily="34" charset="0"/>
              </a:rPr>
              <a:t>منبع</a:t>
            </a:r>
            <a:r>
              <a:rPr lang="fa-IR" sz="2400" dirty="0">
                <a:latin typeface="Arial" pitchFamily="34" charset="0"/>
                <a:cs typeface="Arial" pitchFamily="34" charset="0"/>
              </a:rPr>
              <a:t>:</a:t>
            </a:r>
            <a:endParaRPr lang="en-US" sz="2400" dirty="0">
              <a:latin typeface="Arial" pitchFamily="34" charset="0"/>
              <a:cs typeface="Arial" pitchFamily="34" charset="0"/>
            </a:endParaRPr>
          </a:p>
          <a:p>
            <a:endParaRPr lang="en-U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7" name="Content Placeholder 6" descr="1305918493-05concept-diagram.jpg"/>
          <p:cNvPicPr>
            <a:picLocks noGrp="1" noChangeAspect="1"/>
          </p:cNvPicPr>
          <p:nvPr>
            <p:ph idx="1"/>
          </p:nvPr>
        </p:nvPicPr>
        <p:blipFill>
          <a:blip r:embed="rId2" cstate="print"/>
          <a:stretch>
            <a:fillRect/>
          </a:stretch>
        </p:blipFill>
        <p:spPr>
          <a:xfrm>
            <a:off x="381000" y="1537362"/>
            <a:ext cx="8553450" cy="5092037"/>
          </a:xfrm>
          <a:prstGeom prst="rect">
            <a:avLst/>
          </a:prstGeom>
          <a:ln>
            <a:noFill/>
          </a:ln>
          <a:effectLst>
            <a:softEdge rad="112500"/>
          </a:effectLst>
        </p:spPr>
      </p:pic>
      <p:sp>
        <p:nvSpPr>
          <p:cNvPr id="4" name="TextBox 3"/>
          <p:cNvSpPr txBox="1"/>
          <p:nvPr/>
        </p:nvSpPr>
        <p:spPr>
          <a:xfrm>
            <a:off x="5562600" y="6088655"/>
            <a:ext cx="3505200" cy="1200329"/>
          </a:xfrm>
          <a:prstGeom prst="rect">
            <a:avLst/>
          </a:prstGeom>
          <a:noFill/>
        </p:spPr>
        <p:txBody>
          <a:bodyPr wrap="square" rtlCol="0">
            <a:spAutoFit/>
          </a:bodyPr>
          <a:lstStyle/>
          <a:p>
            <a:r>
              <a:rPr lang="en-US" sz="2400" dirty="0" smtClean="0">
                <a:latin typeface="Arial" pitchFamily="34" charset="0"/>
                <a:cs typeface="Arial" pitchFamily="34" charset="0"/>
              </a:rPr>
              <a:t>Archdaily.com/cinema</a:t>
            </a:r>
            <a:endParaRPr lang="fa-IR" sz="2400" dirty="0" smtClean="0">
              <a:latin typeface="Arial" pitchFamily="34" charset="0"/>
              <a:cs typeface="Arial" pitchFamily="34" charset="0"/>
            </a:endParaRPr>
          </a:p>
          <a:p>
            <a:r>
              <a:rPr lang="fa-IR" sz="2400" dirty="0" smtClean="0">
                <a:latin typeface="Arial" pitchFamily="34" charset="0"/>
                <a:cs typeface="Arial" pitchFamily="34" charset="0"/>
              </a:rPr>
              <a:t>منبع</a:t>
            </a:r>
            <a:r>
              <a:rPr lang="fa-IR" sz="2400" dirty="0">
                <a:latin typeface="Arial" pitchFamily="34" charset="0"/>
                <a:cs typeface="Arial" pitchFamily="34" charset="0"/>
              </a:rPr>
              <a:t>:</a:t>
            </a:r>
            <a:endParaRPr lang="en-US" sz="2400" dirty="0">
              <a:latin typeface="Arial" pitchFamily="34" charset="0"/>
              <a:cs typeface="Arial" pitchFamily="34" charset="0"/>
            </a:endParaRPr>
          </a:p>
          <a:p>
            <a:endParaRPr lang="en-US"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r"/>
            <a:r>
              <a:rPr lang="fa-IR" dirty="0" smtClean="0"/>
              <a:t>معرفی سایت</a:t>
            </a:r>
            <a:endParaRPr lang="en-US" dirty="0"/>
          </a:p>
        </p:txBody>
      </p:sp>
      <p:pic>
        <p:nvPicPr>
          <p:cNvPr id="18" name="Content Placeholder 17" descr="1305918582-13site-.jpg"/>
          <p:cNvPicPr>
            <a:picLocks noGrp="1" noChangeAspect="1"/>
          </p:cNvPicPr>
          <p:nvPr>
            <p:ph idx="1"/>
          </p:nvPr>
        </p:nvPicPr>
        <p:blipFill>
          <a:blip r:embed="rId2" cstate="print"/>
          <a:stretch>
            <a:fillRect/>
          </a:stretch>
        </p:blipFill>
        <p:spPr>
          <a:xfrm>
            <a:off x="228600" y="1447800"/>
            <a:ext cx="8534400" cy="2209800"/>
          </a:xfrm>
          <a:prstGeom prst="rect">
            <a:avLst/>
          </a:prstGeom>
          <a:ln>
            <a:noFill/>
          </a:ln>
          <a:effectLst>
            <a:softEdge rad="112500"/>
          </a:effectLst>
        </p:spPr>
      </p:pic>
      <p:sp>
        <p:nvSpPr>
          <p:cNvPr id="14" name="Oval 13"/>
          <p:cNvSpPr/>
          <p:nvPr/>
        </p:nvSpPr>
        <p:spPr>
          <a:xfrm>
            <a:off x="4724400" y="2133600"/>
            <a:ext cx="914400" cy="838200"/>
          </a:xfrm>
          <a:prstGeom prst="ellipse">
            <a:avLst/>
          </a:prstGeom>
          <a:noFill/>
          <a:ln w="412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Content Placeholder 9" descr="1305918513-07site-view.jpg"/>
          <p:cNvPicPr>
            <a:picLocks noChangeAspect="1"/>
          </p:cNvPicPr>
          <p:nvPr/>
        </p:nvPicPr>
        <p:blipFill>
          <a:blip r:embed="rId3" cstate="print"/>
          <a:stretch>
            <a:fillRect/>
          </a:stretch>
        </p:blipFill>
        <p:spPr>
          <a:xfrm>
            <a:off x="228600" y="3733800"/>
            <a:ext cx="8629650" cy="2514600"/>
          </a:xfrm>
          <a:prstGeom prst="rect">
            <a:avLst/>
          </a:prstGeom>
          <a:ln>
            <a:noFill/>
          </a:ln>
          <a:effectLst>
            <a:softEdge rad="112500"/>
          </a:effectLst>
        </p:spPr>
      </p:pic>
      <p:sp>
        <p:nvSpPr>
          <p:cNvPr id="21" name="Rectangle 20"/>
          <p:cNvSpPr/>
          <p:nvPr/>
        </p:nvSpPr>
        <p:spPr>
          <a:xfrm>
            <a:off x="1447800" y="4191000"/>
            <a:ext cx="1676400" cy="1600200"/>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p:cNvCxnSpPr/>
          <p:nvPr/>
        </p:nvCxnSpPr>
        <p:spPr>
          <a:xfrm rot="10800000" flipV="1">
            <a:off x="3276600" y="2971800"/>
            <a:ext cx="1295400" cy="990600"/>
          </a:xfrm>
          <a:prstGeom prst="straightConnector1">
            <a:avLst/>
          </a:prstGeom>
          <a:ln w="984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342951" y="6019800"/>
            <a:ext cx="3505200" cy="1200329"/>
          </a:xfrm>
          <a:prstGeom prst="rect">
            <a:avLst/>
          </a:prstGeom>
          <a:noFill/>
        </p:spPr>
        <p:txBody>
          <a:bodyPr wrap="square" rtlCol="0">
            <a:spAutoFit/>
          </a:bodyPr>
          <a:lstStyle/>
          <a:p>
            <a:r>
              <a:rPr lang="en-US" sz="2400" dirty="0" smtClean="0">
                <a:latin typeface="Arial" pitchFamily="34" charset="0"/>
                <a:cs typeface="Arial" pitchFamily="34" charset="0"/>
              </a:rPr>
              <a:t>Archdaily.com/cinema</a:t>
            </a:r>
            <a:endParaRPr lang="fa-IR" sz="2400" dirty="0" smtClean="0">
              <a:latin typeface="Arial" pitchFamily="34" charset="0"/>
              <a:cs typeface="Arial" pitchFamily="34" charset="0"/>
            </a:endParaRPr>
          </a:p>
          <a:p>
            <a:r>
              <a:rPr lang="fa-IR" sz="2400" dirty="0" smtClean="0">
                <a:latin typeface="Arial" pitchFamily="34" charset="0"/>
                <a:cs typeface="Arial" pitchFamily="34" charset="0"/>
              </a:rPr>
              <a:t>منبع</a:t>
            </a:r>
            <a:r>
              <a:rPr lang="fa-IR" sz="2400" dirty="0">
                <a:latin typeface="Arial" pitchFamily="34" charset="0"/>
                <a:cs typeface="Arial" pitchFamily="34" charset="0"/>
              </a:rPr>
              <a:t>:</a:t>
            </a:r>
            <a:endParaRPr lang="en-US" sz="2400" dirty="0">
              <a:latin typeface="Arial" pitchFamily="34" charset="0"/>
              <a:cs typeface="Arial" pitchFamily="34" charset="0"/>
            </a:endParaRPr>
          </a:p>
          <a:p>
            <a:endParaRPr lang="en-US"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HVHJF.jpg"/>
          <p:cNvPicPr>
            <a:picLocks noGrp="1" noChangeAspect="1"/>
          </p:cNvPicPr>
          <p:nvPr>
            <p:ph idx="1"/>
          </p:nvPr>
        </p:nvPicPr>
        <p:blipFill>
          <a:blip r:embed="rId2"/>
          <a:stretch>
            <a:fillRect/>
          </a:stretch>
        </p:blipFill>
        <p:spPr>
          <a:xfrm>
            <a:off x="1219201" y="1143000"/>
            <a:ext cx="7620000" cy="5486400"/>
          </a:xfrm>
        </p:spPr>
      </p:pic>
      <p:sp>
        <p:nvSpPr>
          <p:cNvPr id="4" name="Title 6"/>
          <p:cNvSpPr>
            <a:spLocks noGrp="1"/>
          </p:cNvSpPr>
          <p:nvPr>
            <p:ph type="title"/>
          </p:nvPr>
        </p:nvSpPr>
        <p:spPr/>
        <p:txBody>
          <a:bodyPr>
            <a:normAutofit/>
          </a:bodyPr>
          <a:lstStyle/>
          <a:p>
            <a:pPr algn="r"/>
            <a:r>
              <a:rPr lang="fa-IR" sz="4000" dirty="0" smtClean="0"/>
              <a:t>نقشه های معماری طرح</a:t>
            </a:r>
            <a:endParaRPr lang="en-US" sz="4000" dirty="0"/>
          </a:p>
        </p:txBody>
      </p:sp>
      <p:sp>
        <p:nvSpPr>
          <p:cNvPr id="6" name="TextBox 5"/>
          <p:cNvSpPr txBox="1"/>
          <p:nvPr/>
        </p:nvSpPr>
        <p:spPr>
          <a:xfrm>
            <a:off x="7086600" y="5943600"/>
            <a:ext cx="1905000" cy="738664"/>
          </a:xfrm>
          <a:prstGeom prst="rect">
            <a:avLst/>
          </a:prstGeom>
          <a:noFill/>
        </p:spPr>
        <p:txBody>
          <a:bodyPr wrap="square" rtlCol="0">
            <a:spAutoFit/>
          </a:bodyPr>
          <a:lstStyle/>
          <a:p>
            <a:pPr algn="r"/>
            <a:r>
              <a:rPr lang="fa-IR" sz="2400" dirty="0" smtClean="0"/>
              <a:t>پلان هم کف </a:t>
            </a:r>
          </a:p>
          <a:p>
            <a:pPr algn="r"/>
            <a:r>
              <a:rPr lang="fa-IR" dirty="0" smtClean="0"/>
              <a:t>مقیاس 1/100</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552</TotalTime>
  <Words>510</Words>
  <Application>Microsoft Office PowerPoint</Application>
  <PresentationFormat>On-screen Show (4:3)</PresentationFormat>
  <Paragraphs>101</Paragraphs>
  <Slides>36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2  Traffic</vt:lpstr>
      <vt:lpstr>Arial</vt:lpstr>
      <vt:lpstr>Gill Sans MT</vt:lpstr>
      <vt:lpstr>Majalla UI</vt:lpstr>
      <vt:lpstr>Verdana</vt:lpstr>
      <vt:lpstr>Wingdings 2</vt:lpstr>
      <vt:lpstr>Solstice</vt:lpstr>
      <vt:lpstr>PowerPoint Presentation</vt:lpstr>
      <vt:lpstr>Lic cinema</vt:lpstr>
      <vt:lpstr> ایده طرح</vt:lpstr>
      <vt:lpstr>ایده اولیه بر اساس مقیاس های مختلف:</vt:lpstr>
      <vt:lpstr>ایده دوم طرح با استفاده از گردش جریان خون:</vt:lpstr>
      <vt:lpstr>ایده نهایی: </vt:lpstr>
      <vt:lpstr>PowerPoint Presentation</vt:lpstr>
      <vt:lpstr>معرفی سایت</vt:lpstr>
      <vt:lpstr>نقشه های معماری طرح</vt:lpstr>
      <vt:lpstr>نقشه های معماری طرح</vt:lpstr>
      <vt:lpstr>مقاطع</vt:lpstr>
      <vt:lpstr>آنالیز طرح پلان ها :</vt:lpstr>
      <vt:lpstr>PowerPoint Presentation</vt:lpstr>
      <vt:lpstr>PowerPoint Presentation</vt:lpstr>
      <vt:lpstr>PowerPoint Presentation</vt:lpstr>
      <vt:lpstr>آنالیز طرح مقاطع :</vt:lpstr>
      <vt:lpstr>مقطع عرضی:</vt:lpstr>
      <vt:lpstr>معرفی فضاها بر اساس ابعاد انسانی:</vt:lpstr>
      <vt:lpstr> ورودی مجموعه</vt:lpstr>
      <vt:lpstr>فضاهای داخلی مجموعه فضای داخل سالن:</vt:lpstr>
      <vt:lpstr>Cinema Pushkinsky </vt:lpstr>
      <vt:lpstr>Take Picture of 1961</vt:lpstr>
      <vt:lpstr>Take Picture of 1961</vt:lpstr>
      <vt:lpstr>Take picture of 2011</vt:lpstr>
      <vt:lpstr>Elevation </vt:lpstr>
      <vt:lpstr>Plan</vt:lpstr>
      <vt:lpstr>Enterior Design</vt:lpstr>
      <vt:lpstr>PowerPoint Presentation</vt:lpstr>
      <vt:lpstr>Section</vt:lpstr>
      <vt:lpstr>Enterior</vt:lpstr>
      <vt:lpstr>Diagram</vt:lpstr>
      <vt:lpstr>Diagram</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mahdi</dc:creator>
  <cp:lastModifiedBy>arash</cp:lastModifiedBy>
  <cp:revision>59</cp:revision>
  <dcterms:created xsi:type="dcterms:W3CDTF">2013-03-01T06:52:02Z</dcterms:created>
  <dcterms:modified xsi:type="dcterms:W3CDTF">2014-10-11T20:37:07Z</dcterms:modified>
</cp:coreProperties>
</file>