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snapToGrid="0">
      <p:cViewPr varScale="1">
        <p:scale>
          <a:sx n="85" d="100"/>
          <a:sy n="85" d="100"/>
        </p:scale>
        <p:origin x="9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B575523-11A8-4334-8246-1D169EA3EEEA}" type="datetimeFigureOut">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C41EC4-454F-4B31-AF2B-8E1C1568338D}" type="slidenum">
              <a:rPr lang="en-US" smtClean="0"/>
              <a:t>‹#›</a:t>
            </a:fld>
            <a:endParaRPr lang="en-US"/>
          </a:p>
        </p:txBody>
      </p:sp>
    </p:spTree>
    <p:extLst>
      <p:ext uri="{BB962C8B-B14F-4D97-AF65-F5344CB8AC3E}">
        <p14:creationId xmlns:p14="http://schemas.microsoft.com/office/powerpoint/2010/main" val="38862242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B575523-11A8-4334-8246-1D169EA3EEEA}" type="datetimeFigureOut">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C41EC4-454F-4B31-AF2B-8E1C1568338D}" type="slidenum">
              <a:rPr lang="en-US" smtClean="0"/>
              <a:t>‹#›</a:t>
            </a:fld>
            <a:endParaRPr lang="en-US"/>
          </a:p>
        </p:txBody>
      </p:sp>
    </p:spTree>
    <p:extLst>
      <p:ext uri="{BB962C8B-B14F-4D97-AF65-F5344CB8AC3E}">
        <p14:creationId xmlns:p14="http://schemas.microsoft.com/office/powerpoint/2010/main" val="23985226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B575523-11A8-4334-8246-1D169EA3EEEA}" type="datetimeFigureOut">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C41EC4-454F-4B31-AF2B-8E1C1568338D}" type="slidenum">
              <a:rPr lang="en-US" smtClean="0"/>
              <a:t>‹#›</a:t>
            </a:fld>
            <a:endParaRPr lang="en-US"/>
          </a:p>
        </p:txBody>
      </p:sp>
    </p:spTree>
    <p:extLst>
      <p:ext uri="{BB962C8B-B14F-4D97-AF65-F5344CB8AC3E}">
        <p14:creationId xmlns:p14="http://schemas.microsoft.com/office/powerpoint/2010/main" val="714325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292100"/>
            <a:ext cx="10972800" cy="5727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609600" y="6245225"/>
            <a:ext cx="2844800" cy="476250"/>
          </a:xfrm>
        </p:spPr>
        <p:txBody>
          <a:bodyPr/>
          <a:lstStyle>
            <a:lvl1pPr>
              <a:defRPr/>
            </a:lvl1pPr>
          </a:lstStyle>
          <a:p>
            <a:endParaRPr lang="en-US" altLang="en-US"/>
          </a:p>
        </p:txBody>
      </p:sp>
      <p:sp>
        <p:nvSpPr>
          <p:cNvPr id="4" name="Footer Placeholder 3"/>
          <p:cNvSpPr>
            <a:spLocks noGrp="1"/>
          </p:cNvSpPr>
          <p:nvPr>
            <p:ph type="ftr" sz="quarter" idx="11"/>
          </p:nvPr>
        </p:nvSpPr>
        <p:spPr>
          <a:xfrm>
            <a:off x="4165600" y="6245225"/>
            <a:ext cx="3860800" cy="476250"/>
          </a:xfrm>
        </p:spPr>
        <p:txBody>
          <a:bodyPr/>
          <a:lstStyle>
            <a:lvl1pPr>
              <a:defRPr/>
            </a:lvl1pPr>
          </a:lstStyle>
          <a:p>
            <a:endParaRPr lang="en-US" altLang="en-US"/>
          </a:p>
        </p:txBody>
      </p:sp>
      <p:sp>
        <p:nvSpPr>
          <p:cNvPr id="5" name="Slide Number Placeholder 4"/>
          <p:cNvSpPr>
            <a:spLocks noGrp="1"/>
          </p:cNvSpPr>
          <p:nvPr>
            <p:ph type="sldNum" sz="quarter" idx="12"/>
          </p:nvPr>
        </p:nvSpPr>
        <p:spPr>
          <a:xfrm>
            <a:off x="8737600" y="6245225"/>
            <a:ext cx="2844800" cy="476250"/>
          </a:xfrm>
        </p:spPr>
        <p:txBody>
          <a:bodyPr/>
          <a:lstStyle>
            <a:lvl1pPr>
              <a:defRPr/>
            </a:lvl1pPr>
          </a:lstStyle>
          <a:p>
            <a:fld id="{E4BF2917-4F78-4260-A234-8148B1F19640}" type="slidenum">
              <a:rPr lang="en-US" altLang="en-US"/>
              <a:pPr/>
              <a:t>‹#›</a:t>
            </a:fld>
            <a:endParaRPr lang="en-US" altLang="en-US"/>
          </a:p>
        </p:txBody>
      </p:sp>
    </p:spTree>
    <p:extLst>
      <p:ext uri="{BB962C8B-B14F-4D97-AF65-F5344CB8AC3E}">
        <p14:creationId xmlns:p14="http://schemas.microsoft.com/office/powerpoint/2010/main" val="3399706168"/>
      </p:ext>
    </p:extLst>
  </p:cSld>
  <p:clrMapOvr>
    <a:masterClrMapping/>
  </p:clrMapOvr>
  <p:transition spd="slow">
    <p:newsflash/>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92100"/>
            <a:ext cx="10972800" cy="13843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09600" y="1905000"/>
            <a:ext cx="53848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05000"/>
            <a:ext cx="53848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09600" y="6245225"/>
            <a:ext cx="2844800" cy="476250"/>
          </a:xfrm>
        </p:spPr>
        <p:txBody>
          <a:bodyPr/>
          <a:lstStyle>
            <a:lvl1pPr>
              <a:defRPr/>
            </a:lvl1pPr>
          </a:lstStyle>
          <a:p>
            <a:endParaRPr lang="en-US" altLang="en-US"/>
          </a:p>
        </p:txBody>
      </p:sp>
      <p:sp>
        <p:nvSpPr>
          <p:cNvPr id="6" name="Footer Placeholder 5"/>
          <p:cNvSpPr>
            <a:spLocks noGrp="1"/>
          </p:cNvSpPr>
          <p:nvPr>
            <p:ph type="ftr" sz="quarter" idx="11"/>
          </p:nvPr>
        </p:nvSpPr>
        <p:spPr>
          <a:xfrm>
            <a:off x="4165600" y="6245225"/>
            <a:ext cx="3860800" cy="476250"/>
          </a:xfrm>
        </p:spPr>
        <p:txBody>
          <a:bodyPr/>
          <a:lstStyle>
            <a:lvl1pPr>
              <a:defRPr/>
            </a:lvl1pPr>
          </a:lstStyle>
          <a:p>
            <a:endParaRPr lang="en-US" altLang="en-US"/>
          </a:p>
        </p:txBody>
      </p:sp>
      <p:sp>
        <p:nvSpPr>
          <p:cNvPr id="7" name="Slide Number Placeholder 6"/>
          <p:cNvSpPr>
            <a:spLocks noGrp="1"/>
          </p:cNvSpPr>
          <p:nvPr>
            <p:ph type="sldNum" sz="quarter" idx="12"/>
          </p:nvPr>
        </p:nvSpPr>
        <p:spPr>
          <a:xfrm>
            <a:off x="8737600" y="6245225"/>
            <a:ext cx="2844800" cy="476250"/>
          </a:xfrm>
        </p:spPr>
        <p:txBody>
          <a:bodyPr/>
          <a:lstStyle>
            <a:lvl1pPr>
              <a:defRPr/>
            </a:lvl1pPr>
          </a:lstStyle>
          <a:p>
            <a:fld id="{0831A72D-778C-4FCE-817D-E9DB14304F13}" type="slidenum">
              <a:rPr lang="en-US" altLang="en-US"/>
              <a:pPr/>
              <a:t>‹#›</a:t>
            </a:fld>
            <a:endParaRPr lang="en-US" altLang="en-US"/>
          </a:p>
        </p:txBody>
      </p:sp>
    </p:spTree>
    <p:extLst>
      <p:ext uri="{BB962C8B-B14F-4D97-AF65-F5344CB8AC3E}">
        <p14:creationId xmlns:p14="http://schemas.microsoft.com/office/powerpoint/2010/main" val="111939194"/>
      </p:ext>
    </p:extLst>
  </p:cSld>
  <p:clrMapOvr>
    <a:masterClrMapping/>
  </p:clrMapOvr>
  <p:transition spd="slow">
    <p:newsfla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B575523-11A8-4334-8246-1D169EA3EEEA}" type="datetimeFigureOut">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C41EC4-454F-4B31-AF2B-8E1C1568338D}" type="slidenum">
              <a:rPr lang="en-US" smtClean="0"/>
              <a:t>‹#›</a:t>
            </a:fld>
            <a:endParaRPr lang="en-US"/>
          </a:p>
        </p:txBody>
      </p:sp>
    </p:spTree>
    <p:extLst>
      <p:ext uri="{BB962C8B-B14F-4D97-AF65-F5344CB8AC3E}">
        <p14:creationId xmlns:p14="http://schemas.microsoft.com/office/powerpoint/2010/main" val="29868882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B575523-11A8-4334-8246-1D169EA3EEEA}" type="datetimeFigureOut">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C41EC4-454F-4B31-AF2B-8E1C1568338D}" type="slidenum">
              <a:rPr lang="en-US" smtClean="0"/>
              <a:t>‹#›</a:t>
            </a:fld>
            <a:endParaRPr lang="en-US"/>
          </a:p>
        </p:txBody>
      </p:sp>
    </p:spTree>
    <p:extLst>
      <p:ext uri="{BB962C8B-B14F-4D97-AF65-F5344CB8AC3E}">
        <p14:creationId xmlns:p14="http://schemas.microsoft.com/office/powerpoint/2010/main" val="13749734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B575523-11A8-4334-8246-1D169EA3EEEA}" type="datetimeFigureOut">
              <a:rPr lang="en-US" smtClean="0"/>
              <a:t>1/14/2021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C41EC4-454F-4B31-AF2B-8E1C1568338D}" type="slidenum">
              <a:rPr lang="en-US" smtClean="0"/>
              <a:t>‹#›</a:t>
            </a:fld>
            <a:endParaRPr lang="en-US"/>
          </a:p>
        </p:txBody>
      </p:sp>
    </p:spTree>
    <p:extLst>
      <p:ext uri="{BB962C8B-B14F-4D97-AF65-F5344CB8AC3E}">
        <p14:creationId xmlns:p14="http://schemas.microsoft.com/office/powerpoint/2010/main" val="10759864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B575523-11A8-4334-8246-1D169EA3EEEA}" type="datetimeFigureOut">
              <a:rPr lang="en-US" smtClean="0"/>
              <a:t>1/14/2021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7C41EC4-454F-4B31-AF2B-8E1C1568338D}" type="slidenum">
              <a:rPr lang="en-US" smtClean="0"/>
              <a:t>‹#›</a:t>
            </a:fld>
            <a:endParaRPr lang="en-US"/>
          </a:p>
        </p:txBody>
      </p:sp>
    </p:spTree>
    <p:extLst>
      <p:ext uri="{BB962C8B-B14F-4D97-AF65-F5344CB8AC3E}">
        <p14:creationId xmlns:p14="http://schemas.microsoft.com/office/powerpoint/2010/main" val="21736616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B575523-11A8-4334-8246-1D169EA3EEEA}" type="datetimeFigureOut">
              <a:rPr lang="en-US" smtClean="0"/>
              <a:t>1/14/2021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7C41EC4-454F-4B31-AF2B-8E1C1568338D}" type="slidenum">
              <a:rPr lang="en-US" smtClean="0"/>
              <a:t>‹#›</a:t>
            </a:fld>
            <a:endParaRPr lang="en-US"/>
          </a:p>
        </p:txBody>
      </p:sp>
    </p:spTree>
    <p:extLst>
      <p:ext uri="{BB962C8B-B14F-4D97-AF65-F5344CB8AC3E}">
        <p14:creationId xmlns:p14="http://schemas.microsoft.com/office/powerpoint/2010/main" val="236188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575523-11A8-4334-8246-1D169EA3EEEA}" type="datetimeFigureOut">
              <a:rPr lang="en-US" smtClean="0"/>
              <a:t>1/14/2021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7C41EC4-454F-4B31-AF2B-8E1C1568338D}" type="slidenum">
              <a:rPr lang="en-US" smtClean="0"/>
              <a:t>‹#›</a:t>
            </a:fld>
            <a:endParaRPr lang="en-US"/>
          </a:p>
        </p:txBody>
      </p:sp>
    </p:spTree>
    <p:extLst>
      <p:ext uri="{BB962C8B-B14F-4D97-AF65-F5344CB8AC3E}">
        <p14:creationId xmlns:p14="http://schemas.microsoft.com/office/powerpoint/2010/main" val="5625822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B575523-11A8-4334-8246-1D169EA3EEEA}" type="datetimeFigureOut">
              <a:rPr lang="en-US" smtClean="0"/>
              <a:t>1/14/2021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C41EC4-454F-4B31-AF2B-8E1C1568338D}" type="slidenum">
              <a:rPr lang="en-US" smtClean="0"/>
              <a:t>‹#›</a:t>
            </a:fld>
            <a:endParaRPr lang="en-US"/>
          </a:p>
        </p:txBody>
      </p:sp>
    </p:spTree>
    <p:extLst>
      <p:ext uri="{BB962C8B-B14F-4D97-AF65-F5344CB8AC3E}">
        <p14:creationId xmlns:p14="http://schemas.microsoft.com/office/powerpoint/2010/main" val="41868392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B575523-11A8-4334-8246-1D169EA3EEEA}" type="datetimeFigureOut">
              <a:rPr lang="en-US" smtClean="0"/>
              <a:t>1/14/2021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C41EC4-454F-4B31-AF2B-8E1C1568338D}" type="slidenum">
              <a:rPr lang="en-US" smtClean="0"/>
              <a:t>‹#›</a:t>
            </a:fld>
            <a:endParaRPr lang="en-US"/>
          </a:p>
        </p:txBody>
      </p:sp>
    </p:spTree>
    <p:extLst>
      <p:ext uri="{BB962C8B-B14F-4D97-AF65-F5344CB8AC3E}">
        <p14:creationId xmlns:p14="http://schemas.microsoft.com/office/powerpoint/2010/main" val="6016904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575523-11A8-4334-8246-1D169EA3EEEA}" type="datetimeFigureOut">
              <a:rPr lang="en-US" smtClean="0"/>
              <a:t>1/14/2021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C41EC4-454F-4B31-AF2B-8E1C1568338D}" type="slidenum">
              <a:rPr lang="en-US" smtClean="0"/>
              <a:t>‹#›</a:t>
            </a:fld>
            <a:endParaRPr lang="en-US"/>
          </a:p>
        </p:txBody>
      </p:sp>
    </p:spTree>
    <p:extLst>
      <p:ext uri="{BB962C8B-B14F-4D97-AF65-F5344CB8AC3E}">
        <p14:creationId xmlns:p14="http://schemas.microsoft.com/office/powerpoint/2010/main" val="203332390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10BBF17D-4944-4A48-8472-E29705BA62BB}" type="slidenum">
              <a:rPr lang="en-US" altLang="en-US"/>
              <a:pPr/>
              <a:t>1</a:t>
            </a:fld>
            <a:endParaRPr lang="en-US" altLang="en-US"/>
          </a:p>
        </p:txBody>
      </p:sp>
      <p:sp>
        <p:nvSpPr>
          <p:cNvPr id="129027" name="Rectangle 3"/>
          <p:cNvSpPr>
            <a:spLocks noGrp="1" noChangeArrowheads="1"/>
          </p:cNvSpPr>
          <p:nvPr>
            <p:ph type="body" idx="1"/>
          </p:nvPr>
        </p:nvSpPr>
        <p:spPr>
          <a:xfrm>
            <a:off x="1981200" y="1905001"/>
            <a:ext cx="8229600" cy="2709863"/>
          </a:xfrm>
        </p:spPr>
        <p:txBody>
          <a:bodyPr/>
          <a:lstStyle/>
          <a:p>
            <a:pPr algn="ctr">
              <a:buFontTx/>
              <a:buNone/>
            </a:pPr>
            <a:r>
              <a:rPr lang="fa-IR" altLang="en-US" sz="4800" b="1" dirty="0"/>
              <a:t>فصل چهارم</a:t>
            </a:r>
            <a:r>
              <a:rPr lang="fa-IR" altLang="en-US" sz="4400" b="1" dirty="0"/>
              <a:t> </a:t>
            </a:r>
            <a:endParaRPr lang="en-US" altLang="en-US" sz="4400" b="1" dirty="0"/>
          </a:p>
          <a:p>
            <a:pPr algn="ctr">
              <a:buFontTx/>
              <a:buNone/>
            </a:pPr>
            <a:endParaRPr lang="en-US" altLang="en-US" sz="4400" b="1" dirty="0"/>
          </a:p>
          <a:p>
            <a:pPr algn="ctr">
              <a:buFontTx/>
              <a:buNone/>
            </a:pPr>
            <a:r>
              <a:rPr lang="fa-IR" altLang="en-US" sz="4400" dirty="0"/>
              <a:t>هزینه یابی استانداردها</a:t>
            </a:r>
            <a:r>
              <a:rPr lang="en-US" altLang="en-US" dirty="0"/>
              <a:t> </a:t>
            </a:r>
          </a:p>
        </p:txBody>
      </p:sp>
      <p:sp>
        <p:nvSpPr>
          <p:cNvPr id="129028" name="Rectangle 4"/>
          <p:cNvSpPr>
            <a:spLocks noChangeArrowheads="1"/>
          </p:cNvSpPr>
          <p:nvPr/>
        </p:nvSpPr>
        <p:spPr bwMode="auto">
          <a:xfrm>
            <a:off x="5087938" y="5589589"/>
            <a:ext cx="184150" cy="625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bIns="0" anchor="ctr">
            <a:spAutoFit/>
          </a:bodyPr>
          <a:lstStyle/>
          <a:p>
            <a:pPr algn="l"/>
            <a:endParaRPr lang="en-US" altLang="en-US" sz="2000" b="1">
              <a:latin typeface="Times New Roman" panose="02020603050405020304" pitchFamily="18" charset="0"/>
              <a:cs typeface="Times New Roman" panose="02020603050405020304" pitchFamily="18" charset="0"/>
            </a:endParaRPr>
          </a:p>
          <a:p>
            <a:pPr algn="l" eaLnBrk="0" hangingPunct="0"/>
            <a:endParaRPr lang="en-US" altLang="en-US">
              <a:latin typeface="Arial" panose="020B0604020202020204" pitchFamily="34" charset="0"/>
            </a:endParaRPr>
          </a:p>
        </p:txBody>
      </p:sp>
    </p:spTree>
    <p:extLst>
      <p:ext uri="{BB962C8B-B14F-4D97-AF65-F5344CB8AC3E}">
        <p14:creationId xmlns:p14="http://schemas.microsoft.com/office/powerpoint/2010/main" val="28808176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3EC36B21-1A6F-4B20-90BA-81727E72FDCE}" type="slidenum">
              <a:rPr lang="en-US" altLang="en-US"/>
              <a:pPr/>
              <a:t>10</a:t>
            </a:fld>
            <a:endParaRPr lang="en-US" altLang="en-US"/>
          </a:p>
        </p:txBody>
      </p:sp>
      <p:sp>
        <p:nvSpPr>
          <p:cNvPr id="145411" name="Rectangle 3"/>
          <p:cNvSpPr>
            <a:spLocks noGrp="1" noChangeArrowheads="1"/>
          </p:cNvSpPr>
          <p:nvPr>
            <p:ph type="body" idx="1"/>
          </p:nvPr>
        </p:nvSpPr>
        <p:spPr>
          <a:xfrm>
            <a:off x="1919288" y="1989138"/>
            <a:ext cx="8229600" cy="3124200"/>
          </a:xfrm>
        </p:spPr>
        <p:txBody>
          <a:bodyPr/>
          <a:lstStyle/>
          <a:p>
            <a:pPr algn="r">
              <a:buFontTx/>
              <a:buNone/>
            </a:pPr>
            <a:r>
              <a:rPr lang="fa-IR" altLang="en-US"/>
              <a:t>اگر مقدارواقعی مواد مصرف شده درتولید با مقداراستاندارد آن متفاوت باشد انحراف مصرف</a:t>
            </a:r>
            <a:r>
              <a:rPr lang="en-US" altLang="en-US"/>
              <a:t> </a:t>
            </a:r>
            <a:r>
              <a:rPr lang="fa-IR" altLang="en-US"/>
              <a:t>( انحراف مقدار )  و اگر نرخ واقعی مواد مصرف شده با نرخ استاندارد متفاوت باشد</a:t>
            </a:r>
            <a:endParaRPr lang="en-US" altLang="en-US"/>
          </a:p>
          <a:p>
            <a:pPr algn="r">
              <a:buFontTx/>
              <a:buNone/>
            </a:pPr>
            <a:r>
              <a:rPr lang="fa-IR" altLang="en-US"/>
              <a:t>انحراف  نرخ  وجود ندارد .</a:t>
            </a:r>
            <a:endParaRPr lang="en-US" altLang="en-US"/>
          </a:p>
        </p:txBody>
      </p:sp>
    </p:spTree>
    <p:extLst>
      <p:ext uri="{BB962C8B-B14F-4D97-AF65-F5344CB8AC3E}">
        <p14:creationId xmlns:p14="http://schemas.microsoft.com/office/powerpoint/2010/main" val="206466332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066E2CC9-5BF0-4ED3-B7C1-B9AF2FABD48E}" type="slidenum">
              <a:rPr lang="en-US" altLang="en-US"/>
              <a:pPr/>
              <a:t>11</a:t>
            </a:fld>
            <a:endParaRPr lang="en-US" altLang="en-US"/>
          </a:p>
        </p:txBody>
      </p:sp>
      <p:sp>
        <p:nvSpPr>
          <p:cNvPr id="146435" name="Rectangle 3"/>
          <p:cNvSpPr>
            <a:spLocks noGrp="1" noChangeArrowheads="1"/>
          </p:cNvSpPr>
          <p:nvPr>
            <p:ph type="body" idx="1"/>
          </p:nvPr>
        </p:nvSpPr>
        <p:spPr>
          <a:xfrm>
            <a:off x="1847850" y="1989139"/>
            <a:ext cx="8229600" cy="4205287"/>
          </a:xfrm>
        </p:spPr>
        <p:txBody>
          <a:bodyPr/>
          <a:lstStyle/>
          <a:p>
            <a:pPr algn="r">
              <a:lnSpc>
                <a:spcPct val="90000"/>
              </a:lnSpc>
              <a:buFontTx/>
              <a:buNone/>
            </a:pPr>
            <a:r>
              <a:rPr lang="fa-IR" altLang="en-US"/>
              <a:t>انحراف مصرف(مقدار)</a:t>
            </a:r>
            <a:r>
              <a:rPr lang="fa-IR" altLang="en-US" sz="2700"/>
              <a:t> </a:t>
            </a:r>
          </a:p>
          <a:p>
            <a:pPr algn="r">
              <a:lnSpc>
                <a:spcPct val="90000"/>
              </a:lnSpc>
              <a:buFontTx/>
              <a:buNone/>
            </a:pPr>
            <a:r>
              <a:rPr lang="fa-IR" altLang="en-US" sz="2700"/>
              <a:t>نرخ استاندارد(استاندارد- مقدار مصرف واقعی)=انحراف مصرف مقدار </a:t>
            </a:r>
          </a:p>
          <a:p>
            <a:pPr algn="r">
              <a:lnSpc>
                <a:spcPct val="90000"/>
              </a:lnSpc>
              <a:buFontTx/>
              <a:buNone/>
            </a:pPr>
            <a:endParaRPr lang="fa-IR" altLang="en-US"/>
          </a:p>
          <a:p>
            <a:pPr algn="r">
              <a:lnSpc>
                <a:spcPct val="90000"/>
              </a:lnSpc>
              <a:buFontTx/>
              <a:buNone/>
            </a:pPr>
            <a:r>
              <a:rPr lang="fa-IR" altLang="en-US"/>
              <a:t>انحراف نرخ </a:t>
            </a:r>
          </a:p>
          <a:p>
            <a:pPr algn="r">
              <a:lnSpc>
                <a:spcPct val="90000"/>
              </a:lnSpc>
              <a:buFontTx/>
              <a:buNone/>
            </a:pPr>
            <a:r>
              <a:rPr lang="fa-IR" altLang="en-US" sz="3000"/>
              <a:t>مصرف واقعی(نرخ استاندارد-نرخ واقعی)=انحراف  نرخ  مواد</a:t>
            </a:r>
            <a:r>
              <a:rPr lang="en-US" altLang="en-US"/>
              <a:t> </a:t>
            </a:r>
            <a:endParaRPr lang="en-US" altLang="en-US" b="1"/>
          </a:p>
          <a:p>
            <a:pPr>
              <a:lnSpc>
                <a:spcPct val="90000"/>
              </a:lnSpc>
              <a:buFontTx/>
              <a:buNone/>
            </a:pPr>
            <a:r>
              <a:rPr lang="en-US" altLang="en-US"/>
              <a:t>              </a:t>
            </a:r>
            <a:endParaRPr lang="en-US" altLang="en-US" b="1"/>
          </a:p>
          <a:p>
            <a:pPr algn="r">
              <a:lnSpc>
                <a:spcPct val="90000"/>
              </a:lnSpc>
            </a:pPr>
            <a:endParaRPr lang="en-US" altLang="en-US" b="1" u="sng"/>
          </a:p>
          <a:p>
            <a:pPr algn="r">
              <a:lnSpc>
                <a:spcPct val="90000"/>
              </a:lnSpc>
              <a:buFontTx/>
              <a:buNone/>
            </a:pPr>
            <a:r>
              <a:rPr lang="en-US" altLang="en-US"/>
              <a:t> </a:t>
            </a:r>
          </a:p>
        </p:txBody>
      </p:sp>
    </p:spTree>
    <p:extLst>
      <p:ext uri="{BB962C8B-B14F-4D97-AF65-F5344CB8AC3E}">
        <p14:creationId xmlns:p14="http://schemas.microsoft.com/office/powerpoint/2010/main" val="249093530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16645136-239A-4F20-97B7-76287C60FA2D}" type="slidenum">
              <a:rPr lang="en-US" altLang="en-US"/>
              <a:pPr/>
              <a:t>12</a:t>
            </a:fld>
            <a:endParaRPr lang="en-US" altLang="en-US"/>
          </a:p>
        </p:txBody>
      </p:sp>
      <p:sp>
        <p:nvSpPr>
          <p:cNvPr id="147459" name="Rectangle 3"/>
          <p:cNvSpPr>
            <a:spLocks noGrp="1" noChangeArrowheads="1"/>
          </p:cNvSpPr>
          <p:nvPr>
            <p:ph type="body" idx="1"/>
          </p:nvPr>
        </p:nvSpPr>
        <p:spPr/>
        <p:txBody>
          <a:bodyPr/>
          <a:lstStyle/>
          <a:p>
            <a:pPr algn="r" rtl="1">
              <a:buClr>
                <a:schemeClr val="bg1"/>
              </a:buClr>
              <a:buFontTx/>
              <a:buNone/>
            </a:pPr>
            <a:r>
              <a:rPr lang="fa-IR" altLang="en-US"/>
              <a:t>انحراف دستمزد مستقیم :</a:t>
            </a:r>
            <a:endParaRPr lang="en-US" altLang="en-US" b="1" u="sng"/>
          </a:p>
          <a:p>
            <a:pPr algn="r">
              <a:buFontTx/>
              <a:buNone/>
            </a:pPr>
            <a:r>
              <a:rPr lang="fa-IR" altLang="en-US"/>
              <a:t>استاندراد های  مربوط  به  هزینه  دستمزد بشرح زیر است : 1- ساعات   کار  کارگران  که  اصطلاحا  بدان  استاندارد مصرف  یا  کارآیی  نیز  می گویند .</a:t>
            </a:r>
          </a:p>
          <a:p>
            <a:pPr algn="r">
              <a:buFontTx/>
              <a:buNone/>
            </a:pPr>
            <a:r>
              <a:rPr lang="fa-IR" altLang="en-US"/>
              <a:t>2- نرخ دستمزد</a:t>
            </a:r>
            <a:endParaRPr lang="en-US" altLang="en-US"/>
          </a:p>
        </p:txBody>
      </p:sp>
    </p:spTree>
    <p:extLst>
      <p:ext uri="{BB962C8B-B14F-4D97-AF65-F5344CB8AC3E}">
        <p14:creationId xmlns:p14="http://schemas.microsoft.com/office/powerpoint/2010/main" val="293246009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9558AFFA-19D7-4B4F-97CA-6BA29A9A9781}" type="slidenum">
              <a:rPr lang="en-US" altLang="en-US"/>
              <a:pPr/>
              <a:t>13</a:t>
            </a:fld>
            <a:endParaRPr lang="en-US" altLang="en-US"/>
          </a:p>
        </p:txBody>
      </p:sp>
      <p:sp>
        <p:nvSpPr>
          <p:cNvPr id="148483" name="Rectangle 3"/>
          <p:cNvSpPr>
            <a:spLocks noGrp="1" noChangeArrowheads="1"/>
          </p:cNvSpPr>
          <p:nvPr>
            <p:ph type="body" idx="1"/>
          </p:nvPr>
        </p:nvSpPr>
        <p:spPr>
          <a:xfrm>
            <a:off x="1919288" y="1844675"/>
            <a:ext cx="8229600" cy="2908300"/>
          </a:xfrm>
        </p:spPr>
        <p:txBody>
          <a:bodyPr/>
          <a:lstStyle/>
          <a:p>
            <a:pPr algn="r">
              <a:buFontTx/>
              <a:buNone/>
            </a:pPr>
            <a:r>
              <a:rPr lang="fa-IR" altLang="en-US"/>
              <a:t>در زمانی که ساعات کار واقعی برای تولید یک محصول با ساعات استانداردمتفاوت باشد انحراف نرخ بوجودخواهدآمد</a:t>
            </a:r>
            <a:r>
              <a:rPr lang="en-US" altLang="en-US"/>
              <a:t> </a:t>
            </a:r>
          </a:p>
          <a:p>
            <a:pPr algn="r">
              <a:buFontTx/>
              <a:buNone/>
            </a:pPr>
            <a:r>
              <a:rPr lang="fa-IR" altLang="en-US"/>
              <a:t>انحراف کارآئی:</a:t>
            </a:r>
            <a:endParaRPr lang="en-US" altLang="en-US" b="1" u="sng"/>
          </a:p>
          <a:p>
            <a:pPr algn="r">
              <a:buFontTx/>
              <a:buNone/>
            </a:pPr>
            <a:r>
              <a:rPr lang="fa-IR" altLang="en-US"/>
              <a:t>نرخ استاندارد(ساعات استاندارد - ساعات واقعی)</a:t>
            </a:r>
            <a:endParaRPr lang="en-US" altLang="en-US"/>
          </a:p>
        </p:txBody>
      </p:sp>
    </p:spTree>
    <p:extLst>
      <p:ext uri="{BB962C8B-B14F-4D97-AF65-F5344CB8AC3E}">
        <p14:creationId xmlns:p14="http://schemas.microsoft.com/office/powerpoint/2010/main" val="314111231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4F72D600-3DEF-4034-9A6A-2DFFF07A54B5}" type="slidenum">
              <a:rPr lang="en-US" altLang="en-US"/>
              <a:pPr/>
              <a:t>14</a:t>
            </a:fld>
            <a:endParaRPr lang="en-US" altLang="en-US"/>
          </a:p>
        </p:txBody>
      </p:sp>
      <p:sp>
        <p:nvSpPr>
          <p:cNvPr id="149507" name="Rectangle 3"/>
          <p:cNvSpPr>
            <a:spLocks noGrp="1" noChangeArrowheads="1"/>
          </p:cNvSpPr>
          <p:nvPr>
            <p:ph type="body" idx="1"/>
          </p:nvPr>
        </p:nvSpPr>
        <p:spPr/>
        <p:txBody>
          <a:bodyPr/>
          <a:lstStyle/>
          <a:p>
            <a:pPr algn="r">
              <a:buFontTx/>
              <a:buNone/>
            </a:pPr>
            <a:r>
              <a:rPr lang="fa-IR" altLang="en-US"/>
              <a:t>انحراف نرخ</a:t>
            </a:r>
            <a:endParaRPr lang="en-US" altLang="en-US"/>
          </a:p>
          <a:p>
            <a:pPr>
              <a:buFontTx/>
              <a:buNone/>
            </a:pPr>
            <a:r>
              <a:rPr lang="fa-IR" altLang="en-US"/>
              <a:t>( ساعات واقعی )( نرخ استاندارد – نرخ  واقعی )</a:t>
            </a:r>
          </a:p>
          <a:p>
            <a:pPr algn="r">
              <a:buFontTx/>
              <a:buNone/>
            </a:pPr>
            <a:r>
              <a:rPr lang="fa-IR" altLang="en-US"/>
              <a:t>انحراف  سربار کارخانه :</a:t>
            </a:r>
          </a:p>
          <a:p>
            <a:pPr algn="r">
              <a:buFontTx/>
              <a:buNone/>
            </a:pPr>
            <a:r>
              <a:rPr lang="en-US" altLang="en-US"/>
              <a:t> </a:t>
            </a:r>
            <a:r>
              <a:rPr lang="fa-IR" altLang="en-US"/>
              <a:t>تعیین  استاندارد  برای  هزینه  سربار کارخانه  نسبتا  مشکل تراز  تعیین   استانداردهای  مواد خام   و  دستمزد   مستقیم می باشد .  این  مشکلات  ناشی از وجود  دو گروه مختلف</a:t>
            </a:r>
            <a:r>
              <a:rPr lang="en-US" altLang="en-US"/>
              <a:t> </a:t>
            </a:r>
            <a:r>
              <a:rPr lang="fa-IR" altLang="en-US"/>
              <a:t>هزینه در سربار  کارخانه  می باشد .</a:t>
            </a:r>
            <a:endParaRPr lang="en-US" altLang="en-US" b="1"/>
          </a:p>
        </p:txBody>
      </p:sp>
      <p:sp>
        <p:nvSpPr>
          <p:cNvPr id="149508" name="Rectangle 4"/>
          <p:cNvSpPr>
            <a:spLocks noChangeArrowheads="1"/>
          </p:cNvSpPr>
          <p:nvPr/>
        </p:nvSpPr>
        <p:spPr bwMode="auto">
          <a:xfrm>
            <a:off x="5448300" y="5805489"/>
            <a:ext cx="184150" cy="808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bIns="0" anchor="ctr">
            <a:spAutoFit/>
          </a:bodyPr>
          <a:lstStyle/>
          <a:p>
            <a:pPr algn="l"/>
            <a:endParaRPr lang="en-US" altLang="en-US" sz="3200" b="1" u="sng">
              <a:latin typeface="Times New Roman" panose="02020603050405020304" pitchFamily="18" charset="0"/>
              <a:cs typeface="Times New Roman" panose="02020603050405020304" pitchFamily="18" charset="0"/>
            </a:endParaRPr>
          </a:p>
          <a:p>
            <a:pPr algn="l" eaLnBrk="0" hangingPunct="0"/>
            <a:endParaRPr lang="en-US" altLang="en-US">
              <a:latin typeface="Arial" panose="020B0604020202020204" pitchFamily="34" charset="0"/>
            </a:endParaRPr>
          </a:p>
        </p:txBody>
      </p:sp>
    </p:spTree>
    <p:extLst>
      <p:ext uri="{BB962C8B-B14F-4D97-AF65-F5344CB8AC3E}">
        <p14:creationId xmlns:p14="http://schemas.microsoft.com/office/powerpoint/2010/main" val="306934945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81340753-1BE0-4B19-B88A-D1CE72DC1AC5}" type="slidenum">
              <a:rPr lang="en-US" altLang="en-US"/>
              <a:pPr/>
              <a:t>15</a:t>
            </a:fld>
            <a:endParaRPr lang="en-US" altLang="en-US"/>
          </a:p>
        </p:txBody>
      </p:sp>
      <p:sp>
        <p:nvSpPr>
          <p:cNvPr id="151555" name="Rectangle 3"/>
          <p:cNvSpPr>
            <a:spLocks noGrp="1" noChangeArrowheads="1"/>
          </p:cNvSpPr>
          <p:nvPr>
            <p:ph type="body" idx="1"/>
          </p:nvPr>
        </p:nvSpPr>
        <p:spPr>
          <a:xfrm>
            <a:off x="1992313" y="1628776"/>
            <a:ext cx="8229600" cy="4525963"/>
          </a:xfrm>
        </p:spPr>
        <p:txBody>
          <a:bodyPr/>
          <a:lstStyle/>
          <a:p>
            <a:pPr algn="r">
              <a:buFontTx/>
              <a:buNone/>
            </a:pPr>
            <a:r>
              <a:rPr lang="fa-IR" altLang="en-US"/>
              <a:t>لازم است این دو گروه هزینه ونقششان در برآورداستاندارد هزینه سربار کارخانه   مورد بررسی قرار گیرد. بر اساس طبقه بندی هزینه ها از طریق  گرایش  به  تغییر د  ارتباط با تغییر درسطح تولید  و حجم فعالیت برخی   بطور مستقیم با  تغییرات  در سطح تولید تغییر می کنند  و برخی  بطور نسبی  ثابت  می مانند . </a:t>
            </a:r>
          </a:p>
          <a:p>
            <a:pPr algn="r">
              <a:buFontTx/>
              <a:buNone/>
            </a:pPr>
            <a:r>
              <a:rPr lang="en-US" altLang="en-US"/>
              <a:t> </a:t>
            </a:r>
          </a:p>
        </p:txBody>
      </p:sp>
    </p:spTree>
    <p:extLst>
      <p:ext uri="{BB962C8B-B14F-4D97-AF65-F5344CB8AC3E}">
        <p14:creationId xmlns:p14="http://schemas.microsoft.com/office/powerpoint/2010/main" val="154908111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18999280-A38D-4D0B-BE07-4E02B6EA634E}" type="slidenum">
              <a:rPr lang="en-US" altLang="en-US"/>
              <a:pPr/>
              <a:t>16</a:t>
            </a:fld>
            <a:endParaRPr lang="en-US" altLang="en-US"/>
          </a:p>
        </p:txBody>
      </p:sp>
      <p:sp>
        <p:nvSpPr>
          <p:cNvPr id="152579" name="Rectangle 3"/>
          <p:cNvSpPr>
            <a:spLocks noGrp="1" noChangeArrowheads="1"/>
          </p:cNvSpPr>
          <p:nvPr>
            <p:ph type="body" idx="1"/>
          </p:nvPr>
        </p:nvSpPr>
        <p:spPr/>
        <p:txBody>
          <a:bodyPr/>
          <a:lstStyle/>
          <a:p>
            <a:pPr algn="r">
              <a:buFontTx/>
              <a:buNone/>
            </a:pPr>
            <a:r>
              <a:rPr lang="fa-IR" altLang="en-US"/>
              <a:t>گروه اول  را هزینه های  ثابت و گروه  دوم  را هزینه های متغیر می گویند .</a:t>
            </a:r>
          </a:p>
          <a:p>
            <a:pPr algn="r">
              <a:buFontTx/>
              <a:buNone/>
            </a:pPr>
            <a:r>
              <a:rPr lang="fa-IR" altLang="en-US"/>
              <a:t>هزینه هایی ازقبیل حقوق مدیران تولید ، استهلاک  ساختمان  و ماشین آلات، مثالهای خوبی از هزینه های ثابت می باشند هزینه هایی ازقبیل مواد مصرفی، سوخت و نیرو و دستمزد غیر مستقیم  نیز مثالهای  فوق  مشهود است .</a:t>
            </a:r>
            <a:r>
              <a:rPr lang="en-US" altLang="en-US"/>
              <a:t>   </a:t>
            </a:r>
          </a:p>
        </p:txBody>
      </p:sp>
    </p:spTree>
    <p:extLst>
      <p:ext uri="{BB962C8B-B14F-4D97-AF65-F5344CB8AC3E}">
        <p14:creationId xmlns:p14="http://schemas.microsoft.com/office/powerpoint/2010/main" val="158636094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86315D02-99C4-45A3-BDE3-11D24CA5E0A4}" type="slidenum">
              <a:rPr lang="en-US" altLang="en-US"/>
              <a:pPr/>
              <a:t>17</a:t>
            </a:fld>
            <a:endParaRPr lang="en-US" altLang="en-US"/>
          </a:p>
        </p:txBody>
      </p:sp>
      <p:sp>
        <p:nvSpPr>
          <p:cNvPr id="153603" name="Rectangle 3"/>
          <p:cNvSpPr>
            <a:spLocks noGrp="1" noChangeArrowheads="1"/>
          </p:cNvSpPr>
          <p:nvPr>
            <p:ph type="body" idx="1"/>
          </p:nvPr>
        </p:nvSpPr>
        <p:spPr/>
        <p:txBody>
          <a:bodyPr/>
          <a:lstStyle/>
          <a:p>
            <a:pPr algn="r">
              <a:buFontTx/>
              <a:buNone/>
            </a:pPr>
            <a:r>
              <a:rPr lang="fa-IR" altLang="en-US"/>
              <a:t>هزینه های ثابت  دارای  ویژگی های ثابت  بودن میزان آن بدون  توجه   به  میزان  تولید  در سطح  تولید  تعیین  شده می باشند . متقابلا هزینه ها متغیردارای ویژگی متغیر بودن</a:t>
            </a:r>
            <a:r>
              <a:rPr lang="en-US" altLang="en-US"/>
              <a:t> </a:t>
            </a:r>
          </a:p>
          <a:p>
            <a:pPr algn="r">
              <a:buFontTx/>
              <a:buNone/>
            </a:pPr>
            <a:r>
              <a:rPr lang="fa-IR" altLang="en-US"/>
              <a:t>میزان آن در ارتباط  با میزان تولید  در  سطح  تولید  تعیین</a:t>
            </a:r>
            <a:endParaRPr lang="en-US" altLang="en-US"/>
          </a:p>
          <a:p>
            <a:pPr algn="r">
              <a:buFontTx/>
              <a:buNone/>
            </a:pPr>
            <a:r>
              <a:rPr lang="fa-IR" altLang="en-US"/>
              <a:t>شده  می باشند .</a:t>
            </a:r>
            <a:endParaRPr lang="en-US" altLang="en-US"/>
          </a:p>
        </p:txBody>
      </p:sp>
    </p:spTree>
    <p:extLst>
      <p:ext uri="{BB962C8B-B14F-4D97-AF65-F5344CB8AC3E}">
        <p14:creationId xmlns:p14="http://schemas.microsoft.com/office/powerpoint/2010/main" val="37694831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C463ACB3-5BB0-42E1-9089-8FDB404BA6BD}" type="slidenum">
              <a:rPr lang="en-US" altLang="en-US"/>
              <a:pPr/>
              <a:t>18</a:t>
            </a:fld>
            <a:endParaRPr lang="en-US" altLang="en-US"/>
          </a:p>
        </p:txBody>
      </p:sp>
      <p:sp>
        <p:nvSpPr>
          <p:cNvPr id="154627" name="Rectangle 3"/>
          <p:cNvSpPr>
            <a:spLocks noGrp="1" noChangeArrowheads="1"/>
          </p:cNvSpPr>
          <p:nvPr>
            <p:ph type="body" idx="1"/>
          </p:nvPr>
        </p:nvSpPr>
        <p:spPr/>
        <p:txBody>
          <a:bodyPr/>
          <a:lstStyle/>
          <a:p>
            <a:pPr algn="r">
              <a:buFontTx/>
              <a:buNone/>
            </a:pPr>
            <a:r>
              <a:rPr lang="fa-IR" altLang="en-US"/>
              <a:t>به  عبارت دیگر بهمان  میزان  که در ارتباط  میزان  تولید محصول  افزایش  می یابد. هزینه های  ثابت   که  به  یک </a:t>
            </a:r>
            <a:endParaRPr lang="en-US" altLang="en-US"/>
          </a:p>
          <a:p>
            <a:pPr algn="r">
              <a:buFontTx/>
              <a:buNone/>
            </a:pPr>
            <a:r>
              <a:rPr lang="fa-IR" altLang="en-US"/>
              <a:t>واحد محصول   تعلق   گیرد   کاهش  می یابد  و بر عکس</a:t>
            </a:r>
            <a:r>
              <a:rPr lang="en-US" altLang="en-US"/>
              <a:t> </a:t>
            </a:r>
            <a:r>
              <a:rPr lang="fa-IR" altLang="en-US"/>
              <a:t>هر چقدر میزان تولید کاهش  یابد هزینه های ثابت  که یک واحد محصول  تعلق می گیرد افزایش می یابد .</a:t>
            </a:r>
            <a:endParaRPr lang="en-US" altLang="en-US"/>
          </a:p>
          <a:p>
            <a:pPr algn="r">
              <a:buFontTx/>
              <a:buNone/>
            </a:pPr>
            <a:endParaRPr lang="en-US" altLang="en-US"/>
          </a:p>
        </p:txBody>
      </p:sp>
    </p:spTree>
    <p:extLst>
      <p:ext uri="{BB962C8B-B14F-4D97-AF65-F5344CB8AC3E}">
        <p14:creationId xmlns:p14="http://schemas.microsoft.com/office/powerpoint/2010/main" val="49766260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82835384-422F-4B51-BD2E-9308779B5E2E}" type="slidenum">
              <a:rPr lang="en-US" altLang="en-US"/>
              <a:pPr/>
              <a:t>19</a:t>
            </a:fld>
            <a:endParaRPr lang="en-US" altLang="en-US"/>
          </a:p>
        </p:txBody>
      </p:sp>
      <p:sp>
        <p:nvSpPr>
          <p:cNvPr id="155651" name="Rectangle 3"/>
          <p:cNvSpPr>
            <a:spLocks noGrp="1" noChangeArrowheads="1"/>
          </p:cNvSpPr>
          <p:nvPr>
            <p:ph type="body" idx="1"/>
          </p:nvPr>
        </p:nvSpPr>
        <p:spPr>
          <a:xfrm>
            <a:off x="1992313" y="1989138"/>
            <a:ext cx="8229600" cy="2476500"/>
          </a:xfrm>
        </p:spPr>
        <p:txBody>
          <a:bodyPr/>
          <a:lstStyle/>
          <a:p>
            <a:pPr algn="r">
              <a:buFontTx/>
              <a:buNone/>
            </a:pPr>
            <a:r>
              <a:rPr lang="fa-IR" altLang="en-US"/>
              <a:t>نرخ استاندارد  سربار(  ثابت و متغیر )  کارخانه  بر اساس 100% درصد ظرفیت  تولیدعادی تعیین می شود. انحراف هزینه سربار کارخانه  از استاندارد ناشی از دولت می باشد</a:t>
            </a:r>
          </a:p>
          <a:p>
            <a:pPr algn="r">
              <a:buFontTx/>
              <a:buNone/>
            </a:pPr>
            <a:endParaRPr lang="en-US" altLang="en-US"/>
          </a:p>
        </p:txBody>
      </p:sp>
    </p:spTree>
    <p:extLst>
      <p:ext uri="{BB962C8B-B14F-4D97-AF65-F5344CB8AC3E}">
        <p14:creationId xmlns:p14="http://schemas.microsoft.com/office/powerpoint/2010/main" val="161339342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0E2E9EF0-A330-4D2A-B551-8A49DBD60679}" type="slidenum">
              <a:rPr lang="en-US" altLang="en-US"/>
              <a:pPr/>
              <a:t>2</a:t>
            </a:fld>
            <a:endParaRPr lang="en-US" altLang="en-US"/>
          </a:p>
        </p:txBody>
      </p:sp>
      <p:sp>
        <p:nvSpPr>
          <p:cNvPr id="130051" name="Rectangle 3"/>
          <p:cNvSpPr>
            <a:spLocks noGrp="1" noChangeArrowheads="1"/>
          </p:cNvSpPr>
          <p:nvPr>
            <p:ph type="body" idx="1"/>
          </p:nvPr>
        </p:nvSpPr>
        <p:spPr>
          <a:xfrm>
            <a:off x="1919288" y="2133601"/>
            <a:ext cx="8229600" cy="3052763"/>
          </a:xfrm>
        </p:spPr>
        <p:txBody>
          <a:bodyPr/>
          <a:lstStyle/>
          <a:p>
            <a:pPr algn="r">
              <a:buFontTx/>
              <a:buNone/>
            </a:pPr>
            <a:r>
              <a:rPr lang="en-US" altLang="en-US"/>
              <a:t> </a:t>
            </a:r>
            <a:r>
              <a:rPr lang="fa-IR" altLang="en-US"/>
              <a:t>امکان دسترسی  به  قیمت تمام شده  به  کمک  روش های هزینه یابی  سفارش  کار و مرحله ای  امکان  پذیر  است ولی این دو روش می تواند بهای تمام شده یا بهای تاریخی محصولات را</a:t>
            </a:r>
            <a:r>
              <a:rPr lang="fa-IR" altLang="en-US" b="1"/>
              <a:t> </a:t>
            </a:r>
            <a:r>
              <a:rPr lang="fa-IR" altLang="en-US"/>
              <a:t>تعیین می نماید .</a:t>
            </a:r>
            <a:r>
              <a:rPr lang="en-US" altLang="en-US"/>
              <a:t> </a:t>
            </a:r>
          </a:p>
        </p:txBody>
      </p:sp>
    </p:spTree>
    <p:extLst>
      <p:ext uri="{BB962C8B-B14F-4D97-AF65-F5344CB8AC3E}">
        <p14:creationId xmlns:p14="http://schemas.microsoft.com/office/powerpoint/2010/main" val="173682400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D4F9DA48-0EEB-4603-9AF5-964A8B3C199B}" type="slidenum">
              <a:rPr lang="en-US" altLang="en-US"/>
              <a:pPr/>
              <a:t>20</a:t>
            </a:fld>
            <a:endParaRPr lang="en-US" altLang="en-US"/>
          </a:p>
        </p:txBody>
      </p:sp>
      <p:sp>
        <p:nvSpPr>
          <p:cNvPr id="158723" name="Rectangle 3"/>
          <p:cNvSpPr>
            <a:spLocks noGrp="1" noChangeArrowheads="1"/>
          </p:cNvSpPr>
          <p:nvPr>
            <p:ph type="body" idx="1"/>
          </p:nvPr>
        </p:nvSpPr>
        <p:spPr>
          <a:xfrm>
            <a:off x="1774825" y="1628776"/>
            <a:ext cx="8229600" cy="3197225"/>
          </a:xfrm>
        </p:spPr>
        <p:txBody>
          <a:bodyPr/>
          <a:lstStyle/>
          <a:p>
            <a:pPr algn="r">
              <a:buFontTx/>
              <a:buNone/>
            </a:pPr>
            <a:r>
              <a:rPr lang="fa-IR" altLang="en-US"/>
              <a:t>مثال :</a:t>
            </a:r>
          </a:p>
          <a:p>
            <a:pPr algn="r">
              <a:buFontTx/>
              <a:buNone/>
            </a:pPr>
            <a:r>
              <a:rPr lang="fa-IR" altLang="en-US"/>
              <a:t>شرکت خوبان از روش هزینه یابی استاندارد جهت تعیین قیمت تمام  شده  محصول خود استفاده می نماید . برآورد سربار و  میزان  ساعات کار در  سطوح مختلف ظرفیت به زیر  شرح  است : </a:t>
            </a:r>
          </a:p>
          <a:p>
            <a:pPr algn="r">
              <a:buFontTx/>
              <a:buNone/>
            </a:pPr>
            <a:endParaRPr lang="en-US" altLang="en-US"/>
          </a:p>
        </p:txBody>
      </p:sp>
    </p:spTree>
    <p:extLst>
      <p:ext uri="{BB962C8B-B14F-4D97-AF65-F5344CB8AC3E}">
        <p14:creationId xmlns:p14="http://schemas.microsoft.com/office/powerpoint/2010/main" val="56268073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Slide Number Placeholder 4"/>
          <p:cNvSpPr>
            <a:spLocks noGrp="1"/>
          </p:cNvSpPr>
          <p:nvPr>
            <p:ph type="sldNum" sz="quarter" idx="12"/>
          </p:nvPr>
        </p:nvSpPr>
        <p:spPr/>
        <p:txBody>
          <a:bodyPr/>
          <a:lstStyle/>
          <a:p>
            <a:fld id="{D173BE51-3191-4251-A5B9-145099F2D83F}" type="slidenum">
              <a:rPr lang="en-US" altLang="en-US"/>
              <a:pPr/>
              <a:t>21</a:t>
            </a:fld>
            <a:endParaRPr lang="en-US" altLang="en-US"/>
          </a:p>
        </p:txBody>
      </p:sp>
      <p:sp>
        <p:nvSpPr>
          <p:cNvPr id="159823" name="Rectangle 79"/>
          <p:cNvSpPr>
            <a:spLocks noGrp="1" noChangeArrowheads="1"/>
          </p:cNvSpPr>
          <p:nvPr>
            <p:ph type="title"/>
          </p:nvPr>
        </p:nvSpPr>
        <p:spPr>
          <a:xfrm>
            <a:off x="1847850" y="549276"/>
            <a:ext cx="8280400" cy="1439863"/>
          </a:xfrm>
        </p:spPr>
        <p:txBody>
          <a:bodyPr/>
          <a:lstStyle/>
          <a:p>
            <a:pPr algn="ctr"/>
            <a:r>
              <a:rPr lang="fa-IR" altLang="en-US" sz="3000"/>
              <a:t>شرکت تولیدی خوبان </a:t>
            </a:r>
            <a:br>
              <a:rPr lang="fa-IR" altLang="en-US" sz="3000"/>
            </a:br>
            <a:r>
              <a:rPr lang="fa-IR" altLang="en-US" sz="2800"/>
              <a:t>بودجه (پیش بینی )سربار کار خانه</a:t>
            </a:r>
            <a:br>
              <a:rPr lang="fa-IR" altLang="en-US" sz="2800"/>
            </a:br>
            <a:r>
              <a:rPr lang="fa-IR" altLang="en-US" sz="2800"/>
              <a:t>برای بهمن ماه سال 1379</a:t>
            </a:r>
            <a:endParaRPr lang="en-US" altLang="en-US" sz="2800"/>
          </a:p>
        </p:txBody>
      </p:sp>
      <p:graphicFrame>
        <p:nvGraphicFramePr>
          <p:cNvPr id="159837" name="Group 93"/>
          <p:cNvGraphicFramePr>
            <a:graphicFrameLocks noGrp="1"/>
          </p:cNvGraphicFramePr>
          <p:nvPr>
            <p:ph idx="4294967295"/>
          </p:nvPr>
        </p:nvGraphicFramePr>
        <p:xfrm>
          <a:off x="1992313" y="2276476"/>
          <a:ext cx="8208962" cy="3386139"/>
        </p:xfrm>
        <a:graphic>
          <a:graphicData uri="http://schemas.openxmlformats.org/drawingml/2006/table">
            <a:tbl>
              <a:tblPr/>
              <a:tblGrid>
                <a:gridCol w="2052637"/>
                <a:gridCol w="2098675"/>
                <a:gridCol w="2005013"/>
                <a:gridCol w="2052637"/>
              </a:tblGrid>
              <a:tr h="639763">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100%</a:t>
                      </a:r>
                      <a:endParaRPr kumimoji="0" lang="en-US" altLang="en-US"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90%</a:t>
                      </a:r>
                      <a:endParaRPr kumimoji="0" lang="en-US" altLang="en-US"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80%</a:t>
                      </a:r>
                      <a:endParaRPr kumimoji="0" lang="en-US" altLang="en-US"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درصد ظرفیت تولید</a:t>
                      </a:r>
                      <a:endParaRPr kumimoji="0" lang="en-US" altLang="en-US"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r h="766763">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10000ساعت</a:t>
                      </a:r>
                      <a:endParaRPr kumimoji="0" lang="en-US" altLang="en-US"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9000ساعت</a:t>
                      </a:r>
                      <a:endParaRPr kumimoji="0" lang="en-US" altLang="en-US"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800ساعت </a:t>
                      </a:r>
                      <a:endParaRPr kumimoji="0" lang="en-US" altLang="en-US"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ساعات کار مستقیم </a:t>
                      </a:r>
                      <a:endParaRPr kumimoji="0" lang="en-US" altLang="en-US"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r h="1979613">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fa-IR" altLang="en-US"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240000</a:t>
                      </a: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105000</a:t>
                      </a: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60000</a:t>
                      </a:r>
                    </a:p>
                  </a:txBody>
                  <a:tcP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fa-IR" altLang="en-US"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216000</a:t>
                      </a: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94500</a:t>
                      </a: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54000</a:t>
                      </a: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fa-IR" altLang="en-US"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192000</a:t>
                      </a: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84000</a:t>
                      </a: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48000</a:t>
                      </a: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1-هزینه های متغیر :</a:t>
                      </a:r>
                    </a:p>
                    <a:p>
                      <a:pPr marL="0" marR="0" lvl="0" indent="0" algn="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دستمزد مستقیم </a:t>
                      </a:r>
                    </a:p>
                    <a:p>
                      <a:pPr marL="0" marR="0" lvl="0" indent="0" algn="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سوخت ونیرو </a:t>
                      </a:r>
                    </a:p>
                    <a:p>
                      <a:pPr marL="0" marR="0" lvl="0" indent="0" algn="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ابزار آلات مصرفی </a:t>
                      </a: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167056683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Slide Number Placeholder 4"/>
          <p:cNvSpPr>
            <a:spLocks noGrp="1"/>
          </p:cNvSpPr>
          <p:nvPr>
            <p:ph type="sldNum" sz="quarter" idx="12"/>
          </p:nvPr>
        </p:nvSpPr>
        <p:spPr/>
        <p:txBody>
          <a:bodyPr/>
          <a:lstStyle/>
          <a:p>
            <a:fld id="{1E18402B-77BE-4D03-927A-AFE871ADE7D9}" type="slidenum">
              <a:rPr lang="en-US" altLang="en-US"/>
              <a:pPr/>
              <a:t>22</a:t>
            </a:fld>
            <a:endParaRPr lang="en-US" altLang="en-US"/>
          </a:p>
        </p:txBody>
      </p:sp>
      <p:graphicFrame>
        <p:nvGraphicFramePr>
          <p:cNvPr id="162895" name="Group 79"/>
          <p:cNvGraphicFramePr>
            <a:graphicFrameLocks noGrp="1"/>
          </p:cNvGraphicFramePr>
          <p:nvPr>
            <p:ph/>
          </p:nvPr>
        </p:nvGraphicFramePr>
        <p:xfrm>
          <a:off x="2855913" y="981075"/>
          <a:ext cx="6551612" cy="5245608"/>
        </p:xfrm>
        <a:graphic>
          <a:graphicData uri="http://schemas.openxmlformats.org/drawingml/2006/table">
            <a:tbl>
              <a:tblPr/>
              <a:tblGrid>
                <a:gridCol w="1511300"/>
                <a:gridCol w="1427162"/>
                <a:gridCol w="1344613"/>
                <a:gridCol w="2268537"/>
              </a:tblGrid>
              <a:tr h="4464050">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19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45000</a:t>
                      </a: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fa-IR" altLang="en-US" sz="19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19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450000</a:t>
                      </a: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fa-IR" altLang="en-US" sz="19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fa-IR" altLang="en-US" sz="19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19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82500</a:t>
                      </a: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19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67500</a:t>
                      </a: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19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30000</a:t>
                      </a: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fa-IR" altLang="en-US" sz="19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19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180000</a:t>
                      </a: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fa-IR" altLang="en-US" sz="19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19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630000</a:t>
                      </a: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fa-IR" altLang="en-US" sz="19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fa-IR" altLang="en-US" sz="19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altLang="en-US" sz="19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19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40500</a:t>
                      </a: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fa-IR" altLang="en-US" sz="19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19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405000</a:t>
                      </a: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fa-IR" altLang="en-US" sz="19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fa-IR" altLang="en-US" sz="19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19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82500</a:t>
                      </a: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19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67500</a:t>
                      </a: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19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30000</a:t>
                      </a: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fa-IR" altLang="en-US" sz="19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19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180000</a:t>
                      </a:r>
                      <a:endParaRPr kumimoji="0" lang="en-US" altLang="en-US" sz="19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fa-IR" altLang="en-US" sz="19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19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585000</a:t>
                      </a: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fa-IR" altLang="en-US" sz="19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19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36000</a:t>
                      </a: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fa-IR" altLang="en-US" sz="19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19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360000</a:t>
                      </a: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fa-IR" altLang="en-US" sz="19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fa-IR" altLang="en-US" sz="19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19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82500</a:t>
                      </a: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19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67500</a:t>
                      </a: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19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30000</a:t>
                      </a: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fa-IR" altLang="en-US" sz="19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19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180000</a:t>
                      </a:r>
                      <a:endParaRPr kumimoji="0" lang="en-US" altLang="en-US" sz="19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fa-IR" altLang="en-US" sz="19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19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540000</a:t>
                      </a: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تعمیرات</a:t>
                      </a:r>
                    </a:p>
                    <a:p>
                      <a:pPr marL="0" marR="0" lvl="0" indent="0" algn="r" defTabSz="914400" rtl="0" eaLnBrk="1" fontAlgn="base" latinLnBrk="0" hangingPunct="1">
                        <a:lnSpc>
                          <a:spcPct val="100000"/>
                        </a:lnSpc>
                        <a:spcBef>
                          <a:spcPct val="20000"/>
                        </a:spcBef>
                        <a:spcAft>
                          <a:spcPct val="0"/>
                        </a:spcAft>
                        <a:buClr>
                          <a:schemeClr val="hlink"/>
                        </a:buClr>
                        <a:buSzPct val="120000"/>
                        <a:buFontTx/>
                        <a:buNone/>
                        <a:tabLst/>
                      </a:pPr>
                      <a:endParaRPr kumimoji="0" lang="fa-IR" altLang="en-US"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19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جمع هزینه های متغییر</a:t>
                      </a:r>
                    </a:p>
                    <a:p>
                      <a:pPr marL="0" marR="0" lvl="0" indent="0" algn="r" defTabSz="914400" rtl="0" eaLnBrk="1" fontAlgn="base" latinLnBrk="0" hangingPunct="1">
                        <a:lnSpc>
                          <a:spcPct val="100000"/>
                        </a:lnSpc>
                        <a:spcBef>
                          <a:spcPct val="20000"/>
                        </a:spcBef>
                        <a:spcAft>
                          <a:spcPct val="0"/>
                        </a:spcAft>
                        <a:buClr>
                          <a:schemeClr val="hlink"/>
                        </a:buClr>
                        <a:buSzPct val="120000"/>
                        <a:buFontTx/>
                        <a:buNone/>
                        <a:tabLst/>
                      </a:pPr>
                      <a:endParaRPr kumimoji="0" lang="fa-IR" altLang="en-US" sz="19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19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2- هزینه های ثابت :</a:t>
                      </a:r>
                    </a:p>
                    <a:p>
                      <a:pPr marL="0" marR="0" lvl="0" indent="0" algn="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19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حقوق مدیران تولید</a:t>
                      </a:r>
                    </a:p>
                    <a:p>
                      <a:pPr marL="0" marR="0" lvl="0" indent="0" algn="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19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استهلاک ماشین آلات</a:t>
                      </a:r>
                    </a:p>
                    <a:p>
                      <a:pPr marL="0" marR="0" lvl="0" indent="0" algn="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19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عوارض نو سازی</a:t>
                      </a:r>
                    </a:p>
                    <a:p>
                      <a:pPr marL="0" marR="0" lvl="0" indent="0" algn="r" defTabSz="914400" rtl="0" eaLnBrk="1" fontAlgn="base" latinLnBrk="0" hangingPunct="1">
                        <a:lnSpc>
                          <a:spcPct val="100000"/>
                        </a:lnSpc>
                        <a:spcBef>
                          <a:spcPct val="20000"/>
                        </a:spcBef>
                        <a:spcAft>
                          <a:spcPct val="0"/>
                        </a:spcAft>
                        <a:buClr>
                          <a:schemeClr val="hlink"/>
                        </a:buClr>
                        <a:buSzPct val="120000"/>
                        <a:buFontTx/>
                        <a:buNone/>
                        <a:tabLst/>
                      </a:pPr>
                      <a:endParaRPr kumimoji="0" lang="fa-IR" altLang="en-US" sz="19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19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جمع هزینه های ثابت</a:t>
                      </a:r>
                    </a:p>
                    <a:p>
                      <a:pPr marL="0" marR="0" lvl="0" indent="0" algn="r" defTabSz="914400" rtl="0" eaLnBrk="1" fontAlgn="base" latinLnBrk="0" hangingPunct="1">
                        <a:lnSpc>
                          <a:spcPct val="100000"/>
                        </a:lnSpc>
                        <a:spcBef>
                          <a:spcPct val="20000"/>
                        </a:spcBef>
                        <a:spcAft>
                          <a:spcPct val="0"/>
                        </a:spcAft>
                        <a:buClr>
                          <a:schemeClr val="hlink"/>
                        </a:buClr>
                        <a:buSzPct val="120000"/>
                        <a:buFontTx/>
                        <a:buNone/>
                        <a:tabLst/>
                      </a:pPr>
                      <a:endParaRPr kumimoji="0" lang="fa-IR" altLang="en-US" sz="19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19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جمع هزینه های سربار</a:t>
                      </a:r>
                      <a:endParaRPr kumimoji="0" lang="en-US" altLang="en-US" sz="19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62842" name="Freeform 26"/>
          <p:cNvSpPr>
            <a:spLocks/>
          </p:cNvSpPr>
          <p:nvPr/>
        </p:nvSpPr>
        <p:spPr bwMode="auto">
          <a:xfrm>
            <a:off x="3216275" y="1484313"/>
            <a:ext cx="795338" cy="6350"/>
          </a:xfrm>
          <a:custGeom>
            <a:avLst/>
            <a:gdLst>
              <a:gd name="T0" fmla="*/ 0 w 501"/>
              <a:gd name="T1" fmla="*/ 4 h 4"/>
              <a:gd name="T2" fmla="*/ 501 w 501"/>
              <a:gd name="T3" fmla="*/ 0 h 4"/>
            </a:gdLst>
            <a:ahLst/>
            <a:cxnLst>
              <a:cxn ang="0">
                <a:pos x="T0" y="T1"/>
              </a:cxn>
              <a:cxn ang="0">
                <a:pos x="T2" y="T3"/>
              </a:cxn>
            </a:cxnLst>
            <a:rect l="0" t="0" r="r" b="b"/>
            <a:pathLst>
              <a:path w="501" h="4">
                <a:moveTo>
                  <a:pt x="0" y="4"/>
                </a:moveTo>
                <a:lnTo>
                  <a:pt x="501" y="0"/>
                </a:lnTo>
              </a:path>
            </a:pathLst>
          </a:custGeom>
          <a:noFill/>
          <a:ln w="9525">
            <a:solidFill>
              <a:schemeClr val="tx1"/>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2843" name="Freeform 27"/>
          <p:cNvSpPr>
            <a:spLocks/>
          </p:cNvSpPr>
          <p:nvPr/>
        </p:nvSpPr>
        <p:spPr bwMode="auto">
          <a:xfrm>
            <a:off x="3143251" y="2133601"/>
            <a:ext cx="835025" cy="15875"/>
          </a:xfrm>
          <a:custGeom>
            <a:avLst/>
            <a:gdLst>
              <a:gd name="T0" fmla="*/ 0 w 526"/>
              <a:gd name="T1" fmla="*/ 10 h 10"/>
              <a:gd name="T2" fmla="*/ 233 w 526"/>
              <a:gd name="T3" fmla="*/ 1 h 10"/>
              <a:gd name="T4" fmla="*/ 526 w 526"/>
              <a:gd name="T5" fmla="*/ 6 h 10"/>
            </a:gdLst>
            <a:ahLst/>
            <a:cxnLst>
              <a:cxn ang="0">
                <a:pos x="T0" y="T1"/>
              </a:cxn>
              <a:cxn ang="0">
                <a:pos x="T2" y="T3"/>
              </a:cxn>
              <a:cxn ang="0">
                <a:pos x="T4" y="T5"/>
              </a:cxn>
            </a:cxnLst>
            <a:rect l="0" t="0" r="r" b="b"/>
            <a:pathLst>
              <a:path w="526" h="10">
                <a:moveTo>
                  <a:pt x="0" y="10"/>
                </a:moveTo>
                <a:cubicBezTo>
                  <a:pt x="39" y="9"/>
                  <a:pt x="145" y="2"/>
                  <a:pt x="233" y="1"/>
                </a:cubicBezTo>
                <a:cubicBezTo>
                  <a:pt x="321" y="0"/>
                  <a:pt x="465" y="5"/>
                  <a:pt x="526" y="6"/>
                </a:cubicBezTo>
              </a:path>
            </a:pathLst>
          </a:custGeom>
          <a:noFill/>
          <a:ln w="9525">
            <a:solidFill>
              <a:schemeClr val="tx1"/>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2844" name="Freeform 28"/>
          <p:cNvSpPr>
            <a:spLocks/>
          </p:cNvSpPr>
          <p:nvPr/>
        </p:nvSpPr>
        <p:spPr bwMode="auto">
          <a:xfrm>
            <a:off x="6167438" y="1484313"/>
            <a:ext cx="741362" cy="6350"/>
          </a:xfrm>
          <a:custGeom>
            <a:avLst/>
            <a:gdLst>
              <a:gd name="T0" fmla="*/ 0 w 467"/>
              <a:gd name="T1" fmla="*/ 4 h 4"/>
              <a:gd name="T2" fmla="*/ 467 w 467"/>
              <a:gd name="T3" fmla="*/ 0 h 4"/>
            </a:gdLst>
            <a:ahLst/>
            <a:cxnLst>
              <a:cxn ang="0">
                <a:pos x="T0" y="T1"/>
              </a:cxn>
              <a:cxn ang="0">
                <a:pos x="T2" y="T3"/>
              </a:cxn>
            </a:cxnLst>
            <a:rect l="0" t="0" r="r" b="b"/>
            <a:pathLst>
              <a:path w="467" h="4">
                <a:moveTo>
                  <a:pt x="0" y="4"/>
                </a:moveTo>
                <a:lnTo>
                  <a:pt x="467" y="0"/>
                </a:lnTo>
              </a:path>
            </a:pathLst>
          </a:custGeom>
          <a:noFill/>
          <a:ln w="9525">
            <a:solidFill>
              <a:schemeClr val="tx1"/>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2847" name="Freeform 31"/>
          <p:cNvSpPr>
            <a:spLocks/>
          </p:cNvSpPr>
          <p:nvPr/>
        </p:nvSpPr>
        <p:spPr bwMode="auto">
          <a:xfrm>
            <a:off x="6167438" y="2133600"/>
            <a:ext cx="741362" cy="6350"/>
          </a:xfrm>
          <a:custGeom>
            <a:avLst/>
            <a:gdLst>
              <a:gd name="T0" fmla="*/ 0 w 467"/>
              <a:gd name="T1" fmla="*/ 4 h 4"/>
              <a:gd name="T2" fmla="*/ 467 w 467"/>
              <a:gd name="T3" fmla="*/ 0 h 4"/>
            </a:gdLst>
            <a:ahLst/>
            <a:cxnLst>
              <a:cxn ang="0">
                <a:pos x="T0" y="T1"/>
              </a:cxn>
              <a:cxn ang="0">
                <a:pos x="T2" y="T3"/>
              </a:cxn>
            </a:cxnLst>
            <a:rect l="0" t="0" r="r" b="b"/>
            <a:pathLst>
              <a:path w="467" h="4">
                <a:moveTo>
                  <a:pt x="0" y="4"/>
                </a:moveTo>
                <a:lnTo>
                  <a:pt x="467" y="0"/>
                </a:lnTo>
              </a:path>
            </a:pathLst>
          </a:custGeom>
          <a:noFill/>
          <a:ln w="9525">
            <a:solidFill>
              <a:schemeClr val="tx1"/>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2848" name="Freeform 32"/>
          <p:cNvSpPr>
            <a:spLocks/>
          </p:cNvSpPr>
          <p:nvPr/>
        </p:nvSpPr>
        <p:spPr bwMode="auto">
          <a:xfrm>
            <a:off x="4800601" y="2133600"/>
            <a:ext cx="741363" cy="6350"/>
          </a:xfrm>
          <a:custGeom>
            <a:avLst/>
            <a:gdLst>
              <a:gd name="T0" fmla="*/ 0 w 467"/>
              <a:gd name="T1" fmla="*/ 4 h 4"/>
              <a:gd name="T2" fmla="*/ 467 w 467"/>
              <a:gd name="T3" fmla="*/ 0 h 4"/>
            </a:gdLst>
            <a:ahLst/>
            <a:cxnLst>
              <a:cxn ang="0">
                <a:pos x="T0" y="T1"/>
              </a:cxn>
              <a:cxn ang="0">
                <a:pos x="T2" y="T3"/>
              </a:cxn>
            </a:cxnLst>
            <a:rect l="0" t="0" r="r" b="b"/>
            <a:pathLst>
              <a:path w="467" h="4">
                <a:moveTo>
                  <a:pt x="0" y="4"/>
                </a:moveTo>
                <a:lnTo>
                  <a:pt x="467" y="0"/>
                </a:lnTo>
              </a:path>
            </a:pathLst>
          </a:custGeom>
          <a:noFill/>
          <a:ln w="9525">
            <a:solidFill>
              <a:schemeClr val="tx1"/>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2849" name="Freeform 33"/>
          <p:cNvSpPr>
            <a:spLocks/>
          </p:cNvSpPr>
          <p:nvPr/>
        </p:nvSpPr>
        <p:spPr bwMode="auto">
          <a:xfrm>
            <a:off x="4727576" y="1484313"/>
            <a:ext cx="741363" cy="6350"/>
          </a:xfrm>
          <a:custGeom>
            <a:avLst/>
            <a:gdLst>
              <a:gd name="T0" fmla="*/ 0 w 467"/>
              <a:gd name="T1" fmla="*/ 4 h 4"/>
              <a:gd name="T2" fmla="*/ 467 w 467"/>
              <a:gd name="T3" fmla="*/ 0 h 4"/>
            </a:gdLst>
            <a:ahLst/>
            <a:cxnLst>
              <a:cxn ang="0">
                <a:pos x="T0" y="T1"/>
              </a:cxn>
              <a:cxn ang="0">
                <a:pos x="T2" y="T3"/>
              </a:cxn>
            </a:cxnLst>
            <a:rect l="0" t="0" r="r" b="b"/>
            <a:pathLst>
              <a:path w="467" h="4">
                <a:moveTo>
                  <a:pt x="0" y="4"/>
                </a:moveTo>
                <a:lnTo>
                  <a:pt x="467" y="0"/>
                </a:lnTo>
              </a:path>
            </a:pathLst>
          </a:custGeom>
          <a:noFill/>
          <a:ln w="9525">
            <a:solidFill>
              <a:schemeClr val="tx1"/>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2850" name="Freeform 34"/>
          <p:cNvSpPr>
            <a:spLocks/>
          </p:cNvSpPr>
          <p:nvPr/>
        </p:nvSpPr>
        <p:spPr bwMode="auto">
          <a:xfrm>
            <a:off x="6096001" y="4005263"/>
            <a:ext cx="741363" cy="6350"/>
          </a:xfrm>
          <a:custGeom>
            <a:avLst/>
            <a:gdLst>
              <a:gd name="T0" fmla="*/ 0 w 467"/>
              <a:gd name="T1" fmla="*/ 4 h 4"/>
              <a:gd name="T2" fmla="*/ 467 w 467"/>
              <a:gd name="T3" fmla="*/ 0 h 4"/>
            </a:gdLst>
            <a:ahLst/>
            <a:cxnLst>
              <a:cxn ang="0">
                <a:pos x="T0" y="T1"/>
              </a:cxn>
              <a:cxn ang="0">
                <a:pos x="T2" y="T3"/>
              </a:cxn>
            </a:cxnLst>
            <a:rect l="0" t="0" r="r" b="b"/>
            <a:pathLst>
              <a:path w="467" h="4">
                <a:moveTo>
                  <a:pt x="0" y="4"/>
                </a:moveTo>
                <a:lnTo>
                  <a:pt x="467" y="0"/>
                </a:lnTo>
              </a:path>
            </a:pathLst>
          </a:custGeom>
          <a:noFill/>
          <a:ln w="9525">
            <a:solidFill>
              <a:schemeClr val="tx1"/>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2851" name="Freeform 35"/>
          <p:cNvSpPr>
            <a:spLocks/>
          </p:cNvSpPr>
          <p:nvPr/>
        </p:nvSpPr>
        <p:spPr bwMode="auto">
          <a:xfrm>
            <a:off x="4727576" y="4005263"/>
            <a:ext cx="741363" cy="6350"/>
          </a:xfrm>
          <a:custGeom>
            <a:avLst/>
            <a:gdLst>
              <a:gd name="T0" fmla="*/ 0 w 467"/>
              <a:gd name="T1" fmla="*/ 4 h 4"/>
              <a:gd name="T2" fmla="*/ 467 w 467"/>
              <a:gd name="T3" fmla="*/ 0 h 4"/>
            </a:gdLst>
            <a:ahLst/>
            <a:cxnLst>
              <a:cxn ang="0">
                <a:pos x="T0" y="T1"/>
              </a:cxn>
              <a:cxn ang="0">
                <a:pos x="T2" y="T3"/>
              </a:cxn>
            </a:cxnLst>
            <a:rect l="0" t="0" r="r" b="b"/>
            <a:pathLst>
              <a:path w="467" h="4">
                <a:moveTo>
                  <a:pt x="0" y="4"/>
                </a:moveTo>
                <a:lnTo>
                  <a:pt x="467" y="0"/>
                </a:lnTo>
              </a:path>
            </a:pathLst>
          </a:custGeom>
          <a:noFill/>
          <a:ln w="9525">
            <a:solidFill>
              <a:schemeClr val="tx1"/>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2852" name="Freeform 36"/>
          <p:cNvSpPr>
            <a:spLocks/>
          </p:cNvSpPr>
          <p:nvPr/>
        </p:nvSpPr>
        <p:spPr bwMode="auto">
          <a:xfrm>
            <a:off x="3287713" y="4076700"/>
            <a:ext cx="741362" cy="6350"/>
          </a:xfrm>
          <a:custGeom>
            <a:avLst/>
            <a:gdLst>
              <a:gd name="T0" fmla="*/ 0 w 467"/>
              <a:gd name="T1" fmla="*/ 4 h 4"/>
              <a:gd name="T2" fmla="*/ 467 w 467"/>
              <a:gd name="T3" fmla="*/ 0 h 4"/>
            </a:gdLst>
            <a:ahLst/>
            <a:cxnLst>
              <a:cxn ang="0">
                <a:pos x="T0" y="T1"/>
              </a:cxn>
              <a:cxn ang="0">
                <a:pos x="T2" y="T3"/>
              </a:cxn>
            </a:cxnLst>
            <a:rect l="0" t="0" r="r" b="b"/>
            <a:pathLst>
              <a:path w="467" h="4">
                <a:moveTo>
                  <a:pt x="0" y="4"/>
                </a:moveTo>
                <a:lnTo>
                  <a:pt x="467" y="0"/>
                </a:lnTo>
              </a:path>
            </a:pathLst>
          </a:custGeom>
          <a:noFill/>
          <a:ln w="9525">
            <a:solidFill>
              <a:schemeClr val="tx1"/>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2853" name="Freeform 37"/>
          <p:cNvSpPr>
            <a:spLocks/>
          </p:cNvSpPr>
          <p:nvPr/>
        </p:nvSpPr>
        <p:spPr bwMode="auto">
          <a:xfrm>
            <a:off x="6167438" y="4652963"/>
            <a:ext cx="741362" cy="6350"/>
          </a:xfrm>
          <a:custGeom>
            <a:avLst/>
            <a:gdLst>
              <a:gd name="T0" fmla="*/ 0 w 467"/>
              <a:gd name="T1" fmla="*/ 4 h 4"/>
              <a:gd name="T2" fmla="*/ 467 w 467"/>
              <a:gd name="T3" fmla="*/ 0 h 4"/>
            </a:gdLst>
            <a:ahLst/>
            <a:cxnLst>
              <a:cxn ang="0">
                <a:pos x="T0" y="T1"/>
              </a:cxn>
              <a:cxn ang="0">
                <a:pos x="T2" y="T3"/>
              </a:cxn>
            </a:cxnLst>
            <a:rect l="0" t="0" r="r" b="b"/>
            <a:pathLst>
              <a:path w="467" h="4">
                <a:moveTo>
                  <a:pt x="0" y="4"/>
                </a:moveTo>
                <a:lnTo>
                  <a:pt x="467" y="0"/>
                </a:lnTo>
              </a:path>
            </a:pathLst>
          </a:custGeom>
          <a:noFill/>
          <a:ln w="9525">
            <a:solidFill>
              <a:schemeClr val="tx1"/>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2854" name="Freeform 38"/>
          <p:cNvSpPr>
            <a:spLocks/>
          </p:cNvSpPr>
          <p:nvPr/>
        </p:nvSpPr>
        <p:spPr bwMode="auto">
          <a:xfrm>
            <a:off x="4727576" y="4652963"/>
            <a:ext cx="741363" cy="6350"/>
          </a:xfrm>
          <a:custGeom>
            <a:avLst/>
            <a:gdLst>
              <a:gd name="T0" fmla="*/ 0 w 467"/>
              <a:gd name="T1" fmla="*/ 4 h 4"/>
              <a:gd name="T2" fmla="*/ 467 w 467"/>
              <a:gd name="T3" fmla="*/ 0 h 4"/>
            </a:gdLst>
            <a:ahLst/>
            <a:cxnLst>
              <a:cxn ang="0">
                <a:pos x="T0" y="T1"/>
              </a:cxn>
              <a:cxn ang="0">
                <a:pos x="T2" y="T3"/>
              </a:cxn>
            </a:cxnLst>
            <a:rect l="0" t="0" r="r" b="b"/>
            <a:pathLst>
              <a:path w="467" h="4">
                <a:moveTo>
                  <a:pt x="0" y="4"/>
                </a:moveTo>
                <a:lnTo>
                  <a:pt x="467" y="0"/>
                </a:lnTo>
              </a:path>
            </a:pathLst>
          </a:custGeom>
          <a:noFill/>
          <a:ln w="9525">
            <a:solidFill>
              <a:schemeClr val="tx1"/>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2855" name="Freeform 39"/>
          <p:cNvSpPr>
            <a:spLocks/>
          </p:cNvSpPr>
          <p:nvPr/>
        </p:nvSpPr>
        <p:spPr bwMode="auto">
          <a:xfrm>
            <a:off x="3287713" y="4581525"/>
            <a:ext cx="741362" cy="6350"/>
          </a:xfrm>
          <a:custGeom>
            <a:avLst/>
            <a:gdLst>
              <a:gd name="T0" fmla="*/ 0 w 467"/>
              <a:gd name="T1" fmla="*/ 4 h 4"/>
              <a:gd name="T2" fmla="*/ 467 w 467"/>
              <a:gd name="T3" fmla="*/ 0 h 4"/>
            </a:gdLst>
            <a:ahLst/>
            <a:cxnLst>
              <a:cxn ang="0">
                <a:pos x="T0" y="T1"/>
              </a:cxn>
              <a:cxn ang="0">
                <a:pos x="T2" y="T3"/>
              </a:cxn>
            </a:cxnLst>
            <a:rect l="0" t="0" r="r" b="b"/>
            <a:pathLst>
              <a:path w="467" h="4">
                <a:moveTo>
                  <a:pt x="0" y="4"/>
                </a:moveTo>
                <a:lnTo>
                  <a:pt x="467" y="0"/>
                </a:lnTo>
              </a:path>
            </a:pathLst>
          </a:custGeom>
          <a:noFill/>
          <a:ln w="9525">
            <a:solidFill>
              <a:schemeClr val="tx1"/>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2883" name="Rectangle 67"/>
          <p:cNvSpPr>
            <a:spLocks noChangeArrowheads="1"/>
          </p:cNvSpPr>
          <p:nvPr/>
        </p:nvSpPr>
        <p:spPr bwMode="auto">
          <a:xfrm>
            <a:off x="8362950" y="0"/>
            <a:ext cx="23050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fa-IR" altLang="en-US" sz="2400">
                <a:effectLst>
                  <a:outerShdw blurRad="38100" dist="38100" dir="2700000" algn="tl">
                    <a:srgbClr val="000000"/>
                  </a:outerShdw>
                </a:effectLst>
                <a:latin typeface="Times New Roman" panose="02020603050405020304" pitchFamily="18" charset="0"/>
                <a:cs typeface="Times New Roman" panose="02020603050405020304" pitchFamily="18" charset="0"/>
              </a:rPr>
              <a:t>ادامه ی صفحه  قبل</a:t>
            </a:r>
            <a:endParaRPr lang="en-US" altLang="en-US" sz="2400">
              <a:effectLst>
                <a:outerShdw blurRad="38100" dist="38100" dir="2700000" algn="tl">
                  <a:srgbClr val="000000"/>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61540928"/>
      </p:ext>
    </p:extLst>
  </p:cSld>
  <p:clrMapOvr>
    <a:masterClrMapping/>
  </p:clrMapOvr>
  <p:transition spd="slow">
    <p:newsflash/>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1AAE5542-558C-4343-9844-EE62FB731441}" type="slidenum">
              <a:rPr lang="en-US" altLang="en-US"/>
              <a:pPr/>
              <a:t>23</a:t>
            </a:fld>
            <a:endParaRPr lang="en-US" altLang="en-US"/>
          </a:p>
        </p:txBody>
      </p:sp>
      <p:sp>
        <p:nvSpPr>
          <p:cNvPr id="164867" name="Rectangle 3"/>
          <p:cNvSpPr>
            <a:spLocks noGrp="1" noChangeArrowheads="1"/>
          </p:cNvSpPr>
          <p:nvPr>
            <p:ph type="body" idx="1"/>
          </p:nvPr>
        </p:nvSpPr>
        <p:spPr>
          <a:xfrm>
            <a:off x="1919288" y="2060576"/>
            <a:ext cx="8229600" cy="4525963"/>
          </a:xfrm>
        </p:spPr>
        <p:txBody>
          <a:bodyPr/>
          <a:lstStyle/>
          <a:p>
            <a:pPr algn="r">
              <a:buFontTx/>
              <a:buNone/>
            </a:pPr>
            <a:r>
              <a:rPr lang="fa-IR" altLang="en-US"/>
              <a:t>نرخ استاندارد سربار کارخانه برای هر ساعت کار مستقیم </a:t>
            </a:r>
          </a:p>
          <a:p>
            <a:pPr algn="ctr">
              <a:buFontTx/>
              <a:buNone/>
            </a:pPr>
            <a:r>
              <a:rPr lang="fa-IR" altLang="en-US"/>
              <a:t>ریال  63 =10000 ÷630000 </a:t>
            </a:r>
            <a:endParaRPr lang="en-US" altLang="en-US"/>
          </a:p>
          <a:p>
            <a:pPr algn="r">
              <a:buFontTx/>
              <a:buNone/>
            </a:pPr>
            <a:r>
              <a:rPr lang="fa-IR" altLang="en-US"/>
              <a:t>نرخ سربار کارخانه از دو قسمت تشکیل شده است.</a:t>
            </a:r>
          </a:p>
          <a:p>
            <a:pPr algn="r">
              <a:buFontTx/>
              <a:buNone/>
            </a:pPr>
            <a:r>
              <a:rPr lang="fa-IR" altLang="en-US"/>
              <a:t>1- نرخ هزینه های سر بار متغیر- ریال  45=</a:t>
            </a:r>
            <a:r>
              <a:rPr lang="fa-IR" altLang="en-US" u="sng"/>
              <a:t>45000</a:t>
            </a:r>
          </a:p>
          <a:p>
            <a:pPr algn="r">
              <a:buFontTx/>
              <a:buNone/>
            </a:pPr>
            <a:r>
              <a:rPr lang="fa-IR" altLang="en-US"/>
              <a:t>                                                      10000</a:t>
            </a:r>
            <a:endParaRPr lang="en-US" altLang="en-US"/>
          </a:p>
        </p:txBody>
      </p:sp>
    </p:spTree>
    <p:extLst>
      <p:ext uri="{BB962C8B-B14F-4D97-AF65-F5344CB8AC3E}">
        <p14:creationId xmlns:p14="http://schemas.microsoft.com/office/powerpoint/2010/main" val="424846444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8DF8B2F6-B861-4D8C-8318-BA31E07DFC3E}" type="slidenum">
              <a:rPr lang="en-US" altLang="en-US"/>
              <a:pPr/>
              <a:t>24</a:t>
            </a:fld>
            <a:endParaRPr lang="en-US" altLang="en-US"/>
          </a:p>
        </p:txBody>
      </p:sp>
      <p:sp>
        <p:nvSpPr>
          <p:cNvPr id="165891" name="Rectangle 3"/>
          <p:cNvSpPr>
            <a:spLocks noGrp="1" noChangeArrowheads="1"/>
          </p:cNvSpPr>
          <p:nvPr>
            <p:ph type="body" idx="1"/>
          </p:nvPr>
        </p:nvSpPr>
        <p:spPr>
          <a:xfrm>
            <a:off x="1919288" y="2349501"/>
            <a:ext cx="8229600" cy="3413125"/>
          </a:xfrm>
        </p:spPr>
        <p:txBody>
          <a:bodyPr/>
          <a:lstStyle/>
          <a:p>
            <a:pPr algn="r">
              <a:buFontTx/>
              <a:buNone/>
            </a:pPr>
            <a:r>
              <a:rPr lang="fa-IR" altLang="en-US"/>
              <a:t>2- نرخ سربار ثابت- ریال                 18 =</a:t>
            </a:r>
            <a:r>
              <a:rPr lang="fa-IR" altLang="en-US" u="sng"/>
              <a:t>180000</a:t>
            </a:r>
          </a:p>
          <a:p>
            <a:pPr algn="r">
              <a:buFontTx/>
              <a:buNone/>
            </a:pPr>
            <a:r>
              <a:rPr lang="fa-IR" altLang="en-US"/>
              <a:t>                                                        10000</a:t>
            </a:r>
            <a:endParaRPr lang="en-US" altLang="en-US"/>
          </a:p>
          <a:p>
            <a:pPr algn="r">
              <a:buFontTx/>
              <a:buNone/>
            </a:pPr>
            <a:r>
              <a:rPr lang="fa-IR" altLang="en-US"/>
              <a:t>نرخ استاندارد سربار کارخانه – ریال    63  </a:t>
            </a:r>
            <a:endParaRPr lang="en-US" altLang="en-US"/>
          </a:p>
        </p:txBody>
      </p:sp>
      <p:sp>
        <p:nvSpPr>
          <p:cNvPr id="165892" name="Line 4"/>
          <p:cNvSpPr>
            <a:spLocks noChangeShapeType="1"/>
          </p:cNvSpPr>
          <p:nvPr/>
        </p:nvSpPr>
        <p:spPr bwMode="auto">
          <a:xfrm>
            <a:off x="4079876" y="3284538"/>
            <a:ext cx="10080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5893" name="Text Box 5"/>
          <p:cNvSpPr txBox="1">
            <a:spLocks noChangeArrowheads="1"/>
          </p:cNvSpPr>
          <p:nvPr/>
        </p:nvSpPr>
        <p:spPr bwMode="auto">
          <a:xfrm>
            <a:off x="8280400" y="1"/>
            <a:ext cx="2387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fa-IR" altLang="en-US" sz="2800">
                <a:effectLst>
                  <a:outerShdw blurRad="38100" dist="38100" dir="2700000" algn="tl">
                    <a:srgbClr val="000000"/>
                  </a:outerShdw>
                </a:effectLst>
                <a:latin typeface="Times New Roman" panose="02020603050405020304" pitchFamily="18" charset="0"/>
                <a:cs typeface="Times New Roman" panose="02020603050405020304" pitchFamily="18" charset="0"/>
              </a:rPr>
              <a:t>ادامه ی صفحه  قبل</a:t>
            </a:r>
            <a:endParaRPr lang="en-US" altLang="en-US" sz="2800">
              <a:effectLst>
                <a:outerShdw blurRad="38100" dist="38100" dir="2700000" algn="tl">
                  <a:srgbClr val="000000"/>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9002828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A01D6884-3F74-4FE2-8494-197B286A49DE}" type="slidenum">
              <a:rPr lang="en-US" altLang="en-US"/>
              <a:pPr/>
              <a:t>25</a:t>
            </a:fld>
            <a:endParaRPr lang="en-US" altLang="en-US"/>
          </a:p>
        </p:txBody>
      </p:sp>
      <p:sp>
        <p:nvSpPr>
          <p:cNvPr id="166915" name="Rectangle 3"/>
          <p:cNvSpPr>
            <a:spLocks noGrp="1" noChangeArrowheads="1"/>
          </p:cNvSpPr>
          <p:nvPr>
            <p:ph type="body" idx="1"/>
          </p:nvPr>
        </p:nvSpPr>
        <p:spPr>
          <a:xfrm>
            <a:off x="2063750" y="1268413"/>
            <a:ext cx="8229600" cy="4525962"/>
          </a:xfrm>
        </p:spPr>
        <p:txBody>
          <a:bodyPr/>
          <a:lstStyle/>
          <a:p>
            <a:pPr algn="r">
              <a:buFontTx/>
              <a:buNone/>
            </a:pPr>
            <a:r>
              <a:rPr lang="fa-IR" altLang="en-US"/>
              <a:t>الف- تولید  بالاتر  یا  پائین تر از  100%  درصد ظرفیت   عادی .</a:t>
            </a:r>
          </a:p>
          <a:p>
            <a:pPr algn="r">
              <a:buFontTx/>
              <a:buNone/>
            </a:pPr>
            <a:r>
              <a:rPr lang="fa-IR" altLang="en-US"/>
              <a:t>ب-هزینه های واقعی انجام یافته به میزانی بالاتراز رقم پیش بینی شده(بودجه)باشد .</a:t>
            </a:r>
          </a:p>
          <a:p>
            <a:pPr algn="r">
              <a:buFontTx/>
              <a:buNone/>
            </a:pPr>
            <a:r>
              <a:rPr lang="fa-IR" altLang="en-US"/>
              <a:t>عامل اول : تولید   بالاتر   یا   پائین تر از  ظرفیت  عادی کار خانه باعث انحراف حجم  و عامل دوم  باعث  انحراف قابل کنترل  می گردد .</a:t>
            </a:r>
          </a:p>
          <a:p>
            <a:pPr algn="r">
              <a:buFontTx/>
              <a:buNone/>
            </a:pPr>
            <a:endParaRPr lang="en-US" altLang="en-US"/>
          </a:p>
        </p:txBody>
      </p:sp>
    </p:spTree>
    <p:extLst>
      <p:ext uri="{BB962C8B-B14F-4D97-AF65-F5344CB8AC3E}">
        <p14:creationId xmlns:p14="http://schemas.microsoft.com/office/powerpoint/2010/main" val="226506466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6"/>
          <p:cNvSpPr>
            <a:spLocks noGrp="1" noChangeArrowheads="1"/>
          </p:cNvSpPr>
          <p:nvPr>
            <p:ph type="sldNum" sz="quarter" idx="4294967295"/>
          </p:nvPr>
        </p:nvSpPr>
        <p:spPr>
          <a:xfrm>
            <a:off x="8077200" y="6245225"/>
            <a:ext cx="2133600" cy="476250"/>
          </a:xfrm>
          <a:prstGeom prst="rect">
            <a:avLst/>
          </a:prstGeom>
        </p:spPr>
        <p:txBody>
          <a:bodyPr/>
          <a:lstStyle/>
          <a:p>
            <a:fld id="{3FEFE214-7261-4021-B95A-6EBA142ABEB4}" type="slidenum">
              <a:rPr lang="en-US" altLang="en-US"/>
              <a:pPr/>
              <a:t>26</a:t>
            </a:fld>
            <a:endParaRPr lang="en-US" altLang="en-US"/>
          </a:p>
        </p:txBody>
      </p:sp>
      <p:sp>
        <p:nvSpPr>
          <p:cNvPr id="171011" name="Rectangle 3"/>
          <p:cNvSpPr>
            <a:spLocks noGrp="1" noChangeArrowheads="1"/>
          </p:cNvSpPr>
          <p:nvPr>
            <p:ph type="subTitle" idx="1"/>
          </p:nvPr>
        </p:nvSpPr>
        <p:spPr>
          <a:xfrm>
            <a:off x="2279650" y="1916113"/>
            <a:ext cx="7772400" cy="2519362"/>
          </a:xfrm>
        </p:spPr>
        <p:txBody>
          <a:bodyPr/>
          <a:lstStyle/>
          <a:p>
            <a:pPr algn="r"/>
            <a:r>
              <a:rPr lang="fa-IR" altLang="en-US"/>
              <a:t>با  استفاده  از اطلاعات مثال  شرکت تولیدی خوبان فرض کنید هزینه واقعی و استاندارد سر بار کارخانه برای  تولید </a:t>
            </a:r>
            <a:r>
              <a:rPr lang="en-US" altLang="en-US"/>
              <a:t> </a:t>
            </a:r>
            <a:r>
              <a:rPr lang="fa-IR" altLang="en-US"/>
              <a:t>10000  واحد  محصول  آلفا در بهمن ماه  به این  شرح است: </a:t>
            </a:r>
            <a:endParaRPr lang="en-US" altLang="en-US"/>
          </a:p>
        </p:txBody>
      </p:sp>
    </p:spTree>
    <p:extLst>
      <p:ext uri="{BB962C8B-B14F-4D97-AF65-F5344CB8AC3E}">
        <p14:creationId xmlns:p14="http://schemas.microsoft.com/office/powerpoint/2010/main" val="196769572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Slide Number Placeholder 6"/>
          <p:cNvSpPr>
            <a:spLocks noGrp="1"/>
          </p:cNvSpPr>
          <p:nvPr>
            <p:ph type="sldNum" sz="quarter" idx="12"/>
          </p:nvPr>
        </p:nvSpPr>
        <p:spPr/>
        <p:txBody>
          <a:bodyPr/>
          <a:lstStyle/>
          <a:p>
            <a:fld id="{B463C4B9-80D7-45C1-94C0-20455A0E4A5E}" type="slidenum">
              <a:rPr lang="en-US" altLang="en-US"/>
              <a:pPr/>
              <a:t>27</a:t>
            </a:fld>
            <a:endParaRPr lang="en-US" altLang="en-US"/>
          </a:p>
        </p:txBody>
      </p:sp>
      <p:graphicFrame>
        <p:nvGraphicFramePr>
          <p:cNvPr id="172148" name="Group 116"/>
          <p:cNvGraphicFramePr>
            <a:graphicFrameLocks noGrp="1"/>
          </p:cNvGraphicFramePr>
          <p:nvPr>
            <p:ph sz="half" idx="2"/>
          </p:nvPr>
        </p:nvGraphicFramePr>
        <p:xfrm>
          <a:off x="2495550" y="1628776"/>
          <a:ext cx="7416800" cy="3326131"/>
        </p:xfrm>
        <a:graphic>
          <a:graphicData uri="http://schemas.openxmlformats.org/drawingml/2006/table">
            <a:tbl>
              <a:tblPr/>
              <a:tblGrid>
                <a:gridCol w="2471738"/>
                <a:gridCol w="2473325"/>
                <a:gridCol w="2471737"/>
              </a:tblGrid>
              <a:tr h="674688">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504000ریال</a:t>
                      </a:r>
                      <a:endParaRPr kumimoji="0" lang="en-US" altLang="en-US"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63ریال</a:t>
                      </a:r>
                      <a:endParaRPr kumimoji="0" lang="en-US" altLang="en-US"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استاندارد :8000 ساعت  با  نرخ</a:t>
                      </a:r>
                      <a:endParaRPr kumimoji="0" lang="en-US" altLang="en-US"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r h="674688">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369000ریال</a:t>
                      </a:r>
                      <a:endParaRPr kumimoji="0" lang="en-US" altLang="en-US"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369000ریال</a:t>
                      </a:r>
                      <a:endParaRPr kumimoji="0" lang="en-US" altLang="en-US"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واقعی: هزینه متغیر سر بار کارخانه </a:t>
                      </a:r>
                      <a:endParaRPr kumimoji="0" lang="en-US" altLang="en-US"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r h="614363">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altLang="en-US"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cap="flat">
                      <a:noFill/>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180000ریال</a:t>
                      </a:r>
                      <a:endParaRPr kumimoji="0" lang="en-US" altLang="en-US"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هزینه ثابت سر بار کارخانه</a:t>
                      </a:r>
                      <a:endParaRPr kumimoji="0" lang="en-US" altLang="en-US"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r h="654050">
                <a:tc gridSpan="3">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549000 ریال       </a:t>
                      </a:r>
                      <a:endParaRPr kumimoji="0" lang="en-US" altLang="en-US"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cap="flat">
                      <a:noFill/>
                    </a:lnL>
                    <a:lnR cap="flat">
                      <a:noFill/>
                    </a:lnR>
                    <a:lnT>
                      <a:noFill/>
                    </a:lnT>
                    <a:lnB w="381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655638">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45000ریال </a:t>
                      </a:r>
                      <a:endParaRPr kumimoji="0" lang="en-US" altLang="en-US"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altLang="en-US"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a:noFill/>
                    </a:lnT>
                    <a:lnB cap="flat">
                      <a:noFill/>
                    </a:lnB>
                    <a:lnTlToBr>
                      <a:noFill/>
                    </a:lnTlToBr>
                    <a:lnBlToTr>
                      <a:noFill/>
                    </a:lnBlToTr>
                    <a:noFill/>
                  </a:tcPr>
                </a:tc>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انحراف نامساعد </a:t>
                      </a:r>
                      <a:endParaRPr kumimoji="0" lang="en-US" altLang="en-US"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72114" name="Rectangle 82"/>
          <p:cNvSpPr>
            <a:spLocks noChangeArrowheads="1"/>
          </p:cNvSpPr>
          <p:nvPr/>
        </p:nvSpPr>
        <p:spPr bwMode="auto">
          <a:xfrm>
            <a:off x="8040688" y="1"/>
            <a:ext cx="2386012"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fa-IR" altLang="en-US" sz="2800">
                <a:effectLst>
                  <a:outerShdw blurRad="38100" dist="38100" dir="2700000" algn="tl">
                    <a:srgbClr val="000000"/>
                  </a:outerShdw>
                </a:effectLst>
                <a:latin typeface="Times New Roman" panose="02020603050405020304" pitchFamily="18" charset="0"/>
                <a:cs typeface="Times New Roman" panose="02020603050405020304" pitchFamily="18" charset="0"/>
              </a:rPr>
              <a:t>ادامه ی صفحه  قبل</a:t>
            </a:r>
            <a:endParaRPr lang="en-US" altLang="en-US" sz="2800">
              <a:effectLst>
                <a:outerShdw blurRad="38100" dist="38100" dir="2700000" algn="tl">
                  <a:srgbClr val="000000"/>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54807133"/>
      </p:ext>
    </p:extLst>
  </p:cSld>
  <p:clrMapOvr>
    <a:masterClrMapping/>
  </p:clrMapOvr>
  <p:transition spd="slow">
    <p:newsflash/>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5EC1C0D4-2C69-4C4D-A39A-C38CCF134EDE}" type="slidenum">
              <a:rPr lang="en-US" altLang="en-US"/>
              <a:pPr/>
              <a:t>28</a:t>
            </a:fld>
            <a:endParaRPr lang="en-US" altLang="en-US"/>
          </a:p>
        </p:txBody>
      </p:sp>
      <p:sp>
        <p:nvSpPr>
          <p:cNvPr id="174083" name="Rectangle 3"/>
          <p:cNvSpPr>
            <a:spLocks noGrp="1" noChangeArrowheads="1"/>
          </p:cNvSpPr>
          <p:nvPr>
            <p:ph type="body" idx="1"/>
          </p:nvPr>
        </p:nvSpPr>
        <p:spPr/>
        <p:txBody>
          <a:bodyPr/>
          <a:lstStyle/>
          <a:p>
            <a:pPr algn="r">
              <a:buFontTx/>
              <a:buNone/>
            </a:pPr>
            <a:r>
              <a:rPr lang="fa-IR" altLang="en-US"/>
              <a:t>انحراف  نامساعد  45000  ریال  سربار کارخانه  شامل  دو انحراف است.</a:t>
            </a:r>
          </a:p>
          <a:p>
            <a:pPr algn="r">
              <a:buFontTx/>
              <a:buNone/>
            </a:pPr>
            <a:r>
              <a:rPr lang="fa-IR" altLang="en-US"/>
              <a:t>1- انحراف  نامساعد  حجم (تولید در سطحی کمتر از ظرفیت عادی 100% ) .</a:t>
            </a:r>
          </a:p>
          <a:p>
            <a:pPr algn="r">
              <a:buFontTx/>
              <a:buNone/>
            </a:pPr>
            <a:r>
              <a:rPr lang="fa-IR" altLang="en-US"/>
              <a:t>2- انحراف   قابل کنترل  (هزینه های  واقعی  نسبت  به پیش بینی شده  افزایش  یافته) .</a:t>
            </a:r>
            <a:endParaRPr lang="en-US" altLang="en-US"/>
          </a:p>
        </p:txBody>
      </p:sp>
    </p:spTree>
    <p:extLst>
      <p:ext uri="{BB962C8B-B14F-4D97-AF65-F5344CB8AC3E}">
        <p14:creationId xmlns:p14="http://schemas.microsoft.com/office/powerpoint/2010/main" val="7106565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FD352DA9-688C-450E-B1BA-1B6F00A9F4D9}" type="slidenum">
              <a:rPr lang="en-US" altLang="en-US"/>
              <a:pPr/>
              <a:t>29</a:t>
            </a:fld>
            <a:endParaRPr lang="en-US" altLang="en-US"/>
          </a:p>
        </p:txBody>
      </p:sp>
      <p:sp>
        <p:nvSpPr>
          <p:cNvPr id="175107" name="Rectangle 3"/>
          <p:cNvSpPr>
            <a:spLocks noGrp="1" noChangeArrowheads="1"/>
          </p:cNvSpPr>
          <p:nvPr>
            <p:ph type="body" idx="1"/>
          </p:nvPr>
        </p:nvSpPr>
        <p:spPr>
          <a:xfrm>
            <a:off x="1847850" y="1628776"/>
            <a:ext cx="8229600" cy="4525963"/>
          </a:xfrm>
        </p:spPr>
        <p:txBody>
          <a:bodyPr/>
          <a:lstStyle/>
          <a:p>
            <a:pPr algn="r">
              <a:lnSpc>
                <a:spcPct val="90000"/>
              </a:lnSpc>
              <a:buFontTx/>
              <a:buNone/>
            </a:pPr>
            <a:r>
              <a:rPr lang="fa-IR" altLang="en-US"/>
              <a:t>محاسبه انحراف حجم  :</a:t>
            </a:r>
            <a:r>
              <a:rPr lang="en-US" altLang="en-US"/>
              <a:t> </a:t>
            </a:r>
            <a:endParaRPr lang="en-US" altLang="en-US" b="1" u="sng"/>
          </a:p>
          <a:p>
            <a:pPr algn="r" rtl="1">
              <a:lnSpc>
                <a:spcPct val="90000"/>
              </a:lnSpc>
              <a:buFontTx/>
              <a:buNone/>
            </a:pPr>
            <a:r>
              <a:rPr lang="fa-IR" altLang="en-US"/>
              <a:t>ظرفیت عادی تولید (100% )                       10000 ساعت</a:t>
            </a:r>
            <a:endParaRPr lang="en-US" altLang="en-US" b="1"/>
          </a:p>
          <a:p>
            <a:pPr algn="r" rtl="1">
              <a:lnSpc>
                <a:spcPct val="90000"/>
              </a:lnSpc>
              <a:buFontTx/>
              <a:buNone/>
            </a:pPr>
            <a:r>
              <a:rPr lang="fa-IR" altLang="en-US"/>
              <a:t>ساعات کار استاندارد برای تولید واقعی</a:t>
            </a:r>
            <a:r>
              <a:rPr lang="en-US" altLang="en-US"/>
              <a:t> </a:t>
            </a:r>
            <a:r>
              <a:rPr lang="fa-IR" altLang="en-US"/>
              <a:t>       </a:t>
            </a:r>
            <a:r>
              <a:rPr lang="en-US" altLang="en-US"/>
              <a:t>        </a:t>
            </a:r>
            <a:r>
              <a:rPr lang="fa-IR" altLang="en-US"/>
              <a:t>800 ساعت</a:t>
            </a:r>
            <a:endParaRPr lang="en-US" altLang="en-US"/>
          </a:p>
          <a:p>
            <a:pPr algn="r">
              <a:lnSpc>
                <a:spcPct val="90000"/>
              </a:lnSpc>
              <a:buFontTx/>
              <a:buNone/>
            </a:pPr>
            <a:r>
              <a:rPr lang="en-US" altLang="en-US"/>
              <a:t> </a:t>
            </a:r>
          </a:p>
          <a:p>
            <a:pPr algn="r" rtl="1">
              <a:lnSpc>
                <a:spcPct val="90000"/>
              </a:lnSpc>
              <a:buFontTx/>
              <a:buNone/>
            </a:pPr>
            <a:r>
              <a:rPr lang="en-US" altLang="en-US"/>
              <a:t> </a:t>
            </a:r>
            <a:r>
              <a:rPr lang="fa-IR" altLang="en-US"/>
              <a:t>ظرفیت تولید  نشده ( بلا استفاده)                    </a:t>
            </a:r>
            <a:r>
              <a:rPr lang="en-US" altLang="en-US"/>
              <a:t> </a:t>
            </a:r>
            <a:r>
              <a:rPr lang="fa-IR" altLang="en-US"/>
              <a:t>2000 ساعت</a:t>
            </a:r>
            <a:r>
              <a:rPr lang="en-US" altLang="en-US"/>
              <a:t> </a:t>
            </a:r>
          </a:p>
          <a:p>
            <a:pPr rtl="1">
              <a:lnSpc>
                <a:spcPct val="90000"/>
              </a:lnSpc>
              <a:buFontTx/>
              <a:buNone/>
            </a:pPr>
            <a:r>
              <a:rPr lang="fa-IR" altLang="en-US"/>
              <a:t> انحراف نامساعد  حجم ریال 36000 =</a:t>
            </a:r>
            <a:r>
              <a:rPr lang="en-US" altLang="en-US"/>
              <a:t>      </a:t>
            </a:r>
            <a:r>
              <a:rPr lang="fa-IR" altLang="en-US"/>
              <a:t>          ( نرخ استاندارد هزینه های ثابت 18* 2000  </a:t>
            </a:r>
            <a:endParaRPr lang="en-US" altLang="en-US"/>
          </a:p>
          <a:p>
            <a:pPr>
              <a:lnSpc>
                <a:spcPct val="90000"/>
              </a:lnSpc>
              <a:buFontTx/>
              <a:buNone/>
            </a:pPr>
            <a:r>
              <a:rPr lang="fa-IR" altLang="en-US"/>
              <a:t>سربار کارخانه)      </a:t>
            </a:r>
            <a:r>
              <a:rPr lang="en-US" altLang="en-US"/>
              <a:t>    </a:t>
            </a:r>
          </a:p>
          <a:p>
            <a:pPr algn="r" rtl="1">
              <a:lnSpc>
                <a:spcPct val="90000"/>
              </a:lnSpc>
              <a:buFontTx/>
              <a:buNone/>
            </a:pPr>
            <a:r>
              <a:rPr lang="en-US" altLang="en-US"/>
              <a:t>  </a:t>
            </a:r>
          </a:p>
        </p:txBody>
      </p:sp>
      <p:sp>
        <p:nvSpPr>
          <p:cNvPr id="175108" name="Line 4"/>
          <p:cNvSpPr>
            <a:spLocks noChangeShapeType="1"/>
          </p:cNvSpPr>
          <p:nvPr/>
        </p:nvSpPr>
        <p:spPr bwMode="auto">
          <a:xfrm>
            <a:off x="2495551" y="3284538"/>
            <a:ext cx="16557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274395786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6"/>
          <p:cNvSpPr>
            <a:spLocks noGrp="1" noChangeArrowheads="1"/>
          </p:cNvSpPr>
          <p:nvPr>
            <p:ph type="sldNum" sz="quarter" idx="4294967295"/>
          </p:nvPr>
        </p:nvSpPr>
        <p:spPr>
          <a:xfrm>
            <a:off x="8077200" y="6245225"/>
            <a:ext cx="2133600" cy="476250"/>
          </a:xfrm>
          <a:prstGeom prst="rect">
            <a:avLst/>
          </a:prstGeom>
        </p:spPr>
        <p:txBody>
          <a:bodyPr/>
          <a:lstStyle/>
          <a:p>
            <a:fld id="{5ED100C0-C71D-442D-92AD-44F6502659C7}" type="slidenum">
              <a:rPr lang="en-US" altLang="en-US"/>
              <a:pPr/>
              <a:t>3</a:t>
            </a:fld>
            <a:endParaRPr lang="en-US" altLang="en-US"/>
          </a:p>
        </p:txBody>
      </p:sp>
      <p:sp>
        <p:nvSpPr>
          <p:cNvPr id="134147" name="Rectangle 3"/>
          <p:cNvSpPr>
            <a:spLocks noGrp="1" noChangeArrowheads="1"/>
          </p:cNvSpPr>
          <p:nvPr>
            <p:ph type="subTitle" idx="1"/>
          </p:nvPr>
        </p:nvSpPr>
        <p:spPr>
          <a:xfrm>
            <a:off x="2063751" y="2349500"/>
            <a:ext cx="8137525" cy="3024188"/>
          </a:xfrm>
        </p:spPr>
        <p:txBody>
          <a:bodyPr/>
          <a:lstStyle/>
          <a:p>
            <a:pPr algn="r"/>
            <a:r>
              <a:rPr lang="fa-IR" altLang="en-US"/>
              <a:t>عدم  توجه  به تغییرات قیمت تمام  شده  و ادامه  روند  تولید محصولا تی که حتی ممکن است درسال جاری از سود نسبتا کافی برخوردار باشد ، هر شرکت تولیدی رامی تواند مواجه به  ضرر  و  زیان های  قابل  ملاحظه  نماید .</a:t>
            </a:r>
            <a:r>
              <a:rPr lang="en-US" altLang="en-US"/>
              <a:t>  </a:t>
            </a:r>
          </a:p>
        </p:txBody>
      </p:sp>
    </p:spTree>
    <p:extLst>
      <p:ext uri="{BB962C8B-B14F-4D97-AF65-F5344CB8AC3E}">
        <p14:creationId xmlns:p14="http://schemas.microsoft.com/office/powerpoint/2010/main" val="189083388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31CD9B93-7F5D-401C-9171-1868E478BCBD}" type="slidenum">
              <a:rPr lang="en-US" altLang="en-US"/>
              <a:pPr/>
              <a:t>30</a:t>
            </a:fld>
            <a:endParaRPr lang="en-US" altLang="en-US"/>
          </a:p>
        </p:txBody>
      </p:sp>
      <p:sp>
        <p:nvSpPr>
          <p:cNvPr id="176131" name="Rectangle 3"/>
          <p:cNvSpPr>
            <a:spLocks noGrp="1" noChangeArrowheads="1"/>
          </p:cNvSpPr>
          <p:nvPr>
            <p:ph type="body" idx="1"/>
          </p:nvPr>
        </p:nvSpPr>
        <p:spPr>
          <a:xfrm>
            <a:off x="1847850" y="2060575"/>
            <a:ext cx="8229600" cy="3773488"/>
          </a:xfrm>
        </p:spPr>
        <p:txBody>
          <a:bodyPr/>
          <a:lstStyle/>
          <a:p>
            <a:pPr algn="r">
              <a:buFontTx/>
              <a:buNone/>
            </a:pPr>
            <a:r>
              <a:rPr lang="fa-IR" altLang="en-US"/>
              <a:t>محاسبه انحراف قابل کنترل :</a:t>
            </a:r>
            <a:endParaRPr lang="en-US" altLang="en-US"/>
          </a:p>
          <a:p>
            <a:pPr algn="r">
              <a:buFontTx/>
              <a:buNone/>
            </a:pPr>
            <a:r>
              <a:rPr lang="en-US" altLang="en-US"/>
              <a:t> </a:t>
            </a:r>
            <a:r>
              <a:rPr lang="fa-IR" altLang="en-US"/>
              <a:t>همان طور که عنوان شد ، انحراف  قابل کنترل عبارت از تفاوت بین مبلغ واقعی هزینه های سربار و مبلغ پیش بینی شده برای سطح  فعالیت  موجود  می باشد .</a:t>
            </a:r>
            <a:endParaRPr lang="en-US" altLang="en-US"/>
          </a:p>
        </p:txBody>
      </p:sp>
    </p:spTree>
    <p:extLst>
      <p:ext uri="{BB962C8B-B14F-4D97-AF65-F5344CB8AC3E}">
        <p14:creationId xmlns:p14="http://schemas.microsoft.com/office/powerpoint/2010/main" val="103152556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2F385024-C014-44CB-B57F-94DD2DB9CEBA}" type="slidenum">
              <a:rPr lang="en-US" altLang="en-US"/>
              <a:pPr/>
              <a:t>31</a:t>
            </a:fld>
            <a:endParaRPr lang="en-US" altLang="en-US"/>
          </a:p>
        </p:txBody>
      </p:sp>
      <p:sp>
        <p:nvSpPr>
          <p:cNvPr id="177155" name="Rectangle 3"/>
          <p:cNvSpPr>
            <a:spLocks noGrp="1" noChangeArrowheads="1"/>
          </p:cNvSpPr>
          <p:nvPr>
            <p:ph type="body" idx="1"/>
          </p:nvPr>
        </p:nvSpPr>
        <p:spPr>
          <a:xfrm>
            <a:off x="2063750" y="2133601"/>
            <a:ext cx="8229600" cy="3268663"/>
          </a:xfrm>
        </p:spPr>
        <p:txBody>
          <a:bodyPr/>
          <a:lstStyle/>
          <a:p>
            <a:pPr algn="r">
              <a:buFontTx/>
              <a:buNone/>
            </a:pPr>
            <a:r>
              <a:rPr lang="fa-IR" altLang="en-US"/>
              <a:t>طبق  اطلاعات  قبل هزینه  سربار در سطح  فعالیت 80% ظرفیت  عادی  برای   استاندارد   تولید  واقعی  540000 ریال است که با سربار واقعی 549000 ریال 9000 ریال تفاوت  دارد  که  نشان  دهنده  انحراف نامساعد قابل کنترل می باشد. </a:t>
            </a:r>
          </a:p>
          <a:p>
            <a:pPr algn="r">
              <a:buFontTx/>
              <a:buNone/>
            </a:pPr>
            <a:endParaRPr lang="en-US" altLang="en-US"/>
          </a:p>
        </p:txBody>
      </p:sp>
    </p:spTree>
    <p:extLst>
      <p:ext uri="{BB962C8B-B14F-4D97-AF65-F5344CB8AC3E}">
        <p14:creationId xmlns:p14="http://schemas.microsoft.com/office/powerpoint/2010/main" val="21565648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361E8FE7-AF44-4F19-9362-25C6D2118F49}" type="slidenum">
              <a:rPr lang="en-US" altLang="en-US"/>
              <a:pPr/>
              <a:t>32</a:t>
            </a:fld>
            <a:endParaRPr lang="en-US" altLang="en-US"/>
          </a:p>
        </p:txBody>
      </p:sp>
      <p:sp>
        <p:nvSpPr>
          <p:cNvPr id="178179" name="Rectangle 3"/>
          <p:cNvSpPr>
            <a:spLocks noGrp="1" noChangeArrowheads="1"/>
          </p:cNvSpPr>
          <p:nvPr>
            <p:ph type="body" idx="1"/>
          </p:nvPr>
        </p:nvSpPr>
        <p:spPr>
          <a:xfrm>
            <a:off x="1992313" y="549275"/>
            <a:ext cx="8374062" cy="5111750"/>
          </a:xfrm>
        </p:spPr>
        <p:txBody>
          <a:bodyPr/>
          <a:lstStyle/>
          <a:p>
            <a:pPr algn="r">
              <a:buFontTx/>
              <a:buNone/>
            </a:pPr>
            <a:r>
              <a:rPr lang="fa-IR" altLang="en-US"/>
              <a:t>جمع سر بار  نامساعد</a:t>
            </a:r>
          </a:p>
          <a:p>
            <a:pPr algn="r">
              <a:buFontTx/>
              <a:buNone/>
            </a:pPr>
            <a:r>
              <a:rPr lang="fa-IR" altLang="en-US"/>
              <a:t>( انحراف حجم  +  انحراف  قابل  کنترل  )   سربار کارخانه</a:t>
            </a:r>
          </a:p>
          <a:p>
            <a:pPr algn="r">
              <a:buFontTx/>
              <a:buNone/>
            </a:pPr>
            <a:r>
              <a:rPr lang="fa-IR" altLang="en-US"/>
              <a:t>نحوه اعمال استانداردها در حسابها:</a:t>
            </a:r>
          </a:p>
          <a:p>
            <a:pPr algn="r">
              <a:buFontTx/>
              <a:buNone/>
            </a:pPr>
            <a:r>
              <a:rPr lang="en-US" altLang="en-US"/>
              <a:t> </a:t>
            </a:r>
            <a:r>
              <a:rPr lang="fa-IR" altLang="en-US"/>
              <a:t>پس ازدستیابی به   هزینه های  استاندارد ،  مبالغ  هزینه های واقعی  مواد   مستقیم   دستمزد  مستقیم  و  سر بار  کارخانه دربدهکار حساب  کالای  در جریان ساخت ثبت  شده   است</a:t>
            </a:r>
            <a:endParaRPr lang="en-US" altLang="en-US" b="1"/>
          </a:p>
          <a:p>
            <a:pPr algn="r">
              <a:buFontTx/>
              <a:buNone/>
            </a:pPr>
            <a:endParaRPr lang="en-US" altLang="en-US" b="1"/>
          </a:p>
          <a:p>
            <a:pPr algn="r">
              <a:buFontTx/>
              <a:buNone/>
            </a:pPr>
            <a:endParaRPr lang="en-US" altLang="en-US" b="1"/>
          </a:p>
          <a:p>
            <a:pPr algn="r">
              <a:buFontTx/>
              <a:buNone/>
            </a:pPr>
            <a:r>
              <a:rPr lang="en-US" altLang="en-US"/>
              <a:t> </a:t>
            </a:r>
            <a:endParaRPr lang="fa-IR" altLang="en-US"/>
          </a:p>
          <a:p>
            <a:pPr>
              <a:buFontTx/>
              <a:buNone/>
            </a:pPr>
            <a:endParaRPr lang="en-US" altLang="en-US"/>
          </a:p>
        </p:txBody>
      </p:sp>
    </p:spTree>
    <p:extLst>
      <p:ext uri="{BB962C8B-B14F-4D97-AF65-F5344CB8AC3E}">
        <p14:creationId xmlns:p14="http://schemas.microsoft.com/office/powerpoint/2010/main" val="374128670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7E6C50B3-3D9E-41F5-9522-DFCD23443D36}" type="slidenum">
              <a:rPr lang="en-US" altLang="en-US"/>
              <a:pPr/>
              <a:t>33</a:t>
            </a:fld>
            <a:endParaRPr lang="en-US" altLang="en-US"/>
          </a:p>
        </p:txBody>
      </p:sp>
      <p:sp>
        <p:nvSpPr>
          <p:cNvPr id="179203" name="Rectangle 3"/>
          <p:cNvSpPr>
            <a:spLocks noGrp="1" noChangeArrowheads="1"/>
          </p:cNvSpPr>
          <p:nvPr>
            <p:ph type="body" idx="1"/>
          </p:nvPr>
        </p:nvSpPr>
        <p:spPr>
          <a:xfrm>
            <a:off x="1919288" y="1989139"/>
            <a:ext cx="8229600" cy="4060825"/>
          </a:xfrm>
        </p:spPr>
        <p:txBody>
          <a:bodyPr/>
          <a:lstStyle/>
          <a:p>
            <a:pPr algn="r">
              <a:buFontTx/>
              <a:buNone/>
            </a:pPr>
            <a:r>
              <a:rPr lang="fa-IR" altLang="en-US"/>
              <a:t>کالای  در  جریان ساخت معادل  قیمت  تمام  شده استاندارد محصولات  ساخته   شده   به  حساب  کالای   ساخته  شده بستانکار می گردد.مانده حساب کالای درجریان ساخت آخر دوره  از کالای  در جریان  ساخت  و  انحراف هزینه های واقعی  می باشد .</a:t>
            </a:r>
            <a:endParaRPr lang="en-US" altLang="en-US"/>
          </a:p>
        </p:txBody>
      </p:sp>
    </p:spTree>
    <p:extLst>
      <p:ext uri="{BB962C8B-B14F-4D97-AF65-F5344CB8AC3E}">
        <p14:creationId xmlns:p14="http://schemas.microsoft.com/office/powerpoint/2010/main" val="317516454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BDF1ECAC-0468-42FA-ADBA-EBB96D5EF1DA}" type="slidenum">
              <a:rPr lang="en-US" altLang="en-US"/>
              <a:pPr/>
              <a:t>34</a:t>
            </a:fld>
            <a:endParaRPr lang="en-US" altLang="en-US"/>
          </a:p>
        </p:txBody>
      </p:sp>
      <p:sp>
        <p:nvSpPr>
          <p:cNvPr id="180227" name="Rectangle 3"/>
          <p:cNvSpPr>
            <a:spLocks noGrp="1" noChangeArrowheads="1"/>
          </p:cNvSpPr>
          <p:nvPr>
            <p:ph type="body" idx="1"/>
          </p:nvPr>
        </p:nvSpPr>
        <p:spPr>
          <a:xfrm>
            <a:off x="1992313" y="1989139"/>
            <a:ext cx="8229600" cy="3844925"/>
          </a:xfrm>
        </p:spPr>
        <p:txBody>
          <a:bodyPr/>
          <a:lstStyle/>
          <a:p>
            <a:pPr algn="r" rtl="1">
              <a:buFontTx/>
              <a:buNone/>
            </a:pPr>
            <a:r>
              <a:rPr lang="fa-IR" altLang="en-US"/>
              <a:t>   در  پایان  دوره اگر مبلغ انحرافات قابل ملاحظه  بوده مبلغ انحرافات  باید بین حسابهای کالای درجریان ساخت، کالای ساخته شده و قیمت تمام شده کالای فروش رفته تسهیم گردد</a:t>
            </a:r>
            <a:r>
              <a:rPr lang="en-US" altLang="en-US"/>
              <a:t> </a:t>
            </a:r>
            <a:r>
              <a:rPr lang="fa-IR" altLang="en-US"/>
              <a:t>و گر نه به حساب قیمت تمام شده کالای فروش  رفته منتقل می گردد</a:t>
            </a:r>
            <a:r>
              <a:rPr lang="en-US" altLang="en-US"/>
              <a:t>.  </a:t>
            </a:r>
          </a:p>
        </p:txBody>
      </p:sp>
    </p:spTree>
    <p:extLst>
      <p:ext uri="{BB962C8B-B14F-4D97-AF65-F5344CB8AC3E}">
        <p14:creationId xmlns:p14="http://schemas.microsoft.com/office/powerpoint/2010/main" val="142349922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EA4E9571-BFA9-4DCE-BF38-CB1CAA14E277}" type="slidenum">
              <a:rPr lang="en-US" altLang="en-US"/>
              <a:pPr/>
              <a:t>35</a:t>
            </a:fld>
            <a:endParaRPr lang="en-US" altLang="en-US"/>
          </a:p>
        </p:txBody>
      </p:sp>
      <p:sp>
        <p:nvSpPr>
          <p:cNvPr id="666627" name="Rectangle 3"/>
          <p:cNvSpPr>
            <a:spLocks noGrp="1" noChangeArrowheads="1"/>
          </p:cNvSpPr>
          <p:nvPr>
            <p:ph type="body" idx="1"/>
          </p:nvPr>
        </p:nvSpPr>
        <p:spPr>
          <a:xfrm>
            <a:off x="1992313" y="1700213"/>
            <a:ext cx="8229600" cy="3960812"/>
          </a:xfrm>
        </p:spPr>
        <p:txBody>
          <a:bodyPr/>
          <a:lstStyle/>
          <a:p>
            <a:pPr algn="r">
              <a:buFontTx/>
              <a:buNone/>
            </a:pPr>
            <a:r>
              <a:rPr lang="ar-SA" altLang="en-US"/>
              <a:t>اهمیت</a:t>
            </a:r>
            <a:r>
              <a:rPr lang="fa-IR" altLang="en-US"/>
              <a:t>  </a:t>
            </a:r>
            <a:r>
              <a:rPr lang="ar-SA" altLang="en-US"/>
              <a:t> برابری </a:t>
            </a:r>
            <a:r>
              <a:rPr lang="fa-IR" altLang="en-US"/>
              <a:t> </a:t>
            </a:r>
            <a:r>
              <a:rPr lang="ar-SA" altLang="en-US"/>
              <a:t>تعداد</a:t>
            </a:r>
            <a:r>
              <a:rPr lang="fa-IR" altLang="en-US"/>
              <a:t> </a:t>
            </a:r>
            <a:r>
              <a:rPr lang="ar-SA" altLang="en-US"/>
              <a:t> </a:t>
            </a:r>
            <a:r>
              <a:rPr lang="fa-IR" altLang="en-US"/>
              <a:t>آ</a:t>
            </a:r>
            <a:r>
              <a:rPr lang="ar-SA" altLang="en-US"/>
              <a:t>حاد تولید</a:t>
            </a:r>
            <a:r>
              <a:rPr lang="fa-IR" altLang="en-US"/>
              <a:t> </a:t>
            </a:r>
            <a:r>
              <a:rPr lang="ar-SA" altLang="en-US"/>
              <a:t> شده </a:t>
            </a:r>
            <a:r>
              <a:rPr lang="fa-IR" altLang="en-US"/>
              <a:t> </a:t>
            </a:r>
            <a:r>
              <a:rPr lang="ar-SA" altLang="en-US"/>
              <a:t>و</a:t>
            </a:r>
            <a:r>
              <a:rPr lang="fa-IR" altLang="en-US"/>
              <a:t> </a:t>
            </a:r>
            <a:r>
              <a:rPr lang="ar-SA" altLang="en-US"/>
              <a:t> فروخته</a:t>
            </a:r>
            <a:r>
              <a:rPr lang="fa-IR" altLang="en-US"/>
              <a:t> </a:t>
            </a:r>
            <a:r>
              <a:rPr lang="ar-SA" altLang="en-US"/>
              <a:t>شده</a:t>
            </a:r>
            <a:r>
              <a:rPr lang="fa-IR" altLang="en-US"/>
              <a:t> </a:t>
            </a:r>
            <a:r>
              <a:rPr lang="ar-SA" altLang="en-US"/>
              <a:t>را می توان به شرح زیر</a:t>
            </a:r>
            <a:r>
              <a:rPr lang="fa-IR" altLang="en-US"/>
              <a:t> </a:t>
            </a:r>
            <a:r>
              <a:rPr lang="ar-SA" altLang="en-US"/>
              <a:t>خلاصه</a:t>
            </a:r>
            <a:r>
              <a:rPr lang="fa-IR" altLang="en-US"/>
              <a:t>  </a:t>
            </a:r>
            <a:r>
              <a:rPr lang="ar-SA" altLang="en-US"/>
              <a:t>نمود:</a:t>
            </a:r>
            <a:endParaRPr lang="fa-IR" altLang="en-US"/>
          </a:p>
          <a:p>
            <a:pPr algn="r">
              <a:buFontTx/>
              <a:buNone/>
            </a:pPr>
            <a:r>
              <a:rPr lang="ar-SA" altLang="en-US"/>
              <a:t>در روش هزینه های مستقیم ( که در</a:t>
            </a:r>
            <a:r>
              <a:rPr lang="fa-IR" altLang="en-US"/>
              <a:t>آ</a:t>
            </a:r>
            <a:r>
              <a:rPr lang="ar-SA" altLang="en-US"/>
              <a:t>ن</a:t>
            </a:r>
            <a:r>
              <a:rPr lang="fa-IR" altLang="en-US"/>
              <a:t> </a:t>
            </a:r>
            <a:r>
              <a:rPr lang="ar-SA" altLang="en-US"/>
              <a:t>ازحاشیه سوداستفاده می شود ) دقیقا</a:t>
            </a:r>
            <a:r>
              <a:rPr lang="fa-IR" altLang="en-US"/>
              <a:t>  </a:t>
            </a:r>
            <a:r>
              <a:rPr lang="ar-SA" altLang="en-US"/>
              <a:t>مساوی</a:t>
            </a:r>
            <a:r>
              <a:rPr lang="fa-IR" altLang="en-US"/>
              <a:t> </a:t>
            </a:r>
            <a:r>
              <a:rPr lang="ar-SA" altLang="en-US"/>
              <a:t> با سود خالص ( و نقطه سربسر ) در</a:t>
            </a:r>
            <a:r>
              <a:rPr lang="fa-IR" altLang="en-US"/>
              <a:t> </a:t>
            </a:r>
            <a:r>
              <a:rPr lang="ar-SA" altLang="en-US"/>
              <a:t> روش </a:t>
            </a:r>
            <a:r>
              <a:rPr lang="fa-IR" altLang="en-US"/>
              <a:t> </a:t>
            </a:r>
            <a:r>
              <a:rPr lang="ar-SA" altLang="en-US"/>
              <a:t>هزینه یابی</a:t>
            </a:r>
            <a:r>
              <a:rPr lang="fa-IR" altLang="en-US"/>
              <a:t> </a:t>
            </a:r>
            <a:r>
              <a:rPr lang="ar-SA" altLang="en-US"/>
              <a:t> جذبی</a:t>
            </a:r>
            <a:r>
              <a:rPr lang="fa-IR" altLang="en-US"/>
              <a:t> ( </a:t>
            </a:r>
            <a:r>
              <a:rPr lang="ar-SA" altLang="en-US"/>
              <a:t>که از روش سنتی صورت سود و زیان استفاده می شود)می</a:t>
            </a:r>
            <a:r>
              <a:rPr lang="fa-IR" altLang="en-US"/>
              <a:t> گردد .</a:t>
            </a:r>
            <a:endParaRPr lang="en-US" altLang="en-US"/>
          </a:p>
        </p:txBody>
      </p:sp>
    </p:spTree>
    <p:extLst>
      <p:ext uri="{BB962C8B-B14F-4D97-AF65-F5344CB8AC3E}">
        <p14:creationId xmlns:p14="http://schemas.microsoft.com/office/powerpoint/2010/main" val="309051561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6CECF237-E48E-44F1-BB62-B43E598B0313}" type="slidenum">
              <a:rPr lang="en-US" altLang="en-US"/>
              <a:pPr/>
              <a:t>36</a:t>
            </a:fld>
            <a:endParaRPr lang="en-US" altLang="en-US"/>
          </a:p>
        </p:txBody>
      </p:sp>
      <p:sp>
        <p:nvSpPr>
          <p:cNvPr id="667651" name="Rectangle 3"/>
          <p:cNvSpPr>
            <a:spLocks noGrp="1" noChangeArrowheads="1"/>
          </p:cNvSpPr>
          <p:nvPr>
            <p:ph type="body" idx="1"/>
          </p:nvPr>
        </p:nvSpPr>
        <p:spPr>
          <a:xfrm>
            <a:off x="1992313" y="2133600"/>
            <a:ext cx="8229600" cy="4114800"/>
          </a:xfrm>
        </p:spPr>
        <p:txBody>
          <a:bodyPr/>
          <a:lstStyle/>
          <a:p>
            <a:pPr algn="r">
              <a:buFontTx/>
              <a:buNone/>
            </a:pPr>
            <a:r>
              <a:rPr lang="ar-SA" altLang="en-US"/>
              <a:t>علت این امر مساوی</a:t>
            </a:r>
            <a:r>
              <a:rPr lang="fa-IR" altLang="en-US"/>
              <a:t> </a:t>
            </a:r>
            <a:r>
              <a:rPr lang="ar-SA" altLang="en-US"/>
              <a:t>بودن مخارج سربار ثابت کارخانه به عنوان</a:t>
            </a:r>
            <a:r>
              <a:rPr lang="fa-IR" altLang="en-US"/>
              <a:t> </a:t>
            </a:r>
            <a:r>
              <a:rPr lang="ar-SA" altLang="en-US"/>
              <a:t>بخشی</a:t>
            </a:r>
            <a:r>
              <a:rPr lang="fa-IR" altLang="en-US"/>
              <a:t> </a:t>
            </a:r>
            <a:r>
              <a:rPr lang="ar-SA" altLang="en-US"/>
              <a:t>ازقیمت</a:t>
            </a:r>
            <a:r>
              <a:rPr lang="fa-IR" altLang="en-US"/>
              <a:t> </a:t>
            </a:r>
            <a:r>
              <a:rPr lang="ar-SA" altLang="en-US"/>
              <a:t>تمام شده</a:t>
            </a:r>
            <a:r>
              <a:rPr lang="fa-IR" altLang="en-US"/>
              <a:t> </a:t>
            </a:r>
            <a:r>
              <a:rPr lang="ar-SA" altLang="en-US"/>
              <a:t>کالای</a:t>
            </a:r>
            <a:r>
              <a:rPr lang="fa-IR" altLang="en-US"/>
              <a:t> </a:t>
            </a:r>
            <a:r>
              <a:rPr lang="ar-SA" altLang="en-US"/>
              <a:t>فروش رفته درروش هزینه یابی جذبی یا مبلغ مخارج سربار</a:t>
            </a:r>
            <a:r>
              <a:rPr lang="fa-IR" altLang="en-US"/>
              <a:t>  </a:t>
            </a:r>
            <a:r>
              <a:rPr lang="ar-SA" altLang="en-US"/>
              <a:t>ثابت</a:t>
            </a:r>
            <a:r>
              <a:rPr lang="fa-IR" altLang="en-US"/>
              <a:t>  </a:t>
            </a:r>
            <a:r>
              <a:rPr lang="ar-SA" altLang="en-US"/>
              <a:t>کارخانه به</a:t>
            </a:r>
            <a:endParaRPr lang="fa-IR" altLang="en-US"/>
          </a:p>
          <a:p>
            <a:pPr algn="r">
              <a:buFontTx/>
              <a:buNone/>
            </a:pPr>
            <a:r>
              <a:rPr lang="ar-SA" altLang="en-US"/>
              <a:t>عنوان هزینه دوره در روش هزینه یابی مستقیم است.</a:t>
            </a:r>
            <a:endParaRPr lang="fa-IR" altLang="en-US"/>
          </a:p>
          <a:p>
            <a:pPr algn="r">
              <a:buFontTx/>
              <a:buNone/>
            </a:pPr>
            <a:endParaRPr lang="en-US" altLang="en-US"/>
          </a:p>
        </p:txBody>
      </p:sp>
    </p:spTree>
    <p:extLst>
      <p:ext uri="{BB962C8B-B14F-4D97-AF65-F5344CB8AC3E}">
        <p14:creationId xmlns:p14="http://schemas.microsoft.com/office/powerpoint/2010/main" val="384922497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A1C42E07-EB65-4E98-8367-A5C086AD2105}" type="slidenum">
              <a:rPr lang="en-US" altLang="en-US"/>
              <a:pPr/>
              <a:t>37</a:t>
            </a:fld>
            <a:endParaRPr lang="en-US" altLang="en-US"/>
          </a:p>
        </p:txBody>
      </p:sp>
      <p:sp>
        <p:nvSpPr>
          <p:cNvPr id="668675" name="Rectangle 3"/>
          <p:cNvSpPr>
            <a:spLocks noGrp="1" noChangeArrowheads="1"/>
          </p:cNvSpPr>
          <p:nvPr>
            <p:ph type="body" idx="1"/>
          </p:nvPr>
        </p:nvSpPr>
        <p:spPr>
          <a:xfrm>
            <a:off x="1774825" y="1844675"/>
            <a:ext cx="8496300" cy="3168650"/>
          </a:xfrm>
        </p:spPr>
        <p:txBody>
          <a:bodyPr/>
          <a:lstStyle/>
          <a:p>
            <a:pPr algn="r">
              <a:buFontTx/>
              <a:buNone/>
            </a:pPr>
            <a:r>
              <a:rPr lang="fa-IR" altLang="en-US"/>
              <a:t>2- </a:t>
            </a:r>
            <a:r>
              <a:rPr lang="ar-SA" altLang="en-US"/>
              <a:t>اما اگر این</a:t>
            </a:r>
            <a:r>
              <a:rPr lang="fa-IR" altLang="en-US"/>
              <a:t> </a:t>
            </a:r>
            <a:r>
              <a:rPr lang="ar-SA" altLang="en-US"/>
              <a:t> فرض</a:t>
            </a:r>
            <a:r>
              <a:rPr lang="fa-IR" altLang="en-US"/>
              <a:t> </a:t>
            </a:r>
            <a:r>
              <a:rPr lang="ar-SA" altLang="en-US"/>
              <a:t> درست</a:t>
            </a:r>
            <a:r>
              <a:rPr lang="fa-IR" altLang="en-US"/>
              <a:t>  </a:t>
            </a:r>
            <a:r>
              <a:rPr lang="ar-SA" altLang="en-US"/>
              <a:t> نباشد ( یعنی تعداد کالاهای فروخته شده مساوی با تعداد</a:t>
            </a:r>
            <a:r>
              <a:rPr lang="fa-IR" altLang="en-US"/>
              <a:t> </a:t>
            </a:r>
            <a:r>
              <a:rPr lang="ar-SA" altLang="en-US"/>
              <a:t>کالاهای </a:t>
            </a:r>
            <a:r>
              <a:rPr lang="fa-IR" altLang="en-US"/>
              <a:t> </a:t>
            </a:r>
            <a:r>
              <a:rPr lang="ar-SA" altLang="en-US"/>
              <a:t>تولید شده </a:t>
            </a:r>
            <a:r>
              <a:rPr lang="fa-IR" altLang="en-US"/>
              <a:t> </a:t>
            </a:r>
            <a:r>
              <a:rPr lang="ar-SA" altLang="en-US"/>
              <a:t>نباشند)</a:t>
            </a:r>
            <a:r>
              <a:rPr lang="fa-IR" altLang="en-US"/>
              <a:t> </a:t>
            </a:r>
            <a:r>
              <a:rPr lang="ar-SA" altLang="en-US"/>
              <a:t> در این صورت سودخالص(ونقطه سربسر) درروش</a:t>
            </a:r>
            <a:r>
              <a:rPr lang="fa-IR" altLang="en-US"/>
              <a:t> </a:t>
            </a:r>
            <a:r>
              <a:rPr lang="ar-SA" altLang="en-US"/>
              <a:t>هزینه یابی مستقیم باسودخالصی (ونقطه سربس</a:t>
            </a:r>
            <a:r>
              <a:rPr lang="fa-IR" altLang="en-US"/>
              <a:t>ر</a:t>
            </a:r>
            <a:r>
              <a:rPr lang="ar-SA" altLang="en-US"/>
              <a:t>)که ازروش هزینه یابی جذبی بدست می </a:t>
            </a:r>
            <a:r>
              <a:rPr lang="fa-IR" altLang="en-US"/>
              <a:t>آ</a:t>
            </a:r>
            <a:r>
              <a:rPr lang="ar-SA" altLang="en-US"/>
              <a:t>ید با هم برابر</a:t>
            </a:r>
            <a:r>
              <a:rPr lang="fa-IR" altLang="en-US"/>
              <a:t> </a:t>
            </a:r>
            <a:r>
              <a:rPr lang="ar-SA" altLang="en-US"/>
              <a:t> نخواهند بود</a:t>
            </a:r>
            <a:r>
              <a:rPr lang="fa-IR" altLang="en-US"/>
              <a:t> </a:t>
            </a:r>
            <a:r>
              <a:rPr lang="ar-SA" altLang="en-US"/>
              <a:t>. </a:t>
            </a:r>
            <a:endParaRPr lang="en-US" altLang="en-US"/>
          </a:p>
        </p:txBody>
      </p:sp>
    </p:spTree>
    <p:extLst>
      <p:ext uri="{BB962C8B-B14F-4D97-AF65-F5344CB8AC3E}">
        <p14:creationId xmlns:p14="http://schemas.microsoft.com/office/powerpoint/2010/main" val="364143298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62476CDA-749A-4CD3-8017-816D3A1986C2}" type="slidenum">
              <a:rPr lang="en-US" altLang="en-US"/>
              <a:pPr/>
              <a:t>38</a:t>
            </a:fld>
            <a:endParaRPr lang="en-US" altLang="en-US"/>
          </a:p>
        </p:txBody>
      </p:sp>
      <p:sp>
        <p:nvSpPr>
          <p:cNvPr id="669699" name="Rectangle 3"/>
          <p:cNvSpPr>
            <a:spLocks noGrp="1" noChangeArrowheads="1"/>
          </p:cNvSpPr>
          <p:nvPr>
            <p:ph type="body" idx="1"/>
          </p:nvPr>
        </p:nvSpPr>
        <p:spPr>
          <a:xfrm>
            <a:off x="1992313" y="2276476"/>
            <a:ext cx="8229600" cy="2532063"/>
          </a:xfrm>
        </p:spPr>
        <p:txBody>
          <a:bodyPr/>
          <a:lstStyle/>
          <a:p>
            <a:pPr algn="r">
              <a:buFontTx/>
              <a:buNone/>
            </a:pPr>
            <a:r>
              <a:rPr lang="ar-SA" altLang="en-US"/>
              <a:t>علت این امرعدم تساوی هزینه های سربارثابت کارخانه در روش هزینه</a:t>
            </a:r>
            <a:r>
              <a:rPr lang="fa-IR" altLang="en-US"/>
              <a:t> </a:t>
            </a:r>
            <a:r>
              <a:rPr lang="ar-SA" altLang="en-US"/>
              <a:t> یابی</a:t>
            </a:r>
            <a:r>
              <a:rPr lang="fa-IR" altLang="en-US"/>
              <a:t> </a:t>
            </a:r>
            <a:r>
              <a:rPr lang="ar-SA" altLang="en-US"/>
              <a:t> جذبی</a:t>
            </a:r>
            <a:r>
              <a:rPr lang="fa-IR" altLang="en-US"/>
              <a:t> </a:t>
            </a:r>
            <a:r>
              <a:rPr lang="ar-SA" altLang="en-US"/>
              <a:t> با</a:t>
            </a:r>
            <a:r>
              <a:rPr lang="fa-IR" altLang="en-US"/>
              <a:t> </a:t>
            </a:r>
            <a:r>
              <a:rPr lang="ar-SA" altLang="en-US"/>
              <a:t>مبلغ </a:t>
            </a:r>
            <a:r>
              <a:rPr lang="fa-IR" altLang="en-US"/>
              <a:t> </a:t>
            </a:r>
            <a:r>
              <a:rPr lang="ar-SA" altLang="en-US"/>
              <a:t>هزینه های</a:t>
            </a:r>
            <a:r>
              <a:rPr lang="fa-IR" altLang="en-US"/>
              <a:t> </a:t>
            </a:r>
            <a:r>
              <a:rPr lang="ar-SA" altLang="en-US"/>
              <a:t> سربار ثابت کارخانه</a:t>
            </a:r>
            <a:r>
              <a:rPr lang="fa-IR" altLang="en-US"/>
              <a:t> </a:t>
            </a:r>
            <a:r>
              <a:rPr lang="ar-SA" altLang="en-US"/>
              <a:t>در روش هزینه یابی مستقیم است</a:t>
            </a:r>
            <a:r>
              <a:rPr lang="fa-IR" altLang="en-US"/>
              <a:t> .</a:t>
            </a:r>
            <a:r>
              <a:rPr lang="en-US" altLang="en-US"/>
              <a:t> </a:t>
            </a:r>
          </a:p>
          <a:p>
            <a:endParaRPr lang="en-US" altLang="en-US"/>
          </a:p>
        </p:txBody>
      </p:sp>
    </p:spTree>
    <p:extLst>
      <p:ext uri="{BB962C8B-B14F-4D97-AF65-F5344CB8AC3E}">
        <p14:creationId xmlns:p14="http://schemas.microsoft.com/office/powerpoint/2010/main" val="9875049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F7B0B4E8-1186-4DDB-A9AD-58BB37FE0F07}" type="slidenum">
              <a:rPr lang="en-US" altLang="en-US"/>
              <a:pPr/>
              <a:t>4</a:t>
            </a:fld>
            <a:endParaRPr lang="en-US" altLang="en-US"/>
          </a:p>
        </p:txBody>
      </p:sp>
      <p:sp>
        <p:nvSpPr>
          <p:cNvPr id="139267" name="Rectangle 3"/>
          <p:cNvSpPr>
            <a:spLocks noGrp="1" noChangeArrowheads="1"/>
          </p:cNvSpPr>
          <p:nvPr>
            <p:ph type="body" idx="1"/>
          </p:nvPr>
        </p:nvSpPr>
        <p:spPr>
          <a:xfrm>
            <a:off x="1847851" y="2060576"/>
            <a:ext cx="8374063" cy="3097213"/>
          </a:xfrm>
        </p:spPr>
        <p:txBody>
          <a:bodyPr/>
          <a:lstStyle/>
          <a:p>
            <a:pPr algn="r">
              <a:buFontTx/>
              <a:buNone/>
            </a:pPr>
            <a:r>
              <a:rPr lang="fa-IR" altLang="en-US"/>
              <a:t>بنابراین  مدیریت هر واحد تجاری  نیاز به برآورد بهای تمام شده  هر واحد محصول درآینده دارد تا  بتواند به این واقعیت دست یابد  که تولید چه میزان  کالا  و با  چه  قیمتی از نظر اقتصادی  مقرون  به  صرفه  است .</a:t>
            </a:r>
            <a:r>
              <a:rPr lang="en-US" altLang="en-US"/>
              <a:t> </a:t>
            </a:r>
          </a:p>
        </p:txBody>
      </p:sp>
    </p:spTree>
    <p:extLst>
      <p:ext uri="{BB962C8B-B14F-4D97-AF65-F5344CB8AC3E}">
        <p14:creationId xmlns:p14="http://schemas.microsoft.com/office/powerpoint/2010/main" val="134956622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CD2752F0-D6E5-4DFF-B20B-848DFEE6A519}" type="slidenum">
              <a:rPr lang="en-US" altLang="en-US"/>
              <a:pPr/>
              <a:t>5</a:t>
            </a:fld>
            <a:endParaRPr lang="en-US" altLang="en-US"/>
          </a:p>
        </p:txBody>
      </p:sp>
      <p:sp>
        <p:nvSpPr>
          <p:cNvPr id="140291" name="Rectangle 3"/>
          <p:cNvSpPr>
            <a:spLocks noGrp="1" noChangeArrowheads="1"/>
          </p:cNvSpPr>
          <p:nvPr>
            <p:ph type="body" idx="1"/>
          </p:nvPr>
        </p:nvSpPr>
        <p:spPr/>
        <p:txBody>
          <a:bodyPr/>
          <a:lstStyle/>
          <a:p>
            <a:pPr algn="r">
              <a:buFontTx/>
              <a:buNone/>
            </a:pPr>
            <a:r>
              <a:rPr lang="fa-IR" altLang="en-US"/>
              <a:t>برای  این  برآورد  از روشهای  هزینه یابی استاندارد استفاده گردد .   در روش  هزینه یابی  استاندارد  قیمت  تمام  شده پیش بینی وسپس عملکرد واقعی با آن مقایسه می گردد علل این  مغایرات   مورد   بررسی  و  تجزیه   و  تحلیل  قرار می گیرد .</a:t>
            </a:r>
            <a:endParaRPr lang="en-US" altLang="en-US"/>
          </a:p>
        </p:txBody>
      </p:sp>
    </p:spTree>
    <p:extLst>
      <p:ext uri="{BB962C8B-B14F-4D97-AF65-F5344CB8AC3E}">
        <p14:creationId xmlns:p14="http://schemas.microsoft.com/office/powerpoint/2010/main" val="287988478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680DE0D4-5FA2-4A58-935A-C8D6CC31D25B}" type="slidenum">
              <a:rPr lang="en-US" altLang="en-US"/>
              <a:pPr/>
              <a:t>6</a:t>
            </a:fld>
            <a:endParaRPr lang="en-US" altLang="en-US"/>
          </a:p>
        </p:txBody>
      </p:sp>
      <p:sp>
        <p:nvSpPr>
          <p:cNvPr id="141315" name="Rectangle 3"/>
          <p:cNvSpPr>
            <a:spLocks noGrp="1" noChangeArrowheads="1"/>
          </p:cNvSpPr>
          <p:nvPr>
            <p:ph type="body" idx="1"/>
          </p:nvPr>
        </p:nvSpPr>
        <p:spPr>
          <a:xfrm>
            <a:off x="1919288" y="2205038"/>
            <a:ext cx="8229600" cy="3484562"/>
          </a:xfrm>
        </p:spPr>
        <p:txBody>
          <a:bodyPr/>
          <a:lstStyle/>
          <a:p>
            <a:pPr algn="r">
              <a:buFontTx/>
              <a:buNone/>
            </a:pPr>
            <a:r>
              <a:rPr lang="fa-IR" altLang="en-US"/>
              <a:t>تعیین استانداردها در حقیقت یک برآورد تحقیقاتی و مطالعاتی است  که  معملا  یک  عمل  وقت گیر بوده  و برای  تعیین صحیح آن همکاری مشترک قسمتهای مهندسی صنایع،امور مالی و سایر قسمتهای  زیربط  ضروری  است .</a:t>
            </a:r>
            <a:r>
              <a:rPr lang="en-US" altLang="en-US"/>
              <a:t> </a:t>
            </a:r>
          </a:p>
        </p:txBody>
      </p:sp>
    </p:spTree>
    <p:extLst>
      <p:ext uri="{BB962C8B-B14F-4D97-AF65-F5344CB8AC3E}">
        <p14:creationId xmlns:p14="http://schemas.microsoft.com/office/powerpoint/2010/main" val="216026329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EC09D952-F852-419D-BD18-C02EEFF10E18}" type="slidenum">
              <a:rPr lang="en-US" altLang="en-US"/>
              <a:pPr/>
              <a:t>7</a:t>
            </a:fld>
            <a:endParaRPr lang="en-US" altLang="en-US"/>
          </a:p>
        </p:txBody>
      </p:sp>
      <p:sp>
        <p:nvSpPr>
          <p:cNvPr id="142339" name="Rectangle 3"/>
          <p:cNvSpPr>
            <a:spLocks noGrp="1" noChangeArrowheads="1"/>
          </p:cNvSpPr>
          <p:nvPr>
            <p:ph type="body" idx="1"/>
          </p:nvPr>
        </p:nvSpPr>
        <p:spPr>
          <a:xfrm>
            <a:off x="1919288" y="1844676"/>
            <a:ext cx="8229600" cy="3916363"/>
          </a:xfrm>
        </p:spPr>
        <p:txBody>
          <a:bodyPr/>
          <a:lstStyle/>
          <a:p>
            <a:pPr algn="r">
              <a:buFontTx/>
              <a:buNone/>
            </a:pPr>
            <a:r>
              <a:rPr lang="fa-IR" altLang="en-US"/>
              <a:t>انحراف از استانداردها</a:t>
            </a:r>
            <a:endParaRPr lang="en-US" altLang="en-US" b="1" u="sng"/>
          </a:p>
          <a:p>
            <a:pPr algn="r">
              <a:buFontTx/>
              <a:buNone/>
            </a:pPr>
            <a:r>
              <a:rPr lang="fa-IR" altLang="en-US"/>
              <a:t>پس ازتعیین استانداردهای تعیین شده، هدف مدیریت دستیابی به  استانداردهای  تعیین  شده  است .تفاوت  بین هزینه های واقعی  و  هزینه ای  استاندارد   را  انحراف  از  استاندارد می گویند .  </a:t>
            </a:r>
            <a:r>
              <a:rPr lang="en-US" altLang="en-US"/>
              <a:t> </a:t>
            </a:r>
          </a:p>
        </p:txBody>
      </p:sp>
    </p:spTree>
    <p:extLst>
      <p:ext uri="{BB962C8B-B14F-4D97-AF65-F5344CB8AC3E}">
        <p14:creationId xmlns:p14="http://schemas.microsoft.com/office/powerpoint/2010/main" val="164906277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680E0CB6-D140-4ED7-8193-1D5840C59D83}" type="slidenum">
              <a:rPr lang="en-US" altLang="en-US"/>
              <a:pPr/>
              <a:t>8</a:t>
            </a:fld>
            <a:endParaRPr lang="en-US" altLang="en-US"/>
          </a:p>
        </p:txBody>
      </p:sp>
      <p:sp>
        <p:nvSpPr>
          <p:cNvPr id="143363" name="Rectangle 3"/>
          <p:cNvSpPr>
            <a:spLocks noGrp="1" noChangeArrowheads="1"/>
          </p:cNvSpPr>
          <p:nvPr>
            <p:ph type="body" idx="1"/>
          </p:nvPr>
        </p:nvSpPr>
        <p:spPr>
          <a:xfrm>
            <a:off x="1919288" y="1844675"/>
            <a:ext cx="8229600" cy="3240088"/>
          </a:xfrm>
        </p:spPr>
        <p:txBody>
          <a:bodyPr/>
          <a:lstStyle/>
          <a:p>
            <a:pPr algn="r">
              <a:buFontTx/>
              <a:buNone/>
            </a:pPr>
            <a:r>
              <a:rPr lang="fa-IR" altLang="en-US"/>
              <a:t>اگر  هزینه واقعی  کمتر ازاستاندارد باشد ، انحراف مساعد واگرهزینه واقعی  بیشتراز استاندارد باشد انحراف نامساعد است .انحرافات  کل در یک دوره معین نتیجه چند انحراف است  که  می تواند  مساعد  و یا  نامساعد باشند .</a:t>
            </a:r>
            <a:endParaRPr lang="en-US" altLang="en-US"/>
          </a:p>
        </p:txBody>
      </p:sp>
    </p:spTree>
    <p:extLst>
      <p:ext uri="{BB962C8B-B14F-4D97-AF65-F5344CB8AC3E}">
        <p14:creationId xmlns:p14="http://schemas.microsoft.com/office/powerpoint/2010/main" val="49777337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E71AA764-97E6-4263-BB8F-19BB8DA46555}" type="slidenum">
              <a:rPr lang="en-US" altLang="en-US"/>
              <a:pPr/>
              <a:t>9</a:t>
            </a:fld>
            <a:endParaRPr lang="en-US" altLang="en-US"/>
          </a:p>
        </p:txBody>
      </p:sp>
      <p:sp>
        <p:nvSpPr>
          <p:cNvPr id="144387" name="Rectangle 3"/>
          <p:cNvSpPr>
            <a:spLocks noGrp="1" noChangeArrowheads="1"/>
          </p:cNvSpPr>
          <p:nvPr>
            <p:ph type="body" idx="1"/>
          </p:nvPr>
        </p:nvSpPr>
        <p:spPr/>
        <p:txBody>
          <a:bodyPr/>
          <a:lstStyle/>
          <a:p>
            <a:pPr algn="r">
              <a:buFontTx/>
              <a:buNone/>
            </a:pPr>
            <a:r>
              <a:rPr lang="fa-IR" altLang="en-US"/>
              <a:t>استاندارد های هزینه مواد و انحراف  هزینه  مواد  مستقیم :</a:t>
            </a:r>
          </a:p>
          <a:p>
            <a:pPr algn="r">
              <a:buFontTx/>
              <a:buNone/>
            </a:pPr>
            <a:r>
              <a:rPr lang="fa-IR" altLang="en-US"/>
              <a:t>1-استاندارد مقدار (مصرف)مواد</a:t>
            </a:r>
          </a:p>
          <a:p>
            <a:pPr algn="r">
              <a:buFontTx/>
              <a:buNone/>
            </a:pPr>
            <a:r>
              <a:rPr lang="fa-IR" altLang="en-US"/>
              <a:t>2-استاندارد نرخ مواد (قیمت مواد)</a:t>
            </a:r>
          </a:p>
          <a:p>
            <a:pPr algn="r">
              <a:buFontTx/>
              <a:buNone/>
            </a:pPr>
            <a:r>
              <a:rPr lang="fa-IR" altLang="en-US"/>
              <a:t>این دو عامل اساسی در تعیین استاندارد  مواد  مستقیم  دخالت دارند .</a:t>
            </a:r>
            <a:endParaRPr lang="en-US" altLang="en-US"/>
          </a:p>
        </p:txBody>
      </p:sp>
    </p:spTree>
    <p:extLst>
      <p:ext uri="{BB962C8B-B14F-4D97-AF65-F5344CB8AC3E}">
        <p14:creationId xmlns:p14="http://schemas.microsoft.com/office/powerpoint/2010/main" val="32688052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29AF8C"/>
      </a:accent1>
      <a:accent2>
        <a:srgbClr val="97BE49"/>
      </a:accent2>
      <a:accent3>
        <a:srgbClr val="3D9CCC"/>
      </a:accent3>
      <a:accent4>
        <a:srgbClr val="7C60C6"/>
      </a:accent4>
      <a:accent5>
        <a:srgbClr val="C9492C"/>
      </a:accent5>
      <a:accent6>
        <a:srgbClr val="D58C2E"/>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3E4F19A7-A959-40BB-972C-4880BAF8EB09}"/>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1535</Words>
  <Application>Microsoft Office PowerPoint</Application>
  <PresentationFormat>Widescreen</PresentationFormat>
  <Paragraphs>214</Paragraphs>
  <Slides>38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38</vt:i4>
      </vt:variant>
    </vt:vector>
  </HeadingPairs>
  <TitlesOfParts>
    <vt:vector size="44" baseType="lpstr">
      <vt:lpstr>Arial</vt:lpstr>
      <vt:lpstr>Calibri</vt:lpstr>
      <vt:lpstr>Calibri Light</vt:lpstr>
      <vt:lpstr>Tahoma</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شرکت تولیدی خوبان  بودجه (پیش بینی )سربار کار خانه برای بهمن ماه سال 1379</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omid</dc:creator>
  <cp:lastModifiedBy>omid</cp:lastModifiedBy>
  <cp:revision>1</cp:revision>
  <dcterms:created xsi:type="dcterms:W3CDTF">2021-01-14T09:46:32Z</dcterms:created>
  <dcterms:modified xsi:type="dcterms:W3CDTF">2021-01-14T09:47:03Z</dcterms:modified>
</cp:coreProperties>
</file>