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86" r:id="rId11"/>
    <p:sldId id="265" r:id="rId12"/>
    <p:sldId id="287" r:id="rId13"/>
    <p:sldId id="288" r:id="rId14"/>
    <p:sldId id="266" r:id="rId15"/>
    <p:sldId id="267" r:id="rId16"/>
    <p:sldId id="268" r:id="rId17"/>
    <p:sldId id="271" r:id="rId18"/>
    <p:sldId id="269" r:id="rId19"/>
    <p:sldId id="270" r:id="rId20"/>
    <p:sldId id="272" r:id="rId21"/>
    <p:sldId id="273" r:id="rId22"/>
    <p:sldId id="275" r:id="rId23"/>
    <p:sldId id="276" r:id="rId24"/>
    <p:sldId id="277" r:id="rId25"/>
    <p:sldId id="278" r:id="rId26"/>
    <p:sldId id="282" r:id="rId27"/>
    <p:sldId id="279" r:id="rId28"/>
    <p:sldId id="283" r:id="rId29"/>
    <p:sldId id="284" r:id="rId30"/>
    <p:sldId id="285" r:id="rId31"/>
    <p:sldId id="289"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559" autoAdjust="0"/>
    <p:restoredTop sz="94660"/>
  </p:normalViewPr>
  <p:slideViewPr>
    <p:cSldViewPr snapToGrid="0">
      <p:cViewPr varScale="1">
        <p:scale>
          <a:sx n="65" d="100"/>
          <a:sy n="65" d="100"/>
        </p:scale>
        <p:origin x="-91" y="-413"/>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5/17/2017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5/17/2017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5/17/2017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5/17/2017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5/17/2017</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5/17/2017</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5/17/2017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5/17/2017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5/17/2017</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5/17/2017</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r" rtl="1"/>
            <a:r>
              <a:rPr lang="fa-IR" dirty="0" smtClean="0">
                <a:cs typeface="B Yekan" panose="00000400000000000000" pitchFamily="2" charset="-78"/>
              </a:rPr>
              <a:t>اشیاء مبتنی بر کلود</a:t>
            </a:r>
            <a:br>
              <a:rPr lang="fa-IR" dirty="0" smtClean="0">
                <a:cs typeface="B Yekan" panose="00000400000000000000" pitchFamily="2" charset="-78"/>
              </a:rPr>
            </a:br>
            <a:r>
              <a:rPr lang="fa-IR" sz="3600" dirty="0">
                <a:cs typeface="B Yekan" panose="00000400000000000000" pitchFamily="2" charset="-78"/>
              </a:rPr>
              <a:t>یکپارچه سازی اینترنت اشیاء و رایانش ابری </a:t>
            </a:r>
            <a:br>
              <a:rPr lang="fa-IR" sz="3600" dirty="0">
                <a:cs typeface="B Yekan" panose="00000400000000000000" pitchFamily="2" charset="-78"/>
              </a:rPr>
            </a:br>
            <a:r>
              <a:rPr lang="fa-IR" dirty="0">
                <a:cs typeface="B Yekan" panose="00000400000000000000" pitchFamily="2" charset="-78"/>
              </a:rPr>
              <a:t/>
            </a:r>
            <a:br>
              <a:rPr lang="fa-IR" dirty="0">
                <a:cs typeface="B Yekan" panose="00000400000000000000" pitchFamily="2" charset="-78"/>
              </a:rPr>
            </a:br>
            <a:endParaRPr lang="en-US" dirty="0">
              <a:cs typeface="B Yekan" panose="00000400000000000000" pitchFamily="2" charset="-78"/>
            </a:endParaRPr>
          </a:p>
        </p:txBody>
      </p:sp>
      <p:sp>
        <p:nvSpPr>
          <p:cNvPr id="3" name="Subtitle 2"/>
          <p:cNvSpPr>
            <a:spLocks noGrp="1"/>
          </p:cNvSpPr>
          <p:nvPr>
            <p:ph type="subTitle" idx="1"/>
          </p:nvPr>
        </p:nvSpPr>
        <p:spPr/>
        <p:txBody>
          <a:bodyPr>
            <a:normAutofit fontScale="70000" lnSpcReduction="20000"/>
          </a:bodyPr>
          <a:lstStyle/>
          <a:p>
            <a:pPr algn="r" rtl="1"/>
            <a:r>
              <a:rPr lang="fa-IR" dirty="0" smtClean="0">
                <a:cs typeface="B Yekan" panose="00000400000000000000" pitchFamily="2" charset="-78"/>
              </a:rPr>
              <a:t>امین صالح زاده</a:t>
            </a:r>
          </a:p>
          <a:p>
            <a:pPr algn="r" rtl="1"/>
            <a:r>
              <a:rPr lang="fa-IR" dirty="0" smtClean="0">
                <a:cs typeface="B Yekan" panose="00000400000000000000" pitchFamily="2" charset="-78"/>
              </a:rPr>
              <a:t>دانشجوی کارشناسی ارشد فناوری اطلاعات و ارتباطات - تجارت الکترونیکی</a:t>
            </a:r>
          </a:p>
          <a:p>
            <a:pPr algn="r" rtl="1"/>
            <a:r>
              <a:rPr lang="fa-IR" dirty="0" smtClean="0">
                <a:cs typeface="B Yekan" panose="00000400000000000000" pitchFamily="2" charset="-78"/>
              </a:rPr>
              <a:t>دانشگاه صنعتی امیر کبیر</a:t>
            </a:r>
          </a:p>
        </p:txBody>
      </p:sp>
      <p:sp>
        <p:nvSpPr>
          <p:cNvPr id="4" name="Rectangle 3"/>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581553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Yekan" panose="00000400000000000000" pitchFamily="2" charset="-78"/>
              </a:rPr>
              <a:t>اینترنت اشیاء</a:t>
            </a:r>
            <a:endParaRPr lang="en-US" dirty="0">
              <a:cs typeface="B Yekan" panose="00000400000000000000" pitchFamily="2" charset="-78"/>
            </a:endParaRPr>
          </a:p>
        </p:txBody>
      </p:sp>
      <p:sp>
        <p:nvSpPr>
          <p:cNvPr id="3" name="Content Placeholder 2"/>
          <p:cNvSpPr>
            <a:spLocks noGrp="1"/>
          </p:cNvSpPr>
          <p:nvPr>
            <p:ph idx="1"/>
          </p:nvPr>
        </p:nvSpPr>
        <p:spPr/>
        <p:txBody>
          <a:bodyPr/>
          <a:lstStyle/>
          <a:p>
            <a:pPr algn="r" rtl="1">
              <a:lnSpc>
                <a:spcPct val="150000"/>
              </a:lnSpc>
            </a:pPr>
            <a:r>
              <a:rPr lang="fa-IR" dirty="0" smtClean="0">
                <a:solidFill>
                  <a:schemeClr val="accent1">
                    <a:lumMod val="75000"/>
                  </a:schemeClr>
                </a:solidFill>
                <a:cs typeface="B Yekan" panose="00000400000000000000" pitchFamily="2" charset="-78"/>
              </a:rPr>
              <a:t>کثرت زیاد تجهیزات و سنسور ها و مشکل مدیریت آنها</a:t>
            </a:r>
          </a:p>
          <a:p>
            <a:pPr marL="0" indent="0" algn="just" rtl="1">
              <a:lnSpc>
                <a:spcPct val="150000"/>
              </a:lnSpc>
              <a:buNone/>
            </a:pPr>
            <a:r>
              <a:rPr lang="fa-IR" dirty="0" smtClean="0">
                <a:cs typeface="B Yekan" panose="00000400000000000000" pitchFamily="2" charset="-78"/>
              </a:rPr>
              <a:t>با </a:t>
            </a:r>
            <a:r>
              <a:rPr lang="fa-IR" dirty="0">
                <a:cs typeface="B Yekan" panose="00000400000000000000" pitchFamily="2" charset="-78"/>
              </a:rPr>
              <a:t>توجه به رشد سریع تجهیزات قابل اتصال به اینترنت و به ویژه تولید سنسورهایی که به قادرند به صورت مستقل با استفاده از برخی تکنولوژیهای ارتباطی از قبیل 3</a:t>
            </a:r>
            <a:r>
              <a:rPr lang="en-US" dirty="0">
                <a:cs typeface="B Yekan" panose="00000400000000000000" pitchFamily="2" charset="-78"/>
              </a:rPr>
              <a:t>G </a:t>
            </a:r>
            <a:r>
              <a:rPr lang="fa-IR" dirty="0">
                <a:cs typeface="B Yekan" panose="00000400000000000000" pitchFamily="2" charset="-78"/>
              </a:rPr>
              <a:t>یا 4</a:t>
            </a:r>
            <a:r>
              <a:rPr lang="en-US" dirty="0">
                <a:cs typeface="B Yekan" panose="00000400000000000000" pitchFamily="2" charset="-78"/>
              </a:rPr>
              <a:t>G </a:t>
            </a:r>
            <a:r>
              <a:rPr lang="fa-IR" dirty="0">
                <a:cs typeface="B Yekan" panose="00000400000000000000" pitchFamily="2" charset="-78"/>
              </a:rPr>
              <a:t>به اینترنت متصل شوند ، تعداد تجهیزات بسیار بیشتر از تعداد کاربران انسانی خواهد بود . یکی از مشکلات اصلی در این بین نام گذاری و شناسایی این تعداد شئ در اینترنت می باشد. از طرفی تجهیزات با پروتکل ها و قابلیت های ناهمگونی با یکدیگر تولید می شوند که هر یک از آنها نیازمندیهای خاصی را برای استفاده لازم دارند.</a:t>
            </a:r>
            <a:endParaRPr lang="fa-IR" dirty="0" smtClean="0">
              <a:cs typeface="B Yekan" panose="00000400000000000000" pitchFamily="2" charset="-78"/>
            </a:endParaRPr>
          </a:p>
          <a:p>
            <a:pPr algn="r" rtl="1">
              <a:lnSpc>
                <a:spcPct val="150000"/>
              </a:lnSpc>
            </a:pPr>
            <a:endParaRPr lang="en-US" dirty="0">
              <a:cs typeface="B Yekan" panose="00000400000000000000" pitchFamily="2" charset="-78"/>
            </a:endParaRPr>
          </a:p>
        </p:txBody>
      </p:sp>
      <p:sp>
        <p:nvSpPr>
          <p:cNvPr id="4" name="Text Placeholder 3"/>
          <p:cNvSpPr>
            <a:spLocks noGrp="1"/>
          </p:cNvSpPr>
          <p:nvPr>
            <p:ph type="body" sz="half" idx="2"/>
          </p:nvPr>
        </p:nvSpPr>
        <p:spPr/>
        <p:txBody>
          <a:bodyPr/>
          <a:lstStyle/>
          <a:p>
            <a:pPr algn="r" rtl="1"/>
            <a:r>
              <a:rPr lang="fa-IR" dirty="0" smtClean="0"/>
              <a:t>چالشها</a:t>
            </a:r>
            <a:endParaRPr lang="en-US" dirty="0"/>
          </a:p>
        </p:txBody>
      </p:sp>
      <p:sp>
        <p:nvSpPr>
          <p:cNvPr id="5" name="Rectangle 4"/>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876596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Yekan" panose="00000400000000000000" pitchFamily="2" charset="-78"/>
              </a:rPr>
              <a:t>اینترنت اشیاء</a:t>
            </a:r>
            <a:endParaRPr lang="en-US" dirty="0">
              <a:cs typeface="B Yekan" panose="00000400000000000000" pitchFamily="2" charset="-78"/>
            </a:endParaRPr>
          </a:p>
        </p:txBody>
      </p:sp>
      <p:sp>
        <p:nvSpPr>
          <p:cNvPr id="3" name="Content Placeholder 2"/>
          <p:cNvSpPr>
            <a:spLocks noGrp="1"/>
          </p:cNvSpPr>
          <p:nvPr>
            <p:ph idx="1"/>
          </p:nvPr>
        </p:nvSpPr>
        <p:spPr/>
        <p:txBody>
          <a:bodyPr>
            <a:normAutofit fontScale="85000" lnSpcReduction="10000"/>
          </a:bodyPr>
          <a:lstStyle/>
          <a:p>
            <a:pPr algn="r" rtl="1">
              <a:lnSpc>
                <a:spcPct val="150000"/>
              </a:lnSpc>
            </a:pPr>
            <a:r>
              <a:rPr lang="fa-IR" dirty="0" smtClean="0">
                <a:solidFill>
                  <a:schemeClr val="accent1">
                    <a:lumMod val="75000"/>
                  </a:schemeClr>
                </a:solidFill>
                <a:cs typeface="B Yekan" panose="00000400000000000000" pitchFamily="2" charset="-78"/>
              </a:rPr>
              <a:t>هزینه </a:t>
            </a:r>
            <a:r>
              <a:rPr lang="fa-IR" dirty="0">
                <a:solidFill>
                  <a:schemeClr val="accent1">
                    <a:lumMod val="75000"/>
                  </a:schemeClr>
                </a:solidFill>
                <a:cs typeface="B Yekan" panose="00000400000000000000" pitchFamily="2" charset="-78"/>
              </a:rPr>
              <a:t>سرویس و </a:t>
            </a:r>
            <a:r>
              <a:rPr lang="fa-IR" dirty="0" smtClean="0">
                <a:solidFill>
                  <a:schemeClr val="accent1">
                    <a:lumMod val="75000"/>
                  </a:schemeClr>
                </a:solidFill>
                <a:cs typeface="B Yekan" panose="00000400000000000000" pitchFamily="2" charset="-78"/>
              </a:rPr>
              <a:t>نگهداری</a:t>
            </a:r>
          </a:p>
          <a:p>
            <a:pPr marL="0" indent="0" algn="just" rtl="1">
              <a:lnSpc>
                <a:spcPct val="150000"/>
              </a:lnSpc>
              <a:buNone/>
            </a:pPr>
            <a:r>
              <a:rPr lang="fa-IR" dirty="0" smtClean="0"/>
              <a:t>با توجه </a:t>
            </a:r>
            <a:r>
              <a:rPr lang="fa-IR" dirty="0"/>
              <a:t>به تعداد زیاد سنسورها موضوع نگهداری و پشتیبانی آنها از اهمیت بالایی برخوردار می باشد . </a:t>
            </a:r>
            <a:r>
              <a:rPr lang="fa-IR" dirty="0" smtClean="0"/>
              <a:t>. </a:t>
            </a:r>
            <a:r>
              <a:rPr lang="fa-IR" dirty="0"/>
              <a:t>تکنولوژیها و دانش به کار رفته در تولید آنها باید به گونه ای باشد که قابلیت نصب سریع و آسان آنها حتی توسط کاربران عادی میسر و سهل باشد . از طرفی در صورت بهینه نبودن مصرف انرژی تجهیزات و سنسورهای متصل به آنها ، همزمان با افزایش تعداد تجهیزات و سنسورها ، انرژی مصرفی آنها افزایش می یابد. لذا یکی از چالشهای مهم دیگر مصرف انرژی این تجهیزات می باشد که ایجاب می کند از سنسورهای با مصرف انرژی بسیار کم در اینترنت اشیاء استفاده شود </a:t>
            </a:r>
            <a:r>
              <a:rPr lang="fa-IR" dirty="0" smtClean="0"/>
              <a:t>.در </a:t>
            </a:r>
            <a:r>
              <a:rPr lang="fa-IR" dirty="0"/>
              <a:t>بسیاری از مواقع ضروری است از باتری برای تامین برق مصرفی تجهیزات استفاده شود . با توجه به عمر محدود باتری ها و به منظور اطمینان از کاهش هزینه های نگهداری ، ضروری است تکنولوژی به کار رفته در ساخت باتری ها به گونه ای باشد که به مدت بسیار طولانی نیاز به تعویض نداشته باشند .</a:t>
            </a:r>
            <a:endParaRPr lang="fa-IR" dirty="0">
              <a:cs typeface="B Yekan" panose="00000400000000000000" pitchFamily="2" charset="-78"/>
            </a:endParaRPr>
          </a:p>
          <a:p>
            <a:pPr algn="r" rtl="1"/>
            <a:endParaRPr lang="en-US" dirty="0">
              <a:cs typeface="B Yekan" panose="00000400000000000000" pitchFamily="2" charset="-78"/>
            </a:endParaRPr>
          </a:p>
        </p:txBody>
      </p:sp>
      <p:sp>
        <p:nvSpPr>
          <p:cNvPr id="4" name="Text Placeholder 3"/>
          <p:cNvSpPr>
            <a:spLocks noGrp="1"/>
          </p:cNvSpPr>
          <p:nvPr>
            <p:ph type="body" sz="half" idx="2"/>
          </p:nvPr>
        </p:nvSpPr>
        <p:spPr/>
        <p:txBody>
          <a:bodyPr/>
          <a:lstStyle/>
          <a:p>
            <a:pPr algn="r" rtl="1"/>
            <a:r>
              <a:rPr lang="fa-IR" dirty="0" smtClean="0"/>
              <a:t>چالشها</a:t>
            </a:r>
            <a:endParaRPr lang="en-US" dirty="0"/>
          </a:p>
        </p:txBody>
      </p:sp>
      <p:sp>
        <p:nvSpPr>
          <p:cNvPr id="5" name="Rectangle 4"/>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297000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Yekan" panose="00000400000000000000" pitchFamily="2" charset="-78"/>
              </a:rPr>
              <a:t>اینترنت اشیاء</a:t>
            </a:r>
            <a:endParaRPr lang="en-US" dirty="0">
              <a:cs typeface="B Yekan" panose="00000400000000000000" pitchFamily="2" charset="-78"/>
            </a:endParaRPr>
          </a:p>
        </p:txBody>
      </p:sp>
      <p:sp>
        <p:nvSpPr>
          <p:cNvPr id="3" name="Content Placeholder 2"/>
          <p:cNvSpPr>
            <a:spLocks noGrp="1"/>
          </p:cNvSpPr>
          <p:nvPr>
            <p:ph idx="1"/>
          </p:nvPr>
        </p:nvSpPr>
        <p:spPr/>
        <p:txBody>
          <a:bodyPr>
            <a:normAutofit lnSpcReduction="10000"/>
          </a:bodyPr>
          <a:lstStyle/>
          <a:p>
            <a:pPr marL="0" indent="0" algn="r" rtl="1">
              <a:lnSpc>
                <a:spcPct val="150000"/>
              </a:lnSpc>
              <a:buNone/>
            </a:pPr>
            <a:r>
              <a:rPr lang="fa-IR" dirty="0" smtClean="0">
                <a:solidFill>
                  <a:schemeClr val="accent1">
                    <a:lumMod val="75000"/>
                  </a:schemeClr>
                </a:solidFill>
                <a:cs typeface="B Yekan" panose="00000400000000000000" pitchFamily="2" charset="-78"/>
              </a:rPr>
              <a:t>شبکه ارتباطی وسیع سنسورها</a:t>
            </a:r>
          </a:p>
          <a:p>
            <a:pPr algn="just" rtl="1">
              <a:lnSpc>
                <a:spcPct val="150000"/>
              </a:lnSpc>
            </a:pPr>
            <a:r>
              <a:rPr lang="fa-IR" dirty="0">
                <a:cs typeface="B Yekan" panose="00000400000000000000" pitchFamily="2" charset="-78"/>
              </a:rPr>
              <a:t>اتصال تعداد </a:t>
            </a:r>
            <a:r>
              <a:rPr lang="fa-IR" dirty="0" smtClean="0">
                <a:cs typeface="B Yekan" panose="00000400000000000000" pitchFamily="2" charset="-78"/>
              </a:rPr>
              <a:t>زیادی از سنسورها </a:t>
            </a:r>
            <a:r>
              <a:rPr lang="fa-IR" dirty="0">
                <a:cs typeface="B Yekan" panose="00000400000000000000" pitchFamily="2" charset="-78"/>
              </a:rPr>
              <a:t>و </a:t>
            </a:r>
            <a:r>
              <a:rPr lang="fa-IR" dirty="0" smtClean="0">
                <a:cs typeface="B Yekan" panose="00000400000000000000" pitchFamily="2" charset="-78"/>
              </a:rPr>
              <a:t>تجهیزات </a:t>
            </a:r>
            <a:r>
              <a:rPr lang="fa-IR" dirty="0">
                <a:cs typeface="B Yekan" panose="00000400000000000000" pitchFamily="2" charset="-78"/>
              </a:rPr>
              <a:t>به شبکه یکی از دغدغه های مهم در اینترنت اشیاء می باشد . </a:t>
            </a:r>
            <a:endParaRPr lang="fa-IR" dirty="0" smtClean="0">
              <a:cs typeface="B Yekan" panose="00000400000000000000" pitchFamily="2" charset="-78"/>
            </a:endParaRPr>
          </a:p>
          <a:p>
            <a:pPr algn="just" rtl="1">
              <a:lnSpc>
                <a:spcPct val="150000"/>
              </a:lnSpc>
            </a:pPr>
            <a:r>
              <a:rPr lang="fa-IR" dirty="0" smtClean="0">
                <a:cs typeface="B Yekan" panose="00000400000000000000" pitchFamily="2" charset="-78"/>
              </a:rPr>
              <a:t>تامین انرژی سنسورها به نحوی که در مکانها ی مختلف بدون نیاز به تعویض باتری کار کنند.</a:t>
            </a:r>
          </a:p>
          <a:p>
            <a:pPr algn="just" rtl="1">
              <a:lnSpc>
                <a:spcPct val="150000"/>
              </a:lnSpc>
            </a:pPr>
            <a:r>
              <a:rPr lang="fa-IR" dirty="0" smtClean="0">
                <a:cs typeface="B Yekan" panose="00000400000000000000" pitchFamily="2" charset="-78"/>
              </a:rPr>
              <a:t>امکان </a:t>
            </a:r>
            <a:r>
              <a:rPr lang="fa-IR" dirty="0">
                <a:cs typeface="B Yekan" panose="00000400000000000000" pitchFamily="2" charset="-78"/>
              </a:rPr>
              <a:t>تبادل داده </a:t>
            </a:r>
            <a:r>
              <a:rPr lang="fa-IR" dirty="0" smtClean="0">
                <a:cs typeface="B Yekan" panose="00000400000000000000" pitchFamily="2" charset="-78"/>
              </a:rPr>
              <a:t>های حجیم در </a:t>
            </a:r>
            <a:r>
              <a:rPr lang="fa-IR" dirty="0">
                <a:cs typeface="B Yekan" panose="00000400000000000000" pitchFamily="2" charset="-78"/>
              </a:rPr>
              <a:t>شبکه </a:t>
            </a:r>
            <a:r>
              <a:rPr lang="fa-IR" dirty="0" smtClean="0">
                <a:cs typeface="B Yekan" panose="00000400000000000000" pitchFamily="2" charset="-78"/>
              </a:rPr>
              <a:t>نیازمند پهنای باند زیاد می باشد.</a:t>
            </a:r>
          </a:p>
          <a:p>
            <a:pPr algn="just" rtl="1">
              <a:lnSpc>
                <a:spcPct val="150000"/>
              </a:lnSpc>
            </a:pPr>
            <a:r>
              <a:rPr lang="fa-IR" dirty="0" smtClean="0">
                <a:cs typeface="B Yekan" panose="00000400000000000000" pitchFamily="2" charset="-78"/>
              </a:rPr>
              <a:t>تنوع تجهیزات و سنسورها موجب تنوع پروتکل </a:t>
            </a:r>
            <a:r>
              <a:rPr lang="fa-IR" dirty="0">
                <a:cs typeface="B Yekan" panose="00000400000000000000" pitchFamily="2" charset="-78"/>
              </a:rPr>
              <a:t>های </a:t>
            </a:r>
            <a:r>
              <a:rPr lang="fa-IR" dirty="0" smtClean="0">
                <a:cs typeface="B Yekan" panose="00000400000000000000" pitchFamily="2" charset="-78"/>
              </a:rPr>
              <a:t>ارتباطی و پیچیدگی ارتباط بین آنها می شود </a:t>
            </a:r>
          </a:p>
          <a:p>
            <a:pPr algn="just" rtl="1">
              <a:lnSpc>
                <a:spcPct val="150000"/>
              </a:lnSpc>
            </a:pPr>
            <a:r>
              <a:rPr lang="fa-IR" dirty="0" smtClean="0">
                <a:cs typeface="B Yekan" panose="00000400000000000000" pitchFamily="2" charset="-78"/>
              </a:rPr>
              <a:t>به دلیل کثرت سنسورها و تجهیزات ، تامین </a:t>
            </a:r>
            <a:r>
              <a:rPr lang="fa-IR" dirty="0">
                <a:cs typeface="B Yekan" panose="00000400000000000000" pitchFamily="2" charset="-78"/>
              </a:rPr>
              <a:t>امنیت و حریم خصوصی در این شبکه ها بسیار دشوار خواهد بود .</a:t>
            </a:r>
          </a:p>
          <a:p>
            <a:pPr algn="r" rtl="1">
              <a:lnSpc>
                <a:spcPct val="150000"/>
              </a:lnSpc>
            </a:pPr>
            <a:endParaRPr lang="en-US" dirty="0">
              <a:cs typeface="B Yekan" panose="00000400000000000000" pitchFamily="2" charset="-78"/>
            </a:endParaRPr>
          </a:p>
        </p:txBody>
      </p:sp>
      <p:sp>
        <p:nvSpPr>
          <p:cNvPr id="4" name="Text Placeholder 3"/>
          <p:cNvSpPr>
            <a:spLocks noGrp="1"/>
          </p:cNvSpPr>
          <p:nvPr>
            <p:ph type="body" sz="half" idx="2"/>
          </p:nvPr>
        </p:nvSpPr>
        <p:spPr/>
        <p:txBody>
          <a:bodyPr/>
          <a:lstStyle/>
          <a:p>
            <a:pPr algn="r" rtl="1"/>
            <a:r>
              <a:rPr lang="fa-IR" dirty="0" smtClean="0"/>
              <a:t>چالشها</a:t>
            </a:r>
            <a:endParaRPr lang="en-US" dirty="0"/>
          </a:p>
        </p:txBody>
      </p:sp>
    </p:spTree>
    <p:extLst>
      <p:ext uri="{BB962C8B-B14F-4D97-AF65-F5344CB8AC3E}">
        <p14:creationId xmlns:p14="http://schemas.microsoft.com/office/powerpoint/2010/main" xmlns="" val="2078898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Yekan" panose="00000400000000000000" pitchFamily="2" charset="-78"/>
              </a:rPr>
              <a:t>اینترنت اشیاء</a:t>
            </a:r>
            <a:endParaRPr lang="en-US" dirty="0">
              <a:cs typeface="B Yekan" panose="00000400000000000000" pitchFamily="2" charset="-78"/>
            </a:endParaRPr>
          </a:p>
        </p:txBody>
      </p:sp>
      <p:sp>
        <p:nvSpPr>
          <p:cNvPr id="3" name="Content Placeholder 2"/>
          <p:cNvSpPr>
            <a:spLocks noGrp="1"/>
          </p:cNvSpPr>
          <p:nvPr>
            <p:ph idx="1"/>
          </p:nvPr>
        </p:nvSpPr>
        <p:spPr/>
        <p:txBody>
          <a:bodyPr>
            <a:normAutofit lnSpcReduction="10000"/>
          </a:bodyPr>
          <a:lstStyle/>
          <a:p>
            <a:pPr marL="0" indent="0" algn="r" rtl="1">
              <a:lnSpc>
                <a:spcPct val="150000"/>
              </a:lnSpc>
              <a:buNone/>
            </a:pPr>
            <a:r>
              <a:rPr lang="fa-IR" b="1" dirty="0" smtClean="0">
                <a:solidFill>
                  <a:schemeClr val="accent1">
                    <a:lumMod val="75000"/>
                  </a:schemeClr>
                </a:solidFill>
                <a:cs typeface="B Yekan" panose="00000400000000000000" pitchFamily="2" charset="-78"/>
              </a:rPr>
              <a:t>تولید داده ها حجیم و متنوع</a:t>
            </a:r>
          </a:p>
          <a:p>
            <a:pPr algn="r" rtl="1">
              <a:lnSpc>
                <a:spcPct val="150000"/>
              </a:lnSpc>
            </a:pPr>
            <a:r>
              <a:rPr lang="fa-IR" dirty="0">
                <a:cs typeface="B Yekan" panose="00000400000000000000" pitchFamily="2" charset="-78"/>
              </a:rPr>
              <a:t>داده های تولیدی توسط تجهیزات در </a:t>
            </a:r>
            <a:r>
              <a:rPr lang="fa-IR" dirty="0" smtClean="0">
                <a:cs typeface="B Yekan" panose="00000400000000000000" pitchFamily="2" charset="-78"/>
              </a:rPr>
              <a:t>بسیاری </a:t>
            </a:r>
            <a:r>
              <a:rPr lang="fa-IR" dirty="0">
                <a:cs typeface="B Yekan" panose="00000400000000000000" pitchFamily="2" charset="-78"/>
              </a:rPr>
              <a:t>از مواقع </a:t>
            </a:r>
            <a:r>
              <a:rPr lang="fa-IR" dirty="0" smtClean="0">
                <a:cs typeface="B Yekan" panose="00000400000000000000" pitchFamily="2" charset="-78"/>
              </a:rPr>
              <a:t>نیازمند پردازش </a:t>
            </a:r>
            <a:r>
              <a:rPr lang="fa-IR" dirty="0">
                <a:cs typeface="B Yekan" panose="00000400000000000000" pitchFamily="2" charset="-78"/>
              </a:rPr>
              <a:t>بی وقفه و بلادرنگ </a:t>
            </a:r>
            <a:r>
              <a:rPr lang="fa-IR" dirty="0" smtClean="0">
                <a:cs typeface="B Yekan" panose="00000400000000000000" pitchFamily="2" charset="-78"/>
              </a:rPr>
              <a:t>می باشند. </a:t>
            </a:r>
          </a:p>
          <a:p>
            <a:pPr algn="r" rtl="1">
              <a:lnSpc>
                <a:spcPct val="150000"/>
              </a:lnSpc>
            </a:pPr>
            <a:r>
              <a:rPr lang="fa-IR" dirty="0" smtClean="0">
                <a:cs typeface="B Yekan" panose="00000400000000000000" pitchFamily="2" charset="-78"/>
              </a:rPr>
              <a:t>داده </a:t>
            </a:r>
            <a:r>
              <a:rPr lang="fa-IR" dirty="0">
                <a:cs typeface="B Yekan" panose="00000400000000000000" pitchFamily="2" charset="-78"/>
              </a:rPr>
              <a:t>های تولیدی توسط تعداد کثیری از سنسورها به طرز بسیار زیادی مشکل افزونگی اطلاعات </a:t>
            </a:r>
            <a:r>
              <a:rPr lang="fa-IR" dirty="0" smtClean="0">
                <a:cs typeface="B Yekan" panose="00000400000000000000" pitchFamily="2" charset="-78"/>
              </a:rPr>
              <a:t>را. </a:t>
            </a:r>
          </a:p>
          <a:p>
            <a:pPr algn="r" rtl="1">
              <a:lnSpc>
                <a:spcPct val="150000"/>
              </a:lnSpc>
            </a:pPr>
            <a:r>
              <a:rPr lang="fa-IR" dirty="0" smtClean="0">
                <a:cs typeface="B Yekan" panose="00000400000000000000" pitchFamily="2" charset="-78"/>
              </a:rPr>
              <a:t>حجم </a:t>
            </a:r>
            <a:r>
              <a:rPr lang="fa-IR" dirty="0">
                <a:cs typeface="B Yekan" panose="00000400000000000000" pitchFamily="2" charset="-78"/>
              </a:rPr>
              <a:t>زیاد داده ها و افزونگی اطلاعات تامین صحت ، جامعیت و قابلیت اطمینان داده ها را دشوار می کند </a:t>
            </a:r>
            <a:r>
              <a:rPr lang="fa-IR" dirty="0" smtClean="0">
                <a:cs typeface="B Yekan" panose="00000400000000000000" pitchFamily="2" charset="-78"/>
              </a:rPr>
              <a:t>.</a:t>
            </a:r>
          </a:p>
          <a:p>
            <a:pPr algn="r" rtl="1">
              <a:lnSpc>
                <a:spcPct val="150000"/>
              </a:lnSpc>
            </a:pPr>
            <a:r>
              <a:rPr lang="fa-IR" dirty="0" smtClean="0">
                <a:cs typeface="B Yekan" panose="00000400000000000000" pitchFamily="2" charset="-78"/>
              </a:rPr>
              <a:t> تفکیک </a:t>
            </a:r>
            <a:r>
              <a:rPr lang="fa-IR" dirty="0">
                <a:cs typeface="B Yekan" panose="00000400000000000000" pitchFamily="2" charset="-78"/>
              </a:rPr>
              <a:t>اطلاعات درست از نادرست کاری بسیار دشوار خواهد بود . </a:t>
            </a:r>
            <a:endParaRPr lang="fa-IR" dirty="0" smtClean="0">
              <a:cs typeface="B Yekan" panose="00000400000000000000" pitchFamily="2" charset="-78"/>
            </a:endParaRPr>
          </a:p>
          <a:p>
            <a:pPr algn="r" rtl="1">
              <a:lnSpc>
                <a:spcPct val="150000"/>
              </a:lnSpc>
            </a:pPr>
            <a:r>
              <a:rPr lang="fa-IR" dirty="0" smtClean="0">
                <a:cs typeface="B Yekan" panose="00000400000000000000" pitchFamily="2" charset="-78"/>
              </a:rPr>
              <a:t>امکان </a:t>
            </a:r>
            <a:r>
              <a:rPr lang="fa-IR" dirty="0">
                <a:cs typeface="B Yekan" panose="00000400000000000000" pitchFamily="2" charset="-78"/>
              </a:rPr>
              <a:t>داده کاوی و استخراج دانش از اطلاعات حجیم تولید شده </a:t>
            </a:r>
            <a:r>
              <a:rPr lang="fa-IR" dirty="0" smtClean="0">
                <a:cs typeface="B Yekan" panose="00000400000000000000" pitchFamily="2" charset="-78"/>
              </a:rPr>
              <a:t>نیازمند </a:t>
            </a:r>
            <a:r>
              <a:rPr lang="fa-IR" dirty="0">
                <a:cs typeface="B Yekan" panose="00000400000000000000" pitchFamily="2" charset="-78"/>
              </a:rPr>
              <a:t>الگوریتم ها و مکانیزمهای پیچیده ای می باشد .</a:t>
            </a:r>
          </a:p>
          <a:p>
            <a:pPr algn="r" rtl="1">
              <a:lnSpc>
                <a:spcPct val="150000"/>
              </a:lnSpc>
            </a:pPr>
            <a:endParaRPr lang="en-US" dirty="0">
              <a:cs typeface="B Yekan" panose="00000400000000000000" pitchFamily="2" charset="-78"/>
            </a:endParaRPr>
          </a:p>
        </p:txBody>
      </p:sp>
      <p:sp>
        <p:nvSpPr>
          <p:cNvPr id="4" name="Text Placeholder 3"/>
          <p:cNvSpPr>
            <a:spLocks noGrp="1"/>
          </p:cNvSpPr>
          <p:nvPr>
            <p:ph type="body" sz="half" idx="2"/>
          </p:nvPr>
        </p:nvSpPr>
        <p:spPr/>
        <p:txBody>
          <a:bodyPr/>
          <a:lstStyle/>
          <a:p>
            <a:pPr algn="r" rtl="1"/>
            <a:r>
              <a:rPr lang="fa-IR" dirty="0" smtClean="0"/>
              <a:t>چالشها</a:t>
            </a:r>
            <a:endParaRPr lang="en-US" dirty="0"/>
          </a:p>
        </p:txBody>
      </p:sp>
      <p:sp>
        <p:nvSpPr>
          <p:cNvPr id="5" name="Rectangle 4"/>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192611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Yekan" panose="00000400000000000000" pitchFamily="2" charset="-78"/>
              </a:rPr>
              <a:t>رایانش ابری</a:t>
            </a:r>
            <a:endParaRPr lang="en-US" dirty="0">
              <a:cs typeface="B Yekan" panose="00000400000000000000" pitchFamily="2" charset="-78"/>
            </a:endParaRPr>
          </a:p>
        </p:txBody>
      </p:sp>
      <p:sp>
        <p:nvSpPr>
          <p:cNvPr id="3" name="Text Placeholder 2"/>
          <p:cNvSpPr>
            <a:spLocks noGrp="1"/>
          </p:cNvSpPr>
          <p:nvPr>
            <p:ph type="body" idx="1"/>
          </p:nvPr>
        </p:nvSpPr>
        <p:spPr/>
        <p:txBody>
          <a:bodyPr/>
          <a:lstStyle/>
          <a:p>
            <a:pPr algn="r" rtl="1"/>
            <a:r>
              <a:rPr lang="fa-IR" dirty="0" smtClean="0">
                <a:cs typeface="B Yekan" panose="00000400000000000000" pitchFamily="2" charset="-78"/>
              </a:rPr>
              <a:t>تعاریف و مفاهیم</a:t>
            </a:r>
            <a:endParaRPr lang="en-US" dirty="0">
              <a:cs typeface="B Yekan" panose="00000400000000000000" pitchFamily="2" charset="-78"/>
            </a:endParaRPr>
          </a:p>
        </p:txBody>
      </p:sp>
      <p:sp>
        <p:nvSpPr>
          <p:cNvPr id="4" name="Rectangle 3"/>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64432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Yekan" panose="00000400000000000000" pitchFamily="2" charset="-78"/>
              </a:rPr>
              <a:t>رایانش ابری</a:t>
            </a:r>
            <a:endParaRPr lang="en-US" dirty="0">
              <a:cs typeface="B Yekan" panose="00000400000000000000" pitchFamily="2" charset="-78"/>
            </a:endParaRPr>
          </a:p>
        </p:txBody>
      </p:sp>
      <p:sp>
        <p:nvSpPr>
          <p:cNvPr id="3" name="Content Placeholder 2"/>
          <p:cNvSpPr>
            <a:spLocks noGrp="1"/>
          </p:cNvSpPr>
          <p:nvPr>
            <p:ph idx="1"/>
          </p:nvPr>
        </p:nvSpPr>
        <p:spPr/>
        <p:txBody>
          <a:bodyPr/>
          <a:lstStyle/>
          <a:p>
            <a:pPr marL="0" indent="0" algn="r" rtl="1">
              <a:lnSpc>
                <a:spcPct val="150000"/>
              </a:lnSpc>
              <a:buNone/>
            </a:pPr>
            <a:r>
              <a:rPr lang="fa-IR" dirty="0" smtClean="0">
                <a:cs typeface="B Yekan" panose="00000400000000000000" pitchFamily="2" charset="-78"/>
              </a:rPr>
              <a:t>رایانش </a:t>
            </a:r>
            <a:r>
              <a:rPr lang="fa-IR" dirty="0">
                <a:cs typeface="B Yekan" panose="00000400000000000000" pitchFamily="2" charset="-78"/>
              </a:rPr>
              <a:t>ابری پدیده سالهای اخیر دنیای تکنولوژی فناوری اطلاعات و ارتباطات می باشد که در سالهای اخیر رشد و توسعه بسیار سریعی داشته است . توسعه سریع سخت افزار و نرم افزار و افزایش روز افزون نیاز به منابع ذخیره سازی ، پردازشی ، ارتباطی و کاربردی ، گران بودن هزینه تامین این منابع ، مشکلات نگهداری و پشتیبانی آنها ، همه و همه باعث شده اند که رایانش از کامپیوتر ها و تجهیزات رومیزی به اینترنت و مراکز داده عظیم منتقل شوند . بدین ترتیب بسیاری از نگرانی ها و دغدغه ها از چندین میلیون کاربر به چند راده دهنده خدمات ابری منتقل می شود و کاربران فارغ از مشکلات و نگرانیهای ذکر شده و تنها بر مبنای مبالغ پرداختی خود خدمات نهایی را دریافت می کنند .</a:t>
            </a:r>
            <a:endParaRPr lang="en-US" dirty="0">
              <a:cs typeface="B Yekan" panose="00000400000000000000" pitchFamily="2" charset="-78"/>
            </a:endParaRPr>
          </a:p>
        </p:txBody>
      </p:sp>
      <p:sp>
        <p:nvSpPr>
          <p:cNvPr id="4" name="Text Placeholder 3"/>
          <p:cNvSpPr>
            <a:spLocks noGrp="1"/>
          </p:cNvSpPr>
          <p:nvPr>
            <p:ph type="body" sz="half" idx="2"/>
          </p:nvPr>
        </p:nvSpPr>
        <p:spPr/>
        <p:txBody>
          <a:bodyPr/>
          <a:lstStyle/>
          <a:p>
            <a:pPr algn="r" rtl="1"/>
            <a:r>
              <a:rPr lang="fa-IR" dirty="0" smtClean="0">
                <a:cs typeface="B Yekan" panose="00000400000000000000" pitchFamily="2" charset="-78"/>
              </a:rPr>
              <a:t>مفاهیم</a:t>
            </a:r>
            <a:endParaRPr lang="en-US" dirty="0">
              <a:cs typeface="B Yekan" panose="00000400000000000000" pitchFamily="2" charset="-78"/>
            </a:endParaRPr>
          </a:p>
        </p:txBody>
      </p:sp>
      <p:sp>
        <p:nvSpPr>
          <p:cNvPr id="5" name="Rectangle 4"/>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725005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Yekan" panose="00000400000000000000" pitchFamily="2" charset="-78"/>
              </a:rPr>
              <a:t>رایانش ابری</a:t>
            </a:r>
            <a:endParaRPr lang="en-US" dirty="0">
              <a:cs typeface="B Yekan" panose="00000400000000000000" pitchFamily="2" charset="-78"/>
            </a:endParaRPr>
          </a:p>
        </p:txBody>
      </p:sp>
      <p:sp>
        <p:nvSpPr>
          <p:cNvPr id="3" name="Content Placeholder 2"/>
          <p:cNvSpPr>
            <a:spLocks noGrp="1"/>
          </p:cNvSpPr>
          <p:nvPr>
            <p:ph idx="1"/>
          </p:nvPr>
        </p:nvSpPr>
        <p:spPr/>
        <p:txBody>
          <a:bodyPr>
            <a:normAutofit/>
          </a:bodyPr>
          <a:lstStyle/>
          <a:p>
            <a:pPr algn="r" rtl="1">
              <a:lnSpc>
                <a:spcPct val="120000"/>
              </a:lnSpc>
            </a:pPr>
            <a:r>
              <a:rPr lang="en-US" b="1" dirty="0" smtClean="0">
                <a:solidFill>
                  <a:schemeClr val="accent1">
                    <a:lumMod val="75000"/>
                  </a:schemeClr>
                </a:solidFill>
                <a:cs typeface="B Yekan" panose="00000400000000000000" pitchFamily="2" charset="-78"/>
              </a:rPr>
              <a:t>Software as a service (SaaS)</a:t>
            </a:r>
            <a:endParaRPr lang="en-US" b="1" dirty="0">
              <a:solidFill>
                <a:schemeClr val="accent1">
                  <a:lumMod val="75000"/>
                </a:schemeClr>
              </a:solidFill>
              <a:cs typeface="B Yekan" panose="00000400000000000000" pitchFamily="2" charset="-78"/>
            </a:endParaRPr>
          </a:p>
          <a:p>
            <a:pPr marL="0" indent="0" algn="r" rtl="1">
              <a:lnSpc>
                <a:spcPct val="120000"/>
              </a:lnSpc>
              <a:buNone/>
            </a:pPr>
            <a:r>
              <a:rPr lang="fa-IR" dirty="0" smtClean="0">
                <a:cs typeface="B Yekan" panose="00000400000000000000" pitchFamily="2" charset="-78"/>
              </a:rPr>
              <a:t>در </a:t>
            </a:r>
            <a:r>
              <a:rPr lang="fa-IR" dirty="0">
                <a:cs typeface="B Yekan" panose="00000400000000000000" pitchFamily="2" charset="-78"/>
              </a:rPr>
              <a:t>این مدل از رایانش ابری ، نرم افزار به عنوان سرویس یا خدمت نهایی به کاربر ارائه می شود . در این حالت کاربر نگرانی ای در خصوص نصب نرم افزار و یا منابع مورد نیاز آن نداشته و تنها بر اساس مبلغ پرداختی خود از نرم افزار موضوع خدمت بهره خواهد برد . تنها نیازمندی کاربر در این حالت داشتن ارتباط اینترنتی و ارتباط با مرکز داده ارائه دهنده خدمت خواهد بود </a:t>
            </a:r>
            <a:r>
              <a:rPr lang="fa-IR" dirty="0" smtClean="0">
                <a:cs typeface="B Yekan" panose="00000400000000000000" pitchFamily="2" charset="-78"/>
              </a:rPr>
              <a:t>.</a:t>
            </a:r>
          </a:p>
          <a:p>
            <a:pPr algn="just" rtl="1">
              <a:lnSpc>
                <a:spcPct val="120000"/>
              </a:lnSpc>
            </a:pPr>
            <a:r>
              <a:rPr lang="en-US" b="1" dirty="0" smtClean="0">
                <a:solidFill>
                  <a:schemeClr val="accent1">
                    <a:lumMod val="75000"/>
                  </a:schemeClr>
                </a:solidFill>
                <a:cs typeface="B Yekan" panose="00000400000000000000" pitchFamily="2" charset="-78"/>
              </a:rPr>
              <a:t>Platform </a:t>
            </a:r>
            <a:r>
              <a:rPr lang="en-US" b="1" dirty="0">
                <a:solidFill>
                  <a:schemeClr val="accent1">
                    <a:lumMod val="75000"/>
                  </a:schemeClr>
                </a:solidFill>
                <a:cs typeface="B Yekan" panose="00000400000000000000" pitchFamily="2" charset="-78"/>
              </a:rPr>
              <a:t>as a service (</a:t>
            </a:r>
            <a:r>
              <a:rPr lang="en-US" b="1" dirty="0" err="1" smtClean="0">
                <a:solidFill>
                  <a:schemeClr val="accent1">
                    <a:lumMod val="75000"/>
                  </a:schemeClr>
                </a:solidFill>
                <a:cs typeface="B Yekan" panose="00000400000000000000" pitchFamily="2" charset="-78"/>
              </a:rPr>
              <a:t>PaaS</a:t>
            </a:r>
            <a:r>
              <a:rPr lang="en-US" b="1" dirty="0" smtClean="0">
                <a:solidFill>
                  <a:schemeClr val="accent1">
                    <a:lumMod val="75000"/>
                  </a:schemeClr>
                </a:solidFill>
                <a:cs typeface="B Yekan" panose="00000400000000000000" pitchFamily="2" charset="-78"/>
              </a:rPr>
              <a:t>)</a:t>
            </a:r>
          </a:p>
          <a:p>
            <a:pPr marL="0" indent="0" algn="just" rtl="1">
              <a:lnSpc>
                <a:spcPct val="120000"/>
              </a:lnSpc>
              <a:buNone/>
            </a:pPr>
            <a:r>
              <a:rPr lang="fa-IR" dirty="0" smtClean="0">
                <a:cs typeface="B Yekan" panose="00000400000000000000" pitchFamily="2" charset="-78"/>
              </a:rPr>
              <a:t>در </a:t>
            </a:r>
            <a:r>
              <a:rPr lang="fa-IR" dirty="0">
                <a:cs typeface="B Yekan" panose="00000400000000000000" pitchFamily="2" charset="-78"/>
              </a:rPr>
              <a:t>مدل سکو به عنوان خدمت ، سکوی توسعه نرم افزار و برنامه کاربردی در اختیار کاربر قرار می گیرد .در این حالت تمام منابع و ابزارهای مورد نیاز کاربر برای ساخت برنامه های کاربردی در اختیار آن قرار خواهد گرفت </a:t>
            </a:r>
            <a:r>
              <a:rPr lang="fa-IR" dirty="0" smtClean="0">
                <a:cs typeface="B Yekan" panose="00000400000000000000" pitchFamily="2" charset="-78"/>
              </a:rPr>
              <a:t>.</a:t>
            </a:r>
            <a:endParaRPr lang="en-US" dirty="0" smtClean="0">
              <a:cs typeface="B Yekan" panose="00000400000000000000" pitchFamily="2" charset="-78"/>
            </a:endParaRPr>
          </a:p>
        </p:txBody>
      </p:sp>
      <p:sp>
        <p:nvSpPr>
          <p:cNvPr id="4" name="Text Placeholder 3"/>
          <p:cNvSpPr>
            <a:spLocks noGrp="1"/>
          </p:cNvSpPr>
          <p:nvPr>
            <p:ph type="body" sz="half" idx="2"/>
          </p:nvPr>
        </p:nvSpPr>
        <p:spPr/>
        <p:txBody>
          <a:bodyPr/>
          <a:lstStyle/>
          <a:p>
            <a:pPr algn="r" rtl="1"/>
            <a:r>
              <a:rPr lang="fa-IR" dirty="0" smtClean="0">
                <a:cs typeface="B Yekan" panose="00000400000000000000" pitchFamily="2" charset="-78"/>
              </a:rPr>
              <a:t>مدلهای ارائه خدمات </a:t>
            </a:r>
            <a:endParaRPr lang="en-US" dirty="0">
              <a:cs typeface="B Yekan" panose="00000400000000000000" pitchFamily="2" charset="-78"/>
            </a:endParaRPr>
          </a:p>
        </p:txBody>
      </p:sp>
      <p:sp>
        <p:nvSpPr>
          <p:cNvPr id="5" name="Rectangle 4"/>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521876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Yekan" panose="00000400000000000000" pitchFamily="2" charset="-78"/>
              </a:rPr>
              <a:t>رایانش ابری</a:t>
            </a:r>
            <a:endParaRPr lang="en-US" dirty="0">
              <a:cs typeface="B Yekan" panose="00000400000000000000" pitchFamily="2" charset="-78"/>
            </a:endParaRPr>
          </a:p>
        </p:txBody>
      </p:sp>
      <p:sp>
        <p:nvSpPr>
          <p:cNvPr id="3" name="Content Placeholder 2"/>
          <p:cNvSpPr>
            <a:spLocks noGrp="1"/>
          </p:cNvSpPr>
          <p:nvPr>
            <p:ph idx="1"/>
          </p:nvPr>
        </p:nvSpPr>
        <p:spPr/>
        <p:txBody>
          <a:bodyPr>
            <a:normAutofit/>
          </a:bodyPr>
          <a:lstStyle/>
          <a:p>
            <a:pPr algn="just" rtl="1">
              <a:lnSpc>
                <a:spcPct val="120000"/>
              </a:lnSpc>
            </a:pPr>
            <a:r>
              <a:rPr lang="en-US" b="1" dirty="0" smtClean="0">
                <a:solidFill>
                  <a:schemeClr val="accent1">
                    <a:lumMod val="75000"/>
                  </a:schemeClr>
                </a:solidFill>
                <a:cs typeface="B Yekan" panose="00000400000000000000" pitchFamily="2" charset="-78"/>
              </a:rPr>
              <a:t>Network </a:t>
            </a:r>
            <a:r>
              <a:rPr lang="en-US" b="1" dirty="0">
                <a:solidFill>
                  <a:schemeClr val="accent1">
                    <a:lumMod val="75000"/>
                  </a:schemeClr>
                </a:solidFill>
                <a:cs typeface="B Yekan" panose="00000400000000000000" pitchFamily="2" charset="-78"/>
              </a:rPr>
              <a:t>as a service(</a:t>
            </a:r>
            <a:r>
              <a:rPr lang="en-US" b="1" dirty="0" err="1">
                <a:solidFill>
                  <a:schemeClr val="accent1">
                    <a:lumMod val="75000"/>
                  </a:schemeClr>
                </a:solidFill>
                <a:cs typeface="B Yekan" panose="00000400000000000000" pitchFamily="2" charset="-78"/>
              </a:rPr>
              <a:t>NaaS</a:t>
            </a:r>
            <a:r>
              <a:rPr lang="en-US" b="1" dirty="0" smtClean="0">
                <a:solidFill>
                  <a:schemeClr val="accent1">
                    <a:lumMod val="75000"/>
                  </a:schemeClr>
                </a:solidFill>
                <a:cs typeface="B Yekan" panose="00000400000000000000" pitchFamily="2" charset="-78"/>
              </a:rPr>
              <a:t>)</a:t>
            </a:r>
            <a:endParaRPr lang="en-US" b="1" dirty="0">
              <a:solidFill>
                <a:schemeClr val="accent1">
                  <a:lumMod val="75000"/>
                </a:schemeClr>
              </a:solidFill>
              <a:cs typeface="B Yekan" panose="00000400000000000000" pitchFamily="2" charset="-78"/>
            </a:endParaRPr>
          </a:p>
          <a:p>
            <a:pPr marL="0" indent="0" algn="just" rtl="1">
              <a:lnSpc>
                <a:spcPct val="120000"/>
              </a:lnSpc>
              <a:buNone/>
            </a:pPr>
            <a:r>
              <a:rPr lang="fa-IR" dirty="0" smtClean="0">
                <a:cs typeface="B Yekan" panose="00000400000000000000" pitchFamily="2" charset="-78"/>
              </a:rPr>
              <a:t>مدل </a:t>
            </a:r>
            <a:r>
              <a:rPr lang="fa-IR" dirty="0">
                <a:cs typeface="B Yekan" panose="00000400000000000000" pitchFamily="2" charset="-78"/>
              </a:rPr>
              <a:t>شبکه به عنوان خدمت ، یک یا چند شبکه مجازی تمام قابلیت ها و امکانات موجود در شبکه های واقعی در اختیار کاربر یا سازمان قرار می گیرد . در این حالت کاربر می تواند تمام پیکربندیها و تنظیمات لازم را به همراه نود ها و شناسه های آی پی در این شبکه تعریف </a:t>
            </a:r>
            <a:r>
              <a:rPr lang="fa-IR" dirty="0" smtClean="0">
                <a:cs typeface="B Yekan" panose="00000400000000000000" pitchFamily="2" charset="-78"/>
              </a:rPr>
              <a:t>کند.</a:t>
            </a:r>
          </a:p>
          <a:p>
            <a:pPr algn="just" rtl="1">
              <a:lnSpc>
                <a:spcPct val="120000"/>
              </a:lnSpc>
            </a:pPr>
            <a:r>
              <a:rPr lang="en-US" b="1" dirty="0" smtClean="0">
                <a:solidFill>
                  <a:schemeClr val="accent1">
                    <a:lumMod val="75000"/>
                  </a:schemeClr>
                </a:solidFill>
                <a:cs typeface="B Yekan" panose="00000400000000000000" pitchFamily="2" charset="-78"/>
              </a:rPr>
              <a:t>Infrastructure </a:t>
            </a:r>
            <a:r>
              <a:rPr lang="en-US" b="1" dirty="0">
                <a:solidFill>
                  <a:schemeClr val="accent1">
                    <a:lumMod val="75000"/>
                  </a:schemeClr>
                </a:solidFill>
                <a:cs typeface="B Yekan" panose="00000400000000000000" pitchFamily="2" charset="-78"/>
              </a:rPr>
              <a:t>as a service (</a:t>
            </a:r>
            <a:r>
              <a:rPr lang="en-US" b="1" dirty="0" err="1">
                <a:solidFill>
                  <a:schemeClr val="accent1">
                    <a:lumMod val="75000"/>
                  </a:schemeClr>
                </a:solidFill>
                <a:cs typeface="B Yekan" panose="00000400000000000000" pitchFamily="2" charset="-78"/>
              </a:rPr>
              <a:t>IaaS</a:t>
            </a:r>
            <a:r>
              <a:rPr lang="en-US" b="1" dirty="0" smtClean="0">
                <a:solidFill>
                  <a:schemeClr val="accent1">
                    <a:lumMod val="75000"/>
                  </a:schemeClr>
                </a:solidFill>
                <a:cs typeface="B Yekan" panose="00000400000000000000" pitchFamily="2" charset="-78"/>
              </a:rPr>
              <a:t>)</a:t>
            </a:r>
            <a:endParaRPr lang="en-US" b="1" dirty="0">
              <a:solidFill>
                <a:schemeClr val="accent1">
                  <a:lumMod val="75000"/>
                </a:schemeClr>
              </a:solidFill>
              <a:cs typeface="B Yekan" panose="00000400000000000000" pitchFamily="2" charset="-78"/>
            </a:endParaRPr>
          </a:p>
          <a:p>
            <a:pPr marL="0" indent="0" algn="just" rtl="1">
              <a:lnSpc>
                <a:spcPct val="120000"/>
              </a:lnSpc>
              <a:buNone/>
            </a:pPr>
            <a:r>
              <a:rPr lang="fa-IR" dirty="0">
                <a:cs typeface="B Yekan" panose="00000400000000000000" pitchFamily="2" charset="-78"/>
              </a:rPr>
              <a:t>در مدل زیرساخت به عنوان سرویس ، نیازمندیهای ذخیریه سازی و پردازشی کاربر در اختیار وی قرار داده می شود و کاربر می تواند در قبال پرداخت مبلغ اجاره ای ، به مدت زمان مشخصی منابع ذخیره سازی و پردازشی خود را بدون نیاز به خرید تجهیزات در اختیار داشته باشد </a:t>
            </a:r>
            <a:r>
              <a:rPr lang="fa-IR" dirty="0" smtClean="0">
                <a:cs typeface="B Yekan" panose="00000400000000000000" pitchFamily="2" charset="-78"/>
              </a:rPr>
              <a:t>.</a:t>
            </a:r>
            <a:endParaRPr lang="en-US" dirty="0">
              <a:cs typeface="B Yekan" panose="00000400000000000000" pitchFamily="2" charset="-78"/>
            </a:endParaRPr>
          </a:p>
        </p:txBody>
      </p:sp>
      <p:sp>
        <p:nvSpPr>
          <p:cNvPr id="4" name="Text Placeholder 3"/>
          <p:cNvSpPr>
            <a:spLocks noGrp="1"/>
          </p:cNvSpPr>
          <p:nvPr>
            <p:ph type="body" sz="half" idx="2"/>
          </p:nvPr>
        </p:nvSpPr>
        <p:spPr/>
        <p:txBody>
          <a:bodyPr/>
          <a:lstStyle/>
          <a:p>
            <a:pPr algn="r" rtl="1"/>
            <a:r>
              <a:rPr lang="fa-IR" dirty="0" smtClean="0">
                <a:cs typeface="B Yekan" panose="00000400000000000000" pitchFamily="2" charset="-78"/>
              </a:rPr>
              <a:t>مدلهای ارائه خدمات </a:t>
            </a:r>
            <a:endParaRPr lang="en-US" dirty="0">
              <a:cs typeface="B Yekan" panose="00000400000000000000" pitchFamily="2" charset="-78"/>
            </a:endParaRPr>
          </a:p>
        </p:txBody>
      </p:sp>
      <p:sp>
        <p:nvSpPr>
          <p:cNvPr id="5" name="Rectangle 4"/>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8733581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Yekan" panose="00000400000000000000" pitchFamily="2" charset="-78"/>
              </a:rPr>
              <a:t>رایانش ابری</a:t>
            </a:r>
            <a:endParaRPr lang="en-US" dirty="0">
              <a:cs typeface="B Yekan" panose="00000400000000000000" pitchFamily="2" charset="-78"/>
            </a:endParaRPr>
          </a:p>
        </p:txBody>
      </p:sp>
      <p:sp>
        <p:nvSpPr>
          <p:cNvPr id="3" name="Content Placeholder 2"/>
          <p:cNvSpPr>
            <a:spLocks noGrp="1"/>
          </p:cNvSpPr>
          <p:nvPr>
            <p:ph idx="1"/>
          </p:nvPr>
        </p:nvSpPr>
        <p:spPr/>
        <p:txBody>
          <a:bodyPr>
            <a:normAutofit lnSpcReduction="10000"/>
          </a:bodyPr>
          <a:lstStyle/>
          <a:p>
            <a:pPr algn="r" rtl="1"/>
            <a:r>
              <a:rPr lang="fa-IR" b="1" dirty="0">
                <a:solidFill>
                  <a:schemeClr val="accent1">
                    <a:lumMod val="75000"/>
                  </a:schemeClr>
                </a:solidFill>
                <a:cs typeface="B Yekan" panose="00000400000000000000" pitchFamily="2" charset="-78"/>
              </a:rPr>
              <a:t>استقلال مکانی </a:t>
            </a:r>
            <a:r>
              <a:rPr lang="fa-IR" dirty="0">
                <a:cs typeface="B Yekan" panose="00000400000000000000" pitchFamily="2" charset="-78"/>
              </a:rPr>
              <a:t/>
            </a:r>
            <a:br>
              <a:rPr lang="fa-IR" dirty="0">
                <a:cs typeface="B Yekan" panose="00000400000000000000" pitchFamily="2" charset="-78"/>
              </a:rPr>
            </a:br>
            <a:r>
              <a:rPr lang="fa-IR" dirty="0">
                <a:cs typeface="B Yekan" panose="00000400000000000000" pitchFamily="2" charset="-78"/>
              </a:rPr>
              <a:t>کاربر می تواند در هر زمان و در هر مکانی که قرار دارد از خدمات ارئه شده استفاده نماید </a:t>
            </a:r>
            <a:r>
              <a:rPr lang="fa-IR" dirty="0" smtClean="0">
                <a:cs typeface="B Yekan" panose="00000400000000000000" pitchFamily="2" charset="-78"/>
              </a:rPr>
              <a:t>.</a:t>
            </a:r>
          </a:p>
          <a:p>
            <a:pPr algn="r" rtl="1"/>
            <a:r>
              <a:rPr lang="fa-IR" b="1" dirty="0" smtClean="0">
                <a:solidFill>
                  <a:schemeClr val="accent1">
                    <a:lumMod val="75000"/>
                  </a:schemeClr>
                </a:solidFill>
                <a:cs typeface="B Yekan" panose="00000400000000000000" pitchFamily="2" charset="-78"/>
              </a:rPr>
              <a:t>مقیاس </a:t>
            </a:r>
            <a:r>
              <a:rPr lang="fa-IR" b="1" dirty="0">
                <a:solidFill>
                  <a:schemeClr val="accent1">
                    <a:lumMod val="75000"/>
                  </a:schemeClr>
                </a:solidFill>
                <a:cs typeface="B Yekan" panose="00000400000000000000" pitchFamily="2" charset="-78"/>
              </a:rPr>
              <a:t>پذیری </a:t>
            </a:r>
            <a:r>
              <a:rPr lang="fa-IR" dirty="0">
                <a:cs typeface="B Yekan" panose="00000400000000000000" pitchFamily="2" charset="-78"/>
              </a:rPr>
              <a:t/>
            </a:r>
            <a:br>
              <a:rPr lang="fa-IR" dirty="0">
                <a:cs typeface="B Yekan" panose="00000400000000000000" pitchFamily="2" charset="-78"/>
              </a:rPr>
            </a:br>
            <a:r>
              <a:rPr lang="fa-IR" dirty="0">
                <a:cs typeface="B Yekan" panose="00000400000000000000" pitchFamily="2" charset="-78"/>
              </a:rPr>
              <a:t>کاربر می تواند متناسب با وسعت نیاز خود از منابع موجود در اینترنت اشیاء استفاده نماید . به عبارتی در صورت نیاز به منابع بیشتر ، منابع متناسب با آن در اختیار خواهد بود و امکان سنجش منابع تخصیص داده شده وجود دارد </a:t>
            </a:r>
            <a:r>
              <a:rPr lang="fa-IR" dirty="0" smtClean="0">
                <a:cs typeface="B Yekan" panose="00000400000000000000" pitchFamily="2" charset="-78"/>
              </a:rPr>
              <a:t>.</a:t>
            </a:r>
          </a:p>
          <a:p>
            <a:pPr algn="r" rtl="1"/>
            <a:r>
              <a:rPr lang="fa-IR" b="1" dirty="0" smtClean="0">
                <a:solidFill>
                  <a:schemeClr val="accent1">
                    <a:lumMod val="75000"/>
                  </a:schemeClr>
                </a:solidFill>
                <a:cs typeface="B Yekan" panose="00000400000000000000" pitchFamily="2" charset="-78"/>
              </a:rPr>
              <a:t>هزینه</a:t>
            </a:r>
            <a:r>
              <a:rPr lang="fa-IR" b="1" dirty="0">
                <a:solidFill>
                  <a:schemeClr val="accent1">
                    <a:lumMod val="75000"/>
                  </a:schemeClr>
                </a:solidFill>
                <a:cs typeface="B Yekan" panose="00000400000000000000" pitchFamily="2" charset="-78"/>
              </a:rPr>
              <a:t> </a:t>
            </a:r>
            <a:r>
              <a:rPr lang="fa-IR" dirty="0">
                <a:cs typeface="B Yekan" panose="00000400000000000000" pitchFamily="2" charset="-78"/>
              </a:rPr>
              <a:t/>
            </a:r>
            <a:br>
              <a:rPr lang="fa-IR" dirty="0">
                <a:cs typeface="B Yekan" panose="00000400000000000000" pitchFamily="2" charset="-78"/>
              </a:rPr>
            </a:br>
            <a:r>
              <a:rPr lang="fa-IR" dirty="0">
                <a:cs typeface="B Yekan" panose="00000400000000000000" pitchFamily="2" charset="-78"/>
              </a:rPr>
              <a:t>کاربر نیازی به تامین منابع سخت افزاری زیاد برای رفع نیازهای محدود خود نخواهد داشت و تامین نیازمندیها با حداقل هزینه میسر خواهد بود </a:t>
            </a:r>
            <a:r>
              <a:rPr lang="fa-IR" dirty="0" smtClean="0">
                <a:cs typeface="B Yekan" panose="00000400000000000000" pitchFamily="2" charset="-78"/>
              </a:rPr>
              <a:t>.</a:t>
            </a:r>
          </a:p>
          <a:p>
            <a:pPr algn="r" rtl="1"/>
            <a:r>
              <a:rPr lang="fa-IR" b="1" dirty="0">
                <a:solidFill>
                  <a:schemeClr val="accent1">
                    <a:lumMod val="75000"/>
                  </a:schemeClr>
                </a:solidFill>
                <a:cs typeface="B Yekan" panose="00000400000000000000" pitchFamily="2" charset="-78"/>
              </a:rPr>
              <a:t>منابع اشتراکی </a:t>
            </a:r>
            <a:r>
              <a:rPr lang="fa-IR" dirty="0">
                <a:cs typeface="B Yekan" panose="00000400000000000000" pitchFamily="2" charset="-78"/>
              </a:rPr>
              <a:t/>
            </a:r>
            <a:br>
              <a:rPr lang="fa-IR" dirty="0">
                <a:cs typeface="B Yekan" panose="00000400000000000000" pitchFamily="2" charset="-78"/>
              </a:rPr>
            </a:br>
            <a:r>
              <a:rPr lang="fa-IR" dirty="0">
                <a:cs typeface="B Yekan" panose="00000400000000000000" pitchFamily="2" charset="-78"/>
              </a:rPr>
              <a:t>در رایانش ابری منابع و زیرساخت می توانند بین مجموعه بزرگی از کاربران به صورت اشتراکی مورد استفاده قرار گیرد که این امر منجر به استفاده بهینه از آنها و در نهایت کاهش هزینه ها خواهد شد . </a:t>
            </a:r>
          </a:p>
          <a:p>
            <a:pPr algn="r" rtl="1"/>
            <a:r>
              <a:rPr lang="fa-IR" dirty="0">
                <a:cs typeface="B Yekan" panose="00000400000000000000" pitchFamily="2" charset="-78"/>
              </a:rPr>
              <a:t/>
            </a:r>
            <a:br>
              <a:rPr lang="fa-IR" dirty="0">
                <a:cs typeface="B Yekan" panose="00000400000000000000" pitchFamily="2" charset="-78"/>
              </a:rPr>
            </a:br>
            <a:endParaRPr lang="en-US" dirty="0">
              <a:cs typeface="B Yekan" panose="00000400000000000000" pitchFamily="2" charset="-78"/>
            </a:endParaRPr>
          </a:p>
        </p:txBody>
      </p:sp>
      <p:sp>
        <p:nvSpPr>
          <p:cNvPr id="4" name="Text Placeholder 3"/>
          <p:cNvSpPr>
            <a:spLocks noGrp="1"/>
          </p:cNvSpPr>
          <p:nvPr>
            <p:ph type="body" sz="half" idx="2"/>
          </p:nvPr>
        </p:nvSpPr>
        <p:spPr/>
        <p:txBody>
          <a:bodyPr/>
          <a:lstStyle/>
          <a:p>
            <a:pPr algn="r" rtl="1"/>
            <a:r>
              <a:rPr lang="fa-IR" dirty="0" smtClean="0">
                <a:cs typeface="B Yekan" panose="00000400000000000000" pitchFamily="2" charset="-78"/>
              </a:rPr>
              <a:t>مزایا و فرصتها</a:t>
            </a:r>
            <a:endParaRPr lang="en-US" dirty="0">
              <a:cs typeface="B Yekan" panose="00000400000000000000" pitchFamily="2" charset="-78"/>
            </a:endParaRPr>
          </a:p>
        </p:txBody>
      </p:sp>
      <p:sp>
        <p:nvSpPr>
          <p:cNvPr id="5" name="Rectangle 4"/>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905149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رایانش </a:t>
            </a:r>
            <a:r>
              <a:rPr lang="fa-IR" dirty="0" smtClean="0">
                <a:cs typeface="B Yekan" panose="00000400000000000000" pitchFamily="2" charset="-78"/>
              </a:rPr>
              <a:t>ابری</a:t>
            </a:r>
            <a:endParaRPr lang="en-US" dirty="0">
              <a:cs typeface="B Yekan" panose="00000400000000000000" pitchFamily="2" charset="-78"/>
            </a:endParaRPr>
          </a:p>
        </p:txBody>
      </p:sp>
      <p:sp>
        <p:nvSpPr>
          <p:cNvPr id="3" name="Content Placeholder 2"/>
          <p:cNvSpPr>
            <a:spLocks noGrp="1"/>
          </p:cNvSpPr>
          <p:nvPr>
            <p:ph idx="1"/>
          </p:nvPr>
        </p:nvSpPr>
        <p:spPr/>
        <p:txBody>
          <a:bodyPr>
            <a:normAutofit/>
          </a:bodyPr>
          <a:lstStyle/>
          <a:p>
            <a:pPr algn="r" rtl="1"/>
            <a:r>
              <a:rPr lang="fa-IR" b="1" dirty="0" smtClean="0">
                <a:solidFill>
                  <a:schemeClr val="accent1">
                    <a:lumMod val="75000"/>
                  </a:schemeClr>
                </a:solidFill>
                <a:cs typeface="B Yekan" panose="00000400000000000000" pitchFamily="2" charset="-78"/>
              </a:rPr>
              <a:t>سهولت </a:t>
            </a:r>
            <a:r>
              <a:rPr lang="fa-IR" b="1" dirty="0">
                <a:solidFill>
                  <a:schemeClr val="accent1">
                    <a:lumMod val="75000"/>
                  </a:schemeClr>
                </a:solidFill>
                <a:cs typeface="B Yekan" panose="00000400000000000000" pitchFamily="2" charset="-78"/>
              </a:rPr>
              <a:t>نگهداری </a:t>
            </a:r>
            <a:r>
              <a:rPr lang="fa-IR" b="1" dirty="0" smtClean="0">
                <a:solidFill>
                  <a:schemeClr val="accent1">
                    <a:lumMod val="75000"/>
                  </a:schemeClr>
                </a:solidFill>
                <a:cs typeface="B Yekan" panose="00000400000000000000" pitchFamily="2" charset="-78"/>
              </a:rPr>
              <a:t>پشتیبانی</a:t>
            </a:r>
            <a:r>
              <a:rPr lang="fa-IR" dirty="0">
                <a:cs typeface="B Yekan" panose="00000400000000000000" pitchFamily="2" charset="-78"/>
              </a:rPr>
              <a:t/>
            </a:r>
            <a:br>
              <a:rPr lang="fa-IR" dirty="0">
                <a:cs typeface="B Yekan" panose="00000400000000000000" pitchFamily="2" charset="-78"/>
              </a:rPr>
            </a:br>
            <a:r>
              <a:rPr lang="fa-IR" dirty="0">
                <a:cs typeface="B Yekan" panose="00000400000000000000" pitchFamily="2" charset="-78"/>
              </a:rPr>
              <a:t>در رایانش ابری نیازی به نصب و راه اندازی منابع سخت افزاری و برنامه های کاربردی برای کاربران نیست و این امر موجب سهولت در نپهداری و پشتیبانی خواهد شد و کاربران فارغ از مشکلات و مسائل نصب و راه اندازی تنها با استفاده از مرورگر و اینترنت به خدمات مورد نیاز خود دسترسی خواهند داشت </a:t>
            </a:r>
          </a:p>
          <a:p>
            <a:pPr algn="r" rtl="1"/>
            <a:r>
              <a:rPr lang="fa-IR" b="1" dirty="0">
                <a:solidFill>
                  <a:schemeClr val="accent1">
                    <a:lumMod val="75000"/>
                  </a:schemeClr>
                </a:solidFill>
                <a:cs typeface="B Yekan" panose="00000400000000000000" pitchFamily="2" charset="-78"/>
              </a:rPr>
              <a:t>امنیت </a:t>
            </a:r>
            <a:r>
              <a:rPr lang="fa-IR" dirty="0">
                <a:cs typeface="B Yekan" panose="00000400000000000000" pitchFamily="2" charset="-78"/>
              </a:rPr>
              <a:t/>
            </a:r>
            <a:br>
              <a:rPr lang="fa-IR" dirty="0">
                <a:cs typeface="B Yekan" panose="00000400000000000000" pitchFamily="2" charset="-78"/>
              </a:rPr>
            </a:br>
            <a:r>
              <a:rPr lang="fa-IR" dirty="0">
                <a:cs typeface="B Yekan" panose="00000400000000000000" pitchFamily="2" charset="-78"/>
              </a:rPr>
              <a:t>امنیت در رایانش ابری به مراتب بیشتر از تکنولوژیهای سنتی و قدیمی خواهد بود زیرا در این تکنولوژی ارائه دهندگان سرویس وظیفه تخصیص منابع و هزینه ها برای رفع مشکلات امنیتی تعداد زیادی از کاربران خواهند بود . با این وجود بر خی مسائل و مشکلات امنیتی و به ویژه مشکلات مربوط به حفظ حریم خصوصی کماکان در رایانش ابری حائز اهمیت می باشد .</a:t>
            </a:r>
          </a:p>
          <a:p>
            <a:pPr algn="r" rtl="1"/>
            <a:r>
              <a:rPr lang="fa-IR" dirty="0">
                <a:cs typeface="B Yekan" panose="00000400000000000000" pitchFamily="2" charset="-78"/>
              </a:rPr>
              <a:t/>
            </a:r>
            <a:br>
              <a:rPr lang="fa-IR" dirty="0">
                <a:cs typeface="B Yekan" panose="00000400000000000000" pitchFamily="2" charset="-78"/>
              </a:rPr>
            </a:br>
            <a:endParaRPr lang="en-US" dirty="0">
              <a:cs typeface="B Yekan" panose="00000400000000000000" pitchFamily="2" charset="-78"/>
            </a:endParaRPr>
          </a:p>
        </p:txBody>
      </p:sp>
      <p:sp>
        <p:nvSpPr>
          <p:cNvPr id="4" name="Text Placeholder 3"/>
          <p:cNvSpPr>
            <a:spLocks noGrp="1"/>
          </p:cNvSpPr>
          <p:nvPr>
            <p:ph type="body" sz="half" idx="2"/>
          </p:nvPr>
        </p:nvSpPr>
        <p:spPr/>
        <p:txBody>
          <a:bodyPr/>
          <a:lstStyle/>
          <a:p>
            <a:pPr algn="r" rtl="1"/>
            <a:r>
              <a:rPr lang="fa-IR" dirty="0" smtClean="0">
                <a:cs typeface="B Yekan" panose="00000400000000000000" pitchFamily="2" charset="-78"/>
              </a:rPr>
              <a:t>مزایا و فرصتها</a:t>
            </a:r>
            <a:endParaRPr lang="en-US" dirty="0">
              <a:cs typeface="B Yekan" panose="00000400000000000000" pitchFamily="2" charset="-78"/>
            </a:endParaRPr>
          </a:p>
        </p:txBody>
      </p:sp>
      <p:sp>
        <p:nvSpPr>
          <p:cNvPr id="5" name="Rectangle 4"/>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156226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Yekan" panose="00000400000000000000" pitchFamily="2" charset="-78"/>
              </a:rPr>
              <a:t>مقدمه</a:t>
            </a:r>
            <a:endParaRPr lang="en-US" dirty="0">
              <a:cs typeface="B Yekan" panose="00000400000000000000" pitchFamily="2" charset="-78"/>
            </a:endParaRPr>
          </a:p>
        </p:txBody>
      </p:sp>
      <p:sp>
        <p:nvSpPr>
          <p:cNvPr id="3" name="Content Placeholder 2"/>
          <p:cNvSpPr>
            <a:spLocks noGrp="1"/>
          </p:cNvSpPr>
          <p:nvPr>
            <p:ph idx="1"/>
          </p:nvPr>
        </p:nvSpPr>
        <p:spPr/>
        <p:txBody>
          <a:bodyPr/>
          <a:lstStyle/>
          <a:p>
            <a:pPr marL="0" indent="0" algn="just" rtl="1">
              <a:lnSpc>
                <a:spcPct val="150000"/>
              </a:lnSpc>
              <a:buNone/>
            </a:pPr>
            <a:r>
              <a:rPr lang="fa-IR" dirty="0">
                <a:cs typeface="B Yekan" panose="00000400000000000000" pitchFamily="2" charset="-78"/>
              </a:rPr>
              <a:t>با گذشت زمان همواره به تعداد انواع تجهیزات قابل اتصال به اینترنت اضافه می شود و هوشمندی تجهیزات روز به روز به عنوان یکی از نیازمندیهای بشر پر رنگ تر از قبل می شود . این تجهیزات با فراهم شدن امکان اتصال به اینترنت می توانند اطلاعات دقیق و به روزی را در اختیار انسان قرار دهند و کاربر انسانی با دریافت اطلاعات از تجهیرات و با صدور فرمانهایی تحت بستر اینترنت می تواند فعالیتهایی را به واسطه تجهیزات متصل به اینترنت انجام </a:t>
            </a:r>
            <a:r>
              <a:rPr lang="fa-IR" dirty="0" smtClean="0">
                <a:cs typeface="B Yekan" panose="00000400000000000000" pitchFamily="2" charset="-78"/>
              </a:rPr>
              <a:t>دهد.به دلیل گستردگی روز افزون تجهیزات متصل به اینترنت ضروری است در خصوص چالشها ی پیش روی آن تمهیداتی اندیشیده شود .</a:t>
            </a:r>
          </a:p>
        </p:txBody>
      </p:sp>
      <p:sp>
        <p:nvSpPr>
          <p:cNvPr id="4" name="Text Placeholder 3"/>
          <p:cNvSpPr>
            <a:spLocks noGrp="1"/>
          </p:cNvSpPr>
          <p:nvPr>
            <p:ph type="body" sz="half" idx="2"/>
          </p:nvPr>
        </p:nvSpPr>
        <p:spPr/>
        <p:txBody>
          <a:bodyPr/>
          <a:lstStyle/>
          <a:p>
            <a:endParaRPr lang="en-US" dirty="0"/>
          </a:p>
        </p:txBody>
      </p:sp>
      <p:sp>
        <p:nvSpPr>
          <p:cNvPr id="5" name="Rectangle 4"/>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678036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cs typeface="B Yekan" panose="00000400000000000000" pitchFamily="2" charset="-78"/>
              </a:rPr>
              <a:t>اینترنت </a:t>
            </a:r>
            <a:r>
              <a:rPr lang="fa-IR" b="1" dirty="0">
                <a:cs typeface="B Yekan" panose="00000400000000000000" pitchFamily="2" charset="-78"/>
              </a:rPr>
              <a:t>اشیاء و رایانش ابری</a:t>
            </a:r>
            <a:br>
              <a:rPr lang="fa-IR" b="1" dirty="0">
                <a:cs typeface="B Yekan" panose="00000400000000000000" pitchFamily="2" charset="-78"/>
              </a:rPr>
            </a:br>
            <a:endParaRPr lang="en-US" dirty="0">
              <a:cs typeface="B Yekan" panose="00000400000000000000" pitchFamily="2" charset="-78"/>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3728451" y="1413456"/>
            <a:ext cx="7579200" cy="3711906"/>
          </a:xfrm>
        </p:spPr>
      </p:pic>
      <p:sp>
        <p:nvSpPr>
          <p:cNvPr id="4" name="Text Placeholder 3"/>
          <p:cNvSpPr>
            <a:spLocks noGrp="1"/>
          </p:cNvSpPr>
          <p:nvPr>
            <p:ph type="body" sz="half" idx="2"/>
          </p:nvPr>
        </p:nvSpPr>
        <p:spPr/>
        <p:txBody>
          <a:bodyPr/>
          <a:lstStyle/>
          <a:p>
            <a:pPr algn="r" rtl="1"/>
            <a:r>
              <a:rPr lang="fa-IR" b="1" dirty="0" smtClean="0"/>
              <a:t>میزان علاقه مندی کاربران به هر دو زمینه در سالهای اخیر</a:t>
            </a:r>
            <a:endParaRPr lang="en-US" dirty="0"/>
          </a:p>
        </p:txBody>
      </p:sp>
      <p:sp>
        <p:nvSpPr>
          <p:cNvPr id="6" name="Rectangle 5"/>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3078385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cs typeface="B Yekan" panose="00000400000000000000" pitchFamily="2" charset="-78"/>
              </a:rPr>
              <a:t>یکپارچه سازی اینترنت اشیاء و رایانش ابری</a:t>
            </a:r>
            <a:endParaRPr lang="en-US" dirty="0">
              <a:cs typeface="B Yekan" panose="00000400000000000000" pitchFamily="2" charset="-78"/>
            </a:endParaRPr>
          </a:p>
        </p:txBody>
      </p:sp>
      <p:sp>
        <p:nvSpPr>
          <p:cNvPr id="3" name="Content Placeholder 2"/>
          <p:cNvSpPr>
            <a:spLocks noGrp="1"/>
          </p:cNvSpPr>
          <p:nvPr>
            <p:ph idx="1"/>
          </p:nvPr>
        </p:nvSpPr>
        <p:spPr/>
        <p:txBody>
          <a:bodyPr/>
          <a:lstStyle/>
          <a:p>
            <a:pPr marL="0" indent="0" algn="r" rtl="1">
              <a:lnSpc>
                <a:spcPct val="150000"/>
              </a:lnSpc>
              <a:buNone/>
            </a:pPr>
            <a:r>
              <a:rPr lang="fa-IR" b="1" dirty="0" smtClean="0">
                <a:solidFill>
                  <a:schemeClr val="accent1">
                    <a:lumMod val="75000"/>
                  </a:schemeClr>
                </a:solidFill>
                <a:cs typeface="B Yekan" panose="00000400000000000000" pitchFamily="2" charset="-78"/>
              </a:rPr>
              <a:t>در اینترنت اشیاء :</a:t>
            </a:r>
          </a:p>
          <a:p>
            <a:pPr algn="r" rtl="1">
              <a:lnSpc>
                <a:spcPct val="150000"/>
              </a:lnSpc>
            </a:pPr>
            <a:r>
              <a:rPr lang="fa-IR" dirty="0" smtClean="0">
                <a:cs typeface="B Yekan" panose="00000400000000000000" pitchFamily="2" charset="-78"/>
              </a:rPr>
              <a:t>رشد </a:t>
            </a:r>
            <a:r>
              <a:rPr lang="fa-IR" dirty="0">
                <a:cs typeface="B Yekan" panose="00000400000000000000" pitchFamily="2" charset="-78"/>
              </a:rPr>
              <a:t>سریع اطلاعات و نیاز به فضای دخیره سازی که در تجهیزات وجود ندارد</a:t>
            </a:r>
          </a:p>
          <a:p>
            <a:pPr algn="r" rtl="1">
              <a:lnSpc>
                <a:spcPct val="150000"/>
              </a:lnSpc>
            </a:pPr>
            <a:r>
              <a:rPr lang="fa-IR" dirty="0">
                <a:cs typeface="B Yekan" panose="00000400000000000000" pitchFamily="2" charset="-78"/>
              </a:rPr>
              <a:t>افزایش نیازمندیهای پردازشی که در اینترنت اشیاء موجود نیست</a:t>
            </a:r>
          </a:p>
          <a:p>
            <a:pPr algn="r" rtl="1">
              <a:lnSpc>
                <a:spcPct val="150000"/>
              </a:lnSpc>
            </a:pPr>
            <a:r>
              <a:rPr lang="fa-IR" dirty="0">
                <a:cs typeface="B Yekan" panose="00000400000000000000" pitchFamily="2" charset="-78"/>
              </a:rPr>
              <a:t>افزایش ارتباطات بین موجودیت ها </a:t>
            </a:r>
            <a:endParaRPr lang="fa-IR" dirty="0" smtClean="0">
              <a:cs typeface="B Yekan" panose="00000400000000000000" pitchFamily="2" charset="-78"/>
            </a:endParaRPr>
          </a:p>
          <a:p>
            <a:pPr algn="r" rtl="1">
              <a:lnSpc>
                <a:spcPct val="150000"/>
              </a:lnSpc>
            </a:pPr>
            <a:r>
              <a:rPr lang="fa-IR" dirty="0" smtClean="0">
                <a:cs typeface="B Yekan" panose="00000400000000000000" pitchFamily="2" charset="-78"/>
              </a:rPr>
              <a:t>نیاز </a:t>
            </a:r>
            <a:r>
              <a:rPr lang="fa-IR" dirty="0">
                <a:cs typeface="B Yekan" panose="00000400000000000000" pitchFamily="2" charset="-78"/>
              </a:rPr>
              <a:t>به منابع سخت افزاری و نرم افزاری داده کاوی و تولید دانش</a:t>
            </a:r>
          </a:p>
          <a:p>
            <a:pPr algn="r" rtl="1">
              <a:lnSpc>
                <a:spcPct val="150000"/>
              </a:lnSpc>
            </a:pPr>
            <a:endParaRPr lang="en-US" dirty="0">
              <a:cs typeface="B Yekan" panose="00000400000000000000" pitchFamily="2" charset="-78"/>
            </a:endParaRPr>
          </a:p>
        </p:txBody>
      </p:sp>
      <p:sp>
        <p:nvSpPr>
          <p:cNvPr id="4" name="Text Placeholder 3"/>
          <p:cNvSpPr>
            <a:spLocks noGrp="1"/>
          </p:cNvSpPr>
          <p:nvPr>
            <p:ph type="body" sz="half" idx="2"/>
          </p:nvPr>
        </p:nvSpPr>
        <p:spPr/>
        <p:txBody>
          <a:bodyPr/>
          <a:lstStyle/>
          <a:p>
            <a:pPr algn="r" rtl="1"/>
            <a:r>
              <a:rPr lang="fa-IR" dirty="0" smtClean="0">
                <a:cs typeface="B Yekan" panose="00000400000000000000" pitchFamily="2" charset="-78"/>
              </a:rPr>
              <a:t>لزوم یکپارچگی </a:t>
            </a:r>
            <a:endParaRPr lang="en-US" dirty="0">
              <a:cs typeface="B Yekan" panose="00000400000000000000" pitchFamily="2" charset="-78"/>
            </a:endParaRPr>
          </a:p>
        </p:txBody>
      </p:sp>
      <p:sp>
        <p:nvSpPr>
          <p:cNvPr id="5" name="Rectangle 4"/>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4156571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Yekan" panose="00000400000000000000" pitchFamily="2" charset="-78"/>
              </a:rPr>
              <a:t>یکپارچه سازی اینترنت اشیاء و رایانش ابری</a:t>
            </a:r>
            <a:endParaRPr lang="en-US" dirty="0">
              <a:cs typeface="B Yekan" panose="00000400000000000000" pitchFamily="2" charset="-78"/>
            </a:endParaRPr>
          </a:p>
        </p:txBody>
      </p:sp>
      <p:sp>
        <p:nvSpPr>
          <p:cNvPr id="3" name="Content Placeholder 2"/>
          <p:cNvSpPr>
            <a:spLocks noGrp="1"/>
          </p:cNvSpPr>
          <p:nvPr>
            <p:ph idx="1"/>
          </p:nvPr>
        </p:nvSpPr>
        <p:spPr/>
        <p:txBody>
          <a:bodyPr>
            <a:normAutofit lnSpcReduction="10000"/>
          </a:bodyPr>
          <a:lstStyle/>
          <a:p>
            <a:pPr algn="r" rtl="1">
              <a:lnSpc>
                <a:spcPct val="110000"/>
              </a:lnSpc>
            </a:pPr>
            <a:endParaRPr lang="fa-IR" dirty="0" smtClean="0">
              <a:cs typeface="B Yekan" panose="00000400000000000000" pitchFamily="2" charset="-78"/>
            </a:endParaRPr>
          </a:p>
          <a:p>
            <a:pPr algn="r" rtl="1">
              <a:lnSpc>
                <a:spcPct val="110000"/>
              </a:lnSpc>
            </a:pPr>
            <a:r>
              <a:rPr lang="fa-IR" b="1" dirty="0" smtClean="0">
                <a:solidFill>
                  <a:schemeClr val="accent1">
                    <a:lumMod val="75000"/>
                  </a:schemeClr>
                </a:solidFill>
                <a:cs typeface="B Yekan" panose="00000400000000000000" pitchFamily="2" charset="-78"/>
              </a:rPr>
              <a:t>تامین منابع </a:t>
            </a:r>
            <a:r>
              <a:rPr lang="fa-IR" b="1" dirty="0">
                <a:solidFill>
                  <a:schemeClr val="accent1">
                    <a:lumMod val="75000"/>
                  </a:schemeClr>
                </a:solidFill>
                <a:cs typeface="B Yekan" panose="00000400000000000000" pitchFamily="2" charset="-78"/>
              </a:rPr>
              <a:t>ذخیره سازی </a:t>
            </a:r>
            <a:r>
              <a:rPr lang="fa-IR" b="1" dirty="0" smtClean="0">
                <a:solidFill>
                  <a:schemeClr val="accent1">
                    <a:lumMod val="75000"/>
                  </a:schemeClr>
                </a:solidFill>
                <a:cs typeface="B Yekan" panose="00000400000000000000" pitchFamily="2" charset="-78"/>
              </a:rPr>
              <a:t>:</a:t>
            </a:r>
          </a:p>
          <a:p>
            <a:pPr marL="0" indent="0" algn="just" rtl="1">
              <a:lnSpc>
                <a:spcPct val="150000"/>
              </a:lnSpc>
              <a:buNone/>
            </a:pPr>
            <a:r>
              <a:rPr lang="fa-IR" dirty="0" smtClean="0">
                <a:cs typeface="B Yekan" panose="00000400000000000000" pitchFamily="2" charset="-78"/>
              </a:rPr>
              <a:t>در اینترنت اشیاء تعداد زیادی از تجهیزات همواره در حال تولید داده ها ساخت یافته و یا غیر ساخت یافته با حجم و نوع مختلف می باشند . این داده ها در نهایت ممکن است به جمع بندی ، نمایش ، بایگانی، نمایش بصری ، دسترسی و ... نیاز داشته باشند . رایانش ابری به دلیل فراهم نمودن فضای ذخیره سازی ارزان و متناسب با نیاز ، مناسب ترین و بهینه ترین راهکار برای این کاربرد ها می باشد . از طرفی به دلیل تامین سطح بالایی از امنیت و تامین حریم خصوصی در رایانش ابری، یکی دیگر از مهمترین مشکلات مربوط به اطلاعات در اینترنت اشیاء به واسطه بهره گیری از آن مرتفع می شود .</a:t>
            </a:r>
            <a:br>
              <a:rPr lang="fa-IR" dirty="0" smtClean="0">
                <a:cs typeface="B Yekan" panose="00000400000000000000" pitchFamily="2" charset="-78"/>
              </a:rPr>
            </a:br>
            <a:endParaRPr lang="fa-IR" dirty="0" smtClean="0">
              <a:cs typeface="B Yekan" panose="00000400000000000000" pitchFamily="2" charset="-78"/>
            </a:endParaRPr>
          </a:p>
          <a:p>
            <a:pPr algn="r" rtl="1">
              <a:lnSpc>
                <a:spcPct val="150000"/>
              </a:lnSpc>
            </a:pPr>
            <a:endParaRPr lang="en-US" dirty="0">
              <a:cs typeface="B Yekan" panose="00000400000000000000" pitchFamily="2" charset="-78"/>
            </a:endParaRPr>
          </a:p>
        </p:txBody>
      </p:sp>
      <p:sp>
        <p:nvSpPr>
          <p:cNvPr id="4" name="Text Placeholder 3"/>
          <p:cNvSpPr>
            <a:spLocks noGrp="1"/>
          </p:cNvSpPr>
          <p:nvPr>
            <p:ph type="body" sz="half" idx="2"/>
          </p:nvPr>
        </p:nvSpPr>
        <p:spPr/>
        <p:txBody>
          <a:bodyPr/>
          <a:lstStyle/>
          <a:p>
            <a:pPr algn="r" rtl="1"/>
            <a:r>
              <a:rPr lang="fa-IR" dirty="0" smtClean="0">
                <a:cs typeface="B Yekan" panose="00000400000000000000" pitchFamily="2" charset="-78"/>
              </a:rPr>
              <a:t>فرصت های موجود در رایانش ابری</a:t>
            </a:r>
            <a:endParaRPr lang="en-US" dirty="0">
              <a:cs typeface="B Yekan" panose="00000400000000000000" pitchFamily="2" charset="-78"/>
            </a:endParaRPr>
          </a:p>
        </p:txBody>
      </p:sp>
      <p:sp>
        <p:nvSpPr>
          <p:cNvPr id="5" name="Rectangle 4"/>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4365425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Yekan" panose="00000400000000000000" pitchFamily="2" charset="-78"/>
              </a:rPr>
              <a:t>یکپارچه سازی اینترنت اشیاء و رایانش ابری</a:t>
            </a:r>
            <a:endParaRPr lang="en-US" dirty="0">
              <a:cs typeface="B Yekan" panose="00000400000000000000" pitchFamily="2" charset="-78"/>
            </a:endParaRPr>
          </a:p>
        </p:txBody>
      </p:sp>
      <p:sp>
        <p:nvSpPr>
          <p:cNvPr id="3" name="Content Placeholder 2"/>
          <p:cNvSpPr>
            <a:spLocks noGrp="1"/>
          </p:cNvSpPr>
          <p:nvPr>
            <p:ph idx="1"/>
          </p:nvPr>
        </p:nvSpPr>
        <p:spPr/>
        <p:txBody>
          <a:bodyPr>
            <a:normAutofit/>
          </a:bodyPr>
          <a:lstStyle/>
          <a:p>
            <a:pPr algn="r" rtl="1">
              <a:lnSpc>
                <a:spcPct val="150000"/>
              </a:lnSpc>
            </a:pPr>
            <a:r>
              <a:rPr lang="fa-IR" b="1" dirty="0" smtClean="0">
                <a:solidFill>
                  <a:schemeClr val="accent1">
                    <a:lumMod val="75000"/>
                  </a:schemeClr>
                </a:solidFill>
                <a:cs typeface="B Yekan" panose="00000400000000000000" pitchFamily="2" charset="-78"/>
              </a:rPr>
              <a:t>تامین منابع </a:t>
            </a:r>
            <a:r>
              <a:rPr lang="fa-IR" b="1" dirty="0">
                <a:solidFill>
                  <a:schemeClr val="accent1">
                    <a:lumMod val="75000"/>
                  </a:schemeClr>
                </a:solidFill>
                <a:cs typeface="B Yekan" panose="00000400000000000000" pitchFamily="2" charset="-78"/>
              </a:rPr>
              <a:t>پردازشی </a:t>
            </a:r>
            <a:endParaRPr lang="fa-IR" b="1" dirty="0" smtClean="0">
              <a:solidFill>
                <a:schemeClr val="accent1">
                  <a:lumMod val="75000"/>
                </a:schemeClr>
              </a:solidFill>
              <a:cs typeface="B Yekan" panose="00000400000000000000" pitchFamily="2" charset="-78"/>
            </a:endParaRPr>
          </a:p>
          <a:p>
            <a:pPr marL="0" indent="0" algn="just" rtl="1">
              <a:lnSpc>
                <a:spcPct val="150000"/>
              </a:lnSpc>
              <a:buNone/>
            </a:pPr>
            <a:r>
              <a:rPr lang="fa-IR" dirty="0" smtClean="0">
                <a:cs typeface="B Yekan" panose="00000400000000000000" pitchFamily="2" charset="-78"/>
              </a:rPr>
              <a:t>تجهیزات </a:t>
            </a:r>
            <a:r>
              <a:rPr lang="fa-IR" dirty="0">
                <a:cs typeface="B Yekan" panose="00000400000000000000" pitchFamily="2" charset="-78"/>
              </a:rPr>
              <a:t>در اینترنت اشیاء منایع پردازشی بسیار محدودی دارند و ضروری است اطلاعات را به منظور پردازش به نود های سریعتر با قابلیت هاتی پردازشی بیشتر ارسال کنند. در صورتی که تناسبی بین اطلاعات تولیدی و زیرساخت محاسباتی وجود نداشته باشد پردازش اطلاعات با مشکل مواجه می شود . رایانش ابری به دلیل فراهم نمودن منابع پردازشی سریع و متناسب با نیاز می تواند راهکار مناسبی برای رفع مشکل باشد .</a:t>
            </a:r>
          </a:p>
          <a:p>
            <a:pPr algn="r" rtl="1">
              <a:lnSpc>
                <a:spcPct val="150000"/>
              </a:lnSpc>
            </a:pPr>
            <a:endParaRPr lang="en-US" dirty="0">
              <a:cs typeface="B Yekan" panose="00000400000000000000" pitchFamily="2" charset="-78"/>
            </a:endParaRPr>
          </a:p>
        </p:txBody>
      </p:sp>
      <p:sp>
        <p:nvSpPr>
          <p:cNvPr id="4" name="Text Placeholder 3"/>
          <p:cNvSpPr>
            <a:spLocks noGrp="1"/>
          </p:cNvSpPr>
          <p:nvPr>
            <p:ph type="body" sz="half" idx="2"/>
          </p:nvPr>
        </p:nvSpPr>
        <p:spPr/>
        <p:txBody>
          <a:bodyPr/>
          <a:lstStyle/>
          <a:p>
            <a:pPr algn="r" rtl="1"/>
            <a:r>
              <a:rPr lang="fa-IR" dirty="0" smtClean="0">
                <a:cs typeface="B Yekan" panose="00000400000000000000" pitchFamily="2" charset="-78"/>
              </a:rPr>
              <a:t>فرصت های موجود در رایانش ابری</a:t>
            </a:r>
            <a:endParaRPr lang="en-US" dirty="0">
              <a:cs typeface="B Yekan" panose="00000400000000000000" pitchFamily="2" charset="-78"/>
            </a:endParaRPr>
          </a:p>
        </p:txBody>
      </p:sp>
      <p:sp>
        <p:nvSpPr>
          <p:cNvPr id="5" name="Rectangle 4"/>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914740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Yekan" panose="00000400000000000000" pitchFamily="2" charset="-78"/>
              </a:rPr>
              <a:t>یکپارچه سازی اینترنت اشیاء و رایانش ابری</a:t>
            </a:r>
            <a:endParaRPr lang="en-US" dirty="0">
              <a:cs typeface="B Yekan" panose="00000400000000000000" pitchFamily="2" charset="-78"/>
            </a:endParaRPr>
          </a:p>
        </p:txBody>
      </p:sp>
      <p:sp>
        <p:nvSpPr>
          <p:cNvPr id="3" name="Content Placeholder 2"/>
          <p:cNvSpPr>
            <a:spLocks noGrp="1"/>
          </p:cNvSpPr>
          <p:nvPr>
            <p:ph idx="1"/>
          </p:nvPr>
        </p:nvSpPr>
        <p:spPr/>
        <p:txBody>
          <a:bodyPr>
            <a:normAutofit/>
          </a:bodyPr>
          <a:lstStyle/>
          <a:p>
            <a:pPr algn="r" rtl="1">
              <a:lnSpc>
                <a:spcPct val="150000"/>
              </a:lnSpc>
            </a:pPr>
            <a:r>
              <a:rPr lang="fa-IR" b="1" dirty="0">
                <a:solidFill>
                  <a:schemeClr val="accent1">
                    <a:lumMod val="75000"/>
                  </a:schemeClr>
                </a:solidFill>
                <a:cs typeface="B Yekan" panose="00000400000000000000" pitchFamily="2" charset="-78"/>
              </a:rPr>
              <a:t>منابع ارتباطی </a:t>
            </a:r>
            <a:r>
              <a:rPr lang="fa-IR" sz="2400" b="1" dirty="0">
                <a:cs typeface="B Yekan" panose="00000400000000000000" pitchFamily="2" charset="-78"/>
              </a:rPr>
              <a:t/>
            </a:r>
            <a:br>
              <a:rPr lang="fa-IR" sz="2400" b="1" dirty="0">
                <a:cs typeface="B Yekan" panose="00000400000000000000" pitchFamily="2" charset="-78"/>
              </a:rPr>
            </a:br>
            <a:r>
              <a:rPr lang="fa-IR" dirty="0" smtClean="0">
                <a:cs typeface="B Yekan" panose="00000400000000000000" pitchFamily="2" charset="-78"/>
              </a:rPr>
              <a:t>در </a:t>
            </a:r>
            <a:r>
              <a:rPr lang="fa-IR" dirty="0">
                <a:cs typeface="B Yekan" panose="00000400000000000000" pitchFamily="2" charset="-78"/>
              </a:rPr>
              <a:t>اینترنت اشیاء ، به دلیل لزوم ارتباط تجهیزات با اینترنت و با یکدیگر </a:t>
            </a:r>
            <a:r>
              <a:rPr lang="fa-IR" dirty="0" smtClean="0">
                <a:cs typeface="B Yekan" panose="00000400000000000000" pitchFamily="2" charset="-78"/>
              </a:rPr>
              <a:t>، </a:t>
            </a:r>
            <a:r>
              <a:rPr lang="fa-IR" dirty="0">
                <a:cs typeface="B Yekan" panose="00000400000000000000" pitchFamily="2" charset="-78"/>
              </a:rPr>
              <a:t>هر دستگاه از شناسه مستقلی در شبکه برخوردار خواهد بود و برای تبادل اطلاعات به سخت افزار های ارتباطی نیاز خواهد داشت . هزینه تامین و نگهداری هر یک از این تجهیزات زیاد بوده و ممکن است مقرون به صرفه نباشد . رایانش ابری به دلیل امکان فراهم نمودن شبکه یا شبکه های مستقل ، کاربران را از تامین تجهیزات سخت افزاری ازتباطی و هزینه های نگهداری و مدیریت آنها بی نیاز می کند . جدول زیر تناسب رایانش ابری به منظور بهره گیری و استفاده در اینترنت اشیاء را از ابعاد مختلف نمایان می کند . </a:t>
            </a:r>
          </a:p>
          <a:p>
            <a:pPr algn="r" rtl="1">
              <a:lnSpc>
                <a:spcPct val="150000"/>
              </a:lnSpc>
            </a:pPr>
            <a:endParaRPr lang="en-US" dirty="0">
              <a:cs typeface="B Yekan" panose="00000400000000000000" pitchFamily="2" charset="-78"/>
            </a:endParaRPr>
          </a:p>
        </p:txBody>
      </p:sp>
      <p:sp>
        <p:nvSpPr>
          <p:cNvPr id="4" name="Text Placeholder 3"/>
          <p:cNvSpPr>
            <a:spLocks noGrp="1"/>
          </p:cNvSpPr>
          <p:nvPr>
            <p:ph type="body" sz="half" idx="2"/>
          </p:nvPr>
        </p:nvSpPr>
        <p:spPr/>
        <p:txBody>
          <a:bodyPr/>
          <a:lstStyle/>
          <a:p>
            <a:pPr algn="r" rtl="1"/>
            <a:r>
              <a:rPr lang="fa-IR" dirty="0" smtClean="0">
                <a:cs typeface="B Yekan" panose="00000400000000000000" pitchFamily="2" charset="-78"/>
              </a:rPr>
              <a:t>فرصت های موجود در رایانش ابری</a:t>
            </a:r>
            <a:endParaRPr lang="en-US" dirty="0">
              <a:cs typeface="B Yekan" panose="00000400000000000000" pitchFamily="2" charset="-78"/>
            </a:endParaRPr>
          </a:p>
        </p:txBody>
      </p:sp>
      <p:sp>
        <p:nvSpPr>
          <p:cNvPr id="5" name="Rectangle 4"/>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7022346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Yekan" panose="00000400000000000000" pitchFamily="2" charset="-78"/>
              </a:rPr>
              <a:t>یکپارچه سازی اینترنت اشیاء و رایانش ابری</a:t>
            </a:r>
            <a:endParaRPr lang="en-US" dirty="0">
              <a:cs typeface="B Yekan" panose="00000400000000000000" pitchFamily="2" charset="-78"/>
            </a:endParaRPr>
          </a:p>
        </p:txBody>
      </p:sp>
      <p:sp>
        <p:nvSpPr>
          <p:cNvPr id="3" name="Content Placeholder 2"/>
          <p:cNvSpPr>
            <a:spLocks noGrp="1"/>
          </p:cNvSpPr>
          <p:nvPr>
            <p:ph idx="1"/>
          </p:nvPr>
        </p:nvSpPr>
        <p:spPr>
          <a:xfrm>
            <a:off x="3867912" y="1442434"/>
            <a:ext cx="7315200" cy="3966693"/>
          </a:xfrm>
        </p:spPr>
        <p:txBody>
          <a:bodyPr>
            <a:normAutofit/>
          </a:bodyPr>
          <a:lstStyle/>
          <a:p>
            <a:pPr algn="r" rtl="1">
              <a:lnSpc>
                <a:spcPct val="150000"/>
              </a:lnSpc>
            </a:pPr>
            <a:endParaRPr lang="en-US" dirty="0">
              <a:cs typeface="B Yekan" panose="00000400000000000000" pitchFamily="2" charset="-78"/>
            </a:endParaRPr>
          </a:p>
        </p:txBody>
      </p:sp>
      <p:sp>
        <p:nvSpPr>
          <p:cNvPr id="4" name="Text Placeholder 3"/>
          <p:cNvSpPr>
            <a:spLocks noGrp="1"/>
          </p:cNvSpPr>
          <p:nvPr>
            <p:ph type="body" sz="half" idx="2"/>
          </p:nvPr>
        </p:nvSpPr>
        <p:spPr/>
        <p:txBody>
          <a:bodyPr/>
          <a:lstStyle/>
          <a:p>
            <a:pPr algn="r" rtl="1"/>
            <a:r>
              <a:rPr lang="fa-IR" dirty="0" smtClean="0">
                <a:cs typeface="B Yekan" panose="00000400000000000000" pitchFamily="2" charset="-78"/>
              </a:rPr>
              <a:t>فرصت های موجود در رایانش ابری</a:t>
            </a:r>
            <a:endParaRPr lang="en-US" dirty="0">
              <a:cs typeface="B Yekan" panose="00000400000000000000"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xmlns="" val="1634580904"/>
              </p:ext>
            </p:extLst>
          </p:nvPr>
        </p:nvGraphicFramePr>
        <p:xfrm>
          <a:off x="3868738" y="1458277"/>
          <a:ext cx="7315200" cy="3931920"/>
        </p:xfrm>
        <a:graphic>
          <a:graphicData uri="http://schemas.openxmlformats.org/drawingml/2006/table">
            <a:tbl>
              <a:tblPr/>
              <a:tblGrid>
                <a:gridCol w="3657600"/>
                <a:gridCol w="3657600"/>
              </a:tblGrid>
              <a:tr h="0">
                <a:tc>
                  <a:txBody>
                    <a:bodyPr/>
                    <a:lstStyle/>
                    <a:p>
                      <a:pPr algn="ctr" rtl="1"/>
                      <a:r>
                        <a:rPr lang="fa-IR" dirty="0">
                          <a:solidFill>
                            <a:schemeClr val="accent1">
                              <a:lumMod val="75000"/>
                            </a:schemeClr>
                          </a:solidFill>
                          <a:effectLst/>
                          <a:cs typeface="B Yekan" panose="00000400000000000000" pitchFamily="2" charset="-78"/>
                        </a:rPr>
                        <a:t>خدمات ابری</a:t>
                      </a: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2F2F2"/>
                    </a:solidFill>
                  </a:tcPr>
                </a:tc>
                <a:tc>
                  <a:txBody>
                    <a:bodyPr/>
                    <a:lstStyle/>
                    <a:p>
                      <a:pPr algn="ctr" rtl="1"/>
                      <a:r>
                        <a:rPr lang="fa-IR" dirty="0">
                          <a:solidFill>
                            <a:schemeClr val="accent1">
                              <a:lumMod val="75000"/>
                            </a:schemeClr>
                          </a:solidFill>
                          <a:effectLst/>
                          <a:cs typeface="B Yekan" panose="00000400000000000000" pitchFamily="2" charset="-78"/>
                        </a:rPr>
                        <a:t>اینترنت اشیاء</a:t>
                      </a: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2F2F2"/>
                    </a:solidFill>
                  </a:tcPr>
                </a:tc>
              </a:tr>
              <a:tr h="0">
                <a:tc>
                  <a:txBody>
                    <a:bodyPr/>
                    <a:lstStyle/>
                    <a:p>
                      <a:pPr algn="r" rtl="1"/>
                      <a:r>
                        <a:rPr lang="fa-IR" dirty="0">
                          <a:effectLst/>
                          <a:cs typeface="B Yekan" panose="00000400000000000000" pitchFamily="2" charset="-78"/>
                        </a:rPr>
                        <a:t>دسترس پذیری بدون محدودیت مکانی(امکان دریافت خدمات در هر نقطه مکانی)</a:t>
                      </a: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algn="r" rtl="1"/>
                      <a:r>
                        <a:rPr lang="fa-IR" dirty="0">
                          <a:effectLst/>
                          <a:cs typeface="B Yekan" panose="00000400000000000000" pitchFamily="2" charset="-78"/>
                        </a:rPr>
                        <a:t>فراگیر(وجود اشیاء در همه جا به صورت گسترده)</a:t>
                      </a: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0">
                <a:tc>
                  <a:txBody>
                    <a:bodyPr/>
                    <a:lstStyle/>
                    <a:p>
                      <a:pPr algn="r" rtl="1"/>
                      <a:r>
                        <a:rPr lang="fa-IR" dirty="0">
                          <a:effectLst/>
                          <a:cs typeface="B Yekan" panose="00000400000000000000" pitchFamily="2" charset="-78"/>
                        </a:rPr>
                        <a:t>منابع مجازی (غیر سخت افزاری)</a:t>
                      </a: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algn="r" rtl="1"/>
                      <a:r>
                        <a:rPr lang="fa-IR" dirty="0">
                          <a:effectLst/>
                          <a:cs typeface="B Yekan" panose="00000400000000000000" pitchFamily="2" charset="-78"/>
                        </a:rPr>
                        <a:t>نیازمند اشیاء در دنیای واقعی</a:t>
                      </a: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0">
                <a:tc>
                  <a:txBody>
                    <a:bodyPr/>
                    <a:lstStyle/>
                    <a:p>
                      <a:pPr algn="r" rtl="1"/>
                      <a:r>
                        <a:rPr lang="fa-IR" dirty="0">
                          <a:effectLst/>
                          <a:cs typeface="B Yekan" panose="00000400000000000000" pitchFamily="2" charset="-78"/>
                        </a:rPr>
                        <a:t>قابلیت های محاسباتی نامحدود به صورت مجازی</a:t>
                      </a: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algn="r" rtl="1"/>
                      <a:r>
                        <a:rPr lang="fa-IR" dirty="0">
                          <a:effectLst/>
                          <a:cs typeface="B Yekan" panose="00000400000000000000" pitchFamily="2" charset="-78"/>
                        </a:rPr>
                        <a:t>قابلیت های محاسباتی محدود</a:t>
                      </a: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0">
                <a:tc>
                  <a:txBody>
                    <a:bodyPr/>
                    <a:lstStyle/>
                    <a:p>
                      <a:pPr algn="r" rtl="1"/>
                      <a:r>
                        <a:rPr lang="fa-IR">
                          <a:effectLst/>
                          <a:cs typeface="B Yekan" panose="00000400000000000000" pitchFamily="2" charset="-78"/>
                        </a:rPr>
                        <a:t>قابلیت ها و امکانات ذخیره سازی مجازی نامحدود</a:t>
                      </a: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algn="r" rtl="1"/>
                      <a:r>
                        <a:rPr lang="fa-IR" dirty="0">
                          <a:effectLst/>
                          <a:cs typeface="B Yekan" panose="00000400000000000000" pitchFamily="2" charset="-78"/>
                        </a:rPr>
                        <a:t>فاقد امکانات ذخیره سازی یا دارای امکانات ذخیره سازی محدود</a:t>
                      </a: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0">
                <a:tc>
                  <a:txBody>
                    <a:bodyPr/>
                    <a:lstStyle/>
                    <a:p>
                      <a:pPr algn="r" rtl="1"/>
                      <a:r>
                        <a:rPr lang="fa-IR">
                          <a:effectLst/>
                          <a:cs typeface="B Yekan" panose="00000400000000000000" pitchFamily="2" charset="-78"/>
                        </a:rPr>
                        <a:t>استفاده از اینترنت برای ارائه خدمات</a:t>
                      </a: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algn="r" rtl="1"/>
                      <a:r>
                        <a:rPr lang="fa-IR" dirty="0">
                          <a:effectLst/>
                          <a:cs typeface="B Yekan" panose="00000400000000000000" pitchFamily="2" charset="-78"/>
                        </a:rPr>
                        <a:t>استفاده از اینترنت به منظور اتصال یک نقطه به شبکه اشیاء</a:t>
                      </a: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0">
                <a:tc>
                  <a:txBody>
                    <a:bodyPr/>
                    <a:lstStyle/>
                    <a:p>
                      <a:pPr algn="r" rtl="1"/>
                      <a:r>
                        <a:rPr lang="fa-IR">
                          <a:effectLst/>
                          <a:cs typeface="B Yekan" panose="00000400000000000000" pitchFamily="2" charset="-78"/>
                        </a:rPr>
                        <a:t>به منظور مدیریت داده های حجیم</a:t>
                      </a: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algn="r" rtl="1"/>
                      <a:r>
                        <a:rPr lang="fa-IR" dirty="0">
                          <a:effectLst/>
                          <a:cs typeface="B Yekan" panose="00000400000000000000" pitchFamily="2" charset="-78"/>
                        </a:rPr>
                        <a:t>منبع تولید داده های حجیم</a:t>
                      </a:r>
                    </a:p>
                  </a:txBody>
                  <a:tcPr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bl>
          </a:graphicData>
        </a:graphic>
      </p:graphicFrame>
      <p:sp>
        <p:nvSpPr>
          <p:cNvPr id="6" name="Rectangle 5"/>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68276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cs typeface="B Yekan" panose="00000400000000000000" pitchFamily="2" charset="-78"/>
              </a:rPr>
              <a:t>CloudIoT</a:t>
            </a:r>
            <a:r>
              <a:rPr lang="en-US" dirty="0" smtClean="0">
                <a:cs typeface="B Yekan" panose="00000400000000000000" pitchFamily="2" charset="-78"/>
              </a:rPr>
              <a:t/>
            </a:r>
            <a:br>
              <a:rPr lang="en-US" dirty="0" smtClean="0">
                <a:cs typeface="B Yekan" panose="00000400000000000000" pitchFamily="2" charset="-78"/>
              </a:rPr>
            </a:br>
            <a:endParaRPr lang="en-US" dirty="0">
              <a:cs typeface="B Yekan" panose="00000400000000000000" pitchFamily="2" charset="-78"/>
            </a:endParaRPr>
          </a:p>
        </p:txBody>
      </p:sp>
      <p:sp>
        <p:nvSpPr>
          <p:cNvPr id="3" name="Content Placeholder 2"/>
          <p:cNvSpPr>
            <a:spLocks noGrp="1"/>
          </p:cNvSpPr>
          <p:nvPr>
            <p:ph idx="1"/>
          </p:nvPr>
        </p:nvSpPr>
        <p:spPr/>
        <p:txBody>
          <a:bodyPr/>
          <a:lstStyle/>
          <a:p>
            <a:pPr marL="0" indent="0" algn="r" rtl="1">
              <a:lnSpc>
                <a:spcPct val="150000"/>
              </a:lnSpc>
              <a:buNone/>
            </a:pPr>
            <a:r>
              <a:rPr lang="fa-IR" dirty="0" smtClean="0">
                <a:solidFill>
                  <a:schemeClr val="accent1">
                    <a:lumMod val="75000"/>
                  </a:schemeClr>
                </a:solidFill>
                <a:cs typeface="B Yekan" panose="00000400000000000000" pitchFamily="2" charset="-78"/>
              </a:rPr>
              <a:t>ظهور مفاهیم جدید</a:t>
            </a:r>
          </a:p>
          <a:p>
            <a:pPr marL="0" indent="0" algn="r" rtl="1">
              <a:lnSpc>
                <a:spcPct val="150000"/>
              </a:lnSpc>
              <a:buNone/>
            </a:pPr>
            <a:r>
              <a:rPr lang="fa-IR" dirty="0" smtClean="0">
                <a:cs typeface="B Yekan" panose="00000400000000000000" pitchFamily="2" charset="-78"/>
              </a:rPr>
              <a:t>نیازمندیهای </a:t>
            </a:r>
            <a:r>
              <a:rPr lang="fa-IR" dirty="0">
                <a:cs typeface="B Yekan" panose="00000400000000000000" pitchFamily="2" charset="-78"/>
              </a:rPr>
              <a:t>اینترنت اشیاء در توسعه های مبتنی بر رایانش ابری ، منجر به ایجاد مفاهیم جدیدی در رایانش ابری می شود و انواع جدیدی به خدمات قابل ارائه در رایانش ابری اضافه می شود . </a:t>
            </a:r>
            <a:endParaRPr lang="en-US" dirty="0">
              <a:cs typeface="B Yekan" panose="00000400000000000000" pitchFamily="2" charset="-78"/>
            </a:endParaRPr>
          </a:p>
        </p:txBody>
      </p:sp>
      <p:sp>
        <p:nvSpPr>
          <p:cNvPr id="4" name="Text Placeholder 3"/>
          <p:cNvSpPr>
            <a:spLocks noGrp="1"/>
          </p:cNvSpPr>
          <p:nvPr>
            <p:ph type="body" sz="half" idx="2"/>
          </p:nvPr>
        </p:nvSpPr>
        <p:spPr/>
        <p:txBody>
          <a:bodyPr/>
          <a:lstStyle/>
          <a:p>
            <a:pPr algn="ctr" rtl="1"/>
            <a:r>
              <a:rPr lang="fa-IR" dirty="0" smtClean="0">
                <a:cs typeface="B Yekan" panose="00000400000000000000" pitchFamily="2" charset="-78"/>
              </a:rPr>
              <a:t>ظهور مفاهیم جدید</a:t>
            </a:r>
            <a:endParaRPr lang="en-US" dirty="0">
              <a:cs typeface="B Yekan" panose="00000400000000000000" pitchFamily="2" charset="-78"/>
            </a:endParaRPr>
          </a:p>
        </p:txBody>
      </p:sp>
      <p:sp>
        <p:nvSpPr>
          <p:cNvPr id="5" name="Rectangle 4"/>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7361781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cs typeface="B Yekan" panose="00000400000000000000" pitchFamily="2" charset="-78"/>
              </a:rPr>
              <a:t>CloudIoT</a:t>
            </a:r>
            <a:r>
              <a:rPr lang="en-US" dirty="0" smtClean="0">
                <a:cs typeface="B Yekan" panose="00000400000000000000" pitchFamily="2" charset="-78"/>
              </a:rPr>
              <a:t/>
            </a:r>
            <a:br>
              <a:rPr lang="en-US" dirty="0" smtClean="0">
                <a:cs typeface="B Yekan" panose="00000400000000000000" pitchFamily="2" charset="-78"/>
              </a:rPr>
            </a:br>
            <a:endParaRPr lang="en-US" dirty="0">
              <a:cs typeface="B Yekan" panose="00000400000000000000" pitchFamily="2" charset="-78"/>
            </a:endParaRPr>
          </a:p>
        </p:txBody>
      </p:sp>
      <p:sp>
        <p:nvSpPr>
          <p:cNvPr id="3" name="Content Placeholder 2"/>
          <p:cNvSpPr>
            <a:spLocks noGrp="1"/>
          </p:cNvSpPr>
          <p:nvPr>
            <p:ph idx="1"/>
          </p:nvPr>
        </p:nvSpPr>
        <p:spPr/>
        <p:txBody>
          <a:bodyPr/>
          <a:lstStyle/>
          <a:p>
            <a:pPr algn="r" rtl="1"/>
            <a:r>
              <a:rPr lang="en-US" b="1" dirty="0" smtClean="0">
                <a:solidFill>
                  <a:schemeClr val="accent1">
                    <a:lumMod val="75000"/>
                  </a:schemeClr>
                </a:solidFill>
                <a:cs typeface="B Yekan" panose="00000400000000000000" pitchFamily="2" charset="-78"/>
              </a:rPr>
              <a:t>SaaS(sensing as a service)</a:t>
            </a:r>
          </a:p>
          <a:p>
            <a:pPr marL="0" indent="0" algn="r" rtl="1">
              <a:buNone/>
            </a:pPr>
            <a:r>
              <a:rPr lang="fa-IR" dirty="0" smtClean="0">
                <a:cs typeface="B Yekan" panose="00000400000000000000" pitchFamily="2" charset="-78"/>
              </a:rPr>
              <a:t>فراهم </a:t>
            </a:r>
            <a:r>
              <a:rPr lang="fa-IR" dirty="0">
                <a:cs typeface="B Yekan" panose="00000400000000000000" pitchFamily="2" charset="-78"/>
              </a:rPr>
              <a:t>نمودن دسترسی های مستقل از مکان به اطلاعات سنسورها</a:t>
            </a:r>
          </a:p>
          <a:p>
            <a:pPr algn="r" rtl="1"/>
            <a:r>
              <a:rPr lang="fa-IR" b="1" dirty="0">
                <a:solidFill>
                  <a:schemeClr val="accent1">
                    <a:lumMod val="75000"/>
                  </a:schemeClr>
                </a:solidFill>
                <a:cs typeface="B Yekan" panose="00000400000000000000" pitchFamily="2" charset="-78"/>
              </a:rPr>
              <a:t>(</a:t>
            </a:r>
            <a:r>
              <a:rPr lang="en-US" b="1" dirty="0" err="1">
                <a:solidFill>
                  <a:schemeClr val="accent1">
                    <a:lumMod val="75000"/>
                  </a:schemeClr>
                </a:solidFill>
                <a:cs typeface="B Yekan" panose="00000400000000000000" pitchFamily="2" charset="-78"/>
              </a:rPr>
              <a:t>SAaaS</a:t>
            </a:r>
            <a:r>
              <a:rPr lang="en-US" b="1" dirty="0">
                <a:solidFill>
                  <a:schemeClr val="accent1">
                    <a:lumMod val="75000"/>
                  </a:schemeClr>
                </a:solidFill>
                <a:cs typeface="B Yekan" panose="00000400000000000000" pitchFamily="2" charset="-78"/>
              </a:rPr>
              <a:t> (Sensing and Actuation as a Service</a:t>
            </a:r>
          </a:p>
          <a:p>
            <a:pPr marL="0" indent="0" algn="r" rtl="1">
              <a:buNone/>
            </a:pPr>
            <a:r>
              <a:rPr lang="fa-IR" dirty="0">
                <a:cs typeface="B Yekan" panose="00000400000000000000" pitchFamily="2" charset="-78"/>
              </a:rPr>
              <a:t>فراهم نمودن امکان فعالسازی منطق های کنترلی پیاده سازی شده برای سنسور ها در فضای رایانش ابری</a:t>
            </a:r>
          </a:p>
          <a:p>
            <a:pPr algn="r" rtl="1"/>
            <a:r>
              <a:rPr lang="fa-IR" b="1" dirty="0">
                <a:solidFill>
                  <a:schemeClr val="accent1">
                    <a:lumMod val="75000"/>
                  </a:schemeClr>
                </a:solidFill>
                <a:cs typeface="B Yekan" panose="00000400000000000000" pitchFamily="2" charset="-78"/>
              </a:rPr>
              <a:t>(</a:t>
            </a:r>
            <a:r>
              <a:rPr lang="en-US" b="1" dirty="0" err="1">
                <a:solidFill>
                  <a:schemeClr val="accent1">
                    <a:lumMod val="75000"/>
                  </a:schemeClr>
                </a:solidFill>
                <a:cs typeface="B Yekan" panose="00000400000000000000" pitchFamily="2" charset="-78"/>
              </a:rPr>
              <a:t>SEaaS</a:t>
            </a:r>
            <a:r>
              <a:rPr lang="en-US" b="1" dirty="0">
                <a:solidFill>
                  <a:schemeClr val="accent1">
                    <a:lumMod val="75000"/>
                  </a:schemeClr>
                </a:solidFill>
                <a:cs typeface="B Yekan" panose="00000400000000000000" pitchFamily="2" charset="-78"/>
              </a:rPr>
              <a:t> (Sensor Event as a Service</a:t>
            </a:r>
          </a:p>
          <a:p>
            <a:pPr marL="0" indent="0" algn="r" rtl="1">
              <a:buNone/>
            </a:pPr>
            <a:r>
              <a:rPr lang="fa-IR" dirty="0">
                <a:cs typeface="B Yekan" panose="00000400000000000000" pitchFamily="2" charset="-78"/>
              </a:rPr>
              <a:t>امکان توزیع و ارسال پیامهای مبتنی بر سنسور ها در زیرساخت های مبتنی بر رایانش ابری</a:t>
            </a:r>
          </a:p>
          <a:p>
            <a:pPr algn="r" rtl="1"/>
            <a:r>
              <a:rPr lang="fa-IR" b="1" dirty="0">
                <a:solidFill>
                  <a:schemeClr val="accent1">
                    <a:lumMod val="75000"/>
                  </a:schemeClr>
                </a:solidFill>
                <a:cs typeface="B Yekan" panose="00000400000000000000" pitchFamily="2" charset="-78"/>
              </a:rPr>
              <a:t>(</a:t>
            </a:r>
            <a:r>
              <a:rPr lang="en-US" b="1" dirty="0" err="1">
                <a:solidFill>
                  <a:schemeClr val="accent1">
                    <a:lumMod val="75000"/>
                  </a:schemeClr>
                </a:solidFill>
                <a:cs typeface="B Yekan" panose="00000400000000000000" pitchFamily="2" charset="-78"/>
              </a:rPr>
              <a:t>SenaaS</a:t>
            </a:r>
            <a:r>
              <a:rPr lang="en-US" b="1" dirty="0">
                <a:solidFill>
                  <a:schemeClr val="accent1">
                    <a:lumMod val="75000"/>
                  </a:schemeClr>
                </a:solidFill>
                <a:cs typeface="B Yekan" panose="00000400000000000000" pitchFamily="2" charset="-78"/>
              </a:rPr>
              <a:t> (Sensor as a Service</a:t>
            </a:r>
          </a:p>
          <a:p>
            <a:pPr marL="0" indent="0" algn="r" rtl="1">
              <a:buNone/>
            </a:pPr>
            <a:r>
              <a:rPr lang="fa-IR" dirty="0">
                <a:cs typeface="B Yekan" panose="00000400000000000000" pitchFamily="2" charset="-78"/>
              </a:rPr>
              <a:t>خدمات مدیریت صورت مستقل از مکان سنسورهای راه دور</a:t>
            </a:r>
          </a:p>
          <a:p>
            <a:pPr algn="r" rtl="1"/>
            <a:endParaRPr lang="en-US" dirty="0">
              <a:cs typeface="B Yekan" panose="00000400000000000000" pitchFamily="2" charset="-78"/>
            </a:endParaRPr>
          </a:p>
        </p:txBody>
      </p:sp>
      <p:sp>
        <p:nvSpPr>
          <p:cNvPr id="4" name="Text Placeholder 3"/>
          <p:cNvSpPr>
            <a:spLocks noGrp="1"/>
          </p:cNvSpPr>
          <p:nvPr>
            <p:ph type="body" sz="half" idx="2"/>
          </p:nvPr>
        </p:nvSpPr>
        <p:spPr/>
        <p:txBody>
          <a:bodyPr/>
          <a:lstStyle/>
          <a:p>
            <a:pPr algn="r" rtl="1"/>
            <a:r>
              <a:rPr lang="fa-IR" dirty="0" smtClean="0">
                <a:cs typeface="B Yekan" panose="00000400000000000000" pitchFamily="2" charset="-78"/>
              </a:rPr>
              <a:t>مفاهیم جدید</a:t>
            </a:r>
            <a:endParaRPr lang="en-US" dirty="0">
              <a:cs typeface="B Yekan" panose="00000400000000000000" pitchFamily="2" charset="-78"/>
            </a:endParaRPr>
          </a:p>
        </p:txBody>
      </p:sp>
      <p:sp>
        <p:nvSpPr>
          <p:cNvPr id="5" name="Rectangle 4"/>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3658981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cs typeface="B Yekan" panose="00000400000000000000" pitchFamily="2" charset="-78"/>
              </a:rPr>
              <a:t>CloudIoT</a:t>
            </a:r>
            <a:r>
              <a:rPr lang="en-US" dirty="0" smtClean="0">
                <a:cs typeface="B Yekan" panose="00000400000000000000" pitchFamily="2" charset="-78"/>
              </a:rPr>
              <a:t/>
            </a:r>
            <a:br>
              <a:rPr lang="en-US" dirty="0" smtClean="0">
                <a:cs typeface="B Yekan" panose="00000400000000000000" pitchFamily="2" charset="-78"/>
              </a:rPr>
            </a:br>
            <a:endParaRPr lang="en-US" dirty="0">
              <a:cs typeface="B Yekan" panose="00000400000000000000" pitchFamily="2" charset="-78"/>
            </a:endParaRPr>
          </a:p>
        </p:txBody>
      </p:sp>
      <p:sp>
        <p:nvSpPr>
          <p:cNvPr id="3" name="Content Placeholder 2"/>
          <p:cNvSpPr>
            <a:spLocks noGrp="1"/>
          </p:cNvSpPr>
          <p:nvPr>
            <p:ph idx="1"/>
          </p:nvPr>
        </p:nvSpPr>
        <p:spPr/>
        <p:txBody>
          <a:bodyPr/>
          <a:lstStyle/>
          <a:p>
            <a:pPr algn="r" rtl="1"/>
            <a:r>
              <a:rPr lang="en-US" b="1" dirty="0" smtClean="0">
                <a:solidFill>
                  <a:schemeClr val="accent1">
                    <a:lumMod val="75000"/>
                  </a:schemeClr>
                </a:solidFill>
                <a:cs typeface="B Yekan" panose="00000400000000000000" pitchFamily="2" charset="-78"/>
              </a:rPr>
              <a:t>SaaS(sensing as a service)</a:t>
            </a:r>
          </a:p>
          <a:p>
            <a:pPr marL="0" indent="0" algn="r" rtl="1">
              <a:buNone/>
            </a:pPr>
            <a:r>
              <a:rPr lang="fa-IR" dirty="0" smtClean="0">
                <a:cs typeface="B Yekan" panose="00000400000000000000" pitchFamily="2" charset="-78"/>
              </a:rPr>
              <a:t>فراهم </a:t>
            </a:r>
            <a:r>
              <a:rPr lang="fa-IR" dirty="0">
                <a:cs typeface="B Yekan" panose="00000400000000000000" pitchFamily="2" charset="-78"/>
              </a:rPr>
              <a:t>نمودن دسترسی های مستقل از مکان به اطلاعات سنسورها</a:t>
            </a:r>
          </a:p>
          <a:p>
            <a:pPr algn="r" rtl="1"/>
            <a:r>
              <a:rPr lang="fa-IR" b="1" dirty="0">
                <a:solidFill>
                  <a:schemeClr val="accent1">
                    <a:lumMod val="75000"/>
                  </a:schemeClr>
                </a:solidFill>
                <a:cs typeface="B Yekan" panose="00000400000000000000" pitchFamily="2" charset="-78"/>
              </a:rPr>
              <a:t>(</a:t>
            </a:r>
            <a:r>
              <a:rPr lang="en-US" b="1" dirty="0" err="1">
                <a:solidFill>
                  <a:schemeClr val="accent1">
                    <a:lumMod val="75000"/>
                  </a:schemeClr>
                </a:solidFill>
                <a:cs typeface="B Yekan" panose="00000400000000000000" pitchFamily="2" charset="-78"/>
              </a:rPr>
              <a:t>SAaaS</a:t>
            </a:r>
            <a:r>
              <a:rPr lang="en-US" b="1" dirty="0">
                <a:solidFill>
                  <a:schemeClr val="accent1">
                    <a:lumMod val="75000"/>
                  </a:schemeClr>
                </a:solidFill>
                <a:cs typeface="B Yekan" panose="00000400000000000000" pitchFamily="2" charset="-78"/>
              </a:rPr>
              <a:t> (Sensing and Actuation as a Service</a:t>
            </a:r>
          </a:p>
          <a:p>
            <a:pPr marL="0" indent="0" algn="r" rtl="1">
              <a:buNone/>
            </a:pPr>
            <a:r>
              <a:rPr lang="fa-IR" dirty="0">
                <a:cs typeface="B Yekan" panose="00000400000000000000" pitchFamily="2" charset="-78"/>
              </a:rPr>
              <a:t>فراهم نمودن امکان فعالسازی منطق های کنترلی پیاده سازی شده برای سنسور ها در فضای رایانش ابری</a:t>
            </a:r>
          </a:p>
          <a:p>
            <a:pPr algn="r" rtl="1"/>
            <a:r>
              <a:rPr lang="fa-IR" b="1" dirty="0">
                <a:solidFill>
                  <a:schemeClr val="accent1">
                    <a:lumMod val="75000"/>
                  </a:schemeClr>
                </a:solidFill>
                <a:cs typeface="B Yekan" panose="00000400000000000000" pitchFamily="2" charset="-78"/>
              </a:rPr>
              <a:t>(</a:t>
            </a:r>
            <a:r>
              <a:rPr lang="en-US" b="1" dirty="0" err="1">
                <a:solidFill>
                  <a:schemeClr val="accent1">
                    <a:lumMod val="75000"/>
                  </a:schemeClr>
                </a:solidFill>
                <a:cs typeface="B Yekan" panose="00000400000000000000" pitchFamily="2" charset="-78"/>
              </a:rPr>
              <a:t>SEaaS</a:t>
            </a:r>
            <a:r>
              <a:rPr lang="en-US" b="1" dirty="0">
                <a:solidFill>
                  <a:schemeClr val="accent1">
                    <a:lumMod val="75000"/>
                  </a:schemeClr>
                </a:solidFill>
                <a:cs typeface="B Yekan" panose="00000400000000000000" pitchFamily="2" charset="-78"/>
              </a:rPr>
              <a:t> (Sensor Event as a Service</a:t>
            </a:r>
          </a:p>
          <a:p>
            <a:pPr marL="0" indent="0" algn="r" rtl="1">
              <a:buNone/>
            </a:pPr>
            <a:r>
              <a:rPr lang="fa-IR" dirty="0">
                <a:cs typeface="B Yekan" panose="00000400000000000000" pitchFamily="2" charset="-78"/>
              </a:rPr>
              <a:t>امکان توزیع و ارسال پیامهای مبتنی بر سنسور ها در زیرساخت های مبتنی بر رایانش ابری</a:t>
            </a:r>
          </a:p>
          <a:p>
            <a:pPr algn="r" rtl="1"/>
            <a:r>
              <a:rPr lang="fa-IR" b="1" dirty="0">
                <a:solidFill>
                  <a:schemeClr val="accent1">
                    <a:lumMod val="75000"/>
                  </a:schemeClr>
                </a:solidFill>
                <a:cs typeface="B Yekan" panose="00000400000000000000" pitchFamily="2" charset="-78"/>
              </a:rPr>
              <a:t>(</a:t>
            </a:r>
            <a:r>
              <a:rPr lang="en-US" b="1" dirty="0" err="1">
                <a:solidFill>
                  <a:schemeClr val="accent1">
                    <a:lumMod val="75000"/>
                  </a:schemeClr>
                </a:solidFill>
                <a:cs typeface="B Yekan" panose="00000400000000000000" pitchFamily="2" charset="-78"/>
              </a:rPr>
              <a:t>SenaaS</a:t>
            </a:r>
            <a:r>
              <a:rPr lang="en-US" b="1" dirty="0">
                <a:solidFill>
                  <a:schemeClr val="accent1">
                    <a:lumMod val="75000"/>
                  </a:schemeClr>
                </a:solidFill>
                <a:cs typeface="B Yekan" panose="00000400000000000000" pitchFamily="2" charset="-78"/>
              </a:rPr>
              <a:t> (Sensor as a Service</a:t>
            </a:r>
          </a:p>
          <a:p>
            <a:pPr marL="0" indent="0" algn="r" rtl="1">
              <a:buNone/>
            </a:pPr>
            <a:r>
              <a:rPr lang="fa-IR" dirty="0">
                <a:cs typeface="B Yekan" panose="00000400000000000000" pitchFamily="2" charset="-78"/>
              </a:rPr>
              <a:t>خدمات مدیریت صورت مستقل از مکان سنسورهای راه دور</a:t>
            </a:r>
          </a:p>
          <a:p>
            <a:pPr algn="r" rtl="1"/>
            <a:endParaRPr lang="en-US" dirty="0">
              <a:cs typeface="B Yekan" panose="00000400000000000000" pitchFamily="2" charset="-78"/>
            </a:endParaRPr>
          </a:p>
        </p:txBody>
      </p:sp>
      <p:sp>
        <p:nvSpPr>
          <p:cNvPr id="4" name="Text Placeholder 3"/>
          <p:cNvSpPr>
            <a:spLocks noGrp="1"/>
          </p:cNvSpPr>
          <p:nvPr>
            <p:ph type="body" sz="half" idx="2"/>
          </p:nvPr>
        </p:nvSpPr>
        <p:spPr/>
        <p:txBody>
          <a:bodyPr/>
          <a:lstStyle/>
          <a:p>
            <a:pPr algn="r" rtl="1"/>
            <a:r>
              <a:rPr lang="fa-IR" dirty="0" smtClean="0">
                <a:cs typeface="B Yekan" panose="00000400000000000000" pitchFamily="2" charset="-78"/>
              </a:rPr>
              <a:t>مفاهیم جدید</a:t>
            </a:r>
            <a:endParaRPr lang="en-US" dirty="0">
              <a:cs typeface="B Yekan" panose="00000400000000000000" pitchFamily="2" charset="-78"/>
            </a:endParaRPr>
          </a:p>
        </p:txBody>
      </p:sp>
      <p:sp>
        <p:nvSpPr>
          <p:cNvPr id="5" name="Rectangle 4"/>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3755402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cs typeface="B Yekan" panose="00000400000000000000" pitchFamily="2" charset="-78"/>
              </a:rPr>
              <a:t>CloudIoT</a:t>
            </a:r>
            <a:r>
              <a:rPr lang="en-US" dirty="0" smtClean="0">
                <a:cs typeface="B Yekan" panose="00000400000000000000" pitchFamily="2" charset="-78"/>
              </a:rPr>
              <a:t/>
            </a:r>
            <a:br>
              <a:rPr lang="en-US" dirty="0" smtClean="0">
                <a:cs typeface="B Yekan" panose="00000400000000000000" pitchFamily="2" charset="-78"/>
              </a:rPr>
            </a:br>
            <a:endParaRPr lang="en-US" dirty="0">
              <a:cs typeface="B Yekan" panose="00000400000000000000" pitchFamily="2" charset="-78"/>
            </a:endParaRPr>
          </a:p>
        </p:txBody>
      </p:sp>
      <p:sp>
        <p:nvSpPr>
          <p:cNvPr id="3" name="Content Placeholder 2"/>
          <p:cNvSpPr>
            <a:spLocks noGrp="1"/>
          </p:cNvSpPr>
          <p:nvPr>
            <p:ph idx="1"/>
          </p:nvPr>
        </p:nvSpPr>
        <p:spPr/>
        <p:txBody>
          <a:bodyPr>
            <a:normAutofit fontScale="92500" lnSpcReduction="10000"/>
          </a:bodyPr>
          <a:lstStyle/>
          <a:p>
            <a:pPr algn="r" rtl="1">
              <a:lnSpc>
                <a:spcPct val="110000"/>
              </a:lnSpc>
            </a:pPr>
            <a:r>
              <a:rPr lang="en-US" b="1" dirty="0" err="1" smtClean="0">
                <a:solidFill>
                  <a:schemeClr val="accent1">
                    <a:lumMod val="75000"/>
                  </a:schemeClr>
                </a:solidFill>
                <a:cs typeface="B Yekan" panose="00000400000000000000" pitchFamily="2" charset="-78"/>
              </a:rPr>
              <a:t>DBaaS</a:t>
            </a:r>
            <a:r>
              <a:rPr lang="en-US" b="1" dirty="0" smtClean="0">
                <a:solidFill>
                  <a:schemeClr val="accent1">
                    <a:lumMod val="75000"/>
                  </a:schemeClr>
                </a:solidFill>
                <a:cs typeface="B Yekan" panose="00000400000000000000" pitchFamily="2" charset="-78"/>
              </a:rPr>
              <a:t> </a:t>
            </a:r>
            <a:r>
              <a:rPr lang="en-US" b="1" dirty="0">
                <a:solidFill>
                  <a:schemeClr val="accent1">
                    <a:lumMod val="75000"/>
                  </a:schemeClr>
                </a:solidFill>
                <a:cs typeface="B Yekan" panose="00000400000000000000" pitchFamily="2" charset="-78"/>
              </a:rPr>
              <a:t>(</a:t>
            </a:r>
            <a:r>
              <a:rPr lang="en-US" b="1" dirty="0" err="1">
                <a:solidFill>
                  <a:schemeClr val="accent1">
                    <a:lumMod val="75000"/>
                  </a:schemeClr>
                </a:solidFill>
                <a:cs typeface="B Yekan" panose="00000400000000000000" pitchFamily="2" charset="-78"/>
              </a:rPr>
              <a:t>DataBase</a:t>
            </a:r>
            <a:r>
              <a:rPr lang="en-US" b="1" dirty="0">
                <a:solidFill>
                  <a:schemeClr val="accent1">
                    <a:lumMod val="75000"/>
                  </a:schemeClr>
                </a:solidFill>
                <a:cs typeface="B Yekan" panose="00000400000000000000" pitchFamily="2" charset="-78"/>
              </a:rPr>
              <a:t> as a </a:t>
            </a:r>
            <a:r>
              <a:rPr lang="en-US" b="1" dirty="0" smtClean="0">
                <a:solidFill>
                  <a:schemeClr val="accent1">
                    <a:lumMod val="75000"/>
                  </a:schemeClr>
                </a:solidFill>
                <a:cs typeface="B Yekan" panose="00000400000000000000" pitchFamily="2" charset="-78"/>
              </a:rPr>
              <a:t>Service)</a:t>
            </a:r>
            <a:endParaRPr lang="en-US" b="1" dirty="0">
              <a:solidFill>
                <a:schemeClr val="accent1">
                  <a:lumMod val="75000"/>
                </a:schemeClr>
              </a:solidFill>
              <a:cs typeface="B Yekan" panose="00000400000000000000" pitchFamily="2" charset="-78"/>
            </a:endParaRPr>
          </a:p>
          <a:p>
            <a:pPr marL="0" indent="0" algn="r" rtl="1">
              <a:lnSpc>
                <a:spcPct val="110000"/>
              </a:lnSpc>
              <a:buNone/>
            </a:pPr>
            <a:r>
              <a:rPr lang="fa-IR" dirty="0">
                <a:cs typeface="B Yekan" panose="00000400000000000000" pitchFamily="2" charset="-78"/>
              </a:rPr>
              <a:t>خدمات مدیریت اطلاعات و پایگاه داده داده های جمع آوری شده به صورت مستقل از مکان</a:t>
            </a:r>
          </a:p>
          <a:p>
            <a:pPr algn="r" rtl="1">
              <a:lnSpc>
                <a:spcPct val="110000"/>
              </a:lnSpc>
            </a:pPr>
            <a:r>
              <a:rPr lang="fa-IR" b="1" dirty="0">
                <a:solidFill>
                  <a:schemeClr val="accent1">
                    <a:lumMod val="75000"/>
                  </a:schemeClr>
                </a:solidFill>
                <a:cs typeface="B Yekan" panose="00000400000000000000" pitchFamily="2" charset="-78"/>
              </a:rPr>
              <a:t>(</a:t>
            </a:r>
            <a:r>
              <a:rPr lang="en-US" b="1" dirty="0" err="1">
                <a:solidFill>
                  <a:schemeClr val="accent1">
                    <a:lumMod val="75000"/>
                  </a:schemeClr>
                </a:solidFill>
                <a:cs typeface="B Yekan" panose="00000400000000000000" pitchFamily="2" charset="-78"/>
              </a:rPr>
              <a:t>DaaS</a:t>
            </a:r>
            <a:r>
              <a:rPr lang="en-US" b="1" dirty="0">
                <a:solidFill>
                  <a:schemeClr val="accent1">
                    <a:lumMod val="75000"/>
                  </a:schemeClr>
                </a:solidFill>
                <a:cs typeface="B Yekan" panose="00000400000000000000" pitchFamily="2" charset="-78"/>
              </a:rPr>
              <a:t> (Data as a Service</a:t>
            </a:r>
          </a:p>
          <a:p>
            <a:pPr marL="0" indent="0" algn="r" rtl="1">
              <a:lnSpc>
                <a:spcPct val="110000"/>
              </a:lnSpc>
              <a:buNone/>
            </a:pPr>
            <a:r>
              <a:rPr lang="fa-IR" dirty="0">
                <a:cs typeface="B Yekan" panose="00000400000000000000" pitchFamily="2" charset="-78"/>
              </a:rPr>
              <a:t>ارائه خدمات دسترسی به اطلاعات حاصل شده از داده های خام جمع آوری شده</a:t>
            </a:r>
          </a:p>
          <a:p>
            <a:pPr algn="r" rtl="1">
              <a:lnSpc>
                <a:spcPct val="110000"/>
              </a:lnSpc>
            </a:pPr>
            <a:r>
              <a:rPr lang="fa-IR" b="1" dirty="0">
                <a:solidFill>
                  <a:schemeClr val="accent1">
                    <a:lumMod val="75000"/>
                  </a:schemeClr>
                </a:solidFill>
                <a:cs typeface="B Yekan" panose="00000400000000000000" pitchFamily="2" charset="-78"/>
              </a:rPr>
              <a:t>(</a:t>
            </a:r>
            <a:r>
              <a:rPr lang="en-US" b="1" dirty="0" err="1">
                <a:solidFill>
                  <a:schemeClr val="accent1">
                    <a:lumMod val="75000"/>
                  </a:schemeClr>
                </a:solidFill>
                <a:cs typeface="B Yekan" panose="00000400000000000000" pitchFamily="2" charset="-78"/>
              </a:rPr>
              <a:t>EaaS</a:t>
            </a:r>
            <a:r>
              <a:rPr lang="en-US" b="1" dirty="0">
                <a:solidFill>
                  <a:schemeClr val="accent1">
                    <a:lumMod val="75000"/>
                  </a:schemeClr>
                </a:solidFill>
                <a:cs typeface="B Yekan" panose="00000400000000000000" pitchFamily="2" charset="-78"/>
              </a:rPr>
              <a:t> (Ethernet as a Service</a:t>
            </a:r>
          </a:p>
          <a:p>
            <a:pPr marL="0" indent="0" algn="r" rtl="1">
              <a:lnSpc>
                <a:spcPct val="110000"/>
              </a:lnSpc>
              <a:buNone/>
            </a:pPr>
            <a:r>
              <a:rPr lang="fa-IR" dirty="0">
                <a:cs typeface="B Yekan" panose="00000400000000000000" pitchFamily="2" charset="-78"/>
              </a:rPr>
              <a:t>ارائه خدمات اتصال به شبکه دو لایه ای سنسورها و تجهیزات</a:t>
            </a:r>
          </a:p>
          <a:p>
            <a:pPr algn="r" rtl="1">
              <a:lnSpc>
                <a:spcPct val="110000"/>
              </a:lnSpc>
            </a:pPr>
            <a:r>
              <a:rPr lang="fa-IR" b="1" dirty="0">
                <a:solidFill>
                  <a:schemeClr val="accent1">
                    <a:lumMod val="75000"/>
                  </a:schemeClr>
                </a:solidFill>
                <a:cs typeface="B Yekan" panose="00000400000000000000" pitchFamily="2" charset="-78"/>
              </a:rPr>
              <a:t>(</a:t>
            </a:r>
            <a:r>
              <a:rPr lang="en-US" b="1" dirty="0" err="1">
                <a:solidFill>
                  <a:schemeClr val="accent1">
                    <a:lumMod val="75000"/>
                  </a:schemeClr>
                </a:solidFill>
                <a:cs typeface="B Yekan" panose="00000400000000000000" pitchFamily="2" charset="-78"/>
              </a:rPr>
              <a:t>IPMaaS</a:t>
            </a:r>
            <a:r>
              <a:rPr lang="en-US" b="1" dirty="0">
                <a:solidFill>
                  <a:schemeClr val="accent1">
                    <a:lumMod val="75000"/>
                  </a:schemeClr>
                </a:solidFill>
                <a:cs typeface="B Yekan" panose="00000400000000000000" pitchFamily="2" charset="-78"/>
              </a:rPr>
              <a:t> (Identity and Policy Management as a Service</a:t>
            </a:r>
          </a:p>
          <a:p>
            <a:pPr marL="0" indent="0" algn="r" rtl="1">
              <a:lnSpc>
                <a:spcPct val="110000"/>
              </a:lnSpc>
              <a:buNone/>
            </a:pPr>
            <a:r>
              <a:rPr lang="fa-IR" dirty="0">
                <a:cs typeface="B Yekan" panose="00000400000000000000" pitchFamily="2" charset="-78"/>
              </a:rPr>
              <a:t>فراهم آوردن امکان مدیریت سیاست ها </a:t>
            </a:r>
            <a:r>
              <a:rPr lang="fa-IR" dirty="0" smtClean="0">
                <a:cs typeface="B Yekan" panose="00000400000000000000" pitchFamily="2" charset="-78"/>
              </a:rPr>
              <a:t>شناسه </a:t>
            </a:r>
            <a:r>
              <a:rPr lang="fa-IR" dirty="0">
                <a:cs typeface="B Yekan" panose="00000400000000000000" pitchFamily="2" charset="-78"/>
              </a:rPr>
              <a:t>ها به صورت مستقل از </a:t>
            </a:r>
            <a:r>
              <a:rPr lang="fa-IR" dirty="0" smtClean="0">
                <a:cs typeface="B Yekan" panose="00000400000000000000" pitchFamily="2" charset="-78"/>
              </a:rPr>
              <a:t>مکان</a:t>
            </a:r>
            <a:endParaRPr lang="en-US" dirty="0" smtClean="0">
              <a:cs typeface="B Yekan" panose="00000400000000000000" pitchFamily="2" charset="-78"/>
            </a:endParaRPr>
          </a:p>
          <a:p>
            <a:pPr algn="r" rtl="1">
              <a:lnSpc>
                <a:spcPct val="110000"/>
              </a:lnSpc>
            </a:pPr>
            <a:r>
              <a:rPr lang="en-US" b="1" dirty="0">
                <a:solidFill>
                  <a:schemeClr val="accent1">
                    <a:lumMod val="75000"/>
                  </a:schemeClr>
                </a:solidFill>
                <a:cs typeface="B Yekan" panose="00000400000000000000" pitchFamily="2" charset="-78"/>
              </a:rPr>
              <a:t>(</a:t>
            </a:r>
            <a:r>
              <a:rPr lang="en-US" b="1" dirty="0" err="1">
                <a:solidFill>
                  <a:schemeClr val="accent1">
                    <a:lumMod val="75000"/>
                  </a:schemeClr>
                </a:solidFill>
                <a:cs typeface="B Yekan" panose="00000400000000000000" pitchFamily="2" charset="-78"/>
              </a:rPr>
              <a:t>VSaaS</a:t>
            </a:r>
            <a:r>
              <a:rPr lang="en-US" b="1" dirty="0">
                <a:solidFill>
                  <a:schemeClr val="accent1">
                    <a:lumMod val="75000"/>
                  </a:schemeClr>
                </a:solidFill>
                <a:cs typeface="B Yekan" panose="00000400000000000000" pitchFamily="2" charset="-78"/>
              </a:rPr>
              <a:t> (Video Surveillance as a Service</a:t>
            </a:r>
          </a:p>
          <a:p>
            <a:pPr marL="0" indent="0" algn="r" rtl="1">
              <a:lnSpc>
                <a:spcPct val="110000"/>
              </a:lnSpc>
              <a:buNone/>
            </a:pPr>
            <a:r>
              <a:rPr lang="fa-IR" dirty="0">
                <a:cs typeface="B Yekan" panose="00000400000000000000" pitchFamily="2" charset="-78"/>
              </a:rPr>
              <a:t>امکان دسترسی به ویدئو های ذخیره شده و تحلیل های پیچیده انجام شده در رایانش ابری</a:t>
            </a:r>
          </a:p>
          <a:p>
            <a:pPr marL="0" indent="0" algn="r" rtl="1">
              <a:lnSpc>
                <a:spcPct val="110000"/>
              </a:lnSpc>
              <a:buNone/>
            </a:pPr>
            <a:endParaRPr lang="fa-IR" dirty="0">
              <a:cs typeface="B Yekan" panose="00000400000000000000" pitchFamily="2" charset="-78"/>
            </a:endParaRPr>
          </a:p>
        </p:txBody>
      </p:sp>
      <p:sp>
        <p:nvSpPr>
          <p:cNvPr id="4" name="Text Placeholder 3"/>
          <p:cNvSpPr>
            <a:spLocks noGrp="1"/>
          </p:cNvSpPr>
          <p:nvPr>
            <p:ph type="body" sz="half" idx="2"/>
          </p:nvPr>
        </p:nvSpPr>
        <p:spPr/>
        <p:txBody>
          <a:bodyPr/>
          <a:lstStyle/>
          <a:p>
            <a:pPr algn="r" rtl="1"/>
            <a:r>
              <a:rPr lang="fa-IR" dirty="0" smtClean="0">
                <a:cs typeface="B Yekan" panose="00000400000000000000" pitchFamily="2" charset="-78"/>
              </a:rPr>
              <a:t>مفاهیم جدید</a:t>
            </a:r>
            <a:endParaRPr lang="en-US" dirty="0">
              <a:cs typeface="B Yekan" panose="00000400000000000000" pitchFamily="2" charset="-78"/>
            </a:endParaRPr>
          </a:p>
        </p:txBody>
      </p:sp>
      <p:sp>
        <p:nvSpPr>
          <p:cNvPr id="5" name="Rectangle 4"/>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608170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اینترنت </a:t>
            </a:r>
            <a:r>
              <a:rPr lang="fa-IR" dirty="0" smtClean="0">
                <a:cs typeface="B Yekan" panose="00000400000000000000" pitchFamily="2" charset="-78"/>
              </a:rPr>
              <a:t>اشیاء</a:t>
            </a:r>
            <a:endParaRPr lang="en-US" dirty="0">
              <a:cs typeface="B Yekan" panose="00000400000000000000" pitchFamily="2" charset="-78"/>
            </a:endParaRPr>
          </a:p>
        </p:txBody>
      </p:sp>
      <p:sp>
        <p:nvSpPr>
          <p:cNvPr id="3" name="Content Placeholder 2"/>
          <p:cNvSpPr>
            <a:spLocks noGrp="1"/>
          </p:cNvSpPr>
          <p:nvPr>
            <p:ph idx="1"/>
          </p:nvPr>
        </p:nvSpPr>
        <p:spPr/>
        <p:txBody>
          <a:bodyPr>
            <a:normAutofit fontScale="92500" lnSpcReduction="10000"/>
          </a:bodyPr>
          <a:lstStyle/>
          <a:p>
            <a:pPr algn="just" rtl="1">
              <a:lnSpc>
                <a:spcPct val="150000"/>
              </a:lnSpc>
            </a:pPr>
            <a:r>
              <a:rPr lang="fa-IR" dirty="0">
                <a:cs typeface="B Yekan" panose="00000400000000000000" pitchFamily="2" charset="-78"/>
              </a:rPr>
              <a:t>در سال 1999 کوین اشتون پیش بینی کرد که آینده رایانش بیش از آنکه وابسته به اطلاعات و داده های تولیدی یا ارائه شده توسط انسان باشد به اطلاعات تولید شده توسط اشیاء با قابلیت پردازش بستگی دارد .بنابراین وی ایده ای به نام اینترنت اشیاء را ارائه کرد که در آن اشیاء شناسایی شده و قادرند اطلاعاتی از پیرامون خود دریافت یا برداشت نمایند . این اشیاء قادرند به یکدیگر متصل شده و در تعامل با سرور ها ، اطلاعاتی را با آنها ردو بدل کنند.اشیاء در این مفهوم با پرس و جو از یکدیگر قادر خواهند بود ضمن دریافت اطلاعات درست از یکدیگر در هم تاثیر گذار بوده و در وضعیت خود و یا حتی در برنامه های خود تغییراتی را ایجاد نمایند .اشیاء به واسطه سنسورهایی که دارند اطلاعات را دریافت می کنند و در صورت تعبیه عامل های نرم افزاری هوشمند در آنها انسانها قادر خواهند بود هر رخداد یا وضعیتی را در محیط پیرامونی خود کنترل و رهگیری نمایند .</a:t>
            </a:r>
            <a:endParaRPr lang="en-US" dirty="0">
              <a:cs typeface="B Yekan" panose="00000400000000000000" pitchFamily="2" charset="-78"/>
            </a:endParaRPr>
          </a:p>
        </p:txBody>
      </p:sp>
      <p:sp>
        <p:nvSpPr>
          <p:cNvPr id="4" name="Text Placeholder 3"/>
          <p:cNvSpPr>
            <a:spLocks noGrp="1"/>
          </p:cNvSpPr>
          <p:nvPr>
            <p:ph type="body" sz="half" idx="2"/>
          </p:nvPr>
        </p:nvSpPr>
        <p:spPr/>
        <p:txBody>
          <a:bodyPr/>
          <a:lstStyle/>
          <a:p>
            <a:pPr algn="r" rtl="1"/>
            <a:r>
              <a:rPr lang="fa-IR" dirty="0" smtClean="0"/>
              <a:t>تاریخچه</a:t>
            </a:r>
          </a:p>
          <a:p>
            <a:pPr algn="r" rtl="1"/>
            <a:endParaRPr lang="en-US" dirty="0"/>
          </a:p>
        </p:txBody>
      </p:sp>
      <p:sp>
        <p:nvSpPr>
          <p:cNvPr id="5" name="Rectangle 4"/>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4049336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Yekan" panose="00000400000000000000" pitchFamily="2" charset="-78"/>
              </a:rPr>
              <a:t>نتیجه گیری</a:t>
            </a:r>
            <a:endParaRPr lang="en-US" dirty="0">
              <a:cs typeface="B Yekan" panose="00000400000000000000" pitchFamily="2" charset="-78"/>
            </a:endParaRPr>
          </a:p>
        </p:txBody>
      </p:sp>
      <p:sp>
        <p:nvSpPr>
          <p:cNvPr id="3" name="Content Placeholder 2"/>
          <p:cNvSpPr>
            <a:spLocks noGrp="1"/>
          </p:cNvSpPr>
          <p:nvPr>
            <p:ph idx="1"/>
          </p:nvPr>
        </p:nvSpPr>
        <p:spPr/>
        <p:txBody>
          <a:bodyPr>
            <a:normAutofit fontScale="92500" lnSpcReduction="10000"/>
          </a:bodyPr>
          <a:lstStyle/>
          <a:p>
            <a:pPr marL="0" indent="0" algn="just" rtl="1">
              <a:lnSpc>
                <a:spcPct val="150000"/>
              </a:lnSpc>
              <a:buNone/>
            </a:pPr>
            <a:r>
              <a:rPr lang="fa-IR" dirty="0">
                <a:cs typeface="B Yekan" panose="00000400000000000000" pitchFamily="2" charset="-78"/>
              </a:rPr>
              <a:t>در این </a:t>
            </a:r>
            <a:r>
              <a:rPr lang="fa-IR" dirty="0" smtClean="0">
                <a:cs typeface="B Yekan" panose="00000400000000000000" pitchFamily="2" charset="-78"/>
              </a:rPr>
              <a:t>ارائه </a:t>
            </a:r>
            <a:r>
              <a:rPr lang="fa-IR" dirty="0">
                <a:cs typeface="B Yekan" panose="00000400000000000000" pitchFamily="2" charset="-78"/>
              </a:rPr>
              <a:t>سعی شد با بهره گیری از مقالات و تحقیقات مختلف انجام شده در حوزه رایانش ابری و اینترنت اشیاء ، مفاهیم پایه ای هریک بیان شده و لزوم یکپارچگی این دو زمینه تشریح شود . یکپارچگی که ماحصل آن ایجاد مفهوم جدیدی به نام </a:t>
            </a:r>
            <a:r>
              <a:rPr lang="en-US" dirty="0">
                <a:cs typeface="B Yekan" panose="00000400000000000000" pitchFamily="2" charset="-78"/>
              </a:rPr>
              <a:t>cloud of thing(</a:t>
            </a:r>
            <a:r>
              <a:rPr lang="en-US" dirty="0" err="1">
                <a:cs typeface="B Yekan" panose="00000400000000000000" pitchFamily="2" charset="-78"/>
              </a:rPr>
              <a:t>CoT</a:t>
            </a:r>
            <a:r>
              <a:rPr lang="en-US" dirty="0">
                <a:cs typeface="B Yekan" panose="00000400000000000000" pitchFamily="2" charset="-78"/>
              </a:rPr>
              <a:t>) </a:t>
            </a:r>
            <a:r>
              <a:rPr lang="fa-IR" dirty="0">
                <a:cs typeface="B Yekan" panose="00000400000000000000" pitchFamily="2" charset="-78"/>
              </a:rPr>
              <a:t>می باشد .بدیهی است هر زمینه تکنولوژیکی در ابتدای کار با چالشها و محدودیت هایی در توسعه و کاربرد پذیری روبه رو می باشد . در این تحقیق مشکلات و مسائلی که اینترنت اشیاء با آن روبرو بود بیان شد و راهکارهای رایانش ابری برای این مشکلات ارائه شد . علیرغم این که این راهکارها بسیاری از مشکلات را مرتفع می سازد ولی با این حال بخشی از مشکلات به قوت خود باقی است. یکسان سازی پورتکل های ارتباطی تجهیزات ، ایجاد مدل های اطلاعاتی ساخت یافته ، ، توسعه پروتکل های ارتباطی جدید و یا توسعه استانداردهای جدید در ساخت ، راه اندازی و استفاده از تجهیزات همه و همه از چالشهایی هستند که رفع همه آنها به گذشت زمان و به تحقیقات بیشتر نیاز دارد .</a:t>
            </a:r>
            <a:endParaRPr lang="en-US" dirty="0">
              <a:cs typeface="B Yekan" panose="00000400000000000000" pitchFamily="2" charset="-78"/>
            </a:endParaRPr>
          </a:p>
        </p:txBody>
      </p:sp>
      <p:sp>
        <p:nvSpPr>
          <p:cNvPr id="4" name="Text Placeholder 3"/>
          <p:cNvSpPr>
            <a:spLocks noGrp="1"/>
          </p:cNvSpPr>
          <p:nvPr>
            <p:ph type="body" sz="half" idx="2"/>
          </p:nvPr>
        </p:nvSpPr>
        <p:spPr/>
        <p:txBody>
          <a:bodyPr/>
          <a:lstStyle/>
          <a:p>
            <a:endParaRPr lang="en-US" dirty="0">
              <a:cs typeface="B Yekan" panose="00000400000000000000" pitchFamily="2" charset="-78"/>
            </a:endParaRPr>
          </a:p>
        </p:txBody>
      </p:sp>
      <p:sp>
        <p:nvSpPr>
          <p:cNvPr id="5" name="Rectangle 4"/>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4847734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Yekan" panose="00000400000000000000" pitchFamily="2" charset="-78"/>
              </a:rPr>
              <a:t>منابع و مراجع</a:t>
            </a:r>
            <a:endParaRPr lang="en-US" dirty="0">
              <a:cs typeface="B Yekan" panose="00000400000000000000" pitchFamily="2" charset="-78"/>
            </a:endParaRPr>
          </a:p>
        </p:txBody>
      </p:sp>
      <p:sp>
        <p:nvSpPr>
          <p:cNvPr id="7" name="Content Placeholder 6"/>
          <p:cNvSpPr>
            <a:spLocks noGrp="1"/>
          </p:cNvSpPr>
          <p:nvPr>
            <p:ph idx="1"/>
          </p:nvPr>
        </p:nvSpPr>
        <p:spPr>
          <a:xfrm>
            <a:off x="3503054" y="901520"/>
            <a:ext cx="8371266" cy="5956480"/>
          </a:xfrm>
        </p:spPr>
        <p:txBody>
          <a:bodyPr anchor="t">
            <a:normAutofit fontScale="25000" lnSpcReduction="20000"/>
          </a:bodyPr>
          <a:lstStyle/>
          <a:p>
            <a:pPr>
              <a:lnSpc>
                <a:spcPct val="120000"/>
              </a:lnSpc>
            </a:pPr>
            <a:r>
              <a:rPr lang="en-US" sz="5600" b="1" dirty="0">
                <a:solidFill>
                  <a:schemeClr val="accent1">
                    <a:lumMod val="75000"/>
                  </a:schemeClr>
                </a:solidFill>
              </a:rPr>
              <a:t>Cloud of Things Integrating Internet of Things and Cloud Computing and the Issues Involved </a:t>
            </a:r>
          </a:p>
          <a:p>
            <a:pPr marL="0" indent="0">
              <a:lnSpc>
                <a:spcPct val="120000"/>
              </a:lnSpc>
              <a:buNone/>
            </a:pPr>
            <a:r>
              <a:rPr lang="en-US" sz="4900" dirty="0" smtClean="0"/>
              <a:t>Mohammad </a:t>
            </a:r>
            <a:r>
              <a:rPr lang="en-US" sz="4900" dirty="0"/>
              <a:t>Aazam Dept. of Comput. Eng., Kyung Hee Univ., Suwon, South Korea </a:t>
            </a:r>
            <a:r>
              <a:rPr lang="en-US" sz="4900" dirty="0" smtClean="0"/>
              <a:t>; Imran </a:t>
            </a:r>
            <a:r>
              <a:rPr lang="en-US" sz="4900" dirty="0"/>
              <a:t>Khan Dept. of Wireless Networks &amp; Multimedia Services, Telecom SudParis, Evry, France </a:t>
            </a:r>
            <a:r>
              <a:rPr lang="en-US" sz="4900" dirty="0" smtClean="0"/>
              <a:t>; Aymen    Abdullah </a:t>
            </a:r>
            <a:r>
              <a:rPr lang="en-US" sz="4900" dirty="0"/>
              <a:t>Alsaffar Dept. of Comput. Eng., Kyung Hee Univ., Suwon, South </a:t>
            </a:r>
            <a:endParaRPr lang="en-US" sz="4900" dirty="0" smtClean="0"/>
          </a:p>
          <a:p>
            <a:pPr>
              <a:lnSpc>
                <a:spcPct val="120000"/>
              </a:lnSpc>
            </a:pPr>
            <a:r>
              <a:rPr lang="en-US" sz="5600" b="1" dirty="0">
                <a:solidFill>
                  <a:schemeClr val="accent1">
                    <a:lumMod val="75000"/>
                  </a:schemeClr>
                </a:solidFill>
              </a:rPr>
              <a:t>On the Integration of Cloud Computing and Internet of Things</a:t>
            </a:r>
          </a:p>
          <a:p>
            <a:pPr marL="0" indent="0">
              <a:lnSpc>
                <a:spcPct val="120000"/>
              </a:lnSpc>
              <a:buNone/>
            </a:pPr>
            <a:r>
              <a:rPr lang="en-US" sz="4900" dirty="0"/>
              <a:t>Alessio Botta Univ. of Napoli Federico II, Naples, Italy;Walter de Donato Univ. of Napoli Federico II, Naples, Italy ;Valerio PersicoU niv. of Napoli Federico II, Naples, </a:t>
            </a:r>
            <a:r>
              <a:rPr lang="en-US" sz="4900" dirty="0" smtClean="0"/>
              <a:t>Italy</a:t>
            </a:r>
          </a:p>
          <a:p>
            <a:pPr>
              <a:lnSpc>
                <a:spcPct val="120000"/>
              </a:lnSpc>
            </a:pPr>
            <a:r>
              <a:rPr lang="en-US" sz="5600" b="1" dirty="0">
                <a:solidFill>
                  <a:schemeClr val="accent1">
                    <a:lumMod val="75000"/>
                  </a:schemeClr>
                </a:solidFill>
              </a:rPr>
              <a:t>Challenges and Opportunities of Internet of Things </a:t>
            </a:r>
          </a:p>
          <a:p>
            <a:pPr marL="0" indent="0">
              <a:lnSpc>
                <a:spcPct val="120000"/>
              </a:lnSpc>
              <a:buNone/>
            </a:pPr>
            <a:r>
              <a:rPr lang="en-US" sz="4900" dirty="0"/>
              <a:t>Yen-</a:t>
            </a:r>
            <a:r>
              <a:rPr lang="en-US" sz="4900" dirty="0" err="1"/>
              <a:t>Kuang</a:t>
            </a:r>
            <a:r>
              <a:rPr lang="en-US" sz="4900" dirty="0"/>
              <a:t> Chen Intel Labs Intel Corporation Santa Clara, CA, </a:t>
            </a:r>
            <a:r>
              <a:rPr lang="en-US" sz="4900" dirty="0" smtClean="0"/>
              <a:t>USA</a:t>
            </a:r>
          </a:p>
          <a:p>
            <a:pPr>
              <a:lnSpc>
                <a:spcPct val="120000"/>
              </a:lnSpc>
            </a:pPr>
            <a:r>
              <a:rPr lang="en-US" sz="5600" b="1" dirty="0">
                <a:solidFill>
                  <a:schemeClr val="accent1">
                    <a:lumMod val="75000"/>
                  </a:schemeClr>
                </a:solidFill>
              </a:rPr>
              <a:t>Cloud Computing - Concepts, Architecture and Challenges </a:t>
            </a:r>
          </a:p>
          <a:p>
            <a:pPr marL="0" indent="0">
              <a:lnSpc>
                <a:spcPct val="120000"/>
              </a:lnSpc>
              <a:buNone/>
            </a:pPr>
            <a:r>
              <a:rPr lang="en-US" sz="4900" dirty="0"/>
              <a:t>Y. Jadeja Dept. of Comput. Eng. &amp; IT, Ganpat Univ., Kherva, India;K. Modi Dept. of Comput. Eng. &amp; IT, Ganpat </a:t>
            </a:r>
            <a:r>
              <a:rPr lang="en-US" sz="4900" dirty="0" smtClean="0"/>
              <a:t>niv</a:t>
            </a:r>
            <a:r>
              <a:rPr lang="en-US" sz="4900" dirty="0"/>
              <a:t>., Kherva, </a:t>
            </a:r>
            <a:r>
              <a:rPr lang="en-US" sz="4900" dirty="0" smtClean="0"/>
              <a:t>India</a:t>
            </a:r>
          </a:p>
          <a:p>
            <a:pPr>
              <a:lnSpc>
                <a:spcPct val="120000"/>
              </a:lnSpc>
            </a:pPr>
            <a:r>
              <a:rPr lang="en-US" sz="5600" b="1" dirty="0">
                <a:solidFill>
                  <a:schemeClr val="accent1">
                    <a:lumMod val="75000"/>
                  </a:schemeClr>
                </a:solidFill>
              </a:rPr>
              <a:t>Future Internet The Internet of Things Architecture, Possible Applications and Key Challenges </a:t>
            </a:r>
          </a:p>
          <a:p>
            <a:pPr marL="0" indent="0">
              <a:lnSpc>
                <a:spcPct val="120000"/>
              </a:lnSpc>
              <a:buNone/>
            </a:pPr>
            <a:r>
              <a:rPr lang="en-US" sz="4900" dirty="0"/>
              <a:t>Rafiullah Khan DITEN Dept., Univ. of Genova (UNIGE), Genova, Italy;Sarmad Ullah </a:t>
            </a:r>
            <a:r>
              <a:rPr lang="en-US" sz="4900" dirty="0" smtClean="0"/>
              <a:t>Khan;Electron</a:t>
            </a:r>
            <a:r>
              <a:rPr lang="en-US" sz="4900" dirty="0"/>
              <a:t>. Dept., Politec. Di Torino, Torino, Italy;Rifaqat Zaheer Electron. Dept., Politec. Di Milano, Milano, Italy</a:t>
            </a:r>
          </a:p>
          <a:p>
            <a:pPr>
              <a:lnSpc>
                <a:spcPct val="120000"/>
              </a:lnSpc>
            </a:pPr>
            <a:r>
              <a:rPr lang="en-US" sz="5600" b="1" dirty="0" smtClean="0">
                <a:solidFill>
                  <a:schemeClr val="accent1">
                    <a:lumMod val="75000"/>
                  </a:schemeClr>
                </a:solidFill>
              </a:rPr>
              <a:t>The </a:t>
            </a:r>
            <a:r>
              <a:rPr lang="en-US" sz="5600" b="1" dirty="0">
                <a:solidFill>
                  <a:schemeClr val="accent1">
                    <a:lumMod val="75000"/>
                  </a:schemeClr>
                </a:solidFill>
              </a:rPr>
              <a:t>Survey and Research on Application of Cloud Computing </a:t>
            </a:r>
          </a:p>
          <a:p>
            <a:pPr marL="0" indent="0">
              <a:lnSpc>
                <a:spcPct val="120000"/>
              </a:lnSpc>
              <a:buNone/>
            </a:pPr>
            <a:r>
              <a:rPr lang="en-US" sz="4900" dirty="0"/>
              <a:t>Wenqing Ma School of Computer Science and Engineering, Xi'an University of Technology, Xi'an, China;Jing Zhang School of Computer Science and Engineering, Xi'an University of Technology, Xi'an, China</a:t>
            </a:r>
          </a:p>
          <a:p>
            <a:pPr marL="0" indent="0">
              <a:lnSpc>
                <a:spcPct val="120000"/>
              </a:lnSpc>
              <a:buNone/>
            </a:pPr>
            <a:endParaRPr lang="en-US" sz="4900" dirty="0" smtClean="0"/>
          </a:p>
          <a:p>
            <a:pPr marL="0" indent="0">
              <a:lnSpc>
                <a:spcPct val="120000"/>
              </a:lnSpc>
              <a:buNone/>
            </a:pPr>
            <a:endParaRPr lang="en-US" dirty="0"/>
          </a:p>
          <a:p>
            <a:pPr marL="0" indent="0">
              <a:lnSpc>
                <a:spcPct val="120000"/>
              </a:lnSpc>
              <a:buNone/>
            </a:pPr>
            <a:endParaRPr lang="en-US" dirty="0"/>
          </a:p>
        </p:txBody>
      </p:sp>
      <p:sp>
        <p:nvSpPr>
          <p:cNvPr id="4" name="Rectangle 3"/>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503704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Yekan" panose="00000400000000000000" pitchFamily="2" charset="-78"/>
              </a:rPr>
              <a:t>اینترنت اشیاء</a:t>
            </a:r>
            <a:endParaRPr lang="en-US" dirty="0">
              <a:cs typeface="B Yekan" panose="00000400000000000000" pitchFamily="2" charset="-78"/>
            </a:endParaRPr>
          </a:p>
        </p:txBody>
      </p:sp>
      <p:sp>
        <p:nvSpPr>
          <p:cNvPr id="3" name="Content Placeholder 2"/>
          <p:cNvSpPr>
            <a:spLocks noGrp="1"/>
          </p:cNvSpPr>
          <p:nvPr>
            <p:ph idx="1"/>
          </p:nvPr>
        </p:nvSpPr>
        <p:spPr/>
        <p:txBody>
          <a:bodyPr>
            <a:normAutofit fontScale="92500" lnSpcReduction="10000"/>
          </a:bodyPr>
          <a:lstStyle/>
          <a:p>
            <a:pPr algn="r" rtl="1">
              <a:lnSpc>
                <a:spcPct val="150000"/>
              </a:lnSpc>
            </a:pPr>
            <a:r>
              <a:rPr lang="fa-IR" sz="2100" dirty="0">
                <a:cs typeface="B Yekan" panose="00000400000000000000" pitchFamily="2" charset="-78"/>
              </a:rPr>
              <a:t>آینده تجهیزات پردازشی و اینترنت تلقی می شود </a:t>
            </a:r>
            <a:r>
              <a:rPr lang="fa-IR" dirty="0">
                <a:solidFill>
                  <a:schemeClr val="tx1"/>
                </a:solidFill>
                <a:cs typeface="B Yekan" panose="00000400000000000000" pitchFamily="2" charset="-78"/>
              </a:rPr>
              <a:t>. </a:t>
            </a:r>
            <a:endParaRPr lang="fa-IR" dirty="0" smtClean="0">
              <a:solidFill>
                <a:schemeClr val="tx1"/>
              </a:solidFill>
              <a:cs typeface="B Yekan" panose="00000400000000000000" pitchFamily="2" charset="-78"/>
            </a:endParaRPr>
          </a:p>
          <a:p>
            <a:pPr algn="r" rtl="1">
              <a:lnSpc>
                <a:spcPct val="150000"/>
              </a:lnSpc>
            </a:pPr>
            <a:r>
              <a:rPr lang="fa-IR" dirty="0" smtClean="0">
                <a:cs typeface="B Yekan" panose="00000400000000000000" pitchFamily="2" charset="-78"/>
              </a:rPr>
              <a:t>اشیاء که همان تجهیزات می باشند به واسطه شبکه اینترنت یا اینترانت به هم متصل می باشند . وبه واسطه پروتکل های به تبادل اطلاعات می پردازند .</a:t>
            </a:r>
            <a:endParaRPr lang="en-US" dirty="0" smtClean="0">
              <a:cs typeface="B Yekan" panose="00000400000000000000" pitchFamily="2" charset="-78"/>
            </a:endParaRPr>
          </a:p>
          <a:p>
            <a:pPr algn="r" rtl="1">
              <a:lnSpc>
                <a:spcPct val="150000"/>
              </a:lnSpc>
            </a:pPr>
            <a:r>
              <a:rPr lang="fa-IR" dirty="0" smtClean="0">
                <a:cs typeface="B Yekan" panose="00000400000000000000" pitchFamily="2" charset="-78"/>
              </a:rPr>
              <a:t>عبارت </a:t>
            </a:r>
            <a:r>
              <a:rPr lang="fa-IR" dirty="0">
                <a:cs typeface="B Yekan" panose="00000400000000000000" pitchFamily="2" charset="-78"/>
              </a:rPr>
              <a:t>شی هر تجهیز ارتباطی یا غیر ارتباطی را می تواند شامل شود </a:t>
            </a:r>
            <a:r>
              <a:rPr lang="fa-IR" dirty="0" smtClean="0">
                <a:cs typeface="B Yekan" panose="00000400000000000000" pitchFamily="2" charset="-78"/>
              </a:rPr>
              <a:t>. از تجهیزات </a:t>
            </a:r>
            <a:r>
              <a:rPr lang="fa-IR" dirty="0">
                <a:cs typeface="B Yekan" panose="00000400000000000000" pitchFamily="2" charset="-78"/>
              </a:rPr>
              <a:t>هوشمند در لایه های بالایی گرفته تا سنسورها و تجهیزات دریافت اطلاعات محیط در لایه های پایینی </a:t>
            </a:r>
            <a:r>
              <a:rPr lang="fa-IR" dirty="0" smtClean="0">
                <a:cs typeface="B Yekan" panose="00000400000000000000" pitchFamily="2" charset="-78"/>
              </a:rPr>
              <a:t>.</a:t>
            </a:r>
            <a:endParaRPr lang="en-US" dirty="0" smtClean="0">
              <a:cs typeface="B Yekan" panose="00000400000000000000" pitchFamily="2" charset="-78"/>
            </a:endParaRPr>
          </a:p>
          <a:p>
            <a:pPr algn="r" rtl="1">
              <a:lnSpc>
                <a:spcPct val="150000"/>
              </a:lnSpc>
            </a:pPr>
            <a:r>
              <a:rPr lang="fa-IR" dirty="0" smtClean="0">
                <a:cs typeface="B Yekan" panose="00000400000000000000" pitchFamily="2" charset="-78"/>
              </a:rPr>
              <a:t>برخی </a:t>
            </a:r>
            <a:r>
              <a:rPr lang="fa-IR" dirty="0">
                <a:cs typeface="B Yekan" panose="00000400000000000000" pitchFamily="2" charset="-78"/>
              </a:rPr>
              <a:t>ار این اشیاء متصل به یکدیگر تنها جنبه استاتیک و فیزیکی دارند و صرفا به دریافت و یا ارسال اطلاعات می </a:t>
            </a:r>
            <a:r>
              <a:rPr lang="fa-IR" dirty="0" smtClean="0">
                <a:cs typeface="B Yekan" panose="00000400000000000000" pitchFamily="2" charset="-78"/>
              </a:rPr>
              <a:t>پردازند.دسته دیگر </a:t>
            </a:r>
            <a:r>
              <a:rPr lang="fa-IR" dirty="0">
                <a:cs typeface="B Yekan" panose="00000400000000000000" pitchFamily="2" charset="-78"/>
              </a:rPr>
              <a:t>از این دسته تجهیزات هوشمند می </a:t>
            </a:r>
            <a:r>
              <a:rPr lang="fa-IR" dirty="0" smtClean="0">
                <a:cs typeface="B Yekan" panose="00000400000000000000" pitchFamily="2" charset="-78"/>
              </a:rPr>
              <a:t>باشند که </a:t>
            </a:r>
            <a:r>
              <a:rPr lang="fa-IR" dirty="0">
                <a:cs typeface="B Yekan" panose="00000400000000000000" pitchFamily="2" charset="-78"/>
              </a:rPr>
              <a:t>قادرند به واسطه منابع سخت افزاری ، ارتباطی و نرم افزاری که در اختیار دارند برخی از فعالیتهای انسانی را به جای انسان و به صورت خودکار انجام دهند</a:t>
            </a:r>
            <a:endParaRPr lang="en-US" dirty="0">
              <a:cs typeface="B Yekan" panose="00000400000000000000" pitchFamily="2" charset="-78"/>
            </a:endParaRPr>
          </a:p>
        </p:txBody>
      </p:sp>
      <p:sp>
        <p:nvSpPr>
          <p:cNvPr id="4" name="Text Placeholder 3"/>
          <p:cNvSpPr>
            <a:spLocks noGrp="1"/>
          </p:cNvSpPr>
          <p:nvPr>
            <p:ph type="body" sz="half" idx="2"/>
          </p:nvPr>
        </p:nvSpPr>
        <p:spPr/>
        <p:txBody>
          <a:bodyPr/>
          <a:lstStyle/>
          <a:p>
            <a:pPr algn="r" rtl="1"/>
            <a:r>
              <a:rPr lang="fa-IR" dirty="0" smtClean="0">
                <a:cs typeface="B Yekan" panose="00000400000000000000" pitchFamily="2" charset="-78"/>
              </a:rPr>
              <a:t>مفاهیم</a:t>
            </a:r>
            <a:endParaRPr lang="en-US" dirty="0">
              <a:cs typeface="B Yekan" panose="00000400000000000000" pitchFamily="2" charset="-78"/>
            </a:endParaRPr>
          </a:p>
        </p:txBody>
      </p:sp>
      <p:sp>
        <p:nvSpPr>
          <p:cNvPr id="5" name="Rectangle 4"/>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77763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Yekan" panose="00000400000000000000" pitchFamily="2" charset="-78"/>
              </a:rPr>
              <a:t>اینترنت اشیاء</a:t>
            </a:r>
            <a:endParaRPr lang="en-US" dirty="0">
              <a:cs typeface="B Yekan" panose="00000400000000000000" pitchFamily="2" charset="-78"/>
            </a:endParaRPr>
          </a:p>
        </p:txBody>
      </p:sp>
      <p:sp>
        <p:nvSpPr>
          <p:cNvPr id="3" name="Content Placeholder 2"/>
          <p:cNvSpPr>
            <a:spLocks noGrp="1"/>
          </p:cNvSpPr>
          <p:nvPr>
            <p:ph idx="1"/>
          </p:nvPr>
        </p:nvSpPr>
        <p:spPr>
          <a:xfrm>
            <a:off x="3700486" y="850006"/>
            <a:ext cx="7315200" cy="5228822"/>
          </a:xfrm>
        </p:spPr>
        <p:txBody>
          <a:bodyPr anchor="t"/>
          <a:lstStyle/>
          <a:p>
            <a:pPr algn="r" rtl="1">
              <a:lnSpc>
                <a:spcPct val="100000"/>
              </a:lnSpc>
            </a:pPr>
            <a:r>
              <a:rPr lang="fa-IR" dirty="0" smtClean="0">
                <a:cs typeface="B Yekan" panose="00000400000000000000" pitchFamily="2" charset="-78"/>
              </a:rPr>
              <a:t>دریافت اطلاعات از محیط پیرامونی</a:t>
            </a:r>
          </a:p>
          <a:p>
            <a:pPr algn="r" rtl="1">
              <a:lnSpc>
                <a:spcPct val="100000"/>
              </a:lnSpc>
            </a:pPr>
            <a:r>
              <a:rPr lang="fa-IR" dirty="0" smtClean="0">
                <a:cs typeface="B Yekan" panose="00000400000000000000" pitchFamily="2" charset="-78"/>
              </a:rPr>
              <a:t>تبدیل داده ها به اطلاعات مفید </a:t>
            </a:r>
          </a:p>
          <a:p>
            <a:pPr algn="r" rtl="1">
              <a:lnSpc>
                <a:spcPct val="100000"/>
              </a:lnSpc>
            </a:pPr>
            <a:r>
              <a:rPr lang="fa-IR" dirty="0" smtClean="0">
                <a:cs typeface="B Yekan" panose="00000400000000000000" pitchFamily="2" charset="-78"/>
              </a:rPr>
              <a:t>تولید دانش </a:t>
            </a:r>
          </a:p>
          <a:p>
            <a:pPr algn="r" rtl="1">
              <a:lnSpc>
                <a:spcPct val="100000"/>
              </a:lnSpc>
            </a:pPr>
            <a:r>
              <a:rPr lang="fa-IR" dirty="0" smtClean="0">
                <a:cs typeface="B Yekan" panose="00000400000000000000" pitchFamily="2" charset="-78"/>
              </a:rPr>
              <a:t>بهره برداری از دانش و اتخاذ تصمیمات خودکار جهت انجام فعالیتهای انسانی </a:t>
            </a:r>
          </a:p>
          <a:p>
            <a:pPr algn="r" rtl="1">
              <a:lnSpc>
                <a:spcPct val="100000"/>
              </a:lnSpc>
            </a:pPr>
            <a:r>
              <a:rPr lang="fa-IR" dirty="0" smtClean="0">
                <a:cs typeface="B Yekan" panose="00000400000000000000" pitchFamily="2" charset="-78"/>
              </a:rPr>
              <a:t>کمک به انسان در کنترل محیط و شرایط</a:t>
            </a:r>
          </a:p>
          <a:p>
            <a:pPr algn="r" rtl="1"/>
            <a:endParaRPr lang="fa-IR" dirty="0" smtClean="0">
              <a:cs typeface="B Yekan" panose="00000400000000000000" pitchFamily="2" charset="-78"/>
            </a:endParaRPr>
          </a:p>
        </p:txBody>
      </p:sp>
      <p:sp>
        <p:nvSpPr>
          <p:cNvPr id="4" name="Text Placeholder 3"/>
          <p:cNvSpPr>
            <a:spLocks noGrp="1"/>
          </p:cNvSpPr>
          <p:nvPr>
            <p:ph type="body" sz="half" idx="2"/>
          </p:nvPr>
        </p:nvSpPr>
        <p:spPr/>
        <p:txBody>
          <a:bodyPr/>
          <a:lstStyle/>
          <a:p>
            <a:pPr algn="r" rtl="1"/>
            <a:r>
              <a:rPr lang="fa-IR" dirty="0" smtClean="0">
                <a:cs typeface="B Yekan" panose="00000400000000000000" pitchFamily="2" charset="-78"/>
              </a:rPr>
              <a:t>اهداف</a:t>
            </a:r>
            <a:endParaRPr lang="en-US" dirty="0">
              <a:cs typeface="B Yekan" panose="00000400000000000000" pitchFamily="2" charset="-78"/>
            </a:endParaRPr>
          </a:p>
        </p:txBody>
      </p:sp>
      <p:pic>
        <p:nvPicPr>
          <p:cNvPr id="5" name="Pictur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719661" y="3158691"/>
            <a:ext cx="5276850" cy="2657475"/>
          </a:xfrm>
          <a:prstGeom prst="rect">
            <a:avLst/>
          </a:prstGeom>
        </p:spPr>
      </p:pic>
      <p:sp>
        <p:nvSpPr>
          <p:cNvPr id="6" name="Rectangle 5"/>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321190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Yekan" panose="00000400000000000000" pitchFamily="2" charset="-78"/>
              </a:rPr>
              <a:t>اینترنت اشیاء</a:t>
            </a:r>
            <a:endParaRPr lang="en-US" dirty="0">
              <a:cs typeface="B Yekan" panose="00000400000000000000" pitchFamily="2" charset="-78"/>
            </a:endParaRPr>
          </a:p>
        </p:txBody>
      </p:sp>
      <p:sp>
        <p:nvSpPr>
          <p:cNvPr id="3" name="Content Placeholder 2"/>
          <p:cNvSpPr>
            <a:spLocks noGrp="1"/>
          </p:cNvSpPr>
          <p:nvPr>
            <p:ph idx="1"/>
          </p:nvPr>
        </p:nvSpPr>
        <p:spPr/>
        <p:txBody>
          <a:bodyPr/>
          <a:lstStyle/>
          <a:p>
            <a:pPr marL="0" indent="0" algn="r" rtl="1">
              <a:lnSpc>
                <a:spcPct val="150000"/>
              </a:lnSpc>
              <a:buNone/>
            </a:pPr>
            <a:r>
              <a:rPr lang="fa-IR" dirty="0" smtClean="0">
                <a:solidFill>
                  <a:schemeClr val="accent1">
                    <a:lumMod val="75000"/>
                  </a:schemeClr>
                </a:solidFill>
                <a:cs typeface="B Yekan" panose="00000400000000000000" pitchFamily="2" charset="-78"/>
              </a:rPr>
              <a:t>مولفه های اینترنت اشیاء :</a:t>
            </a:r>
          </a:p>
          <a:p>
            <a:pPr algn="r" rtl="1">
              <a:lnSpc>
                <a:spcPct val="150000"/>
              </a:lnSpc>
            </a:pPr>
            <a:r>
              <a:rPr lang="fa-IR" dirty="0" smtClean="0">
                <a:cs typeface="B Yekan" panose="00000400000000000000" pitchFamily="2" charset="-78"/>
              </a:rPr>
              <a:t>تجهیزات </a:t>
            </a:r>
          </a:p>
          <a:p>
            <a:pPr algn="r" rtl="1">
              <a:lnSpc>
                <a:spcPct val="150000"/>
              </a:lnSpc>
            </a:pPr>
            <a:r>
              <a:rPr lang="fa-IR" dirty="0" smtClean="0">
                <a:cs typeface="B Yekan" panose="00000400000000000000" pitchFamily="2" charset="-78"/>
              </a:rPr>
              <a:t>سنسورهای متصل به تجهیزات </a:t>
            </a:r>
          </a:p>
          <a:p>
            <a:pPr algn="r" rtl="1">
              <a:lnSpc>
                <a:spcPct val="150000"/>
              </a:lnSpc>
            </a:pPr>
            <a:r>
              <a:rPr lang="fa-IR" dirty="0" smtClean="0">
                <a:cs typeface="B Yekan" panose="00000400000000000000" pitchFamily="2" charset="-78"/>
              </a:rPr>
              <a:t>ارتباطات شبکه ای و یا بی سیم </a:t>
            </a:r>
          </a:p>
          <a:p>
            <a:pPr algn="r" rtl="1">
              <a:lnSpc>
                <a:spcPct val="150000"/>
              </a:lnSpc>
            </a:pPr>
            <a:r>
              <a:rPr lang="fa-IR" dirty="0" smtClean="0">
                <a:cs typeface="B Yekan" panose="00000400000000000000" pitchFamily="2" charset="-78"/>
              </a:rPr>
              <a:t>پروتکل های ارتباطی</a:t>
            </a:r>
          </a:p>
          <a:p>
            <a:pPr algn="r" rtl="1">
              <a:lnSpc>
                <a:spcPct val="150000"/>
              </a:lnSpc>
            </a:pPr>
            <a:r>
              <a:rPr lang="fa-IR" dirty="0" smtClean="0">
                <a:cs typeface="B Yekan" panose="00000400000000000000" pitchFamily="2" charset="-78"/>
              </a:rPr>
              <a:t>منابع ذخیره سازی و پردارشی حداقلی در تجهیزات</a:t>
            </a:r>
          </a:p>
          <a:p>
            <a:pPr algn="r" rtl="1">
              <a:lnSpc>
                <a:spcPct val="150000"/>
              </a:lnSpc>
            </a:pPr>
            <a:r>
              <a:rPr lang="fa-IR" dirty="0" smtClean="0">
                <a:cs typeface="B Yekan" panose="00000400000000000000" pitchFamily="2" charset="-78"/>
              </a:rPr>
              <a:t>برنامه های کاربردی</a:t>
            </a:r>
          </a:p>
          <a:p>
            <a:pPr marL="0" indent="0" algn="r" rtl="1">
              <a:lnSpc>
                <a:spcPct val="150000"/>
              </a:lnSpc>
              <a:buNone/>
            </a:pPr>
            <a:endParaRPr lang="en-US" dirty="0">
              <a:cs typeface="B Yekan" panose="00000400000000000000" pitchFamily="2" charset="-78"/>
            </a:endParaRPr>
          </a:p>
        </p:txBody>
      </p:sp>
      <p:sp>
        <p:nvSpPr>
          <p:cNvPr id="4" name="Text Placeholder 3"/>
          <p:cNvSpPr>
            <a:spLocks noGrp="1"/>
          </p:cNvSpPr>
          <p:nvPr>
            <p:ph type="body" sz="half" idx="2"/>
          </p:nvPr>
        </p:nvSpPr>
        <p:spPr/>
        <p:txBody>
          <a:bodyPr/>
          <a:lstStyle/>
          <a:p>
            <a:pPr algn="r" rtl="1"/>
            <a:r>
              <a:rPr lang="fa-IR" dirty="0" smtClean="0">
                <a:cs typeface="B Yekan" panose="00000400000000000000" pitchFamily="2" charset="-78"/>
              </a:rPr>
              <a:t>اجزاء</a:t>
            </a:r>
            <a:endParaRPr lang="en-US" dirty="0">
              <a:cs typeface="B Yekan" panose="00000400000000000000" pitchFamily="2" charset="-78"/>
            </a:endParaRPr>
          </a:p>
        </p:txBody>
      </p:sp>
      <p:sp>
        <p:nvSpPr>
          <p:cNvPr id="5" name="Rectangle 4"/>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171943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Yekan" panose="00000400000000000000" pitchFamily="2" charset="-78"/>
              </a:rPr>
              <a:t>اینترنت اشیاء</a:t>
            </a:r>
            <a:endParaRPr lang="en-US" dirty="0">
              <a:cs typeface="B Yekan" panose="00000400000000000000" pitchFamily="2" charset="-78"/>
            </a:endParaRPr>
          </a:p>
        </p:txBody>
      </p:sp>
      <p:sp>
        <p:nvSpPr>
          <p:cNvPr id="3" name="Content Placeholder 2"/>
          <p:cNvSpPr>
            <a:spLocks noGrp="1"/>
          </p:cNvSpPr>
          <p:nvPr>
            <p:ph idx="1"/>
          </p:nvPr>
        </p:nvSpPr>
        <p:spPr/>
        <p:txBody>
          <a:bodyPr/>
          <a:lstStyle/>
          <a:p>
            <a:pPr algn="r" rtl="1">
              <a:lnSpc>
                <a:spcPct val="150000"/>
              </a:lnSpc>
            </a:pPr>
            <a:r>
              <a:rPr lang="fa-IR" dirty="0" smtClean="0">
                <a:cs typeface="B Yekan" panose="00000400000000000000" pitchFamily="2" charset="-78"/>
              </a:rPr>
              <a:t>اطلاعات توسط سنسورها جمع آوری می شود .</a:t>
            </a:r>
          </a:p>
          <a:p>
            <a:pPr algn="r" rtl="1">
              <a:lnSpc>
                <a:spcPct val="150000"/>
              </a:lnSpc>
            </a:pPr>
            <a:r>
              <a:rPr lang="fa-IR" dirty="0" smtClean="0">
                <a:cs typeface="B Yekan" panose="00000400000000000000" pitchFamily="2" charset="-78"/>
              </a:rPr>
              <a:t>پردارش اولیه در تجهیزات انجام می شود </a:t>
            </a:r>
          </a:p>
          <a:p>
            <a:pPr algn="r" rtl="1">
              <a:lnSpc>
                <a:spcPct val="150000"/>
              </a:lnSpc>
            </a:pPr>
            <a:r>
              <a:rPr lang="fa-IR" dirty="0" smtClean="0">
                <a:cs typeface="B Yekan" panose="00000400000000000000" pitchFamily="2" charset="-78"/>
              </a:rPr>
              <a:t>در شبکه ارسال می شود </a:t>
            </a:r>
          </a:p>
          <a:p>
            <a:pPr algn="r" rtl="1">
              <a:lnSpc>
                <a:spcPct val="150000"/>
              </a:lnSpc>
            </a:pPr>
            <a:r>
              <a:rPr lang="fa-IR" dirty="0" smtClean="0">
                <a:cs typeface="B Yekan" panose="00000400000000000000" pitchFamily="2" charset="-78"/>
              </a:rPr>
              <a:t>توسط برنامه های کاربردی ، نمایی کاربردی از اطلاعات ارائه می شود </a:t>
            </a:r>
          </a:p>
          <a:p>
            <a:pPr algn="r" rtl="1">
              <a:lnSpc>
                <a:spcPct val="150000"/>
              </a:lnSpc>
            </a:pPr>
            <a:r>
              <a:rPr lang="fa-IR" dirty="0" smtClean="0">
                <a:cs typeface="B Yekan" panose="00000400000000000000" pitchFamily="2" charset="-78"/>
              </a:rPr>
              <a:t>با مدل سازی اطلاعات و داده کاوی دانش ارزشمند از اطلاعات استخراج می شود .</a:t>
            </a:r>
          </a:p>
          <a:p>
            <a:pPr algn="r" rtl="1">
              <a:lnSpc>
                <a:spcPct val="150000"/>
              </a:lnSpc>
            </a:pPr>
            <a:r>
              <a:rPr lang="fa-IR" dirty="0" smtClean="0">
                <a:cs typeface="B Yekan" panose="00000400000000000000" pitchFamily="2" charset="-78"/>
              </a:rPr>
              <a:t>دانش استخراج شده مبنای کسب درآمد و ارائه خدمات با ارزش می باشد .</a:t>
            </a:r>
            <a:endParaRPr lang="en-US" dirty="0">
              <a:cs typeface="B Yekan" panose="00000400000000000000" pitchFamily="2" charset="-78"/>
            </a:endParaRPr>
          </a:p>
        </p:txBody>
      </p:sp>
      <p:sp>
        <p:nvSpPr>
          <p:cNvPr id="4" name="Text Placeholder 3"/>
          <p:cNvSpPr>
            <a:spLocks noGrp="1"/>
          </p:cNvSpPr>
          <p:nvPr>
            <p:ph type="body" sz="half" idx="2"/>
          </p:nvPr>
        </p:nvSpPr>
        <p:spPr/>
        <p:txBody>
          <a:bodyPr/>
          <a:lstStyle/>
          <a:p>
            <a:pPr algn="r" rtl="1"/>
            <a:r>
              <a:rPr lang="fa-IR" dirty="0" smtClean="0">
                <a:cs typeface="B Yekan" panose="00000400000000000000" pitchFamily="2" charset="-78"/>
              </a:rPr>
              <a:t>جریان اطلاعات</a:t>
            </a:r>
            <a:endParaRPr lang="en-US" dirty="0">
              <a:cs typeface="B Yekan" panose="00000400000000000000" pitchFamily="2" charset="-78"/>
            </a:endParaRPr>
          </a:p>
        </p:txBody>
      </p:sp>
      <p:sp>
        <p:nvSpPr>
          <p:cNvPr id="5" name="Rectangle 4"/>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168531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Yekan" panose="00000400000000000000" pitchFamily="2" charset="-78"/>
              </a:rPr>
              <a:t>اینترنت اشیاء</a:t>
            </a:r>
            <a:endParaRPr lang="en-US" dirty="0">
              <a:cs typeface="B Yekan" panose="00000400000000000000" pitchFamily="2" charset="-78"/>
            </a:endParaRPr>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4803820" y="1382730"/>
            <a:ext cx="4793959" cy="4222892"/>
          </a:xfrm>
        </p:spPr>
      </p:pic>
      <p:sp>
        <p:nvSpPr>
          <p:cNvPr id="4" name="Text Placeholder 3"/>
          <p:cNvSpPr>
            <a:spLocks noGrp="1"/>
          </p:cNvSpPr>
          <p:nvPr>
            <p:ph type="body" sz="half" idx="2"/>
          </p:nvPr>
        </p:nvSpPr>
        <p:spPr/>
        <p:txBody>
          <a:bodyPr/>
          <a:lstStyle/>
          <a:p>
            <a:pPr algn="r" rtl="1"/>
            <a:r>
              <a:rPr lang="fa-IR" dirty="0" smtClean="0">
                <a:cs typeface="B Yekan" panose="00000400000000000000" pitchFamily="2" charset="-78"/>
              </a:rPr>
              <a:t>معماری</a:t>
            </a:r>
            <a:endParaRPr lang="en-US" dirty="0">
              <a:cs typeface="B Yekan" panose="00000400000000000000" pitchFamily="2" charset="-78"/>
            </a:endParaRPr>
          </a:p>
        </p:txBody>
      </p:sp>
      <p:sp>
        <p:nvSpPr>
          <p:cNvPr id="5" name="Rectangle 4"/>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188040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Yekan" panose="00000400000000000000" pitchFamily="2" charset="-78"/>
              </a:rPr>
              <a:t>اینترنت اشیاء</a:t>
            </a:r>
            <a:endParaRPr lang="en-US" dirty="0">
              <a:cs typeface="B Yekan" panose="00000400000000000000" pitchFamily="2" charset="-78"/>
            </a:endParaRPr>
          </a:p>
        </p:txBody>
      </p:sp>
      <p:sp>
        <p:nvSpPr>
          <p:cNvPr id="3" name="Content Placeholder 2"/>
          <p:cNvSpPr>
            <a:spLocks noGrp="1"/>
          </p:cNvSpPr>
          <p:nvPr>
            <p:ph idx="1"/>
          </p:nvPr>
        </p:nvSpPr>
        <p:spPr/>
        <p:txBody>
          <a:bodyPr>
            <a:normAutofit lnSpcReduction="10000"/>
          </a:bodyPr>
          <a:lstStyle/>
          <a:p>
            <a:pPr algn="r" rtl="1"/>
            <a:r>
              <a:rPr lang="fa-IR" dirty="0" smtClean="0">
                <a:solidFill>
                  <a:schemeClr val="accent1">
                    <a:lumMod val="75000"/>
                  </a:schemeClr>
                </a:solidFill>
                <a:cs typeface="B Yekan" panose="00000400000000000000" pitchFamily="2" charset="-78"/>
              </a:rPr>
              <a:t>لایه دریافت / ادراک </a:t>
            </a:r>
          </a:p>
          <a:p>
            <a:pPr marL="0" indent="0" algn="r" rtl="1">
              <a:buNone/>
            </a:pPr>
            <a:r>
              <a:rPr lang="fa-IR" dirty="0" smtClean="0">
                <a:cs typeface="B Yekan" panose="00000400000000000000" pitchFamily="2" charset="-78"/>
              </a:rPr>
              <a:t>اطلاعات به واسطه سنسورهای مستقل متصل به شبکه و یا سنسورهای متصل به تجهیزات دریافت می شود .</a:t>
            </a:r>
          </a:p>
          <a:p>
            <a:pPr algn="r" rtl="1"/>
            <a:r>
              <a:rPr lang="fa-IR" dirty="0" smtClean="0">
                <a:solidFill>
                  <a:schemeClr val="accent1">
                    <a:lumMod val="75000"/>
                  </a:schemeClr>
                </a:solidFill>
                <a:cs typeface="B Yekan" panose="00000400000000000000" pitchFamily="2" charset="-78"/>
              </a:rPr>
              <a:t>لایه شبکه </a:t>
            </a:r>
          </a:p>
          <a:p>
            <a:pPr marL="0" indent="0" algn="r" rtl="1">
              <a:buNone/>
            </a:pPr>
            <a:r>
              <a:rPr lang="fa-IR" dirty="0" smtClean="0">
                <a:cs typeface="B Yekan" panose="00000400000000000000" pitchFamily="2" charset="-78"/>
              </a:rPr>
              <a:t>اطلاعات دریافتی در لایه شبکه منتقل می شود </a:t>
            </a:r>
          </a:p>
          <a:p>
            <a:pPr algn="r" rtl="1"/>
            <a:r>
              <a:rPr lang="fa-IR" dirty="0" smtClean="0">
                <a:solidFill>
                  <a:schemeClr val="accent1">
                    <a:lumMod val="75000"/>
                  </a:schemeClr>
                </a:solidFill>
                <a:cs typeface="B Yekan" panose="00000400000000000000" pitchFamily="2" charset="-78"/>
              </a:rPr>
              <a:t>لایه میان افزار </a:t>
            </a:r>
          </a:p>
          <a:p>
            <a:pPr marL="0" indent="0" algn="r" rtl="1">
              <a:buNone/>
            </a:pPr>
            <a:r>
              <a:rPr lang="fa-IR" dirty="0" smtClean="0">
                <a:cs typeface="B Yekan" panose="00000400000000000000" pitchFamily="2" charset="-78"/>
              </a:rPr>
              <a:t>ضمن پردازش اولیه اطلاعات خام را بر اساس مدل طراحی شده در قالب اطلاعات قابل فهم توسط برنامه کاربردی تبدیل می کند .</a:t>
            </a:r>
          </a:p>
          <a:p>
            <a:pPr algn="r" rtl="1"/>
            <a:r>
              <a:rPr lang="fa-IR" dirty="0" smtClean="0">
                <a:solidFill>
                  <a:schemeClr val="accent1">
                    <a:lumMod val="75000"/>
                  </a:schemeClr>
                </a:solidFill>
                <a:cs typeface="B Yekan" panose="00000400000000000000" pitchFamily="2" charset="-78"/>
              </a:rPr>
              <a:t>لایه کاربرد </a:t>
            </a:r>
          </a:p>
          <a:p>
            <a:pPr marL="0" indent="0" algn="r" rtl="1">
              <a:buNone/>
            </a:pPr>
            <a:r>
              <a:rPr lang="fa-IR" dirty="0" smtClean="0">
                <a:cs typeface="B Yekan" panose="00000400000000000000" pitchFamily="2" charset="-78"/>
              </a:rPr>
              <a:t>مدل های اطلاعاتی ممناسب از اطلاعات حاصل می شود و ضمن ذخیره سازی آنها در قالب جدید ، به شکل قابل فهم و سودمند به کاربر اراده می شود .</a:t>
            </a:r>
          </a:p>
          <a:p>
            <a:pPr algn="r" rtl="1"/>
            <a:r>
              <a:rPr lang="fa-IR" dirty="0" smtClean="0">
                <a:solidFill>
                  <a:schemeClr val="accent1">
                    <a:lumMod val="75000"/>
                  </a:schemeClr>
                </a:solidFill>
                <a:cs typeface="B Yekan" panose="00000400000000000000" pitchFamily="2" charset="-78"/>
              </a:rPr>
              <a:t>لایه کسب و کار</a:t>
            </a:r>
            <a:endParaRPr lang="en-US" dirty="0" smtClean="0">
              <a:solidFill>
                <a:schemeClr val="accent1">
                  <a:lumMod val="75000"/>
                </a:schemeClr>
              </a:solidFill>
              <a:cs typeface="B Yekan" panose="00000400000000000000" pitchFamily="2" charset="-78"/>
            </a:endParaRPr>
          </a:p>
          <a:p>
            <a:pPr algn="r" rtl="1"/>
            <a:r>
              <a:rPr lang="fa-IR" dirty="0" smtClean="0">
                <a:cs typeface="B Yekan" panose="00000400000000000000" pitchFamily="2" charset="-78"/>
              </a:rPr>
              <a:t>با مدل سازی حجم زیادی از اطلاعات و داده کاوی خدمات جدیدی ارائه می شود که منجر به کسب درآمد برای ارائه دهندگان خدمات می شود.</a:t>
            </a:r>
            <a:endParaRPr lang="en-US" dirty="0">
              <a:cs typeface="B Yekan" panose="00000400000000000000" pitchFamily="2" charset="-78"/>
            </a:endParaRPr>
          </a:p>
        </p:txBody>
      </p:sp>
      <p:sp>
        <p:nvSpPr>
          <p:cNvPr id="4" name="Text Placeholder 3"/>
          <p:cNvSpPr>
            <a:spLocks noGrp="1"/>
          </p:cNvSpPr>
          <p:nvPr>
            <p:ph type="body" sz="half" idx="2"/>
          </p:nvPr>
        </p:nvSpPr>
        <p:spPr/>
        <p:txBody>
          <a:bodyPr/>
          <a:lstStyle/>
          <a:p>
            <a:pPr algn="r" rtl="1"/>
            <a:r>
              <a:rPr lang="fa-IR" dirty="0" smtClean="0">
                <a:cs typeface="B Yekan" panose="00000400000000000000" pitchFamily="2" charset="-78"/>
              </a:rPr>
              <a:t>تشریح لایه های معماری</a:t>
            </a:r>
            <a:endParaRPr lang="en-US" dirty="0">
              <a:cs typeface="B Yekan" panose="00000400000000000000" pitchFamily="2" charset="-78"/>
            </a:endParaRPr>
          </a:p>
        </p:txBody>
      </p:sp>
      <p:sp>
        <p:nvSpPr>
          <p:cNvPr id="5" name="Rectangle 4"/>
          <p:cNvSpPr/>
          <p:nvPr/>
        </p:nvSpPr>
        <p:spPr>
          <a:xfrm>
            <a:off x="0" y="6488668"/>
            <a:ext cx="336181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000" b="1" dirty="0" smtClean="0">
                <a:effectLst>
                  <a:outerShdw blurRad="38100" dist="38100" dir="2700000" algn="tl">
                    <a:srgbClr val="000000">
                      <a:alpha val="43137"/>
                    </a:srgbClr>
                  </a:outerShdw>
                </a:effectLst>
              </a:rPr>
              <a:t>@</a:t>
            </a:r>
            <a:r>
              <a:rPr lang="en-US" sz="2000" b="1" dirty="0" err="1" smtClean="0">
                <a:effectLst>
                  <a:outerShdw blurRad="38100" dist="38100" dir="2700000" algn="tl">
                    <a:srgbClr val="000000">
                      <a:alpha val="43137"/>
                    </a:srgbClr>
                  </a:outerShdw>
                </a:effectLst>
              </a:rPr>
              <a:t>Computer_IT_Engineering</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457776607"/>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TM03457475[[fn=Frame]]</Template>
  <TotalTime>265</TotalTime>
  <Words>2656</Words>
  <Application>Microsoft Office PowerPoint</Application>
  <PresentationFormat>Custom</PresentationFormat>
  <Paragraphs>225</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Frame</vt:lpstr>
      <vt:lpstr>اشیاء مبتنی بر کلود یکپارچه سازی اینترنت اشیاء و رایانش ابری   </vt:lpstr>
      <vt:lpstr>مقدمه</vt:lpstr>
      <vt:lpstr>اینترنت اشیاء</vt:lpstr>
      <vt:lpstr>اینترنت اشیاء</vt:lpstr>
      <vt:lpstr>اینترنت اشیاء</vt:lpstr>
      <vt:lpstr>اینترنت اشیاء</vt:lpstr>
      <vt:lpstr>اینترنت اشیاء</vt:lpstr>
      <vt:lpstr>اینترنت اشیاء</vt:lpstr>
      <vt:lpstr>اینترنت اشیاء</vt:lpstr>
      <vt:lpstr>اینترنت اشیاء</vt:lpstr>
      <vt:lpstr>اینترنت اشیاء</vt:lpstr>
      <vt:lpstr>اینترنت اشیاء</vt:lpstr>
      <vt:lpstr>اینترنت اشیاء</vt:lpstr>
      <vt:lpstr>رایانش ابری</vt:lpstr>
      <vt:lpstr>رایانش ابری</vt:lpstr>
      <vt:lpstr>رایانش ابری</vt:lpstr>
      <vt:lpstr>رایانش ابری</vt:lpstr>
      <vt:lpstr>رایانش ابری</vt:lpstr>
      <vt:lpstr>رایانش ابری</vt:lpstr>
      <vt:lpstr>اینترنت اشیاء و رایانش ابری </vt:lpstr>
      <vt:lpstr>یکپارچه سازی اینترنت اشیاء و رایانش ابری</vt:lpstr>
      <vt:lpstr>یکپارچه سازی اینترنت اشیاء و رایانش ابری</vt:lpstr>
      <vt:lpstr>یکپارچه سازی اینترنت اشیاء و رایانش ابری</vt:lpstr>
      <vt:lpstr>یکپارچه سازی اینترنت اشیاء و رایانش ابری</vt:lpstr>
      <vt:lpstr>یکپارچه سازی اینترنت اشیاء و رایانش ابری</vt:lpstr>
      <vt:lpstr>CloudIoT </vt:lpstr>
      <vt:lpstr>CloudIoT </vt:lpstr>
      <vt:lpstr>CloudIoT </vt:lpstr>
      <vt:lpstr>CloudIoT </vt:lpstr>
      <vt:lpstr>نتیجه گیری</vt:lpstr>
      <vt:lpstr>منابع و مراجع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اشیاء مبتنی بر کلود</dc:title>
  <dc:creator>Windows User</dc:creator>
  <cp:lastModifiedBy>Armond-H</cp:lastModifiedBy>
  <cp:revision>44</cp:revision>
  <dcterms:created xsi:type="dcterms:W3CDTF">2017-01-26T15:00:21Z</dcterms:created>
  <dcterms:modified xsi:type="dcterms:W3CDTF">2017-05-17T17:38:18Z</dcterms:modified>
</cp:coreProperties>
</file>