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306" r:id="rId5"/>
    <p:sldId id="260" r:id="rId6"/>
    <p:sldId id="264" r:id="rId7"/>
    <p:sldId id="262" r:id="rId8"/>
    <p:sldId id="263" r:id="rId9"/>
    <p:sldId id="266" r:id="rId10"/>
    <p:sldId id="265" r:id="rId11"/>
    <p:sldId id="292" r:id="rId12"/>
    <p:sldId id="275" r:id="rId13"/>
    <p:sldId id="295" r:id="rId14"/>
    <p:sldId id="274" r:id="rId15"/>
    <p:sldId id="294" r:id="rId16"/>
    <p:sldId id="296" r:id="rId17"/>
    <p:sldId id="279" r:id="rId18"/>
    <p:sldId id="300" r:id="rId19"/>
    <p:sldId id="281" r:id="rId20"/>
    <p:sldId id="280" r:id="rId21"/>
    <p:sldId id="282" r:id="rId22"/>
    <p:sldId id="283" r:id="rId23"/>
    <p:sldId id="297" r:id="rId24"/>
    <p:sldId id="287" r:id="rId25"/>
    <p:sldId id="285" r:id="rId26"/>
    <p:sldId id="301" r:id="rId27"/>
    <p:sldId id="302" r:id="rId28"/>
    <p:sldId id="303" r:id="rId29"/>
    <p:sldId id="304" r:id="rId30"/>
    <p:sldId id="305" r:id="rId31"/>
    <p:sldId id="288" r:id="rId32"/>
    <p:sldId id="291" r:id="rId33"/>
    <p:sldId id="298" r:id="rId34"/>
    <p:sldId id="289" r:id="rId35"/>
    <p:sldId id="290" r:id="rId36"/>
    <p:sldId id="29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10/19/2021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2702" y="685800"/>
            <a:ext cx="8534400" cy="3615267"/>
          </a:xfrm>
        </p:spPr>
        <p:txBody>
          <a:bodyPr>
            <a:normAutofit/>
          </a:bodyPr>
          <a:lstStyle/>
          <a:p>
            <a:pPr marL="0" indent="0" algn="ctr" rtl="1">
              <a:buNone/>
            </a:pPr>
            <a:r>
              <a:rPr lang="fa-IR" sz="6000" smtClean="0"/>
              <a:t>استرست را رها کن </a:t>
            </a:r>
            <a:endParaRPr lang="en-US" sz="6000" dirty="0"/>
          </a:p>
        </p:txBody>
      </p:sp>
    </p:spTree>
    <p:extLst>
      <p:ext uri="{BB962C8B-B14F-4D97-AF65-F5344CB8AC3E}">
        <p14:creationId xmlns:p14="http://schemas.microsoft.com/office/powerpoint/2010/main" val="2067503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1164351" cy="5289997"/>
          </a:xfrm>
        </p:spPr>
        <p:txBody>
          <a:bodyPr>
            <a:normAutofit fontScale="92500"/>
          </a:bodyPr>
          <a:lstStyle/>
          <a:p>
            <a:pPr algn="r" rtl="1"/>
            <a:r>
              <a:rPr lang="fa-IR" dirty="0">
                <a:solidFill>
                  <a:schemeClr val="bg1">
                    <a:lumMod val="85000"/>
                    <a:lumOff val="15000"/>
                  </a:schemeClr>
                </a:solidFill>
              </a:rPr>
              <a:t>طبقه‌بندي استرس‌ها از نظر کيفيت</a:t>
            </a:r>
          </a:p>
          <a:p>
            <a:pPr algn="r" rtl="1"/>
            <a:r>
              <a:rPr lang="fa-IR" dirty="0">
                <a:solidFill>
                  <a:schemeClr val="bg1">
                    <a:lumMod val="85000"/>
                    <a:lumOff val="15000"/>
                  </a:schemeClr>
                </a:solidFill>
              </a:rPr>
              <a:t> </a:t>
            </a:r>
          </a:p>
          <a:p>
            <a:pPr algn="r" rtl="1"/>
            <a:r>
              <a:rPr lang="fa-IR" dirty="0">
                <a:solidFill>
                  <a:schemeClr val="bg1">
                    <a:lumMod val="85000"/>
                    <a:lumOff val="15000"/>
                  </a:schemeClr>
                </a:solidFill>
              </a:rPr>
              <a:t>1- استرس‌هاي منفي:</a:t>
            </a:r>
          </a:p>
          <a:p>
            <a:pPr algn="r" rtl="1"/>
            <a:r>
              <a:rPr lang="fa-IR" dirty="0">
                <a:solidFill>
                  <a:schemeClr val="bg1">
                    <a:lumMod val="85000"/>
                    <a:lumOff val="15000"/>
                  </a:schemeClr>
                </a:solidFill>
              </a:rPr>
              <a:t> </a:t>
            </a:r>
          </a:p>
          <a:p>
            <a:pPr algn="r" rtl="1"/>
            <a:r>
              <a:rPr lang="fa-IR" dirty="0">
                <a:solidFill>
                  <a:schemeClr val="bg1">
                    <a:lumMod val="85000"/>
                    <a:lumOff val="15000"/>
                  </a:schemeClr>
                </a:solidFill>
              </a:rPr>
              <a:t>اين استرس‌ها اتفاقاتي منفي و ناخوشايند هستند مثل مرگ، طلاق و ...</a:t>
            </a:r>
          </a:p>
          <a:p>
            <a:pPr algn="r" rtl="1"/>
            <a:r>
              <a:rPr lang="fa-IR" dirty="0">
                <a:solidFill>
                  <a:schemeClr val="bg1">
                    <a:lumMod val="85000"/>
                    <a:lumOff val="15000"/>
                  </a:schemeClr>
                </a:solidFill>
              </a:rPr>
              <a:t> </a:t>
            </a:r>
          </a:p>
          <a:p>
            <a:pPr algn="r" rtl="1"/>
            <a:r>
              <a:rPr lang="fa-IR" dirty="0">
                <a:solidFill>
                  <a:schemeClr val="bg1">
                    <a:lumMod val="85000"/>
                    <a:lumOff val="15000"/>
                  </a:schemeClr>
                </a:solidFill>
              </a:rPr>
              <a:t>2- استرس‌هاي مثبت:</a:t>
            </a:r>
          </a:p>
          <a:p>
            <a:pPr algn="r" rtl="1"/>
            <a:r>
              <a:rPr lang="fa-IR" dirty="0">
                <a:solidFill>
                  <a:schemeClr val="bg1">
                    <a:lumMod val="85000"/>
                    <a:lumOff val="15000"/>
                  </a:schemeClr>
                </a:solidFill>
              </a:rPr>
              <a:t> </a:t>
            </a:r>
          </a:p>
          <a:p>
            <a:pPr algn="r" rtl="1"/>
            <a:r>
              <a:rPr lang="fa-IR" dirty="0">
                <a:solidFill>
                  <a:schemeClr val="bg1">
                    <a:lumMod val="85000"/>
                    <a:lumOff val="15000"/>
                  </a:schemeClr>
                </a:solidFill>
              </a:rPr>
              <a:t>اين استرس‌ها اتفاقاتي مثبت و خوشايند هستند مثل: تولد، ازدواج ، ترفيع و ...</a:t>
            </a:r>
          </a:p>
          <a:p>
            <a:pPr algn="r" rtl="1"/>
            <a:r>
              <a:rPr lang="fa-IR" dirty="0">
                <a:solidFill>
                  <a:schemeClr val="bg1">
                    <a:lumMod val="85000"/>
                    <a:lumOff val="15000"/>
                  </a:schemeClr>
                </a:solidFill>
              </a:rPr>
              <a:t> </a:t>
            </a:r>
          </a:p>
          <a:p>
            <a:pPr algn="r" rtl="1"/>
            <a:r>
              <a:rPr lang="fa-IR" dirty="0">
                <a:solidFill>
                  <a:schemeClr val="bg1">
                    <a:lumMod val="85000"/>
                    <a:lumOff val="15000"/>
                  </a:schemeClr>
                </a:solidFill>
              </a:rPr>
              <a:t>هم اتفاقات مثبت و هم اتفاقات منفي مي‌توانند استرس‌زا باشند. چون هر تغييري استرس </a:t>
            </a:r>
            <a:r>
              <a:rPr lang="fa-IR" dirty="0" smtClean="0">
                <a:solidFill>
                  <a:schemeClr val="bg1">
                    <a:lumMod val="85000"/>
                    <a:lumOff val="15000"/>
                  </a:schemeClr>
                </a:solidFill>
              </a:rPr>
              <a:t>زا است </a:t>
            </a:r>
            <a:r>
              <a:rPr lang="fa-IR" dirty="0">
                <a:solidFill>
                  <a:schemeClr val="bg1">
                    <a:lumMod val="85000"/>
                    <a:lumOff val="15000"/>
                  </a:schemeClr>
                </a:solidFill>
              </a:rPr>
              <a:t>و باعث مي‌شود تعادل قبلي فرد با شرايط زندگي بهم بخورد و به‌ همين دليل فرد بايد سعي کند تا دوباره خود را با شرايط جديد زندگي سازگار کند. اين دوباره سازگار شدن باعث مي‌شود به جسم و روان فرد فشار وارد شود.</a:t>
            </a:r>
          </a:p>
          <a:p>
            <a:pPr algn="r" rtl="1"/>
            <a:endParaRPr lang="en-US" dirty="0"/>
          </a:p>
        </p:txBody>
      </p:sp>
    </p:spTree>
    <p:extLst>
      <p:ext uri="{BB962C8B-B14F-4D97-AF65-F5344CB8AC3E}">
        <p14:creationId xmlns:p14="http://schemas.microsoft.com/office/powerpoint/2010/main" val="284377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829501" cy="3615267"/>
          </a:xfrm>
        </p:spPr>
        <p:txBody>
          <a:bodyPr/>
          <a:lstStyle/>
          <a:p>
            <a:pPr algn="r" rtl="1"/>
            <a:r>
              <a:rPr lang="fa-IR" dirty="0" smtClean="0"/>
              <a:t>چیزی که تنش ایجاد می کند الزاما  اتفاقات بزرگ نیست ، اتفاقات کوچک و خرد است که جنبه تداومی داشته باشد .مثل خانواده دارای نزاع کوچک ولی مداوم و طولانی</a:t>
            </a:r>
          </a:p>
          <a:p>
            <a:pPr algn="r" rtl="1"/>
            <a:r>
              <a:rPr lang="fa-IR" dirty="0" smtClean="0"/>
              <a:t>کسی که هر روز در ترافیک است </a:t>
            </a:r>
          </a:p>
          <a:p>
            <a:pPr algn="r" rtl="1"/>
            <a:r>
              <a:rPr lang="fa-IR" dirty="0" smtClean="0"/>
              <a:t>کسی که هر روز در الودگی هوا است </a:t>
            </a:r>
          </a:p>
          <a:p>
            <a:pPr marL="0" indent="0" algn="r" rtl="1">
              <a:buNone/>
            </a:pPr>
            <a:endParaRPr lang="en-US" dirty="0"/>
          </a:p>
        </p:txBody>
      </p:sp>
    </p:spTree>
    <p:extLst>
      <p:ext uri="{BB962C8B-B14F-4D97-AF65-F5344CB8AC3E}">
        <p14:creationId xmlns:p14="http://schemas.microsoft.com/office/powerpoint/2010/main" val="142809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2884" y="930498"/>
            <a:ext cx="10341735" cy="4362718"/>
          </a:xfrm>
        </p:spPr>
        <p:txBody>
          <a:bodyPr>
            <a:normAutofit/>
          </a:bodyPr>
          <a:lstStyle/>
          <a:p>
            <a:pPr algn="r" rtl="1"/>
            <a:r>
              <a:rPr lang="fa-IR" sz="2400" dirty="0"/>
              <a:t>اثرات </a:t>
            </a:r>
            <a:r>
              <a:rPr lang="fa-IR" sz="2400" dirty="0" smtClean="0"/>
              <a:t>استرس</a:t>
            </a:r>
          </a:p>
          <a:p>
            <a:pPr algn="r" rtl="1"/>
            <a:r>
              <a:rPr lang="fa-IR" sz="2400" dirty="0" smtClean="0"/>
              <a:t>1 ) اثرات فکری </a:t>
            </a:r>
            <a:endParaRPr lang="fa-IR" sz="2400" dirty="0"/>
          </a:p>
          <a:p>
            <a:pPr algn="r" rtl="1"/>
            <a:r>
              <a:rPr lang="fa-IR" sz="2400" dirty="0" smtClean="0"/>
              <a:t>2) </a:t>
            </a:r>
            <a:r>
              <a:rPr lang="fa-IR" sz="2400" dirty="0"/>
              <a:t>اثرات </a:t>
            </a:r>
            <a:r>
              <a:rPr lang="fa-IR" sz="2400" dirty="0" smtClean="0"/>
              <a:t>جسماني</a:t>
            </a:r>
          </a:p>
          <a:p>
            <a:pPr algn="r" rtl="1"/>
            <a:r>
              <a:rPr lang="fa-IR" sz="2400" dirty="0" smtClean="0"/>
              <a:t>3) </a:t>
            </a:r>
            <a:r>
              <a:rPr lang="fa-IR" sz="2400" dirty="0"/>
              <a:t>اثرات </a:t>
            </a:r>
            <a:r>
              <a:rPr lang="fa-IR" sz="2400" dirty="0" smtClean="0"/>
              <a:t>رواني</a:t>
            </a:r>
          </a:p>
          <a:p>
            <a:pPr algn="r" rtl="1"/>
            <a:r>
              <a:rPr lang="fa-IR" sz="2400" dirty="0" smtClean="0"/>
              <a:t>4) </a:t>
            </a:r>
            <a:r>
              <a:rPr lang="fa-IR" sz="2400" dirty="0"/>
              <a:t>اثرات </a:t>
            </a:r>
            <a:r>
              <a:rPr lang="fa-IR" sz="2400" dirty="0" smtClean="0"/>
              <a:t>رفتاري</a:t>
            </a:r>
            <a:endParaRPr lang="fa-IR" sz="2400" dirty="0"/>
          </a:p>
          <a:p>
            <a:pPr algn="r" rtl="1"/>
            <a:endParaRPr lang="fa-IR" sz="2400" dirty="0" smtClean="0"/>
          </a:p>
          <a:p>
            <a:pPr algn="r" rtl="1"/>
            <a:endParaRPr lang="en-US" sz="2400" dirty="0"/>
          </a:p>
        </p:txBody>
      </p:sp>
    </p:spTree>
    <p:extLst>
      <p:ext uri="{BB962C8B-B14F-4D97-AF65-F5344CB8AC3E}">
        <p14:creationId xmlns:p14="http://schemas.microsoft.com/office/powerpoint/2010/main" val="182479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958289" cy="5238482"/>
          </a:xfrm>
        </p:spPr>
        <p:txBody>
          <a:bodyPr/>
          <a:lstStyle/>
          <a:p>
            <a:pPr algn="r" rtl="1"/>
            <a:r>
              <a:rPr lang="fa-IR" dirty="0"/>
              <a:t>1- نشانه های فکری </a:t>
            </a:r>
            <a:endParaRPr lang="fa-IR" dirty="0" smtClean="0"/>
          </a:p>
          <a:p>
            <a:pPr marL="0" indent="0" algn="r" rtl="1">
              <a:buNone/>
            </a:pPr>
            <a:endParaRPr lang="fa-IR" dirty="0" smtClean="0"/>
          </a:p>
          <a:p>
            <a:pPr marL="0" indent="0" algn="r" rtl="1">
              <a:buNone/>
            </a:pPr>
            <a:r>
              <a:rPr lang="fa-IR" dirty="0" smtClean="0"/>
              <a:t>( </a:t>
            </a:r>
            <a:r>
              <a:rPr lang="fa-IR" dirty="0"/>
              <a:t>اشکال در تمرکز، ضعف در حافظه ،اشکال در تصمیم گیری، افکار مغشوش ،به تعویق انداختن دایمی </a:t>
            </a:r>
            <a:endParaRPr lang="fa-IR" dirty="0" smtClean="0"/>
          </a:p>
          <a:p>
            <a:pPr marL="0" indent="0" algn="r" rtl="1">
              <a:buNone/>
            </a:pPr>
            <a:endParaRPr lang="fa-IR" dirty="0"/>
          </a:p>
          <a:p>
            <a:pPr marL="0" indent="0" algn="r" rtl="1">
              <a:buNone/>
            </a:pPr>
            <a:r>
              <a:rPr lang="fa-IR" dirty="0" smtClean="0"/>
              <a:t>کارها </a:t>
            </a:r>
            <a:r>
              <a:rPr lang="fa-IR" dirty="0"/>
              <a:t>،بدترین ها را پیش بینی کردن ،بیشتر از حل مسأله نگران مسأله بودن و به آن فکر کردن )</a:t>
            </a:r>
          </a:p>
          <a:p>
            <a:pPr algn="r" rtl="1"/>
            <a:endParaRPr lang="en-US" dirty="0"/>
          </a:p>
        </p:txBody>
      </p:sp>
    </p:spTree>
    <p:extLst>
      <p:ext uri="{BB962C8B-B14F-4D97-AF65-F5344CB8AC3E}">
        <p14:creationId xmlns:p14="http://schemas.microsoft.com/office/powerpoint/2010/main" val="2341728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799"/>
            <a:ext cx="10739349" cy="5818031"/>
          </a:xfrm>
        </p:spPr>
        <p:txBody>
          <a:bodyPr>
            <a:normAutofit/>
          </a:bodyPr>
          <a:lstStyle/>
          <a:p>
            <a:pPr marL="0" indent="0" algn="r" rtl="1">
              <a:buNone/>
            </a:pPr>
            <a:r>
              <a:rPr lang="fa-IR" sz="2300" dirty="0" smtClean="0"/>
              <a:t> </a:t>
            </a:r>
            <a:endParaRPr lang="fa-IR" sz="2300" dirty="0"/>
          </a:p>
          <a:p>
            <a:pPr algn="r" rtl="1"/>
            <a:r>
              <a:rPr lang="fa-IR" sz="2300" dirty="0" smtClean="0"/>
              <a:t>2) نشانه های  </a:t>
            </a:r>
            <a:r>
              <a:rPr lang="fa-IR" sz="2300" dirty="0"/>
              <a:t>جسماني </a:t>
            </a:r>
            <a:endParaRPr lang="fa-IR" sz="2300" dirty="0" smtClean="0"/>
          </a:p>
          <a:p>
            <a:pPr algn="r" rtl="1"/>
            <a:endParaRPr lang="fa-IR" sz="2300" dirty="0"/>
          </a:p>
          <a:p>
            <a:pPr algn="r" rtl="1"/>
            <a:r>
              <a:rPr lang="fa-IR" sz="2300" dirty="0" smtClean="0"/>
              <a:t>دردهای </a:t>
            </a:r>
            <a:r>
              <a:rPr lang="fa-IR" sz="2300" dirty="0"/>
              <a:t>بدنی ، سردردها ، گرفتگی عضلات بخصوص در ناحیه گردن و شانه ها،خستگی مفرط ،حالت تهوع ، احساس خفگی ، پرش ناگهانی چشم یا لب ، احساس لرزش،دندان قروچه کردن ،افزایش ضربان قلب، سرگیجه،اسهال یا یبوست، عرق کردن کف دست /یخ کردن </a:t>
            </a:r>
            <a:r>
              <a:rPr lang="fa-IR" sz="2300" dirty="0" smtClean="0"/>
              <a:t>انگشتان</a:t>
            </a:r>
            <a:endParaRPr lang="fa-IR" sz="2300" dirty="0"/>
          </a:p>
          <a:p>
            <a:pPr algn="r" rtl="1"/>
            <a:r>
              <a:rPr lang="fa-IR" sz="2300" dirty="0" smtClean="0"/>
              <a:t>به </a:t>
            </a:r>
            <a:r>
              <a:rPr lang="fa-IR" sz="2300" dirty="0"/>
              <a:t>بيماري‌هايي که در اثر استرس ايجاد مي‌شود بيماري‌هاي روان تني مي‌گويند يعني هم‌ ريشه بدني و هم ريشه رواني دارند مثل: زخم‌معده، زخم اثني‌عشر، آسم، ميگرن، مثانه تحريک‌پذير، بيماري‌هاي قلبي، بخصوص فشار خون، جوش‌هاي پوست، اگزما، کهير، دردهاي مختلف به خصوص پشت‌دردها، کمردردها و </a:t>
            </a:r>
            <a:r>
              <a:rPr lang="fa-IR" sz="2300" dirty="0" smtClean="0"/>
              <a:t>سرطان</a:t>
            </a:r>
          </a:p>
          <a:p>
            <a:pPr algn="r" rtl="1"/>
            <a:r>
              <a:rPr lang="fa-IR" sz="2300" dirty="0" smtClean="0"/>
              <a:t> ضعيف شدن سيستم ایمنی </a:t>
            </a:r>
          </a:p>
          <a:p>
            <a:pPr marL="0" indent="0" algn="r" rtl="1">
              <a:buNone/>
            </a:pPr>
            <a:endParaRPr lang="en-US" dirty="0"/>
          </a:p>
        </p:txBody>
      </p:sp>
    </p:spTree>
    <p:extLst>
      <p:ext uri="{BB962C8B-B14F-4D97-AF65-F5344CB8AC3E}">
        <p14:creationId xmlns:p14="http://schemas.microsoft.com/office/powerpoint/2010/main" val="536111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996926" cy="5431665"/>
          </a:xfrm>
        </p:spPr>
        <p:txBody>
          <a:bodyPr>
            <a:normAutofit/>
          </a:bodyPr>
          <a:lstStyle/>
          <a:p>
            <a:pPr algn="r" rtl="1"/>
            <a:r>
              <a:rPr lang="fa-IR" dirty="0"/>
              <a:t>3- نشانه های احساسی و </a:t>
            </a:r>
            <a:r>
              <a:rPr lang="fa-IR" dirty="0" smtClean="0"/>
              <a:t>هیجانی</a:t>
            </a:r>
          </a:p>
          <a:p>
            <a:pPr algn="r" rtl="1"/>
            <a:endParaRPr lang="fa-IR" dirty="0"/>
          </a:p>
          <a:p>
            <a:pPr marL="0" indent="0" algn="r" rtl="1">
              <a:buNone/>
            </a:pPr>
            <a:r>
              <a:rPr lang="fa-IR" dirty="0" smtClean="0"/>
              <a:t>(</a:t>
            </a:r>
            <a:r>
              <a:rPr lang="fa-IR" dirty="0"/>
              <a:t>تحریک پذیری و پرخاشگری،کناره گیری،ناتوانی در برقراری </a:t>
            </a:r>
            <a:r>
              <a:rPr lang="fa-IR" dirty="0" smtClean="0"/>
              <a:t>ارتباط،بدخلقی</a:t>
            </a:r>
            <a:r>
              <a:rPr lang="fa-IR" dirty="0"/>
              <a:t>، گریه کردن ، بدگمانی و </a:t>
            </a:r>
            <a:r>
              <a:rPr lang="fa-IR" dirty="0" smtClean="0"/>
              <a:t>غرغر</a:t>
            </a:r>
          </a:p>
          <a:p>
            <a:pPr marL="0" indent="0" algn="r" rtl="1">
              <a:buNone/>
            </a:pPr>
            <a:endParaRPr lang="fa-IR" dirty="0"/>
          </a:p>
          <a:p>
            <a:pPr marL="0" indent="0" algn="r" rtl="1">
              <a:buNone/>
            </a:pPr>
            <a:r>
              <a:rPr lang="fa-IR" dirty="0" smtClean="0"/>
              <a:t> </a:t>
            </a:r>
            <a:r>
              <a:rPr lang="fa-IR" dirty="0"/>
              <a:t>کردن، افسردگی و اضطراب، حساسیت بیش از حد به </a:t>
            </a:r>
            <a:r>
              <a:rPr lang="fa-IR" dirty="0" smtClean="0"/>
              <a:t>انتقاد ، </a:t>
            </a:r>
            <a:r>
              <a:rPr lang="fa-IR" dirty="0"/>
              <a:t>احساس گناه ، ترس </a:t>
            </a:r>
            <a:endParaRPr lang="fa-IR" dirty="0" smtClean="0"/>
          </a:p>
          <a:p>
            <a:pPr marL="0" indent="0" algn="r" rtl="1">
              <a:buNone/>
            </a:pPr>
            <a:endParaRPr lang="fa-IR" dirty="0"/>
          </a:p>
          <a:p>
            <a:pPr marL="0" indent="0" algn="r" rtl="1">
              <a:buNone/>
            </a:pPr>
            <a:r>
              <a:rPr lang="fa-IR" dirty="0"/>
              <a:t>غیرمنطقی ) احساس غم و غصه، کاهش علاقه، کاهش انگيزه، کاهش احساس لذت</a:t>
            </a:r>
            <a:r>
              <a:rPr lang="fa-IR" dirty="0" smtClean="0"/>
              <a:t>،، </a:t>
            </a:r>
            <a:r>
              <a:rPr lang="fa-IR" dirty="0"/>
              <a:t>احساس </a:t>
            </a:r>
            <a:endParaRPr lang="fa-IR" dirty="0" smtClean="0"/>
          </a:p>
          <a:p>
            <a:pPr marL="0" indent="0" algn="r" rtl="1">
              <a:buNone/>
            </a:pPr>
            <a:endParaRPr lang="fa-IR" dirty="0"/>
          </a:p>
          <a:p>
            <a:pPr marL="0" indent="0" algn="r" rtl="1">
              <a:buNone/>
            </a:pPr>
            <a:r>
              <a:rPr lang="fa-IR" dirty="0" smtClean="0"/>
              <a:t>خستگي </a:t>
            </a:r>
            <a:r>
              <a:rPr lang="fa-IR" dirty="0"/>
              <a:t>در بدن، زود از کوره در رفتن و عصبانيت</a:t>
            </a:r>
            <a:r>
              <a:rPr lang="fa-IR" dirty="0" smtClean="0"/>
              <a:t>،، </a:t>
            </a:r>
            <a:r>
              <a:rPr lang="fa-IR" dirty="0"/>
              <a:t>نااميدي و درماندگي، مرتب به مرگ و به </a:t>
            </a:r>
            <a:r>
              <a:rPr lang="fa-IR" dirty="0" smtClean="0"/>
              <a:t>خودکشي </a:t>
            </a:r>
          </a:p>
          <a:p>
            <a:pPr marL="0" indent="0" algn="r" rtl="1">
              <a:buNone/>
            </a:pPr>
            <a:endParaRPr lang="fa-IR" dirty="0"/>
          </a:p>
          <a:p>
            <a:pPr marL="0" indent="0" algn="r" rtl="1">
              <a:buNone/>
            </a:pPr>
            <a:r>
              <a:rPr lang="fa-IR" dirty="0" smtClean="0"/>
              <a:t>فکرکردن </a:t>
            </a:r>
            <a:r>
              <a:rPr lang="fa-IR" dirty="0"/>
              <a:t>يا اقدام به آن، بيزاري از خود، احساس بي‌ارزشي و بي‌‌فايده بودن.</a:t>
            </a:r>
          </a:p>
          <a:p>
            <a:pPr algn="r" rtl="1"/>
            <a:endParaRPr lang="en-US" dirty="0"/>
          </a:p>
        </p:txBody>
      </p:sp>
    </p:spTree>
    <p:extLst>
      <p:ext uri="{BB962C8B-B14F-4D97-AF65-F5344CB8AC3E}">
        <p14:creationId xmlns:p14="http://schemas.microsoft.com/office/powerpoint/2010/main" val="822214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531254"/>
            <a:ext cx="11241626" cy="4942267"/>
          </a:xfrm>
        </p:spPr>
        <p:txBody>
          <a:bodyPr>
            <a:normAutofit/>
          </a:bodyPr>
          <a:lstStyle/>
          <a:p>
            <a:pPr marL="0" indent="0" algn="r" rtl="1">
              <a:buNone/>
            </a:pPr>
            <a:endParaRPr lang="fa-IR" dirty="0" smtClean="0"/>
          </a:p>
          <a:p>
            <a:pPr algn="r" rtl="1"/>
            <a:endParaRPr lang="fa-IR" dirty="0"/>
          </a:p>
          <a:p>
            <a:pPr algn="r" rtl="1"/>
            <a:r>
              <a:rPr lang="fa-IR" dirty="0"/>
              <a:t>4- نشانه های رفتاری </a:t>
            </a:r>
            <a:endParaRPr lang="fa-IR" dirty="0" smtClean="0"/>
          </a:p>
          <a:p>
            <a:pPr algn="r" rtl="1"/>
            <a:endParaRPr lang="fa-IR" dirty="0"/>
          </a:p>
          <a:p>
            <a:pPr algn="r" rtl="1"/>
            <a:r>
              <a:rPr lang="fa-IR" dirty="0" smtClean="0"/>
              <a:t>(</a:t>
            </a:r>
            <a:r>
              <a:rPr lang="fa-IR" dirty="0"/>
              <a:t>اشکال در مدیریت زمان ،اشکال در سازماندهی ، پراکنده کاری </a:t>
            </a:r>
            <a:r>
              <a:rPr lang="fa-IR" dirty="0" smtClean="0"/>
              <a:t>واهمالکاری ، </a:t>
            </a:r>
            <a:r>
              <a:rPr lang="fa-IR" dirty="0"/>
              <a:t>تغییر در الگوهای خواب و </a:t>
            </a:r>
            <a:endParaRPr lang="fa-IR" dirty="0" smtClean="0"/>
          </a:p>
          <a:p>
            <a:pPr algn="r" rtl="1"/>
            <a:endParaRPr lang="fa-IR" dirty="0"/>
          </a:p>
          <a:p>
            <a:pPr algn="r" rtl="1"/>
            <a:r>
              <a:rPr lang="fa-IR" dirty="0" smtClean="0"/>
              <a:t>پرخوابي </a:t>
            </a:r>
            <a:r>
              <a:rPr lang="fa-IR" dirty="0"/>
              <a:t>يا کم‌خوابي، خواب ناراحت </a:t>
            </a:r>
            <a:r>
              <a:rPr lang="fa-IR" dirty="0" smtClean="0"/>
              <a:t>، بي‌اشتهايي </a:t>
            </a:r>
            <a:r>
              <a:rPr lang="fa-IR" dirty="0"/>
              <a:t>و پراشتهايي، </a:t>
            </a:r>
            <a:r>
              <a:rPr lang="fa-IR" dirty="0" smtClean="0"/>
              <a:t> انجام </a:t>
            </a:r>
            <a:r>
              <a:rPr lang="fa-IR" dirty="0"/>
              <a:t>دادن کارها با عجله ،استفاده از </a:t>
            </a:r>
            <a:endParaRPr lang="fa-IR" dirty="0" smtClean="0"/>
          </a:p>
          <a:p>
            <a:pPr algn="r" rtl="1"/>
            <a:endParaRPr lang="fa-IR" dirty="0"/>
          </a:p>
          <a:p>
            <a:pPr algn="r" rtl="1"/>
            <a:r>
              <a:rPr lang="fa-IR" dirty="0" smtClean="0"/>
              <a:t>الکل </a:t>
            </a:r>
            <a:r>
              <a:rPr lang="fa-IR" dirty="0"/>
              <a:t>و مواد مخدر و سیگار، غیبت از محل کار، بی قراری و ناخن </a:t>
            </a:r>
            <a:r>
              <a:rPr lang="fa-IR" dirty="0" smtClean="0"/>
              <a:t>جویدن</a:t>
            </a:r>
            <a:r>
              <a:rPr lang="fa-IR" dirty="0"/>
              <a:t>، سرزنش کردن دیگران به خاطر </a:t>
            </a:r>
            <a:endParaRPr lang="fa-IR" dirty="0" smtClean="0"/>
          </a:p>
          <a:p>
            <a:pPr algn="r" rtl="1"/>
            <a:endParaRPr lang="fa-IR" dirty="0"/>
          </a:p>
          <a:p>
            <a:pPr algn="r" rtl="1"/>
            <a:r>
              <a:rPr lang="fa-IR" dirty="0" smtClean="0"/>
              <a:t>مشکلات</a:t>
            </a:r>
            <a:r>
              <a:rPr lang="fa-IR" dirty="0"/>
              <a:t>، انداختن مسؤلیت گردن دیگران ، قطع ارتباط با دوستان)</a:t>
            </a:r>
            <a:endParaRPr lang="en-US" dirty="0"/>
          </a:p>
        </p:txBody>
      </p:sp>
    </p:spTree>
    <p:extLst>
      <p:ext uri="{BB962C8B-B14F-4D97-AF65-F5344CB8AC3E}">
        <p14:creationId xmlns:p14="http://schemas.microsoft.com/office/powerpoint/2010/main" val="91595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4582" y="144887"/>
            <a:ext cx="10342764" cy="6011214"/>
          </a:xfrm>
        </p:spPr>
        <p:txBody>
          <a:bodyPr>
            <a:normAutofit/>
          </a:bodyPr>
          <a:lstStyle/>
          <a:p>
            <a:pPr algn="r" rtl="1"/>
            <a:endParaRPr lang="fa-IR" dirty="0"/>
          </a:p>
          <a:p>
            <a:pPr algn="r" rtl="1"/>
            <a:r>
              <a:rPr lang="fa-IR" dirty="0" smtClean="0"/>
              <a:t>نقش شخصیت در استرس :</a:t>
            </a:r>
          </a:p>
          <a:p>
            <a:pPr algn="r" rtl="1"/>
            <a:r>
              <a:rPr lang="fa-IR" dirty="0" smtClean="0"/>
              <a:t>سبک </a:t>
            </a:r>
            <a:r>
              <a:rPr lang="fa-IR" dirty="0"/>
              <a:t>شخصيتي خاصي وجود دارد که بسيار مستعد بيماري قلبي است و به آن شخصيت نوع (الف) مي‌گويند</a:t>
            </a:r>
            <a:r>
              <a:rPr lang="fa-IR" dirty="0" smtClean="0"/>
              <a:t>.</a:t>
            </a:r>
            <a:endParaRPr lang="fa-IR" dirty="0"/>
          </a:p>
          <a:p>
            <a:pPr algn="r" rtl="1"/>
            <a:r>
              <a:rPr lang="fa-IR" dirty="0" smtClean="0"/>
              <a:t>به </a:t>
            </a:r>
            <a:r>
              <a:rPr lang="fa-IR" dirty="0"/>
              <a:t>شدت به زمان حساسند، براي اين افراد معطّلي در صف </a:t>
            </a:r>
            <a:r>
              <a:rPr lang="fa-IR" dirty="0" smtClean="0"/>
              <a:t>به </a:t>
            </a:r>
            <a:r>
              <a:rPr lang="fa-IR" dirty="0"/>
              <a:t>شدت مشکل </a:t>
            </a:r>
            <a:r>
              <a:rPr lang="fa-IR" dirty="0" smtClean="0"/>
              <a:t>است.</a:t>
            </a:r>
          </a:p>
          <a:p>
            <a:pPr algn="r" rtl="1"/>
            <a:r>
              <a:rPr lang="fa-IR" dirty="0" smtClean="0"/>
              <a:t> </a:t>
            </a:r>
            <a:r>
              <a:rPr lang="fa-IR" dirty="0"/>
              <a:t>هميشه مايلند در حداقل زمان حداکثر کار را انجام دهند. </a:t>
            </a:r>
            <a:endParaRPr lang="fa-IR" dirty="0" smtClean="0"/>
          </a:p>
          <a:p>
            <a:pPr algn="r" rtl="1"/>
            <a:r>
              <a:rPr lang="fa-IR" dirty="0" smtClean="0"/>
              <a:t>عصباني </a:t>
            </a:r>
            <a:r>
              <a:rPr lang="fa-IR" dirty="0"/>
              <a:t>هستند. خصومت زيادي دارند، به‌خصوص زماني که با مانعي در راه رسيدن به اهدافشان مواجه شوند</a:t>
            </a:r>
            <a:r>
              <a:rPr lang="fa-IR" dirty="0" smtClean="0"/>
              <a:t>.</a:t>
            </a:r>
          </a:p>
          <a:p>
            <a:pPr algn="r" rtl="1"/>
            <a:r>
              <a:rPr lang="fa-IR" dirty="0" smtClean="0"/>
              <a:t> </a:t>
            </a:r>
            <a:r>
              <a:rPr lang="fa-IR" dirty="0"/>
              <a:t>مشکلات و شکست‌هاي خود را به ديگران نسبت مي‌دهند و به همين دليل از ديگران عصباني هستند</a:t>
            </a:r>
            <a:r>
              <a:rPr lang="fa-IR" dirty="0" smtClean="0"/>
              <a:t>.</a:t>
            </a:r>
            <a:endParaRPr lang="fa-IR" dirty="0"/>
          </a:p>
          <a:p>
            <a:pPr algn="r" rtl="1"/>
            <a:r>
              <a:rPr lang="fa-IR" dirty="0"/>
              <a:t>ملاک ارزش خود را فعاليت‌ها و کارهايشان مي‌دانند</a:t>
            </a:r>
            <a:r>
              <a:rPr lang="fa-IR" dirty="0" smtClean="0"/>
              <a:t>.</a:t>
            </a:r>
          </a:p>
          <a:p>
            <a:pPr algn="r" rtl="1"/>
            <a:r>
              <a:rPr lang="fa-IR" dirty="0" smtClean="0"/>
              <a:t> </a:t>
            </a:r>
            <a:r>
              <a:rPr lang="fa-IR" dirty="0"/>
              <a:t>بسيار کمال‌گرا هستند و انتظارات زيادي از خود دارند</a:t>
            </a:r>
            <a:r>
              <a:rPr lang="fa-IR" dirty="0" smtClean="0"/>
              <a:t>.</a:t>
            </a:r>
          </a:p>
          <a:p>
            <a:pPr algn="r" rtl="1"/>
            <a:r>
              <a:rPr lang="fa-IR" dirty="0" smtClean="0"/>
              <a:t> </a:t>
            </a:r>
            <a:r>
              <a:rPr lang="fa-IR" dirty="0"/>
              <a:t>چندان به استراحت و آرامش خود توجهي ندارند. </a:t>
            </a:r>
            <a:endParaRPr lang="fa-IR" dirty="0" smtClean="0"/>
          </a:p>
          <a:p>
            <a:pPr algn="r" rtl="1"/>
            <a:r>
              <a:rPr lang="fa-IR" dirty="0" smtClean="0"/>
              <a:t>در </a:t>
            </a:r>
            <a:r>
              <a:rPr lang="fa-IR" dirty="0"/>
              <a:t>خطر بالاي ابتلا به اختلالات روان ‌تني قرار </a:t>
            </a:r>
            <a:r>
              <a:rPr lang="fa-IR" dirty="0" smtClean="0"/>
              <a:t>می گيرند.</a:t>
            </a:r>
            <a:endParaRPr lang="fa-IR" dirty="0"/>
          </a:p>
          <a:p>
            <a:pPr marL="0" indent="0" algn="r" rtl="1">
              <a:buNone/>
            </a:pPr>
            <a:endParaRPr lang="fa-IR" dirty="0"/>
          </a:p>
        </p:txBody>
      </p:sp>
    </p:spTree>
    <p:extLst>
      <p:ext uri="{BB962C8B-B14F-4D97-AF65-F5344CB8AC3E}">
        <p14:creationId xmlns:p14="http://schemas.microsoft.com/office/powerpoint/2010/main" val="3307121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855258" cy="4723327"/>
          </a:xfrm>
        </p:spPr>
        <p:txBody>
          <a:bodyPr>
            <a:normAutofit/>
          </a:bodyPr>
          <a:lstStyle/>
          <a:p>
            <a:pPr algn="r" rtl="1"/>
            <a:r>
              <a:rPr lang="fa-IR" dirty="0"/>
              <a:t>شخصيت‌هاي نوع (ب)، </a:t>
            </a:r>
            <a:endParaRPr lang="fa-IR" dirty="0" smtClean="0"/>
          </a:p>
          <a:p>
            <a:pPr algn="r" rtl="1"/>
            <a:endParaRPr lang="fa-IR" dirty="0"/>
          </a:p>
          <a:p>
            <a:pPr algn="r" rtl="1"/>
            <a:r>
              <a:rPr lang="fa-IR" dirty="0" smtClean="0"/>
              <a:t>افرادي </a:t>
            </a:r>
            <a:r>
              <a:rPr lang="fa-IR" dirty="0"/>
              <a:t>انعطاف پذير و واقع‌بين‌تر هستند. </a:t>
            </a:r>
            <a:endParaRPr lang="fa-IR" dirty="0" smtClean="0"/>
          </a:p>
          <a:p>
            <a:pPr algn="r" rtl="1"/>
            <a:endParaRPr lang="fa-IR" dirty="0"/>
          </a:p>
          <a:p>
            <a:pPr algn="r" rtl="1"/>
            <a:r>
              <a:rPr lang="fa-IR" dirty="0" smtClean="0"/>
              <a:t>اوقاتي </a:t>
            </a:r>
            <a:r>
              <a:rPr lang="fa-IR" dirty="0"/>
              <a:t>را براي استراحت و لذت بردن از زندگي خود اختصاص مي‌دهند. </a:t>
            </a:r>
            <a:endParaRPr lang="fa-IR" dirty="0" smtClean="0"/>
          </a:p>
          <a:p>
            <a:pPr marL="0" indent="0" algn="r" rtl="1">
              <a:buNone/>
            </a:pPr>
            <a:endParaRPr lang="fa-IR" dirty="0" smtClean="0"/>
          </a:p>
          <a:p>
            <a:pPr algn="r" rtl="1"/>
            <a:r>
              <a:rPr lang="fa-IR" dirty="0" smtClean="0"/>
              <a:t>حساسيت </a:t>
            </a:r>
            <a:r>
              <a:rPr lang="fa-IR" dirty="0"/>
              <a:t>زيادي به زمان ندارند و هرگاه مشکلي داشته باشند به صورت سازگارانه به حل آن </a:t>
            </a:r>
            <a:endParaRPr lang="fa-IR" dirty="0" smtClean="0"/>
          </a:p>
          <a:p>
            <a:pPr algn="r" rtl="1"/>
            <a:endParaRPr lang="fa-IR" dirty="0"/>
          </a:p>
          <a:p>
            <a:pPr algn="r" rtl="1"/>
            <a:r>
              <a:rPr lang="fa-IR" dirty="0" smtClean="0"/>
              <a:t>مي‌پردازند </a:t>
            </a:r>
            <a:r>
              <a:rPr lang="fa-IR" dirty="0"/>
              <a:t>و در فرآيند حل مسأله بسيار خلاقند.</a:t>
            </a:r>
          </a:p>
          <a:p>
            <a:pPr algn="r" rtl="1"/>
            <a:endParaRPr lang="fa-IR" dirty="0"/>
          </a:p>
          <a:p>
            <a:pPr algn="r" rtl="1"/>
            <a:endParaRPr lang="en-US" dirty="0"/>
          </a:p>
        </p:txBody>
      </p:sp>
    </p:spTree>
    <p:extLst>
      <p:ext uri="{BB962C8B-B14F-4D97-AF65-F5344CB8AC3E}">
        <p14:creationId xmlns:p14="http://schemas.microsoft.com/office/powerpoint/2010/main" val="1838529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597681" cy="3615267"/>
          </a:xfrm>
        </p:spPr>
        <p:txBody>
          <a:bodyPr/>
          <a:lstStyle/>
          <a:p>
            <a:pPr algn="r" rtl="1"/>
            <a:r>
              <a:rPr lang="fa-IR" dirty="0"/>
              <a:t>شيوه‌هاي کاهش استرس</a:t>
            </a:r>
          </a:p>
          <a:p>
            <a:pPr marL="0" indent="0" algn="r" rtl="1">
              <a:buNone/>
            </a:pPr>
            <a:endParaRPr lang="fa-IR" dirty="0"/>
          </a:p>
          <a:p>
            <a:pPr algn="r" rtl="1"/>
            <a:r>
              <a:rPr lang="fa-IR" dirty="0"/>
              <a:t>1-   حمايت </a:t>
            </a:r>
            <a:r>
              <a:rPr lang="fa-IR" dirty="0" smtClean="0"/>
              <a:t>اجتماعي</a:t>
            </a:r>
          </a:p>
          <a:p>
            <a:pPr algn="r" rtl="1"/>
            <a:r>
              <a:rPr lang="fa-IR" dirty="0"/>
              <a:t>2- مهارت مقابله با </a:t>
            </a:r>
            <a:r>
              <a:rPr lang="fa-IR" dirty="0" smtClean="0"/>
              <a:t>استرس</a:t>
            </a:r>
          </a:p>
          <a:p>
            <a:pPr algn="r" rtl="1"/>
            <a:r>
              <a:rPr lang="fa-IR" dirty="0"/>
              <a:t>3-   مقابله‌هاي مذهبي- معنوي</a:t>
            </a:r>
            <a:r>
              <a:rPr lang="fa-IR" dirty="0" smtClean="0"/>
              <a:t>.</a:t>
            </a:r>
          </a:p>
          <a:p>
            <a:pPr algn="r" rtl="1"/>
            <a:r>
              <a:rPr lang="fa-IR" dirty="0" smtClean="0"/>
              <a:t>4- مقابله های ذهنی </a:t>
            </a:r>
            <a:endParaRPr lang="fa-IR" dirty="0"/>
          </a:p>
          <a:p>
            <a:pPr marL="0" indent="0" algn="r" rtl="1">
              <a:buNone/>
            </a:pPr>
            <a:endParaRPr lang="fa-IR" dirty="0"/>
          </a:p>
          <a:p>
            <a:pPr algn="r" rtl="1"/>
            <a:endParaRPr lang="fa-IR" dirty="0"/>
          </a:p>
          <a:p>
            <a:pPr algn="r" rtl="1"/>
            <a:endParaRPr lang="en-US" dirty="0"/>
          </a:p>
        </p:txBody>
      </p:sp>
    </p:spTree>
    <p:extLst>
      <p:ext uri="{BB962C8B-B14F-4D97-AF65-F5344CB8AC3E}">
        <p14:creationId xmlns:p14="http://schemas.microsoft.com/office/powerpoint/2010/main" val="3231544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758" y="553793"/>
            <a:ext cx="9927980" cy="5022759"/>
          </a:xfrm>
        </p:spPr>
        <p:txBody>
          <a:bodyPr>
            <a:normAutofit/>
          </a:bodyPr>
          <a:lstStyle/>
          <a:p>
            <a:pPr algn="r" rtl="1"/>
            <a:r>
              <a:rPr lang="fa-IR" sz="3600" dirty="0">
                <a:solidFill>
                  <a:schemeClr val="bg1">
                    <a:lumMod val="95000"/>
                    <a:lumOff val="5000"/>
                  </a:schemeClr>
                </a:solidFill>
              </a:rPr>
              <a:t>استرس در فيزيک عبارت از فشار يا نيرويي است که بر ارگانيسم وارد مي‌شود</a:t>
            </a:r>
            <a:r>
              <a:rPr lang="fa-IR" sz="3600" dirty="0" smtClean="0">
                <a:solidFill>
                  <a:schemeClr val="bg1">
                    <a:lumMod val="95000"/>
                    <a:lumOff val="5000"/>
                  </a:schemeClr>
                </a:solidFill>
              </a:rPr>
              <a:t>.</a:t>
            </a:r>
            <a:r>
              <a:rPr lang="en-US" sz="3600" dirty="0" smtClean="0">
                <a:solidFill>
                  <a:schemeClr val="bg1">
                    <a:lumMod val="95000"/>
                    <a:lumOff val="5000"/>
                  </a:schemeClr>
                </a:solidFill>
              </a:rPr>
              <a:t/>
            </a:r>
            <a:br>
              <a:rPr lang="en-US" sz="3600" dirty="0" smtClean="0">
                <a:solidFill>
                  <a:schemeClr val="bg1">
                    <a:lumMod val="95000"/>
                    <a:lumOff val="5000"/>
                  </a:schemeClr>
                </a:solidFill>
              </a:rPr>
            </a:br>
            <a:r>
              <a:rPr lang="fa-IR" sz="3600" dirty="0" smtClean="0">
                <a:solidFill>
                  <a:schemeClr val="bg1">
                    <a:lumMod val="95000"/>
                    <a:lumOff val="5000"/>
                  </a:schemeClr>
                </a:solidFill>
              </a:rPr>
              <a:t> </a:t>
            </a:r>
            <a:r>
              <a:rPr lang="en-US" sz="3600" dirty="0" smtClean="0">
                <a:solidFill>
                  <a:schemeClr val="bg1">
                    <a:lumMod val="95000"/>
                    <a:lumOff val="5000"/>
                  </a:schemeClr>
                </a:solidFill>
              </a:rPr>
              <a:t/>
            </a:r>
            <a:br>
              <a:rPr lang="en-US" sz="3600" dirty="0" smtClean="0">
                <a:solidFill>
                  <a:schemeClr val="bg1">
                    <a:lumMod val="95000"/>
                    <a:lumOff val="5000"/>
                  </a:schemeClr>
                </a:solidFill>
              </a:rPr>
            </a:br>
            <a:r>
              <a:rPr lang="en-US" sz="3600" dirty="0" smtClean="0">
                <a:solidFill>
                  <a:schemeClr val="bg1">
                    <a:lumMod val="95000"/>
                    <a:lumOff val="5000"/>
                  </a:schemeClr>
                </a:solidFill>
              </a:rPr>
              <a:t/>
            </a:r>
            <a:br>
              <a:rPr lang="en-US" sz="3600" dirty="0" smtClean="0">
                <a:solidFill>
                  <a:schemeClr val="bg1">
                    <a:lumMod val="95000"/>
                    <a:lumOff val="5000"/>
                  </a:schemeClr>
                </a:solidFill>
              </a:rPr>
            </a:br>
            <a:r>
              <a:rPr lang="fa-IR" sz="3600" dirty="0" smtClean="0">
                <a:solidFill>
                  <a:schemeClr val="bg1">
                    <a:lumMod val="95000"/>
                    <a:lumOff val="5000"/>
                  </a:schemeClr>
                </a:solidFill>
              </a:rPr>
              <a:t>از </a:t>
            </a:r>
            <a:r>
              <a:rPr lang="fa-IR" sz="3600" dirty="0">
                <a:solidFill>
                  <a:schemeClr val="bg1">
                    <a:lumMod val="95000"/>
                    <a:lumOff val="5000"/>
                  </a:schemeClr>
                </a:solidFill>
              </a:rPr>
              <a:t>لحاظ روانشناسي استرس </a:t>
            </a:r>
            <a:r>
              <a:rPr lang="fa-IR" sz="3600" dirty="0" smtClean="0">
                <a:solidFill>
                  <a:schemeClr val="bg1">
                    <a:lumMod val="95000"/>
                    <a:lumOff val="5000"/>
                  </a:schemeClr>
                </a:solidFill>
              </a:rPr>
              <a:t>، واکنش ذهنی ،عاطفی ، فیزیکی به </a:t>
            </a:r>
            <a:r>
              <a:rPr lang="fa-IR" sz="3600" dirty="0">
                <a:solidFill>
                  <a:schemeClr val="bg1">
                    <a:lumMod val="95000"/>
                    <a:lumOff val="5000"/>
                  </a:schemeClr>
                </a:solidFill>
              </a:rPr>
              <a:t>بعضي از محرک‌هاي نامعين </a:t>
            </a:r>
            <a:r>
              <a:rPr lang="fa-IR" sz="3600" dirty="0" smtClean="0">
                <a:solidFill>
                  <a:schemeClr val="bg1">
                    <a:lumMod val="95000"/>
                    <a:lumOff val="5000"/>
                  </a:schemeClr>
                </a:solidFill>
              </a:rPr>
              <a:t>است </a:t>
            </a:r>
            <a:endParaRPr lang="en-US" dirty="0">
              <a:solidFill>
                <a:schemeClr val="bg1">
                  <a:lumMod val="95000"/>
                  <a:lumOff val="5000"/>
                </a:schemeClr>
              </a:solidFill>
            </a:endParaRPr>
          </a:p>
        </p:txBody>
      </p:sp>
    </p:spTree>
    <p:extLst>
      <p:ext uri="{BB962C8B-B14F-4D97-AF65-F5344CB8AC3E}">
        <p14:creationId xmlns:p14="http://schemas.microsoft.com/office/powerpoint/2010/main" val="1628665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6031" y="0"/>
            <a:ext cx="10842380" cy="5370490"/>
          </a:xfrm>
        </p:spPr>
        <p:txBody>
          <a:bodyPr>
            <a:noAutofit/>
          </a:bodyPr>
          <a:lstStyle/>
          <a:p>
            <a:pPr marL="0" indent="0" algn="r" rtl="1">
              <a:buNone/>
            </a:pPr>
            <a:endParaRPr lang="fa-IR" dirty="0"/>
          </a:p>
          <a:p>
            <a:pPr algn="r" rtl="1"/>
            <a:r>
              <a:rPr lang="fa-IR" dirty="0"/>
              <a:t>1-   حمايت اجتماعي:</a:t>
            </a:r>
          </a:p>
          <a:p>
            <a:pPr marL="0" indent="0" algn="r" rtl="1">
              <a:buNone/>
            </a:pPr>
            <a:endParaRPr lang="fa-IR" dirty="0" smtClean="0"/>
          </a:p>
          <a:p>
            <a:pPr algn="r" rtl="1"/>
            <a:r>
              <a:rPr lang="fa-IR" dirty="0" smtClean="0"/>
              <a:t>افرادي که ارتباطات و روابط اجتماعي زيادي دارند، واز ارتباطات و معاشرت‌هاي خود راضي هستند ،کمتر تحت تأثير استرس قرار مي‌گيرند. </a:t>
            </a:r>
          </a:p>
          <a:p>
            <a:pPr algn="r" rtl="1"/>
            <a:r>
              <a:rPr lang="fa-IR" dirty="0" smtClean="0"/>
              <a:t>ارتباطات </a:t>
            </a:r>
            <a:r>
              <a:rPr lang="fa-IR" dirty="0"/>
              <a:t>اجتماعي مي‌توانند مانند يک سپر در مقابل استرس عمل کنند و مانع از اثرات منفي استرس شوند. </a:t>
            </a:r>
            <a:endParaRPr lang="fa-IR" dirty="0" smtClean="0"/>
          </a:p>
          <a:p>
            <a:pPr algn="r" rtl="1"/>
            <a:r>
              <a:rPr lang="fa-IR" dirty="0" smtClean="0"/>
              <a:t>به </a:t>
            </a:r>
            <a:r>
              <a:rPr lang="fa-IR" dirty="0"/>
              <a:t>همين دليل </a:t>
            </a:r>
            <a:r>
              <a:rPr lang="fa-IR" dirty="0" smtClean="0"/>
              <a:t>به </a:t>
            </a:r>
            <a:r>
              <a:rPr lang="fa-IR" dirty="0"/>
              <a:t>داشتن روابط و برقراري ارتباط و صله ارحام توصيه شده است. </a:t>
            </a:r>
            <a:endParaRPr lang="fa-IR" dirty="0" smtClean="0"/>
          </a:p>
          <a:p>
            <a:pPr algn="r" rtl="1"/>
            <a:endParaRPr lang="fa-IR" dirty="0"/>
          </a:p>
          <a:p>
            <a:pPr algn="r" rtl="1"/>
            <a:r>
              <a:rPr lang="fa-IR" dirty="0" smtClean="0"/>
              <a:t>ارتباط </a:t>
            </a:r>
            <a:r>
              <a:rPr lang="fa-IR" dirty="0"/>
              <a:t>اجتماعي باعث مي‌شود که فرد بتواند مشکلات خود را با انسان‌هاي ديگر مطرح کند. از آنها راهنمايي بگيرد، تخليه هيجاني کند، و حمايت عاطفي آنها را کسب کند و در نتيجه قبل از مزمن شدن مشکلات با آنها برخورد کند.</a:t>
            </a:r>
          </a:p>
          <a:p>
            <a:pPr algn="r" rtl="1"/>
            <a:endParaRPr lang="en-US" dirty="0"/>
          </a:p>
        </p:txBody>
      </p:sp>
    </p:spTree>
    <p:extLst>
      <p:ext uri="{BB962C8B-B14F-4D97-AF65-F5344CB8AC3E}">
        <p14:creationId xmlns:p14="http://schemas.microsoft.com/office/powerpoint/2010/main" val="3722064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296214"/>
            <a:ext cx="10803743" cy="5679583"/>
          </a:xfrm>
        </p:spPr>
        <p:txBody>
          <a:bodyPr>
            <a:normAutofit fontScale="92500" lnSpcReduction="10000"/>
          </a:bodyPr>
          <a:lstStyle/>
          <a:p>
            <a:pPr algn="r" rtl="1">
              <a:lnSpc>
                <a:spcPct val="120000"/>
              </a:lnSpc>
            </a:pPr>
            <a:r>
              <a:rPr lang="fa-IR" dirty="0" smtClean="0"/>
              <a:t>2- </a:t>
            </a:r>
            <a:r>
              <a:rPr lang="fa-IR" dirty="0"/>
              <a:t>مهارت مقابله با استرس</a:t>
            </a:r>
            <a:r>
              <a:rPr lang="fa-IR" dirty="0" smtClean="0"/>
              <a:t>:</a:t>
            </a:r>
            <a:endParaRPr lang="fa-IR" dirty="0"/>
          </a:p>
          <a:p>
            <a:pPr algn="r" rtl="1">
              <a:lnSpc>
                <a:spcPct val="120000"/>
              </a:lnSpc>
            </a:pPr>
            <a:r>
              <a:rPr lang="fa-IR" dirty="0"/>
              <a:t>زندگي بدون استرس، يعني مرگ. </a:t>
            </a:r>
            <a:endParaRPr lang="fa-IR" dirty="0" smtClean="0"/>
          </a:p>
          <a:p>
            <a:pPr algn="r" rtl="1">
              <a:lnSpc>
                <a:spcPct val="120000"/>
              </a:lnSpc>
            </a:pPr>
            <a:r>
              <a:rPr lang="fa-IR" dirty="0" smtClean="0"/>
              <a:t>انسان </a:t>
            </a:r>
            <a:r>
              <a:rPr lang="fa-IR" dirty="0"/>
              <a:t>درهمه شرايط تحت استرس قرار دارد ولي آنچه که بسيار تعيين کننده است که يک استرس مشکل‌زا شود يا نه، به مقدار زياد به چگونگي مقابله فرد بستگي دارد. </a:t>
            </a:r>
            <a:endParaRPr lang="fa-IR" dirty="0" smtClean="0"/>
          </a:p>
          <a:p>
            <a:pPr algn="r" rtl="1">
              <a:lnSpc>
                <a:spcPct val="120000"/>
              </a:lnSpc>
            </a:pPr>
            <a:r>
              <a:rPr lang="fa-IR" dirty="0" smtClean="0"/>
              <a:t>منظور </a:t>
            </a:r>
            <a:r>
              <a:rPr lang="fa-IR" dirty="0"/>
              <a:t>از</a:t>
            </a:r>
            <a:r>
              <a:rPr lang="fa-IR" dirty="0">
                <a:solidFill>
                  <a:srgbClr val="FF0000"/>
                </a:solidFill>
              </a:rPr>
              <a:t> مقابله</a:t>
            </a:r>
            <a:r>
              <a:rPr lang="fa-IR" dirty="0"/>
              <a:t>، کوشش‌ها و تلاش‌هايي است که فرد انجام مي‌دهد تا استرس را </a:t>
            </a:r>
            <a:r>
              <a:rPr lang="fa-IR" sz="2100" dirty="0">
                <a:solidFill>
                  <a:srgbClr val="FF0000"/>
                </a:solidFill>
              </a:rPr>
              <a:t>ب</a:t>
            </a:r>
            <a:r>
              <a:rPr lang="fa-IR" dirty="0" smtClean="0">
                <a:solidFill>
                  <a:srgbClr val="FF0000"/>
                </a:solidFill>
              </a:rPr>
              <a:t>رطرف</a:t>
            </a:r>
            <a:r>
              <a:rPr lang="fa-IR" dirty="0" smtClean="0"/>
              <a:t> </a:t>
            </a:r>
            <a:r>
              <a:rPr lang="fa-IR" dirty="0"/>
              <a:t>کند، به </a:t>
            </a:r>
            <a:r>
              <a:rPr lang="fa-IR" dirty="0">
                <a:solidFill>
                  <a:srgbClr val="FF0000"/>
                </a:solidFill>
              </a:rPr>
              <a:t>حداقل </a:t>
            </a:r>
            <a:r>
              <a:rPr lang="fa-IR" dirty="0"/>
              <a:t>رساند و يا تحمل کند. </a:t>
            </a:r>
            <a:endParaRPr lang="fa-IR" dirty="0" smtClean="0"/>
          </a:p>
          <a:p>
            <a:pPr algn="r" rtl="1">
              <a:lnSpc>
                <a:spcPct val="120000"/>
              </a:lnSpc>
            </a:pPr>
            <a:r>
              <a:rPr lang="fa-IR" dirty="0" smtClean="0"/>
              <a:t>هميشه </a:t>
            </a:r>
            <a:r>
              <a:rPr lang="fa-IR" dirty="0"/>
              <a:t>نمي‌توان منبع استرس را رفع کرد بلکه در مواردي بايد آن را کاهش داد و در مواردي هم بايد استرس را </a:t>
            </a:r>
            <a:r>
              <a:rPr lang="fa-IR" dirty="0">
                <a:solidFill>
                  <a:srgbClr val="FF0000"/>
                </a:solidFill>
              </a:rPr>
              <a:t>تحمل </a:t>
            </a:r>
            <a:r>
              <a:rPr lang="fa-IR" dirty="0"/>
              <a:t>کرد.</a:t>
            </a:r>
          </a:p>
          <a:p>
            <a:pPr marL="0" indent="0" algn="r" rtl="1">
              <a:lnSpc>
                <a:spcPct val="120000"/>
              </a:lnSpc>
              <a:buNone/>
            </a:pPr>
            <a:endParaRPr lang="fa-IR" dirty="0">
              <a:solidFill>
                <a:schemeClr val="bg1">
                  <a:lumMod val="95000"/>
                  <a:lumOff val="5000"/>
                </a:schemeClr>
              </a:solidFill>
            </a:endParaRPr>
          </a:p>
          <a:p>
            <a:pPr algn="r" rtl="1">
              <a:lnSpc>
                <a:spcPct val="120000"/>
              </a:lnSpc>
            </a:pPr>
            <a:r>
              <a:rPr lang="fa-IR" dirty="0">
                <a:solidFill>
                  <a:schemeClr val="bg1">
                    <a:lumMod val="95000"/>
                    <a:lumOff val="5000"/>
                  </a:schemeClr>
                </a:solidFill>
              </a:rPr>
              <a:t>کوشش‌هاي مقابله‌اي به چند صورت انجام مي‌گيرد: </a:t>
            </a:r>
            <a:endParaRPr lang="fa-IR" dirty="0" smtClean="0">
              <a:solidFill>
                <a:schemeClr val="bg1">
                  <a:lumMod val="95000"/>
                  <a:lumOff val="5000"/>
                </a:schemeClr>
              </a:solidFill>
            </a:endParaRPr>
          </a:p>
          <a:p>
            <a:pPr algn="r" rtl="1">
              <a:lnSpc>
                <a:spcPct val="120000"/>
              </a:lnSpc>
            </a:pPr>
            <a:r>
              <a:rPr lang="fa-IR" dirty="0" smtClean="0">
                <a:solidFill>
                  <a:schemeClr val="bg1">
                    <a:lumMod val="95000"/>
                    <a:lumOff val="5000"/>
                  </a:schemeClr>
                </a:solidFill>
              </a:rPr>
              <a:t>به </a:t>
            </a:r>
            <a:r>
              <a:rPr lang="fa-IR" dirty="0">
                <a:solidFill>
                  <a:schemeClr val="bg1">
                    <a:lumMod val="95000"/>
                    <a:lumOff val="5000"/>
                  </a:schemeClr>
                </a:solidFill>
              </a:rPr>
              <a:t>صورت انجام دادن کار و اقدام خاص؛ مقابله مسأله‌مدار</a:t>
            </a:r>
          </a:p>
          <a:p>
            <a:pPr algn="r" rtl="1">
              <a:lnSpc>
                <a:spcPct val="120000"/>
              </a:lnSpc>
            </a:pPr>
            <a:endParaRPr lang="fa-IR" dirty="0" smtClean="0"/>
          </a:p>
          <a:p>
            <a:pPr algn="r" rtl="1">
              <a:lnSpc>
                <a:spcPct val="120000"/>
              </a:lnSpc>
            </a:pPr>
            <a:r>
              <a:rPr lang="fa-IR" dirty="0" smtClean="0"/>
              <a:t> </a:t>
            </a:r>
            <a:r>
              <a:rPr lang="fa-IR" dirty="0">
                <a:solidFill>
                  <a:schemeClr val="bg1">
                    <a:lumMod val="95000"/>
                    <a:lumOff val="5000"/>
                  </a:schemeClr>
                </a:solidFill>
              </a:rPr>
              <a:t>يا به صورت انجام دادن فعاليت ذهني. مقابله هيجان‌مدار</a:t>
            </a:r>
          </a:p>
          <a:p>
            <a:pPr algn="r" rtl="1"/>
            <a:endParaRPr lang="en-US" dirty="0"/>
          </a:p>
        </p:txBody>
      </p:sp>
    </p:spTree>
    <p:extLst>
      <p:ext uri="{BB962C8B-B14F-4D97-AF65-F5344CB8AC3E}">
        <p14:creationId xmlns:p14="http://schemas.microsoft.com/office/powerpoint/2010/main" val="1451888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211315" cy="5805152"/>
          </a:xfrm>
        </p:spPr>
        <p:txBody>
          <a:bodyPr>
            <a:normAutofit/>
          </a:bodyPr>
          <a:lstStyle/>
          <a:p>
            <a:pPr algn="r" rtl="1"/>
            <a:r>
              <a:rPr lang="fa-IR" dirty="0"/>
              <a:t>مقابله‌هاي مسأله‌مدار.</a:t>
            </a:r>
          </a:p>
          <a:p>
            <a:pPr algn="r" rtl="1"/>
            <a:r>
              <a:rPr lang="fa-IR" dirty="0" smtClean="0"/>
              <a:t>فرد </a:t>
            </a:r>
            <a:r>
              <a:rPr lang="fa-IR" dirty="0"/>
              <a:t>سعي مي‌کند کاري انجام دهد تا استرس را از ميان بردارد، کاهش دهد و يا تحمل </a:t>
            </a:r>
            <a:r>
              <a:rPr lang="fa-IR" dirty="0" smtClean="0"/>
              <a:t>کند.</a:t>
            </a:r>
            <a:endParaRPr lang="fa-IR" dirty="0"/>
          </a:p>
          <a:p>
            <a:pPr algn="r" rtl="1"/>
            <a:r>
              <a:rPr lang="fa-IR" dirty="0" smtClean="0"/>
              <a:t>مقابله </a:t>
            </a:r>
            <a:r>
              <a:rPr lang="fa-IR" dirty="0"/>
              <a:t>های مسئله مدار مثل:فکر کردن در مورد مشکل،جستجوی اطلاعات،استفاده از مهارت حل مسئله،آموزش رفتار جرات مند،برنامه ریزی، مدیریت زمان، مقابله با افکار غیر منطقی و تفکر مثبت جایگزین نفکر منفی ،مراجعه به روانشناس و..</a:t>
            </a:r>
          </a:p>
          <a:p>
            <a:pPr marL="0" indent="0" algn="r" rtl="1">
              <a:buNone/>
            </a:pPr>
            <a:endParaRPr lang="fa-IR" dirty="0"/>
          </a:p>
          <a:p>
            <a:pPr algn="r" rtl="1"/>
            <a:endParaRPr lang="fa-IR" dirty="0"/>
          </a:p>
        </p:txBody>
      </p:sp>
    </p:spTree>
    <p:extLst>
      <p:ext uri="{BB962C8B-B14F-4D97-AF65-F5344CB8AC3E}">
        <p14:creationId xmlns:p14="http://schemas.microsoft.com/office/powerpoint/2010/main" val="3137309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868137" cy="5405907"/>
          </a:xfrm>
        </p:spPr>
        <p:txBody>
          <a:bodyPr/>
          <a:lstStyle/>
          <a:p>
            <a:pPr algn="r" rtl="1"/>
            <a:r>
              <a:rPr lang="fa-IR" dirty="0"/>
              <a:t>مقابله‌هاي هيجان‌مدار.</a:t>
            </a:r>
          </a:p>
          <a:p>
            <a:pPr algn="r" rtl="1"/>
            <a:r>
              <a:rPr lang="fa-IR" dirty="0"/>
              <a:t>فرد کار خاصي انجام نمي‌دهد بلکه فقط سعي مي‌کند خود را آرام سازد و ناراحتي خود را کاهش دهد. </a:t>
            </a:r>
            <a:endParaRPr lang="fa-IR" dirty="0" smtClean="0"/>
          </a:p>
          <a:p>
            <a:pPr algn="r" rtl="1">
              <a:lnSpc>
                <a:spcPct val="150000"/>
              </a:lnSpc>
            </a:pPr>
            <a:r>
              <a:rPr lang="fa-IR" dirty="0" smtClean="0"/>
              <a:t>اين </a:t>
            </a:r>
            <a:r>
              <a:rPr lang="fa-IR" dirty="0"/>
              <a:t>نوع مقابله به فرد کمک مي‌کند تا بتواند ابتدا آرامش و تعادل رواني خود را باز يابد و سپس به مقابله مسأله مدار بپردازد. </a:t>
            </a:r>
            <a:endParaRPr lang="fa-IR" dirty="0" smtClean="0"/>
          </a:p>
          <a:p>
            <a:pPr algn="r" rtl="1">
              <a:lnSpc>
                <a:spcPct val="150000"/>
              </a:lnSpc>
            </a:pPr>
            <a:r>
              <a:rPr lang="fa-IR" dirty="0" smtClean="0"/>
              <a:t>نمونه‌هايي </a:t>
            </a:r>
            <a:r>
              <a:rPr lang="fa-IR" dirty="0"/>
              <a:t>از مقابله‌هاي هيجان‌مدار عبارتند از: </a:t>
            </a:r>
            <a:r>
              <a:rPr lang="fa-IR" dirty="0" smtClean="0"/>
              <a:t>تخليه </a:t>
            </a:r>
            <a:r>
              <a:rPr lang="fa-IR" dirty="0"/>
              <a:t>و ابراز احساسات مثل گريه، </a:t>
            </a:r>
            <a:r>
              <a:rPr lang="fa-IR" dirty="0" smtClean="0"/>
              <a:t>گفتگوي </a:t>
            </a:r>
            <a:r>
              <a:rPr lang="fa-IR" dirty="0"/>
              <a:t>دروني مانند دلداري دادن به خود، توکل، صبر؛ مثبت‌انديشي </a:t>
            </a:r>
            <a:r>
              <a:rPr lang="fa-IR" dirty="0" smtClean="0"/>
              <a:t>،درد </a:t>
            </a:r>
            <a:r>
              <a:rPr lang="fa-IR" dirty="0"/>
              <a:t>دل کردن با دوستان و </a:t>
            </a:r>
            <a:r>
              <a:rPr lang="fa-IR" dirty="0" smtClean="0"/>
              <a:t>آشنايان. گوش دادن </a:t>
            </a:r>
            <a:r>
              <a:rPr lang="fa-IR" dirty="0"/>
              <a:t>به نواهای آرامش بخش و نشاط آور، ورزش کردن،تفریح،مسافرت،دعا و عبادت و فعالیتهای معنوی،خواب آرام،تغذیه مناسب حمایت اطافیان،ایجاد ارتباط با دیگران و جلب حمایت های اجتماعی،تکنیک های آرامسازی (ریلکسیشن)</a:t>
            </a:r>
          </a:p>
          <a:p>
            <a:pPr algn="r" rtl="1"/>
            <a:endParaRPr lang="en-US" dirty="0"/>
          </a:p>
        </p:txBody>
      </p:sp>
    </p:spTree>
    <p:extLst>
      <p:ext uri="{BB962C8B-B14F-4D97-AF65-F5344CB8AC3E}">
        <p14:creationId xmlns:p14="http://schemas.microsoft.com/office/powerpoint/2010/main" val="2431824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881016" cy="5457423"/>
          </a:xfrm>
        </p:spPr>
        <p:txBody>
          <a:bodyPr>
            <a:normAutofit fontScale="92500" lnSpcReduction="10000"/>
          </a:bodyPr>
          <a:lstStyle/>
          <a:p>
            <a:pPr algn="r" rtl="1"/>
            <a:r>
              <a:rPr lang="fa-IR" dirty="0"/>
              <a:t>مقابله‌هاي سالم و ناسالم</a:t>
            </a:r>
          </a:p>
          <a:p>
            <a:pPr algn="r" rtl="1"/>
            <a:r>
              <a:rPr lang="fa-IR" dirty="0"/>
              <a:t> </a:t>
            </a:r>
            <a:endParaRPr lang="fa-IR" dirty="0">
              <a:solidFill>
                <a:schemeClr val="bg1">
                  <a:lumMod val="95000"/>
                  <a:lumOff val="5000"/>
                </a:schemeClr>
              </a:solidFill>
            </a:endParaRPr>
          </a:p>
          <a:p>
            <a:pPr algn="r" rtl="1"/>
            <a:r>
              <a:rPr lang="fa-IR" dirty="0">
                <a:solidFill>
                  <a:schemeClr val="bg1">
                    <a:lumMod val="95000"/>
                    <a:lumOff val="5000"/>
                  </a:schemeClr>
                </a:solidFill>
              </a:rPr>
              <a:t>گاهي اوقات افراد براي برخورد با استرس از مقابله‌هايي استفاده مي‌کنند که مشکل‌آفرين است</a:t>
            </a:r>
            <a:r>
              <a:rPr lang="fa-IR" dirty="0" smtClean="0">
                <a:solidFill>
                  <a:schemeClr val="bg1">
                    <a:lumMod val="95000"/>
                    <a:lumOff val="5000"/>
                  </a:schemeClr>
                </a:solidFill>
              </a:rPr>
              <a:t>.</a:t>
            </a:r>
          </a:p>
          <a:p>
            <a:pPr marL="0" indent="0" algn="r" rtl="1">
              <a:buNone/>
            </a:pPr>
            <a:endParaRPr lang="fa-IR" dirty="0">
              <a:solidFill>
                <a:schemeClr val="bg1">
                  <a:lumMod val="95000"/>
                  <a:lumOff val="5000"/>
                </a:schemeClr>
              </a:solidFill>
            </a:endParaRPr>
          </a:p>
          <a:p>
            <a:pPr algn="r" rtl="1"/>
            <a:r>
              <a:rPr lang="fa-IR" dirty="0">
                <a:solidFill>
                  <a:schemeClr val="bg1">
                    <a:lumMod val="95000"/>
                    <a:lumOff val="5000"/>
                  </a:schemeClr>
                </a:solidFill>
              </a:rPr>
              <a:t>مثالهايي از مقابله مسأله‌مدار ناسالم عبارتند از</a:t>
            </a:r>
            <a:r>
              <a:rPr lang="fa-IR" dirty="0" smtClean="0">
                <a:solidFill>
                  <a:schemeClr val="bg1">
                    <a:lumMod val="95000"/>
                    <a:lumOff val="5000"/>
                  </a:schemeClr>
                </a:solidFill>
              </a:rPr>
              <a:t>:</a:t>
            </a:r>
            <a:endParaRPr lang="fa-IR" dirty="0">
              <a:solidFill>
                <a:schemeClr val="bg1">
                  <a:lumMod val="95000"/>
                  <a:lumOff val="5000"/>
                </a:schemeClr>
              </a:solidFill>
            </a:endParaRPr>
          </a:p>
          <a:p>
            <a:pPr algn="r" rtl="1"/>
            <a:r>
              <a:rPr lang="fa-IR" dirty="0">
                <a:solidFill>
                  <a:schemeClr val="bg1">
                    <a:lumMod val="95000"/>
                    <a:lumOff val="5000"/>
                  </a:schemeClr>
                </a:solidFill>
              </a:rPr>
              <a:t>دزدي کردن، به زور متوسل شدن، پرخاش و خشونت، فرار از منزل، استفاده از تهديد، بزهکاري، فريب دادن و خودکشي.</a:t>
            </a:r>
          </a:p>
          <a:p>
            <a:pPr marL="0" indent="0" algn="r" rtl="1">
              <a:buNone/>
            </a:pPr>
            <a:endParaRPr lang="fa-IR" dirty="0">
              <a:solidFill>
                <a:schemeClr val="bg1">
                  <a:lumMod val="95000"/>
                  <a:lumOff val="5000"/>
                </a:schemeClr>
              </a:solidFill>
            </a:endParaRPr>
          </a:p>
          <a:p>
            <a:pPr algn="r" rtl="1"/>
            <a:r>
              <a:rPr lang="fa-IR" dirty="0">
                <a:solidFill>
                  <a:schemeClr val="bg1">
                    <a:lumMod val="95000"/>
                    <a:lumOff val="5000"/>
                  </a:schemeClr>
                </a:solidFill>
              </a:rPr>
              <a:t>مثالهايي از مقابله هيجان‌مدار ناسالم عبارتند از</a:t>
            </a:r>
            <a:r>
              <a:rPr lang="fa-IR" dirty="0" smtClean="0">
                <a:solidFill>
                  <a:schemeClr val="bg1">
                    <a:lumMod val="95000"/>
                    <a:lumOff val="5000"/>
                  </a:schemeClr>
                </a:solidFill>
              </a:rPr>
              <a:t>:</a:t>
            </a:r>
            <a:endParaRPr lang="fa-IR" dirty="0">
              <a:solidFill>
                <a:schemeClr val="bg1">
                  <a:lumMod val="95000"/>
                  <a:lumOff val="5000"/>
                </a:schemeClr>
              </a:solidFill>
            </a:endParaRPr>
          </a:p>
          <a:p>
            <a:pPr algn="r" rtl="1"/>
            <a:r>
              <a:rPr lang="fa-IR" dirty="0">
                <a:solidFill>
                  <a:schemeClr val="bg1">
                    <a:lumMod val="95000"/>
                    <a:lumOff val="5000"/>
                  </a:schemeClr>
                </a:solidFill>
              </a:rPr>
              <a:t>اعتياد به مواد مخدر، خشونت و پرخاشگري به ديگران، بدگويي‌کردن، دست از کوشش برداشتن، </a:t>
            </a:r>
            <a:endParaRPr lang="fa-IR" dirty="0" smtClean="0">
              <a:solidFill>
                <a:schemeClr val="bg1">
                  <a:lumMod val="95000"/>
                  <a:lumOff val="5000"/>
                </a:schemeClr>
              </a:solidFill>
            </a:endParaRPr>
          </a:p>
          <a:p>
            <a:pPr algn="r" rtl="1"/>
            <a:r>
              <a:rPr lang="fa-IR" dirty="0" smtClean="0">
                <a:solidFill>
                  <a:schemeClr val="bg1">
                    <a:lumMod val="95000"/>
                    <a:lumOff val="5000"/>
                  </a:schemeClr>
                </a:solidFill>
              </a:rPr>
              <a:t>انجام </a:t>
            </a:r>
            <a:r>
              <a:rPr lang="fa-IR" dirty="0">
                <a:solidFill>
                  <a:schemeClr val="bg1">
                    <a:lumMod val="95000"/>
                    <a:lumOff val="5000"/>
                  </a:schemeClr>
                </a:solidFill>
              </a:rPr>
              <a:t>دادن رفتارهاي تکانشي (رفتارهايي که بدون فکر و به صورت ناگهاني انجام شده و معمولاً </a:t>
            </a:r>
            <a:endParaRPr lang="fa-IR" dirty="0" smtClean="0">
              <a:solidFill>
                <a:schemeClr val="bg1">
                  <a:lumMod val="95000"/>
                  <a:lumOff val="5000"/>
                </a:schemeClr>
              </a:solidFill>
            </a:endParaRPr>
          </a:p>
          <a:p>
            <a:pPr algn="r" rtl="1">
              <a:lnSpc>
                <a:spcPct val="160000"/>
              </a:lnSpc>
            </a:pPr>
            <a:r>
              <a:rPr lang="fa-IR" dirty="0" smtClean="0">
                <a:solidFill>
                  <a:schemeClr val="bg1">
                    <a:lumMod val="95000"/>
                    <a:lumOff val="5000"/>
                  </a:schemeClr>
                </a:solidFill>
              </a:rPr>
              <a:t>همراه </a:t>
            </a:r>
            <a:r>
              <a:rPr lang="fa-IR" dirty="0">
                <a:solidFill>
                  <a:schemeClr val="bg1">
                    <a:lumMod val="95000"/>
                    <a:lumOff val="5000"/>
                  </a:schemeClr>
                </a:solidFill>
              </a:rPr>
              <a:t>با پشيماني است)، درمانده و نااميد شدن، به خواب و خيال و رؤيا فرو رفتن، پناه بردن به خرافات و فال و فال‌گيري.</a:t>
            </a:r>
          </a:p>
          <a:p>
            <a:pPr algn="r" rtl="1"/>
            <a:endParaRPr lang="en-US" dirty="0"/>
          </a:p>
        </p:txBody>
      </p:sp>
    </p:spTree>
    <p:extLst>
      <p:ext uri="{BB962C8B-B14F-4D97-AF65-F5344CB8AC3E}">
        <p14:creationId xmlns:p14="http://schemas.microsoft.com/office/powerpoint/2010/main" val="15137209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361" y="402465"/>
            <a:ext cx="10700712" cy="5289997"/>
          </a:xfrm>
        </p:spPr>
        <p:txBody>
          <a:bodyPr/>
          <a:lstStyle/>
          <a:p>
            <a:pPr algn="r" rtl="1"/>
            <a:r>
              <a:rPr lang="fa-IR" dirty="0" smtClean="0"/>
              <a:t>3-   </a:t>
            </a:r>
            <a:r>
              <a:rPr lang="fa-IR" dirty="0"/>
              <a:t>مقابله‌هاي مذهبي- </a:t>
            </a:r>
            <a:r>
              <a:rPr lang="fa-IR" dirty="0" smtClean="0"/>
              <a:t>معنوي.</a:t>
            </a:r>
            <a:endParaRPr lang="fa-IR" dirty="0"/>
          </a:p>
          <a:p>
            <a:pPr marL="0" indent="0" algn="r" rtl="1">
              <a:buNone/>
            </a:pPr>
            <a:endParaRPr lang="fa-IR" dirty="0"/>
          </a:p>
          <a:p>
            <a:pPr algn="r" rtl="1"/>
            <a:r>
              <a:rPr lang="fa-IR" dirty="0"/>
              <a:t>افرادي که اعتقادات مذهبي و معنوي دارند بهتر در مقابل استرس‌ها و حتي بيماري‌ها دوام </a:t>
            </a:r>
            <a:r>
              <a:rPr lang="fa-IR" dirty="0" smtClean="0"/>
              <a:t>مي‌آورند</a:t>
            </a:r>
          </a:p>
          <a:p>
            <a:pPr marL="0" indent="0" algn="r" rtl="1">
              <a:buNone/>
            </a:pPr>
            <a:r>
              <a:rPr lang="fa-IR" dirty="0" smtClean="0"/>
              <a:t> </a:t>
            </a:r>
          </a:p>
          <a:p>
            <a:pPr algn="r" rtl="1"/>
            <a:r>
              <a:rPr lang="fa-IR" dirty="0" smtClean="0"/>
              <a:t>و </a:t>
            </a:r>
            <a:r>
              <a:rPr lang="fa-IR" dirty="0"/>
              <a:t>از سلامت رواني و جسماني بهتري برخوردارند آنها به هنگام مواجهه با استرس به اين شيوه‌ها </a:t>
            </a:r>
            <a:endParaRPr lang="fa-IR" dirty="0" smtClean="0"/>
          </a:p>
          <a:p>
            <a:pPr marL="0" indent="0" algn="r" rtl="1">
              <a:buNone/>
            </a:pPr>
            <a:endParaRPr lang="fa-IR" dirty="0" smtClean="0"/>
          </a:p>
          <a:p>
            <a:pPr algn="r" rtl="1"/>
            <a:r>
              <a:rPr lang="fa-IR" dirty="0" smtClean="0"/>
              <a:t>متوسل </a:t>
            </a:r>
            <a:r>
              <a:rPr lang="fa-IR" dirty="0"/>
              <a:t>مي‌شوند: نذر‌کردن، قرباني‌کردن، دعاکردن، خيرات‌کردن، نيايش، گذشت‌کردن، توکل، معني </a:t>
            </a:r>
            <a:endParaRPr lang="fa-IR" dirty="0" smtClean="0"/>
          </a:p>
          <a:p>
            <a:pPr marL="0" indent="0" algn="r" rtl="1">
              <a:buNone/>
            </a:pPr>
            <a:endParaRPr lang="fa-IR" dirty="0" smtClean="0"/>
          </a:p>
          <a:p>
            <a:pPr algn="r" rtl="1"/>
            <a:r>
              <a:rPr lang="fa-IR" dirty="0" smtClean="0"/>
              <a:t>مثبت </a:t>
            </a:r>
            <a:r>
              <a:rPr lang="fa-IR" dirty="0"/>
              <a:t>دادن به آنچه رخ داده، اميدوار‌بودن، صبر پيشه‌کردن،  هراس نداشتن از اتفاقات، و تسليم </a:t>
            </a:r>
            <a:endParaRPr lang="fa-IR" dirty="0" smtClean="0"/>
          </a:p>
          <a:p>
            <a:pPr marL="0" indent="0" algn="r" rtl="1">
              <a:buNone/>
            </a:pPr>
            <a:endParaRPr lang="fa-IR" dirty="0" smtClean="0"/>
          </a:p>
          <a:p>
            <a:pPr algn="r" rtl="1"/>
            <a:r>
              <a:rPr lang="fa-IR" dirty="0" smtClean="0"/>
              <a:t>قسمت و </a:t>
            </a:r>
            <a:r>
              <a:rPr lang="fa-IR" dirty="0"/>
              <a:t>سرنوشت شدن</a:t>
            </a:r>
          </a:p>
          <a:p>
            <a:pPr algn="r" rtl="1"/>
            <a:endParaRPr lang="en-US" dirty="0"/>
          </a:p>
        </p:txBody>
      </p:sp>
    </p:spTree>
    <p:extLst>
      <p:ext uri="{BB962C8B-B14F-4D97-AF65-F5344CB8AC3E}">
        <p14:creationId xmlns:p14="http://schemas.microsoft.com/office/powerpoint/2010/main" val="2794858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790864" cy="5599090"/>
          </a:xfrm>
        </p:spPr>
        <p:txBody>
          <a:bodyPr/>
          <a:lstStyle/>
          <a:p>
            <a:pPr algn="r" rtl="1"/>
            <a:r>
              <a:rPr lang="fa-IR" dirty="0"/>
              <a:t>از مکانیزم های ذهنی برای مقابله با استرس استفاده کنید </a:t>
            </a:r>
            <a:r>
              <a:rPr lang="fa-IR" dirty="0" smtClean="0"/>
              <a:t>مثل خودگویی </a:t>
            </a:r>
          </a:p>
          <a:p>
            <a:pPr algn="r" rtl="1"/>
            <a:endParaRPr lang="fa-IR" dirty="0"/>
          </a:p>
          <a:p>
            <a:pPr marL="0" indent="0" algn="r" rtl="1">
              <a:buNone/>
            </a:pPr>
            <a:r>
              <a:rPr lang="fa-IR" dirty="0" smtClean="0"/>
              <a:t>خودگویی یعنی افکاری که در ذهن مرور می کنیم </a:t>
            </a:r>
          </a:p>
          <a:p>
            <a:pPr marL="0" indent="0" algn="r" rtl="1">
              <a:buNone/>
            </a:pPr>
            <a:endParaRPr lang="fa-IR" dirty="0" smtClean="0"/>
          </a:p>
          <a:p>
            <a:pPr algn="r" rtl="1"/>
            <a:r>
              <a:rPr lang="fa-IR" dirty="0" smtClean="0"/>
              <a:t>مونولوگ      شکست در مونولوگ = شکست در دیالوگ </a:t>
            </a:r>
          </a:p>
          <a:p>
            <a:pPr algn="r" rtl="1"/>
            <a:endParaRPr lang="fa-IR" dirty="0"/>
          </a:p>
          <a:p>
            <a:pPr algn="r" rtl="1"/>
            <a:r>
              <a:rPr lang="fa-IR" dirty="0" smtClean="0"/>
              <a:t>اگر خودگویی  منفی باشد به دیگران نیز منتقل می شود</a:t>
            </a:r>
          </a:p>
          <a:p>
            <a:pPr algn="r" rtl="1"/>
            <a:endParaRPr lang="fa-IR" dirty="0"/>
          </a:p>
          <a:p>
            <a:pPr algn="r" rtl="1"/>
            <a:r>
              <a:rPr lang="fa-IR" dirty="0" smtClean="0"/>
              <a:t>اجازه ندهیم هسته اولیه فکر منفی در ذهن ما شکل بگیرد </a:t>
            </a:r>
          </a:p>
          <a:p>
            <a:pPr algn="r" rtl="1"/>
            <a:endParaRPr lang="fa-IR" dirty="0"/>
          </a:p>
          <a:p>
            <a:pPr algn="r" rtl="1"/>
            <a:r>
              <a:rPr lang="fa-IR" dirty="0" smtClean="0"/>
              <a:t>خطاهای شناختی  استرس زا را بشناسیم </a:t>
            </a:r>
          </a:p>
          <a:p>
            <a:pPr marL="0" indent="0" algn="r" rtl="1">
              <a:buNone/>
            </a:pPr>
            <a:endParaRPr lang="fa-IR" dirty="0" smtClean="0"/>
          </a:p>
          <a:p>
            <a:pPr algn="r" rtl="1"/>
            <a:endParaRPr lang="fa-IR" dirty="0" smtClean="0"/>
          </a:p>
        </p:txBody>
      </p:sp>
    </p:spTree>
    <p:extLst>
      <p:ext uri="{BB962C8B-B14F-4D97-AF65-F5344CB8AC3E}">
        <p14:creationId xmlns:p14="http://schemas.microsoft.com/office/powerpoint/2010/main" val="2082658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687833" cy="5637727"/>
          </a:xfrm>
        </p:spPr>
        <p:txBody>
          <a:bodyPr>
            <a:normAutofit/>
          </a:bodyPr>
          <a:lstStyle/>
          <a:p>
            <a:pPr algn="r" rtl="1"/>
            <a:r>
              <a:rPr lang="fa-IR" dirty="0"/>
              <a:t>. ذهن خوانی</a:t>
            </a:r>
            <a:r>
              <a:rPr lang="fa-IR" dirty="0" smtClean="0"/>
              <a:t>:</a:t>
            </a:r>
            <a:endParaRPr lang="fa-IR" dirty="0"/>
          </a:p>
          <a:p>
            <a:pPr algn="r" rtl="1"/>
            <a:r>
              <a:rPr lang="fa-IR" dirty="0"/>
              <a:t>شما فرض را بر اين می گذاريد كه می دانيد آدم ها چه فكر مي كنند بی آن كه شواهد كافی در مورد افكارشان داشته باشيد. مثلاً، "او فكر می كند من يك بازنده ام</a:t>
            </a:r>
            <a:r>
              <a:rPr lang="fa-IR" dirty="0" smtClean="0"/>
              <a:t>".</a:t>
            </a:r>
          </a:p>
          <a:p>
            <a:pPr algn="r" rtl="1"/>
            <a:endParaRPr lang="fa-IR" dirty="0"/>
          </a:p>
          <a:p>
            <a:pPr algn="r" rtl="1"/>
            <a:r>
              <a:rPr lang="fa-IR" dirty="0"/>
              <a:t>2. پيش گويی</a:t>
            </a:r>
            <a:r>
              <a:rPr lang="fa-IR" dirty="0" smtClean="0"/>
              <a:t>:</a:t>
            </a:r>
            <a:endParaRPr lang="fa-IR" dirty="0"/>
          </a:p>
          <a:p>
            <a:pPr algn="r" rtl="1"/>
            <a:r>
              <a:rPr lang="fa-IR" dirty="0"/>
              <a:t>آينده را پيش بينی می كنيد. پيش بينی می كنيد كه اوضاع بدتر خواهد شد يا خطری در پيش است. مثلاً "در امتحان قبول نخواهم شد" يا "اين شغل را به دست نخواهم آورد" </a:t>
            </a:r>
            <a:r>
              <a:rPr lang="fa-IR" dirty="0" smtClean="0"/>
              <a:t>.</a:t>
            </a:r>
          </a:p>
          <a:p>
            <a:pPr algn="r" rtl="1"/>
            <a:endParaRPr lang="fa-IR" dirty="0"/>
          </a:p>
          <a:p>
            <a:pPr algn="r" rtl="1"/>
            <a:r>
              <a:rPr lang="fa-IR" dirty="0"/>
              <a:t>3. فاجعه سازی</a:t>
            </a:r>
            <a:r>
              <a:rPr lang="fa-IR" dirty="0" smtClean="0"/>
              <a:t>:</a:t>
            </a:r>
            <a:endParaRPr lang="fa-IR" dirty="0"/>
          </a:p>
          <a:p>
            <a:pPr algn="r" rtl="1"/>
            <a:r>
              <a:rPr lang="fa-IR" dirty="0"/>
              <a:t>شما بر اين باوريد كه آنچه كه اتفاق افتاده است يا اتفاق خواهد افتاد آنچنان دردناك و غيرقابل تحمل خواهد بود كه شما نمی توانيد آن را تحمل كنيد . مثلاً: "اگر در امتحان رد شوم، وحشتناك است".</a:t>
            </a:r>
            <a:endParaRPr lang="en-US" dirty="0"/>
          </a:p>
        </p:txBody>
      </p:sp>
    </p:spTree>
    <p:extLst>
      <p:ext uri="{BB962C8B-B14F-4D97-AF65-F5344CB8AC3E}">
        <p14:creationId xmlns:p14="http://schemas.microsoft.com/office/powerpoint/2010/main" val="2495480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932532" cy="5418786"/>
          </a:xfrm>
        </p:spPr>
        <p:txBody>
          <a:bodyPr/>
          <a:lstStyle/>
          <a:p>
            <a:pPr algn="r" rtl="1"/>
            <a:r>
              <a:rPr lang="fa-IR" dirty="0"/>
              <a:t>. تفكر دو قطبی:</a:t>
            </a:r>
          </a:p>
          <a:p>
            <a:pPr algn="r" rtl="1"/>
            <a:endParaRPr lang="fa-IR" dirty="0"/>
          </a:p>
          <a:p>
            <a:pPr algn="r" rtl="1"/>
            <a:r>
              <a:rPr lang="fa-IR" dirty="0"/>
              <a:t>آدم ها يا اتفاق ها را به صورت همه يا هيچ می بيند. مثلا </a:t>
            </a:r>
            <a:r>
              <a:rPr lang="fa-IR" dirty="0" smtClean="0"/>
              <a:t>:. </a:t>
            </a:r>
            <a:r>
              <a:rPr lang="fa-IR" dirty="0"/>
              <a:t>فرد یک رفتار، فکر، موفقیت، پدیده یا موضوع را کلا سفید یا سیاه می بیند. هر چیز کمتر از کامل، شکست بی چون و چراست. </a:t>
            </a:r>
            <a:endParaRPr lang="fa-IR" dirty="0" smtClean="0"/>
          </a:p>
          <a:p>
            <a:pPr algn="r" rtl="1"/>
            <a:r>
              <a:rPr lang="fa-IR" dirty="0" smtClean="0"/>
              <a:t>عدم </a:t>
            </a:r>
            <a:r>
              <a:rPr lang="fa-IR" dirty="0"/>
              <a:t>قناعت به مقدار و یا بخشی از یک کار، یک فعالیت و یا یک امتیاز، آنها را از مزایای آن امر محروم می کند.</a:t>
            </a:r>
          </a:p>
          <a:p>
            <a:pPr algn="r" rtl="1"/>
            <a:endParaRPr lang="fa-IR" dirty="0"/>
          </a:p>
          <a:p>
            <a:pPr algn="r" rtl="1"/>
            <a:r>
              <a:rPr lang="fa-IR" dirty="0"/>
              <a:t>به طور مثال عده ای این نوع تفکر را دارند که یا باید فلان ماشین را داشته باشند یا اصلا هیچ ماشینی را نمی خواهند.</a:t>
            </a:r>
            <a:endParaRPr lang="en-US" dirty="0"/>
          </a:p>
        </p:txBody>
      </p:sp>
    </p:spTree>
    <p:extLst>
      <p:ext uri="{BB962C8B-B14F-4D97-AF65-F5344CB8AC3E}">
        <p14:creationId xmlns:p14="http://schemas.microsoft.com/office/powerpoint/2010/main" val="250816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1035563" cy="5560454"/>
          </a:xfrm>
        </p:spPr>
        <p:txBody>
          <a:bodyPr>
            <a:normAutofit/>
          </a:bodyPr>
          <a:lstStyle/>
          <a:p>
            <a:pPr algn="r" rtl="1"/>
            <a:r>
              <a:rPr lang="fa-IR" dirty="0"/>
              <a:t> بايدها:</a:t>
            </a:r>
          </a:p>
          <a:p>
            <a:pPr algn="r" rtl="1"/>
            <a:endParaRPr lang="fa-IR" dirty="0"/>
          </a:p>
          <a:p>
            <a:pPr algn="r" rtl="1"/>
            <a:r>
              <a:rPr lang="fa-IR" dirty="0"/>
              <a:t>رويدادها برمبنای اين كه چطور بايد می بودند تفسير می كنيد و نه بر مبنای اين كه واقعاً چطور هستند. مثلاً "بايد خوب عمل كنم، و اگر خوب عمل نكنم يعنی شكست خورده ام". انتظار دارید که اوضاع آن طور باشد که شما می خواهید و انتظار دارید. همیشه این انتظار محقق نمی شود و یا با درصد کمتری محقق می شود. </a:t>
            </a:r>
            <a:endParaRPr lang="fa-IR" dirty="0" smtClean="0"/>
          </a:p>
          <a:p>
            <a:pPr algn="r" rtl="1"/>
            <a:r>
              <a:rPr lang="fa-IR" dirty="0" smtClean="0"/>
              <a:t>آن </a:t>
            </a:r>
            <a:r>
              <a:rPr lang="fa-IR" dirty="0"/>
              <a:t>دسته از «عبارت های بایددار» که بر ضد شما به کار برده می شوند، به احساس تقصیر و نومیدی منجر می گردند. </a:t>
            </a:r>
            <a:endParaRPr lang="fa-IR" dirty="0" smtClean="0"/>
          </a:p>
          <a:p>
            <a:pPr algn="r" rtl="1"/>
            <a:r>
              <a:rPr lang="fa-IR" dirty="0" smtClean="0"/>
              <a:t>اما </a:t>
            </a:r>
            <a:r>
              <a:rPr lang="fa-IR" dirty="0"/>
              <a:t>همین باورها، اگر متوجه سایرین و یا جهان به طور کلی شود منجر به خشم و دلسردی می </a:t>
            </a:r>
            <a:r>
              <a:rPr lang="fa-IR" dirty="0" smtClean="0"/>
              <a:t>گردد</a:t>
            </a:r>
            <a:endParaRPr lang="fa-IR" dirty="0"/>
          </a:p>
        </p:txBody>
      </p:sp>
    </p:spTree>
    <p:extLst>
      <p:ext uri="{BB962C8B-B14F-4D97-AF65-F5344CB8AC3E}">
        <p14:creationId xmlns:p14="http://schemas.microsoft.com/office/powerpoint/2010/main" val="187794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6366"/>
            <a:ext cx="11925837" cy="5602310"/>
          </a:xfrm>
        </p:spPr>
        <p:txBody>
          <a:bodyPr>
            <a:noAutofit/>
          </a:bodyPr>
          <a:lstStyle/>
          <a:p>
            <a:pPr marL="0" indent="0" algn="r" rtl="1">
              <a:buNone/>
            </a:pPr>
            <a:r>
              <a:rPr lang="fa-IR" sz="3200" cap="all" dirty="0" smtClean="0">
                <a:ln w="3175" cmpd="sng">
                  <a:noFill/>
                </a:ln>
                <a:solidFill>
                  <a:schemeClr val="bg1">
                    <a:lumMod val="95000"/>
                    <a:lumOff val="5000"/>
                  </a:schemeClr>
                </a:solidFill>
                <a:latin typeface="+mj-lt"/>
                <a:ea typeface="+mj-ea"/>
                <a:cs typeface="+mj-cs"/>
              </a:rPr>
              <a:t>.</a:t>
            </a:r>
          </a:p>
          <a:p>
            <a:pPr marL="0" indent="0" algn="r" rtl="1">
              <a:buNone/>
            </a:pPr>
            <a:endParaRPr lang="en-US" sz="3200" cap="all" dirty="0" smtClean="0">
              <a:ln w="3175" cmpd="sng">
                <a:noFill/>
              </a:ln>
              <a:solidFill>
                <a:schemeClr val="bg1">
                  <a:lumMod val="95000"/>
                  <a:lumOff val="5000"/>
                </a:schemeClr>
              </a:solidFill>
              <a:latin typeface="+mj-lt"/>
              <a:ea typeface="+mj-ea"/>
              <a:cs typeface="+mj-cs"/>
            </a:endParaRPr>
          </a:p>
          <a:p>
            <a:pPr algn="r" rtl="1"/>
            <a:r>
              <a:rPr lang="fa-IR" sz="3200" cap="all" dirty="0" smtClean="0">
                <a:ln w="3175" cmpd="sng">
                  <a:noFill/>
                </a:ln>
                <a:solidFill>
                  <a:schemeClr val="bg1">
                    <a:lumMod val="95000"/>
                    <a:lumOff val="5000"/>
                  </a:schemeClr>
                </a:solidFill>
                <a:latin typeface="+mj-lt"/>
                <a:ea typeface="+mj-ea"/>
                <a:cs typeface="+mj-cs"/>
              </a:rPr>
              <a:t>هر </a:t>
            </a:r>
            <a:r>
              <a:rPr lang="fa-IR" sz="3200" cap="all" dirty="0">
                <a:ln w="3175" cmpd="sng">
                  <a:noFill/>
                </a:ln>
                <a:solidFill>
                  <a:schemeClr val="bg1">
                    <a:lumMod val="95000"/>
                    <a:lumOff val="5000"/>
                  </a:schemeClr>
                </a:solidFill>
                <a:latin typeface="+mj-lt"/>
                <a:ea typeface="+mj-ea"/>
                <a:cs typeface="+mj-cs"/>
              </a:rPr>
              <a:t>جا که تغييري در زندگي روي دهد ما با يک استرس روبرو هستيم. زيرا شرايط زندگي تغيير کرده و فرد بايد دوباره با اين شرايط و موقعيت جديد در زندگي خود سازگار شود. </a:t>
            </a:r>
            <a:endParaRPr lang="fa-IR" sz="3200" cap="all" dirty="0" smtClean="0">
              <a:ln w="3175" cmpd="sng">
                <a:noFill/>
              </a:ln>
              <a:solidFill>
                <a:schemeClr val="bg1">
                  <a:lumMod val="95000"/>
                  <a:lumOff val="5000"/>
                </a:schemeClr>
              </a:solidFill>
              <a:latin typeface="+mj-lt"/>
              <a:ea typeface="+mj-ea"/>
              <a:cs typeface="+mj-cs"/>
            </a:endParaRPr>
          </a:p>
          <a:p>
            <a:pPr marL="0" indent="0" algn="r" rtl="1">
              <a:buNone/>
            </a:pPr>
            <a:endParaRPr lang="en-US" sz="3200" cap="all" dirty="0" smtClean="0">
              <a:ln w="3175" cmpd="sng">
                <a:noFill/>
              </a:ln>
              <a:solidFill>
                <a:schemeClr val="bg1">
                  <a:lumMod val="95000"/>
                  <a:lumOff val="5000"/>
                </a:schemeClr>
              </a:solidFill>
              <a:latin typeface="+mj-lt"/>
              <a:ea typeface="+mj-ea"/>
              <a:cs typeface="+mj-cs"/>
            </a:endParaRPr>
          </a:p>
          <a:p>
            <a:pPr algn="r" rtl="1"/>
            <a:r>
              <a:rPr lang="fa-IR" sz="3200" cap="all" dirty="0" smtClean="0">
                <a:ln w="3175" cmpd="sng">
                  <a:noFill/>
                </a:ln>
                <a:solidFill>
                  <a:schemeClr val="bg1">
                    <a:lumMod val="95000"/>
                    <a:lumOff val="5000"/>
                  </a:schemeClr>
                </a:solidFill>
                <a:latin typeface="+mj-lt"/>
                <a:ea typeface="+mj-ea"/>
                <a:cs typeface="+mj-cs"/>
              </a:rPr>
              <a:t>هر </a:t>
            </a:r>
            <a:r>
              <a:rPr lang="fa-IR" sz="3200" cap="all" dirty="0">
                <a:ln w="3175" cmpd="sng">
                  <a:noFill/>
                </a:ln>
                <a:solidFill>
                  <a:schemeClr val="bg1">
                    <a:lumMod val="95000"/>
                    <a:lumOff val="5000"/>
                  </a:schemeClr>
                </a:solidFill>
                <a:latin typeface="+mj-lt"/>
                <a:ea typeface="+mj-ea"/>
                <a:cs typeface="+mj-cs"/>
              </a:rPr>
              <a:t>کس براي سازگارکردن خود با تغييرات مختلف به ناچار ميزاني از استرس را به ‌طور دائم تحمل مي‌کند.</a:t>
            </a:r>
            <a:endParaRPr lang="en-US" sz="3200" cap="all" dirty="0">
              <a:ln w="3175" cmpd="sng">
                <a:noFill/>
              </a:ln>
              <a:solidFill>
                <a:schemeClr val="bg1">
                  <a:lumMod val="95000"/>
                  <a:lumOff val="5000"/>
                </a:schemeClr>
              </a:solidFill>
              <a:latin typeface="+mj-lt"/>
              <a:ea typeface="+mj-ea"/>
              <a:cs typeface="+mj-cs"/>
            </a:endParaRPr>
          </a:p>
        </p:txBody>
      </p:sp>
    </p:spTree>
    <p:extLst>
      <p:ext uri="{BB962C8B-B14F-4D97-AF65-F5344CB8AC3E}">
        <p14:creationId xmlns:p14="http://schemas.microsoft.com/office/powerpoint/2010/main" val="9590923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1112836" cy="5289997"/>
          </a:xfrm>
        </p:spPr>
        <p:txBody>
          <a:bodyPr/>
          <a:lstStyle/>
          <a:p>
            <a:pPr algn="r" rtl="1"/>
            <a:r>
              <a:rPr lang="fa-IR" dirty="0"/>
              <a:t>. مقايسه های غيرمنصفانه:</a:t>
            </a:r>
          </a:p>
          <a:p>
            <a:pPr algn="r" rtl="1">
              <a:lnSpc>
                <a:spcPct val="150000"/>
              </a:lnSpc>
            </a:pPr>
            <a:endParaRPr lang="fa-IR" dirty="0"/>
          </a:p>
          <a:p>
            <a:pPr algn="r" rtl="1">
              <a:lnSpc>
                <a:spcPct val="150000"/>
              </a:lnSpc>
            </a:pPr>
            <a:r>
              <a:rPr lang="fa-IR" dirty="0"/>
              <a:t>اتفاق ها را براساس استانداردهايی تفسير می كنيد كه واقع بينانه نيستند. به اين ترتيب كه به افرادی توجه می كنيد كه بهتر از شما عمل می كنند و در نتيجه خودتان را در مقايسه با ديگران حقير و پست می بينيد. مثلاً: "او در مقايسه با من موفقتر است" يا "ديگران بهتر از من امتحان دادند".</a:t>
            </a:r>
            <a:endParaRPr lang="en-US" dirty="0"/>
          </a:p>
        </p:txBody>
      </p:sp>
    </p:spTree>
    <p:extLst>
      <p:ext uri="{BB962C8B-B14F-4D97-AF65-F5344CB8AC3E}">
        <p14:creationId xmlns:p14="http://schemas.microsoft.com/office/powerpoint/2010/main" val="256258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971168" cy="5032420"/>
          </a:xfrm>
        </p:spPr>
        <p:txBody>
          <a:bodyPr>
            <a:normAutofit/>
          </a:bodyPr>
          <a:lstStyle/>
          <a:p>
            <a:pPr algn="r" rtl="1"/>
            <a:r>
              <a:rPr lang="fa-IR" dirty="0">
                <a:solidFill>
                  <a:srgbClr val="FF0000"/>
                </a:solidFill>
              </a:rPr>
              <a:t>مقاومت در مقابل استرس</a:t>
            </a:r>
          </a:p>
          <a:p>
            <a:pPr marL="0" indent="0" algn="r" rtl="1">
              <a:buNone/>
            </a:pPr>
            <a:endParaRPr lang="fa-IR" dirty="0"/>
          </a:p>
          <a:p>
            <a:pPr algn="r" rtl="1"/>
            <a:r>
              <a:rPr lang="fa-IR" dirty="0"/>
              <a:t>براي افزايش ميزان مقاومت خود در برابر استرس از راهبردهاي زير استفاده </a:t>
            </a:r>
            <a:r>
              <a:rPr lang="fa-IR" dirty="0" smtClean="0"/>
              <a:t>کنيد:</a:t>
            </a:r>
          </a:p>
          <a:p>
            <a:pPr algn="r" rtl="1"/>
            <a:endParaRPr lang="fa-IR" dirty="0"/>
          </a:p>
          <a:p>
            <a:pPr algn="r" rtl="1"/>
            <a:r>
              <a:rPr lang="fa-IR" dirty="0" smtClean="0"/>
              <a:t> </a:t>
            </a:r>
            <a:r>
              <a:rPr lang="fa-IR" dirty="0"/>
              <a:t>خودتان را تشویق کنید</a:t>
            </a:r>
          </a:p>
          <a:p>
            <a:pPr algn="r" rtl="1"/>
            <a:endParaRPr lang="fa-IR" dirty="0"/>
          </a:p>
          <a:p>
            <a:pPr algn="r" rtl="1"/>
            <a:r>
              <a:rPr lang="fa-IR" dirty="0" smtClean="0"/>
              <a:t>به </a:t>
            </a:r>
            <a:r>
              <a:rPr lang="fa-IR" dirty="0"/>
              <a:t>خودتان جایزه بدهید.</a:t>
            </a:r>
          </a:p>
          <a:p>
            <a:pPr algn="r" rtl="1"/>
            <a:endParaRPr lang="fa-IR" dirty="0"/>
          </a:p>
          <a:p>
            <a:pPr algn="r" rtl="1"/>
            <a:r>
              <a:rPr lang="fa-IR" dirty="0" smtClean="0"/>
              <a:t>اعتمادبه </a:t>
            </a:r>
            <a:r>
              <a:rPr lang="fa-IR" dirty="0"/>
              <a:t>نفس بیشتری داشته باشید.</a:t>
            </a:r>
          </a:p>
          <a:p>
            <a:pPr marL="0" indent="0" algn="r" rtl="1">
              <a:buNone/>
            </a:pPr>
            <a:endParaRPr lang="fa-IR" dirty="0" smtClean="0"/>
          </a:p>
          <a:p>
            <a:pPr algn="r" rtl="1">
              <a:buFont typeface="Wingdings" pitchFamily="2" charset="2"/>
              <a:buChar char="Ø"/>
            </a:pPr>
            <a:r>
              <a:rPr lang="fa-IR" dirty="0" smtClean="0"/>
              <a:t>به جای </a:t>
            </a:r>
            <a:r>
              <a:rPr lang="fa-IR" dirty="0"/>
              <a:t>جنگیدن با احساسات آنها رابیان کنید.</a:t>
            </a:r>
          </a:p>
          <a:p>
            <a:pPr algn="r" rtl="1"/>
            <a:endParaRPr lang="fa-IR" dirty="0"/>
          </a:p>
          <a:p>
            <a:pPr marL="0" indent="0" algn="r" rtl="1">
              <a:buNone/>
            </a:pPr>
            <a:endParaRPr lang="fa-IR" dirty="0"/>
          </a:p>
          <a:p>
            <a:pPr marL="0" indent="0" algn="r" rtl="1">
              <a:buNone/>
            </a:pPr>
            <a:endParaRPr lang="en-US" dirty="0"/>
          </a:p>
        </p:txBody>
      </p:sp>
    </p:spTree>
    <p:extLst>
      <p:ext uri="{BB962C8B-B14F-4D97-AF65-F5344CB8AC3E}">
        <p14:creationId xmlns:p14="http://schemas.microsoft.com/office/powerpoint/2010/main" val="364740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185" y="492617"/>
            <a:ext cx="11037195" cy="5418786"/>
          </a:xfrm>
        </p:spPr>
        <p:txBody>
          <a:bodyPr>
            <a:normAutofit/>
          </a:bodyPr>
          <a:lstStyle/>
          <a:p>
            <a:pPr algn="r" rtl="1"/>
            <a:r>
              <a:rPr lang="fa-IR" dirty="0" smtClean="0"/>
              <a:t>در </a:t>
            </a:r>
            <a:r>
              <a:rPr lang="fa-IR" dirty="0"/>
              <a:t>طول روز زمان‌هايي را براي استراحت خود درنظر بگيريد. </a:t>
            </a:r>
            <a:endParaRPr lang="fa-IR" dirty="0" smtClean="0"/>
          </a:p>
          <a:p>
            <a:pPr algn="r" rtl="1"/>
            <a:endParaRPr lang="fa-IR" dirty="0"/>
          </a:p>
          <a:p>
            <a:pPr algn="r" rtl="1"/>
            <a:r>
              <a:rPr lang="fa-IR" dirty="0" smtClean="0"/>
              <a:t>رژیم </a:t>
            </a:r>
            <a:r>
              <a:rPr lang="fa-IR" dirty="0"/>
              <a:t>غذایی سالم داشته باشید. جسمی که به خوبی تغذیه می شود ،آمادگی بیشتری برای مقابله با استرس دارد.</a:t>
            </a:r>
          </a:p>
          <a:p>
            <a:pPr algn="r" rtl="1"/>
            <a:endParaRPr lang="fa-IR" dirty="0"/>
          </a:p>
          <a:p>
            <a:pPr algn="r" rtl="1"/>
            <a:r>
              <a:rPr lang="fa-IR" dirty="0"/>
              <a:t> به اندازه کافي بخوابيد. </a:t>
            </a:r>
          </a:p>
          <a:p>
            <a:pPr marL="0" indent="0" algn="r" rtl="1">
              <a:buNone/>
            </a:pPr>
            <a:endParaRPr lang="fa-IR" dirty="0"/>
          </a:p>
          <a:p>
            <a:pPr algn="r" rtl="1"/>
            <a:r>
              <a:rPr lang="fa-IR" dirty="0" smtClean="0"/>
              <a:t>زماني </a:t>
            </a:r>
            <a:r>
              <a:rPr lang="fa-IR" dirty="0"/>
              <a:t>را براي اوقات فراغت درنظر بگيريد.</a:t>
            </a:r>
          </a:p>
          <a:p>
            <a:pPr marL="0" indent="0" algn="r" rtl="1">
              <a:buNone/>
            </a:pPr>
            <a:endParaRPr lang="fa-IR" dirty="0"/>
          </a:p>
          <a:p>
            <a:pPr algn="r" rtl="1"/>
            <a:r>
              <a:rPr lang="fa-IR" dirty="0" smtClean="0"/>
              <a:t>روش </a:t>
            </a:r>
            <a:r>
              <a:rPr lang="fa-IR" dirty="0"/>
              <a:t>تنفس کنترل شده و آرام‌‌سازي عضلاني را بياموزيد.</a:t>
            </a:r>
          </a:p>
          <a:p>
            <a:pPr algn="r" rtl="1"/>
            <a:endParaRPr lang="en-US" dirty="0"/>
          </a:p>
        </p:txBody>
      </p:sp>
    </p:spTree>
    <p:extLst>
      <p:ext uri="{BB962C8B-B14F-4D97-AF65-F5344CB8AC3E}">
        <p14:creationId xmlns:p14="http://schemas.microsoft.com/office/powerpoint/2010/main" val="1222858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262830" cy="4774842"/>
          </a:xfrm>
        </p:spPr>
        <p:txBody>
          <a:bodyPr/>
          <a:lstStyle/>
          <a:p>
            <a:pPr algn="r" rtl="1"/>
            <a:endParaRPr lang="fa-IR" dirty="0"/>
          </a:p>
          <a:p>
            <a:pPr algn="r" rtl="1"/>
            <a:r>
              <a:rPr lang="fa-IR" dirty="0" smtClean="0"/>
              <a:t> </a:t>
            </a:r>
            <a:r>
              <a:rPr lang="fa-IR" dirty="0"/>
              <a:t>بطور منظم ورزش کنید (حداقل ۳۰ دقیقه در روز و سه بار در هفته)</a:t>
            </a:r>
          </a:p>
          <a:p>
            <a:pPr algn="r" rtl="1"/>
            <a:endParaRPr lang="fa-IR" dirty="0"/>
          </a:p>
          <a:p>
            <a:pPr algn="r" rtl="1"/>
            <a:r>
              <a:rPr lang="fa-IR" dirty="0" smtClean="0"/>
              <a:t>دفتر </a:t>
            </a:r>
            <a:r>
              <a:rPr lang="fa-IR" dirty="0"/>
              <a:t>یادداشت روزانه داشته باشید.(لیست کردن برنامه ها</a:t>
            </a:r>
            <a:r>
              <a:rPr lang="fa-IR" dirty="0" smtClean="0"/>
              <a:t>)</a:t>
            </a:r>
          </a:p>
          <a:p>
            <a:pPr marL="0" indent="0" algn="r" rtl="1">
              <a:buNone/>
            </a:pPr>
            <a:endParaRPr lang="fa-IR" dirty="0" smtClean="0"/>
          </a:p>
          <a:p>
            <a:pPr algn="r" rtl="1"/>
            <a:r>
              <a:rPr lang="fa-IR" dirty="0"/>
              <a:t> در چهار چوب توانایی مالی خودتان زندگی کنید.</a:t>
            </a:r>
          </a:p>
          <a:p>
            <a:pPr algn="r" rtl="1"/>
            <a:endParaRPr lang="en-US" dirty="0"/>
          </a:p>
        </p:txBody>
      </p:sp>
    </p:spTree>
    <p:extLst>
      <p:ext uri="{BB962C8B-B14F-4D97-AF65-F5344CB8AC3E}">
        <p14:creationId xmlns:p14="http://schemas.microsoft.com/office/powerpoint/2010/main" val="3898820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842380" cy="5740758"/>
          </a:xfrm>
        </p:spPr>
        <p:txBody>
          <a:bodyPr>
            <a:normAutofit/>
          </a:bodyPr>
          <a:lstStyle/>
          <a:p>
            <a:pPr algn="r" rtl="1"/>
            <a:endParaRPr lang="fa-IR" dirty="0"/>
          </a:p>
          <a:p>
            <a:pPr algn="r" rtl="1"/>
            <a:r>
              <a:rPr lang="fa-IR" dirty="0" smtClean="0"/>
              <a:t>سعي </a:t>
            </a:r>
            <a:r>
              <a:rPr lang="fa-IR" dirty="0"/>
              <a:t>کنيد ديدگاه مثبتي نسبت به زندگي داشته باشيد.</a:t>
            </a:r>
          </a:p>
          <a:p>
            <a:pPr algn="r" rtl="1"/>
            <a:r>
              <a:rPr lang="fa-IR" dirty="0"/>
              <a:t> </a:t>
            </a:r>
          </a:p>
          <a:p>
            <a:pPr algn="r" rtl="1"/>
            <a:r>
              <a:rPr lang="fa-IR" dirty="0" smtClean="0"/>
              <a:t>در </a:t>
            </a:r>
            <a:r>
              <a:rPr lang="fa-IR" dirty="0"/>
              <a:t>زندگي خود از يک برنامه‌ريزي روشن و مشخص استفاده کنيد.</a:t>
            </a:r>
          </a:p>
          <a:p>
            <a:pPr algn="r" rtl="1"/>
            <a:r>
              <a:rPr lang="fa-IR" dirty="0"/>
              <a:t> </a:t>
            </a:r>
          </a:p>
          <a:p>
            <a:pPr algn="r" rtl="1"/>
            <a:r>
              <a:rPr lang="fa-IR" dirty="0" smtClean="0"/>
              <a:t>ارتباطات </a:t>
            </a:r>
            <a:r>
              <a:rPr lang="fa-IR" dirty="0"/>
              <a:t>اجتماعي و معاشرت‌هاي خود را افزايش دهيد.</a:t>
            </a:r>
          </a:p>
          <a:p>
            <a:pPr algn="r" rtl="1"/>
            <a:r>
              <a:rPr lang="fa-IR" dirty="0"/>
              <a:t> </a:t>
            </a:r>
          </a:p>
          <a:p>
            <a:pPr algn="r" rtl="1"/>
            <a:r>
              <a:rPr lang="fa-IR" dirty="0" smtClean="0"/>
              <a:t> </a:t>
            </a:r>
            <a:r>
              <a:rPr lang="fa-IR" dirty="0"/>
              <a:t>اهداف زندگي روشن و مشخصي براي خود تعيين کنيد. </a:t>
            </a:r>
            <a:endParaRPr lang="fa-IR" dirty="0" smtClean="0"/>
          </a:p>
          <a:p>
            <a:pPr algn="r" rtl="1"/>
            <a:r>
              <a:rPr lang="fa-IR" dirty="0" smtClean="0"/>
              <a:t>اهداف </a:t>
            </a:r>
            <a:r>
              <a:rPr lang="fa-IR" dirty="0"/>
              <a:t>کوتاه مدت تعیین کرده و آنها را اولویت بندی کنید.</a:t>
            </a:r>
          </a:p>
          <a:p>
            <a:pPr algn="r" rtl="1"/>
            <a:r>
              <a:rPr lang="fa-IR" dirty="0"/>
              <a:t> </a:t>
            </a:r>
          </a:p>
          <a:p>
            <a:pPr algn="r" rtl="1"/>
            <a:r>
              <a:rPr lang="fa-IR" dirty="0" smtClean="0"/>
              <a:t>انتظارات </a:t>
            </a:r>
            <a:r>
              <a:rPr lang="fa-IR" dirty="0"/>
              <a:t>خود را از زندگي کاهش دهيد</a:t>
            </a:r>
            <a:r>
              <a:rPr lang="fa-IR" dirty="0" smtClean="0"/>
              <a:t>.</a:t>
            </a:r>
            <a:endParaRPr lang="fa-IR" dirty="0"/>
          </a:p>
          <a:p>
            <a:pPr algn="r" rtl="1"/>
            <a:endParaRPr lang="en-US" dirty="0"/>
          </a:p>
        </p:txBody>
      </p:sp>
    </p:spTree>
    <p:extLst>
      <p:ext uri="{BB962C8B-B14F-4D97-AF65-F5344CB8AC3E}">
        <p14:creationId xmlns:p14="http://schemas.microsoft.com/office/powerpoint/2010/main" val="917863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63829"/>
            <a:ext cx="10765106" cy="5225603"/>
          </a:xfrm>
        </p:spPr>
        <p:txBody>
          <a:bodyPr>
            <a:normAutofit/>
          </a:bodyPr>
          <a:lstStyle/>
          <a:p>
            <a:pPr marL="0" indent="0" algn="r" rtl="1">
              <a:buNone/>
            </a:pPr>
            <a:r>
              <a:rPr lang="fa-IR" dirty="0" smtClean="0"/>
              <a:t> </a:t>
            </a:r>
            <a:r>
              <a:rPr lang="fa-IR" dirty="0"/>
              <a:t>استانداردهای خود را تنظیم کنید. کمال گرایی منبعی برای ایجاد استرس است. از کمال گرایی روی برگردانید.</a:t>
            </a:r>
          </a:p>
          <a:p>
            <a:pPr algn="r" rtl="1"/>
            <a:r>
              <a:rPr lang="fa-IR" dirty="0" smtClean="0"/>
              <a:t> </a:t>
            </a:r>
            <a:r>
              <a:rPr lang="fa-IR" dirty="0"/>
              <a:t>ياد بگيريد با شرايط غيرقابل کنترل، منطبق و سازگار شويد. </a:t>
            </a:r>
            <a:endParaRPr lang="fa-IR" dirty="0" smtClean="0"/>
          </a:p>
          <a:p>
            <a:pPr algn="r" rtl="1"/>
            <a:endParaRPr lang="fa-IR" dirty="0"/>
          </a:p>
          <a:p>
            <a:pPr algn="r" rtl="1"/>
            <a:r>
              <a:rPr lang="fa-IR" dirty="0" smtClean="0"/>
              <a:t>سعی </a:t>
            </a:r>
            <a:r>
              <a:rPr lang="fa-IR" dirty="0"/>
              <a:t>نکنید اتفاقات غیر قابل کنترل را کنترل کنید.بسیار از چیزها درزندگی فراتر از کنترل ماهستند بخصوص رفتار دیگران.</a:t>
            </a:r>
          </a:p>
          <a:p>
            <a:pPr marL="0" indent="0" algn="r" rtl="1">
              <a:buNone/>
            </a:pPr>
            <a:endParaRPr lang="fa-IR" dirty="0"/>
          </a:p>
          <a:p>
            <a:pPr algn="r" rtl="1"/>
            <a:r>
              <a:rPr lang="fa-IR" dirty="0" smtClean="0"/>
              <a:t> </a:t>
            </a:r>
            <a:r>
              <a:rPr lang="fa-IR" dirty="0"/>
              <a:t>عوامل عمده استرس‌هاي خودتان را تشخيص دهيد</a:t>
            </a:r>
            <a:r>
              <a:rPr lang="fa-IR" dirty="0" smtClean="0"/>
              <a:t>.</a:t>
            </a:r>
          </a:p>
          <a:p>
            <a:pPr marL="0" indent="0" algn="r" rtl="1">
              <a:buNone/>
            </a:pPr>
            <a:endParaRPr lang="fa-IR" dirty="0"/>
          </a:p>
          <a:p>
            <a:pPr algn="r" rtl="1"/>
            <a:r>
              <a:rPr lang="fa-IR" dirty="0" smtClean="0"/>
              <a:t>فهرست </a:t>
            </a:r>
            <a:r>
              <a:rPr lang="fa-IR" dirty="0"/>
              <a:t>کارهاي‌تان را روي تکه‌اي کاغذ بنويسيد و از خستگي ذهني خود بکاهيد.</a:t>
            </a:r>
          </a:p>
          <a:p>
            <a:pPr algn="r" rtl="1"/>
            <a:endParaRPr lang="en-US" dirty="0"/>
          </a:p>
        </p:txBody>
      </p:sp>
    </p:spTree>
    <p:extLst>
      <p:ext uri="{BB962C8B-B14F-4D97-AF65-F5344CB8AC3E}">
        <p14:creationId xmlns:p14="http://schemas.microsoft.com/office/powerpoint/2010/main" val="2224441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636318" cy="4633175"/>
          </a:xfrm>
        </p:spPr>
        <p:txBody>
          <a:bodyPr/>
          <a:lstStyle/>
          <a:p>
            <a:pPr algn="r" rtl="1"/>
            <a:r>
              <a:rPr lang="fa-IR" dirty="0"/>
              <a:t>مهارت‌های خود را در مدیریت زمان افزایش دهید. </a:t>
            </a:r>
            <a:endParaRPr lang="fa-IR" dirty="0" smtClean="0"/>
          </a:p>
          <a:p>
            <a:pPr algn="r" rtl="1"/>
            <a:endParaRPr lang="fa-IR" dirty="0"/>
          </a:p>
          <a:p>
            <a:pPr algn="r" rtl="1"/>
            <a:r>
              <a:rPr lang="fa-IR" dirty="0" smtClean="0"/>
              <a:t>به </a:t>
            </a:r>
            <a:r>
              <a:rPr lang="fa-IR" dirty="0"/>
              <a:t>تعطیلات بروید</a:t>
            </a:r>
            <a:r>
              <a:rPr lang="fa-IR" dirty="0" smtClean="0"/>
              <a:t>.</a:t>
            </a:r>
          </a:p>
          <a:p>
            <a:pPr marL="0" indent="0" algn="r" rtl="1">
              <a:buNone/>
            </a:pPr>
            <a:endParaRPr lang="fa-IR" dirty="0" smtClean="0"/>
          </a:p>
          <a:p>
            <a:pPr algn="r" rtl="1"/>
            <a:r>
              <a:rPr lang="fa-IR" dirty="0"/>
              <a:t> یک سرگرمی برای خودتان درست کنید. (مطالعه کتاب</a:t>
            </a:r>
            <a:r>
              <a:rPr lang="fa-IR" dirty="0" smtClean="0"/>
              <a:t>)</a:t>
            </a:r>
          </a:p>
          <a:p>
            <a:pPr marL="0" indent="0" algn="r" rtl="1">
              <a:buNone/>
            </a:pPr>
            <a:endParaRPr lang="fa-IR" dirty="0" smtClean="0"/>
          </a:p>
          <a:p>
            <a:pPr algn="r" rtl="1"/>
            <a:r>
              <a:rPr lang="fa-IR" dirty="0" smtClean="0"/>
              <a:t>حس </a:t>
            </a:r>
            <a:r>
              <a:rPr lang="fa-IR" dirty="0"/>
              <a:t>شوخ طبعی خود را حفظ کنید</a:t>
            </a:r>
            <a:r>
              <a:rPr lang="fa-IR" dirty="0" smtClean="0"/>
              <a:t>.</a:t>
            </a:r>
          </a:p>
          <a:p>
            <a:pPr algn="r" rtl="1"/>
            <a:endParaRPr lang="fa-IR" dirty="0"/>
          </a:p>
          <a:p>
            <a:pPr algn="r" rtl="1"/>
            <a:endParaRPr lang="fa-IR" dirty="0"/>
          </a:p>
          <a:p>
            <a:pPr algn="r" rtl="1"/>
            <a:endParaRPr lang="fa-IR" dirty="0"/>
          </a:p>
          <a:p>
            <a:pPr algn="r" rtl="1"/>
            <a:endParaRPr lang="en-US" dirty="0"/>
          </a:p>
        </p:txBody>
      </p:sp>
    </p:spTree>
    <p:extLst>
      <p:ext uri="{BB962C8B-B14F-4D97-AF65-F5344CB8AC3E}">
        <p14:creationId xmlns:p14="http://schemas.microsoft.com/office/powerpoint/2010/main" val="98575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855258" cy="5573332"/>
          </a:xfrm>
        </p:spPr>
        <p:txBody>
          <a:bodyPr/>
          <a:lstStyle/>
          <a:p>
            <a:pPr algn="r" rtl="1"/>
            <a:r>
              <a:rPr lang="fa-IR" dirty="0"/>
              <a:t>اضطراب عبارت است از یک احساس منتشر، ناخوشایند و مبهم هراس و دلواپسی با منشاء ناشناخته، که به فرد دست می‌دهد </a:t>
            </a:r>
            <a:endParaRPr lang="en-US" dirty="0" smtClean="0"/>
          </a:p>
          <a:p>
            <a:pPr algn="r" rtl="1"/>
            <a:r>
              <a:rPr lang="fa-IR" dirty="0" smtClean="0"/>
              <a:t>وقوع </a:t>
            </a:r>
            <a:r>
              <a:rPr lang="fa-IR" dirty="0"/>
              <a:t>مجدد موقعیت‌هایی که قبلاً استرس زا بوده‌اند یا طی آن‌ها به فرد آسیب رسیده است باعث اضطراب در افراد می‌شود. </a:t>
            </a:r>
            <a:endParaRPr lang="en-US" dirty="0" smtClean="0"/>
          </a:p>
          <a:p>
            <a:pPr algn="r" rtl="1"/>
            <a:r>
              <a:rPr lang="fa-IR" dirty="0" smtClean="0"/>
              <a:t>همه </a:t>
            </a:r>
            <a:r>
              <a:rPr lang="fa-IR" dirty="0"/>
              <a:t>انسان‌ها در زندگی خود دچار اضطراب می‌شوند، ولی اضطراب مزمن و شدید غیرعادی و مشکل‌ساز است. </a:t>
            </a:r>
            <a:endParaRPr lang="en-US" dirty="0" smtClean="0"/>
          </a:p>
          <a:p>
            <a:pPr algn="r" rtl="1"/>
            <a:r>
              <a:rPr lang="fa-IR" dirty="0"/>
              <a:t>اضطراب مرحله پیشرفته استرس مزمن است، </a:t>
            </a:r>
            <a:endParaRPr lang="en-US" dirty="0" smtClean="0"/>
          </a:p>
          <a:p>
            <a:pPr algn="r" rtl="1"/>
            <a:r>
              <a:rPr lang="fa-IR" dirty="0"/>
              <a:t>اضطراب هنگامی در فرد بروز می‌کند که شرایط استرس‌زا در زندگی او بیش از حد طولانی شود یا به‌طور مکرر رخ دهد، </a:t>
            </a:r>
            <a:endParaRPr lang="en-US" dirty="0"/>
          </a:p>
        </p:txBody>
      </p:sp>
    </p:spTree>
    <p:extLst>
      <p:ext uri="{BB962C8B-B14F-4D97-AF65-F5344CB8AC3E}">
        <p14:creationId xmlns:p14="http://schemas.microsoft.com/office/powerpoint/2010/main" val="3131545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41" y="167425"/>
            <a:ext cx="10947041" cy="5756857"/>
          </a:xfrm>
        </p:spPr>
        <p:txBody>
          <a:bodyPr>
            <a:normAutofit fontScale="92500" lnSpcReduction="20000"/>
          </a:bodyPr>
          <a:lstStyle/>
          <a:p>
            <a:pPr marL="0" indent="0" algn="r" rtl="1">
              <a:buNone/>
            </a:pPr>
            <a:endParaRPr lang="fa-IR" sz="2400" dirty="0" smtClean="0">
              <a:solidFill>
                <a:schemeClr val="bg1">
                  <a:lumMod val="85000"/>
                  <a:lumOff val="15000"/>
                </a:schemeClr>
              </a:solidFill>
            </a:endParaRPr>
          </a:p>
          <a:p>
            <a:pPr algn="r" rtl="1"/>
            <a:r>
              <a:rPr lang="fa-IR" sz="2400" dirty="0">
                <a:solidFill>
                  <a:schemeClr val="bg1">
                    <a:lumMod val="85000"/>
                    <a:lumOff val="15000"/>
                  </a:schemeClr>
                </a:solidFill>
              </a:rPr>
              <a:t>عوامل ایجاد کننده استرس</a:t>
            </a:r>
          </a:p>
          <a:p>
            <a:pPr algn="r" rtl="1"/>
            <a:endParaRPr lang="fa-IR" sz="2400" dirty="0">
              <a:solidFill>
                <a:schemeClr val="bg1">
                  <a:lumMod val="85000"/>
                  <a:lumOff val="15000"/>
                </a:schemeClr>
              </a:solidFill>
            </a:endParaRPr>
          </a:p>
          <a:p>
            <a:pPr algn="r" rtl="1"/>
            <a:r>
              <a:rPr lang="fa-IR" sz="2400" dirty="0">
                <a:solidFill>
                  <a:schemeClr val="bg1">
                    <a:lumMod val="85000"/>
                    <a:lumOff val="15000"/>
                  </a:schemeClr>
                </a:solidFill>
              </a:rPr>
              <a:t>عوامل بیرونی: میزان فشاربیرونی است که تحمل می کنیم. ازجمله (کشمکش با خانواده و دوستان ،آب و هوا ،سر و صدا ،ترافیک، مرگ یکی از والدین، اعضای خانواده یا دوستان نزدیک ،جدایی والدین ،بیماری </a:t>
            </a:r>
            <a:r>
              <a:rPr lang="fa-IR" sz="2400" dirty="0" smtClean="0">
                <a:solidFill>
                  <a:schemeClr val="bg1">
                    <a:lumMod val="85000"/>
                    <a:lumOff val="15000"/>
                  </a:schemeClr>
                </a:solidFill>
              </a:rPr>
              <a:t>، تحصیلات،درامد خانو</a:t>
            </a:r>
            <a:r>
              <a:rPr lang="fa-IR" sz="2400" dirty="0">
                <a:solidFill>
                  <a:schemeClr val="bg1">
                    <a:lumMod val="85000"/>
                    <a:lumOff val="15000"/>
                  </a:schemeClr>
                </a:solidFill>
              </a:rPr>
              <a:t>ا</a:t>
            </a:r>
            <a:r>
              <a:rPr lang="fa-IR" sz="2400" dirty="0" smtClean="0">
                <a:solidFill>
                  <a:schemeClr val="bg1">
                    <a:lumMod val="85000"/>
                    <a:lumOff val="15000"/>
                  </a:schemeClr>
                </a:solidFill>
              </a:rPr>
              <a:t>ده،محیط مدرسه و</a:t>
            </a:r>
            <a:r>
              <a:rPr lang="fa-IR" sz="2400" dirty="0">
                <a:solidFill>
                  <a:schemeClr val="bg1">
                    <a:lumMod val="85000"/>
                    <a:lumOff val="15000"/>
                  </a:schemeClr>
                </a:solidFill>
              </a:rPr>
              <a:t>.. )</a:t>
            </a:r>
          </a:p>
          <a:p>
            <a:pPr algn="r" rtl="1"/>
            <a:endParaRPr lang="fa-IR" sz="2400" dirty="0">
              <a:solidFill>
                <a:schemeClr val="bg1">
                  <a:lumMod val="85000"/>
                  <a:lumOff val="15000"/>
                </a:schemeClr>
              </a:solidFill>
            </a:endParaRPr>
          </a:p>
          <a:p>
            <a:pPr algn="r" rtl="1"/>
            <a:r>
              <a:rPr lang="fa-IR" sz="2400" dirty="0">
                <a:solidFill>
                  <a:schemeClr val="bg1">
                    <a:lumMod val="85000"/>
                    <a:lumOff val="15000"/>
                  </a:schemeClr>
                </a:solidFill>
              </a:rPr>
              <a:t>عوامل درونی : سخت تر قابل شناسایی </a:t>
            </a:r>
            <a:r>
              <a:rPr lang="fa-IR" sz="2400" dirty="0" smtClean="0">
                <a:solidFill>
                  <a:schemeClr val="bg1">
                    <a:lumMod val="85000"/>
                    <a:lumOff val="15000"/>
                  </a:schemeClr>
                </a:solidFill>
              </a:rPr>
              <a:t>هستند </a:t>
            </a:r>
            <a:r>
              <a:rPr lang="fa-IR" sz="2400" dirty="0">
                <a:solidFill>
                  <a:schemeClr val="bg1">
                    <a:lumMod val="85000"/>
                    <a:lumOff val="15000"/>
                  </a:schemeClr>
                </a:solidFill>
              </a:rPr>
              <a:t>و در برگیرنده خواسته ها ،احساسات و نگرش های </a:t>
            </a:r>
            <a:r>
              <a:rPr lang="fa-IR" sz="2400" dirty="0" smtClean="0">
                <a:solidFill>
                  <a:schemeClr val="bg1">
                    <a:lumMod val="85000"/>
                    <a:lumOff val="15000"/>
                  </a:schemeClr>
                </a:solidFill>
              </a:rPr>
              <a:t>ما می </a:t>
            </a:r>
            <a:r>
              <a:rPr lang="fa-IR" sz="2400" dirty="0">
                <a:solidFill>
                  <a:schemeClr val="bg1">
                    <a:lumMod val="85000"/>
                    <a:lumOff val="15000"/>
                  </a:schemeClr>
                </a:solidFill>
              </a:rPr>
              <a:t>باشد.ازجمله( تمایل به داشتن عملکرد عالی در شغل،شاد کردن دیگران، </a:t>
            </a:r>
            <a:r>
              <a:rPr lang="fa-IR" sz="2400" dirty="0" smtClean="0">
                <a:solidFill>
                  <a:schemeClr val="bg1">
                    <a:lumMod val="85000"/>
                    <a:lumOff val="15000"/>
                  </a:schemeClr>
                </a:solidFill>
              </a:rPr>
              <a:t>تایید طلبی ،کمال طلبی،احساس </a:t>
            </a:r>
            <a:r>
              <a:rPr lang="fa-IR" sz="2400" dirty="0">
                <a:solidFill>
                  <a:schemeClr val="bg1">
                    <a:lumMod val="85000"/>
                    <a:lumOff val="15000"/>
                  </a:schemeClr>
                </a:solidFill>
              </a:rPr>
              <a:t>حسادت و خشم .. .) </a:t>
            </a:r>
            <a:endParaRPr lang="fa-IR" sz="2400" dirty="0" smtClean="0">
              <a:solidFill>
                <a:schemeClr val="bg1">
                  <a:lumMod val="85000"/>
                  <a:lumOff val="15000"/>
                </a:schemeClr>
              </a:solidFill>
            </a:endParaRPr>
          </a:p>
          <a:p>
            <a:pPr algn="r" rtl="1"/>
            <a:r>
              <a:rPr lang="fa-IR" sz="2400" dirty="0" smtClean="0">
                <a:solidFill>
                  <a:schemeClr val="bg1">
                    <a:lumMod val="85000"/>
                    <a:lumOff val="15000"/>
                  </a:schemeClr>
                </a:solidFill>
              </a:rPr>
              <a:t>ذهنیت </a:t>
            </a:r>
            <a:r>
              <a:rPr lang="fa-IR" sz="2400" dirty="0">
                <a:solidFill>
                  <a:schemeClr val="bg1">
                    <a:lumMod val="85000"/>
                    <a:lumOff val="15000"/>
                  </a:schemeClr>
                </a:solidFill>
              </a:rPr>
              <a:t>و برداشت و ارزیابی ما ، نوع نگاه به زندگی : تنش زدا       تنش زا </a:t>
            </a:r>
          </a:p>
          <a:p>
            <a:pPr algn="r" rtl="1"/>
            <a:r>
              <a:rPr lang="fa-IR" sz="2400" dirty="0">
                <a:solidFill>
                  <a:schemeClr val="bg1">
                    <a:lumMod val="85000"/>
                    <a:lumOff val="15000"/>
                  </a:schemeClr>
                </a:solidFill>
              </a:rPr>
              <a:t>خواسته های ما از زندگی : فاصله بین خواسته ها ی ما و واقعیت زندگی ما</a:t>
            </a:r>
          </a:p>
          <a:p>
            <a:pPr algn="r" rtl="1"/>
            <a:r>
              <a:rPr lang="fa-IR" sz="2400" dirty="0">
                <a:solidFill>
                  <a:schemeClr val="bg1">
                    <a:lumMod val="85000"/>
                    <a:lumOff val="15000"/>
                  </a:schemeClr>
                </a:solidFill>
              </a:rPr>
              <a:t>تعارض بین نیاز و خواسته </a:t>
            </a:r>
          </a:p>
          <a:p>
            <a:pPr marL="0" indent="0" algn="r" rtl="1">
              <a:buNone/>
            </a:pPr>
            <a:endParaRPr lang="fa-IR" sz="2400" dirty="0">
              <a:solidFill>
                <a:schemeClr val="bg1">
                  <a:lumMod val="85000"/>
                  <a:lumOff val="15000"/>
                </a:schemeClr>
              </a:solidFill>
            </a:endParaRPr>
          </a:p>
          <a:p>
            <a:pPr algn="r" rtl="1"/>
            <a:r>
              <a:rPr lang="fa-IR" sz="2400" dirty="0" smtClean="0"/>
              <a:t>استرس یا تنیدگی محصول محرک های بیرونی و نگرش درونی است .</a:t>
            </a:r>
            <a:endParaRPr lang="en-US" sz="2400" dirty="0"/>
          </a:p>
        </p:txBody>
      </p:sp>
    </p:spTree>
    <p:extLst>
      <p:ext uri="{BB962C8B-B14F-4D97-AF65-F5344CB8AC3E}">
        <p14:creationId xmlns:p14="http://schemas.microsoft.com/office/powerpoint/2010/main" val="816019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971" y="528033"/>
            <a:ext cx="10985678" cy="5357611"/>
          </a:xfrm>
        </p:spPr>
        <p:txBody>
          <a:bodyPr>
            <a:normAutofit/>
          </a:bodyPr>
          <a:lstStyle/>
          <a:p>
            <a:pPr algn="r" rtl="1"/>
            <a:r>
              <a:rPr lang="fa-IR" dirty="0"/>
              <a:t>انواع استرس </a:t>
            </a:r>
          </a:p>
          <a:p>
            <a:pPr algn="r" rtl="1"/>
            <a:r>
              <a:rPr lang="fa-IR" dirty="0"/>
              <a:t>طبقه‌بندي استرس‌ها از نظر شدت و فراواني </a:t>
            </a:r>
          </a:p>
          <a:p>
            <a:pPr algn="r" rtl="1"/>
            <a:endParaRPr lang="fa-IR" dirty="0"/>
          </a:p>
          <a:p>
            <a:pPr algn="r" rtl="1"/>
            <a:r>
              <a:rPr lang="fa-IR" dirty="0"/>
              <a:t>1- استرس‌هاي فاجعه‌آميز (شديد</a:t>
            </a:r>
            <a:r>
              <a:rPr lang="fa-IR" dirty="0" smtClean="0"/>
              <a:t>)</a:t>
            </a:r>
          </a:p>
          <a:p>
            <a:pPr marL="0" indent="0" algn="r" rtl="1">
              <a:buNone/>
            </a:pPr>
            <a:endParaRPr lang="fa-IR" dirty="0" smtClean="0"/>
          </a:p>
          <a:p>
            <a:pPr algn="r" rtl="1"/>
            <a:r>
              <a:rPr lang="fa-IR" dirty="0"/>
              <a:t>2- استرس‌هاي معمول </a:t>
            </a:r>
            <a:r>
              <a:rPr lang="fa-IR" dirty="0" smtClean="0"/>
              <a:t>زندگي</a:t>
            </a:r>
            <a:endParaRPr lang="fa-IR" dirty="0"/>
          </a:p>
          <a:p>
            <a:pPr marL="0" indent="0" algn="r" rtl="1">
              <a:buNone/>
            </a:pPr>
            <a:endParaRPr lang="fa-IR" dirty="0"/>
          </a:p>
          <a:p>
            <a:pPr algn="r" rtl="1"/>
            <a:r>
              <a:rPr lang="fa-IR" dirty="0"/>
              <a:t>3- استرس‌هاي خرد يا ميکرو </a:t>
            </a:r>
            <a:r>
              <a:rPr lang="fa-IR" dirty="0" smtClean="0"/>
              <a:t>استرس‌ها</a:t>
            </a:r>
            <a:endParaRPr lang="fa-IR" dirty="0"/>
          </a:p>
          <a:p>
            <a:pPr algn="r" rtl="1"/>
            <a:endParaRPr lang="fa-IR" dirty="0" smtClean="0"/>
          </a:p>
          <a:p>
            <a:pPr algn="r" rtl="1"/>
            <a:endParaRPr lang="en-US" dirty="0"/>
          </a:p>
        </p:txBody>
      </p:sp>
    </p:spTree>
    <p:extLst>
      <p:ext uri="{BB962C8B-B14F-4D97-AF65-F5344CB8AC3E}">
        <p14:creationId xmlns:p14="http://schemas.microsoft.com/office/powerpoint/2010/main" val="756656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84968" y="-579550"/>
            <a:ext cx="10996612" cy="7662371"/>
          </a:xfrm>
        </p:spPr>
        <p:txBody>
          <a:bodyPr/>
          <a:lstStyle/>
          <a:p>
            <a:pPr algn="r" rtl="1"/>
            <a:r>
              <a:rPr lang="fa-IR" dirty="0" smtClean="0"/>
              <a:t>طبقه‌بندي </a:t>
            </a:r>
            <a:r>
              <a:rPr lang="fa-IR" dirty="0"/>
              <a:t>استرس‌ها از نظر شدت و فراواني </a:t>
            </a:r>
          </a:p>
          <a:p>
            <a:pPr algn="r" rtl="1"/>
            <a:endParaRPr lang="fa-IR" dirty="0"/>
          </a:p>
          <a:p>
            <a:pPr algn="r" rtl="1"/>
            <a:r>
              <a:rPr lang="fa-IR" dirty="0"/>
              <a:t>1- استرس‌هاي فاجعه‌آميز (شديد</a:t>
            </a:r>
            <a:r>
              <a:rPr lang="fa-IR" dirty="0" smtClean="0"/>
              <a:t>):</a:t>
            </a:r>
            <a:endParaRPr lang="fa-IR" dirty="0"/>
          </a:p>
          <a:p>
            <a:pPr algn="r" rtl="1"/>
            <a:r>
              <a:rPr lang="fa-IR" dirty="0"/>
              <a:t>مثل سيل، زلزله، جنگ، آتش‌سوزي، تصادف و پديده‌هايي که باعث تغييرات شديدي در زندگي فرد </a:t>
            </a:r>
            <a:endParaRPr lang="fa-IR" dirty="0" smtClean="0"/>
          </a:p>
          <a:p>
            <a:pPr algn="r" rtl="1"/>
            <a:r>
              <a:rPr lang="fa-IR" dirty="0" smtClean="0"/>
              <a:t>مي‌شود </a:t>
            </a:r>
            <a:r>
              <a:rPr lang="fa-IR" dirty="0"/>
              <a:t>به ‌طوري‌که مدت زيادي طول خواهد کشيد تا فرد بتواند با اين تغييرات شديد سازگار شود. </a:t>
            </a:r>
            <a:endParaRPr lang="fa-IR" dirty="0" smtClean="0"/>
          </a:p>
          <a:p>
            <a:pPr algn="r" rtl="1"/>
            <a:r>
              <a:rPr lang="fa-IR" dirty="0" smtClean="0"/>
              <a:t>البته </a:t>
            </a:r>
            <a:r>
              <a:rPr lang="fa-IR" dirty="0"/>
              <a:t>اين استرس‌هاي فاجعه‌آميز به ندرت اتفاق مي‌افتند و ممکن است کسي در طول عمر زندگي خود اصلاً چنين مواردي را تجربه نکند</a:t>
            </a:r>
            <a:r>
              <a:rPr lang="fa-IR" dirty="0" smtClean="0"/>
              <a:t>.</a:t>
            </a:r>
          </a:p>
          <a:p>
            <a:pPr algn="r" rtl="1"/>
            <a:endParaRPr lang="fa-IR" dirty="0"/>
          </a:p>
          <a:p>
            <a:pPr algn="r" rtl="1"/>
            <a:endParaRPr lang="en-US" dirty="0"/>
          </a:p>
        </p:txBody>
      </p:sp>
    </p:spTree>
    <p:extLst>
      <p:ext uri="{BB962C8B-B14F-4D97-AF65-F5344CB8AC3E}">
        <p14:creationId xmlns:p14="http://schemas.microsoft.com/office/powerpoint/2010/main" val="3893723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958289" cy="5998335"/>
          </a:xfrm>
        </p:spPr>
        <p:txBody>
          <a:bodyPr/>
          <a:lstStyle/>
          <a:p>
            <a:pPr algn="r" rtl="1"/>
            <a:r>
              <a:rPr lang="fa-IR" dirty="0" smtClean="0">
                <a:solidFill>
                  <a:schemeClr val="bg1">
                    <a:lumMod val="85000"/>
                    <a:lumOff val="15000"/>
                  </a:schemeClr>
                </a:solidFill>
              </a:rPr>
              <a:t>2- </a:t>
            </a:r>
            <a:r>
              <a:rPr lang="fa-IR" dirty="0">
                <a:solidFill>
                  <a:schemeClr val="bg1">
                    <a:lumMod val="85000"/>
                    <a:lumOff val="15000"/>
                  </a:schemeClr>
                </a:solidFill>
              </a:rPr>
              <a:t>استرس‌هاي معمول زندگي:</a:t>
            </a:r>
          </a:p>
          <a:p>
            <a:pPr marL="0" indent="0" algn="r" rtl="1">
              <a:buNone/>
            </a:pPr>
            <a:endParaRPr lang="fa-IR" dirty="0">
              <a:solidFill>
                <a:schemeClr val="bg1">
                  <a:lumMod val="85000"/>
                  <a:lumOff val="15000"/>
                </a:schemeClr>
              </a:solidFill>
            </a:endParaRPr>
          </a:p>
          <a:p>
            <a:pPr algn="r" rtl="1"/>
            <a:r>
              <a:rPr lang="fa-IR" dirty="0">
                <a:solidFill>
                  <a:schemeClr val="bg1">
                    <a:lumMod val="85000"/>
                    <a:lumOff val="15000"/>
                  </a:schemeClr>
                </a:solidFill>
              </a:rPr>
              <a:t>استرس‌هايي هستند که در طول زندگي براي همه اتفاق مي‌افتند مثل رفتن به مدرسه، امتحان دادن، ازدواج، سوگ و از دست دادن عزيزان، بيماري، اشتغال، مشکلات مالي و .... اين استرسها اگر چه فجيع نيستند ولي تعدادشان بسيار زياد است و بطور مکرر اتفاق مي‌افتند و مجموع آنها اگر به‌ صورت طولاني ادامه يابند مي‌توانند آسيب‌رسان باشند.</a:t>
            </a:r>
          </a:p>
          <a:p>
            <a:pPr marL="0" indent="0" algn="r" rtl="1">
              <a:buNone/>
            </a:pPr>
            <a:endParaRPr lang="fa-IR" dirty="0">
              <a:solidFill>
                <a:schemeClr val="bg1">
                  <a:lumMod val="85000"/>
                  <a:lumOff val="15000"/>
                </a:schemeClr>
              </a:solidFill>
            </a:endParaRPr>
          </a:p>
          <a:p>
            <a:pPr algn="r" rtl="1"/>
            <a:r>
              <a:rPr lang="fa-IR" dirty="0">
                <a:solidFill>
                  <a:schemeClr val="bg1">
                    <a:lumMod val="85000"/>
                    <a:lumOff val="15000"/>
                  </a:schemeClr>
                </a:solidFill>
              </a:rPr>
              <a:t>3- استرس‌هاي خرد يا ميکرو استرس‌ها:</a:t>
            </a:r>
          </a:p>
          <a:p>
            <a:pPr marL="0" indent="0" algn="r" rtl="1">
              <a:buNone/>
            </a:pPr>
            <a:r>
              <a:rPr lang="fa-IR" dirty="0">
                <a:solidFill>
                  <a:schemeClr val="bg1">
                    <a:lumMod val="85000"/>
                    <a:lumOff val="15000"/>
                  </a:schemeClr>
                </a:solidFill>
              </a:rPr>
              <a:t> </a:t>
            </a:r>
          </a:p>
          <a:p>
            <a:pPr algn="r" rtl="1"/>
            <a:r>
              <a:rPr lang="fa-IR" dirty="0">
                <a:solidFill>
                  <a:schemeClr val="bg1">
                    <a:lumMod val="85000"/>
                    <a:lumOff val="15000"/>
                  </a:schemeClr>
                </a:solidFill>
              </a:rPr>
              <a:t>اين استرس‌ها شدت بسيار کمي دارد ولي از نظر تعداد در زندگي با انواع متعددي از آنها مواجه هستيم. مثل: دير رسيدن به کلاس و اداره، نرسيدن به سرويس اداره، وجود صداهاي مزاحم در محل کار، سرد و يا گرم بودن محيط کار، تعداد زياد مراجعان در يک روز کاري، عدم امکانات لازم در محل کار، ايستادن در صف، شلوغي خيابان‌ها، نبودن تاکسي، گم‌کردن شئ يا کيف پولي نه چندان مهم، معطلي در مطب پزشک، خواب ماندن ساعت و تأخير در کارها، ميهمان ناخوانده و ....</a:t>
            </a:r>
          </a:p>
          <a:p>
            <a:pPr algn="r" rtl="1"/>
            <a:endParaRPr lang="en-US" dirty="0"/>
          </a:p>
        </p:txBody>
      </p:sp>
    </p:spTree>
    <p:extLst>
      <p:ext uri="{BB962C8B-B14F-4D97-AF65-F5344CB8AC3E}">
        <p14:creationId xmlns:p14="http://schemas.microsoft.com/office/powerpoint/2010/main" val="399717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1" y="466859"/>
            <a:ext cx="9890975" cy="5740758"/>
          </a:xfrm>
        </p:spPr>
        <p:txBody>
          <a:bodyPr>
            <a:normAutofit/>
          </a:bodyPr>
          <a:lstStyle/>
          <a:p>
            <a:pPr algn="r" rtl="1"/>
            <a:r>
              <a:rPr lang="fa-IR" dirty="0" smtClean="0"/>
              <a:t>طبقه‌بندي استرس‌ها از نظر کيفيت</a:t>
            </a:r>
          </a:p>
          <a:p>
            <a:pPr marL="0" indent="0" algn="r" rtl="1">
              <a:buNone/>
            </a:pPr>
            <a:endParaRPr lang="fa-IR" dirty="0" smtClean="0"/>
          </a:p>
          <a:p>
            <a:pPr algn="r" rtl="1"/>
            <a:r>
              <a:rPr lang="fa-IR" dirty="0" smtClean="0"/>
              <a:t>1- استرس‌هاي منفي</a:t>
            </a:r>
          </a:p>
          <a:p>
            <a:pPr marL="0" indent="0" algn="r" rtl="1">
              <a:buNone/>
            </a:pPr>
            <a:r>
              <a:rPr lang="fa-IR" dirty="0" smtClean="0"/>
              <a:t> </a:t>
            </a:r>
          </a:p>
          <a:p>
            <a:pPr algn="r" rtl="1"/>
            <a:r>
              <a:rPr lang="fa-IR" dirty="0" smtClean="0"/>
              <a:t>2- استرس‌هاي مثبت</a:t>
            </a:r>
          </a:p>
          <a:p>
            <a:pPr marL="0" indent="0" algn="r" rtl="1">
              <a:buNone/>
            </a:pPr>
            <a:endParaRPr lang="fa-IR" dirty="0" smtClean="0"/>
          </a:p>
          <a:p>
            <a:pPr algn="r" rtl="1"/>
            <a:endParaRPr lang="fa-IR" dirty="0" smtClean="0"/>
          </a:p>
          <a:p>
            <a:pPr algn="r" rtl="1"/>
            <a:endParaRPr lang="en-US" dirty="0"/>
          </a:p>
        </p:txBody>
      </p:sp>
    </p:spTree>
    <p:extLst>
      <p:ext uri="{BB962C8B-B14F-4D97-AF65-F5344CB8AC3E}">
        <p14:creationId xmlns:p14="http://schemas.microsoft.com/office/powerpoint/2010/main" val="4203673878"/>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555</TotalTime>
  <Words>2742</Words>
  <Application>Microsoft Office PowerPoint</Application>
  <PresentationFormat>Custom</PresentationFormat>
  <Paragraphs>264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Slice</vt:lpstr>
      <vt:lpstr>PowerPoint Presentation</vt:lpstr>
      <vt:lpstr>استرس در فيزيک عبارت از فشار يا نيرويي است که بر ارگانيسم وارد مي‌شود.    از لحاظ روانشناسي استرس ، واکنش ذهنی ،عاطفی ، فیزیکی به بعضي از محرک‌هاي نامعين است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AsaGity</dc:creator>
  <cp:lastModifiedBy>Asa Gity</cp:lastModifiedBy>
  <cp:revision>91</cp:revision>
  <dcterms:created xsi:type="dcterms:W3CDTF">2018-10-28T15:31:14Z</dcterms:created>
  <dcterms:modified xsi:type="dcterms:W3CDTF">2021-10-19T14:30:10Z</dcterms:modified>
</cp:coreProperties>
</file>