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handoutMasterIdLst>
    <p:handoutMasterId r:id="rId28"/>
  </p:handoutMasterIdLst>
  <p:sldIdLst>
    <p:sldId id="256" r:id="rId2"/>
    <p:sldId id="292" r:id="rId3"/>
    <p:sldId id="304" r:id="rId4"/>
    <p:sldId id="291" r:id="rId5"/>
    <p:sldId id="257" r:id="rId6"/>
    <p:sldId id="258" r:id="rId7"/>
    <p:sldId id="399" r:id="rId8"/>
    <p:sldId id="400" r:id="rId9"/>
    <p:sldId id="259" r:id="rId10"/>
    <p:sldId id="261" r:id="rId11"/>
    <p:sldId id="262" r:id="rId12"/>
    <p:sldId id="263" r:id="rId13"/>
    <p:sldId id="264" r:id="rId14"/>
    <p:sldId id="265" r:id="rId15"/>
    <p:sldId id="269" r:id="rId16"/>
    <p:sldId id="270" r:id="rId17"/>
    <p:sldId id="402" r:id="rId18"/>
    <p:sldId id="403" r:id="rId19"/>
    <p:sldId id="271" r:id="rId20"/>
    <p:sldId id="392" r:id="rId21"/>
    <p:sldId id="391" r:id="rId22"/>
    <p:sldId id="390" r:id="rId23"/>
    <p:sldId id="389" r:id="rId24"/>
    <p:sldId id="295" r:id="rId25"/>
    <p:sldId id="296" r:id="rId26"/>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EDF0CA"/>
    <a:srgbClr val="FF0066"/>
    <a:srgbClr val="61D2E9"/>
    <a:srgbClr val="FED4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35" autoAdjust="0"/>
    <p:restoredTop sz="90502" autoAdjust="0"/>
  </p:normalViewPr>
  <p:slideViewPr>
    <p:cSldViewPr>
      <p:cViewPr varScale="1">
        <p:scale>
          <a:sx n="86" d="100"/>
          <a:sy n="86" d="100"/>
        </p:scale>
        <p:origin x="-9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F69A0788-47BB-43A4-9EF2-4630ABD6B14A}" type="datetimeFigureOut">
              <a:rPr lang="en-US" smtClean="0"/>
              <a:pPr/>
              <a:t>7/2/2016</a:t>
            </a:fld>
            <a:endParaRPr lang="en-US"/>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F516E880-EBC0-44DE-851C-5B7112AC1E02}" type="slidenum">
              <a:rPr lang="en-US" smtClean="0"/>
              <a:pPr/>
              <a:t>‹#›</a:t>
            </a:fld>
            <a:endParaRPr lang="en-US"/>
          </a:p>
        </p:txBody>
      </p:sp>
    </p:spTree>
    <p:extLst>
      <p:ext uri="{BB962C8B-B14F-4D97-AF65-F5344CB8AC3E}">
        <p14:creationId xmlns:p14="http://schemas.microsoft.com/office/powerpoint/2010/main" xmlns="" val="2609111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FCDA78DE-32EE-45C3-9653-EB9D09ADD5AE}" type="datetimeFigureOut">
              <a:rPr lang="en-US" smtClean="0"/>
              <a:pPr/>
              <a:t>7/2/2016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22F50657-CB0D-471B-8F91-D82CD2286525}" type="slidenum">
              <a:rPr lang="en-US" smtClean="0"/>
              <a:pPr/>
              <a:t>‹#›</a:t>
            </a:fld>
            <a:endParaRPr lang="en-US"/>
          </a:p>
        </p:txBody>
      </p:sp>
    </p:spTree>
    <p:extLst>
      <p:ext uri="{BB962C8B-B14F-4D97-AF65-F5344CB8AC3E}">
        <p14:creationId xmlns:p14="http://schemas.microsoft.com/office/powerpoint/2010/main" xmlns="" val="227352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50657-CB0D-471B-8F91-D82CD22865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50657-CB0D-471B-8F91-D82CD22865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50657-CB0D-471B-8F91-D82CD228652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50657-CB0D-471B-8F91-D82CD228652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50657-CB0D-471B-8F91-D82CD228652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E8BDB62-7A4E-4B3F-B967-D6B450854BF8}" type="datetime1">
              <a:rPr lang="en-US" smtClean="0"/>
              <a:pPr/>
              <a:t>7/2/2016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F30A74-3D8A-406B-A5CD-662DA1BB0A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F97801-D83F-4485-A2CA-526FEDA15795}" type="datetime1">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33B69B-7994-4E7E-9D38-A9B40E4E3EA9}" type="datetime1">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B0752-B2EA-47AB-AE9C-6591F92CC25D}" type="datetime1">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502AE7-C298-4F7D-BAD2-1F2E5E6323AD}" type="datetime1">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30A74-3D8A-406B-A5CD-662DA1BB0A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8B083A-B50A-460C-A35F-D3542BF8D5C1}" type="datetime1">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4124AC-E239-464B-A028-6AA5B2371199}" type="datetime1">
              <a:rPr lang="en-US" smtClean="0"/>
              <a:pPr/>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EEEF4D-B4D7-4BA7-A3A2-01B2FB85BDC8}" type="datetime1">
              <a:rPr lang="en-US" smtClean="0"/>
              <a:pPr/>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56F34-11A3-4F15-A571-1F47F1E9F230}" type="datetime1">
              <a:rPr lang="en-US" smtClean="0"/>
              <a:pPr/>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405008-87C8-40BF-A64B-DB1102B63FF6}" type="datetime1">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30A74-3D8A-406B-A5CD-662DA1BB0A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6A8909-AEC1-4B66-B556-690C081C3181}" type="datetime1">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F30A74-3D8A-406B-A5CD-662DA1BB0AB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DBBCCB-CD85-4555-8249-4C6656437A8A}" type="datetime1">
              <a:rPr lang="en-US" smtClean="0"/>
              <a:pPr/>
              <a:t>7/2/2016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F30A74-3D8A-406B-A5CD-662DA1BB0AB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collegeprozheh.i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57136"/>
          </a:xfrm>
        </p:spPr>
        <p:txBody>
          <a:bodyPr>
            <a:normAutofit fontScale="90000"/>
          </a:bodyPr>
          <a:lstStyle/>
          <a:p>
            <a:pPr algn="just"/>
            <a:endParaRPr lang="en-US" sz="2400" dirty="0">
              <a:solidFill>
                <a:schemeClr val="accent3">
                  <a:lumMod val="75000"/>
                </a:schemeClr>
              </a:solidFill>
              <a:effectLst>
                <a:outerShdw blurRad="38100" dist="38100" dir="2700000" algn="tl">
                  <a:srgbClr val="000000">
                    <a:alpha val="43137"/>
                  </a:srgbClr>
                </a:outerShdw>
              </a:effectLst>
              <a:latin typeface="Tahoma" pitchFamily="34" charset="0"/>
              <a:cs typeface="B Nazanin" pitchFamily="2" charset="-78"/>
            </a:endParaRPr>
          </a:p>
        </p:txBody>
      </p:sp>
      <p:sp>
        <p:nvSpPr>
          <p:cNvPr id="3" name="Subtitle 2"/>
          <p:cNvSpPr>
            <a:spLocks noGrp="1"/>
          </p:cNvSpPr>
          <p:nvPr>
            <p:ph type="subTitle" idx="1"/>
          </p:nvPr>
        </p:nvSpPr>
        <p:spPr>
          <a:xfrm>
            <a:off x="533400" y="928670"/>
            <a:ext cx="7854696" cy="5715040"/>
          </a:xfrm>
          <a:noFill/>
          <a:ln>
            <a:noFill/>
          </a:ln>
        </p:spPr>
        <p:txBody>
          <a:bodyPr/>
          <a:lstStyle/>
          <a:p>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FF30A74-3D8A-406B-A5CD-662DA1BB0ABA}" type="slidenum">
              <a:rPr lang="en-US" sz="2400" b="1" smtClean="0">
                <a:solidFill>
                  <a:srgbClr val="C00000"/>
                </a:solidFill>
                <a:effectLst>
                  <a:outerShdw blurRad="38100" dist="38100" dir="2700000" algn="tl">
                    <a:srgbClr val="000000">
                      <a:alpha val="43137"/>
                    </a:srgbClr>
                  </a:outerShdw>
                </a:effectLst>
              </a:rPr>
              <a:pPr/>
              <a:t>1</a:t>
            </a:fld>
            <a:endParaRPr lang="en-US" sz="2400" b="1" dirty="0">
              <a:solidFill>
                <a:srgbClr val="C00000"/>
              </a:solidFill>
              <a:effectLst>
                <a:outerShdw blurRad="38100" dist="38100" dir="2700000" algn="tl">
                  <a:srgbClr val="000000">
                    <a:alpha val="43137"/>
                  </a:srgbClr>
                </a:outerShdw>
              </a:effectLst>
            </a:endParaRPr>
          </a:p>
        </p:txBody>
      </p:sp>
      <p:pic>
        <p:nvPicPr>
          <p:cNvPr id="6146" name="Picture 2" descr="I:\class\2\ettela at\in the name of god\1 (27).jpg"/>
          <p:cNvPicPr>
            <a:picLocks noChangeAspect="1" noChangeArrowheads="1"/>
          </p:cNvPicPr>
          <p:nvPr/>
        </p:nvPicPr>
        <p:blipFill>
          <a:blip r:embed="rId3" cstate="print"/>
          <a:srcRect/>
          <a:stretch>
            <a:fillRect/>
          </a:stretch>
        </p:blipFill>
        <p:spPr bwMode="auto">
          <a:xfrm>
            <a:off x="-142908" y="-71438"/>
            <a:ext cx="9501254" cy="7000900"/>
          </a:xfrm>
          <a:prstGeom prst="rect">
            <a:avLst/>
          </a:prstGeom>
          <a:noFill/>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10</a:t>
            </a:fld>
            <a:endParaRPr lang="en-US" sz="2400" dirty="0">
              <a:solidFill>
                <a:srgbClr val="C00000"/>
              </a:solidFill>
            </a:endParaRPr>
          </a:p>
        </p:txBody>
      </p:sp>
      <p:sp>
        <p:nvSpPr>
          <p:cNvPr id="13" name="Subtitle 12"/>
          <p:cNvSpPr>
            <a:spLocks noGrp="1"/>
          </p:cNvSpPr>
          <p:nvPr>
            <p:ph type="subTitle" idx="1"/>
          </p:nvPr>
        </p:nvSpPr>
        <p:spPr>
          <a:xfrm>
            <a:off x="0" y="1428712"/>
            <a:ext cx="9144000" cy="5429288"/>
          </a:xfrm>
        </p:spPr>
        <p:txBody>
          <a:bodyPr>
            <a:normAutofit/>
          </a:bodyPr>
          <a:lstStyle/>
          <a:p>
            <a:pPr rtl="1">
              <a:lnSpc>
                <a:spcPct val="200000"/>
              </a:lnSpc>
            </a:pPr>
            <a:r>
              <a:rPr lang="en-US" sz="2000" b="1" dirty="0" smtClean="0">
                <a:solidFill>
                  <a:srgbClr val="66FF66"/>
                </a:solidFill>
                <a:cs typeface="B Nazanin" pitchFamily="2" charset="-78"/>
              </a:rPr>
              <a:t>APEX</a:t>
            </a:r>
            <a:r>
              <a:rPr lang="fa-IR" sz="2000" b="1" dirty="0" smtClean="0">
                <a:solidFill>
                  <a:srgbClr val="FFFF00"/>
                </a:solidFill>
                <a:cs typeface="B Nazanin" pitchFamily="2" charset="-78"/>
              </a:rPr>
              <a:t>:انحراف </a:t>
            </a:r>
            <a:r>
              <a:rPr lang="en-US" sz="2000" b="1" dirty="0" smtClean="0">
                <a:solidFill>
                  <a:srgbClr val="FFFF00"/>
                </a:solidFill>
                <a:cs typeface="B Nazanin" pitchFamily="2" charset="-78"/>
              </a:rPr>
              <a:t>bead</a:t>
            </a:r>
            <a:r>
              <a:rPr lang="fa-IR" sz="2000" b="1" dirty="0" smtClean="0">
                <a:solidFill>
                  <a:srgbClr val="FFFF00"/>
                </a:solidFill>
                <a:cs typeface="B Nazanin" pitchFamily="2" charset="-78"/>
              </a:rPr>
              <a:t> وشوک های خفیف روی </a:t>
            </a:r>
            <a:r>
              <a:rPr lang="en-US" sz="2000" b="1" dirty="0" smtClean="0">
                <a:solidFill>
                  <a:srgbClr val="FFFF00"/>
                </a:solidFill>
                <a:cs typeface="B Nazanin" pitchFamily="2" charset="-78"/>
              </a:rPr>
              <a:t>bead </a:t>
            </a:r>
            <a:r>
              <a:rPr lang="fa-IR" sz="2000" b="1" dirty="0" smtClean="0">
                <a:solidFill>
                  <a:srgbClr val="FFFF00"/>
                </a:solidFill>
                <a:cs typeface="B Nazanin" pitchFamily="2" charset="-78"/>
              </a:rPr>
              <a:t>رابه حداقل می رساند</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a:p>
            <a:pPr rtl="1">
              <a:lnSpc>
                <a:spcPct val="200000"/>
              </a:lnSpc>
            </a:pPr>
            <a:endParaRPr lang="fa-IR" sz="2000" b="1" dirty="0" smtClean="0">
              <a:solidFill>
                <a:srgbClr val="FFFF00"/>
              </a:solidFill>
              <a:cs typeface="B Nazanin" pitchFamily="2" charset="-78"/>
            </a:endParaRPr>
          </a:p>
          <a:p>
            <a:pPr rtl="1">
              <a:lnSpc>
                <a:spcPct val="200000"/>
              </a:lnSpc>
            </a:pPr>
            <a:r>
              <a:rPr lang="en-US" sz="2000" b="1" dirty="0" err="1" smtClean="0">
                <a:solidFill>
                  <a:srgbClr val="66FF66"/>
                </a:solidFill>
                <a:cs typeface="B Nazanin" pitchFamily="2" charset="-78"/>
              </a:rPr>
              <a:t>SideWall</a:t>
            </a:r>
            <a:r>
              <a:rPr lang="fa-IR" sz="2000" b="1" dirty="0" smtClean="0">
                <a:solidFill>
                  <a:srgbClr val="FFFF00"/>
                </a:solidFill>
                <a:cs typeface="B Nazanin" pitchFamily="2" charset="-78"/>
              </a:rPr>
              <a:t>:(دیواره تایر)به قسمتهای کناری تایر اشاره می کندکه باعث حفاظت لایه داخلی می شودو رانندگی را از طریق کشیدن وخمش راحت می کند.</a:t>
            </a:r>
          </a:p>
          <a:p>
            <a:pPr rtl="1">
              <a:lnSpc>
                <a:spcPct val="200000"/>
              </a:lnSpc>
            </a:pPr>
            <a:endParaRPr lang="fa-IR" sz="2000" b="1" dirty="0" smtClean="0">
              <a:solidFill>
                <a:srgbClr val="FFFF00"/>
              </a:solidFill>
              <a:cs typeface="B Nazanin" pitchFamily="2" charset="-78"/>
            </a:endParaRPr>
          </a:p>
          <a:p>
            <a:pPr rtl="1">
              <a:lnSpc>
                <a:spcPct val="200000"/>
              </a:lnSpc>
            </a:pPr>
            <a:r>
              <a:rPr lang="en-US" sz="2000" b="1" dirty="0" smtClean="0">
                <a:solidFill>
                  <a:srgbClr val="66FF66"/>
                </a:solidFill>
                <a:cs typeface="B Nazanin" pitchFamily="2" charset="-78"/>
              </a:rPr>
              <a:t>Inner Liner</a:t>
            </a:r>
            <a:r>
              <a:rPr lang="fa-IR" sz="2000" b="1" dirty="0" smtClean="0">
                <a:solidFill>
                  <a:srgbClr val="FFFF00"/>
                </a:solidFill>
                <a:cs typeface="B Nazanin" pitchFamily="2" charset="-78"/>
              </a:rPr>
              <a:t>:به قسمت درونی تایر چسبانده می شود وشامل یک لاستیک مخصوص که از ورود هوا جلوگیری می کند</a:t>
            </a:r>
          </a:p>
          <a:p>
            <a:pPr rtl="1">
              <a:lnSpc>
                <a:spcPct val="200000"/>
              </a:lnSpc>
            </a:pPr>
            <a:endParaRPr lang="en-US" sz="2000" b="1" dirty="0">
              <a:solidFill>
                <a:srgbClr val="FFFF00"/>
              </a:solidFill>
              <a:cs typeface="B Nazanin" pitchFamily="2" charset="-78"/>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11</a:t>
            </a:fld>
            <a:endParaRPr lang="en-US" sz="2400" dirty="0">
              <a:solidFill>
                <a:srgbClr val="C00000"/>
              </a:solidFill>
            </a:endParaRPr>
          </a:p>
        </p:txBody>
      </p:sp>
      <p:sp>
        <p:nvSpPr>
          <p:cNvPr id="7" name="Subtitle 6"/>
          <p:cNvSpPr>
            <a:spLocks noGrp="1"/>
          </p:cNvSpPr>
          <p:nvPr>
            <p:ph type="subTitle" idx="1"/>
          </p:nvPr>
        </p:nvSpPr>
        <p:spPr>
          <a:xfrm>
            <a:off x="0" y="1000108"/>
            <a:ext cx="9144000" cy="5857892"/>
          </a:xfrm>
        </p:spPr>
        <p:txBody>
          <a:bodyPr>
            <a:normAutofit fontScale="85000" lnSpcReduction="10000"/>
          </a:bodyPr>
          <a:lstStyle/>
          <a:p>
            <a:pPr rtl="1">
              <a:lnSpc>
                <a:spcPct val="200000"/>
              </a:lnSpc>
            </a:pPr>
            <a:r>
              <a:rPr lang="fa-IR" sz="2400" dirty="0" smtClean="0">
                <a:solidFill>
                  <a:srgbClr val="FFFF00"/>
                </a:solidFill>
                <a:cs typeface="B Nazanin" pitchFamily="2" charset="-78"/>
              </a:rPr>
              <a:t>بسیاری از مطالعات روی مدل ارتعاشی تایر که از روی تسمه یا  گوه می گذردبدست آمده است </a:t>
            </a:r>
            <a:r>
              <a:rPr lang="en-US" sz="2400" dirty="0" err="1" smtClean="0">
                <a:solidFill>
                  <a:srgbClr val="FFFF00"/>
                </a:solidFill>
                <a:cs typeface="B Nazanin" pitchFamily="2" charset="-78"/>
              </a:rPr>
              <a:t>F.Takebayshi</a:t>
            </a:r>
            <a:r>
              <a:rPr lang="fa-IR" sz="2400" dirty="0" smtClean="0">
                <a:solidFill>
                  <a:srgbClr val="FFFF00"/>
                </a:solidFill>
                <a:cs typeface="B Nazanin" pitchFamily="2" charset="-78"/>
              </a:rPr>
              <a:t> تایر را استفاده از مدل شبیه سازی شده شش درجه آزادی مطالعه کرد که در حا لت اول ارتعاش خارج از مرکز تایر و سیستم تعلیق راشا مل می شد </a:t>
            </a:r>
            <a:r>
              <a:rPr lang="en-US" sz="2400" dirty="0" err="1" smtClean="0">
                <a:solidFill>
                  <a:srgbClr val="FFFF00"/>
                </a:solidFill>
                <a:cs typeface="B Nazanin" pitchFamily="2" charset="-78"/>
              </a:rPr>
              <a:t>Takebyshi</a:t>
            </a:r>
            <a:r>
              <a:rPr lang="fa-IR" sz="2400" dirty="0" smtClean="0">
                <a:solidFill>
                  <a:srgbClr val="FFFF00"/>
                </a:solidFill>
                <a:cs typeface="B Nazanin" pitchFamily="2" charset="-78"/>
              </a:rPr>
              <a:t>یک نمونه تایر جرم و فنر با پنج درجه آزادی داشت بسط داد این مدل برای تحلیل نیروهای محوری شعاعی و مماسی که ناشی از ضربه گوه است .استفاده می شود.</a:t>
            </a:r>
          </a:p>
          <a:p>
            <a:pPr rtl="1">
              <a:lnSpc>
                <a:spcPct val="200000"/>
              </a:lnSpc>
            </a:pPr>
            <a:r>
              <a:rPr lang="fa-IR" sz="2400" dirty="0" smtClean="0">
                <a:solidFill>
                  <a:srgbClr val="FFFF00"/>
                </a:solidFill>
                <a:cs typeface="B Nazanin" pitchFamily="2" charset="-78"/>
              </a:rPr>
              <a:t>در این مقاله یک تایر با هفت درجه آزادی برای بررسی چرخها مدل سازی می شود</a:t>
            </a:r>
          </a:p>
          <a:p>
            <a:pPr rtl="1">
              <a:lnSpc>
                <a:spcPct val="200000"/>
              </a:lnSpc>
            </a:pPr>
            <a:r>
              <a:rPr lang="en-US" sz="2400" dirty="0" smtClean="0">
                <a:solidFill>
                  <a:srgbClr val="FFFF00"/>
                </a:solidFill>
                <a:cs typeface="B Nazanin" pitchFamily="2" charset="-78"/>
              </a:rPr>
              <a:t>Tread block</a:t>
            </a:r>
            <a:r>
              <a:rPr lang="fa-IR" sz="2400" dirty="0" smtClean="0">
                <a:solidFill>
                  <a:srgbClr val="FFFF00"/>
                </a:solidFill>
                <a:cs typeface="B Nazanin" pitchFamily="2" charset="-78"/>
              </a:rPr>
              <a:t> بوسیله گوه با جابجایی در جهت </a:t>
            </a:r>
            <a:r>
              <a:rPr lang="en-US" sz="2400" dirty="0" smtClean="0">
                <a:solidFill>
                  <a:srgbClr val="FFFF00"/>
                </a:solidFill>
                <a:cs typeface="B Nazanin" pitchFamily="2" charset="-78"/>
              </a:rPr>
              <a:t>X-Y </a:t>
            </a:r>
            <a:r>
              <a:rPr lang="fa-IR" sz="2400" dirty="0" smtClean="0">
                <a:solidFill>
                  <a:srgbClr val="FFFF00"/>
                </a:solidFill>
                <a:cs typeface="B Nazanin" pitchFamily="2" charset="-78"/>
              </a:rPr>
              <a:t>دفرمه می شود .در جرم </a:t>
            </a:r>
            <a:r>
              <a:rPr lang="en-US" sz="2400" dirty="0" smtClean="0">
                <a:solidFill>
                  <a:srgbClr val="FFFF00"/>
                </a:solidFill>
                <a:cs typeface="B Nazanin" pitchFamily="2" charset="-78"/>
              </a:rPr>
              <a:t>tread ring </a:t>
            </a:r>
            <a:r>
              <a:rPr lang="fa-IR" sz="2400" dirty="0" smtClean="0">
                <a:solidFill>
                  <a:srgbClr val="FFFF00"/>
                </a:solidFill>
                <a:cs typeface="B Nazanin" pitchFamily="2" charset="-78"/>
              </a:rPr>
              <a:t>وجابجایی زاویه ای </a:t>
            </a:r>
          </a:p>
          <a:p>
            <a:pPr rtl="1">
              <a:lnSpc>
                <a:spcPct val="200000"/>
              </a:lnSpc>
            </a:pPr>
            <a:r>
              <a:rPr lang="fa-IR" sz="2400" dirty="0" smtClean="0">
                <a:solidFill>
                  <a:srgbClr val="FFFF00"/>
                </a:solidFill>
                <a:cs typeface="B Nazanin" pitchFamily="2" charset="-78"/>
              </a:rPr>
              <a:t>در این مدل</a:t>
            </a:r>
            <a:r>
              <a:rPr lang="en-US" sz="2400" dirty="0" smtClean="0">
                <a:solidFill>
                  <a:srgbClr val="FFFF00"/>
                </a:solidFill>
                <a:cs typeface="B Nazanin" pitchFamily="2" charset="-78"/>
              </a:rPr>
              <a:t> </a:t>
            </a:r>
            <a:r>
              <a:rPr lang="fa-IR" sz="2400" dirty="0" smtClean="0">
                <a:solidFill>
                  <a:srgbClr val="FFFF00"/>
                </a:solidFill>
                <a:cs typeface="B Nazanin" pitchFamily="2" charset="-78"/>
              </a:rPr>
              <a:t>فرض می شود تایر شامل سه جسم صلب و</a:t>
            </a:r>
            <a:r>
              <a:rPr lang="en-US" sz="2400" dirty="0" smtClean="0">
                <a:solidFill>
                  <a:srgbClr val="FFFF00"/>
                </a:solidFill>
                <a:cs typeface="B Nazanin" pitchFamily="2" charset="-78"/>
              </a:rPr>
              <a:t>,Tread </a:t>
            </a:r>
            <a:r>
              <a:rPr lang="en-US" sz="2400" dirty="0" err="1" smtClean="0">
                <a:solidFill>
                  <a:srgbClr val="FFFF00"/>
                </a:solidFill>
                <a:cs typeface="B Nazanin" pitchFamily="2" charset="-78"/>
              </a:rPr>
              <a:t>block,Sidewall,Tread</a:t>
            </a:r>
            <a:r>
              <a:rPr lang="en-US" sz="2400" dirty="0" smtClean="0">
                <a:solidFill>
                  <a:srgbClr val="FFFF00"/>
                </a:solidFill>
                <a:cs typeface="B Nazanin" pitchFamily="2" charset="-78"/>
              </a:rPr>
              <a:t> ring</a:t>
            </a:r>
            <a:r>
              <a:rPr lang="fa-IR" sz="2400" dirty="0" smtClean="0">
                <a:solidFill>
                  <a:srgbClr val="FFFF00"/>
                </a:solidFill>
                <a:cs typeface="B Nazanin" pitchFamily="2" charset="-78"/>
              </a:rPr>
              <a:t>است </a:t>
            </a:r>
            <a:r>
              <a:rPr lang="en-US" sz="2400" dirty="0" smtClean="0">
                <a:solidFill>
                  <a:srgbClr val="FFFF00"/>
                </a:solidFill>
                <a:cs typeface="B Nazanin" pitchFamily="2" charset="-78"/>
              </a:rPr>
              <a:t>SIDE</a:t>
            </a:r>
            <a:r>
              <a:rPr lang="fa-IR" sz="2400" dirty="0" smtClean="0">
                <a:solidFill>
                  <a:srgbClr val="FFFF00"/>
                </a:solidFill>
                <a:cs typeface="B Nazanin" pitchFamily="2" charset="-78"/>
              </a:rPr>
              <a:t>شامل هسته لاستیکی ودیواره.و</a:t>
            </a:r>
            <a:r>
              <a:rPr lang="en-US" sz="2400" dirty="0" smtClean="0">
                <a:solidFill>
                  <a:srgbClr val="FFFF00"/>
                </a:solidFill>
                <a:cs typeface="B Nazanin" pitchFamily="2" charset="-78"/>
              </a:rPr>
              <a:t> </a:t>
            </a:r>
            <a:r>
              <a:rPr lang="fa-IR" sz="2400" dirty="0" smtClean="0">
                <a:solidFill>
                  <a:srgbClr val="FFFF00"/>
                </a:solidFill>
                <a:cs typeface="B Nazanin" pitchFamily="2" charset="-78"/>
              </a:rPr>
              <a:t>میراکننده وصلبیت دارد</a:t>
            </a:r>
          </a:p>
          <a:p>
            <a:pPr rtl="1"/>
            <a:endParaRPr lang="en-US"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12</a:t>
            </a:fld>
            <a:endParaRPr lang="en-US" sz="2400" dirty="0">
              <a:solidFill>
                <a:srgbClr val="C00000"/>
              </a:solidFill>
            </a:endParaRPr>
          </a:p>
        </p:txBody>
      </p:sp>
      <p:sp>
        <p:nvSpPr>
          <p:cNvPr id="7" name="Subtitle 6"/>
          <p:cNvSpPr>
            <a:spLocks noGrp="1"/>
          </p:cNvSpPr>
          <p:nvPr>
            <p:ph type="subTitle" idx="1"/>
          </p:nvPr>
        </p:nvSpPr>
        <p:spPr>
          <a:xfrm>
            <a:off x="0" y="285728"/>
            <a:ext cx="9144000" cy="6572272"/>
          </a:xfrm>
        </p:spPr>
        <p:txBody>
          <a:bodyPr/>
          <a:lstStyle/>
          <a:p>
            <a:pPr rtl="1"/>
            <a:endParaRPr lang="fa-IR" dirty="0" smtClean="0"/>
          </a:p>
          <a:p>
            <a:pPr rtl="1"/>
            <a:endParaRPr lang="fa-IR" dirty="0" smtClean="0"/>
          </a:p>
          <a:p>
            <a:pPr rtl="1"/>
            <a:endParaRPr lang="en-US" dirty="0"/>
          </a:p>
        </p:txBody>
      </p:sp>
      <p:pic>
        <p:nvPicPr>
          <p:cNvPr id="9" name="Picture 8" descr="3.png"/>
          <p:cNvPicPr>
            <a:picLocks noChangeAspect="1"/>
          </p:cNvPicPr>
          <p:nvPr/>
        </p:nvPicPr>
        <p:blipFill>
          <a:blip r:embed="rId3" cstate="print"/>
          <a:stretch>
            <a:fillRect/>
          </a:stretch>
        </p:blipFill>
        <p:spPr>
          <a:xfrm>
            <a:off x="0" y="71462"/>
            <a:ext cx="4714876" cy="6858000"/>
          </a:xfrm>
          <a:prstGeom prst="rect">
            <a:avLst/>
          </a:prstGeom>
        </p:spPr>
      </p:pic>
      <p:sp>
        <p:nvSpPr>
          <p:cNvPr id="10" name="Rectangle 9"/>
          <p:cNvSpPr/>
          <p:nvPr/>
        </p:nvSpPr>
        <p:spPr>
          <a:xfrm>
            <a:off x="4857752" y="428604"/>
            <a:ext cx="4286248" cy="4832092"/>
          </a:xfrm>
          <a:prstGeom prst="rect">
            <a:avLst/>
          </a:prstGeom>
        </p:spPr>
        <p:txBody>
          <a:bodyPr wrap="square">
            <a:spAutoFit/>
          </a:bodyPr>
          <a:lstStyle/>
          <a:p>
            <a:pPr algn="r" rtl="1"/>
            <a:r>
              <a:rPr lang="fa-IR" sz="2000" dirty="0" smtClean="0">
                <a:solidFill>
                  <a:srgbClr val="FFFF00"/>
                </a:solidFill>
              </a:rPr>
              <a:t>تصویر دو تحلیل دنامیکی مدل را که از روی گوه </a:t>
            </a:r>
          </a:p>
          <a:p>
            <a:pPr algn="r" rtl="1"/>
            <a:r>
              <a:rPr lang="fa-IR" sz="2000" dirty="0" smtClean="0">
                <a:solidFill>
                  <a:srgbClr val="FFFF00"/>
                </a:solidFill>
              </a:rPr>
              <a:t>عبور می کند در موقعی که تایر   باسرعت</a:t>
            </a:r>
          </a:p>
          <a:p>
            <a:pPr algn="r" rtl="1"/>
            <a:r>
              <a:rPr lang="en-US" sz="2000" dirty="0" smtClean="0">
                <a:solidFill>
                  <a:srgbClr val="FFFF00"/>
                </a:solidFill>
              </a:rPr>
              <a:t>V(Km/h) </a:t>
            </a:r>
            <a:r>
              <a:rPr lang="fa-IR" sz="2000" dirty="0" smtClean="0">
                <a:solidFill>
                  <a:srgbClr val="FFFF00"/>
                </a:solidFill>
              </a:rPr>
              <a:t> حرکت می کند.</a:t>
            </a:r>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endParaRPr lang="fa-IR" sz="2400" dirty="0" smtClean="0"/>
          </a:p>
          <a:p>
            <a:pPr algn="r" rtl="1"/>
            <a:r>
              <a:rPr lang="fa-IR" sz="4000" dirty="0" smtClean="0">
                <a:solidFill>
                  <a:srgbClr val="66FF66"/>
                </a:solidFill>
              </a:rPr>
              <a:t>                                  مدل تایر</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13</a:t>
            </a:fld>
            <a:endParaRPr lang="en-US" sz="2400" dirty="0">
              <a:solidFill>
                <a:srgbClr val="C00000"/>
              </a:solidFill>
            </a:endParaRPr>
          </a:p>
        </p:txBody>
      </p:sp>
      <p:sp>
        <p:nvSpPr>
          <p:cNvPr id="8" name="Rectangle 7"/>
          <p:cNvSpPr/>
          <p:nvPr/>
        </p:nvSpPr>
        <p:spPr>
          <a:xfrm>
            <a:off x="0" y="214290"/>
            <a:ext cx="9144000" cy="3323987"/>
          </a:xfrm>
          <a:prstGeom prst="rect">
            <a:avLst/>
          </a:prstGeom>
        </p:spPr>
        <p:txBody>
          <a:bodyPr wrap="square">
            <a:spAutoFit/>
          </a:bodyPr>
          <a:lstStyle/>
          <a:p>
            <a:pPr algn="r" rtl="1"/>
            <a:endParaRPr lang="fa-IR" dirty="0" smtClean="0"/>
          </a:p>
          <a:p>
            <a:pPr algn="r" rtl="1"/>
            <a:endParaRPr lang="fa-IR" dirty="0" smtClean="0"/>
          </a:p>
          <a:p>
            <a:pPr algn="r" rtl="1"/>
            <a:r>
              <a:rPr lang="fa-IR" sz="2400" dirty="0" smtClean="0"/>
              <a:t>1)معادله حرکت چرخ</a:t>
            </a:r>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r>
              <a:rPr lang="fa-IR" sz="2400" dirty="0" smtClean="0"/>
              <a:t>2)معادله حرکت  </a:t>
            </a:r>
            <a:r>
              <a:rPr lang="en-US" sz="2400" dirty="0" smtClean="0"/>
              <a:t>Tread block</a:t>
            </a:r>
            <a:r>
              <a:rPr lang="fa-IR" sz="2400" dirty="0" smtClean="0"/>
              <a:t>تغییر شکل یافته  بوسیله گوه</a:t>
            </a:r>
          </a:p>
          <a:p>
            <a:pPr algn="r" rtl="1"/>
            <a:r>
              <a:rPr lang="fa-IR" dirty="0" smtClean="0"/>
              <a:t> </a:t>
            </a:r>
          </a:p>
        </p:txBody>
      </p:sp>
      <p:pic>
        <p:nvPicPr>
          <p:cNvPr id="1028" name="Picture 4"/>
          <p:cNvPicPr>
            <a:picLocks noChangeAspect="1" noChangeArrowheads="1"/>
          </p:cNvPicPr>
          <p:nvPr/>
        </p:nvPicPr>
        <p:blipFill>
          <a:blip r:embed="rId3" cstate="print"/>
          <a:srcRect/>
          <a:stretch>
            <a:fillRect/>
          </a:stretch>
        </p:blipFill>
        <p:spPr bwMode="auto">
          <a:xfrm>
            <a:off x="500034" y="3429000"/>
            <a:ext cx="6776788" cy="167473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28596" y="1500174"/>
            <a:ext cx="6765285" cy="107157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00034" y="5143512"/>
            <a:ext cx="6786610" cy="1714488"/>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14</a:t>
            </a:fld>
            <a:endParaRPr lang="en-US" sz="2400" dirty="0">
              <a:solidFill>
                <a:srgbClr val="C00000"/>
              </a:solidFill>
            </a:endParaRPr>
          </a:p>
        </p:txBody>
      </p:sp>
      <p:sp>
        <p:nvSpPr>
          <p:cNvPr id="5" name="Subtitle 4"/>
          <p:cNvSpPr>
            <a:spLocks noGrp="1"/>
          </p:cNvSpPr>
          <p:nvPr>
            <p:ph type="subTitle" idx="1"/>
          </p:nvPr>
        </p:nvSpPr>
        <p:spPr>
          <a:xfrm>
            <a:off x="0" y="1357298"/>
            <a:ext cx="9144000" cy="5500702"/>
          </a:xfrm>
        </p:spPr>
        <p:txBody>
          <a:bodyPr>
            <a:normAutofit/>
          </a:bodyPr>
          <a:lstStyle/>
          <a:p>
            <a:r>
              <a:rPr lang="en-US" sz="2000" b="1" dirty="0" smtClean="0">
                <a:solidFill>
                  <a:srgbClr val="FFFF00"/>
                </a:solidFill>
                <a:cs typeface="B Nazanin" pitchFamily="2" charset="-78"/>
              </a:rPr>
              <a:t>Tread ring</a:t>
            </a:r>
            <a:r>
              <a:rPr lang="fa-IR" sz="2000" b="1" dirty="0" smtClean="0">
                <a:solidFill>
                  <a:srgbClr val="FFFF00"/>
                </a:solidFill>
                <a:cs typeface="B Nazanin" pitchFamily="2" charset="-78"/>
              </a:rPr>
              <a:t>در موقعیت گوه در جهت انتقال تایر است معادله (3)حرکت </a:t>
            </a:r>
            <a:r>
              <a:rPr lang="el-GR" sz="2000" b="1" dirty="0" smtClean="0">
                <a:solidFill>
                  <a:srgbClr val="FFFF00"/>
                </a:solidFill>
                <a:cs typeface="B Nazanin" pitchFamily="2" charset="-78"/>
              </a:rPr>
              <a:t>θ </a:t>
            </a:r>
            <a:r>
              <a:rPr lang="fa-IR" sz="2000" b="1" dirty="0" smtClean="0">
                <a:solidFill>
                  <a:srgbClr val="FFFF00"/>
                </a:solidFill>
                <a:cs typeface="B Nazanin" pitchFamily="2" charset="-78"/>
              </a:rPr>
              <a:t>در حالتی که</a:t>
            </a:r>
            <a:endParaRPr lang="en-US" sz="2000" b="1" dirty="0">
              <a:solidFill>
                <a:srgbClr val="FFFF00"/>
              </a:solidFill>
              <a:cs typeface="B Nazanin"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285720" y="2571744"/>
            <a:ext cx="8287887" cy="3071834"/>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ctrTitle"/>
          </p:nvPr>
        </p:nvSpPr>
        <p:spPr>
          <a:xfrm>
            <a:off x="785786" y="0"/>
            <a:ext cx="7858180" cy="900130"/>
          </a:xfrm>
        </p:spPr>
        <p:txBody>
          <a:bodyPr/>
          <a:lstStyle/>
          <a:p>
            <a:r>
              <a:rPr lang="fa-IR" dirty="0" smtClean="0">
                <a:solidFill>
                  <a:srgbClr val="66FF66"/>
                </a:solidFill>
              </a:rPr>
              <a:t>تاثیر ساختار تایر روی انرژی ارتعاشی</a:t>
            </a:r>
            <a:endParaRPr lang="en-US" dirty="0">
              <a:solidFill>
                <a:srgbClr val="66FF66"/>
              </a:solidFill>
            </a:endParaRPr>
          </a:p>
        </p:txBody>
      </p:sp>
      <p:sp>
        <p:nvSpPr>
          <p:cNvPr id="10" name="Subtitle 9"/>
          <p:cNvSpPr>
            <a:spLocks noGrp="1"/>
          </p:cNvSpPr>
          <p:nvPr>
            <p:ph type="subTitle" idx="1"/>
          </p:nvPr>
        </p:nvSpPr>
        <p:spPr>
          <a:xfrm>
            <a:off x="0" y="928670"/>
            <a:ext cx="9144000" cy="3786190"/>
          </a:xfrm>
        </p:spPr>
        <p:txBody>
          <a:bodyPr>
            <a:normAutofit/>
          </a:bodyPr>
          <a:lstStyle/>
          <a:p>
            <a:pPr rtl="1">
              <a:lnSpc>
                <a:spcPct val="200000"/>
              </a:lnSpc>
            </a:pPr>
            <a:r>
              <a:rPr lang="fa-IR" sz="2000" b="1" dirty="0" smtClean="0">
                <a:solidFill>
                  <a:srgbClr val="FFFF00"/>
                </a:solidFill>
                <a:cs typeface="B Nazanin" pitchFamily="2" charset="-78"/>
              </a:rPr>
              <a:t>در این تحقیق تاثیر تغییرات فاکتور طراحی تایر را می بینیم تغییرات نسبی هر فاکتور طراحی آنالیز عددی می شود واین آنالیز با استفاده از روش مربع میانگین ریشه ها انجام می شود به منظور تخمین اثر ساختار تایر تعدادی تایر با ساختاری متفاوت با استفاده از این مدل آنالیز می شود (جدول 1) مقدار مشخصه های ساختاری که در شبیه سازی و تجربی استفاده می شودمی توضیح می دهد پارامتر در مدل مقدار نسبی ازمیان نتایج تست مشخصات تایر یا آنالیز </a:t>
            </a:r>
            <a:r>
              <a:rPr lang="en-US" sz="2000" b="1" dirty="0" smtClean="0">
                <a:solidFill>
                  <a:srgbClr val="FFFF00"/>
                </a:solidFill>
                <a:cs typeface="B Nazanin" pitchFamily="2" charset="-78"/>
              </a:rPr>
              <a:t>FE</a:t>
            </a:r>
            <a:r>
              <a:rPr lang="fa-IR" sz="2000" b="1" dirty="0" smtClean="0">
                <a:solidFill>
                  <a:srgbClr val="FFFF00"/>
                </a:solidFill>
                <a:cs typeface="B Nazanin" pitchFamily="2" charset="-78"/>
              </a:rPr>
              <a:t>استفاده می شود مشخصات گوه در آزمایش استفاده می شود تامدل را آنالیز کنند</a:t>
            </a:r>
            <a:endParaRPr lang="en-US" sz="2000" b="1" dirty="0">
              <a:solidFill>
                <a:srgbClr val="FFFF00"/>
              </a:solidFill>
              <a:cs typeface="B Nazanin" pitchFamily="2" charset="-78"/>
            </a:endParaRPr>
          </a:p>
        </p:txBody>
      </p:sp>
      <p:sp>
        <p:nvSpPr>
          <p:cNvPr id="6" name="Slide Number Placeholder 5"/>
          <p:cNvSpPr>
            <a:spLocks noGrp="1"/>
          </p:cNvSpPr>
          <p:nvPr>
            <p:ph type="sldNum" sz="quarter" idx="12"/>
          </p:nvPr>
        </p:nvSpPr>
        <p:spPr/>
        <p:txBody>
          <a:bodyPr/>
          <a:lstStyle/>
          <a:p>
            <a:fld id="{6FF30A74-3D8A-406B-A5CD-662DA1BB0ABA}" type="slidenum">
              <a:rPr lang="en-US" sz="2400" smtClean="0">
                <a:solidFill>
                  <a:srgbClr val="C00000"/>
                </a:solidFill>
              </a:rPr>
              <a:pPr/>
              <a:t>15</a:t>
            </a:fld>
            <a:endParaRPr lang="en-US" sz="2400" dirty="0">
              <a:solidFill>
                <a:srgbClr val="C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4191000"/>
            <a:ext cx="6143668" cy="26670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643306" y="0"/>
            <a:ext cx="5500694" cy="1571612"/>
          </a:xfrm>
        </p:spPr>
        <p:txBody>
          <a:bodyPr>
            <a:normAutofit/>
          </a:bodyPr>
          <a:lstStyle/>
          <a:p>
            <a:r>
              <a:rPr lang="en-US" sz="3600" dirty="0" smtClean="0">
                <a:solidFill>
                  <a:srgbClr val="66FF66"/>
                </a:solidFill>
              </a:rPr>
              <a:t>Experimental setup</a:t>
            </a:r>
            <a:endParaRPr lang="en-US" sz="3600" dirty="0">
              <a:solidFill>
                <a:srgbClr val="66FF66"/>
              </a:solidFill>
            </a:endParaRPr>
          </a:p>
        </p:txBody>
      </p:sp>
      <p:sp>
        <p:nvSpPr>
          <p:cNvPr id="9" name="Subtitle 8"/>
          <p:cNvSpPr>
            <a:spLocks noGrp="1"/>
          </p:cNvSpPr>
          <p:nvPr>
            <p:ph type="subTitle" idx="1"/>
          </p:nvPr>
        </p:nvSpPr>
        <p:spPr>
          <a:xfrm>
            <a:off x="0" y="2071678"/>
            <a:ext cx="9144000" cy="4786322"/>
          </a:xfrm>
        </p:spPr>
        <p:txBody>
          <a:bodyPr>
            <a:normAutofit/>
          </a:bodyPr>
          <a:lstStyle/>
          <a:p>
            <a:pPr rtl="1">
              <a:lnSpc>
                <a:spcPct val="200000"/>
              </a:lnSpc>
            </a:pPr>
            <a:r>
              <a:rPr lang="fa-IR" sz="2000" dirty="0" smtClean="0">
                <a:solidFill>
                  <a:srgbClr val="FFFF00"/>
                </a:solidFill>
              </a:rPr>
              <a:t>تصویر 3 روش تجربی برای تست </a:t>
            </a:r>
            <a:r>
              <a:rPr lang="en-US" sz="2000" dirty="0" smtClean="0">
                <a:solidFill>
                  <a:srgbClr val="FFFF00"/>
                </a:solidFill>
              </a:rPr>
              <a:t>harshness </a:t>
            </a:r>
            <a:r>
              <a:rPr lang="fa-IR" sz="2000" dirty="0" smtClean="0">
                <a:solidFill>
                  <a:srgbClr val="FFFF00"/>
                </a:solidFill>
              </a:rPr>
              <a:t>رانشان می دهداندازه گوه که روی یک درام دینامومتر متصل شده است  در اندازه زیر است </a:t>
            </a:r>
          </a:p>
          <a:p>
            <a:pPr rtl="1">
              <a:lnSpc>
                <a:spcPct val="200000"/>
              </a:lnSpc>
            </a:pPr>
            <a:r>
              <a:rPr lang="fa-IR" sz="2000" dirty="0" smtClean="0">
                <a:solidFill>
                  <a:srgbClr val="FFFF00"/>
                </a:solidFill>
              </a:rPr>
              <a:t>و یک شتاب سنج به محور خودرو متصل شده است که تست با سرعت کنترل شده درام اجرا می شود</a:t>
            </a:r>
          </a:p>
          <a:p>
            <a:pPr rtl="1">
              <a:lnSpc>
                <a:spcPct val="200000"/>
              </a:lnSpc>
            </a:pPr>
            <a:r>
              <a:rPr lang="fa-IR" sz="2000" dirty="0" smtClean="0">
                <a:solidFill>
                  <a:srgbClr val="FFFF00"/>
                </a:solidFill>
              </a:rPr>
              <a:t>سرعت درام </a:t>
            </a:r>
            <a:r>
              <a:rPr lang="en-US" sz="2000" dirty="0" smtClean="0">
                <a:solidFill>
                  <a:srgbClr val="FFFF00"/>
                </a:solidFill>
              </a:rPr>
              <a:t>km/h</a:t>
            </a:r>
            <a:r>
              <a:rPr lang="fa-IR" sz="2000" dirty="0" smtClean="0">
                <a:solidFill>
                  <a:srgbClr val="FFFF00"/>
                </a:solidFill>
              </a:rPr>
              <a:t> 80بود .</a:t>
            </a:r>
            <a:endParaRPr lang="en-US" sz="2000" dirty="0">
              <a:solidFill>
                <a:srgbClr val="FFFF00"/>
              </a:solidFill>
            </a:endParaRPr>
          </a:p>
        </p:txBody>
      </p:sp>
      <p:sp>
        <p:nvSpPr>
          <p:cNvPr id="6" name="Slide Number Placeholder 5"/>
          <p:cNvSpPr>
            <a:spLocks noGrp="1"/>
          </p:cNvSpPr>
          <p:nvPr>
            <p:ph type="sldNum" sz="quarter" idx="12"/>
          </p:nvPr>
        </p:nvSpPr>
        <p:spPr/>
        <p:txBody>
          <a:bodyPr/>
          <a:lstStyle/>
          <a:p>
            <a:fld id="{6FF30A74-3D8A-406B-A5CD-662DA1BB0ABA}" type="slidenum">
              <a:rPr lang="en-US" sz="2400" smtClean="0">
                <a:solidFill>
                  <a:srgbClr val="C00000"/>
                </a:solidFill>
              </a:rPr>
              <a:pPr/>
              <a:t>16</a:t>
            </a:fld>
            <a:endParaRPr lang="en-US" sz="2400" dirty="0">
              <a:solidFill>
                <a:srgbClr val="C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3000372"/>
            <a:ext cx="4421636" cy="285752"/>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4714876" y="5572140"/>
            <a:ext cx="4429124" cy="928694"/>
          </a:xfrm>
        </p:spPr>
        <p:txBody>
          <a:bodyPr>
            <a:normAutofit/>
          </a:bodyPr>
          <a:lstStyle/>
          <a:p>
            <a:pPr algn="r" rtl="1"/>
            <a:r>
              <a:rPr lang="fa-IR" dirty="0" smtClean="0">
                <a:solidFill>
                  <a:srgbClr val="66FF66"/>
                </a:solidFill>
              </a:rPr>
              <a:t>دیاگرام شماتیک  بر ای تست </a:t>
            </a:r>
            <a:r>
              <a:rPr lang="en-US" dirty="0" smtClean="0">
                <a:solidFill>
                  <a:srgbClr val="66FF66"/>
                </a:solidFill>
              </a:rPr>
              <a:t>harshness</a:t>
            </a:r>
            <a:endParaRPr lang="fa-IR" dirty="0" smtClean="0">
              <a:solidFill>
                <a:srgbClr val="66FF66"/>
              </a:solidFill>
            </a:endParaRPr>
          </a:p>
          <a:p>
            <a:pPr algn="r" rtl="1"/>
            <a:endParaRPr lang="en-US" dirty="0">
              <a:solidFill>
                <a:srgbClr val="66FF66"/>
              </a:solidFill>
            </a:endParaRPr>
          </a:p>
        </p:txBody>
      </p:sp>
      <p:sp>
        <p:nvSpPr>
          <p:cNvPr id="6" name="Slide Number Placeholder 5"/>
          <p:cNvSpPr>
            <a:spLocks noGrp="1"/>
          </p:cNvSpPr>
          <p:nvPr>
            <p:ph type="sldNum" sz="quarter" idx="12"/>
          </p:nvPr>
        </p:nvSpPr>
        <p:spPr/>
        <p:txBody>
          <a:bodyPr/>
          <a:lstStyle/>
          <a:p>
            <a:fld id="{6FF30A74-3D8A-406B-A5CD-662DA1BB0ABA}" type="slidenum">
              <a:rPr lang="en-US" sz="2400" smtClean="0">
                <a:solidFill>
                  <a:srgbClr val="C00000"/>
                </a:solidFill>
              </a:rPr>
              <a:pPr/>
              <a:t>17</a:t>
            </a:fld>
            <a:endParaRPr lang="en-US" sz="2400" dirty="0">
              <a:solidFill>
                <a:srgbClr val="C00000"/>
              </a:solidFill>
            </a:endParaRPr>
          </a:p>
        </p:txBody>
      </p:sp>
      <p:pic>
        <p:nvPicPr>
          <p:cNvPr id="8" name="Picture 7" descr="2.jpg"/>
          <p:cNvPicPr>
            <a:picLocks noChangeAspect="1"/>
          </p:cNvPicPr>
          <p:nvPr/>
        </p:nvPicPr>
        <p:blipFill>
          <a:blip r:embed="rId3" cstate="print"/>
          <a:stretch>
            <a:fillRect/>
          </a:stretch>
        </p:blipFill>
        <p:spPr>
          <a:xfrm>
            <a:off x="0" y="0"/>
            <a:ext cx="4985983" cy="6858000"/>
          </a:xfrm>
          <a:prstGeom prst="rect">
            <a:avLst/>
          </a:prstGeom>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928670"/>
            <a:ext cx="8429652" cy="1362456"/>
          </a:xfrm>
        </p:spPr>
        <p:txBody>
          <a:bodyPr/>
          <a:lstStyle/>
          <a:p>
            <a:pPr algn="r" rtl="1"/>
            <a:r>
              <a:rPr sz="3200" smtClean="0">
                <a:solidFill>
                  <a:srgbClr val="FFFF00"/>
                </a:solidFill>
              </a:rPr>
              <a:t>3.3.1</a:t>
            </a:r>
            <a:r>
              <a:rPr lang="fa-IR" sz="3200" dirty="0" smtClean="0">
                <a:solidFill>
                  <a:srgbClr val="FFFF00"/>
                </a:solidFill>
              </a:rPr>
              <a:t>اثر </a:t>
            </a:r>
            <a:r>
              <a:rPr sz="3200" smtClean="0">
                <a:solidFill>
                  <a:srgbClr val="FFFF00"/>
                </a:solidFill>
              </a:rPr>
              <a:t>tread rubber </a:t>
            </a:r>
            <a:br>
              <a:rPr sz="3200" smtClean="0">
                <a:solidFill>
                  <a:srgbClr val="FFFF00"/>
                </a:solidFill>
              </a:rPr>
            </a:br>
            <a:endParaRPr lang="en-US" sz="3200" dirty="0"/>
          </a:p>
        </p:txBody>
      </p:sp>
      <p:sp>
        <p:nvSpPr>
          <p:cNvPr id="3" name="Text Placeholder 2"/>
          <p:cNvSpPr>
            <a:spLocks noGrp="1"/>
          </p:cNvSpPr>
          <p:nvPr>
            <p:ph type="body" idx="1"/>
          </p:nvPr>
        </p:nvSpPr>
        <p:spPr>
          <a:xfrm>
            <a:off x="0" y="2143116"/>
            <a:ext cx="9144000" cy="1785950"/>
          </a:xfrm>
        </p:spPr>
        <p:txBody>
          <a:bodyPr>
            <a:noAutofit/>
          </a:bodyPr>
          <a:lstStyle/>
          <a:p>
            <a:pPr algn="r" rtl="1">
              <a:lnSpc>
                <a:spcPct val="220000"/>
              </a:lnSpc>
            </a:pPr>
            <a:r>
              <a:rPr lang="fa-IR" sz="2000" b="1" dirty="0" smtClean="0">
                <a:cs typeface="B Nazanin" pitchFamily="2" charset="-78"/>
              </a:rPr>
              <a:t>تصویر 4 تاثیر </a:t>
            </a:r>
            <a:r>
              <a:rPr lang="en-US" sz="2000" b="1" dirty="0" smtClean="0">
                <a:cs typeface="B Nazanin" pitchFamily="2" charset="-78"/>
              </a:rPr>
              <a:t>tread rubber</a:t>
            </a:r>
            <a:r>
              <a:rPr lang="fa-IR" sz="2000" b="1" dirty="0" smtClean="0">
                <a:cs typeface="B Nazanin" pitchFamily="2" charset="-78"/>
              </a:rPr>
              <a:t>را نشان می دهد</a:t>
            </a:r>
          </a:p>
          <a:p>
            <a:pPr algn="r" rtl="1">
              <a:lnSpc>
                <a:spcPct val="220000"/>
              </a:lnSpc>
            </a:pPr>
            <a:r>
              <a:rPr lang="fa-IR" sz="2000" b="1" dirty="0" smtClean="0">
                <a:cs typeface="B Nazanin" pitchFamily="2" charset="-78"/>
              </a:rPr>
              <a:t> با افزایش سختی و 300%ضرایب در</a:t>
            </a:r>
          </a:p>
          <a:p>
            <a:pPr algn="r" rtl="1">
              <a:lnSpc>
                <a:spcPct val="220000"/>
              </a:lnSpc>
            </a:pPr>
            <a:r>
              <a:rPr lang="fa-IR" sz="2000" b="1" dirty="0" smtClean="0">
                <a:cs typeface="B Nazanin" pitchFamily="2" charset="-78"/>
              </a:rPr>
              <a:t> </a:t>
            </a:r>
            <a:r>
              <a:rPr lang="en-US" sz="2000" b="1" dirty="0" smtClean="0">
                <a:cs typeface="B Nazanin" pitchFamily="2" charset="-78"/>
              </a:rPr>
              <a:t>tread rubber</a:t>
            </a:r>
            <a:r>
              <a:rPr lang="fa-IR" sz="2000" b="1" dirty="0" smtClean="0">
                <a:cs typeface="B Nazanin" pitchFamily="2" charset="-78"/>
              </a:rPr>
              <a:t>باعث افزایش انرژی ارتعاشی می شود </a:t>
            </a:r>
            <a:endParaRPr lang="en-US" sz="2000" b="1" dirty="0">
              <a:cs typeface="B Nazanin" pitchFamily="2" charset="-78"/>
            </a:endParaRPr>
          </a:p>
        </p:txBody>
      </p:sp>
      <p:sp>
        <p:nvSpPr>
          <p:cNvPr id="4" name="Slide Number Placeholder 3"/>
          <p:cNvSpPr>
            <a:spLocks noGrp="1"/>
          </p:cNvSpPr>
          <p:nvPr>
            <p:ph type="sldNum" sz="quarter" idx="12"/>
          </p:nvPr>
        </p:nvSpPr>
        <p:spPr/>
        <p:txBody>
          <a:bodyPr/>
          <a:lstStyle/>
          <a:p>
            <a:fld id="{6FF30A74-3D8A-406B-A5CD-662DA1BB0ABA}" type="slidenum">
              <a:rPr lang="en-US" smtClean="0"/>
              <a:pPr/>
              <a:t>18</a:t>
            </a:fld>
            <a:endParaRPr lang="en-US"/>
          </a:p>
        </p:txBody>
      </p:sp>
      <p:sp>
        <p:nvSpPr>
          <p:cNvPr id="5" name="Rectangle 4"/>
          <p:cNvSpPr/>
          <p:nvPr/>
        </p:nvSpPr>
        <p:spPr>
          <a:xfrm>
            <a:off x="4631226" y="0"/>
            <a:ext cx="4512774" cy="584775"/>
          </a:xfrm>
          <a:prstGeom prst="rect">
            <a:avLst/>
          </a:prstGeom>
        </p:spPr>
        <p:txBody>
          <a:bodyPr wrap="none">
            <a:spAutoFit/>
          </a:bodyPr>
          <a:lstStyle/>
          <a:p>
            <a:r>
              <a:rPr lang="fa-IR" sz="3200" b="1" dirty="0" smtClean="0">
                <a:solidFill>
                  <a:srgbClr val="66FF66"/>
                </a:solidFill>
              </a:rPr>
              <a:t> 3.3 -بررسی نتایج ساختار تایر</a:t>
            </a:r>
            <a:endParaRPr lang="en-US" sz="3200" b="1" dirty="0">
              <a:solidFill>
                <a:srgbClr val="66FF66"/>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857232"/>
            <a:ext cx="4143375" cy="6000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142984"/>
            <a:ext cx="8858312" cy="5572164"/>
          </a:xfrm>
          <a:noFill/>
          <a:ln>
            <a:noFill/>
          </a:ln>
        </p:spPr>
        <p:txBody>
          <a:bodyPr>
            <a:normAutofit/>
          </a:bodyPr>
          <a:lstStyle/>
          <a:p>
            <a:pPr rtl="1">
              <a:lnSpc>
                <a:spcPct val="150000"/>
              </a:lnSpc>
            </a:pPr>
            <a:endParaRPr lang="fa-IR" sz="2400" b="1" dirty="0" smtClean="0">
              <a:solidFill>
                <a:srgbClr val="FFFF00"/>
              </a:solidFill>
              <a:effectLst>
                <a:outerShdw blurRad="38100" dist="38100" dir="2700000" algn="tl">
                  <a:srgbClr val="000000">
                    <a:alpha val="43137"/>
                  </a:srgbClr>
                </a:outerShdw>
              </a:effectLst>
              <a:cs typeface="B Nazanin" pitchFamily="2" charset="-78"/>
            </a:endParaRP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تصویر 5 تاثیر  پارامترهای </a:t>
            </a:r>
            <a:r>
              <a:rPr lang="en-US" sz="2000" b="1" dirty="0" smtClean="0">
                <a:solidFill>
                  <a:srgbClr val="FFFF00"/>
                </a:solidFill>
                <a:effectLst>
                  <a:outerShdw blurRad="38100" dist="38100" dir="2700000" algn="tl">
                    <a:srgbClr val="000000">
                      <a:alpha val="43137"/>
                    </a:srgbClr>
                  </a:outerShdw>
                </a:effectLst>
                <a:cs typeface="B Nazanin" pitchFamily="2" charset="-78"/>
              </a:rPr>
              <a:t>belt</a:t>
            </a:r>
            <a:r>
              <a:rPr lang="fa-IR" sz="2000" b="1" dirty="0" smtClean="0">
                <a:solidFill>
                  <a:srgbClr val="FFFF00"/>
                </a:solidFill>
                <a:effectLst>
                  <a:outerShdw blurRad="38100" dist="38100" dir="2700000" algn="tl">
                    <a:srgbClr val="000000">
                      <a:alpha val="43137"/>
                    </a:srgbClr>
                  </a:outerShdw>
                </a:effectLst>
                <a:cs typeface="B Nazanin" pitchFamily="2" charset="-78"/>
              </a:rPr>
              <a:t>مانند پهنا و زاویه </a:t>
            </a:r>
            <a:r>
              <a:rPr lang="en-US" sz="2000" b="1" dirty="0" smtClean="0">
                <a:solidFill>
                  <a:srgbClr val="FFFF00"/>
                </a:solidFill>
                <a:effectLst>
                  <a:outerShdw blurRad="38100" dist="38100" dir="2700000" algn="tl">
                    <a:srgbClr val="000000">
                      <a:alpha val="43137"/>
                    </a:srgbClr>
                  </a:outerShdw>
                </a:effectLst>
                <a:cs typeface="B Nazanin" pitchFamily="2" charset="-78"/>
              </a:rPr>
              <a:t>EPI</a:t>
            </a:r>
            <a:endParaRPr lang="fa-IR" sz="2000" b="1" dirty="0" smtClean="0">
              <a:solidFill>
                <a:srgbClr val="FFFF00"/>
              </a:solidFill>
              <a:effectLst>
                <a:outerShdw blurRad="38100" dist="38100" dir="2700000" algn="tl">
                  <a:srgbClr val="000000">
                    <a:alpha val="43137"/>
                  </a:srgbClr>
                </a:outerShdw>
              </a:effectLst>
              <a:cs typeface="B Nazanin" pitchFamily="2" charset="-78"/>
            </a:endParaRP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(تعداد سیم های فولادی در پهنا) با افزایش پهنای تسمه</a:t>
            </a: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 </a:t>
            </a:r>
            <a:r>
              <a:rPr lang="en-US" sz="2000" b="1" dirty="0" err="1" smtClean="0">
                <a:solidFill>
                  <a:srgbClr val="FFFF00"/>
                </a:solidFill>
                <a:effectLst>
                  <a:outerShdw blurRad="38100" dist="38100" dir="2700000" algn="tl">
                    <a:srgbClr val="000000">
                      <a:alpha val="43137"/>
                    </a:srgbClr>
                  </a:outerShdw>
                </a:effectLst>
                <a:cs typeface="B Nazanin" pitchFamily="2" charset="-78"/>
              </a:rPr>
              <a:t>epi</a:t>
            </a:r>
            <a:r>
              <a:rPr lang="fa-IR" sz="2000" b="1" dirty="0" smtClean="0">
                <a:solidFill>
                  <a:srgbClr val="FFFF00"/>
                </a:solidFill>
                <a:effectLst>
                  <a:outerShdw blurRad="38100" dist="38100" dir="2700000" algn="tl">
                    <a:srgbClr val="000000">
                      <a:alpha val="43137"/>
                    </a:srgbClr>
                  </a:outerShdw>
                </a:effectLst>
                <a:cs typeface="B Nazanin" pitchFamily="2" charset="-78"/>
              </a:rPr>
              <a:t>وزاویه تسمه کوچکتر باعث کاهش انرژی ارتعاشی می شود </a:t>
            </a: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زیرا سفتی بیشتر تسمه باعث  کم شدن ارتعاش قسمت رویه </a:t>
            </a: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و افزایش پهنای تسمه می شود و زاویه تسمه کمتر باعث </a:t>
            </a:r>
          </a:p>
          <a:p>
            <a:pPr rtl="1">
              <a:lnSpc>
                <a:spcPct val="200000"/>
              </a:lnSpc>
            </a:pPr>
            <a:r>
              <a:rPr lang="fa-IR" sz="2000" b="1" dirty="0" smtClean="0">
                <a:solidFill>
                  <a:srgbClr val="FFFF00"/>
                </a:solidFill>
                <a:effectLst>
                  <a:outerShdw blurRad="38100" dist="38100" dir="2700000" algn="tl">
                    <a:srgbClr val="000000">
                      <a:alpha val="43137"/>
                    </a:srgbClr>
                  </a:outerShdw>
                </a:effectLst>
                <a:cs typeface="B Nazanin" pitchFamily="2" charset="-78"/>
              </a:rPr>
              <a:t>افزایش انرژی ارتعاشی می شود </a:t>
            </a: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pPr rtl="1"/>
            <a:endParaRPr lang="fa-IR" sz="2400" b="1" dirty="0" smtClean="0">
              <a:solidFill>
                <a:srgbClr val="FFFF00"/>
              </a:solidFill>
              <a:effectLst>
                <a:outerShdw blurRad="38100" dist="38100" dir="2700000" algn="tl">
                  <a:srgbClr val="000000">
                    <a:alpha val="43137"/>
                  </a:srgbClr>
                </a:outerShdw>
              </a:effectLst>
              <a:cs typeface="B Nazanin" pitchFamily="2" charset="-78"/>
            </a:endParaRPr>
          </a:p>
          <a:p>
            <a:pPr rtl="1"/>
            <a:endParaRPr lang="fa-IR" sz="2400" b="1" dirty="0" smtClean="0">
              <a:solidFill>
                <a:srgbClr val="FFFF00"/>
              </a:solidFill>
              <a:effectLst>
                <a:outerShdw blurRad="38100" dist="38100" dir="2700000" algn="tl">
                  <a:srgbClr val="000000">
                    <a:alpha val="43137"/>
                  </a:srgbClr>
                </a:outerShdw>
              </a:effectLst>
              <a:cs typeface="B Nazanin" pitchFamily="2" charset="-78"/>
            </a:endParaRPr>
          </a:p>
          <a:p>
            <a:pPr rtl="1"/>
            <a:endParaRPr lang="en-US" sz="2400" b="1" dirty="0" smtClean="0">
              <a:solidFill>
                <a:srgbClr val="FFFF00"/>
              </a:solidFill>
              <a:effectLst>
                <a:outerShdw blurRad="38100" dist="38100" dir="2700000" algn="tl">
                  <a:srgbClr val="000000">
                    <a:alpha val="43137"/>
                  </a:srgbClr>
                </a:outerShdw>
              </a:effectLst>
              <a:cs typeface="B Nazanin" pitchFamily="2" charset="-78"/>
            </a:endParaRPr>
          </a:p>
        </p:txBody>
      </p:sp>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19</a:t>
            </a:fld>
            <a:endParaRPr lang="en-US" sz="2400" dirty="0">
              <a:solidFill>
                <a:srgbClr val="C00000"/>
              </a:solidFill>
            </a:endParaRPr>
          </a:p>
        </p:txBody>
      </p:sp>
      <p:sp>
        <p:nvSpPr>
          <p:cNvPr id="7" name="Title 6"/>
          <p:cNvSpPr>
            <a:spLocks noGrp="1"/>
          </p:cNvSpPr>
          <p:nvPr>
            <p:ph type="ctrTitle"/>
          </p:nvPr>
        </p:nvSpPr>
        <p:spPr>
          <a:xfrm>
            <a:off x="4176706" y="0"/>
            <a:ext cx="4967294" cy="914408"/>
          </a:xfrm>
        </p:spPr>
        <p:txBody>
          <a:bodyPr>
            <a:normAutofit/>
          </a:bodyPr>
          <a:lstStyle/>
          <a:p>
            <a:pPr rtl="1"/>
            <a:r>
              <a:rPr lang="en-US" sz="4000" dirty="0" smtClean="0">
                <a:solidFill>
                  <a:srgbClr val="66FF66"/>
                </a:solidFill>
              </a:rPr>
              <a:t>          </a:t>
            </a:r>
            <a:r>
              <a:rPr lang="fa-IR" sz="4000" dirty="0" smtClean="0">
                <a:solidFill>
                  <a:srgbClr val="66FF66"/>
                </a:solidFill>
              </a:rPr>
              <a:t>3.3.2اثر </a:t>
            </a:r>
            <a:r>
              <a:rPr lang="en-US" sz="4000" dirty="0" smtClean="0">
                <a:solidFill>
                  <a:srgbClr val="66FF66"/>
                </a:solidFill>
              </a:rPr>
              <a:t>belt part</a:t>
            </a:r>
            <a:endParaRPr lang="en-US" sz="4000" dirty="0">
              <a:solidFill>
                <a:srgbClr val="66FF66"/>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24"/>
            <a:ext cx="3071802" cy="68580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71744"/>
            <a:ext cx="9144000" cy="4286256"/>
          </a:xfrm>
          <a:noFill/>
          <a:ln>
            <a:noFill/>
          </a:ln>
        </p:spPr>
        <p:txBody>
          <a:bodyPr>
            <a:normAutofit/>
          </a:bodyPr>
          <a:lstStyle/>
          <a:p>
            <a:pPr algn="ctr" rtl="1"/>
            <a:r>
              <a:rPr lang="fa-IR" sz="2800" dirty="0" smtClean="0">
                <a:solidFill>
                  <a:srgbClr val="66FF66"/>
                </a:solidFill>
              </a:rPr>
              <a:t>                               (پروژه درسی ارتعاشات)                     </a:t>
            </a:r>
            <a:r>
              <a:rPr lang="en-US" sz="2800" dirty="0" smtClean="0">
                <a:solidFill>
                  <a:srgbClr val="66FF66"/>
                </a:solidFill>
              </a:rPr>
              <a:t> </a:t>
            </a:r>
            <a:r>
              <a:rPr lang="fa-IR" sz="2800" dirty="0" smtClean="0">
                <a:solidFill>
                  <a:srgbClr val="66FF66"/>
                </a:solidFill>
              </a:rPr>
              <a:t> </a:t>
            </a:r>
            <a:r>
              <a:rPr lang="en-US" sz="2800" dirty="0" smtClean="0">
                <a:solidFill>
                  <a:srgbClr val="66FF66"/>
                </a:solidFill>
              </a:rPr>
              <a:t>  </a:t>
            </a:r>
            <a:endParaRPr lang="fa-IR" sz="2800" b="1" dirty="0" smtClean="0">
              <a:solidFill>
                <a:srgbClr val="66FF66"/>
              </a:solidFill>
              <a:effectLst>
                <a:outerShdw blurRad="38100" dist="38100" dir="2700000" algn="tl">
                  <a:srgbClr val="000000">
                    <a:alpha val="43137"/>
                  </a:srgbClr>
                </a:outerShdw>
              </a:effectLst>
              <a:cs typeface="B Nazanin" pitchFamily="2" charset="-78"/>
            </a:endParaRPr>
          </a:p>
          <a:p>
            <a:pPr algn="just" rtl="1"/>
            <a:r>
              <a:rPr lang="fa-IR" sz="2000" b="1" dirty="0" smtClean="0">
                <a:solidFill>
                  <a:srgbClr val="66FF66"/>
                </a:solidFill>
                <a:effectLst>
                  <a:outerShdw blurRad="38100" dist="38100" dir="2700000" algn="tl">
                    <a:srgbClr val="000000">
                      <a:alpha val="43137"/>
                    </a:srgbClr>
                  </a:outerShdw>
                </a:effectLst>
                <a:cs typeface="B Nazanin" pitchFamily="2" charset="-78"/>
              </a:rPr>
              <a:t>                                           </a:t>
            </a:r>
            <a:endParaRPr lang="fa-IR" sz="1800" b="1" dirty="0" smtClean="0">
              <a:solidFill>
                <a:srgbClr val="FF0000"/>
              </a:solidFill>
              <a:effectLst>
                <a:outerShdw blurRad="38100" dist="38100" dir="2700000" algn="tl">
                  <a:srgbClr val="000000">
                    <a:alpha val="43137"/>
                  </a:srgbClr>
                </a:outerShdw>
              </a:effectLst>
              <a:cs typeface="B Nazanin" pitchFamily="2" charset="-78"/>
            </a:endParaRPr>
          </a:p>
          <a:p>
            <a:r>
              <a:rPr lang="fa-IR" sz="4400" b="1" dirty="0" smtClean="0">
                <a:solidFill>
                  <a:schemeClr val="accent3">
                    <a:lumMod val="40000"/>
                    <a:lumOff val="60000"/>
                  </a:schemeClr>
                </a:solidFill>
                <a:effectLst>
                  <a:outerShdw blurRad="38100" dist="38100" dir="2700000" algn="tl">
                    <a:srgbClr val="000000">
                      <a:alpha val="43137"/>
                    </a:srgbClr>
                  </a:outerShdw>
                </a:effectLst>
                <a:cs typeface="B Nazanin" pitchFamily="2" charset="-78"/>
              </a:rPr>
              <a:t>استاد : </a:t>
            </a:r>
            <a:r>
              <a:rPr lang="fa-IR" sz="4400" b="1" dirty="0" smtClean="0">
                <a:solidFill>
                  <a:srgbClr val="FFFF00"/>
                </a:solidFill>
                <a:effectLst>
                  <a:outerShdw blurRad="38100" dist="38100" dir="2700000" algn="tl">
                    <a:srgbClr val="000000">
                      <a:alpha val="43137"/>
                    </a:srgbClr>
                  </a:outerShdw>
                </a:effectLst>
                <a:cs typeface="B Nazanin" pitchFamily="2" charset="-78"/>
              </a:rPr>
              <a:t>دکتر پایگانه</a:t>
            </a:r>
          </a:p>
          <a:p>
            <a:endParaRPr lang="fa-IR" sz="2000" b="1" dirty="0" smtClean="0">
              <a:solidFill>
                <a:schemeClr val="accent3">
                  <a:lumMod val="75000"/>
                </a:schemeClr>
              </a:solidFill>
              <a:effectLst>
                <a:outerShdw blurRad="38100" dist="38100" dir="2700000" algn="tl">
                  <a:srgbClr val="000000">
                    <a:alpha val="43137"/>
                  </a:srgbClr>
                </a:outerShdw>
              </a:effectLst>
              <a:cs typeface="B Nazanin" pitchFamily="2" charset="-78"/>
            </a:endParaRPr>
          </a:p>
          <a:p>
            <a:endParaRPr lang="fa-IR" sz="2000" b="1" dirty="0" smtClean="0">
              <a:solidFill>
                <a:schemeClr val="accent3">
                  <a:lumMod val="75000"/>
                </a:schemeClr>
              </a:solidFill>
              <a:effectLst>
                <a:outerShdw blurRad="38100" dist="38100" dir="2700000" algn="tl">
                  <a:srgbClr val="000000">
                    <a:alpha val="43137"/>
                  </a:srgbClr>
                </a:outerShdw>
              </a:effectLst>
              <a:cs typeface="B Nazanin" pitchFamily="2" charset="-78"/>
            </a:endParaRPr>
          </a:p>
          <a:p>
            <a:pPr rtl="1"/>
            <a:r>
              <a:rPr lang="fa-IR" sz="2800" b="1" dirty="0" smtClean="0">
                <a:solidFill>
                  <a:schemeClr val="accent3">
                    <a:lumMod val="40000"/>
                    <a:lumOff val="60000"/>
                  </a:schemeClr>
                </a:solidFill>
                <a:effectLst>
                  <a:outerShdw blurRad="38100" dist="38100" dir="2700000" algn="tl">
                    <a:srgbClr val="000000">
                      <a:alpha val="43137"/>
                    </a:srgbClr>
                  </a:outerShdw>
                </a:effectLst>
                <a:cs typeface="B Nazanin" pitchFamily="2" charset="-78"/>
              </a:rPr>
              <a:t>تهیه و تنظیم : </a:t>
            </a:r>
            <a:r>
              <a:rPr lang="fa-IR" sz="2800" b="1" dirty="0" smtClean="0">
                <a:solidFill>
                  <a:srgbClr val="FFFF00"/>
                </a:solidFill>
                <a:effectLst>
                  <a:outerShdw blurRad="38100" dist="38100" dir="2700000" algn="tl">
                    <a:srgbClr val="000000">
                      <a:alpha val="43137"/>
                    </a:srgbClr>
                  </a:outerShdw>
                </a:effectLst>
                <a:cs typeface="B Nazanin" pitchFamily="2" charset="-78"/>
              </a:rPr>
              <a:t>ابراهیم ناصرنیا</a:t>
            </a:r>
          </a:p>
          <a:p>
            <a:r>
              <a:rPr lang="fa-IR" sz="1800" b="1" dirty="0" smtClean="0">
                <a:solidFill>
                  <a:srgbClr val="FFFF00"/>
                </a:solidFill>
                <a:effectLst>
                  <a:outerShdw blurRad="38100" dist="38100" dir="2700000" algn="tl">
                    <a:srgbClr val="000000">
                      <a:alpha val="43137"/>
                    </a:srgbClr>
                  </a:outerShdw>
                </a:effectLst>
                <a:cs typeface="B Nazanin" pitchFamily="2" charset="-78"/>
              </a:rPr>
              <a:t>                          </a:t>
            </a:r>
          </a:p>
          <a:p>
            <a:pPr algn="ctr" fontAlgn="auto">
              <a:spcBef>
                <a:spcPts val="0"/>
              </a:spcBef>
              <a:spcAft>
                <a:spcPts val="0"/>
              </a:spcAft>
              <a:defRPr/>
            </a:pPr>
            <a:endParaRPr lang="en-US" sz="20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FF30A74-3D8A-406B-A5CD-662DA1BB0ABA}" type="slidenum">
              <a:rPr lang="en-US" sz="2400" b="1" smtClean="0">
                <a:solidFill>
                  <a:srgbClr val="C00000"/>
                </a:solidFill>
                <a:effectLst>
                  <a:outerShdw blurRad="38100" dist="38100" dir="2700000" algn="tl">
                    <a:srgbClr val="000000">
                      <a:alpha val="43137"/>
                    </a:srgbClr>
                  </a:outerShdw>
                </a:effectLst>
              </a:rPr>
              <a:pPr/>
              <a:t>2</a:t>
            </a:fld>
            <a:endParaRPr lang="en-US" sz="2400" b="1" dirty="0">
              <a:solidFill>
                <a:srgbClr val="C00000"/>
              </a:solidFill>
              <a:effectLst>
                <a:outerShdw blurRad="38100" dist="38100" dir="2700000" algn="tl">
                  <a:srgbClr val="000000">
                    <a:alpha val="43137"/>
                  </a:srgbClr>
                </a:outerShdw>
              </a:effectLst>
            </a:endParaRPr>
          </a:p>
        </p:txBody>
      </p:sp>
      <p:pic>
        <p:nvPicPr>
          <p:cNvPr id="5" name="Picture 4" descr="untitled.JPG"/>
          <p:cNvPicPr>
            <a:picLocks noChangeAspect="1"/>
          </p:cNvPicPr>
          <p:nvPr/>
        </p:nvPicPr>
        <p:blipFill>
          <a:blip r:embed="rId3" cstate="print"/>
          <a:stretch>
            <a:fillRect/>
          </a:stretch>
        </p:blipFill>
        <p:spPr>
          <a:xfrm>
            <a:off x="3286116" y="785794"/>
            <a:ext cx="2143140" cy="1428760"/>
          </a:xfrm>
          <a:prstGeom prst="rect">
            <a:avLst/>
          </a:prstGeom>
        </p:spPr>
      </p:pic>
      <p:sp>
        <p:nvSpPr>
          <p:cNvPr id="6" name="TextBox 5"/>
          <p:cNvSpPr txBox="1"/>
          <p:nvPr/>
        </p:nvSpPr>
        <p:spPr>
          <a:xfrm>
            <a:off x="285720" y="214291"/>
            <a:ext cx="2857520" cy="646331"/>
          </a:xfrm>
          <a:prstGeom prst="rect">
            <a:avLst/>
          </a:prstGeom>
          <a:solidFill>
            <a:srgbClr val="FFFF00"/>
          </a:solidFill>
        </p:spPr>
        <p:txBody>
          <a:bodyPr wrap="square" rtlCol="0">
            <a:spAutoFit/>
          </a:bodyPr>
          <a:lstStyle/>
          <a:p>
            <a:pPr algn="ctr"/>
            <a:r>
              <a:rPr lang="en-US" dirty="0" smtClean="0">
                <a:hlinkClick r:id="rId4"/>
              </a:rPr>
              <a:t>www.collegeprozheh.ir</a:t>
            </a:r>
            <a:endParaRPr lang="en-US" dirty="0" smtClean="0"/>
          </a:p>
          <a:p>
            <a:endParaRPr lang="en-US"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215338" y="6357958"/>
            <a:ext cx="500066" cy="285752"/>
          </a:xfrm>
        </p:spPr>
        <p:txBody>
          <a:bodyPr/>
          <a:lstStyle/>
          <a:p>
            <a:fld id="{6FF30A74-3D8A-406B-A5CD-662DA1BB0ABA}" type="slidenum">
              <a:rPr lang="en-US" sz="2400" smtClean="0">
                <a:solidFill>
                  <a:srgbClr val="C00000"/>
                </a:solidFill>
              </a:rPr>
              <a:pPr/>
              <a:t>20</a:t>
            </a:fld>
            <a:endParaRPr lang="en-US" sz="2400" dirty="0">
              <a:solidFill>
                <a:srgbClr val="C00000"/>
              </a:solidFill>
            </a:endParaRPr>
          </a:p>
        </p:txBody>
      </p:sp>
      <p:sp>
        <p:nvSpPr>
          <p:cNvPr id="8" name="Subtitle 7"/>
          <p:cNvSpPr>
            <a:spLocks noGrp="1"/>
          </p:cNvSpPr>
          <p:nvPr>
            <p:ph type="subTitle" idx="1"/>
          </p:nvPr>
        </p:nvSpPr>
        <p:spPr>
          <a:xfrm>
            <a:off x="0" y="642918"/>
            <a:ext cx="9144000" cy="1785950"/>
          </a:xfrm>
        </p:spPr>
        <p:txBody>
          <a:bodyPr>
            <a:noAutofit/>
          </a:bodyPr>
          <a:lstStyle/>
          <a:p>
            <a:pPr rtl="1">
              <a:lnSpc>
                <a:spcPct val="200000"/>
              </a:lnSpc>
            </a:pPr>
            <a:r>
              <a:rPr lang="fa-IR" sz="2000" b="1" dirty="0" smtClean="0">
                <a:solidFill>
                  <a:srgbClr val="FFFF00"/>
                </a:solidFill>
                <a:cs typeface="B Nazanin" pitchFamily="2" charset="-78"/>
              </a:rPr>
              <a:t>تصویر 6تاثیر </a:t>
            </a:r>
            <a:r>
              <a:rPr lang="en-US" sz="2000" b="1" dirty="0" smtClean="0">
                <a:solidFill>
                  <a:srgbClr val="FFFF00"/>
                </a:solidFill>
                <a:cs typeface="B Nazanin" pitchFamily="2" charset="-78"/>
              </a:rPr>
              <a:t>side set</a:t>
            </a:r>
            <a:r>
              <a:rPr lang="fa-IR" sz="2000" b="1" dirty="0" smtClean="0">
                <a:solidFill>
                  <a:srgbClr val="FFFF00"/>
                </a:solidFill>
                <a:cs typeface="B Nazanin" pitchFamily="2" charset="-78"/>
              </a:rPr>
              <a:t>که شامل پهنای رویه است را نشان می دهد گیج دیواره و ارتفاع </a:t>
            </a:r>
            <a:r>
              <a:rPr lang="en-US" sz="2000" b="1" dirty="0" smtClean="0">
                <a:solidFill>
                  <a:srgbClr val="FFFF00"/>
                </a:solidFill>
                <a:cs typeface="B Nazanin" pitchFamily="2" charset="-78"/>
              </a:rPr>
              <a:t>apex</a:t>
            </a:r>
            <a:r>
              <a:rPr lang="fa-IR" sz="2000" b="1" dirty="0" smtClean="0">
                <a:solidFill>
                  <a:srgbClr val="FFFF00"/>
                </a:solidFill>
                <a:cs typeface="B Nazanin" pitchFamily="2" charset="-78"/>
              </a:rPr>
              <a:t>وسختی </a:t>
            </a:r>
            <a:r>
              <a:rPr lang="en-US" sz="2000" b="1" dirty="0" smtClean="0">
                <a:solidFill>
                  <a:srgbClr val="FFFF00"/>
                </a:solidFill>
                <a:cs typeface="B Nazanin" pitchFamily="2" charset="-78"/>
              </a:rPr>
              <a:t>apex</a:t>
            </a:r>
            <a:r>
              <a:rPr lang="fa-IR" sz="2000" b="1" dirty="0" smtClean="0">
                <a:solidFill>
                  <a:srgbClr val="FFFF00"/>
                </a:solidFill>
                <a:cs typeface="B Nazanin" pitchFamily="2" charset="-78"/>
              </a:rPr>
              <a:t>است</a:t>
            </a:r>
          </a:p>
          <a:p>
            <a:pPr rtl="1">
              <a:lnSpc>
                <a:spcPct val="200000"/>
              </a:lnSpc>
            </a:pPr>
            <a:r>
              <a:rPr lang="fa-IR" sz="2000" b="1" dirty="0" smtClean="0">
                <a:solidFill>
                  <a:srgbClr val="FFFF00"/>
                </a:solidFill>
                <a:cs typeface="B Nazanin" pitchFamily="2" charset="-78"/>
              </a:rPr>
              <a:t>افزایش پهنای رویه وطول </a:t>
            </a:r>
            <a:r>
              <a:rPr lang="en-US" sz="2000" b="1" dirty="0" smtClean="0">
                <a:solidFill>
                  <a:srgbClr val="FFFF00"/>
                </a:solidFill>
                <a:cs typeface="B Nazanin" pitchFamily="2" charset="-78"/>
              </a:rPr>
              <a:t>apex</a:t>
            </a:r>
            <a:r>
              <a:rPr lang="fa-IR" sz="2000" b="1" dirty="0" smtClean="0">
                <a:solidFill>
                  <a:srgbClr val="FFFF00"/>
                </a:solidFill>
                <a:cs typeface="B Nazanin" pitchFamily="2" charset="-78"/>
              </a:rPr>
              <a:t>نتیجه گرفته می شود  که کاهش انرژی ارتعاشی وافزایش گیج دیواره و سختی </a:t>
            </a:r>
            <a:r>
              <a:rPr lang="en-US" sz="2000" b="1" dirty="0" smtClean="0">
                <a:solidFill>
                  <a:srgbClr val="FFFF00"/>
                </a:solidFill>
                <a:cs typeface="B Nazanin" pitchFamily="2" charset="-78"/>
              </a:rPr>
              <a:t>apex</a:t>
            </a:r>
            <a:r>
              <a:rPr lang="fa-IR" sz="2000" b="1" dirty="0" smtClean="0">
                <a:solidFill>
                  <a:srgbClr val="FFFF00"/>
                </a:solidFill>
                <a:cs typeface="B Nazanin" pitchFamily="2" charset="-78"/>
              </a:rPr>
              <a:t>وانرژی ارتعاشی افزا یش یابد</a:t>
            </a:r>
          </a:p>
        </p:txBody>
      </p:sp>
      <p:sp>
        <p:nvSpPr>
          <p:cNvPr id="9" name="Title 8"/>
          <p:cNvSpPr>
            <a:spLocks noGrp="1"/>
          </p:cNvSpPr>
          <p:nvPr>
            <p:ph type="ctrTitle"/>
          </p:nvPr>
        </p:nvSpPr>
        <p:spPr>
          <a:xfrm>
            <a:off x="6545398" y="0"/>
            <a:ext cx="2598602" cy="771532"/>
          </a:xfrm>
        </p:spPr>
        <p:txBody>
          <a:bodyPr>
            <a:normAutofit fontScale="90000"/>
          </a:bodyPr>
          <a:lstStyle/>
          <a:p>
            <a:r>
              <a:rPr lang="fa-IR" dirty="0" smtClean="0"/>
              <a:t>تاثیر دیواره</a:t>
            </a:r>
            <a:endParaRPr lang="en-US" dirty="0"/>
          </a:p>
        </p:txBody>
      </p:sp>
      <p:pic>
        <p:nvPicPr>
          <p:cNvPr id="5" name="Picture 4" descr="8.jpg"/>
          <p:cNvPicPr>
            <a:picLocks noChangeAspect="1"/>
          </p:cNvPicPr>
          <p:nvPr/>
        </p:nvPicPr>
        <p:blipFill>
          <a:blip r:embed="rId3" cstate="print"/>
          <a:stretch>
            <a:fillRect/>
          </a:stretch>
        </p:blipFill>
        <p:spPr>
          <a:xfrm>
            <a:off x="-32" y="3286124"/>
            <a:ext cx="9144000" cy="2809875"/>
          </a:xfrm>
          <a:prstGeom prst="rect">
            <a:avLst/>
          </a:prstGeom>
        </p:spPr>
      </p:pic>
      <p:sp>
        <p:nvSpPr>
          <p:cNvPr id="7" name="Title 9"/>
          <p:cNvSpPr txBox="1">
            <a:spLocks/>
          </p:cNvSpPr>
          <p:nvPr/>
        </p:nvSpPr>
        <p:spPr>
          <a:xfrm>
            <a:off x="0" y="6215082"/>
            <a:ext cx="4357654" cy="35716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6FF66"/>
                </a:solidFill>
                <a:uLnTx/>
                <a:uFillTx/>
                <a:latin typeface="+mj-lt"/>
                <a:ea typeface="+mj-ea"/>
                <a:cs typeface="+mj-cs"/>
              </a:rPr>
              <a:t>(a)</a:t>
            </a:r>
            <a:r>
              <a:rPr kumimoji="0" lang="fa-IR" sz="2400" b="1" i="0" u="none" strike="noStrike" kern="1200" cap="none" spc="0" normalizeH="0" baseline="0" noProof="0" dirty="0" smtClean="0">
                <a:ln>
                  <a:noFill/>
                </a:ln>
                <a:solidFill>
                  <a:srgbClr val="66FF66"/>
                </a:solidFill>
                <a:uLnTx/>
                <a:uFillTx/>
                <a:latin typeface="+mj-lt"/>
                <a:ea typeface="+mj-ea"/>
                <a:cs typeface="+mj-cs"/>
              </a:rPr>
              <a:t>تغییرانرژی ارتعاشی مطابق با روکش لاستیک</a:t>
            </a:r>
            <a:endParaRPr kumimoji="0" lang="en-US" sz="2400" b="1" i="0" u="none" strike="noStrike" kern="1200" cap="none" spc="0" normalizeH="0" baseline="0" noProof="0" dirty="0">
              <a:ln>
                <a:noFill/>
              </a:ln>
              <a:solidFill>
                <a:srgbClr val="66FF66"/>
              </a:solidFill>
              <a:uLnTx/>
              <a:uFillTx/>
              <a:latin typeface="+mj-lt"/>
              <a:ea typeface="+mj-ea"/>
              <a:cs typeface="+mj-cs"/>
            </a:endParaRPr>
          </a:p>
        </p:txBody>
      </p:sp>
      <p:sp>
        <p:nvSpPr>
          <p:cNvPr id="10" name="Subtitle 8"/>
          <p:cNvSpPr txBox="1">
            <a:spLocks/>
          </p:cNvSpPr>
          <p:nvPr/>
        </p:nvSpPr>
        <p:spPr>
          <a:xfrm>
            <a:off x="5500694" y="6215082"/>
            <a:ext cx="2744526" cy="486216"/>
          </a:xfrm>
          <a:prstGeom prst="rect">
            <a:avLst/>
          </a:prstGeom>
        </p:spPr>
        <p:txBody>
          <a:bodyPr vert="horz" lIns="0" rIns="18288">
            <a:normAutofit/>
          </a:bodyPr>
          <a:lstStyle/>
          <a:p>
            <a:pPr marL="0" marR="4572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b="0" i="0" u="none" strike="noStrike" kern="1200" cap="none" spc="0" normalizeH="0" baseline="0" noProof="0" dirty="0" smtClean="0">
                <a:ln>
                  <a:noFill/>
                </a:ln>
                <a:solidFill>
                  <a:srgbClr val="66FF66"/>
                </a:solidFill>
                <a:effectLst/>
                <a:uLnTx/>
                <a:uFillTx/>
                <a:latin typeface="+mn-lt"/>
                <a:ea typeface="+mn-ea"/>
                <a:cs typeface="+mn-cs"/>
              </a:rPr>
              <a:t> </a:t>
            </a:r>
            <a:r>
              <a:rPr kumimoji="0" lang="en-US" b="0" i="0" u="none" strike="noStrike" kern="1200" cap="none" spc="0" normalizeH="0" baseline="0" noProof="0" dirty="0" smtClean="0">
                <a:ln>
                  <a:noFill/>
                </a:ln>
                <a:solidFill>
                  <a:srgbClr val="66FF66"/>
                </a:solidFill>
                <a:effectLst/>
                <a:uLnTx/>
                <a:uFillTx/>
                <a:latin typeface="+mn-lt"/>
                <a:ea typeface="+mn-ea"/>
                <a:cs typeface="+mn-cs"/>
              </a:rPr>
              <a:t>(b)</a:t>
            </a:r>
            <a:r>
              <a:rPr kumimoji="0" lang="fa-IR" b="0" i="0" u="none" strike="noStrike" kern="1200" cap="none" spc="0" normalizeH="0" baseline="0" noProof="0" dirty="0" smtClean="0">
                <a:ln>
                  <a:noFill/>
                </a:ln>
                <a:solidFill>
                  <a:srgbClr val="66FF66"/>
                </a:solidFill>
                <a:effectLst/>
                <a:uLnTx/>
                <a:uFillTx/>
                <a:latin typeface="+mn-lt"/>
                <a:ea typeface="+mn-ea"/>
                <a:cs typeface="+mn-cs"/>
              </a:rPr>
              <a:t>تاثیر </a:t>
            </a:r>
            <a:r>
              <a:rPr kumimoji="0" lang="en-US" b="0" i="0" u="none" strike="noStrike" kern="1200" cap="none" spc="0" normalizeH="0" baseline="0" noProof="0" dirty="0" smtClean="0">
                <a:ln>
                  <a:noFill/>
                </a:ln>
                <a:solidFill>
                  <a:srgbClr val="66FF66"/>
                </a:solidFill>
                <a:effectLst/>
                <a:uLnTx/>
                <a:uFillTx/>
                <a:latin typeface="+mn-lt"/>
                <a:ea typeface="+mn-ea"/>
                <a:cs typeface="+mn-cs"/>
              </a:rPr>
              <a:t>side gauge</a:t>
            </a:r>
            <a:endParaRPr kumimoji="0" lang="en-US" b="0" i="0" u="none" strike="noStrike" kern="1200" cap="none" spc="0" normalizeH="0" baseline="0" noProof="0" dirty="0">
              <a:ln>
                <a:noFill/>
              </a:ln>
              <a:solidFill>
                <a:srgbClr val="66FF66"/>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215338" y="6357958"/>
            <a:ext cx="500066" cy="285752"/>
          </a:xfrm>
        </p:spPr>
        <p:txBody>
          <a:bodyPr/>
          <a:lstStyle/>
          <a:p>
            <a:fld id="{6FF30A74-3D8A-406B-A5CD-662DA1BB0ABA}" type="slidenum">
              <a:rPr lang="en-US" sz="2400" smtClean="0">
                <a:solidFill>
                  <a:srgbClr val="C00000"/>
                </a:solidFill>
              </a:rPr>
              <a:pPr/>
              <a:t>21</a:t>
            </a:fld>
            <a:endParaRPr lang="en-US" sz="2400" dirty="0">
              <a:solidFill>
                <a:srgbClr val="C00000"/>
              </a:solidFill>
            </a:endParaRPr>
          </a:p>
        </p:txBody>
      </p:sp>
      <p:sp>
        <p:nvSpPr>
          <p:cNvPr id="8" name="Subtitle 7"/>
          <p:cNvSpPr>
            <a:spLocks noGrp="1"/>
          </p:cNvSpPr>
          <p:nvPr>
            <p:ph type="subTitle" idx="1"/>
          </p:nvPr>
        </p:nvSpPr>
        <p:spPr>
          <a:xfrm>
            <a:off x="0" y="714356"/>
            <a:ext cx="9144000" cy="5786454"/>
          </a:xfrm>
        </p:spPr>
        <p:txBody>
          <a:bodyPr/>
          <a:lstStyle/>
          <a:p>
            <a:pPr rtl="1">
              <a:lnSpc>
                <a:spcPct val="200000"/>
              </a:lnSpc>
            </a:pPr>
            <a:r>
              <a:rPr lang="fa-IR" dirty="0" smtClean="0">
                <a:solidFill>
                  <a:srgbClr val="FFFF00"/>
                </a:solidFill>
                <a:cs typeface="B Nazanin" pitchFamily="2" charset="-78"/>
              </a:rPr>
              <a:t>تصویر7 نتایج تغییر جرمی روکش تایر که بوسیله </a:t>
            </a:r>
            <a:r>
              <a:rPr lang="fa-IR" sz="2000" dirty="0" smtClean="0">
                <a:solidFill>
                  <a:srgbClr val="FFFF00"/>
                </a:solidFill>
                <a:cs typeface="B Nazanin" pitchFamily="2" charset="-78"/>
              </a:rPr>
              <a:t>گوه</a:t>
            </a:r>
            <a:r>
              <a:rPr lang="fa-IR" dirty="0" smtClean="0">
                <a:solidFill>
                  <a:srgbClr val="FFFF00"/>
                </a:solidFill>
                <a:cs typeface="B Nazanin" pitchFamily="2" charset="-78"/>
              </a:rPr>
              <a:t> دفرمه می شود انرژی ارتعاشی مانند جرم کاهش می یابد کا هش جرم دفرمه شده به معنی افزایش  سفتی است</a:t>
            </a:r>
            <a:endParaRPr lang="en-US" dirty="0" smtClean="0">
              <a:solidFill>
                <a:srgbClr val="FFFF00"/>
              </a:solidFill>
              <a:cs typeface="B Nazanin" pitchFamily="2" charset="-78"/>
            </a:endParaRPr>
          </a:p>
        </p:txBody>
      </p:sp>
      <p:sp>
        <p:nvSpPr>
          <p:cNvPr id="9" name="Title 8"/>
          <p:cNvSpPr>
            <a:spLocks noGrp="1"/>
          </p:cNvSpPr>
          <p:nvPr>
            <p:ph type="ctrTitle"/>
          </p:nvPr>
        </p:nvSpPr>
        <p:spPr>
          <a:xfrm>
            <a:off x="3500430" y="0"/>
            <a:ext cx="5643570" cy="557218"/>
          </a:xfrm>
        </p:spPr>
        <p:txBody>
          <a:bodyPr>
            <a:normAutofit/>
          </a:bodyPr>
          <a:lstStyle/>
          <a:p>
            <a:pPr rtl="1"/>
            <a:r>
              <a:rPr lang="fa-IR" sz="2800" dirty="0" smtClean="0">
                <a:solidFill>
                  <a:srgbClr val="66FF66"/>
                </a:solidFill>
              </a:rPr>
              <a:t>تاثیر </a:t>
            </a:r>
            <a:r>
              <a:rPr lang="en-US" sz="2800" dirty="0" smtClean="0">
                <a:solidFill>
                  <a:srgbClr val="66FF66"/>
                </a:solidFill>
              </a:rPr>
              <a:t>tread block</a:t>
            </a:r>
            <a:r>
              <a:rPr lang="fa-IR" sz="2800" dirty="0" smtClean="0">
                <a:solidFill>
                  <a:srgbClr val="66FF66"/>
                </a:solidFill>
              </a:rPr>
              <a:t>دفرمه شده و جرم </a:t>
            </a:r>
            <a:r>
              <a:rPr lang="en-US" sz="2800" dirty="0" smtClean="0">
                <a:solidFill>
                  <a:srgbClr val="66FF66"/>
                </a:solidFill>
              </a:rPr>
              <a:t>tread ring</a:t>
            </a:r>
            <a:endParaRPr lang="en-US" sz="2800" dirty="0">
              <a:solidFill>
                <a:srgbClr val="66FF66"/>
              </a:solidFill>
            </a:endParaRPr>
          </a:p>
        </p:txBody>
      </p:sp>
      <p:pic>
        <p:nvPicPr>
          <p:cNvPr id="4098" name="Picture 2"/>
          <p:cNvPicPr>
            <a:picLocks noChangeAspect="1" noChangeArrowheads="1"/>
          </p:cNvPicPr>
          <p:nvPr/>
        </p:nvPicPr>
        <p:blipFill>
          <a:blip r:embed="rId3" cstate="print"/>
          <a:srcRect/>
          <a:stretch>
            <a:fillRect/>
          </a:stretch>
        </p:blipFill>
        <p:spPr bwMode="auto">
          <a:xfrm>
            <a:off x="-1" y="2545897"/>
            <a:ext cx="5357819" cy="4312104"/>
          </a:xfrm>
          <a:prstGeom prst="rect">
            <a:avLst/>
          </a:prstGeom>
          <a:noFill/>
          <a:ln w="9525">
            <a:noFill/>
            <a:miter lim="800000"/>
            <a:headEnd/>
            <a:tailEnd/>
          </a:ln>
          <a:effectLst/>
        </p:spPr>
      </p:pic>
      <p:sp>
        <p:nvSpPr>
          <p:cNvPr id="7" name="Rectangle 6"/>
          <p:cNvSpPr/>
          <p:nvPr/>
        </p:nvSpPr>
        <p:spPr>
          <a:xfrm>
            <a:off x="5500694" y="3214686"/>
            <a:ext cx="3643306" cy="923330"/>
          </a:xfrm>
          <a:prstGeom prst="rect">
            <a:avLst/>
          </a:prstGeom>
        </p:spPr>
        <p:txBody>
          <a:bodyPr wrap="square">
            <a:spAutoFit/>
          </a:bodyPr>
          <a:lstStyle/>
          <a:p>
            <a:pPr algn="r"/>
            <a:endParaRPr lang="fa-IR" b="1" dirty="0" smtClean="0">
              <a:solidFill>
                <a:srgbClr val="66FF66"/>
              </a:solidFill>
            </a:endParaRPr>
          </a:p>
          <a:p>
            <a:pPr algn="r"/>
            <a:r>
              <a:rPr lang="fa-IR" b="1" dirty="0" smtClean="0">
                <a:solidFill>
                  <a:srgbClr val="66FF66"/>
                </a:solidFill>
              </a:rPr>
              <a:t>تغییرات انرژی ارتعاشی و اوج فرکانس مطابق</a:t>
            </a:r>
          </a:p>
          <a:p>
            <a:pPr algn="r"/>
            <a:r>
              <a:rPr lang="fa-IR" b="1" dirty="0" smtClean="0">
                <a:solidFill>
                  <a:srgbClr val="66FF66"/>
                </a:solidFill>
              </a:rPr>
              <a:t> بلوک روکش تایر دفرمه شده</a:t>
            </a:r>
            <a:endParaRPr lang="en-US" b="1" dirty="0">
              <a:solidFill>
                <a:srgbClr val="66FF66"/>
              </a:solidFill>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0" y="357166"/>
            <a:ext cx="9144000" cy="6072206"/>
          </a:xfrm>
        </p:spPr>
        <p:txBody>
          <a:bodyPr>
            <a:normAutofit/>
          </a:bodyPr>
          <a:lstStyle/>
          <a:p>
            <a:pPr rtl="1">
              <a:lnSpc>
                <a:spcPct val="200000"/>
              </a:lnSpc>
            </a:pPr>
            <a:r>
              <a:rPr lang="fa-IR" sz="1800" b="1" dirty="0" smtClean="0">
                <a:solidFill>
                  <a:srgbClr val="FFFF00"/>
                </a:solidFill>
                <a:cs typeface="B Nazanin" pitchFamily="2" charset="-78"/>
              </a:rPr>
              <a:t>تصویر 8نتیجه تاثیر جرم</a:t>
            </a:r>
            <a:r>
              <a:rPr lang="en-US" sz="1800" b="1" dirty="0" smtClean="0">
                <a:solidFill>
                  <a:srgbClr val="FFFF00"/>
                </a:solidFill>
                <a:cs typeface="B Nazanin" pitchFamily="2" charset="-78"/>
              </a:rPr>
              <a:t>tread ring</a:t>
            </a:r>
            <a:r>
              <a:rPr lang="fa-IR" sz="1800" b="1" dirty="0" smtClean="0">
                <a:solidFill>
                  <a:srgbClr val="FFFF00"/>
                </a:solidFill>
                <a:cs typeface="B Nazanin" pitchFamily="2" charset="-78"/>
              </a:rPr>
              <a:t> را نشان می دهد زمانی که جرم کل تایر ثابت است انرژی ارتعاشی افزایش می یابد و جرم </a:t>
            </a:r>
            <a:r>
              <a:rPr lang="en-US" sz="1800" b="1" dirty="0" smtClean="0">
                <a:solidFill>
                  <a:srgbClr val="FFFF00"/>
                </a:solidFill>
                <a:cs typeface="B Nazanin" pitchFamily="2" charset="-78"/>
              </a:rPr>
              <a:t>tread ring</a:t>
            </a:r>
            <a:r>
              <a:rPr lang="fa-IR" sz="1800" b="1" dirty="0" smtClean="0">
                <a:solidFill>
                  <a:srgbClr val="FFFF00"/>
                </a:solidFill>
                <a:cs typeface="B Nazanin" pitchFamily="2" charset="-78"/>
              </a:rPr>
              <a:t>کاهش می یابد  و تغییرات جرم </a:t>
            </a:r>
            <a:r>
              <a:rPr lang="en-US" sz="1800" b="1" dirty="0" smtClean="0">
                <a:solidFill>
                  <a:srgbClr val="FFFF00"/>
                </a:solidFill>
                <a:cs typeface="B Nazanin" pitchFamily="2" charset="-78"/>
              </a:rPr>
              <a:t>tread ring</a:t>
            </a:r>
            <a:r>
              <a:rPr lang="fa-IR" sz="1800" b="1" dirty="0" smtClean="0">
                <a:solidFill>
                  <a:srgbClr val="FFFF00"/>
                </a:solidFill>
                <a:cs typeface="B Nazanin" pitchFamily="2" charset="-78"/>
              </a:rPr>
              <a:t>به معنی تغییر تسمه ها و رویه ها است از این تصویر ما می توانیم ختلاف بین نتایج تجربی و تحلیلی را ببینیم  اگرچه مقدار انرژی ارتعاشی اختلاف دارد  نتایج تحلیلی و تجربی تا حدودی به همدیگر شبیه است تخمین زده می شود که این اختلاف در نتیجه ویژگیهای لاستیک است که در مدل تحلیلی بکار برده میشود که غیر خطی بودن و اثر متقابل از مشخصه های تایر می باشد در مدل  اثر متقابل مشخصه تایر بررسی نمی شود به منظور کاهش فاصله</a:t>
            </a:r>
          </a:p>
          <a:p>
            <a:pPr rtl="1">
              <a:lnSpc>
                <a:spcPct val="200000"/>
              </a:lnSpc>
            </a:pPr>
            <a:r>
              <a:rPr lang="fa-IR" sz="1800" b="1" dirty="0" smtClean="0">
                <a:solidFill>
                  <a:srgbClr val="FFFF00"/>
                </a:solidFill>
                <a:cs typeface="B Nazanin" pitchFamily="2" charset="-78"/>
              </a:rPr>
              <a:t> باید مطالعات بیشتر در روابط بین لاستیک و مشخصه های</a:t>
            </a:r>
          </a:p>
          <a:p>
            <a:pPr rtl="1">
              <a:lnSpc>
                <a:spcPct val="200000"/>
              </a:lnSpc>
            </a:pPr>
            <a:r>
              <a:rPr lang="fa-IR" sz="1800" b="1" dirty="0" smtClean="0">
                <a:solidFill>
                  <a:srgbClr val="FFFF00"/>
                </a:solidFill>
                <a:cs typeface="B Nazanin" pitchFamily="2" charset="-78"/>
              </a:rPr>
              <a:t> فیزیکی باید انجام شود</a:t>
            </a:r>
          </a:p>
        </p:txBody>
      </p:sp>
      <p:sp>
        <p:nvSpPr>
          <p:cNvPr id="6" name="Slide Number Placeholder 5"/>
          <p:cNvSpPr>
            <a:spLocks noGrp="1"/>
          </p:cNvSpPr>
          <p:nvPr>
            <p:ph type="sldNum" sz="quarter" idx="12"/>
          </p:nvPr>
        </p:nvSpPr>
        <p:spPr/>
        <p:txBody>
          <a:bodyPr/>
          <a:lstStyle/>
          <a:p>
            <a:fld id="{6FF30A74-3D8A-406B-A5CD-662DA1BB0ABA}" type="slidenum">
              <a:rPr lang="en-US" sz="2400" smtClean="0">
                <a:solidFill>
                  <a:srgbClr val="C00000"/>
                </a:solidFill>
              </a:rPr>
              <a:pPr/>
              <a:t>22</a:t>
            </a:fld>
            <a:endParaRPr lang="en-US" sz="2400" dirty="0">
              <a:solidFill>
                <a:srgbClr val="C00000"/>
              </a:solidFill>
            </a:endParaRPr>
          </a:p>
        </p:txBody>
      </p:sp>
      <p:sp>
        <p:nvSpPr>
          <p:cNvPr id="15" name="Title 14"/>
          <p:cNvSpPr>
            <a:spLocks noGrp="1"/>
          </p:cNvSpPr>
          <p:nvPr>
            <p:ph type="ctrTitle"/>
          </p:nvPr>
        </p:nvSpPr>
        <p:spPr>
          <a:xfrm>
            <a:off x="500034" y="0"/>
            <a:ext cx="8643966" cy="485780"/>
          </a:xfrm>
        </p:spPr>
        <p:txBody>
          <a:bodyPr>
            <a:noAutofit/>
          </a:bodyPr>
          <a:lstStyle/>
          <a:p>
            <a:pPr rtl="1"/>
            <a:r>
              <a:rPr lang="fa-IR" sz="3200" dirty="0" smtClean="0">
                <a:solidFill>
                  <a:srgbClr val="66FF66"/>
                </a:solidFill>
              </a:rPr>
              <a:t>تاثیر </a:t>
            </a:r>
            <a:r>
              <a:rPr lang="en-US" sz="3200" dirty="0" smtClean="0">
                <a:solidFill>
                  <a:srgbClr val="66FF66"/>
                </a:solidFill>
              </a:rPr>
              <a:t>tread block</a:t>
            </a:r>
            <a:r>
              <a:rPr lang="fa-IR" sz="3200" dirty="0" smtClean="0">
                <a:solidFill>
                  <a:srgbClr val="66FF66"/>
                </a:solidFill>
              </a:rPr>
              <a:t>دفرمه شده و جرم </a:t>
            </a:r>
            <a:r>
              <a:rPr lang="en-US" sz="3200" dirty="0" smtClean="0">
                <a:solidFill>
                  <a:srgbClr val="66FF66"/>
                </a:solidFill>
              </a:rPr>
              <a:t>tread ring</a:t>
            </a:r>
            <a:endParaRPr lang="en-US" sz="3200" dirty="0">
              <a:solidFill>
                <a:srgbClr val="66FF66"/>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3295650"/>
            <a:ext cx="4457700" cy="356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p:nvSpPr>
        <p:spPr>
          <a:xfrm>
            <a:off x="4572000" y="5572140"/>
            <a:ext cx="4572000" cy="338554"/>
          </a:xfrm>
          <a:prstGeom prst="rect">
            <a:avLst/>
          </a:prstGeom>
        </p:spPr>
        <p:txBody>
          <a:bodyPr>
            <a:spAutoFit/>
          </a:bodyPr>
          <a:lstStyle/>
          <a:p>
            <a:pPr algn="r" rtl="1"/>
            <a:r>
              <a:rPr lang="fa-IR" sz="1600" b="1" dirty="0" smtClean="0">
                <a:solidFill>
                  <a:srgbClr val="FFFF00"/>
                </a:solidFill>
              </a:rPr>
              <a:t>تغییرات انرژی ارتعاشی اوج فرکانس مطابق جر</a:t>
            </a:r>
            <a:r>
              <a:rPr lang="en-US" sz="1600" b="1" dirty="0" smtClean="0">
                <a:solidFill>
                  <a:srgbClr val="FFFF00"/>
                </a:solidFill>
              </a:rPr>
              <a:t>tread ring</a:t>
            </a:r>
            <a:r>
              <a:rPr lang="fa-IR" sz="1600" b="1" dirty="0" smtClean="0">
                <a:solidFill>
                  <a:srgbClr val="FFFF00"/>
                </a:solidFill>
              </a:rPr>
              <a:t>تایر </a:t>
            </a:r>
            <a:endParaRPr lang="en-US" sz="1600" b="1" dirty="0" smtClean="0">
              <a:solidFill>
                <a:srgbClr val="FFFF00"/>
              </a:solidFill>
            </a:endParaRP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215338" y="6357958"/>
            <a:ext cx="500066" cy="285752"/>
          </a:xfrm>
        </p:spPr>
        <p:txBody>
          <a:bodyPr/>
          <a:lstStyle/>
          <a:p>
            <a:fld id="{6FF30A74-3D8A-406B-A5CD-662DA1BB0ABA}" type="slidenum">
              <a:rPr lang="en-US" sz="2400" smtClean="0">
                <a:solidFill>
                  <a:srgbClr val="C00000"/>
                </a:solidFill>
              </a:rPr>
              <a:pPr/>
              <a:t>23</a:t>
            </a:fld>
            <a:endParaRPr lang="en-US" sz="2400" dirty="0">
              <a:solidFill>
                <a:srgbClr val="C00000"/>
              </a:solidFill>
            </a:endParaRPr>
          </a:p>
        </p:txBody>
      </p:sp>
      <p:sp>
        <p:nvSpPr>
          <p:cNvPr id="8" name="Subtitle 7"/>
          <p:cNvSpPr>
            <a:spLocks noGrp="1"/>
          </p:cNvSpPr>
          <p:nvPr>
            <p:ph type="subTitle" idx="1"/>
          </p:nvPr>
        </p:nvSpPr>
        <p:spPr>
          <a:xfrm>
            <a:off x="1289304" y="0"/>
            <a:ext cx="7854696" cy="1752600"/>
          </a:xfrm>
        </p:spPr>
        <p:txBody>
          <a:bodyPr/>
          <a:lstStyle/>
          <a:p>
            <a:r>
              <a:rPr lang="fa-IR" dirty="0" smtClean="0">
                <a:solidFill>
                  <a:srgbClr val="66FF66"/>
                </a:solidFill>
              </a:rPr>
              <a:t>4-آنالیز حساسیت ساختار تایر روی انرژی ارتعاشی</a:t>
            </a:r>
          </a:p>
          <a:p>
            <a:endParaRPr lang="en-US" dirty="0"/>
          </a:p>
        </p:txBody>
      </p:sp>
      <p:sp>
        <p:nvSpPr>
          <p:cNvPr id="9" name="Title 8"/>
          <p:cNvSpPr>
            <a:spLocks noGrp="1"/>
          </p:cNvSpPr>
          <p:nvPr>
            <p:ph type="ctrTitle"/>
          </p:nvPr>
        </p:nvSpPr>
        <p:spPr>
          <a:xfrm>
            <a:off x="0" y="642918"/>
            <a:ext cx="9144000" cy="1928802"/>
          </a:xfrm>
        </p:spPr>
        <p:txBody>
          <a:bodyPr>
            <a:normAutofit/>
          </a:bodyPr>
          <a:lstStyle/>
          <a:p>
            <a:pPr rtl="1">
              <a:lnSpc>
                <a:spcPct val="200000"/>
              </a:lnSpc>
            </a:pPr>
            <a:r>
              <a:rPr lang="fa-IR" sz="2000" dirty="0" smtClean="0">
                <a:solidFill>
                  <a:srgbClr val="FFFF00"/>
                </a:solidFill>
                <a:cs typeface="B Nazanin" pitchFamily="2" charset="-78"/>
              </a:rPr>
              <a:t>تصویر 9میزان تاثیر فاکتور طراحی تایر را که ارتعاشات تایر را با استفاده از مدل تحلیلی نشان میدهد جرم </a:t>
            </a:r>
            <a:r>
              <a:rPr lang="en-US" sz="2000" dirty="0" smtClean="0">
                <a:solidFill>
                  <a:srgbClr val="FFFF00"/>
                </a:solidFill>
                <a:cs typeface="B Nazanin" pitchFamily="2" charset="-78"/>
              </a:rPr>
              <a:t>tread ring</a:t>
            </a:r>
            <a:r>
              <a:rPr lang="fa-IR" sz="2000" dirty="0" smtClean="0">
                <a:solidFill>
                  <a:srgbClr val="FFFF00"/>
                </a:solidFill>
                <a:cs typeface="B Nazanin" pitchFamily="2" charset="-78"/>
              </a:rPr>
              <a:t>بیشترین تاثیر را دارد با این وجود زمانی که تغییرات عملی در فاکتور طراحی تایر در نظر گرفته میشود سفتی طرف که میتواندبوسیله تغییرات</a:t>
            </a:r>
            <a:r>
              <a:rPr lang="en-US" sz="2000" dirty="0" smtClean="0">
                <a:solidFill>
                  <a:srgbClr val="FFFF00"/>
                </a:solidFill>
                <a:cs typeface="B Nazanin" pitchFamily="2" charset="-78"/>
              </a:rPr>
              <a:t>apex</a:t>
            </a:r>
            <a:r>
              <a:rPr lang="fa-IR" sz="2000" dirty="0" smtClean="0">
                <a:solidFill>
                  <a:srgbClr val="FFFF00"/>
                </a:solidFill>
                <a:cs typeface="B Nazanin" pitchFamily="2" charset="-78"/>
              </a:rPr>
              <a:t>یا رویه بیشترین تاثیر دارد÷</a:t>
            </a:r>
            <a:endParaRPr lang="en-US" sz="2000" dirty="0">
              <a:solidFill>
                <a:srgbClr val="FFFF00"/>
              </a:solidFill>
              <a:cs typeface="B Nazanin"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0" y="2928935"/>
            <a:ext cx="5308858" cy="3929066"/>
          </a:xfrm>
          <a:prstGeom prst="rect">
            <a:avLst/>
          </a:prstGeom>
          <a:noFill/>
          <a:ln w="9525">
            <a:noFill/>
            <a:miter lim="800000"/>
            <a:headEnd/>
            <a:tailEnd/>
          </a:ln>
          <a:effectLst/>
        </p:spPr>
      </p:pic>
      <p:sp>
        <p:nvSpPr>
          <p:cNvPr id="11" name="Rectangle 10"/>
          <p:cNvSpPr/>
          <p:nvPr/>
        </p:nvSpPr>
        <p:spPr>
          <a:xfrm>
            <a:off x="5487230" y="5929330"/>
            <a:ext cx="3656770" cy="369332"/>
          </a:xfrm>
          <a:prstGeom prst="rect">
            <a:avLst/>
          </a:prstGeom>
        </p:spPr>
        <p:txBody>
          <a:bodyPr wrap="none">
            <a:spAutoFit/>
          </a:bodyPr>
          <a:lstStyle/>
          <a:p>
            <a:r>
              <a:rPr lang="fa-IR" b="1" dirty="0" smtClean="0">
                <a:solidFill>
                  <a:srgbClr val="FFFF00"/>
                </a:solidFill>
              </a:rPr>
              <a:t>تاثیر پارامترطراحی تایر برای انرژی ارتعاشی</a:t>
            </a:r>
            <a:endParaRPr lang="en-US" b="1" dirty="0">
              <a:solidFill>
                <a:srgbClr val="FFFF00"/>
              </a:solidFill>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215338" y="6143644"/>
            <a:ext cx="500066" cy="500066"/>
          </a:xfrm>
        </p:spPr>
        <p:txBody>
          <a:bodyPr/>
          <a:lstStyle/>
          <a:p>
            <a:fld id="{6FF30A74-3D8A-406B-A5CD-662DA1BB0ABA}" type="slidenum">
              <a:rPr lang="en-US" sz="2400" smtClean="0">
                <a:solidFill>
                  <a:srgbClr val="C00000"/>
                </a:solidFill>
              </a:rPr>
              <a:pPr/>
              <a:t>24</a:t>
            </a:fld>
            <a:endParaRPr lang="en-US" sz="2400" dirty="0">
              <a:solidFill>
                <a:srgbClr val="C00000"/>
              </a:solidFill>
            </a:endParaRPr>
          </a:p>
        </p:txBody>
      </p:sp>
      <p:sp>
        <p:nvSpPr>
          <p:cNvPr id="7" name="Subtitle 6"/>
          <p:cNvSpPr>
            <a:spLocks noGrp="1"/>
          </p:cNvSpPr>
          <p:nvPr>
            <p:ph type="subTitle" idx="1"/>
          </p:nvPr>
        </p:nvSpPr>
        <p:spPr>
          <a:xfrm>
            <a:off x="0" y="1071546"/>
            <a:ext cx="9144000" cy="5786454"/>
          </a:xfrm>
        </p:spPr>
        <p:txBody>
          <a:bodyPr>
            <a:normAutofit fontScale="92500" lnSpcReduction="20000"/>
          </a:bodyPr>
          <a:lstStyle/>
          <a:p>
            <a:pPr rtl="1">
              <a:lnSpc>
                <a:spcPct val="200000"/>
              </a:lnSpc>
            </a:pPr>
            <a:r>
              <a:rPr lang="fa-IR" sz="2000" b="1" dirty="0" smtClean="0">
                <a:solidFill>
                  <a:srgbClr val="FFFF00"/>
                </a:solidFill>
                <a:cs typeface="B Nazanin" pitchFamily="2" charset="-78"/>
              </a:rPr>
              <a:t> نتایج زیر می تواند استنباط شود  از نتایج تجربی و آنالیز عددی تایر مدل سازی شده با استفاده از سیستم هفت درجه آزادی برای آنالیز ویژگیهای ارتعاشی  تایر بر اساس نیروی اعمال شده از با لا و پایین شدن سطح جاده (دست انداز)</a:t>
            </a:r>
          </a:p>
          <a:p>
            <a:pPr rtl="1">
              <a:lnSpc>
                <a:spcPct val="200000"/>
              </a:lnSpc>
            </a:pPr>
            <a:r>
              <a:rPr lang="fa-IR" sz="2000" b="1" dirty="0" smtClean="0">
                <a:solidFill>
                  <a:srgbClr val="FFFF00"/>
                </a:solidFill>
                <a:cs typeface="B Nazanin" pitchFamily="2" charset="-78"/>
              </a:rPr>
              <a:t>1-کاهش سفتی و سختی روکش </a:t>
            </a:r>
            <a:r>
              <a:rPr lang="en-US" sz="2000" b="1" dirty="0" smtClean="0">
                <a:solidFill>
                  <a:srgbClr val="FFFF00"/>
                </a:solidFill>
                <a:cs typeface="B Nazanin" pitchFamily="2" charset="-78"/>
              </a:rPr>
              <a:t>tread rubber</a:t>
            </a:r>
          </a:p>
          <a:p>
            <a:pPr rtl="1">
              <a:lnSpc>
                <a:spcPct val="200000"/>
              </a:lnSpc>
            </a:pPr>
            <a:r>
              <a:rPr lang="en-US" sz="2000" b="1" dirty="0" smtClean="0">
                <a:solidFill>
                  <a:srgbClr val="FFFF00"/>
                </a:solidFill>
                <a:cs typeface="B Nazanin" pitchFamily="2" charset="-78"/>
              </a:rPr>
              <a:t>2</a:t>
            </a:r>
            <a:r>
              <a:rPr lang="fa-IR" sz="2000" b="1" dirty="0" smtClean="0">
                <a:solidFill>
                  <a:srgbClr val="FFFF00"/>
                </a:solidFill>
                <a:cs typeface="B Nazanin" pitchFamily="2" charset="-78"/>
              </a:rPr>
              <a:t>-افزایش پهنای تسمه و کاهش زاویه</a:t>
            </a:r>
          </a:p>
          <a:p>
            <a:pPr rtl="1">
              <a:lnSpc>
                <a:spcPct val="200000"/>
              </a:lnSpc>
            </a:pPr>
            <a:r>
              <a:rPr lang="fa-IR" sz="2000" b="1" dirty="0" smtClean="0">
                <a:solidFill>
                  <a:srgbClr val="FFFF00"/>
                </a:solidFill>
                <a:cs typeface="B Nazanin" pitchFamily="2" charset="-78"/>
              </a:rPr>
              <a:t>3-افزایش جرم </a:t>
            </a:r>
            <a:r>
              <a:rPr lang="en-US" sz="2000" b="1" dirty="0" smtClean="0">
                <a:solidFill>
                  <a:srgbClr val="FFFF00"/>
                </a:solidFill>
                <a:cs typeface="B Nazanin" pitchFamily="2" charset="-78"/>
              </a:rPr>
              <a:t>tread block</a:t>
            </a:r>
            <a:r>
              <a:rPr lang="fa-IR" sz="2000" b="1" dirty="0" smtClean="0">
                <a:solidFill>
                  <a:srgbClr val="FFFF00"/>
                </a:solidFill>
                <a:cs typeface="B Nazanin" pitchFamily="2" charset="-78"/>
              </a:rPr>
              <a:t>دفرمه شده بوسیله گوه و جرم </a:t>
            </a:r>
            <a:r>
              <a:rPr lang="en-US" sz="2000" b="1" dirty="0" smtClean="0">
                <a:solidFill>
                  <a:srgbClr val="FFFF00"/>
                </a:solidFill>
                <a:cs typeface="B Nazanin" pitchFamily="2" charset="-78"/>
              </a:rPr>
              <a:t>tread ring</a:t>
            </a:r>
          </a:p>
          <a:p>
            <a:pPr rtl="1">
              <a:lnSpc>
                <a:spcPct val="200000"/>
              </a:lnSpc>
            </a:pPr>
            <a:r>
              <a:rPr lang="en-US" sz="2000" b="1" dirty="0" smtClean="0">
                <a:solidFill>
                  <a:srgbClr val="FFFF00"/>
                </a:solidFill>
                <a:cs typeface="B Nazanin" pitchFamily="2" charset="-78"/>
              </a:rPr>
              <a:t>4</a:t>
            </a:r>
            <a:r>
              <a:rPr lang="fa-IR" sz="2000" b="1" dirty="0" smtClean="0">
                <a:solidFill>
                  <a:srgbClr val="FFFF00"/>
                </a:solidFill>
                <a:cs typeface="B Nazanin" pitchFamily="2" charset="-78"/>
              </a:rPr>
              <a:t>-افزایش طول </a:t>
            </a:r>
            <a:r>
              <a:rPr lang="en-US" sz="2000" b="1" dirty="0" smtClean="0">
                <a:solidFill>
                  <a:srgbClr val="FFFF00"/>
                </a:solidFill>
                <a:cs typeface="B Nazanin" pitchFamily="2" charset="-78"/>
              </a:rPr>
              <a:t>apex</a:t>
            </a:r>
            <a:r>
              <a:rPr lang="fa-IR" sz="2000" b="1" dirty="0" smtClean="0">
                <a:solidFill>
                  <a:srgbClr val="FFFF00"/>
                </a:solidFill>
                <a:cs typeface="B Nazanin" pitchFamily="2" charset="-78"/>
              </a:rPr>
              <a:t>وپهنای رویه . وکاهش گیج دیواره و سختی </a:t>
            </a:r>
            <a:r>
              <a:rPr lang="en-US" sz="2000" b="1" dirty="0" smtClean="0">
                <a:solidFill>
                  <a:srgbClr val="FFFF00"/>
                </a:solidFill>
                <a:cs typeface="B Nazanin" pitchFamily="2" charset="-78"/>
              </a:rPr>
              <a:t>apex</a:t>
            </a:r>
          </a:p>
          <a:p>
            <a:pPr rtl="1">
              <a:lnSpc>
                <a:spcPct val="200000"/>
              </a:lnSpc>
            </a:pPr>
            <a:r>
              <a:rPr lang="fa-IR" sz="2000" b="1" dirty="0" smtClean="0">
                <a:solidFill>
                  <a:srgbClr val="FFFF00"/>
                </a:solidFill>
                <a:cs typeface="B Nazanin" pitchFamily="2" charset="-78"/>
              </a:rPr>
              <a:t>با استفاده ا زمدل آن نتیجه گیری می شود که قسمت کنار که ارتعاش از سطح جاده انتقال می دهد به دیواره  آن می تواند به عنوان یک راه حل برای کاهش انرژی ارتعاشی پیشنهاد شود زمانی که یک تایر ازروی یک گوه عبور می کند</a:t>
            </a:r>
            <a:endParaRPr lang="en-US" sz="2000" b="1" dirty="0">
              <a:solidFill>
                <a:srgbClr val="FFFF00"/>
              </a:solidFill>
              <a:cs typeface="B Nazanin" pitchFamily="2" charset="-78"/>
            </a:endParaRPr>
          </a:p>
        </p:txBody>
      </p:sp>
      <p:sp>
        <p:nvSpPr>
          <p:cNvPr id="8" name="Title 7"/>
          <p:cNvSpPr>
            <a:spLocks noGrp="1"/>
          </p:cNvSpPr>
          <p:nvPr>
            <p:ph type="ctrTitle"/>
          </p:nvPr>
        </p:nvSpPr>
        <p:spPr>
          <a:xfrm>
            <a:off x="7643834" y="0"/>
            <a:ext cx="1500166" cy="714356"/>
          </a:xfrm>
        </p:spPr>
        <p:txBody>
          <a:bodyPr>
            <a:normAutofit fontScale="90000"/>
          </a:bodyPr>
          <a:lstStyle/>
          <a:p>
            <a:r>
              <a:rPr lang="fa-IR" dirty="0" smtClean="0"/>
              <a:t>نتایج</a:t>
            </a:r>
            <a:endParaRPr lang="en-US"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215338" y="6143644"/>
            <a:ext cx="500066" cy="500066"/>
          </a:xfrm>
        </p:spPr>
        <p:txBody>
          <a:bodyPr/>
          <a:lstStyle/>
          <a:p>
            <a:fld id="{6FF30A74-3D8A-406B-A5CD-662DA1BB0ABA}" type="slidenum">
              <a:rPr lang="en-US" sz="2400" smtClean="0">
                <a:solidFill>
                  <a:srgbClr val="C00000"/>
                </a:solidFill>
              </a:rPr>
              <a:pPr/>
              <a:t>25</a:t>
            </a:fld>
            <a:endParaRPr lang="en-US" sz="2400" dirty="0">
              <a:solidFill>
                <a:srgbClr val="C00000"/>
              </a:solidFill>
            </a:endParaRPr>
          </a:p>
        </p:txBody>
      </p:sp>
      <p:sp>
        <p:nvSpPr>
          <p:cNvPr id="7" name="Title 6"/>
          <p:cNvSpPr>
            <a:spLocks noGrp="1"/>
          </p:cNvSpPr>
          <p:nvPr>
            <p:ph type="ctrTitle"/>
          </p:nvPr>
        </p:nvSpPr>
        <p:spPr>
          <a:xfrm>
            <a:off x="7643834" y="285728"/>
            <a:ext cx="1312718" cy="1071570"/>
          </a:xfrm>
        </p:spPr>
        <p:txBody>
          <a:bodyPr/>
          <a:lstStyle/>
          <a:p>
            <a:pPr rtl="1"/>
            <a:r>
              <a:rPr lang="fa-IR" dirty="0" smtClean="0"/>
              <a:t>منابع</a:t>
            </a:r>
            <a:endParaRPr lang="en-US" dirty="0"/>
          </a:p>
        </p:txBody>
      </p:sp>
      <p:sp>
        <p:nvSpPr>
          <p:cNvPr id="8" name="Subtitle 7"/>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571612"/>
            <a:ext cx="9144000" cy="5286388"/>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28802"/>
            <a:ext cx="7854696" cy="4357718"/>
          </a:xfrm>
          <a:noFill/>
          <a:ln>
            <a:noFill/>
          </a:ln>
        </p:spPr>
        <p:txBody>
          <a:bodyPr>
            <a:normAutofit/>
          </a:bodyPr>
          <a:lstStyle/>
          <a:p>
            <a:endParaRPr lang="en-US" sz="2400" b="1" dirty="0" smtClean="0">
              <a:solidFill>
                <a:srgbClr val="FF0000"/>
              </a:solidFill>
              <a:effectLst>
                <a:outerShdw blurRad="38100" dist="38100" dir="2700000" algn="tl">
                  <a:srgbClr val="000000">
                    <a:alpha val="43137"/>
                  </a:srgbClr>
                </a:outerShdw>
              </a:effectLst>
              <a:cs typeface="B Nazanin" pitchFamily="2" charset="-78"/>
            </a:endParaRPr>
          </a:p>
          <a:p>
            <a:endParaRPr lang="en-US" sz="2400" b="1" dirty="0" smtClean="0">
              <a:solidFill>
                <a:srgbClr val="FF0000"/>
              </a:solidFill>
              <a:effectLst>
                <a:outerShdw blurRad="38100" dist="38100" dir="2700000" algn="tl">
                  <a:srgbClr val="000000">
                    <a:alpha val="43137"/>
                  </a:srgbClr>
                </a:outerShdw>
              </a:effectLst>
              <a:cs typeface="B Nazanin" pitchFamily="2" charset="-78"/>
            </a:endParaRPr>
          </a:p>
          <a:p>
            <a:endParaRPr lang="fa-IR" sz="2400" b="1" dirty="0" smtClean="0">
              <a:solidFill>
                <a:srgbClr val="FF0000"/>
              </a:solidFill>
              <a:effectLst>
                <a:outerShdw blurRad="38100" dist="38100" dir="2700000" algn="tl">
                  <a:srgbClr val="000000">
                    <a:alpha val="43137"/>
                  </a:srgbClr>
                </a:outerShdw>
              </a:effectLst>
              <a:cs typeface="B Nazanin" pitchFamily="2" charset="-78"/>
            </a:endParaRPr>
          </a:p>
          <a:p>
            <a:pPr algn="just" rtl="1"/>
            <a:r>
              <a:rPr lang="fa-IR" sz="2400" b="1" dirty="0" smtClean="0">
                <a:solidFill>
                  <a:srgbClr val="66FF66"/>
                </a:solidFill>
                <a:effectLst>
                  <a:outerShdw blurRad="38100" dist="38100" dir="2700000" algn="tl">
                    <a:srgbClr val="000000">
                      <a:alpha val="43137"/>
                    </a:srgbClr>
                  </a:outerShdw>
                </a:effectLst>
                <a:cs typeface="B Nazanin" pitchFamily="2" charset="-78"/>
              </a:rPr>
              <a:t>   </a:t>
            </a:r>
          </a:p>
        </p:txBody>
      </p:sp>
      <p:sp>
        <p:nvSpPr>
          <p:cNvPr id="4" name="Slide Number Placeholder 3"/>
          <p:cNvSpPr>
            <a:spLocks noGrp="1"/>
          </p:cNvSpPr>
          <p:nvPr>
            <p:ph type="sldNum" sz="quarter" idx="12"/>
          </p:nvPr>
        </p:nvSpPr>
        <p:spPr/>
        <p:txBody>
          <a:bodyPr/>
          <a:lstStyle/>
          <a:p>
            <a:fld id="{6FF30A74-3D8A-406B-A5CD-662DA1BB0ABA}" type="slidenum">
              <a:rPr lang="en-US" sz="2400" b="1" smtClean="0">
                <a:solidFill>
                  <a:srgbClr val="C00000"/>
                </a:solidFill>
                <a:effectLst>
                  <a:outerShdw blurRad="38100" dist="38100" dir="2700000" algn="tl">
                    <a:srgbClr val="000000">
                      <a:alpha val="43137"/>
                    </a:srgbClr>
                  </a:outerShdw>
                </a:effectLst>
              </a:rPr>
              <a:pPr/>
              <a:t>3</a:t>
            </a:fld>
            <a:endParaRPr lang="en-US" sz="2400" b="1"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0" y="2643182"/>
            <a:ext cx="9144000" cy="646331"/>
          </a:xfrm>
          <a:prstGeom prst="rect">
            <a:avLst/>
          </a:prstGeom>
        </p:spPr>
        <p:txBody>
          <a:bodyPr wrap="square">
            <a:spAutoFit/>
          </a:bodyPr>
          <a:lstStyle/>
          <a:p>
            <a:pPr algn="ctr"/>
            <a:r>
              <a:rPr lang="fa-IR" sz="3600" b="1" dirty="0" smtClean="0">
                <a:solidFill>
                  <a:srgbClr val="FFFF00"/>
                </a:solidFill>
                <a:effectLst>
                  <a:outerShdw blurRad="38100" dist="38100" dir="2700000" algn="tl">
                    <a:srgbClr val="000000">
                      <a:alpha val="43137"/>
                    </a:srgbClr>
                  </a:outerShdw>
                </a:effectLst>
                <a:cs typeface="B Nazanin" pitchFamily="2" charset="-78"/>
              </a:rPr>
              <a:t>تحلیل ارتعاشی تایر اتومبیل به علت ضربه دست انداز </a:t>
            </a:r>
            <a:endParaRPr lang="en-US" sz="3600" dirty="0">
              <a:solidFill>
                <a:srgbClr val="FFFF00"/>
              </a:solidFill>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32" y="928670"/>
            <a:ext cx="3071834" cy="500066"/>
          </a:xfrm>
        </p:spPr>
        <p:txBody>
          <a:bodyPr>
            <a:normAutofit fontScale="90000"/>
          </a:bodyPr>
          <a:lstStyle/>
          <a:p>
            <a:pPr algn="just" rtl="1"/>
            <a:r>
              <a:rPr lang="fa-IR" sz="5400" dirty="0" smtClean="0">
                <a:solidFill>
                  <a:srgbClr val="66FF66"/>
                </a:solidFill>
                <a:effectLst>
                  <a:outerShdw blurRad="38100" dist="38100" dir="2700000" algn="tl">
                    <a:srgbClr val="000000">
                      <a:alpha val="43137"/>
                    </a:srgbClr>
                  </a:outerShdw>
                </a:effectLst>
                <a:latin typeface="Tahoma" pitchFamily="34" charset="0"/>
                <a:cs typeface="B Nazanin" pitchFamily="2" charset="-78"/>
              </a:rPr>
              <a:t>چکیده</a:t>
            </a:r>
            <a:endParaRPr lang="en-US" sz="5400" dirty="0">
              <a:solidFill>
                <a:srgbClr val="66FF66"/>
              </a:solidFill>
              <a:effectLst>
                <a:outerShdw blurRad="38100" dist="38100" dir="2700000" algn="tl">
                  <a:srgbClr val="000000">
                    <a:alpha val="43137"/>
                  </a:srgbClr>
                </a:outerShdw>
              </a:effectLst>
              <a:latin typeface="Tahoma" pitchFamily="34" charset="0"/>
              <a:cs typeface="B Nazanin" pitchFamily="2" charset="-78"/>
            </a:endParaRPr>
          </a:p>
        </p:txBody>
      </p:sp>
      <p:sp>
        <p:nvSpPr>
          <p:cNvPr id="3" name="Subtitle 2"/>
          <p:cNvSpPr>
            <a:spLocks noGrp="1"/>
          </p:cNvSpPr>
          <p:nvPr>
            <p:ph type="subTitle" idx="1"/>
          </p:nvPr>
        </p:nvSpPr>
        <p:spPr>
          <a:xfrm>
            <a:off x="0" y="1500174"/>
            <a:ext cx="9144000" cy="5357826"/>
          </a:xfrm>
          <a:noFill/>
          <a:ln>
            <a:noFill/>
          </a:ln>
        </p:spPr>
        <p:txBody>
          <a:bodyPr>
            <a:normAutofit fontScale="25000" lnSpcReduction="20000"/>
          </a:bodyPr>
          <a:lstStyle/>
          <a:p>
            <a:pPr>
              <a:lnSpc>
                <a:spcPct val="220000"/>
              </a:lnSpc>
            </a:pPr>
            <a:r>
              <a:rPr lang="fa-IR" sz="8000" b="1" dirty="0" smtClean="0">
                <a:solidFill>
                  <a:srgbClr val="FFFF00"/>
                </a:solidFill>
                <a:cs typeface="B Koodak" pitchFamily="2" charset="-78"/>
              </a:rPr>
              <a:t>ارتقا راحتی رانندگی  خودرو  لازمه توجه به توسعه تکنولوزی ساخت اتومبیل است</a:t>
            </a:r>
          </a:p>
          <a:p>
            <a:pPr rtl="1">
              <a:lnSpc>
                <a:spcPct val="220000"/>
              </a:lnSpc>
            </a:pPr>
            <a:r>
              <a:rPr lang="fa-IR" sz="8000" b="1" dirty="0" smtClean="0">
                <a:solidFill>
                  <a:srgbClr val="FFFF00"/>
                </a:solidFill>
                <a:cs typeface="B Koodak" pitchFamily="2" charset="-78"/>
              </a:rPr>
              <a:t>به همین منظور بسیاری از کارشناسان در حال مطالعه ارتعاش خودروهای رانندگی معمولی هستند تا راحتی رانندگی خودروها را توسعه دهند.</a:t>
            </a:r>
          </a:p>
          <a:p>
            <a:pPr rtl="1">
              <a:lnSpc>
                <a:spcPct val="220000"/>
              </a:lnSpc>
            </a:pPr>
            <a:r>
              <a:rPr lang="fa-IR" sz="8000" b="1" dirty="0" smtClean="0">
                <a:solidFill>
                  <a:srgbClr val="FFFF00"/>
                </a:solidFill>
                <a:cs typeface="B Koodak" pitchFamily="2" charset="-78"/>
              </a:rPr>
              <a:t>در این مقاله ویژگیهای ارتعاشی تایر اتومبیلی که از روی یک گوه یا تسمه می گذرد آنالیز می شود .</a:t>
            </a:r>
          </a:p>
          <a:p>
            <a:pPr rtl="1">
              <a:lnSpc>
                <a:spcPct val="220000"/>
              </a:lnSpc>
            </a:pPr>
            <a:r>
              <a:rPr lang="fa-IR" sz="8000" b="1" dirty="0" smtClean="0">
                <a:solidFill>
                  <a:srgbClr val="FFFF00"/>
                </a:solidFill>
                <a:cs typeface="B Koodak" pitchFamily="2" charset="-78"/>
              </a:rPr>
              <a:t>نمونه تایر خودرواز طریق تحلیل عد دی و روش تجربی بررسی می شود تایر اتومبیل یک سیستم با هفت درجه آزادی فرض می شود و نتیجه آن فاکتور طراحی تایرمحسوب می شودو نتایج این آنالیز ثابت کرده است که فاکتور طراحی تایر پیشنهاد شده انرژی ارتعاشی چرخ و تایر را کاهش می دهد</a:t>
            </a:r>
            <a:endParaRPr lang="en-US" sz="8000" b="1" dirty="0" smtClean="0">
              <a:solidFill>
                <a:srgbClr val="FFFF00"/>
              </a:solidFill>
              <a:cs typeface="B Koodak" pitchFamily="2" charset="-78"/>
            </a:endParaRPr>
          </a:p>
          <a:p>
            <a:pPr rtl="1">
              <a:lnSpc>
                <a:spcPct val="150000"/>
              </a:lnSpc>
            </a:pPr>
            <a:endParaRPr lang="fa-IR" sz="4000" b="1" dirty="0" smtClean="0">
              <a:solidFill>
                <a:srgbClr val="FFFF00"/>
              </a:solidFill>
              <a:effectLst>
                <a:outerShdw blurRad="38100" dist="38100" dir="2700000" algn="tl">
                  <a:srgbClr val="000000">
                    <a:alpha val="43137"/>
                  </a:srgbClr>
                </a:outerShdw>
              </a:effectLst>
              <a:cs typeface="B Badr" pitchFamily="2" charset="-78"/>
            </a:endParaRPr>
          </a:p>
        </p:txBody>
      </p:sp>
      <p:sp>
        <p:nvSpPr>
          <p:cNvPr id="4" name="Slide Number Placeholder 3"/>
          <p:cNvSpPr>
            <a:spLocks noGrp="1"/>
          </p:cNvSpPr>
          <p:nvPr>
            <p:ph type="sldNum" sz="quarter" idx="12"/>
          </p:nvPr>
        </p:nvSpPr>
        <p:spPr/>
        <p:txBody>
          <a:bodyPr/>
          <a:lstStyle/>
          <a:p>
            <a:fld id="{6FF30A74-3D8A-406B-A5CD-662DA1BB0ABA}" type="slidenum">
              <a:rPr lang="en-US" sz="2400" b="1" smtClean="0">
                <a:solidFill>
                  <a:srgbClr val="C00000"/>
                </a:solidFill>
                <a:effectLst>
                  <a:outerShdw blurRad="38100" dist="38100" dir="2700000" algn="tl">
                    <a:srgbClr val="000000">
                      <a:alpha val="43137"/>
                    </a:srgbClr>
                  </a:outerShdw>
                </a:effectLst>
              </a:rPr>
              <a:pPr/>
              <a:t>4</a:t>
            </a:fld>
            <a:endParaRPr lang="en-US" sz="2400" b="1" dirty="0">
              <a:solidFill>
                <a:srgbClr val="C0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894" y="571480"/>
            <a:ext cx="6215106" cy="685816"/>
          </a:xfrm>
        </p:spPr>
        <p:txBody>
          <a:bodyPr>
            <a:noAutofit/>
          </a:bodyPr>
          <a:lstStyle/>
          <a:p>
            <a:pPr algn="ctr" rtl="1"/>
            <a:r>
              <a:rPr lang="fa-IR" sz="7200" dirty="0" smtClean="0">
                <a:solidFill>
                  <a:srgbClr val="66FF66"/>
                </a:solidFill>
                <a:effectLst>
                  <a:outerShdw blurRad="38100" dist="38100" dir="2700000" algn="tl">
                    <a:srgbClr val="000000">
                      <a:alpha val="43137"/>
                    </a:srgbClr>
                  </a:outerShdw>
                </a:effectLst>
                <a:latin typeface="Tahoma" pitchFamily="34" charset="0"/>
                <a:cs typeface="B Nazanin" pitchFamily="2" charset="-78"/>
              </a:rPr>
              <a:t>مقدمه</a:t>
            </a:r>
            <a:endParaRPr lang="en-US" sz="7200" dirty="0">
              <a:solidFill>
                <a:srgbClr val="66FF66"/>
              </a:solidFill>
              <a:effectLst>
                <a:outerShdw blurRad="38100" dist="38100" dir="2700000" algn="tl">
                  <a:srgbClr val="000000">
                    <a:alpha val="43137"/>
                  </a:srgbClr>
                </a:outerShdw>
              </a:effectLst>
              <a:latin typeface="Tahoma" pitchFamily="34" charset="0"/>
              <a:cs typeface="B Nazanin" pitchFamily="2" charset="-78"/>
            </a:endParaRPr>
          </a:p>
        </p:txBody>
      </p:sp>
      <p:sp>
        <p:nvSpPr>
          <p:cNvPr id="9" name="Subtitle 8"/>
          <p:cNvSpPr>
            <a:spLocks noGrp="1"/>
          </p:cNvSpPr>
          <p:nvPr>
            <p:ph type="subTitle" idx="1"/>
          </p:nvPr>
        </p:nvSpPr>
        <p:spPr>
          <a:xfrm>
            <a:off x="0" y="1500174"/>
            <a:ext cx="9144000" cy="5357826"/>
          </a:xfrm>
        </p:spPr>
        <p:txBody>
          <a:bodyPr>
            <a:normAutofit lnSpcReduction="10000"/>
          </a:bodyPr>
          <a:lstStyle/>
          <a:p>
            <a:pPr rtl="1">
              <a:lnSpc>
                <a:spcPct val="200000"/>
              </a:lnSpc>
            </a:pPr>
            <a:r>
              <a:rPr lang="fa-IR" sz="2200" b="1" dirty="0" smtClean="0">
                <a:solidFill>
                  <a:srgbClr val="FFFF00"/>
                </a:solidFill>
                <a:cs typeface="B Nazanin" pitchFamily="2" charset="-78"/>
              </a:rPr>
              <a:t>کنترل صدا وراحتی رانندگی خودرو برای سالها مورد علاقه کارشناسان بوده است وتعداد زیادی از مطالعات در کاهش ارتعاش عمدتا در محدوده فرکانس 100 - 20هرتز انجام شده است. </a:t>
            </a:r>
          </a:p>
          <a:p>
            <a:pPr rtl="1">
              <a:lnSpc>
                <a:spcPct val="200000"/>
              </a:lnSpc>
            </a:pPr>
            <a:r>
              <a:rPr lang="fa-IR" sz="2200" b="1" dirty="0" smtClean="0">
                <a:solidFill>
                  <a:srgbClr val="FFFF00"/>
                </a:solidFill>
                <a:cs typeface="B Nazanin" pitchFamily="2" charset="-78"/>
              </a:rPr>
              <a:t>درمیان انواع ارتعاشات خودرو ، ارتعاش گروه های تعلیق مانند سیستم فرمان  و مکانیزم تعلیق به دو نوع کلی تقسیم بندی می شودارتعاش جسم صلب جرم و فنر وجرم بدون فنروارتعاش </a:t>
            </a:r>
            <a:br>
              <a:rPr lang="fa-IR" sz="2200" b="1" dirty="0" smtClean="0">
                <a:solidFill>
                  <a:srgbClr val="FFFF00"/>
                </a:solidFill>
                <a:cs typeface="B Nazanin" pitchFamily="2" charset="-78"/>
              </a:rPr>
            </a:br>
            <a:r>
              <a:rPr lang="fa-IR" sz="2200" b="1" dirty="0" smtClean="0">
                <a:solidFill>
                  <a:srgbClr val="FFFF00"/>
                </a:solidFill>
                <a:cs typeface="B Nazanin" pitchFamily="2" charset="-78"/>
              </a:rPr>
              <a:t>سفتی قسمتهایی  که از این سیستم بجای یک مدل  ارتعاشی تشکیل شده است</a:t>
            </a:r>
          </a:p>
          <a:p>
            <a:pPr rtl="1">
              <a:lnSpc>
                <a:spcPct val="200000"/>
              </a:lnSpc>
            </a:pPr>
            <a:r>
              <a:rPr lang="fa-IR" sz="2200" b="1" dirty="0" smtClean="0">
                <a:solidFill>
                  <a:srgbClr val="FFFF00"/>
                </a:solidFill>
                <a:cs typeface="B Nazanin" pitchFamily="2" charset="-78"/>
              </a:rPr>
              <a:t>ارتعاش جسم صلب جرم فنر و جرم بدون فنر به طور زیاد به ارتعاش در محدوده فرکانس  نسبتا پایین مربوط است ارتعاش سفتی بوسیله جرم و سفتی ونیروهای میراکننده  که قسمت های تشکیل دهنده آن هستند تعیین می شود</a:t>
            </a:r>
          </a:p>
          <a:p>
            <a:pPr rtl="1"/>
            <a:endParaRPr lang="fa-IR" b="1" dirty="0" smtClean="0">
              <a:cs typeface="B Nazanin" pitchFamily="2" charset="-78"/>
            </a:endParaRPr>
          </a:p>
        </p:txBody>
      </p:sp>
      <p:sp>
        <p:nvSpPr>
          <p:cNvPr id="6" name="Slide Number Placeholder 5"/>
          <p:cNvSpPr>
            <a:spLocks noGrp="1"/>
          </p:cNvSpPr>
          <p:nvPr>
            <p:ph type="sldNum" sz="quarter" idx="12"/>
          </p:nvPr>
        </p:nvSpPr>
        <p:spPr/>
        <p:txBody>
          <a:bodyPr/>
          <a:lstStyle/>
          <a:p>
            <a:fld id="{6FF30A74-3D8A-406B-A5CD-662DA1BB0ABA}" type="slidenum">
              <a:rPr lang="en-US" sz="2400" b="1" smtClean="0">
                <a:solidFill>
                  <a:srgbClr val="C00000"/>
                </a:solidFill>
                <a:effectLst>
                  <a:outerShdw blurRad="38100" dist="38100" dir="2700000" algn="tl">
                    <a:srgbClr val="000000">
                      <a:alpha val="43137"/>
                    </a:srgbClr>
                  </a:outerShdw>
                </a:effectLst>
              </a:rPr>
              <a:pPr/>
              <a:t>5</a:t>
            </a:fld>
            <a:endParaRPr lang="en-US" sz="2400" b="1" dirty="0">
              <a:solidFill>
                <a:srgbClr val="C00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6</a:t>
            </a:fld>
            <a:endParaRPr lang="en-US" sz="2400" dirty="0">
              <a:solidFill>
                <a:srgbClr val="C00000"/>
              </a:solidFill>
            </a:endParaRPr>
          </a:p>
        </p:txBody>
      </p:sp>
      <p:sp>
        <p:nvSpPr>
          <p:cNvPr id="5" name="Subtitle 4"/>
          <p:cNvSpPr>
            <a:spLocks noGrp="1"/>
          </p:cNvSpPr>
          <p:nvPr>
            <p:ph type="subTitle" idx="1"/>
          </p:nvPr>
        </p:nvSpPr>
        <p:spPr>
          <a:xfrm>
            <a:off x="0" y="0"/>
            <a:ext cx="9144000" cy="6357958"/>
          </a:xfrm>
        </p:spPr>
        <p:txBody>
          <a:bodyPr>
            <a:noAutofit/>
          </a:bodyPr>
          <a:lstStyle/>
          <a:p>
            <a:pPr rtl="1">
              <a:lnSpc>
                <a:spcPct val="220000"/>
              </a:lnSpc>
            </a:pPr>
            <a:r>
              <a:rPr lang="fa-IR" sz="1800" b="1" dirty="0" smtClean="0">
                <a:solidFill>
                  <a:srgbClr val="FFFF00"/>
                </a:solidFill>
                <a:cs typeface="B Nazanin" pitchFamily="2" charset="-78"/>
              </a:rPr>
              <a:t>بنابراین ارتعاشات سفتی به مشخصه های صدا و ارتعاش با محدوده فرکانس بالا مربوط می شود مانند </a:t>
            </a:r>
          </a:p>
          <a:p>
            <a:pPr rtl="1">
              <a:lnSpc>
                <a:spcPct val="220000"/>
              </a:lnSpc>
            </a:pPr>
            <a:r>
              <a:rPr lang="fa-IR" sz="1800" b="1" dirty="0" smtClean="0">
                <a:solidFill>
                  <a:srgbClr val="FFFF00"/>
                </a:solidFill>
                <a:cs typeface="B Nazanin" pitchFamily="2" charset="-78"/>
              </a:rPr>
              <a:t>نویز های درونی اتومبیل </a:t>
            </a:r>
            <a:r>
              <a:rPr lang="en-US" sz="1800" b="1" dirty="0" smtClean="0">
                <a:solidFill>
                  <a:srgbClr val="FFFF00"/>
                </a:solidFill>
                <a:cs typeface="B Nazanin" pitchFamily="2" charset="-78"/>
              </a:rPr>
              <a:t>,</a:t>
            </a:r>
            <a:r>
              <a:rPr lang="fa-IR" sz="1800" b="1" dirty="0" smtClean="0">
                <a:solidFill>
                  <a:srgbClr val="FFFF00"/>
                </a:solidFill>
                <a:cs typeface="B Nazanin" pitchFamily="2" charset="-78"/>
              </a:rPr>
              <a:t>صدای چرخدنده و صدای ترمز . </a:t>
            </a:r>
          </a:p>
          <a:p>
            <a:pPr rtl="1">
              <a:lnSpc>
                <a:spcPct val="220000"/>
              </a:lnSpc>
            </a:pPr>
            <a:r>
              <a:rPr lang="fa-IR" sz="1800" b="1" dirty="0" smtClean="0">
                <a:solidFill>
                  <a:srgbClr val="FFFF00"/>
                </a:solidFill>
                <a:cs typeface="B Nazanin" pitchFamily="2" charset="-78"/>
              </a:rPr>
              <a:t>منابع ارتعاشی که روی ماشین اثر می کنند از نیروی تایر است که به علت بالا و پایین بودن سطح جاده است </a:t>
            </a:r>
          </a:p>
          <a:p>
            <a:pPr rtl="1">
              <a:lnSpc>
                <a:spcPct val="220000"/>
              </a:lnSpc>
            </a:pPr>
            <a:r>
              <a:rPr lang="fa-IR" sz="1800" b="1" dirty="0" smtClean="0">
                <a:solidFill>
                  <a:srgbClr val="FFFF00"/>
                </a:solidFill>
                <a:cs typeface="B Nazanin" pitchFamily="2" charset="-78"/>
              </a:rPr>
              <a:t>.و همچنین اثر نیرو روی بدنه ماشین به علت تغییر گشتاور موتور ایجاد می شود</a:t>
            </a:r>
          </a:p>
          <a:p>
            <a:pPr rtl="1">
              <a:lnSpc>
                <a:spcPct val="220000"/>
              </a:lnSpc>
            </a:pPr>
            <a:r>
              <a:rPr lang="fa-IR" sz="1800" b="1" dirty="0" smtClean="0">
                <a:solidFill>
                  <a:srgbClr val="FFFF00"/>
                </a:solidFill>
                <a:cs typeface="B Nazanin" pitchFamily="2" charset="-78"/>
              </a:rPr>
              <a:t>مخصوصا  ضربه تایر بوسیله دست انداز یا گوه باعث ایجاد عامل ارتعاشی اصلی در محدوده فرکانس 100-20هرتز می شود این ار تعاش با </a:t>
            </a:r>
            <a:r>
              <a:rPr lang="en-US" sz="1800" b="1" dirty="0" smtClean="0">
                <a:solidFill>
                  <a:srgbClr val="FFFF00"/>
                </a:solidFill>
                <a:cs typeface="B Nazanin" pitchFamily="2" charset="-78"/>
              </a:rPr>
              <a:t>harshness</a:t>
            </a:r>
            <a:r>
              <a:rPr lang="fa-IR" sz="1800" b="1" dirty="0" smtClean="0">
                <a:solidFill>
                  <a:srgbClr val="FFFF00"/>
                </a:solidFill>
                <a:cs typeface="B Nazanin" pitchFamily="2" charset="-78"/>
              </a:rPr>
              <a:t>وارد می شود  بصورت نویز یا احساس ناخوشایند ظاهر می شود زیرا ارتعاش سطح جاده از طریق تایر منتقل می شود. و تنظیم مدل  تعلیق و آنالیز سیستم تعلیق تایر در محوده فرکانس مربوطه لازم می شود در این مطالعه به عنوان اولین مرحله .نیرو بوسیله بالا و پایین بودن سطح جاده(دست انداز) بررسی می شودتحلیل ویژگیهای ارتعاشی تایر که ازروی گوه عبور می کند انجام می شود تایر باتوجه به فاکتور طرا حی یک سیستم هفت درجه آزادی مد لسازی می شود و تغییرات انرژی ارتعاشی به علت تغییر فاکتور طراحی مورد بررسی قرار می گیرد با استفاده از این مدل تاثیر فاکتور طراحی تایر در نتیجه انرژی ارتعاشی ارزیابی می شود </a:t>
            </a:r>
            <a:endParaRPr lang="en-US" sz="1800" b="1" dirty="0">
              <a:solidFill>
                <a:srgbClr val="FFFF00"/>
              </a:solidFill>
              <a:cs typeface="B Nazanin" pitchFamily="2" charset="-78"/>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2198" y="0"/>
            <a:ext cx="3071802" cy="1142984"/>
          </a:xfrm>
        </p:spPr>
        <p:txBody>
          <a:bodyPr>
            <a:normAutofit/>
          </a:bodyPr>
          <a:lstStyle/>
          <a:p>
            <a:pPr algn="l" rtl="1"/>
            <a:r>
              <a:rPr lang="fa-IR" dirty="0" smtClean="0"/>
              <a:t>معلومات تئوری</a:t>
            </a:r>
            <a:endParaRPr lang="en-US" dirty="0"/>
          </a:p>
        </p:txBody>
      </p:sp>
      <p:sp>
        <p:nvSpPr>
          <p:cNvPr id="3" name="Subtitle 2"/>
          <p:cNvSpPr>
            <a:spLocks noGrp="1"/>
          </p:cNvSpPr>
          <p:nvPr>
            <p:ph type="subTitle" idx="1"/>
          </p:nvPr>
        </p:nvSpPr>
        <p:spPr>
          <a:xfrm>
            <a:off x="0" y="1357298"/>
            <a:ext cx="9144000" cy="4500570"/>
          </a:xfrm>
        </p:spPr>
        <p:txBody>
          <a:bodyPr>
            <a:noAutofit/>
          </a:bodyPr>
          <a:lstStyle/>
          <a:p>
            <a:pPr rtl="1">
              <a:lnSpc>
                <a:spcPct val="200000"/>
              </a:lnSpc>
            </a:pPr>
            <a:r>
              <a:rPr lang="fa-IR" sz="2000" b="1" dirty="0" smtClean="0">
                <a:solidFill>
                  <a:srgbClr val="FFFF00"/>
                </a:solidFill>
                <a:cs typeface="B Nazanin" pitchFamily="2" charset="-78"/>
              </a:rPr>
              <a:t>تایرها چهار نقش مهم را به عنوان یک جز خودرو بازی می کنند این نقشها</a:t>
            </a:r>
          </a:p>
          <a:p>
            <a:pPr rtl="1">
              <a:lnSpc>
                <a:spcPct val="200000"/>
              </a:lnSpc>
            </a:pPr>
            <a:r>
              <a:rPr lang="fa-IR" sz="2000" b="1" dirty="0" smtClean="0">
                <a:solidFill>
                  <a:srgbClr val="FFFF00"/>
                </a:solidFill>
                <a:cs typeface="B Nazanin" pitchFamily="2" charset="-78"/>
              </a:rPr>
              <a:t>1-</a:t>
            </a:r>
            <a:r>
              <a:rPr lang="fa-IR" sz="2000" dirty="0" smtClean="0">
                <a:solidFill>
                  <a:srgbClr val="FFFF00"/>
                </a:solidFill>
              </a:rPr>
              <a:t> کاهش ضربه ناشي از نيروهاي وارده از طرف جاده </a:t>
            </a:r>
            <a:endParaRPr lang="fa-IR" sz="2000" b="1" dirty="0" smtClean="0">
              <a:solidFill>
                <a:srgbClr val="FFFF00"/>
              </a:solidFill>
              <a:cs typeface="B Nazanin" pitchFamily="2" charset="-78"/>
            </a:endParaRPr>
          </a:p>
          <a:p>
            <a:pPr rtl="1">
              <a:lnSpc>
                <a:spcPct val="200000"/>
              </a:lnSpc>
            </a:pPr>
            <a:r>
              <a:rPr lang="fa-IR" sz="2000" b="1" dirty="0" smtClean="0">
                <a:solidFill>
                  <a:srgbClr val="FFFF00"/>
                </a:solidFill>
                <a:cs typeface="B Nazanin" pitchFamily="2" charset="-78"/>
              </a:rPr>
              <a:t>2-تحمل کردن وزن خودرو</a:t>
            </a:r>
          </a:p>
          <a:p>
            <a:pPr rtl="1">
              <a:lnSpc>
                <a:spcPct val="200000"/>
              </a:lnSpc>
            </a:pPr>
            <a:r>
              <a:rPr lang="fa-IR" sz="2000" b="1" dirty="0" smtClean="0">
                <a:solidFill>
                  <a:srgbClr val="FFFF00"/>
                </a:solidFill>
                <a:cs typeface="B Nazanin" pitchFamily="2" charset="-78"/>
              </a:rPr>
              <a:t>3-</a:t>
            </a:r>
            <a:r>
              <a:rPr lang="fa-IR" sz="2000" dirty="0" smtClean="0">
                <a:solidFill>
                  <a:srgbClr val="FFFF00"/>
                </a:solidFill>
              </a:rPr>
              <a:t>امکان ا يجاد حرکت در جهت دلخواه</a:t>
            </a:r>
            <a:endParaRPr lang="fa-IR" sz="2000" b="1" dirty="0" smtClean="0">
              <a:solidFill>
                <a:srgbClr val="FFFF00"/>
              </a:solidFill>
              <a:cs typeface="B Nazanin" pitchFamily="2" charset="-78"/>
            </a:endParaRPr>
          </a:p>
          <a:p>
            <a:pPr rtl="1">
              <a:lnSpc>
                <a:spcPct val="200000"/>
              </a:lnSpc>
            </a:pPr>
            <a:r>
              <a:rPr lang="fa-IR" sz="2000" b="1" dirty="0" smtClean="0">
                <a:solidFill>
                  <a:srgbClr val="FFFF00"/>
                </a:solidFill>
                <a:cs typeface="B Nazanin" pitchFamily="2" charset="-78"/>
              </a:rPr>
              <a:t>4-انتقال نیروی رانش و ترمزبه جاده</a:t>
            </a:r>
          </a:p>
          <a:p>
            <a:pPr rtl="1">
              <a:lnSpc>
                <a:spcPct val="200000"/>
              </a:lnSpc>
            </a:pPr>
            <a:r>
              <a:rPr lang="fa-IR" sz="2000" b="1" dirty="0" smtClean="0">
                <a:solidFill>
                  <a:srgbClr val="FFFF00"/>
                </a:solidFill>
                <a:cs typeface="B Nazanin" pitchFamily="2" charset="-78"/>
              </a:rPr>
              <a:t> به منظور انجام دادن وظایف اصلی تایر از مواد زیادی مانند لاستیک</a:t>
            </a:r>
            <a:r>
              <a:rPr lang="en-US" sz="2000" b="1" dirty="0" smtClean="0">
                <a:solidFill>
                  <a:srgbClr val="FFFF00"/>
                </a:solidFill>
                <a:cs typeface="B Nazanin" pitchFamily="2" charset="-78"/>
              </a:rPr>
              <a:t> ,</a:t>
            </a:r>
            <a:r>
              <a:rPr lang="fa-IR" sz="2000" b="1" dirty="0" smtClean="0">
                <a:solidFill>
                  <a:srgbClr val="FFFF00"/>
                </a:solidFill>
                <a:cs typeface="B Nazanin" pitchFamily="2" charset="-78"/>
              </a:rPr>
              <a:t>پلی استر و سیم فولادی ساخته می شود تصویر 1 ساختار تایر برای خودرو را نشان می دهد</a:t>
            </a:r>
            <a:endParaRPr lang="en-US" sz="2000" b="1" dirty="0" smtClean="0">
              <a:solidFill>
                <a:srgbClr val="FFFF00"/>
              </a:solidFill>
              <a:cs typeface="B Nazanin" pitchFamily="2" charset="-78"/>
            </a:endParaRPr>
          </a:p>
          <a:p>
            <a:pPr rtl="1">
              <a:lnSpc>
                <a:spcPct val="200000"/>
              </a:lnSpc>
            </a:pPr>
            <a:endParaRPr lang="fa-IR" sz="2000" b="1" dirty="0" smtClean="0">
              <a:solidFill>
                <a:srgbClr val="FFFF00"/>
              </a:solidFill>
              <a:cs typeface="B Nazanin" pitchFamily="2" charset="-78"/>
            </a:endParaRPr>
          </a:p>
        </p:txBody>
      </p:sp>
      <p:sp>
        <p:nvSpPr>
          <p:cNvPr id="4" name="Slide Number Placeholder 3"/>
          <p:cNvSpPr>
            <a:spLocks noGrp="1"/>
          </p:cNvSpPr>
          <p:nvPr>
            <p:ph type="sldNum" sz="quarter" idx="12"/>
          </p:nvPr>
        </p:nvSpPr>
        <p:spPr/>
        <p:txBody>
          <a:bodyPr/>
          <a:lstStyle/>
          <a:p>
            <a:fld id="{6FF30A74-3D8A-406B-A5CD-662DA1BB0ABA}"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F30A74-3D8A-406B-A5CD-662DA1BB0ABA}" type="slidenum">
              <a:rPr lang="en-US" smtClean="0"/>
              <a:pPr/>
              <a:t>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5794"/>
            <a:ext cx="9144000" cy="1285884"/>
          </a:xfrm>
        </p:spPr>
        <p:txBody>
          <a:bodyPr>
            <a:normAutofit/>
          </a:bodyPr>
          <a:lstStyle/>
          <a:p>
            <a:pPr rtl="1"/>
            <a:r>
              <a:rPr lang="en-US" sz="2400" dirty="0" smtClean="0">
                <a:solidFill>
                  <a:srgbClr val="66FF66"/>
                </a:solidFill>
                <a:effectLst>
                  <a:outerShdw blurRad="38100" dist="38100" dir="2700000" algn="tl">
                    <a:srgbClr val="000000">
                      <a:alpha val="43137"/>
                    </a:srgbClr>
                  </a:outerShdw>
                </a:effectLst>
                <a:latin typeface="Tahoma" pitchFamily="34" charset="0"/>
                <a:cs typeface="B Nazanin" pitchFamily="2" charset="-78"/>
              </a:rPr>
              <a:t>Tread</a:t>
            </a:r>
            <a:r>
              <a:rPr lang="fa-IR" sz="2400" dirty="0" smtClean="0">
                <a:solidFill>
                  <a:srgbClr val="66FF66"/>
                </a:solidFill>
                <a:effectLst>
                  <a:outerShdw blurRad="38100" dist="38100" dir="2700000" algn="tl">
                    <a:srgbClr val="000000">
                      <a:alpha val="43137"/>
                    </a:srgbClr>
                  </a:outerShdw>
                </a:effectLst>
                <a:latin typeface="Tahoma" pitchFamily="34" charset="0"/>
                <a:cs typeface="B Nazanin" pitchFamily="2" charset="-78"/>
              </a:rPr>
              <a:t>:</a:t>
            </a:r>
            <a:r>
              <a:rPr lang="fa-IR" sz="2000" dirty="0" smtClean="0">
                <a:solidFill>
                  <a:srgbClr val="FFFF00"/>
                </a:solidFill>
                <a:effectLst>
                  <a:outerShdw blurRad="38100" dist="38100" dir="2700000" algn="tl">
                    <a:srgbClr val="000000">
                      <a:alpha val="43137"/>
                    </a:srgbClr>
                  </a:outerShdw>
                </a:effectLst>
                <a:latin typeface="Tahoma" pitchFamily="34" charset="0"/>
                <a:cs typeface="B Nazanin" pitchFamily="2" charset="-78"/>
              </a:rPr>
              <a:t>( رویه یا آج )قسمتی است که تماس با سطح جاده را برقرار می کند </a:t>
            </a:r>
            <a:r>
              <a:rPr lang="en-US" sz="2000" dirty="0" smtClean="0">
                <a:solidFill>
                  <a:srgbClr val="FFFF00"/>
                </a:solidFill>
                <a:effectLst>
                  <a:outerShdw blurRad="38100" dist="38100" dir="2700000" algn="tl">
                    <a:srgbClr val="000000">
                      <a:alpha val="43137"/>
                    </a:srgbClr>
                  </a:outerShdw>
                </a:effectLst>
                <a:latin typeface="Tahoma" pitchFamily="34" charset="0"/>
                <a:cs typeface="B Nazanin" pitchFamily="2" charset="-78"/>
              </a:rPr>
              <a:t>tread</a:t>
            </a:r>
            <a:r>
              <a:rPr lang="fa-IR" sz="2000" dirty="0" smtClean="0">
                <a:solidFill>
                  <a:srgbClr val="FFFF00"/>
                </a:solidFill>
                <a:effectLst>
                  <a:outerShdw blurRad="38100" dist="38100" dir="2700000" algn="tl">
                    <a:srgbClr val="000000">
                      <a:alpha val="43137"/>
                    </a:srgbClr>
                  </a:outerShdw>
                </a:effectLst>
                <a:latin typeface="Tahoma" pitchFamily="34" charset="0"/>
                <a:cs typeface="B Nazanin" pitchFamily="2" charset="-78"/>
              </a:rPr>
              <a:t>باید مقاومت قوی در برابر سایش و برش داشته باشد آن همچنین باید به اندازه کافی قوی باشد که در برابر ضربه های خارجی و گرمای تولید شده مقاومت کند </a:t>
            </a:r>
            <a:endParaRPr lang="en-US" sz="2000" dirty="0">
              <a:solidFill>
                <a:srgbClr val="FFFF00"/>
              </a:solidFill>
              <a:effectLst>
                <a:outerShdw blurRad="38100" dist="38100" dir="2700000" algn="tl">
                  <a:srgbClr val="000000">
                    <a:alpha val="43137"/>
                  </a:srgbClr>
                </a:outerShdw>
              </a:effectLst>
              <a:latin typeface="Tahoma" pitchFamily="34" charset="0"/>
              <a:cs typeface="B Nazanin" pitchFamily="2" charset="-78"/>
            </a:endParaRPr>
          </a:p>
        </p:txBody>
      </p:sp>
      <p:sp>
        <p:nvSpPr>
          <p:cNvPr id="6" name="Slide Number Placeholder 5"/>
          <p:cNvSpPr>
            <a:spLocks noGrp="1"/>
          </p:cNvSpPr>
          <p:nvPr>
            <p:ph type="sldNum" sz="quarter" idx="12"/>
          </p:nvPr>
        </p:nvSpPr>
        <p:spPr>
          <a:xfrm flipH="1">
            <a:off x="8429652" y="6357958"/>
            <a:ext cx="285752" cy="285752"/>
          </a:xfrm>
        </p:spPr>
        <p:txBody>
          <a:bodyPr/>
          <a:lstStyle/>
          <a:p>
            <a:fld id="{6FF30A74-3D8A-406B-A5CD-662DA1BB0ABA}" type="slidenum">
              <a:rPr lang="en-US" sz="2400" smtClean="0">
                <a:solidFill>
                  <a:srgbClr val="C00000"/>
                </a:solidFill>
              </a:rPr>
              <a:pPr/>
              <a:t>9</a:t>
            </a:fld>
            <a:endParaRPr lang="en-US" sz="2400" dirty="0">
              <a:solidFill>
                <a:srgbClr val="C00000"/>
              </a:solidFill>
            </a:endParaRPr>
          </a:p>
        </p:txBody>
      </p:sp>
      <p:sp>
        <p:nvSpPr>
          <p:cNvPr id="5" name="Subtitle 4"/>
          <p:cNvSpPr>
            <a:spLocks noGrp="1"/>
          </p:cNvSpPr>
          <p:nvPr>
            <p:ph type="subTitle" idx="1"/>
          </p:nvPr>
        </p:nvSpPr>
        <p:spPr>
          <a:xfrm>
            <a:off x="0" y="2214554"/>
            <a:ext cx="9144000" cy="4357718"/>
          </a:xfrm>
        </p:spPr>
        <p:txBody>
          <a:bodyPr>
            <a:normAutofit fontScale="85000" lnSpcReduction="10000"/>
          </a:bodyPr>
          <a:lstStyle/>
          <a:p>
            <a:pPr rtl="1">
              <a:lnSpc>
                <a:spcPct val="200000"/>
              </a:lnSpc>
            </a:pPr>
            <a:r>
              <a:rPr lang="fa-IR" b="1" dirty="0" smtClean="0">
                <a:solidFill>
                  <a:srgbClr val="FFFF00"/>
                </a:solidFill>
                <a:cs typeface="B Nazanin" pitchFamily="2" charset="-78"/>
              </a:rPr>
              <a:t> </a:t>
            </a:r>
            <a:r>
              <a:rPr lang="en-US" sz="3600" b="1" dirty="0" smtClean="0">
                <a:solidFill>
                  <a:srgbClr val="FFFF00"/>
                </a:solidFill>
                <a:cs typeface="B Nazanin" pitchFamily="2" charset="-78"/>
              </a:rPr>
              <a:t>:</a:t>
            </a:r>
            <a:r>
              <a:rPr lang="en-US" sz="3600" b="1" dirty="0" smtClean="0">
                <a:solidFill>
                  <a:srgbClr val="66FF66"/>
                </a:solidFill>
                <a:cs typeface="B Nazanin" pitchFamily="2" charset="-78"/>
              </a:rPr>
              <a:t>carcass</a:t>
            </a:r>
            <a:r>
              <a:rPr lang="fa-IR" sz="3600" b="1" dirty="0" smtClean="0">
                <a:solidFill>
                  <a:srgbClr val="92D050"/>
                </a:solidFill>
                <a:cs typeface="B Nazanin" pitchFamily="2" charset="-78"/>
              </a:rPr>
              <a:t> </a:t>
            </a:r>
            <a:r>
              <a:rPr lang="fa-IR" b="1" dirty="0" smtClean="0">
                <a:solidFill>
                  <a:srgbClr val="FFFF00"/>
                </a:solidFill>
                <a:cs typeface="B Nazanin" pitchFamily="2" charset="-78"/>
              </a:rPr>
              <a:t>به لایه داخلی تایر اشاره می کند وبه عنوان تکیه گاه در برابر فشار هوا  فشار خودرو وجذب شوک هاعمل می کند</a:t>
            </a:r>
          </a:p>
          <a:p>
            <a:pPr rtl="1">
              <a:lnSpc>
                <a:spcPct val="200000"/>
              </a:lnSpc>
            </a:pPr>
            <a:r>
              <a:rPr lang="en-US" b="1" dirty="0" smtClean="0">
                <a:solidFill>
                  <a:srgbClr val="66FF66"/>
                </a:solidFill>
                <a:cs typeface="B Nazanin" pitchFamily="2" charset="-78"/>
              </a:rPr>
              <a:t>BELT</a:t>
            </a:r>
            <a:r>
              <a:rPr lang="en-US" b="1" dirty="0" smtClean="0">
                <a:solidFill>
                  <a:srgbClr val="00B050"/>
                </a:solidFill>
                <a:cs typeface="B Nazanin" pitchFamily="2" charset="-78"/>
              </a:rPr>
              <a:t>:</a:t>
            </a:r>
            <a:r>
              <a:rPr lang="fa-IR" b="1" dirty="0" smtClean="0">
                <a:solidFill>
                  <a:srgbClr val="FFFF00"/>
                </a:solidFill>
                <a:cs typeface="B Nazanin" pitchFamily="2" charset="-78"/>
              </a:rPr>
              <a:t>:لایه فولادی یا بافت  سیمی که بین رویه</a:t>
            </a:r>
            <a:r>
              <a:rPr lang="en-US" b="1" dirty="0" smtClean="0">
                <a:solidFill>
                  <a:srgbClr val="FFFF00"/>
                </a:solidFill>
                <a:cs typeface="B Nazanin" pitchFamily="2" charset="-78"/>
              </a:rPr>
              <a:t> </a:t>
            </a:r>
            <a:r>
              <a:rPr lang="fa-IR" b="1" dirty="0" smtClean="0">
                <a:solidFill>
                  <a:srgbClr val="FFFF00"/>
                </a:solidFill>
                <a:cs typeface="B Nazanin" pitchFamily="2" charset="-78"/>
              </a:rPr>
              <a:t>ولایه داخلی  به منظور حفاظت از لایه داخلی بکار می رود آن شوک ها را کاهش می دهدو از پاره شدن یا خراش رویه جلوگیری می کند</a:t>
            </a:r>
          </a:p>
          <a:p>
            <a:pPr rtl="1">
              <a:lnSpc>
                <a:spcPct val="200000"/>
              </a:lnSpc>
            </a:pPr>
            <a:r>
              <a:rPr lang="en-US" b="1" dirty="0" smtClean="0">
                <a:solidFill>
                  <a:srgbClr val="66FF66"/>
                </a:solidFill>
                <a:cs typeface="B Nazanin" pitchFamily="2" charset="-78"/>
              </a:rPr>
              <a:t>BEAD</a:t>
            </a:r>
            <a:r>
              <a:rPr lang="fa-IR" b="1" dirty="0" smtClean="0">
                <a:solidFill>
                  <a:srgbClr val="FFFF00"/>
                </a:solidFill>
                <a:cs typeface="B Nazanin" pitchFamily="2" charset="-78"/>
              </a:rPr>
              <a:t>:</a:t>
            </a:r>
            <a:r>
              <a:rPr lang="fa-IR" dirty="0" smtClean="0">
                <a:solidFill>
                  <a:srgbClr val="FFFF00"/>
                </a:solidFill>
              </a:rPr>
              <a:t> حلقه ي از سيم هاي فولادي با استحکام بالاست که با لاستيک پوشانده شده اند و جهت حفظ وضعيت تاير در رينگ و جلو گيري از خروج تاير بکار مي رود</a:t>
            </a:r>
            <a:endParaRPr lang="en-US" b="1" dirty="0">
              <a:solidFill>
                <a:srgbClr val="FFFF00"/>
              </a:solidFill>
              <a:cs typeface="B Nazanin" pitchFamily="2" charset="-78"/>
            </a:endParaRPr>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5262</TotalTime>
  <Words>1653</Words>
  <Application>Microsoft Office PowerPoint</Application>
  <PresentationFormat>On-screen Show (4:3)</PresentationFormat>
  <Paragraphs>185</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Slide 2</vt:lpstr>
      <vt:lpstr>Slide 3</vt:lpstr>
      <vt:lpstr>چکیده</vt:lpstr>
      <vt:lpstr>مقدمه</vt:lpstr>
      <vt:lpstr>Slide 6</vt:lpstr>
      <vt:lpstr>معلومات تئوری</vt:lpstr>
      <vt:lpstr>Slide 8</vt:lpstr>
      <vt:lpstr>Tread:( رویه یا آج )قسمتی است که تماس با سطح جاده را برقرار می کند treadباید مقاومت قوی در برابر سایش و برش داشته باشد آن همچنین باید به اندازه کافی قوی باشد که در برابر ضربه های خارجی و گرمای تولید شده مقاومت کند </vt:lpstr>
      <vt:lpstr>Slide 10</vt:lpstr>
      <vt:lpstr>Slide 11</vt:lpstr>
      <vt:lpstr>Slide 12</vt:lpstr>
      <vt:lpstr>Slide 13</vt:lpstr>
      <vt:lpstr>Slide 14</vt:lpstr>
      <vt:lpstr>تاثیر ساختار تایر روی انرژی ارتعاشی</vt:lpstr>
      <vt:lpstr>Experimental setup</vt:lpstr>
      <vt:lpstr>Slide 17</vt:lpstr>
      <vt:lpstr>3.3.1اثر tread rubber  </vt:lpstr>
      <vt:lpstr>          3.3.2اثر belt part</vt:lpstr>
      <vt:lpstr>تاثیر دیواره</vt:lpstr>
      <vt:lpstr>تاثیر tread blockدفرمه شده و جرم tread ring</vt:lpstr>
      <vt:lpstr>تاثیر tread blockدفرمه شده و جرم tread ring</vt:lpstr>
      <vt:lpstr>تصویر 9میزان تاثیر فاکتور طراحی تایر را که ارتعاشات تایر را با استفاده از مدل تحلیلی نشان میدهد جرم tread ringبیشترین تاثیر را دارد با این وجود زمانی که تغییرات عملی در فاکتور طراحی تایر در نظر گرفته میشود سفتی طرف که میتواندبوسیله تغییراتapexیا رویه بیشترین تاثیر دارد÷</vt:lpstr>
      <vt:lpstr>نتایج</vt:lpstr>
      <vt:lpstr>منابع</vt:lpstr>
    </vt:vector>
  </TitlesOfParts>
  <Company>mahdi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تاسیبیمیمنیمبمتیبتمیسبدئرزطنمیبیتمبستینبت</dc:title>
  <dc:creator>mahdi</dc:creator>
  <cp:lastModifiedBy>sina co</cp:lastModifiedBy>
  <cp:revision>1137</cp:revision>
  <dcterms:created xsi:type="dcterms:W3CDTF">2010-05-07T05:54:23Z</dcterms:created>
  <dcterms:modified xsi:type="dcterms:W3CDTF">2016-07-02T17:08:47Z</dcterms:modified>
</cp:coreProperties>
</file>