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61"/>
  </p:notesMasterIdLst>
  <p:handoutMasterIdLst>
    <p:handoutMasterId r:id="rId62"/>
  </p:handoutMasterIdLst>
  <p:sldIdLst>
    <p:sldId id="359" r:id="rId2"/>
    <p:sldId id="360" r:id="rId3"/>
    <p:sldId id="307" r:id="rId4"/>
    <p:sldId id="309" r:id="rId5"/>
    <p:sldId id="312" r:id="rId6"/>
    <p:sldId id="305" r:id="rId7"/>
    <p:sldId id="308" r:id="rId8"/>
    <p:sldId id="313" r:id="rId9"/>
    <p:sldId id="316" r:id="rId10"/>
    <p:sldId id="355" r:id="rId11"/>
    <p:sldId id="356" r:id="rId12"/>
    <p:sldId id="357" r:id="rId13"/>
    <p:sldId id="358" r:id="rId14"/>
    <p:sldId id="317" r:id="rId15"/>
    <p:sldId id="318" r:id="rId16"/>
    <p:sldId id="319" r:id="rId17"/>
    <p:sldId id="320" r:id="rId18"/>
    <p:sldId id="321" r:id="rId19"/>
    <p:sldId id="322" r:id="rId20"/>
    <p:sldId id="323" r:id="rId21"/>
    <p:sldId id="329" r:id="rId22"/>
    <p:sldId id="330" r:id="rId23"/>
    <p:sldId id="331" r:id="rId24"/>
    <p:sldId id="332" r:id="rId25"/>
    <p:sldId id="333" r:id="rId26"/>
    <p:sldId id="334" r:id="rId27"/>
    <p:sldId id="335" r:id="rId28"/>
    <p:sldId id="336" r:id="rId29"/>
    <p:sldId id="314" r:id="rId30"/>
    <p:sldId id="315" r:id="rId31"/>
    <p:sldId id="337" r:id="rId32"/>
    <p:sldId id="338" r:id="rId33"/>
    <p:sldId id="345" r:id="rId34"/>
    <p:sldId id="339" r:id="rId35"/>
    <p:sldId id="346" r:id="rId36"/>
    <p:sldId id="340" r:id="rId37"/>
    <p:sldId id="341" r:id="rId38"/>
    <p:sldId id="342" r:id="rId39"/>
    <p:sldId id="343" r:id="rId40"/>
    <p:sldId id="347" r:id="rId41"/>
    <p:sldId id="348" r:id="rId42"/>
    <p:sldId id="350" r:id="rId43"/>
    <p:sldId id="353" r:id="rId44"/>
    <p:sldId id="354" r:id="rId45"/>
    <p:sldId id="311" r:id="rId46"/>
    <p:sldId id="259" r:id="rId47"/>
    <p:sldId id="260" r:id="rId48"/>
    <p:sldId id="261" r:id="rId49"/>
    <p:sldId id="262" r:id="rId50"/>
    <p:sldId id="273" r:id="rId51"/>
    <p:sldId id="281" r:id="rId52"/>
    <p:sldId id="274" r:id="rId53"/>
    <p:sldId id="275" r:id="rId54"/>
    <p:sldId id="293" r:id="rId55"/>
    <p:sldId id="276" r:id="rId56"/>
    <p:sldId id="277" r:id="rId57"/>
    <p:sldId id="278" r:id="rId58"/>
    <p:sldId id="351" r:id="rId59"/>
    <p:sldId id="352" r:id="rId60"/>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D7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4640" autoAdjust="0"/>
  </p:normalViewPr>
  <p:slideViewPr>
    <p:cSldViewPr>
      <p:cViewPr varScale="1">
        <p:scale>
          <a:sx n="70" d="100"/>
          <a:sy n="70" d="100"/>
        </p:scale>
        <p:origin x="1386" y="72"/>
      </p:cViewPr>
      <p:guideLst>
        <p:guide orient="horz" pos="2160"/>
        <p:guide pos="2880"/>
      </p:guideLst>
    </p:cSldViewPr>
  </p:slideViewPr>
  <p:outlineViewPr>
    <p:cViewPr>
      <p:scale>
        <a:sx n="33" d="100"/>
        <a:sy n="33" d="100"/>
      </p:scale>
      <p:origin x="0" y="2645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5959929-414A-4913-9524-E9834AE91579}" type="datetimeFigureOut">
              <a:rPr lang="fa-IR" smtClean="0"/>
              <a:pPr/>
              <a:t>05/25/1438</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900FAE35-67A7-4789-B8D9-B86DF61C2489}" type="slidenum">
              <a:rPr lang="fa-IR" smtClean="0"/>
              <a:pPr/>
              <a:t>‹#›</a:t>
            </a:fld>
            <a:endParaRPr lang="fa-IR"/>
          </a:p>
        </p:txBody>
      </p:sp>
    </p:spTree>
    <p:extLst>
      <p:ext uri="{BB962C8B-B14F-4D97-AF65-F5344CB8AC3E}">
        <p14:creationId xmlns:p14="http://schemas.microsoft.com/office/powerpoint/2010/main" val="205828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9874C5-BF14-4D50-904A-5FF360334924}" type="datetimeFigureOut">
              <a:rPr lang="fa-IR" smtClean="0"/>
              <a:pPr/>
              <a:t>05/25/1438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C489D9A-7569-49F3-8610-4DB78A76E64F}" type="slidenum">
              <a:rPr lang="fa-IR" smtClean="0"/>
              <a:pPr/>
              <a:t>‹#›</a:t>
            </a:fld>
            <a:endParaRPr lang="fa-IR"/>
          </a:p>
        </p:txBody>
      </p:sp>
    </p:spTree>
    <p:extLst>
      <p:ext uri="{BB962C8B-B14F-4D97-AF65-F5344CB8AC3E}">
        <p14:creationId xmlns:p14="http://schemas.microsoft.com/office/powerpoint/2010/main" val="155283918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C489D9A-7569-49F3-8610-4DB78A76E64F}" type="slidenum">
              <a:rPr lang="fa-IR" smtClean="0"/>
              <a:pPr/>
              <a:t>3</a:t>
            </a:fld>
            <a:endParaRPr lang="fa-IR"/>
          </a:p>
        </p:txBody>
      </p:sp>
    </p:spTree>
    <p:extLst>
      <p:ext uri="{BB962C8B-B14F-4D97-AF65-F5344CB8AC3E}">
        <p14:creationId xmlns:p14="http://schemas.microsoft.com/office/powerpoint/2010/main" val="100408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BC489D9A-7569-49F3-8610-4DB78A76E64F}" type="slidenum">
              <a:rPr lang="fa-IR" smtClean="0"/>
              <a:pPr/>
              <a:t>6</a:t>
            </a:fld>
            <a:endParaRPr lang="fa-IR"/>
          </a:p>
        </p:txBody>
      </p:sp>
    </p:spTree>
    <p:extLst>
      <p:ext uri="{BB962C8B-B14F-4D97-AF65-F5344CB8AC3E}">
        <p14:creationId xmlns:p14="http://schemas.microsoft.com/office/powerpoint/2010/main" val="743259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F70BB93-B8B6-456F-BD58-308D6994B963}" type="datetimeFigureOut">
              <a:rPr lang="fa-IR" smtClean="0"/>
              <a:pPr/>
              <a:t>05/25/1438</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2C915E4-78B4-44B3-A329-F3CAA6FF80CB}"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F2C915E4-78B4-44B3-A329-F3CAA6FF80CB}"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F2C915E4-78B4-44B3-A329-F3CAA6FF80CB}"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F2C915E4-78B4-44B3-A329-F3CAA6FF80CB}"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slow">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F70BB93-B8B6-456F-BD58-308D6994B963}" type="datetimeFigureOut">
              <a:rPr lang="fa-IR" smtClean="0"/>
              <a:pPr/>
              <a:t>05/25/1438</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F70BB93-B8B6-456F-BD58-308D6994B963}" type="datetimeFigureOut">
              <a:rPr lang="fa-IR" smtClean="0"/>
              <a:pPr/>
              <a:t>05/25/1438</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F2C915E4-78B4-44B3-A329-F3CAA6FF80CB}" type="slidenum">
              <a:rPr lang="fa-IR" smtClean="0"/>
              <a:pPr/>
              <a:t>‹#›</a:t>
            </a:fld>
            <a:endParaRPr lang="fa-IR"/>
          </a:p>
        </p:txBody>
      </p:sp>
    </p:spTree>
  </p:cSld>
  <p:clrMapOvr>
    <a:masterClrMapping/>
  </p:clrMapOvr>
  <p:transition spd="slow">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F70BB93-B8B6-456F-BD58-308D6994B963}" type="datetimeFigureOut">
              <a:rPr lang="fa-IR" smtClean="0"/>
              <a:pPr/>
              <a:t>05/25/1438</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2C915E4-78B4-44B3-A329-F3CAA6FF80CB}"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F70BB93-B8B6-456F-BD58-308D6994B963}" type="datetimeFigureOut">
              <a:rPr lang="fa-IR" smtClean="0"/>
              <a:pPr/>
              <a:t>05/25/1438</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2C915E4-78B4-44B3-A329-F3CAA6FF80C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r"/>
  </p:transition>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farhangsara.com/tourism/newcities/hamedan.htm"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gi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2276872"/>
            <a:ext cx="8229600" cy="1143000"/>
          </a:xfrm>
        </p:spPr>
        <p:txBody>
          <a:bodyPr/>
          <a:lstStyle/>
          <a:p>
            <a:pPr algn="ctr"/>
            <a:r>
              <a:rPr lang="fa-IR" dirty="0" smtClean="0"/>
              <a:t>تاریخ شهر و شهرنشینی در ایران</a:t>
            </a:r>
            <a:endParaRPr lang="en-US" dirty="0"/>
          </a:p>
        </p:txBody>
      </p:sp>
    </p:spTree>
    <p:extLst>
      <p:ext uri="{BB962C8B-B14F-4D97-AF65-F5344CB8AC3E}">
        <p14:creationId xmlns:p14="http://schemas.microsoft.com/office/powerpoint/2010/main" val="1713084747"/>
      </p:ext>
    </p:extLst>
  </p:cSld>
  <p:clrMapOvr>
    <a:masterClrMapping/>
  </p:clrMapOvr>
  <p:transition spd="slow">
    <p:cover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85794"/>
            <a:ext cx="8229600" cy="4786346"/>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ar-SA" sz="3100" dirty="0" smtClean="0">
                <a:ln w="10541" cmpd="sng">
                  <a:solidFill>
                    <a:schemeClr val="accent1">
                      <a:shade val="88000"/>
                      <a:satMod val="110000"/>
                    </a:schemeClr>
                  </a:solidFill>
                  <a:prstDash val="solid"/>
                </a:ln>
                <a:solidFill>
                  <a:schemeClr val="tx1">
                    <a:lumMod val="95000"/>
                    <a:lumOff val="5000"/>
                  </a:schemeClr>
                </a:solidFill>
                <a:effectLst/>
                <a:hlinkClick r:id="rId2"/>
              </a:rPr>
              <a:t>شهر همدان</a:t>
            </a:r>
            <a:r>
              <a:rPr lang="ar-SA" sz="3100" dirty="0" smtClean="0">
                <a:ln w="10541" cmpd="sng">
                  <a:solidFill>
                    <a:schemeClr val="accent1">
                      <a:shade val="88000"/>
                      <a:satMod val="110000"/>
                    </a:schemeClr>
                  </a:solidFill>
                  <a:prstDash val="solid"/>
                </a:ln>
                <a:solidFill>
                  <a:schemeClr val="tx1">
                    <a:lumMod val="95000"/>
                    <a:lumOff val="5000"/>
                  </a:schemeClr>
                </a:solidFill>
                <a:effectLst/>
              </a:rPr>
              <a:t> </a:t>
            </a:r>
            <a:r>
              <a:rPr lang="ar-SA"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ar-SA"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ar-SA"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بناي شهرهمدان را به ديا آكو پادشاه ماد نسبت مي دهند. شهر همدان به نامهاي اكباتان - هگمتانه -آنادانا يا همدانا معروف است. شهرهمدان در زمان فرمانروايي بخت النصر ويران شد و بعدها داريوش بزرگ آن را مرمت كرد. </a:t>
            </a:r>
            <a:br>
              <a:rPr lang="ar-SA"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r>
              <a:rPr lang="ar-SA" sz="310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ar-S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r>
            <a:br>
              <a:rPr lang="ar-SA"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br>
            <a:endPar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71802" y="1071546"/>
            <a:ext cx="5078337" cy="4171967"/>
          </a:xfrm>
          <a:prstGeom prst="rect">
            <a:avLst/>
          </a:prstGeom>
          <a:noFill/>
          <a:ln w="9525">
            <a:noFill/>
            <a:miter lim="800000"/>
            <a:headEnd/>
            <a:tailEnd/>
          </a:ln>
          <a:effectLst/>
        </p:spPr>
      </p:pic>
      <p:sp>
        <p:nvSpPr>
          <p:cNvPr id="3" name="TextBox 2"/>
          <p:cNvSpPr txBox="1"/>
          <p:nvPr/>
        </p:nvSpPr>
        <p:spPr>
          <a:xfrm>
            <a:off x="7786710" y="2428868"/>
            <a:ext cx="1000132" cy="338554"/>
          </a:xfrm>
          <a:prstGeom prst="rect">
            <a:avLst/>
          </a:prstGeom>
          <a:noFill/>
        </p:spPr>
        <p:txBody>
          <a:bodyPr vert="horz" wrap="square" rtlCol="1" anchor="ctr">
            <a:spAutoFit/>
          </a:bodyPr>
          <a:lstStyle/>
          <a:p>
            <a:r>
              <a:rPr lang="fa-IR" sz="1600" dirty="0" smtClean="0">
                <a:cs typeface="B Davat" pitchFamily="2" charset="-78"/>
              </a:rPr>
              <a:t>مرکز محلات</a:t>
            </a:r>
            <a:endParaRPr lang="fa-IR" sz="1600" dirty="0">
              <a:cs typeface="B Davat" pitchFamily="2" charset="-78"/>
            </a:endParaRPr>
          </a:p>
        </p:txBody>
      </p:sp>
      <p:sp>
        <p:nvSpPr>
          <p:cNvPr id="4" name="TextBox 3"/>
          <p:cNvSpPr txBox="1"/>
          <p:nvPr/>
        </p:nvSpPr>
        <p:spPr>
          <a:xfrm>
            <a:off x="6786578" y="285728"/>
            <a:ext cx="430887" cy="1071570"/>
          </a:xfrm>
          <a:prstGeom prst="rect">
            <a:avLst/>
          </a:prstGeom>
          <a:noFill/>
        </p:spPr>
        <p:txBody>
          <a:bodyPr vert="vert270" wrap="square" rtlCol="1" anchor="ctr">
            <a:spAutoFit/>
          </a:bodyPr>
          <a:lstStyle/>
          <a:p>
            <a:r>
              <a:rPr lang="fa-IR" sz="1600" dirty="0" smtClean="0">
                <a:cs typeface="B Davat" pitchFamily="2" charset="-78"/>
              </a:rPr>
              <a:t>مرکز محلات</a:t>
            </a:r>
            <a:endParaRPr lang="fa-IR" sz="1600" dirty="0">
              <a:cs typeface="B Davat" pitchFamily="2" charset="-78"/>
            </a:endParaRPr>
          </a:p>
        </p:txBody>
      </p:sp>
      <p:sp>
        <p:nvSpPr>
          <p:cNvPr id="5" name="TextBox 4"/>
          <p:cNvSpPr txBox="1"/>
          <p:nvPr/>
        </p:nvSpPr>
        <p:spPr>
          <a:xfrm>
            <a:off x="4355427" y="5143512"/>
            <a:ext cx="430887" cy="1071570"/>
          </a:xfrm>
          <a:prstGeom prst="rect">
            <a:avLst/>
          </a:prstGeom>
          <a:noFill/>
        </p:spPr>
        <p:txBody>
          <a:bodyPr vert="vert270" wrap="square" rtlCol="1" anchor="ctr">
            <a:spAutoFit/>
          </a:bodyPr>
          <a:lstStyle/>
          <a:p>
            <a:r>
              <a:rPr lang="fa-IR" sz="1600" dirty="0" smtClean="0">
                <a:cs typeface="B Davat" pitchFamily="2" charset="-78"/>
              </a:rPr>
              <a:t>مرکز محلات</a:t>
            </a:r>
            <a:endParaRPr lang="fa-IR" sz="1600" dirty="0">
              <a:cs typeface="B Davat" pitchFamily="2" charset="-78"/>
            </a:endParaRPr>
          </a:p>
        </p:txBody>
      </p:sp>
      <p:sp>
        <p:nvSpPr>
          <p:cNvPr id="6" name="TextBox 5"/>
          <p:cNvSpPr txBox="1"/>
          <p:nvPr/>
        </p:nvSpPr>
        <p:spPr>
          <a:xfrm>
            <a:off x="2143108" y="947306"/>
            <a:ext cx="2928958" cy="369332"/>
          </a:xfrm>
          <a:prstGeom prst="rect">
            <a:avLst/>
          </a:prstGeom>
          <a:noFill/>
        </p:spPr>
        <p:txBody>
          <a:bodyPr vert="horz" wrap="square" rtlCol="1" anchor="ctr">
            <a:spAutoFit/>
          </a:bodyPr>
          <a:lstStyle/>
          <a:p>
            <a:r>
              <a:rPr lang="fa-IR" dirty="0" smtClean="0">
                <a:cs typeface="B Davat" pitchFamily="2" charset="-78"/>
              </a:rPr>
              <a:t>تصویر خیابان اکباتان بر ساختار بازار</a:t>
            </a:r>
            <a:endParaRPr lang="fa-IR" dirty="0">
              <a:cs typeface="B Davat" pitchFamily="2" charset="-78"/>
            </a:endParaRPr>
          </a:p>
        </p:txBody>
      </p:sp>
      <p:sp>
        <p:nvSpPr>
          <p:cNvPr id="7" name="TextBox 6"/>
          <p:cNvSpPr txBox="1"/>
          <p:nvPr/>
        </p:nvSpPr>
        <p:spPr>
          <a:xfrm>
            <a:off x="2285984" y="2071678"/>
            <a:ext cx="1500198" cy="369332"/>
          </a:xfrm>
          <a:prstGeom prst="rect">
            <a:avLst/>
          </a:prstGeom>
          <a:noFill/>
        </p:spPr>
        <p:txBody>
          <a:bodyPr vert="horz" wrap="square" rtlCol="1" anchor="ctr">
            <a:spAutoFit/>
          </a:bodyPr>
          <a:lstStyle/>
          <a:p>
            <a:r>
              <a:rPr lang="fa-IR" dirty="0" smtClean="0">
                <a:cs typeface="B Davat" pitchFamily="2" charset="-78"/>
              </a:rPr>
              <a:t>شاخه اصلی بازار</a:t>
            </a:r>
            <a:endParaRPr lang="fa-IR" dirty="0">
              <a:cs typeface="B Davat" pitchFamily="2" charset="-78"/>
            </a:endParaRPr>
          </a:p>
        </p:txBody>
      </p:sp>
      <p:sp>
        <p:nvSpPr>
          <p:cNvPr id="8" name="TextBox 7"/>
          <p:cNvSpPr txBox="1"/>
          <p:nvPr/>
        </p:nvSpPr>
        <p:spPr>
          <a:xfrm>
            <a:off x="1857356" y="2714620"/>
            <a:ext cx="1714512" cy="338554"/>
          </a:xfrm>
          <a:prstGeom prst="rect">
            <a:avLst/>
          </a:prstGeom>
          <a:noFill/>
        </p:spPr>
        <p:txBody>
          <a:bodyPr vert="horz" wrap="square" rtlCol="1" anchor="ctr">
            <a:spAutoFit/>
          </a:bodyPr>
          <a:lstStyle/>
          <a:p>
            <a:r>
              <a:rPr lang="fa-IR" sz="1600" dirty="0" smtClean="0">
                <a:cs typeface="B Davat" pitchFamily="2" charset="-78"/>
              </a:rPr>
              <a:t>به طرف وروری شهر </a:t>
            </a:r>
            <a:endParaRPr lang="fa-IR" sz="1600" dirty="0">
              <a:cs typeface="B Davat" pitchFamily="2" charset="-78"/>
            </a:endParaRPr>
          </a:p>
        </p:txBody>
      </p:sp>
      <p:cxnSp>
        <p:nvCxnSpPr>
          <p:cNvPr id="14" name="Straight Connector 13"/>
          <p:cNvCxnSpPr/>
          <p:nvPr/>
        </p:nvCxnSpPr>
        <p:spPr>
          <a:xfrm>
            <a:off x="4429124" y="1285860"/>
            <a:ext cx="3143272" cy="3071834"/>
          </a:xfrm>
          <a:prstGeom prst="line">
            <a:avLst/>
          </a:prstGeom>
          <a:ln w="123825">
            <a:prstDash val="dashDot"/>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rot="10800000">
            <a:off x="3357554" y="2571744"/>
            <a:ext cx="4357718" cy="1588"/>
          </a:xfrm>
          <a:prstGeom prst="line">
            <a:avLst/>
          </a:prstGeom>
          <a:ln w="76200">
            <a:prstDash val="lgDashDotDot"/>
            <a:headEnd type="arrow" w="med" len="med"/>
            <a:tailEnd type="arrow" w="med" len="med"/>
          </a:ln>
        </p:spPr>
        <p:style>
          <a:lnRef idx="3">
            <a:schemeClr val="accent3"/>
          </a:lnRef>
          <a:fillRef idx="0">
            <a:schemeClr val="accent3"/>
          </a:fillRef>
          <a:effectRef idx="2">
            <a:schemeClr val="accent3"/>
          </a:effectRef>
          <a:fontRef idx="minor">
            <a:schemeClr val="tx1"/>
          </a:fontRef>
        </p:style>
      </p:cxnSp>
      <p:sp>
        <p:nvSpPr>
          <p:cNvPr id="20" name="TextBox 19"/>
          <p:cNvSpPr txBox="1"/>
          <p:nvPr/>
        </p:nvSpPr>
        <p:spPr>
          <a:xfrm>
            <a:off x="71406" y="5000636"/>
            <a:ext cx="2643206" cy="369332"/>
          </a:xfrm>
          <a:prstGeom prst="rect">
            <a:avLst/>
          </a:prstGeom>
          <a:noFill/>
        </p:spPr>
        <p:txBody>
          <a:bodyPr wrap="square" rtlCol="1">
            <a:spAutoFit/>
          </a:bodyPr>
          <a:lstStyle/>
          <a:p>
            <a:r>
              <a:rPr lang="fa-IR" dirty="0" smtClean="0">
                <a:cs typeface="B Davat" pitchFamily="2" charset="-78"/>
              </a:rPr>
              <a:t>نگاهی بر قسمتی از شهر هگمتانه </a:t>
            </a:r>
            <a:endParaRPr lang="fa-IR" dirty="0">
              <a:cs typeface="B Davat" pitchFamily="2" charset="-78"/>
            </a:endParaRPr>
          </a:p>
        </p:txBody>
      </p:sp>
      <p:sp>
        <p:nvSpPr>
          <p:cNvPr id="21" name="Rounded Rectangle 20"/>
          <p:cNvSpPr/>
          <p:nvPr/>
        </p:nvSpPr>
        <p:spPr>
          <a:xfrm>
            <a:off x="285720" y="4857760"/>
            <a:ext cx="2571768" cy="5715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neshgah\تاریخ شهرسازی ایران\ه2.jpg"/>
          <p:cNvPicPr>
            <a:picLocks noChangeAspect="1" noChangeArrowheads="1"/>
          </p:cNvPicPr>
          <p:nvPr/>
        </p:nvPicPr>
        <p:blipFill>
          <a:blip r:embed="rId2"/>
          <a:srcRect/>
          <a:stretch>
            <a:fillRect/>
          </a:stretch>
        </p:blipFill>
        <p:spPr bwMode="auto">
          <a:xfrm>
            <a:off x="642910" y="1214422"/>
            <a:ext cx="3666438" cy="2571768"/>
          </a:xfrm>
          <a:prstGeom prst="rect">
            <a:avLst/>
          </a:prstGeom>
          <a:noFill/>
        </p:spPr>
      </p:pic>
      <p:pic>
        <p:nvPicPr>
          <p:cNvPr id="1027" name="Picture 3" descr="C:\Daneshgah\تاریخ شهرسازی ایران\ه3.jpg"/>
          <p:cNvPicPr>
            <a:picLocks noChangeAspect="1" noChangeArrowheads="1"/>
          </p:cNvPicPr>
          <p:nvPr/>
        </p:nvPicPr>
        <p:blipFill>
          <a:blip r:embed="rId3"/>
          <a:srcRect/>
          <a:stretch>
            <a:fillRect/>
          </a:stretch>
        </p:blipFill>
        <p:spPr bwMode="auto">
          <a:xfrm>
            <a:off x="4786314" y="2714620"/>
            <a:ext cx="3571900" cy="3353091"/>
          </a:xfrm>
          <a:prstGeom prst="rect">
            <a:avLst/>
          </a:prstGeom>
          <a:noFill/>
        </p:spPr>
      </p:pic>
      <p:cxnSp>
        <p:nvCxnSpPr>
          <p:cNvPr id="25" name="Straight Connector 24"/>
          <p:cNvCxnSpPr/>
          <p:nvPr/>
        </p:nvCxnSpPr>
        <p:spPr>
          <a:xfrm rot="5400000" flipH="1" flipV="1">
            <a:off x="6429388" y="5286388"/>
            <a:ext cx="15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a:off x="6643702" y="5143511"/>
            <a:ext cx="1214446" cy="78581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6" name="Straight Connector 35"/>
          <p:cNvCxnSpPr/>
          <p:nvPr/>
        </p:nvCxnSpPr>
        <p:spPr>
          <a:xfrm>
            <a:off x="7858148" y="5929330"/>
            <a:ext cx="428628" cy="1588"/>
          </a:xfrm>
          <a:prstGeom prst="line">
            <a:avLst/>
          </a:prstGeom>
        </p:spPr>
        <p:style>
          <a:lnRef idx="2">
            <a:schemeClr val="accent3"/>
          </a:lnRef>
          <a:fillRef idx="0">
            <a:schemeClr val="accent3"/>
          </a:fillRef>
          <a:effectRef idx="1">
            <a:schemeClr val="accent3"/>
          </a:effectRef>
          <a:fontRef idx="minor">
            <a:schemeClr val="tx1"/>
          </a:fontRef>
        </p:style>
      </p:cxnSp>
      <p:sp>
        <p:nvSpPr>
          <p:cNvPr id="38" name="TextBox 37"/>
          <p:cNvSpPr txBox="1"/>
          <p:nvPr/>
        </p:nvSpPr>
        <p:spPr>
          <a:xfrm>
            <a:off x="7143768" y="6072206"/>
            <a:ext cx="1571636" cy="369332"/>
          </a:xfrm>
          <a:prstGeom prst="rect">
            <a:avLst/>
          </a:prstGeom>
          <a:noFill/>
        </p:spPr>
        <p:txBody>
          <a:bodyPr wrap="square" rtlCol="1">
            <a:spAutoFit/>
          </a:bodyPr>
          <a:lstStyle/>
          <a:p>
            <a:r>
              <a:rPr lang="fa-IR" dirty="0" smtClean="0">
                <a:cs typeface="B Davat" pitchFamily="2" charset="-78"/>
              </a:rPr>
              <a:t>مفــهوم آسمانی </a:t>
            </a:r>
            <a:endParaRPr lang="fa-IR" dirty="0">
              <a:cs typeface="B Davat" pitchFamily="2" charset="-78"/>
            </a:endParaRPr>
          </a:p>
        </p:txBody>
      </p:sp>
      <p:sp>
        <p:nvSpPr>
          <p:cNvPr id="39" name="TextBox 38"/>
          <p:cNvSpPr txBox="1"/>
          <p:nvPr/>
        </p:nvSpPr>
        <p:spPr>
          <a:xfrm>
            <a:off x="7358082" y="500042"/>
            <a:ext cx="1428760" cy="369332"/>
          </a:xfrm>
          <a:prstGeom prst="rect">
            <a:avLst/>
          </a:prstGeom>
          <a:noFill/>
        </p:spPr>
        <p:txBody>
          <a:bodyPr wrap="square" rtlCol="1">
            <a:spAutoFit/>
          </a:bodyPr>
          <a:lstStyle/>
          <a:p>
            <a:r>
              <a:rPr lang="fa-IR" dirty="0" smtClean="0">
                <a:cs typeface="B Davat" pitchFamily="2" charset="-78"/>
              </a:rPr>
              <a:t>قلعه هگمتانه </a:t>
            </a:r>
            <a:endParaRPr lang="fa-IR" dirty="0">
              <a:cs typeface="B Davat" pitchFamily="2" charset="-78"/>
            </a:endParaRPr>
          </a:p>
        </p:txBody>
      </p:sp>
      <p:sp>
        <p:nvSpPr>
          <p:cNvPr id="40" name="Rounded Rectangle 39"/>
          <p:cNvSpPr/>
          <p:nvPr/>
        </p:nvSpPr>
        <p:spPr>
          <a:xfrm>
            <a:off x="7786710" y="428604"/>
            <a:ext cx="1000132" cy="35719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TextBox 40"/>
          <p:cNvSpPr txBox="1"/>
          <p:nvPr/>
        </p:nvSpPr>
        <p:spPr>
          <a:xfrm>
            <a:off x="5214942" y="1214422"/>
            <a:ext cx="3571900" cy="923330"/>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قلعه محکم و استواربر فراز تپه و با یک </a:t>
            </a:r>
          </a:p>
          <a:p>
            <a:r>
              <a:rPr lang="fa-IR" dirty="0" smtClean="0">
                <a:cs typeface="B Davat" pitchFamily="2" charset="-78"/>
              </a:rPr>
              <a:t>     نقطه سوق الجیشی که نقاط زیستی  کوچک </a:t>
            </a:r>
          </a:p>
          <a:p>
            <a:r>
              <a:rPr lang="fa-IR" dirty="0" smtClean="0">
                <a:cs typeface="B Davat" pitchFamily="2" charset="-78"/>
              </a:rPr>
              <a:t>     و  بزرگ در دامنه اش پراکنده اند .</a:t>
            </a:r>
            <a:endParaRPr lang="fa-IR" dirty="0">
              <a:cs typeface="B Davat" pitchFamily="2" charset="-78"/>
            </a:endParaRPr>
          </a:p>
        </p:txBody>
      </p:sp>
      <p:cxnSp>
        <p:nvCxnSpPr>
          <p:cNvPr id="47" name="Straight Connector 46"/>
          <p:cNvCxnSpPr/>
          <p:nvPr/>
        </p:nvCxnSpPr>
        <p:spPr>
          <a:xfrm rot="5400000">
            <a:off x="1893869" y="2464587"/>
            <a:ext cx="1928032" cy="1000926"/>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0800000">
            <a:off x="1643042" y="3929066"/>
            <a:ext cx="71438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5400000">
            <a:off x="1858150" y="2500306"/>
            <a:ext cx="2213784" cy="121524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rot="10800000" flipV="1">
            <a:off x="1428728" y="4214816"/>
            <a:ext cx="928694"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1822431" y="2607463"/>
            <a:ext cx="2570974" cy="1358116"/>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0800000">
            <a:off x="1285852" y="4570420"/>
            <a:ext cx="1143008"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714348" y="3774048"/>
            <a:ext cx="928694" cy="369332"/>
          </a:xfrm>
          <a:prstGeom prst="rect">
            <a:avLst/>
          </a:prstGeom>
          <a:noFill/>
        </p:spPr>
        <p:txBody>
          <a:bodyPr wrap="square" rtlCol="1">
            <a:spAutoFit/>
          </a:bodyPr>
          <a:lstStyle/>
          <a:p>
            <a:r>
              <a:rPr lang="fa-IR" dirty="0" smtClean="0">
                <a:cs typeface="B Davat" pitchFamily="2" charset="-78"/>
              </a:rPr>
              <a:t>اتاق</a:t>
            </a:r>
            <a:endParaRPr lang="fa-IR" dirty="0">
              <a:cs typeface="B Davat" pitchFamily="2" charset="-78"/>
            </a:endParaRPr>
          </a:p>
        </p:txBody>
      </p:sp>
      <p:sp>
        <p:nvSpPr>
          <p:cNvPr id="62" name="TextBox 61"/>
          <p:cNvSpPr txBox="1"/>
          <p:nvPr/>
        </p:nvSpPr>
        <p:spPr>
          <a:xfrm>
            <a:off x="500034" y="4059800"/>
            <a:ext cx="928694" cy="369332"/>
          </a:xfrm>
          <a:prstGeom prst="rect">
            <a:avLst/>
          </a:prstGeom>
          <a:noFill/>
        </p:spPr>
        <p:txBody>
          <a:bodyPr wrap="square" rtlCol="1">
            <a:spAutoFit/>
          </a:bodyPr>
          <a:lstStyle/>
          <a:p>
            <a:r>
              <a:rPr lang="fa-IR" dirty="0" smtClean="0">
                <a:cs typeface="B Davat" pitchFamily="2" charset="-78"/>
              </a:rPr>
              <a:t>ایوان</a:t>
            </a:r>
            <a:endParaRPr lang="fa-IR" dirty="0">
              <a:cs typeface="B Davat" pitchFamily="2" charset="-78"/>
            </a:endParaRPr>
          </a:p>
        </p:txBody>
      </p:sp>
      <p:sp>
        <p:nvSpPr>
          <p:cNvPr id="63" name="TextBox 62"/>
          <p:cNvSpPr txBox="1"/>
          <p:nvPr/>
        </p:nvSpPr>
        <p:spPr>
          <a:xfrm>
            <a:off x="357158" y="4416990"/>
            <a:ext cx="928694" cy="369332"/>
          </a:xfrm>
          <a:prstGeom prst="rect">
            <a:avLst/>
          </a:prstGeom>
          <a:noFill/>
        </p:spPr>
        <p:txBody>
          <a:bodyPr wrap="square" rtlCol="1">
            <a:spAutoFit/>
          </a:bodyPr>
          <a:lstStyle/>
          <a:p>
            <a:r>
              <a:rPr lang="fa-IR" dirty="0" smtClean="0">
                <a:cs typeface="B Davat" pitchFamily="2" charset="-78"/>
              </a:rPr>
              <a:t>حیاط</a:t>
            </a:r>
            <a:endParaRPr lang="fa-IR"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5500702"/>
            <a:ext cx="8075432" cy="562672"/>
          </a:xfrm>
        </p:spPr>
        <p:txBody>
          <a:bodyPr/>
          <a:lstStyle/>
          <a:p>
            <a:pPr algn="ctr"/>
            <a:r>
              <a:rPr lang="fa-IR" dirty="0" smtClean="0"/>
              <a:t>قلعه هگمتانه</a:t>
            </a:r>
            <a:endParaRPr lang="en-US" dirty="0"/>
          </a:p>
        </p:txBody>
      </p:sp>
      <p:pic>
        <p:nvPicPr>
          <p:cNvPr id="18434" name="Picture 2" descr="آرامگاه کوروش بزرگ"/>
          <p:cNvPicPr>
            <a:picLocks noGrp="1" noChangeAspect="1" noChangeArrowheads="1"/>
          </p:cNvPicPr>
          <p:nvPr>
            <p:ph type="pic" idx="1"/>
          </p:nvPr>
        </p:nvPicPr>
        <p:blipFill>
          <a:blip r:embed="rId2"/>
          <a:srcRect t="11606" b="11606"/>
          <a:stretch>
            <a:fillRect/>
          </a:stretch>
        </p:blipFill>
        <p:spPr bwMode="auto">
          <a:prstGeom prst="rect">
            <a:avLst/>
          </a:prstGeom>
          <a:ln>
            <a:noFill/>
          </a:ln>
          <a:effectLst>
            <a:softEdge rad="112500"/>
          </a:effectLst>
        </p:spPr>
      </p:pic>
    </p:spTree>
  </p:cSld>
  <p:clrMapOvr>
    <a:masterClrMapping/>
  </p:clrMapOvr>
  <p:transition spd="slow">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785918" y="642918"/>
            <a:ext cx="3571900" cy="5185762"/>
          </a:xfrm>
          <a:prstGeom prst="rect">
            <a:avLst/>
          </a:prstGeom>
          <a:noFill/>
          <a:ln w="9525">
            <a:noFill/>
            <a:miter lim="800000"/>
            <a:headEnd/>
            <a:tailEnd/>
          </a:ln>
          <a:effectLst/>
        </p:spPr>
      </p:pic>
      <p:sp>
        <p:nvSpPr>
          <p:cNvPr id="4" name="Freeform 3"/>
          <p:cNvSpPr/>
          <p:nvPr/>
        </p:nvSpPr>
        <p:spPr>
          <a:xfrm>
            <a:off x="4391224" y="1524000"/>
            <a:ext cx="834887" cy="1792625"/>
          </a:xfrm>
          <a:custGeom>
            <a:avLst/>
            <a:gdLst>
              <a:gd name="connsiteX0" fmla="*/ 834887 w 834887"/>
              <a:gd name="connsiteY0" fmla="*/ 0 h 1792625"/>
              <a:gd name="connsiteX1" fmla="*/ 808382 w 834887"/>
              <a:gd name="connsiteY1" fmla="*/ 79513 h 1792625"/>
              <a:gd name="connsiteX2" fmla="*/ 795130 w 834887"/>
              <a:gd name="connsiteY2" fmla="*/ 132522 h 1792625"/>
              <a:gd name="connsiteX3" fmla="*/ 768626 w 834887"/>
              <a:gd name="connsiteY3" fmla="*/ 212035 h 1792625"/>
              <a:gd name="connsiteX4" fmla="*/ 755373 w 834887"/>
              <a:gd name="connsiteY4" fmla="*/ 251791 h 1792625"/>
              <a:gd name="connsiteX5" fmla="*/ 728869 w 834887"/>
              <a:gd name="connsiteY5" fmla="*/ 278296 h 1792625"/>
              <a:gd name="connsiteX6" fmla="*/ 715617 w 834887"/>
              <a:gd name="connsiteY6" fmla="*/ 318052 h 1792625"/>
              <a:gd name="connsiteX7" fmla="*/ 689113 w 834887"/>
              <a:gd name="connsiteY7" fmla="*/ 344557 h 1792625"/>
              <a:gd name="connsiteX8" fmla="*/ 662608 w 834887"/>
              <a:gd name="connsiteY8" fmla="*/ 424070 h 1792625"/>
              <a:gd name="connsiteX9" fmla="*/ 622852 w 834887"/>
              <a:gd name="connsiteY9" fmla="*/ 543339 h 1792625"/>
              <a:gd name="connsiteX10" fmla="*/ 596347 w 834887"/>
              <a:gd name="connsiteY10" fmla="*/ 622852 h 1792625"/>
              <a:gd name="connsiteX11" fmla="*/ 569843 w 834887"/>
              <a:gd name="connsiteY11" fmla="*/ 649357 h 1792625"/>
              <a:gd name="connsiteX12" fmla="*/ 556591 w 834887"/>
              <a:gd name="connsiteY12" fmla="*/ 689113 h 1792625"/>
              <a:gd name="connsiteX13" fmla="*/ 503582 w 834887"/>
              <a:gd name="connsiteY13" fmla="*/ 755374 h 1792625"/>
              <a:gd name="connsiteX14" fmla="*/ 490330 w 834887"/>
              <a:gd name="connsiteY14" fmla="*/ 795130 h 1792625"/>
              <a:gd name="connsiteX15" fmla="*/ 463826 w 834887"/>
              <a:gd name="connsiteY15" fmla="*/ 821635 h 1792625"/>
              <a:gd name="connsiteX16" fmla="*/ 437321 w 834887"/>
              <a:gd name="connsiteY16" fmla="*/ 901148 h 1792625"/>
              <a:gd name="connsiteX17" fmla="*/ 410817 w 834887"/>
              <a:gd name="connsiteY17" fmla="*/ 980661 h 1792625"/>
              <a:gd name="connsiteX18" fmla="*/ 371060 w 834887"/>
              <a:gd name="connsiteY18" fmla="*/ 1113183 h 1792625"/>
              <a:gd name="connsiteX19" fmla="*/ 357808 w 834887"/>
              <a:gd name="connsiteY19" fmla="*/ 1152939 h 1792625"/>
              <a:gd name="connsiteX20" fmla="*/ 304800 w 834887"/>
              <a:gd name="connsiteY20" fmla="*/ 1232452 h 1792625"/>
              <a:gd name="connsiteX21" fmla="*/ 251791 w 834887"/>
              <a:gd name="connsiteY21" fmla="*/ 1338470 h 1792625"/>
              <a:gd name="connsiteX22" fmla="*/ 238539 w 834887"/>
              <a:gd name="connsiteY22" fmla="*/ 1630017 h 1792625"/>
              <a:gd name="connsiteX23" fmla="*/ 225287 w 834887"/>
              <a:gd name="connsiteY23" fmla="*/ 1736035 h 1792625"/>
              <a:gd name="connsiteX24" fmla="*/ 212034 w 834887"/>
              <a:gd name="connsiteY24" fmla="*/ 1775791 h 1792625"/>
              <a:gd name="connsiteX25" fmla="*/ 172278 w 834887"/>
              <a:gd name="connsiteY25" fmla="*/ 1789043 h 1792625"/>
              <a:gd name="connsiteX26" fmla="*/ 0 w 834887"/>
              <a:gd name="connsiteY26" fmla="*/ 1789043 h 179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4887" h="1792625">
                <a:moveTo>
                  <a:pt x="834887" y="0"/>
                </a:moveTo>
                <a:cubicBezTo>
                  <a:pt x="826052" y="26504"/>
                  <a:pt x="815158" y="52409"/>
                  <a:pt x="808382" y="79513"/>
                </a:cubicBezTo>
                <a:cubicBezTo>
                  <a:pt x="803965" y="97183"/>
                  <a:pt x="800364" y="115077"/>
                  <a:pt x="795130" y="132522"/>
                </a:cubicBezTo>
                <a:cubicBezTo>
                  <a:pt x="787102" y="159282"/>
                  <a:pt x="777461" y="185531"/>
                  <a:pt x="768626" y="212035"/>
                </a:cubicBezTo>
                <a:cubicBezTo>
                  <a:pt x="764209" y="225287"/>
                  <a:pt x="765250" y="241913"/>
                  <a:pt x="755373" y="251791"/>
                </a:cubicBezTo>
                <a:lnTo>
                  <a:pt x="728869" y="278296"/>
                </a:lnTo>
                <a:cubicBezTo>
                  <a:pt x="724452" y="291548"/>
                  <a:pt x="722804" y="306074"/>
                  <a:pt x="715617" y="318052"/>
                </a:cubicBezTo>
                <a:cubicBezTo>
                  <a:pt x="709189" y="328766"/>
                  <a:pt x="694701" y="333382"/>
                  <a:pt x="689113" y="344557"/>
                </a:cubicBezTo>
                <a:cubicBezTo>
                  <a:pt x="676619" y="369546"/>
                  <a:pt x="671443" y="397566"/>
                  <a:pt x="662608" y="424070"/>
                </a:cubicBezTo>
                <a:lnTo>
                  <a:pt x="622852" y="543339"/>
                </a:lnTo>
                <a:lnTo>
                  <a:pt x="596347" y="622852"/>
                </a:lnTo>
                <a:lnTo>
                  <a:pt x="569843" y="649357"/>
                </a:lnTo>
                <a:cubicBezTo>
                  <a:pt x="565426" y="662609"/>
                  <a:pt x="562838" y="676619"/>
                  <a:pt x="556591" y="689113"/>
                </a:cubicBezTo>
                <a:cubicBezTo>
                  <a:pt x="539872" y="722551"/>
                  <a:pt x="528236" y="730720"/>
                  <a:pt x="503582" y="755374"/>
                </a:cubicBezTo>
                <a:cubicBezTo>
                  <a:pt x="499165" y="768626"/>
                  <a:pt x="497517" y="783152"/>
                  <a:pt x="490330" y="795130"/>
                </a:cubicBezTo>
                <a:cubicBezTo>
                  <a:pt x="483902" y="805844"/>
                  <a:pt x="469414" y="810460"/>
                  <a:pt x="463826" y="821635"/>
                </a:cubicBezTo>
                <a:cubicBezTo>
                  <a:pt x="451332" y="846624"/>
                  <a:pt x="446156" y="874644"/>
                  <a:pt x="437321" y="901148"/>
                </a:cubicBezTo>
                <a:lnTo>
                  <a:pt x="410817" y="980661"/>
                </a:lnTo>
                <a:cubicBezTo>
                  <a:pt x="390789" y="1060776"/>
                  <a:pt x="403326" y="1016388"/>
                  <a:pt x="371060" y="1113183"/>
                </a:cubicBezTo>
                <a:cubicBezTo>
                  <a:pt x="366643" y="1126435"/>
                  <a:pt x="365556" y="1141316"/>
                  <a:pt x="357808" y="1152939"/>
                </a:cubicBezTo>
                <a:cubicBezTo>
                  <a:pt x="340139" y="1179443"/>
                  <a:pt x="314873" y="1202233"/>
                  <a:pt x="304800" y="1232452"/>
                </a:cubicBezTo>
                <a:cubicBezTo>
                  <a:pt x="274344" y="1323818"/>
                  <a:pt x="298050" y="1292209"/>
                  <a:pt x="251791" y="1338470"/>
                </a:cubicBezTo>
                <a:cubicBezTo>
                  <a:pt x="202893" y="1485165"/>
                  <a:pt x="223544" y="1390099"/>
                  <a:pt x="238539" y="1630017"/>
                </a:cubicBezTo>
                <a:cubicBezTo>
                  <a:pt x="234122" y="1665356"/>
                  <a:pt x="231658" y="1700995"/>
                  <a:pt x="225287" y="1736035"/>
                </a:cubicBezTo>
                <a:cubicBezTo>
                  <a:pt x="222788" y="1749779"/>
                  <a:pt x="221912" y="1765914"/>
                  <a:pt x="212034" y="1775791"/>
                </a:cubicBezTo>
                <a:cubicBezTo>
                  <a:pt x="202156" y="1785668"/>
                  <a:pt x="186220" y="1788172"/>
                  <a:pt x="172278" y="1789043"/>
                </a:cubicBezTo>
                <a:cubicBezTo>
                  <a:pt x="114964" y="1792625"/>
                  <a:pt x="57426" y="1789043"/>
                  <a:pt x="0" y="1789043"/>
                </a:cubicBezTo>
              </a:path>
            </a:pathLst>
          </a:custGeom>
          <a:ln w="57150">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6" name="Straight Arrow Connector 5"/>
          <p:cNvCxnSpPr>
            <a:stCxn id="4" idx="1"/>
          </p:cNvCxnSpPr>
          <p:nvPr/>
        </p:nvCxnSpPr>
        <p:spPr>
          <a:xfrm flipV="1">
            <a:off x="5199606" y="1357298"/>
            <a:ext cx="86774" cy="24621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4324148" y="3286124"/>
            <a:ext cx="104976" cy="269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Freeform 9"/>
          <p:cNvSpPr/>
          <p:nvPr/>
        </p:nvSpPr>
        <p:spPr>
          <a:xfrm>
            <a:off x="2257624" y="4110962"/>
            <a:ext cx="1358497" cy="1110689"/>
          </a:xfrm>
          <a:custGeom>
            <a:avLst/>
            <a:gdLst>
              <a:gd name="connsiteX0" fmla="*/ 1351721 w 1358497"/>
              <a:gd name="connsiteY0" fmla="*/ 23716 h 1110689"/>
              <a:gd name="connsiteX1" fmla="*/ 1325217 w 1358497"/>
              <a:gd name="connsiteY1" fmla="*/ 116481 h 1110689"/>
              <a:gd name="connsiteX2" fmla="*/ 1311965 w 1358497"/>
              <a:gd name="connsiteY2" fmla="*/ 156238 h 1110689"/>
              <a:gd name="connsiteX3" fmla="*/ 1285460 w 1358497"/>
              <a:gd name="connsiteY3" fmla="*/ 182742 h 1110689"/>
              <a:gd name="connsiteX4" fmla="*/ 1272208 w 1358497"/>
              <a:gd name="connsiteY4" fmla="*/ 315264 h 1110689"/>
              <a:gd name="connsiteX5" fmla="*/ 1258956 w 1358497"/>
              <a:gd name="connsiteY5" fmla="*/ 408029 h 1110689"/>
              <a:gd name="connsiteX6" fmla="*/ 1232452 w 1358497"/>
              <a:gd name="connsiteY6" fmla="*/ 487542 h 1110689"/>
              <a:gd name="connsiteX7" fmla="*/ 1219200 w 1358497"/>
              <a:gd name="connsiteY7" fmla="*/ 527299 h 1110689"/>
              <a:gd name="connsiteX8" fmla="*/ 1139687 w 1358497"/>
              <a:gd name="connsiteY8" fmla="*/ 765838 h 1110689"/>
              <a:gd name="connsiteX9" fmla="*/ 1126434 w 1358497"/>
              <a:gd name="connsiteY9" fmla="*/ 805595 h 1110689"/>
              <a:gd name="connsiteX10" fmla="*/ 1113182 w 1358497"/>
              <a:gd name="connsiteY10" fmla="*/ 845351 h 1110689"/>
              <a:gd name="connsiteX11" fmla="*/ 1086678 w 1358497"/>
              <a:gd name="connsiteY11" fmla="*/ 885108 h 1110689"/>
              <a:gd name="connsiteX12" fmla="*/ 1060173 w 1358497"/>
              <a:gd name="connsiteY12" fmla="*/ 911612 h 1110689"/>
              <a:gd name="connsiteX13" fmla="*/ 1020417 w 1358497"/>
              <a:gd name="connsiteY13" fmla="*/ 924864 h 1110689"/>
              <a:gd name="connsiteX14" fmla="*/ 967408 w 1358497"/>
              <a:gd name="connsiteY14" fmla="*/ 991125 h 1110689"/>
              <a:gd name="connsiteX15" fmla="*/ 887895 w 1358497"/>
              <a:gd name="connsiteY15" fmla="*/ 1017629 h 1110689"/>
              <a:gd name="connsiteX16" fmla="*/ 861391 w 1358497"/>
              <a:gd name="connsiteY16" fmla="*/ 1044134 h 1110689"/>
              <a:gd name="connsiteX17" fmla="*/ 808382 w 1358497"/>
              <a:gd name="connsiteY17" fmla="*/ 1057386 h 1110689"/>
              <a:gd name="connsiteX18" fmla="*/ 715617 w 1358497"/>
              <a:gd name="connsiteY18" fmla="*/ 1030881 h 1110689"/>
              <a:gd name="connsiteX19" fmla="*/ 583095 w 1358497"/>
              <a:gd name="connsiteY19" fmla="*/ 1044134 h 1110689"/>
              <a:gd name="connsiteX20" fmla="*/ 463826 w 1358497"/>
              <a:gd name="connsiteY20" fmla="*/ 1083890 h 1110689"/>
              <a:gd name="connsiteX21" fmla="*/ 424069 w 1358497"/>
              <a:gd name="connsiteY21" fmla="*/ 1097142 h 1110689"/>
              <a:gd name="connsiteX22" fmla="*/ 0 w 1358497"/>
              <a:gd name="connsiteY22" fmla="*/ 1110395 h 1110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58497" h="1110689">
                <a:moveTo>
                  <a:pt x="1351721" y="23716"/>
                </a:moveTo>
                <a:cubicBezTo>
                  <a:pt x="1319947" y="119040"/>
                  <a:pt x="1358497" y="0"/>
                  <a:pt x="1325217" y="116481"/>
                </a:cubicBezTo>
                <a:cubicBezTo>
                  <a:pt x="1321379" y="129913"/>
                  <a:pt x="1319152" y="144260"/>
                  <a:pt x="1311965" y="156238"/>
                </a:cubicBezTo>
                <a:cubicBezTo>
                  <a:pt x="1305537" y="166952"/>
                  <a:pt x="1294295" y="173907"/>
                  <a:pt x="1285460" y="182742"/>
                </a:cubicBezTo>
                <a:cubicBezTo>
                  <a:pt x="1253196" y="279534"/>
                  <a:pt x="1252180" y="235151"/>
                  <a:pt x="1272208" y="315264"/>
                </a:cubicBezTo>
                <a:cubicBezTo>
                  <a:pt x="1267791" y="346186"/>
                  <a:pt x="1265980" y="377593"/>
                  <a:pt x="1258956" y="408029"/>
                </a:cubicBezTo>
                <a:cubicBezTo>
                  <a:pt x="1252674" y="435252"/>
                  <a:pt x="1241287" y="461038"/>
                  <a:pt x="1232452" y="487542"/>
                </a:cubicBezTo>
                <a:lnTo>
                  <a:pt x="1219200" y="527299"/>
                </a:lnTo>
                <a:lnTo>
                  <a:pt x="1139687" y="765838"/>
                </a:lnTo>
                <a:lnTo>
                  <a:pt x="1126434" y="805595"/>
                </a:lnTo>
                <a:cubicBezTo>
                  <a:pt x="1122017" y="818847"/>
                  <a:pt x="1120930" y="833728"/>
                  <a:pt x="1113182" y="845351"/>
                </a:cubicBezTo>
                <a:cubicBezTo>
                  <a:pt x="1104347" y="858603"/>
                  <a:pt x="1096628" y="872671"/>
                  <a:pt x="1086678" y="885108"/>
                </a:cubicBezTo>
                <a:cubicBezTo>
                  <a:pt x="1078873" y="894864"/>
                  <a:pt x="1070887" y="905184"/>
                  <a:pt x="1060173" y="911612"/>
                </a:cubicBezTo>
                <a:cubicBezTo>
                  <a:pt x="1048195" y="918799"/>
                  <a:pt x="1033669" y="920447"/>
                  <a:pt x="1020417" y="924864"/>
                </a:cubicBezTo>
                <a:cubicBezTo>
                  <a:pt x="1011052" y="938912"/>
                  <a:pt x="986294" y="981682"/>
                  <a:pt x="967408" y="991125"/>
                </a:cubicBezTo>
                <a:cubicBezTo>
                  <a:pt x="942419" y="1003619"/>
                  <a:pt x="887895" y="1017629"/>
                  <a:pt x="887895" y="1017629"/>
                </a:cubicBezTo>
                <a:cubicBezTo>
                  <a:pt x="879060" y="1026464"/>
                  <a:pt x="872566" y="1038546"/>
                  <a:pt x="861391" y="1044134"/>
                </a:cubicBezTo>
                <a:cubicBezTo>
                  <a:pt x="845100" y="1052279"/>
                  <a:pt x="826595" y="1057386"/>
                  <a:pt x="808382" y="1057386"/>
                </a:cubicBezTo>
                <a:cubicBezTo>
                  <a:pt x="791737" y="1057386"/>
                  <a:pt x="734368" y="1037132"/>
                  <a:pt x="715617" y="1030881"/>
                </a:cubicBezTo>
                <a:cubicBezTo>
                  <a:pt x="671443" y="1035299"/>
                  <a:pt x="626729" y="1035953"/>
                  <a:pt x="583095" y="1044134"/>
                </a:cubicBezTo>
                <a:cubicBezTo>
                  <a:pt x="583091" y="1044135"/>
                  <a:pt x="483706" y="1077263"/>
                  <a:pt x="463826" y="1083890"/>
                </a:cubicBezTo>
                <a:cubicBezTo>
                  <a:pt x="450574" y="1088307"/>
                  <a:pt x="438030" y="1096677"/>
                  <a:pt x="424069" y="1097142"/>
                </a:cubicBezTo>
                <a:cubicBezTo>
                  <a:pt x="17674" y="1110689"/>
                  <a:pt x="159099" y="1110395"/>
                  <a:pt x="0" y="1110395"/>
                </a:cubicBezTo>
              </a:path>
            </a:pathLst>
          </a:custGeom>
          <a:ln w="57150">
            <a:solidFill>
              <a:schemeClr val="accent1">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12" name="Straight Arrow Connector 11"/>
          <p:cNvCxnSpPr/>
          <p:nvPr/>
        </p:nvCxnSpPr>
        <p:spPr>
          <a:xfrm rot="5400000" flipH="1" flipV="1">
            <a:off x="3541636" y="4041711"/>
            <a:ext cx="214313" cy="131903"/>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2143109" y="5213362"/>
            <a:ext cx="214314" cy="158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3286116" y="2857496"/>
            <a:ext cx="142876" cy="142876"/>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43" name="Freeform 42"/>
          <p:cNvSpPr/>
          <p:nvPr/>
        </p:nvSpPr>
        <p:spPr>
          <a:xfrm>
            <a:off x="3145519" y="3578087"/>
            <a:ext cx="437322" cy="215249"/>
          </a:xfrm>
          <a:custGeom>
            <a:avLst/>
            <a:gdLst>
              <a:gd name="connsiteX0" fmla="*/ 0 w 437322"/>
              <a:gd name="connsiteY0" fmla="*/ 0 h 215249"/>
              <a:gd name="connsiteX1" fmla="*/ 13252 w 437322"/>
              <a:gd name="connsiteY1" fmla="*/ 39756 h 215249"/>
              <a:gd name="connsiteX2" fmla="*/ 79513 w 437322"/>
              <a:gd name="connsiteY2" fmla="*/ 92765 h 215249"/>
              <a:gd name="connsiteX3" fmla="*/ 145774 w 437322"/>
              <a:gd name="connsiteY3" fmla="*/ 132522 h 215249"/>
              <a:gd name="connsiteX4" fmla="*/ 172278 w 437322"/>
              <a:gd name="connsiteY4" fmla="*/ 172278 h 215249"/>
              <a:gd name="connsiteX5" fmla="*/ 212035 w 437322"/>
              <a:gd name="connsiteY5" fmla="*/ 185530 h 215249"/>
              <a:gd name="connsiteX6" fmla="*/ 344557 w 437322"/>
              <a:gd name="connsiteY6" fmla="*/ 198783 h 215249"/>
              <a:gd name="connsiteX7" fmla="*/ 437322 w 437322"/>
              <a:gd name="connsiteY7" fmla="*/ 212035 h 215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322" h="215249">
                <a:moveTo>
                  <a:pt x="0" y="0"/>
                </a:moveTo>
                <a:cubicBezTo>
                  <a:pt x="4417" y="13252"/>
                  <a:pt x="6065" y="27778"/>
                  <a:pt x="13252" y="39756"/>
                </a:cubicBezTo>
                <a:cubicBezTo>
                  <a:pt x="28021" y="64370"/>
                  <a:pt x="58677" y="76096"/>
                  <a:pt x="79513" y="92765"/>
                </a:cubicBezTo>
                <a:cubicBezTo>
                  <a:pt x="131488" y="134345"/>
                  <a:pt x="76733" y="109508"/>
                  <a:pt x="145774" y="132522"/>
                </a:cubicBezTo>
                <a:cubicBezTo>
                  <a:pt x="154609" y="145774"/>
                  <a:pt x="159841" y="162329"/>
                  <a:pt x="172278" y="172278"/>
                </a:cubicBezTo>
                <a:cubicBezTo>
                  <a:pt x="183186" y="181004"/>
                  <a:pt x="198228" y="183406"/>
                  <a:pt x="212035" y="185530"/>
                </a:cubicBezTo>
                <a:cubicBezTo>
                  <a:pt x="255913" y="192281"/>
                  <a:pt x="300383" y="194365"/>
                  <a:pt x="344557" y="198783"/>
                </a:cubicBezTo>
                <a:cubicBezTo>
                  <a:pt x="410422" y="215249"/>
                  <a:pt x="379352" y="212035"/>
                  <a:pt x="437322" y="212035"/>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4" name="Freeform 43"/>
          <p:cNvSpPr/>
          <p:nvPr/>
        </p:nvSpPr>
        <p:spPr>
          <a:xfrm>
            <a:off x="3039502" y="3776870"/>
            <a:ext cx="331304" cy="92765"/>
          </a:xfrm>
          <a:custGeom>
            <a:avLst/>
            <a:gdLst>
              <a:gd name="connsiteX0" fmla="*/ 331304 w 331304"/>
              <a:gd name="connsiteY0" fmla="*/ 0 h 92765"/>
              <a:gd name="connsiteX1" fmla="*/ 225287 w 331304"/>
              <a:gd name="connsiteY1" fmla="*/ 66260 h 92765"/>
              <a:gd name="connsiteX2" fmla="*/ 185530 w 331304"/>
              <a:gd name="connsiteY2" fmla="*/ 79513 h 92765"/>
              <a:gd name="connsiteX3" fmla="*/ 13252 w 331304"/>
              <a:gd name="connsiteY3" fmla="*/ 79513 h 92765"/>
              <a:gd name="connsiteX4" fmla="*/ 0 w 331304"/>
              <a:gd name="connsiteY4" fmla="*/ 92765 h 92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304" h="92765">
                <a:moveTo>
                  <a:pt x="331304" y="0"/>
                </a:moveTo>
                <a:cubicBezTo>
                  <a:pt x="289302" y="63002"/>
                  <a:pt x="319910" y="34719"/>
                  <a:pt x="225287" y="66260"/>
                </a:cubicBezTo>
                <a:lnTo>
                  <a:pt x="185530" y="79513"/>
                </a:lnTo>
                <a:cubicBezTo>
                  <a:pt x="103700" y="69284"/>
                  <a:pt x="85002" y="55596"/>
                  <a:pt x="13252" y="79513"/>
                </a:cubicBezTo>
                <a:cubicBezTo>
                  <a:pt x="7326" y="81489"/>
                  <a:pt x="4417" y="88348"/>
                  <a:pt x="0" y="92765"/>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5" name="Freeform 44"/>
          <p:cNvSpPr/>
          <p:nvPr/>
        </p:nvSpPr>
        <p:spPr>
          <a:xfrm>
            <a:off x="3662354" y="3737113"/>
            <a:ext cx="543339" cy="172278"/>
          </a:xfrm>
          <a:custGeom>
            <a:avLst/>
            <a:gdLst>
              <a:gd name="connsiteX0" fmla="*/ 0 w 543339"/>
              <a:gd name="connsiteY0" fmla="*/ 39757 h 172278"/>
              <a:gd name="connsiteX1" fmla="*/ 145774 w 543339"/>
              <a:gd name="connsiteY1" fmla="*/ 26504 h 172278"/>
              <a:gd name="connsiteX2" fmla="*/ 225287 w 543339"/>
              <a:gd name="connsiteY2" fmla="*/ 53009 h 172278"/>
              <a:gd name="connsiteX3" fmla="*/ 265043 w 543339"/>
              <a:gd name="connsiteY3" fmla="*/ 39757 h 172278"/>
              <a:gd name="connsiteX4" fmla="*/ 291548 w 543339"/>
              <a:gd name="connsiteY4" fmla="*/ 13252 h 172278"/>
              <a:gd name="connsiteX5" fmla="*/ 357809 w 543339"/>
              <a:gd name="connsiteY5" fmla="*/ 0 h 172278"/>
              <a:gd name="connsiteX6" fmla="*/ 424070 w 543339"/>
              <a:gd name="connsiteY6" fmla="*/ 13252 h 172278"/>
              <a:gd name="connsiteX7" fmla="*/ 437322 w 543339"/>
              <a:gd name="connsiteY7" fmla="*/ 53009 h 172278"/>
              <a:gd name="connsiteX8" fmla="*/ 516835 w 543339"/>
              <a:gd name="connsiteY8" fmla="*/ 106017 h 172278"/>
              <a:gd name="connsiteX9" fmla="*/ 543339 w 543339"/>
              <a:gd name="connsiteY9" fmla="*/ 172278 h 1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3339" h="172278">
                <a:moveTo>
                  <a:pt x="0" y="39757"/>
                </a:moveTo>
                <a:cubicBezTo>
                  <a:pt x="86941" y="10776"/>
                  <a:pt x="63357" y="4026"/>
                  <a:pt x="145774" y="26504"/>
                </a:cubicBezTo>
                <a:cubicBezTo>
                  <a:pt x="172728" y="33855"/>
                  <a:pt x="225287" y="53009"/>
                  <a:pt x="225287" y="53009"/>
                </a:cubicBezTo>
                <a:cubicBezTo>
                  <a:pt x="238539" y="48592"/>
                  <a:pt x="253065" y="46944"/>
                  <a:pt x="265043" y="39757"/>
                </a:cubicBezTo>
                <a:cubicBezTo>
                  <a:pt x="275757" y="33329"/>
                  <a:pt x="280064" y="18174"/>
                  <a:pt x="291548" y="13252"/>
                </a:cubicBezTo>
                <a:cubicBezTo>
                  <a:pt x="312251" y="4379"/>
                  <a:pt x="335722" y="4417"/>
                  <a:pt x="357809" y="0"/>
                </a:cubicBezTo>
                <a:cubicBezTo>
                  <a:pt x="379896" y="4417"/>
                  <a:pt x="405329" y="758"/>
                  <a:pt x="424070" y="13252"/>
                </a:cubicBezTo>
                <a:cubicBezTo>
                  <a:pt x="435693" y="21001"/>
                  <a:pt x="429573" y="41386"/>
                  <a:pt x="437322" y="53009"/>
                </a:cubicBezTo>
                <a:cubicBezTo>
                  <a:pt x="465684" y="95552"/>
                  <a:pt x="475154" y="92124"/>
                  <a:pt x="516835" y="106017"/>
                </a:cubicBezTo>
                <a:cubicBezTo>
                  <a:pt x="533210" y="155145"/>
                  <a:pt x="523840" y="133280"/>
                  <a:pt x="543339" y="172278"/>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6" name="Freeform 45"/>
          <p:cNvSpPr/>
          <p:nvPr/>
        </p:nvSpPr>
        <p:spPr>
          <a:xfrm>
            <a:off x="3844209" y="3564835"/>
            <a:ext cx="162702" cy="172278"/>
          </a:xfrm>
          <a:custGeom>
            <a:avLst/>
            <a:gdLst>
              <a:gd name="connsiteX0" fmla="*/ 162702 w 162702"/>
              <a:gd name="connsiteY0" fmla="*/ 172278 h 172278"/>
              <a:gd name="connsiteX1" fmla="*/ 136197 w 162702"/>
              <a:gd name="connsiteY1" fmla="*/ 132522 h 172278"/>
              <a:gd name="connsiteX2" fmla="*/ 149449 w 162702"/>
              <a:gd name="connsiteY2" fmla="*/ 92765 h 172278"/>
              <a:gd name="connsiteX3" fmla="*/ 69936 w 162702"/>
              <a:gd name="connsiteY3" fmla="*/ 66261 h 172278"/>
              <a:gd name="connsiteX4" fmla="*/ 43432 w 162702"/>
              <a:gd name="connsiteY4" fmla="*/ 39756 h 172278"/>
              <a:gd name="connsiteX5" fmla="*/ 3675 w 162702"/>
              <a:gd name="connsiteY5" fmla="*/ 0 h 1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702" h="172278">
                <a:moveTo>
                  <a:pt x="162702" y="172278"/>
                </a:moveTo>
                <a:cubicBezTo>
                  <a:pt x="153867" y="159026"/>
                  <a:pt x="138816" y="148232"/>
                  <a:pt x="136197" y="132522"/>
                </a:cubicBezTo>
                <a:cubicBezTo>
                  <a:pt x="133900" y="118743"/>
                  <a:pt x="159327" y="102643"/>
                  <a:pt x="149449" y="92765"/>
                </a:cubicBezTo>
                <a:cubicBezTo>
                  <a:pt x="129694" y="73010"/>
                  <a:pt x="69936" y="66261"/>
                  <a:pt x="69936" y="66261"/>
                </a:cubicBezTo>
                <a:cubicBezTo>
                  <a:pt x="61101" y="57426"/>
                  <a:pt x="53188" y="47561"/>
                  <a:pt x="43432" y="39756"/>
                </a:cubicBezTo>
                <a:cubicBezTo>
                  <a:pt x="0" y="5010"/>
                  <a:pt x="3675" y="30786"/>
                  <a:pt x="3675" y="0"/>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7" name="Freeform 46"/>
          <p:cNvSpPr/>
          <p:nvPr/>
        </p:nvSpPr>
        <p:spPr>
          <a:xfrm>
            <a:off x="3970309" y="2623930"/>
            <a:ext cx="118511" cy="662609"/>
          </a:xfrm>
          <a:custGeom>
            <a:avLst/>
            <a:gdLst>
              <a:gd name="connsiteX0" fmla="*/ 49854 w 118511"/>
              <a:gd name="connsiteY0" fmla="*/ 0 h 662609"/>
              <a:gd name="connsiteX1" fmla="*/ 89610 w 118511"/>
              <a:gd name="connsiteY1" fmla="*/ 13253 h 662609"/>
              <a:gd name="connsiteX2" fmla="*/ 102862 w 118511"/>
              <a:gd name="connsiteY2" fmla="*/ 53009 h 662609"/>
              <a:gd name="connsiteX3" fmla="*/ 76358 w 118511"/>
              <a:gd name="connsiteY3" fmla="*/ 265044 h 662609"/>
              <a:gd name="connsiteX4" fmla="*/ 49854 w 118511"/>
              <a:gd name="connsiteY4" fmla="*/ 304800 h 662609"/>
              <a:gd name="connsiteX5" fmla="*/ 63106 w 118511"/>
              <a:gd name="connsiteY5" fmla="*/ 397566 h 662609"/>
              <a:gd name="connsiteX6" fmla="*/ 102862 w 118511"/>
              <a:gd name="connsiteY6" fmla="*/ 424070 h 662609"/>
              <a:gd name="connsiteX7" fmla="*/ 116115 w 118511"/>
              <a:gd name="connsiteY7" fmla="*/ 516835 h 662609"/>
              <a:gd name="connsiteX8" fmla="*/ 89610 w 118511"/>
              <a:gd name="connsiteY8" fmla="*/ 596348 h 662609"/>
              <a:gd name="connsiteX9" fmla="*/ 89610 w 118511"/>
              <a:gd name="connsiteY9" fmla="*/ 662609 h 662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11" h="662609">
                <a:moveTo>
                  <a:pt x="49854" y="0"/>
                </a:moveTo>
                <a:cubicBezTo>
                  <a:pt x="63106" y="4418"/>
                  <a:pt x="79733" y="3375"/>
                  <a:pt x="89610" y="13253"/>
                </a:cubicBezTo>
                <a:cubicBezTo>
                  <a:pt x="99487" y="23131"/>
                  <a:pt x="102862" y="39040"/>
                  <a:pt x="102862" y="53009"/>
                </a:cubicBezTo>
                <a:cubicBezTo>
                  <a:pt x="102862" y="80830"/>
                  <a:pt x="104349" y="209061"/>
                  <a:pt x="76358" y="265044"/>
                </a:cubicBezTo>
                <a:cubicBezTo>
                  <a:pt x="69235" y="279290"/>
                  <a:pt x="58689" y="291548"/>
                  <a:pt x="49854" y="304800"/>
                </a:cubicBezTo>
                <a:cubicBezTo>
                  <a:pt x="12621" y="416496"/>
                  <a:pt x="0" y="366013"/>
                  <a:pt x="63106" y="397566"/>
                </a:cubicBezTo>
                <a:cubicBezTo>
                  <a:pt x="77351" y="404689"/>
                  <a:pt x="89610" y="415235"/>
                  <a:pt x="102862" y="424070"/>
                </a:cubicBezTo>
                <a:cubicBezTo>
                  <a:pt x="107280" y="454992"/>
                  <a:pt x="118511" y="485691"/>
                  <a:pt x="116115" y="516835"/>
                </a:cubicBezTo>
                <a:cubicBezTo>
                  <a:pt x="113972" y="544691"/>
                  <a:pt x="89610" y="568410"/>
                  <a:pt x="89610" y="596348"/>
                </a:cubicBezTo>
                <a:lnTo>
                  <a:pt x="89610" y="662609"/>
                </a:ln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8" name="Freeform 47"/>
          <p:cNvSpPr/>
          <p:nvPr/>
        </p:nvSpPr>
        <p:spPr>
          <a:xfrm>
            <a:off x="3900893" y="2901360"/>
            <a:ext cx="331304" cy="67127"/>
          </a:xfrm>
          <a:custGeom>
            <a:avLst/>
            <a:gdLst>
              <a:gd name="connsiteX0" fmla="*/ 0 w 331304"/>
              <a:gd name="connsiteY0" fmla="*/ 67127 h 67127"/>
              <a:gd name="connsiteX1" fmla="*/ 119270 w 331304"/>
              <a:gd name="connsiteY1" fmla="*/ 53875 h 67127"/>
              <a:gd name="connsiteX2" fmla="*/ 159026 w 331304"/>
              <a:gd name="connsiteY2" fmla="*/ 40623 h 67127"/>
              <a:gd name="connsiteX3" fmla="*/ 225287 w 331304"/>
              <a:gd name="connsiteY3" fmla="*/ 27370 h 67127"/>
              <a:gd name="connsiteX4" fmla="*/ 318052 w 331304"/>
              <a:gd name="connsiteY4" fmla="*/ 866 h 67127"/>
              <a:gd name="connsiteX5" fmla="*/ 331304 w 331304"/>
              <a:gd name="connsiteY5" fmla="*/ 866 h 67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304" h="67127">
                <a:moveTo>
                  <a:pt x="0" y="67127"/>
                </a:moveTo>
                <a:cubicBezTo>
                  <a:pt x="39757" y="62710"/>
                  <a:pt x="79813" y="60451"/>
                  <a:pt x="119270" y="53875"/>
                </a:cubicBezTo>
                <a:cubicBezTo>
                  <a:pt x="133049" y="51579"/>
                  <a:pt x="145474" y="44011"/>
                  <a:pt x="159026" y="40623"/>
                </a:cubicBezTo>
                <a:cubicBezTo>
                  <a:pt x="180878" y="35160"/>
                  <a:pt x="203435" y="32833"/>
                  <a:pt x="225287" y="27370"/>
                </a:cubicBezTo>
                <a:cubicBezTo>
                  <a:pt x="326312" y="2113"/>
                  <a:pt x="194138" y="25649"/>
                  <a:pt x="318052" y="866"/>
                </a:cubicBezTo>
                <a:cubicBezTo>
                  <a:pt x="322384" y="0"/>
                  <a:pt x="326887" y="866"/>
                  <a:pt x="331304" y="866"/>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49" name="Freeform 48"/>
          <p:cNvSpPr/>
          <p:nvPr/>
        </p:nvSpPr>
        <p:spPr>
          <a:xfrm>
            <a:off x="4006911" y="3366052"/>
            <a:ext cx="53008" cy="304800"/>
          </a:xfrm>
          <a:custGeom>
            <a:avLst/>
            <a:gdLst>
              <a:gd name="connsiteX0" fmla="*/ 0 w 53008"/>
              <a:gd name="connsiteY0" fmla="*/ 304800 h 304800"/>
              <a:gd name="connsiteX1" fmla="*/ 26504 w 53008"/>
              <a:gd name="connsiteY1" fmla="*/ 225287 h 304800"/>
              <a:gd name="connsiteX2" fmla="*/ 53008 w 53008"/>
              <a:gd name="connsiteY2" fmla="*/ 119270 h 304800"/>
              <a:gd name="connsiteX3" fmla="*/ 39756 w 53008"/>
              <a:gd name="connsiteY3" fmla="*/ 66261 h 304800"/>
              <a:gd name="connsiteX4" fmla="*/ 53008 w 53008"/>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08" h="304800">
                <a:moveTo>
                  <a:pt x="0" y="304800"/>
                </a:moveTo>
                <a:cubicBezTo>
                  <a:pt x="8835" y="278296"/>
                  <a:pt x="21025" y="252682"/>
                  <a:pt x="26504" y="225287"/>
                </a:cubicBezTo>
                <a:cubicBezTo>
                  <a:pt x="42495" y="145328"/>
                  <a:pt x="32633" y="180395"/>
                  <a:pt x="53008" y="119270"/>
                </a:cubicBezTo>
                <a:cubicBezTo>
                  <a:pt x="48591" y="101600"/>
                  <a:pt x="39756" y="84474"/>
                  <a:pt x="39756" y="66261"/>
                </a:cubicBezTo>
                <a:cubicBezTo>
                  <a:pt x="39756" y="43737"/>
                  <a:pt x="53008" y="0"/>
                  <a:pt x="53008" y="0"/>
                </a:cubicBezTo>
              </a:path>
            </a:pathLst>
          </a:custGeom>
        </p:spPr>
        <p:style>
          <a:lnRef idx="2">
            <a:schemeClr val="accent3"/>
          </a:lnRef>
          <a:fillRef idx="0">
            <a:schemeClr val="accent3"/>
          </a:fillRef>
          <a:effectRef idx="1">
            <a:schemeClr val="accent3"/>
          </a:effectRef>
          <a:fontRef idx="minor">
            <a:schemeClr val="tx1"/>
          </a:fontRef>
        </p:style>
        <p:txBody>
          <a:bodyPr rtlCol="1" anchor="ctr"/>
          <a:lstStyle/>
          <a:p>
            <a:pPr algn="ctr"/>
            <a:endParaRPr lang="fa-IR"/>
          </a:p>
        </p:txBody>
      </p:sp>
      <p:sp>
        <p:nvSpPr>
          <p:cNvPr id="50" name="TextBox 49"/>
          <p:cNvSpPr txBox="1"/>
          <p:nvPr/>
        </p:nvSpPr>
        <p:spPr>
          <a:xfrm>
            <a:off x="4786314" y="1928802"/>
            <a:ext cx="1071570" cy="369332"/>
          </a:xfrm>
          <a:prstGeom prst="rect">
            <a:avLst/>
          </a:prstGeom>
          <a:noFill/>
        </p:spPr>
        <p:txBody>
          <a:bodyPr wrap="square" rtlCol="1">
            <a:spAutoFit/>
          </a:bodyPr>
          <a:lstStyle/>
          <a:p>
            <a:r>
              <a:rPr lang="fa-IR" dirty="0" smtClean="0">
                <a:cs typeface="B Davat" pitchFamily="2" charset="-78"/>
              </a:rPr>
              <a:t>راه تجاری </a:t>
            </a:r>
            <a:endParaRPr lang="fa-IR" dirty="0">
              <a:cs typeface="B Davat" pitchFamily="2" charset="-78"/>
            </a:endParaRPr>
          </a:p>
        </p:txBody>
      </p:sp>
      <p:sp>
        <p:nvSpPr>
          <p:cNvPr id="51" name="TextBox 50"/>
          <p:cNvSpPr txBox="1"/>
          <p:nvPr/>
        </p:nvSpPr>
        <p:spPr>
          <a:xfrm>
            <a:off x="3000364" y="4917056"/>
            <a:ext cx="1071570" cy="369332"/>
          </a:xfrm>
          <a:prstGeom prst="rect">
            <a:avLst/>
          </a:prstGeom>
          <a:noFill/>
        </p:spPr>
        <p:txBody>
          <a:bodyPr wrap="square" rtlCol="1">
            <a:spAutoFit/>
          </a:bodyPr>
          <a:lstStyle/>
          <a:p>
            <a:r>
              <a:rPr lang="fa-IR" dirty="0" smtClean="0">
                <a:cs typeface="B Davat" pitchFamily="2" charset="-78"/>
              </a:rPr>
              <a:t>راه تجاری </a:t>
            </a:r>
            <a:endParaRPr lang="fa-IR" dirty="0">
              <a:cs typeface="B Davat" pitchFamily="2" charset="-78"/>
            </a:endParaRPr>
          </a:p>
        </p:txBody>
      </p:sp>
      <p:cxnSp>
        <p:nvCxnSpPr>
          <p:cNvPr id="53" name="Curved Connector 52"/>
          <p:cNvCxnSpPr/>
          <p:nvPr/>
        </p:nvCxnSpPr>
        <p:spPr>
          <a:xfrm>
            <a:off x="4143372" y="3571876"/>
            <a:ext cx="785818" cy="357190"/>
          </a:xfrm>
          <a:prstGeom prst="curvedConnector3">
            <a:avLst>
              <a:gd name="adj1" fmla="val 50000"/>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857752" y="3786190"/>
            <a:ext cx="571504" cy="369332"/>
          </a:xfrm>
          <a:prstGeom prst="rect">
            <a:avLst/>
          </a:prstGeom>
          <a:noFill/>
        </p:spPr>
        <p:txBody>
          <a:bodyPr wrap="square" rtlCol="1">
            <a:spAutoFit/>
          </a:bodyPr>
          <a:lstStyle/>
          <a:p>
            <a:r>
              <a:rPr lang="fa-IR" dirty="0" smtClean="0">
                <a:cs typeface="B Davat" pitchFamily="2" charset="-78"/>
              </a:rPr>
              <a:t>شهر</a:t>
            </a:r>
            <a:endParaRPr lang="fa-IR" dirty="0">
              <a:cs typeface="B Davat" pitchFamily="2" charset="-78"/>
            </a:endParaRPr>
          </a:p>
        </p:txBody>
      </p:sp>
      <p:cxnSp>
        <p:nvCxnSpPr>
          <p:cNvPr id="56" name="Shape 55"/>
          <p:cNvCxnSpPr>
            <a:stCxn id="45" idx="7"/>
          </p:cNvCxnSpPr>
          <p:nvPr/>
        </p:nvCxnSpPr>
        <p:spPr>
          <a:xfrm>
            <a:off x="4099676" y="3790122"/>
            <a:ext cx="615200" cy="710448"/>
          </a:xfrm>
          <a:prstGeom prst="curvedConnector2">
            <a:avLst/>
          </a:prstGeom>
          <a:ln>
            <a:tailEnd type="arrow"/>
          </a:ln>
        </p:spPr>
        <p:style>
          <a:lnRef idx="2">
            <a:schemeClr val="accent3"/>
          </a:lnRef>
          <a:fillRef idx="0">
            <a:schemeClr val="accent3"/>
          </a:fillRef>
          <a:effectRef idx="1">
            <a:schemeClr val="accent3"/>
          </a:effectRef>
          <a:fontRef idx="minor">
            <a:schemeClr val="tx1"/>
          </a:fontRef>
        </p:style>
      </p:cxnSp>
      <p:sp>
        <p:nvSpPr>
          <p:cNvPr id="57" name="TextBox 56"/>
          <p:cNvSpPr txBox="1"/>
          <p:nvPr/>
        </p:nvSpPr>
        <p:spPr>
          <a:xfrm>
            <a:off x="4429124" y="4500570"/>
            <a:ext cx="571504" cy="369332"/>
          </a:xfrm>
          <a:prstGeom prst="rect">
            <a:avLst/>
          </a:prstGeom>
          <a:noFill/>
        </p:spPr>
        <p:txBody>
          <a:bodyPr wrap="square" rtlCol="1">
            <a:spAutoFit/>
          </a:bodyPr>
          <a:lstStyle/>
          <a:p>
            <a:r>
              <a:rPr lang="fa-IR" dirty="0" smtClean="0">
                <a:cs typeface="B Davat" pitchFamily="2" charset="-78"/>
              </a:rPr>
              <a:t>بازار</a:t>
            </a:r>
            <a:endParaRPr lang="fa-IR" dirty="0">
              <a:cs typeface="B Davat" pitchFamily="2" charset="-78"/>
            </a:endParaRPr>
          </a:p>
        </p:txBody>
      </p:sp>
      <p:cxnSp>
        <p:nvCxnSpPr>
          <p:cNvPr id="59" name="Curved Connector 58"/>
          <p:cNvCxnSpPr/>
          <p:nvPr/>
        </p:nvCxnSpPr>
        <p:spPr>
          <a:xfrm rot="10800000">
            <a:off x="2786050" y="2214554"/>
            <a:ext cx="428628" cy="357190"/>
          </a:xfrm>
          <a:prstGeom prst="curved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61" name="TextBox 60"/>
          <p:cNvSpPr txBox="1"/>
          <p:nvPr/>
        </p:nvSpPr>
        <p:spPr>
          <a:xfrm>
            <a:off x="71406" y="2000241"/>
            <a:ext cx="2714644" cy="369332"/>
          </a:xfrm>
          <a:prstGeom prst="rect">
            <a:avLst/>
          </a:prstGeom>
          <a:noFill/>
        </p:spPr>
        <p:txBody>
          <a:bodyPr wrap="square" rtlCol="1">
            <a:spAutoFit/>
          </a:bodyPr>
          <a:lstStyle/>
          <a:p>
            <a:r>
              <a:rPr lang="fa-IR" dirty="0" smtClean="0">
                <a:cs typeface="B Davat" pitchFamily="2" charset="-78"/>
              </a:rPr>
              <a:t>شهر از چندین دیوار تشکیل شده است .</a:t>
            </a:r>
            <a:endParaRPr lang="fa-IR" dirty="0">
              <a:cs typeface="B Davat" pitchFamily="2" charset="-78"/>
            </a:endParaRPr>
          </a:p>
        </p:txBody>
      </p:sp>
      <p:cxnSp>
        <p:nvCxnSpPr>
          <p:cNvPr id="63" name="Shape 62"/>
          <p:cNvCxnSpPr/>
          <p:nvPr/>
        </p:nvCxnSpPr>
        <p:spPr>
          <a:xfrm rot="16200000" flipV="1">
            <a:off x="2515093" y="2086473"/>
            <a:ext cx="20924" cy="1663998"/>
          </a:xfrm>
          <a:prstGeom prst="curvedConnector4">
            <a:avLst>
              <a:gd name="adj1" fmla="val 1092525"/>
              <a:gd name="adj2" fmla="val 50629"/>
            </a:avLst>
          </a:prstGeom>
          <a:ln>
            <a:tailEnd type="arrow"/>
          </a:ln>
        </p:spPr>
        <p:style>
          <a:lnRef idx="2">
            <a:schemeClr val="accent4"/>
          </a:lnRef>
          <a:fillRef idx="0">
            <a:schemeClr val="accent4"/>
          </a:fillRef>
          <a:effectRef idx="1">
            <a:schemeClr val="accent4"/>
          </a:effectRef>
          <a:fontRef idx="minor">
            <a:schemeClr val="tx1"/>
          </a:fontRef>
        </p:style>
      </p:cxnSp>
      <p:sp>
        <p:nvSpPr>
          <p:cNvPr id="64" name="TextBox 63"/>
          <p:cNvSpPr txBox="1"/>
          <p:nvPr/>
        </p:nvSpPr>
        <p:spPr>
          <a:xfrm>
            <a:off x="571472" y="2773916"/>
            <a:ext cx="1071570" cy="369332"/>
          </a:xfrm>
          <a:prstGeom prst="rect">
            <a:avLst/>
          </a:prstGeom>
          <a:noFill/>
        </p:spPr>
        <p:txBody>
          <a:bodyPr wrap="square" rtlCol="1">
            <a:spAutoFit/>
          </a:bodyPr>
          <a:lstStyle/>
          <a:p>
            <a:r>
              <a:rPr lang="fa-IR" dirty="0" smtClean="0">
                <a:cs typeface="B Davat" pitchFamily="2" charset="-78"/>
              </a:rPr>
              <a:t>آتشکده</a:t>
            </a:r>
            <a:endParaRPr lang="fa-IR" dirty="0">
              <a:cs typeface="B Davat" pitchFamily="2" charset="-78"/>
            </a:endParaRPr>
          </a:p>
        </p:txBody>
      </p:sp>
      <p:cxnSp>
        <p:nvCxnSpPr>
          <p:cNvPr id="70" name="Straight Arrow Connector 69"/>
          <p:cNvCxnSpPr/>
          <p:nvPr/>
        </p:nvCxnSpPr>
        <p:spPr>
          <a:xfrm rot="10800000" flipV="1">
            <a:off x="1928794" y="3071810"/>
            <a:ext cx="1357322" cy="1000132"/>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1" name="TextBox 70"/>
          <p:cNvSpPr txBox="1"/>
          <p:nvPr/>
        </p:nvSpPr>
        <p:spPr>
          <a:xfrm>
            <a:off x="714348" y="4000504"/>
            <a:ext cx="1143008" cy="369332"/>
          </a:xfrm>
          <a:prstGeom prst="rect">
            <a:avLst/>
          </a:prstGeom>
          <a:noFill/>
        </p:spPr>
        <p:txBody>
          <a:bodyPr wrap="square" rtlCol="1">
            <a:spAutoFit/>
          </a:bodyPr>
          <a:lstStyle/>
          <a:p>
            <a:r>
              <a:rPr lang="fa-IR" dirty="0" smtClean="0">
                <a:cs typeface="B Davat" pitchFamily="2" charset="-78"/>
              </a:rPr>
              <a:t>کاخ شاهی</a:t>
            </a:r>
            <a:endParaRPr lang="fa-IR" dirty="0">
              <a:cs typeface="B Davat" pitchFamily="2" charset="-78"/>
            </a:endParaRPr>
          </a:p>
        </p:txBody>
      </p:sp>
      <p:cxnSp>
        <p:nvCxnSpPr>
          <p:cNvPr id="73" name="Straight Arrow Connector 72"/>
          <p:cNvCxnSpPr/>
          <p:nvPr/>
        </p:nvCxnSpPr>
        <p:spPr>
          <a:xfrm rot="5400000">
            <a:off x="2143108" y="3500438"/>
            <a:ext cx="1143008" cy="1000132"/>
          </a:xfrm>
          <a:prstGeom prst="straightConnector1">
            <a:avLst/>
          </a:prstGeom>
          <a:ln>
            <a:solidFill>
              <a:srgbClr val="92D050"/>
            </a:solidFill>
            <a:tailEnd type="arrow"/>
          </a:ln>
        </p:spPr>
        <p:style>
          <a:lnRef idx="2">
            <a:schemeClr val="accent5"/>
          </a:lnRef>
          <a:fillRef idx="0">
            <a:schemeClr val="accent5"/>
          </a:fillRef>
          <a:effectRef idx="1">
            <a:schemeClr val="accent5"/>
          </a:effectRef>
          <a:fontRef idx="minor">
            <a:schemeClr val="tx1"/>
          </a:fontRef>
        </p:style>
      </p:cxnSp>
      <p:sp>
        <p:nvSpPr>
          <p:cNvPr id="74" name="TextBox 73"/>
          <p:cNvSpPr txBox="1"/>
          <p:nvPr/>
        </p:nvSpPr>
        <p:spPr>
          <a:xfrm>
            <a:off x="500034" y="4500570"/>
            <a:ext cx="1785950" cy="369332"/>
          </a:xfrm>
          <a:prstGeom prst="rect">
            <a:avLst/>
          </a:prstGeom>
          <a:noFill/>
        </p:spPr>
        <p:txBody>
          <a:bodyPr wrap="square" rtlCol="1">
            <a:spAutoFit/>
          </a:bodyPr>
          <a:lstStyle/>
          <a:p>
            <a:r>
              <a:rPr lang="fa-IR" dirty="0" smtClean="0">
                <a:cs typeface="B Davat" pitchFamily="2" charset="-78"/>
              </a:rPr>
              <a:t>اقامتگاه نزدیکان و انبا ر</a:t>
            </a:r>
            <a:endParaRPr lang="fa-IR" dirty="0">
              <a:cs typeface="B Davat" pitchFamily="2" charset="-78"/>
            </a:endParaRPr>
          </a:p>
        </p:txBody>
      </p:sp>
      <p:sp>
        <p:nvSpPr>
          <p:cNvPr id="76" name="TextBox 75"/>
          <p:cNvSpPr txBox="1"/>
          <p:nvPr/>
        </p:nvSpPr>
        <p:spPr>
          <a:xfrm>
            <a:off x="5929322" y="500042"/>
            <a:ext cx="2786082" cy="646331"/>
          </a:xfrm>
          <a:prstGeom prst="rect">
            <a:avLst/>
          </a:prstGeom>
          <a:noFill/>
        </p:spPr>
        <p:txBody>
          <a:bodyPr wrap="square" rtlCol="1">
            <a:spAutoFit/>
          </a:bodyPr>
          <a:lstStyle/>
          <a:p>
            <a:r>
              <a:rPr lang="fa-IR" dirty="0" smtClean="0">
                <a:cs typeface="B Davat" pitchFamily="2" charset="-78"/>
              </a:rPr>
              <a:t>شهر پارسی </a:t>
            </a:r>
          </a:p>
          <a:p>
            <a:r>
              <a:rPr lang="fa-IR" dirty="0" smtClean="0">
                <a:cs typeface="B Davat" pitchFamily="2" charset="-78"/>
              </a:rPr>
              <a:t>(شهر پیشه وری  هخامنشیان )</a:t>
            </a:r>
            <a:endParaRPr lang="fa-IR" dirty="0">
              <a:cs typeface="B Davat" pitchFamily="2" charset="-78"/>
            </a:endParaRPr>
          </a:p>
        </p:txBody>
      </p:sp>
      <p:sp>
        <p:nvSpPr>
          <p:cNvPr id="77" name="Rounded Rectangle 76"/>
          <p:cNvSpPr/>
          <p:nvPr/>
        </p:nvSpPr>
        <p:spPr>
          <a:xfrm>
            <a:off x="6572264" y="428604"/>
            <a:ext cx="2286016" cy="78581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TextBox 77"/>
          <p:cNvSpPr txBox="1"/>
          <p:nvPr/>
        </p:nvSpPr>
        <p:spPr>
          <a:xfrm>
            <a:off x="5786446" y="2500306"/>
            <a:ext cx="3000396" cy="369332"/>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شهر                   </a:t>
            </a:r>
            <a:endParaRPr lang="fa-IR" dirty="0">
              <a:cs typeface="B Davat" pitchFamily="2" charset="-78"/>
            </a:endParaRPr>
          </a:p>
        </p:txBody>
      </p:sp>
      <p:cxnSp>
        <p:nvCxnSpPr>
          <p:cNvPr id="80" name="Elbow Connector 79"/>
          <p:cNvCxnSpPr/>
          <p:nvPr/>
        </p:nvCxnSpPr>
        <p:spPr>
          <a:xfrm rot="10800000">
            <a:off x="7643834" y="2714620"/>
            <a:ext cx="428628" cy="1588"/>
          </a:xfrm>
          <a:prstGeom prst="bent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7643834" y="2500306"/>
            <a:ext cx="428628" cy="214314"/>
          </a:xfrm>
          <a:prstGeom prst="bent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7643834" y="2714620"/>
            <a:ext cx="428628" cy="214314"/>
          </a:xfrm>
          <a:prstGeom prst="bent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929454" y="2357430"/>
            <a:ext cx="785818" cy="369332"/>
          </a:xfrm>
          <a:prstGeom prst="rect">
            <a:avLst/>
          </a:prstGeom>
          <a:noFill/>
        </p:spPr>
        <p:txBody>
          <a:bodyPr wrap="square" rtlCol="1">
            <a:spAutoFit/>
          </a:bodyPr>
          <a:lstStyle/>
          <a:p>
            <a:r>
              <a:rPr lang="fa-IR" dirty="0" smtClean="0">
                <a:cs typeface="B Davat" pitchFamily="2" charset="-78"/>
              </a:rPr>
              <a:t>قدرت</a:t>
            </a:r>
            <a:endParaRPr lang="fa-IR" dirty="0">
              <a:cs typeface="B Davat" pitchFamily="2" charset="-78"/>
            </a:endParaRPr>
          </a:p>
        </p:txBody>
      </p:sp>
      <p:sp>
        <p:nvSpPr>
          <p:cNvPr id="87" name="TextBox 86"/>
          <p:cNvSpPr txBox="1"/>
          <p:nvPr/>
        </p:nvSpPr>
        <p:spPr>
          <a:xfrm>
            <a:off x="6929454" y="2559602"/>
            <a:ext cx="785818" cy="369332"/>
          </a:xfrm>
          <a:prstGeom prst="rect">
            <a:avLst/>
          </a:prstGeom>
          <a:noFill/>
        </p:spPr>
        <p:txBody>
          <a:bodyPr wrap="square" rtlCol="1">
            <a:spAutoFit/>
          </a:bodyPr>
          <a:lstStyle/>
          <a:p>
            <a:r>
              <a:rPr lang="fa-IR" dirty="0" smtClean="0">
                <a:cs typeface="B Davat" pitchFamily="2" charset="-78"/>
              </a:rPr>
              <a:t>معبد</a:t>
            </a:r>
            <a:endParaRPr lang="fa-IR" dirty="0">
              <a:cs typeface="B Davat" pitchFamily="2" charset="-78"/>
            </a:endParaRPr>
          </a:p>
        </p:txBody>
      </p:sp>
      <p:sp>
        <p:nvSpPr>
          <p:cNvPr id="88" name="TextBox 87"/>
          <p:cNvSpPr txBox="1"/>
          <p:nvPr/>
        </p:nvSpPr>
        <p:spPr>
          <a:xfrm>
            <a:off x="6929454" y="2773916"/>
            <a:ext cx="785818" cy="369332"/>
          </a:xfrm>
          <a:prstGeom prst="rect">
            <a:avLst/>
          </a:prstGeom>
          <a:noFill/>
        </p:spPr>
        <p:txBody>
          <a:bodyPr wrap="square" rtlCol="1">
            <a:spAutoFit/>
          </a:bodyPr>
          <a:lstStyle/>
          <a:p>
            <a:r>
              <a:rPr lang="fa-IR" dirty="0" smtClean="0">
                <a:cs typeface="B Davat" pitchFamily="2" charset="-78"/>
              </a:rPr>
              <a:t>بازار</a:t>
            </a:r>
            <a:endParaRPr lang="fa-IR" dirty="0">
              <a:cs typeface="B Davat" pitchFamily="2" charset="-78"/>
            </a:endParaRPr>
          </a:p>
        </p:txBody>
      </p:sp>
      <p:sp>
        <p:nvSpPr>
          <p:cNvPr id="89" name="TextBox 88"/>
          <p:cNvSpPr txBox="1"/>
          <p:nvPr/>
        </p:nvSpPr>
        <p:spPr>
          <a:xfrm>
            <a:off x="6143636" y="3214686"/>
            <a:ext cx="2571768" cy="1754326"/>
          </a:xfrm>
          <a:prstGeom prst="rect">
            <a:avLst/>
          </a:prstGeom>
          <a:noFill/>
        </p:spPr>
        <p:txBody>
          <a:bodyPr wrap="square" rtlCol="1">
            <a:spAutoFit/>
          </a:bodyPr>
          <a:lstStyle/>
          <a:p>
            <a:pPr>
              <a:buFont typeface="Wingdings" pitchFamily="2" charset="2"/>
              <a:buChar char="ü"/>
            </a:pPr>
            <a:r>
              <a:rPr lang="fa-IR" dirty="0" smtClean="0"/>
              <a:t> </a:t>
            </a:r>
            <a:r>
              <a:rPr lang="fa-IR" dirty="0" smtClean="0">
                <a:cs typeface="B Davat" pitchFamily="2" charset="-78"/>
              </a:rPr>
              <a:t>بازار متولد می شود و در</a:t>
            </a:r>
          </a:p>
          <a:p>
            <a:r>
              <a:rPr lang="fa-IR" dirty="0" smtClean="0">
                <a:cs typeface="B Davat" pitchFamily="2" charset="-78"/>
              </a:rPr>
              <a:t>     مرحله آغازین خود قرار دارد . </a:t>
            </a:r>
          </a:p>
          <a:p>
            <a:endParaRPr lang="fa-IR" dirty="0" smtClean="0">
              <a:cs typeface="B Davat" pitchFamily="2" charset="-78"/>
            </a:endParaRPr>
          </a:p>
          <a:p>
            <a:pPr>
              <a:buFont typeface="Wingdings" pitchFamily="2" charset="2"/>
              <a:buChar char="ü"/>
            </a:pPr>
            <a:r>
              <a:rPr lang="fa-IR" dirty="0" smtClean="0">
                <a:cs typeface="B Davat" pitchFamily="2" charset="-78"/>
              </a:rPr>
              <a:t> بلندترین دیوار داخلی مربوط به </a:t>
            </a:r>
          </a:p>
          <a:p>
            <a:r>
              <a:rPr lang="fa-IR" dirty="0" smtClean="0">
                <a:cs typeface="B Davat" pitchFamily="2" charset="-78"/>
              </a:rPr>
              <a:t>    اطراف کاخ شاهی است . </a:t>
            </a:r>
          </a:p>
          <a:p>
            <a:pPr>
              <a:buFont typeface="Wingdings" pitchFamily="2" charset="2"/>
              <a:buChar char="ü"/>
            </a:pPr>
            <a:endParaRPr lang="fa-IR" dirty="0"/>
          </a:p>
        </p:txBody>
      </p:sp>
    </p:spTree>
  </p:cSld>
  <p:clrMapOvr>
    <a:masterClrMapping/>
  </p:clrMapOvr>
  <p:transition spd="slow">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357166"/>
            <a:ext cx="6000792" cy="6143668"/>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lnSpc>
                <a:spcPct val="150000"/>
              </a:lnSpc>
            </a:pPr>
            <a:r>
              <a:rPr lang="fa-IR" dirty="0" smtClean="0">
                <a:cs typeface="B Davat" pitchFamily="2" charset="-78"/>
              </a:rPr>
              <a:t/>
            </a:r>
            <a:br>
              <a:rPr lang="fa-IR" dirty="0" smtClean="0">
                <a:cs typeface="B Davat" pitchFamily="2" charset="-78"/>
              </a:rPr>
            </a:br>
            <a:r>
              <a:rPr lang="fa-IR" dirty="0" smtClean="0">
                <a:cs typeface="B Davat" pitchFamily="2" charset="-78"/>
              </a:rPr>
              <a:t/>
            </a:r>
            <a:br>
              <a:rPr lang="fa-IR" dirty="0" smtClean="0">
                <a:cs typeface="B Davat" pitchFamily="2" charset="-78"/>
              </a:rPr>
            </a:br>
            <a:r>
              <a:rPr lang="fa-IR" dirty="0" smtClean="0">
                <a:cs typeface="B Davat" pitchFamily="2" charset="-78"/>
              </a:rPr>
              <a:t/>
            </a:r>
            <a:br>
              <a:rPr lang="fa-IR" dirty="0" smtClean="0">
                <a:cs typeface="B Davat" pitchFamily="2" charset="-78"/>
              </a:rPr>
            </a:br>
            <a:r>
              <a:rPr lang="fa-IR" dirty="0" smtClean="0">
                <a:cs typeface="B Davat" pitchFamily="2" charset="-78"/>
              </a:rPr>
              <a:t/>
            </a:r>
            <a:br>
              <a:rPr lang="fa-IR" dirty="0" smtClean="0">
                <a:cs typeface="B Davat" pitchFamily="2" charset="-78"/>
              </a:rPr>
            </a:br>
            <a:r>
              <a:rPr lang="en-US" dirty="0" smtClean="0">
                <a:cs typeface="B Davat" pitchFamily="2" charset="-78"/>
              </a:rPr>
              <a:t> </a:t>
            </a:r>
            <a:r>
              <a:rPr lang="fa-IR" sz="3100" b="0" dirty="0" smtClean="0">
                <a:cs typeface="B Davat" pitchFamily="2" charset="-78"/>
              </a:rPr>
              <a:t/>
            </a:r>
            <a:br>
              <a:rPr lang="fa-IR" sz="3100" b="0" dirty="0" smtClean="0">
                <a:cs typeface="B Davat" pitchFamily="2" charset="-78"/>
              </a:rPr>
            </a:br>
            <a:r>
              <a:rPr lang="ar-SA" sz="3100" b="0" dirty="0" smtClean="0">
                <a:cs typeface="B Davat" pitchFamily="2" charset="-78"/>
              </a:rPr>
              <a:t> كهن‌ترين شهر جهان حدود ‌٥٠٠٠ سال پيش از ميلاد به عنوان كانون مذهبي ساكنان دشت اطراف بنياد نهاده شد. نخستين كسي كه ويرانه‌هاي شوش باستان را باز شناخت بنجامين بن جناح خاخام كليمي بود كه بين سال‌هاي ‌١١٦٣ و ‌١١٧٣ ميلادي براي بررسي وضعيت كليميان در ايران به سر مي‌برد. وي هنگام زيارت دانيال نبي(ع) از تپه‌هاي باستاني شوش نيز ديدن كرد .  از ديدني‌هاي اين شهر مي توان موزه‌ي شوش، بارگاه دانيال نبي(ع) ، كاخ شائور تپه‌هاي باستاني و قلعه شوش را نام برد</a:t>
            </a:r>
            <a:r>
              <a:rPr lang="en-US" dirty="0" smtClean="0"/>
              <a:t>. .</a:t>
            </a:r>
            <a:endParaRPr lang="en-US" dirty="0"/>
          </a:p>
        </p:txBody>
      </p:sp>
      <p:sp>
        <p:nvSpPr>
          <p:cNvPr id="3" name="Rectangle 2"/>
          <p:cNvSpPr/>
          <p:nvPr/>
        </p:nvSpPr>
        <p:spPr>
          <a:xfrm>
            <a:off x="7365609" y="357166"/>
            <a:ext cx="758541" cy="523220"/>
          </a:xfrm>
          <a:prstGeom prst="rect">
            <a:avLst/>
          </a:prstGeom>
        </p:spPr>
        <p:txBody>
          <a:bodyPr wrap="none">
            <a:spAutoFit/>
          </a:bodyPr>
          <a:lstStyle/>
          <a:p>
            <a:r>
              <a:rPr lang="ar-SA" sz="2800" u="sng" dirty="0" smtClean="0">
                <a:solidFill>
                  <a:schemeClr val="accent1">
                    <a:lumMod val="75000"/>
                  </a:schemeClr>
                </a:solidFill>
                <a:cs typeface="B Davat" pitchFamily="2" charset="-78"/>
              </a:rPr>
              <a:t>شوش</a:t>
            </a:r>
            <a:endParaRPr lang="fa-IR" sz="2800" dirty="0"/>
          </a:p>
        </p:txBody>
      </p:sp>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aneshgah\تاریخ شهرسازی ایران\final pics\شوش.jpg"/>
          <p:cNvPicPr>
            <a:picLocks noChangeAspect="1" noChangeArrowheads="1"/>
          </p:cNvPicPr>
          <p:nvPr/>
        </p:nvPicPr>
        <p:blipFill>
          <a:blip r:embed="rId2"/>
          <a:srcRect/>
          <a:stretch>
            <a:fillRect/>
          </a:stretch>
        </p:blipFill>
        <p:spPr bwMode="auto">
          <a:xfrm>
            <a:off x="285720" y="785794"/>
            <a:ext cx="5000660" cy="5143536"/>
          </a:xfrm>
          <a:prstGeom prst="rect">
            <a:avLst/>
          </a:prstGeom>
          <a:noFill/>
        </p:spPr>
      </p:pic>
      <p:pic>
        <p:nvPicPr>
          <p:cNvPr id="2053" name="Picture 5" descr="C:\Daneshgah\تاریخ شهرسازی ایران\final pics\شوش3.jpg"/>
          <p:cNvPicPr>
            <a:picLocks noChangeAspect="1" noChangeArrowheads="1"/>
          </p:cNvPicPr>
          <p:nvPr/>
        </p:nvPicPr>
        <p:blipFill>
          <a:blip r:embed="rId3"/>
          <a:srcRect/>
          <a:stretch>
            <a:fillRect/>
          </a:stretch>
        </p:blipFill>
        <p:spPr bwMode="auto">
          <a:xfrm>
            <a:off x="5715008" y="2143116"/>
            <a:ext cx="2928958" cy="20507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143504" y="5214950"/>
            <a:ext cx="3143272" cy="646331"/>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محل سکونت مردم عادی ( نقاط زیستی ) و</a:t>
            </a:r>
          </a:p>
          <a:p>
            <a:r>
              <a:rPr lang="fa-IR" dirty="0" smtClean="0">
                <a:cs typeface="B Davat" pitchFamily="2" charset="-78"/>
              </a:rPr>
              <a:t>      بازار در خارج قلعه واقع بودند . </a:t>
            </a:r>
            <a:endParaRPr lang="fa-IR" dirty="0">
              <a:cs typeface="B Davat" pitchFamily="2" charset="-78"/>
            </a:endParaRPr>
          </a:p>
        </p:txBody>
      </p:sp>
      <p:sp>
        <p:nvSpPr>
          <p:cNvPr id="8" name="TextBox 7"/>
          <p:cNvSpPr txBox="1"/>
          <p:nvPr/>
        </p:nvSpPr>
        <p:spPr>
          <a:xfrm>
            <a:off x="6500826" y="642918"/>
            <a:ext cx="2000264" cy="369332"/>
          </a:xfrm>
          <a:prstGeom prst="rect">
            <a:avLst/>
          </a:prstGeom>
          <a:noFill/>
        </p:spPr>
        <p:txBody>
          <a:bodyPr wrap="square" rtlCol="1">
            <a:spAutoFit/>
          </a:bodyPr>
          <a:lstStyle/>
          <a:p>
            <a:r>
              <a:rPr lang="fa-IR" dirty="0" smtClean="0">
                <a:cs typeface="B Davat" pitchFamily="2" charset="-78"/>
              </a:rPr>
              <a:t>نمایی از شهر و کاخ شوش </a:t>
            </a:r>
            <a:endParaRPr lang="fa-IR" dirty="0">
              <a:cs typeface="B Davat" pitchFamily="2" charset="-78"/>
            </a:endParaRPr>
          </a:p>
        </p:txBody>
      </p:sp>
      <p:sp>
        <p:nvSpPr>
          <p:cNvPr id="9" name="Rounded Rectangle 8"/>
          <p:cNvSpPr/>
          <p:nvPr/>
        </p:nvSpPr>
        <p:spPr>
          <a:xfrm>
            <a:off x="6500826" y="571480"/>
            <a:ext cx="2071702" cy="500066"/>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Daneshgah\تاریخ شهرسازی ایران\final pics\1شوش تر.jpg"/>
          <p:cNvPicPr>
            <a:picLocks noGrp="1" noChangeAspect="1" noChangeArrowheads="1"/>
          </p:cNvPicPr>
          <p:nvPr>
            <p:ph idx="1"/>
          </p:nvPr>
        </p:nvPicPr>
        <p:blipFill>
          <a:blip r:embed="rId2"/>
          <a:srcRect/>
          <a:stretch>
            <a:fillRect/>
          </a:stretch>
        </p:blipFill>
        <p:spPr bwMode="auto">
          <a:xfrm>
            <a:off x="4357686" y="428604"/>
            <a:ext cx="3714776" cy="6060393"/>
          </a:xfrm>
          <a:prstGeom prst="rect">
            <a:avLst/>
          </a:prstGeom>
          <a:noFill/>
        </p:spPr>
      </p:pic>
      <p:pic>
        <p:nvPicPr>
          <p:cNvPr id="3074" name="Picture 2" descr="C:\Daneshgah\تاریخ شهرسازی ایران\final pics\قلعه شوش3.jpg"/>
          <p:cNvPicPr>
            <a:picLocks noChangeAspect="1" noChangeArrowheads="1"/>
          </p:cNvPicPr>
          <p:nvPr/>
        </p:nvPicPr>
        <p:blipFill>
          <a:blip r:embed="rId3"/>
          <a:srcRect/>
          <a:stretch>
            <a:fillRect/>
          </a:stretch>
        </p:blipFill>
        <p:spPr bwMode="auto">
          <a:xfrm>
            <a:off x="571472" y="1785926"/>
            <a:ext cx="3357586" cy="2519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714348" y="500042"/>
            <a:ext cx="3286148" cy="646331"/>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تـشکیل حصار توسط رود کارون از سمت </a:t>
            </a:r>
          </a:p>
          <a:p>
            <a:r>
              <a:rPr lang="fa-IR" dirty="0" smtClean="0">
                <a:cs typeface="B Davat" pitchFamily="2" charset="-78"/>
              </a:rPr>
              <a:t>      شمال و شرق شهر </a:t>
            </a:r>
          </a:p>
        </p:txBody>
      </p:sp>
      <p:cxnSp>
        <p:nvCxnSpPr>
          <p:cNvPr id="10" name="Straight Arrow Connector 9"/>
          <p:cNvCxnSpPr/>
          <p:nvPr/>
        </p:nvCxnSpPr>
        <p:spPr>
          <a:xfrm>
            <a:off x="6643702" y="3929066"/>
            <a:ext cx="1571636" cy="1588"/>
          </a:xfrm>
          <a:prstGeom prst="straightConnector1">
            <a:avLst/>
          </a:prstGeom>
          <a:ln>
            <a:solidFill>
              <a:srgbClr val="68D7E6"/>
            </a:solidFill>
            <a:tailEnd type="arrow"/>
          </a:ln>
        </p:spPr>
        <p:style>
          <a:lnRef idx="2">
            <a:schemeClr val="accent2"/>
          </a:lnRef>
          <a:fillRef idx="0">
            <a:schemeClr val="accent2"/>
          </a:fillRef>
          <a:effectRef idx="1">
            <a:schemeClr val="accent2"/>
          </a:effectRef>
          <a:fontRef idx="minor">
            <a:schemeClr val="tx1"/>
          </a:fontRef>
        </p:style>
      </p:cxnSp>
      <p:sp>
        <p:nvSpPr>
          <p:cNvPr id="11" name="TextBox 10"/>
          <p:cNvSpPr txBox="1"/>
          <p:nvPr/>
        </p:nvSpPr>
        <p:spPr>
          <a:xfrm>
            <a:off x="8001024" y="3643315"/>
            <a:ext cx="1142976" cy="923330"/>
          </a:xfrm>
          <a:prstGeom prst="rect">
            <a:avLst/>
          </a:prstGeom>
          <a:noFill/>
        </p:spPr>
        <p:txBody>
          <a:bodyPr wrap="square" rtlCol="1">
            <a:spAutoFit/>
          </a:bodyPr>
          <a:lstStyle/>
          <a:p>
            <a:r>
              <a:rPr lang="fa-IR" dirty="0" smtClean="0">
                <a:cs typeface="B Davat" pitchFamily="2" charset="-78"/>
              </a:rPr>
              <a:t>رود کارون عامل حفاظتی شــــهر </a:t>
            </a:r>
            <a:endParaRPr lang="fa-IR" dirty="0">
              <a:cs typeface="B Davat" pitchFamily="2" charset="-78"/>
            </a:endParaRPr>
          </a:p>
        </p:txBody>
      </p:sp>
      <p:cxnSp>
        <p:nvCxnSpPr>
          <p:cNvPr id="13" name="Straight Arrow Connector 12"/>
          <p:cNvCxnSpPr/>
          <p:nvPr/>
        </p:nvCxnSpPr>
        <p:spPr>
          <a:xfrm rot="10800000" flipV="1">
            <a:off x="3857621" y="4857760"/>
            <a:ext cx="1143008" cy="4286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14" name="TextBox 13"/>
          <p:cNvSpPr txBox="1"/>
          <p:nvPr/>
        </p:nvSpPr>
        <p:spPr>
          <a:xfrm>
            <a:off x="1142976" y="5214950"/>
            <a:ext cx="2571768" cy="369332"/>
          </a:xfrm>
          <a:prstGeom prst="rect">
            <a:avLst/>
          </a:prstGeom>
          <a:noFill/>
        </p:spPr>
        <p:txBody>
          <a:bodyPr wrap="square" rtlCol="1">
            <a:spAutoFit/>
          </a:bodyPr>
          <a:lstStyle/>
          <a:p>
            <a:r>
              <a:rPr lang="fa-IR" dirty="0" smtClean="0">
                <a:cs typeface="B Davat" pitchFamily="2" charset="-78"/>
              </a:rPr>
              <a:t>حصاری با دیوار در اطراف شهر </a:t>
            </a:r>
            <a:endParaRPr lang="fa-IR"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چغازنیبل.gif"/>
          <p:cNvPicPr>
            <a:picLocks noGrp="1" noChangeAspect="1"/>
          </p:cNvPicPr>
          <p:nvPr>
            <p:ph idx="1"/>
          </p:nvPr>
        </p:nvPicPr>
        <p:blipFill>
          <a:blip r:embed="rId2"/>
          <a:stretch>
            <a:fillRect/>
          </a:stretch>
        </p:blipFill>
        <p:spPr>
          <a:xfrm>
            <a:off x="1071538" y="1500174"/>
            <a:ext cx="6858048" cy="38576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Title 2"/>
          <p:cNvSpPr>
            <a:spLocks noGrp="1"/>
          </p:cNvSpPr>
          <p:nvPr>
            <p:ph type="title"/>
          </p:nvPr>
        </p:nvSpPr>
        <p:spPr/>
        <p:txBody>
          <a:bodyPr/>
          <a:lstStyle/>
          <a:p>
            <a:pPr algn="ctr"/>
            <a:r>
              <a:rPr lang="fa-IR" dirty="0" smtClean="0">
                <a:cs typeface="B Davat" pitchFamily="2" charset="-78"/>
              </a:rPr>
              <a:t>معبد چغازنبیل واقع در شوش</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7772400" cy="785818"/>
          </a:xfrm>
        </p:spPr>
        <p:txBody>
          <a:bodyPr>
            <a:normAutofit fontScale="90000"/>
          </a:bodyPr>
          <a:lstStyle/>
          <a:p>
            <a:pPr algn="ctr"/>
            <a:r>
              <a:rPr lang="fa-IR" u="sng" dirty="0" smtClean="0">
                <a:solidFill>
                  <a:schemeClr val="accent1">
                    <a:lumMod val="50000"/>
                  </a:schemeClr>
                </a:solidFill>
                <a:cs typeface="B Davat" pitchFamily="2" charset="-78"/>
              </a:rPr>
              <a:t>شهر هفت تپه</a:t>
            </a:r>
            <a:endParaRPr lang="en-US" u="sng" dirty="0">
              <a:solidFill>
                <a:schemeClr val="accent1">
                  <a:lumMod val="50000"/>
                </a:schemeClr>
              </a:solidFill>
              <a:cs typeface="B Davat" pitchFamily="2" charset="-78"/>
            </a:endParaRPr>
          </a:p>
        </p:txBody>
      </p:sp>
      <p:sp>
        <p:nvSpPr>
          <p:cNvPr id="3" name="Subtitle 2"/>
          <p:cNvSpPr>
            <a:spLocks noGrp="1"/>
          </p:cNvSpPr>
          <p:nvPr>
            <p:ph type="subTitle" idx="1"/>
          </p:nvPr>
        </p:nvSpPr>
        <p:spPr>
          <a:xfrm>
            <a:off x="642910" y="1214423"/>
            <a:ext cx="7772400" cy="3429024"/>
          </a:xfrm>
        </p:spPr>
        <p:style>
          <a:lnRef idx="1">
            <a:schemeClr val="accent1"/>
          </a:lnRef>
          <a:fillRef idx="2">
            <a:schemeClr val="accent1"/>
          </a:fillRef>
          <a:effectRef idx="1">
            <a:schemeClr val="accent1"/>
          </a:effectRef>
          <a:fontRef idx="minor">
            <a:schemeClr val="dk1"/>
          </a:fontRef>
        </p:style>
        <p:txBody>
          <a:bodyPr/>
          <a:lstStyle/>
          <a:p>
            <a:pPr>
              <a:lnSpc>
                <a:spcPct val="150000"/>
              </a:lnSpc>
            </a:pPr>
            <a:r>
              <a:rPr lang="ar-SA" dirty="0" smtClean="0">
                <a:cs typeface="B Davat" pitchFamily="2" charset="-78"/>
              </a:rPr>
              <a:t>هفت تپه در ‌١٥ كيلومتري جنوب شرقي شهر شوش قرار دارد</a:t>
            </a:r>
            <a:endParaRPr lang="en-US" i="1" dirty="0" smtClean="0">
              <a:cs typeface="B Davat" pitchFamily="2" charset="-78"/>
            </a:endParaRPr>
          </a:p>
          <a:p>
            <a:pPr>
              <a:lnSpc>
                <a:spcPct val="150000"/>
              </a:lnSpc>
            </a:pPr>
            <a:r>
              <a:rPr lang="ar-SA" dirty="0" smtClean="0">
                <a:cs typeface="B Davat" pitchFamily="2" charset="-78"/>
              </a:rPr>
              <a:t>با وجود آنكه تمدن در اين منطقه به ‌٦٠٠ سال قبل از ميلاد بر مي‌گردد ولي آثاري كه در آنجا از نظر بازديدكنندگان مي‌گذرد مربوط به بخشي از يك شهر ايلامي متعلق به ‌١٥٠٠ تا ‌١٣٠٠ قبل از ميلاد است</a:t>
            </a:r>
            <a:r>
              <a:rPr lang="en-US" dirty="0" smtClean="0">
                <a:cs typeface="B Davat" pitchFamily="2" charset="-78"/>
              </a:rPr>
              <a:t> . </a:t>
            </a:r>
            <a:r>
              <a:rPr lang="en-US" dirty="0" smtClean="0"/>
              <a:t/>
            </a:r>
            <a:br>
              <a:rPr lang="en-US" dirty="0" smtClean="0"/>
            </a:br>
            <a:endParaRPr lang="en-US" i="1" dirty="0" smtClean="0"/>
          </a:p>
          <a:p>
            <a:endParaRPr lang="en-US" dirty="0"/>
          </a:p>
        </p:txBody>
      </p:sp>
    </p:spTree>
  </p:cSld>
  <p:clrMapOvr>
    <a:masterClrMapping/>
  </p:clrMapOvr>
  <p:transition spd="slow">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214422"/>
            <a:ext cx="8229600" cy="4525963"/>
          </a:xfrm>
        </p:spPr>
        <p:txBody>
          <a:bodyPr>
            <a:normAutofit/>
          </a:bodyPr>
          <a:lstStyle/>
          <a:p>
            <a:pPr>
              <a:lnSpc>
                <a:spcPct val="150000"/>
              </a:lnSpc>
            </a:pPr>
            <a:r>
              <a:rPr lang="fa-IR" sz="2800" b="1" dirty="0" smtClean="0">
                <a:cs typeface="B Davat" pitchFamily="2" charset="-78"/>
              </a:rPr>
              <a:t>مقدمه </a:t>
            </a:r>
          </a:p>
          <a:p>
            <a:pPr>
              <a:lnSpc>
                <a:spcPct val="150000"/>
              </a:lnSpc>
              <a:buNone/>
            </a:pPr>
            <a:r>
              <a:rPr lang="fa-IR" sz="2800" b="1" dirty="0" smtClean="0">
                <a:cs typeface="B Davat" pitchFamily="2" charset="-78"/>
              </a:rPr>
              <a:t>     </a:t>
            </a:r>
            <a:r>
              <a:rPr lang="fa-IR" sz="2000" dirty="0" smtClean="0">
                <a:cs typeface="B Davat" pitchFamily="2" charset="-78"/>
              </a:rPr>
              <a:t>از زمان مهاجرت آریایی ها به ایران و شکل گیری تمدن ماد و بعد از آن تمدن های دیگر شهر ها به گونه هایی رشد پیدا کرده اند و هر یک دارای سبک های مخصوص به خود بوده اند . ما در این ارائه سعی بر این داریم تا علاوه بر شناسایی سبک های مختلف موجود در شهرهای ایران قبل از ظهور اسلام ، آنها را با سبک های مختلف هم دوره با آنها در اروپا مقایسه کنیم . لذا این تحقیق نگاهی تطبیقی بر سبک های شهرسازی ایران قبل از اسلام و هم دوره با آنها در اروپاست . </a:t>
            </a:r>
            <a:endParaRPr lang="fa-IR" sz="2000" dirty="0">
              <a:cs typeface="B Davat" pitchFamily="2" charset="-78"/>
            </a:endParaRPr>
          </a:p>
        </p:txBody>
      </p:sp>
      <p:sp>
        <p:nvSpPr>
          <p:cNvPr id="4" name="Rounded Rectangle 3"/>
          <p:cNvSpPr/>
          <p:nvPr/>
        </p:nvSpPr>
        <p:spPr>
          <a:xfrm>
            <a:off x="285720" y="500042"/>
            <a:ext cx="8572560" cy="542928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077499136"/>
      </p:ext>
    </p:extLst>
  </p:cSld>
  <p:clrMapOvr>
    <a:masterClrMapping/>
  </p:clrMapOvr>
  <p:transition spd="slow">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neshgah\تاریخ شهرسازی ایران\final pics\هفت تپه.jpg"/>
          <p:cNvPicPr>
            <a:picLocks noChangeAspect="1" noChangeArrowheads="1"/>
          </p:cNvPicPr>
          <p:nvPr/>
        </p:nvPicPr>
        <p:blipFill>
          <a:blip r:embed="rId2"/>
          <a:srcRect/>
          <a:stretch>
            <a:fillRect/>
          </a:stretch>
        </p:blipFill>
        <p:spPr bwMode="auto">
          <a:xfrm>
            <a:off x="2357422" y="428604"/>
            <a:ext cx="4000528" cy="5096673"/>
          </a:xfrm>
          <a:prstGeom prst="rect">
            <a:avLst/>
          </a:prstGeom>
          <a:noFill/>
        </p:spPr>
      </p:pic>
      <p:sp>
        <p:nvSpPr>
          <p:cNvPr id="14" name="Rectangle 13"/>
          <p:cNvSpPr/>
          <p:nvPr/>
        </p:nvSpPr>
        <p:spPr>
          <a:xfrm rot="21278157">
            <a:off x="3077163" y="904557"/>
            <a:ext cx="417335" cy="1428760"/>
          </a:xfrm>
          <a:prstGeom prst="rect">
            <a:avLst/>
          </a:prstGeom>
          <a:noFill/>
          <a:ln w="76200">
            <a:prstDash val="sysDot"/>
          </a:ln>
        </p:spPr>
        <p:style>
          <a:lnRef idx="2">
            <a:schemeClr val="accent2"/>
          </a:lnRef>
          <a:fillRef idx="1">
            <a:schemeClr val="lt1"/>
          </a:fillRef>
          <a:effectRef idx="0">
            <a:schemeClr val="accent2"/>
          </a:effectRef>
          <a:fontRef idx="minor">
            <a:schemeClr val="dk1"/>
          </a:fontRef>
        </p:style>
        <p:txBody>
          <a:bodyPr rtlCol="1" anchor="ctr"/>
          <a:lstStyle/>
          <a:p>
            <a:pPr algn="ctr"/>
            <a:endParaRPr lang="fa-IR"/>
          </a:p>
        </p:txBody>
      </p:sp>
      <p:sp>
        <p:nvSpPr>
          <p:cNvPr id="7" name="Freeform 6"/>
          <p:cNvSpPr/>
          <p:nvPr/>
        </p:nvSpPr>
        <p:spPr>
          <a:xfrm>
            <a:off x="2385391" y="565426"/>
            <a:ext cx="4364383" cy="452783"/>
          </a:xfrm>
          <a:custGeom>
            <a:avLst/>
            <a:gdLst>
              <a:gd name="connsiteX0" fmla="*/ 0 w 4364383"/>
              <a:gd name="connsiteY0" fmla="*/ 242957 h 452783"/>
              <a:gd name="connsiteX1" fmla="*/ 424070 w 4364383"/>
              <a:gd name="connsiteY1" fmla="*/ 83931 h 452783"/>
              <a:gd name="connsiteX2" fmla="*/ 1152939 w 4364383"/>
              <a:gd name="connsiteY2" fmla="*/ 4417 h 452783"/>
              <a:gd name="connsiteX3" fmla="*/ 1868557 w 4364383"/>
              <a:gd name="connsiteY3" fmla="*/ 57426 h 452783"/>
              <a:gd name="connsiteX4" fmla="*/ 2862470 w 4364383"/>
              <a:gd name="connsiteY4" fmla="*/ 216452 h 452783"/>
              <a:gd name="connsiteX5" fmla="*/ 4134679 w 4364383"/>
              <a:gd name="connsiteY5" fmla="*/ 415235 h 452783"/>
              <a:gd name="connsiteX6" fmla="*/ 4240696 w 4364383"/>
              <a:gd name="connsiteY6" fmla="*/ 441739 h 45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4383" h="452783">
                <a:moveTo>
                  <a:pt x="0" y="242957"/>
                </a:moveTo>
                <a:cubicBezTo>
                  <a:pt x="115957" y="183322"/>
                  <a:pt x="231914" y="123688"/>
                  <a:pt x="424070" y="83931"/>
                </a:cubicBezTo>
                <a:cubicBezTo>
                  <a:pt x="616226" y="44174"/>
                  <a:pt x="912191" y="8834"/>
                  <a:pt x="1152939" y="4417"/>
                </a:cubicBezTo>
                <a:cubicBezTo>
                  <a:pt x="1393687" y="0"/>
                  <a:pt x="1583635" y="22087"/>
                  <a:pt x="1868557" y="57426"/>
                </a:cubicBezTo>
                <a:cubicBezTo>
                  <a:pt x="2153479" y="92765"/>
                  <a:pt x="2862470" y="216452"/>
                  <a:pt x="2862470" y="216452"/>
                </a:cubicBezTo>
                <a:lnTo>
                  <a:pt x="4134679" y="415235"/>
                </a:lnTo>
                <a:cubicBezTo>
                  <a:pt x="4364383" y="452783"/>
                  <a:pt x="4302539" y="447261"/>
                  <a:pt x="4240696" y="441739"/>
                </a:cubicBezTo>
              </a:path>
            </a:pathLst>
          </a:custGeom>
          <a:ln w="76200">
            <a:prstDash val="dash"/>
          </a:ln>
        </p:spPr>
        <p:style>
          <a:lnRef idx="3">
            <a:schemeClr val="accent4"/>
          </a:lnRef>
          <a:fillRef idx="0">
            <a:schemeClr val="accent4"/>
          </a:fillRef>
          <a:effectRef idx="2">
            <a:schemeClr val="accent4"/>
          </a:effectRef>
          <a:fontRef idx="minor">
            <a:schemeClr val="tx1"/>
          </a:fontRef>
        </p:style>
        <p:txBody>
          <a:bodyPr rtlCol="1" anchor="ctr"/>
          <a:lstStyle/>
          <a:p>
            <a:pPr algn="ctr"/>
            <a:endParaRPr lang="fa-IR"/>
          </a:p>
        </p:txBody>
      </p:sp>
      <p:cxnSp>
        <p:nvCxnSpPr>
          <p:cNvPr id="9" name="Straight Arrow Connector 8"/>
          <p:cNvCxnSpPr/>
          <p:nvPr/>
        </p:nvCxnSpPr>
        <p:spPr>
          <a:xfrm>
            <a:off x="6286512" y="928670"/>
            <a:ext cx="500066" cy="71438"/>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rot="5400000">
            <a:off x="2143108" y="785794"/>
            <a:ext cx="285752" cy="285752"/>
          </a:xfrm>
          <a:prstGeom prst="straightConnector1">
            <a:avLst/>
          </a:prstGeom>
          <a:ln w="76200">
            <a:tailEnd type="arrow"/>
          </a:ln>
        </p:spPr>
        <p:style>
          <a:lnRef idx="3">
            <a:schemeClr val="accent4"/>
          </a:lnRef>
          <a:fillRef idx="0">
            <a:schemeClr val="accent4"/>
          </a:fillRef>
          <a:effectRef idx="2">
            <a:schemeClr val="accent4"/>
          </a:effectRef>
          <a:fontRef idx="minor">
            <a:schemeClr val="tx1"/>
          </a:fontRef>
        </p:style>
      </p:cxnSp>
      <p:sp>
        <p:nvSpPr>
          <p:cNvPr id="13" name="TextBox 12"/>
          <p:cNvSpPr txBox="1"/>
          <p:nvPr/>
        </p:nvSpPr>
        <p:spPr>
          <a:xfrm>
            <a:off x="6215074" y="1214422"/>
            <a:ext cx="2714644" cy="369332"/>
          </a:xfrm>
          <a:prstGeom prst="rect">
            <a:avLst/>
          </a:prstGeom>
          <a:noFill/>
        </p:spPr>
        <p:txBody>
          <a:bodyPr wrap="square" rtlCol="1">
            <a:spAutoFit/>
          </a:bodyPr>
          <a:lstStyle/>
          <a:p>
            <a:r>
              <a:rPr lang="fa-IR" dirty="0" smtClean="0">
                <a:cs typeface="B Davat" pitchFamily="2" charset="-78"/>
              </a:rPr>
              <a:t>اهمیت راه تجاری در شهرسازی پارسی</a:t>
            </a:r>
            <a:endParaRPr lang="fa-IR" dirty="0">
              <a:cs typeface="B Davat" pitchFamily="2" charset="-78"/>
            </a:endParaRPr>
          </a:p>
        </p:txBody>
      </p:sp>
      <p:cxnSp>
        <p:nvCxnSpPr>
          <p:cNvPr id="19" name="Straight Connector 18"/>
          <p:cNvCxnSpPr/>
          <p:nvPr/>
        </p:nvCxnSpPr>
        <p:spPr>
          <a:xfrm>
            <a:off x="3428992" y="928670"/>
            <a:ext cx="500066" cy="158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16200000" flipH="1">
            <a:off x="3821901" y="1035827"/>
            <a:ext cx="285752" cy="714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rot="10800000" flipV="1">
            <a:off x="3571868" y="1214422"/>
            <a:ext cx="428628" cy="714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rot="16200000" flipH="1">
            <a:off x="3321835" y="1535893"/>
            <a:ext cx="571504" cy="714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0" name="Straight Connector 29"/>
          <p:cNvCxnSpPr/>
          <p:nvPr/>
        </p:nvCxnSpPr>
        <p:spPr>
          <a:xfrm flipV="1">
            <a:off x="3643306" y="1785926"/>
            <a:ext cx="142876" cy="714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2" name="Straight Connector 31"/>
          <p:cNvCxnSpPr/>
          <p:nvPr/>
        </p:nvCxnSpPr>
        <p:spPr>
          <a:xfrm rot="16200000" flipH="1">
            <a:off x="3607587" y="1964521"/>
            <a:ext cx="428628" cy="7143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rot="10800000">
            <a:off x="3643306" y="2214554"/>
            <a:ext cx="214314" cy="1588"/>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44" name="Straight Connector 43"/>
          <p:cNvCxnSpPr/>
          <p:nvPr/>
        </p:nvCxnSpPr>
        <p:spPr>
          <a:xfrm rot="5400000">
            <a:off x="3500430" y="2499512"/>
            <a:ext cx="285752"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rot="10800000">
            <a:off x="3071802" y="2643182"/>
            <a:ext cx="571504"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rot="5400000" flipH="1" flipV="1">
            <a:off x="2964645" y="2536025"/>
            <a:ext cx="214314"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0" name="Straight Connector 49"/>
          <p:cNvCxnSpPr/>
          <p:nvPr/>
        </p:nvCxnSpPr>
        <p:spPr>
          <a:xfrm rot="10800000">
            <a:off x="2857488" y="2428868"/>
            <a:ext cx="214314"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2" name="Straight Connector 51"/>
          <p:cNvCxnSpPr/>
          <p:nvPr/>
        </p:nvCxnSpPr>
        <p:spPr>
          <a:xfrm rot="5400000" flipH="1" flipV="1">
            <a:off x="2786050" y="2285992"/>
            <a:ext cx="214314" cy="71438"/>
          </a:xfrm>
          <a:prstGeom prst="line">
            <a:avLst/>
          </a:prstGeom>
        </p:spPr>
        <p:style>
          <a:lnRef idx="3">
            <a:schemeClr val="accent3"/>
          </a:lnRef>
          <a:fillRef idx="0">
            <a:schemeClr val="accent3"/>
          </a:fillRef>
          <a:effectRef idx="2">
            <a:schemeClr val="accent3"/>
          </a:effectRef>
          <a:fontRef idx="minor">
            <a:schemeClr val="tx1"/>
          </a:fontRef>
        </p:style>
      </p:cxnSp>
      <p:cxnSp>
        <p:nvCxnSpPr>
          <p:cNvPr id="54" name="Straight Connector 53"/>
          <p:cNvCxnSpPr/>
          <p:nvPr/>
        </p:nvCxnSpPr>
        <p:spPr>
          <a:xfrm rot="10800000">
            <a:off x="2500298" y="2214554"/>
            <a:ext cx="42862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56" name="Straight Connector 55"/>
          <p:cNvCxnSpPr/>
          <p:nvPr/>
        </p:nvCxnSpPr>
        <p:spPr>
          <a:xfrm rot="5400000" flipH="1" flipV="1">
            <a:off x="2250265" y="1678769"/>
            <a:ext cx="785818" cy="28575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Straight Connector 57"/>
          <p:cNvCxnSpPr/>
          <p:nvPr/>
        </p:nvCxnSpPr>
        <p:spPr>
          <a:xfrm>
            <a:off x="2786050" y="1428736"/>
            <a:ext cx="71438"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60" name="Straight Connector 59"/>
          <p:cNvCxnSpPr/>
          <p:nvPr/>
        </p:nvCxnSpPr>
        <p:spPr>
          <a:xfrm rot="5400000" flipH="1" flipV="1">
            <a:off x="2751125" y="1321579"/>
            <a:ext cx="214314" cy="1588"/>
          </a:xfrm>
          <a:prstGeom prst="line">
            <a:avLst/>
          </a:prstGeom>
        </p:spPr>
        <p:style>
          <a:lnRef idx="3">
            <a:schemeClr val="accent3"/>
          </a:lnRef>
          <a:fillRef idx="0">
            <a:schemeClr val="accent3"/>
          </a:fillRef>
          <a:effectRef idx="2">
            <a:schemeClr val="accent3"/>
          </a:effectRef>
          <a:fontRef idx="minor">
            <a:schemeClr val="tx1"/>
          </a:fontRef>
        </p:style>
      </p:cxnSp>
      <p:cxnSp>
        <p:nvCxnSpPr>
          <p:cNvPr id="62" name="Straight Connector 61"/>
          <p:cNvCxnSpPr/>
          <p:nvPr/>
        </p:nvCxnSpPr>
        <p:spPr>
          <a:xfrm rot="5400000" flipH="1" flipV="1">
            <a:off x="2857488" y="1071546"/>
            <a:ext cx="142876" cy="142876"/>
          </a:xfrm>
          <a:prstGeom prst="line">
            <a:avLst/>
          </a:prstGeom>
        </p:spPr>
        <p:style>
          <a:lnRef idx="3">
            <a:schemeClr val="accent3"/>
          </a:lnRef>
          <a:fillRef idx="0">
            <a:schemeClr val="accent3"/>
          </a:fillRef>
          <a:effectRef idx="2">
            <a:schemeClr val="accent3"/>
          </a:effectRef>
          <a:fontRef idx="minor">
            <a:schemeClr val="tx1"/>
          </a:fontRef>
        </p:style>
      </p:cxnSp>
      <p:cxnSp>
        <p:nvCxnSpPr>
          <p:cNvPr id="66" name="Curved Connector 65"/>
          <p:cNvCxnSpPr/>
          <p:nvPr/>
        </p:nvCxnSpPr>
        <p:spPr>
          <a:xfrm rot="10800000" flipV="1">
            <a:off x="1714480" y="928670"/>
            <a:ext cx="1214446" cy="714380"/>
          </a:xfrm>
          <a:prstGeom prst="curvedConnector3">
            <a:avLst>
              <a:gd name="adj1" fmla="val 50000"/>
            </a:avLst>
          </a:prstGeom>
          <a:ln w="57150">
            <a:prstDash val="sysDot"/>
            <a:tailEnd type="arrow"/>
          </a:ln>
        </p:spPr>
        <p:style>
          <a:lnRef idx="3">
            <a:schemeClr val="accent2"/>
          </a:lnRef>
          <a:fillRef idx="0">
            <a:schemeClr val="accent2"/>
          </a:fillRef>
          <a:effectRef idx="2">
            <a:schemeClr val="accent2"/>
          </a:effectRef>
          <a:fontRef idx="minor">
            <a:schemeClr val="tx1"/>
          </a:fontRef>
        </p:style>
      </p:cxnSp>
      <p:cxnSp>
        <p:nvCxnSpPr>
          <p:cNvPr id="69" name="Curved Connector 68"/>
          <p:cNvCxnSpPr/>
          <p:nvPr/>
        </p:nvCxnSpPr>
        <p:spPr>
          <a:xfrm rot="10800000" flipV="1">
            <a:off x="1428728" y="2214554"/>
            <a:ext cx="1357322" cy="500066"/>
          </a:xfrm>
          <a:prstGeom prst="curvedConnector3">
            <a:avLst>
              <a:gd name="adj1" fmla="val 50000"/>
            </a:avLst>
          </a:prstGeom>
          <a:ln>
            <a:tailEnd type="arrow"/>
          </a:ln>
        </p:spPr>
        <p:style>
          <a:lnRef idx="3">
            <a:schemeClr val="accent3"/>
          </a:lnRef>
          <a:fillRef idx="0">
            <a:schemeClr val="accent3"/>
          </a:fillRef>
          <a:effectRef idx="2">
            <a:schemeClr val="accent3"/>
          </a:effectRef>
          <a:fontRef idx="minor">
            <a:schemeClr val="tx1"/>
          </a:fontRef>
        </p:style>
      </p:cxnSp>
      <p:sp>
        <p:nvSpPr>
          <p:cNvPr id="70" name="TextBox 69"/>
          <p:cNvSpPr txBox="1"/>
          <p:nvPr/>
        </p:nvSpPr>
        <p:spPr>
          <a:xfrm>
            <a:off x="285720" y="1500174"/>
            <a:ext cx="1357322" cy="369332"/>
          </a:xfrm>
          <a:prstGeom prst="rect">
            <a:avLst/>
          </a:prstGeom>
          <a:noFill/>
        </p:spPr>
        <p:txBody>
          <a:bodyPr wrap="square" rtlCol="1">
            <a:spAutoFit/>
          </a:bodyPr>
          <a:lstStyle/>
          <a:p>
            <a:r>
              <a:rPr lang="fa-IR" dirty="0" smtClean="0">
                <a:cs typeface="B Davat" pitchFamily="2" charset="-78"/>
              </a:rPr>
              <a:t>معبد</a:t>
            </a:r>
            <a:endParaRPr lang="fa-IR" dirty="0">
              <a:cs typeface="B Davat" pitchFamily="2" charset="-78"/>
            </a:endParaRPr>
          </a:p>
        </p:txBody>
      </p:sp>
      <p:sp>
        <p:nvSpPr>
          <p:cNvPr id="71" name="TextBox 70"/>
          <p:cNvSpPr txBox="1"/>
          <p:nvPr/>
        </p:nvSpPr>
        <p:spPr>
          <a:xfrm>
            <a:off x="-214346" y="2571744"/>
            <a:ext cx="1643074" cy="369332"/>
          </a:xfrm>
          <a:prstGeom prst="rect">
            <a:avLst/>
          </a:prstGeom>
          <a:noFill/>
        </p:spPr>
        <p:txBody>
          <a:bodyPr wrap="square" rtlCol="1">
            <a:spAutoFit/>
          </a:bodyPr>
          <a:lstStyle/>
          <a:p>
            <a:r>
              <a:rPr lang="fa-IR" dirty="0" smtClean="0">
                <a:cs typeface="B Davat" pitchFamily="2" charset="-78"/>
              </a:rPr>
              <a:t>مناطق مسکونی </a:t>
            </a:r>
            <a:endParaRPr lang="fa-IR" dirty="0">
              <a:cs typeface="B Davat" pitchFamily="2" charset="-78"/>
            </a:endParaRPr>
          </a:p>
        </p:txBody>
      </p:sp>
      <p:sp>
        <p:nvSpPr>
          <p:cNvPr id="72" name="Rounded Rectangle 71"/>
          <p:cNvSpPr/>
          <p:nvPr/>
        </p:nvSpPr>
        <p:spPr>
          <a:xfrm>
            <a:off x="7500958" y="5643578"/>
            <a:ext cx="1285884" cy="571504"/>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TextBox 72"/>
          <p:cNvSpPr txBox="1"/>
          <p:nvPr/>
        </p:nvSpPr>
        <p:spPr>
          <a:xfrm>
            <a:off x="7500958" y="5715016"/>
            <a:ext cx="1214446" cy="369332"/>
          </a:xfrm>
          <a:prstGeom prst="rect">
            <a:avLst/>
          </a:prstGeom>
          <a:noFill/>
        </p:spPr>
        <p:txBody>
          <a:bodyPr wrap="square" rtlCol="1">
            <a:spAutoFit/>
          </a:bodyPr>
          <a:lstStyle/>
          <a:p>
            <a:r>
              <a:rPr lang="fa-IR" b="1" dirty="0" smtClean="0">
                <a:cs typeface="B Davat" pitchFamily="2" charset="-78"/>
              </a:rPr>
              <a:t>شهر هفت تپه </a:t>
            </a:r>
            <a:endParaRPr lang="fa-IR" b="1" dirty="0">
              <a:cs typeface="B Davat" pitchFamily="2" charset="-78"/>
            </a:endParaRPr>
          </a:p>
        </p:txBody>
      </p:sp>
      <p:sp>
        <p:nvSpPr>
          <p:cNvPr id="79" name="Left-Up Arrow 78"/>
          <p:cNvSpPr/>
          <p:nvPr/>
        </p:nvSpPr>
        <p:spPr>
          <a:xfrm flipH="1">
            <a:off x="3286116" y="3000372"/>
            <a:ext cx="857256" cy="64294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TextBox 80"/>
          <p:cNvSpPr txBox="1"/>
          <p:nvPr/>
        </p:nvSpPr>
        <p:spPr>
          <a:xfrm>
            <a:off x="2143108" y="2928934"/>
            <a:ext cx="1143008" cy="369332"/>
          </a:xfrm>
          <a:prstGeom prst="rect">
            <a:avLst/>
          </a:prstGeom>
          <a:noFill/>
        </p:spPr>
        <p:txBody>
          <a:bodyPr wrap="square" rtlCol="1">
            <a:spAutoFit/>
          </a:bodyPr>
          <a:lstStyle/>
          <a:p>
            <a:r>
              <a:rPr lang="fa-IR" u="sng" dirty="0" smtClean="0">
                <a:effectLst>
                  <a:outerShdw blurRad="38100" dist="38100" dir="2700000" algn="tl">
                    <a:srgbClr val="000000">
                      <a:alpha val="43137"/>
                    </a:srgbClr>
                  </a:outerShdw>
                </a:effectLst>
                <a:cs typeface="B Davat" pitchFamily="2" charset="-78"/>
              </a:rPr>
              <a:t>شهر - معبد</a:t>
            </a:r>
            <a:endParaRPr lang="fa-IR" u="sng" dirty="0">
              <a:effectLst>
                <a:outerShdw blurRad="38100" dist="38100" dir="2700000" algn="tl">
                  <a:srgbClr val="000000">
                    <a:alpha val="43137"/>
                  </a:srgbClr>
                </a:outerShdw>
              </a:effectLst>
              <a:cs typeface="B Davat" pitchFamily="2" charset="-78"/>
            </a:endParaRPr>
          </a:p>
        </p:txBody>
      </p:sp>
      <p:sp>
        <p:nvSpPr>
          <p:cNvPr id="82" name="TextBox 81"/>
          <p:cNvSpPr txBox="1"/>
          <p:nvPr/>
        </p:nvSpPr>
        <p:spPr>
          <a:xfrm>
            <a:off x="3500430" y="3643314"/>
            <a:ext cx="1143008" cy="369332"/>
          </a:xfrm>
          <a:prstGeom prst="rect">
            <a:avLst/>
          </a:prstGeom>
          <a:noFill/>
        </p:spPr>
        <p:txBody>
          <a:bodyPr wrap="square" rtlCol="1">
            <a:spAutoFit/>
          </a:bodyPr>
          <a:lstStyle/>
          <a:p>
            <a:r>
              <a:rPr lang="fa-IR" u="sng" dirty="0" smtClean="0">
                <a:effectLst>
                  <a:outerShdw blurRad="38100" dist="38100" dir="2700000" algn="tl">
                    <a:srgbClr val="000000">
                      <a:alpha val="43137"/>
                    </a:srgbClr>
                  </a:outerShdw>
                </a:effectLst>
                <a:cs typeface="B Davat" pitchFamily="2" charset="-78"/>
              </a:rPr>
              <a:t>شهر قدرت</a:t>
            </a:r>
            <a:endParaRPr lang="fa-IR" u="sng" dirty="0">
              <a:effectLst>
                <a:outerShdw blurRad="38100" dist="38100" dir="2700000" algn="tl">
                  <a:srgbClr val="000000">
                    <a:alpha val="43137"/>
                  </a:srgbClr>
                </a:outerShdw>
              </a:effectLst>
              <a:cs typeface="B Davat" pitchFamily="2" charset="-78"/>
            </a:endParaRPr>
          </a:p>
        </p:txBody>
      </p:sp>
      <p:sp>
        <p:nvSpPr>
          <p:cNvPr id="83" name="TextBox 82"/>
          <p:cNvSpPr txBox="1"/>
          <p:nvPr/>
        </p:nvSpPr>
        <p:spPr>
          <a:xfrm>
            <a:off x="142844" y="3857628"/>
            <a:ext cx="2000264" cy="646331"/>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مناطق مسکونی با مرکز حکومت فاصله دارند .  </a:t>
            </a:r>
            <a:endParaRPr lang="fa-IR"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Daneshgah\terme 5\تاریخ شهرسازی ایران\1تاريخ ابران\فهرست يافته های تصويری Google برای http--www_jamejamshid_com-images-parseh-images-2sadeh-gah-p_jpg_files\parseh2_files\2sadeh-gah-p.jpg"/>
          <p:cNvPicPr>
            <a:picLocks noChangeAspect="1" noChangeArrowheads="1"/>
          </p:cNvPicPr>
          <p:nvPr/>
        </p:nvPicPr>
        <p:blipFill>
          <a:blip r:embed="rId2"/>
          <a:srcRect/>
          <a:stretch>
            <a:fillRect/>
          </a:stretch>
        </p:blipFill>
        <p:spPr bwMode="auto">
          <a:xfrm>
            <a:off x="357158" y="3368012"/>
            <a:ext cx="4714908" cy="3080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857224" y="571480"/>
            <a:ext cx="3071834" cy="92869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TextBox 8"/>
          <p:cNvSpPr txBox="1"/>
          <p:nvPr/>
        </p:nvSpPr>
        <p:spPr>
          <a:xfrm>
            <a:off x="0" y="785794"/>
            <a:ext cx="4643470" cy="523220"/>
          </a:xfrm>
          <a:prstGeom prst="rect">
            <a:avLst/>
          </a:prstGeom>
          <a:noFill/>
        </p:spPr>
        <p:txBody>
          <a:bodyPr wrap="square" rtlCol="1">
            <a:spAutoFit/>
          </a:bodyPr>
          <a:lstStyle/>
          <a:p>
            <a:pPr algn="ctr"/>
            <a:r>
              <a:rPr lang="fa-IR" sz="2800" b="1" dirty="0" smtClean="0">
                <a:cs typeface="B Davat" pitchFamily="2" charset="-78"/>
              </a:rPr>
              <a:t>تخت جمشید</a:t>
            </a:r>
            <a:endParaRPr lang="fa-IR" sz="2800" b="1" dirty="0">
              <a:cs typeface="B Davat" pitchFamily="2" charset="-78"/>
            </a:endParaRPr>
          </a:p>
        </p:txBody>
      </p:sp>
      <p:pic>
        <p:nvPicPr>
          <p:cNvPr id="8" name="Content Placeholder 7" descr="naghshe-takhtjamshid.jpg"/>
          <p:cNvPicPr>
            <a:picLocks noGrp="1" noChangeAspect="1"/>
          </p:cNvPicPr>
          <p:nvPr>
            <p:ph sz="quarter" idx="2"/>
          </p:nvPr>
        </p:nvPicPr>
        <p:blipFill>
          <a:blip r:embed="rId3"/>
          <a:stretch>
            <a:fillRect/>
          </a:stretch>
        </p:blipFill>
        <p:spPr>
          <a:xfrm rot="16200000">
            <a:off x="5212282" y="645578"/>
            <a:ext cx="2934278" cy="4500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mage002.jpg"/>
          <p:cNvPicPr>
            <a:picLocks noGrp="1" noChangeAspect="1"/>
          </p:cNvPicPr>
          <p:nvPr>
            <p:ph type="pic" idx="1"/>
          </p:nvPr>
        </p:nvPicPr>
        <p:blipFill>
          <a:blip r:embed="rId2"/>
          <a:srcRect t="11608" b="11608"/>
          <a:stretch>
            <a:fillRect/>
          </a:stretch>
        </p:blipFill>
        <p:spPr>
          <a:prstGeom prst="rect">
            <a:avLst/>
          </a:prstGeom>
          <a:ln w="88900" cap="sq" cmpd="thickThin">
            <a:solidFill>
              <a:srgbClr val="000000"/>
            </a:solidFill>
            <a:prstDash val="solid"/>
            <a:miter lim="800000"/>
          </a:ln>
          <a:effectLst>
            <a:innerShdw blurRad="76200">
              <a:srgbClr val="000000"/>
            </a:innerShdw>
          </a:effectLst>
        </p:spPr>
      </p:pic>
      <p:sp>
        <p:nvSpPr>
          <p:cNvPr id="4" name="Title 3"/>
          <p:cNvSpPr>
            <a:spLocks noGrp="1"/>
          </p:cNvSpPr>
          <p:nvPr>
            <p:ph type="title"/>
          </p:nvPr>
        </p:nvSpPr>
        <p:spPr/>
        <p:txBody>
          <a:bodyPr/>
          <a:lstStyle/>
          <a:p>
            <a:pPr algn="ctr"/>
            <a:r>
              <a:rPr lang="fa-IR" dirty="0" smtClean="0"/>
              <a:t>منظر سه بعدی مجموعه تخت جمشید</a:t>
            </a:r>
            <a:endParaRPr lang="en-US" dirty="0"/>
          </a:p>
        </p:txBody>
      </p:sp>
    </p:spTree>
  </p:cSld>
  <p:clrMapOvr>
    <a:masterClrMapping/>
  </p:clrMapOvr>
  <p:transition spd="slow">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53"/>
            <a:ext cx="7772400" cy="357190"/>
          </a:xfrm>
        </p:spPr>
        <p:txBody>
          <a:bodyPr>
            <a:normAutofit fontScale="90000"/>
          </a:bodyPr>
          <a:lstStyle/>
          <a:p>
            <a:pPr algn="ctr"/>
            <a:r>
              <a:rPr lang="fa-IR" sz="2000" dirty="0" smtClean="0">
                <a:cs typeface="B Davat" pitchFamily="2" charset="-78"/>
              </a:rPr>
              <a:t>تفاوتهاي شوش و تخت جمشيد </a:t>
            </a:r>
            <a:endParaRPr lang="en-US" sz="2000" dirty="0">
              <a:cs typeface="B Davat" pitchFamily="2" charset="-78"/>
            </a:endParaRPr>
          </a:p>
        </p:txBody>
      </p:sp>
      <p:sp>
        <p:nvSpPr>
          <p:cNvPr id="3" name="Subtitle 2"/>
          <p:cNvSpPr>
            <a:spLocks noGrp="1"/>
          </p:cNvSpPr>
          <p:nvPr>
            <p:ph type="subTitle" idx="1"/>
          </p:nvPr>
        </p:nvSpPr>
        <p:spPr>
          <a:xfrm>
            <a:off x="214282" y="571480"/>
            <a:ext cx="8572560" cy="4786346"/>
          </a:xfrm>
        </p:spPr>
        <p:txBody>
          <a:bodyPr>
            <a:normAutofit fontScale="55000" lnSpcReduction="20000"/>
          </a:bodyPr>
          <a:lstStyle/>
          <a:p>
            <a:r>
              <a:rPr lang="fa-IR" dirty="0" smtClean="0">
                <a:cs typeface="B Davat" pitchFamily="2" charset="-78"/>
              </a:rPr>
              <a:t>شوش و قصور هخامنشي  آن ، با داشتن تفاوتهايي از پرسپوليس به هنگام فتح اسكندر مقدوني در سال 331 قبل از ميلاد ويران نگرديد . اسكندر در شوش به برگزاري جشن ازدواج خود با « استاتيرا » دختر آخرين پادشاه هخامنشي  ونيز ازدواج گروهي (بيش از يكهزار نفر از سربازان خود با زنان ايراني به سال 324 قبل از ميلاد نمود و بدين طريق ، اتحاد و وحدت دو ملت را با امپراطوري نوين جهاني به نمايش گذارد . ولي بعد از مرگ اسكندر قصور و ابنيه مورد استفاده قرار نگرفنه است و به نابودي گرائيدند . </a:t>
            </a:r>
            <a:endParaRPr lang="en-US" i="1" dirty="0" smtClean="0">
              <a:cs typeface="B Davat" pitchFamily="2" charset="-78"/>
            </a:endParaRPr>
          </a:p>
          <a:p>
            <a:r>
              <a:rPr lang="ar-SA" dirty="0" smtClean="0">
                <a:cs typeface="B Davat" pitchFamily="2" charset="-78"/>
              </a:rPr>
              <a:t> </a:t>
            </a:r>
            <a:endParaRPr lang="fa-IR" dirty="0" smtClean="0">
              <a:cs typeface="B Davat" pitchFamily="2" charset="-78"/>
            </a:endParaRPr>
          </a:p>
          <a:p>
            <a:r>
              <a:rPr lang="fa-IR" dirty="0" smtClean="0">
                <a:cs typeface="B Davat" pitchFamily="2" charset="-78"/>
              </a:rPr>
              <a:t>ودر مقابل شهري هلني – شرقي ،داراي مراكز اداري متعدد ،در قسمتي  از تپه باستاني توسعه يافت كه اختصاصات «پوليس» يوناني را از جمله تئاتر ،ورزشگاه و غيره كه بر روي سكه ها وقطعات مكتوب يوناني به  انها اشاره شده است و به دنبال داشت . شهر سپس عنوان سلوكيه ناميده شد و شوش تا دوران پارتي همچنان به شكوفايي خود ادامه داد و اگر چه بعد از ان دوره بر اسا س مدارك باستان شناسي دوران افول شهر شروع شده ولي سهم مهمي را در سنت تاريخي به عهده داشت . ليكن تاسيس شهرهاي جديد وتاسيس مجدد شهرهاي موجود به نظر </a:t>
            </a:r>
          </a:p>
          <a:p>
            <a:r>
              <a:rPr lang="fa-IR" dirty="0" smtClean="0">
                <a:cs typeface="B Davat" pitchFamily="2" charset="-78"/>
              </a:rPr>
              <a:t>مي رسد منتهي به نمبهمي در گزارشهاي تاريخي شده باشد .</a:t>
            </a:r>
            <a:endParaRPr lang="en-US" i="1" dirty="0" smtClean="0">
              <a:cs typeface="B Davat" pitchFamily="2" charset="-78"/>
            </a:endParaRPr>
          </a:p>
          <a:p>
            <a:r>
              <a:rPr lang="ar-SA" dirty="0" smtClean="0">
                <a:cs typeface="B Davat" pitchFamily="2" charset="-78"/>
              </a:rPr>
              <a:t> </a:t>
            </a:r>
            <a:endParaRPr lang="en-US" i="1" dirty="0" smtClean="0">
              <a:cs typeface="B Davat" pitchFamily="2" charset="-78"/>
            </a:endParaRPr>
          </a:p>
          <a:p>
            <a:r>
              <a:rPr lang="fa-IR" dirty="0" smtClean="0">
                <a:cs typeface="B Davat" pitchFamily="2" charset="-78"/>
              </a:rPr>
              <a:t> مشخص نيست اسامي وعناوين ساساني خورشاپور ، ايران خور – شاپور ، همچنين ايران شهر شاپور آيا به شهر قديمي شوش يا شهر جديد التاسيس ايوان كرخه تعلق داشته است يا خير ؟ به نظر مي رسد كه تاسيس شهر اخير به جهاتي با تخريب شوش قديم توسط شاپور دوم ( 379-309) ميلادي ارتباط پيدا مي كند . گفته مي شود گه به دستور شاپور به بهانه تنبيه مردم به خاطر شورش آنها شوش زير پاي فيل ها به نابودي كشانيده شد ..</a:t>
            </a:r>
            <a:endParaRPr lang="en-US" i="1" dirty="0" smtClean="0">
              <a:cs typeface="B Davat" pitchFamily="2" charset="-78"/>
            </a:endParaRPr>
          </a:p>
          <a:p>
            <a:r>
              <a:rPr lang="ar-SA" dirty="0" smtClean="0">
                <a:cs typeface="B Davat" pitchFamily="2" charset="-78"/>
              </a:rPr>
              <a:t> </a:t>
            </a:r>
            <a:endParaRPr lang="en-US" i="1" dirty="0" smtClean="0">
              <a:cs typeface="B Davat" pitchFamily="2" charset="-78"/>
            </a:endParaRPr>
          </a:p>
          <a:p>
            <a:r>
              <a:rPr lang="fa-IR" dirty="0" smtClean="0">
                <a:cs typeface="B Davat" pitchFamily="2" charset="-78"/>
              </a:rPr>
              <a:t> به هر حال شوش مجددا در دوران ساساني سر از نابودي به در آورد و بعد از فتح اعراب به اوج بزرگي و ثروت رسيد . و به خاطر داشتن ابريشم پارچه اطلسي ، منسوجات با ارزش ، صنعت نيشكر و احتمالا تداوم صنايع موجود در خوزستان اوايل دوران پادشاهان ساساني ، شوش به درجه اعلاي اشتهار رسيد . همچنين مقبره دانيال نبي كه در حال حاضر نيز وجود دارد در روزگار باستان نيز داري اهميت فراواني بوده است . در ميان آثار و بقاياي مربوط به شوش در دوران اسلامي يك حمام در قسمت ويرانه هاي آپادانا يك كارخانه تهيه شكر در ويرانه هاي كاخ اردشير ، يك مسجد ، يك مدرسه و يك كوزه سفالگري در بخش مربوط به« شهر صنعتگران » و بالاخرا منازل مسكوني در قسمت هاي مختلف را مي توان نام برد كه همچون بسياري از شهرهاي ديگر ايران ، شكوه و عظمت شوش نيز مقارن قرن سيزدهم ميلادي به پايان رسيد .</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12" y="285728"/>
            <a:ext cx="2643206" cy="4643470"/>
          </a:xfrm>
          <a:noFill/>
          <a:ln w="28575">
            <a:solidFill>
              <a:schemeClr val="accent1">
                <a:lumMod val="75000"/>
              </a:schemeClr>
            </a:solidFill>
          </a:ln>
        </p:spPr>
        <p:style>
          <a:lnRef idx="1">
            <a:schemeClr val="accent6"/>
          </a:lnRef>
          <a:fillRef idx="3">
            <a:schemeClr val="accent6"/>
          </a:fillRef>
          <a:effectRef idx="2">
            <a:schemeClr val="accent6"/>
          </a:effectRef>
          <a:fontRef idx="minor">
            <a:schemeClr val="lt1"/>
          </a:fontRef>
        </p:style>
        <p:txBody>
          <a:bodyPr>
            <a:noAutofit/>
          </a:bodyPr>
          <a:lstStyle/>
          <a:p>
            <a:pPr algn="r">
              <a:lnSpc>
                <a:spcPct val="150000"/>
              </a:lnSpc>
            </a:pPr>
            <a:r>
              <a:rPr lang="fa-IR" sz="2000" b="0" dirty="0" smtClean="0">
                <a:solidFill>
                  <a:schemeClr val="bg2">
                    <a:lumMod val="10000"/>
                  </a:schemeClr>
                </a:solidFill>
                <a:effectLst/>
                <a:cs typeface="B Davat" pitchFamily="2" charset="-78"/>
              </a:rPr>
              <a:t>تخت جمشید تنها یک مرکز حکومت بود و نقطه زیستی محسوب نمی شود چرا که پادشاهان فقط برای برگزاری اعیاد  ومراسم با شکوه از این مجموعه استفاده می کردند و شایان ذکر است که مناطق زیستی در اطراف این مجموعه شکل گرفتند که از مهمترین آنها می توان به شهر استخر اشاره نمود.</a:t>
            </a:r>
            <a:endParaRPr lang="en-US" sz="2000" b="0" dirty="0">
              <a:solidFill>
                <a:schemeClr val="bg2">
                  <a:lumMod val="10000"/>
                </a:schemeClr>
              </a:solidFill>
              <a:effectLst/>
              <a:cs typeface="B Davat" pitchFamily="2" charset="-78"/>
            </a:endParaRPr>
          </a:p>
        </p:txBody>
      </p:sp>
      <p:sp>
        <p:nvSpPr>
          <p:cNvPr id="5" name="TextBox 4"/>
          <p:cNvSpPr txBox="1"/>
          <p:nvPr/>
        </p:nvSpPr>
        <p:spPr>
          <a:xfrm>
            <a:off x="214282" y="357166"/>
            <a:ext cx="3429024" cy="646331"/>
          </a:xfrm>
          <a:prstGeom prst="rect">
            <a:avLst/>
          </a:prstGeom>
          <a:noFill/>
        </p:spPr>
        <p:txBody>
          <a:bodyPr wrap="square" rtlCol="0">
            <a:spAutoFit/>
          </a:bodyPr>
          <a:lstStyle/>
          <a:p>
            <a:r>
              <a:rPr lang="fa-IR" dirty="0" smtClean="0">
                <a:cs typeface="B Davat" pitchFamily="2" charset="-78"/>
              </a:rPr>
              <a:t>مرکز زیستی در اطراف مجموعه تخت جمشید و کاخ شاهی.</a:t>
            </a:r>
            <a:endParaRPr lang="en-US" dirty="0">
              <a:cs typeface="B Davat" pitchFamily="2" charset="-78"/>
            </a:endParaRPr>
          </a:p>
        </p:txBody>
      </p:sp>
      <p:sp>
        <p:nvSpPr>
          <p:cNvPr id="6" name="Rounded Rectangle 5"/>
          <p:cNvSpPr/>
          <p:nvPr/>
        </p:nvSpPr>
        <p:spPr>
          <a:xfrm>
            <a:off x="357158" y="357166"/>
            <a:ext cx="3286148" cy="71438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2" name="Picture 2" descr="شهر استخر"/>
          <p:cNvPicPr>
            <a:picLocks noChangeAspect="1" noChangeArrowheads="1"/>
          </p:cNvPicPr>
          <p:nvPr/>
        </p:nvPicPr>
        <p:blipFill>
          <a:blip r:embed="rId2"/>
          <a:srcRect/>
          <a:stretch>
            <a:fillRect/>
          </a:stretch>
        </p:blipFill>
        <p:spPr bwMode="auto">
          <a:xfrm>
            <a:off x="357158" y="3500438"/>
            <a:ext cx="3357586" cy="2642361"/>
          </a:xfrm>
          <a:prstGeom prst="rect">
            <a:avLst/>
          </a:prstGeom>
          <a:ln>
            <a:noFill/>
          </a:ln>
          <a:effectLst>
            <a:softEdge rad="112500"/>
          </a:effectLst>
        </p:spPr>
      </p:pic>
      <p:pic>
        <p:nvPicPr>
          <p:cNvPr id="4" name="Content Placeholder 3" descr="استخر.jpg"/>
          <p:cNvPicPr>
            <a:picLocks noGrp="1" noChangeAspect="1"/>
          </p:cNvPicPr>
          <p:nvPr>
            <p:ph idx="1"/>
          </p:nvPr>
        </p:nvPicPr>
        <p:blipFill>
          <a:blip r:embed="rId3"/>
          <a:stretch>
            <a:fillRect/>
          </a:stretch>
        </p:blipFill>
        <p:spPr>
          <a:xfrm>
            <a:off x="3143240" y="1214422"/>
            <a:ext cx="2857520" cy="2596250"/>
          </a:xfrm>
          <a:prstGeom prst="rect">
            <a:avLst/>
          </a:prstGeom>
          <a:ln>
            <a:noFill/>
          </a:ln>
          <a:effectLst>
            <a:softEdge rad="112500"/>
          </a:effectLst>
        </p:spPr>
      </p:pic>
    </p:spTree>
  </p:cSld>
  <p:clrMapOvr>
    <a:masterClrMapping/>
  </p:clrMapOvr>
  <p:transition spd="slow">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Daneshgah\terme 5\تاریخ شهرسازی ایران\قومس1.jpg"/>
          <p:cNvPicPr>
            <a:picLocks noChangeAspect="1" noChangeArrowheads="1"/>
          </p:cNvPicPr>
          <p:nvPr/>
        </p:nvPicPr>
        <p:blipFill>
          <a:blip r:embed="rId2"/>
          <a:srcRect/>
          <a:stretch>
            <a:fillRect/>
          </a:stretch>
        </p:blipFill>
        <p:spPr bwMode="auto">
          <a:xfrm>
            <a:off x="928662" y="285728"/>
            <a:ext cx="7200900" cy="5067300"/>
          </a:xfrm>
          <a:prstGeom prst="rect">
            <a:avLst/>
          </a:prstGeom>
          <a:noFill/>
        </p:spPr>
      </p:pic>
      <p:sp>
        <p:nvSpPr>
          <p:cNvPr id="5" name="Rounded Rectangle 4"/>
          <p:cNvSpPr/>
          <p:nvPr/>
        </p:nvSpPr>
        <p:spPr>
          <a:xfrm>
            <a:off x="4143372" y="5643578"/>
            <a:ext cx="4643470" cy="85725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p:cNvSpPr txBox="1"/>
          <p:nvPr/>
        </p:nvSpPr>
        <p:spPr>
          <a:xfrm>
            <a:off x="4286248" y="5643578"/>
            <a:ext cx="4429156" cy="830997"/>
          </a:xfrm>
          <a:prstGeom prst="rect">
            <a:avLst/>
          </a:prstGeom>
          <a:noFill/>
        </p:spPr>
        <p:txBody>
          <a:bodyPr wrap="square" rtlCol="1">
            <a:spAutoFit/>
          </a:bodyPr>
          <a:lstStyle/>
          <a:p>
            <a:r>
              <a:rPr lang="fa-IR" sz="2400" b="1" dirty="0" smtClean="0">
                <a:cs typeface="B Davat" pitchFamily="2" charset="-78"/>
              </a:rPr>
              <a:t>قومس  ( پایتخت هخامنشیان )</a:t>
            </a:r>
          </a:p>
          <a:p>
            <a:r>
              <a:rPr lang="fa-IR" sz="2400" b="1" dirty="0" smtClean="0">
                <a:cs typeface="B Davat" pitchFamily="2" charset="-78"/>
              </a:rPr>
              <a:t>                                           </a:t>
            </a:r>
            <a:r>
              <a:rPr lang="fa-IR" sz="2400" dirty="0" smtClean="0">
                <a:cs typeface="B Davat" pitchFamily="2" charset="-78"/>
              </a:rPr>
              <a:t>نزدیکی دامغان امروز</a:t>
            </a:r>
            <a:endParaRPr lang="fa-IR" sz="2400" b="1"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Davat" pitchFamily="2" charset="-78"/>
              </a:rPr>
              <a:t>شهرهای مهم یونان در عهد کلاسیک:</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style>
          <a:lnRef idx="1">
            <a:schemeClr val="accent1"/>
          </a:lnRef>
          <a:fillRef idx="3">
            <a:schemeClr val="accent1"/>
          </a:fillRef>
          <a:effectRef idx="2">
            <a:schemeClr val="accent1"/>
          </a:effectRef>
          <a:fontRef idx="minor">
            <a:schemeClr val="lt1"/>
          </a:fontRef>
        </p:style>
        <p:txBody>
          <a:bodyPr>
            <a:normAutofit fontScale="92500"/>
          </a:bodyPr>
          <a:lstStyle/>
          <a:p>
            <a:pPr algn="ctr"/>
            <a:r>
              <a:rPr lang="fa-IR" dirty="0" smtClean="0">
                <a:cs typeface="B Davat" pitchFamily="2" charset="-78"/>
              </a:rPr>
              <a:t>شهر میلتوس از شهرهای مهم یونان که به وسیله هیپوداموس با شبکه شطرنجی تهیه شد.</a:t>
            </a:r>
            <a:endParaRPr lang="en-US" dirty="0">
              <a:cs typeface="B Davat" pitchFamily="2" charset="-78"/>
            </a:endParaRPr>
          </a:p>
        </p:txBody>
      </p:sp>
      <p:sp>
        <p:nvSpPr>
          <p:cNvPr id="4" name="Text Placeholder 3"/>
          <p:cNvSpPr>
            <a:spLocks noGrp="1"/>
          </p:cNvSpPr>
          <p:nvPr>
            <p:ph type="body" sz="half" idx="3"/>
          </p:nvPr>
        </p:nvSpPr>
        <p:spPr/>
        <p:style>
          <a:lnRef idx="1">
            <a:schemeClr val="accent1"/>
          </a:lnRef>
          <a:fillRef idx="3">
            <a:schemeClr val="accent1"/>
          </a:fillRef>
          <a:effectRef idx="2">
            <a:schemeClr val="accent1"/>
          </a:effectRef>
          <a:fontRef idx="minor">
            <a:schemeClr val="lt1"/>
          </a:fontRef>
        </p:style>
        <p:txBody>
          <a:bodyPr>
            <a:normAutofit lnSpcReduction="10000"/>
          </a:bodyPr>
          <a:lstStyle/>
          <a:p>
            <a:pPr algn="ctr"/>
            <a:r>
              <a:rPr lang="fa-IR" dirty="0" smtClean="0">
                <a:cs typeface="B Davat" pitchFamily="2" charset="-78"/>
              </a:rPr>
              <a:t>شهر پریئنه به عنوان پایگاه مستحکم دریایی با نقشه شطرنجی در نزدیکی آتن بنا شد.</a:t>
            </a:r>
            <a:endParaRPr lang="en-US" dirty="0">
              <a:cs typeface="B Davat" pitchFamily="2" charset="-78"/>
            </a:endParaRPr>
          </a:p>
        </p:txBody>
      </p:sp>
      <p:pic>
        <p:nvPicPr>
          <p:cNvPr id="8" name="Content Placeholder 7" descr="miletus.jpg"/>
          <p:cNvPicPr>
            <a:picLocks noGrp="1" noChangeAspect="1"/>
          </p:cNvPicPr>
          <p:nvPr>
            <p:ph sz="quarter" idx="2"/>
          </p:nvPr>
        </p:nvPicPr>
        <p:blipFill>
          <a:blip r:embed="rId2"/>
          <a:stretch>
            <a:fillRect/>
          </a:stretch>
        </p:blipFill>
        <p:spPr>
          <a:xfrm>
            <a:off x="571471" y="857232"/>
            <a:ext cx="3857653" cy="43577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Content Placeholder 6" descr="prieneplan.gif"/>
          <p:cNvPicPr>
            <a:picLocks noGrp="1" noChangeAspect="1"/>
          </p:cNvPicPr>
          <p:nvPr>
            <p:ph sz="quarter" idx="4"/>
          </p:nvPr>
        </p:nvPicPr>
        <p:blipFill>
          <a:blip r:embed="rId3"/>
          <a:stretch>
            <a:fillRect/>
          </a:stretch>
        </p:blipFill>
        <p:spPr>
          <a:xfrm>
            <a:off x="4760912" y="857232"/>
            <a:ext cx="3810000" cy="4391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Freeform 8"/>
          <p:cNvSpPr/>
          <p:nvPr/>
        </p:nvSpPr>
        <p:spPr>
          <a:xfrm>
            <a:off x="4857752" y="1214422"/>
            <a:ext cx="3571900" cy="3143272"/>
          </a:xfrm>
          <a:custGeom>
            <a:avLst/>
            <a:gdLst>
              <a:gd name="connsiteX0" fmla="*/ 3440805 w 3530957"/>
              <a:gd name="connsiteY0" fmla="*/ 875764 h 2586507"/>
              <a:gd name="connsiteX1" fmla="*/ 3350653 w 3530957"/>
              <a:gd name="connsiteY1" fmla="*/ 837127 h 2586507"/>
              <a:gd name="connsiteX2" fmla="*/ 3080197 w 3530957"/>
              <a:gd name="connsiteY2" fmla="*/ 927279 h 2586507"/>
              <a:gd name="connsiteX3" fmla="*/ 2809740 w 3530957"/>
              <a:gd name="connsiteY3" fmla="*/ 257578 h 2586507"/>
              <a:gd name="connsiteX4" fmla="*/ 2371859 w 3530957"/>
              <a:gd name="connsiteY4" fmla="*/ 218941 h 2586507"/>
              <a:gd name="connsiteX5" fmla="*/ 2191555 w 3530957"/>
              <a:gd name="connsiteY5" fmla="*/ 154547 h 2586507"/>
              <a:gd name="connsiteX6" fmla="*/ 1985493 w 3530957"/>
              <a:gd name="connsiteY6" fmla="*/ 218941 h 2586507"/>
              <a:gd name="connsiteX7" fmla="*/ 1882462 w 3530957"/>
              <a:gd name="connsiteY7" fmla="*/ 309093 h 2586507"/>
              <a:gd name="connsiteX8" fmla="*/ 1740794 w 3530957"/>
              <a:gd name="connsiteY8" fmla="*/ 231820 h 2586507"/>
              <a:gd name="connsiteX9" fmla="*/ 1573369 w 3530957"/>
              <a:gd name="connsiteY9" fmla="*/ 180304 h 2586507"/>
              <a:gd name="connsiteX10" fmla="*/ 826394 w 3530957"/>
              <a:gd name="connsiteY10" fmla="*/ 141668 h 2586507"/>
              <a:gd name="connsiteX11" fmla="*/ 646090 w 3530957"/>
              <a:gd name="connsiteY11" fmla="*/ 167425 h 2586507"/>
              <a:gd name="connsiteX12" fmla="*/ 517301 w 3530957"/>
              <a:gd name="connsiteY12" fmla="*/ 141668 h 2586507"/>
              <a:gd name="connsiteX13" fmla="*/ 208208 w 3530957"/>
              <a:gd name="connsiteY13" fmla="*/ 51516 h 2586507"/>
              <a:gd name="connsiteX14" fmla="*/ 40783 w 3530957"/>
              <a:gd name="connsiteY14" fmla="*/ 450761 h 2586507"/>
              <a:gd name="connsiteX15" fmla="*/ 452907 w 3530957"/>
              <a:gd name="connsiteY15" fmla="*/ 1081825 h 2586507"/>
              <a:gd name="connsiteX16" fmla="*/ 427149 w 3530957"/>
              <a:gd name="connsiteY16" fmla="*/ 1365161 h 2586507"/>
              <a:gd name="connsiteX17" fmla="*/ 594574 w 3530957"/>
              <a:gd name="connsiteY17" fmla="*/ 1584102 h 2586507"/>
              <a:gd name="connsiteX18" fmla="*/ 1032456 w 3530957"/>
              <a:gd name="connsiteY18" fmla="*/ 1815921 h 2586507"/>
              <a:gd name="connsiteX19" fmla="*/ 1367307 w 3530957"/>
              <a:gd name="connsiteY19" fmla="*/ 2318197 h 2586507"/>
              <a:gd name="connsiteX20" fmla="*/ 1560490 w 3530957"/>
              <a:gd name="connsiteY20" fmla="*/ 2395471 h 2586507"/>
              <a:gd name="connsiteX21" fmla="*/ 1843825 w 3530957"/>
              <a:gd name="connsiteY21" fmla="*/ 2537138 h 2586507"/>
              <a:gd name="connsiteX22" fmla="*/ 2990045 w 3530957"/>
              <a:gd name="connsiteY22" fmla="*/ 2099256 h 2586507"/>
              <a:gd name="connsiteX23" fmla="*/ 3466563 w 3530957"/>
              <a:gd name="connsiteY23" fmla="*/ 1120462 h 2586507"/>
              <a:gd name="connsiteX24" fmla="*/ 3376411 w 3530957"/>
              <a:gd name="connsiteY24" fmla="*/ 862885 h 258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30957" h="2586507">
                <a:moveTo>
                  <a:pt x="3440805" y="875764"/>
                </a:moveTo>
                <a:cubicBezTo>
                  <a:pt x="3425779" y="852152"/>
                  <a:pt x="3410754" y="828541"/>
                  <a:pt x="3350653" y="837127"/>
                </a:cubicBezTo>
                <a:cubicBezTo>
                  <a:pt x="3290552" y="845713"/>
                  <a:pt x="3170349" y="1023871"/>
                  <a:pt x="3080197" y="927279"/>
                </a:cubicBezTo>
                <a:cubicBezTo>
                  <a:pt x="2990045" y="830688"/>
                  <a:pt x="2927796" y="375634"/>
                  <a:pt x="2809740" y="257578"/>
                </a:cubicBezTo>
                <a:cubicBezTo>
                  <a:pt x="2691684" y="139522"/>
                  <a:pt x="2474890" y="236113"/>
                  <a:pt x="2371859" y="218941"/>
                </a:cubicBezTo>
                <a:cubicBezTo>
                  <a:pt x="2268828" y="201769"/>
                  <a:pt x="2255949" y="154547"/>
                  <a:pt x="2191555" y="154547"/>
                </a:cubicBezTo>
                <a:cubicBezTo>
                  <a:pt x="2127161" y="154547"/>
                  <a:pt x="2037008" y="193183"/>
                  <a:pt x="1985493" y="218941"/>
                </a:cubicBezTo>
                <a:cubicBezTo>
                  <a:pt x="1933978" y="244699"/>
                  <a:pt x="1923245" y="306947"/>
                  <a:pt x="1882462" y="309093"/>
                </a:cubicBezTo>
                <a:cubicBezTo>
                  <a:pt x="1841679" y="311239"/>
                  <a:pt x="1792309" y="253285"/>
                  <a:pt x="1740794" y="231820"/>
                </a:cubicBezTo>
                <a:cubicBezTo>
                  <a:pt x="1689279" y="210355"/>
                  <a:pt x="1725769" y="195329"/>
                  <a:pt x="1573369" y="180304"/>
                </a:cubicBezTo>
                <a:cubicBezTo>
                  <a:pt x="1420969" y="165279"/>
                  <a:pt x="980940" y="143814"/>
                  <a:pt x="826394" y="141668"/>
                </a:cubicBezTo>
                <a:cubicBezTo>
                  <a:pt x="671848" y="139522"/>
                  <a:pt x="697605" y="167425"/>
                  <a:pt x="646090" y="167425"/>
                </a:cubicBezTo>
                <a:cubicBezTo>
                  <a:pt x="594575" y="167425"/>
                  <a:pt x="590281" y="160986"/>
                  <a:pt x="517301" y="141668"/>
                </a:cubicBezTo>
                <a:cubicBezTo>
                  <a:pt x="444321" y="122350"/>
                  <a:pt x="287628" y="0"/>
                  <a:pt x="208208" y="51516"/>
                </a:cubicBezTo>
                <a:cubicBezTo>
                  <a:pt x="128788" y="103032"/>
                  <a:pt x="0" y="279043"/>
                  <a:pt x="40783" y="450761"/>
                </a:cubicBezTo>
                <a:cubicBezTo>
                  <a:pt x="81566" y="622479"/>
                  <a:pt x="388513" y="929425"/>
                  <a:pt x="452907" y="1081825"/>
                </a:cubicBezTo>
                <a:cubicBezTo>
                  <a:pt x="517301" y="1234225"/>
                  <a:pt x="403538" y="1281448"/>
                  <a:pt x="427149" y="1365161"/>
                </a:cubicBezTo>
                <a:cubicBezTo>
                  <a:pt x="450760" y="1448874"/>
                  <a:pt x="493689" y="1508975"/>
                  <a:pt x="594574" y="1584102"/>
                </a:cubicBezTo>
                <a:cubicBezTo>
                  <a:pt x="695459" y="1659229"/>
                  <a:pt x="903667" y="1693572"/>
                  <a:pt x="1032456" y="1815921"/>
                </a:cubicBezTo>
                <a:cubicBezTo>
                  <a:pt x="1161245" y="1938270"/>
                  <a:pt x="1279301" y="2221605"/>
                  <a:pt x="1367307" y="2318197"/>
                </a:cubicBezTo>
                <a:cubicBezTo>
                  <a:pt x="1455313" y="2414789"/>
                  <a:pt x="1481070" y="2358981"/>
                  <a:pt x="1560490" y="2395471"/>
                </a:cubicBezTo>
                <a:cubicBezTo>
                  <a:pt x="1639910" y="2431961"/>
                  <a:pt x="1605566" y="2586507"/>
                  <a:pt x="1843825" y="2537138"/>
                </a:cubicBezTo>
                <a:cubicBezTo>
                  <a:pt x="2082084" y="2487769"/>
                  <a:pt x="2719589" y="2335369"/>
                  <a:pt x="2990045" y="2099256"/>
                </a:cubicBezTo>
                <a:cubicBezTo>
                  <a:pt x="3260501" y="1863143"/>
                  <a:pt x="3402169" y="1326524"/>
                  <a:pt x="3466563" y="1120462"/>
                </a:cubicBezTo>
                <a:cubicBezTo>
                  <a:pt x="3530957" y="914400"/>
                  <a:pt x="3453684" y="888642"/>
                  <a:pt x="3376411" y="862885"/>
                </a:cubicBezTo>
              </a:path>
            </a:pathLst>
          </a:custGeom>
          <a:ln w="57150">
            <a:solidFill>
              <a:schemeClr val="accent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Block Arc 9"/>
          <p:cNvSpPr/>
          <p:nvPr/>
        </p:nvSpPr>
        <p:spPr>
          <a:xfrm>
            <a:off x="6429388" y="2500306"/>
            <a:ext cx="571504" cy="928694"/>
          </a:xfrm>
          <a:prstGeom prst="blockArc">
            <a:avLst>
              <a:gd name="adj1" fmla="val 10800000"/>
              <a:gd name="adj2" fmla="val 10194424"/>
              <a:gd name="adj3" fmla="val 3548"/>
            </a:avLst>
          </a:prstGeom>
        </p:spPr>
        <p:style>
          <a:lnRef idx="2">
            <a:schemeClr val="dk1"/>
          </a:lnRef>
          <a:fillRef idx="1">
            <a:schemeClr val="lt1"/>
          </a:fillRef>
          <a:effectRef idx="0">
            <a:schemeClr val="dk1"/>
          </a:effectRef>
          <a:fontRef idx="minor">
            <a:schemeClr val="dk1"/>
          </a:fontRef>
        </p:style>
        <p:txBody>
          <a:bodyPr rtlCol="0" anchor="ctr"/>
          <a:lstStyle/>
          <a:p>
            <a:pPr algn="ctr"/>
            <a:r>
              <a:rPr lang="fa-IR" sz="1600" b="1" dirty="0" smtClean="0">
                <a:solidFill>
                  <a:schemeClr val="tx1">
                    <a:lumMod val="95000"/>
                    <a:lumOff val="5000"/>
                  </a:schemeClr>
                </a:solidFill>
              </a:rPr>
              <a:t>آگورا</a:t>
            </a:r>
            <a:endParaRPr lang="en-US" sz="1600" b="1" dirty="0">
              <a:solidFill>
                <a:schemeClr val="tx1">
                  <a:lumMod val="95000"/>
                  <a:lumOff val="5000"/>
                </a:schemeClr>
              </a:solidFill>
            </a:endParaRPr>
          </a:p>
        </p:txBody>
      </p:sp>
      <p:cxnSp>
        <p:nvCxnSpPr>
          <p:cNvPr id="12" name="Elbow Connector 11"/>
          <p:cNvCxnSpPr/>
          <p:nvPr/>
        </p:nvCxnSpPr>
        <p:spPr>
          <a:xfrm rot="5400000" flipH="1" flipV="1">
            <a:off x="5786446" y="1357298"/>
            <a:ext cx="1928826" cy="357190"/>
          </a:xfrm>
          <a:prstGeom prst="bentConnector3">
            <a:avLst>
              <a:gd name="adj1" fmla="val 50000"/>
            </a:avLst>
          </a:prstGeom>
          <a:ln w="28575">
            <a:solidFill>
              <a:schemeClr val="tx1">
                <a:lumMod val="95000"/>
                <a:lumOff val="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43504" y="214290"/>
            <a:ext cx="1571636" cy="646331"/>
          </a:xfrm>
          <a:prstGeom prst="rect">
            <a:avLst/>
          </a:prstGeom>
          <a:noFill/>
        </p:spPr>
        <p:txBody>
          <a:bodyPr wrap="square" rtlCol="0">
            <a:spAutoFit/>
          </a:bodyPr>
          <a:lstStyle/>
          <a:p>
            <a:r>
              <a:rPr lang="fa-IR" dirty="0" smtClean="0">
                <a:cs typeface="B Davat" pitchFamily="2" charset="-78"/>
              </a:rPr>
              <a:t>استفاده از مدول در ساخت آگورا </a:t>
            </a:r>
            <a:endParaRPr lang="en-US" dirty="0">
              <a:cs typeface="B Davat" pitchFamily="2" charset="-78"/>
            </a:endParaRPr>
          </a:p>
        </p:txBody>
      </p:sp>
      <p:sp>
        <p:nvSpPr>
          <p:cNvPr id="16" name="Block Arc 15"/>
          <p:cNvSpPr/>
          <p:nvPr/>
        </p:nvSpPr>
        <p:spPr>
          <a:xfrm rot="1067939">
            <a:off x="2588252" y="2640175"/>
            <a:ext cx="857256" cy="911460"/>
          </a:xfrm>
          <a:prstGeom prst="blockArc">
            <a:avLst>
              <a:gd name="adj1" fmla="val 430497"/>
              <a:gd name="adj2" fmla="val 220227"/>
              <a:gd name="adj3" fmla="val 44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solidFill>
                  <a:schemeClr val="accent3"/>
                </a:solidFill>
              </a:rPr>
              <a:t>آگورا</a:t>
            </a:r>
            <a:endParaRPr lang="en-US" b="1" dirty="0">
              <a:solidFill>
                <a:schemeClr val="accent3"/>
              </a:solidFill>
            </a:endParaRPr>
          </a:p>
        </p:txBody>
      </p:sp>
      <p:cxnSp>
        <p:nvCxnSpPr>
          <p:cNvPr id="18" name="Shape 17"/>
          <p:cNvCxnSpPr>
            <a:endCxn id="15" idx="1"/>
          </p:cNvCxnSpPr>
          <p:nvPr/>
        </p:nvCxnSpPr>
        <p:spPr>
          <a:xfrm rot="5400000" flipH="1" flipV="1">
            <a:off x="3090509" y="661625"/>
            <a:ext cx="2177164" cy="1928826"/>
          </a:xfrm>
          <a:prstGeom prst="bentConnector2">
            <a:avLst/>
          </a:prstGeom>
          <a:ln w="28575">
            <a:prstDash val="dash"/>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072066" y="1500174"/>
            <a:ext cx="714380" cy="369332"/>
          </a:xfrm>
          <a:prstGeom prst="rect">
            <a:avLst/>
          </a:prstGeom>
          <a:noFill/>
        </p:spPr>
        <p:txBody>
          <a:bodyPr wrap="square" rtlCol="0">
            <a:spAutoFit/>
          </a:bodyPr>
          <a:lstStyle/>
          <a:p>
            <a:r>
              <a:rPr lang="fa-IR" b="1" dirty="0" smtClean="0"/>
              <a:t>معبد</a:t>
            </a:r>
            <a:endParaRPr lang="en-US" b="1" dirty="0"/>
          </a:p>
        </p:txBody>
      </p:sp>
      <p:cxnSp>
        <p:nvCxnSpPr>
          <p:cNvPr id="24" name="Straight Arrow Connector 23"/>
          <p:cNvCxnSpPr/>
          <p:nvPr/>
        </p:nvCxnSpPr>
        <p:spPr>
          <a:xfrm rot="10800000">
            <a:off x="5786446" y="1643050"/>
            <a:ext cx="357190" cy="1588"/>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rgamon_plan.jpg"/>
          <p:cNvPicPr>
            <a:picLocks noGrp="1" noChangeAspect="1"/>
          </p:cNvPicPr>
          <p:nvPr>
            <p:ph sz="half" idx="1"/>
          </p:nvPr>
        </p:nvPicPr>
        <p:blipFill>
          <a:blip r:embed="rId2"/>
          <a:stretch>
            <a:fillRect/>
          </a:stretch>
        </p:blipFill>
        <p:spPr>
          <a:xfrm>
            <a:off x="457200" y="1500174"/>
            <a:ext cx="4038600" cy="4500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Content Placeholder 4" descr="pergamon_acrop_plan.jpg"/>
          <p:cNvPicPr>
            <a:picLocks noGrp="1" noChangeAspect="1"/>
          </p:cNvPicPr>
          <p:nvPr>
            <p:ph sz="half" idx="2"/>
          </p:nvPr>
        </p:nvPicPr>
        <p:blipFill>
          <a:blip r:embed="rId3"/>
          <a:stretch>
            <a:fillRect/>
          </a:stretch>
        </p:blipFill>
        <p:spPr>
          <a:xfrm>
            <a:off x="4714876" y="1142984"/>
            <a:ext cx="3643338" cy="4864116"/>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a:xfrm>
            <a:off x="457200" y="274638"/>
            <a:ext cx="8229600" cy="868346"/>
          </a:xfrm>
        </p:spPr>
        <p:txBody>
          <a:bodyPr/>
          <a:lstStyle/>
          <a:p>
            <a:pPr algn="ctr"/>
            <a:r>
              <a:rPr lang="fa-IR" dirty="0" smtClean="0">
                <a:cs typeface="B Davat" pitchFamily="2" charset="-78"/>
              </a:rPr>
              <a:t>شهر پرگامون</a:t>
            </a:r>
            <a:endParaRPr lang="en-US" dirty="0">
              <a:cs typeface="B Davat" pitchFamily="2" charset="-78"/>
            </a:endParaRPr>
          </a:p>
        </p:txBody>
      </p:sp>
      <p:cxnSp>
        <p:nvCxnSpPr>
          <p:cNvPr id="8" name="Straight Arrow Connector 7"/>
          <p:cNvCxnSpPr/>
          <p:nvPr/>
        </p:nvCxnSpPr>
        <p:spPr>
          <a:xfrm rot="10800000">
            <a:off x="3428992" y="3286124"/>
            <a:ext cx="2071702" cy="642942"/>
          </a:xfrm>
          <a:prstGeom prst="straightConnector1">
            <a:avLst/>
          </a:prstGeom>
          <a:ln w="57150">
            <a:prstDash val="lgDashDot"/>
            <a:tailEnd type="arrow"/>
          </a:ln>
        </p:spPr>
        <p:style>
          <a:lnRef idx="1">
            <a:schemeClr val="accent2"/>
          </a:lnRef>
          <a:fillRef idx="0">
            <a:schemeClr val="accent2"/>
          </a:fillRef>
          <a:effectRef idx="0">
            <a:schemeClr val="accent2"/>
          </a:effectRef>
          <a:fontRef idx="minor">
            <a:schemeClr val="tx1"/>
          </a:fontRef>
        </p:style>
      </p:cxnSp>
      <p:sp>
        <p:nvSpPr>
          <p:cNvPr id="12" name="Block Arc 11"/>
          <p:cNvSpPr/>
          <p:nvPr/>
        </p:nvSpPr>
        <p:spPr>
          <a:xfrm>
            <a:off x="5500694" y="5143512"/>
            <a:ext cx="1500198" cy="1143008"/>
          </a:xfrm>
          <a:prstGeom prst="blockArc">
            <a:avLst>
              <a:gd name="adj1" fmla="val 63938"/>
              <a:gd name="adj2" fmla="val 21298039"/>
              <a:gd name="adj3" fmla="val 3778"/>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2">
                  <a:lumMod val="10000"/>
                </a:schemeClr>
              </a:solidFill>
            </a:endParaRPr>
          </a:p>
        </p:txBody>
      </p:sp>
      <p:cxnSp>
        <p:nvCxnSpPr>
          <p:cNvPr id="18" name="Shape 17"/>
          <p:cNvCxnSpPr>
            <a:stCxn id="12" idx="0"/>
          </p:cNvCxnSpPr>
          <p:nvPr/>
        </p:nvCxnSpPr>
        <p:spPr>
          <a:xfrm rot="16200000" flipH="1">
            <a:off x="7282510" y="5425131"/>
            <a:ext cx="57891" cy="664755"/>
          </a:xfrm>
          <a:prstGeom prst="bentConnector4">
            <a:avLst>
              <a:gd name="adj1" fmla="val -394880"/>
              <a:gd name="adj2" fmla="val 51641"/>
            </a:avLst>
          </a:prstGeom>
          <a:ln w="28575">
            <a:solidFill>
              <a:schemeClr val="accent1">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429520" y="5572140"/>
            <a:ext cx="1143008" cy="461665"/>
          </a:xfrm>
          <a:prstGeom prst="rect">
            <a:avLst/>
          </a:prstGeom>
          <a:noFill/>
        </p:spPr>
        <p:txBody>
          <a:bodyPr wrap="square" rtlCol="0">
            <a:spAutoFit/>
          </a:bodyPr>
          <a:lstStyle/>
          <a:p>
            <a:pPr algn="ctr"/>
            <a:r>
              <a:rPr lang="fa-IR" sz="2400" b="1" dirty="0" smtClean="0">
                <a:cs typeface="B Davat" pitchFamily="2" charset="-78"/>
              </a:rPr>
              <a:t>آگورا</a:t>
            </a:r>
            <a:endParaRPr lang="en-US" sz="2400" b="1" dirty="0">
              <a:cs typeface="B Davat" pitchFamily="2" charset="-78"/>
            </a:endParaRPr>
          </a:p>
        </p:txBody>
      </p:sp>
      <p:sp>
        <p:nvSpPr>
          <p:cNvPr id="20" name="Block Arc 19"/>
          <p:cNvSpPr/>
          <p:nvPr/>
        </p:nvSpPr>
        <p:spPr>
          <a:xfrm>
            <a:off x="5786446" y="1214422"/>
            <a:ext cx="1285884" cy="1071570"/>
          </a:xfrm>
          <a:prstGeom prst="blockArc">
            <a:avLst>
              <a:gd name="adj1" fmla="val 101100"/>
              <a:gd name="adj2" fmla="val 21382368"/>
              <a:gd name="adj3" fmla="val 503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2" name="Shape 21"/>
          <p:cNvCxnSpPr>
            <a:stCxn id="20" idx="0"/>
          </p:cNvCxnSpPr>
          <p:nvPr/>
        </p:nvCxnSpPr>
        <p:spPr>
          <a:xfrm rot="16200000" flipH="1">
            <a:off x="7192730" y="1620575"/>
            <a:ext cx="160486" cy="455969"/>
          </a:xfrm>
          <a:prstGeom prst="bentConnector4">
            <a:avLst>
              <a:gd name="adj1" fmla="val -142442"/>
              <a:gd name="adj2" fmla="val 52998"/>
            </a:avLst>
          </a:prstGeom>
          <a:ln w="28575">
            <a:solidFill>
              <a:schemeClr val="accent1">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286644" y="1357298"/>
            <a:ext cx="1071570" cy="707886"/>
          </a:xfrm>
          <a:prstGeom prst="rect">
            <a:avLst/>
          </a:prstGeom>
          <a:noFill/>
        </p:spPr>
        <p:txBody>
          <a:bodyPr wrap="square" rtlCol="0">
            <a:spAutoFit/>
          </a:bodyPr>
          <a:lstStyle/>
          <a:p>
            <a:pPr algn="ctr"/>
            <a:r>
              <a:rPr lang="fa-IR" sz="2000" b="1" dirty="0" smtClean="0">
                <a:cs typeface="B Davat" pitchFamily="2" charset="-78"/>
              </a:rPr>
              <a:t>انبار مهمات جنگی</a:t>
            </a:r>
            <a:endParaRPr lang="en-US" sz="2000" b="1" dirty="0">
              <a:cs typeface="B Davat" pitchFamily="2" charset="-78"/>
            </a:endParaRPr>
          </a:p>
        </p:txBody>
      </p:sp>
      <p:sp>
        <p:nvSpPr>
          <p:cNvPr id="24" name="Block Arc 23"/>
          <p:cNvSpPr/>
          <p:nvPr/>
        </p:nvSpPr>
        <p:spPr>
          <a:xfrm>
            <a:off x="7215206" y="4429132"/>
            <a:ext cx="1000132" cy="785818"/>
          </a:xfrm>
          <a:prstGeom prst="blockArc">
            <a:avLst>
              <a:gd name="adj1" fmla="val 21245488"/>
              <a:gd name="adj2" fmla="val 20722009"/>
              <a:gd name="adj3" fmla="val 4198"/>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hape 25"/>
          <p:cNvCxnSpPr>
            <a:stCxn id="24" idx="0"/>
          </p:cNvCxnSpPr>
          <p:nvPr/>
        </p:nvCxnSpPr>
        <p:spPr>
          <a:xfrm rot="5400000" flipH="1" flipV="1">
            <a:off x="8033332" y="4304678"/>
            <a:ext cx="629049" cy="306465"/>
          </a:xfrm>
          <a:prstGeom prst="bentConnector3">
            <a:avLst>
              <a:gd name="adj1" fmla="val 50000"/>
            </a:avLst>
          </a:prstGeom>
          <a:ln w="28575">
            <a:solidFill>
              <a:schemeClr val="accent1">
                <a:lumMod val="5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215338" y="3786190"/>
            <a:ext cx="928662" cy="400110"/>
          </a:xfrm>
          <a:prstGeom prst="rect">
            <a:avLst/>
          </a:prstGeom>
          <a:noFill/>
        </p:spPr>
        <p:txBody>
          <a:bodyPr wrap="square" rtlCol="0">
            <a:spAutoFit/>
          </a:bodyPr>
          <a:lstStyle/>
          <a:p>
            <a:pPr algn="ctr"/>
            <a:r>
              <a:rPr lang="fa-IR" sz="2000" b="1" dirty="0" smtClean="0">
                <a:cs typeface="B Davat" pitchFamily="2" charset="-78"/>
              </a:rPr>
              <a:t>عبادتگاه</a:t>
            </a:r>
            <a:endParaRPr lang="en-US" sz="2000" b="1" dirty="0">
              <a:cs typeface="B Davat" pitchFamily="2" charset="-78"/>
            </a:endParaRPr>
          </a:p>
        </p:txBody>
      </p:sp>
      <p:sp>
        <p:nvSpPr>
          <p:cNvPr id="31" name="Block Arc 30"/>
          <p:cNvSpPr/>
          <p:nvPr/>
        </p:nvSpPr>
        <p:spPr>
          <a:xfrm>
            <a:off x="7143768" y="3214686"/>
            <a:ext cx="714380" cy="571504"/>
          </a:xfrm>
          <a:prstGeom prst="blockArc">
            <a:avLst>
              <a:gd name="adj1" fmla="val 20269809"/>
              <a:gd name="adj2" fmla="val 20204547"/>
              <a:gd name="adj3" fmla="val 0"/>
            </a:avLst>
          </a:prstGeom>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3" name="Elbow Connector 32"/>
          <p:cNvCxnSpPr/>
          <p:nvPr/>
        </p:nvCxnSpPr>
        <p:spPr>
          <a:xfrm rot="5400000" flipH="1" flipV="1">
            <a:off x="7858148" y="3071810"/>
            <a:ext cx="428628" cy="428628"/>
          </a:xfrm>
          <a:prstGeom prst="bentConnector3">
            <a:avLst>
              <a:gd name="adj1" fmla="val 50000"/>
            </a:avLst>
          </a:prstGeom>
          <a:ln w="28575">
            <a:solidFill>
              <a:schemeClr val="accent1">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58148" y="2643182"/>
            <a:ext cx="857256" cy="461665"/>
          </a:xfrm>
          <a:prstGeom prst="rect">
            <a:avLst/>
          </a:prstGeom>
          <a:noFill/>
        </p:spPr>
        <p:txBody>
          <a:bodyPr wrap="square" rtlCol="0">
            <a:spAutoFit/>
          </a:bodyPr>
          <a:lstStyle/>
          <a:p>
            <a:pPr algn="ctr"/>
            <a:r>
              <a:rPr lang="fa-IR" sz="2400" b="1" dirty="0" smtClean="0">
                <a:cs typeface="B Davat" pitchFamily="2" charset="-78"/>
              </a:rPr>
              <a:t>قصر</a:t>
            </a:r>
            <a:endParaRPr lang="en-US" sz="2400" b="1"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71604" y="285728"/>
            <a:ext cx="6357982" cy="369332"/>
          </a:xfrm>
          <a:prstGeom prst="rect">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fa-IR" dirty="0" smtClean="0">
                <a:cs typeface="B Davat" pitchFamily="2" charset="-78"/>
              </a:rPr>
              <a:t>مقایسه شهرسازی سبک پارسی در ایران و هم دوره با آن در اروپا</a:t>
            </a:r>
            <a:endParaRPr lang="fa-IR" dirty="0">
              <a:cs typeface="B Davat" pitchFamily="2" charset="-78"/>
            </a:endParaRPr>
          </a:p>
        </p:txBody>
      </p:sp>
      <p:graphicFrame>
        <p:nvGraphicFramePr>
          <p:cNvPr id="4" name="Table 3"/>
          <p:cNvGraphicFramePr>
            <a:graphicFrameLocks noGrp="1"/>
          </p:cNvGraphicFramePr>
          <p:nvPr/>
        </p:nvGraphicFramePr>
        <p:xfrm>
          <a:off x="1714480" y="857232"/>
          <a:ext cx="6096001" cy="5532120"/>
        </p:xfrm>
        <a:graphic>
          <a:graphicData uri="http://schemas.openxmlformats.org/drawingml/2006/table">
            <a:tbl>
              <a:tblPr rtl="1" firstRow="1" bandRow="1">
                <a:tableStyleId>{5C22544A-7EE6-4342-B048-85BDC9FD1C3A}</a:tableStyleId>
              </a:tblPr>
              <a:tblGrid>
                <a:gridCol w="3048001"/>
                <a:gridCol w="304800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هخامنشیان</a:t>
                      </a:r>
                    </a:p>
                    <a:p>
                      <a:pPr algn="r" rtl="1"/>
                      <a:endParaRPr lang="fa-IR" dirty="0" smtClean="0">
                        <a:cs typeface="B Davat"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rtl="1">
                        <a:buFont typeface="Arial" pitchFamily="34" charset="0"/>
                        <a:buNone/>
                      </a:pPr>
                      <a:r>
                        <a:rPr lang="fa-IR" dirty="0" smtClean="0">
                          <a:solidFill>
                            <a:schemeClr val="tx1"/>
                          </a:solidFill>
                          <a:cs typeface="B Davat" pitchFamily="2" charset="-78"/>
                        </a:rPr>
                        <a:t>یونان(عهد کلاسیک)</a:t>
                      </a:r>
                      <a:endParaRPr lang="fa-IR" dirty="0">
                        <a:solidFill>
                          <a:schemeClr val="tx1"/>
                        </a:solidFill>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42960">
                <a:tc>
                  <a:txBody>
                    <a:bodyPr/>
                    <a:lstStyle/>
                    <a:p>
                      <a:pPr fontAlgn="t">
                        <a:lnSpc>
                          <a:spcPct val="100000"/>
                        </a:lnSpc>
                        <a:buFont typeface="Arial" pitchFamily="34" charset="0"/>
                        <a:buChar char="•"/>
                      </a:pPr>
                      <a:r>
                        <a:rPr lang="fa-IR" b="1" baseline="0" dirty="0" smtClean="0">
                          <a:cs typeface="B Davat" pitchFamily="2" charset="-78"/>
                        </a:rPr>
                        <a:t> </a:t>
                      </a:r>
                      <a:r>
                        <a:rPr lang="fa-IR" b="1" dirty="0" smtClean="0">
                          <a:cs typeface="B Davat" pitchFamily="2" charset="-78"/>
                        </a:rPr>
                        <a:t>د ژ حکومتی : </a:t>
                      </a:r>
                      <a:r>
                        <a:rPr lang="fa-IR" dirty="0" smtClean="0">
                          <a:cs typeface="B Davat" pitchFamily="2" charset="-78"/>
                        </a:rPr>
                        <a:t>در با اهمیت ترین نقطه </a:t>
                      </a:r>
                    </a:p>
                    <a:p>
                      <a:pPr fontAlgn="t">
                        <a:lnSpc>
                          <a:spcPct val="100000"/>
                        </a:lnSpc>
                        <a:buFont typeface="Arial" pitchFamily="34" charset="0"/>
                        <a:buNone/>
                      </a:pPr>
                      <a:r>
                        <a:rPr lang="fa-IR" dirty="0" smtClean="0">
                          <a:cs typeface="B Davat" pitchFamily="2" charset="-78"/>
                        </a:rPr>
                        <a:t>   شهری </a:t>
                      </a:r>
                    </a:p>
                    <a:p>
                      <a:pPr fontAlgn="t">
                        <a:lnSpc>
                          <a:spcPct val="150000"/>
                        </a:lnSpc>
                        <a:buFont typeface="Arial" pitchFamily="34" charset="0"/>
                        <a:buChar char="•"/>
                      </a:pPr>
                      <a:r>
                        <a:rPr lang="fa-IR" dirty="0" smtClean="0">
                          <a:cs typeface="B Davat" pitchFamily="2" charset="-78"/>
                        </a:rPr>
                        <a:t>قرارگیری معابد و کاخها و انبا ر ها در دژ</a:t>
                      </a:r>
                    </a:p>
                    <a:p>
                      <a:pPr fontAlgn="t">
                        <a:lnSpc>
                          <a:spcPct val="150000"/>
                        </a:lnSpc>
                        <a:buFont typeface="Arial" pitchFamily="34" charset="0"/>
                        <a:buChar char="•"/>
                      </a:pPr>
                      <a:r>
                        <a:rPr lang="fa-IR" b="1" dirty="0" smtClean="0">
                          <a:cs typeface="B Davat" pitchFamily="2" charset="-78"/>
                        </a:rPr>
                        <a:t>شار میانی :</a:t>
                      </a:r>
                      <a:endParaRPr lang="fa-IR" dirty="0" smtClean="0">
                        <a:cs typeface="B Davat" pitchFamily="2" charset="-78"/>
                      </a:endParaRPr>
                    </a:p>
                    <a:p>
                      <a:pPr fontAlgn="t">
                        <a:lnSpc>
                          <a:spcPct val="100000"/>
                        </a:lnSpc>
                      </a:pPr>
                      <a:r>
                        <a:rPr lang="fa-IR" b="1" dirty="0" smtClean="0">
                          <a:cs typeface="B Davat" pitchFamily="2" charset="-78"/>
                        </a:rPr>
                        <a:t> </a:t>
                      </a:r>
                      <a:r>
                        <a:rPr lang="fa-IR" dirty="0" smtClean="0">
                          <a:cs typeface="B Davat" pitchFamily="2" charset="-78"/>
                        </a:rPr>
                        <a:t> - دارای بازاری در میان خود</a:t>
                      </a:r>
                    </a:p>
                    <a:p>
                      <a:pPr fontAlgn="t">
                        <a:lnSpc>
                          <a:spcPct val="100000"/>
                        </a:lnSpc>
                      </a:pPr>
                      <a:r>
                        <a:rPr lang="fa-IR" dirty="0" smtClean="0">
                          <a:cs typeface="B Davat" pitchFamily="2" charset="-78"/>
                        </a:rPr>
                        <a:t>  - عناصر داخل آن با دیواری  سنگین جدا  </a:t>
                      </a:r>
                    </a:p>
                    <a:p>
                      <a:pPr fontAlgn="t">
                        <a:lnSpc>
                          <a:spcPct val="100000"/>
                        </a:lnSpc>
                      </a:pPr>
                      <a:r>
                        <a:rPr lang="fa-IR" dirty="0" smtClean="0">
                          <a:cs typeface="B Davat" pitchFamily="2" charset="-78"/>
                        </a:rPr>
                        <a:t>      می شدند .</a:t>
                      </a:r>
                    </a:p>
                    <a:p>
                      <a:pPr fontAlgn="t">
                        <a:lnSpc>
                          <a:spcPct val="100000"/>
                        </a:lnSpc>
                      </a:pPr>
                      <a:r>
                        <a:rPr lang="fa-IR" dirty="0" smtClean="0">
                          <a:cs typeface="B Davat" pitchFamily="2" charset="-78"/>
                        </a:rPr>
                        <a:t> - دروازه هایی برای ورود وخروج </a:t>
                      </a:r>
                    </a:p>
                    <a:p>
                      <a:pPr fontAlgn="t">
                        <a:lnSpc>
                          <a:spcPct val="150000"/>
                        </a:lnSpc>
                        <a:buFont typeface="Arial" pitchFamily="34" charset="0"/>
                        <a:buChar char="•"/>
                      </a:pPr>
                      <a:r>
                        <a:rPr lang="fa-IR" b="1" dirty="0" smtClean="0">
                          <a:cs typeface="B Davat" pitchFamily="2" charset="-78"/>
                        </a:rPr>
                        <a:t> شار بیرونی : </a:t>
                      </a:r>
                      <a:r>
                        <a:rPr lang="fa-IR" dirty="0" smtClean="0">
                          <a:cs typeface="B Davat" pitchFamily="2" charset="-78"/>
                        </a:rPr>
                        <a:t> توسط حصار های طبیعی </a:t>
                      </a:r>
                    </a:p>
                    <a:p>
                      <a:pPr fontAlgn="t">
                        <a:lnSpc>
                          <a:spcPct val="100000"/>
                        </a:lnSpc>
                      </a:pPr>
                      <a:r>
                        <a:rPr lang="fa-IR" dirty="0" smtClean="0">
                          <a:cs typeface="B Davat" pitchFamily="2" charset="-78"/>
                        </a:rPr>
                        <a:t>   محصور می شد . ( فضایی شبیه به   </a:t>
                      </a:r>
                    </a:p>
                    <a:p>
                      <a:pPr fontAlgn="t">
                        <a:lnSpc>
                          <a:spcPct val="100000"/>
                        </a:lnSpc>
                      </a:pPr>
                      <a:r>
                        <a:rPr lang="fa-IR" dirty="0" smtClean="0">
                          <a:cs typeface="B Davat" pitchFamily="2" charset="-78"/>
                        </a:rPr>
                        <a:t>   روستاهای کنونی )</a:t>
                      </a:r>
                    </a:p>
                    <a:p>
                      <a:pPr fontAlgn="t">
                        <a:lnSpc>
                          <a:spcPct val="100000"/>
                        </a:lnSpc>
                      </a:pPr>
                      <a:endParaRPr lang="fa-IR" dirty="0" smtClean="0">
                        <a:cs typeface="B Davat" pitchFamily="2" charset="-78"/>
                      </a:endParaRPr>
                    </a:p>
                    <a:p>
                      <a:pPr fontAlgn="t">
                        <a:lnSpc>
                          <a:spcPct val="150000"/>
                        </a:lnSpc>
                        <a:buFont typeface="Arial" pitchFamily="34" charset="0"/>
                        <a:buChar char="•"/>
                      </a:pPr>
                      <a:r>
                        <a:rPr lang="fa-IR" dirty="0" smtClean="0">
                          <a:cs typeface="B Davat" pitchFamily="2" charset="-78"/>
                        </a:rPr>
                        <a:t>شهر ها به طور کلی شهرهای شاهی و</a:t>
                      </a:r>
                    </a:p>
                    <a:p>
                      <a:pPr fontAlgn="t">
                        <a:lnSpc>
                          <a:spcPct val="100000"/>
                        </a:lnSpc>
                      </a:pPr>
                      <a:r>
                        <a:rPr lang="fa-IR" dirty="0" smtClean="0">
                          <a:cs typeface="B Davat" pitchFamily="2" charset="-78"/>
                        </a:rPr>
                        <a:t>  تشریفاتی بودند . </a:t>
                      </a:r>
                    </a:p>
                    <a:p>
                      <a:pPr algn="r" rtl="1">
                        <a:lnSpc>
                          <a:spcPct val="150000"/>
                        </a:lnSpc>
                        <a:buFont typeface="Arial" pitchFamily="34" charset="0"/>
                        <a:buChar char="•"/>
                      </a:pPr>
                      <a:endParaRPr lang="fa-IR" baseline="0" dirty="0" smtClean="0">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50000"/>
                        </a:lnSpc>
                        <a:buFont typeface="Arial" pitchFamily="34" charset="0"/>
                        <a:buChar char="•"/>
                      </a:pPr>
                      <a:r>
                        <a:rPr lang="fa-IR" dirty="0" smtClean="0">
                          <a:cs typeface="B Davat" pitchFamily="2" charset="-78"/>
                        </a:rPr>
                        <a:t>  </a:t>
                      </a:r>
                      <a:r>
                        <a:rPr lang="fa-IR" b="1" dirty="0" smtClean="0">
                          <a:cs typeface="B Davat" pitchFamily="2" charset="-78"/>
                        </a:rPr>
                        <a:t>باروی</a:t>
                      </a:r>
                      <a:r>
                        <a:rPr lang="fa-IR" b="1" baseline="0" dirty="0" smtClean="0">
                          <a:cs typeface="B Davat" pitchFamily="2" charset="-78"/>
                        </a:rPr>
                        <a:t> شهر  : </a:t>
                      </a:r>
                      <a:r>
                        <a:rPr lang="fa-IR" b="0" baseline="0" dirty="0" smtClean="0">
                          <a:cs typeface="B Davat" pitchFamily="2" charset="-78"/>
                        </a:rPr>
                        <a:t>تابع نظم هندسی  خاص نبوده و بر اساس عوارض طبیعی و توپوگرافی شکل می گرفت .</a:t>
                      </a:r>
                    </a:p>
                    <a:p>
                      <a:pPr algn="r" rtl="1">
                        <a:lnSpc>
                          <a:spcPct val="150000"/>
                        </a:lnSpc>
                        <a:buFont typeface="Arial" pitchFamily="34" charset="0"/>
                        <a:buChar char="•"/>
                      </a:pPr>
                      <a:r>
                        <a:rPr lang="fa-IR" b="0" baseline="0" dirty="0" smtClean="0">
                          <a:cs typeface="B Davat" pitchFamily="2" charset="-78"/>
                        </a:rPr>
                        <a:t> دارای بندرگاه است . </a:t>
                      </a:r>
                    </a:p>
                    <a:p>
                      <a:pPr algn="r" rtl="1">
                        <a:lnSpc>
                          <a:spcPct val="150000"/>
                        </a:lnSpc>
                        <a:buFont typeface="Arial" pitchFamily="34" charset="0"/>
                        <a:buChar char="•"/>
                      </a:pPr>
                      <a:r>
                        <a:rPr lang="fa-IR" b="0" baseline="0" dirty="0" smtClean="0">
                          <a:cs typeface="B Davat" pitchFamily="2" charset="-78"/>
                        </a:rPr>
                        <a:t>  </a:t>
                      </a:r>
                      <a:r>
                        <a:rPr lang="fa-IR" b="1" baseline="0" dirty="0" smtClean="0">
                          <a:cs typeface="B Davat" pitchFamily="2" charset="-78"/>
                        </a:rPr>
                        <a:t>تقسیم بندی شهر : </a:t>
                      </a:r>
                      <a:r>
                        <a:rPr lang="fa-IR" b="0" baseline="0" dirty="0" smtClean="0">
                          <a:cs typeface="B Davat" pitchFamily="2" charset="-78"/>
                        </a:rPr>
                        <a:t>شطرنجی بوده و خیابانهای موازی بدون آنکه به محوری خاص به نشانه الگوی تسلط تاکیدی شده باشند بافت شهررا به  بلوک های کاملا مساوی تقسیم می کردند . (دموکراتیک )</a:t>
                      </a:r>
                    </a:p>
                    <a:p>
                      <a:pPr algn="r" rtl="1">
                        <a:lnSpc>
                          <a:spcPct val="150000"/>
                        </a:lnSpc>
                        <a:buFont typeface="Arial" pitchFamily="34" charset="0"/>
                        <a:buNone/>
                      </a:pPr>
                      <a:endParaRPr lang="fa-IR" b="0" baseline="0" dirty="0" smtClean="0">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6314" y="214290"/>
            <a:ext cx="4572000" cy="6143668"/>
          </a:xfrm>
        </p:spPr>
        <p:txBody>
          <a:bodyPr anchor="ctr">
            <a:normAutofit fontScale="85000" lnSpcReduction="10000"/>
          </a:bodyPr>
          <a:lstStyle/>
          <a:p>
            <a:pPr>
              <a:buNone/>
            </a:pPr>
            <a:r>
              <a:rPr lang="fa-IR" sz="2000" b="1" dirty="0" smtClean="0">
                <a:cs typeface="B Davat" pitchFamily="2" charset="-78"/>
              </a:rPr>
              <a:t>      </a:t>
            </a:r>
            <a:r>
              <a:rPr lang="ar-SA" sz="2000" b="1" dirty="0" smtClean="0">
                <a:cs typeface="B Davat" pitchFamily="2" charset="-78"/>
              </a:rPr>
              <a:t>مادها نخستین سلسله ایران و تاثیر آنان </a:t>
            </a:r>
            <a:r>
              <a:rPr lang="fa-IR" sz="2000" b="1" dirty="0" smtClean="0">
                <a:cs typeface="B Davat" pitchFamily="2" charset="-78"/>
              </a:rPr>
              <a:t>برشهر سازي</a:t>
            </a:r>
          </a:p>
          <a:p>
            <a:pPr>
              <a:buNone/>
            </a:pPr>
            <a:endParaRPr lang="en-US" sz="1800" dirty="0" smtClean="0">
              <a:cs typeface="B Davat" pitchFamily="2" charset="-78"/>
            </a:endParaRPr>
          </a:p>
          <a:p>
            <a:pPr algn="just">
              <a:lnSpc>
                <a:spcPct val="120000"/>
              </a:lnSpc>
              <a:buNone/>
            </a:pPr>
            <a:r>
              <a:rPr lang="fa-IR" sz="1200" dirty="0" smtClean="0"/>
              <a:t>     </a:t>
            </a:r>
            <a:r>
              <a:rPr lang="fa-IR" sz="1900" dirty="0" smtClean="0">
                <a:cs typeface="B Davat" pitchFamily="2" charset="-78"/>
              </a:rPr>
              <a:t>مدنيت دوران ماد، همواره با هگمتانه به ذهن مي آيد. اما واقعيت اين است كه طي هزاره سوم تا نيمه دوم هزاره نخست قبل از ميلاد سلسله هايي در شمال غربي فلات ايران رشد كرده بودند كه تفاوت هايي كلي با تمدن هاي شكل يافته در بين النهرين داشتند. شهرهاي مستحكم و كمتر شناخته شده اين سلسله ها در ايران غربي پراكنده بودند. مدنيت ماد بي ترديد يا بر بازمانده اين شهرها و يا در ستيز با آنان شكل گرفت. از همين رو شكل شهر مادي برگرفته از نمونه هاي مشابه آن در اورارتو و آشور و يا نزد اقوام آسيانيِ ساكن در مركز، غرب و شمال غربي فلات ايران، همچون مانناييان بود. در ميان سلسله هاي باستاني، شهرهاي مادي كمتر براي باستان شناسان شناخته شده است و اين بي ترديد به پراكندگي اندك با حوزه محدود پراكندگي آنان باز مي گردد و اين پراكندگي محدود ،خود نتيجه ناامني منطقه به دليل تهاجمات حكومت هاي مهاجم آشور و اروارتو بود. اين عامل البته در شكل گيري و صورت دژ- شهر بوده، و يا با حصار يا حصارهايي تودرتو احاطه مي شدند. تعداد حصارهاي يك شهر نشانگر بزرگي يا كوچكي شهر بود. شهر دوران ماد به دلايل گوناگون، از جمله كيهان شناسي ويژه دوران باستان، شكل رقومي زمين و البته امنيت ،عموماً بر فراز ارتفاعات طبيعي و يا مصنوعي بنا مي شدند. گاه مانند شهر خارخار،يك حصار و يا مانند شهر كيشه سو، چند حصار متحدالمركز شهر را دربر مي گرفت. </a:t>
            </a:r>
            <a:endParaRPr lang="fa-IR" sz="1900" dirty="0" smtClean="0"/>
          </a:p>
          <a:p>
            <a:pPr algn="just"/>
            <a:endParaRPr lang="fa-IR" sz="1900" b="1" dirty="0">
              <a:ln w="1905"/>
              <a:effectLst>
                <a:innerShdw blurRad="69850" dist="43180" dir="5400000">
                  <a:srgbClr val="000000">
                    <a:alpha val="65000"/>
                  </a:srgbClr>
                </a:innerShdw>
              </a:effectLst>
              <a:cs typeface="B Davat" pitchFamily="2" charset="-78"/>
            </a:endParaRPr>
          </a:p>
        </p:txBody>
      </p:sp>
      <p:sp>
        <p:nvSpPr>
          <p:cNvPr id="4" name="Rectangle 3"/>
          <p:cNvSpPr/>
          <p:nvPr/>
        </p:nvSpPr>
        <p:spPr>
          <a:xfrm>
            <a:off x="71438" y="714356"/>
            <a:ext cx="4500562" cy="5293757"/>
          </a:xfrm>
          <a:prstGeom prst="rect">
            <a:avLst/>
          </a:prstGeom>
        </p:spPr>
        <p:txBody>
          <a:bodyPr wrap="square">
            <a:spAutoFit/>
          </a:bodyPr>
          <a:lstStyle/>
          <a:p>
            <a:pPr algn="just"/>
            <a:r>
              <a:rPr lang="fa-IR" sz="1600" dirty="0" smtClean="0">
                <a:cs typeface="B Davat" pitchFamily="2" charset="-78"/>
              </a:rPr>
              <a:t>اين شهرها چنان كه هرتسفلد گفته است داراي نقشه اي ثابت با تفاوت هايي جزيي بودند. اين تفاوت ها ناشي از شرايط اقليمي ويژه شان بود. دژ شهرها به صورت يك زنجيره دفاعي برپا شده بود تا امكان ايجاد شهرهاي بزرگتري چون هگمتانه را در پشت خود فراهم كند. در واقع شهرهاي شاهي، مانند هگمتانه، دردوران مادها از گسترش اين دژ شهرها حاصل شدند، كه آنها نيز به نوبه خود مراكز نخستيني براي انباشت ثروت ، تمركز اقتدار سياسي و توسعه </a:t>
            </a:r>
            <a:r>
              <a:rPr lang="ar-SA" sz="1600" dirty="0" smtClean="0">
                <a:cs typeface="B Davat" pitchFamily="2" charset="-78"/>
              </a:rPr>
              <a:t>اجتماعي به شمار مي آمدند. هگمتانه اصلاً به معناي مكان جمع شدن بود و تصويري از اتحاد قبايل ماد و اتحاد سه جامعه ايلي، روستايي و شهري را   مي نماياند. اصولاً شهر مادي را نتيجه فرايند تكاملي از روستاها به دژ- شهرها و آنگاه شهرهاي مهم تري چون هگمتانه دانسته اند.اگرچه در دوران مادها مي توان از جامعه شهري سخن گفت، اما اين جامعه هنوز در برابر جماعات روستايي و عشيره اي اندك مي نمود.</a:t>
            </a:r>
            <a:endParaRPr lang="fa-IR" sz="1600" dirty="0" smtClean="0">
              <a:cs typeface="B Davat" pitchFamily="2" charset="-78"/>
            </a:endParaRPr>
          </a:p>
          <a:p>
            <a:pPr algn="just"/>
            <a:r>
              <a:rPr lang="ar-SA" dirty="0" smtClean="0"/>
              <a:t> </a:t>
            </a:r>
            <a:r>
              <a:rPr lang="ar-SA" sz="1600" dirty="0" smtClean="0">
                <a:cs typeface="B Davat" pitchFamily="2" charset="-78"/>
              </a:rPr>
              <a:t>با اين همه در اين دوران كالبدهاي شهري بيش از پيش آشكار شده، و اگرچه هنوز بافتي همچون بازار </a:t>
            </a:r>
            <a:r>
              <a:rPr lang="fa-IR" sz="1600" dirty="0" smtClean="0">
                <a:cs typeface="B Davat" pitchFamily="2" charset="-78"/>
              </a:rPr>
              <a:t>،</a:t>
            </a:r>
            <a:r>
              <a:rPr lang="ar-SA" sz="1600" dirty="0" smtClean="0">
                <a:cs typeface="B Davat" pitchFamily="2" charset="-78"/>
              </a:rPr>
              <a:t>مرحله آغازين حيات خود را مي گذراند، اما راه ها، راهوندها و شوارع عام، حصار، برج، معبد و كاخ همچون نمونه هاي بين النهريني خود كاملاً شكل گرفته بودند، در واقع همه آن مجموعه اي كه درون دژ قرارمي گرفت، يعني دژ و تقسيمات داخل آن، مورد برنامه ريزي و طراحي دقيق قرارگرفته بود. اين سازمان اجتماعي و سياسي تا 559ق.م. كه آسيتاك، آخرين شاه سلسله ماد، در برابر نخستين شاه پرقدرت هخامنشي، كوروش، شكست خورد، ادامه داشت.</a:t>
            </a:r>
            <a:endParaRPr lang="fa-IR" sz="1600" dirty="0" smtClean="0">
              <a:cs typeface="B Davat" pitchFamily="2" charset="-78"/>
            </a:endParaRPr>
          </a:p>
          <a:p>
            <a:endParaRPr lang="fa-IR" sz="1600" dirty="0">
              <a:cs typeface="B Davat" pitchFamily="2" charset="-78"/>
            </a:endParaRPr>
          </a:p>
        </p:txBody>
      </p:sp>
      <p:sp>
        <p:nvSpPr>
          <p:cNvPr id="5" name="Rounded Rectangle 4"/>
          <p:cNvSpPr/>
          <p:nvPr/>
        </p:nvSpPr>
        <p:spPr>
          <a:xfrm>
            <a:off x="5500694" y="71438"/>
            <a:ext cx="3571868" cy="5000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714480" y="857232"/>
          <a:ext cx="6096001" cy="4160520"/>
        </p:xfrm>
        <a:graphic>
          <a:graphicData uri="http://schemas.openxmlformats.org/drawingml/2006/table">
            <a:tbl>
              <a:tblPr rtl="1" firstRow="1" bandRow="1">
                <a:tableStyleId>{5C22544A-7EE6-4342-B048-85BDC9FD1C3A}</a:tableStyleId>
              </a:tblPr>
              <a:tblGrid>
                <a:gridCol w="3048001"/>
                <a:gridCol w="304800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هخامنشیان</a:t>
                      </a:r>
                    </a:p>
                    <a:p>
                      <a:pPr algn="r" rtl="1"/>
                      <a:endParaRPr lang="fa-IR" dirty="0" smtClean="0">
                        <a:cs typeface="B Davat"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rtl="1">
                        <a:buFont typeface="Arial" pitchFamily="34" charset="0"/>
                        <a:buNone/>
                      </a:pPr>
                      <a:r>
                        <a:rPr lang="fa-IR" dirty="0" smtClean="0">
                          <a:solidFill>
                            <a:schemeClr val="tx1"/>
                          </a:solidFill>
                          <a:cs typeface="B Davat" pitchFamily="2" charset="-78"/>
                        </a:rPr>
                        <a:t>یونان(عهد کلاسیک)</a:t>
                      </a:r>
                      <a:endParaRPr lang="fa-IR" dirty="0">
                        <a:solidFill>
                          <a:schemeClr val="tx1"/>
                        </a:solidFill>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42960">
                <a:tc>
                  <a:txBody>
                    <a:bodyPr/>
                    <a:lstStyle/>
                    <a:p>
                      <a:pPr algn="r" rtl="1">
                        <a:lnSpc>
                          <a:spcPct val="150000"/>
                        </a:lnSpc>
                        <a:buFont typeface="Arial" pitchFamily="34" charset="0"/>
                        <a:buNone/>
                      </a:pPr>
                      <a:endParaRPr lang="fa-IR" baseline="0" dirty="0" smtClean="0">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00000"/>
                        </a:lnSpc>
                        <a:buFont typeface="Arial" pitchFamily="34" charset="0"/>
                        <a:buChar char="•"/>
                      </a:pPr>
                      <a:r>
                        <a:rPr lang="fa-IR" b="1" baseline="0" dirty="0" smtClean="0">
                          <a:cs typeface="B Davat" pitchFamily="2" charset="-78"/>
                        </a:rPr>
                        <a:t>میدان :</a:t>
                      </a:r>
                    </a:p>
                    <a:p>
                      <a:pPr algn="r" rtl="1">
                        <a:lnSpc>
                          <a:spcPct val="100000"/>
                        </a:lnSpc>
                        <a:buFont typeface="Arial" pitchFamily="34" charset="0"/>
                        <a:buNone/>
                      </a:pPr>
                      <a:r>
                        <a:rPr lang="fa-IR" b="1" baseline="0" dirty="0" smtClean="0">
                          <a:cs typeface="B Davat" pitchFamily="2" charset="-78"/>
                        </a:rPr>
                        <a:t> -  </a:t>
                      </a:r>
                      <a:r>
                        <a:rPr lang="fa-IR" b="0" baseline="0" dirty="0" smtClean="0">
                          <a:cs typeface="B Davat" pitchFamily="2" charset="-78"/>
                        </a:rPr>
                        <a:t>درمرکز شهر قابل دسترسی برای همه </a:t>
                      </a:r>
                    </a:p>
                    <a:p>
                      <a:pPr algn="r" rtl="1">
                        <a:lnSpc>
                          <a:spcPct val="100000"/>
                        </a:lnSpc>
                        <a:buFont typeface="Arial" pitchFamily="34" charset="0"/>
                        <a:buNone/>
                      </a:pPr>
                      <a:r>
                        <a:rPr lang="fa-IR" b="0" baseline="0" dirty="0" smtClean="0">
                          <a:cs typeface="B Davat" pitchFamily="2" charset="-78"/>
                        </a:rPr>
                        <a:t>     شهروندان. </a:t>
                      </a:r>
                    </a:p>
                    <a:p>
                      <a:pPr algn="r" rtl="1">
                        <a:lnSpc>
                          <a:spcPct val="100000"/>
                        </a:lnSpc>
                        <a:buFontTx/>
                        <a:buChar char="-"/>
                      </a:pPr>
                      <a:r>
                        <a:rPr lang="fa-IR" b="0" baseline="0" dirty="0" smtClean="0">
                          <a:cs typeface="B Davat" pitchFamily="2" charset="-78"/>
                        </a:rPr>
                        <a:t> دورتا دور میدان رواقهای سر پوشیده </a:t>
                      </a:r>
                    </a:p>
                    <a:p>
                      <a:pPr algn="r" rtl="1">
                        <a:lnSpc>
                          <a:spcPct val="100000"/>
                        </a:lnSpc>
                        <a:buFontTx/>
                        <a:buChar char="-"/>
                      </a:pPr>
                      <a:r>
                        <a:rPr lang="fa-IR" b="0" baseline="0" dirty="0" smtClean="0">
                          <a:cs typeface="B Davat" pitchFamily="2" charset="-78"/>
                        </a:rPr>
                        <a:t>  قلب تپنده شهر</a:t>
                      </a:r>
                    </a:p>
                    <a:p>
                      <a:pPr algn="r" rtl="1">
                        <a:lnSpc>
                          <a:spcPct val="150000"/>
                        </a:lnSpc>
                        <a:buFont typeface="Arial" pitchFamily="34" charset="0"/>
                        <a:buChar char="•"/>
                      </a:pPr>
                      <a:r>
                        <a:rPr lang="fa-IR" b="0" baseline="0" dirty="0" smtClean="0">
                          <a:cs typeface="B Davat" pitchFamily="2" charset="-78"/>
                        </a:rPr>
                        <a:t> </a:t>
                      </a:r>
                      <a:r>
                        <a:rPr lang="fa-IR" b="1" baseline="0" dirty="0" smtClean="0">
                          <a:cs typeface="B Davat" pitchFamily="2" charset="-78"/>
                        </a:rPr>
                        <a:t>معابد (آکروپلیس): </a:t>
                      </a:r>
                      <a:r>
                        <a:rPr lang="fa-IR" b="0" baseline="0" dirty="0" smtClean="0">
                          <a:cs typeface="B Davat" pitchFamily="2" charset="-78"/>
                        </a:rPr>
                        <a:t>مرکز دید بودن در انتخاب محل معبد و در کنار آگورا شکل می گرفت .</a:t>
                      </a:r>
                    </a:p>
                    <a:p>
                      <a:pPr algn="r" rtl="1">
                        <a:lnSpc>
                          <a:spcPct val="150000"/>
                        </a:lnSpc>
                        <a:buFont typeface="Arial" pitchFamily="34" charset="0"/>
                        <a:buChar char="•"/>
                      </a:pPr>
                      <a:r>
                        <a:rPr lang="fa-IR" b="0" baseline="0" dirty="0" smtClean="0">
                          <a:cs typeface="B Davat" pitchFamily="2" charset="-78"/>
                        </a:rPr>
                        <a:t> ساختمان های عمومی شهر :</a:t>
                      </a:r>
                    </a:p>
                    <a:p>
                      <a:pPr algn="r" rtl="1">
                        <a:lnSpc>
                          <a:spcPct val="150000"/>
                        </a:lnSpc>
                        <a:buFont typeface="Arial" pitchFamily="34" charset="0"/>
                        <a:buNone/>
                      </a:pPr>
                      <a:r>
                        <a:rPr lang="fa-IR" b="0" baseline="0" dirty="0" smtClean="0">
                          <a:cs typeface="B Davat" pitchFamily="2" charset="-78"/>
                        </a:rPr>
                        <a:t>ساختمان شورا – استادیوم ورزشی -ادارات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29256" y="214290"/>
            <a:ext cx="3429024"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Content Placeholder 1"/>
          <p:cNvSpPr>
            <a:spLocks noGrp="1"/>
          </p:cNvSpPr>
          <p:nvPr>
            <p:ph idx="1"/>
          </p:nvPr>
        </p:nvSpPr>
        <p:spPr>
          <a:xfrm>
            <a:off x="357158" y="1142984"/>
            <a:ext cx="8643998" cy="5929354"/>
          </a:xfrm>
        </p:spPr>
        <p:txBody>
          <a:bodyPr>
            <a:noAutofit/>
          </a:bodyPr>
          <a:lstStyle/>
          <a:p>
            <a:pPr>
              <a:lnSpc>
                <a:spcPct val="170000"/>
              </a:lnSpc>
            </a:pPr>
            <a:r>
              <a:rPr lang="fa-IR" sz="1800" dirty="0" smtClean="0">
                <a:cs typeface="B Davat" pitchFamily="2" charset="-78"/>
              </a:rPr>
              <a:t>دولت سلوكي براي تحكيم خود و گسترانيدن سلطه‌اش بر سرزمينهاي مفتوحه ، بيش از 400 نو شهر در كنار قلاع نظامي ايجاد كرد كه مشهورترين آنها شهر « صددروازه » حدود دامغان امروزي بود. شهرهاي پارسي ـ هلني براساس نزديكي به راههاي اصلي ، نزديكي به قلاع نظامي يا شهرهاي قديمي و با توجه به اهميت سوق‌الجيشي مكان‌يابي شده بودند. نوشهرهاي اين دوره با توجه به ريشه يوناني ، مركز عمده دادوستد و تجارت، و با توجه به ريشه پارسي به گسترش روابط بازرگاني و صنعتي با روستاهاي تحت نفوذ مي‌پرداختند و شهر به مجموعه قلعه شهر و روستاهاي به هم پيوسته اطلاق مي‌شد.</a:t>
            </a:r>
          </a:p>
          <a:p>
            <a:pPr>
              <a:lnSpc>
                <a:spcPct val="170000"/>
              </a:lnSpc>
              <a:buNone/>
            </a:pPr>
            <a:endParaRPr lang="fa-IR" sz="1800" dirty="0" smtClean="0">
              <a:cs typeface="B Davat" pitchFamily="2" charset="-78"/>
            </a:endParaRPr>
          </a:p>
          <a:p>
            <a:pPr>
              <a:lnSpc>
                <a:spcPct val="170000"/>
              </a:lnSpc>
            </a:pPr>
            <a:r>
              <a:rPr lang="fa-IR" sz="1800" dirty="0" smtClean="0">
                <a:cs typeface="B Davat" pitchFamily="2" charset="-78"/>
              </a:rPr>
              <a:t>سازمان فضايي ـ كالبدي نوشهرهاي سبك پارسي ـ هلني ، مانند طرح عهد كلاسيك ، هيپوداموس و شبكه معابر شطرنجي و با مقياس انساني بوده است. ميدان مانند « آگورا »  مركز مبادلات فرهنگي ، تجاري و اداري و تجليگاه كالبدي دو فلسفه يوناني و ايراني محسوب مي گشت.</a:t>
            </a:r>
          </a:p>
          <a:p>
            <a:endParaRPr lang="fa-IR" sz="1800" dirty="0"/>
          </a:p>
        </p:txBody>
      </p:sp>
      <p:sp>
        <p:nvSpPr>
          <p:cNvPr id="4" name="Rectangle 3"/>
          <p:cNvSpPr/>
          <p:nvPr/>
        </p:nvSpPr>
        <p:spPr>
          <a:xfrm>
            <a:off x="4286248" y="214290"/>
            <a:ext cx="4572016" cy="400110"/>
          </a:xfrm>
          <a:prstGeom prst="rect">
            <a:avLst/>
          </a:prstGeom>
        </p:spPr>
        <p:txBody>
          <a:bodyPr wrap="square">
            <a:spAutoFit/>
          </a:bodyPr>
          <a:lstStyle/>
          <a:p>
            <a:r>
              <a:rPr lang="fa-IR" sz="2000" b="1" dirty="0" smtClean="0">
                <a:effectLst>
                  <a:outerShdw blurRad="38100" dist="38100" dir="2700000" algn="tl">
                    <a:srgbClr val="000000">
                      <a:alpha val="43137"/>
                    </a:srgbClr>
                  </a:outerShdw>
                </a:effectLst>
                <a:cs typeface="B Davat" pitchFamily="2" charset="-78"/>
              </a:rPr>
              <a:t>2- ميان سبك پارسي ـ هلني (قرن سوم ق .م.)</a:t>
            </a:r>
            <a:endParaRPr lang="fa-IR" sz="2000" b="1" dirty="0">
              <a:effectLst>
                <a:outerShdw blurRad="38100" dist="38100" dir="2700000" algn="tl">
                  <a:srgbClr val="000000">
                    <a:alpha val="43137"/>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472" y="428604"/>
            <a:ext cx="8229600" cy="4525963"/>
          </a:xfrm>
        </p:spPr>
        <p:txBody>
          <a:bodyPr>
            <a:normAutofit/>
          </a:bodyPr>
          <a:lstStyle/>
          <a:p>
            <a:pPr>
              <a:lnSpc>
                <a:spcPct val="150000"/>
              </a:lnSpc>
            </a:pPr>
            <a:r>
              <a:rPr lang="fa-IR" sz="1800" dirty="0" smtClean="0">
                <a:cs typeface="B Davat" pitchFamily="2" charset="-78"/>
              </a:rPr>
              <a:t>ميان سبك پارسي ـ هلني در شهرسازي ايران ، با امتزاج دو فلسفه و دو فرهنگ شكل گرفت. يكي فلسفه مبتني بر منشآ فرهنگي شكل‌گيري دولت، و ديگري مبتني بر منشآ مادي شكل‌گيري دولت. در فلسفه نخست كه ايراني بود، قدرت دولت الهي و آسماني به حساب مي آمد و حمايت مغان را به همراه داشت و لذا با دين زرتشت همراه بود. اما در فلسفه دوم قدرت دولتي ناشي از اقتداري محسوب مي‌شد كه بر مبناي « قرارداد اجتماعي »  شكل گرفته و « زميني » مي باشد.</a:t>
            </a:r>
          </a:p>
          <a:p>
            <a:pPr>
              <a:lnSpc>
                <a:spcPct val="150000"/>
              </a:lnSpc>
              <a:buNone/>
            </a:pPr>
            <a:endParaRPr lang="fa-IR" sz="1800" dirty="0" smtClean="0">
              <a:cs typeface="B Davat" pitchFamily="2" charset="-78"/>
            </a:endParaRPr>
          </a:p>
          <a:p>
            <a:pPr>
              <a:lnSpc>
                <a:spcPct val="150000"/>
              </a:lnSpc>
            </a:pPr>
            <a:r>
              <a:rPr lang="fa-IR" sz="1800" dirty="0" smtClean="0">
                <a:cs typeface="B Davat" pitchFamily="2" charset="-78"/>
              </a:rPr>
              <a:t>شهر سبك پارسي ـ هلني مانند شهر پارسي و دولت شهر يوناني ، مركز</a:t>
            </a:r>
          </a:p>
          <a:p>
            <a:pPr>
              <a:lnSpc>
                <a:spcPct val="150000"/>
              </a:lnSpc>
              <a:buNone/>
            </a:pPr>
            <a:r>
              <a:rPr lang="fa-IR" sz="1800" dirty="0" smtClean="0">
                <a:cs typeface="B Davat" pitchFamily="2" charset="-78"/>
              </a:rPr>
              <a:t>  استقرار طبقات ممتاز اجتماعي بود و تنها شهروندان همراه شده با دولت </a:t>
            </a:r>
          </a:p>
          <a:p>
            <a:pPr>
              <a:lnSpc>
                <a:spcPct val="150000"/>
              </a:lnSpc>
              <a:buNone/>
            </a:pPr>
            <a:r>
              <a:rPr lang="fa-IR" sz="1800" dirty="0" smtClean="0">
                <a:cs typeface="B Davat" pitchFamily="2" charset="-78"/>
              </a:rPr>
              <a:t>سلوكي و اشرافيت يوناني و بومي نزديك آنان در شهرها ساكن مي شدند </a:t>
            </a:r>
          </a:p>
          <a:p>
            <a:pPr>
              <a:lnSpc>
                <a:spcPct val="150000"/>
              </a:lnSpc>
              <a:buNone/>
            </a:pPr>
            <a:r>
              <a:rPr lang="fa-IR" sz="1800" dirty="0" smtClean="0">
                <a:cs typeface="B Davat" pitchFamily="2" charset="-78"/>
              </a:rPr>
              <a:t>و ساير مردم در نقاط زيستي اطراف شهر سكونت داشتند.</a:t>
            </a:r>
          </a:p>
          <a:p>
            <a:endParaRPr lang="fa-IR" dirty="0"/>
          </a:p>
        </p:txBody>
      </p:sp>
      <p:pic>
        <p:nvPicPr>
          <p:cNvPr id="2051" name="Picture 3" descr="C:\Daneshgah\terme 5\تاریخ شهرسازی ایران\COPYصددروازه1.jpg"/>
          <p:cNvPicPr>
            <a:picLocks noChangeAspect="1" noChangeArrowheads="1"/>
          </p:cNvPicPr>
          <p:nvPr/>
        </p:nvPicPr>
        <p:blipFill>
          <a:blip r:embed="rId2"/>
          <a:srcRect/>
          <a:stretch>
            <a:fillRect/>
          </a:stretch>
        </p:blipFill>
        <p:spPr bwMode="auto">
          <a:xfrm rot="5400000">
            <a:off x="431343" y="3140501"/>
            <a:ext cx="3709281" cy="2571768"/>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2285984" y="5907305"/>
            <a:ext cx="1143008" cy="307777"/>
          </a:xfrm>
          <a:prstGeom prst="rect">
            <a:avLst/>
          </a:prstGeom>
          <a:noFill/>
        </p:spPr>
        <p:txBody>
          <a:bodyPr wrap="square" rtlCol="1">
            <a:spAutoFit/>
          </a:bodyPr>
          <a:lstStyle/>
          <a:p>
            <a:r>
              <a:rPr lang="fa-IR" sz="1400" b="1" dirty="0" smtClean="0">
                <a:effectLst>
                  <a:outerShdw blurRad="38100" dist="38100" dir="2700000" algn="tl">
                    <a:srgbClr val="000000">
                      <a:alpha val="43137"/>
                    </a:srgbClr>
                  </a:outerShdw>
                </a:effectLst>
                <a:cs typeface="B Davat" pitchFamily="2" charset="-78"/>
              </a:rPr>
              <a:t>صد دروازه</a:t>
            </a:r>
            <a:endParaRPr lang="fa-IR" sz="1400" b="1" dirty="0">
              <a:effectLst>
                <a:outerShdw blurRad="38100" dist="38100" dir="2700000" algn="tl">
                  <a:srgbClr val="000000">
                    <a:alpha val="43137"/>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571604" y="2143116"/>
            <a:ext cx="6500858" cy="185738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6" name="Title 2"/>
          <p:cNvSpPr>
            <a:spLocks noGrp="1"/>
          </p:cNvSpPr>
          <p:nvPr>
            <p:ph type="title"/>
          </p:nvPr>
        </p:nvSpPr>
        <p:spPr>
          <a:xfrm>
            <a:off x="628680" y="2143116"/>
            <a:ext cx="8515320" cy="1428752"/>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pPr>
            <a: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t>نمونه هایی از سبک پارسی - هلنی در ایران و</a:t>
            </a:r>
            <a:b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br>
            <a: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t> شهرسازی هم دوره با آن در اروپا</a:t>
            </a:r>
            <a:endParaRPr lang="fa-I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aneshgah\terme 5\تاریخ شهرسازی ایران\سلوكيه 1.gif"/>
          <p:cNvPicPr>
            <a:picLocks noChangeAspect="1" noChangeArrowheads="1"/>
          </p:cNvPicPr>
          <p:nvPr/>
        </p:nvPicPr>
        <p:blipFill>
          <a:blip r:embed="rId2"/>
          <a:stretch>
            <a:fillRect/>
          </a:stretch>
        </p:blipFill>
        <p:spPr bwMode="auto">
          <a:xfrm>
            <a:off x="-32" y="-14291"/>
            <a:ext cx="5857875" cy="2943225"/>
          </a:xfrm>
          <a:prstGeom prst="rect">
            <a:avLst/>
          </a:prstGeom>
          <a:noFill/>
          <a:ln>
            <a:noFill/>
          </a:ln>
        </p:spPr>
      </p:pic>
      <p:sp>
        <p:nvSpPr>
          <p:cNvPr id="6" name="TextBox 5"/>
          <p:cNvSpPr txBox="1"/>
          <p:nvPr/>
        </p:nvSpPr>
        <p:spPr>
          <a:xfrm>
            <a:off x="6429388" y="642918"/>
            <a:ext cx="1928826" cy="400110"/>
          </a:xfrm>
          <a:prstGeom prst="rect">
            <a:avLst/>
          </a:prstGeom>
          <a:noFill/>
        </p:spPr>
        <p:txBody>
          <a:bodyPr wrap="square" rtlCol="1">
            <a:spAutoFit/>
          </a:bodyPr>
          <a:lstStyle/>
          <a:p>
            <a:r>
              <a:rPr lang="fa-IR" sz="2000" b="1" dirty="0" smtClean="0">
                <a:cs typeface="B Davat" pitchFamily="2" charset="-78"/>
              </a:rPr>
              <a:t>سلوکیه</a:t>
            </a:r>
            <a:endParaRPr lang="fa-IR" sz="2000" b="1" dirty="0">
              <a:cs typeface="B Davat" pitchFamily="2" charset="-78"/>
            </a:endParaRPr>
          </a:p>
        </p:txBody>
      </p:sp>
      <p:sp>
        <p:nvSpPr>
          <p:cNvPr id="7" name="Rounded Rectangle 6"/>
          <p:cNvSpPr/>
          <p:nvPr/>
        </p:nvSpPr>
        <p:spPr>
          <a:xfrm>
            <a:off x="7358082" y="571480"/>
            <a:ext cx="1214446" cy="50006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52" name="Rectangle 4"/>
          <p:cNvSpPr>
            <a:spLocks noChangeArrowheads="1"/>
          </p:cNvSpPr>
          <p:nvPr/>
        </p:nvSpPr>
        <p:spPr bwMode="auto">
          <a:xfrm>
            <a:off x="285720" y="1963389"/>
            <a:ext cx="871537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b="1" i="0" u="none" strike="noStrike" cap="none" normalizeH="0" baseline="0" dirty="0" smtClean="0">
                <a:ln>
                  <a:noFill/>
                </a:ln>
                <a:effectLst/>
                <a:latin typeface="Tahoma" pitchFamily="34" charset="0"/>
                <a:cs typeface="B Davat" pitchFamily="2" charset="-78"/>
              </a:rPr>
              <a:t>تأسیس امپراطوری سلوكیه ـ (312 ق ـ م)</a:t>
            </a:r>
            <a:endParaRPr kumimoji="0" lang="fa-IR" b="1" i="0" u="none" strike="noStrike" cap="none" normalizeH="0" baseline="0" dirty="0" smtClean="0">
              <a:ln>
                <a:noFill/>
              </a:ln>
              <a:effectLst/>
              <a:latin typeface="Tahoma" pitchFamily="34" charset="0"/>
              <a:cs typeface="B Davat" pitchFamily="2" charset="-78"/>
            </a:endParaRPr>
          </a:p>
          <a:p>
            <a:pPr marL="0" marR="0" lvl="0" indent="0" algn="justLow" defTabSz="914400" rtl="1" eaLnBrk="1" fontAlgn="base" latinLnBrk="0" hangingPunct="1">
              <a:lnSpc>
                <a:spcPct val="100000"/>
              </a:lnSpc>
              <a:spcBef>
                <a:spcPct val="0"/>
              </a:spcBef>
              <a:spcAft>
                <a:spcPct val="0"/>
              </a:spcAft>
              <a:buClrTx/>
              <a:buSzTx/>
              <a:buFontTx/>
              <a:buNone/>
              <a:tabLst/>
            </a:pPr>
            <a:endParaRPr kumimoji="0" lang="ar-SA" b="1" i="0" u="none" strike="noStrike" cap="none" normalizeH="0" baseline="0" dirty="0" smtClean="0">
              <a:ln>
                <a:noFill/>
              </a:ln>
              <a:effectLst/>
              <a:latin typeface="Tahoma" pitchFamily="34" charset="0"/>
              <a:cs typeface="B Davat"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cs typeface="B Davat" pitchFamily="2" charset="-78"/>
              </a:rPr>
              <a:t>پس از مبارزات فراوان بین سرداران اسكندر (فوت اسكندر 237 ق.م رخ داد) سلوكوس بقدرت می‌رسد.</a:t>
            </a:r>
            <a:endParaRPr kumimoji="0" lang="fa-IR" b="0" i="0" u="none" strike="noStrike" cap="none" normalizeH="0" baseline="0" dirty="0" smtClean="0">
              <a:ln>
                <a:noFill/>
              </a:ln>
              <a:effectLst/>
              <a:latin typeface="Tahoma" pitchFamily="34" charset="0"/>
              <a:cs typeface="B Davat"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cs typeface="B Davat" pitchFamily="2" charset="-78"/>
              </a:rPr>
              <a:t> ”مبارزه در غرب مانع از آن بود كه سلوكس بر نواحی شرقی حكومت كند و بدین سبب در سال 292 ق.م </a:t>
            </a:r>
            <a:endParaRPr kumimoji="0" lang="fa-IR" b="0" i="0" u="none" strike="noStrike" cap="none" normalizeH="0" baseline="0" dirty="0" smtClean="0">
              <a:ln>
                <a:noFill/>
              </a:ln>
              <a:effectLst/>
              <a:latin typeface="Tahoma" pitchFamily="34" charset="0"/>
              <a:cs typeface="B Davat"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cs typeface="B Davat" pitchFamily="2" charset="-78"/>
              </a:rPr>
              <a:t>فرزند خویش آنطیوكوس را در امر حكومت شریك خویش ساخت و شهر سلوكیه را بر كرانهء دجله بنا كرده مقر وی قرار داد. این شهر از لحاظ اقتصادی و سیاسی جانشین بابل باستانی گشت،“ ...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cs typeface="B Davat" pitchFamily="2" charset="-78"/>
              </a:rPr>
              <a:t>(اشكانیان ص 13)</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cs typeface="B Davat" pitchFamily="2" charset="-78"/>
              </a:rPr>
              <a:t>در حقیقت سلوكس جانشین خلف اسكندر به سیاست او كاملاً پای‌بند بود و همچنین پسر سلوكوس، آنطوكوس نیز شدیداً از همین سیاست پیروی می‌نمود و در زمینهء شهرسازی و تحكیم كلنی‌های مقدونی كه نقطهء اتكاء و ركن استوار دولت بودند، كوشش فراوان می‌كرد.</a:t>
            </a:r>
            <a:endParaRPr kumimoji="0" lang="fa-IR" b="0" i="0" u="none" strike="noStrike" cap="none" normalizeH="0" baseline="0" dirty="0" smtClean="0">
              <a:ln>
                <a:noFill/>
              </a:ln>
              <a:effectLst/>
              <a:latin typeface="Tahoma" pitchFamily="34" charset="0"/>
              <a:cs typeface="B Dava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b="0" i="0" u="none" strike="noStrike" cap="none" normalizeH="0" baseline="0" dirty="0" smtClean="0">
              <a:ln>
                <a:noFill/>
              </a:ln>
              <a:effectLst/>
              <a:latin typeface="Tahoma" pitchFamily="34" charset="0"/>
              <a:cs typeface="B Davat" pitchFamily="2" charset="-78"/>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ar-SA" b="0" i="0" u="none" strike="noStrike" cap="none" normalizeH="0" baseline="0" dirty="0" smtClean="0">
              <a:ln>
                <a:noFill/>
              </a:ln>
              <a:effectLst/>
              <a:latin typeface="Tahoma" pitchFamily="34" charset="0"/>
              <a:cs typeface="B Davat" pitchFamily="2" charset="-78"/>
            </a:endParaRPr>
          </a:p>
        </p:txBody>
      </p:sp>
      <p:cxnSp>
        <p:nvCxnSpPr>
          <p:cNvPr id="14" name="Straight Connector 13"/>
          <p:cNvCxnSpPr/>
          <p:nvPr/>
        </p:nvCxnSpPr>
        <p:spPr>
          <a:xfrm rot="10800000">
            <a:off x="1857356" y="3927477"/>
            <a:ext cx="26432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28597" y="5570551"/>
            <a:ext cx="7358114"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8429652" y="6000766"/>
            <a:ext cx="500066" cy="1"/>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1472" y="357166"/>
            <a:ext cx="8358214" cy="1754326"/>
          </a:xfrm>
          <a:prstGeom prst="rect">
            <a:avLst/>
          </a:prstGeom>
        </p:spPr>
        <p:txBody>
          <a:bodyPr wrap="square">
            <a:spAutoFit/>
          </a:bodyPr>
          <a:lstStyle/>
          <a:p>
            <a:pPr lvl="0" algn="justLow" eaLnBrk="0" fontAlgn="base" hangingPunct="0">
              <a:lnSpc>
                <a:spcPct val="150000"/>
              </a:lnSpc>
              <a:spcBef>
                <a:spcPct val="0"/>
              </a:spcBef>
              <a:spcAft>
                <a:spcPct val="0"/>
              </a:spcAft>
            </a:pPr>
            <a:r>
              <a:rPr lang="ar-SA" dirty="0" smtClean="0">
                <a:latin typeface="Tahoma" pitchFamily="34" charset="0"/>
                <a:cs typeface="B Davat" pitchFamily="2" charset="-78"/>
              </a:rPr>
              <a:t>بطور كلی باید اظهار داشت كه سیاست اسكندر اگرچه سر لوحه سیاست دولت سلوكیه بود، ولی آن قدرت مطلق كه در دوره اسكندر اعمال می‌شد در این دوران رو به ضعف گذاشت و این مطلب از تقسیم شدن ساتراپها به نواحی كوچكتر بخوبی مشهود است. ساتراپ نشینها از لحاظ اقتصادی و سیاسی ب</a:t>
            </a:r>
            <a:r>
              <a:rPr lang="fa-IR" dirty="0" smtClean="0">
                <a:latin typeface="Tahoma" pitchFamily="34" charset="0"/>
                <a:cs typeface="B Davat" pitchFamily="2" charset="-78"/>
              </a:rPr>
              <a:t>ه </a:t>
            </a:r>
            <a:r>
              <a:rPr lang="ar-SA" dirty="0" smtClean="0">
                <a:latin typeface="Tahoma" pitchFamily="34" charset="0"/>
                <a:cs typeface="B Davat" pitchFamily="2" charset="-78"/>
              </a:rPr>
              <a:t>یكی از سه مركز اصلی امپراطوری مربوط می‌شدند ـ سارد</a:t>
            </a:r>
            <a:r>
              <a:rPr lang="fa-IR" dirty="0" smtClean="0">
                <a:latin typeface="Tahoma" pitchFamily="34" charset="0"/>
                <a:cs typeface="B Davat" pitchFamily="2" charset="-78"/>
              </a:rPr>
              <a:t> </a:t>
            </a:r>
            <a:r>
              <a:rPr lang="ar-SA" dirty="0" smtClean="0">
                <a:latin typeface="Tahoma" pitchFamily="34" charset="0"/>
                <a:cs typeface="B Davat" pitchFamily="2" charset="-78"/>
              </a:rPr>
              <a:t>ا در لیدی ـ انطاكیه و سلوكیه بر دجله.</a:t>
            </a:r>
          </a:p>
        </p:txBody>
      </p:sp>
      <p:cxnSp>
        <p:nvCxnSpPr>
          <p:cNvPr id="6" name="Straight Connector 5"/>
          <p:cNvCxnSpPr/>
          <p:nvPr/>
        </p:nvCxnSpPr>
        <p:spPr>
          <a:xfrm rot="10800000">
            <a:off x="714348" y="1285860"/>
            <a:ext cx="3714776"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714348" y="1712900"/>
            <a:ext cx="8072494" cy="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7000892" y="2071678"/>
            <a:ext cx="18573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28596" y="2500306"/>
            <a:ext cx="8429684" cy="2446824"/>
          </a:xfrm>
          <a:prstGeom prst="rect">
            <a:avLst/>
          </a:prstGeom>
        </p:spPr>
        <p:txBody>
          <a:bodyPr wrap="square">
            <a:spAutoFit/>
          </a:bodyPr>
          <a:lstStyle/>
          <a:p>
            <a:pPr lvl="0" algn="justLow" eaLnBrk="0" fontAlgn="base" hangingPunct="0">
              <a:lnSpc>
                <a:spcPct val="150000"/>
              </a:lnSpc>
              <a:spcBef>
                <a:spcPct val="0"/>
              </a:spcBef>
              <a:spcAft>
                <a:spcPct val="0"/>
              </a:spcAft>
            </a:pPr>
            <a:r>
              <a:rPr lang="ar-SA" dirty="0" smtClean="0">
                <a:latin typeface="Arial"/>
                <a:cs typeface="B Davat" pitchFamily="2" charset="-78"/>
              </a:rPr>
              <a:t>”اراضی كشور به دو گروه اصلی تقسیم می‌شد: اراضی پادشاهی و اراضی شهری“ (اشكانیان ص 18) كه البته اراضی شهری در اثر بخشش پادشاه از زمینهای پادشاهی بوجود آمد و شهر در آن محل ساخته می‌شد،. در هر دو صورت این اراضی از گروه نخست به گروه دوم منتقل می شد. بعضی از این اراضی به سپاهیان داده می‌شد كه مورد بهره‌برداری قرار می‌گرفت و البته این عده</a:t>
            </a:r>
            <a:endParaRPr lang="fa-IR" dirty="0" smtClean="0">
              <a:latin typeface="Arial"/>
              <a:cs typeface="B Davat" pitchFamily="2" charset="-78"/>
            </a:endParaRPr>
          </a:p>
          <a:p>
            <a:pPr lvl="0" algn="justLow" eaLnBrk="0" fontAlgn="base" hangingPunct="0">
              <a:lnSpc>
                <a:spcPct val="150000"/>
              </a:lnSpc>
              <a:spcBef>
                <a:spcPct val="0"/>
              </a:spcBef>
              <a:spcAft>
                <a:spcPct val="0"/>
              </a:spcAft>
            </a:pPr>
            <a:r>
              <a:rPr lang="ar-SA" dirty="0" smtClean="0">
                <a:latin typeface="Arial"/>
                <a:cs typeface="B Davat" pitchFamily="2" charset="-78"/>
              </a:rPr>
              <a:t> موظف بودند در مواقع مورد لزوم به سپاه بپیوندند، و در نتیجه در اراضی شاهی كلنی‌های (لاتوئیكیا) </a:t>
            </a:r>
            <a:endParaRPr lang="fa-IR" dirty="0" smtClean="0">
              <a:latin typeface="Arial"/>
              <a:cs typeface="B Davat" pitchFamily="2" charset="-78"/>
            </a:endParaRPr>
          </a:p>
          <a:p>
            <a:pPr lvl="0" algn="justLow" eaLnBrk="0" fontAlgn="base" hangingPunct="0">
              <a:lnSpc>
                <a:spcPct val="150000"/>
              </a:lnSpc>
              <a:spcBef>
                <a:spcPct val="0"/>
              </a:spcBef>
              <a:spcAft>
                <a:spcPct val="0"/>
              </a:spcAft>
            </a:pPr>
            <a:r>
              <a:rPr lang="ar-SA" dirty="0" smtClean="0">
                <a:latin typeface="Arial"/>
                <a:cs typeface="B Davat" pitchFamily="2" charset="-78"/>
              </a:rPr>
              <a:t>نظامی مستقر می‌گشتند.</a:t>
            </a:r>
            <a:endParaRPr lang="fa-IR" dirty="0" smtClean="0">
              <a:latin typeface="Arial"/>
              <a:cs typeface="B Davat" pitchFamily="2" charset="-78"/>
            </a:endParaRPr>
          </a:p>
          <a:p>
            <a:pPr lvl="0" algn="justLow" eaLnBrk="0" fontAlgn="base" hangingPunct="0">
              <a:spcBef>
                <a:spcPct val="0"/>
              </a:spcBef>
              <a:spcAft>
                <a:spcPct val="0"/>
              </a:spcAft>
            </a:pPr>
            <a:endParaRPr lang="ar-SA" dirty="0" smtClean="0">
              <a:latin typeface="Tahoma" pitchFamily="34" charset="0"/>
              <a:cs typeface="B Davat" pitchFamily="2" charset="-78"/>
            </a:endParaRPr>
          </a:p>
        </p:txBody>
      </p:sp>
      <p:cxnSp>
        <p:nvCxnSpPr>
          <p:cNvPr id="16" name="Straight Connector 15"/>
          <p:cNvCxnSpPr/>
          <p:nvPr/>
        </p:nvCxnSpPr>
        <p:spPr>
          <a:xfrm rot="10800000" flipV="1">
            <a:off x="3500462" y="2928935"/>
            <a:ext cx="5286380"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2357423" y="4286256"/>
            <a:ext cx="2286017"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7286676" y="4713295"/>
            <a:ext cx="1571604"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25159"/>
            <a:ext cx="8501122" cy="6324808"/>
          </a:xfrm>
          <a:prstGeom prst="rect">
            <a:avLst/>
          </a:prstGeom>
        </p:spPr>
        <p:txBody>
          <a:bodyPr wrap="square">
            <a:spAutoFit/>
          </a:bodyPr>
          <a:lstStyle/>
          <a:p>
            <a:pPr lvl="0" algn="justLow" eaLnBrk="0" fontAlgn="base" hangingPunct="0">
              <a:lnSpc>
                <a:spcPct val="150000"/>
              </a:lnSpc>
              <a:spcBef>
                <a:spcPct val="0"/>
              </a:spcBef>
              <a:spcAft>
                <a:spcPct val="0"/>
              </a:spcAft>
            </a:pPr>
            <a:r>
              <a:rPr lang="ar-SA" b="1" dirty="0" smtClean="0">
                <a:latin typeface="Arial"/>
                <a:cs typeface="B Davat" pitchFamily="2" charset="-78"/>
              </a:rPr>
              <a:t>”سیاست شهرسازی در زمان سلوكیان“</a:t>
            </a:r>
            <a:endParaRPr lang="fa-IR" b="1" dirty="0" smtClean="0">
              <a:latin typeface="Arial"/>
              <a:cs typeface="B Davat" pitchFamily="2" charset="-78"/>
            </a:endParaRPr>
          </a:p>
          <a:p>
            <a:pPr lvl="0" algn="justLow" eaLnBrk="0" fontAlgn="base" hangingPunct="0">
              <a:lnSpc>
                <a:spcPct val="150000"/>
              </a:lnSpc>
              <a:spcBef>
                <a:spcPct val="0"/>
              </a:spcBef>
              <a:spcAft>
                <a:spcPct val="0"/>
              </a:spcAft>
            </a:pPr>
            <a:endParaRPr lang="ar-SA" b="1" dirty="0" smtClean="0">
              <a:latin typeface="Tahoma" pitchFamily="34" charset="0"/>
              <a:cs typeface="B Davat" pitchFamily="2" charset="-78"/>
            </a:endParaRPr>
          </a:p>
          <a:p>
            <a:pPr lvl="0" algn="justLow" eaLnBrk="0" fontAlgn="base" hangingPunct="0">
              <a:lnSpc>
                <a:spcPct val="150000"/>
              </a:lnSpc>
              <a:spcBef>
                <a:spcPct val="0"/>
              </a:spcBef>
              <a:spcAft>
                <a:spcPct val="0"/>
              </a:spcAft>
            </a:pPr>
            <a:r>
              <a:rPr lang="ar-SA" dirty="0" smtClean="0">
                <a:latin typeface="Arial"/>
                <a:cs typeface="B Davat" pitchFamily="2" charset="-78"/>
              </a:rPr>
              <a:t>”در اكناف كشور</a:t>
            </a:r>
            <a:r>
              <a:rPr lang="fa-IR" dirty="0" smtClean="0">
                <a:latin typeface="Arial"/>
                <a:cs typeface="B Davat" pitchFamily="2" charset="-78"/>
              </a:rPr>
              <a:t>،</a:t>
            </a:r>
            <a:r>
              <a:rPr lang="ar-SA" dirty="0" smtClean="0">
                <a:latin typeface="Arial"/>
                <a:cs typeface="B Davat" pitchFamily="2" charset="-78"/>
              </a:rPr>
              <a:t> شهرهای تازه‌ای كه واجد سازمان پولیس بوده‌اند پدید آمده بود و اكثر آنها طبق نقشه</a:t>
            </a:r>
            <a:r>
              <a:rPr lang="fa-IR" dirty="0" smtClean="0">
                <a:latin typeface="Arial"/>
                <a:cs typeface="B Davat" pitchFamily="2" charset="-78"/>
              </a:rPr>
              <a:t> </a:t>
            </a:r>
            <a:r>
              <a:rPr lang="ar-SA" dirty="0" smtClean="0">
                <a:latin typeface="Arial"/>
                <a:cs typeface="B Davat" pitchFamily="2" charset="-78"/>
              </a:rPr>
              <a:t>معینی كه ”هیپودام“ نامیده می‌شد بنا شده بود“ (اشكانیان ص 21) (”هیپودام“ همان نقشهء شطرنجی است كه از آتروسكها به یونانیان و بعد به همین صورت به فلات ایران راه یافت)“</a:t>
            </a:r>
            <a:endParaRPr lang="fa-IR" dirty="0" smtClean="0">
              <a:latin typeface="Arial"/>
              <a:cs typeface="B Davat" pitchFamily="2" charset="-78"/>
            </a:endParaRPr>
          </a:p>
          <a:p>
            <a:pPr lvl="0" algn="justLow" eaLnBrk="0" fontAlgn="base" hangingPunct="0">
              <a:lnSpc>
                <a:spcPct val="150000"/>
              </a:lnSpc>
              <a:spcBef>
                <a:spcPct val="0"/>
              </a:spcBef>
              <a:spcAft>
                <a:spcPct val="0"/>
              </a:spcAft>
            </a:pPr>
            <a:r>
              <a:rPr lang="ar-SA" dirty="0" smtClean="0">
                <a:latin typeface="Arial"/>
                <a:cs typeface="B Davat" pitchFamily="2" charset="-78"/>
              </a:rPr>
              <a:t> با اینحال خودمختاری پولیس‌های سلوكی (برخلاف پولیس‌های اصلی) كامل نبوده و از حدود زندگی و امور داخلی شهر تجاوز نمی‌نموده است“ (اشكانیان ص 22). البته در بعضی از این شهرها پادگانهای شاهی نیز مستقر بوده‌اند نامه‌هایی كه از طرف پادشاه به شهرها نوشته می‌شده بر سنگ حك شده و در میدان شهر (آگورا ـ </a:t>
            </a:r>
            <a:r>
              <a:rPr lang="en-US" dirty="0" err="1" smtClean="0">
                <a:latin typeface="Tahoma" pitchFamily="34" charset="0"/>
                <a:cs typeface="B Davat" pitchFamily="2" charset="-78"/>
              </a:rPr>
              <a:t>Agera</a:t>
            </a:r>
            <a:r>
              <a:rPr lang="ar-SA" dirty="0" smtClean="0">
                <a:latin typeface="Tahoma" pitchFamily="34" charset="0"/>
                <a:cs typeface="B Davat" pitchFamily="2" charset="-78"/>
              </a:rPr>
              <a:t>) نصب می‌گردیده است و جالب است كه در بعضی از این كتیبه‌ها پادشاهان سلوكیه، پولیسهای امپراطوری را ”متحدین“ خود خوانده‌اند.</a:t>
            </a:r>
          </a:p>
          <a:p>
            <a:pPr lvl="0" algn="justLow" eaLnBrk="0" fontAlgn="base" hangingPunct="0">
              <a:lnSpc>
                <a:spcPct val="150000"/>
              </a:lnSpc>
              <a:spcBef>
                <a:spcPct val="0"/>
              </a:spcBef>
              <a:spcAft>
                <a:spcPct val="0"/>
              </a:spcAft>
            </a:pPr>
            <a:r>
              <a:rPr lang="ar-SA" dirty="0" smtClean="0">
                <a:latin typeface="Tahoma" pitchFamily="34" charset="0"/>
                <a:cs typeface="B Davat" pitchFamily="2" charset="-78"/>
              </a:rPr>
              <a:t>موضوع جالب توجه دیگر تشكیل دادن اتحادیه‌هایی بوسیله شهرهای بزرگ بوده كه از نظر اقتصادی و سیاسی موقعیت محكم‌تری داشته‌اند و شاید توجه زیاد پادشاهان سلوكیه به این اتحادیه‌ها از همین جهت بوده است.</a:t>
            </a:r>
          </a:p>
          <a:p>
            <a:pPr lvl="0" algn="justLow" eaLnBrk="0" fontAlgn="base" hangingPunct="0">
              <a:lnSpc>
                <a:spcPct val="150000"/>
              </a:lnSpc>
              <a:spcBef>
                <a:spcPct val="0"/>
              </a:spcBef>
              <a:spcAft>
                <a:spcPct val="0"/>
              </a:spcAft>
            </a:pPr>
            <a:r>
              <a:rPr lang="ar-SA" dirty="0" smtClean="0">
                <a:latin typeface="Arial"/>
                <a:cs typeface="B Davat" pitchFamily="2" charset="-78"/>
              </a:rPr>
              <a:t>” از آخرین تحقیقات مورخان شوروی چنین برمی‌آید كه این شكل و شیوهء سازمان شهر (پولیس) قبل از ورود ارتش اسكندر نیز در مشرق زمین غیر معروف نبوده است ... و حال آنكه از لحاظ منشاء و پیدایش هیچ رابطه‌ای با پولیسها نداشتند و از خود واجد ویژگیهای چندی بودند.“ </a:t>
            </a:r>
            <a:r>
              <a:rPr lang="ar-SA" dirty="0" smtClean="0">
                <a:latin typeface="Tahoma" pitchFamily="34" charset="0"/>
                <a:cs typeface="B Davat" pitchFamily="2" charset="-78"/>
              </a:rPr>
              <a:t>(اشكانیان، ص 15)</a:t>
            </a:r>
            <a:endParaRPr lang="fa-IR" dirty="0" smtClean="0">
              <a:latin typeface="Tahoma" pitchFamily="34" charset="0"/>
              <a:cs typeface="B Davat" pitchFamily="2" charset="-78"/>
            </a:endParaRPr>
          </a:p>
          <a:p>
            <a:pPr lvl="0" algn="justLow" eaLnBrk="0" fontAlgn="base" hangingPunct="0">
              <a:lnSpc>
                <a:spcPct val="150000"/>
              </a:lnSpc>
              <a:spcBef>
                <a:spcPct val="0"/>
              </a:spcBef>
              <a:spcAft>
                <a:spcPct val="0"/>
              </a:spcAft>
            </a:pPr>
            <a:r>
              <a:rPr lang="ar-SA" dirty="0" smtClean="0">
                <a:latin typeface="Tahoma" pitchFamily="34" charset="0"/>
                <a:cs typeface="B Davat" pitchFamily="2" charset="-78"/>
              </a:rPr>
              <a:t> بسیاری از شهرها جنبهء مذهبی داشته و دارای معبد بوده‌اند.</a:t>
            </a:r>
            <a:endParaRPr lang="ar-SA" dirty="0" smtClean="0">
              <a:latin typeface="Arial" pitchFamily="34" charset="0"/>
              <a:cs typeface="B Davat" pitchFamily="2" charset="-78"/>
            </a:endParaRPr>
          </a:p>
        </p:txBody>
      </p:sp>
      <p:sp>
        <p:nvSpPr>
          <p:cNvPr id="3" name="Rounded Rectangle 2"/>
          <p:cNvSpPr/>
          <p:nvPr/>
        </p:nvSpPr>
        <p:spPr>
          <a:xfrm>
            <a:off x="5857884" y="71438"/>
            <a:ext cx="3143272" cy="50004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772400" cy="1828800"/>
          </a:xfrm>
        </p:spPr>
        <p:txBody>
          <a:bodyPr/>
          <a:lstStyle/>
          <a:p>
            <a:pPr algn="ctr"/>
            <a:r>
              <a:rPr lang="fa-IR" dirty="0" smtClean="0">
                <a:cs typeface="B Davat" pitchFamily="2" charset="-78"/>
              </a:rPr>
              <a:t>شهر های جدید و نوبنیاد مرکز اصلی دولت هلنی:</a:t>
            </a:r>
            <a:endParaRPr lang="en-US" dirty="0">
              <a:cs typeface="B Davat" pitchFamily="2" charset="-78"/>
            </a:endParaRPr>
          </a:p>
        </p:txBody>
      </p:sp>
      <p:sp>
        <p:nvSpPr>
          <p:cNvPr id="3" name="Text Placeholder 2"/>
          <p:cNvSpPr>
            <a:spLocks noGrp="1"/>
          </p:cNvSpPr>
          <p:nvPr>
            <p:ph type="body" idx="1"/>
          </p:nvPr>
        </p:nvSpPr>
        <p:spPr>
          <a:xfrm>
            <a:off x="1714480" y="2928934"/>
            <a:ext cx="6272202" cy="2428892"/>
          </a:xfrm>
          <a:effectLst>
            <a:glow rad="139700">
              <a:schemeClr val="accent2">
                <a:satMod val="175000"/>
                <a:alpha val="40000"/>
              </a:schemeClr>
            </a:glow>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buFont typeface="Courier New" pitchFamily="49" charset="0"/>
              <a:buChar char="o"/>
            </a:pPr>
            <a:r>
              <a:rPr lang="fa-IR" sz="3600" b="1" dirty="0" smtClean="0">
                <a:solidFill>
                  <a:schemeClr val="tx1">
                    <a:lumMod val="95000"/>
                    <a:lumOff val="5000"/>
                  </a:schemeClr>
                </a:solidFill>
                <a:cs typeface="B Davat" pitchFamily="2" charset="-78"/>
              </a:rPr>
              <a:t> شهرهایی نظیر:</a:t>
            </a:r>
          </a:p>
          <a:p>
            <a:pPr>
              <a:buFont typeface="Arial" pitchFamily="34" charset="0"/>
              <a:buChar char="•"/>
            </a:pPr>
            <a:r>
              <a:rPr lang="fa-IR" sz="3600" b="1" dirty="0" smtClean="0">
                <a:solidFill>
                  <a:schemeClr val="tx1">
                    <a:lumMod val="95000"/>
                    <a:lumOff val="5000"/>
                  </a:schemeClr>
                </a:solidFill>
                <a:cs typeface="B Davat" pitchFamily="2" charset="-78"/>
              </a:rPr>
              <a:t> انطاکیه</a:t>
            </a:r>
          </a:p>
          <a:p>
            <a:pPr>
              <a:buFont typeface="Arial" pitchFamily="34" charset="0"/>
              <a:buChar char="•"/>
            </a:pPr>
            <a:r>
              <a:rPr lang="fa-IR" sz="3600" b="1" dirty="0" smtClean="0">
                <a:solidFill>
                  <a:schemeClr val="tx1">
                    <a:lumMod val="95000"/>
                    <a:lumOff val="5000"/>
                  </a:schemeClr>
                </a:solidFill>
                <a:cs typeface="B Davat" pitchFamily="2" charset="-78"/>
              </a:rPr>
              <a:t> اسکندریه</a:t>
            </a:r>
          </a:p>
          <a:p>
            <a:pPr>
              <a:buFont typeface="Arial" pitchFamily="34" charset="0"/>
              <a:buChar char="•"/>
            </a:pPr>
            <a:r>
              <a:rPr lang="fa-IR" sz="3600" b="1" dirty="0" smtClean="0">
                <a:solidFill>
                  <a:schemeClr val="tx1">
                    <a:lumMod val="95000"/>
                    <a:lumOff val="5000"/>
                  </a:schemeClr>
                </a:solidFill>
                <a:cs typeface="B Davat" pitchFamily="2" charset="-78"/>
              </a:rPr>
              <a:t> پرگامون</a:t>
            </a:r>
            <a:endParaRPr lang="en-US" sz="3600" b="1" dirty="0">
              <a:solidFill>
                <a:schemeClr val="tx1">
                  <a:lumMod val="95000"/>
                  <a:lumOff val="5000"/>
                </a:schemeClr>
              </a:solidFill>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PergamonPlan.gif"/>
          <p:cNvPicPr>
            <a:picLocks noGrp="1" noChangeAspect="1"/>
          </p:cNvPicPr>
          <p:nvPr>
            <p:ph sz="quarter" idx="1"/>
          </p:nvPr>
        </p:nvPicPr>
        <p:blipFill>
          <a:blip r:embed="rId2"/>
          <a:stretch>
            <a:fillRect/>
          </a:stretch>
        </p:blipFill>
        <p:spPr>
          <a:xfrm>
            <a:off x="428596" y="571480"/>
            <a:ext cx="8001055" cy="6072230"/>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a:xfrm>
            <a:off x="142844" y="285728"/>
            <a:ext cx="2214578" cy="71435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Block Arc 4"/>
          <p:cNvSpPr/>
          <p:nvPr/>
        </p:nvSpPr>
        <p:spPr>
          <a:xfrm>
            <a:off x="1142976" y="4500570"/>
            <a:ext cx="1785950" cy="1428760"/>
          </a:xfrm>
          <a:prstGeom prst="blockArc">
            <a:avLst>
              <a:gd name="adj1" fmla="val 21189120"/>
              <a:gd name="adj2" fmla="val 21141818"/>
              <a:gd name="adj3" fmla="val 4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142976" y="4071942"/>
            <a:ext cx="1643074" cy="461665"/>
          </a:xfrm>
          <a:prstGeom prst="rect">
            <a:avLst/>
          </a:prstGeom>
          <a:solidFill>
            <a:schemeClr val="accent1">
              <a:lumMod val="50000"/>
            </a:schemeClr>
          </a:solidFill>
        </p:spPr>
        <p:txBody>
          <a:bodyPr wrap="square" rtlCol="0">
            <a:spAutoFit/>
          </a:bodyPr>
          <a:lstStyle/>
          <a:p>
            <a:pPr algn="ctr"/>
            <a:r>
              <a:rPr lang="fa-IR" sz="2400" b="1" dirty="0" smtClean="0">
                <a:cs typeface="B Davat" pitchFamily="2" charset="-78"/>
              </a:rPr>
              <a:t>ورزشگاه</a:t>
            </a:r>
            <a:endParaRPr lang="en-US" sz="2400" b="1" dirty="0">
              <a:cs typeface="B Davat" pitchFamily="2" charset="-78"/>
            </a:endParaRPr>
          </a:p>
        </p:txBody>
      </p:sp>
      <p:sp>
        <p:nvSpPr>
          <p:cNvPr id="8" name="TextBox 7"/>
          <p:cNvSpPr txBox="1"/>
          <p:nvPr/>
        </p:nvSpPr>
        <p:spPr>
          <a:xfrm>
            <a:off x="1571604" y="6215082"/>
            <a:ext cx="1500198" cy="461665"/>
          </a:xfrm>
          <a:prstGeom prst="rect">
            <a:avLst/>
          </a:prstGeom>
          <a:solidFill>
            <a:schemeClr val="accent1">
              <a:lumMod val="50000"/>
            </a:schemeClr>
          </a:solidFill>
        </p:spPr>
        <p:txBody>
          <a:bodyPr wrap="square" rtlCol="0">
            <a:spAutoFit/>
          </a:bodyPr>
          <a:lstStyle/>
          <a:p>
            <a:pPr algn="l"/>
            <a:r>
              <a:rPr lang="fa-IR" sz="2400" b="1" dirty="0" smtClean="0">
                <a:cs typeface="B Davat" pitchFamily="2" charset="-78"/>
              </a:rPr>
              <a:t>آگورای پائین</a:t>
            </a:r>
            <a:endParaRPr lang="en-US" sz="2400" b="1" dirty="0">
              <a:cs typeface="B Davat" pitchFamily="2" charset="-78"/>
            </a:endParaRPr>
          </a:p>
        </p:txBody>
      </p:sp>
      <p:cxnSp>
        <p:nvCxnSpPr>
          <p:cNvPr id="10" name="Straight Arrow Connector 9"/>
          <p:cNvCxnSpPr/>
          <p:nvPr/>
        </p:nvCxnSpPr>
        <p:spPr>
          <a:xfrm>
            <a:off x="857224" y="5715016"/>
            <a:ext cx="642942" cy="428628"/>
          </a:xfrm>
          <a:prstGeom prst="straightConnector1">
            <a:avLst/>
          </a:prstGeom>
          <a:ln w="381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71736" y="2786058"/>
            <a:ext cx="928694" cy="785818"/>
          </a:xfrm>
          <a:prstGeom prst="ellipse">
            <a:avLst/>
          </a:prstGeom>
          <a:no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14348" y="2285992"/>
            <a:ext cx="1714512" cy="830997"/>
          </a:xfrm>
          <a:prstGeom prst="rect">
            <a:avLst/>
          </a:prstGeom>
          <a:solidFill>
            <a:schemeClr val="accent1">
              <a:lumMod val="50000"/>
            </a:schemeClr>
          </a:solidFill>
        </p:spPr>
        <p:txBody>
          <a:bodyPr wrap="square" rtlCol="0">
            <a:spAutoFit/>
          </a:bodyPr>
          <a:lstStyle/>
          <a:p>
            <a:r>
              <a:rPr lang="fa-IR" sz="2400" b="1" dirty="0" smtClean="0">
                <a:cs typeface="B Davat" pitchFamily="2" charset="-78"/>
              </a:rPr>
              <a:t>معبد و قربانگاه بزرگ شهر</a:t>
            </a:r>
            <a:endParaRPr lang="en-US" sz="2400" b="1" dirty="0">
              <a:cs typeface="B Davat" pitchFamily="2" charset="-78"/>
            </a:endParaRPr>
          </a:p>
        </p:txBody>
      </p:sp>
      <p:sp>
        <p:nvSpPr>
          <p:cNvPr id="16" name="TextBox 15"/>
          <p:cNvSpPr txBox="1"/>
          <p:nvPr/>
        </p:nvSpPr>
        <p:spPr>
          <a:xfrm>
            <a:off x="285720" y="285728"/>
            <a:ext cx="2000264" cy="646331"/>
          </a:xfrm>
          <a:prstGeom prst="rect">
            <a:avLst/>
          </a:prstGeom>
          <a:noFill/>
        </p:spPr>
        <p:txBody>
          <a:bodyPr wrap="square" rtlCol="1">
            <a:spAutoFit/>
          </a:bodyPr>
          <a:lstStyle/>
          <a:p>
            <a:r>
              <a:rPr lang="fa-IR" sz="3600" b="1" dirty="0" smtClean="0">
                <a:effectLst>
                  <a:outerShdw blurRad="38100" dist="38100" dir="2700000" algn="tl">
                    <a:srgbClr val="000000">
                      <a:alpha val="43137"/>
                    </a:srgbClr>
                  </a:outerShdw>
                </a:effectLst>
                <a:cs typeface="B Davat" pitchFamily="2" charset="-78"/>
              </a:rPr>
              <a:t>شهر پرگامون</a:t>
            </a:r>
            <a:endParaRPr lang="fa-IR" sz="3600" b="1" dirty="0">
              <a:effectLst>
                <a:outerShdw blurRad="38100" dist="38100" dir="2700000" algn="tl">
                  <a:srgbClr val="000000">
                    <a:alpha val="43137"/>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14282" y="214314"/>
            <a:ext cx="2428892" cy="642918"/>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4" name="Content Placeholder 3" descr="ephesus.jpg"/>
          <p:cNvPicPr>
            <a:picLocks noGrp="1" noChangeAspect="1"/>
          </p:cNvPicPr>
          <p:nvPr>
            <p:ph idx="1"/>
          </p:nvPr>
        </p:nvPicPr>
        <p:blipFill>
          <a:blip r:embed="rId2"/>
          <a:stretch>
            <a:fillRect/>
          </a:stretch>
        </p:blipFill>
        <p:spPr>
          <a:xfrm>
            <a:off x="3071802" y="357166"/>
            <a:ext cx="5572164" cy="5929353"/>
          </a:xfrm>
        </p:spPr>
      </p:pic>
      <p:sp>
        <p:nvSpPr>
          <p:cNvPr id="3" name="Title 2"/>
          <p:cNvSpPr>
            <a:spLocks noGrp="1"/>
          </p:cNvSpPr>
          <p:nvPr>
            <p:ph type="title"/>
          </p:nvPr>
        </p:nvSpPr>
        <p:spPr>
          <a:xfrm>
            <a:off x="-2571800" y="357166"/>
            <a:ext cx="8229600" cy="225404"/>
          </a:xfrm>
        </p:spPr>
        <p:txBody>
          <a:bodyPr>
            <a:normAutofit fontScale="90000"/>
          </a:bodyPr>
          <a:lstStyle/>
          <a:p>
            <a:pPr algn="ctr"/>
            <a:r>
              <a:rPr lang="fa-IR" dirty="0" smtClean="0">
                <a:cs typeface="B Davat" pitchFamily="2" charset="-78"/>
              </a:rPr>
              <a:t>شهر افسوس</a:t>
            </a:r>
            <a:endParaRPr lang="en-US" dirty="0">
              <a:cs typeface="B Davat" pitchFamily="2" charset="-78"/>
            </a:endParaRPr>
          </a:p>
        </p:txBody>
      </p:sp>
      <p:sp>
        <p:nvSpPr>
          <p:cNvPr id="5" name="Oval 4"/>
          <p:cNvSpPr/>
          <p:nvPr/>
        </p:nvSpPr>
        <p:spPr>
          <a:xfrm>
            <a:off x="7000892" y="571480"/>
            <a:ext cx="1428760" cy="14287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643702" y="428604"/>
            <a:ext cx="1928826" cy="400110"/>
          </a:xfrm>
          <a:prstGeom prst="rect">
            <a:avLst/>
          </a:prstGeom>
          <a:noFill/>
        </p:spPr>
        <p:txBody>
          <a:bodyPr wrap="square" rtlCol="0">
            <a:spAutoFit/>
          </a:bodyPr>
          <a:lstStyle/>
          <a:p>
            <a:r>
              <a:rPr lang="fa-IR" sz="2000" b="1" dirty="0" smtClean="0">
                <a:cs typeface="B Davat" pitchFamily="2" charset="-78"/>
              </a:rPr>
              <a:t>ورزشگاه واستادیوم</a:t>
            </a:r>
            <a:endParaRPr lang="en-US" sz="2000" b="1" dirty="0">
              <a:cs typeface="B Davat" pitchFamily="2" charset="-78"/>
            </a:endParaRPr>
          </a:p>
        </p:txBody>
      </p:sp>
      <p:sp>
        <p:nvSpPr>
          <p:cNvPr id="7" name="Oval 6"/>
          <p:cNvSpPr/>
          <p:nvPr/>
        </p:nvSpPr>
        <p:spPr>
          <a:xfrm>
            <a:off x="4143372" y="2071678"/>
            <a:ext cx="928694" cy="8572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71802" y="2357430"/>
            <a:ext cx="1357322" cy="369332"/>
          </a:xfrm>
          <a:prstGeom prst="rect">
            <a:avLst/>
          </a:prstGeom>
          <a:noFill/>
        </p:spPr>
        <p:txBody>
          <a:bodyPr wrap="square" rtlCol="0">
            <a:spAutoFit/>
          </a:bodyPr>
          <a:lstStyle/>
          <a:p>
            <a:r>
              <a:rPr lang="fa-IR" dirty="0" smtClean="0"/>
              <a:t>حمام ها</a:t>
            </a:r>
            <a:endParaRPr lang="en-US" dirty="0"/>
          </a:p>
        </p:txBody>
      </p:sp>
      <p:sp>
        <p:nvSpPr>
          <p:cNvPr id="9" name="Oval 8"/>
          <p:cNvSpPr/>
          <p:nvPr/>
        </p:nvSpPr>
        <p:spPr>
          <a:xfrm>
            <a:off x="6143636" y="2857496"/>
            <a:ext cx="785818" cy="1000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16" y="3143248"/>
            <a:ext cx="1000132" cy="461665"/>
          </a:xfrm>
          <a:prstGeom prst="rect">
            <a:avLst/>
          </a:prstGeom>
          <a:noFill/>
        </p:spPr>
        <p:txBody>
          <a:bodyPr wrap="square" rtlCol="0">
            <a:spAutoFit/>
          </a:bodyPr>
          <a:lstStyle/>
          <a:p>
            <a:pPr algn="l"/>
            <a:r>
              <a:rPr lang="fa-IR" sz="2400" b="1" dirty="0" smtClean="0">
                <a:cs typeface="B Davat" pitchFamily="2" charset="-78"/>
              </a:rPr>
              <a:t>تئاتر</a:t>
            </a:r>
            <a:endParaRPr lang="en-US" sz="2400" b="1" dirty="0">
              <a:cs typeface="B Davat" pitchFamily="2" charset="-78"/>
            </a:endParaRPr>
          </a:p>
        </p:txBody>
      </p:sp>
      <p:sp>
        <p:nvSpPr>
          <p:cNvPr id="11" name="Oval 10"/>
          <p:cNvSpPr/>
          <p:nvPr/>
        </p:nvSpPr>
        <p:spPr>
          <a:xfrm>
            <a:off x="4857752" y="3357562"/>
            <a:ext cx="1571636" cy="10001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857620" y="3214686"/>
            <a:ext cx="1214446" cy="923330"/>
          </a:xfrm>
          <a:prstGeom prst="rect">
            <a:avLst/>
          </a:prstGeom>
          <a:noFill/>
        </p:spPr>
        <p:txBody>
          <a:bodyPr wrap="square" rtlCol="0">
            <a:spAutoFit/>
          </a:bodyPr>
          <a:lstStyle/>
          <a:p>
            <a:r>
              <a:rPr lang="fa-IR" b="1" dirty="0" smtClean="0">
                <a:cs typeface="B Davat" pitchFamily="2" charset="-78"/>
              </a:rPr>
              <a:t>آگورا و معبد و کتابخانه در کنار یکدیگر</a:t>
            </a:r>
            <a:endParaRPr lang="en-US" b="1" dirty="0">
              <a:cs typeface="B Davat" pitchFamily="2" charset="-78"/>
            </a:endParaRPr>
          </a:p>
        </p:txBody>
      </p:sp>
      <p:sp>
        <p:nvSpPr>
          <p:cNvPr id="13" name="Oval 12"/>
          <p:cNvSpPr/>
          <p:nvPr/>
        </p:nvSpPr>
        <p:spPr>
          <a:xfrm>
            <a:off x="6786578" y="4572008"/>
            <a:ext cx="1214446" cy="7143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715272" y="4643446"/>
            <a:ext cx="1214446" cy="707886"/>
          </a:xfrm>
          <a:prstGeom prst="rect">
            <a:avLst/>
          </a:prstGeom>
          <a:noFill/>
        </p:spPr>
        <p:txBody>
          <a:bodyPr wrap="square" rtlCol="0">
            <a:spAutoFit/>
          </a:bodyPr>
          <a:lstStyle/>
          <a:p>
            <a:pPr algn="ctr"/>
            <a:r>
              <a:rPr lang="fa-IR" sz="2000" b="1" dirty="0" smtClean="0">
                <a:cs typeface="B Davat" pitchFamily="2" charset="-78"/>
              </a:rPr>
              <a:t>آگورا و باسیلیکا</a:t>
            </a:r>
            <a:endParaRPr lang="en-US" sz="2000" b="1"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000496" y="642918"/>
            <a:ext cx="4714908" cy="4966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71406" y="5357826"/>
            <a:ext cx="2428892" cy="369332"/>
          </a:xfrm>
          <a:prstGeom prst="rect">
            <a:avLst/>
          </a:prstGeom>
          <a:noFill/>
        </p:spPr>
        <p:txBody>
          <a:bodyPr wrap="square" rtlCol="1">
            <a:spAutoFit/>
          </a:bodyPr>
          <a:lstStyle/>
          <a:p>
            <a:r>
              <a:rPr lang="fa-IR" dirty="0" smtClean="0">
                <a:cs typeface="B Davat" pitchFamily="2" charset="-78"/>
              </a:rPr>
              <a:t>ساخت کالبدی شهر در زمان مادها</a:t>
            </a:r>
            <a:endParaRPr lang="fa-IR" dirty="0">
              <a:cs typeface="B Davat" pitchFamily="2" charset="-78"/>
            </a:endParaRPr>
          </a:p>
        </p:txBody>
      </p:sp>
      <p:sp>
        <p:nvSpPr>
          <p:cNvPr id="6" name="Rounded Rectangle 5"/>
          <p:cNvSpPr/>
          <p:nvPr/>
        </p:nvSpPr>
        <p:spPr>
          <a:xfrm>
            <a:off x="214282" y="5286388"/>
            <a:ext cx="2357454" cy="42862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TextBox 6"/>
          <p:cNvSpPr txBox="1"/>
          <p:nvPr/>
        </p:nvSpPr>
        <p:spPr>
          <a:xfrm>
            <a:off x="0" y="1500174"/>
            <a:ext cx="3929090" cy="923330"/>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عنصر اصلی شهر همان کاخ شاهی  ( شهر _ قدرت ) </a:t>
            </a:r>
          </a:p>
          <a:p>
            <a:r>
              <a:rPr lang="fa-IR" dirty="0" smtClean="0">
                <a:cs typeface="B Davat" pitchFamily="2" charset="-78"/>
              </a:rPr>
              <a:t>     است در مرکز شهر شکل گرفته است . </a:t>
            </a:r>
          </a:p>
          <a:p>
            <a:endParaRPr lang="fa-IR" dirty="0" smtClean="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643042" y="642918"/>
          <a:ext cx="6096001" cy="6080760"/>
        </p:xfrm>
        <a:graphic>
          <a:graphicData uri="http://schemas.openxmlformats.org/drawingml/2006/table">
            <a:tbl>
              <a:tblPr rtl="1" firstRow="1" bandRow="1">
                <a:tableStyleId>{5C22544A-7EE6-4342-B048-85BDC9FD1C3A}</a:tableStyleId>
              </a:tblPr>
              <a:tblGrid>
                <a:gridCol w="3048001"/>
                <a:gridCol w="304800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سلوکیان</a:t>
                      </a:r>
                    </a:p>
                    <a:p>
                      <a:pPr algn="r" rtl="1"/>
                      <a:endParaRPr lang="fa-IR" dirty="0" smtClean="0">
                        <a:cs typeface="B Davat"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rtl="1">
                        <a:buFont typeface="Arial" pitchFamily="34" charset="0"/>
                        <a:buNone/>
                      </a:pPr>
                      <a:r>
                        <a:rPr lang="fa-IR" dirty="0" smtClean="0">
                          <a:solidFill>
                            <a:schemeClr val="tx1"/>
                          </a:solidFill>
                          <a:cs typeface="B Davat" pitchFamily="2" charset="-78"/>
                        </a:rPr>
                        <a:t>یونان</a:t>
                      </a:r>
                      <a:r>
                        <a:rPr lang="fa-IR" baseline="0" dirty="0" smtClean="0">
                          <a:solidFill>
                            <a:schemeClr val="tx1"/>
                          </a:solidFill>
                          <a:cs typeface="B Davat" pitchFamily="2" charset="-78"/>
                        </a:rPr>
                        <a:t> دوران هلنیسم</a:t>
                      </a:r>
                      <a:endParaRPr lang="fa-IR" dirty="0">
                        <a:solidFill>
                          <a:schemeClr val="tx1"/>
                        </a:solidFill>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42960">
                <a:tc>
                  <a:txBody>
                    <a:bodyPr/>
                    <a:lstStyle/>
                    <a:p>
                      <a:pPr algn="r" rtl="1">
                        <a:lnSpc>
                          <a:spcPct val="150000"/>
                        </a:lnSpc>
                        <a:buFont typeface="Arial" pitchFamily="34" charset="0"/>
                        <a:buChar char="•"/>
                      </a:pPr>
                      <a:r>
                        <a:rPr lang="fa-IR" dirty="0" smtClean="0">
                          <a:cs typeface="B Davat" pitchFamily="2" charset="-78"/>
                        </a:rPr>
                        <a:t> شهرهای</a:t>
                      </a:r>
                      <a:r>
                        <a:rPr lang="fa-IR" baseline="0" dirty="0" smtClean="0">
                          <a:cs typeface="B Davat" pitchFamily="2" charset="-78"/>
                        </a:rPr>
                        <a:t> بنا شده در دروزگار سلوکیان 4 دسته اند :</a:t>
                      </a:r>
                    </a:p>
                    <a:p>
                      <a:pPr algn="r" rtl="1">
                        <a:lnSpc>
                          <a:spcPct val="150000"/>
                        </a:lnSpc>
                        <a:buFont typeface="Arial" pitchFamily="34" charset="0"/>
                        <a:buNone/>
                      </a:pPr>
                      <a:r>
                        <a:rPr lang="fa-IR" baseline="0" dirty="0" smtClean="0">
                          <a:cs typeface="B Davat" pitchFamily="2" charset="-78"/>
                        </a:rPr>
                        <a:t>1- شهرهای نوبنیاد یونانی</a:t>
                      </a:r>
                    </a:p>
                    <a:p>
                      <a:pPr algn="r" rtl="1">
                        <a:lnSpc>
                          <a:spcPct val="150000"/>
                        </a:lnSpc>
                        <a:buFont typeface="Arial" pitchFamily="34" charset="0"/>
                        <a:buNone/>
                      </a:pPr>
                      <a:r>
                        <a:rPr lang="fa-IR" baseline="0" dirty="0" smtClean="0">
                          <a:cs typeface="B Davat" pitchFamily="2" charset="-78"/>
                        </a:rPr>
                        <a:t>2- شهرهای ایرانی تغییر یافته</a:t>
                      </a:r>
                    </a:p>
                    <a:p>
                      <a:pPr algn="r" rtl="1">
                        <a:lnSpc>
                          <a:spcPct val="150000"/>
                        </a:lnSpc>
                        <a:buFont typeface="Arial" pitchFamily="34" charset="0"/>
                        <a:buNone/>
                      </a:pPr>
                      <a:r>
                        <a:rPr lang="fa-IR" baseline="0" dirty="0" smtClean="0">
                          <a:cs typeface="B Davat" pitchFamily="2" charset="-78"/>
                        </a:rPr>
                        <a:t>3- شهر روستاهای حاصل از تغییر و ادغام</a:t>
                      </a:r>
                    </a:p>
                    <a:p>
                      <a:pPr algn="r" rtl="1">
                        <a:lnSpc>
                          <a:spcPct val="150000"/>
                        </a:lnSpc>
                        <a:buFont typeface="Arial" pitchFamily="34" charset="0"/>
                        <a:buNone/>
                      </a:pPr>
                      <a:r>
                        <a:rPr lang="fa-IR" baseline="0" dirty="0" smtClean="0">
                          <a:cs typeface="B Davat" pitchFamily="2" charset="-78"/>
                        </a:rPr>
                        <a:t>      چند روستا</a:t>
                      </a:r>
                    </a:p>
                    <a:p>
                      <a:pPr algn="r" rtl="1">
                        <a:lnSpc>
                          <a:spcPct val="150000"/>
                        </a:lnSpc>
                        <a:buFont typeface="Arial" pitchFamily="34" charset="0"/>
                        <a:buNone/>
                      </a:pPr>
                      <a:r>
                        <a:rPr lang="fa-IR" baseline="0" dirty="0" smtClean="0">
                          <a:cs typeface="B Davat" pitchFamily="2" charset="-78"/>
                        </a:rPr>
                        <a:t>4- پولیسهای حاصل از ترقی منزلت کلنی </a:t>
                      </a:r>
                    </a:p>
                    <a:p>
                      <a:pPr algn="r" rtl="1">
                        <a:lnSpc>
                          <a:spcPct val="150000"/>
                        </a:lnSpc>
                        <a:buFont typeface="Arial" pitchFamily="34" charset="0"/>
                        <a:buNone/>
                      </a:pPr>
                      <a:r>
                        <a:rPr lang="fa-IR" baseline="0" dirty="0" smtClean="0">
                          <a:cs typeface="B Davat" pitchFamily="2" charset="-78"/>
                        </a:rPr>
                        <a:t>     های یونانی </a:t>
                      </a:r>
                    </a:p>
                    <a:p>
                      <a:pPr algn="r" rtl="1">
                        <a:lnSpc>
                          <a:spcPct val="150000"/>
                        </a:lnSpc>
                        <a:buFont typeface="Arial" pitchFamily="34" charset="0"/>
                        <a:buChar char="•"/>
                      </a:pPr>
                      <a:r>
                        <a:rPr lang="fa-IR" baseline="0" dirty="0" smtClean="0">
                          <a:cs typeface="B Davat" pitchFamily="2" charset="-78"/>
                        </a:rPr>
                        <a:t> این عناصر برای اولین بار در بافت شهر شکل گرفت : </a:t>
                      </a:r>
                    </a:p>
                    <a:p>
                      <a:pPr algn="r" rtl="1">
                        <a:lnSpc>
                          <a:spcPct val="150000"/>
                        </a:lnSpc>
                        <a:buFont typeface="Arial" pitchFamily="34" charset="0"/>
                        <a:buNone/>
                      </a:pPr>
                      <a:r>
                        <a:rPr lang="fa-IR" baseline="0" dirty="0" smtClean="0">
                          <a:cs typeface="B Davat" pitchFamily="2" charset="-78"/>
                        </a:rPr>
                        <a:t>  ورزشگاه – آمفی تئاتر – مدرسه </a:t>
                      </a:r>
                    </a:p>
                    <a:p>
                      <a:pPr algn="r" rtl="1">
                        <a:lnSpc>
                          <a:spcPct val="150000"/>
                        </a:lnSpc>
                        <a:buFont typeface="Arial" pitchFamily="34" charset="0"/>
                        <a:buChar char="•"/>
                      </a:pPr>
                      <a:r>
                        <a:rPr lang="fa-IR" baseline="0" dirty="0" smtClean="0">
                          <a:cs typeface="B Davat" pitchFamily="2" charset="-78"/>
                        </a:rPr>
                        <a:t> شهر پارسی هلنی در بدو تولدش شهری نظامی است ( شهر دولت و شهر قدرت)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50000"/>
                        </a:lnSpc>
                        <a:buFont typeface="Arial" pitchFamily="34" charset="0"/>
                        <a:buChar char="•"/>
                      </a:pPr>
                      <a:r>
                        <a:rPr lang="fa-IR" dirty="0" smtClean="0">
                          <a:cs typeface="B Davat" pitchFamily="2" charset="-78"/>
                        </a:rPr>
                        <a:t> </a:t>
                      </a:r>
                      <a:r>
                        <a:rPr lang="fa-IR" baseline="0" dirty="0" smtClean="0">
                          <a:cs typeface="B Davat" pitchFamily="2" charset="-78"/>
                        </a:rPr>
                        <a:t> شهر های جدید و نو بنیاد مرکز اصلی دولتهای هلنی شدند           اسکندریه به پرگامون </a:t>
                      </a:r>
                    </a:p>
                    <a:p>
                      <a:pPr algn="r" rtl="1">
                        <a:lnSpc>
                          <a:spcPct val="150000"/>
                        </a:lnSpc>
                        <a:buFont typeface="Arial" pitchFamily="34" charset="0"/>
                        <a:buNone/>
                      </a:pPr>
                      <a:r>
                        <a:rPr lang="fa-IR" baseline="0" dirty="0" smtClean="0">
                          <a:cs typeface="B Davat" pitchFamily="2" charset="-78"/>
                        </a:rPr>
                        <a:t> خصیصه همگانی این شهرها آن بود که هر کدام با سازمان سیاسی و ساکنانی که از یک ملیت بودند ممتاز می شدند . </a:t>
                      </a:r>
                    </a:p>
                    <a:p>
                      <a:pPr algn="r" rtl="1">
                        <a:lnSpc>
                          <a:spcPct val="150000"/>
                        </a:lnSpc>
                        <a:buFont typeface="Arial" pitchFamily="34" charset="0"/>
                        <a:buChar char="•"/>
                      </a:pPr>
                      <a:r>
                        <a:rPr lang="fa-IR" baseline="0" dirty="0" smtClean="0">
                          <a:cs typeface="B Davat" pitchFamily="2" charset="-78"/>
                        </a:rPr>
                        <a:t> </a:t>
                      </a:r>
                      <a:r>
                        <a:rPr lang="fa-IR" b="1" baseline="0" dirty="0" smtClean="0">
                          <a:cs typeface="B Davat" pitchFamily="2" charset="-78"/>
                        </a:rPr>
                        <a:t>عناصر کالبدی : </a:t>
                      </a:r>
                      <a:r>
                        <a:rPr lang="fa-IR" b="0" baseline="0" dirty="0" smtClean="0">
                          <a:cs typeface="B Davat" pitchFamily="2" charset="-78"/>
                        </a:rPr>
                        <a:t>میدانهای بزرگ ساختمانهای عمومی – ورزشگاه ها – کتابخانه ها </a:t>
                      </a:r>
                    </a:p>
                    <a:p>
                      <a:pPr algn="r" rtl="1">
                        <a:lnSpc>
                          <a:spcPct val="150000"/>
                        </a:lnSpc>
                        <a:buFont typeface="Arial" pitchFamily="34" charset="0"/>
                        <a:buChar char="•"/>
                      </a:pPr>
                      <a:r>
                        <a:rPr lang="fa-IR" b="0" baseline="0" dirty="0" smtClean="0">
                          <a:cs typeface="B Davat" pitchFamily="2" charset="-78"/>
                        </a:rPr>
                        <a:t> </a:t>
                      </a:r>
                      <a:r>
                        <a:rPr lang="fa-IR" b="1" baseline="0" dirty="0" smtClean="0">
                          <a:cs typeface="B Davat" pitchFamily="2" charset="-78"/>
                        </a:rPr>
                        <a:t> اسکندریه : _</a:t>
                      </a:r>
                      <a:r>
                        <a:rPr lang="fa-IR" b="0" baseline="0" dirty="0" smtClean="0">
                          <a:cs typeface="B Davat" pitchFamily="2" charset="-78"/>
                        </a:rPr>
                        <a:t>شهری تجاری با اسمیت اقتصادی و دارای دو بندر مجهز</a:t>
                      </a:r>
                    </a:p>
                    <a:p>
                      <a:pPr algn="r" rtl="1">
                        <a:lnSpc>
                          <a:spcPct val="150000"/>
                        </a:lnSpc>
                        <a:buFont typeface="Arial" pitchFamily="34" charset="0"/>
                        <a:buNone/>
                      </a:pPr>
                      <a:r>
                        <a:rPr lang="fa-IR" baseline="0" dirty="0" smtClean="0">
                          <a:cs typeface="B Davat" pitchFamily="2" charset="-78"/>
                        </a:rPr>
                        <a:t>_ دارای نقشه مربع و مستطیل شطرنجی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 name="TextBox 5"/>
          <p:cNvSpPr txBox="1"/>
          <p:nvPr/>
        </p:nvSpPr>
        <p:spPr>
          <a:xfrm>
            <a:off x="1571604" y="142852"/>
            <a:ext cx="6357982" cy="369332"/>
          </a:xfrm>
          <a:prstGeom prst="rect">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fa-IR" dirty="0" smtClean="0">
                <a:cs typeface="B Davat" pitchFamily="2" charset="-78"/>
              </a:rPr>
              <a:t>مقایسه شهرسازی سبک پارسی _هلنی در ایران و هم دوره با آن در اروپا</a:t>
            </a:r>
            <a:endParaRPr lang="fa-IR" dirty="0">
              <a:cs typeface="B Davat" pitchFamily="2" charset="-78"/>
            </a:endParaRPr>
          </a:p>
        </p:txBody>
      </p:sp>
      <p:cxnSp>
        <p:nvCxnSpPr>
          <p:cNvPr id="8" name="Straight Arrow Connector 7"/>
          <p:cNvCxnSpPr/>
          <p:nvPr/>
        </p:nvCxnSpPr>
        <p:spPr>
          <a:xfrm rot="10800000">
            <a:off x="3071803" y="2000240"/>
            <a:ext cx="285752"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500166" y="642918"/>
          <a:ext cx="6238877" cy="5669280"/>
        </p:xfrm>
        <a:graphic>
          <a:graphicData uri="http://schemas.openxmlformats.org/drawingml/2006/table">
            <a:tbl>
              <a:tblPr rtl="1" firstRow="1" bandRow="1">
                <a:tableStyleId>{5C22544A-7EE6-4342-B048-85BDC9FD1C3A}</a:tableStyleId>
              </a:tblPr>
              <a:tblGrid>
                <a:gridCol w="6238877"/>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سلوکیان</a:t>
                      </a:r>
                    </a:p>
                    <a:p>
                      <a:pPr algn="r" rtl="1"/>
                      <a:endParaRPr lang="fa-IR" dirty="0" smtClean="0">
                        <a:cs typeface="B Davat"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42960">
                <a:tc>
                  <a:txBody>
                    <a:bodyPr/>
                    <a:lstStyle/>
                    <a:p>
                      <a:pPr algn="r" rtl="1">
                        <a:lnSpc>
                          <a:spcPct val="150000"/>
                        </a:lnSpc>
                        <a:buFont typeface="Arial" pitchFamily="34" charset="0"/>
                        <a:buChar char="•"/>
                      </a:pPr>
                      <a:r>
                        <a:rPr lang="fa-IR" dirty="0" smtClean="0">
                          <a:cs typeface="B Davat" pitchFamily="2" charset="-78"/>
                        </a:rPr>
                        <a:t> توجه به حضور انسان</a:t>
                      </a:r>
                      <a:r>
                        <a:rPr lang="fa-IR" baseline="0" dirty="0" smtClean="0">
                          <a:cs typeface="B Davat" pitchFamily="2" charset="-78"/>
                        </a:rPr>
                        <a:t> برای نخستین بار </a:t>
                      </a:r>
                    </a:p>
                    <a:p>
                      <a:pPr algn="r" rtl="1">
                        <a:lnSpc>
                          <a:spcPct val="150000"/>
                        </a:lnSpc>
                        <a:buFont typeface="Arial" pitchFamily="34" charset="0"/>
                        <a:buChar char="•"/>
                      </a:pPr>
                      <a:r>
                        <a:rPr lang="fa-IR" baseline="0" dirty="0" smtClean="0">
                          <a:cs typeface="B Davat" pitchFamily="2" charset="-78"/>
                        </a:rPr>
                        <a:t> سلوکیان به جای طراحی شهری شرق باستان که در آن معبد و ارگ حکومتی مرکز توجه بود و محلات دارای پیوند ارگانیک بوند به طراحی هیپودامیک توجه نشان دادند . </a:t>
                      </a:r>
                    </a:p>
                    <a:p>
                      <a:pPr algn="r" rtl="1">
                        <a:lnSpc>
                          <a:spcPct val="150000"/>
                        </a:lnSpc>
                        <a:buFont typeface="Arial" pitchFamily="34" charset="0"/>
                        <a:buNone/>
                      </a:pPr>
                      <a:r>
                        <a:rPr lang="fa-IR" baseline="0" dirty="0" smtClean="0">
                          <a:cs typeface="B Davat" pitchFamily="2" charset="-78"/>
                        </a:rPr>
                        <a:t> بنابراین طراحی خیابانهای متقاطع شمالی – جنوبی و شرقی – غربی موجب استقرار کوچه ها به موازات خیابانهای اصلی می شود.</a:t>
                      </a:r>
                    </a:p>
                    <a:p>
                      <a:pPr algn="r" rtl="1">
                        <a:lnSpc>
                          <a:spcPct val="150000"/>
                        </a:lnSpc>
                        <a:buFont typeface="Arial" pitchFamily="34" charset="0"/>
                        <a:buChar char="•"/>
                      </a:pPr>
                      <a:r>
                        <a:rPr lang="fa-IR" baseline="0" dirty="0" smtClean="0">
                          <a:cs typeface="B Davat" pitchFamily="2" charset="-78"/>
                        </a:rPr>
                        <a:t> برای نخستین بار میدان درون شهر معنا می یابد که این نیز در واقع به میدان اصلی خود ( آگورا) می پیوست ، البته این میدانها بی تردید کارایی اجتماعی اصلی خود ، یعنی محلی برای تجمع و مشارکت در سیاست دولتشهر را نداشتند . </a:t>
                      </a:r>
                    </a:p>
                    <a:p>
                      <a:pPr algn="r" rtl="1">
                        <a:lnSpc>
                          <a:spcPct val="150000"/>
                        </a:lnSpc>
                        <a:buFont typeface="Arial" pitchFamily="34" charset="0"/>
                        <a:buNone/>
                      </a:pPr>
                      <a:r>
                        <a:rPr lang="fa-IR" baseline="0" dirty="0" smtClean="0">
                          <a:cs typeface="B Davat" pitchFamily="2" charset="-78"/>
                        </a:rPr>
                        <a:t>طراحی شهر سلولی ،انسان را مبنای توجه خود قرار داد . اما این انسان لزوما طبقات فروتر نبود . در این دوران برای نخستین بار تمایزی میان جامعه شهر و جامعه روستایی آشکار شد . </a:t>
                      </a:r>
                      <a:r>
                        <a:rPr lang="fa-IR" dirty="0" smtClean="0">
                          <a:cs typeface="B Davat" pitchFamily="2" charset="-78"/>
                        </a:rPr>
                        <a:t> </a:t>
                      </a:r>
                    </a:p>
                    <a:p>
                      <a:pPr algn="r" rtl="1">
                        <a:lnSpc>
                          <a:spcPct val="150000"/>
                        </a:lnSpc>
                        <a:buFont typeface="Arial" pitchFamily="34" charset="0"/>
                        <a:buChar char="•"/>
                      </a:pPr>
                      <a:r>
                        <a:rPr lang="fa-IR" baseline="0" dirty="0" smtClean="0">
                          <a:cs typeface="B Davat" pitchFamily="2" charset="-78"/>
                        </a:rPr>
                        <a:t> وجود سلوکیان و آمیزش کوتاه مدت با فرهنگ هلنی برای ایرانیان تجربه ای لازم و گرانبار بود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14876" y="142852"/>
            <a:ext cx="4143404" cy="428628"/>
          </a:xfrm>
          <a:prstGeom prst="roundRect">
            <a:avLst/>
          </a:prstGeom>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sz="2000" dirty="0" smtClean="0">
                <a:solidFill>
                  <a:schemeClr val="tx1"/>
                </a:solidFill>
                <a:effectLst>
                  <a:outerShdw blurRad="38100" dist="38100" dir="2700000" algn="tl">
                    <a:srgbClr val="000000">
                      <a:alpha val="43137"/>
                    </a:srgbClr>
                  </a:outerShdw>
                </a:effectLst>
                <a:cs typeface="B Davat" pitchFamily="2" charset="-78"/>
              </a:rPr>
              <a:t>3- سبك پارتي (قرون سوم ق م ، تا قرن هفتم ميلادي)</a:t>
            </a:r>
            <a:endParaRPr lang="fa-IR" sz="2000" dirty="0">
              <a:solidFill>
                <a:schemeClr val="tx1"/>
              </a:solidFill>
              <a:effectLst>
                <a:outerShdw blurRad="38100" dist="38100" dir="2700000" algn="tl">
                  <a:srgbClr val="000000">
                    <a:alpha val="43137"/>
                  </a:srgbClr>
                </a:outerShdw>
              </a:effectLst>
              <a:cs typeface="B Davat" pitchFamily="2" charset="-78"/>
            </a:endParaRPr>
          </a:p>
        </p:txBody>
      </p:sp>
      <p:sp>
        <p:nvSpPr>
          <p:cNvPr id="6" name="Content Placeholder 5"/>
          <p:cNvSpPr>
            <a:spLocks noGrp="1"/>
          </p:cNvSpPr>
          <p:nvPr>
            <p:ph sz="half" idx="2"/>
          </p:nvPr>
        </p:nvSpPr>
        <p:spPr>
          <a:xfrm>
            <a:off x="785786" y="858029"/>
            <a:ext cx="8115328" cy="4714111"/>
          </a:xfrm>
          <a:prstGeom prst="rect">
            <a:avLst/>
          </a:prstGeom>
        </p:spPr>
        <p:txBody>
          <a:bodyPr wrap="square">
            <a:spAutoFit/>
          </a:bodyPr>
          <a:lstStyle/>
          <a:p>
            <a:pPr>
              <a:lnSpc>
                <a:spcPct val="150000"/>
              </a:lnSpc>
            </a:pPr>
            <a:r>
              <a:rPr lang="fa-IR" sz="1800" dirty="0" smtClean="0">
                <a:cs typeface="B Davat" pitchFamily="2" charset="-78"/>
              </a:rPr>
              <a:t>حكومت اشكاني با بهره گيري از حكومت سلوكي موفق شد با تفاهم دودمانهاي مختلف، دولت متمركز، قدرتمند و قاهري را براي اولين و آخرين بار در تاريخ ايران تشكيل دهد تا بدين نحو بتواند بازرگاني و تجارت را رونق دهد و شهرنشيني و شهرگرايي شتاب گيرد. اشكانيان با ادغام و تلفيق شهرـ دولتهاي پارسي ـ هلني با نقاط مسكوني اطراف آن و حذف نابرابريهاي اجتماعي ـ فرهنگي و اقتصادي بين شهر و روستا و الغاي خودفرماني شهر ـ دولتها حتي‌المقدور مفاهيم يوناني را از بين بردند و به مفاهيم بومي و سرزميني ـ به خصوص شيوه پارسي ـ در همه ابعاد زيست و توليد و به روز كردن آنها بازگشتند و اين بازگشت منجر به نحوه استقرار و زيستي شد كه مي‌توان از آن تحت عنوان «سبك پارتي» ياد كرد. </a:t>
            </a:r>
          </a:p>
          <a:p>
            <a:pPr>
              <a:lnSpc>
                <a:spcPct val="150000"/>
              </a:lnSpc>
            </a:pPr>
            <a:r>
              <a:rPr lang="fa-IR" sz="1800" dirty="0" smtClean="0">
                <a:cs typeface="B Davat" pitchFamily="2" charset="-78"/>
              </a:rPr>
              <a:t>در اين سبك روستا و شهر در تقابل با يكديگر قرار نداشتند و مانند سبك پارسي، اين دو سكونتگاه مكمل يكديگر بودند. شهر در عين اينكه مركز مبادله و صنعت است به توليد كشاورزي نيز مي‌پردازد و روستا در امر بازرگاني و صنعت سهم مهمي داشت. در واقع شار نه به معناي اخص كلمه ، بلكه در سرزميني فراتر از شهر و در ارتباط دو سويه با روستا معناي خود را مي‌يافت.</a:t>
            </a:r>
            <a:endParaRPr lang="fa-IR" sz="1800" b="0"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14348" y="500042"/>
            <a:ext cx="8072494" cy="5214975"/>
          </a:xfrm>
        </p:spPr>
        <p:txBody>
          <a:bodyPr>
            <a:noAutofit/>
          </a:bodyPr>
          <a:lstStyle/>
          <a:p>
            <a:pPr>
              <a:lnSpc>
                <a:spcPct val="150000"/>
              </a:lnSpc>
            </a:pPr>
            <a:r>
              <a:rPr lang="fa-IR" sz="1800" dirty="0" smtClean="0">
                <a:cs typeface="B Davat" pitchFamily="2" charset="-78"/>
              </a:rPr>
              <a:t>دولت اشكاني با تخريب سازمان كالبدي دولت سلوكي ، مظهر آن يعني « شهر پارسي ـ هلني» را نيز دگرگون كرد. شهر را با محيط اطرافش ادغام نمود و نظم خودانگيخته محيطي را بر نظم منطقي و برنامه‌‌اي تحميل كرد. براي نخستين بار در اين دوره شهر دايره‌اي شكل گرفت و شهرهايي چون «نسا» و « فيروزآباد» متولد شدند. شار سبك پارتي ، مانند شار سبك پارسي، داراي تقسيماتي چون دژ حكومتي ، شار مياني و شار بيروني بود كه مفاهيم نسبتاً يكساني با اجزاي شهر پارسي داشت. </a:t>
            </a:r>
          </a:p>
          <a:p>
            <a:pPr>
              <a:lnSpc>
                <a:spcPct val="150000"/>
              </a:lnSpc>
            </a:pPr>
            <a:r>
              <a:rPr lang="fa-IR" sz="1800" dirty="0" smtClean="0">
                <a:cs typeface="B Davat" pitchFamily="2" charset="-78"/>
              </a:rPr>
              <a:t>مفاهيم سبك پارتي در دوران ساسانيان تكامل يافتند و پيچيده‌تر شدند. ظهور دولت ساساني، كه اولين حركت جامعه شهري براي رسيدن به قدرت بود. ضربه‌هاي عمده را بر شيوه‌هاي توليد و زيست دودماني و ايلي وارد ساخت و اشرافيت دودماني عملاً از طبقات اجتماعي حذف شد و در مقابل نظام كاستي حاكم گشت. شهر همچنان مكان استقرار طبقات برتر اجتماعي مانند مؤبدان و مغان، جنگاوران و سپاهان ، دبيران و پزشكان و دهقانان بود و طيف عظيم مردم چون پيشه‌وران ، بازرگانان ، صاحبان حرف و امثال آنان در خارج از چهارچوب اين طبقات واقع بودند و به تبع آن در خارج از ديوارهاي شار زندگي مي‌كردند. </a:t>
            </a:r>
          </a:p>
        </p:txBody>
      </p:sp>
    </p:spTree>
  </p:cSld>
  <p:clrMapOvr>
    <a:masterClrMapping/>
  </p:clrMapOvr>
  <p:transition spd="slow">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71472" y="642918"/>
            <a:ext cx="8258204" cy="4500594"/>
          </a:xfrm>
        </p:spPr>
        <p:txBody>
          <a:bodyPr>
            <a:noAutofit/>
          </a:bodyPr>
          <a:lstStyle/>
          <a:p>
            <a:pPr>
              <a:lnSpc>
                <a:spcPct val="150000"/>
              </a:lnSpc>
            </a:pPr>
            <a:r>
              <a:rPr lang="fa-IR" sz="1800" dirty="0" smtClean="0">
                <a:cs typeface="B Davat" pitchFamily="2" charset="-78"/>
              </a:rPr>
              <a:t>شار ساساني ، همچون شار پارسي در دولت هخامنشي ، بر مبناي باورهاي ديني و متأثر از مقوله جهان‌بيني ساخته ميشد. شهر معمولاً به حصاري ختم مي‌گرديد كه چهار دروازه به چهار سوي عالم داشته باشد، كه خود يادآور جهات اربعه و عناصر اربعه بود. شار ساساني به شكل شطرنج و گاهي به شكل جانوران ساخته مي شد. به عنوان مثال، شهر شوش مانند باز، و شوشتر مانند اسب، طراحي شده بود. سازمان فضايي ـ كالبدي شار ساساني در سبك پارتي مانند شار اشكاني بود و دژ حكومتي ، شار مياني و شار بيروني را شامل ميشد، كه شار بيروني محل استقرار مردمي بود كه در چهار طبقه ممتاز ساساني جاي نمي گرفتند و در دولت ساساني نقشي نداشتند. اما نكته قابل توجه درخصوص ريخت‌شناسي شهرهاي ساساني، برجسته شدن نقش بازار و ميدان بود. عنصر بازار، در مقياسي كه اكنون از آن داريم، كالبد پيدا مي‌كرد و شكل دهندهء محلات و ستون فقرات شهر بود. ميدان نيز مكاني بود كه بازارها بدان منتهي ميشد و محل بررسي اعلام فرمانهاي دولت بود، كه البته نقشي متفاوت با « آگورا » و « فوروم » داشت. « فوروم » در رم و « آگورا» در آتن مياديني بوده اند كه نقش غالب آنها اجتماعي ، فرهنگي و تفريحي بوده است. در اين ميادين مردم به دور يكديگر جمع مي شدند و جشنها و مسابقات متعددي را بر پا مي‌كردند.</a:t>
            </a:r>
          </a:p>
          <a:p>
            <a:pPr>
              <a:lnSpc>
                <a:spcPct val="150000"/>
              </a:lnSpc>
            </a:pPr>
            <a:endParaRPr lang="fa-IR" sz="1800" dirty="0"/>
          </a:p>
        </p:txBody>
      </p:sp>
    </p:spTree>
  </p:cSld>
  <p:clrMapOvr>
    <a:masterClrMapping/>
  </p:clrMapOvr>
  <p:transition spd="slow">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857356" y="2143116"/>
            <a:ext cx="5929354" cy="1857388"/>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a:ln>
            <a:solidFill>
              <a:schemeClr val="accent1">
                <a:lumMod val="75000"/>
              </a:schemeClr>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6" name="Title 2"/>
          <p:cNvSpPr>
            <a:spLocks noGrp="1"/>
          </p:cNvSpPr>
          <p:nvPr>
            <p:ph type="title"/>
          </p:nvPr>
        </p:nvSpPr>
        <p:spPr>
          <a:xfrm>
            <a:off x="628680" y="2143116"/>
            <a:ext cx="8515320" cy="1428752"/>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pPr>
            <a: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t>نمونه هایی از سبک پارتی در ایران و</a:t>
            </a:r>
            <a:b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br>
            <a:r>
              <a:rPr lang="fa-IR"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t> شهرسازی هم دوره با آن در اروپا</a:t>
            </a:r>
            <a:endParaRPr lang="fa-IR"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نمونه شهر پارتی.jpg"/>
          <p:cNvPicPr>
            <a:picLocks noGrp="1" noChangeAspect="1"/>
          </p:cNvPicPr>
          <p:nvPr>
            <p:ph idx="1"/>
          </p:nvPr>
        </p:nvPicPr>
        <p:blipFill>
          <a:blip r:embed="rId2" cstate="print"/>
          <a:stretch>
            <a:fillRect/>
          </a:stretch>
        </p:blipFill>
        <p:spPr>
          <a:xfrm>
            <a:off x="2854288" y="1214422"/>
            <a:ext cx="3717976" cy="5110760"/>
          </a:xfrm>
        </p:spPr>
      </p:pic>
      <p:sp>
        <p:nvSpPr>
          <p:cNvPr id="6" name="TextBox 5"/>
          <p:cNvSpPr txBox="1"/>
          <p:nvPr/>
        </p:nvSpPr>
        <p:spPr>
          <a:xfrm>
            <a:off x="4357686" y="1928802"/>
            <a:ext cx="736404" cy="214314"/>
          </a:xfrm>
          <a:prstGeom prst="rect">
            <a:avLst/>
          </a:prstGeom>
          <a:noFill/>
        </p:spPr>
        <p:txBody>
          <a:bodyPr vert="horz" wrap="square" rtlCol="1">
            <a:spAutoFit/>
          </a:bodyPr>
          <a:lstStyle/>
          <a:p>
            <a:r>
              <a:rPr lang="fa-IR" sz="800" dirty="0" smtClean="0"/>
              <a:t>دروازه شمالی</a:t>
            </a:r>
            <a:endParaRPr lang="fa-IR" sz="800" dirty="0"/>
          </a:p>
        </p:txBody>
      </p:sp>
      <p:sp>
        <p:nvSpPr>
          <p:cNvPr id="9" name="TextBox 8"/>
          <p:cNvSpPr txBox="1"/>
          <p:nvPr/>
        </p:nvSpPr>
        <p:spPr>
          <a:xfrm>
            <a:off x="5500694" y="2643182"/>
            <a:ext cx="714380" cy="492443"/>
          </a:xfrm>
          <a:prstGeom prst="rect">
            <a:avLst/>
          </a:prstGeom>
          <a:noFill/>
        </p:spPr>
        <p:txBody>
          <a:bodyPr wrap="square" rtlCol="1">
            <a:spAutoFit/>
          </a:bodyPr>
          <a:lstStyle/>
          <a:p>
            <a:r>
              <a:rPr lang="fa-IR" sz="800" dirty="0" smtClean="0"/>
              <a:t>دروازه شرقی</a:t>
            </a:r>
          </a:p>
          <a:p>
            <a:endParaRPr lang="fa-IR" dirty="0"/>
          </a:p>
        </p:txBody>
      </p:sp>
      <p:sp>
        <p:nvSpPr>
          <p:cNvPr id="10" name="TextBox 9"/>
          <p:cNvSpPr txBox="1"/>
          <p:nvPr/>
        </p:nvSpPr>
        <p:spPr>
          <a:xfrm>
            <a:off x="3357554" y="2643182"/>
            <a:ext cx="642942" cy="215444"/>
          </a:xfrm>
          <a:prstGeom prst="rect">
            <a:avLst/>
          </a:prstGeom>
          <a:noFill/>
        </p:spPr>
        <p:txBody>
          <a:bodyPr wrap="square" rtlCol="1">
            <a:spAutoFit/>
          </a:bodyPr>
          <a:lstStyle/>
          <a:p>
            <a:r>
              <a:rPr lang="fa-IR" sz="800" dirty="0" smtClean="0"/>
              <a:t>دروازه غربی</a:t>
            </a:r>
            <a:endParaRPr lang="fa-IR" sz="800" dirty="0"/>
          </a:p>
        </p:txBody>
      </p:sp>
      <p:sp>
        <p:nvSpPr>
          <p:cNvPr id="11" name="TextBox 10"/>
          <p:cNvSpPr txBox="1"/>
          <p:nvPr/>
        </p:nvSpPr>
        <p:spPr>
          <a:xfrm>
            <a:off x="4429124" y="3284994"/>
            <a:ext cx="714380" cy="215444"/>
          </a:xfrm>
          <a:prstGeom prst="rect">
            <a:avLst/>
          </a:prstGeom>
          <a:noFill/>
        </p:spPr>
        <p:txBody>
          <a:bodyPr wrap="square" rtlCol="1">
            <a:spAutoFit/>
          </a:bodyPr>
          <a:lstStyle/>
          <a:p>
            <a:r>
              <a:rPr lang="fa-IR" sz="800" dirty="0" smtClean="0"/>
              <a:t>دروازه  جنوبی</a:t>
            </a:r>
            <a:endParaRPr lang="fa-IR" sz="800" dirty="0"/>
          </a:p>
        </p:txBody>
      </p:sp>
      <p:cxnSp>
        <p:nvCxnSpPr>
          <p:cNvPr id="17" name="Curved Connector 16"/>
          <p:cNvCxnSpPr/>
          <p:nvPr/>
        </p:nvCxnSpPr>
        <p:spPr>
          <a:xfrm rot="10800000" flipV="1">
            <a:off x="3571868" y="3143248"/>
            <a:ext cx="571504" cy="428628"/>
          </a:xfrm>
          <a:prstGeom prst="curvedConnector3">
            <a:avLst>
              <a:gd name="adj1" fmla="val 5000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85786" y="3357562"/>
            <a:ext cx="2643206" cy="400110"/>
          </a:xfrm>
          <a:prstGeom prst="rect">
            <a:avLst/>
          </a:prstGeom>
          <a:noFill/>
        </p:spPr>
        <p:txBody>
          <a:bodyPr wrap="square" rtlCol="1">
            <a:spAutoFit/>
          </a:bodyPr>
          <a:lstStyle/>
          <a:p>
            <a:r>
              <a:rPr lang="fa-IR" sz="2000" dirty="0" smtClean="0">
                <a:cs typeface="B Davat" pitchFamily="2" charset="-78"/>
              </a:rPr>
              <a:t>باروهای نظامی در اطراف شهر</a:t>
            </a:r>
            <a:endParaRPr lang="fa-IR" sz="2000" dirty="0">
              <a:cs typeface="B Davat" pitchFamily="2" charset="-78"/>
            </a:endParaRPr>
          </a:p>
        </p:txBody>
      </p:sp>
      <p:sp>
        <p:nvSpPr>
          <p:cNvPr id="20" name="TextBox 19"/>
          <p:cNvSpPr txBox="1"/>
          <p:nvPr/>
        </p:nvSpPr>
        <p:spPr>
          <a:xfrm>
            <a:off x="2071670" y="4774180"/>
            <a:ext cx="4357718" cy="369332"/>
          </a:xfrm>
          <a:prstGeom prst="rect">
            <a:avLst/>
          </a:prstGeom>
          <a:noFill/>
        </p:spPr>
        <p:txBody>
          <a:bodyPr wrap="square" rtlCol="1">
            <a:spAutoFit/>
          </a:bodyPr>
          <a:lstStyle/>
          <a:p>
            <a:r>
              <a:rPr lang="fa-IR" dirty="0" smtClean="0">
                <a:cs typeface="B Davat" pitchFamily="2" charset="-78"/>
              </a:rPr>
              <a:t>شهر بیشابور ، نمونه پلان شهر پیچازی ( شطرنجی )</a:t>
            </a:r>
            <a:endParaRPr lang="fa-IR" dirty="0">
              <a:cs typeface="B Davat" pitchFamily="2" charset="-78"/>
            </a:endParaRPr>
          </a:p>
        </p:txBody>
      </p:sp>
      <p:sp>
        <p:nvSpPr>
          <p:cNvPr id="14" name="Rounded Rectangle 13"/>
          <p:cNvSpPr/>
          <p:nvPr/>
        </p:nvSpPr>
        <p:spPr>
          <a:xfrm>
            <a:off x="2643174" y="4714884"/>
            <a:ext cx="3929090" cy="64294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p:cNvSpPr/>
          <p:nvPr/>
        </p:nvSpPr>
        <p:spPr>
          <a:xfrm>
            <a:off x="0" y="142852"/>
            <a:ext cx="92866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Rectangle 15"/>
          <p:cNvSpPr/>
          <p:nvPr/>
        </p:nvSpPr>
        <p:spPr>
          <a:xfrm>
            <a:off x="1142976" y="142852"/>
            <a:ext cx="45719"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Rectangle 17"/>
          <p:cNvSpPr/>
          <p:nvPr/>
        </p:nvSpPr>
        <p:spPr>
          <a:xfrm>
            <a:off x="1428728" y="142852"/>
            <a:ext cx="14287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Rectangle 20"/>
          <p:cNvSpPr/>
          <p:nvPr/>
        </p:nvSpPr>
        <p:spPr>
          <a:xfrm>
            <a:off x="1785918" y="142852"/>
            <a:ext cx="285752"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Rectangle 21"/>
          <p:cNvSpPr/>
          <p:nvPr/>
        </p:nvSpPr>
        <p:spPr>
          <a:xfrm>
            <a:off x="2285984" y="142876"/>
            <a:ext cx="5786478" cy="571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پارتی copy.jpg"/>
          <p:cNvPicPr>
            <a:picLocks noGrp="1" noChangeAspect="1"/>
          </p:cNvPicPr>
          <p:nvPr>
            <p:ph idx="1"/>
          </p:nvPr>
        </p:nvPicPr>
        <p:blipFill>
          <a:blip r:embed="rId2"/>
          <a:stretch>
            <a:fillRect/>
          </a:stretch>
        </p:blipFill>
        <p:spPr>
          <a:xfrm>
            <a:off x="1142976" y="857232"/>
            <a:ext cx="6465660" cy="4525962"/>
          </a:xfrm>
        </p:spPr>
      </p:pic>
      <p:cxnSp>
        <p:nvCxnSpPr>
          <p:cNvPr id="9" name="Curved Connector 8"/>
          <p:cNvCxnSpPr/>
          <p:nvPr/>
        </p:nvCxnSpPr>
        <p:spPr>
          <a:xfrm flipV="1">
            <a:off x="4929190" y="2500306"/>
            <a:ext cx="714380" cy="357190"/>
          </a:xfrm>
          <a:prstGeom prst="curvedConnector3">
            <a:avLst>
              <a:gd name="adj1" fmla="val 50000"/>
            </a:avLst>
          </a:prstGeom>
          <a:ln>
            <a:solidFill>
              <a:schemeClr val="bg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p:nvPr/>
        </p:nvCxnSpPr>
        <p:spPr>
          <a:xfrm rot="10800000">
            <a:off x="3143240" y="1928802"/>
            <a:ext cx="1214446" cy="857256"/>
          </a:xfrm>
          <a:prstGeom prst="curvedConnector3">
            <a:avLst>
              <a:gd name="adj1" fmla="val 50000"/>
            </a:avLst>
          </a:prstGeom>
          <a:ln>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0" y="1571612"/>
            <a:ext cx="3000364" cy="923330"/>
          </a:xfrm>
          <a:prstGeom prst="rect">
            <a:avLst/>
          </a:prstGeom>
          <a:noFill/>
        </p:spPr>
        <p:txBody>
          <a:bodyPr wrap="square" rtlCol="1">
            <a:spAutoFit/>
          </a:bodyPr>
          <a:lstStyle/>
          <a:p>
            <a:r>
              <a:rPr lang="fa-IR" dirty="0" smtClean="0">
                <a:cs typeface="B Davat" pitchFamily="2" charset="-78"/>
              </a:rPr>
              <a:t>مرکز قدرت و مذهبی شهر </a:t>
            </a:r>
          </a:p>
          <a:p>
            <a:r>
              <a:rPr lang="fa-IR" dirty="0" smtClean="0">
                <a:cs typeface="B Davat" pitchFamily="2" charset="-78"/>
              </a:rPr>
              <a:t>بالاترین نقطه در شهر</a:t>
            </a:r>
          </a:p>
          <a:p>
            <a:r>
              <a:rPr lang="fa-IR" dirty="0" smtClean="0">
                <a:cs typeface="B Davat" pitchFamily="2" charset="-78"/>
              </a:rPr>
              <a:t>جدائی مرکز حکومت از شهر ( کاخ شاهی )</a:t>
            </a:r>
            <a:endParaRPr lang="fa-IR" dirty="0">
              <a:cs typeface="B Davat" pitchFamily="2" charset="-78"/>
            </a:endParaRPr>
          </a:p>
        </p:txBody>
      </p:sp>
      <p:sp>
        <p:nvSpPr>
          <p:cNvPr id="13" name="TextBox 12"/>
          <p:cNvSpPr txBox="1"/>
          <p:nvPr/>
        </p:nvSpPr>
        <p:spPr>
          <a:xfrm>
            <a:off x="5500694" y="2285992"/>
            <a:ext cx="1643074" cy="369332"/>
          </a:xfrm>
          <a:prstGeom prst="rect">
            <a:avLst/>
          </a:prstGeom>
          <a:noFill/>
        </p:spPr>
        <p:txBody>
          <a:bodyPr wrap="square" rtlCol="1">
            <a:spAutoFit/>
          </a:bodyPr>
          <a:lstStyle/>
          <a:p>
            <a:r>
              <a:rPr lang="fa-IR" dirty="0" smtClean="0">
                <a:cs typeface="B Davat" pitchFamily="2" charset="-78"/>
              </a:rPr>
              <a:t>اقامتگاه نزدیکان شاه</a:t>
            </a:r>
            <a:endParaRPr lang="fa-IR" dirty="0">
              <a:cs typeface="B Davat" pitchFamily="2" charset="-78"/>
            </a:endParaRPr>
          </a:p>
        </p:txBody>
      </p:sp>
      <p:cxnSp>
        <p:nvCxnSpPr>
          <p:cNvPr id="15" name="Curved Connector 14"/>
          <p:cNvCxnSpPr/>
          <p:nvPr/>
        </p:nvCxnSpPr>
        <p:spPr>
          <a:xfrm>
            <a:off x="4714876" y="3000372"/>
            <a:ext cx="1143008" cy="14287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857884" y="2988230"/>
            <a:ext cx="1071570" cy="369332"/>
          </a:xfrm>
          <a:prstGeom prst="rect">
            <a:avLst/>
          </a:prstGeom>
          <a:noFill/>
        </p:spPr>
        <p:txBody>
          <a:bodyPr wrap="square" rtlCol="1">
            <a:spAutoFit/>
          </a:bodyPr>
          <a:lstStyle/>
          <a:p>
            <a:r>
              <a:rPr lang="fa-IR" dirty="0" smtClean="0">
                <a:cs typeface="B Davat" pitchFamily="2" charset="-78"/>
              </a:rPr>
              <a:t>انبار و خزانه</a:t>
            </a:r>
            <a:endParaRPr lang="fa-IR" dirty="0">
              <a:cs typeface="B Davat" pitchFamily="2" charset="-78"/>
            </a:endParaRPr>
          </a:p>
        </p:txBody>
      </p:sp>
      <p:cxnSp>
        <p:nvCxnSpPr>
          <p:cNvPr id="18" name="Curved Connector 17"/>
          <p:cNvCxnSpPr/>
          <p:nvPr/>
        </p:nvCxnSpPr>
        <p:spPr>
          <a:xfrm rot="10800000">
            <a:off x="2928926" y="2857496"/>
            <a:ext cx="714380" cy="214314"/>
          </a:xfrm>
          <a:prstGeom prst="curvedConnector3">
            <a:avLst>
              <a:gd name="adj1" fmla="val 50000"/>
            </a:avLst>
          </a:prstGeom>
          <a:ln>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85720" y="2711231"/>
            <a:ext cx="2643206" cy="646331"/>
          </a:xfrm>
          <a:prstGeom prst="rect">
            <a:avLst/>
          </a:prstGeom>
          <a:noFill/>
        </p:spPr>
        <p:txBody>
          <a:bodyPr wrap="square" rtlCol="1">
            <a:spAutoFit/>
          </a:bodyPr>
          <a:lstStyle/>
          <a:p>
            <a:r>
              <a:rPr lang="fa-IR" dirty="0" smtClean="0">
                <a:cs typeface="B Davat" pitchFamily="2" charset="-78"/>
              </a:rPr>
              <a:t>میادین جلو دروازه های شارستان (مکانی که بازار به آن باز می شد ) </a:t>
            </a:r>
            <a:endParaRPr lang="fa-IR" dirty="0">
              <a:cs typeface="B Davat" pitchFamily="2" charset="-78"/>
            </a:endParaRPr>
          </a:p>
        </p:txBody>
      </p:sp>
      <p:cxnSp>
        <p:nvCxnSpPr>
          <p:cNvPr id="24" name="Curved Connector 23"/>
          <p:cNvCxnSpPr/>
          <p:nvPr/>
        </p:nvCxnSpPr>
        <p:spPr>
          <a:xfrm flipV="1">
            <a:off x="4357686" y="3786190"/>
            <a:ext cx="1428760" cy="428628"/>
          </a:xfrm>
          <a:prstGeom prst="curvedConnector3">
            <a:avLst>
              <a:gd name="adj1" fmla="val 50000"/>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43570" y="3631172"/>
            <a:ext cx="2214578" cy="369332"/>
          </a:xfrm>
          <a:prstGeom prst="rect">
            <a:avLst/>
          </a:prstGeom>
          <a:noFill/>
        </p:spPr>
        <p:txBody>
          <a:bodyPr wrap="square" rtlCol="1">
            <a:spAutoFit/>
          </a:bodyPr>
          <a:lstStyle/>
          <a:p>
            <a:r>
              <a:rPr lang="fa-IR" dirty="0" smtClean="0">
                <a:cs typeface="B Davat" pitchFamily="2" charset="-78"/>
              </a:rPr>
              <a:t>چهار دروازه در جهات اربعه</a:t>
            </a:r>
            <a:endParaRPr lang="fa-IR" dirty="0">
              <a:cs typeface="B Davat" pitchFamily="2" charset="-78"/>
            </a:endParaRPr>
          </a:p>
        </p:txBody>
      </p:sp>
      <p:sp>
        <p:nvSpPr>
          <p:cNvPr id="27" name="TextBox 26"/>
          <p:cNvSpPr txBox="1"/>
          <p:nvPr/>
        </p:nvSpPr>
        <p:spPr>
          <a:xfrm>
            <a:off x="3286116" y="5143512"/>
            <a:ext cx="1500198" cy="369332"/>
          </a:xfrm>
          <a:prstGeom prst="rect">
            <a:avLst/>
          </a:prstGeom>
          <a:noFill/>
        </p:spPr>
        <p:txBody>
          <a:bodyPr wrap="square" rtlCol="1">
            <a:spAutoFit/>
          </a:bodyPr>
          <a:lstStyle/>
          <a:p>
            <a:r>
              <a:rPr lang="fa-IR" dirty="0" smtClean="0">
                <a:cs typeface="B Davat" pitchFamily="2" charset="-78"/>
              </a:rPr>
              <a:t>راه تجاری</a:t>
            </a:r>
            <a:endParaRPr lang="fa-IR" dirty="0">
              <a:cs typeface="B Davat" pitchFamily="2" charset="-78"/>
            </a:endParaRPr>
          </a:p>
        </p:txBody>
      </p:sp>
      <p:sp>
        <p:nvSpPr>
          <p:cNvPr id="30" name="Rectangle 29"/>
          <p:cNvSpPr/>
          <p:nvPr/>
        </p:nvSpPr>
        <p:spPr>
          <a:xfrm>
            <a:off x="4357686" y="3429000"/>
            <a:ext cx="45719" cy="50006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2" name="Curved Connector 31"/>
          <p:cNvCxnSpPr/>
          <p:nvPr/>
        </p:nvCxnSpPr>
        <p:spPr>
          <a:xfrm rot="10800000" flipV="1">
            <a:off x="3071802" y="3500438"/>
            <a:ext cx="1285884" cy="321471"/>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5786" y="3714752"/>
            <a:ext cx="2143140" cy="369332"/>
          </a:xfrm>
          <a:prstGeom prst="rect">
            <a:avLst/>
          </a:prstGeom>
          <a:noFill/>
        </p:spPr>
        <p:txBody>
          <a:bodyPr wrap="square" rtlCol="1">
            <a:spAutoFit/>
          </a:bodyPr>
          <a:lstStyle/>
          <a:p>
            <a:r>
              <a:rPr lang="fa-IR" dirty="0" smtClean="0">
                <a:cs typeface="B Davat" pitchFamily="2" charset="-78"/>
              </a:rPr>
              <a:t>بازار ( قلب تپنده شهر )</a:t>
            </a:r>
            <a:endParaRPr lang="fa-IR" dirty="0">
              <a:cs typeface="B Davat" pitchFamily="2" charset="-78"/>
            </a:endParaRPr>
          </a:p>
        </p:txBody>
      </p:sp>
      <p:cxnSp>
        <p:nvCxnSpPr>
          <p:cNvPr id="35" name="Curved Connector 34"/>
          <p:cNvCxnSpPr/>
          <p:nvPr/>
        </p:nvCxnSpPr>
        <p:spPr>
          <a:xfrm>
            <a:off x="4786314" y="4214818"/>
            <a:ext cx="714380" cy="214314"/>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57818" y="4274114"/>
            <a:ext cx="1857388" cy="369332"/>
          </a:xfrm>
          <a:prstGeom prst="rect">
            <a:avLst/>
          </a:prstGeom>
          <a:noFill/>
        </p:spPr>
        <p:txBody>
          <a:bodyPr wrap="square" rtlCol="1">
            <a:spAutoFit/>
          </a:bodyPr>
          <a:lstStyle/>
          <a:p>
            <a:r>
              <a:rPr lang="fa-IR" dirty="0" smtClean="0">
                <a:cs typeface="B Davat" pitchFamily="2" charset="-78"/>
              </a:rPr>
              <a:t>ختم شدن شهر به حصار</a:t>
            </a:r>
            <a:endParaRPr lang="fa-IR" dirty="0">
              <a:cs typeface="B Davat" pitchFamily="2" charset="-78"/>
            </a:endParaRPr>
          </a:p>
        </p:txBody>
      </p:sp>
      <p:sp>
        <p:nvSpPr>
          <p:cNvPr id="38" name="TextBox 37"/>
          <p:cNvSpPr txBox="1"/>
          <p:nvPr/>
        </p:nvSpPr>
        <p:spPr>
          <a:xfrm>
            <a:off x="4000496" y="428604"/>
            <a:ext cx="4786346" cy="1015663"/>
          </a:xfrm>
          <a:prstGeom prst="rect">
            <a:avLst/>
          </a:prstGeom>
          <a:noFill/>
        </p:spPr>
        <p:txBody>
          <a:bodyPr wrap="square" rtlCol="1">
            <a:spAutoFit/>
          </a:bodyPr>
          <a:lstStyle/>
          <a:p>
            <a:pPr>
              <a:buFont typeface="Wingdings" pitchFamily="2" charset="2"/>
              <a:buChar char="ü"/>
            </a:pPr>
            <a:r>
              <a:rPr lang="fa-IR" sz="2000" dirty="0" smtClean="0">
                <a:cs typeface="B Davat" pitchFamily="2" charset="-78"/>
              </a:rPr>
              <a:t> یک نمونه استثنائی از سبک شهرسازی دایره وار و شعاعی</a:t>
            </a:r>
          </a:p>
          <a:p>
            <a:r>
              <a:rPr lang="fa-IR" sz="2000" dirty="0" smtClean="0">
                <a:cs typeface="B Davat" pitchFamily="2" charset="-78"/>
              </a:rPr>
              <a:t> </a:t>
            </a:r>
          </a:p>
          <a:p>
            <a:pPr>
              <a:buFont typeface="Wingdings" pitchFamily="2" charset="2"/>
              <a:buChar char="ü"/>
            </a:pPr>
            <a:r>
              <a:rPr lang="fa-IR" sz="2000" dirty="0" smtClean="0">
                <a:cs typeface="B Davat" pitchFamily="2" charset="-78"/>
              </a:rPr>
              <a:t> شهر پارتی ( اشکانیان )</a:t>
            </a:r>
            <a:endParaRPr lang="fa-IR" sz="2000" dirty="0">
              <a:cs typeface="B Davat" pitchFamily="2" charset="-78"/>
            </a:endParaRPr>
          </a:p>
        </p:txBody>
      </p:sp>
      <p:sp>
        <p:nvSpPr>
          <p:cNvPr id="39" name="Rounded Rectangle 38"/>
          <p:cNvSpPr/>
          <p:nvPr/>
        </p:nvSpPr>
        <p:spPr>
          <a:xfrm>
            <a:off x="4143372" y="285728"/>
            <a:ext cx="4714908" cy="1143008"/>
          </a:xfrm>
          <a:prstGeom prst="roundRect">
            <a:avLst/>
          </a:prstGeom>
          <a:noFill/>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14942" y="285728"/>
            <a:ext cx="3643338" cy="500066"/>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Title 2"/>
          <p:cNvSpPr>
            <a:spLocks noGrp="1"/>
          </p:cNvSpPr>
          <p:nvPr>
            <p:ph type="title"/>
          </p:nvPr>
        </p:nvSpPr>
        <p:spPr>
          <a:xfrm>
            <a:off x="457200" y="274638"/>
            <a:ext cx="8229600" cy="582594"/>
          </a:xfrm>
        </p:spPr>
        <p:txBody>
          <a:bodyPr>
            <a:normAutofit/>
          </a:bodyPr>
          <a:lstStyle/>
          <a:p>
            <a:pPr algn="r"/>
            <a:r>
              <a:rPr lang="fa-IR" sz="2400" b="0" dirty="0" smtClean="0">
                <a:solidFill>
                  <a:schemeClr val="tx1"/>
                </a:solidFill>
                <a:effectLst/>
                <a:cs typeface="B Davat" pitchFamily="2" charset="-78"/>
              </a:rPr>
              <a:t>ساخت کالبدی شهر در دوره ساسانی</a:t>
            </a:r>
            <a:endParaRPr lang="fa-IR" sz="2400" b="0" dirty="0">
              <a:solidFill>
                <a:schemeClr val="tx1"/>
              </a:solidFill>
              <a:effectLst/>
              <a:cs typeface="B Davat" pitchFamily="2" charset="-78"/>
            </a:endParaRPr>
          </a:p>
        </p:txBody>
      </p:sp>
      <p:pic>
        <p:nvPicPr>
          <p:cNvPr id="1031" name="Picture 7"/>
          <p:cNvPicPr>
            <a:picLocks noChangeAspect="1" noChangeArrowheads="1"/>
          </p:cNvPicPr>
          <p:nvPr/>
        </p:nvPicPr>
        <p:blipFill>
          <a:blip r:embed="rId2"/>
          <a:srcRect/>
          <a:stretch>
            <a:fillRect/>
          </a:stretch>
        </p:blipFill>
        <p:spPr bwMode="auto">
          <a:xfrm>
            <a:off x="2786050" y="1857364"/>
            <a:ext cx="5562600" cy="3365500"/>
          </a:xfrm>
          <a:prstGeom prst="rect">
            <a:avLst/>
          </a:prstGeom>
          <a:noFill/>
          <a:ln w="9525">
            <a:noFill/>
            <a:miter lim="800000"/>
            <a:headEnd/>
            <a:tailEnd/>
          </a:ln>
          <a:effectLst/>
        </p:spPr>
      </p:pic>
      <p:sp>
        <p:nvSpPr>
          <p:cNvPr id="81" name="TextBox 80"/>
          <p:cNvSpPr txBox="1"/>
          <p:nvPr/>
        </p:nvSpPr>
        <p:spPr>
          <a:xfrm>
            <a:off x="857224" y="1928803"/>
            <a:ext cx="2000264" cy="369332"/>
          </a:xfrm>
          <a:prstGeom prst="rect">
            <a:avLst/>
          </a:prstGeom>
          <a:noFill/>
        </p:spPr>
        <p:txBody>
          <a:bodyPr wrap="square" rtlCol="1">
            <a:spAutoFit/>
          </a:bodyPr>
          <a:lstStyle/>
          <a:p>
            <a:r>
              <a:rPr lang="fa-IR" dirty="0" smtClean="0">
                <a:cs typeface="B Davat" pitchFamily="2" charset="-78"/>
              </a:rPr>
              <a:t>کاخ شاهی ( شهر قدرت )</a:t>
            </a:r>
            <a:endParaRPr lang="fa-IR" dirty="0">
              <a:cs typeface="B Davat" pitchFamily="2" charset="-78"/>
            </a:endParaRPr>
          </a:p>
        </p:txBody>
      </p:sp>
      <p:sp>
        <p:nvSpPr>
          <p:cNvPr id="82" name="TextBox 81"/>
          <p:cNvSpPr txBox="1"/>
          <p:nvPr/>
        </p:nvSpPr>
        <p:spPr>
          <a:xfrm>
            <a:off x="1071538" y="2285992"/>
            <a:ext cx="1785950" cy="369332"/>
          </a:xfrm>
          <a:prstGeom prst="rect">
            <a:avLst/>
          </a:prstGeom>
          <a:noFill/>
        </p:spPr>
        <p:txBody>
          <a:bodyPr wrap="square" rtlCol="1">
            <a:spAutoFit/>
          </a:bodyPr>
          <a:lstStyle/>
          <a:p>
            <a:r>
              <a:rPr lang="fa-IR" dirty="0" smtClean="0">
                <a:cs typeface="B Davat" pitchFamily="2" charset="-78"/>
              </a:rPr>
              <a:t>آتشکده ( شهرمعبد )</a:t>
            </a:r>
            <a:endParaRPr lang="fa-IR" dirty="0">
              <a:cs typeface="B Davat" pitchFamily="2" charset="-78"/>
            </a:endParaRPr>
          </a:p>
        </p:txBody>
      </p:sp>
      <p:sp>
        <p:nvSpPr>
          <p:cNvPr id="83" name="TextBox 82"/>
          <p:cNvSpPr txBox="1"/>
          <p:nvPr/>
        </p:nvSpPr>
        <p:spPr>
          <a:xfrm>
            <a:off x="785786" y="2571745"/>
            <a:ext cx="2071702" cy="369332"/>
          </a:xfrm>
          <a:prstGeom prst="rect">
            <a:avLst/>
          </a:prstGeom>
          <a:noFill/>
        </p:spPr>
        <p:txBody>
          <a:bodyPr wrap="square" rtlCol="1">
            <a:spAutoFit/>
          </a:bodyPr>
          <a:lstStyle/>
          <a:p>
            <a:r>
              <a:rPr lang="fa-IR" dirty="0" smtClean="0">
                <a:cs typeface="B Davat" pitchFamily="2" charset="-78"/>
              </a:rPr>
              <a:t>سربازخانه و انبار( خزانه)</a:t>
            </a:r>
            <a:endParaRPr lang="fa-IR" dirty="0">
              <a:cs typeface="B Davat" pitchFamily="2" charset="-78"/>
            </a:endParaRPr>
          </a:p>
        </p:txBody>
      </p:sp>
      <p:sp>
        <p:nvSpPr>
          <p:cNvPr id="84" name="TextBox 83"/>
          <p:cNvSpPr txBox="1"/>
          <p:nvPr/>
        </p:nvSpPr>
        <p:spPr>
          <a:xfrm>
            <a:off x="-142908" y="2916792"/>
            <a:ext cx="3000396" cy="369332"/>
          </a:xfrm>
          <a:prstGeom prst="rect">
            <a:avLst/>
          </a:prstGeom>
          <a:noFill/>
        </p:spPr>
        <p:txBody>
          <a:bodyPr wrap="square" rtlCol="1">
            <a:spAutoFit/>
          </a:bodyPr>
          <a:lstStyle/>
          <a:p>
            <a:r>
              <a:rPr lang="fa-IR" dirty="0" smtClean="0">
                <a:cs typeface="B Davat" pitchFamily="2" charset="-78"/>
              </a:rPr>
              <a:t>شارستان ( محل زندگی نزدیکان فرمانروا)</a:t>
            </a:r>
            <a:endParaRPr lang="fa-IR" dirty="0">
              <a:cs typeface="B Davat" pitchFamily="2" charset="-78"/>
            </a:endParaRPr>
          </a:p>
        </p:txBody>
      </p:sp>
      <p:sp>
        <p:nvSpPr>
          <p:cNvPr id="85" name="TextBox 84"/>
          <p:cNvSpPr txBox="1"/>
          <p:nvPr/>
        </p:nvSpPr>
        <p:spPr>
          <a:xfrm>
            <a:off x="-142908" y="3214686"/>
            <a:ext cx="3000396" cy="369332"/>
          </a:xfrm>
          <a:prstGeom prst="rect">
            <a:avLst/>
          </a:prstGeom>
          <a:noFill/>
        </p:spPr>
        <p:txBody>
          <a:bodyPr wrap="square" rtlCol="1">
            <a:spAutoFit/>
          </a:bodyPr>
          <a:lstStyle/>
          <a:p>
            <a:r>
              <a:rPr lang="fa-IR" dirty="0" smtClean="0">
                <a:cs typeface="B Davat" pitchFamily="2" charset="-78"/>
              </a:rPr>
              <a:t>شهر ( محل زندگی افراد عادی )</a:t>
            </a:r>
            <a:endParaRPr lang="fa-IR" dirty="0">
              <a:cs typeface="B Davat" pitchFamily="2" charset="-78"/>
            </a:endParaRPr>
          </a:p>
        </p:txBody>
      </p:sp>
      <p:sp>
        <p:nvSpPr>
          <p:cNvPr id="86" name="TextBox 85"/>
          <p:cNvSpPr txBox="1"/>
          <p:nvPr/>
        </p:nvSpPr>
        <p:spPr>
          <a:xfrm>
            <a:off x="-142908" y="3559734"/>
            <a:ext cx="3000396" cy="369332"/>
          </a:xfrm>
          <a:prstGeom prst="rect">
            <a:avLst/>
          </a:prstGeom>
          <a:noFill/>
        </p:spPr>
        <p:txBody>
          <a:bodyPr wrap="square" rtlCol="1">
            <a:spAutoFit/>
          </a:bodyPr>
          <a:lstStyle/>
          <a:p>
            <a:r>
              <a:rPr lang="fa-IR" dirty="0" smtClean="0">
                <a:cs typeface="B Davat" pitchFamily="2" charset="-78"/>
              </a:rPr>
              <a:t>بازار ( ستون فقرات شهر )</a:t>
            </a:r>
            <a:endParaRPr lang="fa-IR" dirty="0">
              <a:cs typeface="B Davat" pitchFamily="2" charset="-78"/>
            </a:endParaRPr>
          </a:p>
        </p:txBody>
      </p:sp>
      <p:sp>
        <p:nvSpPr>
          <p:cNvPr id="87" name="TextBox 86"/>
          <p:cNvSpPr txBox="1"/>
          <p:nvPr/>
        </p:nvSpPr>
        <p:spPr>
          <a:xfrm>
            <a:off x="7929586" y="4345552"/>
            <a:ext cx="1000132" cy="369332"/>
          </a:xfrm>
          <a:prstGeom prst="rect">
            <a:avLst/>
          </a:prstGeom>
          <a:noFill/>
        </p:spPr>
        <p:txBody>
          <a:bodyPr wrap="square" rtlCol="1">
            <a:spAutoFit/>
          </a:bodyPr>
          <a:lstStyle/>
          <a:p>
            <a:r>
              <a:rPr lang="fa-IR" dirty="0" smtClean="0">
                <a:cs typeface="B Davat" pitchFamily="2" charset="-78"/>
              </a:rPr>
              <a:t>راه تجاری</a:t>
            </a:r>
            <a:endParaRPr lang="fa-IR" dirty="0">
              <a:cs typeface="B Davat" pitchFamily="2" charset="-78"/>
            </a:endParaRPr>
          </a:p>
        </p:txBody>
      </p:sp>
      <p:sp>
        <p:nvSpPr>
          <p:cNvPr id="89" name="Down Arrow 88"/>
          <p:cNvSpPr/>
          <p:nvPr/>
        </p:nvSpPr>
        <p:spPr>
          <a:xfrm flipV="1">
            <a:off x="5643570" y="4786322"/>
            <a:ext cx="357190" cy="285752"/>
          </a:xfrm>
          <a:prstGeom prst="downArrow">
            <a:avLst>
              <a:gd name="adj1" fmla="val 72588"/>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90" name="Down Arrow 89"/>
          <p:cNvSpPr/>
          <p:nvPr/>
        </p:nvSpPr>
        <p:spPr>
          <a:xfrm>
            <a:off x="5643570" y="2214554"/>
            <a:ext cx="357190" cy="285752"/>
          </a:xfrm>
          <a:prstGeom prst="downArrow">
            <a:avLst>
              <a:gd name="adj1" fmla="val 72588"/>
              <a:gd name="adj2" fmla="val 50000"/>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91" name="Right Arrow 90"/>
          <p:cNvSpPr/>
          <p:nvPr/>
        </p:nvSpPr>
        <p:spPr>
          <a:xfrm flipH="1">
            <a:off x="7215206" y="3357562"/>
            <a:ext cx="285752" cy="3571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92" name="Right Arrow 91"/>
          <p:cNvSpPr/>
          <p:nvPr/>
        </p:nvSpPr>
        <p:spPr>
          <a:xfrm>
            <a:off x="4286248" y="3429000"/>
            <a:ext cx="285752" cy="35719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endParaRPr lang="fa-IR"/>
          </a:p>
        </p:txBody>
      </p:sp>
      <p:sp>
        <p:nvSpPr>
          <p:cNvPr id="93" name="TextBox 92"/>
          <p:cNvSpPr txBox="1"/>
          <p:nvPr/>
        </p:nvSpPr>
        <p:spPr>
          <a:xfrm>
            <a:off x="5715008" y="2143116"/>
            <a:ext cx="214314" cy="369332"/>
          </a:xfrm>
          <a:prstGeom prst="rect">
            <a:avLst/>
          </a:prstGeom>
          <a:noFill/>
        </p:spPr>
        <p:txBody>
          <a:bodyPr wrap="square" rtlCol="1">
            <a:spAutoFit/>
          </a:bodyPr>
          <a:lstStyle/>
          <a:p>
            <a:r>
              <a:rPr lang="fa-IR" dirty="0" smtClean="0"/>
              <a:t>1</a:t>
            </a:r>
            <a:endParaRPr lang="fa-IR" dirty="0"/>
          </a:p>
        </p:txBody>
      </p:sp>
      <p:sp>
        <p:nvSpPr>
          <p:cNvPr id="94" name="TextBox 93"/>
          <p:cNvSpPr txBox="1"/>
          <p:nvPr/>
        </p:nvSpPr>
        <p:spPr>
          <a:xfrm>
            <a:off x="7215206" y="3357562"/>
            <a:ext cx="285752" cy="369332"/>
          </a:xfrm>
          <a:prstGeom prst="rect">
            <a:avLst/>
          </a:prstGeom>
          <a:noFill/>
        </p:spPr>
        <p:txBody>
          <a:bodyPr wrap="square" rtlCol="1">
            <a:spAutoFit/>
          </a:bodyPr>
          <a:lstStyle/>
          <a:p>
            <a:r>
              <a:rPr lang="fa-IR" dirty="0" smtClean="0"/>
              <a:t>2</a:t>
            </a:r>
            <a:endParaRPr lang="fa-IR" dirty="0"/>
          </a:p>
        </p:txBody>
      </p:sp>
      <p:sp>
        <p:nvSpPr>
          <p:cNvPr id="95" name="TextBox 94"/>
          <p:cNvSpPr txBox="1"/>
          <p:nvPr/>
        </p:nvSpPr>
        <p:spPr>
          <a:xfrm>
            <a:off x="4286248" y="3429000"/>
            <a:ext cx="285752" cy="369332"/>
          </a:xfrm>
          <a:prstGeom prst="rect">
            <a:avLst/>
          </a:prstGeom>
          <a:noFill/>
        </p:spPr>
        <p:txBody>
          <a:bodyPr wrap="square" rtlCol="1">
            <a:spAutoFit/>
          </a:bodyPr>
          <a:lstStyle/>
          <a:p>
            <a:r>
              <a:rPr lang="fa-IR" dirty="0" smtClean="0"/>
              <a:t>3</a:t>
            </a:r>
            <a:endParaRPr lang="fa-IR" dirty="0"/>
          </a:p>
        </p:txBody>
      </p:sp>
      <p:sp>
        <p:nvSpPr>
          <p:cNvPr id="96" name="TextBox 95"/>
          <p:cNvSpPr txBox="1"/>
          <p:nvPr/>
        </p:nvSpPr>
        <p:spPr>
          <a:xfrm>
            <a:off x="5643570" y="4786322"/>
            <a:ext cx="285752" cy="369332"/>
          </a:xfrm>
          <a:prstGeom prst="rect">
            <a:avLst/>
          </a:prstGeom>
          <a:noFill/>
        </p:spPr>
        <p:txBody>
          <a:bodyPr wrap="square" rtlCol="1">
            <a:spAutoFit/>
          </a:bodyPr>
          <a:lstStyle/>
          <a:p>
            <a:r>
              <a:rPr lang="fa-IR" dirty="0" smtClean="0"/>
              <a:t>4</a:t>
            </a:r>
            <a:endParaRPr lang="fa-IR" dirty="0"/>
          </a:p>
        </p:txBody>
      </p:sp>
      <p:sp>
        <p:nvSpPr>
          <p:cNvPr id="97" name="TextBox 96"/>
          <p:cNvSpPr txBox="1"/>
          <p:nvPr/>
        </p:nvSpPr>
        <p:spPr>
          <a:xfrm>
            <a:off x="4286248" y="5357826"/>
            <a:ext cx="2643206" cy="369332"/>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چهار دروازه در جهات اربعه</a:t>
            </a:r>
            <a:endParaRPr lang="fa-IR" dirty="0">
              <a:cs typeface="B Davat" pitchFamily="2" charset="-78"/>
            </a:endParaRPr>
          </a:p>
        </p:txBody>
      </p:sp>
      <p:cxnSp>
        <p:nvCxnSpPr>
          <p:cNvPr id="115" name="Curved Connector 114"/>
          <p:cNvCxnSpPr/>
          <p:nvPr/>
        </p:nvCxnSpPr>
        <p:spPr>
          <a:xfrm rot="10800000" flipV="1">
            <a:off x="3643306" y="3857628"/>
            <a:ext cx="2214578" cy="1571636"/>
          </a:xfrm>
          <a:prstGeom prst="curved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116" name="TextBox 115"/>
          <p:cNvSpPr txBox="1"/>
          <p:nvPr/>
        </p:nvSpPr>
        <p:spPr>
          <a:xfrm>
            <a:off x="500034" y="5286388"/>
            <a:ext cx="3000396" cy="369332"/>
          </a:xfrm>
          <a:prstGeom prst="rect">
            <a:avLst/>
          </a:prstGeom>
          <a:noFill/>
        </p:spPr>
        <p:txBody>
          <a:bodyPr wrap="square" rtlCol="1">
            <a:spAutoFit/>
          </a:bodyPr>
          <a:lstStyle/>
          <a:p>
            <a:r>
              <a:rPr lang="fa-IR" dirty="0" smtClean="0">
                <a:cs typeface="B Davat" pitchFamily="2" charset="-78"/>
              </a:rPr>
              <a:t>میادین شهر ورودی شارستان می باشند . </a:t>
            </a:r>
            <a:endParaRPr lang="fa-IR"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aneshgah\تاریخ شهرسازی ایران\final pics\76564097-1757-412e-878d-cbd76f9bc562.jpg"/>
          <p:cNvPicPr>
            <a:picLocks noChangeAspect="1" noChangeArrowheads="1"/>
          </p:cNvPicPr>
          <p:nvPr/>
        </p:nvPicPr>
        <p:blipFill>
          <a:blip r:embed="rId2"/>
          <a:srcRect/>
          <a:stretch>
            <a:fillRect/>
          </a:stretch>
        </p:blipFill>
        <p:spPr bwMode="auto">
          <a:xfrm>
            <a:off x="1857356" y="857232"/>
            <a:ext cx="3878286" cy="4524667"/>
          </a:xfrm>
          <a:prstGeom prst="rect">
            <a:avLst/>
          </a:prstGeom>
          <a:noFill/>
        </p:spPr>
      </p:pic>
      <p:sp>
        <p:nvSpPr>
          <p:cNvPr id="13" name="Freeform 12"/>
          <p:cNvSpPr/>
          <p:nvPr/>
        </p:nvSpPr>
        <p:spPr>
          <a:xfrm>
            <a:off x="3073463" y="768626"/>
            <a:ext cx="1404730" cy="4333461"/>
          </a:xfrm>
          <a:custGeom>
            <a:avLst/>
            <a:gdLst>
              <a:gd name="connsiteX0" fmla="*/ 0 w 1404730"/>
              <a:gd name="connsiteY0" fmla="*/ 0 h 4333461"/>
              <a:gd name="connsiteX1" fmla="*/ 26504 w 1404730"/>
              <a:gd name="connsiteY1" fmla="*/ 79513 h 4333461"/>
              <a:gd name="connsiteX2" fmla="*/ 39756 w 1404730"/>
              <a:gd name="connsiteY2" fmla="*/ 119270 h 4333461"/>
              <a:gd name="connsiteX3" fmla="*/ 66260 w 1404730"/>
              <a:gd name="connsiteY3" fmla="*/ 159026 h 4333461"/>
              <a:gd name="connsiteX4" fmla="*/ 119269 w 1404730"/>
              <a:gd name="connsiteY4" fmla="*/ 265044 h 4333461"/>
              <a:gd name="connsiteX5" fmla="*/ 119269 w 1404730"/>
              <a:gd name="connsiteY5" fmla="*/ 371061 h 4333461"/>
              <a:gd name="connsiteX6" fmla="*/ 145773 w 1404730"/>
              <a:gd name="connsiteY6" fmla="*/ 715617 h 4333461"/>
              <a:gd name="connsiteX7" fmla="*/ 198782 w 1404730"/>
              <a:gd name="connsiteY7" fmla="*/ 901148 h 4333461"/>
              <a:gd name="connsiteX8" fmla="*/ 212034 w 1404730"/>
              <a:gd name="connsiteY8" fmla="*/ 940904 h 4333461"/>
              <a:gd name="connsiteX9" fmla="*/ 265043 w 1404730"/>
              <a:gd name="connsiteY9" fmla="*/ 1020417 h 4333461"/>
              <a:gd name="connsiteX10" fmla="*/ 304800 w 1404730"/>
              <a:gd name="connsiteY10" fmla="*/ 1086678 h 4333461"/>
              <a:gd name="connsiteX11" fmla="*/ 318052 w 1404730"/>
              <a:gd name="connsiteY11" fmla="*/ 1126435 h 4333461"/>
              <a:gd name="connsiteX12" fmla="*/ 344556 w 1404730"/>
              <a:gd name="connsiteY12" fmla="*/ 1166191 h 4333461"/>
              <a:gd name="connsiteX13" fmla="*/ 357808 w 1404730"/>
              <a:gd name="connsiteY13" fmla="*/ 1205948 h 4333461"/>
              <a:gd name="connsiteX14" fmla="*/ 397565 w 1404730"/>
              <a:gd name="connsiteY14" fmla="*/ 1219200 h 4333461"/>
              <a:gd name="connsiteX15" fmla="*/ 424069 w 1404730"/>
              <a:gd name="connsiteY15" fmla="*/ 1298713 h 4333461"/>
              <a:gd name="connsiteX16" fmla="*/ 477078 w 1404730"/>
              <a:gd name="connsiteY16" fmla="*/ 1364974 h 4333461"/>
              <a:gd name="connsiteX17" fmla="*/ 543339 w 1404730"/>
              <a:gd name="connsiteY17" fmla="*/ 1563757 h 4333461"/>
              <a:gd name="connsiteX18" fmla="*/ 569843 w 1404730"/>
              <a:gd name="connsiteY18" fmla="*/ 1643270 h 4333461"/>
              <a:gd name="connsiteX19" fmla="*/ 583095 w 1404730"/>
              <a:gd name="connsiteY19" fmla="*/ 1683026 h 4333461"/>
              <a:gd name="connsiteX20" fmla="*/ 609600 w 1404730"/>
              <a:gd name="connsiteY20" fmla="*/ 1709531 h 4333461"/>
              <a:gd name="connsiteX21" fmla="*/ 636104 w 1404730"/>
              <a:gd name="connsiteY21" fmla="*/ 1855304 h 4333461"/>
              <a:gd name="connsiteX22" fmla="*/ 662608 w 1404730"/>
              <a:gd name="connsiteY22" fmla="*/ 1934817 h 4333461"/>
              <a:gd name="connsiteX23" fmla="*/ 675860 w 1404730"/>
              <a:gd name="connsiteY23" fmla="*/ 1974574 h 4333461"/>
              <a:gd name="connsiteX24" fmla="*/ 662608 w 1404730"/>
              <a:gd name="connsiteY24" fmla="*/ 2040835 h 4333461"/>
              <a:gd name="connsiteX25" fmla="*/ 649356 w 1404730"/>
              <a:gd name="connsiteY25" fmla="*/ 2080591 h 4333461"/>
              <a:gd name="connsiteX26" fmla="*/ 689113 w 1404730"/>
              <a:gd name="connsiteY26" fmla="*/ 2239617 h 4333461"/>
              <a:gd name="connsiteX27" fmla="*/ 715617 w 1404730"/>
              <a:gd name="connsiteY27" fmla="*/ 2266122 h 4333461"/>
              <a:gd name="connsiteX28" fmla="*/ 742121 w 1404730"/>
              <a:gd name="connsiteY28" fmla="*/ 2345635 h 4333461"/>
              <a:gd name="connsiteX29" fmla="*/ 781878 w 1404730"/>
              <a:gd name="connsiteY29" fmla="*/ 2491409 h 4333461"/>
              <a:gd name="connsiteX30" fmla="*/ 808382 w 1404730"/>
              <a:gd name="connsiteY30" fmla="*/ 2531165 h 4333461"/>
              <a:gd name="connsiteX31" fmla="*/ 821634 w 1404730"/>
              <a:gd name="connsiteY31" fmla="*/ 2570922 h 4333461"/>
              <a:gd name="connsiteX32" fmla="*/ 874643 w 1404730"/>
              <a:gd name="connsiteY32" fmla="*/ 2623931 h 4333461"/>
              <a:gd name="connsiteX33" fmla="*/ 914400 w 1404730"/>
              <a:gd name="connsiteY33" fmla="*/ 2743200 h 4333461"/>
              <a:gd name="connsiteX34" fmla="*/ 927652 w 1404730"/>
              <a:gd name="connsiteY34" fmla="*/ 2782957 h 4333461"/>
              <a:gd name="connsiteX35" fmla="*/ 954156 w 1404730"/>
              <a:gd name="connsiteY35" fmla="*/ 2822713 h 4333461"/>
              <a:gd name="connsiteX36" fmla="*/ 1007165 w 1404730"/>
              <a:gd name="connsiteY36" fmla="*/ 2941983 h 4333461"/>
              <a:gd name="connsiteX37" fmla="*/ 1033669 w 1404730"/>
              <a:gd name="connsiteY37" fmla="*/ 3061252 h 4333461"/>
              <a:gd name="connsiteX38" fmla="*/ 1060173 w 1404730"/>
              <a:gd name="connsiteY38" fmla="*/ 3140765 h 4333461"/>
              <a:gd name="connsiteX39" fmla="*/ 1126434 w 1404730"/>
              <a:gd name="connsiteY39" fmla="*/ 3339548 h 4333461"/>
              <a:gd name="connsiteX40" fmla="*/ 1139686 w 1404730"/>
              <a:gd name="connsiteY40" fmla="*/ 3379304 h 4333461"/>
              <a:gd name="connsiteX41" fmla="*/ 1152939 w 1404730"/>
              <a:gd name="connsiteY41" fmla="*/ 3419061 h 4333461"/>
              <a:gd name="connsiteX42" fmla="*/ 1192695 w 1404730"/>
              <a:gd name="connsiteY42" fmla="*/ 3564835 h 4333461"/>
              <a:gd name="connsiteX43" fmla="*/ 1205947 w 1404730"/>
              <a:gd name="connsiteY43" fmla="*/ 3657600 h 4333461"/>
              <a:gd name="connsiteX44" fmla="*/ 1232452 w 1404730"/>
              <a:gd name="connsiteY44" fmla="*/ 3882887 h 4333461"/>
              <a:gd name="connsiteX45" fmla="*/ 1258956 w 1404730"/>
              <a:gd name="connsiteY45" fmla="*/ 3975652 h 4333461"/>
              <a:gd name="connsiteX46" fmla="*/ 1285460 w 1404730"/>
              <a:gd name="connsiteY46" fmla="*/ 4002157 h 4333461"/>
              <a:gd name="connsiteX47" fmla="*/ 1311965 w 1404730"/>
              <a:gd name="connsiteY47" fmla="*/ 4108174 h 4333461"/>
              <a:gd name="connsiteX48" fmla="*/ 1338469 w 1404730"/>
              <a:gd name="connsiteY48" fmla="*/ 4200939 h 4333461"/>
              <a:gd name="connsiteX49" fmla="*/ 1364973 w 1404730"/>
              <a:gd name="connsiteY49" fmla="*/ 4227444 h 4333461"/>
              <a:gd name="connsiteX50" fmla="*/ 1391478 w 1404730"/>
              <a:gd name="connsiteY50" fmla="*/ 4320209 h 4333461"/>
              <a:gd name="connsiteX51" fmla="*/ 1404730 w 1404730"/>
              <a:gd name="connsiteY51" fmla="*/ 4333461 h 433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04730" h="4333461">
                <a:moveTo>
                  <a:pt x="0" y="0"/>
                </a:moveTo>
                <a:lnTo>
                  <a:pt x="26504" y="79513"/>
                </a:lnTo>
                <a:cubicBezTo>
                  <a:pt x="30921" y="92765"/>
                  <a:pt x="32007" y="107647"/>
                  <a:pt x="39756" y="119270"/>
                </a:cubicBezTo>
                <a:cubicBezTo>
                  <a:pt x="48591" y="132522"/>
                  <a:pt x="59791" y="144472"/>
                  <a:pt x="66260" y="159026"/>
                </a:cubicBezTo>
                <a:cubicBezTo>
                  <a:pt x="114989" y="268666"/>
                  <a:pt x="64838" y="210611"/>
                  <a:pt x="119269" y="265044"/>
                </a:cubicBezTo>
                <a:cubicBezTo>
                  <a:pt x="149561" y="355921"/>
                  <a:pt x="119269" y="243128"/>
                  <a:pt x="119269" y="371061"/>
                </a:cubicBezTo>
                <a:cubicBezTo>
                  <a:pt x="119269" y="472825"/>
                  <a:pt x="122412" y="606599"/>
                  <a:pt x="145773" y="715617"/>
                </a:cubicBezTo>
                <a:cubicBezTo>
                  <a:pt x="165740" y="808796"/>
                  <a:pt x="170970" y="817712"/>
                  <a:pt x="198782" y="901148"/>
                </a:cubicBezTo>
                <a:cubicBezTo>
                  <a:pt x="203199" y="914400"/>
                  <a:pt x="204285" y="929281"/>
                  <a:pt x="212034" y="940904"/>
                </a:cubicBezTo>
                <a:lnTo>
                  <a:pt x="265043" y="1020417"/>
                </a:lnTo>
                <a:cubicBezTo>
                  <a:pt x="302584" y="1133043"/>
                  <a:pt x="250226" y="995723"/>
                  <a:pt x="304800" y="1086678"/>
                </a:cubicBezTo>
                <a:cubicBezTo>
                  <a:pt x="311987" y="1098656"/>
                  <a:pt x="311805" y="1113941"/>
                  <a:pt x="318052" y="1126435"/>
                </a:cubicBezTo>
                <a:cubicBezTo>
                  <a:pt x="325175" y="1140681"/>
                  <a:pt x="335721" y="1152939"/>
                  <a:pt x="344556" y="1166191"/>
                </a:cubicBezTo>
                <a:cubicBezTo>
                  <a:pt x="348973" y="1179443"/>
                  <a:pt x="347930" y="1196070"/>
                  <a:pt x="357808" y="1205948"/>
                </a:cubicBezTo>
                <a:cubicBezTo>
                  <a:pt x="367686" y="1215826"/>
                  <a:pt x="389446" y="1207833"/>
                  <a:pt x="397565" y="1219200"/>
                </a:cubicBezTo>
                <a:cubicBezTo>
                  <a:pt x="413804" y="1241934"/>
                  <a:pt x="408572" y="1275467"/>
                  <a:pt x="424069" y="1298713"/>
                </a:cubicBezTo>
                <a:cubicBezTo>
                  <a:pt x="457503" y="1348866"/>
                  <a:pt x="439311" y="1327208"/>
                  <a:pt x="477078" y="1364974"/>
                </a:cubicBezTo>
                <a:lnTo>
                  <a:pt x="543339" y="1563757"/>
                </a:lnTo>
                <a:lnTo>
                  <a:pt x="569843" y="1643270"/>
                </a:lnTo>
                <a:cubicBezTo>
                  <a:pt x="574260" y="1656522"/>
                  <a:pt x="573218" y="1673149"/>
                  <a:pt x="583095" y="1683026"/>
                </a:cubicBezTo>
                <a:lnTo>
                  <a:pt x="609600" y="1709531"/>
                </a:lnTo>
                <a:cubicBezTo>
                  <a:pt x="645869" y="1818337"/>
                  <a:pt x="591151" y="1645520"/>
                  <a:pt x="636104" y="1855304"/>
                </a:cubicBezTo>
                <a:cubicBezTo>
                  <a:pt x="641958" y="1882622"/>
                  <a:pt x="653773" y="1908313"/>
                  <a:pt x="662608" y="1934817"/>
                </a:cubicBezTo>
                <a:lnTo>
                  <a:pt x="675860" y="1974574"/>
                </a:lnTo>
                <a:cubicBezTo>
                  <a:pt x="671443" y="1996661"/>
                  <a:pt x="668071" y="2018983"/>
                  <a:pt x="662608" y="2040835"/>
                </a:cubicBezTo>
                <a:cubicBezTo>
                  <a:pt x="659220" y="2054387"/>
                  <a:pt x="649356" y="2066622"/>
                  <a:pt x="649356" y="2080591"/>
                </a:cubicBezTo>
                <a:cubicBezTo>
                  <a:pt x="649356" y="2102492"/>
                  <a:pt x="672665" y="2223169"/>
                  <a:pt x="689113" y="2239617"/>
                </a:cubicBezTo>
                <a:lnTo>
                  <a:pt x="715617" y="2266122"/>
                </a:lnTo>
                <a:cubicBezTo>
                  <a:pt x="724452" y="2292626"/>
                  <a:pt x="736642" y="2318240"/>
                  <a:pt x="742121" y="2345635"/>
                </a:cubicBezTo>
                <a:cubicBezTo>
                  <a:pt x="749234" y="2381198"/>
                  <a:pt x="762661" y="2462583"/>
                  <a:pt x="781878" y="2491409"/>
                </a:cubicBezTo>
                <a:lnTo>
                  <a:pt x="808382" y="2531165"/>
                </a:lnTo>
                <a:cubicBezTo>
                  <a:pt x="812799" y="2544417"/>
                  <a:pt x="813515" y="2559555"/>
                  <a:pt x="821634" y="2570922"/>
                </a:cubicBezTo>
                <a:cubicBezTo>
                  <a:pt x="836158" y="2591256"/>
                  <a:pt x="874643" y="2623931"/>
                  <a:pt x="874643" y="2623931"/>
                </a:cubicBezTo>
                <a:lnTo>
                  <a:pt x="914400" y="2743200"/>
                </a:lnTo>
                <a:cubicBezTo>
                  <a:pt x="918818" y="2756452"/>
                  <a:pt x="919903" y="2771334"/>
                  <a:pt x="927652" y="2782957"/>
                </a:cubicBezTo>
                <a:lnTo>
                  <a:pt x="954156" y="2822713"/>
                </a:lnTo>
                <a:cubicBezTo>
                  <a:pt x="985697" y="2917336"/>
                  <a:pt x="965163" y="2878980"/>
                  <a:pt x="1007165" y="2941983"/>
                </a:cubicBezTo>
                <a:cubicBezTo>
                  <a:pt x="1045080" y="3055727"/>
                  <a:pt x="987025" y="2874673"/>
                  <a:pt x="1033669" y="3061252"/>
                </a:cubicBezTo>
                <a:cubicBezTo>
                  <a:pt x="1040445" y="3088356"/>
                  <a:pt x="1051338" y="3114261"/>
                  <a:pt x="1060173" y="3140765"/>
                </a:cubicBezTo>
                <a:lnTo>
                  <a:pt x="1126434" y="3339548"/>
                </a:lnTo>
                <a:lnTo>
                  <a:pt x="1139686" y="3379304"/>
                </a:lnTo>
                <a:cubicBezTo>
                  <a:pt x="1144104" y="3392556"/>
                  <a:pt x="1149551" y="3405509"/>
                  <a:pt x="1152939" y="3419061"/>
                </a:cubicBezTo>
                <a:cubicBezTo>
                  <a:pt x="1182831" y="3538630"/>
                  <a:pt x="1167924" y="3490521"/>
                  <a:pt x="1192695" y="3564835"/>
                </a:cubicBezTo>
                <a:cubicBezTo>
                  <a:pt x="1197112" y="3595757"/>
                  <a:pt x="1202498" y="3626555"/>
                  <a:pt x="1205947" y="3657600"/>
                </a:cubicBezTo>
                <a:cubicBezTo>
                  <a:pt x="1219817" y="3782423"/>
                  <a:pt x="1212179" y="3781520"/>
                  <a:pt x="1232452" y="3882887"/>
                </a:cubicBezTo>
                <a:cubicBezTo>
                  <a:pt x="1234185" y="3891552"/>
                  <a:pt x="1251377" y="3963021"/>
                  <a:pt x="1258956" y="3975652"/>
                </a:cubicBezTo>
                <a:cubicBezTo>
                  <a:pt x="1265384" y="3986366"/>
                  <a:pt x="1276625" y="3993322"/>
                  <a:pt x="1285460" y="4002157"/>
                </a:cubicBezTo>
                <a:lnTo>
                  <a:pt x="1311965" y="4108174"/>
                </a:lnTo>
                <a:cubicBezTo>
                  <a:pt x="1314441" y="4118077"/>
                  <a:pt x="1330321" y="4187358"/>
                  <a:pt x="1338469" y="4200939"/>
                </a:cubicBezTo>
                <a:cubicBezTo>
                  <a:pt x="1344897" y="4211653"/>
                  <a:pt x="1356138" y="4218609"/>
                  <a:pt x="1364973" y="4227444"/>
                </a:cubicBezTo>
                <a:cubicBezTo>
                  <a:pt x="1369218" y="4244423"/>
                  <a:pt x="1381974" y="4301201"/>
                  <a:pt x="1391478" y="4320209"/>
                </a:cubicBezTo>
                <a:cubicBezTo>
                  <a:pt x="1394272" y="4325797"/>
                  <a:pt x="1400313" y="4329044"/>
                  <a:pt x="1404730" y="4333461"/>
                </a:cubicBez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17" name="Freeform 16"/>
          <p:cNvSpPr/>
          <p:nvPr/>
        </p:nvSpPr>
        <p:spPr>
          <a:xfrm>
            <a:off x="1655480" y="2965693"/>
            <a:ext cx="4200939" cy="1407524"/>
          </a:xfrm>
          <a:custGeom>
            <a:avLst/>
            <a:gdLst>
              <a:gd name="connsiteX0" fmla="*/ 4200939 w 4200939"/>
              <a:gd name="connsiteY0" fmla="*/ 42550 h 1407524"/>
              <a:gd name="connsiteX1" fmla="*/ 3962400 w 4200939"/>
              <a:gd name="connsiteY1" fmla="*/ 29298 h 1407524"/>
              <a:gd name="connsiteX2" fmla="*/ 3922643 w 4200939"/>
              <a:gd name="connsiteY2" fmla="*/ 2794 h 1407524"/>
              <a:gd name="connsiteX3" fmla="*/ 3856383 w 4200939"/>
              <a:gd name="connsiteY3" fmla="*/ 16046 h 1407524"/>
              <a:gd name="connsiteX4" fmla="*/ 3670852 w 4200939"/>
              <a:gd name="connsiteY4" fmla="*/ 29298 h 1407524"/>
              <a:gd name="connsiteX5" fmla="*/ 3631096 w 4200939"/>
              <a:gd name="connsiteY5" fmla="*/ 42550 h 1407524"/>
              <a:gd name="connsiteX6" fmla="*/ 3578087 w 4200939"/>
              <a:gd name="connsiteY6" fmla="*/ 55803 h 1407524"/>
              <a:gd name="connsiteX7" fmla="*/ 3498574 w 4200939"/>
              <a:gd name="connsiteY7" fmla="*/ 82307 h 1407524"/>
              <a:gd name="connsiteX8" fmla="*/ 3472069 w 4200939"/>
              <a:gd name="connsiteY8" fmla="*/ 108811 h 1407524"/>
              <a:gd name="connsiteX9" fmla="*/ 3392556 w 4200939"/>
              <a:gd name="connsiteY9" fmla="*/ 135316 h 1407524"/>
              <a:gd name="connsiteX10" fmla="*/ 3352800 w 4200939"/>
              <a:gd name="connsiteY10" fmla="*/ 148568 h 1407524"/>
              <a:gd name="connsiteX11" fmla="*/ 3273287 w 4200939"/>
              <a:gd name="connsiteY11" fmla="*/ 188324 h 1407524"/>
              <a:gd name="connsiteX12" fmla="*/ 3127513 w 4200939"/>
              <a:gd name="connsiteY12" fmla="*/ 148568 h 1407524"/>
              <a:gd name="connsiteX13" fmla="*/ 3087756 w 4200939"/>
              <a:gd name="connsiteY13" fmla="*/ 135316 h 1407524"/>
              <a:gd name="connsiteX14" fmla="*/ 2981739 w 4200939"/>
              <a:gd name="connsiteY14" fmla="*/ 82307 h 1407524"/>
              <a:gd name="connsiteX15" fmla="*/ 2941983 w 4200939"/>
              <a:gd name="connsiteY15" fmla="*/ 69055 h 1407524"/>
              <a:gd name="connsiteX16" fmla="*/ 2902226 w 4200939"/>
              <a:gd name="connsiteY16" fmla="*/ 55803 h 1407524"/>
              <a:gd name="connsiteX17" fmla="*/ 2358887 w 4200939"/>
              <a:gd name="connsiteY17" fmla="*/ 69055 h 1407524"/>
              <a:gd name="connsiteX18" fmla="*/ 2279374 w 4200939"/>
              <a:gd name="connsiteY18" fmla="*/ 82307 h 1407524"/>
              <a:gd name="connsiteX19" fmla="*/ 2173356 w 4200939"/>
              <a:gd name="connsiteY19" fmla="*/ 95559 h 1407524"/>
              <a:gd name="connsiteX20" fmla="*/ 2093843 w 4200939"/>
              <a:gd name="connsiteY20" fmla="*/ 122064 h 1407524"/>
              <a:gd name="connsiteX21" fmla="*/ 2040835 w 4200939"/>
              <a:gd name="connsiteY21" fmla="*/ 135316 h 1407524"/>
              <a:gd name="connsiteX22" fmla="*/ 1961322 w 4200939"/>
              <a:gd name="connsiteY22" fmla="*/ 161820 h 1407524"/>
              <a:gd name="connsiteX23" fmla="*/ 1789043 w 4200939"/>
              <a:gd name="connsiteY23" fmla="*/ 175072 h 1407524"/>
              <a:gd name="connsiteX24" fmla="*/ 1722783 w 4200939"/>
              <a:gd name="connsiteY24" fmla="*/ 214829 h 1407524"/>
              <a:gd name="connsiteX25" fmla="*/ 1656522 w 4200939"/>
              <a:gd name="connsiteY25" fmla="*/ 254585 h 1407524"/>
              <a:gd name="connsiteX26" fmla="*/ 1590261 w 4200939"/>
              <a:gd name="connsiteY26" fmla="*/ 307594 h 1407524"/>
              <a:gd name="connsiteX27" fmla="*/ 1550504 w 4200939"/>
              <a:gd name="connsiteY27" fmla="*/ 320846 h 1407524"/>
              <a:gd name="connsiteX28" fmla="*/ 1470991 w 4200939"/>
              <a:gd name="connsiteY28" fmla="*/ 373855 h 1407524"/>
              <a:gd name="connsiteX29" fmla="*/ 1417983 w 4200939"/>
              <a:gd name="connsiteY29" fmla="*/ 440116 h 1407524"/>
              <a:gd name="connsiteX30" fmla="*/ 1338469 w 4200939"/>
              <a:gd name="connsiteY30" fmla="*/ 466620 h 1407524"/>
              <a:gd name="connsiteX31" fmla="*/ 1298713 w 4200939"/>
              <a:gd name="connsiteY31" fmla="*/ 493124 h 1407524"/>
              <a:gd name="connsiteX32" fmla="*/ 1232452 w 4200939"/>
              <a:gd name="connsiteY32" fmla="*/ 546133 h 1407524"/>
              <a:gd name="connsiteX33" fmla="*/ 1192696 w 4200939"/>
              <a:gd name="connsiteY33" fmla="*/ 559385 h 1407524"/>
              <a:gd name="connsiteX34" fmla="*/ 1139687 w 4200939"/>
              <a:gd name="connsiteY34" fmla="*/ 625646 h 1407524"/>
              <a:gd name="connsiteX35" fmla="*/ 1126435 w 4200939"/>
              <a:gd name="connsiteY35" fmla="*/ 665403 h 1407524"/>
              <a:gd name="connsiteX36" fmla="*/ 1060174 w 4200939"/>
              <a:gd name="connsiteY36" fmla="*/ 718411 h 1407524"/>
              <a:gd name="connsiteX37" fmla="*/ 1033669 w 4200939"/>
              <a:gd name="connsiteY37" fmla="*/ 744916 h 1407524"/>
              <a:gd name="connsiteX38" fmla="*/ 993913 w 4200939"/>
              <a:gd name="connsiteY38" fmla="*/ 758168 h 1407524"/>
              <a:gd name="connsiteX39" fmla="*/ 954156 w 4200939"/>
              <a:gd name="connsiteY39" fmla="*/ 784672 h 1407524"/>
              <a:gd name="connsiteX40" fmla="*/ 927652 w 4200939"/>
              <a:gd name="connsiteY40" fmla="*/ 811177 h 1407524"/>
              <a:gd name="connsiteX41" fmla="*/ 887896 w 4200939"/>
              <a:gd name="connsiteY41" fmla="*/ 824429 h 1407524"/>
              <a:gd name="connsiteX42" fmla="*/ 821635 w 4200939"/>
              <a:gd name="connsiteY42" fmla="*/ 877437 h 1407524"/>
              <a:gd name="connsiteX43" fmla="*/ 795130 w 4200939"/>
              <a:gd name="connsiteY43" fmla="*/ 903942 h 1407524"/>
              <a:gd name="connsiteX44" fmla="*/ 715617 w 4200939"/>
              <a:gd name="connsiteY44" fmla="*/ 943698 h 1407524"/>
              <a:gd name="connsiteX45" fmla="*/ 689113 w 4200939"/>
              <a:gd name="connsiteY45" fmla="*/ 983455 h 1407524"/>
              <a:gd name="connsiteX46" fmla="*/ 609600 w 4200939"/>
              <a:gd name="connsiteY46" fmla="*/ 1009959 h 1407524"/>
              <a:gd name="connsiteX47" fmla="*/ 543339 w 4200939"/>
              <a:gd name="connsiteY47" fmla="*/ 1049716 h 1407524"/>
              <a:gd name="connsiteX48" fmla="*/ 437322 w 4200939"/>
              <a:gd name="connsiteY48" fmla="*/ 1142481 h 1407524"/>
              <a:gd name="connsiteX49" fmla="*/ 397565 w 4200939"/>
              <a:gd name="connsiteY49" fmla="*/ 1155733 h 1407524"/>
              <a:gd name="connsiteX50" fmla="*/ 357809 w 4200939"/>
              <a:gd name="connsiteY50" fmla="*/ 1182237 h 1407524"/>
              <a:gd name="connsiteX51" fmla="*/ 331304 w 4200939"/>
              <a:gd name="connsiteY51" fmla="*/ 1208742 h 1407524"/>
              <a:gd name="connsiteX52" fmla="*/ 291548 w 4200939"/>
              <a:gd name="connsiteY52" fmla="*/ 1221994 h 1407524"/>
              <a:gd name="connsiteX53" fmla="*/ 225287 w 4200939"/>
              <a:gd name="connsiteY53" fmla="*/ 1261750 h 1407524"/>
              <a:gd name="connsiteX54" fmla="*/ 172278 w 4200939"/>
              <a:gd name="connsiteY54" fmla="*/ 1314759 h 1407524"/>
              <a:gd name="connsiteX55" fmla="*/ 132522 w 4200939"/>
              <a:gd name="connsiteY55" fmla="*/ 1341264 h 1407524"/>
              <a:gd name="connsiteX56" fmla="*/ 106017 w 4200939"/>
              <a:gd name="connsiteY56" fmla="*/ 1367768 h 1407524"/>
              <a:gd name="connsiteX57" fmla="*/ 26504 w 4200939"/>
              <a:gd name="connsiteY57" fmla="*/ 1394272 h 1407524"/>
              <a:gd name="connsiteX58" fmla="*/ 0 w 4200939"/>
              <a:gd name="connsiteY58" fmla="*/ 1407524 h 140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4200939" h="1407524">
                <a:moveTo>
                  <a:pt x="4200939" y="42550"/>
                </a:moveTo>
                <a:cubicBezTo>
                  <a:pt x="4121426" y="38133"/>
                  <a:pt x="4041235" y="40560"/>
                  <a:pt x="3962400" y="29298"/>
                </a:cubicBezTo>
                <a:cubicBezTo>
                  <a:pt x="3946633" y="27046"/>
                  <a:pt x="3938447" y="4770"/>
                  <a:pt x="3922643" y="2794"/>
                </a:cubicBezTo>
                <a:cubicBezTo>
                  <a:pt x="3900293" y="0"/>
                  <a:pt x="3878783" y="13688"/>
                  <a:pt x="3856383" y="16046"/>
                </a:cubicBezTo>
                <a:cubicBezTo>
                  <a:pt x="3794722" y="22537"/>
                  <a:pt x="3732696" y="24881"/>
                  <a:pt x="3670852" y="29298"/>
                </a:cubicBezTo>
                <a:cubicBezTo>
                  <a:pt x="3657600" y="33715"/>
                  <a:pt x="3644527" y="38712"/>
                  <a:pt x="3631096" y="42550"/>
                </a:cubicBezTo>
                <a:cubicBezTo>
                  <a:pt x="3613583" y="47554"/>
                  <a:pt x="3595532" y="50569"/>
                  <a:pt x="3578087" y="55803"/>
                </a:cubicBezTo>
                <a:cubicBezTo>
                  <a:pt x="3551327" y="63831"/>
                  <a:pt x="3498574" y="82307"/>
                  <a:pt x="3498574" y="82307"/>
                </a:cubicBezTo>
                <a:cubicBezTo>
                  <a:pt x="3489739" y="91142"/>
                  <a:pt x="3483244" y="103223"/>
                  <a:pt x="3472069" y="108811"/>
                </a:cubicBezTo>
                <a:cubicBezTo>
                  <a:pt x="3447080" y="121305"/>
                  <a:pt x="3419060" y="126481"/>
                  <a:pt x="3392556" y="135316"/>
                </a:cubicBezTo>
                <a:cubicBezTo>
                  <a:pt x="3379304" y="139733"/>
                  <a:pt x="3364423" y="140820"/>
                  <a:pt x="3352800" y="148568"/>
                </a:cubicBezTo>
                <a:cubicBezTo>
                  <a:pt x="3301420" y="182820"/>
                  <a:pt x="3328153" y="170035"/>
                  <a:pt x="3273287" y="188324"/>
                </a:cubicBezTo>
                <a:cubicBezTo>
                  <a:pt x="3179630" y="169593"/>
                  <a:pt x="3228396" y="182195"/>
                  <a:pt x="3127513" y="148568"/>
                </a:cubicBezTo>
                <a:lnTo>
                  <a:pt x="3087756" y="135316"/>
                </a:lnTo>
                <a:cubicBezTo>
                  <a:pt x="3041497" y="89055"/>
                  <a:pt x="3073105" y="112762"/>
                  <a:pt x="2981739" y="82307"/>
                </a:cubicBezTo>
                <a:lnTo>
                  <a:pt x="2941983" y="69055"/>
                </a:lnTo>
                <a:lnTo>
                  <a:pt x="2902226" y="55803"/>
                </a:lnTo>
                <a:lnTo>
                  <a:pt x="2358887" y="69055"/>
                </a:lnTo>
                <a:cubicBezTo>
                  <a:pt x="2332041" y="70197"/>
                  <a:pt x="2305974" y="78507"/>
                  <a:pt x="2279374" y="82307"/>
                </a:cubicBezTo>
                <a:cubicBezTo>
                  <a:pt x="2244118" y="87344"/>
                  <a:pt x="2208695" y="91142"/>
                  <a:pt x="2173356" y="95559"/>
                </a:cubicBezTo>
                <a:cubicBezTo>
                  <a:pt x="2146852" y="104394"/>
                  <a:pt x="2120947" y="115288"/>
                  <a:pt x="2093843" y="122064"/>
                </a:cubicBezTo>
                <a:cubicBezTo>
                  <a:pt x="2076174" y="126481"/>
                  <a:pt x="2058280" y="130083"/>
                  <a:pt x="2040835" y="135316"/>
                </a:cubicBezTo>
                <a:cubicBezTo>
                  <a:pt x="2014075" y="143344"/>
                  <a:pt x="1989178" y="159677"/>
                  <a:pt x="1961322" y="161820"/>
                </a:cubicBezTo>
                <a:lnTo>
                  <a:pt x="1789043" y="175072"/>
                </a:lnTo>
                <a:cubicBezTo>
                  <a:pt x="1721892" y="242226"/>
                  <a:pt x="1808793" y="163224"/>
                  <a:pt x="1722783" y="214829"/>
                </a:cubicBezTo>
                <a:cubicBezTo>
                  <a:pt x="1631828" y="269401"/>
                  <a:pt x="1769143" y="217045"/>
                  <a:pt x="1656522" y="254585"/>
                </a:cubicBezTo>
                <a:cubicBezTo>
                  <a:pt x="1631870" y="279237"/>
                  <a:pt x="1623695" y="290877"/>
                  <a:pt x="1590261" y="307594"/>
                </a:cubicBezTo>
                <a:cubicBezTo>
                  <a:pt x="1577767" y="313841"/>
                  <a:pt x="1563756" y="316429"/>
                  <a:pt x="1550504" y="320846"/>
                </a:cubicBezTo>
                <a:cubicBezTo>
                  <a:pt x="1524000" y="338516"/>
                  <a:pt x="1488661" y="347351"/>
                  <a:pt x="1470991" y="373855"/>
                </a:cubicBezTo>
                <a:cubicBezTo>
                  <a:pt x="1461629" y="387898"/>
                  <a:pt x="1436864" y="430675"/>
                  <a:pt x="1417983" y="440116"/>
                </a:cubicBezTo>
                <a:cubicBezTo>
                  <a:pt x="1392994" y="452610"/>
                  <a:pt x="1338469" y="466620"/>
                  <a:pt x="1338469" y="466620"/>
                </a:cubicBezTo>
                <a:cubicBezTo>
                  <a:pt x="1325217" y="475455"/>
                  <a:pt x="1311150" y="483174"/>
                  <a:pt x="1298713" y="493124"/>
                </a:cubicBezTo>
                <a:cubicBezTo>
                  <a:pt x="1257623" y="525997"/>
                  <a:pt x="1286842" y="518938"/>
                  <a:pt x="1232452" y="546133"/>
                </a:cubicBezTo>
                <a:cubicBezTo>
                  <a:pt x="1219958" y="552380"/>
                  <a:pt x="1205948" y="554968"/>
                  <a:pt x="1192696" y="559385"/>
                </a:cubicBezTo>
                <a:cubicBezTo>
                  <a:pt x="1168044" y="584037"/>
                  <a:pt x="1156404" y="592212"/>
                  <a:pt x="1139687" y="625646"/>
                </a:cubicBezTo>
                <a:cubicBezTo>
                  <a:pt x="1133440" y="638140"/>
                  <a:pt x="1133622" y="653425"/>
                  <a:pt x="1126435" y="665403"/>
                </a:cubicBezTo>
                <a:cubicBezTo>
                  <a:pt x="1111668" y="690014"/>
                  <a:pt x="1081007" y="701745"/>
                  <a:pt x="1060174" y="718411"/>
                </a:cubicBezTo>
                <a:cubicBezTo>
                  <a:pt x="1050417" y="726216"/>
                  <a:pt x="1044383" y="738488"/>
                  <a:pt x="1033669" y="744916"/>
                </a:cubicBezTo>
                <a:cubicBezTo>
                  <a:pt x="1021691" y="752103"/>
                  <a:pt x="1006407" y="751921"/>
                  <a:pt x="993913" y="758168"/>
                </a:cubicBezTo>
                <a:cubicBezTo>
                  <a:pt x="979667" y="765291"/>
                  <a:pt x="966593" y="774722"/>
                  <a:pt x="954156" y="784672"/>
                </a:cubicBezTo>
                <a:cubicBezTo>
                  <a:pt x="944400" y="792477"/>
                  <a:pt x="938366" y="804749"/>
                  <a:pt x="927652" y="811177"/>
                </a:cubicBezTo>
                <a:cubicBezTo>
                  <a:pt x="915674" y="818364"/>
                  <a:pt x="901148" y="820012"/>
                  <a:pt x="887896" y="824429"/>
                </a:cubicBezTo>
                <a:cubicBezTo>
                  <a:pt x="823894" y="888429"/>
                  <a:pt x="905229" y="810561"/>
                  <a:pt x="821635" y="877437"/>
                </a:cubicBezTo>
                <a:cubicBezTo>
                  <a:pt x="811878" y="885242"/>
                  <a:pt x="804887" y="896137"/>
                  <a:pt x="795130" y="903942"/>
                </a:cubicBezTo>
                <a:cubicBezTo>
                  <a:pt x="758431" y="933302"/>
                  <a:pt x="757608" y="929701"/>
                  <a:pt x="715617" y="943698"/>
                </a:cubicBezTo>
                <a:cubicBezTo>
                  <a:pt x="706782" y="956950"/>
                  <a:pt x="702619" y="975014"/>
                  <a:pt x="689113" y="983455"/>
                </a:cubicBezTo>
                <a:cubicBezTo>
                  <a:pt x="665422" y="998262"/>
                  <a:pt x="609600" y="1009959"/>
                  <a:pt x="609600" y="1009959"/>
                </a:cubicBezTo>
                <a:cubicBezTo>
                  <a:pt x="496295" y="1123268"/>
                  <a:pt x="680952" y="946507"/>
                  <a:pt x="543339" y="1049716"/>
                </a:cubicBezTo>
                <a:cubicBezTo>
                  <a:pt x="474255" y="1101529"/>
                  <a:pt x="498765" y="1111760"/>
                  <a:pt x="437322" y="1142481"/>
                </a:cubicBezTo>
                <a:cubicBezTo>
                  <a:pt x="424828" y="1148728"/>
                  <a:pt x="410817" y="1151316"/>
                  <a:pt x="397565" y="1155733"/>
                </a:cubicBezTo>
                <a:cubicBezTo>
                  <a:pt x="384313" y="1164568"/>
                  <a:pt x="370246" y="1172288"/>
                  <a:pt x="357809" y="1182237"/>
                </a:cubicBezTo>
                <a:cubicBezTo>
                  <a:pt x="348052" y="1190042"/>
                  <a:pt x="342018" y="1202314"/>
                  <a:pt x="331304" y="1208742"/>
                </a:cubicBezTo>
                <a:cubicBezTo>
                  <a:pt x="319326" y="1215929"/>
                  <a:pt x="304800" y="1217577"/>
                  <a:pt x="291548" y="1221994"/>
                </a:cubicBezTo>
                <a:cubicBezTo>
                  <a:pt x="193607" y="1319931"/>
                  <a:pt x="345719" y="1175727"/>
                  <a:pt x="225287" y="1261750"/>
                </a:cubicBezTo>
                <a:cubicBezTo>
                  <a:pt x="204953" y="1276274"/>
                  <a:pt x="193070" y="1300897"/>
                  <a:pt x="172278" y="1314759"/>
                </a:cubicBezTo>
                <a:cubicBezTo>
                  <a:pt x="159026" y="1323594"/>
                  <a:pt x="144959" y="1331314"/>
                  <a:pt x="132522" y="1341264"/>
                </a:cubicBezTo>
                <a:cubicBezTo>
                  <a:pt x="122766" y="1349069"/>
                  <a:pt x="117192" y="1362180"/>
                  <a:pt x="106017" y="1367768"/>
                </a:cubicBezTo>
                <a:cubicBezTo>
                  <a:pt x="81028" y="1380262"/>
                  <a:pt x="51492" y="1381778"/>
                  <a:pt x="26504" y="1394272"/>
                </a:cubicBezTo>
                <a:lnTo>
                  <a:pt x="0" y="1407524"/>
                </a:lnTo>
              </a:path>
            </a:pathLst>
          </a:cu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cxnSp>
        <p:nvCxnSpPr>
          <p:cNvPr id="21" name="Straight Arrow Connector 20"/>
          <p:cNvCxnSpPr>
            <a:stCxn id="17" idx="54"/>
          </p:cNvCxnSpPr>
          <p:nvPr/>
        </p:nvCxnSpPr>
        <p:spPr>
          <a:xfrm flipH="1">
            <a:off x="1643042" y="4280452"/>
            <a:ext cx="184716" cy="7724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3" idx="47"/>
          </p:cNvCxnSpPr>
          <p:nvPr/>
        </p:nvCxnSpPr>
        <p:spPr>
          <a:xfrm>
            <a:off x="4385428" y="4876800"/>
            <a:ext cx="115134" cy="266712"/>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7" idx="1"/>
          </p:cNvCxnSpPr>
          <p:nvPr/>
        </p:nvCxnSpPr>
        <p:spPr>
          <a:xfrm>
            <a:off x="5617882" y="2994991"/>
            <a:ext cx="311440" cy="5381"/>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3" idx="3"/>
          </p:cNvCxnSpPr>
          <p:nvPr/>
        </p:nvCxnSpPr>
        <p:spPr>
          <a:xfrm flipH="1" flipV="1">
            <a:off x="3000364" y="714356"/>
            <a:ext cx="139359" cy="213296"/>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Down Arrow 30"/>
          <p:cNvSpPr/>
          <p:nvPr/>
        </p:nvSpPr>
        <p:spPr>
          <a:xfrm>
            <a:off x="3643306" y="571480"/>
            <a:ext cx="285752" cy="214314"/>
          </a:xfrm>
          <a:prstGeom prst="down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4" name="Down Arrow 33"/>
          <p:cNvSpPr/>
          <p:nvPr/>
        </p:nvSpPr>
        <p:spPr>
          <a:xfrm flipV="1">
            <a:off x="3643306" y="5072074"/>
            <a:ext cx="285752" cy="214314"/>
          </a:xfrm>
          <a:prstGeom prst="down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5" name="Right Arrow 34"/>
          <p:cNvSpPr/>
          <p:nvPr/>
        </p:nvSpPr>
        <p:spPr>
          <a:xfrm>
            <a:off x="1500166" y="2786058"/>
            <a:ext cx="214314" cy="285752"/>
          </a:xfrm>
          <a:prstGeom prst="righ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sp>
        <p:nvSpPr>
          <p:cNvPr id="36" name="Right Arrow 35"/>
          <p:cNvSpPr/>
          <p:nvPr/>
        </p:nvSpPr>
        <p:spPr>
          <a:xfrm flipH="1">
            <a:off x="5991236" y="2786058"/>
            <a:ext cx="223838" cy="276228"/>
          </a:xfrm>
          <a:prstGeom prst="rightArrow">
            <a:avLst/>
          </a:prstGeom>
        </p:spPr>
        <p:style>
          <a:lnRef idx="0">
            <a:schemeClr val="accent3"/>
          </a:lnRef>
          <a:fillRef idx="3">
            <a:schemeClr val="accent3"/>
          </a:fillRef>
          <a:effectRef idx="3">
            <a:schemeClr val="accent3"/>
          </a:effectRef>
          <a:fontRef idx="minor">
            <a:schemeClr val="lt1"/>
          </a:fontRef>
        </p:style>
        <p:txBody>
          <a:bodyPr rtlCol="1" anchor="ctr"/>
          <a:lstStyle/>
          <a:p>
            <a:pPr algn="ctr"/>
            <a:endParaRPr lang="fa-IR"/>
          </a:p>
        </p:txBody>
      </p:sp>
      <p:cxnSp>
        <p:nvCxnSpPr>
          <p:cNvPr id="38" name="Straight Connector 37"/>
          <p:cNvCxnSpPr/>
          <p:nvPr/>
        </p:nvCxnSpPr>
        <p:spPr>
          <a:xfrm rot="5400000">
            <a:off x="3536149" y="2750339"/>
            <a:ext cx="571504" cy="357190"/>
          </a:xfrm>
          <a:prstGeom prst="line">
            <a:avLst/>
          </a:prstGeom>
        </p:spPr>
        <p:style>
          <a:lnRef idx="3">
            <a:schemeClr val="accent1"/>
          </a:lnRef>
          <a:fillRef idx="0">
            <a:schemeClr val="accent1"/>
          </a:fillRef>
          <a:effectRef idx="2">
            <a:schemeClr val="accent1"/>
          </a:effectRef>
          <a:fontRef idx="minor">
            <a:schemeClr val="tx1"/>
          </a:fontRef>
        </p:style>
      </p:cxnSp>
      <p:cxnSp>
        <p:nvCxnSpPr>
          <p:cNvPr id="39" name="Straight Connector 38"/>
          <p:cNvCxnSpPr/>
          <p:nvPr/>
        </p:nvCxnSpPr>
        <p:spPr>
          <a:xfrm rot="5400000">
            <a:off x="3643306" y="2857496"/>
            <a:ext cx="500066" cy="357190"/>
          </a:xfrm>
          <a:prstGeom prst="line">
            <a:avLst/>
          </a:prstGeom>
        </p:spPr>
        <p:style>
          <a:lnRef idx="3">
            <a:schemeClr val="accent1"/>
          </a:lnRef>
          <a:fillRef idx="0">
            <a:schemeClr val="accent1"/>
          </a:fillRef>
          <a:effectRef idx="2">
            <a:schemeClr val="accent1"/>
          </a:effectRef>
          <a:fontRef idx="minor">
            <a:schemeClr val="tx1"/>
          </a:fontRef>
        </p:style>
      </p:cxnSp>
      <p:cxnSp>
        <p:nvCxnSpPr>
          <p:cNvPr id="40" name="Straight Connector 39"/>
          <p:cNvCxnSpPr/>
          <p:nvPr/>
        </p:nvCxnSpPr>
        <p:spPr>
          <a:xfrm rot="5400000">
            <a:off x="3357554" y="2643182"/>
            <a:ext cx="428628"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41" name="Straight Connector 40"/>
          <p:cNvCxnSpPr/>
          <p:nvPr/>
        </p:nvCxnSpPr>
        <p:spPr>
          <a:xfrm rot="5400000">
            <a:off x="3786182" y="2928934"/>
            <a:ext cx="428628" cy="285752"/>
          </a:xfrm>
          <a:prstGeom prst="line">
            <a:avLst/>
          </a:prstGeom>
        </p:spPr>
        <p:style>
          <a:lnRef idx="3">
            <a:schemeClr val="accent1"/>
          </a:lnRef>
          <a:fillRef idx="0">
            <a:schemeClr val="accent1"/>
          </a:fillRef>
          <a:effectRef idx="2">
            <a:schemeClr val="accent1"/>
          </a:effectRef>
          <a:fontRef idx="minor">
            <a:schemeClr val="tx1"/>
          </a:fontRef>
        </p:style>
      </p:cxnSp>
      <p:cxnSp>
        <p:nvCxnSpPr>
          <p:cNvPr id="42" name="Straight Connector 41"/>
          <p:cNvCxnSpPr/>
          <p:nvPr/>
        </p:nvCxnSpPr>
        <p:spPr>
          <a:xfrm rot="5400000">
            <a:off x="3428992" y="2643182"/>
            <a:ext cx="500066" cy="357190"/>
          </a:xfrm>
          <a:prstGeom prst="line">
            <a:avLst/>
          </a:prstGeom>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rot="5400000">
            <a:off x="3464711" y="2678901"/>
            <a:ext cx="571504" cy="357190"/>
          </a:xfrm>
          <a:prstGeom prst="line">
            <a:avLst/>
          </a:prstGeom>
        </p:spPr>
        <p:style>
          <a:lnRef idx="3">
            <a:schemeClr val="accent1"/>
          </a:lnRef>
          <a:fillRef idx="0">
            <a:schemeClr val="accent1"/>
          </a:fillRef>
          <a:effectRef idx="2">
            <a:schemeClr val="accent1"/>
          </a:effectRef>
          <a:fontRef idx="minor">
            <a:schemeClr val="tx1"/>
          </a:fontRef>
        </p:style>
      </p:cxnSp>
      <p:cxnSp>
        <p:nvCxnSpPr>
          <p:cNvPr id="54" name="Straight Connector 53"/>
          <p:cNvCxnSpPr/>
          <p:nvPr/>
        </p:nvCxnSpPr>
        <p:spPr>
          <a:xfrm rot="5400000">
            <a:off x="3393273" y="2678901"/>
            <a:ext cx="214314" cy="142876"/>
          </a:xfrm>
          <a:prstGeom prst="line">
            <a:avLst/>
          </a:prstGeom>
        </p:spPr>
        <p:style>
          <a:lnRef idx="3">
            <a:schemeClr val="accent1"/>
          </a:lnRef>
          <a:fillRef idx="0">
            <a:schemeClr val="accent1"/>
          </a:fillRef>
          <a:effectRef idx="2">
            <a:schemeClr val="accent1"/>
          </a:effectRef>
          <a:fontRef idx="minor">
            <a:schemeClr val="tx1"/>
          </a:fontRef>
        </p:style>
      </p:cxnSp>
      <p:cxnSp>
        <p:nvCxnSpPr>
          <p:cNvPr id="56" name="Straight Connector 55"/>
          <p:cNvCxnSpPr/>
          <p:nvPr/>
        </p:nvCxnSpPr>
        <p:spPr>
          <a:xfrm rot="5400000">
            <a:off x="3964777" y="3036091"/>
            <a:ext cx="214314" cy="142876"/>
          </a:xfrm>
          <a:prstGeom prst="line">
            <a:avLst/>
          </a:prstGeom>
        </p:spPr>
        <p:style>
          <a:lnRef idx="3">
            <a:schemeClr val="accent1"/>
          </a:lnRef>
          <a:fillRef idx="0">
            <a:schemeClr val="accent1"/>
          </a:fillRef>
          <a:effectRef idx="2">
            <a:schemeClr val="accent1"/>
          </a:effectRef>
          <a:fontRef idx="minor">
            <a:schemeClr val="tx1"/>
          </a:fontRef>
        </p:style>
      </p:cxnSp>
      <p:sp>
        <p:nvSpPr>
          <p:cNvPr id="57" name="Rounded Rectangle 56"/>
          <p:cNvSpPr/>
          <p:nvPr/>
        </p:nvSpPr>
        <p:spPr>
          <a:xfrm>
            <a:off x="4071934" y="2857496"/>
            <a:ext cx="142876" cy="214314"/>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59" name="Oval 58"/>
          <p:cNvSpPr/>
          <p:nvPr/>
        </p:nvSpPr>
        <p:spPr>
          <a:xfrm>
            <a:off x="3286116" y="2857496"/>
            <a:ext cx="142876" cy="142876"/>
          </a:xfrm>
          <a:prstGeom prst="ellipse">
            <a:avLst/>
          </a:prstGeom>
        </p:spPr>
        <p:style>
          <a:lnRef idx="0">
            <a:schemeClr val="accent4"/>
          </a:lnRef>
          <a:fillRef idx="3">
            <a:schemeClr val="accent4"/>
          </a:fillRef>
          <a:effectRef idx="3">
            <a:schemeClr val="accent4"/>
          </a:effectRef>
          <a:fontRef idx="minor">
            <a:schemeClr val="lt1"/>
          </a:fontRef>
        </p:style>
        <p:txBody>
          <a:bodyPr rtlCol="1" anchor="ctr"/>
          <a:lstStyle/>
          <a:p>
            <a:pPr algn="ctr"/>
            <a:endParaRPr lang="fa-IR"/>
          </a:p>
        </p:txBody>
      </p:sp>
      <p:sp>
        <p:nvSpPr>
          <p:cNvPr id="61" name="TextBox 60"/>
          <p:cNvSpPr txBox="1"/>
          <p:nvPr/>
        </p:nvSpPr>
        <p:spPr>
          <a:xfrm>
            <a:off x="7072330" y="357166"/>
            <a:ext cx="1785950" cy="2723823"/>
          </a:xfrm>
          <a:prstGeom prst="rect">
            <a:avLst/>
          </a:prstGeom>
          <a:noFill/>
        </p:spPr>
        <p:txBody>
          <a:bodyPr wrap="square" rtlCol="1">
            <a:spAutoFit/>
          </a:bodyPr>
          <a:lstStyle/>
          <a:p>
            <a:r>
              <a:rPr lang="fa-IR" b="1" dirty="0" smtClean="0">
                <a:cs typeface="B Davat" pitchFamily="2" charset="-78"/>
              </a:rPr>
              <a:t>اردشیرخوره :</a:t>
            </a:r>
          </a:p>
          <a:p>
            <a:endParaRPr lang="fa-IR" dirty="0" smtClean="0">
              <a:cs typeface="B Davat" pitchFamily="2" charset="-78"/>
            </a:endParaRPr>
          </a:p>
          <a:p>
            <a:pPr>
              <a:lnSpc>
                <a:spcPct val="150000"/>
              </a:lnSpc>
            </a:pPr>
            <a:r>
              <a:rPr lang="fa-IR" dirty="0" smtClean="0">
                <a:cs typeface="B Davat" pitchFamily="2" charset="-78"/>
              </a:rPr>
              <a:t>شهری دایره وار و شعاعی ، شکل عنکبوتی و برج و </a:t>
            </a:r>
            <a:r>
              <a:rPr lang="fa-IR" smtClean="0">
                <a:cs typeface="B Davat" pitchFamily="2" charset="-78"/>
              </a:rPr>
              <a:t>باروی دایره </a:t>
            </a:r>
            <a:r>
              <a:rPr lang="fa-IR" dirty="0" smtClean="0">
                <a:cs typeface="B Davat" pitchFamily="2" charset="-78"/>
              </a:rPr>
              <a:t>ای که در واقع اشکانیان آنرا ابداع کردند . </a:t>
            </a:r>
            <a:endParaRPr lang="fa-IR" dirty="0">
              <a:cs typeface="B Davat" pitchFamily="2" charset="-78"/>
            </a:endParaRPr>
          </a:p>
        </p:txBody>
      </p:sp>
      <p:sp>
        <p:nvSpPr>
          <p:cNvPr id="62" name="TextBox 61"/>
          <p:cNvSpPr txBox="1"/>
          <p:nvPr/>
        </p:nvSpPr>
        <p:spPr>
          <a:xfrm>
            <a:off x="3000364" y="202148"/>
            <a:ext cx="1357322" cy="369332"/>
          </a:xfrm>
          <a:prstGeom prst="rect">
            <a:avLst/>
          </a:prstGeom>
          <a:noFill/>
        </p:spPr>
        <p:txBody>
          <a:bodyPr wrap="square" rtlCol="1">
            <a:spAutoFit/>
          </a:bodyPr>
          <a:lstStyle/>
          <a:p>
            <a:r>
              <a:rPr lang="fa-IR" dirty="0" smtClean="0">
                <a:cs typeface="B Davat" pitchFamily="2" charset="-78"/>
              </a:rPr>
              <a:t>دروازه شمالی </a:t>
            </a:r>
            <a:endParaRPr lang="fa-IR" dirty="0">
              <a:cs typeface="B Davat" pitchFamily="2" charset="-78"/>
            </a:endParaRPr>
          </a:p>
        </p:txBody>
      </p:sp>
      <p:sp>
        <p:nvSpPr>
          <p:cNvPr id="63" name="TextBox 62"/>
          <p:cNvSpPr txBox="1"/>
          <p:nvPr/>
        </p:nvSpPr>
        <p:spPr>
          <a:xfrm>
            <a:off x="3071802" y="5345684"/>
            <a:ext cx="1285884" cy="369332"/>
          </a:xfrm>
          <a:prstGeom prst="rect">
            <a:avLst/>
          </a:prstGeom>
          <a:noFill/>
        </p:spPr>
        <p:txBody>
          <a:bodyPr wrap="square" rtlCol="1">
            <a:spAutoFit/>
          </a:bodyPr>
          <a:lstStyle/>
          <a:p>
            <a:r>
              <a:rPr lang="fa-IR" dirty="0" smtClean="0">
                <a:cs typeface="B Davat" pitchFamily="2" charset="-78"/>
              </a:rPr>
              <a:t>دروازه جنوبی</a:t>
            </a:r>
            <a:endParaRPr lang="fa-IR" dirty="0">
              <a:cs typeface="B Davat" pitchFamily="2" charset="-78"/>
            </a:endParaRPr>
          </a:p>
        </p:txBody>
      </p:sp>
      <p:sp>
        <p:nvSpPr>
          <p:cNvPr id="64" name="TextBox 63"/>
          <p:cNvSpPr txBox="1"/>
          <p:nvPr/>
        </p:nvSpPr>
        <p:spPr>
          <a:xfrm>
            <a:off x="5572132" y="3059668"/>
            <a:ext cx="1214446" cy="369332"/>
          </a:xfrm>
          <a:prstGeom prst="rect">
            <a:avLst/>
          </a:prstGeom>
          <a:noFill/>
        </p:spPr>
        <p:txBody>
          <a:bodyPr wrap="square" rtlCol="1">
            <a:spAutoFit/>
          </a:bodyPr>
          <a:lstStyle/>
          <a:p>
            <a:r>
              <a:rPr lang="fa-IR" dirty="0" smtClean="0">
                <a:cs typeface="B Davat" pitchFamily="2" charset="-78"/>
              </a:rPr>
              <a:t>دروازه شرقی</a:t>
            </a:r>
            <a:endParaRPr lang="fa-IR" dirty="0">
              <a:cs typeface="B Davat" pitchFamily="2" charset="-78"/>
            </a:endParaRPr>
          </a:p>
        </p:txBody>
      </p:sp>
      <p:sp>
        <p:nvSpPr>
          <p:cNvPr id="65" name="TextBox 64"/>
          <p:cNvSpPr txBox="1"/>
          <p:nvPr/>
        </p:nvSpPr>
        <p:spPr>
          <a:xfrm>
            <a:off x="714348" y="3071810"/>
            <a:ext cx="1214446" cy="369332"/>
          </a:xfrm>
          <a:prstGeom prst="rect">
            <a:avLst/>
          </a:prstGeom>
          <a:noFill/>
        </p:spPr>
        <p:txBody>
          <a:bodyPr wrap="square" rtlCol="1">
            <a:spAutoFit/>
          </a:bodyPr>
          <a:lstStyle/>
          <a:p>
            <a:r>
              <a:rPr lang="fa-IR" dirty="0" smtClean="0">
                <a:cs typeface="B Davat" pitchFamily="2" charset="-78"/>
              </a:rPr>
              <a:t>دروازه غربی</a:t>
            </a:r>
            <a:endParaRPr lang="fa-IR" dirty="0">
              <a:cs typeface="B Davat" pitchFamily="2" charset="-78"/>
            </a:endParaRPr>
          </a:p>
        </p:txBody>
      </p:sp>
      <p:sp>
        <p:nvSpPr>
          <p:cNvPr id="66" name="TextBox 65"/>
          <p:cNvSpPr txBox="1"/>
          <p:nvPr/>
        </p:nvSpPr>
        <p:spPr>
          <a:xfrm>
            <a:off x="2357422" y="5702874"/>
            <a:ext cx="2500330" cy="369332"/>
          </a:xfrm>
          <a:prstGeom prst="rect">
            <a:avLst/>
          </a:prstGeom>
          <a:noFill/>
        </p:spPr>
        <p:txBody>
          <a:bodyPr wrap="square" rtlCol="1">
            <a:spAutoFit/>
          </a:bodyPr>
          <a:lstStyle/>
          <a:p>
            <a:pPr>
              <a:buFont typeface="Wingdings" pitchFamily="2" charset="2"/>
              <a:buChar char="ü"/>
            </a:pPr>
            <a:r>
              <a:rPr lang="fa-IR" dirty="0" smtClean="0">
                <a:cs typeface="B Davat" pitchFamily="2" charset="-78"/>
              </a:rPr>
              <a:t> چهار دروازه در جهات اربعه</a:t>
            </a:r>
            <a:endParaRPr lang="fa-IR" dirty="0">
              <a:cs typeface="B Davat" pitchFamily="2" charset="-78"/>
            </a:endParaRPr>
          </a:p>
        </p:txBody>
      </p:sp>
      <p:sp>
        <p:nvSpPr>
          <p:cNvPr id="67" name="TextBox 66"/>
          <p:cNvSpPr txBox="1"/>
          <p:nvPr/>
        </p:nvSpPr>
        <p:spPr>
          <a:xfrm>
            <a:off x="428596" y="642918"/>
            <a:ext cx="2571768" cy="646331"/>
          </a:xfrm>
          <a:prstGeom prst="rect">
            <a:avLst/>
          </a:prstGeom>
          <a:noFill/>
        </p:spPr>
        <p:txBody>
          <a:bodyPr wrap="square" rtlCol="1">
            <a:spAutoFit/>
          </a:bodyPr>
          <a:lstStyle/>
          <a:p>
            <a:r>
              <a:rPr lang="fa-IR" dirty="0" smtClean="0">
                <a:cs typeface="B Davat" pitchFamily="2" charset="-78"/>
              </a:rPr>
              <a:t>بازارها و راه تجاری به  عنوان ستون فقرات شهری </a:t>
            </a:r>
            <a:endParaRPr lang="fa-IR" dirty="0">
              <a:cs typeface="B Davat" pitchFamily="2" charset="-78"/>
            </a:endParaRPr>
          </a:p>
        </p:txBody>
      </p:sp>
      <p:cxnSp>
        <p:nvCxnSpPr>
          <p:cNvPr id="69" name="Elbow Connector 68"/>
          <p:cNvCxnSpPr/>
          <p:nvPr/>
        </p:nvCxnSpPr>
        <p:spPr>
          <a:xfrm rot="16200000" flipH="1">
            <a:off x="4143372" y="3000372"/>
            <a:ext cx="1214446" cy="1214446"/>
          </a:xfrm>
          <a:prstGeom prst="bentConnector3">
            <a:avLst>
              <a:gd name="adj1" fmla="val 50000"/>
            </a:avLst>
          </a:prstGeom>
          <a:ln>
            <a:tailEnd type="arrow"/>
          </a:ln>
        </p:spPr>
        <p:style>
          <a:lnRef idx="3">
            <a:schemeClr val="accent4"/>
          </a:lnRef>
          <a:fillRef idx="0">
            <a:schemeClr val="accent4"/>
          </a:fillRef>
          <a:effectRef idx="2">
            <a:schemeClr val="accent4"/>
          </a:effectRef>
          <a:fontRef idx="minor">
            <a:schemeClr val="tx1"/>
          </a:fontRef>
        </p:style>
      </p:cxnSp>
      <p:sp>
        <p:nvSpPr>
          <p:cNvPr id="70" name="TextBox 69"/>
          <p:cNvSpPr txBox="1"/>
          <p:nvPr/>
        </p:nvSpPr>
        <p:spPr>
          <a:xfrm>
            <a:off x="4857752" y="4211429"/>
            <a:ext cx="1500198" cy="646331"/>
          </a:xfrm>
          <a:prstGeom prst="rect">
            <a:avLst/>
          </a:prstGeom>
          <a:noFill/>
        </p:spPr>
        <p:txBody>
          <a:bodyPr wrap="square" rtlCol="1">
            <a:spAutoFit/>
          </a:bodyPr>
          <a:lstStyle/>
          <a:p>
            <a:r>
              <a:rPr lang="fa-IR" dirty="0" smtClean="0">
                <a:cs typeface="B Davat" pitchFamily="2" charset="-78"/>
              </a:rPr>
              <a:t>میادین شهر محصور به شارستان </a:t>
            </a:r>
            <a:endParaRPr lang="fa-IR" dirty="0">
              <a:cs typeface="B Davat" pitchFamily="2" charset="-78"/>
            </a:endParaRPr>
          </a:p>
        </p:txBody>
      </p:sp>
      <p:sp>
        <p:nvSpPr>
          <p:cNvPr id="71" name="Rounded Rectangle 70"/>
          <p:cNvSpPr/>
          <p:nvPr/>
        </p:nvSpPr>
        <p:spPr>
          <a:xfrm>
            <a:off x="7000892" y="285728"/>
            <a:ext cx="2000232" cy="278608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3" name="Elbow Connector 72"/>
          <p:cNvCxnSpPr/>
          <p:nvPr/>
        </p:nvCxnSpPr>
        <p:spPr>
          <a:xfrm flipV="1">
            <a:off x="3736071" y="1214422"/>
            <a:ext cx="1621747" cy="1452164"/>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75" name="TextBox 74"/>
          <p:cNvSpPr txBox="1"/>
          <p:nvPr/>
        </p:nvSpPr>
        <p:spPr>
          <a:xfrm>
            <a:off x="5286380" y="1059404"/>
            <a:ext cx="857256" cy="369332"/>
          </a:xfrm>
          <a:prstGeom prst="rect">
            <a:avLst/>
          </a:prstGeom>
          <a:noFill/>
        </p:spPr>
        <p:txBody>
          <a:bodyPr wrap="square" rtlCol="1">
            <a:spAutoFit/>
          </a:bodyPr>
          <a:lstStyle/>
          <a:p>
            <a:r>
              <a:rPr lang="fa-IR" dirty="0" smtClean="0">
                <a:cs typeface="B Davat" pitchFamily="2" charset="-78"/>
              </a:rPr>
              <a:t>شارستان</a:t>
            </a:r>
            <a:endParaRPr lang="fa-IR" dirty="0">
              <a:cs typeface="B Davat" pitchFamily="2" charset="-78"/>
            </a:endParaRPr>
          </a:p>
        </p:txBody>
      </p:sp>
      <p:cxnSp>
        <p:nvCxnSpPr>
          <p:cNvPr id="77" name="Curved Connector 76"/>
          <p:cNvCxnSpPr/>
          <p:nvPr/>
        </p:nvCxnSpPr>
        <p:spPr>
          <a:xfrm rot="10800000">
            <a:off x="2000232" y="1643050"/>
            <a:ext cx="500066" cy="214314"/>
          </a:xfrm>
          <a:prstGeom prst="curved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78" name="TextBox 77"/>
          <p:cNvSpPr txBox="1"/>
          <p:nvPr/>
        </p:nvSpPr>
        <p:spPr>
          <a:xfrm>
            <a:off x="785786" y="1428736"/>
            <a:ext cx="1143008" cy="369332"/>
          </a:xfrm>
          <a:prstGeom prst="rect">
            <a:avLst/>
          </a:prstGeom>
          <a:noFill/>
        </p:spPr>
        <p:txBody>
          <a:bodyPr wrap="square" rtlCol="1">
            <a:spAutoFit/>
          </a:bodyPr>
          <a:lstStyle/>
          <a:p>
            <a:r>
              <a:rPr lang="fa-IR" dirty="0" smtClean="0">
                <a:cs typeface="B Davat" pitchFamily="2" charset="-78"/>
              </a:rPr>
              <a:t>حصار</a:t>
            </a:r>
            <a:endParaRPr lang="fa-IR"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0b0d9f63-2951-497a-bd08-7f8092bb44e0"/>
          <p:cNvPicPr>
            <a:picLocks noChangeAspect="1" noChangeArrowheads="1"/>
          </p:cNvPicPr>
          <p:nvPr/>
        </p:nvPicPr>
        <p:blipFill>
          <a:blip r:embed="rId2"/>
          <a:srcRect/>
          <a:stretch>
            <a:fillRect/>
          </a:stretch>
        </p:blipFill>
        <p:spPr bwMode="auto">
          <a:xfrm>
            <a:off x="4286248" y="1357298"/>
            <a:ext cx="3567116" cy="3013216"/>
          </a:xfrm>
          <a:prstGeom prst="rect">
            <a:avLst/>
          </a:prstGeom>
          <a:ln w="38100" cap="sq">
            <a:solidFill>
              <a:srgbClr val="000000"/>
            </a:solidFill>
            <a:prstDash val="solid"/>
            <a:miter lim="800000"/>
          </a:ln>
          <a:effectLst>
            <a:outerShdw blurRad="50800" dist="38100" dir="16200000" rotWithShape="0">
              <a:prstClr val="black">
                <a:alpha val="40000"/>
              </a:prstClr>
            </a:outerShdw>
          </a:effectLst>
        </p:spPr>
      </p:pic>
      <p:sp>
        <p:nvSpPr>
          <p:cNvPr id="5" name="Rectangle 4"/>
          <p:cNvSpPr/>
          <p:nvPr/>
        </p:nvSpPr>
        <p:spPr>
          <a:xfrm>
            <a:off x="1571604" y="5072074"/>
            <a:ext cx="3369832" cy="369332"/>
          </a:xfrm>
          <a:prstGeom prst="rect">
            <a:avLst/>
          </a:prstGeom>
          <a:effectLst>
            <a:outerShdw blurRad="50800" dist="38100" dir="16200000" rotWithShape="0">
              <a:prstClr val="black">
                <a:alpha val="40000"/>
              </a:prstClr>
            </a:outerShdw>
          </a:effectLst>
        </p:spPr>
        <p:txBody>
          <a:bodyPr wrap="none">
            <a:spAutoFit/>
          </a:bodyPr>
          <a:lstStyle/>
          <a:p>
            <a:r>
              <a:rPr lang="ar-SA" dirty="0" smtClean="0">
                <a:effectLst>
                  <a:outerShdw blurRad="38100" dist="38100" dir="2700000" algn="tl">
                    <a:srgbClr val="000000">
                      <a:alpha val="43137"/>
                    </a:srgbClr>
                  </a:outerShdw>
                </a:effectLst>
                <a:cs typeface="B Davat" pitchFamily="2" charset="-78"/>
              </a:rPr>
              <a:t>شهر پیشه وران ( دهکده ای پیش از هخامنشیان )</a:t>
            </a:r>
            <a:endParaRPr lang="fa-IR" dirty="0">
              <a:effectLst>
                <a:outerShdw blurRad="38100" dist="38100" dir="2700000" algn="tl">
                  <a:srgbClr val="000000">
                    <a:alpha val="43137"/>
                  </a:srgbClr>
                </a:outerShdw>
              </a:effectLst>
              <a:cs typeface="B Davat" pitchFamily="2" charset="-78"/>
            </a:endParaRPr>
          </a:p>
        </p:txBody>
      </p:sp>
      <p:sp>
        <p:nvSpPr>
          <p:cNvPr id="6" name="Rounded Rectangle 5"/>
          <p:cNvSpPr/>
          <p:nvPr/>
        </p:nvSpPr>
        <p:spPr>
          <a:xfrm>
            <a:off x="1500166" y="5072074"/>
            <a:ext cx="3429024" cy="500066"/>
          </a:xfrm>
          <a:prstGeom prst="roundRect">
            <a:avLst/>
          </a:prstGeom>
          <a:noFill/>
          <a:ln>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Curved Down Arrow 8"/>
          <p:cNvSpPr/>
          <p:nvPr/>
        </p:nvSpPr>
        <p:spPr>
          <a:xfrm rot="17242315">
            <a:off x="2276931" y="3731082"/>
            <a:ext cx="1193328" cy="558658"/>
          </a:xfrm>
          <a:prstGeom prst="curvedDownArrow">
            <a:avLst/>
          </a:prstGeom>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p:transition spd="slow">
    <p:cover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اق 3.jpg"/>
          <p:cNvPicPr>
            <a:picLocks noGrp="1" noChangeAspect="1"/>
          </p:cNvPicPr>
          <p:nvPr>
            <p:ph idx="1"/>
          </p:nvPr>
        </p:nvPicPr>
        <p:blipFill>
          <a:blip r:embed="rId2"/>
          <a:stretch>
            <a:fillRect/>
          </a:stretch>
        </p:blipFill>
        <p:spPr>
          <a:xfrm>
            <a:off x="2071670" y="1428736"/>
            <a:ext cx="5357850" cy="4857784"/>
          </a:xfrm>
        </p:spPr>
      </p:pic>
      <p:sp>
        <p:nvSpPr>
          <p:cNvPr id="3" name="Title 2"/>
          <p:cNvSpPr>
            <a:spLocks noGrp="1"/>
          </p:cNvSpPr>
          <p:nvPr>
            <p:ph type="title"/>
          </p:nvPr>
        </p:nvSpPr>
        <p:spPr/>
        <p:txBody>
          <a:bodyPr/>
          <a:lstStyle/>
          <a:p>
            <a:pPr algn="ctr"/>
            <a:r>
              <a:rPr lang="fa-IR" dirty="0" smtClean="0">
                <a:cs typeface="B Davat" pitchFamily="2" charset="-78"/>
              </a:rPr>
              <a:t>احداث گنبد بروی بناهای چهار ضلعی</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ت1.jpg"/>
          <p:cNvPicPr>
            <a:picLocks noGrp="1" noChangeAspect="1"/>
          </p:cNvPicPr>
          <p:nvPr>
            <p:ph idx="1"/>
          </p:nvPr>
        </p:nvPicPr>
        <p:blipFill>
          <a:blip r:embed="rId2"/>
          <a:stretch>
            <a:fillRect/>
          </a:stretch>
        </p:blipFill>
        <p:spPr>
          <a:xfrm>
            <a:off x="1357290" y="1285860"/>
            <a:ext cx="6715172" cy="45720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itle 2"/>
          <p:cNvSpPr>
            <a:spLocks noGrp="1"/>
          </p:cNvSpPr>
          <p:nvPr>
            <p:ph type="title"/>
          </p:nvPr>
        </p:nvSpPr>
        <p:spPr/>
        <p:txBody>
          <a:bodyPr/>
          <a:lstStyle/>
          <a:p>
            <a:pPr algn="ctr"/>
            <a:r>
              <a:rPr lang="fa-IR" dirty="0" smtClean="0">
                <a:cs typeface="B Davat" pitchFamily="2" charset="-78"/>
              </a:rPr>
              <a:t>تیسفون پایتخت اشکانیان</a:t>
            </a:r>
            <a:endParaRPr lang="en-US" dirty="0">
              <a:cs typeface="B Davat" pitchFamily="2" charset="-78"/>
            </a:endParaRPr>
          </a:p>
        </p:txBody>
      </p:sp>
      <p:sp>
        <p:nvSpPr>
          <p:cNvPr id="6" name="Rounded Rectangle 5"/>
          <p:cNvSpPr/>
          <p:nvPr/>
        </p:nvSpPr>
        <p:spPr>
          <a:xfrm>
            <a:off x="214282" y="1643050"/>
            <a:ext cx="2000264" cy="71438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a-IR" dirty="0" smtClean="0"/>
              <a:t>استفاده از طاق</a:t>
            </a:r>
            <a:endParaRPr lang="en-US" dirty="0"/>
          </a:p>
        </p:txBody>
      </p:sp>
    </p:spTree>
  </p:cSld>
  <p:clrMapOvr>
    <a:masterClrMapping/>
  </p:clrMapOvr>
  <p:transition spd="slow">
    <p:cover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Davat" pitchFamily="2" charset="-78"/>
              </a:rPr>
              <a:t>امپراتوری رم شهر نظامی تیمگاد</a:t>
            </a:r>
            <a:endParaRPr lang="en-US" dirty="0">
              <a:cs typeface="B Davat" pitchFamily="2" charset="-78"/>
            </a:endParaRPr>
          </a:p>
        </p:txBody>
      </p:sp>
      <p:sp>
        <p:nvSpPr>
          <p:cNvPr id="3" name="Text Placeholder 2"/>
          <p:cNvSpPr>
            <a:spLocks noGrp="1"/>
          </p:cNvSpPr>
          <p:nvPr>
            <p:ph type="body" idx="1"/>
          </p:nvPr>
        </p:nvSpPr>
        <p:spPr>
          <a:xfrm>
            <a:off x="0" y="2928934"/>
            <a:ext cx="500034" cy="385746"/>
          </a:xfrm>
        </p:spPr>
        <p:style>
          <a:lnRef idx="1">
            <a:schemeClr val="accent1"/>
          </a:lnRef>
          <a:fillRef idx="3">
            <a:schemeClr val="accent1"/>
          </a:fillRef>
          <a:effectRef idx="2">
            <a:schemeClr val="accent1"/>
          </a:effectRef>
          <a:fontRef idx="minor">
            <a:schemeClr val="lt1"/>
          </a:fontRef>
        </p:style>
        <p:txBody>
          <a:bodyPr>
            <a:normAutofit fontScale="47500" lnSpcReduction="20000"/>
          </a:bodyPr>
          <a:lstStyle/>
          <a:p>
            <a:r>
              <a:rPr lang="fa-IR" dirty="0" smtClean="0"/>
              <a:t>حمام</a:t>
            </a:r>
            <a:endParaRPr lang="en-US" dirty="0"/>
          </a:p>
        </p:txBody>
      </p:sp>
      <p:pic>
        <p:nvPicPr>
          <p:cNvPr id="7" name="Content Placeholder 6" descr="timgad_p.gif"/>
          <p:cNvPicPr>
            <a:picLocks noGrp="1" noChangeAspect="1"/>
          </p:cNvPicPr>
          <p:nvPr>
            <p:ph sz="quarter" idx="4"/>
          </p:nvPr>
        </p:nvPicPr>
        <p:blipFill>
          <a:blip r:embed="rId2"/>
          <a:stretch>
            <a:fillRect/>
          </a:stretch>
        </p:blipFill>
        <p:spPr>
          <a:xfrm>
            <a:off x="4786314" y="1285860"/>
            <a:ext cx="4071966" cy="52211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Content Placeholder 9" descr="timgad.jpg"/>
          <p:cNvPicPr>
            <a:picLocks noGrp="1" noChangeAspect="1"/>
          </p:cNvPicPr>
          <p:nvPr>
            <p:ph sz="quarter" idx="2"/>
          </p:nvPr>
        </p:nvPicPr>
        <p:blipFill>
          <a:blip r:embed="rId3"/>
          <a:stretch>
            <a:fillRect/>
          </a:stretch>
        </p:blipFill>
        <p:spPr>
          <a:xfrm>
            <a:off x="571472" y="1285860"/>
            <a:ext cx="3571900" cy="50006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Elbow Connector 11"/>
          <p:cNvCxnSpPr/>
          <p:nvPr/>
        </p:nvCxnSpPr>
        <p:spPr>
          <a:xfrm rot="10800000" flipV="1">
            <a:off x="500034" y="3000372"/>
            <a:ext cx="428628" cy="142876"/>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000232" y="1214422"/>
            <a:ext cx="642942" cy="307777"/>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fa-IR" sz="1400" dirty="0" smtClean="0">
                <a:ln>
                  <a:solidFill>
                    <a:schemeClr val="tx1">
                      <a:lumMod val="65000"/>
                      <a:lumOff val="35000"/>
                    </a:schemeClr>
                  </a:solidFill>
                </a:ln>
              </a:rPr>
              <a:t>دروازه</a:t>
            </a:r>
            <a:endParaRPr lang="en-US" sz="1400" dirty="0">
              <a:ln>
                <a:solidFill>
                  <a:schemeClr val="tx1">
                    <a:lumMod val="65000"/>
                    <a:lumOff val="35000"/>
                  </a:schemeClr>
                </a:solidFill>
              </a:ln>
            </a:endParaRPr>
          </a:p>
        </p:txBody>
      </p:sp>
      <p:cxnSp>
        <p:nvCxnSpPr>
          <p:cNvPr id="18" name="Straight Arrow Connector 17"/>
          <p:cNvCxnSpPr>
            <a:endCxn id="16" idx="2"/>
          </p:cNvCxnSpPr>
          <p:nvPr/>
        </p:nvCxnSpPr>
        <p:spPr>
          <a:xfrm rot="5400000" flipH="1" flipV="1">
            <a:off x="2207699" y="1600485"/>
            <a:ext cx="192289" cy="357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3500430" y="2857496"/>
            <a:ext cx="571504" cy="214314"/>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Text Placeholder 2"/>
          <p:cNvSpPr txBox="1">
            <a:spLocks/>
          </p:cNvSpPr>
          <p:nvPr/>
        </p:nvSpPr>
        <p:spPr>
          <a:xfrm>
            <a:off x="4071934" y="2714620"/>
            <a:ext cx="500034" cy="385746"/>
          </a:xfrm>
          <a:prstGeom prst="rect">
            <a:avLst/>
          </a:prstGeom>
          <a:ln/>
        </p:spPr>
        <p:style>
          <a:lnRef idx="1">
            <a:schemeClr val="accent1"/>
          </a:lnRef>
          <a:fillRef idx="3">
            <a:schemeClr val="accent1"/>
          </a:fillRef>
          <a:effectRef idx="2">
            <a:schemeClr val="accent1"/>
          </a:effectRef>
          <a:fontRef idx="minor">
            <a:schemeClr val="lt1"/>
          </a:fontRef>
        </p:style>
        <p:txBody>
          <a:bodyPr vert="horz" lIns="182880" anchor="ctr">
            <a:normAutofit fontScale="47500" lnSpcReduction="20000"/>
          </a:bodyPr>
          <a:lstStyle/>
          <a:p>
            <a:pPr marL="0" marR="0" lvl="0" indent="0" algn="r" defTabSz="914400" rtl="1" eaLnBrk="1" fontAlgn="auto" latinLnBrk="0" hangingPunct="1">
              <a:lnSpc>
                <a:spcPct val="100000"/>
              </a:lnSpc>
              <a:spcBef>
                <a:spcPts val="400"/>
              </a:spcBef>
              <a:spcAft>
                <a:spcPts val="0"/>
              </a:spcAft>
              <a:buClr>
                <a:schemeClr val="accent1"/>
              </a:buClr>
              <a:buSzPct val="68000"/>
              <a:buFont typeface="Wingdings 3"/>
              <a:buNone/>
              <a:tabLst/>
              <a:defRPr/>
            </a:pPr>
            <a:r>
              <a:rPr kumimoji="0" lang="fa-IR" sz="2400" b="0" i="0" u="none" strike="noStrike" kern="1200" cap="none" spc="0" normalizeH="0" baseline="0" noProof="0" dirty="0" smtClean="0">
                <a:ln>
                  <a:noFill/>
                </a:ln>
                <a:solidFill>
                  <a:schemeClr val="bg1"/>
                </a:solidFill>
                <a:effectLst/>
                <a:uLnTx/>
                <a:uFillTx/>
                <a:latin typeface="+mn-lt"/>
                <a:ea typeface="+mn-ea"/>
                <a:cs typeface="+mn-cs"/>
              </a:rPr>
              <a:t>حمام</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25" name="Straight Arrow Connector 24"/>
          <p:cNvCxnSpPr/>
          <p:nvPr/>
        </p:nvCxnSpPr>
        <p:spPr>
          <a:xfrm rot="10800000">
            <a:off x="428596" y="3286124"/>
            <a:ext cx="428628" cy="1428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7" name="Rectangular Callout 26"/>
          <p:cNvSpPr/>
          <p:nvPr/>
        </p:nvSpPr>
        <p:spPr>
          <a:xfrm>
            <a:off x="3214678" y="2000240"/>
            <a:ext cx="642942" cy="428628"/>
          </a:xfrm>
          <a:prstGeom prst="wedgeRectCallout">
            <a:avLst>
              <a:gd name="adj1" fmla="val -113706"/>
              <a:gd name="adj2" fmla="val 865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t>تئاتر</a:t>
            </a:r>
            <a:endParaRPr lang="en-US" dirty="0"/>
          </a:p>
        </p:txBody>
      </p:sp>
      <p:sp>
        <p:nvSpPr>
          <p:cNvPr id="28" name="Rectangular Callout 27"/>
          <p:cNvSpPr/>
          <p:nvPr/>
        </p:nvSpPr>
        <p:spPr>
          <a:xfrm>
            <a:off x="2786050" y="1500174"/>
            <a:ext cx="1000132" cy="357190"/>
          </a:xfrm>
          <a:prstGeom prst="wedgeRectCallout">
            <a:avLst>
              <a:gd name="adj1" fmla="val -73630"/>
              <a:gd name="adj2" fmla="val 2560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a-IR" dirty="0" smtClean="0"/>
              <a:t>فروم</a:t>
            </a:r>
            <a:endParaRPr lang="en-US" dirty="0"/>
          </a:p>
        </p:txBody>
      </p:sp>
      <p:cxnSp>
        <p:nvCxnSpPr>
          <p:cNvPr id="35" name="Straight Arrow Connector 34"/>
          <p:cNvCxnSpPr/>
          <p:nvPr/>
        </p:nvCxnSpPr>
        <p:spPr>
          <a:xfrm>
            <a:off x="3786182" y="2786058"/>
            <a:ext cx="285752"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0" name="Shape 39"/>
          <p:cNvCxnSpPr>
            <a:endCxn id="3" idx="2"/>
          </p:cNvCxnSpPr>
          <p:nvPr/>
        </p:nvCxnSpPr>
        <p:spPr>
          <a:xfrm rot="10800000">
            <a:off x="250018" y="3314680"/>
            <a:ext cx="1035835" cy="542948"/>
          </a:xfrm>
          <a:prstGeom prst="bentConnector2">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107785" y="3393281"/>
            <a:ext cx="3643338" cy="1588"/>
          </a:xfrm>
          <a:prstGeom prst="line">
            <a:avLst/>
          </a:prstGeom>
          <a:ln w="57150">
            <a:solidFill>
              <a:schemeClr val="accent1">
                <a:lumMod val="50000"/>
              </a:schemeClr>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286380" y="3357562"/>
            <a:ext cx="3214710" cy="1588"/>
          </a:xfrm>
          <a:prstGeom prst="line">
            <a:avLst/>
          </a:prstGeom>
          <a:ln w="57150">
            <a:solidFill>
              <a:schemeClr val="accent1">
                <a:lumMod val="50000"/>
              </a:schemeClr>
            </a:solidFill>
            <a:prstDash val="lg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cient rome.jpg"/>
          <p:cNvPicPr>
            <a:picLocks noGrp="1" noChangeAspect="1"/>
          </p:cNvPicPr>
          <p:nvPr>
            <p:ph idx="1"/>
          </p:nvPr>
        </p:nvPicPr>
        <p:blipFill>
          <a:blip r:embed="rId2"/>
          <a:stretch>
            <a:fillRect/>
          </a:stretch>
        </p:blipFill>
        <p:spPr>
          <a:xfrm>
            <a:off x="642910" y="785794"/>
            <a:ext cx="7929618" cy="5214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a:xfrm>
            <a:off x="457200" y="274638"/>
            <a:ext cx="8229600" cy="368280"/>
          </a:xfrm>
        </p:spPr>
        <p:txBody>
          <a:bodyPr>
            <a:normAutofit fontScale="90000"/>
          </a:bodyPr>
          <a:lstStyle/>
          <a:p>
            <a:pPr algn="ctr"/>
            <a:r>
              <a:rPr lang="fa-IR" dirty="0" smtClean="0">
                <a:cs typeface="B Davat" pitchFamily="2" charset="-78"/>
              </a:rPr>
              <a:t>رم باستان</a:t>
            </a:r>
            <a:endParaRPr lang="en-US" dirty="0">
              <a:cs typeface="B Davat" pitchFamily="2" charset="-78"/>
            </a:endParaRPr>
          </a:p>
        </p:txBody>
      </p:sp>
      <p:sp>
        <p:nvSpPr>
          <p:cNvPr id="5" name="Frame 4"/>
          <p:cNvSpPr/>
          <p:nvPr/>
        </p:nvSpPr>
        <p:spPr>
          <a:xfrm>
            <a:off x="7429488" y="0"/>
            <a:ext cx="1714512" cy="857256"/>
          </a:xfrm>
          <a:prstGeom prst="frame">
            <a:avLst/>
          </a:prstGeom>
        </p:spPr>
        <p:style>
          <a:lnRef idx="0">
            <a:schemeClr val="accent3"/>
          </a:lnRef>
          <a:fillRef idx="1002">
            <a:schemeClr val="lt1"/>
          </a:fillRef>
          <a:effectRef idx="3">
            <a:schemeClr val="accent3"/>
          </a:effectRef>
          <a:fontRef idx="minor">
            <a:schemeClr val="lt1"/>
          </a:fontRef>
        </p:style>
        <p:txBody>
          <a:bodyPr rtlCol="0" anchor="ctr"/>
          <a:lstStyle/>
          <a:p>
            <a:pPr algn="ctr"/>
            <a:r>
              <a:rPr lang="fa-IR" sz="2400" b="1" dirty="0" smtClean="0">
                <a:solidFill>
                  <a:schemeClr val="tx1">
                    <a:lumMod val="85000"/>
                    <a:lumOff val="15000"/>
                  </a:schemeClr>
                </a:solidFill>
                <a:cs typeface="B Davat" pitchFamily="2" charset="-78"/>
              </a:rPr>
              <a:t>بافت ارگانیک رم</a:t>
            </a:r>
            <a:endParaRPr lang="en-US" sz="2400" b="1" dirty="0">
              <a:solidFill>
                <a:schemeClr val="tx1">
                  <a:lumMod val="85000"/>
                  <a:lumOff val="15000"/>
                </a:schemeClr>
              </a:solidFill>
              <a:cs typeface="B Davat" pitchFamily="2" charset="-78"/>
            </a:endParaRPr>
          </a:p>
        </p:txBody>
      </p:sp>
      <p:sp>
        <p:nvSpPr>
          <p:cNvPr id="6" name="TextBox 5"/>
          <p:cNvSpPr txBox="1"/>
          <p:nvPr/>
        </p:nvSpPr>
        <p:spPr>
          <a:xfrm>
            <a:off x="1785918" y="2214554"/>
            <a:ext cx="1643074" cy="369332"/>
          </a:xfrm>
          <a:prstGeom prst="rect">
            <a:avLst/>
          </a:prstGeom>
          <a:noFill/>
        </p:spPr>
        <p:txBody>
          <a:bodyPr wrap="square" rtlCol="0">
            <a:spAutoFit/>
          </a:bodyPr>
          <a:lstStyle/>
          <a:p>
            <a:pPr algn="ctr"/>
            <a:r>
              <a:rPr lang="fa-IR" b="1" dirty="0" smtClean="0">
                <a:solidFill>
                  <a:schemeClr val="tx1">
                    <a:lumMod val="95000"/>
                    <a:lumOff val="5000"/>
                  </a:schemeClr>
                </a:solidFill>
              </a:rPr>
              <a:t>معبد پانتئون</a:t>
            </a:r>
            <a:endParaRPr lang="en-US" b="1" dirty="0">
              <a:solidFill>
                <a:schemeClr val="tx1">
                  <a:lumMod val="95000"/>
                  <a:lumOff val="5000"/>
                </a:schemeClr>
              </a:solidFill>
            </a:endParaRPr>
          </a:p>
        </p:txBody>
      </p:sp>
      <p:sp>
        <p:nvSpPr>
          <p:cNvPr id="8" name="TextBox 7"/>
          <p:cNvSpPr txBox="1"/>
          <p:nvPr/>
        </p:nvSpPr>
        <p:spPr>
          <a:xfrm>
            <a:off x="6500826" y="4214818"/>
            <a:ext cx="1214446" cy="369332"/>
          </a:xfrm>
          <a:prstGeom prst="rect">
            <a:avLst/>
          </a:prstGeom>
          <a:noFill/>
        </p:spPr>
        <p:txBody>
          <a:bodyPr wrap="square" rtlCol="0">
            <a:spAutoFit/>
          </a:bodyPr>
          <a:lstStyle/>
          <a:p>
            <a:pPr algn="ctr"/>
            <a:r>
              <a:rPr lang="fa-IR" b="1" dirty="0" smtClean="0">
                <a:solidFill>
                  <a:schemeClr val="tx1">
                    <a:lumMod val="95000"/>
                    <a:lumOff val="5000"/>
                  </a:schemeClr>
                </a:solidFill>
              </a:rPr>
              <a:t>کلوسئوم</a:t>
            </a:r>
            <a:endParaRPr lang="en-US" b="1" dirty="0">
              <a:solidFill>
                <a:schemeClr val="tx1">
                  <a:lumMod val="95000"/>
                  <a:lumOff val="5000"/>
                </a:schemeClr>
              </a:solidFill>
            </a:endParaRPr>
          </a:p>
        </p:txBody>
      </p:sp>
      <p:sp>
        <p:nvSpPr>
          <p:cNvPr id="9" name="TextBox 8"/>
          <p:cNvSpPr txBox="1"/>
          <p:nvPr/>
        </p:nvSpPr>
        <p:spPr>
          <a:xfrm>
            <a:off x="5072066" y="4357694"/>
            <a:ext cx="1214446" cy="369332"/>
          </a:xfrm>
          <a:prstGeom prst="rect">
            <a:avLst/>
          </a:prstGeom>
          <a:noFill/>
        </p:spPr>
        <p:txBody>
          <a:bodyPr wrap="square" rtlCol="0">
            <a:spAutoFit/>
          </a:bodyPr>
          <a:lstStyle/>
          <a:p>
            <a:r>
              <a:rPr lang="fa-IR" b="1" dirty="0" smtClean="0"/>
              <a:t>طاق نصرت</a:t>
            </a:r>
            <a:endParaRPr lang="en-US" b="1" dirty="0"/>
          </a:p>
        </p:txBody>
      </p:sp>
    </p:spTree>
  </p:cSld>
  <p:clrMapOvr>
    <a:masterClrMapping/>
  </p:clrMapOvr>
  <p:transition spd="slow">
    <p:cover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oro-romano.jpg"/>
          <p:cNvPicPr>
            <a:picLocks noGrp="1" noChangeAspect="1"/>
          </p:cNvPicPr>
          <p:nvPr>
            <p:ph idx="1"/>
          </p:nvPr>
        </p:nvPicPr>
        <p:blipFill>
          <a:blip r:embed="rId2"/>
          <a:stretch>
            <a:fillRect/>
          </a:stretch>
        </p:blipFill>
        <p:spPr>
          <a:xfrm>
            <a:off x="1000100" y="928670"/>
            <a:ext cx="7328271" cy="51056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a:xfrm>
            <a:off x="457200" y="274638"/>
            <a:ext cx="8229600" cy="654032"/>
          </a:xfrm>
        </p:spPr>
        <p:txBody>
          <a:bodyPr>
            <a:normAutofit fontScale="90000"/>
          </a:bodyPr>
          <a:lstStyle/>
          <a:p>
            <a:pPr algn="ctr"/>
            <a:r>
              <a:rPr lang="fa-IR" dirty="0" smtClean="0">
                <a:cs typeface="B Davat" pitchFamily="2" charset="-78"/>
              </a:rPr>
              <a:t>ورودی به شهر رم</a:t>
            </a:r>
            <a:endParaRPr lang="en-US" dirty="0">
              <a:cs typeface="B Davat" pitchFamily="2" charset="-78"/>
            </a:endParaRPr>
          </a:p>
        </p:txBody>
      </p:sp>
      <p:sp>
        <p:nvSpPr>
          <p:cNvPr id="5" name="Block Arc 4"/>
          <p:cNvSpPr/>
          <p:nvPr/>
        </p:nvSpPr>
        <p:spPr>
          <a:xfrm>
            <a:off x="1928794" y="4143380"/>
            <a:ext cx="1143008" cy="785818"/>
          </a:xfrm>
          <a:prstGeom prst="blockArc">
            <a:avLst>
              <a:gd name="adj1" fmla="val 2"/>
              <a:gd name="adj2" fmla="val 21512144"/>
              <a:gd name="adj3" fmla="val 859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Elbow Connector 6"/>
          <p:cNvCxnSpPr>
            <a:endCxn id="8" idx="3"/>
          </p:cNvCxnSpPr>
          <p:nvPr/>
        </p:nvCxnSpPr>
        <p:spPr>
          <a:xfrm rot="10800000">
            <a:off x="928662" y="3823604"/>
            <a:ext cx="1071570" cy="89128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3500438"/>
            <a:ext cx="928662" cy="646331"/>
          </a:xfrm>
          <a:prstGeom prst="rect">
            <a:avLst/>
          </a:prstGeom>
          <a:noFill/>
        </p:spPr>
        <p:txBody>
          <a:bodyPr wrap="square" rtlCol="0">
            <a:spAutoFit/>
          </a:bodyPr>
          <a:lstStyle/>
          <a:p>
            <a:r>
              <a:rPr lang="fa-IR" dirty="0" smtClean="0">
                <a:cs typeface="B Davat" pitchFamily="2" charset="-78"/>
              </a:rPr>
              <a:t>دروازه شهر</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7158" y="5953148"/>
            <a:ext cx="4040188" cy="762000"/>
          </a:xfrm>
        </p:spPr>
        <p:style>
          <a:lnRef idx="0">
            <a:scrgbClr r="0" g="0" b="0"/>
          </a:lnRef>
          <a:fillRef idx="1002">
            <a:schemeClr val="dk2"/>
          </a:fillRef>
          <a:effectRef idx="0">
            <a:scrgbClr r="0" g="0" b="0"/>
          </a:effectRef>
          <a:fontRef idx="major"/>
        </p:style>
        <p:txBody>
          <a:bodyPr/>
          <a:lstStyle/>
          <a:p>
            <a:pPr algn="ctr"/>
            <a:r>
              <a:rPr lang="fa-IR" dirty="0" smtClean="0">
                <a:cs typeface="B Davat" pitchFamily="2" charset="-78"/>
              </a:rPr>
              <a:t>حمام</a:t>
            </a:r>
            <a:endParaRPr lang="en-US" dirty="0">
              <a:cs typeface="B Davat" pitchFamily="2" charset="-78"/>
            </a:endParaRPr>
          </a:p>
        </p:txBody>
      </p:sp>
      <p:sp>
        <p:nvSpPr>
          <p:cNvPr id="4" name="Text Placeholder 3"/>
          <p:cNvSpPr>
            <a:spLocks noGrp="1"/>
          </p:cNvSpPr>
          <p:nvPr>
            <p:ph type="body" sz="half" idx="3"/>
          </p:nvPr>
        </p:nvSpPr>
        <p:spPr>
          <a:xfrm>
            <a:off x="4857752" y="5357826"/>
            <a:ext cx="4041775" cy="762000"/>
          </a:xfrm>
        </p:spPr>
        <p:style>
          <a:lnRef idx="0">
            <a:schemeClr val="accent5"/>
          </a:lnRef>
          <a:fillRef idx="1002">
            <a:schemeClr val="dk2"/>
          </a:fillRef>
          <a:effectRef idx="3">
            <a:schemeClr val="accent5"/>
          </a:effectRef>
          <a:fontRef idx="minor">
            <a:schemeClr val="lt1"/>
          </a:fontRef>
        </p:style>
        <p:txBody>
          <a:bodyPr/>
          <a:lstStyle/>
          <a:p>
            <a:pPr algn="ctr"/>
            <a:r>
              <a:rPr lang="fa-IR" dirty="0" smtClean="0">
                <a:cs typeface="B Davat" pitchFamily="2" charset="-78"/>
              </a:rPr>
              <a:t>طاق نصرت</a:t>
            </a:r>
            <a:endParaRPr lang="en-US" dirty="0">
              <a:cs typeface="B Davat" pitchFamily="2" charset="-78"/>
            </a:endParaRPr>
          </a:p>
        </p:txBody>
      </p:sp>
      <p:pic>
        <p:nvPicPr>
          <p:cNvPr id="8" name="Content Placeholder 7" descr="karakala.jpg"/>
          <p:cNvPicPr>
            <a:picLocks noGrp="1" noChangeAspect="1"/>
          </p:cNvPicPr>
          <p:nvPr>
            <p:ph sz="quarter" idx="2"/>
          </p:nvPr>
        </p:nvPicPr>
        <p:blipFill>
          <a:blip r:embed="rId2"/>
          <a:stretch>
            <a:fillRect/>
          </a:stretch>
        </p:blipFill>
        <p:spPr>
          <a:xfrm>
            <a:off x="428596" y="1142984"/>
            <a:ext cx="3778916" cy="45720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Content Placeholder 6" descr="big_110_rome___constantine_s_archway.jpg"/>
          <p:cNvPicPr>
            <a:picLocks noGrp="1" noChangeAspect="1"/>
          </p:cNvPicPr>
          <p:nvPr>
            <p:ph sz="quarter" idx="4"/>
          </p:nvPr>
        </p:nvPicPr>
        <p:blipFill>
          <a:blip r:embed="rId3"/>
          <a:stretch>
            <a:fillRect/>
          </a:stretch>
        </p:blipFill>
        <p:spPr>
          <a:xfrm>
            <a:off x="4643438" y="642918"/>
            <a:ext cx="4041775" cy="4286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cover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Ribbon 6"/>
          <p:cNvSpPr/>
          <p:nvPr/>
        </p:nvSpPr>
        <p:spPr>
          <a:xfrm>
            <a:off x="4143372" y="357166"/>
            <a:ext cx="4429156" cy="1000132"/>
          </a:xfrm>
          <a:prstGeom prst="ribbon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6" name="Content Placeholder 5" descr="panteon4.jpg"/>
          <p:cNvPicPr>
            <a:picLocks noGrp="1" noChangeAspect="1"/>
          </p:cNvPicPr>
          <p:nvPr>
            <p:ph sz="half" idx="1"/>
          </p:nvPr>
        </p:nvPicPr>
        <p:blipFill>
          <a:blip r:embed="rId2"/>
          <a:stretch>
            <a:fillRect/>
          </a:stretch>
        </p:blipFill>
        <p:spPr>
          <a:xfrm>
            <a:off x="785786" y="1071546"/>
            <a:ext cx="3583053" cy="4525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Content Placeholder 4" descr="panteon.jpg"/>
          <p:cNvPicPr>
            <a:picLocks noGrp="1" noChangeAspect="1"/>
          </p:cNvPicPr>
          <p:nvPr>
            <p:ph sz="half" idx="2"/>
          </p:nvPr>
        </p:nvPicPr>
        <p:blipFill>
          <a:blip r:embed="rId3"/>
          <a:stretch>
            <a:fillRect/>
          </a:stretch>
        </p:blipFill>
        <p:spPr>
          <a:xfrm>
            <a:off x="4786314" y="2071678"/>
            <a:ext cx="4105275" cy="350600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itle 3"/>
          <p:cNvSpPr>
            <a:spLocks noGrp="1"/>
          </p:cNvSpPr>
          <p:nvPr>
            <p:ph type="title"/>
          </p:nvPr>
        </p:nvSpPr>
        <p:spPr>
          <a:xfrm>
            <a:off x="4000496" y="274638"/>
            <a:ext cx="4686304" cy="1143000"/>
          </a:xfrm>
        </p:spPr>
        <p:txBody>
          <a:bodyPr/>
          <a:lstStyle/>
          <a:p>
            <a:pPr algn="ctr"/>
            <a:r>
              <a:rPr lang="fa-IR" dirty="0" smtClean="0">
                <a:cs typeface="B Davat" pitchFamily="2" charset="-78"/>
              </a:rPr>
              <a:t>معبد پانتئون</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p Ribbon 6"/>
          <p:cNvSpPr/>
          <p:nvPr/>
        </p:nvSpPr>
        <p:spPr>
          <a:xfrm>
            <a:off x="642910" y="500042"/>
            <a:ext cx="3357586" cy="928694"/>
          </a:xfrm>
          <a:prstGeom prst="ribbon2">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pic>
        <p:nvPicPr>
          <p:cNvPr id="6" name="Content Placeholder 5" descr="The_Roman_Colosseum_(70_-_82_A.D.)_Rome,_Italy.jpg"/>
          <p:cNvPicPr>
            <a:picLocks noGrp="1" noChangeAspect="1"/>
          </p:cNvPicPr>
          <p:nvPr>
            <p:ph sz="half" idx="1"/>
          </p:nvPr>
        </p:nvPicPr>
        <p:blipFill>
          <a:blip r:embed="rId2"/>
          <a:stretch>
            <a:fillRect/>
          </a:stretch>
        </p:blipFill>
        <p:spPr>
          <a:xfrm>
            <a:off x="285720" y="1571612"/>
            <a:ext cx="3962400" cy="3887009"/>
          </a:xfrm>
          <a:prstGeom prst="ellipse">
            <a:avLst/>
          </a:prstGeom>
          <a:ln>
            <a:noFill/>
          </a:ln>
          <a:effectLst>
            <a:softEdge rad="112500"/>
          </a:effectLst>
        </p:spPr>
      </p:pic>
      <p:pic>
        <p:nvPicPr>
          <p:cNvPr id="5" name="Content Placeholder 4" descr="rome-08.jpg"/>
          <p:cNvPicPr>
            <a:picLocks noGrp="1" noChangeAspect="1"/>
          </p:cNvPicPr>
          <p:nvPr>
            <p:ph sz="half" idx="2"/>
          </p:nvPr>
        </p:nvPicPr>
        <p:blipFill>
          <a:blip r:embed="rId3"/>
          <a:stretch>
            <a:fillRect/>
          </a:stretch>
        </p:blipFill>
        <p:spPr>
          <a:xfrm>
            <a:off x="4429124" y="642918"/>
            <a:ext cx="4038600" cy="45005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itle 3"/>
          <p:cNvSpPr>
            <a:spLocks noGrp="1"/>
          </p:cNvSpPr>
          <p:nvPr>
            <p:ph type="title"/>
          </p:nvPr>
        </p:nvSpPr>
        <p:spPr>
          <a:xfrm>
            <a:off x="457200" y="274638"/>
            <a:ext cx="3829048" cy="1143000"/>
          </a:xfrm>
        </p:spPr>
        <p:txBody>
          <a:bodyPr/>
          <a:lstStyle/>
          <a:p>
            <a:pPr algn="ctr"/>
            <a:r>
              <a:rPr lang="fa-IR" dirty="0" smtClean="0">
                <a:cs typeface="B Davat" pitchFamily="2" charset="-78"/>
              </a:rPr>
              <a:t>کلوسئوم</a:t>
            </a:r>
            <a:endParaRPr lang="en-US"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71604" y="285728"/>
            <a:ext cx="6357982" cy="369332"/>
          </a:xfrm>
          <a:prstGeom prst="rect">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wrap="square" rtlCol="1">
            <a:spAutoFit/>
          </a:bodyPr>
          <a:lstStyle/>
          <a:p>
            <a:pPr algn="ctr"/>
            <a:r>
              <a:rPr lang="fa-IR" dirty="0" smtClean="0">
                <a:cs typeface="B Davat" pitchFamily="2" charset="-78"/>
              </a:rPr>
              <a:t>مقایسه شهرسازی سبک پارتی در ایران و هم دوره با آن در اروپا</a:t>
            </a:r>
            <a:endParaRPr lang="fa-IR" dirty="0">
              <a:cs typeface="B Davat" pitchFamily="2" charset="-78"/>
            </a:endParaRPr>
          </a:p>
        </p:txBody>
      </p:sp>
      <p:graphicFrame>
        <p:nvGraphicFramePr>
          <p:cNvPr id="6" name="Table 5"/>
          <p:cNvGraphicFramePr>
            <a:graphicFrameLocks noGrp="1"/>
          </p:cNvGraphicFramePr>
          <p:nvPr/>
        </p:nvGraphicFramePr>
        <p:xfrm>
          <a:off x="1714480" y="857232"/>
          <a:ext cx="6096001" cy="5257800"/>
        </p:xfrm>
        <a:graphic>
          <a:graphicData uri="http://schemas.openxmlformats.org/drawingml/2006/table">
            <a:tbl>
              <a:tblPr rtl="1" firstRow="1" bandRow="1">
                <a:tableStyleId>{5C22544A-7EE6-4342-B048-85BDC9FD1C3A}</a:tableStyleId>
              </a:tblPr>
              <a:tblGrid>
                <a:gridCol w="3048001"/>
                <a:gridCol w="304800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اشکانیان ( تیسفـون )</a:t>
                      </a:r>
                    </a:p>
                    <a:p>
                      <a:pPr algn="r" rtl="1"/>
                      <a:endParaRPr lang="fa-IR" dirty="0" smtClean="0">
                        <a:cs typeface="B Davat"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r" rtl="1">
                        <a:buFont typeface="Arial" pitchFamily="34" charset="0"/>
                        <a:buNone/>
                      </a:pPr>
                      <a:r>
                        <a:rPr lang="fa-IR" dirty="0" smtClean="0">
                          <a:solidFill>
                            <a:schemeClr val="tx1"/>
                          </a:solidFill>
                          <a:cs typeface="B Davat" pitchFamily="2" charset="-78"/>
                        </a:rPr>
                        <a:t>رم</a:t>
                      </a:r>
                      <a:endParaRPr lang="fa-IR" dirty="0">
                        <a:solidFill>
                          <a:schemeClr val="tx1"/>
                        </a:solidFill>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3042960">
                <a:tc>
                  <a:txBody>
                    <a:bodyPr/>
                    <a:lstStyle/>
                    <a:p>
                      <a:pPr algn="r" rtl="1">
                        <a:lnSpc>
                          <a:spcPct val="150000"/>
                        </a:lnSpc>
                        <a:buFont typeface="Arial" pitchFamily="34" charset="0"/>
                        <a:buChar char="•"/>
                      </a:pPr>
                      <a:r>
                        <a:rPr lang="fa-IR" dirty="0" smtClean="0">
                          <a:cs typeface="B Davat" pitchFamily="2" charset="-78"/>
                        </a:rPr>
                        <a:t> احداث گنبد</a:t>
                      </a:r>
                      <a:r>
                        <a:rPr lang="fa-IR" baseline="0" dirty="0" smtClean="0">
                          <a:cs typeface="B Davat" pitchFamily="2" charset="-78"/>
                        </a:rPr>
                        <a:t> بروی بناهای چهار ضلعی </a:t>
                      </a:r>
                    </a:p>
                    <a:p>
                      <a:pPr algn="r" rtl="1">
                        <a:lnSpc>
                          <a:spcPct val="150000"/>
                        </a:lnSpc>
                        <a:buFont typeface="Arial" pitchFamily="34" charset="0"/>
                        <a:buChar char="•"/>
                      </a:pPr>
                      <a:r>
                        <a:rPr lang="fa-IR" baseline="0" dirty="0" smtClean="0">
                          <a:cs typeface="B Davat" pitchFamily="2" charset="-78"/>
                        </a:rPr>
                        <a:t> توسعه ساختمان طاق دار ایوانی </a:t>
                      </a:r>
                    </a:p>
                    <a:p>
                      <a:pPr algn="r" rtl="1">
                        <a:lnSpc>
                          <a:spcPct val="150000"/>
                        </a:lnSpc>
                        <a:buFont typeface="Arial" pitchFamily="34" charset="0"/>
                        <a:buChar char="•"/>
                      </a:pPr>
                      <a:r>
                        <a:rPr lang="fa-IR" baseline="0" dirty="0" smtClean="0">
                          <a:cs typeface="B Davat" pitchFamily="2" charset="-78"/>
                        </a:rPr>
                        <a:t> احداث فضاهای معماری وسیع</a:t>
                      </a:r>
                    </a:p>
                    <a:p>
                      <a:pPr algn="r" rtl="1">
                        <a:lnSpc>
                          <a:spcPct val="150000"/>
                        </a:lnSpc>
                        <a:buFont typeface="Arial" pitchFamily="34" charset="0"/>
                        <a:buChar char="•"/>
                      </a:pPr>
                      <a:r>
                        <a:rPr lang="fa-IR" baseline="0" dirty="0" smtClean="0">
                          <a:cs typeface="B Davat" pitchFamily="2" charset="-78"/>
                        </a:rPr>
                        <a:t> ساختن شهرهای نظامی</a:t>
                      </a:r>
                    </a:p>
                    <a:p>
                      <a:pPr algn="r" rtl="1">
                        <a:lnSpc>
                          <a:spcPct val="150000"/>
                        </a:lnSpc>
                        <a:buFont typeface="Arial" pitchFamily="34" charset="0"/>
                        <a:buChar char="•"/>
                      </a:pPr>
                      <a:r>
                        <a:rPr lang="fa-IR" baseline="0" dirty="0" smtClean="0">
                          <a:cs typeface="B Davat" pitchFamily="2" charset="-78"/>
                        </a:rPr>
                        <a:t> </a:t>
                      </a:r>
                      <a:r>
                        <a:rPr lang="fa-IR" b="1" baseline="0" dirty="0" smtClean="0">
                          <a:cs typeface="B Davat" pitchFamily="2" charset="-78"/>
                        </a:rPr>
                        <a:t>میدان : </a:t>
                      </a:r>
                      <a:r>
                        <a:rPr lang="fa-IR" b="0" baseline="0" dirty="0" smtClean="0">
                          <a:cs typeface="B Davat" pitchFamily="2" charset="-78"/>
                        </a:rPr>
                        <a:t>مکانی بود که بازارها بدان ختم می شدند و محل اعلام فرمانهای دولت </a:t>
                      </a:r>
                      <a:endParaRPr lang="fa-IR" baseline="0" dirty="0" smtClean="0">
                        <a:cs typeface="B Davat" pitchFamily="2" charset="-78"/>
                      </a:endParaRPr>
                    </a:p>
                    <a:p>
                      <a:pPr algn="r" rtl="1">
                        <a:lnSpc>
                          <a:spcPct val="150000"/>
                        </a:lnSpc>
                        <a:buFont typeface="Arial" pitchFamily="34" charset="0"/>
                        <a:buChar char="•"/>
                      </a:pPr>
                      <a:r>
                        <a:rPr lang="fa-IR" baseline="0" dirty="0" smtClean="0">
                          <a:cs typeface="B Davat" pitchFamily="2" charset="-78"/>
                        </a:rPr>
                        <a:t> سبک شهرسازی دایره وار شعاعی </a:t>
                      </a:r>
                    </a:p>
                    <a:p>
                      <a:pPr algn="r" rtl="1">
                        <a:lnSpc>
                          <a:spcPct val="150000"/>
                        </a:lnSpc>
                        <a:buFont typeface="Arial" pitchFamily="34" charset="0"/>
                        <a:buChar char="•"/>
                      </a:pPr>
                      <a:r>
                        <a:rPr lang="fa-IR" baseline="0" dirty="0" smtClean="0">
                          <a:cs typeface="B Davat" pitchFamily="2" charset="-78"/>
                        </a:rPr>
                        <a:t> جدائی مرکز حکومت از شهر </a:t>
                      </a:r>
                    </a:p>
                    <a:p>
                      <a:pPr algn="r" rtl="1">
                        <a:lnSpc>
                          <a:spcPct val="150000"/>
                        </a:lnSpc>
                        <a:buFont typeface="Arial" pitchFamily="34" charset="0"/>
                        <a:buChar char="•"/>
                      </a:pPr>
                      <a:r>
                        <a:rPr lang="fa-IR" baseline="0" dirty="0" smtClean="0">
                          <a:cs typeface="B Davat" pitchFamily="2" charset="-78"/>
                        </a:rPr>
                        <a:t> دارای حصاری به شکل نیم دایره با </a:t>
                      </a:r>
                    </a:p>
                    <a:p>
                      <a:pPr algn="r" rtl="1">
                        <a:lnSpc>
                          <a:spcPct val="150000"/>
                        </a:lnSpc>
                        <a:buFont typeface="Arial" pitchFamily="34" charset="0"/>
                        <a:buNone/>
                      </a:pPr>
                      <a:r>
                        <a:rPr lang="fa-IR" baseline="0" dirty="0" smtClean="0">
                          <a:cs typeface="B Davat" pitchFamily="2" charset="-78"/>
                        </a:rPr>
                        <a:t>  برجهای متعدد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a:lnSpc>
                          <a:spcPct val="150000"/>
                        </a:lnSpc>
                        <a:buFont typeface="Arial" pitchFamily="34" charset="0"/>
                        <a:buChar char="•"/>
                      </a:pPr>
                      <a:r>
                        <a:rPr lang="fa-IR" dirty="0" smtClean="0">
                          <a:cs typeface="B Davat" pitchFamily="2" charset="-78"/>
                        </a:rPr>
                        <a:t> طاق نصرت در سرتاسر</a:t>
                      </a:r>
                      <a:r>
                        <a:rPr lang="fa-IR" baseline="0" dirty="0" smtClean="0">
                          <a:cs typeface="B Davat" pitchFamily="2" charset="-78"/>
                        </a:rPr>
                        <a:t> امپراطوری رم </a:t>
                      </a:r>
                      <a:endParaRPr lang="fa-IR" dirty="0">
                        <a:cs typeface="B Davat" pitchFamily="2" charset="-78"/>
                      </a:endParaRPr>
                    </a:p>
                    <a:p>
                      <a:pPr algn="r" rtl="1">
                        <a:lnSpc>
                          <a:spcPct val="150000"/>
                        </a:lnSpc>
                        <a:buFont typeface="Arial" pitchFamily="34" charset="0"/>
                        <a:buChar char="•"/>
                      </a:pPr>
                      <a:r>
                        <a:rPr lang="fa-IR" dirty="0" smtClean="0">
                          <a:cs typeface="B Davat" pitchFamily="2" charset="-78"/>
                        </a:rPr>
                        <a:t> ساختن شهرهای نظامی</a:t>
                      </a:r>
                      <a:r>
                        <a:rPr lang="fa-IR" baseline="0" dirty="0" smtClean="0">
                          <a:cs typeface="B Davat" pitchFamily="2" charset="-78"/>
                        </a:rPr>
                        <a:t> </a:t>
                      </a:r>
                      <a:endParaRPr lang="fa-IR" dirty="0" smtClean="0">
                        <a:cs typeface="B Davat" pitchFamily="2" charset="-78"/>
                      </a:endParaRPr>
                    </a:p>
                    <a:p>
                      <a:pPr algn="r" rtl="1">
                        <a:lnSpc>
                          <a:spcPct val="150000"/>
                        </a:lnSpc>
                        <a:buFont typeface="Arial" pitchFamily="34" charset="0"/>
                        <a:buChar char="•"/>
                      </a:pPr>
                      <a:r>
                        <a:rPr lang="fa-IR" baseline="0" dirty="0" smtClean="0">
                          <a:cs typeface="B Davat" pitchFamily="2" charset="-78"/>
                        </a:rPr>
                        <a:t> مرکز حکومت در نزدیکی میدان مرکز</a:t>
                      </a:r>
                    </a:p>
                    <a:p>
                      <a:pPr algn="r" rtl="1">
                        <a:lnSpc>
                          <a:spcPct val="150000"/>
                        </a:lnSpc>
                        <a:buFont typeface="Arial" pitchFamily="34" charset="0"/>
                        <a:buNone/>
                      </a:pPr>
                      <a:r>
                        <a:rPr lang="fa-IR" baseline="0" dirty="0" smtClean="0">
                          <a:cs typeface="B Davat" pitchFamily="2" charset="-78"/>
                        </a:rPr>
                        <a:t>   شهر قرارداشت . </a:t>
                      </a:r>
                    </a:p>
                    <a:p>
                      <a:pPr marL="0" marR="0" indent="0" algn="r" defTabSz="914400" rtl="1" eaLnBrk="1" fontAlgn="auto" latinLnBrk="0" hangingPunct="1">
                        <a:lnSpc>
                          <a:spcPct val="150000"/>
                        </a:lnSpc>
                        <a:spcBef>
                          <a:spcPts val="0"/>
                        </a:spcBef>
                        <a:spcAft>
                          <a:spcPts val="0"/>
                        </a:spcAft>
                        <a:buClrTx/>
                        <a:buSzTx/>
                        <a:buFont typeface="Arial" pitchFamily="34" charset="0"/>
                        <a:buChar char="•"/>
                        <a:tabLst/>
                        <a:defRPr/>
                      </a:pPr>
                      <a:r>
                        <a:rPr lang="fa-IR" baseline="0" dirty="0" smtClean="0">
                          <a:cs typeface="B Davat" pitchFamily="2" charset="-78"/>
                        </a:rPr>
                        <a:t>شهر پایگاه تجهیزات ارتش بود . </a:t>
                      </a:r>
                    </a:p>
                    <a:p>
                      <a:pPr marL="0" marR="0" indent="0" algn="r" defTabSz="914400" rtl="1" eaLnBrk="1" fontAlgn="auto" latinLnBrk="0" hangingPunct="1">
                        <a:lnSpc>
                          <a:spcPct val="150000"/>
                        </a:lnSpc>
                        <a:spcBef>
                          <a:spcPts val="0"/>
                        </a:spcBef>
                        <a:spcAft>
                          <a:spcPts val="0"/>
                        </a:spcAft>
                        <a:buClrTx/>
                        <a:buSzTx/>
                        <a:buFont typeface="Arial" pitchFamily="34" charset="0"/>
                        <a:buChar char="•"/>
                        <a:tabLst/>
                        <a:defRPr/>
                      </a:pPr>
                      <a:r>
                        <a:rPr lang="fa-IR" dirty="0" smtClean="0">
                          <a:cs typeface="B Davat" pitchFamily="2" charset="-78"/>
                        </a:rPr>
                        <a:t>فرم شهر مستطیل یا مربع است در وسط </a:t>
                      </a:r>
                    </a:p>
                    <a:p>
                      <a:pPr rtl="1">
                        <a:lnSpc>
                          <a:spcPct val="150000"/>
                        </a:lnSpc>
                        <a:buFont typeface="Arial" pitchFamily="34" charset="0"/>
                        <a:buNone/>
                      </a:pPr>
                      <a:r>
                        <a:rPr lang="fa-IR" dirty="0" smtClean="0">
                          <a:cs typeface="B Davat" pitchFamily="2" charset="-78"/>
                        </a:rPr>
                        <a:t>  هر ضلع دروازه ای وجود داشت</a:t>
                      </a:r>
                      <a:r>
                        <a:rPr lang="fa-IR" baseline="0" dirty="0" smtClean="0">
                          <a:cs typeface="B Davat" pitchFamily="2" charset="-78"/>
                        </a:rPr>
                        <a:t> . </a:t>
                      </a:r>
                    </a:p>
                    <a:p>
                      <a:pPr marL="0" marR="0" indent="0" algn="r" defTabSz="914400" rtl="1" eaLnBrk="1" fontAlgn="auto" latinLnBrk="0" hangingPunct="1">
                        <a:lnSpc>
                          <a:spcPct val="150000"/>
                        </a:lnSpc>
                        <a:spcBef>
                          <a:spcPts val="0"/>
                        </a:spcBef>
                        <a:spcAft>
                          <a:spcPts val="0"/>
                        </a:spcAft>
                        <a:buClrTx/>
                        <a:buSzTx/>
                        <a:buFont typeface="Arial" pitchFamily="34" charset="0"/>
                        <a:buNone/>
                        <a:tabLst/>
                        <a:defRPr/>
                      </a:pPr>
                      <a:r>
                        <a:rPr lang="fa-IR" dirty="0" smtClean="0">
                          <a:cs typeface="B Davat" pitchFamily="2" charset="-78"/>
                        </a:rPr>
                        <a:t>شهر رومی ابتدا حصار نداشت اما بعد ها حصار</a:t>
                      </a:r>
                      <a:r>
                        <a:rPr lang="fa-IR" baseline="0" dirty="0" smtClean="0">
                          <a:cs typeface="B Davat" pitchFamily="2" charset="-78"/>
                        </a:rPr>
                        <a:t> کشی شهرها به صورت مربع یا مستطیل بود . </a:t>
                      </a:r>
                      <a:endParaRPr lang="fa-IR" dirty="0" smtClean="0">
                        <a:cs typeface="B Davat" pitchFamily="2" charset="-78"/>
                      </a:endParaRPr>
                    </a:p>
                    <a:p>
                      <a:pPr algn="r" rtl="1">
                        <a:lnSpc>
                          <a:spcPct val="150000"/>
                        </a:lnSpc>
                        <a:buFont typeface="Arial" pitchFamily="34" charset="0"/>
                        <a:buNone/>
                      </a:pPr>
                      <a:endParaRPr lang="fa-IR" dirty="0" smtClean="0">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cover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85918" y="285728"/>
          <a:ext cx="6096001" cy="6080760"/>
        </p:xfrm>
        <a:graphic>
          <a:graphicData uri="http://schemas.openxmlformats.org/drawingml/2006/table">
            <a:tbl>
              <a:tblPr rtl="1" firstRow="1" bandRow="1">
                <a:tableStyleId>{5C22544A-7EE6-4342-B048-85BDC9FD1C3A}</a:tableStyleId>
              </a:tblPr>
              <a:tblGrid>
                <a:gridCol w="3048001"/>
                <a:gridCol w="3048000"/>
              </a:tblGrid>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solidFill>
                            <a:schemeClr val="tx1"/>
                          </a:solidFill>
                          <a:cs typeface="B Davat" pitchFamily="2" charset="-78"/>
                        </a:rPr>
                        <a:t>ساسانیان ( اردشیر خوره )</a:t>
                      </a:r>
                      <a:r>
                        <a:rPr lang="fa-IR" baseline="0" dirty="0" smtClean="0">
                          <a:solidFill>
                            <a:schemeClr val="tx1"/>
                          </a:solidFill>
                          <a:cs typeface="B Davat" pitchFamily="2" charset="-78"/>
                        </a:rPr>
                        <a:t> </a:t>
                      </a:r>
                      <a:endParaRPr lang="fa-IR" dirty="0" smtClean="0">
                        <a:solidFill>
                          <a:schemeClr val="tx1"/>
                        </a:solidFill>
                        <a:cs typeface="B Davat" pitchFamily="2" charset="-78"/>
                      </a:endParaRPr>
                    </a:p>
                    <a:p>
                      <a:pPr rtl="1"/>
                      <a:endParaRPr lang="fa-IR" dirty="0" smtClean="0">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rtl="1">
                        <a:buFont typeface="Arial" pitchFamily="34" charset="0"/>
                        <a:buNone/>
                      </a:pPr>
                      <a:r>
                        <a:rPr lang="fa-IR" dirty="0" smtClean="0">
                          <a:solidFill>
                            <a:schemeClr val="tx1"/>
                          </a:solidFill>
                          <a:cs typeface="B Davat" pitchFamily="2" charset="-78"/>
                        </a:rPr>
                        <a:t>رم</a:t>
                      </a:r>
                      <a:endParaRPr lang="fa-IR" dirty="0">
                        <a:solidFill>
                          <a:schemeClr val="tx1"/>
                        </a:solidFill>
                        <a:cs typeface="B Davat"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1002994">
                <a:tc>
                  <a:txBody>
                    <a:bodyPr/>
                    <a:lstStyle/>
                    <a:p>
                      <a:pPr rtl="1">
                        <a:lnSpc>
                          <a:spcPct val="150000"/>
                        </a:lnSpc>
                        <a:buFont typeface="Arial" pitchFamily="34" charset="0"/>
                        <a:buChar char="•"/>
                      </a:pPr>
                      <a:r>
                        <a:rPr lang="fa-IR" dirty="0" smtClean="0">
                          <a:cs typeface="B Davat" pitchFamily="2" charset="-78"/>
                        </a:rPr>
                        <a:t> شهر به حصار ختم می شود . </a:t>
                      </a:r>
                    </a:p>
                    <a:p>
                      <a:pPr rtl="1">
                        <a:lnSpc>
                          <a:spcPct val="150000"/>
                        </a:lnSpc>
                        <a:buFont typeface="Arial" pitchFamily="34" charset="0"/>
                        <a:buChar char="•"/>
                      </a:pPr>
                      <a:r>
                        <a:rPr lang="fa-IR" baseline="0" dirty="0" smtClean="0">
                          <a:cs typeface="B Davat" pitchFamily="2" charset="-78"/>
                        </a:rPr>
                        <a:t> شهر دارای باروهای نظامی در اطراف است .</a:t>
                      </a:r>
                    </a:p>
                    <a:p>
                      <a:pPr rtl="1">
                        <a:lnSpc>
                          <a:spcPct val="150000"/>
                        </a:lnSpc>
                        <a:buFont typeface="Arial" pitchFamily="34" charset="0"/>
                        <a:buChar char="•"/>
                      </a:pPr>
                      <a:r>
                        <a:rPr lang="fa-IR" baseline="0" dirty="0" smtClean="0">
                          <a:cs typeface="B Davat" pitchFamily="2" charset="-78"/>
                        </a:rPr>
                        <a:t> ساختار شهر عنکبوتی است . </a:t>
                      </a:r>
                    </a:p>
                    <a:p>
                      <a:pPr rtl="1">
                        <a:lnSpc>
                          <a:spcPct val="150000"/>
                        </a:lnSpc>
                        <a:buFont typeface="Arial" pitchFamily="34" charset="0"/>
                        <a:buChar char="•"/>
                      </a:pPr>
                      <a:r>
                        <a:rPr lang="fa-IR" baseline="0" dirty="0" smtClean="0">
                          <a:cs typeface="B Davat" pitchFamily="2" charset="-78"/>
                        </a:rPr>
                        <a:t> دو شهر مجزا از هم : شهر قدرت - شهر </a:t>
                      </a:r>
                    </a:p>
                    <a:p>
                      <a:pPr rtl="1">
                        <a:lnSpc>
                          <a:spcPct val="150000"/>
                        </a:lnSpc>
                        <a:buFont typeface="Arial" pitchFamily="34" charset="0"/>
                        <a:buNone/>
                      </a:pPr>
                      <a:r>
                        <a:rPr lang="fa-IR" baseline="0" dirty="0" smtClean="0">
                          <a:cs typeface="B Davat" pitchFamily="2" charset="-78"/>
                        </a:rPr>
                        <a:t>  و معبد باهم برای مردم عوام </a:t>
                      </a:r>
                    </a:p>
                    <a:p>
                      <a:pPr rtl="1">
                        <a:lnSpc>
                          <a:spcPct val="150000"/>
                        </a:lnSpc>
                        <a:buFont typeface="Arial" pitchFamily="34" charset="0"/>
                        <a:buChar char="•"/>
                      </a:pPr>
                      <a:r>
                        <a:rPr lang="fa-IR" baseline="0" dirty="0" smtClean="0">
                          <a:cs typeface="B Davat" pitchFamily="2" charset="-78"/>
                        </a:rPr>
                        <a:t> شهر دارای چهار دروازه به سوی جهات </a:t>
                      </a:r>
                    </a:p>
                    <a:p>
                      <a:pPr rtl="1">
                        <a:lnSpc>
                          <a:spcPct val="150000"/>
                        </a:lnSpc>
                        <a:buFont typeface="Arial" pitchFamily="34" charset="0"/>
                        <a:buNone/>
                      </a:pPr>
                      <a:r>
                        <a:rPr lang="fa-IR" baseline="0" dirty="0" smtClean="0">
                          <a:cs typeface="B Davat" pitchFamily="2" charset="-78"/>
                        </a:rPr>
                        <a:t>  اربعه </a:t>
                      </a:r>
                    </a:p>
                    <a:p>
                      <a:pPr rtl="1">
                        <a:lnSpc>
                          <a:spcPct val="150000"/>
                        </a:lnSpc>
                        <a:buFont typeface="Arial" pitchFamily="34" charset="0"/>
                        <a:buChar char="•"/>
                      </a:pPr>
                      <a:r>
                        <a:rPr lang="fa-IR" baseline="0" dirty="0" smtClean="0">
                          <a:cs typeface="B Davat" pitchFamily="2" charset="-78"/>
                        </a:rPr>
                        <a:t> میدان گستره ای وسیع جلوی دروازه های شارستان ایجاد کرده که دیدگاه ریخت شناسی فضایی خاصی راسبب نمی گردد </a:t>
                      </a:r>
                    </a:p>
                    <a:p>
                      <a:pPr rtl="1">
                        <a:lnSpc>
                          <a:spcPct val="150000"/>
                        </a:lnSpc>
                        <a:buFont typeface="Arial" pitchFamily="34" charset="0"/>
                        <a:buChar char="•"/>
                      </a:pPr>
                      <a:r>
                        <a:rPr lang="fa-IR" baseline="0" dirty="0" smtClean="0">
                          <a:cs typeface="B Davat" pitchFamily="2" charset="-78"/>
                        </a:rPr>
                        <a:t> بازار به عنوان ستون فقرات شهر که از دل شارستان عبور می کند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rtl="1">
                        <a:lnSpc>
                          <a:spcPct val="150000"/>
                        </a:lnSpc>
                        <a:buFont typeface="Arial" pitchFamily="34" charset="0"/>
                        <a:buChar char="•"/>
                      </a:pPr>
                      <a:r>
                        <a:rPr lang="fa-IR" baseline="0" dirty="0" smtClean="0">
                          <a:cs typeface="B Davat" pitchFamily="2" charset="-78"/>
                        </a:rPr>
                        <a:t>حاشیه شهر تبدیل به بافت ارگانیک می شد.</a:t>
                      </a:r>
                    </a:p>
                    <a:p>
                      <a:pPr rtl="1">
                        <a:lnSpc>
                          <a:spcPct val="150000"/>
                        </a:lnSpc>
                        <a:buFont typeface="Arial" pitchFamily="34" charset="0"/>
                        <a:buChar char="•"/>
                      </a:pPr>
                      <a:r>
                        <a:rPr lang="fa-IR" baseline="0" dirty="0" smtClean="0">
                          <a:cs typeface="B Davat" pitchFamily="2" charset="-78"/>
                        </a:rPr>
                        <a:t> فروم محل قدرت حکومت است . </a:t>
                      </a:r>
                    </a:p>
                    <a:p>
                      <a:pPr rtl="1">
                        <a:lnSpc>
                          <a:spcPct val="150000"/>
                        </a:lnSpc>
                        <a:buFont typeface="Arial" pitchFamily="34" charset="0"/>
                        <a:buChar char="•"/>
                      </a:pPr>
                      <a:r>
                        <a:rPr lang="fa-IR" baseline="0" dirty="0" smtClean="0">
                          <a:cs typeface="B Davat" pitchFamily="2" charset="-78"/>
                        </a:rPr>
                        <a:t> میدان در محل تلاقی دو خیابان اصلی شهر</a:t>
                      </a:r>
                    </a:p>
                    <a:p>
                      <a:pPr rtl="1">
                        <a:lnSpc>
                          <a:spcPct val="150000"/>
                        </a:lnSpc>
                        <a:buFont typeface="Arial" pitchFamily="34" charset="0"/>
                        <a:buChar char="•"/>
                      </a:pPr>
                      <a:r>
                        <a:rPr lang="fa-IR" baseline="0" dirty="0" smtClean="0">
                          <a:cs typeface="B Davat" pitchFamily="2" charset="-78"/>
                        </a:rPr>
                        <a:t> کاخ امپراطوری ، معبد ، حمام ، تئاتر و ... </a:t>
                      </a:r>
                    </a:p>
                    <a:p>
                      <a:pPr rtl="1">
                        <a:lnSpc>
                          <a:spcPct val="150000"/>
                        </a:lnSpc>
                        <a:buFont typeface="Arial" pitchFamily="34" charset="0"/>
                        <a:buNone/>
                      </a:pPr>
                      <a:r>
                        <a:rPr lang="fa-IR" baseline="0" dirty="0" smtClean="0">
                          <a:cs typeface="B Davat" pitchFamily="2" charset="-78"/>
                        </a:rPr>
                        <a:t>  درنزدیکی فروم شکل می گرفتند . </a:t>
                      </a:r>
                    </a:p>
                    <a:p>
                      <a:pPr rtl="1">
                        <a:lnSpc>
                          <a:spcPct val="150000"/>
                        </a:lnSpc>
                        <a:buFont typeface="Arial" pitchFamily="34" charset="0"/>
                        <a:buChar char="•"/>
                      </a:pPr>
                      <a:r>
                        <a:rPr lang="fa-IR" baseline="0" dirty="0" smtClean="0">
                          <a:cs typeface="B Davat" pitchFamily="2" charset="-78"/>
                        </a:rPr>
                        <a:t> میدان قلب تپنده شهر </a:t>
                      </a:r>
                    </a:p>
                    <a:p>
                      <a:pPr rtl="1">
                        <a:lnSpc>
                          <a:spcPct val="150000"/>
                        </a:lnSpc>
                        <a:buFont typeface="Arial" pitchFamily="34" charset="0"/>
                        <a:buChar char="•"/>
                      </a:pPr>
                      <a:r>
                        <a:rPr lang="fa-IR" baseline="0" dirty="0" smtClean="0">
                          <a:cs typeface="B Davat" pitchFamily="2" charset="-78"/>
                        </a:rPr>
                        <a:t> در محل تلاقی جاده ها و رودخانه ها   </a:t>
                      </a:r>
                    </a:p>
                    <a:p>
                      <a:pPr rtl="1">
                        <a:lnSpc>
                          <a:spcPct val="150000"/>
                        </a:lnSpc>
                        <a:buFont typeface="Arial" pitchFamily="34" charset="0"/>
                        <a:buNone/>
                      </a:pPr>
                      <a:r>
                        <a:rPr lang="fa-IR" baseline="0" dirty="0" smtClean="0">
                          <a:cs typeface="B Davat" pitchFamily="2" charset="-78"/>
                        </a:rPr>
                        <a:t>   جانمایی می شد . </a:t>
                      </a:r>
                    </a:p>
                    <a:p>
                      <a:pPr rtl="1">
                        <a:lnSpc>
                          <a:spcPct val="150000"/>
                        </a:lnSpc>
                        <a:buFont typeface="Arial" pitchFamily="34" charset="0"/>
                        <a:buChar char="•"/>
                      </a:pPr>
                      <a:r>
                        <a:rPr lang="fa-IR" baseline="0" dirty="0" smtClean="0">
                          <a:cs typeface="B Davat" pitchFamily="2" charset="-78"/>
                        </a:rPr>
                        <a:t> عناصر بارز :</a:t>
                      </a:r>
                    </a:p>
                    <a:p>
                      <a:pPr rtl="1">
                        <a:lnSpc>
                          <a:spcPct val="150000"/>
                        </a:lnSpc>
                        <a:buFont typeface="Arial" pitchFamily="34" charset="0"/>
                        <a:buNone/>
                      </a:pPr>
                      <a:r>
                        <a:rPr lang="fa-IR" baseline="0" dirty="0" smtClean="0">
                          <a:cs typeface="B Davat" pitchFamily="2" charset="-78"/>
                        </a:rPr>
                        <a:t> معبد پانتئون (ابتدا مستطیل و بعدها مدور) – تئاتر – استادیوم – طاق نصرت – حمام عمومی – حصار شهر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571480"/>
            <a:ext cx="8229600" cy="4525963"/>
          </a:xfrm>
        </p:spPr>
        <p:txBody>
          <a:bodyPr anchor="ctr">
            <a:normAutofit/>
          </a:bodyPr>
          <a:lstStyle/>
          <a:p>
            <a:pPr>
              <a:lnSpc>
                <a:spcPct val="150000"/>
              </a:lnSpc>
            </a:pPr>
            <a:r>
              <a:rPr lang="fa-IR" sz="2000" dirty="0" smtClean="0">
                <a:ln w="1905"/>
                <a:effectLst>
                  <a:innerShdw blurRad="69850" dist="43180" dir="5400000">
                    <a:srgbClr val="000000">
                      <a:alpha val="65000"/>
                    </a:srgbClr>
                  </a:innerShdw>
                </a:effectLst>
                <a:cs typeface="B Davat" pitchFamily="2" charset="-78"/>
              </a:rPr>
              <a:t>در ایران شهرسازی قبل ازاسلام از سال 240 قبل ازمیلاد آغاز شده و تا 640 میلادی ادامه می یابد . ساختار کالبدی – فضایی شهرها در این دوره بر اساس دو سبک عمده پارسی و پارتی و یک میان سبک پارسی – هلنی شکل می گیرند . </a:t>
            </a:r>
          </a:p>
          <a:p>
            <a:pPr>
              <a:lnSpc>
                <a:spcPct val="150000"/>
              </a:lnSpc>
              <a:buNone/>
            </a:pPr>
            <a:endParaRPr lang="fa-IR" sz="2000" b="1" dirty="0" smtClean="0">
              <a:ln w="1905"/>
              <a:effectLst>
                <a:innerShdw blurRad="69850" dist="43180" dir="5400000">
                  <a:srgbClr val="000000">
                    <a:alpha val="65000"/>
                  </a:srgbClr>
                </a:innerShdw>
              </a:effectLst>
              <a:cs typeface="B Davat" pitchFamily="2" charset="-78"/>
            </a:endParaRPr>
          </a:p>
          <a:p>
            <a:pPr>
              <a:lnSpc>
                <a:spcPct val="150000"/>
              </a:lnSpc>
            </a:pPr>
            <a:r>
              <a:rPr lang="fa-IR" sz="2000" b="1" dirty="0" smtClean="0">
                <a:ln w="1905"/>
                <a:effectLst>
                  <a:innerShdw blurRad="69850" dist="43180" dir="5400000">
                    <a:srgbClr val="000000">
                      <a:alpha val="65000"/>
                    </a:srgbClr>
                  </a:innerShdw>
                </a:effectLst>
                <a:cs typeface="B Davat" pitchFamily="2" charset="-78"/>
              </a:rPr>
              <a:t>1- سبک پارسی   </a:t>
            </a:r>
            <a:r>
              <a:rPr lang="fa-IR" sz="1400" dirty="0" smtClean="0">
                <a:ln w="1905"/>
                <a:effectLst>
                  <a:innerShdw blurRad="69850" dist="43180" dir="5400000">
                    <a:srgbClr val="000000">
                      <a:alpha val="65000"/>
                    </a:srgbClr>
                  </a:innerShdw>
                </a:effectLst>
                <a:cs typeface="B Davat" pitchFamily="2" charset="-78"/>
              </a:rPr>
              <a:t>( قرن 9 تا 4 قبل از میلاد) (هخامنشیان )</a:t>
            </a:r>
            <a:endParaRPr lang="fa-IR" sz="1400" b="1" dirty="0" smtClean="0">
              <a:ln w="1905"/>
              <a:effectLst>
                <a:innerShdw blurRad="69850" dist="43180" dir="5400000">
                  <a:srgbClr val="000000">
                    <a:alpha val="65000"/>
                  </a:srgbClr>
                </a:innerShdw>
              </a:effectLst>
              <a:cs typeface="B Davat" pitchFamily="2" charset="-78"/>
            </a:endParaRPr>
          </a:p>
          <a:p>
            <a:pPr>
              <a:lnSpc>
                <a:spcPct val="150000"/>
              </a:lnSpc>
            </a:pPr>
            <a:r>
              <a:rPr lang="fa-IR" sz="2000" b="1" dirty="0" smtClean="0">
                <a:ln w="1905"/>
                <a:effectLst>
                  <a:innerShdw blurRad="69850" dist="43180" dir="5400000">
                    <a:srgbClr val="000000">
                      <a:alpha val="65000"/>
                    </a:srgbClr>
                  </a:innerShdw>
                </a:effectLst>
                <a:cs typeface="B Davat" pitchFamily="2" charset="-78"/>
              </a:rPr>
              <a:t>2- سبک پارسی – هلنی   </a:t>
            </a:r>
            <a:r>
              <a:rPr lang="fa-IR" sz="1400" dirty="0" smtClean="0">
                <a:ln w="1905"/>
                <a:effectLst>
                  <a:innerShdw blurRad="69850" dist="43180" dir="5400000">
                    <a:srgbClr val="000000">
                      <a:alpha val="65000"/>
                    </a:srgbClr>
                  </a:innerShdw>
                </a:effectLst>
                <a:cs typeface="B Davat" pitchFamily="2" charset="-78"/>
              </a:rPr>
              <a:t>( قرن 3 قبل از میلاد ) (سلوکیان )</a:t>
            </a:r>
            <a:endParaRPr lang="fa-IR" sz="1400" b="1" dirty="0" smtClean="0">
              <a:ln w="1905"/>
              <a:effectLst>
                <a:innerShdw blurRad="69850" dist="43180" dir="5400000">
                  <a:srgbClr val="000000">
                    <a:alpha val="65000"/>
                  </a:srgbClr>
                </a:innerShdw>
              </a:effectLst>
              <a:cs typeface="B Davat" pitchFamily="2" charset="-78"/>
            </a:endParaRPr>
          </a:p>
          <a:p>
            <a:pPr>
              <a:lnSpc>
                <a:spcPct val="150000"/>
              </a:lnSpc>
            </a:pPr>
            <a:r>
              <a:rPr lang="fa-IR" sz="2000" b="1" dirty="0" smtClean="0">
                <a:ln w="1905"/>
                <a:effectLst>
                  <a:innerShdw blurRad="69850" dist="43180" dir="5400000">
                    <a:srgbClr val="000000">
                      <a:alpha val="65000"/>
                    </a:srgbClr>
                  </a:innerShdw>
                </a:effectLst>
                <a:cs typeface="B Davat" pitchFamily="2" charset="-78"/>
              </a:rPr>
              <a:t>3- سبک پارتی  </a:t>
            </a:r>
            <a:r>
              <a:rPr lang="fa-IR" sz="1400" dirty="0" smtClean="0">
                <a:ln w="1905"/>
                <a:effectLst>
                  <a:innerShdw blurRad="69850" dist="43180" dir="5400000">
                    <a:srgbClr val="000000">
                      <a:alpha val="65000"/>
                    </a:srgbClr>
                  </a:innerShdw>
                </a:effectLst>
                <a:cs typeface="B Davat" pitchFamily="2" charset="-78"/>
              </a:rPr>
              <a:t>( قرن 3 قبل از میلاد تا 7 میلادی ) (اشکانیان – ساسانیان )</a:t>
            </a:r>
            <a:endParaRPr lang="fa-IR" sz="1400" b="1" dirty="0">
              <a:ln w="1905"/>
              <a:effectLst>
                <a:innerShdw blurRad="69850" dist="43180" dir="5400000">
                  <a:srgbClr val="000000">
                    <a:alpha val="65000"/>
                  </a:srgbClr>
                </a:innerShdw>
              </a:effectLst>
              <a:cs typeface="B Davat" pitchFamily="2" charset="-78"/>
            </a:endParaRPr>
          </a:p>
        </p:txBody>
      </p:sp>
      <p:sp>
        <p:nvSpPr>
          <p:cNvPr id="7" name="Rounded Rectangle 6"/>
          <p:cNvSpPr/>
          <p:nvPr/>
        </p:nvSpPr>
        <p:spPr>
          <a:xfrm>
            <a:off x="214282" y="285728"/>
            <a:ext cx="8643998" cy="564360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2066" y="285728"/>
            <a:ext cx="3643338"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 name="Rectangle 1"/>
          <p:cNvSpPr/>
          <p:nvPr/>
        </p:nvSpPr>
        <p:spPr>
          <a:xfrm>
            <a:off x="142844" y="1000109"/>
            <a:ext cx="8643982" cy="3831818"/>
          </a:xfrm>
          <a:prstGeom prst="rect">
            <a:avLst/>
          </a:prstGeom>
        </p:spPr>
        <p:txBody>
          <a:bodyPr wrap="square">
            <a:spAutoFit/>
          </a:bodyPr>
          <a:lstStyle/>
          <a:p>
            <a:pPr>
              <a:lnSpc>
                <a:spcPct val="150000"/>
              </a:lnSpc>
            </a:pPr>
            <a:r>
              <a:rPr lang="fa-IR" dirty="0" smtClean="0">
                <a:cs typeface="B Davat" pitchFamily="2" charset="-78"/>
              </a:rPr>
              <a:t>اقوام آريايي مستقر در كوههاي زاگرس و دشتهاي آن در برخورد با اقوام ساكن در بين‌النهرين با نوعي از سكونت يعني شهرنشيني آشنا شدند. اينان از مرحله جوامع ساده روستايي به مرحله جامعه شهري رسيدند و تبلور كالبدي اين گذر، ايجاد « شهر ـ قدرت » هگمتانه بود. آرياييها ، مظاهر تمدن را از ساكنان بين‌النهرين آموختند و شباهت هگمتانه به شهرهاي اور، بابل و نينوا به همين دليل بود اما هگمتانه علي‌رغم اين شباهت تفاوتهايي با آنها داشت. اين شهر فقط شهر ـ معبد بين‌النهرين نبود و به يكجا هم شهر ـ معبد و هم شهر ـ قدرت محسوب مي شد و محل تجمع سه جامعه ايلي ، روستايي و عشايري به شمار مي رفت ، در حالي كه چنين تجمعي در بين‌النهرين ديده نشده است.</a:t>
            </a:r>
          </a:p>
          <a:p>
            <a:pPr>
              <a:lnSpc>
                <a:spcPct val="150000"/>
              </a:lnSpc>
            </a:pPr>
            <a:r>
              <a:rPr lang="fa-IR" dirty="0" smtClean="0">
                <a:cs typeface="B Davat" pitchFamily="2" charset="-78"/>
              </a:rPr>
              <a:t>شار مادي در اين دوره عبارت بود از قلعه‌هاي محكم و استوار بر فراز تپه و يا يك نقطه سوق‌الجيشي كه نقاط زيستي كوچك و بزرگ در دامنه‌اش پراكنده بودند. در اين دوره ، شهر، نقاط زيستي و بازار (كه در مرحله جنيني خود قرار داشت) در خارج از قلعه واقع بودند، و به طور كلي ميتوان گفت كه شهر هنوز فراگير نشده و به مفهوم گسترده آن وجود نداشت. </a:t>
            </a:r>
            <a:endParaRPr lang="fa-IR" b="0" dirty="0">
              <a:cs typeface="B Davat" pitchFamily="2" charset="-78"/>
            </a:endParaRPr>
          </a:p>
        </p:txBody>
      </p:sp>
      <p:sp>
        <p:nvSpPr>
          <p:cNvPr id="4" name="Rectangle 3"/>
          <p:cNvSpPr/>
          <p:nvPr/>
        </p:nvSpPr>
        <p:spPr>
          <a:xfrm>
            <a:off x="5143504" y="285728"/>
            <a:ext cx="3504486" cy="400110"/>
          </a:xfrm>
          <a:prstGeom prst="rect">
            <a:avLst/>
          </a:prstGeom>
        </p:spPr>
        <p:txBody>
          <a:bodyPr wrap="none">
            <a:spAutoFit/>
          </a:bodyPr>
          <a:lstStyle/>
          <a:p>
            <a:r>
              <a:rPr lang="fa-IR" b="1" i="1" dirty="0" smtClean="0">
                <a:effectLst>
                  <a:outerShdw blurRad="38100" dist="38100" dir="2700000" algn="tl">
                    <a:srgbClr val="000000">
                      <a:alpha val="43137"/>
                    </a:srgbClr>
                  </a:outerShdw>
                </a:effectLst>
                <a:cs typeface="B Davat" pitchFamily="2" charset="-78"/>
              </a:rPr>
              <a:t>1- </a:t>
            </a:r>
            <a:r>
              <a:rPr lang="fa-IR" sz="2000" b="1" dirty="0" smtClean="0">
                <a:effectLst>
                  <a:outerShdw blurRad="38100" dist="38100" dir="2700000" algn="tl">
                    <a:srgbClr val="000000">
                      <a:alpha val="43137"/>
                    </a:srgbClr>
                  </a:outerShdw>
                </a:effectLst>
                <a:cs typeface="B Davat" pitchFamily="2" charset="-78"/>
              </a:rPr>
              <a:t>سبك پارسي (قرن نهم تا قرن چهارم ق .م.)</a:t>
            </a:r>
            <a:endParaRPr lang="fa-IR" sz="2000" b="1" dirty="0">
              <a:effectLst>
                <a:outerShdw blurRad="38100" dist="38100" dir="2700000" algn="tl">
                  <a:srgbClr val="000000">
                    <a:alpha val="43137"/>
                  </a:srgbClr>
                </a:outerShdw>
              </a:effectLst>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71522" y="66397"/>
            <a:ext cx="8872510" cy="6577313"/>
          </a:xfrm>
          <a:prstGeom prst="rect">
            <a:avLst/>
          </a:prstGeom>
        </p:spPr>
        <p:txBody>
          <a:bodyPr wrap="square">
            <a:spAutoFit/>
          </a:bodyPr>
          <a:lstStyle/>
          <a:p>
            <a:pPr>
              <a:lnSpc>
                <a:spcPct val="150000"/>
              </a:lnSpc>
            </a:pPr>
            <a:r>
              <a:rPr lang="fa-IR" sz="1800" dirty="0" smtClean="0">
                <a:cs typeface="B Davat" pitchFamily="2" charset="-78"/>
              </a:rPr>
              <a:t>سبك پارسي در دوران هخامنشي به اوج خود رسيد. حكومت هخامنشي پس از فتح بابل، با شهرهاي پر رونق بين‌النهرين مواجه گشت و روابط تجاري خود را با اقصي نقاط جهان برقرار كرد. در اين دوران روابط « كالا با كالا» جاي خود را به روابط « كالا ـ پول ـ كالا » و سپس « پول ـ كالاـ پول » داد و براي نخستين بار، شار پارسي، مركزي براي استقرار چنين رابطه‌اي شد. شار نظامي ـ كشاورزي دوران ماد جاي خود را به شار نظامي ـ بازرگاني پارسي در مرزها، و شار بازرگاني ـ كشاورزي در سرزمينهاي مياني واگذاشت. در اين دوره است كه « بازار » در شهر متولد شد و « جامعه شهري » به معناي اخص كلمه معنا يافت. شار پارسي در اين دوره ، علاوه بر « شهر ـ معبد » ، « شهرـ بازار » نيز بود. </a:t>
            </a:r>
          </a:p>
          <a:p>
            <a:pPr>
              <a:lnSpc>
                <a:spcPct val="150000"/>
              </a:lnSpc>
            </a:pPr>
            <a:r>
              <a:rPr lang="fa-IR" sz="1800" dirty="0" smtClean="0">
                <a:cs typeface="B Davat" pitchFamily="2" charset="-78"/>
              </a:rPr>
              <a:t>سازمان فضايي ـ كالبدي شار در سبك پارسي ، شامل دژ حكومتي ، شار مياني و شار بيروني بوده است. دژ حكومتي ، مجموعه‌اي مركب از كاخها، معابد ، ايوانها، تأسيسات نظامي و اداري و انبارهاي آذوقه و ذخاير را شامل مي شد. اين دژ با ديوارهاي سنگين محافظت مي گشت و در مهمترين نقاط سوق‌الجيشي شهر قرار داشت. در صورت نبود عوارض طبيعي، تپه‌هاي مصنوعي براي استقرار چنين دژي برپا مي گرديد. شار مياني ، مجموعه محلاتي بود كه براي استقرار طبقات ممتاز در نظر گرفته مي شد و خانه هايي نسبتاً مشابه را در بر مي گرفت، كه در ميان آنها بازاري وجود داشت . مجموعه شار مياني در ميان ديواري مستحكم محصور بود كه دروازه‌هايي براي ورود و خروج به آن ايجاد شده است. شار بيروني مجموعه اي مركب از محلات و خانه ها ، بازارها ، باغات و مزارع پراكنده در سطحي وسيع را شامل مي شد و معمولاً توسط يك حصار طبيعي مانند كوه، تپه، رودخانه، جنگل و امثال آن از محيط بيروني تفكيك مي گشت. شار بيروني در سبك پارسي، شبيه روستاهاي بزرگ كنوني، قابل تصور است و اكثريت جامعه شهري در آن زندگي مي‌كردند.</a:t>
            </a:r>
            <a:endParaRPr lang="fa-IR" sz="1800" b="0" dirty="0">
              <a:cs typeface="B Davat" pitchFamily="2" charset="-78"/>
            </a:endParaRPr>
          </a:p>
        </p:txBody>
      </p:sp>
    </p:spTree>
  </p:cSld>
  <p:clrMapOvr>
    <a:masterClrMapping/>
  </p:clrMapOvr>
  <p:transition spd="slow">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28728" y="2143116"/>
            <a:ext cx="6215106" cy="2071702"/>
          </a:xfrm>
          <a:prstGeom prst="roundRect">
            <a:avLst/>
          </a:prstGeom>
          <a:ln/>
          <a:effectLst>
            <a:glow rad="228600">
              <a:schemeClr val="accent6">
                <a:satMod val="175000"/>
                <a:alpha val="40000"/>
              </a:schemeClr>
            </a:glow>
            <a:outerShdw blurRad="40000" dist="23000" dir="5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lnSpc>
                <a:spcPct val="150000"/>
              </a:lnSpc>
            </a:pPr>
            <a:r>
              <a:rPr lang="fa-IR" sz="41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Davat" pitchFamily="2" charset="-78"/>
              </a:rPr>
              <a:t>نمونه هایی از سبک پارسی در ایران و شهرسازی هم دوره با آن در  اروپا          </a:t>
            </a:r>
            <a:endParaRPr lang="fa-IR" sz="4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spd="slow">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2388</TotalTime>
  <Words>4381</Words>
  <Application>Microsoft Office PowerPoint</Application>
  <PresentationFormat>On-screen Show (4:3)</PresentationFormat>
  <Paragraphs>322</Paragraphs>
  <Slides>59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Arial</vt:lpstr>
      <vt:lpstr>B Davat</vt:lpstr>
      <vt:lpstr>Calibri</vt:lpstr>
      <vt:lpstr>Courier New</vt:lpstr>
      <vt:lpstr>Lucida Sans Unicode</vt:lpstr>
      <vt:lpstr>Tahoma</vt:lpstr>
      <vt:lpstr>Verdana</vt:lpstr>
      <vt:lpstr>Wingdings</vt:lpstr>
      <vt:lpstr>Wingdings 2</vt:lpstr>
      <vt:lpstr>Wingdings 3</vt:lpstr>
      <vt:lpstr>Concourse</vt:lpstr>
      <vt:lpstr>تاریخ شهر و شهرنشینی در ایران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شهر همدان  بناي شهرهمدان را به ديا آكو پادشاه ماد نسبت مي دهند. شهر همدان به نامهاي اكباتان - هگمتانه -آنادانا يا همدانا معروف است. شهرهمدان در زمان فرمانروايي بخت النصر ويران شد و بعدها داريوش بزرگ آن را مرمت كرد.    </vt:lpstr>
      <vt:lpstr>PowerPoint Presentation</vt:lpstr>
      <vt:lpstr>PowerPoint Presentation</vt:lpstr>
      <vt:lpstr>قلعه هگمتانه</vt:lpstr>
      <vt:lpstr>PowerPoint Presentation</vt:lpstr>
      <vt:lpstr>       كهن‌ترين شهر جهان حدود ‌٥٠٠٠ سال پيش از ميلاد به عنوان كانون مذهبي ساكنان دشت اطراف بنياد نهاده شد. نخستين كسي كه ويرانه‌هاي شوش باستان را باز شناخت بنجامين بن جناح خاخام كليمي بود كه بين سال‌هاي ‌١١٦٣ و ‌١١٧٣ ميلادي براي بررسي وضعيت كليميان در ايران به سر مي‌برد. وي هنگام زيارت دانيال نبي(ع) از تپه‌هاي باستاني شوش نيز ديدن كرد .  از ديدني‌هاي اين شهر مي توان موزه‌ي شوش، بارگاه دانيال نبي(ع) ، كاخ شائور تپه‌هاي باستاني و قلعه شوش را نام برد. .</vt:lpstr>
      <vt:lpstr>PowerPoint Presentation</vt:lpstr>
      <vt:lpstr>PowerPoint Presentation</vt:lpstr>
      <vt:lpstr>معبد چغازنبیل واقع در شوش</vt:lpstr>
      <vt:lpstr>شهر هفت تپه</vt:lpstr>
      <vt:lpstr>PowerPoint Presentation</vt:lpstr>
      <vt:lpstr>PowerPoint Presentation</vt:lpstr>
      <vt:lpstr>منظر سه بعدی مجموعه تخت جمشید</vt:lpstr>
      <vt:lpstr>تفاوتهاي شوش و تخت جمشيد </vt:lpstr>
      <vt:lpstr>تخت جمشید تنها یک مرکز حکومت بود و نقطه زیستی محسوب نمی شود چرا که پادشاهان فقط برای برگزاری اعیاد  ومراسم با شکوه از این مجموعه استفاده می کردند و شایان ذکر است که مناطق زیستی در اطراف این مجموعه شکل گرفتند که از مهمترین آنها می توان به شهر استخر اشاره نمود.</vt:lpstr>
      <vt:lpstr>PowerPoint Presentation</vt:lpstr>
      <vt:lpstr>شهرهای مهم یونان در عهد کلاسیک:</vt:lpstr>
      <vt:lpstr>PowerPoint Presentation</vt:lpstr>
      <vt:lpstr>شهر پرگامون</vt:lpstr>
      <vt:lpstr>PowerPoint Presentation</vt:lpstr>
      <vt:lpstr>PowerPoint Presentation</vt:lpstr>
      <vt:lpstr>PowerPoint Presentation</vt:lpstr>
      <vt:lpstr>PowerPoint Presentation</vt:lpstr>
      <vt:lpstr>نمونه هایی از سبک پارسی - هلنی در ایران و  شهرسازی هم دوره با آن در اروپا</vt:lpstr>
      <vt:lpstr>PowerPoint Presentation</vt:lpstr>
      <vt:lpstr>PowerPoint Presentation</vt:lpstr>
      <vt:lpstr>PowerPoint Presentation</vt:lpstr>
      <vt:lpstr>شهر های جدید و نوبنیاد مرکز اصلی دولت هلنی:</vt:lpstr>
      <vt:lpstr>PowerPoint Presentation</vt:lpstr>
      <vt:lpstr>شهر افسوس</vt:lpstr>
      <vt:lpstr>PowerPoint Presentation</vt:lpstr>
      <vt:lpstr>PowerPoint Presentation</vt:lpstr>
      <vt:lpstr>PowerPoint Presentation</vt:lpstr>
      <vt:lpstr>PowerPoint Presentation</vt:lpstr>
      <vt:lpstr>PowerPoint Presentation</vt:lpstr>
      <vt:lpstr>نمونه هایی از سبک پارتی در ایران و  شهرسازی هم دوره با آن در اروپا</vt:lpstr>
      <vt:lpstr>PowerPoint Presentation</vt:lpstr>
      <vt:lpstr>PowerPoint Presentation</vt:lpstr>
      <vt:lpstr>ساخت کالبدی شهر در دوره ساسانی</vt:lpstr>
      <vt:lpstr>PowerPoint Presentation</vt:lpstr>
      <vt:lpstr>احداث گنبد بروی بناهای چهار ضلعی</vt:lpstr>
      <vt:lpstr>تیسفون پایتخت اشکانیان</vt:lpstr>
      <vt:lpstr>امپراتوری رم شهر نظامی تیمگاد</vt:lpstr>
      <vt:lpstr>رم باستان</vt:lpstr>
      <vt:lpstr>ورودی به شهر رم</vt:lpstr>
      <vt:lpstr>PowerPoint Presentation</vt:lpstr>
      <vt:lpstr>معبد پانتئون</vt:lpstr>
      <vt:lpstr>کلوسئوم</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تاریخ شهر و شهرسازی در ایران</dc:title>
  <dc:creator>Elham</dc:creator>
  <cp:lastModifiedBy>Diana</cp:lastModifiedBy>
  <cp:revision>262</cp:revision>
  <dcterms:created xsi:type="dcterms:W3CDTF">2008-09-22T08:46:54Z</dcterms:created>
  <dcterms:modified xsi:type="dcterms:W3CDTF">2017-02-21T11:33:59Z</dcterms:modified>
</cp:coreProperties>
</file>