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66"/>
  </p:notesMasterIdLst>
  <p:handoutMasterIdLst>
    <p:handoutMasterId r:id="rId67"/>
  </p:handoutMasterIdLst>
  <p:sldIdLst>
    <p:sldId id="288" r:id="rId2"/>
    <p:sldId id="331" r:id="rId3"/>
    <p:sldId id="401" r:id="rId4"/>
    <p:sldId id="402" r:id="rId5"/>
    <p:sldId id="410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05" r:id="rId14"/>
    <p:sldId id="406" r:id="rId15"/>
    <p:sldId id="407" r:id="rId16"/>
    <p:sldId id="408" r:id="rId17"/>
    <p:sldId id="446" r:id="rId18"/>
    <p:sldId id="447" r:id="rId19"/>
    <p:sldId id="409" r:id="rId20"/>
    <p:sldId id="423" r:id="rId21"/>
    <p:sldId id="424" r:id="rId22"/>
    <p:sldId id="425" r:id="rId23"/>
    <p:sldId id="426" r:id="rId24"/>
    <p:sldId id="433" r:id="rId25"/>
    <p:sldId id="434" r:id="rId26"/>
    <p:sldId id="435" r:id="rId27"/>
    <p:sldId id="436" r:id="rId28"/>
    <p:sldId id="440" r:id="rId29"/>
    <p:sldId id="439" r:id="rId30"/>
    <p:sldId id="441" r:id="rId31"/>
    <p:sldId id="443" r:id="rId32"/>
    <p:sldId id="444" r:id="rId33"/>
    <p:sldId id="449" r:id="rId34"/>
    <p:sldId id="448" r:id="rId35"/>
    <p:sldId id="427" r:id="rId36"/>
    <p:sldId id="430" r:id="rId37"/>
    <p:sldId id="432" r:id="rId38"/>
    <p:sldId id="428" r:id="rId39"/>
    <p:sldId id="429" r:id="rId40"/>
    <p:sldId id="431" r:id="rId41"/>
    <p:sldId id="450" r:id="rId42"/>
    <p:sldId id="451" r:id="rId43"/>
    <p:sldId id="452" r:id="rId44"/>
    <p:sldId id="453" r:id="rId45"/>
    <p:sldId id="454" r:id="rId46"/>
    <p:sldId id="455" r:id="rId47"/>
    <p:sldId id="457" r:id="rId48"/>
    <p:sldId id="462" r:id="rId49"/>
    <p:sldId id="458" r:id="rId50"/>
    <p:sldId id="459" r:id="rId51"/>
    <p:sldId id="460" r:id="rId52"/>
    <p:sldId id="461" r:id="rId53"/>
    <p:sldId id="463" r:id="rId54"/>
    <p:sldId id="464" r:id="rId55"/>
    <p:sldId id="465" r:id="rId56"/>
    <p:sldId id="466" r:id="rId57"/>
    <p:sldId id="467" r:id="rId58"/>
    <p:sldId id="468" r:id="rId59"/>
    <p:sldId id="473" r:id="rId60"/>
    <p:sldId id="474" r:id="rId61"/>
    <p:sldId id="475" r:id="rId62"/>
    <p:sldId id="470" r:id="rId63"/>
    <p:sldId id="471" r:id="rId64"/>
    <p:sldId id="476" r:id="rId65"/>
  </p:sldIdLst>
  <p:sldSz cx="9144000" cy="6858000" type="screen4x3"/>
  <p:notesSz cx="6645275" cy="977582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3300"/>
    <a:srgbClr val="336600"/>
    <a:srgbClr val="000099"/>
    <a:srgbClr val="FFFF00"/>
    <a:srgbClr val="FF9966"/>
    <a:srgbClr val="CCFF33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501" autoAdjust="0"/>
    <p:restoredTop sz="94617" autoAdjust="0"/>
  </p:normalViewPr>
  <p:slideViewPr>
    <p:cSldViewPr>
      <p:cViewPr varScale="1">
        <p:scale>
          <a:sx n="83" d="100"/>
          <a:sy n="83" d="100"/>
        </p:scale>
        <p:origin x="-221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5550" y="9286875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B409E651-FF9A-49C4-9FEA-8966B13A75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65550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3438"/>
            <a:ext cx="5314950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65550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285288"/>
            <a:ext cx="2879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493F078-D2E8-47B3-AD92-9C439BBBB3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93F078-D2E8-47B3-AD92-9C439BBBB369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1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@Computer_IT_Engineering</a:t>
            </a: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 algn="r" rtl="0">
              <a:defRPr>
                <a:solidFill>
                  <a:schemeClr val="bg2"/>
                </a:solidFill>
                <a:cs typeface="Arial" charset="0"/>
              </a:defRPr>
            </a:lvl1pPr>
          </a:lstStyle>
          <a:p>
            <a:pPr>
              <a:defRPr/>
            </a:pPr>
            <a:fld id="{C906FD6E-C207-4559-8A84-6BB4225526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5BA7-1AB5-4E72-B68A-8F37A96426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3663" y="260350"/>
            <a:ext cx="2016125" cy="6192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60350"/>
            <a:ext cx="5895975" cy="619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CA37B-7810-4DA4-BBF0-3173AD0A5B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9DF65-E4DD-4E92-AA28-02C3F70AF3D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5A44B-0D30-44DD-A030-F3EF589261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3738" y="1484313"/>
            <a:ext cx="39560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FFA77-F9C7-4EC0-B1FF-92B0096F46E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3788D-D3B0-4FB7-BF50-BF60C35E44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0415-B667-46AD-8E72-1F52781650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2078C-10A3-40A0-A24D-23FF1834B2F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EBAC-C78D-4BF3-AAE6-18D34A3598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28CF7-CD74-4D87-8DEC-B514E3C01A4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7"/>
          <p:cNvGrpSpPr>
            <a:grpSpLocks/>
          </p:cNvGrpSpPr>
          <p:nvPr userDrawn="1"/>
        </p:nvGrpSpPr>
        <p:grpSpPr bwMode="auto">
          <a:xfrm>
            <a:off x="514350" y="504825"/>
            <a:ext cx="8521700" cy="1052513"/>
            <a:chOff x="279" y="681"/>
            <a:chExt cx="5368" cy="663"/>
          </a:xfrm>
        </p:grpSpPr>
        <p:grpSp>
          <p:nvGrpSpPr>
            <p:cNvPr id="1030" name="Group 16"/>
            <p:cNvGrpSpPr>
              <a:grpSpLocks/>
            </p:cNvGrpSpPr>
            <p:nvPr userDrawn="1"/>
          </p:nvGrpSpPr>
          <p:grpSpPr bwMode="auto">
            <a:xfrm>
              <a:off x="4921" y="681"/>
              <a:ext cx="726" cy="663"/>
              <a:chOff x="80" y="624"/>
              <a:chExt cx="726" cy="663"/>
            </a:xfrm>
          </p:grpSpPr>
          <p:sp>
            <p:nvSpPr>
              <p:cNvPr id="47107" name="Rectangle 3"/>
              <p:cNvSpPr>
                <a:spLocks noChangeArrowheads="1"/>
              </p:cNvSpPr>
              <p:nvPr userDrawn="1"/>
            </p:nvSpPr>
            <p:spPr bwMode="ltGray">
              <a:xfrm>
                <a:off x="504" y="692"/>
                <a:ext cx="207" cy="299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kumimoji="1" lang="en-US" sz="2400">
                  <a:cs typeface="Times New Roman" pitchFamily="18" charset="0"/>
                </a:endParaRPr>
              </a:p>
            </p:txBody>
          </p:sp>
          <p:sp>
            <p:nvSpPr>
              <p:cNvPr id="47108" name="Rectangle 4"/>
              <p:cNvSpPr>
                <a:spLocks noChangeArrowheads="1"/>
              </p:cNvSpPr>
              <p:nvPr userDrawn="1"/>
            </p:nvSpPr>
            <p:spPr bwMode="ltGray">
              <a:xfrm>
                <a:off x="341" y="958"/>
                <a:ext cx="266" cy="2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kumimoji="1" lang="en-US" sz="2400">
                  <a:cs typeface="Times New Roman" pitchFamily="18" charset="0"/>
                </a:endParaRPr>
              </a:p>
            </p:txBody>
          </p:sp>
          <p:grpSp>
            <p:nvGrpSpPr>
              <p:cNvPr id="1034" name="Group 15"/>
              <p:cNvGrpSpPr>
                <a:grpSpLocks/>
              </p:cNvGrpSpPr>
              <p:nvPr userDrawn="1"/>
            </p:nvGrpSpPr>
            <p:grpSpPr bwMode="auto">
              <a:xfrm>
                <a:off x="80" y="692"/>
                <a:ext cx="726" cy="565"/>
                <a:chOff x="80" y="692"/>
                <a:chExt cx="726" cy="565"/>
              </a:xfrm>
            </p:grpSpPr>
            <p:sp>
              <p:nvSpPr>
                <p:cNvPr id="47106" name="Rectangle 2"/>
                <p:cNvSpPr>
                  <a:spLocks noChangeArrowheads="1"/>
                </p:cNvSpPr>
                <p:nvPr userDrawn="1"/>
              </p:nvSpPr>
              <p:spPr bwMode="ltGray">
                <a:xfrm>
                  <a:off x="263" y="692"/>
                  <a:ext cx="276" cy="299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defRPr/>
                  </a:pPr>
                  <a:endParaRPr kumimoji="1" lang="en-US" sz="2400">
                    <a:cs typeface="Times New Roman" pitchFamily="18" charset="0"/>
                  </a:endParaRPr>
                </a:p>
              </p:txBody>
            </p:sp>
            <p:sp>
              <p:nvSpPr>
                <p:cNvPr id="47109" name="Rectangle 5"/>
                <p:cNvSpPr>
                  <a:spLocks noChangeArrowheads="1"/>
                </p:cNvSpPr>
                <p:nvPr userDrawn="1"/>
              </p:nvSpPr>
              <p:spPr bwMode="ltGray">
                <a:xfrm>
                  <a:off x="574" y="958"/>
                  <a:ext cx="232" cy="299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defRPr/>
                  </a:pPr>
                  <a:endParaRPr kumimoji="1" lang="en-US" sz="2400">
                    <a:cs typeface="Times New Roman" pitchFamily="18" charset="0"/>
                  </a:endParaRPr>
                </a:p>
              </p:txBody>
            </p:sp>
            <p:sp>
              <p:nvSpPr>
                <p:cNvPr id="47110" name="Rectangle 6"/>
                <p:cNvSpPr>
                  <a:spLocks noChangeArrowheads="1"/>
                </p:cNvSpPr>
                <p:nvPr userDrawn="1"/>
              </p:nvSpPr>
              <p:spPr bwMode="ltGray">
                <a:xfrm>
                  <a:off x="80" y="912"/>
                  <a:ext cx="353" cy="266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rtl="0">
                    <a:defRPr/>
                  </a:pPr>
                  <a:endParaRPr kumimoji="1" lang="en-US" sz="2400">
                    <a:cs typeface="Times New Roman" pitchFamily="18" charset="0"/>
                  </a:endParaRPr>
                </a:p>
              </p:txBody>
            </p:sp>
          </p:grpSp>
          <p:sp>
            <p:nvSpPr>
              <p:cNvPr id="47111" name="Rectangle 7"/>
              <p:cNvSpPr>
                <a:spLocks noChangeArrowheads="1"/>
              </p:cNvSpPr>
              <p:nvPr userDrawn="1"/>
            </p:nvSpPr>
            <p:spPr bwMode="gray">
              <a:xfrm>
                <a:off x="480" y="624"/>
                <a:ext cx="20" cy="663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>
                  <a:defRPr/>
                </a:pPr>
                <a:endParaRPr kumimoji="1" lang="en-US" sz="2400">
                  <a:cs typeface="Times New Roman" pitchFamily="18" charset="0"/>
                </a:endParaRPr>
              </a:p>
            </p:txBody>
          </p:sp>
        </p:grpSp>
        <p:sp>
          <p:nvSpPr>
            <p:cNvPr id="47112" name="Rectangle 8"/>
            <p:cNvSpPr>
              <a:spLocks noChangeArrowheads="1"/>
            </p:cNvSpPr>
            <p:nvPr userDrawn="1"/>
          </p:nvSpPr>
          <p:spPr bwMode="gray">
            <a:xfrm flipH="1"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kumimoji="1" lang="en-US" sz="2400">
                <a:cs typeface="Times New Roman" pitchFamily="18" charset="0"/>
              </a:endParaRPr>
            </a:p>
          </p:txBody>
        </p:sp>
      </p:grp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748823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064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400800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j-cs"/>
              </a:defRPr>
            </a:lvl1pPr>
          </a:lstStyle>
          <a:p>
            <a:pPr>
              <a:defRPr/>
            </a:pPr>
            <a:fld id="{05C0CAB7-9B2D-497F-927B-4DDF726C55F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7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7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7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7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build="p">
        <p:tmplLst>
          <p:tmpl lvl="1">
            <p:tnLst>
              <p:par>
                <p:cTn presetID="18" presetClass="entr" presetSubtype="1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471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1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471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1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4711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1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471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1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Left)">
                      <p:cBhvr>
                        <p:cTn dur="500"/>
                        <p:tgtEl>
                          <p:spTgt spid="471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+mj-lt"/>
          <a:ea typeface="+mj-ea"/>
          <a:cs typeface="+mj-cs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cs typeface="Titr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cs typeface="Titr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cs typeface="Titr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cs typeface="Titr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cs typeface="Titr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cs typeface="Titr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cs typeface="Titr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400" b="1">
          <a:solidFill>
            <a:srgbClr val="000066"/>
          </a:solidFill>
          <a:latin typeface="Times New Roman" pitchFamily="18" charset="0"/>
          <a:cs typeface="Titr" pitchFamily="2" charset="-78"/>
        </a:defRPr>
      </a:lvl9pPr>
    </p:titleStyle>
    <p:bodyStyle>
      <a:lvl1pPr marL="342900" indent="-342900" algn="justLow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justLow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 b="1">
          <a:solidFill>
            <a:srgbClr val="000099"/>
          </a:solidFill>
          <a:latin typeface="+mn-lt"/>
          <a:cs typeface="+mn-cs"/>
        </a:defRPr>
      </a:lvl2pPr>
      <a:lvl3pPr marL="1143000" indent="-228600" algn="justLow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 b="1">
          <a:solidFill>
            <a:srgbClr val="000099"/>
          </a:solidFill>
          <a:latin typeface="+mn-lt"/>
          <a:cs typeface="+mn-cs"/>
        </a:defRPr>
      </a:lvl3pPr>
      <a:lvl4pPr marL="1600200" indent="-228600" algn="justLow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b="1">
          <a:solidFill>
            <a:srgbClr val="000099"/>
          </a:solidFill>
          <a:latin typeface="+mn-lt"/>
          <a:cs typeface="+mn-cs"/>
        </a:defRPr>
      </a:lvl4pPr>
      <a:lvl5pPr marL="2057400" indent="-228600" algn="justLow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rgbClr val="000099"/>
          </a:solidFill>
          <a:latin typeface="+mn-lt"/>
          <a:cs typeface="+mn-cs"/>
        </a:defRPr>
      </a:lvl5pPr>
      <a:lvl6pPr marL="2514600" indent="-228600" algn="justLow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b="1">
          <a:solidFill>
            <a:srgbClr val="000099"/>
          </a:solidFill>
          <a:latin typeface="+mn-lt"/>
          <a:cs typeface="+mn-cs"/>
        </a:defRPr>
      </a:lvl6pPr>
      <a:lvl7pPr marL="2971800" indent="-228600" algn="justLow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b="1">
          <a:solidFill>
            <a:srgbClr val="000099"/>
          </a:solidFill>
          <a:latin typeface="+mn-lt"/>
          <a:cs typeface="+mn-cs"/>
        </a:defRPr>
      </a:lvl7pPr>
      <a:lvl8pPr marL="3429000" indent="-228600" algn="justLow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b="1">
          <a:solidFill>
            <a:srgbClr val="000099"/>
          </a:solidFill>
          <a:latin typeface="+mn-lt"/>
          <a:cs typeface="+mn-cs"/>
        </a:defRPr>
      </a:lvl8pPr>
      <a:lvl9pPr marL="3886200" indent="-228600" algn="justLow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b="1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7DCFF"/>
            </a:gs>
            <a:gs pos="100000">
              <a:srgbClr val="37398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075"/>
          <p:cNvSpPr txBox="1">
            <a:spLocks noChangeArrowheads="1"/>
          </p:cNvSpPr>
          <p:nvPr/>
        </p:nvSpPr>
        <p:spPr bwMode="auto">
          <a:xfrm>
            <a:off x="3435350" y="333375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Lotus" pitchFamily="2" charset="-78"/>
              </a:rPr>
              <a:t>بسمه</a:t>
            </a:r>
            <a:r>
              <a:rPr lang="fa-IR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Lotus" pitchFamily="2" charset="-78"/>
              </a:rPr>
              <a:t>‌</a:t>
            </a:r>
            <a:r>
              <a:rPr lang="ar-SA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Lotus" pitchFamily="2" charset="-78"/>
              </a:rPr>
              <a:t>تعالي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Lotus" pitchFamily="2" charset="-78"/>
            </a:endParaRPr>
          </a:p>
        </p:txBody>
      </p:sp>
      <p:sp>
        <p:nvSpPr>
          <p:cNvPr id="41988" name="Text Box 3076"/>
          <p:cNvSpPr txBox="1">
            <a:spLocks noChangeArrowheads="1"/>
          </p:cNvSpPr>
          <p:nvPr/>
        </p:nvSpPr>
        <p:spPr bwMode="auto">
          <a:xfrm>
            <a:off x="539750" y="3068638"/>
            <a:ext cx="8064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  <a:defRPr/>
            </a:pPr>
            <a:r>
              <a:rPr lang="fa-IR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tr" pitchFamily="2" charset="-78"/>
              </a:rPr>
              <a:t>شبکه‌هاي پتري</a:t>
            </a:r>
            <a:endParaRPr lang="en-US" sz="32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41990" name="Rectangle 3078"/>
          <p:cNvSpPr>
            <a:spLocks noChangeArrowheads="1"/>
          </p:cNvSpPr>
          <p:nvPr/>
        </p:nvSpPr>
        <p:spPr bwMode="auto">
          <a:xfrm>
            <a:off x="3635375" y="2205038"/>
            <a:ext cx="1963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fa-IR" sz="28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tr" pitchFamily="2" charset="-78"/>
              </a:rPr>
              <a:t>فصل چهاردهم</a:t>
            </a:r>
            <a:endParaRPr lang="en-US" sz="28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2078C-10A3-40A0-A24D-23FF1834B2F9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D13EC5-83D3-4353-9607-7159B3F5FF92}" type="slidenum">
              <a:rPr lang="ar-SA"/>
              <a:pPr>
                <a:defRPr/>
              </a:pPr>
              <a:t>10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تاريخچه شبکه پتري</a:t>
            </a:r>
            <a:endParaRPr lang="en-US" sz="240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fa-IR" smtClean="0"/>
              <a:t>رساله</a:t>
            </a:r>
            <a:r>
              <a:rPr lang="ar-SA" smtClean="0"/>
              <a:t> دكتراي آقاي كارل آدام پتري </a:t>
            </a:r>
            <a:r>
              <a:rPr lang="fa-IR" smtClean="0"/>
              <a:t>براي نمايش ارتباط علت و معلول (</a:t>
            </a:r>
            <a:r>
              <a:rPr lang="en-US" sz="2200" i="1" smtClean="0"/>
              <a:t>Cause and Effect</a:t>
            </a:r>
            <a:r>
              <a:rPr lang="fa-IR" smtClean="0"/>
              <a:t>) در آلمان در سال 1962</a:t>
            </a:r>
            <a:endParaRPr lang="en-US" smtClean="0"/>
          </a:p>
          <a:p>
            <a:pPr eaLnBrk="1" hangingPunct="1">
              <a:lnSpc>
                <a:spcPct val="140000"/>
              </a:lnSpc>
            </a:pPr>
            <a:r>
              <a:rPr lang="ar-SA" smtClean="0"/>
              <a:t>بسط تئوري در دانشگاه </a:t>
            </a:r>
            <a:r>
              <a:rPr lang="en-US" sz="2200" i="1" smtClean="0"/>
              <a:t>MIT </a:t>
            </a:r>
            <a:r>
              <a:rPr lang="fa-IR" sz="2200" i="1" smtClean="0"/>
              <a:t> </a:t>
            </a:r>
            <a:r>
              <a:rPr lang="fa-IR" smtClean="0"/>
              <a:t> در دهه 1970</a:t>
            </a:r>
            <a:endParaRPr lang="en-US" smtClean="0"/>
          </a:p>
          <a:p>
            <a:pPr eaLnBrk="1" hangingPunct="1">
              <a:lnSpc>
                <a:spcPct val="140000"/>
              </a:lnSpc>
            </a:pPr>
            <a:r>
              <a:rPr lang="fa-IR" smtClean="0"/>
              <a:t>كنفرانس پتري‌نت و روش‌هاي مرتبط در سال 1975</a:t>
            </a:r>
            <a:endParaRPr lang="en-US" smtClean="0"/>
          </a:p>
          <a:p>
            <a:pPr eaLnBrk="1" hangingPunct="1">
              <a:lnSpc>
                <a:spcPct val="140000"/>
              </a:lnSpc>
            </a:pPr>
            <a:r>
              <a:rPr lang="fa-IR" smtClean="0"/>
              <a:t>افزوده شدن زمان قطعي (</a:t>
            </a:r>
            <a:r>
              <a:rPr lang="en-US" sz="2200" i="1" smtClean="0"/>
              <a:t>deterministic time</a:t>
            </a:r>
            <a:r>
              <a:rPr lang="fa-IR" smtClean="0"/>
              <a:t>)</a:t>
            </a:r>
            <a:endParaRPr lang="en-US" smtClean="0"/>
          </a:p>
          <a:p>
            <a:pPr eaLnBrk="1" hangingPunct="1">
              <a:lnSpc>
                <a:spcPct val="140000"/>
              </a:lnSpc>
            </a:pPr>
            <a:r>
              <a:rPr lang="fa-IR" smtClean="0"/>
              <a:t>افزوده شدن زمان تصادفي (</a:t>
            </a:r>
            <a:r>
              <a:rPr lang="en-US" sz="2200" i="1" smtClean="0"/>
              <a:t>stochastic time</a:t>
            </a:r>
            <a:r>
              <a:rPr lang="fa-IR" smtClean="0"/>
              <a:t>)</a:t>
            </a:r>
          </a:p>
          <a:p>
            <a:pPr eaLnBrk="1" hangingPunct="1">
              <a:lnSpc>
                <a:spcPct val="140000"/>
              </a:lnSpc>
            </a:pPr>
            <a:r>
              <a:rPr lang="fa-IR" smtClean="0"/>
              <a:t>شبکه پتري رنگي (</a:t>
            </a:r>
            <a:r>
              <a:rPr lang="en-US" sz="2200" i="1" smtClean="0"/>
              <a:t>Colored Petri Net</a:t>
            </a:r>
            <a:r>
              <a:rPr lang="fa-IR" smtClean="0"/>
              <a:t>)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1E1038-AE75-4496-A93C-5E91DBE097E2}" type="slidenum">
              <a:rPr lang="ar-SA"/>
              <a:pPr>
                <a:defRPr/>
              </a:pPr>
              <a:t>11</a:t>
            </a:fld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عناصر شبکه پتري</a:t>
            </a:r>
            <a:endParaRPr 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ar-SA" smtClean="0"/>
              <a:t>هر </a:t>
            </a:r>
            <a:r>
              <a:rPr lang="fa-IR" smtClean="0"/>
              <a:t>مدل </a:t>
            </a:r>
            <a:r>
              <a:rPr lang="ar-SA" smtClean="0"/>
              <a:t>شبكه پتري با استفاده از </a:t>
            </a:r>
            <a:r>
              <a:rPr lang="fa-IR" smtClean="0"/>
              <a:t>سه</a:t>
            </a:r>
            <a:r>
              <a:rPr lang="ar-SA" smtClean="0"/>
              <a:t> عنصر مدل </a:t>
            </a:r>
            <a:r>
              <a:rPr lang="fa-IR" smtClean="0"/>
              <a:t>مي‌شود</a:t>
            </a:r>
            <a:r>
              <a:rPr lang="ar-SA" smtClean="0"/>
              <a:t> </a:t>
            </a:r>
            <a:endParaRPr lang="en-US" smtClean="0"/>
          </a:p>
          <a:p>
            <a:pPr lvl="1" eaLnBrk="1" hangingPunct="1">
              <a:lnSpc>
                <a:spcPct val="140000"/>
              </a:lnSpc>
            </a:pPr>
            <a:r>
              <a:rPr lang="ar-SA" smtClean="0">
                <a:solidFill>
                  <a:srgbClr val="CC3300"/>
                </a:solidFill>
              </a:rPr>
              <a:t>مكان</a:t>
            </a:r>
            <a:r>
              <a:rPr lang="fa-IR" smtClean="0"/>
              <a:t> (</a:t>
            </a:r>
            <a:r>
              <a:rPr lang="en-US" sz="1800" i="1" smtClean="0"/>
              <a:t>Place</a:t>
            </a:r>
            <a:r>
              <a:rPr lang="fa-IR" smtClean="0"/>
              <a:t>): حالت سيستم را نشان مي‌دهند</a:t>
            </a:r>
          </a:p>
          <a:p>
            <a:pPr lvl="1" eaLnBrk="1" hangingPunct="1">
              <a:lnSpc>
                <a:spcPct val="140000"/>
              </a:lnSpc>
            </a:pPr>
            <a:r>
              <a:rPr lang="ar-SA" smtClean="0">
                <a:solidFill>
                  <a:srgbClr val="CC3300"/>
                </a:solidFill>
              </a:rPr>
              <a:t>انتقال</a:t>
            </a:r>
            <a:r>
              <a:rPr lang="fa-IR" smtClean="0"/>
              <a:t> (</a:t>
            </a:r>
            <a:r>
              <a:rPr lang="en-US" sz="1800" i="1" smtClean="0"/>
              <a:t>Transition</a:t>
            </a:r>
            <a:r>
              <a:rPr lang="fa-IR" smtClean="0"/>
              <a:t>): رويدادهايي را که سبب تغيير حالت سيستم مي‌شوند را نشان مي‌دهند</a:t>
            </a:r>
            <a:endParaRPr lang="en-US" smtClean="0"/>
          </a:p>
          <a:p>
            <a:pPr lvl="1" eaLnBrk="1" hangingPunct="1">
              <a:lnSpc>
                <a:spcPct val="140000"/>
              </a:lnSpc>
            </a:pPr>
            <a:r>
              <a:rPr lang="ar-SA" smtClean="0">
                <a:solidFill>
                  <a:srgbClr val="CC3300"/>
                </a:solidFill>
              </a:rPr>
              <a:t>كمان</a:t>
            </a:r>
            <a:r>
              <a:rPr lang="fa-IR" smtClean="0"/>
              <a:t> (</a:t>
            </a:r>
            <a:r>
              <a:rPr lang="en-US" sz="1800" i="1" smtClean="0"/>
              <a:t>Arc</a:t>
            </a:r>
            <a:r>
              <a:rPr lang="fa-IR" smtClean="0"/>
              <a:t>): ارتباط بين حالات را نشان مي‌دهند</a:t>
            </a:r>
            <a:endParaRPr lang="en-US" smtClean="0"/>
          </a:p>
          <a:p>
            <a:pPr eaLnBrk="1" hangingPunct="1">
              <a:lnSpc>
                <a:spcPct val="140000"/>
              </a:lnSpc>
            </a:pPr>
            <a:r>
              <a:rPr lang="fa-IR" smtClean="0"/>
              <a:t>در هنگام نمايش اجراي شبکه پتري از </a:t>
            </a:r>
            <a:r>
              <a:rPr lang="fa-IR" smtClean="0">
                <a:solidFill>
                  <a:srgbClr val="CC3300"/>
                </a:solidFill>
              </a:rPr>
              <a:t>نشانه</a:t>
            </a:r>
            <a:r>
              <a:rPr lang="fa-IR" smtClean="0"/>
              <a:t> (</a:t>
            </a:r>
            <a:r>
              <a:rPr lang="en-US" sz="2200" i="1" smtClean="0"/>
              <a:t>Token</a:t>
            </a:r>
            <a:r>
              <a:rPr lang="fa-IR" smtClean="0"/>
              <a:t>) براي بيان وضعيت فعلي شبکه پتري استفاده مي‌شود</a:t>
            </a:r>
          </a:p>
          <a:p>
            <a:pPr lvl="1" eaLnBrk="1" hangingPunct="1">
              <a:lnSpc>
                <a:spcPct val="140000"/>
              </a:lnSpc>
            </a:pPr>
            <a:r>
              <a:rPr lang="fa-IR" smtClean="0"/>
              <a:t>نشانه‌ها در مکان‌ها قرار مي‌گيرند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E95FC3-0808-458C-8AAF-1D79F48A8D47}" type="slidenum">
              <a:rPr lang="ar-SA"/>
              <a:pPr>
                <a:defRPr/>
              </a:pPr>
              <a:t>12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عناصر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grpSp>
        <p:nvGrpSpPr>
          <p:cNvPr id="14340" name="Group 47"/>
          <p:cNvGrpSpPr>
            <a:grpSpLocks/>
          </p:cNvGrpSpPr>
          <p:nvPr/>
        </p:nvGrpSpPr>
        <p:grpSpPr bwMode="auto">
          <a:xfrm>
            <a:off x="2268538" y="2133600"/>
            <a:ext cx="4722812" cy="2978150"/>
            <a:chOff x="884" y="1207"/>
            <a:chExt cx="2975" cy="1876"/>
          </a:xfrm>
        </p:grpSpPr>
        <p:sp>
          <p:nvSpPr>
            <p:cNvPr id="14352" name="Oval 20"/>
            <p:cNvSpPr>
              <a:spLocks noChangeArrowheads="1"/>
            </p:cNvSpPr>
            <p:nvPr/>
          </p:nvSpPr>
          <p:spPr bwMode="auto">
            <a:xfrm>
              <a:off x="884" y="1752"/>
              <a:ext cx="480" cy="480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53" name="Rectangle 22"/>
            <p:cNvSpPr>
              <a:spLocks noChangeArrowheads="1"/>
            </p:cNvSpPr>
            <p:nvPr/>
          </p:nvSpPr>
          <p:spPr bwMode="auto">
            <a:xfrm>
              <a:off x="2370" y="2376"/>
              <a:ext cx="96" cy="432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54" name="Line 26"/>
            <p:cNvSpPr>
              <a:spLocks noChangeShapeType="1"/>
            </p:cNvSpPr>
            <p:nvPr/>
          </p:nvSpPr>
          <p:spPr bwMode="auto">
            <a:xfrm flipH="1" flipV="1">
              <a:off x="1338" y="2115"/>
              <a:ext cx="1032" cy="453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27"/>
            <p:cNvSpPr txBox="1">
              <a:spLocks noChangeArrowheads="1"/>
            </p:cNvSpPr>
            <p:nvPr/>
          </p:nvSpPr>
          <p:spPr bwMode="auto">
            <a:xfrm>
              <a:off x="930" y="21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GB" sz="24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p1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6" name="Rectangle 28"/>
            <p:cNvSpPr>
              <a:spLocks noChangeArrowheads="1"/>
            </p:cNvSpPr>
            <p:nvPr/>
          </p:nvSpPr>
          <p:spPr bwMode="auto">
            <a:xfrm>
              <a:off x="2064" y="2795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GB" sz="24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t2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7" name="Rectangle 29"/>
            <p:cNvSpPr>
              <a:spLocks noChangeArrowheads="1"/>
            </p:cNvSpPr>
            <p:nvPr/>
          </p:nvSpPr>
          <p:spPr bwMode="auto">
            <a:xfrm>
              <a:off x="3522" y="21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GB" sz="24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p2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8" name="Rectangle 30"/>
            <p:cNvSpPr>
              <a:spLocks noChangeArrowheads="1"/>
            </p:cNvSpPr>
            <p:nvPr/>
          </p:nvSpPr>
          <p:spPr bwMode="auto">
            <a:xfrm>
              <a:off x="2064" y="1207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GB" sz="2400" b="1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t1</a:t>
              </a:r>
              <a:endPara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359" name="Oval 31"/>
            <p:cNvSpPr>
              <a:spLocks noChangeArrowheads="1"/>
            </p:cNvSpPr>
            <p:nvPr/>
          </p:nvSpPr>
          <p:spPr bwMode="auto">
            <a:xfrm>
              <a:off x="3379" y="1752"/>
              <a:ext cx="480" cy="480"/>
            </a:xfrm>
            <a:prstGeom prst="ellipse">
              <a:avLst/>
            </a:prstGeom>
            <a:solidFill>
              <a:srgbClr val="FF9900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60" name="Oval 32"/>
            <p:cNvSpPr>
              <a:spLocks noChangeArrowheads="1"/>
            </p:cNvSpPr>
            <p:nvPr/>
          </p:nvSpPr>
          <p:spPr bwMode="auto">
            <a:xfrm>
              <a:off x="1076" y="1944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61" name="Line 36"/>
            <p:cNvSpPr>
              <a:spLocks noChangeShapeType="1"/>
            </p:cNvSpPr>
            <p:nvPr/>
          </p:nvSpPr>
          <p:spPr bwMode="auto">
            <a:xfrm flipH="1">
              <a:off x="2472" y="2115"/>
              <a:ext cx="952" cy="499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Rectangle 37"/>
            <p:cNvSpPr>
              <a:spLocks noChangeArrowheads="1"/>
            </p:cNvSpPr>
            <p:nvPr/>
          </p:nvSpPr>
          <p:spPr bwMode="auto">
            <a:xfrm>
              <a:off x="2381" y="1389"/>
              <a:ext cx="96" cy="432"/>
            </a:xfrm>
            <a:prstGeom prst="rect">
              <a:avLst/>
            </a:prstGeom>
            <a:solidFill>
              <a:srgbClr val="FF9900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4363" name="Line 38"/>
            <p:cNvSpPr>
              <a:spLocks noChangeShapeType="1"/>
            </p:cNvSpPr>
            <p:nvPr/>
          </p:nvSpPr>
          <p:spPr bwMode="auto">
            <a:xfrm flipV="1">
              <a:off x="1338" y="1570"/>
              <a:ext cx="1043" cy="318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39"/>
            <p:cNvSpPr>
              <a:spLocks noChangeShapeType="1"/>
            </p:cNvSpPr>
            <p:nvPr/>
          </p:nvSpPr>
          <p:spPr bwMode="auto">
            <a:xfrm>
              <a:off x="2472" y="1570"/>
              <a:ext cx="907" cy="363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1" name="Text Box 40"/>
          <p:cNvSpPr txBox="1">
            <a:spLocks noChangeArrowheads="1"/>
          </p:cNvSpPr>
          <p:nvPr/>
        </p:nvSpPr>
        <p:spPr bwMode="auto">
          <a:xfrm>
            <a:off x="1073150" y="23955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Token</a:t>
            </a:r>
          </a:p>
        </p:txBody>
      </p:sp>
      <p:sp>
        <p:nvSpPr>
          <p:cNvPr id="14342" name="Line 41"/>
          <p:cNvSpPr>
            <a:spLocks noChangeShapeType="1"/>
          </p:cNvSpPr>
          <p:nvPr/>
        </p:nvSpPr>
        <p:spPr bwMode="auto">
          <a:xfrm>
            <a:off x="1649413" y="2827338"/>
            <a:ext cx="792162" cy="431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42"/>
          <p:cNvSpPr txBox="1">
            <a:spLocks noChangeArrowheads="1"/>
          </p:cNvSpPr>
          <p:nvPr/>
        </p:nvSpPr>
        <p:spPr bwMode="auto">
          <a:xfrm>
            <a:off x="4386263" y="1531938"/>
            <a:ext cx="87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Place</a:t>
            </a:r>
          </a:p>
        </p:txBody>
      </p:sp>
      <p:sp>
        <p:nvSpPr>
          <p:cNvPr id="14344" name="Line 43"/>
          <p:cNvSpPr>
            <a:spLocks noChangeShapeType="1"/>
          </p:cNvSpPr>
          <p:nvPr/>
        </p:nvSpPr>
        <p:spPr bwMode="auto">
          <a:xfrm>
            <a:off x="5033963" y="1890713"/>
            <a:ext cx="1223962" cy="10080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44"/>
          <p:cNvSpPr txBox="1">
            <a:spLocks noChangeArrowheads="1"/>
          </p:cNvSpPr>
          <p:nvPr/>
        </p:nvSpPr>
        <p:spPr bwMode="auto">
          <a:xfrm>
            <a:off x="5249863" y="5564188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Transition</a:t>
            </a:r>
          </a:p>
        </p:txBody>
      </p:sp>
      <p:sp>
        <p:nvSpPr>
          <p:cNvPr id="14346" name="Line 45"/>
          <p:cNvSpPr>
            <a:spLocks noChangeShapeType="1"/>
          </p:cNvSpPr>
          <p:nvPr/>
        </p:nvSpPr>
        <p:spPr bwMode="auto">
          <a:xfrm flipH="1" flipV="1">
            <a:off x="4889500" y="3043238"/>
            <a:ext cx="1081088" cy="252095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Line 46"/>
          <p:cNvSpPr>
            <a:spLocks noChangeShapeType="1"/>
          </p:cNvSpPr>
          <p:nvPr/>
        </p:nvSpPr>
        <p:spPr bwMode="auto">
          <a:xfrm flipH="1" flipV="1">
            <a:off x="4889500" y="4772025"/>
            <a:ext cx="936625" cy="79216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Line 48"/>
          <p:cNvSpPr>
            <a:spLocks noChangeShapeType="1"/>
          </p:cNvSpPr>
          <p:nvPr/>
        </p:nvSpPr>
        <p:spPr bwMode="auto">
          <a:xfrm flipH="1">
            <a:off x="2801938" y="1963738"/>
            <a:ext cx="1728787" cy="100806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49" name="Text Box 49"/>
          <p:cNvSpPr txBox="1">
            <a:spLocks noChangeArrowheads="1"/>
          </p:cNvSpPr>
          <p:nvPr/>
        </p:nvSpPr>
        <p:spPr bwMode="auto">
          <a:xfrm>
            <a:off x="1479550" y="4987925"/>
            <a:ext cx="67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Arc</a:t>
            </a:r>
          </a:p>
        </p:txBody>
      </p:sp>
      <p:sp>
        <p:nvSpPr>
          <p:cNvPr id="14350" name="Line 50"/>
          <p:cNvSpPr>
            <a:spLocks noChangeShapeType="1"/>
          </p:cNvSpPr>
          <p:nvPr/>
        </p:nvSpPr>
        <p:spPr bwMode="auto">
          <a:xfrm flipV="1">
            <a:off x="2154238" y="3979863"/>
            <a:ext cx="1727200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Line 51"/>
          <p:cNvSpPr>
            <a:spLocks noChangeShapeType="1"/>
          </p:cNvSpPr>
          <p:nvPr/>
        </p:nvSpPr>
        <p:spPr bwMode="auto">
          <a:xfrm flipV="1">
            <a:off x="2051050" y="2997200"/>
            <a:ext cx="1657350" cy="20161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445CAF-A8EE-4A41-AE08-FB30BC1D0418}" type="slidenum">
              <a:rPr lang="ar-SA"/>
              <a:pPr>
                <a:defRPr/>
              </a:pPr>
              <a:t>13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تعريف شبکه پتري</a:t>
            </a:r>
            <a:endParaRPr 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fa-IR" smtClean="0"/>
              <a:t>يک شبکه پتري مجموعه‌ايست از (</a:t>
            </a:r>
            <a:r>
              <a:rPr lang="en-US" sz="2200" smtClean="0"/>
              <a:t>P,T,I,O,M</a:t>
            </a:r>
            <a:r>
              <a:rPr lang="fa-IR" smtClean="0"/>
              <a:t>) که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mtClean="0">
                <a:solidFill>
                  <a:srgbClr val="0033CC"/>
                </a:solidFill>
              </a:rPr>
              <a:t>P</a:t>
            </a:r>
            <a:r>
              <a:rPr lang="fa-IR" smtClean="0">
                <a:solidFill>
                  <a:srgbClr val="0033CC"/>
                </a:solidFill>
              </a:rPr>
              <a:t>: مجموعه مکان‌‌ها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mtClean="0">
                <a:solidFill>
                  <a:srgbClr val="0033CC"/>
                </a:solidFill>
              </a:rPr>
              <a:t>T</a:t>
            </a:r>
            <a:r>
              <a:rPr lang="fa-IR" smtClean="0">
                <a:solidFill>
                  <a:srgbClr val="0033CC"/>
                </a:solidFill>
              </a:rPr>
              <a:t>: مجموعه انتقالات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mtClean="0">
                <a:solidFill>
                  <a:srgbClr val="0033CC"/>
                </a:solidFill>
              </a:rPr>
              <a:t>I</a:t>
            </a:r>
            <a:r>
              <a:rPr lang="fa-IR" smtClean="0">
                <a:solidFill>
                  <a:srgbClr val="0033CC"/>
                </a:solidFill>
              </a:rPr>
              <a:t>: مجموعه ورودي‌ها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mtClean="0">
                <a:solidFill>
                  <a:srgbClr val="0033CC"/>
                </a:solidFill>
              </a:rPr>
              <a:t>O</a:t>
            </a:r>
            <a:r>
              <a:rPr lang="fa-IR" smtClean="0">
                <a:solidFill>
                  <a:srgbClr val="0033CC"/>
                </a:solidFill>
              </a:rPr>
              <a:t>: مجموعه خروجي‌ها</a:t>
            </a:r>
          </a:p>
          <a:p>
            <a:pPr lvl="1" eaLnBrk="1" hangingPunct="1">
              <a:lnSpc>
                <a:spcPct val="140000"/>
              </a:lnSpc>
            </a:pPr>
            <a:r>
              <a:rPr lang="en-US" smtClean="0">
                <a:solidFill>
                  <a:srgbClr val="0033CC"/>
                </a:solidFill>
              </a:rPr>
              <a:t>M</a:t>
            </a:r>
            <a:r>
              <a:rPr lang="fa-IR" smtClean="0">
                <a:solidFill>
                  <a:srgbClr val="0033CC"/>
                </a:solidFill>
              </a:rPr>
              <a:t> : مجموعه حرکات</a:t>
            </a:r>
          </a:p>
          <a:p>
            <a:pPr eaLnBrk="1" hangingPunct="1">
              <a:lnSpc>
                <a:spcPct val="140000"/>
              </a:lnSpc>
            </a:pPr>
            <a:endParaRPr lang="en-US" smtClean="0">
              <a:solidFill>
                <a:srgbClr val="0033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93FFDA-E7C0-4E32-B54C-07A8E5F76E87}" type="slidenum">
              <a:rPr lang="ar-SA"/>
              <a:pPr>
                <a:defRPr/>
              </a:pPr>
              <a:t>14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تعريف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fa-IR" smtClean="0"/>
              <a:t>کمان ورودي به کماني گفته مي‌شود که از مکان به يک انتقال وارد مي‌شود و نشان‌دهندة شرطي است که بايد برآورده شود تا رويداد اتفاق بيفتد</a:t>
            </a:r>
          </a:p>
          <a:p>
            <a:pPr eaLnBrk="1" hangingPunct="1">
              <a:lnSpc>
                <a:spcPct val="140000"/>
              </a:lnSpc>
            </a:pPr>
            <a:endParaRPr lang="fa-IR" sz="3000" smtClean="0"/>
          </a:p>
          <a:p>
            <a:pPr eaLnBrk="1" hangingPunct="1">
              <a:lnSpc>
                <a:spcPct val="140000"/>
              </a:lnSpc>
            </a:pPr>
            <a:r>
              <a:rPr lang="fa-IR" smtClean="0"/>
              <a:t>کمان خروجي به کماني گفته مي‌شود که از انتقال به مکان وارد مي‌شود و نشان‌دهندة شرايط حاصل از وقوع رويداد است</a:t>
            </a:r>
            <a:endParaRPr lang="en-US" smtClean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468313" y="2852738"/>
            <a:ext cx="2806700" cy="1054100"/>
            <a:chOff x="295" y="1797"/>
            <a:chExt cx="1768" cy="664"/>
          </a:xfrm>
        </p:grpSpPr>
        <p:grpSp>
          <p:nvGrpSpPr>
            <p:cNvPr id="16401" name="Group 26"/>
            <p:cNvGrpSpPr>
              <a:grpSpLocks/>
            </p:cNvGrpSpPr>
            <p:nvPr/>
          </p:nvGrpSpPr>
          <p:grpSpPr bwMode="auto">
            <a:xfrm>
              <a:off x="295" y="2024"/>
              <a:ext cx="720" cy="288"/>
              <a:chOff x="295" y="2024"/>
              <a:chExt cx="720" cy="288"/>
            </a:xfrm>
          </p:grpSpPr>
          <p:sp>
            <p:nvSpPr>
              <p:cNvPr id="16408" name="Oval 7"/>
              <p:cNvSpPr>
                <a:spLocks noChangeArrowheads="1"/>
              </p:cNvSpPr>
              <p:nvPr/>
            </p:nvSpPr>
            <p:spPr bwMode="auto">
              <a:xfrm>
                <a:off x="295" y="2024"/>
                <a:ext cx="288" cy="288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409" name="Line 8"/>
              <p:cNvSpPr>
                <a:spLocks noChangeShapeType="1"/>
              </p:cNvSpPr>
              <p:nvPr/>
            </p:nvSpPr>
            <p:spPr bwMode="auto">
              <a:xfrm>
                <a:off x="583" y="2168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9"/>
              <p:cNvSpPr>
                <a:spLocks noChangeShapeType="1"/>
              </p:cNvSpPr>
              <p:nvPr/>
            </p:nvSpPr>
            <p:spPr bwMode="auto">
              <a:xfrm>
                <a:off x="1015" y="202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2" name="Group 28"/>
            <p:cNvGrpSpPr>
              <a:grpSpLocks/>
            </p:cNvGrpSpPr>
            <p:nvPr/>
          </p:nvGrpSpPr>
          <p:grpSpPr bwMode="auto">
            <a:xfrm>
              <a:off x="1338" y="1797"/>
              <a:ext cx="725" cy="664"/>
              <a:chOff x="1701" y="1829"/>
              <a:chExt cx="725" cy="664"/>
            </a:xfrm>
          </p:grpSpPr>
          <p:sp>
            <p:nvSpPr>
              <p:cNvPr id="16403" name="Oval 21"/>
              <p:cNvSpPr>
                <a:spLocks noChangeArrowheads="1"/>
              </p:cNvSpPr>
              <p:nvPr/>
            </p:nvSpPr>
            <p:spPr bwMode="auto">
              <a:xfrm>
                <a:off x="1709" y="1829"/>
                <a:ext cx="288" cy="288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404" name="Line 22"/>
              <p:cNvSpPr>
                <a:spLocks noChangeShapeType="1"/>
              </p:cNvSpPr>
              <p:nvPr/>
            </p:nvSpPr>
            <p:spPr bwMode="auto">
              <a:xfrm>
                <a:off x="1973" y="2024"/>
                <a:ext cx="453" cy="181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Line 23"/>
              <p:cNvSpPr>
                <a:spLocks noChangeShapeType="1"/>
              </p:cNvSpPr>
              <p:nvPr/>
            </p:nvSpPr>
            <p:spPr bwMode="auto">
              <a:xfrm>
                <a:off x="2426" y="211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Oval 24"/>
              <p:cNvSpPr>
                <a:spLocks noChangeArrowheads="1"/>
              </p:cNvSpPr>
              <p:nvPr/>
            </p:nvSpPr>
            <p:spPr bwMode="auto">
              <a:xfrm>
                <a:off x="1701" y="2205"/>
                <a:ext cx="288" cy="288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407" name="Line 25"/>
              <p:cNvSpPr>
                <a:spLocks noChangeShapeType="1"/>
              </p:cNvSpPr>
              <p:nvPr/>
            </p:nvSpPr>
            <p:spPr bwMode="auto">
              <a:xfrm flipV="1">
                <a:off x="1973" y="2296"/>
                <a:ext cx="453" cy="45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547813" y="5445125"/>
            <a:ext cx="3328987" cy="1033463"/>
            <a:chOff x="975" y="3430"/>
            <a:chExt cx="2097" cy="651"/>
          </a:xfrm>
        </p:grpSpPr>
        <p:grpSp>
          <p:nvGrpSpPr>
            <p:cNvPr id="16391" name="Group 40"/>
            <p:cNvGrpSpPr>
              <a:grpSpLocks/>
            </p:cNvGrpSpPr>
            <p:nvPr/>
          </p:nvGrpSpPr>
          <p:grpSpPr bwMode="auto">
            <a:xfrm>
              <a:off x="975" y="3612"/>
              <a:ext cx="720" cy="288"/>
              <a:chOff x="724" y="3430"/>
              <a:chExt cx="720" cy="288"/>
            </a:xfrm>
          </p:grpSpPr>
          <p:sp>
            <p:nvSpPr>
              <p:cNvPr id="16398" name="Oval 13"/>
              <p:cNvSpPr>
                <a:spLocks noChangeArrowheads="1"/>
              </p:cNvSpPr>
              <p:nvPr/>
            </p:nvSpPr>
            <p:spPr bwMode="auto">
              <a:xfrm>
                <a:off x="1156" y="3430"/>
                <a:ext cx="288" cy="288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399" name="Line 14"/>
              <p:cNvSpPr>
                <a:spLocks noChangeShapeType="1"/>
              </p:cNvSpPr>
              <p:nvPr/>
            </p:nvSpPr>
            <p:spPr bwMode="auto">
              <a:xfrm>
                <a:off x="724" y="3574"/>
                <a:ext cx="432" cy="1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Line 15"/>
              <p:cNvSpPr>
                <a:spLocks noChangeShapeType="1"/>
              </p:cNvSpPr>
              <p:nvPr/>
            </p:nvSpPr>
            <p:spPr bwMode="auto">
              <a:xfrm>
                <a:off x="724" y="3430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2" name="Group 39"/>
            <p:cNvGrpSpPr>
              <a:grpSpLocks/>
            </p:cNvGrpSpPr>
            <p:nvPr/>
          </p:nvGrpSpPr>
          <p:grpSpPr bwMode="auto">
            <a:xfrm>
              <a:off x="2200" y="3430"/>
              <a:ext cx="872" cy="651"/>
              <a:chOff x="4548" y="2704"/>
              <a:chExt cx="872" cy="651"/>
            </a:xfrm>
          </p:grpSpPr>
          <p:sp>
            <p:nvSpPr>
              <p:cNvPr id="16393" name="Oval 34"/>
              <p:cNvSpPr>
                <a:spLocks noChangeArrowheads="1"/>
              </p:cNvSpPr>
              <p:nvPr/>
            </p:nvSpPr>
            <p:spPr bwMode="auto">
              <a:xfrm>
                <a:off x="5132" y="2850"/>
                <a:ext cx="288" cy="288"/>
              </a:xfrm>
              <a:prstGeom prst="ellips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16394" name="Line 35"/>
              <p:cNvSpPr>
                <a:spLocks noChangeShapeType="1"/>
              </p:cNvSpPr>
              <p:nvPr/>
            </p:nvSpPr>
            <p:spPr bwMode="auto">
              <a:xfrm>
                <a:off x="4684" y="2840"/>
                <a:ext cx="453" cy="136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5" name="Line 36"/>
              <p:cNvSpPr>
                <a:spLocks noChangeShapeType="1"/>
              </p:cNvSpPr>
              <p:nvPr/>
            </p:nvSpPr>
            <p:spPr bwMode="auto">
              <a:xfrm>
                <a:off x="4700" y="2704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6" name="Line 37"/>
              <p:cNvSpPr>
                <a:spLocks noChangeShapeType="1"/>
              </p:cNvSpPr>
              <p:nvPr/>
            </p:nvSpPr>
            <p:spPr bwMode="auto">
              <a:xfrm flipV="1">
                <a:off x="4548" y="3067"/>
                <a:ext cx="589" cy="181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Line 38"/>
              <p:cNvSpPr>
                <a:spLocks noChangeShapeType="1"/>
              </p:cNvSpPr>
              <p:nvPr/>
            </p:nvSpPr>
            <p:spPr bwMode="auto">
              <a:xfrm>
                <a:off x="4548" y="3067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7" name="Rectangle 26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32F3F3-00E4-47FD-8732-03ED8E3CE67F}" type="slidenum">
              <a:rPr lang="ar-SA"/>
              <a:pPr>
                <a:defRPr/>
              </a:pPr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تعريف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a-IR" sz="2600" smtClean="0"/>
              <a:t>حرکت در شبکه پتري برداري است به اندازه تعداد نشانه‌ها</a:t>
            </a:r>
          </a:p>
          <a:p>
            <a:pPr eaLnBrk="1" hangingPunct="1">
              <a:lnSpc>
                <a:spcPct val="130000"/>
              </a:lnSpc>
            </a:pPr>
            <a:endParaRPr lang="fa-IR" sz="2600" smtClean="0"/>
          </a:p>
          <a:p>
            <a:pPr eaLnBrk="1" hangingPunct="1">
              <a:lnSpc>
                <a:spcPct val="130000"/>
              </a:lnSpc>
            </a:pPr>
            <a:r>
              <a:rPr lang="fa-IR" sz="2600" smtClean="0"/>
              <a:t>وقتي مکان ورودي به يک انتقال به اندازه مورد نياز نشانه داشته باشد، آن انتقال فعال است</a:t>
            </a:r>
          </a:p>
          <a:p>
            <a:pPr eaLnBrk="1" hangingPunct="1">
              <a:lnSpc>
                <a:spcPct val="130000"/>
              </a:lnSpc>
            </a:pPr>
            <a:endParaRPr lang="fa-IR" sz="1700" smtClean="0"/>
          </a:p>
          <a:p>
            <a:pPr eaLnBrk="1" hangingPunct="1">
              <a:lnSpc>
                <a:spcPct val="130000"/>
              </a:lnSpc>
            </a:pPr>
            <a:r>
              <a:rPr lang="fa-IR" sz="2600" smtClean="0"/>
              <a:t>وقتي انتقالي فعال باشد، مي‌تواند شليک شود (رويداد اتفاق مي‌افتد)که در اين‌صورت يک نشانه از هر مکان ورودي کم شده و يک نشانه به مکان خروجي افزوده مي‌شود </a:t>
            </a:r>
            <a:endParaRPr lang="en-US" sz="2600" smtClean="0"/>
          </a:p>
        </p:txBody>
      </p:sp>
      <p:sp>
        <p:nvSpPr>
          <p:cNvPr id="716804" name="Rectangle 4"/>
          <p:cNvSpPr>
            <a:spLocks noChangeArrowheads="1"/>
          </p:cNvSpPr>
          <p:nvPr/>
        </p:nvSpPr>
        <p:spPr bwMode="auto">
          <a:xfrm>
            <a:off x="1619250" y="2057400"/>
            <a:ext cx="5184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0" hangingPunct="0">
              <a:spcBef>
                <a:spcPct val="20000"/>
              </a:spcBef>
              <a:buClr>
                <a:schemeClr val="accent2"/>
              </a:buClr>
            </a:pPr>
            <a:r>
              <a:rPr kumimoji="1" 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1" lang="en-GB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sz="2400" b="1" baseline="-25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GB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sz="2400" b="1" baseline="-25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kumimoji="1" lang="en-GB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1" lang="en-US" sz="2400" b="1" baseline="-2500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1" lang="en-GB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 ;    </a:t>
            </a:r>
            <a:r>
              <a:rPr kumimoji="1" lang="en-US" sz="2400" b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P = # of Places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09588" y="3429000"/>
            <a:ext cx="2649537" cy="558800"/>
            <a:chOff x="321" y="2024"/>
            <a:chExt cx="1669" cy="352"/>
          </a:xfrm>
        </p:grpSpPr>
        <p:sp>
          <p:nvSpPr>
            <p:cNvPr id="17422" name="Oval 11"/>
            <p:cNvSpPr>
              <a:spLocks noChangeArrowheads="1"/>
            </p:cNvSpPr>
            <p:nvPr/>
          </p:nvSpPr>
          <p:spPr bwMode="auto">
            <a:xfrm>
              <a:off x="321" y="2024"/>
              <a:ext cx="336" cy="336"/>
            </a:xfrm>
            <a:prstGeom prst="ellipse">
              <a:avLst/>
            </a:prstGeom>
            <a:noFill/>
            <a:ln w="2540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17423" name="Oval 12"/>
            <p:cNvSpPr>
              <a:spLocks noChangeArrowheads="1"/>
            </p:cNvSpPr>
            <p:nvPr/>
          </p:nvSpPr>
          <p:spPr bwMode="auto">
            <a:xfrm>
              <a:off x="465" y="2168"/>
              <a:ext cx="67" cy="6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17424" name="Oval 13"/>
            <p:cNvSpPr>
              <a:spLocks noChangeArrowheads="1"/>
            </p:cNvSpPr>
            <p:nvPr/>
          </p:nvSpPr>
          <p:spPr bwMode="auto">
            <a:xfrm>
              <a:off x="1654" y="2040"/>
              <a:ext cx="336" cy="336"/>
            </a:xfrm>
            <a:prstGeom prst="ellipse">
              <a:avLst/>
            </a:prstGeom>
            <a:noFill/>
            <a:ln w="1905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17425" name="Rectangle 14"/>
            <p:cNvSpPr>
              <a:spLocks noChangeArrowheads="1"/>
            </p:cNvSpPr>
            <p:nvPr/>
          </p:nvSpPr>
          <p:spPr bwMode="auto">
            <a:xfrm>
              <a:off x="1137" y="2024"/>
              <a:ext cx="47" cy="269"/>
            </a:xfrm>
            <a:prstGeom prst="rect">
              <a:avLst/>
            </a:prstGeom>
            <a:solidFill>
              <a:srgbClr val="99FF33"/>
            </a:solidFill>
            <a:ln w="19050">
              <a:solidFill>
                <a:srgbClr val="99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17426" name="Line 15"/>
            <p:cNvSpPr>
              <a:spLocks noChangeShapeType="1"/>
            </p:cNvSpPr>
            <p:nvPr/>
          </p:nvSpPr>
          <p:spPr bwMode="auto">
            <a:xfrm>
              <a:off x="657" y="2168"/>
              <a:ext cx="480" cy="0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 type="none" w="sm" len="sm"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7" name="Line 16"/>
            <p:cNvSpPr>
              <a:spLocks noChangeShapeType="1"/>
            </p:cNvSpPr>
            <p:nvPr/>
          </p:nvSpPr>
          <p:spPr bwMode="auto">
            <a:xfrm>
              <a:off x="1185" y="2168"/>
              <a:ext cx="480" cy="0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 type="none" w="sm" len="sm"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68313" y="5848350"/>
            <a:ext cx="2667000" cy="533400"/>
            <a:chOff x="1728" y="3729"/>
            <a:chExt cx="1680" cy="336"/>
          </a:xfrm>
        </p:grpSpPr>
        <p:sp>
          <p:nvSpPr>
            <p:cNvPr id="17416" name="Oval 23"/>
            <p:cNvSpPr>
              <a:spLocks noChangeArrowheads="1"/>
            </p:cNvSpPr>
            <p:nvPr/>
          </p:nvSpPr>
          <p:spPr bwMode="auto">
            <a:xfrm>
              <a:off x="3072" y="3729"/>
              <a:ext cx="336" cy="336"/>
            </a:xfrm>
            <a:prstGeom prst="ellipse">
              <a:avLst/>
            </a:prstGeom>
            <a:noFill/>
            <a:ln w="2540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17417" name="Oval 24"/>
            <p:cNvSpPr>
              <a:spLocks noChangeArrowheads="1"/>
            </p:cNvSpPr>
            <p:nvPr/>
          </p:nvSpPr>
          <p:spPr bwMode="auto">
            <a:xfrm>
              <a:off x="3216" y="3873"/>
              <a:ext cx="67" cy="67"/>
            </a:xfrm>
            <a:prstGeom prst="ellipse">
              <a:avLst/>
            </a:prstGeom>
            <a:solidFill>
              <a:srgbClr val="FF9900"/>
            </a:solidFill>
            <a:ln w="1905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17418" name="Oval 25"/>
            <p:cNvSpPr>
              <a:spLocks noChangeArrowheads="1"/>
            </p:cNvSpPr>
            <p:nvPr/>
          </p:nvSpPr>
          <p:spPr bwMode="auto">
            <a:xfrm>
              <a:off x="1728" y="3729"/>
              <a:ext cx="336" cy="336"/>
            </a:xfrm>
            <a:prstGeom prst="ellipse">
              <a:avLst/>
            </a:prstGeom>
            <a:noFill/>
            <a:ln w="19050">
              <a:solidFill>
                <a:srgbClr val="990000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17419" name="Rectangle 26"/>
            <p:cNvSpPr>
              <a:spLocks noChangeArrowheads="1"/>
            </p:cNvSpPr>
            <p:nvPr/>
          </p:nvSpPr>
          <p:spPr bwMode="auto">
            <a:xfrm>
              <a:off x="2544" y="3729"/>
              <a:ext cx="47" cy="269"/>
            </a:xfrm>
            <a:prstGeom prst="rect">
              <a:avLst/>
            </a:prstGeom>
            <a:solidFill>
              <a:srgbClr val="99FF33"/>
            </a:solidFill>
            <a:ln w="19050">
              <a:solidFill>
                <a:srgbClr val="99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fa-IR"/>
            </a:p>
          </p:txBody>
        </p:sp>
        <p:sp>
          <p:nvSpPr>
            <p:cNvPr id="17420" name="Line 27"/>
            <p:cNvSpPr>
              <a:spLocks noChangeShapeType="1"/>
            </p:cNvSpPr>
            <p:nvPr/>
          </p:nvSpPr>
          <p:spPr bwMode="auto">
            <a:xfrm>
              <a:off x="2064" y="3873"/>
              <a:ext cx="480" cy="0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 type="none" w="sm" len="sm"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7421" name="Line 28"/>
            <p:cNvSpPr>
              <a:spLocks noChangeShapeType="1"/>
            </p:cNvSpPr>
            <p:nvPr/>
          </p:nvSpPr>
          <p:spPr bwMode="auto">
            <a:xfrm>
              <a:off x="2592" y="3873"/>
              <a:ext cx="480" cy="0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 type="none" w="sm" len="sm"/>
              <a:tailEnd type="triangle" w="lg" len="lg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E1F30D-163B-41E0-BEFD-348B03BD0208}" type="slidenum">
              <a:rPr lang="ar-SA"/>
              <a:pPr>
                <a:defRPr/>
              </a:pPr>
              <a:t>16</a:t>
            </a:fld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تعريف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pic>
        <p:nvPicPr>
          <p:cNvPr id="717828" name="Picture 4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484313"/>
            <a:ext cx="75263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85B647-2DB2-49A2-A07B-66AF3FA3A0FC}" type="slidenum">
              <a:rPr lang="ar-SA"/>
              <a:pPr>
                <a:defRPr/>
              </a:pPr>
              <a:t>17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نكات ضمني تعريف</a:t>
            </a:r>
            <a:endParaRPr 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a-IR" smtClean="0"/>
              <a:t>شليك شدن به‌صورت اتوماتيك انجام مي‌شود</a:t>
            </a:r>
          </a:p>
          <a:p>
            <a:pPr lvl="1" eaLnBrk="1" hangingPunct="1">
              <a:lnSpc>
                <a:spcPct val="130000"/>
              </a:lnSpc>
            </a:pPr>
            <a:r>
              <a:rPr lang="fa-IR" smtClean="0"/>
              <a:t>پس از فعال شدن انتقال</a:t>
            </a:r>
          </a:p>
          <a:p>
            <a:pPr eaLnBrk="1" hangingPunct="1">
              <a:lnSpc>
                <a:spcPct val="130000"/>
              </a:lnSpc>
            </a:pPr>
            <a:r>
              <a:rPr lang="fa-IR" smtClean="0"/>
              <a:t>ممكن است كه چند انتقال فعال شوند، اما در هر زمان تنها يك شليك انجام مي‌شود</a:t>
            </a:r>
          </a:p>
          <a:p>
            <a:pPr eaLnBrk="1" hangingPunct="1">
              <a:lnSpc>
                <a:spcPct val="130000"/>
              </a:lnSpc>
            </a:pPr>
            <a:r>
              <a:rPr lang="fa-IR" smtClean="0"/>
              <a:t>شبكه ايستا است</a:t>
            </a:r>
          </a:p>
          <a:p>
            <a:pPr eaLnBrk="1" hangingPunct="1">
              <a:lnSpc>
                <a:spcPct val="130000"/>
              </a:lnSpc>
            </a:pPr>
            <a:r>
              <a:rPr lang="fa-IR" smtClean="0"/>
              <a:t>حالت شبكه با توزيع نشانه‌ها در مكان‌ها نمايش داده مي‌شود</a:t>
            </a:r>
          </a:p>
          <a:p>
            <a:pPr lvl="1" eaLnBrk="1" hangingPunct="1">
              <a:lnSpc>
                <a:spcPct val="130000"/>
              </a:lnSpc>
            </a:pPr>
            <a:r>
              <a:rPr lang="fa-IR" smtClean="0"/>
              <a:t>حركت نشانه‌ها و شليك شدن سبب ايجاد حالت‌هاي مختلف مي‌شوند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CC8DD-1145-464C-B99F-72DA2F41F6C3}" type="slidenum">
              <a:rPr lang="ar-SA"/>
              <a:pPr>
                <a:defRPr/>
              </a:pPr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نكات ضمني تعريف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fa-I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انواع حالات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حالت اوليه (</a:t>
            </a:r>
            <a:r>
              <a:rPr lang="en-US" sz="20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Initial State</a:t>
            </a: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fa-IR" smtClean="0"/>
              <a:t> توزيع اوليه نشانه‌ها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حالت قابل دستيابي (</a:t>
            </a:r>
            <a:r>
              <a:rPr lang="en-US" sz="20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Reachable State</a:t>
            </a: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fa-IR" smtClean="0"/>
              <a:t> </a:t>
            </a:r>
            <a:r>
              <a:rPr lang="ar-SA" smtClean="0"/>
              <a:t>حالت قابل دستيابي از حالت اوليه</a:t>
            </a:r>
            <a:endParaRPr lang="fa-IR" smtClean="0"/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حالت نهايي (</a:t>
            </a:r>
            <a:r>
              <a:rPr lang="en-US" sz="20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Final State</a:t>
            </a: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fa-IR" smtClean="0"/>
              <a:t> </a:t>
            </a:r>
            <a:r>
              <a:rPr lang="ar-SA" smtClean="0"/>
              <a:t>حالتي كه هيچ انتقالي فعال نباشد</a:t>
            </a:r>
            <a:r>
              <a:rPr lang="fa-IR" smtClean="0"/>
              <a:t> (حالت مرده)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حالت خانه (</a:t>
            </a:r>
            <a:r>
              <a:rPr lang="en-US" sz="20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Home State</a:t>
            </a: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r>
              <a:rPr lang="fa-IR" smtClean="0"/>
              <a:t> </a:t>
            </a:r>
            <a:r>
              <a:rPr lang="ar-SA" smtClean="0"/>
              <a:t>حالتي كه همواره امكان بازگشت به آن وجود داشته باشد</a:t>
            </a:r>
            <a:endParaRPr lang="fa-IR" smtClean="0"/>
          </a:p>
          <a:p>
            <a:pPr lvl="2" eaLnBrk="1" hangingPunct="1">
              <a:lnSpc>
                <a:spcPct val="130000"/>
              </a:lnSpc>
              <a:defRPr/>
            </a:pPr>
            <a:r>
              <a:rPr lang="fa-IR" smtClean="0"/>
              <a:t>از هر حالتي قابل دستيابي است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A4131-625F-42F7-832E-7C848C2A1543}" type="slidenum">
              <a:rPr lang="ar-SA"/>
              <a:pPr>
                <a:defRPr/>
              </a:pPr>
              <a:t>19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نمونه ساختارهاي شبکه پتري</a:t>
            </a:r>
            <a:endParaRPr lang="en-US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توالي رويدادها/عمليات</a:t>
            </a:r>
          </a:p>
          <a:p>
            <a:pPr eaLnBrk="1" hangingPunct="1"/>
            <a:endParaRPr lang="fa-IR" smtClean="0"/>
          </a:p>
          <a:p>
            <a:pPr eaLnBrk="1" hangingPunct="1"/>
            <a:endParaRPr lang="fa-IR" smtClean="0"/>
          </a:p>
          <a:p>
            <a:pPr eaLnBrk="1" hangingPunct="1"/>
            <a:r>
              <a:rPr lang="fa-IR" smtClean="0"/>
              <a:t>اجراي همزمان</a:t>
            </a:r>
            <a:endParaRPr lang="en-US" smtClean="0"/>
          </a:p>
        </p:txBody>
      </p:sp>
      <p:sp>
        <p:nvSpPr>
          <p:cNvPr id="718875" name="Oval 27"/>
          <p:cNvSpPr>
            <a:spLocks noChangeArrowheads="1"/>
          </p:cNvSpPr>
          <p:nvPr/>
        </p:nvSpPr>
        <p:spPr bwMode="auto">
          <a:xfrm>
            <a:off x="796925" y="2439988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44525" y="2287588"/>
            <a:ext cx="6553200" cy="779462"/>
            <a:chOff x="1066" y="1641"/>
            <a:chExt cx="4128" cy="491"/>
          </a:xfrm>
        </p:grpSpPr>
        <p:sp>
          <p:nvSpPr>
            <p:cNvPr id="21559" name="Rectangle 29"/>
            <p:cNvSpPr>
              <a:spLocks noChangeArrowheads="1"/>
            </p:cNvSpPr>
            <p:nvPr/>
          </p:nvSpPr>
          <p:spPr bwMode="auto">
            <a:xfrm>
              <a:off x="1690" y="1689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60" name="Oval 30"/>
            <p:cNvSpPr>
              <a:spLocks noChangeArrowheads="1"/>
            </p:cNvSpPr>
            <p:nvPr/>
          </p:nvSpPr>
          <p:spPr bwMode="auto">
            <a:xfrm>
              <a:off x="1066" y="1641"/>
              <a:ext cx="288" cy="288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61" name="Line 31"/>
            <p:cNvSpPr>
              <a:spLocks noChangeShapeType="1"/>
            </p:cNvSpPr>
            <p:nvPr/>
          </p:nvSpPr>
          <p:spPr bwMode="auto">
            <a:xfrm>
              <a:off x="1354" y="1785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Line 32"/>
            <p:cNvSpPr>
              <a:spLocks noChangeShapeType="1"/>
            </p:cNvSpPr>
            <p:nvPr/>
          </p:nvSpPr>
          <p:spPr bwMode="auto">
            <a:xfrm>
              <a:off x="1834" y="1785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Rectangle 33"/>
            <p:cNvSpPr>
              <a:spLocks noChangeArrowheads="1"/>
            </p:cNvSpPr>
            <p:nvPr/>
          </p:nvSpPr>
          <p:spPr bwMode="auto">
            <a:xfrm>
              <a:off x="2794" y="1689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64" name="Oval 34"/>
            <p:cNvSpPr>
              <a:spLocks noChangeArrowheads="1"/>
            </p:cNvSpPr>
            <p:nvPr/>
          </p:nvSpPr>
          <p:spPr bwMode="auto">
            <a:xfrm>
              <a:off x="2170" y="1641"/>
              <a:ext cx="288" cy="288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65" name="Line 35"/>
            <p:cNvSpPr>
              <a:spLocks noChangeShapeType="1"/>
            </p:cNvSpPr>
            <p:nvPr/>
          </p:nvSpPr>
          <p:spPr bwMode="auto">
            <a:xfrm>
              <a:off x="2458" y="1785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6" name="Line 36"/>
            <p:cNvSpPr>
              <a:spLocks noChangeShapeType="1"/>
            </p:cNvSpPr>
            <p:nvPr/>
          </p:nvSpPr>
          <p:spPr bwMode="auto">
            <a:xfrm>
              <a:off x="2938" y="1785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7" name="Rectangle 37"/>
            <p:cNvSpPr>
              <a:spLocks noChangeArrowheads="1"/>
            </p:cNvSpPr>
            <p:nvPr/>
          </p:nvSpPr>
          <p:spPr bwMode="auto">
            <a:xfrm>
              <a:off x="3898" y="1689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68" name="Oval 38"/>
            <p:cNvSpPr>
              <a:spLocks noChangeArrowheads="1"/>
            </p:cNvSpPr>
            <p:nvPr/>
          </p:nvSpPr>
          <p:spPr bwMode="auto">
            <a:xfrm>
              <a:off x="3274" y="1641"/>
              <a:ext cx="288" cy="288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69" name="Line 39"/>
            <p:cNvSpPr>
              <a:spLocks noChangeShapeType="1"/>
            </p:cNvSpPr>
            <p:nvPr/>
          </p:nvSpPr>
          <p:spPr bwMode="auto">
            <a:xfrm>
              <a:off x="3562" y="1785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0" name="Line 40"/>
            <p:cNvSpPr>
              <a:spLocks noChangeShapeType="1"/>
            </p:cNvSpPr>
            <p:nvPr/>
          </p:nvSpPr>
          <p:spPr bwMode="auto">
            <a:xfrm>
              <a:off x="4042" y="1785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1" name="Line 41"/>
            <p:cNvSpPr>
              <a:spLocks noChangeShapeType="1"/>
            </p:cNvSpPr>
            <p:nvPr/>
          </p:nvSpPr>
          <p:spPr bwMode="auto">
            <a:xfrm>
              <a:off x="4522" y="1785"/>
              <a:ext cx="672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2" name="Text Box 42"/>
            <p:cNvSpPr txBox="1">
              <a:spLocks noChangeArrowheads="1"/>
            </p:cNvSpPr>
            <p:nvPr/>
          </p:nvSpPr>
          <p:spPr bwMode="auto">
            <a:xfrm>
              <a:off x="1632" y="1920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e1</a:t>
              </a:r>
            </a:p>
          </p:txBody>
        </p:sp>
        <p:sp>
          <p:nvSpPr>
            <p:cNvPr id="21573" name="Text Box 43"/>
            <p:cNvSpPr txBox="1">
              <a:spLocks noChangeArrowheads="1"/>
            </p:cNvSpPr>
            <p:nvPr/>
          </p:nvSpPr>
          <p:spPr bwMode="auto">
            <a:xfrm>
              <a:off x="2746" y="1881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e2</a:t>
              </a:r>
            </a:p>
          </p:txBody>
        </p:sp>
        <p:sp>
          <p:nvSpPr>
            <p:cNvPr id="21574" name="Text Box 44"/>
            <p:cNvSpPr txBox="1">
              <a:spLocks noChangeArrowheads="1"/>
            </p:cNvSpPr>
            <p:nvPr/>
          </p:nvSpPr>
          <p:spPr bwMode="auto">
            <a:xfrm>
              <a:off x="3850" y="1881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e3</a:t>
              </a:r>
            </a:p>
          </p:txBody>
        </p:sp>
      </p:grpSp>
      <p:sp>
        <p:nvSpPr>
          <p:cNvPr id="718893" name="Oval 45"/>
          <p:cNvSpPr>
            <a:spLocks noChangeArrowheads="1"/>
          </p:cNvSpPr>
          <p:nvPr/>
        </p:nvSpPr>
        <p:spPr bwMode="auto">
          <a:xfrm>
            <a:off x="2555875" y="2420938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8894" name="Oval 46"/>
          <p:cNvSpPr>
            <a:spLocks noChangeArrowheads="1"/>
          </p:cNvSpPr>
          <p:nvPr/>
        </p:nvSpPr>
        <p:spPr bwMode="auto">
          <a:xfrm>
            <a:off x="4297363" y="2425700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8895" name="Rectangle 47"/>
          <p:cNvSpPr>
            <a:spLocks noChangeArrowheads="1"/>
          </p:cNvSpPr>
          <p:nvPr/>
        </p:nvSpPr>
        <p:spPr bwMode="auto">
          <a:xfrm>
            <a:off x="1619250" y="2349500"/>
            <a:ext cx="228600" cy="3048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8896" name="Rectangle 48"/>
          <p:cNvSpPr>
            <a:spLocks noChangeArrowheads="1"/>
          </p:cNvSpPr>
          <p:nvPr/>
        </p:nvSpPr>
        <p:spPr bwMode="auto">
          <a:xfrm>
            <a:off x="3371850" y="2349500"/>
            <a:ext cx="228600" cy="3048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8897" name="Rectangle 49"/>
          <p:cNvSpPr>
            <a:spLocks noChangeArrowheads="1"/>
          </p:cNvSpPr>
          <p:nvPr/>
        </p:nvSpPr>
        <p:spPr bwMode="auto">
          <a:xfrm>
            <a:off x="5124450" y="2349500"/>
            <a:ext cx="228600" cy="3048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18941" name="Oval 93"/>
          <p:cNvSpPr>
            <a:spLocks noChangeArrowheads="1"/>
          </p:cNvSpPr>
          <p:nvPr/>
        </p:nvSpPr>
        <p:spPr bwMode="auto">
          <a:xfrm>
            <a:off x="763588" y="4838700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11188" y="4076700"/>
            <a:ext cx="6613525" cy="1998663"/>
            <a:chOff x="1066" y="2697"/>
            <a:chExt cx="4166" cy="1259"/>
          </a:xfrm>
        </p:grpSpPr>
        <p:sp>
          <p:nvSpPr>
            <p:cNvPr id="21531" name="Rectangle 95"/>
            <p:cNvSpPr>
              <a:spLocks noChangeArrowheads="1"/>
            </p:cNvSpPr>
            <p:nvPr/>
          </p:nvSpPr>
          <p:spPr bwMode="auto">
            <a:xfrm>
              <a:off x="1690" y="3129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32" name="Oval 96"/>
            <p:cNvSpPr>
              <a:spLocks noChangeArrowheads="1"/>
            </p:cNvSpPr>
            <p:nvPr/>
          </p:nvSpPr>
          <p:spPr bwMode="auto">
            <a:xfrm>
              <a:off x="1066" y="3081"/>
              <a:ext cx="288" cy="288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33" name="Line 97"/>
            <p:cNvSpPr>
              <a:spLocks noChangeShapeType="1"/>
            </p:cNvSpPr>
            <p:nvPr/>
          </p:nvSpPr>
          <p:spPr bwMode="auto">
            <a:xfrm>
              <a:off x="1354" y="3225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4" name="Text Box 98"/>
            <p:cNvSpPr txBox="1">
              <a:spLocks noChangeArrowheads="1"/>
            </p:cNvSpPr>
            <p:nvPr/>
          </p:nvSpPr>
          <p:spPr bwMode="auto">
            <a:xfrm>
              <a:off x="1632" y="3360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e1</a:t>
              </a:r>
            </a:p>
          </p:txBody>
        </p:sp>
        <p:sp>
          <p:nvSpPr>
            <p:cNvPr id="21535" name="Rectangle 99"/>
            <p:cNvSpPr>
              <a:spLocks noChangeArrowheads="1"/>
            </p:cNvSpPr>
            <p:nvPr/>
          </p:nvSpPr>
          <p:spPr bwMode="auto">
            <a:xfrm>
              <a:off x="2794" y="2745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36" name="Oval 100"/>
            <p:cNvSpPr>
              <a:spLocks noChangeArrowheads="1"/>
            </p:cNvSpPr>
            <p:nvPr/>
          </p:nvSpPr>
          <p:spPr bwMode="auto">
            <a:xfrm>
              <a:off x="2170" y="2697"/>
              <a:ext cx="288" cy="288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37" name="Line 101"/>
            <p:cNvSpPr>
              <a:spLocks noChangeShapeType="1"/>
            </p:cNvSpPr>
            <p:nvPr/>
          </p:nvSpPr>
          <p:spPr bwMode="auto">
            <a:xfrm>
              <a:off x="2458" y="2841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102"/>
            <p:cNvSpPr>
              <a:spLocks noChangeShapeType="1"/>
            </p:cNvSpPr>
            <p:nvPr/>
          </p:nvSpPr>
          <p:spPr bwMode="auto">
            <a:xfrm>
              <a:off x="2938" y="2841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Rectangle 103"/>
            <p:cNvSpPr>
              <a:spLocks noChangeArrowheads="1"/>
            </p:cNvSpPr>
            <p:nvPr/>
          </p:nvSpPr>
          <p:spPr bwMode="auto">
            <a:xfrm>
              <a:off x="3898" y="2745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40" name="Oval 104"/>
            <p:cNvSpPr>
              <a:spLocks noChangeArrowheads="1"/>
            </p:cNvSpPr>
            <p:nvPr/>
          </p:nvSpPr>
          <p:spPr bwMode="auto">
            <a:xfrm>
              <a:off x="3274" y="2697"/>
              <a:ext cx="288" cy="288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41" name="Line 105"/>
            <p:cNvSpPr>
              <a:spLocks noChangeShapeType="1"/>
            </p:cNvSpPr>
            <p:nvPr/>
          </p:nvSpPr>
          <p:spPr bwMode="auto">
            <a:xfrm>
              <a:off x="3562" y="2841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106"/>
            <p:cNvSpPr>
              <a:spLocks noChangeShapeType="1"/>
            </p:cNvSpPr>
            <p:nvPr/>
          </p:nvSpPr>
          <p:spPr bwMode="auto">
            <a:xfrm>
              <a:off x="4042" y="2841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Text Box 107"/>
            <p:cNvSpPr txBox="1">
              <a:spLocks noChangeArrowheads="1"/>
            </p:cNvSpPr>
            <p:nvPr/>
          </p:nvSpPr>
          <p:spPr bwMode="auto">
            <a:xfrm>
              <a:off x="2736" y="2976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e2</a:t>
              </a:r>
            </a:p>
          </p:txBody>
        </p:sp>
        <p:sp>
          <p:nvSpPr>
            <p:cNvPr id="21544" name="Text Box 108"/>
            <p:cNvSpPr txBox="1">
              <a:spLocks noChangeArrowheads="1"/>
            </p:cNvSpPr>
            <p:nvPr/>
          </p:nvSpPr>
          <p:spPr bwMode="auto">
            <a:xfrm>
              <a:off x="3850" y="2937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e3</a:t>
              </a:r>
            </a:p>
          </p:txBody>
        </p:sp>
        <p:sp>
          <p:nvSpPr>
            <p:cNvPr id="21545" name="Rectangle 109"/>
            <p:cNvSpPr>
              <a:spLocks noChangeArrowheads="1"/>
            </p:cNvSpPr>
            <p:nvPr/>
          </p:nvSpPr>
          <p:spPr bwMode="auto">
            <a:xfrm>
              <a:off x="2794" y="3513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46" name="Oval 110"/>
            <p:cNvSpPr>
              <a:spLocks noChangeArrowheads="1"/>
            </p:cNvSpPr>
            <p:nvPr/>
          </p:nvSpPr>
          <p:spPr bwMode="auto">
            <a:xfrm>
              <a:off x="2170" y="3465"/>
              <a:ext cx="288" cy="288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47" name="Line 111"/>
            <p:cNvSpPr>
              <a:spLocks noChangeShapeType="1"/>
            </p:cNvSpPr>
            <p:nvPr/>
          </p:nvSpPr>
          <p:spPr bwMode="auto">
            <a:xfrm>
              <a:off x="2458" y="3609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Line 112"/>
            <p:cNvSpPr>
              <a:spLocks noChangeShapeType="1"/>
            </p:cNvSpPr>
            <p:nvPr/>
          </p:nvSpPr>
          <p:spPr bwMode="auto">
            <a:xfrm>
              <a:off x="2938" y="3609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Rectangle 113"/>
            <p:cNvSpPr>
              <a:spLocks noChangeArrowheads="1"/>
            </p:cNvSpPr>
            <p:nvPr/>
          </p:nvSpPr>
          <p:spPr bwMode="auto">
            <a:xfrm>
              <a:off x="3898" y="3513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50" name="Oval 114"/>
            <p:cNvSpPr>
              <a:spLocks noChangeArrowheads="1"/>
            </p:cNvSpPr>
            <p:nvPr/>
          </p:nvSpPr>
          <p:spPr bwMode="auto">
            <a:xfrm>
              <a:off x="3274" y="3465"/>
              <a:ext cx="288" cy="288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51" name="Line 115"/>
            <p:cNvSpPr>
              <a:spLocks noChangeShapeType="1"/>
            </p:cNvSpPr>
            <p:nvPr/>
          </p:nvSpPr>
          <p:spPr bwMode="auto">
            <a:xfrm>
              <a:off x="3562" y="3609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Line 116"/>
            <p:cNvSpPr>
              <a:spLocks noChangeShapeType="1"/>
            </p:cNvSpPr>
            <p:nvPr/>
          </p:nvSpPr>
          <p:spPr bwMode="auto">
            <a:xfrm>
              <a:off x="4042" y="3609"/>
              <a:ext cx="33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Text Box 117"/>
            <p:cNvSpPr txBox="1">
              <a:spLocks noChangeArrowheads="1"/>
            </p:cNvSpPr>
            <p:nvPr/>
          </p:nvSpPr>
          <p:spPr bwMode="auto">
            <a:xfrm>
              <a:off x="2736" y="3744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e4</a:t>
              </a:r>
            </a:p>
          </p:txBody>
        </p:sp>
        <p:sp>
          <p:nvSpPr>
            <p:cNvPr id="21554" name="Text Box 118"/>
            <p:cNvSpPr txBox="1">
              <a:spLocks noChangeArrowheads="1"/>
            </p:cNvSpPr>
            <p:nvPr/>
          </p:nvSpPr>
          <p:spPr bwMode="auto">
            <a:xfrm>
              <a:off x="3850" y="3705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e5</a:t>
              </a:r>
            </a:p>
          </p:txBody>
        </p:sp>
        <p:sp>
          <p:nvSpPr>
            <p:cNvPr id="21555" name="Line 119"/>
            <p:cNvSpPr>
              <a:spLocks noChangeShapeType="1"/>
            </p:cNvSpPr>
            <p:nvPr/>
          </p:nvSpPr>
          <p:spPr bwMode="auto">
            <a:xfrm flipV="1">
              <a:off x="1824" y="2880"/>
              <a:ext cx="336" cy="288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Line 120"/>
            <p:cNvSpPr>
              <a:spLocks noChangeShapeType="1"/>
            </p:cNvSpPr>
            <p:nvPr/>
          </p:nvSpPr>
          <p:spPr bwMode="auto">
            <a:xfrm>
              <a:off x="1824" y="3312"/>
              <a:ext cx="336" cy="288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Line 121"/>
            <p:cNvSpPr>
              <a:spLocks noChangeShapeType="1"/>
            </p:cNvSpPr>
            <p:nvPr/>
          </p:nvSpPr>
          <p:spPr bwMode="auto">
            <a:xfrm>
              <a:off x="4512" y="2832"/>
              <a:ext cx="672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Line 122"/>
            <p:cNvSpPr>
              <a:spLocks noChangeShapeType="1"/>
            </p:cNvSpPr>
            <p:nvPr/>
          </p:nvSpPr>
          <p:spPr bwMode="auto">
            <a:xfrm>
              <a:off x="4560" y="3600"/>
              <a:ext cx="672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2471738" y="4217988"/>
            <a:ext cx="228600" cy="1371600"/>
            <a:chOff x="2256" y="2784"/>
            <a:chExt cx="144" cy="864"/>
          </a:xfrm>
        </p:grpSpPr>
        <p:sp>
          <p:nvSpPr>
            <p:cNvPr id="21529" name="Oval 124"/>
            <p:cNvSpPr>
              <a:spLocks noChangeArrowheads="1"/>
            </p:cNvSpPr>
            <p:nvPr/>
          </p:nvSpPr>
          <p:spPr bwMode="auto">
            <a:xfrm>
              <a:off x="2304" y="2784"/>
              <a:ext cx="96" cy="96"/>
            </a:xfrm>
            <a:prstGeom prst="ellipse">
              <a:avLst/>
            </a:prstGeom>
            <a:solidFill>
              <a:srgbClr val="4020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30" name="Oval 125"/>
            <p:cNvSpPr>
              <a:spLocks noChangeArrowheads="1"/>
            </p:cNvSpPr>
            <p:nvPr/>
          </p:nvSpPr>
          <p:spPr bwMode="auto">
            <a:xfrm>
              <a:off x="2256" y="3552"/>
              <a:ext cx="96" cy="96"/>
            </a:xfrm>
            <a:prstGeom prst="ellipse">
              <a:avLst/>
            </a:prstGeom>
            <a:solidFill>
              <a:srgbClr val="4020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5" name="Group 126"/>
          <p:cNvGrpSpPr>
            <a:grpSpLocks/>
          </p:cNvGrpSpPr>
          <p:nvPr/>
        </p:nvGrpSpPr>
        <p:grpSpPr bwMode="auto">
          <a:xfrm>
            <a:off x="4252913" y="4214813"/>
            <a:ext cx="152400" cy="1371600"/>
            <a:chOff x="3360" y="2784"/>
            <a:chExt cx="96" cy="864"/>
          </a:xfrm>
        </p:grpSpPr>
        <p:sp>
          <p:nvSpPr>
            <p:cNvPr id="21527" name="Oval 127"/>
            <p:cNvSpPr>
              <a:spLocks noChangeArrowheads="1"/>
            </p:cNvSpPr>
            <p:nvPr/>
          </p:nvSpPr>
          <p:spPr bwMode="auto">
            <a:xfrm>
              <a:off x="3360" y="2784"/>
              <a:ext cx="96" cy="96"/>
            </a:xfrm>
            <a:prstGeom prst="ellipse">
              <a:avLst/>
            </a:prstGeom>
            <a:solidFill>
              <a:srgbClr val="4020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28" name="Oval 128"/>
            <p:cNvSpPr>
              <a:spLocks noChangeArrowheads="1"/>
            </p:cNvSpPr>
            <p:nvPr/>
          </p:nvSpPr>
          <p:spPr bwMode="auto">
            <a:xfrm>
              <a:off x="3360" y="3552"/>
              <a:ext cx="96" cy="96"/>
            </a:xfrm>
            <a:prstGeom prst="ellipse">
              <a:avLst/>
            </a:prstGeom>
            <a:solidFill>
              <a:srgbClr val="4020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18977" name="Rectangle 129"/>
          <p:cNvSpPr>
            <a:spLocks noChangeArrowheads="1"/>
          </p:cNvSpPr>
          <p:nvPr/>
        </p:nvSpPr>
        <p:spPr bwMode="auto">
          <a:xfrm>
            <a:off x="1585913" y="4748213"/>
            <a:ext cx="228600" cy="3048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3338513" y="4138613"/>
            <a:ext cx="228600" cy="1524000"/>
            <a:chOff x="2784" y="2736"/>
            <a:chExt cx="144" cy="960"/>
          </a:xfrm>
        </p:grpSpPr>
        <p:sp>
          <p:nvSpPr>
            <p:cNvPr id="21525" name="Rectangle 131"/>
            <p:cNvSpPr>
              <a:spLocks noChangeArrowheads="1"/>
            </p:cNvSpPr>
            <p:nvPr/>
          </p:nvSpPr>
          <p:spPr bwMode="auto">
            <a:xfrm>
              <a:off x="2784" y="2736"/>
              <a:ext cx="144" cy="192"/>
            </a:xfrm>
            <a:prstGeom prst="rect">
              <a:avLst/>
            </a:prstGeom>
            <a:solidFill>
              <a:srgbClr val="CD3333"/>
            </a:solidFill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26" name="Rectangle 132"/>
            <p:cNvSpPr>
              <a:spLocks noChangeArrowheads="1"/>
            </p:cNvSpPr>
            <p:nvPr/>
          </p:nvSpPr>
          <p:spPr bwMode="auto">
            <a:xfrm>
              <a:off x="2784" y="3504"/>
              <a:ext cx="144" cy="192"/>
            </a:xfrm>
            <a:prstGeom prst="rect">
              <a:avLst/>
            </a:prstGeom>
            <a:solidFill>
              <a:srgbClr val="CD3333"/>
            </a:solidFill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7" name="Group 133"/>
          <p:cNvGrpSpPr>
            <a:grpSpLocks/>
          </p:cNvGrpSpPr>
          <p:nvPr/>
        </p:nvGrpSpPr>
        <p:grpSpPr bwMode="auto">
          <a:xfrm>
            <a:off x="5091113" y="4138613"/>
            <a:ext cx="228600" cy="1524000"/>
            <a:chOff x="3888" y="2736"/>
            <a:chExt cx="144" cy="960"/>
          </a:xfrm>
        </p:grpSpPr>
        <p:sp>
          <p:nvSpPr>
            <p:cNvPr id="21523" name="Rectangle 134"/>
            <p:cNvSpPr>
              <a:spLocks noChangeArrowheads="1"/>
            </p:cNvSpPr>
            <p:nvPr/>
          </p:nvSpPr>
          <p:spPr bwMode="auto">
            <a:xfrm>
              <a:off x="3888" y="2736"/>
              <a:ext cx="144" cy="192"/>
            </a:xfrm>
            <a:prstGeom prst="rect">
              <a:avLst/>
            </a:prstGeom>
            <a:solidFill>
              <a:srgbClr val="CD3333"/>
            </a:solidFill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1524" name="Rectangle 135"/>
            <p:cNvSpPr>
              <a:spLocks noChangeArrowheads="1"/>
            </p:cNvSpPr>
            <p:nvPr/>
          </p:nvSpPr>
          <p:spPr bwMode="auto">
            <a:xfrm>
              <a:off x="3888" y="3504"/>
              <a:ext cx="144" cy="192"/>
            </a:xfrm>
            <a:prstGeom prst="rect">
              <a:avLst/>
            </a:prstGeom>
            <a:solidFill>
              <a:srgbClr val="CD3333"/>
            </a:solidFill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88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188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1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75" grpId="0" animBg="1"/>
      <p:bldP spid="718893" grpId="0" animBg="1"/>
      <p:bldP spid="718894" grpId="0" animBg="1"/>
      <p:bldP spid="718895" grpId="0" animBg="1"/>
      <p:bldP spid="718896" grpId="0" animBg="1"/>
      <p:bldP spid="718897" grpId="0" animBg="1"/>
      <p:bldP spid="718941" grpId="0" animBg="1"/>
      <p:bldP spid="7189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5F3E57-16FF-4551-A310-A539FE4CFA0A}" type="slidenum">
              <a:rPr lang="ar-SA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اهداف جلسه</a:t>
            </a:r>
            <a:endParaRPr 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a-IR" smtClean="0"/>
              <a:t>مفاهيم</a:t>
            </a:r>
            <a:r>
              <a:rPr lang="ar-SA" smtClean="0"/>
              <a:t> </a:t>
            </a:r>
            <a:r>
              <a:rPr lang="fa-IR" smtClean="0">
                <a:solidFill>
                  <a:srgbClr val="CC3300"/>
                </a:solidFill>
              </a:rPr>
              <a:t>شبکه‌هاي پتري </a:t>
            </a:r>
          </a:p>
          <a:p>
            <a:pPr eaLnBrk="1" hangingPunct="1">
              <a:lnSpc>
                <a:spcPct val="150000"/>
              </a:lnSpc>
            </a:pPr>
            <a:r>
              <a:rPr lang="fa-IR" smtClean="0">
                <a:solidFill>
                  <a:srgbClr val="CC3300"/>
                </a:solidFill>
              </a:rPr>
              <a:t>کاربردهاي </a:t>
            </a:r>
            <a:r>
              <a:rPr lang="fa-IR" smtClean="0"/>
              <a:t>شبکه‌هاي پتري</a:t>
            </a:r>
            <a:endParaRPr lang="en-US" smtClean="0"/>
          </a:p>
          <a:p>
            <a:pPr eaLnBrk="1" hangingPunct="1">
              <a:lnSpc>
                <a:spcPct val="150000"/>
              </a:lnSpc>
            </a:pPr>
            <a:r>
              <a:rPr lang="ar-SA" smtClean="0"/>
              <a:t>آشنايی با</a:t>
            </a:r>
            <a:r>
              <a:rPr lang="fa-IR" smtClean="0"/>
              <a:t> عناصر </a:t>
            </a:r>
            <a:r>
              <a:rPr lang="fa-IR" smtClean="0">
                <a:solidFill>
                  <a:srgbClr val="CC3300"/>
                </a:solidFill>
              </a:rPr>
              <a:t>شبکه پتري</a:t>
            </a:r>
          </a:p>
          <a:p>
            <a:pPr eaLnBrk="1" hangingPunct="1">
              <a:lnSpc>
                <a:spcPct val="150000"/>
              </a:lnSpc>
            </a:pPr>
            <a:r>
              <a:rPr lang="fa-IR" smtClean="0">
                <a:solidFill>
                  <a:srgbClr val="CC3300"/>
                </a:solidFill>
              </a:rPr>
              <a:t>خصوصيات </a:t>
            </a:r>
            <a:r>
              <a:rPr lang="fa-IR" smtClean="0"/>
              <a:t>شبکه‌هاي پتري</a:t>
            </a:r>
            <a:endParaRPr lang="fa-IR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fa-IR" smtClean="0"/>
              <a:t>آشنايي با</a:t>
            </a:r>
            <a:r>
              <a:rPr lang="fa-IR" smtClean="0">
                <a:solidFill>
                  <a:srgbClr val="CC3300"/>
                </a:solidFill>
              </a:rPr>
              <a:t> انواع </a:t>
            </a:r>
            <a:r>
              <a:rPr lang="fa-IR" smtClean="0"/>
              <a:t>شبکه‌هاي پتري</a:t>
            </a:r>
          </a:p>
          <a:p>
            <a:pPr eaLnBrk="1" hangingPunct="1">
              <a:lnSpc>
                <a:spcPct val="150000"/>
              </a:lnSpc>
            </a:pPr>
            <a:r>
              <a:rPr lang="fa-IR" smtClean="0"/>
              <a:t>كاربرد شبكه‌هاي پتري در مهندسي نرم‌افزار</a:t>
            </a:r>
            <a:endParaRPr lang="en-US" smtClean="0"/>
          </a:p>
        </p:txBody>
      </p:sp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16333-6120-4C81-9D09-ABB031D35499}" type="slidenum">
              <a:rPr lang="ar-SA"/>
              <a:pPr>
                <a:defRPr/>
              </a:pPr>
              <a:t>20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نمونه ساختارهاي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fa-IR" smtClean="0"/>
              <a:t>رويدادهاي غيرقطعي </a:t>
            </a:r>
          </a:p>
          <a:p>
            <a:pPr lvl="1" eaLnBrk="1" hangingPunct="1">
              <a:lnSpc>
                <a:spcPct val="120000"/>
              </a:lnSpc>
            </a:pPr>
            <a:r>
              <a:rPr lang="fa-IR" smtClean="0"/>
              <a:t>بسته به شرايط يکي از مسيرها انتخاب مي‌شود</a:t>
            </a:r>
            <a:endParaRPr lang="en-US" smtClean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403350" y="3141663"/>
            <a:ext cx="5791200" cy="1860550"/>
            <a:chOff x="1200" y="2016"/>
            <a:chExt cx="3648" cy="1172"/>
          </a:xfrm>
        </p:grpSpPr>
        <p:sp>
          <p:nvSpPr>
            <p:cNvPr id="22544" name="Oval 41"/>
            <p:cNvSpPr>
              <a:spLocks noChangeArrowheads="1"/>
            </p:cNvSpPr>
            <p:nvPr/>
          </p:nvSpPr>
          <p:spPr bwMode="auto">
            <a:xfrm>
              <a:off x="1200" y="2400"/>
              <a:ext cx="240" cy="240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45" name="Rectangle 42"/>
            <p:cNvSpPr>
              <a:spLocks noChangeArrowheads="1"/>
            </p:cNvSpPr>
            <p:nvPr/>
          </p:nvSpPr>
          <p:spPr bwMode="auto">
            <a:xfrm>
              <a:off x="1776" y="2016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46" name="Rectangle 43"/>
            <p:cNvSpPr>
              <a:spLocks noChangeArrowheads="1"/>
            </p:cNvSpPr>
            <p:nvPr/>
          </p:nvSpPr>
          <p:spPr bwMode="auto">
            <a:xfrm>
              <a:off x="1776" y="2784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47" name="Line 44"/>
            <p:cNvSpPr>
              <a:spLocks noChangeShapeType="1"/>
            </p:cNvSpPr>
            <p:nvPr/>
          </p:nvSpPr>
          <p:spPr bwMode="auto">
            <a:xfrm flipV="1">
              <a:off x="1440" y="2160"/>
              <a:ext cx="336" cy="288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45"/>
            <p:cNvSpPr>
              <a:spLocks noChangeShapeType="1"/>
            </p:cNvSpPr>
            <p:nvPr/>
          </p:nvSpPr>
          <p:spPr bwMode="auto">
            <a:xfrm>
              <a:off x="1440" y="2592"/>
              <a:ext cx="336" cy="288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46"/>
            <p:cNvSpPr>
              <a:spLocks noChangeArrowheads="1"/>
            </p:cNvSpPr>
            <p:nvPr/>
          </p:nvSpPr>
          <p:spPr bwMode="auto">
            <a:xfrm>
              <a:off x="2304" y="2016"/>
              <a:ext cx="240" cy="240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50" name="Line 47"/>
            <p:cNvSpPr>
              <a:spLocks noChangeShapeType="1"/>
            </p:cNvSpPr>
            <p:nvPr/>
          </p:nvSpPr>
          <p:spPr bwMode="auto">
            <a:xfrm>
              <a:off x="1920" y="2112"/>
              <a:ext cx="384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Line 48"/>
            <p:cNvSpPr>
              <a:spLocks noChangeShapeType="1"/>
            </p:cNvSpPr>
            <p:nvPr/>
          </p:nvSpPr>
          <p:spPr bwMode="auto">
            <a:xfrm>
              <a:off x="2544" y="2112"/>
              <a:ext cx="384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Oval 49"/>
            <p:cNvSpPr>
              <a:spLocks noChangeArrowheads="1"/>
            </p:cNvSpPr>
            <p:nvPr/>
          </p:nvSpPr>
          <p:spPr bwMode="auto">
            <a:xfrm>
              <a:off x="2304" y="2784"/>
              <a:ext cx="240" cy="240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53" name="Line 50"/>
            <p:cNvSpPr>
              <a:spLocks noChangeShapeType="1"/>
            </p:cNvSpPr>
            <p:nvPr/>
          </p:nvSpPr>
          <p:spPr bwMode="auto">
            <a:xfrm>
              <a:off x="1920" y="2880"/>
              <a:ext cx="384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4" name="Line 51"/>
            <p:cNvSpPr>
              <a:spLocks noChangeShapeType="1"/>
            </p:cNvSpPr>
            <p:nvPr/>
          </p:nvSpPr>
          <p:spPr bwMode="auto">
            <a:xfrm>
              <a:off x="2544" y="2880"/>
              <a:ext cx="384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5" name="Rectangle 52"/>
            <p:cNvSpPr>
              <a:spLocks noChangeArrowheads="1"/>
            </p:cNvSpPr>
            <p:nvPr/>
          </p:nvSpPr>
          <p:spPr bwMode="auto">
            <a:xfrm>
              <a:off x="2928" y="2016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56" name="Oval 53"/>
            <p:cNvSpPr>
              <a:spLocks noChangeArrowheads="1"/>
            </p:cNvSpPr>
            <p:nvPr/>
          </p:nvSpPr>
          <p:spPr bwMode="auto">
            <a:xfrm>
              <a:off x="3456" y="2016"/>
              <a:ext cx="240" cy="240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57" name="Line 54"/>
            <p:cNvSpPr>
              <a:spLocks noChangeShapeType="1"/>
            </p:cNvSpPr>
            <p:nvPr/>
          </p:nvSpPr>
          <p:spPr bwMode="auto">
            <a:xfrm>
              <a:off x="3072" y="2112"/>
              <a:ext cx="384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Line 55"/>
            <p:cNvSpPr>
              <a:spLocks noChangeShapeType="1"/>
            </p:cNvSpPr>
            <p:nvPr/>
          </p:nvSpPr>
          <p:spPr bwMode="auto">
            <a:xfrm>
              <a:off x="3696" y="2112"/>
              <a:ext cx="384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9" name="Rectangle 56"/>
            <p:cNvSpPr>
              <a:spLocks noChangeArrowheads="1"/>
            </p:cNvSpPr>
            <p:nvPr/>
          </p:nvSpPr>
          <p:spPr bwMode="auto">
            <a:xfrm>
              <a:off x="2928" y="2784"/>
              <a:ext cx="144" cy="192"/>
            </a:xfrm>
            <a:prstGeom prst="rect">
              <a:avLst/>
            </a:prstGeom>
            <a:noFill/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60" name="Oval 57"/>
            <p:cNvSpPr>
              <a:spLocks noChangeArrowheads="1"/>
            </p:cNvSpPr>
            <p:nvPr/>
          </p:nvSpPr>
          <p:spPr bwMode="auto">
            <a:xfrm>
              <a:off x="3456" y="2784"/>
              <a:ext cx="240" cy="240"/>
            </a:xfrm>
            <a:prstGeom prst="ellips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2561" name="Line 58"/>
            <p:cNvSpPr>
              <a:spLocks noChangeShapeType="1"/>
            </p:cNvSpPr>
            <p:nvPr/>
          </p:nvSpPr>
          <p:spPr bwMode="auto">
            <a:xfrm>
              <a:off x="3072" y="2880"/>
              <a:ext cx="384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59"/>
            <p:cNvSpPr>
              <a:spLocks noChangeShapeType="1"/>
            </p:cNvSpPr>
            <p:nvPr/>
          </p:nvSpPr>
          <p:spPr bwMode="auto">
            <a:xfrm>
              <a:off x="3696" y="2880"/>
              <a:ext cx="384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60"/>
            <p:cNvSpPr>
              <a:spLocks noChangeShapeType="1"/>
            </p:cNvSpPr>
            <p:nvPr/>
          </p:nvSpPr>
          <p:spPr bwMode="auto">
            <a:xfrm>
              <a:off x="4224" y="2112"/>
              <a:ext cx="57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61"/>
            <p:cNvSpPr>
              <a:spLocks noChangeShapeType="1"/>
            </p:cNvSpPr>
            <p:nvPr/>
          </p:nvSpPr>
          <p:spPr bwMode="auto">
            <a:xfrm>
              <a:off x="4272" y="2880"/>
              <a:ext cx="576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Text Box 62"/>
            <p:cNvSpPr txBox="1">
              <a:spLocks noChangeArrowheads="1"/>
            </p:cNvSpPr>
            <p:nvPr/>
          </p:nvSpPr>
          <p:spPr bwMode="auto">
            <a:xfrm>
              <a:off x="1728" y="2208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e1</a:t>
              </a:r>
            </a:p>
          </p:txBody>
        </p:sp>
        <p:sp>
          <p:nvSpPr>
            <p:cNvPr id="22566" name="Text Box 63"/>
            <p:cNvSpPr txBox="1">
              <a:spLocks noChangeArrowheads="1"/>
            </p:cNvSpPr>
            <p:nvPr/>
          </p:nvSpPr>
          <p:spPr bwMode="auto">
            <a:xfrm>
              <a:off x="2880" y="2208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e2</a:t>
              </a:r>
            </a:p>
          </p:txBody>
        </p:sp>
        <p:sp>
          <p:nvSpPr>
            <p:cNvPr id="22567" name="Text Box 64"/>
            <p:cNvSpPr txBox="1">
              <a:spLocks noChangeArrowheads="1"/>
            </p:cNvSpPr>
            <p:nvPr/>
          </p:nvSpPr>
          <p:spPr bwMode="auto">
            <a:xfrm>
              <a:off x="1728" y="2976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e3</a:t>
              </a:r>
            </a:p>
          </p:txBody>
        </p:sp>
        <p:sp>
          <p:nvSpPr>
            <p:cNvPr id="22568" name="Text Box 65"/>
            <p:cNvSpPr txBox="1">
              <a:spLocks noChangeArrowheads="1"/>
            </p:cNvSpPr>
            <p:nvPr/>
          </p:nvSpPr>
          <p:spPr bwMode="auto">
            <a:xfrm>
              <a:off x="2880" y="2976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e4</a:t>
              </a:r>
            </a:p>
          </p:txBody>
        </p:sp>
      </p:grpSp>
      <p:sp>
        <p:nvSpPr>
          <p:cNvPr id="735298" name="Oval 66"/>
          <p:cNvSpPr>
            <a:spLocks noChangeArrowheads="1"/>
          </p:cNvSpPr>
          <p:nvPr/>
        </p:nvSpPr>
        <p:spPr bwMode="auto">
          <a:xfrm>
            <a:off x="1504950" y="3878263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5299" name="Oval 67"/>
          <p:cNvSpPr>
            <a:spLocks noChangeArrowheads="1"/>
          </p:cNvSpPr>
          <p:nvPr/>
        </p:nvSpPr>
        <p:spPr bwMode="auto">
          <a:xfrm>
            <a:off x="3282950" y="4475163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5300" name="Oval 68"/>
          <p:cNvSpPr>
            <a:spLocks noChangeArrowheads="1"/>
          </p:cNvSpPr>
          <p:nvPr/>
        </p:nvSpPr>
        <p:spPr bwMode="auto">
          <a:xfrm>
            <a:off x="5099050" y="4470400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5301" name="Oval 69"/>
          <p:cNvSpPr>
            <a:spLocks noChangeArrowheads="1"/>
          </p:cNvSpPr>
          <p:nvPr/>
        </p:nvSpPr>
        <p:spPr bwMode="auto">
          <a:xfrm>
            <a:off x="1504950" y="3878263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5302" name="Oval 70"/>
          <p:cNvSpPr>
            <a:spLocks noChangeArrowheads="1"/>
          </p:cNvSpPr>
          <p:nvPr/>
        </p:nvSpPr>
        <p:spPr bwMode="auto">
          <a:xfrm>
            <a:off x="3257550" y="3230563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5303" name="Oval 71"/>
          <p:cNvSpPr>
            <a:spLocks noChangeArrowheads="1"/>
          </p:cNvSpPr>
          <p:nvPr/>
        </p:nvSpPr>
        <p:spPr bwMode="auto">
          <a:xfrm>
            <a:off x="5099050" y="3255963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5304" name="Rectangle 72"/>
          <p:cNvSpPr>
            <a:spLocks noChangeArrowheads="1"/>
          </p:cNvSpPr>
          <p:nvPr/>
        </p:nvSpPr>
        <p:spPr bwMode="auto">
          <a:xfrm>
            <a:off x="2317750" y="4360863"/>
            <a:ext cx="228600" cy="3048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5305" name="Rectangle 73"/>
          <p:cNvSpPr>
            <a:spLocks noChangeArrowheads="1"/>
          </p:cNvSpPr>
          <p:nvPr/>
        </p:nvSpPr>
        <p:spPr bwMode="auto">
          <a:xfrm>
            <a:off x="4146550" y="4360863"/>
            <a:ext cx="228600" cy="3048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5306" name="Rectangle 74"/>
          <p:cNvSpPr>
            <a:spLocks noChangeArrowheads="1"/>
          </p:cNvSpPr>
          <p:nvPr/>
        </p:nvSpPr>
        <p:spPr bwMode="auto">
          <a:xfrm>
            <a:off x="2317750" y="3141663"/>
            <a:ext cx="228600" cy="3048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5307" name="Rectangle 75"/>
          <p:cNvSpPr>
            <a:spLocks noChangeArrowheads="1"/>
          </p:cNvSpPr>
          <p:nvPr/>
        </p:nvSpPr>
        <p:spPr bwMode="auto">
          <a:xfrm>
            <a:off x="4146550" y="3141663"/>
            <a:ext cx="228600" cy="3048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1" name="Rectangle 40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3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3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35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3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3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3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735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735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98" grpId="0" animBg="1"/>
      <p:bldP spid="735299" grpId="0" animBg="1"/>
      <p:bldP spid="735300" grpId="0" animBg="1"/>
      <p:bldP spid="735301" grpId="0" animBg="1"/>
      <p:bldP spid="735302" grpId="0" animBg="1"/>
      <p:bldP spid="735303" grpId="0" animBg="1"/>
      <p:bldP spid="735304" grpId="0" animBg="1"/>
      <p:bldP spid="735305" grpId="0" animBg="1"/>
      <p:bldP spid="735306" grpId="0" animBg="1"/>
      <p:bldP spid="7353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C2110-934D-4EAD-B298-BF14F20983D0}" type="slidenum">
              <a:rPr lang="ar-SA"/>
              <a:pPr>
                <a:defRPr/>
              </a:pPr>
              <a:t>21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نمونه ساختارهاي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هماهنگ‌سازي</a:t>
            </a:r>
            <a:endParaRPr lang="en-US" smtClean="0"/>
          </a:p>
        </p:txBody>
      </p:sp>
      <p:sp>
        <p:nvSpPr>
          <p:cNvPr id="736285" name="Oval 29"/>
          <p:cNvSpPr>
            <a:spLocks noChangeArrowheads="1"/>
          </p:cNvSpPr>
          <p:nvPr/>
        </p:nvSpPr>
        <p:spPr bwMode="auto">
          <a:xfrm>
            <a:off x="2017713" y="2568575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6286" name="Oval 30"/>
          <p:cNvSpPr>
            <a:spLocks noChangeArrowheads="1"/>
          </p:cNvSpPr>
          <p:nvPr/>
        </p:nvSpPr>
        <p:spPr bwMode="auto">
          <a:xfrm>
            <a:off x="1941513" y="3482975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6287" name="Oval 31"/>
          <p:cNvSpPr>
            <a:spLocks noChangeArrowheads="1"/>
          </p:cNvSpPr>
          <p:nvPr/>
        </p:nvSpPr>
        <p:spPr bwMode="auto">
          <a:xfrm>
            <a:off x="2017713" y="4778375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6288" name="Rectangle 32"/>
          <p:cNvSpPr>
            <a:spLocks noChangeArrowheads="1"/>
          </p:cNvSpPr>
          <p:nvPr/>
        </p:nvSpPr>
        <p:spPr bwMode="auto">
          <a:xfrm>
            <a:off x="3389313" y="3406775"/>
            <a:ext cx="304800" cy="4572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6289" name="Oval 33"/>
          <p:cNvSpPr>
            <a:spLocks noChangeArrowheads="1"/>
          </p:cNvSpPr>
          <p:nvPr/>
        </p:nvSpPr>
        <p:spPr bwMode="auto">
          <a:xfrm>
            <a:off x="5040313" y="3597275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941513" y="2568575"/>
            <a:ext cx="228600" cy="2362200"/>
            <a:chOff x="1296" y="1824"/>
            <a:chExt cx="144" cy="1488"/>
          </a:xfrm>
        </p:grpSpPr>
        <p:sp>
          <p:nvSpPr>
            <p:cNvPr id="23579" name="Oval 35"/>
            <p:cNvSpPr>
              <a:spLocks noChangeArrowheads="1"/>
            </p:cNvSpPr>
            <p:nvPr/>
          </p:nvSpPr>
          <p:spPr bwMode="auto">
            <a:xfrm>
              <a:off x="1344" y="1824"/>
              <a:ext cx="96" cy="96"/>
            </a:xfrm>
            <a:prstGeom prst="ellipse">
              <a:avLst/>
            </a:prstGeom>
            <a:solidFill>
              <a:srgbClr val="FBFAE2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580" name="Oval 36"/>
            <p:cNvSpPr>
              <a:spLocks noChangeArrowheads="1"/>
            </p:cNvSpPr>
            <p:nvPr/>
          </p:nvSpPr>
          <p:spPr bwMode="auto">
            <a:xfrm>
              <a:off x="1296" y="2400"/>
              <a:ext cx="96" cy="96"/>
            </a:xfrm>
            <a:prstGeom prst="ellipse">
              <a:avLst/>
            </a:prstGeom>
            <a:solidFill>
              <a:srgbClr val="FBFAE2"/>
            </a:solidFill>
            <a:ln w="38100">
              <a:solidFill>
                <a:srgbClr val="FBFAE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3581" name="Oval 37"/>
            <p:cNvSpPr>
              <a:spLocks noChangeArrowheads="1"/>
            </p:cNvSpPr>
            <p:nvPr/>
          </p:nvSpPr>
          <p:spPr bwMode="auto">
            <a:xfrm>
              <a:off x="1344" y="3216"/>
              <a:ext cx="96" cy="96"/>
            </a:xfrm>
            <a:prstGeom prst="ellipse">
              <a:avLst/>
            </a:prstGeom>
            <a:solidFill>
              <a:srgbClr val="FBFAE2"/>
            </a:solidFill>
            <a:ln w="38100">
              <a:solidFill>
                <a:srgbClr val="FBFAE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331913" y="2492375"/>
            <a:ext cx="5410200" cy="2514600"/>
            <a:chOff x="912" y="1776"/>
            <a:chExt cx="3408" cy="1584"/>
          </a:xfrm>
        </p:grpSpPr>
        <p:grpSp>
          <p:nvGrpSpPr>
            <p:cNvPr id="23564" name="Group 39"/>
            <p:cNvGrpSpPr>
              <a:grpSpLocks/>
            </p:cNvGrpSpPr>
            <p:nvPr/>
          </p:nvGrpSpPr>
          <p:grpSpPr bwMode="auto">
            <a:xfrm>
              <a:off x="912" y="1776"/>
              <a:ext cx="3408" cy="1584"/>
              <a:chOff x="912" y="1776"/>
              <a:chExt cx="3408" cy="1584"/>
            </a:xfrm>
          </p:grpSpPr>
          <p:sp>
            <p:nvSpPr>
              <p:cNvPr id="23566" name="Oval 40"/>
              <p:cNvSpPr>
                <a:spLocks noChangeArrowheads="1"/>
              </p:cNvSpPr>
              <p:nvPr/>
            </p:nvSpPr>
            <p:spPr bwMode="auto">
              <a:xfrm>
                <a:off x="1248" y="1776"/>
                <a:ext cx="240" cy="240"/>
              </a:xfrm>
              <a:prstGeom prst="ellips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3567" name="Oval 41"/>
              <p:cNvSpPr>
                <a:spLocks noChangeArrowheads="1"/>
              </p:cNvSpPr>
              <p:nvPr/>
            </p:nvSpPr>
            <p:spPr bwMode="auto">
              <a:xfrm>
                <a:off x="1248" y="2352"/>
                <a:ext cx="240" cy="240"/>
              </a:xfrm>
              <a:prstGeom prst="ellips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3568" name="Oval 42"/>
              <p:cNvSpPr>
                <a:spLocks noChangeArrowheads="1"/>
              </p:cNvSpPr>
              <p:nvPr/>
            </p:nvSpPr>
            <p:spPr bwMode="auto">
              <a:xfrm>
                <a:off x="1248" y="3120"/>
                <a:ext cx="240" cy="240"/>
              </a:xfrm>
              <a:prstGeom prst="ellips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3569" name="Rectangle 43"/>
              <p:cNvSpPr>
                <a:spLocks noChangeArrowheads="1"/>
              </p:cNvSpPr>
              <p:nvPr/>
            </p:nvSpPr>
            <p:spPr bwMode="auto">
              <a:xfrm>
                <a:off x="2208" y="2352"/>
                <a:ext cx="192" cy="288"/>
              </a:xfrm>
              <a:prstGeom prst="rect">
                <a:avLst/>
              </a:prstGeom>
              <a:noFill/>
              <a:ln w="9525">
                <a:solidFill>
                  <a:srgbClr val="402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3570" name="Line 44"/>
              <p:cNvSpPr>
                <a:spLocks noChangeShapeType="1"/>
              </p:cNvSpPr>
              <p:nvPr/>
            </p:nvSpPr>
            <p:spPr bwMode="auto">
              <a:xfrm>
                <a:off x="1488" y="1920"/>
                <a:ext cx="720" cy="48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1" name="Line 45"/>
              <p:cNvSpPr>
                <a:spLocks noChangeShapeType="1"/>
              </p:cNvSpPr>
              <p:nvPr/>
            </p:nvSpPr>
            <p:spPr bwMode="auto">
              <a:xfrm>
                <a:off x="1488" y="249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2" name="Line 46"/>
              <p:cNvSpPr>
                <a:spLocks noChangeShapeType="1"/>
              </p:cNvSpPr>
              <p:nvPr/>
            </p:nvSpPr>
            <p:spPr bwMode="auto">
              <a:xfrm flipV="1">
                <a:off x="1488" y="2592"/>
                <a:ext cx="720" cy="624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3" name="Line 47"/>
              <p:cNvSpPr>
                <a:spLocks noChangeShapeType="1"/>
              </p:cNvSpPr>
              <p:nvPr/>
            </p:nvSpPr>
            <p:spPr bwMode="auto">
              <a:xfrm>
                <a:off x="912" y="1872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4" name="Line 48"/>
              <p:cNvSpPr>
                <a:spLocks noChangeShapeType="1"/>
              </p:cNvSpPr>
              <p:nvPr/>
            </p:nvSpPr>
            <p:spPr bwMode="auto">
              <a:xfrm>
                <a:off x="960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5" name="Line 49"/>
              <p:cNvSpPr>
                <a:spLocks noChangeShapeType="1"/>
              </p:cNvSpPr>
              <p:nvPr/>
            </p:nvSpPr>
            <p:spPr bwMode="auto">
              <a:xfrm>
                <a:off x="960" y="321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6" name="Line 50"/>
              <p:cNvSpPr>
                <a:spLocks noChangeShapeType="1"/>
              </p:cNvSpPr>
              <p:nvPr/>
            </p:nvSpPr>
            <p:spPr bwMode="auto">
              <a:xfrm>
                <a:off x="2400" y="2496"/>
                <a:ext cx="768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7" name="Oval 51"/>
              <p:cNvSpPr>
                <a:spLocks noChangeArrowheads="1"/>
              </p:cNvSpPr>
              <p:nvPr/>
            </p:nvSpPr>
            <p:spPr bwMode="auto">
              <a:xfrm>
                <a:off x="3168" y="2400"/>
                <a:ext cx="240" cy="240"/>
              </a:xfrm>
              <a:prstGeom prst="ellips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3578" name="Line 52"/>
              <p:cNvSpPr>
                <a:spLocks noChangeShapeType="1"/>
              </p:cNvSpPr>
              <p:nvPr/>
            </p:nvSpPr>
            <p:spPr bwMode="auto">
              <a:xfrm>
                <a:off x="3408" y="2496"/>
                <a:ext cx="912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5" name="Text Box 53"/>
            <p:cNvSpPr txBox="1">
              <a:spLocks noChangeArrowheads="1"/>
            </p:cNvSpPr>
            <p:nvPr/>
          </p:nvSpPr>
          <p:spPr bwMode="auto">
            <a:xfrm>
              <a:off x="2198" y="2664"/>
              <a:ext cx="2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b="1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e1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6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85" grpId="0" animBg="1"/>
      <p:bldP spid="736286" grpId="0" animBg="1"/>
      <p:bldP spid="736287" grpId="0" animBg="1"/>
      <p:bldP spid="736288" grpId="0" animBg="1"/>
      <p:bldP spid="7362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0610C7-932E-4145-8190-2075C955574D}" type="slidenum">
              <a:rPr lang="ar-SA"/>
              <a:pPr>
                <a:defRPr/>
              </a:pPr>
              <a:t>22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نمونه ساختارهاي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هماهنگ‌سازي و همروندي</a:t>
            </a:r>
            <a:endParaRPr lang="en-US" smtClean="0"/>
          </a:p>
        </p:txBody>
      </p:sp>
      <p:sp>
        <p:nvSpPr>
          <p:cNvPr id="737323" name="Oval 43"/>
          <p:cNvSpPr>
            <a:spLocks noChangeArrowheads="1"/>
          </p:cNvSpPr>
          <p:nvPr/>
        </p:nvSpPr>
        <p:spPr bwMode="auto">
          <a:xfrm>
            <a:off x="2233613" y="2865438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7324" name="Oval 44"/>
          <p:cNvSpPr>
            <a:spLocks noChangeArrowheads="1"/>
          </p:cNvSpPr>
          <p:nvPr/>
        </p:nvSpPr>
        <p:spPr bwMode="auto">
          <a:xfrm>
            <a:off x="2157413" y="3779838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7325" name="Oval 45"/>
          <p:cNvSpPr>
            <a:spLocks noChangeArrowheads="1"/>
          </p:cNvSpPr>
          <p:nvPr/>
        </p:nvSpPr>
        <p:spPr bwMode="auto">
          <a:xfrm>
            <a:off x="2233613" y="5075238"/>
            <a:ext cx="152400" cy="152400"/>
          </a:xfrm>
          <a:prstGeom prst="ellipse">
            <a:avLst/>
          </a:prstGeom>
          <a:solidFill>
            <a:srgbClr val="402000"/>
          </a:solidFill>
          <a:ln w="9525">
            <a:solidFill>
              <a:srgbClr val="402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37326" name="Rectangle 46"/>
          <p:cNvSpPr>
            <a:spLocks noChangeArrowheads="1"/>
          </p:cNvSpPr>
          <p:nvPr/>
        </p:nvSpPr>
        <p:spPr bwMode="auto">
          <a:xfrm>
            <a:off x="3605213" y="3703638"/>
            <a:ext cx="304800" cy="457200"/>
          </a:xfrm>
          <a:prstGeom prst="rect">
            <a:avLst/>
          </a:prstGeom>
          <a:solidFill>
            <a:srgbClr val="CD3333"/>
          </a:solidFill>
          <a:ln w="9525">
            <a:solidFill>
              <a:srgbClr val="402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157413" y="2865438"/>
            <a:ext cx="228600" cy="2362200"/>
            <a:chOff x="1296" y="1824"/>
            <a:chExt cx="144" cy="1488"/>
          </a:xfrm>
        </p:grpSpPr>
        <p:sp>
          <p:nvSpPr>
            <p:cNvPr id="24617" name="Oval 48"/>
            <p:cNvSpPr>
              <a:spLocks noChangeArrowheads="1"/>
            </p:cNvSpPr>
            <p:nvPr/>
          </p:nvSpPr>
          <p:spPr bwMode="auto">
            <a:xfrm>
              <a:off x="1344" y="1824"/>
              <a:ext cx="96" cy="96"/>
            </a:xfrm>
            <a:prstGeom prst="ellipse">
              <a:avLst/>
            </a:prstGeom>
            <a:solidFill>
              <a:srgbClr val="FBFAE2"/>
            </a:solidFill>
            <a:ln w="28575">
              <a:solidFill>
                <a:srgbClr val="FBFAE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618" name="Oval 49"/>
            <p:cNvSpPr>
              <a:spLocks noChangeArrowheads="1"/>
            </p:cNvSpPr>
            <p:nvPr/>
          </p:nvSpPr>
          <p:spPr bwMode="auto">
            <a:xfrm>
              <a:off x="1296" y="2400"/>
              <a:ext cx="96" cy="96"/>
            </a:xfrm>
            <a:prstGeom prst="ellipse">
              <a:avLst/>
            </a:prstGeom>
            <a:solidFill>
              <a:srgbClr val="FBFAE2"/>
            </a:solidFill>
            <a:ln w="28575">
              <a:solidFill>
                <a:srgbClr val="FBFAE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619" name="Oval 50"/>
            <p:cNvSpPr>
              <a:spLocks noChangeArrowheads="1"/>
            </p:cNvSpPr>
            <p:nvPr/>
          </p:nvSpPr>
          <p:spPr bwMode="auto">
            <a:xfrm>
              <a:off x="1344" y="3216"/>
              <a:ext cx="96" cy="96"/>
            </a:xfrm>
            <a:prstGeom prst="ellipse">
              <a:avLst/>
            </a:prstGeom>
            <a:solidFill>
              <a:srgbClr val="FBFAE2"/>
            </a:solidFill>
            <a:ln w="28575">
              <a:solidFill>
                <a:srgbClr val="FBFAE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547813" y="2636838"/>
            <a:ext cx="5410200" cy="3429000"/>
            <a:chOff x="1008" y="1776"/>
            <a:chExt cx="3408" cy="2160"/>
          </a:xfrm>
        </p:grpSpPr>
        <p:sp>
          <p:nvSpPr>
            <p:cNvPr id="24592" name="Line 52"/>
            <p:cNvSpPr>
              <a:spLocks noChangeShapeType="1"/>
            </p:cNvSpPr>
            <p:nvPr/>
          </p:nvSpPr>
          <p:spPr bwMode="auto">
            <a:xfrm>
              <a:off x="3504" y="1920"/>
              <a:ext cx="864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593" name="Group 53"/>
            <p:cNvGrpSpPr>
              <a:grpSpLocks/>
            </p:cNvGrpSpPr>
            <p:nvPr/>
          </p:nvGrpSpPr>
          <p:grpSpPr bwMode="auto">
            <a:xfrm>
              <a:off x="1008" y="1776"/>
              <a:ext cx="3408" cy="2160"/>
              <a:chOff x="1008" y="1776"/>
              <a:chExt cx="3408" cy="2160"/>
            </a:xfrm>
          </p:grpSpPr>
          <p:grpSp>
            <p:nvGrpSpPr>
              <p:cNvPr id="24594" name="Group 54"/>
              <p:cNvGrpSpPr>
                <a:grpSpLocks/>
              </p:cNvGrpSpPr>
              <p:nvPr/>
            </p:nvGrpSpPr>
            <p:grpSpPr bwMode="auto">
              <a:xfrm>
                <a:off x="1008" y="1872"/>
                <a:ext cx="3408" cy="1584"/>
                <a:chOff x="912" y="1776"/>
                <a:chExt cx="3408" cy="1584"/>
              </a:xfrm>
            </p:grpSpPr>
            <p:sp>
              <p:nvSpPr>
                <p:cNvPr id="24604" name="Oval 55"/>
                <p:cNvSpPr>
                  <a:spLocks noChangeArrowheads="1"/>
                </p:cNvSpPr>
                <p:nvPr/>
              </p:nvSpPr>
              <p:spPr bwMode="auto">
                <a:xfrm>
                  <a:off x="1248" y="1776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4605" name="Oval 56"/>
                <p:cNvSpPr>
                  <a:spLocks noChangeArrowheads="1"/>
                </p:cNvSpPr>
                <p:nvPr/>
              </p:nvSpPr>
              <p:spPr bwMode="auto">
                <a:xfrm>
                  <a:off x="1248" y="2352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4606" name="Oval 57"/>
                <p:cNvSpPr>
                  <a:spLocks noChangeArrowheads="1"/>
                </p:cNvSpPr>
                <p:nvPr/>
              </p:nvSpPr>
              <p:spPr bwMode="auto">
                <a:xfrm>
                  <a:off x="1248" y="3120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4607" name="Rectangle 58"/>
                <p:cNvSpPr>
                  <a:spLocks noChangeArrowheads="1"/>
                </p:cNvSpPr>
                <p:nvPr/>
              </p:nvSpPr>
              <p:spPr bwMode="auto">
                <a:xfrm>
                  <a:off x="2208" y="2352"/>
                  <a:ext cx="192" cy="288"/>
                </a:xfrm>
                <a:prstGeom prst="rect">
                  <a:avLst/>
                </a:prstGeom>
                <a:noFill/>
                <a:ln w="9525">
                  <a:solidFill>
                    <a:srgbClr val="402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4608" name="Line 59"/>
                <p:cNvSpPr>
                  <a:spLocks noChangeShapeType="1"/>
                </p:cNvSpPr>
                <p:nvPr/>
              </p:nvSpPr>
              <p:spPr bwMode="auto">
                <a:xfrm>
                  <a:off x="1488" y="1920"/>
                  <a:ext cx="720" cy="480"/>
                </a:xfrm>
                <a:prstGeom prst="lin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09" name="Line 60"/>
                <p:cNvSpPr>
                  <a:spLocks noChangeShapeType="1"/>
                </p:cNvSpPr>
                <p:nvPr/>
              </p:nvSpPr>
              <p:spPr bwMode="auto">
                <a:xfrm>
                  <a:off x="1488" y="2496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0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488" y="2592"/>
                  <a:ext cx="720" cy="624"/>
                </a:xfrm>
                <a:prstGeom prst="lin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1" name="Line 62"/>
                <p:cNvSpPr>
                  <a:spLocks noChangeShapeType="1"/>
                </p:cNvSpPr>
                <p:nvPr/>
              </p:nvSpPr>
              <p:spPr bwMode="auto">
                <a:xfrm>
                  <a:off x="912" y="1872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2" name="Line 63"/>
                <p:cNvSpPr>
                  <a:spLocks noChangeShapeType="1"/>
                </p:cNvSpPr>
                <p:nvPr/>
              </p:nvSpPr>
              <p:spPr bwMode="auto">
                <a:xfrm>
                  <a:off x="960" y="249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3" name="Line 64"/>
                <p:cNvSpPr>
                  <a:spLocks noChangeShapeType="1"/>
                </p:cNvSpPr>
                <p:nvPr/>
              </p:nvSpPr>
              <p:spPr bwMode="auto">
                <a:xfrm>
                  <a:off x="960" y="321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4" name="Line 65"/>
                <p:cNvSpPr>
                  <a:spLocks noChangeShapeType="1"/>
                </p:cNvSpPr>
                <p:nvPr/>
              </p:nvSpPr>
              <p:spPr bwMode="auto">
                <a:xfrm>
                  <a:off x="2400" y="2496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15" name="Oval 66"/>
                <p:cNvSpPr>
                  <a:spLocks noChangeArrowheads="1"/>
                </p:cNvSpPr>
                <p:nvPr/>
              </p:nvSpPr>
              <p:spPr bwMode="auto">
                <a:xfrm>
                  <a:off x="3168" y="2400"/>
                  <a:ext cx="240" cy="240"/>
                </a:xfrm>
                <a:prstGeom prst="ellips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24616" name="Line 67"/>
                <p:cNvSpPr>
                  <a:spLocks noChangeShapeType="1"/>
                </p:cNvSpPr>
                <p:nvPr/>
              </p:nvSpPr>
              <p:spPr bwMode="auto">
                <a:xfrm>
                  <a:off x="3408" y="2496"/>
                  <a:ext cx="912" cy="0"/>
                </a:xfrm>
                <a:prstGeom prst="line">
                  <a:avLst/>
                </a:prstGeom>
                <a:noFill/>
                <a:ln w="9525">
                  <a:solidFill>
                    <a:srgbClr val="402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595" name="Text Box 68"/>
              <p:cNvSpPr txBox="1">
                <a:spLocks noChangeArrowheads="1"/>
              </p:cNvSpPr>
              <p:nvPr/>
            </p:nvSpPr>
            <p:spPr bwMode="auto">
              <a:xfrm>
                <a:off x="2294" y="2760"/>
                <a:ext cx="25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 eaLnBrk="0" hangingPunct="0"/>
                <a:r>
                  <a:rPr lang="en-US" b="1">
                    <a:solidFill>
                      <a:srgbClr val="402000"/>
                    </a:solidFill>
                    <a:latin typeface="Times New Roman" pitchFamily="18" charset="0"/>
                    <a:cs typeface="Times New Roman" pitchFamily="18" charset="0"/>
                  </a:rPr>
                  <a:t>e1</a:t>
                </a:r>
              </a:p>
            </p:txBody>
          </p:sp>
          <p:sp>
            <p:nvSpPr>
              <p:cNvPr id="24596" name="Line 69"/>
              <p:cNvSpPr>
                <a:spLocks noChangeShapeType="1"/>
              </p:cNvSpPr>
              <p:nvPr/>
            </p:nvSpPr>
            <p:spPr bwMode="auto">
              <a:xfrm flipV="1">
                <a:off x="2496" y="1920"/>
                <a:ext cx="768" cy="576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7" name="Line 70"/>
              <p:cNvSpPr>
                <a:spLocks noChangeShapeType="1"/>
              </p:cNvSpPr>
              <p:nvPr/>
            </p:nvSpPr>
            <p:spPr bwMode="auto">
              <a:xfrm>
                <a:off x="2496" y="2688"/>
                <a:ext cx="864" cy="1008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8" name="Line 71"/>
              <p:cNvSpPr>
                <a:spLocks noChangeShapeType="1"/>
              </p:cNvSpPr>
              <p:nvPr/>
            </p:nvSpPr>
            <p:spPr bwMode="auto">
              <a:xfrm>
                <a:off x="2496" y="2640"/>
                <a:ext cx="816" cy="528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9" name="Oval 72"/>
              <p:cNvSpPr>
                <a:spLocks noChangeArrowheads="1"/>
              </p:cNvSpPr>
              <p:nvPr/>
            </p:nvSpPr>
            <p:spPr bwMode="auto">
              <a:xfrm>
                <a:off x="3312" y="3072"/>
                <a:ext cx="240" cy="240"/>
              </a:xfrm>
              <a:prstGeom prst="ellips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4600" name="Oval 73"/>
              <p:cNvSpPr>
                <a:spLocks noChangeArrowheads="1"/>
              </p:cNvSpPr>
              <p:nvPr/>
            </p:nvSpPr>
            <p:spPr bwMode="auto">
              <a:xfrm>
                <a:off x="3312" y="3696"/>
                <a:ext cx="240" cy="240"/>
              </a:xfrm>
              <a:prstGeom prst="ellips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4601" name="Oval 74"/>
              <p:cNvSpPr>
                <a:spLocks noChangeArrowheads="1"/>
              </p:cNvSpPr>
              <p:nvPr/>
            </p:nvSpPr>
            <p:spPr bwMode="auto">
              <a:xfrm>
                <a:off x="3264" y="1776"/>
                <a:ext cx="240" cy="240"/>
              </a:xfrm>
              <a:prstGeom prst="ellips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24602" name="Line 75"/>
              <p:cNvSpPr>
                <a:spLocks noChangeShapeType="1"/>
              </p:cNvSpPr>
              <p:nvPr/>
            </p:nvSpPr>
            <p:spPr bwMode="auto">
              <a:xfrm>
                <a:off x="3552" y="3168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3" name="Line 76"/>
              <p:cNvSpPr>
                <a:spLocks noChangeShapeType="1"/>
              </p:cNvSpPr>
              <p:nvPr/>
            </p:nvSpPr>
            <p:spPr bwMode="auto">
              <a:xfrm>
                <a:off x="3552" y="3792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402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5243513" y="2749550"/>
            <a:ext cx="228600" cy="3200400"/>
            <a:chOff x="3303" y="1732"/>
            <a:chExt cx="144" cy="2016"/>
          </a:xfrm>
        </p:grpSpPr>
        <p:sp>
          <p:nvSpPr>
            <p:cNvPr id="24588" name="Oval 78"/>
            <p:cNvSpPr>
              <a:spLocks noChangeArrowheads="1"/>
            </p:cNvSpPr>
            <p:nvPr/>
          </p:nvSpPr>
          <p:spPr bwMode="auto">
            <a:xfrm>
              <a:off x="3303" y="2452"/>
              <a:ext cx="96" cy="96"/>
            </a:xfrm>
            <a:prstGeom prst="ellipse">
              <a:avLst/>
            </a:prstGeom>
            <a:solidFill>
              <a:srgbClr val="4020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589" name="Oval 79"/>
            <p:cNvSpPr>
              <a:spLocks noChangeArrowheads="1"/>
            </p:cNvSpPr>
            <p:nvPr/>
          </p:nvSpPr>
          <p:spPr bwMode="auto">
            <a:xfrm>
              <a:off x="3311" y="1732"/>
              <a:ext cx="96" cy="96"/>
            </a:xfrm>
            <a:prstGeom prst="ellipse">
              <a:avLst/>
            </a:prstGeom>
            <a:solidFill>
              <a:srgbClr val="4020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590" name="Oval 80"/>
            <p:cNvSpPr>
              <a:spLocks noChangeArrowheads="1"/>
            </p:cNvSpPr>
            <p:nvPr/>
          </p:nvSpPr>
          <p:spPr bwMode="auto">
            <a:xfrm>
              <a:off x="3351" y="3020"/>
              <a:ext cx="96" cy="96"/>
            </a:xfrm>
            <a:prstGeom prst="ellipse">
              <a:avLst/>
            </a:prstGeom>
            <a:solidFill>
              <a:srgbClr val="4020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4591" name="Oval 81"/>
            <p:cNvSpPr>
              <a:spLocks noChangeArrowheads="1"/>
            </p:cNvSpPr>
            <p:nvPr/>
          </p:nvSpPr>
          <p:spPr bwMode="auto">
            <a:xfrm>
              <a:off x="3351" y="3652"/>
              <a:ext cx="96" cy="96"/>
            </a:xfrm>
            <a:prstGeom prst="ellipse">
              <a:avLst/>
            </a:prstGeom>
            <a:solidFill>
              <a:srgbClr val="4020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3" grpId="0" animBg="1"/>
      <p:bldP spid="737324" grpId="0" animBg="1"/>
      <p:bldP spid="737325" grpId="0" animBg="1"/>
      <p:bldP spid="7373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0AE60-09B0-4C55-9C70-D13E8F3E9727}" type="slidenum">
              <a:rPr lang="ar-SA"/>
              <a:pPr>
                <a:defRPr/>
              </a:pPr>
              <a:t>23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نمونه مدلسازي رفتار با شبکه پتري</a:t>
            </a:r>
            <a:endParaRPr lang="en-US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توليدکننده – مصرف‌کننده</a:t>
            </a:r>
            <a:endParaRPr lang="en-US" smtClean="0"/>
          </a:p>
        </p:txBody>
      </p:sp>
      <p:grpSp>
        <p:nvGrpSpPr>
          <p:cNvPr id="2" name="Group 292"/>
          <p:cNvGrpSpPr>
            <a:grpSpLocks/>
          </p:cNvGrpSpPr>
          <p:nvPr/>
        </p:nvGrpSpPr>
        <p:grpSpPr bwMode="auto">
          <a:xfrm>
            <a:off x="323850" y="2276475"/>
            <a:ext cx="7656513" cy="3854450"/>
            <a:chOff x="204" y="1434"/>
            <a:chExt cx="4823" cy="2428"/>
          </a:xfrm>
        </p:grpSpPr>
        <p:sp>
          <p:nvSpPr>
            <p:cNvPr id="25606" name="Oval 196"/>
            <p:cNvSpPr>
              <a:spLocks noChangeArrowheads="1"/>
            </p:cNvSpPr>
            <p:nvPr/>
          </p:nvSpPr>
          <p:spPr bwMode="auto">
            <a:xfrm>
              <a:off x="1069" y="172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07" name="Rectangle 197"/>
            <p:cNvSpPr>
              <a:spLocks noChangeArrowheads="1"/>
            </p:cNvSpPr>
            <p:nvPr/>
          </p:nvSpPr>
          <p:spPr bwMode="auto">
            <a:xfrm>
              <a:off x="589" y="2302"/>
              <a:ext cx="14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08" name="Oval 198"/>
            <p:cNvSpPr>
              <a:spLocks noChangeArrowheads="1"/>
            </p:cNvSpPr>
            <p:nvPr/>
          </p:nvSpPr>
          <p:spPr bwMode="auto">
            <a:xfrm>
              <a:off x="1069" y="2926"/>
              <a:ext cx="240" cy="24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09" name="Rectangle 199"/>
            <p:cNvSpPr>
              <a:spLocks noChangeArrowheads="1"/>
            </p:cNvSpPr>
            <p:nvPr/>
          </p:nvSpPr>
          <p:spPr bwMode="auto">
            <a:xfrm>
              <a:off x="1597" y="2302"/>
              <a:ext cx="14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10" name="Rectangle 200"/>
            <p:cNvSpPr>
              <a:spLocks noChangeArrowheads="1"/>
            </p:cNvSpPr>
            <p:nvPr/>
          </p:nvSpPr>
          <p:spPr bwMode="auto">
            <a:xfrm>
              <a:off x="3469" y="2302"/>
              <a:ext cx="14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11" name="Oval 201"/>
            <p:cNvSpPr>
              <a:spLocks noChangeArrowheads="1"/>
            </p:cNvSpPr>
            <p:nvPr/>
          </p:nvSpPr>
          <p:spPr bwMode="auto">
            <a:xfrm>
              <a:off x="3949" y="2926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12" name="Rectangle 202"/>
            <p:cNvSpPr>
              <a:spLocks noChangeArrowheads="1"/>
            </p:cNvSpPr>
            <p:nvPr/>
          </p:nvSpPr>
          <p:spPr bwMode="auto">
            <a:xfrm>
              <a:off x="4477" y="2302"/>
              <a:ext cx="14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13" name="Oval 203"/>
            <p:cNvSpPr>
              <a:spLocks noChangeArrowheads="1"/>
            </p:cNvSpPr>
            <p:nvPr/>
          </p:nvSpPr>
          <p:spPr bwMode="auto">
            <a:xfrm>
              <a:off x="2413" y="2206"/>
              <a:ext cx="384" cy="3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14" name="Line 204"/>
            <p:cNvSpPr>
              <a:spLocks noChangeShapeType="1"/>
            </p:cNvSpPr>
            <p:nvPr/>
          </p:nvSpPr>
          <p:spPr bwMode="auto">
            <a:xfrm flipV="1">
              <a:off x="685" y="1918"/>
              <a:ext cx="384" cy="384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Line 205"/>
            <p:cNvSpPr>
              <a:spLocks noChangeShapeType="1"/>
            </p:cNvSpPr>
            <p:nvPr/>
          </p:nvSpPr>
          <p:spPr bwMode="auto">
            <a:xfrm>
              <a:off x="1309" y="1918"/>
              <a:ext cx="384" cy="384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Line 206"/>
            <p:cNvSpPr>
              <a:spLocks noChangeShapeType="1"/>
            </p:cNvSpPr>
            <p:nvPr/>
          </p:nvSpPr>
          <p:spPr bwMode="auto">
            <a:xfrm flipH="1">
              <a:off x="1309" y="2494"/>
              <a:ext cx="384" cy="48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7" name="Line 207"/>
            <p:cNvSpPr>
              <a:spLocks noChangeShapeType="1"/>
            </p:cNvSpPr>
            <p:nvPr/>
          </p:nvSpPr>
          <p:spPr bwMode="auto">
            <a:xfrm flipH="1" flipV="1">
              <a:off x="685" y="2494"/>
              <a:ext cx="384" cy="48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208"/>
            <p:cNvSpPr>
              <a:spLocks noChangeShapeType="1"/>
            </p:cNvSpPr>
            <p:nvPr/>
          </p:nvSpPr>
          <p:spPr bwMode="auto">
            <a:xfrm flipV="1">
              <a:off x="3565" y="1918"/>
              <a:ext cx="384" cy="384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209"/>
            <p:cNvSpPr>
              <a:spLocks noChangeShapeType="1"/>
            </p:cNvSpPr>
            <p:nvPr/>
          </p:nvSpPr>
          <p:spPr bwMode="auto">
            <a:xfrm>
              <a:off x="4189" y="1918"/>
              <a:ext cx="384" cy="384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210"/>
            <p:cNvSpPr>
              <a:spLocks noChangeShapeType="1"/>
            </p:cNvSpPr>
            <p:nvPr/>
          </p:nvSpPr>
          <p:spPr bwMode="auto">
            <a:xfrm flipH="1">
              <a:off x="4189" y="2494"/>
              <a:ext cx="336" cy="48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211"/>
            <p:cNvSpPr>
              <a:spLocks noChangeShapeType="1"/>
            </p:cNvSpPr>
            <p:nvPr/>
          </p:nvSpPr>
          <p:spPr bwMode="auto">
            <a:xfrm flipH="1" flipV="1">
              <a:off x="3565" y="2494"/>
              <a:ext cx="432" cy="48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Line 212"/>
            <p:cNvSpPr>
              <a:spLocks noChangeShapeType="1"/>
            </p:cNvSpPr>
            <p:nvPr/>
          </p:nvSpPr>
          <p:spPr bwMode="auto">
            <a:xfrm>
              <a:off x="1741" y="2398"/>
              <a:ext cx="672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213"/>
            <p:cNvSpPr>
              <a:spLocks noChangeShapeType="1"/>
            </p:cNvSpPr>
            <p:nvPr/>
          </p:nvSpPr>
          <p:spPr bwMode="auto">
            <a:xfrm>
              <a:off x="2797" y="2398"/>
              <a:ext cx="672" cy="0"/>
            </a:xfrm>
            <a:prstGeom prst="line">
              <a:avLst/>
            </a:prstGeom>
            <a:noFill/>
            <a:ln w="9525">
              <a:solidFill>
                <a:srgbClr val="402000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Text Box 214"/>
            <p:cNvSpPr txBox="1">
              <a:spLocks noChangeArrowheads="1"/>
            </p:cNvSpPr>
            <p:nvPr/>
          </p:nvSpPr>
          <p:spPr bwMode="auto">
            <a:xfrm>
              <a:off x="1066" y="1480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حاضر</a:t>
              </a:r>
              <a:endParaRPr lang="en-US" sz="16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25" name="Text Box 215"/>
            <p:cNvSpPr txBox="1">
              <a:spLocks noChangeArrowheads="1"/>
            </p:cNvSpPr>
            <p:nvPr/>
          </p:nvSpPr>
          <p:spPr bwMode="auto">
            <a:xfrm>
              <a:off x="1069" y="1918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p1</a:t>
              </a:r>
              <a:endParaRPr lang="en-US" sz="2000">
                <a:solidFill>
                  <a:srgbClr val="402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26" name="Text Box 217"/>
            <p:cNvSpPr txBox="1">
              <a:spLocks noChangeArrowheads="1"/>
            </p:cNvSpPr>
            <p:nvPr/>
          </p:nvSpPr>
          <p:spPr bwMode="auto">
            <a:xfrm>
              <a:off x="733" y="2317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t1</a:t>
              </a:r>
            </a:p>
          </p:txBody>
        </p:sp>
        <p:sp>
          <p:nvSpPr>
            <p:cNvPr id="25627" name="Text Box 218"/>
            <p:cNvSpPr txBox="1">
              <a:spLocks noChangeArrowheads="1"/>
            </p:cNvSpPr>
            <p:nvPr/>
          </p:nvSpPr>
          <p:spPr bwMode="auto">
            <a:xfrm>
              <a:off x="204" y="2296"/>
              <a:ext cx="3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توليد</a:t>
              </a:r>
              <a:endParaRPr lang="en-US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28" name="Text Box 219"/>
            <p:cNvSpPr txBox="1">
              <a:spLocks noChangeArrowheads="1"/>
            </p:cNvSpPr>
            <p:nvPr/>
          </p:nvSpPr>
          <p:spPr bwMode="auto">
            <a:xfrm>
              <a:off x="1020" y="3203"/>
              <a:ext cx="339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بيکار</a:t>
              </a:r>
              <a:endParaRPr lang="en-US" sz="16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29" name="Text Box 220"/>
            <p:cNvSpPr txBox="1">
              <a:spLocks noChangeArrowheads="1"/>
            </p:cNvSpPr>
            <p:nvPr/>
          </p:nvSpPr>
          <p:spPr bwMode="auto">
            <a:xfrm>
              <a:off x="1683" y="2502"/>
              <a:ext cx="3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ارسال</a:t>
              </a:r>
              <a:endParaRPr lang="en-US" sz="16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30" name="Text Box 221"/>
            <p:cNvSpPr txBox="1">
              <a:spLocks noChangeArrowheads="1"/>
            </p:cNvSpPr>
            <p:nvPr/>
          </p:nvSpPr>
          <p:spPr bwMode="auto">
            <a:xfrm>
              <a:off x="1069" y="2734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p2</a:t>
              </a:r>
              <a:endParaRPr lang="en-US">
                <a:solidFill>
                  <a:srgbClr val="402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1" name="Text Box 222"/>
            <p:cNvSpPr txBox="1">
              <a:spLocks noChangeArrowheads="1"/>
            </p:cNvSpPr>
            <p:nvPr/>
          </p:nvSpPr>
          <p:spPr bwMode="auto">
            <a:xfrm>
              <a:off x="1395" y="2293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t2</a:t>
              </a:r>
              <a:endParaRPr lang="en-US" sz="2400">
                <a:solidFill>
                  <a:srgbClr val="402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2" name="Text Box 226"/>
            <p:cNvSpPr txBox="1">
              <a:spLocks noChangeArrowheads="1"/>
            </p:cNvSpPr>
            <p:nvPr/>
          </p:nvSpPr>
          <p:spPr bwMode="auto">
            <a:xfrm>
              <a:off x="2426" y="1933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 b="1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ذخيره</a:t>
              </a:r>
              <a:endParaRPr lang="en-US" sz="16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33" name="Text Box 229"/>
            <p:cNvSpPr txBox="1">
              <a:spLocks noChangeArrowheads="1"/>
            </p:cNvSpPr>
            <p:nvPr/>
          </p:nvSpPr>
          <p:spPr bwMode="auto">
            <a:xfrm>
              <a:off x="3613" y="230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t3</a:t>
              </a:r>
              <a:endParaRPr lang="en-US" sz="2400">
                <a:solidFill>
                  <a:srgbClr val="402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4" name="Text Box 230"/>
            <p:cNvSpPr txBox="1">
              <a:spLocks noChangeArrowheads="1"/>
            </p:cNvSpPr>
            <p:nvPr/>
          </p:nvSpPr>
          <p:spPr bwMode="auto">
            <a:xfrm>
              <a:off x="4285" y="2302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t4</a:t>
              </a:r>
              <a:endParaRPr lang="en-US" sz="2400">
                <a:solidFill>
                  <a:srgbClr val="402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5" name="Text Box 231"/>
            <p:cNvSpPr txBox="1">
              <a:spLocks noChangeArrowheads="1"/>
            </p:cNvSpPr>
            <p:nvPr/>
          </p:nvSpPr>
          <p:spPr bwMode="auto">
            <a:xfrm>
              <a:off x="3949" y="1918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p4</a:t>
              </a:r>
              <a:endParaRPr lang="en-US" sz="2400">
                <a:solidFill>
                  <a:srgbClr val="402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6" name="Text Box 232"/>
            <p:cNvSpPr txBox="1">
              <a:spLocks noChangeArrowheads="1"/>
            </p:cNvSpPr>
            <p:nvPr/>
          </p:nvSpPr>
          <p:spPr bwMode="auto">
            <a:xfrm>
              <a:off x="3949" y="2734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en-US" sz="16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p5</a:t>
              </a:r>
              <a:endParaRPr lang="en-US" sz="2400">
                <a:solidFill>
                  <a:srgbClr val="402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37" name="Oval 233"/>
            <p:cNvSpPr>
              <a:spLocks noChangeArrowheads="1"/>
            </p:cNvSpPr>
            <p:nvPr/>
          </p:nvSpPr>
          <p:spPr bwMode="auto">
            <a:xfrm>
              <a:off x="3901" y="1678"/>
              <a:ext cx="288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5638" name="Text Box 236"/>
            <p:cNvSpPr txBox="1">
              <a:spLocks noChangeArrowheads="1"/>
            </p:cNvSpPr>
            <p:nvPr/>
          </p:nvSpPr>
          <p:spPr bwMode="auto">
            <a:xfrm>
              <a:off x="3198" y="2069"/>
              <a:ext cx="4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پذيرش</a:t>
              </a:r>
              <a:endParaRPr lang="en-US" sz="16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39" name="Text Box 237"/>
            <p:cNvSpPr txBox="1">
              <a:spLocks noChangeArrowheads="1"/>
            </p:cNvSpPr>
            <p:nvPr/>
          </p:nvSpPr>
          <p:spPr bwMode="auto">
            <a:xfrm>
              <a:off x="3742" y="1434"/>
              <a:ext cx="6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پذيرفته شده</a:t>
              </a:r>
              <a:endParaRPr lang="en-US" sz="16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40" name="Text Box 238"/>
            <p:cNvSpPr txBox="1">
              <a:spLocks noChangeArrowheads="1"/>
            </p:cNvSpPr>
            <p:nvPr/>
          </p:nvSpPr>
          <p:spPr bwMode="auto">
            <a:xfrm>
              <a:off x="4621" y="2319"/>
              <a:ext cx="4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مصرف</a:t>
              </a:r>
              <a:endParaRPr lang="en-US" sz="16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41" name="Text Box 239"/>
            <p:cNvSpPr txBox="1">
              <a:spLocks noChangeArrowheads="1"/>
            </p:cNvSpPr>
            <p:nvPr/>
          </p:nvSpPr>
          <p:spPr bwMode="auto">
            <a:xfrm>
              <a:off x="4227" y="3030"/>
              <a:ext cx="3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آماده</a:t>
              </a:r>
              <a:endParaRPr lang="en-US" sz="16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42" name="Text Box 248"/>
            <p:cNvSpPr txBox="1">
              <a:spLocks noChangeArrowheads="1"/>
            </p:cNvSpPr>
            <p:nvPr/>
          </p:nvSpPr>
          <p:spPr bwMode="auto">
            <a:xfrm>
              <a:off x="781" y="3574"/>
              <a:ext cx="8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24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توليدکننده</a:t>
              </a:r>
              <a:endParaRPr lang="en-US" sz="24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5643" name="Text Box 249"/>
            <p:cNvSpPr txBox="1">
              <a:spLocks noChangeArrowheads="1"/>
            </p:cNvSpPr>
            <p:nvPr/>
          </p:nvSpPr>
          <p:spPr bwMode="auto">
            <a:xfrm>
              <a:off x="3613" y="3574"/>
              <a:ext cx="9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24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مصرف</a:t>
              </a:r>
              <a:r>
                <a:rPr lang="fa-IR" sz="2400">
                  <a:solidFill>
                    <a:srgbClr val="402000"/>
                  </a:solidFill>
                  <a:latin typeface="Times New Roman" pitchFamily="18" charset="0"/>
                  <a:cs typeface="Times New Roman" pitchFamily="18" charset="0"/>
                </a:rPr>
                <a:t>‌</a:t>
              </a:r>
              <a:r>
                <a:rPr lang="fa-IR" sz="2400">
                  <a:solidFill>
                    <a:srgbClr val="402000"/>
                  </a:solidFill>
                  <a:latin typeface="Times New Roman" pitchFamily="18" charset="0"/>
                  <a:cs typeface="Titr" pitchFamily="2" charset="-78"/>
                </a:rPr>
                <a:t>کننده</a:t>
              </a:r>
              <a:endParaRPr lang="en-US" sz="2400">
                <a:solidFill>
                  <a:srgbClr val="402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C26A66-6672-43CC-931F-4F84EEF43C1B}" type="slidenum">
              <a:rPr lang="ar-SA"/>
              <a:pPr>
                <a:defRPr/>
              </a:pPr>
              <a:t>24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نمونه مدلسازي رفتار با شبکه پتري</a:t>
            </a:r>
            <a:endParaRPr lang="en-US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a-IR" smtClean="0"/>
              <a:t>ماشين فروشنده نوشابه</a:t>
            </a:r>
          </a:p>
          <a:p>
            <a:pPr lvl="1" eaLnBrk="1" hangingPunct="1">
              <a:lnSpc>
                <a:spcPct val="150000"/>
              </a:lnSpc>
            </a:pPr>
            <a:r>
              <a:rPr lang="fa-IR" smtClean="0"/>
              <a:t>دو نوع نوشابه 1500 و 2000 ريالي موجود است</a:t>
            </a:r>
          </a:p>
          <a:p>
            <a:pPr lvl="1" eaLnBrk="1" hangingPunct="1">
              <a:lnSpc>
                <a:spcPct val="150000"/>
              </a:lnSpc>
            </a:pPr>
            <a:r>
              <a:rPr lang="fa-IR" smtClean="0"/>
              <a:t>فقط سکه‌هاي 500 و 1000 ريالي پذيرفته مي‌شود</a:t>
            </a:r>
          </a:p>
          <a:p>
            <a:pPr lvl="1" eaLnBrk="1" hangingPunct="1">
              <a:lnSpc>
                <a:spcPct val="150000"/>
              </a:lnSpc>
            </a:pPr>
            <a:r>
              <a:rPr lang="fa-IR" smtClean="0"/>
              <a:t>سکه پس داده نمي‌شود!</a:t>
            </a:r>
            <a:endParaRPr lang="en-US" smtClean="0"/>
          </a:p>
        </p:txBody>
      </p:sp>
      <p:pic>
        <p:nvPicPr>
          <p:cNvPr id="745476" name="Picture 4" descr="FRUSTR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084763"/>
            <a:ext cx="1871663" cy="149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B79920-FD70-4F93-A62F-629A14A5D301}" type="slidenum">
              <a:rPr lang="ar-SA"/>
              <a:pPr>
                <a:defRPr/>
              </a:pPr>
              <a:t>25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4000" smtClean="0"/>
              <a:t>نمونه مدلسازي رفتار با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نمودار انتقال حالت</a:t>
            </a:r>
            <a:endParaRPr lang="en-US" smtClean="0"/>
          </a:p>
        </p:txBody>
      </p:sp>
      <p:grpSp>
        <p:nvGrpSpPr>
          <p:cNvPr id="27653" name="Group 4"/>
          <p:cNvGrpSpPr>
            <a:grpSpLocks/>
          </p:cNvGrpSpPr>
          <p:nvPr/>
        </p:nvGrpSpPr>
        <p:grpSpPr bwMode="auto">
          <a:xfrm>
            <a:off x="827088" y="2111375"/>
            <a:ext cx="6858000" cy="4413250"/>
            <a:chOff x="720" y="1088"/>
            <a:chExt cx="4320" cy="2780"/>
          </a:xfrm>
        </p:grpSpPr>
        <p:sp>
          <p:nvSpPr>
            <p:cNvPr id="27654" name="Rectangle 5"/>
            <p:cNvSpPr>
              <a:spLocks noChangeArrowheads="1"/>
            </p:cNvSpPr>
            <p:nvPr/>
          </p:nvSpPr>
          <p:spPr bwMode="auto">
            <a:xfrm>
              <a:off x="720" y="2304"/>
              <a:ext cx="576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fa-IR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صفر</a:t>
              </a:r>
              <a:endParaRPr lang="en-US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55" name="Rectangle 6"/>
            <p:cNvSpPr>
              <a:spLocks noChangeArrowheads="1"/>
            </p:cNvSpPr>
            <p:nvPr/>
          </p:nvSpPr>
          <p:spPr bwMode="auto">
            <a:xfrm>
              <a:off x="2016" y="1584"/>
              <a:ext cx="576" cy="43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fa-IR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500 ريال</a:t>
              </a:r>
              <a:endParaRPr lang="en-US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56" name="Rectangle 7"/>
            <p:cNvSpPr>
              <a:spLocks noChangeArrowheads="1"/>
            </p:cNvSpPr>
            <p:nvPr/>
          </p:nvSpPr>
          <p:spPr bwMode="auto">
            <a:xfrm>
              <a:off x="2016" y="3072"/>
              <a:ext cx="576" cy="43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fa-IR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1000 ريال</a:t>
              </a:r>
              <a:endParaRPr lang="en-US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auto">
            <a:xfrm flipV="1">
              <a:off x="1296" y="1872"/>
              <a:ext cx="72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9"/>
            <p:cNvSpPr>
              <a:spLocks noChangeShapeType="1"/>
            </p:cNvSpPr>
            <p:nvPr/>
          </p:nvSpPr>
          <p:spPr bwMode="auto">
            <a:xfrm>
              <a:off x="1296" y="2640"/>
              <a:ext cx="72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Rectangle 10"/>
            <p:cNvSpPr>
              <a:spLocks noChangeArrowheads="1"/>
            </p:cNvSpPr>
            <p:nvPr/>
          </p:nvSpPr>
          <p:spPr bwMode="auto">
            <a:xfrm>
              <a:off x="4464" y="1536"/>
              <a:ext cx="576" cy="43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fa-IR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1500 ريال</a:t>
              </a:r>
              <a:endParaRPr lang="en-US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60" name="Rectangle 11"/>
            <p:cNvSpPr>
              <a:spLocks noChangeArrowheads="1"/>
            </p:cNvSpPr>
            <p:nvPr/>
          </p:nvSpPr>
          <p:spPr bwMode="auto">
            <a:xfrm>
              <a:off x="4464" y="3024"/>
              <a:ext cx="576" cy="432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hangingPunct="0"/>
              <a:r>
                <a:rPr lang="fa-IR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2000 ريال</a:t>
              </a:r>
              <a:endParaRPr lang="en-US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61" name="Line 12"/>
            <p:cNvSpPr>
              <a:spLocks noChangeShapeType="1"/>
            </p:cNvSpPr>
            <p:nvPr/>
          </p:nvSpPr>
          <p:spPr bwMode="auto">
            <a:xfrm>
              <a:off x="2592" y="1776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3"/>
            <p:cNvSpPr>
              <a:spLocks noChangeShapeType="1"/>
            </p:cNvSpPr>
            <p:nvPr/>
          </p:nvSpPr>
          <p:spPr bwMode="auto">
            <a:xfrm>
              <a:off x="2592" y="3264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Text Box 14"/>
            <p:cNvSpPr txBox="1">
              <a:spLocks noChangeArrowheads="1"/>
            </p:cNvSpPr>
            <p:nvPr/>
          </p:nvSpPr>
          <p:spPr bwMode="auto">
            <a:xfrm rot="-2233195">
              <a:off x="1268" y="1981"/>
              <a:ext cx="7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64" name="Text Box 15"/>
            <p:cNvSpPr txBox="1">
              <a:spLocks noChangeArrowheads="1"/>
            </p:cNvSpPr>
            <p:nvPr/>
          </p:nvSpPr>
          <p:spPr bwMode="auto">
            <a:xfrm rot="2530327">
              <a:off x="1236" y="2761"/>
              <a:ext cx="7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پرداخت 1000 ريال</a:t>
              </a:r>
              <a:endParaRPr lang="en-US" sz="1200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65" name="Text Box 16"/>
            <p:cNvSpPr txBox="1">
              <a:spLocks noChangeArrowheads="1"/>
            </p:cNvSpPr>
            <p:nvPr/>
          </p:nvSpPr>
          <p:spPr bwMode="auto">
            <a:xfrm>
              <a:off x="3072" y="1643"/>
              <a:ext cx="7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پرداخت 1000 ريال</a:t>
              </a:r>
              <a:endParaRPr lang="en-US" sz="1200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66" name="Text Box 17"/>
            <p:cNvSpPr txBox="1">
              <a:spLocks noChangeArrowheads="1"/>
            </p:cNvSpPr>
            <p:nvPr/>
          </p:nvSpPr>
          <p:spPr bwMode="auto">
            <a:xfrm>
              <a:off x="3168" y="3131"/>
              <a:ext cx="7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پرداخت 1000 ريال</a:t>
              </a:r>
              <a:endParaRPr lang="en-US" sz="1200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>
              <a:off x="2448" y="201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Text Box 19"/>
            <p:cNvSpPr txBox="1">
              <a:spLocks noChangeArrowheads="1"/>
            </p:cNvSpPr>
            <p:nvPr/>
          </p:nvSpPr>
          <p:spPr bwMode="auto">
            <a:xfrm rot="5372367">
              <a:off x="2171" y="2436"/>
              <a:ext cx="7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V="1">
              <a:off x="2592" y="1920"/>
              <a:ext cx="1872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 rot="-1924162">
              <a:off x="3185" y="2317"/>
              <a:ext cx="7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>
              <a:off x="4800" y="196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Text Box 23"/>
            <p:cNvSpPr txBox="1">
              <a:spLocks noChangeArrowheads="1"/>
            </p:cNvSpPr>
            <p:nvPr/>
          </p:nvSpPr>
          <p:spPr bwMode="auto">
            <a:xfrm rot="5363981">
              <a:off x="4514" y="2397"/>
              <a:ext cx="7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پرداخت  500 ريال</a:t>
              </a:r>
              <a:endParaRPr lang="en-US" sz="1200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73" name="Line 24"/>
            <p:cNvSpPr>
              <a:spLocks noChangeShapeType="1"/>
            </p:cNvSpPr>
            <p:nvPr/>
          </p:nvSpPr>
          <p:spPr bwMode="auto">
            <a:xfrm>
              <a:off x="4800" y="345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5"/>
            <p:cNvSpPr>
              <a:spLocks noChangeShapeType="1"/>
            </p:cNvSpPr>
            <p:nvPr/>
          </p:nvSpPr>
          <p:spPr bwMode="auto">
            <a:xfrm flipH="1">
              <a:off x="1008" y="3840"/>
              <a:ext cx="3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6"/>
            <p:cNvSpPr>
              <a:spLocks noChangeShapeType="1"/>
            </p:cNvSpPr>
            <p:nvPr/>
          </p:nvSpPr>
          <p:spPr bwMode="auto">
            <a:xfrm flipV="1">
              <a:off x="1008" y="2736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Text Box 27"/>
            <p:cNvSpPr txBox="1">
              <a:spLocks noChangeArrowheads="1"/>
            </p:cNvSpPr>
            <p:nvPr/>
          </p:nvSpPr>
          <p:spPr bwMode="auto">
            <a:xfrm>
              <a:off x="2534" y="3656"/>
              <a:ext cx="13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دريافت نوشابه 2000 ريالي</a:t>
              </a:r>
              <a:endParaRPr lang="en-US" sz="1600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 flipV="1">
              <a:off x="480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 flipH="1">
              <a:off x="1008" y="1248"/>
              <a:ext cx="37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>
              <a:off x="1008" y="1248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Text Box 31"/>
            <p:cNvSpPr txBox="1">
              <a:spLocks noChangeArrowheads="1"/>
            </p:cNvSpPr>
            <p:nvPr/>
          </p:nvSpPr>
          <p:spPr bwMode="auto">
            <a:xfrm>
              <a:off x="2592" y="1088"/>
              <a:ext cx="1315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>
              <a:spAutoFit/>
            </a:bodyPr>
            <a:lstStyle/>
            <a:p>
              <a:pPr algn="l" rtl="0" eaLnBrk="0" hangingPunct="0"/>
              <a:r>
                <a:rPr lang="fa-IR" sz="1600" b="1">
                  <a:solidFill>
                    <a:srgbClr val="990000"/>
                  </a:solidFill>
                  <a:latin typeface="Times New Roman" pitchFamily="18" charset="0"/>
                  <a:cs typeface="Titr" pitchFamily="2" charset="-78"/>
                </a:rPr>
                <a:t>دريافت نوشابه 1500 ريالي</a:t>
              </a:r>
              <a:endParaRPr lang="en-US" sz="1600" b="1">
                <a:solidFill>
                  <a:srgbClr val="9900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13FD16-A496-4C22-98B4-D0C878403BF2}" type="slidenum">
              <a:rPr lang="ar-SA"/>
              <a:pPr>
                <a:defRPr/>
              </a:pPr>
              <a:t>26</a:t>
            </a:fld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4000" smtClean="0"/>
              <a:t>نمونه مدلسازي رفتار با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شبکه پتري</a:t>
            </a:r>
            <a:endParaRPr lang="en-US" smtClean="0"/>
          </a:p>
        </p:txBody>
      </p:sp>
      <p:sp>
        <p:nvSpPr>
          <p:cNvPr id="747524" name="Oval 4"/>
          <p:cNvSpPr>
            <a:spLocks noChangeArrowheads="1"/>
          </p:cNvSpPr>
          <p:nvPr/>
        </p:nvSpPr>
        <p:spPr bwMode="auto">
          <a:xfrm>
            <a:off x="1547813" y="4365625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grpSp>
        <p:nvGrpSpPr>
          <p:cNvPr id="28678" name="Group 5"/>
          <p:cNvGrpSpPr>
            <a:grpSpLocks/>
          </p:cNvGrpSpPr>
          <p:nvPr/>
        </p:nvGrpSpPr>
        <p:grpSpPr bwMode="auto">
          <a:xfrm>
            <a:off x="1042988" y="2133600"/>
            <a:ext cx="7339012" cy="4419600"/>
            <a:chOff x="657" y="1344"/>
            <a:chExt cx="4623" cy="2784"/>
          </a:xfrm>
        </p:grpSpPr>
        <p:sp>
          <p:nvSpPr>
            <p:cNvPr id="28679" name="Line 6"/>
            <p:cNvSpPr>
              <a:spLocks noChangeShapeType="1"/>
            </p:cNvSpPr>
            <p:nvPr/>
          </p:nvSpPr>
          <p:spPr bwMode="auto">
            <a:xfrm flipH="1">
              <a:off x="1051" y="1440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Text Box 7"/>
            <p:cNvSpPr txBox="1">
              <a:spLocks noChangeArrowheads="1"/>
            </p:cNvSpPr>
            <p:nvPr/>
          </p:nvSpPr>
          <p:spPr bwMode="auto">
            <a:xfrm>
              <a:off x="2059" y="1797"/>
              <a:ext cx="53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500 ريال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681" name="Oval 8"/>
            <p:cNvSpPr>
              <a:spLocks noChangeArrowheads="1"/>
            </p:cNvSpPr>
            <p:nvPr/>
          </p:nvSpPr>
          <p:spPr bwMode="auto">
            <a:xfrm>
              <a:off x="907" y="26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82" name="Rectangle 9"/>
            <p:cNvSpPr>
              <a:spLocks noChangeArrowheads="1"/>
            </p:cNvSpPr>
            <p:nvPr/>
          </p:nvSpPr>
          <p:spPr bwMode="auto">
            <a:xfrm>
              <a:off x="1531" y="3072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83" name="Line 10"/>
            <p:cNvSpPr>
              <a:spLocks noChangeShapeType="1"/>
            </p:cNvSpPr>
            <p:nvPr/>
          </p:nvSpPr>
          <p:spPr bwMode="auto">
            <a:xfrm flipV="1">
              <a:off x="1147" y="2352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1147" y="288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Oval 12"/>
            <p:cNvSpPr>
              <a:spLocks noChangeArrowheads="1"/>
            </p:cNvSpPr>
            <p:nvPr/>
          </p:nvSpPr>
          <p:spPr bwMode="auto">
            <a:xfrm>
              <a:off x="2251" y="196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86" name="Oval 13"/>
            <p:cNvSpPr>
              <a:spLocks noChangeArrowheads="1"/>
            </p:cNvSpPr>
            <p:nvPr/>
          </p:nvSpPr>
          <p:spPr bwMode="auto">
            <a:xfrm>
              <a:off x="2251" y="326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87" name="Rectangle 14"/>
            <p:cNvSpPr>
              <a:spLocks noChangeArrowheads="1"/>
            </p:cNvSpPr>
            <p:nvPr/>
          </p:nvSpPr>
          <p:spPr bwMode="auto">
            <a:xfrm>
              <a:off x="1531" y="2256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88" name="Rectangle 15"/>
            <p:cNvSpPr>
              <a:spLocks noChangeArrowheads="1"/>
            </p:cNvSpPr>
            <p:nvPr/>
          </p:nvSpPr>
          <p:spPr bwMode="auto">
            <a:xfrm>
              <a:off x="3259" y="1776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89" name="Rectangle 16"/>
            <p:cNvSpPr>
              <a:spLocks noChangeArrowheads="1"/>
            </p:cNvSpPr>
            <p:nvPr/>
          </p:nvSpPr>
          <p:spPr bwMode="auto">
            <a:xfrm>
              <a:off x="3259" y="3408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90" name="Rectangle 17"/>
            <p:cNvSpPr>
              <a:spLocks noChangeArrowheads="1"/>
            </p:cNvSpPr>
            <p:nvPr/>
          </p:nvSpPr>
          <p:spPr bwMode="auto">
            <a:xfrm>
              <a:off x="3259" y="2592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91" name="Oval 18"/>
            <p:cNvSpPr>
              <a:spLocks noChangeArrowheads="1"/>
            </p:cNvSpPr>
            <p:nvPr/>
          </p:nvSpPr>
          <p:spPr bwMode="auto">
            <a:xfrm>
              <a:off x="4315" y="340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92" name="Oval 19"/>
            <p:cNvSpPr>
              <a:spLocks noChangeArrowheads="1"/>
            </p:cNvSpPr>
            <p:nvPr/>
          </p:nvSpPr>
          <p:spPr bwMode="auto">
            <a:xfrm>
              <a:off x="4267" y="172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93" name="Line 20"/>
            <p:cNvSpPr>
              <a:spLocks noChangeShapeType="1"/>
            </p:cNvSpPr>
            <p:nvPr/>
          </p:nvSpPr>
          <p:spPr bwMode="auto">
            <a:xfrm flipV="1">
              <a:off x="1675" y="2112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Line 21"/>
            <p:cNvSpPr>
              <a:spLocks noChangeShapeType="1"/>
            </p:cNvSpPr>
            <p:nvPr/>
          </p:nvSpPr>
          <p:spPr bwMode="auto">
            <a:xfrm>
              <a:off x="1675" y="3168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Line 22"/>
            <p:cNvSpPr>
              <a:spLocks noChangeShapeType="1"/>
            </p:cNvSpPr>
            <p:nvPr/>
          </p:nvSpPr>
          <p:spPr bwMode="auto">
            <a:xfrm flipV="1">
              <a:off x="2491" y="1872"/>
              <a:ext cx="76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Line 23"/>
            <p:cNvSpPr>
              <a:spLocks noChangeShapeType="1"/>
            </p:cNvSpPr>
            <p:nvPr/>
          </p:nvSpPr>
          <p:spPr bwMode="auto">
            <a:xfrm flipV="1">
              <a:off x="3403" y="1824"/>
              <a:ext cx="8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Rectangle 24"/>
            <p:cNvSpPr>
              <a:spLocks noChangeArrowheads="1"/>
            </p:cNvSpPr>
            <p:nvPr/>
          </p:nvSpPr>
          <p:spPr bwMode="auto">
            <a:xfrm>
              <a:off x="2347" y="2592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698" name="Line 25"/>
            <p:cNvSpPr>
              <a:spLocks noChangeShapeType="1"/>
            </p:cNvSpPr>
            <p:nvPr/>
          </p:nvSpPr>
          <p:spPr bwMode="auto">
            <a:xfrm>
              <a:off x="2395" y="220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Line 26"/>
            <p:cNvSpPr>
              <a:spLocks noChangeShapeType="1"/>
            </p:cNvSpPr>
            <p:nvPr/>
          </p:nvSpPr>
          <p:spPr bwMode="auto">
            <a:xfrm>
              <a:off x="2395" y="2784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Line 27"/>
            <p:cNvSpPr>
              <a:spLocks noChangeShapeType="1"/>
            </p:cNvSpPr>
            <p:nvPr/>
          </p:nvSpPr>
          <p:spPr bwMode="auto">
            <a:xfrm flipV="1">
              <a:off x="2491" y="2688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1" name="Line 28"/>
            <p:cNvSpPr>
              <a:spLocks noChangeShapeType="1"/>
            </p:cNvSpPr>
            <p:nvPr/>
          </p:nvSpPr>
          <p:spPr bwMode="auto">
            <a:xfrm flipV="1">
              <a:off x="3403" y="1968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2" name="Line 29"/>
            <p:cNvSpPr>
              <a:spLocks noChangeShapeType="1"/>
            </p:cNvSpPr>
            <p:nvPr/>
          </p:nvSpPr>
          <p:spPr bwMode="auto">
            <a:xfrm>
              <a:off x="2491" y="3408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0"/>
            <p:cNvSpPr>
              <a:spLocks noChangeShapeType="1"/>
            </p:cNvSpPr>
            <p:nvPr/>
          </p:nvSpPr>
          <p:spPr bwMode="auto">
            <a:xfrm>
              <a:off x="3403" y="3504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31"/>
            <p:cNvSpPr>
              <a:spLocks noChangeArrowheads="1"/>
            </p:cNvSpPr>
            <p:nvPr/>
          </p:nvSpPr>
          <p:spPr bwMode="auto">
            <a:xfrm>
              <a:off x="4332" y="2568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705" name="Line 32"/>
            <p:cNvSpPr>
              <a:spLocks noChangeShapeType="1"/>
            </p:cNvSpPr>
            <p:nvPr/>
          </p:nvSpPr>
          <p:spPr bwMode="auto">
            <a:xfrm>
              <a:off x="4401" y="1979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6" name="Line 33"/>
            <p:cNvSpPr>
              <a:spLocks noChangeShapeType="1"/>
            </p:cNvSpPr>
            <p:nvPr/>
          </p:nvSpPr>
          <p:spPr bwMode="auto">
            <a:xfrm>
              <a:off x="4422" y="2771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4"/>
            <p:cNvSpPr>
              <a:spLocks noChangeArrowheads="1"/>
            </p:cNvSpPr>
            <p:nvPr/>
          </p:nvSpPr>
          <p:spPr bwMode="auto">
            <a:xfrm>
              <a:off x="2203" y="3936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708" name="Rectangle 35"/>
            <p:cNvSpPr>
              <a:spLocks noChangeArrowheads="1"/>
            </p:cNvSpPr>
            <p:nvPr/>
          </p:nvSpPr>
          <p:spPr bwMode="auto">
            <a:xfrm>
              <a:off x="2155" y="1344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8709" name="Line 36"/>
            <p:cNvSpPr>
              <a:spLocks noChangeShapeType="1"/>
            </p:cNvSpPr>
            <p:nvPr/>
          </p:nvSpPr>
          <p:spPr bwMode="auto">
            <a:xfrm>
              <a:off x="4459" y="36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Line 37"/>
            <p:cNvSpPr>
              <a:spLocks noChangeShapeType="1"/>
            </p:cNvSpPr>
            <p:nvPr/>
          </p:nvSpPr>
          <p:spPr bwMode="auto">
            <a:xfrm flipH="1">
              <a:off x="2347" y="403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Line 38"/>
            <p:cNvSpPr>
              <a:spLocks noChangeShapeType="1"/>
            </p:cNvSpPr>
            <p:nvPr/>
          </p:nvSpPr>
          <p:spPr bwMode="auto">
            <a:xfrm flipH="1">
              <a:off x="1051" y="4032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Line 39"/>
            <p:cNvSpPr>
              <a:spLocks noChangeShapeType="1"/>
            </p:cNvSpPr>
            <p:nvPr/>
          </p:nvSpPr>
          <p:spPr bwMode="auto">
            <a:xfrm flipV="1">
              <a:off x="1051" y="2928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Line 40"/>
            <p:cNvSpPr>
              <a:spLocks noChangeShapeType="1"/>
            </p:cNvSpPr>
            <p:nvPr/>
          </p:nvSpPr>
          <p:spPr bwMode="auto">
            <a:xfrm flipV="1">
              <a:off x="4411" y="144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Line 41"/>
            <p:cNvSpPr>
              <a:spLocks noChangeShapeType="1"/>
            </p:cNvSpPr>
            <p:nvPr/>
          </p:nvSpPr>
          <p:spPr bwMode="auto">
            <a:xfrm flipH="1">
              <a:off x="2299" y="144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Line 42"/>
            <p:cNvSpPr>
              <a:spLocks noChangeShapeType="1"/>
            </p:cNvSpPr>
            <p:nvPr/>
          </p:nvSpPr>
          <p:spPr bwMode="auto">
            <a:xfrm>
              <a:off x="1051" y="1440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Text Box 43"/>
            <p:cNvSpPr txBox="1">
              <a:spLocks noChangeArrowheads="1"/>
            </p:cNvSpPr>
            <p:nvPr/>
          </p:nvSpPr>
          <p:spPr bwMode="auto">
            <a:xfrm>
              <a:off x="1519" y="1525"/>
              <a:ext cx="127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bIns="0" anchor="b">
              <a:spAutoFit/>
            </a:bodyPr>
            <a:lstStyle/>
            <a:p>
              <a:pPr algn="ctr" rtl="0" eaLnBrk="0" hangingPunct="0"/>
              <a:r>
                <a:rPr lang="fa-IR" sz="1600" b="1">
                  <a:solidFill>
                    <a:srgbClr val="663300"/>
                  </a:solidFill>
                  <a:latin typeface="Times New Roman" pitchFamily="18" charset="0"/>
                  <a:cs typeface="Titr" pitchFamily="2" charset="-78"/>
                </a:rPr>
                <a:t>دريافت نوشابه 1500 ريالي</a:t>
              </a:r>
              <a:endParaRPr lang="en-US" sz="1600" b="1">
                <a:solidFill>
                  <a:srgbClr val="66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17" name="Text Box 44"/>
            <p:cNvSpPr txBox="1">
              <a:spLocks noChangeArrowheads="1"/>
            </p:cNvSpPr>
            <p:nvPr/>
          </p:nvSpPr>
          <p:spPr bwMode="auto">
            <a:xfrm>
              <a:off x="1195" y="2075"/>
              <a:ext cx="7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18" name="Text Box 45"/>
            <p:cNvSpPr txBox="1">
              <a:spLocks noChangeArrowheads="1"/>
            </p:cNvSpPr>
            <p:nvPr/>
          </p:nvSpPr>
          <p:spPr bwMode="auto">
            <a:xfrm>
              <a:off x="657" y="2696"/>
              <a:ext cx="2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صفر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19" name="Text Box 46"/>
            <p:cNvSpPr txBox="1">
              <a:spLocks noChangeArrowheads="1"/>
            </p:cNvSpPr>
            <p:nvPr/>
          </p:nvSpPr>
          <p:spPr bwMode="auto">
            <a:xfrm>
              <a:off x="1147" y="3323"/>
              <a:ext cx="7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1000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20" name="Text Box 47"/>
            <p:cNvSpPr txBox="1">
              <a:spLocks noChangeArrowheads="1"/>
            </p:cNvSpPr>
            <p:nvPr/>
          </p:nvSpPr>
          <p:spPr bwMode="auto">
            <a:xfrm>
              <a:off x="1927" y="2507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21" name="Text Box 48"/>
            <p:cNvSpPr txBox="1">
              <a:spLocks noChangeArrowheads="1"/>
            </p:cNvSpPr>
            <p:nvPr/>
          </p:nvSpPr>
          <p:spPr bwMode="auto">
            <a:xfrm>
              <a:off x="2923" y="1643"/>
              <a:ext cx="7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1000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22" name="Text Box 49"/>
            <p:cNvSpPr txBox="1">
              <a:spLocks noChangeArrowheads="1"/>
            </p:cNvSpPr>
            <p:nvPr/>
          </p:nvSpPr>
          <p:spPr bwMode="auto">
            <a:xfrm>
              <a:off x="3393" y="2675"/>
              <a:ext cx="7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23" name="Text Box 50"/>
            <p:cNvSpPr txBox="1">
              <a:spLocks noChangeArrowheads="1"/>
            </p:cNvSpPr>
            <p:nvPr/>
          </p:nvSpPr>
          <p:spPr bwMode="auto">
            <a:xfrm>
              <a:off x="3019" y="3611"/>
              <a:ext cx="7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1000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24" name="Text Box 51"/>
            <p:cNvSpPr txBox="1">
              <a:spLocks noChangeArrowheads="1"/>
            </p:cNvSpPr>
            <p:nvPr/>
          </p:nvSpPr>
          <p:spPr bwMode="auto">
            <a:xfrm>
              <a:off x="4555" y="2555"/>
              <a:ext cx="7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25" name="Text Box 52"/>
            <p:cNvSpPr txBox="1">
              <a:spLocks noChangeArrowheads="1"/>
            </p:cNvSpPr>
            <p:nvPr/>
          </p:nvSpPr>
          <p:spPr bwMode="auto">
            <a:xfrm>
              <a:off x="1579" y="3775"/>
              <a:ext cx="131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>
              <a:spAutoFit/>
            </a:bodyPr>
            <a:lstStyle/>
            <a:p>
              <a:pPr algn="l" rtl="0" eaLnBrk="0" hangingPunct="0"/>
              <a:r>
                <a:rPr lang="fa-IR" sz="1600" b="1">
                  <a:solidFill>
                    <a:srgbClr val="663300"/>
                  </a:solidFill>
                  <a:latin typeface="Times New Roman" pitchFamily="18" charset="0"/>
                  <a:cs typeface="Titr" pitchFamily="2" charset="-78"/>
                </a:rPr>
                <a:t>دريافت نوشابه 2000 ريالي</a:t>
              </a:r>
              <a:endParaRPr lang="en-US" sz="1600" b="1">
                <a:solidFill>
                  <a:srgbClr val="66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26" name="Text Box 53"/>
            <p:cNvSpPr txBox="1">
              <a:spLocks noChangeArrowheads="1"/>
            </p:cNvSpPr>
            <p:nvPr/>
          </p:nvSpPr>
          <p:spPr bwMode="auto">
            <a:xfrm>
              <a:off x="2109" y="3521"/>
              <a:ext cx="57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1000 ريال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27" name="Text Box 54"/>
            <p:cNvSpPr txBox="1">
              <a:spLocks noChangeArrowheads="1"/>
            </p:cNvSpPr>
            <p:nvPr/>
          </p:nvSpPr>
          <p:spPr bwMode="auto">
            <a:xfrm>
              <a:off x="4498" y="3430"/>
              <a:ext cx="5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2000 ريال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8728" name="Text Box 55"/>
            <p:cNvSpPr txBox="1">
              <a:spLocks noChangeArrowheads="1"/>
            </p:cNvSpPr>
            <p:nvPr/>
          </p:nvSpPr>
          <p:spPr bwMode="auto">
            <a:xfrm>
              <a:off x="4465" y="1721"/>
              <a:ext cx="59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1500 ريال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6336E-6CDB-4951-83AC-6209CA7C3384}" type="slidenum">
              <a:rPr lang="ar-SA"/>
              <a:pPr>
                <a:defRPr/>
              </a:pPr>
              <a:t>27</a:t>
            </a:fld>
            <a:endParaRPr lang="en-US"/>
          </a:p>
        </p:txBody>
      </p:sp>
      <p:sp>
        <p:nvSpPr>
          <p:cNvPr id="748629" name="Text Box 85"/>
          <p:cNvSpPr txBox="1">
            <a:spLocks noChangeArrowheads="1"/>
          </p:cNvSpPr>
          <p:nvPr/>
        </p:nvSpPr>
        <p:spPr bwMode="auto">
          <a:xfrm>
            <a:off x="7235825" y="1844675"/>
            <a:ext cx="1655763" cy="3313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sz="24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سناريو 2 </a:t>
            </a:r>
          </a:p>
        </p:txBody>
      </p:sp>
      <p:sp>
        <p:nvSpPr>
          <p:cNvPr id="748633" name="Text Box 89"/>
          <p:cNvSpPr txBox="1">
            <a:spLocks noChangeArrowheads="1"/>
          </p:cNvSpPr>
          <p:nvPr/>
        </p:nvSpPr>
        <p:spPr bwMode="auto">
          <a:xfrm>
            <a:off x="7235825" y="1844675"/>
            <a:ext cx="1655763" cy="3313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sz="24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سناريو 3 </a:t>
            </a:r>
          </a:p>
        </p:txBody>
      </p:sp>
      <p:sp>
        <p:nvSpPr>
          <p:cNvPr id="748623" name="Text Box 79"/>
          <p:cNvSpPr txBox="1">
            <a:spLocks noChangeArrowheads="1"/>
          </p:cNvSpPr>
          <p:nvPr/>
        </p:nvSpPr>
        <p:spPr bwMode="auto">
          <a:xfrm>
            <a:off x="7235825" y="1844675"/>
            <a:ext cx="1655763" cy="3816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fa-IR" sz="24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سناريو 1 </a:t>
            </a:r>
          </a:p>
        </p:txBody>
      </p:sp>
      <p:sp>
        <p:nvSpPr>
          <p:cNvPr id="748628" name="Rectangle 84"/>
          <p:cNvSpPr>
            <a:spLocks noChangeArrowheads="1"/>
          </p:cNvSpPr>
          <p:nvPr/>
        </p:nvSpPr>
        <p:spPr bwMode="auto">
          <a:xfrm>
            <a:off x="7578725" y="4581525"/>
            <a:ext cx="114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نوشابه</a:t>
            </a:r>
          </a:p>
          <a:p>
            <a:pPr algn="ctr"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2000 ريالي</a:t>
            </a:r>
          </a:p>
        </p:txBody>
      </p:sp>
      <p:sp>
        <p:nvSpPr>
          <p:cNvPr id="748637" name="Rectangle 93"/>
          <p:cNvSpPr>
            <a:spLocks noChangeArrowheads="1"/>
          </p:cNvSpPr>
          <p:nvPr/>
        </p:nvSpPr>
        <p:spPr bwMode="auto">
          <a:xfrm>
            <a:off x="7558088" y="4149725"/>
            <a:ext cx="114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نوشابه</a:t>
            </a:r>
          </a:p>
          <a:p>
            <a:pPr algn="ctr"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2000 ريالي</a:t>
            </a:r>
          </a:p>
        </p:txBody>
      </p:sp>
      <p:sp>
        <p:nvSpPr>
          <p:cNvPr id="748632" name="Rectangle 88"/>
          <p:cNvSpPr>
            <a:spLocks noChangeArrowheads="1"/>
          </p:cNvSpPr>
          <p:nvPr/>
        </p:nvSpPr>
        <p:spPr bwMode="auto">
          <a:xfrm>
            <a:off x="7551738" y="3716338"/>
            <a:ext cx="11525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نوشابه</a:t>
            </a:r>
          </a:p>
          <a:p>
            <a:pPr algn="ctr"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1500 ريالي</a:t>
            </a:r>
          </a:p>
        </p:txBody>
      </p:sp>
      <p:sp>
        <p:nvSpPr>
          <p:cNvPr id="748636" name="Rectangle 92"/>
          <p:cNvSpPr>
            <a:spLocks noChangeArrowheads="1"/>
          </p:cNvSpPr>
          <p:nvPr/>
        </p:nvSpPr>
        <p:spPr bwMode="auto">
          <a:xfrm>
            <a:off x="7629525" y="3573463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500 ريال</a:t>
            </a:r>
          </a:p>
        </p:txBody>
      </p:sp>
      <p:sp>
        <p:nvSpPr>
          <p:cNvPr id="748631" name="Rectangle 87"/>
          <p:cNvSpPr>
            <a:spLocks noChangeArrowheads="1"/>
          </p:cNvSpPr>
          <p:nvPr/>
        </p:nvSpPr>
        <p:spPr bwMode="auto">
          <a:xfrm>
            <a:off x="7556500" y="2924175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500 ريال</a:t>
            </a:r>
          </a:p>
        </p:txBody>
      </p:sp>
      <p:sp>
        <p:nvSpPr>
          <p:cNvPr id="748630" name="Rectangle 86"/>
          <p:cNvSpPr>
            <a:spLocks noChangeArrowheads="1"/>
          </p:cNvSpPr>
          <p:nvPr/>
        </p:nvSpPr>
        <p:spPr bwMode="auto">
          <a:xfrm>
            <a:off x="7515225" y="2420938"/>
            <a:ext cx="103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1000 ريال</a:t>
            </a:r>
          </a:p>
        </p:txBody>
      </p:sp>
      <p:sp>
        <p:nvSpPr>
          <p:cNvPr id="748635" name="Rectangle 91"/>
          <p:cNvSpPr>
            <a:spLocks noChangeArrowheads="1"/>
          </p:cNvSpPr>
          <p:nvPr/>
        </p:nvSpPr>
        <p:spPr bwMode="auto">
          <a:xfrm>
            <a:off x="7554913" y="2997200"/>
            <a:ext cx="103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1000 ريال</a:t>
            </a:r>
          </a:p>
        </p:txBody>
      </p:sp>
      <p:sp>
        <p:nvSpPr>
          <p:cNvPr id="748634" name="Rectangle 90"/>
          <p:cNvSpPr>
            <a:spLocks noChangeArrowheads="1"/>
          </p:cNvSpPr>
          <p:nvPr/>
        </p:nvSpPr>
        <p:spPr bwMode="auto">
          <a:xfrm>
            <a:off x="7629525" y="2492375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500 ريال</a:t>
            </a:r>
          </a:p>
        </p:txBody>
      </p:sp>
      <p:sp>
        <p:nvSpPr>
          <p:cNvPr id="748546" name="Oval 2"/>
          <p:cNvSpPr>
            <a:spLocks noChangeArrowheads="1"/>
          </p:cNvSpPr>
          <p:nvPr/>
        </p:nvSpPr>
        <p:spPr bwMode="auto">
          <a:xfrm>
            <a:off x="5969000" y="49942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47" name="Oval 3"/>
          <p:cNvSpPr>
            <a:spLocks noChangeArrowheads="1"/>
          </p:cNvSpPr>
          <p:nvPr/>
        </p:nvSpPr>
        <p:spPr bwMode="auto">
          <a:xfrm>
            <a:off x="5905500" y="23526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48" name="Oval 4"/>
          <p:cNvSpPr>
            <a:spLocks noChangeArrowheads="1"/>
          </p:cNvSpPr>
          <p:nvPr/>
        </p:nvSpPr>
        <p:spPr bwMode="auto">
          <a:xfrm>
            <a:off x="5905500" y="23526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49" name="Oval 5"/>
          <p:cNvSpPr>
            <a:spLocks noChangeArrowheads="1"/>
          </p:cNvSpPr>
          <p:nvPr/>
        </p:nvSpPr>
        <p:spPr bwMode="auto">
          <a:xfrm>
            <a:off x="2692400" y="27082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50" name="Oval 6"/>
          <p:cNvSpPr>
            <a:spLocks noChangeArrowheads="1"/>
          </p:cNvSpPr>
          <p:nvPr/>
        </p:nvSpPr>
        <p:spPr bwMode="auto">
          <a:xfrm>
            <a:off x="558800" y="38639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51" name="Oval 7"/>
          <p:cNvSpPr>
            <a:spLocks noChangeArrowheads="1"/>
          </p:cNvSpPr>
          <p:nvPr/>
        </p:nvSpPr>
        <p:spPr bwMode="auto">
          <a:xfrm>
            <a:off x="558800" y="38639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52" name="Oval 8"/>
          <p:cNvSpPr>
            <a:spLocks noChangeArrowheads="1"/>
          </p:cNvSpPr>
          <p:nvPr/>
        </p:nvSpPr>
        <p:spPr bwMode="auto">
          <a:xfrm>
            <a:off x="558800" y="38639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53" name="Oval 9"/>
          <p:cNvSpPr>
            <a:spLocks noChangeArrowheads="1"/>
          </p:cNvSpPr>
          <p:nvPr/>
        </p:nvSpPr>
        <p:spPr bwMode="auto">
          <a:xfrm>
            <a:off x="5905500" y="23526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54" name="Oval 10"/>
          <p:cNvSpPr>
            <a:spLocks noChangeArrowheads="1"/>
          </p:cNvSpPr>
          <p:nvPr/>
        </p:nvSpPr>
        <p:spPr bwMode="auto">
          <a:xfrm>
            <a:off x="2692400" y="47656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55" name="Oval 11"/>
          <p:cNvSpPr>
            <a:spLocks noChangeArrowheads="1"/>
          </p:cNvSpPr>
          <p:nvPr/>
        </p:nvSpPr>
        <p:spPr bwMode="auto">
          <a:xfrm>
            <a:off x="558800" y="38639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56" name="Oval 12"/>
          <p:cNvSpPr>
            <a:spLocks noChangeArrowheads="1"/>
          </p:cNvSpPr>
          <p:nvPr/>
        </p:nvSpPr>
        <p:spPr bwMode="auto">
          <a:xfrm>
            <a:off x="5969000" y="49942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57" name="Oval 13"/>
          <p:cNvSpPr>
            <a:spLocks noChangeArrowheads="1"/>
          </p:cNvSpPr>
          <p:nvPr/>
        </p:nvSpPr>
        <p:spPr bwMode="auto">
          <a:xfrm>
            <a:off x="2692400" y="47656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558" name="Oval 14"/>
          <p:cNvSpPr>
            <a:spLocks noChangeArrowheads="1"/>
          </p:cNvSpPr>
          <p:nvPr/>
        </p:nvSpPr>
        <p:spPr bwMode="auto">
          <a:xfrm>
            <a:off x="2692400" y="2708275"/>
            <a:ext cx="152400" cy="152400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2972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4000" smtClean="0"/>
              <a:t>نمونه مدلسازي رفتار با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grpSp>
        <p:nvGrpSpPr>
          <p:cNvPr id="29724" name="Group 16"/>
          <p:cNvGrpSpPr>
            <a:grpSpLocks/>
          </p:cNvGrpSpPr>
          <p:nvPr/>
        </p:nvGrpSpPr>
        <p:grpSpPr bwMode="auto">
          <a:xfrm>
            <a:off x="34925" y="1628775"/>
            <a:ext cx="7031038" cy="4419600"/>
            <a:chOff x="153" y="1281"/>
            <a:chExt cx="4429" cy="2784"/>
          </a:xfrm>
        </p:grpSpPr>
        <p:sp>
          <p:nvSpPr>
            <p:cNvPr id="29741" name="Line 17"/>
            <p:cNvSpPr>
              <a:spLocks noChangeShapeType="1"/>
            </p:cNvSpPr>
            <p:nvPr/>
          </p:nvSpPr>
          <p:spPr bwMode="auto">
            <a:xfrm flipH="1">
              <a:off x="547" y="1377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Text Box 18"/>
            <p:cNvSpPr txBox="1">
              <a:spLocks noChangeArrowheads="1"/>
            </p:cNvSpPr>
            <p:nvPr/>
          </p:nvSpPr>
          <p:spPr bwMode="auto">
            <a:xfrm>
              <a:off x="1555" y="1734"/>
              <a:ext cx="53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500 ريال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43" name="Oval 19"/>
            <p:cNvSpPr>
              <a:spLocks noChangeArrowheads="1"/>
            </p:cNvSpPr>
            <p:nvPr/>
          </p:nvSpPr>
          <p:spPr bwMode="auto">
            <a:xfrm>
              <a:off x="403" y="2625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44" name="Rectangle 20"/>
            <p:cNvSpPr>
              <a:spLocks noChangeArrowheads="1"/>
            </p:cNvSpPr>
            <p:nvPr/>
          </p:nvSpPr>
          <p:spPr bwMode="auto">
            <a:xfrm>
              <a:off x="1027" y="3009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45" name="Line 21"/>
            <p:cNvSpPr>
              <a:spLocks noChangeShapeType="1"/>
            </p:cNvSpPr>
            <p:nvPr/>
          </p:nvSpPr>
          <p:spPr bwMode="auto">
            <a:xfrm flipV="1">
              <a:off x="643" y="2289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Line 22"/>
            <p:cNvSpPr>
              <a:spLocks noChangeShapeType="1"/>
            </p:cNvSpPr>
            <p:nvPr/>
          </p:nvSpPr>
          <p:spPr bwMode="auto">
            <a:xfrm>
              <a:off x="643" y="2817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Oval 23"/>
            <p:cNvSpPr>
              <a:spLocks noChangeArrowheads="1"/>
            </p:cNvSpPr>
            <p:nvPr/>
          </p:nvSpPr>
          <p:spPr bwMode="auto">
            <a:xfrm>
              <a:off x="1747" y="1905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48" name="Oval 24"/>
            <p:cNvSpPr>
              <a:spLocks noChangeArrowheads="1"/>
            </p:cNvSpPr>
            <p:nvPr/>
          </p:nvSpPr>
          <p:spPr bwMode="auto">
            <a:xfrm>
              <a:off x="1747" y="3201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49" name="Rectangle 25"/>
            <p:cNvSpPr>
              <a:spLocks noChangeArrowheads="1"/>
            </p:cNvSpPr>
            <p:nvPr/>
          </p:nvSpPr>
          <p:spPr bwMode="auto">
            <a:xfrm>
              <a:off x="1027" y="2193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50" name="Rectangle 26"/>
            <p:cNvSpPr>
              <a:spLocks noChangeArrowheads="1"/>
            </p:cNvSpPr>
            <p:nvPr/>
          </p:nvSpPr>
          <p:spPr bwMode="auto">
            <a:xfrm>
              <a:off x="2755" y="1713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51" name="Rectangle 27"/>
            <p:cNvSpPr>
              <a:spLocks noChangeArrowheads="1"/>
            </p:cNvSpPr>
            <p:nvPr/>
          </p:nvSpPr>
          <p:spPr bwMode="auto">
            <a:xfrm>
              <a:off x="2755" y="3345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52" name="Rectangle 28"/>
            <p:cNvSpPr>
              <a:spLocks noChangeArrowheads="1"/>
            </p:cNvSpPr>
            <p:nvPr/>
          </p:nvSpPr>
          <p:spPr bwMode="auto">
            <a:xfrm>
              <a:off x="2755" y="2529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53" name="Oval 29"/>
            <p:cNvSpPr>
              <a:spLocks noChangeArrowheads="1"/>
            </p:cNvSpPr>
            <p:nvPr/>
          </p:nvSpPr>
          <p:spPr bwMode="auto">
            <a:xfrm>
              <a:off x="3811" y="3345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54" name="Oval 30"/>
            <p:cNvSpPr>
              <a:spLocks noChangeArrowheads="1"/>
            </p:cNvSpPr>
            <p:nvPr/>
          </p:nvSpPr>
          <p:spPr bwMode="auto">
            <a:xfrm>
              <a:off x="3763" y="1665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55" name="Line 31"/>
            <p:cNvSpPr>
              <a:spLocks noChangeShapeType="1"/>
            </p:cNvSpPr>
            <p:nvPr/>
          </p:nvSpPr>
          <p:spPr bwMode="auto">
            <a:xfrm flipV="1">
              <a:off x="1171" y="2049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Line 32"/>
            <p:cNvSpPr>
              <a:spLocks noChangeShapeType="1"/>
            </p:cNvSpPr>
            <p:nvPr/>
          </p:nvSpPr>
          <p:spPr bwMode="auto">
            <a:xfrm>
              <a:off x="1171" y="3105"/>
              <a:ext cx="57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Line 33"/>
            <p:cNvSpPr>
              <a:spLocks noChangeShapeType="1"/>
            </p:cNvSpPr>
            <p:nvPr/>
          </p:nvSpPr>
          <p:spPr bwMode="auto">
            <a:xfrm flipV="1">
              <a:off x="1987" y="1809"/>
              <a:ext cx="76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Line 34"/>
            <p:cNvSpPr>
              <a:spLocks noChangeShapeType="1"/>
            </p:cNvSpPr>
            <p:nvPr/>
          </p:nvSpPr>
          <p:spPr bwMode="auto">
            <a:xfrm flipV="1">
              <a:off x="2899" y="1761"/>
              <a:ext cx="86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Rectangle 35"/>
            <p:cNvSpPr>
              <a:spLocks noChangeArrowheads="1"/>
            </p:cNvSpPr>
            <p:nvPr/>
          </p:nvSpPr>
          <p:spPr bwMode="auto">
            <a:xfrm>
              <a:off x="1843" y="2529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60" name="Line 36"/>
            <p:cNvSpPr>
              <a:spLocks noChangeShapeType="1"/>
            </p:cNvSpPr>
            <p:nvPr/>
          </p:nvSpPr>
          <p:spPr bwMode="auto">
            <a:xfrm>
              <a:off x="1891" y="214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Line 37"/>
            <p:cNvSpPr>
              <a:spLocks noChangeShapeType="1"/>
            </p:cNvSpPr>
            <p:nvPr/>
          </p:nvSpPr>
          <p:spPr bwMode="auto">
            <a:xfrm>
              <a:off x="1891" y="2721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Line 38"/>
            <p:cNvSpPr>
              <a:spLocks noChangeShapeType="1"/>
            </p:cNvSpPr>
            <p:nvPr/>
          </p:nvSpPr>
          <p:spPr bwMode="auto">
            <a:xfrm flipV="1">
              <a:off x="1987" y="2625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Line 39"/>
            <p:cNvSpPr>
              <a:spLocks noChangeShapeType="1"/>
            </p:cNvSpPr>
            <p:nvPr/>
          </p:nvSpPr>
          <p:spPr bwMode="auto">
            <a:xfrm flipV="1">
              <a:off x="2899" y="1905"/>
              <a:ext cx="912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Line 40"/>
            <p:cNvSpPr>
              <a:spLocks noChangeShapeType="1"/>
            </p:cNvSpPr>
            <p:nvPr/>
          </p:nvSpPr>
          <p:spPr bwMode="auto">
            <a:xfrm>
              <a:off x="1987" y="3345"/>
              <a:ext cx="76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Line 41"/>
            <p:cNvSpPr>
              <a:spLocks noChangeShapeType="1"/>
            </p:cNvSpPr>
            <p:nvPr/>
          </p:nvSpPr>
          <p:spPr bwMode="auto">
            <a:xfrm>
              <a:off x="2899" y="3441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6" name="Rectangle 42"/>
            <p:cNvSpPr>
              <a:spLocks noChangeArrowheads="1"/>
            </p:cNvSpPr>
            <p:nvPr/>
          </p:nvSpPr>
          <p:spPr bwMode="auto">
            <a:xfrm>
              <a:off x="3828" y="2505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67" name="Line 43"/>
            <p:cNvSpPr>
              <a:spLocks noChangeShapeType="1"/>
            </p:cNvSpPr>
            <p:nvPr/>
          </p:nvSpPr>
          <p:spPr bwMode="auto">
            <a:xfrm>
              <a:off x="3897" y="1916"/>
              <a:ext cx="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Line 44"/>
            <p:cNvSpPr>
              <a:spLocks noChangeShapeType="1"/>
            </p:cNvSpPr>
            <p:nvPr/>
          </p:nvSpPr>
          <p:spPr bwMode="auto">
            <a:xfrm>
              <a:off x="3918" y="2708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Rectangle 45"/>
            <p:cNvSpPr>
              <a:spLocks noChangeArrowheads="1"/>
            </p:cNvSpPr>
            <p:nvPr/>
          </p:nvSpPr>
          <p:spPr bwMode="auto">
            <a:xfrm>
              <a:off x="1699" y="3873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70" name="Rectangle 46"/>
            <p:cNvSpPr>
              <a:spLocks noChangeArrowheads="1"/>
            </p:cNvSpPr>
            <p:nvPr/>
          </p:nvSpPr>
          <p:spPr bwMode="auto">
            <a:xfrm>
              <a:off x="1651" y="1281"/>
              <a:ext cx="14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29771" name="Line 47"/>
            <p:cNvSpPr>
              <a:spLocks noChangeShapeType="1"/>
            </p:cNvSpPr>
            <p:nvPr/>
          </p:nvSpPr>
          <p:spPr bwMode="auto">
            <a:xfrm>
              <a:off x="3955" y="358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2" name="Line 48"/>
            <p:cNvSpPr>
              <a:spLocks noChangeShapeType="1"/>
            </p:cNvSpPr>
            <p:nvPr/>
          </p:nvSpPr>
          <p:spPr bwMode="auto">
            <a:xfrm flipH="1">
              <a:off x="1843" y="3969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Line 49"/>
            <p:cNvSpPr>
              <a:spLocks noChangeShapeType="1"/>
            </p:cNvSpPr>
            <p:nvPr/>
          </p:nvSpPr>
          <p:spPr bwMode="auto">
            <a:xfrm flipH="1">
              <a:off x="547" y="3969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4" name="Line 50"/>
            <p:cNvSpPr>
              <a:spLocks noChangeShapeType="1"/>
            </p:cNvSpPr>
            <p:nvPr/>
          </p:nvSpPr>
          <p:spPr bwMode="auto">
            <a:xfrm flipV="1">
              <a:off x="547" y="2865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5" name="Line 51"/>
            <p:cNvSpPr>
              <a:spLocks noChangeShapeType="1"/>
            </p:cNvSpPr>
            <p:nvPr/>
          </p:nvSpPr>
          <p:spPr bwMode="auto">
            <a:xfrm flipV="1">
              <a:off x="3907" y="1377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6" name="Line 52"/>
            <p:cNvSpPr>
              <a:spLocks noChangeShapeType="1"/>
            </p:cNvSpPr>
            <p:nvPr/>
          </p:nvSpPr>
          <p:spPr bwMode="auto">
            <a:xfrm flipH="1">
              <a:off x="1795" y="137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7" name="Line 53"/>
            <p:cNvSpPr>
              <a:spLocks noChangeShapeType="1"/>
            </p:cNvSpPr>
            <p:nvPr/>
          </p:nvSpPr>
          <p:spPr bwMode="auto">
            <a:xfrm>
              <a:off x="547" y="1377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8" name="Text Box 54"/>
            <p:cNvSpPr txBox="1">
              <a:spLocks noChangeArrowheads="1"/>
            </p:cNvSpPr>
            <p:nvPr/>
          </p:nvSpPr>
          <p:spPr bwMode="auto">
            <a:xfrm>
              <a:off x="1015" y="1462"/>
              <a:ext cx="1270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bIns="0" anchor="b">
              <a:spAutoFit/>
            </a:bodyPr>
            <a:lstStyle/>
            <a:p>
              <a:pPr algn="ctr" rtl="0" eaLnBrk="0" hangingPunct="0"/>
              <a:r>
                <a:rPr lang="fa-IR" sz="1600" b="1">
                  <a:solidFill>
                    <a:srgbClr val="663300"/>
                  </a:solidFill>
                  <a:latin typeface="Times New Roman" pitchFamily="18" charset="0"/>
                  <a:cs typeface="Titr" pitchFamily="2" charset="-78"/>
                </a:rPr>
                <a:t>دريافت نوشابه 1500 ريالي</a:t>
              </a:r>
              <a:endParaRPr lang="en-US" sz="1600" b="1">
                <a:solidFill>
                  <a:srgbClr val="66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79" name="Text Box 55"/>
            <p:cNvSpPr txBox="1">
              <a:spLocks noChangeArrowheads="1"/>
            </p:cNvSpPr>
            <p:nvPr/>
          </p:nvSpPr>
          <p:spPr bwMode="auto">
            <a:xfrm>
              <a:off x="691" y="2012"/>
              <a:ext cx="7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0" name="Text Box 56"/>
            <p:cNvSpPr txBox="1">
              <a:spLocks noChangeArrowheads="1"/>
            </p:cNvSpPr>
            <p:nvPr/>
          </p:nvSpPr>
          <p:spPr bwMode="auto">
            <a:xfrm>
              <a:off x="153" y="2633"/>
              <a:ext cx="29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صفر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1" name="Text Box 57"/>
            <p:cNvSpPr txBox="1">
              <a:spLocks noChangeArrowheads="1"/>
            </p:cNvSpPr>
            <p:nvPr/>
          </p:nvSpPr>
          <p:spPr bwMode="auto">
            <a:xfrm>
              <a:off x="643" y="3260"/>
              <a:ext cx="7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1000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2" name="Text Box 58"/>
            <p:cNvSpPr txBox="1">
              <a:spLocks noChangeArrowheads="1"/>
            </p:cNvSpPr>
            <p:nvPr/>
          </p:nvSpPr>
          <p:spPr bwMode="auto">
            <a:xfrm>
              <a:off x="1423" y="2444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3" name="Text Box 59"/>
            <p:cNvSpPr txBox="1">
              <a:spLocks noChangeArrowheads="1"/>
            </p:cNvSpPr>
            <p:nvPr/>
          </p:nvSpPr>
          <p:spPr bwMode="auto">
            <a:xfrm>
              <a:off x="2419" y="1580"/>
              <a:ext cx="75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1000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4" name="Text Box 60"/>
            <p:cNvSpPr txBox="1">
              <a:spLocks noChangeArrowheads="1"/>
            </p:cNvSpPr>
            <p:nvPr/>
          </p:nvSpPr>
          <p:spPr bwMode="auto">
            <a:xfrm>
              <a:off x="2889" y="2612"/>
              <a:ext cx="72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5" name="Text Box 61"/>
            <p:cNvSpPr txBox="1">
              <a:spLocks noChangeArrowheads="1"/>
            </p:cNvSpPr>
            <p:nvPr/>
          </p:nvSpPr>
          <p:spPr bwMode="auto">
            <a:xfrm>
              <a:off x="2515" y="3548"/>
              <a:ext cx="7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1000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6" name="Text Box 62"/>
            <p:cNvSpPr txBox="1">
              <a:spLocks noChangeArrowheads="1"/>
            </p:cNvSpPr>
            <p:nvPr/>
          </p:nvSpPr>
          <p:spPr bwMode="auto">
            <a:xfrm>
              <a:off x="3960" y="2416"/>
              <a:ext cx="462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fa-IR" sz="1200" b="1">
                  <a:solidFill>
                    <a:srgbClr val="0066FF"/>
                  </a:solidFill>
                  <a:latin typeface="Times New Roman" pitchFamily="18" charset="0"/>
                  <a:cs typeface="Titr" pitchFamily="2" charset="-78"/>
                </a:rPr>
                <a:t>پرداخت 500 ريال</a:t>
              </a:r>
              <a:endParaRPr lang="en-US" sz="1200" b="1">
                <a:solidFill>
                  <a:srgbClr val="0066FF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7" name="Text Box 63"/>
            <p:cNvSpPr txBox="1">
              <a:spLocks noChangeArrowheads="1"/>
            </p:cNvSpPr>
            <p:nvPr/>
          </p:nvSpPr>
          <p:spPr bwMode="auto">
            <a:xfrm>
              <a:off x="1075" y="3712"/>
              <a:ext cx="1311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tIns="0">
              <a:spAutoFit/>
            </a:bodyPr>
            <a:lstStyle/>
            <a:p>
              <a:pPr algn="l" rtl="0" eaLnBrk="0" hangingPunct="0"/>
              <a:r>
                <a:rPr lang="fa-IR" sz="1600" b="1">
                  <a:solidFill>
                    <a:srgbClr val="663300"/>
                  </a:solidFill>
                  <a:latin typeface="Times New Roman" pitchFamily="18" charset="0"/>
                  <a:cs typeface="Titr" pitchFamily="2" charset="-78"/>
                </a:rPr>
                <a:t>دريافت نوشابه 2000 ريالي</a:t>
              </a:r>
              <a:endParaRPr lang="en-US" sz="1600" b="1">
                <a:solidFill>
                  <a:srgbClr val="66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8" name="Text Box 64"/>
            <p:cNvSpPr txBox="1">
              <a:spLocks noChangeArrowheads="1"/>
            </p:cNvSpPr>
            <p:nvPr/>
          </p:nvSpPr>
          <p:spPr bwMode="auto">
            <a:xfrm>
              <a:off x="1605" y="3458"/>
              <a:ext cx="573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rtl="0"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1000 ريال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89" name="Text Box 65"/>
            <p:cNvSpPr txBox="1">
              <a:spLocks noChangeArrowheads="1"/>
            </p:cNvSpPr>
            <p:nvPr/>
          </p:nvSpPr>
          <p:spPr bwMode="auto">
            <a:xfrm>
              <a:off x="3994" y="3367"/>
              <a:ext cx="5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2000 ريال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  <p:sp>
          <p:nvSpPr>
            <p:cNvPr id="29790" name="Text Box 66"/>
            <p:cNvSpPr txBox="1">
              <a:spLocks noChangeArrowheads="1"/>
            </p:cNvSpPr>
            <p:nvPr/>
          </p:nvSpPr>
          <p:spPr bwMode="auto">
            <a:xfrm>
              <a:off x="3961" y="1658"/>
              <a:ext cx="59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fa-IR" sz="1600">
                  <a:solidFill>
                    <a:srgbClr val="CC3300"/>
                  </a:solidFill>
                  <a:latin typeface="Times New Roman" pitchFamily="18" charset="0"/>
                  <a:cs typeface="Titr" pitchFamily="2" charset="-78"/>
                </a:rPr>
                <a:t>1500 ريال</a:t>
              </a:r>
              <a:endParaRPr lang="en-US" sz="1600">
                <a:solidFill>
                  <a:srgbClr val="CC3300"/>
                </a:solidFill>
                <a:latin typeface="Times New Roman" pitchFamily="18" charset="0"/>
                <a:cs typeface="Titr" pitchFamily="2" charset="-78"/>
              </a:endParaRPr>
            </a:p>
          </p:txBody>
        </p:sp>
      </p:grpSp>
      <p:sp>
        <p:nvSpPr>
          <p:cNvPr id="748611" name="Rectangle 67"/>
          <p:cNvSpPr>
            <a:spLocks noChangeArrowheads="1"/>
          </p:cNvSpPr>
          <p:nvPr/>
        </p:nvSpPr>
        <p:spPr bwMode="auto">
          <a:xfrm>
            <a:off x="1422400" y="30765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12" name="Rectangle 68"/>
          <p:cNvSpPr>
            <a:spLocks noChangeArrowheads="1"/>
          </p:cNvSpPr>
          <p:nvPr/>
        </p:nvSpPr>
        <p:spPr bwMode="auto">
          <a:xfrm>
            <a:off x="2717800" y="36099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13" name="Rectangle 69"/>
          <p:cNvSpPr>
            <a:spLocks noChangeArrowheads="1"/>
          </p:cNvSpPr>
          <p:nvPr/>
        </p:nvSpPr>
        <p:spPr bwMode="auto">
          <a:xfrm>
            <a:off x="4165600" y="36099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14" name="Rectangle 70"/>
          <p:cNvSpPr>
            <a:spLocks noChangeArrowheads="1"/>
          </p:cNvSpPr>
          <p:nvPr/>
        </p:nvSpPr>
        <p:spPr bwMode="auto">
          <a:xfrm>
            <a:off x="5876925" y="3570288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15" name="Rectangle 71"/>
          <p:cNvSpPr>
            <a:spLocks noChangeArrowheads="1"/>
          </p:cNvSpPr>
          <p:nvPr/>
        </p:nvSpPr>
        <p:spPr bwMode="auto">
          <a:xfrm>
            <a:off x="2501900" y="57435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16" name="Rectangle 72"/>
          <p:cNvSpPr>
            <a:spLocks noChangeArrowheads="1"/>
          </p:cNvSpPr>
          <p:nvPr/>
        </p:nvSpPr>
        <p:spPr bwMode="auto">
          <a:xfrm>
            <a:off x="1422400" y="43719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17" name="Rectangle 73"/>
          <p:cNvSpPr>
            <a:spLocks noChangeArrowheads="1"/>
          </p:cNvSpPr>
          <p:nvPr/>
        </p:nvSpPr>
        <p:spPr bwMode="auto">
          <a:xfrm>
            <a:off x="4165600" y="36099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18" name="Rectangle 74"/>
          <p:cNvSpPr>
            <a:spLocks noChangeArrowheads="1"/>
          </p:cNvSpPr>
          <p:nvPr/>
        </p:nvSpPr>
        <p:spPr bwMode="auto">
          <a:xfrm>
            <a:off x="2425700" y="16287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19" name="Rectangle 75"/>
          <p:cNvSpPr>
            <a:spLocks noChangeArrowheads="1"/>
          </p:cNvSpPr>
          <p:nvPr/>
        </p:nvSpPr>
        <p:spPr bwMode="auto">
          <a:xfrm>
            <a:off x="1422400" y="30765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20" name="Rectangle 76"/>
          <p:cNvSpPr>
            <a:spLocks noChangeArrowheads="1"/>
          </p:cNvSpPr>
          <p:nvPr/>
        </p:nvSpPr>
        <p:spPr bwMode="auto">
          <a:xfrm>
            <a:off x="4165600" y="23272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21" name="Rectangle 77"/>
          <p:cNvSpPr>
            <a:spLocks noChangeArrowheads="1"/>
          </p:cNvSpPr>
          <p:nvPr/>
        </p:nvSpPr>
        <p:spPr bwMode="auto">
          <a:xfrm>
            <a:off x="5876925" y="3570288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22" name="Rectangle 78"/>
          <p:cNvSpPr>
            <a:spLocks noChangeArrowheads="1"/>
          </p:cNvSpPr>
          <p:nvPr/>
        </p:nvSpPr>
        <p:spPr bwMode="auto">
          <a:xfrm>
            <a:off x="2501900" y="5743575"/>
            <a:ext cx="228600" cy="30480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8624" name="Rectangle 80"/>
          <p:cNvSpPr>
            <a:spLocks noChangeArrowheads="1"/>
          </p:cNvSpPr>
          <p:nvPr/>
        </p:nvSpPr>
        <p:spPr bwMode="auto">
          <a:xfrm>
            <a:off x="7508875" y="2535238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500 ريال</a:t>
            </a:r>
          </a:p>
        </p:txBody>
      </p:sp>
      <p:sp>
        <p:nvSpPr>
          <p:cNvPr id="748625" name="Rectangle 81"/>
          <p:cNvSpPr>
            <a:spLocks noChangeArrowheads="1"/>
          </p:cNvSpPr>
          <p:nvPr/>
        </p:nvSpPr>
        <p:spPr bwMode="auto">
          <a:xfrm>
            <a:off x="7508875" y="3000375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500 ريال</a:t>
            </a:r>
          </a:p>
        </p:txBody>
      </p:sp>
      <p:sp>
        <p:nvSpPr>
          <p:cNvPr id="748626" name="Rectangle 82"/>
          <p:cNvSpPr>
            <a:spLocks noChangeArrowheads="1"/>
          </p:cNvSpPr>
          <p:nvPr/>
        </p:nvSpPr>
        <p:spPr bwMode="auto">
          <a:xfrm>
            <a:off x="7508875" y="3467100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500 ريال</a:t>
            </a:r>
          </a:p>
        </p:txBody>
      </p:sp>
      <p:sp>
        <p:nvSpPr>
          <p:cNvPr id="748627" name="Rectangle 83"/>
          <p:cNvSpPr>
            <a:spLocks noChangeArrowheads="1"/>
          </p:cNvSpPr>
          <p:nvPr/>
        </p:nvSpPr>
        <p:spPr bwMode="auto">
          <a:xfrm>
            <a:off x="7508875" y="3933825"/>
            <a:ext cx="993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000" b="1">
                <a:solidFill>
                  <a:srgbClr val="000099"/>
                </a:solidFill>
                <a:latin typeface="Times New Roman" pitchFamily="18" charset="0"/>
                <a:cs typeface="Nazanin" pitchFamily="2" charset="-78"/>
              </a:rPr>
              <a:t> 500 ريال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48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4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48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4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748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4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748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74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48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7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48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748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48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748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48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48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48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74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748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7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74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74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748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748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748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748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748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0" dur="500"/>
                                        <p:tgtEl>
                                          <p:spTgt spid="74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748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74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0"/>
                            </p:stCondLst>
                            <p:childTnLst>
                              <p:par>
                                <p:cTn id="19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748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"/>
                            </p:stCondLst>
                            <p:childTnLst>
                              <p:par>
                                <p:cTn id="20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74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7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7500"/>
                            </p:stCondLst>
                            <p:childTnLst>
                              <p:par>
                                <p:cTn id="21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748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2" dur="500"/>
                                        <p:tgtEl>
                                          <p:spTgt spid="74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629" grpId="0" animBg="1"/>
      <p:bldP spid="748629" grpId="1" animBg="1"/>
      <p:bldP spid="748633" grpId="0" animBg="1"/>
      <p:bldP spid="748623" grpId="0" animBg="1"/>
      <p:bldP spid="748623" grpId="1" animBg="1"/>
      <p:bldP spid="748628" grpId="0"/>
      <p:bldP spid="748628" grpId="1"/>
      <p:bldP spid="748637" grpId="0"/>
      <p:bldP spid="748632" grpId="0"/>
      <p:bldP spid="748632" grpId="1"/>
      <p:bldP spid="748636" grpId="0"/>
      <p:bldP spid="748631" grpId="0"/>
      <p:bldP spid="748631" grpId="1"/>
      <p:bldP spid="748630" grpId="0"/>
      <p:bldP spid="748630" grpId="1"/>
      <p:bldP spid="748635" grpId="0"/>
      <p:bldP spid="748634" grpId="0"/>
      <p:bldP spid="748546" grpId="0" animBg="1"/>
      <p:bldP spid="748546" grpId="1" animBg="1"/>
      <p:bldP spid="748547" grpId="0" animBg="1"/>
      <p:bldP spid="748547" grpId="1" animBg="1"/>
      <p:bldP spid="748548" grpId="0" animBg="1"/>
      <p:bldP spid="748548" grpId="1" animBg="1"/>
      <p:bldP spid="748549" grpId="0" animBg="1"/>
      <p:bldP spid="748549" grpId="1" animBg="1"/>
      <p:bldP spid="748550" grpId="0" animBg="1"/>
      <p:bldP spid="748551" grpId="0" animBg="1"/>
      <p:bldP spid="748551" grpId="1" animBg="1"/>
      <p:bldP spid="748552" grpId="0" animBg="1"/>
      <p:bldP spid="748552" grpId="1" animBg="1"/>
      <p:bldP spid="748553" grpId="0" animBg="1"/>
      <p:bldP spid="748553" grpId="1" animBg="1"/>
      <p:bldP spid="748554" grpId="0" animBg="1"/>
      <p:bldP spid="748554" grpId="1" animBg="1"/>
      <p:bldP spid="748555" grpId="0" animBg="1"/>
      <p:bldP spid="748555" grpId="1" animBg="1"/>
      <p:bldP spid="748556" grpId="0" animBg="1"/>
      <p:bldP spid="748556" grpId="1" animBg="1"/>
      <p:bldP spid="748557" grpId="0" animBg="1"/>
      <p:bldP spid="748557" grpId="1" animBg="1"/>
      <p:bldP spid="748558" grpId="0" animBg="1"/>
      <p:bldP spid="748558" grpId="1" animBg="1"/>
      <p:bldP spid="748611" grpId="0" animBg="1"/>
      <p:bldP spid="748612" grpId="0" animBg="1"/>
      <p:bldP spid="748613" grpId="0" animBg="1"/>
      <p:bldP spid="748614" grpId="0" animBg="1"/>
      <p:bldP spid="748615" grpId="0" animBg="1"/>
      <p:bldP spid="748616" grpId="0" animBg="1"/>
      <p:bldP spid="748617" grpId="0" animBg="1"/>
      <p:bldP spid="748618" grpId="0" animBg="1"/>
      <p:bldP spid="748619" grpId="0" animBg="1"/>
      <p:bldP spid="748620" grpId="0" animBg="1"/>
      <p:bldP spid="748621" grpId="0" animBg="1"/>
      <p:bldP spid="748622" grpId="0" animBg="1"/>
      <p:bldP spid="748624" grpId="0"/>
      <p:bldP spid="748624" grpId="1"/>
      <p:bldP spid="748625" grpId="0"/>
      <p:bldP spid="748625" grpId="1"/>
      <p:bldP spid="748626" grpId="0"/>
      <p:bldP spid="748626" grpId="1"/>
      <p:bldP spid="748627" grpId="0"/>
      <p:bldP spid="74862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2CFE22-1F23-4CAC-8606-A905B6A70904}" type="slidenum">
              <a:rPr lang="ar-SA"/>
              <a:pPr>
                <a:defRPr/>
              </a:pPr>
              <a:t>28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خصوصيات رفتاري شبكه‌هاي پتري</a:t>
            </a:r>
            <a:endParaRPr lang="en-US" smtClean="0"/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خصوصياتي كه به حالت اوليه بستگي دارند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2400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Reachability</a:t>
            </a:r>
            <a:endParaRPr lang="fa-IR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/>
              <a:t>آيا همه حالت‌ها اجرا مي‌شوند؟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/>
              <a:t>حالت </a:t>
            </a:r>
            <a:r>
              <a:rPr lang="en-US" sz="2000" smtClean="0"/>
              <a:t>M</a:t>
            </a:r>
            <a:r>
              <a:rPr lang="en-US" sz="2000" baseline="-25000" smtClean="0"/>
              <a:t>n</a:t>
            </a:r>
            <a:r>
              <a:rPr lang="fa-IR" smtClean="0"/>
              <a:t> قابل‌دستيابي از حالت </a:t>
            </a:r>
            <a:r>
              <a:rPr lang="en-US" sz="2000" smtClean="0"/>
              <a:t>M</a:t>
            </a:r>
            <a:r>
              <a:rPr lang="en-US" sz="2000" baseline="-25000" smtClean="0"/>
              <a:t>0</a:t>
            </a:r>
            <a:r>
              <a:rPr lang="fa-IR" sz="2000" smtClean="0"/>
              <a:t> </a:t>
            </a:r>
            <a:r>
              <a:rPr lang="fa-IR" smtClean="0"/>
              <a:t>است، اگر ترتيبي از شليك‌هايي وجود داشته باشد كه از </a:t>
            </a:r>
            <a:r>
              <a:rPr lang="en-US" sz="2000" smtClean="0"/>
              <a:t>M</a:t>
            </a:r>
            <a:r>
              <a:rPr lang="en-US" sz="2000" baseline="-25000" smtClean="0"/>
              <a:t>0</a:t>
            </a:r>
            <a:r>
              <a:rPr lang="fa-IR" smtClean="0"/>
              <a:t> شروع شده و به </a:t>
            </a:r>
            <a:r>
              <a:rPr lang="en-US" sz="2000" smtClean="0"/>
              <a:t>M</a:t>
            </a:r>
            <a:r>
              <a:rPr lang="en-US" sz="2000" baseline="-25000" smtClean="0"/>
              <a:t>n</a:t>
            </a:r>
            <a:r>
              <a:rPr lang="fa-IR" sz="2000" smtClean="0"/>
              <a:t> </a:t>
            </a:r>
            <a:r>
              <a:rPr lang="fa-IR" smtClean="0"/>
              <a:t>برسد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/>
              <a:t>وجود حالت‌هاي غيرقابل دستيابي نشان مي‌دهد كه قسمت‌هايي از مسئله به‌درستي درك و مدلسازي نشده است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6B4E4B-5C69-412A-9D8A-727070EBF850}" type="slidenum">
              <a:rPr lang="ar-SA"/>
              <a:pPr>
                <a:defRPr/>
              </a:pPr>
              <a:t>29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838200"/>
          </a:xfrm>
        </p:spPr>
        <p:txBody>
          <a:bodyPr/>
          <a:lstStyle/>
          <a:p>
            <a:pPr eaLnBrk="1" hangingPunct="1"/>
            <a:r>
              <a:rPr lang="fa-IR" smtClean="0"/>
              <a:t>خصوصيات رفتاري شبكه‌هاي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Boundedness and Safeness</a:t>
            </a:r>
            <a:endParaRPr lang="fa-IR" sz="2400" i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در صورتيكه تعداد نشانه‌ها در هر مكان قابل دستيابي از حالت اوليه، از تعداد خاصي كمتر باشد به آن </a:t>
            </a:r>
            <a:r>
              <a:rPr lang="fa-IR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شبكه كران‌دار</a:t>
            </a:r>
            <a:r>
              <a:rPr lang="fa-IR" smtClean="0"/>
              <a:t> گويند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در صورتيكه تعداد نشانه‌ها </a:t>
            </a:r>
            <a:r>
              <a:rPr lang="en-US" sz="2000" i="1" smtClean="0"/>
              <a:t>K</a:t>
            </a:r>
            <a:r>
              <a:rPr lang="fa-IR" smtClean="0"/>
              <a:t> باشد به آن شبكه </a:t>
            </a:r>
            <a:r>
              <a:rPr lang="en-US" sz="2000" i="1" smtClean="0"/>
              <a:t>k-bounded</a:t>
            </a:r>
            <a:r>
              <a:rPr lang="fa-IR" sz="2000" smtClean="0"/>
              <a:t> </a:t>
            </a:r>
            <a:r>
              <a:rPr lang="fa-IR" smtClean="0"/>
              <a:t>گويند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شبكه </a:t>
            </a:r>
            <a:r>
              <a:rPr lang="en-US" sz="2000" i="1" smtClean="0"/>
              <a:t>1-bounded</a:t>
            </a:r>
            <a:r>
              <a:rPr lang="fa-IR" smtClean="0"/>
              <a:t> را شبكه مطمئن (</a:t>
            </a:r>
            <a:r>
              <a:rPr lang="en-US" sz="2000" i="1" smtClean="0"/>
              <a:t>Safe</a:t>
            </a:r>
            <a:r>
              <a:rPr lang="fa-IR" smtClean="0"/>
              <a:t>) گويند</a:t>
            </a:r>
          </a:p>
          <a:p>
            <a:pPr lvl="2" eaLnBrk="1" hangingPunct="1">
              <a:lnSpc>
                <a:spcPct val="150000"/>
              </a:lnSpc>
              <a:defRPr/>
            </a:pPr>
            <a:r>
              <a:rPr lang="fa-IR" smtClean="0"/>
              <a:t> در صورتيكه شبكه مطمئن مي‌باشد مي‌توان اطمينان حاصل كرد كه با هر ترتيبي از شليك‌ها، سر ريز در ثبّات‌ها و بافرها به‌وجود نمي‌آيد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1B293-BB44-45F1-BAB0-240D28AB37AA}" type="slidenum">
              <a:rPr lang="ar-SA"/>
              <a:pPr>
                <a:defRPr/>
              </a:pPr>
              <a:t>3</a:t>
            </a:fld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مدلسازي رفتار سيستم</a:t>
            </a:r>
            <a:endParaRPr lang="en-US" smtClean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fa-IR" dirty="0" smtClean="0"/>
              <a:t>براي </a:t>
            </a:r>
            <a:r>
              <a:rPr lang="fa-IR" dirty="0" smtClean="0">
                <a:solidFill>
                  <a:srgbClr val="CC3300"/>
                </a:solidFill>
              </a:rPr>
              <a:t>نمايش رفتار سيستم</a:t>
            </a:r>
            <a:r>
              <a:rPr lang="fa-IR" dirty="0" smtClean="0"/>
              <a:t> از مجموعه‌اي از مدل‌ها و ابزارها استفاده مي‌شود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a-IR" dirty="0" smtClean="0"/>
              <a:t>روش مدلسازي تاثير مستقيمي بر </a:t>
            </a:r>
            <a:r>
              <a:rPr lang="fa-IR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ارزيابي مدل</a:t>
            </a:r>
            <a:r>
              <a:rPr lang="fa-IR" dirty="0" smtClean="0"/>
              <a:t> دارد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dirty="0" smtClean="0"/>
              <a:t>هر چه مدل داراي </a:t>
            </a:r>
            <a:r>
              <a:rPr lang="fa-IR" dirty="0" smtClean="0">
                <a:solidFill>
                  <a:srgbClr val="CC3300"/>
                </a:solidFill>
              </a:rPr>
              <a:t>عناصر بيشتري</a:t>
            </a:r>
            <a:r>
              <a:rPr lang="fa-IR" dirty="0" smtClean="0"/>
              <a:t> باشد، ارزيابي دشوارتر مي‌شود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dirty="0" smtClean="0"/>
              <a:t>در صورتي‌که مدل از </a:t>
            </a:r>
            <a:r>
              <a:rPr lang="fa-IR" dirty="0" smtClean="0">
                <a:solidFill>
                  <a:srgbClr val="CC3300"/>
                </a:solidFill>
              </a:rPr>
              <a:t>پشتوانه رياضي</a:t>
            </a:r>
            <a:r>
              <a:rPr lang="fa-IR" dirty="0" smtClean="0"/>
              <a:t> برخوردار باشد، ارزيابي ساده‌تر خواهد شد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D41D4A-B531-468E-8741-968F7CE21D4F}" type="slidenum">
              <a:rPr lang="ar-SA"/>
              <a:pPr>
                <a:defRPr/>
              </a:pPr>
              <a:t>30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838200"/>
          </a:xfrm>
        </p:spPr>
        <p:txBody>
          <a:bodyPr/>
          <a:lstStyle/>
          <a:p>
            <a:pPr eaLnBrk="1" hangingPunct="1"/>
            <a:r>
              <a:rPr lang="fa-IR" smtClean="0"/>
              <a:t>خصوصيات رفتاري شبكه‌هاي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Liveness</a:t>
            </a:r>
            <a:endParaRPr lang="fa-IR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در صورتي شبكه پتري زنده (</a:t>
            </a:r>
            <a:r>
              <a:rPr lang="en-US" sz="2000" i="1" smtClean="0"/>
              <a:t>Live</a:t>
            </a:r>
            <a:r>
              <a:rPr lang="fa-IR" smtClean="0"/>
              <a:t>) است كه بتوان هر حالت را با ترتيبي از شليك‌هاي مناسب فعال نمود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زنده‌بودن شبكه پتري معادل بدون بن‌بست بودن است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شبكه‌هاي پتري داراي سطوح مختلف زنده‌بودن هستند (</a:t>
            </a:r>
            <a:r>
              <a:rPr lang="en-US" sz="2000" smtClean="0"/>
              <a:t>L</a:t>
            </a:r>
            <a:r>
              <a:rPr lang="en-US" sz="2000" baseline="-25000" smtClean="0"/>
              <a:t>0</a:t>
            </a:r>
            <a:r>
              <a:rPr lang="fa-IR" smtClean="0"/>
              <a:t> = مرده، </a:t>
            </a:r>
            <a:r>
              <a:rPr lang="en-US" sz="2000" smtClean="0"/>
              <a:t>L</a:t>
            </a:r>
            <a:r>
              <a:rPr lang="en-US" sz="2000" baseline="-25000" smtClean="0"/>
              <a:t>1</a:t>
            </a:r>
            <a:r>
              <a:rPr lang="fa-IR" smtClean="0"/>
              <a:t>، </a:t>
            </a:r>
            <a:r>
              <a:rPr lang="en-US" sz="2000" smtClean="0"/>
              <a:t>L</a:t>
            </a:r>
            <a:r>
              <a:rPr lang="en-US" sz="2000" baseline="-25000" smtClean="0"/>
              <a:t>2</a:t>
            </a:r>
            <a:r>
              <a:rPr lang="fa-IR" smtClean="0"/>
              <a:t>، </a:t>
            </a:r>
            <a:r>
              <a:rPr lang="en-US" sz="2000" smtClean="0"/>
              <a:t>L</a:t>
            </a:r>
            <a:r>
              <a:rPr lang="en-US" sz="2000" baseline="-25000" smtClean="0"/>
              <a:t>3</a:t>
            </a:r>
            <a:r>
              <a:rPr lang="fa-IR" smtClean="0"/>
              <a:t>، </a:t>
            </a:r>
            <a:r>
              <a:rPr lang="en-US" sz="2000" smtClean="0"/>
              <a:t>L</a:t>
            </a:r>
            <a:r>
              <a:rPr lang="en-US" sz="2000" baseline="-25000" smtClean="0"/>
              <a:t>4</a:t>
            </a:r>
            <a:r>
              <a:rPr lang="fa-IR" smtClean="0"/>
              <a:t> = زنده)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B3C011-F5AA-4284-8645-BF4870AC77ED}" type="slidenum">
              <a:rPr lang="ar-SA"/>
              <a:pPr>
                <a:defRPr/>
              </a:pPr>
              <a:t>31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838200"/>
          </a:xfrm>
        </p:spPr>
        <p:txBody>
          <a:bodyPr/>
          <a:lstStyle/>
          <a:p>
            <a:pPr eaLnBrk="1" hangingPunct="1"/>
            <a:r>
              <a:rPr lang="fa-IR" smtClean="0"/>
              <a:t>خصوصيات رفتاري شبكه‌هاي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775575" cy="49688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Reversibility</a:t>
            </a:r>
            <a:endParaRPr lang="fa-IR" smtClean="0"/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يك شبكه پتري معكوس‌پذير است اگر براي هر حالت </a:t>
            </a:r>
            <a:r>
              <a:rPr lang="en-US" sz="2000" smtClean="0"/>
              <a:t>M</a:t>
            </a:r>
            <a:r>
              <a:rPr lang="en-US" sz="2000" baseline="-25000" smtClean="0"/>
              <a:t>n</a:t>
            </a:r>
            <a:r>
              <a:rPr lang="fa-IR" smtClean="0"/>
              <a:t> كه از </a:t>
            </a:r>
            <a:r>
              <a:rPr lang="en-US" sz="2000" smtClean="0"/>
              <a:t>M</a:t>
            </a:r>
            <a:r>
              <a:rPr lang="en-US" sz="2000" baseline="-25000" smtClean="0"/>
              <a:t>0</a:t>
            </a:r>
            <a:r>
              <a:rPr lang="fa-IR" smtClean="0"/>
              <a:t> قابل دستيابي است، </a:t>
            </a:r>
            <a:r>
              <a:rPr lang="en-US" sz="2000" smtClean="0"/>
              <a:t>M</a:t>
            </a:r>
            <a:r>
              <a:rPr lang="en-US" sz="2000" baseline="-25000" smtClean="0"/>
              <a:t>0</a:t>
            </a:r>
            <a:r>
              <a:rPr lang="fa-IR" smtClean="0"/>
              <a:t> نيز از </a:t>
            </a:r>
            <a:r>
              <a:rPr lang="en-US" sz="2000" smtClean="0"/>
              <a:t>M</a:t>
            </a:r>
            <a:r>
              <a:rPr lang="en-US" sz="2000" baseline="-25000" smtClean="0"/>
              <a:t>n</a:t>
            </a:r>
            <a:r>
              <a:rPr lang="fa-IR" smtClean="0"/>
              <a:t> قابل دسترسي باشد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در صورتي </a:t>
            </a:r>
            <a:r>
              <a:rPr lang="en-US" sz="2000" smtClean="0"/>
              <a:t>M</a:t>
            </a:r>
            <a:r>
              <a:rPr lang="en-US" sz="2000" smtClean="0">
                <a:cs typeface="Times New Roman" pitchFamily="18" charset="0"/>
              </a:rPr>
              <a:t>́</a:t>
            </a:r>
            <a:r>
              <a:rPr lang="fa-IR" smtClean="0">
                <a:cs typeface="Times New Roman" pitchFamily="18" charset="0"/>
              </a:rPr>
              <a:t> </a:t>
            </a:r>
            <a:r>
              <a:rPr lang="fa-IR" smtClean="0"/>
              <a:t>حالت خانه (</a:t>
            </a:r>
            <a:r>
              <a:rPr lang="en-US" sz="2000" i="1" smtClean="0"/>
              <a:t>Home State</a:t>
            </a:r>
            <a:r>
              <a:rPr lang="fa-IR" smtClean="0"/>
              <a:t>) است اگر براي هر حالت </a:t>
            </a:r>
            <a:r>
              <a:rPr lang="en-US" sz="2000" smtClean="0"/>
              <a:t>M</a:t>
            </a:r>
            <a:r>
              <a:rPr lang="fa-IR" smtClean="0"/>
              <a:t> قابل دستيابي از </a:t>
            </a:r>
            <a:r>
              <a:rPr lang="en-US" sz="2000" smtClean="0"/>
              <a:t>M</a:t>
            </a:r>
            <a:r>
              <a:rPr lang="en-US" sz="2000" baseline="-25000" smtClean="0"/>
              <a:t>0</a:t>
            </a:r>
            <a:r>
              <a:rPr lang="fa-IR" smtClean="0"/>
              <a:t>، </a:t>
            </a:r>
            <a:r>
              <a:rPr lang="en-US" sz="2000" smtClean="0"/>
              <a:t>M</a:t>
            </a:r>
            <a:r>
              <a:rPr lang="en-US" sz="2000" smtClean="0">
                <a:cs typeface="Times New Roman" pitchFamily="18" charset="0"/>
              </a:rPr>
              <a:t>́</a:t>
            </a:r>
            <a:r>
              <a:rPr lang="fa-IR" smtClean="0">
                <a:cs typeface="Times New Roman" pitchFamily="18" charset="0"/>
              </a:rPr>
              <a:t> </a:t>
            </a:r>
            <a:r>
              <a:rPr lang="fa-IR" smtClean="0"/>
              <a:t>از </a:t>
            </a:r>
            <a:r>
              <a:rPr lang="en-US" sz="2000" smtClean="0"/>
              <a:t>M</a:t>
            </a:r>
            <a:r>
              <a:rPr lang="fa-IR" smtClean="0"/>
              <a:t> قابل دستيابي باشد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400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Persistence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يك شبكه پتري ماندگار است اگر در هر انتقال دوتايي، شليك شدن يكي سبب غيرفعال شدن ديگري نشود</a:t>
            </a:r>
            <a:endParaRPr lang="en-US" sz="2000" i="1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2003F4-CEBF-47EE-A782-6DB5BAF3FB7B}" type="slidenum">
              <a:rPr lang="ar-SA"/>
              <a:pPr>
                <a:defRPr/>
              </a:pPr>
              <a:t>32</a:t>
            </a:fld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838200"/>
          </a:xfrm>
        </p:spPr>
        <p:txBody>
          <a:bodyPr/>
          <a:lstStyle/>
          <a:p>
            <a:pPr eaLnBrk="1" hangingPunct="1"/>
            <a:r>
              <a:rPr lang="fa-IR" smtClean="0"/>
              <a:t>خصوصيات رفتاري شبكه‌هاي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sz="2400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Fairness</a:t>
            </a:r>
            <a:endParaRPr lang="fa-IR" sz="2400" i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/>
              <a:t>آيا چرخه بي‌نهايت در شبكه وجود دارد؟</a:t>
            </a:r>
            <a:endParaRPr lang="en-US" smtClean="0"/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/>
              <a:t>هر انتقال سرانجام شليك مي‌شود و انتقالي وجود ندارد كه شليك نشود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Bounded-Fairness</a:t>
            </a:r>
            <a:r>
              <a:rPr lang="fa-IR" smtClean="0"/>
              <a:t>: اگر تعداد دفعاتي كه يك انتقال مي‌تواند شليك شود در حاليكه انتقال ديگر شليك نشده باشد، محدود باشد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en-US" sz="20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Unbounded-Fairness</a:t>
            </a:r>
            <a:r>
              <a:rPr lang="fa-IR" smtClean="0"/>
              <a:t>: اگر تعداد دفعاتي كه يك انتقال مي‌تواند شليك شود در حاليكه انتقال ديگر شليك نشده باشد، نامحدود باشد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ACDF2C-A935-42DF-84C7-943EAB4FA3A9}" type="slidenum">
              <a:rPr lang="ar-SA"/>
              <a:pPr>
                <a:defRPr/>
              </a:pPr>
              <a:t>33</a:t>
            </a:fld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زيرنوع‌هاي شبكه پتري</a:t>
            </a:r>
            <a:endParaRPr lang="en-US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rtl="0" eaLnBrk="1" hangingPunct="1">
              <a:lnSpc>
                <a:spcPct val="120000"/>
              </a:lnSpc>
            </a:pPr>
            <a:r>
              <a:rPr lang="en-US" smtClean="0"/>
              <a:t>Ordinary PNs</a:t>
            </a:r>
          </a:p>
          <a:p>
            <a:pPr rtl="0" eaLnBrk="1" hangingPunct="1">
              <a:lnSpc>
                <a:spcPct val="120000"/>
              </a:lnSpc>
            </a:pPr>
            <a:r>
              <a:rPr lang="en-US" smtClean="0"/>
              <a:t>State machine</a:t>
            </a:r>
          </a:p>
          <a:p>
            <a:pPr rtl="0" eaLnBrk="1" hangingPunct="1">
              <a:lnSpc>
                <a:spcPct val="120000"/>
              </a:lnSpc>
            </a:pPr>
            <a:r>
              <a:rPr lang="en-US" smtClean="0"/>
              <a:t>Marked graph</a:t>
            </a:r>
          </a:p>
          <a:p>
            <a:pPr rtl="0" eaLnBrk="1" hangingPunct="1">
              <a:lnSpc>
                <a:spcPct val="120000"/>
              </a:lnSpc>
            </a:pPr>
            <a:r>
              <a:rPr lang="en-US" smtClean="0"/>
              <a:t>Free-choice</a:t>
            </a:r>
          </a:p>
          <a:p>
            <a:pPr rtl="0" eaLnBrk="1" hangingPunct="1">
              <a:lnSpc>
                <a:spcPct val="120000"/>
              </a:lnSpc>
            </a:pPr>
            <a:r>
              <a:rPr lang="en-US" smtClean="0"/>
              <a:t>Extended free-choice</a:t>
            </a:r>
          </a:p>
          <a:p>
            <a:pPr rtl="0" eaLnBrk="1" hangingPunct="1">
              <a:lnSpc>
                <a:spcPct val="120000"/>
              </a:lnSpc>
            </a:pPr>
            <a:r>
              <a:rPr lang="en-US" smtClean="0"/>
              <a:t>Asymmetric choice (or simple)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6320C1-C562-4F23-B68F-D0EA7B84A0E6}" type="slidenum">
              <a:rPr lang="ar-SA"/>
              <a:pPr>
                <a:defRPr/>
              </a:pPr>
              <a:t>34</a:t>
            </a:fld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زيرنوع‌هاي شبكه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grpSp>
        <p:nvGrpSpPr>
          <p:cNvPr id="2" name="Group 164"/>
          <p:cNvGrpSpPr>
            <a:grpSpLocks/>
          </p:cNvGrpSpPr>
          <p:nvPr/>
        </p:nvGrpSpPr>
        <p:grpSpPr bwMode="auto">
          <a:xfrm>
            <a:off x="611188" y="1916113"/>
            <a:ext cx="7543800" cy="4038600"/>
            <a:chOff x="385" y="1298"/>
            <a:chExt cx="4752" cy="2544"/>
          </a:xfrm>
        </p:grpSpPr>
        <p:sp>
          <p:nvSpPr>
            <p:cNvPr id="36869" name="AutoShape 124"/>
            <p:cNvSpPr>
              <a:spLocks noChangeArrowheads="1"/>
            </p:cNvSpPr>
            <p:nvPr/>
          </p:nvSpPr>
          <p:spPr bwMode="auto">
            <a:xfrm>
              <a:off x="385" y="1298"/>
              <a:ext cx="4752" cy="2544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/>
              <a:endParaRPr lang="fa-IR" sz="20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36870" name="Oval 125"/>
            <p:cNvSpPr>
              <a:spLocks noChangeArrowheads="1"/>
            </p:cNvSpPr>
            <p:nvPr/>
          </p:nvSpPr>
          <p:spPr bwMode="auto">
            <a:xfrm>
              <a:off x="433" y="1394"/>
              <a:ext cx="4656" cy="2352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71" name="Oval 126"/>
            <p:cNvSpPr>
              <a:spLocks noChangeArrowheads="1"/>
            </p:cNvSpPr>
            <p:nvPr/>
          </p:nvSpPr>
          <p:spPr bwMode="auto">
            <a:xfrm>
              <a:off x="1249" y="1586"/>
              <a:ext cx="3792" cy="196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72" name="Oval 127"/>
            <p:cNvSpPr>
              <a:spLocks noChangeArrowheads="1"/>
            </p:cNvSpPr>
            <p:nvPr/>
          </p:nvSpPr>
          <p:spPr bwMode="auto">
            <a:xfrm>
              <a:off x="2017" y="1730"/>
              <a:ext cx="2976" cy="1680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73" name="Text Box 128"/>
            <p:cNvSpPr txBox="1">
              <a:spLocks noChangeArrowheads="1"/>
            </p:cNvSpPr>
            <p:nvPr/>
          </p:nvSpPr>
          <p:spPr bwMode="auto">
            <a:xfrm>
              <a:off x="577" y="144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PN</a:t>
              </a:r>
            </a:p>
          </p:txBody>
        </p:sp>
        <p:sp>
          <p:nvSpPr>
            <p:cNvPr id="36874" name="Text Box 129"/>
            <p:cNvSpPr txBox="1">
              <a:spLocks noChangeArrowheads="1"/>
            </p:cNvSpPr>
            <p:nvPr/>
          </p:nvSpPr>
          <p:spPr bwMode="auto">
            <a:xfrm>
              <a:off x="769" y="201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AC</a:t>
              </a:r>
            </a:p>
          </p:txBody>
        </p:sp>
        <p:sp>
          <p:nvSpPr>
            <p:cNvPr id="36875" name="Text Box 130"/>
            <p:cNvSpPr txBox="1">
              <a:spLocks noChangeArrowheads="1"/>
            </p:cNvSpPr>
            <p:nvPr/>
          </p:nvSpPr>
          <p:spPr bwMode="auto">
            <a:xfrm>
              <a:off x="1537" y="201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EFC</a:t>
              </a:r>
            </a:p>
          </p:txBody>
        </p:sp>
        <p:sp>
          <p:nvSpPr>
            <p:cNvPr id="36876" name="Text Box 131"/>
            <p:cNvSpPr txBox="1">
              <a:spLocks noChangeArrowheads="1"/>
            </p:cNvSpPr>
            <p:nvPr/>
          </p:nvSpPr>
          <p:spPr bwMode="auto">
            <a:xfrm>
              <a:off x="2401" y="201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FC</a:t>
              </a:r>
            </a:p>
          </p:txBody>
        </p:sp>
        <p:sp>
          <p:nvSpPr>
            <p:cNvPr id="36877" name="Oval 132"/>
            <p:cNvSpPr>
              <a:spLocks noChangeArrowheads="1"/>
            </p:cNvSpPr>
            <p:nvPr/>
          </p:nvSpPr>
          <p:spPr bwMode="auto">
            <a:xfrm>
              <a:off x="2881" y="1970"/>
              <a:ext cx="1200" cy="124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78" name="Oval 133"/>
            <p:cNvSpPr>
              <a:spLocks noChangeArrowheads="1"/>
            </p:cNvSpPr>
            <p:nvPr/>
          </p:nvSpPr>
          <p:spPr bwMode="auto">
            <a:xfrm>
              <a:off x="3601" y="1970"/>
              <a:ext cx="1200" cy="124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79" name="Text Box 134"/>
            <p:cNvSpPr txBox="1">
              <a:spLocks noChangeArrowheads="1"/>
            </p:cNvSpPr>
            <p:nvPr/>
          </p:nvSpPr>
          <p:spPr bwMode="auto">
            <a:xfrm>
              <a:off x="3217" y="201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SM</a:t>
              </a:r>
            </a:p>
          </p:txBody>
        </p:sp>
        <p:sp>
          <p:nvSpPr>
            <p:cNvPr id="36880" name="Text Box 135"/>
            <p:cNvSpPr txBox="1">
              <a:spLocks noChangeArrowheads="1"/>
            </p:cNvSpPr>
            <p:nvPr/>
          </p:nvSpPr>
          <p:spPr bwMode="auto">
            <a:xfrm>
              <a:off x="4033" y="2018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sz="2400">
                  <a:solidFill>
                    <a:srgbClr val="000000"/>
                  </a:solidFill>
                  <a:latin typeface="Verdana" pitchFamily="34" charset="0"/>
                  <a:cs typeface="Times New Roman" pitchFamily="18" charset="0"/>
                </a:rPr>
                <a:t>MG</a:t>
              </a:r>
            </a:p>
          </p:txBody>
        </p:sp>
        <p:sp>
          <p:nvSpPr>
            <p:cNvPr id="36881" name="Rectangle 136"/>
            <p:cNvSpPr>
              <a:spLocks noChangeArrowheads="1"/>
            </p:cNvSpPr>
            <p:nvPr/>
          </p:nvSpPr>
          <p:spPr bwMode="auto">
            <a:xfrm>
              <a:off x="3265" y="2546"/>
              <a:ext cx="4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82" name="Oval 137"/>
            <p:cNvSpPr>
              <a:spLocks noChangeArrowheads="1"/>
            </p:cNvSpPr>
            <p:nvPr/>
          </p:nvSpPr>
          <p:spPr bwMode="auto">
            <a:xfrm>
              <a:off x="4321" y="2594"/>
              <a:ext cx="192" cy="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83" name="Line 138"/>
            <p:cNvSpPr>
              <a:spLocks noChangeShapeType="1"/>
            </p:cNvSpPr>
            <p:nvPr/>
          </p:nvSpPr>
          <p:spPr bwMode="auto">
            <a:xfrm>
              <a:off x="3121" y="269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4" name="Line 139"/>
            <p:cNvSpPr>
              <a:spLocks noChangeShapeType="1"/>
            </p:cNvSpPr>
            <p:nvPr/>
          </p:nvSpPr>
          <p:spPr bwMode="auto">
            <a:xfrm>
              <a:off x="3313" y="269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5" name="Line 140"/>
            <p:cNvSpPr>
              <a:spLocks noChangeShapeType="1"/>
            </p:cNvSpPr>
            <p:nvPr/>
          </p:nvSpPr>
          <p:spPr bwMode="auto">
            <a:xfrm>
              <a:off x="4177" y="269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6" name="Line 141"/>
            <p:cNvSpPr>
              <a:spLocks noChangeShapeType="1"/>
            </p:cNvSpPr>
            <p:nvPr/>
          </p:nvSpPr>
          <p:spPr bwMode="auto">
            <a:xfrm>
              <a:off x="4513" y="269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7" name="Oval 142"/>
            <p:cNvSpPr>
              <a:spLocks noChangeArrowheads="1"/>
            </p:cNvSpPr>
            <p:nvPr/>
          </p:nvSpPr>
          <p:spPr bwMode="auto">
            <a:xfrm>
              <a:off x="2305" y="2354"/>
              <a:ext cx="192" cy="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88" name="Line 143"/>
            <p:cNvSpPr>
              <a:spLocks noChangeShapeType="1"/>
            </p:cNvSpPr>
            <p:nvPr/>
          </p:nvSpPr>
          <p:spPr bwMode="auto">
            <a:xfrm>
              <a:off x="2497" y="2450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89" name="Oval 144"/>
            <p:cNvSpPr>
              <a:spLocks noChangeArrowheads="1"/>
            </p:cNvSpPr>
            <p:nvPr/>
          </p:nvSpPr>
          <p:spPr bwMode="auto">
            <a:xfrm>
              <a:off x="2305" y="2786"/>
              <a:ext cx="192" cy="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90" name="Line 145"/>
            <p:cNvSpPr>
              <a:spLocks noChangeShapeType="1"/>
            </p:cNvSpPr>
            <p:nvPr/>
          </p:nvSpPr>
          <p:spPr bwMode="auto">
            <a:xfrm flipV="1">
              <a:off x="2497" y="2786"/>
              <a:ext cx="19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1" name="Rectangle 146"/>
            <p:cNvSpPr>
              <a:spLocks noChangeArrowheads="1"/>
            </p:cNvSpPr>
            <p:nvPr/>
          </p:nvSpPr>
          <p:spPr bwMode="auto">
            <a:xfrm>
              <a:off x="2689" y="2594"/>
              <a:ext cx="4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92" name="Rectangle 147"/>
            <p:cNvSpPr>
              <a:spLocks noChangeArrowheads="1"/>
            </p:cNvSpPr>
            <p:nvPr/>
          </p:nvSpPr>
          <p:spPr bwMode="auto">
            <a:xfrm>
              <a:off x="2689" y="2930"/>
              <a:ext cx="4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93" name="Line 148"/>
            <p:cNvSpPr>
              <a:spLocks noChangeShapeType="1"/>
            </p:cNvSpPr>
            <p:nvPr/>
          </p:nvSpPr>
          <p:spPr bwMode="auto">
            <a:xfrm>
              <a:off x="2497" y="2930"/>
              <a:ext cx="192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4" name="Oval 149"/>
            <p:cNvSpPr>
              <a:spLocks noChangeArrowheads="1"/>
            </p:cNvSpPr>
            <p:nvPr/>
          </p:nvSpPr>
          <p:spPr bwMode="auto">
            <a:xfrm>
              <a:off x="1441" y="2450"/>
              <a:ext cx="192" cy="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95" name="Line 150"/>
            <p:cNvSpPr>
              <a:spLocks noChangeShapeType="1"/>
            </p:cNvSpPr>
            <p:nvPr/>
          </p:nvSpPr>
          <p:spPr bwMode="auto">
            <a:xfrm>
              <a:off x="1633" y="254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6" name="Rectangle 151"/>
            <p:cNvSpPr>
              <a:spLocks noChangeArrowheads="1"/>
            </p:cNvSpPr>
            <p:nvPr/>
          </p:nvSpPr>
          <p:spPr bwMode="auto">
            <a:xfrm>
              <a:off x="1777" y="2402"/>
              <a:ext cx="4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97" name="Oval 152"/>
            <p:cNvSpPr>
              <a:spLocks noChangeArrowheads="1"/>
            </p:cNvSpPr>
            <p:nvPr/>
          </p:nvSpPr>
          <p:spPr bwMode="auto">
            <a:xfrm>
              <a:off x="1441" y="2786"/>
              <a:ext cx="192" cy="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898" name="Line 153"/>
            <p:cNvSpPr>
              <a:spLocks noChangeShapeType="1"/>
            </p:cNvSpPr>
            <p:nvPr/>
          </p:nvSpPr>
          <p:spPr bwMode="auto">
            <a:xfrm>
              <a:off x="1633" y="288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899" name="Rectangle 154"/>
            <p:cNvSpPr>
              <a:spLocks noChangeArrowheads="1"/>
            </p:cNvSpPr>
            <p:nvPr/>
          </p:nvSpPr>
          <p:spPr bwMode="auto">
            <a:xfrm>
              <a:off x="1777" y="2738"/>
              <a:ext cx="4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900" name="Line 155"/>
            <p:cNvSpPr>
              <a:spLocks noChangeShapeType="1"/>
            </p:cNvSpPr>
            <p:nvPr/>
          </p:nvSpPr>
          <p:spPr bwMode="auto">
            <a:xfrm flipV="1">
              <a:off x="1633" y="2642"/>
              <a:ext cx="144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01" name="Line 156"/>
            <p:cNvSpPr>
              <a:spLocks noChangeShapeType="1"/>
            </p:cNvSpPr>
            <p:nvPr/>
          </p:nvSpPr>
          <p:spPr bwMode="auto">
            <a:xfrm>
              <a:off x="1633" y="2594"/>
              <a:ext cx="144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02" name="Oval 157"/>
            <p:cNvSpPr>
              <a:spLocks noChangeArrowheads="1"/>
            </p:cNvSpPr>
            <p:nvPr/>
          </p:nvSpPr>
          <p:spPr bwMode="auto">
            <a:xfrm>
              <a:off x="721" y="2450"/>
              <a:ext cx="192" cy="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903" name="Line 158"/>
            <p:cNvSpPr>
              <a:spLocks noChangeShapeType="1"/>
            </p:cNvSpPr>
            <p:nvPr/>
          </p:nvSpPr>
          <p:spPr bwMode="auto">
            <a:xfrm>
              <a:off x="913" y="2546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04" name="Rectangle 159"/>
            <p:cNvSpPr>
              <a:spLocks noChangeArrowheads="1"/>
            </p:cNvSpPr>
            <p:nvPr/>
          </p:nvSpPr>
          <p:spPr bwMode="auto">
            <a:xfrm>
              <a:off x="1057" y="2402"/>
              <a:ext cx="4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905" name="Oval 160"/>
            <p:cNvSpPr>
              <a:spLocks noChangeArrowheads="1"/>
            </p:cNvSpPr>
            <p:nvPr/>
          </p:nvSpPr>
          <p:spPr bwMode="auto">
            <a:xfrm>
              <a:off x="721" y="2786"/>
              <a:ext cx="192" cy="19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906" name="Line 161"/>
            <p:cNvSpPr>
              <a:spLocks noChangeShapeType="1"/>
            </p:cNvSpPr>
            <p:nvPr/>
          </p:nvSpPr>
          <p:spPr bwMode="auto">
            <a:xfrm>
              <a:off x="913" y="2882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907" name="Rectangle 162"/>
            <p:cNvSpPr>
              <a:spLocks noChangeArrowheads="1"/>
            </p:cNvSpPr>
            <p:nvPr/>
          </p:nvSpPr>
          <p:spPr bwMode="auto">
            <a:xfrm>
              <a:off x="1057" y="2738"/>
              <a:ext cx="48" cy="28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36908" name="Line 163"/>
            <p:cNvSpPr>
              <a:spLocks noChangeShapeType="1"/>
            </p:cNvSpPr>
            <p:nvPr/>
          </p:nvSpPr>
          <p:spPr bwMode="auto">
            <a:xfrm flipV="1">
              <a:off x="913" y="2642"/>
              <a:ext cx="144" cy="1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9F7DCF-4605-47AA-BE1E-2C56F3CEAF94}" type="slidenum">
              <a:rPr lang="ar-SA"/>
              <a:pPr>
                <a:defRPr/>
              </a:pPr>
              <a:t>35</a:t>
            </a:fld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شبکه‌هاي پتري رنگي</a:t>
            </a:r>
            <a:endParaRPr lang="en-US" smtClean="0"/>
          </a:p>
        </p:txBody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ar-SA" smtClean="0"/>
              <a:t>اين نوع شبكه</a:t>
            </a:r>
            <a:r>
              <a:rPr lang="fa-IR" smtClean="0"/>
              <a:t>‌</a:t>
            </a:r>
            <a:r>
              <a:rPr lang="ar-SA" smtClean="0"/>
              <a:t>ها امكان مدل</a:t>
            </a:r>
            <a:r>
              <a:rPr lang="fa-IR" smtClean="0"/>
              <a:t>‌</a:t>
            </a:r>
            <a:r>
              <a:rPr lang="ar-SA" smtClean="0"/>
              <a:t>سازي </a:t>
            </a:r>
            <a:r>
              <a:rPr lang="ar-SA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دقيقتر</a:t>
            </a:r>
            <a:r>
              <a:rPr lang="ar-SA" smtClean="0"/>
              <a:t> و </a:t>
            </a:r>
            <a:r>
              <a:rPr lang="ar-SA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جزئي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‌</a:t>
            </a:r>
            <a:r>
              <a:rPr lang="ar-SA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تري</a:t>
            </a:r>
            <a:r>
              <a:rPr lang="ar-SA" smtClean="0"/>
              <a:t> را از فرآيندهاي غيرهمزمانِ پيچيده مي</a:t>
            </a:r>
            <a:r>
              <a:rPr lang="fa-IR" smtClean="0"/>
              <a:t>‌</a:t>
            </a:r>
            <a:r>
              <a:rPr lang="ar-SA" smtClean="0"/>
              <a:t>دهند</a:t>
            </a:r>
            <a:endParaRPr lang="en-US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fa-IR" smtClean="0"/>
              <a:t>نشانه‌ها</a:t>
            </a:r>
            <a:r>
              <a:rPr lang="ar-SA" smtClean="0"/>
              <a:t> مي</a:t>
            </a:r>
            <a:r>
              <a:rPr lang="fa-IR" smtClean="0"/>
              <a:t>‌</a:t>
            </a:r>
            <a:r>
              <a:rPr lang="ar-SA" smtClean="0"/>
              <a:t>توانند با هم متفاوت باشند، بطوريكه به هر </a:t>
            </a:r>
            <a:r>
              <a:rPr lang="fa-IR" smtClean="0"/>
              <a:t>نشانه</a:t>
            </a:r>
            <a:r>
              <a:rPr lang="ar-SA" smtClean="0"/>
              <a:t> خصوصيتي بنام </a:t>
            </a:r>
            <a:r>
              <a:rPr lang="ar-SA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رنگ</a:t>
            </a:r>
            <a:r>
              <a:rPr lang="ar-SA" smtClean="0"/>
              <a:t> اضافه مي</a:t>
            </a:r>
            <a:r>
              <a:rPr lang="fa-IR" smtClean="0"/>
              <a:t>‌</a:t>
            </a:r>
            <a:r>
              <a:rPr lang="ar-SA" smtClean="0"/>
              <a:t>شود</a:t>
            </a:r>
            <a:endParaRPr lang="en-US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ar-SA" smtClean="0"/>
              <a:t>كمان</a:t>
            </a:r>
            <a:r>
              <a:rPr lang="fa-IR" smtClean="0"/>
              <a:t>‌</a:t>
            </a:r>
            <a:r>
              <a:rPr lang="ar-SA" smtClean="0"/>
              <a:t>ها مي</a:t>
            </a:r>
            <a:r>
              <a:rPr lang="fa-IR" smtClean="0"/>
              <a:t>‌</a:t>
            </a:r>
            <a:r>
              <a:rPr lang="ar-SA" smtClean="0"/>
              <a:t>توانند شامل </a:t>
            </a:r>
            <a:r>
              <a:rPr lang="ar-SA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عبارات رياضي</a:t>
            </a:r>
            <a:r>
              <a:rPr lang="ar-SA" smtClean="0"/>
              <a:t> باشند كه از تركيب </a:t>
            </a:r>
            <a:r>
              <a:rPr lang="ar-SA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مجموعه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‌</a:t>
            </a:r>
            <a:r>
              <a:rPr lang="ar-SA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هاي رنگ</a:t>
            </a:r>
            <a:r>
              <a:rPr lang="ar-SA" smtClean="0"/>
              <a:t> و </a:t>
            </a:r>
            <a:r>
              <a:rPr lang="ar-SA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متغيرهاي مربوط</a:t>
            </a:r>
            <a:r>
              <a:rPr lang="ar-SA" smtClean="0"/>
              <a:t> به آنها تشكيل مي</a:t>
            </a:r>
            <a:r>
              <a:rPr lang="fa-IR" smtClean="0"/>
              <a:t>‌</a:t>
            </a:r>
            <a:r>
              <a:rPr lang="ar-SA" smtClean="0"/>
              <a:t>شوند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54B66-394E-4A25-8F7B-35478356E0BD}" type="slidenum">
              <a:rPr lang="ar-SA"/>
              <a:pPr>
                <a:defRPr/>
              </a:pPr>
              <a:t>36</a:t>
            </a:fld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شبکه‌هاي پتري رنگي </a:t>
            </a:r>
            <a:r>
              <a:rPr lang="fa-IR" sz="2800" smtClean="0"/>
              <a:t>(ادامه)</a:t>
            </a:r>
            <a:endParaRPr lang="en-US" sz="280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ar-SA" smtClean="0"/>
              <a:t>گارد</a:t>
            </a:r>
            <a:r>
              <a:rPr lang="fa-IR" smtClean="0"/>
              <a:t> (</a:t>
            </a:r>
            <a:r>
              <a:rPr lang="en-US" sz="2200" i="1" smtClean="0"/>
              <a:t>Guard</a:t>
            </a:r>
            <a:r>
              <a:rPr lang="fa-IR" smtClean="0"/>
              <a:t>)</a:t>
            </a:r>
            <a:r>
              <a:rPr lang="ar-SA" smtClean="0"/>
              <a:t>، يک </a:t>
            </a:r>
            <a:r>
              <a:rPr lang="ar-SA" smtClean="0">
                <a:solidFill>
                  <a:srgbClr val="CC3300"/>
                </a:solidFill>
              </a:rPr>
              <a:t>عبارت بولي</a:t>
            </a:r>
            <a:r>
              <a:rPr lang="ar-SA" smtClean="0"/>
              <a:t> است که به يک انتقال منتسب مي‌شود و شرايط</a:t>
            </a:r>
            <a:r>
              <a:rPr lang="fa-IR" smtClean="0"/>
              <a:t>ي </a:t>
            </a:r>
            <a:r>
              <a:rPr lang="ar-SA" smtClean="0"/>
              <a:t>براي فعال‌</a:t>
            </a:r>
            <a:r>
              <a:rPr lang="fa-IR" smtClean="0"/>
              <a:t>شدن </a:t>
            </a:r>
            <a:r>
              <a:rPr lang="ar-SA" smtClean="0"/>
              <a:t>کمان ورودي</a:t>
            </a:r>
            <a:r>
              <a:rPr lang="fa-IR" smtClean="0"/>
              <a:t> ايجاد مي‌نمايد</a:t>
            </a:r>
          </a:p>
          <a:p>
            <a:pPr eaLnBrk="1" hangingPunct="1">
              <a:lnSpc>
                <a:spcPct val="160000"/>
              </a:lnSpc>
            </a:pPr>
            <a:r>
              <a:rPr lang="fa-IR" smtClean="0"/>
              <a:t>در شبکه پتري رنگي هر يک از مکان‌ها، کمان‌ها و انتقالات مي‌توانند بسته به رنگي که دارند، داراي گارد مخصوص به خود باشند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628B3-0FC5-4F29-B291-C54CA59390C7}" type="slidenum">
              <a:rPr lang="ar-SA"/>
              <a:pPr>
                <a:defRPr/>
              </a:pPr>
              <a:t>37</a:t>
            </a:fld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شبکه‌هاي پتري رنگي </a:t>
            </a:r>
            <a:r>
              <a:rPr lang="fa-IR" sz="2800" smtClean="0"/>
              <a:t>(ادامه)</a:t>
            </a:r>
            <a:endParaRPr lang="en-US" sz="280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fa-IR" smtClean="0"/>
              <a:t>وقتي حاصل گارد «درست» باشد، عمليات انجام مي‌شود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44472" name="Rectangle 24"/>
          <p:cNvSpPr>
            <a:spLocks noChangeArrowheads="1"/>
          </p:cNvSpPr>
          <p:nvPr/>
        </p:nvSpPr>
        <p:spPr bwMode="auto">
          <a:xfrm>
            <a:off x="4681538" y="3673475"/>
            <a:ext cx="157162" cy="54451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4473" name="Line 25"/>
          <p:cNvSpPr>
            <a:spLocks noChangeShapeType="1"/>
          </p:cNvSpPr>
          <p:nvPr/>
        </p:nvSpPr>
        <p:spPr bwMode="auto">
          <a:xfrm flipV="1">
            <a:off x="3122613" y="4035425"/>
            <a:ext cx="1558925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4474" name="Rectangle 26"/>
          <p:cNvSpPr>
            <a:spLocks noChangeArrowheads="1"/>
          </p:cNvSpPr>
          <p:nvPr/>
        </p:nvSpPr>
        <p:spPr bwMode="auto">
          <a:xfrm>
            <a:off x="4916488" y="3370263"/>
            <a:ext cx="420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400">
                <a:latin typeface="Times New Roman" pitchFamily="18" charset="0"/>
                <a:cs typeface="Times New Roman" pitchFamily="18" charset="0"/>
              </a:rPr>
              <a:t>tk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4475" name="Oval 27"/>
          <p:cNvSpPr>
            <a:spLocks noChangeArrowheads="1"/>
          </p:cNvSpPr>
          <p:nvPr/>
        </p:nvSpPr>
        <p:spPr bwMode="auto">
          <a:xfrm>
            <a:off x="2411413" y="3009900"/>
            <a:ext cx="701675" cy="65405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4476" name="Line 28"/>
          <p:cNvSpPr>
            <a:spLocks noChangeShapeType="1"/>
          </p:cNvSpPr>
          <p:nvPr/>
        </p:nvSpPr>
        <p:spPr bwMode="auto">
          <a:xfrm>
            <a:off x="3122613" y="3370263"/>
            <a:ext cx="1558925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4477" name="Rectangle 29"/>
          <p:cNvSpPr>
            <a:spLocks noChangeArrowheads="1"/>
          </p:cNvSpPr>
          <p:nvPr/>
        </p:nvSpPr>
        <p:spPr bwMode="auto">
          <a:xfrm>
            <a:off x="2030413" y="28257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400">
                <a:latin typeface="Times New Roman" pitchFamily="18" charset="0"/>
                <a:cs typeface="Times New Roman" pitchFamily="18" charset="0"/>
              </a:rPr>
              <a:t>p1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4478" name="Oval 30"/>
          <p:cNvSpPr>
            <a:spLocks noChangeArrowheads="1"/>
          </p:cNvSpPr>
          <p:nvPr/>
        </p:nvSpPr>
        <p:spPr bwMode="auto">
          <a:xfrm>
            <a:off x="4545013" y="3968750"/>
            <a:ext cx="136525" cy="1285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4479" name="Rectangle 31"/>
          <p:cNvSpPr>
            <a:spLocks noChangeArrowheads="1"/>
          </p:cNvSpPr>
          <p:nvPr/>
        </p:nvSpPr>
        <p:spPr bwMode="auto">
          <a:xfrm>
            <a:off x="2030413" y="45196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400">
                <a:latin typeface="Times New Roman" pitchFamily="18" charset="0"/>
                <a:cs typeface="Times New Roman" pitchFamily="18" charset="0"/>
              </a:rPr>
              <a:t>p2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4480" name="Text Box 32"/>
          <p:cNvSpPr txBox="1">
            <a:spLocks noChangeArrowheads="1"/>
          </p:cNvSpPr>
          <p:nvPr/>
        </p:nvSpPr>
        <p:spPr bwMode="auto">
          <a:xfrm>
            <a:off x="4452938" y="4241800"/>
            <a:ext cx="293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r>
              <a:rPr lang="en-GB" sz="2400">
                <a:latin typeface="Times New Roman" pitchFamily="18" charset="0"/>
                <a:cs typeface="Times New Roman" pitchFamily="18" charset="0"/>
              </a:rPr>
              <a:t>(tk) = #P1&lt;2 &amp; #P2=0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4481" name="Oval 33"/>
          <p:cNvSpPr>
            <a:spLocks noChangeArrowheads="1"/>
          </p:cNvSpPr>
          <p:nvPr/>
        </p:nvSpPr>
        <p:spPr bwMode="auto">
          <a:xfrm>
            <a:off x="2411413" y="4076700"/>
            <a:ext cx="701675" cy="6540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15" name="Rectangle 1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4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44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4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4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44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4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4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4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4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44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4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4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44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44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4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4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4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44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44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4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4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4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4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472" grpId="0" animBg="1"/>
      <p:bldP spid="744473" grpId="0" animBg="1"/>
      <p:bldP spid="744474" grpId="0"/>
      <p:bldP spid="744475" grpId="0" animBg="1"/>
      <p:bldP spid="744476" grpId="0" animBg="1"/>
      <p:bldP spid="744477" grpId="0"/>
      <p:bldP spid="744478" grpId="0" animBg="1"/>
      <p:bldP spid="744479" grpId="0"/>
      <p:bldP spid="744480" grpId="0"/>
      <p:bldP spid="74448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94F62-7D2D-498F-B5F4-1A6014BC544D}" type="slidenum">
              <a:rPr lang="ar-SA"/>
              <a:pPr>
                <a:defRPr/>
              </a:pPr>
              <a:t>38</a:t>
            </a:fld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نمونه شبکه پتري رنگي</a:t>
            </a:r>
            <a:endParaRPr lang="en-US" smtClean="0"/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1403350" y="1970088"/>
            <a:ext cx="5791200" cy="2971800"/>
            <a:chOff x="1200" y="1200"/>
            <a:chExt cx="3812" cy="2201"/>
          </a:xfrm>
        </p:grpSpPr>
        <p:sp>
          <p:nvSpPr>
            <p:cNvPr id="40974" name="Oval 5"/>
            <p:cNvSpPr>
              <a:spLocks noChangeArrowheads="1"/>
            </p:cNvSpPr>
            <p:nvPr/>
          </p:nvSpPr>
          <p:spPr bwMode="auto">
            <a:xfrm>
              <a:off x="1200" y="216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75" name="Oval 6"/>
            <p:cNvSpPr>
              <a:spLocks noChangeArrowheads="1"/>
            </p:cNvSpPr>
            <p:nvPr/>
          </p:nvSpPr>
          <p:spPr bwMode="auto">
            <a:xfrm>
              <a:off x="2448" y="153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76" name="Oval 7"/>
            <p:cNvSpPr>
              <a:spLocks noChangeArrowheads="1"/>
            </p:cNvSpPr>
            <p:nvPr/>
          </p:nvSpPr>
          <p:spPr bwMode="auto">
            <a:xfrm>
              <a:off x="2496" y="278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77" name="Line 8"/>
            <p:cNvSpPr>
              <a:spLocks noChangeShapeType="1"/>
            </p:cNvSpPr>
            <p:nvPr/>
          </p:nvSpPr>
          <p:spPr bwMode="auto">
            <a:xfrm>
              <a:off x="2064" y="201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9"/>
            <p:cNvSpPr>
              <a:spLocks noChangeShapeType="1"/>
            </p:cNvSpPr>
            <p:nvPr/>
          </p:nvSpPr>
          <p:spPr bwMode="auto">
            <a:xfrm>
              <a:off x="1536" y="230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10"/>
            <p:cNvSpPr>
              <a:spLocks noChangeShapeType="1"/>
            </p:cNvSpPr>
            <p:nvPr/>
          </p:nvSpPr>
          <p:spPr bwMode="auto">
            <a:xfrm flipV="1">
              <a:off x="2064" y="1824"/>
              <a:ext cx="43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11"/>
            <p:cNvSpPr>
              <a:spLocks noChangeShapeType="1"/>
            </p:cNvSpPr>
            <p:nvPr/>
          </p:nvSpPr>
          <p:spPr bwMode="auto">
            <a:xfrm>
              <a:off x="2064" y="2304"/>
              <a:ext cx="48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Oval 12"/>
            <p:cNvSpPr>
              <a:spLocks noChangeArrowheads="1"/>
            </p:cNvSpPr>
            <p:nvPr/>
          </p:nvSpPr>
          <p:spPr bwMode="auto">
            <a:xfrm>
              <a:off x="3888" y="2784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82" name="Oval 13"/>
            <p:cNvSpPr>
              <a:spLocks noChangeArrowheads="1"/>
            </p:cNvSpPr>
            <p:nvPr/>
          </p:nvSpPr>
          <p:spPr bwMode="auto">
            <a:xfrm>
              <a:off x="3792" y="1536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0983" name="Line 14"/>
            <p:cNvSpPr>
              <a:spLocks noChangeShapeType="1"/>
            </p:cNvSpPr>
            <p:nvPr/>
          </p:nvSpPr>
          <p:spPr bwMode="auto">
            <a:xfrm>
              <a:off x="3312" y="139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15"/>
            <p:cNvSpPr>
              <a:spLocks noChangeShapeType="1"/>
            </p:cNvSpPr>
            <p:nvPr/>
          </p:nvSpPr>
          <p:spPr bwMode="auto">
            <a:xfrm>
              <a:off x="3360" y="2592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16"/>
            <p:cNvSpPr>
              <a:spLocks noChangeShapeType="1"/>
            </p:cNvSpPr>
            <p:nvPr/>
          </p:nvSpPr>
          <p:spPr bwMode="auto">
            <a:xfrm>
              <a:off x="2784" y="168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17"/>
            <p:cNvSpPr>
              <a:spLocks noChangeShapeType="1"/>
            </p:cNvSpPr>
            <p:nvPr/>
          </p:nvSpPr>
          <p:spPr bwMode="auto">
            <a:xfrm>
              <a:off x="3312" y="16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18"/>
            <p:cNvSpPr>
              <a:spLocks noChangeShapeType="1"/>
            </p:cNvSpPr>
            <p:nvPr/>
          </p:nvSpPr>
          <p:spPr bwMode="auto">
            <a:xfrm>
              <a:off x="2832" y="29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19"/>
            <p:cNvSpPr>
              <a:spLocks noChangeShapeType="1"/>
            </p:cNvSpPr>
            <p:nvPr/>
          </p:nvSpPr>
          <p:spPr bwMode="auto">
            <a:xfrm>
              <a:off x="3360" y="29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20"/>
            <p:cNvSpPr>
              <a:spLocks noChangeShapeType="1"/>
            </p:cNvSpPr>
            <p:nvPr/>
          </p:nvSpPr>
          <p:spPr bwMode="auto">
            <a:xfrm>
              <a:off x="4704" y="211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21"/>
            <p:cNvSpPr>
              <a:spLocks noChangeShapeType="1"/>
            </p:cNvSpPr>
            <p:nvPr/>
          </p:nvSpPr>
          <p:spPr bwMode="auto">
            <a:xfrm>
              <a:off x="4080" y="1776"/>
              <a:ext cx="62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22"/>
            <p:cNvSpPr>
              <a:spLocks noChangeShapeType="1"/>
            </p:cNvSpPr>
            <p:nvPr/>
          </p:nvSpPr>
          <p:spPr bwMode="auto">
            <a:xfrm flipV="1">
              <a:off x="4224" y="2448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23"/>
            <p:cNvSpPr>
              <a:spLocks/>
            </p:cNvSpPr>
            <p:nvPr/>
          </p:nvSpPr>
          <p:spPr bwMode="auto">
            <a:xfrm>
              <a:off x="1248" y="2352"/>
              <a:ext cx="3764" cy="1049"/>
            </a:xfrm>
            <a:custGeom>
              <a:avLst/>
              <a:gdLst>
                <a:gd name="T0" fmla="*/ 3456 w 3764"/>
                <a:gd name="T1" fmla="*/ 0 h 1049"/>
                <a:gd name="T2" fmla="*/ 3738 w 3764"/>
                <a:gd name="T3" fmla="*/ 258 h 1049"/>
                <a:gd name="T4" fmla="*/ 3534 w 3764"/>
                <a:gd name="T5" fmla="*/ 654 h 1049"/>
                <a:gd name="T6" fmla="*/ 2358 w 3764"/>
                <a:gd name="T7" fmla="*/ 1020 h 1049"/>
                <a:gd name="T8" fmla="*/ 660 w 3764"/>
                <a:gd name="T9" fmla="*/ 828 h 1049"/>
                <a:gd name="T10" fmla="*/ 0 w 3764"/>
                <a:gd name="T11" fmla="*/ 96 h 10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64"/>
                <a:gd name="T19" fmla="*/ 0 h 1049"/>
                <a:gd name="T20" fmla="*/ 3764 w 3764"/>
                <a:gd name="T21" fmla="*/ 1049 h 10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64" h="1049">
                  <a:moveTo>
                    <a:pt x="3456" y="0"/>
                  </a:moveTo>
                  <a:cubicBezTo>
                    <a:pt x="3503" y="43"/>
                    <a:pt x="3725" y="149"/>
                    <a:pt x="3738" y="258"/>
                  </a:cubicBezTo>
                  <a:cubicBezTo>
                    <a:pt x="3751" y="367"/>
                    <a:pt x="3764" y="527"/>
                    <a:pt x="3534" y="654"/>
                  </a:cubicBezTo>
                  <a:cubicBezTo>
                    <a:pt x="3304" y="781"/>
                    <a:pt x="2837" y="991"/>
                    <a:pt x="2358" y="1020"/>
                  </a:cubicBezTo>
                  <a:cubicBezTo>
                    <a:pt x="1879" y="1049"/>
                    <a:pt x="1053" y="982"/>
                    <a:pt x="660" y="828"/>
                  </a:cubicBezTo>
                  <a:cubicBezTo>
                    <a:pt x="267" y="674"/>
                    <a:pt x="137" y="248"/>
                    <a:pt x="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0993" name="Text Box 24"/>
            <p:cNvSpPr txBox="1">
              <a:spLocks noChangeArrowheads="1"/>
            </p:cNvSpPr>
            <p:nvPr/>
          </p:nvSpPr>
          <p:spPr bwMode="auto">
            <a:xfrm>
              <a:off x="1200" y="1873"/>
              <a:ext cx="38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p1</a:t>
              </a:r>
            </a:p>
          </p:txBody>
        </p:sp>
        <p:sp>
          <p:nvSpPr>
            <p:cNvPr id="40994" name="Text Box 25"/>
            <p:cNvSpPr txBox="1">
              <a:spLocks noChangeArrowheads="1"/>
            </p:cNvSpPr>
            <p:nvPr/>
          </p:nvSpPr>
          <p:spPr bwMode="auto">
            <a:xfrm>
              <a:off x="2352" y="1296"/>
              <a:ext cx="28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p2</a:t>
              </a:r>
            </a:p>
          </p:txBody>
        </p:sp>
        <p:sp>
          <p:nvSpPr>
            <p:cNvPr id="40995" name="Text Box 26"/>
            <p:cNvSpPr txBox="1">
              <a:spLocks noChangeArrowheads="1"/>
            </p:cNvSpPr>
            <p:nvPr/>
          </p:nvSpPr>
          <p:spPr bwMode="auto">
            <a:xfrm>
              <a:off x="2208" y="3024"/>
              <a:ext cx="28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p3</a:t>
              </a:r>
            </a:p>
          </p:txBody>
        </p:sp>
        <p:sp>
          <p:nvSpPr>
            <p:cNvPr id="40996" name="Text Box 27"/>
            <p:cNvSpPr txBox="1">
              <a:spLocks noChangeArrowheads="1"/>
            </p:cNvSpPr>
            <p:nvPr/>
          </p:nvSpPr>
          <p:spPr bwMode="auto">
            <a:xfrm>
              <a:off x="3888" y="1296"/>
              <a:ext cx="33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p4</a:t>
              </a:r>
            </a:p>
          </p:txBody>
        </p:sp>
        <p:sp>
          <p:nvSpPr>
            <p:cNvPr id="40997" name="Text Box 28"/>
            <p:cNvSpPr txBox="1">
              <a:spLocks noChangeArrowheads="1"/>
            </p:cNvSpPr>
            <p:nvPr/>
          </p:nvSpPr>
          <p:spPr bwMode="auto">
            <a:xfrm>
              <a:off x="4272" y="2928"/>
              <a:ext cx="28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p5</a:t>
              </a:r>
            </a:p>
          </p:txBody>
        </p:sp>
        <p:sp>
          <p:nvSpPr>
            <p:cNvPr id="40998" name="Text Box 29"/>
            <p:cNvSpPr txBox="1">
              <a:spLocks noChangeArrowheads="1"/>
            </p:cNvSpPr>
            <p:nvPr/>
          </p:nvSpPr>
          <p:spPr bwMode="auto">
            <a:xfrm>
              <a:off x="3168" y="1200"/>
              <a:ext cx="288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t2</a:t>
              </a:r>
            </a:p>
          </p:txBody>
        </p:sp>
        <p:sp>
          <p:nvSpPr>
            <p:cNvPr id="40999" name="Text Box 30"/>
            <p:cNvSpPr txBox="1">
              <a:spLocks noChangeArrowheads="1"/>
            </p:cNvSpPr>
            <p:nvPr/>
          </p:nvSpPr>
          <p:spPr bwMode="auto">
            <a:xfrm>
              <a:off x="4608" y="1728"/>
              <a:ext cx="24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t3</a:t>
              </a:r>
            </a:p>
          </p:txBody>
        </p:sp>
        <p:sp>
          <p:nvSpPr>
            <p:cNvPr id="41000" name="Text Box 31"/>
            <p:cNvSpPr txBox="1">
              <a:spLocks noChangeArrowheads="1"/>
            </p:cNvSpPr>
            <p:nvPr/>
          </p:nvSpPr>
          <p:spPr bwMode="auto">
            <a:xfrm>
              <a:off x="3264" y="2400"/>
              <a:ext cx="38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t4</a:t>
              </a:r>
            </a:p>
          </p:txBody>
        </p:sp>
      </p:grpSp>
      <p:sp>
        <p:nvSpPr>
          <p:cNvPr id="40965" name="Text Box 32"/>
          <p:cNvSpPr txBox="1">
            <a:spLocks noChangeArrowheads="1"/>
          </p:cNvSpPr>
          <p:nvPr/>
        </p:nvSpPr>
        <p:spPr bwMode="auto">
          <a:xfrm>
            <a:off x="2470150" y="2503488"/>
            <a:ext cx="45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t1</a:t>
            </a:r>
          </a:p>
        </p:txBody>
      </p:sp>
      <p:sp>
        <p:nvSpPr>
          <p:cNvPr id="740385" name="Oval 33"/>
          <p:cNvSpPr>
            <a:spLocks noChangeArrowheads="1"/>
          </p:cNvSpPr>
          <p:nvPr/>
        </p:nvSpPr>
        <p:spPr bwMode="auto">
          <a:xfrm>
            <a:off x="1479550" y="3417888"/>
            <a:ext cx="146050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0386" name="Oval 34"/>
          <p:cNvSpPr>
            <a:spLocks noChangeArrowheads="1"/>
          </p:cNvSpPr>
          <p:nvPr/>
        </p:nvSpPr>
        <p:spPr bwMode="auto">
          <a:xfrm>
            <a:off x="1631950" y="3494088"/>
            <a:ext cx="146050" cy="1301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0387" name="Text Box 35"/>
          <p:cNvSpPr txBox="1">
            <a:spLocks noChangeArrowheads="1"/>
          </p:cNvSpPr>
          <p:nvPr/>
        </p:nvSpPr>
        <p:spPr bwMode="auto">
          <a:xfrm>
            <a:off x="1936750" y="3127375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blue</a:t>
            </a:r>
          </a:p>
        </p:txBody>
      </p:sp>
      <p:sp>
        <p:nvSpPr>
          <p:cNvPr id="740388" name="Text Box 36"/>
          <p:cNvSpPr txBox="1">
            <a:spLocks noChangeArrowheads="1"/>
          </p:cNvSpPr>
          <p:nvPr/>
        </p:nvSpPr>
        <p:spPr bwMode="auto">
          <a:xfrm>
            <a:off x="2622550" y="2746375"/>
            <a:ext cx="685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red</a:t>
            </a:r>
          </a:p>
        </p:txBody>
      </p:sp>
      <p:sp>
        <p:nvSpPr>
          <p:cNvPr id="740389" name="Text Box 37"/>
          <p:cNvSpPr txBox="1">
            <a:spLocks noChangeArrowheads="1"/>
          </p:cNvSpPr>
          <p:nvPr/>
        </p:nvSpPr>
        <p:spPr bwMode="auto">
          <a:xfrm>
            <a:off x="2851150" y="3494088"/>
            <a:ext cx="685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red</a:t>
            </a:r>
          </a:p>
        </p:txBody>
      </p:sp>
      <p:sp>
        <p:nvSpPr>
          <p:cNvPr id="740390" name="Oval 38"/>
          <p:cNvSpPr>
            <a:spLocks noChangeArrowheads="1"/>
          </p:cNvSpPr>
          <p:nvPr/>
        </p:nvSpPr>
        <p:spPr bwMode="auto">
          <a:xfrm>
            <a:off x="3467100" y="2579688"/>
            <a:ext cx="146050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0391" name="Oval 39"/>
          <p:cNvSpPr>
            <a:spLocks noChangeArrowheads="1"/>
          </p:cNvSpPr>
          <p:nvPr/>
        </p:nvSpPr>
        <p:spPr bwMode="auto">
          <a:xfrm>
            <a:off x="3536950" y="4278313"/>
            <a:ext cx="146050" cy="1301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40392" name="Oval 40"/>
          <p:cNvSpPr>
            <a:spLocks noChangeArrowheads="1"/>
          </p:cNvSpPr>
          <p:nvPr/>
        </p:nvSpPr>
        <p:spPr bwMode="auto">
          <a:xfrm>
            <a:off x="1562100" y="3417888"/>
            <a:ext cx="146050" cy="1301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41" name="Rectangle 40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40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0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0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0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40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0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0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0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0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40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85" grpId="0" animBg="1"/>
      <p:bldP spid="740386" grpId="0" animBg="1"/>
      <p:bldP spid="740386" grpId="1" animBg="1"/>
      <p:bldP spid="740387" grpId="0"/>
      <p:bldP spid="740388" grpId="0"/>
      <p:bldP spid="740389" grpId="0"/>
      <p:bldP spid="740390" grpId="0" animBg="1"/>
      <p:bldP spid="740391" grpId="0" animBg="1"/>
      <p:bldP spid="7403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695ED4-86C4-4A09-830D-FBCB5B12806A}" type="slidenum">
              <a:rPr lang="ar-SA"/>
              <a:pPr>
                <a:defRPr/>
              </a:pPr>
              <a:t>39</a:t>
            </a:fld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زمان در شبکه پتري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ar-SA" smtClean="0"/>
              <a:t>مي‌توان به هر </a:t>
            </a:r>
            <a:r>
              <a:rPr lang="fa-IR" smtClean="0"/>
              <a:t>نشانه</a:t>
            </a:r>
            <a:r>
              <a:rPr lang="ar-SA" smtClean="0"/>
              <a:t>، </a:t>
            </a:r>
            <a:r>
              <a:rPr lang="ar-SA" smtClean="0">
                <a:solidFill>
                  <a:srgbClr val="CC3300"/>
                </a:solidFill>
              </a:rPr>
              <a:t>مقداري </a:t>
            </a:r>
            <a:r>
              <a:rPr lang="fa-IR" smtClean="0">
                <a:solidFill>
                  <a:srgbClr val="CC3300"/>
                </a:solidFill>
              </a:rPr>
              <a:t>زماني</a:t>
            </a:r>
            <a:r>
              <a:rPr lang="fa-IR" smtClean="0"/>
              <a:t> </a:t>
            </a:r>
            <a:r>
              <a:rPr lang="ar-SA" smtClean="0"/>
              <a:t>منتسب کرد، </a:t>
            </a:r>
            <a:r>
              <a:rPr lang="fa-IR" smtClean="0"/>
              <a:t>که</a:t>
            </a:r>
            <a:r>
              <a:rPr lang="ar-SA" smtClean="0"/>
              <a:t> به اين مقدار زماني زمانمهر (</a:t>
            </a:r>
            <a:r>
              <a:rPr lang="en-US" sz="2200" i="1" smtClean="0"/>
              <a:t>Timestamp</a:t>
            </a:r>
            <a:r>
              <a:rPr lang="ar-SA" smtClean="0"/>
              <a:t>) گفته مي‌شود</a:t>
            </a:r>
            <a:endParaRPr lang="en-US" smtClean="0"/>
          </a:p>
          <a:p>
            <a:pPr eaLnBrk="1" hangingPunct="1">
              <a:lnSpc>
                <a:spcPct val="140000"/>
              </a:lnSpc>
            </a:pPr>
            <a:r>
              <a:rPr lang="ar-SA" smtClean="0">
                <a:solidFill>
                  <a:srgbClr val="CC3300"/>
                </a:solidFill>
              </a:rPr>
              <a:t>زمانمهر</a:t>
            </a:r>
            <a:r>
              <a:rPr lang="ar-SA" smtClean="0"/>
              <a:t> بيانگر اولين زمان</a:t>
            </a:r>
            <a:r>
              <a:rPr lang="fa-IR" smtClean="0"/>
              <a:t>ي</a:t>
            </a:r>
            <a:r>
              <a:rPr lang="ar-SA" smtClean="0"/>
              <a:t> است که </a:t>
            </a:r>
            <a:r>
              <a:rPr lang="fa-IR" smtClean="0"/>
              <a:t>پس از برآورده شدن ورودي‌ها، نشانه</a:t>
            </a:r>
            <a:r>
              <a:rPr lang="ar-SA" smtClean="0"/>
              <a:t> مي‌تواند </a:t>
            </a:r>
            <a:r>
              <a:rPr lang="fa-IR" smtClean="0"/>
              <a:t>شليک شود</a:t>
            </a:r>
          </a:p>
          <a:p>
            <a:pPr eaLnBrk="1" hangingPunct="1">
              <a:lnSpc>
                <a:spcPct val="140000"/>
              </a:lnSpc>
            </a:pPr>
            <a:r>
              <a:rPr lang="fa-IR" smtClean="0"/>
              <a:t>وقتي</a:t>
            </a:r>
            <a:r>
              <a:rPr lang="ar-SA" smtClean="0"/>
              <a:t> انتقال در حالت </a:t>
            </a:r>
            <a:r>
              <a:rPr lang="ar-SA" smtClean="0">
                <a:solidFill>
                  <a:srgbClr val="CC3300"/>
                </a:solidFill>
              </a:rPr>
              <a:t>آماده</a:t>
            </a:r>
            <a:r>
              <a:rPr lang="ar-SA" smtClean="0"/>
              <a:t> است که </a:t>
            </a:r>
            <a:r>
              <a:rPr lang="fa-IR" smtClean="0">
                <a:solidFill>
                  <a:srgbClr val="CC3300"/>
                </a:solidFill>
              </a:rPr>
              <a:t>زمان</a:t>
            </a:r>
            <a:r>
              <a:rPr lang="fa-IR" smtClean="0"/>
              <a:t> نشانه‌هاي</a:t>
            </a:r>
            <a:r>
              <a:rPr lang="ar-SA" smtClean="0"/>
              <a:t> مکان‌هاي ورودي انتقال </a:t>
            </a:r>
            <a:r>
              <a:rPr lang="ar-SA" smtClean="0">
                <a:solidFill>
                  <a:srgbClr val="CC3300"/>
                </a:solidFill>
              </a:rPr>
              <a:t>کوچکتر</a:t>
            </a:r>
            <a:r>
              <a:rPr lang="ar-SA" smtClean="0"/>
              <a:t> و يا مساوي با زمان فعلي باش</a:t>
            </a:r>
            <a:r>
              <a:rPr lang="fa-IR" smtClean="0"/>
              <a:t>ن</a:t>
            </a:r>
            <a:r>
              <a:rPr lang="ar-SA" smtClean="0"/>
              <a:t>د</a:t>
            </a:r>
            <a:r>
              <a:rPr lang="fa-IR" smtClean="0"/>
              <a:t> و وقتي اين </a:t>
            </a:r>
            <a:r>
              <a:rPr lang="fa-IR" smtClean="0">
                <a:solidFill>
                  <a:srgbClr val="CC3300"/>
                </a:solidFill>
              </a:rPr>
              <a:t>زمان بيشتر</a:t>
            </a:r>
            <a:r>
              <a:rPr lang="fa-IR" smtClean="0"/>
              <a:t> باشد، شليک انجام مي‌شود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60EDB-174E-4915-B906-AAA6F3A847D2}" type="slidenum">
              <a:rPr lang="ar-SA"/>
              <a:pPr>
                <a:defRPr/>
              </a:pPr>
              <a:t>4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مدلسازي رفتار سيستم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fa-IR" smtClean="0"/>
              <a:t>سه روش براي مدلسازي رفتار وجود دارد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نمودار حالت (</a:t>
            </a:r>
            <a:r>
              <a:rPr lang="en-US" sz="1800" i="1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Statechart</a:t>
            </a:r>
            <a:r>
              <a:rPr lang="fa-IR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و نمودارهاي </a:t>
            </a:r>
            <a:r>
              <a:rPr lang="en-US" sz="180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UML</a:t>
            </a:r>
            <a:endParaRPr lang="fa-IR" sz="1800" smtClean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نمودار انتقال حالت (</a:t>
            </a:r>
            <a:r>
              <a:rPr lang="en-US" sz="1800" i="1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 Transition Diagram</a:t>
            </a:r>
            <a:r>
              <a:rPr lang="fa-IR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شبکه‌هاي پتري (</a:t>
            </a:r>
            <a:r>
              <a:rPr lang="en-US" sz="1800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Petri Net</a:t>
            </a:r>
            <a:r>
              <a:rPr lang="fa-IR" smtClean="0">
                <a:solidFill>
                  <a:srgbClr val="6666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 lvl="1" eaLnBrk="1" hangingPunct="1">
              <a:lnSpc>
                <a:spcPct val="150000"/>
              </a:lnSpc>
              <a:defRPr/>
            </a:pPr>
            <a:endParaRPr lang="en-US" smtClean="0">
              <a:solidFill>
                <a:srgbClr val="6666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1684" name="Picture 4" descr="AM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37063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637C8-1780-4CF4-823E-84B0073C1648}" type="slidenum">
              <a:rPr lang="ar-SA"/>
              <a:pPr>
                <a:defRPr/>
              </a:pPr>
              <a:t>40</a:t>
            </a:fld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زمان در 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fa-IR" smtClean="0">
                <a:solidFill>
                  <a:srgbClr val="CC3300"/>
                </a:solidFill>
              </a:rPr>
              <a:t>شبکه‌هاي پتري تصادفي</a:t>
            </a:r>
            <a:r>
              <a:rPr lang="fa-IR" smtClean="0"/>
              <a:t> (</a:t>
            </a:r>
            <a:r>
              <a:rPr lang="en-US" sz="2200" i="1" smtClean="0"/>
              <a:t>stochastic</a:t>
            </a:r>
            <a:r>
              <a:rPr lang="fa-IR" smtClean="0"/>
              <a:t>) </a:t>
            </a:r>
            <a:r>
              <a:rPr lang="ar-SA" smtClean="0"/>
              <a:t>گونه خاصي از شبکه‌هاي پتري زماني</a:t>
            </a:r>
            <a:r>
              <a:rPr lang="fa-IR" smtClean="0"/>
              <a:t> هستند که زمان آنها يک متغير تصادفي است</a:t>
            </a:r>
          </a:p>
          <a:p>
            <a:pPr eaLnBrk="1" hangingPunct="1">
              <a:lnSpc>
                <a:spcPct val="150000"/>
              </a:lnSpc>
            </a:pPr>
            <a:r>
              <a:rPr lang="fa-IR" smtClean="0"/>
              <a:t>نسخه‌هاي متفاوتي از شبکه‌هاي پتري تصادفي وجود دارند که براي مدلسازي در </a:t>
            </a:r>
            <a:r>
              <a:rPr lang="fa-IR" smtClean="0">
                <a:solidFill>
                  <a:srgbClr val="CC3300"/>
                </a:solidFill>
              </a:rPr>
              <a:t>تئوري‌ صف‌ها</a:t>
            </a:r>
            <a:r>
              <a:rPr lang="fa-IR" smtClean="0"/>
              <a:t> (</a:t>
            </a:r>
            <a:r>
              <a:rPr lang="en-US" sz="2200" i="1" smtClean="0"/>
              <a:t>Queue Theory</a:t>
            </a:r>
            <a:r>
              <a:rPr lang="fa-IR" smtClean="0"/>
              <a:t>) مورد استفاده قرار مي‌گيرند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718DB8-1EB8-4D1A-8A2C-EDDAC3A45A27}" type="slidenum">
              <a:rPr lang="ar-SA"/>
              <a:pPr>
                <a:defRPr/>
              </a:pPr>
              <a:t>41</a:t>
            </a:fld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7956550" cy="838200"/>
          </a:xfrm>
        </p:spPr>
        <p:txBody>
          <a:bodyPr/>
          <a:lstStyle/>
          <a:p>
            <a:pPr eaLnBrk="1" hangingPunct="1"/>
            <a:r>
              <a:rPr lang="fa-IR" smtClean="0"/>
              <a:t>كاربرد شبكه پتري در مهندسي نرم‌افزار</a:t>
            </a:r>
            <a:endParaRPr lang="en-US" smtClean="0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208963" cy="49688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fa-IR" smtClean="0"/>
              <a:t>براي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ارزيابي</a:t>
            </a:r>
            <a:r>
              <a:rPr lang="fa-IR" smtClean="0"/>
              <a:t>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محصولات مهندسي نرم‌افزار</a:t>
            </a:r>
            <a:r>
              <a:rPr lang="fa-IR" smtClean="0"/>
              <a:t> مانند نمودار مورد كاربري، ترتيبي، فعاليت مي‌توان از شبكه‌هاي پتري استفاده نمود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شبكه پتري مي‌تواند براي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اغلب نمودارهاي </a:t>
            </a:r>
            <a:r>
              <a:rPr lang="en-US" sz="20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UML</a:t>
            </a:r>
            <a:r>
              <a:rPr lang="fa-IR" smtClean="0"/>
              <a:t> بكار گرفته شود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محصولات </a:t>
            </a:r>
            <a:r>
              <a:rPr lang="en-US" sz="2000" smtClean="0"/>
              <a:t>UML</a:t>
            </a:r>
            <a:r>
              <a:rPr lang="fa-IR" smtClean="0"/>
              <a:t> با اجراي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الگوريتم‌هايي</a:t>
            </a:r>
            <a:r>
              <a:rPr lang="fa-IR" smtClean="0"/>
              <a:t> به شبكه پتري تبديل مي‌شوند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/>
              <a:t>خصوصيات كيفي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كارايي و قابليت اطمينان</a:t>
            </a:r>
            <a:r>
              <a:rPr lang="fa-IR" smtClean="0"/>
              <a:t> از جمله مهمترين خصوصياتي هستند كه با تبديل نمودارها به شبكه پتري به‌صورت كمي مورد ارزيابي قرار مي‌گيرند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1F1E5-C0EE-4F95-8621-D4D95BDB7717}" type="slidenum">
              <a:rPr lang="ar-SA"/>
              <a:pPr>
                <a:defRPr/>
              </a:pPr>
              <a:t>42</a:t>
            </a:fld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كاربرد شبكه پتري ...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يافته‌هاي پژوهش‌هايي</a:t>
            </a:r>
            <a:r>
              <a:rPr lang="fa-IR" smtClean="0"/>
              <a:t> كه در زمينه تبديل نمودارهاي </a:t>
            </a:r>
            <a:r>
              <a:rPr lang="en-US" sz="2400" smtClean="0"/>
              <a:t>UML</a:t>
            </a:r>
            <a:r>
              <a:rPr lang="fa-IR" smtClean="0"/>
              <a:t> به شبكه پتري صورت گرفته است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براي ارزيابي كارايي و قابليت اطمينان، اطلاعات اضافي به توصيفات معماري اضافه مي‌شود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روش‌هاي كمي نتايج را به توصيفات معماري بازخورد مي‌دهند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بيشتر روش‌ها از سطح خودكارسازي بالايي برخوردار هستند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بيشتر روش‌ها اجتماع مدل نرم‌افزار با مدل شبكه پتري را در سطح متوسط انجام مي‌دهند</a:t>
            </a:r>
            <a:endParaRPr lang="en-US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BEC22A-5788-4D84-94B6-D3319646D611}" type="slidenum">
              <a:rPr lang="ar-SA"/>
              <a:pPr>
                <a:defRPr/>
              </a:pPr>
              <a:t>43</a:t>
            </a:fld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تبديل نمودار موارد كاربري</a:t>
            </a:r>
            <a:endParaRPr lang="en-US" sz="2400" smtClean="0"/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fa-IR" smtClean="0"/>
              <a:t>تبديل هر يك از موارد كاربري و عامل‌ها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هر كاربر و مورد كاربري به يك مكان نگاشت مي‌شوند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ورودي هر مكان، انتقالي با يك گارد است</a:t>
            </a:r>
          </a:p>
          <a:p>
            <a:pPr lvl="2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گارد شرط مربوط به صدا زدن مورد كاربري توسط كاربر را نشان مي‌دهد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يك انتقال براي برگشت نيز وجود دارد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مكان مربوط به هر مورد كاربري با شبكه پتري حاصل از نمودار ترتيبي آن جايگزين مي‌شود</a:t>
            </a:r>
          </a:p>
          <a:p>
            <a:pPr lvl="2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اين مكان‌ها با دايره توپر نشان داده مي‌شوند، تا از ساير مكان‌ها مجزا شوند</a:t>
            </a:r>
            <a:endParaRPr lang="en-US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6DDC2C-5DC8-4815-92EA-9E6E25AC5E2C}" type="slidenum">
              <a:rPr lang="ar-SA"/>
              <a:pPr>
                <a:defRPr/>
              </a:pPr>
              <a:t>44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05725" cy="838200"/>
          </a:xfrm>
        </p:spPr>
        <p:txBody>
          <a:bodyPr/>
          <a:lstStyle/>
          <a:p>
            <a:pPr eaLnBrk="1" hangingPunct="1"/>
            <a:r>
              <a:rPr lang="fa-IR" smtClean="0"/>
              <a:t>تبديل نمودار موارد كاربري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5750"/>
            <a:ext cx="8064500" cy="4968875"/>
          </a:xfrm>
        </p:spPr>
        <p:txBody>
          <a:bodyPr/>
          <a:lstStyle/>
          <a:p>
            <a:pPr eaLnBrk="1" hangingPunct="1"/>
            <a:r>
              <a:rPr lang="fa-IR" smtClean="0"/>
              <a:t>نمونه تبديل مورد كاربري به شبكه پتري</a:t>
            </a:r>
            <a:endParaRPr lang="en-US" smtClean="0"/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2555875" y="2636838"/>
            <a:ext cx="3432175" cy="1114425"/>
            <a:chOff x="1247" y="1645"/>
            <a:chExt cx="2162" cy="702"/>
          </a:xfrm>
        </p:grpSpPr>
        <p:sp>
          <p:nvSpPr>
            <p:cNvPr id="47125" name="Oval 17"/>
            <p:cNvSpPr>
              <a:spLocks noChangeArrowheads="1"/>
            </p:cNvSpPr>
            <p:nvPr/>
          </p:nvSpPr>
          <p:spPr bwMode="auto">
            <a:xfrm>
              <a:off x="1340" y="1645"/>
              <a:ext cx="167" cy="168"/>
            </a:xfrm>
            <a:prstGeom prst="ellips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126" name="Line 18"/>
            <p:cNvSpPr>
              <a:spLocks noChangeShapeType="1"/>
            </p:cNvSpPr>
            <p:nvPr/>
          </p:nvSpPr>
          <p:spPr bwMode="auto">
            <a:xfrm>
              <a:off x="1414" y="1803"/>
              <a:ext cx="1" cy="14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19"/>
            <p:cNvSpPr>
              <a:spLocks noChangeShapeType="1"/>
            </p:cNvSpPr>
            <p:nvPr/>
          </p:nvSpPr>
          <p:spPr bwMode="auto">
            <a:xfrm>
              <a:off x="1294" y="1840"/>
              <a:ext cx="250" cy="1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20"/>
            <p:cNvSpPr>
              <a:spLocks/>
            </p:cNvSpPr>
            <p:nvPr/>
          </p:nvSpPr>
          <p:spPr bwMode="auto">
            <a:xfrm>
              <a:off x="1247" y="1943"/>
              <a:ext cx="344" cy="177"/>
            </a:xfrm>
            <a:custGeom>
              <a:avLst/>
              <a:gdLst>
                <a:gd name="T0" fmla="*/ 0 w 37"/>
                <a:gd name="T1" fmla="*/ 1649 h 19"/>
                <a:gd name="T2" fmla="*/ 1553 w 37"/>
                <a:gd name="T3" fmla="*/ 0 h 19"/>
                <a:gd name="T4" fmla="*/ 3198 w 37"/>
                <a:gd name="T5" fmla="*/ 1649 h 19"/>
                <a:gd name="T6" fmla="*/ 0 60000 65536"/>
                <a:gd name="T7" fmla="*/ 0 60000 65536"/>
                <a:gd name="T8" fmla="*/ 0 60000 65536"/>
                <a:gd name="T9" fmla="*/ 0 w 37"/>
                <a:gd name="T10" fmla="*/ 0 h 19"/>
                <a:gd name="T11" fmla="*/ 37 w 37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9">
                  <a:moveTo>
                    <a:pt x="0" y="19"/>
                  </a:moveTo>
                  <a:lnTo>
                    <a:pt x="18" y="0"/>
                  </a:lnTo>
                  <a:lnTo>
                    <a:pt x="37" y="19"/>
                  </a:lnTo>
                </a:path>
              </a:pathLst>
            </a:cu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129" name="Rectangle 21"/>
            <p:cNvSpPr>
              <a:spLocks noChangeArrowheads="1"/>
            </p:cNvSpPr>
            <p:nvPr/>
          </p:nvSpPr>
          <p:spPr bwMode="auto">
            <a:xfrm>
              <a:off x="1355" y="2213"/>
              <a:ext cx="2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User</a:t>
              </a:r>
              <a:endParaRPr lang="en-US"/>
            </a:p>
          </p:txBody>
        </p:sp>
        <p:sp>
          <p:nvSpPr>
            <p:cNvPr id="47130" name="Oval 22"/>
            <p:cNvSpPr>
              <a:spLocks noChangeArrowheads="1"/>
            </p:cNvSpPr>
            <p:nvPr/>
          </p:nvSpPr>
          <p:spPr bwMode="auto">
            <a:xfrm>
              <a:off x="2760" y="1710"/>
              <a:ext cx="649" cy="344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7131" name="Rectangle 23"/>
            <p:cNvSpPr>
              <a:spLocks noChangeArrowheads="1"/>
            </p:cNvSpPr>
            <p:nvPr/>
          </p:nvSpPr>
          <p:spPr bwMode="auto">
            <a:xfrm>
              <a:off x="2928" y="2147"/>
              <a:ext cx="4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Register</a:t>
              </a:r>
              <a:endParaRPr lang="en-US"/>
            </a:p>
          </p:txBody>
        </p:sp>
        <p:sp>
          <p:nvSpPr>
            <p:cNvPr id="47132" name="Line 26"/>
            <p:cNvSpPr>
              <a:spLocks noChangeShapeType="1"/>
            </p:cNvSpPr>
            <p:nvPr/>
          </p:nvSpPr>
          <p:spPr bwMode="auto">
            <a:xfrm flipV="1">
              <a:off x="1565" y="1888"/>
              <a:ext cx="1179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2052638" y="4508500"/>
            <a:ext cx="4751387" cy="1279525"/>
            <a:chOff x="1202" y="2840"/>
            <a:chExt cx="2993" cy="806"/>
          </a:xfrm>
        </p:grpSpPr>
        <p:sp>
          <p:nvSpPr>
            <p:cNvPr id="47111" name="Oval 40"/>
            <p:cNvSpPr>
              <a:spLocks noChangeArrowheads="1"/>
            </p:cNvSpPr>
            <p:nvPr/>
          </p:nvSpPr>
          <p:spPr bwMode="auto">
            <a:xfrm>
              <a:off x="1202" y="3118"/>
              <a:ext cx="240" cy="240"/>
            </a:xfrm>
            <a:prstGeom prst="ellips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112" name="Rectangle 43"/>
            <p:cNvSpPr>
              <a:spLocks noChangeArrowheads="1"/>
            </p:cNvSpPr>
            <p:nvPr/>
          </p:nvSpPr>
          <p:spPr bwMode="auto">
            <a:xfrm>
              <a:off x="2154" y="3113"/>
              <a:ext cx="192" cy="28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113" name="Line 44"/>
            <p:cNvSpPr>
              <a:spLocks noChangeShapeType="1"/>
            </p:cNvSpPr>
            <p:nvPr/>
          </p:nvSpPr>
          <p:spPr bwMode="auto">
            <a:xfrm flipV="1">
              <a:off x="1429" y="3249"/>
              <a:ext cx="725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4" name="Oval 67"/>
            <p:cNvSpPr>
              <a:spLocks noChangeArrowheads="1"/>
            </p:cNvSpPr>
            <p:nvPr/>
          </p:nvSpPr>
          <p:spPr bwMode="auto">
            <a:xfrm>
              <a:off x="3051" y="3126"/>
              <a:ext cx="240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115" name="Line 69"/>
            <p:cNvSpPr>
              <a:spLocks noChangeShapeType="1"/>
            </p:cNvSpPr>
            <p:nvPr/>
          </p:nvSpPr>
          <p:spPr bwMode="auto">
            <a:xfrm flipV="1">
              <a:off x="3278" y="3257"/>
              <a:ext cx="725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70"/>
            <p:cNvSpPr>
              <a:spLocks noChangeShapeType="1"/>
            </p:cNvSpPr>
            <p:nvPr/>
          </p:nvSpPr>
          <p:spPr bwMode="auto">
            <a:xfrm flipV="1">
              <a:off x="2336" y="3257"/>
              <a:ext cx="725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Line 71"/>
            <p:cNvSpPr>
              <a:spLocks noChangeShapeType="1"/>
            </p:cNvSpPr>
            <p:nvPr/>
          </p:nvSpPr>
          <p:spPr bwMode="auto">
            <a:xfrm flipH="1">
              <a:off x="4099" y="3374"/>
              <a:ext cx="1" cy="272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72"/>
            <p:cNvSpPr>
              <a:spLocks noChangeShapeType="1"/>
            </p:cNvSpPr>
            <p:nvPr/>
          </p:nvSpPr>
          <p:spPr bwMode="auto">
            <a:xfrm>
              <a:off x="1330" y="3638"/>
              <a:ext cx="2767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73"/>
            <p:cNvSpPr>
              <a:spLocks noChangeShapeType="1"/>
            </p:cNvSpPr>
            <p:nvPr/>
          </p:nvSpPr>
          <p:spPr bwMode="auto">
            <a:xfrm flipH="1" flipV="1">
              <a:off x="1324" y="3369"/>
              <a:ext cx="1" cy="272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Rectangle 68"/>
            <p:cNvSpPr>
              <a:spLocks noChangeArrowheads="1"/>
            </p:cNvSpPr>
            <p:nvPr/>
          </p:nvSpPr>
          <p:spPr bwMode="auto">
            <a:xfrm>
              <a:off x="4003" y="3121"/>
              <a:ext cx="192" cy="28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7121" name="Rectangle 74"/>
            <p:cNvSpPr>
              <a:spLocks noChangeArrowheads="1"/>
            </p:cNvSpPr>
            <p:nvPr/>
          </p:nvSpPr>
          <p:spPr bwMode="auto">
            <a:xfrm>
              <a:off x="1202" y="2886"/>
              <a:ext cx="2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User</a:t>
              </a:r>
              <a:endParaRPr lang="en-US"/>
            </a:p>
          </p:txBody>
        </p:sp>
        <p:sp>
          <p:nvSpPr>
            <p:cNvPr id="47122" name="Rectangle 75"/>
            <p:cNvSpPr>
              <a:spLocks noChangeArrowheads="1"/>
            </p:cNvSpPr>
            <p:nvPr/>
          </p:nvSpPr>
          <p:spPr bwMode="auto">
            <a:xfrm>
              <a:off x="2925" y="2840"/>
              <a:ext cx="4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Register</a:t>
              </a:r>
              <a:endParaRPr lang="en-US"/>
            </a:p>
          </p:txBody>
        </p:sp>
        <p:sp>
          <p:nvSpPr>
            <p:cNvPr id="47123" name="Rectangle 76"/>
            <p:cNvSpPr>
              <a:spLocks noChangeArrowheads="1"/>
            </p:cNvSpPr>
            <p:nvPr/>
          </p:nvSpPr>
          <p:spPr bwMode="auto">
            <a:xfrm>
              <a:off x="2200" y="2840"/>
              <a:ext cx="7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sz="1400" baseline="-2500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124" name="Rectangle 77"/>
            <p:cNvSpPr>
              <a:spLocks noChangeArrowheads="1"/>
            </p:cNvSpPr>
            <p:nvPr/>
          </p:nvSpPr>
          <p:spPr bwMode="auto">
            <a:xfrm>
              <a:off x="4059" y="2886"/>
              <a:ext cx="7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t</a:t>
              </a:r>
              <a:r>
                <a:rPr lang="en-US" sz="1400" baseline="-25000">
                  <a:solidFill>
                    <a:srgbClr val="0000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E6C12-126B-4B0E-8B2A-650BCDA5EB5C}" type="slidenum">
              <a:rPr lang="ar-SA"/>
              <a:pPr>
                <a:defRPr/>
              </a:pPr>
              <a:t>45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632700" cy="838200"/>
          </a:xfrm>
        </p:spPr>
        <p:txBody>
          <a:bodyPr/>
          <a:lstStyle/>
          <a:p>
            <a:pPr eaLnBrk="1" hangingPunct="1"/>
            <a:r>
              <a:rPr lang="fa-IR" smtClean="0"/>
              <a:t>تبديل نمودار موارد كاربري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نمونه تبديل رابطه </a:t>
            </a:r>
            <a:r>
              <a:rPr lang="en-US" sz="2400" smtClean="0"/>
              <a:t>Uses</a:t>
            </a:r>
            <a:endParaRPr lang="en-US" smtClean="0"/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2268538" y="2708275"/>
            <a:ext cx="4632325" cy="1114425"/>
            <a:chOff x="703" y="1661"/>
            <a:chExt cx="2918" cy="702"/>
          </a:xfrm>
        </p:grpSpPr>
        <p:sp>
          <p:nvSpPr>
            <p:cNvPr id="48152" name="Rectangle 26"/>
            <p:cNvSpPr>
              <a:spLocks noChangeArrowheads="1"/>
            </p:cNvSpPr>
            <p:nvPr/>
          </p:nvSpPr>
          <p:spPr bwMode="auto">
            <a:xfrm>
              <a:off x="2925" y="2205"/>
              <a:ext cx="6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Check UserID</a:t>
              </a:r>
              <a:endParaRPr lang="en-US"/>
            </a:p>
          </p:txBody>
        </p:sp>
        <p:sp>
          <p:nvSpPr>
            <p:cNvPr id="48153" name="Rectangle 30"/>
            <p:cNvSpPr>
              <a:spLocks noChangeArrowheads="1"/>
            </p:cNvSpPr>
            <p:nvPr/>
          </p:nvSpPr>
          <p:spPr bwMode="auto">
            <a:xfrm>
              <a:off x="2336" y="1733"/>
              <a:ext cx="55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&lt;&lt; uses &gt;&gt;</a:t>
              </a:r>
              <a:endParaRPr lang="en-US"/>
            </a:p>
          </p:txBody>
        </p:sp>
        <p:sp>
          <p:nvSpPr>
            <p:cNvPr id="48154" name="Oval 53"/>
            <p:cNvSpPr>
              <a:spLocks noChangeArrowheads="1"/>
            </p:cNvSpPr>
            <p:nvPr/>
          </p:nvSpPr>
          <p:spPr bwMode="auto">
            <a:xfrm>
              <a:off x="796" y="1661"/>
              <a:ext cx="167" cy="168"/>
            </a:xfrm>
            <a:prstGeom prst="ellips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155" name="Line 54"/>
            <p:cNvSpPr>
              <a:spLocks noChangeShapeType="1"/>
            </p:cNvSpPr>
            <p:nvPr/>
          </p:nvSpPr>
          <p:spPr bwMode="auto">
            <a:xfrm>
              <a:off x="870" y="1819"/>
              <a:ext cx="1" cy="14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55"/>
            <p:cNvSpPr>
              <a:spLocks noChangeShapeType="1"/>
            </p:cNvSpPr>
            <p:nvPr/>
          </p:nvSpPr>
          <p:spPr bwMode="auto">
            <a:xfrm>
              <a:off x="750" y="1856"/>
              <a:ext cx="250" cy="1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Freeform 56"/>
            <p:cNvSpPr>
              <a:spLocks/>
            </p:cNvSpPr>
            <p:nvPr/>
          </p:nvSpPr>
          <p:spPr bwMode="auto">
            <a:xfrm>
              <a:off x="703" y="1959"/>
              <a:ext cx="344" cy="177"/>
            </a:xfrm>
            <a:custGeom>
              <a:avLst/>
              <a:gdLst>
                <a:gd name="T0" fmla="*/ 0 w 37"/>
                <a:gd name="T1" fmla="*/ 1649 h 19"/>
                <a:gd name="T2" fmla="*/ 1553 w 37"/>
                <a:gd name="T3" fmla="*/ 0 h 19"/>
                <a:gd name="T4" fmla="*/ 3198 w 37"/>
                <a:gd name="T5" fmla="*/ 1649 h 19"/>
                <a:gd name="T6" fmla="*/ 0 60000 65536"/>
                <a:gd name="T7" fmla="*/ 0 60000 65536"/>
                <a:gd name="T8" fmla="*/ 0 60000 65536"/>
                <a:gd name="T9" fmla="*/ 0 w 37"/>
                <a:gd name="T10" fmla="*/ 0 h 19"/>
                <a:gd name="T11" fmla="*/ 37 w 37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19">
                  <a:moveTo>
                    <a:pt x="0" y="19"/>
                  </a:moveTo>
                  <a:lnTo>
                    <a:pt x="18" y="0"/>
                  </a:lnTo>
                  <a:lnTo>
                    <a:pt x="37" y="19"/>
                  </a:lnTo>
                </a:path>
              </a:pathLst>
            </a:custGeom>
            <a:noFill/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158" name="Rectangle 57"/>
            <p:cNvSpPr>
              <a:spLocks noChangeArrowheads="1"/>
            </p:cNvSpPr>
            <p:nvPr/>
          </p:nvSpPr>
          <p:spPr bwMode="auto">
            <a:xfrm>
              <a:off x="811" y="2229"/>
              <a:ext cx="2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User</a:t>
              </a:r>
              <a:endParaRPr lang="en-US"/>
            </a:p>
          </p:txBody>
        </p:sp>
        <p:sp>
          <p:nvSpPr>
            <p:cNvPr id="48159" name="Oval 58"/>
            <p:cNvSpPr>
              <a:spLocks noChangeArrowheads="1"/>
            </p:cNvSpPr>
            <p:nvPr/>
          </p:nvSpPr>
          <p:spPr bwMode="auto">
            <a:xfrm>
              <a:off x="1610" y="1770"/>
              <a:ext cx="649" cy="344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160" name="Rectangle 59"/>
            <p:cNvSpPr>
              <a:spLocks noChangeArrowheads="1"/>
            </p:cNvSpPr>
            <p:nvPr/>
          </p:nvSpPr>
          <p:spPr bwMode="auto">
            <a:xfrm>
              <a:off x="1778" y="2207"/>
              <a:ext cx="4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Register</a:t>
              </a:r>
              <a:endParaRPr lang="en-US"/>
            </a:p>
          </p:txBody>
        </p:sp>
        <p:sp>
          <p:nvSpPr>
            <p:cNvPr id="48161" name="Line 60"/>
            <p:cNvSpPr>
              <a:spLocks noChangeShapeType="1"/>
            </p:cNvSpPr>
            <p:nvPr/>
          </p:nvSpPr>
          <p:spPr bwMode="auto">
            <a:xfrm>
              <a:off x="975" y="1933"/>
              <a:ext cx="635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62" name="Oval 61"/>
            <p:cNvSpPr>
              <a:spLocks noChangeArrowheads="1"/>
            </p:cNvSpPr>
            <p:nvPr/>
          </p:nvSpPr>
          <p:spPr bwMode="auto">
            <a:xfrm>
              <a:off x="2911" y="1773"/>
              <a:ext cx="649" cy="344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rgbClr val="990033"/>
              </a:solidFill>
              <a:round/>
              <a:headEnd/>
              <a:tailEnd/>
            </a:ln>
          </p:spPr>
          <p:txBody>
            <a:bodyPr/>
            <a:lstStyle/>
            <a:p>
              <a:endParaRPr lang="fa-IR"/>
            </a:p>
          </p:txBody>
        </p:sp>
        <p:sp>
          <p:nvSpPr>
            <p:cNvPr id="48163" name="Line 63"/>
            <p:cNvSpPr>
              <a:spLocks noChangeShapeType="1"/>
            </p:cNvSpPr>
            <p:nvPr/>
          </p:nvSpPr>
          <p:spPr bwMode="auto">
            <a:xfrm>
              <a:off x="2276" y="1936"/>
              <a:ext cx="635" cy="0"/>
            </a:xfrm>
            <a:prstGeom prst="line">
              <a:avLst/>
            </a:prstGeom>
            <a:noFill/>
            <a:ln w="19050">
              <a:solidFill>
                <a:srgbClr val="990033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2124075" y="4541838"/>
            <a:ext cx="4824413" cy="1216025"/>
            <a:chOff x="748" y="2880"/>
            <a:chExt cx="3039" cy="766"/>
          </a:xfrm>
        </p:grpSpPr>
        <p:sp>
          <p:nvSpPr>
            <p:cNvPr id="48135" name="Oval 32"/>
            <p:cNvSpPr>
              <a:spLocks noChangeArrowheads="1"/>
            </p:cNvSpPr>
            <p:nvPr/>
          </p:nvSpPr>
          <p:spPr bwMode="auto">
            <a:xfrm>
              <a:off x="748" y="3118"/>
              <a:ext cx="240" cy="240"/>
            </a:xfrm>
            <a:prstGeom prst="ellips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136" name="Rectangle 33"/>
            <p:cNvSpPr>
              <a:spLocks noChangeArrowheads="1"/>
            </p:cNvSpPr>
            <p:nvPr/>
          </p:nvSpPr>
          <p:spPr bwMode="auto">
            <a:xfrm>
              <a:off x="1338" y="3113"/>
              <a:ext cx="192" cy="28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137" name="Line 34"/>
            <p:cNvSpPr>
              <a:spLocks noChangeShapeType="1"/>
            </p:cNvSpPr>
            <p:nvPr/>
          </p:nvSpPr>
          <p:spPr bwMode="auto">
            <a:xfrm flipV="1">
              <a:off x="975" y="3249"/>
              <a:ext cx="363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38" name="Oval 35"/>
            <p:cNvSpPr>
              <a:spLocks noChangeArrowheads="1"/>
            </p:cNvSpPr>
            <p:nvPr/>
          </p:nvSpPr>
          <p:spPr bwMode="auto">
            <a:xfrm>
              <a:off x="1872" y="3126"/>
              <a:ext cx="240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139" name="Line 38"/>
            <p:cNvSpPr>
              <a:spLocks noChangeShapeType="1"/>
            </p:cNvSpPr>
            <p:nvPr/>
          </p:nvSpPr>
          <p:spPr bwMode="auto">
            <a:xfrm flipH="1">
              <a:off x="3661" y="3374"/>
              <a:ext cx="1" cy="272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39"/>
            <p:cNvSpPr>
              <a:spLocks noChangeShapeType="1"/>
            </p:cNvSpPr>
            <p:nvPr/>
          </p:nvSpPr>
          <p:spPr bwMode="auto">
            <a:xfrm>
              <a:off x="876" y="3638"/>
              <a:ext cx="2788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40"/>
            <p:cNvSpPr>
              <a:spLocks noChangeShapeType="1"/>
            </p:cNvSpPr>
            <p:nvPr/>
          </p:nvSpPr>
          <p:spPr bwMode="auto">
            <a:xfrm flipH="1" flipV="1">
              <a:off x="870" y="3369"/>
              <a:ext cx="1" cy="272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Rectangle 41"/>
            <p:cNvSpPr>
              <a:spLocks noChangeArrowheads="1"/>
            </p:cNvSpPr>
            <p:nvPr/>
          </p:nvSpPr>
          <p:spPr bwMode="auto">
            <a:xfrm>
              <a:off x="2461" y="3121"/>
              <a:ext cx="192" cy="28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143" name="Rectangle 42"/>
            <p:cNvSpPr>
              <a:spLocks noChangeArrowheads="1"/>
            </p:cNvSpPr>
            <p:nvPr/>
          </p:nvSpPr>
          <p:spPr bwMode="auto">
            <a:xfrm>
              <a:off x="748" y="2880"/>
              <a:ext cx="2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User</a:t>
              </a:r>
              <a:endParaRPr lang="en-US"/>
            </a:p>
          </p:txBody>
        </p:sp>
        <p:sp>
          <p:nvSpPr>
            <p:cNvPr id="48144" name="Rectangle 43"/>
            <p:cNvSpPr>
              <a:spLocks noChangeArrowheads="1"/>
            </p:cNvSpPr>
            <p:nvPr/>
          </p:nvSpPr>
          <p:spPr bwMode="auto">
            <a:xfrm>
              <a:off x="1746" y="2880"/>
              <a:ext cx="41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Register</a:t>
              </a:r>
              <a:endParaRPr lang="en-US"/>
            </a:p>
          </p:txBody>
        </p:sp>
        <p:sp>
          <p:nvSpPr>
            <p:cNvPr id="48145" name="Oval 46"/>
            <p:cNvSpPr>
              <a:spLocks noChangeArrowheads="1"/>
            </p:cNvSpPr>
            <p:nvPr/>
          </p:nvSpPr>
          <p:spPr bwMode="auto">
            <a:xfrm>
              <a:off x="3006" y="3126"/>
              <a:ext cx="240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rgbClr val="402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146" name="Rectangle 49"/>
            <p:cNvSpPr>
              <a:spLocks noChangeArrowheads="1"/>
            </p:cNvSpPr>
            <p:nvPr/>
          </p:nvSpPr>
          <p:spPr bwMode="auto">
            <a:xfrm>
              <a:off x="3595" y="3121"/>
              <a:ext cx="192" cy="288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rgbClr val="402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48147" name="Rectangle 50"/>
            <p:cNvSpPr>
              <a:spLocks noChangeArrowheads="1"/>
            </p:cNvSpPr>
            <p:nvPr/>
          </p:nvSpPr>
          <p:spPr bwMode="auto">
            <a:xfrm>
              <a:off x="2768" y="2880"/>
              <a:ext cx="69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400">
                  <a:solidFill>
                    <a:srgbClr val="000000"/>
                  </a:solidFill>
                  <a:latin typeface="Arial" charset="0"/>
                </a:rPr>
                <a:t>Check UserID</a:t>
              </a:r>
              <a:endParaRPr lang="en-US"/>
            </a:p>
          </p:txBody>
        </p:sp>
        <p:sp>
          <p:nvSpPr>
            <p:cNvPr id="48148" name="Line 65"/>
            <p:cNvSpPr>
              <a:spLocks noChangeShapeType="1"/>
            </p:cNvSpPr>
            <p:nvPr/>
          </p:nvSpPr>
          <p:spPr bwMode="auto">
            <a:xfrm flipV="1">
              <a:off x="1519" y="3249"/>
              <a:ext cx="363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66"/>
            <p:cNvSpPr>
              <a:spLocks noChangeShapeType="1"/>
            </p:cNvSpPr>
            <p:nvPr/>
          </p:nvSpPr>
          <p:spPr bwMode="auto">
            <a:xfrm flipV="1">
              <a:off x="2109" y="3249"/>
              <a:ext cx="363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Line 67"/>
            <p:cNvSpPr>
              <a:spLocks noChangeShapeType="1"/>
            </p:cNvSpPr>
            <p:nvPr/>
          </p:nvSpPr>
          <p:spPr bwMode="auto">
            <a:xfrm flipV="1">
              <a:off x="2653" y="3249"/>
              <a:ext cx="363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1" name="Line 68"/>
            <p:cNvSpPr>
              <a:spLocks noChangeShapeType="1"/>
            </p:cNvSpPr>
            <p:nvPr/>
          </p:nvSpPr>
          <p:spPr bwMode="auto">
            <a:xfrm flipV="1">
              <a:off x="3243" y="3249"/>
              <a:ext cx="363" cy="0"/>
            </a:xfrm>
            <a:prstGeom prst="line">
              <a:avLst/>
            </a:prstGeom>
            <a:noFill/>
            <a:ln w="19050">
              <a:solidFill>
                <a:srgbClr val="402000"/>
              </a:solidFill>
              <a:round/>
              <a:headEnd/>
              <a:tailEnd type="arrow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ectangle 3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FE5F52-B2B7-4CBF-9D71-C0931E5F4122}" type="slidenum">
              <a:rPr lang="ar-SA"/>
              <a:pPr>
                <a:defRPr/>
              </a:pPr>
              <a:t>46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تبديل نمودار ترتيبي</a:t>
            </a:r>
            <a:endParaRPr lang="en-US" smtClean="0"/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به‌ازاي هر پيام</a:t>
            </a:r>
            <a:r>
              <a:rPr lang="fa-IR" smtClean="0"/>
              <a:t> موجود در نمودار ترتيبي، مولفه‌هاي فرستنده و گيرنده آن به يك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زيرسيستم شبكه پتري</a:t>
            </a:r>
            <a:r>
              <a:rPr lang="fa-IR" smtClean="0"/>
              <a:t> تبديل مي‌شوند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تبديل پيام‌هاي ناهمگام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تبديل پيام‌هاي همگام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a-IR" smtClean="0"/>
              <a:t>شبكه‌هاي پتري حاصل، مطابق با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و ارتباط بين پيام‌ها</a:t>
            </a:r>
            <a:r>
              <a:rPr lang="fa-IR" smtClean="0"/>
              <a:t> ادغام مي‌شوند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a-IR" smtClean="0"/>
              <a:t>در نهايت براي شبكه پتري حاصل،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نشانه‌گذاري اوليه</a:t>
            </a:r>
            <a:r>
              <a:rPr lang="fa-IR" smtClean="0"/>
              <a:t> انجام شود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FBF297-70B7-4A76-95FD-C464DAF46D17}" type="slidenum">
              <a:rPr lang="ar-SA"/>
              <a:pPr>
                <a:defRPr/>
              </a:pPr>
              <a:t>47</a:t>
            </a:fld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05725" cy="838200"/>
          </a:xfrm>
        </p:spPr>
        <p:txBody>
          <a:bodyPr/>
          <a:lstStyle/>
          <a:p>
            <a:pPr eaLnBrk="1" hangingPunct="1"/>
            <a:r>
              <a:rPr lang="fa-IR" smtClean="0"/>
              <a:t>تبديل نمودار ترتيبي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ساختار ترتيب</a:t>
            </a:r>
          </a:p>
        </p:txBody>
      </p:sp>
      <p:pic>
        <p:nvPicPr>
          <p:cNvPr id="775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92375"/>
            <a:ext cx="66976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7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6A785-90D5-41AA-AF82-CC51EBD3A185}" type="slidenum">
              <a:rPr lang="ar-SA"/>
              <a:pPr>
                <a:defRPr/>
              </a:pPr>
              <a:t>48</a:t>
            </a:fld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05725" cy="838200"/>
          </a:xfrm>
        </p:spPr>
        <p:txBody>
          <a:bodyPr/>
          <a:lstStyle/>
          <a:p>
            <a:pPr eaLnBrk="1" hangingPunct="1"/>
            <a:r>
              <a:rPr lang="fa-IR" smtClean="0"/>
              <a:t>تبديل نمودار ترتيبي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ساختار انتخاب</a:t>
            </a:r>
            <a:endParaRPr lang="en-US" smtClean="0"/>
          </a:p>
        </p:txBody>
      </p:sp>
      <p:pic>
        <p:nvPicPr>
          <p:cNvPr id="780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82073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9E9CC5-FFE6-4E64-B96D-1215A5782F73}" type="slidenum">
              <a:rPr lang="ar-SA"/>
              <a:pPr>
                <a:defRPr/>
              </a:pPr>
              <a:t>49</a:t>
            </a:fld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05725" cy="838200"/>
          </a:xfrm>
        </p:spPr>
        <p:txBody>
          <a:bodyPr/>
          <a:lstStyle/>
          <a:p>
            <a:pPr eaLnBrk="1" hangingPunct="1"/>
            <a:r>
              <a:rPr lang="fa-IR" smtClean="0"/>
              <a:t>تبديل نمودار ترتيبي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ساختار توازي</a:t>
            </a:r>
            <a:endParaRPr lang="en-US" smtClean="0"/>
          </a:p>
        </p:txBody>
      </p:sp>
      <p:pic>
        <p:nvPicPr>
          <p:cNvPr id="77619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276475"/>
            <a:ext cx="7539038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7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60373-5B46-4FB6-B9E4-B146D8D8D890}" type="slidenum">
              <a:rPr lang="ar-SA"/>
              <a:pPr>
                <a:defRPr/>
              </a:pPr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نمودار انتقال حالت</a:t>
            </a:r>
            <a:endParaRPr 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a-IR" smtClean="0"/>
              <a:t>در اين روش سيستم توسط </a:t>
            </a:r>
            <a:r>
              <a:rPr lang="fa-IR" smtClean="0">
                <a:solidFill>
                  <a:srgbClr val="CC3300"/>
                </a:solidFill>
              </a:rPr>
              <a:t>مجموعه‌اي از</a:t>
            </a:r>
            <a:r>
              <a:rPr lang="fa-IR" smtClean="0"/>
              <a:t> </a:t>
            </a:r>
            <a:r>
              <a:rPr lang="fa-IR" smtClean="0">
                <a:solidFill>
                  <a:srgbClr val="CC3300"/>
                </a:solidFill>
              </a:rPr>
              <a:t>حالات</a:t>
            </a:r>
            <a:r>
              <a:rPr lang="fa-IR" smtClean="0"/>
              <a:t> نشان داده مي‌شود که رويدادهاي خارجي سبب حرکت روي حالات مي‌شوند</a:t>
            </a:r>
          </a:p>
          <a:p>
            <a:pPr eaLnBrk="1" hangingPunct="1">
              <a:lnSpc>
                <a:spcPct val="130000"/>
              </a:lnSpc>
            </a:pPr>
            <a:r>
              <a:rPr lang="fa-IR" smtClean="0"/>
              <a:t>با توجه به اينکه اغلب سيستم‌ها داراي حالات مختلف هستند، نمودار انتقال حالت بزرگ و پيچيده خواهد شد</a:t>
            </a:r>
          </a:p>
          <a:p>
            <a:pPr eaLnBrk="1" hangingPunct="1">
              <a:lnSpc>
                <a:spcPct val="130000"/>
              </a:lnSpc>
            </a:pPr>
            <a:r>
              <a:rPr lang="fa-IR" smtClean="0"/>
              <a:t>اين نمودار داراي دو عنصر حالت و انتقال است</a:t>
            </a:r>
            <a:endParaRPr lang="en-US" smtClean="0"/>
          </a:p>
        </p:txBody>
      </p:sp>
      <p:sp>
        <p:nvSpPr>
          <p:cNvPr id="719876" name="Oval 4"/>
          <p:cNvSpPr>
            <a:spLocks noChangeArrowheads="1"/>
          </p:cNvSpPr>
          <p:nvPr/>
        </p:nvSpPr>
        <p:spPr bwMode="auto">
          <a:xfrm>
            <a:off x="2700338" y="5373688"/>
            <a:ext cx="936625" cy="935037"/>
          </a:xfrm>
          <a:prstGeom prst="ellipse">
            <a:avLst/>
          </a:prstGeom>
          <a:solidFill>
            <a:srgbClr val="CCFF33"/>
          </a:solidFill>
          <a:ln w="38100">
            <a:solidFill>
              <a:srgbClr val="0066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 eaLnBrk="0" hangingPunct="0"/>
            <a:endParaRPr lang="fa-IR" sz="240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19877" name="Line 5"/>
          <p:cNvSpPr>
            <a:spLocks noChangeShapeType="1"/>
          </p:cNvSpPr>
          <p:nvPr/>
        </p:nvSpPr>
        <p:spPr bwMode="auto">
          <a:xfrm>
            <a:off x="4500563" y="5949950"/>
            <a:ext cx="10509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 animBg="1"/>
      <p:bldP spid="71987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72748A-7DF7-4AF5-B11B-395E9B8D19A1}" type="slidenum">
              <a:rPr lang="ar-SA"/>
              <a:pPr>
                <a:defRPr/>
              </a:pPr>
              <a:t>50</a:t>
            </a:fld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7705725" cy="838200"/>
          </a:xfrm>
        </p:spPr>
        <p:txBody>
          <a:bodyPr/>
          <a:lstStyle/>
          <a:p>
            <a:pPr eaLnBrk="1" hangingPunct="1"/>
            <a:r>
              <a:rPr lang="fa-IR" smtClean="0"/>
              <a:t>تبديل نمودار ترتيبي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ساختار تكرار</a:t>
            </a:r>
            <a:endParaRPr lang="en-US" smtClean="0"/>
          </a:p>
        </p:txBody>
      </p:sp>
      <p:pic>
        <p:nvPicPr>
          <p:cNvPr id="777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83835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F3EAD-D8C2-4A25-BD38-47B4AD76EB53}" type="slidenum">
              <a:rPr lang="ar-SA"/>
              <a:pPr>
                <a:defRPr/>
              </a:pPr>
              <a:t>51</a:t>
            </a:fld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تبديل نمودار مولفه</a:t>
            </a:r>
            <a:endParaRPr lang="en-US" smtClean="0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fa-IR" smtClean="0"/>
              <a:t>هر يك از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مولفه‌ها</a:t>
            </a:r>
            <a:r>
              <a:rPr lang="fa-IR" smtClean="0"/>
              <a:t> به‌صورت مجزا به شبكه پتري تبديل مي‌شوند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fa-IR" smtClean="0"/>
              <a:t>شبكه‌هاي پتري حاصل مطابق با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نوع ارتباط بين مولفه‌ها</a:t>
            </a:r>
            <a:r>
              <a:rPr lang="fa-IR" smtClean="0"/>
              <a:t> با هم تركيب مي‌شوند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/>
              <a:t>رفتار هر مولفه با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عبارت مسير (</a:t>
            </a:r>
            <a:r>
              <a:rPr lang="en-US" sz="2000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Path expression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fa-IR" smtClean="0"/>
              <a:t> نشان داده مي‌شود</a:t>
            </a:r>
          </a:p>
          <a:p>
            <a:pPr lvl="2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 ميان عمليات يك مولفه</a:t>
            </a:r>
          </a:p>
          <a:p>
            <a:pPr lvl="2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فرض بر اين است كه كليه عمليات انجام شده بوسيله هر مولفه، ترتيب فراخواني آنها و دفعات اجرا و انتخاب اين عمليات مشخص است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fa-IR" smtClean="0"/>
              <a:t>در نهايت براي شبكه پتري حاصل، </a:t>
            </a:r>
            <a:r>
              <a:rPr lang="fa-IR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نشانه‌گذاري اوليه</a:t>
            </a:r>
            <a:r>
              <a:rPr lang="fa-IR" smtClean="0"/>
              <a:t> انجام شود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BA5D15-1A67-46D4-A911-8E5F9597150D}" type="slidenum">
              <a:rPr lang="ar-SA"/>
              <a:pPr>
                <a:defRPr/>
              </a:pPr>
              <a:t>52</a:t>
            </a:fld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تبديل نمودار مولفه به شبكه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عملگرهاي عبارت مسير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a-IR" smtClean="0"/>
              <a:t> </a:t>
            </a:r>
            <a:endParaRPr lang="en-US" smtClean="0"/>
          </a:p>
        </p:txBody>
      </p:sp>
      <p:graphicFrame>
        <p:nvGraphicFramePr>
          <p:cNvPr id="779316" name="Group 52"/>
          <p:cNvGraphicFramePr>
            <a:graphicFrameLocks noGrp="1"/>
          </p:cNvGraphicFramePr>
          <p:nvPr/>
        </p:nvGraphicFramePr>
        <p:xfrm>
          <a:off x="900113" y="2349500"/>
          <a:ext cx="6985000" cy="4019550"/>
        </p:xfrm>
        <a:graphic>
          <a:graphicData uri="http://schemas.openxmlformats.org/drawingml/2006/table">
            <a:tbl>
              <a:tblPr rtl="1"/>
              <a:tblGrid>
                <a:gridCol w="720725"/>
                <a:gridCol w="6264275"/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؛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ترتيب اجراي عمليات عملگر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،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انتخاب يك عمل از بين مجموعه‌اي از عمليات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+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تكرار يك يا بيشتر عمليات و عملگر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تكرار صفر يا بيشتر عمليات و عملگر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||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اجراي موازي عمليات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( 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Nazanin" pitchFamily="2" charset="-78"/>
                        </a:rPr>
                        <a:t>عملگر مورد نظر بر كل عمليات داخل پرانتز اعمال مي‌شود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Nazanin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3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7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8C17D5-82EF-41BE-9B35-10C788E2B353}" type="slidenum">
              <a:rPr lang="ar-SA"/>
              <a:pPr>
                <a:defRPr/>
              </a:pPr>
              <a:t>53</a:t>
            </a:fld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تبديل نمودار مولفه به شبكه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a-IR" smtClean="0"/>
              <a:t>نمونه‌اي از نمودار مولفه پالايش شده با عبارات مسير</a:t>
            </a:r>
          </a:p>
          <a:p>
            <a:pPr lvl="1" eaLnBrk="1" hangingPunct="1">
              <a:lnSpc>
                <a:spcPct val="130000"/>
              </a:lnSpc>
            </a:pPr>
            <a:r>
              <a:rPr lang="fa-IR" smtClean="0"/>
              <a:t>رفتار مولفه به نمودار مولفه اضافه شده است</a:t>
            </a:r>
            <a:endParaRPr lang="en-US" smtClean="0"/>
          </a:p>
        </p:txBody>
      </p:sp>
      <p:pic>
        <p:nvPicPr>
          <p:cNvPr id="782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357563"/>
            <a:ext cx="54006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6C22D7-C5E9-4318-A4C1-4B103B3704A1}" type="slidenum">
              <a:rPr lang="ar-SA"/>
              <a:pPr>
                <a:defRPr/>
              </a:pPr>
              <a:t>54</a:t>
            </a:fld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تبديل نمودار مولفه به شبكه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ساختار ترتيب (عملگر ؛)</a:t>
            </a:r>
            <a:endParaRPr lang="en-US" smtClean="0"/>
          </a:p>
        </p:txBody>
      </p:sp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060575"/>
            <a:ext cx="13128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3D513-4E43-4A6E-9619-FC3A5360C971}" type="slidenum">
              <a:rPr lang="ar-SA"/>
              <a:pPr>
                <a:defRPr/>
              </a:pPr>
              <a:t>55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تبديل نمودار مولفه به شبكه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انتخاب (عملگر ،)</a:t>
            </a:r>
            <a:endParaRPr lang="en-US" smtClean="0"/>
          </a:p>
        </p:txBody>
      </p:sp>
      <p:pic>
        <p:nvPicPr>
          <p:cNvPr id="784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636838"/>
            <a:ext cx="316865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9496A-1CF3-490A-ABB3-5CE351C01F68}" type="slidenum">
              <a:rPr lang="ar-SA"/>
              <a:pPr>
                <a:defRPr/>
              </a:pPr>
              <a:t>56</a:t>
            </a:fld>
            <a:endParaRPr lang="en-US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تبديل نمودار مولفه به شبكه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ساختار موازي (عملگر ||)</a:t>
            </a:r>
            <a:endParaRPr lang="en-US" smtClean="0"/>
          </a:p>
        </p:txBody>
      </p:sp>
      <p:pic>
        <p:nvPicPr>
          <p:cNvPr id="785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276475"/>
            <a:ext cx="28448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B4F126-CB85-4399-9910-8E83E3326538}" type="slidenum">
              <a:rPr lang="ar-SA"/>
              <a:pPr>
                <a:defRPr/>
              </a:pPr>
              <a:t>57</a:t>
            </a:fld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تبديل نمودار مولفه به شبكه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ساختار تكرار (عملگر </a:t>
            </a:r>
            <a:r>
              <a:rPr lang="en-US" smtClean="0"/>
              <a:t>*</a:t>
            </a:r>
            <a:r>
              <a:rPr lang="fa-IR" smtClean="0"/>
              <a:t>)</a:t>
            </a:r>
            <a:endParaRPr lang="en-US" smtClean="0"/>
          </a:p>
        </p:txBody>
      </p:sp>
      <p:pic>
        <p:nvPicPr>
          <p:cNvPr id="786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205038"/>
            <a:ext cx="2824163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5357-76A4-4046-AA66-493D82B4DE97}" type="slidenum">
              <a:rPr lang="ar-SA"/>
              <a:pPr>
                <a:defRPr/>
              </a:pPr>
              <a:t>58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مثال </a:t>
            </a:r>
            <a:r>
              <a:rPr lang="en-US" sz="3600" smtClean="0"/>
              <a:t>ATM</a:t>
            </a:r>
            <a:endParaRPr lang="en-US" sz="1800" smtClean="0"/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نمودار موارد كاربري</a:t>
            </a:r>
            <a:endParaRPr lang="en-US" smtClean="0"/>
          </a:p>
        </p:txBody>
      </p:sp>
      <p:pic>
        <p:nvPicPr>
          <p:cNvPr id="78746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2276475"/>
            <a:ext cx="6408737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7766A-0924-4A99-AD38-4BFE5AD75E40}" type="slidenum">
              <a:rPr lang="ar-SA"/>
              <a:pPr>
                <a:defRPr/>
              </a:pPr>
              <a:t>59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مثال </a:t>
            </a:r>
            <a:r>
              <a:rPr lang="en-US" sz="4000" smtClean="0"/>
              <a:t>ATM</a:t>
            </a:r>
            <a:r>
              <a:rPr lang="fa-IR" smtClean="0"/>
              <a:t>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شبكه پتري معادل نمودار موارد كاربري</a:t>
            </a:r>
            <a:endParaRPr lang="en-US" smtClean="0"/>
          </a:p>
        </p:txBody>
      </p:sp>
      <p:pic>
        <p:nvPicPr>
          <p:cNvPr id="79360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1557338"/>
            <a:ext cx="22669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9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E492EB-180D-4E65-8AAD-252B22A25C07}" type="slidenum">
              <a:rPr lang="ar-SA"/>
              <a:pPr>
                <a:defRPr/>
              </a:pPr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نمودار انتقال حالت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مثالي از کامپايل برنامه</a:t>
            </a:r>
            <a:endParaRPr lang="en-US" smtClean="0"/>
          </a:p>
        </p:txBody>
      </p:sp>
      <p:cxnSp>
        <p:nvCxnSpPr>
          <p:cNvPr id="720937" name="AutoShape 41"/>
          <p:cNvCxnSpPr>
            <a:cxnSpLocks noChangeShapeType="1"/>
            <a:stCxn id="720958" idx="6"/>
            <a:endCxn id="720958" idx="7"/>
          </p:cNvCxnSpPr>
          <p:nvPr/>
        </p:nvCxnSpPr>
        <p:spPr bwMode="auto">
          <a:xfrm flipH="1" flipV="1">
            <a:off x="4765675" y="2828925"/>
            <a:ext cx="231775" cy="336550"/>
          </a:xfrm>
          <a:prstGeom prst="curvedConnector4">
            <a:avLst>
              <a:gd name="adj1" fmla="val -181056"/>
              <a:gd name="adj2" fmla="val 170588"/>
            </a:avLst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</p:spPr>
      </p:cxnSp>
      <p:cxnSp>
        <p:nvCxnSpPr>
          <p:cNvPr id="720939" name="AutoShape 43"/>
          <p:cNvCxnSpPr>
            <a:cxnSpLocks noChangeShapeType="1"/>
            <a:stCxn id="720969" idx="4"/>
            <a:endCxn id="720969" idx="5"/>
          </p:cNvCxnSpPr>
          <p:nvPr/>
        </p:nvCxnSpPr>
        <p:spPr bwMode="auto">
          <a:xfrm rot="5400000" flipH="1" flipV="1">
            <a:off x="6650038" y="4781550"/>
            <a:ext cx="139700" cy="561975"/>
          </a:xfrm>
          <a:prstGeom prst="curvedConnector3">
            <a:avLst>
              <a:gd name="adj1" fmla="val -128569"/>
            </a:avLst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</p:spPr>
      </p:cxnSp>
      <p:cxnSp>
        <p:nvCxnSpPr>
          <p:cNvPr id="720940" name="AutoShape 44"/>
          <p:cNvCxnSpPr>
            <a:cxnSpLocks noChangeShapeType="1"/>
            <a:stCxn id="720968" idx="6"/>
            <a:endCxn id="720968" idx="7"/>
          </p:cNvCxnSpPr>
          <p:nvPr/>
        </p:nvCxnSpPr>
        <p:spPr bwMode="auto">
          <a:xfrm flipH="1" flipV="1">
            <a:off x="4765675" y="5807075"/>
            <a:ext cx="231775" cy="338138"/>
          </a:xfrm>
          <a:prstGeom prst="curvedConnector4">
            <a:avLst>
              <a:gd name="adj1" fmla="val -75792"/>
              <a:gd name="adj2" fmla="val 194116"/>
            </a:avLst>
          </a:prstGeom>
          <a:noFill/>
          <a:ln w="38100">
            <a:solidFill>
              <a:srgbClr val="006600"/>
            </a:solidFill>
            <a:round/>
            <a:headEnd type="none" w="sm" len="sm"/>
            <a:tailEnd type="none" w="sm" len="sm"/>
          </a:ln>
        </p:spPr>
      </p:cxnSp>
      <p:sp>
        <p:nvSpPr>
          <p:cNvPr id="720941" name="Freeform 45"/>
          <p:cNvSpPr>
            <a:spLocks/>
          </p:cNvSpPr>
          <p:nvPr/>
        </p:nvSpPr>
        <p:spPr bwMode="auto">
          <a:xfrm>
            <a:off x="3214688" y="5072063"/>
            <a:ext cx="488950" cy="835025"/>
          </a:xfrm>
          <a:custGeom>
            <a:avLst/>
            <a:gdLst>
              <a:gd name="T0" fmla="*/ 679182047 w 352"/>
              <a:gd name="T1" fmla="*/ 0 h 624"/>
              <a:gd name="T2" fmla="*/ 30871914 w 352"/>
              <a:gd name="T3" fmla="*/ 687640309 h 624"/>
              <a:gd name="T4" fmla="*/ 493950627 w 352"/>
              <a:gd name="T5" fmla="*/ 1117414562 h 624"/>
              <a:gd name="T6" fmla="*/ 0 60000 65536"/>
              <a:gd name="T7" fmla="*/ 0 60000 65536"/>
              <a:gd name="T8" fmla="*/ 0 60000 65536"/>
              <a:gd name="T9" fmla="*/ 0 w 352"/>
              <a:gd name="T10" fmla="*/ 0 h 624"/>
              <a:gd name="T11" fmla="*/ 352 w 352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624">
                <a:moveTo>
                  <a:pt x="352" y="0"/>
                </a:moveTo>
                <a:cubicBezTo>
                  <a:pt x="192" y="140"/>
                  <a:pt x="32" y="280"/>
                  <a:pt x="16" y="384"/>
                </a:cubicBezTo>
                <a:cubicBezTo>
                  <a:pt x="0" y="488"/>
                  <a:pt x="128" y="556"/>
                  <a:pt x="256" y="624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0942" name="Line 46"/>
          <p:cNvSpPr>
            <a:spLocks noChangeShapeType="1"/>
          </p:cNvSpPr>
          <p:nvPr/>
        </p:nvSpPr>
        <p:spPr bwMode="auto">
          <a:xfrm flipH="1">
            <a:off x="4997450" y="4656138"/>
            <a:ext cx="6477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43" name="Line 47"/>
          <p:cNvSpPr>
            <a:spLocks noChangeShapeType="1"/>
          </p:cNvSpPr>
          <p:nvPr/>
        </p:nvSpPr>
        <p:spPr bwMode="auto">
          <a:xfrm flipH="1" flipV="1">
            <a:off x="4175125" y="5191125"/>
            <a:ext cx="0" cy="47783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44" name="Line 48"/>
          <p:cNvSpPr>
            <a:spLocks noChangeShapeType="1"/>
          </p:cNvSpPr>
          <p:nvPr/>
        </p:nvSpPr>
        <p:spPr bwMode="auto">
          <a:xfrm flipH="1" flipV="1">
            <a:off x="4175125" y="3643313"/>
            <a:ext cx="58738" cy="65405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945" name="Freeform 49"/>
          <p:cNvSpPr>
            <a:spLocks/>
          </p:cNvSpPr>
          <p:nvPr/>
        </p:nvSpPr>
        <p:spPr bwMode="auto">
          <a:xfrm>
            <a:off x="1881188" y="2509838"/>
            <a:ext cx="1704975" cy="1966912"/>
          </a:xfrm>
          <a:custGeom>
            <a:avLst/>
            <a:gdLst>
              <a:gd name="T0" fmla="*/ 0 w 1392"/>
              <a:gd name="T1" fmla="*/ 0 h 1584"/>
              <a:gd name="T2" fmla="*/ 864132041 w 1392"/>
              <a:gd name="T3" fmla="*/ 1628259294 h 1584"/>
              <a:gd name="T4" fmla="*/ 2088318666 w 1392"/>
              <a:gd name="T5" fmla="*/ 2147483647 h 1584"/>
              <a:gd name="T6" fmla="*/ 0 60000 65536"/>
              <a:gd name="T7" fmla="*/ 0 60000 65536"/>
              <a:gd name="T8" fmla="*/ 0 60000 65536"/>
              <a:gd name="T9" fmla="*/ 0 w 1392"/>
              <a:gd name="T10" fmla="*/ 0 h 1584"/>
              <a:gd name="T11" fmla="*/ 1392 w 1392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1584">
                <a:moveTo>
                  <a:pt x="0" y="0"/>
                </a:moveTo>
                <a:cubicBezTo>
                  <a:pt x="172" y="396"/>
                  <a:pt x="344" y="792"/>
                  <a:pt x="576" y="1056"/>
                </a:cubicBezTo>
                <a:cubicBezTo>
                  <a:pt x="808" y="1320"/>
                  <a:pt x="1100" y="1452"/>
                  <a:pt x="1392" y="1584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0946" name="Freeform 50"/>
          <p:cNvSpPr>
            <a:spLocks/>
          </p:cNvSpPr>
          <p:nvPr/>
        </p:nvSpPr>
        <p:spPr bwMode="auto">
          <a:xfrm>
            <a:off x="3233738" y="3403600"/>
            <a:ext cx="754062" cy="904875"/>
          </a:xfrm>
          <a:custGeom>
            <a:avLst/>
            <a:gdLst>
              <a:gd name="T0" fmla="*/ 863127974 w 616"/>
              <a:gd name="T1" fmla="*/ 1112363521 h 728"/>
              <a:gd name="T2" fmla="*/ 791200770 w 616"/>
              <a:gd name="T3" fmla="*/ 1038206056 h 728"/>
              <a:gd name="T4" fmla="*/ 71927223 w 616"/>
              <a:gd name="T5" fmla="*/ 593261114 h 728"/>
              <a:gd name="T6" fmla="*/ 359636171 w 616"/>
              <a:gd name="T7" fmla="*/ 0 h 728"/>
              <a:gd name="T8" fmla="*/ 0 60000 65536"/>
              <a:gd name="T9" fmla="*/ 0 60000 65536"/>
              <a:gd name="T10" fmla="*/ 0 60000 65536"/>
              <a:gd name="T11" fmla="*/ 0 60000 65536"/>
              <a:gd name="T12" fmla="*/ 0 w 616"/>
              <a:gd name="T13" fmla="*/ 0 h 728"/>
              <a:gd name="T14" fmla="*/ 616 w 616"/>
              <a:gd name="T15" fmla="*/ 728 h 7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6" h="728">
                <a:moveTo>
                  <a:pt x="576" y="720"/>
                </a:moveTo>
                <a:cubicBezTo>
                  <a:pt x="596" y="724"/>
                  <a:pt x="616" y="728"/>
                  <a:pt x="528" y="672"/>
                </a:cubicBezTo>
                <a:cubicBezTo>
                  <a:pt x="440" y="616"/>
                  <a:pt x="96" y="496"/>
                  <a:pt x="48" y="384"/>
                </a:cubicBezTo>
                <a:cubicBezTo>
                  <a:pt x="0" y="272"/>
                  <a:pt x="120" y="136"/>
                  <a:pt x="240" y="0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0947" name="Freeform 51"/>
          <p:cNvSpPr>
            <a:spLocks/>
          </p:cNvSpPr>
          <p:nvPr/>
        </p:nvSpPr>
        <p:spPr bwMode="auto">
          <a:xfrm>
            <a:off x="2292350" y="2451100"/>
            <a:ext cx="1117600" cy="655638"/>
          </a:xfrm>
          <a:custGeom>
            <a:avLst/>
            <a:gdLst>
              <a:gd name="T0" fmla="*/ 0 w 912"/>
              <a:gd name="T1" fmla="*/ 0 h 528"/>
              <a:gd name="T2" fmla="*/ 648733846 w 912"/>
              <a:gd name="T3" fmla="*/ 666107101 h 528"/>
              <a:gd name="T4" fmla="*/ 1369550422 w 912"/>
              <a:gd name="T5" fmla="*/ 814130970 h 528"/>
              <a:gd name="T6" fmla="*/ 0 60000 65536"/>
              <a:gd name="T7" fmla="*/ 0 60000 65536"/>
              <a:gd name="T8" fmla="*/ 0 60000 65536"/>
              <a:gd name="T9" fmla="*/ 0 w 912"/>
              <a:gd name="T10" fmla="*/ 0 h 528"/>
              <a:gd name="T11" fmla="*/ 912 w 912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528">
                <a:moveTo>
                  <a:pt x="0" y="0"/>
                </a:moveTo>
                <a:cubicBezTo>
                  <a:pt x="140" y="172"/>
                  <a:pt x="280" y="344"/>
                  <a:pt x="432" y="432"/>
                </a:cubicBezTo>
                <a:cubicBezTo>
                  <a:pt x="584" y="520"/>
                  <a:pt x="748" y="524"/>
                  <a:pt x="912" y="528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fa-IR"/>
          </a:p>
        </p:txBody>
      </p:sp>
      <p:cxnSp>
        <p:nvCxnSpPr>
          <p:cNvPr id="720948" name="AutoShape 52"/>
          <p:cNvCxnSpPr>
            <a:cxnSpLocks noChangeShapeType="1"/>
            <a:stCxn id="720936" idx="6"/>
            <a:endCxn id="720958" idx="1"/>
          </p:cNvCxnSpPr>
          <p:nvPr/>
        </p:nvCxnSpPr>
        <p:spPr bwMode="auto">
          <a:xfrm>
            <a:off x="2703513" y="2033588"/>
            <a:ext cx="939800" cy="795337"/>
          </a:xfrm>
          <a:prstGeom prst="curvedConnector2">
            <a:avLst/>
          </a:prstGeom>
          <a:noFill/>
          <a:ln w="38100">
            <a:solidFill>
              <a:srgbClr val="006600"/>
            </a:solidFill>
            <a:round/>
            <a:headEnd type="triangle" w="med" len="lg"/>
            <a:tailEnd type="none" w="sm" len="sm"/>
          </a:ln>
        </p:spPr>
      </p:cxnSp>
      <p:sp>
        <p:nvSpPr>
          <p:cNvPr id="720949" name="Freeform 53"/>
          <p:cNvSpPr>
            <a:spLocks/>
          </p:cNvSpPr>
          <p:nvPr/>
        </p:nvSpPr>
        <p:spPr bwMode="auto">
          <a:xfrm>
            <a:off x="2527300" y="1685925"/>
            <a:ext cx="1744663" cy="1003300"/>
          </a:xfrm>
          <a:custGeom>
            <a:avLst/>
            <a:gdLst>
              <a:gd name="T0" fmla="*/ 0 w 1424"/>
              <a:gd name="T1" fmla="*/ 135681422 h 808"/>
              <a:gd name="T2" fmla="*/ 1296931674 w 1424"/>
              <a:gd name="T3" fmla="*/ 61673150 h 808"/>
              <a:gd name="T4" fmla="*/ 2017447842 w 1424"/>
              <a:gd name="T5" fmla="*/ 505722804 h 808"/>
              <a:gd name="T6" fmla="*/ 2017447842 w 1424"/>
              <a:gd name="T7" fmla="*/ 1245805491 h 808"/>
              <a:gd name="T8" fmla="*/ 0 60000 65536"/>
              <a:gd name="T9" fmla="*/ 0 60000 65536"/>
              <a:gd name="T10" fmla="*/ 0 60000 65536"/>
              <a:gd name="T11" fmla="*/ 0 60000 65536"/>
              <a:gd name="T12" fmla="*/ 0 w 1424"/>
              <a:gd name="T13" fmla="*/ 0 h 808"/>
              <a:gd name="T14" fmla="*/ 1424 w 1424"/>
              <a:gd name="T15" fmla="*/ 808 h 8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24" h="808">
                <a:moveTo>
                  <a:pt x="0" y="88"/>
                </a:moveTo>
                <a:cubicBezTo>
                  <a:pt x="320" y="44"/>
                  <a:pt x="640" y="0"/>
                  <a:pt x="864" y="40"/>
                </a:cubicBezTo>
                <a:cubicBezTo>
                  <a:pt x="1088" y="80"/>
                  <a:pt x="1264" y="200"/>
                  <a:pt x="1344" y="328"/>
                </a:cubicBezTo>
                <a:cubicBezTo>
                  <a:pt x="1424" y="456"/>
                  <a:pt x="1384" y="632"/>
                  <a:pt x="1344" y="808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0950" name="Freeform 54"/>
          <p:cNvSpPr>
            <a:spLocks/>
          </p:cNvSpPr>
          <p:nvPr/>
        </p:nvSpPr>
        <p:spPr bwMode="auto">
          <a:xfrm>
            <a:off x="4762500" y="4238625"/>
            <a:ext cx="1000125" cy="177800"/>
          </a:xfrm>
          <a:custGeom>
            <a:avLst/>
            <a:gdLst>
              <a:gd name="T0" fmla="*/ 0 w 816"/>
              <a:gd name="T1" fmla="*/ 329300428 h 96"/>
              <a:gd name="T2" fmla="*/ 504739557 w 816"/>
              <a:gd name="T3" fmla="*/ 0 h 96"/>
              <a:gd name="T4" fmla="*/ 1225796527 w 816"/>
              <a:gd name="T5" fmla="*/ 329300428 h 96"/>
              <a:gd name="T6" fmla="*/ 0 60000 65536"/>
              <a:gd name="T7" fmla="*/ 0 60000 65536"/>
              <a:gd name="T8" fmla="*/ 0 60000 65536"/>
              <a:gd name="T9" fmla="*/ 0 w 816"/>
              <a:gd name="T10" fmla="*/ 0 h 96"/>
              <a:gd name="T11" fmla="*/ 816 w 816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96">
                <a:moveTo>
                  <a:pt x="0" y="96"/>
                </a:moveTo>
                <a:cubicBezTo>
                  <a:pt x="100" y="48"/>
                  <a:pt x="200" y="0"/>
                  <a:pt x="336" y="0"/>
                </a:cubicBezTo>
                <a:cubicBezTo>
                  <a:pt x="472" y="0"/>
                  <a:pt x="644" y="48"/>
                  <a:pt x="816" y="96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 type="none" w="sm" len="sm"/>
            <a:tailEnd type="triangle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0951" name="Freeform 55"/>
          <p:cNvSpPr>
            <a:spLocks/>
          </p:cNvSpPr>
          <p:nvPr/>
        </p:nvSpPr>
        <p:spPr bwMode="auto">
          <a:xfrm>
            <a:off x="4821238" y="3463925"/>
            <a:ext cx="1411287" cy="714375"/>
          </a:xfrm>
          <a:custGeom>
            <a:avLst/>
            <a:gdLst>
              <a:gd name="T0" fmla="*/ 1728933036 w 1152"/>
              <a:gd name="T1" fmla="*/ 885992366 h 576"/>
              <a:gd name="T2" fmla="*/ 936505216 w 1152"/>
              <a:gd name="T3" fmla="*/ 221498402 h 576"/>
              <a:gd name="T4" fmla="*/ 0 w 1152"/>
              <a:gd name="T5" fmla="*/ 0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1152" y="576"/>
                </a:moveTo>
                <a:cubicBezTo>
                  <a:pt x="984" y="408"/>
                  <a:pt x="816" y="240"/>
                  <a:pt x="624" y="144"/>
                </a:cubicBezTo>
                <a:cubicBezTo>
                  <a:pt x="432" y="48"/>
                  <a:pt x="216" y="24"/>
                  <a:pt x="0" y="0"/>
                </a:cubicBezTo>
              </a:path>
            </a:pathLst>
          </a:custGeom>
          <a:noFill/>
          <a:ln w="38100">
            <a:solidFill>
              <a:srgbClr val="006600"/>
            </a:solidFill>
            <a:round/>
            <a:headEnd type="none" w="med" len="lg"/>
            <a:tailEnd type="triangle" w="med" len="lg"/>
          </a:ln>
        </p:spPr>
        <p:txBody>
          <a:bodyPr wrap="none" anchor="ctr"/>
          <a:lstStyle/>
          <a:p>
            <a:endParaRPr lang="fa-IR"/>
          </a:p>
        </p:txBody>
      </p:sp>
      <p:sp>
        <p:nvSpPr>
          <p:cNvPr id="720952" name="Text Box 56"/>
          <p:cNvSpPr txBox="1">
            <a:spLocks noChangeArrowheads="1"/>
          </p:cNvSpPr>
          <p:nvPr/>
        </p:nvSpPr>
        <p:spPr bwMode="auto">
          <a:xfrm>
            <a:off x="5383213" y="253047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53" name="Text Box 57"/>
          <p:cNvSpPr txBox="1">
            <a:spLocks noChangeArrowheads="1"/>
          </p:cNvSpPr>
          <p:nvPr/>
        </p:nvSpPr>
        <p:spPr bwMode="auto">
          <a:xfrm>
            <a:off x="6624638" y="5270500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54" name="Text Box 58"/>
          <p:cNvSpPr txBox="1">
            <a:spLocks noChangeArrowheads="1"/>
          </p:cNvSpPr>
          <p:nvPr/>
        </p:nvSpPr>
        <p:spPr bwMode="auto">
          <a:xfrm>
            <a:off x="5095875" y="544988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Events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55" name="Text Box 59"/>
          <p:cNvSpPr txBox="1">
            <a:spLocks noChangeArrowheads="1"/>
          </p:cNvSpPr>
          <p:nvPr/>
        </p:nvSpPr>
        <p:spPr bwMode="auto">
          <a:xfrm>
            <a:off x="2308225" y="5392738"/>
            <a:ext cx="99218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no events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56" name="Text Box 60"/>
          <p:cNvSpPr txBox="1">
            <a:spLocks noChangeArrowheads="1"/>
          </p:cNvSpPr>
          <p:nvPr/>
        </p:nvSpPr>
        <p:spPr bwMode="auto">
          <a:xfrm>
            <a:off x="3508375" y="5334000"/>
            <a:ext cx="76041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hiccup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57" name="Oval 61"/>
          <p:cNvSpPr>
            <a:spLocks noChangeArrowheads="1"/>
          </p:cNvSpPr>
          <p:nvPr/>
        </p:nvSpPr>
        <p:spPr bwMode="auto">
          <a:xfrm>
            <a:off x="3409950" y="4238625"/>
            <a:ext cx="1587500" cy="952500"/>
          </a:xfrm>
          <a:prstGeom prst="ellipse">
            <a:avLst/>
          </a:prstGeom>
          <a:solidFill>
            <a:srgbClr val="CCFF33"/>
          </a:solidFill>
          <a:ln w="127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 eaLnBrk="0" hangingPunct="0"/>
            <a:r>
              <a: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Running</a:t>
            </a:r>
            <a:endParaRPr lang="en-US" sz="240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58" name="Oval 62"/>
          <p:cNvSpPr>
            <a:spLocks noChangeArrowheads="1"/>
          </p:cNvSpPr>
          <p:nvPr/>
        </p:nvSpPr>
        <p:spPr bwMode="auto">
          <a:xfrm>
            <a:off x="3409950" y="2689225"/>
            <a:ext cx="1587500" cy="954088"/>
          </a:xfrm>
          <a:prstGeom prst="ellipse">
            <a:avLst/>
          </a:prstGeom>
          <a:solidFill>
            <a:srgbClr val="CCFF33"/>
          </a:solidFill>
          <a:ln w="127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 eaLnBrk="0" hangingPunct="0"/>
            <a:r>
              <a: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endParaRPr lang="en-US" sz="240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59" name="Text Box 63"/>
          <p:cNvSpPr txBox="1">
            <a:spLocks noChangeArrowheads="1"/>
          </p:cNvSpPr>
          <p:nvPr/>
        </p:nvSpPr>
        <p:spPr bwMode="auto">
          <a:xfrm>
            <a:off x="4932363" y="4738688"/>
            <a:ext cx="81756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resume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0" name="Text Box 64"/>
          <p:cNvSpPr txBox="1">
            <a:spLocks noChangeArrowheads="1"/>
          </p:cNvSpPr>
          <p:nvPr/>
        </p:nvSpPr>
        <p:spPr bwMode="auto">
          <a:xfrm>
            <a:off x="4876800" y="4260850"/>
            <a:ext cx="681038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pause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1" name="Text Box 65"/>
          <p:cNvSpPr txBox="1">
            <a:spLocks noChangeArrowheads="1"/>
          </p:cNvSpPr>
          <p:nvPr/>
        </p:nvSpPr>
        <p:spPr bwMode="auto">
          <a:xfrm>
            <a:off x="5659438" y="3427413"/>
            <a:ext cx="5461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2" name="Text Box 66"/>
          <p:cNvSpPr txBox="1">
            <a:spLocks noChangeArrowheads="1"/>
          </p:cNvSpPr>
          <p:nvPr/>
        </p:nvSpPr>
        <p:spPr bwMode="auto">
          <a:xfrm>
            <a:off x="4189413" y="3844925"/>
            <a:ext cx="5461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3" name="Text Box 67"/>
          <p:cNvSpPr txBox="1">
            <a:spLocks noChangeArrowheads="1"/>
          </p:cNvSpPr>
          <p:nvPr/>
        </p:nvSpPr>
        <p:spPr bwMode="auto">
          <a:xfrm>
            <a:off x="3224213" y="3665538"/>
            <a:ext cx="874712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finished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4" name="Text Box 68"/>
          <p:cNvSpPr txBox="1">
            <a:spLocks noChangeArrowheads="1"/>
          </p:cNvSpPr>
          <p:nvPr/>
        </p:nvSpPr>
        <p:spPr bwMode="auto">
          <a:xfrm>
            <a:off x="1652588" y="3606800"/>
            <a:ext cx="80645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success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5" name="Text Box 69"/>
          <p:cNvSpPr txBox="1">
            <a:spLocks noChangeArrowheads="1"/>
          </p:cNvSpPr>
          <p:nvPr/>
        </p:nvSpPr>
        <p:spPr bwMode="auto">
          <a:xfrm>
            <a:off x="2387600" y="2349500"/>
            <a:ext cx="1031875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Compiled</a:t>
            </a:r>
          </a:p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error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6" name="Text Box 70"/>
          <p:cNvSpPr txBox="1">
            <a:spLocks noChangeArrowheads="1"/>
          </p:cNvSpPr>
          <p:nvPr/>
        </p:nvSpPr>
        <p:spPr bwMode="auto">
          <a:xfrm>
            <a:off x="4013200" y="1700213"/>
            <a:ext cx="5461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stop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7" name="Text Box 71"/>
          <p:cNvSpPr txBox="1">
            <a:spLocks noChangeArrowheads="1"/>
          </p:cNvSpPr>
          <p:nvPr/>
        </p:nvSpPr>
        <p:spPr bwMode="auto">
          <a:xfrm>
            <a:off x="3235325" y="1916113"/>
            <a:ext cx="5000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rtl="0" eaLnBrk="0" hangingPunct="0"/>
            <a:r>
              <a:rPr 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endParaRPr lang="en-US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8" name="Oval 72"/>
          <p:cNvSpPr>
            <a:spLocks noChangeArrowheads="1"/>
          </p:cNvSpPr>
          <p:nvPr/>
        </p:nvSpPr>
        <p:spPr bwMode="auto">
          <a:xfrm>
            <a:off x="3409950" y="5668963"/>
            <a:ext cx="1587500" cy="952500"/>
          </a:xfrm>
          <a:prstGeom prst="ellipse">
            <a:avLst/>
          </a:prstGeom>
          <a:solidFill>
            <a:srgbClr val="CCFF33"/>
          </a:solidFill>
          <a:ln w="127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 eaLnBrk="0" hangingPunct="0"/>
            <a:r>
              <a: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Executing</a:t>
            </a:r>
            <a:endParaRPr lang="en-US" sz="240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69" name="Oval 73"/>
          <p:cNvSpPr>
            <a:spLocks noChangeArrowheads="1"/>
          </p:cNvSpPr>
          <p:nvPr/>
        </p:nvSpPr>
        <p:spPr bwMode="auto">
          <a:xfrm>
            <a:off x="5645150" y="4178300"/>
            <a:ext cx="1587500" cy="954088"/>
          </a:xfrm>
          <a:prstGeom prst="ellipse">
            <a:avLst/>
          </a:prstGeom>
          <a:solidFill>
            <a:srgbClr val="CCFF33"/>
          </a:solidFill>
          <a:ln w="127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 eaLnBrk="0" hangingPunct="0"/>
            <a:r>
              <a: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Pausing</a:t>
            </a:r>
            <a:endParaRPr lang="en-US" sz="240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936" name="Oval 40"/>
          <p:cNvSpPr>
            <a:spLocks noChangeArrowheads="1"/>
          </p:cNvSpPr>
          <p:nvPr/>
        </p:nvSpPr>
        <p:spPr bwMode="auto">
          <a:xfrm>
            <a:off x="1116013" y="1557338"/>
            <a:ext cx="1587500" cy="952500"/>
          </a:xfrm>
          <a:prstGeom prst="ellipse">
            <a:avLst/>
          </a:prstGeom>
          <a:solidFill>
            <a:srgbClr val="CCFF33"/>
          </a:solidFill>
          <a:ln w="12700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rtl="0" eaLnBrk="0" hangingPunct="0"/>
            <a:r>
              <a:rPr lang="en-US" sz="2400" b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Compiling</a:t>
            </a:r>
            <a:endParaRPr lang="en-US" sz="240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0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2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0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0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2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2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2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2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2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2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2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2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2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2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2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2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2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20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20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20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2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72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2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2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2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72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2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2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2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720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41" grpId="0" animBg="1"/>
      <p:bldP spid="720942" grpId="0" animBg="1"/>
      <p:bldP spid="720943" grpId="0" animBg="1"/>
      <p:bldP spid="720944" grpId="0" animBg="1"/>
      <p:bldP spid="720945" grpId="0" animBg="1"/>
      <p:bldP spid="720946" grpId="0" animBg="1"/>
      <p:bldP spid="720947" grpId="0" animBg="1"/>
      <p:bldP spid="720949" grpId="0" animBg="1"/>
      <p:bldP spid="720950" grpId="0" animBg="1"/>
      <p:bldP spid="720951" grpId="0" animBg="1"/>
      <p:bldP spid="720952" grpId="0"/>
      <p:bldP spid="720953" grpId="0"/>
      <p:bldP spid="720954" grpId="0"/>
      <p:bldP spid="720955" grpId="0"/>
      <p:bldP spid="720956" grpId="0"/>
      <p:bldP spid="720957" grpId="0" animBg="1"/>
      <p:bldP spid="720958" grpId="0" animBg="1"/>
      <p:bldP spid="720959" grpId="0"/>
      <p:bldP spid="720960" grpId="0"/>
      <p:bldP spid="720961" grpId="0"/>
      <p:bldP spid="720962" grpId="0"/>
      <p:bldP spid="720963" grpId="0"/>
      <p:bldP spid="720964" grpId="0"/>
      <p:bldP spid="720965" grpId="0"/>
      <p:bldP spid="720966" grpId="0"/>
      <p:bldP spid="720967" grpId="0"/>
      <p:bldP spid="720968" grpId="0" animBg="1"/>
      <p:bldP spid="720969" grpId="0" animBg="1"/>
      <p:bldP spid="72093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C78D57-D476-4B25-B85B-ABA3A161E401}" type="slidenum">
              <a:rPr lang="ar-SA"/>
              <a:pPr>
                <a:defRPr/>
              </a:pPr>
              <a:t>60</a:t>
            </a:fld>
            <a:endParaRPr lang="en-US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مثال </a:t>
            </a:r>
            <a:r>
              <a:rPr lang="en-US" sz="4000" smtClean="0"/>
              <a:t>ATM</a:t>
            </a:r>
            <a:r>
              <a:rPr lang="fa-IR" smtClean="0"/>
              <a:t>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نمودار ترتيبي</a:t>
            </a:r>
            <a:endParaRPr lang="en-US" smtClean="0"/>
          </a:p>
        </p:txBody>
      </p:sp>
      <p:pic>
        <p:nvPicPr>
          <p:cNvPr id="794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20938"/>
            <a:ext cx="65055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C0F08D-F1CA-4C6B-A782-EBEE83B51240}" type="slidenum">
              <a:rPr lang="ar-SA"/>
              <a:pPr>
                <a:defRPr/>
              </a:pPr>
              <a:t>61</a:t>
            </a:fld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مثال </a:t>
            </a:r>
            <a:r>
              <a:rPr lang="en-US" sz="4000" smtClean="0"/>
              <a:t>ATM</a:t>
            </a:r>
            <a:r>
              <a:rPr lang="fa-IR" smtClean="0"/>
              <a:t>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شبكه پتري معادل نمودار ترتيبي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795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5038"/>
            <a:ext cx="840105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00155-2C4A-4798-9625-CF98FA6079FE}" type="slidenum">
              <a:rPr lang="ar-SA"/>
              <a:pPr>
                <a:defRPr/>
              </a:pPr>
              <a:t>62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مثال </a:t>
            </a:r>
            <a:r>
              <a:rPr lang="en-US" sz="4000" smtClean="0"/>
              <a:t>ATM</a:t>
            </a:r>
            <a:r>
              <a:rPr lang="fa-IR" smtClean="0"/>
              <a:t>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نمودار مولفه پالايش شده با عبارت مسير</a:t>
            </a:r>
            <a:endParaRPr lang="en-US" smtClean="0"/>
          </a:p>
        </p:txBody>
      </p:sp>
      <p:pic>
        <p:nvPicPr>
          <p:cNvPr id="79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11425"/>
            <a:ext cx="82804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4CAB9-518D-464F-A888-8C2014349835}" type="slidenum">
              <a:rPr lang="ar-SA"/>
              <a:pPr>
                <a:defRPr/>
              </a:pPr>
              <a:t>63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مثال </a:t>
            </a:r>
            <a:r>
              <a:rPr lang="en-US" sz="4000" smtClean="0"/>
              <a:t>ATM</a:t>
            </a:r>
            <a:r>
              <a:rPr lang="fa-IR" smtClean="0"/>
              <a:t>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شبكه پتري معادل با نمودار مولفه</a:t>
            </a:r>
            <a:endParaRPr lang="en-US" smtClean="0"/>
          </a:p>
        </p:txBody>
      </p:sp>
      <p:pic>
        <p:nvPicPr>
          <p:cNvPr id="7915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2205038"/>
            <a:ext cx="6192837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E1237E-A198-4FC3-8A94-A7F6BFCA802A}" type="slidenum">
              <a:rPr lang="ar-SA"/>
              <a:pPr>
                <a:defRPr/>
              </a:pPr>
              <a:t>64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7777162" cy="838200"/>
          </a:xfrm>
        </p:spPr>
        <p:txBody>
          <a:bodyPr/>
          <a:lstStyle/>
          <a:p>
            <a:pPr eaLnBrk="1" hangingPunct="1"/>
            <a:r>
              <a:rPr lang="fa-IR" smtClean="0"/>
              <a:t>كاربرد شبكه پتري در مدلسازي فرآيند</a:t>
            </a:r>
            <a:endParaRPr lang="en-US" smtClean="0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fa-IR" smtClean="0"/>
              <a:t>مزاياي استفاده از شبكه‌هاي پتري در نمايش رفتار فرآيند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بيان صريح حالات و عمليات فرآيند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ارائه يك مدل اجرايي از فرآيند با استفاده از شبكه پتري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نمايش دقيق پيش‌شرط‌ها و پس‌شرط‌هاي عمليات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مدلسازي ساده‌تر و دقيق‌تر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fa-IR" smtClean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قابليت ارزيابي و رفع مشكلات</a:t>
            </a:r>
            <a:endParaRPr lang="en-US" smtClean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8C0D2A-6C29-416A-8B89-CC0DC6E2D39D}" type="slidenum">
              <a:rPr lang="ar-SA"/>
              <a:pPr>
                <a:defRPr/>
              </a:pPr>
              <a:t>7</a:t>
            </a:fld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نمودار انتقال حالت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fa-IR" smtClean="0"/>
              <a:t>مشکلات نمودار انتقال حالت</a:t>
            </a:r>
          </a:p>
          <a:p>
            <a:pPr lvl="1" eaLnBrk="1" hangingPunct="1">
              <a:lnSpc>
                <a:spcPct val="140000"/>
              </a:lnSpc>
            </a:pPr>
            <a:r>
              <a:rPr lang="fa-IR" smtClean="0"/>
              <a:t>وقتي </a:t>
            </a:r>
            <a:r>
              <a:rPr lang="fa-IR" smtClean="0">
                <a:solidFill>
                  <a:srgbClr val="CC3300"/>
                </a:solidFill>
              </a:rPr>
              <a:t>تعداد حالات</a:t>
            </a:r>
            <a:r>
              <a:rPr lang="fa-IR" smtClean="0"/>
              <a:t> و </a:t>
            </a:r>
            <a:r>
              <a:rPr lang="fa-IR" smtClean="0">
                <a:solidFill>
                  <a:srgbClr val="CC3300"/>
                </a:solidFill>
              </a:rPr>
              <a:t>رويدادها</a:t>
            </a:r>
            <a:r>
              <a:rPr lang="fa-IR" smtClean="0"/>
              <a:t> افزايش يابد، پيچيدگي به‌صورت تصاعدي افزايش مي‌يابد</a:t>
            </a:r>
          </a:p>
          <a:p>
            <a:pPr lvl="1" eaLnBrk="1" hangingPunct="1">
              <a:lnSpc>
                <a:spcPct val="140000"/>
              </a:lnSpc>
            </a:pPr>
            <a:r>
              <a:rPr lang="fa-IR" smtClean="0"/>
              <a:t>ابهام در نمودار سبب </a:t>
            </a:r>
            <a:r>
              <a:rPr lang="fa-IR" smtClean="0">
                <a:solidFill>
                  <a:srgbClr val="CC3300"/>
                </a:solidFill>
              </a:rPr>
              <a:t>افزايش پيچيدگي</a:t>
            </a:r>
            <a:r>
              <a:rPr lang="fa-IR" smtClean="0"/>
              <a:t> و تضعيف ارزيابي مي‌شود</a:t>
            </a:r>
          </a:p>
          <a:p>
            <a:pPr lvl="1" eaLnBrk="1" hangingPunct="1">
              <a:lnSpc>
                <a:spcPct val="140000"/>
              </a:lnSpc>
            </a:pPr>
            <a:r>
              <a:rPr lang="fa-IR" smtClean="0"/>
              <a:t>با توجه به عدم وجود پشتوانه رياضي توانايي </a:t>
            </a:r>
            <a:r>
              <a:rPr lang="fa-IR" smtClean="0">
                <a:solidFill>
                  <a:srgbClr val="CC3300"/>
                </a:solidFill>
              </a:rPr>
              <a:t>ارزيابي</a:t>
            </a:r>
            <a:r>
              <a:rPr lang="fa-IR" smtClean="0"/>
              <a:t> </a:t>
            </a:r>
            <a:r>
              <a:rPr lang="fa-IR" smtClean="0">
                <a:solidFill>
                  <a:srgbClr val="CC3300"/>
                </a:solidFill>
              </a:rPr>
              <a:t>کامل</a:t>
            </a:r>
            <a:r>
              <a:rPr lang="fa-IR" smtClean="0"/>
              <a:t> نمودار وجود ندارد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D1A736-2063-402C-B90F-D64F88965F41}" type="slidenum">
              <a:rPr lang="ar-SA"/>
              <a:pPr>
                <a:defRPr/>
              </a:pPr>
              <a:t>8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شبکه پتري</a:t>
            </a:r>
            <a:endParaRPr lang="en-US" smtClean="0"/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fa-IR" smtClean="0"/>
              <a:t>با وجود نقاط ضعف و مشکلات روش‌هاي مدلسازي رفتار در ارزيابي، استفاده از شبکه‌هاي پتري بسيار مورد توجه قرار گرفته است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a-IR" smtClean="0"/>
              <a:t>شبکه‌ پتري، </a:t>
            </a:r>
            <a:r>
              <a:rPr lang="fa-IR" smtClean="0">
                <a:solidFill>
                  <a:srgbClr val="CC3300"/>
                </a:solidFill>
              </a:rPr>
              <a:t>مبتني بر نظريه گراف</a:t>
            </a:r>
            <a:r>
              <a:rPr lang="fa-IR" smtClean="0"/>
              <a:t> بوده و با استفاده از قواعدي منطقي جريان فعاليت‌ها در سيستم را نمايش مي‌دهد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fa-IR" smtClean="0">
                <a:solidFill>
                  <a:srgbClr val="CC3300"/>
                </a:solidFill>
              </a:rPr>
              <a:t>چارچوب رياضي</a:t>
            </a:r>
            <a:r>
              <a:rPr lang="fa-IR" smtClean="0"/>
              <a:t> </a:t>
            </a:r>
            <a:r>
              <a:rPr lang="ar-SA" smtClean="0"/>
              <a:t>شبكه پتري </a:t>
            </a:r>
            <a:r>
              <a:rPr lang="fa-IR" smtClean="0"/>
              <a:t>سبب مي‌شود تا توانايي</a:t>
            </a:r>
            <a:r>
              <a:rPr lang="ar-SA" smtClean="0"/>
              <a:t> </a:t>
            </a: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تحليل</a:t>
            </a:r>
            <a:r>
              <a:rPr lang="ar-SA" smtClean="0"/>
              <a:t>، </a:t>
            </a:r>
            <a:r>
              <a:rPr lang="ar-SA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تاييد</a:t>
            </a:r>
            <a:r>
              <a:rPr lang="ar-SA" smtClean="0"/>
              <a:t> </a:t>
            </a:r>
            <a:r>
              <a:rPr lang="ar-SA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صحت و ارزيابي </a:t>
            </a:r>
            <a:r>
              <a:rPr lang="fa-IR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مدل‌ها</a:t>
            </a:r>
            <a:r>
              <a:rPr lang="fa-IR" smtClean="0"/>
              <a:t> را داشته باشد</a:t>
            </a: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B44A0C-B09E-4CB3-A2F2-7B5513D0A34B}" type="slidenum">
              <a:rPr lang="ar-SA"/>
              <a:pPr>
                <a:defRPr/>
              </a:pPr>
              <a:t>9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شبکه پتري </a:t>
            </a:r>
            <a:r>
              <a:rPr lang="fa-IR" sz="2400" smtClean="0"/>
              <a:t>(ادامه)</a:t>
            </a:r>
            <a:endParaRPr lang="en-US" sz="2400" smtClean="0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ar-SA" smtClean="0"/>
              <a:t>شبكه</a:t>
            </a:r>
            <a:r>
              <a:rPr lang="fa-IR" smtClean="0"/>
              <a:t> </a:t>
            </a:r>
            <a:r>
              <a:rPr lang="ar-SA" smtClean="0"/>
              <a:t>پتري قادر به توصيف سيستم</a:t>
            </a:r>
            <a:r>
              <a:rPr lang="fa-IR" smtClean="0"/>
              <a:t>‌</a:t>
            </a:r>
            <a:r>
              <a:rPr lang="ar-SA" smtClean="0"/>
              <a:t>ها</a:t>
            </a:r>
            <a:r>
              <a:rPr lang="fa-IR" smtClean="0"/>
              <a:t>ي</a:t>
            </a:r>
            <a:r>
              <a:rPr lang="ar-SA" smtClean="0"/>
              <a:t>ي </a:t>
            </a:r>
            <a:r>
              <a:rPr lang="fa-IR" smtClean="0"/>
              <a:t>است</a:t>
            </a:r>
            <a:r>
              <a:rPr lang="ar-SA" smtClean="0"/>
              <a:t> كه</a:t>
            </a:r>
            <a:r>
              <a:rPr lang="fa-IR" smtClean="0"/>
              <a:t> شامل مجموعه‌اي از </a:t>
            </a:r>
            <a:r>
              <a:rPr lang="ar-SA" smtClean="0">
                <a:solidFill>
                  <a:srgbClr val="CC3300"/>
                </a:solidFill>
              </a:rPr>
              <a:t>رخداد</a:t>
            </a:r>
            <a:r>
              <a:rPr lang="fa-IR" smtClean="0">
                <a:solidFill>
                  <a:srgbClr val="CC3300"/>
                </a:solidFill>
              </a:rPr>
              <a:t>هاي</a:t>
            </a:r>
            <a:r>
              <a:rPr lang="ar-SA" smtClean="0">
                <a:solidFill>
                  <a:srgbClr val="CC3300"/>
                </a:solidFill>
              </a:rPr>
              <a:t> گسسته و پراكنده</a:t>
            </a:r>
            <a:r>
              <a:rPr lang="ar-SA" smtClean="0"/>
              <a:t> </a:t>
            </a:r>
            <a:r>
              <a:rPr lang="fa-IR" smtClean="0"/>
              <a:t>هستند، از جمله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همزماني و تعارض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ترتيب‌ها، شاخه‌هاي شرطي و چرخه‌ها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همگام‌سازي (</a:t>
            </a:r>
            <a:r>
              <a:rPr lang="en-US" sz="1800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Synchronization</a:t>
            </a:r>
            <a:r>
              <a:rPr lang="ar-SA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اشتراک منابع محدود و انحصار متقابل</a:t>
            </a:r>
          </a:p>
          <a:p>
            <a:pPr lvl="1" eaLnBrk="1" hangingPunct="1">
              <a:lnSpc>
                <a:spcPct val="140000"/>
              </a:lnSpc>
              <a:defRPr/>
            </a:pPr>
            <a:r>
              <a:rPr lang="fa-IR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الگوهاي مخابراتي، کنترلي و جريان‌هاي اطلاعاتي</a:t>
            </a:r>
            <a:endParaRPr lang="en-US" smtClean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0622" y="6572272"/>
            <a:ext cx="2422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@</a:t>
            </a:r>
            <a:r>
              <a:rPr lang="en-US" sz="1400" dirty="0" err="1" smtClean="0"/>
              <a:t>Computer_IT_Engineering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imes New Roman"/>
        <a:ea typeface=""/>
        <a:cs typeface="Titr"/>
      </a:majorFont>
      <a:minorFont>
        <a:latin typeface="Times New Roman"/>
        <a:ea typeface=""/>
        <a:cs typeface="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8898</TotalTime>
  <Words>2631</Words>
  <Application>Microsoft Office PowerPoint</Application>
  <PresentationFormat>On-screen Show (4:3)</PresentationFormat>
  <Paragraphs>536</Paragraphs>
  <Slides>64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Blends</vt:lpstr>
      <vt:lpstr>Slide 1</vt:lpstr>
      <vt:lpstr>اهداف جلسه</vt:lpstr>
      <vt:lpstr>مدلسازي رفتار سيستم</vt:lpstr>
      <vt:lpstr>مدلسازي رفتار سيستم (ادامه)</vt:lpstr>
      <vt:lpstr>نمودار انتقال حالت</vt:lpstr>
      <vt:lpstr>نمودار انتقال حالت (ادامه)</vt:lpstr>
      <vt:lpstr>نمودار انتقال حالت (ادامه)</vt:lpstr>
      <vt:lpstr>شبکه پتري</vt:lpstr>
      <vt:lpstr>شبکه پتري (ادامه)</vt:lpstr>
      <vt:lpstr>تاريخچه شبکه پتري</vt:lpstr>
      <vt:lpstr>عناصر شبکه پتري</vt:lpstr>
      <vt:lpstr>عناصر شبکه پتري (ادامه)</vt:lpstr>
      <vt:lpstr>تعريف شبکه پتري</vt:lpstr>
      <vt:lpstr>تعريف شبکه پتري (ادامه)</vt:lpstr>
      <vt:lpstr>تعريف شبکه پتري (ادامه)</vt:lpstr>
      <vt:lpstr>تعريف شبکه پتري (ادامه)</vt:lpstr>
      <vt:lpstr>نكات ضمني تعريف</vt:lpstr>
      <vt:lpstr>نكات ضمني تعريف (ادامه)</vt:lpstr>
      <vt:lpstr>نمونه ساختارهاي شبکه پتري</vt:lpstr>
      <vt:lpstr>نمونه ساختارهاي شبکه پتري (ادامه)</vt:lpstr>
      <vt:lpstr>نمونه ساختارهاي شبکه پتري (ادامه)</vt:lpstr>
      <vt:lpstr>نمونه ساختارهاي شبکه پتري (ادامه)</vt:lpstr>
      <vt:lpstr>نمونه مدلسازي رفتار با شبکه پتري</vt:lpstr>
      <vt:lpstr>نمونه مدلسازي رفتار با شبکه پتري</vt:lpstr>
      <vt:lpstr>نمونه مدلسازي رفتار با شبکه پتري (ادامه)</vt:lpstr>
      <vt:lpstr>نمونه مدلسازي رفتار با شبکه پتري (ادامه)</vt:lpstr>
      <vt:lpstr>نمونه مدلسازي رفتار با شبکه پتري (ادامه)</vt:lpstr>
      <vt:lpstr>خصوصيات رفتاري شبكه‌هاي پتري</vt:lpstr>
      <vt:lpstr>خصوصيات رفتاري شبكه‌هاي پتري (ادامه)</vt:lpstr>
      <vt:lpstr>خصوصيات رفتاري شبكه‌هاي پتري (ادامه)</vt:lpstr>
      <vt:lpstr>خصوصيات رفتاري شبكه‌هاي پتري (ادامه)</vt:lpstr>
      <vt:lpstr>خصوصيات رفتاري شبكه‌هاي پتري (ادامه)</vt:lpstr>
      <vt:lpstr>زيرنوع‌هاي شبكه پتري</vt:lpstr>
      <vt:lpstr>زيرنوع‌هاي شبكه پتري (ادامه)</vt:lpstr>
      <vt:lpstr>شبکه‌هاي پتري رنگي</vt:lpstr>
      <vt:lpstr>شبکه‌هاي پتري رنگي (ادامه)</vt:lpstr>
      <vt:lpstr>شبکه‌هاي پتري رنگي (ادامه)</vt:lpstr>
      <vt:lpstr>نمونه شبکه پتري رنگي</vt:lpstr>
      <vt:lpstr>زمان در شبکه پتري</vt:lpstr>
      <vt:lpstr>زمان در شبکه پتري (ادامه)</vt:lpstr>
      <vt:lpstr>كاربرد شبكه پتري در مهندسي نرم‌افزار</vt:lpstr>
      <vt:lpstr>كاربرد شبكه پتري ... (ادامه)</vt:lpstr>
      <vt:lpstr>تبديل نمودار موارد كاربري</vt:lpstr>
      <vt:lpstr>تبديل نمودار موارد كاربري (ادامه)</vt:lpstr>
      <vt:lpstr>تبديل نمودار موارد كاربري (ادامه)</vt:lpstr>
      <vt:lpstr>تبديل نمودار ترتيبي</vt:lpstr>
      <vt:lpstr>تبديل نمودار ترتيبي (ادامه)</vt:lpstr>
      <vt:lpstr>تبديل نمودار ترتيبي (ادامه)</vt:lpstr>
      <vt:lpstr>تبديل نمودار ترتيبي (ادامه)</vt:lpstr>
      <vt:lpstr>تبديل نمودار ترتيبي (ادامه)</vt:lpstr>
      <vt:lpstr>تبديل نمودار مولفه</vt:lpstr>
      <vt:lpstr>تبديل نمودار مولفه به شبكه پتري (ادامه)</vt:lpstr>
      <vt:lpstr>تبديل نمودار مولفه به شبكه پتري (ادامه)</vt:lpstr>
      <vt:lpstr>تبديل نمودار مولفه به شبكه پتري (ادامه)</vt:lpstr>
      <vt:lpstr>تبديل نمودار مولفه به شبكه پتري (ادامه)</vt:lpstr>
      <vt:lpstr>تبديل نمودار مولفه به شبكه پتري (ادامه)</vt:lpstr>
      <vt:lpstr>تبديل نمودار مولفه به شبكه پتري (ادامه)</vt:lpstr>
      <vt:lpstr>مثال ATM</vt:lpstr>
      <vt:lpstr>مثال ATM (ادامه)</vt:lpstr>
      <vt:lpstr>مثال ATM (ادامه)</vt:lpstr>
      <vt:lpstr>مثال ATM (ادامه)</vt:lpstr>
      <vt:lpstr>مثال ATM (ادامه)</vt:lpstr>
      <vt:lpstr>مثال ATM (ادامه)</vt:lpstr>
      <vt:lpstr>كاربرد شبكه پتري در مدلسازي فرآيند</vt:lpstr>
    </vt:vector>
  </TitlesOfParts>
  <Company>IROST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Fereidoon Shams</dc:creator>
  <cp:lastModifiedBy>Armond-H</cp:lastModifiedBy>
  <cp:revision>2503</cp:revision>
  <dcterms:created xsi:type="dcterms:W3CDTF">2002-08-27T14:13:32Z</dcterms:created>
  <dcterms:modified xsi:type="dcterms:W3CDTF">2017-04-26T10:51:40Z</dcterms:modified>
</cp:coreProperties>
</file>