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3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221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2454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4195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63829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36050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10918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2356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75459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982701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3974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63290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3442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32470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23211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48612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66853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34282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6451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037FC9C-F7AC-4485-9B32-519110BB1367}" type="datetimeFigureOut">
              <a:rPr lang="fa-IR" smtClean="0"/>
              <a:t>26/08/1441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2DE8385-CBE0-4A41-8F88-4D5A6C03666D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830249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4" r:id="rId1"/>
    <p:sldLayoutId id="2147483835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  <p:sldLayoutId id="2147483846" r:id="rId13"/>
    <p:sldLayoutId id="2147483847" r:id="rId14"/>
    <p:sldLayoutId id="2147483848" r:id="rId15"/>
    <p:sldLayoutId id="2147483849" r:id="rId16"/>
    <p:sldLayoutId id="2147483850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15166" y="1019545"/>
            <a:ext cx="7868991" cy="4504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911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4048" y="904616"/>
            <a:ext cx="8002073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4000" b="1" dirty="0">
                <a:solidFill>
                  <a:srgbClr val="FF3300"/>
                </a:solidFill>
                <a:latin typeface="Arial" charset="0"/>
                <a:cs typeface="B Zar" pitchFamily="2" charset="-78"/>
              </a:rPr>
              <a:t>تعریف آلپورت از نگرش: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a-IR" sz="40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نگرش یک حالت روانی و عصبی آمادگی است که از طریق تجربه سازمان یافته و تاثیری هدایتی یا پویا بر پاسخهای فرد در برابر کلیه اشیا با موقعیتهایی که به آن مربوط می شود، دارد. (آلپورت ، 1935)</a:t>
            </a:r>
          </a:p>
        </p:txBody>
      </p:sp>
    </p:spTree>
    <p:extLst>
      <p:ext uri="{BB962C8B-B14F-4D97-AF65-F5344CB8AC3E}">
        <p14:creationId xmlns:p14="http://schemas.microsoft.com/office/powerpoint/2010/main" val="479937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20720" y="1289501"/>
            <a:ext cx="777025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4000" b="1" dirty="0">
                <a:solidFill>
                  <a:srgbClr val="FF3300"/>
                </a:solidFill>
                <a:latin typeface="Arial" charset="0"/>
                <a:cs typeface="B Zar" pitchFamily="2" charset="-78"/>
              </a:rPr>
              <a:t>تعریف سه عنصری نگرش: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40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	«نگرش نظامی با دوام است که شامل یک </a:t>
            </a:r>
            <a:r>
              <a:rPr lang="fa-IR" sz="4000" dirty="0">
                <a:solidFill>
                  <a:srgbClr val="66FF99"/>
                </a:solidFill>
                <a:latin typeface="Arial" charset="0"/>
                <a:cs typeface="B Titr" pitchFamily="2" charset="-78"/>
              </a:rPr>
              <a:t>عنصر شناختی</a:t>
            </a:r>
            <a:r>
              <a:rPr lang="fa-IR" sz="40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، یک </a:t>
            </a:r>
            <a:r>
              <a:rPr lang="fa-IR" sz="4000" dirty="0">
                <a:solidFill>
                  <a:srgbClr val="66FF99"/>
                </a:solidFill>
                <a:latin typeface="Arial" charset="0"/>
                <a:cs typeface="B Titr" pitchFamily="2" charset="-78"/>
              </a:rPr>
              <a:t>عنصر احساسی</a:t>
            </a:r>
            <a:r>
              <a:rPr lang="fa-IR" sz="40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 و یک </a:t>
            </a:r>
            <a:r>
              <a:rPr lang="fa-IR" sz="4000" dirty="0">
                <a:solidFill>
                  <a:srgbClr val="66FF99"/>
                </a:solidFill>
                <a:latin typeface="Arial" charset="0"/>
                <a:cs typeface="B Titr" pitchFamily="2" charset="-78"/>
              </a:rPr>
              <a:t>تمایل به عمل</a:t>
            </a:r>
            <a:r>
              <a:rPr lang="fa-IR" sz="40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 است.» (فریدمن و همکاران 1370)</a:t>
            </a:r>
          </a:p>
        </p:txBody>
      </p:sp>
    </p:spTree>
    <p:extLst>
      <p:ext uri="{BB962C8B-B14F-4D97-AF65-F5344CB8AC3E}">
        <p14:creationId xmlns:p14="http://schemas.microsoft.com/office/powerpoint/2010/main" val="36771428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68449" y="533391"/>
            <a:ext cx="7345251" cy="54107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u="sng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B Zar" pitchFamily="2" charset="-78"/>
              </a:rPr>
              <a:t>عناصر نگرشها:</a:t>
            </a:r>
          </a:p>
          <a:p>
            <a:pPr lvl="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FF3300"/>
                </a:solidFill>
                <a:latin typeface="Arial" charset="0"/>
                <a:cs typeface="B Zar" pitchFamily="2" charset="-78"/>
              </a:rPr>
              <a:t>عنصر شناختی:</a:t>
            </a:r>
          </a:p>
          <a:p>
            <a:pPr lvl="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	شامل اعتقادات و باورهای شخص درباره یک شی یا اندیشه است. </a:t>
            </a:r>
          </a:p>
          <a:p>
            <a:pPr lvl="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fa-IR" sz="3200" b="1" dirty="0">
              <a:solidFill>
                <a:srgbClr val="FFFF00"/>
              </a:solidFill>
              <a:latin typeface="Arial" charset="0"/>
              <a:cs typeface="B Zar" pitchFamily="2" charset="-78"/>
            </a:endParaRPr>
          </a:p>
          <a:p>
            <a:pPr lvl="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FF3300"/>
                </a:solidFill>
                <a:latin typeface="Arial" charset="0"/>
                <a:cs typeface="B Zar" pitchFamily="2" charset="-78"/>
              </a:rPr>
              <a:t>عنصر احساسی یا عاطفی (مهترین عنصر):</a:t>
            </a:r>
          </a:p>
          <a:p>
            <a:pPr lvl="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	نوعی احساس عاطفی با باورهای ما پیوند دارد.</a:t>
            </a:r>
          </a:p>
          <a:p>
            <a:pPr lvl="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endParaRPr lang="fa-IR" sz="3200" dirty="0">
              <a:solidFill>
                <a:srgbClr val="FFFF00"/>
              </a:solidFill>
              <a:latin typeface="Arial" charset="0"/>
              <a:cs typeface="B Zar" pitchFamily="2" charset="-78"/>
            </a:endParaRPr>
          </a:p>
          <a:p>
            <a:pPr lvl="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FF3300"/>
                </a:solidFill>
                <a:latin typeface="Arial" charset="0"/>
                <a:cs typeface="B Zar" pitchFamily="2" charset="-78"/>
              </a:rPr>
              <a:t>عنصر تمایل به عمل:</a:t>
            </a:r>
          </a:p>
          <a:p>
            <a:pPr lvl="0" algn="just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	آمادگی برای پاسخگویی به شیوه ای خاص اطلاق می شود.</a:t>
            </a:r>
          </a:p>
        </p:txBody>
      </p:sp>
    </p:spTree>
    <p:extLst>
      <p:ext uri="{BB962C8B-B14F-4D97-AF65-F5344CB8AC3E}">
        <p14:creationId xmlns:p14="http://schemas.microsoft.com/office/powerpoint/2010/main" val="35541922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3436" y="1535682"/>
            <a:ext cx="889071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4000" b="1" i="1" dirty="0">
                <a:solidFill>
                  <a:srgbClr val="66FF99"/>
                </a:solidFill>
                <a:latin typeface="Arial" charset="0"/>
                <a:cs typeface="B Zar" pitchFamily="2" charset="-78"/>
              </a:rPr>
              <a:t>ویژگیهای نگرش: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40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	1- هر نگرش شامل یک شیء، شخص، رویداد یا موقعیت است.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40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	2- نگرش ها معمولا ارزشیابانه هستند (مهمترین ویژگی).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40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	3- نگرش ها معمولاً دارای ثبات و دوام قابل توجهی اند.</a:t>
            </a:r>
          </a:p>
        </p:txBody>
      </p:sp>
    </p:spTree>
    <p:extLst>
      <p:ext uri="{BB962C8B-B14F-4D97-AF65-F5344CB8AC3E}">
        <p14:creationId xmlns:p14="http://schemas.microsoft.com/office/powerpoint/2010/main" val="3938348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87379" y="200720"/>
            <a:ext cx="8324045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600" b="1" dirty="0">
                <a:solidFill>
                  <a:srgbClr val="FF3300"/>
                </a:solidFill>
                <a:latin typeface="Arial" charset="0"/>
                <a:cs typeface="B Zar" pitchFamily="2" charset="-78"/>
              </a:rPr>
              <a:t>تفاوت بین نگرش و واقعیت: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6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	وجه عمده تمایز بین </a:t>
            </a:r>
            <a:r>
              <a:rPr lang="fa-IR" sz="3600" dirty="0">
                <a:solidFill>
                  <a:srgbClr val="66FF99"/>
                </a:solidFill>
                <a:latin typeface="Arial" charset="0"/>
                <a:cs typeface="B Titr" pitchFamily="2" charset="-78"/>
              </a:rPr>
              <a:t>واقعیت</a:t>
            </a:r>
            <a:r>
              <a:rPr lang="fa-IR" sz="36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 و </a:t>
            </a:r>
            <a:r>
              <a:rPr lang="fa-IR" sz="3600" dirty="0">
                <a:solidFill>
                  <a:srgbClr val="66FF99"/>
                </a:solidFill>
                <a:latin typeface="Arial" charset="0"/>
                <a:cs typeface="B Titr" pitchFamily="2" charset="-78"/>
              </a:rPr>
              <a:t>نگرش</a:t>
            </a:r>
            <a:r>
              <a:rPr lang="fa-IR" sz="36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، دارا بودن جنبه ارزشیابانه در نگرش است.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a-IR" sz="3600" dirty="0">
              <a:solidFill>
                <a:srgbClr val="FFFFFF"/>
              </a:solidFill>
              <a:latin typeface="Arial" charset="0"/>
              <a:cs typeface="B Zar" pitchFamily="2" charset="-78"/>
            </a:endParaRP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600" b="1" dirty="0">
                <a:solidFill>
                  <a:srgbClr val="FF3300"/>
                </a:solidFill>
                <a:latin typeface="Arial" charset="0"/>
                <a:cs typeface="B Zar" pitchFamily="2" charset="-78"/>
              </a:rPr>
              <a:t>تفاوت بین نگرش و ارزش: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6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	ارزشها هدفهایی گسترده تر و انتزاعی ترند و غالباً فاقد شیء، یا موضوع شخصی یا نقطه ارجاع اند مثل شجاعت ، زیبایی، و آزادی.</a:t>
            </a:r>
          </a:p>
        </p:txBody>
      </p:sp>
    </p:spTree>
    <p:extLst>
      <p:ext uri="{BB962C8B-B14F-4D97-AF65-F5344CB8AC3E}">
        <p14:creationId xmlns:p14="http://schemas.microsoft.com/office/powerpoint/2010/main" val="2541201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27537" y="983370"/>
            <a:ext cx="8684655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FF3300"/>
                </a:solidFill>
                <a:latin typeface="Arial" charset="0"/>
                <a:cs typeface="B Zar" pitchFamily="2" charset="-78"/>
              </a:rPr>
              <a:t>تفاوت بین نگرش و عقیده: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	عقیده در مورد نظر خواهی از عقاید عمومی، جایی که تمرکز روی نگرشهای مشترک و اعتقادات گروههای بزرگی از مردم است به کار می رود. 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	عقاید عمومی ترکیبی هستند از نگرشها، باورها و نیتهای رفتاری.</a:t>
            </a:r>
          </a:p>
        </p:txBody>
      </p:sp>
      <p:sp>
        <p:nvSpPr>
          <p:cNvPr id="3" name="Rectangle 2"/>
          <p:cNvSpPr/>
          <p:nvPr/>
        </p:nvSpPr>
        <p:spPr>
          <a:xfrm>
            <a:off x="832831" y="3968803"/>
            <a:ext cx="787328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b="1" dirty="0">
                <a:solidFill>
                  <a:srgbClr val="FF3300"/>
                </a:solidFill>
                <a:latin typeface="Arial" charset="0"/>
                <a:cs typeface="B Zar" pitchFamily="2" charset="-78"/>
              </a:rPr>
              <a:t>تفاوت بین نگرش و علایق: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2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	</a:t>
            </a:r>
            <a:r>
              <a:rPr lang="fa-IR" sz="3200" dirty="0">
                <a:solidFill>
                  <a:srgbClr val="66FF99"/>
                </a:solidFill>
                <a:latin typeface="Arial" charset="0"/>
                <a:cs typeface="B Titr" pitchFamily="2" charset="-78"/>
              </a:rPr>
              <a:t>نگرش</a:t>
            </a:r>
            <a:r>
              <a:rPr lang="fa-IR" sz="32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 نوعاً به عنوان احساس نسبت به یک شیء، یا نهاد اجتماعی یا یک گروه تصور می شود و </a:t>
            </a:r>
            <a:r>
              <a:rPr lang="fa-IR" sz="3200" dirty="0">
                <a:solidFill>
                  <a:srgbClr val="66FF99"/>
                </a:solidFill>
                <a:latin typeface="Arial" charset="0"/>
                <a:cs typeface="B Titr" pitchFamily="2" charset="-78"/>
              </a:rPr>
              <a:t>علایق</a:t>
            </a:r>
            <a:r>
              <a:rPr lang="fa-IR" sz="32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 احساس فرد نسبت به یک فعالیت است. </a:t>
            </a:r>
          </a:p>
        </p:txBody>
      </p:sp>
    </p:spTree>
    <p:extLst>
      <p:ext uri="{BB962C8B-B14F-4D97-AF65-F5344CB8AC3E}">
        <p14:creationId xmlns:p14="http://schemas.microsoft.com/office/powerpoint/2010/main" val="895810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798498" y="2965176"/>
            <a:ext cx="2452688" cy="2303461"/>
            <a:chOff x="606" y="1123"/>
            <a:chExt cx="1545" cy="1451"/>
          </a:xfrm>
        </p:grpSpPr>
        <p:sp>
          <p:nvSpPr>
            <p:cNvPr id="3" name="Rectangle 2"/>
            <p:cNvSpPr>
              <a:spLocks noChangeArrowheads="1"/>
            </p:cNvSpPr>
            <p:nvPr/>
          </p:nvSpPr>
          <p:spPr bwMode="auto">
            <a:xfrm>
              <a:off x="612" y="1123"/>
              <a:ext cx="1539" cy="453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ar-SA"/>
              </a:defPPr>
              <a:lvl1pPr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1pPr>
              <a:lvl2pPr marL="4572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2pPr>
              <a:lvl3pPr marL="9144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3pPr>
              <a:lvl4pPr marL="13716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4pPr>
              <a:lvl5pPr marL="18288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5pPr>
              <a:lvl6pPr marL="22860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6pPr>
              <a:lvl7pPr marL="27432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7pPr>
              <a:lvl8pPr marL="32004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8pPr>
              <a:lvl9pPr marL="36576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9pPr>
            </a:lstStyle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25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ea typeface="+mn-ea"/>
                  <a:cs typeface="B Zar" pitchFamily="2" charset="-78"/>
                </a:rPr>
                <a:t>درجه پیچیدگی </a:t>
              </a:r>
              <a:endParaRPr kumimoji="0" lang="en-US" sz="25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B Zar" pitchFamily="2" charset="-78"/>
              </a:endParaRPr>
            </a:p>
          </p:txBody>
        </p:sp>
        <p:sp>
          <p:nvSpPr>
            <p:cNvPr id="4" name="Rectangle 3"/>
            <p:cNvSpPr>
              <a:spLocks noChangeArrowheads="1"/>
            </p:cNvSpPr>
            <p:nvPr/>
          </p:nvSpPr>
          <p:spPr bwMode="auto">
            <a:xfrm>
              <a:off x="606" y="1576"/>
              <a:ext cx="1540" cy="99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ar-SA"/>
              </a:defPPr>
              <a:lvl1pPr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1pPr>
              <a:lvl2pPr marL="4572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2pPr>
              <a:lvl3pPr marL="9144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3pPr>
              <a:lvl4pPr marL="13716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4pPr>
              <a:lvl5pPr marL="18288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5pPr>
              <a:lvl6pPr marL="22860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6pPr>
              <a:lvl7pPr marL="27432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7pPr>
              <a:lvl8pPr marL="32004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8pPr>
              <a:lvl9pPr marL="36576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9pPr>
            </a:lstStyle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25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ea typeface="+mn-ea"/>
                  <a:cs typeface="B Zar" pitchFamily="2" charset="-78"/>
                </a:rPr>
                <a:t>سادگی یا 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25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ea typeface="+mn-ea"/>
                  <a:cs typeface="B Zar" pitchFamily="2" charset="-78"/>
                </a:rPr>
                <a:t>پیچیدگی هر 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25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ea typeface="+mn-ea"/>
                  <a:cs typeface="B Zar" pitchFamily="2" charset="-78"/>
                </a:rPr>
                <a:t>عنصر </a:t>
              </a:r>
              <a:endPara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B Zar" pitchFamily="2" charset="-78"/>
              </a:endParaRPr>
            </a:p>
          </p:txBody>
        </p:sp>
      </p:grp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2897746" y="1725768"/>
            <a:ext cx="7186412" cy="1455313"/>
            <a:chOff x="1760" y="618"/>
            <a:chExt cx="2132" cy="453"/>
          </a:xfrm>
        </p:grpSpPr>
        <p:sp>
          <p:nvSpPr>
            <p:cNvPr id="6" name="Line 4"/>
            <p:cNvSpPr>
              <a:spLocks noChangeShapeType="1"/>
            </p:cNvSpPr>
            <p:nvPr/>
          </p:nvSpPr>
          <p:spPr bwMode="auto">
            <a:xfrm>
              <a:off x="2835" y="618"/>
              <a:ext cx="0" cy="181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>
              <a:defPPr>
                <a:defRPr lang="ar-SA"/>
              </a:defPPr>
              <a:lvl1pPr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1pPr>
              <a:lvl2pPr marL="4572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2pPr>
              <a:lvl3pPr marL="9144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3pPr>
              <a:lvl4pPr marL="13716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4pPr>
              <a:lvl5pPr marL="18288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5pPr>
              <a:lvl6pPr marL="22860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6pPr>
              <a:lvl7pPr marL="27432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7pPr>
              <a:lvl8pPr marL="32004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8pPr>
              <a:lvl9pPr marL="36576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9pPr>
            </a:lstStyle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B Zar" pitchFamily="2" charset="-78"/>
              </a:endParaRPr>
            </a:p>
          </p:txBody>
        </p:sp>
        <p:sp>
          <p:nvSpPr>
            <p:cNvPr id="7" name="Line 5"/>
            <p:cNvSpPr>
              <a:spLocks noChangeShapeType="1"/>
            </p:cNvSpPr>
            <p:nvPr/>
          </p:nvSpPr>
          <p:spPr bwMode="auto">
            <a:xfrm flipH="1">
              <a:off x="1760" y="799"/>
              <a:ext cx="2132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  <a:effectLst/>
          </p:spPr>
          <p:txBody>
            <a:bodyPr/>
            <a:lstStyle>
              <a:defPPr>
                <a:defRPr lang="ar-SA"/>
              </a:defPPr>
              <a:lvl1pPr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1pPr>
              <a:lvl2pPr marL="4572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2pPr>
              <a:lvl3pPr marL="9144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3pPr>
              <a:lvl4pPr marL="13716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4pPr>
              <a:lvl5pPr marL="18288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5pPr>
              <a:lvl6pPr marL="22860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6pPr>
              <a:lvl7pPr marL="27432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7pPr>
              <a:lvl8pPr marL="32004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8pPr>
              <a:lvl9pPr marL="36576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9pPr>
            </a:lstStyle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B Zar" pitchFamily="2" charset="-78"/>
              </a:endParaRPr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1760" y="799"/>
              <a:ext cx="0" cy="227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ar-SA"/>
              </a:defPPr>
              <a:lvl1pPr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1pPr>
              <a:lvl2pPr marL="4572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2pPr>
              <a:lvl3pPr marL="9144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3pPr>
              <a:lvl4pPr marL="13716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4pPr>
              <a:lvl5pPr marL="18288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5pPr>
              <a:lvl6pPr marL="22860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6pPr>
              <a:lvl7pPr marL="27432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7pPr>
              <a:lvl8pPr marL="32004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8pPr>
              <a:lvl9pPr marL="36576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9pPr>
            </a:lstStyle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B Zar" pitchFamily="2" charset="-78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3888" y="799"/>
              <a:ext cx="0" cy="272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>
              <a:defPPr>
                <a:defRPr lang="ar-SA"/>
              </a:defPPr>
              <a:lvl1pPr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1pPr>
              <a:lvl2pPr marL="4572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2pPr>
              <a:lvl3pPr marL="9144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3pPr>
              <a:lvl4pPr marL="13716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4pPr>
              <a:lvl5pPr marL="18288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5pPr>
              <a:lvl6pPr marL="22860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6pPr>
              <a:lvl7pPr marL="27432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7pPr>
              <a:lvl8pPr marL="32004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8pPr>
              <a:lvl9pPr marL="36576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9pPr>
            </a:lstStyle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30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B Zar" pitchFamily="2" charset="-78"/>
              </a:endParaRPr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8810559" y="2998483"/>
            <a:ext cx="2520950" cy="2159002"/>
            <a:chOff x="3535" y="1163"/>
            <a:chExt cx="1588" cy="1360"/>
          </a:xfrm>
        </p:grpSpPr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535" y="1163"/>
              <a:ext cx="1588" cy="453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ar-SA"/>
              </a:defPPr>
              <a:lvl1pPr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1pPr>
              <a:lvl2pPr marL="4572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2pPr>
              <a:lvl3pPr marL="9144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3pPr>
              <a:lvl4pPr marL="13716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4pPr>
              <a:lvl5pPr marL="18288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5pPr>
              <a:lvl6pPr marL="22860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6pPr>
              <a:lvl7pPr marL="27432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7pPr>
              <a:lvl8pPr marL="32004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8pPr>
              <a:lvl9pPr marL="36576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9pPr>
            </a:lstStyle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25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ea typeface="+mn-ea"/>
                  <a:cs typeface="B Zar" pitchFamily="2" charset="-78"/>
                </a:rPr>
                <a:t>نیرومندی یا شدت </a:t>
              </a:r>
              <a:endPara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B Zar" pitchFamily="2" charset="-78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3535" y="1616"/>
              <a:ext cx="1588" cy="907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>
              <a:defPPr>
                <a:defRPr lang="ar-SA"/>
              </a:defPPr>
              <a:lvl1pPr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1pPr>
              <a:lvl2pPr marL="4572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2pPr>
              <a:lvl3pPr marL="9144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3pPr>
              <a:lvl4pPr marL="13716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4pPr>
              <a:lvl5pPr marL="1828800" algn="r" rtl="1" fontAlgn="base">
                <a:spcBef>
                  <a:spcPct val="0"/>
                </a:spcBef>
                <a:spcAft>
                  <a:spcPct val="0"/>
                </a:spcAft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5pPr>
              <a:lvl6pPr marL="22860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6pPr>
              <a:lvl7pPr marL="27432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7pPr>
              <a:lvl8pPr marL="32004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8pPr>
              <a:lvl9pPr marL="3657600" algn="l" defTabSz="914400" rtl="0" eaLnBrk="1" latinLnBrk="0" hangingPunct="1">
                <a:defRPr sz="3000" b="1" kern="1200">
                  <a:solidFill>
                    <a:schemeClr val="tx1"/>
                  </a:solidFill>
                  <a:latin typeface="Arial" charset="0"/>
                  <a:ea typeface="+mn-ea"/>
                  <a:cs typeface="B Zar" pitchFamily="2" charset="-78"/>
                </a:defRPr>
              </a:lvl9pPr>
            </a:lstStyle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25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ea typeface="+mn-ea"/>
                  <a:cs typeface="B Zar" pitchFamily="2" charset="-78"/>
                </a:rPr>
                <a:t>ترکیب جهت و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25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ea typeface="+mn-ea"/>
                  <a:cs typeface="B Zar" pitchFamily="2" charset="-78"/>
                </a:rPr>
                <a:t> قوت نگرش </a:t>
              </a:r>
            </a:p>
            <a:p>
              <a:pPr marL="0" marR="0" lvl="0" indent="0" algn="ct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a-IR" sz="25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Arial" charset="0"/>
                  <a:ea typeface="+mn-ea"/>
                  <a:cs typeface="B Zar" pitchFamily="2" charset="-78"/>
                </a:rPr>
                <a:t>نسبت  به هر عضو </a:t>
              </a:r>
              <a:endParaRPr kumimoji="0" lang="en-US" sz="25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charset="0"/>
                <a:ea typeface="+mn-ea"/>
                <a:cs typeface="B Zar" pitchFamily="2" charset="-78"/>
              </a:endParaRPr>
            </a:p>
          </p:txBody>
        </p:sp>
      </p:grp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5448883" y="1300241"/>
            <a:ext cx="2232025" cy="482600"/>
          </a:xfrm>
          <a:prstGeom prst="rect">
            <a:avLst/>
          </a:prstGeom>
          <a:solidFill>
            <a:srgbClr val="FFFF00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ar-SA"/>
            </a:defPPr>
            <a:lvl1pPr algn="r" rtl="1" fontAlgn="base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chemeClr val="tx1"/>
                </a:solidFill>
                <a:latin typeface="Arial" charset="0"/>
                <a:ea typeface="+mn-ea"/>
                <a:cs typeface="B Zar" pitchFamily="2" charset="-78"/>
              </a:defRPr>
            </a:lvl1pPr>
            <a:lvl2pPr marL="457200" algn="r" rtl="1" fontAlgn="base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chemeClr val="tx1"/>
                </a:solidFill>
                <a:latin typeface="Arial" charset="0"/>
                <a:ea typeface="+mn-ea"/>
                <a:cs typeface="B Zar" pitchFamily="2" charset="-78"/>
              </a:defRPr>
            </a:lvl2pPr>
            <a:lvl3pPr marL="914400" algn="r" rtl="1" fontAlgn="base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chemeClr val="tx1"/>
                </a:solidFill>
                <a:latin typeface="Arial" charset="0"/>
                <a:ea typeface="+mn-ea"/>
                <a:cs typeface="B Zar" pitchFamily="2" charset="-78"/>
              </a:defRPr>
            </a:lvl3pPr>
            <a:lvl4pPr marL="1371600" algn="r" rtl="1" fontAlgn="base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chemeClr val="tx1"/>
                </a:solidFill>
                <a:latin typeface="Arial" charset="0"/>
                <a:ea typeface="+mn-ea"/>
                <a:cs typeface="B Zar" pitchFamily="2" charset="-78"/>
              </a:defRPr>
            </a:lvl4pPr>
            <a:lvl5pPr marL="1828800" algn="r" rtl="1" fontAlgn="base">
              <a:spcBef>
                <a:spcPct val="0"/>
              </a:spcBef>
              <a:spcAft>
                <a:spcPct val="0"/>
              </a:spcAft>
              <a:defRPr sz="3000" b="1" kern="1200">
                <a:solidFill>
                  <a:schemeClr val="tx1"/>
                </a:solidFill>
                <a:latin typeface="Arial" charset="0"/>
                <a:ea typeface="+mn-ea"/>
                <a:cs typeface="B Zar" pitchFamily="2" charset="-78"/>
              </a:defRPr>
            </a:lvl5pPr>
            <a:lvl6pPr marL="2286000" algn="l" defTabSz="914400" rtl="0" eaLnBrk="1" latinLnBrk="0" hangingPunct="1">
              <a:defRPr sz="3000" b="1" kern="1200">
                <a:solidFill>
                  <a:schemeClr val="tx1"/>
                </a:solidFill>
                <a:latin typeface="Arial" charset="0"/>
                <a:ea typeface="+mn-ea"/>
                <a:cs typeface="B Zar" pitchFamily="2" charset="-78"/>
              </a:defRPr>
            </a:lvl6pPr>
            <a:lvl7pPr marL="2743200" algn="l" defTabSz="914400" rtl="0" eaLnBrk="1" latinLnBrk="0" hangingPunct="1">
              <a:defRPr sz="3000" b="1" kern="1200">
                <a:solidFill>
                  <a:schemeClr val="tx1"/>
                </a:solidFill>
                <a:latin typeface="Arial" charset="0"/>
                <a:ea typeface="+mn-ea"/>
                <a:cs typeface="B Zar" pitchFamily="2" charset="-78"/>
              </a:defRPr>
            </a:lvl7pPr>
            <a:lvl8pPr marL="3200400" algn="l" defTabSz="914400" rtl="0" eaLnBrk="1" latinLnBrk="0" hangingPunct="1">
              <a:defRPr sz="3000" b="1" kern="1200">
                <a:solidFill>
                  <a:schemeClr val="tx1"/>
                </a:solidFill>
                <a:latin typeface="Arial" charset="0"/>
                <a:ea typeface="+mn-ea"/>
                <a:cs typeface="B Zar" pitchFamily="2" charset="-78"/>
              </a:defRPr>
            </a:lvl8pPr>
            <a:lvl9pPr marL="3657600" algn="l" defTabSz="914400" rtl="0" eaLnBrk="1" latinLnBrk="0" hangingPunct="1">
              <a:defRPr sz="3000" b="1" kern="1200">
                <a:solidFill>
                  <a:schemeClr val="tx1"/>
                </a:solidFill>
                <a:latin typeface="Arial" charset="0"/>
                <a:ea typeface="+mn-ea"/>
                <a:cs typeface="B Zar" pitchFamily="2" charset="-78"/>
              </a:defRPr>
            </a:lvl9pPr>
          </a:lstStyle>
          <a:p>
            <a:pPr marL="342900" marR="0" lvl="0" indent="-342900" algn="ctr" defTabSz="914400" rtl="1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2500" b="1" i="0" u="none" strike="noStrike" kern="1200" cap="none" spc="0" normalizeH="0" baseline="0" noProof="0" dirty="0">
                <a:ln>
                  <a:noFill/>
                </a:ln>
                <a:solidFill>
                  <a:srgbClr val="FF3300"/>
                </a:solidFill>
                <a:effectLst/>
                <a:uLnTx/>
                <a:uFillTx/>
                <a:latin typeface="Arial" charset="0"/>
                <a:ea typeface="+mn-ea"/>
                <a:cs typeface="B Zar" pitchFamily="2" charset="-78"/>
              </a:rPr>
              <a:t>ابعاد نگرشها</a:t>
            </a:r>
          </a:p>
        </p:txBody>
      </p:sp>
    </p:spTree>
    <p:extLst>
      <p:ext uri="{BB962C8B-B14F-4D97-AF65-F5344CB8AC3E}">
        <p14:creationId xmlns:p14="http://schemas.microsoft.com/office/powerpoint/2010/main" val="25132785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63142" y="-108372"/>
            <a:ext cx="876192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600" b="1" u="sng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B Zar" pitchFamily="2" charset="-78"/>
              </a:rPr>
              <a:t>عوامل تکوین نگرشها</a:t>
            </a:r>
          </a:p>
          <a:p>
            <a:pPr marL="342900" lvl="0" indent="-34290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600" b="1" u="sng" dirty="0">
                <a:solidFill>
                  <a:srgbClr val="FFFF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B Zar" pitchFamily="2" charset="-78"/>
              </a:rPr>
              <a:t>(کرچ، کراچفیلد و بالاکی، 1962)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a-IR" sz="3600" dirty="0">
              <a:solidFill>
                <a:srgbClr val="66FF99"/>
              </a:solidFill>
              <a:latin typeface="Arial" charset="0"/>
              <a:cs typeface="B Zar" pitchFamily="2" charset="-78"/>
            </a:endParaRP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600" dirty="0">
                <a:solidFill>
                  <a:srgbClr val="66FF99"/>
                </a:solidFill>
                <a:latin typeface="Arial" charset="0"/>
                <a:cs typeface="B Zar" pitchFamily="2" charset="-78"/>
              </a:rPr>
              <a:t>1- آنچه که نیازهای شخص را برآورده می کند 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600" dirty="0">
                <a:solidFill>
                  <a:srgbClr val="66FF99"/>
                </a:solidFill>
                <a:latin typeface="Arial" charset="0"/>
                <a:cs typeface="B Zar" pitchFamily="2" charset="-78"/>
              </a:rPr>
              <a:t>2- کسب اطلاعات درباره موضوع یا شیء یا فرد خاص 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600" dirty="0">
                <a:solidFill>
                  <a:srgbClr val="66FF99"/>
                </a:solidFill>
                <a:latin typeface="Arial" charset="0"/>
                <a:cs typeface="B Zar" pitchFamily="2" charset="-78"/>
              </a:rPr>
              <a:t>3- تعلق گروهی 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600" dirty="0">
                <a:solidFill>
                  <a:srgbClr val="66FF99"/>
                </a:solidFill>
                <a:latin typeface="Arial" charset="0"/>
                <a:cs typeface="B Zar" pitchFamily="2" charset="-78"/>
              </a:rPr>
              <a:t>4- شخصیت فرد 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600" dirty="0">
                <a:solidFill>
                  <a:srgbClr val="66FF99"/>
                </a:solidFill>
                <a:latin typeface="Arial" charset="0"/>
                <a:cs typeface="B Zar" pitchFamily="2" charset="-78"/>
              </a:rPr>
              <a:t>5- عوامل ژنتیکی </a:t>
            </a:r>
          </a:p>
        </p:txBody>
      </p:sp>
    </p:spTree>
    <p:extLst>
      <p:ext uri="{BB962C8B-B14F-4D97-AF65-F5344CB8AC3E}">
        <p14:creationId xmlns:p14="http://schemas.microsoft.com/office/powerpoint/2010/main" val="588241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3427914"/>
            <a:ext cx="10561418" cy="1468800"/>
          </a:xfrm>
        </p:spPr>
        <p:txBody>
          <a:bodyPr/>
          <a:lstStyle/>
          <a:p>
            <a:r>
              <a:rPr lang="fa-IR" dirty="0" smtClean="0">
                <a:latin typeface="Arial" panose="020B0604020202020204" pitchFamily="34" charset="0"/>
                <a:cs typeface="Arial" panose="020B0604020202020204" pitchFamily="34" charset="0"/>
              </a:rPr>
              <a:t>روانشناسی اجتماعی پیشرفته</a:t>
            </a:r>
            <a:endParaRPr lang="fa-I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3807" y="5348959"/>
            <a:ext cx="8534400" cy="1498600"/>
          </a:xfrm>
        </p:spPr>
        <p:txBody>
          <a:bodyPr/>
          <a:lstStyle/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34245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82113" y="3203335"/>
            <a:ext cx="136127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6000" b="1" smtClean="0"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B Jadid" pitchFamily="2" charset="-78"/>
              </a:rPr>
              <a:t>استاد:</a:t>
            </a:r>
            <a:endParaRPr lang="fa-IR" sz="6000" dirty="0">
              <a:solidFill>
                <a:schemeClr val="accent3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477794" y="3203335"/>
            <a:ext cx="271420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B Jadid" pitchFamily="2" charset="-78"/>
              </a:rPr>
              <a:t>تهیه و </a:t>
            </a:r>
            <a:r>
              <a:rPr lang="fa-IR" sz="6000" b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B Jadid" pitchFamily="2" charset="-78"/>
              </a:rPr>
              <a:t>تنظیم:</a:t>
            </a:r>
            <a:endParaRPr lang="fa-IR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78828" y="1244190"/>
            <a:ext cx="2973985" cy="39182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64230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5466" y="362509"/>
            <a:ext cx="789474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6000" b="1" u="sng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B Jadid" pitchFamily="2" charset="-78"/>
              </a:rPr>
              <a:t>گفتار دهم 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000" b="1" i="1" dirty="0" smtClean="0">
                <a:solidFill>
                  <a:srgbClr val="66FF99"/>
                </a:solidFill>
                <a:latin typeface="Arial" charset="0"/>
                <a:cs typeface="B Zar" pitchFamily="2" charset="-78"/>
              </a:rPr>
              <a:t>نگرشها و چگونگی تکوین آنها</a:t>
            </a:r>
            <a:r>
              <a:rPr lang="fa-IR" b="1" i="1" dirty="0" smtClean="0">
                <a:solidFill>
                  <a:srgbClr val="FFFFFF"/>
                </a:solidFill>
                <a:latin typeface="Arial" charset="0"/>
                <a:cs typeface="Arial" charset="0"/>
              </a:rPr>
              <a:t> </a:t>
            </a:r>
          </a:p>
          <a:p>
            <a:pPr lvl="0" algn="ctr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a-IR" dirty="0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4400" i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B Titr" pitchFamily="2" charset="-78"/>
              </a:rPr>
              <a:t>هدف آموزش کلی:</a:t>
            </a:r>
          </a:p>
          <a:p>
            <a:pPr lvl="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4000" dirty="0">
                <a:solidFill>
                  <a:srgbClr val="FFFFFF"/>
                </a:solidFill>
                <a:latin typeface="Arial" charset="0"/>
                <a:cs typeface="Arial" charset="0"/>
              </a:rPr>
              <a:t>	</a:t>
            </a:r>
            <a:r>
              <a:rPr lang="fa-IR" sz="40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آشنایی با مفهوم نگرش، بررسی جنبه های گوناگون و چگونگی شکل گیری آنها است. </a:t>
            </a:r>
          </a:p>
        </p:txBody>
      </p:sp>
    </p:spTree>
    <p:extLst>
      <p:ext uri="{BB962C8B-B14F-4D97-AF65-F5344CB8AC3E}">
        <p14:creationId xmlns:p14="http://schemas.microsoft.com/office/powerpoint/2010/main" val="772382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64405" y="1292464"/>
            <a:ext cx="884778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lvl="0" indent="-36195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000" b="1" i="1" dirty="0">
                <a:solidFill>
                  <a:srgbClr val="FF99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هدف های آموزش جزئی:</a:t>
            </a:r>
          </a:p>
          <a:p>
            <a:pPr marL="361950" lvl="0" indent="-3619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6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دانشجویان پس از مطالعه این فصل باید بتوانند:</a:t>
            </a:r>
          </a:p>
          <a:p>
            <a:pPr marL="361950" lvl="0" indent="-3619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6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1- سه تعریف از نگرش را بیان کنند و تعریف سه عنصری نگرش را توضیح دهند.</a:t>
            </a:r>
          </a:p>
          <a:p>
            <a:pPr marL="361950" lvl="0" indent="-36195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6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2- عناصر ویژگیهای سه گانه نگرش را با ذکر مثال توضیح دهند و مهمترین عناصر و ویژگیها را بیان کنند. </a:t>
            </a:r>
          </a:p>
        </p:txBody>
      </p:sp>
    </p:spTree>
    <p:extLst>
      <p:ext uri="{BB962C8B-B14F-4D97-AF65-F5344CB8AC3E}">
        <p14:creationId xmlns:p14="http://schemas.microsoft.com/office/powerpoint/2010/main" val="3035095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22231" y="1199349"/>
            <a:ext cx="868465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44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3- تفاوت بین نگرش و واقعیت ، نگرش و ارزش، نگرش و عقیده و نگرش و علایق را بیان کنند.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44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4- ابعاد نیرومندی یا شدت و درجه پیچیدگی عناصر نگرش را با ذکر مثال توضیح دهند.</a:t>
            </a:r>
          </a:p>
        </p:txBody>
      </p:sp>
    </p:spTree>
    <p:extLst>
      <p:ext uri="{BB962C8B-B14F-4D97-AF65-F5344CB8AC3E}">
        <p14:creationId xmlns:p14="http://schemas.microsoft.com/office/powerpoint/2010/main" val="2987332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09924"/>
            <a:ext cx="1060789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48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5- جنبه های مختلف یک نگرش، از جمله مفهوم سادگی و پیچیدگی عناصر و تاثیر متقابل آنها بر یکدیگر را به کمک یک طرح توضیح دهند. 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48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6- فرآیندهای شکل گیری و ایجاد عناصر شناختی نگرشها را شرح دهند.</a:t>
            </a:r>
          </a:p>
        </p:txBody>
      </p:sp>
    </p:spTree>
    <p:extLst>
      <p:ext uri="{BB962C8B-B14F-4D97-AF65-F5344CB8AC3E}">
        <p14:creationId xmlns:p14="http://schemas.microsoft.com/office/powerpoint/2010/main" val="3633134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7235" y="28108"/>
            <a:ext cx="8684654" cy="3347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6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7- تاثیر خانواده و اطرافیان در شکل گیری نگرشهای کودکان و نوجوانان را توضیح دهند. 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36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8- چگونگی تغییر در نگرشهای دانشجویان و تغییر یا ثبات نگرشهای فارغ التحصیلان را بیان کنند.</a:t>
            </a:r>
          </a:p>
        </p:txBody>
      </p:sp>
      <p:sp>
        <p:nvSpPr>
          <p:cNvPr id="3" name="Rectangle 2"/>
          <p:cNvSpPr/>
          <p:nvPr/>
        </p:nvSpPr>
        <p:spPr>
          <a:xfrm>
            <a:off x="722292" y="3303181"/>
            <a:ext cx="8983013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4000" dirty="0" smtClean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9- اصل هماهنگی شناختی و نقش آن در ثبات نگرشها را توضیح دهند. 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4000" dirty="0" smtClean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10- عوامل چهارگانه تکوین نگرشها را از نظر «کرچ» و همکارانش شرح دهند.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fa-IR" sz="3000" dirty="0">
              <a:solidFill>
                <a:srgbClr val="FFFF00"/>
              </a:solidFill>
              <a:latin typeface="Arial" charset="0"/>
              <a:cs typeface="B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44744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1926" y="751551"/>
            <a:ext cx="878768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fa-IR" sz="4000" b="1" i="1" dirty="0">
                <a:solidFill>
                  <a:srgbClr val="FF3300"/>
                </a:solidFill>
                <a:latin typeface="Arial" charset="0"/>
                <a:cs typeface="B Zar" pitchFamily="2" charset="-78"/>
              </a:rPr>
              <a:t>تعریف نگرش: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a-IR" sz="40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«ترکیب شناختها، احساسها و آمادگی برای عمل نسبت به یک چیز معین را نگرش شخص به آن چیز می گویند.» (صناعی مترجم 1347)</a:t>
            </a:r>
          </a:p>
          <a:p>
            <a:pPr marL="342900" lvl="0" indent="-342900" algn="ju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fa-IR" sz="4000" dirty="0">
                <a:solidFill>
                  <a:srgbClr val="FFFF00"/>
                </a:solidFill>
                <a:latin typeface="Arial" charset="0"/>
                <a:cs typeface="B Zar" pitchFamily="2" charset="-78"/>
              </a:rPr>
              <a:t>«نگرش عبارت است از واکنش عصبی، مثبت یا منفی نسبت به یک معنی انتزاعی یا شی ملموس.» (بروولد، 1970)</a:t>
            </a:r>
          </a:p>
        </p:txBody>
      </p:sp>
    </p:spTree>
    <p:extLst>
      <p:ext uri="{BB962C8B-B14F-4D97-AF65-F5344CB8AC3E}">
        <p14:creationId xmlns:p14="http://schemas.microsoft.com/office/powerpoint/2010/main" val="100805195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TM02900771[[fn=Slice]]</Template>
  <TotalTime>37</TotalTime>
  <Words>412</Words>
  <Application>Microsoft Office PowerPoint</Application>
  <PresentationFormat>Widescreen</PresentationFormat>
  <Paragraphs>67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B Jadid</vt:lpstr>
      <vt:lpstr>B Titr</vt:lpstr>
      <vt:lpstr>B Zar</vt:lpstr>
      <vt:lpstr>Century Gothic</vt:lpstr>
      <vt:lpstr>Tahoma</vt:lpstr>
      <vt:lpstr>Wingdings 3</vt:lpstr>
      <vt:lpstr>Slice</vt:lpstr>
      <vt:lpstr>PowerPoint Presentation</vt:lpstr>
      <vt:lpstr>روانشناسی اجتماعی پیشرفته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Alizadeh</dc:creator>
  <cp:lastModifiedBy>Alizadeh</cp:lastModifiedBy>
  <cp:revision>6</cp:revision>
  <dcterms:created xsi:type="dcterms:W3CDTF">2020-04-19T10:43:51Z</dcterms:created>
  <dcterms:modified xsi:type="dcterms:W3CDTF">2020-04-19T15:55:04Z</dcterms:modified>
</cp:coreProperties>
</file>