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5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embeddedFontLst>
    <p:embeddedFont>
      <p:font typeface="Corbel" panose="020B0503020204020204" pitchFamily="34" charset="0"/>
      <p:regular r:id="rId26"/>
      <p:bold r:id="rId27"/>
      <p:italic r:id="rId28"/>
      <p:boldItalic r:id="rId29"/>
    </p:embeddedFont>
    <p:embeddedFont>
      <p:font typeface="Tahoma" panose="020B0604030504040204" pitchFamily="34" charset="0"/>
      <p:regular r:id="rId30"/>
      <p:bold r:id="rId31"/>
    </p:embeddedFont>
    <p:embeddedFont>
      <p:font typeface="Calibri" panose="020F0502020204030204" pitchFamily="34" charset="0"/>
      <p:regular r:id="rId32"/>
      <p:bold r:id="rId33"/>
      <p:italic r:id="rId34"/>
      <p:boldItalic r:id="rId35"/>
    </p:embeddedFont>
    <p:embeddedFont>
      <p:font typeface="B Nazanin" panose="020B0604020202020204" charset="-78"/>
      <p:regular r:id="rId36"/>
      <p:bold r:id="rId3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B Nazanin" panose="00000400000000000000" pitchFamily="2" charset="-78"/>
              </a:defRPr>
            </a:lvl1pPr>
          </a:lstStyle>
          <a:p>
            <a:endParaRPr lang="fa-I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B Nazanin" panose="00000400000000000000" pitchFamily="2" charset="-78"/>
              </a:defRPr>
            </a:lvl1pPr>
          </a:lstStyle>
          <a:p>
            <a:fld id="{2E08EBE8-3A4D-4253-9921-F13E5DA3C522}" type="datetimeFigureOut">
              <a:rPr lang="fa-IR" smtClean="0"/>
              <a:pPr/>
              <a:t>06/15/1443</a:t>
            </a:fld>
            <a:endParaRPr lang="fa-I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B Nazanin" panose="00000400000000000000" pitchFamily="2" charset="-78"/>
              </a:defRPr>
            </a:lvl1pPr>
          </a:lstStyle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cs typeface="B Nazanin" panose="00000400000000000000" pitchFamily="2" charset="-78"/>
              </a:defRPr>
            </a:lvl1pPr>
          </a:lstStyle>
          <a:p>
            <a:fld id="{B5FABC96-6B8A-429B-971D-C7DDA1272A45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3139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B Nazanin" panose="00000400000000000000" pitchFamily="2" charset="-78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B Nazanin" panose="00000400000000000000" pitchFamily="2" charset="-78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84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73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86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12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11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4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02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3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68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31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2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17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11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74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82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00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37185-4F56-4737-ABAC-545906EEB12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7F76AB-C240-488A-A350-EC2E8FBEE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8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8961" y="136938"/>
            <a:ext cx="7766936" cy="1646302"/>
          </a:xfrm>
        </p:spPr>
        <p:txBody>
          <a:bodyPr>
            <a:normAutofit/>
          </a:bodyPr>
          <a:lstStyle/>
          <a:p>
            <a:r>
              <a:rPr lang="fa-IR" sz="6600" dirty="0" smtClean="0">
                <a:cs typeface="B Nazanin" panose="00000400000000000000" pitchFamily="2" charset="-78"/>
              </a:rPr>
              <a:t>آزمون هوش وکسلر 4</a:t>
            </a:r>
            <a:endParaRPr lang="en-US" sz="6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7239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934" y="472089"/>
            <a:ext cx="8596668" cy="1320800"/>
          </a:xfrm>
        </p:spPr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درک و فهم </a:t>
            </a:r>
            <a:r>
              <a:rPr lang="fa-IR" sz="3200" dirty="0" smtClean="0">
                <a:cs typeface="B Nazanin" panose="00000400000000000000" pitchFamily="2" charset="-78"/>
              </a:rPr>
              <a:t>(اصلی)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6970" y="2006221"/>
            <a:ext cx="8596668" cy="403514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سازگاری اجتماعی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قضاوت در موقعیت های عملی- اجتماعی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میزان طرفداری از معیار های قراردادی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هوش اجتماعی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همبستگی بالا با اطلاعات و گنجینه لغت (0.7 – 0.8 )</a:t>
            </a:r>
          </a:p>
        </p:txBody>
      </p:sp>
    </p:spTree>
    <p:extLst>
      <p:ext uri="{BB962C8B-B14F-4D97-AF65-F5344CB8AC3E}">
        <p14:creationId xmlns:p14="http://schemas.microsoft.com/office/powerpoint/2010/main" val="1338295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366" y="131618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فراخنای ارقام </a:t>
            </a:r>
            <a:r>
              <a:rPr lang="fa-IR" sz="3200" dirty="0" smtClean="0">
                <a:cs typeface="B Nazanin" panose="00000400000000000000" pitchFamily="2" charset="-78"/>
              </a:rPr>
              <a:t>(اصلی)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366" y="2168236"/>
            <a:ext cx="10018713" cy="3124201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حافظه کوتاه مدت شنیداری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تمرکز و دقت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ترتیب و توالی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جابه جایی الگوهای فکری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یادگیری طوطی وار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حساس ترین خرده آزمون نسبت به آسیب مغزی، عقب ماندگی ذهنی و ناتوانی یادگیری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7388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693" y="325582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مقیاس های عملی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تکمیل تصاویر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تنظیم تصاویر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طراحی مکعب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الحاق قطعات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رمزگردانی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ماز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5304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تکمیل تصاویر </a:t>
            </a:r>
            <a:r>
              <a:rPr lang="fa-IR" sz="3600" dirty="0" smtClean="0">
                <a:cs typeface="B Nazanin" panose="00000400000000000000" pitchFamily="2" charset="-78"/>
              </a:rPr>
              <a:t>(ذخیره)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دقت دیداری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آگاهی از جزییات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مفهوم سازی دیداری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تمرکز دیداری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اطلاعات عمومی غیر کلامی</a:t>
            </a:r>
          </a:p>
          <a:p>
            <a:pPr marL="0" indent="0" algn="r" rtl="1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75154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تنظیم تصاویر </a:t>
            </a:r>
            <a:r>
              <a:rPr lang="fa-IR" sz="3600" dirty="0" smtClean="0">
                <a:cs typeface="B Nazanin" panose="00000400000000000000" pitchFamily="2" charset="-78"/>
              </a:rPr>
              <a:t>(حذف)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شناخت موقعیت های بین فردی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سازماندهی  دیداری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کاربرد هوش عمومی در موقعیت های اجتماعی غیر کلامی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وابسته به متغیر های فرهنگی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0981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983" y="381000"/>
            <a:ext cx="10018713" cy="810491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طراحی مکعب </a:t>
            </a:r>
            <a:r>
              <a:rPr lang="fa-IR" sz="3600" dirty="0" smtClean="0">
                <a:cs typeface="B Nazanin" panose="00000400000000000000" pitchFamily="2" charset="-78"/>
              </a:rPr>
              <a:t>(اصلی)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83" y="2126672"/>
            <a:ext cx="10018713" cy="4301837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مهارت در حل مسئله غیر کلامی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مفهوم ساری غیر کلامی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سازماندهی ادراکی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تجسم دیداری- فضایی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بسیار پایا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همبستگی بالا با هوش عمومی (53% </a:t>
            </a:r>
            <a:r>
              <a:rPr lang="fa-IR" sz="2800" dirty="0">
                <a:cs typeface="B Nazanin" panose="00000400000000000000" pitchFamily="2" charset="-78"/>
              </a:rPr>
              <a:t>واریانس </a:t>
            </a:r>
            <a:r>
              <a:rPr lang="fa-IR" sz="2800" dirty="0" smtClean="0">
                <a:cs typeface="B Nazanin" panose="00000400000000000000" pitchFamily="2" charset="-78"/>
              </a:rPr>
              <a:t>عامل </a:t>
            </a:r>
            <a:r>
              <a:rPr lang="en-US" sz="2800" dirty="0" smtClean="0">
                <a:cs typeface="B Nazanin" panose="00000400000000000000" pitchFamily="2" charset="-78"/>
              </a:rPr>
              <a:t>G</a:t>
            </a:r>
            <a:r>
              <a:rPr lang="fa-IR" sz="2800" dirty="0" smtClean="0">
                <a:cs typeface="B Nazanin" panose="00000400000000000000" pitchFamily="2" charset="-78"/>
              </a:rPr>
              <a:t>)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عدم کاهش نمره در اختلال روانی جز افسردگی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حداقل تاثیر پذیری از زمینه فرهنگی- تحصیلی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9623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الحاق قطعات </a:t>
            </a:r>
            <a:r>
              <a:rPr lang="fa-IR" sz="3200" dirty="0" smtClean="0">
                <a:cs typeface="B Nazanin" panose="00000400000000000000" pitchFamily="2" charset="-78"/>
              </a:rPr>
              <a:t>(حذف)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سازماندهی دیداری- حرکتی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توانایی ترکیب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پایین ترین اعتبار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همبستگی ضعیف با نمرات هوشبهر کلی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79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رمزگردانی </a:t>
            </a:r>
            <a:r>
              <a:rPr lang="fa-IR" sz="3200" dirty="0" smtClean="0">
                <a:cs typeface="B Nazanin" panose="00000400000000000000" pitchFamily="2" charset="-78"/>
              </a:rPr>
              <a:t>(اصلی)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سرعت و هماهنگی دیداری-حرکتی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توجه و تمرکز دیداری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ح</a:t>
            </a:r>
            <a:r>
              <a:rPr lang="fa-IR" sz="2800" dirty="0" smtClean="0">
                <a:cs typeface="B Nazanin" panose="00000400000000000000" pitchFamily="2" charset="-78"/>
              </a:rPr>
              <a:t>افظه کوتاه مدت دیداری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یادگیری تکالیف ناآشنا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توانایی کار کردن تحت فشار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ناپایا</a:t>
            </a:r>
          </a:p>
          <a:p>
            <a:pPr algn="r" rtl="1"/>
            <a:endParaRPr lang="fa-IR" sz="2000" dirty="0" smtClean="0"/>
          </a:p>
        </p:txBody>
      </p:sp>
    </p:spTree>
    <p:extLst>
      <p:ext uri="{BB962C8B-B14F-4D97-AF65-F5344CB8AC3E}">
        <p14:creationId xmlns:p14="http://schemas.microsoft.com/office/powerpoint/2010/main" val="2241044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مازها </a:t>
            </a:r>
            <a:r>
              <a:rPr lang="fa-IR" sz="3600" dirty="0" smtClean="0">
                <a:cs typeface="B Nazanin" panose="00000400000000000000" pitchFamily="2" charset="-78"/>
              </a:rPr>
              <a:t>(حذف)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سازماندهی ادراکی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هماهنگی دیداری-حرکتی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سرعت دیداری-حرکتی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شاخص ضعیفی از عامل </a:t>
            </a:r>
            <a:r>
              <a:rPr lang="en-US" sz="2800" dirty="0" smtClean="0">
                <a:cs typeface="B Nazanin" panose="00000400000000000000" pitchFamily="2" charset="-78"/>
              </a:rPr>
              <a:t>G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55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تغییرات در وکسلر کودکان 4 نسبت به وکسلر 2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1. حذف سه خرده آزمون تنظیم تصاویر، الحاق قطعات و ماز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2. اضافه شدن خرده آزمون های مفاهیم تصویری، توالی حرف و عدد، استدلال تصویری، خط زنی و استدلال کلامی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3. برآورد 5 نوع هوشبهر شامل: درک مطلب کلامی، استدلال ادراکی، حافظه فعال، سرعت پردازش، هوشبهر کلی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48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cs typeface="B Nazanin" panose="00000400000000000000" pitchFamily="2" charset="-78"/>
              </a:rPr>
              <a:t>تعریف هوش</a:t>
            </a:r>
            <a:endParaRPr lang="en-US" sz="5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6356" y="2886609"/>
            <a:ext cx="8596668" cy="2725309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الف. عملی</a:t>
            </a:r>
          </a:p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ب. تحلیلی</a:t>
            </a:r>
          </a:p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ج. کاربردی</a:t>
            </a:r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3780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948" y="62554"/>
            <a:ext cx="10018713" cy="782573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چند سوال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3079" y="1176855"/>
            <a:ext cx="8596668" cy="5681145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1. نمره گذاری آزمون هوش وکسلر بر چه اساسی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2. تفاوت دختران و پسران در کدام خرده آزمون بیشتر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3. حساس ترین خرده آزمون نسبت به ناتوانی های یادگیری کدام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4. حداقل تاثیر پذیری از زمینه فرهنگی و تحصیلی در کدام خرده آزمون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5. پایا ترین خرده آزمون در برابر نقایص عصبی کدام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6. خرده آزمون های مثلث اضطراب کدام اند؟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7. حساس ترین خرده آزمون نسبت به آسیب مغزی کدام است؟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8. خرده آزمون هوش اجتماعی چیست؟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9.کدام هوشبهر بیشترین اعتبار و روایی را دارد؟</a:t>
            </a:r>
          </a:p>
          <a:p>
            <a:pPr algn="r" rtl="1"/>
            <a:r>
              <a:rPr lang="fa-IR" sz="3100" dirty="0" smtClean="0">
                <a:cs typeface="B Nazanin" panose="00000400000000000000" pitchFamily="2" charset="-78"/>
              </a:rPr>
              <a:t>10. خرده آزمون های مربوط به عامل رهایی از حواس پرتی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387713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142" y="706581"/>
            <a:ext cx="10018713" cy="630382"/>
          </a:xfrm>
        </p:spPr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Nazanin" panose="00000400000000000000" pitchFamily="2" charset="-78"/>
              </a:rPr>
              <a:t>معانی هوشبهر کلی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223282"/>
              </p:ext>
            </p:extLst>
          </p:nvPr>
        </p:nvGraphicFramePr>
        <p:xfrm>
          <a:off x="2173287" y="1791850"/>
          <a:ext cx="890286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6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67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76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085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درصد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طبقه بندی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هوشبهر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2.6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سرآمد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130 و بالاتر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6.9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باهوش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129-120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16.6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بهنجار بالا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119-110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49.1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متوسط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109-90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16.1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بهنجار پایین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89-80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6.4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مرزی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79-70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085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2.3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عقب مانده ذهنی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69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و کمتر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518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شیوه تفسیر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سطح 1: هوشبهر کلی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سطح 2: سایر هوشبهر ها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سطح 3: نمرات خرده مقیاس ها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46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06" y="990905"/>
            <a:ext cx="4101587" cy="4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728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Nazanin" panose="00000400000000000000" pitchFamily="2" charset="-78"/>
              </a:rPr>
              <a:t>نظریه های هوش</a:t>
            </a:r>
            <a:endParaRPr lang="en-US" sz="48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1. روانسنجی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2. عصبی زیستی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3. رشدی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4. شناختی و پردازش اطلاعات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6241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656" y="187037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سوابق تاریخی تدوین آزمون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701" y="1735128"/>
            <a:ext cx="8596668" cy="4430926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1939_ وکسلر بزرگسال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1945_ وکسلر </a:t>
            </a:r>
            <a:r>
              <a:rPr lang="fa-IR" dirty="0" smtClean="0">
                <a:cs typeface="B Nazanin" panose="00000400000000000000" pitchFamily="2" charset="-78"/>
              </a:rPr>
              <a:t>کودکان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1955_ تجدید نظر وکسلر بزرگسال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1974_ تجدید نظر وکسلر کودکان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1976_ وکسلر پیش دبستانی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1991_ وکسلر کودکان 3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1997_ وکسلر بزرگسالان 3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2002_ وکسلر پیش دبستانی 3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2013_ وکسلر 4: ترجمه و انطباق دکتر عابدی 1388</a:t>
            </a:r>
          </a:p>
        </p:txBody>
      </p:sp>
    </p:spTree>
    <p:extLst>
      <p:ext uri="{BB962C8B-B14F-4D97-AF65-F5344CB8AC3E}">
        <p14:creationId xmlns:p14="http://schemas.microsoft.com/office/powerpoint/2010/main" val="285128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602" y="0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معرفی آزمون وکسلر 2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316" y="1647909"/>
            <a:ext cx="8596668" cy="5210091"/>
          </a:xfrm>
        </p:spPr>
        <p:txBody>
          <a:bodyPr>
            <a:normAutofit/>
          </a:bodyPr>
          <a:lstStyle/>
          <a:p>
            <a:pPr algn="r" rtl="1"/>
            <a:r>
              <a:rPr lang="fa-IR" sz="2600" dirty="0" smtClean="0">
                <a:cs typeface="B Nazanin" panose="00000400000000000000" pitchFamily="2" charset="-78"/>
              </a:rPr>
              <a:t>خرده آزمون ها</a:t>
            </a:r>
          </a:p>
          <a:p>
            <a:pPr algn="r" rtl="1"/>
            <a:endParaRPr lang="fa-IR" sz="26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600" dirty="0" smtClean="0">
                <a:cs typeface="B Nazanin" panose="00000400000000000000" pitchFamily="2" charset="-78"/>
              </a:rPr>
              <a:t>مقیاس های کلامی:</a:t>
            </a:r>
          </a:p>
          <a:p>
            <a:pPr algn="r" rtl="1"/>
            <a:r>
              <a:rPr lang="fa-IR" sz="2600" dirty="0" smtClean="0">
                <a:cs typeface="B Nazanin" panose="00000400000000000000" pitchFamily="2" charset="-78"/>
              </a:rPr>
              <a:t> </a:t>
            </a:r>
            <a:r>
              <a:rPr lang="fa-IR" sz="2600" dirty="0">
                <a:cs typeface="B Nazanin" panose="00000400000000000000" pitchFamily="2" charset="-78"/>
              </a:rPr>
              <a:t>1. اطلاعات</a:t>
            </a:r>
          </a:p>
          <a:p>
            <a:pPr algn="r" rtl="1"/>
            <a:r>
              <a:rPr lang="fa-IR" sz="2600" dirty="0" smtClean="0">
                <a:cs typeface="B Nazanin" panose="00000400000000000000" pitchFamily="2" charset="-78"/>
              </a:rPr>
              <a:t>2. </a:t>
            </a:r>
            <a:r>
              <a:rPr lang="fa-IR" sz="2600" dirty="0">
                <a:cs typeface="B Nazanin" panose="00000400000000000000" pitchFamily="2" charset="-78"/>
              </a:rPr>
              <a:t>شباهت ها</a:t>
            </a:r>
          </a:p>
          <a:p>
            <a:pPr algn="r" rtl="1"/>
            <a:r>
              <a:rPr lang="fa-IR" sz="2600" dirty="0" smtClean="0">
                <a:cs typeface="B Nazanin" panose="00000400000000000000" pitchFamily="2" charset="-78"/>
              </a:rPr>
              <a:t>3. </a:t>
            </a:r>
            <a:r>
              <a:rPr lang="fa-IR" sz="2600" dirty="0">
                <a:cs typeface="B Nazanin" panose="00000400000000000000" pitchFamily="2" charset="-78"/>
              </a:rPr>
              <a:t>لغات</a:t>
            </a:r>
          </a:p>
          <a:p>
            <a:pPr algn="r" rtl="1"/>
            <a:r>
              <a:rPr lang="fa-IR" sz="2600" dirty="0">
                <a:cs typeface="B Nazanin" panose="00000400000000000000" pitchFamily="2" charset="-78"/>
              </a:rPr>
              <a:t>4. محاسبه</a:t>
            </a:r>
          </a:p>
          <a:p>
            <a:pPr algn="r" rtl="1"/>
            <a:r>
              <a:rPr lang="fa-IR" sz="2600" dirty="0">
                <a:cs typeface="B Nazanin" panose="00000400000000000000" pitchFamily="2" charset="-78"/>
              </a:rPr>
              <a:t>5. درک و فهم</a:t>
            </a:r>
          </a:p>
          <a:p>
            <a:pPr algn="r" rtl="1"/>
            <a:r>
              <a:rPr lang="fa-IR" sz="2600" dirty="0">
                <a:cs typeface="B Nazanin" panose="00000400000000000000" pitchFamily="2" charset="-78"/>
              </a:rPr>
              <a:t>6. فراخنای ارقام</a:t>
            </a:r>
            <a:endParaRPr lang="en-US" sz="2600" dirty="0">
              <a:cs typeface="B Nazanin" panose="00000400000000000000" pitchFamily="2" charset="-78"/>
            </a:endParaRPr>
          </a:p>
          <a:p>
            <a:pPr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909087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239" y="0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اطلاعات عمومی </a:t>
            </a:r>
            <a:r>
              <a:rPr lang="fa-IR" sz="3200" dirty="0" smtClean="0">
                <a:cs typeface="B Nazanin" panose="00000400000000000000" pitchFamily="2" charset="-78"/>
              </a:rPr>
              <a:t>(ذخیره)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4284" y="1985819"/>
            <a:ext cx="8596668" cy="4110962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آ</a:t>
            </a:r>
            <a:r>
              <a:rPr lang="fa-IR" dirty="0" smtClean="0">
                <a:cs typeface="B Nazanin" panose="00000400000000000000" pitchFamily="2" charset="-78"/>
              </a:rPr>
              <a:t>موخته های قبلی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کنجکاوی عقلی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علایق فرهنگی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زمینه تحصیلی قبلی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حافظه دور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برابر اختلالات و نقایص عصبی بشدت مقاوم (پایا)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شاخص مناسبی از هوش کلی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حداقل تاثیر از اضطراب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4058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Nazanin" panose="00000400000000000000" pitchFamily="2" charset="-78"/>
              </a:rPr>
              <a:t>شباهت ها</a:t>
            </a:r>
            <a:r>
              <a:rPr lang="fa-IR" sz="2800" dirty="0" smtClean="0">
                <a:cs typeface="B Nazanin" panose="00000400000000000000" pitchFamily="2" charset="-78"/>
              </a:rPr>
              <a:t>(اصلی)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مفهوم سازی کلامی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استدلال انتزاعی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تفکر انعطاف پذیر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در آسیب های حاد روانی و عارضه های پیری نمرات کاهش میابد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711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693" y="0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5400" dirty="0" smtClean="0">
                <a:cs typeface="B Nazanin" panose="00000400000000000000" pitchFamily="2" charset="-78"/>
              </a:rPr>
              <a:t>لغات </a:t>
            </a:r>
            <a:r>
              <a:rPr lang="fa-IR" sz="3600" dirty="0" smtClean="0">
                <a:cs typeface="B Nazanin" panose="00000400000000000000" pitchFamily="2" charset="-78"/>
              </a:rPr>
              <a:t>(اصلی)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752" y="1944256"/>
            <a:ext cx="8596668" cy="4110962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هوش کلی کلامی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کاربرد زبان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زمینه تحصیلی و یادگیری فرهنگی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رشد زبان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دامنه افکار ، تجارب و علایق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حافظه بلند مدت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توان هوشی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پایا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بهترین شاخص هوش عمومی (64% واریانس عامل </a:t>
            </a:r>
            <a:r>
              <a:rPr lang="en-US" dirty="0" smtClean="0">
                <a:cs typeface="B Nazanin" panose="00000400000000000000" pitchFamily="2" charset="-78"/>
              </a:rPr>
              <a:t>G</a:t>
            </a:r>
            <a:r>
              <a:rPr lang="fa-IR" dirty="0" smtClean="0">
                <a:cs typeface="B Nazanin" panose="00000400000000000000" pitchFamily="2" charset="-78"/>
              </a:rPr>
              <a:t>)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9294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1" y="325582"/>
            <a:ext cx="10018713" cy="1752599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محاسبه </a:t>
            </a:r>
            <a:r>
              <a:rPr lang="fa-IR" sz="2800" dirty="0" smtClean="0">
                <a:cs typeface="B Nazanin" panose="00000400000000000000" pitchFamily="2" charset="-78"/>
              </a:rPr>
              <a:t>(ذخیره)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34" y="2078181"/>
            <a:ext cx="8596668" cy="4110962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استدلال عددی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سرعت کار کردن با اعداد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تمرکز و دقت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تجزیه و تحلیل مسایل عددی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حساس به حواس پرتی و اضطراب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88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113</TotalTime>
  <Words>732</Words>
  <Application>Microsoft Office PowerPoint</Application>
  <PresentationFormat>Widescreen</PresentationFormat>
  <Paragraphs>162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Corbel</vt:lpstr>
      <vt:lpstr>Tahoma</vt:lpstr>
      <vt:lpstr>Calibri</vt:lpstr>
      <vt:lpstr>Arial</vt:lpstr>
      <vt:lpstr>B Nazanin</vt:lpstr>
      <vt:lpstr>Parallax</vt:lpstr>
      <vt:lpstr>آزمون هوش وکسلر 4</vt:lpstr>
      <vt:lpstr>تعریف هوش</vt:lpstr>
      <vt:lpstr>نظریه های هوش</vt:lpstr>
      <vt:lpstr>سوابق تاریخی تدوین آزمون</vt:lpstr>
      <vt:lpstr>معرفی آزمون وکسلر 2</vt:lpstr>
      <vt:lpstr>اطلاعات عمومی (ذخیره)</vt:lpstr>
      <vt:lpstr>شباهت ها(اصلی)</vt:lpstr>
      <vt:lpstr>لغات (اصلی)</vt:lpstr>
      <vt:lpstr>محاسبه (ذخیره)</vt:lpstr>
      <vt:lpstr>درک و فهم (اصلی)</vt:lpstr>
      <vt:lpstr>فراخنای ارقام (اصلی)</vt:lpstr>
      <vt:lpstr>مقیاس های عملی</vt:lpstr>
      <vt:lpstr>تکمیل تصاویر (ذخیره)</vt:lpstr>
      <vt:lpstr>تنظیم تصاویر (حذف)</vt:lpstr>
      <vt:lpstr>طراحی مکعب (اصلی)</vt:lpstr>
      <vt:lpstr>الحاق قطعات (حذف)</vt:lpstr>
      <vt:lpstr>رمزگردانی (اصلی)</vt:lpstr>
      <vt:lpstr>مازها (حذف)</vt:lpstr>
      <vt:lpstr>تغییرات در وکسلر کودکان 4 نسبت به وکسلر 2</vt:lpstr>
      <vt:lpstr>چند سوال</vt:lpstr>
      <vt:lpstr>معانی هوشبهر کلی</vt:lpstr>
      <vt:lpstr>شیوه تفسیر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آزمون هوش وکسلر 4</dc:title>
  <dc:creator>Erfan</dc:creator>
  <cp:lastModifiedBy>omid arzi</cp:lastModifiedBy>
  <cp:revision>23</cp:revision>
  <dcterms:created xsi:type="dcterms:W3CDTF">2015-04-15T17:19:12Z</dcterms:created>
  <dcterms:modified xsi:type="dcterms:W3CDTF">2022-01-18T17:23:02Z</dcterms:modified>
</cp:coreProperties>
</file>