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26" r:id="rId71"/>
    <p:sldId id="327" r:id="rId72"/>
    <p:sldId id="328" r:id="rId73"/>
    <p:sldId id="329" r:id="rId74"/>
    <p:sldId id="330" r:id="rId75"/>
    <p:sldId id="331" r:id="rId76"/>
    <p:sldId id="332" r:id="rId77"/>
    <p:sldId id="333" r:id="rId78"/>
    <p:sldId id="334" r:id="rId79"/>
    <p:sldId id="335" r:id="rId80"/>
    <p:sldId id="336" r:id="rId81"/>
    <p:sldId id="337" r:id="rId82"/>
    <p:sldId id="338" r:id="rId83"/>
    <p:sldId id="339" r:id="rId84"/>
    <p:sldId id="340" r:id="rId85"/>
    <p:sldId id="341" r:id="rId86"/>
    <p:sldId id="342" r:id="rId87"/>
    <p:sldId id="343" r:id="rId88"/>
    <p:sldId id="344" r:id="rId89"/>
    <p:sldId id="345" r:id="rId90"/>
    <p:sldId id="346" r:id="rId91"/>
    <p:sldId id="347" r:id="rId92"/>
    <p:sldId id="348" r:id="rId93"/>
    <p:sldId id="349" r:id="rId9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03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0270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42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33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09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9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9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2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80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93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7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3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74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7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A0D47-0CD4-40DA-B4C6-B943FC6BE4DA}" type="datetimeFigureOut">
              <a:rPr lang="en-US" smtClean="0"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24B2C6A-6660-4E0B-81E8-0BA155540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8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E00549B-0F0D-40B5-B29F-39FA0361CD20}" type="slidenum">
              <a:rPr lang="en-US">
                <a:cs typeface="Arial" panose="020B0604020202020204" pitchFamily="34" charset="0"/>
              </a:rPr>
              <a:pPr eaLnBrk="1" hangingPunct="1"/>
              <a:t>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فصل پنجم </a:t>
            </a:r>
            <a:endParaRPr lang="en-US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fa-IR" sz="15600" dirty="0"/>
              <a:t>هرنی</a:t>
            </a:r>
            <a:endParaRPr lang="en-US" sz="15600" dirty="0"/>
          </a:p>
        </p:txBody>
      </p:sp>
    </p:spTree>
    <p:extLst>
      <p:ext uri="{BB962C8B-B14F-4D97-AF65-F5344CB8AC3E}">
        <p14:creationId xmlns:p14="http://schemas.microsoft.com/office/powerpoint/2010/main" val="165078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295615D-6EA8-4298-8B98-50580DE5F15A}" type="slidenum">
              <a:rPr lang="en-US">
                <a:cs typeface="Arial" panose="020B0604020202020204" pitchFamily="34" charset="0"/>
              </a:rPr>
              <a:pPr eaLnBrk="1" hangingPunct="1"/>
              <a:t>10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solidFill>
                  <a:srgbClr val="FF3300"/>
                </a:solidFill>
                <a:cs typeface="B Nazanin" pitchFamily="2" charset="-78"/>
              </a:rPr>
              <a:t>رباط اینگوینال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خار قدامی فوقانی ایلیاک را به تکمه پوبیس متصل می کند </a:t>
            </a:r>
          </a:p>
          <a:p>
            <a:pPr eaLnBrk="1" hangingPunct="1">
              <a:buFontTx/>
              <a:buNone/>
            </a:pPr>
            <a:r>
              <a:rPr lang="fa-IR" smtClean="0">
                <a:solidFill>
                  <a:srgbClr val="FF3300"/>
                </a:solidFill>
                <a:cs typeface="B Nazanin" pitchFamily="2" charset="-78"/>
              </a:rPr>
              <a:t>فاسیای عرضی</a:t>
            </a:r>
            <a:r>
              <a:rPr lang="fa-IR" smtClean="0">
                <a:cs typeface="B Nazanin" pitchFamily="2" charset="-78"/>
              </a:rPr>
              <a:t>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لایه نازکی از فاسیا است که عضله عرضی را می پوشاند و در امتداد با لایه مشابهی قرار دارد که دیافراگم و عضلات ایلیاکوس را پوشانده است 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غلاف فمورال مربوط به عروق فمورال از فاسیای عرضی و ایلیاک تشکیل شده است </a:t>
            </a:r>
          </a:p>
          <a:p>
            <a:pPr eaLnBrk="1" hangingPunct="1">
              <a:buFontTx/>
              <a:buNone/>
            </a:pP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988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251CE47-E5B3-431D-AADE-8B92C37D4086}" type="slidenum">
              <a:rPr lang="en-US">
                <a:cs typeface="Arial" panose="020B0604020202020204" pitchFamily="34" charset="0"/>
              </a:rPr>
              <a:pPr eaLnBrk="1" hangingPunct="1"/>
              <a:t>11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نکته بالینی :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فتق اینگوینال در بالای رباط اینگوینال ولی فتق فمورال در زیر این کانال روی می دهد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ساک فتق غیر مستقیم در خارج نسبت به عروق اپی گاستریک تحتانی و از طریق حلقه عمقی اینگوینال وارد کانال اینگوینال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گردن این ساک باریک است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ساک فتق ممکنه در بالا و داخل نسبت به تکمه پوبیس بیرون بزند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فتق فمورال در زیر و خارج نسبت به تکمه پوبیس قرار دارد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ساک فتق مستقیم از طریق دیواره خلفی کانال اینگوینال و داخل نسبت به عروق اپی گاستریک تحتانی بیرون می زند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گردن ساک پهن می باشد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1630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4403814-2343-42E5-AAB9-CBAB3F424611}" type="slidenum">
              <a:rPr lang="en-US">
                <a:cs typeface="Arial" panose="020B0604020202020204" pitchFamily="34" charset="0"/>
              </a:rPr>
              <a:pPr eaLnBrk="1" hangingPunct="1"/>
              <a:t>12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Inguinal hernia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به معنی بیرون زدگی احشاء شکمی بویژه روده باریک به درون کانال اینگوینال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احتمال وقوع آن در آقایان بیشتر از خانم ها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شامل دو نوع است: مستقیم و غیر مستقیم </a:t>
            </a:r>
          </a:p>
          <a:p>
            <a:pPr eaLnBrk="1" hangingPunct="1">
              <a:buFontTx/>
              <a:buNone/>
            </a:pPr>
            <a:r>
              <a:rPr lang="fa-IR" smtClean="0">
                <a:solidFill>
                  <a:schemeClr val="folHlink"/>
                </a:solidFill>
                <a:cs typeface="B Nazanin" pitchFamily="2" charset="-78"/>
              </a:rPr>
              <a:t>فتق غیر مستقیم: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بدلیل مثل بلند کردن جسم سنگین، سرفه های مزمن و زور زدن در هنگام تخلیه ادرار و مدفوع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دیواره تحتانی شکم ضعیف شده و باعث ورود روده از طریق حلقه عمقی اینگوینال به داخل کانال اینگوینال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وضعیت های وخیم در مردان ممکنه ساک فتق از حلقه اینگوینال سطحی نیز عبور کرده و وارد اسکرتوم گردد 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116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C233F69-2815-4B5C-A44D-0678D253B9C8}" type="slidenum">
              <a:rPr lang="en-US">
                <a:cs typeface="Arial" panose="020B0604020202020204" pitchFamily="34" charset="0"/>
              </a:rPr>
              <a:pPr eaLnBrk="1" hangingPunct="1"/>
              <a:t>13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solidFill>
                  <a:schemeClr val="folHlink"/>
                </a:solidFill>
                <a:cs typeface="B Nazanin" pitchFamily="2" charset="-78"/>
              </a:rPr>
              <a:t>فتق مستقیم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بدلیل ضعف مادرزادی ، محتویات فتق بدون گذر از حلقه اینگوینال عمقی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بلکه از طریق جداره خلفی کانال وارد کانال اینگوینال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صورت وجود فتق مستقیم و غیر مستقیم در یک طرف به آن فتق </a:t>
            </a:r>
            <a:r>
              <a:rPr lang="en-US" smtClean="0">
                <a:cs typeface="B Nazanin" pitchFamily="2" charset="-78"/>
              </a:rPr>
              <a:t>Pantaloo</a:t>
            </a:r>
            <a:r>
              <a:rPr lang="fa-IR" smtClean="0">
                <a:cs typeface="B Nazanin" pitchFamily="2" charset="-78"/>
              </a:rPr>
              <a:t> گویند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291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7A94B63-1506-44B2-A83C-0F23B857A49E}" type="slidenum">
              <a:rPr lang="en-US">
                <a:cs typeface="Arial" panose="020B0604020202020204" pitchFamily="34" charset="0"/>
              </a:rPr>
              <a:pPr eaLnBrk="1" hangingPunct="1"/>
              <a:t>14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ترمیم فتق اینگوینال از طریق روش های باز </a:t>
            </a: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ابتدا بسته به محل فتق یک برش اینگوینال در ناحیه فتق زده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بعد از کنار زدن پوست، زیر جلد و آپونوروز عضله مایل خارجی، طناب اسپرماتیک نمایان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با کمک کوتر باید به هموستاز ناحیه کمک نمود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برای مشخص شدن نوع فتق طناب اسپرماتیک با کمک رترکتور فارابوف یا نوار عروقی کنار زده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باید توجه داشت داخل کانال اینگوینال عصب اینگوینال نیز وجود دارد که آن را نیز باید به آرامی کنار زد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و سپس هرنیوتومی انجام می شود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5096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4D57B43-AD06-4DA0-89D6-4D60E527DEC0}" type="slidenum">
              <a:rPr lang="en-US">
                <a:cs typeface="Arial" panose="020B0604020202020204" pitchFamily="34" charset="0"/>
              </a:rPr>
              <a:pPr eaLnBrk="1" hangingPunct="1"/>
              <a:t>15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روش های هرنیورافی اینگوینال </a:t>
            </a: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solidFill>
                  <a:srgbClr val="FF3300"/>
                </a:solidFill>
                <a:cs typeface="B Nazanin" pitchFamily="2" charset="-78"/>
              </a:rPr>
              <a:t>روش </a:t>
            </a:r>
            <a:r>
              <a:rPr lang="en-US" smtClean="0">
                <a:solidFill>
                  <a:srgbClr val="FF3300"/>
                </a:solidFill>
                <a:cs typeface="B Nazanin" pitchFamily="2" charset="-78"/>
              </a:rPr>
              <a:t>Bassini</a:t>
            </a:r>
            <a:endParaRPr lang="fa-IR" smtClean="0">
              <a:solidFill>
                <a:srgbClr val="FF3300"/>
              </a:solidFill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احتمال عود مجدد فتق را شدیدا کاهش می دهد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این روش توسط نخ غیر قابل جذب مثل سیلک یا نایلون صورت می پذیرد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این روش فاشیای عرضی، عضله عرضی شکم، عضله مایل داخلی به رباط اینگوینال دوخته می شوند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این بخیه ها باید در چند نقطه صورت پذیرد </a:t>
            </a:r>
            <a:endParaRPr lang="en-US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solidFill>
                  <a:srgbClr val="FF3300"/>
                </a:solidFill>
                <a:cs typeface="B Nazanin" pitchFamily="2" charset="-78"/>
              </a:rPr>
              <a:t>روش </a:t>
            </a:r>
            <a:r>
              <a:rPr lang="en-US" smtClean="0">
                <a:solidFill>
                  <a:srgbClr val="FF3300"/>
                </a:solidFill>
                <a:cs typeface="B Nazanin" pitchFamily="2" charset="-78"/>
              </a:rPr>
              <a:t>Mc Vay</a:t>
            </a:r>
            <a:r>
              <a:rPr lang="fa-IR" smtClean="0">
                <a:solidFill>
                  <a:srgbClr val="FF3300"/>
                </a:solidFill>
                <a:cs typeface="B Nazanin" pitchFamily="2" charset="-78"/>
              </a:rPr>
              <a:t>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این روش فاشیای عرضی شکم به صورت منفرد یا ممتد به لیگامان کوپر دوخته می شود </a:t>
            </a:r>
          </a:p>
          <a:p>
            <a:pPr eaLnBrk="1" hangingPunct="1">
              <a:buFontTx/>
              <a:buNone/>
            </a:pPr>
            <a:endParaRPr lang="en-US" smtClean="0">
              <a:solidFill>
                <a:srgbClr val="FF3300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802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E8C5429-EDFD-436F-AADC-E9AA1620C24F}" type="slidenum">
              <a:rPr lang="en-US">
                <a:cs typeface="Arial" panose="020B0604020202020204" pitchFamily="34" charset="0"/>
              </a:rPr>
              <a:pPr eaLnBrk="1" hangingPunct="1"/>
              <a:t>16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بعد این کار برای جلوگیری از آسیب به عروق فمورال فاشیای عرضی به رباط اینگوینال نیز دوخته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solidFill>
                  <a:srgbClr val="FF3300"/>
                </a:solidFill>
                <a:cs typeface="B Nazanin" pitchFamily="2" charset="-78"/>
              </a:rPr>
              <a:t>مش گذاری به روش </a:t>
            </a:r>
            <a:r>
              <a:rPr lang="en-US" smtClean="0">
                <a:solidFill>
                  <a:srgbClr val="FF3300"/>
                </a:solidFill>
                <a:cs typeface="B Nazanin" pitchFamily="2" charset="-78"/>
              </a:rPr>
              <a:t>Lichtenstein Tension free</a:t>
            </a:r>
            <a:endParaRPr lang="fa-IR" smtClean="0">
              <a:solidFill>
                <a:srgbClr val="FF3300"/>
              </a:solidFill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یکی از روش های حمایتی بویژه در هر نی های عود کننده استفاده از مش غیر قابل جذب( مثل مش پرولن ) است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مش با حمایت از ناحیه اینگوینال و همین طور کانال فمورال مانع فتق مجدد می گردد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اندازه مش باید به گونه ای باشد که کاملا دیواره خلفی کانال اینگوینال و همین طور دور حلقه ی عمیق اینگوینال را می پوشاند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شکل مش باید به صورت چهار گوش باشد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77803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29D9FEA-8E90-4D86-902F-CF59DA6C2287}" type="slidenum">
              <a:rPr lang="en-US">
                <a:cs typeface="Arial" panose="020B0604020202020204" pitchFamily="34" charset="0"/>
              </a:rPr>
              <a:pPr eaLnBrk="1" hangingPunct="1"/>
              <a:t>17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چهار طرف مش باید گرد و خمیده باشد تا به خوبی در محل فیکس گردد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مش باید به گونه ای قرار داده شود که دور طناب اسپرماتیک را در محل خروج آن از حلقه عمقی اینگوینال را نیز فرا بگیرد 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لبه داخلی مش به غلاف رکتوس پوشاننده سمفیز پوبیس، لبه ی تحتانی به رباط اینگوینال ، لبه خارجی به دور طناب اسپرماتیک و لبه فوقانی به آپونوروز عضله مایل داخلی و غلاف رکتوس دوخته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بخیه می تواند از جنس غیر قابل جذب و به شکل منفرد یا ممتد زده شود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3050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AD73C2E-911A-420C-814D-2650641AAEA3}" type="slidenum">
              <a:rPr lang="en-US">
                <a:cs typeface="Arial" panose="020B0604020202020204" pitchFamily="34" charset="0"/>
              </a:rPr>
              <a:pPr eaLnBrk="1" hangingPunct="1"/>
              <a:t>18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مراقبت های بعد از عمل</a:t>
            </a:r>
            <a:endParaRPr lang="en-US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بیمار قادر است حدود 8-6 هفته بعد از عمل به فعالیت باز گردد </a:t>
            </a:r>
          </a:p>
          <a:p>
            <a:pPr marL="457200" indent="-457200">
              <a:buNone/>
            </a:pPr>
            <a:endParaRPr lang="fa-IR" smtClean="0"/>
          </a:p>
          <a:p>
            <a:pPr marL="457200" indent="-457200">
              <a:buNone/>
            </a:pPr>
            <a:r>
              <a:rPr lang="fa-IR" smtClean="0"/>
              <a:t>2. بیمار باید جهت جلوگیری از افزایش فشار داخل شکم، از انجام هر نوع عملی که فشار داخل شکم را افزایش می دهد خودداری کند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0648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B3B8781-3EC3-4F83-808B-BC19135EBB5D}" type="slidenum">
              <a:rPr lang="en-US">
                <a:cs typeface="Arial" panose="020B0604020202020204" pitchFamily="34" charset="0"/>
              </a:rPr>
              <a:pPr eaLnBrk="1" hangingPunct="1"/>
              <a:t>19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z="4000"/>
              <a:t>نقش پرستار اسکراب در طول عمل جراحی ترمیم فتق اینگوینال </a:t>
            </a:r>
            <a:endParaRPr lang="en-US" sz="40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پرستار اسکراب وسایل رنگ زدن و شستشوی ناحیه جراحی را که شامل یک رینگ فورسپس، چند گاز، گالی پات پر از بتادین و ست را برای جراح آماده می کند </a:t>
            </a:r>
          </a:p>
          <a:p>
            <a:pPr eaLnBrk="1" hangingPunct="1">
              <a:buFontTx/>
              <a:buNone/>
            </a:pPr>
            <a:r>
              <a:rPr lang="fa-IR" smtClean="0"/>
              <a:t>پرپ و درپ پوست در ناحیه اینگوینال </a:t>
            </a:r>
          </a:p>
          <a:p>
            <a:pPr eaLnBrk="1" hangingPunct="1">
              <a:buFontTx/>
              <a:buNone/>
            </a:pPr>
            <a:r>
              <a:rPr lang="fa-IR" smtClean="0"/>
              <a:t>اسکراب تیغ جراحی را آماده می کند و روی دسته آن قرار می دهد و همراه با یک گاز خط دار به جراح می دهد </a:t>
            </a:r>
          </a:p>
          <a:p>
            <a:pPr eaLnBrk="1" hangingPunct="1">
              <a:buFontTx/>
              <a:buNone/>
            </a:pPr>
            <a:r>
              <a:rPr lang="fa-IR" smtClean="0"/>
              <a:t>لایه های سطحی بترتیب از پوست، زیر جلد و آپونوروز ، عضله مایل خارجی توسط جراح بریده می شوند </a:t>
            </a:r>
          </a:p>
          <a:p>
            <a:pPr eaLnBrk="1" hangingPunct="1">
              <a:buFontTx/>
              <a:buNone/>
            </a:pPr>
            <a:r>
              <a:rPr lang="fa-IR" smtClean="0"/>
              <a:t>ناحیه جراحی با استفاده از اکارتور فارابوف اکسپوز می گردد</a:t>
            </a:r>
          </a:p>
          <a:p>
            <a:pPr eaLnBrk="1" hangingPunct="1">
              <a:buFontTx/>
              <a:buNone/>
            </a:pPr>
            <a:r>
              <a:rPr lang="fa-IR" smtClean="0"/>
              <a:t>جراح کورد پیدا کرده و بوسیله یک بند عروقی، اکارتور فارابوف یا گاز آن را کنار می زند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81944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919D175-1A0E-40F7-8521-A8A6FCBAA00F}" type="slidenum">
              <a:rPr lang="en-US">
                <a:cs typeface="Arial" panose="020B0604020202020204" pitchFamily="34" charset="0"/>
              </a:rPr>
              <a:pPr eaLnBrk="1" hangingPunct="1"/>
              <a:t>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مقدمه ای بر هرنی</a:t>
            </a:r>
            <a:endParaRPr lang="en-US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جابجایی و بیرون زدگی احشاء از یک دیواره باز و ضعیف شده را هرنی گویند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به جابجایی یک بافت از مکان آناتومیکی طبیعی خود هرنی گفته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فتق بدلیل مادرزادی یا در اثر ضربه و فشار ایجاد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هرنی براساس محل ایجاد ، شیوع و شکل پیدایش آنها تقسیم بندی متفاوتی دارند: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هرنی شامل 3 جزء: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کیسه </a:t>
            </a:r>
            <a:r>
              <a:rPr lang="en-US" smtClean="0">
                <a:cs typeface="B Nazanin" pitchFamily="2" charset="-78"/>
              </a:rPr>
              <a:t>Sac</a:t>
            </a: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پوشش کیسه </a:t>
            </a:r>
            <a:r>
              <a:rPr lang="en-US" smtClean="0">
                <a:cs typeface="B Nazanin" pitchFamily="2" charset="-78"/>
              </a:rPr>
              <a:t>covering</a:t>
            </a: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محتویات کیسه </a:t>
            </a:r>
            <a:r>
              <a:rPr lang="en-US" smtClean="0">
                <a:cs typeface="B Nazanin" pitchFamily="2" charset="-78"/>
              </a:rPr>
              <a:t>contents</a:t>
            </a: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کیسه هرنی خود از چهار قسمت دهانه، گردن، تنه و فوندوس تشکیل شده است </a:t>
            </a:r>
          </a:p>
          <a:p>
            <a:pPr eaLnBrk="1" hangingPunct="1">
              <a:buFontTx/>
              <a:buNone/>
            </a:pP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177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83D29D7-6233-4D5A-8353-C4067438351F}" type="slidenum">
              <a:rPr lang="en-US">
                <a:cs typeface="Arial" panose="020B0604020202020204" pitchFamily="34" charset="0"/>
              </a:rPr>
              <a:pPr eaLnBrk="1" hangingPunct="1"/>
              <a:t>20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اسکراب باید به اکسپوژر ناحیه کمک نماید </a:t>
            </a:r>
          </a:p>
          <a:p>
            <a:pPr eaLnBrk="1" hangingPunct="1">
              <a:buFontTx/>
              <a:buNone/>
            </a:pPr>
            <a:r>
              <a:rPr lang="fa-IR" smtClean="0"/>
              <a:t>ته ساک با سیلک صفر یا دو صفر محکم شده و قسمت بالایی ساک بریده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اسکراب در گرفتن انتهای نخ .و بریدن قسمت اضافی نخ کمک می کند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انجام هرنیو تومی و هرنیورافی کورد به جای خود باز گردانده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شمارش گاز و دوخت پوست </a:t>
            </a:r>
          </a:p>
          <a:p>
            <a:pPr eaLnBrk="1" hangingPunct="1">
              <a:buFontTx/>
              <a:buNone/>
            </a:pPr>
            <a:r>
              <a:rPr lang="fa-IR" smtClean="0"/>
              <a:t>جراح لایه ها را بترتیب فاشیا، زیر جلد، پوست می دوزد </a:t>
            </a:r>
          </a:p>
          <a:p>
            <a:pPr eaLnBrk="1" hangingPunct="1">
              <a:buFontTx/>
              <a:buNone/>
            </a:pPr>
            <a:r>
              <a:rPr lang="fa-IR" smtClean="0"/>
              <a:t>در انتها روی زخم توسط پانسمان استریل پوشانده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88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C793369-61A2-4086-A0DC-A576232C1CED}" type="slidenum">
              <a:rPr lang="en-US">
                <a:cs typeface="Arial" panose="020B0604020202020204" pitchFamily="34" charset="0"/>
              </a:rPr>
              <a:pPr eaLnBrk="1" hangingPunct="1"/>
              <a:t>21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ترمیم فتق اینگوینال از طریق لاپاروسکوپی</a:t>
            </a:r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امروزه این روش رواج زیادی دارد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این کار با کمک مش انجام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دو روش برای انجام ترمیم فتق اینگوینال وجود دارد: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روش داخل صفاقی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روش خارج صفاقی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0456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0A65C16-12FC-407B-BF63-EC1DA8C1D264}" type="slidenum">
              <a:rPr lang="en-US">
                <a:cs typeface="Arial" panose="020B0604020202020204" pitchFamily="34" charset="0"/>
              </a:rPr>
              <a:pPr eaLnBrk="1" hangingPunct="1"/>
              <a:t>22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روش داخل صفاقی </a:t>
            </a:r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قبل از شروع عمل تجویز آنتی بیوتیک </a:t>
            </a:r>
          </a:p>
          <a:p>
            <a:pPr eaLnBrk="1" hangingPunct="1">
              <a:buFontTx/>
              <a:buNone/>
            </a:pPr>
            <a:r>
              <a:rPr lang="fa-IR" smtClean="0"/>
              <a:t>بیهوشی معمولا عمومی </a:t>
            </a:r>
          </a:p>
          <a:p>
            <a:pPr eaLnBrk="1" hangingPunct="1">
              <a:buFontTx/>
              <a:buNone/>
            </a:pPr>
            <a:r>
              <a:rPr lang="fa-IR" smtClean="0"/>
              <a:t>برای انجام این عمل بسته به هرنی چپ یا راست جراح در طرف مقابل موضع عمل و کمک جراح معمولا در طرفمبتلا به ضایعه قرار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یک کانولای 10 میلیمتری برای ورود تلسکوپ در زیر ناف و دو پورت 5 میلی متری دو طرف ناف و لترال به عضله رکتوس قرار داده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هرنی یک طرفه پورت سمت ضایعه در حدود ناف و پورت سمت مخالف ضایعه پایین تر از سطح ناف قرار داده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هرنی دو طرفه هر دو پ.ورت کاری تقریبا در موازات ناف و کمی پایین تر قرار داده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795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2787F04-B666-4FAC-98D0-312A25B6C99F}" type="slidenum">
              <a:rPr lang="en-US">
                <a:cs typeface="Arial" panose="020B0604020202020204" pitchFamily="34" charset="0"/>
              </a:rPr>
              <a:pPr eaLnBrk="1" hangingPunct="1"/>
              <a:t>23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مراحل عمل</a:t>
            </a:r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بعد از وارد کردن تلسکوپ در شکم قسمت های مختلف را می توان دید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با کمک قیچی پریتوئن را برش می دهیم این برش از رباط نافی  </a:t>
            </a:r>
            <a:r>
              <a:rPr lang="en-US" smtClean="0"/>
              <a:t>medial</a:t>
            </a:r>
            <a:r>
              <a:rPr lang="fa-IR" smtClean="0"/>
              <a:t> شروع می شود و تا نزدیک خار فوقانی ایلیاک ادامه می یابد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بعد از این کار لبه پریتوئن را به سمت خلف می کشیم تا ساختارهای ناحیه فتق مشخص گردد </a:t>
            </a:r>
          </a:p>
          <a:p>
            <a:pPr marL="457200" indent="-457200">
              <a:buNone/>
            </a:pPr>
            <a:r>
              <a:rPr lang="fa-IR" smtClean="0"/>
              <a:t>4. قبل از قرار دادن مش چربی های پریتوئن از روی ساختارهای مثل رباط کوپر عروق اپی گاستریک تحتانی و سایر ساختارهای ناحیه فتق کنار زده می شود</a:t>
            </a:r>
          </a:p>
          <a:p>
            <a:pPr marL="457200" indent="-457200">
              <a:buNone/>
            </a:pPr>
            <a:r>
              <a:rPr lang="fa-IR" smtClean="0"/>
              <a:t>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005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577247F-4563-49F6-9F1D-9B8D90813E0D}" type="slidenum">
              <a:rPr lang="en-US">
                <a:cs typeface="Arial" panose="020B0604020202020204" pitchFamily="34" charset="0"/>
              </a:rPr>
              <a:pPr eaLnBrk="1" hangingPunct="1"/>
              <a:t>24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5. می توان از مش های از جنس پلی پروپیلن برای این کار استفاده کنیم </a:t>
            </a:r>
          </a:p>
          <a:p>
            <a:pPr eaLnBrk="1" hangingPunct="1">
              <a:buFontTx/>
              <a:buNone/>
            </a:pPr>
            <a:r>
              <a:rPr lang="fa-IR" smtClean="0"/>
              <a:t>استفاده از مش های با سوراخ بیشتر و سبک ارجح است </a:t>
            </a:r>
          </a:p>
          <a:p>
            <a:pPr eaLnBrk="1" hangingPunct="1">
              <a:buFontTx/>
              <a:buNone/>
            </a:pPr>
            <a:r>
              <a:rPr lang="fa-IR" smtClean="0"/>
              <a:t>مش باید به گونه ای قرار گیرد که تمام ساختارهای ناحیه فتق را بپوشاند </a:t>
            </a:r>
          </a:p>
          <a:p>
            <a:pPr eaLnBrk="1" hangingPunct="1">
              <a:buFontTx/>
              <a:buNone/>
            </a:pPr>
            <a:r>
              <a:rPr lang="fa-IR" smtClean="0"/>
              <a:t>جهت فیکس کردن در سر جای خودش باید به بافت های اطراف بخیه شود یا با منگنه های مخصوص ثابت گردد </a:t>
            </a:r>
          </a:p>
          <a:p>
            <a:pPr eaLnBrk="1" hangingPunct="1">
              <a:buFontTx/>
              <a:buNone/>
            </a:pPr>
            <a:r>
              <a:rPr lang="fa-IR" smtClean="0"/>
              <a:t>سطح فوقانی مش از لیگامان کوپر تا سمت لترال در قسمت بالای لیگامان اینگوینال ثابت می شود در این مرحله باید مراقب عروق اپی گاستر بود </a:t>
            </a:r>
          </a:p>
          <a:p>
            <a:pPr eaLnBrk="1" hangingPunct="1">
              <a:buFontTx/>
              <a:buNone/>
            </a:pPr>
            <a:r>
              <a:rPr lang="fa-IR" smtClean="0"/>
              <a:t>6. قسمت تحتانی مش را به دلیل جلوگیری از آسیب به عروق ایلیاک، وازودفران و عروق اسپرماتیک (در مردان ) و اعصاب ناحیه فیکس نمی کنیم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شستشو و کنترل خونریزی نوبت به بستن مجدد پریتوئن می رسد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8714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3EFCEAB-AC4F-4630-9006-57AACA8449B5}" type="slidenum">
              <a:rPr lang="en-US">
                <a:cs typeface="Arial" panose="020B0604020202020204" pitchFamily="34" charset="0"/>
              </a:rPr>
              <a:pPr eaLnBrk="1" hangingPunct="1"/>
              <a:t>25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به همین منظور پریتوئن را روی مش فیکس می کنیم </a:t>
            </a:r>
          </a:p>
          <a:p>
            <a:pPr eaLnBrk="1" hangingPunct="1">
              <a:buFontTx/>
              <a:buNone/>
            </a:pPr>
            <a:r>
              <a:rPr lang="fa-IR" smtClean="0"/>
              <a:t>باید دقت نمود تا روی مش بطور کامل پوشانده شود زیرا در غیر اینصورت احتمال آسیب به روده ها و ایجاد فیستول روده وجود دارد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3680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16E21F2-CC8B-4CF3-B591-19AF47F97263}" type="slidenum">
              <a:rPr lang="en-US">
                <a:cs typeface="Arial" panose="020B0604020202020204" pitchFamily="34" charset="0"/>
              </a:rPr>
              <a:pPr eaLnBrk="1" hangingPunct="1"/>
              <a:t>26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هرنی فمورال یا رانی </a:t>
            </a:r>
            <a:endParaRPr lang="en-US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 خانمها شایعتر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 این فتق محتویات شکمی مثل روده وارد کانال فمورال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هرنی فمورال باید به سرعت ترمیم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زیرا احتمال نکروز محتویات فتق و همین طور آسیب به ورید فمورال بسیار زیاد است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علایم هرنی فمورال: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درد در ناحیه کشاله ران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تندرنس در ناحیه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درد و کرامپ شکمی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استفراغ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لمس و مشاهده توده در ناحیه فمورال در مواقع پیشرفت هرنی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4537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2276BC2-DBBB-4B34-87F2-7B075AE27520}" type="slidenum">
              <a:rPr lang="en-US">
                <a:cs typeface="Arial" panose="020B0604020202020204" pitchFamily="34" charset="0"/>
              </a:rPr>
              <a:pPr eaLnBrk="1" hangingPunct="1"/>
              <a:t>27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ترمیم فتق هرنی </a:t>
            </a:r>
            <a:endParaRPr lang="en-US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نوع بیهوشی: اسپاینال  و در مواقع اورژانسی جنرال </a:t>
            </a:r>
          </a:p>
          <a:p>
            <a:pPr eaLnBrk="1" hangingPunct="1">
              <a:buFontTx/>
              <a:buNone/>
            </a:pPr>
            <a:r>
              <a:rPr lang="fa-IR" smtClean="0"/>
              <a:t>پوزیشن : ترند لنبرگ معکوس </a:t>
            </a:r>
          </a:p>
          <a:p>
            <a:pPr eaLnBrk="1" hangingPunct="1">
              <a:buFontTx/>
              <a:buNone/>
            </a:pPr>
            <a:r>
              <a:rPr lang="fa-IR" smtClean="0"/>
              <a:t>پرپ : ربع تحتانی طرف مورد نظر به همراه ناحیه اینگوینال و بالای ران باید پرپ شود </a:t>
            </a:r>
          </a:p>
          <a:p>
            <a:pPr eaLnBrk="1" hangingPunct="1">
              <a:buFontTx/>
              <a:buNone/>
            </a:pPr>
            <a:r>
              <a:rPr lang="fa-IR" smtClean="0"/>
              <a:t>مراحل عمل:</a:t>
            </a:r>
          </a:p>
          <a:p>
            <a:pPr eaLnBrk="1" hangingPunct="1">
              <a:buFontTx/>
              <a:buNone/>
            </a:pPr>
            <a:r>
              <a:rPr lang="fa-IR" smtClean="0"/>
              <a:t>از برش اینگوینال استفاده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کنار زدن پوست، زیر جلد و فاشیای سطحی ساک فتق مشخص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سپس با کمک متز ساک فتق را از قسمت راس آن باز کرده و چهار طرف آن را با کمک هموستات سر کج گرفته و با کمک انگشت محتویات آن را به داخل پریتوئن برگردانده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113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44B662C-B865-48ED-B989-DDB4A02A454C}" type="slidenum">
              <a:rPr lang="en-US">
                <a:cs typeface="Arial" panose="020B0604020202020204" pitchFamily="34" charset="0"/>
              </a:rPr>
              <a:pPr eaLnBrk="1" hangingPunct="1"/>
              <a:t>28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سپس با کمک نخ سیلک 2 صفر انتهای ساک را لیگاتور و با کمک قیچی متز آن را جدا کرده . </a:t>
            </a:r>
          </a:p>
          <a:p>
            <a:pPr eaLnBrk="1" hangingPunct="1">
              <a:buFontTx/>
              <a:buNone/>
            </a:pPr>
            <a:r>
              <a:rPr lang="fa-IR" smtClean="0"/>
              <a:t>در صورتی که گستردگی ناحیه فتق زیاد باشد یک مش نیز در ناحیه قرار داده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انتها فاشیا، زیر جلد  و پوست دوخته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نکته:</a:t>
            </a:r>
          </a:p>
          <a:p>
            <a:pPr eaLnBrk="1" hangingPunct="1">
              <a:buFontTx/>
              <a:buNone/>
            </a:pPr>
            <a:r>
              <a:rPr lang="fa-IR" smtClean="0"/>
              <a:t>اگر ناحیه بیرون زده نکروز شده باشد برای جدا کردن آن باید لاپاروتومی انجام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1228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305057E-1625-4914-950C-DC67850667D4}" type="slidenum">
              <a:rPr lang="en-US">
                <a:cs typeface="Arial" panose="020B0604020202020204" pitchFamily="34" charset="0"/>
              </a:rPr>
              <a:pPr eaLnBrk="1" hangingPunct="1"/>
              <a:t>29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هرنی نافی </a:t>
            </a:r>
            <a:endParaRPr lang="en-US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بچه ها معمولا مادرزادی و ارپی است </a:t>
            </a:r>
          </a:p>
          <a:p>
            <a:pPr eaLnBrk="1" hangingPunct="1">
              <a:buFontTx/>
              <a:buNone/>
            </a:pPr>
            <a:r>
              <a:rPr lang="fa-IR" smtClean="0"/>
              <a:t>در بزرگسالان و بالغین معمولا اکتسابی </a:t>
            </a:r>
          </a:p>
          <a:p>
            <a:pPr eaLnBrk="1" hangingPunct="1">
              <a:buFontTx/>
              <a:buNone/>
            </a:pPr>
            <a:r>
              <a:rPr lang="fa-IR" smtClean="0"/>
              <a:t>از جمله دلایل اکتسابی:</a:t>
            </a:r>
          </a:p>
          <a:p>
            <a:pPr eaLnBrk="1" hangingPunct="1">
              <a:buFontTx/>
              <a:buNone/>
            </a:pPr>
            <a:r>
              <a:rPr lang="fa-IR" smtClean="0"/>
              <a:t>چاقی ، آسیت، تومورهای داخل شکمی </a:t>
            </a:r>
          </a:p>
          <a:p>
            <a:pPr eaLnBrk="1" hangingPunct="1">
              <a:buFontTx/>
              <a:buNone/>
            </a:pPr>
            <a:r>
              <a:rPr lang="fa-IR" smtClean="0"/>
              <a:t>در زنان سه برابر مردان </a:t>
            </a:r>
          </a:p>
          <a:p>
            <a:pPr eaLnBrk="1" hangingPunct="1">
              <a:buFontTx/>
              <a:buNone/>
            </a:pPr>
            <a:r>
              <a:rPr lang="fa-IR" smtClean="0"/>
              <a:t>با بارداری و زایمان ارتباط مستقیم دارد </a:t>
            </a:r>
          </a:p>
          <a:p>
            <a:pPr eaLnBrk="1" hangingPunct="1">
              <a:buFontTx/>
              <a:buNone/>
            </a:pPr>
            <a:r>
              <a:rPr lang="fa-IR" smtClean="0"/>
              <a:t>هرنی شامل شاک پریتوئن و محتویات آن شامل امنتوم بزرگ شکمی است که از حلقه نافی بیرون می زند </a:t>
            </a:r>
          </a:p>
          <a:p>
            <a:pPr eaLnBrk="1" hangingPunct="1">
              <a:buFontTx/>
              <a:buNone/>
            </a:pPr>
            <a:r>
              <a:rPr lang="fa-IR" smtClean="0"/>
              <a:t>البته روده کوچپ یا بزرگ نیز می تواند عامل بیرون زدگی باشد </a:t>
            </a:r>
          </a:p>
          <a:p>
            <a:pPr eaLnBrk="1" hangingPunct="1">
              <a:buFontTx/>
              <a:buNone/>
            </a:pPr>
            <a:r>
              <a:rPr lang="fa-IR" smtClean="0"/>
              <a:t>هرنی نافی می تواند درست روی ناف یا اطراف ناف اتفاق بیفتد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0797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720E3D7-6B61-40C4-8931-193BE43F1D5F}" type="slidenum">
              <a:rPr lang="en-US">
                <a:cs typeface="Arial" panose="020B0604020202020204" pitchFamily="34" charset="0"/>
              </a:rPr>
              <a:pPr eaLnBrk="1" hangingPunct="1"/>
              <a:t>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پوشش ساک بستگی به محل ایجاد فتق دارد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که در فتق های شکمی ، پریتوئن و فاشیای عرضی دیواره آن را تشکیل می دهد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محتویات هرنی بستگی به محل هرنی دارد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در هرنی های شکمی ، امنتوم بزرگ و روده ها مهمترین عامل ایجاد کننده فتق هستند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مهمترین انواع هرنی های شکمی شامل: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اینگوینال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فمورال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ونترال اینسیژنال یا برشی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هیاتال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اپی گاستریک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هیپوگاستریک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587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FC155CE-440E-41F2-B933-DA4A1F1EF90F}" type="slidenum">
              <a:rPr lang="en-US">
                <a:cs typeface="Arial" panose="020B0604020202020204" pitchFamily="34" charset="0"/>
              </a:rPr>
              <a:pPr eaLnBrk="1" hangingPunct="1"/>
              <a:t>30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مهمترین علامت این گونه هرنی ها درد و تورم در ناحیه ناف است </a:t>
            </a:r>
          </a:p>
          <a:p>
            <a:pPr eaLnBrk="1" hangingPunct="1">
              <a:buFontTx/>
              <a:buNone/>
            </a:pPr>
            <a:r>
              <a:rPr lang="fa-IR" smtClean="0"/>
              <a:t>ترمیم فتق نافی :</a:t>
            </a:r>
          </a:p>
          <a:p>
            <a:pPr eaLnBrk="1" hangingPunct="1">
              <a:buFontTx/>
              <a:buNone/>
            </a:pPr>
            <a:r>
              <a:rPr lang="fa-IR" smtClean="0"/>
              <a:t>نوع بیهوشی: عمومی </a:t>
            </a:r>
          </a:p>
          <a:p>
            <a:pPr eaLnBrk="1" hangingPunct="1">
              <a:buFontTx/>
              <a:buNone/>
            </a:pPr>
            <a:r>
              <a:rPr lang="fa-IR" smtClean="0"/>
              <a:t>پوزیشن : سوپاین </a:t>
            </a:r>
          </a:p>
          <a:p>
            <a:pPr eaLnBrk="1" hangingPunct="1">
              <a:buFontTx/>
              <a:buNone/>
            </a:pPr>
            <a:r>
              <a:rPr lang="fa-IR" smtClean="0"/>
              <a:t>پرپ: از ناحیه میانی سینه تا کشاله ران باید پرپ شود </a:t>
            </a:r>
          </a:p>
          <a:p>
            <a:pPr eaLnBrk="1" hangingPunct="1">
              <a:buFontTx/>
              <a:buNone/>
            </a:pPr>
            <a:r>
              <a:rPr lang="fa-IR" smtClean="0"/>
              <a:t>مراحل عمل:</a:t>
            </a:r>
          </a:p>
          <a:p>
            <a:pPr eaLnBrk="1" hangingPunct="1">
              <a:buFontTx/>
              <a:buNone/>
            </a:pPr>
            <a:r>
              <a:rPr lang="fa-IR" smtClean="0"/>
              <a:t>یک برش قوسی شکل زیر ناحیه فتق زده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سپس همانند فتق رانی ساک باز شده و با کمک انگشت محتویات آن را به درون پریتوئن برگردانده و با کمک نخ سیلک صفر انتهای آن را لیگاتور کرده و با کمک قیچی متز بریده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89123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BADBDA5-EFB3-4495-B94A-BCB095530641}" type="slidenum">
              <a:rPr lang="en-US">
                <a:cs typeface="Arial" panose="020B0604020202020204" pitchFamily="34" charset="0"/>
              </a:rPr>
              <a:pPr eaLnBrk="1" hangingPunct="1"/>
              <a:t>31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انتها فاشیا با کمک نخ سیلک به خوبی بسته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19644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09F7DE6-6BDE-43D0-8CD4-5451C7198C1A}" type="slidenum">
              <a:rPr lang="en-US">
                <a:cs typeface="Arial" panose="020B0604020202020204" pitchFamily="34" charset="0"/>
              </a:rPr>
              <a:pPr eaLnBrk="1" hangingPunct="1"/>
              <a:t>32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هرنی ونترال</a:t>
            </a:r>
            <a:endParaRPr lang="en-US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این هرنی در قسمت قدامی دیواره شکمی در طول خط میانی شکم در ناحیه بالای معده ، ناف و زیر معده ایجاد می گردد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418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0FCE717-CF16-4E25-B218-69CF73E1255F}" type="slidenum">
              <a:rPr lang="en-US">
                <a:cs typeface="Arial" panose="020B0604020202020204" pitchFamily="34" charset="0"/>
              </a:rPr>
              <a:pPr eaLnBrk="1" hangingPunct="1"/>
              <a:t>33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هرنی اینسیژنال </a:t>
            </a:r>
            <a:endParaRPr lang="en-US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بعد از جراحی ها اتفاق می افتد که عمدتا ناشی از گره های ناکافی و کشش بر حاشیه فاشیای عضلات شکم است </a:t>
            </a:r>
          </a:p>
          <a:p>
            <a:pPr eaLnBrk="1" hangingPunct="1">
              <a:buFontTx/>
              <a:buNone/>
            </a:pPr>
            <a:r>
              <a:rPr lang="fa-IR" smtClean="0"/>
              <a:t>که باعث بیرون زدگی عضله و چربی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مواردی مثل چاقی </a:t>
            </a:r>
          </a:p>
          <a:p>
            <a:pPr eaLnBrk="1" hangingPunct="1">
              <a:buFontTx/>
              <a:buNone/>
            </a:pPr>
            <a:r>
              <a:rPr lang="fa-IR" smtClean="0"/>
              <a:t>عفونت زخم</a:t>
            </a:r>
          </a:p>
          <a:p>
            <a:pPr eaLnBrk="1" hangingPunct="1">
              <a:buFontTx/>
              <a:buNone/>
            </a:pPr>
            <a:r>
              <a:rPr lang="fa-IR" smtClean="0"/>
              <a:t>سوء تغذیه </a:t>
            </a:r>
          </a:p>
          <a:p>
            <a:pPr eaLnBrk="1" hangingPunct="1">
              <a:buFontTx/>
              <a:buNone/>
            </a:pPr>
            <a:r>
              <a:rPr lang="fa-IR" smtClean="0"/>
              <a:t>و مصرف طولانی استروئیدها احتمال وقوع هرنی را افزایش می دهد 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643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11E4770-7ACE-4D71-8AEE-CE0FA81A359D}" type="slidenum">
              <a:rPr lang="en-US">
                <a:cs typeface="Arial" panose="020B0604020202020204" pitchFamily="34" charset="0"/>
              </a:rPr>
              <a:pPr eaLnBrk="1" hangingPunct="1"/>
              <a:t>34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هرنی اپی گاستریک </a:t>
            </a:r>
            <a:endParaRPr lang="en-US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این نوع در خط وسط شکم و در بالای ناف ایجاد می شود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b="1" smtClean="0"/>
              <a:t>هرنی هایپو گاستریک:</a:t>
            </a:r>
          </a:p>
          <a:p>
            <a:pPr eaLnBrk="1" hangingPunct="1">
              <a:buFontTx/>
              <a:buNone/>
            </a:pPr>
            <a:r>
              <a:rPr lang="fa-IR" smtClean="0"/>
              <a:t>این نوع در خط وسط شکم و در پایین ناف ایجاد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525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53D6F4D-AD2F-4E27-8BB6-87F78D7680A7}" type="slidenum">
              <a:rPr lang="en-US">
                <a:cs typeface="Arial" panose="020B0604020202020204" pitchFamily="34" charset="0"/>
              </a:rPr>
              <a:pPr eaLnBrk="1" hangingPunct="1"/>
              <a:t>35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هرنی هیاتال </a:t>
            </a:r>
            <a:endParaRPr lang="en-US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فتق هیاتال وضعیتی که در آن سوراخ هیتال بزرگ شده و در نتیجه بخشی از معده وارد حفره توراسیک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این نوع فتق دو نوع است:</a:t>
            </a:r>
          </a:p>
          <a:p>
            <a:pPr eaLnBrk="1" hangingPunct="1">
              <a:buFontTx/>
              <a:buNone/>
            </a:pPr>
            <a:r>
              <a:rPr lang="fa-IR" smtClean="0"/>
              <a:t>لغزنده </a:t>
            </a:r>
            <a:r>
              <a:rPr lang="en-US" smtClean="0"/>
              <a:t>Sliding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اطراف مری </a:t>
            </a:r>
            <a:r>
              <a:rPr lang="en-US" smtClean="0"/>
              <a:t>paraesophageal 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در نوع لغزنده نواحی فوقانی معده و مری به سمت بالا یعنی به داخل قفسه سینه جابه جا می شوند </a:t>
            </a:r>
          </a:p>
          <a:p>
            <a:pPr eaLnBrk="1" hangingPunct="1">
              <a:buFontTx/>
              <a:buNone/>
            </a:pPr>
            <a:r>
              <a:rPr lang="fa-IR" smtClean="0"/>
              <a:t>این نوع فتق 90 درصد فتق های هیاتال مری را شامل می شوند </a:t>
            </a:r>
          </a:p>
          <a:p>
            <a:pPr eaLnBrk="1" hangingPunct="1">
              <a:buFontTx/>
              <a:buNone/>
            </a:pPr>
            <a:r>
              <a:rPr lang="fa-IR" smtClean="0"/>
              <a:t>در نوع پاراازوفاژیال همه یا قسمتی از معده با فشار از دیافراگم رد شده و در کنار محل اتصال مری به معده قرار می گیرد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7862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63A0D1C-6935-4FD0-9C8A-C2D03EEDE6D7}" type="slidenum">
              <a:rPr lang="en-US">
                <a:cs typeface="Arial" panose="020B0604020202020204" pitchFamily="34" charset="0"/>
              </a:rPr>
              <a:pPr eaLnBrk="1" hangingPunct="1"/>
              <a:t>36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فتق هیاتال در زنان شایعتر</a:t>
            </a:r>
          </a:p>
          <a:p>
            <a:pPr eaLnBrk="1" hangingPunct="1">
              <a:buFontTx/>
              <a:buNone/>
            </a:pPr>
            <a:r>
              <a:rPr lang="fa-IR" smtClean="0"/>
              <a:t>نوع لغزنده علائمی مثل سوزش سر دل ، برگشت محتویات معده به مری و سختی در بلعیدن را ظاهر خواهد کرد </a:t>
            </a:r>
          </a:p>
          <a:p>
            <a:pPr eaLnBrk="1" hangingPunct="1">
              <a:buFontTx/>
              <a:buNone/>
            </a:pPr>
            <a:r>
              <a:rPr lang="fa-IR" smtClean="0"/>
              <a:t>ریفلاکس مهمترین عارضه در این نوع می باشد </a:t>
            </a:r>
          </a:p>
          <a:p>
            <a:pPr eaLnBrk="1" hangingPunct="1">
              <a:buFontTx/>
              <a:buNone/>
            </a:pPr>
            <a:r>
              <a:rPr lang="fa-IR" smtClean="0"/>
              <a:t>در نوع پاراازوفاژیال علائمی مثل احساس پری معده بعد از غذا ، خوردن و انسداد و اختناق ناحیه بروز خواهد کرد </a:t>
            </a:r>
          </a:p>
          <a:p>
            <a:pPr eaLnBrk="1" hangingPunct="1">
              <a:buFontTx/>
              <a:buNone/>
            </a:pPr>
            <a:r>
              <a:rPr lang="fa-IR" smtClean="0"/>
              <a:t>معمولا در این نوع ریفلاکس دید ه نمی شود 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563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B32A11C-D03C-4A5A-915D-DB57FF4FB606}" type="slidenum">
              <a:rPr lang="en-US">
                <a:cs typeface="Arial" panose="020B0604020202020204" pitchFamily="34" charset="0"/>
              </a:rPr>
              <a:pPr eaLnBrk="1" hangingPunct="1"/>
              <a:t>37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اقدامات کنترلی و درمانی در هرنی های هیاتال شامل موارد زیر است:</a:t>
            </a:r>
          </a:p>
          <a:p>
            <a:pPr eaLnBrk="1" hangingPunct="1">
              <a:buFontTx/>
              <a:buNone/>
            </a:pPr>
            <a:r>
              <a:rPr lang="fa-IR" smtClean="0"/>
              <a:t>کاهش وزن</a:t>
            </a:r>
          </a:p>
          <a:p>
            <a:pPr eaLnBrk="1" hangingPunct="1">
              <a:buFontTx/>
              <a:buNone/>
            </a:pPr>
            <a:r>
              <a:rPr lang="fa-IR" smtClean="0"/>
              <a:t>قرار گرفتن سر بالاتر از تنه در حین خواب (جهت جلوگیری از ریفلاکس معده به مری)</a:t>
            </a:r>
          </a:p>
          <a:p>
            <a:pPr eaLnBrk="1" hangingPunct="1">
              <a:buFontTx/>
              <a:buNone/>
            </a:pPr>
            <a:r>
              <a:rPr lang="fa-IR" smtClean="0"/>
              <a:t>استفاده از داروهای ضد اسید </a:t>
            </a:r>
          </a:p>
          <a:p>
            <a:pPr eaLnBrk="1" hangingPunct="1">
              <a:buFontTx/>
              <a:buNone/>
            </a:pPr>
            <a:r>
              <a:rPr lang="fa-IR" smtClean="0"/>
              <a:t>جراحی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539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E6F0E81-4184-4944-B255-A0A68C982FAE}" type="slidenum">
              <a:rPr lang="en-US">
                <a:cs typeface="Arial" panose="020B0604020202020204" pitchFamily="34" charset="0"/>
              </a:rPr>
              <a:pPr eaLnBrk="1" hangingPunct="1"/>
              <a:t>38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جراحی </a:t>
            </a:r>
            <a:endParaRPr lang="en-US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جراحی در مواردی مثل سوزش سر دل </a:t>
            </a:r>
          </a:p>
          <a:p>
            <a:pPr eaLnBrk="1" hangingPunct="1">
              <a:buFontTx/>
              <a:buNone/>
            </a:pPr>
            <a:r>
              <a:rPr lang="fa-IR" smtClean="0"/>
              <a:t> التهاب شدید مری</a:t>
            </a:r>
          </a:p>
          <a:p>
            <a:pPr eaLnBrk="1" hangingPunct="1">
              <a:buFontTx/>
              <a:buNone/>
            </a:pPr>
            <a:r>
              <a:rPr lang="fa-IR" smtClean="0"/>
              <a:t>تنگی مری </a:t>
            </a:r>
          </a:p>
          <a:p>
            <a:pPr eaLnBrk="1" hangingPunct="1">
              <a:buFontTx/>
              <a:buNone/>
            </a:pPr>
            <a:r>
              <a:rPr lang="fa-IR" smtClean="0"/>
              <a:t>و پنومونی اندیکاسیون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با زدن برش مید لاین و یا ساب کوستال چپ می توان به مری دسترسی پیدا کرد </a:t>
            </a:r>
          </a:p>
          <a:p>
            <a:pPr eaLnBrk="1" hangingPunct="1">
              <a:buFontTx/>
              <a:buNone/>
            </a:pPr>
            <a:r>
              <a:rPr lang="fa-IR" smtClean="0"/>
              <a:t>در ابتدا مری و معده که دچار فتق شده اند به درون شکم کشیده شده و ساک فتق (پوشش پریتوئن ) بریده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سپس می توان با اتصال فوندوس به دیواره به دیواره شکم زاویه صحیح بین مری و معده را تشکیل داد </a:t>
            </a:r>
          </a:p>
          <a:p>
            <a:pPr eaLnBrk="1" hangingPunct="1">
              <a:buFontTx/>
              <a:buNone/>
            </a:pPr>
            <a:r>
              <a:rPr lang="fa-IR" smtClean="0"/>
              <a:t>سوراخ هیاتوس نیز که دچار اتساع شده توسط نخ غیر قابل جذب تنگ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816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763F521-B443-4575-9A7D-1790E5AD4E87}" type="slidenum">
              <a:rPr lang="en-US">
                <a:cs typeface="Arial" panose="020B0604020202020204" pitchFamily="34" charset="0"/>
              </a:rPr>
              <a:pPr eaLnBrk="1" hangingPunct="1"/>
              <a:t>39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معمولا برای جلوگیری و کاهش ریفلاکس احتمالی معده به مری روش </a:t>
            </a:r>
            <a:r>
              <a:rPr lang="en-US" smtClean="0"/>
              <a:t>fundoplication</a:t>
            </a:r>
            <a:r>
              <a:rPr lang="fa-IR" smtClean="0"/>
              <a:t> نیز انجام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این روش با زدن برش میدلاین و یا ساب کوستال چپ می توان به مری دسترسی پیدا کرد </a:t>
            </a:r>
          </a:p>
          <a:p>
            <a:pPr eaLnBrk="1" hangingPunct="1">
              <a:buFontTx/>
              <a:buNone/>
            </a:pPr>
            <a:r>
              <a:rPr lang="fa-IR" smtClean="0"/>
              <a:t>در این روش بعد از انجام هرنیوتومی قسمت فوقانی فوندوس معده همانند شکل به دور انتهای مری پیچیده شده و توسط نخ های غیر قابل جذب در چند نقطه بخیه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قرار دادن یک دیلاتور درون مری ، به انجام راحتتر جراحی کمک می نماید </a:t>
            </a:r>
          </a:p>
          <a:p>
            <a:pPr eaLnBrk="1" hangingPunct="1">
              <a:buFontTx/>
              <a:buNone/>
            </a:pPr>
            <a:r>
              <a:rPr lang="fa-IR" smtClean="0"/>
              <a:t>بدین ترتیب در صورت افزایش فشار داخل شکم احتمال ورود معده به فضای صدری و هیمن طور ریفلاکس کاهش می یابد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01017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49F96F0-83B2-4743-97BF-3C602A804B60}" type="slidenum">
              <a:rPr lang="en-US">
                <a:cs typeface="Arial" panose="020B0604020202020204" pitchFamily="34" charset="0"/>
              </a:rPr>
              <a:pPr eaLnBrk="1" hangingPunct="1"/>
              <a:t>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شرایط وچگونگی ایجاد هرنی 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جارونده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محتویات هرنی در این نوع با کمک دست در حفره شکمی برگردانده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جانرونده: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نوعی که محتویات هرنی با کمک دست به حفره شکمی باز نمی گردد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مختنق</a:t>
            </a:r>
            <a:r>
              <a:rPr lang="en-US" smtClean="0">
                <a:cs typeface="B Nazanin" pitchFamily="2" charset="-78"/>
              </a:rPr>
              <a:t>strangulated</a:t>
            </a:r>
            <a:r>
              <a:rPr lang="fa-IR" smtClean="0">
                <a:cs typeface="B Nazanin" pitchFamily="2" charset="-78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فتقی که در آن محتویات هرنی در یک قسمت تنگ گیر افتاده و بدلیل اختلال در خونرسانی دچار احتقان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75 درصد هرنی های شکمی از نوع اینگوینال است (50 درصد هرنی غیر مستقیم، و 25 درصد مستقیم است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و از نظر شیوع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cs typeface="B Nazanin" pitchFamily="2" charset="-78"/>
              </a:rPr>
              <a:t>اینسیژنال، ونترال، فمورال،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558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9F7D14A-D673-4DD5-B72B-72F7D658C945}" type="slidenum">
              <a:rPr lang="en-US">
                <a:cs typeface="Arial" panose="020B0604020202020204" pitchFamily="34" charset="0"/>
              </a:rPr>
              <a:pPr eaLnBrk="1" hangingPunct="1"/>
              <a:t>40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بیمار حدود 3-10 روز بعد از عمل در بیمارستان بستری خواهد بود </a:t>
            </a:r>
          </a:p>
          <a:p>
            <a:pPr eaLnBrk="1" hangingPunct="1">
              <a:buFontTx/>
              <a:buNone/>
            </a:pPr>
            <a:r>
              <a:rPr lang="fa-IR" smtClean="0"/>
              <a:t>یک لوله </a:t>
            </a:r>
            <a:r>
              <a:rPr lang="en-US" smtClean="0"/>
              <a:t>NGT</a:t>
            </a:r>
            <a:r>
              <a:rPr lang="fa-IR" smtClean="0"/>
              <a:t> تا چند روز بعد از عمل برای بیمار گذاشته می شود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مراقبت های کلی بعد از انجام هرنیو رافی ها :</a:t>
            </a:r>
          </a:p>
          <a:p>
            <a:pPr eaLnBrk="1" hangingPunct="1">
              <a:buFontTx/>
              <a:buNone/>
            </a:pPr>
            <a:r>
              <a:rPr lang="fa-IR" smtClean="0"/>
              <a:t>بررسی و ارزیابی توانایی بیمار در تخلیه ادرار </a:t>
            </a:r>
          </a:p>
          <a:p>
            <a:pPr eaLnBrk="1" hangingPunct="1">
              <a:buFontTx/>
              <a:buNone/>
            </a:pPr>
            <a:r>
              <a:rPr lang="fa-IR" smtClean="0"/>
              <a:t>توصیه به بلند نکردن اجسام سنگین تا 4-6 هفته پس از جراحی </a:t>
            </a:r>
          </a:p>
          <a:p>
            <a:pPr eaLnBrk="1" hangingPunct="1">
              <a:buFontTx/>
              <a:buNone/>
            </a:pPr>
            <a:r>
              <a:rPr lang="fa-IR" smtClean="0"/>
              <a:t>اجتناب از سرفه های شدید </a:t>
            </a:r>
          </a:p>
          <a:p>
            <a:pPr eaLnBrk="1" hangingPunct="1">
              <a:buFontTx/>
              <a:buNone/>
            </a:pPr>
            <a:r>
              <a:rPr lang="fa-IR" smtClean="0"/>
              <a:t>رعایت رژیم غذایی مملو از فیبر و پروتئین و املاح </a:t>
            </a:r>
          </a:p>
          <a:p>
            <a:pPr eaLnBrk="1" hangingPunct="1">
              <a:buFontTx/>
              <a:buNone/>
            </a:pPr>
            <a:r>
              <a:rPr lang="fa-IR" smtClean="0"/>
              <a:t>استفاده از کیسه یخ در جهت پیشگیری از تورم و التهاب اسکروتوم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1046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6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939B63E-8328-4367-9825-E51D8EDC5CF7}" type="slidenum">
              <a:rPr lang="en-US">
                <a:cs typeface="Arial" panose="020B0604020202020204" pitchFamily="34" charset="0"/>
              </a:rPr>
              <a:pPr eaLnBrk="1" hangingPunct="1"/>
              <a:t>41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تروما یکی از مهمترین دلایل مرگ افراد کمتر از 40 سال است </a:t>
            </a:r>
          </a:p>
          <a:p>
            <a:pPr eaLnBrk="1" hangingPunct="1">
              <a:buFontTx/>
              <a:buNone/>
            </a:pPr>
            <a:r>
              <a:rPr lang="fa-IR" smtClean="0"/>
              <a:t>پارگی ارگان های شکمی و لگنی آسیب به عروق اصلی شکم و عفونت ناشی از تروما مواردی هستند که به اقدامات اورژانس جراحی نیاز دارند </a:t>
            </a:r>
          </a:p>
          <a:p>
            <a:pPr eaLnBrk="1" hangingPunct="1">
              <a:buFontTx/>
              <a:buNone/>
            </a:pPr>
            <a:r>
              <a:rPr lang="fa-IR" smtClean="0"/>
              <a:t>تروماهای شکمی می تواند به شکل نفوذی یا غیر نفوذی ایجاد گردند </a:t>
            </a:r>
          </a:p>
          <a:p>
            <a:pPr eaLnBrk="1" hangingPunct="1">
              <a:buFontTx/>
              <a:buNone/>
            </a:pPr>
            <a:r>
              <a:rPr lang="fa-IR" smtClean="0"/>
              <a:t>در آسیب های شکمی ممکنه به سیستم های مختلفی از جمله سیستم های گوارشی، ادارای و تناسلی آسیب رسیده باشد </a:t>
            </a:r>
          </a:p>
          <a:p>
            <a:pPr eaLnBrk="1" hangingPunct="1">
              <a:buFontTx/>
              <a:buNone/>
            </a:pPr>
            <a:r>
              <a:rPr lang="fa-IR" smtClean="0"/>
              <a:t>در نتیجه اقدامات جراحی و مراقبتی باید با در نظر گرفتن تمامی سیستم ها انجام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در تروماهای شکمی 3 مورد حائز اهمیت است: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5830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C92E29B-2B14-439D-9201-94F5DE980FC6}" type="slidenum">
              <a:rPr lang="en-US">
                <a:cs typeface="Arial" panose="020B0604020202020204" pitchFamily="34" charset="0"/>
              </a:rPr>
              <a:pPr eaLnBrk="1" hangingPunct="1"/>
              <a:t>42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کنترل خونریزی </a:t>
            </a:r>
          </a:p>
          <a:p>
            <a:pPr eaLnBrk="1" hangingPunct="1">
              <a:buFontTx/>
              <a:buNone/>
            </a:pPr>
            <a:r>
              <a:rPr lang="fa-IR" smtClean="0"/>
              <a:t>جلوگیری از عفونت </a:t>
            </a:r>
          </a:p>
          <a:p>
            <a:pPr eaLnBrk="1" hangingPunct="1">
              <a:buFontTx/>
              <a:buNone/>
            </a:pPr>
            <a:r>
              <a:rPr lang="fa-IR" smtClean="0"/>
              <a:t>حفظ ارگان های شکمی </a:t>
            </a:r>
          </a:p>
          <a:p>
            <a:pPr eaLnBrk="1" hangingPunct="1">
              <a:buFontTx/>
              <a:buNone/>
            </a:pPr>
            <a:r>
              <a:rPr lang="fa-IR" smtClean="0"/>
              <a:t>جهت تشخیص می توان از سی تی اسکن، سونوگرافی و رادیوگرافی اشاره کرد </a:t>
            </a:r>
          </a:p>
          <a:p>
            <a:pPr eaLnBrk="1" hangingPunct="1">
              <a:buFontTx/>
              <a:buNone/>
            </a:pPr>
            <a:r>
              <a:rPr lang="fa-IR" smtClean="0"/>
              <a:t>این اقدامات جهت تشخیص گستردگی آسیب دیدگی، وجود خون و گاز در حفره شکم صورت گیرد </a:t>
            </a:r>
          </a:p>
          <a:p>
            <a:pPr eaLnBrk="1" hangingPunct="1">
              <a:buFontTx/>
              <a:buNone/>
            </a:pPr>
            <a:r>
              <a:rPr lang="fa-IR" smtClean="0"/>
              <a:t>وجود گاز آزاد در حفره می تواند بیانگر آسیب به ارگان های شکمی مثل روده ها باشد </a:t>
            </a:r>
          </a:p>
          <a:p>
            <a:pPr eaLnBrk="1" hangingPunct="1">
              <a:buFontTx/>
              <a:buNone/>
            </a:pPr>
            <a:r>
              <a:rPr lang="fa-IR" smtClean="0"/>
              <a:t>در صورت وجود خونریزی شدید و یا پارگی در عکس های رادیولوژی و سی تی اسکن انجام لاپاروتومی تشخیصی بصورت اورژانسی اندیکاسیون دارد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710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36CFD94-9A2B-4BB9-A73F-09F4DC85273B}" type="slidenum">
              <a:rPr lang="en-US">
                <a:cs typeface="Arial" panose="020B0604020202020204" pitchFamily="34" charset="0"/>
              </a:rPr>
              <a:pPr eaLnBrk="1" hangingPunct="1"/>
              <a:t>43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لاپاروتومی تشخیصی در موارد اورژانسی </a:t>
            </a:r>
            <a:endParaRPr lang="en-US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بیمار در پوزیشن سوپاین و تحت بیهوشی عمومی قرار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از ناحیه زیر چانه تا کشاله ران پرپ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لوله </a:t>
            </a:r>
            <a:r>
              <a:rPr lang="en-US" smtClean="0"/>
              <a:t>NG</a:t>
            </a:r>
            <a:r>
              <a:rPr lang="fa-IR" smtClean="0"/>
              <a:t> و سوند فولی برای بیمار گذاشته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برای انجام این عمل به یک ست لاپاروتومی و انواع درن های شکمی نیاز است </a:t>
            </a:r>
          </a:p>
          <a:p>
            <a:pPr eaLnBrk="1" hangingPunct="1">
              <a:buFontTx/>
              <a:buNone/>
            </a:pPr>
            <a:r>
              <a:rPr lang="fa-IR" smtClean="0"/>
              <a:t>یک برش مدلاین از زائده گزیفوئید تا سمفیز پوبیس زده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سپس جراح با دقتد احشای شکمی را جهت بررسی آُیب و خونریزی کنار می زند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مشاهده و بررسی کلیه احشای شکمی جراح باید تمام طول روده را از دودنوم تا سیگموئید جهت وجود ضایعه لمس نماید </a:t>
            </a:r>
          </a:p>
          <a:p>
            <a:pPr eaLnBrk="1" hangingPunct="1">
              <a:buFontTx/>
              <a:buNone/>
            </a:pPr>
            <a:r>
              <a:rPr lang="fa-IR" smtClean="0"/>
              <a:t>هر گونه آسیب دیدگی به احشاء و عروق اصلی باید ترمیم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صورت آسیب دیدگی وسیع ارگان های شکمی برداشت آن ها اندیکاسیون دارد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762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7B9989E-6EA3-4472-B476-4BE83A559B2E}" type="slidenum">
              <a:rPr lang="en-US">
                <a:cs typeface="Arial" panose="020B0604020202020204" pitchFamily="34" charset="0"/>
              </a:rPr>
              <a:pPr eaLnBrk="1" hangingPunct="1"/>
              <a:t>44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خون موجود در حفره شکم باید ساکشن گردد و خونریزی با بخیه زدن ، کوتر لیگاتور کردن و سرجی سل کنترل شود</a:t>
            </a:r>
          </a:p>
          <a:p>
            <a:pPr eaLnBrk="1" hangingPunct="1">
              <a:buFontTx/>
              <a:buNone/>
            </a:pPr>
            <a:r>
              <a:rPr lang="fa-IR" smtClean="0"/>
              <a:t>شستشوی حفره شکم با نرمال سالین گرم ضرورت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در انتها و در صورت نیاز درن در منطقه قرار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تیم بیهوشی باید حتما رزرو خون را آماده نماید تا در صورت خونریزی شدید انتقال خون صورت پذیرد </a:t>
            </a:r>
          </a:p>
          <a:p>
            <a:pPr eaLnBrk="1" hangingPunct="1">
              <a:buFontTx/>
              <a:buNone/>
            </a:pPr>
            <a:r>
              <a:rPr lang="fa-IR" smtClean="0"/>
              <a:t>یکی از معایب این گونه اعمال اورژانسی بر هم خوردن و رعایت نکردن نکات استریل است که تکنسین های اتاق عمل باید در ایجاد یک محیط آسپتیک جهت انجام عمل کوشا باشند </a:t>
            </a:r>
          </a:p>
          <a:p>
            <a:pPr eaLnBrk="1" hangingPunct="1">
              <a:buFontTx/>
              <a:buNone/>
            </a:pPr>
            <a:r>
              <a:rPr lang="fa-IR" smtClean="0"/>
              <a:t>در شمارش گازها و وسایل دقت نمایند 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643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59C3421-2F58-4426-9018-D4DCF6A26B1E}" type="slidenum">
              <a:rPr lang="en-US">
                <a:cs typeface="Arial" panose="020B0604020202020204" pitchFamily="34" charset="0"/>
              </a:rPr>
              <a:pPr eaLnBrk="1" hangingPunct="1"/>
              <a:t>45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جراحی مری </a:t>
            </a:r>
            <a:endParaRPr lang="en-US" smtClean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این لوله از سطح غضروف کریکوئید حنجره شروع شده و به فوندوس معده ختم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مری اصلا لایه و دیواره سروزی ندارد </a:t>
            </a:r>
          </a:p>
          <a:p>
            <a:pPr eaLnBrk="1" hangingPunct="1">
              <a:buFontTx/>
              <a:buNone/>
            </a:pPr>
            <a:r>
              <a:rPr lang="fa-IR" smtClean="0"/>
              <a:t>به علت نداشتن دیواره سروزی به راحتی پاره می شود و به سختی قابل ترمیم است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7522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EA0A66B-6B60-4B44-A738-2DD7533FFE78}" type="slidenum">
              <a:rPr lang="en-US">
                <a:cs typeface="Arial" panose="020B0604020202020204" pitchFamily="34" charset="0"/>
              </a:rPr>
              <a:pPr eaLnBrk="1" hangingPunct="1"/>
              <a:t>46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z="4000"/>
              <a:t>برداشت مری </a:t>
            </a:r>
            <a:br>
              <a:rPr lang="fa-IR" sz="4000"/>
            </a:br>
            <a:r>
              <a:rPr lang="en-US" sz="4000"/>
              <a:t>Esoghageal resection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دو روش جراحی پایه جهت برداشت مری وجود دارد:</a:t>
            </a:r>
          </a:p>
          <a:p>
            <a:pPr eaLnBrk="1" hangingPunct="1">
              <a:buFontTx/>
              <a:buNone/>
            </a:pPr>
            <a:r>
              <a:rPr lang="fa-IR" smtClean="0"/>
              <a:t>ازوفاژکتومی: </a:t>
            </a:r>
          </a:p>
          <a:p>
            <a:pPr eaLnBrk="1" hangingPunct="1">
              <a:buFontTx/>
              <a:buNone/>
            </a:pPr>
            <a:r>
              <a:rPr lang="fa-IR" smtClean="0"/>
              <a:t>به معنای برداشت تمام یا قسمتی از مری به همراه عروق لنفاوی اطراف آن است </a:t>
            </a:r>
          </a:p>
          <a:p>
            <a:pPr eaLnBrk="1" hangingPunct="1">
              <a:buFontTx/>
              <a:buNone/>
            </a:pPr>
            <a:r>
              <a:rPr lang="fa-IR" smtClean="0"/>
              <a:t>مهمترین علتش سرطان </a:t>
            </a:r>
          </a:p>
          <a:p>
            <a:pPr eaLnBrk="1" hangingPunct="1">
              <a:buFontTx/>
              <a:buNone/>
            </a:pPr>
            <a:r>
              <a:rPr lang="fa-IR" smtClean="0"/>
              <a:t>علل دیگر:</a:t>
            </a:r>
          </a:p>
          <a:p>
            <a:pPr eaLnBrk="1" hangingPunct="1">
              <a:buFontTx/>
              <a:buNone/>
            </a:pPr>
            <a:r>
              <a:rPr lang="fa-IR" smtClean="0"/>
              <a:t>التهاب مزمن مری</a:t>
            </a:r>
          </a:p>
          <a:p>
            <a:pPr eaLnBrk="1" hangingPunct="1">
              <a:buFontTx/>
              <a:buNone/>
            </a:pPr>
            <a:r>
              <a:rPr lang="fa-IR" smtClean="0"/>
              <a:t>سندرم </a:t>
            </a:r>
            <a:r>
              <a:rPr lang="en-US" smtClean="0"/>
              <a:t>Barrets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تروما و تنگی ها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1301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0A2DB0B-1A73-41E2-939B-6FB4AB19EE38}" type="slidenum">
              <a:rPr lang="en-US">
                <a:cs typeface="Arial" panose="020B0604020202020204" pitchFamily="34" charset="0"/>
              </a:rPr>
              <a:pPr eaLnBrk="1" hangingPunct="1"/>
              <a:t>47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fa-IR" smtClean="0"/>
              <a:t>ازوفاگوگاسترکتومی:</a:t>
            </a:r>
          </a:p>
          <a:p>
            <a:pPr marL="457200" indent="-457200">
              <a:buNone/>
            </a:pPr>
            <a:r>
              <a:rPr lang="fa-IR" smtClean="0"/>
              <a:t>برداشت تمام یا قسمتی از مری به همراه تمام یا قسمتی از معده </a:t>
            </a:r>
          </a:p>
          <a:p>
            <a:pPr marL="457200" indent="-457200">
              <a:buNone/>
            </a:pPr>
            <a:r>
              <a:rPr lang="fa-IR" smtClean="0"/>
              <a:t>اندیکاسیون:</a:t>
            </a:r>
          </a:p>
          <a:p>
            <a:pPr marL="457200" indent="-457200">
              <a:buNone/>
            </a:pPr>
            <a:r>
              <a:rPr lang="fa-IR" smtClean="0"/>
              <a:t>وجود بدخیمی مری و معده </a:t>
            </a:r>
          </a:p>
          <a:p>
            <a:pPr marL="457200" indent="-457200">
              <a:buNone/>
            </a:pPr>
            <a:r>
              <a:rPr lang="fa-IR" smtClean="0"/>
              <a:t>بعد از برداشت مری باید یک بافت جهت ایجاد مسیر جدید جایگزین شود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استفاده از قسمت باقیمانده معده جهت آناستوموز و اتصال به بخش باقیمانده مری (ازوفاگوگاسترستومی)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استفاده از قسمتی از روده باریک یا کولون جهت ایجاد مسیر بین بخش باقیمانده مری و بخش باقیمانده معده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135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FE19856-9382-402A-8A1B-69384CE8990A}" type="slidenum">
              <a:rPr lang="en-US">
                <a:cs typeface="Arial" panose="020B0604020202020204" pitchFamily="34" charset="0"/>
              </a:rPr>
              <a:pPr eaLnBrk="1" hangingPunct="1"/>
              <a:t>48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fa-IR" sz="2000"/>
              <a:t>زمانی که معده بط.ور کامل برداشته شده بافت رابط ( قسمتی از روده باریک یا کولون) در حدفاصل بین بخش باقی مانده مری و دئودنوم متصل می شود </a:t>
            </a:r>
          </a:p>
          <a:p>
            <a:pPr eaLnBrk="1" hangingPunct="1">
              <a:buFontTx/>
              <a:buNone/>
            </a:pPr>
            <a:endParaRPr lang="fa-IR" sz="2000"/>
          </a:p>
          <a:p>
            <a:pPr eaLnBrk="1" hangingPunct="1">
              <a:buFontTx/>
              <a:buNone/>
            </a:pPr>
            <a:r>
              <a:rPr lang="fa-IR" sz="2000"/>
              <a:t>علت اصلی برداشت مری سرطان است </a:t>
            </a:r>
          </a:p>
          <a:p>
            <a:pPr eaLnBrk="1" hangingPunct="1">
              <a:buFontTx/>
              <a:buNone/>
            </a:pPr>
            <a:r>
              <a:rPr lang="fa-IR" sz="2000"/>
              <a:t>منشا سرطان بافت مخاطی مری است که به آرامی به لایه های خارجی و یا حتی ارگان های اطراف مثل نای، معده، کبد گشترش می یابد </a:t>
            </a:r>
          </a:p>
          <a:p>
            <a:pPr eaLnBrk="1" hangingPunct="1">
              <a:buFontTx/>
              <a:buNone/>
            </a:pPr>
            <a:r>
              <a:rPr lang="fa-IR" sz="2000"/>
              <a:t>علل سرطان مری:</a:t>
            </a:r>
          </a:p>
          <a:p>
            <a:pPr eaLnBrk="1" hangingPunct="1">
              <a:buFontTx/>
              <a:buNone/>
            </a:pPr>
            <a:r>
              <a:rPr lang="fa-IR" sz="2000"/>
              <a:t>مصرف تنباکو و سیگار </a:t>
            </a:r>
          </a:p>
          <a:p>
            <a:pPr eaLnBrk="1" hangingPunct="1">
              <a:buFontTx/>
              <a:buNone/>
            </a:pPr>
            <a:r>
              <a:rPr lang="fa-IR" sz="2000"/>
              <a:t>مصرف الکل </a:t>
            </a:r>
          </a:p>
          <a:p>
            <a:pPr eaLnBrk="1" hangingPunct="1">
              <a:buFontTx/>
              <a:buNone/>
            </a:pPr>
            <a:r>
              <a:rPr lang="fa-IR" sz="2000"/>
              <a:t>کمبود فیبر در رژیم غذایی </a:t>
            </a:r>
          </a:p>
          <a:p>
            <a:pPr eaLnBrk="1" hangingPunct="1">
              <a:buFontTx/>
              <a:buNone/>
            </a:pPr>
            <a:r>
              <a:rPr lang="fa-IR" sz="2000"/>
              <a:t>آشالازی </a:t>
            </a:r>
          </a:p>
          <a:p>
            <a:pPr eaLnBrk="1" hangingPunct="1">
              <a:buFontTx/>
              <a:buNone/>
            </a:pPr>
            <a:r>
              <a:rPr lang="fa-IR" sz="2000"/>
              <a:t>مصرف مواد غذایی داغ و تحریک کننده 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88466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8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843CF4A-F8D7-4F7D-BC64-0198EE0D1CAE}" type="slidenum">
              <a:rPr lang="en-US">
                <a:cs typeface="Arial" panose="020B0604020202020204" pitchFamily="34" charset="0"/>
              </a:rPr>
              <a:pPr eaLnBrk="1" hangingPunct="1"/>
              <a:t>49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علائم سرطان مری شامل:</a:t>
            </a:r>
          </a:p>
          <a:p>
            <a:pPr eaLnBrk="1" hangingPunct="1">
              <a:buFontTx/>
              <a:buNone/>
            </a:pPr>
            <a:r>
              <a:rPr lang="fa-IR" smtClean="0"/>
              <a:t>دیسفاژی </a:t>
            </a:r>
          </a:p>
          <a:p>
            <a:pPr eaLnBrk="1" hangingPunct="1">
              <a:buFontTx/>
              <a:buNone/>
            </a:pPr>
            <a:r>
              <a:rPr lang="fa-IR" smtClean="0"/>
              <a:t>اودینوفاژی </a:t>
            </a:r>
          </a:p>
          <a:p>
            <a:pPr eaLnBrk="1" hangingPunct="1">
              <a:buFontTx/>
              <a:buNone/>
            </a:pPr>
            <a:r>
              <a:rPr lang="fa-IR" smtClean="0"/>
              <a:t>کاهش وزن </a:t>
            </a:r>
          </a:p>
          <a:p>
            <a:pPr eaLnBrk="1" hangingPunct="1">
              <a:buFontTx/>
              <a:buNone/>
            </a:pPr>
            <a:r>
              <a:rPr lang="fa-IR" smtClean="0"/>
              <a:t>سکسکه </a:t>
            </a:r>
          </a:p>
          <a:p>
            <a:pPr eaLnBrk="1" hangingPunct="1">
              <a:buFontTx/>
              <a:buNone/>
            </a:pPr>
            <a:r>
              <a:rPr lang="fa-IR" smtClean="0"/>
              <a:t>احساس فشار و سوزش در قفسه سینه </a:t>
            </a:r>
          </a:p>
          <a:p>
            <a:pPr eaLnBrk="1" hangingPunct="1">
              <a:buFontTx/>
              <a:buNone/>
            </a:pPr>
            <a:r>
              <a:rPr lang="fa-IR" smtClean="0"/>
              <a:t>خشونت صدا </a:t>
            </a:r>
          </a:p>
          <a:p>
            <a:pPr eaLnBrk="1" hangingPunct="1">
              <a:buFontTx/>
              <a:buNone/>
            </a:pPr>
            <a:r>
              <a:rPr lang="fa-IR" smtClean="0"/>
              <a:t>اختلالات ریوی و پنومونی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5190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86F17EB-2C74-4F94-B895-5722C4951F92}" type="slidenum">
              <a:rPr lang="en-US">
                <a:cs typeface="Arial" panose="020B0604020202020204" pitchFamily="34" charset="0"/>
              </a:rPr>
              <a:pPr eaLnBrk="1" hangingPunct="1"/>
              <a:t>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مردان بیشتر از زنان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 سمت راست بیشتر از سمت چپ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827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2F605F48-859C-4C11-AEA4-AE596E741F9C}" type="slidenum">
              <a:rPr lang="en-US">
                <a:cs typeface="Arial" panose="020B0604020202020204" pitchFamily="34" charset="0"/>
              </a:rPr>
              <a:pPr eaLnBrk="1" hangingPunct="1"/>
              <a:t>50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تشخیص:</a:t>
            </a:r>
          </a:p>
          <a:p>
            <a:pPr eaLnBrk="1" hangingPunct="1">
              <a:buFontTx/>
              <a:buNone/>
            </a:pPr>
            <a:r>
              <a:rPr lang="fa-IR" smtClean="0"/>
              <a:t>اندوسکوپی </a:t>
            </a:r>
          </a:p>
          <a:p>
            <a:pPr eaLnBrk="1" hangingPunct="1">
              <a:buFontTx/>
              <a:buNone/>
            </a:pPr>
            <a:r>
              <a:rPr lang="fa-IR" smtClean="0"/>
              <a:t>گرفتن بیوپسی </a:t>
            </a:r>
          </a:p>
          <a:p>
            <a:pPr eaLnBrk="1" hangingPunct="1">
              <a:buFontTx/>
              <a:buNone/>
            </a:pPr>
            <a:r>
              <a:rPr lang="en-US" smtClean="0"/>
              <a:t>CT </a:t>
            </a:r>
            <a:r>
              <a:rPr lang="fa-IR" smtClean="0"/>
              <a:t> اسکن </a:t>
            </a:r>
          </a:p>
          <a:p>
            <a:pPr eaLnBrk="1" hangingPunct="1">
              <a:buFontTx/>
              <a:buNone/>
            </a:pPr>
            <a:r>
              <a:rPr lang="en-US" smtClean="0"/>
              <a:t>MRI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درمان:</a:t>
            </a:r>
          </a:p>
          <a:p>
            <a:pPr eaLnBrk="1" hangingPunct="1">
              <a:buFontTx/>
              <a:buNone/>
            </a:pPr>
            <a:r>
              <a:rPr lang="fa-IR" smtClean="0"/>
              <a:t>شیمی درمانی </a:t>
            </a:r>
          </a:p>
          <a:p>
            <a:pPr eaLnBrk="1" hangingPunct="1">
              <a:buFontTx/>
              <a:buNone/>
            </a:pPr>
            <a:r>
              <a:rPr lang="fa-IR" smtClean="0"/>
              <a:t>رادیو تراپی </a:t>
            </a:r>
          </a:p>
          <a:p>
            <a:pPr eaLnBrk="1" hangingPunct="1">
              <a:buFontTx/>
              <a:buNone/>
            </a:pPr>
            <a:r>
              <a:rPr lang="fa-IR" smtClean="0"/>
              <a:t>برداشت مری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0432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C7478E0-E9B5-43B6-9115-1D912467C0CF}" type="slidenum">
              <a:rPr lang="en-US">
                <a:cs typeface="Arial" panose="020B0604020202020204" pitchFamily="34" charset="0"/>
              </a:rPr>
              <a:pPr eaLnBrk="1" hangingPunct="1"/>
              <a:t>51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جراحی </a:t>
            </a:r>
            <a:endParaRPr lang="en-US" smtClean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بهترین وضعیت بیمار جهت جراحی قرارگیری به پهلو </a:t>
            </a:r>
          </a:p>
          <a:p>
            <a:pPr eaLnBrk="1" hangingPunct="1">
              <a:buFontTx/>
              <a:buNone/>
            </a:pPr>
            <a:r>
              <a:rPr lang="fa-IR" smtClean="0"/>
              <a:t>اما گاها وضعیت سوپاین قرار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در وضعیت سوپاین دو برش انجام می شود :</a:t>
            </a:r>
          </a:p>
          <a:p>
            <a:pPr eaLnBrk="1" hangingPunct="1">
              <a:buFontTx/>
              <a:buNone/>
            </a:pPr>
            <a:r>
              <a:rPr lang="fa-IR" smtClean="0"/>
              <a:t>برش میدلاین : از انتهای گزیفوئید تا دقیقا بالای سمفیز پوبیس </a:t>
            </a:r>
          </a:p>
          <a:p>
            <a:pPr eaLnBrk="1" hangingPunct="1">
              <a:buFontTx/>
              <a:buNone/>
            </a:pPr>
            <a:r>
              <a:rPr lang="fa-IR" smtClean="0"/>
              <a:t>برش دوم: در سطح لبه ی داخلی عضله ی استرنوکلوئید و ماستوئید </a:t>
            </a:r>
          </a:p>
          <a:p>
            <a:pPr eaLnBrk="1" hangingPunct="1">
              <a:buFontTx/>
              <a:buNone/>
            </a:pPr>
            <a:r>
              <a:rPr lang="fa-IR" smtClean="0"/>
              <a:t>گاهی برش شکمی در طول دنده 7، 8، 9 نیز ادامه می یابد </a:t>
            </a:r>
          </a:p>
          <a:p>
            <a:pPr eaLnBrk="1" hangingPunct="1">
              <a:buFontTx/>
              <a:buNone/>
            </a:pPr>
            <a:r>
              <a:rPr lang="fa-IR" smtClean="0"/>
              <a:t>بدین ترتیب فضای قفسه سینه باز می شود و دنده ها کنار رفته و مری در دسترس قرار می گیرد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9951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E002D7E-9181-46B2-BA7A-E4AC75A8132C}" type="slidenum">
              <a:rPr lang="en-US">
                <a:cs typeface="Arial" panose="020B0604020202020204" pitchFamily="34" charset="0"/>
              </a:rPr>
              <a:pPr eaLnBrk="1" hangingPunct="1"/>
              <a:t>52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تجهیزات لازم جهت برداشت مری:</a:t>
            </a:r>
            <a:endParaRPr lang="en-US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ست توراکس </a:t>
            </a:r>
          </a:p>
          <a:p>
            <a:pPr eaLnBrk="1" hangingPunct="1">
              <a:buFontTx/>
              <a:buNone/>
            </a:pPr>
            <a:r>
              <a:rPr lang="fa-IR" smtClean="0"/>
              <a:t>ست عروق</a:t>
            </a:r>
          </a:p>
          <a:p>
            <a:pPr eaLnBrk="1" hangingPunct="1">
              <a:buFontTx/>
              <a:buNone/>
            </a:pPr>
            <a:r>
              <a:rPr lang="fa-IR" smtClean="0"/>
              <a:t>ست گوارش </a:t>
            </a:r>
          </a:p>
          <a:p>
            <a:pPr eaLnBrk="1" hangingPunct="1">
              <a:buFontTx/>
              <a:buNone/>
            </a:pPr>
            <a:r>
              <a:rPr lang="fa-IR" smtClean="0"/>
              <a:t>تجهیزات بلند </a:t>
            </a:r>
          </a:p>
          <a:p>
            <a:pPr eaLnBrk="1" hangingPunct="1">
              <a:buFontTx/>
              <a:buNone/>
            </a:pPr>
            <a:r>
              <a:rPr lang="fa-IR" smtClean="0"/>
              <a:t>کوتر </a:t>
            </a:r>
          </a:p>
          <a:p>
            <a:pPr eaLnBrk="1" hangingPunct="1">
              <a:buFontTx/>
              <a:buNone/>
            </a:pPr>
            <a:r>
              <a:rPr lang="fa-IR" smtClean="0"/>
              <a:t>چست تیوپ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5524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4D89C66-79F8-4728-9546-404413C4020A}" type="slidenum">
              <a:rPr lang="en-US">
                <a:cs typeface="Arial" panose="020B0604020202020204" pitchFamily="34" charset="0"/>
              </a:rPr>
              <a:pPr eaLnBrk="1" hangingPunct="1"/>
              <a:t>53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گذاشتن سوند فولی </a:t>
            </a:r>
          </a:p>
          <a:p>
            <a:pPr eaLnBrk="1" hangingPunct="1">
              <a:buFontTx/>
              <a:buNone/>
            </a:pPr>
            <a:r>
              <a:rPr lang="fa-IR" smtClean="0"/>
              <a:t>چرخاندن بیمار به پهلو بعد از بیهوشی </a:t>
            </a:r>
          </a:p>
          <a:p>
            <a:pPr eaLnBrk="1" hangingPunct="1">
              <a:buFontTx/>
              <a:buNone/>
            </a:pPr>
            <a:r>
              <a:rPr lang="fa-IR" smtClean="0"/>
              <a:t>حفظ و کنترل دمای بدن بیمار بطور مرتب</a:t>
            </a:r>
          </a:p>
          <a:p>
            <a:pPr eaLnBrk="1" hangingPunct="1">
              <a:buFontTx/>
              <a:buNone/>
            </a:pPr>
            <a:r>
              <a:rPr lang="fa-IR" smtClean="0"/>
              <a:t>پرپ پوست بیمار از نوک سینه تا سمفیز پوبیس</a:t>
            </a:r>
          </a:p>
          <a:p>
            <a:pPr eaLnBrk="1" hangingPunct="1">
              <a:buFontTx/>
              <a:buNone/>
            </a:pPr>
            <a:r>
              <a:rPr lang="fa-IR" smtClean="0"/>
              <a:t>در صورت نیاز به برداشتن قسمت فوقانی مری ناحیه گردن باید کامل پرپ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ابتدا یک برش میدلاین </a:t>
            </a:r>
          </a:p>
          <a:p>
            <a:pPr eaLnBrk="1" hangingPunct="1">
              <a:buFontTx/>
              <a:buNone/>
            </a:pPr>
            <a:r>
              <a:rPr lang="fa-IR" smtClean="0"/>
              <a:t>با ایجاد یک برش در دیافراگم مری از بافت های اطراف جدا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(از ابزارهای بلند مانند اکارتور دیور، یا هارینگتون) جهت کنار زدن ریه بهره برد </a:t>
            </a:r>
          </a:p>
          <a:p>
            <a:pPr eaLnBrk="1" hangingPunct="1">
              <a:buFontTx/>
              <a:buNone/>
            </a:pPr>
            <a:r>
              <a:rPr lang="fa-IR" smtClean="0"/>
              <a:t>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38890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1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0D77132-45C6-45FD-8C4E-D5E2D55F5E7D}" type="slidenum">
              <a:rPr lang="en-US">
                <a:cs typeface="Arial" panose="020B0604020202020204" pitchFamily="34" charset="0"/>
              </a:rPr>
              <a:pPr eaLnBrk="1" hangingPunct="1"/>
              <a:t>54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اگر جراح قصد جدا کردن بخش فوقانی مری را نیز دارد یک برش در لبه عضله استرنوکلوئیدو ماستوئید نیز زده شده و مری از بافت های آزاد می گردد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بعد از خارج کردن مری یکی از روش های ازوفاگوگاسترستومی و یا استفاده از روده باریک یا کولون جهت ایجاد مسیر مجدد اتخاذ می گردد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در انتها حفره قفسه سینه و شکم شستشو داده شده و دیافراگم با نخ سیلک 2 صفر و 3 صفر دوخته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لایه های شکمی و گردن نیز مطابق روش های معمول بسته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قرار دادن چست تیوپ در فضای قفسه سینه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7351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8D7BAFD-702A-48A4-96B8-066F86AA65BE}" type="slidenum">
              <a:rPr lang="en-US">
                <a:cs typeface="Arial" panose="020B0604020202020204" pitchFamily="34" charset="0"/>
              </a:rPr>
              <a:pPr eaLnBrk="1" hangingPunct="1"/>
              <a:t>55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مراقبت های بعد از عمل:</a:t>
            </a:r>
            <a:endParaRPr lang="en-US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کنترل وضعیت قلبی و ریوی و کلیوی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تجویز داروهای ضد درد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پس از اطمینان از خارج شدن ترشحات چست تیوب خارج گردد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تا چند روز بعد از عمل تغذیه لوله ای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توصیه به سرفه کردن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عوارض برداشت مری شامل: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آمبولی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آسیب به اعصاب قفسه سینه و معده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عفونت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پنومونی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تنفس دشوار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تنگی مری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z="2000"/>
              <a:t>ریفلاکس معده به مری 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08434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9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39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9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39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39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E29A562-2D05-4796-84D3-82FA7CB1BD86}" type="slidenum">
              <a:rPr lang="en-US">
                <a:cs typeface="Arial" panose="020B0604020202020204" pitchFamily="34" charset="0"/>
              </a:rPr>
              <a:pPr eaLnBrk="1" hangingPunct="1"/>
              <a:t>56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دیلاتاسیون مری </a:t>
            </a:r>
            <a:endParaRPr lang="en-US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smtClean="0"/>
              <a:t>گشاد کردن مری به منظور رفع انسداد های مری </a:t>
            </a:r>
          </a:p>
          <a:p>
            <a:pPr eaLnBrk="1" hangingPunct="1">
              <a:buFontTx/>
              <a:buNone/>
            </a:pPr>
            <a:r>
              <a:rPr lang="fa-IR" smtClean="0"/>
              <a:t>مهمترین عارضه ناشی از انسداد مری سختی در بلع است </a:t>
            </a:r>
          </a:p>
          <a:p>
            <a:pPr eaLnBrk="1" hangingPunct="1">
              <a:buFontTx/>
              <a:buNone/>
            </a:pPr>
            <a:r>
              <a:rPr lang="fa-IR" smtClean="0"/>
              <a:t>تنگی مری از طریق معاینه فیزیکی، اشعه ایکس، اندوسکوپی قابل تشخیص است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رایجترین دلایل ایجاد تنگی در مری شامل:</a:t>
            </a:r>
          </a:p>
          <a:p>
            <a:pPr eaLnBrk="1" hangingPunct="1">
              <a:buFontTx/>
              <a:buNone/>
            </a:pPr>
            <a:r>
              <a:rPr lang="fa-IR" smtClean="0"/>
              <a:t>تنگی های مادرزادی </a:t>
            </a:r>
          </a:p>
          <a:p>
            <a:pPr eaLnBrk="1" hangingPunct="1">
              <a:buFontTx/>
              <a:buNone/>
            </a:pPr>
            <a:r>
              <a:rPr lang="fa-IR" smtClean="0"/>
              <a:t>تومورها</a:t>
            </a:r>
          </a:p>
          <a:p>
            <a:pPr eaLnBrk="1" hangingPunct="1">
              <a:buFontTx/>
              <a:buNone/>
            </a:pPr>
            <a:r>
              <a:rPr lang="fa-IR" smtClean="0"/>
              <a:t>آشالازی </a:t>
            </a:r>
          </a:p>
          <a:p>
            <a:pPr eaLnBrk="1" hangingPunct="1">
              <a:buFontTx/>
              <a:buNone/>
            </a:pPr>
            <a:r>
              <a:rPr lang="fa-IR" smtClean="0"/>
              <a:t>ریفلاکس مزمن معده به مری </a:t>
            </a:r>
          </a:p>
          <a:p>
            <a:pPr eaLnBrk="1" hangingPunct="1">
              <a:buFontTx/>
              <a:buNone/>
            </a:pPr>
            <a:r>
              <a:rPr lang="fa-IR" smtClean="0"/>
              <a:t>التهابات مزمن مری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997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C89D837-80B9-4423-97ED-2CF25C660466}" type="slidenum">
              <a:rPr lang="en-US">
                <a:cs typeface="Arial" panose="020B0604020202020204" pitchFamily="34" charset="0"/>
              </a:rPr>
              <a:pPr eaLnBrk="1" hangingPunct="1"/>
              <a:t>57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دیلاتاسیون یکی از مهمترین درمانها در انسدادهای مری محسوب می شود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دیلاتاسیون می تواند با کمک اندوسکوپ های قابل انعطاف و رژید انجام شود</a:t>
            </a:r>
          </a:p>
          <a:p>
            <a:pPr eaLnBrk="1" hangingPunct="1">
              <a:buFontTx/>
              <a:buNone/>
            </a:pPr>
            <a:r>
              <a:rPr lang="fa-IR" smtClean="0"/>
              <a:t>دیلاتاسیون مری انواع مختلفی دارند که انتخاب آنها  بستگی به نوع تنگی نظر جراح و تاریخچه بیمار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انواع دیلاتورها شامل:</a:t>
            </a:r>
          </a:p>
          <a:p>
            <a:pPr eaLnBrk="1" hangingPunct="1">
              <a:buFontTx/>
              <a:buNone/>
            </a:pPr>
            <a:r>
              <a:rPr lang="fa-IR" smtClean="0"/>
              <a:t>بوژی فلزی:</a:t>
            </a:r>
          </a:p>
          <a:p>
            <a:pPr eaLnBrk="1" hangingPunct="1">
              <a:buFontTx/>
              <a:buNone/>
            </a:pPr>
            <a:r>
              <a:rPr lang="fa-IR" smtClean="0"/>
              <a:t>دارای بدنه قابل انعطاف نازک و راس ضخیم </a:t>
            </a:r>
          </a:p>
          <a:p>
            <a:pPr eaLnBrk="1" hangingPunct="1">
              <a:buFontTx/>
              <a:buNone/>
            </a:pPr>
            <a:r>
              <a:rPr lang="fa-IR" smtClean="0"/>
              <a:t>فقط از طریق اندوسکوپ های رژید وارد مری کرد </a:t>
            </a:r>
          </a:p>
          <a:p>
            <a:pPr eaLnBrk="1" hangingPunct="1">
              <a:buFontTx/>
              <a:buNone/>
            </a:pPr>
            <a:r>
              <a:rPr lang="fa-IR" smtClean="0"/>
              <a:t>انعطاف پذیری این نوع دیلاتورها با گرم کردن آنها افزایش می یابد 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555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D78592E2-BE09-48A0-B6FC-7606A0887D6E}" type="slidenum">
              <a:rPr lang="en-US">
                <a:cs typeface="Arial" panose="020B0604020202020204" pitchFamily="34" charset="0"/>
              </a:rPr>
              <a:pPr eaLnBrk="1" hangingPunct="1"/>
              <a:t>58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بوژی </a:t>
            </a:r>
            <a:r>
              <a:rPr lang="en-US" smtClean="0"/>
              <a:t>Mercury – Weighted</a:t>
            </a:r>
            <a:r>
              <a:rPr lang="fa-IR" smtClean="0"/>
              <a:t> </a:t>
            </a:r>
          </a:p>
          <a:p>
            <a:pPr eaLnBrk="1" hangingPunct="1">
              <a:buFontTx/>
              <a:buNone/>
            </a:pPr>
            <a:r>
              <a:rPr lang="fa-IR" smtClean="0"/>
              <a:t>این دیلاتورها از لاستیک ساخته شده اند و درون آنها از جیوه پر شده است </a:t>
            </a:r>
          </a:p>
          <a:p>
            <a:pPr eaLnBrk="1" hangingPunct="1">
              <a:buFontTx/>
              <a:buNone/>
            </a:pPr>
            <a:r>
              <a:rPr lang="fa-IR" smtClean="0"/>
              <a:t>ترکیبی از لاستیک و جیوه به انعطاف پذیری دیلاتور کمک می نماید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این دیلاتورها خود به دو نوع </a:t>
            </a:r>
            <a:r>
              <a:rPr lang="en-US" smtClean="0"/>
              <a:t>Hurst</a:t>
            </a:r>
            <a:r>
              <a:rPr lang="fa-IR" smtClean="0"/>
              <a:t> با نوک بلانت و </a:t>
            </a:r>
            <a:r>
              <a:rPr lang="en-US" smtClean="0"/>
              <a:t>Maloney </a:t>
            </a:r>
            <a:r>
              <a:rPr lang="fa-IR" smtClean="0"/>
              <a:t> با راس باریک 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33991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6B2E34D-3434-4219-B875-0A4933A55120}" type="slidenum">
              <a:rPr lang="en-US">
                <a:cs typeface="Arial" panose="020B0604020202020204" pitchFamily="34" charset="0"/>
              </a:rPr>
              <a:pPr eaLnBrk="1" hangingPunct="1"/>
              <a:t>59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این بوژی ها از قطر 60-2 </a:t>
            </a:r>
            <a:r>
              <a:rPr lang="en-US" smtClean="0"/>
              <a:t>fr</a:t>
            </a:r>
            <a:r>
              <a:rPr lang="fa-IR" smtClean="0"/>
              <a:t> موجود هستند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بدلیل انعطاف پذیری بالایی که دارد استفاده از شماره های پایین آن بسیار دشوار است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کار با بوژی های </a:t>
            </a:r>
            <a:r>
              <a:rPr lang="en-US" smtClean="0"/>
              <a:t>Mercury </a:t>
            </a:r>
            <a:r>
              <a:rPr lang="fa-IR" smtClean="0"/>
              <a:t>با شماره بالای 40 </a:t>
            </a:r>
            <a:r>
              <a:rPr lang="en-US" smtClean="0"/>
              <a:t>fr</a:t>
            </a:r>
            <a:r>
              <a:rPr lang="fa-IR" smtClean="0"/>
              <a:t> بسیار آسان است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a-IR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دیلاتور </a:t>
            </a:r>
            <a:r>
              <a:rPr lang="en-US" smtClean="0"/>
              <a:t>Eder- puestow</a:t>
            </a:r>
            <a:r>
              <a:rPr lang="fa-IR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این گشاد کننده قابل انعطاف است و با داشتن گاید و از طریق فلوروسکوپی قابل استفاده است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راس دیستال این دیلاتور به شکل گرد در آمده و قابل جدا شدن و تعویض است (راس دیستال با 12 اندازه موجود است)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احتمال آسیب به دهان و حلق در این نوع دیلاتور زیاد است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566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DFE99BE-C387-46FD-A8AF-AD5354167B22}" type="slidenum">
              <a:rPr lang="en-US">
                <a:cs typeface="Arial" panose="020B0604020202020204" pitchFamily="34" charset="0"/>
              </a:rPr>
              <a:pPr eaLnBrk="1" hangingPunct="1"/>
              <a:t>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Herniotomy &amp; Herniorrhaphy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هرنیوتومی به معنای برداشت ساک فتق و بستن گردن ساک است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هرنیوتومی اولین قدم جهت درمان منطقه دچار فتق است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بدین ترتیب بعد از برش پوست و لایه های سطحی ، منطقه فتق نمایان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سپس با ایجاد یک برش بر روی دیواره ساک، ساک را باز کرده و توسط انگشت محتویات آن را به سر جای اصلی خود باز می گردد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سپس با نخ گردن ساک را گره زده و ساک اضافی را بالای گره با کمک قیچی می بریم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بعد از هرنیوتومی نیاز به هرنیورافی داریم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هرنیورافی به معنای ترمیم و حمایت از منطقه دچار هرنی است </a:t>
            </a:r>
          </a:p>
          <a:p>
            <a:pPr eaLnBrk="1" hangingPunct="1">
              <a:buFontTx/>
              <a:buNone/>
            </a:pP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9926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B147643-FBC0-4F10-900A-4ADB0FE1425B}" type="slidenum">
              <a:rPr lang="en-US">
                <a:cs typeface="Arial" panose="020B0604020202020204" pitchFamily="34" charset="0"/>
              </a:rPr>
              <a:pPr eaLnBrk="1" hangingPunct="1"/>
              <a:t>60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دیلاتور </a:t>
            </a:r>
            <a:r>
              <a:rPr lang="en-US" smtClean="0"/>
              <a:t>savary – gilliard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این دیلاتورها دارای سوراخی در مرکز خود است که قابلیت عبور گاید را دارد </a:t>
            </a:r>
          </a:p>
          <a:p>
            <a:pPr eaLnBrk="1" hangingPunct="1">
              <a:buFontTx/>
              <a:buNone/>
            </a:pPr>
            <a:r>
              <a:rPr lang="fa-IR" smtClean="0"/>
              <a:t>واحد ضخامتش به میلیمتر است </a:t>
            </a:r>
          </a:p>
          <a:p>
            <a:pPr eaLnBrk="1" hangingPunct="1">
              <a:buFontTx/>
              <a:buNone/>
            </a:pPr>
            <a:r>
              <a:rPr lang="fa-IR" smtClean="0"/>
              <a:t>و در سایزهای 20-5 میلی متر موجود است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دیلاتور بالونی (</a:t>
            </a:r>
            <a:r>
              <a:rPr lang="en-US" smtClean="0"/>
              <a:t>Balloon dilator</a:t>
            </a:r>
            <a:r>
              <a:rPr lang="fa-IR" smtClean="0"/>
              <a:t>)</a:t>
            </a:r>
          </a:p>
          <a:p>
            <a:pPr eaLnBrk="1" hangingPunct="1">
              <a:buFontTx/>
              <a:buNone/>
            </a:pPr>
            <a:r>
              <a:rPr lang="fa-IR" smtClean="0"/>
              <a:t>این دیلاتورهای هم از طریق آندوسکوپ های قابل انعطاف و هم از طریق فلوروسکوپی (گاید ) قابا استفاده است </a:t>
            </a:r>
          </a:p>
          <a:p>
            <a:pPr eaLnBrk="1" hangingPunct="1">
              <a:buFontTx/>
              <a:buNone/>
            </a:pPr>
            <a:r>
              <a:rPr lang="fa-IR" smtClean="0"/>
              <a:t>راس دیستال این دیلاتورها دارای یک بالون است که می تواند با تزریق مایع در راس پروگزیمال دیلاتور آن را باد کرد و باعث رفع انسداد در مری شد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2519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A038C93-4533-4044-A3FF-8EC2B2454A46}" type="slidenum">
              <a:rPr lang="en-US">
                <a:cs typeface="Arial" panose="020B0604020202020204" pitchFamily="34" charset="0"/>
              </a:rPr>
              <a:pPr eaLnBrk="1" hangingPunct="1"/>
              <a:t>61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این دیلاتورها بسیار کم عارضه هستند و تنها عیب آنها نازک بودن و ظرافت آنها است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2570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D960869-4661-4434-A87D-14D57EB709EA}" type="slidenum">
              <a:rPr lang="en-US">
                <a:cs typeface="Arial" panose="020B0604020202020204" pitchFamily="34" charset="0"/>
              </a:rPr>
              <a:pPr eaLnBrk="1" hangingPunct="1"/>
              <a:t>62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دیورتیکول مری </a:t>
            </a:r>
            <a:endParaRPr lang="en-US" smtClean="0"/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fa-IR" sz="2000"/>
              <a:t>به معنای بیرون زدگی بافت مخاطی و زیر مخاطی از طریق دیواره ضعیف عضلانی </a:t>
            </a:r>
          </a:p>
          <a:p>
            <a:pPr eaLnBrk="1" hangingPunct="1">
              <a:buFontTx/>
              <a:buNone/>
            </a:pPr>
            <a:r>
              <a:rPr lang="fa-IR" sz="2000"/>
              <a:t>ممکنه در کل طول دستگاه گوارش باشد </a:t>
            </a:r>
          </a:p>
          <a:p>
            <a:pPr eaLnBrk="1" hangingPunct="1">
              <a:buFontTx/>
              <a:buNone/>
            </a:pPr>
            <a:r>
              <a:rPr lang="fa-IR" sz="2000"/>
              <a:t>ممکنه در قسمت فوقانی، میانی، اپی نفریک پدید آید </a:t>
            </a:r>
          </a:p>
          <a:p>
            <a:pPr eaLnBrk="1" hangingPunct="1">
              <a:buFontTx/>
              <a:buNone/>
            </a:pPr>
            <a:r>
              <a:rPr lang="fa-IR" sz="2000"/>
              <a:t>علائم آن بستگی به محل ایجاد آن دارد </a:t>
            </a:r>
          </a:p>
          <a:p>
            <a:pPr eaLnBrk="1" hangingPunct="1">
              <a:buFontTx/>
              <a:buNone/>
            </a:pPr>
            <a:r>
              <a:rPr lang="fa-IR" sz="2000"/>
              <a:t>علائم دیورتیکول قسمت فوقانی:</a:t>
            </a:r>
          </a:p>
          <a:p>
            <a:pPr eaLnBrk="1" hangingPunct="1">
              <a:buFontTx/>
              <a:buNone/>
            </a:pPr>
            <a:r>
              <a:rPr lang="fa-IR" sz="2000"/>
              <a:t>دیسفاژی </a:t>
            </a:r>
          </a:p>
          <a:p>
            <a:pPr eaLnBrk="1" hangingPunct="1">
              <a:buFontTx/>
              <a:buNone/>
            </a:pPr>
            <a:r>
              <a:rPr lang="fa-IR" sz="2000"/>
              <a:t>احساس پری در گردن </a:t>
            </a:r>
          </a:p>
          <a:p>
            <a:pPr eaLnBrk="1" hangingPunct="1">
              <a:buFontTx/>
              <a:buNone/>
            </a:pPr>
            <a:r>
              <a:rPr lang="fa-IR" sz="2000"/>
              <a:t>برگشت غذا از معده به دهان </a:t>
            </a:r>
          </a:p>
          <a:p>
            <a:pPr eaLnBrk="1" hangingPunct="1">
              <a:buFontTx/>
              <a:buNone/>
            </a:pPr>
            <a:r>
              <a:rPr lang="fa-IR" sz="2000"/>
              <a:t>آروغ زدن </a:t>
            </a:r>
          </a:p>
          <a:p>
            <a:pPr eaLnBrk="1" hangingPunct="1">
              <a:buFontTx/>
              <a:buNone/>
            </a:pPr>
            <a:r>
              <a:rPr lang="fa-IR" sz="2000"/>
              <a:t>سرفه </a:t>
            </a:r>
          </a:p>
          <a:p>
            <a:pPr eaLnBrk="1" hangingPunct="1">
              <a:buFontTx/>
              <a:buNone/>
            </a:pPr>
            <a:r>
              <a:rPr lang="fa-IR" sz="2000"/>
              <a:t>صدای غلغل بعد از خوردن غذا </a:t>
            </a:r>
          </a:p>
          <a:p>
            <a:pPr eaLnBrk="1" hangingPunct="1">
              <a:buFontTx/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59349096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08D358C-2753-4D3A-828E-28FFD8929573}" type="slidenum">
              <a:rPr lang="en-US">
                <a:cs typeface="Arial" panose="020B0604020202020204" pitchFamily="34" charset="0"/>
              </a:rPr>
              <a:pPr eaLnBrk="1" hangingPunct="1"/>
              <a:t>63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علائم دیورتیکول اپی نفریک:</a:t>
            </a:r>
          </a:p>
          <a:p>
            <a:pPr eaLnBrk="1" hangingPunct="1">
              <a:buFontTx/>
              <a:buNone/>
            </a:pPr>
            <a:r>
              <a:rPr lang="fa-IR" smtClean="0"/>
              <a:t>دیسفاژی </a:t>
            </a:r>
          </a:p>
          <a:p>
            <a:pPr eaLnBrk="1" hangingPunct="1">
              <a:buFontTx/>
              <a:buNone/>
            </a:pPr>
            <a:r>
              <a:rPr lang="fa-IR" smtClean="0"/>
              <a:t>درد قفسه سینه </a:t>
            </a:r>
          </a:p>
          <a:p>
            <a:pPr eaLnBrk="1" hangingPunct="1">
              <a:buFontTx/>
              <a:buNone/>
            </a:pPr>
            <a:r>
              <a:rPr lang="fa-IR" smtClean="0"/>
              <a:t>در صورت ورود باکتری به درون دیورتیکول </a:t>
            </a:r>
          </a:p>
          <a:p>
            <a:pPr eaLnBrk="1" hangingPunct="1">
              <a:buFontTx/>
              <a:buNone/>
            </a:pPr>
            <a:r>
              <a:rPr lang="fa-IR" smtClean="0"/>
              <a:t>باعث ایجاد التهاب، انسداد، عفونت، پرفوراسیون، آبسه، تنفس بدبو و ترشی دهان می گردند </a:t>
            </a:r>
          </a:p>
          <a:p>
            <a:pPr eaLnBrk="1" hangingPunct="1">
              <a:buFontTx/>
              <a:buNone/>
            </a:pPr>
            <a:r>
              <a:rPr lang="fa-IR" smtClean="0"/>
              <a:t>که به این وضعیت دیورتیکولیت گویند </a:t>
            </a:r>
          </a:p>
          <a:p>
            <a:pPr eaLnBrk="1" hangingPunct="1">
              <a:buFontTx/>
              <a:buNone/>
            </a:pPr>
            <a:r>
              <a:rPr lang="fa-IR" smtClean="0"/>
              <a:t>دیورتیکول ها ممکنه بدون علامت باشند </a:t>
            </a:r>
          </a:p>
          <a:p>
            <a:pPr eaLnBrk="1" hangingPunct="1">
              <a:buFontTx/>
              <a:buNone/>
            </a:pPr>
            <a:r>
              <a:rPr lang="fa-IR" smtClean="0"/>
              <a:t>تشخیص:</a:t>
            </a:r>
          </a:p>
          <a:p>
            <a:pPr eaLnBrk="1" hangingPunct="1">
              <a:buFontTx/>
              <a:buNone/>
            </a:pPr>
            <a:r>
              <a:rPr lang="fa-IR" smtClean="0"/>
              <a:t>عکس های رادیوگرافی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48829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13DFD25-CF3C-4F3D-9A28-F274844C625D}" type="slidenum">
              <a:rPr lang="en-US">
                <a:cs typeface="Arial" panose="020B0604020202020204" pitchFamily="34" charset="0"/>
              </a:rPr>
              <a:pPr eaLnBrk="1" hangingPunct="1"/>
              <a:t>64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صورت شدید شدن علائم اندیکاسیون جراحی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درمان جراحی:</a:t>
            </a:r>
          </a:p>
          <a:p>
            <a:pPr eaLnBrk="1" hangingPunct="1">
              <a:buFontTx/>
              <a:buNone/>
            </a:pPr>
            <a:r>
              <a:rPr lang="fa-IR" smtClean="0"/>
              <a:t>دیورتیکولکتومی همراه با میوتومی (برداشت دیواره عضلانی )</a:t>
            </a:r>
          </a:p>
          <a:p>
            <a:pPr eaLnBrk="1" hangingPunct="1">
              <a:buFontTx/>
              <a:buNone/>
            </a:pPr>
            <a:r>
              <a:rPr lang="fa-IR" smtClean="0"/>
              <a:t>دیورتیکول </a:t>
            </a:r>
            <a:r>
              <a:rPr lang="en-US" smtClean="0"/>
              <a:t>Zenker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در سطح خلفی مری ایجاد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درست در بالای عضله </a:t>
            </a:r>
            <a:r>
              <a:rPr lang="en-US" smtClean="0"/>
              <a:t>Cricopharyngeus</a:t>
            </a:r>
            <a:r>
              <a:rPr lang="fa-IR" smtClean="0"/>
              <a:t> ایجاد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مردان سه برابر زنان </a:t>
            </a:r>
          </a:p>
          <a:p>
            <a:pPr eaLnBrk="1" hangingPunct="1">
              <a:buFontTx/>
              <a:buNone/>
            </a:pPr>
            <a:r>
              <a:rPr lang="fa-IR" smtClean="0"/>
              <a:t>برای برداشتن این دیورتیکول باید فرد در پوزیشن سوپاین و تحت بیهوشی عمومی قرار گیرد </a:t>
            </a:r>
          </a:p>
          <a:p>
            <a:pPr eaLnBrk="1" hangingPunct="1">
              <a:buFontTx/>
              <a:buNone/>
            </a:pPr>
            <a:r>
              <a:rPr lang="fa-IR" smtClean="0"/>
              <a:t>متمایل کردن گردن بیمار به طرف مخالف ناحیه آسیب دیده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788909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CAC3C7B-5065-4F56-BBB1-0968B46961EF}" type="slidenum">
              <a:rPr lang="en-US">
                <a:cs typeface="Arial" panose="020B0604020202020204" pitchFamily="34" charset="0"/>
              </a:rPr>
              <a:pPr eaLnBrk="1" hangingPunct="1"/>
              <a:t>65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برای دسترسی به دیورتیکول یک برش در سطح داخلی عضله استرنوکلوئیدوماستوئید زده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کنار زدن لایه های مختلف به ناحیه فوقانی مری و حلق دسترسی می یابیم </a:t>
            </a:r>
          </a:p>
          <a:p>
            <a:pPr eaLnBrk="1" hangingPunct="1">
              <a:buFontTx/>
              <a:buNone/>
            </a:pPr>
            <a:r>
              <a:rPr lang="fa-IR" smtClean="0"/>
              <a:t>دو تکنیک برداشت مری شامل :</a:t>
            </a:r>
          </a:p>
          <a:p>
            <a:pPr eaLnBrk="1" hangingPunct="1">
              <a:buFontTx/>
              <a:buNone/>
            </a:pPr>
            <a:r>
              <a:rPr lang="fa-IR" smtClean="0"/>
              <a:t>دیورتیکولکتومی (برداشت دیورتیکول)</a:t>
            </a:r>
          </a:p>
          <a:p>
            <a:pPr eaLnBrk="1" hangingPunct="1">
              <a:buFontTx/>
              <a:buNone/>
            </a:pPr>
            <a:r>
              <a:rPr lang="fa-IR" smtClean="0"/>
              <a:t>دیورتیکولکتومی همراه میوتومی (در صورت بزرگ بودن دیورتیکول)</a:t>
            </a:r>
          </a:p>
          <a:p>
            <a:pPr eaLnBrk="1" hangingPunct="1">
              <a:buFontTx/>
              <a:buNone/>
            </a:pPr>
            <a:r>
              <a:rPr lang="fa-IR" smtClean="0"/>
              <a:t>در دیورتیکولکتومی پایه دیورتیکول با کمک قیچی بریده و سوراخ شده و توسط نخ سیلک به شکل ممتد و یا با استاپلر دوخته می شود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538747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DB387AC-9BB4-4A04-8DEF-C77220C692E5}" type="slidenum">
              <a:rPr lang="en-US">
                <a:cs typeface="Arial" panose="020B0604020202020204" pitchFamily="34" charset="0"/>
              </a:rPr>
              <a:pPr eaLnBrk="1" hangingPunct="1"/>
              <a:t>66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میوتومی مری عضله کراکوفارنژیال از مخاط مری جدا شده و قطع می گردد</a:t>
            </a:r>
          </a:p>
          <a:p>
            <a:pPr eaLnBrk="1" hangingPunct="1">
              <a:buFontTx/>
              <a:buNone/>
            </a:pPr>
            <a:r>
              <a:rPr lang="fa-IR" smtClean="0"/>
              <a:t>در انتها فاشیای عضله، زیر جلد، پوست دوخته شده و یک درن پنروز گذاشته می شود</a:t>
            </a:r>
          </a:p>
          <a:p>
            <a:pPr eaLnBrk="1" hangingPunct="1">
              <a:buFontTx/>
              <a:buNone/>
            </a:pPr>
            <a:r>
              <a:rPr lang="fa-IR" smtClean="0"/>
              <a:t>عوارض عمل:</a:t>
            </a:r>
          </a:p>
          <a:p>
            <a:pPr eaLnBrk="1" hangingPunct="1">
              <a:buFontTx/>
              <a:buNone/>
            </a:pPr>
            <a:r>
              <a:rPr lang="fa-IR" smtClean="0"/>
              <a:t>عفونت</a:t>
            </a:r>
          </a:p>
          <a:p>
            <a:pPr eaLnBrk="1" hangingPunct="1">
              <a:buFontTx/>
              <a:buNone/>
            </a:pPr>
            <a:r>
              <a:rPr lang="fa-IR" smtClean="0"/>
              <a:t>فلج تارهای صوتی </a:t>
            </a:r>
          </a:p>
          <a:p>
            <a:pPr eaLnBrk="1" hangingPunct="1">
              <a:buFontTx/>
              <a:buNone/>
            </a:pPr>
            <a:r>
              <a:rPr lang="fa-IR" smtClean="0"/>
              <a:t>فیستول </a:t>
            </a:r>
          </a:p>
          <a:p>
            <a:pPr eaLnBrk="1" hangingPunct="1">
              <a:buFontTx/>
              <a:buNone/>
            </a:pPr>
            <a:r>
              <a:rPr lang="fa-IR" smtClean="0"/>
              <a:t>آسپیراسیون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8064837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79EA331-648E-4DB9-AAC9-15136DC81648}" type="slidenum">
              <a:rPr lang="en-US">
                <a:cs typeface="Arial" panose="020B0604020202020204" pitchFamily="34" charset="0"/>
              </a:rPr>
              <a:pPr eaLnBrk="1" hangingPunct="1"/>
              <a:t>67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آشالازی </a:t>
            </a:r>
            <a:endParaRPr lang="en-US" smtClean="0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حالتی که در طی آن اسفنگتر کاردیا نمی تواند در طی بلع شل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نتیجه غذای بلیعده شده نمی تواند از مری وارد معده گردد </a:t>
            </a:r>
          </a:p>
          <a:p>
            <a:pPr eaLnBrk="1" hangingPunct="1">
              <a:buFontTx/>
              <a:buNone/>
            </a:pPr>
            <a:r>
              <a:rPr lang="fa-IR" smtClean="0"/>
              <a:t>علتش:</a:t>
            </a:r>
          </a:p>
          <a:p>
            <a:pPr eaLnBrk="1" hangingPunct="1">
              <a:buFontTx/>
              <a:buNone/>
            </a:pPr>
            <a:r>
              <a:rPr lang="fa-IR" smtClean="0"/>
              <a:t>اختلال در شبکه عصبی مزانتریک در دو سوم تحتانی مری </a:t>
            </a:r>
          </a:p>
          <a:p>
            <a:pPr eaLnBrk="1" hangingPunct="1">
              <a:buFontTx/>
              <a:buNone/>
            </a:pPr>
            <a:r>
              <a:rPr lang="fa-IR" smtClean="0"/>
              <a:t>شبکه مزانتریک نمی تواند با نزدیک شده غذا به این اسفنگتر پیام عصبی لازم برای ایجاد شلی در آن بفرستد </a:t>
            </a:r>
          </a:p>
          <a:p>
            <a:pPr eaLnBrk="1" hangingPunct="1">
              <a:buFontTx/>
              <a:buNone/>
            </a:pPr>
            <a:r>
              <a:rPr lang="fa-IR" smtClean="0"/>
              <a:t>در صورت تشدید آشالازی مری نمی تواند غذای بلیعده شده را تا چندین ساعت به معده تخلیه کند در حالی که زمان طبیعی آن چند ثانیه است</a:t>
            </a:r>
          </a:p>
          <a:p>
            <a:pPr eaLnBrk="1" hangingPunct="1">
              <a:buFontTx/>
              <a:buNone/>
            </a:pPr>
            <a:r>
              <a:rPr lang="fa-IR" smtClean="0"/>
              <a:t>در طول زمان مری به میزان زیادی بزرگ می شود تا جای که اغلب می تواند تا 1 لیتر غذا را در خود جای دهد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16795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EE23E1B-F8AF-4033-8B1A-F4914BD4E7F2}" type="slidenum">
              <a:rPr lang="en-US">
                <a:cs typeface="Arial" panose="020B0604020202020204" pitchFamily="34" charset="0"/>
              </a:rPr>
              <a:pPr eaLnBrk="1" hangingPunct="1"/>
              <a:t>68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غذا به علت توقف طولانی در مری دچار عفونت متعفن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این عفونت می تواند به زخم شدن مخاط مری و گاه درد شدید زیر جناغی و پارگی و مرگ منجر شود </a:t>
            </a:r>
          </a:p>
          <a:p>
            <a:pPr eaLnBrk="1" hangingPunct="1">
              <a:buFontTx/>
              <a:buNone/>
            </a:pPr>
            <a:r>
              <a:rPr lang="fa-IR" smtClean="0">
                <a:solidFill>
                  <a:srgbClr val="FF3300"/>
                </a:solidFill>
              </a:rPr>
              <a:t>تشخیص:</a:t>
            </a:r>
          </a:p>
          <a:p>
            <a:pPr eaLnBrk="1" hangingPunct="1">
              <a:buFontTx/>
              <a:buNone/>
            </a:pPr>
            <a:r>
              <a:rPr lang="fa-IR" smtClean="0"/>
              <a:t>عکس رادیو گرافی </a:t>
            </a:r>
          </a:p>
          <a:p>
            <a:pPr eaLnBrk="1" hangingPunct="1">
              <a:buFontTx/>
              <a:buNone/>
            </a:pPr>
            <a:r>
              <a:rPr lang="fa-IR" smtClean="0"/>
              <a:t>مانومتری </a:t>
            </a:r>
          </a:p>
          <a:p>
            <a:pPr eaLnBrk="1" hangingPunct="1">
              <a:buFontTx/>
              <a:buNone/>
            </a:pPr>
            <a:r>
              <a:rPr lang="fa-IR" smtClean="0">
                <a:solidFill>
                  <a:srgbClr val="FF3300"/>
                </a:solidFill>
              </a:rPr>
              <a:t>درمان:</a:t>
            </a:r>
          </a:p>
          <a:p>
            <a:pPr eaLnBrk="1" hangingPunct="1">
              <a:buFontTx/>
              <a:buNone/>
            </a:pPr>
            <a:r>
              <a:rPr lang="fa-IR" smtClean="0"/>
              <a:t>بالون</a:t>
            </a:r>
          </a:p>
          <a:p>
            <a:pPr eaLnBrk="1" hangingPunct="1">
              <a:buFontTx/>
              <a:buNone/>
            </a:pPr>
            <a:r>
              <a:rPr lang="fa-IR" smtClean="0"/>
              <a:t>یکی از موثرترین و کاربردیترین روش ها ست </a:t>
            </a:r>
          </a:p>
          <a:p>
            <a:pPr eaLnBrk="1" hangingPunct="1">
              <a:buFontTx/>
              <a:buNone/>
            </a:pPr>
            <a:r>
              <a:rPr lang="fa-IR" smtClean="0"/>
              <a:t>یا از طریق اندوسکوپ و یا از طریق گاید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31282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CEB5A94-F049-474A-9F0C-D868FDF91EC1}" type="slidenum">
              <a:rPr lang="en-US">
                <a:cs typeface="Arial" panose="020B0604020202020204" pitchFamily="34" charset="0"/>
              </a:rPr>
              <a:pPr eaLnBrk="1" hangingPunct="1"/>
              <a:t>69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بالون در قسمت مسدود قرار گرفته باد شده و باعث رفع انسداد در مری و کاهش فشار در انتها شده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ممکنه بعد بالون دیسفاژی کاهش یابد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solidFill>
                  <a:srgbClr val="FF3300"/>
                </a:solidFill>
              </a:rPr>
              <a:t>تزریق</a:t>
            </a:r>
            <a:r>
              <a:rPr lang="fa-IR" smtClean="0"/>
              <a:t> </a:t>
            </a:r>
            <a:r>
              <a:rPr lang="en-US" smtClean="0">
                <a:solidFill>
                  <a:srgbClr val="FF3300"/>
                </a:solidFill>
              </a:rPr>
              <a:t>Botulinum toxin</a:t>
            </a:r>
            <a:endParaRPr lang="fa-IR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 این روش از طریق آندوسکوپ های قابل انعطاف این ماده به درون اسفنکتر کاردیا تزریق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این ماده باعث فلج شدن اعصاب مربوط به اسفنکتر کاردیا شده و در نتیجه انسداد برطرف خواهد شد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باید در 4 طرف تزریق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اثر آن تا حدود یکسال است و باید باز تکرار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بعد تزریق ممکنه عوارضی مثل درد قفسه سینه و بثورات جلدی اتفاق بیفتد </a:t>
            </a:r>
            <a:endParaRPr 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1190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DC1A886-C9CD-4B7A-9689-77103492DC94}" type="slidenum">
              <a:rPr lang="en-US">
                <a:cs typeface="Arial" panose="020B0604020202020204" pitchFamily="34" charset="0"/>
              </a:rPr>
              <a:pPr eaLnBrk="1" hangingPunct="1"/>
              <a:t>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هرنیورافی به 3 منظور ایجاد می شود: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ترمیم آناتومیکی ساختارهای دچار آسیب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افزایش استحکام منطقه فتق و دیواره شکم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جلوگیری از عود مجدد فتق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روش هرنیورافی بستگی به محل فتق دارد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تمام روش های هرنیورافی با 2 قاعده اساسی انجام می شود :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1. استفاده از بخیه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2. استفاده از مش های غیر قابل جذب مثل پرولن است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استفاده از بخیه رواج بیشتری دارد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928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59E61C5-8E42-44A0-9761-F7C9D58690AE}" type="slidenum">
              <a:rPr lang="en-US">
                <a:cs typeface="Arial" panose="020B0604020202020204" pitchFamily="34" charset="0"/>
              </a:rPr>
              <a:pPr eaLnBrk="1" hangingPunct="1"/>
              <a:t>70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solidFill>
                  <a:srgbClr val="FF3300"/>
                </a:solidFill>
              </a:rPr>
              <a:t>میوتومی </a:t>
            </a:r>
          </a:p>
          <a:p>
            <a:pPr eaLnBrk="1" hangingPunct="1">
              <a:buFontTx/>
              <a:buNone/>
            </a:pPr>
            <a:r>
              <a:rPr lang="fa-IR" smtClean="0"/>
              <a:t>با کمک روش های لاپاروسکوپی وتوراکوسکوپی قسمتی از عضله اطراف اسفنکتر کاردیا برداشته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و مخاط به سطح برش آورده می شود به آن </a:t>
            </a:r>
            <a:r>
              <a:rPr lang="en-US" smtClean="0"/>
              <a:t>Heller myotomy </a:t>
            </a:r>
            <a:r>
              <a:rPr lang="fa-IR" smtClean="0"/>
              <a:t> نیز گویند </a:t>
            </a:r>
          </a:p>
          <a:p>
            <a:pPr eaLnBrk="1" hangingPunct="1">
              <a:buFontTx/>
              <a:buNone/>
            </a:pPr>
            <a:r>
              <a:rPr lang="fa-IR" smtClean="0"/>
              <a:t>پروسیجرهای ضد ریفلاکس مثل </a:t>
            </a:r>
            <a:r>
              <a:rPr lang="en-US" smtClean="0"/>
              <a:t>Fundoplication</a:t>
            </a:r>
            <a:r>
              <a:rPr lang="fa-IR" smtClean="0"/>
              <a:t> نیز بعد میوتومی نیز انجام می پذیرد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751604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7855F06-CEAF-4579-B679-6632767ECD48}" type="slidenum">
              <a:rPr lang="en-US">
                <a:cs typeface="Arial" panose="020B0604020202020204" pitchFamily="34" charset="0"/>
              </a:rPr>
              <a:pPr eaLnBrk="1" hangingPunct="1"/>
              <a:t>71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واریس مری </a:t>
            </a:r>
            <a:endParaRPr lang="en-US" smtClean="0"/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به معنای اتساع وریدهای بخش تحتانی مری </a:t>
            </a:r>
          </a:p>
          <a:p>
            <a:pPr eaLnBrk="1" hangingPunct="1">
              <a:buFontTx/>
              <a:buNone/>
            </a:pPr>
            <a:r>
              <a:rPr lang="fa-IR" smtClean="0"/>
              <a:t>علل:</a:t>
            </a:r>
          </a:p>
          <a:p>
            <a:pPr eaLnBrk="1" hangingPunct="1">
              <a:buFontTx/>
              <a:buNone/>
            </a:pPr>
            <a:r>
              <a:rPr lang="fa-IR" smtClean="0"/>
              <a:t>اختلالات کبدی </a:t>
            </a:r>
          </a:p>
          <a:p>
            <a:pPr eaLnBrk="1" hangingPunct="1">
              <a:buFontTx/>
              <a:buNone/>
            </a:pPr>
            <a:r>
              <a:rPr lang="fa-IR" smtClean="0"/>
              <a:t>افزایش فشار ورید پورت مهمترین عامل </a:t>
            </a:r>
          </a:p>
          <a:p>
            <a:pPr eaLnBrk="1" hangingPunct="1">
              <a:buFontTx/>
              <a:buNone/>
            </a:pPr>
            <a:r>
              <a:rPr lang="fa-IR" smtClean="0"/>
              <a:t>مهمترین عارضه واریس های مری خونریزی از وریدها که علائمی مثل استفراغ خونی، بروز خون در مدفوع و شوک هموراژیک در اثر خونریزی </a:t>
            </a:r>
          </a:p>
          <a:p>
            <a:pPr eaLnBrk="1" hangingPunct="1">
              <a:buFontTx/>
              <a:buNone/>
            </a:pPr>
            <a:r>
              <a:rPr lang="fa-IR" smtClean="0"/>
              <a:t>تشخیص:</a:t>
            </a:r>
          </a:p>
          <a:p>
            <a:pPr eaLnBrk="1" hangingPunct="1">
              <a:buFontTx/>
              <a:buNone/>
            </a:pPr>
            <a:r>
              <a:rPr lang="en-US" smtClean="0"/>
              <a:t>CT</a:t>
            </a:r>
            <a:r>
              <a:rPr lang="fa-IR" smtClean="0"/>
              <a:t> اسکن و </a:t>
            </a:r>
            <a:r>
              <a:rPr lang="en-US" smtClean="0"/>
              <a:t>MRI</a:t>
            </a:r>
            <a:r>
              <a:rPr lang="fa-IR" smtClean="0"/>
              <a:t> و اندوسکوپی </a:t>
            </a:r>
          </a:p>
          <a:p>
            <a:pPr eaLnBrk="1" hangingPunct="1">
              <a:buFontTx/>
              <a:buNone/>
            </a:pPr>
            <a:r>
              <a:rPr lang="fa-IR" smtClean="0"/>
              <a:t>درمان جراحی معمولا اندوسکوپی که از طریق آن می توان به سوزاندن یا لیگاتور کردون ورید واریسی پرداخت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386598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B1F5F3E-C209-4805-9121-6D9FCD0B22B1}" type="slidenum">
              <a:rPr lang="en-US">
                <a:cs typeface="Arial" panose="020B0604020202020204" pitchFamily="34" charset="0"/>
              </a:rPr>
              <a:pPr eaLnBrk="1" hangingPunct="1"/>
              <a:t>72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گاسترکتومی </a:t>
            </a:r>
            <a:endParaRPr lang="en-US" smtClean="0"/>
          </a:p>
        </p:txBody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fa-IR" smtClean="0"/>
              <a:t>گاسترکتومی به معنای برداشت تمام یا قسمتی از مری </a:t>
            </a:r>
          </a:p>
          <a:p>
            <a:pPr eaLnBrk="1" hangingPunct="1">
              <a:buFontTx/>
              <a:buNone/>
            </a:pPr>
            <a:r>
              <a:rPr lang="fa-IR" smtClean="0"/>
              <a:t>علل:</a:t>
            </a:r>
          </a:p>
          <a:p>
            <a:pPr eaLnBrk="1" hangingPunct="1">
              <a:buFontTx/>
              <a:buNone/>
            </a:pPr>
            <a:r>
              <a:rPr lang="fa-IR" smtClean="0"/>
              <a:t>سرطان معده </a:t>
            </a:r>
          </a:p>
          <a:p>
            <a:pPr eaLnBrk="1" hangingPunct="1">
              <a:buFontTx/>
              <a:buNone/>
            </a:pPr>
            <a:r>
              <a:rPr lang="fa-IR" smtClean="0"/>
              <a:t>سوراخ شدن دیواره معده </a:t>
            </a:r>
          </a:p>
          <a:p>
            <a:pPr eaLnBrk="1" hangingPunct="1">
              <a:buFontTx/>
              <a:buNone/>
            </a:pPr>
            <a:r>
              <a:rPr lang="fa-IR" smtClean="0"/>
              <a:t>پولیپ ها </a:t>
            </a:r>
          </a:p>
          <a:p>
            <a:pPr eaLnBrk="1" hangingPunct="1">
              <a:buFontTx/>
              <a:buNone/>
            </a:pPr>
            <a:r>
              <a:rPr lang="fa-IR" smtClean="0"/>
              <a:t>پپتیک اولسر </a:t>
            </a:r>
          </a:p>
          <a:p>
            <a:pPr eaLnBrk="1" hangingPunct="1">
              <a:buFontTx/>
              <a:buNone/>
            </a:pPr>
            <a:r>
              <a:rPr lang="fa-IR" smtClean="0"/>
              <a:t>یکی از علل آن سرطان معده </a:t>
            </a:r>
          </a:p>
          <a:p>
            <a:pPr eaLnBrk="1" hangingPunct="1">
              <a:buFontTx/>
              <a:buNone/>
            </a:pPr>
            <a:r>
              <a:rPr lang="fa-IR" smtClean="0"/>
              <a:t>سرطان معده بیشتر در مردان بالای 40 سال و گاهی در اشخاص جوانتر </a:t>
            </a:r>
          </a:p>
          <a:p>
            <a:pPr eaLnBrk="1" hangingPunct="1">
              <a:buFontTx/>
              <a:buNone/>
            </a:pPr>
            <a:r>
              <a:rPr lang="fa-IR" smtClean="0"/>
              <a:t>اکثر سرطان ها در خمیدگی کوچک معده و ناحیه آنتروم دیده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و به مخاط، دیواره معده و احشای مجاور گشترش مییابد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7555714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DE8C543-58E0-4970-8B17-75C9B326417F}" type="slidenum">
              <a:rPr lang="en-US">
                <a:cs typeface="Arial" panose="020B0604020202020204" pitchFamily="34" charset="0"/>
              </a:rPr>
              <a:pPr eaLnBrk="1" hangingPunct="1"/>
              <a:t>73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علل سرطان معده:</a:t>
            </a:r>
          </a:p>
          <a:p>
            <a:pPr eaLnBrk="1" hangingPunct="1">
              <a:buFontTx/>
              <a:buNone/>
            </a:pPr>
            <a:r>
              <a:rPr lang="fa-IR" smtClean="0"/>
              <a:t>التهابات مزمن معده </a:t>
            </a:r>
          </a:p>
          <a:p>
            <a:pPr eaLnBrk="1" hangingPunct="1">
              <a:buFontTx/>
              <a:buNone/>
            </a:pPr>
            <a:r>
              <a:rPr lang="fa-IR" smtClean="0"/>
              <a:t>کم خونی پرنسیوز </a:t>
            </a:r>
          </a:p>
          <a:p>
            <a:pPr eaLnBrk="1" hangingPunct="1">
              <a:buFontTx/>
              <a:buNone/>
            </a:pPr>
            <a:r>
              <a:rPr lang="fa-IR" smtClean="0"/>
              <a:t>عدم ترشح </a:t>
            </a:r>
            <a:r>
              <a:rPr lang="en-US" smtClean="0"/>
              <a:t>HCL</a:t>
            </a:r>
            <a:r>
              <a:rPr lang="fa-IR" smtClean="0"/>
              <a:t> </a:t>
            </a:r>
          </a:p>
          <a:p>
            <a:pPr eaLnBrk="1" hangingPunct="1">
              <a:buFontTx/>
              <a:buNone/>
            </a:pPr>
            <a:r>
              <a:rPr lang="fa-IR" smtClean="0"/>
              <a:t>زخم های معده </a:t>
            </a:r>
          </a:p>
          <a:p>
            <a:pPr eaLnBrk="1" hangingPunct="1">
              <a:buFontTx/>
              <a:buNone/>
            </a:pPr>
            <a:r>
              <a:rPr lang="fa-IR" smtClean="0"/>
              <a:t>زمینه ارثی </a:t>
            </a:r>
          </a:p>
          <a:p>
            <a:pPr eaLnBrk="1" hangingPunct="1">
              <a:buFontTx/>
              <a:buNone/>
            </a:pPr>
            <a:r>
              <a:rPr lang="fa-IR" smtClean="0"/>
              <a:t>هلیکوباکتر پیلوری </a:t>
            </a:r>
          </a:p>
          <a:p>
            <a:pPr eaLnBrk="1" hangingPunct="1">
              <a:buFontTx/>
              <a:buNone/>
            </a:pPr>
            <a:r>
              <a:rPr lang="fa-IR" smtClean="0"/>
              <a:t>معمولا مراحل اولیه سرطان بدون علامت </a:t>
            </a:r>
          </a:p>
        </p:txBody>
      </p:sp>
    </p:spTree>
    <p:extLst>
      <p:ext uri="{BB962C8B-B14F-4D97-AF65-F5344CB8AC3E}">
        <p14:creationId xmlns:p14="http://schemas.microsoft.com/office/powerpoint/2010/main" val="130047219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0D81E7BB-BBF6-490D-BBCC-DBB4E9B7FC0F}" type="slidenum">
              <a:rPr lang="en-US">
                <a:cs typeface="Arial" panose="020B0604020202020204" pitchFamily="34" charset="0"/>
              </a:rPr>
              <a:pPr eaLnBrk="1" hangingPunct="1"/>
              <a:t>74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ولی در مراحل بعدی علائمی مثل هضم نشدن غذا</a:t>
            </a:r>
          </a:p>
          <a:p>
            <a:pPr eaLnBrk="1" hangingPunct="1">
              <a:buFontTx/>
              <a:buNone/>
            </a:pPr>
            <a:r>
              <a:rPr lang="fa-IR" smtClean="0"/>
              <a:t>بی اشتهایی</a:t>
            </a:r>
          </a:p>
          <a:p>
            <a:pPr eaLnBrk="1" hangingPunct="1">
              <a:buFontTx/>
              <a:buNone/>
            </a:pPr>
            <a:r>
              <a:rPr lang="fa-IR" smtClean="0"/>
              <a:t> آسیت </a:t>
            </a:r>
          </a:p>
          <a:p>
            <a:pPr eaLnBrk="1" hangingPunct="1">
              <a:buFontTx/>
              <a:buNone/>
            </a:pPr>
            <a:r>
              <a:rPr lang="fa-IR" smtClean="0"/>
              <a:t>کاهش وزن </a:t>
            </a:r>
          </a:p>
          <a:p>
            <a:pPr eaLnBrk="1" hangingPunct="1">
              <a:buFontTx/>
              <a:buNone/>
            </a:pPr>
            <a:r>
              <a:rPr lang="fa-IR" smtClean="0"/>
              <a:t> دل درد</a:t>
            </a:r>
          </a:p>
          <a:p>
            <a:pPr eaLnBrk="1" hangingPunct="1">
              <a:buFontTx/>
              <a:buNone/>
            </a:pPr>
            <a:r>
              <a:rPr lang="fa-IR" smtClean="0"/>
              <a:t> یبوست </a:t>
            </a:r>
          </a:p>
          <a:p>
            <a:pPr eaLnBrk="1" hangingPunct="1">
              <a:buFontTx/>
              <a:buNone/>
            </a:pPr>
            <a:r>
              <a:rPr lang="fa-IR" smtClean="0"/>
              <a:t>کم خونی </a:t>
            </a:r>
          </a:p>
          <a:p>
            <a:pPr eaLnBrk="1" hangingPunct="1">
              <a:buFontTx/>
              <a:buNone/>
            </a:pPr>
            <a:r>
              <a:rPr lang="fa-IR" smtClean="0"/>
              <a:t>تهوع و استفراغ ظاهر می شود </a:t>
            </a:r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711510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0E2503D-9C81-4A30-BA96-5013753D0B56}" type="slidenum">
              <a:rPr lang="en-US">
                <a:cs typeface="Arial" panose="020B0604020202020204" pitchFamily="34" charset="0"/>
              </a:rPr>
              <a:pPr eaLnBrk="1" hangingPunct="1"/>
              <a:t>75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تشخیص:</a:t>
            </a:r>
          </a:p>
          <a:p>
            <a:pPr eaLnBrk="1" hangingPunct="1">
              <a:buFontTx/>
              <a:buNone/>
            </a:pPr>
            <a:r>
              <a:rPr lang="en-US" smtClean="0"/>
              <a:t>CT</a:t>
            </a:r>
            <a:r>
              <a:rPr lang="fa-IR" smtClean="0"/>
              <a:t> اسکن </a:t>
            </a:r>
          </a:p>
          <a:p>
            <a:pPr eaLnBrk="1" hangingPunct="1">
              <a:buFontTx/>
              <a:buNone/>
            </a:pPr>
            <a:r>
              <a:rPr lang="fa-IR" smtClean="0"/>
              <a:t>بلع باریوم </a:t>
            </a:r>
          </a:p>
          <a:p>
            <a:pPr eaLnBrk="1" hangingPunct="1">
              <a:buFontTx/>
              <a:buNone/>
            </a:pPr>
            <a:r>
              <a:rPr lang="fa-IR" smtClean="0"/>
              <a:t>اندوسکوپی </a:t>
            </a:r>
          </a:p>
          <a:p>
            <a:pPr eaLnBrk="1" hangingPunct="1">
              <a:buFontTx/>
              <a:buNone/>
            </a:pPr>
            <a:r>
              <a:rPr lang="fa-IR" smtClean="0"/>
              <a:t>گرفتن بیوپسی </a:t>
            </a:r>
          </a:p>
          <a:p>
            <a:pPr eaLnBrk="1" hangingPunct="1">
              <a:buFontTx/>
              <a:buNone/>
            </a:pPr>
            <a:r>
              <a:rPr lang="fa-IR" smtClean="0"/>
              <a:t>اقدامات درمانی شامل:</a:t>
            </a:r>
          </a:p>
          <a:p>
            <a:pPr eaLnBrk="1" hangingPunct="1">
              <a:buFontTx/>
              <a:buNone/>
            </a:pPr>
            <a:r>
              <a:rPr lang="fa-IR" smtClean="0"/>
              <a:t>شیمی درمانی </a:t>
            </a:r>
          </a:p>
          <a:p>
            <a:pPr eaLnBrk="1" hangingPunct="1">
              <a:buFontTx/>
              <a:buNone/>
            </a:pPr>
            <a:r>
              <a:rPr lang="fa-IR" smtClean="0"/>
              <a:t>رادیوتراپی و جراحی است </a:t>
            </a:r>
          </a:p>
          <a:p>
            <a:pPr eaLnBrk="1" hangingPunct="1">
              <a:buFontTx/>
              <a:buNone/>
            </a:pPr>
            <a:r>
              <a:rPr lang="fa-IR" smtClean="0"/>
              <a:t>گاسترکتومی به دو نوع توتال و ساب توتال تقسیم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2497593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9F06347-AABF-4702-B6D3-7C04AF5795D7}" type="slidenum">
              <a:rPr lang="en-US">
                <a:cs typeface="Arial" panose="020B0604020202020204" pitchFamily="34" charset="0"/>
              </a:rPr>
              <a:pPr eaLnBrk="1" hangingPunct="1"/>
              <a:t>76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گاسترکتومی توتال </a:t>
            </a:r>
            <a:endParaRPr lang="en-US" smtClean="0"/>
          </a:p>
        </p:txBody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fa-IR" smtClean="0"/>
              <a:t>معده بطور کامل برداشته شده و مری به ژژنوم آناستوموز می گردد </a:t>
            </a:r>
          </a:p>
          <a:p>
            <a:pPr marL="457200" indent="-457200">
              <a:buNone/>
            </a:pPr>
            <a:r>
              <a:rPr lang="fa-IR" smtClean="0"/>
              <a:t>بیهوشی:عمومی </a:t>
            </a:r>
          </a:p>
          <a:p>
            <a:pPr marL="457200" indent="-457200">
              <a:buNone/>
            </a:pPr>
            <a:r>
              <a:rPr lang="fa-IR" smtClean="0"/>
              <a:t>پوزیشن: سوپاین </a:t>
            </a:r>
          </a:p>
          <a:p>
            <a:pPr marL="457200" indent="-457200">
              <a:buNone/>
            </a:pPr>
            <a:r>
              <a:rPr lang="fa-IR" smtClean="0"/>
              <a:t>پرپ: پرپ لاپاراتومی </a:t>
            </a:r>
          </a:p>
          <a:p>
            <a:pPr marL="457200" indent="-457200">
              <a:buNone/>
            </a:pPr>
            <a:r>
              <a:rPr lang="fa-IR" smtClean="0"/>
              <a:t>درپ: درپ لاپاروتومی </a:t>
            </a:r>
          </a:p>
          <a:p>
            <a:pPr marL="457200" indent="-457200">
              <a:buNone/>
            </a:pPr>
            <a:r>
              <a:rPr lang="fa-IR" smtClean="0"/>
              <a:t>مراحل عمل: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از یکی از برش های میدلاین، ساب کوستال راست، چپ، توراکوابدومینال می توان جهت گاسترکتومی بهره برد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بعد از برش لایه های شکمی و پریتوئن ، معده نمایان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6847640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EFE4103-BB6F-4B68-A2AF-8D7A8F2C4F38}" type="slidenum">
              <a:rPr lang="en-US">
                <a:cs typeface="Arial" panose="020B0604020202020204" pitchFamily="34" charset="0"/>
              </a:rPr>
              <a:pPr eaLnBrk="1" hangingPunct="1"/>
              <a:t>77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3. کلیه اتصالات معده شامل امنتوم کوچک، امنتوم بزرگ و رباط های معده ای با کمک کوتر جدا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تمامی عروق خونی متصل به معده توسط کوتر، لیگاتور و کلیپس مسدود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a-IR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4. بسته به هدف انجام گاسترکتومی یکی از دو روش زیر انتخاب می شود: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معده از مری و دودنوم جدا شده و معده به طور کامل از شکم خارج می گردد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 این وضعیت ژژنوم بریده شده و انتهای پروگزیمال آن به مری </a:t>
            </a:r>
            <a:r>
              <a:rPr lang="en-US" smtClean="0"/>
              <a:t>Esophagojejunostomy</a:t>
            </a:r>
            <a:r>
              <a:rPr lang="fa-IR" smtClean="0"/>
              <a:t> و انتهای دیستال آن مجددا به ژژنوم آناستوموز می گردد</a:t>
            </a:r>
            <a:r>
              <a:rPr lang="en-US" smtClean="0"/>
              <a:t> </a:t>
            </a:r>
            <a:r>
              <a:rPr lang="fa-IR" smtClean="0"/>
              <a:t> </a:t>
            </a:r>
            <a:r>
              <a:rPr lang="en-US" smtClean="0"/>
              <a:t>Jejunojejunostomy</a:t>
            </a:r>
            <a:endParaRPr lang="fa-IR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ژژنوژژنوستومی از ریفلاکس صفرا و ترشحات پانکراس به مری جلوگیری می کند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260624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AD35324E-8C7D-4A27-BFDA-743445D8CC53}" type="slidenum">
              <a:rPr lang="en-US">
                <a:cs typeface="Arial" panose="020B0604020202020204" pitchFamily="34" charset="0"/>
              </a:rPr>
              <a:pPr eaLnBrk="1" hangingPunct="1"/>
              <a:t>78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buFontTx/>
              <a:buNone/>
            </a:pPr>
            <a:r>
              <a:rPr lang="fa-IR" sz="2000"/>
              <a:t>در مواقعی که امکان برداشت معده از درون حفره شکم وجود ندارد (مثل وجود تومور در قسمت تحتانی معده) از روش </a:t>
            </a:r>
            <a:r>
              <a:rPr lang="en-US" sz="2000"/>
              <a:t>Roux- en-Y</a:t>
            </a:r>
            <a:r>
              <a:rPr lang="fa-IR" sz="2000"/>
              <a:t> استفاده می شود </a:t>
            </a:r>
          </a:p>
          <a:p>
            <a:pPr eaLnBrk="1" hangingPunct="1">
              <a:buFontTx/>
              <a:buNone/>
            </a:pPr>
            <a:endParaRPr lang="fa-IR" sz="2000"/>
          </a:p>
          <a:p>
            <a:pPr eaLnBrk="1" hangingPunct="1">
              <a:buFontTx/>
              <a:buNone/>
            </a:pPr>
            <a:r>
              <a:rPr lang="fa-IR" sz="2000"/>
              <a:t>در این روش ژژنوم بریده شده و سر پروگزیمال آن به معده متصل می شود و سر دیستال آن در نقطه ای به خود ژژنوم آناستوموز می گردد </a:t>
            </a:r>
          </a:p>
          <a:p>
            <a:pPr eaLnBrk="1" hangingPunct="1">
              <a:buFontTx/>
              <a:buNone/>
            </a:pPr>
            <a:r>
              <a:rPr lang="fa-IR" sz="2000"/>
              <a:t>حفره شکم را شسته و لایه های شکمی بسته می شود </a:t>
            </a:r>
          </a:p>
          <a:p>
            <a:pPr eaLnBrk="1" hangingPunct="1">
              <a:buFontTx/>
              <a:buNone/>
            </a:pPr>
            <a:r>
              <a:rPr lang="fa-IR" sz="2000"/>
              <a:t>عوارضش:</a:t>
            </a:r>
          </a:p>
          <a:p>
            <a:pPr eaLnBrk="1" hangingPunct="1">
              <a:buFontTx/>
              <a:buNone/>
            </a:pPr>
            <a:r>
              <a:rPr lang="fa-IR" sz="2000"/>
              <a:t>خونریزی </a:t>
            </a:r>
          </a:p>
          <a:p>
            <a:pPr eaLnBrk="1" hangingPunct="1">
              <a:buFontTx/>
              <a:buNone/>
            </a:pPr>
            <a:r>
              <a:rPr lang="fa-IR" sz="2000"/>
              <a:t>عفونت </a:t>
            </a:r>
          </a:p>
          <a:p>
            <a:pPr eaLnBrk="1" hangingPunct="1">
              <a:buFontTx/>
              <a:buNone/>
            </a:pPr>
            <a:r>
              <a:rPr lang="fa-IR" sz="2000"/>
              <a:t>پس زدن آناستوموز </a:t>
            </a:r>
          </a:p>
          <a:p>
            <a:pPr eaLnBrk="1" hangingPunct="1">
              <a:buFontTx/>
              <a:buNone/>
            </a:pPr>
            <a:r>
              <a:rPr lang="fa-IR" sz="2000"/>
              <a:t>تهوع و استفراغ </a:t>
            </a:r>
          </a:p>
          <a:p>
            <a:pPr eaLnBrk="1" hangingPunct="1">
              <a:buFontTx/>
              <a:buNone/>
            </a:pPr>
            <a:r>
              <a:rPr lang="fa-IR" sz="2000"/>
              <a:t>سندرم دامپینگ </a:t>
            </a:r>
          </a:p>
          <a:p>
            <a:pPr eaLnBrk="1" hangingPunct="1">
              <a:buFontTx/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27509834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6B7A0A3-9CEF-4805-957C-509DD655267C}" type="slidenum">
              <a:rPr lang="en-US">
                <a:cs typeface="Arial" panose="020B0604020202020204" pitchFamily="34" charset="0"/>
              </a:rPr>
              <a:pPr eaLnBrk="1" hangingPunct="1"/>
              <a:t>79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گاسترکتومی ساب توتال </a:t>
            </a:r>
            <a:endParaRPr lang="en-US" smtClean="0"/>
          </a:p>
        </p:txBody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نیمه تحتانی یا یک سوم تحتانی معده برداشته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که بیشتر در موارد بدخیمی یا پپتیک اولسر در نیمه تحتانی معده اندیکاسیون دارد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به دو روش که شامل: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solidFill>
                  <a:srgbClr val="FF3300"/>
                </a:solidFill>
              </a:rPr>
              <a:t>روش بیلروت </a:t>
            </a:r>
            <a:r>
              <a:rPr lang="en-US" smtClean="0">
                <a:solidFill>
                  <a:srgbClr val="FF3300"/>
                </a:solidFill>
              </a:rPr>
              <a:t>I</a:t>
            </a:r>
            <a:r>
              <a:rPr lang="fa-IR" smtClean="0">
                <a:solidFill>
                  <a:srgbClr val="FF3300"/>
                </a:solidFill>
              </a:rPr>
              <a:t> (گاسترودئودنوستومی):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قسمت دیستال معده و پیلور برداشته می شود و قسمت باقی مانده معده به دئودنوم آناستوموز می گردد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این آناستوموز یا بصورت انتها به انتها یا انتها به کنار انجام پذیرد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solidFill>
                  <a:srgbClr val="FF3300"/>
                </a:solidFill>
              </a:rPr>
              <a:t>روش بیلروت </a:t>
            </a:r>
            <a:r>
              <a:rPr lang="en-US" smtClean="0">
                <a:solidFill>
                  <a:srgbClr val="FF3300"/>
                </a:solidFill>
              </a:rPr>
              <a:t>II</a:t>
            </a:r>
            <a:r>
              <a:rPr lang="fa-IR" smtClean="0">
                <a:solidFill>
                  <a:srgbClr val="FF3300"/>
                </a:solidFill>
              </a:rPr>
              <a:t>(گاستروژژنوستومی)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 این روش قسمت دیستال معده و پیلور برداشته می شود و قسمت باقی مانده به ژژنوم آناستوموز می گردد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انتهای پروگزیمال نیز مسدود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fa-IR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4516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D940109-F825-4ADB-8D7C-8E7993407A58}" type="slidenum">
              <a:rPr lang="en-US">
                <a:cs typeface="Arial" panose="020B0604020202020204" pitchFamily="34" charset="0"/>
              </a:rPr>
              <a:pPr eaLnBrk="1" hangingPunct="1"/>
              <a:t>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آمادگی شامل برقراری پوزیشن مناسب، پرپ و درپ جراحی ، نوع بیهوشی و اصول شروع عمل جراحی است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تجهیزات لازم برای هرنیورافی:ست کوچک (ظریف)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وضعیت بیمار: سوپاین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پرپ : برحسب نوع هرنی متفاوت است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درپ: برحسب نوع هرنی ، پوشاندن بیمار مطابق با عمل لاپاروتومی یا اطراف ناحیه تحت جراحی انجام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بیهوشی: عمومی یا اسپاینال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وسایل جانبی :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انواع نخ های بخیه، درن، مش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752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6120902A-E25E-4A66-8880-5929E446D53A}" type="slidenum">
              <a:rPr lang="en-US">
                <a:cs typeface="Arial" panose="020B0604020202020204" pitchFamily="34" charset="0"/>
              </a:rPr>
              <a:pPr eaLnBrk="1" hangingPunct="1"/>
              <a:t>80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34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گاستروستومی </a:t>
            </a:r>
            <a:endParaRPr lang="en-US" smtClean="0"/>
          </a:p>
        </p:txBody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ایجاد یک سوراخ در معده از طریق پوست در طی یک عمل جراحی که بوسیله آن بتوان به فرد بیمار غذا داد یا ترشحات و فشار موجود در معده را تخلیه کرد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گاسترکتومی با اهداف فوق ممکنه به شکل دائمی یا موقت انجام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اکثر تومورهای حلق، حنجره، مری و بخش های فوقانی معده باعث انسداد مری شده و بلع مواد غذایی را با مشکل مواجه می کند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این مشکل از طریق گاستروستومی امکان پذیر است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>
                <a:solidFill>
                  <a:srgbClr val="CC0000"/>
                </a:solidFill>
              </a:rPr>
              <a:t>گاستروستومی به روش </a:t>
            </a:r>
            <a:r>
              <a:rPr lang="en-US" smtClean="0">
                <a:solidFill>
                  <a:srgbClr val="CC0000"/>
                </a:solidFill>
              </a:rPr>
              <a:t>Stamm</a:t>
            </a:r>
            <a:endParaRPr lang="fa-IR" smtClean="0">
              <a:solidFill>
                <a:srgbClr val="CC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روش </a:t>
            </a:r>
            <a:r>
              <a:rPr lang="en-US" smtClean="0"/>
              <a:t>Stamm</a:t>
            </a:r>
            <a:r>
              <a:rPr lang="fa-IR" smtClean="0"/>
              <a:t> رایجترین نوع گاستروستومی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بیهوشی: جنرال یا اسپاینال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پوزیشن: سوپاین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پرپ: لاپاروتومی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38694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523DDC7-868F-4B9A-BCD4-F983F0C355B7}" type="slidenum">
              <a:rPr lang="en-US">
                <a:cs typeface="Arial" panose="020B0604020202020204" pitchFamily="34" charset="0"/>
              </a:rPr>
              <a:pPr eaLnBrk="1" hangingPunct="1"/>
              <a:t>81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درپ: لاپاروتومی </a:t>
            </a:r>
          </a:p>
          <a:p>
            <a:pPr eaLnBrk="1" hangingPunct="1">
              <a:buFontTx/>
              <a:buNone/>
            </a:pPr>
            <a:r>
              <a:rPr lang="fa-IR" smtClean="0"/>
              <a:t>یک برش در بخش بالایی خط مید لاین ایجاد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بعد کنار زدن پوست، زیر جلد، خط سفید و پریتوئن به معده می رسیم </a:t>
            </a:r>
          </a:p>
          <a:p>
            <a:pPr eaLnBrk="1" hangingPunct="1">
              <a:buFontTx/>
              <a:buNone/>
            </a:pPr>
            <a:r>
              <a:rPr lang="fa-IR" smtClean="0"/>
              <a:t>بهترین مکان جهت قرار دادن تیوب ها قسمت میانی سطح قدامی معده است </a:t>
            </a:r>
          </a:p>
          <a:p>
            <a:pPr eaLnBrk="1" hangingPunct="1">
              <a:buFontTx/>
              <a:buNone/>
            </a:pPr>
            <a:r>
              <a:rPr lang="fa-IR" smtClean="0"/>
              <a:t>موضع با استفاده از ببکاک کشیده شده و به بالا آورده می شود و یک سوراخ در لایه های دیواره معده ایجاد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کتتر گاستروستومی بسته به نظر جراح می تواند فولی و مالکوت و غیره باشد </a:t>
            </a:r>
          </a:p>
          <a:p>
            <a:pPr eaLnBrk="1" hangingPunct="1">
              <a:buFontTx/>
              <a:buNone/>
            </a:pPr>
            <a:r>
              <a:rPr lang="fa-IR" smtClean="0"/>
              <a:t>از طریق سوراخ ایجاد شده کتتر 3 تا 5 سانتی وارد معده شده و دور آن به دوخته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با فیکس کتتر با ایجاد یک سوراخ در پوست ناحیه ی هایپوکندریاک چپ سر دیگر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9818664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610F1EE-6C2B-4061-A128-BBF89120E08D}" type="slidenum">
              <a:rPr lang="en-US">
                <a:cs typeface="Arial" panose="020B0604020202020204" pitchFamily="34" charset="0"/>
              </a:rPr>
              <a:pPr eaLnBrk="1" hangingPunct="1"/>
              <a:t>82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کتتر را از پوست رد می کنیم 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سپس معده از لایه سروزی و پریتوئن جداری آن به لبه دیواره شکم فیکس می شود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 این کار را باید با نخ های ضخیم که دارای استحکام زیادی هستند انجام داد 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بعد از اینکه لوله به پوست محکم دوخته شد برش جراحی نیز بسته می شود </a:t>
            </a:r>
          </a:p>
          <a:p>
            <a:pPr eaLnBrk="1" hangingPunct="1">
              <a:buFontTx/>
              <a:buNone/>
            </a:pP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567585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C6306962-AC4F-43EB-96D9-8CFFE026752E}" type="slidenum">
              <a:rPr lang="en-US">
                <a:cs typeface="Arial" panose="020B0604020202020204" pitchFamily="34" charset="0"/>
              </a:rPr>
              <a:pPr eaLnBrk="1" hangingPunct="1"/>
              <a:t>83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64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گاستروستومی از طریق اندوسکوپی </a:t>
            </a:r>
            <a:endParaRPr lang="en-US" smtClean="0"/>
          </a:p>
        </p:txBody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>
                <a:cs typeface="B Nazanin" pitchFamily="2" charset="-78"/>
              </a:rPr>
              <a:t>PEG</a:t>
            </a: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en-US" smtClean="0">
                <a:cs typeface="B Nazanin" pitchFamily="2" charset="-78"/>
              </a:rPr>
              <a:t>Percutaneous endoscopic gastrostomy</a:t>
            </a: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این روش در پوزیشن سوپاین و تحت بی حسی موضعی قابل انجام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مراحل آن شامل: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.1محل انجام این روش در یک سوم میانی بین خط مید کلاویکولار در حاشیه دنده ها و ناحیه نافی انتخاب می شود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2خط برش جراحی معده بر روی وسط معده مشخص می گردد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3با استفاده از یک گاستروسکوپ معده با هوا پر می شود </a:t>
            </a:r>
          </a:p>
          <a:p>
            <a:pPr eaLnBrk="1" hangingPunct="1">
              <a:buFontTx/>
              <a:buNone/>
            </a:pPr>
            <a:endParaRPr lang="fa-IR" smtClean="0">
              <a:cs typeface="B Nazanin" pitchFamily="2" charset="-78"/>
            </a:endParaRPr>
          </a:p>
          <a:p>
            <a:pPr eaLnBrk="1" hangingPunct="1">
              <a:buFontTx/>
              <a:buNone/>
            </a:pP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691394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3C47742A-E63C-4003-B5CB-6A3E491CD664}" type="slidenum">
              <a:rPr lang="en-US">
                <a:cs typeface="Arial" panose="020B0604020202020204" pitchFamily="34" charset="0"/>
              </a:rPr>
              <a:pPr eaLnBrk="1" hangingPunct="1"/>
              <a:t>84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4. سپس یک برش کوچک در سطح پوست زده شده و از طریق آن لوله </a:t>
            </a:r>
            <a:r>
              <a:rPr lang="en-US" smtClean="0">
                <a:cs typeface="B Nazanin" pitchFamily="2" charset="-78"/>
              </a:rPr>
              <a:t>PEG</a:t>
            </a:r>
            <a:r>
              <a:rPr lang="fa-IR" smtClean="0">
                <a:cs typeface="B Nazanin" pitchFamily="2" charset="-78"/>
              </a:rPr>
              <a:t> توسط تروکار مخصوصش از دیواره شکم و دیواره معده گذشته و وارد فضای معده می شود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5. سپس تروکار خارج شده و با تزریق مایع در راس پروگزیمال لوله ، در راس دیستال باد شده و درون معده فیکس می گردد </a:t>
            </a:r>
          </a:p>
          <a:p>
            <a:pPr eaLnBrk="1" hangingPunct="1">
              <a:buFontTx/>
              <a:buNone/>
            </a:pPr>
            <a:r>
              <a:rPr lang="fa-IR" smtClean="0">
                <a:cs typeface="B Nazanin" pitchFamily="2" charset="-78"/>
              </a:rPr>
              <a:t>6. در انتها پوست بخیه می شود </a:t>
            </a:r>
            <a:endParaRPr lang="en-US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319274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9A84448-B2B6-4308-BFE8-18DBAFAA5776}" type="slidenum">
              <a:rPr lang="en-US">
                <a:cs typeface="Arial" panose="020B0604020202020204" pitchFamily="34" charset="0"/>
              </a:rPr>
              <a:pPr eaLnBrk="1" hangingPunct="1"/>
              <a:t>85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واگوتومی</a:t>
            </a:r>
            <a:endParaRPr lang="en-US" smtClean="0"/>
          </a:p>
        </p:txBody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 موارد گاستریت مزمن، پیلوریت یا زخم های دوازدهه که به درمان دارویی جواب نداده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می توان برای کاهش درد ناشی از ترشح اسید از این روش استفاده کرد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بسته به محل قطع اعصاب واگ معده، واگوتومی به 3 نوع تقسیم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Truncal</a:t>
            </a:r>
            <a:endParaRPr lang="fa-IR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در این روش دو تنه قدامی و خلفی عصب واگ در حد سوراخ هیاتوس دیافراگم قطع می شود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با این کار عصب دهی سلولهای جداری معده ، آنتروم ، پیلور و اکثر احشای شکمی قطع خواهد شد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fa-IR" smtClean="0"/>
              <a:t>معمولا به همراه واگوتومی ترونکال، پیلوروپلاستی و گاستروژژنوستومی نیز صورت می پذیرد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336936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8050D276-1901-4BF5-9A4D-5AF3E2697AEA}" type="slidenum">
              <a:rPr lang="en-US">
                <a:cs typeface="Arial" panose="020B0604020202020204" pitchFamily="34" charset="0"/>
              </a:rPr>
              <a:pPr eaLnBrk="1" hangingPunct="1"/>
              <a:t>86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095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Gastric or Selective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در این روش کلیه شاخه های عصب واگ که فقط وظیفه عصب رسانی به معده را برعهده دارند قطع می شود </a:t>
            </a:r>
          </a:p>
          <a:p>
            <a:pPr eaLnBrk="1" hangingPunct="1">
              <a:buFontTx/>
              <a:buNone/>
            </a:pPr>
            <a:r>
              <a:rPr lang="en-US" smtClean="0"/>
              <a:t>Partial cell vagotomy </a:t>
            </a:r>
            <a:r>
              <a:rPr lang="fa-IR" smtClean="0"/>
              <a:t>یا </a:t>
            </a:r>
            <a:r>
              <a:rPr lang="en-US" smtClean="0"/>
              <a:t>Highly selective</a:t>
            </a: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در این روش عصب واگ در سطح قوس کوچک معده و شاخه هایی که سلول های جداری اسید ساز را عصب دهی می کنند قطع می شود (دو سوم پروگزیمال اعصاب معده)</a:t>
            </a:r>
          </a:p>
          <a:p>
            <a:pPr eaLnBrk="1" hangingPunct="1">
              <a:buFontTx/>
              <a:buNone/>
            </a:pPr>
            <a:r>
              <a:rPr lang="fa-IR" smtClean="0"/>
              <a:t>در نتیجه آنتروم و پیلور به فعالیت طبیعی خود ادامه می دهند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21312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4691815B-916B-4326-9B2C-0987F26F2E50}" type="slidenum">
              <a:rPr lang="en-US">
                <a:cs typeface="Arial" panose="020B0604020202020204" pitchFamily="34" charset="0"/>
              </a:rPr>
              <a:pPr eaLnBrk="1" hangingPunct="1"/>
              <a:t>87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05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مراحل انجام واگوتومی </a:t>
            </a:r>
            <a:endParaRPr lang="en-US" smtClean="0"/>
          </a:p>
        </p:txBody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Tx/>
              <a:buAutoNum type="arabicPeriod"/>
            </a:pPr>
            <a:r>
              <a:rPr lang="fa-IR" smtClean="0"/>
              <a:t>یک برش در خط مید لاین برای شروع کار ایجاد می شود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بعد از نمایان شدن مری، رباط فرنوازوفاژیال از سطح مری بالا آورده می شود تا تنه واگ مشخص گردد </a:t>
            </a:r>
          </a:p>
          <a:p>
            <a:pPr marL="457200" indent="-457200">
              <a:buFontTx/>
              <a:buAutoNum type="arabicPeriod"/>
            </a:pPr>
            <a:r>
              <a:rPr lang="fa-IR" smtClean="0"/>
              <a:t>اعصاب بخش تنه ای و شاخه های نزدیک آن در بخش دیستال مشخص می شوند </a:t>
            </a:r>
          </a:p>
          <a:p>
            <a:pPr marL="457200" indent="-457200">
              <a:buNone/>
            </a:pPr>
            <a:r>
              <a:rPr lang="fa-IR" smtClean="0"/>
              <a:t>سپس با یک هوک عصبی یا کلمپ عصبی، عصب میانی کشیده می شود </a:t>
            </a:r>
          </a:p>
          <a:p>
            <a:pPr marL="457200" indent="-457200">
              <a:buNone/>
            </a:pPr>
            <a:r>
              <a:rPr lang="fa-IR" smtClean="0"/>
              <a:t>هم عصب و هم شاخه های آن با یک لیگاتور در بخش دیستال و پروگزیمال کلمپ می شود و بخش کوچکی از اعصاب برداشته می شود </a:t>
            </a:r>
          </a:p>
          <a:p>
            <a:pPr marL="457200" indent="-457200">
              <a:buNone/>
            </a:pPr>
            <a:r>
              <a:rPr lang="fa-IR" smtClean="0"/>
              <a:t>این روش دفعات متعددی انجام و تکرار می گرذذ تا کلیه انشعابات جدا شوند</a:t>
            </a:r>
          </a:p>
          <a:p>
            <a:pPr marL="457200" indent="-457200">
              <a:buNone/>
            </a:pPr>
            <a:r>
              <a:rPr lang="fa-IR" smtClean="0"/>
              <a:t>4. زخم در لایه های مختلف به سبک روتین دوخته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7196384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B96421BF-EE0F-4F17-9AC5-30E80E9A76FC}" type="slidenum">
              <a:rPr lang="en-US">
                <a:cs typeface="Arial" panose="020B0604020202020204" pitchFamily="34" charset="0"/>
              </a:rPr>
              <a:pPr eaLnBrk="1" hangingPunct="1"/>
              <a:t>88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پیلوروپلاستی </a:t>
            </a:r>
            <a:endParaRPr lang="en-US" smtClean="0"/>
          </a:p>
        </p:txBody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به معنای گشاد کردن و ترمیم پیلور است </a:t>
            </a:r>
          </a:p>
          <a:p>
            <a:pPr eaLnBrk="1" hangingPunct="1">
              <a:buFontTx/>
              <a:buNone/>
            </a:pPr>
            <a:r>
              <a:rPr lang="fa-IR" smtClean="0"/>
              <a:t>با انجام این عمل به تخلیه محتویات معده کمک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تنگی های پیلور در اثر ضخیم شدن دیواره ماهیچه ای پیلور ایجاد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عوامل ژنتیکی احتمال ابتلا به تنگی پیلور را افزایش می دهند </a:t>
            </a:r>
          </a:p>
          <a:p>
            <a:pPr eaLnBrk="1" hangingPunct="1">
              <a:buFontTx/>
              <a:buNone/>
            </a:pPr>
            <a:r>
              <a:rPr lang="fa-IR" smtClean="0"/>
              <a:t>در این عمل جراح با کمک یک برش عمودی در پیلور اقدام به برداشت ماهیچه یا مخاط ضخیم شده پیلور می کند تا تنگی آن برطرف گردد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اتمام کار پیلور را بوسیله بخیه بصورت عرضی بسته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020726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5A543625-04A7-4810-8E5A-2C63DE58B96A}" type="slidenum">
              <a:rPr lang="en-US">
                <a:cs typeface="Arial" panose="020B0604020202020204" pitchFamily="34" charset="0"/>
              </a:rPr>
              <a:pPr eaLnBrk="1" hangingPunct="1"/>
              <a:t>89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26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روش های جراحی معده برای بیماران چاق </a:t>
            </a:r>
            <a:endParaRPr lang="en-US" smtClean="0"/>
          </a:p>
        </p:txBody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افرادی که </a:t>
            </a:r>
            <a:r>
              <a:rPr lang="en-US" smtClean="0"/>
              <a:t>BMI</a:t>
            </a:r>
            <a:r>
              <a:rPr lang="fa-IR" smtClean="0"/>
              <a:t> بین 25-30 دارند نیازی به تکنیک های جراحی نداشته و با رژیم غذایی مناسب و ورزش به وزن ایده آل باز خواهند گشت</a:t>
            </a:r>
          </a:p>
          <a:p>
            <a:pPr eaLnBrk="1" hangingPunct="1">
              <a:buFontTx/>
              <a:buNone/>
            </a:pPr>
            <a:r>
              <a:rPr lang="fa-IR" smtClean="0"/>
              <a:t>افرادی که </a:t>
            </a:r>
            <a:r>
              <a:rPr lang="en-US" smtClean="0"/>
              <a:t>BMI </a:t>
            </a:r>
            <a:r>
              <a:rPr lang="fa-IR" smtClean="0"/>
              <a:t> بالاتر از 30 دارند روش های جراحی لاپاروسکوپی و آندوسکوپی در آنها اندیکاسیون می یابد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r>
              <a:rPr lang="fa-IR" smtClean="0"/>
              <a:t>حلقه معده</a:t>
            </a:r>
          </a:p>
          <a:p>
            <a:pPr eaLnBrk="1" hangingPunct="1">
              <a:buFontTx/>
              <a:buNone/>
            </a:pPr>
            <a:r>
              <a:rPr lang="fa-IR" smtClean="0"/>
              <a:t>یک حلقه سیلیکونی قابل باد شدن است که از طریق لاپاروسکوپی به دور قسمت فوقانی معده قرار می گیرد </a:t>
            </a:r>
          </a:p>
          <a:p>
            <a:pPr eaLnBrk="1" hangingPunct="1">
              <a:buFontTx/>
              <a:buNone/>
            </a:pPr>
            <a:r>
              <a:rPr lang="fa-IR" smtClean="0"/>
              <a:t>این حلقه توسط یک رابط به مخزن متصل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مخزن در زیر پوست شکم قرار داده می شود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52327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7E74E84C-83F0-4696-8A74-AE16748FB098}" type="slidenum">
              <a:rPr lang="en-US">
                <a:cs typeface="Arial" panose="020B0604020202020204" pitchFamily="34" charset="0"/>
              </a:rPr>
              <a:pPr eaLnBrk="1" hangingPunct="1"/>
              <a:t>9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کانال اینگوینال </a:t>
            </a:r>
            <a:endParaRPr lang="en-US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یک کانال مایل در قسمت تحتانی شکم است </a:t>
            </a:r>
          </a:p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در افراد مذکر از میان این کانال ساختمانهایی بین بیضه و شکم عبور می کند </a:t>
            </a:r>
          </a:p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در افراد مونث این کانال اجازه عبور رباط گرد رحمی از رحم به لبیای ماژور را می دهد </a:t>
            </a:r>
          </a:p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طول کانال در بالغین 4 سانت است و از حلقه عمقی اینگوینال به سمت پایین و داخل تا حلقه سطحی اینگوینال کشیده شده است </a:t>
            </a:r>
          </a:p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کانال اینگوینال بطور موازی و درست بالای رباط اینگوینال قرار دارد </a:t>
            </a:r>
          </a:p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حلقه عمقی اینگوینال یک سوراخ بیضی در فاسیای عرضی است و بطور تقریبی در 25/1 سانتیمتری بالای رباط اینگوینال قرار گرفته است </a:t>
            </a:r>
          </a:p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حواشی این حلقه به فاسیای اسپرماتیک داخلی اتصال دارد </a:t>
            </a:r>
          </a:p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حلقه سطحی اینگوینال یک سوراخ مثلثی شکل در آپونوروز عضله مایل خارجی است و درست بالای و داخل نسبت به تکمه پوبیس قرار گرفته </a:t>
            </a:r>
          </a:p>
          <a:p>
            <a:pPr eaLnBrk="1" hangingPunct="1">
              <a:buFontTx/>
              <a:buNone/>
            </a:pPr>
            <a:r>
              <a:rPr lang="fa-IR" sz="2000">
                <a:cs typeface="B Nazanin" pitchFamily="2" charset="-78"/>
              </a:rPr>
              <a:t>حواشی این حلقه اتصالاتی به فاسیای اسپرماتیک خارجی دارد </a:t>
            </a:r>
            <a:endParaRPr lang="en-US" sz="200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273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974C190F-1C33-4ECB-8B05-322523119D82}" type="slidenum">
              <a:rPr lang="en-US">
                <a:cs typeface="Arial" panose="020B0604020202020204" pitchFamily="34" charset="0"/>
              </a:rPr>
              <a:pPr eaLnBrk="1" hangingPunct="1"/>
              <a:t>90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36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با تزریق مایع از زیر جلد به داخل مخزن می توان سبب اتساع حلقه و تنگ کردن قسمت فوقانی معده شد </a:t>
            </a:r>
          </a:p>
          <a:p>
            <a:pPr eaLnBrk="1" hangingPunct="1">
              <a:buFontTx/>
              <a:buNone/>
            </a:pPr>
            <a:r>
              <a:rPr lang="fa-IR" smtClean="0"/>
              <a:t>در نتیجه حجم معده بدین ترتیب کاهش یافته و غذای دریافتی بیمار تنظیم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این روش قابل برگشت است و از طریق تکنیک های اندوسکوپی می توان آن را خارج نمود </a:t>
            </a:r>
          </a:p>
          <a:p>
            <a:pPr eaLnBrk="1" hangingPunct="1">
              <a:buFontTx/>
              <a:buNone/>
            </a:pPr>
            <a:r>
              <a:rPr lang="fa-IR" smtClean="0"/>
              <a:t>حلقه معده در افرادی که </a:t>
            </a:r>
            <a:r>
              <a:rPr lang="en-US" smtClean="0"/>
              <a:t>BMI</a:t>
            </a:r>
            <a:r>
              <a:rPr lang="fa-IR" smtClean="0"/>
              <a:t> بین 40-35 دارند توصیه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عوارض این روش شامل برگشت محتویات معده به مری ، آروغ زدن، السر، گاستریت، عفونت ، خونریزی داخلی، پیچ خوردگی حلقه درون معده، تهوع و استفراغ ، درد شکمی و ...است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727050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131DD99D-9CC8-43E0-9D6B-402C532B9D3D}" type="slidenum">
              <a:rPr lang="en-US">
                <a:cs typeface="Arial" panose="020B0604020202020204" pitchFamily="34" charset="0"/>
              </a:rPr>
              <a:pPr eaLnBrk="1" hangingPunct="1"/>
              <a:t>91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46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بالون معده </a:t>
            </a:r>
            <a:endParaRPr lang="en-US" smtClean="0"/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یک کیسه سیلیکونی و نرم است که از طریق اندوسکوپی و از راه دهان وارد معده شده و با تزریق نرمال سالین به درون آن متسع می گردد </a:t>
            </a:r>
          </a:p>
          <a:p>
            <a:pPr eaLnBrk="1" hangingPunct="1">
              <a:buFontTx/>
              <a:buNone/>
            </a:pPr>
            <a:r>
              <a:rPr lang="fa-IR" smtClean="0"/>
              <a:t>بالون معده در واقع خجمی از معده را اشغال کرده و مانع پرخوری فرد و کاهش وزن او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بعد از 6 ماه که فرد به رژیم غذایی مناسب خود عادت کرد بالون از طریق اندوسکوپی خارج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بالون در مواردی که </a:t>
            </a:r>
            <a:r>
              <a:rPr lang="en-US" smtClean="0"/>
              <a:t>BMI</a:t>
            </a:r>
            <a:r>
              <a:rPr lang="fa-IR" smtClean="0"/>
              <a:t> بین 35-30 است اندیکاسیون دارد </a:t>
            </a:r>
          </a:p>
          <a:p>
            <a:pPr eaLnBrk="1" hangingPunct="1">
              <a:buFontTx/>
              <a:buNone/>
            </a:pPr>
            <a:r>
              <a:rPr lang="fa-IR" smtClean="0"/>
              <a:t>بالون معده زمانی موثره که با رژیم غذایی مناسب و ورزش مدام همراه باشد </a:t>
            </a:r>
          </a:p>
          <a:p>
            <a:pPr eaLnBrk="1" hangingPunct="1">
              <a:buFontTx/>
              <a:buNone/>
            </a:pPr>
            <a:r>
              <a:rPr lang="fa-IR" smtClean="0"/>
              <a:t>بیمار تا چند روز بعد از گذاشتن بالون تهوع و استفراغ ، سنگینی در شکم، درد شکم و درد پشت را تجربه خواهد کرد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066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F0C98493-C39F-443F-8CFA-BBEA8329FB17}" type="slidenum">
              <a:rPr lang="en-US">
                <a:cs typeface="Arial" panose="020B0604020202020204" pitchFamily="34" charset="0"/>
              </a:rPr>
              <a:pPr eaLnBrk="1" hangingPunct="1"/>
              <a:t>92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57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a-IR" smtClean="0"/>
              <a:t>روش بای پس </a:t>
            </a:r>
            <a:endParaRPr lang="en-US" smtClean="0"/>
          </a:p>
        </p:txBody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در دو مرحله و از طریق لاپاروسکوپی انجام می شود </a:t>
            </a:r>
          </a:p>
          <a:p>
            <a:pPr eaLnBrk="1" hangingPunct="1">
              <a:buFontTx/>
              <a:buNone/>
            </a:pPr>
            <a:r>
              <a:rPr lang="fa-IR" smtClean="0"/>
              <a:t>در مرحله اول بخش کوچکی از قسمت فوقانی معده توسط استاپلر از معده جدا می گردد. </a:t>
            </a:r>
          </a:p>
          <a:p>
            <a:pPr eaLnBrk="1" hangingPunct="1">
              <a:buFontTx/>
              <a:buNone/>
            </a:pPr>
            <a:r>
              <a:rPr lang="fa-IR" smtClean="0"/>
              <a:t>در مرحله دوم ژژنوم 50-40 سانتیمتر بریده شده و سر پروگزیمال آن به حجم کوچک معده متصل می شود و سر دیستال آن در نقطه ای پایینتر به خود ژژنوم آناستموز می گردد. </a:t>
            </a:r>
          </a:p>
          <a:p>
            <a:pPr eaLnBrk="1" hangingPunct="1">
              <a:buFontTx/>
              <a:buNone/>
            </a:pPr>
            <a:r>
              <a:rPr lang="fa-IR" smtClean="0"/>
              <a:t>بدین ترتیب علاوه بر کاهش حجم معده ، با حذف قسمتی از ژژنوم از مسیر گوارشی جذب مواد غذایی نیز کاهش خواهد یافت</a:t>
            </a:r>
          </a:p>
          <a:p>
            <a:pPr eaLnBrk="1" hangingPunct="1">
              <a:buFontTx/>
              <a:buNone/>
            </a:pPr>
            <a:r>
              <a:rPr lang="fa-IR" smtClean="0"/>
              <a:t>در این روش بیماران 80-100 درصد اضافه وزن خود را از دست می دهند </a:t>
            </a:r>
          </a:p>
          <a:p>
            <a:pPr eaLnBrk="1" hangingPunct="1">
              <a:buFontTx/>
              <a:buNone/>
            </a:pPr>
            <a:endParaRPr lang="fa-IR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1745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B Nazanin" pitchFamily="2" charset="-78"/>
              </a:defRPr>
            </a:lvl9pPr>
          </a:lstStyle>
          <a:p>
            <a:pPr eaLnBrk="1" hangingPunct="1"/>
            <a:fld id="{EF7F19AA-E5BB-4ABF-928F-8B267BB82CB9}" type="slidenum">
              <a:rPr lang="en-US">
                <a:cs typeface="Arial" panose="020B0604020202020204" pitchFamily="34" charset="0"/>
              </a:rPr>
              <a:pPr eaLnBrk="1" hangingPunct="1"/>
              <a:t>93</a:t>
            </a:fld>
            <a:endParaRPr lang="en-US">
              <a:cs typeface="Arial" panose="020B0604020202020204" pitchFamily="34" charset="0"/>
            </a:endParaRPr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a-IR" smtClean="0"/>
              <a:t>روش بای پس در چاقی های مفرط که </a:t>
            </a:r>
            <a:r>
              <a:rPr lang="en-US" smtClean="0"/>
              <a:t>BMI</a:t>
            </a:r>
            <a:r>
              <a:rPr lang="fa-IR" smtClean="0"/>
              <a:t> بالای 40 است و رژیم های غذایی مختلف نیز در کاهش وزن بیمار موثر نبوده ، اندیکاسیون دارد.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08315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6836</Words>
  <Application>Microsoft Office PowerPoint</Application>
  <PresentationFormat>Widescreen</PresentationFormat>
  <Paragraphs>768</Paragraphs>
  <Slides>93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9" baseType="lpstr">
      <vt:lpstr>Arial</vt:lpstr>
      <vt:lpstr>B Nazanin</vt:lpstr>
      <vt:lpstr>Tahoma</vt:lpstr>
      <vt:lpstr>Trebuchet MS</vt:lpstr>
      <vt:lpstr>Wingdings 3</vt:lpstr>
      <vt:lpstr>Facet</vt:lpstr>
      <vt:lpstr>فصل پنجم </vt:lpstr>
      <vt:lpstr>مقدمه ای بر هرنی</vt:lpstr>
      <vt:lpstr>PowerPoint Presentation</vt:lpstr>
      <vt:lpstr>شرایط وچگونگی ایجاد هرنی </vt:lpstr>
      <vt:lpstr>PowerPoint Presentation</vt:lpstr>
      <vt:lpstr>Herniotomy &amp; Herniorrhaphy</vt:lpstr>
      <vt:lpstr>PowerPoint Presentation</vt:lpstr>
      <vt:lpstr>PowerPoint Presentation</vt:lpstr>
      <vt:lpstr>کانال اینگوینال </vt:lpstr>
      <vt:lpstr>PowerPoint Presentation</vt:lpstr>
      <vt:lpstr>PowerPoint Presentation</vt:lpstr>
      <vt:lpstr>Inguinal hernia</vt:lpstr>
      <vt:lpstr>PowerPoint Presentation</vt:lpstr>
      <vt:lpstr>ترمیم فتق اینگوینال از طریق روش های باز </vt:lpstr>
      <vt:lpstr>روش های هرنیورافی اینگوینال </vt:lpstr>
      <vt:lpstr>PowerPoint Presentation</vt:lpstr>
      <vt:lpstr>PowerPoint Presentation</vt:lpstr>
      <vt:lpstr>مراقبت های بعد از عمل</vt:lpstr>
      <vt:lpstr>نقش پرستار اسکراب در طول عمل جراحی ترمیم فتق اینگوینال </vt:lpstr>
      <vt:lpstr>PowerPoint Presentation</vt:lpstr>
      <vt:lpstr>ترمیم فتق اینگوینال از طریق لاپاروسکوپی</vt:lpstr>
      <vt:lpstr>روش داخل صفاقی </vt:lpstr>
      <vt:lpstr>مراحل عمل</vt:lpstr>
      <vt:lpstr>PowerPoint Presentation</vt:lpstr>
      <vt:lpstr>PowerPoint Presentation</vt:lpstr>
      <vt:lpstr>هرنی فمورال یا رانی </vt:lpstr>
      <vt:lpstr>ترمیم فتق هرنی </vt:lpstr>
      <vt:lpstr>PowerPoint Presentation</vt:lpstr>
      <vt:lpstr>هرنی نافی </vt:lpstr>
      <vt:lpstr>PowerPoint Presentation</vt:lpstr>
      <vt:lpstr>PowerPoint Presentation</vt:lpstr>
      <vt:lpstr>هرنی ونترال</vt:lpstr>
      <vt:lpstr>هرنی اینسیژنال </vt:lpstr>
      <vt:lpstr>هرنی اپی گاستریک </vt:lpstr>
      <vt:lpstr>هرنی هیاتال </vt:lpstr>
      <vt:lpstr>PowerPoint Presentation</vt:lpstr>
      <vt:lpstr>PowerPoint Presentation</vt:lpstr>
      <vt:lpstr>جراحی </vt:lpstr>
      <vt:lpstr>PowerPoint Presentation</vt:lpstr>
      <vt:lpstr>PowerPoint Presentation</vt:lpstr>
      <vt:lpstr>PowerPoint Presentation</vt:lpstr>
      <vt:lpstr>PowerPoint Presentation</vt:lpstr>
      <vt:lpstr>لاپاروتومی تشخیصی در موارد اورژانسی </vt:lpstr>
      <vt:lpstr>PowerPoint Presentation</vt:lpstr>
      <vt:lpstr>جراحی مری </vt:lpstr>
      <vt:lpstr>برداشت مری  Esoghageal resection</vt:lpstr>
      <vt:lpstr>PowerPoint Presentation</vt:lpstr>
      <vt:lpstr>PowerPoint Presentation</vt:lpstr>
      <vt:lpstr>PowerPoint Presentation</vt:lpstr>
      <vt:lpstr>PowerPoint Presentation</vt:lpstr>
      <vt:lpstr>جراحی </vt:lpstr>
      <vt:lpstr>تجهیزات لازم جهت برداشت مری:</vt:lpstr>
      <vt:lpstr>PowerPoint Presentation</vt:lpstr>
      <vt:lpstr>PowerPoint Presentation</vt:lpstr>
      <vt:lpstr>مراقبت های بعد از عمل:</vt:lpstr>
      <vt:lpstr>دیلاتاسیون مری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دیورتیکول مری </vt:lpstr>
      <vt:lpstr>PowerPoint Presentation</vt:lpstr>
      <vt:lpstr>PowerPoint Presentation</vt:lpstr>
      <vt:lpstr>PowerPoint Presentation</vt:lpstr>
      <vt:lpstr>PowerPoint Presentation</vt:lpstr>
      <vt:lpstr>آشالازی </vt:lpstr>
      <vt:lpstr>PowerPoint Presentation</vt:lpstr>
      <vt:lpstr>PowerPoint Presentation</vt:lpstr>
      <vt:lpstr>PowerPoint Presentation</vt:lpstr>
      <vt:lpstr>واریس مری </vt:lpstr>
      <vt:lpstr>گاسترکتومی </vt:lpstr>
      <vt:lpstr>PowerPoint Presentation</vt:lpstr>
      <vt:lpstr>PowerPoint Presentation</vt:lpstr>
      <vt:lpstr>PowerPoint Presentation</vt:lpstr>
      <vt:lpstr>گاسترکتومی توتال </vt:lpstr>
      <vt:lpstr>PowerPoint Presentation</vt:lpstr>
      <vt:lpstr>PowerPoint Presentation</vt:lpstr>
      <vt:lpstr>گاسترکتومی ساب توتال </vt:lpstr>
      <vt:lpstr>گاستروستومی </vt:lpstr>
      <vt:lpstr>PowerPoint Presentation</vt:lpstr>
      <vt:lpstr>PowerPoint Presentation</vt:lpstr>
      <vt:lpstr>گاستروستومی از طریق اندوسکوپی </vt:lpstr>
      <vt:lpstr>PowerPoint Presentation</vt:lpstr>
      <vt:lpstr>واگوتومی</vt:lpstr>
      <vt:lpstr>PowerPoint Presentation</vt:lpstr>
      <vt:lpstr>مراحل انجام واگوتومی </vt:lpstr>
      <vt:lpstr>پیلوروپلاستی </vt:lpstr>
      <vt:lpstr>روش های جراحی معده برای بیماران چاق </vt:lpstr>
      <vt:lpstr>PowerPoint Presentation</vt:lpstr>
      <vt:lpstr>بالون معده </vt:lpstr>
      <vt:lpstr>روش بای پس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فصل پنجم </dc:title>
  <dc:creator>omid arzi</dc:creator>
  <cp:lastModifiedBy>omid arzi</cp:lastModifiedBy>
  <cp:revision>1</cp:revision>
  <dcterms:created xsi:type="dcterms:W3CDTF">2022-01-19T18:49:09Z</dcterms:created>
  <dcterms:modified xsi:type="dcterms:W3CDTF">2022-01-19T18:49:26Z</dcterms:modified>
</cp:coreProperties>
</file>