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1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9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92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086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3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11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95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0175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6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0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0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8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7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90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0F78-8ACE-4129-92ED-3B65D492374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F429E6-F515-49C8-9157-EBA0CC09A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1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2133600"/>
            <a:ext cx="8229600" cy="23749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>فصل پنجم:</a:t>
            </a:r>
            <a:r>
              <a:rPr lang="fa-IR" b="1" dirty="0" smtClean="0">
                <a:cs typeface="Nazanin" pitchFamily="2" charset="-78"/>
              </a:rPr>
              <a:t/>
            </a:r>
            <a:br>
              <a:rPr lang="fa-IR" b="1" dirty="0" smtClean="0">
                <a:cs typeface="Nazanin" pitchFamily="2" charset="-78"/>
              </a:rPr>
            </a:br>
            <a:r>
              <a:rPr lang="fa-IR" b="1" dirty="0" smtClean="0">
                <a:cs typeface="Nazanin" pitchFamily="2" charset="-78"/>
              </a:rPr>
              <a:t>اندازه،چرخه حيات و سير قهقرايي سازمان</a:t>
            </a:r>
            <a:endParaRPr lang="en-US" b="1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206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ويژگيهاي ساختاري بوروكراسي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رسمي بودن؛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متمركز بودن؛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پيچيدگي؛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نسبت پرسنلي.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0598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رسمي بودن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به مقررات، روشها و مدارك كتبي اطلاق مي گردد كه بموجب آن شرح وظايف، دستورالعملها و فرمانهايي است كه كاركنان واعضاي سازمان بايد آنها را رعايت و اجرا نمايند، مشخص مي شود.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بزرگ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رسمي تر و مقررات مكتوب 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كوچك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نظارت مستقيم</a:t>
            </a:r>
            <a:endParaRPr lang="en-US" smtClean="0">
              <a:solidFill>
                <a:schemeClr val="tx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3842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غيرمتمركز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تمركز به سطوحي از سلسله مراتب اختيارات اطلاق مي شود كه مي توانند تصميماتي بگيرند.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بزرگ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عدم تمركز؛ 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كوچك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تمركز؛</a:t>
            </a:r>
            <a:endParaRPr lang="en-US" smtClean="0">
              <a:solidFill>
                <a:schemeClr val="tx2"/>
              </a:solidFill>
              <a:cs typeface="Nazanin" pitchFamily="2" charset="-78"/>
            </a:endParaRPr>
          </a:p>
          <a:p>
            <a:pPr eaLnBrk="1" hangingPunct="1"/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0093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پيچيدگي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پيچيدگي به تعداد سطح مديريت در سازمان اطلاق مي شود.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پيچيدگي عمودي و پيچيدگي افقي؛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بزرگ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پيچيده؛ 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سازمانهاي كوچك</a:t>
            </a:r>
            <a:r>
              <a:rPr lang="fa-IR" smtClean="0">
                <a:solidFill>
                  <a:schemeClr val="tx2"/>
                </a:solidFill>
                <a:cs typeface="Nazanin" pitchFamily="2" charset="-78"/>
              </a:rPr>
              <a:t>: ساده؛</a:t>
            </a:r>
            <a:endParaRPr lang="en-US" smtClean="0">
              <a:solidFill>
                <a:schemeClr val="tx2"/>
              </a:solidFill>
              <a:cs typeface="Nazanin" pitchFamily="2" charset="-78"/>
            </a:endParaRPr>
          </a:p>
          <a:p>
            <a:pPr eaLnBrk="1" hangingPunct="1"/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9207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نسبتهاي پرسنلي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0375" y="1981200"/>
            <a:ext cx="8686800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 سازمانهاي بزرگ،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نسبت مديران ارشد به كل كاركنان كمتر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است؛ با افزايش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بزرگي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سازمان، نسبت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نيروهاي اداري كاهش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و نسبت گروههايي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نقش حمايتي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دارند،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بيشتر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مي شود.</a:t>
            </a:r>
          </a:p>
          <a:p>
            <a:pPr eaLnBrk="1" hangingPunct="1"/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2396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قانون پاركينسون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سازمانها از آن جهت رشد مي كنند و توسعه مي يابند تا خلأ زماني موجود را پر كنند.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مديران سازمانها براي توسعه بخشيدن به امپراطوري خود و بالابردن مقام سازماني خود مي كوشند بر تعداد مديران زيردست خود بيفزايند.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5279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درصد كاركناني كه به امور پشتيباني و ستادي تخصيص مي يابند</a:t>
            </a:r>
            <a:endParaRPr lang="en-US" sz="4000" b="1">
              <a:cs typeface="Nazanin" pitchFamily="2" charset="-78"/>
            </a:endParaRPr>
          </a:p>
        </p:txBody>
      </p:sp>
      <p:grpSp>
        <p:nvGrpSpPr>
          <p:cNvPr id="188419" name="Group 24"/>
          <p:cNvGrpSpPr>
            <a:grpSpLocks/>
          </p:cNvGrpSpPr>
          <p:nvPr/>
        </p:nvGrpSpPr>
        <p:grpSpPr bwMode="auto">
          <a:xfrm>
            <a:off x="1524000" y="1844676"/>
            <a:ext cx="7092950" cy="4633913"/>
            <a:chOff x="0" y="1162"/>
            <a:chExt cx="4468" cy="2919"/>
          </a:xfrm>
        </p:grpSpPr>
        <p:sp>
          <p:nvSpPr>
            <p:cNvPr id="188420" name="Rectangle 4"/>
            <p:cNvSpPr>
              <a:spLocks noChangeArrowheads="1"/>
            </p:cNvSpPr>
            <p:nvPr/>
          </p:nvSpPr>
          <p:spPr bwMode="auto">
            <a:xfrm>
              <a:off x="1565" y="1162"/>
              <a:ext cx="2767" cy="2631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8421" name="Line 5"/>
            <p:cNvSpPr>
              <a:spLocks noChangeShapeType="1"/>
            </p:cNvSpPr>
            <p:nvPr/>
          </p:nvSpPr>
          <p:spPr bwMode="auto">
            <a:xfrm>
              <a:off x="1565" y="1570"/>
              <a:ext cx="2767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22" name="Text Box 7"/>
            <p:cNvSpPr txBox="1">
              <a:spLocks noChangeArrowheads="1"/>
            </p:cNvSpPr>
            <p:nvPr/>
          </p:nvSpPr>
          <p:spPr bwMode="auto">
            <a:xfrm>
              <a:off x="2744" y="1237"/>
              <a:ext cx="1270" cy="2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كاركنان صفي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88423" name="Line 9"/>
            <p:cNvSpPr>
              <a:spLocks noChangeShapeType="1"/>
            </p:cNvSpPr>
            <p:nvPr/>
          </p:nvSpPr>
          <p:spPr bwMode="auto">
            <a:xfrm>
              <a:off x="3424" y="1525"/>
              <a:ext cx="0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24" name="Line 10"/>
            <p:cNvSpPr>
              <a:spLocks noChangeShapeType="1"/>
            </p:cNvSpPr>
            <p:nvPr/>
          </p:nvSpPr>
          <p:spPr bwMode="auto">
            <a:xfrm flipH="1">
              <a:off x="1519" y="3113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25" name="Line 11"/>
            <p:cNvSpPr>
              <a:spLocks noChangeShapeType="1"/>
            </p:cNvSpPr>
            <p:nvPr/>
          </p:nvSpPr>
          <p:spPr bwMode="auto">
            <a:xfrm flipH="1">
              <a:off x="1519" y="234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26" name="Line 12"/>
            <p:cNvSpPr>
              <a:spLocks noChangeShapeType="1"/>
            </p:cNvSpPr>
            <p:nvPr/>
          </p:nvSpPr>
          <p:spPr bwMode="auto">
            <a:xfrm flipH="1">
              <a:off x="1519" y="166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27" name="Text Box 13"/>
            <p:cNvSpPr txBox="1">
              <a:spLocks noChangeArrowheads="1"/>
            </p:cNvSpPr>
            <p:nvPr/>
          </p:nvSpPr>
          <p:spPr bwMode="auto">
            <a:xfrm>
              <a:off x="1292" y="2387"/>
              <a:ext cx="1452" cy="2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مديران عالي اجرايي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88428" name="Text Box 14"/>
            <p:cNvSpPr txBox="1">
              <a:spLocks noChangeArrowheads="1"/>
            </p:cNvSpPr>
            <p:nvPr/>
          </p:nvSpPr>
          <p:spPr bwMode="auto">
            <a:xfrm>
              <a:off x="3743" y="2614"/>
              <a:ext cx="725" cy="2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دفتري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88429" name="Text Box 15"/>
            <p:cNvSpPr txBox="1">
              <a:spLocks noChangeArrowheads="1"/>
            </p:cNvSpPr>
            <p:nvPr/>
          </p:nvSpPr>
          <p:spPr bwMode="auto">
            <a:xfrm>
              <a:off x="2472" y="2750"/>
              <a:ext cx="907" cy="29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حرفه اي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88430" name="Line 16"/>
            <p:cNvSpPr>
              <a:spLocks noChangeShapeType="1"/>
            </p:cNvSpPr>
            <p:nvPr/>
          </p:nvSpPr>
          <p:spPr bwMode="auto">
            <a:xfrm flipV="1">
              <a:off x="1565" y="3340"/>
              <a:ext cx="2767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1" name="Line 17"/>
            <p:cNvSpPr>
              <a:spLocks noChangeShapeType="1"/>
            </p:cNvSpPr>
            <p:nvPr/>
          </p:nvSpPr>
          <p:spPr bwMode="auto">
            <a:xfrm flipV="1">
              <a:off x="1565" y="3022"/>
              <a:ext cx="276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2" name="Line 18"/>
            <p:cNvSpPr>
              <a:spLocks noChangeShapeType="1"/>
            </p:cNvSpPr>
            <p:nvPr/>
          </p:nvSpPr>
          <p:spPr bwMode="auto">
            <a:xfrm>
              <a:off x="1565" y="3249"/>
              <a:ext cx="276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3" name="Line 19"/>
            <p:cNvSpPr>
              <a:spLocks noChangeShapeType="1"/>
            </p:cNvSpPr>
            <p:nvPr/>
          </p:nvSpPr>
          <p:spPr bwMode="auto">
            <a:xfrm>
              <a:off x="1882" y="2704"/>
              <a:ext cx="0" cy="5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4" name="Line 20"/>
            <p:cNvSpPr>
              <a:spLocks noChangeShapeType="1"/>
            </p:cNvSpPr>
            <p:nvPr/>
          </p:nvSpPr>
          <p:spPr bwMode="auto">
            <a:xfrm>
              <a:off x="2789" y="3067"/>
              <a:ext cx="0" cy="1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5" name="Line 21"/>
            <p:cNvSpPr>
              <a:spLocks noChangeShapeType="1"/>
            </p:cNvSpPr>
            <p:nvPr/>
          </p:nvSpPr>
          <p:spPr bwMode="auto">
            <a:xfrm>
              <a:off x="4014" y="2931"/>
              <a:ext cx="0" cy="4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36" name="Text Box 22"/>
            <p:cNvSpPr txBox="1">
              <a:spLocks noChangeArrowheads="1"/>
            </p:cNvSpPr>
            <p:nvPr/>
          </p:nvSpPr>
          <p:spPr bwMode="auto">
            <a:xfrm>
              <a:off x="0" y="1578"/>
              <a:ext cx="1473" cy="1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fa-IR" b="1">
                  <a:latin typeface="Tahoma" panose="020B0604030504040204" pitchFamily="34" charset="0"/>
                </a:rPr>
                <a:t>75 </a:t>
              </a:r>
            </a:p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endParaRPr lang="fa-IR" b="1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fa-IR" b="1">
                  <a:latin typeface="Tahoma" panose="020B0604030504040204" pitchFamily="34" charset="0"/>
                </a:rPr>
                <a:t>50 </a:t>
              </a:r>
              <a:r>
                <a:rPr lang="fa-IR" sz="2000" b="1">
                  <a:solidFill>
                    <a:srgbClr val="FF0000"/>
                  </a:solidFill>
                  <a:latin typeface="Tahoma" panose="020B0604030504040204" pitchFamily="34" charset="0"/>
                </a:rPr>
                <a:t>درصد كاركنان</a:t>
              </a:r>
            </a:p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endParaRPr lang="fa-IR" b="1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endParaRPr lang="fa-IR" b="1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fa-IR" b="1">
                  <a:latin typeface="Tahoma" panose="020B0604030504040204" pitchFamily="34" charset="0"/>
                </a:rPr>
                <a:t>25</a:t>
              </a:r>
              <a:endParaRPr lang="en-US" b="1">
                <a:latin typeface="Tahoma" panose="020B0604030504040204" pitchFamily="34" charset="0"/>
              </a:endParaRPr>
            </a:p>
          </p:txBody>
        </p:sp>
        <p:sp>
          <p:nvSpPr>
            <p:cNvPr id="188437" name="Text Box 23"/>
            <p:cNvSpPr txBox="1">
              <a:spLocks noChangeArrowheads="1"/>
            </p:cNvSpPr>
            <p:nvPr/>
          </p:nvSpPr>
          <p:spPr bwMode="auto">
            <a:xfrm>
              <a:off x="1292" y="3793"/>
              <a:ext cx="30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b="1">
                  <a:latin typeface="Tahoma" panose="020B0604030504040204" pitchFamily="34" charset="0"/>
                </a:rPr>
                <a:t>بزرگ       </a:t>
              </a:r>
              <a:r>
                <a:rPr lang="fa-IR" sz="2400" b="1">
                  <a:solidFill>
                    <a:srgbClr val="FF0000"/>
                  </a:solidFill>
                  <a:latin typeface="Tahoma" panose="020B0604030504040204" pitchFamily="34" charset="0"/>
                </a:rPr>
                <a:t>اندازه سازمان</a:t>
              </a:r>
              <a:r>
                <a:rPr lang="fa-IR" b="1">
                  <a:latin typeface="Tahoma" panose="020B0604030504040204" pitchFamily="34" charset="0"/>
                </a:rPr>
                <a:t>           كوچك </a:t>
              </a:r>
              <a:endParaRPr lang="en-US" b="1"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127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رابطه بين اندازه و ساير ويژگيهاي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تعداد سطوح مديريت افزايش مي يابند؛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تعداد مشاغل و دواير افزايش مي يابند؛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كارها تخصصي تر مي شوند و مهارتها افزايش مي يابد؛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سازمان رسمي تر مي شود؛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عدم تمركز بيشتر مي شود؛</a:t>
            </a:r>
          </a:p>
        </p:txBody>
      </p:sp>
    </p:spTree>
    <p:extLst>
      <p:ext uri="{BB962C8B-B14F-4D97-AF65-F5344CB8AC3E}">
        <p14:creationId xmlns:p14="http://schemas.microsoft.com/office/powerpoint/2010/main" val="381758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رابطه بين اندازه و ساير ويژگيهاي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6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درصد كمتري از افراد در رأس هرم سازمان قرار مي گيرند؛</a:t>
            </a:r>
          </a:p>
          <a:p>
            <a:pPr marL="609600" indent="-609600">
              <a:buFont typeface="Wingdings" panose="05000000000000000000" pitchFamily="2" charset="2"/>
              <a:buAutoNum type="arabicPeriod" startAt="6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درصد بيشتري از افراد به كارهاي فني و ستادي مي پردازند.</a:t>
            </a:r>
          </a:p>
          <a:p>
            <a:pPr marL="609600" indent="-609600">
              <a:buFont typeface="Wingdings" panose="05000000000000000000" pitchFamily="2" charset="2"/>
              <a:buAutoNum type="arabicPeriod" startAt="6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درصد بيشتري از افراد به كارهاي فني،دفتري و بايگاني مي پردازند.</a:t>
            </a:r>
          </a:p>
          <a:p>
            <a:pPr marL="609600" indent="-609600">
              <a:buFont typeface="Wingdings" panose="05000000000000000000" pitchFamily="2" charset="2"/>
              <a:buAutoNum type="arabicPeriod" startAt="6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بخشنامه هاي بيشتري منتشر مي شود و اسناد و مدارك بيشتري به جريان مي افتند.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 startAt="6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846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بوروكراسي در دنياي در حال تغيير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روابط غير شخصي كه بر پايه نقش افراد گذاشته مي شود، مانع از پارتي بازي خواهد شد،يعني همان پديده اي كه دامنگير سازمانهاي قبل از عصر صنعت شده بود.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381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دلايل سازمانها براي رشد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هدفهاي سازماني؛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ترقي مدير؛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سلامت سازمان از نظر اقتصادي؛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216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چرخه حيات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مرحله كارآفريني؛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مرحله اشتراك مساعي(همكاري گروهي)؛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مرحله رسمي شدن سازمان؛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مرحله تدبيرانديشي؛</a:t>
            </a:r>
          </a:p>
          <a:p>
            <a:pPr marL="609600" indent="-609600">
              <a:buNone/>
            </a:pP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06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مرحله كارآفريني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توجه سازمان عطف به عرضه نوعي محصول جديد و بقا در بازار؛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بنيانگذاران، افرادي مبتكر،نوآور و خلاق هستند؛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سازمان، غير رسمي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قضيه ديوانسالاري: منتفي؛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/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بحران: </a:t>
            </a:r>
            <a:r>
              <a:rPr lang="fa-IR" sz="3000" b="1">
                <a:solidFill>
                  <a:srgbClr val="0000FF"/>
                </a:solidFill>
                <a:cs typeface="Nazanin" pitchFamily="2" charset="-78"/>
              </a:rPr>
              <a:t>نياز به رهبري؛بعلت وجود تعداد زياد كاركنان</a:t>
            </a:r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؛</a:t>
            </a:r>
            <a:endParaRPr lang="en-US" sz="3000" b="1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51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مرحله اشتراك مساعي(همكاري گروهي)</a:t>
            </a:r>
            <a:endParaRPr lang="en-US" b="1" smtClean="0">
              <a:solidFill>
                <a:schemeClr val="bg2"/>
              </a:solidFill>
              <a:cs typeface="Nazanin" pitchFamily="2" charset="-78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اگر مسأله رهبري سازمان حل شود،سازمان صاحب يك سيستم مديريتي كارآمد خواهد شد؛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تشكيل دواير و واحدهاي سازماني و در نتيجه شرح وظايف، تقسيم كار و سلسله مراتب اداري؛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ارتباطات و كنترل غير رسمي؛وجود تعداد اندكي سيستم رسمي؛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lnSpc>
                <a:spcPct val="90000"/>
              </a:lnSpc>
            </a:pPr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بحران: نياز به تفويض اختيار؛ </a:t>
            </a:r>
            <a:r>
              <a:rPr lang="fa-IR" sz="3000">
                <a:solidFill>
                  <a:srgbClr val="0000FF"/>
                </a:solidFill>
                <a:cs typeface="Nazanin" pitchFamily="2" charset="-78"/>
              </a:rPr>
              <a:t>مديران رده پايين از اعتماد به نفس برخوردار مي گردند و در خواست استقلال و خودمختاري بيشتري مي كنند؛</a:t>
            </a:r>
            <a:endParaRPr lang="en-US" sz="300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8430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مرحله رسمي شدن سازمان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مستلزم تلفيق ديدگاهها و اعمال مقررات،روشها و اجراي سيستم كنترل؛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ارتباطات: ضعيف و رسمي؛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مديريت عالي سازمان درگير:برنامه ريزي، تعيين خط مشي و...؛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اجراي سيستمهاي انگيزشي؛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/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بحران: </a:t>
            </a:r>
            <a:r>
              <a:rPr lang="fa-IR" sz="3000" b="1">
                <a:solidFill>
                  <a:srgbClr val="0000FF"/>
                </a:solidFill>
                <a:cs typeface="Nazanin" pitchFamily="2" charset="-78"/>
              </a:rPr>
              <a:t>ديوانسالاري افراطي</a:t>
            </a:r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؛</a:t>
            </a:r>
            <a:endParaRPr lang="en-US" sz="3000" b="1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114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مرحله تدبيرانديشي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براي حل مسائل مربوط به كارهاي دست و پاگير بايد چاره اي انديشيد!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اوج پديده ديوانسالاري؛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كنترل اجتماعي و خويشتن داري افراد مانعي در برابر ديوانسالاري؛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تقسيم سازمان به بخشها و دواير زياد؛</a:t>
            </a:r>
          </a:p>
          <a:p>
            <a:pPr marL="609600" indent="-609600"/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بحران: </a:t>
            </a:r>
            <a:r>
              <a:rPr lang="fa-IR" sz="3000" b="1">
                <a:solidFill>
                  <a:srgbClr val="0000FF"/>
                </a:solidFill>
                <a:cs typeface="Nazanin" pitchFamily="2" charset="-78"/>
              </a:rPr>
              <a:t>نياز به تجديد حيات</a:t>
            </a:r>
            <a:r>
              <a:rPr lang="fa-IR" sz="3000" b="1">
                <a:solidFill>
                  <a:srgbClr val="FF0000"/>
                </a:solidFill>
                <a:cs typeface="Nazanin" pitchFamily="2" charset="-78"/>
              </a:rPr>
              <a:t>؛</a:t>
            </a:r>
            <a:endParaRPr lang="en-US" sz="3000" b="1">
              <a:solidFill>
                <a:srgbClr val="FF0000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z="300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981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04813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b="1" smtClean="0">
                <a:latin typeface="AlMutanabi" pitchFamily="2" charset="2"/>
                <a:cs typeface="Nazanin" pitchFamily="2" charset="-78"/>
              </a:rPr>
              <a:t>اندازه و چرخۀ حيات سازمان </a:t>
            </a:r>
            <a:endParaRPr lang="en-US" b="1" smtClean="0">
              <a:latin typeface="AlMutanabi" pitchFamily="2" charset="2"/>
              <a:cs typeface="Nazanin" pitchFamily="2" charset="-78"/>
            </a:endParaRPr>
          </a:p>
        </p:txBody>
      </p:sp>
      <p:grpSp>
        <p:nvGrpSpPr>
          <p:cNvPr id="197635" name="Group 62"/>
          <p:cNvGrpSpPr>
            <a:grpSpLocks/>
          </p:cNvGrpSpPr>
          <p:nvPr/>
        </p:nvGrpSpPr>
        <p:grpSpPr bwMode="auto">
          <a:xfrm>
            <a:off x="1524001" y="1268414"/>
            <a:ext cx="9072563" cy="5221287"/>
            <a:chOff x="0" y="799"/>
            <a:chExt cx="5715" cy="3289"/>
          </a:xfrm>
        </p:grpSpPr>
        <p:sp>
          <p:nvSpPr>
            <p:cNvPr id="197636" name="Rectangle 4"/>
            <p:cNvSpPr>
              <a:spLocks noChangeArrowheads="1"/>
            </p:cNvSpPr>
            <p:nvPr/>
          </p:nvSpPr>
          <p:spPr bwMode="auto">
            <a:xfrm>
              <a:off x="635" y="799"/>
              <a:ext cx="5057" cy="29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7637" name="Line 5"/>
            <p:cNvSpPr>
              <a:spLocks noChangeShapeType="1"/>
            </p:cNvSpPr>
            <p:nvPr/>
          </p:nvSpPr>
          <p:spPr bwMode="auto">
            <a:xfrm>
              <a:off x="1610" y="799"/>
              <a:ext cx="0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38" name="Line 6"/>
            <p:cNvSpPr>
              <a:spLocks noChangeShapeType="1"/>
            </p:cNvSpPr>
            <p:nvPr/>
          </p:nvSpPr>
          <p:spPr bwMode="auto">
            <a:xfrm>
              <a:off x="2653" y="799"/>
              <a:ext cx="0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39" name="Line 7"/>
            <p:cNvSpPr>
              <a:spLocks noChangeShapeType="1"/>
            </p:cNvSpPr>
            <p:nvPr/>
          </p:nvSpPr>
          <p:spPr bwMode="auto">
            <a:xfrm>
              <a:off x="3787" y="799"/>
              <a:ext cx="0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0" name="Line 8"/>
            <p:cNvSpPr>
              <a:spLocks noChangeShapeType="1"/>
            </p:cNvSpPr>
            <p:nvPr/>
          </p:nvSpPr>
          <p:spPr bwMode="auto">
            <a:xfrm>
              <a:off x="4694" y="799"/>
              <a:ext cx="0" cy="2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1" name="Text Box 12"/>
            <p:cNvSpPr txBox="1">
              <a:spLocks noChangeArrowheads="1"/>
            </p:cNvSpPr>
            <p:nvPr/>
          </p:nvSpPr>
          <p:spPr bwMode="auto">
            <a:xfrm>
              <a:off x="724" y="2432"/>
              <a:ext cx="862" cy="4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رشد از طريق خلاقيت </a:t>
              </a:r>
              <a:endParaRPr lang="en-US" sz="2000" b="1">
                <a:cs typeface="Nazanin" pitchFamily="2" charset="-78"/>
              </a:endParaRPr>
            </a:p>
          </p:txBody>
        </p:sp>
        <p:sp>
          <p:nvSpPr>
            <p:cNvPr id="197642" name="Line 13"/>
            <p:cNvSpPr>
              <a:spLocks noChangeShapeType="1"/>
            </p:cNvSpPr>
            <p:nvPr/>
          </p:nvSpPr>
          <p:spPr bwMode="auto">
            <a:xfrm>
              <a:off x="930" y="2886"/>
              <a:ext cx="0" cy="6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3" name="Text Box 14"/>
            <p:cNvSpPr txBox="1">
              <a:spLocks noChangeArrowheads="1"/>
            </p:cNvSpPr>
            <p:nvPr/>
          </p:nvSpPr>
          <p:spPr bwMode="auto">
            <a:xfrm>
              <a:off x="1701" y="3113"/>
              <a:ext cx="817" cy="46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100">
                  <a:cs typeface="Nazanin" pitchFamily="2" charset="-78"/>
                </a:rPr>
                <a:t>بحران نياز به رهبري</a:t>
              </a:r>
              <a:endParaRPr lang="en-US" sz="2100">
                <a:cs typeface="Nazanin" pitchFamily="2" charset="-78"/>
              </a:endParaRPr>
            </a:p>
          </p:txBody>
        </p:sp>
        <p:sp>
          <p:nvSpPr>
            <p:cNvPr id="197644" name="Freeform 32"/>
            <p:cNvSpPr>
              <a:spLocks/>
            </p:cNvSpPr>
            <p:nvPr/>
          </p:nvSpPr>
          <p:spPr bwMode="auto">
            <a:xfrm>
              <a:off x="924" y="3576"/>
              <a:ext cx="96" cy="48"/>
            </a:xfrm>
            <a:custGeom>
              <a:avLst/>
              <a:gdLst>
                <a:gd name="T0" fmla="*/ 0 w 96"/>
                <a:gd name="T1" fmla="*/ 0 h 48"/>
                <a:gd name="T2" fmla="*/ 24 w 96"/>
                <a:gd name="T3" fmla="*/ 36 h 48"/>
                <a:gd name="T4" fmla="*/ 96 w 96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48">
                  <a:moveTo>
                    <a:pt x="0" y="0"/>
                  </a:moveTo>
                  <a:cubicBezTo>
                    <a:pt x="8" y="12"/>
                    <a:pt x="11" y="30"/>
                    <a:pt x="24" y="36"/>
                  </a:cubicBezTo>
                  <a:cubicBezTo>
                    <a:pt x="46" y="47"/>
                    <a:pt x="96" y="48"/>
                    <a:pt x="96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5" name="Freeform 33"/>
            <p:cNvSpPr>
              <a:spLocks/>
            </p:cNvSpPr>
            <p:nvPr/>
          </p:nvSpPr>
          <p:spPr bwMode="auto">
            <a:xfrm>
              <a:off x="948" y="3516"/>
              <a:ext cx="108" cy="84"/>
            </a:xfrm>
            <a:custGeom>
              <a:avLst/>
              <a:gdLst>
                <a:gd name="T0" fmla="*/ 0 w 108"/>
                <a:gd name="T1" fmla="*/ 0 h 84"/>
                <a:gd name="T2" fmla="*/ 36 w 108"/>
                <a:gd name="T3" fmla="*/ 12 h 84"/>
                <a:gd name="T4" fmla="*/ 108 w 108"/>
                <a:gd name="T5" fmla="*/ 84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84">
                  <a:moveTo>
                    <a:pt x="0" y="0"/>
                  </a:moveTo>
                  <a:cubicBezTo>
                    <a:pt x="12" y="4"/>
                    <a:pt x="26" y="4"/>
                    <a:pt x="36" y="12"/>
                  </a:cubicBezTo>
                  <a:cubicBezTo>
                    <a:pt x="62" y="33"/>
                    <a:pt x="66" y="84"/>
                    <a:pt x="108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6" name="Freeform 34"/>
            <p:cNvSpPr>
              <a:spLocks/>
            </p:cNvSpPr>
            <p:nvPr/>
          </p:nvSpPr>
          <p:spPr bwMode="auto">
            <a:xfrm>
              <a:off x="839" y="3612"/>
              <a:ext cx="108" cy="84"/>
            </a:xfrm>
            <a:custGeom>
              <a:avLst/>
              <a:gdLst>
                <a:gd name="T0" fmla="*/ 0 w 108"/>
                <a:gd name="T1" fmla="*/ 0 h 84"/>
                <a:gd name="T2" fmla="*/ 36 w 108"/>
                <a:gd name="T3" fmla="*/ 12 h 84"/>
                <a:gd name="T4" fmla="*/ 108 w 108"/>
                <a:gd name="T5" fmla="*/ 84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84">
                  <a:moveTo>
                    <a:pt x="0" y="0"/>
                  </a:moveTo>
                  <a:cubicBezTo>
                    <a:pt x="12" y="4"/>
                    <a:pt x="26" y="4"/>
                    <a:pt x="36" y="12"/>
                  </a:cubicBezTo>
                  <a:cubicBezTo>
                    <a:pt x="62" y="33"/>
                    <a:pt x="66" y="84"/>
                    <a:pt x="108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7" name="Freeform 35"/>
            <p:cNvSpPr>
              <a:spLocks/>
            </p:cNvSpPr>
            <p:nvPr/>
          </p:nvSpPr>
          <p:spPr bwMode="auto">
            <a:xfrm>
              <a:off x="1668" y="2928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8" name="Freeform 36"/>
            <p:cNvSpPr>
              <a:spLocks/>
            </p:cNvSpPr>
            <p:nvPr/>
          </p:nvSpPr>
          <p:spPr bwMode="auto">
            <a:xfrm>
              <a:off x="1746" y="2878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49" name="Freeform 37"/>
            <p:cNvSpPr>
              <a:spLocks/>
            </p:cNvSpPr>
            <p:nvPr/>
          </p:nvSpPr>
          <p:spPr bwMode="auto">
            <a:xfrm>
              <a:off x="1725" y="2890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0" name="Freeform 38"/>
            <p:cNvSpPr>
              <a:spLocks/>
            </p:cNvSpPr>
            <p:nvPr/>
          </p:nvSpPr>
          <p:spPr bwMode="auto">
            <a:xfrm>
              <a:off x="2699" y="2332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1" name="Freeform 39"/>
            <p:cNvSpPr>
              <a:spLocks/>
            </p:cNvSpPr>
            <p:nvPr/>
          </p:nvSpPr>
          <p:spPr bwMode="auto">
            <a:xfrm>
              <a:off x="2744" y="2332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2" name="Freeform 40"/>
            <p:cNvSpPr>
              <a:spLocks/>
            </p:cNvSpPr>
            <p:nvPr/>
          </p:nvSpPr>
          <p:spPr bwMode="auto">
            <a:xfrm>
              <a:off x="2789" y="2305"/>
              <a:ext cx="46" cy="185"/>
            </a:xfrm>
            <a:custGeom>
              <a:avLst/>
              <a:gdLst>
                <a:gd name="T0" fmla="*/ 0 w 23"/>
                <a:gd name="T1" fmla="*/ 0 h 144"/>
                <a:gd name="T2" fmla="*/ 24 w 23"/>
                <a:gd name="T3" fmla="*/ 185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3" name="Freeform 41"/>
            <p:cNvSpPr>
              <a:spLocks/>
            </p:cNvSpPr>
            <p:nvPr/>
          </p:nvSpPr>
          <p:spPr bwMode="auto">
            <a:xfrm>
              <a:off x="3833" y="1925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4" name="Freeform 42"/>
            <p:cNvSpPr>
              <a:spLocks/>
            </p:cNvSpPr>
            <p:nvPr/>
          </p:nvSpPr>
          <p:spPr bwMode="auto">
            <a:xfrm>
              <a:off x="3876" y="1909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5" name="Freeform 43"/>
            <p:cNvSpPr>
              <a:spLocks/>
            </p:cNvSpPr>
            <p:nvPr/>
          </p:nvSpPr>
          <p:spPr bwMode="auto">
            <a:xfrm>
              <a:off x="3923" y="1864"/>
              <a:ext cx="23" cy="144"/>
            </a:xfrm>
            <a:custGeom>
              <a:avLst/>
              <a:gdLst>
                <a:gd name="T0" fmla="*/ 0 w 23"/>
                <a:gd name="T1" fmla="*/ 0 h 144"/>
                <a:gd name="T2" fmla="*/ 12 w 23"/>
                <a:gd name="T3" fmla="*/ 144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44">
                  <a:moveTo>
                    <a:pt x="0" y="0"/>
                  </a:moveTo>
                  <a:cubicBezTo>
                    <a:pt x="23" y="70"/>
                    <a:pt x="12" y="23"/>
                    <a:pt x="12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6" name="Line 44"/>
            <p:cNvSpPr>
              <a:spLocks noChangeShapeType="1"/>
            </p:cNvSpPr>
            <p:nvPr/>
          </p:nvSpPr>
          <p:spPr bwMode="auto">
            <a:xfrm flipH="1">
              <a:off x="1292" y="3433"/>
              <a:ext cx="40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7" name="Text Box 45"/>
            <p:cNvSpPr txBox="1">
              <a:spLocks noChangeArrowheads="1"/>
            </p:cNvSpPr>
            <p:nvPr/>
          </p:nvSpPr>
          <p:spPr bwMode="auto">
            <a:xfrm>
              <a:off x="1655" y="1701"/>
              <a:ext cx="862" cy="6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رشد از طريق راهنمايي و هدايت  </a:t>
              </a:r>
              <a:endParaRPr lang="en-US" sz="2000" b="1">
                <a:cs typeface="Nazanin" pitchFamily="2" charset="-78"/>
              </a:endParaRPr>
            </a:p>
          </p:txBody>
        </p:sp>
        <p:sp>
          <p:nvSpPr>
            <p:cNvPr id="197658" name="Line 46"/>
            <p:cNvSpPr>
              <a:spLocks noChangeShapeType="1"/>
            </p:cNvSpPr>
            <p:nvPr/>
          </p:nvSpPr>
          <p:spPr bwMode="auto">
            <a:xfrm>
              <a:off x="1755" y="2341"/>
              <a:ext cx="0" cy="49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59" name="Text Box 47"/>
            <p:cNvSpPr txBox="1">
              <a:spLocks noChangeArrowheads="1"/>
            </p:cNvSpPr>
            <p:nvPr/>
          </p:nvSpPr>
          <p:spPr bwMode="auto">
            <a:xfrm>
              <a:off x="2789" y="2614"/>
              <a:ext cx="907" cy="46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100">
                  <a:cs typeface="Nazanin" pitchFamily="2" charset="-78"/>
                </a:rPr>
                <a:t>بحران تفويض اختيار</a:t>
              </a:r>
              <a:endParaRPr lang="en-US" sz="2100">
                <a:cs typeface="Nazanin" pitchFamily="2" charset="-78"/>
              </a:endParaRPr>
            </a:p>
          </p:txBody>
        </p:sp>
        <p:sp>
          <p:nvSpPr>
            <p:cNvPr id="197660" name="Line 48"/>
            <p:cNvSpPr>
              <a:spLocks noChangeShapeType="1"/>
            </p:cNvSpPr>
            <p:nvPr/>
          </p:nvSpPr>
          <p:spPr bwMode="auto">
            <a:xfrm flipH="1">
              <a:off x="2064" y="2795"/>
              <a:ext cx="72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61" name="Text Box 49"/>
            <p:cNvSpPr txBox="1">
              <a:spLocks noChangeArrowheads="1"/>
            </p:cNvSpPr>
            <p:nvPr/>
          </p:nvSpPr>
          <p:spPr bwMode="auto">
            <a:xfrm>
              <a:off x="2699" y="1056"/>
              <a:ext cx="1043" cy="6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رشد از طريق افزايش سيستمهاي كنترل و هماهنگي 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197662" name="Line 50"/>
            <p:cNvSpPr>
              <a:spLocks noChangeShapeType="1"/>
            </p:cNvSpPr>
            <p:nvPr/>
          </p:nvSpPr>
          <p:spPr bwMode="auto">
            <a:xfrm>
              <a:off x="2789" y="1888"/>
              <a:ext cx="0" cy="40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63" name="Text Box 51"/>
            <p:cNvSpPr txBox="1">
              <a:spLocks noChangeArrowheads="1"/>
            </p:cNvSpPr>
            <p:nvPr/>
          </p:nvSpPr>
          <p:spPr bwMode="auto">
            <a:xfrm>
              <a:off x="3829" y="2069"/>
              <a:ext cx="841" cy="67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100">
                  <a:cs typeface="Nazanin" pitchFamily="2" charset="-78"/>
                </a:rPr>
                <a:t>بحران ديوانسالاري افراطي </a:t>
              </a:r>
              <a:endParaRPr lang="en-US" sz="2100">
                <a:cs typeface="Nazanin" pitchFamily="2" charset="-78"/>
              </a:endParaRPr>
            </a:p>
          </p:txBody>
        </p:sp>
        <p:sp>
          <p:nvSpPr>
            <p:cNvPr id="197664" name="Line 52"/>
            <p:cNvSpPr>
              <a:spLocks noChangeShapeType="1"/>
            </p:cNvSpPr>
            <p:nvPr/>
          </p:nvSpPr>
          <p:spPr bwMode="auto">
            <a:xfrm flipH="1">
              <a:off x="3244" y="2387"/>
              <a:ext cx="5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65" name="Text Box 53"/>
            <p:cNvSpPr txBox="1">
              <a:spLocks noChangeArrowheads="1"/>
            </p:cNvSpPr>
            <p:nvPr/>
          </p:nvSpPr>
          <p:spPr bwMode="auto">
            <a:xfrm>
              <a:off x="3808" y="860"/>
              <a:ext cx="817" cy="75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>
                  <a:cs typeface="Nazanin" pitchFamily="2" charset="-78"/>
                </a:rPr>
                <a:t>رشد از طريق تشكيل تيم، همياري و همكاري </a:t>
              </a:r>
              <a:endParaRPr lang="en-US">
                <a:cs typeface="Nazanin" pitchFamily="2" charset="-78"/>
              </a:endParaRPr>
            </a:p>
          </p:txBody>
        </p:sp>
        <p:sp>
          <p:nvSpPr>
            <p:cNvPr id="197666" name="Line 54"/>
            <p:cNvSpPr>
              <a:spLocks noChangeShapeType="1"/>
            </p:cNvSpPr>
            <p:nvPr/>
          </p:nvSpPr>
          <p:spPr bwMode="auto">
            <a:xfrm>
              <a:off x="3878" y="1616"/>
              <a:ext cx="0" cy="31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67" name="Freeform 31"/>
            <p:cNvSpPr>
              <a:spLocks/>
            </p:cNvSpPr>
            <p:nvPr/>
          </p:nvSpPr>
          <p:spPr bwMode="auto">
            <a:xfrm>
              <a:off x="708" y="1560"/>
              <a:ext cx="3996" cy="2232"/>
            </a:xfrm>
            <a:custGeom>
              <a:avLst/>
              <a:gdLst>
                <a:gd name="T0" fmla="*/ 108 w 3996"/>
                <a:gd name="T1" fmla="*/ 2148 h 2232"/>
                <a:gd name="T2" fmla="*/ 180 w 3996"/>
                <a:gd name="T3" fmla="*/ 2100 h 2232"/>
                <a:gd name="T4" fmla="*/ 240 w 3996"/>
                <a:gd name="T5" fmla="*/ 2052 h 2232"/>
                <a:gd name="T6" fmla="*/ 360 w 3996"/>
                <a:gd name="T7" fmla="*/ 1812 h 2232"/>
                <a:gd name="T8" fmla="*/ 456 w 3996"/>
                <a:gd name="T9" fmla="*/ 1932 h 2232"/>
                <a:gd name="T10" fmla="*/ 480 w 3996"/>
                <a:gd name="T11" fmla="*/ 1764 h 2232"/>
                <a:gd name="T12" fmla="*/ 528 w 3996"/>
                <a:gd name="T13" fmla="*/ 1836 h 2232"/>
                <a:gd name="T14" fmla="*/ 576 w 3996"/>
                <a:gd name="T15" fmla="*/ 1860 h 2232"/>
                <a:gd name="T16" fmla="*/ 612 w 3996"/>
                <a:gd name="T17" fmla="*/ 1764 h 2232"/>
                <a:gd name="T18" fmla="*/ 708 w 3996"/>
                <a:gd name="T19" fmla="*/ 1644 h 2232"/>
                <a:gd name="T20" fmla="*/ 780 w 3996"/>
                <a:gd name="T21" fmla="*/ 1608 h 2232"/>
                <a:gd name="T22" fmla="*/ 864 w 3996"/>
                <a:gd name="T23" fmla="*/ 1548 h 2232"/>
                <a:gd name="T24" fmla="*/ 1080 w 3996"/>
                <a:gd name="T25" fmla="*/ 1368 h 2232"/>
                <a:gd name="T26" fmla="*/ 1200 w 3996"/>
                <a:gd name="T27" fmla="*/ 1152 h 2232"/>
                <a:gd name="T28" fmla="*/ 1224 w 3996"/>
                <a:gd name="T29" fmla="*/ 1272 h 2232"/>
                <a:gd name="T30" fmla="*/ 1308 w 3996"/>
                <a:gd name="T31" fmla="*/ 1188 h 2232"/>
                <a:gd name="T32" fmla="*/ 1356 w 3996"/>
                <a:gd name="T33" fmla="*/ 1152 h 2232"/>
                <a:gd name="T34" fmla="*/ 1428 w 3996"/>
                <a:gd name="T35" fmla="*/ 1116 h 2232"/>
                <a:gd name="T36" fmla="*/ 1500 w 3996"/>
                <a:gd name="T37" fmla="*/ 1212 h 2232"/>
                <a:gd name="T38" fmla="*/ 1608 w 3996"/>
                <a:gd name="T39" fmla="*/ 1080 h 2232"/>
                <a:gd name="T40" fmla="*/ 1668 w 3996"/>
                <a:gd name="T41" fmla="*/ 1008 h 2232"/>
                <a:gd name="T42" fmla="*/ 1992 w 3996"/>
                <a:gd name="T43" fmla="*/ 852 h 2232"/>
                <a:gd name="T44" fmla="*/ 2136 w 3996"/>
                <a:gd name="T45" fmla="*/ 780 h 2232"/>
                <a:gd name="T46" fmla="*/ 2256 w 3996"/>
                <a:gd name="T47" fmla="*/ 804 h 2232"/>
                <a:gd name="T48" fmla="*/ 2508 w 3996"/>
                <a:gd name="T49" fmla="*/ 828 h 2232"/>
                <a:gd name="T50" fmla="*/ 2568 w 3996"/>
                <a:gd name="T51" fmla="*/ 696 h 2232"/>
                <a:gd name="T52" fmla="*/ 2652 w 3996"/>
                <a:gd name="T53" fmla="*/ 792 h 2232"/>
                <a:gd name="T54" fmla="*/ 2748 w 3996"/>
                <a:gd name="T55" fmla="*/ 672 h 2232"/>
                <a:gd name="T56" fmla="*/ 3024 w 3996"/>
                <a:gd name="T57" fmla="*/ 516 h 2232"/>
                <a:gd name="T58" fmla="*/ 3096 w 3996"/>
                <a:gd name="T59" fmla="*/ 480 h 2232"/>
                <a:gd name="T60" fmla="*/ 3156 w 3996"/>
                <a:gd name="T61" fmla="*/ 420 h 2232"/>
                <a:gd name="T62" fmla="*/ 3276 w 3996"/>
                <a:gd name="T63" fmla="*/ 348 h 2232"/>
                <a:gd name="T64" fmla="*/ 3312 w 3996"/>
                <a:gd name="T65" fmla="*/ 468 h 2232"/>
                <a:gd name="T66" fmla="*/ 3384 w 3996"/>
                <a:gd name="T67" fmla="*/ 324 h 2232"/>
                <a:gd name="T68" fmla="*/ 3444 w 3996"/>
                <a:gd name="T69" fmla="*/ 456 h 2232"/>
                <a:gd name="T70" fmla="*/ 3600 w 3996"/>
                <a:gd name="T71" fmla="*/ 336 h 2232"/>
                <a:gd name="T72" fmla="*/ 3624 w 3996"/>
                <a:gd name="T73" fmla="*/ 144 h 2232"/>
                <a:gd name="T74" fmla="*/ 3996 w 3996"/>
                <a:gd name="T75" fmla="*/ 24 h 22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996" h="2232">
                  <a:moveTo>
                    <a:pt x="0" y="2232"/>
                  </a:moveTo>
                  <a:cubicBezTo>
                    <a:pt x="56" y="2176"/>
                    <a:pt x="22" y="2205"/>
                    <a:pt x="108" y="2148"/>
                  </a:cubicBezTo>
                  <a:cubicBezTo>
                    <a:pt x="120" y="2140"/>
                    <a:pt x="132" y="2132"/>
                    <a:pt x="144" y="2124"/>
                  </a:cubicBezTo>
                  <a:cubicBezTo>
                    <a:pt x="156" y="2116"/>
                    <a:pt x="180" y="2100"/>
                    <a:pt x="180" y="2100"/>
                  </a:cubicBezTo>
                  <a:cubicBezTo>
                    <a:pt x="188" y="2088"/>
                    <a:pt x="193" y="2073"/>
                    <a:pt x="204" y="2064"/>
                  </a:cubicBezTo>
                  <a:cubicBezTo>
                    <a:pt x="214" y="2056"/>
                    <a:pt x="231" y="2061"/>
                    <a:pt x="240" y="2052"/>
                  </a:cubicBezTo>
                  <a:cubicBezTo>
                    <a:pt x="380" y="1912"/>
                    <a:pt x="222" y="2024"/>
                    <a:pt x="324" y="1956"/>
                  </a:cubicBezTo>
                  <a:cubicBezTo>
                    <a:pt x="336" y="1907"/>
                    <a:pt x="350" y="1861"/>
                    <a:pt x="360" y="1812"/>
                  </a:cubicBezTo>
                  <a:cubicBezTo>
                    <a:pt x="394" y="1823"/>
                    <a:pt x="412" y="1823"/>
                    <a:pt x="432" y="1860"/>
                  </a:cubicBezTo>
                  <a:cubicBezTo>
                    <a:pt x="444" y="1882"/>
                    <a:pt x="456" y="1932"/>
                    <a:pt x="456" y="1932"/>
                  </a:cubicBezTo>
                  <a:cubicBezTo>
                    <a:pt x="460" y="1888"/>
                    <a:pt x="462" y="1844"/>
                    <a:pt x="468" y="1800"/>
                  </a:cubicBezTo>
                  <a:cubicBezTo>
                    <a:pt x="470" y="1787"/>
                    <a:pt x="468" y="1767"/>
                    <a:pt x="480" y="1764"/>
                  </a:cubicBezTo>
                  <a:cubicBezTo>
                    <a:pt x="494" y="1761"/>
                    <a:pt x="504" y="1780"/>
                    <a:pt x="516" y="1788"/>
                  </a:cubicBezTo>
                  <a:cubicBezTo>
                    <a:pt x="520" y="1804"/>
                    <a:pt x="523" y="1820"/>
                    <a:pt x="528" y="1836"/>
                  </a:cubicBezTo>
                  <a:cubicBezTo>
                    <a:pt x="531" y="1848"/>
                    <a:pt x="529" y="1866"/>
                    <a:pt x="540" y="1872"/>
                  </a:cubicBezTo>
                  <a:cubicBezTo>
                    <a:pt x="551" y="1878"/>
                    <a:pt x="564" y="1864"/>
                    <a:pt x="576" y="1860"/>
                  </a:cubicBezTo>
                  <a:cubicBezTo>
                    <a:pt x="590" y="1818"/>
                    <a:pt x="583" y="1770"/>
                    <a:pt x="600" y="1728"/>
                  </a:cubicBezTo>
                  <a:cubicBezTo>
                    <a:pt x="605" y="1716"/>
                    <a:pt x="603" y="1755"/>
                    <a:pt x="612" y="1764"/>
                  </a:cubicBezTo>
                  <a:cubicBezTo>
                    <a:pt x="632" y="1784"/>
                    <a:pt x="684" y="1812"/>
                    <a:pt x="684" y="1812"/>
                  </a:cubicBezTo>
                  <a:cubicBezTo>
                    <a:pt x="702" y="1758"/>
                    <a:pt x="690" y="1698"/>
                    <a:pt x="708" y="1644"/>
                  </a:cubicBezTo>
                  <a:cubicBezTo>
                    <a:pt x="712" y="1632"/>
                    <a:pt x="733" y="1638"/>
                    <a:pt x="744" y="1632"/>
                  </a:cubicBezTo>
                  <a:cubicBezTo>
                    <a:pt x="757" y="1626"/>
                    <a:pt x="768" y="1616"/>
                    <a:pt x="780" y="1608"/>
                  </a:cubicBezTo>
                  <a:cubicBezTo>
                    <a:pt x="784" y="1596"/>
                    <a:pt x="782" y="1579"/>
                    <a:pt x="792" y="1572"/>
                  </a:cubicBezTo>
                  <a:cubicBezTo>
                    <a:pt x="813" y="1557"/>
                    <a:pt x="864" y="1548"/>
                    <a:pt x="864" y="1548"/>
                  </a:cubicBezTo>
                  <a:cubicBezTo>
                    <a:pt x="897" y="1515"/>
                    <a:pt x="935" y="1481"/>
                    <a:pt x="972" y="1452"/>
                  </a:cubicBezTo>
                  <a:cubicBezTo>
                    <a:pt x="1035" y="1403"/>
                    <a:pt x="1037" y="1420"/>
                    <a:pt x="1080" y="1368"/>
                  </a:cubicBezTo>
                  <a:cubicBezTo>
                    <a:pt x="1107" y="1335"/>
                    <a:pt x="1116" y="1295"/>
                    <a:pt x="1140" y="1260"/>
                  </a:cubicBezTo>
                  <a:cubicBezTo>
                    <a:pt x="1155" y="1199"/>
                    <a:pt x="1147" y="1187"/>
                    <a:pt x="1200" y="1152"/>
                  </a:cubicBezTo>
                  <a:cubicBezTo>
                    <a:pt x="1204" y="1164"/>
                    <a:pt x="1210" y="1176"/>
                    <a:pt x="1212" y="1188"/>
                  </a:cubicBezTo>
                  <a:cubicBezTo>
                    <a:pt x="1218" y="1216"/>
                    <a:pt x="1198" y="1261"/>
                    <a:pt x="1224" y="1272"/>
                  </a:cubicBezTo>
                  <a:cubicBezTo>
                    <a:pt x="1251" y="1283"/>
                    <a:pt x="1296" y="1224"/>
                    <a:pt x="1296" y="1224"/>
                  </a:cubicBezTo>
                  <a:cubicBezTo>
                    <a:pt x="1300" y="1212"/>
                    <a:pt x="1305" y="1200"/>
                    <a:pt x="1308" y="1188"/>
                  </a:cubicBezTo>
                  <a:cubicBezTo>
                    <a:pt x="1313" y="1172"/>
                    <a:pt x="1307" y="1150"/>
                    <a:pt x="1320" y="1140"/>
                  </a:cubicBezTo>
                  <a:cubicBezTo>
                    <a:pt x="1330" y="1132"/>
                    <a:pt x="1344" y="1148"/>
                    <a:pt x="1356" y="1152"/>
                  </a:cubicBezTo>
                  <a:cubicBezTo>
                    <a:pt x="1369" y="1192"/>
                    <a:pt x="1379" y="1232"/>
                    <a:pt x="1392" y="1272"/>
                  </a:cubicBezTo>
                  <a:cubicBezTo>
                    <a:pt x="1409" y="1220"/>
                    <a:pt x="1419" y="1170"/>
                    <a:pt x="1428" y="1116"/>
                  </a:cubicBezTo>
                  <a:cubicBezTo>
                    <a:pt x="1444" y="1124"/>
                    <a:pt x="1465" y="1126"/>
                    <a:pt x="1476" y="1140"/>
                  </a:cubicBezTo>
                  <a:cubicBezTo>
                    <a:pt x="1491" y="1160"/>
                    <a:pt x="1500" y="1212"/>
                    <a:pt x="1500" y="1212"/>
                  </a:cubicBezTo>
                  <a:cubicBezTo>
                    <a:pt x="1515" y="1190"/>
                    <a:pt x="1521" y="1162"/>
                    <a:pt x="1536" y="1140"/>
                  </a:cubicBezTo>
                  <a:cubicBezTo>
                    <a:pt x="1562" y="1101"/>
                    <a:pt x="1575" y="1108"/>
                    <a:pt x="1608" y="1080"/>
                  </a:cubicBezTo>
                  <a:cubicBezTo>
                    <a:pt x="1621" y="1069"/>
                    <a:pt x="1633" y="1057"/>
                    <a:pt x="1644" y="1044"/>
                  </a:cubicBezTo>
                  <a:cubicBezTo>
                    <a:pt x="1653" y="1033"/>
                    <a:pt x="1657" y="1017"/>
                    <a:pt x="1668" y="1008"/>
                  </a:cubicBezTo>
                  <a:cubicBezTo>
                    <a:pt x="1769" y="920"/>
                    <a:pt x="1705" y="984"/>
                    <a:pt x="1776" y="948"/>
                  </a:cubicBezTo>
                  <a:cubicBezTo>
                    <a:pt x="1852" y="910"/>
                    <a:pt x="1908" y="880"/>
                    <a:pt x="1992" y="852"/>
                  </a:cubicBezTo>
                  <a:cubicBezTo>
                    <a:pt x="2006" y="847"/>
                    <a:pt x="2015" y="834"/>
                    <a:pt x="2028" y="828"/>
                  </a:cubicBezTo>
                  <a:cubicBezTo>
                    <a:pt x="2063" y="811"/>
                    <a:pt x="2099" y="792"/>
                    <a:pt x="2136" y="780"/>
                  </a:cubicBezTo>
                  <a:cubicBezTo>
                    <a:pt x="2138" y="808"/>
                    <a:pt x="2122" y="1029"/>
                    <a:pt x="2208" y="900"/>
                  </a:cubicBezTo>
                  <a:cubicBezTo>
                    <a:pt x="2210" y="891"/>
                    <a:pt x="2207" y="796"/>
                    <a:pt x="2256" y="804"/>
                  </a:cubicBezTo>
                  <a:cubicBezTo>
                    <a:pt x="2273" y="807"/>
                    <a:pt x="2280" y="828"/>
                    <a:pt x="2292" y="840"/>
                  </a:cubicBezTo>
                  <a:cubicBezTo>
                    <a:pt x="2364" y="836"/>
                    <a:pt x="2437" y="843"/>
                    <a:pt x="2508" y="828"/>
                  </a:cubicBezTo>
                  <a:cubicBezTo>
                    <a:pt x="2520" y="825"/>
                    <a:pt x="2517" y="804"/>
                    <a:pt x="2520" y="792"/>
                  </a:cubicBezTo>
                  <a:cubicBezTo>
                    <a:pt x="2540" y="702"/>
                    <a:pt x="2508" y="736"/>
                    <a:pt x="2568" y="696"/>
                  </a:cubicBezTo>
                  <a:cubicBezTo>
                    <a:pt x="2644" y="721"/>
                    <a:pt x="2568" y="685"/>
                    <a:pt x="2616" y="768"/>
                  </a:cubicBezTo>
                  <a:cubicBezTo>
                    <a:pt x="2623" y="781"/>
                    <a:pt x="2640" y="784"/>
                    <a:pt x="2652" y="792"/>
                  </a:cubicBezTo>
                  <a:cubicBezTo>
                    <a:pt x="2713" y="772"/>
                    <a:pt x="2699" y="759"/>
                    <a:pt x="2724" y="708"/>
                  </a:cubicBezTo>
                  <a:cubicBezTo>
                    <a:pt x="2730" y="695"/>
                    <a:pt x="2742" y="685"/>
                    <a:pt x="2748" y="672"/>
                  </a:cubicBezTo>
                  <a:cubicBezTo>
                    <a:pt x="2758" y="649"/>
                    <a:pt x="2751" y="614"/>
                    <a:pt x="2772" y="600"/>
                  </a:cubicBezTo>
                  <a:cubicBezTo>
                    <a:pt x="2848" y="549"/>
                    <a:pt x="2937" y="538"/>
                    <a:pt x="3024" y="516"/>
                  </a:cubicBezTo>
                  <a:cubicBezTo>
                    <a:pt x="3036" y="508"/>
                    <a:pt x="3047" y="498"/>
                    <a:pt x="3060" y="492"/>
                  </a:cubicBezTo>
                  <a:cubicBezTo>
                    <a:pt x="3071" y="486"/>
                    <a:pt x="3086" y="488"/>
                    <a:pt x="3096" y="480"/>
                  </a:cubicBezTo>
                  <a:cubicBezTo>
                    <a:pt x="3107" y="471"/>
                    <a:pt x="3110" y="454"/>
                    <a:pt x="3120" y="444"/>
                  </a:cubicBezTo>
                  <a:cubicBezTo>
                    <a:pt x="3130" y="434"/>
                    <a:pt x="3144" y="428"/>
                    <a:pt x="3156" y="420"/>
                  </a:cubicBezTo>
                  <a:cubicBezTo>
                    <a:pt x="3176" y="360"/>
                    <a:pt x="3156" y="388"/>
                    <a:pt x="3240" y="360"/>
                  </a:cubicBezTo>
                  <a:cubicBezTo>
                    <a:pt x="3252" y="356"/>
                    <a:pt x="3276" y="348"/>
                    <a:pt x="3276" y="348"/>
                  </a:cubicBezTo>
                  <a:cubicBezTo>
                    <a:pt x="3284" y="360"/>
                    <a:pt x="3296" y="370"/>
                    <a:pt x="3300" y="384"/>
                  </a:cubicBezTo>
                  <a:cubicBezTo>
                    <a:pt x="3308" y="411"/>
                    <a:pt x="3285" y="459"/>
                    <a:pt x="3312" y="468"/>
                  </a:cubicBezTo>
                  <a:cubicBezTo>
                    <a:pt x="3336" y="476"/>
                    <a:pt x="3331" y="421"/>
                    <a:pt x="3336" y="396"/>
                  </a:cubicBezTo>
                  <a:cubicBezTo>
                    <a:pt x="3350" y="324"/>
                    <a:pt x="3329" y="342"/>
                    <a:pt x="3384" y="324"/>
                  </a:cubicBezTo>
                  <a:cubicBezTo>
                    <a:pt x="3388" y="344"/>
                    <a:pt x="3388" y="365"/>
                    <a:pt x="3396" y="384"/>
                  </a:cubicBezTo>
                  <a:cubicBezTo>
                    <a:pt x="3408" y="410"/>
                    <a:pt x="3444" y="456"/>
                    <a:pt x="3444" y="456"/>
                  </a:cubicBezTo>
                  <a:cubicBezTo>
                    <a:pt x="3518" y="407"/>
                    <a:pt x="3484" y="356"/>
                    <a:pt x="3504" y="276"/>
                  </a:cubicBezTo>
                  <a:cubicBezTo>
                    <a:pt x="3564" y="296"/>
                    <a:pt x="3540" y="316"/>
                    <a:pt x="3600" y="336"/>
                  </a:cubicBezTo>
                  <a:cubicBezTo>
                    <a:pt x="3604" y="312"/>
                    <a:pt x="3609" y="288"/>
                    <a:pt x="3612" y="264"/>
                  </a:cubicBezTo>
                  <a:cubicBezTo>
                    <a:pt x="3617" y="224"/>
                    <a:pt x="3618" y="184"/>
                    <a:pt x="3624" y="144"/>
                  </a:cubicBezTo>
                  <a:cubicBezTo>
                    <a:pt x="3628" y="115"/>
                    <a:pt x="3624" y="77"/>
                    <a:pt x="3648" y="60"/>
                  </a:cubicBezTo>
                  <a:cubicBezTo>
                    <a:pt x="3732" y="0"/>
                    <a:pt x="3934" y="24"/>
                    <a:pt x="3996" y="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68" name="Text Box 55"/>
            <p:cNvSpPr txBox="1">
              <a:spLocks noChangeArrowheads="1"/>
            </p:cNvSpPr>
            <p:nvPr/>
          </p:nvSpPr>
          <p:spPr bwMode="auto">
            <a:xfrm>
              <a:off x="4716" y="2251"/>
              <a:ext cx="841" cy="46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100">
                  <a:cs typeface="Nazanin" pitchFamily="2" charset="-78"/>
                </a:rPr>
                <a:t>بحران نياز به تجديد حيات</a:t>
              </a:r>
              <a:endParaRPr lang="en-US" sz="2100">
                <a:cs typeface="Nazanin" pitchFamily="2" charset="-78"/>
              </a:endParaRPr>
            </a:p>
          </p:txBody>
        </p:sp>
        <p:sp>
          <p:nvSpPr>
            <p:cNvPr id="197669" name="Line 56"/>
            <p:cNvSpPr>
              <a:spLocks noChangeShapeType="1"/>
            </p:cNvSpPr>
            <p:nvPr/>
          </p:nvSpPr>
          <p:spPr bwMode="auto">
            <a:xfrm flipH="1" flipV="1">
              <a:off x="4241" y="1888"/>
              <a:ext cx="1179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70" name="Line 57"/>
            <p:cNvSpPr>
              <a:spLocks noChangeShapeType="1"/>
            </p:cNvSpPr>
            <p:nvPr/>
          </p:nvSpPr>
          <p:spPr bwMode="auto">
            <a:xfrm>
              <a:off x="4694" y="158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71" name="Text Box 58"/>
            <p:cNvSpPr txBox="1">
              <a:spLocks noChangeArrowheads="1"/>
            </p:cNvSpPr>
            <p:nvPr/>
          </p:nvSpPr>
          <p:spPr bwMode="auto">
            <a:xfrm>
              <a:off x="4592" y="871"/>
              <a:ext cx="1043" cy="1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1900" b="1">
                  <a:solidFill>
                    <a:srgbClr val="FF0000"/>
                  </a:solidFill>
                  <a:cs typeface="Nazanin" pitchFamily="2" charset="-78"/>
                </a:rPr>
                <a:t>1-به حالت طبيعي درآوردن، انديشۀ كوچك كردن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1900" b="1">
                  <a:solidFill>
                    <a:srgbClr val="FF0000"/>
                  </a:solidFill>
                  <a:cs typeface="Nazanin" pitchFamily="2" charset="-78"/>
                </a:rPr>
                <a:t>2-سير قهقرايي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1900" b="1">
                  <a:solidFill>
                    <a:srgbClr val="FF0000"/>
                  </a:solidFill>
                  <a:cs typeface="Nazanin" pitchFamily="2" charset="-78"/>
                </a:rPr>
                <a:t>3- ادامۀ رشد</a:t>
              </a:r>
              <a:endParaRPr lang="en-US" sz="19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197672" name="Text Box 59"/>
            <p:cNvSpPr txBox="1">
              <a:spLocks noChangeArrowheads="1"/>
            </p:cNvSpPr>
            <p:nvPr/>
          </p:nvSpPr>
          <p:spPr bwMode="auto">
            <a:xfrm>
              <a:off x="295" y="3838"/>
              <a:ext cx="54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                      </a:t>
              </a:r>
              <a:r>
                <a:rPr lang="fa-IR" sz="2000" b="1">
                  <a:solidFill>
                    <a:srgbClr val="FF0000"/>
                  </a:solidFill>
                  <a:cs typeface="Nazanin" pitchFamily="2" charset="-78"/>
                </a:rPr>
                <a:t>4-مرحلۀ تدبير انديشي</a:t>
              </a:r>
              <a:r>
                <a:rPr lang="fa-IR" sz="2000" b="1">
                  <a:cs typeface="Nazanin" pitchFamily="2" charset="-78"/>
                </a:rPr>
                <a:t>  </a:t>
              </a:r>
              <a:r>
                <a:rPr lang="fa-IR" sz="2000" b="1">
                  <a:solidFill>
                    <a:schemeClr val="bg2"/>
                  </a:solidFill>
                  <a:cs typeface="Nazanin" pitchFamily="2" charset="-78"/>
                </a:rPr>
                <a:t>3-رسمي شدن</a:t>
              </a:r>
              <a:r>
                <a:rPr lang="fa-IR" sz="2000" b="1">
                  <a:cs typeface="Nazanin" pitchFamily="2" charset="-78"/>
                </a:rPr>
                <a:t>  </a:t>
              </a:r>
              <a:r>
                <a:rPr lang="fa-IR" sz="2000" b="1">
                  <a:solidFill>
                    <a:srgbClr val="A50021"/>
                  </a:solidFill>
                  <a:cs typeface="Nazanin" pitchFamily="2" charset="-78"/>
                </a:rPr>
                <a:t>2- مرحلۀ همكاري</a:t>
              </a:r>
              <a:r>
                <a:rPr lang="fa-IR" sz="2000" b="1">
                  <a:cs typeface="Nazanin" pitchFamily="2" charset="-78"/>
                </a:rPr>
                <a:t>  1-مرحلۀ كارآفريني</a:t>
              </a:r>
              <a:endParaRPr lang="en-US" sz="2000" b="1">
                <a:cs typeface="Nazanin" pitchFamily="2" charset="-78"/>
              </a:endParaRPr>
            </a:p>
          </p:txBody>
        </p:sp>
        <p:sp>
          <p:nvSpPr>
            <p:cNvPr id="197673" name="AutoShape 60"/>
            <p:cNvSpPr>
              <a:spLocks noChangeArrowheads="1"/>
            </p:cNvSpPr>
            <p:nvPr/>
          </p:nvSpPr>
          <p:spPr bwMode="auto">
            <a:xfrm>
              <a:off x="45" y="1071"/>
              <a:ext cx="567" cy="2359"/>
            </a:xfrm>
            <a:prstGeom prst="upArrow">
              <a:avLst>
                <a:gd name="adj1" fmla="val 50000"/>
                <a:gd name="adj2" fmla="val 104012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7674" name="Text Box 61"/>
            <p:cNvSpPr txBox="1">
              <a:spLocks noChangeArrowheads="1"/>
            </p:cNvSpPr>
            <p:nvPr/>
          </p:nvSpPr>
          <p:spPr bwMode="auto">
            <a:xfrm>
              <a:off x="0" y="954"/>
              <a:ext cx="612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chemeClr val="tx2"/>
                  </a:solidFill>
                  <a:cs typeface="Nazanin" pitchFamily="2" charset="-78"/>
                </a:rPr>
                <a:t>بزرگ 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400" b="1">
                <a:solidFill>
                  <a:schemeClr val="tx2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400" b="1">
                <a:solidFill>
                  <a:schemeClr val="tx2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chemeClr val="tx2"/>
                  </a:solidFill>
                  <a:cs typeface="Nazanin" pitchFamily="2" charset="-78"/>
                </a:rPr>
                <a:t>اندازه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400" b="1">
                <a:solidFill>
                  <a:schemeClr val="tx2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400" b="1">
                <a:solidFill>
                  <a:schemeClr val="tx2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400" b="1">
                <a:solidFill>
                  <a:schemeClr val="tx2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chemeClr val="tx2"/>
                  </a:solidFill>
                  <a:cs typeface="Nazanin" pitchFamily="2" charset="-78"/>
                </a:rPr>
                <a:t>كوچك </a:t>
              </a:r>
              <a:endParaRPr lang="en-US" sz="2400" b="1">
                <a:solidFill>
                  <a:schemeClr val="tx2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9941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17538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ويژگي سازمان در چهار مرحله از چرخۀ حيات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234581" name="Group 85"/>
          <p:cNvGraphicFramePr>
            <a:graphicFrameLocks noGrp="1"/>
          </p:cNvGraphicFramePr>
          <p:nvPr>
            <p:ph idx="1"/>
          </p:nvPr>
        </p:nvGraphicFramePr>
        <p:xfrm>
          <a:off x="1981200" y="1484314"/>
          <a:ext cx="8229600" cy="3082019"/>
        </p:xfrm>
        <a:graphic>
          <a:graphicData uri="http://schemas.openxmlformats.org/drawingml/2006/table">
            <a:tbl>
              <a:tblPr rtl="1"/>
              <a:tblGrid>
                <a:gridCol w="1593850"/>
                <a:gridCol w="1698625"/>
                <a:gridCol w="1644650"/>
                <a:gridCol w="1646237"/>
                <a:gridCol w="1646238"/>
              </a:tblGrid>
              <a:tr h="31506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1-كارآفريني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2-همكاري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3-رسمي شدن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4-تدبيرانديشي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67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بدون ديوانسالاري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پيش از ديوانسالاري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 سالاري 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بسيار ديوان سالاري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32325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غير رسمي، محور يك نفر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بيشترغير رسمي،وجود نوعي روش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روشهاي رسمي، تقسيم كار، افزودن تخضصهاي جديد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كارگروهي،در درون ديوانسالاري، محدودۀ فكر تنگ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86956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نوع محصول يا خدمت 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يك نوع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 يا خدمت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 يا خدمت محوري، با تنوع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وجود خط توليد كالا و خدمت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چندين خط توليد كالا و خدمت 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31506" marB="315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69695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ويژگي سازمان در چهار مرحله از چرخۀ حيات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235571" name="Group 51"/>
          <p:cNvGraphicFramePr>
            <a:graphicFrameLocks noGrp="1"/>
          </p:cNvGraphicFramePr>
          <p:nvPr>
            <p:ph idx="1"/>
          </p:nvPr>
        </p:nvGraphicFramePr>
        <p:xfrm>
          <a:off x="1981200" y="1700214"/>
          <a:ext cx="8229600" cy="2998787"/>
        </p:xfrm>
        <a:graphic>
          <a:graphicData uri="http://schemas.openxmlformats.org/drawingml/2006/table">
            <a:tbl>
              <a:tblPr rtl="1"/>
              <a:tblGrid>
                <a:gridCol w="1593850"/>
                <a:gridCol w="1698625"/>
                <a:gridCol w="1644650"/>
                <a:gridCol w="1646237"/>
                <a:gridCol w="1646238"/>
              </a:tblGrid>
              <a:tr h="407444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1-كارآفريني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2-همكاري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3-رسمي شدن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4-تدبيرانديشي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3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بدون ديوانسالاري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پيش از ديوانسالاري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 سالاري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بسيار ديوان سالاري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12454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 كنترل و پاداش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شخصي، خانواده سالاري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شخصي، داشتن نقش فعال در موفقيت سازمان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رسمي و غير رسمي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دواير متعدد و وابسته به سازمان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73339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نوآوري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بوسيله مدير و صاحب شركت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بوسيله مديران و كاركنان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بوسيله گروههاي خلاق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بوسيله دواير تحقيق و توسعه 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0744" marB="40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132891"/>
      </p:ext>
    </p:extLst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ويژگي سازمان در چهار مرحله از چرخه حيات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236586" name="Group 42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4124326"/>
        </p:xfrm>
        <a:graphic>
          <a:graphicData uri="http://schemas.openxmlformats.org/drawingml/2006/table">
            <a:tbl>
              <a:tblPr rtl="1"/>
              <a:tblGrid>
                <a:gridCol w="1593850"/>
                <a:gridCol w="1698625"/>
                <a:gridCol w="1644650"/>
                <a:gridCol w="1646237"/>
                <a:gridCol w="1646238"/>
              </a:tblGrid>
              <a:tr h="484151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1-كارآفريني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2-همكاري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3-رسمي شدن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4-تدبيرانديشي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8735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بدون ديوانسالاري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پيش از ديوانسالاري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 سالاري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بسيار ديوان سالاري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33870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بقاي سازمان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رشد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ثبات داخلي، گسترش سازمان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كسب شهرت، داشتن سازماني كامل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142795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شيوۀ مديريت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فردي،خلاق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داشتن جذابيت، ارائه طريق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تفويض اختيار با كنترل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روش گروهي، مورد تاخت و تاز قراردادن ديوانسالاري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999" marB="41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108072"/>
      </p:ext>
    </p:extLst>
  </p:cSld>
  <p:clrMapOvr>
    <a:masterClrMapping/>
  </p:clrMapOvr>
  <p:transition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سير قهقرايي و كوچك شدن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سير قهقرايي يا كاهش عملكرد عبارت است از: حالت يا وضعيتي است كه سازمان را در برمي گيرد و در يك دوره زماني معين، منابع خود را بصورت مطلق و به مقدار زياد كاهش مي دهد.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46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سازمانهاي بزرگ و كوچك: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سازمانهاي بزرگ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استاندارد؛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شيوه مديريت مكانيكي يا ايستايي؛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chemeClr val="bg2"/>
                </a:solidFill>
                <a:cs typeface="Nazanin" pitchFamily="2" charset="-78"/>
              </a:rPr>
              <a:t>براي انجام كارها و توليدات پيچيده،صدها متخصص مورد نياز است.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chemeClr val="bg2"/>
                </a:solidFill>
                <a:cs typeface="Nazanin" pitchFamily="2" charset="-78"/>
              </a:rPr>
              <a:t>فراهم آوردن فرصت براي ارتقا و بالابردن حقوق و كسب شهرت براي اعضا،كاركنان و مديران.</a:t>
            </a:r>
            <a:endParaRPr lang="en-US" sz="3000">
              <a:solidFill>
                <a:schemeClr val="bg2"/>
              </a:solidFill>
              <a:cs typeface="Nazanin" pitchFamily="2" charset="-78"/>
            </a:endParaRPr>
          </a:p>
          <a:p>
            <a:pPr marL="609600" indent="-609600"/>
            <a:r>
              <a:rPr lang="fa-IR" sz="3000">
                <a:solidFill>
                  <a:srgbClr val="A50021"/>
                </a:solidFill>
                <a:cs typeface="Nazanin" pitchFamily="2" charset="-78"/>
              </a:rPr>
              <a:t>تنها شركت بزرگ ساندويچ مك دونالد مي تواند هر هفده ساعت يك مغازه جديد در دنيا باز كند.</a:t>
            </a:r>
            <a:endParaRPr lang="en-US" sz="300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395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عوامل كاهش عملكرد سازمان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تحليل رفتن بنيه سازمان: 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پا به سن گذاشتن سازمان؛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از دست دادن كارايي؛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بوروكراسي شديد؛</a:t>
            </a:r>
          </a:p>
          <a:p>
            <a:pPr marL="609600" indent="-609600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نشانه هاي تحليل رفتگي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: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افزايش بيش از حد كاركنان و روشهاي دست و پاگير اداري. 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814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عوامل كاهش عملكرد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آسيب پذيري:</a:t>
            </a:r>
          </a:p>
          <a:p>
            <a:pPr marL="609600" indent="-609600"/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زماني است كه از نظر استراتژيك نتواند باعث رونق و آباداني محيط خود شود؛كه بيشتر براي سازمانهاي كوچك رخ مي دهد.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/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اين سازمانها بايد در قلمرو محيطي خود تجديد نظر كنند.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888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عوامل كاهش عملكرد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عقيم شدن محيط: 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زماني محيط عقيم مي شود كه منابع و انرژي آن كاهش يابد و سازمان نتواند به آنها تكيه كند؛</a:t>
            </a:r>
          </a:p>
          <a:p>
            <a:pPr marL="609600" indent="-609600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 اين حالت، سازمان مجبور مي شود از ميزان فعاليتهاي خود بكاهد يا وارد قلمرو تازه اي شود.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2166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مراحل سير قهقرايي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مرحله كوري</a:t>
            </a:r>
            <a:r>
              <a:rPr lang="fa-IR" sz="4000" b="1">
                <a:cs typeface="Nazanin" pitchFamily="2" charset="-78"/>
              </a:rPr>
              <a:t> 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اين مرحله زماني شروع مي شود كه در يك دوره بلندمدت، تغييرات دروني و بيروني بقاي سازمان را دستخوش تهديد قرار داده باشند و وضع بگونه اي درآيد كه سازمان بايد به خود آيد و كمربندها را محكم تر كند.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874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مراحل سير قهقرايي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مرحله انكار واقعيتها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مسولان با وجود دريافت علامت ها و نشانه هايي از بدتر شدن اوضاع، سعي مي كنند واقعيتها را انكار كنند.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رهبران سازمان در اين اوضاع سعي مي كنند تا به اعضا و كاركنان تلقين كنند كه وضع بسيار عالي است و همه چيز به خوبي پيش مي رود.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0669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مراحل سير قهقرايي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مرحله اقدامات نادرست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شرايط بحراني،رهبران را مجبور مي كند كه به فكر تغييرات اساسي بيفتد.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 بايد خيل نيروي اضافي را كاهش دهد و رهبران مي توانند با ارائه اطلاعات و پالايش و روشن ساختن ارزشها، از شدت پديدۀ عدم اطمينان بكاهند و محيطي آرام بوجود آورند.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955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مراحل سير قهقرايي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4- مرحله بحران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 دچار نوعي ترس و وحشت مي شود؛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امكان هرج و مرج وجود دارد؛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بهترين كار: رهبران اجازه ندهند سازمان به چنين مرحله اي برسد؛ولي تنها راه اين است كه رهبران دست به كار شوند و سازمان را در مقياسي وسيع بازسازي كنند؛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324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مراحل سير قهقرايي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5- مرحله انحلال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هيچ راه بازگشتي وجود ندارد؛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تنها استراتژي كه مي توان به اجرا درآورد اين است كه با رعايت نظم به كار آن خاتمه داد و زخمهاي خود را التيام بخشيد؛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6245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3800" b="1">
                <a:cs typeface="Nazanin" pitchFamily="2" charset="-78"/>
              </a:rPr>
              <a:t>كوچك شدن در مرحله عمل:</a:t>
            </a:r>
            <a:br>
              <a:rPr lang="fa-IR" sz="3800" b="1">
                <a:cs typeface="Nazanin" pitchFamily="2" charset="-78"/>
              </a:rPr>
            </a:br>
            <a:r>
              <a:rPr lang="fa-IR" sz="3800" b="1">
                <a:solidFill>
                  <a:srgbClr val="FF0000"/>
                </a:solidFill>
                <a:cs typeface="Nazanin" pitchFamily="2" charset="-78"/>
              </a:rPr>
              <a:t>روشهاي كاهش فشار رواني در هنگام كاهش نيرو</a:t>
            </a:r>
            <a:endParaRPr lang="en-US" sz="38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اجراي برنامه هاي داوطلبانه؛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اخطار به هنگام؛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اجازه بدهيد افراد با احترام سازمان را ترك كنند؛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به افراد اخراجي كمك كنيد تا شغل جديد بيابند؛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3000">
                <a:solidFill>
                  <a:srgbClr val="003366"/>
                </a:solidFill>
                <a:cs typeface="Nazanin" pitchFamily="2" charset="-78"/>
              </a:rPr>
              <a:t>براي كاهش ابهام و فرونشاندن خشم افراد،مجالس توديع بگيريد؛</a:t>
            </a:r>
            <a:endParaRPr lang="en-US" sz="300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z="300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5727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سازمانهاي بزرگ و كوچك: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سازمانهاي كوچك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435975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سيستمهاي توليد انعطاف پذير؛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بدنبال بازارهاي خاص؛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ارگانيك؛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خودمختاري و استقلال بيشتر مديران؛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نوآوري،خلاقيت و ابتكار؛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cs typeface="Nazanin" pitchFamily="2" charset="-78"/>
              </a:rPr>
              <a:t>تماس نزديك كاركنان و در نتيجه ايجاد تعهد و انگيزۀ بيشتر؛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6429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مقايسه سازمانهاي بزرگ و كوچك: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سازمانهاي دومنظوره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190500">
              <a:buNone/>
            </a:pPr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رئيس هيأت مديره شركت جنرال الكتريك: </a:t>
            </a:r>
          </a:p>
          <a:p>
            <a:pPr marL="171450" indent="190500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سازماني است كه داراي تركيبي از يك شركت بزرگ باشد ولي از نظر سادگي و انعطاف پذيري همانند يك شركت كوچك عمل كند.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5616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ابعاد بوروكراسي وبر و مباني اختيار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215084" name="Group 44"/>
          <p:cNvGraphicFramePr>
            <a:graphicFrameLocks noGrp="1"/>
          </p:cNvGraphicFramePr>
          <p:nvPr>
            <p:ph idx="1"/>
          </p:nvPr>
        </p:nvGraphicFramePr>
        <p:xfrm>
          <a:off x="1981200" y="2038351"/>
          <a:ext cx="8229600" cy="3627435"/>
        </p:xfrm>
        <a:graphic>
          <a:graphicData uri="http://schemas.openxmlformats.org/drawingml/2006/table">
            <a:tbl>
              <a:tblPr rtl="1"/>
              <a:tblGrid>
                <a:gridCol w="4619625"/>
                <a:gridCol w="3609975"/>
              </a:tblGrid>
              <a:tr h="51820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ديوان سالاري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مباني اختيار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1-روشها و مقررات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1-عقلايي-قانوني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2-تخصص و تقسيم كار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2-سنتي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3-سلسله مراتب اختيار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3-فره مندي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4-صلاحيت فني كارگر يا كارمند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5-تفكيك كارمند از پست يا مقام اداري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6-بايگاني و مكاتبات كتبي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314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پايگاههاي اختيار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اختيارات عقلايي-قانوني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برباورهاي كاركنان مبتني است؛</a:t>
            </a:r>
          </a:p>
          <a:p>
            <a:pPr marL="609600" indent="-609600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 مقررات و حقوق كساني مشروعيت مي بخشد كه به پستهاي بالاي سازماني رسيده و عنان اختيار سازمان را در دست گرفته اند.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853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پايگاههاي اختيار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اختيارات سنتي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باوري است كه اعضاي سازمان درباره مشروعيت مقام افراد دارند؛البته آنها اين مشروعيت را از مجراي سنتهاي گذشته بدست آورده اند.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مانند برخي از امير نشينهاي حوزۀ خليج فارس، كليساها و حكومتهاي پادشاهي.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017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پايگاههاي اختيار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اختيارات مبتني بر فرهمندي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ايثارگريهاي فرد قهرمان و راه و روش يا نظامي قرار دارد كه وي را ارائه مي كند.</a:t>
            </a:r>
          </a:p>
          <a:p>
            <a:pPr eaLnBrk="1" hangingPunct="1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مانند سازمان ارتشهاي انقلابي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957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1615</Words>
  <Application>Microsoft Office PowerPoint</Application>
  <PresentationFormat>Widescreen</PresentationFormat>
  <Paragraphs>237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AlMutanabi</vt:lpstr>
      <vt:lpstr>Arial</vt:lpstr>
      <vt:lpstr>Nazanin</vt:lpstr>
      <vt:lpstr>Tahoma</vt:lpstr>
      <vt:lpstr>Trebuchet MS</vt:lpstr>
      <vt:lpstr>Wingdings</vt:lpstr>
      <vt:lpstr>Wingdings 3</vt:lpstr>
      <vt:lpstr>Facet</vt:lpstr>
      <vt:lpstr>فصل پنجم: اندازه،چرخه حيات و سير قهقرايي سازمان</vt:lpstr>
      <vt:lpstr>دلايل سازمانها براي رشد</vt:lpstr>
      <vt:lpstr>مقايسه سازمانهاي بزرگ و كوچك: 1- سازمانهاي بزرگ</vt:lpstr>
      <vt:lpstr>مقايسه سازمانهاي بزرگ و كوچك: 2- سازمانهاي كوچك</vt:lpstr>
      <vt:lpstr>مقايسه سازمانهاي بزرگ و كوچك: 3- سازمانهاي دومنظوره</vt:lpstr>
      <vt:lpstr>ابعاد بوروكراسي وبر و مباني اختيار</vt:lpstr>
      <vt:lpstr>پايگاههاي اختيار 1- اختيارات عقلايي-قانوني</vt:lpstr>
      <vt:lpstr>پايگاههاي اختيار 2- اختيارات سنتي</vt:lpstr>
      <vt:lpstr>پايگاههاي اختيار 3- اختيارات مبتني بر فرهمندي</vt:lpstr>
      <vt:lpstr>ويژگيهاي ساختاري بوروكراسي</vt:lpstr>
      <vt:lpstr>رسمي بودن</vt:lpstr>
      <vt:lpstr>غيرمتمركز</vt:lpstr>
      <vt:lpstr>پيچيدگي</vt:lpstr>
      <vt:lpstr>نسبتهاي پرسنلي</vt:lpstr>
      <vt:lpstr>قانون پاركينسون</vt:lpstr>
      <vt:lpstr>درصد كاركناني كه به امور پشتيباني و ستادي تخصيص مي يابند</vt:lpstr>
      <vt:lpstr>رابطه بين اندازه و ساير ويژگيهاي سازمان</vt:lpstr>
      <vt:lpstr>رابطه بين اندازه و ساير ويژگيهاي سازمان</vt:lpstr>
      <vt:lpstr>بوروكراسي در دنياي در حال تغيير</vt:lpstr>
      <vt:lpstr>چرخه حيات سازمان</vt:lpstr>
      <vt:lpstr>مرحله كارآفريني</vt:lpstr>
      <vt:lpstr>مرحله اشتراك مساعي(همكاري گروهي)</vt:lpstr>
      <vt:lpstr>مرحله رسمي شدن سازمان</vt:lpstr>
      <vt:lpstr>مرحله تدبيرانديشي</vt:lpstr>
      <vt:lpstr>اندازه و چرخۀ حيات سازمان </vt:lpstr>
      <vt:lpstr>ويژگي سازمان در چهار مرحله از چرخۀ حيات</vt:lpstr>
      <vt:lpstr>ويژگي سازمان در چهار مرحله از چرخۀ حيات</vt:lpstr>
      <vt:lpstr>ويژگي سازمان در چهار مرحله از چرخه حيات</vt:lpstr>
      <vt:lpstr>سير قهقرايي و كوچك شدن سازمان</vt:lpstr>
      <vt:lpstr>عوامل كاهش عملكرد سازمان </vt:lpstr>
      <vt:lpstr>عوامل كاهش عملكرد سازمان</vt:lpstr>
      <vt:lpstr>عوامل كاهش عملكرد سازمان</vt:lpstr>
      <vt:lpstr>مراحل سير قهقرايي 1- مرحله كوري </vt:lpstr>
      <vt:lpstr>مراحل سير قهقرايي 2- مرحله انكار واقعيتها</vt:lpstr>
      <vt:lpstr>مراحل سير قهقرايي 3- مرحله اقدامات نادرست</vt:lpstr>
      <vt:lpstr>مراحل سير قهقرايي 4- مرحله بحران</vt:lpstr>
      <vt:lpstr>مراحل سير قهقرايي 5- مرحله انحلال</vt:lpstr>
      <vt:lpstr>كوچك شدن در مرحله عمل: روشهاي كاهش فشار رواني در هنگام كاهش نيرو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پنجم: اندازه،چرخه حيات و سير قهقرايي سازمان</dc:title>
  <dc:creator>omid arzi</dc:creator>
  <cp:lastModifiedBy>omid arzi</cp:lastModifiedBy>
  <cp:revision>1</cp:revision>
  <dcterms:created xsi:type="dcterms:W3CDTF">2022-01-15T16:14:45Z</dcterms:created>
  <dcterms:modified xsi:type="dcterms:W3CDTF">2022-01-15T16:15:09Z</dcterms:modified>
</cp:coreProperties>
</file>