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1"/>
  </p:notesMasterIdLst>
  <p:sldIdLst>
    <p:sldId id="417" r:id="rId2"/>
    <p:sldId id="622" r:id="rId3"/>
    <p:sldId id="428" r:id="rId4"/>
    <p:sldId id="432" r:id="rId5"/>
    <p:sldId id="642" r:id="rId6"/>
    <p:sldId id="519" r:id="rId7"/>
    <p:sldId id="547" r:id="rId8"/>
    <p:sldId id="437" r:id="rId9"/>
    <p:sldId id="623" r:id="rId10"/>
    <p:sldId id="454" r:id="rId11"/>
    <p:sldId id="549" r:id="rId12"/>
    <p:sldId id="643" r:id="rId13"/>
    <p:sldId id="645" r:id="rId14"/>
    <p:sldId id="739" r:id="rId15"/>
    <p:sldId id="743" r:id="rId16"/>
    <p:sldId id="644" r:id="rId17"/>
    <p:sldId id="664" r:id="rId18"/>
    <p:sldId id="523" r:id="rId19"/>
    <p:sldId id="646" r:id="rId20"/>
    <p:sldId id="524" r:id="rId21"/>
    <p:sldId id="647" r:id="rId22"/>
    <p:sldId id="648" r:id="rId23"/>
    <p:sldId id="649" r:id="rId24"/>
    <p:sldId id="650" r:id="rId25"/>
    <p:sldId id="652" r:id="rId26"/>
    <p:sldId id="653" r:id="rId27"/>
    <p:sldId id="654" r:id="rId28"/>
    <p:sldId id="655" r:id="rId29"/>
    <p:sldId id="656" r:id="rId30"/>
    <p:sldId id="657" r:id="rId31"/>
    <p:sldId id="660" r:id="rId32"/>
    <p:sldId id="749" r:id="rId33"/>
    <p:sldId id="742" r:id="rId34"/>
    <p:sldId id="691" r:id="rId35"/>
    <p:sldId id="692" r:id="rId36"/>
    <p:sldId id="693" r:id="rId37"/>
    <p:sldId id="694" r:id="rId38"/>
    <p:sldId id="695" r:id="rId39"/>
    <p:sldId id="696" r:id="rId40"/>
    <p:sldId id="697" r:id="rId41"/>
    <p:sldId id="659" r:id="rId42"/>
    <p:sldId id="741" r:id="rId43"/>
    <p:sldId id="665" r:id="rId44"/>
    <p:sldId id="666" r:id="rId45"/>
    <p:sldId id="750" r:id="rId46"/>
    <p:sldId id="745" r:id="rId47"/>
    <p:sldId id="667" r:id="rId48"/>
    <p:sldId id="744" r:id="rId49"/>
    <p:sldId id="671" r:id="rId50"/>
    <p:sldId id="672" r:id="rId51"/>
    <p:sldId id="670" r:id="rId52"/>
    <p:sldId id="674" r:id="rId53"/>
    <p:sldId id="681" r:id="rId54"/>
    <p:sldId id="686" r:id="rId55"/>
    <p:sldId id="684" r:id="rId56"/>
    <p:sldId id="685" r:id="rId57"/>
    <p:sldId id="737" r:id="rId58"/>
    <p:sldId id="707" r:id="rId59"/>
    <p:sldId id="708" r:id="rId60"/>
    <p:sldId id="709" r:id="rId61"/>
    <p:sldId id="710" r:id="rId62"/>
    <p:sldId id="712" r:id="rId63"/>
    <p:sldId id="713" r:id="rId64"/>
    <p:sldId id="714" r:id="rId65"/>
    <p:sldId id="715" r:id="rId66"/>
    <p:sldId id="716" r:id="rId67"/>
    <p:sldId id="717" r:id="rId68"/>
    <p:sldId id="735" r:id="rId69"/>
    <p:sldId id="736" r:id="rId70"/>
    <p:sldId id="699" r:id="rId71"/>
    <p:sldId id="700" r:id="rId72"/>
    <p:sldId id="701" r:id="rId73"/>
    <p:sldId id="702" r:id="rId74"/>
    <p:sldId id="703" r:id="rId75"/>
    <p:sldId id="704" r:id="rId76"/>
    <p:sldId id="705" r:id="rId77"/>
    <p:sldId id="706" r:id="rId78"/>
    <p:sldId id="675" r:id="rId79"/>
    <p:sldId id="676" r:id="rId80"/>
    <p:sldId id="677" r:id="rId81"/>
    <p:sldId id="678" r:id="rId82"/>
    <p:sldId id="680" r:id="rId83"/>
    <p:sldId id="679" r:id="rId84"/>
    <p:sldId id="718" r:id="rId85"/>
    <p:sldId id="719" r:id="rId86"/>
    <p:sldId id="720" r:id="rId87"/>
    <p:sldId id="723" r:id="rId88"/>
    <p:sldId id="724" r:id="rId89"/>
    <p:sldId id="725" r:id="rId90"/>
    <p:sldId id="726" r:id="rId91"/>
    <p:sldId id="727" r:id="rId92"/>
    <p:sldId id="531" r:id="rId93"/>
    <p:sldId id="534" r:id="rId94"/>
    <p:sldId id="535" r:id="rId95"/>
    <p:sldId id="537" r:id="rId96"/>
    <p:sldId id="539" r:id="rId97"/>
    <p:sldId id="542" r:id="rId98"/>
    <p:sldId id="543" r:id="rId99"/>
    <p:sldId id="481" r:id="rId100"/>
    <p:sldId id="482" r:id="rId101"/>
    <p:sldId id="748" r:id="rId102"/>
    <p:sldId id="512" r:id="rId103"/>
    <p:sldId id="513" r:id="rId104"/>
    <p:sldId id="517" r:id="rId105"/>
    <p:sldId id="638" r:id="rId106"/>
    <p:sldId id="624" r:id="rId107"/>
    <p:sldId id="625" r:id="rId108"/>
    <p:sldId id="641" r:id="rId109"/>
    <p:sldId id="627" r:id="rId110"/>
    <p:sldId id="630" r:id="rId111"/>
    <p:sldId id="640" r:id="rId112"/>
    <p:sldId id="631" r:id="rId113"/>
    <p:sldId id="633" r:id="rId114"/>
    <p:sldId id="634" r:id="rId115"/>
    <p:sldId id="636" r:id="rId116"/>
    <p:sldId id="639" r:id="rId117"/>
    <p:sldId id="637" r:id="rId118"/>
    <p:sldId id="635" r:id="rId119"/>
    <p:sldId id="738" r:id="rId120"/>
  </p:sldIdLst>
  <p:sldSz cx="9144000" cy="6858000" type="screen4x3"/>
  <p:notesSz cx="7099300" cy="10234613"/>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003300"/>
    <a:srgbClr val="DDDDDD"/>
    <a:srgbClr val="0000FF"/>
    <a:srgbClr val="FFFF00"/>
    <a:srgbClr val="006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7" d="100"/>
          <a:sy n="37" d="100"/>
        </p:scale>
        <p:origin x="7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vl1pPr>
          </a:lstStyle>
          <a:p>
            <a:pPr>
              <a:defRPr/>
            </a:pPr>
            <a:endParaRPr lang="en-US"/>
          </a:p>
        </p:txBody>
      </p:sp>
      <p:sp>
        <p:nvSpPr>
          <p:cNvPr id="5120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en-US"/>
          </a:p>
        </p:txBody>
      </p:sp>
      <p:sp>
        <p:nvSpPr>
          <p:cNvPr id="1351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vl1pPr>
          </a:lstStyle>
          <a:p>
            <a:pPr>
              <a:defRPr/>
            </a:pPr>
            <a:endParaRPr lang="en-US"/>
          </a:p>
        </p:txBody>
      </p:sp>
      <p:sp>
        <p:nvSpPr>
          <p:cNvPr id="5120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vl1pPr>
          </a:lstStyle>
          <a:p>
            <a:pPr>
              <a:defRPr/>
            </a:pPr>
            <a:fld id="{B4068D04-D8E4-485A-8564-A992610B8210}" type="slidenum">
              <a:rPr lang="en-US"/>
              <a:pPr>
                <a:defRPr/>
              </a:pPr>
              <a:t>‹#›</a:t>
            </a:fld>
            <a:endParaRPr lang="en-US"/>
          </a:p>
        </p:txBody>
      </p:sp>
    </p:spTree>
    <p:extLst>
      <p:ext uri="{BB962C8B-B14F-4D97-AF65-F5344CB8AC3E}">
        <p14:creationId xmlns:p14="http://schemas.microsoft.com/office/powerpoint/2010/main" val="146277572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46150" y="4860925"/>
            <a:ext cx="5207000" cy="4605338"/>
          </a:xfrm>
          <a:noFill/>
          <a:ln/>
        </p:spPr>
        <p:txBody>
          <a:bodyPr/>
          <a:lstStyle/>
          <a:p>
            <a:r>
              <a:rPr lang="en-US" smtClean="0"/>
              <a:t>-Used by individuals who feel confident.</a:t>
            </a:r>
          </a:p>
          <a:p>
            <a:r>
              <a:rPr lang="en-US" smtClean="0"/>
              <a:t>-When steepled hands are in raised position, the individual is usually speaking (offering ideas, comments, etc.).</a:t>
            </a:r>
          </a:p>
          <a:p>
            <a:r>
              <a:rPr lang="en-US" smtClean="0"/>
              <a:t>-When steepled hands are in lowered position, individual usually is listening.</a:t>
            </a:r>
          </a:p>
          <a:p>
            <a:r>
              <a:rPr lang="en-US" smtClean="0"/>
              <a:t>-Researchers have noted that women tend to use the lowered steeple position more than the raised position.</a:t>
            </a:r>
          </a:p>
        </p:txBody>
      </p:sp>
    </p:spTree>
    <p:extLst>
      <p:ext uri="{BB962C8B-B14F-4D97-AF65-F5344CB8AC3E}">
        <p14:creationId xmlns:p14="http://schemas.microsoft.com/office/powerpoint/2010/main" val="407957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946150" y="4860925"/>
            <a:ext cx="5207000" cy="4605338"/>
          </a:xfrm>
          <a:noFill/>
          <a:ln/>
        </p:spPr>
        <p:txBody>
          <a:bodyPr/>
          <a:lstStyle/>
          <a:p>
            <a:r>
              <a:rPr lang="en-US" smtClean="0"/>
              <a:t>-A modified version of mouth guard gesture.</a:t>
            </a:r>
          </a:p>
          <a:p>
            <a:r>
              <a:rPr lang="en-US" smtClean="0"/>
              <a:t>-May be physiological reason for this gesture: researchers determined that lying can cause sensitive nerve endings at base of nose to tingle and itch.</a:t>
            </a:r>
          </a:p>
        </p:txBody>
      </p:sp>
    </p:spTree>
    <p:extLst>
      <p:ext uri="{BB962C8B-B14F-4D97-AF65-F5344CB8AC3E}">
        <p14:creationId xmlns:p14="http://schemas.microsoft.com/office/powerpoint/2010/main" val="418428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6150" y="4860925"/>
            <a:ext cx="5207000" cy="4605338"/>
          </a:xfrm>
          <a:noFill/>
          <a:ln/>
        </p:spPr>
        <p:txBody>
          <a:bodyPr/>
          <a:lstStyle/>
          <a:p>
            <a:r>
              <a:rPr lang="en-US" smtClean="0"/>
              <a:t>-A subconscious gesture that is used when a person is intentionally trying to deceive others.</a:t>
            </a:r>
          </a:p>
          <a:p>
            <a:r>
              <a:rPr lang="en-US" smtClean="0"/>
              <a:t>-Whereas a teenager  will obviously look down at his/her feet when trying to deceive, an adult might rub the corner of his/her eye which allows a break in eye contact.</a:t>
            </a:r>
          </a:p>
        </p:txBody>
      </p:sp>
    </p:spTree>
    <p:extLst>
      <p:ext uri="{BB962C8B-B14F-4D97-AF65-F5344CB8AC3E}">
        <p14:creationId xmlns:p14="http://schemas.microsoft.com/office/powerpoint/2010/main" val="180631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46150" y="4860925"/>
            <a:ext cx="5207000" cy="4605338"/>
          </a:xfrm>
          <a:noFill/>
          <a:ln/>
        </p:spPr>
        <p:txBody>
          <a:bodyPr/>
          <a:lstStyle/>
          <a:p>
            <a:r>
              <a:rPr lang="en-US" smtClean="0"/>
              <a:t>-A subconscious gesture that indicated the individual is perplexed about what he/she is hearing.</a:t>
            </a:r>
          </a:p>
        </p:txBody>
      </p:sp>
    </p:spTree>
    <p:extLst>
      <p:ext uri="{BB962C8B-B14F-4D97-AF65-F5344CB8AC3E}">
        <p14:creationId xmlns:p14="http://schemas.microsoft.com/office/powerpoint/2010/main" val="193414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46150" y="4860925"/>
            <a:ext cx="5207000" cy="4605338"/>
          </a:xfrm>
          <a:noFill/>
          <a:ln/>
        </p:spPr>
        <p:txBody>
          <a:bodyPr/>
          <a:lstStyle/>
          <a:p>
            <a:r>
              <a:rPr lang="en-US" smtClean="0"/>
              <a:t>Has a couple of meanings:</a:t>
            </a:r>
          </a:p>
          <a:p>
            <a:r>
              <a:rPr lang="en-US" smtClean="0"/>
              <a:t>-Sometimes people who are lying will rub back of neck while looking down and avoiding your gaze.</a:t>
            </a:r>
          </a:p>
          <a:p>
            <a:r>
              <a:rPr lang="en-US" smtClean="0"/>
              <a:t>-Other times this gesture is a signal of frustration or anger (“pain in the neck”).</a:t>
            </a:r>
          </a:p>
        </p:txBody>
      </p:sp>
    </p:spTree>
    <p:extLst>
      <p:ext uri="{BB962C8B-B14F-4D97-AF65-F5344CB8AC3E}">
        <p14:creationId xmlns:p14="http://schemas.microsoft.com/office/powerpoint/2010/main" val="199624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46150" y="4860925"/>
            <a:ext cx="5207000" cy="4605338"/>
          </a:xfrm>
          <a:noFill/>
          <a:ln/>
        </p:spPr>
        <p:txBody>
          <a:bodyPr/>
          <a:lstStyle/>
          <a:p>
            <a:r>
              <a:rPr lang="en-US" smtClean="0"/>
              <a:t>-Clasped hands behind head is an indication that the individual is relaxed.</a:t>
            </a:r>
          </a:p>
          <a:p>
            <a:r>
              <a:rPr lang="en-US" smtClean="0"/>
              <a:t>-If individual is also leaning back and has chin lifted, this indicates feeling of superiority or smugness.</a:t>
            </a:r>
          </a:p>
        </p:txBody>
      </p:sp>
    </p:spTree>
    <p:extLst>
      <p:ext uri="{BB962C8B-B14F-4D97-AF65-F5344CB8AC3E}">
        <p14:creationId xmlns:p14="http://schemas.microsoft.com/office/powerpoint/2010/main" val="105465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46150" y="4860925"/>
            <a:ext cx="5207000" cy="4605338"/>
          </a:xfrm>
          <a:noFill/>
          <a:ln/>
        </p:spPr>
        <p:txBody>
          <a:bodyPr/>
          <a:lstStyle/>
          <a:p>
            <a:r>
              <a:rPr lang="en-US" smtClean="0"/>
              <a:t>-Absent-minded running of fingers through hair or swishes hair behind shoulders with a toss of the head is an unconscious gesture that  occurs when an individual finds someone attractive.</a:t>
            </a:r>
          </a:p>
        </p:txBody>
      </p:sp>
    </p:spTree>
    <p:extLst>
      <p:ext uri="{BB962C8B-B14F-4D97-AF65-F5344CB8AC3E}">
        <p14:creationId xmlns:p14="http://schemas.microsoft.com/office/powerpoint/2010/main" val="131485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46150" y="4860925"/>
            <a:ext cx="5207000" cy="4605338"/>
          </a:xfrm>
          <a:noFill/>
          <a:ln/>
        </p:spPr>
        <p:txBody>
          <a:bodyPr/>
          <a:lstStyle/>
          <a:p>
            <a:r>
              <a:rPr lang="en-US" smtClean="0"/>
              <a:t>-This is generally a sign of nervous distraction.</a:t>
            </a:r>
          </a:p>
          <a:p>
            <a:r>
              <a:rPr lang="en-US" smtClean="0"/>
              <a:t>-A variation of this is the twisting of a neck chain.</a:t>
            </a:r>
          </a:p>
        </p:txBody>
      </p:sp>
    </p:spTree>
    <p:extLst>
      <p:ext uri="{BB962C8B-B14F-4D97-AF65-F5344CB8AC3E}">
        <p14:creationId xmlns:p14="http://schemas.microsoft.com/office/powerpoint/2010/main" val="3603612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46150" y="4860925"/>
            <a:ext cx="5207000" cy="4605338"/>
          </a:xfrm>
          <a:noFill/>
          <a:ln/>
        </p:spPr>
        <p:txBody>
          <a:bodyPr/>
          <a:lstStyle/>
          <a:p>
            <a:r>
              <a:rPr lang="en-US" smtClean="0"/>
              <a:t>-Demonstrated by initiator clasping both hands around the recipient’s hand.</a:t>
            </a:r>
          </a:p>
          <a:p>
            <a:r>
              <a:rPr lang="en-US" smtClean="0"/>
              <a:t>-It is intended to give impression of companionship and warmth.</a:t>
            </a:r>
          </a:p>
          <a:p>
            <a:r>
              <a:rPr lang="en-US" smtClean="0"/>
              <a:t>-Sometimes referred to as “politician’s handshake”.</a:t>
            </a:r>
          </a:p>
        </p:txBody>
      </p:sp>
    </p:spTree>
    <p:extLst>
      <p:ext uri="{BB962C8B-B14F-4D97-AF65-F5344CB8AC3E}">
        <p14:creationId xmlns:p14="http://schemas.microsoft.com/office/powerpoint/2010/main" val="304036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46150" y="4860925"/>
            <a:ext cx="5207000" cy="4605338"/>
          </a:xfrm>
          <a:noFill/>
          <a:ln/>
        </p:spPr>
        <p:txBody>
          <a:bodyPr/>
          <a:lstStyle/>
          <a:p>
            <a:r>
              <a:rPr lang="en-US" smtClean="0"/>
              <a:t>-Variation of the glove handshake whereby initiator shakes person’s extended hand in conventional fashion while grasping receiver’s upper arm with free hand.</a:t>
            </a:r>
          </a:p>
          <a:p>
            <a:r>
              <a:rPr lang="en-US" smtClean="0"/>
              <a:t>-This too is intended to demonstrate sincerity and warmth but is often seen as a violation of personal space.</a:t>
            </a:r>
          </a:p>
        </p:txBody>
      </p:sp>
    </p:spTree>
    <p:extLst>
      <p:ext uri="{BB962C8B-B14F-4D97-AF65-F5344CB8AC3E}">
        <p14:creationId xmlns:p14="http://schemas.microsoft.com/office/powerpoint/2010/main" val="3907114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46150" y="4860925"/>
            <a:ext cx="5207000" cy="4605338"/>
          </a:xfrm>
          <a:noFill/>
          <a:ln/>
        </p:spPr>
        <p:txBody>
          <a:bodyPr/>
          <a:lstStyle/>
          <a:p>
            <a:r>
              <a:rPr lang="en-US" smtClean="0"/>
              <a:t>-The hallmark of aggressive handshake whereby one or both participators firmly squeeze offered hand.</a:t>
            </a:r>
          </a:p>
          <a:p>
            <a:r>
              <a:rPr lang="en-US" smtClean="0"/>
              <a:t>-Sometimes referred to as the “Texas Vice”.</a:t>
            </a:r>
          </a:p>
          <a:p>
            <a:r>
              <a:rPr lang="en-US" smtClean="0"/>
              <a:t>-Thought to be due to socialization process which encourages boys to demonstrate their assertive, powerful, “manly” attributes.</a:t>
            </a:r>
          </a:p>
        </p:txBody>
      </p:sp>
    </p:spTree>
    <p:extLst>
      <p:ext uri="{BB962C8B-B14F-4D97-AF65-F5344CB8AC3E}">
        <p14:creationId xmlns:p14="http://schemas.microsoft.com/office/powerpoint/2010/main" val="49062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946150" y="4860925"/>
            <a:ext cx="5207000" cy="4605338"/>
          </a:xfrm>
          <a:noFill/>
          <a:ln/>
        </p:spPr>
        <p:txBody>
          <a:bodyPr/>
          <a:lstStyle/>
          <a:p>
            <a:r>
              <a:rPr lang="en-US" smtClean="0"/>
              <a:t>-When individual holds both hands behind back, this signals confidence.</a:t>
            </a:r>
          </a:p>
          <a:p>
            <a:r>
              <a:rPr lang="en-US" smtClean="0"/>
              <a:t>-Note that this position allows individual to expose trunk of his/her body and signals unconscious act of fearlessness.</a:t>
            </a:r>
          </a:p>
          <a:p>
            <a:endParaRPr lang="en-US" smtClean="0"/>
          </a:p>
        </p:txBody>
      </p:sp>
    </p:spTree>
    <p:extLst>
      <p:ext uri="{BB962C8B-B14F-4D97-AF65-F5344CB8AC3E}">
        <p14:creationId xmlns:p14="http://schemas.microsoft.com/office/powerpoint/2010/main" val="1378993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xfrm>
            <a:off x="946150" y="4860925"/>
            <a:ext cx="5207000" cy="4605338"/>
          </a:xfrm>
          <a:noFill/>
          <a:ln/>
        </p:spPr>
        <p:txBody>
          <a:bodyPr/>
          <a:lstStyle/>
          <a:p>
            <a:r>
              <a:rPr lang="en-US" smtClean="0"/>
              <a:t>-The hallmark of passive handshakes.</a:t>
            </a:r>
          </a:p>
          <a:p>
            <a:r>
              <a:rPr lang="en-US" smtClean="0"/>
              <a:t>-Carries negative connotations and generally considered to demonstrate weak, apathetic, or submissive individual.</a:t>
            </a:r>
          </a:p>
          <a:p>
            <a:r>
              <a:rPr lang="en-US" smtClean="0"/>
              <a:t>-Traditionally an acceptable handshake for women.</a:t>
            </a:r>
          </a:p>
          <a:p>
            <a:endParaRPr lang="en-US" smtClean="0"/>
          </a:p>
        </p:txBody>
      </p:sp>
    </p:spTree>
    <p:extLst>
      <p:ext uri="{BB962C8B-B14F-4D97-AF65-F5344CB8AC3E}">
        <p14:creationId xmlns:p14="http://schemas.microsoft.com/office/powerpoint/2010/main" val="1470810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946150" y="4860925"/>
            <a:ext cx="5207000" cy="4605338"/>
          </a:xfrm>
          <a:noFill/>
          <a:ln/>
        </p:spPr>
        <p:txBody>
          <a:bodyPr/>
          <a:lstStyle/>
          <a:p>
            <a:r>
              <a:rPr lang="en-US" smtClean="0"/>
              <a:t>-Occurs when one party stops short of grasping other participant’s palm and instead clasps his/her fingers.</a:t>
            </a:r>
          </a:p>
          <a:p>
            <a:r>
              <a:rPr lang="en-US" smtClean="0"/>
              <a:t>-Sometimes happens when one party “misses his/her mark due to lack of confidence or nervousness.</a:t>
            </a:r>
          </a:p>
          <a:p>
            <a:r>
              <a:rPr lang="en-US" smtClean="0"/>
              <a:t>-Other times, this technique is used when people want to maintain spatial distance and less intimacy.</a:t>
            </a:r>
          </a:p>
        </p:txBody>
      </p:sp>
    </p:spTree>
    <p:extLst>
      <p:ext uri="{BB962C8B-B14F-4D97-AF65-F5344CB8AC3E}">
        <p14:creationId xmlns:p14="http://schemas.microsoft.com/office/powerpoint/2010/main" val="1484607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946150" y="4860925"/>
            <a:ext cx="5207000" cy="4605338"/>
          </a:xfrm>
          <a:noFill/>
          <a:ln/>
        </p:spPr>
        <p:txBody>
          <a:bodyPr/>
          <a:lstStyle/>
          <a:p>
            <a:r>
              <a:rPr lang="en-US" smtClean="0"/>
              <a:t>-A common posture whereby an individual will casually fold arms across the chest.</a:t>
            </a:r>
          </a:p>
          <a:p>
            <a:r>
              <a:rPr lang="en-US" smtClean="0"/>
              <a:t>-Posture may be in response to the cold.</a:t>
            </a:r>
          </a:p>
          <a:p>
            <a:r>
              <a:rPr lang="en-US" smtClean="0"/>
              <a:t>-More often, this posture signifies a defensive or insecure attitude.</a:t>
            </a:r>
          </a:p>
          <a:p>
            <a:r>
              <a:rPr lang="en-US" smtClean="0"/>
              <a:t>-If both hands are tucked under armpits, this generally signifies a response to the cold.</a:t>
            </a:r>
          </a:p>
        </p:txBody>
      </p:sp>
    </p:spTree>
    <p:extLst>
      <p:ext uri="{BB962C8B-B14F-4D97-AF65-F5344CB8AC3E}">
        <p14:creationId xmlns:p14="http://schemas.microsoft.com/office/powerpoint/2010/main" val="2552342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946150" y="4860925"/>
            <a:ext cx="5207000" cy="4605338"/>
          </a:xfrm>
          <a:noFill/>
          <a:ln/>
        </p:spPr>
        <p:txBody>
          <a:bodyPr/>
          <a:lstStyle/>
          <a:p>
            <a:r>
              <a:rPr lang="en-US" smtClean="0"/>
              <a:t>-The clenched fists indicate defensive and hostile feelings.</a:t>
            </a:r>
          </a:p>
          <a:p>
            <a:r>
              <a:rPr lang="en-US" smtClean="0"/>
              <a:t>-This posture might also be accompanied by clamped jaw and flushed face.</a:t>
            </a:r>
          </a:p>
        </p:txBody>
      </p:sp>
    </p:spTree>
    <p:extLst>
      <p:ext uri="{BB962C8B-B14F-4D97-AF65-F5344CB8AC3E}">
        <p14:creationId xmlns:p14="http://schemas.microsoft.com/office/powerpoint/2010/main" val="35646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46150" y="4860925"/>
            <a:ext cx="5207000" cy="4605338"/>
          </a:xfrm>
          <a:noFill/>
          <a:ln/>
        </p:spPr>
        <p:txBody>
          <a:bodyPr/>
          <a:lstStyle/>
          <a:p>
            <a:r>
              <a:rPr lang="en-US" smtClean="0"/>
              <a:t>This variation of arm folding usually indicates insecurity and fear</a:t>
            </a:r>
          </a:p>
        </p:txBody>
      </p:sp>
    </p:spTree>
    <p:extLst>
      <p:ext uri="{BB962C8B-B14F-4D97-AF65-F5344CB8AC3E}">
        <p14:creationId xmlns:p14="http://schemas.microsoft.com/office/powerpoint/2010/main" val="173573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946150" y="4860925"/>
            <a:ext cx="5207000" cy="4605338"/>
          </a:xfrm>
          <a:noFill/>
          <a:ln/>
        </p:spPr>
        <p:txBody>
          <a:bodyPr/>
          <a:lstStyle/>
          <a:p>
            <a:r>
              <a:rPr lang="en-US" smtClean="0"/>
              <a:t>-A relaxed social leg crossing posture that is assumed by both men and women in Europe.</a:t>
            </a:r>
          </a:p>
          <a:p>
            <a:r>
              <a:rPr lang="en-US" smtClean="0"/>
              <a:t>-Generally in America, this posture is limited to females and thought to be essentially effeminate.</a:t>
            </a:r>
          </a:p>
        </p:txBody>
      </p:sp>
    </p:spTree>
    <p:extLst>
      <p:ext uri="{BB962C8B-B14F-4D97-AF65-F5344CB8AC3E}">
        <p14:creationId xmlns:p14="http://schemas.microsoft.com/office/powerpoint/2010/main" val="392921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946150" y="4860925"/>
            <a:ext cx="5207000" cy="4605338"/>
          </a:xfrm>
          <a:noFill/>
          <a:ln/>
        </p:spPr>
        <p:txBody>
          <a:bodyPr/>
          <a:lstStyle/>
          <a:p>
            <a:r>
              <a:rPr lang="en-US" smtClean="0"/>
              <a:t>-Sometimes referred to as the “cowboy” pose and is a predominately male form of leg crossing in the Western world (particularly in US).</a:t>
            </a:r>
          </a:p>
          <a:p>
            <a:r>
              <a:rPr lang="en-US" smtClean="0"/>
              <a:t>-This posture is not acceptable in Middle East since any display of the sole of a shoe is an insult.</a:t>
            </a:r>
          </a:p>
        </p:txBody>
      </p:sp>
    </p:spTree>
    <p:extLst>
      <p:ext uri="{BB962C8B-B14F-4D97-AF65-F5344CB8AC3E}">
        <p14:creationId xmlns:p14="http://schemas.microsoft.com/office/powerpoint/2010/main" val="998664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46150" y="4860925"/>
            <a:ext cx="5207000" cy="4605338"/>
          </a:xfrm>
          <a:noFill/>
          <a:ln/>
        </p:spPr>
        <p:txBody>
          <a:bodyPr/>
          <a:lstStyle/>
          <a:p>
            <a:r>
              <a:rPr lang="en-US" smtClean="0"/>
              <a:t>-A posture where legs are crossed at the knee and the free foot is tucked behind the ankle of the stationary leg or locked to front leg of the chair.</a:t>
            </a:r>
          </a:p>
          <a:p>
            <a:r>
              <a:rPr lang="en-US" smtClean="0"/>
              <a:t>-Generally women will assume this posture.</a:t>
            </a:r>
          </a:p>
          <a:p>
            <a:r>
              <a:rPr lang="en-US" smtClean="0"/>
              <a:t>-Many women will sit like this when cold.</a:t>
            </a:r>
          </a:p>
          <a:p>
            <a:r>
              <a:rPr lang="en-US" smtClean="0"/>
              <a:t>-Some women will assume this posture when they are nervous or defensive.</a:t>
            </a:r>
          </a:p>
          <a:p>
            <a:r>
              <a:rPr lang="en-US" smtClean="0"/>
              <a:t>-The foot acts like an anchor and provides a pseudo form of security.</a:t>
            </a:r>
          </a:p>
        </p:txBody>
      </p:sp>
    </p:spTree>
    <p:extLst>
      <p:ext uri="{BB962C8B-B14F-4D97-AF65-F5344CB8AC3E}">
        <p14:creationId xmlns:p14="http://schemas.microsoft.com/office/powerpoint/2010/main" val="1803340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46150" y="4860925"/>
            <a:ext cx="5207000" cy="4605338"/>
          </a:xfrm>
          <a:noFill/>
          <a:ln/>
        </p:spPr>
        <p:txBody>
          <a:bodyPr/>
          <a:lstStyle/>
          <a:p>
            <a:r>
              <a:rPr lang="en-US" smtClean="0"/>
              <a:t>-This is considered the most polite, demure form of leg crossing.</a:t>
            </a:r>
          </a:p>
          <a:p>
            <a:r>
              <a:rPr lang="en-US" smtClean="0"/>
              <a:t>-Used by people posing for formal pictures and sends a message of proper form and decorum.</a:t>
            </a:r>
          </a:p>
        </p:txBody>
      </p:sp>
    </p:spTree>
    <p:extLst>
      <p:ext uri="{BB962C8B-B14F-4D97-AF65-F5344CB8AC3E}">
        <p14:creationId xmlns:p14="http://schemas.microsoft.com/office/powerpoint/2010/main" val="686451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46150" y="4860925"/>
            <a:ext cx="5207000" cy="4605338"/>
          </a:xfrm>
          <a:noFill/>
          <a:ln/>
        </p:spPr>
        <p:txBody>
          <a:bodyPr/>
          <a:lstStyle/>
          <a:p>
            <a:r>
              <a:rPr lang="en-US" smtClean="0"/>
              <a:t>-Repetitive tapping or wagging of the foot is an indication of impatience, boredom, or nervousness.</a:t>
            </a:r>
          </a:p>
          <a:p>
            <a:r>
              <a:rPr lang="en-US" smtClean="0"/>
              <a:t>-The redundant foot movements are said to reflect a latent desire to run away.</a:t>
            </a:r>
          </a:p>
        </p:txBody>
      </p:sp>
    </p:spTree>
    <p:extLst>
      <p:ext uri="{BB962C8B-B14F-4D97-AF65-F5344CB8AC3E}">
        <p14:creationId xmlns:p14="http://schemas.microsoft.com/office/powerpoint/2010/main" val="168044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46150" y="4860925"/>
            <a:ext cx="5207000" cy="4605338"/>
          </a:xfrm>
          <a:noFill/>
          <a:ln/>
        </p:spPr>
        <p:txBody>
          <a:bodyPr/>
          <a:lstStyle/>
          <a:p>
            <a:r>
              <a:rPr lang="en-US" smtClean="0"/>
              <a:t>-These gestures indicate an attempt at self-control (hence the phrase, “Get a grip on yourself”).</a:t>
            </a:r>
          </a:p>
          <a:p>
            <a:r>
              <a:rPr lang="en-US" smtClean="0"/>
              <a:t>-Generally speaking, the higher the hand grips the arm, the angrier the individual and the greater the attempt at self-control.</a:t>
            </a:r>
          </a:p>
        </p:txBody>
      </p:sp>
    </p:spTree>
    <p:extLst>
      <p:ext uri="{BB962C8B-B14F-4D97-AF65-F5344CB8AC3E}">
        <p14:creationId xmlns:p14="http://schemas.microsoft.com/office/powerpoint/2010/main" val="3951924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pPr eaLnBrk="1" hangingPunct="1">
              <a:spcBef>
                <a:spcPct val="0"/>
              </a:spcBef>
            </a:pPr>
            <a:endParaRPr lang="fa-IR" smtClean="0"/>
          </a:p>
        </p:txBody>
      </p:sp>
      <p:sp>
        <p:nvSpPr>
          <p:cNvPr id="165892" name="Slide Number Placeholder 3"/>
          <p:cNvSpPr>
            <a:spLocks noGrp="1"/>
          </p:cNvSpPr>
          <p:nvPr>
            <p:ph type="sldNum" sz="quarter" idx="5"/>
          </p:nvPr>
        </p:nvSpPr>
        <p:spPr>
          <a:noFill/>
        </p:spPr>
        <p:txBody>
          <a:bodyPr/>
          <a:lstStyle/>
          <a:p>
            <a:fld id="{69AB80D3-9BA1-4079-ABEE-D61B1406F871}" type="slidenum">
              <a:rPr lang="ar-SA" smtClean="0"/>
              <a:pPr/>
              <a:t>119</a:t>
            </a:fld>
            <a:endParaRPr lang="fa-IR" smtClean="0"/>
          </a:p>
        </p:txBody>
      </p:sp>
    </p:spTree>
    <p:extLst>
      <p:ext uri="{BB962C8B-B14F-4D97-AF65-F5344CB8AC3E}">
        <p14:creationId xmlns:p14="http://schemas.microsoft.com/office/powerpoint/2010/main" val="80882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46150" y="4860925"/>
            <a:ext cx="5207000" cy="4605338"/>
          </a:xfrm>
          <a:noFill/>
          <a:ln/>
        </p:spPr>
        <p:txBody>
          <a:bodyPr/>
          <a:lstStyle/>
          <a:p>
            <a:r>
              <a:rPr lang="en-US" smtClean="0"/>
              <a:t>-Presentation of thumbs is a gesture, which signals superiority or dominance.</a:t>
            </a:r>
          </a:p>
          <a:p>
            <a:r>
              <a:rPr lang="en-US" smtClean="0"/>
              <a:t>-Often displayed from pockets and usually part of gesture cluster that signals an authoritative attitude.</a:t>
            </a:r>
          </a:p>
        </p:txBody>
      </p:sp>
    </p:spTree>
    <p:extLst>
      <p:ext uri="{BB962C8B-B14F-4D97-AF65-F5344CB8AC3E}">
        <p14:creationId xmlns:p14="http://schemas.microsoft.com/office/powerpoint/2010/main" val="11524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46150" y="4860925"/>
            <a:ext cx="5207000" cy="4605338"/>
          </a:xfrm>
          <a:noFill/>
          <a:ln/>
        </p:spPr>
        <p:txBody>
          <a:bodyPr/>
          <a:lstStyle/>
          <a:p>
            <a:r>
              <a:rPr lang="en-US" smtClean="0"/>
              <a:t>-A signal that he/she is under pressure or feeling insecure.</a:t>
            </a:r>
          </a:p>
        </p:txBody>
      </p:sp>
    </p:spTree>
    <p:extLst>
      <p:ext uri="{BB962C8B-B14F-4D97-AF65-F5344CB8AC3E}">
        <p14:creationId xmlns:p14="http://schemas.microsoft.com/office/powerpoint/2010/main" val="360674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46150" y="4860925"/>
            <a:ext cx="5207000" cy="4605338"/>
          </a:xfrm>
          <a:noFill/>
          <a:ln/>
        </p:spPr>
        <p:txBody>
          <a:bodyPr/>
          <a:lstStyle/>
          <a:p>
            <a:r>
              <a:rPr lang="en-US" smtClean="0"/>
              <a:t>-Resting jaw and cheek against hand as though to support weight of head.</a:t>
            </a:r>
          </a:p>
          <a:p>
            <a:r>
              <a:rPr lang="en-US" smtClean="0"/>
              <a:t>-The more assistance from the hand, the greater degree of boredom.</a:t>
            </a:r>
          </a:p>
        </p:txBody>
      </p:sp>
    </p:spTree>
    <p:extLst>
      <p:ext uri="{BB962C8B-B14F-4D97-AF65-F5344CB8AC3E}">
        <p14:creationId xmlns:p14="http://schemas.microsoft.com/office/powerpoint/2010/main" val="60075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46150" y="4860925"/>
            <a:ext cx="5207000" cy="4605338"/>
          </a:xfrm>
          <a:noFill/>
          <a:ln/>
        </p:spPr>
        <p:txBody>
          <a:bodyPr/>
          <a:lstStyle/>
          <a:p>
            <a:r>
              <a:rPr lang="en-US" smtClean="0"/>
              <a:t>-If the hand is closed and resting on cheek with index finger extended towards temple (and not used as head support), this indicates interest.</a:t>
            </a:r>
          </a:p>
          <a:p>
            <a:r>
              <a:rPr lang="en-US" smtClean="0"/>
              <a:t>-Men tend to hold their head in a vertical position, whereas women tend to tilt their head when using this gesture.</a:t>
            </a:r>
          </a:p>
        </p:txBody>
      </p:sp>
    </p:spTree>
    <p:extLst>
      <p:ext uri="{BB962C8B-B14F-4D97-AF65-F5344CB8AC3E}">
        <p14:creationId xmlns:p14="http://schemas.microsoft.com/office/powerpoint/2010/main" val="250121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46150" y="4860925"/>
            <a:ext cx="5207000" cy="4605338"/>
          </a:xfrm>
          <a:noFill/>
          <a:ln/>
        </p:spPr>
        <p:txBody>
          <a:bodyPr/>
          <a:lstStyle/>
          <a:p>
            <a:r>
              <a:rPr lang="en-US" smtClean="0"/>
              <a:t>-One hand moves to lower jaw and begins chin-stroking.</a:t>
            </a:r>
          </a:p>
        </p:txBody>
      </p:sp>
    </p:spTree>
    <p:extLst>
      <p:ext uri="{BB962C8B-B14F-4D97-AF65-F5344CB8AC3E}">
        <p14:creationId xmlns:p14="http://schemas.microsoft.com/office/powerpoint/2010/main" val="237725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46150" y="4860925"/>
            <a:ext cx="5207000" cy="4605338"/>
          </a:xfrm>
          <a:noFill/>
          <a:ln/>
        </p:spPr>
        <p:txBody>
          <a:bodyPr/>
          <a:lstStyle/>
          <a:p>
            <a:r>
              <a:rPr lang="en-US" smtClean="0"/>
              <a:t>-When an individual’s hand covers mouth (partially or entirely).</a:t>
            </a:r>
          </a:p>
          <a:p>
            <a:r>
              <a:rPr lang="en-US" smtClean="0"/>
              <a:t>-A signal that he/she is exaggerating or lying.</a:t>
            </a:r>
          </a:p>
          <a:p>
            <a:r>
              <a:rPr lang="en-US" smtClean="0"/>
              <a:t>-If, however, someone covers his/her mouth while you are speaking, it indicates that listener doesn’t believe you!</a:t>
            </a:r>
          </a:p>
        </p:txBody>
      </p:sp>
    </p:spTree>
    <p:extLst>
      <p:ext uri="{BB962C8B-B14F-4D97-AF65-F5344CB8AC3E}">
        <p14:creationId xmlns:p14="http://schemas.microsoft.com/office/powerpoint/2010/main" val="310634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867400" cy="1143000"/>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2438400" y="1524000"/>
            <a:ext cx="28575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48300" y="1524000"/>
            <a:ext cx="28575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82688" y="2017713"/>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62050" y="6243638"/>
            <a:ext cx="1905000" cy="457200"/>
          </a:xfrm>
          <a:prstGeom prst="rect">
            <a:avLst/>
          </a:prstGeom>
        </p:spPr>
        <p:txBody>
          <a:bodyPr/>
          <a:lstStyle>
            <a:lvl1pPr algn="r" rtl="1">
              <a:defRPr/>
            </a:lvl1pPr>
          </a:lstStyle>
          <a:p>
            <a:pPr>
              <a:defRPr/>
            </a:pPr>
            <a:endParaRPr lang="en-US"/>
          </a:p>
        </p:txBody>
      </p:sp>
      <p:sp>
        <p:nvSpPr>
          <p:cNvPr id="5" name="Footer Placeholder 4"/>
          <p:cNvSpPr>
            <a:spLocks noGrp="1"/>
          </p:cNvSpPr>
          <p:nvPr>
            <p:ph type="ftr" sz="quarter" idx="11"/>
          </p:nvPr>
        </p:nvSpPr>
        <p:spPr>
          <a:xfrm>
            <a:off x="3657600" y="6243638"/>
            <a:ext cx="2895600" cy="457200"/>
          </a:xfrm>
          <a:prstGeom prst="rect">
            <a:avLst/>
          </a:prstGeom>
        </p:spPr>
        <p:txBody>
          <a:bodyPr/>
          <a:lstStyle>
            <a:lvl1pPr algn="r" rtl="1">
              <a:defRPr/>
            </a:lvl1pPr>
          </a:lstStyle>
          <a:p>
            <a:pPr>
              <a:defRPr/>
            </a:pPr>
            <a:endParaRPr lang="en-US"/>
          </a:p>
        </p:txBody>
      </p:sp>
      <p:sp>
        <p:nvSpPr>
          <p:cNvPr id="6" name="Slide Number Placeholder 5"/>
          <p:cNvSpPr>
            <a:spLocks noGrp="1"/>
          </p:cNvSpPr>
          <p:nvPr>
            <p:ph type="sldNum" sz="quarter" idx="12"/>
          </p:nvPr>
        </p:nvSpPr>
        <p:spPr>
          <a:xfrm>
            <a:off x="7042150" y="6243638"/>
            <a:ext cx="1905000" cy="457200"/>
          </a:xfrm>
          <a:prstGeom prst="rect">
            <a:avLst/>
          </a:prstGeom>
        </p:spPr>
        <p:txBody>
          <a:bodyPr/>
          <a:lstStyle>
            <a:lvl1pPr algn="r" rtl="1">
              <a:defRPr/>
            </a:lvl1pPr>
          </a:lstStyle>
          <a:p>
            <a:pPr>
              <a:defRPr/>
            </a:pPr>
            <a:fld id="{654187D9-DDD1-46EC-A23D-9048DCADA8F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62050" y="6243638"/>
            <a:ext cx="1905000" cy="457200"/>
          </a:xfrm>
          <a:prstGeom prst="rect">
            <a:avLst/>
          </a:prstGeom>
        </p:spPr>
        <p:txBody>
          <a:bodyPr/>
          <a:lstStyle>
            <a:lvl1pPr algn="r" rtl="1">
              <a:defRPr/>
            </a:lvl1pPr>
          </a:lstStyle>
          <a:p>
            <a:pPr>
              <a:defRPr/>
            </a:pPr>
            <a:endParaRPr lang="en-US"/>
          </a:p>
        </p:txBody>
      </p:sp>
      <p:sp>
        <p:nvSpPr>
          <p:cNvPr id="3" name="Footer Placeholder 2"/>
          <p:cNvSpPr>
            <a:spLocks noGrp="1"/>
          </p:cNvSpPr>
          <p:nvPr>
            <p:ph type="ftr" sz="quarter" idx="11"/>
          </p:nvPr>
        </p:nvSpPr>
        <p:spPr>
          <a:xfrm>
            <a:off x="3657600" y="6243638"/>
            <a:ext cx="2895600" cy="457200"/>
          </a:xfrm>
          <a:prstGeom prst="rect">
            <a:avLst/>
          </a:prstGeom>
        </p:spPr>
        <p:txBody>
          <a:bodyPr/>
          <a:lstStyle>
            <a:lvl1pPr algn="r" rtl="1">
              <a:defRPr/>
            </a:lvl1pPr>
          </a:lstStyle>
          <a:p>
            <a:pPr>
              <a:defRPr/>
            </a:pPr>
            <a:endParaRPr lang="en-US"/>
          </a:p>
        </p:txBody>
      </p:sp>
      <p:sp>
        <p:nvSpPr>
          <p:cNvPr id="4" name="Slide Number Placeholder 3"/>
          <p:cNvSpPr>
            <a:spLocks noGrp="1"/>
          </p:cNvSpPr>
          <p:nvPr>
            <p:ph type="sldNum" sz="quarter" idx="12"/>
          </p:nvPr>
        </p:nvSpPr>
        <p:spPr>
          <a:xfrm>
            <a:off x="7042150" y="6243638"/>
            <a:ext cx="1905000" cy="457200"/>
          </a:xfrm>
          <a:prstGeom prst="rect">
            <a:avLst/>
          </a:prstGeom>
        </p:spPr>
        <p:txBody>
          <a:bodyPr/>
          <a:lstStyle>
            <a:lvl1pPr algn="r" rtl="1">
              <a:defRPr/>
            </a:lvl1pPr>
          </a:lstStyle>
          <a:p>
            <a:pPr>
              <a:defRPr/>
            </a:pPr>
            <a:fld id="{966316AD-437F-4A02-B70B-9A56FCF249D5}"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2362200" y="152400"/>
            <a:ext cx="6400800" cy="2057400"/>
          </a:xfrm>
          <a:prstGeom prst="rect">
            <a:avLst/>
          </a:prstGeom>
        </p:spPr>
        <p:txBody>
          <a:bodyPr/>
          <a:lstStyle>
            <a:lvl1pPr>
              <a:defRPr sz="4800">
                <a:solidFill>
                  <a:srgbClr val="006699"/>
                </a:solidFill>
              </a:defRPr>
            </a:lvl1pPr>
          </a:lstStyle>
          <a:p>
            <a:r>
              <a:rPr lang="en-US" smtClean="0"/>
              <a:t>Click to edit Master title style</a:t>
            </a:r>
            <a:endParaRPr lang="en-US"/>
          </a:p>
        </p:txBody>
      </p:sp>
      <p:sp>
        <p:nvSpPr>
          <p:cNvPr id="3075" name="Rectangle 1027"/>
          <p:cNvSpPr>
            <a:spLocks noGrp="1" noChangeArrowheads="1"/>
          </p:cNvSpPr>
          <p:nvPr>
            <p:ph type="subTitle" idx="1"/>
          </p:nvPr>
        </p:nvSpPr>
        <p:spPr>
          <a:xfrm>
            <a:off x="2362200" y="2590800"/>
            <a:ext cx="6400800" cy="914400"/>
          </a:xfrm>
          <a:prstGeom prst="rect">
            <a:avLst/>
          </a:prstGeo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867400" cy="1143000"/>
          </a:xfrm>
          <a:prstGeom prst="rect">
            <a:avLst/>
          </a:prstGeo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2438400" y="1524000"/>
            <a:ext cx="2857500" cy="4267200"/>
          </a:xfrm>
          <a:prstGeom prst="rect">
            <a:avLst/>
          </a:prstGeom>
        </p:spPr>
        <p:txBody>
          <a:bodyPr/>
          <a:lstStyle/>
          <a:p>
            <a:pPr lvl="0"/>
            <a:r>
              <a:rPr lang="en-US" noProof="0" smtClean="0"/>
              <a:t>Click icon to add clip art</a:t>
            </a:r>
            <a:endParaRPr lang="fa-IR" noProof="0"/>
          </a:p>
        </p:txBody>
      </p:sp>
      <p:sp>
        <p:nvSpPr>
          <p:cNvPr id="4" name="Text Placeholder 3"/>
          <p:cNvSpPr>
            <a:spLocks noGrp="1"/>
          </p:cNvSpPr>
          <p:nvPr>
            <p:ph type="body" sz="half" idx="2"/>
          </p:nvPr>
        </p:nvSpPr>
        <p:spPr>
          <a:xfrm>
            <a:off x="5448300" y="1524000"/>
            <a:ext cx="28575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867400" cy="1143000"/>
          </a:xfrm>
          <a:prstGeom prst="rect">
            <a:avLst/>
          </a:prstGeom>
        </p:spPr>
        <p:txBody>
          <a:bodyPr/>
          <a:lstStyle/>
          <a:p>
            <a:r>
              <a:rPr lang="en-US" smtClean="0"/>
              <a:t>Click to edit Master title style</a:t>
            </a:r>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62200" y="152400"/>
            <a:ext cx="5867400" cy="1143000"/>
          </a:xfrm>
          <a:prstGeom prst="rect">
            <a:avLst/>
          </a:prstGeo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2438400" y="15240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448300" y="15240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2438400" y="37338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5448300" y="37338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867400" cy="1143000"/>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2438400" y="1524000"/>
            <a:ext cx="28575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5448300" y="1524000"/>
            <a:ext cx="28575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867400" cy="1143000"/>
          </a:xfrm>
          <a:prstGeom prst="rect">
            <a:avLst/>
          </a:prstGeo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2438400" y="1524000"/>
            <a:ext cx="28575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448300" y="15240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5448300" y="3733800"/>
            <a:ext cx="28575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Tehran University Scanned logo.JPG"/>
          <p:cNvPicPr>
            <a:picLocks noChangeAspect="1"/>
          </p:cNvPicPr>
          <p:nvPr/>
        </p:nvPicPr>
        <p:blipFill>
          <a:blip r:embed="rId15"/>
          <a:srcRect/>
          <a:stretch>
            <a:fillRect/>
          </a:stretch>
        </p:blipFill>
        <p:spPr bwMode="auto">
          <a:xfrm>
            <a:off x="7929563" y="5929313"/>
            <a:ext cx="1143000" cy="865187"/>
          </a:xfrm>
          <a:prstGeom prst="rect">
            <a:avLst/>
          </a:prstGeom>
          <a:noFill/>
          <a:ln w="9525">
            <a:noFill/>
            <a:miter lim="800000"/>
            <a:headEnd/>
            <a:tailEnd/>
          </a:ln>
        </p:spPr>
      </p:pic>
      <p:sp>
        <p:nvSpPr>
          <p:cNvPr id="10" name="Rectangle 9"/>
          <p:cNvSpPr/>
          <p:nvPr/>
        </p:nvSpPr>
        <p:spPr>
          <a:xfrm rot="16200000">
            <a:off x="-696913" y="5803901"/>
            <a:ext cx="1571625"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1000" dirty="0">
                <a:solidFill>
                  <a:schemeClr val="tx1"/>
                </a:solidFill>
              </a:rPr>
              <a:t>By:</a:t>
            </a:r>
            <a:r>
              <a:rPr lang="en-US" sz="1000" dirty="0">
                <a:solidFill>
                  <a:schemeClr val="tx1">
                    <a:lumMod val="65000"/>
                    <a:lumOff val="35000"/>
                  </a:schemeClr>
                </a:solidFill>
              </a:rPr>
              <a:t> </a:t>
            </a:r>
            <a:r>
              <a:rPr lang="en-US" sz="900" dirty="0">
                <a:solidFill>
                  <a:srgbClr val="C00000"/>
                </a:solidFill>
              </a:rPr>
              <a:t>Ahmad Nakhjavani</a:t>
            </a:r>
            <a:endParaRPr lang="fa-IR" sz="900" dirty="0">
              <a:solidFill>
                <a:schemeClr val="tx1">
                  <a:lumMod val="50000"/>
                  <a:lumOff val="50000"/>
                </a:schemeClr>
              </a:solidFill>
            </a:endParaRPr>
          </a:p>
        </p:txBody>
      </p:sp>
      <p:sp>
        <p:nvSpPr>
          <p:cNvPr id="4" name="Rectangle 4"/>
          <p:cNvSpPr>
            <a:spLocks noChangeArrowheads="1"/>
          </p:cNvSpPr>
          <p:nvPr userDrawn="1"/>
        </p:nvSpPr>
        <p:spPr bwMode="auto">
          <a:xfrm>
            <a:off x="0" y="-47078"/>
            <a:ext cx="4357686" cy="400110"/>
          </a:xfrm>
          <a:prstGeom prst="rect">
            <a:avLst/>
          </a:prstGeom>
          <a:noFill/>
          <a:ln w="9525">
            <a:noFill/>
            <a:miter lim="800000"/>
            <a:headEnd/>
            <a:tailEnd/>
          </a:ln>
        </p:spPr>
        <p:txBody>
          <a:bodyPr wrap="square">
            <a:spAutoFit/>
          </a:bodyPr>
          <a:lstStyle/>
          <a:p>
            <a:pPr algn="ctr" defTabSz="685800" rtl="1"/>
            <a:r>
              <a:rPr lang="fa-IR" altLang="fa-IR" sz="2000" dirty="0">
                <a:solidFill>
                  <a:srgbClr val="FF0000"/>
                </a:solidFill>
                <a:latin typeface="Tahoma" pitchFamily="34" charset="0"/>
                <a:cs typeface="B Titr" pitchFamily="2" charset="-78"/>
              </a:rPr>
              <a:t>کانال تلگرامی بانک پاور </a:t>
            </a:r>
            <a:r>
              <a:rPr lang="fa-IR" altLang="fa-IR" sz="2000" dirty="0" smtClean="0">
                <a:solidFill>
                  <a:srgbClr val="FF0000"/>
                </a:solidFill>
                <a:latin typeface="Tahoma" pitchFamily="34" charset="0"/>
                <a:cs typeface="B Titr" pitchFamily="2" charset="-78"/>
              </a:rPr>
              <a:t>پوینت</a:t>
            </a:r>
            <a:r>
              <a:rPr lang="fa-IR" altLang="fa-IR" sz="2000" baseline="0" dirty="0" smtClean="0">
                <a:solidFill>
                  <a:srgbClr val="FF0000"/>
                </a:solidFill>
                <a:latin typeface="Tahoma" pitchFamily="34" charset="0"/>
                <a:cs typeface="B Titr" pitchFamily="2" charset="-78"/>
              </a:rPr>
              <a:t>  </a:t>
            </a:r>
            <a:r>
              <a:rPr lang="en-US" altLang="fa-IR" sz="2000" dirty="0" smtClean="0">
                <a:solidFill>
                  <a:srgbClr val="FF0000"/>
                </a:solidFill>
                <a:latin typeface="Tahoma" pitchFamily="34" charset="0"/>
                <a:cs typeface="B Titr" pitchFamily="2" charset="-78"/>
              </a:rPr>
              <a:t>@</a:t>
            </a:r>
            <a:r>
              <a:rPr lang="en-US" altLang="fa-IR" sz="2000" dirty="0" err="1" smtClean="0">
                <a:solidFill>
                  <a:srgbClr val="FF0000"/>
                </a:solidFill>
                <a:latin typeface="Tahoma" pitchFamily="34" charset="0"/>
                <a:cs typeface="B Titr" pitchFamily="2" charset="-78"/>
              </a:rPr>
              <a:t>PptBank</a:t>
            </a:r>
            <a:endParaRPr lang="en-US" altLang="fa-IR" sz="2000" dirty="0">
              <a:solidFill>
                <a:srgbClr val="FF0000"/>
              </a:solidFill>
              <a:latin typeface="Tahoma" pitchFamily="34" charset="0"/>
              <a:cs typeface="B Titr" pitchFamily="2" charset="-78"/>
            </a:endParaRPr>
          </a:p>
        </p:txBody>
      </p:sp>
    </p:spTree>
  </p:cSld>
  <p:clrMap bg1="lt1" tx1="dk1" bg2="lt2" tx2="dk2" accent1="accent1" accent2="accent2" accent3="accent3" accent4="accent4" accent5="accent5" accent6="accent6" hlink="hlink" folHlink="folHlink"/>
  <p:sldLayoutIdLst>
    <p:sldLayoutId id="2147483718" r:id="rId1"/>
    <p:sldLayoutId id="2147483730" r:id="rId2"/>
    <p:sldLayoutId id="2147483731" r:id="rId3"/>
    <p:sldLayoutId id="2147483719" r:id="rId4"/>
    <p:sldLayoutId id="2147483720" r:id="rId5"/>
    <p:sldLayoutId id="2147483721" r:id="rId6"/>
    <p:sldLayoutId id="2147483722" r:id="rId7"/>
    <p:sldLayoutId id="2147483724" r:id="rId8"/>
    <p:sldLayoutId id="2147483725" r:id="rId9"/>
    <p:sldLayoutId id="2147483726" r:id="rId10"/>
    <p:sldLayoutId id="2147483727" r:id="rId11"/>
    <p:sldLayoutId id="2147483728" r:id="rId12"/>
    <p:sldLayoutId id="2147483729" r:id="rId13"/>
  </p:sldLayoutIdLst>
  <p:timing>
    <p:tnLst>
      <p:par>
        <p:cTn id="1" dur="indefinite" restart="never" nodeType="tmRoot"/>
      </p:par>
    </p:tnLst>
  </p:timing>
  <p:hf hdr="0" ftr="0" dt="0"/>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9.w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45.wmf"/></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4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48.wmf"/></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50.wmf"/><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51.w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2.wmf"/><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53.wmf"/><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54.wmf"/><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55.wmf"/><Relationship Id="rId4" Type="http://schemas.openxmlformats.org/officeDocument/2006/relationships/oleObject" Target="../embeddings/oleObject1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56.wmf"/><Relationship Id="rId4" Type="http://schemas.openxmlformats.org/officeDocument/2006/relationships/oleObject" Target="../embeddings/oleObject17.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57.wmf"/><Relationship Id="rId4" Type="http://schemas.openxmlformats.org/officeDocument/2006/relationships/oleObject" Target="../embeddings/oleObject1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58.wmf"/><Relationship Id="rId4" Type="http://schemas.openxmlformats.org/officeDocument/2006/relationships/oleObject" Target="../embeddings/oleObject19.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59.wmf"/><Relationship Id="rId4" Type="http://schemas.openxmlformats.org/officeDocument/2006/relationships/oleObject" Target="../embeddings/oleObject20.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60.wmf"/><Relationship Id="rId4" Type="http://schemas.openxmlformats.org/officeDocument/2006/relationships/oleObject" Target="../embeddings/oleObject2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61.wmf"/><Relationship Id="rId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2.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63.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64.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65.wmf"/><Relationship Id="rId4" Type="http://schemas.openxmlformats.org/officeDocument/2006/relationships/oleObject" Target="../embeddings/oleObject26.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66.wmf"/><Relationship Id="rId4" Type="http://schemas.openxmlformats.org/officeDocument/2006/relationships/oleObject" Target="../embeddings/oleObject27.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67.wmf"/><Relationship Id="rId4" Type="http://schemas.openxmlformats.org/officeDocument/2006/relationships/oleObject" Target="../embeddings/oleObject2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68.wmf"/><Relationship Id="rId4" Type="http://schemas.openxmlformats.org/officeDocument/2006/relationships/oleObject" Target="../embeddings/oleObject29.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69.wmf"/><Relationship Id="rId4" Type="http://schemas.openxmlformats.org/officeDocument/2006/relationships/oleObject" Target="../embeddings/oleObject30.bin"/></Relationships>
</file>

<file path=ppt/slides/_rels/slide7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76.wmf"/><Relationship Id="rId4" Type="http://schemas.openxmlformats.org/officeDocument/2006/relationships/oleObject" Target="../embeddings/oleObject31.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77.wmf"/><Relationship Id="rId4" Type="http://schemas.openxmlformats.org/officeDocument/2006/relationships/oleObject" Target="../embeddings/oleObject3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79.wmf"/><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image" Target="../media/image78.wmf"/><Relationship Id="rId4" Type="http://schemas.openxmlformats.org/officeDocument/2006/relationships/oleObject" Target="../embeddings/oleObject3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80.wmf"/><Relationship Id="rId4" Type="http://schemas.openxmlformats.org/officeDocument/2006/relationships/oleObject" Target="../embeddings/oleObject3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81.wmf"/><Relationship Id="rId4" Type="http://schemas.openxmlformats.org/officeDocument/2006/relationships/oleObject" Target="../embeddings/oleObject36.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82.wmf"/><Relationship Id="rId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83.wmf"/><Relationship Id="rId4" Type="http://schemas.openxmlformats.org/officeDocument/2006/relationships/oleObject" Target="../embeddings/oleObject3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84.wmf"/><Relationship Id="rId4" Type="http://schemas.openxmlformats.org/officeDocument/2006/relationships/oleObject" Target="../embeddings/oleObject39.bin"/></Relationships>
</file>

<file path=ppt/slides/_rels/slide9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jpeg"/></Relationships>
</file>

<file path=ppt/slides/_rels/slide9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100.jpeg"/><Relationship Id="rId4" Type="http://schemas.openxmlformats.org/officeDocument/2006/relationships/image" Target="../media/image99.jpeg"/></Relationships>
</file>

<file path=ppt/slides/_rels/slide9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01.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99.jpeg"/></Relationships>
</file>

<file path=ppt/slides/_rels/slide9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9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3"/>
          <p:cNvSpPr>
            <a:spLocks noGrp="1"/>
          </p:cNvSpPr>
          <p:nvPr>
            <p:ph type="sldNum" sz="quarter" idx="4294967295"/>
          </p:nvPr>
        </p:nvSpPr>
        <p:spPr bwMode="auto">
          <a:xfrm>
            <a:off x="457200" y="6245225"/>
            <a:ext cx="2133600" cy="476250"/>
          </a:xfrm>
          <a:prstGeom prst="rect">
            <a:avLst/>
          </a:prstGeom>
          <a:noFill/>
          <a:ln>
            <a:miter lim="800000"/>
            <a:headEnd/>
            <a:tailEnd/>
          </a:ln>
        </p:spPr>
        <p:txBody>
          <a:bodyPr/>
          <a:lstStyle/>
          <a:p>
            <a:pPr algn="r" rtl="1"/>
            <a:fld id="{CAF03C4B-B756-4001-BBE2-0B3F54D5E384}" type="slidenum">
              <a:rPr lang="ar-SA"/>
              <a:pPr algn="r" rtl="1"/>
              <a:t>1</a:t>
            </a:fld>
            <a:endParaRPr lang="en-US"/>
          </a:p>
        </p:txBody>
      </p:sp>
      <p:sp>
        <p:nvSpPr>
          <p:cNvPr id="3078" name="Text Box 6"/>
          <p:cNvSpPr txBox="1">
            <a:spLocks noChangeArrowheads="1"/>
          </p:cNvSpPr>
          <p:nvPr/>
        </p:nvSpPr>
        <p:spPr bwMode="auto">
          <a:xfrm>
            <a:off x="4643438" y="2000250"/>
            <a:ext cx="4214812" cy="2727325"/>
          </a:xfrm>
          <a:prstGeom prst="rect">
            <a:avLst/>
          </a:prstGeom>
          <a:noFill/>
          <a:ln w="9525">
            <a:noFill/>
            <a:miter lim="800000"/>
            <a:headEnd/>
            <a:tailEnd/>
          </a:ln>
        </p:spPr>
        <p:txBody>
          <a:bodyPr>
            <a:spAutoFit/>
          </a:bodyPr>
          <a:lstStyle/>
          <a:p>
            <a:pPr algn="ctr" rtl="1">
              <a:spcBef>
                <a:spcPct val="50000"/>
              </a:spcBef>
              <a:buClr>
                <a:srgbClr val="CC0000"/>
              </a:buClr>
              <a:buSzPct val="70000"/>
              <a:buFont typeface="Wingdings" pitchFamily="2" charset="2"/>
              <a:buNone/>
              <a:defRPr/>
            </a:pPr>
            <a:r>
              <a:rPr lang="fa-IR" sz="3600" b="1" dirty="0">
                <a:solidFill>
                  <a:srgbClr val="C00000"/>
                </a:solidFill>
                <a:latin typeface="Tahoma" pitchFamily="34" charset="0"/>
                <a:ea typeface="Times New Roman" pitchFamily="18" charset="0"/>
                <a:cs typeface="Mitra" pitchFamily="2" charset="-78"/>
              </a:rPr>
              <a:t>مقدمه‌اي بر ارتباطات و اصول و فنون مذاكره</a:t>
            </a:r>
          </a:p>
          <a:p>
            <a:pPr algn="ctr" rtl="1">
              <a:spcBef>
                <a:spcPct val="50000"/>
              </a:spcBef>
              <a:buClr>
                <a:srgbClr val="CC0000"/>
              </a:buClr>
              <a:buSzPct val="70000"/>
              <a:buFont typeface="Wingdings" pitchFamily="2" charset="2"/>
              <a:buNone/>
              <a:defRPr/>
            </a:pPr>
            <a:endParaRPr lang="fa-IR" sz="2400" b="1" dirty="0">
              <a:solidFill>
                <a:srgbClr val="C00000"/>
              </a:solidFill>
              <a:latin typeface="Tahoma" pitchFamily="34" charset="0"/>
              <a:ea typeface="Times New Roman" pitchFamily="18" charset="0"/>
              <a:cs typeface="Mitra" pitchFamily="2" charset="-78"/>
            </a:endParaRPr>
          </a:p>
          <a:p>
            <a:pPr algn="ctr" rtl="1">
              <a:spcBef>
                <a:spcPct val="50000"/>
              </a:spcBef>
              <a:buClr>
                <a:srgbClr val="CC0000"/>
              </a:buClr>
              <a:buSzPct val="70000"/>
              <a:buFont typeface="Wingdings" pitchFamily="2" charset="2"/>
              <a:buNone/>
              <a:defRPr/>
            </a:pPr>
            <a:r>
              <a:rPr lang="fa-IR" sz="2000" b="1" dirty="0">
                <a:solidFill>
                  <a:srgbClr val="000000"/>
                </a:solidFill>
                <a:latin typeface="Tahoma" pitchFamily="34" charset="0"/>
                <a:ea typeface="Times New Roman" pitchFamily="18" charset="0"/>
                <a:cs typeface="Mitra" pitchFamily="2" charset="-78"/>
              </a:rPr>
              <a:t>احمد نخجواني</a:t>
            </a:r>
            <a:br>
              <a:rPr lang="fa-IR" sz="2000" b="1" dirty="0">
                <a:solidFill>
                  <a:srgbClr val="000000"/>
                </a:solidFill>
                <a:latin typeface="Tahoma" pitchFamily="34" charset="0"/>
                <a:ea typeface="Times New Roman" pitchFamily="18" charset="0"/>
                <a:cs typeface="Mitra" pitchFamily="2" charset="-78"/>
              </a:rPr>
            </a:br>
            <a:r>
              <a:rPr lang="en-US" sz="1400" b="1" dirty="0">
                <a:solidFill>
                  <a:schemeClr val="bg2"/>
                </a:solidFill>
                <a:latin typeface="Tahoma" pitchFamily="34" charset="0"/>
                <a:ea typeface="Times New Roman" pitchFamily="18" charset="0"/>
                <a:cs typeface="Mitra" pitchFamily="2" charset="-78"/>
              </a:rPr>
              <a:t>a_nakhjavani@shatel.ir</a:t>
            </a:r>
            <a:endParaRPr lang="fa-IR" sz="1400" b="1" dirty="0">
              <a:solidFill>
                <a:schemeClr val="bg2"/>
              </a:solidFill>
              <a:latin typeface="Tahoma" pitchFamily="34" charset="0"/>
              <a:ea typeface="Times New Roman" pitchFamily="18" charset="0"/>
              <a:cs typeface="Mitra" pitchFamily="2" charset="-78"/>
            </a:endParaRPr>
          </a:p>
          <a:p>
            <a:pPr algn="ctr" rtl="1">
              <a:spcBef>
                <a:spcPct val="50000"/>
              </a:spcBef>
              <a:buClr>
                <a:srgbClr val="CC0000"/>
              </a:buClr>
              <a:buSzPct val="70000"/>
              <a:buFont typeface="Wingdings" pitchFamily="2" charset="2"/>
              <a:buNone/>
              <a:defRPr/>
            </a:pPr>
            <a:r>
              <a:rPr lang="fa-IR" sz="1400" b="1" dirty="0">
                <a:solidFill>
                  <a:schemeClr val="tx1">
                    <a:lumMod val="65000"/>
                    <a:lumOff val="35000"/>
                  </a:schemeClr>
                </a:solidFill>
                <a:latin typeface="Tahoma" pitchFamily="34" charset="0"/>
                <a:ea typeface="Times New Roman" pitchFamily="18" charset="0"/>
                <a:cs typeface="Mitra" pitchFamily="2" charset="-78"/>
              </a:rPr>
              <a:t>پاييز 1387</a:t>
            </a:r>
            <a:endParaRPr lang="fa-IR" sz="1400" b="1" dirty="0">
              <a:solidFill>
                <a:schemeClr val="tx1">
                  <a:lumMod val="65000"/>
                  <a:lumOff val="35000"/>
                </a:schemeClr>
              </a:solidFill>
              <a:ea typeface="Times New Roman" pitchFamily="18" charset="0"/>
              <a:cs typeface="Mitra" pitchFamily="2" charset="-78"/>
            </a:endParaRPr>
          </a:p>
        </p:txBody>
      </p:sp>
      <p:pic>
        <p:nvPicPr>
          <p:cNvPr id="4100" name="Picture 7" descr="C:\Ahmad's Documents\our projects\Shatel\Angry Customer\200428520-003.jpg"/>
          <p:cNvPicPr>
            <a:picLocks noChangeAspect="1" noChangeArrowheads="1"/>
          </p:cNvPicPr>
          <p:nvPr/>
        </p:nvPicPr>
        <p:blipFill>
          <a:blip r:embed="rId2"/>
          <a:srcRect/>
          <a:stretch>
            <a:fillRect/>
          </a:stretch>
        </p:blipFill>
        <p:spPr bwMode="auto">
          <a:xfrm>
            <a:off x="0" y="0"/>
            <a:ext cx="4357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620713" y="682625"/>
            <a:ext cx="8199437" cy="4762500"/>
          </a:xfrm>
          <a:noFill/>
          <a:ln>
            <a:miter lim="800000"/>
            <a:headEnd/>
            <a:tailEnd/>
          </a:ln>
        </p:spPr>
        <p:txBody>
          <a:bodyPr vert="horz" wrap="square" lIns="91440" tIns="45720" rIns="91440" bIns="45720" numCol="1" anchor="t" anchorCtr="0" compatLnSpc="1">
            <a:prstTxWarp prst="textNoShape">
              <a:avLst/>
            </a:prstTxWarp>
          </a:bodyPr>
          <a:lstStyle/>
          <a:p>
            <a:pPr algn="just">
              <a:buFontTx/>
              <a:buNone/>
            </a:pPr>
            <a:r>
              <a:rPr lang="fa-IR" sz="2100" b="1" smtClean="0">
                <a:solidFill>
                  <a:srgbClr val="FF0000"/>
                </a:solidFill>
                <a:ea typeface="Mitra"/>
                <a:cs typeface="Mitra"/>
              </a:rPr>
              <a:t>زبان حركات بدن</a:t>
            </a:r>
          </a:p>
          <a:p>
            <a:pPr algn="just"/>
            <a:r>
              <a:rPr lang="fa-IR" sz="2100" smtClean="0">
                <a:ea typeface="Mitra"/>
                <a:cs typeface="Mitra"/>
              </a:rPr>
              <a:t>قريب به 70% هر ارتباط انساني غيرگويشي و غيرلغوي است</a:t>
            </a:r>
          </a:p>
          <a:p>
            <a:pPr algn="just"/>
            <a:r>
              <a:rPr lang="fa-IR" sz="2100" smtClean="0">
                <a:ea typeface="Mitra"/>
                <a:cs typeface="Mitra"/>
              </a:rPr>
              <a:t>زبان بدن که شامل معاني در حرکات و ظاهر انساني است پايه اي ترين ابزار ارتباطي فرد محسوب مي شود </a:t>
            </a:r>
          </a:p>
          <a:p>
            <a:pPr algn="just"/>
            <a:r>
              <a:rPr lang="fa-IR" sz="2100" smtClean="0">
                <a:ea typeface="Mitra"/>
                <a:cs typeface="Mitra"/>
              </a:rPr>
              <a:t>آوا، نگاه کردن، حالت چهره، حرکات دست و پا و ماهيچه ها، رنگ پوست، طرز پوشش، آرايش تمامأ شامل ارتباط غير گويشي است</a:t>
            </a:r>
          </a:p>
          <a:p>
            <a:pPr algn="just"/>
            <a:r>
              <a:rPr lang="fa-IR" sz="2100" smtClean="0">
                <a:ea typeface="Mitra"/>
                <a:cs typeface="Mitra"/>
              </a:rPr>
              <a:t>پيام هاي غيرگويشي اغلب به طور خودکار دريافت و تحليل مي شود</a:t>
            </a:r>
          </a:p>
          <a:p>
            <a:pPr algn="just"/>
            <a:r>
              <a:rPr lang="fa-IR" sz="2100" smtClean="0">
                <a:ea typeface="Mitra"/>
                <a:cs typeface="Mitra"/>
              </a:rPr>
              <a:t>تفسير زبان حرکات ممکن است از فردي به فرد ديگر متفاوت باشد</a:t>
            </a:r>
          </a:p>
          <a:p>
            <a:pPr>
              <a:spcBef>
                <a:spcPct val="0"/>
              </a:spcBef>
            </a:pPr>
            <a:r>
              <a:rPr lang="fa-IR" sz="2100" smtClean="0">
                <a:ea typeface="Mitra"/>
                <a:cs typeface="Mitra"/>
              </a:rPr>
              <a:t> تحليل و تفسير زبان حرکات ممکن است از فردي به فرد ديگر متفاوت باشد. اما بروز حرکات عموميتي جهاني دارد.</a:t>
            </a:r>
          </a:p>
          <a:p>
            <a:pPr>
              <a:spcBef>
                <a:spcPct val="0"/>
              </a:spcBef>
            </a:pPr>
            <a:r>
              <a:rPr lang="fa-IR" sz="2100" smtClean="0">
                <a:ea typeface="Mitra"/>
                <a:cs typeface="Mitra"/>
              </a:rPr>
              <a:t> تاکنون بيش از يک ميليون حرکت در بشر رويت و ثبت شده است.  بيش‌تر اين حرکات در بشر با وجود فرهنگ و تمدن مختلف،  عموميت داشته است. با اين همه، شماري از اين حركات قراردادي و قابل يادگيري است.</a:t>
            </a:r>
            <a:endParaRPr lang="en-US" sz="2100" smtClean="0">
              <a:ea typeface="Mitra"/>
              <a:cs typeface="Mitra"/>
            </a:endParaRPr>
          </a:p>
          <a:p>
            <a:pPr algn="just"/>
            <a:endParaRPr lang="fa-IR" sz="2100" smtClean="0">
              <a:ea typeface="Mitra"/>
              <a:cs typeface="Mitra"/>
            </a:endParaRPr>
          </a:p>
          <a:p>
            <a:pPr algn="just"/>
            <a:endParaRPr lang="en-US" sz="2100" smtClean="0">
              <a:ea typeface="Mitra"/>
              <a:cs typeface="Mitra"/>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ea typeface="Mitra"/>
              <a:cs typeface="Mitra"/>
            </a:endParaRPr>
          </a:p>
        </p:txBody>
      </p:sp>
      <p:sp>
        <p:nvSpPr>
          <p:cNvPr id="11264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12644" name="Picture 4" descr="?__proxy_url=aHR0cDovL3d3dy5kb29tZGFtLmNvbS9hcmNoaXZlcy8xNDAxLmpwZw==&amp;__proxy_form=0"/>
          <p:cNvPicPr>
            <a:picLocks noChangeAspect="1" noChangeArrowheads="1"/>
          </p:cNvPicPr>
          <p:nvPr/>
        </p:nvPicPr>
        <p:blipFill>
          <a:blip r:embed="rId2"/>
          <a:srcRect/>
          <a:stretch>
            <a:fillRect/>
          </a:stretch>
        </p:blipFill>
        <p:spPr bwMode="auto">
          <a:xfrm>
            <a:off x="971550" y="692150"/>
            <a:ext cx="7200900" cy="525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11366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113668"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2ABDA3E-C3FC-4168-940E-36FFAA856BED}" type="slidenum">
              <a:rPr lang="ar-SA" smtClean="0"/>
              <a:pPr/>
              <a:t>101</a:t>
            </a:fld>
            <a:endParaRPr lang="en-US" smtClean="0"/>
          </a:p>
        </p:txBody>
      </p:sp>
      <p:pic>
        <p:nvPicPr>
          <p:cNvPr id="113669" name="Picture 2" descr="C:\Documents and Settings\Ahmadreza\Desktop\New Folder\1001_798.jpg"/>
          <p:cNvPicPr>
            <a:picLocks noChangeAspect="1" noChangeArrowheads="1"/>
          </p:cNvPicPr>
          <p:nvPr/>
        </p:nvPicPr>
        <p:blipFill>
          <a:blip r:embed="rId2"/>
          <a:srcRect/>
          <a:stretch>
            <a:fillRect/>
          </a:stretch>
        </p:blipFill>
        <p:spPr bwMode="auto">
          <a:xfrm>
            <a:off x="1714500" y="1500188"/>
            <a:ext cx="5876925" cy="384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11571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115716"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E857582-971B-417F-B090-1C8A63F28F6C}" type="slidenum">
              <a:rPr lang="ar-SA" smtClean="0"/>
              <a:pPr/>
              <a:t>102</a:t>
            </a:fld>
            <a:endParaRPr lang="en-US" smtClean="0"/>
          </a:p>
        </p:txBody>
      </p:sp>
      <p:pic>
        <p:nvPicPr>
          <p:cNvPr id="115717" name="Picture 3" descr="C:\Documents and Settings\Ahmadreza\Desktop\My class Negotiation Skills\IMG_2207.jpg"/>
          <p:cNvPicPr>
            <a:picLocks noChangeAspect="1" noChangeArrowheads="1"/>
          </p:cNvPicPr>
          <p:nvPr/>
        </p:nvPicPr>
        <p:blipFill>
          <a:blip r:embed="rId2"/>
          <a:srcRect/>
          <a:stretch>
            <a:fillRect/>
          </a:stretch>
        </p:blipFill>
        <p:spPr bwMode="auto">
          <a:xfrm>
            <a:off x="463550" y="598488"/>
            <a:ext cx="7680325"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11673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pic>
        <p:nvPicPr>
          <p:cNvPr id="116740" name="Picture 2" descr="C:\Documents and Settings\Ahmadreza\Desktop\My class Negotiation Skills\IMG_2208.jpg"/>
          <p:cNvPicPr>
            <a:picLocks noChangeAspect="1" noChangeArrowheads="1"/>
          </p:cNvPicPr>
          <p:nvPr/>
        </p:nvPicPr>
        <p:blipFill>
          <a:blip r:embed="rId2"/>
          <a:srcRect/>
          <a:stretch>
            <a:fillRect/>
          </a:stretch>
        </p:blipFill>
        <p:spPr bwMode="auto">
          <a:xfrm>
            <a:off x="428625" y="598488"/>
            <a:ext cx="7680325"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5"/>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pPr algn="r" rtl="1"/>
            <a:endParaRPr lang="fa-IR"/>
          </a:p>
        </p:txBody>
      </p:sp>
      <p:sp>
        <p:nvSpPr>
          <p:cNvPr id="117763"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mtClean="0"/>
          </a:p>
        </p:txBody>
      </p:sp>
      <p:pic>
        <p:nvPicPr>
          <p:cNvPr id="117764" name="Picture 4" descr="BL-PIC 008"/>
          <p:cNvPicPr>
            <a:picLocks noChangeAspect="1" noChangeArrowheads="1"/>
          </p:cNvPicPr>
          <p:nvPr/>
        </p:nvPicPr>
        <p:blipFill>
          <a:blip r:embed="rId2"/>
          <a:srcRect/>
          <a:stretch>
            <a:fillRect/>
          </a:stretch>
        </p:blipFill>
        <p:spPr bwMode="auto">
          <a:xfrm>
            <a:off x="1476375" y="1196975"/>
            <a:ext cx="6767513" cy="566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1908175" y="1700213"/>
            <a:ext cx="5545138" cy="1609725"/>
          </a:xfrm>
          <a:prstGeom prst="roundRect">
            <a:avLst>
              <a:gd name="adj" fmla="val 16667"/>
            </a:avLst>
          </a:prstGeom>
          <a:solidFill>
            <a:srgbClr val="CC0000"/>
          </a:solidFill>
          <a:ln w="9525">
            <a:noFill/>
            <a:round/>
            <a:headEnd/>
            <a:tailEnd/>
          </a:ln>
        </p:spPr>
        <p:txBody>
          <a:bodyPr tIns="504000" anchor="ctr" anchorCtr="1"/>
          <a:lstStyle/>
          <a:p>
            <a:pPr algn="ctr" rtl="1"/>
            <a:r>
              <a:rPr lang="fa-IR" sz="2000" b="1">
                <a:solidFill>
                  <a:schemeClr val="bg1"/>
                </a:solidFill>
                <a:ea typeface="Mitra"/>
                <a:cs typeface="Mitra"/>
              </a:rPr>
              <a:t>مشاهده:</a:t>
            </a:r>
          </a:p>
          <a:p>
            <a:pPr algn="ctr" rtl="1"/>
            <a:r>
              <a:rPr lang="fa-IR" sz="2800" b="1">
                <a:solidFill>
                  <a:srgbClr val="FFFF00"/>
                </a:solidFill>
                <a:ea typeface="Mitra"/>
                <a:cs typeface="Mitra"/>
              </a:rPr>
              <a:t>چند فيلم كوتاه درباره‌ي زبان حركات بدن</a:t>
            </a:r>
          </a:p>
          <a:p>
            <a:pPr algn="ctr" rtl="1"/>
            <a:endParaRPr lang="fa-IR" sz="2000" b="1">
              <a:solidFill>
                <a:srgbClr val="FFFF00"/>
              </a:solidFill>
              <a:ea typeface="Mitra"/>
              <a:cs typeface="Mitra"/>
            </a:endParaRPr>
          </a:p>
          <a:p>
            <a:pPr algn="ctr" rtl="1"/>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AutoShape 2"/>
          <p:cNvSpPr>
            <a:spLocks noChangeArrowheads="1"/>
          </p:cNvSpPr>
          <p:nvPr/>
        </p:nvSpPr>
        <p:spPr bwMode="auto">
          <a:xfrm>
            <a:off x="1908175" y="1700213"/>
            <a:ext cx="5545138" cy="1609725"/>
          </a:xfrm>
          <a:prstGeom prst="roundRect">
            <a:avLst>
              <a:gd name="adj" fmla="val 16667"/>
            </a:avLst>
          </a:prstGeom>
          <a:solidFill>
            <a:srgbClr val="CC0000"/>
          </a:solidFill>
          <a:ln w="9525">
            <a:noFill/>
            <a:round/>
            <a:headEnd/>
            <a:tailEnd/>
          </a:ln>
        </p:spPr>
        <p:txBody>
          <a:bodyPr tIns="504000" anchor="ctr" anchorCtr="1"/>
          <a:lstStyle/>
          <a:p>
            <a:pPr algn="ctr" rtl="1"/>
            <a:r>
              <a:rPr lang="fa-IR" sz="2000" b="1">
                <a:solidFill>
                  <a:schemeClr val="bg1"/>
                </a:solidFill>
                <a:ea typeface="Mitra"/>
                <a:cs typeface="Mitra"/>
              </a:rPr>
              <a:t>بخش سوم: </a:t>
            </a:r>
          </a:p>
          <a:p>
            <a:pPr algn="ctr" rtl="1"/>
            <a:r>
              <a:rPr lang="fa-IR" sz="2800" b="1">
                <a:solidFill>
                  <a:srgbClr val="FFFF00"/>
                </a:solidFill>
                <a:ea typeface="Mitra"/>
                <a:cs typeface="Mitra"/>
              </a:rPr>
              <a:t>تفاوت‌هاي زنان و مردان در ارتباطات</a:t>
            </a:r>
          </a:p>
          <a:p>
            <a:pPr algn="ctr" rtl="1"/>
            <a:endParaRPr lang="fa-IR" sz="2000" b="1">
              <a:solidFill>
                <a:srgbClr val="FFFF00"/>
              </a:solidFill>
              <a:ea typeface="Mitra"/>
              <a:cs typeface="Mitra"/>
            </a:endParaRPr>
          </a:p>
          <a:p>
            <a:pPr algn="ctr" rtl="1"/>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8"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مقدمه:</a:t>
            </a:r>
          </a:p>
          <a:p>
            <a:pPr marL="342900" indent="-342900" algn="r" rtl="1" eaLnBrk="0" hangingPunct="0">
              <a:spcBef>
                <a:spcPct val="20000"/>
              </a:spcBef>
              <a:buFontTx/>
              <a:buChar char="•"/>
            </a:pPr>
            <a:r>
              <a:rPr lang="fa-IR" sz="2400">
                <a:ea typeface="Mitra"/>
                <a:cs typeface="Mitra"/>
              </a:rPr>
              <a:t>نشستن در رستوران و نگاه به ميز كناري</a:t>
            </a:r>
          </a:p>
          <a:p>
            <a:pPr marL="342900" indent="-342900" algn="r" rtl="1" eaLnBrk="0" hangingPunct="0">
              <a:spcBef>
                <a:spcPct val="20000"/>
              </a:spcBef>
              <a:buFontTx/>
              <a:buChar char="•"/>
            </a:pPr>
            <a:r>
              <a:rPr lang="fa-IR" sz="2400">
                <a:ea typeface="Mitra"/>
                <a:cs typeface="Mitra"/>
              </a:rPr>
              <a:t>زنان به خوبي مي‌فهمند طرف مقابل چه احساسي دارد، اما آقايان تا زماني كه گريه را نبينند، متوجه نمي شوند</a:t>
            </a:r>
          </a:p>
          <a:p>
            <a:pPr marL="342900" indent="-342900" algn="r" rtl="1" eaLnBrk="0" hangingPunct="0">
              <a:spcBef>
                <a:spcPct val="20000"/>
              </a:spcBef>
              <a:buFontTx/>
              <a:buChar char="•"/>
            </a:pPr>
            <a:r>
              <a:rPr lang="fa-IR" sz="2400">
                <a:ea typeface="Mitra"/>
                <a:cs typeface="Mitra"/>
              </a:rPr>
              <a:t>مشاهده‌ي تار موي طلايي از فاصله‌ي پنج متري و نديدن تير چراغ برق هنگام پارك كردن</a:t>
            </a:r>
          </a:p>
          <a:p>
            <a:pPr marL="342900" indent="-342900" algn="r" rtl="1" eaLnBrk="0" hangingPunct="0">
              <a:spcBef>
                <a:spcPct val="20000"/>
              </a:spcBef>
              <a:buFontTx/>
              <a:buChar char="•"/>
            </a:pPr>
            <a:r>
              <a:rPr lang="fa-IR" sz="2400">
                <a:ea typeface="Mitra"/>
                <a:cs typeface="Mitra"/>
              </a:rPr>
              <a:t>غارنشيني انسان طي چندين هزار سال</a:t>
            </a:r>
          </a:p>
          <a:p>
            <a:pPr marL="342900" indent="-342900" algn="r" rtl="1" eaLnBrk="0" hangingPunct="0">
              <a:spcBef>
                <a:spcPct val="20000"/>
              </a:spcBef>
              <a:buFontTx/>
              <a:buChar char="•"/>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6548">
                                            <p:txEl>
                                              <p:pRg st="1" end="1"/>
                                            </p:txEl>
                                          </p:spTgt>
                                        </p:tgtEl>
                                        <p:attrNameLst>
                                          <p:attrName>style.visibility</p:attrName>
                                        </p:attrNameLst>
                                      </p:cBhvr>
                                      <p:to>
                                        <p:strVal val="visible"/>
                                      </p:to>
                                    </p:set>
                                    <p:animEffect transition="in" filter="blinds(horizontal)">
                                      <p:cBhvr>
                                        <p:cTn id="7" dur="500"/>
                                        <p:tgtEl>
                                          <p:spTgt spid="2365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6548">
                                            <p:txEl>
                                              <p:pRg st="2" end="2"/>
                                            </p:txEl>
                                          </p:spTgt>
                                        </p:tgtEl>
                                        <p:attrNameLst>
                                          <p:attrName>style.visibility</p:attrName>
                                        </p:attrNameLst>
                                      </p:cBhvr>
                                      <p:to>
                                        <p:strVal val="visible"/>
                                      </p:to>
                                    </p:set>
                                    <p:animEffect transition="in" filter="blinds(horizontal)">
                                      <p:cBhvr>
                                        <p:cTn id="12" dur="500"/>
                                        <p:tgtEl>
                                          <p:spTgt spid="2365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6548">
                                            <p:txEl>
                                              <p:pRg st="3" end="3"/>
                                            </p:txEl>
                                          </p:spTgt>
                                        </p:tgtEl>
                                        <p:attrNameLst>
                                          <p:attrName>style.visibility</p:attrName>
                                        </p:attrNameLst>
                                      </p:cBhvr>
                                      <p:to>
                                        <p:strVal val="visible"/>
                                      </p:to>
                                    </p:set>
                                    <p:animEffect transition="in" filter="blinds(horizontal)">
                                      <p:cBhvr>
                                        <p:cTn id="17" dur="500"/>
                                        <p:tgtEl>
                                          <p:spTgt spid="2365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6548">
                                            <p:txEl>
                                              <p:pRg st="4" end="4"/>
                                            </p:txEl>
                                          </p:spTgt>
                                        </p:tgtEl>
                                        <p:attrNameLst>
                                          <p:attrName>style.visibility</p:attrName>
                                        </p:attrNameLst>
                                      </p:cBhvr>
                                      <p:to>
                                        <p:strVal val="visible"/>
                                      </p:to>
                                    </p:set>
                                    <p:animEffect transition="in" filter="blinds(horizontal)">
                                      <p:cBhvr>
                                        <p:cTn id="22" dur="500"/>
                                        <p:tgtEl>
                                          <p:spTgt spid="2365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a:stretch>
            <a:fillRect/>
          </a:stretch>
        </p:blipFill>
        <p:spPr bwMode="auto">
          <a:xfrm>
            <a:off x="1895475" y="1824038"/>
            <a:ext cx="5353050" cy="3209925"/>
          </a:xfrm>
          <a:prstGeom prst="rect">
            <a:avLst/>
          </a:prstGeom>
          <a:noFill/>
          <a:ln w="9525">
            <a:noFill/>
            <a:miter lim="800000"/>
            <a:headEnd/>
            <a:tailEnd/>
          </a:ln>
        </p:spPr>
      </p:pic>
      <p:sp>
        <p:nvSpPr>
          <p:cNvPr id="252931"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دامنه‌ي ديد زن و مرد:</a:t>
            </a:r>
          </a:p>
          <a:p>
            <a:pPr marL="342900" indent="-342900" algn="r" rtl="1" eaLnBrk="0" hangingPunct="0">
              <a:spcBef>
                <a:spcPct val="20000"/>
              </a:spcBef>
              <a:buFontTx/>
              <a:buChar char="•"/>
            </a:pPr>
            <a:r>
              <a:rPr lang="fa-IR" sz="2400">
                <a:ea typeface="Mitra"/>
                <a:cs typeface="Mitra"/>
              </a:rPr>
              <a:t>دامنه‌ي ديد 45 درجه‌اي آقايان و 180 درجه‌اي خانم‌ها</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Tx/>
              <a:buChar char="•"/>
            </a:pPr>
            <a:endParaRPr lang="fa-IR" sz="1400">
              <a:ea typeface="Mitra"/>
              <a:cs typeface="Mitra"/>
            </a:endParaRPr>
          </a:p>
          <a:p>
            <a:pPr marL="342900" indent="-342900" algn="r" rtl="1" eaLnBrk="0" hangingPunct="0">
              <a:spcBef>
                <a:spcPct val="20000"/>
              </a:spcBef>
              <a:buFontTx/>
              <a:buChar char="•"/>
            </a:pPr>
            <a:r>
              <a:rPr lang="fa-IR" sz="2400">
                <a:ea typeface="Mitra"/>
                <a:cs typeface="Mitra"/>
              </a:rPr>
              <a:t>آيا مردان چشم چران‌اند؟</a:t>
            </a:r>
          </a:p>
          <a:p>
            <a:pPr marL="342900" indent="-342900" algn="r" rtl="1" eaLnBrk="0" hangingPunct="0">
              <a:spcBef>
                <a:spcPct val="20000"/>
              </a:spcBef>
              <a:buFontTx/>
              <a:buChar char="•"/>
            </a:pPr>
            <a:r>
              <a:rPr lang="fa-IR" sz="2400">
                <a:ea typeface="Mitra"/>
                <a:cs typeface="Mitra"/>
              </a:rPr>
              <a:t>ديد مناسب‌تر آقايان در مسافت‌هاي طولاني</a:t>
            </a:r>
          </a:p>
          <a:p>
            <a:pPr marL="342900" indent="-342900" algn="r" rtl="1" eaLnBrk="0" hangingPunct="0">
              <a:spcBef>
                <a:spcPct val="20000"/>
              </a:spcBef>
              <a:buFontTx/>
              <a:buChar char="•"/>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2931">
                                            <p:txEl>
                                              <p:pRg st="10" end="10"/>
                                            </p:txEl>
                                          </p:spTgt>
                                        </p:tgtEl>
                                        <p:attrNameLst>
                                          <p:attrName>style.visibility</p:attrName>
                                        </p:attrNameLst>
                                      </p:cBhvr>
                                      <p:to>
                                        <p:strVal val="visible"/>
                                      </p:to>
                                    </p:set>
                                    <p:animEffect transition="in" filter="blinds(horizontal)">
                                      <p:cBhvr>
                                        <p:cTn id="7" dur="500"/>
                                        <p:tgtEl>
                                          <p:spTgt spid="252931">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2931">
                                            <p:txEl>
                                              <p:pRg st="11" end="11"/>
                                            </p:txEl>
                                          </p:spTgt>
                                        </p:tgtEl>
                                        <p:attrNameLst>
                                          <p:attrName>style.visibility</p:attrName>
                                        </p:attrNameLst>
                                      </p:cBhvr>
                                      <p:to>
                                        <p:strVal val="visible"/>
                                      </p:to>
                                    </p:set>
                                    <p:animEffect transition="in" filter="blinds(horizontal)">
                                      <p:cBhvr>
                                        <p:cTn id="12" dur="500"/>
                                        <p:tgtEl>
                                          <p:spTgt spid="2529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5"/>
          <p:cNvPicPr>
            <a:picLocks noChangeAspect="1" noChangeArrowheads="1"/>
          </p:cNvPicPr>
          <p:nvPr/>
        </p:nvPicPr>
        <p:blipFill>
          <a:blip r:embed="rId2"/>
          <a:srcRect/>
          <a:stretch>
            <a:fillRect/>
          </a:stretch>
        </p:blipFill>
        <p:spPr bwMode="auto">
          <a:xfrm>
            <a:off x="1763713" y="633413"/>
            <a:ext cx="5707062" cy="574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bwMode="auto">
          <a:xfrm>
            <a:off x="500063" y="836613"/>
            <a:ext cx="8270875" cy="4114800"/>
          </a:xfrm>
          <a:prstGeom prst="rect">
            <a:avLst/>
          </a:prstGeom>
          <a:noFill/>
          <a:ln>
            <a:miter lim="800000"/>
            <a:headEnd/>
            <a:tailEnd/>
          </a:ln>
        </p:spPr>
        <p:txBody>
          <a:bodyPr/>
          <a:lstStyle/>
          <a:p>
            <a:pPr>
              <a:buFontTx/>
              <a:buNone/>
            </a:pPr>
            <a:r>
              <a:rPr lang="fa-IR" sz="2400" b="1" smtClean="0">
                <a:solidFill>
                  <a:srgbClr val="FF0000"/>
                </a:solidFill>
                <a:ea typeface="Mitra"/>
                <a:cs typeface="Mitra"/>
              </a:rPr>
              <a:t>زبان حركات بدن</a:t>
            </a:r>
          </a:p>
          <a:p>
            <a:r>
              <a:rPr lang="fa-IR" sz="2400" smtClean="0">
                <a:ea typeface="Mitra"/>
                <a:cs typeface="Mitra"/>
              </a:rPr>
              <a:t>تفاوت هاي فرهنگي </a:t>
            </a:r>
            <a:r>
              <a:rPr lang="fa-IR" sz="2400" smtClean="0">
                <a:solidFill>
                  <a:srgbClr val="0000FF"/>
                </a:solidFill>
                <a:ea typeface="Mitra"/>
                <a:cs typeface="Mitra"/>
              </a:rPr>
              <a:t>/ قوميت ها، نژادها</a:t>
            </a:r>
          </a:p>
          <a:p>
            <a:r>
              <a:rPr lang="fa-IR" sz="2400" smtClean="0">
                <a:ea typeface="Mitra"/>
                <a:cs typeface="Mitra"/>
              </a:rPr>
              <a:t>تفاوتهاي جنسيتي </a:t>
            </a:r>
            <a:r>
              <a:rPr lang="fa-IR" sz="2400" smtClean="0">
                <a:solidFill>
                  <a:srgbClr val="0000FF"/>
                </a:solidFill>
                <a:ea typeface="Mitra"/>
                <a:cs typeface="Mitra"/>
              </a:rPr>
              <a:t>/ زنانگي مردانگي</a:t>
            </a:r>
          </a:p>
          <a:p>
            <a:r>
              <a:rPr lang="fa-IR" sz="2400" smtClean="0">
                <a:ea typeface="Mitra"/>
                <a:cs typeface="Mitra"/>
              </a:rPr>
              <a:t>آوا  /  </a:t>
            </a:r>
            <a:r>
              <a:rPr lang="fa-IR" sz="2400" smtClean="0">
                <a:solidFill>
                  <a:srgbClr val="0000FF"/>
                </a:solidFill>
                <a:ea typeface="Mitra"/>
                <a:cs typeface="Mitra"/>
              </a:rPr>
              <a:t>تن صدا، نحوه بيان، سکوت، خنده</a:t>
            </a:r>
          </a:p>
          <a:p>
            <a:r>
              <a:rPr lang="fa-IR" sz="2400" smtClean="0">
                <a:ea typeface="Mitra"/>
                <a:cs typeface="Mitra"/>
              </a:rPr>
              <a:t>فضاي شخصي / </a:t>
            </a:r>
            <a:r>
              <a:rPr lang="fa-IR" sz="2400" smtClean="0">
                <a:solidFill>
                  <a:srgbClr val="0000FF"/>
                </a:solidFill>
                <a:ea typeface="Mitra"/>
                <a:cs typeface="Mitra"/>
              </a:rPr>
              <a:t> خصوصي، طبيعي، عمومي</a:t>
            </a:r>
          </a:p>
          <a:p>
            <a:r>
              <a:rPr lang="fa-IR" sz="2400" smtClean="0">
                <a:ea typeface="Mitra"/>
                <a:cs typeface="Mitra"/>
              </a:rPr>
              <a:t>حالات چهره</a:t>
            </a:r>
          </a:p>
          <a:p>
            <a:r>
              <a:rPr lang="fa-IR" sz="2400" smtClean="0">
                <a:ea typeface="Mitra"/>
                <a:cs typeface="Mitra"/>
              </a:rPr>
              <a:t>ظاهر /  </a:t>
            </a:r>
            <a:r>
              <a:rPr lang="fa-IR" sz="2400" smtClean="0">
                <a:solidFill>
                  <a:srgbClr val="0000FF"/>
                </a:solidFill>
                <a:ea typeface="Mitra"/>
                <a:cs typeface="Mitra"/>
              </a:rPr>
              <a:t>جثه، پوست</a:t>
            </a:r>
          </a:p>
          <a:p>
            <a:r>
              <a:rPr lang="fa-IR" sz="2400" smtClean="0">
                <a:ea typeface="Mitra"/>
                <a:cs typeface="Mitra"/>
              </a:rPr>
              <a:t>لباس و آرايش / </a:t>
            </a:r>
            <a:r>
              <a:rPr lang="fa-IR" sz="2400" smtClean="0">
                <a:solidFill>
                  <a:srgbClr val="0000FF"/>
                </a:solidFill>
                <a:ea typeface="Mitra"/>
                <a:cs typeface="Mitra"/>
              </a:rPr>
              <a:t>يونيفورم‌ها، گريم صورت و بدن</a:t>
            </a:r>
          </a:p>
          <a:p>
            <a:r>
              <a:rPr lang="fa-IR" sz="2400" smtClean="0">
                <a:ea typeface="Mitra"/>
                <a:cs typeface="Mitra"/>
              </a:rPr>
              <a:t>حرکات دست / </a:t>
            </a:r>
            <a:r>
              <a:rPr lang="fa-IR" sz="2400" smtClean="0">
                <a:solidFill>
                  <a:srgbClr val="0000FF"/>
                </a:solidFill>
                <a:ea typeface="Mitra"/>
                <a:cs typeface="Mitra"/>
              </a:rPr>
              <a:t>دست با دست، دست با بدن و اجزا صورت، دست دان</a:t>
            </a:r>
          </a:p>
          <a:p>
            <a:r>
              <a:rPr lang="fa-IR" sz="2400" smtClean="0">
                <a:ea typeface="Mitra"/>
                <a:cs typeface="Mitra"/>
              </a:rPr>
              <a:t>ايستادن و نشستن</a:t>
            </a:r>
          </a:p>
          <a:p>
            <a:r>
              <a:rPr lang="fa-IR" sz="2400" smtClean="0">
                <a:ea typeface="Mitra"/>
                <a:cs typeface="Mitra"/>
              </a:rPr>
              <a:t>نگاه کردن / </a:t>
            </a:r>
            <a:r>
              <a:rPr lang="fa-IR" sz="2400" smtClean="0">
                <a:solidFill>
                  <a:srgbClr val="0000FF"/>
                </a:solidFill>
                <a:ea typeface="Mitra"/>
                <a:cs typeface="Mitra"/>
              </a:rPr>
              <a:t>انواع نگاه ها</a:t>
            </a:r>
          </a:p>
          <a:p>
            <a:r>
              <a:rPr lang="fa-IR" sz="2400" smtClean="0">
                <a:ea typeface="Mitra"/>
                <a:cs typeface="Mitra"/>
              </a:rPr>
              <a: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شنيدن در مردان و زنان:</a:t>
            </a:r>
          </a:p>
          <a:p>
            <a:pPr marL="342900" indent="-342900" algn="r" rtl="1" eaLnBrk="0" hangingPunct="0">
              <a:spcBef>
                <a:spcPct val="20000"/>
              </a:spcBef>
              <a:buFontTx/>
              <a:buChar char="•"/>
            </a:pPr>
            <a:r>
              <a:rPr lang="fa-IR" sz="2400">
                <a:ea typeface="Mitra"/>
                <a:cs typeface="Mitra"/>
              </a:rPr>
              <a:t>گوش زنان به مراتب تيزتر از مردان است.</a:t>
            </a:r>
          </a:p>
          <a:p>
            <a:pPr marL="342900" indent="-342900" algn="r" rtl="1" eaLnBrk="0" hangingPunct="0">
              <a:spcBef>
                <a:spcPct val="20000"/>
              </a:spcBef>
              <a:buFontTx/>
              <a:buChar char="•"/>
            </a:pPr>
            <a:r>
              <a:rPr lang="fa-IR" sz="2400">
                <a:ea typeface="Mitra"/>
                <a:cs typeface="Mitra"/>
              </a:rPr>
              <a:t>صداي چك چك آب زنان را ديوانه مي‌كند، اما بر خواب مردان اثري ندارد.</a:t>
            </a:r>
          </a:p>
          <a:p>
            <a:pPr marL="342900" indent="-342900" algn="r" rtl="1" eaLnBrk="0" hangingPunct="0">
              <a:spcBef>
                <a:spcPct val="20000"/>
              </a:spcBef>
              <a:buFontTx/>
              <a:buChar char="•"/>
            </a:pPr>
            <a:r>
              <a:rPr lang="fa-IR" sz="2400">
                <a:ea typeface="Mitra"/>
                <a:cs typeface="Mitra"/>
              </a:rPr>
              <a:t>در گفت و گوي متقابل، زنان مي‌توانند هم حرف طرف مقابل را بشوند و هم جاي ديگري را زير نظر داشته باشند.</a:t>
            </a:r>
          </a:p>
          <a:p>
            <a:pPr marL="342900" indent="-342900" algn="r" rtl="1" eaLnBrk="0" hangingPunct="0">
              <a:spcBef>
                <a:spcPct val="20000"/>
              </a:spcBef>
              <a:buFontTx/>
              <a:buChar char="•"/>
            </a:pPr>
            <a:r>
              <a:rPr lang="fa-IR" sz="2400">
                <a:ea typeface="Mitra"/>
                <a:cs typeface="Mitra"/>
              </a:rPr>
              <a:t>مردان حتا اگر صداي به هم خوردن ظرف‌ها بيايد، نمي‌توانند صحبت‌هاي طرف ديگر را بشوند.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Effect transition="in" filter="blinds(horizontal)">
                                      <p:cBhvr>
                                        <p:cTn id="7" dur="500"/>
                                        <p:tgtEl>
                                          <p:spTgt spid="2416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1666">
                                            <p:txEl>
                                              <p:pRg st="2" end="2"/>
                                            </p:txEl>
                                          </p:spTgt>
                                        </p:tgtEl>
                                        <p:attrNameLst>
                                          <p:attrName>style.visibility</p:attrName>
                                        </p:attrNameLst>
                                      </p:cBhvr>
                                      <p:to>
                                        <p:strVal val="visible"/>
                                      </p:to>
                                    </p:set>
                                    <p:animEffect transition="in" filter="blinds(horizontal)">
                                      <p:cBhvr>
                                        <p:cTn id="12" dur="500"/>
                                        <p:tgtEl>
                                          <p:spTgt spid="2416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1666">
                                            <p:txEl>
                                              <p:pRg st="3" end="3"/>
                                            </p:txEl>
                                          </p:spTgt>
                                        </p:tgtEl>
                                        <p:attrNameLst>
                                          <p:attrName>style.visibility</p:attrName>
                                        </p:attrNameLst>
                                      </p:cBhvr>
                                      <p:to>
                                        <p:strVal val="visible"/>
                                      </p:to>
                                    </p:set>
                                    <p:animEffect transition="in" filter="blinds(horizontal)">
                                      <p:cBhvr>
                                        <p:cTn id="17" dur="500"/>
                                        <p:tgtEl>
                                          <p:spTgt spid="2416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1666">
                                            <p:txEl>
                                              <p:pRg st="4" end="4"/>
                                            </p:txEl>
                                          </p:spTgt>
                                        </p:tgtEl>
                                        <p:attrNameLst>
                                          <p:attrName>style.visibility</p:attrName>
                                        </p:attrNameLst>
                                      </p:cBhvr>
                                      <p:to>
                                        <p:strVal val="visible"/>
                                      </p:to>
                                    </p:set>
                                    <p:animEffect transition="in" filter="blinds(horizontal)">
                                      <p:cBhvr>
                                        <p:cTn id="22" dur="500"/>
                                        <p:tgtEl>
                                          <p:spTgt spid="2416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259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25956" name="Picture 4"/>
          <p:cNvPicPr>
            <a:picLocks noChangeAspect="1" noChangeArrowheads="1"/>
          </p:cNvPicPr>
          <p:nvPr/>
        </p:nvPicPr>
        <p:blipFill>
          <a:blip r:embed="rId2"/>
          <a:srcRect/>
          <a:stretch>
            <a:fillRect/>
          </a:stretch>
        </p:blipFill>
        <p:spPr bwMode="auto">
          <a:xfrm>
            <a:off x="1258888" y="523875"/>
            <a:ext cx="6738937" cy="5191125"/>
          </a:xfrm>
          <a:prstGeom prst="rect">
            <a:avLst/>
          </a:prstGeom>
          <a:noFill/>
          <a:ln w="9525">
            <a:noFill/>
            <a:miter lim="800000"/>
            <a:headEnd/>
            <a:tailEnd/>
          </a:ln>
        </p:spPr>
      </p:pic>
      <p:pic>
        <p:nvPicPr>
          <p:cNvPr id="125957" name="Picture 5"/>
          <p:cNvPicPr>
            <a:picLocks noChangeAspect="1" noChangeArrowheads="1"/>
          </p:cNvPicPr>
          <p:nvPr/>
        </p:nvPicPr>
        <p:blipFill>
          <a:blip r:embed="rId3"/>
          <a:srcRect/>
          <a:stretch>
            <a:fillRect/>
          </a:stretch>
        </p:blipFill>
        <p:spPr bwMode="auto">
          <a:xfrm>
            <a:off x="2195513" y="5876925"/>
            <a:ext cx="501015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مهارت زنان و مردان در درك زبان حركات بدن:</a:t>
            </a:r>
          </a:p>
          <a:p>
            <a:pPr marL="342900" indent="-342900" algn="r" rtl="1" eaLnBrk="0" hangingPunct="0">
              <a:spcBef>
                <a:spcPct val="20000"/>
              </a:spcBef>
              <a:buFontTx/>
              <a:buChar char="•"/>
            </a:pPr>
            <a:r>
              <a:rPr lang="fa-IR" sz="2400">
                <a:ea typeface="Mitra"/>
                <a:cs typeface="Mitra"/>
              </a:rPr>
              <a:t>تحقيقات نشان مي‌دهد به ازاي هر مردي كه بتواند لحن كلام و زبان حركات بدن طرف مقابل را تشخيص دهد، هشت زن قادر به اين كار هستند.</a:t>
            </a:r>
          </a:p>
          <a:p>
            <a:pPr marL="342900" indent="-342900" algn="r" rtl="1" eaLnBrk="0" hangingPunct="0">
              <a:spcBef>
                <a:spcPct val="20000"/>
              </a:spcBef>
              <a:buFontTx/>
              <a:buChar char="•"/>
            </a:pPr>
            <a:r>
              <a:rPr lang="fa-IR" sz="2400">
                <a:ea typeface="Mitra"/>
                <a:cs typeface="Mitra"/>
              </a:rPr>
              <a:t>در تحقيقي، فيلم نوزادان بدون صدا براي زنان و مردان پخش شد. تقريبا“ همه مادران توانستند بفهمند نوزاد گرسنه است، درد دارد، خيس است و ... اما كم‌تر از 10 درصد مردان توانستند چند احساس نوزاد را حدس بزنند. تعدادي نيز گفتند كه «بچه مامان‌شو مي‌خوات!».</a:t>
            </a:r>
          </a:p>
          <a:p>
            <a:pPr marL="342900" indent="-342900" algn="r" rtl="1" eaLnBrk="0" hangingPunct="0">
              <a:spcBef>
                <a:spcPct val="20000"/>
              </a:spcBef>
              <a:buFontTx/>
              <a:buChar char="•"/>
            </a:pPr>
            <a:r>
              <a:rPr lang="fa-IR" sz="2400">
                <a:ea typeface="Mitra"/>
                <a:cs typeface="Mitra"/>
              </a:rPr>
              <a:t>اين تحقيق براي مادربزرگ‌ها و پدربزرگ‌ها نيز انجام شد، بين 50 تا 70 درصد آنان امتياز مادرها را به دست آوردند، اما عمده‌ي پدربزرگ‌ها حتا نتوانستند نوه‌ي خود را تشخيص دهند!</a:t>
            </a:r>
          </a:p>
          <a:p>
            <a:pPr marL="342900" indent="-342900" algn="r" rtl="1" eaLnBrk="0" hangingPunct="0">
              <a:spcBef>
                <a:spcPct val="20000"/>
              </a:spcBef>
              <a:buFontTx/>
              <a:buChar char="•"/>
            </a:pPr>
            <a:r>
              <a:rPr lang="fa-IR" sz="2400">
                <a:ea typeface="Mitra"/>
                <a:cs typeface="Mitra"/>
              </a:rPr>
              <a:t>زنان به خاطر اين قدرت، به سادگي مي‌توانند وقتي مردي دروغ مي‌گويد تشخيص دهند. پس بهتر است آقايان از تلفن يا ايميل استفاده كنند، يا دست كم هنگام دروغ گفتن، پتو روي سر خودشان بكشند!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2690">
                                            <p:txEl>
                                              <p:pRg st="1" end="1"/>
                                            </p:txEl>
                                          </p:spTgt>
                                        </p:tgtEl>
                                        <p:attrNameLst>
                                          <p:attrName>style.visibility</p:attrName>
                                        </p:attrNameLst>
                                      </p:cBhvr>
                                      <p:to>
                                        <p:strVal val="visible"/>
                                      </p:to>
                                    </p:set>
                                    <p:animEffect transition="in" filter="blinds(horizontal)">
                                      <p:cBhvr>
                                        <p:cTn id="7" dur="500"/>
                                        <p:tgtEl>
                                          <p:spTgt spid="2426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2690">
                                            <p:txEl>
                                              <p:pRg st="2" end="2"/>
                                            </p:txEl>
                                          </p:spTgt>
                                        </p:tgtEl>
                                        <p:attrNameLst>
                                          <p:attrName>style.visibility</p:attrName>
                                        </p:attrNameLst>
                                      </p:cBhvr>
                                      <p:to>
                                        <p:strVal val="visible"/>
                                      </p:to>
                                    </p:set>
                                    <p:animEffect transition="in" filter="blinds(horizontal)">
                                      <p:cBhvr>
                                        <p:cTn id="12" dur="500"/>
                                        <p:tgtEl>
                                          <p:spTgt spid="2426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2690">
                                            <p:txEl>
                                              <p:pRg st="3" end="3"/>
                                            </p:txEl>
                                          </p:spTgt>
                                        </p:tgtEl>
                                        <p:attrNameLst>
                                          <p:attrName>style.visibility</p:attrName>
                                        </p:attrNameLst>
                                      </p:cBhvr>
                                      <p:to>
                                        <p:strVal val="visible"/>
                                      </p:to>
                                    </p:set>
                                    <p:animEffect transition="in" filter="blinds(horizontal)">
                                      <p:cBhvr>
                                        <p:cTn id="17" dur="500"/>
                                        <p:tgtEl>
                                          <p:spTgt spid="2426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2690">
                                            <p:txEl>
                                              <p:pRg st="4" end="4"/>
                                            </p:txEl>
                                          </p:spTgt>
                                        </p:tgtEl>
                                        <p:attrNameLst>
                                          <p:attrName>style.visibility</p:attrName>
                                        </p:attrNameLst>
                                      </p:cBhvr>
                                      <p:to>
                                        <p:strVal val="visible"/>
                                      </p:to>
                                    </p:set>
                                    <p:animEffect transition="in" filter="blinds(horizontal)">
                                      <p:cBhvr>
                                        <p:cTn id="22" dur="500"/>
                                        <p:tgtEl>
                                          <p:spTgt spid="242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مردان به جزييات دقت نمي‌كنند!</a:t>
            </a:r>
          </a:p>
          <a:p>
            <a:pPr marL="342900" indent="-342900" algn="r" rtl="1" eaLnBrk="0" hangingPunct="0">
              <a:spcBef>
                <a:spcPct val="20000"/>
              </a:spcBef>
              <a:buFontTx/>
              <a:buChar char="•"/>
            </a:pPr>
            <a:r>
              <a:rPr lang="fa-IR" sz="2400">
                <a:ea typeface="Mitra"/>
                <a:cs typeface="Mitra"/>
              </a:rPr>
              <a:t>بازگشت از مهماني و گله زن از رفتار زن سبك سر در مهماني</a:t>
            </a:r>
          </a:p>
          <a:p>
            <a:pPr marL="342900" indent="-342900" algn="r" rtl="1" eaLnBrk="0" hangingPunct="0">
              <a:spcBef>
                <a:spcPct val="20000"/>
              </a:spcBef>
              <a:buFontTx/>
              <a:buChar char="•"/>
            </a:pPr>
            <a:r>
              <a:rPr lang="fa-IR" sz="2400">
                <a:ea typeface="Mitra"/>
                <a:cs typeface="Mitra"/>
              </a:rPr>
              <a:t>تفاوت توصيف مهماني از زبان زنان و مردان</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 typeface="Wingdings" pitchFamily="2" charset="2"/>
              <a:buNone/>
            </a:pPr>
            <a:r>
              <a:rPr lang="fa-IR" sz="2400" b="1">
                <a:solidFill>
                  <a:srgbClr val="FF0000"/>
                </a:solidFill>
                <a:ea typeface="Mitra"/>
                <a:cs typeface="Mitra"/>
              </a:rPr>
              <a:t>جادوي لمس</a:t>
            </a:r>
          </a:p>
          <a:p>
            <a:pPr marL="342900" indent="-342900" algn="r" rtl="1" eaLnBrk="0" hangingPunct="0">
              <a:spcBef>
                <a:spcPct val="20000"/>
              </a:spcBef>
              <a:buFontTx/>
              <a:buChar char="•"/>
            </a:pPr>
            <a:r>
              <a:rPr lang="fa-IR" sz="2400">
                <a:ea typeface="Mitra"/>
                <a:cs typeface="Mitra"/>
              </a:rPr>
              <a:t>زنان 4 تا 6 برابر بيش از مردان ميل به لمس يك ديگر هنگام گفت و گو دارند.</a:t>
            </a:r>
          </a:p>
          <a:p>
            <a:pPr marL="342900" indent="-342900" algn="r" rtl="1" eaLnBrk="0" hangingPunct="0">
              <a:spcBef>
                <a:spcPct val="20000"/>
              </a:spcBef>
              <a:buFontTx/>
              <a:buChar char="•"/>
            </a:pPr>
            <a:r>
              <a:rPr lang="fa-IR" sz="2400">
                <a:ea typeface="Mitra"/>
                <a:cs typeface="Mitra"/>
              </a:rPr>
              <a:t>زن در عصبانيت به مرد مي‌گويد «به من دست نزن» و مرد علت آن را نمي‌داند!</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738">
                                            <p:txEl>
                                              <p:pRg st="1" end="1"/>
                                            </p:txEl>
                                          </p:spTgt>
                                        </p:tgtEl>
                                        <p:attrNameLst>
                                          <p:attrName>style.visibility</p:attrName>
                                        </p:attrNameLst>
                                      </p:cBhvr>
                                      <p:to>
                                        <p:strVal val="visible"/>
                                      </p:to>
                                    </p:set>
                                    <p:animEffect transition="in" filter="blinds(horizontal)">
                                      <p:cBhvr>
                                        <p:cTn id="7" dur="500"/>
                                        <p:tgtEl>
                                          <p:spTgt spid="2447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4738">
                                            <p:txEl>
                                              <p:pRg st="2" end="2"/>
                                            </p:txEl>
                                          </p:spTgt>
                                        </p:tgtEl>
                                        <p:attrNameLst>
                                          <p:attrName>style.visibility</p:attrName>
                                        </p:attrNameLst>
                                      </p:cBhvr>
                                      <p:to>
                                        <p:strVal val="visible"/>
                                      </p:to>
                                    </p:set>
                                    <p:animEffect transition="in" filter="blinds(horizontal)">
                                      <p:cBhvr>
                                        <p:cTn id="12" dur="500"/>
                                        <p:tgtEl>
                                          <p:spTgt spid="2447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4738">
                                            <p:txEl>
                                              <p:pRg st="4" end="4"/>
                                            </p:txEl>
                                          </p:spTgt>
                                        </p:tgtEl>
                                        <p:attrNameLst>
                                          <p:attrName>style.visibility</p:attrName>
                                        </p:attrNameLst>
                                      </p:cBhvr>
                                      <p:to>
                                        <p:strVal val="visible"/>
                                      </p:to>
                                    </p:set>
                                    <p:animEffect transition="in" filter="blinds(horizontal)">
                                      <p:cBhvr>
                                        <p:cTn id="17" dur="500"/>
                                        <p:tgtEl>
                                          <p:spTgt spid="244738">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44738">
                                            <p:txEl>
                                              <p:pRg st="5" end="5"/>
                                            </p:txEl>
                                          </p:spTgt>
                                        </p:tgtEl>
                                        <p:attrNameLst>
                                          <p:attrName>style.visibility</p:attrName>
                                        </p:attrNameLst>
                                      </p:cBhvr>
                                      <p:to>
                                        <p:strVal val="visible"/>
                                      </p:to>
                                    </p:set>
                                    <p:animEffect transition="in" filter="blinds(horizontal)">
                                      <p:cBhvr>
                                        <p:cTn id="20" dur="500"/>
                                        <p:tgtEl>
                                          <p:spTgt spid="24473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4738">
                                            <p:txEl>
                                              <p:pRg st="6" end="6"/>
                                            </p:txEl>
                                          </p:spTgt>
                                        </p:tgtEl>
                                        <p:attrNameLst>
                                          <p:attrName>style.visibility</p:attrName>
                                        </p:attrNameLst>
                                      </p:cBhvr>
                                      <p:to>
                                        <p:strVal val="visible"/>
                                      </p:to>
                                    </p:set>
                                    <p:animEffect transition="in" filter="blinds(horizontal)">
                                      <p:cBhvr>
                                        <p:cTn id="25" dur="500"/>
                                        <p:tgtEl>
                                          <p:spTgt spid="2447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مردان بي احساس خوانده مي‌شوند</a:t>
            </a:r>
          </a:p>
          <a:p>
            <a:pPr marL="342900" indent="-342900" algn="r" rtl="1" eaLnBrk="0" hangingPunct="0">
              <a:spcBef>
                <a:spcPct val="20000"/>
              </a:spcBef>
              <a:buFontTx/>
              <a:buChar char="•"/>
            </a:pPr>
            <a:r>
              <a:rPr lang="fa-IR" sz="2400">
                <a:ea typeface="Mitra"/>
                <a:cs typeface="Mitra"/>
              </a:rPr>
              <a:t>زنان دوست دارند مرد نياز آنان را پيشاپيش حدس بزند</a:t>
            </a:r>
          </a:p>
          <a:p>
            <a:pPr marL="342900" indent="-342900" algn="r" rtl="1" eaLnBrk="0" hangingPunct="0">
              <a:spcBef>
                <a:spcPct val="20000"/>
              </a:spcBef>
              <a:buFontTx/>
              <a:buChar char="•"/>
            </a:pPr>
            <a:r>
              <a:rPr lang="fa-IR" sz="2400">
                <a:ea typeface="Mitra"/>
                <a:cs typeface="Mitra"/>
              </a:rPr>
              <a:t>زنان با توجه به توانايي خود، انتظار دارند مردان نيز مانند آنان خواسته‌شان را حدس  بزنند و مردان مي‌گويند «مگر من غيب گو» هستم؟</a:t>
            </a:r>
          </a:p>
          <a:p>
            <a:pPr marL="342900" indent="-342900" algn="r" rtl="1" eaLnBrk="0" hangingPunct="0">
              <a:spcBef>
                <a:spcPct val="20000"/>
              </a:spcBef>
              <a:buFontTx/>
              <a:buChar char="•"/>
            </a:pPr>
            <a:r>
              <a:rPr lang="fa-IR" sz="2400">
                <a:ea typeface="Mitra"/>
                <a:cs typeface="Mitra"/>
              </a:rPr>
              <a:t>احساسات زن، با اكثر فعاليت‌هاي مغزي فعال مي‌شود. بنابراين، ممكن است يك زن هنگام پنجرگيري ماشين گريه كند!</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 typeface="Wingdings" pitchFamily="2" charset="2"/>
              <a:buNone/>
            </a:pPr>
            <a:r>
              <a:rPr lang="fa-IR" sz="2400" b="1">
                <a:solidFill>
                  <a:srgbClr val="FF0000"/>
                </a:solidFill>
                <a:ea typeface="Mitra"/>
                <a:cs typeface="Mitra"/>
              </a:rPr>
              <a:t>مردان در انجام دو كار در يك زمان عاجز اند</a:t>
            </a:r>
          </a:p>
          <a:p>
            <a:pPr marL="342900" indent="-342900" algn="r" rtl="1" eaLnBrk="0" hangingPunct="0">
              <a:spcBef>
                <a:spcPct val="20000"/>
              </a:spcBef>
              <a:buFontTx/>
              <a:buChar char="•"/>
            </a:pPr>
            <a:r>
              <a:rPr lang="fa-IR" sz="2400">
                <a:ea typeface="Mitra"/>
                <a:cs typeface="Mitra"/>
              </a:rPr>
              <a:t>فيبرهاي ارتباطي كم‌تري به نسبت زنان بين دو نيم كره‌ي مغز مردان وجود دارد.</a:t>
            </a:r>
          </a:p>
          <a:p>
            <a:pPr marL="342900" indent="-342900" algn="r" rtl="1" eaLnBrk="0" hangingPunct="0">
              <a:spcBef>
                <a:spcPct val="20000"/>
              </a:spcBef>
              <a:buFontTx/>
              <a:buChar char="•"/>
            </a:pPr>
            <a:r>
              <a:rPr lang="fa-IR" sz="2400">
                <a:ea typeface="Mitra"/>
                <a:cs typeface="Mitra"/>
              </a:rPr>
              <a:t>گوش مردان هنگام مطالعه كر است.</a:t>
            </a:r>
          </a:p>
          <a:p>
            <a:pPr marL="342900" indent="-342900" algn="r" rtl="1" eaLnBrk="0" hangingPunct="0">
              <a:spcBef>
                <a:spcPct val="20000"/>
              </a:spcBef>
              <a:buFontTx/>
              <a:buChar char="•"/>
            </a:pPr>
            <a:r>
              <a:rPr lang="fa-IR" sz="2400">
                <a:ea typeface="Mitra"/>
                <a:cs typeface="Mitra"/>
              </a:rPr>
              <a:t>تفاوت مسواك زدن زنان و مردان</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Effect transition="in" filter="blinds(horizontal)">
                                      <p:cBhvr>
                                        <p:cTn id="7" dur="500"/>
                                        <p:tgtEl>
                                          <p:spTgt spid="2457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62">
                                            <p:txEl>
                                              <p:pRg st="2" end="2"/>
                                            </p:txEl>
                                          </p:spTgt>
                                        </p:tgtEl>
                                        <p:attrNameLst>
                                          <p:attrName>style.visibility</p:attrName>
                                        </p:attrNameLst>
                                      </p:cBhvr>
                                      <p:to>
                                        <p:strVal val="visible"/>
                                      </p:to>
                                    </p:set>
                                    <p:animEffect transition="in" filter="blinds(horizontal)">
                                      <p:cBhvr>
                                        <p:cTn id="12" dur="500"/>
                                        <p:tgtEl>
                                          <p:spTgt spid="2457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62">
                                            <p:txEl>
                                              <p:pRg st="3" end="3"/>
                                            </p:txEl>
                                          </p:spTgt>
                                        </p:tgtEl>
                                        <p:attrNameLst>
                                          <p:attrName>style.visibility</p:attrName>
                                        </p:attrNameLst>
                                      </p:cBhvr>
                                      <p:to>
                                        <p:strVal val="visible"/>
                                      </p:to>
                                    </p:set>
                                    <p:animEffect transition="in" filter="blinds(horizontal)">
                                      <p:cBhvr>
                                        <p:cTn id="17" dur="500"/>
                                        <p:tgtEl>
                                          <p:spTgt spid="2457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762">
                                            <p:txEl>
                                              <p:pRg st="5" end="5"/>
                                            </p:txEl>
                                          </p:spTgt>
                                        </p:tgtEl>
                                        <p:attrNameLst>
                                          <p:attrName>style.visibility</p:attrName>
                                        </p:attrNameLst>
                                      </p:cBhvr>
                                      <p:to>
                                        <p:strVal val="visible"/>
                                      </p:to>
                                    </p:set>
                                    <p:animEffect transition="in" filter="blinds(horizontal)">
                                      <p:cBhvr>
                                        <p:cTn id="22" dur="500"/>
                                        <p:tgtEl>
                                          <p:spTgt spid="2457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5762">
                                            <p:txEl>
                                              <p:pRg st="6" end="6"/>
                                            </p:txEl>
                                          </p:spTgt>
                                        </p:tgtEl>
                                        <p:attrNameLst>
                                          <p:attrName>style.visibility</p:attrName>
                                        </p:attrNameLst>
                                      </p:cBhvr>
                                      <p:to>
                                        <p:strVal val="visible"/>
                                      </p:to>
                                    </p:set>
                                    <p:animEffect transition="in" filter="blinds(horizontal)">
                                      <p:cBhvr>
                                        <p:cTn id="27" dur="500"/>
                                        <p:tgtEl>
                                          <p:spTgt spid="2457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762">
                                            <p:txEl>
                                              <p:pRg st="7" end="7"/>
                                            </p:txEl>
                                          </p:spTgt>
                                        </p:tgtEl>
                                        <p:attrNameLst>
                                          <p:attrName>style.visibility</p:attrName>
                                        </p:attrNameLst>
                                      </p:cBhvr>
                                      <p:to>
                                        <p:strVal val="visible"/>
                                      </p:to>
                                    </p:set>
                                    <p:animEffect transition="in" filter="blinds(horizontal)">
                                      <p:cBhvr>
                                        <p:cTn id="32" dur="500"/>
                                        <p:tgtEl>
                                          <p:spTgt spid="24576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762">
                                            <p:txEl>
                                              <p:pRg st="8" end="8"/>
                                            </p:txEl>
                                          </p:spTgt>
                                        </p:tgtEl>
                                        <p:attrNameLst>
                                          <p:attrName>style.visibility</p:attrName>
                                        </p:attrNameLst>
                                      </p:cBhvr>
                                      <p:to>
                                        <p:strVal val="visible"/>
                                      </p:to>
                                    </p:set>
                                    <p:animEffect transition="in" filter="blinds(horizontal)">
                                      <p:cBhvr>
                                        <p:cTn id="37" dur="500"/>
                                        <p:tgtEl>
                                          <p:spTgt spid="2457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3"/>
          <p:cNvSpPr>
            <a:spLocks noChangeArrowheads="1"/>
          </p:cNvSpPr>
          <p:nvPr/>
        </p:nvSpPr>
        <p:spPr bwMode="auto">
          <a:xfrm>
            <a:off x="827088" y="885825"/>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سخن غيرمستقيم در زنان و مردان</a:t>
            </a:r>
          </a:p>
          <a:p>
            <a:pPr marL="342900" indent="-342900" algn="r" rtl="1" eaLnBrk="0" hangingPunct="0">
              <a:spcBef>
                <a:spcPct val="20000"/>
              </a:spcBef>
              <a:buFontTx/>
              <a:buChar char="•"/>
            </a:pPr>
            <a:r>
              <a:rPr lang="fa-IR" sz="2400">
                <a:ea typeface="Mitra"/>
                <a:cs typeface="Mitra"/>
              </a:rPr>
              <a:t>مثال انتخاب كفش توسط خانم‌ها</a:t>
            </a:r>
          </a:p>
          <a:p>
            <a:pPr marL="342900" indent="-342900" algn="r" rtl="1" eaLnBrk="0" hangingPunct="0">
              <a:spcBef>
                <a:spcPct val="20000"/>
              </a:spcBef>
              <a:buFontTx/>
              <a:buChar char="•"/>
            </a:pPr>
            <a:r>
              <a:rPr lang="fa-IR" sz="2400">
                <a:ea typeface="Mitra"/>
                <a:cs typeface="Mitra"/>
              </a:rPr>
              <a:t>بيان خواسته‌ها به صورت غير مستقيم توسط خانم‌ها</a:t>
            </a:r>
          </a:p>
          <a:p>
            <a:pPr marL="342900" indent="-342900" algn="r" rtl="1" eaLnBrk="0" hangingPunct="0">
              <a:spcBef>
                <a:spcPct val="20000"/>
              </a:spcBef>
              <a:buFontTx/>
              <a:buChar char="•"/>
            </a:pPr>
            <a:r>
              <a:rPr lang="fa-IR" sz="2400">
                <a:ea typeface="Mitra"/>
                <a:cs typeface="Mitra"/>
              </a:rPr>
              <a:t>قانون صحبت كردن با مردان: با او ساده صحبت كنيد و فقط يك موضوع براي فكر كردن به او بدهيد.</a:t>
            </a:r>
          </a:p>
          <a:p>
            <a:pPr marL="342900" indent="-342900" algn="r" rtl="1" eaLnBrk="0" hangingPunct="0">
              <a:spcBef>
                <a:spcPct val="20000"/>
              </a:spcBef>
              <a:buFontTx/>
              <a:buChar char="•"/>
            </a:pPr>
            <a:r>
              <a:rPr lang="fa-IR" sz="2400">
                <a:ea typeface="Mitra"/>
                <a:cs typeface="Mitra"/>
              </a:rPr>
              <a:t>اگر زني با شما زياد حرف مي‌زند، يعني شما را دوست دارد. اگر با شما صحبت نمي‌كند، قطعا“ دچار دردسر شده ايد!</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buFont typeface="Wingdings" pitchFamily="2" charset="2"/>
              <a:buNone/>
            </a:pPr>
            <a:r>
              <a:rPr lang="fa-IR" sz="2400" b="1">
                <a:solidFill>
                  <a:srgbClr val="FF0000"/>
                </a:solidFill>
                <a:ea typeface="Mitra"/>
                <a:cs typeface="Mitra"/>
              </a:rPr>
              <a:t>بيزاري مردان از انتقاد و مقايسه شدن</a:t>
            </a:r>
          </a:p>
          <a:p>
            <a:pPr marL="342900" indent="-342900" algn="r" rtl="1" eaLnBrk="0" hangingPunct="0">
              <a:spcBef>
                <a:spcPct val="20000"/>
              </a:spcBef>
              <a:buFontTx/>
              <a:buChar char="•"/>
            </a:pPr>
            <a:r>
              <a:rPr lang="fa-IR" sz="2400">
                <a:ea typeface="Mitra"/>
                <a:cs typeface="Mitra"/>
              </a:rPr>
              <a:t>مردان دوست ندارد انتقاد بشنوند</a:t>
            </a:r>
          </a:p>
          <a:p>
            <a:pPr marL="342900" indent="-342900" algn="r" rtl="1" eaLnBrk="0" hangingPunct="0">
              <a:spcBef>
                <a:spcPct val="20000"/>
              </a:spcBef>
              <a:buFontTx/>
              <a:buChar char="•"/>
            </a:pPr>
            <a:r>
              <a:rPr lang="fa-IR" sz="2400">
                <a:ea typeface="Mitra"/>
                <a:cs typeface="Mitra"/>
              </a:rPr>
              <a:t>مردان دوست ندارند با ديگري مقايسه شوند و مي‌خواهند بدون كمك ديگران موفق شوند</a:t>
            </a:r>
          </a:p>
          <a:p>
            <a:pPr marL="342900" indent="-342900" algn="r" rtl="1" eaLnBrk="0" hangingPunct="0">
              <a:spcBef>
                <a:spcPct val="20000"/>
              </a:spcBef>
              <a:buFontTx/>
              <a:buChar char="•"/>
            </a:pPr>
            <a:endParaRPr lang="fa-IR" sz="2400">
              <a:ea typeface="Mitra"/>
              <a:cs typeface="Mitra"/>
            </a:endParaRPr>
          </a:p>
          <a:p>
            <a:pPr marL="342900" indent="-342900" algn="r" rtl="1" eaLnBrk="0" hangingPunct="0">
              <a:spcBef>
                <a:spcPct val="20000"/>
              </a:spcBef>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Effect transition="in" filter="blinds(horizontal)">
                                      <p:cBhvr>
                                        <p:cTn id="7" dur="500"/>
                                        <p:tgtEl>
                                          <p:spTgt spid="2478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7810">
                                            <p:txEl>
                                              <p:pRg st="2" end="2"/>
                                            </p:txEl>
                                          </p:spTgt>
                                        </p:tgtEl>
                                        <p:attrNameLst>
                                          <p:attrName>style.visibility</p:attrName>
                                        </p:attrNameLst>
                                      </p:cBhvr>
                                      <p:to>
                                        <p:strVal val="visible"/>
                                      </p:to>
                                    </p:set>
                                    <p:animEffect transition="in" filter="blinds(horizontal)">
                                      <p:cBhvr>
                                        <p:cTn id="12" dur="500"/>
                                        <p:tgtEl>
                                          <p:spTgt spid="2478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7810">
                                            <p:txEl>
                                              <p:pRg st="3" end="3"/>
                                            </p:txEl>
                                          </p:spTgt>
                                        </p:tgtEl>
                                        <p:attrNameLst>
                                          <p:attrName>style.visibility</p:attrName>
                                        </p:attrNameLst>
                                      </p:cBhvr>
                                      <p:to>
                                        <p:strVal val="visible"/>
                                      </p:to>
                                    </p:set>
                                    <p:animEffect transition="in" filter="blinds(horizontal)">
                                      <p:cBhvr>
                                        <p:cTn id="17" dur="500"/>
                                        <p:tgtEl>
                                          <p:spTgt spid="2478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7810">
                                            <p:txEl>
                                              <p:pRg st="4" end="4"/>
                                            </p:txEl>
                                          </p:spTgt>
                                        </p:tgtEl>
                                        <p:attrNameLst>
                                          <p:attrName>style.visibility</p:attrName>
                                        </p:attrNameLst>
                                      </p:cBhvr>
                                      <p:to>
                                        <p:strVal val="visible"/>
                                      </p:to>
                                    </p:set>
                                    <p:animEffect transition="in" filter="blinds(horizontal)">
                                      <p:cBhvr>
                                        <p:cTn id="22" dur="500"/>
                                        <p:tgtEl>
                                          <p:spTgt spid="2478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7810">
                                            <p:txEl>
                                              <p:pRg st="6" end="6"/>
                                            </p:txEl>
                                          </p:spTgt>
                                        </p:tgtEl>
                                        <p:attrNameLst>
                                          <p:attrName>style.visibility</p:attrName>
                                        </p:attrNameLst>
                                      </p:cBhvr>
                                      <p:to>
                                        <p:strVal val="visible"/>
                                      </p:to>
                                    </p:set>
                                    <p:animEffect transition="in" filter="blinds(horizontal)">
                                      <p:cBhvr>
                                        <p:cTn id="27" dur="500"/>
                                        <p:tgtEl>
                                          <p:spTgt spid="2478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7810">
                                            <p:txEl>
                                              <p:pRg st="7" end="7"/>
                                            </p:txEl>
                                          </p:spTgt>
                                        </p:tgtEl>
                                        <p:attrNameLst>
                                          <p:attrName>style.visibility</p:attrName>
                                        </p:attrNameLst>
                                      </p:cBhvr>
                                      <p:to>
                                        <p:strVal val="visible"/>
                                      </p:to>
                                    </p:set>
                                    <p:animEffect transition="in" filter="blinds(horizontal)">
                                      <p:cBhvr>
                                        <p:cTn id="32" dur="500"/>
                                        <p:tgtEl>
                                          <p:spTgt spid="2478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7810">
                                            <p:txEl>
                                              <p:pRg st="8" end="8"/>
                                            </p:txEl>
                                          </p:spTgt>
                                        </p:tgtEl>
                                        <p:attrNameLst>
                                          <p:attrName>style.visibility</p:attrName>
                                        </p:attrNameLst>
                                      </p:cBhvr>
                                      <p:to>
                                        <p:strVal val="visible"/>
                                      </p:to>
                                    </p:set>
                                    <p:animEffect transition="in" filter="blinds(horizontal)">
                                      <p:cBhvr>
                                        <p:cTn id="37" dur="500"/>
                                        <p:tgtEl>
                                          <p:spTgt spid="2478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3107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31076" name="Picture 4"/>
          <p:cNvPicPr>
            <a:picLocks noChangeAspect="1" noChangeArrowheads="1"/>
          </p:cNvPicPr>
          <p:nvPr/>
        </p:nvPicPr>
        <p:blipFill>
          <a:blip r:embed="rId2"/>
          <a:srcRect/>
          <a:stretch>
            <a:fillRect/>
          </a:stretch>
        </p:blipFill>
        <p:spPr bwMode="auto">
          <a:xfrm>
            <a:off x="900113" y="671513"/>
            <a:ext cx="6935787"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3"/>
          <p:cNvSpPr>
            <a:spLocks noChangeArrowheads="1"/>
          </p:cNvSpPr>
          <p:nvPr/>
        </p:nvSpPr>
        <p:spPr bwMode="auto">
          <a:xfrm>
            <a:off x="827088" y="476250"/>
            <a:ext cx="7705725" cy="4114800"/>
          </a:xfrm>
          <a:prstGeom prst="rect">
            <a:avLst/>
          </a:prstGeom>
          <a:noFill/>
          <a:ln w="9525">
            <a:noFill/>
            <a:miter lim="800000"/>
            <a:headEnd/>
            <a:tailEnd/>
          </a:ln>
        </p:spPr>
        <p:txBody>
          <a:bodyPr/>
          <a:lstStyle/>
          <a:p>
            <a:pPr marL="342900" indent="-342900" algn="r" rtl="1" eaLnBrk="0" hangingPunct="0">
              <a:spcBef>
                <a:spcPct val="20000"/>
              </a:spcBef>
              <a:buFont typeface="Wingdings" pitchFamily="2" charset="2"/>
              <a:buNone/>
            </a:pPr>
            <a:r>
              <a:rPr lang="fa-IR" sz="2400" b="1">
                <a:solidFill>
                  <a:srgbClr val="FF0000"/>
                </a:solidFill>
                <a:ea typeface="Mitra"/>
                <a:cs typeface="Mitra"/>
              </a:rPr>
              <a:t>تفاوت‌هاي صحبت كردن در زنان و مردان</a:t>
            </a:r>
          </a:p>
          <a:p>
            <a:pPr marL="342900" indent="-342900" algn="r" rtl="1" eaLnBrk="0" hangingPunct="0">
              <a:spcBef>
                <a:spcPct val="20000"/>
              </a:spcBef>
              <a:buFontTx/>
              <a:buChar char="•"/>
            </a:pPr>
            <a:r>
              <a:rPr lang="fa-IR" sz="2400">
                <a:ea typeface="Mitra"/>
                <a:cs typeface="Mitra"/>
              </a:rPr>
              <a:t>دايره‌ي لغات يك دختر سه ساله تقريبا“ سه برابر يك پسر هم سن خود است</a:t>
            </a:r>
          </a:p>
          <a:p>
            <a:pPr marL="342900" indent="-342900" algn="r" rtl="1" eaLnBrk="0" hangingPunct="0">
              <a:spcBef>
                <a:spcPct val="20000"/>
              </a:spcBef>
              <a:buFontTx/>
              <a:buChar char="•"/>
            </a:pPr>
            <a:r>
              <a:rPr lang="fa-IR" sz="2400">
                <a:ea typeface="Mitra"/>
                <a:cs typeface="Mitra"/>
              </a:rPr>
              <a:t>مغز مردان به شدت، بخش بندي شده و تفكيك شده است و قدرت جداسازي و نگه‌داري اطلاعات را دارد</a:t>
            </a:r>
          </a:p>
          <a:p>
            <a:pPr marL="342900" indent="-342900" algn="r" rtl="1" eaLnBrk="0" hangingPunct="0">
              <a:spcBef>
                <a:spcPct val="20000"/>
              </a:spcBef>
              <a:buFontTx/>
              <a:buChar char="•"/>
            </a:pPr>
            <a:r>
              <a:rPr lang="fa-IR" sz="2400">
                <a:ea typeface="Mitra"/>
                <a:cs typeface="Mitra"/>
              </a:rPr>
              <a:t>تنها راهي كه زن مي‌تواند از دست افكارش خلاص شود، صحبت كردن درباره‌ي آن‌هاست.</a:t>
            </a:r>
          </a:p>
          <a:p>
            <a:pPr marL="342900" indent="-342900" algn="r" rtl="1" eaLnBrk="0" hangingPunct="0">
              <a:spcBef>
                <a:spcPct val="20000"/>
              </a:spcBef>
              <a:buFontTx/>
              <a:buChar char="•"/>
            </a:pPr>
            <a:r>
              <a:rPr lang="fa-IR" sz="2400">
                <a:ea typeface="Mitra"/>
                <a:cs typeface="Mitra"/>
              </a:rPr>
              <a:t>زن وقتي صحبت مي‌كند، مي‌خواهد از دست مشكلات خلاص شود و به دنبال راه حل يا نتيجه‌گيري نيست.</a:t>
            </a:r>
          </a:p>
          <a:p>
            <a:pPr marL="342900" indent="-342900" algn="r" rtl="1" eaLnBrk="0" hangingPunct="0">
              <a:spcBef>
                <a:spcPct val="20000"/>
              </a:spcBef>
              <a:buFontTx/>
              <a:buChar char="•"/>
            </a:pPr>
            <a:r>
              <a:rPr lang="fa-IR" sz="2400">
                <a:ea typeface="Mitra"/>
                <a:cs typeface="Mitra"/>
              </a:rPr>
              <a:t>وقتي با زن غمگيني رو به رو مي‌شويد، راه حل ارايه نكنيد، فقط نشان دهيد گوش‌تان با اوست.</a:t>
            </a:r>
          </a:p>
          <a:p>
            <a:pPr marL="342900" indent="-342900" algn="r" rtl="1" eaLnBrk="0" hangingPunct="0">
              <a:spcBef>
                <a:spcPct val="20000"/>
              </a:spcBef>
              <a:buFontTx/>
              <a:buChar char="•"/>
            </a:pPr>
            <a:r>
              <a:rPr lang="fa-IR" sz="2400">
                <a:ea typeface="Mitra"/>
                <a:cs typeface="Mitra"/>
              </a:rPr>
              <a:t>زنان بايد بدانند وقتي مردي سكوت مي‌كند، سكوت‌اش به معناي بروز مسئله يا مشكل نيست.</a:t>
            </a:r>
          </a:p>
          <a:p>
            <a:pPr marL="342900" indent="-342900" algn="r" rtl="1" eaLnBrk="0" hangingPunct="0">
              <a:spcBef>
                <a:spcPct val="20000"/>
              </a:spcBef>
              <a:buFontTx/>
              <a:buChar char="•"/>
            </a:pPr>
            <a:r>
              <a:rPr lang="fa-IR" sz="2400">
                <a:ea typeface="Mitra"/>
                <a:cs typeface="Mitra"/>
              </a:rPr>
              <a:t>يك كمدين مي‌‌گويد: «يك بار براي 6 ماه با همسرم حرف نزدم، چون نمي‌خواستم صحبت او را قطع كنم!»</a:t>
            </a:r>
          </a:p>
          <a:p>
            <a:pPr marL="342900" indent="-342900" algn="r" rtl="1" eaLnBrk="0" hangingPunct="0">
              <a:spcBef>
                <a:spcPct val="20000"/>
              </a:spcBef>
            </a:pPr>
            <a:endParaRPr lang="fa-IR" sz="2400">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animEffect transition="in" filter="blinds(horizontal)">
                                      <p:cBhvr>
                                        <p:cTn id="7" dur="500"/>
                                        <p:tgtEl>
                                          <p:spTgt spid="2488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8834">
                                            <p:txEl>
                                              <p:pRg st="2" end="2"/>
                                            </p:txEl>
                                          </p:spTgt>
                                        </p:tgtEl>
                                        <p:attrNameLst>
                                          <p:attrName>style.visibility</p:attrName>
                                        </p:attrNameLst>
                                      </p:cBhvr>
                                      <p:to>
                                        <p:strVal val="visible"/>
                                      </p:to>
                                    </p:set>
                                    <p:animEffect transition="in" filter="blinds(horizontal)">
                                      <p:cBhvr>
                                        <p:cTn id="12" dur="500"/>
                                        <p:tgtEl>
                                          <p:spTgt spid="2488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8834">
                                            <p:txEl>
                                              <p:pRg st="3" end="3"/>
                                            </p:txEl>
                                          </p:spTgt>
                                        </p:tgtEl>
                                        <p:attrNameLst>
                                          <p:attrName>style.visibility</p:attrName>
                                        </p:attrNameLst>
                                      </p:cBhvr>
                                      <p:to>
                                        <p:strVal val="visible"/>
                                      </p:to>
                                    </p:set>
                                    <p:animEffect transition="in" filter="blinds(horizontal)">
                                      <p:cBhvr>
                                        <p:cTn id="17" dur="500"/>
                                        <p:tgtEl>
                                          <p:spTgt spid="2488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8834">
                                            <p:txEl>
                                              <p:pRg st="4" end="4"/>
                                            </p:txEl>
                                          </p:spTgt>
                                        </p:tgtEl>
                                        <p:attrNameLst>
                                          <p:attrName>style.visibility</p:attrName>
                                        </p:attrNameLst>
                                      </p:cBhvr>
                                      <p:to>
                                        <p:strVal val="visible"/>
                                      </p:to>
                                    </p:set>
                                    <p:animEffect transition="in" filter="blinds(horizontal)">
                                      <p:cBhvr>
                                        <p:cTn id="22" dur="500"/>
                                        <p:tgtEl>
                                          <p:spTgt spid="2488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8834">
                                            <p:txEl>
                                              <p:pRg st="5" end="5"/>
                                            </p:txEl>
                                          </p:spTgt>
                                        </p:tgtEl>
                                        <p:attrNameLst>
                                          <p:attrName>style.visibility</p:attrName>
                                        </p:attrNameLst>
                                      </p:cBhvr>
                                      <p:to>
                                        <p:strVal val="visible"/>
                                      </p:to>
                                    </p:set>
                                    <p:animEffect transition="in" filter="blinds(horizontal)">
                                      <p:cBhvr>
                                        <p:cTn id="27" dur="500"/>
                                        <p:tgtEl>
                                          <p:spTgt spid="2488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8834">
                                            <p:txEl>
                                              <p:pRg st="6" end="6"/>
                                            </p:txEl>
                                          </p:spTgt>
                                        </p:tgtEl>
                                        <p:attrNameLst>
                                          <p:attrName>style.visibility</p:attrName>
                                        </p:attrNameLst>
                                      </p:cBhvr>
                                      <p:to>
                                        <p:strVal val="visible"/>
                                      </p:to>
                                    </p:set>
                                    <p:animEffect transition="in" filter="blinds(horizontal)">
                                      <p:cBhvr>
                                        <p:cTn id="32" dur="500"/>
                                        <p:tgtEl>
                                          <p:spTgt spid="2488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8834">
                                            <p:txEl>
                                              <p:pRg st="7" end="7"/>
                                            </p:txEl>
                                          </p:spTgt>
                                        </p:tgtEl>
                                        <p:attrNameLst>
                                          <p:attrName>style.visibility</p:attrName>
                                        </p:attrNameLst>
                                      </p:cBhvr>
                                      <p:to>
                                        <p:strVal val="visible"/>
                                      </p:to>
                                    </p:set>
                                    <p:animEffect transition="in" filter="blinds(horizontal)">
                                      <p:cBhvr>
                                        <p:cTn id="37" dur="500"/>
                                        <p:tgtEl>
                                          <p:spTgt spid="2488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3312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33124" name="Picture 4"/>
          <p:cNvPicPr>
            <a:picLocks noChangeAspect="1" noChangeArrowheads="1"/>
          </p:cNvPicPr>
          <p:nvPr/>
        </p:nvPicPr>
        <p:blipFill>
          <a:blip r:embed="rId2"/>
          <a:srcRect/>
          <a:stretch>
            <a:fillRect/>
          </a:stretch>
        </p:blipFill>
        <p:spPr bwMode="auto">
          <a:xfrm>
            <a:off x="1476375" y="476250"/>
            <a:ext cx="68326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AutoShape 4"/>
          <p:cNvSpPr>
            <a:spLocks noChangeArrowheads="1"/>
          </p:cNvSpPr>
          <p:nvPr/>
        </p:nvSpPr>
        <p:spPr bwMode="auto">
          <a:xfrm>
            <a:off x="5622925" y="1928813"/>
            <a:ext cx="2592388" cy="431800"/>
          </a:xfrm>
          <a:prstGeom prst="roundRect">
            <a:avLst>
              <a:gd name="adj" fmla="val 0"/>
            </a:avLst>
          </a:prstGeom>
          <a:solidFill>
            <a:srgbClr val="993300"/>
          </a:solidFill>
          <a:ln w="9525">
            <a:noFill/>
            <a:round/>
            <a:headEnd/>
            <a:tailEnd/>
          </a:ln>
        </p:spPr>
        <p:txBody>
          <a:bodyPr wrap="none" anchor="ctr"/>
          <a:lstStyle/>
          <a:p>
            <a:pPr algn="ctr" rtl="1"/>
            <a:endParaRPr lang="fa-IR" sz="2000" b="1">
              <a:solidFill>
                <a:schemeClr val="bg1"/>
              </a:solidFill>
              <a:ea typeface="Mitra"/>
              <a:cs typeface="Mitra"/>
            </a:endParaRPr>
          </a:p>
        </p:txBody>
      </p:sp>
      <p:sp>
        <p:nvSpPr>
          <p:cNvPr id="134147" name="AutoShape 7"/>
          <p:cNvSpPr>
            <a:spLocks noChangeArrowheads="1"/>
          </p:cNvSpPr>
          <p:nvPr/>
        </p:nvSpPr>
        <p:spPr bwMode="auto">
          <a:xfrm>
            <a:off x="5622925" y="2408238"/>
            <a:ext cx="2592388" cy="960437"/>
          </a:xfrm>
          <a:prstGeom prst="roundRect">
            <a:avLst>
              <a:gd name="adj" fmla="val 0"/>
            </a:avLst>
          </a:prstGeom>
          <a:solidFill>
            <a:srgbClr val="333333"/>
          </a:solidFill>
          <a:ln w="9525">
            <a:noFill/>
            <a:round/>
            <a:headEnd/>
            <a:tailEnd/>
          </a:ln>
        </p:spPr>
        <p:txBody>
          <a:bodyPr wrap="none" anchor="ctr"/>
          <a:lstStyle/>
          <a:p>
            <a:pPr algn="ctr" rtl="1"/>
            <a:r>
              <a:rPr lang="fa-IR" sz="3600" b="1">
                <a:solidFill>
                  <a:schemeClr val="bg1"/>
                </a:solidFill>
                <a:ea typeface="Mitra"/>
                <a:cs typeface="Mitra"/>
              </a:rPr>
              <a:t>خسته نباشيد</a:t>
            </a:r>
            <a:endParaRPr lang="en-US" sz="4000" b="1">
              <a:solidFill>
                <a:schemeClr val="bg1"/>
              </a:solidFill>
              <a:ea typeface="Mitra"/>
              <a:cs typeface="Mitra"/>
            </a:endParaRPr>
          </a:p>
        </p:txBody>
      </p:sp>
      <p:pic>
        <p:nvPicPr>
          <p:cNvPr id="134148" name="Picture 4" descr="C:\Documents and Settings\Ahmadreza\Desktop\Angry Customer\200350320-001.jpg"/>
          <p:cNvPicPr>
            <a:picLocks noChangeAspect="1" noChangeArrowheads="1"/>
          </p:cNvPicPr>
          <p:nvPr/>
        </p:nvPicPr>
        <p:blipFill>
          <a:blip r:embed="rId3"/>
          <a:srcRect/>
          <a:stretch>
            <a:fillRect/>
          </a:stretch>
        </p:blipFill>
        <p:spPr bwMode="auto">
          <a:xfrm>
            <a:off x="0" y="0"/>
            <a:ext cx="4567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481013" y="1976438"/>
            <a:ext cx="8183562" cy="2905125"/>
          </a:xfrm>
          <a:prstGeom prst="rect">
            <a:avLst/>
          </a:prstGeom>
          <a:noFill/>
          <a:ln w="9525">
            <a:noFill/>
            <a:miter lim="800000"/>
            <a:headEnd/>
            <a:tailEnd/>
          </a:ln>
        </p:spPr>
      </p:pic>
      <p:sp>
        <p:nvSpPr>
          <p:cNvPr id="19459"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فضاي شخصي</a:t>
            </a:r>
            <a:endParaRPr lang="en-US" b="1">
              <a:solidFill>
                <a:schemeClr val="bg1"/>
              </a:solidFill>
              <a:ea typeface="Mitra"/>
              <a:cs typeface="Mitr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en-US" smtClean="0"/>
          </a:p>
        </p:txBody>
      </p:sp>
      <p:sp>
        <p:nvSpPr>
          <p:cNvPr id="20483"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mtClean="0"/>
          </a:p>
        </p:txBody>
      </p:sp>
      <p:pic>
        <p:nvPicPr>
          <p:cNvPr id="20484" name="Picture 4" descr="9356_581"/>
          <p:cNvPicPr>
            <a:picLocks noChangeAspect="1" noChangeArrowheads="1"/>
          </p:cNvPicPr>
          <p:nvPr/>
        </p:nvPicPr>
        <p:blipFill>
          <a:blip r:embed="rId2"/>
          <a:srcRect/>
          <a:stretch>
            <a:fillRect/>
          </a:stretch>
        </p:blipFill>
        <p:spPr bwMode="auto">
          <a:xfrm>
            <a:off x="1187450" y="1320800"/>
            <a:ext cx="6961188" cy="4629150"/>
          </a:xfrm>
          <a:prstGeom prst="rect">
            <a:avLst/>
          </a:prstGeom>
          <a:noFill/>
          <a:ln w="9525">
            <a:noFill/>
            <a:miter lim="800000"/>
            <a:headEnd/>
            <a:tailEnd/>
          </a:ln>
        </p:spPr>
      </p:pic>
      <p:sp>
        <p:nvSpPr>
          <p:cNvPr id="20485"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فضاي شخصي</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2150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21508"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F9D4308-F6FC-4198-970C-1B245376AA9E}" type="slidenum">
              <a:rPr lang="ar-SA" smtClean="0"/>
              <a:pPr/>
              <a:t>14</a:t>
            </a:fld>
            <a:endParaRPr lang="en-US" smtClean="0"/>
          </a:p>
        </p:txBody>
      </p:sp>
      <p:pic>
        <p:nvPicPr>
          <p:cNvPr id="21509" name="Picture 1" descr="C:\Documents and Settings\Ahmadreza\Desktop\26.jpg"/>
          <p:cNvPicPr>
            <a:picLocks noChangeAspect="1" noChangeArrowheads="1"/>
          </p:cNvPicPr>
          <p:nvPr/>
        </p:nvPicPr>
        <p:blipFill>
          <a:blip r:embed="rId2"/>
          <a:srcRect/>
          <a:stretch>
            <a:fillRect/>
          </a:stretch>
        </p:blipFill>
        <p:spPr bwMode="auto">
          <a:xfrm>
            <a:off x="1928813" y="1643063"/>
            <a:ext cx="5407025"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2253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a-IR" smtClean="0"/>
          </a:p>
        </p:txBody>
      </p:sp>
      <p:sp>
        <p:nvSpPr>
          <p:cNvPr id="22532"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C176B0E-AA2E-4645-983D-A7EACA42234B}" type="slidenum">
              <a:rPr lang="ar-SA" smtClean="0"/>
              <a:pPr/>
              <a:t>15</a:t>
            </a:fld>
            <a:endParaRPr lang="en-US" smtClean="0"/>
          </a:p>
        </p:txBody>
      </p:sp>
      <p:pic>
        <p:nvPicPr>
          <p:cNvPr id="22533" name="Picture 2" descr="C:\Documents and Settings\Ahmadreza\Desktop\New Folder\1219593758.jpg"/>
          <p:cNvPicPr>
            <a:picLocks noChangeAspect="1" noChangeArrowheads="1"/>
          </p:cNvPicPr>
          <p:nvPr/>
        </p:nvPicPr>
        <p:blipFill>
          <a:blip r:embed="rId2"/>
          <a:srcRect/>
          <a:stretch>
            <a:fillRect/>
          </a:stretch>
        </p:blipFill>
        <p:spPr bwMode="auto">
          <a:xfrm>
            <a:off x="1714500" y="1438275"/>
            <a:ext cx="5715000" cy="3981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23555"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23556" name="Picture 2" descr="C:\Documents and Settings\Ahmadreza\Desktop\My class Negotiation Skills\etekaf.jpg"/>
          <p:cNvPicPr>
            <a:picLocks noChangeAspect="1" noChangeArrowheads="1"/>
          </p:cNvPicPr>
          <p:nvPr/>
        </p:nvPicPr>
        <p:blipFill>
          <a:blip r:embed="rId2"/>
          <a:srcRect/>
          <a:stretch>
            <a:fillRect/>
          </a:stretch>
        </p:blipFill>
        <p:spPr bwMode="auto">
          <a:xfrm>
            <a:off x="2651125" y="1220788"/>
            <a:ext cx="3792538" cy="4872037"/>
          </a:xfrm>
          <a:prstGeom prst="rect">
            <a:avLst/>
          </a:prstGeom>
          <a:noFill/>
          <a:ln w="9525">
            <a:noFill/>
            <a:miter lim="800000"/>
            <a:headEnd/>
            <a:tailEnd/>
          </a:ln>
        </p:spPr>
      </p:pic>
      <p:sp>
        <p:nvSpPr>
          <p:cNvPr id="23557"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فضاي شخصي</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24579"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24580" name="Picture 2" descr="C:\Documents and Settings\Ahmadreza\My Documents\Funny\13.jpg"/>
          <p:cNvPicPr>
            <a:picLocks noChangeAspect="1" noChangeArrowheads="1"/>
          </p:cNvPicPr>
          <p:nvPr/>
        </p:nvPicPr>
        <p:blipFill>
          <a:blip r:embed="rId2"/>
          <a:srcRect/>
          <a:stretch>
            <a:fillRect/>
          </a:stretch>
        </p:blipFill>
        <p:spPr bwMode="auto">
          <a:xfrm>
            <a:off x="1598613" y="1484313"/>
            <a:ext cx="6286500" cy="4143375"/>
          </a:xfrm>
          <a:prstGeom prst="rect">
            <a:avLst/>
          </a:prstGeom>
          <a:noFill/>
          <a:ln w="9525">
            <a:noFill/>
            <a:miter lim="800000"/>
            <a:headEnd/>
            <a:tailEnd/>
          </a:ln>
        </p:spPr>
      </p:pic>
      <p:sp>
        <p:nvSpPr>
          <p:cNvPr id="24581"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فضاي شخصي</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193925" y="1108075"/>
            <a:ext cx="2301875" cy="457200"/>
          </a:xfrm>
          <a:prstGeom prst="rect">
            <a:avLst/>
          </a:prstGeom>
          <a:noFill/>
          <a:ln w="9525">
            <a:noFill/>
            <a:miter lim="800000"/>
            <a:headEnd/>
            <a:tailEnd/>
          </a:ln>
        </p:spPr>
        <p:txBody>
          <a:bodyPr>
            <a:spAutoFit/>
          </a:bodyPr>
          <a:lstStyle/>
          <a:p>
            <a:pPr algn="r" rtl="1"/>
            <a:endParaRPr lang="fa-IR"/>
          </a:p>
        </p:txBody>
      </p:sp>
      <p:sp>
        <p:nvSpPr>
          <p:cNvPr id="25603" name="Text Box 5"/>
          <p:cNvSpPr txBox="1">
            <a:spLocks noChangeArrowheads="1"/>
          </p:cNvSpPr>
          <p:nvPr/>
        </p:nvSpPr>
        <p:spPr bwMode="auto">
          <a:xfrm>
            <a:off x="2117725" y="1641475"/>
            <a:ext cx="184150" cy="457200"/>
          </a:xfrm>
          <a:prstGeom prst="rect">
            <a:avLst/>
          </a:prstGeom>
          <a:noFill/>
          <a:ln w="9525">
            <a:noFill/>
            <a:miter lim="800000"/>
            <a:headEnd/>
            <a:tailEnd/>
          </a:ln>
        </p:spPr>
        <p:txBody>
          <a:bodyPr wrap="none">
            <a:spAutoFit/>
          </a:bodyPr>
          <a:lstStyle/>
          <a:p>
            <a:pPr algn="r" rtl="1"/>
            <a:endParaRPr lang="fa-IR"/>
          </a:p>
        </p:txBody>
      </p:sp>
      <p:sp>
        <p:nvSpPr>
          <p:cNvPr id="25604"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pic>
        <p:nvPicPr>
          <p:cNvPr id="25605" name="Picture 2" descr="C:\Documents and Settings\Ahmadreza\Desktop\My class Negotiation Skills\Chinese faces.JPG"/>
          <p:cNvPicPr>
            <a:picLocks noChangeAspect="1" noChangeArrowheads="1"/>
          </p:cNvPicPr>
          <p:nvPr/>
        </p:nvPicPr>
        <p:blipFill>
          <a:blip r:embed="rId2"/>
          <a:srcRect/>
          <a:stretch>
            <a:fillRect/>
          </a:stretch>
        </p:blipFill>
        <p:spPr bwMode="auto">
          <a:xfrm>
            <a:off x="762000" y="1357313"/>
            <a:ext cx="7881938"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193925" y="1108075"/>
            <a:ext cx="2301875" cy="457200"/>
          </a:xfrm>
          <a:prstGeom prst="rect">
            <a:avLst/>
          </a:prstGeom>
          <a:noFill/>
          <a:ln w="9525">
            <a:noFill/>
            <a:miter lim="800000"/>
            <a:headEnd/>
            <a:tailEnd/>
          </a:ln>
        </p:spPr>
        <p:txBody>
          <a:bodyPr>
            <a:spAutoFit/>
          </a:bodyPr>
          <a:lstStyle/>
          <a:p>
            <a:pPr algn="r" rtl="1"/>
            <a:endParaRPr lang="fa-IR"/>
          </a:p>
        </p:txBody>
      </p:sp>
      <p:sp>
        <p:nvSpPr>
          <p:cNvPr id="26627" name="Text Box 5"/>
          <p:cNvSpPr txBox="1">
            <a:spLocks noChangeArrowheads="1"/>
          </p:cNvSpPr>
          <p:nvPr/>
        </p:nvSpPr>
        <p:spPr bwMode="auto">
          <a:xfrm>
            <a:off x="2117725" y="1641475"/>
            <a:ext cx="184150" cy="457200"/>
          </a:xfrm>
          <a:prstGeom prst="rect">
            <a:avLst/>
          </a:prstGeom>
          <a:noFill/>
          <a:ln w="9525">
            <a:noFill/>
            <a:miter lim="800000"/>
            <a:headEnd/>
            <a:tailEnd/>
          </a:ln>
        </p:spPr>
        <p:txBody>
          <a:bodyPr wrap="none">
            <a:spAutoFit/>
          </a:bodyPr>
          <a:lstStyle/>
          <a:p>
            <a:pPr algn="r" rtl="1"/>
            <a:endParaRPr lang="fa-IR"/>
          </a:p>
        </p:txBody>
      </p:sp>
      <p:pic>
        <p:nvPicPr>
          <p:cNvPr id="26628" name="Picture 6" descr="Caitlynn_3[1]"/>
          <p:cNvPicPr>
            <a:picLocks noChangeAspect="1" noChangeArrowheads="1"/>
          </p:cNvPicPr>
          <p:nvPr/>
        </p:nvPicPr>
        <p:blipFill>
          <a:blip r:embed="rId2"/>
          <a:srcRect/>
          <a:stretch>
            <a:fillRect/>
          </a:stretch>
        </p:blipFill>
        <p:spPr bwMode="auto">
          <a:xfrm>
            <a:off x="1795463" y="1393825"/>
            <a:ext cx="6016625" cy="4513263"/>
          </a:xfrm>
          <a:prstGeom prst="rect">
            <a:avLst/>
          </a:prstGeom>
          <a:noFill/>
          <a:ln w="9525">
            <a:noFill/>
            <a:miter lim="800000"/>
            <a:headEnd/>
            <a:tailEnd/>
          </a:ln>
        </p:spPr>
      </p:pic>
      <p:sp>
        <p:nvSpPr>
          <p:cNvPr id="26629"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bwMode="auto">
          <a:xfrm>
            <a:off x="827088" y="885825"/>
            <a:ext cx="7705725" cy="4114800"/>
          </a:xfrm>
          <a:prstGeom prst="rect">
            <a:avLst/>
          </a:prstGeom>
          <a:noFill/>
          <a:ln>
            <a:miter lim="800000"/>
            <a:headEnd/>
            <a:tailEnd/>
          </a:ln>
        </p:spPr>
        <p:txBody>
          <a:bodyPr/>
          <a:lstStyle/>
          <a:p>
            <a:pPr>
              <a:buFont typeface="Wingdings" pitchFamily="2" charset="2"/>
              <a:buNone/>
            </a:pPr>
            <a:r>
              <a:rPr lang="fa-IR" sz="2400" b="1" smtClean="0">
                <a:solidFill>
                  <a:srgbClr val="FF0000"/>
                </a:solidFill>
                <a:ea typeface="Mitra"/>
                <a:cs typeface="Mitra"/>
              </a:rPr>
              <a:t>هدف اصلي مطالب دوره:</a:t>
            </a:r>
          </a:p>
          <a:p>
            <a:r>
              <a:rPr lang="fa-IR" sz="2400" smtClean="0">
                <a:ea typeface="Mitra"/>
                <a:cs typeface="Mitra"/>
              </a:rPr>
              <a:t>آشنايي با ارتباطات انساني و مرور دانسته‌هاي خود در اين زمينه</a:t>
            </a:r>
          </a:p>
          <a:p>
            <a:r>
              <a:rPr lang="fa-IR" sz="2400" smtClean="0">
                <a:ea typeface="Mitra"/>
                <a:cs typeface="Mitra"/>
              </a:rPr>
              <a:t>آشنايي با زبان حركات بدن به عنوان يكي از اركان مهم ارتباطات‌</a:t>
            </a:r>
          </a:p>
          <a:p>
            <a:r>
              <a:rPr lang="fa-IR" sz="2400" smtClean="0">
                <a:ea typeface="Mitra"/>
                <a:cs typeface="Mitra"/>
              </a:rPr>
              <a:t>تمرين براي درك مناسب‌تر زبان حركات بدن در مذاكره</a:t>
            </a:r>
          </a:p>
          <a:p>
            <a:r>
              <a:rPr lang="fa-IR" sz="2400" smtClean="0">
                <a:ea typeface="Mitra"/>
                <a:cs typeface="Mitra"/>
              </a:rPr>
              <a:t>ناگفته‌هايي درباره‌ي تفاوت‌هاي زنان و مردان در ارتباطات</a:t>
            </a:r>
          </a:p>
          <a:p>
            <a:endParaRPr lang="fa-IR" sz="2400" smtClean="0">
              <a:ea typeface="Mitra"/>
              <a:cs typeface="Mitr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498725" y="1412875"/>
            <a:ext cx="184150" cy="457200"/>
          </a:xfrm>
          <a:prstGeom prst="rect">
            <a:avLst/>
          </a:prstGeom>
          <a:noFill/>
          <a:ln w="9525">
            <a:noFill/>
            <a:miter lim="800000"/>
            <a:headEnd/>
            <a:tailEnd/>
          </a:ln>
        </p:spPr>
        <p:txBody>
          <a:bodyPr wrap="none">
            <a:spAutoFit/>
          </a:bodyPr>
          <a:lstStyle/>
          <a:p>
            <a:pPr algn="r" rtl="1"/>
            <a:endParaRPr lang="fa-IR"/>
          </a:p>
        </p:txBody>
      </p:sp>
      <p:pic>
        <p:nvPicPr>
          <p:cNvPr id="27651" name="Picture 6" descr="Anger"/>
          <p:cNvPicPr>
            <a:picLocks noGrp="1" noChangeAspect="1" noChangeArrowheads="1"/>
          </p:cNvPicPr>
          <p:nvPr>
            <p:ph idx="4294967295"/>
          </p:nvPr>
        </p:nvPicPr>
        <p:blipFill>
          <a:blip r:embed="rId2"/>
          <a:srcRect/>
          <a:stretch>
            <a:fillRect/>
          </a:stretch>
        </p:blipFill>
        <p:spPr bwMode="auto">
          <a:xfrm>
            <a:off x="2771775" y="1524000"/>
            <a:ext cx="2900363" cy="4267200"/>
          </a:xfrm>
          <a:prstGeom prst="rect">
            <a:avLst/>
          </a:prstGeom>
          <a:noFill/>
          <a:ln>
            <a:miter lim="800000"/>
            <a:headEnd/>
            <a:tailEnd/>
          </a:ln>
        </p:spPr>
      </p:pic>
      <p:sp>
        <p:nvSpPr>
          <p:cNvPr id="63492" name="AutoShape 2"/>
          <p:cNvSpPr>
            <a:spLocks noChangeArrowheads="1"/>
          </p:cNvSpPr>
          <p:nvPr/>
        </p:nvSpPr>
        <p:spPr bwMode="auto">
          <a:xfrm>
            <a:off x="5219700" y="404813"/>
            <a:ext cx="3384550"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 </a:t>
            </a:r>
            <a:r>
              <a:rPr lang="fa-IR" sz="2800" b="1">
                <a:solidFill>
                  <a:srgbClr val="FFFF00"/>
                </a:solidFill>
                <a:ea typeface="Mitra"/>
                <a:cs typeface="Mitra"/>
              </a:rPr>
              <a:t>خشم</a:t>
            </a:r>
            <a:endParaRPr lang="en-US" b="1">
              <a:solidFill>
                <a:srgbClr val="FFFF00"/>
              </a:solidFill>
              <a:ea typeface="Mitra"/>
              <a:cs typeface="Mit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2498725" y="1412875"/>
            <a:ext cx="184150" cy="457200"/>
          </a:xfrm>
          <a:prstGeom prst="rect">
            <a:avLst/>
          </a:prstGeom>
          <a:noFill/>
          <a:ln w="9525">
            <a:noFill/>
            <a:miter lim="800000"/>
            <a:headEnd/>
            <a:tailEnd/>
          </a:ln>
        </p:spPr>
        <p:txBody>
          <a:bodyPr wrap="none">
            <a:spAutoFit/>
          </a:bodyPr>
          <a:lstStyle/>
          <a:p>
            <a:pPr algn="r" rtl="1"/>
            <a:endParaRPr lang="fa-IR"/>
          </a:p>
        </p:txBody>
      </p:sp>
      <p:sp>
        <p:nvSpPr>
          <p:cNvPr id="64515" name="AutoShape 2"/>
          <p:cNvSpPr>
            <a:spLocks noChangeArrowheads="1"/>
          </p:cNvSpPr>
          <p:nvPr/>
        </p:nvSpPr>
        <p:spPr bwMode="auto">
          <a:xfrm>
            <a:off x="5219700" y="404813"/>
            <a:ext cx="3384550"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 </a:t>
            </a:r>
            <a:r>
              <a:rPr lang="fa-IR" sz="2800" b="1">
                <a:solidFill>
                  <a:srgbClr val="FFFF00"/>
                </a:solidFill>
                <a:ea typeface="Mitra"/>
                <a:cs typeface="Mitra"/>
              </a:rPr>
              <a:t>بيزاري</a:t>
            </a:r>
            <a:endParaRPr lang="en-US" b="1">
              <a:solidFill>
                <a:srgbClr val="FFFF00"/>
              </a:solidFill>
              <a:ea typeface="Mitra"/>
              <a:cs typeface="Mitra"/>
            </a:endParaRPr>
          </a:p>
        </p:txBody>
      </p:sp>
      <p:pic>
        <p:nvPicPr>
          <p:cNvPr id="28676" name="Picture 6" descr="Disgust"/>
          <p:cNvPicPr>
            <a:picLocks noChangeAspect="1" noChangeArrowheads="1"/>
          </p:cNvPicPr>
          <p:nvPr/>
        </p:nvPicPr>
        <p:blipFill>
          <a:blip r:embed="rId2"/>
          <a:srcRect/>
          <a:stretch>
            <a:fillRect/>
          </a:stretch>
        </p:blipFill>
        <p:spPr bwMode="auto">
          <a:xfrm>
            <a:off x="3492500" y="1524000"/>
            <a:ext cx="3017838"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linds(horizontal)">
                                      <p:cBhvr>
                                        <p:cTn id="7" dur="5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498725" y="1412875"/>
            <a:ext cx="184150" cy="457200"/>
          </a:xfrm>
          <a:prstGeom prst="rect">
            <a:avLst/>
          </a:prstGeom>
          <a:noFill/>
          <a:ln w="9525">
            <a:noFill/>
            <a:miter lim="800000"/>
            <a:headEnd/>
            <a:tailEnd/>
          </a:ln>
        </p:spPr>
        <p:txBody>
          <a:bodyPr wrap="none">
            <a:spAutoFit/>
          </a:bodyPr>
          <a:lstStyle/>
          <a:p>
            <a:pPr algn="r" rtl="1"/>
            <a:endParaRPr lang="fa-IR"/>
          </a:p>
        </p:txBody>
      </p:sp>
      <p:sp>
        <p:nvSpPr>
          <p:cNvPr id="65539" name="AutoShape 2"/>
          <p:cNvSpPr>
            <a:spLocks noChangeArrowheads="1"/>
          </p:cNvSpPr>
          <p:nvPr/>
        </p:nvSpPr>
        <p:spPr bwMode="auto">
          <a:xfrm>
            <a:off x="5219700" y="404813"/>
            <a:ext cx="3384550"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 </a:t>
            </a:r>
            <a:r>
              <a:rPr lang="fa-IR" sz="2800" b="1">
                <a:solidFill>
                  <a:srgbClr val="FFFF00"/>
                </a:solidFill>
                <a:ea typeface="Mitra"/>
                <a:cs typeface="Mitra"/>
              </a:rPr>
              <a:t>اندوه</a:t>
            </a:r>
            <a:endParaRPr lang="en-US" b="1">
              <a:solidFill>
                <a:srgbClr val="FFFF00"/>
              </a:solidFill>
              <a:ea typeface="Mitra"/>
              <a:cs typeface="Mitra"/>
            </a:endParaRPr>
          </a:p>
        </p:txBody>
      </p:sp>
      <p:pic>
        <p:nvPicPr>
          <p:cNvPr id="29700" name="Picture 6" descr="Sad"/>
          <p:cNvPicPr>
            <a:picLocks noChangeAspect="1" noChangeArrowheads="1"/>
          </p:cNvPicPr>
          <p:nvPr/>
        </p:nvPicPr>
        <p:blipFill>
          <a:blip r:embed="rId2"/>
          <a:srcRect/>
          <a:stretch>
            <a:fillRect/>
          </a:stretch>
        </p:blipFill>
        <p:spPr bwMode="auto">
          <a:xfrm>
            <a:off x="3348038" y="1524000"/>
            <a:ext cx="28448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blinds(horizontal)">
                                      <p:cBhvr>
                                        <p:cTn id="7"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2498725" y="1412875"/>
            <a:ext cx="184150" cy="457200"/>
          </a:xfrm>
          <a:prstGeom prst="rect">
            <a:avLst/>
          </a:prstGeom>
          <a:noFill/>
          <a:ln w="9525">
            <a:noFill/>
            <a:miter lim="800000"/>
            <a:headEnd/>
            <a:tailEnd/>
          </a:ln>
        </p:spPr>
        <p:txBody>
          <a:bodyPr wrap="none">
            <a:spAutoFit/>
          </a:bodyPr>
          <a:lstStyle/>
          <a:p>
            <a:pPr algn="r" rtl="1"/>
            <a:endParaRPr lang="fa-IR"/>
          </a:p>
        </p:txBody>
      </p:sp>
      <p:sp>
        <p:nvSpPr>
          <p:cNvPr id="66563" name="AutoShape 2"/>
          <p:cNvSpPr>
            <a:spLocks noChangeArrowheads="1"/>
          </p:cNvSpPr>
          <p:nvPr/>
        </p:nvSpPr>
        <p:spPr bwMode="auto">
          <a:xfrm>
            <a:off x="5219700" y="404813"/>
            <a:ext cx="3384550"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 </a:t>
            </a:r>
            <a:r>
              <a:rPr lang="fa-IR" sz="2800" b="1">
                <a:solidFill>
                  <a:srgbClr val="FFFF00"/>
                </a:solidFill>
                <a:ea typeface="Mitra"/>
                <a:cs typeface="Mitra"/>
              </a:rPr>
              <a:t>ترس</a:t>
            </a:r>
            <a:endParaRPr lang="en-US" b="1">
              <a:solidFill>
                <a:srgbClr val="FFFF00"/>
              </a:solidFill>
              <a:ea typeface="Mitra"/>
              <a:cs typeface="Mitra"/>
            </a:endParaRPr>
          </a:p>
        </p:txBody>
      </p:sp>
      <p:pic>
        <p:nvPicPr>
          <p:cNvPr id="30724" name="Picture 6" descr="Fear"/>
          <p:cNvPicPr>
            <a:picLocks noChangeAspect="1" noChangeArrowheads="1"/>
          </p:cNvPicPr>
          <p:nvPr/>
        </p:nvPicPr>
        <p:blipFill>
          <a:blip r:embed="rId2"/>
          <a:srcRect/>
          <a:stretch>
            <a:fillRect/>
          </a:stretch>
        </p:blipFill>
        <p:spPr bwMode="auto">
          <a:xfrm>
            <a:off x="3419475" y="1524000"/>
            <a:ext cx="28448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2498725" y="1412875"/>
            <a:ext cx="184150" cy="457200"/>
          </a:xfrm>
          <a:prstGeom prst="rect">
            <a:avLst/>
          </a:prstGeom>
          <a:noFill/>
          <a:ln w="9525">
            <a:noFill/>
            <a:miter lim="800000"/>
            <a:headEnd/>
            <a:tailEnd/>
          </a:ln>
        </p:spPr>
        <p:txBody>
          <a:bodyPr wrap="none">
            <a:spAutoFit/>
          </a:bodyPr>
          <a:lstStyle/>
          <a:p>
            <a:pPr algn="r" rtl="1"/>
            <a:endParaRPr lang="fa-IR"/>
          </a:p>
        </p:txBody>
      </p:sp>
      <p:sp>
        <p:nvSpPr>
          <p:cNvPr id="67587" name="AutoShape 2"/>
          <p:cNvSpPr>
            <a:spLocks noChangeArrowheads="1"/>
          </p:cNvSpPr>
          <p:nvPr/>
        </p:nvSpPr>
        <p:spPr bwMode="auto">
          <a:xfrm>
            <a:off x="2484438" y="404813"/>
            <a:ext cx="6119812"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 </a:t>
            </a:r>
            <a:r>
              <a:rPr lang="en-US" sz="2800" b="1">
                <a:solidFill>
                  <a:srgbClr val="FFFF00"/>
                </a:solidFill>
                <a:ea typeface="Mitra"/>
                <a:cs typeface="Mitra"/>
              </a:rPr>
              <a:t>Poker Face</a:t>
            </a:r>
            <a:endParaRPr lang="en-US" b="1">
              <a:solidFill>
                <a:srgbClr val="FFFF00"/>
              </a:solidFill>
              <a:ea typeface="Mitra"/>
              <a:cs typeface="Mitra"/>
            </a:endParaRPr>
          </a:p>
        </p:txBody>
      </p:sp>
      <p:pic>
        <p:nvPicPr>
          <p:cNvPr id="31748" name="Picture 2" descr="C:\Documents and Settings\Ahmadreza\Desktop\My class Negotiation Skills\putin11.jpg"/>
          <p:cNvPicPr>
            <a:picLocks noChangeAspect="1" noChangeArrowheads="1"/>
          </p:cNvPicPr>
          <p:nvPr/>
        </p:nvPicPr>
        <p:blipFill>
          <a:blip r:embed="rId2"/>
          <a:srcRect/>
          <a:stretch>
            <a:fillRect/>
          </a:stretch>
        </p:blipFill>
        <p:spPr bwMode="auto">
          <a:xfrm>
            <a:off x="1908175" y="1557338"/>
            <a:ext cx="3633788" cy="4213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2771"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32772" name="Picture 2" descr="C:\Documents and Settings\Ahmadreza\Desktop\My class Negotiation Skills\putin ahmadinejad.jpg"/>
          <p:cNvPicPr>
            <a:picLocks noChangeAspect="1" noChangeArrowheads="1"/>
          </p:cNvPicPr>
          <p:nvPr/>
        </p:nvPicPr>
        <p:blipFill>
          <a:blip r:embed="rId2"/>
          <a:srcRect/>
          <a:stretch>
            <a:fillRect/>
          </a:stretch>
        </p:blipFill>
        <p:spPr bwMode="auto">
          <a:xfrm>
            <a:off x="2000250" y="1604963"/>
            <a:ext cx="5119688" cy="3840162"/>
          </a:xfrm>
          <a:prstGeom prst="rect">
            <a:avLst/>
          </a:prstGeom>
          <a:noFill/>
          <a:ln w="9525">
            <a:noFill/>
            <a:miter lim="800000"/>
            <a:headEnd/>
            <a:tailEnd/>
          </a:ln>
        </p:spPr>
      </p:pic>
      <p:sp>
        <p:nvSpPr>
          <p:cNvPr id="32773"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3795"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33796" name="Picture 2" descr="C:\Documents and Settings\Ahmadreza\Desktop\My class Negotiation Skills\smart_clinton.jpg"/>
          <p:cNvPicPr>
            <a:picLocks noChangeAspect="1" noChangeArrowheads="1"/>
          </p:cNvPicPr>
          <p:nvPr/>
        </p:nvPicPr>
        <p:blipFill>
          <a:blip r:embed="rId2"/>
          <a:srcRect/>
          <a:stretch>
            <a:fillRect/>
          </a:stretch>
        </p:blipFill>
        <p:spPr bwMode="auto">
          <a:xfrm>
            <a:off x="2506663" y="1306513"/>
            <a:ext cx="3865562" cy="4786312"/>
          </a:xfrm>
          <a:prstGeom prst="rect">
            <a:avLst/>
          </a:prstGeom>
          <a:noFill/>
          <a:ln w="9525">
            <a:noFill/>
            <a:miter lim="800000"/>
            <a:headEnd/>
            <a:tailEnd/>
          </a:ln>
        </p:spPr>
      </p:pic>
      <p:sp>
        <p:nvSpPr>
          <p:cNvPr id="33797"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4819"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en-US" smtClean="0"/>
          </a:p>
          <a:p>
            <a:endParaRPr lang="fa-IR" smtClean="0"/>
          </a:p>
        </p:txBody>
      </p:sp>
      <p:pic>
        <p:nvPicPr>
          <p:cNvPr id="34820" name="Picture 2" descr="C:\Documents and Settings\Ahmadreza\Desktop\My class Negotiation Skills\george-bush-sour.jpg"/>
          <p:cNvPicPr>
            <a:picLocks noChangeAspect="1" noChangeArrowheads="1"/>
          </p:cNvPicPr>
          <p:nvPr/>
        </p:nvPicPr>
        <p:blipFill>
          <a:blip r:embed="rId2"/>
          <a:srcRect/>
          <a:stretch>
            <a:fillRect/>
          </a:stretch>
        </p:blipFill>
        <p:spPr bwMode="auto">
          <a:xfrm>
            <a:off x="1763713" y="1308100"/>
            <a:ext cx="5437187" cy="4784725"/>
          </a:xfrm>
          <a:prstGeom prst="rect">
            <a:avLst/>
          </a:prstGeom>
          <a:noFill/>
          <a:ln w="9525">
            <a:noFill/>
            <a:miter lim="800000"/>
            <a:headEnd/>
            <a:tailEnd/>
          </a:ln>
        </p:spPr>
      </p:pic>
      <p:sp>
        <p:nvSpPr>
          <p:cNvPr id="34821"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5843"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35844" name="Picture 2" descr="C:\Documents and Settings\Ahmadreza\Desktop\My class Negotiation Skills\ahmadinejad.jpg"/>
          <p:cNvPicPr>
            <a:picLocks noChangeAspect="1" noChangeArrowheads="1"/>
          </p:cNvPicPr>
          <p:nvPr/>
        </p:nvPicPr>
        <p:blipFill>
          <a:blip r:embed="rId2"/>
          <a:srcRect/>
          <a:stretch>
            <a:fillRect/>
          </a:stretch>
        </p:blipFill>
        <p:spPr bwMode="auto">
          <a:xfrm>
            <a:off x="2700338" y="1557338"/>
            <a:ext cx="3811587" cy="4160837"/>
          </a:xfrm>
          <a:prstGeom prst="rect">
            <a:avLst/>
          </a:prstGeom>
          <a:noFill/>
          <a:ln w="9525">
            <a:noFill/>
            <a:miter lim="800000"/>
            <a:headEnd/>
            <a:tailEnd/>
          </a:ln>
        </p:spPr>
      </p:pic>
      <p:sp>
        <p:nvSpPr>
          <p:cNvPr id="35845"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6867"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36868" name="Picture 2" descr="C:\Documents and Settings\Ahmadreza\Desktop\My class Negotiation Skills\7012_616.jpg"/>
          <p:cNvPicPr>
            <a:picLocks noChangeAspect="1" noChangeArrowheads="1"/>
          </p:cNvPicPr>
          <p:nvPr/>
        </p:nvPicPr>
        <p:blipFill>
          <a:blip r:embed="rId2"/>
          <a:srcRect/>
          <a:stretch>
            <a:fillRect/>
          </a:stretch>
        </p:blipFill>
        <p:spPr bwMode="auto">
          <a:xfrm>
            <a:off x="1547813" y="1431925"/>
            <a:ext cx="6537325" cy="4157663"/>
          </a:xfrm>
          <a:prstGeom prst="rect">
            <a:avLst/>
          </a:prstGeom>
          <a:noFill/>
          <a:ln w="9525">
            <a:noFill/>
            <a:miter lim="800000"/>
            <a:headEnd/>
            <a:tailEnd/>
          </a:ln>
        </p:spPr>
      </p:pic>
      <p:sp>
        <p:nvSpPr>
          <p:cNvPr id="36869"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bwMode="auto">
          <a:xfrm>
            <a:off x="457200" y="6245225"/>
            <a:ext cx="2133600" cy="476250"/>
          </a:xfrm>
          <a:prstGeom prst="rect">
            <a:avLst/>
          </a:prstGeom>
          <a:noFill/>
          <a:ln>
            <a:miter lim="800000"/>
            <a:headEnd/>
            <a:tailEnd/>
          </a:ln>
        </p:spPr>
        <p:txBody>
          <a:bodyPr/>
          <a:lstStyle/>
          <a:p>
            <a:pPr algn="r" rtl="1"/>
            <a:fld id="{D2C8431B-A6FB-47A8-9762-D2A7A0852CF8}" type="slidenum">
              <a:rPr lang="ar-SA"/>
              <a:pPr algn="r" rtl="1"/>
              <a:t>3</a:t>
            </a:fld>
            <a:endParaRPr lang="en-US"/>
          </a:p>
        </p:txBody>
      </p:sp>
      <p:sp>
        <p:nvSpPr>
          <p:cNvPr id="6147" name="AutoShape 2"/>
          <p:cNvSpPr>
            <a:spLocks noChangeArrowheads="1"/>
          </p:cNvSpPr>
          <p:nvPr/>
        </p:nvSpPr>
        <p:spPr bwMode="auto">
          <a:xfrm>
            <a:off x="1908175" y="1700213"/>
            <a:ext cx="5545138" cy="1609725"/>
          </a:xfrm>
          <a:prstGeom prst="roundRect">
            <a:avLst>
              <a:gd name="adj" fmla="val 16667"/>
            </a:avLst>
          </a:prstGeom>
          <a:solidFill>
            <a:srgbClr val="CC0000"/>
          </a:solidFill>
          <a:ln w="9525">
            <a:noFill/>
            <a:round/>
            <a:headEnd/>
            <a:tailEnd/>
          </a:ln>
        </p:spPr>
        <p:txBody>
          <a:bodyPr tIns="504000" anchor="ctr" anchorCtr="1"/>
          <a:lstStyle/>
          <a:p>
            <a:pPr algn="ctr" rtl="1"/>
            <a:r>
              <a:rPr lang="fa-IR" sz="2000" b="1">
                <a:solidFill>
                  <a:schemeClr val="bg1"/>
                </a:solidFill>
                <a:ea typeface="Mitra"/>
                <a:cs typeface="Mitra"/>
              </a:rPr>
              <a:t>بخش اول: </a:t>
            </a:r>
          </a:p>
          <a:p>
            <a:pPr algn="ctr" rtl="1"/>
            <a:r>
              <a:rPr lang="fa-IR" sz="2800" b="1">
                <a:solidFill>
                  <a:srgbClr val="FFFF00"/>
                </a:solidFill>
                <a:ea typeface="Mitra"/>
                <a:cs typeface="Mitra"/>
              </a:rPr>
              <a:t>مقدمه‌اي بر ارتباطات انساني</a:t>
            </a:r>
          </a:p>
          <a:p>
            <a:pPr algn="ctr" rtl="1"/>
            <a:endParaRPr lang="fa-IR" sz="2000" b="1">
              <a:solidFill>
                <a:srgbClr val="FFFF00"/>
              </a:solidFill>
              <a:ea typeface="Mitra"/>
              <a:cs typeface="Mitra"/>
            </a:endParaRPr>
          </a:p>
          <a:p>
            <a:pPr algn="ctr" rtl="1"/>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38915"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38916" name="Picture 2" descr="C:\Documents and Settings\Ahmadreza\Desktop\My class Negotiation Skills\8esgyvq.jpg"/>
          <p:cNvPicPr>
            <a:picLocks noChangeAspect="1" noChangeArrowheads="1"/>
          </p:cNvPicPr>
          <p:nvPr/>
        </p:nvPicPr>
        <p:blipFill>
          <a:blip r:embed="rId2"/>
          <a:srcRect/>
          <a:stretch>
            <a:fillRect/>
          </a:stretch>
        </p:blipFill>
        <p:spPr bwMode="auto">
          <a:xfrm>
            <a:off x="1476375" y="1544638"/>
            <a:ext cx="6500813" cy="3829050"/>
          </a:xfrm>
          <a:prstGeom prst="rect">
            <a:avLst/>
          </a:prstGeom>
          <a:noFill/>
          <a:ln w="9525">
            <a:noFill/>
            <a:miter lim="800000"/>
            <a:headEnd/>
            <a:tailEnd/>
          </a:ln>
        </p:spPr>
      </p:pic>
      <p:sp>
        <p:nvSpPr>
          <p:cNvPr id="38917"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C:\Documents and Settings\Ahmadreza\Desktop\2cd72w1.jpg"/>
          <p:cNvPicPr>
            <a:picLocks noGrp="1" noChangeAspect="1" noChangeArrowheads="1"/>
          </p:cNvPicPr>
          <p:nvPr>
            <p:ph type="body" idx="4294967295"/>
          </p:nvPr>
        </p:nvPicPr>
        <p:blipFill>
          <a:blip r:embed="rId2"/>
          <a:srcRect/>
          <a:stretch>
            <a:fillRect/>
          </a:stretch>
        </p:blipFill>
        <p:spPr bwMode="auto">
          <a:xfrm>
            <a:off x="900113" y="1200150"/>
            <a:ext cx="7561262" cy="4605338"/>
          </a:xfrm>
          <a:prstGeom prst="rect">
            <a:avLst/>
          </a:prstGeom>
          <a:noFill/>
          <a:ln>
            <a:miter lim="800000"/>
            <a:headEnd/>
            <a:tailEnd/>
          </a:ln>
        </p:spPr>
      </p:pic>
      <p:sp>
        <p:nvSpPr>
          <p:cNvPr id="39939"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چهره</a:t>
            </a:r>
            <a:endParaRPr lang="en-US" b="1">
              <a:solidFill>
                <a:schemeClr val="bg1"/>
              </a:solidFill>
              <a:ea typeface="Mitra"/>
              <a:cs typeface="Mitra"/>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1" descr="C:\Users\Ahmad Nakhjavani\Desktop\image014.jpg"/>
          <p:cNvPicPr>
            <a:picLocks noChangeAspect="1" noChangeArrowheads="1"/>
          </p:cNvPicPr>
          <p:nvPr/>
        </p:nvPicPr>
        <p:blipFill>
          <a:blip r:embed="rId2"/>
          <a:srcRect/>
          <a:stretch>
            <a:fillRect/>
          </a:stretch>
        </p:blipFill>
        <p:spPr bwMode="auto">
          <a:xfrm>
            <a:off x="3000375" y="857250"/>
            <a:ext cx="4029075" cy="5191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C:\Documents and Settings\Ahmadreza\Desktop\New Folder\180343_orig.jpg"/>
          <p:cNvPicPr>
            <a:picLocks noChangeAspect="1" noChangeArrowheads="1"/>
          </p:cNvPicPr>
          <p:nvPr/>
        </p:nvPicPr>
        <p:blipFill>
          <a:blip r:embed="rId2"/>
          <a:srcRect/>
          <a:stretch>
            <a:fillRect/>
          </a:stretch>
        </p:blipFill>
        <p:spPr bwMode="auto">
          <a:xfrm>
            <a:off x="2728913" y="595313"/>
            <a:ext cx="3686175" cy="56673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Group 9"/>
          <p:cNvGrpSpPr>
            <a:grpSpLocks/>
          </p:cNvGrpSpPr>
          <p:nvPr/>
        </p:nvGrpSpPr>
        <p:grpSpPr bwMode="auto">
          <a:xfrm>
            <a:off x="1044575" y="2205038"/>
            <a:ext cx="5111750" cy="3557587"/>
            <a:chOff x="960" y="917"/>
            <a:chExt cx="3839" cy="2921"/>
          </a:xfrm>
        </p:grpSpPr>
        <p:graphicFrame>
          <p:nvGraphicFramePr>
            <p:cNvPr id="43013" name="Object 2"/>
            <p:cNvGraphicFramePr>
              <a:graphicFrameLocks noChangeAspect="1"/>
            </p:cNvGraphicFramePr>
            <p:nvPr/>
          </p:nvGraphicFramePr>
          <p:xfrm>
            <a:off x="1247" y="917"/>
            <a:ext cx="3552" cy="2921"/>
          </p:xfrm>
          <a:graphic>
            <a:graphicData uri="http://schemas.openxmlformats.org/presentationml/2006/ole">
              <mc:AlternateContent xmlns:mc="http://schemas.openxmlformats.org/markup-compatibility/2006">
                <mc:Choice xmlns:v="urn:schemas-microsoft-com:vml" Requires="v">
                  <p:oleObj spid="_x0000_s43014" name="PaperPort Document" r:id="rId3" imgW="2420112" imgH="1990344" progId="">
                    <p:embed/>
                  </p:oleObj>
                </mc:Choice>
                <mc:Fallback>
                  <p:oleObj name="PaperPort Document" r:id="rId3" imgW="2420112" imgH="1990344"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917"/>
                          <a:ext cx="3552" cy="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Rectangle 3"/>
            <p:cNvSpPr>
              <a:spLocks noChangeArrowheads="1"/>
            </p:cNvSpPr>
            <p:nvPr/>
          </p:nvSpPr>
          <p:spPr bwMode="auto">
            <a:xfrm>
              <a:off x="960" y="960"/>
              <a:ext cx="1632" cy="288"/>
            </a:xfrm>
            <a:prstGeom prst="rect">
              <a:avLst/>
            </a:prstGeom>
            <a:solidFill>
              <a:schemeClr val="bg1"/>
            </a:solidFill>
            <a:ln w="9525">
              <a:noFill/>
              <a:miter lim="800000"/>
              <a:headEnd/>
              <a:tailEnd/>
            </a:ln>
          </p:spPr>
          <p:txBody>
            <a:bodyPr wrap="none" anchor="ctr"/>
            <a:lstStyle/>
            <a:p>
              <a:pPr algn="r" rtl="1"/>
              <a:endParaRPr lang="fa-IR"/>
            </a:p>
          </p:txBody>
        </p:sp>
      </p:grpSp>
      <p:sp>
        <p:nvSpPr>
          <p:cNvPr id="43011"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3012"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پذيرا بودن، آمادگي براي كمك به ديگران،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4" name="Object 3"/>
          <p:cNvGraphicFramePr>
            <a:graphicFrameLocks noChangeAspect="1"/>
          </p:cNvGraphicFramePr>
          <p:nvPr/>
        </p:nvGraphicFramePr>
        <p:xfrm>
          <a:off x="1828800" y="1905000"/>
          <a:ext cx="5535613" cy="3757613"/>
        </p:xfrm>
        <a:graphic>
          <a:graphicData uri="http://schemas.openxmlformats.org/presentationml/2006/ole">
            <mc:AlternateContent xmlns:mc="http://schemas.openxmlformats.org/markup-compatibility/2006">
              <mc:Choice xmlns:v="urn:schemas-microsoft-com:vml" Requires="v">
                <p:oleObj spid="_x0000_s44035" name="PaperPort Document" r:id="rId3" imgW="2688336" imgH="1825752" progId="">
                  <p:embed/>
                </p:oleObj>
              </mc:Choice>
              <mc:Fallback>
                <p:oleObj name="PaperPort Document" r:id="rId3" imgW="2688336" imgH="182575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05000"/>
                        <a:ext cx="5535613"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4036"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آرام كردن يا متوقف ساختن</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058" name="Object 3"/>
          <p:cNvGraphicFramePr>
            <a:graphicFrameLocks noChangeAspect="1"/>
          </p:cNvGraphicFramePr>
          <p:nvPr/>
        </p:nvGraphicFramePr>
        <p:xfrm>
          <a:off x="1905000" y="1752600"/>
          <a:ext cx="5049838" cy="4738688"/>
        </p:xfrm>
        <a:graphic>
          <a:graphicData uri="http://schemas.openxmlformats.org/presentationml/2006/ole">
            <mc:AlternateContent xmlns:mc="http://schemas.openxmlformats.org/markup-compatibility/2006">
              <mc:Choice xmlns:v="urn:schemas-microsoft-com:vml" Requires="v">
                <p:oleObj spid="_x0000_s45059" name="PaperPort Document" r:id="rId3" imgW="2481072" imgH="2328672" progId="">
                  <p:embed/>
                </p:oleObj>
              </mc:Choice>
              <mc:Fallback>
                <p:oleObj name="PaperPort Document" r:id="rId3" imgW="2481072" imgH="232867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5049838"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5060"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ناراحتي يا احساس منفي</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082" name="Group 9"/>
          <p:cNvGrpSpPr>
            <a:grpSpLocks/>
          </p:cNvGrpSpPr>
          <p:nvPr/>
        </p:nvGrpSpPr>
        <p:grpSpPr bwMode="auto">
          <a:xfrm>
            <a:off x="1187450" y="692150"/>
            <a:ext cx="3741738" cy="4786313"/>
            <a:chOff x="1728" y="816"/>
            <a:chExt cx="2357" cy="3015"/>
          </a:xfrm>
        </p:grpSpPr>
        <p:graphicFrame>
          <p:nvGraphicFramePr>
            <p:cNvPr id="46085" name="Object 3"/>
            <p:cNvGraphicFramePr>
              <a:graphicFrameLocks noChangeAspect="1"/>
            </p:cNvGraphicFramePr>
            <p:nvPr/>
          </p:nvGraphicFramePr>
          <p:xfrm>
            <a:off x="1872" y="816"/>
            <a:ext cx="2213" cy="2998"/>
          </p:xfrm>
          <a:graphic>
            <a:graphicData uri="http://schemas.openxmlformats.org/presentationml/2006/ole">
              <mc:AlternateContent xmlns:mc="http://schemas.openxmlformats.org/markup-compatibility/2006">
                <mc:Choice xmlns:v="urn:schemas-microsoft-com:vml" Requires="v">
                  <p:oleObj spid="_x0000_s46086" name="PaperPort Document" r:id="rId4" imgW="1962912" imgH="2660904" progId="">
                    <p:embed/>
                  </p:oleObj>
                </mc:Choice>
                <mc:Fallback>
                  <p:oleObj name="PaperPort Document" r:id="rId4" imgW="1962912" imgH="266090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816"/>
                          <a:ext cx="2213" cy="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6" name="Text Box 4"/>
            <p:cNvSpPr txBox="1">
              <a:spLocks noChangeArrowheads="1"/>
            </p:cNvSpPr>
            <p:nvPr/>
          </p:nvSpPr>
          <p:spPr bwMode="auto">
            <a:xfrm>
              <a:off x="2352" y="2112"/>
              <a:ext cx="864" cy="327"/>
            </a:xfrm>
            <a:prstGeom prst="rect">
              <a:avLst/>
            </a:prstGeom>
            <a:solidFill>
              <a:schemeClr val="bg1"/>
            </a:solidFill>
            <a:ln w="9525">
              <a:noFill/>
              <a:miter lim="800000"/>
              <a:headEnd/>
              <a:tailEnd/>
            </a:ln>
          </p:spPr>
          <p:txBody>
            <a:bodyPr>
              <a:spAutoFit/>
            </a:bodyPr>
            <a:lstStyle/>
            <a:p>
              <a:pPr algn="ctr">
                <a:spcBef>
                  <a:spcPct val="50000"/>
                </a:spcBef>
              </a:pPr>
              <a:endParaRPr lang="en-US" sz="2800" b="1">
                <a:latin typeface="Times New Roman" pitchFamily="18" charset="0"/>
              </a:endParaRPr>
            </a:p>
          </p:txBody>
        </p:sp>
        <p:sp>
          <p:nvSpPr>
            <p:cNvPr id="46087" name="Text Box 5"/>
            <p:cNvSpPr txBox="1">
              <a:spLocks noChangeArrowheads="1"/>
            </p:cNvSpPr>
            <p:nvPr/>
          </p:nvSpPr>
          <p:spPr bwMode="auto">
            <a:xfrm>
              <a:off x="1728" y="3504"/>
              <a:ext cx="864" cy="327"/>
            </a:xfrm>
            <a:prstGeom prst="rect">
              <a:avLst/>
            </a:prstGeom>
            <a:solidFill>
              <a:schemeClr val="bg1"/>
            </a:solidFill>
            <a:ln w="9525">
              <a:noFill/>
              <a:miter lim="800000"/>
              <a:headEnd/>
              <a:tailEnd/>
            </a:ln>
          </p:spPr>
          <p:txBody>
            <a:bodyPr>
              <a:spAutoFit/>
            </a:bodyPr>
            <a:lstStyle/>
            <a:p>
              <a:pPr algn="ctr">
                <a:spcBef>
                  <a:spcPct val="50000"/>
                </a:spcBef>
              </a:pPr>
              <a:endParaRPr lang="en-US" sz="2800" b="1">
                <a:latin typeface="Times New Roman" pitchFamily="18" charset="0"/>
              </a:endParaRPr>
            </a:p>
          </p:txBody>
        </p:sp>
      </p:grpSp>
      <p:sp>
        <p:nvSpPr>
          <p:cNvPr id="46083"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6084" name="Rectangle 3"/>
          <p:cNvSpPr>
            <a:spLocks noChangeArrowheads="1"/>
          </p:cNvSpPr>
          <p:nvPr/>
        </p:nvSpPr>
        <p:spPr bwMode="auto">
          <a:xfrm>
            <a:off x="5148263" y="1317625"/>
            <a:ext cx="3384550"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احساس اطمينان</a:t>
            </a:r>
          </a:p>
          <a:p>
            <a:pPr marL="342900" indent="-342900" algn="r" rtl="1" eaLnBrk="0" hangingPunct="0">
              <a:spcBef>
                <a:spcPct val="20000"/>
              </a:spcBef>
              <a:buFontTx/>
              <a:buChar char="•"/>
            </a:pPr>
            <a:r>
              <a:rPr lang="fa-IR" sz="2400">
                <a:ea typeface="Mitra"/>
                <a:cs typeface="Mitra"/>
              </a:rPr>
              <a:t>اصولا“ وقتي فرد در حال صحبت يا ايده دادن است، دست را بالا مي گيرد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7106" name="Object 3"/>
          <p:cNvGraphicFramePr>
            <a:graphicFrameLocks noChangeAspect="1"/>
          </p:cNvGraphicFramePr>
          <p:nvPr/>
        </p:nvGraphicFramePr>
        <p:xfrm>
          <a:off x="3352800" y="1524000"/>
          <a:ext cx="2633663" cy="4572000"/>
        </p:xfrm>
        <a:graphic>
          <a:graphicData uri="http://schemas.openxmlformats.org/presentationml/2006/ole">
            <mc:AlternateContent xmlns:mc="http://schemas.openxmlformats.org/markup-compatibility/2006">
              <mc:Choice xmlns:v="urn:schemas-microsoft-com:vml" Requires="v">
                <p:oleObj spid="_x0000_s47107" name="PaperPort Document" r:id="rId4" imgW="1322832" imgH="2295144" progId="">
                  <p:embed/>
                </p:oleObj>
              </mc:Choice>
              <mc:Fallback>
                <p:oleObj name="PaperPort Document" r:id="rId4" imgW="1322832" imgH="229514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524000"/>
                        <a:ext cx="26336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Rectangle 5"/>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7108"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7109"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داشتن اطمينان</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8130" name="Object 3"/>
          <p:cNvGraphicFramePr>
            <a:graphicFrameLocks noChangeAspect="1"/>
          </p:cNvGraphicFramePr>
          <p:nvPr/>
        </p:nvGraphicFramePr>
        <p:xfrm>
          <a:off x="1828800" y="2281238"/>
          <a:ext cx="4759325" cy="4460875"/>
        </p:xfrm>
        <a:graphic>
          <a:graphicData uri="http://schemas.openxmlformats.org/presentationml/2006/ole">
            <mc:AlternateContent xmlns:mc="http://schemas.openxmlformats.org/markup-compatibility/2006">
              <mc:Choice xmlns:v="urn:schemas-microsoft-com:vml" Requires="v">
                <p:oleObj spid="_x0000_s48131" name="PaperPort Document" r:id="rId4" imgW="2481072" imgH="2325624" progId="">
                  <p:embed/>
                </p:oleObj>
              </mc:Choice>
              <mc:Fallback>
                <p:oleObj name="PaperPort Document" r:id="rId4" imgW="2481072" imgH="232562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1238"/>
                        <a:ext cx="4759325"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Rectangle 6"/>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48132"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8133"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تلاش براي آرام كردن خود</a:t>
            </a:r>
          </a:p>
          <a:p>
            <a:pPr marL="342900" indent="-342900" algn="r" rtl="1" eaLnBrk="0" hangingPunct="0">
              <a:spcBef>
                <a:spcPct val="20000"/>
              </a:spcBef>
              <a:buFontTx/>
              <a:buChar char="•"/>
            </a:pPr>
            <a:r>
              <a:rPr lang="fa-IR" sz="2400">
                <a:ea typeface="Mitra"/>
                <a:cs typeface="Mitra"/>
              </a:rPr>
              <a:t>هر چه دست بالاتر برود، فرد در تلاش بيش‌تر براي آرام كردن خود است</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615950" y="642938"/>
            <a:ext cx="7772400" cy="4714875"/>
          </a:xfrm>
          <a:noFill/>
          <a:ln>
            <a:miter lim="800000"/>
            <a:headEnd/>
            <a:tailEnd/>
          </a:ln>
        </p:spPr>
        <p:txBody>
          <a:bodyPr vert="horz" wrap="square" lIns="91440" tIns="45720" rIns="91440" bIns="45720" numCol="1" anchor="t" anchorCtr="0" compatLnSpc="1">
            <a:prstTxWarp prst="textNoShape">
              <a:avLst/>
            </a:prstTxWarp>
          </a:bodyPr>
          <a:lstStyle/>
          <a:p>
            <a:pPr marL="0">
              <a:spcBef>
                <a:spcPct val="0"/>
              </a:spcBef>
              <a:buFontTx/>
              <a:buNone/>
            </a:pPr>
            <a:r>
              <a:rPr lang="fa-IR" sz="2800" b="1" smtClean="0">
                <a:solidFill>
                  <a:srgbClr val="FF0000"/>
                </a:solidFill>
                <a:ea typeface="Mitra"/>
                <a:cs typeface="Mitra"/>
              </a:rPr>
              <a:t>مقدمه</a:t>
            </a:r>
          </a:p>
          <a:p>
            <a:pPr marL="0">
              <a:spcBef>
                <a:spcPct val="0"/>
              </a:spcBef>
            </a:pPr>
            <a:r>
              <a:rPr lang="fa-IR" sz="2400" smtClean="0">
                <a:ea typeface="Mitra"/>
                <a:cs typeface="Mitra"/>
              </a:rPr>
              <a:t>موضوع </a:t>
            </a:r>
            <a:r>
              <a:rPr lang="ar-SA" sz="2400" smtClean="0">
                <a:ea typeface="Mitra"/>
                <a:cs typeface="Mitra"/>
              </a:rPr>
              <a:t>ارتباطات انساني</a:t>
            </a:r>
            <a:r>
              <a:rPr lang="fa-IR" sz="2400" smtClean="0">
                <a:ea typeface="Mitra"/>
                <a:cs typeface="Mitra"/>
              </a:rPr>
              <a:t>، مطلب </a:t>
            </a:r>
            <a:r>
              <a:rPr lang="ar-SA" sz="2400" smtClean="0">
                <a:ea typeface="Mitra"/>
                <a:cs typeface="Mitra"/>
              </a:rPr>
              <a:t>جديدي نيست</a:t>
            </a:r>
            <a:r>
              <a:rPr lang="fa-IR" sz="2400" smtClean="0">
                <a:ea typeface="Mitra"/>
                <a:cs typeface="Mitra"/>
              </a:rPr>
              <a:t> و از هزاران سال قبل، مورد توجه بشر بوده است.</a:t>
            </a:r>
          </a:p>
          <a:p>
            <a:pPr marL="0">
              <a:spcBef>
                <a:spcPct val="0"/>
              </a:spcBef>
            </a:pPr>
            <a:r>
              <a:rPr lang="fa-IR" sz="2400" smtClean="0">
                <a:ea typeface="Mitra"/>
                <a:cs typeface="Mitra"/>
              </a:rPr>
              <a:t>بيش از 80%</a:t>
            </a:r>
            <a:r>
              <a:rPr lang="ar-SA" sz="2400" smtClean="0">
                <a:ea typeface="Mitra"/>
                <a:cs typeface="Mitra"/>
              </a:rPr>
              <a:t> از اوقات روزانه</a:t>
            </a:r>
            <a:r>
              <a:rPr lang="fa-IR" sz="2400" smtClean="0">
                <a:ea typeface="Mitra"/>
                <a:cs typeface="Mitra"/>
              </a:rPr>
              <a:t> يک انسان عادي شهر نشين،</a:t>
            </a:r>
            <a:r>
              <a:rPr lang="ar-SA" sz="2400" smtClean="0">
                <a:ea typeface="Mitra"/>
                <a:cs typeface="Mitra"/>
              </a:rPr>
              <a:t> صرف </a:t>
            </a:r>
            <a:r>
              <a:rPr lang="fa-IR" sz="2400" smtClean="0">
                <a:ea typeface="Mitra"/>
                <a:cs typeface="Mitra"/>
              </a:rPr>
              <a:t>برقراي </a:t>
            </a:r>
            <a:r>
              <a:rPr lang="ar-SA" sz="2400" smtClean="0">
                <a:ea typeface="Mitra"/>
                <a:cs typeface="Mitra"/>
              </a:rPr>
              <a:t>ارتباط </a:t>
            </a:r>
            <a:r>
              <a:rPr lang="fa-IR" sz="2400" smtClean="0">
                <a:ea typeface="Mitra"/>
                <a:cs typeface="Mitra"/>
              </a:rPr>
              <a:t>با ديگران</a:t>
            </a:r>
            <a:r>
              <a:rPr lang="ar-SA" sz="2400" smtClean="0">
                <a:ea typeface="Mitra"/>
                <a:cs typeface="Mitra"/>
              </a:rPr>
              <a:t> مي شود</a:t>
            </a:r>
            <a:r>
              <a:rPr lang="fa-IR" sz="2400" smtClean="0">
                <a:ea typeface="Mitra"/>
                <a:cs typeface="Mitra"/>
              </a:rPr>
              <a:t>.</a:t>
            </a:r>
          </a:p>
          <a:p>
            <a:pPr marL="0" algn="just">
              <a:spcBef>
                <a:spcPct val="0"/>
              </a:spcBef>
            </a:pPr>
            <a:r>
              <a:rPr lang="fa-IR" sz="2400" smtClean="0">
                <a:ea typeface="Mitra"/>
                <a:cs typeface="Mitra"/>
              </a:rPr>
              <a:t>بي گمان، ارتباطات تاثير مستقيمي بر كيفيت كار و زندگي افراد دارد.</a:t>
            </a:r>
          </a:p>
          <a:p>
            <a:pPr marL="0" algn="just">
              <a:spcBef>
                <a:spcPct val="0"/>
              </a:spcBef>
            </a:pPr>
            <a:r>
              <a:rPr lang="fa-IR" sz="2400" smtClean="0">
                <a:ea typeface="Mitra"/>
                <a:cs typeface="Mitra"/>
              </a:rPr>
              <a:t>الزاما“ كلمات و اطلاعات بيش‌تر، ارتباطات را اثربخش‌تر نمي‌كند.</a:t>
            </a:r>
          </a:p>
          <a:p>
            <a:pPr marL="0">
              <a:spcBef>
                <a:spcPct val="0"/>
              </a:spcBef>
            </a:pPr>
            <a:r>
              <a:rPr lang="fa-IR" sz="2400" smtClean="0">
                <a:ea typeface="Mitra"/>
                <a:cs typeface="Mitra"/>
              </a:rPr>
              <a:t>مهارت برقراري ارتباط موثر در خود را مي‌توان توسعه داد.</a:t>
            </a:r>
          </a:p>
          <a:p>
            <a:pPr marL="0">
              <a:spcBef>
                <a:spcPct val="0"/>
              </a:spcBef>
            </a:pPr>
            <a:r>
              <a:rPr lang="fa-IR" sz="2400" smtClean="0">
                <a:ea typeface="Mitra"/>
                <a:cs typeface="Mitra"/>
              </a:rPr>
              <a:t>براي توسعه خود بايد به اهميت ارتباطات در زندگي واقف باشيم، موانع را بشناسيم، کانال هاي موثر را بدانيم، مخاطب را شناخته و خود را با طول موج آنان يکي کرده، مهارت هاي خود در استفاده از ابزار ارتباطي را تمرين و به کيفيت آنها اضافه كنيم.</a:t>
            </a:r>
          </a:p>
          <a:p>
            <a:pPr marL="0" algn="just">
              <a:spcBef>
                <a:spcPct val="0"/>
              </a:spcBef>
            </a:pPr>
            <a:endParaRPr lang="fa-IR" sz="2400" smtClean="0">
              <a:ea typeface="Mitra"/>
              <a:cs typeface="Mitra"/>
            </a:endParaRPr>
          </a:p>
          <a:p>
            <a:pPr marL="0" algn="just">
              <a:spcBef>
                <a:spcPct val="0"/>
              </a:spcBef>
            </a:pPr>
            <a:endParaRPr lang="fa-IR" sz="2400" smtClean="0">
              <a:ea typeface="Mitra"/>
              <a:cs typeface="Mitra"/>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154" name="Object 3"/>
          <p:cNvGraphicFramePr>
            <a:graphicFrameLocks noChangeAspect="1"/>
          </p:cNvGraphicFramePr>
          <p:nvPr/>
        </p:nvGraphicFramePr>
        <p:xfrm>
          <a:off x="2555875" y="1716088"/>
          <a:ext cx="3632200" cy="4953000"/>
        </p:xfrm>
        <a:graphic>
          <a:graphicData uri="http://schemas.openxmlformats.org/presentationml/2006/ole">
            <mc:AlternateContent xmlns:mc="http://schemas.openxmlformats.org/markup-compatibility/2006">
              <mc:Choice xmlns:v="urn:schemas-microsoft-com:vml" Requires="v">
                <p:oleObj spid="_x0000_s49155" name="PaperPort Document" r:id="rId4" imgW="1414272" imgH="1929384" progId="">
                  <p:embed/>
                </p:oleObj>
              </mc:Choice>
              <mc:Fallback>
                <p:oleObj name="PaperPort Document" r:id="rId4" imgW="1414272" imgH="192938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716088"/>
                        <a:ext cx="3632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5" name="Rectangle 5"/>
          <p:cNvSpPr>
            <a:spLocks noChangeArrowheads="1"/>
          </p:cNvSpPr>
          <p:nvPr/>
        </p:nvSpPr>
        <p:spPr bwMode="auto">
          <a:xfrm>
            <a:off x="2771775" y="6092825"/>
            <a:ext cx="3309938" cy="533400"/>
          </a:xfrm>
          <a:prstGeom prst="rect">
            <a:avLst/>
          </a:prstGeom>
          <a:solidFill>
            <a:schemeClr val="bg1"/>
          </a:solidFill>
          <a:ln w="9525">
            <a:noFill/>
            <a:miter lim="800000"/>
            <a:headEnd/>
            <a:tailEnd/>
          </a:ln>
        </p:spPr>
        <p:txBody>
          <a:bodyPr wrap="none" anchor="ctr"/>
          <a:lstStyle/>
          <a:p>
            <a:pPr algn="r" rtl="1"/>
            <a:endParaRPr lang="fa-IR"/>
          </a:p>
        </p:txBody>
      </p:sp>
      <p:sp>
        <p:nvSpPr>
          <p:cNvPr id="49156" name="Rectangle 6"/>
          <p:cNvSpPr>
            <a:spLocks noChangeArrowheads="1"/>
          </p:cNvSpPr>
          <p:nvPr/>
        </p:nvSpPr>
        <p:spPr bwMode="auto">
          <a:xfrm>
            <a:off x="6400800" y="1447800"/>
            <a:ext cx="152400" cy="4572000"/>
          </a:xfrm>
          <a:prstGeom prst="rect">
            <a:avLst/>
          </a:prstGeom>
          <a:solidFill>
            <a:schemeClr val="bg1"/>
          </a:solidFill>
          <a:ln w="9525">
            <a:noFill/>
            <a:miter lim="800000"/>
            <a:headEnd/>
            <a:tailEnd/>
          </a:ln>
        </p:spPr>
        <p:txBody>
          <a:bodyPr wrap="none" anchor="ctr"/>
          <a:lstStyle/>
          <a:p>
            <a:pPr algn="r" rtl="1"/>
            <a:endParaRPr lang="fa-IR"/>
          </a:p>
        </p:txBody>
      </p:sp>
      <p:sp>
        <p:nvSpPr>
          <p:cNvPr id="49157" name="AutoShape 2"/>
          <p:cNvSpPr>
            <a:spLocks noChangeArrowheads="1"/>
          </p:cNvSpPr>
          <p:nvPr/>
        </p:nvSpPr>
        <p:spPr bwMode="auto">
          <a:xfrm>
            <a:off x="6156325" y="404813"/>
            <a:ext cx="2447925"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a:t>
            </a:r>
            <a:endParaRPr lang="en-US" b="1">
              <a:solidFill>
                <a:schemeClr val="bg1"/>
              </a:solidFill>
              <a:ea typeface="Mitra"/>
              <a:cs typeface="Mitra"/>
            </a:endParaRPr>
          </a:p>
        </p:txBody>
      </p:sp>
      <p:sp>
        <p:nvSpPr>
          <p:cNvPr id="49158"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نمايش شصت از لباس، نشانه‌ي برتري يا تسلط است.</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50179"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pic>
        <p:nvPicPr>
          <p:cNvPr id="50180" name="Picture 2" descr="C:\Documents and Settings\Ahmadreza\Desktop\My class Negotiation Skills\01-01.jpg"/>
          <p:cNvPicPr>
            <a:picLocks noChangeAspect="1" noChangeArrowheads="1"/>
          </p:cNvPicPr>
          <p:nvPr/>
        </p:nvPicPr>
        <p:blipFill>
          <a:blip r:embed="rId2"/>
          <a:srcRect/>
          <a:stretch>
            <a:fillRect/>
          </a:stretch>
        </p:blipFill>
        <p:spPr bwMode="auto">
          <a:xfrm>
            <a:off x="1285875" y="1916113"/>
            <a:ext cx="4030663" cy="2597150"/>
          </a:xfrm>
          <a:prstGeom prst="rect">
            <a:avLst/>
          </a:prstGeom>
          <a:noFill/>
          <a:ln w="9525">
            <a:noFill/>
            <a:miter lim="800000"/>
            <a:headEnd/>
            <a:tailEnd/>
          </a:ln>
        </p:spPr>
      </p:pic>
      <p:pic>
        <p:nvPicPr>
          <p:cNvPr id="50181" name="Picture 4" descr="BL 002"/>
          <p:cNvPicPr>
            <a:picLocks noChangeAspect="1" noChangeArrowheads="1"/>
          </p:cNvPicPr>
          <p:nvPr/>
        </p:nvPicPr>
        <p:blipFill>
          <a:blip r:embed="rId3"/>
          <a:srcRect/>
          <a:stretch>
            <a:fillRect/>
          </a:stretch>
        </p:blipFill>
        <p:spPr bwMode="auto">
          <a:xfrm>
            <a:off x="6000750" y="1916113"/>
            <a:ext cx="2214563"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C:\Documents and Settings\Ahmadreza\Desktop\New Folder\13968_728.jpg"/>
          <p:cNvPicPr>
            <a:picLocks noChangeAspect="1" noChangeArrowheads="1"/>
          </p:cNvPicPr>
          <p:nvPr/>
        </p:nvPicPr>
        <p:blipFill>
          <a:blip r:embed="rId2"/>
          <a:srcRect/>
          <a:stretch>
            <a:fillRect/>
          </a:stretch>
        </p:blipFill>
        <p:spPr bwMode="auto">
          <a:xfrm>
            <a:off x="3033713" y="1143000"/>
            <a:ext cx="3076575" cy="4572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52227"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52228" name="Picture 2" descr="C:\Documents and Settings\Ahmadreza\Desktop\My class Negotiation Skills\6.jpg"/>
          <p:cNvPicPr>
            <a:picLocks noChangeAspect="1" noChangeArrowheads="1"/>
          </p:cNvPicPr>
          <p:nvPr/>
        </p:nvPicPr>
        <p:blipFill>
          <a:blip r:embed="rId2"/>
          <a:srcRect b="14426"/>
          <a:stretch>
            <a:fillRect/>
          </a:stretch>
        </p:blipFill>
        <p:spPr bwMode="auto">
          <a:xfrm>
            <a:off x="1738313" y="1387475"/>
            <a:ext cx="5667375" cy="4849813"/>
          </a:xfrm>
          <a:prstGeom prst="rect">
            <a:avLst/>
          </a:prstGeom>
          <a:noFill/>
          <a:ln w="9525">
            <a:noFill/>
            <a:miter lim="800000"/>
            <a:headEnd/>
            <a:tailEnd/>
          </a:ln>
        </p:spPr>
      </p:pic>
      <p:sp>
        <p:nvSpPr>
          <p:cNvPr id="52229"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53251"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53252" name="Picture 2" descr="C:\Documents and Settings\Ahmadreza\Desktop\My class Negotiation Skills\georgebush.jpg"/>
          <p:cNvPicPr>
            <a:picLocks noChangeAspect="1" noChangeArrowheads="1"/>
          </p:cNvPicPr>
          <p:nvPr/>
        </p:nvPicPr>
        <p:blipFill>
          <a:blip r:embed="rId2"/>
          <a:srcRect/>
          <a:stretch>
            <a:fillRect/>
          </a:stretch>
        </p:blipFill>
        <p:spPr bwMode="auto">
          <a:xfrm>
            <a:off x="1928813" y="1285875"/>
            <a:ext cx="5624512" cy="4502150"/>
          </a:xfrm>
          <a:prstGeom prst="rect">
            <a:avLst/>
          </a:prstGeom>
          <a:noFill/>
          <a:ln w="9525">
            <a:noFill/>
            <a:miter lim="800000"/>
            <a:headEnd/>
            <a:tailEnd/>
          </a:ln>
        </p:spPr>
      </p:pic>
      <p:sp>
        <p:nvSpPr>
          <p:cNvPr id="53253"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C:\Users\Ahmad Nakhjavani\Desktop\image004.jpg"/>
          <p:cNvPicPr>
            <a:picLocks noChangeAspect="1" noChangeArrowheads="1"/>
          </p:cNvPicPr>
          <p:nvPr/>
        </p:nvPicPr>
        <p:blipFill>
          <a:blip r:embed="rId2"/>
          <a:srcRect/>
          <a:stretch>
            <a:fillRect/>
          </a:stretch>
        </p:blipFill>
        <p:spPr bwMode="auto">
          <a:xfrm>
            <a:off x="3071813" y="2357438"/>
            <a:ext cx="3200400" cy="2286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C:\Documents and Settings\Ahmadreza\Desktop\New Folder\khatami.jpg"/>
          <p:cNvPicPr>
            <a:picLocks noChangeAspect="1" noChangeArrowheads="1"/>
          </p:cNvPicPr>
          <p:nvPr/>
        </p:nvPicPr>
        <p:blipFill>
          <a:blip r:embed="rId2"/>
          <a:srcRect/>
          <a:stretch>
            <a:fillRect/>
          </a:stretch>
        </p:blipFill>
        <p:spPr bwMode="auto">
          <a:xfrm>
            <a:off x="3143250" y="1143000"/>
            <a:ext cx="2868613" cy="39735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56323"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56324" name="Picture 2" descr="C:\Documents and Settings\Ahmadreza\Desktop\My class Negotiation Skills\2r2vta9.jpg"/>
          <p:cNvPicPr>
            <a:picLocks noChangeAspect="1" noChangeArrowheads="1"/>
          </p:cNvPicPr>
          <p:nvPr/>
        </p:nvPicPr>
        <p:blipFill>
          <a:blip r:embed="rId2"/>
          <a:srcRect t="15056"/>
          <a:stretch>
            <a:fillRect/>
          </a:stretch>
        </p:blipFill>
        <p:spPr bwMode="auto">
          <a:xfrm>
            <a:off x="2498725" y="1557338"/>
            <a:ext cx="3657600" cy="4800600"/>
          </a:xfrm>
          <a:prstGeom prst="rect">
            <a:avLst/>
          </a:prstGeom>
          <a:noFill/>
          <a:ln w="9525">
            <a:noFill/>
            <a:miter lim="800000"/>
            <a:headEnd/>
            <a:tailEnd/>
          </a:ln>
        </p:spPr>
      </p:pic>
      <p:sp>
        <p:nvSpPr>
          <p:cNvPr id="56325"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C:\Documents and Settings\Ahmadreza\Desktop\New Folder\ahmadinejad-dance.jpg"/>
          <p:cNvPicPr>
            <a:picLocks noChangeAspect="1" noChangeArrowheads="1"/>
          </p:cNvPicPr>
          <p:nvPr/>
        </p:nvPicPr>
        <p:blipFill>
          <a:blip r:embed="rId2"/>
          <a:srcRect/>
          <a:stretch>
            <a:fillRect/>
          </a:stretch>
        </p:blipFill>
        <p:spPr bwMode="auto">
          <a:xfrm>
            <a:off x="2103438" y="96838"/>
            <a:ext cx="4937125" cy="666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59395"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59396" name="Picture 2" descr="C:\Documents and Settings\Ahmadreza\Desktop\My class Negotiation Skills\IMG_2546.JPG"/>
          <p:cNvPicPr>
            <a:picLocks noChangeAspect="1" noChangeArrowheads="1"/>
          </p:cNvPicPr>
          <p:nvPr/>
        </p:nvPicPr>
        <p:blipFill>
          <a:blip r:embed="rId2"/>
          <a:srcRect/>
          <a:stretch>
            <a:fillRect/>
          </a:stretch>
        </p:blipFill>
        <p:spPr bwMode="auto">
          <a:xfrm>
            <a:off x="1619250" y="1252538"/>
            <a:ext cx="6005513" cy="4505325"/>
          </a:xfrm>
          <a:prstGeom prst="rect">
            <a:avLst/>
          </a:prstGeom>
          <a:noFill/>
          <a:ln w="9525">
            <a:noFill/>
            <a:miter lim="800000"/>
            <a:headEnd/>
            <a:tailEnd/>
          </a:ln>
        </p:spPr>
      </p:pic>
      <p:sp>
        <p:nvSpPr>
          <p:cNvPr id="59397"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bwMode="auto">
          <a:xfrm>
            <a:off x="857250" y="1428750"/>
            <a:ext cx="7772400" cy="4114800"/>
          </a:xfrm>
          <a:prstGeom prst="rect">
            <a:avLst/>
          </a:prstGeom>
          <a:noFill/>
          <a:ln>
            <a:miter lim="800000"/>
            <a:headEnd/>
            <a:tailEnd/>
          </a:ln>
        </p:spPr>
        <p:txBody>
          <a:bodyPr/>
          <a:lstStyle/>
          <a:p>
            <a:pPr algn="just">
              <a:buFont typeface="Wingdings" pitchFamily="2" charset="2"/>
              <a:buNone/>
            </a:pPr>
            <a:r>
              <a:rPr lang="fa-IR" sz="2800" b="1" smtClean="0">
                <a:solidFill>
                  <a:srgbClr val="FF0000"/>
                </a:solidFill>
                <a:ea typeface="Mitra"/>
                <a:cs typeface="Mitra"/>
              </a:rPr>
              <a:t>تعريف ارتباطات:</a:t>
            </a:r>
          </a:p>
          <a:p>
            <a:pPr algn="just">
              <a:buFont typeface="Wingdings" pitchFamily="2" charset="2"/>
              <a:buNone/>
            </a:pPr>
            <a:r>
              <a:rPr lang="fa-IR" sz="2800" smtClean="0">
                <a:ea typeface="Mitra"/>
                <a:cs typeface="Mitra"/>
              </a:rPr>
              <a:t>    فرايند داد و ستد افکار، ايده‌ها، هيجانات و اطلاعات با استفاده از ابزار در دسترس براي رسيدن به مفهومي مشترک و ايجاد تغيير در نگرش و يا رفتار است.</a:t>
            </a:r>
            <a:endParaRPr lang="en-US" sz="2800" smtClean="0">
              <a:ea typeface="Mitra"/>
              <a:cs typeface="Mitr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fa-IR" smtClean="0"/>
          </a:p>
        </p:txBody>
      </p:sp>
      <p:sp>
        <p:nvSpPr>
          <p:cNvPr id="60419" name="Content Placeholder 2"/>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fa-IR" smtClean="0"/>
          </a:p>
        </p:txBody>
      </p:sp>
      <p:pic>
        <p:nvPicPr>
          <p:cNvPr id="60420" name="Picture 2" descr="http://www.baztab.com/tmp/upload/32338.jpg"/>
          <p:cNvPicPr>
            <a:picLocks noChangeAspect="1" noChangeArrowheads="1"/>
          </p:cNvPicPr>
          <p:nvPr/>
        </p:nvPicPr>
        <p:blipFill>
          <a:blip r:embed="rId2"/>
          <a:srcRect/>
          <a:stretch>
            <a:fillRect/>
          </a:stretch>
        </p:blipFill>
        <p:spPr bwMode="auto">
          <a:xfrm>
            <a:off x="1203325" y="1557338"/>
            <a:ext cx="6753225" cy="3505200"/>
          </a:xfrm>
          <a:prstGeom prst="rect">
            <a:avLst/>
          </a:prstGeom>
          <a:noFill/>
          <a:ln w="9525">
            <a:noFill/>
            <a:miter lim="800000"/>
            <a:headEnd/>
            <a:tailEnd/>
          </a:ln>
        </p:spPr>
      </p:pic>
      <p:sp>
        <p:nvSpPr>
          <p:cNvPr id="60421"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C:\Documents and Settings\Ahmadreza\Desktop\My class Negotiation Skills\body-shift.jpg"/>
          <p:cNvPicPr>
            <a:picLocks noChangeAspect="1" noChangeArrowheads="1"/>
          </p:cNvPicPr>
          <p:nvPr/>
        </p:nvPicPr>
        <p:blipFill>
          <a:blip r:embed="rId2"/>
          <a:srcRect/>
          <a:stretch>
            <a:fillRect/>
          </a:stretch>
        </p:blipFill>
        <p:spPr bwMode="auto">
          <a:xfrm>
            <a:off x="1476375" y="1417638"/>
            <a:ext cx="6361113" cy="4243387"/>
          </a:xfrm>
          <a:prstGeom prst="rect">
            <a:avLst/>
          </a:prstGeom>
          <a:noFill/>
          <a:ln w="9525">
            <a:noFill/>
            <a:miter lim="800000"/>
            <a:headEnd/>
            <a:tailEnd/>
          </a:ln>
        </p:spPr>
      </p:pic>
      <p:sp>
        <p:nvSpPr>
          <p:cNvPr id="62467"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bwMode="auto">
          <a:xfrm>
            <a:off x="457200" y="274638"/>
            <a:ext cx="8229600" cy="1143000"/>
          </a:xfrm>
          <a:prstGeom prst="rect">
            <a:avLst/>
          </a:prstGeom>
          <a:noFill/>
          <a:ln>
            <a:miter lim="800000"/>
            <a:headEnd/>
            <a:tailEnd/>
          </a:ln>
        </p:spPr>
        <p:txBody>
          <a:bodyPr/>
          <a:lstStyle/>
          <a:p>
            <a:endParaRPr lang="fa-IR" smtClean="0"/>
          </a:p>
        </p:txBody>
      </p:sp>
      <p:sp>
        <p:nvSpPr>
          <p:cNvPr id="63491" name="Content Placeholder 2"/>
          <p:cNvSpPr>
            <a:spLocks noGrp="1"/>
          </p:cNvSpPr>
          <p:nvPr>
            <p:ph idx="4294967295"/>
          </p:nvPr>
        </p:nvSpPr>
        <p:spPr bwMode="auto">
          <a:xfrm>
            <a:off x="457200" y="1600200"/>
            <a:ext cx="8229600" cy="4525963"/>
          </a:xfrm>
          <a:prstGeom prst="rect">
            <a:avLst/>
          </a:prstGeom>
          <a:noFill/>
          <a:ln>
            <a:miter lim="800000"/>
            <a:headEnd/>
            <a:tailEnd/>
          </a:ln>
        </p:spPr>
        <p:txBody>
          <a:bodyPr/>
          <a:lstStyle/>
          <a:p>
            <a:endParaRPr lang="fa-IR" smtClean="0"/>
          </a:p>
        </p:txBody>
      </p:sp>
      <p:pic>
        <p:nvPicPr>
          <p:cNvPr id="63492" name="Picture 2" descr="C:\Documents and Settings\Ahmadreza\Desktop\IMG_1707.JPG"/>
          <p:cNvPicPr>
            <a:picLocks noChangeAspect="1" noChangeArrowheads="1"/>
          </p:cNvPicPr>
          <p:nvPr/>
        </p:nvPicPr>
        <p:blipFill>
          <a:blip r:embed="rId2"/>
          <a:srcRect/>
          <a:stretch>
            <a:fillRect/>
          </a:stretch>
        </p:blipFill>
        <p:spPr bwMode="auto">
          <a:xfrm>
            <a:off x="-23813" y="0"/>
            <a:ext cx="9167813" cy="6875463"/>
          </a:xfrm>
          <a:prstGeom prst="rect">
            <a:avLst/>
          </a:prstGeom>
          <a:noFill/>
          <a:ln w="9525">
            <a:noFill/>
            <a:miter lim="800000"/>
            <a:headEnd/>
            <a:tailEnd/>
          </a:ln>
        </p:spPr>
      </p:pic>
      <p:sp>
        <p:nvSpPr>
          <p:cNvPr id="63493"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4514" name="Object 3"/>
          <p:cNvGraphicFramePr>
            <a:graphicFrameLocks noChangeAspect="1"/>
          </p:cNvGraphicFramePr>
          <p:nvPr/>
        </p:nvGraphicFramePr>
        <p:xfrm>
          <a:off x="2555875" y="1989138"/>
          <a:ext cx="4103688" cy="3951287"/>
        </p:xfrm>
        <a:graphic>
          <a:graphicData uri="http://schemas.openxmlformats.org/presentationml/2006/ole">
            <mc:AlternateContent xmlns:mc="http://schemas.openxmlformats.org/markup-compatibility/2006">
              <mc:Choice xmlns:v="urn:schemas-microsoft-com:vml" Requires="v">
                <p:oleObj spid="_x0000_s64515" name="PaperPort Document" r:id="rId3" imgW="2194560" imgH="2532888" progId="">
                  <p:embed/>
                </p:oleObj>
              </mc:Choice>
              <mc:Fallback>
                <p:oleObj name="PaperPort Document" r:id="rId3" imgW="2194560" imgH="253288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989138"/>
                        <a:ext cx="4103688"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5"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64516"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كودكان وقتي دروغ مي‌گويند با دست، دهان خود را مي پوشانند</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6553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65540" name="Picture 4" descr="82115899"/>
          <p:cNvPicPr>
            <a:picLocks noChangeAspect="1" noChangeArrowheads="1"/>
          </p:cNvPicPr>
          <p:nvPr/>
        </p:nvPicPr>
        <p:blipFill>
          <a:blip r:embed="rId2"/>
          <a:srcRect/>
          <a:stretch>
            <a:fillRect/>
          </a:stretch>
        </p:blipFill>
        <p:spPr bwMode="auto">
          <a:xfrm>
            <a:off x="2084388" y="1824038"/>
            <a:ext cx="5727700" cy="3806825"/>
          </a:xfrm>
          <a:prstGeom prst="rect">
            <a:avLst/>
          </a:prstGeom>
          <a:noFill/>
          <a:ln w="9525">
            <a:noFill/>
            <a:miter lim="800000"/>
            <a:headEnd/>
            <a:tailEnd/>
          </a:ln>
        </p:spPr>
      </p:pic>
      <p:sp>
        <p:nvSpPr>
          <p:cNvPr id="65541" name="AutoShape 2"/>
          <p:cNvSpPr>
            <a:spLocks noChangeArrowheads="1"/>
          </p:cNvSpPr>
          <p:nvPr/>
        </p:nvSpPr>
        <p:spPr bwMode="auto">
          <a:xfrm>
            <a:off x="5795963" y="452438"/>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66563"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با افزايش سن، دست را به اطراف دهان مي‌برند</a:t>
            </a:r>
          </a:p>
        </p:txBody>
      </p:sp>
      <p:graphicFrame>
        <p:nvGraphicFramePr>
          <p:cNvPr id="66564" name="Object 5"/>
          <p:cNvGraphicFramePr>
            <a:graphicFrameLocks noGrp="1" noChangeAspect="1"/>
          </p:cNvGraphicFramePr>
          <p:nvPr>
            <p:ph/>
          </p:nvPr>
        </p:nvGraphicFramePr>
        <p:xfrm>
          <a:off x="2957513" y="2024063"/>
          <a:ext cx="3414712" cy="3925887"/>
        </p:xfrm>
        <a:graphic>
          <a:graphicData uri="http://schemas.openxmlformats.org/presentationml/2006/ole">
            <mc:AlternateContent xmlns:mc="http://schemas.openxmlformats.org/markup-compatibility/2006">
              <mc:Choice xmlns:v="urn:schemas-microsoft-com:vml" Requires="v">
                <p:oleObj spid="_x0000_s66565" name="PaperPort Document" r:id="rId3" imgW="2420112" imgH="2782824" progId="">
                  <p:embed/>
                </p:oleObj>
              </mc:Choice>
              <mc:Fallback>
                <p:oleObj name="PaperPort Document" r:id="rId3" imgW="2420112" imgH="2782824" progId="">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2024063"/>
                        <a:ext cx="3414712" cy="3925887"/>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302083"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در بزرگ‌سالي دست را نزديك لب مي‌برند.</a:t>
            </a:r>
          </a:p>
          <a:p>
            <a:pPr marL="342900" indent="-342900" algn="r" rtl="1" eaLnBrk="0" hangingPunct="0">
              <a:spcBef>
                <a:spcPct val="20000"/>
              </a:spcBef>
              <a:buFontTx/>
              <a:buChar char="•"/>
            </a:pPr>
            <a:r>
              <a:rPr lang="fa-IR" sz="2400">
                <a:ea typeface="Mitra"/>
                <a:cs typeface="Mitra"/>
              </a:rPr>
              <a:t>تا به حال، به حركات دولت‌مردان دقت كرده ايد؟</a:t>
            </a:r>
          </a:p>
        </p:txBody>
      </p:sp>
      <p:graphicFrame>
        <p:nvGraphicFramePr>
          <p:cNvPr id="67588" name="Object 6"/>
          <p:cNvGraphicFramePr>
            <a:graphicFrameLocks noGrp="1" noChangeAspect="1"/>
          </p:cNvGraphicFramePr>
          <p:nvPr>
            <p:ph/>
          </p:nvPr>
        </p:nvGraphicFramePr>
        <p:xfrm>
          <a:off x="3192463" y="2132013"/>
          <a:ext cx="3035300" cy="3529012"/>
        </p:xfrm>
        <a:graphic>
          <a:graphicData uri="http://schemas.openxmlformats.org/presentationml/2006/ole">
            <mc:AlternateContent xmlns:mc="http://schemas.openxmlformats.org/markup-compatibility/2006">
              <mc:Choice xmlns:v="urn:schemas-microsoft-com:vml" Requires="v">
                <p:oleObj spid="_x0000_s67589" name="PaperPort Document" r:id="rId3" imgW="2359152" imgH="2743200" progId="">
                  <p:embed/>
                </p:oleObj>
              </mc:Choice>
              <mc:Fallback>
                <p:oleObj name="PaperPort Document" r:id="rId3" imgW="2359152" imgH="2743200" progId="">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2132013"/>
                        <a:ext cx="303530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2083">
                                            <p:txEl>
                                              <p:pRg st="1" end="1"/>
                                            </p:txEl>
                                          </p:spTgt>
                                        </p:tgtEl>
                                        <p:attrNameLst>
                                          <p:attrName>style.visibility</p:attrName>
                                        </p:attrNameLst>
                                      </p:cBhvr>
                                      <p:to>
                                        <p:strVal val="visible"/>
                                      </p:to>
                                    </p:set>
                                    <p:animEffect transition="in" filter="blinds(horizontal)">
                                      <p:cBhvr>
                                        <p:cTn id="7" dur="500"/>
                                        <p:tgtEl>
                                          <p:spTgt spid="302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4" descr="BL-PIC"/>
          <p:cNvPicPr>
            <a:picLocks noChangeAspect="1" noChangeArrowheads="1"/>
          </p:cNvPicPr>
          <p:nvPr/>
        </p:nvPicPr>
        <p:blipFill>
          <a:blip r:embed="rId2"/>
          <a:srcRect l="6335" t="4684" r="12643" b="7820"/>
          <a:stretch>
            <a:fillRect/>
          </a:stretch>
        </p:blipFill>
        <p:spPr bwMode="auto">
          <a:xfrm>
            <a:off x="2195513" y="1557338"/>
            <a:ext cx="4608512" cy="4032250"/>
          </a:xfrm>
          <a:prstGeom prst="rect">
            <a:avLst/>
          </a:prstGeom>
          <a:noFill/>
          <a:ln w="9525">
            <a:noFill/>
            <a:miter lim="800000"/>
            <a:headEnd/>
            <a:tailEnd/>
          </a:ln>
        </p:spPr>
      </p:pic>
      <p:sp>
        <p:nvSpPr>
          <p:cNvPr id="68611"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b="1">
              <a:solidFill>
                <a:schemeClr val="bg1"/>
              </a:solidFill>
              <a:ea typeface="Mitra"/>
              <a:cs typeface="Mitra"/>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634" name="Object 3"/>
          <p:cNvGraphicFramePr>
            <a:graphicFrameLocks noChangeAspect="1"/>
          </p:cNvGraphicFramePr>
          <p:nvPr/>
        </p:nvGraphicFramePr>
        <p:xfrm>
          <a:off x="2819400" y="1600200"/>
          <a:ext cx="3794125" cy="4411663"/>
        </p:xfrm>
        <a:graphic>
          <a:graphicData uri="http://schemas.openxmlformats.org/presentationml/2006/ole">
            <mc:AlternateContent xmlns:mc="http://schemas.openxmlformats.org/markup-compatibility/2006">
              <mc:Choice xmlns:v="urn:schemas-microsoft-com:vml" Requires="v">
                <p:oleObj spid="_x0000_s69635" name="PaperPort Document" r:id="rId4" imgW="1688592" imgH="1962912" progId="">
                  <p:embed/>
                </p:oleObj>
              </mc:Choice>
              <mc:Fallback>
                <p:oleObj name="PaperPort Document" r:id="rId4" imgW="1688592" imgH="196291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600200"/>
                        <a:ext cx="3794125"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5"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69636"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تحت فشار بودن يا احساس نااطميناني كردن</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658" name="Object 3"/>
          <p:cNvGraphicFramePr>
            <a:graphicFrameLocks noChangeAspect="1"/>
          </p:cNvGraphicFramePr>
          <p:nvPr/>
        </p:nvGraphicFramePr>
        <p:xfrm>
          <a:off x="3116263" y="2349500"/>
          <a:ext cx="2751137" cy="3975100"/>
        </p:xfrm>
        <a:graphic>
          <a:graphicData uri="http://schemas.openxmlformats.org/presentationml/2006/ole">
            <mc:AlternateContent xmlns:mc="http://schemas.openxmlformats.org/markup-compatibility/2006">
              <mc:Choice xmlns:v="urn:schemas-microsoft-com:vml" Requires="v">
                <p:oleObj spid="_x0000_s70659" name="PaperPort Document" r:id="rId4" imgW="1566672" imgH="2264664" progId="">
                  <p:embed/>
                </p:oleObj>
              </mc:Choice>
              <mc:Fallback>
                <p:oleObj name="PaperPort Document" r:id="rId4" imgW="1566672" imgH="22646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263" y="2349500"/>
                        <a:ext cx="2751137"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0660"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احساس آزردگي يا بي تفاوتي</a:t>
            </a:r>
          </a:p>
          <a:p>
            <a:pPr marL="342900" indent="-342900" algn="r" rtl="1" eaLnBrk="0" hangingPunct="0">
              <a:spcBef>
                <a:spcPct val="20000"/>
              </a:spcBef>
              <a:buFontTx/>
              <a:buChar char="•"/>
            </a:pPr>
            <a:r>
              <a:rPr lang="fa-IR" sz="2400">
                <a:ea typeface="Mitra"/>
                <a:cs typeface="Mitra"/>
              </a:rPr>
              <a:t>هر چه بيش‌تر وزن سر بر دست باشد، اين احساس شديد تر است</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632200" y="304800"/>
            <a:ext cx="2590800" cy="457200"/>
          </a:xfrm>
          <a:prstGeom prst="rect">
            <a:avLst/>
          </a:prstGeom>
          <a:noFill/>
          <a:ln w="9525">
            <a:noFill/>
            <a:miter lim="800000"/>
            <a:headEnd/>
            <a:tailEnd/>
          </a:ln>
        </p:spPr>
        <p:txBody>
          <a:bodyPr wrap="none">
            <a:spAutoFit/>
          </a:bodyPr>
          <a:lstStyle/>
          <a:p>
            <a:pPr algn="r" rtl="1"/>
            <a:r>
              <a:rPr lang="fa-IR" sz="2400" b="1">
                <a:solidFill>
                  <a:srgbClr val="FF0000"/>
                </a:solidFill>
                <a:latin typeface="Tahoma" pitchFamily="34" charset="0"/>
                <a:ea typeface="Mitra"/>
                <a:cs typeface="Mitra"/>
              </a:rPr>
              <a:t>عناصر سازنده ارتباطات</a:t>
            </a:r>
            <a:endParaRPr lang="en-US" sz="2400" b="1">
              <a:solidFill>
                <a:srgbClr val="FF0000"/>
              </a:solidFill>
              <a:latin typeface="Tahoma" pitchFamily="34" charset="0"/>
              <a:ea typeface="Mitra"/>
              <a:cs typeface="Mitra"/>
            </a:endParaRPr>
          </a:p>
        </p:txBody>
      </p:sp>
      <p:sp>
        <p:nvSpPr>
          <p:cNvPr id="9219" name="AutoShape 76"/>
          <p:cNvSpPr>
            <a:spLocks noChangeArrowheads="1"/>
          </p:cNvSpPr>
          <p:nvPr/>
        </p:nvSpPr>
        <p:spPr bwMode="auto">
          <a:xfrm rot="1700891">
            <a:off x="4800600" y="914400"/>
            <a:ext cx="381000" cy="3048000"/>
          </a:xfrm>
          <a:prstGeom prst="lightningBolt">
            <a:avLst/>
          </a:prstGeom>
          <a:solidFill>
            <a:srgbClr val="FFFF99"/>
          </a:solidFill>
          <a:ln w="9525">
            <a:solidFill>
              <a:schemeClr val="tx1"/>
            </a:solidFill>
            <a:miter lim="800000"/>
            <a:headEnd/>
            <a:tailEnd/>
          </a:ln>
        </p:spPr>
        <p:txBody>
          <a:bodyPr wrap="none" anchor="ctr"/>
          <a:lstStyle/>
          <a:p>
            <a:pPr algn="r" rtl="1"/>
            <a:endParaRPr lang="fa-IR"/>
          </a:p>
        </p:txBody>
      </p:sp>
      <p:sp>
        <p:nvSpPr>
          <p:cNvPr id="9220" name="Oval 77"/>
          <p:cNvSpPr>
            <a:spLocks noChangeArrowheads="1"/>
          </p:cNvSpPr>
          <p:nvPr/>
        </p:nvSpPr>
        <p:spPr bwMode="auto">
          <a:xfrm rot="10632857">
            <a:off x="5486400" y="2201863"/>
            <a:ext cx="3124200" cy="3276600"/>
          </a:xfrm>
          <a:prstGeom prst="ellipse">
            <a:avLst/>
          </a:prstGeom>
          <a:solidFill>
            <a:srgbClr val="33CCCC"/>
          </a:solidFill>
          <a:ln w="38100">
            <a:solidFill>
              <a:schemeClr val="tx1"/>
            </a:solidFill>
            <a:round/>
            <a:headEnd/>
            <a:tailEnd/>
          </a:ln>
        </p:spPr>
        <p:txBody>
          <a:bodyPr wrap="none" anchor="ctr"/>
          <a:lstStyle/>
          <a:p>
            <a:pPr algn="r" rtl="1"/>
            <a:endParaRPr lang="fa-IR"/>
          </a:p>
        </p:txBody>
      </p:sp>
      <p:sp>
        <p:nvSpPr>
          <p:cNvPr id="9221" name="Oval 78"/>
          <p:cNvSpPr>
            <a:spLocks noChangeArrowheads="1"/>
          </p:cNvSpPr>
          <p:nvPr/>
        </p:nvSpPr>
        <p:spPr bwMode="auto">
          <a:xfrm>
            <a:off x="609600" y="2209800"/>
            <a:ext cx="3124200" cy="3276600"/>
          </a:xfrm>
          <a:prstGeom prst="ellipse">
            <a:avLst/>
          </a:prstGeom>
          <a:solidFill>
            <a:srgbClr val="33CCCC"/>
          </a:solidFill>
          <a:ln w="38100">
            <a:solidFill>
              <a:schemeClr val="tx1"/>
            </a:solidFill>
            <a:round/>
            <a:headEnd/>
            <a:tailEnd/>
          </a:ln>
        </p:spPr>
        <p:txBody>
          <a:bodyPr wrap="none" anchor="ctr"/>
          <a:lstStyle/>
          <a:p>
            <a:pPr algn="r" rtl="1"/>
            <a:endParaRPr lang="fa-IR"/>
          </a:p>
        </p:txBody>
      </p:sp>
      <p:sp>
        <p:nvSpPr>
          <p:cNvPr id="9222" name="Line 79"/>
          <p:cNvSpPr>
            <a:spLocks noChangeShapeType="1"/>
          </p:cNvSpPr>
          <p:nvPr/>
        </p:nvSpPr>
        <p:spPr bwMode="auto">
          <a:xfrm>
            <a:off x="3657600" y="3344863"/>
            <a:ext cx="1905000" cy="0"/>
          </a:xfrm>
          <a:prstGeom prst="line">
            <a:avLst/>
          </a:prstGeom>
          <a:noFill/>
          <a:ln w="38100">
            <a:solidFill>
              <a:schemeClr val="tx1"/>
            </a:solidFill>
            <a:round/>
            <a:headEnd/>
            <a:tailEnd/>
          </a:ln>
        </p:spPr>
        <p:txBody>
          <a:bodyPr wrap="none" anchor="ctr"/>
          <a:lstStyle/>
          <a:p>
            <a:endParaRPr lang="en-US"/>
          </a:p>
        </p:txBody>
      </p:sp>
      <p:sp>
        <p:nvSpPr>
          <p:cNvPr id="9223" name="Line 80"/>
          <p:cNvSpPr>
            <a:spLocks noChangeShapeType="1"/>
          </p:cNvSpPr>
          <p:nvPr/>
        </p:nvSpPr>
        <p:spPr bwMode="auto">
          <a:xfrm>
            <a:off x="3657600" y="4419600"/>
            <a:ext cx="1981200" cy="0"/>
          </a:xfrm>
          <a:prstGeom prst="line">
            <a:avLst/>
          </a:prstGeom>
          <a:noFill/>
          <a:ln w="38100">
            <a:solidFill>
              <a:schemeClr val="tx1"/>
            </a:solidFill>
            <a:round/>
            <a:headEnd/>
            <a:tailEnd/>
          </a:ln>
        </p:spPr>
        <p:txBody>
          <a:bodyPr wrap="none" anchor="ctr"/>
          <a:lstStyle/>
          <a:p>
            <a:endParaRPr lang="en-US"/>
          </a:p>
        </p:txBody>
      </p:sp>
      <p:sp>
        <p:nvSpPr>
          <p:cNvPr id="9224" name="Line 81"/>
          <p:cNvSpPr>
            <a:spLocks noChangeShapeType="1"/>
          </p:cNvSpPr>
          <p:nvPr/>
        </p:nvSpPr>
        <p:spPr bwMode="auto">
          <a:xfrm>
            <a:off x="2770188" y="3852863"/>
            <a:ext cx="3757612" cy="0"/>
          </a:xfrm>
          <a:prstGeom prst="line">
            <a:avLst/>
          </a:prstGeom>
          <a:noFill/>
          <a:ln w="38100">
            <a:solidFill>
              <a:schemeClr val="tx1"/>
            </a:solidFill>
            <a:round/>
            <a:headEnd/>
            <a:tailEnd/>
          </a:ln>
        </p:spPr>
        <p:txBody>
          <a:bodyPr wrap="none" anchor="ctr"/>
          <a:lstStyle/>
          <a:p>
            <a:endParaRPr lang="en-US"/>
          </a:p>
        </p:txBody>
      </p:sp>
      <p:sp>
        <p:nvSpPr>
          <p:cNvPr id="9225" name="Text Box 82"/>
          <p:cNvSpPr txBox="1">
            <a:spLocks noChangeArrowheads="1"/>
          </p:cNvSpPr>
          <p:nvPr/>
        </p:nvSpPr>
        <p:spPr bwMode="auto">
          <a:xfrm rot="-773729">
            <a:off x="3048000" y="3505200"/>
            <a:ext cx="647700" cy="274638"/>
          </a:xfrm>
          <a:prstGeom prst="rect">
            <a:avLst/>
          </a:prstGeom>
          <a:noFill/>
          <a:ln w="9525">
            <a:noFill/>
            <a:miter lim="800000"/>
            <a:headEnd/>
            <a:tailEnd/>
          </a:ln>
        </p:spPr>
        <p:txBody>
          <a:bodyPr wrap="none">
            <a:spAutoFit/>
          </a:bodyPr>
          <a:lstStyle/>
          <a:p>
            <a:pPr rtl="1"/>
            <a:r>
              <a:rPr lang="en-US" sz="1200">
                <a:latin typeface="Tahoma" pitchFamily="34" charset="0"/>
              </a:rPr>
              <a:t>Coding</a:t>
            </a:r>
            <a:endParaRPr lang="en-US">
              <a:latin typeface="Tahoma" pitchFamily="34" charset="0"/>
            </a:endParaRPr>
          </a:p>
        </p:txBody>
      </p:sp>
      <p:sp>
        <p:nvSpPr>
          <p:cNvPr id="9226" name="Text Box 83"/>
          <p:cNvSpPr txBox="1">
            <a:spLocks noChangeArrowheads="1"/>
          </p:cNvSpPr>
          <p:nvPr/>
        </p:nvSpPr>
        <p:spPr bwMode="auto">
          <a:xfrm rot="491745">
            <a:off x="2895600" y="3886200"/>
            <a:ext cx="809625" cy="274638"/>
          </a:xfrm>
          <a:prstGeom prst="rect">
            <a:avLst/>
          </a:prstGeom>
          <a:noFill/>
          <a:ln w="9525">
            <a:noFill/>
            <a:miter lim="800000"/>
            <a:headEnd/>
            <a:tailEnd/>
          </a:ln>
        </p:spPr>
        <p:txBody>
          <a:bodyPr wrap="none">
            <a:spAutoFit/>
          </a:bodyPr>
          <a:lstStyle/>
          <a:p>
            <a:pPr rtl="1"/>
            <a:r>
              <a:rPr lang="en-US" sz="1200">
                <a:latin typeface="Tahoma" pitchFamily="34" charset="0"/>
              </a:rPr>
              <a:t>Decoding</a:t>
            </a:r>
            <a:endParaRPr lang="en-US">
              <a:latin typeface="Tahoma" pitchFamily="34" charset="0"/>
            </a:endParaRPr>
          </a:p>
        </p:txBody>
      </p:sp>
      <p:sp>
        <p:nvSpPr>
          <p:cNvPr id="9227" name="AutoShape 116"/>
          <p:cNvSpPr>
            <a:spLocks noChangeArrowheads="1"/>
          </p:cNvSpPr>
          <p:nvPr/>
        </p:nvSpPr>
        <p:spPr bwMode="auto">
          <a:xfrm>
            <a:off x="3733800" y="3352800"/>
            <a:ext cx="1752600" cy="457200"/>
          </a:xfrm>
          <a:prstGeom prst="rightArrow">
            <a:avLst>
              <a:gd name="adj1" fmla="val 50000"/>
              <a:gd name="adj2" fmla="val 95833"/>
            </a:avLst>
          </a:prstGeom>
          <a:noFill/>
          <a:ln w="9525">
            <a:solidFill>
              <a:schemeClr val="tx1"/>
            </a:solidFill>
            <a:miter lim="800000"/>
            <a:headEnd/>
            <a:tailEnd/>
          </a:ln>
        </p:spPr>
        <p:txBody>
          <a:bodyPr wrap="none" anchor="ctr"/>
          <a:lstStyle/>
          <a:p>
            <a:pPr algn="r" rtl="1"/>
            <a:r>
              <a:rPr lang="en-US" sz="1200" b="1">
                <a:latin typeface="Tahoma" pitchFamily="34" charset="0"/>
              </a:rPr>
              <a:t>   Message Channel</a:t>
            </a:r>
            <a:endParaRPr lang="en-US" sz="1400"/>
          </a:p>
        </p:txBody>
      </p:sp>
      <p:sp>
        <p:nvSpPr>
          <p:cNvPr id="9228" name="Text Box 126"/>
          <p:cNvSpPr txBox="1">
            <a:spLocks noChangeArrowheads="1"/>
          </p:cNvSpPr>
          <p:nvPr/>
        </p:nvSpPr>
        <p:spPr bwMode="auto">
          <a:xfrm rot="-773729">
            <a:off x="5562600" y="3962400"/>
            <a:ext cx="647700" cy="274638"/>
          </a:xfrm>
          <a:prstGeom prst="rect">
            <a:avLst/>
          </a:prstGeom>
          <a:noFill/>
          <a:ln w="9525">
            <a:noFill/>
            <a:miter lim="800000"/>
            <a:headEnd/>
            <a:tailEnd/>
          </a:ln>
        </p:spPr>
        <p:txBody>
          <a:bodyPr wrap="none">
            <a:spAutoFit/>
          </a:bodyPr>
          <a:lstStyle/>
          <a:p>
            <a:pPr rtl="1"/>
            <a:r>
              <a:rPr lang="en-US" sz="1200">
                <a:latin typeface="Tahoma" pitchFamily="34" charset="0"/>
              </a:rPr>
              <a:t>Coding</a:t>
            </a:r>
          </a:p>
        </p:txBody>
      </p:sp>
      <p:sp>
        <p:nvSpPr>
          <p:cNvPr id="9229" name="Text Box 127"/>
          <p:cNvSpPr txBox="1">
            <a:spLocks noChangeArrowheads="1"/>
          </p:cNvSpPr>
          <p:nvPr/>
        </p:nvSpPr>
        <p:spPr bwMode="auto">
          <a:xfrm rot="491745">
            <a:off x="5486400" y="3505200"/>
            <a:ext cx="809625" cy="274638"/>
          </a:xfrm>
          <a:prstGeom prst="rect">
            <a:avLst/>
          </a:prstGeom>
          <a:noFill/>
          <a:ln w="9525">
            <a:noFill/>
            <a:miter lim="800000"/>
            <a:headEnd/>
            <a:tailEnd/>
          </a:ln>
        </p:spPr>
        <p:txBody>
          <a:bodyPr wrap="none">
            <a:spAutoFit/>
          </a:bodyPr>
          <a:lstStyle/>
          <a:p>
            <a:pPr rtl="1"/>
            <a:r>
              <a:rPr lang="en-US" sz="1200">
                <a:latin typeface="Tahoma" pitchFamily="34" charset="0"/>
              </a:rPr>
              <a:t>Decoding</a:t>
            </a:r>
          </a:p>
        </p:txBody>
      </p:sp>
      <p:sp>
        <p:nvSpPr>
          <p:cNvPr id="9230" name="Text Box 130"/>
          <p:cNvSpPr txBox="1">
            <a:spLocks noChangeArrowheads="1"/>
          </p:cNvSpPr>
          <p:nvPr/>
        </p:nvSpPr>
        <p:spPr bwMode="auto">
          <a:xfrm rot="-3878121">
            <a:off x="2627313" y="1463675"/>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
        <p:nvSpPr>
          <p:cNvPr id="9231" name="Text Box 132"/>
          <p:cNvSpPr txBox="1">
            <a:spLocks noChangeArrowheads="1"/>
          </p:cNvSpPr>
          <p:nvPr/>
        </p:nvSpPr>
        <p:spPr bwMode="auto">
          <a:xfrm rot="-3878121">
            <a:off x="8134350" y="1612900"/>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
        <p:nvSpPr>
          <p:cNvPr id="9232" name="Text Box 134"/>
          <p:cNvSpPr txBox="1">
            <a:spLocks noChangeArrowheads="1"/>
          </p:cNvSpPr>
          <p:nvPr/>
        </p:nvSpPr>
        <p:spPr bwMode="auto">
          <a:xfrm>
            <a:off x="1600200" y="5562600"/>
            <a:ext cx="885825" cy="336550"/>
          </a:xfrm>
          <a:prstGeom prst="rect">
            <a:avLst/>
          </a:prstGeom>
          <a:noFill/>
          <a:ln w="9525">
            <a:noFill/>
            <a:miter lim="800000"/>
            <a:headEnd/>
            <a:tailEnd/>
          </a:ln>
        </p:spPr>
        <p:txBody>
          <a:bodyPr wrap="none">
            <a:spAutoFit/>
          </a:bodyPr>
          <a:lstStyle/>
          <a:p>
            <a:pPr rtl="1"/>
            <a:r>
              <a:rPr lang="en-US" sz="1600" b="1">
                <a:latin typeface="Tahoma" pitchFamily="34" charset="0"/>
              </a:rPr>
              <a:t>Source</a:t>
            </a:r>
            <a:endParaRPr lang="en-US" sz="1600"/>
          </a:p>
        </p:txBody>
      </p:sp>
      <p:sp>
        <p:nvSpPr>
          <p:cNvPr id="9233" name="Text Box 135"/>
          <p:cNvSpPr txBox="1">
            <a:spLocks noChangeArrowheads="1"/>
          </p:cNvSpPr>
          <p:nvPr/>
        </p:nvSpPr>
        <p:spPr bwMode="auto">
          <a:xfrm>
            <a:off x="6765925" y="5541963"/>
            <a:ext cx="1069975" cy="336550"/>
          </a:xfrm>
          <a:prstGeom prst="rect">
            <a:avLst/>
          </a:prstGeom>
          <a:noFill/>
          <a:ln w="9525">
            <a:noFill/>
            <a:miter lim="800000"/>
            <a:headEnd/>
            <a:tailEnd/>
          </a:ln>
        </p:spPr>
        <p:txBody>
          <a:bodyPr wrap="none">
            <a:spAutoFit/>
          </a:bodyPr>
          <a:lstStyle/>
          <a:p>
            <a:pPr rtl="1"/>
            <a:r>
              <a:rPr lang="en-US" sz="1600" b="1">
                <a:latin typeface="Tahoma" pitchFamily="34" charset="0"/>
              </a:rPr>
              <a:t>Receiver</a:t>
            </a:r>
          </a:p>
        </p:txBody>
      </p:sp>
      <p:sp>
        <p:nvSpPr>
          <p:cNvPr id="9234" name="Text Box 136"/>
          <p:cNvSpPr txBox="1">
            <a:spLocks noChangeArrowheads="1"/>
          </p:cNvSpPr>
          <p:nvPr/>
        </p:nvSpPr>
        <p:spPr bwMode="auto">
          <a:xfrm>
            <a:off x="3641725" y="2951163"/>
            <a:ext cx="985838" cy="336550"/>
          </a:xfrm>
          <a:prstGeom prst="rect">
            <a:avLst/>
          </a:prstGeom>
          <a:noFill/>
          <a:ln w="9525">
            <a:noFill/>
            <a:miter lim="800000"/>
            <a:headEnd/>
            <a:tailEnd/>
          </a:ln>
        </p:spPr>
        <p:txBody>
          <a:bodyPr wrap="none">
            <a:spAutoFit/>
          </a:bodyPr>
          <a:lstStyle/>
          <a:p>
            <a:pPr rtl="1"/>
            <a:r>
              <a:rPr lang="en-US" sz="1600" b="1">
                <a:latin typeface="Tahoma" pitchFamily="34" charset="0"/>
              </a:rPr>
              <a:t>Context</a:t>
            </a:r>
            <a:endParaRPr lang="en-US" sz="1600"/>
          </a:p>
        </p:txBody>
      </p:sp>
      <p:sp>
        <p:nvSpPr>
          <p:cNvPr id="9235" name="Text Box 137"/>
          <p:cNvSpPr txBox="1">
            <a:spLocks noChangeArrowheads="1"/>
          </p:cNvSpPr>
          <p:nvPr/>
        </p:nvSpPr>
        <p:spPr bwMode="auto">
          <a:xfrm>
            <a:off x="4648200" y="4495800"/>
            <a:ext cx="985838" cy="336550"/>
          </a:xfrm>
          <a:prstGeom prst="rect">
            <a:avLst/>
          </a:prstGeom>
          <a:noFill/>
          <a:ln w="9525">
            <a:noFill/>
            <a:miter lim="800000"/>
            <a:headEnd/>
            <a:tailEnd/>
          </a:ln>
        </p:spPr>
        <p:txBody>
          <a:bodyPr wrap="none">
            <a:spAutoFit/>
          </a:bodyPr>
          <a:lstStyle/>
          <a:p>
            <a:pPr rtl="1"/>
            <a:r>
              <a:rPr lang="en-US" sz="1600" b="1">
                <a:latin typeface="Tahoma" pitchFamily="34" charset="0"/>
              </a:rPr>
              <a:t>Context</a:t>
            </a:r>
            <a:endParaRPr lang="en-US" sz="1600"/>
          </a:p>
        </p:txBody>
      </p:sp>
      <p:sp>
        <p:nvSpPr>
          <p:cNvPr id="9236" name="AutoShape 139"/>
          <p:cNvSpPr>
            <a:spLocks noChangeArrowheads="1"/>
          </p:cNvSpPr>
          <p:nvPr/>
        </p:nvSpPr>
        <p:spPr bwMode="auto">
          <a:xfrm rot="1700891">
            <a:off x="1219200" y="3810000"/>
            <a:ext cx="381000" cy="3048000"/>
          </a:xfrm>
          <a:prstGeom prst="lightningBolt">
            <a:avLst/>
          </a:prstGeom>
          <a:solidFill>
            <a:srgbClr val="FFFF99"/>
          </a:solidFill>
          <a:ln w="12700">
            <a:solidFill>
              <a:schemeClr val="tx1"/>
            </a:solidFill>
            <a:miter lim="800000"/>
            <a:headEnd/>
            <a:tailEnd/>
          </a:ln>
        </p:spPr>
        <p:txBody>
          <a:bodyPr wrap="none" anchor="ctr"/>
          <a:lstStyle/>
          <a:p>
            <a:pPr algn="r" rtl="1"/>
            <a:endParaRPr lang="fa-IR"/>
          </a:p>
        </p:txBody>
      </p:sp>
      <p:sp>
        <p:nvSpPr>
          <p:cNvPr id="9237" name="AutoShape 140"/>
          <p:cNvSpPr>
            <a:spLocks noChangeArrowheads="1"/>
          </p:cNvSpPr>
          <p:nvPr/>
        </p:nvSpPr>
        <p:spPr bwMode="auto">
          <a:xfrm rot="1700891">
            <a:off x="6400800" y="3810000"/>
            <a:ext cx="381000" cy="3048000"/>
          </a:xfrm>
          <a:prstGeom prst="lightningBolt">
            <a:avLst/>
          </a:prstGeom>
          <a:solidFill>
            <a:srgbClr val="FFFF99"/>
          </a:solidFill>
          <a:ln w="12700">
            <a:solidFill>
              <a:schemeClr val="tx1"/>
            </a:solidFill>
            <a:miter lim="800000"/>
            <a:headEnd/>
            <a:tailEnd/>
          </a:ln>
        </p:spPr>
        <p:txBody>
          <a:bodyPr wrap="none" anchor="ctr"/>
          <a:lstStyle/>
          <a:p>
            <a:pPr algn="r" rtl="1"/>
            <a:endParaRPr lang="fa-IR"/>
          </a:p>
        </p:txBody>
      </p:sp>
      <p:sp>
        <p:nvSpPr>
          <p:cNvPr id="9238" name="AutoShape 141"/>
          <p:cNvSpPr>
            <a:spLocks noChangeArrowheads="1"/>
          </p:cNvSpPr>
          <p:nvPr/>
        </p:nvSpPr>
        <p:spPr bwMode="auto">
          <a:xfrm rot="1700891">
            <a:off x="4114800" y="3581400"/>
            <a:ext cx="381000" cy="3048000"/>
          </a:xfrm>
          <a:prstGeom prst="lightningBolt">
            <a:avLst/>
          </a:prstGeom>
          <a:solidFill>
            <a:srgbClr val="FFFF99"/>
          </a:solidFill>
          <a:ln w="12700">
            <a:solidFill>
              <a:schemeClr val="tx1"/>
            </a:solidFill>
            <a:miter lim="800000"/>
            <a:headEnd/>
            <a:tailEnd/>
          </a:ln>
        </p:spPr>
        <p:txBody>
          <a:bodyPr wrap="none" anchor="ctr"/>
          <a:lstStyle/>
          <a:p>
            <a:pPr algn="r" rtl="1"/>
            <a:endParaRPr lang="fa-IR"/>
          </a:p>
        </p:txBody>
      </p:sp>
      <p:grpSp>
        <p:nvGrpSpPr>
          <p:cNvPr id="9239" name="Group 157"/>
          <p:cNvGrpSpPr>
            <a:grpSpLocks/>
          </p:cNvGrpSpPr>
          <p:nvPr/>
        </p:nvGrpSpPr>
        <p:grpSpPr bwMode="auto">
          <a:xfrm>
            <a:off x="3733800" y="3810000"/>
            <a:ext cx="2057400" cy="533400"/>
            <a:chOff x="2976" y="3552"/>
            <a:chExt cx="1296" cy="336"/>
          </a:xfrm>
        </p:grpSpPr>
        <p:sp>
          <p:nvSpPr>
            <p:cNvPr id="9298" name="AutoShape 117"/>
            <p:cNvSpPr>
              <a:spLocks noChangeArrowheads="1"/>
            </p:cNvSpPr>
            <p:nvPr/>
          </p:nvSpPr>
          <p:spPr bwMode="auto">
            <a:xfrm>
              <a:off x="2976" y="3552"/>
              <a:ext cx="1104" cy="336"/>
            </a:xfrm>
            <a:prstGeom prst="leftArrow">
              <a:avLst>
                <a:gd name="adj1" fmla="val 50000"/>
                <a:gd name="adj2" fmla="val 82143"/>
              </a:avLst>
            </a:prstGeom>
            <a:noFill/>
            <a:ln w="9525">
              <a:solidFill>
                <a:schemeClr val="tx1"/>
              </a:solidFill>
              <a:miter lim="800000"/>
              <a:headEnd/>
              <a:tailEnd/>
            </a:ln>
          </p:spPr>
          <p:txBody>
            <a:bodyPr wrap="none" anchor="ctr"/>
            <a:lstStyle/>
            <a:p>
              <a:pPr algn="r" rtl="1"/>
              <a:endParaRPr lang="pl-PL" sz="1600"/>
            </a:p>
          </p:txBody>
        </p:sp>
        <p:sp>
          <p:nvSpPr>
            <p:cNvPr id="9299" name="Text Box 142"/>
            <p:cNvSpPr txBox="1">
              <a:spLocks noChangeArrowheads="1"/>
            </p:cNvSpPr>
            <p:nvPr/>
          </p:nvSpPr>
          <p:spPr bwMode="auto">
            <a:xfrm>
              <a:off x="2976" y="3648"/>
              <a:ext cx="1296" cy="173"/>
            </a:xfrm>
            <a:prstGeom prst="rect">
              <a:avLst/>
            </a:prstGeom>
            <a:noFill/>
            <a:ln w="9525">
              <a:noFill/>
              <a:miter lim="800000"/>
              <a:headEnd/>
              <a:tailEnd/>
            </a:ln>
          </p:spPr>
          <p:txBody>
            <a:bodyPr>
              <a:spAutoFit/>
            </a:bodyPr>
            <a:lstStyle/>
            <a:p>
              <a:pPr algn="r" rtl="1"/>
              <a:r>
                <a:rPr lang="en-US" sz="1200" b="1">
                  <a:latin typeface="Tahoma" pitchFamily="34" charset="0"/>
                </a:rPr>
                <a:t>Feedback Channel</a:t>
              </a:r>
              <a:endParaRPr lang="en-US" sz="1400" b="1"/>
            </a:p>
          </p:txBody>
        </p:sp>
      </p:grpSp>
      <p:grpSp>
        <p:nvGrpSpPr>
          <p:cNvPr id="9240" name="Group 156"/>
          <p:cNvGrpSpPr>
            <a:grpSpLocks/>
          </p:cNvGrpSpPr>
          <p:nvPr/>
        </p:nvGrpSpPr>
        <p:grpSpPr bwMode="auto">
          <a:xfrm>
            <a:off x="5562600" y="2200275"/>
            <a:ext cx="3124200" cy="3278188"/>
            <a:chOff x="3504" y="1386"/>
            <a:chExt cx="1968" cy="2065"/>
          </a:xfrm>
        </p:grpSpPr>
        <p:sp>
          <p:nvSpPr>
            <p:cNvPr id="9273" name="Line 124"/>
            <p:cNvSpPr>
              <a:spLocks noChangeShapeType="1"/>
            </p:cNvSpPr>
            <p:nvPr/>
          </p:nvSpPr>
          <p:spPr bwMode="auto">
            <a:xfrm flipH="1">
              <a:off x="3504" y="2544"/>
              <a:ext cx="576" cy="240"/>
            </a:xfrm>
            <a:prstGeom prst="line">
              <a:avLst/>
            </a:prstGeom>
            <a:noFill/>
            <a:ln w="38100">
              <a:solidFill>
                <a:schemeClr val="tx1"/>
              </a:solidFill>
              <a:round/>
              <a:headEnd/>
              <a:tailEnd/>
            </a:ln>
          </p:spPr>
          <p:txBody>
            <a:bodyPr wrap="none" anchor="ctr"/>
            <a:lstStyle/>
            <a:p>
              <a:endParaRPr lang="en-US"/>
            </a:p>
          </p:txBody>
        </p:sp>
        <p:sp>
          <p:nvSpPr>
            <p:cNvPr id="9274" name="Line 125"/>
            <p:cNvSpPr>
              <a:spLocks noChangeShapeType="1"/>
            </p:cNvSpPr>
            <p:nvPr/>
          </p:nvSpPr>
          <p:spPr bwMode="auto">
            <a:xfrm flipH="1" flipV="1">
              <a:off x="3504" y="2112"/>
              <a:ext cx="576" cy="192"/>
            </a:xfrm>
            <a:prstGeom prst="line">
              <a:avLst/>
            </a:prstGeom>
            <a:noFill/>
            <a:ln w="38100">
              <a:solidFill>
                <a:schemeClr val="tx1"/>
              </a:solidFill>
              <a:round/>
              <a:headEnd/>
              <a:tailEnd/>
            </a:ln>
          </p:spPr>
          <p:txBody>
            <a:bodyPr wrap="none" anchor="ctr"/>
            <a:lstStyle/>
            <a:p>
              <a:endParaRPr lang="en-US"/>
            </a:p>
          </p:txBody>
        </p:sp>
        <p:sp>
          <p:nvSpPr>
            <p:cNvPr id="9275" name="Text Box 105"/>
            <p:cNvSpPr txBox="1">
              <a:spLocks noChangeArrowheads="1"/>
            </p:cNvSpPr>
            <p:nvPr/>
          </p:nvSpPr>
          <p:spPr bwMode="auto">
            <a:xfrm rot="953115">
              <a:off x="5046" y="2451"/>
              <a:ext cx="426" cy="212"/>
            </a:xfrm>
            <a:prstGeom prst="rect">
              <a:avLst/>
            </a:prstGeom>
            <a:noFill/>
            <a:ln w="9525">
              <a:noFill/>
              <a:miter lim="800000"/>
              <a:headEnd/>
              <a:tailEnd/>
            </a:ln>
          </p:spPr>
          <p:txBody>
            <a:bodyPr wrap="none">
              <a:spAutoFit/>
            </a:bodyPr>
            <a:lstStyle/>
            <a:p>
              <a:pPr algn="r" rtl="1"/>
              <a:r>
                <a:rPr lang="en-US" sz="1600">
                  <a:latin typeface="Tahoma" pitchFamily="34" charset="0"/>
                </a:rPr>
                <a:t>Mood</a:t>
              </a:r>
            </a:p>
          </p:txBody>
        </p:sp>
        <p:sp>
          <p:nvSpPr>
            <p:cNvPr id="9276" name="Line 85"/>
            <p:cNvSpPr>
              <a:spLocks noChangeShapeType="1"/>
            </p:cNvSpPr>
            <p:nvPr/>
          </p:nvSpPr>
          <p:spPr bwMode="auto">
            <a:xfrm flipH="1" flipV="1">
              <a:off x="3984" y="1488"/>
              <a:ext cx="432" cy="763"/>
            </a:xfrm>
            <a:prstGeom prst="line">
              <a:avLst/>
            </a:prstGeom>
            <a:noFill/>
            <a:ln w="9525">
              <a:solidFill>
                <a:schemeClr val="tx1"/>
              </a:solidFill>
              <a:round/>
              <a:headEnd/>
              <a:tailEnd/>
            </a:ln>
          </p:spPr>
          <p:txBody>
            <a:bodyPr wrap="none" anchor="ctr"/>
            <a:lstStyle/>
            <a:p>
              <a:endParaRPr lang="en-US"/>
            </a:p>
          </p:txBody>
        </p:sp>
        <p:sp>
          <p:nvSpPr>
            <p:cNvPr id="9277" name="Text Box 87"/>
            <p:cNvSpPr txBox="1">
              <a:spLocks noChangeArrowheads="1"/>
            </p:cNvSpPr>
            <p:nvPr/>
          </p:nvSpPr>
          <p:spPr bwMode="auto">
            <a:xfrm rot="2568661">
              <a:off x="3688" y="1960"/>
              <a:ext cx="557" cy="212"/>
            </a:xfrm>
            <a:prstGeom prst="rect">
              <a:avLst/>
            </a:prstGeom>
            <a:noFill/>
            <a:ln w="9525">
              <a:noFill/>
              <a:miter lim="800000"/>
              <a:headEnd/>
              <a:tailEnd/>
            </a:ln>
          </p:spPr>
          <p:txBody>
            <a:bodyPr>
              <a:spAutoFit/>
            </a:bodyPr>
            <a:lstStyle/>
            <a:p>
              <a:pPr rtl="1"/>
              <a:r>
                <a:rPr lang="en-US" sz="1600">
                  <a:latin typeface="Tahoma" pitchFamily="34" charset="0"/>
                </a:rPr>
                <a:t>values</a:t>
              </a:r>
            </a:p>
          </p:txBody>
        </p:sp>
        <p:sp>
          <p:nvSpPr>
            <p:cNvPr id="9278" name="Line 89"/>
            <p:cNvSpPr>
              <a:spLocks noChangeShapeType="1"/>
            </p:cNvSpPr>
            <p:nvPr/>
          </p:nvSpPr>
          <p:spPr bwMode="auto">
            <a:xfrm flipH="1" flipV="1">
              <a:off x="4464" y="1387"/>
              <a:ext cx="144" cy="768"/>
            </a:xfrm>
            <a:prstGeom prst="line">
              <a:avLst/>
            </a:prstGeom>
            <a:noFill/>
            <a:ln w="9525">
              <a:solidFill>
                <a:schemeClr val="tx1"/>
              </a:solidFill>
              <a:round/>
              <a:headEnd/>
              <a:tailEnd/>
            </a:ln>
          </p:spPr>
          <p:txBody>
            <a:bodyPr wrap="none" anchor="ctr"/>
            <a:lstStyle/>
            <a:p>
              <a:endParaRPr lang="en-US"/>
            </a:p>
          </p:txBody>
        </p:sp>
        <p:sp>
          <p:nvSpPr>
            <p:cNvPr id="9279" name="Text Box 91"/>
            <p:cNvSpPr txBox="1">
              <a:spLocks noChangeArrowheads="1"/>
            </p:cNvSpPr>
            <p:nvPr/>
          </p:nvSpPr>
          <p:spPr bwMode="auto">
            <a:xfrm rot="3876718">
              <a:off x="4117" y="1732"/>
              <a:ext cx="520" cy="212"/>
            </a:xfrm>
            <a:prstGeom prst="rect">
              <a:avLst/>
            </a:prstGeom>
            <a:noFill/>
            <a:ln w="9525">
              <a:noFill/>
              <a:miter lim="800000"/>
              <a:headEnd/>
              <a:tailEnd/>
            </a:ln>
          </p:spPr>
          <p:txBody>
            <a:bodyPr wrap="none">
              <a:spAutoFit/>
            </a:bodyPr>
            <a:lstStyle/>
            <a:p>
              <a:pPr rtl="1"/>
              <a:r>
                <a:rPr lang="en-US" sz="1600">
                  <a:latin typeface="Tahoma" pitchFamily="34" charset="0"/>
                </a:rPr>
                <a:t>Culture</a:t>
              </a:r>
            </a:p>
          </p:txBody>
        </p:sp>
        <p:sp>
          <p:nvSpPr>
            <p:cNvPr id="9280" name="Line 93"/>
            <p:cNvSpPr>
              <a:spLocks noChangeShapeType="1"/>
            </p:cNvSpPr>
            <p:nvPr/>
          </p:nvSpPr>
          <p:spPr bwMode="auto">
            <a:xfrm flipV="1">
              <a:off x="4800" y="1531"/>
              <a:ext cx="192" cy="624"/>
            </a:xfrm>
            <a:prstGeom prst="line">
              <a:avLst/>
            </a:prstGeom>
            <a:noFill/>
            <a:ln w="9525">
              <a:solidFill>
                <a:schemeClr val="tx1"/>
              </a:solidFill>
              <a:round/>
              <a:headEnd/>
              <a:tailEnd/>
            </a:ln>
          </p:spPr>
          <p:txBody>
            <a:bodyPr wrap="none" anchor="ctr"/>
            <a:lstStyle/>
            <a:p>
              <a:endParaRPr lang="en-US"/>
            </a:p>
          </p:txBody>
        </p:sp>
        <p:sp>
          <p:nvSpPr>
            <p:cNvPr id="9281" name="Line 95"/>
            <p:cNvSpPr>
              <a:spLocks noChangeShapeType="1"/>
            </p:cNvSpPr>
            <p:nvPr/>
          </p:nvSpPr>
          <p:spPr bwMode="auto">
            <a:xfrm flipV="1">
              <a:off x="4944" y="1968"/>
              <a:ext cx="336" cy="331"/>
            </a:xfrm>
            <a:prstGeom prst="line">
              <a:avLst/>
            </a:prstGeom>
            <a:noFill/>
            <a:ln w="9525">
              <a:solidFill>
                <a:schemeClr val="tx1"/>
              </a:solidFill>
              <a:round/>
              <a:headEnd/>
              <a:tailEnd/>
            </a:ln>
          </p:spPr>
          <p:txBody>
            <a:bodyPr wrap="none" anchor="ctr"/>
            <a:lstStyle/>
            <a:p>
              <a:endParaRPr lang="en-US"/>
            </a:p>
          </p:txBody>
        </p:sp>
        <p:sp>
          <p:nvSpPr>
            <p:cNvPr id="9282" name="Text Box 97"/>
            <p:cNvSpPr txBox="1">
              <a:spLocks noChangeArrowheads="1"/>
            </p:cNvSpPr>
            <p:nvPr/>
          </p:nvSpPr>
          <p:spPr bwMode="auto">
            <a:xfrm rot="-3000009">
              <a:off x="4736" y="1813"/>
              <a:ext cx="558" cy="212"/>
            </a:xfrm>
            <a:prstGeom prst="rect">
              <a:avLst/>
            </a:prstGeom>
            <a:noFill/>
            <a:ln w="9525">
              <a:noFill/>
              <a:miter lim="800000"/>
              <a:headEnd/>
              <a:tailEnd/>
            </a:ln>
          </p:spPr>
          <p:txBody>
            <a:bodyPr wrap="none">
              <a:spAutoFit/>
            </a:bodyPr>
            <a:lstStyle/>
            <a:p>
              <a:pPr rtl="1"/>
              <a:r>
                <a:rPr lang="en-US" sz="1600">
                  <a:latin typeface="Tahoma" pitchFamily="34" charset="0"/>
                </a:rPr>
                <a:t>Interest</a:t>
              </a:r>
            </a:p>
          </p:txBody>
        </p:sp>
        <p:sp>
          <p:nvSpPr>
            <p:cNvPr id="9283" name="Line 99"/>
            <p:cNvSpPr>
              <a:spLocks noChangeShapeType="1"/>
            </p:cNvSpPr>
            <p:nvPr/>
          </p:nvSpPr>
          <p:spPr bwMode="auto">
            <a:xfrm flipV="1">
              <a:off x="4992" y="2347"/>
              <a:ext cx="432" cy="96"/>
            </a:xfrm>
            <a:prstGeom prst="line">
              <a:avLst/>
            </a:prstGeom>
            <a:noFill/>
            <a:ln w="9525">
              <a:solidFill>
                <a:schemeClr val="tx1"/>
              </a:solidFill>
              <a:round/>
              <a:headEnd/>
              <a:tailEnd/>
            </a:ln>
          </p:spPr>
          <p:txBody>
            <a:bodyPr wrap="none" anchor="ctr"/>
            <a:lstStyle/>
            <a:p>
              <a:endParaRPr lang="en-US"/>
            </a:p>
          </p:txBody>
        </p:sp>
        <p:sp>
          <p:nvSpPr>
            <p:cNvPr id="9284" name="Text Box 101"/>
            <p:cNvSpPr txBox="1">
              <a:spLocks noChangeArrowheads="1"/>
            </p:cNvSpPr>
            <p:nvPr/>
          </p:nvSpPr>
          <p:spPr bwMode="auto">
            <a:xfrm rot="-1122380">
              <a:off x="4981" y="2189"/>
              <a:ext cx="317" cy="212"/>
            </a:xfrm>
            <a:prstGeom prst="rect">
              <a:avLst/>
            </a:prstGeom>
            <a:noFill/>
            <a:ln w="9525">
              <a:noFill/>
              <a:miter lim="800000"/>
              <a:headEnd/>
              <a:tailEnd/>
            </a:ln>
          </p:spPr>
          <p:txBody>
            <a:bodyPr wrap="none">
              <a:spAutoFit/>
            </a:bodyPr>
            <a:lstStyle/>
            <a:p>
              <a:pPr rtl="1"/>
              <a:r>
                <a:rPr lang="en-US" sz="1600">
                  <a:latin typeface="Tahoma" pitchFamily="34" charset="0"/>
                </a:rPr>
                <a:t>Sex</a:t>
              </a:r>
            </a:p>
          </p:txBody>
        </p:sp>
        <p:sp>
          <p:nvSpPr>
            <p:cNvPr id="9285" name="Line 103"/>
            <p:cNvSpPr>
              <a:spLocks noChangeShapeType="1"/>
            </p:cNvSpPr>
            <p:nvPr/>
          </p:nvSpPr>
          <p:spPr bwMode="auto">
            <a:xfrm>
              <a:off x="4848" y="2635"/>
              <a:ext cx="480" cy="192"/>
            </a:xfrm>
            <a:prstGeom prst="line">
              <a:avLst/>
            </a:prstGeom>
            <a:noFill/>
            <a:ln w="9525">
              <a:solidFill>
                <a:schemeClr val="tx1"/>
              </a:solidFill>
              <a:round/>
              <a:headEnd/>
              <a:tailEnd/>
            </a:ln>
          </p:spPr>
          <p:txBody>
            <a:bodyPr wrap="none" anchor="ctr"/>
            <a:lstStyle/>
            <a:p>
              <a:endParaRPr lang="en-US"/>
            </a:p>
          </p:txBody>
        </p:sp>
        <p:sp>
          <p:nvSpPr>
            <p:cNvPr id="9286" name="Line 107"/>
            <p:cNvSpPr>
              <a:spLocks noChangeShapeType="1"/>
            </p:cNvSpPr>
            <p:nvPr/>
          </p:nvSpPr>
          <p:spPr bwMode="auto">
            <a:xfrm>
              <a:off x="4656" y="2683"/>
              <a:ext cx="240" cy="624"/>
            </a:xfrm>
            <a:prstGeom prst="line">
              <a:avLst/>
            </a:prstGeom>
            <a:noFill/>
            <a:ln w="9525">
              <a:solidFill>
                <a:schemeClr val="tx1"/>
              </a:solidFill>
              <a:round/>
              <a:headEnd/>
              <a:tailEnd/>
            </a:ln>
          </p:spPr>
          <p:txBody>
            <a:bodyPr wrap="none" anchor="ctr"/>
            <a:lstStyle/>
            <a:p>
              <a:endParaRPr lang="en-US"/>
            </a:p>
          </p:txBody>
        </p:sp>
        <p:sp>
          <p:nvSpPr>
            <p:cNvPr id="9287" name="Line 109"/>
            <p:cNvSpPr>
              <a:spLocks noChangeShapeType="1"/>
            </p:cNvSpPr>
            <p:nvPr/>
          </p:nvSpPr>
          <p:spPr bwMode="auto">
            <a:xfrm flipH="1">
              <a:off x="4320" y="2683"/>
              <a:ext cx="192" cy="768"/>
            </a:xfrm>
            <a:prstGeom prst="line">
              <a:avLst/>
            </a:prstGeom>
            <a:noFill/>
            <a:ln w="9525">
              <a:solidFill>
                <a:schemeClr val="tx1"/>
              </a:solidFill>
              <a:round/>
              <a:headEnd/>
              <a:tailEnd/>
            </a:ln>
          </p:spPr>
          <p:txBody>
            <a:bodyPr wrap="none" anchor="ctr"/>
            <a:lstStyle/>
            <a:p>
              <a:endParaRPr lang="en-US"/>
            </a:p>
          </p:txBody>
        </p:sp>
        <p:sp>
          <p:nvSpPr>
            <p:cNvPr id="9288" name="Line 111"/>
            <p:cNvSpPr>
              <a:spLocks noChangeShapeType="1"/>
            </p:cNvSpPr>
            <p:nvPr/>
          </p:nvSpPr>
          <p:spPr bwMode="auto">
            <a:xfrm flipH="1">
              <a:off x="3840" y="2640"/>
              <a:ext cx="480" cy="571"/>
            </a:xfrm>
            <a:prstGeom prst="line">
              <a:avLst/>
            </a:prstGeom>
            <a:noFill/>
            <a:ln w="9525">
              <a:solidFill>
                <a:schemeClr val="tx1"/>
              </a:solidFill>
              <a:round/>
              <a:headEnd/>
              <a:tailEnd/>
            </a:ln>
          </p:spPr>
          <p:txBody>
            <a:bodyPr wrap="none" anchor="ctr"/>
            <a:lstStyle/>
            <a:p>
              <a:endParaRPr lang="en-US"/>
            </a:p>
          </p:txBody>
        </p:sp>
        <p:sp>
          <p:nvSpPr>
            <p:cNvPr id="9289" name="Text Box 113"/>
            <p:cNvSpPr txBox="1">
              <a:spLocks noChangeArrowheads="1"/>
            </p:cNvSpPr>
            <p:nvPr/>
          </p:nvSpPr>
          <p:spPr bwMode="auto">
            <a:xfrm rot="-3453311">
              <a:off x="3871" y="2863"/>
              <a:ext cx="732" cy="212"/>
            </a:xfrm>
            <a:prstGeom prst="rect">
              <a:avLst/>
            </a:prstGeom>
            <a:noFill/>
            <a:ln w="9525">
              <a:noFill/>
              <a:miter lim="800000"/>
              <a:headEnd/>
              <a:tailEnd/>
            </a:ln>
          </p:spPr>
          <p:txBody>
            <a:bodyPr wrap="none">
              <a:spAutoFit/>
            </a:bodyPr>
            <a:lstStyle/>
            <a:p>
              <a:pPr rtl="1"/>
              <a:r>
                <a:rPr lang="en-US" sz="1600">
                  <a:latin typeface="Tahoma" pitchFamily="34" charset="0"/>
                </a:rPr>
                <a:t>Knowledge</a:t>
              </a:r>
            </a:p>
          </p:txBody>
        </p:sp>
        <p:sp>
          <p:nvSpPr>
            <p:cNvPr id="9290" name="Text Box 115"/>
            <p:cNvSpPr txBox="1">
              <a:spLocks noChangeArrowheads="1"/>
            </p:cNvSpPr>
            <p:nvPr/>
          </p:nvSpPr>
          <p:spPr bwMode="auto">
            <a:xfrm rot="-2476429">
              <a:off x="3648" y="2688"/>
              <a:ext cx="560" cy="212"/>
            </a:xfrm>
            <a:prstGeom prst="rect">
              <a:avLst/>
            </a:prstGeom>
            <a:noFill/>
            <a:ln w="9525">
              <a:noFill/>
              <a:miter lim="800000"/>
              <a:headEnd/>
              <a:tailEnd/>
            </a:ln>
          </p:spPr>
          <p:txBody>
            <a:bodyPr wrap="none">
              <a:spAutoFit/>
            </a:bodyPr>
            <a:lstStyle/>
            <a:p>
              <a:pPr rtl="1"/>
              <a:r>
                <a:rPr lang="en-US" sz="1600">
                  <a:latin typeface="Tahoma" pitchFamily="34" charset="0"/>
                </a:rPr>
                <a:t>Attitude</a:t>
              </a:r>
            </a:p>
          </p:txBody>
        </p:sp>
        <p:sp>
          <p:nvSpPr>
            <p:cNvPr id="9291" name="Line 122"/>
            <p:cNvSpPr>
              <a:spLocks noChangeShapeType="1"/>
            </p:cNvSpPr>
            <p:nvPr/>
          </p:nvSpPr>
          <p:spPr bwMode="auto">
            <a:xfrm flipV="1">
              <a:off x="4080" y="2160"/>
              <a:ext cx="480" cy="144"/>
            </a:xfrm>
            <a:prstGeom prst="line">
              <a:avLst/>
            </a:prstGeom>
            <a:noFill/>
            <a:ln w="38100">
              <a:solidFill>
                <a:schemeClr val="tx1"/>
              </a:solidFill>
              <a:round/>
              <a:headEnd/>
              <a:tailEnd/>
            </a:ln>
          </p:spPr>
          <p:txBody>
            <a:bodyPr wrap="none" anchor="ctr"/>
            <a:lstStyle/>
            <a:p>
              <a:endParaRPr lang="en-US"/>
            </a:p>
          </p:txBody>
        </p:sp>
        <p:sp>
          <p:nvSpPr>
            <p:cNvPr id="9292" name="Line 123"/>
            <p:cNvSpPr>
              <a:spLocks noChangeShapeType="1"/>
            </p:cNvSpPr>
            <p:nvPr/>
          </p:nvSpPr>
          <p:spPr bwMode="auto">
            <a:xfrm>
              <a:off x="4080" y="2544"/>
              <a:ext cx="528" cy="144"/>
            </a:xfrm>
            <a:prstGeom prst="line">
              <a:avLst/>
            </a:prstGeom>
            <a:noFill/>
            <a:ln w="38100">
              <a:solidFill>
                <a:schemeClr val="tx1"/>
              </a:solidFill>
              <a:round/>
              <a:headEnd/>
              <a:tailEnd/>
            </a:ln>
          </p:spPr>
          <p:txBody>
            <a:bodyPr wrap="none" anchor="ctr"/>
            <a:lstStyle/>
            <a:p>
              <a:endParaRPr lang="en-US"/>
            </a:p>
          </p:txBody>
        </p:sp>
        <p:sp>
          <p:nvSpPr>
            <p:cNvPr id="9293" name="Text Box 129"/>
            <p:cNvSpPr txBox="1">
              <a:spLocks noChangeArrowheads="1"/>
            </p:cNvSpPr>
            <p:nvPr/>
          </p:nvSpPr>
          <p:spPr bwMode="auto">
            <a:xfrm rot="-4927450">
              <a:off x="4414" y="1626"/>
              <a:ext cx="653" cy="173"/>
            </a:xfrm>
            <a:prstGeom prst="rect">
              <a:avLst/>
            </a:prstGeom>
            <a:noFill/>
            <a:ln w="9525">
              <a:noFill/>
              <a:miter lim="800000"/>
              <a:headEnd/>
              <a:tailEnd/>
            </a:ln>
          </p:spPr>
          <p:txBody>
            <a:bodyPr wrap="none">
              <a:spAutoFit/>
            </a:bodyPr>
            <a:lstStyle/>
            <a:p>
              <a:pPr rtl="1"/>
              <a:r>
                <a:rPr lang="en-US" sz="1200">
                  <a:latin typeface="Tahoma" pitchFamily="34" charset="0"/>
                </a:rPr>
                <a:t>Environment</a:t>
              </a:r>
            </a:p>
          </p:txBody>
        </p:sp>
        <p:sp>
          <p:nvSpPr>
            <p:cNvPr id="9294" name="Oval 133"/>
            <p:cNvSpPr>
              <a:spLocks noChangeArrowheads="1"/>
            </p:cNvSpPr>
            <p:nvPr/>
          </p:nvSpPr>
          <p:spPr bwMode="auto">
            <a:xfrm rot="10632857">
              <a:off x="4319" y="2144"/>
              <a:ext cx="672" cy="528"/>
            </a:xfrm>
            <a:prstGeom prst="ellipse">
              <a:avLst/>
            </a:prstGeom>
            <a:solidFill>
              <a:srgbClr val="FFFF00"/>
            </a:solidFill>
            <a:ln w="38100">
              <a:solidFill>
                <a:schemeClr val="tx1"/>
              </a:solidFill>
              <a:round/>
              <a:headEnd/>
              <a:tailEnd/>
            </a:ln>
          </p:spPr>
          <p:txBody>
            <a:bodyPr wrap="none" anchor="ctr"/>
            <a:lstStyle/>
            <a:p>
              <a:pPr algn="r" rtl="1"/>
              <a:endParaRPr lang="fa-IR"/>
            </a:p>
          </p:txBody>
        </p:sp>
        <p:sp>
          <p:nvSpPr>
            <p:cNvPr id="9295" name="Text Box 145"/>
            <p:cNvSpPr txBox="1">
              <a:spLocks noChangeArrowheads="1"/>
            </p:cNvSpPr>
            <p:nvPr/>
          </p:nvSpPr>
          <p:spPr bwMode="auto">
            <a:xfrm rot="5051041">
              <a:off x="4247" y="2950"/>
              <a:ext cx="747" cy="212"/>
            </a:xfrm>
            <a:prstGeom prst="rect">
              <a:avLst/>
            </a:prstGeom>
            <a:noFill/>
            <a:ln w="9525">
              <a:noFill/>
              <a:miter lim="800000"/>
              <a:headEnd/>
              <a:tailEnd/>
            </a:ln>
          </p:spPr>
          <p:txBody>
            <a:bodyPr wrap="none">
              <a:spAutoFit/>
            </a:bodyPr>
            <a:lstStyle/>
            <a:p>
              <a:pPr rtl="1"/>
              <a:r>
                <a:rPr lang="en-US" sz="1600">
                  <a:latin typeface="Tahoma" pitchFamily="34" charset="0"/>
                </a:rPr>
                <a:t>Occupation</a:t>
              </a:r>
            </a:p>
          </p:txBody>
        </p:sp>
        <p:sp>
          <p:nvSpPr>
            <p:cNvPr id="9296" name="Text Box 146"/>
            <p:cNvSpPr txBox="1">
              <a:spLocks noChangeArrowheads="1"/>
            </p:cNvSpPr>
            <p:nvPr/>
          </p:nvSpPr>
          <p:spPr bwMode="auto">
            <a:xfrm rot="3040897">
              <a:off x="4599" y="2791"/>
              <a:ext cx="728" cy="212"/>
            </a:xfrm>
            <a:prstGeom prst="rect">
              <a:avLst/>
            </a:prstGeom>
            <a:noFill/>
            <a:ln w="9525">
              <a:noFill/>
              <a:miter lim="800000"/>
              <a:headEnd/>
              <a:tailEnd/>
            </a:ln>
          </p:spPr>
          <p:txBody>
            <a:bodyPr wrap="none">
              <a:spAutoFit/>
            </a:bodyPr>
            <a:lstStyle/>
            <a:p>
              <a:pPr rtl="1"/>
              <a:r>
                <a:rPr lang="en-US" sz="1600">
                  <a:latin typeface="Tahoma" pitchFamily="34" charset="0"/>
                </a:rPr>
                <a:t>Experience</a:t>
              </a:r>
            </a:p>
          </p:txBody>
        </p:sp>
        <p:sp>
          <p:nvSpPr>
            <p:cNvPr id="9297" name="Text Box 147"/>
            <p:cNvSpPr txBox="1">
              <a:spLocks noChangeArrowheads="1"/>
            </p:cNvSpPr>
            <p:nvPr/>
          </p:nvSpPr>
          <p:spPr bwMode="auto">
            <a:xfrm>
              <a:off x="4368" y="2304"/>
              <a:ext cx="656" cy="192"/>
            </a:xfrm>
            <a:prstGeom prst="rect">
              <a:avLst/>
            </a:prstGeom>
            <a:noFill/>
            <a:ln w="9525">
              <a:noFill/>
              <a:miter lim="800000"/>
              <a:headEnd/>
              <a:tailEnd/>
            </a:ln>
          </p:spPr>
          <p:txBody>
            <a:bodyPr wrap="none">
              <a:spAutoFit/>
            </a:bodyPr>
            <a:lstStyle/>
            <a:p>
              <a:pPr rtl="1"/>
              <a:r>
                <a:rPr lang="en-US" sz="1400" b="1">
                  <a:latin typeface="Tahoma" pitchFamily="34" charset="0"/>
                </a:rPr>
                <a:t>MESSAGE</a:t>
              </a:r>
            </a:p>
          </p:txBody>
        </p:sp>
      </p:grpSp>
      <p:grpSp>
        <p:nvGrpSpPr>
          <p:cNvPr id="9241" name="Group 153"/>
          <p:cNvGrpSpPr>
            <a:grpSpLocks/>
          </p:cNvGrpSpPr>
          <p:nvPr/>
        </p:nvGrpSpPr>
        <p:grpSpPr bwMode="auto">
          <a:xfrm>
            <a:off x="609600" y="2133600"/>
            <a:ext cx="3048000" cy="3314700"/>
            <a:chOff x="384" y="1341"/>
            <a:chExt cx="1920" cy="2088"/>
          </a:xfrm>
        </p:grpSpPr>
        <p:sp>
          <p:nvSpPr>
            <p:cNvPr id="9248" name="Line 88"/>
            <p:cNvSpPr>
              <a:spLocks noChangeShapeType="1"/>
            </p:cNvSpPr>
            <p:nvPr/>
          </p:nvSpPr>
          <p:spPr bwMode="auto">
            <a:xfrm flipV="1">
              <a:off x="1200" y="1387"/>
              <a:ext cx="288" cy="768"/>
            </a:xfrm>
            <a:prstGeom prst="line">
              <a:avLst/>
            </a:prstGeom>
            <a:noFill/>
            <a:ln w="9525">
              <a:solidFill>
                <a:schemeClr val="tx1"/>
              </a:solidFill>
              <a:round/>
              <a:headEnd/>
              <a:tailEnd/>
            </a:ln>
          </p:spPr>
          <p:txBody>
            <a:bodyPr wrap="none" anchor="ctr"/>
            <a:lstStyle/>
            <a:p>
              <a:endParaRPr lang="en-US"/>
            </a:p>
          </p:txBody>
        </p:sp>
        <p:sp>
          <p:nvSpPr>
            <p:cNvPr id="9249" name="Line 92"/>
            <p:cNvSpPr>
              <a:spLocks noChangeShapeType="1"/>
            </p:cNvSpPr>
            <p:nvPr/>
          </p:nvSpPr>
          <p:spPr bwMode="auto">
            <a:xfrm flipH="1" flipV="1">
              <a:off x="960" y="1483"/>
              <a:ext cx="96" cy="672"/>
            </a:xfrm>
            <a:prstGeom prst="line">
              <a:avLst/>
            </a:prstGeom>
            <a:noFill/>
            <a:ln w="9525">
              <a:solidFill>
                <a:schemeClr val="tx1"/>
              </a:solidFill>
              <a:round/>
              <a:headEnd/>
              <a:tailEnd/>
            </a:ln>
          </p:spPr>
          <p:txBody>
            <a:bodyPr wrap="none" anchor="ctr"/>
            <a:lstStyle/>
            <a:p>
              <a:endParaRPr lang="en-US"/>
            </a:p>
          </p:txBody>
        </p:sp>
        <p:sp>
          <p:nvSpPr>
            <p:cNvPr id="9250" name="Line 118"/>
            <p:cNvSpPr>
              <a:spLocks noChangeShapeType="1"/>
            </p:cNvSpPr>
            <p:nvPr/>
          </p:nvSpPr>
          <p:spPr bwMode="auto">
            <a:xfrm flipV="1">
              <a:off x="1728" y="2112"/>
              <a:ext cx="576" cy="240"/>
            </a:xfrm>
            <a:prstGeom prst="line">
              <a:avLst/>
            </a:prstGeom>
            <a:noFill/>
            <a:ln w="38100">
              <a:solidFill>
                <a:schemeClr val="tx1"/>
              </a:solidFill>
              <a:round/>
              <a:headEnd/>
              <a:tailEnd/>
            </a:ln>
          </p:spPr>
          <p:txBody>
            <a:bodyPr wrap="none" anchor="ctr"/>
            <a:lstStyle/>
            <a:p>
              <a:endParaRPr lang="en-US"/>
            </a:p>
          </p:txBody>
        </p:sp>
        <p:sp>
          <p:nvSpPr>
            <p:cNvPr id="9251" name="Line 121"/>
            <p:cNvSpPr>
              <a:spLocks noChangeShapeType="1"/>
            </p:cNvSpPr>
            <p:nvPr/>
          </p:nvSpPr>
          <p:spPr bwMode="auto">
            <a:xfrm>
              <a:off x="1728" y="2544"/>
              <a:ext cx="576" cy="240"/>
            </a:xfrm>
            <a:prstGeom prst="line">
              <a:avLst/>
            </a:prstGeom>
            <a:noFill/>
            <a:ln w="38100">
              <a:solidFill>
                <a:schemeClr val="tx1"/>
              </a:solidFill>
              <a:round/>
              <a:headEnd/>
              <a:tailEnd/>
            </a:ln>
          </p:spPr>
          <p:txBody>
            <a:bodyPr wrap="none" anchor="ctr"/>
            <a:lstStyle/>
            <a:p>
              <a:endParaRPr lang="en-US"/>
            </a:p>
          </p:txBody>
        </p:sp>
        <p:sp>
          <p:nvSpPr>
            <p:cNvPr id="9252" name="Text Box 138"/>
            <p:cNvSpPr txBox="1">
              <a:spLocks noChangeArrowheads="1"/>
            </p:cNvSpPr>
            <p:nvPr/>
          </p:nvSpPr>
          <p:spPr bwMode="auto">
            <a:xfrm rot="-4553491">
              <a:off x="921" y="1581"/>
              <a:ext cx="653" cy="173"/>
            </a:xfrm>
            <a:prstGeom prst="rect">
              <a:avLst/>
            </a:prstGeom>
            <a:noFill/>
            <a:ln w="9525">
              <a:noFill/>
              <a:miter lim="800000"/>
              <a:headEnd/>
              <a:tailEnd/>
            </a:ln>
          </p:spPr>
          <p:txBody>
            <a:bodyPr wrap="none">
              <a:spAutoFit/>
            </a:bodyPr>
            <a:lstStyle/>
            <a:p>
              <a:pPr rtl="1"/>
              <a:r>
                <a:rPr lang="en-US" sz="1200">
                  <a:latin typeface="Tahoma" pitchFamily="34" charset="0"/>
                </a:rPr>
                <a:t>Environment</a:t>
              </a:r>
              <a:endParaRPr lang="en-US" sz="1600">
                <a:latin typeface="Tahoma" pitchFamily="34" charset="0"/>
              </a:endParaRPr>
            </a:p>
          </p:txBody>
        </p:sp>
        <p:sp>
          <p:nvSpPr>
            <p:cNvPr id="9253" name="Line 84"/>
            <p:cNvSpPr>
              <a:spLocks noChangeShapeType="1"/>
            </p:cNvSpPr>
            <p:nvPr/>
          </p:nvSpPr>
          <p:spPr bwMode="auto">
            <a:xfrm flipV="1">
              <a:off x="1392" y="1632"/>
              <a:ext cx="576" cy="619"/>
            </a:xfrm>
            <a:prstGeom prst="line">
              <a:avLst/>
            </a:prstGeom>
            <a:noFill/>
            <a:ln w="9525">
              <a:solidFill>
                <a:schemeClr val="tx1"/>
              </a:solidFill>
              <a:round/>
              <a:headEnd/>
              <a:tailEnd/>
            </a:ln>
          </p:spPr>
          <p:txBody>
            <a:bodyPr wrap="none" anchor="ctr"/>
            <a:lstStyle/>
            <a:p>
              <a:endParaRPr lang="en-US"/>
            </a:p>
          </p:txBody>
        </p:sp>
        <p:sp>
          <p:nvSpPr>
            <p:cNvPr id="9254" name="Text Box 86"/>
            <p:cNvSpPr txBox="1">
              <a:spLocks noChangeArrowheads="1"/>
            </p:cNvSpPr>
            <p:nvPr/>
          </p:nvSpPr>
          <p:spPr bwMode="auto">
            <a:xfrm rot="-1672589">
              <a:off x="1584" y="2012"/>
              <a:ext cx="471" cy="212"/>
            </a:xfrm>
            <a:prstGeom prst="rect">
              <a:avLst/>
            </a:prstGeom>
            <a:noFill/>
            <a:ln w="9525">
              <a:noFill/>
              <a:miter lim="800000"/>
              <a:headEnd/>
              <a:tailEnd/>
            </a:ln>
          </p:spPr>
          <p:txBody>
            <a:bodyPr wrap="none">
              <a:spAutoFit/>
            </a:bodyPr>
            <a:lstStyle/>
            <a:p>
              <a:pPr rtl="1"/>
              <a:r>
                <a:rPr lang="en-US" sz="1600">
                  <a:latin typeface="Tahoma" pitchFamily="34" charset="0"/>
                </a:rPr>
                <a:t>values</a:t>
              </a:r>
              <a:endParaRPr lang="en-US" sz="1400">
                <a:latin typeface="Tahoma" pitchFamily="34" charset="0"/>
              </a:endParaRPr>
            </a:p>
          </p:txBody>
        </p:sp>
        <p:sp>
          <p:nvSpPr>
            <p:cNvPr id="9255" name="Text Box 90"/>
            <p:cNvSpPr txBox="1">
              <a:spLocks noChangeArrowheads="1"/>
            </p:cNvSpPr>
            <p:nvPr/>
          </p:nvSpPr>
          <p:spPr bwMode="auto">
            <a:xfrm rot="-3558374">
              <a:off x="1238" y="1729"/>
              <a:ext cx="520" cy="212"/>
            </a:xfrm>
            <a:prstGeom prst="rect">
              <a:avLst/>
            </a:prstGeom>
            <a:noFill/>
            <a:ln w="9525">
              <a:noFill/>
              <a:miter lim="800000"/>
              <a:headEnd/>
              <a:tailEnd/>
            </a:ln>
          </p:spPr>
          <p:txBody>
            <a:bodyPr wrap="none">
              <a:spAutoFit/>
            </a:bodyPr>
            <a:lstStyle/>
            <a:p>
              <a:pPr rtl="1"/>
              <a:r>
                <a:rPr lang="en-US" sz="1600">
                  <a:latin typeface="Tahoma" pitchFamily="34" charset="0"/>
                </a:rPr>
                <a:t>Culture</a:t>
              </a:r>
              <a:endParaRPr lang="en-US" sz="1400">
                <a:latin typeface="Tahoma" pitchFamily="34" charset="0"/>
              </a:endParaRPr>
            </a:p>
          </p:txBody>
        </p:sp>
        <p:sp>
          <p:nvSpPr>
            <p:cNvPr id="9256" name="Line 94"/>
            <p:cNvSpPr>
              <a:spLocks noChangeShapeType="1"/>
            </p:cNvSpPr>
            <p:nvPr/>
          </p:nvSpPr>
          <p:spPr bwMode="auto">
            <a:xfrm flipH="1" flipV="1">
              <a:off x="528" y="1920"/>
              <a:ext cx="336" cy="331"/>
            </a:xfrm>
            <a:prstGeom prst="line">
              <a:avLst/>
            </a:prstGeom>
            <a:noFill/>
            <a:ln w="9525">
              <a:solidFill>
                <a:schemeClr val="tx1"/>
              </a:solidFill>
              <a:round/>
              <a:headEnd/>
              <a:tailEnd/>
            </a:ln>
          </p:spPr>
          <p:txBody>
            <a:bodyPr wrap="none" anchor="ctr"/>
            <a:lstStyle/>
            <a:p>
              <a:endParaRPr lang="en-US"/>
            </a:p>
          </p:txBody>
        </p:sp>
        <p:sp>
          <p:nvSpPr>
            <p:cNvPr id="9257" name="Text Box 96"/>
            <p:cNvSpPr txBox="1">
              <a:spLocks noChangeArrowheads="1"/>
            </p:cNvSpPr>
            <p:nvPr/>
          </p:nvSpPr>
          <p:spPr bwMode="auto">
            <a:xfrm rot="3976527">
              <a:off x="582" y="1802"/>
              <a:ext cx="558" cy="212"/>
            </a:xfrm>
            <a:prstGeom prst="rect">
              <a:avLst/>
            </a:prstGeom>
            <a:noFill/>
            <a:ln w="9525">
              <a:noFill/>
              <a:miter lim="800000"/>
              <a:headEnd/>
              <a:tailEnd/>
            </a:ln>
          </p:spPr>
          <p:txBody>
            <a:bodyPr wrap="none">
              <a:spAutoFit/>
            </a:bodyPr>
            <a:lstStyle/>
            <a:p>
              <a:pPr rtl="1"/>
              <a:r>
                <a:rPr lang="en-US" sz="1600">
                  <a:latin typeface="Tahoma" pitchFamily="34" charset="0"/>
                </a:rPr>
                <a:t>Interest</a:t>
              </a:r>
            </a:p>
          </p:txBody>
        </p:sp>
        <p:sp>
          <p:nvSpPr>
            <p:cNvPr id="9258" name="Line 98"/>
            <p:cNvSpPr>
              <a:spLocks noChangeShapeType="1"/>
            </p:cNvSpPr>
            <p:nvPr/>
          </p:nvSpPr>
          <p:spPr bwMode="auto">
            <a:xfrm flipH="1" flipV="1">
              <a:off x="384" y="2347"/>
              <a:ext cx="432" cy="48"/>
            </a:xfrm>
            <a:prstGeom prst="line">
              <a:avLst/>
            </a:prstGeom>
            <a:noFill/>
            <a:ln w="9525">
              <a:solidFill>
                <a:schemeClr val="tx1"/>
              </a:solidFill>
              <a:round/>
              <a:headEnd/>
              <a:tailEnd/>
            </a:ln>
          </p:spPr>
          <p:txBody>
            <a:bodyPr wrap="none" anchor="ctr"/>
            <a:lstStyle/>
            <a:p>
              <a:endParaRPr lang="en-US"/>
            </a:p>
          </p:txBody>
        </p:sp>
        <p:sp>
          <p:nvSpPr>
            <p:cNvPr id="9259" name="Text Box 100"/>
            <p:cNvSpPr txBox="1">
              <a:spLocks noChangeArrowheads="1"/>
            </p:cNvSpPr>
            <p:nvPr/>
          </p:nvSpPr>
          <p:spPr bwMode="auto">
            <a:xfrm rot="653708">
              <a:off x="481" y="2152"/>
              <a:ext cx="317" cy="212"/>
            </a:xfrm>
            <a:prstGeom prst="rect">
              <a:avLst/>
            </a:prstGeom>
            <a:noFill/>
            <a:ln w="9525">
              <a:noFill/>
              <a:miter lim="800000"/>
              <a:headEnd/>
              <a:tailEnd/>
            </a:ln>
          </p:spPr>
          <p:txBody>
            <a:bodyPr wrap="none">
              <a:spAutoFit/>
            </a:bodyPr>
            <a:lstStyle/>
            <a:p>
              <a:pPr rtl="1"/>
              <a:r>
                <a:rPr lang="en-US" sz="1600">
                  <a:latin typeface="Tahoma" pitchFamily="34" charset="0"/>
                </a:rPr>
                <a:t>Sex</a:t>
              </a:r>
            </a:p>
          </p:txBody>
        </p:sp>
        <p:sp>
          <p:nvSpPr>
            <p:cNvPr id="9260" name="Line 102"/>
            <p:cNvSpPr>
              <a:spLocks noChangeShapeType="1"/>
            </p:cNvSpPr>
            <p:nvPr/>
          </p:nvSpPr>
          <p:spPr bwMode="auto">
            <a:xfrm flipH="1">
              <a:off x="480" y="2635"/>
              <a:ext cx="432" cy="240"/>
            </a:xfrm>
            <a:prstGeom prst="line">
              <a:avLst/>
            </a:prstGeom>
            <a:noFill/>
            <a:ln w="9525">
              <a:solidFill>
                <a:schemeClr val="tx1"/>
              </a:solidFill>
              <a:round/>
              <a:headEnd/>
              <a:tailEnd/>
            </a:ln>
          </p:spPr>
          <p:txBody>
            <a:bodyPr wrap="none" anchor="ctr"/>
            <a:lstStyle/>
            <a:p>
              <a:endParaRPr lang="en-US"/>
            </a:p>
          </p:txBody>
        </p:sp>
        <p:sp>
          <p:nvSpPr>
            <p:cNvPr id="9261" name="Text Box 104"/>
            <p:cNvSpPr txBox="1">
              <a:spLocks noChangeArrowheads="1"/>
            </p:cNvSpPr>
            <p:nvPr/>
          </p:nvSpPr>
          <p:spPr bwMode="auto">
            <a:xfrm rot="-1454215">
              <a:off x="385" y="2407"/>
              <a:ext cx="426" cy="212"/>
            </a:xfrm>
            <a:prstGeom prst="rect">
              <a:avLst/>
            </a:prstGeom>
            <a:noFill/>
            <a:ln w="9525">
              <a:noFill/>
              <a:miter lim="800000"/>
              <a:headEnd/>
              <a:tailEnd/>
            </a:ln>
          </p:spPr>
          <p:txBody>
            <a:bodyPr wrap="none">
              <a:spAutoFit/>
            </a:bodyPr>
            <a:lstStyle/>
            <a:p>
              <a:pPr algn="r" rtl="1"/>
              <a:r>
                <a:rPr lang="en-US" sz="1600">
                  <a:latin typeface="Tahoma" pitchFamily="34" charset="0"/>
                </a:rPr>
                <a:t>Mood</a:t>
              </a:r>
            </a:p>
          </p:txBody>
        </p:sp>
        <p:sp>
          <p:nvSpPr>
            <p:cNvPr id="9262" name="Line 106"/>
            <p:cNvSpPr>
              <a:spLocks noChangeShapeType="1"/>
            </p:cNvSpPr>
            <p:nvPr/>
          </p:nvSpPr>
          <p:spPr bwMode="auto">
            <a:xfrm flipH="1">
              <a:off x="960" y="2683"/>
              <a:ext cx="144" cy="672"/>
            </a:xfrm>
            <a:prstGeom prst="line">
              <a:avLst/>
            </a:prstGeom>
            <a:noFill/>
            <a:ln w="9525">
              <a:solidFill>
                <a:schemeClr val="tx1"/>
              </a:solidFill>
              <a:round/>
              <a:headEnd/>
              <a:tailEnd/>
            </a:ln>
          </p:spPr>
          <p:txBody>
            <a:bodyPr wrap="none" anchor="ctr"/>
            <a:lstStyle/>
            <a:p>
              <a:endParaRPr lang="en-US"/>
            </a:p>
          </p:txBody>
        </p:sp>
        <p:sp>
          <p:nvSpPr>
            <p:cNvPr id="9263" name="Line 108"/>
            <p:cNvSpPr>
              <a:spLocks noChangeShapeType="1"/>
            </p:cNvSpPr>
            <p:nvPr/>
          </p:nvSpPr>
          <p:spPr bwMode="auto">
            <a:xfrm>
              <a:off x="1248" y="2683"/>
              <a:ext cx="240" cy="720"/>
            </a:xfrm>
            <a:prstGeom prst="line">
              <a:avLst/>
            </a:prstGeom>
            <a:noFill/>
            <a:ln w="9525">
              <a:solidFill>
                <a:schemeClr val="tx1"/>
              </a:solidFill>
              <a:round/>
              <a:headEnd/>
              <a:tailEnd/>
            </a:ln>
          </p:spPr>
          <p:txBody>
            <a:bodyPr wrap="none" anchor="ctr"/>
            <a:lstStyle/>
            <a:p>
              <a:endParaRPr lang="en-US"/>
            </a:p>
          </p:txBody>
        </p:sp>
        <p:sp>
          <p:nvSpPr>
            <p:cNvPr id="9264" name="Line 110"/>
            <p:cNvSpPr>
              <a:spLocks noChangeShapeType="1"/>
            </p:cNvSpPr>
            <p:nvPr/>
          </p:nvSpPr>
          <p:spPr bwMode="auto">
            <a:xfrm>
              <a:off x="1488" y="2640"/>
              <a:ext cx="528" cy="571"/>
            </a:xfrm>
            <a:prstGeom prst="line">
              <a:avLst/>
            </a:prstGeom>
            <a:noFill/>
            <a:ln w="9525">
              <a:solidFill>
                <a:schemeClr val="tx1"/>
              </a:solidFill>
              <a:round/>
              <a:headEnd/>
              <a:tailEnd/>
            </a:ln>
          </p:spPr>
          <p:txBody>
            <a:bodyPr wrap="none" anchor="ctr"/>
            <a:lstStyle/>
            <a:p>
              <a:endParaRPr lang="en-US"/>
            </a:p>
          </p:txBody>
        </p:sp>
        <p:sp>
          <p:nvSpPr>
            <p:cNvPr id="9265" name="Text Box 112"/>
            <p:cNvSpPr txBox="1">
              <a:spLocks noChangeArrowheads="1"/>
            </p:cNvSpPr>
            <p:nvPr/>
          </p:nvSpPr>
          <p:spPr bwMode="auto">
            <a:xfrm rot="3652525">
              <a:off x="1186" y="2890"/>
              <a:ext cx="732" cy="212"/>
            </a:xfrm>
            <a:prstGeom prst="rect">
              <a:avLst/>
            </a:prstGeom>
            <a:noFill/>
            <a:ln w="9525">
              <a:noFill/>
              <a:miter lim="800000"/>
              <a:headEnd/>
              <a:tailEnd/>
            </a:ln>
          </p:spPr>
          <p:txBody>
            <a:bodyPr wrap="none">
              <a:spAutoFit/>
            </a:bodyPr>
            <a:lstStyle/>
            <a:p>
              <a:pPr rtl="1"/>
              <a:r>
                <a:rPr lang="en-US" sz="1600">
                  <a:latin typeface="Tahoma" pitchFamily="34" charset="0"/>
                </a:rPr>
                <a:t>Knowledge</a:t>
              </a:r>
              <a:endParaRPr lang="en-US">
                <a:latin typeface="Tahoma" pitchFamily="34" charset="0"/>
              </a:endParaRPr>
            </a:p>
          </p:txBody>
        </p:sp>
        <p:sp>
          <p:nvSpPr>
            <p:cNvPr id="9266" name="Text Box 114"/>
            <p:cNvSpPr txBox="1">
              <a:spLocks noChangeArrowheads="1"/>
            </p:cNvSpPr>
            <p:nvPr/>
          </p:nvSpPr>
          <p:spPr bwMode="auto">
            <a:xfrm rot="2602888">
              <a:off x="1543" y="2671"/>
              <a:ext cx="560" cy="212"/>
            </a:xfrm>
            <a:prstGeom prst="rect">
              <a:avLst/>
            </a:prstGeom>
            <a:noFill/>
            <a:ln w="9525">
              <a:noFill/>
              <a:miter lim="800000"/>
              <a:headEnd/>
              <a:tailEnd/>
            </a:ln>
          </p:spPr>
          <p:txBody>
            <a:bodyPr wrap="none">
              <a:spAutoFit/>
            </a:bodyPr>
            <a:lstStyle/>
            <a:p>
              <a:pPr rtl="1"/>
              <a:r>
                <a:rPr lang="en-US" sz="1600">
                  <a:latin typeface="Tahoma" pitchFamily="34" charset="0"/>
                </a:rPr>
                <a:t>Attitude</a:t>
              </a:r>
            </a:p>
          </p:txBody>
        </p:sp>
        <p:sp>
          <p:nvSpPr>
            <p:cNvPr id="9267" name="Line 119"/>
            <p:cNvSpPr>
              <a:spLocks noChangeShapeType="1"/>
            </p:cNvSpPr>
            <p:nvPr/>
          </p:nvSpPr>
          <p:spPr bwMode="auto">
            <a:xfrm flipH="1" flipV="1">
              <a:off x="1248" y="2160"/>
              <a:ext cx="480" cy="192"/>
            </a:xfrm>
            <a:prstGeom prst="line">
              <a:avLst/>
            </a:prstGeom>
            <a:noFill/>
            <a:ln w="38100">
              <a:solidFill>
                <a:schemeClr val="tx1"/>
              </a:solidFill>
              <a:round/>
              <a:headEnd/>
              <a:tailEnd/>
            </a:ln>
          </p:spPr>
          <p:txBody>
            <a:bodyPr wrap="none" anchor="ctr"/>
            <a:lstStyle/>
            <a:p>
              <a:endParaRPr lang="en-US"/>
            </a:p>
          </p:txBody>
        </p:sp>
        <p:sp>
          <p:nvSpPr>
            <p:cNvPr id="9268" name="Line 120"/>
            <p:cNvSpPr>
              <a:spLocks noChangeShapeType="1"/>
            </p:cNvSpPr>
            <p:nvPr/>
          </p:nvSpPr>
          <p:spPr bwMode="auto">
            <a:xfrm flipH="1">
              <a:off x="1248" y="2544"/>
              <a:ext cx="480" cy="144"/>
            </a:xfrm>
            <a:prstGeom prst="line">
              <a:avLst/>
            </a:prstGeom>
            <a:noFill/>
            <a:ln w="38100">
              <a:solidFill>
                <a:schemeClr val="tx1"/>
              </a:solidFill>
              <a:round/>
              <a:headEnd/>
              <a:tailEnd/>
            </a:ln>
          </p:spPr>
          <p:txBody>
            <a:bodyPr wrap="none" anchor="ctr"/>
            <a:lstStyle/>
            <a:p>
              <a:endParaRPr lang="en-US"/>
            </a:p>
          </p:txBody>
        </p:sp>
        <p:sp>
          <p:nvSpPr>
            <p:cNvPr id="9269" name="Oval 128"/>
            <p:cNvSpPr>
              <a:spLocks noChangeArrowheads="1"/>
            </p:cNvSpPr>
            <p:nvPr/>
          </p:nvSpPr>
          <p:spPr bwMode="auto">
            <a:xfrm>
              <a:off x="816" y="2155"/>
              <a:ext cx="672" cy="528"/>
            </a:xfrm>
            <a:prstGeom prst="ellipse">
              <a:avLst/>
            </a:prstGeom>
            <a:solidFill>
              <a:srgbClr val="FFFF00"/>
            </a:solidFill>
            <a:ln w="38100">
              <a:solidFill>
                <a:schemeClr val="tx1"/>
              </a:solidFill>
              <a:round/>
              <a:headEnd/>
              <a:tailEnd/>
            </a:ln>
          </p:spPr>
          <p:txBody>
            <a:bodyPr wrap="none" anchor="ctr"/>
            <a:lstStyle/>
            <a:p>
              <a:pPr algn="r" rtl="1"/>
              <a:endParaRPr lang="fa-IR"/>
            </a:p>
          </p:txBody>
        </p:sp>
        <p:sp>
          <p:nvSpPr>
            <p:cNvPr id="9270" name="Text Box 143"/>
            <p:cNvSpPr txBox="1">
              <a:spLocks noChangeArrowheads="1"/>
            </p:cNvSpPr>
            <p:nvPr/>
          </p:nvSpPr>
          <p:spPr bwMode="auto">
            <a:xfrm rot="-3855355">
              <a:off x="512" y="2807"/>
              <a:ext cx="728" cy="212"/>
            </a:xfrm>
            <a:prstGeom prst="rect">
              <a:avLst/>
            </a:prstGeom>
            <a:noFill/>
            <a:ln w="9525">
              <a:noFill/>
              <a:miter lim="800000"/>
              <a:headEnd/>
              <a:tailEnd/>
            </a:ln>
          </p:spPr>
          <p:txBody>
            <a:bodyPr wrap="none">
              <a:spAutoFit/>
            </a:bodyPr>
            <a:lstStyle/>
            <a:p>
              <a:pPr rtl="1"/>
              <a:r>
                <a:rPr lang="en-US" sz="1600">
                  <a:latin typeface="Tahoma" pitchFamily="34" charset="0"/>
                </a:rPr>
                <a:t>Experience</a:t>
              </a:r>
            </a:p>
          </p:txBody>
        </p:sp>
        <p:sp>
          <p:nvSpPr>
            <p:cNvPr id="9271" name="Text Box 144"/>
            <p:cNvSpPr txBox="1">
              <a:spLocks noChangeArrowheads="1"/>
            </p:cNvSpPr>
            <p:nvPr/>
          </p:nvSpPr>
          <p:spPr bwMode="auto">
            <a:xfrm rot="5051041">
              <a:off x="839" y="2950"/>
              <a:ext cx="747" cy="212"/>
            </a:xfrm>
            <a:prstGeom prst="rect">
              <a:avLst/>
            </a:prstGeom>
            <a:noFill/>
            <a:ln w="9525">
              <a:noFill/>
              <a:miter lim="800000"/>
              <a:headEnd/>
              <a:tailEnd/>
            </a:ln>
          </p:spPr>
          <p:txBody>
            <a:bodyPr wrap="none">
              <a:spAutoFit/>
            </a:bodyPr>
            <a:lstStyle/>
            <a:p>
              <a:pPr rtl="1"/>
              <a:r>
                <a:rPr lang="en-US" sz="1600">
                  <a:latin typeface="Tahoma" pitchFamily="34" charset="0"/>
                </a:rPr>
                <a:t>Occupation</a:t>
              </a:r>
            </a:p>
          </p:txBody>
        </p:sp>
        <p:sp>
          <p:nvSpPr>
            <p:cNvPr id="9272" name="Text Box 148"/>
            <p:cNvSpPr txBox="1">
              <a:spLocks noChangeArrowheads="1"/>
            </p:cNvSpPr>
            <p:nvPr/>
          </p:nvSpPr>
          <p:spPr bwMode="auto">
            <a:xfrm>
              <a:off x="864" y="2304"/>
              <a:ext cx="656" cy="192"/>
            </a:xfrm>
            <a:prstGeom prst="rect">
              <a:avLst/>
            </a:prstGeom>
            <a:noFill/>
            <a:ln w="9525">
              <a:noFill/>
              <a:miter lim="800000"/>
              <a:headEnd/>
              <a:tailEnd/>
            </a:ln>
          </p:spPr>
          <p:txBody>
            <a:bodyPr wrap="none">
              <a:spAutoFit/>
            </a:bodyPr>
            <a:lstStyle/>
            <a:p>
              <a:pPr rtl="1"/>
              <a:r>
                <a:rPr lang="en-US" sz="1400" b="1">
                  <a:latin typeface="Tahoma" pitchFamily="34" charset="0"/>
                </a:rPr>
                <a:t>MESSAGE</a:t>
              </a:r>
              <a:endParaRPr lang="en-US">
                <a:latin typeface="Tahoma" pitchFamily="34" charset="0"/>
              </a:endParaRPr>
            </a:p>
          </p:txBody>
        </p:sp>
      </p:grpSp>
      <p:sp>
        <p:nvSpPr>
          <p:cNvPr id="9242" name="AutoShape 149"/>
          <p:cNvSpPr>
            <a:spLocks noChangeArrowheads="1"/>
          </p:cNvSpPr>
          <p:nvPr/>
        </p:nvSpPr>
        <p:spPr bwMode="auto">
          <a:xfrm rot="1700891">
            <a:off x="7772400" y="685800"/>
            <a:ext cx="381000" cy="3048000"/>
          </a:xfrm>
          <a:prstGeom prst="lightningBolt">
            <a:avLst/>
          </a:prstGeom>
          <a:solidFill>
            <a:srgbClr val="FFFF99"/>
          </a:solidFill>
          <a:ln w="12700">
            <a:solidFill>
              <a:schemeClr val="tx1"/>
            </a:solidFill>
            <a:miter lim="800000"/>
            <a:headEnd/>
            <a:tailEnd/>
          </a:ln>
        </p:spPr>
        <p:txBody>
          <a:bodyPr wrap="none" anchor="ctr"/>
          <a:lstStyle/>
          <a:p>
            <a:pPr algn="r" rtl="1"/>
            <a:endParaRPr lang="fa-IR"/>
          </a:p>
        </p:txBody>
      </p:sp>
      <p:sp>
        <p:nvSpPr>
          <p:cNvPr id="9243" name="AutoShape 150"/>
          <p:cNvSpPr>
            <a:spLocks noChangeArrowheads="1"/>
          </p:cNvSpPr>
          <p:nvPr/>
        </p:nvSpPr>
        <p:spPr bwMode="auto">
          <a:xfrm rot="1700891">
            <a:off x="2286000" y="685800"/>
            <a:ext cx="381000" cy="3048000"/>
          </a:xfrm>
          <a:prstGeom prst="lightningBolt">
            <a:avLst/>
          </a:prstGeom>
          <a:solidFill>
            <a:srgbClr val="FFFF99"/>
          </a:solidFill>
          <a:ln w="12700">
            <a:solidFill>
              <a:schemeClr val="tx1"/>
            </a:solidFill>
            <a:miter lim="800000"/>
            <a:headEnd/>
            <a:tailEnd/>
          </a:ln>
        </p:spPr>
        <p:txBody>
          <a:bodyPr wrap="none" anchor="ctr"/>
          <a:lstStyle/>
          <a:p>
            <a:pPr algn="r" rtl="1"/>
            <a:endParaRPr lang="fa-IR"/>
          </a:p>
        </p:txBody>
      </p:sp>
      <p:sp>
        <p:nvSpPr>
          <p:cNvPr id="9244" name="Text Box 132"/>
          <p:cNvSpPr txBox="1">
            <a:spLocks noChangeArrowheads="1"/>
          </p:cNvSpPr>
          <p:nvPr/>
        </p:nvSpPr>
        <p:spPr bwMode="auto">
          <a:xfrm rot="-3878121">
            <a:off x="5699125" y="5948363"/>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
        <p:nvSpPr>
          <p:cNvPr id="9245" name="Text Box 132"/>
          <p:cNvSpPr txBox="1">
            <a:spLocks noChangeArrowheads="1"/>
          </p:cNvSpPr>
          <p:nvPr/>
        </p:nvSpPr>
        <p:spPr bwMode="auto">
          <a:xfrm rot="-3878121">
            <a:off x="3324225" y="6045200"/>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
        <p:nvSpPr>
          <p:cNvPr id="9246" name="Text Box 132"/>
          <p:cNvSpPr txBox="1">
            <a:spLocks noChangeArrowheads="1"/>
          </p:cNvSpPr>
          <p:nvPr/>
        </p:nvSpPr>
        <p:spPr bwMode="auto">
          <a:xfrm rot="-3878121">
            <a:off x="874713" y="6118225"/>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
        <p:nvSpPr>
          <p:cNvPr id="9247" name="Text Box 130"/>
          <p:cNvSpPr txBox="1">
            <a:spLocks noChangeArrowheads="1"/>
          </p:cNvSpPr>
          <p:nvPr/>
        </p:nvSpPr>
        <p:spPr bwMode="auto">
          <a:xfrm rot="-3878121">
            <a:off x="5291138" y="1365250"/>
            <a:ext cx="673100" cy="336550"/>
          </a:xfrm>
          <a:prstGeom prst="rect">
            <a:avLst/>
          </a:prstGeom>
          <a:noFill/>
          <a:ln w="9525">
            <a:noFill/>
            <a:miter lim="800000"/>
            <a:headEnd/>
            <a:tailEnd/>
          </a:ln>
        </p:spPr>
        <p:txBody>
          <a:bodyPr wrap="none">
            <a:spAutoFit/>
          </a:bodyPr>
          <a:lstStyle/>
          <a:p>
            <a:pPr rtl="1"/>
            <a:r>
              <a:rPr lang="en-US" sz="1600">
                <a:latin typeface="Tahoma" pitchFamily="34" charset="0"/>
              </a:rPr>
              <a:t>Noise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682" name="Object 3"/>
          <p:cNvGraphicFramePr>
            <a:graphicFrameLocks noChangeAspect="1"/>
          </p:cNvGraphicFramePr>
          <p:nvPr/>
        </p:nvGraphicFramePr>
        <p:xfrm>
          <a:off x="1331913" y="2136775"/>
          <a:ext cx="4535487" cy="4316413"/>
        </p:xfrm>
        <a:graphic>
          <a:graphicData uri="http://schemas.openxmlformats.org/presentationml/2006/ole">
            <mc:AlternateContent xmlns:mc="http://schemas.openxmlformats.org/markup-compatibility/2006">
              <mc:Choice xmlns:v="urn:schemas-microsoft-com:vml" Requires="v">
                <p:oleObj spid="_x0000_s71683" name="PaperPort Document" r:id="rId4" imgW="2542032" imgH="2874264" progId="">
                  <p:embed/>
                </p:oleObj>
              </mc:Choice>
              <mc:Fallback>
                <p:oleObj name="PaperPort Document" r:id="rId4" imgW="2542032" imgH="28742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5907"/>
                      <a:stretch>
                        <a:fillRect/>
                      </a:stretch>
                    </p:blipFill>
                    <p:spPr bwMode="auto">
                      <a:xfrm>
                        <a:off x="1331913" y="2136775"/>
                        <a:ext cx="4535487"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Rectangle 5"/>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71684"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1685"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علاقه مندي به موضوع</a:t>
            </a:r>
          </a:p>
          <a:p>
            <a:pPr marL="342900" indent="-342900" algn="r" rtl="1" eaLnBrk="0" hangingPunct="0">
              <a:spcBef>
                <a:spcPct val="20000"/>
              </a:spcBef>
              <a:buFontTx/>
              <a:buChar char="•"/>
            </a:pPr>
            <a:r>
              <a:rPr lang="fa-IR" sz="2400">
                <a:ea typeface="Mitra"/>
                <a:cs typeface="Mitra"/>
              </a:rPr>
              <a:t>زنان نسبت به مردان، بيش‌تر سر خود را خم مي كنند</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706" name="Object 3"/>
          <p:cNvGraphicFramePr>
            <a:graphicFrameLocks noChangeAspect="1"/>
          </p:cNvGraphicFramePr>
          <p:nvPr/>
        </p:nvGraphicFramePr>
        <p:xfrm>
          <a:off x="2286000" y="1524000"/>
          <a:ext cx="4651375" cy="4724400"/>
        </p:xfrm>
        <a:graphic>
          <a:graphicData uri="http://schemas.openxmlformats.org/presentationml/2006/ole">
            <mc:AlternateContent xmlns:mc="http://schemas.openxmlformats.org/markup-compatibility/2006">
              <mc:Choice xmlns:v="urn:schemas-microsoft-com:vml" Requires="v">
                <p:oleObj spid="_x0000_s72707" name="PaperPort Document" r:id="rId4" imgW="1719072" imgH="1746504" progId="">
                  <p:embed/>
                </p:oleObj>
              </mc:Choice>
              <mc:Fallback>
                <p:oleObj name="PaperPort Document" r:id="rId4" imgW="1719072" imgH="174650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524000"/>
                        <a:ext cx="465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7" name="Rectangle 4"/>
          <p:cNvSpPr>
            <a:spLocks noChangeArrowheads="1"/>
          </p:cNvSpPr>
          <p:nvPr/>
        </p:nvSpPr>
        <p:spPr bwMode="auto">
          <a:xfrm>
            <a:off x="6858000" y="1447800"/>
            <a:ext cx="228600" cy="4953000"/>
          </a:xfrm>
          <a:prstGeom prst="rect">
            <a:avLst/>
          </a:prstGeom>
          <a:solidFill>
            <a:schemeClr val="bg1"/>
          </a:solidFill>
          <a:ln w="9525">
            <a:noFill/>
            <a:miter lim="800000"/>
            <a:headEnd/>
            <a:tailEnd/>
          </a:ln>
        </p:spPr>
        <p:txBody>
          <a:bodyPr wrap="none" anchor="ctr"/>
          <a:lstStyle/>
          <a:p>
            <a:pPr algn="r" rtl="1"/>
            <a:endParaRPr lang="fa-IR"/>
          </a:p>
        </p:txBody>
      </p:sp>
      <p:sp>
        <p:nvSpPr>
          <p:cNvPr id="72708" name="Rectangle 5"/>
          <p:cNvSpPr>
            <a:spLocks noChangeArrowheads="1"/>
          </p:cNvSpPr>
          <p:nvPr/>
        </p:nvSpPr>
        <p:spPr bwMode="auto">
          <a:xfrm>
            <a:off x="2133600" y="6019800"/>
            <a:ext cx="5029200" cy="381000"/>
          </a:xfrm>
          <a:prstGeom prst="rect">
            <a:avLst/>
          </a:prstGeom>
          <a:solidFill>
            <a:schemeClr val="bg1"/>
          </a:solidFill>
          <a:ln w="9525">
            <a:noFill/>
            <a:miter lim="800000"/>
            <a:headEnd/>
            <a:tailEnd/>
          </a:ln>
        </p:spPr>
        <p:txBody>
          <a:bodyPr wrap="none" anchor="ctr"/>
          <a:lstStyle/>
          <a:p>
            <a:pPr algn="r" rtl="1"/>
            <a:endParaRPr lang="fa-IR"/>
          </a:p>
        </p:txBody>
      </p:sp>
      <p:sp>
        <p:nvSpPr>
          <p:cNvPr id="72709"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2710"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تصميم گيري و قضاوت</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3730" name="Object 3"/>
          <p:cNvGraphicFramePr>
            <a:graphicFrameLocks noChangeAspect="1"/>
          </p:cNvGraphicFramePr>
          <p:nvPr/>
        </p:nvGraphicFramePr>
        <p:xfrm>
          <a:off x="1476375" y="1998663"/>
          <a:ext cx="5111750" cy="4670425"/>
        </p:xfrm>
        <a:graphic>
          <a:graphicData uri="http://schemas.openxmlformats.org/presentationml/2006/ole">
            <mc:AlternateContent xmlns:mc="http://schemas.openxmlformats.org/markup-compatibility/2006">
              <mc:Choice xmlns:v="urn:schemas-microsoft-com:vml" Requires="v">
                <p:oleObj spid="_x0000_s73731" name="PaperPort Document" r:id="rId4" imgW="2816352" imgH="2572512" progId="">
                  <p:embed/>
                </p:oleObj>
              </mc:Choice>
              <mc:Fallback>
                <p:oleObj name="PaperPort Document" r:id="rId4" imgW="2816352" imgH="257251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998663"/>
                        <a:ext cx="5111750"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1"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3732"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دروغ گفتن بسيار ناشيانه</a:t>
            </a:r>
          </a:p>
          <a:p>
            <a:pPr marL="342900" indent="-342900" algn="r" rtl="1" eaLnBrk="0" hangingPunct="0">
              <a:spcBef>
                <a:spcPct val="20000"/>
              </a:spcBef>
              <a:buFontTx/>
              <a:buChar char="•"/>
            </a:pPr>
            <a:r>
              <a:rPr lang="fa-IR" sz="2400">
                <a:ea typeface="Mitra"/>
                <a:cs typeface="Mitra"/>
              </a:rPr>
              <a:t>شنونده اعتقادي به شما ندارد!</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4754" name="Object 3"/>
          <p:cNvGraphicFramePr>
            <a:graphicFrameLocks noChangeAspect="1"/>
          </p:cNvGraphicFramePr>
          <p:nvPr/>
        </p:nvGraphicFramePr>
        <p:xfrm>
          <a:off x="755650" y="2133600"/>
          <a:ext cx="3805238" cy="4391025"/>
        </p:xfrm>
        <a:graphic>
          <a:graphicData uri="http://schemas.openxmlformats.org/presentationml/2006/ole">
            <mc:AlternateContent xmlns:mc="http://schemas.openxmlformats.org/markup-compatibility/2006">
              <mc:Choice xmlns:v="urn:schemas-microsoft-com:vml" Requires="v">
                <p:oleObj spid="_x0000_s74755" name="PaperPort Document" r:id="rId4" imgW="2139696" imgH="2743200" progId="">
                  <p:embed/>
                </p:oleObj>
              </mc:Choice>
              <mc:Fallback>
                <p:oleObj name="PaperPort Document" r:id="rId4" imgW="2139696" imgH="27432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0001"/>
                      <a:stretch>
                        <a:fillRect/>
                      </a:stretch>
                    </p:blipFill>
                    <p:spPr bwMode="auto">
                      <a:xfrm>
                        <a:off x="755650" y="2133600"/>
                        <a:ext cx="38052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5" name="Rectangle 4"/>
          <p:cNvSpPr>
            <a:spLocks noChangeArrowheads="1"/>
          </p:cNvSpPr>
          <p:nvPr/>
        </p:nvSpPr>
        <p:spPr bwMode="auto">
          <a:xfrm>
            <a:off x="2362200" y="1371600"/>
            <a:ext cx="4419600" cy="228600"/>
          </a:xfrm>
          <a:prstGeom prst="rect">
            <a:avLst/>
          </a:prstGeom>
          <a:solidFill>
            <a:schemeClr val="bg1"/>
          </a:solidFill>
          <a:ln w="9525">
            <a:noFill/>
            <a:miter lim="800000"/>
            <a:headEnd/>
            <a:tailEnd/>
          </a:ln>
        </p:spPr>
        <p:txBody>
          <a:bodyPr wrap="none" anchor="ctr"/>
          <a:lstStyle/>
          <a:p>
            <a:pPr algn="r" rtl="1"/>
            <a:endParaRPr lang="fa-IR"/>
          </a:p>
        </p:txBody>
      </p:sp>
      <p:sp>
        <p:nvSpPr>
          <p:cNvPr id="74756" name="Rectangle 6"/>
          <p:cNvSpPr>
            <a:spLocks noChangeArrowheads="1"/>
          </p:cNvSpPr>
          <p:nvPr/>
        </p:nvSpPr>
        <p:spPr bwMode="auto">
          <a:xfrm>
            <a:off x="6553200" y="1524000"/>
            <a:ext cx="152400" cy="5334000"/>
          </a:xfrm>
          <a:prstGeom prst="rect">
            <a:avLst/>
          </a:prstGeom>
          <a:solidFill>
            <a:schemeClr val="bg1"/>
          </a:solidFill>
          <a:ln w="9525">
            <a:noFill/>
            <a:miter lim="800000"/>
            <a:headEnd/>
            <a:tailEnd/>
          </a:ln>
        </p:spPr>
        <p:txBody>
          <a:bodyPr wrap="none" anchor="ctr"/>
          <a:lstStyle/>
          <a:p>
            <a:pPr algn="r" rtl="1"/>
            <a:endParaRPr lang="fa-IR"/>
          </a:p>
        </p:txBody>
      </p:sp>
      <p:sp>
        <p:nvSpPr>
          <p:cNvPr id="74757"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4758"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شكلي از حركت اسلايد قبل است</a:t>
            </a:r>
          </a:p>
          <a:p>
            <a:pPr marL="342900" indent="-342900" algn="r" rtl="1" eaLnBrk="0" hangingPunct="0">
              <a:spcBef>
                <a:spcPct val="20000"/>
              </a:spcBef>
              <a:buFontTx/>
              <a:buChar char="•"/>
            </a:pPr>
            <a:r>
              <a:rPr lang="fa-IR" sz="2400">
                <a:ea typeface="Mitra"/>
                <a:cs typeface="Mitra"/>
              </a:rPr>
              <a:t>تحريك اعصاب بيني به دليل دروغ گفتن</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778" name="Object 3"/>
          <p:cNvGraphicFramePr>
            <a:graphicFrameLocks noChangeAspect="1"/>
          </p:cNvGraphicFramePr>
          <p:nvPr/>
        </p:nvGraphicFramePr>
        <p:xfrm>
          <a:off x="2433638" y="1600200"/>
          <a:ext cx="4033837" cy="4648200"/>
        </p:xfrm>
        <a:graphic>
          <a:graphicData uri="http://schemas.openxmlformats.org/presentationml/2006/ole">
            <mc:AlternateContent xmlns:mc="http://schemas.openxmlformats.org/markup-compatibility/2006">
              <mc:Choice xmlns:v="urn:schemas-microsoft-com:vml" Requires="v">
                <p:oleObj spid="_x0000_s75779" name="PaperPort Document" r:id="rId4" imgW="1801368" imgH="2075688" progId="">
                  <p:embed/>
                </p:oleObj>
              </mc:Choice>
              <mc:Fallback>
                <p:oleObj name="PaperPort Document" r:id="rId4" imgW="1801368" imgH="207568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1600200"/>
                        <a:ext cx="40338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79" name="Rectangle 4"/>
          <p:cNvSpPr>
            <a:spLocks noChangeArrowheads="1"/>
          </p:cNvSpPr>
          <p:nvPr/>
        </p:nvSpPr>
        <p:spPr bwMode="auto">
          <a:xfrm>
            <a:off x="2209800" y="1447800"/>
            <a:ext cx="4495800" cy="228600"/>
          </a:xfrm>
          <a:prstGeom prst="rect">
            <a:avLst/>
          </a:prstGeom>
          <a:solidFill>
            <a:schemeClr val="bg1"/>
          </a:solidFill>
          <a:ln w="9525">
            <a:noFill/>
            <a:miter lim="800000"/>
            <a:headEnd/>
            <a:tailEnd/>
          </a:ln>
        </p:spPr>
        <p:txBody>
          <a:bodyPr wrap="none" anchor="ctr"/>
          <a:lstStyle/>
          <a:p>
            <a:pPr algn="r" rtl="1"/>
            <a:endParaRPr lang="fa-IR"/>
          </a:p>
        </p:txBody>
      </p:sp>
      <p:sp>
        <p:nvSpPr>
          <p:cNvPr id="75780" name="Rectangle 5"/>
          <p:cNvSpPr>
            <a:spLocks noChangeArrowheads="1"/>
          </p:cNvSpPr>
          <p:nvPr/>
        </p:nvSpPr>
        <p:spPr bwMode="auto">
          <a:xfrm>
            <a:off x="2362200" y="1524000"/>
            <a:ext cx="152400" cy="4800600"/>
          </a:xfrm>
          <a:prstGeom prst="rect">
            <a:avLst/>
          </a:prstGeom>
          <a:solidFill>
            <a:schemeClr val="bg1"/>
          </a:solidFill>
          <a:ln w="9525">
            <a:noFill/>
            <a:miter lim="800000"/>
            <a:headEnd/>
            <a:tailEnd/>
          </a:ln>
        </p:spPr>
        <p:txBody>
          <a:bodyPr wrap="none" anchor="ctr"/>
          <a:lstStyle/>
          <a:p>
            <a:pPr algn="r" rtl="1"/>
            <a:endParaRPr lang="fa-IR"/>
          </a:p>
        </p:txBody>
      </p:sp>
      <p:sp>
        <p:nvSpPr>
          <p:cNvPr id="75781" name="Rectangle 6"/>
          <p:cNvSpPr>
            <a:spLocks noChangeArrowheads="1"/>
          </p:cNvSpPr>
          <p:nvPr/>
        </p:nvSpPr>
        <p:spPr bwMode="auto">
          <a:xfrm>
            <a:off x="6248400" y="1600200"/>
            <a:ext cx="381000" cy="4648200"/>
          </a:xfrm>
          <a:prstGeom prst="rect">
            <a:avLst/>
          </a:prstGeom>
          <a:solidFill>
            <a:schemeClr val="bg1"/>
          </a:solidFill>
          <a:ln w="9525">
            <a:noFill/>
            <a:miter lim="800000"/>
            <a:headEnd/>
            <a:tailEnd/>
          </a:ln>
        </p:spPr>
        <p:txBody>
          <a:bodyPr wrap="none" anchor="ctr"/>
          <a:lstStyle/>
          <a:p>
            <a:pPr algn="r" rtl="1"/>
            <a:endParaRPr lang="fa-IR"/>
          </a:p>
        </p:txBody>
      </p:sp>
      <p:sp>
        <p:nvSpPr>
          <p:cNvPr id="75782" name="Rectangle 7"/>
          <p:cNvSpPr>
            <a:spLocks noChangeArrowheads="1"/>
          </p:cNvSpPr>
          <p:nvPr/>
        </p:nvSpPr>
        <p:spPr bwMode="auto">
          <a:xfrm>
            <a:off x="2286000" y="6096000"/>
            <a:ext cx="4114800" cy="304800"/>
          </a:xfrm>
          <a:prstGeom prst="rect">
            <a:avLst/>
          </a:prstGeom>
          <a:solidFill>
            <a:schemeClr val="bg1"/>
          </a:solidFill>
          <a:ln w="9525">
            <a:noFill/>
            <a:miter lim="800000"/>
            <a:headEnd/>
            <a:tailEnd/>
          </a:ln>
        </p:spPr>
        <p:txBody>
          <a:bodyPr wrap="none" anchor="ctr"/>
          <a:lstStyle/>
          <a:p>
            <a:pPr algn="r" rtl="1"/>
            <a:endParaRPr lang="fa-IR"/>
          </a:p>
        </p:txBody>
      </p:sp>
      <p:sp>
        <p:nvSpPr>
          <p:cNvPr id="75783"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5784"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اغواي ديگران و طفره رفتن از تماس چشمي</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6802" name="Object 3"/>
          <p:cNvGraphicFramePr>
            <a:graphicFrameLocks noChangeAspect="1"/>
          </p:cNvGraphicFramePr>
          <p:nvPr/>
        </p:nvGraphicFramePr>
        <p:xfrm>
          <a:off x="755650" y="1196975"/>
          <a:ext cx="4703763" cy="5181600"/>
        </p:xfrm>
        <a:graphic>
          <a:graphicData uri="http://schemas.openxmlformats.org/presentationml/2006/ole">
            <mc:AlternateContent xmlns:mc="http://schemas.openxmlformats.org/markup-compatibility/2006">
              <mc:Choice xmlns:v="urn:schemas-microsoft-com:vml" Requires="v">
                <p:oleObj spid="_x0000_s76803" name="PaperPort Document" r:id="rId4" imgW="1780032" imgH="1959864" progId="">
                  <p:embed/>
                </p:oleObj>
              </mc:Choice>
              <mc:Fallback>
                <p:oleObj name="PaperPort Document" r:id="rId4" imgW="1780032" imgH="19598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96975"/>
                        <a:ext cx="470376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3" name="Rectangle 5"/>
          <p:cNvSpPr>
            <a:spLocks noChangeArrowheads="1"/>
          </p:cNvSpPr>
          <p:nvPr/>
        </p:nvSpPr>
        <p:spPr bwMode="auto">
          <a:xfrm>
            <a:off x="1981200" y="6324600"/>
            <a:ext cx="4953000" cy="152400"/>
          </a:xfrm>
          <a:prstGeom prst="rect">
            <a:avLst/>
          </a:prstGeom>
          <a:solidFill>
            <a:schemeClr val="bg1"/>
          </a:solidFill>
          <a:ln w="9525">
            <a:noFill/>
            <a:miter lim="800000"/>
            <a:headEnd/>
            <a:tailEnd/>
          </a:ln>
        </p:spPr>
        <p:txBody>
          <a:bodyPr wrap="none" anchor="ctr"/>
          <a:lstStyle/>
          <a:p>
            <a:pPr algn="r" rtl="1"/>
            <a:endParaRPr lang="fa-IR"/>
          </a:p>
        </p:txBody>
      </p:sp>
      <p:sp>
        <p:nvSpPr>
          <p:cNvPr id="76804"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6805" name="Rectangle 3"/>
          <p:cNvSpPr>
            <a:spLocks noChangeArrowheads="1"/>
          </p:cNvSpPr>
          <p:nvPr/>
        </p:nvSpPr>
        <p:spPr bwMode="auto">
          <a:xfrm>
            <a:off x="898525"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ناخوشايندگي از آنچه مي شنود</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7826" name="Object 3"/>
          <p:cNvGraphicFramePr>
            <a:graphicFrameLocks noChangeAspect="1"/>
          </p:cNvGraphicFramePr>
          <p:nvPr/>
        </p:nvGraphicFramePr>
        <p:xfrm>
          <a:off x="1258888" y="2016125"/>
          <a:ext cx="4778375" cy="4076700"/>
        </p:xfrm>
        <a:graphic>
          <a:graphicData uri="http://schemas.openxmlformats.org/presentationml/2006/ole">
            <mc:AlternateContent xmlns:mc="http://schemas.openxmlformats.org/markup-compatibility/2006">
              <mc:Choice xmlns:v="urn:schemas-microsoft-com:vml" Requires="v">
                <p:oleObj spid="_x0000_s77827" name="PaperPort Document" r:id="rId4" imgW="1840992" imgH="1597152" progId="">
                  <p:embed/>
                </p:oleObj>
              </mc:Choice>
              <mc:Fallback>
                <p:oleObj name="PaperPort Document" r:id="rId4" imgW="1840992" imgH="159715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r="9933" b="11449"/>
                      <a:stretch>
                        <a:fillRect/>
                      </a:stretch>
                    </p:blipFill>
                    <p:spPr bwMode="auto">
                      <a:xfrm>
                        <a:off x="1258888" y="2016125"/>
                        <a:ext cx="47783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7"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7828"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گاهي هنگام دروغ گويي به كار مي رود</a:t>
            </a:r>
          </a:p>
          <a:p>
            <a:pPr marL="342900" indent="-342900" algn="r" rtl="1" eaLnBrk="0" hangingPunct="0">
              <a:spcBef>
                <a:spcPct val="20000"/>
              </a:spcBef>
              <a:buFontTx/>
              <a:buChar char="•"/>
            </a:pPr>
            <a:r>
              <a:rPr lang="fa-IR" sz="2400">
                <a:ea typeface="Mitra"/>
                <a:cs typeface="Mitra"/>
              </a:rPr>
              <a:t>گاهي علامت آزردگي و خشم است</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8850" name="Object 3"/>
          <p:cNvGraphicFramePr>
            <a:graphicFrameLocks noChangeAspect="1"/>
          </p:cNvGraphicFramePr>
          <p:nvPr/>
        </p:nvGraphicFramePr>
        <p:xfrm>
          <a:off x="1524000" y="2403475"/>
          <a:ext cx="6135688" cy="3330575"/>
        </p:xfrm>
        <a:graphic>
          <a:graphicData uri="http://schemas.openxmlformats.org/presentationml/2006/ole">
            <mc:AlternateContent xmlns:mc="http://schemas.openxmlformats.org/markup-compatibility/2006">
              <mc:Choice xmlns:v="urn:schemas-microsoft-com:vml" Requires="v">
                <p:oleObj spid="_x0000_s78851" name="PaperPort Document" r:id="rId4" imgW="1658112" imgH="1167384" progId="">
                  <p:embed/>
                </p:oleObj>
              </mc:Choice>
              <mc:Fallback>
                <p:oleObj name="PaperPort Document" r:id="rId4" imgW="1658112" imgH="116738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15665" r="11029" b="15665"/>
                      <a:stretch>
                        <a:fillRect/>
                      </a:stretch>
                    </p:blipFill>
                    <p:spPr bwMode="auto">
                      <a:xfrm>
                        <a:off x="1524000" y="2403475"/>
                        <a:ext cx="6135688"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1"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8852"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آرامش</a:t>
            </a:r>
          </a:p>
          <a:p>
            <a:pPr marL="342900" indent="-342900" algn="r" rtl="1" eaLnBrk="0" hangingPunct="0">
              <a:spcBef>
                <a:spcPct val="20000"/>
              </a:spcBef>
              <a:buFontTx/>
              <a:buChar char="•"/>
            </a:pPr>
            <a:r>
              <a:rPr lang="fa-IR" sz="2400">
                <a:ea typeface="Mitra"/>
                <a:cs typeface="Mitra"/>
              </a:rPr>
              <a:t>احساس برتري و نگاه از بالا</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9874" name="Object 3"/>
          <p:cNvGraphicFramePr>
            <a:graphicFrameLocks noChangeAspect="1"/>
          </p:cNvGraphicFramePr>
          <p:nvPr/>
        </p:nvGraphicFramePr>
        <p:xfrm>
          <a:off x="539750" y="746125"/>
          <a:ext cx="4019550" cy="5562600"/>
        </p:xfrm>
        <a:graphic>
          <a:graphicData uri="http://schemas.openxmlformats.org/presentationml/2006/ole">
            <mc:AlternateContent xmlns:mc="http://schemas.openxmlformats.org/markup-compatibility/2006">
              <mc:Choice xmlns:v="urn:schemas-microsoft-com:vml" Requires="v">
                <p:oleObj spid="_x0000_s79875" name="PaperPort Document" r:id="rId4" imgW="1505712" imgH="2084832" progId="">
                  <p:embed/>
                </p:oleObj>
              </mc:Choice>
              <mc:Fallback>
                <p:oleObj name="PaperPort Document" r:id="rId4" imgW="1505712" imgH="208483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746125"/>
                        <a:ext cx="401955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5"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79876" name="Rectangle 3"/>
          <p:cNvSpPr>
            <a:spLocks noChangeArrowheads="1"/>
          </p:cNvSpPr>
          <p:nvPr/>
        </p:nvSpPr>
        <p:spPr bwMode="auto">
          <a:xfrm>
            <a:off x="4572000" y="1101725"/>
            <a:ext cx="3960813"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اصولا“ وقتي انجام مي‌شود كه احساس خوبي به طرف مقابل دارد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0898" name="Object 3"/>
          <p:cNvGraphicFramePr>
            <a:graphicFrameLocks noChangeAspect="1"/>
          </p:cNvGraphicFramePr>
          <p:nvPr/>
        </p:nvGraphicFramePr>
        <p:xfrm>
          <a:off x="1905000" y="2174875"/>
          <a:ext cx="5129213" cy="4422775"/>
        </p:xfrm>
        <a:graphic>
          <a:graphicData uri="http://schemas.openxmlformats.org/presentationml/2006/ole">
            <mc:AlternateContent xmlns:mc="http://schemas.openxmlformats.org/markup-compatibility/2006">
              <mc:Choice xmlns:v="urn:schemas-microsoft-com:vml" Requires="v">
                <p:oleObj spid="_x0000_s80899" name="PaperPort Document" r:id="rId4" imgW="2639568" imgH="2276856" progId="">
                  <p:embed/>
                </p:oleObj>
              </mc:Choice>
              <mc:Fallback>
                <p:oleObj name="PaperPort Document" r:id="rId4" imgW="2639568" imgH="227685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174875"/>
                        <a:ext cx="5129213"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9"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صورت</a:t>
            </a:r>
            <a:endParaRPr lang="en-US"/>
          </a:p>
        </p:txBody>
      </p:sp>
      <p:sp>
        <p:nvSpPr>
          <p:cNvPr id="80900"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marL="342900" indent="-342900" algn="r" rtl="1" eaLnBrk="0" hangingPunct="0">
              <a:spcBef>
                <a:spcPct val="20000"/>
              </a:spcBef>
              <a:buFontTx/>
              <a:buChar char="•"/>
            </a:pPr>
            <a:r>
              <a:rPr lang="fa-IR" sz="2400">
                <a:ea typeface="Mitra"/>
                <a:cs typeface="Mitra"/>
              </a:rPr>
              <a:t>علامت عصبي بودن است</a:t>
            </a:r>
          </a:p>
          <a:p>
            <a:pPr marL="342900" indent="-342900" algn="r" rtl="1" eaLnBrk="0" hangingPunct="0">
              <a:spcBef>
                <a:spcPct val="20000"/>
              </a:spcBef>
              <a:buFontTx/>
              <a:buChar char="•"/>
            </a:pPr>
            <a:r>
              <a:rPr lang="fa-IR" sz="2400">
                <a:ea typeface="Mitra"/>
                <a:cs typeface="Mitra"/>
              </a:rPr>
              <a:t>گاهي فرد با گردن بند بازي مي كند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bwMode="auto">
          <a:xfrm>
            <a:off x="1042988" y="981075"/>
            <a:ext cx="7772400" cy="4114800"/>
          </a:xfrm>
          <a:prstGeom prst="rect">
            <a:avLst/>
          </a:prstGeom>
          <a:noFill/>
          <a:ln>
            <a:miter lim="800000"/>
            <a:headEnd/>
            <a:tailEnd/>
          </a:ln>
        </p:spPr>
        <p:txBody>
          <a:bodyPr/>
          <a:lstStyle/>
          <a:p>
            <a:pPr>
              <a:buFontTx/>
              <a:buNone/>
            </a:pPr>
            <a:r>
              <a:rPr lang="fa-IR" sz="2400" b="1" smtClean="0">
                <a:solidFill>
                  <a:srgbClr val="FF0000"/>
                </a:solidFill>
                <a:ea typeface="Mitra"/>
                <a:cs typeface="Mitra"/>
              </a:rPr>
              <a:t>منابع شکل گيري پارازيت ها؟</a:t>
            </a:r>
          </a:p>
          <a:p>
            <a:pPr lvl="1"/>
            <a:r>
              <a:rPr lang="fa-IR" sz="2000" smtClean="0">
                <a:ea typeface="Mitra"/>
                <a:cs typeface="Mitra"/>
              </a:rPr>
              <a:t>دروني يا شخصي</a:t>
            </a:r>
          </a:p>
          <a:p>
            <a:pPr lvl="1"/>
            <a:r>
              <a:rPr lang="fa-IR" sz="2000" smtClean="0">
                <a:ea typeface="Mitra"/>
                <a:cs typeface="Mitra"/>
              </a:rPr>
              <a:t>بيروني</a:t>
            </a:r>
          </a:p>
          <a:p>
            <a:pPr lvl="2"/>
            <a:r>
              <a:rPr lang="fa-IR" sz="2000" smtClean="0">
                <a:ea typeface="Mitra"/>
                <a:cs typeface="Mitra"/>
              </a:rPr>
              <a:t>فرهنگ جامع (قومي)</a:t>
            </a:r>
          </a:p>
          <a:p>
            <a:pPr lvl="2"/>
            <a:r>
              <a:rPr lang="fa-IR" sz="2000" smtClean="0">
                <a:ea typeface="Mitra"/>
                <a:cs typeface="Mitra"/>
              </a:rPr>
              <a:t>خرده فرهنگ ها (اجتماعي)</a:t>
            </a:r>
          </a:p>
          <a:p>
            <a:pPr lvl="2"/>
            <a:r>
              <a:rPr lang="fa-IR" sz="2000" smtClean="0">
                <a:ea typeface="Mitra"/>
                <a:cs typeface="Mitra"/>
              </a:rPr>
              <a:t>محيط زندگي (شهر، محل)</a:t>
            </a:r>
          </a:p>
          <a:p>
            <a:pPr lvl="2"/>
            <a:r>
              <a:rPr lang="fa-IR" sz="2000" smtClean="0">
                <a:ea typeface="Mitra"/>
                <a:cs typeface="Mitra"/>
              </a:rPr>
              <a:t>خانواده</a:t>
            </a:r>
          </a:p>
          <a:p>
            <a:pPr lvl="2"/>
            <a:r>
              <a:rPr lang="fa-IR" sz="2000" smtClean="0">
                <a:ea typeface="Mitra"/>
                <a:cs typeface="Mitra"/>
              </a:rPr>
              <a:t>سازمان</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615950" y="1524000"/>
            <a:ext cx="7772400" cy="1905000"/>
          </a:xfrm>
          <a:noFill/>
          <a:ln>
            <a:miter lim="800000"/>
            <a:headEnd/>
            <a:tailEnd/>
          </a:ln>
        </p:spPr>
        <p:txBody>
          <a:bodyPr vert="horz" wrap="square" lIns="91440" tIns="45720" rIns="91440" bIns="45720" numCol="1" anchor="t" anchorCtr="0" compatLnSpc="1">
            <a:prstTxWarp prst="textNoShape">
              <a:avLst/>
            </a:prstTxWarp>
          </a:bodyPr>
          <a:lstStyle/>
          <a:p>
            <a:r>
              <a:rPr lang="en-US" sz="4000" b="1" smtClean="0"/>
              <a:t>Dominance</a:t>
            </a:r>
          </a:p>
        </p:txBody>
      </p:sp>
      <p:graphicFrame>
        <p:nvGraphicFramePr>
          <p:cNvPr id="81923" name="Object 3"/>
          <p:cNvGraphicFramePr>
            <a:graphicFrameLocks noChangeAspect="1"/>
          </p:cNvGraphicFramePr>
          <p:nvPr/>
        </p:nvGraphicFramePr>
        <p:xfrm>
          <a:off x="1752600" y="2438400"/>
          <a:ext cx="5707063" cy="3289300"/>
        </p:xfrm>
        <a:graphic>
          <a:graphicData uri="http://schemas.openxmlformats.org/presentationml/2006/ole">
            <mc:AlternateContent xmlns:mc="http://schemas.openxmlformats.org/markup-compatibility/2006">
              <mc:Choice xmlns:v="urn:schemas-microsoft-com:vml" Requires="v">
                <p:oleObj spid="_x0000_s81924" name="PaperPort Document" r:id="rId3" imgW="2270760" imgH="1307592" progId="">
                  <p:embed/>
                </p:oleObj>
              </mc:Choice>
              <mc:Fallback>
                <p:oleObj name="PaperPort Document" r:id="rId3" imgW="2270760" imgH="130759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38400"/>
                        <a:ext cx="5707063"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4" name="Rectangle 4"/>
          <p:cNvSpPr>
            <a:spLocks noChangeArrowheads="1"/>
          </p:cNvSpPr>
          <p:nvPr/>
        </p:nvSpPr>
        <p:spPr bwMode="auto">
          <a:xfrm>
            <a:off x="7315200" y="2286000"/>
            <a:ext cx="228600" cy="3505200"/>
          </a:xfrm>
          <a:prstGeom prst="rect">
            <a:avLst/>
          </a:prstGeom>
          <a:solidFill>
            <a:schemeClr val="bg1"/>
          </a:solidFill>
          <a:ln w="9525">
            <a:noFill/>
            <a:miter lim="800000"/>
            <a:headEnd/>
            <a:tailEnd/>
          </a:ln>
        </p:spPr>
        <p:txBody>
          <a:bodyPr wrap="none" anchor="ctr"/>
          <a:lstStyle/>
          <a:p>
            <a:pPr algn="r" rtl="1"/>
            <a:endParaRPr lang="fa-IR"/>
          </a:p>
        </p:txBody>
      </p:sp>
      <p:sp>
        <p:nvSpPr>
          <p:cNvPr id="81925"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2946" name="Object 3"/>
          <p:cNvGraphicFramePr>
            <a:graphicFrameLocks noChangeAspect="1"/>
          </p:cNvGraphicFramePr>
          <p:nvPr/>
        </p:nvGraphicFramePr>
        <p:xfrm>
          <a:off x="1524000" y="2362200"/>
          <a:ext cx="6318250" cy="3711575"/>
        </p:xfrm>
        <a:graphic>
          <a:graphicData uri="http://schemas.openxmlformats.org/presentationml/2006/ole">
            <mc:AlternateContent xmlns:mc="http://schemas.openxmlformats.org/markup-compatibility/2006">
              <mc:Choice xmlns:v="urn:schemas-microsoft-com:vml" Requires="v">
                <p:oleObj spid="_x0000_s82947" name="PaperPort Document" r:id="rId3" imgW="2273808" imgH="1335024" progId="">
                  <p:embed/>
                </p:oleObj>
              </mc:Choice>
              <mc:Fallback>
                <p:oleObj name="PaperPort Document" r:id="rId3" imgW="2273808" imgH="133502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631825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7" name="Rectangle 4"/>
          <p:cNvSpPr>
            <a:spLocks noChangeArrowheads="1"/>
          </p:cNvSpPr>
          <p:nvPr/>
        </p:nvSpPr>
        <p:spPr bwMode="auto">
          <a:xfrm>
            <a:off x="7620000" y="2209800"/>
            <a:ext cx="381000" cy="3962400"/>
          </a:xfrm>
          <a:prstGeom prst="rect">
            <a:avLst/>
          </a:prstGeom>
          <a:solidFill>
            <a:schemeClr val="bg1"/>
          </a:solidFill>
          <a:ln w="9525">
            <a:noFill/>
            <a:miter lim="800000"/>
            <a:headEnd/>
            <a:tailEnd/>
          </a:ln>
        </p:spPr>
        <p:txBody>
          <a:bodyPr wrap="none" anchor="ctr"/>
          <a:lstStyle/>
          <a:p>
            <a:pPr algn="r" rtl="1"/>
            <a:endParaRPr lang="fa-IR"/>
          </a:p>
        </p:txBody>
      </p:sp>
      <p:sp>
        <p:nvSpPr>
          <p:cNvPr id="82948" name="Text Box 5"/>
          <p:cNvSpPr txBox="1">
            <a:spLocks noChangeArrowheads="1"/>
          </p:cNvSpPr>
          <p:nvPr/>
        </p:nvSpPr>
        <p:spPr bwMode="auto">
          <a:xfrm>
            <a:off x="4876800" y="5334000"/>
            <a:ext cx="1981200" cy="519113"/>
          </a:xfrm>
          <a:prstGeom prst="rect">
            <a:avLst/>
          </a:prstGeom>
          <a:solidFill>
            <a:schemeClr val="bg1"/>
          </a:solidFill>
          <a:ln w="9525">
            <a:noFill/>
            <a:miter lim="800000"/>
            <a:headEnd/>
            <a:tailEnd/>
          </a:ln>
        </p:spPr>
        <p:txBody>
          <a:bodyPr>
            <a:spAutoFit/>
          </a:bodyPr>
          <a:lstStyle/>
          <a:p>
            <a:pPr algn="ctr">
              <a:spcBef>
                <a:spcPct val="50000"/>
              </a:spcBef>
            </a:pPr>
            <a:endParaRPr lang="en-US" sz="2800" b="1">
              <a:latin typeface="Times New Roman" pitchFamily="18" charset="0"/>
            </a:endParaRPr>
          </a:p>
        </p:txBody>
      </p:sp>
      <p:sp>
        <p:nvSpPr>
          <p:cNvPr id="82949" name="Rectangle 6"/>
          <p:cNvSpPr>
            <a:spLocks noChangeArrowheads="1"/>
          </p:cNvSpPr>
          <p:nvPr/>
        </p:nvSpPr>
        <p:spPr bwMode="auto">
          <a:xfrm>
            <a:off x="1295400" y="5943600"/>
            <a:ext cx="6324600" cy="228600"/>
          </a:xfrm>
          <a:prstGeom prst="rect">
            <a:avLst/>
          </a:prstGeom>
          <a:solidFill>
            <a:schemeClr val="bg1"/>
          </a:solidFill>
          <a:ln w="9525">
            <a:noFill/>
            <a:miter lim="800000"/>
            <a:headEnd/>
            <a:tailEnd/>
          </a:ln>
        </p:spPr>
        <p:txBody>
          <a:bodyPr wrap="none" anchor="ctr"/>
          <a:lstStyle/>
          <a:p>
            <a:pPr algn="r" rtl="1"/>
            <a:endParaRPr lang="fa-IR"/>
          </a:p>
        </p:txBody>
      </p:sp>
      <p:sp>
        <p:nvSpPr>
          <p:cNvPr id="82950" name="Rectangle 8"/>
          <p:cNvSpPr>
            <a:spLocks noGrp="1" noChangeArrowheads="1"/>
          </p:cNvSpPr>
          <p:nvPr>
            <p:ph type="title"/>
          </p:nvPr>
        </p:nvSpPr>
        <p:spPr bwMode="auto">
          <a:xfrm>
            <a:off x="615950" y="1524000"/>
            <a:ext cx="7772400" cy="1905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Submission</a:t>
            </a:r>
          </a:p>
        </p:txBody>
      </p:sp>
      <p:sp>
        <p:nvSpPr>
          <p:cNvPr id="82951"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09600" y="1404938"/>
            <a:ext cx="8001000" cy="14478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t>Equality</a:t>
            </a:r>
          </a:p>
        </p:txBody>
      </p:sp>
      <p:graphicFrame>
        <p:nvGraphicFramePr>
          <p:cNvPr id="83971" name="Object 3"/>
          <p:cNvGraphicFramePr>
            <a:graphicFrameLocks noChangeAspect="1"/>
          </p:cNvGraphicFramePr>
          <p:nvPr/>
        </p:nvGraphicFramePr>
        <p:xfrm>
          <a:off x="1828800" y="2209800"/>
          <a:ext cx="5708650" cy="4141788"/>
        </p:xfrm>
        <a:graphic>
          <a:graphicData uri="http://schemas.openxmlformats.org/presentationml/2006/ole">
            <mc:AlternateContent xmlns:mc="http://schemas.openxmlformats.org/markup-compatibility/2006">
              <mc:Choice xmlns:v="urn:schemas-microsoft-com:vml" Requires="v">
                <p:oleObj spid="_x0000_s83972" name="PaperPort Document" r:id="rId3" imgW="2273808" imgH="1709928" progId="">
                  <p:embed/>
                </p:oleObj>
              </mc:Choice>
              <mc:Fallback>
                <p:oleObj name="PaperPort Document" r:id="rId3" imgW="2273808" imgH="170992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09800"/>
                        <a:ext cx="5708650"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2" name="Rectangle 4"/>
          <p:cNvSpPr>
            <a:spLocks noChangeArrowheads="1"/>
          </p:cNvSpPr>
          <p:nvPr/>
        </p:nvSpPr>
        <p:spPr bwMode="auto">
          <a:xfrm>
            <a:off x="7467600" y="1828800"/>
            <a:ext cx="152400" cy="4572000"/>
          </a:xfrm>
          <a:prstGeom prst="rect">
            <a:avLst/>
          </a:prstGeom>
          <a:solidFill>
            <a:schemeClr val="bg1"/>
          </a:solidFill>
          <a:ln w="9525">
            <a:noFill/>
            <a:miter lim="800000"/>
            <a:headEnd/>
            <a:tailEnd/>
          </a:ln>
        </p:spPr>
        <p:txBody>
          <a:bodyPr wrap="none" anchor="ctr"/>
          <a:lstStyle/>
          <a:p>
            <a:pPr algn="r" rtl="1"/>
            <a:endParaRPr lang="fa-IR"/>
          </a:p>
        </p:txBody>
      </p:sp>
      <p:sp>
        <p:nvSpPr>
          <p:cNvPr id="83973" name="Rectangle 5"/>
          <p:cNvSpPr>
            <a:spLocks noChangeArrowheads="1"/>
          </p:cNvSpPr>
          <p:nvPr/>
        </p:nvSpPr>
        <p:spPr bwMode="auto">
          <a:xfrm>
            <a:off x="1752600" y="6019800"/>
            <a:ext cx="5791200" cy="381000"/>
          </a:xfrm>
          <a:prstGeom prst="rect">
            <a:avLst/>
          </a:prstGeom>
          <a:solidFill>
            <a:schemeClr val="bg1"/>
          </a:solidFill>
          <a:ln w="9525">
            <a:noFill/>
            <a:miter lim="800000"/>
            <a:headEnd/>
            <a:tailEnd/>
          </a:ln>
        </p:spPr>
        <p:txBody>
          <a:bodyPr wrap="none" anchor="ctr"/>
          <a:lstStyle/>
          <a:p>
            <a:pPr algn="r" rtl="1"/>
            <a:endParaRPr lang="fa-IR"/>
          </a:p>
        </p:txBody>
      </p:sp>
      <p:sp>
        <p:nvSpPr>
          <p:cNvPr id="83974"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187325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Glove</a:t>
            </a:r>
          </a:p>
        </p:txBody>
      </p:sp>
      <p:graphicFrame>
        <p:nvGraphicFramePr>
          <p:cNvPr id="84995" name="Object 3"/>
          <p:cNvGraphicFramePr>
            <a:graphicFrameLocks noChangeAspect="1"/>
          </p:cNvGraphicFramePr>
          <p:nvPr/>
        </p:nvGraphicFramePr>
        <p:xfrm>
          <a:off x="914400" y="2720975"/>
          <a:ext cx="6969125" cy="3013075"/>
        </p:xfrm>
        <a:graphic>
          <a:graphicData uri="http://schemas.openxmlformats.org/presentationml/2006/ole">
            <mc:AlternateContent xmlns:mc="http://schemas.openxmlformats.org/markup-compatibility/2006">
              <mc:Choice xmlns:v="urn:schemas-microsoft-com:vml" Requires="v">
                <p:oleObj spid="_x0000_s84996" name="PaperPort Document" r:id="rId4" imgW="3273552" imgH="1414272" progId="">
                  <p:embed/>
                </p:oleObj>
              </mc:Choice>
              <mc:Fallback>
                <p:oleObj name="PaperPort Document" r:id="rId4" imgW="3273552" imgH="141427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720975"/>
                        <a:ext cx="69691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6" name="Text Box 4"/>
          <p:cNvSpPr txBox="1">
            <a:spLocks noChangeArrowheads="1"/>
          </p:cNvSpPr>
          <p:nvPr/>
        </p:nvSpPr>
        <p:spPr bwMode="auto">
          <a:xfrm>
            <a:off x="5076825" y="5162550"/>
            <a:ext cx="1600200" cy="519113"/>
          </a:xfrm>
          <a:prstGeom prst="rect">
            <a:avLst/>
          </a:prstGeom>
          <a:solidFill>
            <a:schemeClr val="bg1"/>
          </a:solidFill>
          <a:ln w="9525">
            <a:noFill/>
            <a:miter lim="800000"/>
            <a:headEnd/>
            <a:tailEnd/>
          </a:ln>
        </p:spPr>
        <p:txBody>
          <a:bodyPr>
            <a:spAutoFit/>
          </a:bodyPr>
          <a:lstStyle/>
          <a:p>
            <a:pPr algn="ctr">
              <a:spcBef>
                <a:spcPct val="50000"/>
              </a:spcBef>
            </a:pPr>
            <a:endParaRPr lang="en-US" sz="2800" b="1">
              <a:latin typeface="Times New Roman" pitchFamily="18" charset="0"/>
            </a:endParaRPr>
          </a:p>
        </p:txBody>
      </p:sp>
      <p:sp>
        <p:nvSpPr>
          <p:cNvPr id="84997"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6018" name="Object 3"/>
          <p:cNvGraphicFramePr>
            <a:graphicFrameLocks noChangeAspect="1"/>
          </p:cNvGraphicFramePr>
          <p:nvPr/>
        </p:nvGraphicFramePr>
        <p:xfrm>
          <a:off x="2286000" y="1196975"/>
          <a:ext cx="4411663" cy="4868863"/>
        </p:xfrm>
        <a:graphic>
          <a:graphicData uri="http://schemas.openxmlformats.org/presentationml/2006/ole">
            <mc:AlternateContent xmlns:mc="http://schemas.openxmlformats.org/markup-compatibility/2006">
              <mc:Choice xmlns:v="urn:schemas-microsoft-com:vml" Requires="v">
                <p:oleObj spid="_x0000_s86019" name="PaperPort Document" r:id="rId4" imgW="1780032" imgH="1962912" progId="">
                  <p:embed/>
                </p:oleObj>
              </mc:Choice>
              <mc:Fallback>
                <p:oleObj name="PaperPort Document" r:id="rId4" imgW="1780032" imgH="196291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196975"/>
                        <a:ext cx="4411663"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19" name="Rectangle 4"/>
          <p:cNvSpPr>
            <a:spLocks noChangeArrowheads="1"/>
          </p:cNvSpPr>
          <p:nvPr/>
        </p:nvSpPr>
        <p:spPr bwMode="auto">
          <a:xfrm>
            <a:off x="6477000" y="1447800"/>
            <a:ext cx="304800" cy="4953000"/>
          </a:xfrm>
          <a:prstGeom prst="rect">
            <a:avLst/>
          </a:prstGeom>
          <a:solidFill>
            <a:schemeClr val="bg1"/>
          </a:solidFill>
          <a:ln w="9525">
            <a:noFill/>
            <a:miter lim="800000"/>
            <a:headEnd/>
            <a:tailEnd/>
          </a:ln>
        </p:spPr>
        <p:txBody>
          <a:bodyPr wrap="none" anchor="ctr"/>
          <a:lstStyle/>
          <a:p>
            <a:pPr algn="r" rtl="1"/>
            <a:endParaRPr lang="fa-IR"/>
          </a:p>
        </p:txBody>
      </p:sp>
      <p:sp>
        <p:nvSpPr>
          <p:cNvPr id="86020" name="Rectangle 6"/>
          <p:cNvSpPr>
            <a:spLocks noChangeArrowheads="1"/>
          </p:cNvSpPr>
          <p:nvPr/>
        </p:nvSpPr>
        <p:spPr bwMode="auto">
          <a:xfrm>
            <a:off x="2133600" y="6248400"/>
            <a:ext cx="4572000" cy="228600"/>
          </a:xfrm>
          <a:prstGeom prst="rect">
            <a:avLst/>
          </a:prstGeom>
          <a:solidFill>
            <a:schemeClr val="bg1"/>
          </a:solidFill>
          <a:ln w="9525">
            <a:noFill/>
            <a:miter lim="800000"/>
            <a:headEnd/>
            <a:tailEnd/>
          </a:ln>
        </p:spPr>
        <p:txBody>
          <a:bodyPr wrap="none" anchor="ctr"/>
          <a:lstStyle/>
          <a:p>
            <a:pPr algn="r" rtl="1"/>
            <a:endParaRPr lang="fa-IR"/>
          </a:p>
        </p:txBody>
      </p:sp>
      <p:sp>
        <p:nvSpPr>
          <p:cNvPr id="86021"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09600" y="1360488"/>
            <a:ext cx="7772400" cy="9906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Knuckle Cruncher</a:t>
            </a:r>
          </a:p>
        </p:txBody>
      </p:sp>
      <p:graphicFrame>
        <p:nvGraphicFramePr>
          <p:cNvPr id="87043" name="Object 3"/>
          <p:cNvGraphicFramePr>
            <a:graphicFrameLocks noChangeAspect="1"/>
          </p:cNvGraphicFramePr>
          <p:nvPr/>
        </p:nvGraphicFramePr>
        <p:xfrm>
          <a:off x="1219200" y="2427288"/>
          <a:ext cx="6778625" cy="3733800"/>
        </p:xfrm>
        <a:graphic>
          <a:graphicData uri="http://schemas.openxmlformats.org/presentationml/2006/ole">
            <mc:AlternateContent xmlns:mc="http://schemas.openxmlformats.org/markup-compatibility/2006">
              <mc:Choice xmlns:v="urn:schemas-microsoft-com:vml" Requires="v">
                <p:oleObj spid="_x0000_s87044" name="PaperPort Document" r:id="rId4" imgW="2279904" imgH="1255776" progId="">
                  <p:embed/>
                </p:oleObj>
              </mc:Choice>
              <mc:Fallback>
                <p:oleObj name="PaperPort Document" r:id="rId4" imgW="2279904" imgH="125577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427288"/>
                        <a:ext cx="67786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4" name="Rectangle 4"/>
          <p:cNvSpPr>
            <a:spLocks noChangeArrowheads="1"/>
          </p:cNvSpPr>
          <p:nvPr/>
        </p:nvSpPr>
        <p:spPr bwMode="auto">
          <a:xfrm>
            <a:off x="7848600" y="2351088"/>
            <a:ext cx="228600" cy="3886200"/>
          </a:xfrm>
          <a:prstGeom prst="rect">
            <a:avLst/>
          </a:prstGeom>
          <a:noFill/>
          <a:ln w="9525">
            <a:noFill/>
            <a:miter lim="800000"/>
            <a:headEnd/>
            <a:tailEnd/>
          </a:ln>
        </p:spPr>
        <p:txBody>
          <a:bodyPr wrap="none" anchor="ctr"/>
          <a:lstStyle/>
          <a:p>
            <a:pPr algn="r" rtl="1"/>
            <a:endParaRPr lang="fa-IR"/>
          </a:p>
        </p:txBody>
      </p:sp>
      <p:sp>
        <p:nvSpPr>
          <p:cNvPr id="87045" name="Rectangle 5"/>
          <p:cNvSpPr>
            <a:spLocks noChangeArrowheads="1"/>
          </p:cNvSpPr>
          <p:nvPr/>
        </p:nvSpPr>
        <p:spPr bwMode="auto">
          <a:xfrm>
            <a:off x="1143000" y="6008688"/>
            <a:ext cx="6781800" cy="228600"/>
          </a:xfrm>
          <a:prstGeom prst="rect">
            <a:avLst/>
          </a:prstGeom>
          <a:noFill/>
          <a:ln w="9525">
            <a:noFill/>
            <a:miter lim="800000"/>
            <a:headEnd/>
            <a:tailEnd/>
          </a:ln>
        </p:spPr>
        <p:txBody>
          <a:bodyPr wrap="none" anchor="ctr"/>
          <a:lstStyle/>
          <a:p>
            <a:pPr algn="r" rtl="1"/>
            <a:endParaRPr lang="fa-IR"/>
          </a:p>
        </p:txBody>
      </p:sp>
      <p:sp>
        <p:nvSpPr>
          <p:cNvPr id="87046"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4213" y="1374775"/>
            <a:ext cx="7772400" cy="990600"/>
          </a:xfrm>
          <a:noFill/>
          <a:ln>
            <a:miter lim="800000"/>
            <a:headEnd/>
            <a:tailEnd/>
          </a:ln>
        </p:spPr>
        <p:txBody>
          <a:bodyPr vert="horz" wrap="square" lIns="91440" tIns="45720" rIns="91440" bIns="45720" numCol="1" anchor="t" anchorCtr="0" compatLnSpc="1">
            <a:prstTxWarp prst="textNoShape">
              <a:avLst/>
            </a:prstTxWarp>
          </a:bodyPr>
          <a:lstStyle/>
          <a:p>
            <a:pPr rtl="0"/>
            <a:r>
              <a:rPr lang="en-US" b="1" smtClean="0"/>
              <a:t>“Dead Fish”</a:t>
            </a:r>
          </a:p>
        </p:txBody>
      </p:sp>
      <p:graphicFrame>
        <p:nvGraphicFramePr>
          <p:cNvPr id="88067" name="Object 3"/>
          <p:cNvGraphicFramePr>
            <a:graphicFrameLocks noChangeAspect="1"/>
          </p:cNvGraphicFramePr>
          <p:nvPr/>
        </p:nvGraphicFramePr>
        <p:xfrm>
          <a:off x="684213" y="2306638"/>
          <a:ext cx="7388225" cy="3714750"/>
        </p:xfrm>
        <a:graphic>
          <a:graphicData uri="http://schemas.openxmlformats.org/presentationml/2006/ole">
            <mc:AlternateContent xmlns:mc="http://schemas.openxmlformats.org/markup-compatibility/2006">
              <mc:Choice xmlns:v="urn:schemas-microsoft-com:vml" Requires="v">
                <p:oleObj spid="_x0000_s88068" name="PaperPort Document" r:id="rId4" imgW="2279904" imgH="1146048" progId="">
                  <p:embed/>
                </p:oleObj>
              </mc:Choice>
              <mc:Fallback>
                <p:oleObj name="PaperPort Document" r:id="rId4" imgW="2279904" imgH="114604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306638"/>
                        <a:ext cx="73882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Rectangle 4"/>
          <p:cNvSpPr>
            <a:spLocks noChangeArrowheads="1"/>
          </p:cNvSpPr>
          <p:nvPr/>
        </p:nvSpPr>
        <p:spPr bwMode="auto">
          <a:xfrm>
            <a:off x="7924800" y="1447800"/>
            <a:ext cx="228600" cy="4114800"/>
          </a:xfrm>
          <a:prstGeom prst="rect">
            <a:avLst/>
          </a:prstGeom>
          <a:solidFill>
            <a:schemeClr val="bg1"/>
          </a:solidFill>
          <a:ln w="9525">
            <a:noFill/>
            <a:miter lim="800000"/>
            <a:headEnd/>
            <a:tailEnd/>
          </a:ln>
        </p:spPr>
        <p:txBody>
          <a:bodyPr wrap="none" anchor="ctr"/>
          <a:lstStyle/>
          <a:p>
            <a:pPr algn="r" rtl="1"/>
            <a:endParaRPr lang="fa-IR"/>
          </a:p>
        </p:txBody>
      </p:sp>
      <p:sp>
        <p:nvSpPr>
          <p:cNvPr id="88069"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1303338"/>
            <a:ext cx="8229600" cy="1143000"/>
          </a:xfrm>
          <a:noFill/>
          <a:ln>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b="1" smtClean="0"/>
              <a:t>Fingertip Clasp</a:t>
            </a:r>
          </a:p>
        </p:txBody>
      </p:sp>
      <p:graphicFrame>
        <p:nvGraphicFramePr>
          <p:cNvPr id="89091" name="Object 3"/>
          <p:cNvGraphicFramePr>
            <a:graphicFrameLocks noChangeAspect="1"/>
          </p:cNvGraphicFramePr>
          <p:nvPr/>
        </p:nvGraphicFramePr>
        <p:xfrm>
          <a:off x="609600" y="2430463"/>
          <a:ext cx="8083550" cy="2654300"/>
        </p:xfrm>
        <a:graphic>
          <a:graphicData uri="http://schemas.openxmlformats.org/presentationml/2006/ole">
            <mc:AlternateContent xmlns:mc="http://schemas.openxmlformats.org/markup-compatibility/2006">
              <mc:Choice xmlns:v="urn:schemas-microsoft-com:vml" Requires="v">
                <p:oleObj spid="_x0000_s89092" name="PaperPort Document" r:id="rId4" imgW="2450592" imgH="804672" progId="">
                  <p:embed/>
                </p:oleObj>
              </mc:Choice>
              <mc:Fallback>
                <p:oleObj name="PaperPort Document" r:id="rId4" imgW="2450592" imgH="80467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30463"/>
                        <a:ext cx="80835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2" name="Rectangle 4"/>
          <p:cNvSpPr>
            <a:spLocks noChangeArrowheads="1"/>
          </p:cNvSpPr>
          <p:nvPr/>
        </p:nvSpPr>
        <p:spPr bwMode="auto">
          <a:xfrm>
            <a:off x="8610600" y="1676400"/>
            <a:ext cx="152400" cy="3048000"/>
          </a:xfrm>
          <a:prstGeom prst="rect">
            <a:avLst/>
          </a:prstGeom>
          <a:solidFill>
            <a:schemeClr val="bg1"/>
          </a:solidFill>
          <a:ln w="9525">
            <a:noFill/>
            <a:miter lim="800000"/>
            <a:headEnd/>
            <a:tailEnd/>
          </a:ln>
        </p:spPr>
        <p:txBody>
          <a:bodyPr wrap="none" anchor="ctr"/>
          <a:lstStyle/>
          <a:p>
            <a:pPr algn="r" rtl="1"/>
            <a:endParaRPr lang="fa-IR"/>
          </a:p>
        </p:txBody>
      </p:sp>
      <p:sp>
        <p:nvSpPr>
          <p:cNvPr id="89093"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90115"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b="1">
              <a:solidFill>
                <a:schemeClr val="bg1"/>
              </a:solidFill>
              <a:ea typeface="Mitra"/>
              <a:cs typeface="Mitra"/>
            </a:endParaRPr>
          </a:p>
        </p:txBody>
      </p:sp>
      <p:pic>
        <p:nvPicPr>
          <p:cNvPr id="90116" name="Picture 2" descr="C:\Documents and Settings\Ahmadreza\Desktop\My class Negotiation Skills\ahmadinejadIII.jpg"/>
          <p:cNvPicPr>
            <a:picLocks noChangeAspect="1" noChangeArrowheads="1"/>
          </p:cNvPicPr>
          <p:nvPr/>
        </p:nvPicPr>
        <p:blipFill>
          <a:blip r:embed="rId2"/>
          <a:srcRect/>
          <a:stretch>
            <a:fillRect/>
          </a:stretch>
        </p:blipFill>
        <p:spPr bwMode="auto">
          <a:xfrm>
            <a:off x="1885950" y="1268413"/>
            <a:ext cx="4462463" cy="506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bwMode="auto">
          <a:xfrm>
            <a:off x="1150938" y="214313"/>
            <a:ext cx="7793037" cy="1462087"/>
          </a:xfrm>
          <a:prstGeom prst="rect">
            <a:avLst/>
          </a:prstGeom>
          <a:noFill/>
          <a:ln>
            <a:miter lim="800000"/>
            <a:headEnd/>
            <a:tailEnd/>
          </a:ln>
        </p:spPr>
        <p:txBody>
          <a:bodyPr/>
          <a:lstStyle/>
          <a:p>
            <a:endParaRPr lang="fa-IR" smtClean="0"/>
          </a:p>
        </p:txBody>
      </p:sp>
      <p:sp>
        <p:nvSpPr>
          <p:cNvPr id="91139"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sp>
        <p:nvSpPr>
          <p:cNvPr id="91140" name="Slide Number Placeholder 3"/>
          <p:cNvSpPr txBox="1">
            <a:spLocks noGrp="1"/>
          </p:cNvSpPr>
          <p:nvPr/>
        </p:nvSpPr>
        <p:spPr bwMode="auto">
          <a:xfrm>
            <a:off x="7042150" y="6243638"/>
            <a:ext cx="1905000" cy="457200"/>
          </a:xfrm>
          <a:prstGeom prst="rect">
            <a:avLst/>
          </a:prstGeom>
          <a:noFill/>
          <a:ln w="9525">
            <a:noFill/>
            <a:miter lim="800000"/>
            <a:headEnd/>
            <a:tailEnd/>
          </a:ln>
        </p:spPr>
        <p:txBody>
          <a:bodyPr/>
          <a:lstStyle/>
          <a:p>
            <a:pPr algn="r" rtl="1"/>
            <a:fld id="{096CA1BC-57FE-44B0-AB3B-852D79DCA792}" type="slidenum">
              <a:rPr lang="ar-SA"/>
              <a:pPr algn="r" rtl="1"/>
              <a:t>79</a:t>
            </a:fld>
            <a:endParaRPr lang="en-US"/>
          </a:p>
        </p:txBody>
      </p:sp>
      <p:pic>
        <p:nvPicPr>
          <p:cNvPr id="91141" name="Picture 2" descr="C:\Documents and Settings\Ahmadreza\My Documents\Funny\MAN.jpg"/>
          <p:cNvPicPr>
            <a:picLocks noChangeAspect="1" noChangeArrowheads="1"/>
          </p:cNvPicPr>
          <p:nvPr/>
        </p:nvPicPr>
        <p:blipFill>
          <a:blip r:embed="rId2"/>
          <a:srcRect b="3075"/>
          <a:stretch>
            <a:fillRect/>
          </a:stretch>
        </p:blipFill>
        <p:spPr bwMode="auto">
          <a:xfrm>
            <a:off x="1331913" y="1252538"/>
            <a:ext cx="6811962" cy="4552950"/>
          </a:xfrm>
          <a:prstGeom prst="rect">
            <a:avLst/>
          </a:prstGeom>
          <a:noFill/>
          <a:ln w="9525">
            <a:noFill/>
            <a:miter lim="800000"/>
            <a:headEnd/>
            <a:tailEnd/>
          </a:ln>
        </p:spPr>
      </p:pic>
      <p:sp>
        <p:nvSpPr>
          <p:cNvPr id="91142"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150938" y="692150"/>
            <a:ext cx="7793037" cy="1462088"/>
          </a:xfrm>
          <a:noFill/>
          <a:ln>
            <a:miter lim="800000"/>
            <a:headEnd/>
            <a:tailEnd/>
          </a:ln>
        </p:spPr>
        <p:txBody>
          <a:bodyPr vert="horz" wrap="square" lIns="91440" tIns="45720" rIns="91440" bIns="45720" numCol="1" anchor="t" anchorCtr="0" compatLnSpc="1">
            <a:prstTxWarp prst="textNoShape">
              <a:avLst/>
            </a:prstTxWarp>
          </a:bodyPr>
          <a:lstStyle/>
          <a:p>
            <a:pPr algn="r"/>
            <a:r>
              <a:rPr lang="fa-IR" sz="2400" b="1" smtClean="0">
                <a:solidFill>
                  <a:srgbClr val="FF0000"/>
                </a:solidFill>
                <a:ea typeface="Mitra"/>
                <a:cs typeface="Mitra"/>
              </a:rPr>
              <a:t>ابزارهاي اصلي در برقراري ارتباط:</a:t>
            </a:r>
            <a:endParaRPr lang="en-US" sz="2400" b="1" smtClean="0">
              <a:solidFill>
                <a:srgbClr val="FF0000"/>
              </a:solidFill>
              <a:ea typeface="Mitra"/>
              <a:cs typeface="Mitra"/>
            </a:endParaRPr>
          </a:p>
        </p:txBody>
      </p:sp>
      <p:sp>
        <p:nvSpPr>
          <p:cNvPr id="15363" name="Rectangle 3"/>
          <p:cNvSpPr>
            <a:spLocks noGrp="1" noChangeArrowheads="1"/>
          </p:cNvSpPr>
          <p:nvPr>
            <p:ph type="body" idx="1"/>
          </p:nvPr>
        </p:nvSpPr>
        <p:spPr bwMode="auto">
          <a:xfrm>
            <a:off x="728663" y="1457325"/>
            <a:ext cx="7772400" cy="4114800"/>
          </a:xfrm>
          <a:noFill/>
          <a:ln>
            <a:miter lim="800000"/>
            <a:headEnd/>
            <a:tailEnd/>
          </a:ln>
        </p:spPr>
        <p:txBody>
          <a:bodyPr vert="horz" wrap="square" lIns="91440" tIns="45720" rIns="91440" bIns="45720" numCol="1" anchor="t" anchorCtr="0" compatLnSpc="1">
            <a:prstTxWarp prst="textNoShape">
              <a:avLst/>
            </a:prstTxWarp>
          </a:bodyPr>
          <a:lstStyle/>
          <a:p>
            <a:r>
              <a:rPr lang="fa-IR" sz="2800" smtClean="0">
                <a:ea typeface="Mitra"/>
                <a:cs typeface="Mitra"/>
              </a:rPr>
              <a:t>خواندن</a:t>
            </a:r>
          </a:p>
          <a:p>
            <a:r>
              <a:rPr lang="fa-IR" sz="2800" smtClean="0">
                <a:ea typeface="Mitra"/>
                <a:cs typeface="Mitra"/>
              </a:rPr>
              <a:t>نوشتن</a:t>
            </a:r>
          </a:p>
          <a:p>
            <a:r>
              <a:rPr lang="fa-IR" sz="2800" smtClean="0">
                <a:ea typeface="Mitra"/>
                <a:cs typeface="Mitra"/>
              </a:rPr>
              <a:t>صحبت کردن</a:t>
            </a:r>
          </a:p>
          <a:p>
            <a:r>
              <a:rPr lang="fa-IR" sz="2800" smtClean="0">
                <a:ea typeface="Mitra"/>
                <a:cs typeface="Mitra"/>
              </a:rPr>
              <a:t>گوش دادن</a:t>
            </a:r>
          </a:p>
          <a:p>
            <a:r>
              <a:rPr lang="fa-IR" sz="2800" smtClean="0">
                <a:ea typeface="Mitra"/>
                <a:cs typeface="Mitra"/>
              </a:rPr>
              <a:t>زبان حرکات بدن</a:t>
            </a:r>
          </a:p>
          <a:p>
            <a:endParaRPr lang="fa-IR" sz="2800" smtClean="0">
              <a:ea typeface="Mitra"/>
              <a:cs typeface="Mitra"/>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bwMode="auto">
          <a:xfrm>
            <a:off x="1182688" y="2017713"/>
            <a:ext cx="7772400" cy="4114800"/>
          </a:xfrm>
          <a:prstGeom prst="rect">
            <a:avLst/>
          </a:prstGeom>
          <a:noFill/>
          <a:ln>
            <a:miter lim="800000"/>
            <a:headEnd/>
            <a:tailEnd/>
          </a:ln>
        </p:spPr>
        <p:txBody>
          <a:bodyPr/>
          <a:lstStyle/>
          <a:p>
            <a:endParaRPr lang="fa-IR" smtClean="0"/>
          </a:p>
        </p:txBody>
      </p:sp>
      <p:pic>
        <p:nvPicPr>
          <p:cNvPr id="92163" name="Picture 2" descr="C:\Documents and Settings\Ahmadreza\My Documents\Funny\5.jpg"/>
          <p:cNvPicPr>
            <a:picLocks noChangeAspect="1" noChangeArrowheads="1"/>
          </p:cNvPicPr>
          <p:nvPr/>
        </p:nvPicPr>
        <p:blipFill>
          <a:blip r:embed="rId2"/>
          <a:srcRect/>
          <a:stretch>
            <a:fillRect/>
          </a:stretch>
        </p:blipFill>
        <p:spPr bwMode="auto">
          <a:xfrm>
            <a:off x="1285875" y="1374775"/>
            <a:ext cx="6897688" cy="4214813"/>
          </a:xfrm>
          <a:prstGeom prst="rect">
            <a:avLst/>
          </a:prstGeom>
          <a:noFill/>
          <a:ln w="9525">
            <a:noFill/>
            <a:miter lim="800000"/>
            <a:headEnd/>
            <a:tailEnd/>
          </a:ln>
        </p:spPr>
      </p:pic>
      <p:sp>
        <p:nvSpPr>
          <p:cNvPr id="92164"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3"/>
          <p:cNvSpPr>
            <a:spLocks noGrp="1" noChangeArrowheads="1"/>
          </p:cNvSpPr>
          <p:nvPr>
            <p:ph type="body" idx="4294967295"/>
          </p:nvPr>
        </p:nvSpPr>
        <p:spPr bwMode="auto">
          <a:xfrm>
            <a:off x="1182688" y="2017713"/>
            <a:ext cx="7772400" cy="4114800"/>
          </a:xfrm>
          <a:prstGeom prst="rect">
            <a:avLst/>
          </a:prstGeom>
          <a:noFill/>
          <a:ln>
            <a:miter lim="800000"/>
            <a:headEnd/>
            <a:tailEnd/>
          </a:ln>
        </p:spPr>
        <p:txBody>
          <a:bodyPr/>
          <a:lstStyle/>
          <a:p>
            <a:endParaRPr lang="en-US" smtClean="0"/>
          </a:p>
        </p:txBody>
      </p:sp>
      <p:sp>
        <p:nvSpPr>
          <p:cNvPr id="93187"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pic>
        <p:nvPicPr>
          <p:cNvPr id="93188" name="Picture 6" descr="blair%20bush"/>
          <p:cNvPicPr>
            <a:picLocks noChangeAspect="1" noChangeArrowheads="1"/>
          </p:cNvPicPr>
          <p:nvPr/>
        </p:nvPicPr>
        <p:blipFill>
          <a:blip r:embed="rId2"/>
          <a:srcRect/>
          <a:stretch>
            <a:fillRect/>
          </a:stretch>
        </p:blipFill>
        <p:spPr bwMode="auto">
          <a:xfrm>
            <a:off x="2574925" y="1720850"/>
            <a:ext cx="4445000" cy="3416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3"/>
          <p:cNvSpPr>
            <a:spLocks noGrp="1" noChangeArrowheads="1"/>
          </p:cNvSpPr>
          <p:nvPr>
            <p:ph type="body" idx="4294967295"/>
          </p:nvPr>
        </p:nvSpPr>
        <p:spPr bwMode="auto">
          <a:xfrm>
            <a:off x="1182688" y="2017713"/>
            <a:ext cx="7772400" cy="4114800"/>
          </a:xfrm>
          <a:prstGeom prst="rect">
            <a:avLst/>
          </a:prstGeom>
          <a:noFill/>
          <a:ln>
            <a:miter lim="800000"/>
            <a:headEnd/>
            <a:tailEnd/>
          </a:ln>
        </p:spPr>
        <p:txBody>
          <a:bodyPr/>
          <a:lstStyle/>
          <a:p>
            <a:endParaRPr lang="en-US" smtClean="0"/>
          </a:p>
        </p:txBody>
      </p:sp>
      <p:sp>
        <p:nvSpPr>
          <p:cNvPr id="94211"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pic>
        <p:nvPicPr>
          <p:cNvPr id="94212" name="Picture 5" descr="610x"/>
          <p:cNvPicPr>
            <a:picLocks noChangeAspect="1" noChangeArrowheads="1"/>
          </p:cNvPicPr>
          <p:nvPr/>
        </p:nvPicPr>
        <p:blipFill>
          <a:blip r:embed="rId2"/>
          <a:srcRect/>
          <a:stretch>
            <a:fillRect/>
          </a:stretch>
        </p:blipFill>
        <p:spPr bwMode="auto">
          <a:xfrm>
            <a:off x="1666875" y="1654175"/>
            <a:ext cx="5810250" cy="429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mtClean="0"/>
          </a:p>
        </p:txBody>
      </p:sp>
      <p:sp>
        <p:nvSpPr>
          <p:cNvPr id="95235" name="AutoShape 2"/>
          <p:cNvSpPr>
            <a:spLocks noChangeArrowheads="1"/>
          </p:cNvSpPr>
          <p:nvPr/>
        </p:nvSpPr>
        <p:spPr bwMode="auto">
          <a:xfrm>
            <a:off x="5651500" y="404813"/>
            <a:ext cx="3024188"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دست دادن</a:t>
            </a:r>
            <a:endParaRPr lang="en-US"/>
          </a:p>
        </p:txBody>
      </p:sp>
      <p:pic>
        <p:nvPicPr>
          <p:cNvPr id="95236" name="Picture 6" descr="clintonarafat"/>
          <p:cNvPicPr>
            <a:picLocks noChangeAspect="1" noChangeArrowheads="1"/>
          </p:cNvPicPr>
          <p:nvPr/>
        </p:nvPicPr>
        <p:blipFill>
          <a:blip r:embed="rId2"/>
          <a:srcRect/>
          <a:stretch>
            <a:fillRect/>
          </a:stretch>
        </p:blipFill>
        <p:spPr bwMode="auto">
          <a:xfrm>
            <a:off x="1714500" y="1403350"/>
            <a:ext cx="5715000" cy="4051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6258" name="Object 3"/>
          <p:cNvGraphicFramePr>
            <a:graphicFrameLocks noChangeAspect="1"/>
          </p:cNvGraphicFramePr>
          <p:nvPr/>
        </p:nvGraphicFramePr>
        <p:xfrm>
          <a:off x="1752600" y="2238375"/>
          <a:ext cx="5340350" cy="3783013"/>
        </p:xfrm>
        <a:graphic>
          <a:graphicData uri="http://schemas.openxmlformats.org/presentationml/2006/ole">
            <mc:AlternateContent xmlns:mc="http://schemas.openxmlformats.org/markup-compatibility/2006">
              <mc:Choice xmlns:v="urn:schemas-microsoft-com:vml" Requires="v">
                <p:oleObj spid="_x0000_s96259" name="PaperPort Document" r:id="rId4" imgW="2511552" imgH="1780032" progId="">
                  <p:embed/>
                </p:oleObj>
              </mc:Choice>
              <mc:Fallback>
                <p:oleObj name="PaperPort Document" r:id="rId4" imgW="2511552" imgH="178003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38375"/>
                        <a:ext cx="5340350"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9" name="Rectangle 4"/>
          <p:cNvSpPr>
            <a:spLocks noChangeArrowheads="1"/>
          </p:cNvSpPr>
          <p:nvPr/>
        </p:nvSpPr>
        <p:spPr bwMode="auto">
          <a:xfrm>
            <a:off x="1447800" y="5562600"/>
            <a:ext cx="6324600" cy="228600"/>
          </a:xfrm>
          <a:prstGeom prst="rect">
            <a:avLst/>
          </a:prstGeom>
          <a:solidFill>
            <a:schemeClr val="bg1"/>
          </a:solidFill>
          <a:ln w="9525">
            <a:noFill/>
            <a:miter lim="800000"/>
            <a:headEnd/>
            <a:tailEnd/>
          </a:ln>
        </p:spPr>
        <p:txBody>
          <a:bodyPr wrap="none" anchor="ctr"/>
          <a:lstStyle/>
          <a:p>
            <a:pPr algn="r" rtl="1"/>
            <a:endParaRPr lang="fa-IR"/>
          </a:p>
        </p:txBody>
      </p:sp>
      <p:sp>
        <p:nvSpPr>
          <p:cNvPr id="96260" name="Rectangle 5"/>
          <p:cNvSpPr>
            <a:spLocks noChangeArrowheads="1"/>
          </p:cNvSpPr>
          <p:nvPr/>
        </p:nvSpPr>
        <p:spPr bwMode="auto">
          <a:xfrm>
            <a:off x="7543800" y="1447800"/>
            <a:ext cx="152400" cy="4419600"/>
          </a:xfrm>
          <a:prstGeom prst="rect">
            <a:avLst/>
          </a:prstGeom>
          <a:solidFill>
            <a:schemeClr val="bg1"/>
          </a:solidFill>
          <a:ln w="9525">
            <a:noFill/>
            <a:miter lim="800000"/>
            <a:headEnd/>
            <a:tailEnd/>
          </a:ln>
        </p:spPr>
        <p:txBody>
          <a:bodyPr wrap="none" anchor="ctr"/>
          <a:lstStyle/>
          <a:p>
            <a:pPr algn="r" rtl="1"/>
            <a:endParaRPr lang="fa-IR"/>
          </a:p>
        </p:txBody>
      </p:sp>
      <p:sp>
        <p:nvSpPr>
          <p:cNvPr id="96261"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بدن</a:t>
            </a:r>
            <a:endParaRPr lang="en-US"/>
          </a:p>
        </p:txBody>
      </p:sp>
      <p:sp>
        <p:nvSpPr>
          <p:cNvPr id="96262"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سرما</a:t>
            </a:r>
          </a:p>
          <a:p>
            <a:pPr algn="r" rtl="1">
              <a:buClr>
                <a:schemeClr val="tx1"/>
              </a:buClr>
              <a:buSzPts val="2400"/>
              <a:buFont typeface="Arial" pitchFamily="34" charset="0"/>
              <a:buChar char="•"/>
            </a:pPr>
            <a:r>
              <a:rPr lang="fa-IR" sz="2400">
                <a:ea typeface="Mitra"/>
                <a:cs typeface="Mitra"/>
              </a:rPr>
              <a:t> احساس تدافع يا نا اطميناني</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7282" name="Object 3"/>
          <p:cNvGraphicFramePr>
            <a:graphicFrameLocks noChangeAspect="1"/>
          </p:cNvGraphicFramePr>
          <p:nvPr/>
        </p:nvGraphicFramePr>
        <p:xfrm>
          <a:off x="1403350" y="2138363"/>
          <a:ext cx="4648200" cy="4530725"/>
        </p:xfrm>
        <a:graphic>
          <a:graphicData uri="http://schemas.openxmlformats.org/presentationml/2006/ole">
            <mc:AlternateContent xmlns:mc="http://schemas.openxmlformats.org/markup-compatibility/2006">
              <mc:Choice xmlns:v="urn:schemas-microsoft-com:vml" Requires="v">
                <p:oleObj spid="_x0000_s97283" name="PaperPort Document" r:id="rId4" imgW="1840992" imgH="2203704" progId="">
                  <p:embed/>
                </p:oleObj>
              </mc:Choice>
              <mc:Fallback>
                <p:oleObj name="PaperPort Document" r:id="rId4" imgW="1840992" imgH="220370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2138363"/>
                        <a:ext cx="4648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3" name="Rectangle 4"/>
          <p:cNvSpPr>
            <a:spLocks noChangeArrowheads="1"/>
          </p:cNvSpPr>
          <p:nvPr/>
        </p:nvSpPr>
        <p:spPr bwMode="auto">
          <a:xfrm>
            <a:off x="6705600" y="1600200"/>
            <a:ext cx="304800" cy="4724400"/>
          </a:xfrm>
          <a:prstGeom prst="rect">
            <a:avLst/>
          </a:prstGeom>
          <a:solidFill>
            <a:schemeClr val="bg1"/>
          </a:solidFill>
          <a:ln w="9525">
            <a:noFill/>
            <a:miter lim="800000"/>
            <a:headEnd/>
            <a:tailEnd/>
          </a:ln>
        </p:spPr>
        <p:txBody>
          <a:bodyPr wrap="none" anchor="ctr"/>
          <a:lstStyle/>
          <a:p>
            <a:pPr algn="r" rtl="1"/>
            <a:endParaRPr lang="fa-IR"/>
          </a:p>
        </p:txBody>
      </p:sp>
      <p:sp>
        <p:nvSpPr>
          <p:cNvPr id="97284"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بدن</a:t>
            </a:r>
            <a:endParaRPr lang="en-US"/>
          </a:p>
        </p:txBody>
      </p:sp>
      <p:sp>
        <p:nvSpPr>
          <p:cNvPr id="97285"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مشت گره كرده احساس دشمني و تدافعي را نشان مي دهد</a:t>
            </a:r>
          </a:p>
          <a:p>
            <a:pPr algn="r" rtl="1">
              <a:buClr>
                <a:schemeClr val="tx1"/>
              </a:buClr>
              <a:buSzPts val="2400"/>
              <a:buFont typeface="Arial" pitchFamily="34" charset="0"/>
              <a:buChar char="•"/>
            </a:pPr>
            <a:r>
              <a:rPr lang="fa-IR" sz="2400">
                <a:ea typeface="Mitra"/>
                <a:cs typeface="Mitra"/>
              </a:rPr>
              <a:t> اين احساس گاهي با حالات چهره و لب همراه است</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8306" name="Object 3"/>
          <p:cNvGraphicFramePr>
            <a:graphicFrameLocks noChangeAspect="1"/>
          </p:cNvGraphicFramePr>
          <p:nvPr/>
        </p:nvGraphicFramePr>
        <p:xfrm>
          <a:off x="1258888" y="2420938"/>
          <a:ext cx="3738562" cy="3529012"/>
        </p:xfrm>
        <a:graphic>
          <a:graphicData uri="http://schemas.openxmlformats.org/presentationml/2006/ole">
            <mc:AlternateContent xmlns:mc="http://schemas.openxmlformats.org/markup-compatibility/2006">
              <mc:Choice xmlns:v="urn:schemas-microsoft-com:vml" Requires="v">
                <p:oleObj spid="_x0000_s98310" name="PaperPort Document" r:id="rId4" imgW="2237232" imgH="2112264" progId="">
                  <p:embed/>
                </p:oleObj>
              </mc:Choice>
              <mc:Fallback>
                <p:oleObj name="PaperPort Document" r:id="rId4" imgW="2237232" imgH="21122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20938"/>
                        <a:ext cx="3738562"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07"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حالات دست و بدن</a:t>
            </a:r>
            <a:endParaRPr lang="en-US"/>
          </a:p>
        </p:txBody>
      </p:sp>
      <p:sp>
        <p:nvSpPr>
          <p:cNvPr id="98308" name="Rectangle 3"/>
          <p:cNvSpPr>
            <a:spLocks noChangeArrowheads="1"/>
          </p:cNvSpPr>
          <p:nvPr/>
        </p:nvSpPr>
        <p:spPr bwMode="auto">
          <a:xfrm>
            <a:off x="827088" y="1101725"/>
            <a:ext cx="7705725"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اصولا“ احساس نااطمينان و ترس را نشان مي‌دهد</a:t>
            </a:r>
          </a:p>
        </p:txBody>
      </p:sp>
      <p:graphicFrame>
        <p:nvGraphicFramePr>
          <p:cNvPr id="98309" name="Object 8"/>
          <p:cNvGraphicFramePr>
            <a:graphicFrameLocks noGrp="1" noChangeAspect="1"/>
          </p:cNvGraphicFramePr>
          <p:nvPr>
            <p:ph/>
          </p:nvPr>
        </p:nvGraphicFramePr>
        <p:xfrm>
          <a:off x="6011863" y="2133600"/>
          <a:ext cx="2252662" cy="3709988"/>
        </p:xfrm>
        <a:graphic>
          <a:graphicData uri="http://schemas.openxmlformats.org/presentationml/2006/ole">
            <mc:AlternateContent xmlns:mc="http://schemas.openxmlformats.org/markup-compatibility/2006">
              <mc:Choice xmlns:v="urn:schemas-microsoft-com:vml" Requires="v">
                <p:oleObj spid="_x0000_s98311" name="PaperPort Document" r:id="rId6" imgW="1597152" imgH="2630424" progId="">
                  <p:embed/>
                </p:oleObj>
              </mc:Choice>
              <mc:Fallback>
                <p:oleObj name="PaperPort Document" r:id="rId6" imgW="1597152" imgH="2630424" progId="">
                  <p:embed/>
                  <p:pic>
                    <p:nvPicPr>
                      <p:cNvPr id="0" name="Object 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133600"/>
                        <a:ext cx="2252662" cy="370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9330" name="Object 3"/>
          <p:cNvGraphicFramePr>
            <a:graphicFrameLocks noChangeAspect="1"/>
          </p:cNvGraphicFramePr>
          <p:nvPr/>
        </p:nvGraphicFramePr>
        <p:xfrm>
          <a:off x="1258888" y="1057275"/>
          <a:ext cx="3889375" cy="4892675"/>
        </p:xfrm>
        <a:graphic>
          <a:graphicData uri="http://schemas.openxmlformats.org/presentationml/2006/ole">
            <mc:AlternateContent xmlns:mc="http://schemas.openxmlformats.org/markup-compatibility/2006">
              <mc:Choice xmlns:v="urn:schemas-microsoft-com:vml" Requires="v">
                <p:oleObj spid="_x0000_s99331" name="PaperPort Document" r:id="rId4" imgW="2938272" imgH="3697224" progId="">
                  <p:embed/>
                </p:oleObj>
              </mc:Choice>
              <mc:Fallback>
                <p:oleObj name="PaperPort Document" r:id="rId4" imgW="2938272" imgH="369722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057275"/>
                        <a:ext cx="38893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1" name="Rectangle 4"/>
          <p:cNvSpPr>
            <a:spLocks noChangeArrowheads="1"/>
          </p:cNvSpPr>
          <p:nvPr/>
        </p:nvSpPr>
        <p:spPr bwMode="auto">
          <a:xfrm>
            <a:off x="1116013" y="1747838"/>
            <a:ext cx="1981200" cy="457200"/>
          </a:xfrm>
          <a:prstGeom prst="rect">
            <a:avLst/>
          </a:prstGeom>
          <a:solidFill>
            <a:schemeClr val="bg1"/>
          </a:solidFill>
          <a:ln w="9525">
            <a:noFill/>
            <a:miter lim="800000"/>
            <a:headEnd/>
            <a:tailEnd/>
          </a:ln>
        </p:spPr>
        <p:txBody>
          <a:bodyPr wrap="none" anchor="ctr"/>
          <a:lstStyle/>
          <a:p>
            <a:pPr algn="r" rtl="1"/>
            <a:endParaRPr lang="fa-IR"/>
          </a:p>
        </p:txBody>
      </p:sp>
      <p:sp>
        <p:nvSpPr>
          <p:cNvPr id="99332"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نشستن</a:t>
            </a:r>
            <a:endParaRPr lang="en-US"/>
          </a:p>
        </p:txBody>
      </p:sp>
      <p:sp>
        <p:nvSpPr>
          <p:cNvPr id="99333" name="Rectangle 3"/>
          <p:cNvSpPr>
            <a:spLocks noChangeArrowheads="1"/>
          </p:cNvSpPr>
          <p:nvPr/>
        </p:nvSpPr>
        <p:spPr bwMode="auto">
          <a:xfrm>
            <a:off x="4932363" y="1101725"/>
            <a:ext cx="3600450"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آسوده نشستن</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0354" name="Object 3"/>
          <p:cNvGraphicFramePr>
            <a:graphicFrameLocks noChangeAspect="1"/>
          </p:cNvGraphicFramePr>
          <p:nvPr/>
        </p:nvGraphicFramePr>
        <p:xfrm>
          <a:off x="971550" y="1052513"/>
          <a:ext cx="3340100" cy="4295775"/>
        </p:xfrm>
        <a:graphic>
          <a:graphicData uri="http://schemas.openxmlformats.org/presentationml/2006/ole">
            <mc:AlternateContent xmlns:mc="http://schemas.openxmlformats.org/markup-compatibility/2006">
              <mc:Choice xmlns:v="urn:schemas-microsoft-com:vml" Requires="v">
                <p:oleObj spid="_x0000_s100355" name="PaperPort Document" r:id="rId4" imgW="2968752" imgH="4093464" progId="">
                  <p:embed/>
                </p:oleObj>
              </mc:Choice>
              <mc:Fallback>
                <p:oleObj name="PaperPort Document" r:id="rId4" imgW="2968752" imgH="40934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6702"/>
                      <a:stretch>
                        <a:fillRect/>
                      </a:stretch>
                    </p:blipFill>
                    <p:spPr bwMode="auto">
                      <a:xfrm>
                        <a:off x="971550" y="1052513"/>
                        <a:ext cx="33401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5" name="Oval 5"/>
          <p:cNvSpPr>
            <a:spLocks noChangeArrowheads="1"/>
          </p:cNvSpPr>
          <p:nvPr/>
        </p:nvSpPr>
        <p:spPr bwMode="auto">
          <a:xfrm>
            <a:off x="7239000" y="609600"/>
            <a:ext cx="457200" cy="381000"/>
          </a:xfrm>
          <a:prstGeom prst="ellipse">
            <a:avLst/>
          </a:prstGeom>
          <a:solidFill>
            <a:schemeClr val="bg1"/>
          </a:solidFill>
          <a:ln w="9525">
            <a:noFill/>
            <a:round/>
            <a:headEnd/>
            <a:tailEnd/>
          </a:ln>
        </p:spPr>
        <p:txBody>
          <a:bodyPr wrap="none" anchor="ctr"/>
          <a:lstStyle/>
          <a:p>
            <a:pPr algn="r" rtl="1"/>
            <a:endParaRPr lang="fa-IR"/>
          </a:p>
        </p:txBody>
      </p:sp>
      <p:sp>
        <p:nvSpPr>
          <p:cNvPr id="100356" name="Rectangle 6"/>
          <p:cNvSpPr>
            <a:spLocks noChangeArrowheads="1"/>
          </p:cNvSpPr>
          <p:nvPr/>
        </p:nvSpPr>
        <p:spPr bwMode="auto">
          <a:xfrm flipV="1">
            <a:off x="6400800" y="6172200"/>
            <a:ext cx="1066800" cy="304800"/>
          </a:xfrm>
          <a:prstGeom prst="rect">
            <a:avLst/>
          </a:prstGeom>
          <a:solidFill>
            <a:schemeClr val="bg1"/>
          </a:solidFill>
          <a:ln w="9525">
            <a:noFill/>
            <a:miter lim="800000"/>
            <a:headEnd/>
            <a:tailEnd/>
          </a:ln>
        </p:spPr>
        <p:txBody>
          <a:bodyPr wrap="none" anchor="ctr"/>
          <a:lstStyle/>
          <a:p>
            <a:pPr algn="r" rtl="1"/>
            <a:endParaRPr lang="fa-IR"/>
          </a:p>
        </p:txBody>
      </p:sp>
      <p:sp>
        <p:nvSpPr>
          <p:cNvPr id="100357"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نشستن</a:t>
            </a:r>
            <a:endParaRPr lang="en-US"/>
          </a:p>
        </p:txBody>
      </p:sp>
      <p:sp>
        <p:nvSpPr>
          <p:cNvPr id="100358" name="Rectangle 3"/>
          <p:cNvSpPr>
            <a:spLocks noChangeArrowheads="1"/>
          </p:cNvSpPr>
          <p:nvPr/>
        </p:nvSpPr>
        <p:spPr bwMode="auto">
          <a:xfrm>
            <a:off x="4067175" y="1101725"/>
            <a:ext cx="4465638"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آسوده نشستن</a:t>
            </a:r>
          </a:p>
          <a:p>
            <a:pPr algn="r" rtl="1">
              <a:buClr>
                <a:schemeClr val="tx1"/>
              </a:buClr>
              <a:buSzPts val="2400"/>
              <a:buFont typeface="Arial" pitchFamily="34" charset="0"/>
              <a:buChar char="•"/>
            </a:pPr>
            <a:r>
              <a:rPr lang="fa-IR" sz="2400">
                <a:ea typeface="Mitra"/>
                <a:cs typeface="Mitra"/>
              </a:rPr>
              <a:t> اصولا“ آقايان به اين شكل مي‌نشينند</a:t>
            </a:r>
          </a:p>
          <a:p>
            <a:pPr algn="r" rtl="1">
              <a:buClr>
                <a:schemeClr val="tx1"/>
              </a:buClr>
              <a:buSzPts val="2400"/>
              <a:buFont typeface="Arial" pitchFamily="34" charset="0"/>
              <a:buChar char="•"/>
            </a:pPr>
            <a:r>
              <a:rPr lang="fa-IR" sz="2400">
                <a:ea typeface="Mitra"/>
                <a:cs typeface="Mitra"/>
              </a:rPr>
              <a:t> براي آسيايي‌ها اين شكل نشستن چندان جالب نيست</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1378" name="Object 3"/>
          <p:cNvGraphicFramePr>
            <a:graphicFrameLocks noChangeAspect="1"/>
          </p:cNvGraphicFramePr>
          <p:nvPr/>
        </p:nvGraphicFramePr>
        <p:xfrm>
          <a:off x="1187450" y="1524000"/>
          <a:ext cx="3886200" cy="4724400"/>
        </p:xfrm>
        <a:graphic>
          <a:graphicData uri="http://schemas.openxmlformats.org/presentationml/2006/ole">
            <mc:AlternateContent xmlns:mc="http://schemas.openxmlformats.org/markup-compatibility/2006">
              <mc:Choice xmlns:v="urn:schemas-microsoft-com:vml" Requires="v">
                <p:oleObj spid="_x0000_s101379" name="PaperPort Document" r:id="rId4" imgW="1883664" imgH="2289048" progId="">
                  <p:embed/>
                </p:oleObj>
              </mc:Choice>
              <mc:Fallback>
                <p:oleObj name="PaperPort Document" r:id="rId4" imgW="1883664" imgH="228904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524000"/>
                        <a:ext cx="388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79"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نشستن</a:t>
            </a:r>
            <a:endParaRPr lang="en-US"/>
          </a:p>
        </p:txBody>
      </p:sp>
      <p:sp>
        <p:nvSpPr>
          <p:cNvPr id="101380" name="Rectangle 3"/>
          <p:cNvSpPr>
            <a:spLocks noChangeArrowheads="1"/>
          </p:cNvSpPr>
          <p:nvPr/>
        </p:nvSpPr>
        <p:spPr bwMode="auto">
          <a:xfrm>
            <a:off x="4932363" y="1101725"/>
            <a:ext cx="3600450"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آسوده نشستن</a:t>
            </a:r>
          </a:p>
          <a:p>
            <a:pPr algn="r" rtl="1">
              <a:buClr>
                <a:schemeClr val="tx1"/>
              </a:buClr>
              <a:buSzPts val="2400"/>
              <a:buFont typeface="Arial" pitchFamily="34" charset="0"/>
              <a:buChar char="•"/>
            </a:pPr>
            <a:r>
              <a:rPr lang="fa-IR" sz="2400">
                <a:ea typeface="Mitra"/>
                <a:cs typeface="Mitra"/>
              </a:rPr>
              <a:t> اصولا“ خانم‌ها به اين شكل مي‌نشينند</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908175" y="1700213"/>
            <a:ext cx="5545138" cy="1609725"/>
          </a:xfrm>
          <a:prstGeom prst="roundRect">
            <a:avLst>
              <a:gd name="adj" fmla="val 16667"/>
            </a:avLst>
          </a:prstGeom>
          <a:solidFill>
            <a:srgbClr val="CC0000"/>
          </a:solidFill>
          <a:ln w="9525">
            <a:noFill/>
            <a:round/>
            <a:headEnd/>
            <a:tailEnd/>
          </a:ln>
        </p:spPr>
        <p:txBody>
          <a:bodyPr tIns="504000" anchor="ctr" anchorCtr="1"/>
          <a:lstStyle/>
          <a:p>
            <a:pPr algn="ctr" rtl="1"/>
            <a:r>
              <a:rPr lang="fa-IR" sz="2000" b="1">
                <a:solidFill>
                  <a:schemeClr val="bg1"/>
                </a:solidFill>
                <a:ea typeface="Mitra"/>
                <a:cs typeface="Mitra"/>
              </a:rPr>
              <a:t>بخش دوم: </a:t>
            </a:r>
          </a:p>
          <a:p>
            <a:pPr algn="ctr" rtl="1"/>
            <a:r>
              <a:rPr lang="fa-IR" sz="2800" b="1">
                <a:solidFill>
                  <a:srgbClr val="FFFF00"/>
                </a:solidFill>
                <a:ea typeface="Mitra"/>
                <a:cs typeface="Mitra"/>
              </a:rPr>
              <a:t>زبان حركات بدن</a:t>
            </a:r>
          </a:p>
          <a:p>
            <a:pPr algn="ctr" rtl="1"/>
            <a:endParaRPr lang="fa-IR" sz="2000" b="1">
              <a:solidFill>
                <a:srgbClr val="FFFF00"/>
              </a:solidFill>
              <a:ea typeface="Mitra"/>
              <a:cs typeface="Mitra"/>
            </a:endParaRPr>
          </a:p>
          <a:p>
            <a:pPr algn="ctr" rtl="1"/>
            <a:endParaRPr lang="en-US" b="1">
              <a:solidFill>
                <a:schemeClr val="bg1"/>
              </a:solidFill>
              <a:ea typeface="Mitra"/>
              <a:cs typeface="Mitra"/>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402" name="Object 3"/>
          <p:cNvGraphicFramePr>
            <a:graphicFrameLocks noChangeAspect="1"/>
          </p:cNvGraphicFramePr>
          <p:nvPr/>
        </p:nvGraphicFramePr>
        <p:xfrm>
          <a:off x="539750" y="762000"/>
          <a:ext cx="3571875" cy="5486400"/>
        </p:xfrm>
        <a:graphic>
          <a:graphicData uri="http://schemas.openxmlformats.org/presentationml/2006/ole">
            <mc:AlternateContent xmlns:mc="http://schemas.openxmlformats.org/markup-compatibility/2006">
              <mc:Choice xmlns:v="urn:schemas-microsoft-com:vml" Requires="v">
                <p:oleObj spid="_x0000_s102403" name="PaperPort Document" r:id="rId4" imgW="1475232" imgH="3636264" progId="">
                  <p:embed/>
                </p:oleObj>
              </mc:Choice>
              <mc:Fallback>
                <p:oleObj name="PaperPort Document" r:id="rId4" imgW="1475232" imgH="363626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37720"/>
                      <a:stretch>
                        <a:fillRect/>
                      </a:stretch>
                    </p:blipFill>
                    <p:spPr bwMode="auto">
                      <a:xfrm>
                        <a:off x="539750" y="762000"/>
                        <a:ext cx="35718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3" name="Rectangle 4"/>
          <p:cNvSpPr>
            <a:spLocks noChangeArrowheads="1"/>
          </p:cNvSpPr>
          <p:nvPr/>
        </p:nvSpPr>
        <p:spPr bwMode="auto">
          <a:xfrm>
            <a:off x="4419600" y="6019800"/>
            <a:ext cx="3886200" cy="304800"/>
          </a:xfrm>
          <a:prstGeom prst="rect">
            <a:avLst/>
          </a:prstGeom>
          <a:solidFill>
            <a:schemeClr val="bg1"/>
          </a:solidFill>
          <a:ln w="9525">
            <a:noFill/>
            <a:miter lim="800000"/>
            <a:headEnd/>
            <a:tailEnd/>
          </a:ln>
        </p:spPr>
        <p:txBody>
          <a:bodyPr wrap="none" anchor="ctr"/>
          <a:lstStyle/>
          <a:p>
            <a:pPr algn="r" rtl="1"/>
            <a:endParaRPr lang="fa-IR"/>
          </a:p>
        </p:txBody>
      </p:sp>
      <p:sp>
        <p:nvSpPr>
          <p:cNvPr id="102404" name="Rectangle 5"/>
          <p:cNvSpPr>
            <a:spLocks noChangeArrowheads="1"/>
          </p:cNvSpPr>
          <p:nvPr/>
        </p:nvSpPr>
        <p:spPr bwMode="auto">
          <a:xfrm>
            <a:off x="7391400" y="685800"/>
            <a:ext cx="990600" cy="5486400"/>
          </a:xfrm>
          <a:prstGeom prst="rect">
            <a:avLst/>
          </a:prstGeom>
          <a:solidFill>
            <a:schemeClr val="bg1"/>
          </a:solidFill>
          <a:ln w="9525">
            <a:noFill/>
            <a:miter lim="800000"/>
            <a:headEnd/>
            <a:tailEnd/>
          </a:ln>
        </p:spPr>
        <p:txBody>
          <a:bodyPr wrap="none" anchor="ctr"/>
          <a:lstStyle/>
          <a:p>
            <a:pPr algn="r" rtl="1"/>
            <a:endParaRPr lang="fa-IR"/>
          </a:p>
        </p:txBody>
      </p:sp>
      <p:sp>
        <p:nvSpPr>
          <p:cNvPr id="102405"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نشستن</a:t>
            </a:r>
            <a:endParaRPr lang="en-US"/>
          </a:p>
        </p:txBody>
      </p:sp>
      <p:sp>
        <p:nvSpPr>
          <p:cNvPr id="102406" name="Rectangle 3"/>
          <p:cNvSpPr>
            <a:spLocks noChangeArrowheads="1"/>
          </p:cNvSpPr>
          <p:nvPr/>
        </p:nvSpPr>
        <p:spPr bwMode="auto">
          <a:xfrm>
            <a:off x="4932363" y="1101725"/>
            <a:ext cx="3600450"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بهترين و مودبانه تريت شيوه‌ي نشستن</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3426" name="Object 3"/>
          <p:cNvGraphicFramePr>
            <a:graphicFrameLocks noChangeAspect="1"/>
          </p:cNvGraphicFramePr>
          <p:nvPr/>
        </p:nvGraphicFramePr>
        <p:xfrm>
          <a:off x="1476375" y="1676400"/>
          <a:ext cx="5446713" cy="4300538"/>
        </p:xfrm>
        <a:graphic>
          <a:graphicData uri="http://schemas.openxmlformats.org/presentationml/2006/ole">
            <mc:AlternateContent xmlns:mc="http://schemas.openxmlformats.org/markup-compatibility/2006">
              <mc:Choice xmlns:v="urn:schemas-microsoft-com:vml" Requires="v">
                <p:oleObj spid="_x0000_s103427" name="PaperPort Document" r:id="rId4" imgW="1749552" imgH="1380744" progId="">
                  <p:embed/>
                </p:oleObj>
              </mc:Choice>
              <mc:Fallback>
                <p:oleObj name="PaperPort Document" r:id="rId4" imgW="1749552" imgH="138074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676400"/>
                        <a:ext cx="5446713"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7" name="Text Box 5"/>
          <p:cNvSpPr txBox="1">
            <a:spLocks noChangeArrowheads="1"/>
          </p:cNvSpPr>
          <p:nvPr/>
        </p:nvSpPr>
        <p:spPr bwMode="auto">
          <a:xfrm>
            <a:off x="1905000" y="5638800"/>
            <a:ext cx="5715000" cy="519113"/>
          </a:xfrm>
          <a:prstGeom prst="rect">
            <a:avLst/>
          </a:prstGeom>
          <a:solidFill>
            <a:schemeClr val="bg1"/>
          </a:solidFill>
          <a:ln w="9525">
            <a:noFill/>
            <a:miter lim="800000"/>
            <a:headEnd/>
            <a:tailEnd/>
          </a:ln>
        </p:spPr>
        <p:txBody>
          <a:bodyPr>
            <a:spAutoFit/>
          </a:bodyPr>
          <a:lstStyle/>
          <a:p>
            <a:pPr algn="ctr">
              <a:spcBef>
                <a:spcPct val="50000"/>
              </a:spcBef>
            </a:pPr>
            <a:endParaRPr lang="en-US" sz="2800" b="1">
              <a:latin typeface="Times New Roman" pitchFamily="18" charset="0"/>
            </a:endParaRPr>
          </a:p>
        </p:txBody>
      </p:sp>
      <p:sp>
        <p:nvSpPr>
          <p:cNvPr id="103428"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chemeClr val="bg1"/>
                </a:solidFill>
                <a:ea typeface="Mitra"/>
                <a:cs typeface="Mitra"/>
              </a:rPr>
              <a:t>نشستن</a:t>
            </a:r>
            <a:endParaRPr lang="en-US"/>
          </a:p>
        </p:txBody>
      </p:sp>
      <p:sp>
        <p:nvSpPr>
          <p:cNvPr id="103429" name="Rectangle 3"/>
          <p:cNvSpPr>
            <a:spLocks noChangeArrowheads="1"/>
          </p:cNvSpPr>
          <p:nvPr/>
        </p:nvSpPr>
        <p:spPr bwMode="auto">
          <a:xfrm>
            <a:off x="4932363" y="1101725"/>
            <a:ext cx="3600450" cy="598488"/>
          </a:xfrm>
          <a:prstGeom prst="rect">
            <a:avLst/>
          </a:prstGeom>
          <a:noFill/>
          <a:ln w="9525">
            <a:noFill/>
            <a:miter lim="800000"/>
            <a:headEnd/>
            <a:tailEnd/>
          </a:ln>
        </p:spPr>
        <p:txBody>
          <a:bodyPr/>
          <a:lstStyle/>
          <a:p>
            <a:pPr algn="r" rtl="1">
              <a:buClr>
                <a:schemeClr val="tx1"/>
              </a:buClr>
              <a:buSzPts val="2400"/>
              <a:buFont typeface="Arial" pitchFamily="34" charset="0"/>
              <a:buChar char="•"/>
            </a:pPr>
            <a:r>
              <a:rPr lang="fa-IR" sz="2400">
                <a:ea typeface="Mitra"/>
                <a:cs typeface="Mitra"/>
              </a:rPr>
              <a:t> به همراه تكان دادن پا: بي قراري، عصبي بودن و ...</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11" descr="P3110005"/>
          <p:cNvPicPr>
            <a:picLocks noGrp="1" noChangeAspect="1" noChangeArrowheads="1"/>
          </p:cNvPicPr>
          <p:nvPr>
            <p:ph sz="quarter" idx="1"/>
          </p:nvPr>
        </p:nvPicPr>
        <p:blipFill>
          <a:blip r:embed="rId2"/>
          <a:srcRect/>
          <a:stretch>
            <a:fillRect/>
          </a:stretch>
        </p:blipFill>
        <p:spPr bwMode="auto">
          <a:xfrm>
            <a:off x="2411413" y="1341438"/>
            <a:ext cx="1619250" cy="2157412"/>
          </a:xfrm>
          <a:noFill/>
          <a:ln>
            <a:miter lim="800000"/>
            <a:headEnd/>
            <a:tailEnd/>
          </a:ln>
        </p:spPr>
      </p:pic>
      <p:pic>
        <p:nvPicPr>
          <p:cNvPr id="104451" name="Picture 14" descr="P3110006"/>
          <p:cNvPicPr>
            <a:picLocks noGrp="1" noChangeAspect="1" noChangeArrowheads="1"/>
          </p:cNvPicPr>
          <p:nvPr>
            <p:ph sz="quarter" idx="2"/>
          </p:nvPr>
        </p:nvPicPr>
        <p:blipFill>
          <a:blip r:embed="rId3"/>
          <a:srcRect/>
          <a:stretch>
            <a:fillRect/>
          </a:stretch>
        </p:blipFill>
        <p:spPr bwMode="auto">
          <a:xfrm>
            <a:off x="4929188" y="1358900"/>
            <a:ext cx="1619250" cy="2157413"/>
          </a:xfrm>
          <a:noFill/>
          <a:ln>
            <a:miter lim="800000"/>
            <a:headEnd/>
            <a:tailEnd/>
          </a:ln>
        </p:spPr>
      </p:pic>
      <p:pic>
        <p:nvPicPr>
          <p:cNvPr id="104452" name="Picture 19" descr="Figure 4"/>
          <p:cNvPicPr>
            <a:picLocks noGrp="1" noChangeAspect="1" noChangeArrowheads="1"/>
          </p:cNvPicPr>
          <p:nvPr>
            <p:ph sz="quarter" idx="4"/>
          </p:nvPr>
        </p:nvPicPr>
        <p:blipFill>
          <a:blip r:embed="rId4"/>
          <a:srcRect/>
          <a:stretch>
            <a:fillRect/>
          </a:stretch>
        </p:blipFill>
        <p:spPr bwMode="auto">
          <a:xfrm>
            <a:off x="2411413" y="3792538"/>
            <a:ext cx="1619250" cy="2157412"/>
          </a:xfrm>
          <a:noFill/>
          <a:ln>
            <a:miter lim="800000"/>
            <a:headEnd/>
            <a:tailEnd/>
          </a:ln>
        </p:spPr>
      </p:pic>
      <p:pic>
        <p:nvPicPr>
          <p:cNvPr id="104453" name="Picture 20" descr="Frustated Pain in Neck"/>
          <p:cNvPicPr>
            <a:picLocks noChangeAspect="1" noChangeArrowheads="1"/>
          </p:cNvPicPr>
          <p:nvPr/>
        </p:nvPicPr>
        <p:blipFill>
          <a:blip r:embed="rId5"/>
          <a:srcRect/>
          <a:stretch>
            <a:fillRect/>
          </a:stretch>
        </p:blipFill>
        <p:spPr bwMode="auto">
          <a:xfrm>
            <a:off x="4894263" y="3792538"/>
            <a:ext cx="1619250" cy="2157412"/>
          </a:xfrm>
          <a:prstGeom prst="rect">
            <a:avLst/>
          </a:prstGeom>
          <a:noFill/>
          <a:ln w="9525">
            <a:noFill/>
            <a:miter lim="800000"/>
            <a:headEnd/>
            <a:tailEnd/>
          </a:ln>
        </p:spPr>
      </p:pic>
      <p:sp>
        <p:nvSpPr>
          <p:cNvPr id="104454"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حالت تدافعي</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20" descr="P3110008"/>
          <p:cNvPicPr>
            <a:picLocks noGrp="1" noChangeAspect="1" noChangeArrowheads="1"/>
          </p:cNvPicPr>
          <p:nvPr>
            <p:ph sz="quarter" idx="2"/>
          </p:nvPr>
        </p:nvPicPr>
        <p:blipFill>
          <a:blip r:embed="rId2"/>
          <a:srcRect/>
          <a:stretch>
            <a:fillRect/>
          </a:stretch>
        </p:blipFill>
        <p:spPr bwMode="auto">
          <a:xfrm>
            <a:off x="4773613" y="1524000"/>
            <a:ext cx="2743200" cy="2057400"/>
          </a:xfrm>
          <a:noFill/>
          <a:ln>
            <a:miter lim="800000"/>
            <a:headEnd/>
            <a:tailEnd/>
          </a:ln>
        </p:spPr>
      </p:pic>
      <p:pic>
        <p:nvPicPr>
          <p:cNvPr id="105475" name="Picture 21" descr="P3110007"/>
          <p:cNvPicPr>
            <a:picLocks noGrp="1" noChangeAspect="1" noChangeArrowheads="1"/>
          </p:cNvPicPr>
          <p:nvPr>
            <p:ph sz="quarter" idx="1"/>
          </p:nvPr>
        </p:nvPicPr>
        <p:blipFill>
          <a:blip r:embed="rId3"/>
          <a:srcRect/>
          <a:stretch>
            <a:fillRect/>
          </a:stretch>
        </p:blipFill>
        <p:spPr bwMode="auto">
          <a:xfrm>
            <a:off x="1763713" y="1524000"/>
            <a:ext cx="2743200" cy="2057400"/>
          </a:xfrm>
          <a:noFill/>
          <a:ln>
            <a:miter lim="800000"/>
            <a:headEnd/>
            <a:tailEnd/>
          </a:ln>
        </p:spPr>
      </p:pic>
      <p:pic>
        <p:nvPicPr>
          <p:cNvPr id="105476" name="Picture 24" descr="P3110017"/>
          <p:cNvPicPr>
            <a:picLocks noGrp="1" noChangeAspect="1" noChangeArrowheads="1"/>
          </p:cNvPicPr>
          <p:nvPr>
            <p:ph sz="quarter" idx="3"/>
          </p:nvPr>
        </p:nvPicPr>
        <p:blipFill>
          <a:blip r:embed="rId4"/>
          <a:srcRect/>
          <a:stretch>
            <a:fillRect/>
          </a:stretch>
        </p:blipFill>
        <p:spPr bwMode="auto">
          <a:xfrm>
            <a:off x="1763713" y="3733800"/>
            <a:ext cx="2743200" cy="2057400"/>
          </a:xfrm>
          <a:noFill/>
          <a:ln>
            <a:miter lim="800000"/>
            <a:headEnd/>
            <a:tailEnd/>
          </a:ln>
        </p:spPr>
      </p:pic>
      <p:pic>
        <p:nvPicPr>
          <p:cNvPr id="105477" name="Picture 29" descr="P3110013"/>
          <p:cNvPicPr>
            <a:picLocks noGrp="1" noChangeAspect="1" noChangeArrowheads="1"/>
          </p:cNvPicPr>
          <p:nvPr>
            <p:ph sz="quarter" idx="4"/>
          </p:nvPr>
        </p:nvPicPr>
        <p:blipFill>
          <a:blip r:embed="rId5"/>
          <a:srcRect/>
          <a:stretch>
            <a:fillRect/>
          </a:stretch>
        </p:blipFill>
        <p:spPr bwMode="auto">
          <a:xfrm>
            <a:off x="4773613" y="3733800"/>
            <a:ext cx="2743200" cy="2057400"/>
          </a:xfrm>
          <a:noFill/>
          <a:ln>
            <a:miter lim="800000"/>
            <a:headEnd/>
            <a:tailEnd/>
          </a:ln>
        </p:spPr>
      </p:pic>
      <p:sp>
        <p:nvSpPr>
          <p:cNvPr id="105478"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تصميم گيري</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9" descr="P3110014"/>
          <p:cNvPicPr>
            <a:picLocks noGrp="1" noChangeAspect="1" noChangeArrowheads="1"/>
          </p:cNvPicPr>
          <p:nvPr>
            <p:ph sz="quarter" idx="1"/>
          </p:nvPr>
        </p:nvPicPr>
        <p:blipFill>
          <a:blip r:embed="rId2"/>
          <a:srcRect/>
          <a:stretch>
            <a:fillRect/>
          </a:stretch>
        </p:blipFill>
        <p:spPr bwMode="auto">
          <a:xfrm>
            <a:off x="2495550" y="1524000"/>
            <a:ext cx="2743200" cy="2057400"/>
          </a:xfrm>
          <a:noFill/>
          <a:ln>
            <a:miter lim="800000"/>
            <a:headEnd/>
            <a:tailEnd/>
          </a:ln>
        </p:spPr>
      </p:pic>
      <p:pic>
        <p:nvPicPr>
          <p:cNvPr id="106499" name="Picture 10" descr="P3110013"/>
          <p:cNvPicPr>
            <a:picLocks noGrp="1" noChangeAspect="1" noChangeArrowheads="1"/>
          </p:cNvPicPr>
          <p:nvPr>
            <p:ph sz="quarter" idx="2"/>
          </p:nvPr>
        </p:nvPicPr>
        <p:blipFill>
          <a:blip r:embed="rId3"/>
          <a:srcRect/>
          <a:stretch>
            <a:fillRect/>
          </a:stretch>
        </p:blipFill>
        <p:spPr bwMode="auto">
          <a:xfrm>
            <a:off x="5505450" y="1524000"/>
            <a:ext cx="2743200" cy="2057400"/>
          </a:xfrm>
          <a:noFill/>
          <a:ln>
            <a:miter lim="800000"/>
            <a:headEnd/>
            <a:tailEnd/>
          </a:ln>
        </p:spPr>
      </p:pic>
      <p:pic>
        <p:nvPicPr>
          <p:cNvPr id="106500" name="Picture 17" descr="handpinch2"/>
          <p:cNvPicPr>
            <a:picLocks noGrp="1" noChangeAspect="1" noChangeArrowheads="1"/>
          </p:cNvPicPr>
          <p:nvPr>
            <p:ph sz="quarter" idx="4"/>
          </p:nvPr>
        </p:nvPicPr>
        <p:blipFill>
          <a:blip r:embed="rId4"/>
          <a:srcRect/>
          <a:stretch>
            <a:fillRect/>
          </a:stretch>
        </p:blipFill>
        <p:spPr bwMode="auto">
          <a:xfrm>
            <a:off x="5505450" y="3733800"/>
            <a:ext cx="2743200" cy="2057400"/>
          </a:xfrm>
          <a:noFill/>
          <a:ln>
            <a:miter lim="800000"/>
            <a:headEnd/>
            <a:tailEnd/>
          </a:ln>
        </p:spPr>
      </p:pic>
      <p:sp>
        <p:nvSpPr>
          <p:cNvPr id="106501"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تصميم گيري</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Picture 3" descr="P3110020"/>
          <p:cNvPicPr>
            <a:picLocks noGrp="1" noChangeAspect="1" noChangeArrowheads="1"/>
          </p:cNvPicPr>
          <p:nvPr>
            <p:ph sz="quarter" idx="1"/>
          </p:nvPr>
        </p:nvPicPr>
        <p:blipFill>
          <a:blip r:embed="rId2"/>
          <a:srcRect/>
          <a:stretch>
            <a:fillRect/>
          </a:stretch>
        </p:blipFill>
        <p:spPr bwMode="auto">
          <a:xfrm>
            <a:off x="1619250" y="1700213"/>
            <a:ext cx="3028950" cy="4038600"/>
          </a:xfrm>
          <a:noFill/>
          <a:ln>
            <a:miter lim="800000"/>
            <a:headEnd/>
            <a:tailEnd/>
          </a:ln>
        </p:spPr>
      </p:pic>
      <p:pic>
        <p:nvPicPr>
          <p:cNvPr id="107523" name="Picture 4" descr="P3110021"/>
          <p:cNvPicPr>
            <a:picLocks noGrp="1" noChangeAspect="1" noChangeArrowheads="1"/>
          </p:cNvPicPr>
          <p:nvPr>
            <p:ph sz="quarter" idx="2"/>
          </p:nvPr>
        </p:nvPicPr>
        <p:blipFill>
          <a:blip r:embed="rId3"/>
          <a:srcRect/>
          <a:stretch>
            <a:fillRect/>
          </a:stretch>
        </p:blipFill>
        <p:spPr bwMode="auto">
          <a:xfrm>
            <a:off x="5048250" y="1700213"/>
            <a:ext cx="2743200" cy="4038600"/>
          </a:xfrm>
          <a:noFill/>
          <a:ln>
            <a:miter lim="800000"/>
            <a:headEnd/>
            <a:tailEnd/>
          </a:ln>
        </p:spPr>
      </p:pic>
      <p:sp>
        <p:nvSpPr>
          <p:cNvPr id="107524" name="AutoShape 2"/>
          <p:cNvSpPr>
            <a:spLocks noChangeArrowheads="1"/>
          </p:cNvSpPr>
          <p:nvPr/>
        </p:nvSpPr>
        <p:spPr bwMode="auto">
          <a:xfrm>
            <a:off x="4643438" y="333375"/>
            <a:ext cx="4176712"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همكاري و مشاركت</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Picture 9" descr="Frustated Pain in Neck"/>
          <p:cNvPicPr>
            <a:picLocks noGrp="1" noChangeAspect="1" noChangeArrowheads="1"/>
          </p:cNvPicPr>
          <p:nvPr>
            <p:ph sz="quarter" idx="1"/>
          </p:nvPr>
        </p:nvPicPr>
        <p:blipFill>
          <a:blip r:embed="rId2"/>
          <a:srcRect/>
          <a:stretch>
            <a:fillRect/>
          </a:stretch>
        </p:blipFill>
        <p:spPr bwMode="auto">
          <a:xfrm>
            <a:off x="3095625" y="1524000"/>
            <a:ext cx="1543050" cy="2057400"/>
          </a:xfrm>
          <a:noFill/>
          <a:ln>
            <a:miter lim="800000"/>
            <a:headEnd/>
            <a:tailEnd/>
          </a:ln>
        </p:spPr>
      </p:pic>
      <p:pic>
        <p:nvPicPr>
          <p:cNvPr id="108547" name="Picture 10" descr="Frustrated Under Collar"/>
          <p:cNvPicPr>
            <a:picLocks noGrp="1" noChangeAspect="1" noChangeArrowheads="1"/>
          </p:cNvPicPr>
          <p:nvPr>
            <p:ph sz="quarter" idx="2"/>
          </p:nvPr>
        </p:nvPicPr>
        <p:blipFill>
          <a:blip r:embed="rId3"/>
          <a:srcRect/>
          <a:stretch>
            <a:fillRect/>
          </a:stretch>
        </p:blipFill>
        <p:spPr bwMode="auto">
          <a:xfrm>
            <a:off x="6105525" y="1524000"/>
            <a:ext cx="1543050" cy="2057400"/>
          </a:xfrm>
          <a:noFill/>
          <a:ln>
            <a:miter lim="800000"/>
            <a:headEnd/>
            <a:tailEnd/>
          </a:ln>
        </p:spPr>
      </p:pic>
      <p:pic>
        <p:nvPicPr>
          <p:cNvPr id="108548" name="Picture 11" descr="Holding back fist"/>
          <p:cNvPicPr>
            <a:picLocks noGrp="1" noChangeAspect="1" noChangeArrowheads="1"/>
          </p:cNvPicPr>
          <p:nvPr>
            <p:ph sz="quarter" idx="3"/>
          </p:nvPr>
        </p:nvPicPr>
        <p:blipFill>
          <a:blip r:embed="rId4"/>
          <a:srcRect/>
          <a:stretch>
            <a:fillRect/>
          </a:stretch>
        </p:blipFill>
        <p:spPr bwMode="auto">
          <a:xfrm>
            <a:off x="3095625" y="3733800"/>
            <a:ext cx="1543050" cy="2057400"/>
          </a:xfrm>
          <a:noFill/>
          <a:ln>
            <a:miter lim="800000"/>
            <a:headEnd/>
            <a:tailEnd/>
          </a:ln>
        </p:spPr>
      </p:pic>
      <p:pic>
        <p:nvPicPr>
          <p:cNvPr id="108549" name="Picture 12" descr="Holding Back"/>
          <p:cNvPicPr>
            <a:picLocks noGrp="1" noChangeAspect="1" noChangeArrowheads="1"/>
          </p:cNvPicPr>
          <p:nvPr>
            <p:ph sz="quarter" idx="4"/>
          </p:nvPr>
        </p:nvPicPr>
        <p:blipFill>
          <a:blip r:embed="rId5"/>
          <a:srcRect/>
          <a:stretch>
            <a:fillRect/>
          </a:stretch>
        </p:blipFill>
        <p:spPr bwMode="auto">
          <a:xfrm>
            <a:off x="6105525" y="3810000"/>
            <a:ext cx="1543050" cy="2057400"/>
          </a:xfrm>
          <a:noFill/>
          <a:ln>
            <a:miter lim="800000"/>
            <a:headEnd/>
            <a:tailEnd/>
          </a:ln>
        </p:spPr>
      </p:pic>
      <p:sp>
        <p:nvSpPr>
          <p:cNvPr id="108550"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آزردگي و خستگي</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Picture 9" descr="Holding Clenched"/>
          <p:cNvPicPr>
            <a:picLocks noGrp="1" noChangeAspect="1" noChangeArrowheads="1"/>
          </p:cNvPicPr>
          <p:nvPr>
            <p:ph sz="quarter" idx="4"/>
          </p:nvPr>
        </p:nvPicPr>
        <p:blipFill>
          <a:blip r:embed="rId2"/>
          <a:srcRect/>
          <a:stretch>
            <a:fillRect/>
          </a:stretch>
        </p:blipFill>
        <p:spPr bwMode="auto">
          <a:xfrm>
            <a:off x="5278438" y="3733800"/>
            <a:ext cx="1543050" cy="2057400"/>
          </a:xfrm>
          <a:noFill/>
          <a:ln>
            <a:miter lim="800000"/>
            <a:headEnd/>
            <a:tailEnd/>
          </a:ln>
        </p:spPr>
      </p:pic>
      <p:pic>
        <p:nvPicPr>
          <p:cNvPr id="109571" name="Picture 10" descr="Holding Back"/>
          <p:cNvPicPr>
            <a:picLocks noGrp="1" noChangeAspect="1" noChangeArrowheads="1"/>
          </p:cNvPicPr>
          <p:nvPr>
            <p:ph sz="quarter" idx="3"/>
          </p:nvPr>
        </p:nvPicPr>
        <p:blipFill>
          <a:blip r:embed="rId3"/>
          <a:srcRect/>
          <a:stretch>
            <a:fillRect/>
          </a:stretch>
        </p:blipFill>
        <p:spPr bwMode="auto">
          <a:xfrm>
            <a:off x="3100388" y="3733800"/>
            <a:ext cx="1543050" cy="2057400"/>
          </a:xfrm>
          <a:noFill/>
          <a:ln>
            <a:miter lim="800000"/>
            <a:headEnd/>
            <a:tailEnd/>
          </a:ln>
        </p:spPr>
      </p:pic>
      <p:pic>
        <p:nvPicPr>
          <p:cNvPr id="109572" name="Picture 11" descr="Holding back fist"/>
          <p:cNvPicPr>
            <a:picLocks noGrp="1" noChangeAspect="1" noChangeArrowheads="1"/>
          </p:cNvPicPr>
          <p:nvPr>
            <p:ph sz="quarter" idx="2"/>
          </p:nvPr>
        </p:nvPicPr>
        <p:blipFill>
          <a:blip r:embed="rId4"/>
          <a:srcRect/>
          <a:stretch>
            <a:fillRect/>
          </a:stretch>
        </p:blipFill>
        <p:spPr bwMode="auto">
          <a:xfrm>
            <a:off x="5278438" y="1524000"/>
            <a:ext cx="1543050" cy="2057400"/>
          </a:xfrm>
          <a:noFill/>
          <a:ln>
            <a:miter lim="800000"/>
            <a:headEnd/>
            <a:tailEnd/>
          </a:ln>
        </p:spPr>
      </p:pic>
      <p:pic>
        <p:nvPicPr>
          <p:cNvPr id="109573" name="Picture 12" descr="Locked Ankles"/>
          <p:cNvPicPr>
            <a:picLocks noGrp="1" noChangeAspect="1" noChangeArrowheads="1"/>
          </p:cNvPicPr>
          <p:nvPr>
            <p:ph sz="quarter" idx="1"/>
          </p:nvPr>
        </p:nvPicPr>
        <p:blipFill>
          <a:blip r:embed="rId5"/>
          <a:srcRect/>
          <a:stretch>
            <a:fillRect/>
          </a:stretch>
        </p:blipFill>
        <p:spPr bwMode="auto">
          <a:xfrm>
            <a:off x="3100388" y="1524000"/>
            <a:ext cx="1543050" cy="2057400"/>
          </a:xfrm>
          <a:noFill/>
          <a:ln>
            <a:miter lim="800000"/>
            <a:headEnd/>
            <a:tailEnd/>
          </a:ln>
        </p:spPr>
      </p:pic>
      <p:sp>
        <p:nvSpPr>
          <p:cNvPr id="109574" name="AutoShape 2"/>
          <p:cNvSpPr>
            <a:spLocks noChangeArrowheads="1"/>
          </p:cNvSpPr>
          <p:nvPr/>
        </p:nvSpPr>
        <p:spPr bwMode="auto">
          <a:xfrm>
            <a:off x="5795963" y="333375"/>
            <a:ext cx="3024187"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خويشتن‌داري</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4" name="Picture 9" descr="Steepling"/>
          <p:cNvPicPr>
            <a:picLocks noGrp="1" noChangeAspect="1" noChangeArrowheads="1"/>
          </p:cNvPicPr>
          <p:nvPr>
            <p:ph sz="quarter" idx="1"/>
          </p:nvPr>
        </p:nvPicPr>
        <p:blipFill>
          <a:blip r:embed="rId2"/>
          <a:srcRect/>
          <a:stretch>
            <a:fillRect/>
          </a:stretch>
        </p:blipFill>
        <p:spPr bwMode="auto">
          <a:xfrm>
            <a:off x="3095625" y="1524000"/>
            <a:ext cx="1543050" cy="2057400"/>
          </a:xfrm>
          <a:noFill/>
          <a:ln>
            <a:miter lim="800000"/>
            <a:headEnd/>
            <a:tailEnd/>
          </a:ln>
        </p:spPr>
      </p:pic>
      <p:pic>
        <p:nvPicPr>
          <p:cNvPr id="110595" name="Picture 10" descr="Subtle Steeple"/>
          <p:cNvPicPr>
            <a:picLocks noGrp="1" noChangeAspect="1" noChangeArrowheads="1"/>
          </p:cNvPicPr>
          <p:nvPr>
            <p:ph sz="quarter" idx="2"/>
          </p:nvPr>
        </p:nvPicPr>
        <p:blipFill>
          <a:blip r:embed="rId3"/>
          <a:srcRect/>
          <a:stretch>
            <a:fillRect/>
          </a:stretch>
        </p:blipFill>
        <p:spPr bwMode="auto">
          <a:xfrm>
            <a:off x="5364163" y="1524000"/>
            <a:ext cx="1543050" cy="2057400"/>
          </a:xfrm>
          <a:noFill/>
          <a:ln>
            <a:miter lim="800000"/>
            <a:headEnd/>
            <a:tailEnd/>
          </a:ln>
        </p:spPr>
      </p:pic>
      <p:pic>
        <p:nvPicPr>
          <p:cNvPr id="110596" name="Picture 11" descr="Superior"/>
          <p:cNvPicPr>
            <a:picLocks noGrp="1" noChangeAspect="1" noChangeArrowheads="1"/>
          </p:cNvPicPr>
          <p:nvPr>
            <p:ph sz="quarter" idx="3"/>
          </p:nvPr>
        </p:nvPicPr>
        <p:blipFill>
          <a:blip r:embed="rId4"/>
          <a:srcRect/>
          <a:stretch>
            <a:fillRect/>
          </a:stretch>
        </p:blipFill>
        <p:spPr bwMode="auto">
          <a:xfrm>
            <a:off x="3095625" y="3733800"/>
            <a:ext cx="1543050" cy="2057400"/>
          </a:xfrm>
          <a:noFill/>
          <a:ln>
            <a:miter lim="800000"/>
            <a:headEnd/>
            <a:tailEnd/>
          </a:ln>
        </p:spPr>
      </p:pic>
      <p:sp>
        <p:nvSpPr>
          <p:cNvPr id="110597" name="AutoShape 2"/>
          <p:cNvSpPr>
            <a:spLocks noChangeArrowheads="1"/>
          </p:cNvSpPr>
          <p:nvPr/>
        </p:nvSpPr>
        <p:spPr bwMode="auto">
          <a:xfrm>
            <a:off x="4572000" y="333375"/>
            <a:ext cx="4248150" cy="673100"/>
          </a:xfrm>
          <a:prstGeom prst="roundRect">
            <a:avLst>
              <a:gd name="adj" fmla="val 16667"/>
            </a:avLst>
          </a:prstGeom>
          <a:solidFill>
            <a:srgbClr val="CC0000"/>
          </a:solidFill>
          <a:ln w="9525">
            <a:noFill/>
            <a:round/>
            <a:headEnd/>
            <a:tailEnd/>
          </a:ln>
        </p:spPr>
        <p:txBody>
          <a:bodyPr tIns="0" anchor="ctr"/>
          <a:lstStyle/>
          <a:p>
            <a:pPr algn="ctr" rtl="1"/>
            <a:r>
              <a:rPr lang="fa-IR" sz="2800" b="1">
                <a:solidFill>
                  <a:srgbClr val="FFFF00"/>
                </a:solidFill>
                <a:ea typeface="Mitra"/>
                <a:cs typeface="Mitra"/>
              </a:rPr>
              <a:t>مثال:</a:t>
            </a:r>
            <a:r>
              <a:rPr lang="fa-IR" sz="2800" b="1">
                <a:solidFill>
                  <a:schemeClr val="bg1"/>
                </a:solidFill>
                <a:ea typeface="Mitra"/>
                <a:cs typeface="Mitra"/>
              </a:rPr>
              <a:t> اطمينان و احساس برتري</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11619" name="Picture 4" descr="BL-PIC"/>
          <p:cNvPicPr>
            <a:picLocks noChangeAspect="1" noChangeArrowheads="1"/>
          </p:cNvPicPr>
          <p:nvPr/>
        </p:nvPicPr>
        <p:blipFill>
          <a:blip r:embed="rId2"/>
          <a:srcRect/>
          <a:stretch>
            <a:fillRect/>
          </a:stretch>
        </p:blipFill>
        <p:spPr bwMode="auto">
          <a:xfrm>
            <a:off x="0" y="1052513"/>
            <a:ext cx="91440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زبان بدن">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زبان بدن</Template>
  <TotalTime>11</TotalTime>
  <Words>2978</Words>
  <Application>Microsoft Office PowerPoint</Application>
  <PresentationFormat>On-screen Show (4:3)</PresentationFormat>
  <Paragraphs>365</Paragraphs>
  <Slides>119</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7" baseType="lpstr">
      <vt:lpstr>Arial</vt:lpstr>
      <vt:lpstr>B Titr</vt:lpstr>
      <vt:lpstr>Mitra</vt:lpstr>
      <vt:lpstr>Tahoma</vt:lpstr>
      <vt:lpstr>Times New Roman</vt:lpstr>
      <vt:lpstr>Wingdings</vt:lpstr>
      <vt:lpstr>زبان بدن</vt:lpstr>
      <vt:lpstr>PaperPort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ابزارهاي اصلي در برقراري ارتباط: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Dominance</vt:lpstr>
      <vt:lpstr>Submission</vt:lpstr>
      <vt:lpstr>Equality</vt:lpstr>
      <vt:lpstr>Glove</vt:lpstr>
      <vt:lpstr>PowerPoint Presentation</vt:lpstr>
      <vt:lpstr>Knuckle Cruncher</vt:lpstr>
      <vt:lpstr>“Dead Fish”</vt:lpstr>
      <vt:lpstr>Fingertip Clasp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omid</cp:lastModifiedBy>
  <cp:revision>5</cp:revision>
  <dcterms:created xsi:type="dcterms:W3CDTF">2013-07-01T21:11:12Z</dcterms:created>
  <dcterms:modified xsi:type="dcterms:W3CDTF">2018-09-18T18:27:13Z</dcterms:modified>
</cp:coreProperties>
</file>