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3" r:id="rId2"/>
    <p:sldId id="261" r:id="rId3"/>
    <p:sldId id="284" r:id="rId4"/>
    <p:sldId id="285" r:id="rId5"/>
    <p:sldId id="286" r:id="rId6"/>
    <p:sldId id="287" r:id="rId7"/>
    <p:sldId id="260" r:id="rId8"/>
    <p:sldId id="256" r:id="rId9"/>
    <p:sldId id="258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81" r:id="rId27"/>
    <p:sldId id="288" r:id="rId28"/>
    <p:sldId id="289" r:id="rId29"/>
    <p:sldId id="282" r:id="rId30"/>
    <p:sldId id="290" r:id="rId31"/>
    <p:sldId id="291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3092DFE-0FBD-4021-9E50-54C931791A90}" type="datetimeFigureOut">
              <a:rPr lang="en-US" smtClean="0"/>
              <a:pPr/>
              <a:t>4/23/2015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1CF0037-A5DE-487D-AB53-5158440780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092DFE-0FBD-4021-9E50-54C931791A90}" type="datetimeFigureOut">
              <a:rPr lang="en-US" smtClean="0"/>
              <a:pPr/>
              <a:t>4/23/2015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CF0037-A5DE-487D-AB53-5158440780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092DFE-0FBD-4021-9E50-54C931791A90}" type="datetimeFigureOut">
              <a:rPr lang="en-US" smtClean="0"/>
              <a:pPr/>
              <a:t>4/23/2015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CF0037-A5DE-487D-AB53-5158440780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092DFE-0FBD-4021-9E50-54C931791A90}" type="datetimeFigureOut">
              <a:rPr lang="en-US" smtClean="0"/>
              <a:pPr/>
              <a:t>4/23/2015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CF0037-A5DE-487D-AB53-5158440780D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092DFE-0FBD-4021-9E50-54C931791A90}" type="datetimeFigureOut">
              <a:rPr lang="en-US" smtClean="0"/>
              <a:pPr/>
              <a:t>4/23/2015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CF0037-A5DE-487D-AB53-5158440780D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092DFE-0FBD-4021-9E50-54C931791A90}" type="datetimeFigureOut">
              <a:rPr lang="en-US" smtClean="0"/>
              <a:pPr/>
              <a:t>4/23/2015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CF0037-A5DE-487D-AB53-5158440780D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092DFE-0FBD-4021-9E50-54C931791A90}" type="datetimeFigureOut">
              <a:rPr lang="en-US" smtClean="0"/>
              <a:pPr/>
              <a:t>4/23/2015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CF0037-A5DE-487D-AB53-5158440780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092DFE-0FBD-4021-9E50-54C931791A90}" type="datetimeFigureOut">
              <a:rPr lang="en-US" smtClean="0"/>
              <a:pPr/>
              <a:t>4/23/2015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CF0037-A5DE-487D-AB53-5158440780D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092DFE-0FBD-4021-9E50-54C931791A90}" type="datetimeFigureOut">
              <a:rPr lang="en-US" smtClean="0"/>
              <a:pPr/>
              <a:t>4/23/2015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CF0037-A5DE-487D-AB53-5158440780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3092DFE-0FBD-4021-9E50-54C931791A90}" type="datetimeFigureOut">
              <a:rPr lang="en-US" smtClean="0"/>
              <a:pPr/>
              <a:t>4/23/2015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CF0037-A5DE-487D-AB53-5158440780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3092DFE-0FBD-4021-9E50-54C931791A90}" type="datetimeFigureOut">
              <a:rPr lang="en-US" smtClean="0"/>
              <a:pPr/>
              <a:t>4/23/2015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1CF0037-A5DE-487D-AB53-5158440780D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3092DFE-0FBD-4021-9E50-54C931791A90}" type="datetimeFigureOut">
              <a:rPr lang="en-US" smtClean="0"/>
              <a:pPr/>
              <a:t>4/23/2015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1CF0037-A5DE-487D-AB53-5158440780D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dissolve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b3584da35bb11b1ae5b6326ccc9115e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72200" y="620688"/>
            <a:ext cx="2304256" cy="1502827"/>
          </a:xfrm>
          <a:prstGeom prst="rect">
            <a:avLst/>
          </a:prstGeom>
        </p:spPr>
      </p:pic>
      <p:pic>
        <p:nvPicPr>
          <p:cNvPr id="9" name="Picture 8" descr="15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9552" y="4365104"/>
            <a:ext cx="1781175" cy="1740385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4293096"/>
            <a:ext cx="7571184" cy="1368153"/>
          </a:xfrm>
        </p:spPr>
        <p:txBody>
          <a:bodyPr/>
          <a:lstStyle/>
          <a:p>
            <a:pPr algn="ctr">
              <a:buNone/>
            </a:pPr>
            <a:r>
              <a:rPr lang="fa-IR" dirty="0" smtClean="0"/>
              <a:t>مدرس دکتر سیما قدرتی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204864"/>
            <a:ext cx="8229600" cy="1800200"/>
          </a:xfrm>
        </p:spPr>
        <p:txBody>
          <a:bodyPr>
            <a:normAutofit/>
          </a:bodyPr>
          <a:lstStyle/>
          <a:p>
            <a:r>
              <a:rPr lang="fa-IR" dirty="0" smtClean="0"/>
              <a:t>درمانهای غیردارویی یا شناختی رفتاری </a:t>
            </a:r>
            <a:r>
              <a:rPr lang="fa-IR" dirty="0" smtClean="0"/>
              <a:t>در </a:t>
            </a:r>
            <a:r>
              <a:rPr lang="en-US" dirty="0" smtClean="0"/>
              <a:t>ADHD</a:t>
            </a:r>
            <a:r>
              <a:rPr lang="fa-IR" dirty="0" smtClean="0"/>
              <a:t> کودکان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r>
              <a:rPr lang="fa-IR" dirty="0" smtClean="0"/>
              <a:t>1- ثبت زمان شروع و پایان کارها</a:t>
            </a:r>
          </a:p>
          <a:p>
            <a:pPr algn="r">
              <a:buNone/>
            </a:pPr>
            <a:r>
              <a:rPr lang="fa-IR" dirty="0" smtClean="0"/>
              <a:t>2- تکه تکه کردن تکالیف</a:t>
            </a:r>
          </a:p>
          <a:p>
            <a:pPr algn="r">
              <a:buNone/>
            </a:pPr>
            <a:r>
              <a:rPr lang="fa-IR" dirty="0" smtClean="0"/>
              <a:t>3- دادن انگیزه و داشتن سیستم پاداش دهی</a:t>
            </a:r>
          </a:p>
          <a:p>
            <a:pPr algn="r">
              <a:buNone/>
            </a:pPr>
            <a:r>
              <a:rPr lang="fa-IR" dirty="0" smtClean="0"/>
              <a:t>4- گذاشتن تایمر</a:t>
            </a:r>
          </a:p>
          <a:p>
            <a:pPr algn="r">
              <a:buNone/>
            </a:pPr>
            <a:r>
              <a:rPr lang="fa-IR" dirty="0" smtClean="0"/>
              <a:t>5- مناسب بودن زمانی که انتخاب می کنیم</a:t>
            </a:r>
          </a:p>
          <a:p>
            <a:pPr algn="r">
              <a:buNone/>
            </a:pPr>
            <a:r>
              <a:rPr lang="en-US" dirty="0" smtClean="0"/>
              <a:t> supervision</a:t>
            </a:r>
            <a:r>
              <a:rPr lang="fa-IR" dirty="0" smtClean="0"/>
              <a:t> 6- نظارت داشتن </a:t>
            </a:r>
            <a:endParaRPr lang="en-US" dirty="0" smtClean="0"/>
          </a:p>
          <a:p>
            <a:pPr algn="r">
              <a:buNone/>
            </a:pPr>
            <a:r>
              <a:rPr lang="fa-IR" dirty="0" smtClean="0"/>
              <a:t>7-جذاب بودن تکلیفی که به کودک می دهیم</a:t>
            </a:r>
          </a:p>
          <a:p>
            <a:pPr algn="r">
              <a:buNone/>
            </a:pPr>
            <a:r>
              <a:rPr lang="fa-IR" dirty="0" smtClean="0"/>
              <a:t>8-نتیجه انجام تکلیف مشخص باشد</a:t>
            </a:r>
          </a:p>
          <a:p>
            <a:pPr algn="r">
              <a:buNone/>
            </a:pPr>
            <a:r>
              <a:rPr lang="fa-IR" dirty="0" smtClean="0"/>
              <a:t>9-در طول انجام تکلیف به کودک توجه کنیم</a:t>
            </a:r>
            <a:r>
              <a:rPr lang="en-US" dirty="0" smtClean="0"/>
              <a:t>         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b="1" dirty="0" smtClean="0"/>
              <a:t>تغییرات موثری که به طور کلی می توان در محیط ایجاد کرد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 smtClean="0"/>
          </a:p>
          <a:p>
            <a:pPr algn="r">
              <a:buNone/>
            </a:pPr>
            <a:r>
              <a:rPr lang="fa-IR" dirty="0" smtClean="0"/>
              <a:t>-تغییرات محیطی</a:t>
            </a:r>
          </a:p>
          <a:p>
            <a:pPr algn="r">
              <a:buNone/>
            </a:pPr>
            <a:endParaRPr lang="fa-IR" dirty="0"/>
          </a:p>
          <a:p>
            <a:pPr algn="r">
              <a:buNone/>
            </a:pPr>
            <a:endParaRPr lang="fa-IR" dirty="0" smtClean="0"/>
          </a:p>
          <a:p>
            <a:pPr algn="r">
              <a:buNone/>
            </a:pPr>
            <a:endParaRPr lang="fa-IR" dirty="0"/>
          </a:p>
          <a:p>
            <a:pPr algn="r">
              <a:buNone/>
            </a:pPr>
            <a:r>
              <a:rPr lang="fa-IR" dirty="0" smtClean="0"/>
              <a:t>-آموزش مهارت ها به خود فرد به خصوص نوجوان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بهبود مهارت های اجرایی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r>
              <a:rPr lang="fa-IR" dirty="0" smtClean="0"/>
              <a:t>-شناساندن ظرفیت توجه به خود کودک</a:t>
            </a:r>
          </a:p>
          <a:p>
            <a:pPr algn="r">
              <a:buNone/>
            </a:pPr>
            <a:r>
              <a:rPr lang="fa-IR" dirty="0" smtClean="0"/>
              <a:t>-خرد کردن تکالیف</a:t>
            </a:r>
          </a:p>
          <a:p>
            <a:pPr algn="r">
              <a:buNone/>
            </a:pPr>
            <a:r>
              <a:rPr lang="fa-IR" dirty="0" smtClean="0"/>
              <a:t>-اجرای تکالیف با استفاده از سیستم انگیزشی و پاداش دهی</a:t>
            </a:r>
          </a:p>
          <a:p>
            <a:pPr algn="r">
              <a:buNone/>
            </a:pPr>
            <a:r>
              <a:rPr lang="en-US" dirty="0" smtClean="0"/>
              <a:t>Interactive </a:t>
            </a:r>
            <a:r>
              <a:rPr lang="fa-IR" dirty="0" smtClean="0"/>
              <a:t>- تعاملی </a:t>
            </a:r>
            <a:r>
              <a:rPr lang="fa-IR" dirty="0" smtClean="0"/>
              <a:t>کردن فعالیت</a:t>
            </a:r>
          </a:p>
          <a:p>
            <a:pPr algn="r">
              <a:buNone/>
            </a:pPr>
            <a:r>
              <a:rPr lang="fa-IR" dirty="0" smtClean="0"/>
              <a:t>-نظارت داشتن والدین</a:t>
            </a:r>
          </a:p>
          <a:p>
            <a:pPr algn="r">
              <a:buNone/>
            </a:pPr>
            <a:r>
              <a:rPr lang="fa-IR" dirty="0" smtClean="0"/>
              <a:t>-عینی کردن فرایند حل مسئله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مهارت های مورد نیاز برای بهبود توجه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r">
              <a:buNone/>
            </a:pPr>
            <a:r>
              <a:rPr lang="fa-IR" dirty="0" smtClean="0"/>
              <a:t>-توجه به نوع کلاس و مدرسه و تعداد نفرات</a:t>
            </a:r>
          </a:p>
          <a:p>
            <a:pPr algn="r">
              <a:buNone/>
            </a:pPr>
            <a:r>
              <a:rPr lang="en-US" dirty="0" smtClean="0"/>
              <a:t>ADHD</a:t>
            </a:r>
            <a:r>
              <a:rPr lang="fa-IR" dirty="0" smtClean="0"/>
              <a:t>-آشنا بودن معلم با ماهیت</a:t>
            </a:r>
          </a:p>
          <a:p>
            <a:pPr algn="r">
              <a:buNone/>
            </a:pPr>
            <a:r>
              <a:rPr lang="fa-IR" dirty="0" smtClean="0"/>
              <a:t>-ساختارمند بودن کلاس</a:t>
            </a:r>
          </a:p>
          <a:p>
            <a:pPr algn="r">
              <a:buNone/>
            </a:pPr>
            <a:r>
              <a:rPr lang="fa-IR" dirty="0" smtClean="0"/>
              <a:t>-از بین نبردن تمام محرکها</a:t>
            </a:r>
          </a:p>
          <a:p>
            <a:pPr algn="r">
              <a:buNone/>
            </a:pPr>
            <a:r>
              <a:rPr lang="fa-IR" dirty="0" smtClean="0"/>
              <a:t>-تعاملی بودن معلم</a:t>
            </a:r>
          </a:p>
          <a:p>
            <a:pPr algn="r">
              <a:buNone/>
            </a:pPr>
            <a:r>
              <a:rPr lang="fa-IR" dirty="0" smtClean="0"/>
              <a:t>-جدا نکردن کودک مبتلا از سایر کودکان</a:t>
            </a:r>
          </a:p>
          <a:p>
            <a:pPr algn="r">
              <a:buNone/>
            </a:pPr>
            <a:r>
              <a:rPr lang="fa-IR" dirty="0" smtClean="0"/>
              <a:t>-داشتن ارتباط چهره به چهره</a:t>
            </a:r>
          </a:p>
          <a:p>
            <a:pPr algn="r">
              <a:buNone/>
            </a:pPr>
            <a:r>
              <a:rPr lang="fa-IR" dirty="0" smtClean="0"/>
              <a:t>-طولانی نبودن تایم کلاس</a:t>
            </a:r>
          </a:p>
          <a:p>
            <a:pPr algn="r">
              <a:buNone/>
            </a:pPr>
            <a:r>
              <a:rPr lang="fa-IR" dirty="0" smtClean="0"/>
              <a:t>-فیدبک چارت یا جدول بازخورد</a:t>
            </a:r>
          </a:p>
          <a:p>
            <a:pPr algn="r">
              <a:buNone/>
            </a:pPr>
            <a:r>
              <a:rPr lang="fa-IR" dirty="0" smtClean="0"/>
              <a:t>-نوگرایی</a:t>
            </a:r>
          </a:p>
          <a:p>
            <a:pPr algn="r">
              <a:buNone/>
            </a:pPr>
            <a:r>
              <a:rPr lang="fa-IR" dirty="0" smtClean="0"/>
              <a:t>-تمرینات فیزیکی</a:t>
            </a:r>
          </a:p>
          <a:p>
            <a:pPr algn="r">
              <a:buNone/>
            </a:pPr>
            <a:r>
              <a:rPr lang="fa-IR" dirty="0" smtClean="0"/>
              <a:t>-اختصاص دادن فعالیت های آکادمیک سخت به ساعات اول صبح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dirty="0" smtClean="0"/>
              <a:t>نکاتی که در محیطهای آموزشی باید رعایت شود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fa-IR" sz="4000" dirty="0" smtClean="0"/>
              <a:t>تغییرات محیطی</a:t>
            </a:r>
          </a:p>
          <a:p>
            <a:pPr algn="r">
              <a:buNone/>
            </a:pPr>
            <a:endParaRPr lang="fa-IR" dirty="0" smtClean="0"/>
          </a:p>
          <a:p>
            <a:pPr algn="r">
              <a:buNone/>
            </a:pPr>
            <a:r>
              <a:rPr lang="fa-IR" dirty="0" smtClean="0"/>
              <a:t>-افزایش کنترل بیرونی</a:t>
            </a:r>
          </a:p>
          <a:p>
            <a:pPr algn="r">
              <a:buNone/>
            </a:pPr>
            <a:r>
              <a:rPr lang="fa-IR" dirty="0" smtClean="0"/>
              <a:t>-افزایش نظارت انسانی</a:t>
            </a:r>
            <a:endParaRPr lang="en-US" dirty="0" smtClean="0"/>
          </a:p>
          <a:p>
            <a:pPr algn="r">
              <a:buNone/>
            </a:pPr>
            <a:r>
              <a:rPr lang="fa-IR" dirty="0" smtClean="0"/>
              <a:t>-استفاده از سرنخها و علامت ها برای اینکه کودک رفتارش را کنترل کند</a:t>
            </a:r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800" dirty="0" smtClean="0"/>
              <a:t>respond inhibition</a:t>
            </a:r>
            <a:r>
              <a:rPr lang="fa-IR" sz="3800" dirty="0" smtClean="0"/>
              <a:t> تقویت مهارت مهار پاسخها</a:t>
            </a:r>
            <a:endParaRPr lang="en-US" sz="38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363272" cy="5361459"/>
          </a:xfrm>
        </p:spPr>
        <p:txBody>
          <a:bodyPr/>
          <a:lstStyle/>
          <a:p>
            <a:pPr algn="ctr">
              <a:buNone/>
            </a:pPr>
            <a:r>
              <a:rPr lang="fa-IR" dirty="0" smtClean="0"/>
              <a:t>یاد دادن مهارت به کودکان</a:t>
            </a:r>
            <a:endParaRPr lang="en-US" dirty="0" smtClean="0"/>
          </a:p>
          <a:p>
            <a:pPr algn="r">
              <a:buNone/>
            </a:pPr>
            <a:endParaRPr lang="fa-IR" dirty="0" smtClean="0"/>
          </a:p>
          <a:p>
            <a:pPr algn="r">
              <a:buNone/>
            </a:pPr>
            <a:r>
              <a:rPr lang="fa-IR" dirty="0" smtClean="0"/>
              <a:t>- مشخص کردن رفتاری که می خواهیم تغییر کند</a:t>
            </a:r>
          </a:p>
          <a:p>
            <a:pPr algn="r">
              <a:buNone/>
            </a:pPr>
            <a:r>
              <a:rPr lang="fa-IR" dirty="0" smtClean="0"/>
              <a:t>- یاد دادن رفتار مورد انتظار</a:t>
            </a:r>
          </a:p>
          <a:p>
            <a:pPr algn="r">
              <a:buNone/>
            </a:pPr>
            <a:r>
              <a:rPr lang="fa-IR" dirty="0" smtClean="0"/>
              <a:t>-انجام تمرین عملی با کودک و یادآوری</a:t>
            </a:r>
          </a:p>
          <a:p>
            <a:pPr algn="r">
              <a:buNone/>
            </a:pPr>
            <a:r>
              <a:rPr lang="fa-IR" dirty="0" smtClean="0"/>
              <a:t>-انجام تقویت و پاداش دهی در صورت انجام کار</a:t>
            </a:r>
          </a:p>
          <a:p>
            <a:pPr algn="r">
              <a:buNone/>
            </a:pPr>
            <a:r>
              <a:rPr lang="fa-IR" dirty="0" smtClean="0"/>
              <a:t>-از بین بردن سرنخها و یادآوردها پس از اینکه رفتار یاد گرفته شد.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endParaRPr lang="fa-IR" dirty="0" smtClean="0"/>
          </a:p>
          <a:p>
            <a:pPr algn="r">
              <a:buNone/>
            </a:pPr>
            <a:r>
              <a:rPr lang="fa-IR" dirty="0" smtClean="0"/>
              <a:t>                                نگهداری</a:t>
            </a:r>
            <a:endParaRPr lang="fa-IR" dirty="0"/>
          </a:p>
          <a:p>
            <a:pPr algn="r">
              <a:buNone/>
            </a:pPr>
            <a:r>
              <a:rPr lang="fa-IR" dirty="0" smtClean="0"/>
              <a:t>                                                                    </a:t>
            </a:r>
          </a:p>
          <a:p>
            <a:pPr algn="r">
              <a:buNone/>
            </a:pPr>
            <a:r>
              <a:rPr lang="fa-IR" dirty="0" smtClean="0"/>
              <a:t>حافظه کاری</a:t>
            </a:r>
          </a:p>
          <a:p>
            <a:pPr algn="r">
              <a:buNone/>
            </a:pPr>
            <a:r>
              <a:rPr lang="fa-IR" dirty="0"/>
              <a:t> </a:t>
            </a:r>
            <a:r>
              <a:rPr lang="fa-IR" dirty="0" smtClean="0"/>
              <a:t>         </a:t>
            </a:r>
          </a:p>
          <a:p>
            <a:pPr algn="r">
              <a:buNone/>
            </a:pPr>
            <a:r>
              <a:rPr lang="fa-IR" dirty="0"/>
              <a:t> </a:t>
            </a:r>
            <a:r>
              <a:rPr lang="fa-IR" dirty="0" smtClean="0"/>
              <a:t>                               بازی کردن با اطلاعات</a:t>
            </a:r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تقویت مهارت حافظه کاری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H="1" flipV="1">
            <a:off x="5652120" y="2276872"/>
            <a:ext cx="1512168" cy="93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5724128" y="3284984"/>
            <a:ext cx="144016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fa-IR" dirty="0" smtClean="0"/>
              <a:t>تقویت محیطی</a:t>
            </a:r>
          </a:p>
          <a:p>
            <a:pPr algn="ctr">
              <a:buNone/>
            </a:pPr>
            <a:endParaRPr lang="en-US" dirty="0" smtClean="0"/>
          </a:p>
          <a:p>
            <a:pPr algn="r">
              <a:buNone/>
            </a:pPr>
            <a:r>
              <a:rPr lang="fa-IR" dirty="0" smtClean="0"/>
              <a:t>-ایجاد یک حافظه اضافی برای کودک</a:t>
            </a:r>
          </a:p>
          <a:p>
            <a:pPr algn="r">
              <a:buNone/>
            </a:pPr>
            <a:endParaRPr lang="en-US" dirty="0" smtClean="0"/>
          </a:p>
          <a:p>
            <a:pPr algn="r">
              <a:buNone/>
            </a:pPr>
            <a:r>
              <a:rPr lang="en-US" dirty="0" smtClean="0"/>
              <a:t>Cueing system</a:t>
            </a:r>
            <a:r>
              <a:rPr lang="fa-IR" dirty="0" smtClean="0"/>
              <a:t> -ایجاد سرنخ دهی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راههای تقویت حافظه کاری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91264" cy="5433467"/>
          </a:xfrm>
        </p:spPr>
        <p:txBody>
          <a:bodyPr/>
          <a:lstStyle/>
          <a:p>
            <a:pPr algn="r">
              <a:buNone/>
            </a:pPr>
            <a:r>
              <a:rPr lang="fa-IR" dirty="0" smtClean="0"/>
              <a:t>                  آموزش مهارت ها به کودک</a:t>
            </a:r>
          </a:p>
          <a:p>
            <a:pPr algn="r">
              <a:buNone/>
            </a:pPr>
            <a:endParaRPr lang="fa-IR" dirty="0" smtClean="0"/>
          </a:p>
          <a:p>
            <a:pPr algn="r">
              <a:buNone/>
            </a:pPr>
            <a:r>
              <a:rPr lang="fa-IR" dirty="0" smtClean="0"/>
              <a:t>-توضیح مشکل به کودک</a:t>
            </a:r>
          </a:p>
          <a:p>
            <a:pPr algn="r">
              <a:buNone/>
            </a:pPr>
            <a:endParaRPr lang="fa-IR" dirty="0"/>
          </a:p>
          <a:p>
            <a:pPr algn="r">
              <a:buNone/>
            </a:pPr>
            <a:endParaRPr lang="fa-IR" dirty="0" smtClean="0"/>
          </a:p>
          <a:p>
            <a:pPr algn="r">
              <a:buNone/>
            </a:pPr>
            <a:endParaRPr lang="fa-IR" dirty="0" smtClean="0"/>
          </a:p>
          <a:p>
            <a:pPr algn="r">
              <a:buNone/>
            </a:pPr>
            <a:r>
              <a:rPr lang="fa-IR" dirty="0" smtClean="0"/>
              <a:t>-ایجاد تداعی بین سرنخ و حافظه کاری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fa-IR" dirty="0" smtClean="0"/>
              <a:t>کمکهای محیطی </a:t>
            </a:r>
          </a:p>
          <a:p>
            <a:pPr algn="r">
              <a:buNone/>
            </a:pPr>
            <a:r>
              <a:rPr lang="fa-IR" dirty="0" smtClean="0"/>
              <a:t> در لحظه انجام کار</a:t>
            </a:r>
            <a:r>
              <a:rPr lang="en-US" dirty="0" smtClean="0"/>
              <a:t>cue</a:t>
            </a:r>
            <a:r>
              <a:rPr lang="fa-IR" dirty="0" smtClean="0"/>
              <a:t>- دادن </a:t>
            </a:r>
            <a:endParaRPr lang="en-US" dirty="0" smtClean="0"/>
          </a:p>
          <a:p>
            <a:pPr algn="r">
              <a:buNone/>
            </a:pPr>
            <a:r>
              <a:rPr lang="fa-IR" dirty="0" smtClean="0"/>
              <a:t>- انجام مقدمات شروع کردن کار با کودک</a:t>
            </a:r>
          </a:p>
          <a:p>
            <a:pPr algn="r">
              <a:buNone/>
            </a:pPr>
            <a:r>
              <a:rPr lang="fa-IR" dirty="0" smtClean="0"/>
              <a:t>- یادداشت کردن ساعت شروع و پایان کار در بچه های بزرگتر و امتیاز دادن به زمان مورد نظر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task initiation</a:t>
            </a:r>
            <a:r>
              <a:rPr lang="fa-IR" dirty="0" smtClean="0"/>
              <a:t> تقویت مهارت شروع تکلیف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8153400" cy="1066800"/>
          </a:xfrm>
        </p:spPr>
        <p:txBody>
          <a:bodyPr>
            <a:normAutofit/>
          </a:bodyPr>
          <a:lstStyle/>
          <a:p>
            <a:pPr algn="r"/>
            <a:r>
              <a:rPr lang="en-US" sz="4000" dirty="0" smtClean="0">
                <a:latin typeface="Calibri" pitchFamily="34" charset="0"/>
                <a:cs typeface="Arial" pitchFamily="34" charset="0"/>
              </a:rPr>
              <a:t>ADHD</a:t>
            </a:r>
            <a:r>
              <a:rPr lang="fa-IR" sz="4000" dirty="0" smtClean="0">
                <a:latin typeface="Arial" pitchFamily="34" charset="0"/>
                <a:cs typeface="Arial" pitchFamily="34" charset="0"/>
              </a:rPr>
              <a:t>تعریف اختلال بیش فعالی- </a:t>
            </a:r>
            <a:r>
              <a:rPr lang="fa-IR" sz="4000" dirty="0" smtClean="0"/>
              <a:t>نقص تمرکز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447800"/>
            <a:ext cx="8229600" cy="5029200"/>
          </a:xfrm>
        </p:spPr>
        <p:txBody>
          <a:bodyPr/>
          <a:lstStyle/>
          <a:p>
            <a:pPr algn="r"/>
            <a:r>
              <a:rPr lang="fa-IR" dirty="0" smtClean="0">
                <a:solidFill>
                  <a:schemeClr val="tx1"/>
                </a:solidFill>
              </a:rPr>
              <a:t>یکی از اختلالات دوران کودکی است که دارای 18 نشانه است. اگر کودکی 6 نشانه از 18 تا را داشته باشد به عنوان کودک بیش فعال شناخته می شود. بعضی از علائم باید قبل از 7 سالگی آغاز شده باشند. این اختلال سه دسته نشانه دارد:</a:t>
            </a:r>
          </a:p>
          <a:p>
            <a:pPr algn="r"/>
            <a:r>
              <a:rPr lang="fa-IR" dirty="0" smtClean="0">
                <a:solidFill>
                  <a:schemeClr val="tx1"/>
                </a:solidFill>
              </a:rPr>
              <a:t>1- بی توجهی یا نقص تمرکز</a:t>
            </a:r>
          </a:p>
          <a:p>
            <a:pPr algn="r"/>
            <a:r>
              <a:rPr lang="fa-IR" dirty="0" smtClean="0">
                <a:solidFill>
                  <a:schemeClr val="tx1"/>
                </a:solidFill>
              </a:rPr>
              <a:t>2- بیش فعالی</a:t>
            </a:r>
          </a:p>
          <a:p>
            <a:pPr algn="r"/>
            <a:r>
              <a:rPr lang="fa-IR" dirty="0" smtClean="0">
                <a:solidFill>
                  <a:schemeClr val="tx1"/>
                </a:solidFill>
              </a:rPr>
              <a:t>3- تکانشگری ( بی مهابا بودن).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075240" cy="5577483"/>
          </a:xfrm>
        </p:spPr>
        <p:txBody>
          <a:bodyPr/>
          <a:lstStyle/>
          <a:p>
            <a:pPr algn="ctr">
              <a:buNone/>
            </a:pPr>
            <a:r>
              <a:rPr lang="fa-IR" sz="3200" b="1" dirty="0" smtClean="0"/>
              <a:t>آموزش مهارت ها به کودک</a:t>
            </a:r>
          </a:p>
          <a:p>
            <a:pPr algn="r">
              <a:buNone/>
            </a:pPr>
            <a:r>
              <a:rPr lang="fa-IR" dirty="0" smtClean="0"/>
              <a:t>-از طریق اعلان کردن</a:t>
            </a:r>
          </a:p>
          <a:p>
            <a:pPr algn="r">
              <a:buNone/>
            </a:pPr>
            <a:r>
              <a:rPr lang="fa-IR" dirty="0" smtClean="0"/>
              <a:t>-در نظر گرفتن زمان برای تکالیف زماندار</a:t>
            </a:r>
          </a:p>
          <a:p>
            <a:pPr algn="r">
              <a:buNone/>
            </a:pPr>
            <a:r>
              <a:rPr lang="fa-IR" dirty="0" smtClean="0"/>
              <a:t>-تکرار افکار با صدای بلند</a:t>
            </a:r>
          </a:p>
          <a:p>
            <a:pPr algn="r">
              <a:buNone/>
            </a:pPr>
            <a:r>
              <a:rPr lang="fa-IR" dirty="0" smtClean="0"/>
              <a:t>-در نظر گرفتن سرنخ</a:t>
            </a:r>
          </a:p>
          <a:p>
            <a:pPr algn="r">
              <a:buNone/>
            </a:pPr>
            <a:r>
              <a:rPr lang="fa-IR" dirty="0" smtClean="0"/>
              <a:t>-یاد گرفتن قدمهای اولیه برای شروع تکلیف</a:t>
            </a:r>
          </a:p>
          <a:p>
            <a:pPr algn="r">
              <a:buNone/>
            </a:pPr>
            <a:r>
              <a:rPr lang="fa-IR" dirty="0" smtClean="0"/>
              <a:t>-نوشتن برنامه</a:t>
            </a:r>
          </a:p>
          <a:p>
            <a:pPr algn="r">
              <a:buNone/>
            </a:pPr>
            <a:r>
              <a:rPr lang="fa-IR" dirty="0" smtClean="0"/>
              <a:t>-از بین بردن سر نخ ها بعد از یادگیری مهارت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r>
              <a:rPr lang="fa-IR" dirty="0" smtClean="0"/>
              <a:t>برنامه ریزی به معنای تعیین نقشه راه و مشخص کردن قدمها است.</a:t>
            </a:r>
          </a:p>
          <a:p>
            <a:pPr algn="r">
              <a:buNone/>
            </a:pPr>
            <a:endParaRPr lang="fa-IR" dirty="0" smtClean="0"/>
          </a:p>
          <a:p>
            <a:pPr algn="r">
              <a:buNone/>
            </a:pPr>
            <a:r>
              <a:rPr lang="fa-IR" dirty="0" smtClean="0"/>
              <a:t>لازمه برنامه ریزی تفکر است</a:t>
            </a:r>
          </a:p>
          <a:p>
            <a:pPr algn="r">
              <a:buNone/>
            </a:pPr>
            <a:r>
              <a:rPr lang="fa-IR" dirty="0" smtClean="0"/>
              <a:t>-تفکر اولیه</a:t>
            </a:r>
          </a:p>
          <a:p>
            <a:pPr algn="r">
              <a:buNone/>
            </a:pPr>
            <a:r>
              <a:rPr lang="fa-IR" dirty="0" smtClean="0"/>
              <a:t>-تفکر ثانویه</a:t>
            </a:r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planing</a:t>
            </a:r>
            <a:r>
              <a:rPr lang="fa-IR" dirty="0" smtClean="0"/>
              <a:t> آموزش مهارت برنامه ریزی 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ndex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56086" y="908720"/>
            <a:ext cx="7299462" cy="4752528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ndex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8326" y="19178"/>
            <a:ext cx="8288130" cy="6240098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91264" cy="5904656"/>
          </a:xfrm>
        </p:spPr>
        <p:txBody>
          <a:bodyPr/>
          <a:lstStyle/>
          <a:p>
            <a:pPr algn="ctr">
              <a:buNone/>
            </a:pPr>
            <a:r>
              <a:rPr lang="fa-IR" sz="3600" b="1" dirty="0" smtClean="0"/>
              <a:t>تغییر در محیط</a:t>
            </a:r>
          </a:p>
          <a:p>
            <a:pPr algn="r">
              <a:buNone/>
            </a:pPr>
            <a:r>
              <a:rPr lang="fa-IR" dirty="0" smtClean="0"/>
              <a:t>-خودمان برنامه می ریزیم</a:t>
            </a:r>
          </a:p>
          <a:p>
            <a:pPr algn="r">
              <a:buNone/>
            </a:pPr>
            <a:r>
              <a:rPr lang="fa-IR" dirty="0" smtClean="0"/>
              <a:t>-بر اجرای برنامه نظارت داشته باشیم</a:t>
            </a:r>
          </a:p>
          <a:p>
            <a:pPr algn="r">
              <a:buNone/>
            </a:pPr>
            <a:r>
              <a:rPr lang="fa-IR" dirty="0" smtClean="0"/>
              <a:t>-برنامه های بزرگ را به تکالیف کوچک تبدیل می کنیم</a:t>
            </a:r>
          </a:p>
          <a:p>
            <a:pPr algn="r">
              <a:buNone/>
            </a:pPr>
            <a:endParaRPr lang="fa-IR" dirty="0" smtClean="0"/>
          </a:p>
          <a:p>
            <a:pPr algn="ctr">
              <a:buNone/>
            </a:pPr>
            <a:r>
              <a:rPr lang="fa-IR" sz="3600" b="1" dirty="0" smtClean="0"/>
              <a:t>یاد دادن این تکلیف به کودک</a:t>
            </a:r>
          </a:p>
          <a:p>
            <a:pPr algn="r">
              <a:buNone/>
            </a:pPr>
            <a:r>
              <a:rPr lang="fa-IR" dirty="0" smtClean="0"/>
              <a:t>-از بین بردن سر نخ ها پس از یادگیری</a:t>
            </a:r>
          </a:p>
          <a:p>
            <a:pPr algn="r">
              <a:buNone/>
            </a:pP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/>
          </a:bodyPr>
          <a:lstStyle/>
          <a:p>
            <a:pPr algn="just" rtl="1">
              <a:buFont typeface="Arial" pitchFamily="34" charset="0"/>
              <a:buChar char="•"/>
            </a:pPr>
            <a:r>
              <a:rPr lang="fa-IR" sz="2800" dirty="0" smtClean="0"/>
              <a:t>نظم بخشی به معنای سازمان دادن به اجزا است و در یک </a:t>
            </a:r>
            <a:r>
              <a:rPr lang="fa-IR" sz="3000" dirty="0" smtClean="0"/>
              <a:t>مجموعه </a:t>
            </a:r>
            <a:r>
              <a:rPr lang="fa-IR" sz="3000" dirty="0" smtClean="0"/>
              <a:t>معنا پیدا می کند</a:t>
            </a:r>
            <a:r>
              <a:rPr lang="fa-IR" sz="3000" dirty="0" smtClean="0"/>
              <a:t>.</a:t>
            </a:r>
            <a:endParaRPr lang="en-US" sz="3000" dirty="0" smtClean="0"/>
          </a:p>
          <a:p>
            <a:pPr algn="just" rtl="1">
              <a:buFont typeface="Arial" pitchFamily="34" charset="0"/>
              <a:buChar char="•"/>
            </a:pPr>
            <a:r>
              <a:rPr lang="fa-IR" sz="3000" dirty="0" smtClean="0"/>
              <a:t>نظم </a:t>
            </a:r>
            <a:r>
              <a:rPr lang="fa-IR" sz="3000" dirty="0" smtClean="0"/>
              <a:t>یک مفهوم انتزاعی است و به همین علت درک آن </a:t>
            </a:r>
            <a:r>
              <a:rPr lang="fa-IR" sz="3000" dirty="0" smtClean="0"/>
              <a:t>برای کودکان</a:t>
            </a:r>
            <a:r>
              <a:rPr lang="en-US" sz="2800" dirty="0" smtClean="0"/>
              <a:t>ADHD </a:t>
            </a:r>
            <a:r>
              <a:rPr lang="fa-IR" sz="2800" dirty="0" smtClean="0"/>
              <a:t> </a:t>
            </a:r>
            <a:r>
              <a:rPr lang="fa-IR" sz="3000" dirty="0" smtClean="0"/>
              <a:t>مشکل است.</a:t>
            </a:r>
          </a:p>
          <a:p>
            <a:pPr algn="just" rtl="1">
              <a:buFont typeface="Arial" pitchFamily="34" charset="0"/>
              <a:buChar char="•"/>
            </a:pPr>
            <a:r>
              <a:rPr lang="fa-IR" sz="3000" dirty="0" smtClean="0"/>
              <a:t>هدف در این کودکان رسیدن از نظم بیرونی به نظم درونی است.</a:t>
            </a:r>
          </a:p>
          <a:p>
            <a:pPr algn="just" rtl="1">
              <a:buFont typeface="Arial" pitchFamily="34" charset="0"/>
              <a:buChar char="•"/>
            </a:pPr>
            <a:r>
              <a:rPr lang="fa-IR" sz="3000" dirty="0" smtClean="0"/>
              <a:t>مهارت نظم بخشی به کودکان به صورت عینی و با استفاده از کشیدن تصاویر و دادن سر نخ ها انجام می شود.</a:t>
            </a:r>
          </a:p>
          <a:p>
            <a:pPr algn="just" rtl="1">
              <a:buFont typeface="Arial" pitchFamily="34" charset="0"/>
              <a:buChar char="•"/>
            </a:pPr>
            <a:r>
              <a:rPr lang="fa-IR" sz="3000" dirty="0" smtClean="0"/>
              <a:t>پیش نیاز نظم، جداسازی است</a:t>
            </a:r>
            <a:r>
              <a:rPr lang="fa-IR" dirty="0" smtClean="0"/>
              <a:t>.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</a:t>
            </a:r>
            <a:r>
              <a:rPr lang="fa-IR" dirty="0" smtClean="0"/>
              <a:t> مهارت نظم بخشی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endParaRPr lang="fa-IR" dirty="0" smtClean="0"/>
          </a:p>
          <a:p>
            <a:pPr algn="r">
              <a:buNone/>
            </a:pPr>
            <a:r>
              <a:rPr lang="fa-IR" dirty="0" smtClean="0"/>
              <a:t>                                           تخمین زمان    </a:t>
            </a:r>
            <a:endParaRPr lang="fa-IR" dirty="0"/>
          </a:p>
          <a:p>
            <a:pPr algn="r">
              <a:buNone/>
            </a:pPr>
            <a:r>
              <a:rPr lang="fa-IR" dirty="0" smtClean="0"/>
              <a:t>                                                                    </a:t>
            </a:r>
          </a:p>
          <a:p>
            <a:pPr algn="r">
              <a:buNone/>
            </a:pPr>
            <a:r>
              <a:rPr lang="fa-IR" dirty="0" smtClean="0"/>
              <a:t>تکالیف مدیریت زمان</a:t>
            </a:r>
            <a:endParaRPr lang="fa-IR" dirty="0" smtClean="0"/>
          </a:p>
          <a:p>
            <a:pPr algn="r">
              <a:buNone/>
            </a:pPr>
            <a:r>
              <a:rPr lang="fa-IR" dirty="0"/>
              <a:t> </a:t>
            </a:r>
            <a:r>
              <a:rPr lang="fa-IR" dirty="0" smtClean="0"/>
              <a:t>                               </a:t>
            </a:r>
            <a:endParaRPr lang="fa-IR" dirty="0" smtClean="0"/>
          </a:p>
          <a:p>
            <a:pPr algn="r">
              <a:buNone/>
            </a:pPr>
            <a:r>
              <a:rPr lang="fa-IR" dirty="0" smtClean="0"/>
              <a:t> </a:t>
            </a:r>
            <a:r>
              <a:rPr lang="fa-IR" dirty="0" smtClean="0"/>
              <a:t>                                           </a:t>
            </a:r>
            <a:r>
              <a:rPr lang="fa-IR" dirty="0" smtClean="0"/>
              <a:t>تولید زمان</a:t>
            </a:r>
          </a:p>
          <a:p>
            <a:pPr algn="r">
              <a:buNone/>
            </a:pPr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time management</a:t>
            </a:r>
            <a:r>
              <a:rPr lang="fa-IR" dirty="0" smtClean="0"/>
              <a:t> مهارت مدیریت زمان 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 flipH="1" flipV="1">
            <a:off x="4644008" y="2276872"/>
            <a:ext cx="1512168" cy="93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4499992" y="3284984"/>
            <a:ext cx="1656184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15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84886" y="404813"/>
            <a:ext cx="3731315" cy="5721350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ساعت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03649" y="80869"/>
            <a:ext cx="6264696" cy="6228451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075240" cy="5649491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fa-IR" dirty="0" smtClean="0"/>
              <a:t>آموزش مهارت</a:t>
            </a:r>
          </a:p>
          <a:p>
            <a:pPr algn="ctr">
              <a:buNone/>
            </a:pPr>
            <a:r>
              <a:rPr lang="fa-IR" sz="3200" dirty="0" smtClean="0"/>
              <a:t>1- تغییر در محیط</a:t>
            </a:r>
          </a:p>
          <a:p>
            <a:pPr algn="r">
              <a:buNone/>
            </a:pPr>
            <a:r>
              <a:rPr lang="fa-IR" dirty="0" smtClean="0"/>
              <a:t>-ملموس کردن زمان</a:t>
            </a:r>
          </a:p>
          <a:p>
            <a:pPr algn="r">
              <a:buNone/>
            </a:pPr>
            <a:r>
              <a:rPr lang="fa-IR" dirty="0" smtClean="0"/>
              <a:t>-اعلان کردن زمان برای شروع کار</a:t>
            </a:r>
          </a:p>
          <a:p>
            <a:pPr algn="r">
              <a:buNone/>
            </a:pPr>
            <a:r>
              <a:rPr lang="fa-IR" dirty="0" smtClean="0"/>
              <a:t>-در نظر گرفتن تقویت برای پایان یافتن تکلیف در زمان مورد نظر</a:t>
            </a:r>
          </a:p>
          <a:p>
            <a:pPr algn="ctr">
              <a:buNone/>
            </a:pPr>
            <a:r>
              <a:rPr lang="fa-IR" sz="3200" dirty="0" smtClean="0"/>
              <a:t>2-آموزش به کودک</a:t>
            </a:r>
          </a:p>
          <a:p>
            <a:pPr algn="r">
              <a:buNone/>
            </a:pPr>
            <a:r>
              <a:rPr lang="fa-IR" dirty="0" smtClean="0"/>
              <a:t>-آموزش در سنی انجام شود که شناخت از زمان ایجاد شده باشد</a:t>
            </a:r>
          </a:p>
          <a:p>
            <a:pPr algn="r">
              <a:buNone/>
            </a:pPr>
            <a:r>
              <a:rPr lang="fa-IR" dirty="0" smtClean="0"/>
              <a:t>-ایجاد ارتباط بین زمان و تکلیف و پیگیری یک برنامه زماندار</a:t>
            </a:r>
          </a:p>
          <a:p>
            <a:pPr algn="r">
              <a:buNone/>
            </a:pPr>
            <a:r>
              <a:rPr lang="fa-IR" dirty="0" smtClean="0"/>
              <a:t>-برنامه ریزی برای تکالیف زماندار و از بین بردن عواملی که باعث حواس پرتی می شوند.</a:t>
            </a:r>
          </a:p>
          <a:p>
            <a:pPr algn="r">
              <a:buNone/>
            </a:pPr>
            <a:r>
              <a:rPr lang="fa-IR" dirty="0" smtClean="0"/>
              <a:t>-تعیین</a:t>
            </a:r>
            <a:r>
              <a:rPr lang="fa-IR" dirty="0" smtClean="0"/>
              <a:t> </a:t>
            </a:r>
            <a:r>
              <a:rPr lang="fa-IR" dirty="0" smtClean="0"/>
              <a:t>عواقب انجام کاردر تکالیف زماندار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147248" cy="4857403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fa-IR" sz="2400" dirty="0" smtClean="0"/>
              <a:t>-کودک غالبا وول می خورد، دست و پایش را تکان می دهد.</a:t>
            </a:r>
          </a:p>
          <a:p>
            <a:pPr algn="r">
              <a:buNone/>
            </a:pPr>
            <a:r>
              <a:rPr lang="fa-IR" sz="2400" dirty="0" smtClean="0"/>
              <a:t>-غالبا در کلاس یا جاهای دیگری که انتظار می رود بنشیند صندلی خود را ترک می کند.</a:t>
            </a:r>
          </a:p>
          <a:p>
            <a:pPr algn="r">
              <a:buNone/>
            </a:pPr>
            <a:r>
              <a:rPr lang="fa-IR" sz="2400" dirty="0" smtClean="0"/>
              <a:t>-در جاهایی که مناسبت ندارد راه می رود یا از در و دیوار بالا می رود.</a:t>
            </a:r>
          </a:p>
          <a:p>
            <a:pPr algn="r">
              <a:buNone/>
            </a:pPr>
            <a:r>
              <a:rPr lang="fa-IR" sz="2400" dirty="0" smtClean="0"/>
              <a:t>-غالبا بازی یا فعالیت هایش پر سرو صداست.</a:t>
            </a:r>
          </a:p>
          <a:p>
            <a:pPr algn="r">
              <a:buNone/>
            </a:pPr>
            <a:r>
              <a:rPr lang="fa-IR" sz="2400" dirty="0" smtClean="0"/>
              <a:t>-در حال حرکت است و به نظر می رسد موتوری او را به حرکت وامی دارد.</a:t>
            </a:r>
          </a:p>
          <a:p>
            <a:pPr algn="r">
              <a:buNone/>
            </a:pPr>
            <a:r>
              <a:rPr lang="fa-IR" sz="2400" dirty="0" smtClean="0"/>
              <a:t>-معمولا زیاد صحبت می کند.</a:t>
            </a: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hyper activity</a:t>
            </a:r>
            <a:r>
              <a:rPr lang="fa-IR" dirty="0" smtClean="0"/>
              <a:t> علایم بیش فعالی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60648"/>
            <a:ext cx="8147248" cy="6120680"/>
          </a:xfrm>
        </p:spPr>
        <p:txBody>
          <a:bodyPr>
            <a:noAutofit/>
          </a:bodyPr>
          <a:lstStyle/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Biederman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Joseph;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Monuteaux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Michael C.; Doyle,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Alysa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E.;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Seidman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Larry J.;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Wilens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Timothy E.;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Ferrero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Frances; Morgan, Christie L.;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Faraone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Stephen V. 2004,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mpact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of Executive Function Deficits and Attention-Deficit/Hyperactivity Disorder (ADHD) on Academic Outcomes in Children. Journal of Consulting and Clinical Psychology,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Vol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72(5)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Brown TE, 2006,  Executive functions and attention deficit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hyperactivitydisorder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implications of two conflicting views.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IntJ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Disabil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Dev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Educ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53:35–46.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Mark D. Rapport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a,c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Sarah A.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Orban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a,c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Michael J.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Kofler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b, Lauren M. Friedman.2013. Do programs designed to train working memory, other executive functions, and attention benefit children with ADHD? A meta-analytic review of cognitive, academic, and behavioral outcomes. Clinical Psychology Review,33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Diamond,A&amp;Lee.K.2011. Interventions shown to aid executive function development in children 4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12 years old. Journal of science. Vol.333,No.6045</a:t>
            </a: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04664"/>
            <a:ext cx="8003232" cy="5688632"/>
          </a:xfrm>
        </p:spPr>
        <p:txBody>
          <a:bodyPr>
            <a:noAutofit/>
          </a:bodyPr>
          <a:lstStyle/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Apter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B. J. (2012). Do computerized training programs designed to improve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workingmemory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work? Educational Psychology in Practice, 28, 257–272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fa-IR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Apter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B. J. (2012). Do computerized training programs designed to improve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working</a:t>
            </a:r>
            <a:r>
              <a:rPr lang="fa-I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memory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work? Educational Psychology in Practice, 28, 257–272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fa-IR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Baddeley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A. (2007). Working memory, thought, and action. : Oxford University Press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fa-IR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Dovis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S., Van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Oord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S.,Wiers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R., &amp;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Prins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P. J.M. (2012). Memory and task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persistence</a:t>
            </a:r>
            <a:r>
              <a:rPr lang="fa-I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children with attention-deficit/hyperactivity disorder? The effects of money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fa-I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computer-gaming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Journal of Abnormal Child Psychology, 40, 669–681.ds of ADHD symptoms. Journal of Abnormal Child Psychology, 19, 149–178.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19256" cy="4713387"/>
          </a:xfrm>
        </p:spPr>
        <p:txBody>
          <a:bodyPr>
            <a:normAutofit fontScale="92500" lnSpcReduction="10000"/>
          </a:bodyPr>
          <a:lstStyle/>
          <a:p>
            <a:pPr algn="r">
              <a:buNone/>
            </a:pPr>
            <a:r>
              <a:rPr lang="fa-IR" sz="2800" dirty="0" smtClean="0"/>
              <a:t>-کودک غالبا از توجه به جزئیات ناتوان است.در امور تحصیلی،کار یا سایر فعالیت ها مرتکب اشتباهات ناشی از بی دقتی می شود.</a:t>
            </a:r>
          </a:p>
          <a:p>
            <a:pPr algn="r">
              <a:buNone/>
            </a:pPr>
            <a:r>
              <a:rPr lang="fa-IR" sz="2800" dirty="0" smtClean="0"/>
              <a:t>-در حفظ و نگهداری توجه بر روی تکالیف یا فعالیت های مربوط به بازی ناتوان است.</a:t>
            </a:r>
          </a:p>
          <a:p>
            <a:pPr algn="r">
              <a:buNone/>
            </a:pPr>
            <a:r>
              <a:rPr lang="fa-IR" sz="2800" dirty="0" smtClean="0"/>
              <a:t>-هنگام صحبت مستقیم با او به نظر می رسد که گوش نمی کند.</a:t>
            </a:r>
          </a:p>
          <a:p>
            <a:pPr algn="r">
              <a:buNone/>
            </a:pPr>
            <a:r>
              <a:rPr lang="fa-IR" sz="2800" dirty="0" smtClean="0"/>
              <a:t>-اغلب قادر به پیگیری دستورات و یا اتمام کارها نمی باشد،مثلا تکلیف درسی اش را کامل نمی کند.</a:t>
            </a:r>
          </a:p>
          <a:p>
            <a:pPr algn="r">
              <a:buNone/>
            </a:pPr>
            <a:r>
              <a:rPr lang="fa-IR" sz="2800" dirty="0" smtClean="0"/>
              <a:t>-معمولا از فعالیت هایی که نیاز به کوشش ذهنی دارد اجتناب می کند.</a:t>
            </a:r>
          </a:p>
          <a:p>
            <a:pPr algn="r">
              <a:buNone/>
            </a:pPr>
            <a:r>
              <a:rPr lang="fa-IR" sz="2800" dirty="0" smtClean="0"/>
              <a:t>-اغلب وسایل خود را گم می کند.</a:t>
            </a:r>
          </a:p>
          <a:p>
            <a:pPr algn="r">
              <a:buNone/>
            </a:pPr>
            <a:r>
              <a:rPr lang="fa-IR" sz="2800" dirty="0" smtClean="0"/>
              <a:t>-غالبا محرک های بیرونی حواسش را به آسانی پرت می کند.</a:t>
            </a:r>
          </a:p>
          <a:p>
            <a:pPr algn="r">
              <a:buNone/>
            </a:pPr>
            <a:r>
              <a:rPr lang="fa-IR" sz="2600" dirty="0" smtClean="0"/>
              <a:t>-در فعالیت های روزمره غالبا فراموش کار است</a:t>
            </a:r>
            <a:r>
              <a:rPr lang="fa-IR" dirty="0" smtClean="0"/>
              <a:t>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inattention</a:t>
            </a:r>
            <a:r>
              <a:rPr lang="fa-IR" dirty="0" smtClean="0"/>
              <a:t> علائم نقص توجه 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r>
              <a:rPr lang="fa-IR" dirty="0" smtClean="0"/>
              <a:t>-نمی توانند یک پاسخ یا رفتار را علیرغم انتظار عواقب منفی به تاخیر بیاندازد.</a:t>
            </a:r>
          </a:p>
          <a:p>
            <a:pPr algn="r">
              <a:buNone/>
            </a:pPr>
            <a:r>
              <a:rPr lang="fa-IR" dirty="0" smtClean="0"/>
              <a:t>- دخالت در صحبت ها یا کار دیگران</a:t>
            </a:r>
          </a:p>
          <a:p>
            <a:pPr algn="r">
              <a:buNone/>
            </a:pPr>
            <a:r>
              <a:rPr lang="fa-IR" dirty="0" smtClean="0"/>
              <a:t>-جواب دادن قبل از اتمام سوال</a:t>
            </a:r>
          </a:p>
          <a:p>
            <a:pPr algn="r">
              <a:buNone/>
            </a:pPr>
            <a:r>
              <a:rPr lang="fa-IR" dirty="0" smtClean="0"/>
              <a:t>-بی صبری برای منتظر نوبت ماندن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impulsivity</a:t>
            </a:r>
            <a:r>
              <a:rPr lang="fa-IR" dirty="0" smtClean="0"/>
              <a:t> علائم تکانشگری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age63484168048771484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6344" y="188641"/>
            <a:ext cx="8878144" cy="6207978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>
              <a:buNone/>
            </a:pPr>
            <a:r>
              <a:rPr lang="en-US" dirty="0" smtClean="0"/>
              <a:t>Working memory </a:t>
            </a:r>
            <a:r>
              <a:rPr lang="fa-IR" dirty="0" smtClean="0"/>
              <a:t>-حافظه کاری</a:t>
            </a:r>
          </a:p>
          <a:p>
            <a:pPr algn="r">
              <a:buNone/>
            </a:pPr>
            <a:r>
              <a:rPr lang="en-US" dirty="0" smtClean="0"/>
              <a:t>Organization </a:t>
            </a:r>
            <a:r>
              <a:rPr lang="fa-IR" dirty="0" smtClean="0"/>
              <a:t>-سازماندهی</a:t>
            </a:r>
          </a:p>
          <a:p>
            <a:pPr algn="r">
              <a:buNone/>
            </a:pPr>
            <a:r>
              <a:rPr lang="en-US" dirty="0" err="1" smtClean="0"/>
              <a:t>Planing</a:t>
            </a:r>
            <a:r>
              <a:rPr lang="en-US" dirty="0" smtClean="0"/>
              <a:t> </a:t>
            </a:r>
            <a:r>
              <a:rPr lang="fa-IR" dirty="0" smtClean="0"/>
              <a:t>-برنامه ریزی</a:t>
            </a:r>
          </a:p>
          <a:p>
            <a:pPr algn="r">
              <a:buNone/>
            </a:pPr>
            <a:r>
              <a:rPr lang="en-US" dirty="0" smtClean="0"/>
              <a:t>Control of attention </a:t>
            </a:r>
            <a:r>
              <a:rPr lang="fa-IR" dirty="0" smtClean="0"/>
              <a:t>-کنترل توجه</a:t>
            </a:r>
          </a:p>
          <a:p>
            <a:pPr algn="r">
              <a:buNone/>
            </a:pPr>
            <a:r>
              <a:rPr lang="en-US" dirty="0" smtClean="0"/>
              <a:t>Set maintenance </a:t>
            </a:r>
            <a:r>
              <a:rPr lang="fa-IR" dirty="0" smtClean="0"/>
              <a:t>-نگه داشتن اطلاعات در مسیر</a:t>
            </a:r>
          </a:p>
          <a:p>
            <a:pPr algn="r">
              <a:buNone/>
            </a:pPr>
            <a:r>
              <a:rPr lang="en-US" dirty="0" smtClean="0"/>
              <a:t>Inhibition </a:t>
            </a:r>
            <a:r>
              <a:rPr lang="fa-IR" dirty="0" smtClean="0"/>
              <a:t>-مهار کردن</a:t>
            </a:r>
          </a:p>
          <a:p>
            <a:pPr algn="r">
              <a:buNone/>
            </a:pPr>
            <a:r>
              <a:rPr lang="en-US" dirty="0" smtClean="0"/>
              <a:t>Flexibility </a:t>
            </a:r>
            <a:r>
              <a:rPr lang="fa-IR" dirty="0" smtClean="0"/>
              <a:t>-انعطاف پذیری</a:t>
            </a:r>
          </a:p>
          <a:p>
            <a:pPr algn="r">
              <a:buNone/>
            </a:pPr>
            <a:r>
              <a:rPr lang="en-US" dirty="0" smtClean="0"/>
              <a:t>Time and place integrate </a:t>
            </a:r>
            <a:r>
              <a:rPr lang="fa-IR" dirty="0" smtClean="0"/>
              <a:t>-یکپارچه کردن زمان و مکان</a:t>
            </a:r>
          </a:p>
          <a:p>
            <a:pPr algn="r">
              <a:buNone/>
            </a:pPr>
            <a:r>
              <a:rPr lang="en-US" dirty="0" smtClean="0"/>
              <a:t>Motivation </a:t>
            </a:r>
            <a:r>
              <a:rPr lang="fa-IR" dirty="0" smtClean="0"/>
              <a:t>-نداشتن انگیزه</a:t>
            </a:r>
          </a:p>
          <a:p>
            <a:pPr algn="r">
              <a:buNone/>
            </a:pPr>
            <a:r>
              <a:rPr lang="en-US" dirty="0" smtClean="0"/>
              <a:t>Novelty seeking </a:t>
            </a:r>
            <a:r>
              <a:rPr lang="fa-IR" dirty="0" smtClean="0"/>
              <a:t>-نوگرایی</a:t>
            </a:r>
            <a:endParaRPr lang="en-US" dirty="0" smtClean="0"/>
          </a:p>
          <a:p>
            <a:pPr algn="r">
              <a:buNone/>
            </a:pPr>
            <a:endParaRPr lang="en-US" dirty="0"/>
          </a:p>
          <a:p>
            <a:pPr algn="r">
              <a:buNone/>
            </a:pPr>
            <a:endParaRPr lang="en-US" dirty="0" smtClean="0"/>
          </a:p>
          <a:p>
            <a:pPr algn="r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EXECUTIVE SKILLS</a:t>
            </a:r>
            <a:r>
              <a:rPr lang="fa-IR" sz="3600" dirty="0" smtClean="0"/>
              <a:t> حوزه مهارت های اجرایی</a:t>
            </a:r>
            <a:endParaRPr lang="en-US" sz="36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cerebral-hemispher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222250"/>
            <a:ext cx="9144000" cy="7870472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58763"/>
            <a:ext cx="8305800" cy="519112"/>
          </a:xfrm>
        </p:spPr>
        <p:txBody>
          <a:bodyPr/>
          <a:lstStyle/>
          <a:p>
            <a:r>
              <a:rPr lang="en-US" sz="2800" b="0">
                <a:latin typeface="PosterBodoni BT" pitchFamily="18" charset="0"/>
              </a:rPr>
              <a:t>Defining the lobes</a:t>
            </a:r>
            <a:endParaRPr lang="en-CA" sz="2800" b="0">
              <a:latin typeface="PosterBodoni BT" pitchFamily="18" charset="0"/>
            </a:endParaRPr>
          </a:p>
        </p:txBody>
      </p:sp>
      <p:pic>
        <p:nvPicPr>
          <p:cNvPr id="205827" name="Picture 3" descr="duvernoy_lateral_Lhe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406525"/>
            <a:ext cx="7162800" cy="4718050"/>
          </a:xfrm>
          <a:prstGeom prst="rect">
            <a:avLst/>
          </a:prstGeom>
          <a:noFill/>
        </p:spPr>
      </p:pic>
      <p:grpSp>
        <p:nvGrpSpPr>
          <p:cNvPr id="2" name="Group 38"/>
          <p:cNvGrpSpPr>
            <a:grpSpLocks/>
          </p:cNvGrpSpPr>
          <p:nvPr/>
        </p:nvGrpSpPr>
        <p:grpSpPr bwMode="auto">
          <a:xfrm>
            <a:off x="3713163" y="1371600"/>
            <a:ext cx="4441825" cy="2473325"/>
            <a:chOff x="2339" y="864"/>
            <a:chExt cx="2798" cy="1558"/>
          </a:xfrm>
        </p:grpSpPr>
        <p:sp>
          <p:nvSpPr>
            <p:cNvPr id="205840" name="Freeform 16"/>
            <p:cNvSpPr>
              <a:spLocks/>
            </p:cNvSpPr>
            <p:nvPr/>
          </p:nvSpPr>
          <p:spPr bwMode="auto">
            <a:xfrm>
              <a:off x="2339" y="1020"/>
              <a:ext cx="985" cy="1402"/>
            </a:xfrm>
            <a:custGeom>
              <a:avLst/>
              <a:gdLst/>
              <a:ahLst/>
              <a:cxnLst>
                <a:cxn ang="0">
                  <a:pos x="5" y="1396"/>
                </a:cxn>
                <a:cxn ang="0">
                  <a:pos x="21" y="1376"/>
                </a:cxn>
                <a:cxn ang="0">
                  <a:pos x="37" y="1340"/>
                </a:cxn>
                <a:cxn ang="0">
                  <a:pos x="81" y="1268"/>
                </a:cxn>
                <a:cxn ang="0">
                  <a:pos x="89" y="1244"/>
                </a:cxn>
                <a:cxn ang="0">
                  <a:pos x="97" y="1232"/>
                </a:cxn>
                <a:cxn ang="0">
                  <a:pos x="105" y="1208"/>
                </a:cxn>
                <a:cxn ang="0">
                  <a:pos x="145" y="1060"/>
                </a:cxn>
                <a:cxn ang="0">
                  <a:pos x="177" y="968"/>
                </a:cxn>
                <a:cxn ang="0">
                  <a:pos x="229" y="920"/>
                </a:cxn>
                <a:cxn ang="0">
                  <a:pos x="265" y="892"/>
                </a:cxn>
                <a:cxn ang="0">
                  <a:pos x="309" y="856"/>
                </a:cxn>
                <a:cxn ang="0">
                  <a:pos x="433" y="804"/>
                </a:cxn>
                <a:cxn ang="0">
                  <a:pos x="485" y="784"/>
                </a:cxn>
                <a:cxn ang="0">
                  <a:pos x="509" y="768"/>
                </a:cxn>
                <a:cxn ang="0">
                  <a:pos x="541" y="740"/>
                </a:cxn>
                <a:cxn ang="0">
                  <a:pos x="553" y="540"/>
                </a:cxn>
                <a:cxn ang="0">
                  <a:pos x="633" y="392"/>
                </a:cxn>
                <a:cxn ang="0">
                  <a:pos x="673" y="360"/>
                </a:cxn>
                <a:cxn ang="0">
                  <a:pos x="717" y="320"/>
                </a:cxn>
                <a:cxn ang="0">
                  <a:pos x="741" y="304"/>
                </a:cxn>
                <a:cxn ang="0">
                  <a:pos x="753" y="296"/>
                </a:cxn>
                <a:cxn ang="0">
                  <a:pos x="809" y="256"/>
                </a:cxn>
                <a:cxn ang="0">
                  <a:pos x="845" y="244"/>
                </a:cxn>
                <a:cxn ang="0">
                  <a:pos x="881" y="216"/>
                </a:cxn>
                <a:cxn ang="0">
                  <a:pos x="889" y="192"/>
                </a:cxn>
                <a:cxn ang="0">
                  <a:pos x="893" y="180"/>
                </a:cxn>
                <a:cxn ang="0">
                  <a:pos x="905" y="52"/>
                </a:cxn>
                <a:cxn ang="0">
                  <a:pos x="953" y="20"/>
                </a:cxn>
                <a:cxn ang="0">
                  <a:pos x="977" y="12"/>
                </a:cxn>
                <a:cxn ang="0">
                  <a:pos x="985" y="0"/>
                </a:cxn>
              </a:cxnLst>
              <a:rect l="0" t="0" r="r" b="b"/>
              <a:pathLst>
                <a:path w="985" h="1402">
                  <a:moveTo>
                    <a:pt x="5" y="1396"/>
                  </a:moveTo>
                  <a:cubicBezTo>
                    <a:pt x="15" y="1366"/>
                    <a:pt x="0" y="1402"/>
                    <a:pt x="21" y="1376"/>
                  </a:cubicBezTo>
                  <a:cubicBezTo>
                    <a:pt x="28" y="1367"/>
                    <a:pt x="31" y="1350"/>
                    <a:pt x="37" y="1340"/>
                  </a:cubicBezTo>
                  <a:cubicBezTo>
                    <a:pt x="50" y="1317"/>
                    <a:pt x="63" y="1286"/>
                    <a:pt x="81" y="1268"/>
                  </a:cubicBezTo>
                  <a:cubicBezTo>
                    <a:pt x="84" y="1260"/>
                    <a:pt x="84" y="1251"/>
                    <a:pt x="89" y="1244"/>
                  </a:cubicBezTo>
                  <a:cubicBezTo>
                    <a:pt x="92" y="1240"/>
                    <a:pt x="95" y="1236"/>
                    <a:pt x="97" y="1232"/>
                  </a:cubicBezTo>
                  <a:cubicBezTo>
                    <a:pt x="100" y="1224"/>
                    <a:pt x="105" y="1208"/>
                    <a:pt x="105" y="1208"/>
                  </a:cubicBezTo>
                  <a:cubicBezTo>
                    <a:pt x="112" y="1157"/>
                    <a:pt x="129" y="1109"/>
                    <a:pt x="145" y="1060"/>
                  </a:cubicBezTo>
                  <a:cubicBezTo>
                    <a:pt x="157" y="1025"/>
                    <a:pt x="156" y="1000"/>
                    <a:pt x="177" y="968"/>
                  </a:cubicBezTo>
                  <a:cubicBezTo>
                    <a:pt x="188" y="951"/>
                    <a:pt x="211" y="926"/>
                    <a:pt x="229" y="920"/>
                  </a:cubicBezTo>
                  <a:cubicBezTo>
                    <a:pt x="240" y="909"/>
                    <a:pt x="265" y="892"/>
                    <a:pt x="265" y="892"/>
                  </a:cubicBezTo>
                  <a:cubicBezTo>
                    <a:pt x="273" y="880"/>
                    <a:pt x="295" y="861"/>
                    <a:pt x="309" y="856"/>
                  </a:cubicBezTo>
                  <a:cubicBezTo>
                    <a:pt x="343" y="822"/>
                    <a:pt x="395" y="829"/>
                    <a:pt x="433" y="804"/>
                  </a:cubicBezTo>
                  <a:cubicBezTo>
                    <a:pt x="449" y="793"/>
                    <a:pt x="466" y="790"/>
                    <a:pt x="485" y="784"/>
                  </a:cubicBezTo>
                  <a:cubicBezTo>
                    <a:pt x="494" y="781"/>
                    <a:pt x="509" y="768"/>
                    <a:pt x="509" y="768"/>
                  </a:cubicBezTo>
                  <a:cubicBezTo>
                    <a:pt x="517" y="756"/>
                    <a:pt x="541" y="740"/>
                    <a:pt x="541" y="740"/>
                  </a:cubicBezTo>
                  <a:cubicBezTo>
                    <a:pt x="584" y="675"/>
                    <a:pt x="541" y="744"/>
                    <a:pt x="553" y="540"/>
                  </a:cubicBezTo>
                  <a:cubicBezTo>
                    <a:pt x="555" y="502"/>
                    <a:pt x="596" y="404"/>
                    <a:pt x="633" y="392"/>
                  </a:cubicBezTo>
                  <a:cubicBezTo>
                    <a:pt x="640" y="381"/>
                    <a:pt x="661" y="364"/>
                    <a:pt x="673" y="360"/>
                  </a:cubicBezTo>
                  <a:cubicBezTo>
                    <a:pt x="684" y="344"/>
                    <a:pt x="702" y="332"/>
                    <a:pt x="717" y="320"/>
                  </a:cubicBezTo>
                  <a:cubicBezTo>
                    <a:pt x="725" y="314"/>
                    <a:pt x="733" y="309"/>
                    <a:pt x="741" y="304"/>
                  </a:cubicBezTo>
                  <a:cubicBezTo>
                    <a:pt x="745" y="301"/>
                    <a:pt x="753" y="296"/>
                    <a:pt x="753" y="296"/>
                  </a:cubicBezTo>
                  <a:cubicBezTo>
                    <a:pt x="763" y="280"/>
                    <a:pt x="791" y="262"/>
                    <a:pt x="809" y="256"/>
                  </a:cubicBezTo>
                  <a:cubicBezTo>
                    <a:pt x="821" y="252"/>
                    <a:pt x="834" y="251"/>
                    <a:pt x="845" y="244"/>
                  </a:cubicBezTo>
                  <a:cubicBezTo>
                    <a:pt x="858" y="235"/>
                    <a:pt x="868" y="225"/>
                    <a:pt x="881" y="216"/>
                  </a:cubicBezTo>
                  <a:cubicBezTo>
                    <a:pt x="884" y="208"/>
                    <a:pt x="886" y="200"/>
                    <a:pt x="889" y="192"/>
                  </a:cubicBezTo>
                  <a:cubicBezTo>
                    <a:pt x="890" y="188"/>
                    <a:pt x="893" y="180"/>
                    <a:pt x="893" y="180"/>
                  </a:cubicBezTo>
                  <a:cubicBezTo>
                    <a:pt x="878" y="136"/>
                    <a:pt x="879" y="91"/>
                    <a:pt x="905" y="52"/>
                  </a:cubicBezTo>
                  <a:cubicBezTo>
                    <a:pt x="911" y="42"/>
                    <a:pt x="941" y="28"/>
                    <a:pt x="953" y="20"/>
                  </a:cubicBezTo>
                  <a:cubicBezTo>
                    <a:pt x="960" y="15"/>
                    <a:pt x="977" y="12"/>
                    <a:pt x="977" y="12"/>
                  </a:cubicBezTo>
                  <a:cubicBezTo>
                    <a:pt x="980" y="8"/>
                    <a:pt x="985" y="0"/>
                    <a:pt x="985" y="0"/>
                  </a:cubicBezTo>
                </a:path>
              </a:pathLst>
            </a:custGeom>
            <a:noFill/>
            <a:ln w="25400" cap="flat" cmpd="sng">
              <a:solidFill>
                <a:srgbClr val="FF0000"/>
              </a:solidFill>
              <a:prstDash val="solid"/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5843" name="Line 19"/>
            <p:cNvSpPr>
              <a:spLocks noChangeShapeType="1"/>
            </p:cNvSpPr>
            <p:nvPr/>
          </p:nvSpPr>
          <p:spPr bwMode="auto">
            <a:xfrm flipH="1">
              <a:off x="2928" y="1104"/>
              <a:ext cx="1056" cy="48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5844" name="Text Box 20"/>
            <p:cNvSpPr txBox="1">
              <a:spLocks noChangeArrowheads="1"/>
            </p:cNvSpPr>
            <p:nvPr/>
          </p:nvSpPr>
          <p:spPr bwMode="auto">
            <a:xfrm>
              <a:off x="4032" y="864"/>
              <a:ext cx="1105" cy="36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495300" indent="-495300"/>
              <a:r>
                <a:rPr lang="en-US" sz="1600"/>
                <a:t>central (rolandic) </a:t>
              </a:r>
            </a:p>
            <a:p>
              <a:pPr marL="495300" indent="-495300"/>
              <a:r>
                <a:rPr lang="en-US" sz="1600"/>
                <a:t>sulcus</a:t>
              </a:r>
              <a:endParaRPr lang="en-CA" sz="1600"/>
            </a:p>
          </p:txBody>
        </p:sp>
      </p:grpSp>
      <p:grpSp>
        <p:nvGrpSpPr>
          <p:cNvPr id="3" name="Group 37"/>
          <p:cNvGrpSpPr>
            <a:grpSpLocks/>
          </p:cNvGrpSpPr>
          <p:nvPr/>
        </p:nvGrpSpPr>
        <p:grpSpPr bwMode="auto">
          <a:xfrm>
            <a:off x="2540000" y="3962400"/>
            <a:ext cx="5930900" cy="2073275"/>
            <a:chOff x="1600" y="2496"/>
            <a:chExt cx="3736" cy="1306"/>
          </a:xfrm>
        </p:grpSpPr>
        <p:sp>
          <p:nvSpPr>
            <p:cNvPr id="205841" name="Freeform 17"/>
            <p:cNvSpPr>
              <a:spLocks/>
            </p:cNvSpPr>
            <p:nvPr/>
          </p:nvSpPr>
          <p:spPr bwMode="auto">
            <a:xfrm>
              <a:off x="1600" y="2496"/>
              <a:ext cx="2396" cy="768"/>
            </a:xfrm>
            <a:custGeom>
              <a:avLst/>
              <a:gdLst/>
              <a:ahLst/>
              <a:cxnLst>
                <a:cxn ang="0">
                  <a:pos x="28" y="768"/>
                </a:cxn>
                <a:cxn ang="0">
                  <a:pos x="40" y="608"/>
                </a:cxn>
                <a:cxn ang="0">
                  <a:pos x="56" y="592"/>
                </a:cxn>
                <a:cxn ang="0">
                  <a:pos x="64" y="580"/>
                </a:cxn>
                <a:cxn ang="0">
                  <a:pos x="112" y="540"/>
                </a:cxn>
                <a:cxn ang="0">
                  <a:pos x="152" y="500"/>
                </a:cxn>
                <a:cxn ang="0">
                  <a:pos x="180" y="448"/>
                </a:cxn>
                <a:cxn ang="0">
                  <a:pos x="196" y="412"/>
                </a:cxn>
                <a:cxn ang="0">
                  <a:pos x="256" y="384"/>
                </a:cxn>
                <a:cxn ang="0">
                  <a:pos x="300" y="356"/>
                </a:cxn>
                <a:cxn ang="0">
                  <a:pos x="408" y="300"/>
                </a:cxn>
                <a:cxn ang="0">
                  <a:pos x="656" y="188"/>
                </a:cxn>
                <a:cxn ang="0">
                  <a:pos x="804" y="152"/>
                </a:cxn>
                <a:cxn ang="0">
                  <a:pos x="852" y="124"/>
                </a:cxn>
                <a:cxn ang="0">
                  <a:pos x="908" y="96"/>
                </a:cxn>
                <a:cxn ang="0">
                  <a:pos x="1032" y="32"/>
                </a:cxn>
                <a:cxn ang="0">
                  <a:pos x="1104" y="12"/>
                </a:cxn>
                <a:cxn ang="0">
                  <a:pos x="1256" y="36"/>
                </a:cxn>
                <a:cxn ang="0">
                  <a:pos x="1292" y="56"/>
                </a:cxn>
                <a:cxn ang="0">
                  <a:pos x="1336" y="96"/>
                </a:cxn>
                <a:cxn ang="0">
                  <a:pos x="1360" y="104"/>
                </a:cxn>
                <a:cxn ang="0">
                  <a:pos x="1372" y="108"/>
                </a:cxn>
                <a:cxn ang="0">
                  <a:pos x="1516" y="96"/>
                </a:cxn>
                <a:cxn ang="0">
                  <a:pos x="1744" y="120"/>
                </a:cxn>
                <a:cxn ang="0">
                  <a:pos x="2000" y="92"/>
                </a:cxn>
                <a:cxn ang="0">
                  <a:pos x="2132" y="56"/>
                </a:cxn>
                <a:cxn ang="0">
                  <a:pos x="2188" y="36"/>
                </a:cxn>
                <a:cxn ang="0">
                  <a:pos x="2384" y="8"/>
                </a:cxn>
                <a:cxn ang="0">
                  <a:pos x="2396" y="0"/>
                </a:cxn>
              </a:cxnLst>
              <a:rect l="0" t="0" r="r" b="b"/>
              <a:pathLst>
                <a:path w="2396" h="768">
                  <a:moveTo>
                    <a:pt x="28" y="768"/>
                  </a:moveTo>
                  <a:cubicBezTo>
                    <a:pt x="4" y="732"/>
                    <a:pt x="0" y="635"/>
                    <a:pt x="40" y="608"/>
                  </a:cubicBezTo>
                  <a:cubicBezTo>
                    <a:pt x="49" y="582"/>
                    <a:pt x="37" y="608"/>
                    <a:pt x="56" y="592"/>
                  </a:cubicBezTo>
                  <a:cubicBezTo>
                    <a:pt x="60" y="589"/>
                    <a:pt x="61" y="584"/>
                    <a:pt x="64" y="580"/>
                  </a:cubicBezTo>
                  <a:cubicBezTo>
                    <a:pt x="77" y="565"/>
                    <a:pt x="96" y="551"/>
                    <a:pt x="112" y="540"/>
                  </a:cubicBezTo>
                  <a:cubicBezTo>
                    <a:pt x="122" y="525"/>
                    <a:pt x="137" y="510"/>
                    <a:pt x="152" y="500"/>
                  </a:cubicBezTo>
                  <a:cubicBezTo>
                    <a:pt x="157" y="479"/>
                    <a:pt x="171" y="467"/>
                    <a:pt x="180" y="448"/>
                  </a:cubicBezTo>
                  <a:cubicBezTo>
                    <a:pt x="186" y="434"/>
                    <a:pt x="185" y="423"/>
                    <a:pt x="196" y="412"/>
                  </a:cubicBezTo>
                  <a:cubicBezTo>
                    <a:pt x="211" y="397"/>
                    <a:pt x="238" y="396"/>
                    <a:pt x="256" y="384"/>
                  </a:cubicBezTo>
                  <a:cubicBezTo>
                    <a:pt x="267" y="368"/>
                    <a:pt x="283" y="365"/>
                    <a:pt x="300" y="356"/>
                  </a:cubicBezTo>
                  <a:cubicBezTo>
                    <a:pt x="336" y="338"/>
                    <a:pt x="372" y="318"/>
                    <a:pt x="408" y="300"/>
                  </a:cubicBezTo>
                  <a:cubicBezTo>
                    <a:pt x="489" y="259"/>
                    <a:pt x="569" y="217"/>
                    <a:pt x="656" y="188"/>
                  </a:cubicBezTo>
                  <a:cubicBezTo>
                    <a:pt x="702" y="173"/>
                    <a:pt x="761" y="176"/>
                    <a:pt x="804" y="152"/>
                  </a:cubicBezTo>
                  <a:cubicBezTo>
                    <a:pt x="822" y="142"/>
                    <a:pt x="833" y="130"/>
                    <a:pt x="852" y="124"/>
                  </a:cubicBezTo>
                  <a:cubicBezTo>
                    <a:pt x="865" y="105"/>
                    <a:pt x="887" y="103"/>
                    <a:pt x="908" y="96"/>
                  </a:cubicBezTo>
                  <a:cubicBezTo>
                    <a:pt x="953" y="81"/>
                    <a:pt x="990" y="53"/>
                    <a:pt x="1032" y="32"/>
                  </a:cubicBezTo>
                  <a:cubicBezTo>
                    <a:pt x="1053" y="21"/>
                    <a:pt x="1081" y="17"/>
                    <a:pt x="1104" y="12"/>
                  </a:cubicBezTo>
                  <a:cubicBezTo>
                    <a:pt x="1213" y="17"/>
                    <a:pt x="1185" y="18"/>
                    <a:pt x="1256" y="36"/>
                  </a:cubicBezTo>
                  <a:cubicBezTo>
                    <a:pt x="1268" y="44"/>
                    <a:pt x="1281" y="47"/>
                    <a:pt x="1292" y="56"/>
                  </a:cubicBezTo>
                  <a:cubicBezTo>
                    <a:pt x="1310" y="71"/>
                    <a:pt x="1315" y="82"/>
                    <a:pt x="1336" y="96"/>
                  </a:cubicBezTo>
                  <a:cubicBezTo>
                    <a:pt x="1343" y="101"/>
                    <a:pt x="1352" y="101"/>
                    <a:pt x="1360" y="104"/>
                  </a:cubicBezTo>
                  <a:cubicBezTo>
                    <a:pt x="1364" y="105"/>
                    <a:pt x="1372" y="108"/>
                    <a:pt x="1372" y="108"/>
                  </a:cubicBezTo>
                  <a:cubicBezTo>
                    <a:pt x="1465" y="105"/>
                    <a:pt x="1460" y="110"/>
                    <a:pt x="1516" y="96"/>
                  </a:cubicBezTo>
                  <a:cubicBezTo>
                    <a:pt x="1621" y="99"/>
                    <a:pt x="1654" y="107"/>
                    <a:pt x="1744" y="120"/>
                  </a:cubicBezTo>
                  <a:cubicBezTo>
                    <a:pt x="1835" y="117"/>
                    <a:pt x="1913" y="111"/>
                    <a:pt x="2000" y="92"/>
                  </a:cubicBezTo>
                  <a:cubicBezTo>
                    <a:pt x="2027" y="86"/>
                    <a:pt x="2112" y="69"/>
                    <a:pt x="2132" y="56"/>
                  </a:cubicBezTo>
                  <a:cubicBezTo>
                    <a:pt x="2149" y="45"/>
                    <a:pt x="2167" y="39"/>
                    <a:pt x="2188" y="36"/>
                  </a:cubicBezTo>
                  <a:cubicBezTo>
                    <a:pt x="2254" y="28"/>
                    <a:pt x="2319" y="19"/>
                    <a:pt x="2384" y="8"/>
                  </a:cubicBezTo>
                  <a:cubicBezTo>
                    <a:pt x="2388" y="5"/>
                    <a:pt x="2396" y="0"/>
                    <a:pt x="2396" y="0"/>
                  </a:cubicBezTo>
                </a:path>
              </a:pathLst>
            </a:custGeom>
            <a:noFill/>
            <a:ln w="25400" cap="flat" cmpd="sng">
              <a:solidFill>
                <a:srgbClr val="FF0000"/>
              </a:solidFill>
              <a:prstDash val="solid"/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5845" name="Line 21"/>
            <p:cNvSpPr>
              <a:spLocks noChangeShapeType="1"/>
            </p:cNvSpPr>
            <p:nvPr/>
          </p:nvSpPr>
          <p:spPr bwMode="auto">
            <a:xfrm flipH="1" flipV="1">
              <a:off x="2688" y="2544"/>
              <a:ext cx="1152" cy="1104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5846" name="Text Box 22"/>
            <p:cNvSpPr txBox="1">
              <a:spLocks noChangeArrowheads="1"/>
            </p:cNvSpPr>
            <p:nvPr/>
          </p:nvSpPr>
          <p:spPr bwMode="auto">
            <a:xfrm>
              <a:off x="3926" y="3590"/>
              <a:ext cx="1410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495300" indent="-495300"/>
              <a:r>
                <a:rPr lang="en-US" sz="1600"/>
                <a:t>sylvyan (lateral) sulcus</a:t>
              </a:r>
              <a:endParaRPr lang="en-CA" sz="1600"/>
            </a:p>
          </p:txBody>
        </p:sp>
      </p:grpSp>
      <p:grpSp>
        <p:nvGrpSpPr>
          <p:cNvPr id="4" name="Group 39"/>
          <p:cNvGrpSpPr>
            <a:grpSpLocks/>
          </p:cNvGrpSpPr>
          <p:nvPr/>
        </p:nvGrpSpPr>
        <p:grpSpPr bwMode="auto">
          <a:xfrm>
            <a:off x="914400" y="1524000"/>
            <a:ext cx="4381500" cy="3675063"/>
            <a:chOff x="576" y="960"/>
            <a:chExt cx="2760" cy="2315"/>
          </a:xfrm>
        </p:grpSpPr>
        <p:sp>
          <p:nvSpPr>
            <p:cNvPr id="205848" name="Freeform 24"/>
            <p:cNvSpPr>
              <a:spLocks/>
            </p:cNvSpPr>
            <p:nvPr/>
          </p:nvSpPr>
          <p:spPr bwMode="auto">
            <a:xfrm>
              <a:off x="656" y="968"/>
              <a:ext cx="2680" cy="2307"/>
            </a:xfrm>
            <a:custGeom>
              <a:avLst/>
              <a:gdLst/>
              <a:ahLst/>
              <a:cxnLst>
                <a:cxn ang="0">
                  <a:pos x="2560" y="40"/>
                </a:cxn>
                <a:cxn ang="0">
                  <a:pos x="2408" y="0"/>
                </a:cxn>
                <a:cxn ang="0">
                  <a:pos x="1840" y="64"/>
                </a:cxn>
                <a:cxn ang="0">
                  <a:pos x="1584" y="88"/>
                </a:cxn>
                <a:cxn ang="0">
                  <a:pos x="1304" y="176"/>
                </a:cxn>
                <a:cxn ang="0">
                  <a:pos x="1160" y="240"/>
                </a:cxn>
                <a:cxn ang="0">
                  <a:pos x="992" y="296"/>
                </a:cxn>
                <a:cxn ang="0">
                  <a:pos x="672" y="392"/>
                </a:cxn>
                <a:cxn ang="0">
                  <a:pos x="632" y="424"/>
                </a:cxn>
                <a:cxn ang="0">
                  <a:pos x="600" y="464"/>
                </a:cxn>
                <a:cxn ang="0">
                  <a:pos x="472" y="552"/>
                </a:cxn>
                <a:cxn ang="0">
                  <a:pos x="416" y="608"/>
                </a:cxn>
                <a:cxn ang="0">
                  <a:pos x="336" y="680"/>
                </a:cxn>
                <a:cxn ang="0">
                  <a:pos x="272" y="736"/>
                </a:cxn>
                <a:cxn ang="0">
                  <a:pos x="120" y="1048"/>
                </a:cxn>
                <a:cxn ang="0">
                  <a:pos x="72" y="1128"/>
                </a:cxn>
                <a:cxn ang="0">
                  <a:pos x="8" y="1280"/>
                </a:cxn>
                <a:cxn ang="0">
                  <a:pos x="32" y="1400"/>
                </a:cxn>
                <a:cxn ang="0">
                  <a:pos x="16" y="1592"/>
                </a:cxn>
                <a:cxn ang="0">
                  <a:pos x="72" y="1832"/>
                </a:cxn>
                <a:cxn ang="0">
                  <a:pos x="104" y="1872"/>
                </a:cxn>
                <a:cxn ang="0">
                  <a:pos x="312" y="2056"/>
                </a:cxn>
                <a:cxn ang="0">
                  <a:pos x="360" y="2112"/>
                </a:cxn>
                <a:cxn ang="0">
                  <a:pos x="456" y="2160"/>
                </a:cxn>
                <a:cxn ang="0">
                  <a:pos x="808" y="2272"/>
                </a:cxn>
                <a:cxn ang="0">
                  <a:pos x="888" y="2296"/>
                </a:cxn>
                <a:cxn ang="0">
                  <a:pos x="952" y="2216"/>
                </a:cxn>
                <a:cxn ang="0">
                  <a:pos x="1016" y="2096"/>
                </a:cxn>
                <a:cxn ang="0">
                  <a:pos x="1152" y="1928"/>
                </a:cxn>
                <a:cxn ang="0">
                  <a:pos x="1248" y="1896"/>
                </a:cxn>
                <a:cxn ang="0">
                  <a:pos x="1336" y="1832"/>
                </a:cxn>
                <a:cxn ang="0">
                  <a:pos x="1480" y="1768"/>
                </a:cxn>
                <a:cxn ang="0">
                  <a:pos x="1576" y="1712"/>
                </a:cxn>
                <a:cxn ang="0">
                  <a:pos x="1632" y="1648"/>
                </a:cxn>
                <a:cxn ang="0">
                  <a:pos x="1696" y="1408"/>
                </a:cxn>
                <a:cxn ang="0">
                  <a:pos x="1792" y="1216"/>
                </a:cxn>
                <a:cxn ang="0">
                  <a:pos x="1904" y="976"/>
                </a:cxn>
                <a:cxn ang="0">
                  <a:pos x="2040" y="880"/>
                </a:cxn>
                <a:cxn ang="0">
                  <a:pos x="2200" y="792"/>
                </a:cxn>
                <a:cxn ang="0">
                  <a:pos x="2320" y="448"/>
                </a:cxn>
                <a:cxn ang="0">
                  <a:pos x="2544" y="288"/>
                </a:cxn>
                <a:cxn ang="0">
                  <a:pos x="2584" y="96"/>
                </a:cxn>
                <a:cxn ang="0">
                  <a:pos x="2656" y="40"/>
                </a:cxn>
                <a:cxn ang="0">
                  <a:pos x="2616" y="48"/>
                </a:cxn>
              </a:cxnLst>
              <a:rect l="0" t="0" r="r" b="b"/>
              <a:pathLst>
                <a:path w="2680" h="2307">
                  <a:moveTo>
                    <a:pt x="2672" y="48"/>
                  </a:moveTo>
                  <a:cubicBezTo>
                    <a:pt x="2635" y="45"/>
                    <a:pt x="2596" y="49"/>
                    <a:pt x="2560" y="40"/>
                  </a:cubicBezTo>
                  <a:cubicBezTo>
                    <a:pt x="2541" y="35"/>
                    <a:pt x="2531" y="9"/>
                    <a:pt x="2512" y="8"/>
                  </a:cubicBezTo>
                  <a:cubicBezTo>
                    <a:pt x="2477" y="5"/>
                    <a:pt x="2443" y="3"/>
                    <a:pt x="2408" y="0"/>
                  </a:cubicBezTo>
                  <a:cubicBezTo>
                    <a:pt x="2235" y="9"/>
                    <a:pt x="2069" y="46"/>
                    <a:pt x="1896" y="56"/>
                  </a:cubicBezTo>
                  <a:cubicBezTo>
                    <a:pt x="1877" y="59"/>
                    <a:pt x="1859" y="63"/>
                    <a:pt x="1840" y="64"/>
                  </a:cubicBezTo>
                  <a:cubicBezTo>
                    <a:pt x="1763" y="68"/>
                    <a:pt x="1685" y="65"/>
                    <a:pt x="1608" y="72"/>
                  </a:cubicBezTo>
                  <a:cubicBezTo>
                    <a:pt x="1598" y="73"/>
                    <a:pt x="1593" y="84"/>
                    <a:pt x="1584" y="88"/>
                  </a:cubicBezTo>
                  <a:cubicBezTo>
                    <a:pt x="1554" y="101"/>
                    <a:pt x="1519" y="110"/>
                    <a:pt x="1488" y="120"/>
                  </a:cubicBezTo>
                  <a:cubicBezTo>
                    <a:pt x="1427" y="140"/>
                    <a:pt x="1365" y="156"/>
                    <a:pt x="1304" y="176"/>
                  </a:cubicBezTo>
                  <a:cubicBezTo>
                    <a:pt x="1295" y="179"/>
                    <a:pt x="1289" y="188"/>
                    <a:pt x="1280" y="192"/>
                  </a:cubicBezTo>
                  <a:cubicBezTo>
                    <a:pt x="1242" y="209"/>
                    <a:pt x="1199" y="227"/>
                    <a:pt x="1160" y="240"/>
                  </a:cubicBezTo>
                  <a:cubicBezTo>
                    <a:pt x="1127" y="251"/>
                    <a:pt x="1100" y="282"/>
                    <a:pt x="1064" y="288"/>
                  </a:cubicBezTo>
                  <a:cubicBezTo>
                    <a:pt x="1040" y="292"/>
                    <a:pt x="1016" y="293"/>
                    <a:pt x="992" y="296"/>
                  </a:cubicBezTo>
                  <a:cubicBezTo>
                    <a:pt x="924" y="313"/>
                    <a:pt x="890" y="322"/>
                    <a:pt x="816" y="328"/>
                  </a:cubicBezTo>
                  <a:cubicBezTo>
                    <a:pt x="765" y="345"/>
                    <a:pt x="722" y="375"/>
                    <a:pt x="672" y="392"/>
                  </a:cubicBezTo>
                  <a:cubicBezTo>
                    <a:pt x="667" y="400"/>
                    <a:pt x="664" y="410"/>
                    <a:pt x="656" y="416"/>
                  </a:cubicBezTo>
                  <a:cubicBezTo>
                    <a:pt x="649" y="421"/>
                    <a:pt x="638" y="418"/>
                    <a:pt x="632" y="424"/>
                  </a:cubicBezTo>
                  <a:cubicBezTo>
                    <a:pt x="626" y="430"/>
                    <a:pt x="629" y="441"/>
                    <a:pt x="624" y="448"/>
                  </a:cubicBezTo>
                  <a:cubicBezTo>
                    <a:pt x="618" y="456"/>
                    <a:pt x="608" y="459"/>
                    <a:pt x="600" y="464"/>
                  </a:cubicBezTo>
                  <a:cubicBezTo>
                    <a:pt x="587" y="503"/>
                    <a:pt x="554" y="501"/>
                    <a:pt x="520" y="520"/>
                  </a:cubicBezTo>
                  <a:cubicBezTo>
                    <a:pt x="503" y="529"/>
                    <a:pt x="472" y="552"/>
                    <a:pt x="472" y="552"/>
                  </a:cubicBezTo>
                  <a:cubicBezTo>
                    <a:pt x="426" y="621"/>
                    <a:pt x="487" y="540"/>
                    <a:pt x="432" y="584"/>
                  </a:cubicBezTo>
                  <a:cubicBezTo>
                    <a:pt x="424" y="590"/>
                    <a:pt x="423" y="602"/>
                    <a:pt x="416" y="608"/>
                  </a:cubicBezTo>
                  <a:cubicBezTo>
                    <a:pt x="402" y="621"/>
                    <a:pt x="368" y="640"/>
                    <a:pt x="368" y="640"/>
                  </a:cubicBezTo>
                  <a:cubicBezTo>
                    <a:pt x="352" y="687"/>
                    <a:pt x="372" y="644"/>
                    <a:pt x="336" y="680"/>
                  </a:cubicBezTo>
                  <a:cubicBezTo>
                    <a:pt x="329" y="687"/>
                    <a:pt x="327" y="698"/>
                    <a:pt x="320" y="704"/>
                  </a:cubicBezTo>
                  <a:cubicBezTo>
                    <a:pt x="306" y="717"/>
                    <a:pt x="272" y="736"/>
                    <a:pt x="272" y="736"/>
                  </a:cubicBezTo>
                  <a:cubicBezTo>
                    <a:pt x="231" y="797"/>
                    <a:pt x="207" y="858"/>
                    <a:pt x="184" y="928"/>
                  </a:cubicBezTo>
                  <a:cubicBezTo>
                    <a:pt x="168" y="975"/>
                    <a:pt x="164" y="1019"/>
                    <a:pt x="120" y="1048"/>
                  </a:cubicBezTo>
                  <a:cubicBezTo>
                    <a:pt x="112" y="1072"/>
                    <a:pt x="104" y="1096"/>
                    <a:pt x="96" y="1120"/>
                  </a:cubicBezTo>
                  <a:cubicBezTo>
                    <a:pt x="93" y="1128"/>
                    <a:pt x="80" y="1124"/>
                    <a:pt x="72" y="1128"/>
                  </a:cubicBezTo>
                  <a:cubicBezTo>
                    <a:pt x="63" y="1132"/>
                    <a:pt x="56" y="1139"/>
                    <a:pt x="48" y="1144"/>
                  </a:cubicBezTo>
                  <a:cubicBezTo>
                    <a:pt x="20" y="1186"/>
                    <a:pt x="18" y="1231"/>
                    <a:pt x="8" y="1280"/>
                  </a:cubicBezTo>
                  <a:cubicBezTo>
                    <a:pt x="11" y="1312"/>
                    <a:pt x="10" y="1345"/>
                    <a:pt x="16" y="1376"/>
                  </a:cubicBezTo>
                  <a:cubicBezTo>
                    <a:pt x="18" y="1385"/>
                    <a:pt x="31" y="1390"/>
                    <a:pt x="32" y="1400"/>
                  </a:cubicBezTo>
                  <a:cubicBezTo>
                    <a:pt x="36" y="1426"/>
                    <a:pt x="8" y="1456"/>
                    <a:pt x="0" y="1480"/>
                  </a:cubicBezTo>
                  <a:cubicBezTo>
                    <a:pt x="4" y="1515"/>
                    <a:pt x="6" y="1557"/>
                    <a:pt x="16" y="1592"/>
                  </a:cubicBezTo>
                  <a:cubicBezTo>
                    <a:pt x="20" y="1608"/>
                    <a:pt x="32" y="1640"/>
                    <a:pt x="32" y="1640"/>
                  </a:cubicBezTo>
                  <a:cubicBezTo>
                    <a:pt x="36" y="1717"/>
                    <a:pt x="9" y="1790"/>
                    <a:pt x="72" y="1832"/>
                  </a:cubicBezTo>
                  <a:cubicBezTo>
                    <a:pt x="75" y="1840"/>
                    <a:pt x="75" y="1849"/>
                    <a:pt x="80" y="1856"/>
                  </a:cubicBezTo>
                  <a:cubicBezTo>
                    <a:pt x="86" y="1864"/>
                    <a:pt x="100" y="1863"/>
                    <a:pt x="104" y="1872"/>
                  </a:cubicBezTo>
                  <a:cubicBezTo>
                    <a:pt x="132" y="1934"/>
                    <a:pt x="91" y="1928"/>
                    <a:pt x="152" y="1968"/>
                  </a:cubicBezTo>
                  <a:cubicBezTo>
                    <a:pt x="187" y="2021"/>
                    <a:pt x="261" y="2022"/>
                    <a:pt x="312" y="2056"/>
                  </a:cubicBezTo>
                  <a:cubicBezTo>
                    <a:pt x="322" y="2071"/>
                    <a:pt x="323" y="2091"/>
                    <a:pt x="336" y="2104"/>
                  </a:cubicBezTo>
                  <a:cubicBezTo>
                    <a:pt x="342" y="2110"/>
                    <a:pt x="353" y="2108"/>
                    <a:pt x="360" y="2112"/>
                  </a:cubicBezTo>
                  <a:cubicBezTo>
                    <a:pt x="377" y="2121"/>
                    <a:pt x="390" y="2138"/>
                    <a:pt x="408" y="2144"/>
                  </a:cubicBezTo>
                  <a:cubicBezTo>
                    <a:pt x="424" y="2149"/>
                    <a:pt x="442" y="2151"/>
                    <a:pt x="456" y="2160"/>
                  </a:cubicBezTo>
                  <a:cubicBezTo>
                    <a:pt x="517" y="2201"/>
                    <a:pt x="617" y="2208"/>
                    <a:pt x="688" y="2232"/>
                  </a:cubicBezTo>
                  <a:cubicBezTo>
                    <a:pt x="728" y="2245"/>
                    <a:pt x="768" y="2259"/>
                    <a:pt x="808" y="2272"/>
                  </a:cubicBezTo>
                  <a:cubicBezTo>
                    <a:pt x="818" y="2275"/>
                    <a:pt x="829" y="2277"/>
                    <a:pt x="840" y="2280"/>
                  </a:cubicBezTo>
                  <a:cubicBezTo>
                    <a:pt x="856" y="2285"/>
                    <a:pt x="888" y="2296"/>
                    <a:pt x="888" y="2296"/>
                  </a:cubicBezTo>
                  <a:cubicBezTo>
                    <a:pt x="912" y="2293"/>
                    <a:pt x="945" y="2307"/>
                    <a:pt x="960" y="2288"/>
                  </a:cubicBezTo>
                  <a:cubicBezTo>
                    <a:pt x="975" y="2269"/>
                    <a:pt x="952" y="2240"/>
                    <a:pt x="952" y="2216"/>
                  </a:cubicBezTo>
                  <a:cubicBezTo>
                    <a:pt x="952" y="2200"/>
                    <a:pt x="954" y="2183"/>
                    <a:pt x="960" y="2168"/>
                  </a:cubicBezTo>
                  <a:cubicBezTo>
                    <a:pt x="968" y="2148"/>
                    <a:pt x="996" y="2112"/>
                    <a:pt x="1016" y="2096"/>
                  </a:cubicBezTo>
                  <a:cubicBezTo>
                    <a:pt x="1031" y="2084"/>
                    <a:pt x="1064" y="2064"/>
                    <a:pt x="1064" y="2064"/>
                  </a:cubicBezTo>
                  <a:cubicBezTo>
                    <a:pt x="1093" y="2020"/>
                    <a:pt x="1097" y="1953"/>
                    <a:pt x="1152" y="1928"/>
                  </a:cubicBezTo>
                  <a:cubicBezTo>
                    <a:pt x="1175" y="1918"/>
                    <a:pt x="1200" y="1912"/>
                    <a:pt x="1224" y="1904"/>
                  </a:cubicBezTo>
                  <a:cubicBezTo>
                    <a:pt x="1232" y="1901"/>
                    <a:pt x="1248" y="1896"/>
                    <a:pt x="1248" y="1896"/>
                  </a:cubicBezTo>
                  <a:cubicBezTo>
                    <a:pt x="1278" y="1852"/>
                    <a:pt x="1247" y="1887"/>
                    <a:pt x="1288" y="1864"/>
                  </a:cubicBezTo>
                  <a:cubicBezTo>
                    <a:pt x="1305" y="1855"/>
                    <a:pt x="1320" y="1843"/>
                    <a:pt x="1336" y="1832"/>
                  </a:cubicBezTo>
                  <a:cubicBezTo>
                    <a:pt x="1363" y="1814"/>
                    <a:pt x="1405" y="1818"/>
                    <a:pt x="1432" y="1800"/>
                  </a:cubicBezTo>
                  <a:cubicBezTo>
                    <a:pt x="1448" y="1789"/>
                    <a:pt x="1462" y="1774"/>
                    <a:pt x="1480" y="1768"/>
                  </a:cubicBezTo>
                  <a:cubicBezTo>
                    <a:pt x="1488" y="1765"/>
                    <a:pt x="1497" y="1764"/>
                    <a:pt x="1504" y="1760"/>
                  </a:cubicBezTo>
                  <a:cubicBezTo>
                    <a:pt x="1529" y="1746"/>
                    <a:pt x="1552" y="1728"/>
                    <a:pt x="1576" y="1712"/>
                  </a:cubicBezTo>
                  <a:cubicBezTo>
                    <a:pt x="1584" y="1707"/>
                    <a:pt x="1600" y="1696"/>
                    <a:pt x="1600" y="1696"/>
                  </a:cubicBezTo>
                  <a:cubicBezTo>
                    <a:pt x="1611" y="1680"/>
                    <a:pt x="1626" y="1666"/>
                    <a:pt x="1632" y="1648"/>
                  </a:cubicBezTo>
                  <a:cubicBezTo>
                    <a:pt x="1637" y="1632"/>
                    <a:pt x="1648" y="1600"/>
                    <a:pt x="1648" y="1600"/>
                  </a:cubicBezTo>
                  <a:cubicBezTo>
                    <a:pt x="1653" y="1554"/>
                    <a:pt x="1667" y="1451"/>
                    <a:pt x="1696" y="1408"/>
                  </a:cubicBezTo>
                  <a:cubicBezTo>
                    <a:pt x="1719" y="1373"/>
                    <a:pt x="1735" y="1347"/>
                    <a:pt x="1752" y="1312"/>
                  </a:cubicBezTo>
                  <a:cubicBezTo>
                    <a:pt x="1768" y="1280"/>
                    <a:pt x="1781" y="1250"/>
                    <a:pt x="1792" y="1216"/>
                  </a:cubicBezTo>
                  <a:cubicBezTo>
                    <a:pt x="1797" y="1200"/>
                    <a:pt x="1808" y="1168"/>
                    <a:pt x="1808" y="1168"/>
                  </a:cubicBezTo>
                  <a:cubicBezTo>
                    <a:pt x="1819" y="1094"/>
                    <a:pt x="1838" y="1020"/>
                    <a:pt x="1904" y="976"/>
                  </a:cubicBezTo>
                  <a:cubicBezTo>
                    <a:pt x="1925" y="945"/>
                    <a:pt x="1938" y="945"/>
                    <a:pt x="1968" y="928"/>
                  </a:cubicBezTo>
                  <a:cubicBezTo>
                    <a:pt x="1993" y="914"/>
                    <a:pt x="2013" y="889"/>
                    <a:pt x="2040" y="880"/>
                  </a:cubicBezTo>
                  <a:cubicBezTo>
                    <a:pt x="2088" y="864"/>
                    <a:pt x="2142" y="844"/>
                    <a:pt x="2184" y="816"/>
                  </a:cubicBezTo>
                  <a:cubicBezTo>
                    <a:pt x="2189" y="808"/>
                    <a:pt x="2193" y="799"/>
                    <a:pt x="2200" y="792"/>
                  </a:cubicBezTo>
                  <a:cubicBezTo>
                    <a:pt x="2207" y="785"/>
                    <a:pt x="2222" y="785"/>
                    <a:pt x="2224" y="776"/>
                  </a:cubicBezTo>
                  <a:cubicBezTo>
                    <a:pt x="2246" y="666"/>
                    <a:pt x="2212" y="520"/>
                    <a:pt x="2320" y="448"/>
                  </a:cubicBezTo>
                  <a:cubicBezTo>
                    <a:pt x="2358" y="391"/>
                    <a:pt x="2367" y="392"/>
                    <a:pt x="2424" y="360"/>
                  </a:cubicBezTo>
                  <a:cubicBezTo>
                    <a:pt x="2466" y="337"/>
                    <a:pt x="2498" y="303"/>
                    <a:pt x="2544" y="288"/>
                  </a:cubicBezTo>
                  <a:cubicBezTo>
                    <a:pt x="2550" y="271"/>
                    <a:pt x="2565" y="258"/>
                    <a:pt x="2568" y="240"/>
                  </a:cubicBezTo>
                  <a:cubicBezTo>
                    <a:pt x="2576" y="192"/>
                    <a:pt x="2554" y="134"/>
                    <a:pt x="2584" y="96"/>
                  </a:cubicBezTo>
                  <a:cubicBezTo>
                    <a:pt x="2605" y="70"/>
                    <a:pt x="2651" y="67"/>
                    <a:pt x="2680" y="48"/>
                  </a:cubicBezTo>
                  <a:cubicBezTo>
                    <a:pt x="2672" y="45"/>
                    <a:pt x="2664" y="36"/>
                    <a:pt x="2656" y="40"/>
                  </a:cubicBezTo>
                  <a:cubicBezTo>
                    <a:pt x="2648" y="44"/>
                    <a:pt x="2656" y="60"/>
                    <a:pt x="2648" y="64"/>
                  </a:cubicBezTo>
                  <a:cubicBezTo>
                    <a:pt x="2636" y="70"/>
                    <a:pt x="2623" y="55"/>
                    <a:pt x="2616" y="48"/>
                  </a:cubicBezTo>
                </a:path>
              </a:pathLst>
            </a:custGeom>
            <a:solidFill>
              <a:srgbClr val="FF0000">
                <a:alpha val="39999"/>
              </a:srgbClr>
            </a:solidFill>
            <a:ln w="25400" cap="flat" cmpd="sng">
              <a:noFill/>
              <a:prstDash val="solid"/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5849" name="Line 25"/>
            <p:cNvSpPr>
              <a:spLocks noChangeShapeType="1"/>
            </p:cNvSpPr>
            <p:nvPr/>
          </p:nvSpPr>
          <p:spPr bwMode="auto">
            <a:xfrm flipH="1" flipV="1">
              <a:off x="1008" y="1200"/>
              <a:ext cx="1008" cy="624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5850" name="Text Box 26"/>
            <p:cNvSpPr txBox="1">
              <a:spLocks noChangeArrowheads="1"/>
            </p:cNvSpPr>
            <p:nvPr/>
          </p:nvSpPr>
          <p:spPr bwMode="auto">
            <a:xfrm>
              <a:off x="576" y="960"/>
              <a:ext cx="749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495300" indent="-495300"/>
              <a:r>
                <a:rPr lang="en-US" sz="1600"/>
                <a:t>frontal lobe</a:t>
              </a:r>
              <a:endParaRPr lang="en-CA" sz="1600"/>
            </a:p>
          </p:txBody>
        </p:sp>
      </p:grpSp>
      <p:grpSp>
        <p:nvGrpSpPr>
          <p:cNvPr id="5" name="Group 42"/>
          <p:cNvGrpSpPr>
            <a:grpSpLocks/>
          </p:cNvGrpSpPr>
          <p:nvPr/>
        </p:nvGrpSpPr>
        <p:grpSpPr bwMode="auto">
          <a:xfrm>
            <a:off x="990600" y="3933825"/>
            <a:ext cx="5653088" cy="2060575"/>
            <a:chOff x="624" y="2478"/>
            <a:chExt cx="3561" cy="1298"/>
          </a:xfrm>
        </p:grpSpPr>
        <p:sp>
          <p:nvSpPr>
            <p:cNvPr id="205851" name="Freeform 27"/>
            <p:cNvSpPr>
              <a:spLocks/>
            </p:cNvSpPr>
            <p:nvPr/>
          </p:nvSpPr>
          <p:spPr bwMode="auto">
            <a:xfrm>
              <a:off x="1608" y="2478"/>
              <a:ext cx="2577" cy="1298"/>
            </a:xfrm>
            <a:custGeom>
              <a:avLst/>
              <a:gdLst/>
              <a:ahLst/>
              <a:cxnLst>
                <a:cxn ang="0">
                  <a:pos x="16" y="802"/>
                </a:cxn>
                <a:cxn ang="0">
                  <a:pos x="48" y="850"/>
                </a:cxn>
                <a:cxn ang="0">
                  <a:pos x="64" y="930"/>
                </a:cxn>
                <a:cxn ang="0">
                  <a:pos x="104" y="1002"/>
                </a:cxn>
                <a:cxn ang="0">
                  <a:pos x="232" y="1074"/>
                </a:cxn>
                <a:cxn ang="0">
                  <a:pos x="296" y="1130"/>
                </a:cxn>
                <a:cxn ang="0">
                  <a:pos x="560" y="1210"/>
                </a:cxn>
                <a:cxn ang="0">
                  <a:pos x="600" y="1242"/>
                </a:cxn>
                <a:cxn ang="0">
                  <a:pos x="704" y="1298"/>
                </a:cxn>
                <a:cxn ang="0">
                  <a:pos x="912" y="1290"/>
                </a:cxn>
                <a:cxn ang="0">
                  <a:pos x="936" y="1274"/>
                </a:cxn>
                <a:cxn ang="0">
                  <a:pos x="1056" y="1226"/>
                </a:cxn>
                <a:cxn ang="0">
                  <a:pos x="1104" y="1194"/>
                </a:cxn>
                <a:cxn ang="0">
                  <a:pos x="1176" y="1162"/>
                </a:cxn>
                <a:cxn ang="0">
                  <a:pos x="1224" y="1146"/>
                </a:cxn>
                <a:cxn ang="0">
                  <a:pos x="1688" y="1154"/>
                </a:cxn>
                <a:cxn ang="0">
                  <a:pos x="1856" y="1130"/>
                </a:cxn>
                <a:cxn ang="0">
                  <a:pos x="2056" y="1034"/>
                </a:cxn>
                <a:cxn ang="0">
                  <a:pos x="2128" y="1018"/>
                </a:cxn>
                <a:cxn ang="0">
                  <a:pos x="2200" y="994"/>
                </a:cxn>
                <a:cxn ang="0">
                  <a:pos x="2368" y="962"/>
                </a:cxn>
                <a:cxn ang="0">
                  <a:pos x="2352" y="818"/>
                </a:cxn>
                <a:cxn ang="0">
                  <a:pos x="2360" y="706"/>
                </a:cxn>
                <a:cxn ang="0">
                  <a:pos x="2368" y="682"/>
                </a:cxn>
                <a:cxn ang="0">
                  <a:pos x="2416" y="442"/>
                </a:cxn>
                <a:cxn ang="0">
                  <a:pos x="2504" y="322"/>
                </a:cxn>
                <a:cxn ang="0">
                  <a:pos x="2544" y="250"/>
                </a:cxn>
                <a:cxn ang="0">
                  <a:pos x="2544" y="34"/>
                </a:cxn>
                <a:cxn ang="0">
                  <a:pos x="2464" y="26"/>
                </a:cxn>
                <a:cxn ang="0">
                  <a:pos x="2240" y="50"/>
                </a:cxn>
                <a:cxn ang="0">
                  <a:pos x="1880" y="114"/>
                </a:cxn>
                <a:cxn ang="0">
                  <a:pos x="1632" y="122"/>
                </a:cxn>
                <a:cxn ang="0">
                  <a:pos x="1320" y="114"/>
                </a:cxn>
                <a:cxn ang="0">
                  <a:pos x="1224" y="58"/>
                </a:cxn>
                <a:cxn ang="0">
                  <a:pos x="1176" y="42"/>
                </a:cxn>
                <a:cxn ang="0">
                  <a:pos x="1152" y="34"/>
                </a:cxn>
                <a:cxn ang="0">
                  <a:pos x="992" y="66"/>
                </a:cxn>
                <a:cxn ang="0">
                  <a:pos x="896" y="130"/>
                </a:cxn>
                <a:cxn ang="0">
                  <a:pos x="728" y="194"/>
                </a:cxn>
                <a:cxn ang="0">
                  <a:pos x="648" y="202"/>
                </a:cxn>
                <a:cxn ang="0">
                  <a:pos x="352" y="338"/>
                </a:cxn>
                <a:cxn ang="0">
                  <a:pos x="280" y="362"/>
                </a:cxn>
                <a:cxn ang="0">
                  <a:pos x="232" y="394"/>
                </a:cxn>
                <a:cxn ang="0">
                  <a:pos x="208" y="410"/>
                </a:cxn>
                <a:cxn ang="0">
                  <a:pos x="168" y="450"/>
                </a:cxn>
                <a:cxn ang="0">
                  <a:pos x="144" y="498"/>
                </a:cxn>
                <a:cxn ang="0">
                  <a:pos x="104" y="546"/>
                </a:cxn>
                <a:cxn ang="0">
                  <a:pos x="88" y="570"/>
                </a:cxn>
                <a:cxn ang="0">
                  <a:pos x="40" y="602"/>
                </a:cxn>
                <a:cxn ang="0">
                  <a:pos x="8" y="674"/>
                </a:cxn>
                <a:cxn ang="0">
                  <a:pos x="0" y="698"/>
                </a:cxn>
                <a:cxn ang="0">
                  <a:pos x="8" y="770"/>
                </a:cxn>
                <a:cxn ang="0">
                  <a:pos x="24" y="826"/>
                </a:cxn>
                <a:cxn ang="0">
                  <a:pos x="16" y="802"/>
                </a:cxn>
              </a:cxnLst>
              <a:rect l="0" t="0" r="r" b="b"/>
              <a:pathLst>
                <a:path w="2577" h="1298">
                  <a:moveTo>
                    <a:pt x="16" y="802"/>
                  </a:moveTo>
                  <a:cubicBezTo>
                    <a:pt x="27" y="818"/>
                    <a:pt x="45" y="831"/>
                    <a:pt x="48" y="850"/>
                  </a:cubicBezTo>
                  <a:cubicBezTo>
                    <a:pt x="51" y="871"/>
                    <a:pt x="53" y="908"/>
                    <a:pt x="64" y="930"/>
                  </a:cubicBezTo>
                  <a:cubicBezTo>
                    <a:pt x="73" y="949"/>
                    <a:pt x="88" y="988"/>
                    <a:pt x="104" y="1002"/>
                  </a:cubicBezTo>
                  <a:cubicBezTo>
                    <a:pt x="140" y="1033"/>
                    <a:pt x="186" y="1062"/>
                    <a:pt x="232" y="1074"/>
                  </a:cubicBezTo>
                  <a:cubicBezTo>
                    <a:pt x="258" y="1091"/>
                    <a:pt x="268" y="1116"/>
                    <a:pt x="296" y="1130"/>
                  </a:cubicBezTo>
                  <a:cubicBezTo>
                    <a:pt x="379" y="1172"/>
                    <a:pt x="467" y="1198"/>
                    <a:pt x="560" y="1210"/>
                  </a:cubicBezTo>
                  <a:cubicBezTo>
                    <a:pt x="614" y="1228"/>
                    <a:pt x="555" y="1203"/>
                    <a:pt x="600" y="1242"/>
                  </a:cubicBezTo>
                  <a:cubicBezTo>
                    <a:pt x="632" y="1270"/>
                    <a:pt x="664" y="1288"/>
                    <a:pt x="704" y="1298"/>
                  </a:cubicBezTo>
                  <a:cubicBezTo>
                    <a:pt x="773" y="1295"/>
                    <a:pt x="843" y="1297"/>
                    <a:pt x="912" y="1290"/>
                  </a:cubicBezTo>
                  <a:cubicBezTo>
                    <a:pt x="922" y="1289"/>
                    <a:pt x="927" y="1278"/>
                    <a:pt x="936" y="1274"/>
                  </a:cubicBezTo>
                  <a:cubicBezTo>
                    <a:pt x="974" y="1257"/>
                    <a:pt x="1017" y="1239"/>
                    <a:pt x="1056" y="1226"/>
                  </a:cubicBezTo>
                  <a:cubicBezTo>
                    <a:pt x="1074" y="1220"/>
                    <a:pt x="1088" y="1205"/>
                    <a:pt x="1104" y="1194"/>
                  </a:cubicBezTo>
                  <a:cubicBezTo>
                    <a:pt x="1126" y="1179"/>
                    <a:pt x="1152" y="1173"/>
                    <a:pt x="1176" y="1162"/>
                  </a:cubicBezTo>
                  <a:cubicBezTo>
                    <a:pt x="1191" y="1155"/>
                    <a:pt x="1224" y="1146"/>
                    <a:pt x="1224" y="1146"/>
                  </a:cubicBezTo>
                  <a:cubicBezTo>
                    <a:pt x="1423" y="1152"/>
                    <a:pt x="1505" y="1163"/>
                    <a:pt x="1688" y="1154"/>
                  </a:cubicBezTo>
                  <a:cubicBezTo>
                    <a:pt x="1744" y="1140"/>
                    <a:pt x="1801" y="1148"/>
                    <a:pt x="1856" y="1130"/>
                  </a:cubicBezTo>
                  <a:cubicBezTo>
                    <a:pt x="1908" y="1052"/>
                    <a:pt x="1968" y="1044"/>
                    <a:pt x="2056" y="1034"/>
                  </a:cubicBezTo>
                  <a:cubicBezTo>
                    <a:pt x="2125" y="1011"/>
                    <a:pt x="2015" y="1046"/>
                    <a:pt x="2128" y="1018"/>
                  </a:cubicBezTo>
                  <a:cubicBezTo>
                    <a:pt x="2153" y="1012"/>
                    <a:pt x="2175" y="998"/>
                    <a:pt x="2200" y="994"/>
                  </a:cubicBezTo>
                  <a:cubicBezTo>
                    <a:pt x="2256" y="985"/>
                    <a:pt x="2314" y="980"/>
                    <a:pt x="2368" y="962"/>
                  </a:cubicBezTo>
                  <a:cubicBezTo>
                    <a:pt x="2404" y="908"/>
                    <a:pt x="2369" y="869"/>
                    <a:pt x="2352" y="818"/>
                  </a:cubicBezTo>
                  <a:cubicBezTo>
                    <a:pt x="2355" y="781"/>
                    <a:pt x="2356" y="743"/>
                    <a:pt x="2360" y="706"/>
                  </a:cubicBezTo>
                  <a:cubicBezTo>
                    <a:pt x="2361" y="698"/>
                    <a:pt x="2367" y="690"/>
                    <a:pt x="2368" y="682"/>
                  </a:cubicBezTo>
                  <a:cubicBezTo>
                    <a:pt x="2376" y="596"/>
                    <a:pt x="2368" y="515"/>
                    <a:pt x="2416" y="442"/>
                  </a:cubicBezTo>
                  <a:cubicBezTo>
                    <a:pt x="2441" y="404"/>
                    <a:pt x="2489" y="367"/>
                    <a:pt x="2504" y="322"/>
                  </a:cubicBezTo>
                  <a:cubicBezTo>
                    <a:pt x="2513" y="296"/>
                    <a:pt x="2544" y="250"/>
                    <a:pt x="2544" y="250"/>
                  </a:cubicBezTo>
                  <a:cubicBezTo>
                    <a:pt x="2558" y="180"/>
                    <a:pt x="2577" y="103"/>
                    <a:pt x="2544" y="34"/>
                  </a:cubicBezTo>
                  <a:cubicBezTo>
                    <a:pt x="2532" y="10"/>
                    <a:pt x="2491" y="29"/>
                    <a:pt x="2464" y="26"/>
                  </a:cubicBezTo>
                  <a:cubicBezTo>
                    <a:pt x="2385" y="0"/>
                    <a:pt x="2315" y="33"/>
                    <a:pt x="2240" y="50"/>
                  </a:cubicBezTo>
                  <a:cubicBezTo>
                    <a:pt x="2107" y="79"/>
                    <a:pt x="2019" y="105"/>
                    <a:pt x="1880" y="114"/>
                  </a:cubicBezTo>
                  <a:cubicBezTo>
                    <a:pt x="1734" y="138"/>
                    <a:pt x="1816" y="132"/>
                    <a:pt x="1632" y="122"/>
                  </a:cubicBezTo>
                  <a:cubicBezTo>
                    <a:pt x="1529" y="105"/>
                    <a:pt x="1425" y="124"/>
                    <a:pt x="1320" y="114"/>
                  </a:cubicBezTo>
                  <a:cubicBezTo>
                    <a:pt x="1284" y="102"/>
                    <a:pt x="1255" y="79"/>
                    <a:pt x="1224" y="58"/>
                  </a:cubicBezTo>
                  <a:cubicBezTo>
                    <a:pt x="1210" y="49"/>
                    <a:pt x="1192" y="47"/>
                    <a:pt x="1176" y="42"/>
                  </a:cubicBezTo>
                  <a:cubicBezTo>
                    <a:pt x="1168" y="39"/>
                    <a:pt x="1152" y="34"/>
                    <a:pt x="1152" y="34"/>
                  </a:cubicBezTo>
                  <a:cubicBezTo>
                    <a:pt x="1105" y="40"/>
                    <a:pt x="1036" y="42"/>
                    <a:pt x="992" y="66"/>
                  </a:cubicBezTo>
                  <a:cubicBezTo>
                    <a:pt x="965" y="81"/>
                    <a:pt x="927" y="120"/>
                    <a:pt x="896" y="130"/>
                  </a:cubicBezTo>
                  <a:cubicBezTo>
                    <a:pt x="839" y="149"/>
                    <a:pt x="786" y="175"/>
                    <a:pt x="728" y="194"/>
                  </a:cubicBezTo>
                  <a:cubicBezTo>
                    <a:pt x="703" y="202"/>
                    <a:pt x="675" y="199"/>
                    <a:pt x="648" y="202"/>
                  </a:cubicBezTo>
                  <a:cubicBezTo>
                    <a:pt x="541" y="229"/>
                    <a:pt x="456" y="303"/>
                    <a:pt x="352" y="338"/>
                  </a:cubicBezTo>
                  <a:cubicBezTo>
                    <a:pt x="331" y="345"/>
                    <a:pt x="298" y="350"/>
                    <a:pt x="280" y="362"/>
                  </a:cubicBezTo>
                  <a:cubicBezTo>
                    <a:pt x="264" y="373"/>
                    <a:pt x="248" y="383"/>
                    <a:pt x="232" y="394"/>
                  </a:cubicBezTo>
                  <a:cubicBezTo>
                    <a:pt x="224" y="399"/>
                    <a:pt x="208" y="410"/>
                    <a:pt x="208" y="410"/>
                  </a:cubicBezTo>
                  <a:cubicBezTo>
                    <a:pt x="165" y="474"/>
                    <a:pt x="221" y="397"/>
                    <a:pt x="168" y="450"/>
                  </a:cubicBezTo>
                  <a:cubicBezTo>
                    <a:pt x="145" y="473"/>
                    <a:pt x="157" y="472"/>
                    <a:pt x="144" y="498"/>
                  </a:cubicBezTo>
                  <a:cubicBezTo>
                    <a:pt x="129" y="528"/>
                    <a:pt x="126" y="519"/>
                    <a:pt x="104" y="546"/>
                  </a:cubicBezTo>
                  <a:cubicBezTo>
                    <a:pt x="98" y="553"/>
                    <a:pt x="95" y="564"/>
                    <a:pt x="88" y="570"/>
                  </a:cubicBezTo>
                  <a:cubicBezTo>
                    <a:pt x="74" y="583"/>
                    <a:pt x="40" y="602"/>
                    <a:pt x="40" y="602"/>
                  </a:cubicBezTo>
                  <a:cubicBezTo>
                    <a:pt x="15" y="640"/>
                    <a:pt x="27" y="617"/>
                    <a:pt x="8" y="674"/>
                  </a:cubicBezTo>
                  <a:cubicBezTo>
                    <a:pt x="5" y="682"/>
                    <a:pt x="0" y="698"/>
                    <a:pt x="0" y="698"/>
                  </a:cubicBezTo>
                  <a:cubicBezTo>
                    <a:pt x="3" y="722"/>
                    <a:pt x="4" y="746"/>
                    <a:pt x="8" y="770"/>
                  </a:cubicBezTo>
                  <a:cubicBezTo>
                    <a:pt x="12" y="793"/>
                    <a:pt x="24" y="801"/>
                    <a:pt x="24" y="826"/>
                  </a:cubicBezTo>
                  <a:cubicBezTo>
                    <a:pt x="24" y="834"/>
                    <a:pt x="19" y="810"/>
                    <a:pt x="16" y="802"/>
                  </a:cubicBezTo>
                  <a:close/>
                </a:path>
              </a:pathLst>
            </a:custGeom>
            <a:solidFill>
              <a:srgbClr val="00FF00">
                <a:alpha val="39999"/>
              </a:srgbClr>
            </a:solidFill>
            <a:ln w="25400" cap="flat" cmpd="sng">
              <a:noFill/>
              <a:prstDash val="solid"/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5852" name="Line 28"/>
            <p:cNvSpPr>
              <a:spLocks noChangeShapeType="1"/>
            </p:cNvSpPr>
            <p:nvPr/>
          </p:nvSpPr>
          <p:spPr bwMode="auto">
            <a:xfrm flipH="1">
              <a:off x="1536" y="3216"/>
              <a:ext cx="960" cy="43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5853" name="Text Box 29"/>
            <p:cNvSpPr txBox="1">
              <a:spLocks noChangeArrowheads="1"/>
            </p:cNvSpPr>
            <p:nvPr/>
          </p:nvSpPr>
          <p:spPr bwMode="auto">
            <a:xfrm>
              <a:off x="624" y="3552"/>
              <a:ext cx="891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495300" indent="-495300"/>
              <a:r>
                <a:rPr lang="en-US" sz="1600"/>
                <a:t>temporal lobe</a:t>
              </a:r>
              <a:endParaRPr lang="en-CA" sz="1600"/>
            </a:p>
          </p:txBody>
        </p:sp>
      </p:grpSp>
      <p:grpSp>
        <p:nvGrpSpPr>
          <p:cNvPr id="6" name="Group 41"/>
          <p:cNvGrpSpPr>
            <a:grpSpLocks/>
          </p:cNvGrpSpPr>
          <p:nvPr/>
        </p:nvGrpSpPr>
        <p:grpSpPr bwMode="auto">
          <a:xfrm>
            <a:off x="6299200" y="3344863"/>
            <a:ext cx="2693988" cy="2192337"/>
            <a:chOff x="3968" y="2107"/>
            <a:chExt cx="1697" cy="1381"/>
          </a:xfrm>
        </p:grpSpPr>
        <p:sp>
          <p:nvSpPr>
            <p:cNvPr id="205858" name="Freeform 34"/>
            <p:cNvSpPr>
              <a:spLocks/>
            </p:cNvSpPr>
            <p:nvPr/>
          </p:nvSpPr>
          <p:spPr bwMode="auto">
            <a:xfrm>
              <a:off x="3968" y="2107"/>
              <a:ext cx="995" cy="1381"/>
            </a:xfrm>
            <a:custGeom>
              <a:avLst/>
              <a:gdLst/>
              <a:ahLst/>
              <a:cxnLst>
                <a:cxn ang="0">
                  <a:pos x="24" y="1325"/>
                </a:cxn>
                <a:cxn ang="0">
                  <a:pos x="0" y="1125"/>
                </a:cxn>
                <a:cxn ang="0">
                  <a:pos x="8" y="989"/>
                </a:cxn>
                <a:cxn ang="0">
                  <a:pos x="48" y="885"/>
                </a:cxn>
                <a:cxn ang="0">
                  <a:pos x="64" y="821"/>
                </a:cxn>
                <a:cxn ang="0">
                  <a:pos x="176" y="629"/>
                </a:cxn>
                <a:cxn ang="0">
                  <a:pos x="192" y="557"/>
                </a:cxn>
                <a:cxn ang="0">
                  <a:pos x="248" y="493"/>
                </a:cxn>
                <a:cxn ang="0">
                  <a:pos x="264" y="469"/>
                </a:cxn>
                <a:cxn ang="0">
                  <a:pos x="288" y="453"/>
                </a:cxn>
                <a:cxn ang="0">
                  <a:pos x="344" y="397"/>
                </a:cxn>
                <a:cxn ang="0">
                  <a:pos x="352" y="373"/>
                </a:cxn>
                <a:cxn ang="0">
                  <a:pos x="376" y="365"/>
                </a:cxn>
                <a:cxn ang="0">
                  <a:pos x="424" y="325"/>
                </a:cxn>
                <a:cxn ang="0">
                  <a:pos x="504" y="237"/>
                </a:cxn>
                <a:cxn ang="0">
                  <a:pos x="576" y="157"/>
                </a:cxn>
                <a:cxn ang="0">
                  <a:pos x="640" y="45"/>
                </a:cxn>
                <a:cxn ang="0">
                  <a:pos x="728" y="45"/>
                </a:cxn>
                <a:cxn ang="0">
                  <a:pos x="792" y="213"/>
                </a:cxn>
                <a:cxn ang="0">
                  <a:pos x="856" y="325"/>
                </a:cxn>
                <a:cxn ang="0">
                  <a:pos x="912" y="509"/>
                </a:cxn>
                <a:cxn ang="0">
                  <a:pos x="928" y="613"/>
                </a:cxn>
                <a:cxn ang="0">
                  <a:pos x="960" y="693"/>
                </a:cxn>
                <a:cxn ang="0">
                  <a:pos x="976" y="741"/>
                </a:cxn>
                <a:cxn ang="0">
                  <a:pos x="864" y="1277"/>
                </a:cxn>
                <a:cxn ang="0">
                  <a:pos x="712" y="1357"/>
                </a:cxn>
                <a:cxn ang="0">
                  <a:pos x="664" y="1365"/>
                </a:cxn>
                <a:cxn ang="0">
                  <a:pos x="616" y="1381"/>
                </a:cxn>
                <a:cxn ang="0">
                  <a:pos x="400" y="1325"/>
                </a:cxn>
                <a:cxn ang="0">
                  <a:pos x="328" y="1309"/>
                </a:cxn>
                <a:cxn ang="0">
                  <a:pos x="64" y="1341"/>
                </a:cxn>
                <a:cxn ang="0">
                  <a:pos x="24" y="1325"/>
                </a:cxn>
              </a:cxnLst>
              <a:rect l="0" t="0" r="r" b="b"/>
              <a:pathLst>
                <a:path w="995" h="1381">
                  <a:moveTo>
                    <a:pt x="24" y="1325"/>
                  </a:moveTo>
                  <a:cubicBezTo>
                    <a:pt x="19" y="1244"/>
                    <a:pt x="11" y="1199"/>
                    <a:pt x="0" y="1125"/>
                  </a:cubicBezTo>
                  <a:cubicBezTo>
                    <a:pt x="3" y="1080"/>
                    <a:pt x="4" y="1034"/>
                    <a:pt x="8" y="989"/>
                  </a:cubicBezTo>
                  <a:cubicBezTo>
                    <a:pt x="12" y="948"/>
                    <a:pt x="39" y="922"/>
                    <a:pt x="48" y="885"/>
                  </a:cubicBezTo>
                  <a:cubicBezTo>
                    <a:pt x="51" y="872"/>
                    <a:pt x="56" y="836"/>
                    <a:pt x="64" y="821"/>
                  </a:cubicBezTo>
                  <a:cubicBezTo>
                    <a:pt x="101" y="755"/>
                    <a:pt x="142" y="696"/>
                    <a:pt x="176" y="629"/>
                  </a:cubicBezTo>
                  <a:cubicBezTo>
                    <a:pt x="200" y="581"/>
                    <a:pt x="161" y="631"/>
                    <a:pt x="192" y="557"/>
                  </a:cubicBezTo>
                  <a:cubicBezTo>
                    <a:pt x="210" y="514"/>
                    <a:pt x="218" y="513"/>
                    <a:pt x="248" y="493"/>
                  </a:cubicBezTo>
                  <a:cubicBezTo>
                    <a:pt x="253" y="485"/>
                    <a:pt x="257" y="476"/>
                    <a:pt x="264" y="469"/>
                  </a:cubicBezTo>
                  <a:cubicBezTo>
                    <a:pt x="271" y="462"/>
                    <a:pt x="282" y="460"/>
                    <a:pt x="288" y="453"/>
                  </a:cubicBezTo>
                  <a:cubicBezTo>
                    <a:pt x="341" y="393"/>
                    <a:pt x="295" y="413"/>
                    <a:pt x="344" y="397"/>
                  </a:cubicBezTo>
                  <a:cubicBezTo>
                    <a:pt x="347" y="389"/>
                    <a:pt x="346" y="379"/>
                    <a:pt x="352" y="373"/>
                  </a:cubicBezTo>
                  <a:cubicBezTo>
                    <a:pt x="358" y="367"/>
                    <a:pt x="369" y="370"/>
                    <a:pt x="376" y="365"/>
                  </a:cubicBezTo>
                  <a:cubicBezTo>
                    <a:pt x="393" y="353"/>
                    <a:pt x="408" y="338"/>
                    <a:pt x="424" y="325"/>
                  </a:cubicBezTo>
                  <a:cubicBezTo>
                    <a:pt x="457" y="298"/>
                    <a:pt x="469" y="261"/>
                    <a:pt x="504" y="237"/>
                  </a:cubicBezTo>
                  <a:cubicBezTo>
                    <a:pt x="514" y="208"/>
                    <a:pt x="550" y="174"/>
                    <a:pt x="576" y="157"/>
                  </a:cubicBezTo>
                  <a:cubicBezTo>
                    <a:pt x="608" y="109"/>
                    <a:pt x="587" y="80"/>
                    <a:pt x="640" y="45"/>
                  </a:cubicBezTo>
                  <a:cubicBezTo>
                    <a:pt x="670" y="0"/>
                    <a:pt x="690" y="20"/>
                    <a:pt x="728" y="45"/>
                  </a:cubicBezTo>
                  <a:cubicBezTo>
                    <a:pt x="743" y="106"/>
                    <a:pt x="735" y="175"/>
                    <a:pt x="792" y="213"/>
                  </a:cubicBezTo>
                  <a:cubicBezTo>
                    <a:pt x="809" y="263"/>
                    <a:pt x="812" y="296"/>
                    <a:pt x="856" y="325"/>
                  </a:cubicBezTo>
                  <a:cubicBezTo>
                    <a:pt x="876" y="384"/>
                    <a:pt x="903" y="447"/>
                    <a:pt x="912" y="509"/>
                  </a:cubicBezTo>
                  <a:cubicBezTo>
                    <a:pt x="916" y="536"/>
                    <a:pt x="922" y="585"/>
                    <a:pt x="928" y="613"/>
                  </a:cubicBezTo>
                  <a:cubicBezTo>
                    <a:pt x="935" y="646"/>
                    <a:pt x="947" y="664"/>
                    <a:pt x="960" y="693"/>
                  </a:cubicBezTo>
                  <a:cubicBezTo>
                    <a:pt x="967" y="708"/>
                    <a:pt x="976" y="741"/>
                    <a:pt x="976" y="741"/>
                  </a:cubicBezTo>
                  <a:cubicBezTo>
                    <a:pt x="986" y="901"/>
                    <a:pt x="995" y="1146"/>
                    <a:pt x="864" y="1277"/>
                  </a:cubicBezTo>
                  <a:cubicBezTo>
                    <a:pt x="814" y="1327"/>
                    <a:pt x="778" y="1347"/>
                    <a:pt x="712" y="1357"/>
                  </a:cubicBezTo>
                  <a:cubicBezTo>
                    <a:pt x="696" y="1359"/>
                    <a:pt x="680" y="1361"/>
                    <a:pt x="664" y="1365"/>
                  </a:cubicBezTo>
                  <a:cubicBezTo>
                    <a:pt x="648" y="1369"/>
                    <a:pt x="616" y="1381"/>
                    <a:pt x="616" y="1381"/>
                  </a:cubicBezTo>
                  <a:cubicBezTo>
                    <a:pt x="539" y="1372"/>
                    <a:pt x="473" y="1349"/>
                    <a:pt x="400" y="1325"/>
                  </a:cubicBezTo>
                  <a:cubicBezTo>
                    <a:pt x="377" y="1317"/>
                    <a:pt x="351" y="1317"/>
                    <a:pt x="328" y="1309"/>
                  </a:cubicBezTo>
                  <a:cubicBezTo>
                    <a:pt x="230" y="1314"/>
                    <a:pt x="157" y="1328"/>
                    <a:pt x="64" y="1341"/>
                  </a:cubicBezTo>
                  <a:cubicBezTo>
                    <a:pt x="12" y="1332"/>
                    <a:pt x="5" y="1344"/>
                    <a:pt x="24" y="1325"/>
                  </a:cubicBezTo>
                  <a:close/>
                </a:path>
              </a:pathLst>
            </a:custGeom>
            <a:solidFill>
              <a:srgbClr val="0000FF">
                <a:alpha val="39999"/>
              </a:srgbClr>
            </a:solidFill>
            <a:ln w="25400" cap="flat" cmpd="sng">
              <a:noFill/>
              <a:prstDash val="solid"/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5859" name="Line 35"/>
            <p:cNvSpPr>
              <a:spLocks noChangeShapeType="1"/>
            </p:cNvSpPr>
            <p:nvPr/>
          </p:nvSpPr>
          <p:spPr bwMode="auto">
            <a:xfrm flipH="1">
              <a:off x="4368" y="2640"/>
              <a:ext cx="720" cy="288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5860" name="Text Box 36"/>
            <p:cNvSpPr txBox="1">
              <a:spLocks noChangeArrowheads="1"/>
            </p:cNvSpPr>
            <p:nvPr/>
          </p:nvSpPr>
          <p:spPr bwMode="auto">
            <a:xfrm>
              <a:off x="5088" y="2448"/>
              <a:ext cx="577" cy="36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495300" indent="-495300"/>
              <a:r>
                <a:rPr lang="en-US" sz="1600"/>
                <a:t>occipital</a:t>
              </a:r>
            </a:p>
            <a:p>
              <a:pPr marL="495300" indent="-495300"/>
              <a:r>
                <a:rPr lang="en-US" sz="1600"/>
                <a:t>lobe</a:t>
              </a:r>
              <a:endParaRPr lang="en-CA" sz="1600"/>
            </a:p>
          </p:txBody>
        </p:sp>
      </p:grpSp>
      <p:grpSp>
        <p:nvGrpSpPr>
          <p:cNvPr id="7" name="Group 47"/>
          <p:cNvGrpSpPr>
            <a:grpSpLocks/>
          </p:cNvGrpSpPr>
          <p:nvPr/>
        </p:nvGrpSpPr>
        <p:grpSpPr bwMode="auto">
          <a:xfrm>
            <a:off x="3632200" y="1644650"/>
            <a:ext cx="5200650" cy="2603500"/>
            <a:chOff x="2288" y="1036"/>
            <a:chExt cx="3276" cy="1640"/>
          </a:xfrm>
        </p:grpSpPr>
        <p:sp>
          <p:nvSpPr>
            <p:cNvPr id="205856" name="Line 32"/>
            <p:cNvSpPr>
              <a:spLocks noChangeShapeType="1"/>
            </p:cNvSpPr>
            <p:nvPr/>
          </p:nvSpPr>
          <p:spPr bwMode="auto">
            <a:xfrm flipH="1">
              <a:off x="3888" y="1488"/>
              <a:ext cx="816" cy="33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5857" name="Text Box 33"/>
            <p:cNvSpPr txBox="1">
              <a:spLocks noChangeArrowheads="1"/>
            </p:cNvSpPr>
            <p:nvPr/>
          </p:nvSpPr>
          <p:spPr bwMode="auto">
            <a:xfrm>
              <a:off x="4752" y="1344"/>
              <a:ext cx="812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495300" indent="-495300"/>
              <a:r>
                <a:rPr lang="en-US" sz="1600"/>
                <a:t>parietal lobe</a:t>
              </a:r>
              <a:endParaRPr lang="en-CA" sz="1600"/>
            </a:p>
          </p:txBody>
        </p:sp>
        <p:sp>
          <p:nvSpPr>
            <p:cNvPr id="205870" name="Freeform 46"/>
            <p:cNvSpPr>
              <a:spLocks/>
            </p:cNvSpPr>
            <p:nvPr/>
          </p:nvSpPr>
          <p:spPr bwMode="auto">
            <a:xfrm>
              <a:off x="2288" y="1036"/>
              <a:ext cx="2372" cy="1640"/>
            </a:xfrm>
            <a:custGeom>
              <a:avLst/>
              <a:gdLst/>
              <a:ahLst/>
              <a:cxnLst>
                <a:cxn ang="0">
                  <a:pos x="8" y="1552"/>
                </a:cxn>
                <a:cxn ang="0">
                  <a:pos x="88" y="1340"/>
                </a:cxn>
                <a:cxn ang="0">
                  <a:pos x="144" y="1220"/>
                </a:cxn>
                <a:cxn ang="0">
                  <a:pos x="164" y="1160"/>
                </a:cxn>
                <a:cxn ang="0">
                  <a:pos x="220" y="980"/>
                </a:cxn>
                <a:cxn ang="0">
                  <a:pos x="308" y="884"/>
                </a:cxn>
                <a:cxn ang="0">
                  <a:pos x="388" y="836"/>
                </a:cxn>
                <a:cxn ang="0">
                  <a:pos x="576" y="744"/>
                </a:cxn>
                <a:cxn ang="0">
                  <a:pos x="640" y="444"/>
                </a:cxn>
                <a:cxn ang="0">
                  <a:pos x="704" y="368"/>
                </a:cxn>
                <a:cxn ang="0">
                  <a:pos x="772" y="308"/>
                </a:cxn>
                <a:cxn ang="0">
                  <a:pos x="904" y="232"/>
                </a:cxn>
                <a:cxn ang="0">
                  <a:pos x="956" y="64"/>
                </a:cxn>
                <a:cxn ang="0">
                  <a:pos x="1008" y="12"/>
                </a:cxn>
                <a:cxn ang="0">
                  <a:pos x="1080" y="0"/>
                </a:cxn>
                <a:cxn ang="0">
                  <a:pos x="1384" y="72"/>
                </a:cxn>
                <a:cxn ang="0">
                  <a:pos x="1456" y="108"/>
                </a:cxn>
                <a:cxn ang="0">
                  <a:pos x="1636" y="204"/>
                </a:cxn>
                <a:cxn ang="0">
                  <a:pos x="1732" y="272"/>
                </a:cxn>
                <a:cxn ang="0">
                  <a:pos x="1788" y="316"/>
                </a:cxn>
                <a:cxn ang="0">
                  <a:pos x="1972" y="416"/>
                </a:cxn>
                <a:cxn ang="0">
                  <a:pos x="2016" y="464"/>
                </a:cxn>
                <a:cxn ang="0">
                  <a:pos x="2096" y="584"/>
                </a:cxn>
                <a:cxn ang="0">
                  <a:pos x="2156" y="684"/>
                </a:cxn>
                <a:cxn ang="0">
                  <a:pos x="2220" y="768"/>
                </a:cxn>
                <a:cxn ang="0">
                  <a:pos x="2260" y="840"/>
                </a:cxn>
                <a:cxn ang="0">
                  <a:pos x="2288" y="868"/>
                </a:cxn>
                <a:cxn ang="0">
                  <a:pos x="2372" y="1044"/>
                </a:cxn>
                <a:cxn ang="0">
                  <a:pos x="2292" y="1148"/>
                </a:cxn>
                <a:cxn ang="0">
                  <a:pos x="2276" y="1168"/>
                </a:cxn>
                <a:cxn ang="0">
                  <a:pos x="2200" y="1276"/>
                </a:cxn>
                <a:cxn ang="0">
                  <a:pos x="2116" y="1376"/>
                </a:cxn>
                <a:cxn ang="0">
                  <a:pos x="2032" y="1440"/>
                </a:cxn>
                <a:cxn ang="0">
                  <a:pos x="1992" y="1488"/>
                </a:cxn>
                <a:cxn ang="0">
                  <a:pos x="1976" y="1508"/>
                </a:cxn>
                <a:cxn ang="0">
                  <a:pos x="1896" y="1576"/>
                </a:cxn>
                <a:cxn ang="0">
                  <a:pos x="1840" y="1472"/>
                </a:cxn>
                <a:cxn ang="0">
                  <a:pos x="1624" y="1464"/>
                </a:cxn>
                <a:cxn ang="0">
                  <a:pos x="1420" y="1508"/>
                </a:cxn>
                <a:cxn ang="0">
                  <a:pos x="1148" y="1552"/>
                </a:cxn>
                <a:cxn ang="0">
                  <a:pos x="704" y="1556"/>
                </a:cxn>
                <a:cxn ang="0">
                  <a:pos x="528" y="1480"/>
                </a:cxn>
                <a:cxn ang="0">
                  <a:pos x="368" y="1476"/>
                </a:cxn>
                <a:cxn ang="0">
                  <a:pos x="260" y="1516"/>
                </a:cxn>
                <a:cxn ang="0">
                  <a:pos x="188" y="1556"/>
                </a:cxn>
                <a:cxn ang="0">
                  <a:pos x="0" y="1632"/>
                </a:cxn>
              </a:cxnLst>
              <a:rect l="0" t="0" r="r" b="b"/>
              <a:pathLst>
                <a:path w="2372" h="1640">
                  <a:moveTo>
                    <a:pt x="0" y="1632"/>
                  </a:moveTo>
                  <a:cubicBezTo>
                    <a:pt x="3" y="1582"/>
                    <a:pt x="0" y="1586"/>
                    <a:pt x="8" y="1552"/>
                  </a:cubicBezTo>
                  <a:cubicBezTo>
                    <a:pt x="11" y="1538"/>
                    <a:pt x="20" y="1512"/>
                    <a:pt x="20" y="1512"/>
                  </a:cubicBezTo>
                  <a:cubicBezTo>
                    <a:pt x="27" y="1463"/>
                    <a:pt x="42" y="1371"/>
                    <a:pt x="88" y="1340"/>
                  </a:cubicBezTo>
                  <a:cubicBezTo>
                    <a:pt x="106" y="1313"/>
                    <a:pt x="114" y="1286"/>
                    <a:pt x="124" y="1256"/>
                  </a:cubicBezTo>
                  <a:cubicBezTo>
                    <a:pt x="128" y="1244"/>
                    <a:pt x="139" y="1232"/>
                    <a:pt x="144" y="1220"/>
                  </a:cubicBezTo>
                  <a:cubicBezTo>
                    <a:pt x="144" y="1220"/>
                    <a:pt x="154" y="1190"/>
                    <a:pt x="156" y="1184"/>
                  </a:cubicBezTo>
                  <a:cubicBezTo>
                    <a:pt x="159" y="1176"/>
                    <a:pt x="164" y="1160"/>
                    <a:pt x="164" y="1160"/>
                  </a:cubicBezTo>
                  <a:cubicBezTo>
                    <a:pt x="168" y="1126"/>
                    <a:pt x="180" y="1104"/>
                    <a:pt x="188" y="1072"/>
                  </a:cubicBezTo>
                  <a:cubicBezTo>
                    <a:pt x="197" y="1036"/>
                    <a:pt x="199" y="1011"/>
                    <a:pt x="220" y="980"/>
                  </a:cubicBezTo>
                  <a:cubicBezTo>
                    <a:pt x="233" y="961"/>
                    <a:pt x="236" y="936"/>
                    <a:pt x="260" y="928"/>
                  </a:cubicBezTo>
                  <a:cubicBezTo>
                    <a:pt x="265" y="912"/>
                    <a:pt x="294" y="893"/>
                    <a:pt x="308" y="884"/>
                  </a:cubicBezTo>
                  <a:cubicBezTo>
                    <a:pt x="312" y="881"/>
                    <a:pt x="320" y="876"/>
                    <a:pt x="320" y="876"/>
                  </a:cubicBezTo>
                  <a:cubicBezTo>
                    <a:pt x="334" y="855"/>
                    <a:pt x="365" y="847"/>
                    <a:pt x="388" y="836"/>
                  </a:cubicBezTo>
                  <a:cubicBezTo>
                    <a:pt x="438" y="811"/>
                    <a:pt x="491" y="786"/>
                    <a:pt x="544" y="768"/>
                  </a:cubicBezTo>
                  <a:cubicBezTo>
                    <a:pt x="554" y="754"/>
                    <a:pt x="562" y="753"/>
                    <a:pt x="576" y="744"/>
                  </a:cubicBezTo>
                  <a:cubicBezTo>
                    <a:pt x="585" y="731"/>
                    <a:pt x="595" y="727"/>
                    <a:pt x="600" y="712"/>
                  </a:cubicBezTo>
                  <a:cubicBezTo>
                    <a:pt x="609" y="610"/>
                    <a:pt x="582" y="531"/>
                    <a:pt x="640" y="444"/>
                  </a:cubicBezTo>
                  <a:cubicBezTo>
                    <a:pt x="651" y="427"/>
                    <a:pt x="659" y="411"/>
                    <a:pt x="676" y="400"/>
                  </a:cubicBezTo>
                  <a:cubicBezTo>
                    <a:pt x="695" y="372"/>
                    <a:pt x="684" y="381"/>
                    <a:pt x="704" y="368"/>
                  </a:cubicBezTo>
                  <a:cubicBezTo>
                    <a:pt x="709" y="353"/>
                    <a:pt x="725" y="337"/>
                    <a:pt x="740" y="332"/>
                  </a:cubicBezTo>
                  <a:cubicBezTo>
                    <a:pt x="750" y="317"/>
                    <a:pt x="758" y="319"/>
                    <a:pt x="772" y="308"/>
                  </a:cubicBezTo>
                  <a:cubicBezTo>
                    <a:pt x="790" y="293"/>
                    <a:pt x="823" y="267"/>
                    <a:pt x="844" y="260"/>
                  </a:cubicBezTo>
                  <a:cubicBezTo>
                    <a:pt x="865" y="253"/>
                    <a:pt x="885" y="245"/>
                    <a:pt x="904" y="232"/>
                  </a:cubicBezTo>
                  <a:cubicBezTo>
                    <a:pt x="912" y="220"/>
                    <a:pt x="936" y="204"/>
                    <a:pt x="936" y="204"/>
                  </a:cubicBezTo>
                  <a:cubicBezTo>
                    <a:pt x="951" y="159"/>
                    <a:pt x="941" y="110"/>
                    <a:pt x="956" y="64"/>
                  </a:cubicBezTo>
                  <a:cubicBezTo>
                    <a:pt x="960" y="53"/>
                    <a:pt x="962" y="36"/>
                    <a:pt x="972" y="28"/>
                  </a:cubicBezTo>
                  <a:cubicBezTo>
                    <a:pt x="981" y="21"/>
                    <a:pt x="998" y="17"/>
                    <a:pt x="1008" y="12"/>
                  </a:cubicBezTo>
                  <a:cubicBezTo>
                    <a:pt x="1012" y="10"/>
                    <a:pt x="1015" y="5"/>
                    <a:pt x="1020" y="4"/>
                  </a:cubicBezTo>
                  <a:cubicBezTo>
                    <a:pt x="1040" y="1"/>
                    <a:pt x="1060" y="1"/>
                    <a:pt x="1080" y="0"/>
                  </a:cubicBezTo>
                  <a:cubicBezTo>
                    <a:pt x="1136" y="3"/>
                    <a:pt x="1178" y="10"/>
                    <a:pt x="1232" y="16"/>
                  </a:cubicBezTo>
                  <a:cubicBezTo>
                    <a:pt x="1283" y="33"/>
                    <a:pt x="1339" y="42"/>
                    <a:pt x="1384" y="72"/>
                  </a:cubicBezTo>
                  <a:cubicBezTo>
                    <a:pt x="1396" y="80"/>
                    <a:pt x="1419" y="85"/>
                    <a:pt x="1432" y="92"/>
                  </a:cubicBezTo>
                  <a:cubicBezTo>
                    <a:pt x="1440" y="97"/>
                    <a:pt x="1456" y="108"/>
                    <a:pt x="1456" y="108"/>
                  </a:cubicBezTo>
                  <a:cubicBezTo>
                    <a:pt x="1461" y="124"/>
                    <a:pt x="1478" y="132"/>
                    <a:pt x="1492" y="140"/>
                  </a:cubicBezTo>
                  <a:cubicBezTo>
                    <a:pt x="1538" y="166"/>
                    <a:pt x="1590" y="178"/>
                    <a:pt x="1636" y="204"/>
                  </a:cubicBezTo>
                  <a:cubicBezTo>
                    <a:pt x="1662" y="218"/>
                    <a:pt x="1685" y="247"/>
                    <a:pt x="1712" y="256"/>
                  </a:cubicBezTo>
                  <a:cubicBezTo>
                    <a:pt x="1727" y="278"/>
                    <a:pt x="1712" y="261"/>
                    <a:pt x="1732" y="272"/>
                  </a:cubicBezTo>
                  <a:cubicBezTo>
                    <a:pt x="1740" y="277"/>
                    <a:pt x="1756" y="288"/>
                    <a:pt x="1756" y="288"/>
                  </a:cubicBezTo>
                  <a:cubicBezTo>
                    <a:pt x="1764" y="300"/>
                    <a:pt x="1788" y="316"/>
                    <a:pt x="1788" y="316"/>
                  </a:cubicBezTo>
                  <a:cubicBezTo>
                    <a:pt x="1813" y="353"/>
                    <a:pt x="1891" y="373"/>
                    <a:pt x="1936" y="388"/>
                  </a:cubicBezTo>
                  <a:cubicBezTo>
                    <a:pt x="1949" y="392"/>
                    <a:pt x="1960" y="408"/>
                    <a:pt x="1972" y="416"/>
                  </a:cubicBezTo>
                  <a:cubicBezTo>
                    <a:pt x="1981" y="443"/>
                    <a:pt x="1969" y="414"/>
                    <a:pt x="1988" y="436"/>
                  </a:cubicBezTo>
                  <a:cubicBezTo>
                    <a:pt x="2014" y="466"/>
                    <a:pt x="1991" y="456"/>
                    <a:pt x="2016" y="464"/>
                  </a:cubicBezTo>
                  <a:cubicBezTo>
                    <a:pt x="2024" y="487"/>
                    <a:pt x="2043" y="507"/>
                    <a:pt x="2060" y="524"/>
                  </a:cubicBezTo>
                  <a:cubicBezTo>
                    <a:pt x="2079" y="543"/>
                    <a:pt x="2078" y="566"/>
                    <a:pt x="2096" y="584"/>
                  </a:cubicBezTo>
                  <a:cubicBezTo>
                    <a:pt x="2106" y="614"/>
                    <a:pt x="2091" y="578"/>
                    <a:pt x="2112" y="604"/>
                  </a:cubicBezTo>
                  <a:cubicBezTo>
                    <a:pt x="2132" y="629"/>
                    <a:pt x="2115" y="670"/>
                    <a:pt x="2156" y="684"/>
                  </a:cubicBezTo>
                  <a:cubicBezTo>
                    <a:pt x="2166" y="698"/>
                    <a:pt x="2174" y="699"/>
                    <a:pt x="2188" y="708"/>
                  </a:cubicBezTo>
                  <a:cubicBezTo>
                    <a:pt x="2195" y="730"/>
                    <a:pt x="2213" y="747"/>
                    <a:pt x="2220" y="768"/>
                  </a:cubicBezTo>
                  <a:cubicBezTo>
                    <a:pt x="2228" y="793"/>
                    <a:pt x="2225" y="819"/>
                    <a:pt x="2252" y="828"/>
                  </a:cubicBezTo>
                  <a:cubicBezTo>
                    <a:pt x="2255" y="832"/>
                    <a:pt x="2257" y="837"/>
                    <a:pt x="2260" y="840"/>
                  </a:cubicBezTo>
                  <a:cubicBezTo>
                    <a:pt x="2263" y="843"/>
                    <a:pt x="2269" y="844"/>
                    <a:pt x="2272" y="848"/>
                  </a:cubicBezTo>
                  <a:cubicBezTo>
                    <a:pt x="2294" y="876"/>
                    <a:pt x="2254" y="845"/>
                    <a:pt x="2288" y="868"/>
                  </a:cubicBezTo>
                  <a:cubicBezTo>
                    <a:pt x="2295" y="888"/>
                    <a:pt x="2311" y="898"/>
                    <a:pt x="2320" y="916"/>
                  </a:cubicBezTo>
                  <a:cubicBezTo>
                    <a:pt x="2341" y="957"/>
                    <a:pt x="2363" y="998"/>
                    <a:pt x="2372" y="1044"/>
                  </a:cubicBezTo>
                  <a:cubicBezTo>
                    <a:pt x="2366" y="1108"/>
                    <a:pt x="2372" y="1082"/>
                    <a:pt x="2332" y="1108"/>
                  </a:cubicBezTo>
                  <a:cubicBezTo>
                    <a:pt x="2322" y="1123"/>
                    <a:pt x="2307" y="1138"/>
                    <a:pt x="2292" y="1148"/>
                  </a:cubicBezTo>
                  <a:cubicBezTo>
                    <a:pt x="2291" y="1152"/>
                    <a:pt x="2291" y="1157"/>
                    <a:pt x="2288" y="1160"/>
                  </a:cubicBezTo>
                  <a:cubicBezTo>
                    <a:pt x="2285" y="1164"/>
                    <a:pt x="2279" y="1164"/>
                    <a:pt x="2276" y="1168"/>
                  </a:cubicBezTo>
                  <a:cubicBezTo>
                    <a:pt x="2262" y="1191"/>
                    <a:pt x="2264" y="1220"/>
                    <a:pt x="2240" y="1236"/>
                  </a:cubicBezTo>
                  <a:cubicBezTo>
                    <a:pt x="2230" y="1251"/>
                    <a:pt x="2215" y="1266"/>
                    <a:pt x="2200" y="1276"/>
                  </a:cubicBezTo>
                  <a:cubicBezTo>
                    <a:pt x="2191" y="1290"/>
                    <a:pt x="2178" y="1295"/>
                    <a:pt x="2168" y="1308"/>
                  </a:cubicBezTo>
                  <a:cubicBezTo>
                    <a:pt x="2150" y="1331"/>
                    <a:pt x="2140" y="1360"/>
                    <a:pt x="2116" y="1376"/>
                  </a:cubicBezTo>
                  <a:cubicBezTo>
                    <a:pt x="2112" y="1389"/>
                    <a:pt x="2088" y="1404"/>
                    <a:pt x="2088" y="1404"/>
                  </a:cubicBezTo>
                  <a:cubicBezTo>
                    <a:pt x="2076" y="1422"/>
                    <a:pt x="2053" y="1433"/>
                    <a:pt x="2032" y="1440"/>
                  </a:cubicBezTo>
                  <a:cubicBezTo>
                    <a:pt x="2023" y="1454"/>
                    <a:pt x="2022" y="1462"/>
                    <a:pt x="2008" y="1472"/>
                  </a:cubicBezTo>
                  <a:cubicBezTo>
                    <a:pt x="1997" y="1504"/>
                    <a:pt x="2013" y="1467"/>
                    <a:pt x="1992" y="1488"/>
                  </a:cubicBezTo>
                  <a:cubicBezTo>
                    <a:pt x="1989" y="1491"/>
                    <a:pt x="1991" y="1497"/>
                    <a:pt x="1988" y="1500"/>
                  </a:cubicBezTo>
                  <a:cubicBezTo>
                    <a:pt x="1985" y="1504"/>
                    <a:pt x="1980" y="1505"/>
                    <a:pt x="1976" y="1508"/>
                  </a:cubicBezTo>
                  <a:cubicBezTo>
                    <a:pt x="1968" y="1532"/>
                    <a:pt x="1952" y="1544"/>
                    <a:pt x="1928" y="1552"/>
                  </a:cubicBezTo>
                  <a:cubicBezTo>
                    <a:pt x="1918" y="1566"/>
                    <a:pt x="1910" y="1567"/>
                    <a:pt x="1896" y="1576"/>
                  </a:cubicBezTo>
                  <a:cubicBezTo>
                    <a:pt x="1879" y="1550"/>
                    <a:pt x="1874" y="1517"/>
                    <a:pt x="1864" y="1488"/>
                  </a:cubicBezTo>
                  <a:cubicBezTo>
                    <a:pt x="1861" y="1479"/>
                    <a:pt x="1848" y="1477"/>
                    <a:pt x="1840" y="1472"/>
                  </a:cubicBezTo>
                  <a:cubicBezTo>
                    <a:pt x="1826" y="1462"/>
                    <a:pt x="1805" y="1469"/>
                    <a:pt x="1788" y="1468"/>
                  </a:cubicBezTo>
                  <a:cubicBezTo>
                    <a:pt x="1730" y="1453"/>
                    <a:pt x="1695" y="1462"/>
                    <a:pt x="1624" y="1464"/>
                  </a:cubicBezTo>
                  <a:cubicBezTo>
                    <a:pt x="1597" y="1468"/>
                    <a:pt x="1544" y="1476"/>
                    <a:pt x="1544" y="1476"/>
                  </a:cubicBezTo>
                  <a:cubicBezTo>
                    <a:pt x="1504" y="1489"/>
                    <a:pt x="1461" y="1496"/>
                    <a:pt x="1420" y="1508"/>
                  </a:cubicBezTo>
                  <a:cubicBezTo>
                    <a:pt x="1403" y="1513"/>
                    <a:pt x="1378" y="1529"/>
                    <a:pt x="1360" y="1532"/>
                  </a:cubicBezTo>
                  <a:cubicBezTo>
                    <a:pt x="1290" y="1543"/>
                    <a:pt x="1219" y="1548"/>
                    <a:pt x="1148" y="1552"/>
                  </a:cubicBezTo>
                  <a:cubicBezTo>
                    <a:pt x="1068" y="1562"/>
                    <a:pt x="995" y="1554"/>
                    <a:pt x="916" y="1544"/>
                  </a:cubicBezTo>
                  <a:cubicBezTo>
                    <a:pt x="828" y="1546"/>
                    <a:pt x="782" y="1550"/>
                    <a:pt x="704" y="1556"/>
                  </a:cubicBezTo>
                  <a:cubicBezTo>
                    <a:pt x="655" y="1550"/>
                    <a:pt x="618" y="1527"/>
                    <a:pt x="576" y="1504"/>
                  </a:cubicBezTo>
                  <a:cubicBezTo>
                    <a:pt x="529" y="1478"/>
                    <a:pt x="575" y="1496"/>
                    <a:pt x="528" y="1480"/>
                  </a:cubicBezTo>
                  <a:cubicBezTo>
                    <a:pt x="520" y="1477"/>
                    <a:pt x="504" y="1472"/>
                    <a:pt x="504" y="1472"/>
                  </a:cubicBezTo>
                  <a:cubicBezTo>
                    <a:pt x="459" y="1473"/>
                    <a:pt x="413" y="1473"/>
                    <a:pt x="368" y="1476"/>
                  </a:cubicBezTo>
                  <a:cubicBezTo>
                    <a:pt x="339" y="1478"/>
                    <a:pt x="351" y="1484"/>
                    <a:pt x="332" y="1492"/>
                  </a:cubicBezTo>
                  <a:cubicBezTo>
                    <a:pt x="311" y="1501"/>
                    <a:pt x="279" y="1503"/>
                    <a:pt x="260" y="1516"/>
                  </a:cubicBezTo>
                  <a:cubicBezTo>
                    <a:pt x="244" y="1527"/>
                    <a:pt x="228" y="1537"/>
                    <a:pt x="212" y="1548"/>
                  </a:cubicBezTo>
                  <a:cubicBezTo>
                    <a:pt x="205" y="1553"/>
                    <a:pt x="195" y="1551"/>
                    <a:pt x="188" y="1556"/>
                  </a:cubicBezTo>
                  <a:cubicBezTo>
                    <a:pt x="148" y="1582"/>
                    <a:pt x="110" y="1593"/>
                    <a:pt x="64" y="1604"/>
                  </a:cubicBezTo>
                  <a:cubicBezTo>
                    <a:pt x="35" y="1623"/>
                    <a:pt x="41" y="1640"/>
                    <a:pt x="0" y="1632"/>
                  </a:cubicBezTo>
                  <a:close/>
                </a:path>
              </a:pathLst>
            </a:custGeom>
            <a:solidFill>
              <a:schemeClr val="tx2">
                <a:alpha val="39999"/>
              </a:schemeClr>
            </a:solidFill>
            <a:ln w="25400" cap="flat" cmpd="sng">
              <a:noFill/>
              <a:prstDash val="solid"/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217</TotalTime>
  <Words>1348</Words>
  <Application>Microsoft Office PowerPoint</Application>
  <PresentationFormat>On-screen Show (4:3)</PresentationFormat>
  <Paragraphs>182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Concourse</vt:lpstr>
      <vt:lpstr>درمانهای غیردارویی یا شناختی رفتاری در ADHD کودکان</vt:lpstr>
      <vt:lpstr>ADHDتعریف اختلال بیش فعالی- نقص تمرکز</vt:lpstr>
      <vt:lpstr>hyper activity علایم بیش فعالی</vt:lpstr>
      <vt:lpstr>inattention علائم نقص توجه </vt:lpstr>
      <vt:lpstr>impulsivity علائم تکانشگری</vt:lpstr>
      <vt:lpstr>Slide 6</vt:lpstr>
      <vt:lpstr>EXECUTIVE SKILLS حوزه مهارت های اجرایی</vt:lpstr>
      <vt:lpstr>Slide 8</vt:lpstr>
      <vt:lpstr>Defining the lobes</vt:lpstr>
      <vt:lpstr>تغییرات موثری که به طور کلی می توان در محیط ایجاد کرد</vt:lpstr>
      <vt:lpstr>بهبود مهارت های اجرایی</vt:lpstr>
      <vt:lpstr>مهارت های مورد نیاز برای بهبود توجه</vt:lpstr>
      <vt:lpstr>نکاتی که در محیطهای آموزشی باید رعایت شود</vt:lpstr>
      <vt:lpstr>respond inhibition تقویت مهارت مهار پاسخها</vt:lpstr>
      <vt:lpstr>Slide 15</vt:lpstr>
      <vt:lpstr>تقویت مهارت حافظه کاری</vt:lpstr>
      <vt:lpstr>راههای تقویت حافظه کاری</vt:lpstr>
      <vt:lpstr>Slide 18</vt:lpstr>
      <vt:lpstr>task initiation تقویت مهارت شروع تکلیف</vt:lpstr>
      <vt:lpstr>Slide 20</vt:lpstr>
      <vt:lpstr>planing آموزش مهارت برنامه ریزی </vt:lpstr>
      <vt:lpstr>Slide 22</vt:lpstr>
      <vt:lpstr>Slide 23</vt:lpstr>
      <vt:lpstr>Slide 24</vt:lpstr>
      <vt:lpstr>organization مهارت نظم بخشی</vt:lpstr>
      <vt:lpstr>time management مهارت مدیریت زمان </vt:lpstr>
      <vt:lpstr>Slide 27</vt:lpstr>
      <vt:lpstr>Slide 28</vt:lpstr>
      <vt:lpstr>Slide 29</vt:lpstr>
      <vt:lpstr>Slide 30</vt:lpstr>
      <vt:lpstr>Slide 31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sima</dc:creator>
  <cp:lastModifiedBy>sima</cp:lastModifiedBy>
  <cp:revision>28</cp:revision>
  <dcterms:created xsi:type="dcterms:W3CDTF">2015-04-23T09:25:16Z</dcterms:created>
  <dcterms:modified xsi:type="dcterms:W3CDTF">2015-04-23T13:03:32Z</dcterms:modified>
</cp:coreProperties>
</file>