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5761038" cy="4321175"/>
  <p:notesSz cx="6858000" cy="9144000"/>
  <p:photoAlbum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61">
          <p15:clr>
            <a:srgbClr val="A4A3A4"/>
          </p15:clr>
        </p15:guide>
        <p15:guide id="2" pos="18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33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1128" y="168"/>
      </p:cViewPr>
      <p:guideLst>
        <p:guide orient="horz" pos="1361"/>
        <p:guide pos="181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725" y="706438"/>
            <a:ext cx="4319588" cy="150495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725" y="2270125"/>
            <a:ext cx="4319588" cy="10429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8FEE5-218B-419A-9761-3ACFE3323A3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890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4E0C0-F395-468B-B81E-CDDF126D8B43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923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8300" y="173038"/>
            <a:ext cx="1295400" cy="3687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338" y="173038"/>
            <a:ext cx="3738562" cy="3687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5029C-0186-457B-AD7A-846CEE61416B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23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9C3C9-41DD-46EA-8132-9F187E5584B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386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0" y="1077913"/>
            <a:ext cx="4968875" cy="17970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3700" y="2892425"/>
            <a:ext cx="4968875" cy="94456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1FC06-E6B3-4F26-B0FB-3BA39C6372F3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008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338" y="1008063"/>
            <a:ext cx="2516187" cy="28527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55925" y="1008063"/>
            <a:ext cx="2517775" cy="28527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4F6E6-988F-4C54-B4F5-BDC8FFEFBEA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9982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30188"/>
            <a:ext cx="4968875" cy="835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875" y="1058863"/>
            <a:ext cx="2436813" cy="519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875" y="1577975"/>
            <a:ext cx="2436813" cy="2322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6238" y="1058863"/>
            <a:ext cx="2449512" cy="519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16238" y="1577975"/>
            <a:ext cx="2449512" cy="2322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347A7-7D04-462F-9CA3-9C9F7044E8EF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273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1779D4-BE68-42DD-90E8-0CEF1F4D860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893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A57BFE-2A4E-484D-9397-A03C9C37185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891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87338"/>
            <a:ext cx="1857375" cy="10096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9513" y="622300"/>
            <a:ext cx="2916237" cy="3070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875" y="1296988"/>
            <a:ext cx="1857375" cy="24003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1E162-1E4E-4963-AAF6-110BD9F1F46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222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87338"/>
            <a:ext cx="1857375" cy="10096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49513" y="622300"/>
            <a:ext cx="2916237" cy="3070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875" y="1296988"/>
            <a:ext cx="1857375" cy="24003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5B69D-EA4A-475D-B52A-75A0BBEEC18C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688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173038"/>
            <a:ext cx="5186362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7607" tIns="28804" rIns="57607" bIns="288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1008063"/>
            <a:ext cx="5186362" cy="285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7607" tIns="28804" rIns="57607" bIns="288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338" y="3935413"/>
            <a:ext cx="1344612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7607" tIns="28804" rIns="57607" bIns="28804" numCol="1" anchor="t" anchorCtr="0" compatLnSpc="1">
            <a:prstTxWarp prst="textNoShape">
              <a:avLst/>
            </a:prstTxWarp>
          </a:bodyPr>
          <a:lstStyle>
            <a:lvl1pPr defTabSz="576263">
              <a:defRPr sz="9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68500" y="3935413"/>
            <a:ext cx="1824038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7607" tIns="28804" rIns="57607" bIns="28804" numCol="1" anchor="t" anchorCtr="0" compatLnSpc="1">
            <a:prstTxWarp prst="textNoShape">
              <a:avLst/>
            </a:prstTxWarp>
          </a:bodyPr>
          <a:lstStyle>
            <a:lvl1pPr algn="ctr" defTabSz="576263">
              <a:defRPr sz="9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29088" y="3935413"/>
            <a:ext cx="1344612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7607" tIns="28804" rIns="57607" bIns="28804" numCol="1" anchor="t" anchorCtr="0" compatLnSpc="1">
            <a:prstTxWarp prst="textNoShape">
              <a:avLst/>
            </a:prstTxWarp>
          </a:bodyPr>
          <a:lstStyle>
            <a:lvl1pPr algn="r" defTabSz="576263">
              <a:defRPr sz="900"/>
            </a:lvl1pPr>
          </a:lstStyle>
          <a:p>
            <a:fld id="{7F0FC9D3-60C6-4E92-A5FE-9B98D58B0A46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76263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76263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defTabSz="576263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defTabSz="576263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defTabSz="576263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defTabSz="576263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defTabSz="576263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defTabSz="576263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defTabSz="576263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15900" indent="-215900" algn="l" defTabSz="576263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68313" indent="-180975" algn="l" defTabSz="576263" rtl="0" eaLnBrk="1" fontAlgn="base" hangingPunct="1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720725" indent="-144463" algn="l" defTabSz="576263" rtl="0" eaLnBrk="1" fontAlgn="base" hangingPunct="1">
        <a:spcBef>
          <a:spcPct val="20000"/>
        </a:spcBef>
        <a:spcAft>
          <a:spcPct val="0"/>
        </a:spcAft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63" indent="-144463" algn="l" defTabSz="576263" rtl="0" eaLnBrk="1" fontAlgn="base" hangingPunct="1">
        <a:spcBef>
          <a:spcPct val="20000"/>
        </a:spcBef>
        <a:spcAft>
          <a:spcPct val="0"/>
        </a:spcAft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5400" indent="-142875" algn="l" defTabSz="576263" rtl="0" eaLnBrk="1" fontAlgn="base" hangingPunct="1">
        <a:spcBef>
          <a:spcPct val="20000"/>
        </a:spcBef>
        <a:spcAft>
          <a:spcPct val="0"/>
        </a:spcAft>
        <a:buChar char="»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1160463" y="981075"/>
            <a:ext cx="4079875" cy="29940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 rtl="1"/>
            <a:r>
              <a:rPr lang="fa-IR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عشق، سکسوالیته، زندگی مشترک در </a:t>
            </a:r>
          </a:p>
          <a:p>
            <a:pPr algn="ctr" rtl="1"/>
            <a:r>
              <a:rPr lang="fa-IR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مینیاتورهای ایرانی</a:t>
            </a:r>
            <a:endParaRPr lang="en-US" sz="3600" kern="1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Impact" panose="020B0806030902050204" pitchFamily="34" charset="0"/>
            </a:endParaRPr>
          </a:p>
        </p:txBody>
      </p:sp>
    </p:spTree>
  </p:cSld>
  <p:clrMapOvr>
    <a:masterClrMapping/>
  </p:clrMapOvr>
  <p:transition>
    <p:sndAc>
      <p:stSnd loop="1">
        <p:snd r:embed="rId2" name="violon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267" name="Rectangle 3" descr="9"/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5761038" cy="4321175"/>
          </a:xfrm>
          <a:prstGeom prst="rect">
            <a:avLst/>
          </a:prstGeom>
          <a:blipFill dpi="0" rotWithShape="1">
            <a:blip r:embed="rId2"/>
            <a:srcRect/>
            <a:stretch>
              <a:fillRect r="-33217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7" tIns="28804" rIns="57607" bIns="28804"/>
          <a:lstStyle>
            <a:lvl1pPr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8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76263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63600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2525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097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0669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241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813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925763" y="720725"/>
            <a:ext cx="22225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7" tIns="28804" rIns="57607" bIns="28804">
            <a:spAutoFit/>
          </a:bodyPr>
          <a:lstStyle>
            <a:lvl1pPr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8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76263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63600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2525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097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0669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241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813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930275" y="2205038"/>
            <a:ext cx="4672013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7" tIns="28804" rIns="57607" bIns="28804">
            <a:spAutoFit/>
          </a:bodyPr>
          <a:lstStyle>
            <a:lvl1pPr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8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76263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63600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2525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097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0669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241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813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/>
            <a:r>
              <a:rPr lang="ar-SA" sz="1500">
                <a:cs typeface="B Nazanin" pitchFamily="2" charset="-78"/>
              </a:rPr>
              <a:t>دلدادگی سلیمان و ملکه صبا نیز از روایات مذهبی است که در تورات و قرآن آمده است. </a:t>
            </a:r>
            <a:endParaRPr lang="fa-IR" sz="1500">
              <a:cs typeface="B Nazanin" pitchFamily="2" charset="-78"/>
            </a:endParaRPr>
          </a:p>
          <a:p>
            <a:pPr algn="r" rtl="1"/>
            <a:r>
              <a:rPr lang="ar-SA" sz="1500">
                <a:cs typeface="B Nazanin" pitchFamily="2" charset="-78"/>
              </a:rPr>
              <a:t>مینیاتوری از ملکه سبا و هدهدی که پیغام او و سلیمان را به هم می</a:t>
            </a:r>
            <a:r>
              <a:rPr lang="ar-SA" sz="1500"/>
              <a:t>‌</a:t>
            </a:r>
            <a:r>
              <a:rPr lang="ar-SA" sz="1500">
                <a:cs typeface="B Nazanin" pitchFamily="2" charset="-78"/>
              </a:rPr>
              <a:t>رساند. </a:t>
            </a:r>
            <a:endParaRPr lang="fa-IR" sz="1500">
              <a:cs typeface="B Nazanin" pitchFamily="2" charset="-78"/>
            </a:endParaRPr>
          </a:p>
          <a:p>
            <a:pPr algn="r" rtl="1"/>
            <a:r>
              <a:rPr lang="ar-SA" sz="1500">
                <a:cs typeface="B Nazanin" pitchFamily="2" charset="-78"/>
              </a:rPr>
              <a:t>ای هدهد صبا به سب</a:t>
            </a:r>
            <a:r>
              <a:rPr lang="fa-IR" sz="1500">
                <a:cs typeface="B Nazanin" pitchFamily="2" charset="-78"/>
              </a:rPr>
              <a:t>ـ</a:t>
            </a:r>
            <a:r>
              <a:rPr lang="ar-SA" sz="1500">
                <a:cs typeface="B Nazanin" pitchFamily="2" charset="-78"/>
              </a:rPr>
              <a:t>ا می</a:t>
            </a:r>
            <a:r>
              <a:rPr lang="ar-SA" sz="1500"/>
              <a:t>‌</a:t>
            </a:r>
            <a:r>
              <a:rPr lang="ar-SA" sz="1500">
                <a:cs typeface="B Nazanin" pitchFamily="2" charset="-78"/>
              </a:rPr>
              <a:t>فرستمت</a:t>
            </a:r>
            <a:endParaRPr lang="fa-IR" sz="1500">
              <a:cs typeface="B Nazanin" pitchFamily="2" charset="-78"/>
            </a:endParaRPr>
          </a:p>
          <a:p>
            <a:pPr algn="r" rtl="1"/>
            <a:r>
              <a:rPr lang="ar-SA" sz="1500">
                <a:cs typeface="B Nazanin" pitchFamily="2" charset="-78"/>
              </a:rPr>
              <a:t>بنگر که از کجا به کجا می</a:t>
            </a:r>
            <a:r>
              <a:rPr lang="ar-SA" sz="1500"/>
              <a:t>‌</a:t>
            </a:r>
            <a:r>
              <a:rPr lang="ar-SA" sz="1500">
                <a:cs typeface="B Nazanin" pitchFamily="2" charset="-78"/>
              </a:rPr>
              <a:t>فرستمت</a:t>
            </a:r>
            <a:endParaRPr lang="fa-IR" sz="1500">
              <a:cs typeface="B Nazanin" pitchFamily="2" charset="-78"/>
            </a:endParaRPr>
          </a:p>
          <a:p>
            <a:pPr algn="r" rtl="1"/>
            <a:r>
              <a:rPr lang="ar-SA" sz="1500">
                <a:cs typeface="B Nazanin" pitchFamily="2" charset="-78"/>
              </a:rPr>
              <a:t>حیف است طایری چو تو در خاکدان غم</a:t>
            </a:r>
            <a:endParaRPr lang="fa-IR" sz="1500">
              <a:cs typeface="B Nazanin" pitchFamily="2" charset="-78"/>
            </a:endParaRPr>
          </a:p>
          <a:p>
            <a:pPr algn="r" rtl="1"/>
            <a:r>
              <a:rPr lang="ar-SA" sz="1500">
                <a:cs typeface="B Nazanin" pitchFamily="2" charset="-78"/>
              </a:rPr>
              <a:t> زی</a:t>
            </a:r>
            <a:r>
              <a:rPr lang="fa-IR" sz="1500">
                <a:cs typeface="B Nazanin" pitchFamily="2" charset="-78"/>
              </a:rPr>
              <a:t>ـ</a:t>
            </a:r>
            <a:r>
              <a:rPr lang="ar-SA" sz="1500">
                <a:cs typeface="B Nazanin" pitchFamily="2" charset="-78"/>
              </a:rPr>
              <a:t>ن جا ب</a:t>
            </a:r>
            <a:r>
              <a:rPr lang="fa-IR" sz="1500">
                <a:cs typeface="B Nazanin" pitchFamily="2" charset="-78"/>
              </a:rPr>
              <a:t>ـ</a:t>
            </a:r>
            <a:r>
              <a:rPr lang="ar-SA" sz="1500">
                <a:cs typeface="B Nazanin" pitchFamily="2" charset="-78"/>
              </a:rPr>
              <a:t>ه آشیان وف</a:t>
            </a:r>
            <a:r>
              <a:rPr lang="fa-IR" sz="1500">
                <a:cs typeface="B Nazanin" pitchFamily="2" charset="-78"/>
              </a:rPr>
              <a:t>ــ</a:t>
            </a:r>
            <a:r>
              <a:rPr lang="ar-SA" sz="1500">
                <a:cs typeface="B Nazanin" pitchFamily="2" charset="-78"/>
              </a:rPr>
              <a:t>ا می</a:t>
            </a:r>
            <a:r>
              <a:rPr lang="ar-SA" sz="1500"/>
              <a:t>‌</a:t>
            </a:r>
            <a:r>
              <a:rPr lang="ar-SA" sz="1500">
                <a:cs typeface="B Nazanin" pitchFamily="2" charset="-78"/>
              </a:rPr>
              <a:t>فرستم</a:t>
            </a:r>
            <a:r>
              <a:rPr lang="fa-IR" sz="1500">
                <a:cs typeface="B Nazanin" pitchFamily="2" charset="-78"/>
              </a:rPr>
              <a:t>ت</a:t>
            </a:r>
            <a:r>
              <a:rPr lang="ar-SA" sz="1500">
                <a:cs typeface="B Nazanin" pitchFamily="2" charset="-78"/>
              </a:rPr>
              <a:t>.. </a:t>
            </a:r>
            <a:r>
              <a:rPr lang="fa-IR" sz="1500">
                <a:cs typeface="B Nazanin" pitchFamily="2" charset="-78"/>
              </a:rPr>
              <a:t>      </a:t>
            </a:r>
            <a:r>
              <a:rPr lang="ar-SA" sz="1500">
                <a:cs typeface="B Nazanin" pitchFamily="2" charset="-78"/>
              </a:rPr>
              <a:t>"حافظ</a:t>
            </a:r>
            <a:r>
              <a:rPr lang="fr-FR" sz="1500">
                <a:cs typeface="B Nazanin" pitchFamily="2" charset="-78"/>
              </a:rPr>
              <a:t>"</a:t>
            </a:r>
            <a:r>
              <a:rPr lang="fr-FR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291" name="Rectangle 3" descr="10"/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5761038" cy="4321175"/>
          </a:xfrm>
          <a:prstGeom prst="rect">
            <a:avLst/>
          </a:prstGeom>
          <a:blipFill dpi="0" rotWithShape="1">
            <a:blip r:embed="rId2"/>
            <a:srcRect/>
            <a:stretch>
              <a:fillRect r="-33217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7" tIns="28804" rIns="57607" bIns="28804"/>
          <a:lstStyle>
            <a:lvl1pPr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8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76263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63600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2525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097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0669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241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813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2713" y="2886075"/>
            <a:ext cx="5489575" cy="146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7" tIns="28804" rIns="57607" bIns="28804">
            <a:spAutoFit/>
          </a:bodyPr>
          <a:lstStyle>
            <a:lvl1pPr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8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76263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63600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2525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097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0669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241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813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/>
            <a:r>
              <a:rPr lang="ar-SA" sz="2300">
                <a:solidFill>
                  <a:srgbClr val="FFFF00"/>
                </a:solidFill>
              </a:rPr>
              <a:t>آوای دوست، اثری از محمود فرشچیان،</a:t>
            </a:r>
            <a:endParaRPr lang="fa-IR" sz="2300">
              <a:solidFill>
                <a:srgbClr val="FFFF00"/>
              </a:solidFill>
            </a:endParaRPr>
          </a:p>
          <a:p>
            <a:pPr algn="r" rtl="1"/>
            <a:r>
              <a:rPr lang="ar-SA" sz="2300">
                <a:solidFill>
                  <a:srgbClr val="FFFF00"/>
                </a:solidFill>
              </a:rPr>
              <a:t> با عناصر همیشگی مینیاتورهای معاصر؛ </a:t>
            </a:r>
            <a:endParaRPr lang="fa-IR" sz="2300">
              <a:solidFill>
                <a:srgbClr val="FFFF00"/>
              </a:solidFill>
            </a:endParaRPr>
          </a:p>
          <a:p>
            <a:pPr algn="r" rtl="1"/>
            <a:r>
              <a:rPr lang="ar-SA" sz="2300">
                <a:solidFill>
                  <a:srgbClr val="FFFF00"/>
                </a:solidFill>
              </a:rPr>
              <a:t>نی‌لبک، زن اثیری، گل و برگ، پرنده، جوی آب و قدح</a:t>
            </a:r>
            <a:r>
              <a:rPr lang="fr-FR" sz="2300">
                <a:solidFill>
                  <a:srgbClr val="FFFF00"/>
                </a:solidFill>
              </a:rPr>
              <a:t>...</a:t>
            </a:r>
            <a:r>
              <a:rPr lang="fr-FR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315" name="Rectangle 3" descr="11"/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5761038" cy="4321175"/>
          </a:xfrm>
          <a:prstGeom prst="rect">
            <a:avLst/>
          </a:prstGeom>
          <a:blipFill dpi="0" rotWithShape="1">
            <a:blip r:embed="rId2"/>
            <a:srcRect/>
            <a:stretch>
              <a:fillRect r="-33217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7" tIns="28804" rIns="57607" bIns="28804"/>
          <a:lstStyle>
            <a:lvl1pPr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8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76263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63600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2525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097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0669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241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813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0" y="2659063"/>
            <a:ext cx="5602288" cy="110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7" tIns="28804" rIns="57607" bIns="28804">
            <a:spAutoFit/>
          </a:bodyPr>
          <a:lstStyle>
            <a:lvl1pPr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8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76263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63600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2525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097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0669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241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813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/>
            <a:r>
              <a:rPr lang="ar-SA" sz="2300">
                <a:solidFill>
                  <a:srgbClr val="FFFF00"/>
                </a:solidFill>
                <a:cs typeface="B Nazanin" pitchFamily="2" charset="-78"/>
              </a:rPr>
              <a:t>نگاره آب رنگ و آب طلا موسوم به "هوس</a:t>
            </a:r>
            <a:r>
              <a:rPr lang="ar-SA" sz="2300">
                <a:solidFill>
                  <a:srgbClr val="FFFF00"/>
                </a:solidFill>
              </a:rPr>
              <a:t>‌</a:t>
            </a:r>
            <a:r>
              <a:rPr lang="ar-SA" sz="2300">
                <a:solidFill>
                  <a:srgbClr val="FFFF00"/>
                </a:solidFill>
                <a:cs typeface="B Nazanin" pitchFamily="2" charset="-78"/>
              </a:rPr>
              <a:t>بازی عاشقان</a:t>
            </a:r>
            <a:r>
              <a:rPr lang="fa-IR" sz="2300">
                <a:solidFill>
                  <a:srgbClr val="FFFF00"/>
                </a:solidFill>
                <a:cs typeface="B Nazanin" pitchFamily="2" charset="-78"/>
              </a:rPr>
              <a:t> </a:t>
            </a:r>
            <a:r>
              <a:rPr lang="ar-SA" sz="2300">
                <a:solidFill>
                  <a:srgbClr val="FFFF00"/>
                </a:solidFill>
                <a:cs typeface="B Nazanin" pitchFamily="2" charset="-78"/>
              </a:rPr>
              <a:t>برهنه"</a:t>
            </a:r>
          </a:p>
          <a:p>
            <a:pPr algn="r" rtl="1"/>
            <a:r>
              <a:rPr lang="ar-SA" sz="2300">
                <a:solidFill>
                  <a:srgbClr val="FFFF00"/>
                </a:solidFill>
                <a:cs typeface="B Nazanin" pitchFamily="2" charset="-78"/>
              </a:rPr>
              <a:t> اثر محمدقاسم تبریزی، نگارگر عصر صفویه </a:t>
            </a:r>
            <a:endParaRPr lang="fa-IR" sz="2300">
              <a:solidFill>
                <a:srgbClr val="FFFF00"/>
              </a:solidFill>
              <a:cs typeface="B Nazanin" pitchFamily="2" charset="-78"/>
            </a:endParaRPr>
          </a:p>
          <a:p>
            <a:pPr algn="r" rtl="1"/>
            <a:r>
              <a:rPr lang="ar-SA" sz="2300">
                <a:solidFill>
                  <a:srgbClr val="FFFF00"/>
                </a:solidFill>
                <a:cs typeface="B Nazanin" pitchFamily="2" charset="-78"/>
              </a:rPr>
              <a:t>این نگاره در موزه هنر هاروارد نگاهداری می</a:t>
            </a:r>
            <a:r>
              <a:rPr lang="ar-SA" sz="2300">
                <a:solidFill>
                  <a:srgbClr val="FFFF00"/>
                </a:solidFill>
              </a:rPr>
              <a:t>‌</a:t>
            </a:r>
            <a:r>
              <a:rPr lang="ar-SA" sz="2300">
                <a:solidFill>
                  <a:srgbClr val="FFFF00"/>
                </a:solidFill>
                <a:cs typeface="B Nazanin" pitchFamily="2" charset="-78"/>
              </a:rPr>
              <a:t>شود</a:t>
            </a:r>
            <a:r>
              <a:rPr lang="fr-FR">
                <a:solidFill>
                  <a:srgbClr val="FFFF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339" name="Rectangle 3" descr="12"/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5761038" cy="4321175"/>
          </a:xfrm>
          <a:prstGeom prst="rect">
            <a:avLst/>
          </a:prstGeom>
          <a:blipFill dpi="0" rotWithShape="1">
            <a:blip r:embed="rId2"/>
            <a:srcRect/>
            <a:stretch>
              <a:fillRect r="-33217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7" tIns="28804" rIns="57607" bIns="28804"/>
          <a:lstStyle>
            <a:lvl1pPr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8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76263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63600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2525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097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0669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241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813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12713" y="2251075"/>
            <a:ext cx="4083050" cy="18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7" tIns="28804" rIns="57607" bIns="28804">
            <a:spAutoFit/>
          </a:bodyPr>
          <a:lstStyle>
            <a:lvl1pPr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8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76263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63600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2525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097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0669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241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813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/>
            <a:r>
              <a:rPr lang="fr-FR"/>
              <a:t> </a:t>
            </a:r>
            <a:r>
              <a:rPr lang="ar-SA" sz="1500">
                <a:solidFill>
                  <a:srgbClr val="FFFF00"/>
                </a:solidFill>
              </a:rPr>
              <a:t>مینیاتوری در ترسیم دلدادگی رابعه و بکتاش</a:t>
            </a:r>
            <a:r>
              <a:rPr lang="en-US" sz="1500">
                <a:solidFill>
                  <a:srgbClr val="FFFF00"/>
                </a:solidFill>
              </a:rPr>
              <a:t>.</a:t>
            </a:r>
          </a:p>
          <a:p>
            <a:pPr algn="r" rtl="1"/>
            <a:r>
              <a:rPr lang="en-US" sz="1500">
                <a:solidFill>
                  <a:srgbClr val="FFFF00"/>
                </a:solidFill>
              </a:rPr>
              <a:t> </a:t>
            </a:r>
            <a:r>
              <a:rPr lang="ar-SA" sz="1500">
                <a:solidFill>
                  <a:srgbClr val="FFFF00"/>
                </a:solidFill>
              </a:rPr>
              <a:t>عشق رابعه بلخی به غلام برادرش حارث، </a:t>
            </a:r>
            <a:endParaRPr lang="fa-IR" sz="1500">
              <a:solidFill>
                <a:srgbClr val="FFFF00"/>
              </a:solidFill>
            </a:endParaRPr>
          </a:p>
          <a:p>
            <a:pPr algn="r" rtl="1"/>
            <a:r>
              <a:rPr lang="ar-SA" sz="1500">
                <a:solidFill>
                  <a:srgbClr val="FFFF00"/>
                </a:solidFill>
              </a:rPr>
              <a:t>با مرگ پاسخ داده شد</a:t>
            </a:r>
            <a:r>
              <a:rPr lang="en-US" sz="1500">
                <a:solidFill>
                  <a:srgbClr val="FFFF00"/>
                </a:solidFill>
              </a:rPr>
              <a:t>.</a:t>
            </a:r>
          </a:p>
          <a:p>
            <a:pPr algn="r" rtl="1"/>
            <a:r>
              <a:rPr lang="en-US" sz="1500">
                <a:solidFill>
                  <a:srgbClr val="FFFF00"/>
                </a:solidFill>
              </a:rPr>
              <a:t> </a:t>
            </a:r>
            <a:r>
              <a:rPr lang="ar-SA" sz="1500">
                <a:solidFill>
                  <a:srgbClr val="FFFF00"/>
                </a:solidFill>
              </a:rPr>
              <a:t>رابعه نخستین زن پارسی‌سرا به شمار می‌رود</a:t>
            </a:r>
            <a:r>
              <a:rPr lang="en-US" sz="1500">
                <a:solidFill>
                  <a:srgbClr val="FFFF00"/>
                </a:solidFill>
              </a:rPr>
              <a:t>.</a:t>
            </a:r>
          </a:p>
          <a:p>
            <a:pPr algn="r" rtl="1"/>
            <a:r>
              <a:rPr lang="en-US" sz="1500">
                <a:solidFill>
                  <a:srgbClr val="FFFF00"/>
                </a:solidFill>
              </a:rPr>
              <a:t> </a:t>
            </a:r>
            <a:r>
              <a:rPr lang="ar-SA" sz="1500">
                <a:solidFill>
                  <a:srgbClr val="FFFF00"/>
                </a:solidFill>
              </a:rPr>
              <a:t>عشق او باز اندر آوردم به بند / کوشش بسیار نامد سودمند</a:t>
            </a:r>
            <a:endParaRPr lang="en-US" sz="1500">
              <a:solidFill>
                <a:srgbClr val="FFFF00"/>
              </a:solidFill>
            </a:endParaRPr>
          </a:p>
          <a:p>
            <a:pPr algn="r" rtl="1"/>
            <a:r>
              <a:rPr lang="en-US" sz="1500">
                <a:solidFill>
                  <a:srgbClr val="FFFF00"/>
                </a:solidFill>
              </a:rPr>
              <a:t> </a:t>
            </a:r>
            <a:r>
              <a:rPr lang="ar-SA" sz="1500">
                <a:solidFill>
                  <a:srgbClr val="FFFF00"/>
                </a:solidFill>
              </a:rPr>
              <a:t>توسنی کردم ندانستم همی</a:t>
            </a:r>
            <a:r>
              <a:rPr lang="fr-FR" sz="1500">
                <a:solidFill>
                  <a:srgbClr val="FFFF00"/>
                </a:solidFill>
              </a:rPr>
              <a:t> / </a:t>
            </a:r>
            <a:r>
              <a:rPr lang="ar-SA" sz="1500">
                <a:solidFill>
                  <a:srgbClr val="FFFF00"/>
                </a:solidFill>
              </a:rPr>
              <a:t>کز کشیدن سخت‌تر گردد</a:t>
            </a:r>
            <a:r>
              <a:rPr lang="fa-IR" sz="1500">
                <a:solidFill>
                  <a:srgbClr val="FFFF00"/>
                </a:solidFill>
              </a:rPr>
              <a:t> </a:t>
            </a:r>
            <a:r>
              <a:rPr lang="ar-SA" sz="1500">
                <a:solidFill>
                  <a:srgbClr val="FFFF00"/>
                </a:solidFill>
              </a:rPr>
              <a:t>کمند</a:t>
            </a:r>
            <a:r>
              <a:rPr lang="fr-FR" sz="1500">
                <a:solidFill>
                  <a:srgbClr val="FFFF00"/>
                </a:solidFill>
              </a:rPr>
              <a:t>.</a:t>
            </a:r>
            <a:endParaRPr lang="en-US" sz="1500">
              <a:solidFill>
                <a:srgbClr val="FFFF00"/>
              </a:solidFill>
            </a:endParaRPr>
          </a:p>
          <a:p>
            <a:pPr algn="r" rtl="1"/>
            <a:r>
              <a:rPr lang="ar-SA" sz="1500">
                <a:solidFill>
                  <a:srgbClr val="FFFF00"/>
                </a:solidFill>
              </a:rPr>
              <a:t>نویسنده: مهیندخت مصباح</a:t>
            </a:r>
            <a:r>
              <a:rPr lang="fa-IR" sz="1500">
                <a:solidFill>
                  <a:srgbClr val="FFFF00"/>
                </a:solidFill>
              </a:rPr>
              <a:t>  </a:t>
            </a:r>
          </a:p>
          <a:p>
            <a:pPr algn="r" rtl="1"/>
            <a:r>
              <a:rPr lang="fa-IR" sz="1500">
                <a:solidFill>
                  <a:srgbClr val="FFFF00"/>
                </a:solidFill>
              </a:rPr>
              <a:t>تنظیم و نگارش علی افضل صمدی</a:t>
            </a:r>
            <a:endParaRPr lang="fr-FR" sz="15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5" name="Rectangle 3" descr="1"/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5761038" cy="4321175"/>
          </a:xfrm>
          <a:prstGeom prst="rect">
            <a:avLst/>
          </a:prstGeom>
          <a:blipFill dpi="0" rotWithShape="1">
            <a:blip r:embed="rId2"/>
            <a:srcRect/>
            <a:stretch>
              <a:fillRect r="-33217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58750" y="3022600"/>
            <a:ext cx="5353050" cy="750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7" tIns="28804" rIns="57607" bIns="28804">
            <a:spAutoFit/>
          </a:bodyPr>
          <a:lstStyle>
            <a:lvl1pPr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8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76263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63600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2525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097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0669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241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813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/>
            <a:r>
              <a:rPr lang="ar-SA" sz="1500" dirty="0">
                <a:solidFill>
                  <a:srgbClr val="FFFF00"/>
                </a:solidFill>
                <a:cs typeface="B Nazanin" pitchFamily="2" charset="-78"/>
              </a:rPr>
              <a:t>در کنار شعر و ادب فارسی، نگارگری </a:t>
            </a:r>
            <a:r>
              <a:rPr lang="ar-SA" sz="1500" dirty="0" smtClean="0">
                <a:solidFill>
                  <a:srgbClr val="FFFF00"/>
                </a:solidFill>
                <a:cs typeface="B Nazanin" pitchFamily="2" charset="-78"/>
              </a:rPr>
              <a:t>یکی</a:t>
            </a:r>
            <a:r>
              <a:rPr lang="en-US" sz="1500" smtClean="0">
                <a:solidFill>
                  <a:srgbClr val="FFFF00"/>
                </a:solidFill>
                <a:cs typeface="B Nazanin" pitchFamily="2" charset="-78"/>
              </a:rPr>
              <a:t> </a:t>
            </a:r>
            <a:r>
              <a:rPr lang="ar-SA" sz="1500" smtClean="0">
                <a:solidFill>
                  <a:srgbClr val="FFFF00"/>
                </a:solidFill>
                <a:cs typeface="B Nazanin" pitchFamily="2" charset="-78"/>
              </a:rPr>
              <a:t> </a:t>
            </a:r>
            <a:r>
              <a:rPr lang="ar-SA" sz="1500">
                <a:solidFill>
                  <a:srgbClr val="FFFF00"/>
                </a:solidFill>
                <a:cs typeface="B Nazanin" pitchFamily="2" charset="-78"/>
              </a:rPr>
              <a:t>از جلوه</a:t>
            </a:r>
            <a:r>
              <a:rPr lang="ar-SA" sz="1500">
                <a:solidFill>
                  <a:srgbClr val="FFFF00"/>
                </a:solidFill>
              </a:rPr>
              <a:t>‌‌‌‌</a:t>
            </a:r>
            <a:r>
              <a:rPr lang="ar-SA" sz="1500">
                <a:solidFill>
                  <a:srgbClr val="FFFF00"/>
                </a:solidFill>
                <a:cs typeface="B Nazanin" pitchFamily="2" charset="-78"/>
              </a:rPr>
              <a:t>گاه</a:t>
            </a:r>
            <a:r>
              <a:rPr lang="ar-SA" sz="1500">
                <a:solidFill>
                  <a:srgbClr val="FFFF00"/>
                </a:solidFill>
              </a:rPr>
              <a:t>‌</a:t>
            </a:r>
            <a:r>
              <a:rPr lang="ar-SA" sz="1500">
                <a:solidFill>
                  <a:srgbClr val="FFFF00"/>
                </a:solidFill>
                <a:cs typeface="B Nazanin" pitchFamily="2" charset="-78"/>
              </a:rPr>
              <a:t>های افسانه</a:t>
            </a:r>
            <a:r>
              <a:rPr lang="ar-SA" sz="1500">
                <a:solidFill>
                  <a:srgbClr val="FFFF00"/>
                </a:solidFill>
              </a:rPr>
              <a:t>‌</a:t>
            </a:r>
            <a:r>
              <a:rPr lang="ar-SA" sz="1500">
                <a:solidFill>
                  <a:srgbClr val="FFFF00"/>
                </a:solidFill>
                <a:cs typeface="B Nazanin" pitchFamily="2" charset="-78"/>
              </a:rPr>
              <a:t>ها، اسطوره</a:t>
            </a:r>
            <a:r>
              <a:rPr lang="ar-SA" sz="1500">
                <a:solidFill>
                  <a:srgbClr val="FFFF00"/>
                </a:solidFill>
              </a:rPr>
              <a:t>‌</a:t>
            </a:r>
            <a:r>
              <a:rPr lang="ar-SA" sz="1500">
                <a:solidFill>
                  <a:srgbClr val="FFFF00"/>
                </a:solidFill>
                <a:cs typeface="B Nazanin" pitchFamily="2" charset="-78"/>
              </a:rPr>
              <a:t>ها، تاریخ و فرهنگ ایرانی است. </a:t>
            </a:r>
            <a:r>
              <a:rPr lang="ar-SA" sz="1500" dirty="0">
                <a:solidFill>
                  <a:srgbClr val="FFFF00"/>
                </a:solidFill>
                <a:cs typeface="B Nazanin" pitchFamily="2" charset="-78"/>
              </a:rPr>
              <a:t>هنر مینیاتور که اوج آن را مکتب عباسی در زمان صفویه می</a:t>
            </a:r>
            <a:r>
              <a:rPr lang="ar-SA" sz="1500" dirty="0">
                <a:solidFill>
                  <a:srgbClr val="FFFF00"/>
                </a:solidFill>
              </a:rPr>
              <a:t>‌</a:t>
            </a:r>
            <a:r>
              <a:rPr lang="ar-SA" sz="1500" dirty="0">
                <a:solidFill>
                  <a:srgbClr val="FFFF00"/>
                </a:solidFill>
                <a:cs typeface="B Nazanin" pitchFamily="2" charset="-78"/>
              </a:rPr>
              <a:t>دانند، شوریدگی و دلباختگی و سوته</a:t>
            </a:r>
            <a:r>
              <a:rPr lang="ar-SA" sz="1500" dirty="0">
                <a:solidFill>
                  <a:srgbClr val="FFFF00"/>
                </a:solidFill>
              </a:rPr>
              <a:t>‌</a:t>
            </a:r>
            <a:r>
              <a:rPr lang="ar-SA" sz="1500" dirty="0">
                <a:solidFill>
                  <a:srgbClr val="FFFF00"/>
                </a:solidFill>
                <a:cs typeface="B Nazanin" pitchFamily="2" charset="-78"/>
              </a:rPr>
              <a:t>دلی را نیز پیش چشم می</a:t>
            </a:r>
            <a:r>
              <a:rPr lang="ar-SA" sz="1500" dirty="0">
                <a:solidFill>
                  <a:srgbClr val="FFFF00"/>
                </a:solidFill>
              </a:rPr>
              <a:t>‌</a:t>
            </a:r>
            <a:r>
              <a:rPr lang="ar-SA" sz="1500" dirty="0">
                <a:solidFill>
                  <a:srgbClr val="FFFF00"/>
                </a:solidFill>
                <a:cs typeface="B Nazanin" pitchFamily="2" charset="-78"/>
              </a:rPr>
              <a:t>گشاید</a:t>
            </a:r>
            <a:r>
              <a:rPr lang="fr-FR" sz="1500" dirty="0">
                <a:solidFill>
                  <a:srgbClr val="FFFF00"/>
                </a:solidFill>
              </a:rPr>
              <a:t>.</a:t>
            </a:r>
            <a:r>
              <a:rPr lang="fr-FR" dirty="0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99" name="Rectangle 3" descr="2"/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5761038" cy="4321175"/>
          </a:xfrm>
          <a:prstGeom prst="rect">
            <a:avLst/>
          </a:prstGeom>
          <a:blipFill dpi="0" rotWithShape="1">
            <a:blip r:embed="rId2"/>
            <a:srcRect/>
            <a:stretch>
              <a:fillRect r="-33217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7" tIns="28804" rIns="57607" bIns="28804"/>
          <a:lstStyle>
            <a:lvl1pPr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8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76263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63600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2525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097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0669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241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813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/>
            <a:endParaRPr lang="en-US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58750" y="2976563"/>
            <a:ext cx="5489575" cy="1093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7" tIns="28804" rIns="57607" bIns="28804">
            <a:spAutoFit/>
          </a:bodyPr>
          <a:lstStyle>
            <a:lvl1pPr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8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76263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63600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2525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097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0669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241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813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/>
            <a:r>
              <a:rPr lang="ar-SA" sz="1500">
                <a:solidFill>
                  <a:srgbClr val="FFFF00"/>
                </a:solidFill>
              </a:rPr>
              <a:t>دلباختگی ویس و رامین در منظومه فخرالدین اسعد گرگانی به نظم آمده است. پادشاه که موبد نام دارد، مردی پیر و زنباره است که ویس را هنگامی که هنوز از مادر زاده نشده، خواستگاری می‌کند. ویس عاشق رامین، برادر موبد می‌شود و عشق این دو داستانی شورانگیز را رقم می‌زند که در نهایت با مرگ ویس پایان می‌گیرد</a:t>
            </a:r>
            <a:r>
              <a:rPr lang="fr-FR" sz="2300">
                <a:solidFill>
                  <a:srgbClr val="FFFF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23" name="Rectangle 3" descr="3"/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5761038" cy="4321175"/>
          </a:xfrm>
          <a:prstGeom prst="rect">
            <a:avLst/>
          </a:prstGeom>
          <a:blipFill dpi="0" rotWithShape="1">
            <a:blip r:embed="rId2"/>
            <a:srcRect/>
            <a:stretch>
              <a:fillRect r="-33217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7" tIns="28804" rIns="57607" bIns="28804"/>
          <a:lstStyle>
            <a:lvl1pPr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8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76263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63600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2525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097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0669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241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813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04788" y="3113088"/>
            <a:ext cx="5216525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7" tIns="28804" rIns="57607" bIns="28804">
            <a:spAutoFit/>
          </a:bodyPr>
          <a:lstStyle>
            <a:lvl1pPr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8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76263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63600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2525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097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0669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241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813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/>
            <a:r>
              <a:rPr lang="ar-SA" sz="1500">
                <a:solidFill>
                  <a:srgbClr val="FFFF00"/>
                </a:solidFill>
                <a:cs typeface="B Nazanin" pitchFamily="2" charset="-78"/>
              </a:rPr>
              <a:t>عشق خسرو و شيرين اثر نظامی گنجوی از زيباترين و غمناک</a:t>
            </a:r>
            <a:r>
              <a:rPr lang="ar-SA" sz="1500">
                <a:solidFill>
                  <a:srgbClr val="FFFF00"/>
                </a:solidFill>
              </a:rPr>
              <a:t>‌</a:t>
            </a:r>
            <a:r>
              <a:rPr lang="ar-SA" sz="1500">
                <a:solidFill>
                  <a:srgbClr val="FFFF00"/>
                </a:solidFill>
                <a:cs typeface="B Nazanin" pitchFamily="2" charset="-78"/>
              </a:rPr>
              <a:t>ترین داستان</a:t>
            </a:r>
            <a:r>
              <a:rPr lang="ar-SA" sz="1500">
                <a:solidFill>
                  <a:srgbClr val="FFFF00"/>
                </a:solidFill>
              </a:rPr>
              <a:t>‌</a:t>
            </a:r>
            <a:r>
              <a:rPr lang="ar-SA" sz="1500">
                <a:solidFill>
                  <a:srgbClr val="FFFF00"/>
                </a:solidFill>
                <a:cs typeface="B Nazanin" pitchFamily="2" charset="-78"/>
              </a:rPr>
              <a:t>های فارسی به شمار می</a:t>
            </a:r>
            <a:r>
              <a:rPr lang="ar-SA" sz="1500">
                <a:solidFill>
                  <a:srgbClr val="FFFF00"/>
                </a:solidFill>
              </a:rPr>
              <a:t>‌</a:t>
            </a:r>
            <a:r>
              <a:rPr lang="ar-SA" sz="1500">
                <a:solidFill>
                  <a:srgbClr val="FFFF00"/>
                </a:solidFill>
                <a:cs typeface="B Nazanin" pitchFamily="2" charset="-78"/>
              </a:rPr>
              <a:t>رود. شیرین به خسرو دل</a:t>
            </a:r>
            <a:r>
              <a:rPr lang="ar-SA" sz="1500">
                <a:solidFill>
                  <a:srgbClr val="FFFF00"/>
                </a:solidFill>
              </a:rPr>
              <a:t>‌</a:t>
            </a:r>
            <a:r>
              <a:rPr lang="ar-SA" sz="1500">
                <a:solidFill>
                  <a:srgbClr val="FFFF00"/>
                </a:solidFill>
                <a:cs typeface="B Nazanin" pitchFamily="2" charset="-78"/>
              </a:rPr>
              <a:t> می</a:t>
            </a:r>
            <a:r>
              <a:rPr lang="ar-SA" sz="1500">
                <a:solidFill>
                  <a:srgbClr val="FFFF00"/>
                </a:solidFill>
              </a:rPr>
              <a:t>‌</a:t>
            </a:r>
            <a:r>
              <a:rPr lang="ar-SA" sz="1500">
                <a:solidFill>
                  <a:srgbClr val="FFFF00"/>
                </a:solidFill>
                <a:cs typeface="B Nazanin" pitchFamily="2" charset="-78"/>
              </a:rPr>
              <a:t>بندد و فرهاد کوه</a:t>
            </a:r>
            <a:r>
              <a:rPr lang="ar-SA" sz="1500">
                <a:solidFill>
                  <a:srgbClr val="FFFF00"/>
                </a:solidFill>
              </a:rPr>
              <a:t>‌</a:t>
            </a:r>
            <a:r>
              <a:rPr lang="ar-SA" sz="1500">
                <a:solidFill>
                  <a:srgbClr val="FFFF00"/>
                </a:solidFill>
                <a:cs typeface="B Nazanin" pitchFamily="2" charset="-78"/>
              </a:rPr>
              <a:t>کن به شیرین. خسرو کشته می</a:t>
            </a:r>
            <a:r>
              <a:rPr lang="ar-SA" sz="1500">
                <a:solidFill>
                  <a:srgbClr val="FFFF00"/>
                </a:solidFill>
              </a:rPr>
              <a:t>‌</a:t>
            </a:r>
            <a:r>
              <a:rPr lang="ar-SA" sz="1500">
                <a:solidFill>
                  <a:srgbClr val="FFFF00"/>
                </a:solidFill>
                <a:cs typeface="B Nazanin" pitchFamily="2" charset="-78"/>
              </a:rPr>
              <a:t>شود، شیرین خود را در فراق یار می</a:t>
            </a:r>
            <a:r>
              <a:rPr lang="ar-SA" sz="1500">
                <a:solidFill>
                  <a:srgbClr val="FFFF00"/>
                </a:solidFill>
              </a:rPr>
              <a:t>‌</a:t>
            </a:r>
            <a:r>
              <a:rPr lang="ar-SA" sz="1500">
                <a:solidFill>
                  <a:srgbClr val="FFFF00"/>
                </a:solidFill>
                <a:cs typeface="B Nazanin" pitchFamily="2" charset="-78"/>
              </a:rPr>
              <a:t>کشد و فرهاد هم پس از شنیدن خبر مرگ شیرین با تبر به فرق خود می</a:t>
            </a:r>
            <a:r>
              <a:rPr lang="ar-SA" sz="1500">
                <a:solidFill>
                  <a:srgbClr val="FFFF00"/>
                </a:solidFill>
              </a:rPr>
              <a:t>‌</a:t>
            </a:r>
            <a:r>
              <a:rPr lang="ar-SA" sz="1500">
                <a:solidFill>
                  <a:srgbClr val="FFFF00"/>
                </a:solidFill>
                <a:cs typeface="B Nazanin" pitchFamily="2" charset="-78"/>
              </a:rPr>
              <a:t>کوبد</a:t>
            </a:r>
            <a:r>
              <a:rPr lang="fr-FR" sz="1500">
                <a:solidFill>
                  <a:srgbClr val="FFFF00"/>
                </a:solidFill>
                <a:cs typeface="B Nazanin" pitchFamily="2" charset="-78"/>
              </a:rPr>
              <a:t>.</a:t>
            </a:r>
            <a:r>
              <a:rPr lang="fr-FR" sz="15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47" name="Rectangle 3" descr="4"/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5761038" cy="4321175"/>
          </a:xfrm>
          <a:prstGeom prst="rect">
            <a:avLst/>
          </a:prstGeom>
          <a:blipFill dpi="0" rotWithShape="1">
            <a:blip r:embed="rId2"/>
            <a:srcRect/>
            <a:stretch>
              <a:fillRect r="-33217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7" tIns="28804" rIns="57607" bIns="28804"/>
          <a:lstStyle>
            <a:lvl1pPr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8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76263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63600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2525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097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0669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241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813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17513" y="3113088"/>
            <a:ext cx="5094287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7" tIns="28804" rIns="57607" bIns="28804">
            <a:spAutoFit/>
          </a:bodyPr>
          <a:lstStyle>
            <a:lvl1pPr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8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76263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63600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2525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097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0669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241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813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/>
            <a:r>
              <a:rPr lang="ar-SA" sz="1500">
                <a:solidFill>
                  <a:srgbClr val="FFFF00"/>
                </a:solidFill>
                <a:cs typeface="B Nazanin" pitchFamily="2" charset="-78"/>
              </a:rPr>
              <a:t>عشق یوسف و زلیخا، روایتی کهن و مذهبی است که پیش از "هفت اورنگ" جامی، در تورات و قرآن نیز آمده است. شاهدخت مصر زمانی دل به یوسف بست که او را در خواب دید. مینیاتوری از وصال و عروسی این دو دلداده که در کتابخانه دانشگاه آکسفورد نگاهداری می</a:t>
            </a:r>
            <a:r>
              <a:rPr lang="ar-SA" sz="1500">
                <a:solidFill>
                  <a:srgbClr val="FFFF00"/>
                </a:solidFill>
              </a:rPr>
              <a:t>‌</a:t>
            </a:r>
            <a:r>
              <a:rPr lang="ar-SA" sz="1500">
                <a:solidFill>
                  <a:srgbClr val="FFFF00"/>
                </a:solidFill>
                <a:cs typeface="B Nazanin" pitchFamily="2" charset="-78"/>
              </a:rPr>
              <a:t>شود</a:t>
            </a:r>
            <a:r>
              <a:rPr lang="fr-FR" sz="1500">
                <a:solidFill>
                  <a:srgbClr val="FFFF00"/>
                </a:solidFill>
                <a:cs typeface="B Nazanin" pitchFamily="2" charset="-78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171" name="Rectangle 3" descr="5"/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5761038" cy="4321175"/>
          </a:xfrm>
          <a:prstGeom prst="rect">
            <a:avLst/>
          </a:prstGeom>
          <a:blipFill dpi="0" rotWithShape="1">
            <a:blip r:embed="rId2"/>
            <a:srcRect/>
            <a:stretch>
              <a:fillRect r="-33217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7" tIns="28804" rIns="57607" bIns="28804"/>
          <a:lstStyle>
            <a:lvl1pPr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8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76263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63600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2525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097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0669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241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813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1275" y="3067050"/>
            <a:ext cx="5329238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7" tIns="28804" rIns="57607" bIns="28804">
            <a:spAutoFit/>
          </a:bodyPr>
          <a:lstStyle>
            <a:lvl1pPr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8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76263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63600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2525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097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0669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241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813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/>
            <a:r>
              <a:rPr lang="ar-SA" sz="2500">
                <a:solidFill>
                  <a:srgbClr val="FFFF00"/>
                </a:solidFill>
              </a:rPr>
              <a:t>مطرب خوش نوای من عشق نواز همچنین/</a:t>
            </a:r>
            <a:endParaRPr lang="fa-IR" sz="2500">
              <a:solidFill>
                <a:srgbClr val="FFFF00"/>
              </a:solidFill>
            </a:endParaRPr>
          </a:p>
          <a:p>
            <a:pPr algn="r" rtl="1"/>
            <a:r>
              <a:rPr lang="ar-SA" sz="2500">
                <a:solidFill>
                  <a:srgbClr val="FFFF00"/>
                </a:solidFill>
              </a:rPr>
              <a:t> نغنغه دگر بزن پرده تازه برگزین... "دیوان شمس</a:t>
            </a:r>
            <a:r>
              <a:rPr lang="fr-FR"/>
              <a:t>"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95" name="Rectangle 3" descr="6"/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5761038" cy="4321175"/>
          </a:xfrm>
          <a:prstGeom prst="rect">
            <a:avLst/>
          </a:prstGeom>
          <a:blipFill dpi="0" rotWithShape="1">
            <a:blip r:embed="rId2"/>
            <a:srcRect/>
            <a:stretch>
              <a:fillRect r="-33217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7" tIns="28804" rIns="57607" bIns="28804"/>
          <a:lstStyle>
            <a:lvl1pPr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8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76263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63600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2525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097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0669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241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813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85763" y="2447925"/>
            <a:ext cx="4445000" cy="181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7" tIns="28804" rIns="57607" bIns="28804">
            <a:spAutoFit/>
          </a:bodyPr>
          <a:lstStyle>
            <a:lvl1pPr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8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76263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63600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2525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097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0669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241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813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/>
            <a:r>
              <a:rPr lang="ar-SA" sz="2300">
                <a:solidFill>
                  <a:schemeClr val="bg1"/>
                </a:solidFill>
                <a:cs typeface="B Nazanin" pitchFamily="2" charset="-78"/>
              </a:rPr>
              <a:t>خوش</a:t>
            </a:r>
            <a:r>
              <a:rPr lang="ar-SA" sz="2300">
                <a:solidFill>
                  <a:schemeClr val="bg1"/>
                </a:solidFill>
              </a:rPr>
              <a:t>‌</a:t>
            </a:r>
            <a:r>
              <a:rPr lang="ar-SA" sz="2300">
                <a:solidFill>
                  <a:schemeClr val="bg1"/>
                </a:solidFill>
                <a:cs typeface="B Nazanin" pitchFamily="2" charset="-78"/>
              </a:rPr>
              <a:t>تر ز عیش و صحبت و باغ و بهار چیست</a:t>
            </a:r>
            <a:endParaRPr lang="fa-IR" sz="2300">
              <a:solidFill>
                <a:schemeClr val="bg1"/>
              </a:solidFill>
              <a:cs typeface="B Nazanin" pitchFamily="2" charset="-78"/>
            </a:endParaRPr>
          </a:p>
          <a:p>
            <a:pPr algn="r" rtl="1"/>
            <a:r>
              <a:rPr lang="ar-SA" sz="2300">
                <a:solidFill>
                  <a:schemeClr val="bg1"/>
                </a:solidFill>
                <a:cs typeface="B Nazanin" pitchFamily="2" charset="-78"/>
              </a:rPr>
              <a:t>ساقی کج</a:t>
            </a:r>
            <a:r>
              <a:rPr lang="fa-IR" sz="2300">
                <a:solidFill>
                  <a:schemeClr val="bg1"/>
                </a:solidFill>
                <a:cs typeface="B Nazanin" pitchFamily="2" charset="-78"/>
              </a:rPr>
              <a:t>ــ</a:t>
            </a:r>
            <a:r>
              <a:rPr lang="ar-SA" sz="2300">
                <a:solidFill>
                  <a:schemeClr val="bg1"/>
                </a:solidFill>
                <a:cs typeface="B Nazanin" pitchFamily="2" charset="-78"/>
              </a:rPr>
              <a:t>است گ</a:t>
            </a:r>
            <a:r>
              <a:rPr lang="fa-IR" sz="2300">
                <a:solidFill>
                  <a:schemeClr val="bg1"/>
                </a:solidFill>
                <a:cs typeface="B Nazanin" pitchFamily="2" charset="-78"/>
              </a:rPr>
              <a:t>ـــ</a:t>
            </a:r>
            <a:r>
              <a:rPr lang="ar-SA" sz="2300">
                <a:solidFill>
                  <a:schemeClr val="bg1"/>
                </a:solidFill>
                <a:cs typeface="B Nazanin" pitchFamily="2" charset="-78"/>
              </a:rPr>
              <a:t>و سبب ان</a:t>
            </a:r>
            <a:r>
              <a:rPr lang="fa-IR" sz="2300">
                <a:solidFill>
                  <a:schemeClr val="bg1"/>
                </a:solidFill>
                <a:cs typeface="B Nazanin" pitchFamily="2" charset="-78"/>
              </a:rPr>
              <a:t>ــ</a:t>
            </a:r>
            <a:r>
              <a:rPr lang="ar-SA" sz="2300">
                <a:solidFill>
                  <a:schemeClr val="bg1"/>
                </a:solidFill>
                <a:cs typeface="B Nazanin" pitchFamily="2" charset="-78"/>
              </a:rPr>
              <a:t>تظار چیست</a:t>
            </a:r>
            <a:endParaRPr lang="fa-IR" sz="2300">
              <a:solidFill>
                <a:schemeClr val="bg1"/>
              </a:solidFill>
              <a:cs typeface="B Nazanin" pitchFamily="2" charset="-78"/>
            </a:endParaRPr>
          </a:p>
          <a:p>
            <a:pPr algn="r" rtl="1"/>
            <a:r>
              <a:rPr lang="ar-SA" sz="2300">
                <a:solidFill>
                  <a:schemeClr val="bg1"/>
                </a:solidFill>
                <a:cs typeface="B Nazanin" pitchFamily="2" charset="-78"/>
              </a:rPr>
              <a:t> ه</a:t>
            </a:r>
            <a:r>
              <a:rPr lang="fa-IR" sz="2300">
                <a:solidFill>
                  <a:schemeClr val="bg1"/>
                </a:solidFill>
                <a:cs typeface="B Nazanin" pitchFamily="2" charset="-78"/>
              </a:rPr>
              <a:t>ــ</a:t>
            </a:r>
            <a:r>
              <a:rPr lang="ar-SA" sz="2300">
                <a:solidFill>
                  <a:schemeClr val="bg1"/>
                </a:solidFill>
                <a:cs typeface="B Nazanin" pitchFamily="2" charset="-78"/>
              </a:rPr>
              <a:t>ر وقت خ</a:t>
            </a:r>
            <a:r>
              <a:rPr lang="fa-IR" sz="2300">
                <a:solidFill>
                  <a:schemeClr val="bg1"/>
                </a:solidFill>
                <a:cs typeface="B Nazanin" pitchFamily="2" charset="-78"/>
              </a:rPr>
              <a:t>ـ</a:t>
            </a:r>
            <a:r>
              <a:rPr lang="ar-SA" sz="2300">
                <a:solidFill>
                  <a:schemeClr val="bg1"/>
                </a:solidFill>
                <a:cs typeface="B Nazanin" pitchFamily="2" charset="-78"/>
              </a:rPr>
              <a:t>وش که دست دهد مغتنم شمار</a:t>
            </a:r>
            <a:endParaRPr lang="fa-IR" sz="2300">
              <a:solidFill>
                <a:schemeClr val="bg1"/>
              </a:solidFill>
              <a:cs typeface="B Nazanin" pitchFamily="2" charset="-78"/>
            </a:endParaRPr>
          </a:p>
          <a:p>
            <a:pPr algn="r" rtl="1"/>
            <a:r>
              <a:rPr lang="ar-SA" sz="2300">
                <a:solidFill>
                  <a:schemeClr val="bg1"/>
                </a:solidFill>
                <a:cs typeface="B Nazanin" pitchFamily="2" charset="-78"/>
              </a:rPr>
              <a:t>کس را وق</a:t>
            </a:r>
            <a:r>
              <a:rPr lang="fa-IR" sz="2300">
                <a:solidFill>
                  <a:schemeClr val="bg1"/>
                </a:solidFill>
                <a:cs typeface="B Nazanin" pitchFamily="2" charset="-78"/>
              </a:rPr>
              <a:t>ــــ</a:t>
            </a:r>
            <a:r>
              <a:rPr lang="ar-SA" sz="2300">
                <a:solidFill>
                  <a:schemeClr val="bg1"/>
                </a:solidFill>
                <a:cs typeface="B Nazanin" pitchFamily="2" charset="-78"/>
              </a:rPr>
              <a:t>وف نیست که انجام کار چیست... "حافظ</a:t>
            </a:r>
            <a:r>
              <a:rPr lang="fr-FR">
                <a:solidFill>
                  <a:schemeClr val="bg1"/>
                </a:solidFill>
              </a:rPr>
              <a:t>"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19" name="Rectangle 3" descr="7"/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5761038" cy="4321175"/>
          </a:xfrm>
          <a:prstGeom prst="rect">
            <a:avLst/>
          </a:prstGeom>
          <a:blipFill dpi="0" rotWithShape="1">
            <a:blip r:embed="rId2"/>
            <a:srcRect/>
            <a:stretch>
              <a:fillRect r="-33217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7" tIns="28804" rIns="57607" bIns="28804"/>
          <a:lstStyle>
            <a:lvl1pPr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8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76263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63600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2525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097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0669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241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813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31800" y="3249613"/>
            <a:ext cx="52165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7" tIns="28804" rIns="57607" bIns="28804">
            <a:spAutoFit/>
          </a:bodyPr>
          <a:lstStyle>
            <a:lvl1pPr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8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76263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63600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2525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097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0669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241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813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/>
            <a:r>
              <a:rPr lang="ar-SA" sz="2300">
                <a:solidFill>
                  <a:srgbClr val="FFFF00"/>
                </a:solidFill>
                <a:cs typeface="B Nazanin" pitchFamily="2" charset="-78"/>
              </a:rPr>
              <a:t>دو عاشق اثر رضا عباسی، نقاش صاحب</a:t>
            </a:r>
            <a:r>
              <a:rPr lang="ar-SA" sz="2300">
                <a:solidFill>
                  <a:srgbClr val="FFFF00"/>
                </a:solidFill>
              </a:rPr>
              <a:t>‌</a:t>
            </a:r>
            <a:r>
              <a:rPr lang="ar-SA" sz="2300">
                <a:solidFill>
                  <a:srgbClr val="FFFF00"/>
                </a:solidFill>
                <a:cs typeface="B Nazanin" pitchFamily="2" charset="-78"/>
              </a:rPr>
              <a:t> سبک دوره صفویه. </a:t>
            </a:r>
            <a:endParaRPr lang="fa-IR" sz="2300">
              <a:solidFill>
                <a:srgbClr val="FFFF00"/>
              </a:solidFill>
              <a:cs typeface="B Nazanin" pitchFamily="2" charset="-78"/>
            </a:endParaRPr>
          </a:p>
          <a:p>
            <a:pPr algn="r" rtl="1"/>
            <a:r>
              <a:rPr lang="ar-SA" sz="2300">
                <a:solidFill>
                  <a:srgbClr val="FFFF00"/>
                </a:solidFill>
                <a:cs typeface="B Nazanin" pitchFamily="2" charset="-78"/>
              </a:rPr>
              <a:t>این اثر در موزه متروپولیتن نیویورک نگاهداری می</a:t>
            </a:r>
            <a:r>
              <a:rPr lang="ar-SA" sz="2300">
                <a:solidFill>
                  <a:srgbClr val="FFFF00"/>
                </a:solidFill>
              </a:rPr>
              <a:t>‌</a:t>
            </a:r>
            <a:r>
              <a:rPr lang="ar-SA" sz="2300">
                <a:solidFill>
                  <a:srgbClr val="FFFF00"/>
                </a:solidFill>
                <a:cs typeface="B Nazanin" pitchFamily="2" charset="-78"/>
              </a:rPr>
              <a:t>شود</a:t>
            </a:r>
            <a:r>
              <a:rPr lang="fr-FR" sz="2300">
                <a:solidFill>
                  <a:srgbClr val="FFFF00"/>
                </a:solidFill>
                <a:cs typeface="B Nazanin" pitchFamily="2" charset="-78"/>
              </a:rPr>
              <a:t>.</a:t>
            </a:r>
            <a:r>
              <a:rPr lang="fr-FR" sz="2300">
                <a:cs typeface="B Nazanin" pitchFamily="2" charset="-7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43" name="Rectangle 3" descr="8"/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5761038" cy="4321175"/>
          </a:xfrm>
          <a:prstGeom prst="rect">
            <a:avLst/>
          </a:prstGeom>
          <a:blipFill dpi="0" rotWithShape="1">
            <a:blip r:embed="rId2"/>
            <a:srcRect/>
            <a:stretch>
              <a:fillRect r="-33217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7" tIns="28804" rIns="57607" bIns="28804"/>
          <a:lstStyle>
            <a:lvl1pPr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8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76263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63600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2525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097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0669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241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813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793750" y="2705100"/>
            <a:ext cx="4491038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7" tIns="28804" rIns="57607" bIns="28804">
            <a:spAutoFit/>
          </a:bodyPr>
          <a:lstStyle>
            <a:lvl1pPr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8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76263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63600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2525" defTabSz="5762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097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0669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241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81325" defTabSz="57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/>
            <a:r>
              <a:rPr lang="ar-SA" sz="1500">
                <a:solidFill>
                  <a:srgbClr val="3333CC"/>
                </a:solidFill>
              </a:rPr>
              <a:t>برآرد روزگارت از سه لب کام</a:t>
            </a:r>
            <a:endParaRPr lang="fa-IR" sz="1500">
              <a:solidFill>
                <a:srgbClr val="3333CC"/>
              </a:solidFill>
            </a:endParaRPr>
          </a:p>
          <a:p>
            <a:pPr algn="r" rtl="1"/>
            <a:r>
              <a:rPr lang="ar-SA" sz="1500">
                <a:solidFill>
                  <a:srgbClr val="3333CC"/>
                </a:solidFill>
              </a:rPr>
              <a:t>لب يار و لب جوي و لب جام..</a:t>
            </a:r>
            <a:endParaRPr lang="fa-IR" sz="1500">
              <a:solidFill>
                <a:srgbClr val="3333CC"/>
              </a:solidFill>
            </a:endParaRPr>
          </a:p>
          <a:p>
            <a:pPr algn="r" rtl="1"/>
            <a:r>
              <a:rPr lang="ar-SA" sz="1500">
                <a:solidFill>
                  <a:srgbClr val="3333CC"/>
                </a:solidFill>
              </a:rPr>
              <a:t>. مینیاتور موسوم به "شاه عباس و جوان" </a:t>
            </a:r>
            <a:endParaRPr lang="fa-IR" sz="1500">
              <a:solidFill>
                <a:srgbClr val="3333CC"/>
              </a:solidFill>
            </a:endParaRPr>
          </a:p>
          <a:p>
            <a:pPr algn="r" rtl="1"/>
            <a:r>
              <a:rPr lang="ar-SA" sz="1500">
                <a:solidFill>
                  <a:srgbClr val="3333CC"/>
                </a:solidFill>
              </a:rPr>
              <a:t>اثر محمد قاسم تبریزی، نگارگر عصر صفویه در مکتب اصفهان.این تابلو در موزه لوور نگاهداری می‌شود</a:t>
            </a:r>
            <a:r>
              <a:rPr lang="fr-FR" sz="1500">
                <a:solidFill>
                  <a:srgbClr val="3333CC"/>
                </a:solidFill>
              </a:rPr>
              <a:t>.</a:t>
            </a:r>
            <a:r>
              <a:rPr lang="fr-FR" sz="1500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76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76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دلدادگی و دلشدگی</Template>
  <TotalTime>0</TotalTime>
  <Words>567</Words>
  <Application>Microsoft Office PowerPoint</Application>
  <PresentationFormat>Custom</PresentationFormat>
  <Paragraphs>38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B Nazanin</vt:lpstr>
      <vt:lpstr>Modèle par défaut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2022-01-17T16:25:43Z</dcterms:created>
  <dcterms:modified xsi:type="dcterms:W3CDTF">2022-01-17T16:25:58Z</dcterms:modified>
</cp:coreProperties>
</file>