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62" r:id="rId4"/>
    <p:sldId id="265" r:id="rId5"/>
    <p:sldId id="266" r:id="rId6"/>
    <p:sldId id="270" r:id="rId7"/>
    <p:sldId id="269" r:id="rId8"/>
    <p:sldId id="259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8294F89B-7E22-48CC-B50C-9597B011DA82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AB852-A331-4D7E-A02D-6C5AEAD717FA}" type="slidenum">
              <a:rPr lang="fa-IR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69228-1CF7-4C5F-8080-20871FE1767A}" type="slidenum">
              <a:rPr lang="fa-IR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4F89B-7E22-48CC-B50C-9597B011DA82}" type="slidenum">
              <a:rPr lang="fa-IR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53D58-931C-4741-B7C4-F311547640E3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51095-427C-405B-BECE-EECDA1A515E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CFA7F-3FAE-4581-90B9-2D19B4600CB3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20CEB-37CB-4C0F-8E97-4A0416CE72A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1BBC-5012-4015-A9FE-1AE47D451F0E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B612-7E95-484C-8F2F-E50EA0B62C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3C66F-1E85-463E-9953-FB5DEDE1A813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2F9A2-D3AF-4F54-86A8-CBBD70EF1DF5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286-38A5-4567-9AC8-87764D6BE058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95F58-A000-48C7-A6AE-08F16CB1C80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9198E-64E3-4818-84AC-A66D694D60B2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C77B499D-2EEF-41E1-8D1C-B4FC4F12BA61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TIGCoverpic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0034" y="785794"/>
            <a:ext cx="8228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latin typeface="Arial" pitchFamily="34" charset="0"/>
              </a:rPr>
              <a:t>جلسه اول</a:t>
            </a:r>
            <a:endParaRPr lang="en-AU" sz="4400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7275"/>
          </a:xfrm>
        </p:spPr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اول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2057408"/>
          </a:xfrm>
        </p:spPr>
        <p:txBody>
          <a:bodyPr/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دو نمونه از تجربیاتی که مربوط به مشکلات رفتاری و عاطفی روزهای اخیر است، شناسایی کنید.</a:t>
            </a:r>
            <a:endParaRPr lang="en-AU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143000"/>
          </a:xfrm>
        </p:spPr>
        <p:txBody>
          <a:bodyPr/>
          <a:lstStyle/>
          <a:p>
            <a:pPr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اصول گروه 1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گروه با محورهاي زير سروكار دارد: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توضيح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اين ايده كه «احساسات ما زاييده افكار ما هستند».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به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افراد ياد داده مي‌شود كه افكارشان را تحليل كنند.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به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افراد ياد داده مي‌شود چگونه روش‌هاي فكر‌كردن در بارة مشكلات خود را دريابند.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به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افراد ياد‌ داده مي‌شود كه روش‌هاي فكري كه به مشكل منتهي مي‌شود را تغيير دهند.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افراد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شروع مي‌كنند به تغييرروشهای رفتارهاي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ناکارآمد.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اصول گروه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2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772400" cy="4114800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chemeClr val="tx1"/>
                </a:solidFill>
                <a:cs typeface="B Koodak" pitchFamily="2" charset="-78"/>
              </a:rPr>
              <a:t>برنامه شناخت درمانگري گروهي يك گروه رويارويي نمي‌باشد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b="1" dirty="0">
                <a:solidFill>
                  <a:schemeClr val="tx1"/>
                </a:solidFill>
                <a:cs typeface="B Koodak" pitchFamily="2" charset="-78"/>
              </a:rPr>
              <a:t>بحث زيادي درباره مطالب شخصي در گروه نه تشويق مي‌شوند و نه مورد انتظار است!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b="1" dirty="0">
                <a:solidFill>
                  <a:schemeClr val="tx1"/>
                </a:solidFill>
                <a:cs typeface="B Koodak" pitchFamily="2" charset="-78"/>
              </a:rPr>
              <a:t>انجام كارهاي فردي اساسي </a:t>
            </a:r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است.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b="1" dirty="0">
                <a:solidFill>
                  <a:schemeClr val="tx1"/>
                </a:solidFill>
                <a:cs typeface="B Koodak" pitchFamily="2" charset="-78"/>
              </a:rPr>
              <a:t>مسئوليت با شماست</a:t>
            </a:r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!</a:t>
            </a:r>
            <a:endParaRPr lang="en-AU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60425"/>
          </a:xfrm>
        </p:spPr>
        <p:txBody>
          <a:bodyPr/>
          <a:lstStyle/>
          <a:p>
            <a:pPr rtl="1"/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بخشهای مختلف برنامه شناخت درمانگري: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153400" cy="3519502"/>
          </a:xfrm>
        </p:spPr>
        <p:txBody>
          <a:bodyPr/>
          <a:lstStyle/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بخش1: باورها و فرایندهای سطحی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بخش 2: لایه زیرین فرایندهای سطحی :کشف نظام باورهای منفی خود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بخش 3 :آزمونگری باورها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بخش 4 :تغییر دادن باورها و احساس ها(حال)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بخش 5 :تغییر رفتارهای نا کارآمد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 spd="slow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گام اول: افکار سطحی و فرآیندها</a:t>
            </a:r>
            <a:endParaRPr lang="en-US" sz="44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676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3200" dirty="0" smtClean="0">
                <a:latin typeface="Arial" pitchFamily="34" charset="0"/>
                <a:cs typeface="B Koodak" pitchFamily="2" charset="-78"/>
              </a:rPr>
              <a:t>تشریح مدل</a:t>
            </a:r>
            <a:endParaRPr lang="en-US" sz="3200" dirty="0">
              <a:latin typeface="Arial" pitchFamily="34" charset="0"/>
              <a:cs typeface="B Koodak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3200" dirty="0" smtClean="0">
                <a:latin typeface="Arial" pitchFamily="34" charset="0"/>
                <a:cs typeface="B Koodak" pitchFamily="2" charset="-78"/>
              </a:rPr>
              <a:t>شناسایی باورهای سطحی</a:t>
            </a:r>
            <a:endParaRPr lang="en-US" sz="3200" dirty="0">
              <a:latin typeface="Arial" pitchFamily="34" charset="0"/>
              <a:cs typeface="B Koodak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3200" dirty="0" smtClean="0">
                <a:latin typeface="Arial" pitchFamily="34" charset="0"/>
                <a:cs typeface="B Koodak" pitchFamily="2" charset="-78"/>
              </a:rPr>
              <a:t>شناسایی خطاهای منطقی عادتی</a:t>
            </a:r>
            <a:endParaRPr lang="en-US" sz="3200" dirty="0">
              <a:latin typeface="Arial" pitchFamily="34" charset="0"/>
              <a:cs typeface="B Koodak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3200" dirty="0" smtClean="0">
                <a:latin typeface="Arial" pitchFamily="34" charset="0"/>
                <a:cs typeface="B Koodak" pitchFamily="2" charset="-78"/>
              </a:rPr>
              <a:t>اصلاح افکار سطحی</a:t>
            </a:r>
            <a:endParaRPr lang="en-US" sz="3200" dirty="0">
              <a:latin typeface="Arial" pitchFamily="34" charset="0"/>
              <a:cs typeface="B Koodak" pitchFamily="2" charset="-7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7698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ساختار جلسات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هر جلسه شامل موارد زير مي‌باشد: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جمع‌آوري پرسشنامه‌ها (در اول جلسه براي هر روز خاص)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مرور و بحث درباره تنظیم كارهاي فردي از جلسه قبل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سخنراني درباره كار جديد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تمرين مطالب تازه آموزش داده شده به كمك دستياران که من همراه با دستيارانم (آنها را معرفي كنيد) در اين گروه در انجام تكاليفتان شما را ياري خواهيم كرد.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تنظيم كار فردي اعضاء براي خارج از جلسه، اين كار را مي‌توان در زمان استراحت گروه و يا در منزل انجام داد.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.................................</a:t>
            </a:r>
            <a:endParaRPr lang="en-AU" sz="24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دلایل استفاده از پرسشنامه ها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برای نظارت بر کارکرد هیجانی شما</a:t>
            </a:r>
            <a:endParaRPr lang="en-AU" dirty="0">
              <a:latin typeface="Arial" pitchFamily="34" charset="0"/>
              <a:cs typeface="B Koodak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برای فهمیدن این نکته که این دوره چقدر روی هیجانات، عواطف و شکل فکر کردن شما تاثیر گداشته است.</a:t>
            </a:r>
            <a:endParaRPr lang="en-AU" dirty="0">
              <a:latin typeface="Arial" pitchFamily="34" charset="0"/>
              <a:cs typeface="B Koodak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برای فهمیدن اینکه این دوره بطور کلی چقدر تاثیرگذار است.</a:t>
            </a:r>
            <a:endParaRPr lang="en-AU" dirty="0">
              <a:latin typeface="Arial" pitchFamily="34" charset="0"/>
              <a:cs typeface="B Koodak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برای کسب اطلاعات برای تمرین های بعدی</a:t>
            </a:r>
            <a:endParaRPr lang="en-AU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قواعد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اصلي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2209800"/>
            <a:ext cx="6419872" cy="3219464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Koodak" pitchFamily="2" charset="-78"/>
              </a:rPr>
              <a:t>از </a:t>
            </a:r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صحبت‌هاي منفي اجتناب كنيد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از يكديگر حمايت كنيد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به‌ يكديگر فرصت برابر بدهيد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cs typeface="B Koodak" pitchFamily="2" charset="-78"/>
              </a:rPr>
              <a:t>رازداري</a:t>
            </a:r>
            <a:endParaRPr lang="en-AU" sz="36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8013" cy="990600"/>
          </a:xfrm>
        </p:spPr>
        <p:txBody>
          <a:bodyPr/>
          <a:lstStyle/>
          <a:p>
            <a:r>
              <a:rPr lang="fa-IR" sz="6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همدیگر را بیشتر بشناسیم</a:t>
            </a:r>
            <a:endParaRPr lang="en-AU" sz="6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r>
              <a:rPr lang="fa-IR" sz="4800" dirty="0" smtClean="0">
                <a:latin typeface="Arial Narrow" pitchFamily="34" charset="0"/>
                <a:cs typeface="B Koodak" pitchFamily="2" charset="-78"/>
              </a:rPr>
              <a:t>3 ویژگی از خودتان را به دیگران بگویید.</a:t>
            </a:r>
            <a:endParaRPr lang="en-AU" sz="4800" dirty="0">
              <a:latin typeface="Arial Narrow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382</Words>
  <Application>Microsoft PowerPoint</Application>
  <PresentationFormat>On-screen Show (4:3)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اصول گروه 1</vt:lpstr>
      <vt:lpstr>اصول گروه 2</vt:lpstr>
      <vt:lpstr>بخشهای مختلف برنامه شناخت درمانگري:</vt:lpstr>
      <vt:lpstr>Slide 5</vt:lpstr>
      <vt:lpstr>ساختار جلسات</vt:lpstr>
      <vt:lpstr>دلایل استفاده از پرسشنامه ها</vt:lpstr>
      <vt:lpstr>قواعد اصلي</vt:lpstr>
      <vt:lpstr>همدیگر را بیشتر بشناسیم</vt:lpstr>
      <vt:lpstr>کار انفرادی جلسه اول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27</cp:revision>
  <dcterms:created xsi:type="dcterms:W3CDTF">2006-09-27T10:40:09Z</dcterms:created>
  <dcterms:modified xsi:type="dcterms:W3CDTF">2010-05-31T19:18:44Z</dcterms:modified>
</cp:coreProperties>
</file>