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3" r:id="rId2"/>
    <p:sldId id="274" r:id="rId3"/>
    <p:sldId id="262" r:id="rId4"/>
    <p:sldId id="265" r:id="rId5"/>
    <p:sldId id="266" r:id="rId6"/>
    <p:sldId id="270" r:id="rId7"/>
    <p:sldId id="269" r:id="rId8"/>
    <p:sldId id="259" r:id="rId9"/>
    <p:sldId id="271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fld id="{8294F89B-7E22-48CC-B50C-9597B011DA82}" type="slidenum">
              <a:rPr lang="fa-IR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AAB852-A331-4D7E-A02D-6C5AEAD717FA}" type="slidenum">
              <a:rPr lang="fa-IR"/>
              <a:pPr/>
              <a:t>1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4F89B-7E22-48CC-B50C-9597B011DA82}" type="slidenum">
              <a:rPr lang="fa-IR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4F89B-7E22-48CC-B50C-9597B011DA82}" type="slidenum">
              <a:rPr lang="fa-IR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4F89B-7E22-48CC-B50C-9597B011DA82}" type="slidenum">
              <a:rPr lang="fa-IR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769228-1CF7-4C5F-8080-20871FE1767A}" type="slidenum">
              <a:rPr lang="fa-IR"/>
              <a:pPr/>
              <a:t>4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4F89B-7E22-48CC-B50C-9597B011DA82}" type="slidenum">
              <a:rPr lang="fa-IR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4F89B-7E22-48CC-B50C-9597B011DA82}" type="slidenum">
              <a:rPr lang="fa-IR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4F89B-7E22-48CC-B50C-9597B011DA82}" type="slidenum">
              <a:rPr lang="fa-IR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4F89B-7E22-48CC-B50C-9597B011DA82}" type="slidenum">
              <a:rPr lang="fa-IR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4F89B-7E22-48CC-B50C-9597B011DA82}" type="slidenum">
              <a:rPr lang="fa-IR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53D58-931C-4741-B7C4-F311547640E3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51095-427C-405B-BECE-EECDA1A515E0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CFA7F-3FAE-4581-90B9-2D19B4600CB3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20CEB-37CB-4C0F-8E97-4A0416CE72A0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E1BBC-5012-4015-A9FE-1AE47D451F0E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6B612-7E95-484C-8F2F-E50EA0B62CDD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3C66F-1E85-463E-9953-FB5DEDE1A813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22F9A2-D3AF-4F54-86A8-CBBD70EF1DF5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CB286-38A5-4567-9AC8-87764D6BE058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95F58-A000-48C7-A6AE-08F16CB1C80B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49198E-64E3-4818-84AC-A66D694D60B2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pitchFamily="18" charset="0"/>
              </a:defRPr>
            </a:lvl1pPr>
          </a:lstStyle>
          <a:p>
            <a:fld id="{C77B499D-2EEF-41E1-8D1C-B4FC4F12BA61}" type="slidenum">
              <a:rPr lang="fa-IR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9600" y="6248400"/>
            <a:ext cx="914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400" i="1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Cognitive Therapy in Groups: Guidelines and Resources for Practice, Second Edition.</a:t>
            </a:r>
            <a: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/>
            </a:r>
            <a:b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</a:br>
            <a: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By Michael Free. Copyright © 2007 John Wiley &amp; Sons, Ltd.</a:t>
            </a:r>
            <a:endParaRPr lang="en-GB" sz="1400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2484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TIGCoverpic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500034" y="785794"/>
            <a:ext cx="822801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4400" b="1" dirty="0" smtClean="0">
                <a:solidFill>
                  <a:srgbClr val="FFFF00"/>
                </a:solidFill>
                <a:latin typeface="Arial" pitchFamily="34" charset="0"/>
              </a:rPr>
              <a:t>جلسه اول</a:t>
            </a:r>
            <a:endParaRPr lang="en-AU" sz="4400" b="1" dirty="0">
              <a:solidFill>
                <a:srgbClr val="FFFF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52463"/>
            <a:ext cx="7772400" cy="1057275"/>
          </a:xfrm>
        </p:spPr>
        <p:txBody>
          <a:bodyPr/>
          <a:lstStyle/>
          <a:p>
            <a:r>
              <a:rPr lang="fa-IR" sz="4000" dirty="0" smtClean="0">
                <a:solidFill>
                  <a:srgbClr val="FF0000"/>
                </a:solidFill>
                <a:latin typeface="Arial Narrow" pitchFamily="34" charset="0"/>
                <a:cs typeface="B Titr" pitchFamily="2" charset="-78"/>
              </a:rPr>
              <a:t>کار انفرادی جلسه اول</a:t>
            </a:r>
            <a:endParaRPr lang="en-AU" sz="4000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514600"/>
            <a:ext cx="7772400" cy="2057408"/>
          </a:xfrm>
        </p:spPr>
        <p:txBody>
          <a:bodyPr/>
          <a:lstStyle/>
          <a:p>
            <a:pPr algn="r" rtl="1">
              <a:buFont typeface="Wingdings" pitchFamily="2" charset="2"/>
              <a:buChar char="§"/>
            </a:pPr>
            <a:r>
              <a:rPr lang="fa-IR" dirty="0" smtClean="0">
                <a:latin typeface="Arial" pitchFamily="34" charset="0"/>
                <a:cs typeface="B Koodak" pitchFamily="2" charset="-78"/>
              </a:rPr>
              <a:t>دو نمونه از تجربیاتی که مربوط به مشکلات رفتاری و عاطفی روزهای اخیر است، شناسایی کنید.</a:t>
            </a:r>
            <a:endParaRPr lang="en-AU" dirty="0">
              <a:latin typeface="Arial" pitchFamily="34" charset="0"/>
              <a:cs typeface="B Koodak" pitchFamily="2" charset="-78"/>
            </a:endParaRPr>
          </a:p>
        </p:txBody>
      </p:sp>
    </p:spTree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7772400" cy="1143000"/>
          </a:xfrm>
        </p:spPr>
        <p:txBody>
          <a:bodyPr/>
          <a:lstStyle/>
          <a:p>
            <a:pPr rtl="1"/>
            <a:r>
              <a:rPr lang="fa-IR" dirty="0">
                <a:solidFill>
                  <a:srgbClr val="FF0000"/>
                </a:solidFill>
                <a:cs typeface="B Titr" pitchFamily="2" charset="-78"/>
              </a:rPr>
              <a:t>اصول گروه 1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dirty="0">
                <a:solidFill>
                  <a:schemeClr val="tx1"/>
                </a:solidFill>
                <a:cs typeface="B Koodak" pitchFamily="2" charset="-78"/>
              </a:rPr>
              <a:t>گروه با محورهاي زير سروكار دارد: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sz="2800" dirty="0" smtClean="0">
                <a:solidFill>
                  <a:schemeClr val="tx1"/>
                </a:solidFill>
                <a:cs typeface="B Koodak" pitchFamily="2" charset="-78"/>
              </a:rPr>
              <a:t>توضيح </a:t>
            </a:r>
            <a:r>
              <a:rPr lang="fa-IR" sz="2800" dirty="0">
                <a:solidFill>
                  <a:schemeClr val="tx1"/>
                </a:solidFill>
                <a:cs typeface="B Koodak" pitchFamily="2" charset="-78"/>
              </a:rPr>
              <a:t>اين ايده كه «احساسات ما زاييده افكار ما هستند».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sz="2800" dirty="0" smtClean="0">
                <a:solidFill>
                  <a:schemeClr val="tx1"/>
                </a:solidFill>
                <a:cs typeface="B Koodak" pitchFamily="2" charset="-78"/>
              </a:rPr>
              <a:t>به </a:t>
            </a:r>
            <a:r>
              <a:rPr lang="fa-IR" sz="2800" dirty="0">
                <a:solidFill>
                  <a:schemeClr val="tx1"/>
                </a:solidFill>
                <a:cs typeface="B Koodak" pitchFamily="2" charset="-78"/>
              </a:rPr>
              <a:t>افراد ياد داده مي‌شود كه افكارشان را تحليل كنند.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sz="2800" dirty="0" smtClean="0">
                <a:solidFill>
                  <a:schemeClr val="tx1"/>
                </a:solidFill>
                <a:cs typeface="B Koodak" pitchFamily="2" charset="-78"/>
              </a:rPr>
              <a:t>به </a:t>
            </a:r>
            <a:r>
              <a:rPr lang="fa-IR" sz="2800" dirty="0">
                <a:solidFill>
                  <a:schemeClr val="tx1"/>
                </a:solidFill>
                <a:cs typeface="B Koodak" pitchFamily="2" charset="-78"/>
              </a:rPr>
              <a:t>افراد ياد داده مي‌شود چگونه روش‌هاي فكر‌كردن در بارة مشكلات خود را دريابند.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sz="2800" dirty="0" smtClean="0">
                <a:solidFill>
                  <a:schemeClr val="tx1"/>
                </a:solidFill>
                <a:cs typeface="B Koodak" pitchFamily="2" charset="-78"/>
              </a:rPr>
              <a:t>به </a:t>
            </a:r>
            <a:r>
              <a:rPr lang="fa-IR" sz="2800" dirty="0">
                <a:solidFill>
                  <a:schemeClr val="tx1"/>
                </a:solidFill>
                <a:cs typeface="B Koodak" pitchFamily="2" charset="-78"/>
              </a:rPr>
              <a:t>افراد ياد‌ داده مي‌شود كه روش‌هاي فكري كه به مشكل منتهي مي‌شود را تغيير دهند.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sz="2800" dirty="0" smtClean="0">
                <a:solidFill>
                  <a:schemeClr val="tx1"/>
                </a:solidFill>
                <a:cs typeface="B Koodak" pitchFamily="2" charset="-78"/>
              </a:rPr>
              <a:t>افراد </a:t>
            </a:r>
            <a:r>
              <a:rPr lang="fa-IR" sz="2800" dirty="0">
                <a:solidFill>
                  <a:schemeClr val="tx1"/>
                </a:solidFill>
                <a:cs typeface="B Koodak" pitchFamily="2" charset="-78"/>
              </a:rPr>
              <a:t>شروع مي‌كنند به تغييرروشهای رفتارهاي </a:t>
            </a:r>
            <a:r>
              <a:rPr lang="fa-IR" dirty="0">
                <a:solidFill>
                  <a:schemeClr val="tx1"/>
                </a:solidFill>
                <a:cs typeface="B Koodak" pitchFamily="2" charset="-78"/>
              </a:rPr>
              <a:t>ناکارآمد.</a:t>
            </a:r>
            <a:endParaRPr lang="en-US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endParaRPr lang="en-US" dirty="0">
              <a:cs typeface="B Koodak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r>
              <a:rPr lang="fa-IR" dirty="0">
                <a:solidFill>
                  <a:srgbClr val="FF0000"/>
                </a:solidFill>
                <a:cs typeface="B Titr" pitchFamily="2" charset="-78"/>
              </a:rPr>
              <a:t>اصول گروه </a:t>
            </a:r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2</a:t>
            </a:r>
            <a:endParaRPr lang="en-AU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714488"/>
            <a:ext cx="7772400" cy="4114800"/>
          </a:xfrm>
        </p:spPr>
        <p:txBody>
          <a:bodyPr/>
          <a:lstStyle/>
          <a:p>
            <a:pPr algn="r" rtl="1"/>
            <a:r>
              <a:rPr lang="fa-IR" b="1" dirty="0">
                <a:solidFill>
                  <a:schemeClr val="tx1"/>
                </a:solidFill>
                <a:cs typeface="B Koodak" pitchFamily="2" charset="-78"/>
              </a:rPr>
              <a:t>برنامه شناخت درمانگري گروهي يك گروه رويارويي نمي‌باشد</a:t>
            </a:r>
            <a:r>
              <a:rPr lang="fa-IR" dirty="0">
                <a:solidFill>
                  <a:schemeClr val="tx1"/>
                </a:solidFill>
                <a:cs typeface="B Koodak" pitchFamily="2" charset="-78"/>
              </a:rPr>
              <a:t>.</a:t>
            </a:r>
            <a:endParaRPr lang="en-US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b="1" dirty="0">
                <a:solidFill>
                  <a:schemeClr val="tx1"/>
                </a:solidFill>
                <a:cs typeface="B Koodak" pitchFamily="2" charset="-78"/>
              </a:rPr>
              <a:t>بحث زيادي درباره مطالب شخصي در گروه نه تشويق مي‌شوند و نه مورد انتظار است!</a:t>
            </a:r>
            <a:endParaRPr lang="en-US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b="1" dirty="0">
                <a:solidFill>
                  <a:schemeClr val="tx1"/>
                </a:solidFill>
                <a:cs typeface="B Koodak" pitchFamily="2" charset="-78"/>
              </a:rPr>
              <a:t>انجام كارهاي فردي اساسي </a:t>
            </a:r>
            <a:r>
              <a:rPr lang="fa-IR" b="1" dirty="0" smtClean="0">
                <a:solidFill>
                  <a:schemeClr val="tx1"/>
                </a:solidFill>
                <a:cs typeface="B Koodak" pitchFamily="2" charset="-78"/>
              </a:rPr>
              <a:t>است.</a:t>
            </a:r>
            <a:endParaRPr lang="en-US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b="1" dirty="0">
                <a:solidFill>
                  <a:schemeClr val="tx1"/>
                </a:solidFill>
                <a:cs typeface="B Koodak" pitchFamily="2" charset="-78"/>
              </a:rPr>
              <a:t>مسئوليت با شماست</a:t>
            </a:r>
            <a:r>
              <a:rPr lang="fa-IR" b="1" dirty="0" smtClean="0">
                <a:solidFill>
                  <a:schemeClr val="tx1"/>
                </a:solidFill>
                <a:cs typeface="B Koodak" pitchFamily="2" charset="-78"/>
              </a:rPr>
              <a:t>!</a:t>
            </a:r>
            <a:endParaRPr lang="en-AU" dirty="0">
              <a:latin typeface="Arial" pitchFamily="34" charset="0"/>
              <a:cs typeface="B Koodak" pitchFamily="2" charset="-78"/>
            </a:endParaRPr>
          </a:p>
        </p:txBody>
      </p:sp>
    </p:spTree>
  </p:cSld>
  <p:clrMapOvr>
    <a:masterClrMapping/>
  </p:clrMapOvr>
  <p:transition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860425"/>
          </a:xfrm>
        </p:spPr>
        <p:txBody>
          <a:bodyPr/>
          <a:lstStyle/>
          <a:p>
            <a:pPr rtl="1"/>
            <a:r>
              <a:rPr lang="fa-IR" sz="3600" b="1" dirty="0">
                <a:solidFill>
                  <a:srgbClr val="FF0000"/>
                </a:solidFill>
                <a:cs typeface="B Titr" pitchFamily="2" charset="-78"/>
              </a:rPr>
              <a:t>بخشهای مختلف برنامه شناخت درمانگري:</a:t>
            </a:r>
            <a:endParaRPr lang="en-US" sz="36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8153400" cy="3519502"/>
          </a:xfrm>
        </p:spPr>
        <p:txBody>
          <a:bodyPr/>
          <a:lstStyle/>
          <a:p>
            <a:pPr algn="r" rtl="1"/>
            <a:r>
              <a:rPr lang="fa-IR" sz="2800" b="1" dirty="0">
                <a:solidFill>
                  <a:schemeClr val="tx1"/>
                </a:solidFill>
                <a:cs typeface="B Koodak" pitchFamily="2" charset="-78"/>
              </a:rPr>
              <a:t>بخش1: باورها و فرایندهای سطحی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sz="2800" b="1" dirty="0">
                <a:solidFill>
                  <a:schemeClr val="tx1"/>
                </a:solidFill>
                <a:cs typeface="B Koodak" pitchFamily="2" charset="-78"/>
              </a:rPr>
              <a:t>بخش 2: لایه زیرین فرایندهای سطحی :کشف نظام باورهای منفی خود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sz="2800" b="1" dirty="0">
                <a:solidFill>
                  <a:schemeClr val="tx1"/>
                </a:solidFill>
                <a:cs typeface="B Koodak" pitchFamily="2" charset="-78"/>
              </a:rPr>
              <a:t>بخش 3 :آزمونگری باورها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sz="2800" b="1" dirty="0">
                <a:solidFill>
                  <a:schemeClr val="tx1"/>
                </a:solidFill>
                <a:cs typeface="B Koodak" pitchFamily="2" charset="-78"/>
              </a:rPr>
              <a:t>بخش 4 :تغییر دادن باورها و احساس ها(حال)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sz="2800" b="1" dirty="0">
                <a:solidFill>
                  <a:schemeClr val="tx1"/>
                </a:solidFill>
                <a:cs typeface="B Koodak" pitchFamily="2" charset="-78"/>
              </a:rPr>
              <a:t>بخش 5 :تغییر رفتارهای نا کارآمد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</p:txBody>
      </p:sp>
    </p:spTree>
  </p:cSld>
  <p:clrMapOvr>
    <a:masterClrMapping/>
  </p:clrMapOvr>
  <p:transition spd="slow">
    <p:cover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4400" dirty="0" smtClean="0">
                <a:solidFill>
                  <a:srgbClr val="FF0000"/>
                </a:solidFill>
                <a:latin typeface="Arial Narrow" pitchFamily="34" charset="0"/>
                <a:cs typeface="B Titr" pitchFamily="2" charset="-78"/>
              </a:rPr>
              <a:t>گام اول: افکار سطحی و فرآیندها</a:t>
            </a:r>
            <a:endParaRPr lang="en-US" sz="4400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676400" y="1981200"/>
            <a:ext cx="7239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§"/>
            </a:pPr>
            <a:r>
              <a:rPr lang="fa-IR" sz="3200" dirty="0" smtClean="0">
                <a:latin typeface="Arial" pitchFamily="34" charset="0"/>
                <a:cs typeface="B Koodak" pitchFamily="2" charset="-78"/>
              </a:rPr>
              <a:t>تشریح مدل</a:t>
            </a:r>
            <a:endParaRPr lang="en-US" sz="3200" dirty="0">
              <a:latin typeface="Arial" pitchFamily="34" charset="0"/>
              <a:cs typeface="B Koodak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§"/>
            </a:pPr>
            <a:r>
              <a:rPr lang="fa-IR" sz="3200" dirty="0" smtClean="0">
                <a:latin typeface="Arial" pitchFamily="34" charset="0"/>
                <a:cs typeface="B Koodak" pitchFamily="2" charset="-78"/>
              </a:rPr>
              <a:t>شناسایی باورهای سطحی</a:t>
            </a:r>
            <a:endParaRPr lang="en-US" sz="3200" dirty="0">
              <a:latin typeface="Arial" pitchFamily="34" charset="0"/>
              <a:cs typeface="B Koodak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§"/>
            </a:pPr>
            <a:r>
              <a:rPr lang="fa-IR" sz="3200" dirty="0" smtClean="0">
                <a:latin typeface="Arial" pitchFamily="34" charset="0"/>
                <a:cs typeface="B Koodak" pitchFamily="2" charset="-78"/>
              </a:rPr>
              <a:t>شناسایی خطاهای منطقی عادتی</a:t>
            </a:r>
            <a:endParaRPr lang="en-US" sz="3200" dirty="0">
              <a:latin typeface="Arial" pitchFamily="34" charset="0"/>
              <a:cs typeface="B Koodak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§"/>
            </a:pPr>
            <a:r>
              <a:rPr lang="fa-IR" sz="3200" dirty="0" smtClean="0">
                <a:latin typeface="Arial" pitchFamily="34" charset="0"/>
                <a:cs typeface="B Koodak" pitchFamily="2" charset="-78"/>
              </a:rPr>
              <a:t>اصلاح افکار سطحی</a:t>
            </a:r>
            <a:endParaRPr lang="en-US" sz="3200" dirty="0">
              <a:latin typeface="Arial" pitchFamily="34" charset="0"/>
              <a:cs typeface="B Koodak" pitchFamily="2" charset="-7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AU" sz="3200" dirty="0">
              <a:latin typeface="Arial" pitchFamily="34" charset="0"/>
              <a:cs typeface="B Koodak" pitchFamily="2" charset="-78"/>
            </a:endParaRPr>
          </a:p>
        </p:txBody>
      </p:sp>
    </p:spTree>
  </p:cSld>
  <p:clrMapOvr>
    <a:masterClrMapping/>
  </p:clrMapOvr>
  <p:transition spd="slow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47698"/>
          </a:xfrm>
        </p:spPr>
        <p:txBody>
          <a:bodyPr/>
          <a:lstStyle/>
          <a:p>
            <a:pPr rtl="1"/>
            <a:r>
              <a:rPr lang="fa-IR" b="1" dirty="0">
                <a:solidFill>
                  <a:srgbClr val="FF0000"/>
                </a:solidFill>
                <a:cs typeface="B Titr" pitchFamily="2" charset="-78"/>
              </a:rPr>
              <a:t>ساختار جلسات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sz="2400" dirty="0">
                <a:solidFill>
                  <a:schemeClr val="tx1"/>
                </a:solidFill>
                <a:cs typeface="B Koodak" pitchFamily="2" charset="-78"/>
              </a:rPr>
              <a:t>هر جلسه شامل موارد زير مي‌باشد:</a:t>
            </a:r>
            <a:endParaRPr lang="en-US" sz="24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400" dirty="0">
                <a:solidFill>
                  <a:schemeClr val="tx1"/>
                </a:solidFill>
                <a:cs typeface="B Koodak" pitchFamily="2" charset="-78"/>
              </a:rPr>
              <a:t>جمع‌آوري پرسشنامه‌ها (در اول جلسه براي هر روز خاص)</a:t>
            </a:r>
            <a:endParaRPr lang="en-US" sz="24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400" dirty="0">
                <a:solidFill>
                  <a:schemeClr val="tx1"/>
                </a:solidFill>
                <a:cs typeface="B Koodak" pitchFamily="2" charset="-78"/>
              </a:rPr>
              <a:t>مرور و بحث درباره تنظیم كارهاي فردي از جلسه قبل</a:t>
            </a:r>
            <a:endParaRPr lang="en-US" sz="24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400" dirty="0">
                <a:solidFill>
                  <a:schemeClr val="tx1"/>
                </a:solidFill>
                <a:cs typeface="B Koodak" pitchFamily="2" charset="-78"/>
              </a:rPr>
              <a:t>سخنراني درباره كار جديد</a:t>
            </a:r>
            <a:endParaRPr lang="en-US" sz="24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400" dirty="0">
                <a:solidFill>
                  <a:schemeClr val="tx1"/>
                </a:solidFill>
                <a:cs typeface="B Koodak" pitchFamily="2" charset="-78"/>
              </a:rPr>
              <a:t>تمرين مطالب تازه آموزش داده شده به كمك دستياران که من همراه با دستيارانم (آنها را معرفي كنيد) در اين گروه در انجام تكاليفتان شما را ياري خواهيم كرد.</a:t>
            </a:r>
            <a:endParaRPr lang="en-US" sz="24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400" dirty="0">
                <a:solidFill>
                  <a:schemeClr val="tx1"/>
                </a:solidFill>
                <a:cs typeface="B Koodak" pitchFamily="2" charset="-78"/>
              </a:rPr>
              <a:t>تنظيم كار فردي اعضاء براي خارج از جلسه، اين كار را مي‌توان در زمان استراحت گروه و يا در منزل انجام داد.</a:t>
            </a:r>
            <a:endParaRPr lang="en-US" sz="2400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sz="2400" dirty="0">
                <a:solidFill>
                  <a:schemeClr val="tx1"/>
                </a:solidFill>
                <a:cs typeface="B Koodak" pitchFamily="2" charset="-78"/>
              </a:rPr>
              <a:t>.................................</a:t>
            </a:r>
            <a:endParaRPr lang="en-AU" sz="2400" dirty="0">
              <a:latin typeface="Arial" pitchFamily="34" charset="0"/>
              <a:cs typeface="B Koodak" pitchFamily="2" charset="-78"/>
            </a:endParaRPr>
          </a:p>
        </p:txBody>
      </p:sp>
    </p:spTree>
  </p:cSld>
  <p:clrMapOvr>
    <a:masterClrMapping/>
  </p:clrMapOvr>
  <p:transition spd="slow">
    <p:randomBa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772400" cy="1143000"/>
          </a:xfrm>
        </p:spPr>
        <p:txBody>
          <a:bodyPr/>
          <a:lstStyle/>
          <a:p>
            <a:r>
              <a:rPr lang="fa-IR" dirty="0" smtClean="0">
                <a:solidFill>
                  <a:srgbClr val="FF0000"/>
                </a:solidFill>
                <a:latin typeface="Arial Narrow" pitchFamily="34" charset="0"/>
                <a:cs typeface="B Titr" pitchFamily="2" charset="-78"/>
              </a:rPr>
              <a:t>دلایل استفاده از پرسشنامه ها</a:t>
            </a:r>
            <a:endParaRPr lang="en-AU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772400" cy="4114800"/>
          </a:xfrm>
        </p:spPr>
        <p:txBody>
          <a:bodyPr/>
          <a:lstStyle/>
          <a:p>
            <a:pPr algn="r" rtl="1">
              <a:buFont typeface="Wingdings" pitchFamily="2" charset="2"/>
              <a:buChar char="§"/>
            </a:pPr>
            <a:r>
              <a:rPr lang="fa-IR" dirty="0" smtClean="0">
                <a:latin typeface="Arial" pitchFamily="34" charset="0"/>
                <a:cs typeface="B Koodak" pitchFamily="2" charset="-78"/>
              </a:rPr>
              <a:t>برای نظارت بر کارکرد هیجانی شما</a:t>
            </a:r>
            <a:endParaRPr lang="en-AU" dirty="0">
              <a:latin typeface="Arial" pitchFamily="34" charset="0"/>
              <a:cs typeface="B Koodak" pitchFamily="2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fa-IR" dirty="0" smtClean="0">
                <a:latin typeface="Arial" pitchFamily="34" charset="0"/>
                <a:cs typeface="B Koodak" pitchFamily="2" charset="-78"/>
              </a:rPr>
              <a:t>برای فهمیدن این نکته که این دوره چقدر روی هیجانات، عواطف و شکل فکر کردن شما تاثیر گداشته است.</a:t>
            </a:r>
            <a:endParaRPr lang="en-AU" dirty="0">
              <a:latin typeface="Arial" pitchFamily="34" charset="0"/>
              <a:cs typeface="B Koodak" pitchFamily="2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fa-IR" dirty="0" smtClean="0">
                <a:latin typeface="Arial" pitchFamily="34" charset="0"/>
                <a:cs typeface="B Koodak" pitchFamily="2" charset="-78"/>
              </a:rPr>
              <a:t>برای فهمیدن اینکه این دوره بطور کلی چقدر تاثیرگذار است.</a:t>
            </a:r>
            <a:endParaRPr lang="en-AU" dirty="0">
              <a:latin typeface="Arial" pitchFamily="34" charset="0"/>
              <a:cs typeface="B Koodak" pitchFamily="2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fa-IR" dirty="0" smtClean="0">
                <a:latin typeface="Arial" pitchFamily="34" charset="0"/>
                <a:cs typeface="B Koodak" pitchFamily="2" charset="-78"/>
              </a:rPr>
              <a:t>برای کسب اطلاعات برای تمرین های بعدی</a:t>
            </a:r>
            <a:endParaRPr lang="en-AU" dirty="0">
              <a:latin typeface="Arial" pitchFamily="34" charset="0"/>
              <a:cs typeface="B Koodak" pitchFamily="2" charset="-78"/>
            </a:endParaRPr>
          </a:p>
        </p:txBody>
      </p:sp>
    </p:spTree>
  </p:cSld>
  <p:clrMapOvr>
    <a:masterClrMapping/>
  </p:clrMapOvr>
  <p:transition spd="slow">
    <p:split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قواعد </a:t>
            </a:r>
            <a:r>
              <a:rPr lang="fa-IR" dirty="0">
                <a:solidFill>
                  <a:srgbClr val="FF0000"/>
                </a:solidFill>
                <a:cs typeface="B Titr" pitchFamily="2" charset="-78"/>
              </a:rPr>
              <a:t>اصلي</a:t>
            </a:r>
            <a:endParaRPr lang="en-AU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28" y="2209800"/>
            <a:ext cx="6419872" cy="3219464"/>
          </a:xfrm>
        </p:spPr>
        <p:txBody>
          <a:bodyPr/>
          <a:lstStyle/>
          <a:p>
            <a:pPr algn="r" rtl="1"/>
            <a:r>
              <a:rPr lang="fa-IR" sz="3600" b="1" dirty="0" smtClean="0">
                <a:solidFill>
                  <a:schemeClr val="tx1"/>
                </a:solidFill>
                <a:cs typeface="B Koodak" pitchFamily="2" charset="-78"/>
              </a:rPr>
              <a:t>از </a:t>
            </a:r>
            <a:r>
              <a:rPr lang="fa-IR" sz="3600" b="1" dirty="0">
                <a:solidFill>
                  <a:schemeClr val="tx1"/>
                </a:solidFill>
                <a:cs typeface="B Koodak" pitchFamily="2" charset="-78"/>
              </a:rPr>
              <a:t>صحبت‌هاي منفي اجتناب كنيد</a:t>
            </a:r>
            <a:endParaRPr lang="en-US" sz="3600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sz="3600" b="1" dirty="0">
                <a:solidFill>
                  <a:schemeClr val="tx1"/>
                </a:solidFill>
                <a:cs typeface="B Koodak" pitchFamily="2" charset="-78"/>
              </a:rPr>
              <a:t>از يكديگر حمايت كنيد</a:t>
            </a:r>
            <a:endParaRPr lang="en-US" sz="3600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sz="3600" b="1" dirty="0">
                <a:solidFill>
                  <a:schemeClr val="tx1"/>
                </a:solidFill>
                <a:cs typeface="B Koodak" pitchFamily="2" charset="-78"/>
              </a:rPr>
              <a:t>به‌ يكديگر فرصت برابر بدهيد</a:t>
            </a:r>
            <a:endParaRPr lang="en-US" sz="3600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sz="3600" b="1" dirty="0" smtClean="0">
                <a:solidFill>
                  <a:schemeClr val="tx1"/>
                </a:solidFill>
                <a:cs typeface="B Koodak" pitchFamily="2" charset="-78"/>
              </a:rPr>
              <a:t>رازداري</a:t>
            </a:r>
            <a:endParaRPr lang="en-AU" sz="3600" dirty="0">
              <a:latin typeface="Arial" pitchFamily="34" charset="0"/>
              <a:cs typeface="B Koodak" pitchFamily="2" charset="-78"/>
            </a:endParaRPr>
          </a:p>
        </p:txBody>
      </p:sp>
    </p:spTree>
  </p:cSld>
  <p:clrMapOvr>
    <a:masterClrMapping/>
  </p:clrMapOvr>
  <p:transition spd="slow">
    <p:cover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990600"/>
            <a:ext cx="8228013" cy="990600"/>
          </a:xfrm>
        </p:spPr>
        <p:txBody>
          <a:bodyPr/>
          <a:lstStyle/>
          <a:p>
            <a:r>
              <a:rPr lang="fa-IR" sz="6000" dirty="0" smtClean="0">
                <a:solidFill>
                  <a:srgbClr val="FF0000"/>
                </a:solidFill>
                <a:latin typeface="Arial Narrow" pitchFamily="34" charset="0"/>
                <a:cs typeface="B Titr" pitchFamily="2" charset="-78"/>
              </a:rPr>
              <a:t>همدیگر را بیشتر بشناسیم</a:t>
            </a:r>
            <a:endParaRPr lang="en-AU" sz="6000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819400"/>
            <a:ext cx="6400800" cy="1752600"/>
          </a:xfrm>
        </p:spPr>
        <p:txBody>
          <a:bodyPr/>
          <a:lstStyle/>
          <a:p>
            <a:r>
              <a:rPr lang="fa-IR" sz="4800" dirty="0" smtClean="0">
                <a:latin typeface="Arial Narrow" pitchFamily="34" charset="0"/>
                <a:cs typeface="B Koodak" pitchFamily="2" charset="-78"/>
              </a:rPr>
              <a:t>3 ویژگی از خودتان را به دیگران بگویید.</a:t>
            </a:r>
            <a:endParaRPr lang="en-AU" sz="4800" dirty="0">
              <a:latin typeface="Arial Narrow" pitchFamily="34" charset="0"/>
              <a:cs typeface="B Koodak" pitchFamily="2" charset="-78"/>
            </a:endParaRPr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382</Words>
  <Application>Microsoft PowerPoint</Application>
  <PresentationFormat>On-screen Show (4:3)</PresentationFormat>
  <Paragraphs>56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Slide 1</vt:lpstr>
      <vt:lpstr>اصول گروه 1</vt:lpstr>
      <vt:lpstr>اصول گروه 2</vt:lpstr>
      <vt:lpstr>بخشهای مختلف برنامه شناخت درمانگري:</vt:lpstr>
      <vt:lpstr>Slide 5</vt:lpstr>
      <vt:lpstr>ساختار جلسات</vt:lpstr>
      <vt:lpstr>دلایل استفاده از پرسشنامه ها</vt:lpstr>
      <vt:lpstr>قواعد اصلي</vt:lpstr>
      <vt:lpstr>همدیگر را بیشتر بشناسیم</vt:lpstr>
      <vt:lpstr>کار انفرادی جلسه اول</vt:lpstr>
    </vt:vector>
  </TitlesOfParts>
  <Company>tdyi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to Know You Exercise</dc:title>
  <dc:creator>Thomson</dc:creator>
  <cp:lastModifiedBy>MRT</cp:lastModifiedBy>
  <cp:revision>27</cp:revision>
  <dcterms:created xsi:type="dcterms:W3CDTF">2006-09-27T10:40:09Z</dcterms:created>
  <dcterms:modified xsi:type="dcterms:W3CDTF">2010-05-31T19:18:44Z</dcterms:modified>
</cp:coreProperties>
</file>