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5"/>
  </p:notesMasterIdLst>
  <p:sldIdLst>
    <p:sldId id="285" r:id="rId2"/>
    <p:sldId id="343" r:id="rId3"/>
    <p:sldId id="296" r:id="rId4"/>
    <p:sldId id="286" r:id="rId5"/>
    <p:sldId id="297" r:id="rId6"/>
    <p:sldId id="299" r:id="rId7"/>
    <p:sldId id="300" r:id="rId8"/>
    <p:sldId id="301" r:id="rId9"/>
    <p:sldId id="302" r:id="rId10"/>
    <p:sldId id="303" r:id="rId11"/>
    <p:sldId id="304" r:id="rId12"/>
    <p:sldId id="305"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4" r:id="rId40"/>
    <p:sldId id="335" r:id="rId41"/>
    <p:sldId id="336" r:id="rId42"/>
    <p:sldId id="337" r:id="rId43"/>
    <p:sldId id="338" r:id="rId44"/>
    <p:sldId id="339" r:id="rId45"/>
    <p:sldId id="340" r:id="rId46"/>
    <p:sldId id="341" r:id="rId47"/>
    <p:sldId id="342"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21" r:id="rId126"/>
    <p:sldId id="422" r:id="rId127"/>
    <p:sldId id="423" r:id="rId128"/>
    <p:sldId id="424" r:id="rId129"/>
    <p:sldId id="425" r:id="rId130"/>
    <p:sldId id="426" r:id="rId131"/>
    <p:sldId id="427" r:id="rId132"/>
    <p:sldId id="428" r:id="rId133"/>
    <p:sldId id="429" r:id="rId134"/>
    <p:sldId id="430" r:id="rId135"/>
    <p:sldId id="431" r:id="rId136"/>
    <p:sldId id="432" r:id="rId137"/>
    <p:sldId id="433" r:id="rId138"/>
    <p:sldId id="434" r:id="rId139"/>
    <p:sldId id="435" r:id="rId140"/>
    <p:sldId id="436" r:id="rId141"/>
    <p:sldId id="437" r:id="rId142"/>
    <p:sldId id="438" r:id="rId143"/>
    <p:sldId id="439" r:id="rId144"/>
    <p:sldId id="440" r:id="rId145"/>
    <p:sldId id="441" r:id="rId146"/>
    <p:sldId id="442" r:id="rId147"/>
    <p:sldId id="443" r:id="rId148"/>
    <p:sldId id="444" r:id="rId149"/>
    <p:sldId id="445" r:id="rId150"/>
    <p:sldId id="446" r:id="rId151"/>
    <p:sldId id="447" r:id="rId152"/>
    <p:sldId id="448" r:id="rId153"/>
    <p:sldId id="449" r:id="rId154"/>
    <p:sldId id="450" r:id="rId155"/>
    <p:sldId id="451" r:id="rId156"/>
    <p:sldId id="452" r:id="rId157"/>
    <p:sldId id="453" r:id="rId158"/>
    <p:sldId id="454" r:id="rId159"/>
    <p:sldId id="455" r:id="rId160"/>
    <p:sldId id="456" r:id="rId161"/>
    <p:sldId id="457" r:id="rId162"/>
    <p:sldId id="458" r:id="rId163"/>
    <p:sldId id="459" r:id="rId164"/>
    <p:sldId id="460" r:id="rId165"/>
    <p:sldId id="461" r:id="rId166"/>
    <p:sldId id="462" r:id="rId167"/>
    <p:sldId id="463" r:id="rId168"/>
    <p:sldId id="464" r:id="rId169"/>
    <p:sldId id="465" r:id="rId170"/>
    <p:sldId id="466" r:id="rId171"/>
    <p:sldId id="467" r:id="rId172"/>
    <p:sldId id="468" r:id="rId173"/>
    <p:sldId id="469" r:id="rId174"/>
    <p:sldId id="470" r:id="rId175"/>
    <p:sldId id="471" r:id="rId176"/>
    <p:sldId id="472" r:id="rId177"/>
    <p:sldId id="473" r:id="rId178"/>
    <p:sldId id="474" r:id="rId179"/>
    <p:sldId id="475" r:id="rId180"/>
    <p:sldId id="476" r:id="rId181"/>
    <p:sldId id="477" r:id="rId182"/>
    <p:sldId id="478" r:id="rId183"/>
    <p:sldId id="479" r:id="rId184"/>
    <p:sldId id="480" r:id="rId185"/>
    <p:sldId id="481" r:id="rId186"/>
    <p:sldId id="482" r:id="rId187"/>
    <p:sldId id="483" r:id="rId188"/>
    <p:sldId id="484" r:id="rId189"/>
    <p:sldId id="485" r:id="rId190"/>
    <p:sldId id="486" r:id="rId191"/>
    <p:sldId id="487" r:id="rId192"/>
    <p:sldId id="488" r:id="rId193"/>
    <p:sldId id="489" r:id="rId194"/>
    <p:sldId id="490" r:id="rId195"/>
    <p:sldId id="491" r:id="rId196"/>
    <p:sldId id="492" r:id="rId197"/>
    <p:sldId id="493" r:id="rId198"/>
    <p:sldId id="494" r:id="rId199"/>
    <p:sldId id="495" r:id="rId200"/>
    <p:sldId id="496" r:id="rId201"/>
    <p:sldId id="497" r:id="rId202"/>
    <p:sldId id="498" r:id="rId203"/>
    <p:sldId id="499" r:id="rId204"/>
    <p:sldId id="500" r:id="rId205"/>
    <p:sldId id="501" r:id="rId206"/>
    <p:sldId id="502" r:id="rId207"/>
    <p:sldId id="503" r:id="rId208"/>
    <p:sldId id="504" r:id="rId209"/>
    <p:sldId id="505" r:id="rId210"/>
    <p:sldId id="506" r:id="rId211"/>
    <p:sldId id="507" r:id="rId212"/>
    <p:sldId id="508" r:id="rId213"/>
    <p:sldId id="509" r:id="rId214"/>
    <p:sldId id="510" r:id="rId215"/>
    <p:sldId id="511" r:id="rId216"/>
    <p:sldId id="512" r:id="rId217"/>
    <p:sldId id="513" r:id="rId218"/>
    <p:sldId id="514" r:id="rId219"/>
    <p:sldId id="515" r:id="rId220"/>
    <p:sldId id="516" r:id="rId221"/>
    <p:sldId id="517" r:id="rId222"/>
    <p:sldId id="518" r:id="rId223"/>
    <p:sldId id="519" r:id="rId224"/>
    <p:sldId id="520" r:id="rId225"/>
    <p:sldId id="521" r:id="rId226"/>
    <p:sldId id="522" r:id="rId227"/>
    <p:sldId id="523" r:id="rId228"/>
    <p:sldId id="524" r:id="rId229"/>
    <p:sldId id="525" r:id="rId230"/>
    <p:sldId id="526" r:id="rId231"/>
    <p:sldId id="527" r:id="rId232"/>
    <p:sldId id="528" r:id="rId233"/>
    <p:sldId id="529" r:id="rId234"/>
    <p:sldId id="530" r:id="rId235"/>
    <p:sldId id="531" r:id="rId236"/>
    <p:sldId id="532" r:id="rId237"/>
    <p:sldId id="533" r:id="rId238"/>
    <p:sldId id="534" r:id="rId239"/>
    <p:sldId id="535" r:id="rId240"/>
    <p:sldId id="536" r:id="rId241"/>
    <p:sldId id="537" r:id="rId242"/>
    <p:sldId id="538" r:id="rId243"/>
    <p:sldId id="539" r:id="rId244"/>
    <p:sldId id="540" r:id="rId245"/>
    <p:sldId id="541" r:id="rId246"/>
    <p:sldId id="542" r:id="rId247"/>
    <p:sldId id="543" r:id="rId248"/>
    <p:sldId id="544" r:id="rId249"/>
    <p:sldId id="545" r:id="rId250"/>
    <p:sldId id="546" r:id="rId251"/>
    <p:sldId id="547" r:id="rId252"/>
    <p:sldId id="548" r:id="rId253"/>
    <p:sldId id="549" r:id="rId254"/>
    <p:sldId id="550" r:id="rId255"/>
    <p:sldId id="551" r:id="rId256"/>
    <p:sldId id="552" r:id="rId257"/>
    <p:sldId id="553" r:id="rId258"/>
    <p:sldId id="554" r:id="rId259"/>
    <p:sldId id="555" r:id="rId260"/>
    <p:sldId id="556" r:id="rId261"/>
    <p:sldId id="557" r:id="rId262"/>
    <p:sldId id="558" r:id="rId263"/>
    <p:sldId id="559" r:id="rId264"/>
    <p:sldId id="560" r:id="rId265"/>
    <p:sldId id="561" r:id="rId266"/>
    <p:sldId id="562" r:id="rId267"/>
    <p:sldId id="563" r:id="rId268"/>
    <p:sldId id="564" r:id="rId269"/>
    <p:sldId id="565" r:id="rId270"/>
    <p:sldId id="566" r:id="rId271"/>
    <p:sldId id="567" r:id="rId272"/>
    <p:sldId id="568" r:id="rId273"/>
    <p:sldId id="569" r:id="rId274"/>
    <p:sldId id="570" r:id="rId275"/>
    <p:sldId id="571" r:id="rId276"/>
    <p:sldId id="572" r:id="rId277"/>
    <p:sldId id="573" r:id="rId278"/>
    <p:sldId id="574" r:id="rId279"/>
    <p:sldId id="575" r:id="rId280"/>
    <p:sldId id="576" r:id="rId281"/>
    <p:sldId id="577" r:id="rId282"/>
    <p:sldId id="578" r:id="rId283"/>
    <p:sldId id="579" r:id="rId284"/>
    <p:sldId id="580" r:id="rId285"/>
    <p:sldId id="581" r:id="rId286"/>
    <p:sldId id="582" r:id="rId287"/>
    <p:sldId id="583" r:id="rId288"/>
    <p:sldId id="584" r:id="rId289"/>
    <p:sldId id="585" r:id="rId290"/>
    <p:sldId id="586" r:id="rId291"/>
    <p:sldId id="587" r:id="rId292"/>
    <p:sldId id="588" r:id="rId293"/>
    <p:sldId id="589" r:id="rId294"/>
    <p:sldId id="590" r:id="rId295"/>
    <p:sldId id="591" r:id="rId296"/>
    <p:sldId id="592" r:id="rId297"/>
    <p:sldId id="593" r:id="rId298"/>
    <p:sldId id="594" r:id="rId299"/>
    <p:sldId id="595" r:id="rId300"/>
    <p:sldId id="596" r:id="rId301"/>
    <p:sldId id="597" r:id="rId302"/>
    <p:sldId id="598" r:id="rId303"/>
    <p:sldId id="600" r:id="rId304"/>
  </p:sldIdLst>
  <p:sldSz cx="9144000" cy="6858000" type="screen4x3"/>
  <p:notesSz cx="6858000" cy="9144000"/>
  <p:defaultTextStyle>
    <a:defPPr>
      <a:defRPr lang="en-US"/>
    </a:defPPr>
    <a:lvl1pPr algn="r" rtl="0" fontAlgn="base">
      <a:spcBef>
        <a:spcPct val="0"/>
      </a:spcBef>
      <a:spcAft>
        <a:spcPct val="0"/>
      </a:spcAft>
      <a:defRPr u="sng" kern="1200">
        <a:solidFill>
          <a:schemeClr val="tx1"/>
        </a:solidFill>
        <a:latin typeface="Arial" pitchFamily="34" charset="0"/>
        <a:ea typeface="+mn-ea"/>
        <a:cs typeface="Arial" pitchFamily="34" charset="0"/>
      </a:defRPr>
    </a:lvl1pPr>
    <a:lvl2pPr marL="457200" algn="r" rtl="0" fontAlgn="base">
      <a:spcBef>
        <a:spcPct val="0"/>
      </a:spcBef>
      <a:spcAft>
        <a:spcPct val="0"/>
      </a:spcAft>
      <a:defRPr u="sng" kern="1200">
        <a:solidFill>
          <a:schemeClr val="tx1"/>
        </a:solidFill>
        <a:latin typeface="Arial" pitchFamily="34" charset="0"/>
        <a:ea typeface="+mn-ea"/>
        <a:cs typeface="Arial" pitchFamily="34" charset="0"/>
      </a:defRPr>
    </a:lvl2pPr>
    <a:lvl3pPr marL="914400" algn="r" rtl="0" fontAlgn="base">
      <a:spcBef>
        <a:spcPct val="0"/>
      </a:spcBef>
      <a:spcAft>
        <a:spcPct val="0"/>
      </a:spcAft>
      <a:defRPr u="sng"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u="sng"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u="sng" kern="1200">
        <a:solidFill>
          <a:schemeClr val="tx1"/>
        </a:solidFill>
        <a:latin typeface="Arial" pitchFamily="34" charset="0"/>
        <a:ea typeface="+mn-ea"/>
        <a:cs typeface="Arial" pitchFamily="34" charset="0"/>
      </a:defRPr>
    </a:lvl5pPr>
    <a:lvl6pPr marL="2286000" algn="l" defTabSz="914400" rtl="0" eaLnBrk="1" latinLnBrk="0" hangingPunct="1">
      <a:defRPr u="sng" kern="1200">
        <a:solidFill>
          <a:schemeClr val="tx1"/>
        </a:solidFill>
        <a:latin typeface="Arial" pitchFamily="34" charset="0"/>
        <a:ea typeface="+mn-ea"/>
        <a:cs typeface="Arial" pitchFamily="34" charset="0"/>
      </a:defRPr>
    </a:lvl6pPr>
    <a:lvl7pPr marL="2743200" algn="l" defTabSz="914400" rtl="0" eaLnBrk="1" latinLnBrk="0" hangingPunct="1">
      <a:defRPr u="sng" kern="1200">
        <a:solidFill>
          <a:schemeClr val="tx1"/>
        </a:solidFill>
        <a:latin typeface="Arial" pitchFamily="34" charset="0"/>
        <a:ea typeface="+mn-ea"/>
        <a:cs typeface="Arial" pitchFamily="34" charset="0"/>
      </a:defRPr>
    </a:lvl7pPr>
    <a:lvl8pPr marL="3200400" algn="l" defTabSz="914400" rtl="0" eaLnBrk="1" latinLnBrk="0" hangingPunct="1">
      <a:defRPr u="sng" kern="1200">
        <a:solidFill>
          <a:schemeClr val="tx1"/>
        </a:solidFill>
        <a:latin typeface="Arial" pitchFamily="34" charset="0"/>
        <a:ea typeface="+mn-ea"/>
        <a:cs typeface="Arial" pitchFamily="34" charset="0"/>
      </a:defRPr>
    </a:lvl8pPr>
    <a:lvl9pPr marL="3657600" algn="l" defTabSz="914400" rtl="0" eaLnBrk="1" latinLnBrk="0" hangingPunct="1">
      <a:defRPr u="sng"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7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notesMaster" Target="notesMasters/notesMaster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image" Target="../media/image7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81.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image" Target="../media/image128.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34.wmf"/><Relationship Id="rId1" Type="http://schemas.openxmlformats.org/officeDocument/2006/relationships/image" Target="../media/image13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30.png"/></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36.wmf"/><Relationship Id="rId1" Type="http://schemas.openxmlformats.org/officeDocument/2006/relationships/image" Target="../media/image135.png"/></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lvl1pPr>
          </a:lstStyle>
          <a:p>
            <a:pPr>
              <a:defRPr/>
            </a:pPr>
            <a:endParaRPr lang="en-US"/>
          </a:p>
        </p:txBody>
      </p:sp>
      <p:sp>
        <p:nvSpPr>
          <p:cNvPr id="166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vl1pPr>
          </a:lstStyle>
          <a:p>
            <a:pPr>
              <a:defRPr/>
            </a:pPr>
            <a:endParaRPr lang="en-US"/>
          </a:p>
        </p:txBody>
      </p:sp>
      <p:sp>
        <p:nvSpPr>
          <p:cNvPr id="313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6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6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lvl1pPr>
          </a:lstStyle>
          <a:p>
            <a:pPr>
              <a:defRPr/>
            </a:pPr>
            <a:endParaRPr lang="en-US"/>
          </a:p>
        </p:txBody>
      </p:sp>
      <p:sp>
        <p:nvSpPr>
          <p:cNvPr id="166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vl1pPr>
          </a:lstStyle>
          <a:p>
            <a:pPr>
              <a:defRPr/>
            </a:pPr>
            <a:fld id="{13D570CA-B7BD-4663-8B21-D43F6BC8F334}" type="slidenum">
              <a:rPr lang="en-US"/>
              <a:pPr>
                <a:defRPr/>
              </a:pPr>
              <a:t>‹#›</a:t>
            </a:fld>
            <a:endParaRPr lang="en-US"/>
          </a:p>
        </p:txBody>
      </p:sp>
    </p:spTree>
    <p:extLst>
      <p:ext uri="{BB962C8B-B14F-4D97-AF65-F5344CB8AC3E}">
        <p14:creationId xmlns:p14="http://schemas.microsoft.com/office/powerpoint/2010/main" val="1306321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p:spPr>
        <p:txBody>
          <a:bodyPr/>
          <a:lstStyle/>
          <a:p>
            <a:pPr eaLnBrk="1" hangingPunct="1"/>
            <a:endParaRPr lang="en-US" smtClean="0"/>
          </a:p>
        </p:txBody>
      </p:sp>
      <p:sp>
        <p:nvSpPr>
          <p:cNvPr id="314372" name="Slide Number Placeholder 3"/>
          <p:cNvSpPr>
            <a:spLocks noGrp="1"/>
          </p:cNvSpPr>
          <p:nvPr>
            <p:ph type="sldNum" sz="quarter" idx="5"/>
          </p:nvPr>
        </p:nvSpPr>
        <p:spPr>
          <a:noFill/>
        </p:spPr>
        <p:txBody>
          <a:bodyPr/>
          <a:lstStyle/>
          <a:p>
            <a:fld id="{0CABF623-EDDE-4E4F-B08C-C8E4058E288E}" type="slidenum">
              <a:rPr lang="en-US" smtClean="0"/>
              <a:pPr/>
              <a:t>2</a:t>
            </a:fld>
            <a:endParaRPr lang="en-US" smtClean="0"/>
          </a:p>
        </p:txBody>
      </p:sp>
    </p:spTree>
    <p:extLst>
      <p:ext uri="{BB962C8B-B14F-4D97-AF65-F5344CB8AC3E}">
        <p14:creationId xmlns:p14="http://schemas.microsoft.com/office/powerpoint/2010/main" val="251724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D6A726B-2BFD-40D7-8D6C-0D4B71B46AA2}" type="slidenum">
              <a:rPr lang="en-US" smtClean="0"/>
              <a:pPr/>
              <a:t>51</a:t>
            </a:fld>
            <a:endParaRPr lang="en-US" smtClean="0"/>
          </a:p>
        </p:txBody>
      </p:sp>
      <p:sp>
        <p:nvSpPr>
          <p:cNvPr id="315395" name="Rectangle 2"/>
          <p:cNvSpPr>
            <a:spLocks noGrp="1" noRot="1" noChangeAspect="1" noChangeArrowheads="1" noTextEdit="1"/>
          </p:cNvSpPr>
          <p:nvPr>
            <p:ph type="sldImg"/>
          </p:nvPr>
        </p:nvSpPr>
        <p:spPr>
          <a:xfrm>
            <a:off x="1149350" y="690563"/>
            <a:ext cx="4557713" cy="3417887"/>
          </a:xfrm>
          <a:ln/>
        </p:spPr>
      </p:sp>
      <p:sp>
        <p:nvSpPr>
          <p:cNvPr id="3153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414511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6C042793-2100-4C47-8D60-1272054D0E61}" type="slidenum">
              <a:rPr lang="en-US" smtClean="0"/>
              <a:pPr/>
              <a:t>291</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8655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6" name="Rectangle 6"/>
          <p:cNvSpPr>
            <a:spLocks noGrp="1" noChangeArrowheads="1"/>
          </p:cNvSpPr>
          <p:nvPr>
            <p:ph type="sldNum" sz="quarter" idx="12"/>
          </p:nvPr>
        </p:nvSpPr>
        <p:spPr>
          <a:ln/>
        </p:spPr>
        <p:txBody>
          <a:bodyPr/>
          <a:lstStyle>
            <a:lvl1pPr>
              <a:defRPr/>
            </a:lvl1pPr>
          </a:lstStyle>
          <a:p>
            <a:pPr>
              <a:defRPr/>
            </a:pPr>
            <a:fld id="{61B8470B-08C0-4132-A762-CDF23A973A76}"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6" name="Rectangle 6"/>
          <p:cNvSpPr>
            <a:spLocks noGrp="1" noChangeArrowheads="1"/>
          </p:cNvSpPr>
          <p:nvPr>
            <p:ph type="sldNum" sz="quarter" idx="12"/>
          </p:nvPr>
        </p:nvSpPr>
        <p:spPr>
          <a:ln/>
        </p:spPr>
        <p:txBody>
          <a:bodyPr/>
          <a:lstStyle>
            <a:lvl1pPr>
              <a:defRPr/>
            </a:lvl1pPr>
          </a:lstStyle>
          <a:p>
            <a:pPr>
              <a:defRPr/>
            </a:pPr>
            <a:fld id="{644E15E4-982F-48F3-B0F2-28A35905C8C9}"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6" name="Rectangle 6"/>
          <p:cNvSpPr>
            <a:spLocks noGrp="1" noChangeArrowheads="1"/>
          </p:cNvSpPr>
          <p:nvPr>
            <p:ph type="sldNum" sz="quarter" idx="12"/>
          </p:nvPr>
        </p:nvSpPr>
        <p:spPr>
          <a:ln/>
        </p:spPr>
        <p:txBody>
          <a:bodyPr/>
          <a:lstStyle>
            <a:lvl1pPr>
              <a:defRPr/>
            </a:lvl1pPr>
          </a:lstStyle>
          <a:p>
            <a:pPr>
              <a:defRPr/>
            </a:pPr>
            <a:fld id="{AA8860B8-5BE4-4E24-89DF-8F77E22D0413}"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7" name="Rectangle 6"/>
          <p:cNvSpPr>
            <a:spLocks noGrp="1" noChangeArrowheads="1"/>
          </p:cNvSpPr>
          <p:nvPr>
            <p:ph type="sldNum" sz="quarter" idx="12"/>
          </p:nvPr>
        </p:nvSpPr>
        <p:spPr>
          <a:ln/>
        </p:spPr>
        <p:txBody>
          <a:bodyPr/>
          <a:lstStyle>
            <a:lvl1pPr>
              <a:defRPr/>
            </a:lvl1pPr>
          </a:lstStyle>
          <a:p>
            <a:pPr>
              <a:defRPr/>
            </a:pPr>
            <a:fld id="{EA40FC8E-FE3F-4130-8F01-014D9FCFD7AB}"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7" name="Rectangle 6"/>
          <p:cNvSpPr>
            <a:spLocks noGrp="1" noChangeArrowheads="1"/>
          </p:cNvSpPr>
          <p:nvPr>
            <p:ph type="sldNum" sz="quarter" idx="12"/>
          </p:nvPr>
        </p:nvSpPr>
        <p:spPr>
          <a:ln/>
        </p:spPr>
        <p:txBody>
          <a:bodyPr/>
          <a:lstStyle>
            <a:lvl1pPr>
              <a:defRPr/>
            </a:lvl1pPr>
          </a:lstStyle>
          <a:p>
            <a:pPr>
              <a:defRPr/>
            </a:pPr>
            <a:fld id="{9BD9D537-865E-4E31-942E-395D39AEEEBC}"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8" name="Rectangle 6"/>
          <p:cNvSpPr>
            <a:spLocks noGrp="1" noChangeArrowheads="1"/>
          </p:cNvSpPr>
          <p:nvPr>
            <p:ph type="sldNum" sz="quarter" idx="12"/>
          </p:nvPr>
        </p:nvSpPr>
        <p:spPr>
          <a:ln/>
        </p:spPr>
        <p:txBody>
          <a:bodyPr/>
          <a:lstStyle>
            <a:lvl1pPr>
              <a:defRPr/>
            </a:lvl1pPr>
          </a:lstStyle>
          <a:p>
            <a:pPr>
              <a:defRPr/>
            </a:pPr>
            <a:fld id="{94101303-E20A-498D-B2A7-50F22B50797F}" type="slidenum">
              <a:rPr lang="fa-IR"/>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6" name="Rectangle 6"/>
          <p:cNvSpPr>
            <a:spLocks noGrp="1" noChangeArrowheads="1"/>
          </p:cNvSpPr>
          <p:nvPr>
            <p:ph type="sldNum" sz="quarter" idx="12"/>
          </p:nvPr>
        </p:nvSpPr>
        <p:spPr>
          <a:ln/>
        </p:spPr>
        <p:txBody>
          <a:bodyPr/>
          <a:lstStyle>
            <a:lvl1pPr>
              <a:defRPr/>
            </a:lvl1pPr>
          </a:lstStyle>
          <a:p>
            <a:pPr>
              <a:defRPr/>
            </a:pPr>
            <a:fld id="{10A16D10-EDB7-490D-AA6F-7E2DD17E6AD2}"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6" name="Rectangle 6"/>
          <p:cNvSpPr>
            <a:spLocks noGrp="1" noChangeArrowheads="1"/>
          </p:cNvSpPr>
          <p:nvPr>
            <p:ph type="sldNum" sz="quarter" idx="12"/>
          </p:nvPr>
        </p:nvSpPr>
        <p:spPr>
          <a:ln/>
        </p:spPr>
        <p:txBody>
          <a:bodyPr/>
          <a:lstStyle>
            <a:lvl1pPr>
              <a:defRPr/>
            </a:lvl1pPr>
          </a:lstStyle>
          <a:p>
            <a:pPr>
              <a:defRPr/>
            </a:pPr>
            <a:fld id="{B3211DA1-6E84-40A9-A8D6-BA15B555AAEB}" type="slidenum">
              <a:rPr lang="fa-IR"/>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7" name="Rectangle 6"/>
          <p:cNvSpPr>
            <a:spLocks noGrp="1" noChangeArrowheads="1"/>
          </p:cNvSpPr>
          <p:nvPr>
            <p:ph type="sldNum" sz="quarter" idx="12"/>
          </p:nvPr>
        </p:nvSpPr>
        <p:spPr>
          <a:ln/>
        </p:spPr>
        <p:txBody>
          <a:bodyPr/>
          <a:lstStyle>
            <a:lvl1pPr>
              <a:defRPr/>
            </a:lvl1pPr>
          </a:lstStyle>
          <a:p>
            <a:pPr>
              <a:defRPr/>
            </a:pPr>
            <a:fld id="{00141279-BA56-4C57-BB23-3EB30D902324}"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9" name="Rectangle 6"/>
          <p:cNvSpPr>
            <a:spLocks noGrp="1" noChangeArrowheads="1"/>
          </p:cNvSpPr>
          <p:nvPr>
            <p:ph type="sldNum" sz="quarter" idx="12"/>
          </p:nvPr>
        </p:nvSpPr>
        <p:spPr>
          <a:ln/>
        </p:spPr>
        <p:txBody>
          <a:bodyPr/>
          <a:lstStyle>
            <a:lvl1pPr>
              <a:defRPr/>
            </a:lvl1pPr>
          </a:lstStyle>
          <a:p>
            <a:pPr>
              <a:defRPr/>
            </a:pPr>
            <a:fld id="{829B6F9E-CC68-494F-A1E2-337C4E239278}"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5" name="Rectangle 6"/>
          <p:cNvSpPr>
            <a:spLocks noGrp="1" noChangeArrowheads="1"/>
          </p:cNvSpPr>
          <p:nvPr>
            <p:ph type="sldNum" sz="quarter" idx="12"/>
          </p:nvPr>
        </p:nvSpPr>
        <p:spPr>
          <a:ln/>
        </p:spPr>
        <p:txBody>
          <a:bodyPr/>
          <a:lstStyle>
            <a:lvl1pPr>
              <a:defRPr/>
            </a:lvl1pPr>
          </a:lstStyle>
          <a:p>
            <a:pPr>
              <a:defRPr/>
            </a:pPr>
            <a:fld id="{46C38DA1-849A-4A12-8B19-1B278D67F5CE}"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4" name="Rectangle 6"/>
          <p:cNvSpPr>
            <a:spLocks noGrp="1" noChangeArrowheads="1"/>
          </p:cNvSpPr>
          <p:nvPr>
            <p:ph type="sldNum" sz="quarter" idx="12"/>
          </p:nvPr>
        </p:nvSpPr>
        <p:spPr>
          <a:ln/>
        </p:spPr>
        <p:txBody>
          <a:bodyPr/>
          <a:lstStyle>
            <a:lvl1pPr>
              <a:defRPr/>
            </a:lvl1pPr>
          </a:lstStyle>
          <a:p>
            <a:pPr>
              <a:defRPr/>
            </a:pPr>
            <a:fld id="{01893F44-2731-4F88-B171-3BFE00F24C25}"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7" name="Rectangle 6"/>
          <p:cNvSpPr>
            <a:spLocks noGrp="1" noChangeArrowheads="1"/>
          </p:cNvSpPr>
          <p:nvPr>
            <p:ph type="sldNum" sz="quarter" idx="12"/>
          </p:nvPr>
        </p:nvSpPr>
        <p:spPr>
          <a:ln/>
        </p:spPr>
        <p:txBody>
          <a:bodyPr/>
          <a:lstStyle>
            <a:lvl1pPr>
              <a:defRPr/>
            </a:lvl1pPr>
          </a:lstStyle>
          <a:p>
            <a:pPr>
              <a:defRPr/>
            </a:pPr>
            <a:fld id="{23E12882-39EB-467C-BBC2-71A7C9B67EE3}"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www.studownload.ir</a:t>
            </a:r>
          </a:p>
        </p:txBody>
      </p:sp>
      <p:sp>
        <p:nvSpPr>
          <p:cNvPr id="7" name="Rectangle 6"/>
          <p:cNvSpPr>
            <a:spLocks noGrp="1" noChangeArrowheads="1"/>
          </p:cNvSpPr>
          <p:nvPr>
            <p:ph type="sldNum" sz="quarter" idx="12"/>
          </p:nvPr>
        </p:nvSpPr>
        <p:spPr>
          <a:ln/>
        </p:spPr>
        <p:txBody>
          <a:bodyPr/>
          <a:lstStyle>
            <a:lvl1pPr>
              <a:defRPr/>
            </a:lvl1pPr>
          </a:lstStyle>
          <a:p>
            <a:pPr>
              <a:defRPr/>
            </a:pPr>
            <a:fld id="{16D095E7-2F87-49E9-9963-F43B333195BB}"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7106" name="Picture 7" descr="master03_background"/>
          <p:cNvPicPr>
            <a:picLocks noChangeAspect="1" noChangeArrowheads="1"/>
          </p:cNvPicPr>
          <p:nvPr userDrawn="1"/>
        </p:nvPicPr>
        <p:blipFill>
          <a:blip r:embed="rId16"/>
          <a:srcRect/>
          <a:stretch>
            <a:fillRect/>
          </a:stretch>
        </p:blipFill>
        <p:spPr bwMode="auto">
          <a:xfrm>
            <a:off x="0" y="0"/>
            <a:ext cx="9144000" cy="6850063"/>
          </a:xfrm>
          <a:prstGeom prst="rect">
            <a:avLst/>
          </a:prstGeom>
          <a:noFill/>
          <a:ln w="9525">
            <a:noFill/>
            <a:miter lim="800000"/>
            <a:headEnd/>
            <a:tailEnd/>
          </a:ln>
        </p:spPr>
      </p:pic>
      <p:sp>
        <p:nvSpPr>
          <p:cNvPr id="4710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u="none"/>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vl1pPr>
          </a:lstStyle>
          <a:p>
            <a:pPr>
              <a:defRPr/>
            </a:pPr>
            <a:r>
              <a:rPr lang="en-US"/>
              <a:t>www.studownload.ir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pPr>
              <a:defRPr/>
            </a:pPr>
            <a:fld id="{3A8E8318-22D5-4F83-873F-947FB73CCD02}" type="slidenum">
              <a:rPr lang="fa-IR"/>
              <a:pPr>
                <a:defRPr/>
              </a:pPr>
              <a:t>‹#›</a:t>
            </a:fld>
            <a:endParaRPr lang="en-US"/>
          </a:p>
        </p:txBody>
      </p:sp>
      <p:sp>
        <p:nvSpPr>
          <p:cNvPr id="8" name="Rectangle 4"/>
          <p:cNvSpPr>
            <a:spLocks noChangeArrowheads="1"/>
          </p:cNvSpPr>
          <p:nvPr userDrawn="1"/>
        </p:nvSpPr>
        <p:spPr bwMode="auto">
          <a:xfrm>
            <a:off x="0" y="-47078"/>
            <a:ext cx="4357686" cy="400110"/>
          </a:xfrm>
          <a:prstGeom prst="rect">
            <a:avLst/>
          </a:prstGeom>
          <a:noFill/>
          <a:ln w="9525">
            <a:noFill/>
            <a:miter lim="800000"/>
            <a:headEnd/>
            <a:tailEnd/>
          </a:ln>
        </p:spPr>
        <p:txBody>
          <a:bodyPr wrap="square">
            <a:spAutoFit/>
          </a:bodyPr>
          <a:lstStyle/>
          <a:p>
            <a:pPr algn="ctr" defTabSz="685800" rtl="1"/>
            <a:r>
              <a:rPr lang="fa-IR" altLang="fa-IR" sz="2000" dirty="0">
                <a:solidFill>
                  <a:srgbClr val="FF0000"/>
                </a:solidFill>
                <a:latin typeface="Tahoma" pitchFamily="34" charset="0"/>
                <a:cs typeface="B Titr" pitchFamily="2" charset="-78"/>
              </a:rPr>
              <a:t>کانال تلگرامی بانک پاور </a:t>
            </a:r>
            <a:r>
              <a:rPr lang="fa-IR" altLang="fa-IR" sz="2000" dirty="0" smtClean="0">
                <a:solidFill>
                  <a:srgbClr val="FF0000"/>
                </a:solidFill>
                <a:latin typeface="Tahoma" pitchFamily="34" charset="0"/>
                <a:cs typeface="B Titr" pitchFamily="2" charset="-78"/>
              </a:rPr>
              <a:t>پوینت</a:t>
            </a:r>
            <a:r>
              <a:rPr lang="fa-IR" altLang="fa-IR" sz="2000" baseline="0" dirty="0" smtClean="0">
                <a:solidFill>
                  <a:srgbClr val="FF0000"/>
                </a:solidFill>
                <a:latin typeface="Tahoma" pitchFamily="34" charset="0"/>
                <a:cs typeface="B Titr" pitchFamily="2" charset="-78"/>
              </a:rPr>
              <a:t>  </a:t>
            </a:r>
            <a:r>
              <a:rPr lang="en-US" altLang="fa-IR" sz="2000" dirty="0" smtClean="0">
                <a:solidFill>
                  <a:srgbClr val="FF0000"/>
                </a:solidFill>
                <a:latin typeface="Tahoma" pitchFamily="34" charset="0"/>
                <a:cs typeface="B Titr" pitchFamily="2" charset="-78"/>
              </a:rPr>
              <a:t>@</a:t>
            </a:r>
            <a:r>
              <a:rPr lang="en-US" altLang="fa-IR" sz="2000" dirty="0" err="1" smtClean="0">
                <a:solidFill>
                  <a:srgbClr val="FF0000"/>
                </a:solidFill>
                <a:latin typeface="Tahoma" pitchFamily="34" charset="0"/>
                <a:cs typeface="B Titr" pitchFamily="2" charset="-78"/>
              </a:rPr>
              <a:t>PptBank</a:t>
            </a:r>
            <a:endParaRPr lang="en-US" altLang="fa-IR" sz="2000" dirty="0">
              <a:solidFill>
                <a:srgbClr val="FF0000"/>
              </a:solidFill>
              <a:latin typeface="Tahoma" pitchFamily="34" charset="0"/>
              <a:cs typeface="B Titr"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36.bin"/><Relationship Id="rId4" Type="http://schemas.openxmlformats.org/officeDocument/2006/relationships/image" Target="../media/image71.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1.w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3.png"/><Relationship Id="rId5" Type="http://schemas.openxmlformats.org/officeDocument/2006/relationships/oleObject" Target="../embeddings/oleObject39.bin"/><Relationship Id="rId4" Type="http://schemas.openxmlformats.org/officeDocument/2006/relationships/image" Target="../media/image7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5.png"/><Relationship Id="rId5" Type="http://schemas.openxmlformats.org/officeDocument/2006/relationships/oleObject" Target="../embeddings/oleObject41.bin"/><Relationship Id="rId4" Type="http://schemas.openxmlformats.org/officeDocument/2006/relationships/image" Target="../media/image74.png"/></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78.png"/></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0.wmf"/><Relationship Id="rId5" Type="http://schemas.openxmlformats.org/officeDocument/2006/relationships/oleObject" Target="../embeddings/oleObject47.bin"/><Relationship Id="rId4" Type="http://schemas.openxmlformats.org/officeDocument/2006/relationships/image" Target="../media/image79.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oleObject" Target="../embeddings/oleObject49.bin"/><Relationship Id="rId4" Type="http://schemas.openxmlformats.org/officeDocument/2006/relationships/image" Target="../media/image8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3.wmf"/><Relationship Id="rId5" Type="http://schemas.openxmlformats.org/officeDocument/2006/relationships/oleObject" Target="../embeddings/oleObject51.bin"/><Relationship Id="rId4" Type="http://schemas.openxmlformats.org/officeDocument/2006/relationships/image" Target="../media/image8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5.wmf"/><Relationship Id="rId5" Type="http://schemas.openxmlformats.org/officeDocument/2006/relationships/oleObject" Target="../embeddings/oleObject53.bin"/><Relationship Id="rId4" Type="http://schemas.openxmlformats.org/officeDocument/2006/relationships/image" Target="../media/image84.png"/></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image" Target="../media/image86.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image" Target="../media/image87.wmf"/></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9.png"/><Relationship Id="rId5" Type="http://schemas.openxmlformats.org/officeDocument/2006/relationships/oleObject" Target="../embeddings/oleObject57.bin"/><Relationship Id="rId4" Type="http://schemas.openxmlformats.org/officeDocument/2006/relationships/image" Target="../media/image128.png"/></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130.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30.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30.png"/></Relationships>
</file>

<file path=ppt/slides/_rels/slide24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30.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32.wmf"/><Relationship Id="rId5" Type="http://schemas.openxmlformats.org/officeDocument/2006/relationships/oleObject" Target="../embeddings/oleObject64.bin"/><Relationship Id="rId4" Type="http://schemas.openxmlformats.org/officeDocument/2006/relationships/image" Target="../media/image131.wmf"/></Relationships>
</file>

<file path=ppt/slides/_rels/slide24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34.wmf"/><Relationship Id="rId5" Type="http://schemas.openxmlformats.org/officeDocument/2006/relationships/oleObject" Target="../embeddings/oleObject66.bin"/><Relationship Id="rId4" Type="http://schemas.openxmlformats.org/officeDocument/2006/relationships/image" Target="../media/image133.wmf"/></Relationships>
</file>

<file path=ppt/slides/_rels/slide24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oleObject" Target="../embeddings/oleObject68.bin"/><Relationship Id="rId4" Type="http://schemas.openxmlformats.org/officeDocument/2006/relationships/image" Target="../media/image130.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36.wmf"/><Relationship Id="rId5" Type="http://schemas.openxmlformats.org/officeDocument/2006/relationships/oleObject" Target="../embeddings/oleObject70.bin"/><Relationship Id="rId4" Type="http://schemas.openxmlformats.org/officeDocument/2006/relationships/image" Target="../media/image135.png"/></Relationships>
</file>

<file path=ppt/slides/_rels/slide25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39.wmf"/><Relationship Id="rId5" Type="http://schemas.openxmlformats.org/officeDocument/2006/relationships/oleObject" Target="../embeddings/oleObject72.bin"/><Relationship Id="rId4" Type="http://schemas.openxmlformats.org/officeDocument/2006/relationships/image" Target="../media/image138.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hyperlink" Target="http://www.studownload.i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6.wmf"/><Relationship Id="rId18" Type="http://schemas.openxmlformats.org/officeDocument/2006/relationships/oleObject" Target="../embeddings/oleObject25.bin"/><Relationship Id="rId3" Type="http://schemas.openxmlformats.org/officeDocument/2006/relationships/image" Target="../media/image33.png"/><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22.bin"/><Relationship Id="rId17" Type="http://schemas.openxmlformats.org/officeDocument/2006/relationships/image" Target="../media/image28.wmf"/><Relationship Id="rId25"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17.vml"/><Relationship Id="rId6" Type="http://schemas.openxmlformats.org/officeDocument/2006/relationships/oleObject" Target="../embeddings/oleObject19.bin"/><Relationship Id="rId11" Type="http://schemas.openxmlformats.org/officeDocument/2006/relationships/image" Target="../media/image25.wmf"/><Relationship Id="rId24" Type="http://schemas.openxmlformats.org/officeDocument/2006/relationships/oleObject" Target="../embeddings/oleObject28.bin"/><Relationship Id="rId5" Type="http://schemas.openxmlformats.org/officeDocument/2006/relationships/image" Target="../media/image22.wmf"/><Relationship Id="rId15" Type="http://schemas.openxmlformats.org/officeDocument/2006/relationships/image" Target="../media/image27.wmf"/><Relationship Id="rId23" Type="http://schemas.openxmlformats.org/officeDocument/2006/relationships/image" Target="../media/image31.wmf"/><Relationship Id="rId10" Type="http://schemas.openxmlformats.org/officeDocument/2006/relationships/oleObject" Target="../embeddings/oleObject21.bin"/><Relationship Id="rId19" Type="http://schemas.openxmlformats.org/officeDocument/2006/relationships/image" Target="../media/image29.wmf"/><Relationship Id="rId4" Type="http://schemas.openxmlformats.org/officeDocument/2006/relationships/oleObject" Target="../embeddings/oleObject18.bin"/><Relationship Id="rId9" Type="http://schemas.openxmlformats.org/officeDocument/2006/relationships/image" Target="../media/image24.w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_rels/slide8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5.wmf"/><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2.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5.png"/><Relationship Id="rId4" Type="http://schemas.openxmlformats.org/officeDocument/2006/relationships/image" Target="../media/image44.wmf"/></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143000" y="304800"/>
            <a:ext cx="7772400" cy="609600"/>
          </a:xfrm>
        </p:spPr>
        <p:txBody>
          <a:bodyPr/>
          <a:lstStyle/>
          <a:p>
            <a:pPr eaLnBrk="1" hangingPunct="1"/>
            <a:endParaRPr lang="en-US" sz="2800" b="1" smtClean="0">
              <a:cs typeface="Nazanin" pitchFamily="2" charset="-78"/>
            </a:endParaRPr>
          </a:p>
        </p:txBody>
      </p:sp>
      <p:sp>
        <p:nvSpPr>
          <p:cNvPr id="49155" name="Rectangle 3"/>
          <p:cNvSpPr>
            <a:spLocks noGrp="1" noChangeArrowheads="1"/>
          </p:cNvSpPr>
          <p:nvPr>
            <p:ph type="subTitle" idx="1"/>
          </p:nvPr>
        </p:nvSpPr>
        <p:spPr>
          <a:xfrm>
            <a:off x="2286000" y="1219200"/>
            <a:ext cx="5562600" cy="4800600"/>
          </a:xfrm>
        </p:spPr>
        <p:txBody>
          <a:bodyPr/>
          <a:lstStyle/>
          <a:p>
            <a:pPr eaLnBrk="1" hangingPunct="1"/>
            <a:endParaRPr lang="fa-IR" b="1" dirty="0" smtClean="0">
              <a:cs typeface="Nazanin" pitchFamily="2" charset="-78"/>
            </a:endParaRPr>
          </a:p>
          <a:p>
            <a:pPr eaLnBrk="1" hangingPunct="1"/>
            <a:endParaRPr lang="fa-IR" b="1" dirty="0" smtClean="0">
              <a:cs typeface="Nazanin" pitchFamily="2" charset="-78"/>
            </a:endParaRPr>
          </a:p>
          <a:p>
            <a:pPr eaLnBrk="1" hangingPunct="1"/>
            <a:r>
              <a:rPr lang="fa-IR" sz="5500" b="1" dirty="0" smtClean="0">
                <a:solidFill>
                  <a:srgbClr val="FF0033"/>
                </a:solidFill>
                <a:cs typeface="Afra" pitchFamily="2" charset="-78"/>
              </a:rPr>
              <a:t>سيستمهاي دودويي</a:t>
            </a:r>
          </a:p>
          <a:p>
            <a:pPr eaLnBrk="1" hangingPunct="1"/>
            <a:r>
              <a:rPr lang="fa-IR" dirty="0" smtClean="0">
                <a:cs typeface="Nazanin" pitchFamily="2" charset="-78"/>
              </a:rPr>
              <a:t> </a:t>
            </a:r>
            <a:endParaRPr lang="en-US" dirty="0" smtClean="0">
              <a:cs typeface="Nazanin" pitchFamily="2" charset="-78"/>
            </a:endParaRPr>
          </a:p>
        </p:txBody>
      </p:sp>
      <p:sp>
        <p:nvSpPr>
          <p:cNvPr id="491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تبديل اعداد در مبناي 10به مبناهاي ديگر</a:t>
            </a:r>
            <a:endParaRPr lang="en-US" sz="2800" b="1" smtClean="0">
              <a:cs typeface="Nazanin" pitchFamily="2" charset="-78"/>
            </a:endParaRPr>
          </a:p>
        </p:txBody>
      </p:sp>
      <p:sp>
        <p:nvSpPr>
          <p:cNvPr id="57347" name="Rectangle 3"/>
          <p:cNvSpPr>
            <a:spLocks noGrp="1" noChangeArrowheads="1"/>
          </p:cNvSpPr>
          <p:nvPr>
            <p:ph type="subTitle" idx="1"/>
          </p:nvPr>
        </p:nvSpPr>
        <p:spPr>
          <a:xfrm>
            <a:off x="533400" y="1219200"/>
            <a:ext cx="7620000" cy="4800600"/>
          </a:xfrm>
          <a:noFill/>
        </p:spPr>
        <p:txBody>
          <a:bodyPr/>
          <a:lstStyle/>
          <a:p>
            <a:pPr algn="r" rtl="1" eaLnBrk="1" hangingPunct="1">
              <a:buFontTx/>
              <a:buChar char="•"/>
            </a:pPr>
            <a:r>
              <a:rPr lang="fa-IR" sz="2400" smtClean="0">
                <a:cs typeface="Nazanin" pitchFamily="2" charset="-78"/>
              </a:rPr>
              <a:t>تبديل از مبناي </a:t>
            </a:r>
            <a:r>
              <a:rPr lang="en-US" sz="2400" smtClean="0">
                <a:cs typeface="Nazanin" pitchFamily="2" charset="-78"/>
              </a:rPr>
              <a:t>R</a:t>
            </a:r>
            <a:r>
              <a:rPr lang="fa-IR" sz="2400" smtClean="0">
                <a:cs typeface="Nazanin" pitchFamily="2" charset="-78"/>
              </a:rPr>
              <a:t>به مبناي 10</a:t>
            </a:r>
            <a:endParaRPr lang="en-US" sz="2400" smtClean="0">
              <a:cs typeface="Nazanin" pitchFamily="2" charset="-78"/>
            </a:endParaRPr>
          </a:p>
        </p:txBody>
      </p:sp>
      <p:sp>
        <p:nvSpPr>
          <p:cNvPr id="57348" name="Rectangle 4"/>
          <p:cNvSpPr>
            <a:spLocks noChangeArrowheads="1"/>
          </p:cNvSpPr>
          <p:nvPr/>
        </p:nvSpPr>
        <p:spPr bwMode="auto">
          <a:xfrm>
            <a:off x="2409825" y="2844800"/>
            <a:ext cx="1673225" cy="417513"/>
          </a:xfrm>
          <a:prstGeom prst="rect">
            <a:avLst/>
          </a:prstGeom>
          <a:noFill/>
          <a:ln w="127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V(A) = </a:t>
            </a:r>
            <a:r>
              <a:rPr kumimoji="1" lang="en-US" altLang="ko-KR" sz="2400" b="1" u="none">
                <a:ea typeface="Gulim" pitchFamily="34" charset="-127"/>
                <a:sym typeface="Symbol" pitchFamily="18" charset="2"/>
              </a:rPr>
              <a:t></a:t>
            </a:r>
            <a:r>
              <a:rPr kumimoji="1" lang="en-US" altLang="ko-KR" b="1" u="none">
                <a:ea typeface="Gulim" pitchFamily="34" charset="-127"/>
                <a:sym typeface="Symbol" pitchFamily="18" charset="2"/>
              </a:rPr>
              <a:t> </a:t>
            </a:r>
            <a:r>
              <a:rPr kumimoji="1" lang="en-US" altLang="ko-KR" b="1" u="none">
                <a:ea typeface="Gulim" pitchFamily="34" charset="-127"/>
              </a:rPr>
              <a:t>a</a:t>
            </a:r>
            <a:r>
              <a:rPr kumimoji="1" lang="en-US" altLang="ko-KR" b="1" u="none" baseline="-25000">
                <a:ea typeface="Gulim" pitchFamily="34" charset="-127"/>
              </a:rPr>
              <a:t>k</a:t>
            </a:r>
            <a:r>
              <a:rPr kumimoji="1" lang="en-US" altLang="ko-KR" b="1" u="none">
                <a:latin typeface="Symbol" pitchFamily="18" charset="2"/>
                <a:ea typeface="Gulim" pitchFamily="34" charset="-127"/>
              </a:rPr>
              <a:t> </a:t>
            </a:r>
            <a:r>
              <a:rPr kumimoji="1" lang="en-US" altLang="ko-KR" b="1" u="none">
                <a:ea typeface="Gulim" pitchFamily="34" charset="-127"/>
              </a:rPr>
              <a:t>R</a:t>
            </a:r>
            <a:r>
              <a:rPr kumimoji="1" lang="en-US" altLang="ko-KR" b="1" u="none" baseline="30000">
                <a:ea typeface="Gulim" pitchFamily="34" charset="-127"/>
              </a:rPr>
              <a:t>k</a:t>
            </a:r>
          </a:p>
        </p:txBody>
      </p:sp>
      <p:sp>
        <p:nvSpPr>
          <p:cNvPr id="57349" name="Rectangle 5"/>
          <p:cNvSpPr>
            <a:spLocks noChangeArrowheads="1"/>
          </p:cNvSpPr>
          <p:nvPr/>
        </p:nvSpPr>
        <p:spPr bwMode="auto">
          <a:xfrm>
            <a:off x="2716213" y="2579688"/>
            <a:ext cx="3551237" cy="336550"/>
          </a:xfrm>
          <a:prstGeom prst="rect">
            <a:avLst/>
          </a:prstGeom>
          <a:noFill/>
          <a:ln w="127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 = a</a:t>
            </a:r>
            <a:r>
              <a:rPr kumimoji="1" lang="en-US" altLang="ko-KR" b="1" u="none" baseline="-25000">
                <a:ea typeface="Gulim" pitchFamily="34" charset="-127"/>
              </a:rPr>
              <a:t>n-1</a:t>
            </a:r>
            <a:r>
              <a:rPr kumimoji="1" lang="en-US" altLang="ko-KR" b="1" u="none">
                <a:ea typeface="Gulim" pitchFamily="34" charset="-127"/>
              </a:rPr>
              <a:t> a</a:t>
            </a:r>
            <a:r>
              <a:rPr kumimoji="1" lang="en-US" altLang="ko-KR" b="1" u="none" baseline="-25000">
                <a:ea typeface="Gulim" pitchFamily="34" charset="-127"/>
              </a:rPr>
              <a:t>n-2</a:t>
            </a:r>
            <a:r>
              <a:rPr kumimoji="1" lang="en-US" altLang="ko-KR" b="1" u="none">
                <a:ea typeface="Gulim" pitchFamily="34" charset="-127"/>
              </a:rPr>
              <a:t>  a</a:t>
            </a:r>
            <a:r>
              <a:rPr kumimoji="1" lang="en-US" altLang="ko-KR" b="1" u="none" baseline="-25000">
                <a:ea typeface="Gulim" pitchFamily="34" charset="-127"/>
              </a:rPr>
              <a:t>n-3</a:t>
            </a:r>
            <a:r>
              <a:rPr kumimoji="1" lang="en-US" altLang="ko-KR" b="1" u="none">
                <a:ea typeface="Gulim" pitchFamily="34" charset="-127"/>
              </a:rPr>
              <a:t> … a</a:t>
            </a:r>
            <a:r>
              <a:rPr kumimoji="1" lang="en-US" altLang="ko-KR" b="1" u="none" baseline="-25000">
                <a:ea typeface="Gulim" pitchFamily="34" charset="-127"/>
              </a:rPr>
              <a:t>0</a:t>
            </a:r>
            <a:r>
              <a:rPr kumimoji="1" lang="en-US" altLang="ko-KR" b="1" u="none">
                <a:ea typeface="Gulim" pitchFamily="34" charset="-127"/>
              </a:rPr>
              <a:t> . a</a:t>
            </a:r>
            <a:r>
              <a:rPr kumimoji="1" lang="en-US" altLang="ko-KR" b="1" u="none" baseline="-25000">
                <a:ea typeface="Gulim" pitchFamily="34" charset="-127"/>
              </a:rPr>
              <a:t>-1</a:t>
            </a:r>
            <a:r>
              <a:rPr kumimoji="1" lang="en-US" altLang="ko-KR" b="1" u="none">
                <a:ea typeface="Gulim" pitchFamily="34" charset="-127"/>
              </a:rPr>
              <a:t> … a</a:t>
            </a:r>
            <a:r>
              <a:rPr kumimoji="1" lang="en-US" altLang="ko-KR" b="1" u="none" baseline="-25000">
                <a:ea typeface="Gulim" pitchFamily="34" charset="-127"/>
              </a:rPr>
              <a:t>-m</a:t>
            </a:r>
          </a:p>
        </p:txBody>
      </p:sp>
      <p:sp>
        <p:nvSpPr>
          <p:cNvPr id="57350" name="Rectangle 6"/>
          <p:cNvSpPr>
            <a:spLocks noChangeArrowheads="1"/>
          </p:cNvSpPr>
          <p:nvPr/>
        </p:nvSpPr>
        <p:spPr bwMode="auto">
          <a:xfrm>
            <a:off x="1295400" y="3276600"/>
            <a:ext cx="5114925" cy="6096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(736.4)</a:t>
            </a:r>
            <a:r>
              <a:rPr kumimoji="1" lang="en-US" altLang="ko-KR" b="1" u="none" baseline="-25000">
                <a:ea typeface="Gulim" pitchFamily="34" charset="-127"/>
              </a:rPr>
              <a:t>8</a:t>
            </a:r>
            <a:r>
              <a:rPr kumimoji="1" lang="en-US" altLang="ko-KR" b="1" u="none">
                <a:ea typeface="Gulim" pitchFamily="34" charset="-127"/>
              </a:rPr>
              <a:t>  = 7 x 8</a:t>
            </a:r>
            <a:r>
              <a:rPr kumimoji="1" lang="en-US" altLang="ko-KR" b="1" u="none" baseline="30000">
                <a:ea typeface="Gulim" pitchFamily="34" charset="-127"/>
              </a:rPr>
              <a:t>2</a:t>
            </a:r>
            <a:r>
              <a:rPr kumimoji="1" lang="en-US" altLang="ko-KR" b="1" u="none">
                <a:ea typeface="Gulim" pitchFamily="34" charset="-127"/>
              </a:rPr>
              <a:t>   + 3 x 8</a:t>
            </a:r>
            <a:r>
              <a:rPr kumimoji="1" lang="en-US" altLang="ko-KR" b="1" u="none" baseline="30000">
                <a:ea typeface="Gulim" pitchFamily="34" charset="-127"/>
              </a:rPr>
              <a:t>1</a:t>
            </a:r>
            <a:r>
              <a:rPr kumimoji="1" lang="en-US" altLang="ko-KR" b="1" u="none">
                <a:ea typeface="Gulim" pitchFamily="34" charset="-127"/>
              </a:rPr>
              <a:t>   + 6 x 8</a:t>
            </a:r>
            <a:r>
              <a:rPr kumimoji="1" lang="en-US" altLang="ko-KR" b="1" u="none" baseline="30000">
                <a:ea typeface="Gulim" pitchFamily="34" charset="-127"/>
              </a:rPr>
              <a:t>0</a:t>
            </a:r>
            <a:r>
              <a:rPr kumimoji="1" lang="en-US" altLang="ko-KR" b="1" u="none">
                <a:ea typeface="Gulim" pitchFamily="34" charset="-127"/>
              </a:rPr>
              <a:t>   + 4 x 8</a:t>
            </a:r>
            <a:r>
              <a:rPr kumimoji="1" lang="en-US" altLang="ko-KR" b="1" u="none" baseline="30000">
                <a:ea typeface="Gulim" pitchFamily="34" charset="-127"/>
              </a:rPr>
              <a:t>-1</a:t>
            </a:r>
            <a:endParaRPr kumimoji="1" lang="en-US" altLang="ko-KR" b="1" u="none">
              <a:ea typeface="Gulim" pitchFamily="34" charset="-127"/>
            </a:endParaRPr>
          </a:p>
          <a:p>
            <a:pPr algn="l" defTabSz="762000" eaLnBrk="0" hangingPunct="0">
              <a:lnSpc>
                <a:spcPct val="102000"/>
              </a:lnSpc>
            </a:pPr>
            <a:r>
              <a:rPr kumimoji="1" lang="en-US" altLang="ko-KR" b="1" u="none">
                <a:ea typeface="Gulim" pitchFamily="34" charset="-127"/>
              </a:rPr>
              <a:t>              = 7 x 64 + 3 x 8 + 6 x 1 + 4/8 = (478.5)</a:t>
            </a:r>
            <a:r>
              <a:rPr kumimoji="1" lang="en-US" altLang="ko-KR" b="1" u="none" baseline="-25000">
                <a:ea typeface="Gulim" pitchFamily="34" charset="-127"/>
              </a:rPr>
              <a:t>10</a:t>
            </a:r>
            <a:endParaRPr kumimoji="1" lang="en-US" altLang="ko-KR" b="1" u="none">
              <a:ea typeface="Gulim" pitchFamily="34" charset="-127"/>
            </a:endParaRPr>
          </a:p>
        </p:txBody>
      </p:sp>
      <p:sp>
        <p:nvSpPr>
          <p:cNvPr id="57351" name="Rectangle 7"/>
          <p:cNvSpPr>
            <a:spLocks noChangeArrowheads="1"/>
          </p:cNvSpPr>
          <p:nvPr/>
        </p:nvSpPr>
        <p:spPr bwMode="auto">
          <a:xfrm>
            <a:off x="1311275" y="3775075"/>
            <a:ext cx="4570413" cy="11684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(110110)</a:t>
            </a:r>
            <a:r>
              <a:rPr kumimoji="1" lang="en-US" altLang="ko-KR" b="1" u="none" baseline="-25000">
                <a:ea typeface="Gulim" pitchFamily="34" charset="-127"/>
              </a:rPr>
              <a:t>2</a:t>
            </a:r>
            <a:r>
              <a:rPr kumimoji="1" lang="en-US" altLang="ko-KR" b="1" u="none">
                <a:ea typeface="Gulim" pitchFamily="34" charset="-127"/>
              </a:rPr>
              <a:t>   = ... = (54)</a:t>
            </a:r>
            <a:r>
              <a:rPr kumimoji="1" lang="en-US" altLang="ko-KR" b="1" u="none" baseline="-25000">
                <a:ea typeface="Gulim" pitchFamily="34" charset="-127"/>
              </a:rPr>
              <a:t>10</a:t>
            </a:r>
            <a:endParaRPr kumimoji="1" lang="en-US" altLang="ko-KR" b="1" u="none">
              <a:ea typeface="Gulim" pitchFamily="34" charset="-127"/>
            </a:endParaRPr>
          </a:p>
          <a:p>
            <a:pPr algn="l" defTabSz="762000" eaLnBrk="0" hangingPunct="0">
              <a:lnSpc>
                <a:spcPct val="102000"/>
              </a:lnSpc>
            </a:pPr>
            <a:r>
              <a:rPr kumimoji="1" lang="en-US" altLang="ko-KR" b="1" u="none">
                <a:ea typeface="Gulim" pitchFamily="34" charset="-127"/>
              </a:rPr>
              <a:t>(110.111)</a:t>
            </a:r>
            <a:r>
              <a:rPr kumimoji="1" lang="en-US" altLang="ko-KR" b="1" u="none" baseline="-25000">
                <a:ea typeface="Gulim" pitchFamily="34" charset="-127"/>
              </a:rPr>
              <a:t>2</a:t>
            </a:r>
            <a:r>
              <a:rPr kumimoji="1" lang="en-US" altLang="ko-KR" b="1" u="none">
                <a:ea typeface="Gulim" pitchFamily="34" charset="-127"/>
              </a:rPr>
              <a:t>   = ... = (6.785)</a:t>
            </a:r>
            <a:r>
              <a:rPr kumimoji="1" lang="en-US" altLang="ko-KR" b="1" u="none" baseline="-25000">
                <a:ea typeface="Gulim" pitchFamily="34" charset="-127"/>
              </a:rPr>
              <a:t>10</a:t>
            </a:r>
            <a:endParaRPr kumimoji="1" lang="en-US" altLang="ko-KR" b="1" u="none">
              <a:ea typeface="Gulim" pitchFamily="34" charset="-127"/>
            </a:endParaRPr>
          </a:p>
          <a:p>
            <a:pPr algn="l" defTabSz="762000" eaLnBrk="0" hangingPunct="0">
              <a:lnSpc>
                <a:spcPct val="102000"/>
              </a:lnSpc>
            </a:pPr>
            <a:r>
              <a:rPr kumimoji="1" lang="en-US" altLang="ko-KR" b="1" u="none">
                <a:ea typeface="Gulim" pitchFamily="34" charset="-127"/>
              </a:rPr>
              <a:t>(F3)</a:t>
            </a:r>
            <a:r>
              <a:rPr kumimoji="1" lang="en-US" altLang="ko-KR" b="1" u="none" baseline="-25000">
                <a:ea typeface="Gulim" pitchFamily="34" charset="-127"/>
              </a:rPr>
              <a:t>16</a:t>
            </a:r>
            <a:r>
              <a:rPr kumimoji="1" lang="en-US" altLang="ko-KR" b="1" u="none">
                <a:ea typeface="Gulim" pitchFamily="34" charset="-127"/>
              </a:rPr>
              <a:t>     = ... = (243)</a:t>
            </a:r>
            <a:r>
              <a:rPr kumimoji="1" lang="en-US" altLang="ko-KR" b="1" u="none" baseline="-25000">
                <a:ea typeface="Gulim" pitchFamily="34" charset="-127"/>
              </a:rPr>
              <a:t>10</a:t>
            </a:r>
            <a:endParaRPr kumimoji="1" lang="en-US" altLang="ko-KR" b="1" u="none">
              <a:ea typeface="Gulim" pitchFamily="34" charset="-127"/>
            </a:endParaRPr>
          </a:p>
          <a:p>
            <a:pPr algn="l" defTabSz="762000" eaLnBrk="0" hangingPunct="0">
              <a:lnSpc>
                <a:spcPct val="102000"/>
              </a:lnSpc>
            </a:pPr>
            <a:r>
              <a:rPr kumimoji="1" lang="en-US" altLang="ko-KR" b="1" u="none">
                <a:ea typeface="Gulim" pitchFamily="34" charset="-127"/>
              </a:rPr>
              <a:t>(0.325)</a:t>
            </a:r>
            <a:r>
              <a:rPr kumimoji="1" lang="en-US" altLang="ko-KR" b="1" u="none" baseline="-25000">
                <a:ea typeface="Gulim" pitchFamily="34" charset="-127"/>
              </a:rPr>
              <a:t>6</a:t>
            </a:r>
            <a:r>
              <a:rPr kumimoji="1" lang="en-US" altLang="ko-KR" b="1" u="none">
                <a:ea typeface="Gulim" pitchFamily="34" charset="-127"/>
              </a:rPr>
              <a:t>   = ... = (0.578703703 .................)</a:t>
            </a:r>
            <a:r>
              <a:rPr kumimoji="1" lang="en-US" altLang="ko-KR" b="1" u="none" baseline="-25000">
                <a:ea typeface="Gulim" pitchFamily="34" charset="-127"/>
              </a:rPr>
              <a:t>10</a:t>
            </a:r>
            <a:endParaRPr kumimoji="1" lang="en-US" altLang="ko-KR" b="1" u="none">
              <a:ea typeface="Gulim" pitchFamily="34" charset="-127"/>
            </a:endParaRPr>
          </a:p>
        </p:txBody>
      </p:sp>
      <p:sp>
        <p:nvSpPr>
          <p:cNvPr id="57352" name="Footer Placeholder 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Shape 126977"/>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جدول كارنو براي چهار متغير</a:t>
            </a:r>
            <a:endParaRPr lang="en-US" sz="5400" b="1" i="1" smtClean="0">
              <a:cs typeface="Nazanin" pitchFamily="2" charset="-78"/>
            </a:endParaRPr>
          </a:p>
        </p:txBody>
      </p:sp>
      <p:sp>
        <p:nvSpPr>
          <p:cNvPr id="131075" name="Shape 126978"/>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براي چهار متغير، شانزده عدد جملة مي‌نيمم وجود دارد و بنابراين جدول كارنو بايد  شانزده  خانه داشته باشد.</a:t>
            </a:r>
            <a:endParaRPr lang="en-US" sz="2400" smtClean="0">
              <a:cs typeface="Nazanin" pitchFamily="2" charset="-78"/>
            </a:endParaRPr>
          </a:p>
        </p:txBody>
      </p:sp>
      <p:pic>
        <p:nvPicPr>
          <p:cNvPr id="131076" name="Rectangle 173056"/>
          <p:cNvPicPr>
            <a:picLocks noChangeAspect="1" noChangeArrowheads="1"/>
          </p:cNvPicPr>
          <p:nvPr/>
        </p:nvPicPr>
        <p:blipFill>
          <a:blip r:embed="rId2"/>
          <a:srcRect/>
          <a:stretch>
            <a:fillRect/>
          </a:stretch>
        </p:blipFill>
        <p:spPr bwMode="auto">
          <a:xfrm>
            <a:off x="1357313" y="2500313"/>
            <a:ext cx="6500812" cy="3643312"/>
          </a:xfrm>
          <a:prstGeom prst="rect">
            <a:avLst/>
          </a:prstGeom>
          <a:noFill/>
          <a:ln w="9525">
            <a:noFill/>
            <a:miter lim="800000"/>
            <a:headEnd/>
            <a:tailEnd/>
          </a:ln>
        </p:spPr>
      </p:pic>
      <p:sp>
        <p:nvSpPr>
          <p:cNvPr id="13107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Shape 12902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32099" name="Shape 12902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زير را ساده كنيد:</a:t>
            </a:r>
          </a:p>
          <a:p>
            <a:pPr algn="justLow" rtl="1" eaLnBrk="1" hangingPunct="1"/>
            <a:endParaRPr lang="fa-IR" sz="2400" smtClean="0">
              <a:cs typeface="Nazanin" pitchFamily="2" charset="-78"/>
            </a:endParaRPr>
          </a:p>
          <a:p>
            <a:pPr algn="justLow" rtl="1" eaLnBrk="1" hangingPunct="1">
              <a:buFontTx/>
              <a:buNone/>
            </a:pPr>
            <a:r>
              <a:rPr lang="fa-IR" sz="2800" b="1" smtClean="0">
                <a:solidFill>
                  <a:schemeClr val="tx2"/>
                </a:solidFill>
                <a:cs typeface="Nazanin" pitchFamily="2" charset="-78"/>
              </a:rPr>
              <a:t>حل:</a:t>
            </a:r>
            <a:r>
              <a:rPr lang="fa-IR" sz="2800" smtClean="0">
                <a:solidFill>
                  <a:schemeClr val="tx2"/>
                </a:solidFill>
                <a:cs typeface="Nazanin" pitchFamily="2" charset="-78"/>
              </a:rPr>
              <a:t>با </a:t>
            </a:r>
            <a:r>
              <a:rPr lang="fa-IR" sz="2400" smtClean="0">
                <a:cs typeface="Nazanin" pitchFamily="2" charset="-78"/>
              </a:rPr>
              <a:t>استفاده از جملات مي‌نيمم، جدول كارنو را پر مي‌كنيم. در اين مثال هشت خانة مجاور انتخاب و ساده شده‌اند. هر چه تعداد بيشتري خانه انتخاب شود تابع بيشتر ساده مي‌شود.</a:t>
            </a:r>
            <a:endParaRPr lang="en-US" sz="2800" b="1" i="1" smtClean="0">
              <a:solidFill>
                <a:schemeClr val="tx2"/>
              </a:solidFill>
              <a:cs typeface="Nazanin" pitchFamily="2" charset="-78"/>
            </a:endParaRPr>
          </a:p>
        </p:txBody>
      </p:sp>
      <p:pic>
        <p:nvPicPr>
          <p:cNvPr id="132100" name="Rectangle 174080"/>
          <p:cNvPicPr>
            <a:picLocks noChangeAspect="1" noChangeArrowheads="1"/>
          </p:cNvPicPr>
          <p:nvPr/>
        </p:nvPicPr>
        <p:blipFill>
          <a:blip r:embed="rId2"/>
          <a:srcRect/>
          <a:stretch>
            <a:fillRect/>
          </a:stretch>
        </p:blipFill>
        <p:spPr bwMode="auto">
          <a:xfrm>
            <a:off x="785813" y="1920875"/>
            <a:ext cx="4429125" cy="293688"/>
          </a:xfrm>
          <a:prstGeom prst="rect">
            <a:avLst/>
          </a:prstGeom>
          <a:noFill/>
          <a:ln w="9525">
            <a:noFill/>
            <a:miter lim="800000"/>
            <a:headEnd/>
            <a:tailEnd/>
          </a:ln>
        </p:spPr>
      </p:pic>
      <p:sp>
        <p:nvSpPr>
          <p:cNvPr id="13210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Shape 134145"/>
          <p:cNvSpPr>
            <a:spLocks noGrp="1" noChangeArrowheads="1"/>
          </p:cNvSpPr>
          <p:nvPr>
            <p:ph type="title" idx="4294967295"/>
          </p:nvPr>
        </p:nvSpPr>
        <p:spPr>
          <a:noFill/>
        </p:spPr>
        <p:txBody>
          <a:bodyPr lIns="92075" tIns="46038" rIns="92075" bIns="46038"/>
          <a:lstStyle/>
          <a:p>
            <a:pPr rtl="1" eaLnBrk="1" hangingPunct="1"/>
            <a:endParaRPr lang="en-US" smtClean="0">
              <a:cs typeface="Nazanin" pitchFamily="2" charset="-78"/>
            </a:endParaRPr>
          </a:p>
        </p:txBody>
      </p:sp>
      <p:pic>
        <p:nvPicPr>
          <p:cNvPr id="133123" name="Rectangle 3"/>
          <p:cNvPicPr>
            <a:picLocks noGrp="1" noChangeAspect="1" noChangeArrowheads="1"/>
          </p:cNvPicPr>
          <p:nvPr>
            <p:ph type="body" idx="4294967295"/>
          </p:nvPr>
        </p:nvPicPr>
        <p:blipFill>
          <a:blip r:embed="rId2"/>
          <a:srcRect/>
          <a:stretch>
            <a:fillRect/>
          </a:stretch>
        </p:blipFill>
        <p:spPr>
          <a:xfrm>
            <a:off x="1500188" y="654050"/>
            <a:ext cx="6286500" cy="5632450"/>
          </a:xfrm>
        </p:spPr>
      </p:pic>
      <p:sp>
        <p:nvSpPr>
          <p:cNvPr id="13312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Shape 126977"/>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جدول كارنو براي پنج متغير</a:t>
            </a:r>
            <a:endParaRPr lang="en-US" sz="5400" b="1" i="1" smtClean="0">
              <a:cs typeface="Nazanin" pitchFamily="2" charset="-78"/>
            </a:endParaRPr>
          </a:p>
        </p:txBody>
      </p:sp>
      <p:sp>
        <p:nvSpPr>
          <p:cNvPr id="134147" name="Shape 126978"/>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براي پنج متغير، سي و دو عدد جملة مي‌نيمم وجود دارد و بنابراين جدول كارنو را بصورت زير رسم مي‌كنيم:</a:t>
            </a:r>
            <a:endParaRPr lang="en-US" sz="2400" smtClean="0">
              <a:cs typeface="Nazanin" pitchFamily="2" charset="-78"/>
            </a:endParaRPr>
          </a:p>
        </p:txBody>
      </p:sp>
      <p:pic>
        <p:nvPicPr>
          <p:cNvPr id="134148" name="Rectangle 175104"/>
          <p:cNvPicPr>
            <a:picLocks noChangeAspect="1" noChangeArrowheads="1"/>
          </p:cNvPicPr>
          <p:nvPr/>
        </p:nvPicPr>
        <p:blipFill>
          <a:blip r:embed="rId2"/>
          <a:srcRect/>
          <a:stretch>
            <a:fillRect/>
          </a:stretch>
        </p:blipFill>
        <p:spPr bwMode="auto">
          <a:xfrm>
            <a:off x="914400" y="2471738"/>
            <a:ext cx="7315200" cy="3743325"/>
          </a:xfrm>
          <a:prstGeom prst="rect">
            <a:avLst/>
          </a:prstGeom>
          <a:noFill/>
          <a:ln w="9525">
            <a:noFill/>
            <a:miter lim="800000"/>
            <a:headEnd/>
            <a:tailEnd/>
          </a:ln>
        </p:spPr>
      </p:pic>
      <p:sp>
        <p:nvSpPr>
          <p:cNvPr id="1341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Shape 12902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35171" name="Shape 12902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زير را ساده كنيد:</a:t>
            </a:r>
          </a:p>
          <a:p>
            <a:pPr algn="justLow" eaLnBrk="1" hangingPunct="1"/>
            <a:r>
              <a:rPr lang="en-US" sz="2000" smtClean="0">
                <a:cs typeface="Nazanin" pitchFamily="2" charset="-78"/>
              </a:rPr>
              <a:t>f(A,B,C,D)=</a:t>
            </a:r>
            <a:r>
              <a:rPr lang="en-US" sz="2000" smtClean="0">
                <a:cs typeface="Times New Roman" pitchFamily="18" charset="0"/>
              </a:rPr>
              <a:t>∑(0,2,4,6,13,21,23,25,29,31)</a:t>
            </a:r>
            <a:endParaRPr lang="fa-IR" sz="2000" smtClean="0">
              <a:cs typeface="Nazanin" pitchFamily="2" charset="-78"/>
            </a:endParaRPr>
          </a:p>
          <a:p>
            <a:pPr algn="justLow" rtl="1" eaLnBrk="1" hangingPunct="1">
              <a:buFontTx/>
              <a:buNone/>
            </a:pPr>
            <a:r>
              <a:rPr lang="fa-IR" sz="2800" b="1" smtClean="0">
                <a:solidFill>
                  <a:schemeClr val="tx2"/>
                </a:solidFill>
                <a:cs typeface="Nazanin" pitchFamily="2" charset="-78"/>
              </a:rPr>
              <a:t>حل:</a:t>
            </a:r>
            <a:r>
              <a:rPr lang="fa-IR" sz="2800" smtClean="0">
                <a:solidFill>
                  <a:schemeClr val="tx2"/>
                </a:solidFill>
                <a:cs typeface="Nazanin" pitchFamily="2" charset="-78"/>
              </a:rPr>
              <a:t>با </a:t>
            </a:r>
            <a:r>
              <a:rPr lang="fa-IR" sz="2400" smtClean="0">
                <a:cs typeface="Nazanin" pitchFamily="2" charset="-78"/>
              </a:rPr>
              <a:t>استفاده از جملات مي‌نيمم، جدول كارنو را پر مي‌كنيم. </a:t>
            </a:r>
            <a:endParaRPr lang="en-US" sz="2800" b="1" i="1" smtClean="0">
              <a:solidFill>
                <a:schemeClr val="tx2"/>
              </a:solidFill>
              <a:cs typeface="Nazanin" pitchFamily="2" charset="-78"/>
            </a:endParaRPr>
          </a:p>
        </p:txBody>
      </p:sp>
      <p:pic>
        <p:nvPicPr>
          <p:cNvPr id="135172" name="Rectangle 176128"/>
          <p:cNvPicPr>
            <a:picLocks noChangeAspect="1" noChangeArrowheads="1"/>
          </p:cNvPicPr>
          <p:nvPr/>
        </p:nvPicPr>
        <p:blipFill>
          <a:blip r:embed="rId2"/>
          <a:srcRect/>
          <a:stretch>
            <a:fillRect/>
          </a:stretch>
        </p:blipFill>
        <p:spPr bwMode="auto">
          <a:xfrm>
            <a:off x="1857375" y="2847975"/>
            <a:ext cx="5929313" cy="3319463"/>
          </a:xfrm>
          <a:prstGeom prst="rect">
            <a:avLst/>
          </a:prstGeom>
          <a:noFill/>
          <a:ln w="9525">
            <a:noFill/>
            <a:miter lim="800000"/>
            <a:headEnd/>
            <a:tailEnd/>
          </a:ln>
        </p:spPr>
      </p:pic>
      <p:sp>
        <p:nvSpPr>
          <p:cNvPr id="13517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Shape 135169"/>
          <p:cNvSpPr>
            <a:spLocks noGrp="1" noChangeArrowheads="1"/>
          </p:cNvSpPr>
          <p:nvPr>
            <p:ph type="title" idx="4294967295"/>
          </p:nvPr>
        </p:nvSpPr>
        <p:spPr>
          <a:noFill/>
        </p:spPr>
        <p:txBody>
          <a:bodyPr lIns="92075" tIns="46038" rIns="92075" bIns="46038"/>
          <a:lstStyle/>
          <a:p>
            <a:pPr rtl="1" eaLnBrk="1" hangingPunct="1"/>
            <a:endParaRPr lang="en-US" smtClean="0">
              <a:cs typeface="Nazanin" pitchFamily="2" charset="-78"/>
            </a:endParaRPr>
          </a:p>
        </p:txBody>
      </p:sp>
      <p:sp>
        <p:nvSpPr>
          <p:cNvPr id="136195" name="Shape 135170"/>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توجه:اگر دو جدول زير را بر هم قرار دهيم، خانه‌هايي كه بر روي  هم قرار مي‌گيرند، نيز مجاور هستند.</a:t>
            </a:r>
            <a:endParaRPr lang="en-US" sz="2400" smtClean="0">
              <a:cs typeface="Nazanin" pitchFamily="2" charset="-78"/>
            </a:endParaRPr>
          </a:p>
        </p:txBody>
      </p:sp>
      <p:pic>
        <p:nvPicPr>
          <p:cNvPr id="136196" name="Rectangle 135172"/>
          <p:cNvPicPr>
            <a:picLocks noChangeAspect="1" noChangeArrowheads="1"/>
          </p:cNvPicPr>
          <p:nvPr/>
        </p:nvPicPr>
        <p:blipFill>
          <a:blip r:embed="rId2"/>
          <a:srcRect/>
          <a:stretch>
            <a:fillRect/>
          </a:stretch>
        </p:blipFill>
        <p:spPr bwMode="auto">
          <a:xfrm>
            <a:off x="714375" y="2214563"/>
            <a:ext cx="7324725" cy="4105275"/>
          </a:xfrm>
          <a:prstGeom prst="rect">
            <a:avLst/>
          </a:prstGeom>
          <a:noFill/>
          <a:ln w="9525">
            <a:noFill/>
            <a:miter lim="800000"/>
            <a:headEnd/>
            <a:tailEnd/>
          </a:ln>
        </p:spPr>
      </p:pic>
      <p:sp>
        <p:nvSpPr>
          <p:cNvPr id="13619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Shape 136193"/>
          <p:cNvSpPr>
            <a:spLocks noGrp="1" noChangeArrowheads="1"/>
          </p:cNvSpPr>
          <p:nvPr>
            <p:ph type="title" idx="4294967295"/>
          </p:nvPr>
        </p:nvSpPr>
        <p:spPr>
          <a:noFill/>
        </p:spPr>
        <p:txBody>
          <a:bodyPr lIns="92075" tIns="46038" rIns="92075" bIns="46038"/>
          <a:lstStyle/>
          <a:p>
            <a:pPr rtl="1" eaLnBrk="1" hangingPunct="1"/>
            <a:endParaRPr lang="en-US" smtClean="0">
              <a:cs typeface="Nazanin" pitchFamily="2" charset="-78"/>
            </a:endParaRPr>
          </a:p>
        </p:txBody>
      </p:sp>
      <p:sp>
        <p:nvSpPr>
          <p:cNvPr id="137219" name="Shape 136194"/>
          <p:cNvSpPr>
            <a:spLocks noGrp="1" noChangeArrowheads="1"/>
          </p:cNvSpPr>
          <p:nvPr>
            <p:ph type="body" idx="4294967295"/>
          </p:nvPr>
        </p:nvSpPr>
        <p:spPr/>
        <p:txBody>
          <a:bodyPr lIns="92075" tIns="46038" rIns="92075" bIns="46038"/>
          <a:lstStyle/>
          <a:p>
            <a:pPr algn="justLow" rtl="1" eaLnBrk="1" hangingPunct="1"/>
            <a:endParaRPr lang="fa-IR" sz="2400" smtClean="0">
              <a:cs typeface="Nazanin" pitchFamily="2" charset="-78"/>
            </a:endParaRPr>
          </a:p>
          <a:p>
            <a:pPr algn="justLow" rtl="1" eaLnBrk="1" hangingPunct="1"/>
            <a:endParaRPr lang="fa-IR" sz="2400" smtClean="0">
              <a:cs typeface="Nazanin" pitchFamily="2" charset="-78"/>
            </a:endParaRPr>
          </a:p>
          <a:p>
            <a:pPr algn="ctr" rtl="1" eaLnBrk="1" hangingPunct="1">
              <a:buFontTx/>
              <a:buNone/>
            </a:pPr>
            <a:r>
              <a:rPr lang="fa-IR" sz="4500" smtClean="0">
                <a:solidFill>
                  <a:srgbClr val="FF3300"/>
                </a:solidFill>
                <a:cs typeface="Afra" pitchFamily="2" charset="-78"/>
              </a:rPr>
              <a:t>تبديل انواع مختلف</a:t>
            </a:r>
            <a:endParaRPr lang="en-US" sz="4500" smtClean="0">
              <a:solidFill>
                <a:srgbClr val="FF3300"/>
              </a:solidFill>
              <a:cs typeface="Afra" pitchFamily="2" charset="-78"/>
            </a:endParaRPr>
          </a:p>
          <a:p>
            <a:pPr algn="ctr" rtl="1" eaLnBrk="1" hangingPunct="1">
              <a:buFontTx/>
              <a:buNone/>
            </a:pPr>
            <a:r>
              <a:rPr lang="fa-IR" sz="4500" smtClean="0">
                <a:solidFill>
                  <a:srgbClr val="FF3300"/>
                </a:solidFill>
                <a:cs typeface="Afra" pitchFamily="2" charset="-78"/>
              </a:rPr>
              <a:t> مدارهاي منطقي به يكديگر</a:t>
            </a:r>
            <a:endParaRPr lang="en-US" sz="4500" smtClean="0">
              <a:solidFill>
                <a:srgbClr val="FF3300"/>
              </a:solidFill>
              <a:cs typeface="Afra" pitchFamily="2" charset="-78"/>
            </a:endParaRPr>
          </a:p>
        </p:txBody>
      </p:sp>
      <p:sp>
        <p:nvSpPr>
          <p:cNvPr id="1372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Shape 137217"/>
          <p:cNvSpPr>
            <a:spLocks noGrp="1" noChangeArrowheads="1"/>
          </p:cNvSpPr>
          <p:nvPr>
            <p:ph type="title" idx="4294967295"/>
          </p:nvPr>
        </p:nvSpPr>
        <p:spPr/>
        <p:txBody>
          <a:bodyPr lIns="92075" tIns="46038" rIns="92075" bIns="46038"/>
          <a:lstStyle/>
          <a:p>
            <a:pPr rtl="1" eaLnBrk="1" hangingPunct="1"/>
            <a:r>
              <a:rPr lang="fa-IR" sz="5400" b="1" smtClean="0">
                <a:cs typeface="Nazanin" pitchFamily="2" charset="-78"/>
              </a:rPr>
              <a:t>مداري تنها با گيتهاي </a:t>
            </a:r>
            <a:r>
              <a:rPr lang="en-US" sz="5400" b="1" smtClean="0">
                <a:cs typeface="Nazanin" pitchFamily="2" charset="-78"/>
              </a:rPr>
              <a:t>NAND</a:t>
            </a:r>
            <a:endParaRPr lang="en-US" smtClean="0">
              <a:cs typeface="Nazanin" pitchFamily="2" charset="-78"/>
            </a:endParaRPr>
          </a:p>
        </p:txBody>
      </p:sp>
      <p:sp>
        <p:nvSpPr>
          <p:cNvPr id="138243" name="Shape 137218"/>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مي‌توان هر مدار منطقي كه با هر نوع گيتي ساخته شده باشد را به مداري تبديل كرد كه تنها از گيتهاي </a:t>
            </a:r>
            <a:r>
              <a:rPr lang="en-US" sz="2400" smtClean="0">
                <a:cs typeface="Nazanin" pitchFamily="2" charset="-78"/>
              </a:rPr>
              <a:t>NAND</a:t>
            </a:r>
            <a:r>
              <a:rPr lang="fa-IR" sz="2400" smtClean="0">
                <a:cs typeface="Nazanin" pitchFamily="2" charset="-78"/>
              </a:rPr>
              <a:t>تشكيل شده باشد. با استفاده از شكلهاي زير، بجاي هر گيت معادل آنرا قرار داده و سپس آنرا ساده مي‌كنيم.</a:t>
            </a:r>
            <a:endParaRPr lang="en-US" sz="2400" smtClean="0">
              <a:cs typeface="Nazanin" pitchFamily="2" charset="-78"/>
            </a:endParaRPr>
          </a:p>
        </p:txBody>
      </p:sp>
      <p:pic>
        <p:nvPicPr>
          <p:cNvPr id="138244" name="Rectangle 137219"/>
          <p:cNvPicPr>
            <a:picLocks noChangeAspect="1" noChangeArrowheads="1"/>
          </p:cNvPicPr>
          <p:nvPr/>
        </p:nvPicPr>
        <p:blipFill>
          <a:blip r:embed="rId2"/>
          <a:srcRect/>
          <a:stretch>
            <a:fillRect/>
          </a:stretch>
        </p:blipFill>
        <p:spPr bwMode="auto">
          <a:xfrm>
            <a:off x="1857375" y="2979738"/>
            <a:ext cx="5000625" cy="2806700"/>
          </a:xfrm>
          <a:prstGeom prst="rect">
            <a:avLst/>
          </a:prstGeom>
          <a:noFill/>
          <a:ln w="9525">
            <a:noFill/>
            <a:miter lim="800000"/>
            <a:headEnd/>
            <a:tailEnd/>
          </a:ln>
        </p:spPr>
      </p:pic>
      <p:sp>
        <p:nvSpPr>
          <p:cNvPr id="13824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Shape 138241"/>
          <p:cNvSpPr>
            <a:spLocks noGrp="1" noChangeArrowheads="1"/>
          </p:cNvSpPr>
          <p:nvPr>
            <p:ph type="title" idx="4294967295"/>
          </p:nvPr>
        </p:nvSpPr>
        <p:spPr>
          <a:noFill/>
        </p:spPr>
        <p:txBody>
          <a:bodyPr lIns="92075" tIns="46038" rIns="92075" bIns="46038"/>
          <a:lstStyle/>
          <a:p>
            <a:pPr rtl="1" eaLnBrk="1" hangingPunct="1"/>
            <a:endParaRPr lang="en-US" smtClean="0">
              <a:cs typeface="Nazanin" pitchFamily="2" charset="-78"/>
            </a:endParaRPr>
          </a:p>
        </p:txBody>
      </p:sp>
      <p:sp>
        <p:nvSpPr>
          <p:cNvPr id="139267" name="Shape 138242"/>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در هنگام تبديل مدارها از گيتهاي معادل زير هم مي‌توان كمك گرفت:</a:t>
            </a:r>
            <a:endParaRPr lang="en-US" sz="2400" smtClean="0">
              <a:cs typeface="Nazanin" pitchFamily="2" charset="-78"/>
            </a:endParaRPr>
          </a:p>
        </p:txBody>
      </p:sp>
      <p:pic>
        <p:nvPicPr>
          <p:cNvPr id="139268" name="Rectangle 138243"/>
          <p:cNvPicPr>
            <a:picLocks noChangeAspect="1" noChangeArrowheads="1"/>
          </p:cNvPicPr>
          <p:nvPr/>
        </p:nvPicPr>
        <p:blipFill>
          <a:blip r:embed="rId2"/>
          <a:srcRect/>
          <a:stretch>
            <a:fillRect/>
          </a:stretch>
        </p:blipFill>
        <p:spPr bwMode="auto">
          <a:xfrm>
            <a:off x="1357313" y="2724150"/>
            <a:ext cx="6491287" cy="1397000"/>
          </a:xfrm>
          <a:prstGeom prst="rect">
            <a:avLst/>
          </a:prstGeom>
          <a:noFill/>
          <a:ln w="9525">
            <a:noFill/>
            <a:miter lim="800000"/>
            <a:headEnd/>
            <a:tailEnd/>
          </a:ln>
        </p:spPr>
      </p:pic>
      <p:sp>
        <p:nvSpPr>
          <p:cNvPr id="1392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Shape 13926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40291" name="Shape 13926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بولي زير به دو صورت پياده‌سازي شده است: </a:t>
            </a:r>
            <a:endParaRPr lang="en-US" sz="2400" smtClean="0">
              <a:cs typeface="Nazanin" pitchFamily="2" charset="-78"/>
            </a:endParaRPr>
          </a:p>
        </p:txBody>
      </p:sp>
      <p:pic>
        <p:nvPicPr>
          <p:cNvPr id="140292" name="Rectangle 139267"/>
          <p:cNvPicPr>
            <a:picLocks noChangeAspect="1" noChangeArrowheads="1"/>
          </p:cNvPicPr>
          <p:nvPr/>
        </p:nvPicPr>
        <p:blipFill>
          <a:blip r:embed="rId2"/>
          <a:srcRect/>
          <a:stretch>
            <a:fillRect/>
          </a:stretch>
        </p:blipFill>
        <p:spPr bwMode="auto">
          <a:xfrm>
            <a:off x="1500188" y="2249488"/>
            <a:ext cx="6115050" cy="3452812"/>
          </a:xfrm>
          <a:prstGeom prst="rect">
            <a:avLst/>
          </a:prstGeom>
          <a:noFill/>
          <a:ln w="9525">
            <a:noFill/>
            <a:miter lim="800000"/>
            <a:headEnd/>
            <a:tailEnd/>
          </a:ln>
        </p:spPr>
      </p:pic>
      <p:sp>
        <p:nvSpPr>
          <p:cNvPr id="14029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57200" y="152400"/>
            <a:ext cx="7772400" cy="609600"/>
          </a:xfrm>
        </p:spPr>
        <p:txBody>
          <a:bodyPr/>
          <a:lstStyle/>
          <a:p>
            <a:pPr rtl="1" eaLnBrk="1" hangingPunct="1"/>
            <a:r>
              <a:rPr lang="fa-IR" sz="2800" b="1" smtClean="0">
                <a:cs typeface="Nazanin" pitchFamily="2" charset="-78"/>
              </a:rPr>
              <a:t>تبديل دسيمال به مبناي </a:t>
            </a:r>
            <a:r>
              <a:rPr lang="en-US" sz="2800" b="1" smtClean="0">
                <a:cs typeface="Nazanin" pitchFamily="2" charset="-78"/>
              </a:rPr>
              <a:t>R</a:t>
            </a:r>
          </a:p>
        </p:txBody>
      </p:sp>
      <p:sp>
        <p:nvSpPr>
          <p:cNvPr id="58371" name="Rectangle 3"/>
          <p:cNvSpPr>
            <a:spLocks noGrp="1" noChangeArrowheads="1"/>
          </p:cNvSpPr>
          <p:nvPr>
            <p:ph type="subTitle" idx="1"/>
          </p:nvPr>
        </p:nvSpPr>
        <p:spPr>
          <a:xfrm>
            <a:off x="533400" y="1219200"/>
            <a:ext cx="7620000" cy="4800600"/>
          </a:xfrm>
          <a:noFill/>
        </p:spPr>
        <p:txBody>
          <a:bodyPr/>
          <a:lstStyle/>
          <a:p>
            <a:pPr algn="r" rtl="1" eaLnBrk="1" hangingPunct="1">
              <a:buFontTx/>
              <a:buChar char="•"/>
            </a:pPr>
            <a:r>
              <a:rPr lang="fa-IR" sz="2400" smtClean="0">
                <a:cs typeface="Nazanin" pitchFamily="2" charset="-78"/>
              </a:rPr>
              <a:t>اعداد را به دو قسمت صحيح و كسري  تقسيم مي كنيم و هر قسمت را جداگانه تبديل مي كنيم</a:t>
            </a:r>
          </a:p>
          <a:p>
            <a:pPr algn="r" rtl="1" eaLnBrk="1" hangingPunct="1">
              <a:buFontTx/>
              <a:buChar char="•"/>
            </a:pPr>
            <a:endParaRPr lang="en-US" sz="2400" smtClean="0">
              <a:cs typeface="Nazanin" pitchFamily="2" charset="-78"/>
            </a:endParaRPr>
          </a:p>
          <a:p>
            <a:pPr algn="r" rtl="1" eaLnBrk="1" hangingPunct="1">
              <a:buFontTx/>
              <a:buChar char="•"/>
            </a:pPr>
            <a:r>
              <a:rPr lang="fa-IR" sz="2400" smtClean="0">
                <a:cs typeface="Nazanin" pitchFamily="2" charset="-78"/>
              </a:rPr>
              <a:t>تبديل قسمت صحيح به مبناي </a:t>
            </a:r>
            <a:r>
              <a:rPr lang="en-US" sz="2400" smtClean="0">
                <a:cs typeface="Nazanin" pitchFamily="2" charset="-78"/>
              </a:rPr>
              <a:t>R</a:t>
            </a:r>
            <a:r>
              <a:rPr lang="fa-IR" sz="2400" smtClean="0">
                <a:cs typeface="Nazanin" pitchFamily="2" charset="-78"/>
              </a:rPr>
              <a:t>.</a:t>
            </a:r>
          </a:p>
          <a:p>
            <a:pPr lvl="1" algn="r" rtl="1" eaLnBrk="1" hangingPunct="1">
              <a:buFontTx/>
              <a:buChar char="–"/>
            </a:pPr>
            <a:r>
              <a:rPr lang="fa-IR" sz="2000" smtClean="0">
                <a:cs typeface="Nazanin" pitchFamily="2" charset="-78"/>
              </a:rPr>
              <a:t>با تقسيمات متوالي بر</a:t>
            </a:r>
            <a:r>
              <a:rPr lang="en-US" sz="2000" smtClean="0">
                <a:cs typeface="Nazanin" pitchFamily="2" charset="-78"/>
              </a:rPr>
              <a:t>R</a:t>
            </a:r>
            <a:r>
              <a:rPr lang="fa-IR" sz="2000" smtClean="0">
                <a:cs typeface="Nazanin" pitchFamily="2" charset="-78"/>
              </a:rPr>
              <a:t>و گرد آوري  باقيمانده  ها به عنوان رقم هاي مبناي </a:t>
            </a:r>
            <a:r>
              <a:rPr lang="en-US" sz="2000" smtClean="0">
                <a:cs typeface="Nazanin" pitchFamily="2" charset="-78"/>
              </a:rPr>
              <a:t>R</a:t>
            </a:r>
            <a:r>
              <a:rPr lang="fa-IR" sz="2000" smtClean="0">
                <a:cs typeface="Nazanin" pitchFamily="2" charset="-78"/>
              </a:rPr>
              <a:t>.</a:t>
            </a:r>
          </a:p>
          <a:p>
            <a:pPr algn="r" rtl="1" eaLnBrk="1" hangingPunct="1">
              <a:buFontTx/>
              <a:buChar char="•"/>
            </a:pPr>
            <a:r>
              <a:rPr lang="fa-IR" sz="2400" smtClean="0">
                <a:cs typeface="Nazanin" pitchFamily="2" charset="-78"/>
              </a:rPr>
              <a:t>تبديل قسمت كسري به مبناي </a:t>
            </a:r>
            <a:r>
              <a:rPr lang="en-US" sz="2400" smtClean="0">
                <a:cs typeface="Nazanin" pitchFamily="2" charset="-78"/>
              </a:rPr>
              <a:t>R</a:t>
            </a:r>
            <a:r>
              <a:rPr lang="fa-IR" sz="2400" smtClean="0">
                <a:cs typeface="Nazanin" pitchFamily="2" charset="-78"/>
              </a:rPr>
              <a:t>.</a:t>
            </a:r>
            <a:endParaRPr lang="en-US" sz="2400" smtClean="0">
              <a:cs typeface="Nazanin" pitchFamily="2" charset="-78"/>
            </a:endParaRPr>
          </a:p>
          <a:p>
            <a:pPr lvl="1" algn="r" rtl="1" eaLnBrk="1" hangingPunct="1">
              <a:buFontTx/>
              <a:buChar char="–"/>
            </a:pPr>
            <a:r>
              <a:rPr lang="fa-IR" sz="2000" smtClean="0">
                <a:cs typeface="Nazanin" pitchFamily="2" charset="-78"/>
              </a:rPr>
              <a:t>با ضرب متوالي در </a:t>
            </a:r>
            <a:r>
              <a:rPr lang="en-US" sz="2000" smtClean="0">
                <a:cs typeface="Nazanin" pitchFamily="2" charset="-78"/>
              </a:rPr>
              <a:t>R</a:t>
            </a:r>
            <a:r>
              <a:rPr lang="fa-IR" sz="2000" smtClean="0">
                <a:cs typeface="Nazanin" pitchFamily="2" charset="-78"/>
              </a:rPr>
              <a:t>و گرد آوري اعداد صحيح توليد شده به عنوان رقم هاي مبناي جديد </a:t>
            </a:r>
            <a:r>
              <a:rPr lang="en-US" sz="2000" smtClean="0">
                <a:cs typeface="Nazanin" pitchFamily="2" charset="-78"/>
              </a:rPr>
              <a:t>R</a:t>
            </a:r>
            <a:endParaRPr lang="fa-IR" sz="2000" smtClean="0">
              <a:cs typeface="Nazanin" pitchFamily="2" charset="-78"/>
            </a:endParaRPr>
          </a:p>
          <a:p>
            <a:pPr lvl="1" algn="r" rtl="1" eaLnBrk="1" hangingPunct="1">
              <a:buFontTx/>
              <a:buChar char="–"/>
            </a:pPr>
            <a:endParaRPr lang="en-US" sz="2000" smtClean="0">
              <a:cs typeface="Nazanin" pitchFamily="2" charset="-78"/>
            </a:endParaRPr>
          </a:p>
        </p:txBody>
      </p:sp>
      <p:sp>
        <p:nvSpPr>
          <p:cNvPr id="5837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Shape 140289"/>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 </a:t>
            </a:r>
            <a:r>
              <a:rPr lang="fa-IR" sz="4800" smtClean="0">
                <a:cs typeface="Nazanin" pitchFamily="2" charset="-78"/>
              </a:rPr>
              <a:t>تبديلي ديگر به مداري تنها با</a:t>
            </a:r>
            <a:r>
              <a:rPr lang="en-US" sz="4800" smtClean="0">
                <a:cs typeface="Nazanin" pitchFamily="2" charset="-78"/>
              </a:rPr>
              <a:t>NAND </a:t>
            </a:r>
          </a:p>
        </p:txBody>
      </p:sp>
      <p:sp>
        <p:nvSpPr>
          <p:cNvPr id="141315" name="Shape 140290"/>
          <p:cNvSpPr>
            <a:spLocks noGrp="1" noChangeArrowheads="1"/>
          </p:cNvSpPr>
          <p:nvPr>
            <p:ph type="body" idx="4294967295"/>
          </p:nvPr>
        </p:nvSpPr>
        <p:spPr>
          <a:noFill/>
        </p:spPr>
        <p:txBody>
          <a:bodyPr lIns="92075" tIns="46038" rIns="92075" bIns="46038"/>
          <a:lstStyle/>
          <a:p>
            <a:pPr algn="justLow" rtl="1" eaLnBrk="1" hangingPunct="1"/>
            <a:endParaRPr lang="en-US" sz="2400" smtClean="0">
              <a:cs typeface="Nazanin" pitchFamily="2" charset="-78"/>
            </a:endParaRPr>
          </a:p>
        </p:txBody>
      </p:sp>
      <p:pic>
        <p:nvPicPr>
          <p:cNvPr id="141316" name="Rectangle 140291"/>
          <p:cNvPicPr>
            <a:picLocks noChangeAspect="1" noChangeArrowheads="1"/>
          </p:cNvPicPr>
          <p:nvPr/>
        </p:nvPicPr>
        <p:blipFill>
          <a:blip r:embed="rId2"/>
          <a:srcRect/>
          <a:stretch>
            <a:fillRect/>
          </a:stretch>
        </p:blipFill>
        <p:spPr bwMode="auto">
          <a:xfrm>
            <a:off x="1428750" y="1357313"/>
            <a:ext cx="6672263" cy="4676775"/>
          </a:xfrm>
          <a:prstGeom prst="rect">
            <a:avLst/>
          </a:prstGeom>
          <a:noFill/>
          <a:ln w="9525">
            <a:noFill/>
            <a:miter lim="800000"/>
            <a:headEnd/>
            <a:tailEnd/>
          </a:ln>
        </p:spPr>
      </p:pic>
      <p:sp>
        <p:nvSpPr>
          <p:cNvPr id="14131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Shape 137217"/>
          <p:cNvSpPr>
            <a:spLocks noGrp="1" noChangeArrowheads="1"/>
          </p:cNvSpPr>
          <p:nvPr>
            <p:ph type="title" idx="4294967295"/>
          </p:nvPr>
        </p:nvSpPr>
        <p:spPr/>
        <p:txBody>
          <a:bodyPr lIns="92075" tIns="46038" rIns="92075" bIns="46038"/>
          <a:lstStyle/>
          <a:p>
            <a:pPr rtl="1" eaLnBrk="1" hangingPunct="1"/>
            <a:r>
              <a:rPr lang="fa-IR" sz="5400" b="1" smtClean="0">
                <a:cs typeface="Nazanin" pitchFamily="2" charset="-78"/>
              </a:rPr>
              <a:t>مداري تنها با گيتهاي </a:t>
            </a:r>
            <a:r>
              <a:rPr lang="en-US" sz="5400" b="1" smtClean="0">
                <a:cs typeface="Nazanin" pitchFamily="2" charset="-78"/>
              </a:rPr>
              <a:t>NOR</a:t>
            </a:r>
            <a:endParaRPr lang="en-US" smtClean="0">
              <a:cs typeface="Nazanin" pitchFamily="2" charset="-78"/>
            </a:endParaRPr>
          </a:p>
        </p:txBody>
      </p:sp>
      <p:sp>
        <p:nvSpPr>
          <p:cNvPr id="142339" name="Shape 137218"/>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مي‌توان هر مدار منطقي كه با هر نوع گيتي ساخته شده باشد را به مداري تبديل كرد كه تنها از گيتهاي </a:t>
            </a:r>
            <a:r>
              <a:rPr lang="en-US" sz="2400" smtClean="0">
                <a:cs typeface="Nazanin" pitchFamily="2" charset="-78"/>
              </a:rPr>
              <a:t>NOR</a:t>
            </a:r>
            <a:r>
              <a:rPr lang="fa-IR" sz="2400" smtClean="0">
                <a:cs typeface="Nazanin" pitchFamily="2" charset="-78"/>
              </a:rPr>
              <a:t>تشكيل شده باشد. با استفاده از شكلهاي زير، بجاي هر گيت معادل آنرا قرار داده و سپس آنرا ساده مي‌كنيم.</a:t>
            </a:r>
            <a:endParaRPr lang="en-US" sz="2400" smtClean="0">
              <a:cs typeface="Nazanin" pitchFamily="2" charset="-78"/>
            </a:endParaRPr>
          </a:p>
        </p:txBody>
      </p:sp>
      <p:pic>
        <p:nvPicPr>
          <p:cNvPr id="142340" name="Rectangle 177152"/>
          <p:cNvPicPr>
            <a:picLocks noChangeAspect="1" noChangeArrowheads="1"/>
          </p:cNvPicPr>
          <p:nvPr/>
        </p:nvPicPr>
        <p:blipFill>
          <a:blip r:embed="rId2"/>
          <a:srcRect/>
          <a:stretch>
            <a:fillRect/>
          </a:stretch>
        </p:blipFill>
        <p:spPr bwMode="auto">
          <a:xfrm>
            <a:off x="1785938" y="3143250"/>
            <a:ext cx="5638800" cy="2724150"/>
          </a:xfrm>
          <a:prstGeom prst="rect">
            <a:avLst/>
          </a:prstGeom>
          <a:noFill/>
          <a:ln w="9525">
            <a:noFill/>
            <a:miter lim="800000"/>
            <a:headEnd/>
            <a:tailEnd/>
          </a:ln>
        </p:spPr>
      </p:pic>
      <p:sp>
        <p:nvSpPr>
          <p:cNvPr id="1423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Shape 138241"/>
          <p:cNvSpPr>
            <a:spLocks noGrp="1" noChangeArrowheads="1"/>
          </p:cNvSpPr>
          <p:nvPr>
            <p:ph type="title" idx="4294967295"/>
          </p:nvPr>
        </p:nvSpPr>
        <p:spPr>
          <a:noFill/>
        </p:spPr>
        <p:txBody>
          <a:bodyPr lIns="92075" tIns="46038" rIns="92075" bIns="46038"/>
          <a:lstStyle/>
          <a:p>
            <a:pPr rtl="1" eaLnBrk="1" hangingPunct="1"/>
            <a:endParaRPr lang="en-US" smtClean="0">
              <a:cs typeface="Nazanin" pitchFamily="2" charset="-78"/>
            </a:endParaRPr>
          </a:p>
        </p:txBody>
      </p:sp>
      <p:sp>
        <p:nvSpPr>
          <p:cNvPr id="143363" name="Shape 138242"/>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در هنگام تبديل مدارها از گيتهاي معادل زير هم مي‌توان كمك گرفت:</a:t>
            </a:r>
            <a:endParaRPr lang="en-US" sz="2400" smtClean="0">
              <a:cs typeface="Nazanin" pitchFamily="2" charset="-78"/>
            </a:endParaRPr>
          </a:p>
        </p:txBody>
      </p:sp>
      <p:pic>
        <p:nvPicPr>
          <p:cNvPr id="143364" name="Rectangle 178176"/>
          <p:cNvPicPr>
            <a:picLocks noChangeAspect="1" noChangeArrowheads="1"/>
          </p:cNvPicPr>
          <p:nvPr/>
        </p:nvPicPr>
        <p:blipFill>
          <a:blip r:embed="rId2"/>
          <a:srcRect/>
          <a:stretch>
            <a:fillRect/>
          </a:stretch>
        </p:blipFill>
        <p:spPr bwMode="auto">
          <a:xfrm>
            <a:off x="852488" y="2786063"/>
            <a:ext cx="7439025" cy="1285875"/>
          </a:xfrm>
          <a:prstGeom prst="rect">
            <a:avLst/>
          </a:prstGeom>
          <a:noFill/>
          <a:ln w="9525">
            <a:noFill/>
            <a:miter lim="800000"/>
            <a:headEnd/>
            <a:tailEnd/>
          </a:ln>
        </p:spPr>
      </p:pic>
      <p:sp>
        <p:nvSpPr>
          <p:cNvPr id="14336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Shape 13926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44387" name="Shape 13926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بولي زير به دو صورت پياده‌سازي شده است: </a:t>
            </a:r>
            <a:endParaRPr lang="en-US" sz="2400" smtClean="0">
              <a:cs typeface="Nazanin" pitchFamily="2" charset="-78"/>
            </a:endParaRPr>
          </a:p>
        </p:txBody>
      </p:sp>
      <p:pic>
        <p:nvPicPr>
          <p:cNvPr id="144388" name="Rectangle 179202"/>
          <p:cNvPicPr>
            <a:picLocks noChangeAspect="1" noChangeArrowheads="1"/>
          </p:cNvPicPr>
          <p:nvPr/>
        </p:nvPicPr>
        <p:blipFill>
          <a:blip r:embed="rId2"/>
          <a:srcRect/>
          <a:stretch>
            <a:fillRect/>
          </a:stretch>
        </p:blipFill>
        <p:spPr bwMode="auto">
          <a:xfrm>
            <a:off x="857250" y="2286000"/>
            <a:ext cx="7410450" cy="2497138"/>
          </a:xfrm>
          <a:prstGeom prst="rect">
            <a:avLst/>
          </a:prstGeom>
          <a:noFill/>
          <a:ln w="9525">
            <a:noFill/>
            <a:miter lim="800000"/>
            <a:headEnd/>
            <a:tailEnd/>
          </a:ln>
        </p:spPr>
      </p:pic>
      <p:sp>
        <p:nvSpPr>
          <p:cNvPr id="14438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Shape 142337"/>
          <p:cNvSpPr>
            <a:spLocks noGrp="1" noChangeArrowheads="1"/>
          </p:cNvSpPr>
          <p:nvPr>
            <p:ph type="title" idx="4294967295"/>
          </p:nvPr>
        </p:nvSpPr>
        <p:spPr/>
        <p:txBody>
          <a:bodyPr lIns="92075" tIns="46038" rIns="92075" bIns="46038"/>
          <a:lstStyle/>
          <a:p>
            <a:pPr rtl="1" eaLnBrk="1" hangingPunct="1"/>
            <a:r>
              <a:rPr lang="fa-IR" sz="5400" b="1" smtClean="0">
                <a:cs typeface="Nazanin" pitchFamily="2" charset="-78"/>
              </a:rPr>
              <a:t>توابع </a:t>
            </a:r>
            <a:r>
              <a:rPr lang="en-US" sz="5400" b="1" smtClean="0">
                <a:cs typeface="Nazanin" pitchFamily="2" charset="-78"/>
              </a:rPr>
              <a:t>XOR</a:t>
            </a:r>
            <a:r>
              <a:rPr lang="fa-IR" sz="5400" b="1" smtClean="0">
                <a:cs typeface="Nazanin" pitchFamily="2" charset="-78"/>
              </a:rPr>
              <a:t> و </a:t>
            </a:r>
            <a:r>
              <a:rPr lang="en-US" sz="5400" b="1" smtClean="0">
                <a:cs typeface="Nazanin" pitchFamily="2" charset="-78"/>
              </a:rPr>
              <a:t>XNOR</a:t>
            </a:r>
          </a:p>
        </p:txBody>
      </p:sp>
      <p:sp>
        <p:nvSpPr>
          <p:cNvPr id="145411" name="Shape 142338"/>
          <p:cNvSpPr>
            <a:spLocks noGrp="1" noChangeArrowheads="1"/>
          </p:cNvSpPr>
          <p:nvPr>
            <p:ph type="body" idx="4294967295"/>
          </p:nvPr>
        </p:nvSpPr>
        <p:spPr>
          <a:noFill/>
        </p:spPr>
        <p:txBody>
          <a:bodyPr lIns="92075" tIns="46038" rIns="92075" bIns="46038"/>
          <a:lstStyle/>
          <a:p>
            <a:pPr algn="justLow" rtl="1" eaLnBrk="1" hangingPunct="1"/>
            <a:r>
              <a:rPr lang="fa-IR" sz="2400" smtClean="0">
                <a:cs typeface="Nazanin" pitchFamily="2" charset="-78"/>
              </a:rPr>
              <a:t>جداول كارنو براي دو تابع </a:t>
            </a:r>
            <a:r>
              <a:rPr lang="en-US" sz="2400" smtClean="0">
                <a:cs typeface="Nazanin" pitchFamily="2" charset="-78"/>
              </a:rPr>
              <a:t>XOR</a:t>
            </a:r>
            <a:r>
              <a:rPr lang="fa-IR" sz="2400" smtClean="0">
                <a:cs typeface="Nazanin" pitchFamily="2" charset="-78"/>
              </a:rPr>
              <a:t> و </a:t>
            </a:r>
            <a:r>
              <a:rPr lang="en-US" sz="2400" smtClean="0">
                <a:cs typeface="Nazanin" pitchFamily="2" charset="-78"/>
              </a:rPr>
              <a:t>XNOR</a:t>
            </a:r>
            <a:r>
              <a:rPr lang="fa-IR" sz="2400" smtClean="0">
                <a:cs typeface="Nazanin" pitchFamily="2" charset="-78"/>
              </a:rPr>
              <a:t> در زير آورده شده‌اند.</a:t>
            </a:r>
            <a:endParaRPr lang="en-US" sz="2400" smtClean="0">
              <a:cs typeface="Nazanin" pitchFamily="2" charset="-78"/>
            </a:endParaRPr>
          </a:p>
        </p:txBody>
      </p:sp>
      <p:pic>
        <p:nvPicPr>
          <p:cNvPr id="145412" name="Picture 4" descr="PARITY"/>
          <p:cNvPicPr>
            <a:picLocks noChangeAspect="1" noChangeArrowheads="1"/>
          </p:cNvPicPr>
          <p:nvPr/>
        </p:nvPicPr>
        <p:blipFill>
          <a:blip r:embed="rId2"/>
          <a:srcRect/>
          <a:stretch>
            <a:fillRect/>
          </a:stretch>
        </p:blipFill>
        <p:spPr bwMode="auto">
          <a:xfrm>
            <a:off x="1042988" y="2781300"/>
            <a:ext cx="6985000" cy="2638425"/>
          </a:xfrm>
          <a:prstGeom prst="rect">
            <a:avLst/>
          </a:prstGeom>
          <a:noFill/>
          <a:ln w="9525">
            <a:noFill/>
            <a:miter lim="800000"/>
            <a:headEnd/>
            <a:tailEnd/>
          </a:ln>
        </p:spPr>
      </p:pic>
      <p:sp>
        <p:nvSpPr>
          <p:cNvPr id="14541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Shape 143361"/>
          <p:cNvSpPr>
            <a:spLocks noGrp="1" noChangeArrowheads="1"/>
          </p:cNvSpPr>
          <p:nvPr>
            <p:ph type="title" idx="4294967295"/>
          </p:nvPr>
        </p:nvSpPr>
        <p:spPr/>
        <p:txBody>
          <a:bodyPr lIns="92075" tIns="46038" rIns="92075" bIns="46038"/>
          <a:lstStyle/>
          <a:p>
            <a:pPr rtl="1" eaLnBrk="1" hangingPunct="1"/>
            <a:endParaRPr lang="en-US" smtClean="0">
              <a:cs typeface="Nazanin" pitchFamily="2" charset="-78"/>
            </a:endParaRPr>
          </a:p>
        </p:txBody>
      </p:sp>
      <p:sp>
        <p:nvSpPr>
          <p:cNvPr id="146435" name="Shape 143362"/>
          <p:cNvSpPr>
            <a:spLocks noGrp="1" noChangeArrowheads="1"/>
          </p:cNvSpPr>
          <p:nvPr>
            <p:ph type="body" idx="4294967295"/>
          </p:nvPr>
        </p:nvSpPr>
        <p:spPr>
          <a:noFill/>
        </p:spPr>
        <p:txBody>
          <a:bodyPr lIns="92075" tIns="46038" rIns="92075" bIns="46038"/>
          <a:lstStyle/>
          <a:p>
            <a:pPr algn="justLow" rtl="1" eaLnBrk="1" hangingPunct="1"/>
            <a:endParaRPr lang="en-US" sz="2400" smtClean="0">
              <a:cs typeface="Nazanin" pitchFamily="2" charset="-78"/>
            </a:endParaRPr>
          </a:p>
        </p:txBody>
      </p:sp>
      <p:pic>
        <p:nvPicPr>
          <p:cNvPr id="146436" name="Picture 4" descr="PARITY2"/>
          <p:cNvPicPr>
            <a:picLocks noChangeAspect="1" noChangeArrowheads="1"/>
          </p:cNvPicPr>
          <p:nvPr/>
        </p:nvPicPr>
        <p:blipFill>
          <a:blip r:embed="rId2"/>
          <a:srcRect/>
          <a:stretch>
            <a:fillRect/>
          </a:stretch>
        </p:blipFill>
        <p:spPr bwMode="auto">
          <a:xfrm>
            <a:off x="827088" y="1700213"/>
            <a:ext cx="7510462" cy="4348162"/>
          </a:xfrm>
          <a:prstGeom prst="rect">
            <a:avLst/>
          </a:prstGeom>
          <a:noFill/>
          <a:ln w="9525">
            <a:noFill/>
            <a:miter lim="800000"/>
            <a:headEnd/>
            <a:tailEnd/>
          </a:ln>
        </p:spPr>
      </p:pic>
      <p:sp>
        <p:nvSpPr>
          <p:cNvPr id="14643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p:txBody>
          <a:bodyPr/>
          <a:lstStyle/>
          <a:p>
            <a:pPr algn="justLow" rtl="1" eaLnBrk="1" hangingPunct="1"/>
            <a:endParaRPr lang="en-US" sz="4400" smtClean="0">
              <a:latin typeface="Times New Roman" pitchFamily="18" charset="0"/>
              <a:cs typeface="Times New Roman" pitchFamily="18" charset="0"/>
            </a:endParaRPr>
          </a:p>
          <a:p>
            <a:pPr algn="justLow" rtl="1" eaLnBrk="1" hangingPunct="1"/>
            <a:endParaRPr lang="en-US" sz="4400" smtClean="0">
              <a:latin typeface="Times New Roman" pitchFamily="18" charset="0"/>
              <a:cs typeface="Times New Roman" pitchFamily="18" charset="0"/>
            </a:endParaRPr>
          </a:p>
          <a:p>
            <a:pPr algn="justLow" rtl="1" eaLnBrk="1" hangingPunct="1"/>
            <a:endParaRPr lang="en-US" sz="4400" smtClean="0">
              <a:latin typeface="Times New Roman" pitchFamily="18" charset="0"/>
              <a:cs typeface="Times New Roman" pitchFamily="18" charset="0"/>
            </a:endParaRPr>
          </a:p>
          <a:p>
            <a:pPr algn="justLow" rtl="1" eaLnBrk="1" hangingPunct="1"/>
            <a:endParaRPr lang="en-US" sz="4400" smtClean="0">
              <a:latin typeface="Times New Roman" pitchFamily="18" charset="0"/>
              <a:cs typeface="Times New Roman" pitchFamily="18" charset="0"/>
            </a:endParaRPr>
          </a:p>
          <a:p>
            <a:pPr algn="ctr" rtl="1" eaLnBrk="1" hangingPunct="1">
              <a:buFontTx/>
              <a:buNone/>
            </a:pPr>
            <a:r>
              <a:rPr lang="fa-IR" sz="8000" b="1" smtClean="0">
                <a:solidFill>
                  <a:srgbClr val="FF0033"/>
                </a:solidFill>
                <a:latin typeface="Times New Roman" pitchFamily="18" charset="0"/>
                <a:cs typeface="Afra" pitchFamily="2" charset="-78"/>
              </a:rPr>
              <a:t>مدارهاي جمع‌كننده و ضرب كننده</a:t>
            </a:r>
          </a:p>
        </p:txBody>
      </p:sp>
      <p:sp>
        <p:nvSpPr>
          <p:cNvPr id="147459" name="Rectangle 3"/>
          <p:cNvSpPr>
            <a:spLocks noGrp="1" noChangeArrowheads="1"/>
          </p:cNvSpPr>
          <p:nvPr>
            <p:ph type="title"/>
          </p:nvPr>
        </p:nvSpPr>
        <p:spPr/>
        <p:txBody>
          <a:bodyPr/>
          <a:lstStyle/>
          <a:p>
            <a:pPr eaLnBrk="1" hangingPunct="1"/>
            <a:endParaRPr lang="en-US" smtClean="0"/>
          </a:p>
        </p:txBody>
      </p:sp>
      <p:sp>
        <p:nvSpPr>
          <p:cNvPr id="14746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rtl="1" eaLnBrk="1" hangingPunct="1"/>
            <a:r>
              <a:rPr lang="fa-IR" sz="4800" smtClean="0">
                <a:cs typeface="Nazanin" pitchFamily="2" charset="-78"/>
              </a:rPr>
              <a:t>روش جمع كردن دو عدد بصورت دستي</a:t>
            </a:r>
            <a:endParaRPr lang="en-US" sz="4800" smtClean="0">
              <a:cs typeface="Nazanin" pitchFamily="2" charset="-78"/>
            </a:endParaRPr>
          </a:p>
        </p:txBody>
      </p:sp>
      <p:sp>
        <p:nvSpPr>
          <p:cNvPr id="148483" name="Rectangle 3"/>
          <p:cNvSpPr>
            <a:spLocks noGrp="1" noChangeArrowheads="1"/>
          </p:cNvSpPr>
          <p:nvPr>
            <p:ph type="body" idx="1"/>
          </p:nvPr>
        </p:nvSpPr>
        <p:spPr/>
        <p:txBody>
          <a:bodyPr/>
          <a:lstStyle/>
          <a:p>
            <a:pPr algn="justLow" rtl="1" eaLnBrk="1" hangingPunct="1"/>
            <a:r>
              <a:rPr lang="fa-IR" sz="4000" smtClean="0">
                <a:latin typeface="Times New Roman" pitchFamily="18" charset="0"/>
                <a:cs typeface="Nazanin" pitchFamily="2" charset="-78"/>
              </a:rPr>
              <a:t>دو عدد دودوئي همانند اعداد دهدهي از راست به چپ رقم به رقم جمع مي شوند. </a:t>
            </a:r>
          </a:p>
          <a:p>
            <a:pPr algn="justLow" rtl="1" eaLnBrk="1" hangingPunct="1"/>
            <a:r>
              <a:rPr lang="fa-IR" sz="4000" smtClean="0">
                <a:latin typeface="Times New Roman" pitchFamily="18" charset="0"/>
                <a:cs typeface="Nazanin" pitchFamily="2" charset="-78"/>
              </a:rPr>
              <a:t>قواعد جمع اعداد دودوئي به صورت زير  است:</a:t>
            </a:r>
          </a:p>
          <a:p>
            <a:pPr eaLnBrk="1" hangingPunct="1">
              <a:buFontTx/>
              <a:buNone/>
            </a:pPr>
            <a:r>
              <a:rPr lang="en-US" sz="4400" smtClean="0">
                <a:latin typeface="Times New Roman" pitchFamily="18" charset="0"/>
                <a:cs typeface="Times New Roman" pitchFamily="18" charset="0"/>
              </a:rPr>
              <a:t>1+1=0</a:t>
            </a:r>
          </a:p>
          <a:p>
            <a:pPr eaLnBrk="1" hangingPunct="1">
              <a:buFontTx/>
              <a:buNone/>
            </a:pPr>
            <a:r>
              <a:rPr lang="en-US" sz="4400" smtClean="0">
                <a:latin typeface="Times New Roman" pitchFamily="18" charset="0"/>
                <a:cs typeface="Times New Roman" pitchFamily="18" charset="0"/>
              </a:rPr>
              <a:t>1+0=1</a:t>
            </a:r>
          </a:p>
          <a:p>
            <a:pPr eaLnBrk="1" hangingPunct="1">
              <a:buFontTx/>
              <a:buNone/>
            </a:pPr>
            <a:r>
              <a:rPr lang="en-US" sz="4400" smtClean="0">
                <a:latin typeface="Times New Roman" pitchFamily="18" charset="0"/>
                <a:cs typeface="Times New Roman" pitchFamily="18" charset="0"/>
              </a:rPr>
              <a:t>0+0=0</a:t>
            </a:r>
            <a:endParaRPr lang="fa-IR" sz="4400" smtClean="0">
              <a:latin typeface="Times New Roman" pitchFamily="18" charset="0"/>
              <a:cs typeface="Times New Roman" pitchFamily="18" charset="0"/>
            </a:endParaRPr>
          </a:p>
        </p:txBody>
      </p:sp>
      <p:sp>
        <p:nvSpPr>
          <p:cNvPr id="14848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endParaRPr lang="en-US" smtClean="0"/>
          </a:p>
        </p:txBody>
      </p:sp>
      <p:sp>
        <p:nvSpPr>
          <p:cNvPr id="149507" name="Rectangle 3"/>
          <p:cNvSpPr>
            <a:spLocks noGrp="1" noChangeArrowheads="1"/>
          </p:cNvSpPr>
          <p:nvPr>
            <p:ph type="body" idx="1"/>
          </p:nvPr>
        </p:nvSpPr>
        <p:spPr>
          <a:xfrm>
            <a:off x="285750" y="798513"/>
            <a:ext cx="8229600" cy="5181600"/>
          </a:xfrm>
        </p:spPr>
        <p:txBody>
          <a:bodyPr/>
          <a:lstStyle/>
          <a:p>
            <a:pPr eaLnBrk="1" hangingPunct="1"/>
            <a:endParaRPr lang="en-US" smtClean="0"/>
          </a:p>
        </p:txBody>
      </p:sp>
      <p:grpSp>
        <p:nvGrpSpPr>
          <p:cNvPr id="149508" name="Group 4"/>
          <p:cNvGrpSpPr>
            <a:grpSpLocks/>
          </p:cNvGrpSpPr>
          <p:nvPr/>
        </p:nvGrpSpPr>
        <p:grpSpPr bwMode="auto">
          <a:xfrm>
            <a:off x="2438400" y="2039938"/>
            <a:ext cx="4684713" cy="3638550"/>
            <a:chOff x="1248" y="1104"/>
            <a:chExt cx="2951" cy="2292"/>
          </a:xfrm>
        </p:grpSpPr>
        <p:sp>
          <p:nvSpPr>
            <p:cNvPr id="149510" name="Text Box 5"/>
            <p:cNvSpPr txBox="1">
              <a:spLocks noChangeArrowheads="1"/>
            </p:cNvSpPr>
            <p:nvPr/>
          </p:nvSpPr>
          <p:spPr bwMode="auto">
            <a:xfrm>
              <a:off x="1488" y="1968"/>
              <a:ext cx="2711" cy="750"/>
            </a:xfrm>
            <a:prstGeom prst="rect">
              <a:avLst/>
            </a:prstGeom>
            <a:noFill/>
            <a:ln w="25400">
              <a:noFill/>
              <a:miter lim="800000"/>
              <a:headEnd type="none" w="sm" len="sm"/>
              <a:tailEnd type="none" w="sm" len="sm"/>
            </a:ln>
          </p:spPr>
          <p:txBody>
            <a:bodyPr wrap="none">
              <a:spAutoFit/>
            </a:bodyPr>
            <a:lstStyle/>
            <a:p>
              <a:pPr algn="l" eaLnBrk="0" hangingPunct="0">
                <a:tabLst>
                  <a:tab pos="457200" algn="l"/>
                  <a:tab pos="912813" algn="l"/>
                  <a:tab pos="1370013" algn="l"/>
                  <a:tab pos="1827213" algn="l"/>
                  <a:tab pos="2282825" algn="l"/>
                  <a:tab pos="2911475" algn="l"/>
                  <a:tab pos="3314700" algn="l"/>
                </a:tabLst>
              </a:pPr>
              <a:r>
                <a:rPr lang="en-US" u="none">
                  <a:latin typeface="Comic Sans MS" pitchFamily="66" charset="0"/>
                </a:rPr>
                <a:t>	</a:t>
              </a:r>
              <a:r>
                <a:rPr lang="en-US" u="none">
                  <a:solidFill>
                    <a:schemeClr val="bg2"/>
                  </a:solidFill>
                  <a:latin typeface="Comic Sans MS" pitchFamily="66" charset="0"/>
                </a:rPr>
                <a:t>1	1	1	0</a:t>
              </a:r>
              <a:r>
                <a:rPr lang="en-US" u="none">
                  <a:solidFill>
                    <a:srgbClr val="3333FF"/>
                  </a:solidFill>
                  <a:latin typeface="Comic Sans MS" pitchFamily="66" charset="0"/>
                </a:rPr>
                <a:t>		</a:t>
              </a:r>
              <a:r>
                <a:rPr lang="fa-IR" u="none">
                  <a:solidFill>
                    <a:srgbClr val="FF0033"/>
                  </a:solidFill>
                  <a:latin typeface="Comic Sans MS" pitchFamily="66" charset="0"/>
                </a:rPr>
                <a:t>رقم نقلي ورودي</a:t>
              </a:r>
              <a:endParaRPr lang="en-US" u="none">
                <a:latin typeface="Comic Sans MS" pitchFamily="66" charset="0"/>
              </a:endParaRPr>
            </a:p>
            <a:p>
              <a:pPr algn="l" eaLnBrk="0" hangingPunct="0">
                <a:tabLst>
                  <a:tab pos="457200" algn="l"/>
                  <a:tab pos="912813" algn="l"/>
                  <a:tab pos="1370013" algn="l"/>
                  <a:tab pos="1827213" algn="l"/>
                  <a:tab pos="2282825" algn="l"/>
                  <a:tab pos="2911475" algn="l"/>
                  <a:tab pos="3314700" algn="l"/>
                </a:tabLst>
              </a:pPr>
              <a:r>
                <a:rPr lang="en-US" u="none">
                  <a:latin typeface="Comic Sans MS" pitchFamily="66" charset="0"/>
                </a:rPr>
                <a:t>		1	0	1	1	</a:t>
              </a:r>
              <a:r>
                <a:rPr lang="fa-IR" u="none">
                  <a:latin typeface="Comic Sans MS" pitchFamily="66" charset="0"/>
                </a:rPr>
                <a:t>جمع شونده</a:t>
              </a:r>
              <a:endParaRPr lang="en-US" u="none">
                <a:latin typeface="Comic Sans MS" pitchFamily="66" charset="0"/>
              </a:endParaRPr>
            </a:p>
            <a:p>
              <a:pPr algn="l" eaLnBrk="0" hangingPunct="0">
                <a:tabLst>
                  <a:tab pos="457200" algn="l"/>
                  <a:tab pos="912813" algn="l"/>
                  <a:tab pos="1370013" algn="l"/>
                  <a:tab pos="1827213" algn="l"/>
                  <a:tab pos="2282825" algn="l"/>
                  <a:tab pos="2911475" algn="l"/>
                  <a:tab pos="3314700" algn="l"/>
                </a:tabLst>
              </a:pPr>
              <a:r>
                <a:rPr lang="en-US" u="none">
                  <a:latin typeface="Comic Sans MS" pitchFamily="66" charset="0"/>
                </a:rPr>
                <a:t>+		1	1	1	0	</a:t>
              </a:r>
              <a:r>
                <a:rPr lang="fa-IR" u="none">
                  <a:latin typeface="Comic Sans MS" pitchFamily="66" charset="0"/>
                </a:rPr>
                <a:t>جمع كننده</a:t>
              </a:r>
              <a:endParaRPr lang="en-US" u="none">
                <a:latin typeface="Comic Sans MS" pitchFamily="66" charset="0"/>
              </a:endParaRPr>
            </a:p>
            <a:p>
              <a:pPr algn="l" eaLnBrk="0" hangingPunct="0">
                <a:tabLst>
                  <a:tab pos="457200" algn="l"/>
                  <a:tab pos="912813" algn="l"/>
                  <a:tab pos="1370013" algn="l"/>
                  <a:tab pos="1827213" algn="l"/>
                  <a:tab pos="2282825" algn="l"/>
                  <a:tab pos="2911475" algn="l"/>
                  <a:tab pos="3314700" algn="l"/>
                </a:tabLst>
              </a:pPr>
              <a:r>
                <a:rPr lang="en-US" u="none">
                  <a:latin typeface="Comic Sans MS" pitchFamily="66" charset="0"/>
                </a:rPr>
                <a:t>	1	1	0	0	1	</a:t>
              </a:r>
              <a:r>
                <a:rPr lang="fa-IR" u="none">
                  <a:latin typeface="Comic Sans MS" pitchFamily="66" charset="0"/>
                </a:rPr>
                <a:t>حاصل جمع</a:t>
              </a:r>
              <a:endParaRPr lang="en-US" u="none">
                <a:latin typeface="Comic Sans MS" pitchFamily="66" charset="0"/>
              </a:endParaRPr>
            </a:p>
          </p:txBody>
        </p:sp>
        <p:sp>
          <p:nvSpPr>
            <p:cNvPr id="149511" name="Line 6"/>
            <p:cNvSpPr>
              <a:spLocks noChangeShapeType="1"/>
            </p:cNvSpPr>
            <p:nvPr/>
          </p:nvSpPr>
          <p:spPr bwMode="auto">
            <a:xfrm flipV="1">
              <a:off x="1536" y="2513"/>
              <a:ext cx="24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49512" name="Text Box 7"/>
            <p:cNvSpPr txBox="1">
              <a:spLocks noChangeArrowheads="1"/>
            </p:cNvSpPr>
            <p:nvPr/>
          </p:nvSpPr>
          <p:spPr bwMode="auto">
            <a:xfrm>
              <a:off x="2400" y="1104"/>
              <a:ext cx="1199" cy="404"/>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The initial carry</a:t>
              </a:r>
            </a:p>
            <a:p>
              <a:pPr algn="l" eaLnBrk="0" hangingPunct="0"/>
              <a:r>
                <a:rPr lang="en-US" u="none">
                  <a:latin typeface="Comic Sans MS" pitchFamily="66" charset="0"/>
                </a:rPr>
                <a:t>in is implicitly 0</a:t>
              </a:r>
            </a:p>
          </p:txBody>
        </p:sp>
        <p:sp>
          <p:nvSpPr>
            <p:cNvPr id="149513" name="Line 8"/>
            <p:cNvSpPr>
              <a:spLocks noChangeShapeType="1"/>
            </p:cNvSpPr>
            <p:nvPr/>
          </p:nvSpPr>
          <p:spPr bwMode="auto">
            <a:xfrm>
              <a:off x="3024" y="1536"/>
              <a:ext cx="0" cy="384"/>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149514" name="Text Box 9"/>
            <p:cNvSpPr txBox="1">
              <a:spLocks noChangeArrowheads="1"/>
            </p:cNvSpPr>
            <p:nvPr/>
          </p:nvSpPr>
          <p:spPr bwMode="auto">
            <a:xfrm>
              <a:off x="1248" y="3165"/>
              <a:ext cx="981" cy="231"/>
            </a:xfrm>
            <a:prstGeom prst="rect">
              <a:avLst/>
            </a:prstGeom>
            <a:noFill/>
            <a:ln w="25400">
              <a:noFill/>
              <a:miter lim="800000"/>
              <a:headEnd type="none" w="sm" len="sm"/>
              <a:tailEnd type="none" w="sm" len="sm"/>
            </a:ln>
          </p:spPr>
          <p:txBody>
            <a:bodyPr wrap="none">
              <a:spAutoFit/>
            </a:bodyPr>
            <a:lstStyle/>
            <a:p>
              <a:pPr algn="l" eaLnBrk="0" hangingPunct="0"/>
              <a:r>
                <a:rPr lang="fa-IR" u="none">
                  <a:solidFill>
                    <a:srgbClr val="FF0033"/>
                  </a:solidFill>
                  <a:latin typeface="Comic Sans MS" pitchFamily="66" charset="0"/>
                </a:rPr>
                <a:t>با ارزش ترين بيت</a:t>
              </a:r>
              <a:endParaRPr lang="en-US" u="none">
                <a:solidFill>
                  <a:srgbClr val="FF0033"/>
                </a:solidFill>
                <a:latin typeface="Comic Sans MS" pitchFamily="66" charset="0"/>
              </a:endParaRPr>
            </a:p>
          </p:txBody>
        </p:sp>
        <p:sp>
          <p:nvSpPr>
            <p:cNvPr id="149515" name="Text Box 10"/>
            <p:cNvSpPr txBox="1">
              <a:spLocks noChangeArrowheads="1"/>
            </p:cNvSpPr>
            <p:nvPr/>
          </p:nvSpPr>
          <p:spPr bwMode="auto">
            <a:xfrm>
              <a:off x="2688" y="3165"/>
              <a:ext cx="1019" cy="231"/>
            </a:xfrm>
            <a:prstGeom prst="rect">
              <a:avLst/>
            </a:prstGeom>
            <a:noFill/>
            <a:ln w="25400">
              <a:noFill/>
              <a:miter lim="800000"/>
              <a:headEnd type="none" w="sm" len="sm"/>
              <a:tailEnd type="none" w="sm" len="sm"/>
            </a:ln>
          </p:spPr>
          <p:txBody>
            <a:bodyPr wrap="none">
              <a:spAutoFit/>
            </a:bodyPr>
            <a:lstStyle/>
            <a:p>
              <a:pPr algn="l" eaLnBrk="0" hangingPunct="0"/>
              <a:r>
                <a:rPr lang="fa-IR" u="none">
                  <a:solidFill>
                    <a:srgbClr val="FF0000"/>
                  </a:solidFill>
                  <a:latin typeface="Comic Sans MS" pitchFamily="66" charset="0"/>
                </a:rPr>
                <a:t>كم ارزش ترين بيت</a:t>
              </a:r>
              <a:endParaRPr lang="en-US" u="none">
                <a:solidFill>
                  <a:srgbClr val="FF0033"/>
                </a:solidFill>
                <a:latin typeface="Comic Sans MS" pitchFamily="66" charset="0"/>
              </a:endParaRPr>
            </a:p>
          </p:txBody>
        </p:sp>
        <p:sp>
          <p:nvSpPr>
            <p:cNvPr id="149516" name="Line 11"/>
            <p:cNvSpPr>
              <a:spLocks noChangeShapeType="1"/>
            </p:cNvSpPr>
            <p:nvPr/>
          </p:nvSpPr>
          <p:spPr bwMode="auto">
            <a:xfrm flipV="1">
              <a:off x="1872" y="2784"/>
              <a:ext cx="0" cy="384"/>
            </a:xfrm>
            <a:prstGeom prst="line">
              <a:avLst/>
            </a:prstGeom>
            <a:noFill/>
            <a:ln w="38100">
              <a:solidFill>
                <a:schemeClr val="tx1"/>
              </a:solidFill>
              <a:round/>
              <a:headEnd type="none" w="sm" len="sm"/>
              <a:tailEnd type="triangle" w="med" len="med"/>
            </a:ln>
          </p:spPr>
          <p:txBody>
            <a:bodyPr wrap="none" anchor="ctr"/>
            <a:lstStyle/>
            <a:p>
              <a:endParaRPr lang="en-US"/>
            </a:p>
          </p:txBody>
        </p:sp>
        <p:sp>
          <p:nvSpPr>
            <p:cNvPr id="149517" name="Line 12"/>
            <p:cNvSpPr>
              <a:spLocks noChangeShapeType="1"/>
            </p:cNvSpPr>
            <p:nvPr/>
          </p:nvSpPr>
          <p:spPr bwMode="auto">
            <a:xfrm flipV="1">
              <a:off x="3024" y="2784"/>
              <a:ext cx="0" cy="384"/>
            </a:xfrm>
            <a:prstGeom prst="line">
              <a:avLst/>
            </a:prstGeom>
            <a:noFill/>
            <a:ln w="38100">
              <a:solidFill>
                <a:schemeClr val="tx1"/>
              </a:solidFill>
              <a:round/>
              <a:headEnd type="none" w="sm" len="sm"/>
              <a:tailEnd type="triangle" w="med" len="med"/>
            </a:ln>
          </p:spPr>
          <p:txBody>
            <a:bodyPr wrap="none" anchor="ctr"/>
            <a:lstStyle/>
            <a:p>
              <a:endParaRPr lang="en-US"/>
            </a:p>
          </p:txBody>
        </p:sp>
      </p:grpSp>
      <p:sp>
        <p:nvSpPr>
          <p:cNvPr id="149509" name="Footer Placeholder 14"/>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جمع دوبيت</a:t>
            </a:r>
            <a:endParaRPr lang="en-US" smtClean="0">
              <a:latin typeface="Times New Roman" pitchFamily="18" charset="0"/>
              <a:cs typeface="Nazanin" pitchFamily="2" charset="-78"/>
            </a:endParaRPr>
          </a:p>
        </p:txBody>
      </p:sp>
      <p:sp>
        <p:nvSpPr>
          <p:cNvPr id="150531" name="Rectangle 3"/>
          <p:cNvSpPr>
            <a:spLocks noGrp="1" noChangeArrowheads="1"/>
          </p:cNvSpPr>
          <p:nvPr>
            <p:ph type="body" idx="1"/>
          </p:nvPr>
        </p:nvSpPr>
        <p:spPr/>
        <p:txBody>
          <a:bodyPr/>
          <a:lstStyle/>
          <a:p>
            <a:pPr algn="justLow" rtl="1" eaLnBrk="1" hangingPunct="1"/>
            <a:endParaRPr lang="en-US"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براي ساخت يك تمام جمع كننده ابتدا بايد يك نيم جمع كننده كه فقط 2 بيت را جمع مي كند ساخته شود.در اين نيم جمع كننده دو بيت حاصل جمع وجود دارد كه يكي </a:t>
            </a:r>
            <a:r>
              <a:rPr lang="en-US" sz="4000" smtClean="0">
                <a:latin typeface="Times New Roman" pitchFamily="18" charset="0"/>
                <a:cs typeface="Nazanin" pitchFamily="2" charset="-78"/>
              </a:rPr>
              <a:t>sum</a:t>
            </a:r>
            <a:r>
              <a:rPr lang="fa-IR" sz="4000" smtClean="0">
                <a:latin typeface="Times New Roman" pitchFamily="18" charset="0"/>
                <a:cs typeface="Nazanin" pitchFamily="2" charset="-78"/>
              </a:rPr>
              <a:t>وديگري</a:t>
            </a:r>
            <a:r>
              <a:rPr lang="en-US" sz="4000" smtClean="0">
                <a:latin typeface="Times New Roman" pitchFamily="18" charset="0"/>
                <a:cs typeface="Nazanin" pitchFamily="2" charset="-78"/>
              </a:rPr>
              <a:t>carry out</a:t>
            </a:r>
            <a:r>
              <a:rPr lang="fa-IR" sz="4000" smtClean="0">
                <a:latin typeface="Times New Roman" pitchFamily="18" charset="0"/>
                <a:cs typeface="Nazanin" pitchFamily="2" charset="-78"/>
              </a:rPr>
              <a:t> رقم نقلي  خروجي ناميده مي شود. </a:t>
            </a:r>
            <a:endParaRPr lang="en-US" sz="4000" smtClean="0">
              <a:latin typeface="Times New Roman" pitchFamily="18" charset="0"/>
              <a:cs typeface="Nazanin" pitchFamily="2" charset="-78"/>
            </a:endParaRP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در زير جدول صحت ،دياگرام منطقي و روابط منطقي ميان متغيرهاي ورودي/خروجي نمايش داده شده است.</a:t>
            </a:r>
            <a:endParaRPr lang="en-US" sz="4000" smtClean="0">
              <a:latin typeface="Times New Roman" pitchFamily="18" charset="0"/>
              <a:cs typeface="Nazanin" pitchFamily="2" charset="-78"/>
            </a:endParaRPr>
          </a:p>
        </p:txBody>
      </p:sp>
      <p:sp>
        <p:nvSpPr>
          <p:cNvPr id="15053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457200" y="152400"/>
            <a:ext cx="7772400" cy="609600"/>
          </a:xfrm>
        </p:spPr>
        <p:txBody>
          <a:bodyPr/>
          <a:lstStyle/>
          <a:p>
            <a:pPr rtl="1" eaLnBrk="1" hangingPunct="1"/>
            <a:r>
              <a:rPr lang="fa-IR" sz="2800" b="1" smtClean="0">
                <a:cs typeface="Nazanin" pitchFamily="2" charset="-78"/>
              </a:rPr>
              <a:t>تبديل دسيمال به مبناي </a:t>
            </a:r>
            <a:r>
              <a:rPr lang="en-US" sz="2800" b="1" smtClean="0">
                <a:cs typeface="Nazanin" pitchFamily="2" charset="-78"/>
              </a:rPr>
              <a:t>R</a:t>
            </a:r>
          </a:p>
        </p:txBody>
      </p:sp>
      <p:sp>
        <p:nvSpPr>
          <p:cNvPr id="59395" name="Rectangle 3"/>
          <p:cNvSpPr>
            <a:spLocks noGrp="1" noChangeArrowheads="1"/>
          </p:cNvSpPr>
          <p:nvPr>
            <p:ph type="subTitle" idx="1"/>
          </p:nvPr>
        </p:nvSpPr>
        <p:spPr>
          <a:xfrm>
            <a:off x="533400" y="685800"/>
            <a:ext cx="7620000" cy="5791200"/>
          </a:xfrm>
          <a:noFill/>
        </p:spPr>
        <p:txBody>
          <a:bodyPr/>
          <a:lstStyle/>
          <a:p>
            <a:pPr algn="r" rtl="1" eaLnBrk="1" hangingPunct="1"/>
            <a:r>
              <a:rPr lang="fa-IR" sz="2400" b="1" i="1" smtClean="0">
                <a:cs typeface="Nazanin" pitchFamily="2" charset="-78"/>
              </a:rPr>
              <a:t>مثال:</a:t>
            </a:r>
            <a:r>
              <a:rPr lang="fa-IR" sz="2400" smtClean="0">
                <a:cs typeface="Nazanin" pitchFamily="2" charset="-78"/>
              </a:rPr>
              <a:t> عدد </a:t>
            </a:r>
            <a:r>
              <a:rPr lang="en-US" sz="2400" smtClean="0">
                <a:cs typeface="Nazanin" pitchFamily="2" charset="-78"/>
              </a:rPr>
              <a:t>41.6875</a:t>
            </a:r>
            <a:r>
              <a:rPr lang="fa-IR" sz="2400" smtClean="0">
                <a:cs typeface="Nazanin" pitchFamily="2" charset="-78"/>
              </a:rPr>
              <a:t> در مبناي 10 مي‌باشد. آنرا به مبناي 2 تبديل كنيد.</a:t>
            </a:r>
          </a:p>
          <a:p>
            <a:pPr algn="r" rtl="1" eaLnBrk="1" hangingPunct="1"/>
            <a:r>
              <a:rPr lang="fa-IR" sz="2400" b="1" i="1" smtClean="0">
                <a:cs typeface="Nazanin" pitchFamily="2" charset="-78"/>
              </a:rPr>
              <a:t>حل: </a:t>
            </a:r>
            <a:r>
              <a:rPr lang="fa-IR" sz="2400" smtClean="0">
                <a:cs typeface="Nazanin" pitchFamily="2" charset="-78"/>
              </a:rPr>
              <a:t>ابتدا قسمت اعشار را از صحيح جدا كرده عمل تبديل را براي هر يك جداگانه انجام مي‌دهيم.</a:t>
            </a:r>
            <a:endParaRPr lang="en-US" sz="2400" smtClean="0">
              <a:cs typeface="Nazanin" pitchFamily="2" charset="-78"/>
            </a:endParaRPr>
          </a:p>
        </p:txBody>
      </p:sp>
      <p:sp>
        <p:nvSpPr>
          <p:cNvPr id="59396" name="Rectangle 21"/>
          <p:cNvSpPr>
            <a:spLocks noChangeArrowheads="1"/>
          </p:cNvSpPr>
          <p:nvPr/>
        </p:nvSpPr>
        <p:spPr bwMode="auto">
          <a:xfrm>
            <a:off x="968375" y="1411288"/>
            <a:ext cx="34925" cy="193675"/>
          </a:xfrm>
          <a:prstGeom prst="rect">
            <a:avLst/>
          </a:prstGeom>
          <a:noFill/>
          <a:ln w="12700">
            <a:noFill/>
            <a:miter lim="800000"/>
            <a:headEnd/>
            <a:tailEnd/>
          </a:ln>
        </p:spPr>
        <p:txBody>
          <a:bodyPr wrap="none" anchor="ctr"/>
          <a:lstStyle/>
          <a:p>
            <a:endParaRPr lang="en-US"/>
          </a:p>
        </p:txBody>
      </p:sp>
      <p:sp>
        <p:nvSpPr>
          <p:cNvPr id="59397" name="Rectangle 22"/>
          <p:cNvSpPr>
            <a:spLocks noChangeArrowheads="1"/>
          </p:cNvSpPr>
          <p:nvPr/>
        </p:nvSpPr>
        <p:spPr bwMode="auto">
          <a:xfrm>
            <a:off x="1900238" y="2589213"/>
            <a:ext cx="1500187" cy="2363787"/>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fa-IR" altLang="ko-KR" sz="2300" b="1" u="none">
                <a:solidFill>
                  <a:srgbClr val="FF0033"/>
                </a:solidFill>
                <a:ea typeface="Gulim" pitchFamily="34" charset="-127"/>
                <a:cs typeface="Nazanin" pitchFamily="2" charset="-78"/>
              </a:rPr>
              <a:t> صحيح</a:t>
            </a:r>
            <a:r>
              <a:rPr kumimoji="1" lang="en-US" altLang="ko-KR" sz="2300" b="1" u="none">
                <a:solidFill>
                  <a:srgbClr val="FF0033"/>
                </a:solidFill>
                <a:ea typeface="Gulim" pitchFamily="34" charset="-127"/>
                <a:cs typeface="Nazanin" pitchFamily="2" charset="-78"/>
              </a:rPr>
              <a:t> = 41</a:t>
            </a:r>
          </a:p>
          <a:p>
            <a:pPr algn="l" defTabSz="762000" eaLnBrk="0" hangingPunct="0">
              <a:lnSpc>
                <a:spcPct val="102000"/>
              </a:lnSpc>
            </a:pPr>
            <a:r>
              <a:rPr kumimoji="1" lang="en-US" altLang="ko-KR" b="1" u="none">
                <a:ea typeface="Gulim" pitchFamily="34" charset="-127"/>
              </a:rPr>
              <a:t>41</a:t>
            </a:r>
          </a:p>
          <a:p>
            <a:pPr algn="l" defTabSz="762000" eaLnBrk="0" hangingPunct="0">
              <a:lnSpc>
                <a:spcPct val="102000"/>
              </a:lnSpc>
            </a:pPr>
            <a:r>
              <a:rPr kumimoji="1" lang="en-US" altLang="ko-KR" b="1" u="none">
                <a:ea typeface="Gulim" pitchFamily="34" charset="-127"/>
              </a:rPr>
              <a:t>20   1</a:t>
            </a:r>
          </a:p>
          <a:p>
            <a:pPr algn="l" defTabSz="762000" eaLnBrk="0" hangingPunct="0">
              <a:lnSpc>
                <a:spcPct val="102000"/>
              </a:lnSpc>
            </a:pPr>
            <a:r>
              <a:rPr kumimoji="1" lang="en-US" altLang="ko-KR" b="1" u="none">
                <a:ea typeface="Gulim" pitchFamily="34" charset="-127"/>
              </a:rPr>
              <a:t>10   0</a:t>
            </a:r>
          </a:p>
          <a:p>
            <a:pPr algn="l" defTabSz="762000" eaLnBrk="0" hangingPunct="0">
              <a:lnSpc>
                <a:spcPct val="102000"/>
              </a:lnSpc>
            </a:pPr>
            <a:r>
              <a:rPr kumimoji="1" lang="en-US" altLang="ko-KR" b="1" u="none">
                <a:ea typeface="Gulim" pitchFamily="34" charset="-127"/>
              </a:rPr>
              <a:t>  5   0</a:t>
            </a:r>
          </a:p>
          <a:p>
            <a:pPr algn="l" defTabSz="762000" eaLnBrk="0" hangingPunct="0">
              <a:lnSpc>
                <a:spcPct val="102000"/>
              </a:lnSpc>
            </a:pPr>
            <a:r>
              <a:rPr kumimoji="1" lang="en-US" altLang="ko-KR" b="1" u="none">
                <a:ea typeface="Gulim" pitchFamily="34" charset="-127"/>
              </a:rPr>
              <a:t>  2   1</a:t>
            </a:r>
          </a:p>
          <a:p>
            <a:pPr algn="l" defTabSz="762000" eaLnBrk="0" hangingPunct="0">
              <a:lnSpc>
                <a:spcPct val="102000"/>
              </a:lnSpc>
            </a:pPr>
            <a:r>
              <a:rPr kumimoji="1" lang="en-US" altLang="ko-KR" b="1" u="none">
                <a:ea typeface="Gulim" pitchFamily="34" charset="-127"/>
              </a:rPr>
              <a:t>  1   0</a:t>
            </a:r>
          </a:p>
          <a:p>
            <a:pPr algn="l" defTabSz="762000" eaLnBrk="0" hangingPunct="0">
              <a:lnSpc>
                <a:spcPct val="102000"/>
              </a:lnSpc>
            </a:pPr>
            <a:r>
              <a:rPr kumimoji="1" lang="en-US" altLang="ko-KR" b="1" u="none">
                <a:ea typeface="Gulim" pitchFamily="34" charset="-127"/>
              </a:rPr>
              <a:t>  0   1</a:t>
            </a:r>
          </a:p>
        </p:txBody>
      </p:sp>
      <p:sp>
        <p:nvSpPr>
          <p:cNvPr id="59398" name="Line 23"/>
          <p:cNvSpPr>
            <a:spLocks noChangeShapeType="1"/>
          </p:cNvSpPr>
          <p:nvPr/>
        </p:nvSpPr>
        <p:spPr bwMode="auto">
          <a:xfrm>
            <a:off x="2260600" y="3027363"/>
            <a:ext cx="0" cy="1849437"/>
          </a:xfrm>
          <a:prstGeom prst="line">
            <a:avLst/>
          </a:prstGeom>
          <a:noFill/>
          <a:ln w="12700">
            <a:solidFill>
              <a:schemeClr val="tx1"/>
            </a:solidFill>
            <a:round/>
            <a:headEnd/>
            <a:tailEnd/>
          </a:ln>
        </p:spPr>
        <p:txBody>
          <a:bodyPr wrap="none" anchor="ctr"/>
          <a:lstStyle/>
          <a:p>
            <a:endParaRPr lang="en-US"/>
          </a:p>
        </p:txBody>
      </p:sp>
      <p:sp>
        <p:nvSpPr>
          <p:cNvPr id="59399" name="Rectangle 24"/>
          <p:cNvSpPr>
            <a:spLocks noChangeArrowheads="1"/>
          </p:cNvSpPr>
          <p:nvPr/>
        </p:nvSpPr>
        <p:spPr bwMode="auto">
          <a:xfrm>
            <a:off x="6059488" y="1981200"/>
            <a:ext cx="1935162" cy="2922588"/>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fa-IR" altLang="ko-KR" sz="2300" b="1" u="none">
                <a:solidFill>
                  <a:srgbClr val="FF0033"/>
                </a:solidFill>
                <a:ea typeface="Gulim" pitchFamily="34" charset="-127"/>
                <a:cs typeface="Nazanin" pitchFamily="2" charset="-78"/>
              </a:rPr>
              <a:t>اعشار</a:t>
            </a:r>
            <a:r>
              <a:rPr kumimoji="1" lang="en-US" altLang="ko-KR" sz="2300" b="1" u="none">
                <a:solidFill>
                  <a:srgbClr val="FF0033"/>
                </a:solidFill>
                <a:ea typeface="Gulim" pitchFamily="34" charset="-127"/>
                <a:cs typeface="Nazanin" pitchFamily="2" charset="-78"/>
              </a:rPr>
              <a:t> = 0.6875</a:t>
            </a:r>
          </a:p>
          <a:p>
            <a:pPr algn="l" defTabSz="762000" eaLnBrk="0" hangingPunct="0">
              <a:lnSpc>
                <a:spcPct val="102000"/>
              </a:lnSpc>
            </a:pPr>
            <a:r>
              <a:rPr kumimoji="1" lang="en-US" altLang="ko-KR" b="1" u="none">
                <a:ea typeface="Gulim" pitchFamily="34" charset="-127"/>
              </a:rPr>
              <a:t>0.6875</a:t>
            </a:r>
          </a:p>
          <a:p>
            <a:pPr algn="l" defTabSz="762000" eaLnBrk="0" hangingPunct="0">
              <a:lnSpc>
                <a:spcPct val="102000"/>
              </a:lnSpc>
            </a:pPr>
            <a:r>
              <a:rPr kumimoji="1" lang="en-US" altLang="ko-KR" b="1" u="none">
                <a:ea typeface="Gulim" pitchFamily="34" charset="-127"/>
              </a:rPr>
              <a:t>x       2</a:t>
            </a:r>
          </a:p>
          <a:p>
            <a:pPr algn="l" defTabSz="762000" eaLnBrk="0" hangingPunct="0">
              <a:lnSpc>
                <a:spcPct val="102000"/>
              </a:lnSpc>
            </a:pPr>
            <a:r>
              <a:rPr kumimoji="1" lang="en-US" altLang="ko-KR" b="1" u="none">
                <a:ea typeface="Gulim" pitchFamily="34" charset="-127"/>
              </a:rPr>
              <a:t>1.3750</a:t>
            </a:r>
          </a:p>
          <a:p>
            <a:pPr algn="l" defTabSz="762000" eaLnBrk="0" hangingPunct="0">
              <a:lnSpc>
                <a:spcPct val="102000"/>
              </a:lnSpc>
            </a:pPr>
            <a:r>
              <a:rPr kumimoji="1" lang="en-US" altLang="ko-KR" b="1" u="none">
                <a:ea typeface="Gulim" pitchFamily="34" charset="-127"/>
              </a:rPr>
              <a:t>x       2</a:t>
            </a:r>
          </a:p>
          <a:p>
            <a:pPr algn="l" defTabSz="762000" eaLnBrk="0" hangingPunct="0">
              <a:lnSpc>
                <a:spcPct val="102000"/>
              </a:lnSpc>
            </a:pPr>
            <a:r>
              <a:rPr kumimoji="1" lang="en-US" altLang="ko-KR" b="1" u="none">
                <a:ea typeface="Gulim" pitchFamily="34" charset="-127"/>
              </a:rPr>
              <a:t>0.7500</a:t>
            </a:r>
          </a:p>
          <a:p>
            <a:pPr algn="l" defTabSz="762000" eaLnBrk="0" hangingPunct="0">
              <a:lnSpc>
                <a:spcPct val="102000"/>
              </a:lnSpc>
            </a:pPr>
            <a:r>
              <a:rPr kumimoji="1" lang="en-US" altLang="ko-KR" b="1" u="none">
                <a:ea typeface="Gulim" pitchFamily="34" charset="-127"/>
              </a:rPr>
              <a:t>x       2</a:t>
            </a:r>
          </a:p>
          <a:p>
            <a:pPr algn="l" defTabSz="762000" eaLnBrk="0" hangingPunct="0">
              <a:lnSpc>
                <a:spcPct val="102000"/>
              </a:lnSpc>
            </a:pPr>
            <a:r>
              <a:rPr kumimoji="1" lang="en-US" altLang="ko-KR" b="1" u="none">
                <a:ea typeface="Gulim" pitchFamily="34" charset="-127"/>
              </a:rPr>
              <a:t>1.5000</a:t>
            </a:r>
          </a:p>
          <a:p>
            <a:pPr algn="l" defTabSz="762000" eaLnBrk="0" hangingPunct="0">
              <a:lnSpc>
                <a:spcPct val="102000"/>
              </a:lnSpc>
            </a:pPr>
            <a:r>
              <a:rPr kumimoji="1" lang="en-US" altLang="ko-KR" b="1" u="none">
                <a:ea typeface="Gulim" pitchFamily="34" charset="-127"/>
              </a:rPr>
              <a:t> x      2</a:t>
            </a:r>
          </a:p>
          <a:p>
            <a:pPr algn="l" defTabSz="762000" eaLnBrk="0" hangingPunct="0">
              <a:lnSpc>
                <a:spcPct val="102000"/>
              </a:lnSpc>
            </a:pPr>
            <a:r>
              <a:rPr kumimoji="1" lang="en-US" altLang="ko-KR" b="1" u="none">
                <a:ea typeface="Gulim" pitchFamily="34" charset="-127"/>
              </a:rPr>
              <a:t>1.0000</a:t>
            </a:r>
          </a:p>
        </p:txBody>
      </p:sp>
      <p:sp>
        <p:nvSpPr>
          <p:cNvPr id="59400" name="Line 25"/>
          <p:cNvSpPr>
            <a:spLocks noChangeShapeType="1"/>
          </p:cNvSpPr>
          <p:nvPr/>
        </p:nvSpPr>
        <p:spPr bwMode="auto">
          <a:xfrm>
            <a:off x="6037263" y="2922588"/>
            <a:ext cx="968375" cy="0"/>
          </a:xfrm>
          <a:prstGeom prst="line">
            <a:avLst/>
          </a:prstGeom>
          <a:noFill/>
          <a:ln w="12700">
            <a:solidFill>
              <a:schemeClr val="tx1"/>
            </a:solidFill>
            <a:round/>
            <a:headEnd/>
            <a:tailEnd/>
          </a:ln>
        </p:spPr>
        <p:txBody>
          <a:bodyPr wrap="none" anchor="ctr"/>
          <a:lstStyle/>
          <a:p>
            <a:endParaRPr lang="en-US"/>
          </a:p>
        </p:txBody>
      </p:sp>
      <p:sp>
        <p:nvSpPr>
          <p:cNvPr id="59401" name="Line 26"/>
          <p:cNvSpPr>
            <a:spLocks noChangeShapeType="1"/>
          </p:cNvSpPr>
          <p:nvPr/>
        </p:nvSpPr>
        <p:spPr bwMode="auto">
          <a:xfrm>
            <a:off x="6037263" y="3481388"/>
            <a:ext cx="968375" cy="0"/>
          </a:xfrm>
          <a:prstGeom prst="line">
            <a:avLst/>
          </a:prstGeom>
          <a:noFill/>
          <a:ln w="12700">
            <a:solidFill>
              <a:schemeClr val="tx1"/>
            </a:solidFill>
            <a:round/>
            <a:headEnd/>
            <a:tailEnd/>
          </a:ln>
        </p:spPr>
        <p:txBody>
          <a:bodyPr wrap="none" anchor="ctr"/>
          <a:lstStyle/>
          <a:p>
            <a:endParaRPr lang="en-US"/>
          </a:p>
        </p:txBody>
      </p:sp>
      <p:sp>
        <p:nvSpPr>
          <p:cNvPr id="59402" name="Rectangle 27"/>
          <p:cNvSpPr>
            <a:spLocks noChangeArrowheads="1"/>
          </p:cNvSpPr>
          <p:nvPr/>
        </p:nvSpPr>
        <p:spPr bwMode="auto">
          <a:xfrm>
            <a:off x="1692275" y="5232400"/>
            <a:ext cx="6778625"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(41)</a:t>
            </a:r>
            <a:r>
              <a:rPr kumimoji="1" lang="en-US" altLang="ko-KR" b="1" u="none" baseline="-25000">
                <a:ea typeface="Gulim" pitchFamily="34" charset="-127"/>
              </a:rPr>
              <a:t>10</a:t>
            </a:r>
            <a:r>
              <a:rPr kumimoji="1" lang="en-US" altLang="ko-KR" b="1" u="none">
                <a:ea typeface="Gulim" pitchFamily="34" charset="-127"/>
              </a:rPr>
              <a:t>    = (101001)</a:t>
            </a:r>
            <a:r>
              <a:rPr kumimoji="1" lang="en-US" altLang="ko-KR" b="1" u="none" baseline="-25000">
                <a:ea typeface="Gulim" pitchFamily="34" charset="-127"/>
              </a:rPr>
              <a:t>2</a:t>
            </a:r>
            <a:r>
              <a:rPr kumimoji="1" lang="en-US" altLang="ko-KR" b="1" u="none">
                <a:ea typeface="Gulim" pitchFamily="34" charset="-127"/>
              </a:rPr>
              <a:t>                                   (0.6875)</a:t>
            </a:r>
            <a:r>
              <a:rPr kumimoji="1" lang="en-US" altLang="ko-KR" b="1" u="none" baseline="-25000">
                <a:ea typeface="Gulim" pitchFamily="34" charset="-127"/>
              </a:rPr>
              <a:t>10</a:t>
            </a:r>
            <a:r>
              <a:rPr kumimoji="1" lang="en-US" altLang="ko-KR" b="1" u="none">
                <a:ea typeface="Gulim" pitchFamily="34" charset="-127"/>
              </a:rPr>
              <a:t>    = (0.1011)</a:t>
            </a:r>
            <a:r>
              <a:rPr kumimoji="1" lang="en-US" altLang="ko-KR" b="1" u="none" baseline="-25000">
                <a:ea typeface="Gulim" pitchFamily="34" charset="-127"/>
              </a:rPr>
              <a:t>2</a:t>
            </a:r>
            <a:endParaRPr kumimoji="1" lang="en-US" altLang="ko-KR" b="1" u="none">
              <a:ea typeface="Gulim" pitchFamily="34" charset="-127"/>
            </a:endParaRPr>
          </a:p>
        </p:txBody>
      </p:sp>
      <p:sp>
        <p:nvSpPr>
          <p:cNvPr id="59403" name="Rectangle 28"/>
          <p:cNvSpPr>
            <a:spLocks noChangeArrowheads="1"/>
          </p:cNvSpPr>
          <p:nvPr/>
        </p:nvSpPr>
        <p:spPr bwMode="auto">
          <a:xfrm>
            <a:off x="2590800" y="5765800"/>
            <a:ext cx="3629025" cy="330200"/>
          </a:xfrm>
          <a:prstGeom prst="rect">
            <a:avLst/>
          </a:prstGeom>
          <a:noFill/>
          <a:ln w="12700">
            <a:noFill/>
            <a:miter lim="800000"/>
            <a:headEnd/>
            <a:tailEnd/>
          </a:ln>
        </p:spPr>
        <p:txBody>
          <a:bodyPr lIns="63500" tIns="25400" rIns="63500" bIns="25400">
            <a:spAutoFit/>
          </a:bodyPr>
          <a:lstStyle/>
          <a:p>
            <a:pPr algn="l" defTabSz="762000" eaLnBrk="0" hangingPunct="0">
              <a:lnSpc>
                <a:spcPct val="102000"/>
              </a:lnSpc>
            </a:pPr>
            <a:r>
              <a:rPr kumimoji="1" lang="en-US" altLang="ko-KR" b="1" u="none">
                <a:ea typeface="Gulim" pitchFamily="34" charset="-127"/>
              </a:rPr>
              <a:t>(41.6875)</a:t>
            </a:r>
            <a:r>
              <a:rPr kumimoji="1" lang="en-US" altLang="ko-KR" b="1" u="none" baseline="-25000">
                <a:ea typeface="Gulim" pitchFamily="34" charset="-127"/>
              </a:rPr>
              <a:t>10</a:t>
            </a:r>
            <a:r>
              <a:rPr kumimoji="1" lang="en-US" altLang="ko-KR" b="1" u="none">
                <a:ea typeface="Gulim" pitchFamily="34" charset="-127"/>
              </a:rPr>
              <a:t> = (101001.1011)</a:t>
            </a:r>
            <a:r>
              <a:rPr kumimoji="1" lang="en-US" altLang="ko-KR" b="1" u="none" baseline="-25000">
                <a:ea typeface="Gulim" pitchFamily="34" charset="-127"/>
              </a:rPr>
              <a:t>2</a:t>
            </a:r>
            <a:endParaRPr kumimoji="1" lang="en-US" altLang="ko-KR" b="1" u="none">
              <a:ea typeface="Gulim" pitchFamily="34" charset="-127"/>
            </a:endParaRPr>
          </a:p>
        </p:txBody>
      </p:sp>
      <p:sp>
        <p:nvSpPr>
          <p:cNvPr id="59404" name="Line 31"/>
          <p:cNvSpPr>
            <a:spLocks noChangeShapeType="1"/>
          </p:cNvSpPr>
          <p:nvPr/>
        </p:nvSpPr>
        <p:spPr bwMode="auto">
          <a:xfrm>
            <a:off x="6054725" y="4043363"/>
            <a:ext cx="968375" cy="0"/>
          </a:xfrm>
          <a:prstGeom prst="line">
            <a:avLst/>
          </a:prstGeom>
          <a:noFill/>
          <a:ln w="12700">
            <a:solidFill>
              <a:schemeClr val="tx1"/>
            </a:solidFill>
            <a:round/>
            <a:headEnd/>
            <a:tailEnd/>
          </a:ln>
        </p:spPr>
        <p:txBody>
          <a:bodyPr wrap="none" anchor="ctr"/>
          <a:lstStyle/>
          <a:p>
            <a:endParaRPr lang="en-US"/>
          </a:p>
        </p:txBody>
      </p:sp>
      <p:sp>
        <p:nvSpPr>
          <p:cNvPr id="59405" name="Line 32"/>
          <p:cNvSpPr>
            <a:spLocks noChangeShapeType="1"/>
          </p:cNvSpPr>
          <p:nvPr/>
        </p:nvSpPr>
        <p:spPr bwMode="auto">
          <a:xfrm>
            <a:off x="6054725" y="4595813"/>
            <a:ext cx="968375" cy="0"/>
          </a:xfrm>
          <a:prstGeom prst="line">
            <a:avLst/>
          </a:prstGeom>
          <a:noFill/>
          <a:ln w="12700">
            <a:solidFill>
              <a:schemeClr val="tx1"/>
            </a:solidFill>
            <a:round/>
            <a:headEnd/>
            <a:tailEnd/>
          </a:ln>
        </p:spPr>
        <p:txBody>
          <a:bodyPr wrap="none" anchor="ctr"/>
          <a:lstStyle/>
          <a:p>
            <a:endParaRPr lang="en-US"/>
          </a:p>
        </p:txBody>
      </p:sp>
      <p:sp>
        <p:nvSpPr>
          <p:cNvPr id="59406" name="Footer Placeholder 1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endParaRPr lang="en-US" smtClean="0"/>
          </a:p>
        </p:txBody>
      </p:sp>
      <p:sp>
        <p:nvSpPr>
          <p:cNvPr id="20484" name="Rectangle 3"/>
          <p:cNvSpPr>
            <a:spLocks noGrp="1" noChangeArrowheads="1"/>
          </p:cNvSpPr>
          <p:nvPr>
            <p:ph type="body" idx="1"/>
          </p:nvPr>
        </p:nvSpPr>
        <p:spPr/>
        <p:txBody>
          <a:bodyPr/>
          <a:lstStyle/>
          <a:p>
            <a:pPr eaLnBrk="1" hangingPunct="1"/>
            <a:endParaRPr lang="en-US" smtClean="0"/>
          </a:p>
        </p:txBody>
      </p:sp>
      <p:graphicFrame>
        <p:nvGraphicFramePr>
          <p:cNvPr id="20482" name="Object 4"/>
          <p:cNvGraphicFramePr>
            <a:graphicFrameLocks noChangeAspect="1"/>
          </p:cNvGraphicFramePr>
          <p:nvPr/>
        </p:nvGraphicFramePr>
        <p:xfrm>
          <a:off x="688975" y="2441575"/>
          <a:ext cx="2036763" cy="2144713"/>
        </p:xfrm>
        <a:graphic>
          <a:graphicData uri="http://schemas.openxmlformats.org/presentationml/2006/ole">
            <mc:AlternateContent xmlns:mc="http://schemas.openxmlformats.org/markup-compatibility/2006">
              <mc:Choice xmlns:v="urn:schemas-microsoft-com:vml" Requires="v">
                <p:oleObj spid="_x0000_s20485" name="Document" r:id="rId3" imgW="2038320" imgH="2152800" progId="Word.Document.8">
                  <p:embed/>
                </p:oleObj>
              </mc:Choice>
              <mc:Fallback>
                <p:oleObj name="Document" r:id="rId3" imgW="2038320" imgH="21528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 y="2441575"/>
                        <a:ext cx="2036763" cy="214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5" name="Text Box 5"/>
          <p:cNvSpPr txBox="1">
            <a:spLocks noChangeArrowheads="1"/>
          </p:cNvSpPr>
          <p:nvPr/>
        </p:nvSpPr>
        <p:spPr bwMode="auto">
          <a:xfrm>
            <a:off x="2741613" y="2782888"/>
            <a:ext cx="1303337" cy="1357312"/>
          </a:xfrm>
          <a:prstGeom prst="rect">
            <a:avLst/>
          </a:prstGeom>
          <a:noFill/>
          <a:ln w="25400">
            <a:noFill/>
            <a:miter lim="800000"/>
            <a:headEnd type="none" w="sm" len="sm"/>
            <a:tailEnd type="none" w="sm" len="sm"/>
          </a:ln>
        </p:spPr>
        <p:txBody>
          <a:bodyPr wrap="none">
            <a:spAutoFit/>
          </a:bodyPr>
          <a:lstStyle/>
          <a:p>
            <a:pPr algn="l" eaLnBrk="0" hangingPunct="0">
              <a:tabLst>
                <a:tab pos="234950" algn="l"/>
                <a:tab pos="692150" algn="l"/>
              </a:tabLst>
            </a:pPr>
            <a:r>
              <a:rPr lang="en-US" u="none">
                <a:latin typeface="Comic Sans MS" pitchFamily="66" charset="0"/>
              </a:rPr>
              <a:t>0	+ 0	= 0</a:t>
            </a:r>
          </a:p>
          <a:p>
            <a:pPr algn="l" eaLnBrk="0" hangingPunct="0">
              <a:lnSpc>
                <a:spcPct val="120000"/>
              </a:lnSpc>
              <a:tabLst>
                <a:tab pos="234950" algn="l"/>
                <a:tab pos="692150" algn="l"/>
              </a:tabLst>
            </a:pPr>
            <a:r>
              <a:rPr lang="en-US" u="none">
                <a:latin typeface="Comic Sans MS" pitchFamily="66" charset="0"/>
              </a:rPr>
              <a:t>0	+ 1	= 1</a:t>
            </a:r>
          </a:p>
          <a:p>
            <a:pPr algn="l" eaLnBrk="0" hangingPunct="0">
              <a:lnSpc>
                <a:spcPct val="120000"/>
              </a:lnSpc>
              <a:tabLst>
                <a:tab pos="234950" algn="l"/>
                <a:tab pos="692150" algn="l"/>
              </a:tabLst>
            </a:pPr>
            <a:r>
              <a:rPr lang="en-US" u="none">
                <a:latin typeface="Comic Sans MS" pitchFamily="66" charset="0"/>
              </a:rPr>
              <a:t>1	+ 0	= 1</a:t>
            </a:r>
          </a:p>
          <a:p>
            <a:pPr algn="l" eaLnBrk="0" hangingPunct="0">
              <a:lnSpc>
                <a:spcPct val="120000"/>
              </a:lnSpc>
              <a:tabLst>
                <a:tab pos="234950" algn="l"/>
                <a:tab pos="692150" algn="l"/>
              </a:tabLst>
            </a:pPr>
            <a:r>
              <a:rPr lang="en-US" u="none">
                <a:latin typeface="Comic Sans MS" pitchFamily="66" charset="0"/>
              </a:rPr>
              <a:t>1	+ 1	= 10</a:t>
            </a:r>
          </a:p>
        </p:txBody>
      </p:sp>
      <p:sp>
        <p:nvSpPr>
          <p:cNvPr id="20486" name="Text Box 6"/>
          <p:cNvSpPr txBox="1">
            <a:spLocks noChangeArrowheads="1"/>
          </p:cNvSpPr>
          <p:nvPr/>
        </p:nvSpPr>
        <p:spPr bwMode="auto">
          <a:xfrm>
            <a:off x="762000" y="4572000"/>
            <a:ext cx="1736725" cy="1054100"/>
          </a:xfrm>
          <a:prstGeom prst="rect">
            <a:avLst/>
          </a:prstGeom>
          <a:noFill/>
          <a:ln w="25400">
            <a:noFill/>
            <a:miter lim="800000"/>
            <a:headEnd type="none" w="sm" len="sm"/>
            <a:tailEnd type="none" w="sm" len="sm"/>
          </a:ln>
        </p:spPr>
        <p:txBody>
          <a:bodyPr wrap="none">
            <a:spAutoFit/>
          </a:bodyPr>
          <a:lstStyle/>
          <a:p>
            <a:pPr algn="l" eaLnBrk="0" hangingPunct="0">
              <a:tabLst>
                <a:tab pos="284163" algn="l"/>
              </a:tabLst>
            </a:pPr>
            <a:r>
              <a:rPr lang="en-US" u="none">
                <a:latin typeface="Comic Sans MS" pitchFamily="66" charset="0"/>
              </a:rPr>
              <a:t>C	= XY</a:t>
            </a:r>
          </a:p>
          <a:p>
            <a:pPr algn="l" eaLnBrk="0" hangingPunct="0">
              <a:spcBef>
                <a:spcPct val="50000"/>
              </a:spcBef>
              <a:tabLst>
                <a:tab pos="284163" algn="l"/>
              </a:tabLst>
            </a:pPr>
            <a:r>
              <a:rPr lang="en-US" u="none">
                <a:latin typeface="Comic Sans MS" pitchFamily="66" charset="0"/>
              </a:rPr>
              <a:t>S	= X’ Y + X Y’</a:t>
            </a:r>
          </a:p>
          <a:p>
            <a:pPr algn="l" eaLnBrk="0" hangingPunct="0">
              <a:tabLst>
                <a:tab pos="284163" algn="l"/>
              </a:tabLst>
            </a:pPr>
            <a:r>
              <a:rPr lang="en-US" u="none">
                <a:latin typeface="Comic Sans MS" pitchFamily="66" charset="0"/>
              </a:rPr>
              <a:t>	= X </a:t>
            </a:r>
            <a:r>
              <a:rPr lang="en-US" u="none">
                <a:latin typeface="Comic Sans MS" pitchFamily="66" charset="0"/>
                <a:sym typeface="Symbol" pitchFamily="18" charset="2"/>
              </a:rPr>
              <a:t></a:t>
            </a:r>
            <a:r>
              <a:rPr lang="en-US" u="none">
                <a:latin typeface="Comic Sans MS" pitchFamily="66" charset="0"/>
                <a:sym typeface="WP MathA" pitchFamily="2" charset="2"/>
              </a:rPr>
              <a:t> </a:t>
            </a:r>
            <a:r>
              <a:rPr lang="en-US" u="none">
                <a:latin typeface="Comic Sans MS" pitchFamily="66" charset="0"/>
              </a:rPr>
              <a:t>Y</a:t>
            </a:r>
          </a:p>
        </p:txBody>
      </p:sp>
      <p:pic>
        <p:nvPicPr>
          <p:cNvPr id="20487" name="Picture 7"/>
          <p:cNvPicPr>
            <a:picLocks noChangeAspect="1" noChangeArrowheads="1"/>
          </p:cNvPicPr>
          <p:nvPr/>
        </p:nvPicPr>
        <p:blipFill>
          <a:blip r:embed="rId5"/>
          <a:srcRect/>
          <a:stretch>
            <a:fillRect/>
          </a:stretch>
        </p:blipFill>
        <p:spPr bwMode="auto">
          <a:xfrm>
            <a:off x="4495800" y="2743200"/>
            <a:ext cx="2257425" cy="1285875"/>
          </a:xfrm>
          <a:prstGeom prst="rect">
            <a:avLst/>
          </a:prstGeom>
          <a:noFill/>
          <a:ln w="9525">
            <a:noFill/>
            <a:miter lim="800000"/>
            <a:headEnd/>
            <a:tailEnd/>
          </a:ln>
        </p:spPr>
      </p:pic>
      <p:pic>
        <p:nvPicPr>
          <p:cNvPr id="20488" name="Picture 8"/>
          <p:cNvPicPr>
            <a:picLocks noChangeAspect="1" noChangeArrowheads="1"/>
          </p:cNvPicPr>
          <p:nvPr/>
        </p:nvPicPr>
        <p:blipFill>
          <a:blip r:embed="rId6"/>
          <a:srcRect/>
          <a:stretch>
            <a:fillRect/>
          </a:stretch>
        </p:blipFill>
        <p:spPr bwMode="auto">
          <a:xfrm>
            <a:off x="7315200" y="2667000"/>
            <a:ext cx="1057275" cy="1381125"/>
          </a:xfrm>
          <a:prstGeom prst="rect">
            <a:avLst/>
          </a:prstGeom>
          <a:noFill/>
          <a:ln w="9525">
            <a:noFill/>
            <a:miter lim="800000"/>
            <a:headEnd/>
            <a:tailEnd/>
          </a:ln>
        </p:spPr>
      </p:pic>
      <p:sp>
        <p:nvSpPr>
          <p:cNvPr id="20489" name="Footer Placeholder 10"/>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جمع سه بيت</a:t>
            </a:r>
            <a:endParaRPr lang="en-US" sz="4800" smtClean="0">
              <a:latin typeface="Times New Roman" pitchFamily="18" charset="0"/>
              <a:cs typeface="Nazanin" pitchFamily="2" charset="-78"/>
            </a:endParaRPr>
          </a:p>
        </p:txBody>
      </p:sp>
      <p:sp>
        <p:nvSpPr>
          <p:cNvPr id="21509" name="Rectangle 3"/>
          <p:cNvSpPr>
            <a:spLocks noGrp="1" noChangeArrowheads="1"/>
          </p:cNvSpPr>
          <p:nvPr>
            <p:ph type="body" idx="1"/>
          </p:nvPr>
        </p:nvSpPr>
        <p:spPr/>
        <p:txBody>
          <a:bodyPr/>
          <a:lstStyle/>
          <a:p>
            <a:pPr algn="justLow" rtl="1" eaLnBrk="1" hangingPunct="1"/>
            <a:r>
              <a:rPr lang="fa-IR" sz="4000" smtClean="0">
                <a:latin typeface="Times New Roman" pitchFamily="18" charset="0"/>
                <a:cs typeface="Nazanin" pitchFamily="2" charset="-78"/>
              </a:rPr>
              <a:t>اما چيزي كه واقعاً لازم است جمع 3بيت ؛كه يك بيت آن مربوط به جمع كننده ،يك بيت جمع شوند و يك بيت رقم نقلي ورودي است</a:t>
            </a:r>
            <a:r>
              <a:rPr lang="en-US" sz="4000" smtClean="0">
                <a:latin typeface="Times New Roman" pitchFamily="18" charset="0"/>
                <a:cs typeface="Nazanin" pitchFamily="2" charset="-78"/>
              </a:rPr>
              <a:t>.</a:t>
            </a:r>
          </a:p>
        </p:txBody>
      </p:sp>
      <p:sp>
        <p:nvSpPr>
          <p:cNvPr id="21510" name="Text Box 4"/>
          <p:cNvSpPr txBox="1">
            <a:spLocks noChangeArrowheads="1"/>
          </p:cNvSpPr>
          <p:nvPr/>
        </p:nvSpPr>
        <p:spPr bwMode="auto">
          <a:xfrm>
            <a:off x="4419600" y="3657600"/>
            <a:ext cx="1625600" cy="2441575"/>
          </a:xfrm>
          <a:prstGeom prst="rect">
            <a:avLst/>
          </a:prstGeom>
          <a:noFill/>
          <a:ln w="25400">
            <a:noFill/>
            <a:miter lim="800000"/>
            <a:headEnd type="none" w="sm" len="sm"/>
            <a:tailEnd type="none" w="sm" len="sm"/>
          </a:ln>
        </p:spPr>
        <p:txBody>
          <a:bodyPr wrap="none">
            <a:spAutoFit/>
          </a:bodyPr>
          <a:lstStyle/>
          <a:p>
            <a:pPr algn="l" eaLnBrk="0" hangingPunct="0">
              <a:lnSpc>
                <a:spcPct val="120000"/>
              </a:lnSpc>
              <a:tabLst>
                <a:tab pos="234950" algn="l"/>
                <a:tab pos="627063" algn="l"/>
                <a:tab pos="1030288" algn="l"/>
              </a:tabLst>
            </a:pPr>
            <a:r>
              <a:rPr lang="en-US" sz="1600" u="none">
                <a:latin typeface="Comic Sans MS" pitchFamily="66" charset="0"/>
              </a:rPr>
              <a:t>0	+ 0	+ 0	= 00</a:t>
            </a:r>
          </a:p>
          <a:p>
            <a:pPr algn="l" eaLnBrk="0" hangingPunct="0">
              <a:lnSpc>
                <a:spcPct val="120000"/>
              </a:lnSpc>
              <a:tabLst>
                <a:tab pos="234950" algn="l"/>
                <a:tab pos="627063" algn="l"/>
                <a:tab pos="1030288" algn="l"/>
              </a:tabLst>
            </a:pPr>
            <a:r>
              <a:rPr lang="en-US" sz="1600" u="none">
                <a:latin typeface="Comic Sans MS" pitchFamily="66" charset="0"/>
              </a:rPr>
              <a:t>0	+ 0	+ 0	= 01</a:t>
            </a:r>
          </a:p>
          <a:p>
            <a:pPr algn="l" eaLnBrk="0" hangingPunct="0">
              <a:lnSpc>
                <a:spcPct val="120000"/>
              </a:lnSpc>
              <a:tabLst>
                <a:tab pos="234950" algn="l"/>
                <a:tab pos="627063" algn="l"/>
                <a:tab pos="1030288" algn="l"/>
              </a:tabLst>
            </a:pPr>
            <a:r>
              <a:rPr lang="en-US" sz="1600" u="none">
                <a:latin typeface="Comic Sans MS" pitchFamily="66" charset="0"/>
              </a:rPr>
              <a:t>0	+ 1	+ 0	= 01</a:t>
            </a:r>
          </a:p>
          <a:p>
            <a:pPr algn="l" eaLnBrk="0" hangingPunct="0">
              <a:lnSpc>
                <a:spcPct val="120000"/>
              </a:lnSpc>
              <a:tabLst>
                <a:tab pos="234950" algn="l"/>
                <a:tab pos="627063" algn="l"/>
                <a:tab pos="1030288" algn="l"/>
              </a:tabLst>
            </a:pPr>
            <a:r>
              <a:rPr lang="en-US" sz="1600" u="none">
                <a:latin typeface="Comic Sans MS" pitchFamily="66" charset="0"/>
              </a:rPr>
              <a:t>0	+ 1	+ 1	= 10</a:t>
            </a:r>
          </a:p>
          <a:p>
            <a:pPr algn="l" eaLnBrk="0" hangingPunct="0">
              <a:lnSpc>
                <a:spcPct val="120000"/>
              </a:lnSpc>
              <a:tabLst>
                <a:tab pos="234950" algn="l"/>
                <a:tab pos="627063" algn="l"/>
                <a:tab pos="1030288" algn="l"/>
              </a:tabLst>
            </a:pPr>
            <a:r>
              <a:rPr lang="en-US" sz="1600" u="none">
                <a:latin typeface="Comic Sans MS" pitchFamily="66" charset="0"/>
              </a:rPr>
              <a:t>1	+ 0	+ 0	= 01</a:t>
            </a:r>
          </a:p>
          <a:p>
            <a:pPr algn="l" eaLnBrk="0" hangingPunct="0">
              <a:lnSpc>
                <a:spcPct val="120000"/>
              </a:lnSpc>
              <a:tabLst>
                <a:tab pos="234950" algn="l"/>
                <a:tab pos="627063" algn="l"/>
                <a:tab pos="1030288" algn="l"/>
              </a:tabLst>
            </a:pPr>
            <a:r>
              <a:rPr lang="en-US" sz="1600" u="none">
                <a:latin typeface="Comic Sans MS" pitchFamily="66" charset="0"/>
              </a:rPr>
              <a:t>1	+ 0	+ 1	= 10</a:t>
            </a:r>
          </a:p>
          <a:p>
            <a:pPr algn="l" eaLnBrk="0" hangingPunct="0">
              <a:lnSpc>
                <a:spcPct val="120000"/>
              </a:lnSpc>
              <a:tabLst>
                <a:tab pos="234950" algn="l"/>
                <a:tab pos="627063" algn="l"/>
                <a:tab pos="1030288" algn="l"/>
              </a:tabLst>
            </a:pPr>
            <a:r>
              <a:rPr lang="en-US" sz="1600" u="none">
                <a:latin typeface="Comic Sans MS" pitchFamily="66" charset="0"/>
              </a:rPr>
              <a:t>1	+ 1	+ 0	= 10</a:t>
            </a:r>
          </a:p>
          <a:p>
            <a:pPr algn="l" eaLnBrk="0" hangingPunct="0">
              <a:lnSpc>
                <a:spcPct val="120000"/>
              </a:lnSpc>
              <a:tabLst>
                <a:tab pos="234950" algn="l"/>
                <a:tab pos="627063" algn="l"/>
                <a:tab pos="1030288" algn="l"/>
              </a:tabLst>
            </a:pPr>
            <a:r>
              <a:rPr lang="en-US" sz="1600" u="none">
                <a:latin typeface="Comic Sans MS" pitchFamily="66" charset="0"/>
              </a:rPr>
              <a:t>1	+ 1	+ 1	= 11</a:t>
            </a:r>
          </a:p>
        </p:txBody>
      </p:sp>
      <p:graphicFrame>
        <p:nvGraphicFramePr>
          <p:cNvPr id="21506" name="Object 5"/>
          <p:cNvGraphicFramePr>
            <a:graphicFrameLocks noChangeAspect="1"/>
          </p:cNvGraphicFramePr>
          <p:nvPr/>
        </p:nvGraphicFramePr>
        <p:xfrm>
          <a:off x="1219200" y="3048000"/>
          <a:ext cx="2897188" cy="3249613"/>
        </p:xfrm>
        <a:graphic>
          <a:graphicData uri="http://schemas.openxmlformats.org/presentationml/2006/ole">
            <mc:AlternateContent xmlns:mc="http://schemas.openxmlformats.org/markup-compatibility/2006">
              <mc:Choice xmlns:v="urn:schemas-microsoft-com:vml" Requires="v">
                <p:oleObj spid="_x0000_s21512" name="Document" r:id="rId3" imgW="2309400" imgH="3151080" progId="Word.Document.8">
                  <p:embed/>
                </p:oleObj>
              </mc:Choice>
              <mc:Fallback>
                <p:oleObj name="Document" r:id="rId3" imgW="2309400" imgH="315108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48000"/>
                        <a:ext cx="2897188" cy="324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Rectangle 6"/>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1513" name="Clip" r:id="rId5" imgW="0" imgH="0" progId="MS_ClipArt_Gallery.2">
                  <p:embed/>
                </p:oleObj>
              </mc:Choice>
              <mc:Fallback>
                <p:oleObj name="Clip" r:id="rId5" imgW="0" imgH="0" progId="MS_ClipArt_Gallery.2">
                  <p:embed/>
                  <p:pic>
                    <p:nvPicPr>
                      <p:cNvPr id="0" name="Rectangle 6"/>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511" name="Group 7"/>
          <p:cNvGrpSpPr>
            <a:grpSpLocks/>
          </p:cNvGrpSpPr>
          <p:nvPr/>
        </p:nvGrpSpPr>
        <p:grpSpPr bwMode="auto">
          <a:xfrm>
            <a:off x="3276600" y="1752600"/>
            <a:ext cx="2606675" cy="1190625"/>
            <a:chOff x="1776" y="1104"/>
            <a:chExt cx="1642" cy="750"/>
          </a:xfrm>
        </p:grpSpPr>
        <p:sp>
          <p:nvSpPr>
            <p:cNvPr id="21513" name="Text Box 8"/>
            <p:cNvSpPr txBox="1">
              <a:spLocks noChangeArrowheads="1"/>
            </p:cNvSpPr>
            <p:nvPr/>
          </p:nvSpPr>
          <p:spPr bwMode="auto">
            <a:xfrm>
              <a:off x="1776" y="1104"/>
              <a:ext cx="1642" cy="750"/>
            </a:xfrm>
            <a:prstGeom prst="rect">
              <a:avLst/>
            </a:prstGeom>
            <a:noFill/>
            <a:ln w="25400">
              <a:noFill/>
              <a:miter lim="800000"/>
              <a:headEnd type="none" w="sm" len="sm"/>
              <a:tailEnd type="none" w="sm" len="sm"/>
            </a:ln>
          </p:spPr>
          <p:txBody>
            <a:bodyPr wrap="none">
              <a:spAutoFit/>
            </a:bodyPr>
            <a:lstStyle/>
            <a:p>
              <a:pPr algn="l" eaLnBrk="0" hangingPunct="0">
                <a:tabLst>
                  <a:tab pos="457200" algn="l"/>
                  <a:tab pos="912813" algn="l"/>
                  <a:tab pos="1370013" algn="l"/>
                  <a:tab pos="1827213" algn="l"/>
                  <a:tab pos="2282825" algn="l"/>
                  <a:tab pos="2740025" algn="l"/>
                  <a:tab pos="3314700" algn="l"/>
                </a:tabLst>
              </a:pPr>
              <a:r>
                <a:rPr lang="en-US" u="none">
                  <a:latin typeface="Comic Sans MS" pitchFamily="66" charset="0"/>
                </a:rPr>
                <a:t>	</a:t>
              </a:r>
              <a:r>
                <a:rPr lang="en-US" u="none">
                  <a:solidFill>
                    <a:schemeClr val="bg2"/>
                  </a:solidFill>
                  <a:latin typeface="Comic Sans MS" pitchFamily="66" charset="0"/>
                </a:rPr>
                <a:t>1	1	1	0</a:t>
              </a:r>
              <a:r>
                <a:rPr lang="en-US" u="none">
                  <a:solidFill>
                    <a:schemeClr val="accent2"/>
                  </a:solidFill>
                  <a:latin typeface="Comic Sans MS" pitchFamily="66" charset="0"/>
                </a:rPr>
                <a:t>	</a:t>
              </a:r>
            </a:p>
            <a:p>
              <a:pPr algn="l" eaLnBrk="0" hangingPunct="0">
                <a:tabLst>
                  <a:tab pos="457200" algn="l"/>
                  <a:tab pos="912813" algn="l"/>
                  <a:tab pos="1370013" algn="l"/>
                  <a:tab pos="1827213" algn="l"/>
                  <a:tab pos="2282825" algn="l"/>
                  <a:tab pos="2740025" algn="l"/>
                  <a:tab pos="3314700" algn="l"/>
                </a:tabLst>
              </a:pPr>
              <a:r>
                <a:rPr lang="en-US" u="none">
                  <a:latin typeface="Comic Sans MS" pitchFamily="66" charset="0"/>
                </a:rPr>
                <a:t>		1	0	1	1</a:t>
              </a:r>
            </a:p>
            <a:p>
              <a:pPr algn="l" eaLnBrk="0" hangingPunct="0">
                <a:tabLst>
                  <a:tab pos="457200" algn="l"/>
                  <a:tab pos="912813" algn="l"/>
                  <a:tab pos="1370013" algn="l"/>
                  <a:tab pos="1827213" algn="l"/>
                  <a:tab pos="2282825" algn="l"/>
                  <a:tab pos="2740025" algn="l"/>
                  <a:tab pos="3314700" algn="l"/>
                </a:tabLst>
              </a:pPr>
              <a:r>
                <a:rPr lang="en-US" u="none">
                  <a:latin typeface="Comic Sans MS" pitchFamily="66" charset="0"/>
                </a:rPr>
                <a:t>+		1	1	1	0</a:t>
              </a:r>
            </a:p>
            <a:p>
              <a:pPr algn="l" eaLnBrk="0" hangingPunct="0">
                <a:tabLst>
                  <a:tab pos="457200" algn="l"/>
                  <a:tab pos="912813" algn="l"/>
                  <a:tab pos="1370013" algn="l"/>
                  <a:tab pos="1827213" algn="l"/>
                  <a:tab pos="2282825" algn="l"/>
                  <a:tab pos="2740025" algn="l"/>
                  <a:tab pos="3314700" algn="l"/>
                </a:tabLst>
              </a:pPr>
              <a:r>
                <a:rPr lang="en-US" u="none">
                  <a:latin typeface="Comic Sans MS" pitchFamily="66" charset="0"/>
                </a:rPr>
                <a:t>	1	1	0	0	1</a:t>
              </a:r>
            </a:p>
          </p:txBody>
        </p:sp>
        <p:sp>
          <p:nvSpPr>
            <p:cNvPr id="21514" name="Line 9"/>
            <p:cNvSpPr>
              <a:spLocks noChangeShapeType="1"/>
            </p:cNvSpPr>
            <p:nvPr/>
          </p:nvSpPr>
          <p:spPr bwMode="auto">
            <a:xfrm flipV="1">
              <a:off x="1831" y="1641"/>
              <a:ext cx="1582" cy="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1515" name="AutoShape 10"/>
            <p:cNvSpPr>
              <a:spLocks noChangeArrowheads="1"/>
            </p:cNvSpPr>
            <p:nvPr/>
          </p:nvSpPr>
          <p:spPr bwMode="auto">
            <a:xfrm>
              <a:off x="2917" y="1104"/>
              <a:ext cx="211" cy="745"/>
            </a:xfrm>
            <a:prstGeom prst="roundRect">
              <a:avLst>
                <a:gd name="adj" fmla="val 50000"/>
              </a:avLst>
            </a:prstGeom>
            <a:noFill/>
            <a:ln w="25400">
              <a:solidFill>
                <a:srgbClr val="3333FF"/>
              </a:solidFill>
              <a:round/>
              <a:headEnd type="none" w="sm" len="sm"/>
              <a:tailEnd type="none" w="sm" len="sm"/>
            </a:ln>
          </p:spPr>
          <p:txBody>
            <a:bodyPr wrap="none" anchor="ctr"/>
            <a:lstStyle/>
            <a:p>
              <a:endParaRPr lang="en-US"/>
            </a:p>
          </p:txBody>
        </p:sp>
      </p:grpSp>
      <p:sp>
        <p:nvSpPr>
          <p:cNvPr id="21512" name="Footer Placeholder 12"/>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رابطة تمام جمع‌كننده</a:t>
            </a:r>
            <a:endParaRPr lang="en-US" sz="4800" smtClean="0">
              <a:latin typeface="Times New Roman" pitchFamily="18" charset="0"/>
              <a:cs typeface="Nazanin" pitchFamily="2" charset="-78"/>
            </a:endParaRPr>
          </a:p>
        </p:txBody>
      </p:sp>
      <p:sp>
        <p:nvSpPr>
          <p:cNvPr id="22532" name="Rectangle 3"/>
          <p:cNvSpPr>
            <a:spLocks noGrp="1" noChangeArrowheads="1"/>
          </p:cNvSpPr>
          <p:nvPr>
            <p:ph type="body" idx="1"/>
          </p:nvPr>
        </p:nvSpPr>
        <p:spPr/>
        <p:txBody>
          <a:bodyPr/>
          <a:lstStyle/>
          <a:p>
            <a:pPr algn="justLow" rtl="1" eaLnBrk="1" hangingPunct="1"/>
            <a:r>
              <a:rPr lang="fa-IR" sz="4000" smtClean="0">
                <a:latin typeface="Times New Roman" pitchFamily="18" charset="0"/>
                <a:cs typeface="Nazanin" pitchFamily="2" charset="-78"/>
              </a:rPr>
              <a:t>يك تمام جمع كننده  3بيت را جمع مي كند و دو بيت خروجي حاصل جمع(</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 و رقم نقلي خروجي(</a:t>
            </a:r>
            <a:r>
              <a:rPr lang="en-US" sz="4000" smtClean="0">
                <a:latin typeface="Times New Roman" pitchFamily="18" charset="0"/>
                <a:cs typeface="Nazanin" pitchFamily="2" charset="-78"/>
              </a:rPr>
              <a:t>cout </a:t>
            </a:r>
            <a:r>
              <a:rPr lang="fa-IR" sz="4000" smtClean="0">
                <a:latin typeface="Times New Roman" pitchFamily="18" charset="0"/>
                <a:cs typeface="Nazanin" pitchFamily="2" charset="-78"/>
              </a:rPr>
              <a:t>) را توليد مي كند</a:t>
            </a:r>
            <a:endParaRPr lang="en-US" sz="4000" smtClean="0">
              <a:latin typeface="Times New Roman" pitchFamily="18" charset="0"/>
              <a:cs typeface="Nazanin" pitchFamily="2" charset="-78"/>
            </a:endParaRPr>
          </a:p>
        </p:txBody>
      </p:sp>
      <p:sp>
        <p:nvSpPr>
          <p:cNvPr id="22533" name="Text Box 4"/>
          <p:cNvSpPr txBox="1">
            <a:spLocks noChangeArrowheads="1"/>
          </p:cNvSpPr>
          <p:nvPr/>
        </p:nvSpPr>
        <p:spPr bwMode="auto">
          <a:xfrm>
            <a:off x="3581400" y="2895600"/>
            <a:ext cx="5046663" cy="2838450"/>
          </a:xfrm>
          <a:prstGeom prst="rect">
            <a:avLst/>
          </a:prstGeom>
          <a:noFill/>
          <a:ln w="25400">
            <a:noFill/>
            <a:miter lim="800000"/>
            <a:headEnd type="none" w="sm" len="sm"/>
            <a:tailEnd type="none" w="sm" len="sm"/>
          </a:ln>
        </p:spPr>
        <p:txBody>
          <a:bodyPr wrap="none">
            <a:spAutoFit/>
          </a:bodyPr>
          <a:lstStyle/>
          <a:p>
            <a:pPr algn="l" eaLnBrk="0" hangingPunct="0">
              <a:tabLst>
                <a:tab pos="457200" algn="l"/>
              </a:tabLst>
            </a:pPr>
            <a:r>
              <a:rPr lang="en-US" u="none">
                <a:latin typeface="Comic Sans MS" pitchFamily="66" charset="0"/>
              </a:rPr>
              <a:t>S	= </a:t>
            </a:r>
            <a:r>
              <a:rPr lang="en-US" u="none">
                <a:latin typeface="Comic Sans MS" pitchFamily="66" charset="0"/>
                <a:sym typeface="Symbol" pitchFamily="18" charset="2"/>
              </a:rPr>
              <a:t></a:t>
            </a:r>
            <a:r>
              <a:rPr lang="en-US" u="none">
                <a:latin typeface="Comic Sans MS" pitchFamily="66" charset="0"/>
                <a:sym typeface="WP MathA" pitchFamily="2" charset="2"/>
              </a:rPr>
              <a:t>m(1,2,4,7)</a:t>
            </a:r>
          </a:p>
          <a:p>
            <a:pPr algn="l" eaLnBrk="0" hangingPunct="0">
              <a:tabLst>
                <a:tab pos="457200" algn="l"/>
              </a:tabLst>
            </a:pPr>
            <a:r>
              <a:rPr lang="en-US" u="none">
                <a:latin typeface="Comic Sans MS" pitchFamily="66" charset="0"/>
                <a:sym typeface="WP MathA" pitchFamily="2" charset="2"/>
              </a:rPr>
              <a:t>	= </a:t>
            </a:r>
            <a:r>
              <a:rPr lang="en-US" u="none">
                <a:latin typeface="Comic Sans MS" pitchFamily="66" charset="0"/>
              </a:rPr>
              <a:t>X’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endParaRPr lang="en-US" u="none">
              <a:latin typeface="Comic Sans MS" pitchFamily="66" charset="0"/>
            </a:endParaRPr>
          </a:p>
          <a:p>
            <a:pPr algn="l" eaLnBrk="0" hangingPunct="0">
              <a:tabLst>
                <a:tab pos="457200" algn="l"/>
              </a:tabLst>
            </a:pP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Y C</a:t>
            </a:r>
            <a:r>
              <a:rPr lang="en-US" u="none" baseline="-25000">
                <a:latin typeface="Comic Sans MS" pitchFamily="66" charset="0"/>
              </a:rPr>
              <a:t>in</a:t>
            </a:r>
            <a:r>
              <a:rPr lang="en-US" u="none">
                <a:latin typeface="Comic Sans MS" pitchFamily="66" charset="0"/>
              </a:rPr>
              <a:t>)</a:t>
            </a:r>
          </a:p>
          <a:p>
            <a:pPr algn="l" eaLnBrk="0" hangingPunct="0">
              <a:tabLst>
                <a:tab pos="457200" algn="l"/>
              </a:tabLst>
            </a:pPr>
            <a:r>
              <a:rPr lang="en-US" u="none">
                <a:latin typeface="Comic Sans MS" pitchFamily="66" charset="0"/>
              </a:rPr>
              <a:t>	= X’ (Y </a:t>
            </a:r>
            <a:r>
              <a:rPr lang="en-US" u="none">
                <a:latin typeface="Comic Sans MS" pitchFamily="66" charset="0"/>
                <a:sym typeface="Symbol" pitchFamily="18" charset="2"/>
              </a:rPr>
              <a:t></a:t>
            </a:r>
            <a:r>
              <a:rPr lang="en-US" u="none">
                <a:latin typeface="Comic Sans MS" pitchFamily="66" charset="0"/>
              </a:rPr>
              <a:t> C</a:t>
            </a:r>
            <a:r>
              <a:rPr lang="en-US" u="none" baseline="-25000">
                <a:latin typeface="Comic Sans MS" pitchFamily="66" charset="0"/>
              </a:rPr>
              <a:t>in</a:t>
            </a:r>
            <a:r>
              <a:rPr lang="en-US" u="none">
                <a:latin typeface="Comic Sans MS" pitchFamily="66" charset="0"/>
              </a:rPr>
              <a:t>) + X (Y </a:t>
            </a:r>
            <a:r>
              <a:rPr lang="en-US" u="none">
                <a:latin typeface="Comic Sans MS" pitchFamily="66" charset="0"/>
                <a:sym typeface="Symbol" pitchFamily="18" charset="2"/>
              </a:rPr>
              <a:t></a:t>
            </a:r>
            <a:r>
              <a:rPr lang="en-US" u="none">
                <a:latin typeface="Comic Sans MS" pitchFamily="66" charset="0"/>
              </a:rPr>
              <a:t> C</a:t>
            </a:r>
            <a:r>
              <a:rPr lang="en-US" u="none" baseline="-25000">
                <a:latin typeface="Comic Sans MS" pitchFamily="66" charset="0"/>
              </a:rPr>
              <a:t>in</a:t>
            </a:r>
            <a:r>
              <a:rPr lang="en-US" u="none">
                <a:latin typeface="Comic Sans MS" pitchFamily="66" charset="0"/>
              </a:rPr>
              <a:t>)’</a:t>
            </a:r>
          </a:p>
          <a:p>
            <a:pPr algn="l" eaLnBrk="0" hangingPunct="0">
              <a:tabLst>
                <a:tab pos="457200" algn="l"/>
              </a:tabLst>
            </a:pPr>
            <a:r>
              <a:rPr lang="en-US" u="none">
                <a:latin typeface="Comic Sans MS" pitchFamily="66" charset="0"/>
              </a:rPr>
              <a:t>	= X </a:t>
            </a:r>
            <a:r>
              <a:rPr lang="en-US" u="none">
                <a:latin typeface="Comic Sans MS" pitchFamily="66" charset="0"/>
                <a:sym typeface="Symbol" pitchFamily="18" charset="2"/>
              </a:rPr>
              <a:t></a:t>
            </a:r>
            <a:r>
              <a:rPr lang="en-US" u="none">
                <a:latin typeface="Comic Sans MS" pitchFamily="66" charset="0"/>
              </a:rPr>
              <a:t> Y </a:t>
            </a:r>
            <a:r>
              <a:rPr lang="en-US" u="none">
                <a:latin typeface="Comic Sans MS" pitchFamily="66" charset="0"/>
                <a:sym typeface="Symbol" pitchFamily="18" charset="2"/>
              </a:rPr>
              <a:t></a:t>
            </a:r>
            <a:r>
              <a:rPr lang="en-US" u="none">
                <a:latin typeface="Comic Sans MS" pitchFamily="66" charset="0"/>
              </a:rPr>
              <a:t> C</a:t>
            </a:r>
            <a:r>
              <a:rPr lang="en-US" u="none" baseline="-25000">
                <a:latin typeface="Comic Sans MS" pitchFamily="66" charset="0"/>
              </a:rPr>
              <a:t>in</a:t>
            </a:r>
            <a:endParaRPr lang="en-US" u="none">
              <a:latin typeface="Comic Sans MS" pitchFamily="66" charset="0"/>
            </a:endParaRPr>
          </a:p>
          <a:p>
            <a:pPr algn="l" eaLnBrk="0" hangingPunct="0">
              <a:tabLst>
                <a:tab pos="457200" algn="l"/>
              </a:tabLst>
            </a:pPr>
            <a:endParaRPr lang="en-US" u="none">
              <a:latin typeface="Comic Sans MS" pitchFamily="66" charset="0"/>
            </a:endParaRPr>
          </a:p>
          <a:p>
            <a:pPr algn="l" eaLnBrk="0" hangingPunct="0">
              <a:tabLst>
                <a:tab pos="457200" algn="l"/>
              </a:tabLst>
            </a:pPr>
            <a:r>
              <a:rPr lang="en-US" u="none">
                <a:latin typeface="Comic Sans MS" pitchFamily="66" charset="0"/>
              </a:rPr>
              <a:t>C</a:t>
            </a:r>
            <a:r>
              <a:rPr lang="en-US" u="none" baseline="-25000">
                <a:latin typeface="Comic Sans MS" pitchFamily="66" charset="0"/>
              </a:rPr>
              <a:t>out</a:t>
            </a:r>
            <a:r>
              <a:rPr lang="en-US" u="none">
                <a:latin typeface="Comic Sans MS" pitchFamily="66" charset="0"/>
              </a:rPr>
              <a:t>	= </a:t>
            </a:r>
            <a:r>
              <a:rPr lang="en-US" u="none">
                <a:latin typeface="Comic Sans MS" pitchFamily="66" charset="0"/>
                <a:sym typeface="Symbol" pitchFamily="18" charset="2"/>
              </a:rPr>
              <a:t></a:t>
            </a:r>
            <a:r>
              <a:rPr lang="en-US" u="none">
                <a:latin typeface="Comic Sans MS" pitchFamily="66" charset="0"/>
                <a:sym typeface="WP MathA" pitchFamily="2" charset="2"/>
              </a:rPr>
              <a:t>m(3,5,6,7)</a:t>
            </a:r>
            <a:r>
              <a:rPr lang="en-US" u="none">
                <a:latin typeface="Comic Sans MS" pitchFamily="66" charset="0"/>
              </a:rPr>
              <a:t> </a:t>
            </a:r>
          </a:p>
          <a:p>
            <a:pPr algn="l" eaLnBrk="0" hangingPunct="0">
              <a:tabLst>
                <a:tab pos="457200" algn="l"/>
              </a:tabLst>
            </a:pP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r>
              <a:rPr lang="en-US" u="none">
                <a:latin typeface="Comic Sans MS" pitchFamily="66" charset="0"/>
              </a:rPr>
              <a:t>’ + X Y C</a:t>
            </a:r>
            <a:r>
              <a:rPr lang="en-US" u="none" baseline="-25000">
                <a:latin typeface="Comic Sans MS" pitchFamily="66" charset="0"/>
              </a:rPr>
              <a:t>in</a:t>
            </a:r>
            <a:endParaRPr lang="en-US" u="none">
              <a:latin typeface="Comic Sans MS" pitchFamily="66" charset="0"/>
            </a:endParaRPr>
          </a:p>
          <a:p>
            <a:pPr algn="l" eaLnBrk="0" hangingPunct="0">
              <a:tabLst>
                <a:tab pos="457200" algn="l"/>
              </a:tabLst>
            </a:pPr>
            <a:r>
              <a:rPr lang="en-US" u="none">
                <a:latin typeface="Comic Sans MS" pitchFamily="66" charset="0"/>
              </a:rPr>
              <a:t>	= (X’ Y + X Y’) C</a:t>
            </a:r>
            <a:r>
              <a:rPr lang="en-US" u="none" baseline="-25000">
                <a:latin typeface="Comic Sans MS" pitchFamily="66" charset="0"/>
              </a:rPr>
              <a:t>in</a:t>
            </a:r>
            <a:r>
              <a:rPr lang="en-US" u="none">
                <a:latin typeface="Comic Sans MS" pitchFamily="66" charset="0"/>
              </a:rPr>
              <a:t> + XY(C</a:t>
            </a:r>
            <a:r>
              <a:rPr lang="en-US" u="none" baseline="-25000">
                <a:latin typeface="Comic Sans MS" pitchFamily="66" charset="0"/>
              </a:rPr>
              <a:t>in</a:t>
            </a:r>
            <a:r>
              <a:rPr lang="en-US" u="none">
                <a:latin typeface="Comic Sans MS" pitchFamily="66" charset="0"/>
              </a:rPr>
              <a:t>’ + C</a:t>
            </a:r>
            <a:r>
              <a:rPr lang="en-US" u="none" baseline="-25000">
                <a:latin typeface="Comic Sans MS" pitchFamily="66" charset="0"/>
              </a:rPr>
              <a:t>in</a:t>
            </a:r>
            <a:r>
              <a:rPr lang="en-US" u="none">
                <a:latin typeface="Comic Sans MS" pitchFamily="66" charset="0"/>
              </a:rPr>
              <a:t>)</a:t>
            </a:r>
          </a:p>
          <a:p>
            <a:pPr algn="l" eaLnBrk="0" hangingPunct="0">
              <a:tabLst>
                <a:tab pos="457200" algn="l"/>
              </a:tabLst>
            </a:pPr>
            <a:r>
              <a:rPr lang="en-US" u="none">
                <a:latin typeface="Comic Sans MS" pitchFamily="66" charset="0"/>
              </a:rPr>
              <a:t>	= (X </a:t>
            </a:r>
            <a:r>
              <a:rPr lang="en-US" u="none">
                <a:latin typeface="Comic Sans MS" pitchFamily="66" charset="0"/>
                <a:sym typeface="Symbol" pitchFamily="18" charset="2"/>
              </a:rPr>
              <a:t></a:t>
            </a:r>
            <a:r>
              <a:rPr lang="en-US" u="none">
                <a:latin typeface="Comic Sans MS" pitchFamily="66" charset="0"/>
              </a:rPr>
              <a:t> Y) C</a:t>
            </a:r>
            <a:r>
              <a:rPr lang="en-US" u="none" baseline="-25000">
                <a:latin typeface="Comic Sans MS" pitchFamily="66" charset="0"/>
              </a:rPr>
              <a:t>in</a:t>
            </a:r>
            <a:r>
              <a:rPr lang="en-US" u="none">
                <a:latin typeface="Comic Sans MS" pitchFamily="66" charset="0"/>
              </a:rPr>
              <a:t> + XY</a:t>
            </a:r>
          </a:p>
        </p:txBody>
      </p:sp>
      <p:graphicFrame>
        <p:nvGraphicFramePr>
          <p:cNvPr id="22530" name="Object 5"/>
          <p:cNvGraphicFramePr>
            <a:graphicFrameLocks noChangeAspect="1"/>
          </p:cNvGraphicFramePr>
          <p:nvPr/>
        </p:nvGraphicFramePr>
        <p:xfrm>
          <a:off x="533400" y="2667000"/>
          <a:ext cx="2897188" cy="3249613"/>
        </p:xfrm>
        <a:graphic>
          <a:graphicData uri="http://schemas.openxmlformats.org/presentationml/2006/ole">
            <mc:AlternateContent xmlns:mc="http://schemas.openxmlformats.org/markup-compatibility/2006">
              <mc:Choice xmlns:v="urn:schemas-microsoft-com:vml" Requires="v">
                <p:oleObj spid="_x0000_s22533" name="Document" r:id="rId3" imgW="2309400" imgH="3151080" progId="Word.Document.8">
                  <p:embed/>
                </p:oleObj>
              </mc:Choice>
              <mc:Fallback>
                <p:oleObj name="Document" r:id="rId3" imgW="2309400" imgH="315108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7000"/>
                        <a:ext cx="2897188" cy="324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مدار تمام جمع‌كننده</a:t>
            </a:r>
            <a:endParaRPr lang="en-US" smtClean="0">
              <a:latin typeface="Times New Roman" pitchFamily="18" charset="0"/>
              <a:cs typeface="Nazanin" pitchFamily="2" charset="-78"/>
            </a:endParaRPr>
          </a:p>
        </p:txBody>
      </p:sp>
      <p:sp>
        <p:nvSpPr>
          <p:cNvPr id="23557"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همانطور كه از عبارت قبلي مشخص است با استفاده از 2 نيم جمع كننده مي توان يك تمام جمع كننده طراحي كرد.</a:t>
            </a:r>
            <a:endParaRPr lang="en-US" sz="4000" smtClean="0">
              <a:latin typeface="Times New Roman" pitchFamily="18" charset="0"/>
              <a:cs typeface="Nazanin" pitchFamily="2" charset="-78"/>
            </a:endParaRPr>
          </a:p>
        </p:txBody>
      </p:sp>
      <p:graphicFrame>
        <p:nvGraphicFramePr>
          <p:cNvPr id="23554" name="Object 4"/>
          <p:cNvGraphicFramePr>
            <a:graphicFrameLocks noChangeAspect="1"/>
          </p:cNvGraphicFramePr>
          <p:nvPr/>
        </p:nvGraphicFramePr>
        <p:xfrm>
          <a:off x="3657600" y="4724400"/>
          <a:ext cx="1704975" cy="1285875"/>
        </p:xfrm>
        <a:graphic>
          <a:graphicData uri="http://schemas.openxmlformats.org/presentationml/2006/ole">
            <mc:AlternateContent xmlns:mc="http://schemas.openxmlformats.org/markup-compatibility/2006">
              <mc:Choice xmlns:v="urn:schemas-microsoft-com:vml" Requires="v">
                <p:oleObj spid="_x0000_s23560" name="Bitmap Image" r:id="rId3" imgW="1704762" imgH="1286055" progId="Paint.Picture">
                  <p:embed/>
                </p:oleObj>
              </mc:Choice>
              <mc:Fallback>
                <p:oleObj name="Bitmap Image" r:id="rId3" imgW="1704762" imgH="128605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724400"/>
                        <a:ext cx="17049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558" name="Group 5"/>
          <p:cNvGrpSpPr>
            <a:grpSpLocks/>
          </p:cNvGrpSpPr>
          <p:nvPr/>
        </p:nvGrpSpPr>
        <p:grpSpPr bwMode="auto">
          <a:xfrm>
            <a:off x="1524000" y="2667000"/>
            <a:ext cx="5992813" cy="2009775"/>
            <a:chOff x="960" y="1680"/>
            <a:chExt cx="3775" cy="1266"/>
          </a:xfrm>
        </p:grpSpPr>
        <p:graphicFrame>
          <p:nvGraphicFramePr>
            <p:cNvPr id="23555" name="Object 6"/>
            <p:cNvGraphicFramePr>
              <a:graphicFrameLocks noChangeAspect="1"/>
            </p:cNvGraphicFramePr>
            <p:nvPr/>
          </p:nvGraphicFramePr>
          <p:xfrm>
            <a:off x="960" y="1680"/>
            <a:ext cx="3775" cy="1266"/>
          </p:xfrm>
          <a:graphic>
            <a:graphicData uri="http://schemas.openxmlformats.org/presentationml/2006/ole">
              <mc:AlternateContent xmlns:mc="http://schemas.openxmlformats.org/markup-compatibility/2006">
                <mc:Choice xmlns:v="urn:schemas-microsoft-com:vml" Requires="v">
                  <p:oleObj spid="_x0000_s23561" name="Bitmap Image" r:id="rId5" imgW="5990476" imgH="2010056" progId="Paint.Picture">
                    <p:embed/>
                  </p:oleObj>
                </mc:Choice>
                <mc:Fallback>
                  <p:oleObj name="Bitmap Image" r:id="rId5" imgW="5990476" imgH="2010056"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1680"/>
                          <a:ext cx="3775"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1" name="Rectangle 7"/>
            <p:cNvSpPr>
              <a:spLocks noChangeArrowheads="1"/>
            </p:cNvSpPr>
            <p:nvPr/>
          </p:nvSpPr>
          <p:spPr bwMode="auto">
            <a:xfrm>
              <a:off x="1296" y="1680"/>
              <a:ext cx="1008" cy="912"/>
            </a:xfrm>
            <a:prstGeom prst="rect">
              <a:avLst/>
            </a:prstGeom>
            <a:noFill/>
            <a:ln w="25400">
              <a:solidFill>
                <a:srgbClr val="3333FF"/>
              </a:solidFill>
              <a:prstDash val="sysDot"/>
              <a:miter lim="800000"/>
              <a:headEnd type="none" w="sm" len="sm"/>
              <a:tailEnd type="none" w="sm" len="sm"/>
            </a:ln>
          </p:spPr>
          <p:txBody>
            <a:bodyPr wrap="none" anchor="ctr"/>
            <a:lstStyle/>
            <a:p>
              <a:endParaRPr lang="en-US"/>
            </a:p>
          </p:txBody>
        </p:sp>
        <p:sp>
          <p:nvSpPr>
            <p:cNvPr id="23562" name="Rectangle 8"/>
            <p:cNvSpPr>
              <a:spLocks noChangeArrowheads="1"/>
            </p:cNvSpPr>
            <p:nvPr/>
          </p:nvSpPr>
          <p:spPr bwMode="auto">
            <a:xfrm>
              <a:off x="2400" y="1680"/>
              <a:ext cx="1008" cy="912"/>
            </a:xfrm>
            <a:prstGeom prst="rect">
              <a:avLst/>
            </a:prstGeom>
            <a:noFill/>
            <a:ln w="25400">
              <a:solidFill>
                <a:srgbClr val="3333FF"/>
              </a:solidFill>
              <a:prstDash val="sysDot"/>
              <a:miter lim="800000"/>
              <a:headEnd type="none" w="sm" len="sm"/>
              <a:tailEnd type="none" w="sm" len="sm"/>
            </a:ln>
          </p:spPr>
          <p:txBody>
            <a:bodyPr wrap="none" anchor="ctr"/>
            <a:lstStyle/>
            <a:p>
              <a:endParaRPr lang="en-US"/>
            </a:p>
          </p:txBody>
        </p:sp>
      </p:grpSp>
      <p:sp>
        <p:nvSpPr>
          <p:cNvPr id="23559" name="Text Box 9"/>
          <p:cNvSpPr txBox="1">
            <a:spLocks noChangeArrowheads="1"/>
          </p:cNvSpPr>
          <p:nvPr/>
        </p:nvSpPr>
        <p:spPr bwMode="auto">
          <a:xfrm>
            <a:off x="3276600" y="1676400"/>
            <a:ext cx="2500313" cy="641350"/>
          </a:xfrm>
          <a:prstGeom prst="rect">
            <a:avLst/>
          </a:prstGeom>
          <a:noFill/>
          <a:ln w="25400">
            <a:noFill/>
            <a:miter lim="800000"/>
            <a:headEnd type="none" w="sm" len="sm"/>
            <a:tailEnd type="none" w="sm" len="sm"/>
          </a:ln>
        </p:spPr>
        <p:txBody>
          <a:bodyPr wrap="none">
            <a:spAutoFit/>
          </a:bodyPr>
          <a:lstStyle/>
          <a:p>
            <a:pPr algn="l" eaLnBrk="0" hangingPunct="0">
              <a:tabLst>
                <a:tab pos="457200" algn="l"/>
              </a:tabLst>
            </a:pPr>
            <a:r>
              <a:rPr lang="en-US" u="none">
                <a:latin typeface="Comic Sans MS" pitchFamily="66" charset="0"/>
              </a:rPr>
              <a:t>S	= X </a:t>
            </a:r>
            <a:r>
              <a:rPr lang="en-US" u="none">
                <a:latin typeface="Comic Sans MS" pitchFamily="66" charset="0"/>
                <a:sym typeface="Symbol" pitchFamily="18" charset="2"/>
              </a:rPr>
              <a:t></a:t>
            </a:r>
            <a:r>
              <a:rPr lang="en-US" u="none">
                <a:latin typeface="Comic Sans MS" pitchFamily="66" charset="0"/>
              </a:rPr>
              <a:t> Y </a:t>
            </a:r>
            <a:r>
              <a:rPr lang="en-US" u="none">
                <a:latin typeface="Comic Sans MS" pitchFamily="66" charset="0"/>
                <a:sym typeface="Symbol" pitchFamily="18" charset="2"/>
              </a:rPr>
              <a:t></a:t>
            </a:r>
            <a:r>
              <a:rPr lang="en-US" u="none">
                <a:latin typeface="Comic Sans MS" pitchFamily="66" charset="0"/>
              </a:rPr>
              <a:t> C</a:t>
            </a:r>
            <a:r>
              <a:rPr lang="en-US" u="none" baseline="-25000">
                <a:latin typeface="Comic Sans MS" pitchFamily="66" charset="0"/>
              </a:rPr>
              <a:t>in</a:t>
            </a:r>
            <a:endParaRPr lang="en-US" u="none">
              <a:latin typeface="Comic Sans MS" pitchFamily="66" charset="0"/>
            </a:endParaRPr>
          </a:p>
          <a:p>
            <a:pPr algn="l" eaLnBrk="0" hangingPunct="0">
              <a:tabLst>
                <a:tab pos="457200" algn="l"/>
              </a:tabLst>
            </a:pPr>
            <a:r>
              <a:rPr lang="en-US" u="none">
                <a:latin typeface="Comic Sans MS" pitchFamily="66" charset="0"/>
              </a:rPr>
              <a:t>C</a:t>
            </a:r>
            <a:r>
              <a:rPr lang="en-US" u="none" baseline="-25000">
                <a:latin typeface="Comic Sans MS" pitchFamily="66" charset="0"/>
              </a:rPr>
              <a:t>out</a:t>
            </a:r>
            <a:r>
              <a:rPr lang="en-US" u="none">
                <a:latin typeface="Comic Sans MS" pitchFamily="66" charset="0"/>
              </a:rPr>
              <a:t>	= (X </a:t>
            </a:r>
            <a:r>
              <a:rPr lang="en-US" u="none">
                <a:latin typeface="Comic Sans MS" pitchFamily="66" charset="0"/>
                <a:sym typeface="Symbol" pitchFamily="18" charset="2"/>
              </a:rPr>
              <a:t></a:t>
            </a:r>
            <a:r>
              <a:rPr lang="en-US" u="none">
                <a:latin typeface="Comic Sans MS" pitchFamily="66" charset="0"/>
              </a:rPr>
              <a:t> Y) C</a:t>
            </a:r>
            <a:r>
              <a:rPr lang="en-US" u="none" baseline="-25000">
                <a:latin typeface="Comic Sans MS" pitchFamily="66" charset="0"/>
              </a:rPr>
              <a:t>in</a:t>
            </a:r>
            <a:r>
              <a:rPr lang="en-US" u="none">
                <a:latin typeface="Comic Sans MS" pitchFamily="66" charset="0"/>
              </a:rPr>
              <a:t> + XY</a:t>
            </a:r>
          </a:p>
        </p:txBody>
      </p:sp>
      <p:sp>
        <p:nvSpPr>
          <p:cNvPr id="23560" name="Footer Placeholder 11"/>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يك جمع كنندة 4 بيت</a:t>
            </a:r>
            <a:endParaRPr lang="en-US" smtClean="0">
              <a:latin typeface="Times New Roman" pitchFamily="18" charset="0"/>
              <a:cs typeface="Nazanin" pitchFamily="2" charset="-78"/>
            </a:endParaRPr>
          </a:p>
        </p:txBody>
      </p:sp>
      <p:sp>
        <p:nvSpPr>
          <p:cNvPr id="151555" name="Rectangle 3"/>
          <p:cNvSpPr>
            <a:spLocks noGrp="1" noChangeArrowheads="1"/>
          </p:cNvSpPr>
          <p:nvPr>
            <p:ph type="body" idx="1"/>
          </p:nvPr>
        </p:nvSpPr>
        <p:spPr>
          <a:xfrm>
            <a:off x="279400" y="838200"/>
            <a:ext cx="7947025" cy="5181600"/>
          </a:xfrm>
        </p:spPr>
        <p:txBody>
          <a:bodyPr/>
          <a:lstStyle/>
          <a:p>
            <a:pPr algn="justLow" rtl="1" eaLnBrk="1" hangingPunct="1"/>
            <a:endParaRPr lang="en-US"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4با استفاده از 4تمام جمع كننده در كنار يكديگر مي توان يك جمع كننده 4بيتي ساخت.</a:t>
            </a:r>
          </a:p>
          <a:p>
            <a:pPr algn="justLow" rtl="1" eaLnBrk="1" hangingPunct="1"/>
            <a:endParaRPr lang="en-US"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در يك جمع كننده 4 بيتي در مجموع 9بيت ورودي وجود دارد:</a:t>
            </a:r>
          </a:p>
          <a:p>
            <a:pPr algn="justLow" rtl="1" eaLnBrk="1" hangingPunct="1">
              <a:buFontTx/>
              <a:buNone/>
            </a:pPr>
            <a:r>
              <a:rPr lang="fa-IR" sz="4000" smtClean="0">
                <a:latin typeface="Times New Roman" pitchFamily="18" charset="0"/>
                <a:cs typeface="Nazanin" pitchFamily="2" charset="-78"/>
              </a:rPr>
              <a:t>	-دو عدد 4 بيتي كه قرار است جمع</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شوند(</a:t>
            </a:r>
            <a:r>
              <a:rPr lang="en-US" sz="4000" smtClean="0">
                <a:latin typeface="Times New Roman" pitchFamily="18" charset="0"/>
                <a:cs typeface="Nazanin" pitchFamily="2" charset="-78"/>
              </a:rPr>
              <a:t>A</a:t>
            </a:r>
            <a:r>
              <a:rPr lang="en-US" sz="4000" baseline="-25000" smtClean="0">
                <a:latin typeface="Times New Roman" pitchFamily="18" charset="0"/>
                <a:cs typeface="Nazanin" pitchFamily="2" charset="-78"/>
              </a:rPr>
              <a:t>3</a:t>
            </a:r>
            <a:r>
              <a:rPr lang="en-US" sz="4000" smtClean="0">
                <a:latin typeface="Times New Roman" pitchFamily="18" charset="0"/>
                <a:cs typeface="Nazanin" pitchFamily="2" charset="-78"/>
              </a:rPr>
              <a:t>A</a:t>
            </a:r>
            <a:r>
              <a:rPr lang="en-US" sz="4000" baseline="-25000" smtClean="0">
                <a:latin typeface="Times New Roman" pitchFamily="18" charset="0"/>
                <a:cs typeface="Nazanin" pitchFamily="2" charset="-78"/>
              </a:rPr>
              <a:t>2</a:t>
            </a:r>
            <a:r>
              <a:rPr lang="en-US" sz="4000" smtClean="0">
                <a:latin typeface="Times New Roman" pitchFamily="18" charset="0"/>
                <a:cs typeface="Nazanin" pitchFamily="2" charset="-78"/>
              </a:rPr>
              <a:t>A</a:t>
            </a:r>
            <a:r>
              <a:rPr lang="en-US" sz="4000" baseline="-25000" smtClean="0">
                <a:latin typeface="Times New Roman" pitchFamily="18" charset="0"/>
                <a:cs typeface="Nazanin" pitchFamily="2" charset="-78"/>
              </a:rPr>
              <a:t>1</a:t>
            </a:r>
            <a:r>
              <a:rPr lang="en-US" sz="4000" smtClean="0">
                <a:latin typeface="Times New Roman" pitchFamily="18" charset="0"/>
                <a:cs typeface="Nazanin" pitchFamily="2" charset="-78"/>
              </a:rPr>
              <a:t>A</a:t>
            </a:r>
            <a:r>
              <a:rPr lang="en-US" sz="4000" baseline="-25000" smtClean="0">
                <a:latin typeface="Times New Roman" pitchFamily="18" charset="0"/>
                <a:cs typeface="Nazanin" pitchFamily="2" charset="-78"/>
              </a:rPr>
              <a:t>0</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B</a:t>
            </a:r>
            <a:r>
              <a:rPr lang="en-US" sz="4000" baseline="-25000" smtClean="0">
                <a:latin typeface="Times New Roman" pitchFamily="18" charset="0"/>
                <a:cs typeface="Nazanin" pitchFamily="2" charset="-78"/>
              </a:rPr>
              <a:t>3</a:t>
            </a:r>
            <a:r>
              <a:rPr lang="en-US" sz="4000" smtClean="0">
                <a:latin typeface="Times New Roman" pitchFamily="18" charset="0"/>
                <a:cs typeface="Nazanin" pitchFamily="2" charset="-78"/>
              </a:rPr>
              <a:t>B</a:t>
            </a:r>
            <a:r>
              <a:rPr lang="en-US" sz="4000" baseline="-25000" smtClean="0">
                <a:latin typeface="Times New Roman" pitchFamily="18" charset="0"/>
                <a:cs typeface="Nazanin" pitchFamily="2" charset="-78"/>
              </a:rPr>
              <a:t>2</a:t>
            </a:r>
            <a:r>
              <a:rPr lang="en-US" sz="4000" smtClean="0">
                <a:latin typeface="Times New Roman" pitchFamily="18" charset="0"/>
                <a:cs typeface="Nazanin" pitchFamily="2" charset="-78"/>
              </a:rPr>
              <a:t>B</a:t>
            </a:r>
            <a:r>
              <a:rPr lang="en-US" sz="4000" baseline="-25000" smtClean="0">
                <a:latin typeface="Times New Roman" pitchFamily="18" charset="0"/>
                <a:cs typeface="Nazanin" pitchFamily="2" charset="-78"/>
              </a:rPr>
              <a:t>1</a:t>
            </a:r>
            <a:r>
              <a:rPr lang="en-US" sz="4000" smtClean="0">
                <a:latin typeface="Times New Roman" pitchFamily="18" charset="0"/>
                <a:cs typeface="Nazanin" pitchFamily="2" charset="-78"/>
              </a:rPr>
              <a:t>B</a:t>
            </a:r>
            <a:r>
              <a:rPr lang="en-US" sz="4000" baseline="-25000" smtClean="0">
                <a:latin typeface="Times New Roman" pitchFamily="18" charset="0"/>
                <a:cs typeface="Nazanin" pitchFamily="2" charset="-78"/>
              </a:rPr>
              <a:t>0</a:t>
            </a:r>
            <a:r>
              <a:rPr lang="fa-IR" sz="4000" smtClean="0">
                <a:latin typeface="Times New Roman" pitchFamily="18" charset="0"/>
                <a:cs typeface="Nazanin" pitchFamily="2" charset="-78"/>
              </a:rPr>
              <a:t>)</a:t>
            </a:r>
            <a:endParaRPr lang="en-US" sz="4000" smtClean="0">
              <a:latin typeface="Times New Roman" pitchFamily="18" charset="0"/>
              <a:cs typeface="Nazanin" pitchFamily="2" charset="-78"/>
            </a:endParaRPr>
          </a:p>
          <a:p>
            <a:pPr algn="justLow" rtl="1" eaLnBrk="1" hangingPunct="1">
              <a:buFontTx/>
              <a:buNone/>
            </a:pP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-يك رقم نقلي ورودي اوليه</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IN</a:t>
            </a:r>
          </a:p>
          <a:p>
            <a:pPr algn="justLow" rtl="1" eaLnBrk="1" hangingPunct="1"/>
            <a:endParaRPr lang="en-US"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در اين جمع كننده 4بيتي 5خروجي وجود دارد:</a:t>
            </a:r>
          </a:p>
          <a:p>
            <a:pPr algn="justLow" rtl="1" eaLnBrk="1" hangingPunct="1">
              <a:buFontTx/>
              <a:buNone/>
            </a:pPr>
            <a:r>
              <a:rPr lang="fa-IR" sz="4000" smtClean="0">
                <a:latin typeface="Times New Roman" pitchFamily="18" charset="0"/>
                <a:cs typeface="Nazanin" pitchFamily="2" charset="-78"/>
              </a:rPr>
              <a:t>	-چهار بيت حاصل جمع </a:t>
            </a:r>
            <a:r>
              <a:rPr lang="en-US" sz="4000" smtClean="0">
                <a:latin typeface="Times New Roman" pitchFamily="18" charset="0"/>
                <a:cs typeface="Nazanin" pitchFamily="2" charset="-78"/>
              </a:rPr>
              <a:t>S3S2S1S0</a:t>
            </a:r>
            <a:r>
              <a:rPr lang="fa-IR" sz="4000" smtClean="0">
                <a:latin typeface="Times New Roman" pitchFamily="18" charset="0"/>
                <a:cs typeface="Nazanin" pitchFamily="2" charset="-78"/>
              </a:rPr>
              <a:t>و يك بيت نقلي خروجي </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OUT</a:t>
            </a:r>
            <a:endParaRPr lang="fa-IR" sz="4000" baseline="-25000" smtClean="0">
              <a:latin typeface="Times New Roman" pitchFamily="18" charset="0"/>
              <a:cs typeface="Nazanin" pitchFamily="2" charset="-78"/>
            </a:endParaRPr>
          </a:p>
          <a:p>
            <a:pPr algn="justLow" eaLnBrk="1" hangingPunct="1">
              <a:buFontTx/>
              <a:buNone/>
            </a:pPr>
            <a:endParaRPr lang="en-US" sz="4000" smtClean="0">
              <a:latin typeface="Times New Roman" pitchFamily="18" charset="0"/>
              <a:cs typeface="Nazanin" pitchFamily="2" charset="-78"/>
            </a:endParaRPr>
          </a:p>
        </p:txBody>
      </p:sp>
      <p:sp>
        <p:nvSpPr>
          <p:cNvPr id="1515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endParaRPr lang="en-US" smtClean="0"/>
          </a:p>
        </p:txBody>
      </p:sp>
      <p:grpSp>
        <p:nvGrpSpPr>
          <p:cNvPr id="24581" name="Group 3"/>
          <p:cNvGrpSpPr>
            <a:grpSpLocks/>
          </p:cNvGrpSpPr>
          <p:nvPr/>
        </p:nvGrpSpPr>
        <p:grpSpPr bwMode="auto">
          <a:xfrm>
            <a:off x="1212850" y="4373563"/>
            <a:ext cx="7040563" cy="1685925"/>
            <a:chOff x="720" y="2736"/>
            <a:chExt cx="4435" cy="1062"/>
          </a:xfrm>
        </p:grpSpPr>
        <p:graphicFrame>
          <p:nvGraphicFramePr>
            <p:cNvPr id="24579" name="Object 4"/>
            <p:cNvGraphicFramePr>
              <a:graphicFrameLocks noChangeAspect="1"/>
            </p:cNvGraphicFramePr>
            <p:nvPr/>
          </p:nvGraphicFramePr>
          <p:xfrm>
            <a:off x="720" y="2736"/>
            <a:ext cx="4435" cy="1062"/>
          </p:xfrm>
          <a:graphic>
            <a:graphicData uri="http://schemas.openxmlformats.org/presentationml/2006/ole">
              <mc:AlternateContent xmlns:mc="http://schemas.openxmlformats.org/markup-compatibility/2006">
                <mc:Choice xmlns:v="urn:schemas-microsoft-com:vml" Requires="v">
                  <p:oleObj spid="_x0000_s24584" name="Bitmap Image" r:id="rId3" imgW="7039958" imgH="1685714" progId="Paint.Picture">
                    <p:embed/>
                  </p:oleObj>
                </mc:Choice>
                <mc:Fallback>
                  <p:oleObj name="Bitmap Image" r:id="rId3" imgW="7039958" imgH="16857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2736"/>
                          <a:ext cx="4435" cy="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Rectangle 5"/>
            <p:cNvSpPr>
              <a:spLocks noChangeArrowheads="1"/>
            </p:cNvSpPr>
            <p:nvPr/>
          </p:nvSpPr>
          <p:spPr bwMode="auto">
            <a:xfrm>
              <a:off x="720" y="2976"/>
              <a:ext cx="4224" cy="576"/>
            </a:xfrm>
            <a:prstGeom prst="rect">
              <a:avLst/>
            </a:prstGeom>
            <a:noFill/>
            <a:ln w="19050">
              <a:solidFill>
                <a:srgbClr val="3333FF"/>
              </a:solidFill>
              <a:prstDash val="sysDot"/>
              <a:miter lim="800000"/>
              <a:headEnd type="none" w="sm" len="sm"/>
              <a:tailEnd type="none" w="sm" len="sm"/>
            </a:ln>
          </p:spPr>
          <p:txBody>
            <a:bodyPr wrap="none" anchor="ctr"/>
            <a:lstStyle/>
            <a:p>
              <a:endParaRPr lang="en-US"/>
            </a:p>
          </p:txBody>
        </p:sp>
      </p:grpSp>
      <p:graphicFrame>
        <p:nvGraphicFramePr>
          <p:cNvPr id="24578" name="Object 6"/>
          <p:cNvGraphicFramePr>
            <a:graphicFrameLocks noGrp="1" noChangeAspect="1"/>
          </p:cNvGraphicFramePr>
          <p:nvPr>
            <p:ph idx="1"/>
          </p:nvPr>
        </p:nvGraphicFramePr>
        <p:xfrm>
          <a:off x="1720850" y="2413000"/>
          <a:ext cx="1609725" cy="2238375"/>
        </p:xfrm>
        <a:graphic>
          <a:graphicData uri="http://schemas.openxmlformats.org/presentationml/2006/ole">
            <mc:AlternateContent xmlns:mc="http://schemas.openxmlformats.org/markup-compatibility/2006">
              <mc:Choice xmlns:v="urn:schemas-microsoft-com:vml" Requires="v">
                <p:oleObj spid="_x0000_s24585" name="Bitmap Image" r:id="rId5" imgW="1609524" imgH="2561905" progId="Paint.Picture">
                  <p:embed/>
                </p:oleObj>
              </mc:Choice>
              <mc:Fallback>
                <p:oleObj name="Bitmap Image" r:id="rId5" imgW="1609524" imgH="2561905"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850" y="2413000"/>
                        <a:ext cx="16097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7"/>
          <p:cNvSpPr txBox="1">
            <a:spLocks noChangeArrowheads="1"/>
          </p:cNvSpPr>
          <p:nvPr/>
        </p:nvSpPr>
        <p:spPr bwMode="auto">
          <a:xfrm>
            <a:off x="5932488" y="1200150"/>
            <a:ext cx="2490787" cy="457200"/>
          </a:xfrm>
          <a:prstGeom prst="rect">
            <a:avLst/>
          </a:prstGeom>
          <a:noFill/>
          <a:ln w="25400">
            <a:noFill/>
            <a:miter lim="800000"/>
            <a:headEnd type="none" w="sm" len="sm"/>
            <a:tailEnd type="none" w="sm" len="sm"/>
          </a:ln>
        </p:spPr>
        <p:txBody>
          <a:bodyPr wrap="none">
            <a:spAutoFit/>
          </a:bodyPr>
          <a:lstStyle/>
          <a:p>
            <a:pPr algn="ctr" eaLnBrk="0" hangingPunct="0"/>
            <a:r>
              <a:rPr lang="fa-IR" sz="2400" b="1" u="none">
                <a:latin typeface="Times New Roman" pitchFamily="18" charset="0"/>
                <a:cs typeface="Nazanin" pitchFamily="2" charset="-78"/>
              </a:rPr>
              <a:t>يك جمع كننده 4بيتي</a:t>
            </a:r>
            <a:endParaRPr lang="en-US" sz="2400" b="1" u="none">
              <a:latin typeface="Times New Roman" pitchFamily="18" charset="0"/>
              <a:cs typeface="Nazanin" pitchFamily="2" charset="-78"/>
            </a:endParaRPr>
          </a:p>
        </p:txBody>
      </p:sp>
      <p:sp>
        <p:nvSpPr>
          <p:cNvPr id="24583" name="Footer Placeholder 9"/>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يك مثال از يك جمع كننده 4بيتي</a:t>
            </a:r>
            <a:endParaRPr lang="en-US" smtClean="0">
              <a:latin typeface="Times New Roman" pitchFamily="18" charset="0"/>
              <a:cs typeface="Nazanin" pitchFamily="2" charset="-78"/>
            </a:endParaRPr>
          </a:p>
        </p:txBody>
      </p:sp>
      <p:sp>
        <p:nvSpPr>
          <p:cNvPr id="25604"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دو عدد 4بيتي </a:t>
            </a:r>
            <a:r>
              <a:rPr lang="en-US" sz="4000" smtClean="0">
                <a:latin typeface="Times New Roman" pitchFamily="18" charset="0"/>
                <a:cs typeface="Nazanin" pitchFamily="2" charset="-78"/>
              </a:rPr>
              <a:t>A=1011</a:t>
            </a:r>
            <a:r>
              <a:rPr lang="fa-IR" sz="4000" smtClean="0">
                <a:latin typeface="Times New Roman" pitchFamily="18" charset="0"/>
                <a:cs typeface="Nazanin" pitchFamily="2" charset="-78"/>
              </a:rPr>
              <a:t>(11در مبناي ده)و</a:t>
            </a:r>
            <a:r>
              <a:rPr lang="en-US" sz="4000" smtClean="0">
                <a:latin typeface="Times New Roman" pitchFamily="18" charset="0"/>
                <a:cs typeface="Nazanin" pitchFamily="2" charset="-78"/>
              </a:rPr>
              <a:t>B=1110</a:t>
            </a:r>
            <a:r>
              <a:rPr lang="fa-IR" sz="4000" smtClean="0">
                <a:latin typeface="Times New Roman" pitchFamily="18" charset="0"/>
                <a:cs typeface="Nazanin" pitchFamily="2" charset="-78"/>
              </a:rPr>
              <a:t>(14در مبناي ده)</a:t>
            </a:r>
          </a:p>
        </p:txBody>
      </p:sp>
      <p:graphicFrame>
        <p:nvGraphicFramePr>
          <p:cNvPr id="25602" name="Object 4"/>
          <p:cNvGraphicFramePr>
            <a:graphicFrameLocks noChangeAspect="1"/>
          </p:cNvGraphicFramePr>
          <p:nvPr/>
        </p:nvGraphicFramePr>
        <p:xfrm>
          <a:off x="838200" y="1752600"/>
          <a:ext cx="7040563" cy="1685925"/>
        </p:xfrm>
        <a:graphic>
          <a:graphicData uri="http://schemas.openxmlformats.org/presentationml/2006/ole">
            <mc:AlternateContent xmlns:mc="http://schemas.openxmlformats.org/markup-compatibility/2006">
              <mc:Choice xmlns:v="urn:schemas-microsoft-com:vml" Requires="v">
                <p:oleObj spid="_x0000_s25605" name="Bitmap Image" r:id="rId3" imgW="7039958" imgH="1685714" progId="Paint.Picture">
                  <p:embed/>
                </p:oleObj>
              </mc:Choice>
              <mc:Fallback>
                <p:oleObj name="Bitmap Image" r:id="rId3" imgW="7039958" imgH="16857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7040563"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5"/>
          <p:cNvSpPr txBox="1">
            <a:spLocks noChangeArrowheads="1"/>
          </p:cNvSpPr>
          <p:nvPr/>
        </p:nvSpPr>
        <p:spPr bwMode="auto">
          <a:xfrm>
            <a:off x="1550988" y="1312863"/>
            <a:ext cx="5715000" cy="366712"/>
          </a:xfrm>
          <a:prstGeom prst="rect">
            <a:avLst/>
          </a:prstGeom>
          <a:noFill/>
          <a:ln w="25400">
            <a:noFill/>
            <a:miter lim="800000"/>
            <a:headEnd type="none" w="sm" len="sm"/>
            <a:tailEnd type="none" w="sm" len="sm"/>
          </a:ln>
        </p:spPr>
        <p:txBody>
          <a:bodyPr wrap="none">
            <a:spAutoFit/>
          </a:bodyPr>
          <a:lstStyle/>
          <a:p>
            <a:pPr algn="l" eaLnBrk="0" hangingPunct="0">
              <a:tabLst>
                <a:tab pos="574675" algn="l"/>
                <a:tab pos="1604963" algn="l"/>
                <a:tab pos="2165350" algn="l"/>
                <a:tab pos="3197225" algn="l"/>
                <a:tab pos="3770313" algn="l"/>
                <a:tab pos="4802188" algn="l"/>
                <a:tab pos="5427663" algn="l"/>
              </a:tabLst>
            </a:pPr>
            <a:r>
              <a:rPr lang="en-US" u="none">
                <a:solidFill>
                  <a:srgbClr val="FF33CC"/>
                </a:solidFill>
                <a:latin typeface="Comic Sans MS" pitchFamily="66" charset="0"/>
              </a:rPr>
              <a:t>1	1	1	0	1	1	0	1</a:t>
            </a:r>
            <a:endParaRPr lang="en-US" u="none">
              <a:latin typeface="Comic Sans MS" pitchFamily="66" charset="0"/>
            </a:endParaRPr>
          </a:p>
        </p:txBody>
      </p:sp>
      <p:sp>
        <p:nvSpPr>
          <p:cNvPr id="25606" name="Text Box 6"/>
          <p:cNvSpPr txBox="1">
            <a:spLocks noChangeArrowheads="1"/>
          </p:cNvSpPr>
          <p:nvPr/>
        </p:nvSpPr>
        <p:spPr bwMode="auto">
          <a:xfrm>
            <a:off x="12377738" y="2235200"/>
            <a:ext cx="323850" cy="366713"/>
          </a:xfrm>
          <a:prstGeom prst="rect">
            <a:avLst/>
          </a:prstGeom>
          <a:noFill/>
          <a:ln w="25400">
            <a:noFill/>
            <a:miter lim="800000"/>
            <a:headEnd type="none" w="sm" len="sm"/>
            <a:tailEnd type="none" w="sm" len="sm"/>
          </a:ln>
        </p:spPr>
        <p:txBody>
          <a:bodyPr wrap="none">
            <a:spAutoFit/>
          </a:bodyPr>
          <a:lstStyle/>
          <a:p>
            <a:pPr algn="l" eaLnBrk="0" hangingPunct="0"/>
            <a:r>
              <a:rPr lang="en-US" u="none">
                <a:solidFill>
                  <a:srgbClr val="FF33CC"/>
                </a:solidFill>
                <a:latin typeface="Comic Sans MS" pitchFamily="66" charset="0"/>
              </a:rPr>
              <a:t>0</a:t>
            </a:r>
            <a:endParaRPr lang="en-US" u="none">
              <a:latin typeface="Comic Sans MS" pitchFamily="66" charset="0"/>
            </a:endParaRPr>
          </a:p>
        </p:txBody>
      </p:sp>
      <p:sp>
        <p:nvSpPr>
          <p:cNvPr id="25607" name="Text Box 7"/>
          <p:cNvSpPr txBox="1">
            <a:spLocks noChangeArrowheads="1"/>
          </p:cNvSpPr>
          <p:nvPr/>
        </p:nvSpPr>
        <p:spPr bwMode="auto">
          <a:xfrm>
            <a:off x="1812925" y="3808413"/>
            <a:ext cx="6196013" cy="457200"/>
          </a:xfrm>
          <a:prstGeom prst="rect">
            <a:avLst/>
          </a:prstGeom>
          <a:noFill/>
          <a:ln w="25400">
            <a:noFill/>
            <a:miter lim="800000"/>
            <a:headEnd type="none" w="sm" len="sm"/>
            <a:tailEnd type="none" w="sm" len="sm"/>
          </a:ln>
        </p:spPr>
        <p:txBody>
          <a:bodyPr wrap="none">
            <a:spAutoFit/>
          </a:bodyPr>
          <a:lstStyle/>
          <a:p>
            <a:pPr marL="234950" indent="-234950" rtl="1" eaLnBrk="0" hangingPunct="0">
              <a:lnSpc>
                <a:spcPct val="120000"/>
              </a:lnSpc>
              <a:buClr>
                <a:schemeClr val="tx1"/>
              </a:buClr>
              <a:buSzPct val="125000"/>
              <a:tabLst>
                <a:tab pos="404813" algn="l"/>
                <a:tab pos="919163" algn="l"/>
              </a:tabLst>
            </a:pPr>
            <a:r>
              <a:rPr lang="fa-IR" sz="2000" u="none">
                <a:latin typeface="Times New Roman" pitchFamily="18" charset="0"/>
                <a:cs typeface="Nazanin" pitchFamily="2" charset="-78"/>
              </a:rPr>
              <a:t>1.بيت هاي دو عدد 4بيتي به همراه رقم نقلي بر روي ورودي ها قرا ر مي گيرند</a:t>
            </a:r>
            <a:endParaRPr lang="en-US" sz="2000" u="none">
              <a:latin typeface="Times New Roman" pitchFamily="18" charset="0"/>
              <a:cs typeface="Nazanin" pitchFamily="2" charset="-78"/>
            </a:endParaRPr>
          </a:p>
        </p:txBody>
      </p:sp>
      <p:grpSp>
        <p:nvGrpSpPr>
          <p:cNvPr id="2" name="Group 8"/>
          <p:cNvGrpSpPr>
            <a:grpSpLocks/>
          </p:cNvGrpSpPr>
          <p:nvPr/>
        </p:nvGrpSpPr>
        <p:grpSpPr bwMode="auto">
          <a:xfrm>
            <a:off x="1017588" y="2617788"/>
            <a:ext cx="12088812" cy="2112962"/>
            <a:chOff x="-3199" y="1658"/>
            <a:chExt cx="7615" cy="1331"/>
          </a:xfrm>
        </p:grpSpPr>
        <p:sp>
          <p:nvSpPr>
            <p:cNvPr id="25614" name="Text Box 9"/>
            <p:cNvSpPr txBox="1">
              <a:spLocks noChangeArrowheads="1"/>
            </p:cNvSpPr>
            <p:nvPr/>
          </p:nvSpPr>
          <p:spPr bwMode="auto">
            <a:xfrm>
              <a:off x="3734" y="1658"/>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solidFill>
                    <a:srgbClr val="3333FF"/>
                  </a:solidFill>
                  <a:latin typeface="Comic Sans MS" pitchFamily="66" charset="0"/>
                </a:rPr>
                <a:t>0</a:t>
              </a:r>
              <a:endParaRPr lang="en-US" u="none">
                <a:latin typeface="Comic Sans MS" pitchFamily="66" charset="0"/>
              </a:endParaRPr>
            </a:p>
          </p:txBody>
        </p:sp>
        <p:sp>
          <p:nvSpPr>
            <p:cNvPr id="25615" name="Text Box 10"/>
            <p:cNvSpPr txBox="1">
              <a:spLocks noChangeArrowheads="1"/>
            </p:cNvSpPr>
            <p:nvPr/>
          </p:nvSpPr>
          <p:spPr bwMode="auto">
            <a:xfrm>
              <a:off x="-3199" y="2701"/>
              <a:ext cx="4467" cy="288"/>
            </a:xfrm>
            <a:prstGeom prst="rect">
              <a:avLst/>
            </a:prstGeom>
            <a:noFill/>
            <a:ln w="25400">
              <a:noFill/>
              <a:miter lim="800000"/>
              <a:headEnd type="none" w="sm" len="sm"/>
              <a:tailEnd type="none" w="sm" len="sm"/>
            </a:ln>
          </p:spPr>
          <p:txBody>
            <a:bodyPr wrap="none">
              <a:spAutoFit/>
            </a:bodyPr>
            <a:lstStyle/>
            <a:p>
              <a:pPr marL="234950" indent="-234950" rtl="1" eaLnBrk="0" hangingPunct="0">
                <a:lnSpc>
                  <a:spcPct val="120000"/>
                </a:lnSpc>
                <a:buClr>
                  <a:schemeClr val="tx1"/>
                </a:buClr>
                <a:buSzPct val="125000"/>
                <a:tabLst>
                  <a:tab pos="404813" algn="l"/>
                  <a:tab pos="919163" algn="l"/>
                </a:tabLst>
              </a:pPr>
              <a:r>
                <a:rPr lang="fa-IR" sz="2000" u="none">
                  <a:latin typeface="Times New Roman" pitchFamily="18" charset="0"/>
                  <a:cs typeface="Nazanin" pitchFamily="2" charset="-78"/>
                </a:rPr>
                <a:t>2.تمام جمع كننده مرتبه اول با استفاده از </a:t>
              </a:r>
              <a:r>
                <a:rPr lang="en-US" sz="2000" u="none">
                  <a:latin typeface="Times New Roman" pitchFamily="18" charset="0"/>
                  <a:cs typeface="Nazanin" pitchFamily="2" charset="-78"/>
                </a:rPr>
                <a:t>B0</a:t>
              </a:r>
              <a:r>
                <a:rPr lang="fa-IR" sz="2000" u="none">
                  <a:latin typeface="Times New Roman" pitchFamily="18" charset="0"/>
                  <a:cs typeface="Nazanin" pitchFamily="2" charset="-78"/>
                </a:rPr>
                <a:t>،</a:t>
              </a:r>
              <a:r>
                <a:rPr lang="en-US" sz="2000" u="none">
                  <a:latin typeface="Times New Roman" pitchFamily="18" charset="0"/>
                  <a:cs typeface="Nazanin" pitchFamily="2" charset="-78"/>
                </a:rPr>
                <a:t>A0</a:t>
              </a:r>
              <a:r>
                <a:rPr lang="fa-IR" sz="2000" u="none">
                  <a:latin typeface="Times New Roman" pitchFamily="18" charset="0"/>
                  <a:cs typeface="Nazanin" pitchFamily="2" charset="-78"/>
                </a:rPr>
                <a:t>و</a:t>
              </a:r>
              <a:r>
                <a:rPr lang="en-US" sz="2000" u="none">
                  <a:latin typeface="Times New Roman" pitchFamily="18" charset="0"/>
                  <a:cs typeface="Nazanin" pitchFamily="2" charset="-78"/>
                </a:rPr>
                <a:t>Cin</a:t>
              </a:r>
              <a:r>
                <a:rPr lang="fa-IR" sz="2000" u="none">
                  <a:latin typeface="Times New Roman" pitchFamily="18" charset="0"/>
                  <a:cs typeface="Nazanin" pitchFamily="2" charset="-78"/>
                </a:rPr>
                <a:t>بيت هاي </a:t>
              </a:r>
              <a:r>
                <a:rPr lang="en-US" sz="2000" u="none">
                  <a:latin typeface="Times New Roman" pitchFamily="18" charset="0"/>
                  <a:cs typeface="Nazanin" pitchFamily="2" charset="-78"/>
                </a:rPr>
                <a:t>s0</a:t>
              </a:r>
              <a:r>
                <a:rPr lang="fa-IR" sz="2000" u="none">
                  <a:latin typeface="Times New Roman" pitchFamily="18" charset="0"/>
                  <a:cs typeface="Nazanin" pitchFamily="2" charset="-78"/>
                </a:rPr>
                <a:t>و</a:t>
              </a:r>
              <a:r>
                <a:rPr lang="en-US" sz="2000" u="none">
                  <a:latin typeface="Times New Roman" pitchFamily="18" charset="0"/>
                  <a:cs typeface="Nazanin" pitchFamily="2" charset="-78"/>
                </a:rPr>
                <a:t>c1</a:t>
              </a:r>
              <a:r>
                <a:rPr lang="fa-IR" sz="2000" u="none">
                  <a:latin typeface="Times New Roman" pitchFamily="18" charset="0"/>
                  <a:cs typeface="Nazanin" pitchFamily="2" charset="-78"/>
                </a:rPr>
                <a:t>را توليد مي كند</a:t>
              </a:r>
              <a:endParaRPr lang="en-US" sz="2000" u="none">
                <a:latin typeface="Times New Roman" pitchFamily="18" charset="0"/>
                <a:cs typeface="Nazanin" pitchFamily="2" charset="-78"/>
              </a:endParaRPr>
            </a:p>
          </p:txBody>
        </p:sp>
        <p:sp>
          <p:nvSpPr>
            <p:cNvPr id="25616" name="Text Box 11"/>
            <p:cNvSpPr txBox="1">
              <a:spLocks noChangeArrowheads="1"/>
            </p:cNvSpPr>
            <p:nvPr/>
          </p:nvSpPr>
          <p:spPr bwMode="auto">
            <a:xfrm>
              <a:off x="4224" y="2160"/>
              <a:ext cx="192" cy="231"/>
            </a:xfrm>
            <a:prstGeom prst="rect">
              <a:avLst/>
            </a:prstGeom>
            <a:noFill/>
            <a:ln w="25400">
              <a:noFill/>
              <a:miter lim="800000"/>
              <a:headEnd type="none" w="sm" len="sm"/>
              <a:tailEnd type="none" w="sm" len="sm"/>
            </a:ln>
          </p:spPr>
          <p:txBody>
            <a:bodyPr>
              <a:spAutoFit/>
            </a:bodyPr>
            <a:lstStyle/>
            <a:p>
              <a:pPr algn="l" eaLnBrk="0" hangingPunct="0">
                <a:tabLst>
                  <a:tab pos="1030288" algn="l"/>
                  <a:tab pos="2622550" algn="l"/>
                  <a:tab pos="4227513" algn="l"/>
                  <a:tab pos="5884863" algn="l"/>
                </a:tabLst>
              </a:pPr>
              <a:r>
                <a:rPr lang="en-US" u="none">
                  <a:solidFill>
                    <a:srgbClr val="3333FF"/>
                  </a:solidFill>
                  <a:latin typeface="Comic Sans MS" pitchFamily="66" charset="0"/>
                </a:rPr>
                <a:t>1</a:t>
              </a:r>
              <a:endParaRPr lang="en-US" u="none">
                <a:latin typeface="Comic Sans MS" pitchFamily="66" charset="0"/>
              </a:endParaRPr>
            </a:p>
          </p:txBody>
        </p:sp>
      </p:grpSp>
      <p:grpSp>
        <p:nvGrpSpPr>
          <p:cNvPr id="3" name="Group 12"/>
          <p:cNvGrpSpPr>
            <a:grpSpLocks/>
          </p:cNvGrpSpPr>
          <p:nvPr/>
        </p:nvGrpSpPr>
        <p:grpSpPr bwMode="auto">
          <a:xfrm>
            <a:off x="842963" y="2697163"/>
            <a:ext cx="7469187" cy="2373312"/>
            <a:chOff x="-537" y="1680"/>
            <a:chExt cx="4705" cy="1495"/>
          </a:xfrm>
        </p:grpSpPr>
        <p:sp>
          <p:nvSpPr>
            <p:cNvPr id="25611" name="Text Box 13"/>
            <p:cNvSpPr txBox="1">
              <a:spLocks noChangeArrowheads="1"/>
            </p:cNvSpPr>
            <p:nvPr/>
          </p:nvSpPr>
          <p:spPr bwMode="auto">
            <a:xfrm>
              <a:off x="2688" y="1680"/>
              <a:ext cx="181" cy="231"/>
            </a:xfrm>
            <a:prstGeom prst="rect">
              <a:avLst/>
            </a:prstGeom>
            <a:noFill/>
            <a:ln w="25400">
              <a:noFill/>
              <a:miter lim="800000"/>
              <a:headEnd type="none" w="sm" len="sm"/>
              <a:tailEnd type="none" w="sm" len="sm"/>
            </a:ln>
          </p:spPr>
          <p:txBody>
            <a:bodyPr wrap="none">
              <a:spAutoFit/>
            </a:bodyPr>
            <a:lstStyle/>
            <a:p>
              <a:pPr algn="l" eaLnBrk="0" hangingPunct="0"/>
              <a:r>
                <a:rPr lang="en-US" u="none">
                  <a:solidFill>
                    <a:schemeClr val="accent1"/>
                  </a:solidFill>
                  <a:latin typeface="Comic Sans MS" pitchFamily="66" charset="0"/>
                </a:rPr>
                <a:t>1</a:t>
              </a:r>
              <a:endParaRPr lang="en-US" u="none">
                <a:latin typeface="Comic Sans MS" pitchFamily="66" charset="0"/>
              </a:endParaRPr>
            </a:p>
          </p:txBody>
        </p:sp>
        <p:sp>
          <p:nvSpPr>
            <p:cNvPr id="25612" name="Text Box 14"/>
            <p:cNvSpPr txBox="1">
              <a:spLocks noChangeArrowheads="1"/>
            </p:cNvSpPr>
            <p:nvPr/>
          </p:nvSpPr>
          <p:spPr bwMode="auto">
            <a:xfrm>
              <a:off x="-537" y="2887"/>
              <a:ext cx="4705" cy="288"/>
            </a:xfrm>
            <a:prstGeom prst="rect">
              <a:avLst/>
            </a:prstGeom>
            <a:noFill/>
            <a:ln w="25400">
              <a:noFill/>
              <a:miter lim="800000"/>
              <a:headEnd type="none" w="sm" len="sm"/>
              <a:tailEnd type="none" w="sm" len="sm"/>
            </a:ln>
          </p:spPr>
          <p:txBody>
            <a:bodyPr wrap="none">
              <a:spAutoFit/>
            </a:bodyPr>
            <a:lstStyle/>
            <a:p>
              <a:pPr marL="234950" indent="-234950" rtl="1" eaLnBrk="0" hangingPunct="0">
                <a:lnSpc>
                  <a:spcPct val="120000"/>
                </a:lnSpc>
                <a:buClr>
                  <a:schemeClr val="tx1"/>
                </a:buClr>
                <a:buSzPct val="125000"/>
                <a:tabLst>
                  <a:tab pos="404813" algn="l"/>
                  <a:tab pos="919163" algn="l"/>
                </a:tabLst>
              </a:pPr>
              <a:r>
                <a:rPr lang="en-US" sz="2000" u="none">
                  <a:latin typeface="Comic Sans MS" pitchFamily="66" charset="0"/>
                </a:rPr>
                <a:t>		</a:t>
              </a:r>
              <a:r>
                <a:rPr lang="fa-IR" sz="2000" u="none">
                  <a:latin typeface="Times New Roman" pitchFamily="18" charset="0"/>
                  <a:cs typeface="Nazanin" pitchFamily="2" charset="-78"/>
                </a:rPr>
                <a:t>3.با استفاده از </a:t>
              </a:r>
              <a:r>
                <a:rPr lang="en-US" sz="2000" u="none">
                  <a:latin typeface="Times New Roman" pitchFamily="18" charset="0"/>
                  <a:cs typeface="Nazanin" pitchFamily="2" charset="-78"/>
                </a:rPr>
                <a:t>c1</a:t>
              </a:r>
              <a:r>
                <a:rPr lang="fa-IR" sz="2000" u="none">
                  <a:latin typeface="Times New Roman" pitchFamily="18" charset="0"/>
                  <a:cs typeface="Nazanin" pitchFamily="2" charset="-78"/>
                </a:rPr>
                <a:t>مي توان </a:t>
              </a:r>
              <a:r>
                <a:rPr lang="en-US" sz="2000" u="none">
                  <a:latin typeface="Times New Roman" pitchFamily="18" charset="0"/>
                  <a:cs typeface="Nazanin" pitchFamily="2" charset="-78"/>
                </a:rPr>
                <a:t>s1</a:t>
              </a:r>
              <a:r>
                <a:rPr lang="fa-IR" sz="2000" u="none">
                  <a:latin typeface="Times New Roman" pitchFamily="18" charset="0"/>
                  <a:cs typeface="Nazanin" pitchFamily="2" charset="-78"/>
                </a:rPr>
                <a:t>و </a:t>
              </a:r>
              <a:r>
                <a:rPr lang="en-US" sz="2000" u="none">
                  <a:latin typeface="Times New Roman" pitchFamily="18" charset="0"/>
                  <a:cs typeface="Nazanin" pitchFamily="2" charset="-78"/>
                </a:rPr>
                <a:t>c2</a:t>
              </a:r>
              <a:r>
                <a:rPr lang="fa-IR" sz="2000" u="none">
                  <a:latin typeface="Times New Roman" pitchFamily="18" charset="0"/>
                  <a:cs typeface="Nazanin" pitchFamily="2" charset="-78"/>
                </a:rPr>
                <a:t>را بدست آورد با استفاده از </a:t>
              </a:r>
              <a:r>
                <a:rPr lang="en-US" sz="2000" u="none">
                  <a:latin typeface="Times New Roman" pitchFamily="18" charset="0"/>
                  <a:cs typeface="Nazanin" pitchFamily="2" charset="-78"/>
                </a:rPr>
                <a:t>c2</a:t>
              </a:r>
              <a:r>
                <a:rPr lang="fa-IR" sz="2000" u="none">
                  <a:latin typeface="Times New Roman" pitchFamily="18" charset="0"/>
                  <a:cs typeface="Nazanin" pitchFamily="2" charset="-78"/>
                </a:rPr>
                <a:t>مي توان </a:t>
              </a:r>
              <a:r>
                <a:rPr lang="en-US" sz="2000" u="none">
                  <a:latin typeface="Times New Roman" pitchFamily="18" charset="0"/>
                  <a:cs typeface="Nazanin" pitchFamily="2" charset="-78"/>
                </a:rPr>
                <a:t>c3</a:t>
              </a:r>
              <a:r>
                <a:rPr lang="fa-IR" sz="2000" u="none">
                  <a:latin typeface="Times New Roman" pitchFamily="18" charset="0"/>
                  <a:cs typeface="Nazanin" pitchFamily="2" charset="-78"/>
                </a:rPr>
                <a:t>و</a:t>
              </a:r>
              <a:r>
                <a:rPr lang="en-US" sz="2000" u="none">
                  <a:latin typeface="Times New Roman" pitchFamily="18" charset="0"/>
                  <a:cs typeface="Nazanin" pitchFamily="2" charset="-78"/>
                </a:rPr>
                <a:t>s3</a:t>
              </a:r>
              <a:r>
                <a:rPr lang="fa-IR" sz="2000" u="none">
                  <a:latin typeface="Times New Roman" pitchFamily="18" charset="0"/>
                  <a:cs typeface="Nazanin" pitchFamily="2" charset="-78"/>
                </a:rPr>
                <a:t>را پيدا كرد</a:t>
              </a:r>
              <a:endParaRPr lang="en-US" sz="2000" u="none">
                <a:latin typeface="Times New Roman" pitchFamily="18" charset="0"/>
                <a:cs typeface="Nazanin" pitchFamily="2" charset="-78"/>
              </a:endParaRPr>
            </a:p>
          </p:txBody>
        </p:sp>
        <p:sp>
          <p:nvSpPr>
            <p:cNvPr id="25613" name="Text Box 15"/>
            <p:cNvSpPr txBox="1">
              <a:spLocks noChangeArrowheads="1"/>
            </p:cNvSpPr>
            <p:nvPr/>
          </p:nvSpPr>
          <p:spPr bwMode="auto">
            <a:xfrm>
              <a:off x="3216" y="2160"/>
              <a:ext cx="192" cy="231"/>
            </a:xfrm>
            <a:prstGeom prst="rect">
              <a:avLst/>
            </a:prstGeom>
            <a:noFill/>
            <a:ln w="25400">
              <a:noFill/>
              <a:miter lim="800000"/>
              <a:headEnd type="none" w="sm" len="sm"/>
              <a:tailEnd type="none" w="sm" len="sm"/>
            </a:ln>
          </p:spPr>
          <p:txBody>
            <a:bodyPr>
              <a:spAutoFit/>
            </a:bodyPr>
            <a:lstStyle/>
            <a:p>
              <a:pPr algn="l" eaLnBrk="0" hangingPunct="0">
                <a:tabLst>
                  <a:tab pos="1030288" algn="l"/>
                  <a:tab pos="2622550" algn="l"/>
                  <a:tab pos="4227513" algn="l"/>
                  <a:tab pos="5884863" algn="l"/>
                </a:tabLst>
              </a:pPr>
              <a:r>
                <a:rPr lang="en-US" u="none">
                  <a:solidFill>
                    <a:schemeClr val="accent1"/>
                  </a:solidFill>
                  <a:latin typeface="Comic Sans MS" pitchFamily="66" charset="0"/>
                </a:rPr>
                <a:t>0</a:t>
              </a:r>
              <a:endParaRPr lang="en-US" u="none">
                <a:latin typeface="Comic Sans MS" pitchFamily="66" charset="0"/>
              </a:endParaRPr>
            </a:p>
          </p:txBody>
        </p:sp>
      </p:grpSp>
      <p:sp>
        <p:nvSpPr>
          <p:cNvPr id="25610" name="Footer Placeholder 1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نكات سريزي</a:t>
            </a:r>
            <a:r>
              <a:rPr lang="fa-IR" smtClean="0"/>
              <a:t> </a:t>
            </a:r>
            <a:endParaRPr lang="en-US" smtClean="0"/>
          </a:p>
        </p:txBody>
      </p:sp>
      <p:sp>
        <p:nvSpPr>
          <p:cNvPr id="152579" name="Rectangle 3"/>
          <p:cNvSpPr>
            <a:spLocks noGrp="1" noChangeArrowheads="1"/>
          </p:cNvSpPr>
          <p:nvPr>
            <p:ph type="body" idx="1"/>
          </p:nvPr>
        </p:nvSpPr>
        <p:spPr/>
        <p:txBody>
          <a:bodyPr/>
          <a:lstStyle/>
          <a:p>
            <a:pPr algn="r" rtl="1" eaLnBrk="1" hangingPunct="1"/>
            <a:endParaRPr lang="en-US"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همانطور كه مشاهده مي شود . حاصل جمع يك بيت اضافه تر ازجمع كننده و جمع شونده دارد به اين پديده سر ريز (</a:t>
            </a:r>
            <a:r>
              <a:rPr lang="en-US" sz="4000" smtClean="0">
                <a:latin typeface="Times New Roman" pitchFamily="18" charset="0"/>
                <a:cs typeface="Nazanin" pitchFamily="2" charset="-78"/>
              </a:rPr>
              <a:t>overflow</a:t>
            </a:r>
            <a:r>
              <a:rPr lang="fa-IR" sz="4000" smtClean="0">
                <a:latin typeface="Times New Roman" pitchFamily="18" charset="0"/>
                <a:cs typeface="Nazanin" pitchFamily="2" charset="-78"/>
              </a:rPr>
              <a:t>)مي گويند.</a:t>
            </a:r>
            <a:endParaRPr lang="en-US" sz="4000" smtClean="0">
              <a:latin typeface="Times New Roman" pitchFamily="18" charset="0"/>
              <a:cs typeface="Nazanin" pitchFamily="2" charset="-78"/>
            </a:endParaRPr>
          </a:p>
          <a:p>
            <a:pPr algn="r" rtl="1" eaLnBrk="1" hangingPunct="1"/>
            <a:endParaRPr lang="en-US"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به طور كلي سر ريز براي اعداد بدون علامت دودوئي زماني رخ مي دهد كه</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out</a:t>
            </a:r>
            <a:r>
              <a:rPr lang="en-US" sz="4000" smtClean="0">
                <a:latin typeface="Times New Roman" pitchFamily="18" charset="0"/>
                <a:cs typeface="Nazanin" pitchFamily="2" charset="-78"/>
              </a:rPr>
              <a:t>=1</a:t>
            </a:r>
            <a:r>
              <a:rPr lang="fa-IR" sz="4000" smtClean="0">
                <a:latin typeface="Times New Roman" pitchFamily="18" charset="0"/>
                <a:cs typeface="Nazanin" pitchFamily="2" charset="-78"/>
              </a:rPr>
              <a:t>باشد.</a:t>
            </a:r>
          </a:p>
          <a:p>
            <a:pPr algn="r" rtl="1" eaLnBrk="1" hangingPunct="1"/>
            <a:endParaRPr lang="en-US"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هنگامي كه سر ريز اتفاق مي افتد ديگر حاصلجمع، بدون بيت سرريز معتبر نيست.</a:t>
            </a:r>
          </a:p>
          <a:p>
            <a:pPr algn="r" rtl="1" eaLnBrk="1" hangingPunct="1"/>
            <a:endParaRPr lang="en-US" sz="4000" smtClean="0">
              <a:latin typeface="Times New Roman" pitchFamily="18" charset="0"/>
              <a:cs typeface="Nazanin" pitchFamily="2" charset="-78"/>
            </a:endParaRPr>
          </a:p>
        </p:txBody>
      </p:sp>
      <p:sp>
        <p:nvSpPr>
          <p:cNvPr id="15258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طراحي سلسله مراتبي جمع‌كننده</a:t>
            </a:r>
            <a:endParaRPr lang="en-US" smtClean="0">
              <a:latin typeface="Times New Roman" pitchFamily="18" charset="0"/>
              <a:cs typeface="Nazanin" pitchFamily="2" charset="-78"/>
            </a:endParaRPr>
          </a:p>
        </p:txBody>
      </p:sp>
      <p:sp>
        <p:nvSpPr>
          <p:cNvPr id="153603" name="Rectangle 3"/>
          <p:cNvSpPr>
            <a:spLocks noGrp="1" noChangeArrowheads="1"/>
          </p:cNvSpPr>
          <p:nvPr>
            <p:ph type="body" idx="1"/>
          </p:nvPr>
        </p:nvSpPr>
        <p:spPr>
          <a:xfrm>
            <a:off x="384175" y="852488"/>
            <a:ext cx="8229600" cy="5181600"/>
          </a:xfrm>
        </p:spPr>
        <p:txBody>
          <a:bodyPr/>
          <a:lstStyle/>
          <a:p>
            <a:pPr algn="r" rtl="1" eaLnBrk="1" hangingPunct="1"/>
            <a:r>
              <a:rPr lang="fa-IR" sz="4000" smtClean="0">
                <a:cs typeface="Nazanin" pitchFamily="2" charset="-78"/>
              </a:rPr>
              <a:t>اگر دقت كنيد متوجه مي شويد كه رقم نقلي ورودي در جمع دو عدد 4بيتي برابر با 0مي باشد.چه لزومي دارد كه رقم نقلي ورودي در جمع كننده 4بيتي وجود داشته باشد؟</a:t>
            </a:r>
          </a:p>
          <a:p>
            <a:pPr algn="r" rtl="1" eaLnBrk="1" hangingPunct="1"/>
            <a:r>
              <a:rPr lang="fa-IR" sz="4000" smtClean="0">
                <a:cs typeface="Nazanin" pitchFamily="2" charset="-78"/>
              </a:rPr>
              <a:t>دليل استفاده از رقم نقلي ورودي توليد جمع كننده هاي بزرگتر(8بيتي،12بيتي و...) با استفاده از جمع كنند ه هاي 4بيتي مي باشد.</a:t>
            </a:r>
          </a:p>
          <a:p>
            <a:pPr algn="r" rtl="1" eaLnBrk="1" hangingPunct="1"/>
            <a:r>
              <a:rPr lang="fa-IR" sz="4000" smtClean="0">
                <a:cs typeface="Nazanin" pitchFamily="2" charset="-78"/>
              </a:rPr>
              <a:t>به عنوان مثال روش ساخت جمع كننده هاي 8بيتي با استفاده از جمع كننده هاي 4بيتي به </a:t>
            </a:r>
            <a:r>
              <a:rPr lang="fa-IR" sz="4000" smtClean="0">
                <a:latin typeface="Times New Roman" pitchFamily="18" charset="0"/>
                <a:cs typeface="Nazanin" pitchFamily="2" charset="-78"/>
              </a:rPr>
              <a:t>صورت زير است:</a:t>
            </a:r>
          </a:p>
          <a:p>
            <a:pPr algn="r" rtl="1" eaLnBrk="1" hangingPunct="1">
              <a:buFontTx/>
              <a:buNone/>
            </a:pPr>
            <a:r>
              <a:rPr lang="fa-IR" sz="4000" smtClean="0">
                <a:latin typeface="Times New Roman" pitchFamily="18" charset="0"/>
                <a:cs typeface="Nazanin" pitchFamily="2" charset="-78"/>
              </a:rPr>
              <a:t>		-رقم نقلي ورودي </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in</a:t>
            </a:r>
            <a:r>
              <a:rPr lang="en-US" sz="4000" smtClean="0">
                <a:latin typeface="Times New Roman" pitchFamily="18" charset="0"/>
                <a:cs typeface="Nazanin" pitchFamily="2" charset="-78"/>
              </a:rPr>
              <a:t>=0</a:t>
            </a:r>
            <a:r>
              <a:rPr lang="fa-IR" sz="4000" smtClean="0">
                <a:latin typeface="Times New Roman" pitchFamily="18" charset="0"/>
                <a:cs typeface="Nazanin" pitchFamily="2" charset="-78"/>
              </a:rPr>
              <a:t>قرار داده مي شود.</a:t>
            </a:r>
          </a:p>
          <a:p>
            <a:pPr algn="r" rtl="1" eaLnBrk="1" hangingPunct="1">
              <a:buFontTx/>
              <a:buNone/>
            </a:pPr>
            <a:r>
              <a:rPr lang="fa-IR" sz="4000" smtClean="0">
                <a:latin typeface="Times New Roman" pitchFamily="18" charset="0"/>
                <a:cs typeface="Nazanin" pitchFamily="2" charset="-78"/>
              </a:rPr>
              <a:t>		-</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out</a:t>
            </a:r>
            <a:r>
              <a:rPr lang="fa-IR" sz="4000" smtClean="0">
                <a:latin typeface="Times New Roman" pitchFamily="18" charset="0"/>
                <a:cs typeface="Nazanin" pitchFamily="2" charset="-78"/>
              </a:rPr>
              <a:t>مربوط به جمع كننده 4بيت كم ارزش تر وارد </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in</a:t>
            </a:r>
            <a:r>
              <a:rPr lang="fa-IR" sz="4000" smtClean="0">
                <a:latin typeface="Times New Roman" pitchFamily="18" charset="0"/>
                <a:cs typeface="Nazanin" pitchFamily="2" charset="-78"/>
              </a:rPr>
              <a:t>جمع كنندة 4-بيت با ارزش بالاتر مي شود.</a:t>
            </a:r>
            <a:endParaRPr lang="en-US" sz="4000" smtClean="0">
              <a:latin typeface="Times New Roman" pitchFamily="18" charset="0"/>
              <a:cs typeface="Nazanin" pitchFamily="2" charset="-78"/>
            </a:endParaRPr>
          </a:p>
        </p:txBody>
      </p:sp>
      <p:sp>
        <p:nvSpPr>
          <p:cNvPr id="15360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endParaRPr lang="en-US" smtClean="0"/>
          </a:p>
        </p:txBody>
      </p:sp>
      <p:sp>
        <p:nvSpPr>
          <p:cNvPr id="26628" name="Rectangle 3"/>
          <p:cNvSpPr>
            <a:spLocks noGrp="1" noChangeArrowheads="1"/>
          </p:cNvSpPr>
          <p:nvPr>
            <p:ph type="body" idx="1"/>
          </p:nvPr>
        </p:nvSpPr>
        <p:spPr/>
        <p:txBody>
          <a:bodyPr/>
          <a:lstStyle/>
          <a:p>
            <a:pPr algn="r" rtl="1" eaLnBrk="1" hangingPunct="1"/>
            <a:r>
              <a:rPr lang="fa-IR" sz="4000" smtClean="0">
                <a:cs typeface="Nazanin" pitchFamily="2" charset="-78"/>
              </a:rPr>
              <a:t>ساخت يك جمع كننده 8-بيتي با استفاده جمع كننده هاي 4-بيتي</a:t>
            </a:r>
            <a:endParaRPr lang="en-US" sz="4000" smtClean="0">
              <a:cs typeface="Nazanin" pitchFamily="2" charset="-78"/>
            </a:endParaRPr>
          </a:p>
        </p:txBody>
      </p:sp>
      <p:graphicFrame>
        <p:nvGraphicFramePr>
          <p:cNvPr id="26626"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6629" name="Clip" r:id="rId3" imgW="0" imgH="0" progId="MS_ClipArt_Gallery.2">
                  <p:embed/>
                </p:oleObj>
              </mc:Choice>
              <mc:Fallback>
                <p:oleObj name="Clip" r:id="rId3" imgW="0" imgH="0" progId="MS_ClipArt_Gallery.2">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Rectangle 5"/>
          <p:cNvSpPr>
            <a:spLocks noChangeArrowheads="1"/>
          </p:cNvSpPr>
          <p:nvPr/>
        </p:nvSpPr>
        <p:spPr bwMode="auto">
          <a:xfrm>
            <a:off x="2209800" y="3505200"/>
            <a:ext cx="4800600" cy="1295400"/>
          </a:xfrm>
          <a:prstGeom prst="rect">
            <a:avLst/>
          </a:prstGeom>
          <a:noFill/>
          <a:ln w="25400">
            <a:solidFill>
              <a:schemeClr val="accent2"/>
            </a:solidFill>
            <a:prstDash val="sysDot"/>
            <a:miter lim="800000"/>
            <a:headEnd type="none" w="sm" len="sm"/>
            <a:tailEnd type="none" w="sm" len="sm"/>
          </a:ln>
        </p:spPr>
        <p:txBody>
          <a:bodyPr wrap="none" anchor="ctr"/>
          <a:lstStyle/>
          <a:p>
            <a:endParaRPr lang="en-US"/>
          </a:p>
        </p:txBody>
      </p:sp>
      <p:pic>
        <p:nvPicPr>
          <p:cNvPr id="26630" name="Picture 6"/>
          <p:cNvPicPr>
            <a:picLocks noChangeAspect="1" noChangeArrowheads="1"/>
          </p:cNvPicPr>
          <p:nvPr/>
        </p:nvPicPr>
        <p:blipFill>
          <a:blip r:embed="rId4"/>
          <a:srcRect/>
          <a:stretch>
            <a:fillRect/>
          </a:stretch>
        </p:blipFill>
        <p:spPr bwMode="auto">
          <a:xfrm>
            <a:off x="1828800" y="2971800"/>
            <a:ext cx="5545138" cy="2295525"/>
          </a:xfrm>
          <a:prstGeom prst="rect">
            <a:avLst/>
          </a:prstGeom>
          <a:noFill/>
          <a:ln w="9525">
            <a:noFill/>
            <a:miter lim="800000"/>
            <a:headEnd/>
            <a:tailEnd/>
          </a:ln>
        </p:spPr>
      </p:pic>
      <p:sp>
        <p:nvSpPr>
          <p:cNvPr id="26631" name="Footer Placeholder 8"/>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مكمل اعداد</a:t>
            </a:r>
            <a:endParaRPr lang="en-US" sz="2800" b="1" smtClean="0">
              <a:cs typeface="Nazanin" pitchFamily="2" charset="-78"/>
            </a:endParaRPr>
          </a:p>
        </p:txBody>
      </p:sp>
      <p:sp>
        <p:nvSpPr>
          <p:cNvPr id="60419" name="Rectangle 3"/>
          <p:cNvSpPr>
            <a:spLocks noGrp="1" noChangeArrowheads="1"/>
          </p:cNvSpPr>
          <p:nvPr>
            <p:ph type="subTitle" idx="1"/>
          </p:nvPr>
        </p:nvSpPr>
        <p:spPr>
          <a:xfrm>
            <a:off x="533400" y="1219200"/>
            <a:ext cx="7620000" cy="4800600"/>
          </a:xfrm>
          <a:noFill/>
        </p:spPr>
        <p:txBody>
          <a:bodyPr/>
          <a:lstStyle/>
          <a:p>
            <a:pPr marL="609600" indent="-609600" algn="r" rtl="1" eaLnBrk="1" hangingPunct="1">
              <a:buFontTx/>
              <a:buChar char="•"/>
            </a:pPr>
            <a:r>
              <a:rPr lang="fa-IR" sz="2400" smtClean="0">
                <a:cs typeface="Nazanin" pitchFamily="2" charset="-78"/>
              </a:rPr>
              <a:t>دو نوع مكمل براي هر عدد در مبناي </a:t>
            </a:r>
            <a:r>
              <a:rPr lang="en-US" sz="2400" smtClean="0">
                <a:cs typeface="Nazanin" pitchFamily="2" charset="-78"/>
              </a:rPr>
              <a:t>R</a:t>
            </a:r>
            <a:r>
              <a:rPr lang="fa-IR" sz="2400" smtClean="0">
                <a:cs typeface="Nazanin" pitchFamily="2" charset="-78"/>
              </a:rPr>
              <a:t>وجود دارد:</a:t>
            </a:r>
          </a:p>
          <a:p>
            <a:pPr marL="990600" lvl="1" indent="-533400" algn="r" rtl="1" eaLnBrk="1" hangingPunct="1">
              <a:buFont typeface="Arial" pitchFamily="34" charset="0"/>
              <a:buChar char="-"/>
            </a:pPr>
            <a:r>
              <a:rPr lang="fa-IR" sz="2000" smtClean="0">
                <a:cs typeface="Nazanin" pitchFamily="2" charset="-78"/>
              </a:rPr>
              <a:t>مكمل </a:t>
            </a:r>
            <a:r>
              <a:rPr lang="en-US" sz="2000" smtClean="0">
                <a:cs typeface="Nazanin" pitchFamily="2" charset="-78"/>
              </a:rPr>
              <a:t>R</a:t>
            </a:r>
          </a:p>
          <a:p>
            <a:pPr marL="990600" lvl="1" indent="-533400" algn="r" rtl="1" eaLnBrk="1" hangingPunct="1">
              <a:buFont typeface="Arial" pitchFamily="34" charset="0"/>
              <a:buChar char="-"/>
            </a:pPr>
            <a:r>
              <a:rPr lang="fa-IR" sz="2000" smtClean="0">
                <a:cs typeface="Nazanin" pitchFamily="2" charset="-78"/>
              </a:rPr>
              <a:t>مكمل</a:t>
            </a:r>
            <a:r>
              <a:rPr lang="en-US" sz="2000" smtClean="0">
                <a:cs typeface="Nazanin" pitchFamily="2" charset="-78"/>
              </a:rPr>
              <a:t>R-1</a:t>
            </a:r>
            <a:endParaRPr lang="fa-IR" sz="2000" smtClean="0">
              <a:cs typeface="Nazanin" pitchFamily="2" charset="-78"/>
            </a:endParaRPr>
          </a:p>
          <a:p>
            <a:pPr marL="609600" indent="-609600" algn="r" rtl="1" eaLnBrk="1" hangingPunct="1">
              <a:buFontTx/>
              <a:buChar char="•"/>
            </a:pPr>
            <a:r>
              <a:rPr lang="fa-IR" sz="2400" smtClean="0">
                <a:cs typeface="Nazanin" pitchFamily="2" charset="-78"/>
              </a:rPr>
              <a:t>در مكمل </a:t>
            </a:r>
            <a:r>
              <a:rPr lang="en-US" sz="2400" smtClean="0">
                <a:cs typeface="Nazanin" pitchFamily="2" charset="-78"/>
              </a:rPr>
              <a:t>R-1</a:t>
            </a:r>
            <a:r>
              <a:rPr lang="fa-IR" sz="2400" smtClean="0">
                <a:cs typeface="Nazanin" pitchFamily="2" charset="-78"/>
              </a:rPr>
              <a:t>از هر رقم مقدار(</a:t>
            </a:r>
            <a:r>
              <a:rPr lang="en-US" sz="2400" smtClean="0">
                <a:cs typeface="Nazanin" pitchFamily="2" charset="-78"/>
              </a:rPr>
              <a:t>R-1</a:t>
            </a:r>
            <a:r>
              <a:rPr lang="fa-IR" sz="2400" smtClean="0">
                <a:cs typeface="Nazanin" pitchFamily="2" charset="-78"/>
              </a:rPr>
              <a:t>)راكسر مي‌كنيم.</a:t>
            </a:r>
          </a:p>
          <a:p>
            <a:pPr marL="990600" lvl="1" indent="-533400" algn="r" rtl="1" eaLnBrk="1" hangingPunct="1">
              <a:buFontTx/>
              <a:buChar char="–"/>
            </a:pPr>
            <a:r>
              <a:rPr lang="fa-IR" sz="2000" smtClean="0">
                <a:cs typeface="Nazanin" pitchFamily="2" charset="-78"/>
              </a:rPr>
              <a:t>مكمل 9عدد 835</a:t>
            </a:r>
            <a:r>
              <a:rPr lang="fa-IR" sz="2000" baseline="-25000" smtClean="0">
                <a:cs typeface="Nazanin" pitchFamily="2" charset="-78"/>
              </a:rPr>
              <a:t>10</a:t>
            </a:r>
            <a:r>
              <a:rPr lang="fa-IR" sz="2000" smtClean="0">
                <a:cs typeface="Nazanin" pitchFamily="2" charset="-78"/>
              </a:rPr>
              <a:t>برابر است با164</a:t>
            </a:r>
            <a:r>
              <a:rPr lang="fa-IR" sz="2000" baseline="-25000" smtClean="0">
                <a:cs typeface="Nazanin" pitchFamily="2" charset="-78"/>
              </a:rPr>
              <a:t>10</a:t>
            </a:r>
            <a:endParaRPr lang="fa-IR" sz="2000" smtClean="0">
              <a:cs typeface="Nazanin" pitchFamily="2" charset="-78"/>
            </a:endParaRPr>
          </a:p>
          <a:p>
            <a:pPr marL="990600" lvl="1" indent="-533400" algn="r" rtl="1" eaLnBrk="1" hangingPunct="1">
              <a:buFontTx/>
              <a:buChar char="–"/>
            </a:pPr>
            <a:r>
              <a:rPr lang="fa-IR" sz="2000" smtClean="0">
                <a:cs typeface="Nazanin" pitchFamily="2" charset="-78"/>
              </a:rPr>
              <a:t>مكمل 1عدد1010</a:t>
            </a:r>
            <a:r>
              <a:rPr lang="fa-IR" sz="2000" baseline="-25000" smtClean="0">
                <a:cs typeface="Nazanin" pitchFamily="2" charset="-78"/>
              </a:rPr>
              <a:t>2</a:t>
            </a:r>
            <a:r>
              <a:rPr lang="fa-IR" sz="2000" smtClean="0">
                <a:cs typeface="Nazanin" pitchFamily="2" charset="-78"/>
              </a:rPr>
              <a:t>براربر است با0101</a:t>
            </a:r>
            <a:r>
              <a:rPr lang="fa-IR" sz="2000" baseline="-25000" smtClean="0">
                <a:cs typeface="Nazanin" pitchFamily="2" charset="-78"/>
              </a:rPr>
              <a:t>2</a:t>
            </a:r>
            <a:endParaRPr lang="fa-IR" sz="2000" smtClean="0">
              <a:cs typeface="Nazanin" pitchFamily="2" charset="-78"/>
            </a:endParaRPr>
          </a:p>
          <a:p>
            <a:pPr marL="609600" indent="-609600" algn="r" rtl="1" eaLnBrk="1" hangingPunct="1">
              <a:buFontTx/>
              <a:buChar char="•"/>
            </a:pPr>
            <a:r>
              <a:rPr lang="fa-IR" sz="2400" smtClean="0">
                <a:cs typeface="Nazanin" pitchFamily="2" charset="-78"/>
              </a:rPr>
              <a:t>براي يافتن مكمل </a:t>
            </a:r>
            <a:r>
              <a:rPr lang="en-US" sz="2400" smtClean="0">
                <a:cs typeface="Nazanin" pitchFamily="2" charset="-78"/>
              </a:rPr>
              <a:t>R</a:t>
            </a:r>
            <a:r>
              <a:rPr lang="fa-IR" sz="2400" smtClean="0">
                <a:cs typeface="Nazanin" pitchFamily="2" charset="-78"/>
              </a:rPr>
              <a:t>يك عدد ابتدا مكمل </a:t>
            </a:r>
            <a:r>
              <a:rPr lang="en-US" sz="2400" smtClean="0">
                <a:cs typeface="Nazanin" pitchFamily="2" charset="-78"/>
              </a:rPr>
              <a:t>R-1</a:t>
            </a:r>
            <a:r>
              <a:rPr lang="fa-IR" sz="2400" smtClean="0">
                <a:cs typeface="Nazanin" pitchFamily="2" charset="-78"/>
              </a:rPr>
              <a:t> آن عدد را محاسبه كرده سپس مقدار1را با آن جمع مي كنيم.</a:t>
            </a:r>
          </a:p>
          <a:p>
            <a:pPr marL="990600" lvl="1" indent="-533400" algn="r" rtl="1" eaLnBrk="1" hangingPunct="1">
              <a:buFontTx/>
              <a:buChar char="–"/>
            </a:pPr>
            <a:r>
              <a:rPr lang="fa-IR" sz="2000" smtClean="0">
                <a:cs typeface="Nazanin" pitchFamily="2" charset="-78"/>
              </a:rPr>
              <a:t>مكمل 10عدد835</a:t>
            </a:r>
            <a:r>
              <a:rPr lang="fa-IR" sz="2000" baseline="-25000" smtClean="0">
                <a:cs typeface="Nazanin" pitchFamily="2" charset="-78"/>
              </a:rPr>
              <a:t>10</a:t>
            </a:r>
            <a:r>
              <a:rPr lang="fa-IR" sz="2000" smtClean="0">
                <a:cs typeface="Nazanin" pitchFamily="2" charset="-78"/>
              </a:rPr>
              <a:t>برابر است با   1+164</a:t>
            </a:r>
            <a:r>
              <a:rPr lang="fa-IR" sz="2000" baseline="-25000" smtClean="0">
                <a:cs typeface="Nazanin" pitchFamily="2" charset="-78"/>
              </a:rPr>
              <a:t>10</a:t>
            </a:r>
            <a:r>
              <a:rPr lang="en-US" sz="2000" smtClean="0">
                <a:cs typeface="Nazanin" pitchFamily="2" charset="-78"/>
              </a:rPr>
              <a:t>=</a:t>
            </a:r>
            <a:r>
              <a:rPr lang="fa-IR" sz="2000" smtClean="0">
                <a:cs typeface="Nazanin" pitchFamily="2" charset="-78"/>
              </a:rPr>
              <a:t>165</a:t>
            </a:r>
            <a:r>
              <a:rPr lang="fa-IR" sz="2000" baseline="-25000" smtClean="0">
                <a:cs typeface="Nazanin" pitchFamily="2" charset="-78"/>
              </a:rPr>
              <a:t>10</a:t>
            </a:r>
          </a:p>
          <a:p>
            <a:pPr marL="990600" lvl="1" indent="-533400" algn="r" rtl="1" eaLnBrk="1" hangingPunct="1">
              <a:buFontTx/>
              <a:buChar char="–"/>
            </a:pPr>
            <a:r>
              <a:rPr lang="fa-IR" sz="2000" smtClean="0">
                <a:cs typeface="Nazanin" pitchFamily="2" charset="-78"/>
              </a:rPr>
              <a:t>مكمل 2عدد 1010</a:t>
            </a:r>
            <a:r>
              <a:rPr lang="fa-IR" sz="2000" baseline="-25000" smtClean="0">
                <a:cs typeface="Nazanin" pitchFamily="2" charset="-78"/>
              </a:rPr>
              <a:t>2</a:t>
            </a:r>
            <a:r>
              <a:rPr lang="fa-IR" sz="2000" smtClean="0">
                <a:cs typeface="Nazanin" pitchFamily="2" charset="-78"/>
              </a:rPr>
              <a:t>برابر است با   1+0101</a:t>
            </a:r>
            <a:r>
              <a:rPr lang="fa-IR" sz="2000" baseline="-25000" smtClean="0">
                <a:cs typeface="Nazanin" pitchFamily="2" charset="-78"/>
              </a:rPr>
              <a:t>2 </a:t>
            </a:r>
            <a:r>
              <a:rPr lang="en-US" sz="2000" smtClean="0">
                <a:cs typeface="Nazanin" pitchFamily="2" charset="-78"/>
              </a:rPr>
              <a:t>=</a:t>
            </a:r>
            <a:r>
              <a:rPr lang="fa-IR" sz="2000" smtClean="0">
                <a:cs typeface="Nazanin" pitchFamily="2" charset="-78"/>
              </a:rPr>
              <a:t> 0110</a:t>
            </a:r>
            <a:r>
              <a:rPr lang="fa-IR" sz="2000" baseline="-25000" smtClean="0">
                <a:cs typeface="Nazanin" pitchFamily="2" charset="-78"/>
              </a:rPr>
              <a:t>2</a:t>
            </a:r>
            <a:endParaRPr lang="fa-IR" sz="2000" smtClean="0">
              <a:cs typeface="Nazanin" pitchFamily="2" charset="-78"/>
            </a:endParaRPr>
          </a:p>
          <a:p>
            <a:pPr marL="990600" lvl="1" indent="-533400" algn="r" rtl="1" eaLnBrk="1" hangingPunct="1"/>
            <a:endParaRPr lang="en-US" sz="2000" smtClean="0">
              <a:cs typeface="Nazanin" pitchFamily="2" charset="-78"/>
            </a:endParaRPr>
          </a:p>
        </p:txBody>
      </p:sp>
      <p:sp>
        <p:nvSpPr>
          <p:cNvPr id="604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تاخير گيت ها</a:t>
            </a:r>
            <a:endParaRPr lang="en-US" smtClean="0">
              <a:latin typeface="Times New Roman" pitchFamily="18" charset="0"/>
              <a:cs typeface="Nazanin" pitchFamily="2" charset="-78"/>
            </a:endParaRPr>
          </a:p>
        </p:txBody>
      </p:sp>
      <p:sp>
        <p:nvSpPr>
          <p:cNvPr id="27652" name="Rectangle 3"/>
          <p:cNvSpPr>
            <a:spLocks noGrp="1" noChangeArrowheads="1"/>
          </p:cNvSpPr>
          <p:nvPr>
            <p:ph type="body" idx="1"/>
          </p:nvPr>
        </p:nvSpPr>
        <p:spPr>
          <a:xfrm>
            <a:off x="457200" y="838200"/>
            <a:ext cx="8305800" cy="2362200"/>
          </a:xfrm>
        </p:spPr>
        <p:txBody>
          <a:bodyPr/>
          <a:lstStyle/>
          <a:p>
            <a:pPr algn="r" rtl="1" eaLnBrk="1" hangingPunct="1">
              <a:lnSpc>
                <a:spcPct val="80000"/>
              </a:lnSpc>
            </a:pPr>
            <a:endParaRPr lang="fa-IR" sz="4000" smtClean="0">
              <a:cs typeface="Nazanin" pitchFamily="2" charset="-78"/>
            </a:endParaRPr>
          </a:p>
          <a:p>
            <a:pPr algn="r" rtl="1" eaLnBrk="1" hangingPunct="1">
              <a:lnSpc>
                <a:spcPct val="80000"/>
              </a:lnSpc>
            </a:pPr>
            <a:r>
              <a:rPr lang="fa-IR" sz="4000" smtClean="0">
                <a:cs typeface="Nazanin" pitchFamily="2" charset="-78"/>
              </a:rPr>
              <a:t>در حالت طبيعي هر گيت براي توليد خروجي در صورت قرار گرفتن خروجي بر روي آن داراي مقداري تاخير است.</a:t>
            </a:r>
          </a:p>
          <a:p>
            <a:pPr algn="r" rtl="1" eaLnBrk="1" hangingPunct="1">
              <a:lnSpc>
                <a:spcPct val="80000"/>
              </a:lnSpc>
            </a:pPr>
            <a:r>
              <a:rPr lang="fa-IR" sz="4000" smtClean="0">
                <a:cs typeface="Nazanin" pitchFamily="2" charset="-78"/>
              </a:rPr>
              <a:t>در يك مدار منطقي كه از گيت هاي متعدد در سطوح مختلف  تشكيل شده است محاسبه تاخير كل (يعني از زماني كه سيگنالهاي ورودي بر روي پايه هاي ورودي قرار مي گيرند تا زماني كه خروجي نهايي توليدمي شود)مشكل مي باشد.</a:t>
            </a:r>
          </a:p>
          <a:p>
            <a:pPr algn="r" rtl="1" eaLnBrk="1" hangingPunct="1">
              <a:lnSpc>
                <a:spcPct val="80000"/>
              </a:lnSpc>
            </a:pPr>
            <a:r>
              <a:rPr lang="fa-IR" sz="4000" smtClean="0">
                <a:cs typeface="Nazanin" pitchFamily="2" charset="-78"/>
              </a:rPr>
              <a:t>براي محاسبه ي تاخير كل از نمودار زماني استفاده مي شود</a:t>
            </a:r>
          </a:p>
        </p:txBody>
      </p:sp>
      <p:graphicFrame>
        <p:nvGraphicFramePr>
          <p:cNvPr id="27650" name="Object 4"/>
          <p:cNvGraphicFramePr>
            <a:graphicFrameLocks noChangeAspect="1"/>
          </p:cNvGraphicFramePr>
          <p:nvPr/>
        </p:nvGraphicFramePr>
        <p:xfrm>
          <a:off x="838200" y="4230688"/>
          <a:ext cx="1209675" cy="628650"/>
        </p:xfrm>
        <a:graphic>
          <a:graphicData uri="http://schemas.openxmlformats.org/presentationml/2006/ole">
            <mc:AlternateContent xmlns:mc="http://schemas.openxmlformats.org/markup-compatibility/2006">
              <mc:Choice xmlns:v="urn:schemas-microsoft-com:vml" Requires="v">
                <p:oleObj spid="_x0000_s27653" name="Bitmap Image" r:id="rId3" imgW="1209524" imgH="628571" progId="Paint.Picture">
                  <p:embed/>
                </p:oleObj>
              </mc:Choice>
              <mc:Fallback>
                <p:oleObj name="Bitmap Image" r:id="rId3" imgW="1209524" imgH="62857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230688"/>
                        <a:ext cx="12096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Line 5"/>
          <p:cNvSpPr>
            <a:spLocks noChangeShapeType="1"/>
          </p:cNvSpPr>
          <p:nvPr/>
        </p:nvSpPr>
        <p:spPr bwMode="auto">
          <a:xfrm>
            <a:off x="4267200" y="4459288"/>
            <a:ext cx="3048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54" name="Line 6"/>
          <p:cNvSpPr>
            <a:spLocks noChangeShapeType="1"/>
          </p:cNvSpPr>
          <p:nvPr/>
        </p:nvSpPr>
        <p:spPr bwMode="auto">
          <a:xfrm flipV="1">
            <a:off x="5181600" y="4230688"/>
            <a:ext cx="0" cy="2286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55" name="Line 7"/>
          <p:cNvSpPr>
            <a:spLocks noChangeShapeType="1"/>
          </p:cNvSpPr>
          <p:nvPr/>
        </p:nvSpPr>
        <p:spPr bwMode="auto">
          <a:xfrm>
            <a:off x="4572000" y="4230688"/>
            <a:ext cx="6096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56" name="Text Box 8"/>
          <p:cNvSpPr txBox="1">
            <a:spLocks noChangeArrowheads="1"/>
          </p:cNvSpPr>
          <p:nvPr/>
        </p:nvSpPr>
        <p:spPr bwMode="auto">
          <a:xfrm>
            <a:off x="3810000" y="4154488"/>
            <a:ext cx="360363" cy="833437"/>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x</a:t>
            </a:r>
          </a:p>
          <a:p>
            <a:pPr algn="l" eaLnBrk="0" hangingPunct="0">
              <a:lnSpc>
                <a:spcPct val="170000"/>
              </a:lnSpc>
            </a:pPr>
            <a:r>
              <a:rPr lang="en-US" u="none">
                <a:latin typeface="Comic Sans MS" pitchFamily="66" charset="0"/>
              </a:rPr>
              <a:t>x’</a:t>
            </a:r>
          </a:p>
        </p:txBody>
      </p:sp>
      <p:sp>
        <p:nvSpPr>
          <p:cNvPr id="27657" name="Line 9"/>
          <p:cNvSpPr>
            <a:spLocks noChangeShapeType="1"/>
          </p:cNvSpPr>
          <p:nvPr/>
        </p:nvSpPr>
        <p:spPr bwMode="auto">
          <a:xfrm>
            <a:off x="4560888" y="4038600"/>
            <a:ext cx="0" cy="1219200"/>
          </a:xfrm>
          <a:prstGeom prst="line">
            <a:avLst/>
          </a:prstGeom>
          <a:noFill/>
          <a:ln w="25400">
            <a:solidFill>
              <a:schemeClr val="tx1"/>
            </a:solidFill>
            <a:prstDash val="sysDot"/>
            <a:round/>
            <a:headEnd type="none" w="sm" len="sm"/>
            <a:tailEnd type="none" w="sm" len="sm"/>
          </a:ln>
        </p:spPr>
        <p:txBody>
          <a:bodyPr wrap="none" anchor="ctr"/>
          <a:lstStyle/>
          <a:p>
            <a:endParaRPr lang="en-US"/>
          </a:p>
        </p:txBody>
      </p:sp>
      <p:sp>
        <p:nvSpPr>
          <p:cNvPr id="27658" name="Line 10"/>
          <p:cNvSpPr>
            <a:spLocks noChangeShapeType="1"/>
          </p:cNvSpPr>
          <p:nvPr/>
        </p:nvSpPr>
        <p:spPr bwMode="auto">
          <a:xfrm>
            <a:off x="5181600" y="4038600"/>
            <a:ext cx="0" cy="1219200"/>
          </a:xfrm>
          <a:prstGeom prst="line">
            <a:avLst/>
          </a:prstGeom>
          <a:noFill/>
          <a:ln w="25400">
            <a:solidFill>
              <a:schemeClr val="tx1"/>
            </a:solidFill>
            <a:prstDash val="sysDot"/>
            <a:round/>
            <a:headEnd type="none" w="sm" len="sm"/>
            <a:tailEnd type="none" w="sm" len="sm"/>
          </a:ln>
        </p:spPr>
        <p:txBody>
          <a:bodyPr wrap="none" anchor="ctr"/>
          <a:lstStyle/>
          <a:p>
            <a:endParaRPr lang="en-US"/>
          </a:p>
        </p:txBody>
      </p:sp>
      <p:sp>
        <p:nvSpPr>
          <p:cNvPr id="27659" name="Text Box 11"/>
          <p:cNvSpPr txBox="1">
            <a:spLocks noChangeArrowheads="1"/>
          </p:cNvSpPr>
          <p:nvPr/>
        </p:nvSpPr>
        <p:spPr bwMode="auto">
          <a:xfrm>
            <a:off x="3192463" y="3719513"/>
            <a:ext cx="287337" cy="366712"/>
          </a:xfrm>
          <a:prstGeom prst="rect">
            <a:avLst/>
          </a:prstGeom>
          <a:noFill/>
          <a:ln w="25400">
            <a:noFill/>
            <a:miter lim="800000"/>
            <a:headEnd type="none" w="sm" len="sm"/>
            <a:tailEnd type="none" w="sm" len="sm"/>
          </a:ln>
        </p:spPr>
        <p:txBody>
          <a:bodyPr wrap="none">
            <a:spAutoFit/>
          </a:bodyPr>
          <a:lstStyle/>
          <a:p>
            <a:pPr algn="l" eaLnBrk="0" hangingPunct="0"/>
            <a:r>
              <a:rPr lang="en-US" u="none">
                <a:solidFill>
                  <a:schemeClr val="accent2"/>
                </a:solidFill>
                <a:latin typeface="Comic Sans MS" pitchFamily="66" charset="0"/>
              </a:rPr>
              <a:t>1</a:t>
            </a:r>
          </a:p>
        </p:txBody>
      </p:sp>
      <p:sp>
        <p:nvSpPr>
          <p:cNvPr id="27660" name="Freeform 12"/>
          <p:cNvSpPr>
            <a:spLocks/>
          </p:cNvSpPr>
          <p:nvPr/>
        </p:nvSpPr>
        <p:spPr bwMode="auto">
          <a:xfrm flipH="1">
            <a:off x="3570288" y="4506913"/>
            <a:ext cx="708025" cy="111125"/>
          </a:xfrm>
          <a:custGeom>
            <a:avLst/>
            <a:gdLst>
              <a:gd name="T0" fmla="*/ 708025 w 432"/>
              <a:gd name="T1" fmla="*/ 95250 h 280"/>
              <a:gd name="T2" fmla="*/ 236008 w 432"/>
              <a:gd name="T3" fmla="*/ 95250 h 280"/>
              <a:gd name="T4" fmla="*/ 0 w 432"/>
              <a:gd name="T5" fmla="*/ 0 h 280"/>
              <a:gd name="T6" fmla="*/ 0 60000 65536"/>
              <a:gd name="T7" fmla="*/ 0 60000 65536"/>
              <a:gd name="T8" fmla="*/ 0 60000 65536"/>
              <a:gd name="T9" fmla="*/ 0 w 432"/>
              <a:gd name="T10" fmla="*/ 0 h 280"/>
              <a:gd name="T11" fmla="*/ 432 w 432"/>
              <a:gd name="T12" fmla="*/ 280 h 280"/>
            </a:gdLst>
            <a:ahLst/>
            <a:cxnLst>
              <a:cxn ang="T6">
                <a:pos x="T0" y="T1"/>
              </a:cxn>
              <a:cxn ang="T7">
                <a:pos x="T2" y="T3"/>
              </a:cxn>
              <a:cxn ang="T8">
                <a:pos x="T4" y="T5"/>
              </a:cxn>
            </a:cxnLst>
            <a:rect l="T9" t="T10" r="T11" b="T12"/>
            <a:pathLst>
              <a:path w="432" h="280">
                <a:moveTo>
                  <a:pt x="432" y="240"/>
                </a:moveTo>
                <a:cubicBezTo>
                  <a:pt x="324" y="260"/>
                  <a:pt x="216" y="280"/>
                  <a:pt x="144" y="240"/>
                </a:cubicBezTo>
                <a:cubicBezTo>
                  <a:pt x="72" y="200"/>
                  <a:pt x="36" y="100"/>
                  <a:pt x="0" y="0"/>
                </a:cubicBezTo>
              </a:path>
            </a:pathLst>
          </a:custGeom>
          <a:noFill/>
          <a:ln w="38100" cap="flat" cmpd="sng">
            <a:solidFill>
              <a:srgbClr val="3333FF"/>
            </a:solidFill>
            <a:prstDash val="solid"/>
            <a:round/>
            <a:headEnd type="none" w="sm" len="sm"/>
            <a:tailEnd type="triangle" w="med" len="med"/>
          </a:ln>
        </p:spPr>
        <p:txBody>
          <a:bodyPr wrap="none" anchor="ctr"/>
          <a:lstStyle/>
          <a:p>
            <a:endParaRPr lang="en-US"/>
          </a:p>
        </p:txBody>
      </p:sp>
      <p:sp>
        <p:nvSpPr>
          <p:cNvPr id="27661" name="Text Box 13"/>
          <p:cNvSpPr txBox="1">
            <a:spLocks noChangeArrowheads="1"/>
          </p:cNvSpPr>
          <p:nvPr/>
        </p:nvSpPr>
        <p:spPr bwMode="auto">
          <a:xfrm>
            <a:off x="3200400" y="4416425"/>
            <a:ext cx="323850" cy="366713"/>
          </a:xfrm>
          <a:prstGeom prst="rect">
            <a:avLst/>
          </a:prstGeom>
          <a:noFill/>
          <a:ln w="25400">
            <a:noFill/>
            <a:miter lim="800000"/>
            <a:headEnd type="none" w="sm" len="sm"/>
            <a:tailEnd type="none" w="sm" len="sm"/>
          </a:ln>
        </p:spPr>
        <p:txBody>
          <a:bodyPr wrap="none">
            <a:spAutoFit/>
          </a:bodyPr>
          <a:lstStyle/>
          <a:p>
            <a:pPr algn="l" eaLnBrk="0" hangingPunct="0"/>
            <a:r>
              <a:rPr lang="en-US" u="none">
                <a:solidFill>
                  <a:schemeClr val="accent2"/>
                </a:solidFill>
                <a:latin typeface="Comic Sans MS" pitchFamily="66" charset="0"/>
              </a:rPr>
              <a:t>0</a:t>
            </a:r>
          </a:p>
        </p:txBody>
      </p:sp>
      <p:sp>
        <p:nvSpPr>
          <p:cNvPr id="27662" name="Line 14"/>
          <p:cNvSpPr>
            <a:spLocks noChangeShapeType="1"/>
          </p:cNvSpPr>
          <p:nvPr/>
        </p:nvSpPr>
        <p:spPr bwMode="auto">
          <a:xfrm>
            <a:off x="4267200" y="4724400"/>
            <a:ext cx="4572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3" name="Line 15"/>
          <p:cNvSpPr>
            <a:spLocks noChangeShapeType="1"/>
          </p:cNvSpPr>
          <p:nvPr/>
        </p:nvSpPr>
        <p:spPr bwMode="auto">
          <a:xfrm>
            <a:off x="4724400" y="4953000"/>
            <a:ext cx="6096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4" name="Line 16"/>
          <p:cNvSpPr>
            <a:spLocks noChangeShapeType="1"/>
          </p:cNvSpPr>
          <p:nvPr/>
        </p:nvSpPr>
        <p:spPr bwMode="auto">
          <a:xfrm flipV="1">
            <a:off x="4572000" y="4230688"/>
            <a:ext cx="0" cy="2286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5" name="Line 17"/>
          <p:cNvSpPr>
            <a:spLocks noChangeShapeType="1"/>
          </p:cNvSpPr>
          <p:nvPr/>
        </p:nvSpPr>
        <p:spPr bwMode="auto">
          <a:xfrm flipV="1">
            <a:off x="5326063" y="4724400"/>
            <a:ext cx="0" cy="2286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6" name="Line 18"/>
          <p:cNvSpPr>
            <a:spLocks noChangeShapeType="1"/>
          </p:cNvSpPr>
          <p:nvPr/>
        </p:nvSpPr>
        <p:spPr bwMode="auto">
          <a:xfrm>
            <a:off x="5181600" y="4459288"/>
            <a:ext cx="1127125"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7" name="Line 19"/>
          <p:cNvSpPr>
            <a:spLocks noChangeShapeType="1"/>
          </p:cNvSpPr>
          <p:nvPr/>
        </p:nvSpPr>
        <p:spPr bwMode="auto">
          <a:xfrm flipV="1">
            <a:off x="4724400" y="4724400"/>
            <a:ext cx="0" cy="2286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8" name="Line 20"/>
          <p:cNvSpPr>
            <a:spLocks noChangeShapeType="1"/>
          </p:cNvSpPr>
          <p:nvPr/>
        </p:nvSpPr>
        <p:spPr bwMode="auto">
          <a:xfrm>
            <a:off x="5334000" y="4724400"/>
            <a:ext cx="974725"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7669" name="Line 21"/>
          <p:cNvSpPr>
            <a:spLocks noChangeShapeType="1"/>
          </p:cNvSpPr>
          <p:nvPr/>
        </p:nvSpPr>
        <p:spPr bwMode="auto">
          <a:xfrm>
            <a:off x="5775325" y="4038600"/>
            <a:ext cx="0" cy="1219200"/>
          </a:xfrm>
          <a:prstGeom prst="line">
            <a:avLst/>
          </a:prstGeom>
          <a:noFill/>
          <a:ln w="25400">
            <a:solidFill>
              <a:schemeClr val="tx1"/>
            </a:solidFill>
            <a:prstDash val="sysDot"/>
            <a:round/>
            <a:headEnd type="none" w="sm" len="sm"/>
            <a:tailEnd type="none" w="sm" len="sm"/>
          </a:ln>
        </p:spPr>
        <p:txBody>
          <a:bodyPr wrap="none" anchor="ctr"/>
          <a:lstStyle/>
          <a:p>
            <a:endParaRPr lang="en-US"/>
          </a:p>
        </p:txBody>
      </p:sp>
      <p:sp>
        <p:nvSpPr>
          <p:cNvPr id="27670" name="Line 22"/>
          <p:cNvSpPr>
            <a:spLocks noChangeShapeType="1"/>
          </p:cNvSpPr>
          <p:nvPr/>
        </p:nvSpPr>
        <p:spPr bwMode="auto">
          <a:xfrm>
            <a:off x="6308725" y="4038600"/>
            <a:ext cx="0" cy="1219200"/>
          </a:xfrm>
          <a:prstGeom prst="line">
            <a:avLst/>
          </a:prstGeom>
          <a:noFill/>
          <a:ln w="25400">
            <a:solidFill>
              <a:schemeClr val="tx1"/>
            </a:solidFill>
            <a:prstDash val="sysDot"/>
            <a:round/>
            <a:headEnd type="none" w="sm" len="sm"/>
            <a:tailEnd type="none" w="sm" len="sm"/>
          </a:ln>
        </p:spPr>
        <p:txBody>
          <a:bodyPr wrap="none" anchor="ctr"/>
          <a:lstStyle/>
          <a:p>
            <a:endParaRPr lang="en-US"/>
          </a:p>
        </p:txBody>
      </p:sp>
      <p:sp>
        <p:nvSpPr>
          <p:cNvPr id="27671" name="Text Box 23"/>
          <p:cNvSpPr txBox="1">
            <a:spLocks noChangeArrowheads="1"/>
          </p:cNvSpPr>
          <p:nvPr/>
        </p:nvSpPr>
        <p:spPr bwMode="auto">
          <a:xfrm>
            <a:off x="2913063" y="5503863"/>
            <a:ext cx="977900" cy="392112"/>
          </a:xfrm>
          <a:prstGeom prst="rect">
            <a:avLst/>
          </a:prstGeom>
          <a:noFill/>
          <a:ln w="25400">
            <a:solidFill>
              <a:srgbClr val="FF00FF"/>
            </a:solidFill>
            <a:miter lim="800000"/>
            <a:headEnd type="none" w="sm" len="sm"/>
            <a:tailEnd type="none" w="sm" len="sm"/>
          </a:ln>
        </p:spPr>
        <p:txBody>
          <a:bodyPr wrap="none">
            <a:spAutoFit/>
          </a:bodyPr>
          <a:lstStyle/>
          <a:p>
            <a:pPr algn="ctr" eaLnBrk="0" hangingPunct="0"/>
            <a:r>
              <a:rPr lang="fa-IR" u="none">
                <a:solidFill>
                  <a:srgbClr val="FF00FF"/>
                </a:solidFill>
                <a:latin typeface="Comic Sans MS" pitchFamily="66" charset="0"/>
              </a:rPr>
              <a:t>تاخير گيت</a:t>
            </a:r>
            <a:endParaRPr lang="en-US" u="none">
              <a:solidFill>
                <a:srgbClr val="FF00FF"/>
              </a:solidFill>
              <a:latin typeface="Comic Sans MS" pitchFamily="66" charset="0"/>
            </a:endParaRPr>
          </a:p>
        </p:txBody>
      </p:sp>
      <p:sp>
        <p:nvSpPr>
          <p:cNvPr id="27672" name="Freeform 24"/>
          <p:cNvSpPr>
            <a:spLocks/>
          </p:cNvSpPr>
          <p:nvPr/>
        </p:nvSpPr>
        <p:spPr bwMode="auto">
          <a:xfrm flipH="1">
            <a:off x="4095750" y="5124450"/>
            <a:ext cx="1149350" cy="750888"/>
          </a:xfrm>
          <a:custGeom>
            <a:avLst/>
            <a:gdLst>
              <a:gd name="T0" fmla="*/ 1149350 w 432"/>
              <a:gd name="T1" fmla="*/ 643618 h 280"/>
              <a:gd name="T2" fmla="*/ 383117 w 432"/>
              <a:gd name="T3" fmla="*/ 643618 h 280"/>
              <a:gd name="T4" fmla="*/ 0 w 432"/>
              <a:gd name="T5" fmla="*/ 0 h 280"/>
              <a:gd name="T6" fmla="*/ 0 60000 65536"/>
              <a:gd name="T7" fmla="*/ 0 60000 65536"/>
              <a:gd name="T8" fmla="*/ 0 60000 65536"/>
              <a:gd name="T9" fmla="*/ 0 w 432"/>
              <a:gd name="T10" fmla="*/ 0 h 280"/>
              <a:gd name="T11" fmla="*/ 432 w 432"/>
              <a:gd name="T12" fmla="*/ 280 h 280"/>
            </a:gdLst>
            <a:ahLst/>
            <a:cxnLst>
              <a:cxn ang="T6">
                <a:pos x="T0" y="T1"/>
              </a:cxn>
              <a:cxn ang="T7">
                <a:pos x="T2" y="T3"/>
              </a:cxn>
              <a:cxn ang="T8">
                <a:pos x="T4" y="T5"/>
              </a:cxn>
            </a:cxnLst>
            <a:rect l="T9" t="T10" r="T11" b="T12"/>
            <a:pathLst>
              <a:path w="432" h="280">
                <a:moveTo>
                  <a:pt x="432" y="240"/>
                </a:moveTo>
                <a:cubicBezTo>
                  <a:pt x="324" y="260"/>
                  <a:pt x="216" y="280"/>
                  <a:pt x="144" y="240"/>
                </a:cubicBezTo>
                <a:cubicBezTo>
                  <a:pt x="72" y="200"/>
                  <a:pt x="36" y="100"/>
                  <a:pt x="0" y="0"/>
                </a:cubicBezTo>
              </a:path>
            </a:pathLst>
          </a:custGeom>
          <a:noFill/>
          <a:ln w="38100" cap="flat" cmpd="sng">
            <a:solidFill>
              <a:srgbClr val="FF00FF"/>
            </a:solidFill>
            <a:prstDash val="solid"/>
            <a:round/>
            <a:headEnd type="none" w="sm" len="sm"/>
            <a:tailEnd type="triangle" w="med" len="med"/>
          </a:ln>
        </p:spPr>
        <p:txBody>
          <a:bodyPr wrap="none" anchor="ctr"/>
          <a:lstStyle/>
          <a:p>
            <a:endParaRPr lang="en-US"/>
          </a:p>
        </p:txBody>
      </p:sp>
      <p:sp>
        <p:nvSpPr>
          <p:cNvPr id="27673" name="Freeform 25"/>
          <p:cNvSpPr>
            <a:spLocks/>
          </p:cNvSpPr>
          <p:nvPr/>
        </p:nvSpPr>
        <p:spPr bwMode="auto">
          <a:xfrm flipH="1">
            <a:off x="4095750" y="5148263"/>
            <a:ext cx="593725" cy="727075"/>
          </a:xfrm>
          <a:custGeom>
            <a:avLst/>
            <a:gdLst>
              <a:gd name="T0" fmla="*/ 593725 w 432"/>
              <a:gd name="T1" fmla="*/ 623207 h 280"/>
              <a:gd name="T2" fmla="*/ 197908 w 432"/>
              <a:gd name="T3" fmla="*/ 623207 h 280"/>
              <a:gd name="T4" fmla="*/ 0 w 432"/>
              <a:gd name="T5" fmla="*/ 0 h 280"/>
              <a:gd name="T6" fmla="*/ 0 60000 65536"/>
              <a:gd name="T7" fmla="*/ 0 60000 65536"/>
              <a:gd name="T8" fmla="*/ 0 60000 65536"/>
              <a:gd name="T9" fmla="*/ 0 w 432"/>
              <a:gd name="T10" fmla="*/ 0 h 280"/>
              <a:gd name="T11" fmla="*/ 432 w 432"/>
              <a:gd name="T12" fmla="*/ 280 h 280"/>
            </a:gdLst>
            <a:ahLst/>
            <a:cxnLst>
              <a:cxn ang="T6">
                <a:pos x="T0" y="T1"/>
              </a:cxn>
              <a:cxn ang="T7">
                <a:pos x="T2" y="T3"/>
              </a:cxn>
              <a:cxn ang="T8">
                <a:pos x="T4" y="T5"/>
              </a:cxn>
            </a:cxnLst>
            <a:rect l="T9" t="T10" r="T11" b="T12"/>
            <a:pathLst>
              <a:path w="432" h="280">
                <a:moveTo>
                  <a:pt x="432" y="240"/>
                </a:moveTo>
                <a:cubicBezTo>
                  <a:pt x="324" y="260"/>
                  <a:pt x="216" y="280"/>
                  <a:pt x="144" y="240"/>
                </a:cubicBezTo>
                <a:cubicBezTo>
                  <a:pt x="72" y="200"/>
                  <a:pt x="36" y="100"/>
                  <a:pt x="0" y="0"/>
                </a:cubicBezTo>
              </a:path>
            </a:pathLst>
          </a:custGeom>
          <a:noFill/>
          <a:ln w="38100" cap="flat" cmpd="sng">
            <a:solidFill>
              <a:srgbClr val="FF00FF"/>
            </a:solidFill>
            <a:prstDash val="solid"/>
            <a:round/>
            <a:headEnd type="none" w="sm" len="sm"/>
            <a:tailEnd type="triangle" w="med" len="med"/>
          </a:ln>
        </p:spPr>
        <p:txBody>
          <a:bodyPr wrap="none" anchor="ctr"/>
          <a:lstStyle/>
          <a:p>
            <a:endParaRPr lang="en-US"/>
          </a:p>
        </p:txBody>
      </p:sp>
      <p:sp>
        <p:nvSpPr>
          <p:cNvPr id="27674" name="Freeform 26"/>
          <p:cNvSpPr>
            <a:spLocks/>
          </p:cNvSpPr>
          <p:nvPr/>
        </p:nvSpPr>
        <p:spPr bwMode="auto">
          <a:xfrm flipH="1" flipV="1">
            <a:off x="3587750" y="3856038"/>
            <a:ext cx="890588" cy="277812"/>
          </a:xfrm>
          <a:custGeom>
            <a:avLst/>
            <a:gdLst>
              <a:gd name="T0" fmla="*/ 890588 w 432"/>
              <a:gd name="T1" fmla="*/ 238125 h 280"/>
              <a:gd name="T2" fmla="*/ 296863 w 432"/>
              <a:gd name="T3" fmla="*/ 238125 h 280"/>
              <a:gd name="T4" fmla="*/ 0 w 432"/>
              <a:gd name="T5" fmla="*/ 0 h 280"/>
              <a:gd name="T6" fmla="*/ 0 60000 65536"/>
              <a:gd name="T7" fmla="*/ 0 60000 65536"/>
              <a:gd name="T8" fmla="*/ 0 60000 65536"/>
              <a:gd name="T9" fmla="*/ 0 w 432"/>
              <a:gd name="T10" fmla="*/ 0 h 280"/>
              <a:gd name="T11" fmla="*/ 432 w 432"/>
              <a:gd name="T12" fmla="*/ 280 h 280"/>
            </a:gdLst>
            <a:ahLst/>
            <a:cxnLst>
              <a:cxn ang="T6">
                <a:pos x="T0" y="T1"/>
              </a:cxn>
              <a:cxn ang="T7">
                <a:pos x="T2" y="T3"/>
              </a:cxn>
              <a:cxn ang="T8">
                <a:pos x="T4" y="T5"/>
              </a:cxn>
            </a:cxnLst>
            <a:rect l="T9" t="T10" r="T11" b="T12"/>
            <a:pathLst>
              <a:path w="432" h="280">
                <a:moveTo>
                  <a:pt x="432" y="240"/>
                </a:moveTo>
                <a:cubicBezTo>
                  <a:pt x="324" y="260"/>
                  <a:pt x="216" y="280"/>
                  <a:pt x="144" y="240"/>
                </a:cubicBezTo>
                <a:cubicBezTo>
                  <a:pt x="72" y="200"/>
                  <a:pt x="36" y="100"/>
                  <a:pt x="0" y="0"/>
                </a:cubicBezTo>
              </a:path>
            </a:pathLst>
          </a:custGeom>
          <a:noFill/>
          <a:ln w="38100" cap="flat" cmpd="sng">
            <a:solidFill>
              <a:srgbClr val="3333FF"/>
            </a:solidFill>
            <a:prstDash val="solid"/>
            <a:round/>
            <a:headEnd type="none" w="sm" len="sm"/>
            <a:tailEnd type="triangle" w="med" len="med"/>
          </a:ln>
        </p:spPr>
        <p:txBody>
          <a:bodyPr wrap="none" anchor="ctr"/>
          <a:lstStyle/>
          <a:p>
            <a:endParaRPr lang="en-US"/>
          </a:p>
        </p:txBody>
      </p:sp>
      <p:sp>
        <p:nvSpPr>
          <p:cNvPr id="27675" name="Footer Placeholder 2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تأخير بيت نقلي در جمع كننده</a:t>
            </a:r>
            <a:endParaRPr lang="en-US" smtClean="0">
              <a:latin typeface="Times New Roman" pitchFamily="18" charset="0"/>
              <a:cs typeface="Nazanin" pitchFamily="2" charset="-78"/>
            </a:endParaRPr>
          </a:p>
        </p:txBody>
      </p:sp>
      <p:sp>
        <p:nvSpPr>
          <p:cNvPr id="154627" name="Rectangle 3"/>
          <p:cNvSpPr>
            <a:spLocks noGrp="1" noChangeArrowheads="1"/>
          </p:cNvSpPr>
          <p:nvPr>
            <p:ph type="body" idx="1"/>
          </p:nvPr>
        </p:nvSpPr>
        <p:spPr/>
        <p:txBody>
          <a:bodyPr/>
          <a:lstStyle/>
          <a:p>
            <a:pPr algn="justLow" rtl="1" eaLnBrk="1" hangingPunct="1">
              <a:lnSpc>
                <a:spcPct val="80000"/>
              </a:lnSpc>
            </a:pPr>
            <a:r>
              <a:rPr lang="fa-IR" sz="4000" smtClean="0">
                <a:cs typeface="Nazanin" pitchFamily="2" charset="-78"/>
              </a:rPr>
              <a:t>در دياگرام زير يك جمع كنندة 4بيتي با گيت هاي منطقي داخلي آن نمايش داده شده است.</a:t>
            </a:r>
          </a:p>
          <a:p>
            <a:pPr algn="justLow" rtl="1" eaLnBrk="1" hangingPunct="1">
              <a:lnSpc>
                <a:spcPct val="80000"/>
              </a:lnSpc>
            </a:pPr>
            <a:r>
              <a:rPr lang="fa-IR" sz="4000" smtClean="0">
                <a:cs typeface="Nazanin" pitchFamily="2" charset="-78"/>
              </a:rPr>
              <a:t>به اين جمع </a:t>
            </a:r>
            <a:r>
              <a:rPr lang="fa-IR" sz="4000" smtClean="0">
                <a:latin typeface="Times New Roman" pitchFamily="18" charset="0"/>
                <a:cs typeface="Nazanin" pitchFamily="2" charset="-78"/>
              </a:rPr>
              <a:t>كننده يك جمع كنندة</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با رقم نقلي منتشر شونده مي گويند.چرا كه براي توليد رقم نقلي </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out</a:t>
            </a:r>
            <a:r>
              <a:rPr lang="fa-IR" sz="4000" smtClean="0">
                <a:latin typeface="Times New Roman" pitchFamily="18" charset="0"/>
                <a:cs typeface="Nazanin" pitchFamily="2" charset="-78"/>
              </a:rPr>
              <a:t>و بيت حاصل جمع </a:t>
            </a:r>
            <a:r>
              <a:rPr lang="en-US" sz="4000" smtClean="0">
                <a:latin typeface="Times New Roman" pitchFamily="18" charset="0"/>
                <a:cs typeface="Nazanin" pitchFamily="2" charset="-78"/>
              </a:rPr>
              <a:t>s</a:t>
            </a:r>
            <a:r>
              <a:rPr lang="en-US" sz="4000" baseline="-25000" smtClean="0">
                <a:latin typeface="Times New Roman" pitchFamily="18" charset="0"/>
                <a:cs typeface="Nazanin" pitchFamily="2" charset="-78"/>
              </a:rPr>
              <a:t>3</a:t>
            </a:r>
            <a:r>
              <a:rPr lang="fa-IR" sz="4000" smtClean="0">
                <a:latin typeface="Times New Roman" pitchFamily="18" charset="0"/>
                <a:cs typeface="Nazanin" pitchFamily="2" charset="-78"/>
              </a:rPr>
              <a:t>با يد رقم نقلي </a:t>
            </a:r>
            <a:r>
              <a:rPr lang="en-US" sz="4000" smtClean="0">
                <a:latin typeface="Times New Roman" pitchFamily="18" charset="0"/>
                <a:cs typeface="Nazanin" pitchFamily="2" charset="-78"/>
              </a:rPr>
              <a:t>Cin</a:t>
            </a:r>
            <a:r>
              <a:rPr lang="fa-IR" sz="4000" smtClean="0">
                <a:latin typeface="Times New Roman" pitchFamily="18" charset="0"/>
                <a:cs typeface="Nazanin" pitchFamily="2" charset="-78"/>
              </a:rPr>
              <a:t>،</a:t>
            </a:r>
            <a:r>
              <a:rPr lang="en-US" sz="4000" smtClean="0">
                <a:latin typeface="Times New Roman" pitchFamily="18" charset="0"/>
                <a:cs typeface="Nazanin" pitchFamily="2" charset="-78"/>
              </a:rPr>
              <a:t>A</a:t>
            </a:r>
            <a:r>
              <a:rPr lang="en-US" sz="4000" baseline="-25000" smtClean="0">
                <a:latin typeface="Times New Roman" pitchFamily="18" charset="0"/>
                <a:cs typeface="Nazanin" pitchFamily="2" charset="-78"/>
              </a:rPr>
              <a:t>0</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B</a:t>
            </a:r>
            <a:r>
              <a:rPr lang="en-US" sz="4000" baseline="-25000" smtClean="0">
                <a:latin typeface="Times New Roman" pitchFamily="18" charset="0"/>
                <a:cs typeface="Nazanin" pitchFamily="2" charset="-78"/>
              </a:rPr>
              <a:t>0</a:t>
            </a:r>
            <a:r>
              <a:rPr lang="fa-IR" sz="4000" smtClean="0">
                <a:latin typeface="Times New Roman" pitchFamily="18" charset="0"/>
                <a:cs typeface="Nazanin" pitchFamily="2" charset="-78"/>
              </a:rPr>
              <a:t>در طول مدار منتشر شوند.</a:t>
            </a:r>
          </a:p>
          <a:p>
            <a:pPr algn="justLow" rtl="1" eaLnBrk="1" hangingPunct="1">
              <a:lnSpc>
                <a:spcPct val="80000"/>
              </a:lnSpc>
            </a:pPr>
            <a:r>
              <a:rPr lang="fa-IR" sz="4000" smtClean="0">
                <a:latin typeface="Times New Roman" pitchFamily="18" charset="0"/>
                <a:cs typeface="Nazanin" pitchFamily="2" charset="-78"/>
              </a:rPr>
              <a:t>جمع كننده با رقم نقلي منتشر شونده بسيار كند است:</a:t>
            </a:r>
          </a:p>
          <a:p>
            <a:pPr algn="justLow" rtl="1" eaLnBrk="1" hangingPunct="1">
              <a:lnSpc>
                <a:spcPct val="80000"/>
              </a:lnSpc>
              <a:buFontTx/>
              <a:buNone/>
            </a:pPr>
            <a:r>
              <a:rPr lang="fa-IR" sz="4000" smtClean="0">
                <a:latin typeface="Times New Roman" pitchFamily="18" charset="0"/>
                <a:cs typeface="Nazanin" pitchFamily="2" charset="-78"/>
              </a:rPr>
              <a:t>		-براي جمع دو عدد 4بيتي در مثال فوق در 5 مرحله انجام مي گيرد.</a:t>
            </a:r>
          </a:p>
          <a:p>
            <a:pPr algn="justLow" rtl="1" eaLnBrk="1" hangingPunct="1">
              <a:lnSpc>
                <a:spcPct val="80000"/>
              </a:lnSpc>
              <a:buFontTx/>
              <a:buNone/>
            </a:pPr>
            <a:r>
              <a:rPr lang="fa-IR" sz="4000" smtClean="0">
                <a:latin typeface="Times New Roman" pitchFamily="18" charset="0"/>
                <a:cs typeface="Nazanin" pitchFamily="2" charset="-78"/>
              </a:rPr>
              <a:t>		-يك مسير طولاني از ورودي هاي </a:t>
            </a:r>
            <a:r>
              <a:rPr lang="en-US" sz="4000" smtClean="0">
                <a:latin typeface="Times New Roman" pitchFamily="18" charset="0"/>
                <a:cs typeface="Nazanin" pitchFamily="2" charset="-78"/>
              </a:rPr>
              <a:t>A</a:t>
            </a:r>
            <a:r>
              <a:rPr lang="en-US" sz="4000" baseline="-25000" smtClean="0">
                <a:latin typeface="Times New Roman" pitchFamily="18" charset="0"/>
                <a:cs typeface="Nazanin" pitchFamily="2" charset="-78"/>
              </a:rPr>
              <a:t>0</a:t>
            </a:r>
            <a:r>
              <a:rPr lang="fa-IR" sz="4000" smtClean="0">
                <a:latin typeface="Times New Roman" pitchFamily="18" charset="0"/>
                <a:cs typeface="Nazanin" pitchFamily="2" charset="-78"/>
              </a:rPr>
              <a:t>،</a:t>
            </a:r>
            <a:r>
              <a:rPr lang="en-US" sz="4000" smtClean="0">
                <a:latin typeface="Times New Roman" pitchFamily="18" charset="0"/>
                <a:cs typeface="Nazanin" pitchFamily="2" charset="-78"/>
              </a:rPr>
              <a:t>B</a:t>
            </a:r>
            <a:r>
              <a:rPr lang="en-US" sz="4000" baseline="-25000" smtClean="0">
                <a:latin typeface="Times New Roman" pitchFamily="18" charset="0"/>
                <a:cs typeface="Nazanin" pitchFamily="2" charset="-78"/>
              </a:rPr>
              <a:t>0</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in</a:t>
            </a:r>
            <a:r>
              <a:rPr lang="fa-IR" sz="4000" smtClean="0">
                <a:latin typeface="Times New Roman" pitchFamily="18" charset="0"/>
                <a:cs typeface="Nazanin" pitchFamily="2" charset="-78"/>
              </a:rPr>
              <a:t>تا خروجي هاي </a:t>
            </a:r>
            <a:r>
              <a:rPr lang="en-US" sz="4000" smtClean="0">
                <a:latin typeface="Times New Roman" pitchFamily="18" charset="0"/>
                <a:cs typeface="Nazanin" pitchFamily="2" charset="-78"/>
              </a:rPr>
              <a:t>C</a:t>
            </a:r>
            <a:r>
              <a:rPr lang="en-US" sz="4000" baseline="-25000" smtClean="0">
                <a:latin typeface="Times New Roman" pitchFamily="18" charset="0"/>
                <a:cs typeface="Nazanin" pitchFamily="2" charset="-78"/>
              </a:rPr>
              <a:t>out</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s3</a:t>
            </a:r>
            <a:r>
              <a:rPr lang="fa-IR" sz="4000" smtClean="0">
                <a:latin typeface="Times New Roman" pitchFamily="18" charset="0"/>
                <a:cs typeface="Nazanin" pitchFamily="2" charset="-78"/>
              </a:rPr>
              <a:t>وجود دارد.</a:t>
            </a:r>
          </a:p>
          <a:p>
            <a:pPr algn="justLow" rtl="1" eaLnBrk="1" hangingPunct="1">
              <a:lnSpc>
                <a:spcPct val="80000"/>
              </a:lnSpc>
              <a:buFontTx/>
              <a:buNone/>
            </a:pPr>
            <a:r>
              <a:rPr lang="fa-IR" sz="4000" smtClean="0">
                <a:latin typeface="Times New Roman" pitchFamily="18" charset="0"/>
                <a:cs typeface="Nazanin" pitchFamily="2" charset="-78"/>
              </a:rPr>
              <a:t>		-براي يك جمع كننده با رقم نقلي منتشر شونده </a:t>
            </a:r>
            <a:r>
              <a:rPr lang="en-US" sz="4000" smtClean="0">
                <a:latin typeface="Times New Roman" pitchFamily="18" charset="0"/>
                <a:cs typeface="Nazanin" pitchFamily="2" charset="-78"/>
              </a:rPr>
              <a:t>n</a:t>
            </a:r>
            <a:r>
              <a:rPr lang="fa-IR" sz="4000" smtClean="0">
                <a:latin typeface="Times New Roman" pitchFamily="18" charset="0"/>
                <a:cs typeface="Nazanin" pitchFamily="2" charset="-78"/>
              </a:rPr>
              <a:t>-بيتي طولاني ترين مسير داراي </a:t>
            </a:r>
            <a:r>
              <a:rPr lang="en-US" sz="4000" smtClean="0">
                <a:latin typeface="Times New Roman" pitchFamily="18" charset="0"/>
                <a:cs typeface="Nazanin" pitchFamily="2" charset="-78"/>
              </a:rPr>
              <a:t>2n+1</a:t>
            </a:r>
            <a:r>
              <a:rPr lang="fa-IR" sz="4000" smtClean="0">
                <a:latin typeface="Times New Roman" pitchFamily="18" charset="0"/>
                <a:cs typeface="Nazanin" pitchFamily="2" charset="-78"/>
              </a:rPr>
              <a:t>گيت است.</a:t>
            </a:r>
          </a:p>
          <a:p>
            <a:pPr algn="justLow" rtl="1" eaLnBrk="1" hangingPunct="1">
              <a:lnSpc>
                <a:spcPct val="80000"/>
              </a:lnSpc>
              <a:buFontTx/>
              <a:buNone/>
            </a:pPr>
            <a:r>
              <a:rPr lang="fa-IR" sz="4000" smtClean="0">
                <a:latin typeface="Times New Roman" pitchFamily="18" charset="0"/>
                <a:cs typeface="Nazanin" pitchFamily="2" charset="-78"/>
              </a:rPr>
              <a:t>		-تضور كنيد كه يك جمع كننده 64-بيتي داراي طولاني ترين مسير</a:t>
            </a:r>
            <a:r>
              <a:rPr lang="en-US" sz="4000" smtClean="0">
                <a:latin typeface="Times New Roman" pitchFamily="18" charset="0"/>
                <a:cs typeface="Nazanin" pitchFamily="2" charset="-78"/>
              </a:rPr>
              <a:t>129</a:t>
            </a:r>
            <a:r>
              <a:rPr lang="fa-IR" sz="4000" smtClean="0">
                <a:latin typeface="Times New Roman" pitchFamily="18" charset="0"/>
                <a:cs typeface="Nazanin" pitchFamily="2" charset="-78"/>
              </a:rPr>
              <a:t>گيتي</a:t>
            </a:r>
            <a:r>
              <a:rPr lang="fa-IR" sz="4000" smtClean="0">
                <a:cs typeface="Nazanin" pitchFamily="2" charset="-78"/>
              </a:rPr>
              <a:t> است</a:t>
            </a:r>
            <a:r>
              <a:rPr lang="fa-IR" sz="4000" smtClean="0"/>
              <a:t>.</a:t>
            </a:r>
          </a:p>
          <a:p>
            <a:pPr eaLnBrk="1" hangingPunct="1">
              <a:lnSpc>
                <a:spcPct val="80000"/>
              </a:lnSpc>
            </a:pPr>
            <a:endParaRPr lang="en-US" sz="2800" smtClean="0"/>
          </a:p>
          <a:p>
            <a:pPr lvl="1" eaLnBrk="1" hangingPunct="1">
              <a:lnSpc>
                <a:spcPct val="80000"/>
              </a:lnSpc>
              <a:buFontTx/>
              <a:buNone/>
            </a:pPr>
            <a:r>
              <a:rPr lang="en-US" sz="2400" smtClean="0"/>
              <a:t>.</a:t>
            </a:r>
          </a:p>
        </p:txBody>
      </p:sp>
      <p:sp>
        <p:nvSpPr>
          <p:cNvPr id="15462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يك جمع كننده ي 4-بيتي با رقم نقلي منتشر شونده</a:t>
            </a:r>
            <a:endParaRPr lang="en-US" smtClean="0">
              <a:latin typeface="Times New Roman" pitchFamily="18" charset="0"/>
              <a:cs typeface="Nazanin" pitchFamily="2" charset="-78"/>
            </a:endParaRPr>
          </a:p>
        </p:txBody>
      </p:sp>
      <p:sp>
        <p:nvSpPr>
          <p:cNvPr id="28676" name="Rectangle 3"/>
          <p:cNvSpPr>
            <a:spLocks noGrp="1" noChangeArrowheads="1"/>
          </p:cNvSpPr>
          <p:nvPr>
            <p:ph type="body" idx="1"/>
          </p:nvPr>
        </p:nvSpPr>
        <p:spPr>
          <a:xfrm>
            <a:off x="417513" y="746125"/>
            <a:ext cx="8229600" cy="5181600"/>
          </a:xfrm>
        </p:spPr>
        <p:txBody>
          <a:bodyPr/>
          <a:lstStyle/>
          <a:p>
            <a:pPr algn="r" rtl="1" eaLnBrk="1" hangingPunct="1">
              <a:buFontTx/>
              <a:buNone/>
            </a:pPr>
            <a:r>
              <a:rPr lang="fa-IR" sz="4000" smtClean="0">
                <a:latin typeface="Times New Roman" pitchFamily="18" charset="0"/>
                <a:cs typeface="Nazanin" pitchFamily="2" charset="-78"/>
              </a:rPr>
              <a:t>تاخير براي توليد حاصل جمع نهايي در جمع كننده هاي با رقم نقلي منتشر شونده بسيار زياد است.</a:t>
            </a:r>
            <a:endParaRPr lang="en-US" sz="4000" smtClean="0">
              <a:latin typeface="Times New Roman" pitchFamily="18" charset="0"/>
              <a:cs typeface="Nazanin" pitchFamily="2" charset="-78"/>
            </a:endParaRPr>
          </a:p>
        </p:txBody>
      </p:sp>
      <p:grpSp>
        <p:nvGrpSpPr>
          <p:cNvPr id="28677" name="Group 4"/>
          <p:cNvGrpSpPr>
            <a:grpSpLocks/>
          </p:cNvGrpSpPr>
          <p:nvPr/>
        </p:nvGrpSpPr>
        <p:grpSpPr bwMode="auto">
          <a:xfrm>
            <a:off x="406400" y="2057400"/>
            <a:ext cx="8316913" cy="2828925"/>
            <a:chOff x="256" y="1272"/>
            <a:chExt cx="5239" cy="1782"/>
          </a:xfrm>
        </p:grpSpPr>
        <p:graphicFrame>
          <p:nvGraphicFramePr>
            <p:cNvPr id="28674" name="Object 5"/>
            <p:cNvGraphicFramePr>
              <a:graphicFrameLocks noChangeAspect="1"/>
            </p:cNvGraphicFramePr>
            <p:nvPr/>
          </p:nvGraphicFramePr>
          <p:xfrm>
            <a:off x="256" y="1272"/>
            <a:ext cx="5239" cy="1782"/>
          </p:xfrm>
          <a:graphic>
            <a:graphicData uri="http://schemas.openxmlformats.org/presentationml/2006/ole">
              <mc:AlternateContent xmlns:mc="http://schemas.openxmlformats.org/markup-compatibility/2006">
                <mc:Choice xmlns:v="urn:schemas-microsoft-com:vml" Requires="v">
                  <p:oleObj spid="_x0000_s28677" name="Bitmap Image" r:id="rId3" imgW="8314286" imgH="2828571" progId="Paint.Picture">
                    <p:embed/>
                  </p:oleObj>
                </mc:Choice>
                <mc:Fallback>
                  <p:oleObj name="Bitmap Image" r:id="rId3" imgW="8314286" imgH="2828571"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 y="1272"/>
                          <a:ext cx="5239" cy="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679" name="Group 6"/>
            <p:cNvGrpSpPr>
              <a:grpSpLocks/>
            </p:cNvGrpSpPr>
            <p:nvPr/>
          </p:nvGrpSpPr>
          <p:grpSpPr bwMode="auto">
            <a:xfrm>
              <a:off x="288" y="1352"/>
              <a:ext cx="4704" cy="720"/>
              <a:chOff x="288" y="2256"/>
              <a:chExt cx="4704" cy="720"/>
            </a:xfrm>
          </p:grpSpPr>
          <p:sp>
            <p:nvSpPr>
              <p:cNvPr id="28695" name="Line 7"/>
              <p:cNvSpPr>
                <a:spLocks noChangeShapeType="1"/>
              </p:cNvSpPr>
              <p:nvPr/>
            </p:nvSpPr>
            <p:spPr bwMode="auto">
              <a:xfrm>
                <a:off x="4992" y="2256"/>
                <a:ext cx="0" cy="720"/>
              </a:xfrm>
              <a:prstGeom prst="line">
                <a:avLst/>
              </a:prstGeom>
              <a:noFill/>
              <a:ln w="38100">
                <a:solidFill>
                  <a:srgbClr val="FF33CC"/>
                </a:solidFill>
                <a:round/>
                <a:headEnd type="none" w="sm" len="sm"/>
                <a:tailEnd/>
              </a:ln>
            </p:spPr>
            <p:txBody>
              <a:bodyPr wrap="none" anchor="ctr"/>
              <a:lstStyle/>
              <a:p>
                <a:endParaRPr lang="en-US"/>
              </a:p>
            </p:txBody>
          </p:sp>
          <p:sp>
            <p:nvSpPr>
              <p:cNvPr id="28696" name="Line 8"/>
              <p:cNvSpPr>
                <a:spLocks noChangeShapeType="1"/>
              </p:cNvSpPr>
              <p:nvPr/>
            </p:nvSpPr>
            <p:spPr bwMode="auto">
              <a:xfrm flipH="1">
                <a:off x="288" y="2976"/>
                <a:ext cx="4704" cy="0"/>
              </a:xfrm>
              <a:prstGeom prst="line">
                <a:avLst/>
              </a:prstGeom>
              <a:noFill/>
              <a:ln w="38100">
                <a:solidFill>
                  <a:srgbClr val="FF33CC"/>
                </a:solidFill>
                <a:round/>
                <a:headEnd type="none" w="sm" len="sm"/>
                <a:tailEnd type="triangle" w="med" len="med"/>
              </a:ln>
            </p:spPr>
            <p:txBody>
              <a:bodyPr wrap="none" anchor="ctr"/>
              <a:lstStyle/>
              <a:p>
                <a:endParaRPr lang="en-US"/>
              </a:p>
            </p:txBody>
          </p:sp>
        </p:grpSp>
        <p:grpSp>
          <p:nvGrpSpPr>
            <p:cNvPr id="28680" name="Group 9"/>
            <p:cNvGrpSpPr>
              <a:grpSpLocks/>
            </p:cNvGrpSpPr>
            <p:nvPr/>
          </p:nvGrpSpPr>
          <p:grpSpPr bwMode="auto">
            <a:xfrm>
              <a:off x="504" y="1422"/>
              <a:ext cx="4841" cy="1428"/>
              <a:chOff x="504" y="2366"/>
              <a:chExt cx="4841" cy="1428"/>
            </a:xfrm>
          </p:grpSpPr>
          <p:grpSp>
            <p:nvGrpSpPr>
              <p:cNvPr id="28681" name="Group 10"/>
              <p:cNvGrpSpPr>
                <a:grpSpLocks/>
              </p:cNvGrpSpPr>
              <p:nvPr/>
            </p:nvGrpSpPr>
            <p:grpSpPr bwMode="auto">
              <a:xfrm>
                <a:off x="504" y="2366"/>
                <a:ext cx="4841" cy="1428"/>
                <a:chOff x="504" y="2366"/>
                <a:chExt cx="4841" cy="1428"/>
              </a:xfrm>
            </p:grpSpPr>
            <p:sp>
              <p:nvSpPr>
                <p:cNvPr id="28691" name="Rectangle 11"/>
                <p:cNvSpPr>
                  <a:spLocks noChangeArrowheads="1"/>
                </p:cNvSpPr>
                <p:nvPr/>
              </p:nvSpPr>
              <p:spPr bwMode="auto">
                <a:xfrm>
                  <a:off x="504" y="2369"/>
                  <a:ext cx="1176" cy="1423"/>
                </a:xfrm>
                <a:prstGeom prst="rect">
                  <a:avLst/>
                </a:prstGeom>
                <a:noFill/>
                <a:ln w="12700">
                  <a:solidFill>
                    <a:srgbClr val="3333FF"/>
                  </a:solidFill>
                  <a:prstDash val="sysDot"/>
                  <a:miter lim="800000"/>
                  <a:headEnd type="none" w="sm" len="sm"/>
                  <a:tailEnd type="none" w="sm" len="sm"/>
                </a:ln>
              </p:spPr>
              <p:txBody>
                <a:bodyPr wrap="none" anchor="ctr"/>
                <a:lstStyle/>
                <a:p>
                  <a:endParaRPr lang="en-US"/>
                </a:p>
              </p:txBody>
            </p:sp>
            <p:sp>
              <p:nvSpPr>
                <p:cNvPr id="28692" name="Rectangle 12"/>
                <p:cNvSpPr>
                  <a:spLocks noChangeArrowheads="1"/>
                </p:cNvSpPr>
                <p:nvPr/>
              </p:nvSpPr>
              <p:spPr bwMode="auto">
                <a:xfrm>
                  <a:off x="1717" y="2369"/>
                  <a:ext cx="1176" cy="1423"/>
                </a:xfrm>
                <a:prstGeom prst="rect">
                  <a:avLst/>
                </a:prstGeom>
                <a:noFill/>
                <a:ln w="12700">
                  <a:solidFill>
                    <a:srgbClr val="3333FF"/>
                  </a:solidFill>
                  <a:prstDash val="sysDot"/>
                  <a:miter lim="800000"/>
                  <a:headEnd type="none" w="sm" len="sm"/>
                  <a:tailEnd type="none" w="sm" len="sm"/>
                </a:ln>
              </p:spPr>
              <p:txBody>
                <a:bodyPr wrap="none" anchor="ctr"/>
                <a:lstStyle/>
                <a:p>
                  <a:endParaRPr lang="en-US"/>
                </a:p>
              </p:txBody>
            </p:sp>
            <p:sp>
              <p:nvSpPr>
                <p:cNvPr id="28693" name="Rectangle 13"/>
                <p:cNvSpPr>
                  <a:spLocks noChangeArrowheads="1"/>
                </p:cNvSpPr>
                <p:nvPr/>
              </p:nvSpPr>
              <p:spPr bwMode="auto">
                <a:xfrm>
                  <a:off x="2943" y="2371"/>
                  <a:ext cx="1176" cy="1423"/>
                </a:xfrm>
                <a:prstGeom prst="rect">
                  <a:avLst/>
                </a:prstGeom>
                <a:noFill/>
                <a:ln w="12700">
                  <a:solidFill>
                    <a:srgbClr val="3333FF"/>
                  </a:solidFill>
                  <a:prstDash val="sysDot"/>
                  <a:miter lim="800000"/>
                  <a:headEnd type="none" w="sm" len="sm"/>
                  <a:tailEnd type="none" w="sm" len="sm"/>
                </a:ln>
              </p:spPr>
              <p:txBody>
                <a:bodyPr wrap="none" anchor="ctr"/>
                <a:lstStyle/>
                <a:p>
                  <a:endParaRPr lang="en-US"/>
                </a:p>
              </p:txBody>
            </p:sp>
            <p:sp>
              <p:nvSpPr>
                <p:cNvPr id="28694" name="Rectangle 14"/>
                <p:cNvSpPr>
                  <a:spLocks noChangeArrowheads="1"/>
                </p:cNvSpPr>
                <p:nvPr/>
              </p:nvSpPr>
              <p:spPr bwMode="auto">
                <a:xfrm>
                  <a:off x="4169" y="2366"/>
                  <a:ext cx="1176" cy="1423"/>
                </a:xfrm>
                <a:prstGeom prst="rect">
                  <a:avLst/>
                </a:prstGeom>
                <a:noFill/>
                <a:ln w="12700">
                  <a:solidFill>
                    <a:srgbClr val="3333FF"/>
                  </a:solidFill>
                  <a:prstDash val="sysDot"/>
                  <a:miter lim="800000"/>
                  <a:headEnd type="none" w="sm" len="sm"/>
                  <a:tailEnd type="none" w="sm" len="sm"/>
                </a:ln>
              </p:spPr>
              <p:txBody>
                <a:bodyPr wrap="none" anchor="ctr"/>
                <a:lstStyle/>
                <a:p>
                  <a:endParaRPr lang="en-US"/>
                </a:p>
              </p:txBody>
            </p:sp>
          </p:grpSp>
          <p:sp>
            <p:nvSpPr>
              <p:cNvPr id="28682" name="Text Box 15"/>
              <p:cNvSpPr txBox="1">
                <a:spLocks noChangeArrowheads="1"/>
              </p:cNvSpPr>
              <p:nvPr/>
            </p:nvSpPr>
            <p:spPr bwMode="auto">
              <a:xfrm>
                <a:off x="5078" y="2626"/>
                <a:ext cx="181"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1</a:t>
                </a:r>
              </a:p>
            </p:txBody>
          </p:sp>
          <p:sp>
            <p:nvSpPr>
              <p:cNvPr id="28683" name="Text Box 16"/>
              <p:cNvSpPr txBox="1">
                <a:spLocks noChangeArrowheads="1"/>
              </p:cNvSpPr>
              <p:nvPr/>
            </p:nvSpPr>
            <p:spPr bwMode="auto">
              <a:xfrm>
                <a:off x="4717" y="3090"/>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2</a:t>
                </a:r>
              </a:p>
            </p:txBody>
          </p:sp>
          <p:sp>
            <p:nvSpPr>
              <p:cNvPr id="28684" name="Text Box 17"/>
              <p:cNvSpPr txBox="1">
                <a:spLocks noChangeArrowheads="1"/>
              </p:cNvSpPr>
              <p:nvPr/>
            </p:nvSpPr>
            <p:spPr bwMode="auto">
              <a:xfrm>
                <a:off x="4310" y="3050"/>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3</a:t>
                </a:r>
              </a:p>
            </p:txBody>
          </p:sp>
          <p:sp>
            <p:nvSpPr>
              <p:cNvPr id="28685" name="Text Box 18"/>
              <p:cNvSpPr txBox="1">
                <a:spLocks noChangeArrowheads="1"/>
              </p:cNvSpPr>
              <p:nvPr/>
            </p:nvSpPr>
            <p:spPr bwMode="auto">
              <a:xfrm>
                <a:off x="3501" y="3098"/>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4</a:t>
                </a:r>
              </a:p>
            </p:txBody>
          </p:sp>
          <p:sp>
            <p:nvSpPr>
              <p:cNvPr id="28686" name="Text Box 19"/>
              <p:cNvSpPr txBox="1">
                <a:spLocks noChangeArrowheads="1"/>
              </p:cNvSpPr>
              <p:nvPr/>
            </p:nvSpPr>
            <p:spPr bwMode="auto">
              <a:xfrm>
                <a:off x="3085" y="3050"/>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5</a:t>
                </a:r>
              </a:p>
            </p:txBody>
          </p:sp>
          <p:sp>
            <p:nvSpPr>
              <p:cNvPr id="28687" name="Text Box 20"/>
              <p:cNvSpPr txBox="1">
                <a:spLocks noChangeArrowheads="1"/>
              </p:cNvSpPr>
              <p:nvPr/>
            </p:nvSpPr>
            <p:spPr bwMode="auto">
              <a:xfrm>
                <a:off x="2278" y="3089"/>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6</a:t>
                </a:r>
              </a:p>
            </p:txBody>
          </p:sp>
          <p:sp>
            <p:nvSpPr>
              <p:cNvPr id="28688" name="Text Box 21"/>
              <p:cNvSpPr txBox="1">
                <a:spLocks noChangeArrowheads="1"/>
              </p:cNvSpPr>
              <p:nvPr/>
            </p:nvSpPr>
            <p:spPr bwMode="auto">
              <a:xfrm>
                <a:off x="1861" y="3050"/>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7</a:t>
                </a:r>
              </a:p>
            </p:txBody>
          </p:sp>
          <p:sp>
            <p:nvSpPr>
              <p:cNvPr id="28689" name="Text Box 22"/>
              <p:cNvSpPr txBox="1">
                <a:spLocks noChangeArrowheads="1"/>
              </p:cNvSpPr>
              <p:nvPr/>
            </p:nvSpPr>
            <p:spPr bwMode="auto">
              <a:xfrm>
                <a:off x="1069" y="3089"/>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8</a:t>
                </a:r>
              </a:p>
            </p:txBody>
          </p:sp>
          <p:sp>
            <p:nvSpPr>
              <p:cNvPr id="28690" name="Text Box 23"/>
              <p:cNvSpPr txBox="1">
                <a:spLocks noChangeArrowheads="1"/>
              </p:cNvSpPr>
              <p:nvPr/>
            </p:nvSpPr>
            <p:spPr bwMode="auto">
              <a:xfrm>
                <a:off x="645" y="3050"/>
                <a:ext cx="204"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9</a:t>
                </a:r>
              </a:p>
            </p:txBody>
          </p:sp>
        </p:grpSp>
      </p:grpSp>
      <p:sp>
        <p:nvSpPr>
          <p:cNvPr id="28678" name="Footer Placeholder 2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روشي سريع براي محاسبه بيت نقلي</a:t>
            </a:r>
            <a:endParaRPr lang="en-US" smtClean="0">
              <a:latin typeface="Times New Roman" pitchFamily="18" charset="0"/>
              <a:cs typeface="Nazanin" pitchFamily="2" charset="-78"/>
            </a:endParaRPr>
          </a:p>
        </p:txBody>
      </p:sp>
      <p:sp>
        <p:nvSpPr>
          <p:cNvPr id="29701" name="Rectangle 3"/>
          <p:cNvSpPr>
            <a:spLocks noGrp="1" noChangeArrowheads="1"/>
          </p:cNvSpPr>
          <p:nvPr>
            <p:ph type="body" idx="1"/>
          </p:nvPr>
        </p:nvSpPr>
        <p:spPr>
          <a:xfrm>
            <a:off x="457200" y="1600200"/>
            <a:ext cx="5334000" cy="4525963"/>
          </a:xfrm>
        </p:spPr>
        <p:txBody>
          <a:bodyPr/>
          <a:lstStyle/>
          <a:p>
            <a:pPr algn="justLow" rtl="1" eaLnBrk="1" hangingPunct="1">
              <a:lnSpc>
                <a:spcPct val="80000"/>
              </a:lnSpc>
            </a:pPr>
            <a:r>
              <a:rPr lang="fa-IR" sz="4000" smtClean="0">
                <a:latin typeface="Times New Roman" pitchFamily="18" charset="0"/>
                <a:cs typeface="Nazanin" pitchFamily="2" charset="-78"/>
              </a:rPr>
              <a:t>به جاي انتظار براي انتشار رقم رنقلي خروجي از تمام سطوح قبلي مي توان براي كم كردن تاخير رقم نقلي را از قبل محاسبه كرد.</a:t>
            </a:r>
          </a:p>
          <a:p>
            <a:pPr algn="justLow" rtl="1" eaLnBrk="1" hangingPunct="1">
              <a:lnSpc>
                <a:spcPct val="80000"/>
              </a:lnSpc>
            </a:pPr>
            <a:r>
              <a:rPr lang="fa-IR" sz="4000" smtClean="0">
                <a:latin typeface="Times New Roman" pitchFamily="18" charset="0"/>
                <a:cs typeface="Nazanin" pitchFamily="2" charset="-78"/>
              </a:rPr>
              <a:t>براي انجام اينكار ابتدا 2 تابع را به صورت زير محاسبه مي كنيم</a:t>
            </a:r>
          </a:p>
          <a:p>
            <a:pPr algn="justLow" rtl="1" eaLnBrk="1" hangingPunct="1">
              <a:lnSpc>
                <a:spcPct val="80000"/>
              </a:lnSpc>
            </a:pPr>
            <a:r>
              <a:rPr lang="fa-IR" sz="4000" smtClean="0">
                <a:latin typeface="Times New Roman" pitchFamily="18" charset="0"/>
                <a:cs typeface="Nazanin" pitchFamily="2" charset="-78"/>
              </a:rPr>
              <a:t>تابع </a:t>
            </a:r>
            <a:r>
              <a:rPr lang="en-US" sz="4000" smtClean="0">
                <a:latin typeface="Times New Roman" pitchFamily="18" charset="0"/>
                <a:cs typeface="Nazanin" pitchFamily="2" charset="-78"/>
              </a:rPr>
              <a:t> g</a:t>
            </a:r>
            <a:r>
              <a:rPr lang="en-US" sz="4000" baseline="-25000" smtClean="0">
                <a:latin typeface="Times New Roman" pitchFamily="18" charset="0"/>
                <a:cs typeface="Nazanin" pitchFamily="2" charset="-78"/>
              </a:rPr>
              <a:t>i</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داراي مقدار 1 است هر گاه يك رقم نقلي خروجي بايد از تمام جمع كننده سطح </a:t>
            </a:r>
            <a:r>
              <a:rPr lang="en-US" sz="4000" smtClean="0">
                <a:latin typeface="Times New Roman" pitchFamily="18" charset="0"/>
                <a:cs typeface="Nazanin" pitchFamily="2" charset="-78"/>
              </a:rPr>
              <a:t>i</a:t>
            </a:r>
            <a:r>
              <a:rPr lang="fa-IR" sz="4000" smtClean="0">
                <a:latin typeface="Times New Roman" pitchFamily="18" charset="0"/>
                <a:cs typeface="Nazanin" pitchFamily="2" charset="-78"/>
              </a:rPr>
              <a:t>توليد شود(يعني زماني كه </a:t>
            </a:r>
            <a:r>
              <a:rPr lang="en-US" sz="4000" smtClean="0">
                <a:latin typeface="Times New Roman" pitchFamily="18" charset="0"/>
                <a:cs typeface="Nazanin" pitchFamily="2" charset="-78"/>
              </a:rPr>
              <a:t>Ai</a:t>
            </a:r>
            <a:r>
              <a:rPr lang="fa-IR" sz="4000" smtClean="0">
                <a:latin typeface="Times New Roman" pitchFamily="18" charset="0"/>
                <a:cs typeface="Nazanin" pitchFamily="2" charset="-78"/>
              </a:rPr>
              <a:t> و </a:t>
            </a:r>
            <a:r>
              <a:rPr lang="en-US" sz="4000" smtClean="0">
                <a:latin typeface="Times New Roman" pitchFamily="18" charset="0"/>
                <a:cs typeface="Nazanin" pitchFamily="2" charset="-78"/>
              </a:rPr>
              <a:t>Bi </a:t>
            </a:r>
            <a:r>
              <a:rPr lang="fa-IR" sz="4000" smtClean="0">
                <a:latin typeface="Times New Roman" pitchFamily="18" charset="0"/>
                <a:cs typeface="Nazanin" pitchFamily="2" charset="-78"/>
              </a:rPr>
              <a:t>هر دو 1 بودند).</a:t>
            </a:r>
            <a:endParaRPr lang="en-US" sz="4000" smtClean="0">
              <a:latin typeface="Times New Roman" pitchFamily="18" charset="0"/>
              <a:cs typeface="Nazanin" pitchFamily="2" charset="-78"/>
            </a:endParaRPr>
          </a:p>
          <a:p>
            <a:pPr algn="ctr" eaLnBrk="1" hangingPunct="1">
              <a:lnSpc>
                <a:spcPct val="80000"/>
              </a:lnSpc>
              <a:spcBef>
                <a:spcPct val="50000"/>
              </a:spcBef>
              <a:spcAft>
                <a:spcPct val="30000"/>
              </a:spcAft>
              <a:buFontTx/>
              <a:buNone/>
            </a:pPr>
            <a:r>
              <a:rPr lang="en-US" smtClean="0">
                <a:solidFill>
                  <a:srgbClr val="3333FF"/>
                </a:solidFill>
              </a:rPr>
              <a:t>g</a:t>
            </a:r>
            <a:r>
              <a:rPr lang="en-US" baseline="-25000" smtClean="0">
                <a:solidFill>
                  <a:srgbClr val="3333FF"/>
                </a:solidFill>
              </a:rPr>
              <a:t>i</a:t>
            </a:r>
            <a:r>
              <a:rPr lang="en-US" smtClean="0">
                <a:solidFill>
                  <a:srgbClr val="3333FF"/>
                </a:solidFill>
              </a:rPr>
              <a:t> = A</a:t>
            </a:r>
            <a:r>
              <a:rPr lang="en-US" baseline="-25000" smtClean="0">
                <a:solidFill>
                  <a:srgbClr val="3333FF"/>
                </a:solidFill>
              </a:rPr>
              <a:t>i</a:t>
            </a:r>
            <a:r>
              <a:rPr lang="en-US" smtClean="0">
                <a:solidFill>
                  <a:srgbClr val="3333FF"/>
                </a:solidFill>
              </a:rPr>
              <a:t>B</a:t>
            </a:r>
            <a:r>
              <a:rPr lang="en-US" baseline="-25000" smtClean="0">
                <a:solidFill>
                  <a:srgbClr val="3333FF"/>
                </a:solidFill>
              </a:rPr>
              <a:t>i</a:t>
            </a:r>
            <a:endParaRPr lang="en-US" smtClean="0"/>
          </a:p>
          <a:p>
            <a:pPr lvl="1" algn="justLow" rtl="1" eaLnBrk="1" hangingPunct="1">
              <a:lnSpc>
                <a:spcPct val="80000"/>
              </a:lnSpc>
              <a:buFontTx/>
              <a:buNone/>
            </a:pPr>
            <a:r>
              <a:rPr lang="fa-IR" sz="3600" smtClean="0"/>
              <a:t>	</a:t>
            </a:r>
            <a:r>
              <a:rPr lang="fa-IR" sz="3600" smtClean="0">
                <a:latin typeface="Times New Roman" pitchFamily="18" charset="0"/>
                <a:cs typeface="Nazanin" pitchFamily="2" charset="-78"/>
              </a:rPr>
              <a:t>تابع منتشر كننده </a:t>
            </a:r>
            <a:r>
              <a:rPr lang="en-US" sz="3600" smtClean="0">
                <a:latin typeface="Times New Roman" pitchFamily="18" charset="0"/>
                <a:cs typeface="Nazanin" pitchFamily="2" charset="-78"/>
              </a:rPr>
              <a:t>p</a:t>
            </a:r>
            <a:r>
              <a:rPr lang="en-US" sz="3600" baseline="-25000" smtClean="0">
                <a:latin typeface="Times New Roman" pitchFamily="18" charset="0"/>
                <a:cs typeface="Nazanin" pitchFamily="2" charset="-78"/>
              </a:rPr>
              <a:t>i</a:t>
            </a:r>
            <a:r>
              <a:rPr lang="fa-IR" sz="3600" smtClean="0">
                <a:latin typeface="Times New Roman" pitchFamily="18" charset="0"/>
                <a:cs typeface="Nazanin" pitchFamily="2" charset="-78"/>
              </a:rPr>
              <a:t> زماني داراي مقدار 1است كه رقم نقلي ورودي داراي مقدار1باشد(يعني</a:t>
            </a:r>
            <a:r>
              <a:rPr lang="en-US" sz="3600" smtClean="0">
                <a:latin typeface="Times New Roman" pitchFamily="18" charset="0"/>
                <a:cs typeface="Nazanin" pitchFamily="2" charset="-78"/>
              </a:rPr>
              <a:t> Ai=1</a:t>
            </a:r>
            <a:r>
              <a:rPr lang="fa-IR" sz="3600" smtClean="0">
                <a:latin typeface="Times New Roman" pitchFamily="18" charset="0"/>
                <a:cs typeface="Nazanin" pitchFamily="2" charset="-78"/>
              </a:rPr>
              <a:t> و </a:t>
            </a:r>
            <a:r>
              <a:rPr lang="en-US" sz="3600" smtClean="0">
                <a:latin typeface="Times New Roman" pitchFamily="18" charset="0"/>
                <a:cs typeface="Nazanin" pitchFamily="2" charset="-78"/>
              </a:rPr>
              <a:t>Bi=1</a:t>
            </a:r>
            <a:r>
              <a:rPr lang="fa-IR" sz="3600" smtClean="0">
                <a:latin typeface="Times New Roman" pitchFamily="18" charset="0"/>
                <a:cs typeface="Nazanin" pitchFamily="2" charset="-78"/>
              </a:rPr>
              <a:t> ولي نه هر دوي آنها)</a:t>
            </a:r>
          </a:p>
          <a:p>
            <a:pPr lvl="1" algn="r" rtl="1" eaLnBrk="1" hangingPunct="1">
              <a:lnSpc>
                <a:spcPct val="80000"/>
              </a:lnSpc>
              <a:buFontTx/>
              <a:buChar char="•"/>
            </a:pPr>
            <a:endParaRPr lang="en-US" sz="3600" smtClean="0">
              <a:latin typeface="Times New Roman" pitchFamily="18" charset="0"/>
              <a:cs typeface="Nazanin" pitchFamily="2" charset="-78"/>
            </a:endParaRPr>
          </a:p>
          <a:p>
            <a:pPr algn="ctr" eaLnBrk="1" hangingPunct="1">
              <a:lnSpc>
                <a:spcPct val="80000"/>
              </a:lnSpc>
              <a:spcBef>
                <a:spcPct val="50000"/>
              </a:spcBef>
              <a:spcAft>
                <a:spcPct val="30000"/>
              </a:spcAft>
              <a:buFontTx/>
              <a:buNone/>
            </a:pPr>
            <a:r>
              <a:rPr lang="en-US" sz="4000" smtClean="0">
                <a:solidFill>
                  <a:srgbClr val="FF33CC"/>
                </a:solidFill>
              </a:rPr>
              <a:t>p</a:t>
            </a:r>
            <a:r>
              <a:rPr lang="en-US" sz="4000" baseline="-25000" smtClean="0">
                <a:solidFill>
                  <a:srgbClr val="FF33CC"/>
                </a:solidFill>
              </a:rPr>
              <a:t>i</a:t>
            </a:r>
            <a:r>
              <a:rPr lang="en-US" sz="4000" smtClean="0">
                <a:solidFill>
                  <a:srgbClr val="FF33CC"/>
                </a:solidFill>
              </a:rPr>
              <a:t> = A</a:t>
            </a:r>
            <a:r>
              <a:rPr lang="en-US" sz="4000" baseline="-25000" smtClean="0">
                <a:solidFill>
                  <a:srgbClr val="FF33CC"/>
                </a:solidFill>
              </a:rPr>
              <a:t>i</a:t>
            </a:r>
            <a:r>
              <a:rPr lang="en-US" sz="4000" smtClean="0">
                <a:solidFill>
                  <a:srgbClr val="FF33CC"/>
                </a:solidFill>
              </a:rPr>
              <a:t> </a:t>
            </a:r>
            <a:r>
              <a:rPr lang="en-US" smtClean="0">
                <a:solidFill>
                  <a:srgbClr val="FF33CC"/>
                </a:solidFill>
                <a:sym typeface="Symbol" pitchFamily="18" charset="2"/>
              </a:rPr>
              <a:t></a:t>
            </a:r>
            <a:r>
              <a:rPr lang="en-US" sz="4000" smtClean="0">
                <a:solidFill>
                  <a:srgbClr val="FF33CC"/>
                </a:solidFill>
              </a:rPr>
              <a:t> B</a:t>
            </a:r>
            <a:r>
              <a:rPr lang="en-US" sz="4000" baseline="-25000" smtClean="0">
                <a:solidFill>
                  <a:srgbClr val="FF33CC"/>
                </a:solidFill>
              </a:rPr>
              <a:t>i</a:t>
            </a:r>
            <a:endParaRPr lang="en-US" sz="4000" smtClean="0"/>
          </a:p>
        </p:txBody>
      </p:sp>
      <p:grpSp>
        <p:nvGrpSpPr>
          <p:cNvPr id="29702" name="Group 4"/>
          <p:cNvGrpSpPr>
            <a:grpSpLocks/>
          </p:cNvGrpSpPr>
          <p:nvPr/>
        </p:nvGrpSpPr>
        <p:grpSpPr bwMode="auto">
          <a:xfrm>
            <a:off x="5867400" y="762000"/>
            <a:ext cx="2711450" cy="2800350"/>
            <a:chOff x="3696" y="1008"/>
            <a:chExt cx="1708" cy="1764"/>
          </a:xfrm>
        </p:grpSpPr>
        <p:graphicFrame>
          <p:nvGraphicFramePr>
            <p:cNvPr id="29699" name="Object 5"/>
            <p:cNvGraphicFramePr>
              <a:graphicFrameLocks noChangeAspect="1"/>
            </p:cNvGraphicFramePr>
            <p:nvPr/>
          </p:nvGraphicFramePr>
          <p:xfrm>
            <a:off x="3696" y="1008"/>
            <a:ext cx="1608" cy="1764"/>
          </p:xfrm>
          <a:graphic>
            <a:graphicData uri="http://schemas.openxmlformats.org/presentationml/2006/ole">
              <mc:AlternateContent xmlns:mc="http://schemas.openxmlformats.org/markup-compatibility/2006">
                <mc:Choice xmlns:v="urn:schemas-microsoft-com:vml" Requires="v">
                  <p:oleObj spid="_x0000_s29704" name="Bitmap Image" r:id="rId3" imgW="2553056" imgH="2800741" progId="Paint.Picture">
                    <p:embed/>
                  </p:oleObj>
                </mc:Choice>
                <mc:Fallback>
                  <p:oleObj name="Bitmap Image" r:id="rId3" imgW="2553056" imgH="2800741"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008"/>
                          <a:ext cx="1608" cy="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Text Box 6"/>
            <p:cNvSpPr txBox="1">
              <a:spLocks noChangeArrowheads="1"/>
            </p:cNvSpPr>
            <p:nvPr/>
          </p:nvSpPr>
          <p:spPr bwMode="auto">
            <a:xfrm>
              <a:off x="3888" y="1632"/>
              <a:ext cx="219"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g</a:t>
              </a:r>
              <a:r>
                <a:rPr lang="en-US" u="none" baseline="-25000">
                  <a:latin typeface="Comic Sans MS" pitchFamily="66" charset="0"/>
                </a:rPr>
                <a:t>i</a:t>
              </a:r>
              <a:endParaRPr lang="en-US" u="none">
                <a:latin typeface="Comic Sans MS" pitchFamily="66" charset="0"/>
              </a:endParaRPr>
            </a:p>
          </p:txBody>
        </p:sp>
        <p:sp>
          <p:nvSpPr>
            <p:cNvPr id="29705" name="Text Box 7"/>
            <p:cNvSpPr txBox="1">
              <a:spLocks noChangeArrowheads="1"/>
            </p:cNvSpPr>
            <p:nvPr/>
          </p:nvSpPr>
          <p:spPr bwMode="auto">
            <a:xfrm>
              <a:off x="5184" y="1632"/>
              <a:ext cx="220" cy="231"/>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p</a:t>
              </a:r>
              <a:r>
                <a:rPr lang="en-US" u="none" baseline="-25000">
                  <a:latin typeface="Comic Sans MS" pitchFamily="66" charset="0"/>
                </a:rPr>
                <a:t>i</a:t>
              </a:r>
              <a:endParaRPr lang="en-US" u="none">
                <a:latin typeface="Comic Sans MS" pitchFamily="66" charset="0"/>
              </a:endParaRPr>
            </a:p>
          </p:txBody>
        </p:sp>
        <p:sp>
          <p:nvSpPr>
            <p:cNvPr id="29706" name="Line 8"/>
            <p:cNvSpPr>
              <a:spLocks noChangeShapeType="1"/>
            </p:cNvSpPr>
            <p:nvPr/>
          </p:nvSpPr>
          <p:spPr bwMode="auto">
            <a:xfrm>
              <a:off x="4080" y="1776"/>
              <a:ext cx="240" cy="0"/>
            </a:xfrm>
            <a:prstGeom prst="line">
              <a:avLst/>
            </a:prstGeom>
            <a:noFill/>
            <a:ln w="38100">
              <a:solidFill>
                <a:srgbClr val="3333FF"/>
              </a:solidFill>
              <a:round/>
              <a:headEnd type="none" w="sm" len="sm"/>
              <a:tailEnd type="triangle" w="sm" len="sm"/>
            </a:ln>
          </p:spPr>
          <p:txBody>
            <a:bodyPr wrap="none" anchor="ctr"/>
            <a:lstStyle/>
            <a:p>
              <a:endParaRPr lang="en-US"/>
            </a:p>
          </p:txBody>
        </p:sp>
        <p:sp>
          <p:nvSpPr>
            <p:cNvPr id="29707" name="Line 9"/>
            <p:cNvSpPr>
              <a:spLocks noChangeShapeType="1"/>
            </p:cNvSpPr>
            <p:nvPr/>
          </p:nvSpPr>
          <p:spPr bwMode="auto">
            <a:xfrm flipH="1">
              <a:off x="4992" y="1776"/>
              <a:ext cx="240" cy="0"/>
            </a:xfrm>
            <a:prstGeom prst="line">
              <a:avLst/>
            </a:prstGeom>
            <a:noFill/>
            <a:ln w="38100">
              <a:solidFill>
                <a:srgbClr val="3333FF"/>
              </a:solidFill>
              <a:round/>
              <a:headEnd type="none" w="sm" len="sm"/>
              <a:tailEnd type="triangle" w="sm" len="sm"/>
            </a:ln>
          </p:spPr>
          <p:txBody>
            <a:bodyPr wrap="none" anchor="ctr"/>
            <a:lstStyle/>
            <a:p>
              <a:endParaRPr lang="en-US"/>
            </a:p>
          </p:txBody>
        </p:sp>
      </p:grpSp>
      <p:graphicFrame>
        <p:nvGraphicFramePr>
          <p:cNvPr id="29698" name="Object 10"/>
          <p:cNvGraphicFramePr>
            <a:graphicFrameLocks noChangeAspect="1"/>
          </p:cNvGraphicFramePr>
          <p:nvPr/>
        </p:nvGraphicFramePr>
        <p:xfrm>
          <a:off x="6248400" y="3657600"/>
          <a:ext cx="1982788" cy="2892425"/>
        </p:xfrm>
        <a:graphic>
          <a:graphicData uri="http://schemas.openxmlformats.org/presentationml/2006/ole">
            <mc:AlternateContent xmlns:mc="http://schemas.openxmlformats.org/markup-compatibility/2006">
              <mc:Choice xmlns:v="urn:schemas-microsoft-com:vml" Requires="v">
                <p:oleObj spid="_x0000_s29705" name="Document" r:id="rId5" imgW="1998360" imgH="2918880" progId="Word.Document.8">
                  <p:embed/>
                </p:oleObj>
              </mc:Choice>
              <mc:Fallback>
                <p:oleObj name="Document" r:id="rId5" imgW="1998360" imgH="2918880" progId="Word.Document.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657600"/>
                        <a:ext cx="1982788" cy="289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3" name="Footer Placeholder 12"/>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endParaRPr lang="en-US" smtClean="0"/>
          </a:p>
        </p:txBody>
      </p:sp>
      <p:sp>
        <p:nvSpPr>
          <p:cNvPr id="155651"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بنابراين رقم نقلي خروجي را مي توانيم به صورت زير بازنويسي كنيم:</a:t>
            </a:r>
          </a:p>
          <a:p>
            <a:pPr algn="r" rtl="1" eaLnBrk="1" hangingPunct="1">
              <a:buFontTx/>
              <a:buNone/>
            </a:pPr>
            <a:endParaRPr lang="en-US" sz="4400" smtClean="0"/>
          </a:p>
        </p:txBody>
      </p:sp>
      <p:sp>
        <p:nvSpPr>
          <p:cNvPr id="155652" name="Rectangle 4"/>
          <p:cNvSpPr>
            <a:spLocks noChangeArrowheads="1"/>
          </p:cNvSpPr>
          <p:nvPr/>
        </p:nvSpPr>
        <p:spPr bwMode="auto">
          <a:xfrm>
            <a:off x="3192463" y="2359025"/>
            <a:ext cx="3032125" cy="476250"/>
          </a:xfrm>
          <a:prstGeom prst="rect">
            <a:avLst/>
          </a:prstGeom>
          <a:noFill/>
          <a:ln w="25400">
            <a:noFill/>
            <a:miter lim="800000"/>
            <a:headEnd type="none" w="sm" len="sm"/>
            <a:tailEnd type="none" w="sm" len="sm"/>
          </a:ln>
        </p:spPr>
        <p:txBody>
          <a:bodyPr>
            <a:spAutoFit/>
          </a:bodyPr>
          <a:lstStyle/>
          <a:p>
            <a:pPr algn="ctr" eaLnBrk="0" hangingPunct="0">
              <a:lnSpc>
                <a:spcPct val="90000"/>
              </a:lnSpc>
              <a:spcBef>
                <a:spcPct val="50000"/>
              </a:spcBef>
              <a:buSzPct val="125000"/>
            </a:pPr>
            <a:r>
              <a:rPr lang="en-US" sz="2800" u="none">
                <a:latin typeface="Comic Sans MS" pitchFamily="66" charset="0"/>
              </a:rPr>
              <a:t>c</a:t>
            </a:r>
            <a:r>
              <a:rPr lang="en-US" sz="2800" u="none" baseline="-25000">
                <a:latin typeface="Comic Sans MS" pitchFamily="66" charset="0"/>
              </a:rPr>
              <a:t>i+1</a:t>
            </a:r>
            <a:r>
              <a:rPr lang="en-US" sz="2800" u="none">
                <a:latin typeface="Comic Sans MS" pitchFamily="66" charset="0"/>
              </a:rPr>
              <a:t>	= g</a:t>
            </a:r>
            <a:r>
              <a:rPr lang="en-US" sz="2800" u="none" baseline="-25000">
                <a:latin typeface="Comic Sans MS" pitchFamily="66" charset="0"/>
              </a:rPr>
              <a:t>i</a:t>
            </a:r>
            <a:r>
              <a:rPr lang="en-US" sz="2800" u="none">
                <a:latin typeface="Comic Sans MS" pitchFamily="66" charset="0"/>
              </a:rPr>
              <a:t> + p</a:t>
            </a:r>
            <a:r>
              <a:rPr lang="en-US" sz="2800" u="none" baseline="-25000">
                <a:latin typeface="Comic Sans MS" pitchFamily="66" charset="0"/>
              </a:rPr>
              <a:t>i</a:t>
            </a:r>
            <a:r>
              <a:rPr lang="en-US" sz="2800" u="none">
                <a:latin typeface="Comic Sans MS" pitchFamily="66" charset="0"/>
              </a:rPr>
              <a:t>c</a:t>
            </a:r>
            <a:r>
              <a:rPr lang="en-US" sz="2800" u="none" baseline="-25000">
                <a:latin typeface="Comic Sans MS" pitchFamily="66" charset="0"/>
              </a:rPr>
              <a:t>i</a:t>
            </a:r>
          </a:p>
        </p:txBody>
      </p:sp>
      <p:sp>
        <p:nvSpPr>
          <p:cNvPr id="155653" name="Footer Placeholder 6"/>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rtl="1" eaLnBrk="1" hangingPunct="1"/>
            <a:r>
              <a:rPr lang="fa-IR" smtClean="0">
                <a:latin typeface="Times New Roman" pitchFamily="18" charset="0"/>
                <a:cs typeface="Nazanin" pitchFamily="2" charset="-78"/>
              </a:rPr>
              <a:t>محاسبة رقم نقلي خروجي نهايي با استفاده از توابع </a:t>
            </a:r>
            <a:r>
              <a:rPr lang="en-US" smtClean="0">
                <a:latin typeface="Times New Roman" pitchFamily="18" charset="0"/>
                <a:cs typeface="Nazanin" pitchFamily="2" charset="-78"/>
              </a:rPr>
              <a:t>g</a:t>
            </a:r>
            <a:r>
              <a:rPr lang="en-US" baseline="-25000" smtClean="0">
                <a:latin typeface="Times New Roman" pitchFamily="18" charset="0"/>
                <a:cs typeface="Nazanin" pitchFamily="2" charset="-78"/>
              </a:rPr>
              <a:t>i</a:t>
            </a:r>
            <a:r>
              <a:rPr lang="fa-IR" smtClean="0">
                <a:latin typeface="Times New Roman" pitchFamily="18" charset="0"/>
                <a:cs typeface="Nazanin" pitchFamily="2" charset="-78"/>
              </a:rPr>
              <a:t> و</a:t>
            </a:r>
            <a:r>
              <a:rPr lang="en-US" smtClean="0">
                <a:latin typeface="Times New Roman" pitchFamily="18" charset="0"/>
                <a:cs typeface="Nazanin" pitchFamily="2" charset="-78"/>
              </a:rPr>
              <a:t>p</a:t>
            </a:r>
            <a:r>
              <a:rPr lang="en-US" baseline="-25000" smtClean="0">
                <a:latin typeface="Times New Roman" pitchFamily="18" charset="0"/>
                <a:cs typeface="Nazanin" pitchFamily="2" charset="-78"/>
              </a:rPr>
              <a:t>i</a:t>
            </a:r>
          </a:p>
        </p:txBody>
      </p:sp>
      <p:sp>
        <p:nvSpPr>
          <p:cNvPr id="156675" name="Rectangle 3"/>
          <p:cNvSpPr>
            <a:spLocks noGrp="1" noChangeArrowheads="1"/>
          </p:cNvSpPr>
          <p:nvPr>
            <p:ph type="body" idx="1"/>
          </p:nvPr>
        </p:nvSpPr>
        <p:spPr>
          <a:xfrm>
            <a:off x="457200" y="838200"/>
            <a:ext cx="8229600" cy="5270500"/>
          </a:xfrm>
        </p:spPr>
        <p:txBody>
          <a:bodyPr/>
          <a:lstStyle/>
          <a:p>
            <a:pPr algn="r" rtl="1" eaLnBrk="1" hangingPunct="1">
              <a:lnSpc>
                <a:spcPct val="90000"/>
              </a:lnSpc>
              <a:spcAft>
                <a:spcPct val="500000"/>
              </a:spcAft>
              <a:buFontTx/>
              <a:buNone/>
            </a:pPr>
            <a:r>
              <a:rPr lang="fa-IR" sz="3600" smtClean="0">
                <a:latin typeface="Times New Roman" pitchFamily="18" charset="0"/>
                <a:cs typeface="Nazanin" pitchFamily="2" charset="-78"/>
              </a:rPr>
              <a:t>براي محاسبه رقم نقلي خروجي بر حسب ورودي هاي </a:t>
            </a:r>
            <a:r>
              <a:rPr lang="en-US" sz="3600" smtClean="0">
                <a:latin typeface="Times New Roman" pitchFamily="18" charset="0"/>
                <a:cs typeface="Nazanin" pitchFamily="2" charset="-78"/>
              </a:rPr>
              <a:t> A(0-3)</a:t>
            </a:r>
            <a:r>
              <a:rPr lang="fa-IR" sz="3600" smtClean="0">
                <a:latin typeface="Times New Roman" pitchFamily="18" charset="0"/>
                <a:cs typeface="Nazanin" pitchFamily="2" charset="-78"/>
              </a:rPr>
              <a:t>و</a:t>
            </a:r>
            <a:r>
              <a:rPr lang="en-US" sz="3600" smtClean="0">
                <a:latin typeface="Times New Roman" pitchFamily="18" charset="0"/>
                <a:cs typeface="Nazanin" pitchFamily="2" charset="-78"/>
              </a:rPr>
              <a:t>B(0-3)</a:t>
            </a:r>
            <a:r>
              <a:rPr lang="fa-IR" sz="3600" smtClean="0">
                <a:latin typeface="Times New Roman" pitchFamily="18" charset="0"/>
                <a:cs typeface="Nazanin" pitchFamily="2" charset="-78"/>
              </a:rPr>
              <a:t>ورقم نقلي ورودي </a:t>
            </a:r>
            <a:r>
              <a:rPr lang="en-US" sz="3600" smtClean="0">
                <a:latin typeface="Times New Roman" pitchFamily="18" charset="0"/>
                <a:cs typeface="Nazanin" pitchFamily="2" charset="-78"/>
              </a:rPr>
              <a:t>Cin</a:t>
            </a:r>
            <a:r>
              <a:rPr lang="fa-IR" sz="3600" smtClean="0">
                <a:latin typeface="Times New Roman" pitchFamily="18" charset="0"/>
                <a:cs typeface="Nazanin" pitchFamily="2" charset="-78"/>
              </a:rPr>
              <a:t>با استفاده از توابع </a:t>
            </a:r>
            <a:r>
              <a:rPr lang="en-US" sz="3600" smtClean="0">
                <a:latin typeface="Times New Roman" pitchFamily="18" charset="0"/>
                <a:cs typeface="Nazanin" pitchFamily="2" charset="-78"/>
              </a:rPr>
              <a:t>gi</a:t>
            </a:r>
            <a:r>
              <a:rPr lang="fa-IR" sz="3600" smtClean="0">
                <a:latin typeface="Times New Roman" pitchFamily="18" charset="0"/>
                <a:cs typeface="Nazanin" pitchFamily="2" charset="-78"/>
              </a:rPr>
              <a:t>و</a:t>
            </a:r>
            <a:r>
              <a:rPr lang="en-US" sz="3600" smtClean="0">
                <a:latin typeface="Times New Roman" pitchFamily="18" charset="0"/>
                <a:cs typeface="Nazanin" pitchFamily="2" charset="-78"/>
              </a:rPr>
              <a:t>pi</a:t>
            </a:r>
            <a:r>
              <a:rPr lang="fa-IR" sz="3600" smtClean="0">
                <a:latin typeface="Times New Roman" pitchFamily="18" charset="0"/>
                <a:cs typeface="Nazanin" pitchFamily="2" charset="-78"/>
              </a:rPr>
              <a:t>مراحل زير را دنبال مي كنيم:</a:t>
            </a:r>
            <a:endParaRPr lang="en-US" sz="3600" smtClean="0">
              <a:latin typeface="Times New Roman" pitchFamily="18" charset="0"/>
              <a:cs typeface="Nazanin" pitchFamily="2" charset="-78"/>
            </a:endParaRPr>
          </a:p>
          <a:p>
            <a:pPr algn="r" rtl="1" eaLnBrk="1" hangingPunct="1">
              <a:lnSpc>
                <a:spcPct val="90000"/>
              </a:lnSpc>
              <a:spcBef>
                <a:spcPct val="920000"/>
              </a:spcBef>
            </a:pPr>
            <a:r>
              <a:rPr lang="fa-IR" smtClean="0">
                <a:cs typeface="Nazanin" pitchFamily="2" charset="-78"/>
              </a:rPr>
              <a:t>عبارات فوق به صورت جمع ضرب ها مي باشد.بنابر اين مي توان با استفاده از دو سطح گيت آنها را پياده سازي كرد.</a:t>
            </a:r>
          </a:p>
        </p:txBody>
      </p:sp>
      <p:sp>
        <p:nvSpPr>
          <p:cNvPr id="156676" name="Text Box 4"/>
          <p:cNvSpPr txBox="1">
            <a:spLocks noChangeArrowheads="1"/>
          </p:cNvSpPr>
          <p:nvPr/>
        </p:nvSpPr>
        <p:spPr bwMode="auto">
          <a:xfrm>
            <a:off x="838200" y="1524000"/>
            <a:ext cx="4910138" cy="3843338"/>
          </a:xfrm>
          <a:prstGeom prst="rect">
            <a:avLst/>
          </a:prstGeom>
          <a:noFill/>
          <a:ln w="25400">
            <a:noFill/>
            <a:miter lim="800000"/>
            <a:headEnd type="none" w="sm" len="sm"/>
            <a:tailEnd type="none" w="sm" len="sm"/>
          </a:ln>
        </p:spPr>
        <p:txBody>
          <a:bodyPr>
            <a:spAutoFit/>
          </a:bodyPr>
          <a:lstStyle/>
          <a:p>
            <a:pPr algn="l" eaLnBrk="0" hangingPunct="0">
              <a:tabLst>
                <a:tab pos="406400" algn="l"/>
              </a:tabLst>
            </a:pPr>
            <a:r>
              <a:rPr lang="en-US" u="none">
                <a:latin typeface="Comic Sans MS" pitchFamily="66" charset="0"/>
              </a:rPr>
              <a:t>c</a:t>
            </a:r>
            <a:r>
              <a:rPr lang="en-US" u="none" baseline="-25000">
                <a:latin typeface="Comic Sans MS" pitchFamily="66" charset="0"/>
              </a:rPr>
              <a:t>1</a:t>
            </a:r>
            <a:r>
              <a:rPr lang="en-US" u="none">
                <a:latin typeface="Comic Sans MS" pitchFamily="66" charset="0"/>
              </a:rPr>
              <a:t>	= 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p>
          <a:p>
            <a:pPr algn="l" eaLnBrk="0" hangingPunct="0">
              <a:tabLst>
                <a:tab pos="406400" algn="l"/>
              </a:tabLst>
            </a:pPr>
            <a:endParaRPr lang="en-US" u="none" baseline="-25000">
              <a:latin typeface="Times New Roman" pitchFamily="18" charset="0"/>
            </a:endParaRPr>
          </a:p>
          <a:p>
            <a:pPr algn="l" eaLnBrk="0" hangingPunct="0">
              <a:tabLst>
                <a:tab pos="406400" algn="l"/>
              </a:tabLst>
            </a:pPr>
            <a:r>
              <a:rPr lang="en-US" u="none">
                <a:latin typeface="Comic Sans MS" pitchFamily="66" charset="0"/>
              </a:rPr>
              <a:t>c</a:t>
            </a:r>
            <a:r>
              <a:rPr lang="en-US" u="none" baseline="-25000">
                <a:latin typeface="Comic Sans MS" pitchFamily="66" charset="0"/>
              </a:rPr>
              <a:t>2</a:t>
            </a:r>
            <a:r>
              <a:rPr lang="en-US" u="none">
                <a:latin typeface="Comic Sans MS" pitchFamily="66" charset="0"/>
              </a:rPr>
              <a:t>	= 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1</a:t>
            </a:r>
            <a:r>
              <a:rPr lang="en-US" u="none">
                <a:latin typeface="Comic Sans MS" pitchFamily="66" charset="0"/>
              </a:rPr>
              <a:t>c</a:t>
            </a:r>
            <a:r>
              <a:rPr lang="en-US" u="none" baseline="-25000">
                <a:latin typeface="Comic Sans MS" pitchFamily="66" charset="0"/>
              </a:rPr>
              <a:t>1</a:t>
            </a:r>
            <a:endParaRPr lang="en-US" u="none">
              <a:latin typeface="Comic Sans MS" pitchFamily="66" charset="0"/>
            </a:endParaRPr>
          </a:p>
          <a:p>
            <a:pPr algn="l" eaLnBrk="0" hangingPunct="0">
              <a:tabLst>
                <a:tab pos="406400" algn="l"/>
              </a:tabLst>
            </a:pPr>
            <a:r>
              <a:rPr lang="en-US" u="none">
                <a:latin typeface="Comic Sans MS" pitchFamily="66" charset="0"/>
              </a:rPr>
              <a:t>	= 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1</a:t>
            </a:r>
            <a:r>
              <a:rPr lang="en-US" u="none">
                <a:latin typeface="Comic Sans MS" pitchFamily="66" charset="0"/>
              </a:rPr>
              <a:t>(g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r>
              <a:rPr lang="en-US" u="none">
                <a:latin typeface="Comic Sans MS" pitchFamily="66" charset="0"/>
              </a:rPr>
              <a:t>)</a:t>
            </a:r>
            <a:endParaRPr lang="en-US" u="none" baseline="-25000">
              <a:latin typeface="Comic Sans MS" pitchFamily="66" charset="0"/>
            </a:endParaRPr>
          </a:p>
          <a:p>
            <a:pPr algn="l" eaLnBrk="0" hangingPunct="0">
              <a:tabLst>
                <a:tab pos="406400" algn="l"/>
              </a:tabLst>
            </a:pPr>
            <a:r>
              <a:rPr lang="en-US" u="none" baseline="-25000">
                <a:latin typeface="Comic Sans MS" pitchFamily="66" charset="0"/>
              </a:rPr>
              <a:t>	</a:t>
            </a:r>
            <a:r>
              <a:rPr lang="en-US" u="none">
                <a:latin typeface="Comic Sans MS" pitchFamily="66" charset="0"/>
              </a:rPr>
              <a:t>= 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1</a:t>
            </a:r>
            <a:r>
              <a:rPr lang="en-US" u="none">
                <a:latin typeface="Comic Sans MS" pitchFamily="66" charset="0"/>
              </a:rPr>
              <a:t>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1</a:t>
            </a:r>
            <a:r>
              <a:rPr lang="en-US" u="none">
                <a:latin typeface="Comic Sans MS" pitchFamily="66" charset="0"/>
              </a:rPr>
              <a:t>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endParaRPr lang="en-US" u="none">
              <a:latin typeface="Comic Sans MS" pitchFamily="66" charset="0"/>
            </a:endParaRPr>
          </a:p>
          <a:p>
            <a:pPr algn="l" eaLnBrk="0" hangingPunct="0">
              <a:tabLst>
                <a:tab pos="406400" algn="l"/>
              </a:tabLst>
            </a:pPr>
            <a:endParaRPr lang="en-US" u="none" baseline="-25000">
              <a:latin typeface="Comic Sans MS" pitchFamily="66" charset="0"/>
            </a:endParaRPr>
          </a:p>
          <a:p>
            <a:pPr algn="l" eaLnBrk="0" hangingPunct="0">
              <a:tabLst>
                <a:tab pos="406400" algn="l"/>
              </a:tabLst>
            </a:pPr>
            <a:r>
              <a:rPr lang="en-US" u="none">
                <a:latin typeface="Comic Sans MS" pitchFamily="66" charset="0"/>
              </a:rPr>
              <a:t>c</a:t>
            </a:r>
            <a:r>
              <a:rPr lang="en-US" u="none" baseline="-25000">
                <a:latin typeface="Comic Sans MS" pitchFamily="66" charset="0"/>
              </a:rPr>
              <a:t>3</a:t>
            </a:r>
            <a:r>
              <a:rPr lang="en-US" u="none">
                <a:latin typeface="Comic Sans MS" pitchFamily="66" charset="0"/>
              </a:rPr>
              <a:t>	= g</a:t>
            </a:r>
            <a:r>
              <a:rPr lang="en-US" u="none" baseline="-25000">
                <a:latin typeface="Comic Sans MS" pitchFamily="66" charset="0"/>
              </a:rPr>
              <a:t>2</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c</a:t>
            </a:r>
            <a:r>
              <a:rPr lang="en-US" u="none" baseline="-25000">
                <a:latin typeface="Comic Sans MS" pitchFamily="66" charset="0"/>
              </a:rPr>
              <a:t>2</a:t>
            </a:r>
            <a:endParaRPr lang="en-US" u="none" baseline="-25000">
              <a:latin typeface="Times New Roman" pitchFamily="18" charset="0"/>
            </a:endParaRPr>
          </a:p>
          <a:p>
            <a:pPr algn="l" eaLnBrk="0" hangingPunct="0">
              <a:tabLst>
                <a:tab pos="406400" algn="l"/>
              </a:tabLst>
            </a:pPr>
            <a:r>
              <a:rPr lang="en-US" u="none">
                <a:latin typeface="Comic Sans MS" pitchFamily="66" charset="0"/>
              </a:rPr>
              <a:t>	= g</a:t>
            </a:r>
            <a:r>
              <a:rPr lang="en-US" u="none" baseline="-25000">
                <a:latin typeface="Comic Sans MS" pitchFamily="66" charset="0"/>
              </a:rPr>
              <a:t>2</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1</a:t>
            </a:r>
            <a:r>
              <a:rPr lang="en-US" u="none">
                <a:latin typeface="Comic Sans MS" pitchFamily="66" charset="0"/>
              </a:rPr>
              <a:t>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1</a:t>
            </a:r>
            <a:r>
              <a:rPr lang="en-US" u="none">
                <a:latin typeface="Comic Sans MS" pitchFamily="66" charset="0"/>
              </a:rPr>
              <a:t>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r>
              <a:rPr lang="en-US" u="none">
                <a:latin typeface="Comic Sans MS" pitchFamily="66" charset="0"/>
              </a:rPr>
              <a:t>)</a:t>
            </a:r>
            <a:endParaRPr lang="en-US" u="none" baseline="-25000">
              <a:latin typeface="Comic Sans MS" pitchFamily="66" charset="0"/>
            </a:endParaRPr>
          </a:p>
          <a:p>
            <a:pPr algn="l" eaLnBrk="0" hangingPunct="0">
              <a:tabLst>
                <a:tab pos="406400" algn="l"/>
              </a:tabLst>
            </a:pPr>
            <a:r>
              <a:rPr lang="en-US" u="none">
                <a:latin typeface="Comic Sans MS" pitchFamily="66" charset="0"/>
              </a:rPr>
              <a:t>	= g</a:t>
            </a:r>
            <a:r>
              <a:rPr lang="en-US" u="none" baseline="-25000">
                <a:latin typeface="Comic Sans MS" pitchFamily="66" charset="0"/>
              </a:rPr>
              <a:t>2</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p</a:t>
            </a:r>
            <a:r>
              <a:rPr lang="en-US" u="none" baseline="-25000">
                <a:latin typeface="Comic Sans MS" pitchFamily="66" charset="0"/>
              </a:rPr>
              <a:t>1</a:t>
            </a:r>
            <a:r>
              <a:rPr lang="en-US" u="none">
                <a:latin typeface="Comic Sans MS" pitchFamily="66" charset="0"/>
              </a:rPr>
              <a:t>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p</a:t>
            </a:r>
            <a:r>
              <a:rPr lang="en-US" u="none" baseline="-25000">
                <a:latin typeface="Comic Sans MS" pitchFamily="66" charset="0"/>
              </a:rPr>
              <a:t>1</a:t>
            </a:r>
            <a:r>
              <a:rPr lang="en-US" u="none">
                <a:latin typeface="Comic Sans MS" pitchFamily="66" charset="0"/>
              </a:rPr>
              <a:t>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p>
          <a:p>
            <a:pPr algn="l" eaLnBrk="0" hangingPunct="0">
              <a:tabLst>
                <a:tab pos="406400" algn="l"/>
              </a:tabLst>
            </a:pPr>
            <a:endParaRPr lang="en-US" u="none" baseline="-25000">
              <a:latin typeface="Comic Sans MS" pitchFamily="66" charset="0"/>
            </a:endParaRPr>
          </a:p>
          <a:p>
            <a:pPr algn="l" eaLnBrk="0" hangingPunct="0">
              <a:tabLst>
                <a:tab pos="406400" algn="l"/>
              </a:tabLst>
            </a:pPr>
            <a:endParaRPr lang="en-US" u="none" baseline="-25000">
              <a:latin typeface="Comic Sans MS" pitchFamily="66" charset="0"/>
            </a:endParaRPr>
          </a:p>
          <a:p>
            <a:pPr algn="l" eaLnBrk="0" hangingPunct="0">
              <a:tabLst>
                <a:tab pos="406400" algn="l"/>
              </a:tabLst>
            </a:pPr>
            <a:r>
              <a:rPr lang="en-US" u="none">
                <a:latin typeface="Comic Sans MS" pitchFamily="66" charset="0"/>
              </a:rPr>
              <a:t>c</a:t>
            </a:r>
            <a:r>
              <a:rPr lang="en-US" u="none" baseline="-25000">
                <a:latin typeface="Comic Sans MS" pitchFamily="66" charset="0"/>
              </a:rPr>
              <a:t>4</a:t>
            </a:r>
            <a:r>
              <a:rPr lang="en-US" u="none">
                <a:latin typeface="Comic Sans MS" pitchFamily="66" charset="0"/>
              </a:rPr>
              <a:t>	= g</a:t>
            </a:r>
            <a:r>
              <a:rPr lang="en-US" u="none" baseline="-25000">
                <a:latin typeface="Comic Sans MS" pitchFamily="66" charset="0"/>
              </a:rPr>
              <a:t>3</a:t>
            </a:r>
            <a:r>
              <a:rPr lang="en-US" u="none">
                <a:latin typeface="Comic Sans MS" pitchFamily="66" charset="0"/>
              </a:rPr>
              <a:t> + p</a:t>
            </a:r>
            <a:r>
              <a:rPr lang="en-US" u="none" baseline="-25000">
                <a:latin typeface="Comic Sans MS" pitchFamily="66" charset="0"/>
              </a:rPr>
              <a:t>3</a:t>
            </a:r>
            <a:r>
              <a:rPr lang="en-US" u="none">
                <a:latin typeface="Comic Sans MS" pitchFamily="66" charset="0"/>
              </a:rPr>
              <a:t>c</a:t>
            </a:r>
            <a:r>
              <a:rPr lang="en-US" u="none" baseline="-25000">
                <a:latin typeface="Comic Sans MS" pitchFamily="66" charset="0"/>
              </a:rPr>
              <a:t>3</a:t>
            </a:r>
            <a:endParaRPr lang="en-US" u="none" baseline="-25000">
              <a:latin typeface="Times New Roman" pitchFamily="18" charset="0"/>
            </a:endParaRPr>
          </a:p>
          <a:p>
            <a:pPr algn="l" eaLnBrk="0" hangingPunct="0">
              <a:tabLst>
                <a:tab pos="406400" algn="l"/>
              </a:tabLst>
            </a:pPr>
            <a:r>
              <a:rPr lang="en-US" u="none">
                <a:latin typeface="Comic Sans MS" pitchFamily="66" charset="0"/>
              </a:rPr>
              <a:t>	= g</a:t>
            </a:r>
            <a:r>
              <a:rPr lang="en-US" u="none" baseline="-25000">
                <a:latin typeface="Comic Sans MS" pitchFamily="66" charset="0"/>
              </a:rPr>
              <a:t>3</a:t>
            </a:r>
            <a:r>
              <a:rPr lang="en-US" u="none">
                <a:latin typeface="Comic Sans MS" pitchFamily="66" charset="0"/>
              </a:rPr>
              <a:t> + p</a:t>
            </a:r>
            <a:r>
              <a:rPr lang="en-US" u="none" baseline="-25000">
                <a:latin typeface="Comic Sans MS" pitchFamily="66" charset="0"/>
              </a:rPr>
              <a:t>3</a:t>
            </a:r>
            <a:r>
              <a:rPr lang="en-US" u="none">
                <a:latin typeface="Comic Sans MS" pitchFamily="66" charset="0"/>
              </a:rPr>
              <a:t>(g</a:t>
            </a:r>
            <a:r>
              <a:rPr lang="en-US" u="none" baseline="-25000">
                <a:latin typeface="Comic Sans MS" pitchFamily="66" charset="0"/>
              </a:rPr>
              <a:t>2</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p</a:t>
            </a:r>
            <a:r>
              <a:rPr lang="en-US" u="none" baseline="-25000">
                <a:latin typeface="Comic Sans MS" pitchFamily="66" charset="0"/>
              </a:rPr>
              <a:t>1</a:t>
            </a:r>
            <a:r>
              <a:rPr lang="en-US" u="none">
                <a:latin typeface="Comic Sans MS" pitchFamily="66" charset="0"/>
              </a:rPr>
              <a:t>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2</a:t>
            </a:r>
            <a:r>
              <a:rPr lang="en-US" u="none">
                <a:latin typeface="Comic Sans MS" pitchFamily="66" charset="0"/>
              </a:rPr>
              <a:t>p</a:t>
            </a:r>
            <a:r>
              <a:rPr lang="en-US" u="none" baseline="-25000">
                <a:latin typeface="Comic Sans MS" pitchFamily="66" charset="0"/>
              </a:rPr>
              <a:t>1</a:t>
            </a:r>
            <a:r>
              <a:rPr lang="en-US" u="none">
                <a:latin typeface="Comic Sans MS" pitchFamily="66" charset="0"/>
              </a:rPr>
              <a:t>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r>
              <a:rPr lang="en-US" u="none">
                <a:latin typeface="Comic Sans MS" pitchFamily="66" charset="0"/>
              </a:rPr>
              <a:t>)</a:t>
            </a:r>
          </a:p>
          <a:p>
            <a:pPr algn="l" eaLnBrk="0" hangingPunct="0">
              <a:tabLst>
                <a:tab pos="406400" algn="l"/>
              </a:tabLst>
            </a:pPr>
            <a:r>
              <a:rPr lang="en-US" u="none">
                <a:latin typeface="Comic Sans MS" pitchFamily="66" charset="0"/>
              </a:rPr>
              <a:t>	= g</a:t>
            </a:r>
            <a:r>
              <a:rPr lang="en-US" u="none" baseline="-25000">
                <a:latin typeface="Comic Sans MS" pitchFamily="66" charset="0"/>
              </a:rPr>
              <a:t>3</a:t>
            </a:r>
            <a:r>
              <a:rPr lang="en-US" u="none">
                <a:latin typeface="Comic Sans MS" pitchFamily="66" charset="0"/>
              </a:rPr>
              <a:t> + p</a:t>
            </a:r>
            <a:r>
              <a:rPr lang="en-US" u="none" baseline="-25000">
                <a:latin typeface="Comic Sans MS" pitchFamily="66" charset="0"/>
              </a:rPr>
              <a:t>3</a:t>
            </a:r>
            <a:r>
              <a:rPr lang="en-US" u="none">
                <a:latin typeface="Comic Sans MS" pitchFamily="66" charset="0"/>
              </a:rPr>
              <a:t>g</a:t>
            </a:r>
            <a:r>
              <a:rPr lang="en-US" u="none" baseline="-25000">
                <a:latin typeface="Comic Sans MS" pitchFamily="66" charset="0"/>
              </a:rPr>
              <a:t>2</a:t>
            </a:r>
            <a:r>
              <a:rPr lang="en-US" u="none">
                <a:latin typeface="Comic Sans MS" pitchFamily="66" charset="0"/>
              </a:rPr>
              <a:t> + p</a:t>
            </a:r>
            <a:r>
              <a:rPr lang="en-US" u="none" baseline="-25000">
                <a:latin typeface="Comic Sans MS" pitchFamily="66" charset="0"/>
              </a:rPr>
              <a:t>3</a:t>
            </a:r>
            <a:r>
              <a:rPr lang="en-US" u="none">
                <a:latin typeface="Comic Sans MS" pitchFamily="66" charset="0"/>
              </a:rPr>
              <a:t>p</a:t>
            </a:r>
            <a:r>
              <a:rPr lang="en-US" u="none" baseline="-25000">
                <a:latin typeface="Comic Sans MS" pitchFamily="66" charset="0"/>
              </a:rPr>
              <a:t>2</a:t>
            </a:r>
            <a:r>
              <a:rPr lang="en-US" u="none">
                <a:latin typeface="Comic Sans MS" pitchFamily="66" charset="0"/>
              </a:rPr>
              <a:t>g</a:t>
            </a:r>
            <a:r>
              <a:rPr lang="en-US" u="none" baseline="-25000">
                <a:latin typeface="Comic Sans MS" pitchFamily="66" charset="0"/>
              </a:rPr>
              <a:t>1</a:t>
            </a:r>
            <a:r>
              <a:rPr lang="en-US" u="none">
                <a:latin typeface="Comic Sans MS" pitchFamily="66" charset="0"/>
              </a:rPr>
              <a:t> + p</a:t>
            </a:r>
            <a:r>
              <a:rPr lang="en-US" u="none" baseline="-25000">
                <a:latin typeface="Comic Sans MS" pitchFamily="66" charset="0"/>
              </a:rPr>
              <a:t>3</a:t>
            </a:r>
            <a:r>
              <a:rPr lang="en-US" u="none">
                <a:latin typeface="Comic Sans MS" pitchFamily="66" charset="0"/>
              </a:rPr>
              <a:t>p</a:t>
            </a:r>
            <a:r>
              <a:rPr lang="en-US" u="none" baseline="-25000">
                <a:latin typeface="Comic Sans MS" pitchFamily="66" charset="0"/>
              </a:rPr>
              <a:t>2</a:t>
            </a:r>
            <a:r>
              <a:rPr lang="en-US" u="none">
                <a:latin typeface="Comic Sans MS" pitchFamily="66" charset="0"/>
              </a:rPr>
              <a:t>p</a:t>
            </a:r>
            <a:r>
              <a:rPr lang="en-US" u="none" baseline="-25000">
                <a:latin typeface="Comic Sans MS" pitchFamily="66" charset="0"/>
              </a:rPr>
              <a:t>1</a:t>
            </a:r>
            <a:r>
              <a:rPr lang="en-US" u="none">
                <a:latin typeface="Comic Sans MS" pitchFamily="66" charset="0"/>
              </a:rPr>
              <a:t>g</a:t>
            </a:r>
            <a:r>
              <a:rPr lang="en-US" u="none" baseline="-25000">
                <a:latin typeface="Comic Sans MS" pitchFamily="66" charset="0"/>
              </a:rPr>
              <a:t>0</a:t>
            </a:r>
            <a:r>
              <a:rPr lang="en-US" u="none">
                <a:latin typeface="Comic Sans MS" pitchFamily="66" charset="0"/>
              </a:rPr>
              <a:t> + p</a:t>
            </a:r>
            <a:r>
              <a:rPr lang="en-US" u="none" baseline="-25000">
                <a:latin typeface="Comic Sans MS" pitchFamily="66" charset="0"/>
              </a:rPr>
              <a:t>3</a:t>
            </a:r>
            <a:r>
              <a:rPr lang="en-US" u="none">
                <a:latin typeface="Comic Sans MS" pitchFamily="66" charset="0"/>
              </a:rPr>
              <a:t>p</a:t>
            </a:r>
            <a:r>
              <a:rPr lang="en-US" u="none" baseline="-25000">
                <a:latin typeface="Comic Sans MS" pitchFamily="66" charset="0"/>
              </a:rPr>
              <a:t>2</a:t>
            </a:r>
            <a:r>
              <a:rPr lang="en-US" u="none">
                <a:latin typeface="Comic Sans MS" pitchFamily="66" charset="0"/>
              </a:rPr>
              <a:t>p</a:t>
            </a:r>
            <a:r>
              <a:rPr lang="en-US" u="none" baseline="-25000">
                <a:latin typeface="Comic Sans MS" pitchFamily="66" charset="0"/>
              </a:rPr>
              <a:t>1</a:t>
            </a:r>
            <a:r>
              <a:rPr lang="en-US" u="none">
                <a:latin typeface="Comic Sans MS" pitchFamily="66" charset="0"/>
              </a:rPr>
              <a:t>p</a:t>
            </a:r>
            <a:r>
              <a:rPr lang="en-US" u="none" baseline="-25000">
                <a:latin typeface="Comic Sans MS" pitchFamily="66" charset="0"/>
              </a:rPr>
              <a:t>0</a:t>
            </a:r>
            <a:r>
              <a:rPr lang="en-US" u="none">
                <a:latin typeface="Comic Sans MS" pitchFamily="66" charset="0"/>
              </a:rPr>
              <a:t>c</a:t>
            </a:r>
            <a:r>
              <a:rPr lang="en-US" u="none" baseline="-25000">
                <a:latin typeface="Comic Sans MS" pitchFamily="66" charset="0"/>
              </a:rPr>
              <a:t>0</a:t>
            </a:r>
            <a:endParaRPr lang="en-US" u="none">
              <a:latin typeface="Comic Sans MS" pitchFamily="66" charset="0"/>
            </a:endParaRPr>
          </a:p>
          <a:p>
            <a:pPr algn="l" eaLnBrk="0" hangingPunct="0">
              <a:tabLst>
                <a:tab pos="406400" algn="l"/>
              </a:tabLst>
            </a:pPr>
            <a:endParaRPr lang="en-US" u="none">
              <a:latin typeface="Comic Sans MS" pitchFamily="66" charset="0"/>
            </a:endParaRPr>
          </a:p>
        </p:txBody>
      </p:sp>
      <p:sp>
        <p:nvSpPr>
          <p:cNvPr id="15667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914400" y="838200"/>
          <a:ext cx="7793038" cy="5326063"/>
        </p:xfrm>
        <a:graphic>
          <a:graphicData uri="http://schemas.openxmlformats.org/presentationml/2006/ole">
            <mc:AlternateContent xmlns:mc="http://schemas.openxmlformats.org/markup-compatibility/2006">
              <mc:Choice xmlns:v="urn:schemas-microsoft-com:vml" Requires="v">
                <p:oleObj spid="_x0000_s30728" name="Bitmap Image" r:id="rId3" imgW="7790476" imgH="5323810" progId="Paint.Picture">
                  <p:embed/>
                </p:oleObj>
              </mc:Choice>
              <mc:Fallback>
                <p:oleObj name="Bitmap Image" r:id="rId3" imgW="7790476" imgH="532381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38200"/>
                        <a:ext cx="7793038"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3"/>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جمع كننده 4بيتي با رقم نقلي پيش بيني شده</a:t>
            </a:r>
            <a:endParaRPr lang="en-US" smtClean="0">
              <a:latin typeface="Times New Roman" pitchFamily="18" charset="0"/>
              <a:cs typeface="Nazanin" pitchFamily="2" charset="-78"/>
            </a:endParaRPr>
          </a:p>
        </p:txBody>
      </p:sp>
      <p:graphicFrame>
        <p:nvGraphicFramePr>
          <p:cNvPr id="30723"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30729" name="Clip" r:id="rId5" imgW="0" imgH="0" progId="MS_ClipArt_Gallery.2">
                  <p:embed/>
                </p:oleObj>
              </mc:Choice>
              <mc:Fallback>
                <p:oleObj name="Clip" r:id="rId5" imgW="0" imgH="0" progId="MS_ClipArt_Gallery.2">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 Box 5"/>
          <p:cNvSpPr txBox="1">
            <a:spLocks noChangeArrowheads="1"/>
          </p:cNvSpPr>
          <p:nvPr/>
        </p:nvSpPr>
        <p:spPr bwMode="auto">
          <a:xfrm>
            <a:off x="138113" y="5948363"/>
            <a:ext cx="1631950" cy="244475"/>
          </a:xfrm>
          <a:prstGeom prst="rect">
            <a:avLst/>
          </a:prstGeom>
          <a:noFill/>
          <a:ln w="25400">
            <a:noFill/>
            <a:miter lim="800000"/>
            <a:headEnd type="none" w="sm" len="sm"/>
            <a:tailEnd type="none" w="sm" len="sm"/>
          </a:ln>
        </p:spPr>
        <p:txBody>
          <a:bodyPr wrap="none">
            <a:spAutoFit/>
          </a:bodyPr>
          <a:lstStyle/>
          <a:p>
            <a:pPr algn="ctr" eaLnBrk="0" hangingPunct="0"/>
            <a:r>
              <a:rPr lang="en-US" sz="1000" u="none">
                <a:latin typeface="Comic Sans MS" pitchFamily="66" charset="0"/>
              </a:rPr>
              <a:t>“carry-out”, not “c-zero”</a:t>
            </a:r>
          </a:p>
        </p:txBody>
      </p:sp>
      <p:sp>
        <p:nvSpPr>
          <p:cNvPr id="30726" name="Line 6"/>
          <p:cNvSpPr>
            <a:spLocks noChangeShapeType="1"/>
          </p:cNvSpPr>
          <p:nvPr/>
        </p:nvSpPr>
        <p:spPr bwMode="auto">
          <a:xfrm>
            <a:off x="1646238" y="6069013"/>
            <a:ext cx="388937" cy="0"/>
          </a:xfrm>
          <a:prstGeom prst="line">
            <a:avLst/>
          </a:prstGeom>
          <a:noFill/>
          <a:ln w="12700">
            <a:solidFill>
              <a:schemeClr val="tx1"/>
            </a:solidFill>
            <a:round/>
            <a:headEnd type="none" w="sm" len="sm"/>
            <a:tailEnd type="arrow" w="sm" len="sm"/>
          </a:ln>
        </p:spPr>
        <p:txBody>
          <a:bodyPr wrap="none" anchor="ctr"/>
          <a:lstStyle/>
          <a:p>
            <a:endParaRPr lang="en-US"/>
          </a:p>
        </p:txBody>
      </p:sp>
      <p:sp>
        <p:nvSpPr>
          <p:cNvPr id="30727" name="Footer Placeholder 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جمع كننده هاي با رقم نقلي پيش بيني شده</a:t>
            </a:r>
            <a:endParaRPr lang="en-US" smtClean="0">
              <a:latin typeface="Times New Roman" pitchFamily="18" charset="0"/>
              <a:cs typeface="Nazanin" pitchFamily="2" charset="-78"/>
            </a:endParaRPr>
          </a:p>
        </p:txBody>
      </p:sp>
      <p:sp>
        <p:nvSpPr>
          <p:cNvPr id="157699" name="Rectangle 3"/>
          <p:cNvSpPr>
            <a:spLocks noGrp="1" noChangeArrowheads="1"/>
          </p:cNvSpPr>
          <p:nvPr>
            <p:ph type="body" idx="1"/>
          </p:nvPr>
        </p:nvSpPr>
        <p:spPr/>
        <p:txBody>
          <a:bodyPr/>
          <a:lstStyle/>
          <a:p>
            <a:pPr algn="r" rtl="1" eaLnBrk="1" hangingPunct="1"/>
            <a:r>
              <a:rPr lang="fa-IR" sz="4000" smtClean="0">
                <a:cs typeface="Nazanin" pitchFamily="2" charset="-78"/>
              </a:rPr>
              <a:t>به مدار طراحي شدة فوق يك جمع كننده با رقم نقلي پيش بيني شده مي گويند.</a:t>
            </a:r>
          </a:p>
          <a:p>
            <a:pPr algn="r" rtl="1" eaLnBrk="1" hangingPunct="1"/>
            <a:r>
              <a:rPr lang="fa-IR" sz="4000" smtClean="0">
                <a:cs typeface="Nazanin" pitchFamily="2" charset="-78"/>
              </a:rPr>
              <a:t>با اضافه كردن گيت هاي اضافي تعداد سطوح مدار را به 2 كاهش داديم و سرعت آنرا افزايش داديم.</a:t>
            </a:r>
          </a:p>
          <a:p>
            <a:pPr algn="r" rtl="1" eaLnBrk="1" hangingPunct="1"/>
            <a:r>
              <a:rPr lang="fa-IR" sz="4000" smtClean="0">
                <a:cs typeface="Nazanin" pitchFamily="2" charset="-78"/>
              </a:rPr>
              <a:t>مي توان با استفاده از جمع كننده هاي با رقم نقلي پيش بيني شده جمع كننده‌هاي بزرگتر با همان روش قبلي  توليد كرد.</a:t>
            </a:r>
          </a:p>
          <a:p>
            <a:pPr algn="r" rtl="1" eaLnBrk="1" hangingPunct="1"/>
            <a:r>
              <a:rPr lang="fa-IR" sz="4000" smtClean="0">
                <a:cs typeface="Nazanin" pitchFamily="2" charset="-78"/>
              </a:rPr>
              <a:t>جمع كننده هاي با رقم نقلي پيش بيني شده چقدر سريع تر از جمع كننده هاي با رقم نقلي منتشر شونده هستند؟</a:t>
            </a:r>
          </a:p>
          <a:p>
            <a:pPr algn="r" rtl="1" eaLnBrk="1" hangingPunct="1">
              <a:buFontTx/>
              <a:buNone/>
            </a:pPr>
            <a:r>
              <a:rPr lang="fa-IR" sz="4000" smtClean="0">
                <a:cs typeface="Nazanin" pitchFamily="2" charset="-78"/>
              </a:rPr>
              <a:t>	-براي يك جمع كننده 4بيتي طولاني ترين مسير داراي 4گيت  است در صورتي كه براي جمع كننده با رقم نقلي  منتشر شونده طولاني ترين مسير داراي 9گيت است.</a:t>
            </a:r>
          </a:p>
          <a:p>
            <a:pPr algn="r" rtl="1" eaLnBrk="1" hangingPunct="1"/>
            <a:endParaRPr lang="en-US" sz="4000" smtClean="0">
              <a:cs typeface="Nazanin" pitchFamily="2" charset="-78"/>
            </a:endParaRPr>
          </a:p>
        </p:txBody>
      </p:sp>
      <p:sp>
        <p:nvSpPr>
          <p:cNvPr id="15770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جمع كننده هاي با رقم نقلي پيش بيني شده</a:t>
            </a:r>
            <a:endParaRPr lang="en-US" smtClean="0">
              <a:latin typeface="Times New Roman" pitchFamily="18" charset="0"/>
              <a:cs typeface="Nazanin" pitchFamily="2" charset="-78"/>
            </a:endParaRPr>
          </a:p>
        </p:txBody>
      </p:sp>
      <p:sp>
        <p:nvSpPr>
          <p:cNvPr id="158723" name="Rectangle 3"/>
          <p:cNvSpPr>
            <a:spLocks noGrp="1" noChangeArrowheads="1"/>
          </p:cNvSpPr>
          <p:nvPr>
            <p:ph type="body" idx="1"/>
          </p:nvPr>
        </p:nvSpPr>
        <p:spPr/>
        <p:txBody>
          <a:bodyPr/>
          <a:lstStyle/>
          <a:p>
            <a:pPr algn="justLow" rtl="1" eaLnBrk="1" hangingPunct="1"/>
            <a:r>
              <a:rPr lang="fa-IR" sz="4000" smtClean="0">
                <a:cs typeface="Nazanin" pitchFamily="2" charset="-78"/>
              </a:rPr>
              <a:t>تاخيريك جمع كننده ي با رقم نقلي پيش بيني كننده بصورت لگاريتمي رشد مي‌كند در حالي كه تاخير در جمع كننده هاي با رقم نقلي منتشر شونده به صورت خطي.</a:t>
            </a:r>
            <a:endParaRPr lang="en-US" sz="4000" smtClean="0">
              <a:cs typeface="Nazanin" pitchFamily="2" charset="-78"/>
            </a:endParaRPr>
          </a:p>
          <a:p>
            <a:pPr lvl="1" algn="justLow" eaLnBrk="1" hangingPunct="1"/>
            <a:endParaRPr lang="en-US" sz="3600" smtClean="0">
              <a:cs typeface="Nazanin" pitchFamily="2" charset="-78"/>
            </a:endParaRPr>
          </a:p>
          <a:p>
            <a:pPr algn="justLow" rtl="1" eaLnBrk="1" hangingPunct="1"/>
            <a:r>
              <a:rPr lang="fa-IR" sz="4000" smtClean="0">
                <a:cs typeface="Nazanin" pitchFamily="2" charset="-78"/>
              </a:rPr>
              <a:t>نتيجه اينكه جمع كننده هاي با رقم نقلي منتشر شونده طراحي ساده اي دارند اما كندترند.درحالي كه جمع كننده هاي بارقم نقلي پيش بيني كننده سريع ترند اما درعوض طراحي بسيار پيچيده تر از جمع كننده هاي با رقم نقلي منتشر شونده دارند.</a:t>
            </a:r>
            <a:endParaRPr lang="en-US" sz="4000" smtClean="0">
              <a:cs typeface="Nazanin" pitchFamily="2" charset="-78"/>
            </a:endParaRPr>
          </a:p>
          <a:p>
            <a:pPr algn="justLow" rtl="1" eaLnBrk="1" hangingPunct="1"/>
            <a:endParaRPr lang="en-US" sz="4000" smtClean="0">
              <a:cs typeface="Nazanin" pitchFamily="2" charset="-78"/>
            </a:endParaRPr>
          </a:p>
        </p:txBody>
      </p:sp>
      <p:sp>
        <p:nvSpPr>
          <p:cNvPr id="158724" name="Footer Placeholder 5"/>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ضرب كننده ها</a:t>
            </a:r>
            <a:endParaRPr lang="en-US" smtClean="0">
              <a:latin typeface="Times New Roman" pitchFamily="18" charset="0"/>
              <a:cs typeface="Nazanin" pitchFamily="2" charset="-78"/>
            </a:endParaRPr>
          </a:p>
        </p:txBody>
      </p:sp>
      <p:sp>
        <p:nvSpPr>
          <p:cNvPr id="31749" name="Rectangle 3"/>
          <p:cNvSpPr>
            <a:spLocks noGrp="1" noChangeArrowheads="1"/>
          </p:cNvSpPr>
          <p:nvPr>
            <p:ph type="body" idx="1"/>
          </p:nvPr>
        </p:nvSpPr>
        <p:spPr/>
        <p:txBody>
          <a:bodyPr/>
          <a:lstStyle/>
          <a:p>
            <a:pPr algn="r" rtl="1" eaLnBrk="1" hangingPunct="1"/>
            <a:r>
              <a:rPr lang="fa-IR" sz="4000" smtClean="0">
                <a:cs typeface="Nazanin" pitchFamily="2" charset="-78"/>
              </a:rPr>
              <a:t>ضرب كننده ها را مي توان از روي  جمع كننده ها ساخت.</a:t>
            </a:r>
          </a:p>
          <a:p>
            <a:pPr algn="r" rtl="1" eaLnBrk="1" hangingPunct="1"/>
            <a:r>
              <a:rPr lang="fa-IR" sz="4000" smtClean="0">
                <a:cs typeface="Nazanin" pitchFamily="2" charset="-78"/>
              </a:rPr>
              <a:t>ضرب دو عدد يك بيتي </a:t>
            </a:r>
            <a:r>
              <a:rPr lang="fa-IR" sz="4000" smtClean="0">
                <a:latin typeface="Times New Roman" pitchFamily="18" charset="0"/>
                <a:cs typeface="Nazanin" pitchFamily="2" charset="-78"/>
              </a:rPr>
              <a:t>همان </a:t>
            </a:r>
            <a:r>
              <a:rPr lang="en-US" sz="4000" smtClean="0">
                <a:latin typeface="Times New Roman" pitchFamily="18" charset="0"/>
                <a:cs typeface="Nazanin" pitchFamily="2" charset="-78"/>
              </a:rPr>
              <a:t>AND</a:t>
            </a:r>
            <a:r>
              <a:rPr lang="fa-IR" sz="4000" smtClean="0">
                <a:latin typeface="Times New Roman" pitchFamily="18" charset="0"/>
                <a:cs typeface="Nazanin" pitchFamily="2" charset="-78"/>
              </a:rPr>
              <a:t>دو بيت</a:t>
            </a:r>
            <a:r>
              <a:rPr lang="fa-IR" sz="4000" smtClean="0">
                <a:cs typeface="Nazanin" pitchFamily="2" charset="-78"/>
              </a:rPr>
              <a:t> است:</a:t>
            </a:r>
            <a:endParaRPr lang="en-US" sz="4000" smtClean="0">
              <a:cs typeface="Nazanin" pitchFamily="2" charset="-78"/>
            </a:endParaRPr>
          </a:p>
        </p:txBody>
      </p:sp>
      <p:graphicFrame>
        <p:nvGraphicFramePr>
          <p:cNvPr id="31746" name="Object 4"/>
          <p:cNvGraphicFramePr>
            <a:graphicFrameLocks/>
          </p:cNvGraphicFramePr>
          <p:nvPr/>
        </p:nvGraphicFramePr>
        <p:xfrm>
          <a:off x="1905000" y="3048000"/>
          <a:ext cx="1566863" cy="1800225"/>
        </p:xfrm>
        <a:graphic>
          <a:graphicData uri="http://schemas.openxmlformats.org/presentationml/2006/ole">
            <mc:AlternateContent xmlns:mc="http://schemas.openxmlformats.org/markup-compatibility/2006">
              <mc:Choice xmlns:v="urn:schemas-microsoft-com:vml" Requires="v">
                <p:oleObj spid="_x0000_s31752" name="Document" r:id="rId3" imgW="1580400" imgH="1938600" progId="Word.Document.8">
                  <p:embed/>
                </p:oleObj>
              </mc:Choice>
              <mc:Fallback>
                <p:oleObj name="Document" r:id="rId3" imgW="1580400" imgH="1938600"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48000"/>
                        <a:ext cx="15668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5"/>
          <p:cNvGraphicFramePr>
            <a:graphicFrameLocks/>
          </p:cNvGraphicFramePr>
          <p:nvPr/>
        </p:nvGraphicFramePr>
        <p:xfrm>
          <a:off x="5486400" y="3048000"/>
          <a:ext cx="1566863" cy="1800225"/>
        </p:xfrm>
        <a:graphic>
          <a:graphicData uri="http://schemas.openxmlformats.org/presentationml/2006/ole">
            <mc:AlternateContent xmlns:mc="http://schemas.openxmlformats.org/markup-compatibility/2006">
              <mc:Choice xmlns:v="urn:schemas-microsoft-com:vml" Requires="v">
                <p:oleObj spid="_x0000_s31753" name="Document" r:id="rId5" imgW="1580400" imgH="1938600" progId="Word.Document.8">
                  <p:embed/>
                </p:oleObj>
              </mc:Choice>
              <mc:Fallback>
                <p:oleObj name="Document" r:id="rId5" imgW="1580400" imgH="1938600" progId="Word.Document.8">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048000"/>
                        <a:ext cx="15668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0"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rtl="1" eaLnBrk="1" hangingPunct="1"/>
            <a:r>
              <a:rPr lang="fa-IR" sz="2800" b="1" smtClean="0">
                <a:cs typeface="Nazanin" pitchFamily="2" charset="-78"/>
              </a:rPr>
              <a:t>اعداد با مميز ثابت</a:t>
            </a:r>
            <a:endParaRPr lang="en-US" sz="2800" b="1" smtClean="0">
              <a:cs typeface="Nazanin" pitchFamily="2" charset="-78"/>
            </a:endParaRPr>
          </a:p>
        </p:txBody>
      </p:sp>
      <p:sp>
        <p:nvSpPr>
          <p:cNvPr id="61443" name="Rectangle 3"/>
          <p:cNvSpPr>
            <a:spLocks noGrp="1" noChangeArrowheads="1"/>
          </p:cNvSpPr>
          <p:nvPr>
            <p:ph type="body" idx="1"/>
          </p:nvPr>
        </p:nvSpPr>
        <p:spPr/>
        <p:txBody>
          <a:bodyPr/>
          <a:lstStyle/>
          <a:p>
            <a:pPr algn="r" rtl="1" eaLnBrk="1" hangingPunct="1"/>
            <a:r>
              <a:rPr lang="fa-IR" sz="2400" smtClean="0">
                <a:cs typeface="Nazanin" pitchFamily="2" charset="-78"/>
              </a:rPr>
              <a:t>اعداد اعشاري را مي توان  به دو صورت نمايش داد:</a:t>
            </a:r>
          </a:p>
          <a:p>
            <a:pPr lvl="1" algn="r" rtl="1" eaLnBrk="1" hangingPunct="1"/>
            <a:r>
              <a:rPr lang="fa-IR" sz="2000" smtClean="0">
                <a:cs typeface="Nazanin" pitchFamily="2" charset="-78"/>
              </a:rPr>
              <a:t>اعداد اعشاري با مميز ثابت.</a:t>
            </a:r>
          </a:p>
          <a:p>
            <a:pPr lvl="1" algn="r" rtl="1" eaLnBrk="1" hangingPunct="1"/>
            <a:r>
              <a:rPr lang="fa-IR" sz="2000" smtClean="0">
                <a:cs typeface="Nazanin" pitchFamily="2" charset="-78"/>
              </a:rPr>
              <a:t>اعداد اعشاري با مميز شناور.</a:t>
            </a:r>
          </a:p>
          <a:p>
            <a:pPr algn="r" rtl="1" eaLnBrk="1" hangingPunct="1"/>
            <a:r>
              <a:rPr lang="fa-IR" sz="2400" smtClean="0">
                <a:cs typeface="Nazanin" pitchFamily="2" charset="-78"/>
              </a:rPr>
              <a:t>نمايش اعداد دودوئي با روش مميز ثابت:</a:t>
            </a:r>
          </a:p>
          <a:p>
            <a:pPr>
              <a:spcBef>
                <a:spcPct val="0"/>
              </a:spcBef>
              <a:buFontTx/>
              <a:buNone/>
            </a:pPr>
            <a:r>
              <a:rPr kumimoji="1" lang="en-US" altLang="ko-KR" sz="2400" smtClean="0">
                <a:ea typeface="Gulim" pitchFamily="34" charset="-127"/>
              </a:rPr>
              <a:t>X = x</a:t>
            </a:r>
            <a:r>
              <a:rPr kumimoji="1" lang="en-US" altLang="ko-KR" sz="2400" baseline="-25000" smtClean="0">
                <a:ea typeface="Gulim" pitchFamily="34" charset="-127"/>
              </a:rPr>
              <a:t>n</a:t>
            </a:r>
            <a:r>
              <a:rPr kumimoji="1" lang="en-US" altLang="ko-KR" sz="2400" smtClean="0">
                <a:ea typeface="Gulim" pitchFamily="34" charset="-127"/>
              </a:rPr>
              <a:t>x</a:t>
            </a:r>
            <a:r>
              <a:rPr kumimoji="1" lang="en-US" altLang="ko-KR" sz="2400" baseline="-25000" smtClean="0">
                <a:ea typeface="Gulim" pitchFamily="34" charset="-127"/>
              </a:rPr>
              <a:t>n-1</a:t>
            </a:r>
            <a:r>
              <a:rPr kumimoji="1" lang="en-US" altLang="ko-KR" sz="2400" smtClean="0">
                <a:ea typeface="Gulim" pitchFamily="34" charset="-127"/>
              </a:rPr>
              <a:t>x</a:t>
            </a:r>
            <a:r>
              <a:rPr kumimoji="1" lang="en-US" altLang="ko-KR" sz="2400" baseline="-25000" smtClean="0">
                <a:ea typeface="Gulim" pitchFamily="34" charset="-127"/>
              </a:rPr>
              <a:t>n-2</a:t>
            </a:r>
            <a:r>
              <a:rPr kumimoji="1" lang="en-US" altLang="ko-KR" sz="2400" smtClean="0">
                <a:ea typeface="Gulim" pitchFamily="34" charset="-127"/>
              </a:rPr>
              <a:t> ... x</a:t>
            </a:r>
            <a:r>
              <a:rPr kumimoji="1" lang="en-US" altLang="ko-KR" sz="2400" baseline="-25000" smtClean="0">
                <a:ea typeface="Gulim" pitchFamily="34" charset="-127"/>
              </a:rPr>
              <a:t>1</a:t>
            </a:r>
            <a:r>
              <a:rPr kumimoji="1" lang="en-US" altLang="ko-KR" sz="2400" smtClean="0">
                <a:ea typeface="Gulim" pitchFamily="34" charset="-127"/>
              </a:rPr>
              <a:t>x</a:t>
            </a:r>
            <a:r>
              <a:rPr kumimoji="1" lang="en-US" altLang="ko-KR" sz="2400" baseline="-25000" smtClean="0">
                <a:ea typeface="Gulim" pitchFamily="34" charset="-127"/>
              </a:rPr>
              <a:t>0 </a:t>
            </a:r>
            <a:r>
              <a:rPr kumimoji="1" lang="en-US" altLang="ko-KR" sz="3500" b="1" smtClean="0">
                <a:latin typeface="Times New Roman" pitchFamily="18" charset="0"/>
                <a:ea typeface="Gulim" pitchFamily="34" charset="-127"/>
                <a:cs typeface="Times New Roman" pitchFamily="18" charset="0"/>
              </a:rPr>
              <a:t>.</a:t>
            </a:r>
            <a:r>
              <a:rPr kumimoji="1" lang="en-US" altLang="ko-KR" sz="2400" smtClean="0">
                <a:ea typeface="Gulim" pitchFamily="34" charset="-127"/>
              </a:rPr>
              <a:t> x</a:t>
            </a:r>
            <a:r>
              <a:rPr kumimoji="1" lang="en-US" altLang="ko-KR" sz="2400" baseline="-25000" smtClean="0">
                <a:ea typeface="Gulim" pitchFamily="34" charset="-127"/>
              </a:rPr>
              <a:t>-1</a:t>
            </a:r>
            <a:r>
              <a:rPr kumimoji="1" lang="en-US" altLang="ko-KR" sz="2400" smtClean="0">
                <a:ea typeface="Gulim" pitchFamily="34" charset="-127"/>
              </a:rPr>
              <a:t>x</a:t>
            </a:r>
            <a:r>
              <a:rPr kumimoji="1" lang="en-US" altLang="ko-KR" sz="2400" baseline="-25000" smtClean="0">
                <a:ea typeface="Gulim" pitchFamily="34" charset="-127"/>
              </a:rPr>
              <a:t>-2</a:t>
            </a:r>
            <a:r>
              <a:rPr kumimoji="1" lang="en-US" altLang="ko-KR" sz="2400" smtClean="0">
                <a:ea typeface="Gulim" pitchFamily="34" charset="-127"/>
              </a:rPr>
              <a:t> ... x</a:t>
            </a:r>
            <a:r>
              <a:rPr kumimoji="1" lang="en-US" altLang="ko-KR" sz="2400" baseline="-25000" smtClean="0">
                <a:ea typeface="Gulim" pitchFamily="34" charset="-127"/>
              </a:rPr>
              <a:t>-m</a:t>
            </a:r>
            <a:endParaRPr kumimoji="1" lang="fa-IR" altLang="ko-KR" sz="2400" baseline="-25000" smtClean="0">
              <a:ea typeface="Gulim" pitchFamily="34" charset="-127"/>
            </a:endParaRPr>
          </a:p>
          <a:p>
            <a:pPr algn="r" rtl="1">
              <a:spcBef>
                <a:spcPct val="0"/>
              </a:spcBef>
            </a:pPr>
            <a:endParaRPr lang="fa-IR" altLang="ko-KR" sz="2400" smtClean="0">
              <a:cs typeface="Nazanin" pitchFamily="2" charset="-78"/>
            </a:endParaRPr>
          </a:p>
          <a:p>
            <a:pPr algn="r" rtl="1">
              <a:spcBef>
                <a:spcPct val="0"/>
              </a:spcBef>
            </a:pPr>
            <a:r>
              <a:rPr lang="fa-IR" altLang="ko-KR" sz="2400" smtClean="0">
                <a:cs typeface="Nazanin" pitchFamily="2" charset="-78"/>
              </a:rPr>
              <a:t>نحوة نمايش اعداد علامتدار به اينصورت است كه از باارزش</a:t>
            </a:r>
            <a:r>
              <a:rPr lang="fa-IR" altLang="ko-KR" sz="2400" smtClean="0">
                <a:ea typeface="Gulim" pitchFamily="34" charset="-127"/>
              </a:rPr>
              <a:t>‌</a:t>
            </a:r>
            <a:r>
              <a:rPr lang="fa-IR" altLang="ko-KR" sz="2400" smtClean="0">
                <a:cs typeface="Nazanin" pitchFamily="2" charset="-78"/>
              </a:rPr>
              <a:t>ترين بيت براي علامتگذاري استفاده مي</a:t>
            </a:r>
            <a:r>
              <a:rPr lang="fa-IR" altLang="ko-KR" sz="2400" smtClean="0">
                <a:ea typeface="Gulim" pitchFamily="34" charset="-127"/>
              </a:rPr>
              <a:t>‌</a:t>
            </a:r>
            <a:r>
              <a:rPr lang="fa-IR" altLang="ko-KR" sz="2400" smtClean="0">
                <a:cs typeface="Nazanin" pitchFamily="2" charset="-78"/>
              </a:rPr>
              <a:t>كنيم. اگر </a:t>
            </a:r>
            <a:r>
              <a:rPr lang="en-US" altLang="ko-KR" sz="2400" smtClean="0">
                <a:ea typeface="Gulim" pitchFamily="34" charset="-127"/>
              </a:rPr>
              <a:t>X</a:t>
            </a:r>
            <a:r>
              <a:rPr lang="en-US" altLang="ko-KR" sz="2400" baseline="-25000" smtClean="0">
                <a:ea typeface="Gulim" pitchFamily="34" charset="-127"/>
              </a:rPr>
              <a:t>n</a:t>
            </a:r>
            <a:r>
              <a:rPr lang="en-US" altLang="ko-KR" sz="2400" smtClean="0">
                <a:ea typeface="Gulim" pitchFamily="34" charset="-127"/>
              </a:rPr>
              <a:t>=1</a:t>
            </a:r>
            <a:r>
              <a:rPr lang="fa-IR" altLang="ko-KR" sz="2400" smtClean="0">
                <a:cs typeface="Nazanin" pitchFamily="2" charset="-78"/>
              </a:rPr>
              <a:t> عدد منفي و اگر </a:t>
            </a:r>
            <a:r>
              <a:rPr lang="en-US" altLang="ko-KR" sz="2400" smtClean="0">
                <a:ea typeface="Gulim" pitchFamily="34" charset="-127"/>
              </a:rPr>
              <a:t>X</a:t>
            </a:r>
            <a:r>
              <a:rPr lang="en-US" altLang="ko-KR" sz="2400" baseline="-25000" smtClean="0">
                <a:ea typeface="Gulim" pitchFamily="34" charset="-127"/>
              </a:rPr>
              <a:t>n</a:t>
            </a:r>
            <a:r>
              <a:rPr lang="en-US" altLang="ko-KR" sz="2400" smtClean="0">
                <a:ea typeface="Gulim" pitchFamily="34" charset="-127"/>
              </a:rPr>
              <a:t>=0</a:t>
            </a:r>
            <a:r>
              <a:rPr lang="fa-IR" altLang="ko-KR" sz="2400" smtClean="0">
                <a:cs typeface="Nazanin" pitchFamily="2" charset="-78"/>
              </a:rPr>
              <a:t> عدد مثبت است</a:t>
            </a:r>
            <a:r>
              <a:rPr kumimoji="1" lang="fa-IR" altLang="ko-KR" sz="2400" smtClean="0">
                <a:ea typeface="Gulim" pitchFamily="34" charset="-127"/>
              </a:rPr>
              <a:t>.</a:t>
            </a:r>
            <a:endParaRPr kumimoji="1" lang="en-US" altLang="ko-KR" sz="2400" smtClean="0">
              <a:ea typeface="Gulim" pitchFamily="34" charset="-127"/>
            </a:endParaRPr>
          </a:p>
          <a:p>
            <a:pPr eaLnBrk="1" hangingPunct="1">
              <a:buFontTx/>
              <a:buNone/>
            </a:pPr>
            <a:endParaRPr lang="en-US" sz="2400" smtClean="0">
              <a:cs typeface="Nazanin" pitchFamily="2" charset="-78"/>
            </a:endParaRPr>
          </a:p>
        </p:txBody>
      </p:sp>
      <p:sp>
        <p:nvSpPr>
          <p:cNvPr id="6144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ضرب‌كننده باينري</a:t>
            </a:r>
            <a:endParaRPr lang="en-US" smtClean="0">
              <a:latin typeface="Times New Roman" pitchFamily="18" charset="0"/>
              <a:cs typeface="Nazanin" pitchFamily="2" charset="-78"/>
            </a:endParaRPr>
          </a:p>
        </p:txBody>
      </p:sp>
      <p:sp>
        <p:nvSpPr>
          <p:cNvPr id="159747" name="Rectangle 3"/>
          <p:cNvSpPr>
            <a:spLocks noGrp="1" noChangeArrowheads="1"/>
          </p:cNvSpPr>
          <p:nvPr>
            <p:ph type="body" idx="1"/>
          </p:nvPr>
        </p:nvSpPr>
        <p:spPr/>
        <p:txBody>
          <a:bodyPr/>
          <a:lstStyle/>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eaLnBrk="1" hangingPunct="1">
              <a:tabLst>
                <a:tab pos="1371600" algn="l"/>
                <a:tab pos="2857500" algn="l"/>
                <a:tab pos="4343400" algn="l"/>
                <a:tab pos="5829300" algn="l"/>
              </a:tabLst>
            </a:pPr>
            <a:endParaRPr lang="en-US" smtClean="0"/>
          </a:p>
          <a:p>
            <a:pPr algn="r" rtl="1" eaLnBrk="1" hangingPunct="1">
              <a:tabLst>
                <a:tab pos="1371600" algn="l"/>
                <a:tab pos="2857500" algn="l"/>
                <a:tab pos="4343400" algn="l"/>
                <a:tab pos="5829300" algn="l"/>
              </a:tabLst>
            </a:pPr>
            <a:r>
              <a:rPr lang="fa-IR" sz="4000" smtClean="0">
                <a:cs typeface="Nazanin" pitchFamily="2" charset="-78"/>
              </a:rPr>
              <a:t>از آنجايي كه مضروب هميشه اعداد0و1هستند، نتيجه همواره 0000 و يا مضروب فيه خواهد شد.</a:t>
            </a:r>
          </a:p>
          <a:p>
            <a:pPr lvl="1" eaLnBrk="1" hangingPunct="1">
              <a:buFontTx/>
              <a:buNone/>
              <a:tabLst>
                <a:tab pos="1371600" algn="l"/>
                <a:tab pos="2857500" algn="l"/>
                <a:tab pos="4343400" algn="l"/>
                <a:tab pos="5829300" algn="l"/>
              </a:tabLst>
            </a:pPr>
            <a:endParaRPr lang="en-US" sz="4000" smtClean="0">
              <a:cs typeface="Nazanin" pitchFamily="2" charset="-78"/>
            </a:endParaRPr>
          </a:p>
        </p:txBody>
      </p:sp>
      <p:grpSp>
        <p:nvGrpSpPr>
          <p:cNvPr id="159748" name="Group 4"/>
          <p:cNvGrpSpPr>
            <a:grpSpLocks/>
          </p:cNvGrpSpPr>
          <p:nvPr/>
        </p:nvGrpSpPr>
        <p:grpSpPr bwMode="auto">
          <a:xfrm>
            <a:off x="1295400" y="990600"/>
            <a:ext cx="6492875" cy="2838450"/>
            <a:chOff x="384" y="1200"/>
            <a:chExt cx="4090" cy="1788"/>
          </a:xfrm>
        </p:grpSpPr>
        <p:sp>
          <p:nvSpPr>
            <p:cNvPr id="159750" name="Text Box 5"/>
            <p:cNvSpPr txBox="1">
              <a:spLocks noChangeArrowheads="1"/>
            </p:cNvSpPr>
            <p:nvPr/>
          </p:nvSpPr>
          <p:spPr bwMode="auto">
            <a:xfrm>
              <a:off x="384" y="1200"/>
              <a:ext cx="4090" cy="1788"/>
            </a:xfrm>
            <a:prstGeom prst="rect">
              <a:avLst/>
            </a:prstGeom>
            <a:noFill/>
            <a:ln w="25400">
              <a:noFill/>
              <a:miter lim="800000"/>
              <a:headEnd type="none" w="sm" len="sm"/>
              <a:tailEnd type="none" w="sm" len="sm"/>
            </a:ln>
          </p:spPr>
          <p:txBody>
            <a:bodyPr wrap="none">
              <a:spAutoFit/>
            </a:bodyPr>
            <a:lstStyle/>
            <a:p>
              <a:pPr algn="l" eaLnBrk="0" hangingPunct="0">
                <a:tabLst>
                  <a:tab pos="457200" algn="l"/>
                  <a:tab pos="1030288" algn="l"/>
                  <a:tab pos="1604963" algn="l"/>
                  <a:tab pos="2165350" algn="l"/>
                  <a:tab pos="2740025" algn="l"/>
                  <a:tab pos="3314700" algn="l"/>
                  <a:tab pos="3887788" algn="l"/>
                </a:tabLst>
              </a:pPr>
              <a:r>
                <a:rPr lang="en-US" u="none">
                  <a:latin typeface="Comic Sans MS" pitchFamily="66" charset="0"/>
                </a:rPr>
                <a:t>				</a:t>
              </a:r>
              <a:r>
                <a:rPr lang="en-US" u="none">
                  <a:solidFill>
                    <a:srgbClr val="3333FF"/>
                  </a:solidFill>
                  <a:latin typeface="Comic Sans MS" pitchFamily="66" charset="0"/>
                </a:rPr>
                <a:t>1	1	0	1</a:t>
              </a:r>
              <a:r>
                <a:rPr lang="en-US" u="none">
                  <a:latin typeface="Comic Sans MS" pitchFamily="66" charset="0"/>
                </a:rPr>
                <a:t>	</a:t>
              </a:r>
              <a:r>
                <a:rPr lang="fa-IR" u="none">
                  <a:latin typeface="Comic Sans MS" pitchFamily="66" charset="0"/>
                </a:rPr>
                <a:t>مضروب فيه</a:t>
              </a: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r>
                <a:rPr lang="en-US" u="none">
                  <a:latin typeface="Comic Sans MS" pitchFamily="66" charset="0"/>
                </a:rPr>
                <a:t>			x	0	1	1	0	</a:t>
              </a:r>
              <a:r>
                <a:rPr lang="fa-IR" u="none">
                  <a:latin typeface="Comic Sans MS" pitchFamily="66" charset="0"/>
                </a:rPr>
                <a:t>مضروب</a:t>
              </a: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r>
                <a:rPr lang="en-US" u="none">
                  <a:latin typeface="Comic Sans MS" pitchFamily="66" charset="0"/>
                </a:rPr>
                <a:t>				</a:t>
              </a:r>
              <a:r>
                <a:rPr lang="en-US" u="none">
                  <a:solidFill>
                    <a:srgbClr val="FF33CC"/>
                  </a:solidFill>
                  <a:latin typeface="Comic Sans MS" pitchFamily="66" charset="0"/>
                </a:rPr>
                <a:t>0	0	0	0</a:t>
              </a:r>
              <a:r>
                <a:rPr lang="en-US" u="none">
                  <a:latin typeface="Comic Sans MS" pitchFamily="66" charset="0"/>
                </a:rPr>
                <a:t>	 partial product</a:t>
              </a:r>
              <a:r>
                <a:rPr lang="fa-IR" u="none">
                  <a:latin typeface="Comic Sans MS" pitchFamily="66" charset="0"/>
                </a:rPr>
                <a:t> </a:t>
              </a: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r>
                <a:rPr lang="en-US" u="none">
                  <a:latin typeface="Comic Sans MS" pitchFamily="66" charset="0"/>
                </a:rPr>
                <a:t>		</a:t>
              </a:r>
              <a:r>
                <a:rPr lang="en-US" u="none">
                  <a:solidFill>
                    <a:srgbClr val="3333FF"/>
                  </a:solidFill>
                  <a:latin typeface="Comic Sans MS" pitchFamily="66" charset="0"/>
                </a:rPr>
                <a:t>	1	1	0	1</a:t>
              </a:r>
            </a:p>
            <a:p>
              <a:pPr algn="l" eaLnBrk="0" hangingPunct="0">
                <a:tabLst>
                  <a:tab pos="457200" algn="l"/>
                  <a:tab pos="1030288" algn="l"/>
                  <a:tab pos="1604963" algn="l"/>
                  <a:tab pos="2165350" algn="l"/>
                  <a:tab pos="2740025" algn="l"/>
                  <a:tab pos="3314700" algn="l"/>
                  <a:tab pos="3887788" algn="l"/>
                </a:tabLst>
              </a:pPr>
              <a:r>
                <a:rPr lang="en-US" u="none">
                  <a:solidFill>
                    <a:srgbClr val="3333FF"/>
                  </a:solidFill>
                  <a:latin typeface="Comic Sans MS" pitchFamily="66" charset="0"/>
                </a:rPr>
                <a:t>		1	1	0	1</a:t>
              </a:r>
            </a:p>
            <a:p>
              <a:pPr algn="l" eaLnBrk="0" hangingPunct="0">
                <a:tabLst>
                  <a:tab pos="457200" algn="l"/>
                  <a:tab pos="1030288" algn="l"/>
                  <a:tab pos="1604963" algn="l"/>
                  <a:tab pos="2165350" algn="l"/>
                  <a:tab pos="2740025" algn="l"/>
                  <a:tab pos="3314700" algn="l"/>
                  <a:tab pos="3887788" algn="l"/>
                </a:tabLst>
              </a:pPr>
              <a:r>
                <a:rPr lang="en-US" u="none">
                  <a:latin typeface="Comic Sans MS" pitchFamily="66" charset="0"/>
                </a:rPr>
                <a:t>+	</a:t>
              </a:r>
              <a:r>
                <a:rPr lang="en-US" u="none">
                  <a:solidFill>
                    <a:srgbClr val="FF33CC"/>
                  </a:solidFill>
                  <a:latin typeface="Comic Sans MS" pitchFamily="66" charset="0"/>
                </a:rPr>
                <a:t>0	0	0	0</a:t>
              </a: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r>
                <a:rPr lang="en-US" u="none">
                  <a:latin typeface="Comic Sans MS" pitchFamily="66" charset="0"/>
                </a:rPr>
                <a:t>	1	0	0	1	1	1	0	</a:t>
              </a:r>
              <a:r>
                <a:rPr lang="fa-IR" u="none">
                  <a:latin typeface="Comic Sans MS" pitchFamily="66" charset="0"/>
                </a:rPr>
                <a:t>حاصل ضرب</a:t>
              </a:r>
              <a:endParaRPr lang="en-US" u="none">
                <a:latin typeface="Comic Sans MS" pitchFamily="66" charset="0"/>
              </a:endParaRPr>
            </a:p>
            <a:p>
              <a:pPr algn="l" eaLnBrk="0" hangingPunct="0">
                <a:tabLst>
                  <a:tab pos="457200" algn="l"/>
                  <a:tab pos="1030288" algn="l"/>
                  <a:tab pos="1604963" algn="l"/>
                  <a:tab pos="2165350" algn="l"/>
                  <a:tab pos="2740025" algn="l"/>
                  <a:tab pos="3314700" algn="l"/>
                  <a:tab pos="3887788" algn="l"/>
                </a:tabLst>
              </a:pPr>
              <a:endParaRPr lang="en-US" u="none">
                <a:latin typeface="Comic Sans MS" pitchFamily="66" charset="0"/>
              </a:endParaRPr>
            </a:p>
          </p:txBody>
        </p:sp>
        <p:sp>
          <p:nvSpPr>
            <p:cNvPr id="159751" name="Line 6"/>
            <p:cNvSpPr>
              <a:spLocks noChangeShapeType="1"/>
            </p:cNvSpPr>
            <p:nvPr/>
          </p:nvSpPr>
          <p:spPr bwMode="auto">
            <a:xfrm flipH="1">
              <a:off x="1344" y="1656"/>
              <a:ext cx="1632"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159752" name="Line 7"/>
            <p:cNvSpPr>
              <a:spLocks noChangeShapeType="1"/>
            </p:cNvSpPr>
            <p:nvPr/>
          </p:nvSpPr>
          <p:spPr bwMode="auto">
            <a:xfrm flipH="1">
              <a:off x="384" y="2529"/>
              <a:ext cx="2592" cy="0"/>
            </a:xfrm>
            <a:prstGeom prst="line">
              <a:avLst/>
            </a:prstGeom>
            <a:noFill/>
            <a:ln w="28575">
              <a:solidFill>
                <a:schemeClr val="tx1"/>
              </a:solidFill>
              <a:round/>
              <a:headEnd type="none" w="sm" len="sm"/>
              <a:tailEnd type="none" w="sm" len="sm"/>
            </a:ln>
          </p:spPr>
          <p:txBody>
            <a:bodyPr wrap="none" anchor="ctr"/>
            <a:lstStyle/>
            <a:p>
              <a:endParaRPr lang="en-US"/>
            </a:p>
          </p:txBody>
        </p:sp>
      </p:grpSp>
      <p:sp>
        <p:nvSpPr>
          <p:cNvPr id="159749" name="Footer Placeholder 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endParaRPr lang="en-US" smtClean="0"/>
          </a:p>
        </p:txBody>
      </p:sp>
      <p:sp>
        <p:nvSpPr>
          <p:cNvPr id="160771" name="Rectangle 3"/>
          <p:cNvSpPr>
            <a:spLocks noGrp="1" noChangeArrowheads="1"/>
          </p:cNvSpPr>
          <p:nvPr>
            <p:ph type="body" idx="1"/>
          </p:nvPr>
        </p:nvSpPr>
        <p:spPr/>
        <p:txBody>
          <a:bodyPr/>
          <a:lstStyle/>
          <a:p>
            <a:pPr algn="r" rtl="1" eaLnBrk="1" hangingPunct="1"/>
            <a:r>
              <a:rPr lang="fa-IR" sz="4400" smtClean="0">
                <a:cs typeface="Nazanin" pitchFamily="2" charset="-78"/>
              </a:rPr>
              <a:t>چهار مقدار حاصل از هر مرحله، بايد با هم جمع شوند تا حاصل ضرب نهائي بدست آيد.</a:t>
            </a:r>
          </a:p>
          <a:p>
            <a:pPr algn="r" rtl="1" eaLnBrk="1" hangingPunct="1">
              <a:buFontTx/>
              <a:buNone/>
            </a:pPr>
            <a:r>
              <a:rPr lang="fa-IR" sz="4400" smtClean="0">
                <a:cs typeface="Nazanin" pitchFamily="2" charset="-78"/>
              </a:rPr>
              <a:t>	-مي توان آنها را جفت جفت با 3جمع كننده جمع كرد.</a:t>
            </a:r>
          </a:p>
          <a:p>
            <a:pPr algn="r" rtl="1" eaLnBrk="1" hangingPunct="1">
              <a:buFontTx/>
              <a:buNone/>
            </a:pPr>
            <a:r>
              <a:rPr lang="fa-IR" sz="4400" smtClean="0">
                <a:cs typeface="Nazanin" pitchFamily="2" charset="-78"/>
              </a:rPr>
              <a:t>	-با استفاده از جمع كننده هاي 4بيتي مي توان حاصلجمع نهايي را اگرچه حداكثر داراي 8 بيت است را با شيفت دادن يك بيت </a:t>
            </a:r>
            <a:r>
              <a:rPr lang="en-US" sz="4400" smtClean="0">
                <a:cs typeface="Nazanin" pitchFamily="2" charset="-78"/>
              </a:rPr>
              <a:t>partial product</a:t>
            </a:r>
            <a:r>
              <a:rPr lang="fa-IR" sz="4400" smtClean="0">
                <a:cs typeface="Nazanin" pitchFamily="2" charset="-78"/>
              </a:rPr>
              <a:t> به چپ در هر مرحله و فرستادن حاصل جمع به مر حلة بعدي محاسبه كرد.</a:t>
            </a:r>
            <a:endParaRPr lang="en-US" sz="4400" smtClean="0">
              <a:cs typeface="Nazanin" pitchFamily="2" charset="-78"/>
            </a:endParaRPr>
          </a:p>
          <a:p>
            <a:pPr eaLnBrk="1" hangingPunct="1"/>
            <a:endParaRPr lang="en-US" smtClean="0"/>
          </a:p>
        </p:txBody>
      </p:sp>
      <p:sp>
        <p:nvSpPr>
          <p:cNvPr id="160772" name="Footer Placeholder 5"/>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يك ضرب كنندة دو بيتي</a:t>
            </a:r>
            <a:endParaRPr lang="en-US" smtClean="0">
              <a:latin typeface="Times New Roman" pitchFamily="18" charset="0"/>
              <a:cs typeface="Nazanin" pitchFamily="2" charset="-78"/>
            </a:endParaRPr>
          </a:p>
        </p:txBody>
      </p:sp>
      <p:sp>
        <p:nvSpPr>
          <p:cNvPr id="32773" name="Rectangle 3"/>
          <p:cNvSpPr>
            <a:spLocks noGrp="1" noChangeArrowheads="1"/>
          </p:cNvSpPr>
          <p:nvPr>
            <p:ph type="body" idx="1"/>
          </p:nvPr>
        </p:nvSpPr>
        <p:spPr>
          <a:xfrm>
            <a:off x="457200" y="1600200"/>
            <a:ext cx="3886200" cy="4525963"/>
          </a:xfrm>
        </p:spPr>
        <p:txBody>
          <a:bodyPr/>
          <a:lstStyle/>
          <a:p>
            <a:pPr algn="r" rtl="1" eaLnBrk="1" hangingPunct="1"/>
            <a:r>
              <a:rPr lang="fa-IR" sz="4000" smtClean="0">
                <a:cs typeface="Nazanin" pitchFamily="2" charset="-78"/>
              </a:rPr>
              <a:t>گيتهاي </a:t>
            </a:r>
            <a:r>
              <a:rPr lang="en-US" sz="4000" smtClean="0">
                <a:cs typeface="Nazanin" pitchFamily="2" charset="-78"/>
              </a:rPr>
              <a:t>and</a:t>
            </a:r>
            <a:r>
              <a:rPr lang="fa-IR" sz="4000" smtClean="0">
                <a:cs typeface="Nazanin" pitchFamily="2" charset="-78"/>
              </a:rPr>
              <a:t>حاصلضرب جزئي(</a:t>
            </a:r>
            <a:r>
              <a:rPr lang="en-US" sz="4000" smtClean="0">
                <a:cs typeface="Nazanin" pitchFamily="2" charset="-78"/>
              </a:rPr>
              <a:t>partial product</a:t>
            </a:r>
            <a:r>
              <a:rPr lang="fa-IR" sz="4000" smtClean="0">
                <a:cs typeface="Nazanin" pitchFamily="2" charset="-78"/>
              </a:rPr>
              <a:t>) را توليد مي كنند.</a:t>
            </a:r>
            <a:endParaRPr lang="en-US" sz="4000" smtClean="0">
              <a:cs typeface="Nazanin" pitchFamily="2" charset="-78"/>
            </a:endParaRPr>
          </a:p>
          <a:p>
            <a:pPr algn="r" rtl="1" eaLnBrk="1" hangingPunct="1"/>
            <a:r>
              <a:rPr lang="fa-IR" sz="4000" smtClean="0">
                <a:cs typeface="Nazanin" pitchFamily="2" charset="-78"/>
              </a:rPr>
              <a:t>براي يك ضرب كنندة 2-بيتي ما بايد از 2نيم جمع كننده استفاده كنيم (در واقع از يك تمام جمع كننده)</a:t>
            </a:r>
          </a:p>
          <a:p>
            <a:pPr algn="r" rtl="1" eaLnBrk="1" hangingPunct="1"/>
            <a:r>
              <a:rPr lang="fa-IR" sz="4000" smtClean="0">
                <a:cs typeface="Nazanin" pitchFamily="2" charset="-78"/>
              </a:rPr>
              <a:t>در اينجا </a:t>
            </a:r>
            <a:r>
              <a:rPr lang="en-US" sz="4000" smtClean="0">
                <a:cs typeface="Nazanin" pitchFamily="2" charset="-78"/>
              </a:rPr>
              <a:t>c(0-3)</a:t>
            </a:r>
            <a:r>
              <a:rPr lang="fa-IR" sz="4000" smtClean="0">
                <a:cs typeface="Nazanin" pitchFamily="2" charset="-78"/>
              </a:rPr>
              <a:t> حاصل ضرب نهايي هستند و نه رقم هاي نقلي.</a:t>
            </a:r>
            <a:endParaRPr lang="en-US" sz="4000" smtClean="0">
              <a:cs typeface="Nazanin" pitchFamily="2" charset="-78"/>
            </a:endParaRPr>
          </a:p>
          <a:p>
            <a:pPr eaLnBrk="1" hangingPunct="1">
              <a:buFontTx/>
              <a:buNone/>
            </a:pPr>
            <a:endParaRPr lang="en-US" sz="4000" smtClean="0">
              <a:cs typeface="Nazanin" pitchFamily="2" charset="-78"/>
            </a:endParaRPr>
          </a:p>
        </p:txBody>
      </p:sp>
      <p:graphicFrame>
        <p:nvGraphicFramePr>
          <p:cNvPr id="32770" name="Object 4"/>
          <p:cNvGraphicFramePr>
            <a:graphicFrameLocks noChangeAspect="1"/>
          </p:cNvGraphicFramePr>
          <p:nvPr/>
        </p:nvGraphicFramePr>
        <p:xfrm>
          <a:off x="4572000" y="1066800"/>
          <a:ext cx="4067175" cy="4591050"/>
        </p:xfrm>
        <a:graphic>
          <a:graphicData uri="http://schemas.openxmlformats.org/presentationml/2006/ole">
            <mc:AlternateContent xmlns:mc="http://schemas.openxmlformats.org/markup-compatibility/2006">
              <mc:Choice xmlns:v="urn:schemas-microsoft-com:vml" Requires="v">
                <p:oleObj spid="_x0000_s32776" name="Bitmap Image" r:id="rId3" imgW="4067743" imgH="4590476" progId="Paint.Picture">
                  <p:embed/>
                </p:oleObj>
              </mc:Choice>
              <mc:Fallback>
                <p:oleObj name="Bitmap Image" r:id="rId3" imgW="4067743" imgH="459047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66800"/>
                        <a:ext cx="40671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5"/>
          <p:cNvGraphicFramePr>
            <a:graphicFrameLocks noChangeAspect="1"/>
          </p:cNvGraphicFramePr>
          <p:nvPr/>
        </p:nvGraphicFramePr>
        <p:xfrm>
          <a:off x="685800" y="4394200"/>
          <a:ext cx="3732213" cy="1997075"/>
        </p:xfrm>
        <a:graphic>
          <a:graphicData uri="http://schemas.openxmlformats.org/presentationml/2006/ole">
            <mc:AlternateContent xmlns:mc="http://schemas.openxmlformats.org/markup-compatibility/2006">
              <mc:Choice xmlns:v="urn:schemas-microsoft-com:vml" Requires="v">
                <p:oleObj spid="_x0000_s32777" name="Document" r:id="rId5" imgW="3791520" imgH="2023920" progId="Word.Document.8">
                  <p:embed/>
                </p:oleObj>
              </mc:Choice>
              <mc:Fallback>
                <p:oleObj name="Document" r:id="rId5" imgW="3791520" imgH="202392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394200"/>
                        <a:ext cx="3732213"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fa-IR" sz="4800" smtClean="0">
                <a:cs typeface="Nazanin" pitchFamily="2" charset="-78"/>
              </a:rPr>
              <a:t>يك ضرب كنندة 4*4بيتي</a:t>
            </a:r>
            <a:endParaRPr lang="en-US" sz="4800" smtClean="0">
              <a:cs typeface="Nazanin" pitchFamily="2" charset="-78"/>
            </a:endParaRPr>
          </a:p>
        </p:txBody>
      </p:sp>
      <p:graphicFrame>
        <p:nvGraphicFramePr>
          <p:cNvPr id="33794" name="Object 3"/>
          <p:cNvGraphicFramePr>
            <a:graphicFrameLocks noChangeAspect="1"/>
          </p:cNvGraphicFramePr>
          <p:nvPr/>
        </p:nvGraphicFramePr>
        <p:xfrm>
          <a:off x="838200" y="812800"/>
          <a:ext cx="7488238" cy="5495925"/>
        </p:xfrm>
        <a:graphic>
          <a:graphicData uri="http://schemas.openxmlformats.org/presentationml/2006/ole">
            <mc:AlternateContent xmlns:mc="http://schemas.openxmlformats.org/markup-compatibility/2006">
              <mc:Choice xmlns:v="urn:schemas-microsoft-com:vml" Requires="v">
                <p:oleObj spid="_x0000_s33797" name="Bitmap Image" r:id="rId3" imgW="7485714" imgH="5495238" progId="Paint.Picture">
                  <p:embed/>
                </p:oleObj>
              </mc:Choice>
              <mc:Fallback>
                <p:oleObj name="Bitmap Image" r:id="rId3" imgW="7485714" imgH="5495238"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12800"/>
                        <a:ext cx="7488238"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نكاتي در مورد ضرب كننده ها</a:t>
            </a:r>
            <a:endParaRPr lang="en-US" smtClean="0">
              <a:latin typeface="Times New Roman" pitchFamily="18" charset="0"/>
              <a:cs typeface="Nazanin" pitchFamily="2" charset="-78"/>
            </a:endParaRPr>
          </a:p>
        </p:txBody>
      </p:sp>
      <p:sp>
        <p:nvSpPr>
          <p:cNvPr id="161795" name="Rectangle 3"/>
          <p:cNvSpPr>
            <a:spLocks noGrp="1" noChangeArrowheads="1"/>
          </p:cNvSpPr>
          <p:nvPr>
            <p:ph type="body" idx="1"/>
          </p:nvPr>
        </p:nvSpPr>
        <p:spPr/>
        <p:txBody>
          <a:bodyPr/>
          <a:lstStyle/>
          <a:p>
            <a:pPr algn="r" rtl="1" eaLnBrk="1" hangingPunct="1"/>
            <a:r>
              <a:rPr lang="fa-IR" sz="4000" smtClean="0">
                <a:cs typeface="Nazanin" pitchFamily="2" charset="-78"/>
              </a:rPr>
              <a:t>توجه كنيد كه يك ضرب كنندة 4-بيتي حداكثر يك نتيجة 8-بيتي توليد مي كند. بنابراين در مواردي كه جواب كوچكتر از 8-بيت مي باشد مي توان:</a:t>
            </a:r>
          </a:p>
          <a:p>
            <a:pPr marL="800100" lvl="1" indent="-342900" algn="r" rtl="1" eaLnBrk="1" hangingPunct="1"/>
            <a:r>
              <a:rPr lang="fa-IR" sz="3600" smtClean="0">
                <a:cs typeface="Nazanin" pitchFamily="2" charset="-78"/>
              </a:rPr>
              <a:t>ما مي توانيم هر 8-بيت را حفظ كنيم </a:t>
            </a:r>
          </a:p>
          <a:p>
            <a:pPr marL="800100" lvl="1" indent="-342900" algn="r" rtl="1" eaLnBrk="1" hangingPunct="1"/>
            <a:r>
              <a:rPr lang="fa-IR" sz="3600" smtClean="0">
                <a:cs typeface="Nazanin" pitchFamily="2" charset="-78"/>
              </a:rPr>
              <a:t>ويا،با دور ريختن بيت هاي اضافي فقط وجود سرريز را بررسي كنيم.</a:t>
            </a:r>
          </a:p>
          <a:p>
            <a:pPr algn="r" rtl="1" eaLnBrk="1" hangingPunct="1"/>
            <a:endParaRPr lang="fa-IR" sz="4000" smtClean="0">
              <a:cs typeface="Nazanin" pitchFamily="2" charset="-78"/>
            </a:endParaRPr>
          </a:p>
          <a:p>
            <a:pPr algn="r" rtl="1" eaLnBrk="1" hangingPunct="1"/>
            <a:endParaRPr lang="fa-IR" sz="4000" smtClean="0">
              <a:cs typeface="Nazanin" pitchFamily="2" charset="-78"/>
            </a:endParaRPr>
          </a:p>
          <a:p>
            <a:pPr algn="r" rtl="1" eaLnBrk="1" hangingPunct="1"/>
            <a:r>
              <a:rPr lang="fa-IR" sz="4000" smtClean="0">
                <a:cs typeface="Nazanin" pitchFamily="2" charset="-78"/>
              </a:rPr>
              <a:t>ضرب كننده ها مدارات پيچيده اي دارند.</a:t>
            </a:r>
          </a:p>
          <a:p>
            <a:pPr marL="800100" lvl="1" indent="-342900" algn="r" rtl="1" eaLnBrk="1" hangingPunct="1"/>
            <a:r>
              <a:rPr lang="fa-IR" sz="3600" smtClean="0">
                <a:cs typeface="Nazanin" pitchFamily="2" charset="-78"/>
              </a:rPr>
              <a:t>در حالت كلي وقتي يك عدد  </a:t>
            </a:r>
            <a:r>
              <a:rPr lang="en-US" sz="3600" smtClean="0">
                <a:cs typeface="Nazanin" pitchFamily="2" charset="-78"/>
              </a:rPr>
              <a:t>m</a:t>
            </a:r>
            <a:r>
              <a:rPr lang="fa-IR" sz="3600" smtClean="0">
                <a:cs typeface="Nazanin" pitchFamily="2" charset="-78"/>
              </a:rPr>
              <a:t>-بيتي را در يك عدد </a:t>
            </a:r>
            <a:r>
              <a:rPr lang="en-US" sz="3600" smtClean="0">
                <a:cs typeface="Nazanin" pitchFamily="2" charset="-78"/>
              </a:rPr>
              <a:t>n</a:t>
            </a:r>
            <a:r>
              <a:rPr lang="fa-IR" sz="3600" smtClean="0">
                <a:cs typeface="Nazanin" pitchFamily="2" charset="-78"/>
              </a:rPr>
              <a:t>-بيتي ضرب مي كنيم:</a:t>
            </a:r>
          </a:p>
          <a:p>
            <a:pPr marL="1200150" lvl="2" indent="-342900" algn="r" rtl="1" eaLnBrk="1" hangingPunct="1"/>
            <a:r>
              <a:rPr lang="fa-IR" sz="3200" smtClean="0">
                <a:cs typeface="Nazanin" pitchFamily="2" charset="-78"/>
              </a:rPr>
              <a:t>حاصل ضرب جزئي(</a:t>
            </a:r>
            <a:r>
              <a:rPr lang="en-US" sz="3200" smtClean="0">
                <a:cs typeface="Nazanin" pitchFamily="2" charset="-78"/>
              </a:rPr>
              <a:t>partial product</a:t>
            </a:r>
            <a:r>
              <a:rPr lang="fa-IR" sz="3200" smtClean="0">
                <a:cs typeface="Nazanin" pitchFamily="2" charset="-78"/>
              </a:rPr>
              <a:t>)توليد مي شود.</a:t>
            </a:r>
          </a:p>
          <a:p>
            <a:pPr marL="1200150" lvl="2" indent="-342900" algn="r" rtl="1" eaLnBrk="1" hangingPunct="1"/>
            <a:r>
              <a:rPr lang="fa-IR" sz="3200" smtClean="0">
                <a:cs typeface="Nazanin" pitchFamily="2" charset="-78"/>
              </a:rPr>
              <a:t>به </a:t>
            </a:r>
            <a:r>
              <a:rPr lang="en-US" sz="3200" smtClean="0">
                <a:cs typeface="Nazanin" pitchFamily="2" charset="-78"/>
              </a:rPr>
              <a:t>n-1</a:t>
            </a:r>
            <a:r>
              <a:rPr lang="fa-IR" sz="3200" smtClean="0">
                <a:cs typeface="Nazanin" pitchFamily="2" charset="-78"/>
              </a:rPr>
              <a:t>جمع كننده نياز دايم كه هر كدام از آنها بايدتوانايي جمع </a:t>
            </a:r>
            <a:r>
              <a:rPr lang="en-US" sz="3200" smtClean="0">
                <a:cs typeface="Nazanin" pitchFamily="2" charset="-78"/>
              </a:rPr>
              <a:t>m</a:t>
            </a:r>
            <a:r>
              <a:rPr lang="fa-IR" sz="3200" smtClean="0">
                <a:cs typeface="Nazanin" pitchFamily="2" charset="-78"/>
              </a:rPr>
              <a:t>بيت را داشته باشند.</a:t>
            </a:r>
          </a:p>
          <a:p>
            <a:pPr marL="1200150" lvl="2" indent="-342900" algn="r" rtl="1" eaLnBrk="1" hangingPunct="1">
              <a:buFontTx/>
              <a:buNone/>
            </a:pPr>
            <a:endParaRPr lang="fa-IR" sz="3200" smtClean="0">
              <a:cs typeface="Nazanin" pitchFamily="2" charset="-78"/>
            </a:endParaRPr>
          </a:p>
        </p:txBody>
      </p:sp>
      <p:sp>
        <p:nvSpPr>
          <p:cNvPr id="16179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endParaRPr lang="en-US" smtClean="0"/>
          </a:p>
        </p:txBody>
      </p:sp>
      <p:sp>
        <p:nvSpPr>
          <p:cNvPr id="34820" name="Rectangle 3"/>
          <p:cNvSpPr>
            <a:spLocks noGrp="1" noChangeArrowheads="1"/>
          </p:cNvSpPr>
          <p:nvPr>
            <p:ph type="body" sz="half" idx="1"/>
          </p:nvPr>
        </p:nvSpPr>
        <p:spPr>
          <a:xfrm>
            <a:off x="784225" y="1895475"/>
            <a:ext cx="7708900" cy="931863"/>
          </a:xfrm>
        </p:spPr>
        <p:txBody>
          <a:bodyPr/>
          <a:lstStyle/>
          <a:p>
            <a:pPr lvl="1" algn="r" rtl="1" eaLnBrk="1" hangingPunct="1"/>
            <a:r>
              <a:rPr lang="fa-IR" sz="3600" smtClean="0">
                <a:cs typeface="Nazanin" pitchFamily="2" charset="-78"/>
              </a:rPr>
              <a:t>مدار لازم براي يك جمع كنندة 32بيتي و يا 64بيتي بسيار بزرگ است.</a:t>
            </a:r>
            <a:endParaRPr lang="en-US" sz="3600" smtClean="0">
              <a:cs typeface="Nazanin" pitchFamily="2" charset="-78"/>
            </a:endParaRPr>
          </a:p>
          <a:p>
            <a:pPr eaLnBrk="1" hangingPunct="1"/>
            <a:endParaRPr lang="en-US" sz="2800" smtClean="0"/>
          </a:p>
        </p:txBody>
      </p:sp>
      <p:graphicFrame>
        <p:nvGraphicFramePr>
          <p:cNvPr id="34818" name="Object 4"/>
          <p:cNvGraphicFramePr>
            <a:graphicFrameLocks noGrp="1" noChangeAspect="1"/>
          </p:cNvGraphicFramePr>
          <p:nvPr>
            <p:ph sz="half" idx="2"/>
          </p:nvPr>
        </p:nvGraphicFramePr>
        <p:xfrm>
          <a:off x="2932113" y="3578225"/>
          <a:ext cx="3498850" cy="2401888"/>
        </p:xfrm>
        <a:graphic>
          <a:graphicData uri="http://schemas.openxmlformats.org/presentationml/2006/ole">
            <mc:AlternateContent xmlns:mc="http://schemas.openxmlformats.org/markup-compatibility/2006">
              <mc:Choice xmlns:v="urn:schemas-microsoft-com:vml" Requires="v">
                <p:oleObj spid="_x0000_s34821" name="Clip" r:id="rId3" imgW="3498840" imgH="3468960" progId="MS_ClipArt_Gallery.2">
                  <p:embed/>
                </p:oleObj>
              </mc:Choice>
              <mc:Fallback>
                <p:oleObj name="Clip" r:id="rId3" imgW="3498840" imgH="34689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113" y="3578225"/>
                        <a:ext cx="3498850" cy="240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1" name="Footer Placeholder 6"/>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ضرب كننده براي يك حالت خاص</a:t>
            </a:r>
            <a:endParaRPr lang="en-US" smtClean="0">
              <a:latin typeface="Times New Roman" pitchFamily="18" charset="0"/>
              <a:cs typeface="Nazanin" pitchFamily="2" charset="-78"/>
            </a:endParaRPr>
          </a:p>
        </p:txBody>
      </p:sp>
      <p:sp>
        <p:nvSpPr>
          <p:cNvPr id="162819" name="Rectangle 3"/>
          <p:cNvSpPr>
            <a:spLocks noGrp="1" noChangeArrowheads="1"/>
          </p:cNvSpPr>
          <p:nvPr>
            <p:ph type="body" idx="1"/>
          </p:nvPr>
        </p:nvSpPr>
        <p:spPr/>
        <p:txBody>
          <a:bodyPr/>
          <a:lstStyle/>
          <a:p>
            <a:pPr algn="r" rtl="1" eaLnBrk="1" hangingPunct="1">
              <a:tabLst>
                <a:tab pos="2001838" algn="l"/>
                <a:tab pos="4002088" algn="l"/>
              </a:tabLst>
            </a:pPr>
            <a:r>
              <a:rPr lang="fa-IR" sz="4000" smtClean="0">
                <a:cs typeface="Nazanin" pitchFamily="2" charset="-78"/>
              </a:rPr>
              <a:t>در ضرب اعداد هدهي براي ضرب در عدد 10فقط كافي است مضروب فيه را يك واحد به چپ شيفت دهيم.</a:t>
            </a:r>
          </a:p>
          <a:p>
            <a:pPr algn="ctr" eaLnBrk="1" hangingPunct="1">
              <a:spcBef>
                <a:spcPct val="80000"/>
              </a:spcBef>
              <a:spcAft>
                <a:spcPct val="60000"/>
              </a:spcAft>
              <a:buFontTx/>
              <a:buNone/>
              <a:tabLst>
                <a:tab pos="2001838" algn="l"/>
                <a:tab pos="4002088" algn="l"/>
              </a:tabLst>
            </a:pPr>
            <a:r>
              <a:rPr lang="en-US" sz="3600" smtClean="0">
                <a:solidFill>
                  <a:srgbClr val="3333FF"/>
                </a:solidFill>
                <a:cs typeface="Nazanin" pitchFamily="2" charset="-78"/>
              </a:rPr>
              <a:t>128</a:t>
            </a:r>
            <a:r>
              <a:rPr lang="en-US" sz="3600" smtClean="0">
                <a:cs typeface="Nazanin" pitchFamily="2" charset="-78"/>
              </a:rPr>
              <a:t> x 10 = </a:t>
            </a:r>
            <a:r>
              <a:rPr lang="en-US" sz="3600" smtClean="0">
                <a:solidFill>
                  <a:srgbClr val="3333FF"/>
                </a:solidFill>
                <a:cs typeface="Nazanin" pitchFamily="2" charset="-78"/>
              </a:rPr>
              <a:t>128</a:t>
            </a:r>
            <a:r>
              <a:rPr lang="en-US" sz="3600" smtClean="0">
                <a:cs typeface="Nazanin" pitchFamily="2" charset="-78"/>
              </a:rPr>
              <a:t>0</a:t>
            </a:r>
          </a:p>
          <a:p>
            <a:pPr algn="r" rtl="1" eaLnBrk="1" hangingPunct="1">
              <a:tabLst>
                <a:tab pos="2001838" algn="l"/>
                <a:tab pos="4002088" algn="l"/>
              </a:tabLst>
            </a:pPr>
            <a:r>
              <a:rPr lang="fa-IR" sz="4000" smtClean="0">
                <a:cs typeface="Nazanin" pitchFamily="2" charset="-78"/>
              </a:rPr>
              <a:t>اينكار را مي توان در ضرب اعداد دودوئي  انجام داد،شيفت به سمت چپ معادل ضرب در عدد 2 مي باشد.</a:t>
            </a:r>
          </a:p>
          <a:p>
            <a:pPr eaLnBrk="1" hangingPunct="1">
              <a:buFontTx/>
              <a:buNone/>
              <a:tabLst>
                <a:tab pos="2001838" algn="l"/>
                <a:tab pos="4002088" algn="l"/>
              </a:tabLst>
            </a:pPr>
            <a:endParaRPr lang="en-US" sz="4000" smtClean="0">
              <a:cs typeface="Nazanin" pitchFamily="2" charset="-78"/>
            </a:endParaRPr>
          </a:p>
          <a:p>
            <a:pPr eaLnBrk="1" hangingPunct="1">
              <a:spcBef>
                <a:spcPct val="80000"/>
              </a:spcBef>
              <a:spcAft>
                <a:spcPct val="60000"/>
              </a:spcAft>
              <a:buFontTx/>
              <a:buNone/>
              <a:tabLst>
                <a:tab pos="2001838" algn="l"/>
                <a:tab pos="4002088" algn="l"/>
              </a:tabLst>
            </a:pPr>
            <a:r>
              <a:rPr lang="en-US" sz="4400" smtClean="0">
                <a:cs typeface="Nazanin" pitchFamily="2" charset="-78"/>
              </a:rPr>
              <a:t>		</a:t>
            </a:r>
            <a:r>
              <a:rPr lang="en-US" sz="3600" smtClean="0">
                <a:solidFill>
                  <a:srgbClr val="3333FF"/>
                </a:solidFill>
                <a:cs typeface="Nazanin" pitchFamily="2" charset="-78"/>
              </a:rPr>
              <a:t>11</a:t>
            </a:r>
            <a:r>
              <a:rPr lang="en-US" sz="3600" smtClean="0">
                <a:cs typeface="Nazanin" pitchFamily="2" charset="-78"/>
              </a:rPr>
              <a:t> x 10 = </a:t>
            </a:r>
            <a:r>
              <a:rPr lang="en-US" sz="3600" smtClean="0">
                <a:solidFill>
                  <a:srgbClr val="3333FF"/>
                </a:solidFill>
                <a:cs typeface="Nazanin" pitchFamily="2" charset="-78"/>
              </a:rPr>
              <a:t>11</a:t>
            </a:r>
            <a:r>
              <a:rPr lang="en-US" sz="3600" smtClean="0">
                <a:cs typeface="Nazanin" pitchFamily="2" charset="-78"/>
              </a:rPr>
              <a:t>0	(in decimal, 3 x 2 =</a:t>
            </a:r>
            <a:r>
              <a:rPr lang="en-US" sz="4800" smtClean="0">
                <a:cs typeface="Nazanin" pitchFamily="2" charset="-78"/>
              </a:rPr>
              <a:t> </a:t>
            </a:r>
            <a:r>
              <a:rPr lang="en-US" sz="3600" smtClean="0">
                <a:cs typeface="Nazanin" pitchFamily="2" charset="-78"/>
              </a:rPr>
              <a:t>6)</a:t>
            </a:r>
          </a:p>
          <a:p>
            <a:pPr algn="r" rtl="1" eaLnBrk="1" hangingPunct="1">
              <a:tabLst>
                <a:tab pos="2001838" algn="l"/>
                <a:tab pos="4002088" algn="l"/>
              </a:tabLst>
            </a:pPr>
            <a:endParaRPr lang="en-US" sz="3600" smtClean="0"/>
          </a:p>
          <a:p>
            <a:pPr eaLnBrk="1" hangingPunct="1">
              <a:buFontTx/>
              <a:buNone/>
              <a:tabLst>
                <a:tab pos="2001838" algn="l"/>
                <a:tab pos="4002088" algn="l"/>
              </a:tabLst>
            </a:pPr>
            <a:endParaRPr lang="en-US" smtClean="0"/>
          </a:p>
        </p:txBody>
      </p:sp>
      <p:sp>
        <p:nvSpPr>
          <p:cNvPr id="1628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endParaRPr lang="en-US" smtClean="0"/>
          </a:p>
        </p:txBody>
      </p:sp>
      <p:sp>
        <p:nvSpPr>
          <p:cNvPr id="163843" name="Rectangle 3"/>
          <p:cNvSpPr>
            <a:spLocks noGrp="1" noChangeArrowheads="1"/>
          </p:cNvSpPr>
          <p:nvPr>
            <p:ph type="body" idx="1"/>
          </p:nvPr>
        </p:nvSpPr>
        <p:spPr/>
        <p:txBody>
          <a:bodyPr/>
          <a:lstStyle/>
          <a:p>
            <a:pPr algn="r" rtl="1" eaLnBrk="1" hangingPunct="1"/>
            <a:r>
              <a:rPr lang="fa-IR" sz="4000" smtClean="0">
                <a:cs typeface="Nazanin" pitchFamily="2" charset="-78"/>
              </a:rPr>
              <a:t>دو بار شيفت به سمت راست معادل ضرب در عدد 4 مي باشد</a:t>
            </a:r>
            <a:endParaRPr lang="en-US" sz="4000" smtClean="0">
              <a:cs typeface="Nazanin" pitchFamily="2" charset="-78"/>
            </a:endParaRPr>
          </a:p>
          <a:p>
            <a:pPr eaLnBrk="1" hangingPunct="1">
              <a:spcBef>
                <a:spcPct val="80000"/>
              </a:spcBef>
              <a:spcAft>
                <a:spcPct val="60000"/>
              </a:spcAft>
              <a:buFontTx/>
              <a:buNone/>
            </a:pPr>
            <a:r>
              <a:rPr lang="en-US" sz="4000" smtClean="0">
                <a:cs typeface="Nazanin" pitchFamily="2" charset="-78"/>
              </a:rPr>
              <a:t>		</a:t>
            </a:r>
            <a:r>
              <a:rPr lang="en-US" sz="4000" smtClean="0">
                <a:solidFill>
                  <a:srgbClr val="3333FF"/>
                </a:solidFill>
                <a:cs typeface="Nazanin" pitchFamily="2" charset="-78"/>
              </a:rPr>
              <a:t>11</a:t>
            </a:r>
            <a:r>
              <a:rPr lang="en-US" sz="4000" smtClean="0">
                <a:cs typeface="Nazanin" pitchFamily="2" charset="-78"/>
              </a:rPr>
              <a:t> x 100 = </a:t>
            </a:r>
            <a:r>
              <a:rPr lang="en-US" sz="4000" smtClean="0">
                <a:solidFill>
                  <a:srgbClr val="3333FF"/>
                </a:solidFill>
                <a:cs typeface="Nazanin" pitchFamily="2" charset="-78"/>
              </a:rPr>
              <a:t>11</a:t>
            </a:r>
            <a:r>
              <a:rPr lang="en-US" sz="4000" smtClean="0">
                <a:cs typeface="Nazanin" pitchFamily="2" charset="-78"/>
              </a:rPr>
              <a:t>00	(in decimal, 3 x 4 = 12)</a:t>
            </a:r>
          </a:p>
          <a:p>
            <a:pPr algn="r" rtl="1" eaLnBrk="1" hangingPunct="1"/>
            <a:r>
              <a:rPr lang="fa-IR" sz="4000" smtClean="0">
                <a:cs typeface="Nazanin" pitchFamily="2" charset="-78"/>
              </a:rPr>
              <a:t>شيفت به راست معادل تقسيم بر 2است</a:t>
            </a:r>
            <a:r>
              <a:rPr lang="en-US" sz="4000" smtClean="0">
                <a:cs typeface="Nazanin" pitchFamily="2" charset="-78"/>
              </a:rPr>
              <a:t>.</a:t>
            </a:r>
          </a:p>
          <a:p>
            <a:pPr algn="ctr" eaLnBrk="1" hangingPunct="1">
              <a:spcBef>
                <a:spcPct val="80000"/>
              </a:spcBef>
              <a:spcAft>
                <a:spcPct val="60000"/>
              </a:spcAft>
              <a:buFontTx/>
              <a:buNone/>
            </a:pPr>
            <a:r>
              <a:rPr lang="en-US" sz="4000" smtClean="0">
                <a:solidFill>
                  <a:srgbClr val="3333FF"/>
                </a:solidFill>
              </a:rPr>
              <a:t>110</a:t>
            </a:r>
            <a:r>
              <a:rPr lang="en-US" sz="4000" smtClean="0"/>
              <a:t> ÷ 10 = </a:t>
            </a:r>
            <a:r>
              <a:rPr lang="en-US" sz="4000" smtClean="0">
                <a:solidFill>
                  <a:srgbClr val="3333FF"/>
                </a:solidFill>
              </a:rPr>
              <a:t>11</a:t>
            </a:r>
            <a:r>
              <a:rPr lang="en-US" sz="4000" smtClean="0"/>
              <a:t>	(in decimal, 6 ÷ 2 = 3)</a:t>
            </a:r>
          </a:p>
        </p:txBody>
      </p:sp>
      <p:sp>
        <p:nvSpPr>
          <p:cNvPr id="163844" name="Footer Placeholder 5"/>
          <p:cNvSpPr>
            <a:spLocks noGrp="1"/>
          </p:cNvSpPr>
          <p:nvPr>
            <p:ph type="ftr" sz="quarter" idx="11"/>
          </p:nvPr>
        </p:nvSpPr>
        <p:spPr>
          <a:noFill/>
        </p:spPr>
        <p:txBody>
          <a:bodyPr/>
          <a:lstStyle/>
          <a:p>
            <a:r>
              <a:rPr lang="en-US" smtClean="0"/>
              <a:t>www.studownload.ir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64867" name="Shape 5122"/>
          <p:cNvSpPr>
            <a:spLocks noGrp="1" noChangeArrowheads="1"/>
          </p:cNvSpPr>
          <p:nvPr>
            <p:ph type="body" idx="4294967295"/>
          </p:nvPr>
        </p:nvSpPr>
        <p:spPr/>
        <p:txBody>
          <a:bodyPr lIns="92075" tIns="46038" rIns="92075" bIns="46038"/>
          <a:lstStyle/>
          <a:p>
            <a:pPr algn="r" rtl="1" eaLnBrk="1" hangingPunct="1"/>
            <a:endParaRPr lang="en-US" sz="2400" smtClean="0">
              <a:cs typeface="Nazanin" pitchFamily="2" charset="-78"/>
            </a:endParaRPr>
          </a:p>
          <a:p>
            <a:pPr algn="r" rtl="1" eaLnBrk="1" hangingPunct="1"/>
            <a:endParaRPr lang="en-US" sz="2400" smtClean="0">
              <a:cs typeface="Nazanin" pitchFamily="2" charset="-78"/>
            </a:endParaRPr>
          </a:p>
          <a:p>
            <a:pPr algn="r" rtl="1" eaLnBrk="1" hangingPunct="1"/>
            <a:endParaRPr lang="en-US" sz="2400" smtClean="0">
              <a:cs typeface="Nazanin" pitchFamily="2" charset="-78"/>
            </a:endParaRPr>
          </a:p>
          <a:p>
            <a:pPr algn="ctr" rtl="1" eaLnBrk="1" hangingPunct="1">
              <a:buFontTx/>
              <a:buNone/>
            </a:pPr>
            <a:r>
              <a:rPr lang="fa-IR" sz="5500" b="1" smtClean="0">
                <a:solidFill>
                  <a:srgbClr val="FF3300"/>
                </a:solidFill>
                <a:cs typeface="Afra" pitchFamily="2" charset="-78"/>
              </a:rPr>
              <a:t>مدارهاي تركيبي</a:t>
            </a:r>
          </a:p>
        </p:txBody>
      </p:sp>
      <p:sp>
        <p:nvSpPr>
          <p:cNvPr id="16486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مدارهاي منطقي</a:t>
            </a:r>
            <a:endParaRPr lang="en-US" sz="2800" b="1" smtClean="0">
              <a:cs typeface="Nazanin" pitchFamily="2" charset="-78"/>
            </a:endParaRPr>
          </a:p>
        </p:txBody>
      </p:sp>
      <p:sp>
        <p:nvSpPr>
          <p:cNvPr id="165891" name="Shape 5122"/>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كلاً مدارهاي منطقي دو دسته‌اند:</a:t>
            </a:r>
          </a:p>
          <a:p>
            <a:pPr algn="justLow" rtl="1" eaLnBrk="1" hangingPunct="1"/>
            <a:r>
              <a:rPr lang="fa-IR" sz="2400" b="1" smtClean="0">
                <a:cs typeface="Nazanin" pitchFamily="2" charset="-78"/>
              </a:rPr>
              <a:t>مدارهاي تركيبي</a:t>
            </a:r>
            <a:r>
              <a:rPr lang="fa-IR" sz="2400" smtClean="0">
                <a:cs typeface="Nazanin" pitchFamily="2" charset="-78"/>
              </a:rPr>
              <a:t>: شامل گيتهاي منطقي است و خروجيهاي آن در هر زمان مستقيماً از روي تركيب فعلي وروديها بدون توجه به وروديهاي قبلي تعيين مي شوند.</a:t>
            </a:r>
          </a:p>
          <a:p>
            <a:pPr algn="justLow" rtl="1" eaLnBrk="1" hangingPunct="1"/>
            <a:endParaRPr lang="fa-IR" sz="2400" smtClean="0">
              <a:cs typeface="Nazanin" pitchFamily="2" charset="-78"/>
            </a:endParaRPr>
          </a:p>
          <a:p>
            <a:pPr algn="justLow" rtl="1" eaLnBrk="1" hangingPunct="1"/>
            <a:r>
              <a:rPr lang="fa-IR" sz="2400" b="1" smtClean="0">
                <a:cs typeface="Nazanin" pitchFamily="2" charset="-78"/>
              </a:rPr>
              <a:t>مدارهاي ترتيبي</a:t>
            </a:r>
            <a:r>
              <a:rPr lang="fa-IR" sz="2400" smtClean="0">
                <a:cs typeface="Nazanin" pitchFamily="2" charset="-78"/>
              </a:rPr>
              <a:t>: علاوه بر گيتهاي منطقي از عناصر حافظه نيز در آنها استفاده مي‌شود. خروجيهاي آن تابعي از عناصر حافظه و ورودي‌هاي مدار هستند. همچنين حالت عناصر حافظه نيز تابعي از ورودي‌هاي قبلي است.</a:t>
            </a:r>
            <a:endParaRPr lang="en-US" sz="2000" smtClean="0"/>
          </a:p>
        </p:txBody>
      </p:sp>
      <p:sp>
        <p:nvSpPr>
          <p:cNvPr id="16589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rtl="1" eaLnBrk="1" hangingPunct="1"/>
            <a:r>
              <a:rPr lang="fa-IR" sz="2800" b="1" smtClean="0">
                <a:cs typeface="Nazanin" pitchFamily="2" charset="-78"/>
              </a:rPr>
              <a:t>اعداد علامت دار</a:t>
            </a:r>
            <a:endParaRPr lang="en-US" sz="2800" b="1" smtClean="0">
              <a:cs typeface="Nazanin" pitchFamily="2" charset="-78"/>
            </a:endParaRPr>
          </a:p>
        </p:txBody>
      </p:sp>
      <p:sp>
        <p:nvSpPr>
          <p:cNvPr id="62467" name="Rectangle 3"/>
          <p:cNvSpPr>
            <a:spLocks noGrp="1" noChangeArrowheads="1"/>
          </p:cNvSpPr>
          <p:nvPr>
            <p:ph type="body" idx="1"/>
          </p:nvPr>
        </p:nvSpPr>
        <p:spPr/>
        <p:txBody>
          <a:bodyPr/>
          <a:lstStyle/>
          <a:p>
            <a:pPr algn="r" rtl="1" eaLnBrk="1" hangingPunct="1"/>
            <a:r>
              <a:rPr lang="fa-IR" sz="2400" smtClean="0">
                <a:cs typeface="Nazanin" pitchFamily="2" charset="-78"/>
              </a:rPr>
              <a:t>در حالت طبيعي سيستم اعداد انتخاب شده براي نمايش اعداد بايد بتواند هم اعداد بدون علامت و هم اعداد علامت دار را نمايش دهد.</a:t>
            </a:r>
          </a:p>
          <a:p>
            <a:pPr algn="r" rtl="1" eaLnBrk="1" hangingPunct="1"/>
            <a:r>
              <a:rPr lang="fa-IR" sz="2400" smtClean="0">
                <a:cs typeface="Nazanin" pitchFamily="2" charset="-78"/>
              </a:rPr>
              <a:t>سه روش زير براي نمايش اعداد علامت دار وجود دارد:</a:t>
            </a:r>
          </a:p>
          <a:p>
            <a:pPr lvl="1" algn="r" rtl="1" eaLnBrk="1" hangingPunct="1"/>
            <a:r>
              <a:rPr lang="fa-IR" sz="2000" smtClean="0">
                <a:cs typeface="Nazanin" pitchFamily="2" charset="-78"/>
              </a:rPr>
              <a:t>نمايش بصورت اندازه-علامت.</a:t>
            </a:r>
          </a:p>
          <a:p>
            <a:pPr lvl="1" algn="r" rtl="1" eaLnBrk="1" hangingPunct="1"/>
            <a:r>
              <a:rPr lang="fa-IR" sz="2000" smtClean="0">
                <a:cs typeface="Nazanin" pitchFamily="2" charset="-78"/>
              </a:rPr>
              <a:t>نمايش بصورت مكمل يك.</a:t>
            </a:r>
          </a:p>
          <a:p>
            <a:pPr lvl="1" algn="r" rtl="1" eaLnBrk="1" hangingPunct="1"/>
            <a:r>
              <a:rPr lang="fa-IR" sz="2000" smtClean="0">
                <a:cs typeface="Nazanin" pitchFamily="2" charset="-78"/>
              </a:rPr>
              <a:t>نمايش بصورت مكمل دو.</a:t>
            </a:r>
          </a:p>
          <a:p>
            <a:pPr algn="r" rtl="1" eaLnBrk="1" hangingPunct="1">
              <a:buFontTx/>
              <a:buNone/>
            </a:pPr>
            <a:r>
              <a:rPr lang="fa-IR" sz="2400" smtClean="0">
                <a:cs typeface="Nazanin" pitchFamily="2" charset="-78"/>
              </a:rPr>
              <a:t>	</a:t>
            </a:r>
            <a:endParaRPr lang="en-US" sz="2400" smtClean="0">
              <a:cs typeface="Nazanin" pitchFamily="2" charset="-78"/>
            </a:endParaRPr>
          </a:p>
        </p:txBody>
      </p:sp>
      <p:sp>
        <p:nvSpPr>
          <p:cNvPr id="6246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66915"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فرم كلي مدارهاي تركيبي بصورت زير است. مدار مي‌تواند </a:t>
            </a:r>
            <a:r>
              <a:rPr lang="en-US" sz="2400" smtClean="0">
                <a:cs typeface="Nazanin" pitchFamily="2" charset="-78"/>
              </a:rPr>
              <a:t>n</a:t>
            </a:r>
            <a:r>
              <a:rPr lang="fa-IR" sz="2400" smtClean="0">
                <a:cs typeface="Nazanin" pitchFamily="2" charset="-78"/>
              </a:rPr>
              <a:t> ورودي و </a:t>
            </a:r>
            <a:r>
              <a:rPr lang="en-US" sz="2400" smtClean="0">
                <a:cs typeface="Nazanin" pitchFamily="2" charset="-78"/>
              </a:rPr>
              <a:t>m</a:t>
            </a:r>
            <a:r>
              <a:rPr lang="fa-IR" sz="2400" smtClean="0">
                <a:cs typeface="Nazanin" pitchFamily="2" charset="-78"/>
              </a:rPr>
              <a:t> خروجي داشته باشد. </a:t>
            </a:r>
            <a:endParaRPr lang="en-US" sz="2000" smtClean="0"/>
          </a:p>
        </p:txBody>
      </p:sp>
      <p:pic>
        <p:nvPicPr>
          <p:cNvPr id="166916" name="Picture 4" descr="COMBINATIONAL"/>
          <p:cNvPicPr>
            <a:picLocks noChangeAspect="1" noChangeArrowheads="1"/>
          </p:cNvPicPr>
          <p:nvPr/>
        </p:nvPicPr>
        <p:blipFill>
          <a:blip r:embed="rId2"/>
          <a:srcRect/>
          <a:stretch>
            <a:fillRect/>
          </a:stretch>
        </p:blipFill>
        <p:spPr bwMode="auto">
          <a:xfrm>
            <a:off x="2051050" y="3357563"/>
            <a:ext cx="5495925" cy="1425575"/>
          </a:xfrm>
          <a:prstGeom prst="rect">
            <a:avLst/>
          </a:prstGeom>
          <a:noFill/>
          <a:ln w="9525">
            <a:noFill/>
            <a:miter lim="800000"/>
            <a:headEnd/>
            <a:tailEnd/>
          </a:ln>
        </p:spPr>
      </p:pic>
      <p:sp>
        <p:nvSpPr>
          <p:cNvPr id="16691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نحوة طراحي مدار تركيبي</a:t>
            </a:r>
            <a:endParaRPr lang="en-US" sz="2800" b="1" smtClean="0">
              <a:cs typeface="Nazanin" pitchFamily="2" charset="-78"/>
            </a:endParaRPr>
          </a:p>
        </p:txBody>
      </p:sp>
      <p:sp>
        <p:nvSpPr>
          <p:cNvPr id="167939" name="Shape 5122"/>
          <p:cNvSpPr>
            <a:spLocks noGrp="1" noChangeArrowheads="1"/>
          </p:cNvSpPr>
          <p:nvPr>
            <p:ph type="body" idx="4294967295"/>
          </p:nvPr>
        </p:nvSpPr>
        <p:spPr/>
        <p:txBody>
          <a:bodyPr lIns="92075" tIns="46038" rIns="92075" bIns="46038"/>
          <a:lstStyle/>
          <a:p>
            <a:pPr algn="justLow" rtl="1" eaLnBrk="1" hangingPunct="1"/>
            <a:endParaRPr lang="fa-IR" sz="2400" smtClean="0">
              <a:cs typeface="Nazanin" pitchFamily="2" charset="-78"/>
            </a:endParaRPr>
          </a:p>
          <a:p>
            <a:pPr algn="justLow" rtl="1" eaLnBrk="1" hangingPunct="1">
              <a:buFontTx/>
              <a:buNone/>
            </a:pPr>
            <a:r>
              <a:rPr lang="fa-IR" sz="2400" smtClean="0">
                <a:cs typeface="Nazanin" pitchFamily="2" charset="-78"/>
              </a:rPr>
              <a:t>1- بيان مسأله</a:t>
            </a:r>
          </a:p>
          <a:p>
            <a:pPr algn="justLow" rtl="1" eaLnBrk="1" hangingPunct="1">
              <a:buFontTx/>
              <a:buNone/>
            </a:pPr>
            <a:r>
              <a:rPr lang="fa-IR" sz="2400" smtClean="0">
                <a:cs typeface="Nazanin" pitchFamily="2" charset="-78"/>
              </a:rPr>
              <a:t>2- مشخص نمودن تعداد متغيرهاي ورودي و خروجي.</a:t>
            </a:r>
          </a:p>
          <a:p>
            <a:pPr algn="justLow" rtl="1" eaLnBrk="1" hangingPunct="1">
              <a:buFontTx/>
              <a:buNone/>
            </a:pPr>
            <a:r>
              <a:rPr lang="fa-IR" sz="2400" smtClean="0">
                <a:cs typeface="Nazanin" pitchFamily="2" charset="-78"/>
              </a:rPr>
              <a:t>3-اختصاص نمادهاي حرفي به هر متغير.</a:t>
            </a:r>
          </a:p>
          <a:p>
            <a:pPr algn="justLow" rtl="1" eaLnBrk="1" hangingPunct="1">
              <a:buFontTx/>
              <a:buNone/>
            </a:pPr>
            <a:r>
              <a:rPr lang="fa-IR" sz="2400" smtClean="0">
                <a:cs typeface="Nazanin" pitchFamily="2" charset="-78"/>
              </a:rPr>
              <a:t>4- استخراج جدول درستي و رابطة بين ورودي‌ها و خروجي‌ها.</a:t>
            </a:r>
          </a:p>
          <a:p>
            <a:pPr algn="justLow" rtl="1" eaLnBrk="1" hangingPunct="1">
              <a:buFontTx/>
              <a:buNone/>
            </a:pPr>
            <a:r>
              <a:rPr lang="fa-IR" sz="2400" smtClean="0">
                <a:cs typeface="Nazanin" pitchFamily="2" charset="-78"/>
              </a:rPr>
              <a:t>5- ساده‌سازي هر يك از توابع بولي براي هر كدام از خروجي‌ها. </a:t>
            </a:r>
          </a:p>
          <a:p>
            <a:pPr algn="justLow" rtl="1" eaLnBrk="1" hangingPunct="1">
              <a:buFontTx/>
              <a:buNone/>
            </a:pPr>
            <a:r>
              <a:rPr lang="fa-IR" sz="2400" smtClean="0">
                <a:cs typeface="Nazanin" pitchFamily="2" charset="-78"/>
              </a:rPr>
              <a:t>6- رسم نمودارمنطقي.</a:t>
            </a:r>
            <a:endParaRPr lang="en-US" sz="2000" smtClean="0"/>
          </a:p>
        </p:txBody>
      </p:sp>
      <p:sp>
        <p:nvSpPr>
          <p:cNvPr id="16794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مثال</a:t>
            </a:r>
            <a:endParaRPr lang="en-US" sz="2800" b="1" smtClean="0">
              <a:cs typeface="Nazanin" pitchFamily="2" charset="-78"/>
            </a:endParaRPr>
          </a:p>
        </p:txBody>
      </p:sp>
      <p:sp>
        <p:nvSpPr>
          <p:cNvPr id="168963"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مدار تركيبي طراحي كنيد كه چهار رقم ورودي گرفته و خروجي آن كد سه‌افزا باشد. </a:t>
            </a:r>
            <a:endParaRPr lang="en-US" sz="2000" smtClean="0"/>
          </a:p>
        </p:txBody>
      </p:sp>
      <p:graphicFrame>
        <p:nvGraphicFramePr>
          <p:cNvPr id="271364" name="Group 4"/>
          <p:cNvGraphicFramePr>
            <a:graphicFrameLocks noGrp="1"/>
          </p:cNvGraphicFramePr>
          <p:nvPr/>
        </p:nvGraphicFramePr>
        <p:xfrm>
          <a:off x="1758950" y="2608263"/>
          <a:ext cx="5626100" cy="3341687"/>
        </p:xfrm>
        <a:graphic>
          <a:graphicData uri="http://schemas.openxmlformats.org/drawingml/2006/table">
            <a:tbl>
              <a:tblPr/>
              <a:tblGrid>
                <a:gridCol w="703263">
                  <a:extLst>
                    <a:ext uri="{9D8B030D-6E8A-4147-A177-3AD203B41FA5}">
                      <a16:colId xmlns:a16="http://schemas.microsoft.com/office/drawing/2014/main" xmlns="" val="20000"/>
                    </a:ext>
                  </a:extLst>
                </a:gridCol>
                <a:gridCol w="703262">
                  <a:extLst>
                    <a:ext uri="{9D8B030D-6E8A-4147-A177-3AD203B41FA5}">
                      <a16:colId xmlns:a16="http://schemas.microsoft.com/office/drawing/2014/main" xmlns="" val="20001"/>
                    </a:ext>
                  </a:extLst>
                </a:gridCol>
                <a:gridCol w="703263">
                  <a:extLst>
                    <a:ext uri="{9D8B030D-6E8A-4147-A177-3AD203B41FA5}">
                      <a16:colId xmlns:a16="http://schemas.microsoft.com/office/drawing/2014/main" xmlns="" val="20002"/>
                    </a:ext>
                  </a:extLst>
                </a:gridCol>
                <a:gridCol w="703262">
                  <a:extLst>
                    <a:ext uri="{9D8B030D-6E8A-4147-A177-3AD203B41FA5}">
                      <a16:colId xmlns:a16="http://schemas.microsoft.com/office/drawing/2014/main" xmlns="" val="20003"/>
                    </a:ext>
                  </a:extLst>
                </a:gridCol>
                <a:gridCol w="703263">
                  <a:extLst>
                    <a:ext uri="{9D8B030D-6E8A-4147-A177-3AD203B41FA5}">
                      <a16:colId xmlns:a16="http://schemas.microsoft.com/office/drawing/2014/main" xmlns="" val="20004"/>
                    </a:ext>
                  </a:extLst>
                </a:gridCol>
                <a:gridCol w="703262">
                  <a:extLst>
                    <a:ext uri="{9D8B030D-6E8A-4147-A177-3AD203B41FA5}">
                      <a16:colId xmlns:a16="http://schemas.microsoft.com/office/drawing/2014/main" xmlns="" val="20005"/>
                    </a:ext>
                  </a:extLst>
                </a:gridCol>
                <a:gridCol w="703263">
                  <a:extLst>
                    <a:ext uri="{9D8B030D-6E8A-4147-A177-3AD203B41FA5}">
                      <a16:colId xmlns:a16="http://schemas.microsoft.com/office/drawing/2014/main" xmlns="" val="20006"/>
                    </a:ext>
                  </a:extLst>
                </a:gridCol>
                <a:gridCol w="703262">
                  <a:extLst>
                    <a:ext uri="{9D8B030D-6E8A-4147-A177-3AD203B41FA5}">
                      <a16:colId xmlns:a16="http://schemas.microsoft.com/office/drawing/2014/main" xmlns="" val="20007"/>
                    </a:ext>
                  </a:extLst>
                </a:gridCol>
              </a:tblGrid>
              <a:tr h="320675">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5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ورودي </a:t>
                      </a:r>
                      <a:r>
                        <a:rPr kumimoji="0" lang="en-US" sz="15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BCD</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5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خروجي كد سه افزا</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Nazanin"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w</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x</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y</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chemeClr val="tx1"/>
                          </a:solidFill>
                          <a:effectLst/>
                          <a:latin typeface="Times New Roman" pitchFamily="18" charset="0"/>
                          <a:cs typeface="Times New Roman" pitchFamily="18" charset="0"/>
                        </a:rPr>
                        <a:t>z</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1</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hlink"/>
                          </a:solidFill>
                          <a:effectLst/>
                          <a:latin typeface="Times New Roman" pitchFamily="18" charset="0"/>
                          <a:cs typeface="Times New Roman" pitchFamily="18" charset="0"/>
                        </a:rPr>
                        <a:t>0</a:t>
                      </a:r>
                      <a:endParaRPr kumimoji="0" lang="en-US" sz="1800" b="1" i="0" u="none" strike="noStrike" cap="none" normalizeH="0" baseline="0" smtClean="0">
                        <a:ln>
                          <a:noFill/>
                        </a:ln>
                        <a:solidFill>
                          <a:schemeClr val="hlink"/>
                        </a:solidFill>
                        <a:effectLst/>
                        <a:latin typeface="Arial" pitchFamily="34" charset="0"/>
                        <a:cs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169077" name="Footer Placeholder 11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69987" name="Shape 5122"/>
          <p:cNvSpPr>
            <a:spLocks noGrp="1" noChangeArrowheads="1"/>
          </p:cNvSpPr>
          <p:nvPr>
            <p:ph type="body" idx="4294967295"/>
          </p:nvPr>
        </p:nvSpPr>
        <p:spPr/>
        <p:txBody>
          <a:bodyPr lIns="92075" tIns="46038" rIns="92075" bIns="46038"/>
          <a:lstStyle/>
          <a:p>
            <a:pPr algn="justLow" rtl="1" eaLnBrk="1" hangingPunct="1">
              <a:buFontTx/>
              <a:buNone/>
            </a:pPr>
            <a:r>
              <a:rPr lang="fa-IR" sz="2300" smtClean="0">
                <a:cs typeface="Nazanin" pitchFamily="2" charset="-78"/>
              </a:rPr>
              <a:t>مدار داراي چهار ورودي و چهار خروجي است. </a:t>
            </a:r>
          </a:p>
          <a:p>
            <a:pPr algn="justLow" rtl="1" eaLnBrk="1" hangingPunct="1">
              <a:buFontTx/>
              <a:buNone/>
            </a:pPr>
            <a:r>
              <a:rPr lang="fa-IR" sz="2300" smtClean="0">
                <a:cs typeface="Nazanin" pitchFamily="2" charset="-78"/>
              </a:rPr>
              <a:t> در جدول نيز رابطة بين ورودي‌ها و خروجي‌ها نشان داده شده است.</a:t>
            </a:r>
          </a:p>
          <a:p>
            <a:pPr algn="justLow" rtl="1" eaLnBrk="1" hangingPunct="1">
              <a:buFontTx/>
              <a:buNone/>
            </a:pPr>
            <a:r>
              <a:rPr lang="fa-IR" sz="2300" smtClean="0">
                <a:cs typeface="Nazanin" pitchFamily="2" charset="-78"/>
              </a:rPr>
              <a:t>براي ساده‌سازي و يافتن توابع بولي هر يك از خروجي‌ها از جدول كارنو استفاده مي‌كنيم.</a:t>
            </a:r>
          </a:p>
          <a:p>
            <a:pPr algn="justLow" rtl="1" eaLnBrk="1" hangingPunct="1">
              <a:buFontTx/>
              <a:buNone/>
            </a:pPr>
            <a:endParaRPr lang="fa-IR" sz="2300" smtClean="0">
              <a:cs typeface="Nazanin" pitchFamily="2" charset="-78"/>
            </a:endParaRPr>
          </a:p>
          <a:p>
            <a:pPr algn="justLow" rtl="1" eaLnBrk="1" hangingPunct="1">
              <a:buFontTx/>
              <a:buNone/>
            </a:pPr>
            <a:endParaRPr lang="fa-IR" sz="2300" smtClean="0">
              <a:cs typeface="Nazanin" pitchFamily="2" charset="-78"/>
            </a:endParaRPr>
          </a:p>
          <a:p>
            <a:pPr algn="r" rtl="1" eaLnBrk="1" hangingPunct="1">
              <a:buFontTx/>
              <a:buNone/>
            </a:pPr>
            <a:endParaRPr lang="fa-IR" sz="2300" smtClean="0">
              <a:cs typeface="Nazanin" pitchFamily="2" charset="-78"/>
            </a:endParaRPr>
          </a:p>
          <a:p>
            <a:pPr algn="r" rtl="1" eaLnBrk="1" hangingPunct="1">
              <a:buFontTx/>
              <a:buNone/>
            </a:pPr>
            <a:r>
              <a:rPr lang="fa-IR" sz="2400" smtClean="0">
                <a:cs typeface="Nazanin" pitchFamily="2" charset="-78"/>
              </a:rPr>
              <a:t> </a:t>
            </a:r>
            <a:endParaRPr lang="en-US" sz="2000" smtClean="0"/>
          </a:p>
        </p:txBody>
      </p:sp>
      <p:pic>
        <p:nvPicPr>
          <p:cNvPr id="169988" name="Picture 4" descr="KARNO"/>
          <p:cNvPicPr>
            <a:picLocks noChangeAspect="1" noChangeArrowheads="1"/>
          </p:cNvPicPr>
          <p:nvPr/>
        </p:nvPicPr>
        <p:blipFill>
          <a:blip r:embed="rId2"/>
          <a:srcRect/>
          <a:stretch>
            <a:fillRect/>
          </a:stretch>
        </p:blipFill>
        <p:spPr bwMode="auto">
          <a:xfrm>
            <a:off x="2727325" y="3141663"/>
            <a:ext cx="3429000" cy="3159125"/>
          </a:xfrm>
          <a:prstGeom prst="rect">
            <a:avLst/>
          </a:prstGeom>
          <a:noFill/>
          <a:ln w="9525">
            <a:noFill/>
            <a:miter lim="800000"/>
            <a:headEnd/>
            <a:tailEnd/>
          </a:ln>
        </p:spPr>
      </p:pic>
      <p:sp>
        <p:nvSpPr>
          <p:cNvPr id="16998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71011"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به همين ترتيب براي خروجي‌ </a:t>
            </a:r>
            <a:r>
              <a:rPr lang="en-US" sz="2400" i="1" smtClean="0">
                <a:cs typeface="Nazanin" pitchFamily="2" charset="-78"/>
              </a:rPr>
              <a:t>x</a:t>
            </a:r>
            <a:r>
              <a:rPr lang="fa-IR" sz="2400" smtClean="0">
                <a:cs typeface="Nazanin" pitchFamily="2" charset="-78"/>
              </a:rPr>
              <a:t> داريم: </a:t>
            </a:r>
            <a:endParaRPr lang="en-US" sz="2000" smtClean="0"/>
          </a:p>
        </p:txBody>
      </p:sp>
      <p:pic>
        <p:nvPicPr>
          <p:cNvPr id="171012" name="Picture 4" descr="KARNO-X"/>
          <p:cNvPicPr>
            <a:picLocks noChangeAspect="1" noChangeArrowheads="1"/>
          </p:cNvPicPr>
          <p:nvPr/>
        </p:nvPicPr>
        <p:blipFill>
          <a:blip r:embed="rId2"/>
          <a:srcRect/>
          <a:stretch>
            <a:fillRect/>
          </a:stretch>
        </p:blipFill>
        <p:spPr bwMode="auto">
          <a:xfrm>
            <a:off x="2195513" y="2060575"/>
            <a:ext cx="4100512" cy="3997325"/>
          </a:xfrm>
          <a:prstGeom prst="rect">
            <a:avLst/>
          </a:prstGeom>
          <a:noFill/>
          <a:ln w="9525">
            <a:noFill/>
            <a:miter lim="800000"/>
            <a:headEnd/>
            <a:tailEnd/>
          </a:ln>
        </p:spPr>
      </p:pic>
      <p:sp>
        <p:nvSpPr>
          <p:cNvPr id="17101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72035"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به همين ترتيب براي خروجي‌ </a:t>
            </a:r>
            <a:r>
              <a:rPr lang="en-US" sz="2400" i="1" smtClean="0">
                <a:cs typeface="Nazanin" pitchFamily="2" charset="-78"/>
              </a:rPr>
              <a:t>y</a:t>
            </a:r>
            <a:r>
              <a:rPr lang="fa-IR" sz="2400" smtClean="0">
                <a:cs typeface="Nazanin" pitchFamily="2" charset="-78"/>
              </a:rPr>
              <a:t> داريم: </a:t>
            </a:r>
            <a:endParaRPr lang="en-US" sz="2000" smtClean="0"/>
          </a:p>
        </p:txBody>
      </p:sp>
      <p:pic>
        <p:nvPicPr>
          <p:cNvPr id="172036" name="Picture 4" descr="KARNO-Y"/>
          <p:cNvPicPr>
            <a:picLocks noChangeAspect="1" noChangeArrowheads="1"/>
          </p:cNvPicPr>
          <p:nvPr/>
        </p:nvPicPr>
        <p:blipFill>
          <a:blip r:embed="rId2"/>
          <a:srcRect/>
          <a:stretch>
            <a:fillRect/>
          </a:stretch>
        </p:blipFill>
        <p:spPr bwMode="auto">
          <a:xfrm>
            <a:off x="2262188" y="2133600"/>
            <a:ext cx="4110037" cy="3859213"/>
          </a:xfrm>
          <a:prstGeom prst="rect">
            <a:avLst/>
          </a:prstGeom>
          <a:noFill/>
          <a:ln w="9525">
            <a:noFill/>
            <a:miter lim="800000"/>
            <a:headEnd/>
            <a:tailEnd/>
          </a:ln>
        </p:spPr>
      </p:pic>
      <p:sp>
        <p:nvSpPr>
          <p:cNvPr id="17203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73059"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به همين ترتيب براي خروجي‌ </a:t>
            </a:r>
            <a:r>
              <a:rPr lang="en-US" sz="2400" i="1" smtClean="0">
                <a:cs typeface="Nazanin" pitchFamily="2" charset="-78"/>
              </a:rPr>
              <a:t>w</a:t>
            </a:r>
            <a:r>
              <a:rPr lang="fa-IR" sz="2400" smtClean="0">
                <a:cs typeface="Nazanin" pitchFamily="2" charset="-78"/>
              </a:rPr>
              <a:t> داريم: </a:t>
            </a:r>
            <a:endParaRPr lang="en-US" sz="2000" smtClean="0"/>
          </a:p>
        </p:txBody>
      </p:sp>
      <p:pic>
        <p:nvPicPr>
          <p:cNvPr id="173060" name="Picture 4" descr="KARNO-W"/>
          <p:cNvPicPr>
            <a:picLocks noChangeAspect="1" noChangeArrowheads="1"/>
          </p:cNvPicPr>
          <p:nvPr/>
        </p:nvPicPr>
        <p:blipFill>
          <a:blip r:embed="rId2"/>
          <a:srcRect/>
          <a:stretch>
            <a:fillRect/>
          </a:stretch>
        </p:blipFill>
        <p:spPr bwMode="auto">
          <a:xfrm>
            <a:off x="1728788" y="2133600"/>
            <a:ext cx="4356100" cy="3744913"/>
          </a:xfrm>
          <a:prstGeom prst="rect">
            <a:avLst/>
          </a:prstGeom>
          <a:noFill/>
          <a:ln w="9525">
            <a:noFill/>
            <a:miter lim="800000"/>
            <a:headEnd/>
            <a:tailEnd/>
          </a:ln>
        </p:spPr>
      </p:pic>
      <p:sp>
        <p:nvSpPr>
          <p:cNvPr id="17306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74083"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پس از ساده كردن هر يك از توابع بولي خروجي، نمودار منطقي را بر اساس روابط بدست آمده رسم مي‌كنيم: </a:t>
            </a:r>
            <a:endParaRPr lang="en-US" sz="2000" smtClean="0"/>
          </a:p>
        </p:txBody>
      </p:sp>
      <p:pic>
        <p:nvPicPr>
          <p:cNvPr id="174084" name="Picture 4" descr="BCD-DIAGRAM"/>
          <p:cNvPicPr>
            <a:picLocks noChangeAspect="1" noChangeArrowheads="1"/>
          </p:cNvPicPr>
          <p:nvPr/>
        </p:nvPicPr>
        <p:blipFill>
          <a:blip r:embed="rId2"/>
          <a:srcRect/>
          <a:stretch>
            <a:fillRect/>
          </a:stretch>
        </p:blipFill>
        <p:spPr bwMode="auto">
          <a:xfrm>
            <a:off x="1620838" y="2492375"/>
            <a:ext cx="6119812" cy="3827463"/>
          </a:xfrm>
          <a:prstGeom prst="rect">
            <a:avLst/>
          </a:prstGeom>
          <a:noFill/>
          <a:ln w="9525">
            <a:noFill/>
            <a:miter lim="800000"/>
            <a:headEnd/>
            <a:tailEnd/>
          </a:ln>
        </p:spPr>
      </p:pic>
      <p:sp>
        <p:nvSpPr>
          <p:cNvPr id="17408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مثال طراحي نيم‌جمع كننده</a:t>
            </a:r>
            <a:endParaRPr lang="en-US" sz="2800" b="1" smtClean="0">
              <a:cs typeface="Nazanin" pitchFamily="2" charset="-78"/>
            </a:endParaRPr>
          </a:p>
        </p:txBody>
      </p:sp>
      <p:sp>
        <p:nvSpPr>
          <p:cNvPr id="175107"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نيم</a:t>
            </a:r>
            <a:r>
              <a:rPr lang="fa-IR" sz="2400" smtClean="0"/>
              <a:t>‌</a:t>
            </a:r>
            <a:r>
              <a:rPr lang="fa-IR" sz="2400" smtClean="0">
                <a:cs typeface="Nazanin" pitchFamily="2" charset="-78"/>
              </a:rPr>
              <a:t>جمع كننده مداري است كه دو بيت ورودي و دو خروجي دارد. </a:t>
            </a:r>
          </a:p>
          <a:p>
            <a:pPr algn="r" rtl="1" eaLnBrk="1" hangingPunct="1"/>
            <a:r>
              <a:rPr lang="fa-IR" sz="2400" smtClean="0">
                <a:cs typeface="Nazanin" pitchFamily="2" charset="-78"/>
              </a:rPr>
              <a:t>جدول درستي اين مدار بصورت زير است.</a:t>
            </a:r>
          </a:p>
          <a:p>
            <a:pPr algn="r" rtl="1" eaLnBrk="1" hangingPunct="1"/>
            <a:r>
              <a:rPr lang="fa-IR" sz="2400" smtClean="0">
                <a:cs typeface="Nazanin" pitchFamily="2" charset="-78"/>
              </a:rPr>
              <a:t>توابع بولي نيز با استفاده از جدول درستي بدست مي‌آيند.</a:t>
            </a:r>
          </a:p>
          <a:p>
            <a:pPr algn="r" rtl="1" eaLnBrk="1" hangingPunct="1"/>
            <a:endParaRPr lang="fa-IR" sz="2400" smtClean="0">
              <a:cs typeface="Nazanin" pitchFamily="2" charset="-78"/>
            </a:endParaRPr>
          </a:p>
          <a:p>
            <a:pPr algn="r" rtl="1" eaLnBrk="1" hangingPunct="1"/>
            <a:endParaRPr lang="en-US" sz="2400" smtClean="0">
              <a:cs typeface="Nazanin" pitchFamily="2" charset="-78"/>
            </a:endParaRPr>
          </a:p>
        </p:txBody>
      </p:sp>
      <p:graphicFrame>
        <p:nvGraphicFramePr>
          <p:cNvPr id="277508" name="Group 4"/>
          <p:cNvGraphicFramePr>
            <a:graphicFrameLocks noGrp="1"/>
          </p:cNvGraphicFramePr>
          <p:nvPr/>
        </p:nvGraphicFramePr>
        <p:xfrm>
          <a:off x="1187450" y="3068638"/>
          <a:ext cx="2233613" cy="2601912"/>
        </p:xfrm>
        <a:graphic>
          <a:graphicData uri="http://schemas.openxmlformats.org/drawingml/2006/table">
            <a:tbl>
              <a:tblPr/>
              <a:tblGrid>
                <a:gridCol w="558800">
                  <a:extLst>
                    <a:ext uri="{9D8B030D-6E8A-4147-A177-3AD203B41FA5}">
                      <a16:colId xmlns:a16="http://schemas.microsoft.com/office/drawing/2014/main" xmlns="" val="20000"/>
                    </a:ext>
                  </a:extLst>
                </a:gridCol>
                <a:gridCol w="558800">
                  <a:extLst>
                    <a:ext uri="{9D8B030D-6E8A-4147-A177-3AD203B41FA5}">
                      <a16:colId xmlns:a16="http://schemas.microsoft.com/office/drawing/2014/main" xmlns="" val="20001"/>
                    </a:ext>
                  </a:extLst>
                </a:gridCol>
                <a:gridCol w="557213">
                  <a:extLst>
                    <a:ext uri="{9D8B030D-6E8A-4147-A177-3AD203B41FA5}">
                      <a16:colId xmlns:a16="http://schemas.microsoft.com/office/drawing/2014/main" xmlns="" val="20002"/>
                    </a:ext>
                  </a:extLst>
                </a:gridCol>
                <a:gridCol w="558800">
                  <a:extLst>
                    <a:ext uri="{9D8B030D-6E8A-4147-A177-3AD203B41FA5}">
                      <a16:colId xmlns:a16="http://schemas.microsoft.com/office/drawing/2014/main" xmlns="" val="20003"/>
                    </a:ext>
                  </a:extLst>
                </a:gridCol>
              </a:tblGrid>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x</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y</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S</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75135" name="Text Box 31"/>
          <p:cNvSpPr txBox="1">
            <a:spLocks noChangeArrowheads="1"/>
          </p:cNvSpPr>
          <p:nvPr/>
        </p:nvSpPr>
        <p:spPr bwMode="auto">
          <a:xfrm>
            <a:off x="4840288" y="3544888"/>
            <a:ext cx="2036762" cy="762000"/>
          </a:xfrm>
          <a:prstGeom prst="rect">
            <a:avLst/>
          </a:prstGeom>
          <a:noFill/>
          <a:ln w="9525">
            <a:noFill/>
            <a:miter lim="800000"/>
            <a:headEnd/>
            <a:tailEnd/>
          </a:ln>
        </p:spPr>
        <p:txBody>
          <a:bodyPr>
            <a:spAutoFit/>
          </a:bodyPr>
          <a:lstStyle/>
          <a:p>
            <a:pPr algn="l"/>
            <a:r>
              <a:rPr lang="en-US" sz="2200" u="none">
                <a:solidFill>
                  <a:schemeClr val="hlink"/>
                </a:solidFill>
                <a:latin typeface="Times New Roman" pitchFamily="18" charset="0"/>
                <a:cs typeface="Times New Roman" pitchFamily="18" charset="0"/>
              </a:rPr>
              <a:t>S=x′y+xy′</a:t>
            </a:r>
          </a:p>
          <a:p>
            <a:pPr algn="l"/>
            <a:r>
              <a:rPr lang="en-US" sz="2200" u="none">
                <a:solidFill>
                  <a:schemeClr val="hlink"/>
                </a:solidFill>
                <a:latin typeface="Times New Roman" pitchFamily="18" charset="0"/>
                <a:cs typeface="Times New Roman" pitchFamily="18" charset="0"/>
              </a:rPr>
              <a:t>C=xy</a:t>
            </a:r>
          </a:p>
        </p:txBody>
      </p:sp>
      <p:sp>
        <p:nvSpPr>
          <p:cNvPr id="175136" name="Footer Placeholder 3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دو صورت متفاوت پياده‌سازي مدار نيم‌جمع كننده</a:t>
            </a:r>
            <a:endParaRPr lang="en-US" sz="2800" b="1" smtClean="0">
              <a:cs typeface="Nazanin" pitchFamily="2" charset="-78"/>
            </a:endParaRPr>
          </a:p>
        </p:txBody>
      </p:sp>
      <p:sp>
        <p:nvSpPr>
          <p:cNvPr id="176131"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 </a:t>
            </a:r>
            <a:endParaRPr lang="en-US" sz="2000" smtClean="0"/>
          </a:p>
        </p:txBody>
      </p:sp>
      <p:pic>
        <p:nvPicPr>
          <p:cNvPr id="176132" name="Picture 4" descr="HALF-ADDER"/>
          <p:cNvPicPr>
            <a:picLocks noChangeAspect="1" noChangeArrowheads="1"/>
          </p:cNvPicPr>
          <p:nvPr/>
        </p:nvPicPr>
        <p:blipFill>
          <a:blip r:embed="rId2"/>
          <a:srcRect/>
          <a:stretch>
            <a:fillRect/>
          </a:stretch>
        </p:blipFill>
        <p:spPr bwMode="auto">
          <a:xfrm>
            <a:off x="792163" y="2492375"/>
            <a:ext cx="7451725" cy="2905125"/>
          </a:xfrm>
          <a:prstGeom prst="rect">
            <a:avLst/>
          </a:prstGeom>
          <a:noFill/>
          <a:ln w="9525">
            <a:noFill/>
            <a:miter lim="800000"/>
            <a:headEnd/>
            <a:tailEnd/>
          </a:ln>
        </p:spPr>
      </p:pic>
      <p:sp>
        <p:nvSpPr>
          <p:cNvPr id="17613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rtl="1" eaLnBrk="1" hangingPunct="1"/>
            <a:r>
              <a:rPr lang="fa-IR" sz="2800" b="1" smtClean="0">
                <a:cs typeface="Nazanin" pitchFamily="2" charset="-78"/>
              </a:rPr>
              <a:t>اعداد علامت دار</a:t>
            </a:r>
            <a:endParaRPr lang="en-US" sz="2800" b="1" smtClean="0">
              <a:cs typeface="Nazanin" pitchFamily="2" charset="-78"/>
            </a:endParaRPr>
          </a:p>
        </p:txBody>
      </p:sp>
      <p:sp>
        <p:nvSpPr>
          <p:cNvPr id="63491"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مثال:اعداد </a:t>
            </a:r>
            <a:r>
              <a:rPr lang="en-US" sz="2400" smtClean="0">
                <a:cs typeface="Nazanin" pitchFamily="2" charset="-78"/>
              </a:rPr>
              <a:t>+9</a:t>
            </a:r>
            <a:r>
              <a:rPr lang="fa-IR" sz="2400" smtClean="0">
                <a:cs typeface="Nazanin" pitchFamily="2" charset="-78"/>
              </a:rPr>
              <a:t> و </a:t>
            </a:r>
            <a:r>
              <a:rPr lang="en-US" sz="2400" smtClean="0">
                <a:cs typeface="Nazanin" pitchFamily="2" charset="-78"/>
              </a:rPr>
              <a:t>-9</a:t>
            </a:r>
            <a:r>
              <a:rPr lang="fa-IR" sz="2400" smtClean="0">
                <a:cs typeface="Nazanin" pitchFamily="2" charset="-78"/>
              </a:rPr>
              <a:t> را به صورت يك عدد باينري مبناي 2 با استفاده از 3روش فوق نمايش دهيد:</a:t>
            </a:r>
          </a:p>
          <a:p>
            <a:pPr algn="r" rtl="1" eaLnBrk="1" hangingPunct="1">
              <a:buFontTx/>
              <a:buNone/>
            </a:pPr>
            <a:r>
              <a:rPr lang="fa-IR" sz="2400" smtClean="0">
                <a:cs typeface="Nazanin" pitchFamily="2" charset="-78"/>
              </a:rPr>
              <a:t>تنها يك روش براي نمايش عدد </a:t>
            </a:r>
            <a:r>
              <a:rPr lang="en-US" sz="2400" smtClean="0">
                <a:cs typeface="Nazanin" pitchFamily="2" charset="-78"/>
              </a:rPr>
              <a:t>+9</a:t>
            </a:r>
            <a:r>
              <a:rPr lang="fa-IR" sz="2400" smtClean="0">
                <a:cs typeface="Nazanin" pitchFamily="2" charset="-78"/>
              </a:rPr>
              <a:t> وجود دارد.</a:t>
            </a:r>
          </a:p>
          <a:p>
            <a:pPr rtl="1" eaLnBrk="1" hangingPunct="1">
              <a:buFontTx/>
              <a:buNone/>
            </a:pPr>
            <a:r>
              <a:rPr lang="fa-IR" sz="2400" smtClean="0">
                <a:cs typeface="Nazanin" pitchFamily="2" charset="-78"/>
              </a:rPr>
              <a:t>0010001</a:t>
            </a:r>
            <a:r>
              <a:rPr lang="en-US" sz="2400" smtClean="0">
                <a:cs typeface="Nazanin" pitchFamily="2" charset="-78"/>
              </a:rPr>
              <a:t>→</a:t>
            </a:r>
            <a:r>
              <a:rPr lang="fa-IR" sz="2400" smtClean="0">
                <a:cs typeface="Nazanin" pitchFamily="2" charset="-78"/>
              </a:rPr>
              <a:t>9+</a:t>
            </a:r>
            <a:endParaRPr lang="en-US" sz="2400" smtClean="0"/>
          </a:p>
          <a:p>
            <a:pPr algn="r" rtl="1" eaLnBrk="1" hangingPunct="1">
              <a:buFontTx/>
              <a:buNone/>
            </a:pPr>
            <a:endParaRPr lang="fa-IR" sz="2400" smtClean="0">
              <a:cs typeface="Nazanin" pitchFamily="2" charset="-78"/>
            </a:endParaRPr>
          </a:p>
          <a:p>
            <a:pPr algn="r" rtl="1" eaLnBrk="1" hangingPunct="1">
              <a:buFontTx/>
              <a:buNone/>
            </a:pPr>
            <a:r>
              <a:rPr lang="fa-IR" sz="2400" smtClean="0">
                <a:cs typeface="Nazanin" pitchFamily="2" charset="-78"/>
              </a:rPr>
              <a:t>براي عدد 9-سه روش نمايش وجود دارد:</a:t>
            </a:r>
          </a:p>
          <a:p>
            <a:pPr algn="r" rtl="1" eaLnBrk="1" hangingPunct="1">
              <a:buFontTx/>
              <a:buNone/>
            </a:pPr>
            <a:r>
              <a:rPr lang="fa-IR" sz="2400" smtClean="0">
                <a:cs typeface="Nazanin" pitchFamily="2" charset="-78"/>
              </a:rPr>
              <a:t>	روش اندازه-علامت: </a:t>
            </a:r>
            <a:r>
              <a:rPr kumimoji="1" lang="en-US" altLang="ko-KR" sz="2400" smtClean="0">
                <a:ea typeface="Gulim" pitchFamily="34" charset="-127"/>
              </a:rPr>
              <a:t>1 001001</a:t>
            </a:r>
            <a:endParaRPr kumimoji="1" lang="fa-IR" altLang="ko-KR" sz="2400" smtClean="0"/>
          </a:p>
          <a:p>
            <a:pPr algn="r" rtl="1" eaLnBrk="1" hangingPunct="1">
              <a:buFontTx/>
              <a:buNone/>
            </a:pPr>
            <a:r>
              <a:rPr kumimoji="1" lang="fa-IR" altLang="ko-KR" sz="2400" smtClean="0"/>
              <a:t>	</a:t>
            </a:r>
            <a:r>
              <a:rPr kumimoji="1" lang="fa-IR" altLang="ko-KR" sz="2400" smtClean="0">
                <a:cs typeface="Nazanin" pitchFamily="2" charset="-78"/>
              </a:rPr>
              <a:t>روش مكمل يك:</a:t>
            </a:r>
            <a:r>
              <a:rPr kumimoji="1" lang="en-US" altLang="ko-KR" sz="2400" smtClean="0">
                <a:ea typeface="Gulim" pitchFamily="34" charset="-127"/>
              </a:rPr>
              <a:t>1 110110</a:t>
            </a:r>
            <a:endParaRPr kumimoji="1" lang="fa-IR" altLang="ko-KR" sz="2400" smtClean="0"/>
          </a:p>
          <a:p>
            <a:pPr algn="r" rtl="1" eaLnBrk="1" hangingPunct="1">
              <a:buFontTx/>
              <a:buNone/>
            </a:pPr>
            <a:r>
              <a:rPr kumimoji="1" lang="fa-IR" altLang="ko-KR" sz="2400" smtClean="0"/>
              <a:t>	</a:t>
            </a:r>
            <a:r>
              <a:rPr kumimoji="1" lang="fa-IR" altLang="ko-KR" sz="2400" smtClean="0">
                <a:cs typeface="Nazanin" pitchFamily="2" charset="-78"/>
              </a:rPr>
              <a:t>روش مكمل دو: </a:t>
            </a:r>
            <a:r>
              <a:rPr kumimoji="1" lang="en-US" altLang="ko-KR" sz="2400" smtClean="0">
                <a:ea typeface="Gulim" pitchFamily="34" charset="-127"/>
              </a:rPr>
              <a:t>1 110111</a:t>
            </a:r>
          </a:p>
          <a:p>
            <a:pPr algn="r" rtl="1" eaLnBrk="1" hangingPunct="1">
              <a:buFontTx/>
              <a:buNone/>
            </a:pPr>
            <a:endParaRPr lang="fa-IR" sz="2400" smtClean="0">
              <a:cs typeface="Nazanin" pitchFamily="2" charset="-78"/>
            </a:endParaRPr>
          </a:p>
          <a:p>
            <a:pPr rtl="1" eaLnBrk="1" hangingPunct="1">
              <a:buFontTx/>
              <a:buNone/>
            </a:pPr>
            <a:endParaRPr lang="en-US" sz="2400" smtClean="0">
              <a:cs typeface="Nazanin" pitchFamily="2" charset="-78"/>
            </a:endParaRPr>
          </a:p>
        </p:txBody>
      </p:sp>
      <p:sp>
        <p:nvSpPr>
          <p:cNvPr id="6349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طراحي تمام‌جمع‌كننده</a:t>
            </a:r>
            <a:endParaRPr lang="en-US" sz="2800" b="1" smtClean="0">
              <a:cs typeface="Nazanin" pitchFamily="2" charset="-78"/>
            </a:endParaRPr>
          </a:p>
        </p:txBody>
      </p:sp>
      <p:sp>
        <p:nvSpPr>
          <p:cNvPr id="17715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تمام‌جمع كننده مداري است كه عمل جمع را بين دو بيت انجام مي‌دهد با اين احتمال كه ممكن است يك بيت نقلي از مرحلة قبل باشد. نبابراين مدار سه ورودي و دو خروجي دارد.</a:t>
            </a:r>
          </a:p>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و توابع بولي آن بصورت زير است:</a:t>
            </a:r>
          </a:p>
          <a:p>
            <a:pPr algn="r" rtl="1" eaLnBrk="1" hangingPunct="1">
              <a:buFontTx/>
              <a:buNone/>
            </a:pPr>
            <a:endParaRPr lang="en-US" sz="2000" smtClean="0"/>
          </a:p>
        </p:txBody>
      </p:sp>
      <p:sp>
        <p:nvSpPr>
          <p:cNvPr id="1771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graphicFrame>
        <p:nvGraphicFramePr>
          <p:cNvPr id="280579" name="Group 3"/>
          <p:cNvGraphicFramePr>
            <a:graphicFrameLocks noGrp="1"/>
          </p:cNvGraphicFramePr>
          <p:nvPr/>
        </p:nvGraphicFramePr>
        <p:xfrm>
          <a:off x="1042988" y="1508125"/>
          <a:ext cx="2305050" cy="4664075"/>
        </p:xfrm>
        <a:graphic>
          <a:graphicData uri="http://schemas.openxmlformats.org/drawingml/2006/table">
            <a:tbl>
              <a:tblPr/>
              <a:tblGrid>
                <a:gridCol w="460375">
                  <a:extLst>
                    <a:ext uri="{9D8B030D-6E8A-4147-A177-3AD203B41FA5}">
                      <a16:colId xmlns:a16="http://schemas.microsoft.com/office/drawing/2014/main" xmlns="" val="20000"/>
                    </a:ext>
                  </a:extLst>
                </a:gridCol>
                <a:gridCol w="460375">
                  <a:extLst>
                    <a:ext uri="{9D8B030D-6E8A-4147-A177-3AD203B41FA5}">
                      <a16:colId xmlns:a16="http://schemas.microsoft.com/office/drawing/2014/main" xmlns="" val="20001"/>
                    </a:ext>
                  </a:extLst>
                </a:gridCol>
                <a:gridCol w="463550">
                  <a:extLst>
                    <a:ext uri="{9D8B030D-6E8A-4147-A177-3AD203B41FA5}">
                      <a16:colId xmlns:a16="http://schemas.microsoft.com/office/drawing/2014/main" xmlns="" val="20002"/>
                    </a:ext>
                  </a:extLst>
                </a:gridCol>
                <a:gridCol w="460375">
                  <a:extLst>
                    <a:ext uri="{9D8B030D-6E8A-4147-A177-3AD203B41FA5}">
                      <a16:colId xmlns:a16="http://schemas.microsoft.com/office/drawing/2014/main" xmlns="" val="20003"/>
                    </a:ext>
                  </a:extLst>
                </a:gridCol>
                <a:gridCol w="460375">
                  <a:extLst>
                    <a:ext uri="{9D8B030D-6E8A-4147-A177-3AD203B41FA5}">
                      <a16:colId xmlns:a16="http://schemas.microsoft.com/office/drawing/2014/main" xmlns="" val="20004"/>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z</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smtClean="0">
                          <a:ln>
                            <a:noFill/>
                          </a:ln>
                          <a:solidFill>
                            <a:schemeClr val="tx1"/>
                          </a:solidFill>
                          <a:effectLst/>
                          <a:latin typeface="Arial" pitchFamily="34" charset="0"/>
                          <a:cs typeface="Arial" pitchFamily="34" charset="0"/>
                        </a:rPr>
                        <a:t>‍</a:t>
                      </a:r>
                      <a:r>
                        <a:rPr kumimoji="0" lang="en-US" sz="2800" b="0" i="0" u="none" strike="noStrike" cap="none" normalizeH="0" baseline="0" smtClean="0">
                          <a:ln>
                            <a:noFill/>
                          </a:ln>
                          <a:solidFill>
                            <a:schemeClr val="tx1"/>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S</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7"/>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78231" name="Text Box 55"/>
          <p:cNvSpPr txBox="1">
            <a:spLocks noChangeArrowheads="1"/>
          </p:cNvSpPr>
          <p:nvPr/>
        </p:nvSpPr>
        <p:spPr bwMode="auto">
          <a:xfrm>
            <a:off x="4140200" y="4364038"/>
            <a:ext cx="3236913" cy="793750"/>
          </a:xfrm>
          <a:prstGeom prst="rect">
            <a:avLst/>
          </a:prstGeom>
          <a:noFill/>
          <a:ln w="9525">
            <a:noFill/>
            <a:miter lim="800000"/>
            <a:headEnd/>
            <a:tailEnd/>
          </a:ln>
        </p:spPr>
        <p:txBody>
          <a:bodyPr wrap="none">
            <a:spAutoFit/>
          </a:bodyPr>
          <a:lstStyle/>
          <a:p>
            <a:pPr algn="l"/>
            <a:r>
              <a:rPr lang="en-US" sz="2300" b="1" u="none">
                <a:solidFill>
                  <a:schemeClr val="hlink"/>
                </a:solidFill>
                <a:latin typeface="Times New Roman" pitchFamily="18" charset="0"/>
                <a:cs typeface="Times New Roman" pitchFamily="18" charset="0"/>
              </a:rPr>
              <a:t>C=x′yz+ x′yz′+xy′z′+xyz</a:t>
            </a:r>
          </a:p>
          <a:p>
            <a:pPr algn="l"/>
            <a:r>
              <a:rPr lang="en-US" sz="2300" b="1" u="none">
                <a:solidFill>
                  <a:schemeClr val="hlink"/>
                </a:solidFill>
                <a:latin typeface="Times New Roman" pitchFamily="18" charset="0"/>
                <a:cs typeface="Times New Roman" pitchFamily="18" charset="0"/>
              </a:rPr>
              <a:t>S=xy+xz+yz</a:t>
            </a:r>
          </a:p>
        </p:txBody>
      </p:sp>
      <p:sp>
        <p:nvSpPr>
          <p:cNvPr id="178232" name="Footer Placeholder 5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نمودار منطقي تمام جمع‌كننده</a:t>
            </a:r>
            <a:endParaRPr lang="en-US" sz="2800" b="1" smtClean="0">
              <a:cs typeface="Nazanin" pitchFamily="2" charset="-78"/>
            </a:endParaRPr>
          </a:p>
        </p:txBody>
      </p:sp>
      <p:sp>
        <p:nvSpPr>
          <p:cNvPr id="179203"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 </a:t>
            </a:r>
            <a:endParaRPr lang="en-US" sz="2000" smtClean="0"/>
          </a:p>
        </p:txBody>
      </p:sp>
      <p:pic>
        <p:nvPicPr>
          <p:cNvPr id="179204" name="Picture 4" descr="fulladder"/>
          <p:cNvPicPr>
            <a:picLocks noChangeAspect="1" noChangeArrowheads="1"/>
          </p:cNvPicPr>
          <p:nvPr/>
        </p:nvPicPr>
        <p:blipFill>
          <a:blip r:embed="rId2"/>
          <a:srcRect/>
          <a:stretch>
            <a:fillRect/>
          </a:stretch>
        </p:blipFill>
        <p:spPr bwMode="auto">
          <a:xfrm>
            <a:off x="1265238" y="2711450"/>
            <a:ext cx="7194550" cy="2805113"/>
          </a:xfrm>
          <a:prstGeom prst="rect">
            <a:avLst/>
          </a:prstGeom>
          <a:noFill/>
          <a:ln w="9525">
            <a:noFill/>
            <a:miter lim="800000"/>
            <a:headEnd/>
            <a:tailEnd/>
          </a:ln>
        </p:spPr>
      </p:pic>
      <p:sp>
        <p:nvSpPr>
          <p:cNvPr id="17920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طراحي تمام‌تفريق كننده</a:t>
            </a:r>
            <a:endParaRPr lang="en-US" sz="2800" b="1" smtClean="0">
              <a:cs typeface="Nazanin" pitchFamily="2" charset="-78"/>
            </a:endParaRPr>
          </a:p>
        </p:txBody>
      </p:sp>
      <p:sp>
        <p:nvSpPr>
          <p:cNvPr id="18022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تمام تفريق كننده مداري است كه عمل تفريق را بين دو بيت انجام مي‌دهد با اين احتمال كه ممكن است يك 1 از مرحلة پايين‌تر قرض گرفته شده باشد. نبابراين مدار سه ورودي و دو خروجي دارد.</a:t>
            </a:r>
          </a:p>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و توابع بولي آن بصورت زير است:</a:t>
            </a:r>
          </a:p>
          <a:p>
            <a:pPr algn="r" rtl="1" eaLnBrk="1" hangingPunct="1">
              <a:buFontTx/>
              <a:buNone/>
            </a:pPr>
            <a:endParaRPr lang="en-US" sz="2000" smtClean="0"/>
          </a:p>
        </p:txBody>
      </p:sp>
      <p:sp>
        <p:nvSpPr>
          <p:cNvPr id="18022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طراحي نيم‌تفريق‌كننده</a:t>
            </a:r>
            <a:endParaRPr lang="en-US" sz="2800" b="1" smtClean="0">
              <a:cs typeface="Nazanin" pitchFamily="2" charset="-78"/>
            </a:endParaRPr>
          </a:p>
        </p:txBody>
      </p:sp>
      <p:sp>
        <p:nvSpPr>
          <p:cNvPr id="181251"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مدار داراي دو ورودي و دو خروجي است.</a:t>
            </a:r>
          </a:p>
          <a:p>
            <a:pPr algn="r" rtl="1" eaLnBrk="1" hangingPunct="1"/>
            <a:r>
              <a:rPr lang="fa-IR" sz="2400" smtClean="0">
                <a:cs typeface="Nazanin" pitchFamily="2" charset="-78"/>
              </a:rPr>
              <a:t>جدول درستي آن بصورت زير است.</a:t>
            </a:r>
          </a:p>
          <a:p>
            <a:pPr algn="r" rtl="1" eaLnBrk="1" hangingPunct="1"/>
            <a:r>
              <a:rPr lang="fa-IR" sz="2400" smtClean="0">
                <a:cs typeface="Nazanin" pitchFamily="2" charset="-78"/>
              </a:rPr>
              <a:t>توابع بولي هر يك از خروجي‌ها نيز از روي جدول بدست مي‌آيند.</a:t>
            </a:r>
            <a:endParaRPr lang="en-US" sz="2400" smtClean="0">
              <a:cs typeface="Nazanin" pitchFamily="2" charset="-78"/>
            </a:endParaRPr>
          </a:p>
          <a:p>
            <a:pPr algn="r" rtl="1" eaLnBrk="1" hangingPunct="1"/>
            <a:r>
              <a:rPr lang="fa-IR" sz="2400" b="1" i="1" smtClean="0">
                <a:cs typeface="Nazanin" pitchFamily="2" charset="-78"/>
              </a:rPr>
              <a:t>نكته:</a:t>
            </a:r>
            <a:r>
              <a:rPr lang="fa-IR" sz="2400" i="1" smtClean="0">
                <a:cs typeface="Nazanin" pitchFamily="2" charset="-78"/>
              </a:rPr>
              <a:t> </a:t>
            </a:r>
            <a:r>
              <a:rPr lang="fa-IR" sz="2200" smtClean="0">
                <a:cs typeface="Nazanin" pitchFamily="2" charset="-78"/>
              </a:rPr>
              <a:t>توابع بدست آمده مشابه حالت نيم‌جمع‌كننده است با اين تفاوت كه در تابع </a:t>
            </a:r>
            <a:r>
              <a:rPr lang="en-US" sz="2200" smtClean="0">
                <a:cs typeface="Nazanin" pitchFamily="2" charset="-78"/>
              </a:rPr>
              <a:t>B</a:t>
            </a:r>
            <a:r>
              <a:rPr lang="fa-IR" sz="2200" smtClean="0">
                <a:cs typeface="Nazanin" pitchFamily="2" charset="-78"/>
              </a:rPr>
              <a:t>متغير </a:t>
            </a:r>
            <a:r>
              <a:rPr lang="en-US" sz="2200" smtClean="0">
                <a:cs typeface="Nazanin" pitchFamily="2" charset="-78"/>
              </a:rPr>
              <a:t>x′</a:t>
            </a:r>
            <a:r>
              <a:rPr lang="fa-IR" sz="2200" smtClean="0">
                <a:cs typeface="Nazanin" pitchFamily="2" charset="-78"/>
              </a:rPr>
              <a:t> بكار رفته است ولي در تابع </a:t>
            </a:r>
            <a:r>
              <a:rPr lang="en-US" sz="2200" smtClean="0">
                <a:cs typeface="Nazanin" pitchFamily="2" charset="-78"/>
              </a:rPr>
              <a:t>C</a:t>
            </a:r>
            <a:r>
              <a:rPr lang="fa-IR" sz="2200" smtClean="0">
                <a:cs typeface="Nazanin" pitchFamily="2" charset="-78"/>
              </a:rPr>
              <a:t> متغير </a:t>
            </a:r>
            <a:r>
              <a:rPr lang="en-US" sz="2200" smtClean="0">
                <a:cs typeface="Nazanin" pitchFamily="2" charset="-78"/>
              </a:rPr>
              <a:t>x</a:t>
            </a:r>
            <a:r>
              <a:rPr lang="fa-IR" sz="2200" smtClean="0">
                <a:cs typeface="Nazanin" pitchFamily="2" charset="-78"/>
              </a:rPr>
              <a:t> استفاده مي‌شود.</a:t>
            </a:r>
            <a:endParaRPr lang="en-US" sz="2200" smtClean="0"/>
          </a:p>
        </p:txBody>
      </p:sp>
      <p:graphicFrame>
        <p:nvGraphicFramePr>
          <p:cNvPr id="283652" name="Group 4"/>
          <p:cNvGraphicFramePr>
            <a:graphicFrameLocks noGrp="1"/>
          </p:cNvGraphicFramePr>
          <p:nvPr/>
        </p:nvGraphicFramePr>
        <p:xfrm>
          <a:off x="2051050" y="3716338"/>
          <a:ext cx="1512888" cy="2601912"/>
        </p:xfrm>
        <a:graphic>
          <a:graphicData uri="http://schemas.openxmlformats.org/drawingml/2006/table">
            <a:tbl>
              <a:tblPr/>
              <a:tblGrid>
                <a:gridCol w="377825">
                  <a:extLst>
                    <a:ext uri="{9D8B030D-6E8A-4147-A177-3AD203B41FA5}">
                      <a16:colId xmlns:a16="http://schemas.microsoft.com/office/drawing/2014/main" xmlns="" val="20000"/>
                    </a:ext>
                  </a:extLst>
                </a:gridCol>
                <a:gridCol w="379413">
                  <a:extLst>
                    <a:ext uri="{9D8B030D-6E8A-4147-A177-3AD203B41FA5}">
                      <a16:colId xmlns:a16="http://schemas.microsoft.com/office/drawing/2014/main" xmlns="" val="20001"/>
                    </a:ext>
                  </a:extLst>
                </a:gridCol>
                <a:gridCol w="377825">
                  <a:extLst>
                    <a:ext uri="{9D8B030D-6E8A-4147-A177-3AD203B41FA5}">
                      <a16:colId xmlns:a16="http://schemas.microsoft.com/office/drawing/2014/main" xmlns="" val="20002"/>
                    </a:ext>
                  </a:extLst>
                </a:gridCol>
                <a:gridCol w="377825">
                  <a:extLst>
                    <a:ext uri="{9D8B030D-6E8A-4147-A177-3AD203B41FA5}">
                      <a16:colId xmlns:a16="http://schemas.microsoft.com/office/drawing/2014/main" xmlns="" val="20003"/>
                    </a:ext>
                  </a:extLst>
                </a:gridCol>
              </a:tblGrid>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x</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y</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D</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81279" name="Text Box 31"/>
          <p:cNvSpPr txBox="1">
            <a:spLocks noChangeArrowheads="1"/>
          </p:cNvSpPr>
          <p:nvPr/>
        </p:nvSpPr>
        <p:spPr bwMode="auto">
          <a:xfrm>
            <a:off x="4211638" y="4538663"/>
            <a:ext cx="1819275" cy="762000"/>
          </a:xfrm>
          <a:prstGeom prst="rect">
            <a:avLst/>
          </a:prstGeom>
          <a:noFill/>
          <a:ln w="9525">
            <a:noFill/>
            <a:miter lim="800000"/>
            <a:headEnd/>
            <a:tailEnd/>
          </a:ln>
        </p:spPr>
        <p:txBody>
          <a:bodyPr>
            <a:spAutoFit/>
          </a:bodyPr>
          <a:lstStyle/>
          <a:p>
            <a:pPr algn="l"/>
            <a:r>
              <a:rPr lang="en-US" sz="2200" b="1" u="none">
                <a:solidFill>
                  <a:schemeClr val="hlink"/>
                </a:solidFill>
                <a:latin typeface="Times New Roman" pitchFamily="18" charset="0"/>
                <a:cs typeface="Times New Roman" pitchFamily="18" charset="0"/>
              </a:rPr>
              <a:t>D=x′y+xy′</a:t>
            </a:r>
          </a:p>
          <a:p>
            <a:pPr algn="l"/>
            <a:r>
              <a:rPr lang="en-US" sz="2200" b="1" u="none">
                <a:solidFill>
                  <a:schemeClr val="hlink"/>
                </a:solidFill>
                <a:latin typeface="Times New Roman" pitchFamily="18" charset="0"/>
                <a:cs typeface="Times New Roman" pitchFamily="18" charset="0"/>
              </a:rPr>
              <a:t>B=x′y</a:t>
            </a:r>
          </a:p>
        </p:txBody>
      </p:sp>
      <p:sp>
        <p:nvSpPr>
          <p:cNvPr id="181280" name="Footer Placeholder 3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طراحي تمام‌تفريق كننده</a:t>
            </a:r>
            <a:endParaRPr lang="en-US" sz="2800" b="1" smtClean="0">
              <a:cs typeface="Nazanin" pitchFamily="2" charset="-78"/>
            </a:endParaRPr>
          </a:p>
        </p:txBody>
      </p:sp>
      <p:sp>
        <p:nvSpPr>
          <p:cNvPr id="18227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تمام تفريق كننده مداري است كه عمل تفريق را بين دو بيت انجام مي‌دهد با اين احتمال كه ممكن است يك 1 از مرحلة پايين‌تر قرض گرفته شده باشد. نبابراين مدار سه ورودي و دو خروجي دارد.</a:t>
            </a:r>
          </a:p>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و توابع بولي آن بصورت زير است:</a:t>
            </a:r>
          </a:p>
          <a:p>
            <a:pPr algn="r" rtl="1" eaLnBrk="1" hangingPunct="1">
              <a:buFontTx/>
              <a:buNone/>
            </a:pPr>
            <a:endParaRPr lang="en-US" sz="2000" smtClean="0"/>
          </a:p>
        </p:txBody>
      </p:sp>
      <p:sp>
        <p:nvSpPr>
          <p:cNvPr id="18227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83299" name="Shape 5122"/>
          <p:cNvSpPr>
            <a:spLocks noGrp="1" noChangeArrowheads="1"/>
          </p:cNvSpPr>
          <p:nvPr>
            <p:ph type="body" idx="4294967295"/>
          </p:nvPr>
        </p:nvSpPr>
        <p:spPr>
          <a:xfrm>
            <a:off x="519113" y="1600200"/>
            <a:ext cx="8229600" cy="4525963"/>
          </a:xfrm>
        </p:spPr>
        <p:txBody>
          <a:bodyPr lIns="92075" tIns="46038" rIns="92075" bIns="46038"/>
          <a:lstStyle/>
          <a:p>
            <a:pPr algn="r" rtl="1" eaLnBrk="1" hangingPunct="1">
              <a:buFontTx/>
              <a:buNone/>
            </a:pPr>
            <a:r>
              <a:rPr lang="fa-IR" sz="2400" smtClean="0">
                <a:cs typeface="Nazanin" pitchFamily="2" charset="-78"/>
              </a:rPr>
              <a:t>روابط بدست آمده براي </a:t>
            </a:r>
            <a:r>
              <a:rPr lang="en-US" sz="2400" smtClean="0">
                <a:cs typeface="Nazanin" pitchFamily="2" charset="-78"/>
              </a:rPr>
              <a:t>D</a:t>
            </a:r>
            <a:r>
              <a:rPr lang="fa-IR" sz="2400" smtClean="0">
                <a:cs typeface="Nazanin" pitchFamily="2" charset="-78"/>
              </a:rPr>
              <a:t> و </a:t>
            </a:r>
            <a:r>
              <a:rPr lang="en-US" sz="2400" smtClean="0">
                <a:cs typeface="Nazanin" pitchFamily="2" charset="-78"/>
              </a:rPr>
              <a:t>B</a:t>
            </a:r>
            <a:r>
              <a:rPr lang="fa-IR" sz="2400" smtClean="0">
                <a:cs typeface="Nazanin" pitchFamily="2" charset="-78"/>
              </a:rPr>
              <a:t> مشابه همان</a:t>
            </a:r>
          </a:p>
          <a:p>
            <a:pPr algn="r" rtl="1" eaLnBrk="1" hangingPunct="1">
              <a:buFontTx/>
              <a:buNone/>
            </a:pPr>
            <a:r>
              <a:rPr lang="fa-IR" sz="2400" smtClean="0">
                <a:cs typeface="Nazanin" pitchFamily="2" charset="-78"/>
              </a:rPr>
              <a:t>روابط </a:t>
            </a:r>
            <a:r>
              <a:rPr lang="en-US" sz="2400" smtClean="0">
                <a:cs typeface="Nazanin" pitchFamily="2" charset="-78"/>
              </a:rPr>
              <a:t>S</a:t>
            </a:r>
            <a:r>
              <a:rPr lang="fa-IR" sz="2400" smtClean="0">
                <a:cs typeface="Nazanin" pitchFamily="2" charset="-78"/>
              </a:rPr>
              <a:t> و </a:t>
            </a:r>
            <a:r>
              <a:rPr lang="en-US" sz="2400" smtClean="0">
                <a:cs typeface="Nazanin" pitchFamily="2" charset="-78"/>
              </a:rPr>
              <a:t>C</a:t>
            </a:r>
            <a:r>
              <a:rPr lang="fa-IR" sz="2400" smtClean="0">
                <a:cs typeface="Nazanin" pitchFamily="2" charset="-78"/>
              </a:rPr>
              <a:t> هستند كه براي تمام جمع‌كننده</a:t>
            </a:r>
          </a:p>
          <a:p>
            <a:pPr algn="r" rtl="1" eaLnBrk="1" hangingPunct="1">
              <a:buFontTx/>
              <a:buNone/>
            </a:pPr>
            <a:r>
              <a:rPr lang="fa-IR" sz="2400" smtClean="0">
                <a:cs typeface="Nazanin" pitchFamily="2" charset="-78"/>
              </a:rPr>
              <a:t>هم بدست آمده است .تفاوت اين روابط تنها</a:t>
            </a:r>
          </a:p>
          <a:p>
            <a:pPr algn="r" rtl="1" eaLnBrk="1" hangingPunct="1">
              <a:buFontTx/>
              <a:buNone/>
            </a:pPr>
            <a:r>
              <a:rPr lang="fa-IR" sz="2400" smtClean="0">
                <a:cs typeface="Nazanin" pitchFamily="2" charset="-78"/>
              </a:rPr>
              <a:t>بين </a:t>
            </a:r>
            <a:r>
              <a:rPr lang="en-US" sz="2400" smtClean="0">
                <a:cs typeface="Nazanin" pitchFamily="2" charset="-78"/>
              </a:rPr>
              <a:t>C</a:t>
            </a:r>
            <a:r>
              <a:rPr lang="fa-IR" sz="2400" smtClean="0">
                <a:cs typeface="Nazanin" pitchFamily="2" charset="-78"/>
              </a:rPr>
              <a:t> و</a:t>
            </a:r>
            <a:r>
              <a:rPr lang="en-US" sz="2400" smtClean="0">
                <a:cs typeface="Nazanin" pitchFamily="2" charset="-78"/>
              </a:rPr>
              <a:t>B</a:t>
            </a:r>
            <a:r>
              <a:rPr lang="fa-IR" sz="2400" smtClean="0">
                <a:cs typeface="Nazanin" pitchFamily="2" charset="-78"/>
              </a:rPr>
              <a:t> است. در يكي </a:t>
            </a:r>
            <a:r>
              <a:rPr lang="en-US" sz="2400" smtClean="0">
                <a:cs typeface="Nazanin" pitchFamily="2" charset="-78"/>
              </a:rPr>
              <a:t>x</a:t>
            </a:r>
            <a:r>
              <a:rPr lang="fa-IR" sz="2400" smtClean="0">
                <a:cs typeface="Nazanin" pitchFamily="2" charset="-78"/>
              </a:rPr>
              <a:t> و در  ديگري</a:t>
            </a:r>
          </a:p>
          <a:p>
            <a:pPr algn="r" rtl="1" eaLnBrk="1" hangingPunct="1">
              <a:buFontTx/>
              <a:buNone/>
            </a:pPr>
            <a:r>
              <a:rPr lang="fa-IR" sz="2400" smtClean="0">
                <a:cs typeface="Nazanin" pitchFamily="2" charset="-78"/>
              </a:rPr>
              <a:t> </a:t>
            </a:r>
            <a:r>
              <a:rPr lang="en-US" sz="2400" smtClean="0">
                <a:cs typeface="Nazanin" pitchFamily="2" charset="-78"/>
              </a:rPr>
              <a:t>x′ </a:t>
            </a:r>
            <a:r>
              <a:rPr lang="fa-IR" sz="2400" smtClean="0">
                <a:cs typeface="Nazanin" pitchFamily="2" charset="-78"/>
              </a:rPr>
              <a:t>بكار مي‌رود .  </a:t>
            </a:r>
            <a:endParaRPr lang="en-US" sz="2400" smtClean="0">
              <a:cs typeface="Nazanin" pitchFamily="2" charset="-78"/>
            </a:endParaRPr>
          </a:p>
        </p:txBody>
      </p:sp>
      <p:graphicFrame>
        <p:nvGraphicFramePr>
          <p:cNvPr id="285700" name="Group 4"/>
          <p:cNvGraphicFramePr>
            <a:graphicFrameLocks noGrp="1"/>
          </p:cNvGraphicFramePr>
          <p:nvPr/>
        </p:nvGraphicFramePr>
        <p:xfrm>
          <a:off x="1042988" y="1508125"/>
          <a:ext cx="2305050" cy="4664075"/>
        </p:xfrm>
        <a:graphic>
          <a:graphicData uri="http://schemas.openxmlformats.org/drawingml/2006/table">
            <a:tbl>
              <a:tblPr/>
              <a:tblGrid>
                <a:gridCol w="460375">
                  <a:extLst>
                    <a:ext uri="{9D8B030D-6E8A-4147-A177-3AD203B41FA5}">
                      <a16:colId xmlns:a16="http://schemas.microsoft.com/office/drawing/2014/main" xmlns="" val="20000"/>
                    </a:ext>
                  </a:extLst>
                </a:gridCol>
                <a:gridCol w="460375">
                  <a:extLst>
                    <a:ext uri="{9D8B030D-6E8A-4147-A177-3AD203B41FA5}">
                      <a16:colId xmlns:a16="http://schemas.microsoft.com/office/drawing/2014/main" xmlns="" val="20001"/>
                    </a:ext>
                  </a:extLst>
                </a:gridCol>
                <a:gridCol w="463550">
                  <a:extLst>
                    <a:ext uri="{9D8B030D-6E8A-4147-A177-3AD203B41FA5}">
                      <a16:colId xmlns:a16="http://schemas.microsoft.com/office/drawing/2014/main" xmlns="" val="20002"/>
                    </a:ext>
                  </a:extLst>
                </a:gridCol>
                <a:gridCol w="460375">
                  <a:extLst>
                    <a:ext uri="{9D8B030D-6E8A-4147-A177-3AD203B41FA5}">
                      <a16:colId xmlns:a16="http://schemas.microsoft.com/office/drawing/2014/main" xmlns="" val="20003"/>
                    </a:ext>
                  </a:extLst>
                </a:gridCol>
                <a:gridCol w="460375">
                  <a:extLst>
                    <a:ext uri="{9D8B030D-6E8A-4147-A177-3AD203B41FA5}">
                      <a16:colId xmlns:a16="http://schemas.microsoft.com/office/drawing/2014/main" xmlns="" val="20004"/>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z</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D</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7"/>
                  </a:ext>
                </a:extLst>
              </a:tr>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183352" name="Text Box 56"/>
          <p:cNvSpPr txBox="1">
            <a:spLocks noChangeArrowheads="1"/>
          </p:cNvSpPr>
          <p:nvPr/>
        </p:nvSpPr>
        <p:spPr bwMode="auto">
          <a:xfrm>
            <a:off x="4140200" y="4364038"/>
            <a:ext cx="3236913" cy="793750"/>
          </a:xfrm>
          <a:prstGeom prst="rect">
            <a:avLst/>
          </a:prstGeom>
          <a:noFill/>
          <a:ln w="9525">
            <a:noFill/>
            <a:miter lim="800000"/>
            <a:headEnd/>
            <a:tailEnd/>
          </a:ln>
        </p:spPr>
        <p:txBody>
          <a:bodyPr wrap="none">
            <a:spAutoFit/>
          </a:bodyPr>
          <a:lstStyle/>
          <a:p>
            <a:pPr algn="l"/>
            <a:r>
              <a:rPr lang="en-US" sz="2300" b="1" u="none">
                <a:solidFill>
                  <a:schemeClr val="hlink"/>
                </a:solidFill>
                <a:latin typeface="Times New Roman" pitchFamily="18" charset="0"/>
                <a:cs typeface="Times New Roman" pitchFamily="18" charset="0"/>
              </a:rPr>
              <a:t>D=x′yz+ x′yz′+xy′z′+xyz</a:t>
            </a:r>
          </a:p>
          <a:p>
            <a:pPr algn="l"/>
            <a:r>
              <a:rPr lang="en-US" sz="2300" b="1" u="none">
                <a:solidFill>
                  <a:schemeClr val="hlink"/>
                </a:solidFill>
                <a:latin typeface="Times New Roman" pitchFamily="18" charset="0"/>
                <a:cs typeface="Times New Roman" pitchFamily="18" charset="0"/>
              </a:rPr>
              <a:t>B=x′y+x′z+yz</a:t>
            </a:r>
          </a:p>
        </p:txBody>
      </p:sp>
      <p:sp>
        <p:nvSpPr>
          <p:cNvPr id="183353" name="Footer Placeholder 5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طراحي افزاينده-كاهندة دوتايي</a:t>
            </a:r>
            <a:endParaRPr lang="en-US" sz="2800" b="1" smtClean="0">
              <a:cs typeface="Nazanin" pitchFamily="2" charset="-78"/>
            </a:endParaRPr>
          </a:p>
        </p:txBody>
      </p:sp>
      <p:sp>
        <p:nvSpPr>
          <p:cNvPr id="18432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از اين مدار هم مي‌توان براي جمع دو عدد دوبيتي استفاده كرد وهم بري تفريق آنها كاربرد دارد.</a:t>
            </a:r>
          </a:p>
          <a:p>
            <a:pPr algn="r" rtl="1" eaLnBrk="1" hangingPunct="1"/>
            <a:r>
              <a:rPr lang="fa-IR" sz="2400" smtClean="0">
                <a:cs typeface="Nazanin" pitchFamily="2" charset="-78"/>
              </a:rPr>
              <a:t>از آنجا كه ورودي‌ها اعداد چهار بيتي هستند از چهار نيم‌جمع كننده استفاده مي‌كنيم.</a:t>
            </a:r>
          </a:p>
          <a:p>
            <a:pPr algn="r" rtl="1" eaLnBrk="1" hangingPunct="1"/>
            <a:r>
              <a:rPr lang="fa-IR" sz="2400" smtClean="0">
                <a:cs typeface="Nazanin" pitchFamily="2" charset="-78"/>
              </a:rPr>
              <a:t>خروجي هاي مدار يك عددچهار بيتي و رقم نقلي(قرضي) و سرريز مي‌باشند.</a:t>
            </a:r>
          </a:p>
          <a:p>
            <a:pPr algn="r" rtl="1" eaLnBrk="1" hangingPunct="1"/>
            <a:r>
              <a:rPr lang="fa-IR" sz="2400" smtClean="0">
                <a:cs typeface="Nazanin" pitchFamily="2" charset="-78"/>
              </a:rPr>
              <a:t>با توجه به شباهت روابط نيم‌جمع‌كننده و نيم‌تفريق‌كننده، تنها تفاوت آنها بين </a:t>
            </a:r>
            <a:r>
              <a:rPr lang="en-US" sz="2400" smtClean="0">
                <a:cs typeface="Nazanin" pitchFamily="2" charset="-78"/>
              </a:rPr>
              <a:t>C</a:t>
            </a:r>
            <a:r>
              <a:rPr lang="fa-IR" sz="2400" smtClean="0">
                <a:cs typeface="Nazanin" pitchFamily="2" charset="-78"/>
              </a:rPr>
              <a:t> و</a:t>
            </a:r>
            <a:r>
              <a:rPr lang="en-US" sz="2400" smtClean="0">
                <a:cs typeface="Nazanin" pitchFamily="2" charset="-78"/>
              </a:rPr>
              <a:t>B</a:t>
            </a:r>
            <a:r>
              <a:rPr lang="fa-IR" sz="2400" smtClean="0">
                <a:cs typeface="Nazanin" pitchFamily="2" charset="-78"/>
              </a:rPr>
              <a:t> است. در يكي </a:t>
            </a:r>
            <a:r>
              <a:rPr lang="en-US" sz="2400" smtClean="0">
                <a:cs typeface="Nazanin" pitchFamily="2" charset="-78"/>
              </a:rPr>
              <a:t>x</a:t>
            </a:r>
            <a:r>
              <a:rPr lang="fa-IR" sz="2400" smtClean="0">
                <a:cs typeface="Nazanin" pitchFamily="2" charset="-78"/>
              </a:rPr>
              <a:t> و در  ديگري</a:t>
            </a:r>
            <a:r>
              <a:rPr lang="en-US" sz="2400" smtClean="0">
                <a:cs typeface="Nazanin" pitchFamily="2" charset="-78"/>
              </a:rPr>
              <a:t>x′</a:t>
            </a:r>
            <a:r>
              <a:rPr lang="fa-IR" sz="2400" smtClean="0">
                <a:cs typeface="Nazanin" pitchFamily="2" charset="-78"/>
              </a:rPr>
              <a:t> بكار مي‌رود . با توجه به اين نكته مدار بصورت زير خواهد شد:  </a:t>
            </a:r>
            <a:endParaRPr lang="en-US" sz="2400" smtClean="0">
              <a:cs typeface="Nazanin" pitchFamily="2" charset="-78"/>
            </a:endParaRPr>
          </a:p>
          <a:p>
            <a:pPr algn="r" rtl="1" eaLnBrk="1" hangingPunct="1">
              <a:buFontTx/>
              <a:buNone/>
            </a:pPr>
            <a:r>
              <a:rPr lang="fa-IR" sz="2400" smtClean="0">
                <a:cs typeface="Nazanin" pitchFamily="2" charset="-78"/>
              </a:rPr>
              <a:t> </a:t>
            </a:r>
          </a:p>
          <a:p>
            <a:pPr algn="r" rtl="1" eaLnBrk="1" hangingPunct="1"/>
            <a:endParaRPr lang="en-US" sz="2000" smtClean="0"/>
          </a:p>
        </p:txBody>
      </p:sp>
      <p:sp>
        <p:nvSpPr>
          <p:cNvPr id="18432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نمودار منطقي مدار افزاينده-كاهندة دوتايي </a:t>
            </a:r>
            <a:endParaRPr lang="en-US" sz="2800" b="1" smtClean="0">
              <a:cs typeface="Nazanin" pitchFamily="2" charset="-78"/>
            </a:endParaRPr>
          </a:p>
        </p:txBody>
      </p:sp>
      <p:sp>
        <p:nvSpPr>
          <p:cNvPr id="185347" name="Shape 5122"/>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براي </a:t>
            </a:r>
            <a:r>
              <a:rPr lang="en-US" sz="2400" smtClean="0">
                <a:cs typeface="Nazanin" pitchFamily="2" charset="-78"/>
              </a:rPr>
              <a:t>M=0</a:t>
            </a:r>
            <a:r>
              <a:rPr lang="fa-IR" sz="2400" smtClean="0">
                <a:cs typeface="Nazanin" pitchFamily="2" charset="-78"/>
              </a:rPr>
              <a:t> مدار جمع‌كننده و براي </a:t>
            </a:r>
            <a:r>
              <a:rPr lang="en-US" sz="2400" smtClean="0">
                <a:cs typeface="Nazanin" pitchFamily="2" charset="-78"/>
              </a:rPr>
              <a:t>M=1</a:t>
            </a:r>
            <a:r>
              <a:rPr lang="fa-IR" sz="2400" smtClean="0">
                <a:cs typeface="Nazanin" pitchFamily="2" charset="-78"/>
              </a:rPr>
              <a:t> مدار تفريق كننده است. </a:t>
            </a:r>
            <a:endParaRPr lang="en-US" sz="2000" smtClean="0"/>
          </a:p>
        </p:txBody>
      </p:sp>
      <p:pic>
        <p:nvPicPr>
          <p:cNvPr id="185348" name="Picture 4" descr="add-sub"/>
          <p:cNvPicPr>
            <a:picLocks noChangeAspect="1" noChangeArrowheads="1"/>
          </p:cNvPicPr>
          <p:nvPr/>
        </p:nvPicPr>
        <p:blipFill>
          <a:blip r:embed="rId2"/>
          <a:srcRect/>
          <a:stretch>
            <a:fillRect/>
          </a:stretch>
        </p:blipFill>
        <p:spPr bwMode="auto">
          <a:xfrm>
            <a:off x="755650" y="2205038"/>
            <a:ext cx="7272338" cy="3816350"/>
          </a:xfrm>
          <a:prstGeom prst="rect">
            <a:avLst/>
          </a:prstGeom>
          <a:noFill/>
          <a:ln w="9525">
            <a:noFill/>
            <a:miter lim="800000"/>
            <a:headEnd/>
            <a:tailEnd/>
          </a:ln>
        </p:spPr>
      </p:pic>
      <p:sp>
        <p:nvSpPr>
          <p:cNvPr id="1853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A8637595-22C5-46D9-AE64-6B8234C4C32A}" type="slidenum">
              <a:rPr lang="fa-IR" sz="1400" u="none">
                <a:latin typeface="Times New Roman" pitchFamily="18" charset="0"/>
                <a:cs typeface="Times New Roman" pitchFamily="18" charset="0"/>
              </a:rPr>
              <a:pPr eaLnBrk="0" hangingPunct="0"/>
              <a:t>169</a:t>
            </a:fld>
            <a:endParaRPr lang="fa-IR" sz="1400" u="none">
              <a:latin typeface="Times New Roman" pitchFamily="18" charset="0"/>
              <a:cs typeface="Times New Roman" pitchFamily="18" charset="0"/>
            </a:endParaRPr>
          </a:p>
        </p:txBody>
      </p:sp>
      <p:sp>
        <p:nvSpPr>
          <p:cNvPr id="186371"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86372" name="Shape 5122"/>
          <p:cNvSpPr>
            <a:spLocks noGrp="1" noChangeArrowheads="1"/>
          </p:cNvSpPr>
          <p:nvPr>
            <p:ph type="body" idx="4294967295"/>
          </p:nvPr>
        </p:nvSpPr>
        <p:spPr/>
        <p:txBody>
          <a:bodyPr lIns="92075" tIns="46038" rIns="92075" bIns="46038"/>
          <a:lstStyle/>
          <a:p>
            <a:pPr algn="r" rtl="1" eaLnBrk="1" hangingPunct="1"/>
            <a:endParaRPr lang="en-US" sz="2400" smtClean="0">
              <a:cs typeface="Nazanin" pitchFamily="2" charset="-78"/>
            </a:endParaRPr>
          </a:p>
          <a:p>
            <a:pPr algn="r" rtl="1" eaLnBrk="1" hangingPunct="1"/>
            <a:endParaRPr lang="en-US" sz="2400" smtClean="0">
              <a:cs typeface="Nazanin" pitchFamily="2" charset="-78"/>
            </a:endParaRPr>
          </a:p>
          <a:p>
            <a:pPr algn="r" rtl="1" eaLnBrk="1" hangingPunct="1"/>
            <a:endParaRPr lang="en-US" sz="2400" smtClean="0">
              <a:cs typeface="Nazanin" pitchFamily="2" charset="-78"/>
            </a:endParaRPr>
          </a:p>
          <a:p>
            <a:pPr algn="ctr" rtl="1" eaLnBrk="1" hangingPunct="1">
              <a:buFontTx/>
              <a:buNone/>
            </a:pPr>
            <a:r>
              <a:rPr lang="fa-IR" sz="5500" b="1" smtClean="0">
                <a:solidFill>
                  <a:srgbClr val="FF3300"/>
                </a:solidFill>
                <a:latin typeface="Times New Roman" pitchFamily="18" charset="0"/>
                <a:cs typeface="Afra" pitchFamily="2" charset="-78"/>
              </a:rPr>
              <a:t>اجزاي </a:t>
            </a:r>
            <a:r>
              <a:rPr lang="en-US" sz="4000" b="1" smtClean="0">
                <a:solidFill>
                  <a:srgbClr val="FF3300"/>
                </a:solidFill>
                <a:latin typeface="Times New Roman" pitchFamily="18" charset="0"/>
                <a:cs typeface="Afra" pitchFamily="2" charset="-78"/>
              </a:rPr>
              <a:t>MSI</a:t>
            </a:r>
            <a:endParaRPr lang="fa-IR" sz="4000" b="1" smtClean="0">
              <a:solidFill>
                <a:srgbClr val="FF3300"/>
              </a:solidFill>
              <a:latin typeface="Times New Roman" pitchFamily="18" charset="0"/>
              <a:cs typeface="Afra" pitchFamily="2" charset="-78"/>
            </a:endParaRPr>
          </a:p>
        </p:txBody>
      </p:sp>
      <p:sp>
        <p:nvSpPr>
          <p:cNvPr id="18637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rtl="1" eaLnBrk="1" hangingPunct="1"/>
            <a:r>
              <a:rPr lang="fa-IR" sz="2800" b="1" smtClean="0">
                <a:cs typeface="Nazanin" pitchFamily="2" charset="-78"/>
              </a:rPr>
              <a:t>نمايش اعداد با مميز ثابت</a:t>
            </a:r>
            <a:endParaRPr lang="en-US" sz="2800" b="1" smtClean="0">
              <a:cs typeface="Nazanin" pitchFamily="2" charset="-78"/>
            </a:endParaRPr>
          </a:p>
        </p:txBody>
      </p:sp>
      <p:sp>
        <p:nvSpPr>
          <p:cNvPr id="64515" name="Rectangle 3"/>
          <p:cNvSpPr>
            <a:spLocks noGrp="1" noChangeArrowheads="1"/>
          </p:cNvSpPr>
          <p:nvPr>
            <p:ph type="body" idx="1"/>
          </p:nvPr>
        </p:nvSpPr>
        <p:spPr/>
        <p:txBody>
          <a:bodyPr/>
          <a:lstStyle/>
          <a:p>
            <a:pPr algn="r" rtl="1" eaLnBrk="1" hangingPunct="1"/>
            <a:r>
              <a:rPr lang="fa-IR" sz="2400" smtClean="0">
                <a:cs typeface="Nazanin" pitchFamily="2" charset="-78"/>
              </a:rPr>
              <a:t>بطور كلي در كامپيوتر ها اعداد با مميز ثابت به دو صورت نمايش داده مي شوند:</a:t>
            </a:r>
          </a:p>
          <a:p>
            <a:pPr lvl="1" algn="r" rtl="1" eaLnBrk="1" hangingPunct="1"/>
            <a:r>
              <a:rPr lang="fa-IR" sz="2000" smtClean="0">
                <a:cs typeface="Nazanin" pitchFamily="2" charset="-78"/>
              </a:rPr>
              <a:t> فقط قسمت كسري آن نمايش داده مي شود..</a:t>
            </a:r>
          </a:p>
          <a:p>
            <a:pPr lvl="1" algn="r" rtl="1" eaLnBrk="1" hangingPunct="1"/>
            <a:r>
              <a:rPr lang="fa-IR" sz="2000" smtClean="0">
                <a:cs typeface="Nazanin" pitchFamily="2" charset="-78"/>
              </a:rPr>
              <a:t> فقط قسمت صحيح آن.</a:t>
            </a:r>
            <a:endParaRPr lang="en-US" sz="2000" smtClean="0">
              <a:cs typeface="Nazanin" pitchFamily="2" charset="-78"/>
            </a:endParaRPr>
          </a:p>
        </p:txBody>
      </p:sp>
      <p:sp>
        <p:nvSpPr>
          <p:cNvPr id="6451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BCCE91A2-88C3-4BEF-8517-6546315F4A5B}" type="slidenum">
              <a:rPr lang="fa-IR" sz="1400" u="none">
                <a:latin typeface="Times New Roman" pitchFamily="18" charset="0"/>
                <a:cs typeface="Times New Roman" pitchFamily="18" charset="0"/>
              </a:rPr>
              <a:pPr eaLnBrk="0" hangingPunct="0"/>
              <a:t>170</a:t>
            </a:fld>
            <a:endParaRPr lang="fa-IR" sz="1400" u="none">
              <a:latin typeface="Times New Roman" pitchFamily="18" charset="0"/>
              <a:cs typeface="Times New Roman" pitchFamily="18" charset="0"/>
            </a:endParaRPr>
          </a:p>
        </p:txBody>
      </p:sp>
      <p:sp>
        <p:nvSpPr>
          <p:cNvPr id="187395"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مدارهاي مجتمع</a:t>
            </a:r>
            <a:endParaRPr lang="en-US" sz="2800" b="1" smtClean="0">
              <a:cs typeface="Nazanin" pitchFamily="2" charset="-78"/>
            </a:endParaRPr>
          </a:p>
        </p:txBody>
      </p:sp>
      <p:sp>
        <p:nvSpPr>
          <p:cNvPr id="187396"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en-US" sz="2400" smtClean="0">
                <a:cs typeface="Nazanin" pitchFamily="2" charset="-78"/>
              </a:rPr>
              <a:t>SSI</a:t>
            </a:r>
            <a:r>
              <a:rPr lang="fa-IR" sz="2400" smtClean="0">
                <a:cs typeface="Nazanin" pitchFamily="2" charset="-78"/>
              </a:rPr>
              <a:t>: مدارهاي مجتمع مقياس كوچك</a:t>
            </a:r>
          </a:p>
          <a:p>
            <a:pPr algn="r" rtl="1" eaLnBrk="1" hangingPunct="1"/>
            <a:r>
              <a:rPr lang="en-US" sz="2400" smtClean="0">
                <a:cs typeface="Nazanin" pitchFamily="2" charset="-78"/>
              </a:rPr>
              <a:t>MSI</a:t>
            </a:r>
            <a:r>
              <a:rPr lang="fa-IR" sz="2400" smtClean="0">
                <a:cs typeface="Nazanin" pitchFamily="2" charset="-78"/>
              </a:rPr>
              <a:t>: مدارهاي مجتمع مقياس متوسط</a:t>
            </a:r>
          </a:p>
          <a:p>
            <a:pPr algn="r" rtl="1" eaLnBrk="1" hangingPunct="1"/>
            <a:r>
              <a:rPr lang="en-US" sz="2400" smtClean="0">
                <a:cs typeface="Nazanin" pitchFamily="2" charset="-78"/>
              </a:rPr>
              <a:t>LSI</a:t>
            </a:r>
            <a:r>
              <a:rPr lang="fa-IR" sz="2400" smtClean="0">
                <a:cs typeface="Nazanin" pitchFamily="2" charset="-78"/>
              </a:rPr>
              <a:t>: مدارهاي مجتمع مقياس بزرگ</a:t>
            </a:r>
          </a:p>
          <a:p>
            <a:pPr algn="r" rtl="1" eaLnBrk="1" hangingPunct="1"/>
            <a:r>
              <a:rPr lang="en-US" sz="2400" smtClean="0">
                <a:cs typeface="Nazanin" pitchFamily="2" charset="-78"/>
              </a:rPr>
              <a:t>VLSI</a:t>
            </a:r>
            <a:r>
              <a:rPr lang="fa-IR" sz="2400" smtClean="0">
                <a:cs typeface="Nazanin" pitchFamily="2" charset="-78"/>
              </a:rPr>
              <a:t>: مدارهاي مجتمع مقياس بسيار بزرگ</a:t>
            </a:r>
          </a:p>
          <a:p>
            <a:pPr algn="r" rtl="1" eaLnBrk="1" hangingPunct="1"/>
            <a:r>
              <a:rPr lang="fa-IR" sz="2400" b="1" i="1" smtClean="0">
                <a:solidFill>
                  <a:srgbClr val="FF3300"/>
                </a:solidFill>
                <a:cs typeface="Nazanin" pitchFamily="2" charset="-78"/>
              </a:rPr>
              <a:t>فوايد:</a:t>
            </a:r>
          </a:p>
          <a:p>
            <a:pPr algn="r" rtl="1" eaLnBrk="1" hangingPunct="1">
              <a:buFontTx/>
              <a:buNone/>
            </a:pPr>
            <a:r>
              <a:rPr lang="fa-IR" sz="2400" smtClean="0">
                <a:cs typeface="Nazanin" pitchFamily="2" charset="-78"/>
              </a:rPr>
              <a:t>1- هزينة كمتر براي ساخت مدار</a:t>
            </a:r>
          </a:p>
          <a:p>
            <a:pPr algn="r" rtl="1" eaLnBrk="1" hangingPunct="1">
              <a:buFontTx/>
              <a:buNone/>
            </a:pPr>
            <a:r>
              <a:rPr lang="fa-IR" sz="2400" smtClean="0">
                <a:cs typeface="Nazanin" pitchFamily="2" charset="-78"/>
              </a:rPr>
              <a:t>2- استفاده از بعضي مدولهاي آماده و ساده‌تر شدن طراحي</a:t>
            </a:r>
          </a:p>
          <a:p>
            <a:pPr algn="r" rtl="1" eaLnBrk="1" hangingPunct="1">
              <a:buFontTx/>
              <a:buNone/>
            </a:pPr>
            <a:endParaRPr lang="en-US" sz="2000" smtClean="0"/>
          </a:p>
        </p:txBody>
      </p:sp>
      <p:sp>
        <p:nvSpPr>
          <p:cNvPr id="18739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69B4C17E-5710-42AE-A435-AC16F809A07E}" type="slidenum">
              <a:rPr lang="fa-IR" sz="1400" u="none">
                <a:latin typeface="Times New Roman" pitchFamily="18" charset="0"/>
                <a:cs typeface="Times New Roman" pitchFamily="18" charset="0"/>
              </a:rPr>
              <a:pPr eaLnBrk="0" hangingPunct="0"/>
              <a:t>171</a:t>
            </a:fld>
            <a:endParaRPr lang="fa-IR" sz="1400" u="none">
              <a:latin typeface="Times New Roman" pitchFamily="18" charset="0"/>
              <a:cs typeface="Times New Roman" pitchFamily="18" charset="0"/>
            </a:endParaRPr>
          </a:p>
        </p:txBody>
      </p:sp>
      <p:sp>
        <p:nvSpPr>
          <p:cNvPr id="188419"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طراحي مدار جمع‌كنندة </a:t>
            </a:r>
            <a:r>
              <a:rPr lang="en-US" sz="2800" b="1" smtClean="0">
                <a:latin typeface="Times New Roman" pitchFamily="18" charset="0"/>
                <a:cs typeface="Nazanin" pitchFamily="2" charset="-78"/>
              </a:rPr>
              <a:t>BCD</a:t>
            </a:r>
          </a:p>
        </p:txBody>
      </p:sp>
      <p:sp>
        <p:nvSpPr>
          <p:cNvPr id="188420"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justLow" rtl="1" eaLnBrk="1" hangingPunct="1"/>
            <a:r>
              <a:rPr lang="fa-IR" sz="2400" smtClean="0">
                <a:cs typeface="Nazanin" pitchFamily="2" charset="-78"/>
              </a:rPr>
              <a:t>مداري است كه دو عدد </a:t>
            </a:r>
            <a:r>
              <a:rPr lang="en-US" sz="2400" smtClean="0">
                <a:cs typeface="Nazanin" pitchFamily="2" charset="-78"/>
              </a:rPr>
              <a:t>BCD</a:t>
            </a:r>
            <a:r>
              <a:rPr lang="fa-IR" sz="2400" smtClean="0">
                <a:cs typeface="Nazanin" pitchFamily="2" charset="-78"/>
              </a:rPr>
              <a:t> را بعنوان ورودي پذيرفته و مجموع آنها را بصورت يك عدد </a:t>
            </a:r>
            <a:r>
              <a:rPr lang="en-US" sz="2400" smtClean="0">
                <a:cs typeface="Nazanin" pitchFamily="2" charset="-78"/>
              </a:rPr>
              <a:t>BCD</a:t>
            </a:r>
            <a:r>
              <a:rPr lang="fa-IR" sz="2400" smtClean="0">
                <a:cs typeface="Nazanin" pitchFamily="2" charset="-78"/>
              </a:rPr>
              <a:t> چهار بيت، همراه با يك بيت نقلي توليد مي‌كند.</a:t>
            </a:r>
          </a:p>
          <a:p>
            <a:pPr algn="justLow" rtl="1" eaLnBrk="1" hangingPunct="1"/>
            <a:r>
              <a:rPr lang="fa-IR" sz="2400" smtClean="0">
                <a:cs typeface="Nazanin" pitchFamily="2" charset="-78"/>
              </a:rPr>
              <a:t>از آنجا كه هر عدد </a:t>
            </a:r>
            <a:r>
              <a:rPr lang="en-US" sz="2400" smtClean="0">
                <a:cs typeface="Nazanin" pitchFamily="2" charset="-78"/>
              </a:rPr>
              <a:t>BCD</a:t>
            </a:r>
            <a:r>
              <a:rPr lang="fa-IR" sz="2400" smtClean="0">
                <a:cs typeface="Nazanin" pitchFamily="2" charset="-78"/>
              </a:rPr>
              <a:t> از </a:t>
            </a:r>
            <a:r>
              <a:rPr lang="en-US" sz="2400" smtClean="0">
                <a:cs typeface="Nazanin" pitchFamily="2" charset="-78"/>
              </a:rPr>
              <a:t>0</a:t>
            </a:r>
            <a:r>
              <a:rPr lang="fa-IR" sz="2400" smtClean="0">
                <a:cs typeface="Nazanin" pitchFamily="2" charset="-78"/>
              </a:rPr>
              <a:t> تا </a:t>
            </a:r>
            <a:r>
              <a:rPr lang="en-US" sz="2400" smtClean="0">
                <a:cs typeface="Nazanin" pitchFamily="2" charset="-78"/>
              </a:rPr>
              <a:t>9</a:t>
            </a:r>
            <a:r>
              <a:rPr lang="fa-IR" sz="2400" smtClean="0">
                <a:cs typeface="Nazanin" pitchFamily="2" charset="-78"/>
              </a:rPr>
              <a:t> مي‌باشد ولي داراي چهار رقم است، شش حالت بلااستفاده وجود دارد كه بعنوان حالات بي‌تفاوت در نظر گرفته مي‌شوند.</a:t>
            </a:r>
          </a:p>
          <a:p>
            <a:pPr algn="justLow" rtl="1" eaLnBrk="1" hangingPunct="1"/>
            <a:r>
              <a:rPr lang="fa-IR" sz="2400" smtClean="0">
                <a:cs typeface="Nazanin" pitchFamily="2" charset="-78"/>
              </a:rPr>
              <a:t>هر عدد </a:t>
            </a:r>
            <a:r>
              <a:rPr lang="en-US" sz="2400" smtClean="0">
                <a:cs typeface="Nazanin" pitchFamily="2" charset="-78"/>
              </a:rPr>
              <a:t>BCD</a:t>
            </a:r>
            <a:r>
              <a:rPr lang="fa-IR" sz="2400" smtClean="0">
                <a:cs typeface="Nazanin" pitchFamily="2" charset="-78"/>
              </a:rPr>
              <a:t> حداكثر ممكن است </a:t>
            </a:r>
            <a:r>
              <a:rPr lang="en-US" sz="2400" smtClean="0">
                <a:cs typeface="Nazanin" pitchFamily="2" charset="-78"/>
              </a:rPr>
              <a:t>9 </a:t>
            </a:r>
            <a:r>
              <a:rPr lang="fa-IR" sz="2400" smtClean="0">
                <a:cs typeface="Nazanin" pitchFamily="2" charset="-78"/>
              </a:rPr>
              <a:t> باشد. با فرض اينكه هر دو برابر با </a:t>
            </a:r>
            <a:r>
              <a:rPr lang="en-US" sz="2400" smtClean="0">
                <a:cs typeface="Nazanin" pitchFamily="2" charset="-78"/>
              </a:rPr>
              <a:t>9</a:t>
            </a:r>
            <a:r>
              <a:rPr lang="fa-IR" sz="2400" smtClean="0">
                <a:cs typeface="Nazanin" pitchFamily="2" charset="-78"/>
              </a:rPr>
              <a:t> باشند و بيت نقلي از مرحلة قبل هم موجود باشد، بزرگترين عدد حاصل در خروجي مي‌تواند </a:t>
            </a:r>
            <a:r>
              <a:rPr lang="en-US" sz="2400" smtClean="0">
                <a:cs typeface="Nazanin" pitchFamily="2" charset="-78"/>
              </a:rPr>
              <a:t>9+9+1=19</a:t>
            </a:r>
            <a:r>
              <a:rPr lang="fa-IR" sz="2400" smtClean="0">
                <a:cs typeface="Nazanin" pitchFamily="2" charset="-78"/>
              </a:rPr>
              <a:t> باشد كه مي‌توان آنرا با يك عدد </a:t>
            </a:r>
            <a:r>
              <a:rPr lang="en-US" sz="2400" smtClean="0">
                <a:cs typeface="Nazanin" pitchFamily="2" charset="-78"/>
              </a:rPr>
              <a:t>BCD</a:t>
            </a:r>
            <a:r>
              <a:rPr lang="fa-IR" sz="2400" smtClean="0">
                <a:cs typeface="Nazanin" pitchFamily="2" charset="-78"/>
              </a:rPr>
              <a:t> چهار رقمي و يك بيت نقلي نمايش داد.</a:t>
            </a:r>
          </a:p>
          <a:p>
            <a:pPr algn="justLow" rtl="1" eaLnBrk="1" hangingPunct="1">
              <a:buFontTx/>
              <a:buNone/>
            </a:pPr>
            <a:endParaRPr lang="en-US" sz="2000" smtClean="0"/>
          </a:p>
        </p:txBody>
      </p:sp>
      <p:sp>
        <p:nvSpPr>
          <p:cNvPr id="18842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6EB1B51E-4ECD-4493-A431-93BD8F800046}" type="slidenum">
              <a:rPr lang="fa-IR" sz="1400" u="none">
                <a:latin typeface="Times New Roman" pitchFamily="18" charset="0"/>
                <a:cs typeface="Times New Roman" pitchFamily="18" charset="0"/>
              </a:rPr>
              <a:pPr eaLnBrk="0" hangingPunct="0"/>
              <a:t>172</a:t>
            </a:fld>
            <a:endParaRPr lang="fa-IR" sz="1400" u="none">
              <a:latin typeface="Times New Roman" pitchFamily="18" charset="0"/>
              <a:cs typeface="Times New Roman" pitchFamily="18" charset="0"/>
            </a:endParaRPr>
          </a:p>
        </p:txBody>
      </p:sp>
      <p:sp>
        <p:nvSpPr>
          <p:cNvPr id="189443"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مدار جمع‌كنندة </a:t>
            </a:r>
            <a:r>
              <a:rPr lang="en-US" sz="2800" b="1" smtClean="0">
                <a:cs typeface="Nazanin" pitchFamily="2" charset="-78"/>
              </a:rPr>
              <a:t>BCD</a:t>
            </a:r>
          </a:p>
        </p:txBody>
      </p:sp>
      <p:sp>
        <p:nvSpPr>
          <p:cNvPr id="189444"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189445" name="Picture 5" descr="BCD-ADDER"/>
          <p:cNvPicPr>
            <a:picLocks noChangeAspect="1" noChangeArrowheads="1"/>
          </p:cNvPicPr>
          <p:nvPr/>
        </p:nvPicPr>
        <p:blipFill>
          <a:blip r:embed="rId2"/>
          <a:srcRect/>
          <a:stretch>
            <a:fillRect/>
          </a:stretch>
        </p:blipFill>
        <p:spPr bwMode="auto">
          <a:xfrm>
            <a:off x="1116013" y="1700213"/>
            <a:ext cx="6335712" cy="3960812"/>
          </a:xfrm>
          <a:prstGeom prst="rect">
            <a:avLst/>
          </a:prstGeom>
          <a:noFill/>
          <a:ln w="9525">
            <a:noFill/>
            <a:miter lim="800000"/>
            <a:headEnd/>
            <a:tailEnd/>
          </a:ln>
        </p:spPr>
      </p:pic>
      <p:sp>
        <p:nvSpPr>
          <p:cNvPr id="18944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B3301F1B-B3E1-4055-8F52-D0EFA393DAE8}" type="slidenum">
              <a:rPr lang="fa-IR" sz="1400" u="none">
                <a:latin typeface="Times New Roman" pitchFamily="18" charset="0"/>
                <a:cs typeface="Times New Roman" pitchFamily="18" charset="0"/>
              </a:rPr>
              <a:pPr eaLnBrk="0" hangingPunct="0"/>
              <a:t>173</a:t>
            </a:fld>
            <a:endParaRPr lang="fa-IR" sz="1400" u="none">
              <a:latin typeface="Times New Roman" pitchFamily="18" charset="0"/>
              <a:cs typeface="Times New Roman" pitchFamily="18" charset="0"/>
            </a:endParaRPr>
          </a:p>
        </p:txBody>
      </p:sp>
      <p:sp>
        <p:nvSpPr>
          <p:cNvPr id="190467"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طراحي مدار مقايسه‌كننده</a:t>
            </a:r>
            <a:endParaRPr lang="en-US" sz="2800" b="1" smtClean="0">
              <a:cs typeface="Nazanin" pitchFamily="2" charset="-78"/>
            </a:endParaRPr>
          </a:p>
        </p:txBody>
      </p:sp>
      <p:sp>
        <p:nvSpPr>
          <p:cNvPr id="190468"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اين مدار دو عدد </a:t>
            </a:r>
            <a:r>
              <a:rPr lang="en-US" sz="2400" smtClean="0">
                <a:cs typeface="Nazanin" pitchFamily="2" charset="-78"/>
              </a:rPr>
              <a:t>n</a:t>
            </a:r>
            <a:r>
              <a:rPr lang="fa-IR" sz="2400" smtClean="0">
                <a:cs typeface="Nazanin" pitchFamily="2" charset="-78"/>
              </a:rPr>
              <a:t> بيتي را بعنوان ورودي پذيرفته و آنها را با يكديگر مقايسه كرده نتيجه را از طريق سه بيت اعلام مي‌كند.</a:t>
            </a:r>
          </a:p>
          <a:p>
            <a:pPr algn="r" rtl="1" eaLnBrk="1" hangingPunct="1"/>
            <a:r>
              <a:rPr lang="fa-IR" sz="2400" smtClean="0">
                <a:cs typeface="Nazanin" pitchFamily="2" charset="-78"/>
              </a:rPr>
              <a:t>هركدام از خروجي‌ها به‌ترتيب براي نشان دادن بزرگي، تساوي و كوچكي عدد اول نسبت به دوم است.</a:t>
            </a:r>
          </a:p>
          <a:p>
            <a:pPr algn="r" rtl="1" eaLnBrk="1" hangingPunct="1"/>
            <a:r>
              <a:rPr lang="fa-IR" sz="2400" smtClean="0">
                <a:cs typeface="Nazanin" pitchFamily="2" charset="-78"/>
              </a:rPr>
              <a:t>  </a:t>
            </a:r>
          </a:p>
          <a:p>
            <a:pPr algn="r" rtl="1" eaLnBrk="1" hangingPunct="1">
              <a:buFontTx/>
              <a:buNone/>
            </a:pPr>
            <a:endParaRPr lang="en-US" sz="2000" smtClean="0"/>
          </a:p>
        </p:txBody>
      </p:sp>
      <p:sp>
        <p:nvSpPr>
          <p:cNvPr id="1904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نحوه مقايسة دو عدد</a:t>
            </a:r>
            <a:endParaRPr lang="en-US" sz="2800" b="1" smtClean="0">
              <a:cs typeface="Nazanin" pitchFamily="2" charset="-78"/>
            </a:endParaRPr>
          </a:p>
        </p:txBody>
      </p:sp>
      <p:sp>
        <p:nvSpPr>
          <p:cNvPr id="191491" name="Shape 5122"/>
          <p:cNvSpPr>
            <a:spLocks noGrp="1" noChangeArrowheads="1"/>
          </p:cNvSpPr>
          <p:nvPr>
            <p:ph type="body" idx="4294967295"/>
          </p:nvPr>
        </p:nvSpPr>
        <p:spPr>
          <a:xfrm>
            <a:off x="457200" y="1600200"/>
            <a:ext cx="8229600" cy="4349750"/>
          </a:xfrm>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فرض كنيد دو عدد چهار بيت و بصورت زير باشند:</a:t>
            </a:r>
          </a:p>
          <a:p>
            <a:pPr eaLnBrk="1" hangingPunct="1">
              <a:buFontTx/>
              <a:buNone/>
            </a:pPr>
            <a:r>
              <a:rPr lang="en-US" sz="2000" smtClean="0">
                <a:solidFill>
                  <a:schemeClr val="hlink"/>
                </a:solidFill>
              </a:rPr>
              <a:t>A=A</a:t>
            </a:r>
            <a:r>
              <a:rPr lang="en-US" sz="2000" baseline="-25000" smtClean="0">
                <a:solidFill>
                  <a:schemeClr val="hlink"/>
                </a:solidFill>
              </a:rPr>
              <a:t>3</a:t>
            </a:r>
            <a:r>
              <a:rPr lang="en-US" sz="2000" smtClean="0">
                <a:solidFill>
                  <a:schemeClr val="hlink"/>
                </a:solidFill>
              </a:rPr>
              <a:t>A</a:t>
            </a:r>
            <a:r>
              <a:rPr lang="en-US" sz="2000" baseline="-25000" smtClean="0">
                <a:solidFill>
                  <a:schemeClr val="hlink"/>
                </a:solidFill>
              </a:rPr>
              <a:t>2</a:t>
            </a:r>
            <a:r>
              <a:rPr lang="en-US" sz="2000" smtClean="0">
                <a:solidFill>
                  <a:schemeClr val="hlink"/>
                </a:solidFill>
              </a:rPr>
              <a:t>A</a:t>
            </a:r>
            <a:r>
              <a:rPr lang="en-US" sz="2000" baseline="-25000" smtClean="0">
                <a:solidFill>
                  <a:schemeClr val="hlink"/>
                </a:solidFill>
              </a:rPr>
              <a:t>1</a:t>
            </a:r>
            <a:r>
              <a:rPr lang="en-US" sz="2000" smtClean="0">
                <a:solidFill>
                  <a:schemeClr val="hlink"/>
                </a:solidFill>
              </a:rPr>
              <a:t>A</a:t>
            </a:r>
            <a:r>
              <a:rPr lang="en-US" sz="2000" baseline="-25000" smtClean="0">
                <a:solidFill>
                  <a:schemeClr val="hlink"/>
                </a:solidFill>
              </a:rPr>
              <a:t>0</a:t>
            </a:r>
          </a:p>
          <a:p>
            <a:pPr eaLnBrk="1" hangingPunct="1">
              <a:buFontTx/>
              <a:buNone/>
            </a:pPr>
            <a:r>
              <a:rPr lang="en-US" sz="2000" smtClean="0">
                <a:solidFill>
                  <a:schemeClr val="hlink"/>
                </a:solidFill>
              </a:rPr>
              <a:t>B=B</a:t>
            </a:r>
            <a:r>
              <a:rPr lang="en-US" sz="2000" baseline="-25000" smtClean="0">
                <a:solidFill>
                  <a:schemeClr val="hlink"/>
                </a:solidFill>
              </a:rPr>
              <a:t>3</a:t>
            </a:r>
            <a:r>
              <a:rPr lang="en-US" sz="2000" smtClean="0">
                <a:solidFill>
                  <a:schemeClr val="hlink"/>
                </a:solidFill>
              </a:rPr>
              <a:t>B</a:t>
            </a:r>
            <a:r>
              <a:rPr lang="en-US" sz="2000" baseline="-25000" smtClean="0">
                <a:solidFill>
                  <a:schemeClr val="hlink"/>
                </a:solidFill>
              </a:rPr>
              <a:t>2</a:t>
            </a:r>
            <a:r>
              <a:rPr lang="en-US" sz="2000" smtClean="0">
                <a:solidFill>
                  <a:schemeClr val="hlink"/>
                </a:solidFill>
              </a:rPr>
              <a:t>B</a:t>
            </a:r>
            <a:r>
              <a:rPr lang="en-US" sz="2000" baseline="-25000" smtClean="0">
                <a:solidFill>
                  <a:schemeClr val="hlink"/>
                </a:solidFill>
              </a:rPr>
              <a:t>1</a:t>
            </a:r>
            <a:r>
              <a:rPr lang="en-US" sz="2000" smtClean="0">
                <a:solidFill>
                  <a:schemeClr val="hlink"/>
                </a:solidFill>
              </a:rPr>
              <a:t>B</a:t>
            </a:r>
            <a:r>
              <a:rPr lang="en-US" sz="2000" baseline="-25000" smtClean="0">
                <a:solidFill>
                  <a:schemeClr val="hlink"/>
                </a:solidFill>
              </a:rPr>
              <a:t>0</a:t>
            </a:r>
            <a:endParaRPr lang="en-US" sz="2000" smtClean="0">
              <a:solidFill>
                <a:schemeClr val="hlink"/>
              </a:solidFill>
            </a:endParaRPr>
          </a:p>
          <a:p>
            <a:pPr algn="justLow" rtl="1" eaLnBrk="1" hangingPunct="1"/>
            <a:r>
              <a:rPr lang="fa-IR" sz="2400" smtClean="0">
                <a:cs typeface="Nazanin" pitchFamily="2" charset="-78"/>
              </a:rPr>
              <a:t>براي مقايسة آنها از رقم با ارزشتر شروع مي</a:t>
            </a:r>
            <a:r>
              <a:rPr lang="fa-IR" sz="2400" smtClean="0"/>
              <a:t>‌</a:t>
            </a:r>
            <a:r>
              <a:rPr lang="fa-IR" sz="2400" smtClean="0">
                <a:cs typeface="Nazanin" pitchFamily="2" charset="-78"/>
              </a:rPr>
              <a:t>كنيم. تابع </a:t>
            </a:r>
            <a:r>
              <a:rPr lang="en-US" sz="2400" smtClean="0">
                <a:cs typeface="Nazanin" pitchFamily="2" charset="-78"/>
              </a:rPr>
              <a:t>x</a:t>
            </a:r>
            <a:r>
              <a:rPr lang="en-US" sz="2400" baseline="-25000" smtClean="0">
                <a:cs typeface="Nazanin" pitchFamily="2" charset="-78"/>
              </a:rPr>
              <a:t>i</a:t>
            </a:r>
            <a:r>
              <a:rPr lang="en-US" sz="2400" smtClean="0">
                <a:cs typeface="Nazanin" pitchFamily="2" charset="-78"/>
              </a:rPr>
              <a:t>=A</a:t>
            </a:r>
            <a:r>
              <a:rPr lang="en-US" sz="2400" baseline="-25000" smtClean="0">
                <a:cs typeface="Nazanin" pitchFamily="2" charset="-78"/>
              </a:rPr>
              <a:t>i</a:t>
            </a:r>
            <a:r>
              <a:rPr lang="en-US" sz="2400" smtClean="0">
                <a:cs typeface="Nazanin" pitchFamily="2" charset="-78"/>
              </a:rPr>
              <a:t>B</a:t>
            </a:r>
            <a:r>
              <a:rPr lang="en-US" sz="2400" baseline="-25000" smtClean="0">
                <a:cs typeface="Nazanin" pitchFamily="2" charset="-78"/>
              </a:rPr>
              <a:t>i</a:t>
            </a:r>
            <a:r>
              <a:rPr lang="en-US" sz="2400" smtClean="0">
                <a:cs typeface="Nazanin" pitchFamily="2" charset="-78"/>
              </a:rPr>
              <a:t>+A′</a:t>
            </a:r>
            <a:r>
              <a:rPr lang="en-US" sz="2400" baseline="-25000" smtClean="0">
                <a:cs typeface="Nazanin" pitchFamily="2" charset="-78"/>
              </a:rPr>
              <a:t>i</a:t>
            </a:r>
            <a:r>
              <a:rPr lang="en-US" sz="2400" smtClean="0">
                <a:cs typeface="Nazanin" pitchFamily="2" charset="-78"/>
              </a:rPr>
              <a:t> B′</a:t>
            </a:r>
            <a:r>
              <a:rPr lang="en-US" sz="2400" baseline="-25000" smtClean="0">
                <a:cs typeface="Nazanin" pitchFamily="2" charset="-78"/>
              </a:rPr>
              <a:t>i</a:t>
            </a:r>
            <a:r>
              <a:rPr lang="fa-IR" sz="2400" baseline="-25000" smtClean="0">
                <a:cs typeface="Nazanin" pitchFamily="2" charset="-78"/>
              </a:rPr>
              <a:t> </a:t>
            </a:r>
            <a:r>
              <a:rPr lang="fa-IR" sz="2400" smtClean="0">
                <a:cs typeface="Nazanin" pitchFamily="2" charset="-78"/>
              </a:rPr>
              <a:t>را تابع تساوي مي‌ناميم. هر گاه </a:t>
            </a:r>
            <a:r>
              <a:rPr lang="en-US" sz="2400" smtClean="0">
                <a:cs typeface="Nazanin" pitchFamily="2" charset="-78"/>
              </a:rPr>
              <a:t>x</a:t>
            </a:r>
            <a:r>
              <a:rPr lang="en-US" sz="2400" baseline="-25000" smtClean="0">
                <a:cs typeface="Nazanin" pitchFamily="2" charset="-78"/>
              </a:rPr>
              <a:t>i</a:t>
            </a:r>
            <a:r>
              <a:rPr lang="fa-IR" sz="2400" smtClean="0">
                <a:cs typeface="Nazanin" pitchFamily="2" charset="-78"/>
              </a:rPr>
              <a:t> برابر با 1 شود يعني دو رقم با هم مساوي هستند. اگر </a:t>
            </a:r>
            <a:r>
              <a:rPr lang="en-US" sz="2400" smtClean="0">
                <a:cs typeface="Nazanin" pitchFamily="2" charset="-78"/>
              </a:rPr>
              <a:t>x</a:t>
            </a:r>
            <a:r>
              <a:rPr lang="en-US" sz="2400" baseline="-25000" smtClean="0">
                <a:cs typeface="Nazanin" pitchFamily="2" charset="-78"/>
              </a:rPr>
              <a:t>i</a:t>
            </a:r>
            <a:r>
              <a:rPr lang="en-US" sz="2400" smtClean="0">
                <a:cs typeface="Nazanin" pitchFamily="2" charset="-78"/>
              </a:rPr>
              <a:t>=0</a:t>
            </a:r>
            <a:r>
              <a:rPr lang="fa-IR" sz="2400" smtClean="0">
                <a:cs typeface="Nazanin" pitchFamily="2" charset="-78"/>
              </a:rPr>
              <a:t> به اين معني است كه دو رقم مساوي نيستند.</a:t>
            </a:r>
          </a:p>
          <a:p>
            <a:pPr algn="justLow" rtl="1" eaLnBrk="1" hangingPunct="1"/>
            <a:r>
              <a:rPr lang="fa-IR" sz="2400" smtClean="0">
                <a:cs typeface="Nazanin" pitchFamily="2" charset="-78"/>
              </a:rPr>
              <a:t>شرط تساوي دو عدد چهار بيت </a:t>
            </a:r>
            <a:r>
              <a:rPr lang="en-US" sz="2400" smtClean="0">
                <a:cs typeface="Nazanin" pitchFamily="2" charset="-78"/>
              </a:rPr>
              <a:t>A</a:t>
            </a:r>
            <a:r>
              <a:rPr lang="fa-IR" sz="2400" smtClean="0">
                <a:cs typeface="Nazanin" pitchFamily="2" charset="-78"/>
              </a:rPr>
              <a:t> و </a:t>
            </a:r>
            <a:r>
              <a:rPr lang="en-US" sz="2400" smtClean="0">
                <a:cs typeface="Nazanin" pitchFamily="2" charset="-78"/>
              </a:rPr>
              <a:t>B</a:t>
            </a:r>
            <a:r>
              <a:rPr lang="fa-IR" sz="2400" smtClean="0">
                <a:cs typeface="Nazanin" pitchFamily="2" charset="-78"/>
              </a:rPr>
              <a:t> اينست كه:</a:t>
            </a:r>
          </a:p>
          <a:p>
            <a:pPr algn="ctr" eaLnBrk="1" hangingPunct="1">
              <a:buFontTx/>
              <a:buNone/>
            </a:pPr>
            <a:r>
              <a:rPr lang="en-US" sz="2400" smtClean="0">
                <a:solidFill>
                  <a:schemeClr val="hlink"/>
                </a:solidFill>
                <a:cs typeface="Nazanin" pitchFamily="2" charset="-78"/>
              </a:rPr>
              <a:t>(A=B)=x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x</a:t>
            </a:r>
            <a:r>
              <a:rPr lang="en-US" sz="2400" baseline="-25000" smtClean="0">
                <a:solidFill>
                  <a:schemeClr val="hlink"/>
                </a:solidFill>
                <a:cs typeface="Nazanin" pitchFamily="2" charset="-78"/>
              </a:rPr>
              <a:t>2</a:t>
            </a:r>
            <a:r>
              <a:rPr lang="en-US" sz="2400" smtClean="0">
                <a:solidFill>
                  <a:schemeClr val="hlink"/>
                </a:solidFill>
                <a:cs typeface="Nazanin" pitchFamily="2" charset="-78"/>
              </a:rPr>
              <a:t>x</a:t>
            </a:r>
            <a:r>
              <a:rPr lang="en-US" sz="2400" baseline="-25000" smtClean="0">
                <a:solidFill>
                  <a:schemeClr val="hlink"/>
                </a:solidFill>
                <a:cs typeface="Nazanin" pitchFamily="2" charset="-78"/>
              </a:rPr>
              <a:t>1</a:t>
            </a:r>
            <a:r>
              <a:rPr lang="en-US" sz="2400" smtClean="0">
                <a:solidFill>
                  <a:schemeClr val="hlink"/>
                </a:solidFill>
                <a:cs typeface="Nazanin" pitchFamily="2" charset="-78"/>
              </a:rPr>
              <a:t>x</a:t>
            </a:r>
            <a:r>
              <a:rPr lang="en-US" sz="2400" baseline="-25000" smtClean="0">
                <a:solidFill>
                  <a:schemeClr val="hlink"/>
                </a:solidFill>
                <a:cs typeface="Nazanin" pitchFamily="2" charset="-78"/>
              </a:rPr>
              <a:t>0</a:t>
            </a:r>
            <a:endParaRPr lang="en-US" sz="2400" smtClean="0">
              <a:cs typeface="Nazanin" pitchFamily="2" charset="-78"/>
            </a:endParaRPr>
          </a:p>
        </p:txBody>
      </p:sp>
      <p:sp>
        <p:nvSpPr>
          <p:cNvPr id="19149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9251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براي حالات بزرگتر و كوچكتري توابع زير را تعريف مي‌كنيم:</a:t>
            </a:r>
            <a:endParaRPr lang="en-US" sz="2400" smtClean="0">
              <a:cs typeface="Nazanin" pitchFamily="2" charset="-78"/>
            </a:endParaRPr>
          </a:p>
          <a:p>
            <a:pPr algn="r" rtl="1" eaLnBrk="1" hangingPunct="1"/>
            <a:endParaRPr lang="fa-IR" sz="2400" smtClean="0">
              <a:cs typeface="Nazanin" pitchFamily="2" charset="-78"/>
            </a:endParaRPr>
          </a:p>
          <a:p>
            <a:pPr algn="ctr" rtl="1" eaLnBrk="1" hangingPunct="1">
              <a:buFontTx/>
              <a:buNone/>
            </a:pPr>
            <a:r>
              <a:rPr lang="en-US" sz="2400" smtClean="0">
                <a:solidFill>
                  <a:schemeClr val="hlink"/>
                </a:solidFill>
                <a:cs typeface="Nazanin" pitchFamily="2" charset="-78"/>
              </a:rPr>
              <a:t>(A&gt;B)=A</a:t>
            </a:r>
            <a:r>
              <a:rPr lang="en-US" sz="2400" baseline="-25000" smtClean="0">
                <a:solidFill>
                  <a:schemeClr val="hlink"/>
                </a:solidFill>
                <a:cs typeface="Nazanin" pitchFamily="2" charset="-78"/>
              </a:rPr>
              <a:t>3</a:t>
            </a:r>
            <a:r>
              <a:rPr lang="en-US" sz="2400" smtClean="0">
                <a:solidFill>
                  <a:schemeClr val="hlink"/>
                </a:solidFill>
                <a:cs typeface="Nazanin" pitchFamily="2" charset="-78"/>
              </a:rPr>
              <a:t>B′</a:t>
            </a:r>
            <a:r>
              <a:rPr lang="en-US" sz="2400" baseline="-25000" smtClean="0">
                <a:solidFill>
                  <a:schemeClr val="hlink"/>
                </a:solidFill>
                <a:cs typeface="Nazanin" pitchFamily="2" charset="-78"/>
              </a:rPr>
              <a:t>3</a:t>
            </a:r>
            <a:r>
              <a:rPr lang="en-US" sz="2400" smtClean="0">
                <a:solidFill>
                  <a:schemeClr val="hlink"/>
                </a:solidFill>
                <a:cs typeface="Nazanin" pitchFamily="2" charset="-78"/>
              </a:rPr>
              <a:t>+x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A</a:t>
            </a:r>
            <a:r>
              <a:rPr lang="en-US" sz="2400" baseline="-25000" smtClean="0">
                <a:solidFill>
                  <a:schemeClr val="hlink"/>
                </a:solidFill>
                <a:cs typeface="Nazanin" pitchFamily="2" charset="-78"/>
              </a:rPr>
              <a:t>2</a:t>
            </a:r>
            <a:r>
              <a:rPr lang="en-US" sz="2400" smtClean="0">
                <a:solidFill>
                  <a:schemeClr val="hlink"/>
                </a:solidFill>
                <a:cs typeface="Nazanin" pitchFamily="2" charset="-78"/>
              </a:rPr>
              <a:t>B′</a:t>
            </a:r>
            <a:r>
              <a:rPr lang="en-US" sz="2400" baseline="-25000" smtClean="0">
                <a:solidFill>
                  <a:schemeClr val="hlink"/>
                </a:solidFill>
                <a:cs typeface="Nazanin" pitchFamily="2" charset="-78"/>
              </a:rPr>
              <a:t>2</a:t>
            </a:r>
            <a:r>
              <a:rPr lang="en-US" sz="2400" smtClean="0">
                <a:solidFill>
                  <a:schemeClr val="hlink"/>
                </a:solidFill>
                <a:cs typeface="Nazanin" pitchFamily="2" charset="-78"/>
              </a:rPr>
              <a:t>+x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 x</a:t>
            </a:r>
            <a:r>
              <a:rPr lang="en-US" sz="2400" baseline="-25000" smtClean="0">
                <a:solidFill>
                  <a:schemeClr val="hlink"/>
                </a:solidFill>
                <a:cs typeface="Nazanin" pitchFamily="2" charset="-78"/>
              </a:rPr>
              <a:t>2 </a:t>
            </a:r>
            <a:r>
              <a:rPr lang="en-US" sz="2400" smtClean="0">
                <a:solidFill>
                  <a:schemeClr val="hlink"/>
                </a:solidFill>
                <a:cs typeface="Nazanin" pitchFamily="2" charset="-78"/>
              </a:rPr>
              <a:t>A</a:t>
            </a:r>
            <a:r>
              <a:rPr lang="en-US" sz="2400" baseline="-25000" smtClean="0">
                <a:solidFill>
                  <a:schemeClr val="hlink"/>
                </a:solidFill>
                <a:cs typeface="Nazanin" pitchFamily="2" charset="-78"/>
              </a:rPr>
              <a:t>1</a:t>
            </a:r>
            <a:r>
              <a:rPr lang="en-US" sz="2400" smtClean="0">
                <a:solidFill>
                  <a:schemeClr val="hlink"/>
                </a:solidFill>
                <a:cs typeface="Nazanin" pitchFamily="2" charset="-78"/>
              </a:rPr>
              <a:t>B′</a:t>
            </a:r>
            <a:r>
              <a:rPr lang="en-US" sz="2400" baseline="-25000" smtClean="0">
                <a:solidFill>
                  <a:schemeClr val="hlink"/>
                </a:solidFill>
                <a:cs typeface="Nazanin" pitchFamily="2" charset="-78"/>
              </a:rPr>
              <a:t>1</a:t>
            </a:r>
            <a:r>
              <a:rPr lang="en-US" sz="2400" smtClean="0">
                <a:solidFill>
                  <a:schemeClr val="hlink"/>
                </a:solidFill>
                <a:cs typeface="Nazanin" pitchFamily="2" charset="-78"/>
              </a:rPr>
              <a:t>+x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x</a:t>
            </a:r>
            <a:r>
              <a:rPr lang="en-US" sz="2400" baseline="-25000" smtClean="0">
                <a:solidFill>
                  <a:schemeClr val="hlink"/>
                </a:solidFill>
                <a:cs typeface="Nazanin" pitchFamily="2" charset="-78"/>
              </a:rPr>
              <a:t>2</a:t>
            </a:r>
            <a:r>
              <a:rPr lang="en-US" sz="2400" smtClean="0">
                <a:solidFill>
                  <a:schemeClr val="hlink"/>
                </a:solidFill>
                <a:cs typeface="Nazanin" pitchFamily="2" charset="-78"/>
              </a:rPr>
              <a:t>x</a:t>
            </a:r>
            <a:r>
              <a:rPr lang="en-US" sz="2400" baseline="-25000" smtClean="0">
                <a:solidFill>
                  <a:schemeClr val="hlink"/>
                </a:solidFill>
                <a:cs typeface="Nazanin" pitchFamily="2" charset="-78"/>
              </a:rPr>
              <a:t>1</a:t>
            </a:r>
            <a:r>
              <a:rPr lang="en-US" sz="2400" smtClean="0">
                <a:solidFill>
                  <a:schemeClr val="hlink"/>
                </a:solidFill>
                <a:cs typeface="Nazanin" pitchFamily="2" charset="-78"/>
              </a:rPr>
              <a:t>A</a:t>
            </a:r>
            <a:r>
              <a:rPr lang="en-US" sz="2400" baseline="-25000" smtClean="0">
                <a:solidFill>
                  <a:schemeClr val="hlink"/>
                </a:solidFill>
                <a:cs typeface="Nazanin" pitchFamily="2" charset="-78"/>
              </a:rPr>
              <a:t>0</a:t>
            </a:r>
            <a:r>
              <a:rPr lang="en-US" sz="2400" smtClean="0">
                <a:solidFill>
                  <a:schemeClr val="hlink"/>
                </a:solidFill>
                <a:cs typeface="Nazanin" pitchFamily="2" charset="-78"/>
              </a:rPr>
              <a:t>B′</a:t>
            </a:r>
            <a:r>
              <a:rPr lang="en-US" sz="2400" baseline="-25000" smtClean="0">
                <a:solidFill>
                  <a:schemeClr val="hlink"/>
                </a:solidFill>
                <a:cs typeface="Nazanin" pitchFamily="2" charset="-78"/>
              </a:rPr>
              <a:t>0</a:t>
            </a:r>
            <a:endParaRPr lang="fa-IR" sz="2400" smtClean="0">
              <a:solidFill>
                <a:schemeClr val="hlink"/>
              </a:solidFill>
              <a:cs typeface="Nazanin" pitchFamily="2" charset="-78"/>
            </a:endParaRPr>
          </a:p>
          <a:p>
            <a:pPr algn="ctr" rtl="1" eaLnBrk="1" hangingPunct="1">
              <a:buFontTx/>
              <a:buNone/>
            </a:pPr>
            <a:r>
              <a:rPr lang="en-US" sz="2400" smtClean="0">
                <a:solidFill>
                  <a:schemeClr val="hlink"/>
                </a:solidFill>
                <a:cs typeface="Nazanin" pitchFamily="2" charset="-78"/>
              </a:rPr>
              <a:t>(A&lt;B)=A′</a:t>
            </a:r>
            <a:r>
              <a:rPr lang="en-US" sz="2400" baseline="-25000" smtClean="0">
                <a:solidFill>
                  <a:schemeClr val="hlink"/>
                </a:solidFill>
                <a:cs typeface="Nazanin" pitchFamily="2" charset="-78"/>
              </a:rPr>
              <a:t>3</a:t>
            </a:r>
            <a:r>
              <a:rPr lang="en-US" sz="2400" smtClean="0">
                <a:solidFill>
                  <a:schemeClr val="hlink"/>
                </a:solidFill>
                <a:cs typeface="Nazanin" pitchFamily="2" charset="-78"/>
              </a:rPr>
              <a:t>B</a:t>
            </a:r>
            <a:r>
              <a:rPr lang="en-US" sz="2400" baseline="-25000" smtClean="0">
                <a:solidFill>
                  <a:schemeClr val="hlink"/>
                </a:solidFill>
                <a:cs typeface="Nazanin" pitchFamily="2" charset="-78"/>
              </a:rPr>
              <a:t>3</a:t>
            </a:r>
            <a:r>
              <a:rPr lang="en-US" sz="2400" smtClean="0">
                <a:solidFill>
                  <a:schemeClr val="hlink"/>
                </a:solidFill>
                <a:cs typeface="Nazanin" pitchFamily="2" charset="-78"/>
              </a:rPr>
              <a:t>+x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A′</a:t>
            </a:r>
            <a:r>
              <a:rPr lang="en-US" sz="2400" baseline="-25000" smtClean="0">
                <a:solidFill>
                  <a:schemeClr val="hlink"/>
                </a:solidFill>
                <a:cs typeface="Nazanin" pitchFamily="2" charset="-78"/>
              </a:rPr>
              <a:t>2</a:t>
            </a:r>
            <a:r>
              <a:rPr lang="en-US" sz="2400" smtClean="0">
                <a:solidFill>
                  <a:schemeClr val="hlink"/>
                </a:solidFill>
                <a:cs typeface="Nazanin" pitchFamily="2" charset="-78"/>
              </a:rPr>
              <a:t>B</a:t>
            </a:r>
            <a:r>
              <a:rPr lang="en-US" sz="2400" baseline="-25000" smtClean="0">
                <a:solidFill>
                  <a:schemeClr val="hlink"/>
                </a:solidFill>
                <a:cs typeface="Nazanin" pitchFamily="2" charset="-78"/>
              </a:rPr>
              <a:t>2</a:t>
            </a:r>
            <a:r>
              <a:rPr lang="en-US" sz="2400" smtClean="0">
                <a:solidFill>
                  <a:schemeClr val="hlink"/>
                </a:solidFill>
                <a:cs typeface="Nazanin" pitchFamily="2" charset="-78"/>
              </a:rPr>
              <a:t>+x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 x</a:t>
            </a:r>
            <a:r>
              <a:rPr lang="en-US" sz="2400" baseline="-25000" smtClean="0">
                <a:solidFill>
                  <a:schemeClr val="hlink"/>
                </a:solidFill>
                <a:cs typeface="Nazanin" pitchFamily="2" charset="-78"/>
              </a:rPr>
              <a:t>2 </a:t>
            </a:r>
            <a:r>
              <a:rPr lang="en-US" sz="2400" smtClean="0">
                <a:solidFill>
                  <a:schemeClr val="hlink"/>
                </a:solidFill>
                <a:cs typeface="Nazanin" pitchFamily="2" charset="-78"/>
              </a:rPr>
              <a:t>A′</a:t>
            </a:r>
            <a:r>
              <a:rPr lang="en-US" sz="2400" baseline="-25000" smtClean="0">
                <a:solidFill>
                  <a:schemeClr val="hlink"/>
                </a:solidFill>
                <a:cs typeface="Nazanin" pitchFamily="2" charset="-78"/>
              </a:rPr>
              <a:t>1</a:t>
            </a:r>
            <a:r>
              <a:rPr lang="en-US" sz="2400" smtClean="0">
                <a:solidFill>
                  <a:schemeClr val="hlink"/>
                </a:solidFill>
                <a:cs typeface="Nazanin" pitchFamily="2" charset="-78"/>
              </a:rPr>
              <a:t>B</a:t>
            </a:r>
            <a:r>
              <a:rPr lang="en-US" sz="2400" baseline="-25000" smtClean="0">
                <a:solidFill>
                  <a:schemeClr val="hlink"/>
                </a:solidFill>
                <a:cs typeface="Nazanin" pitchFamily="2" charset="-78"/>
              </a:rPr>
              <a:t>1</a:t>
            </a:r>
            <a:r>
              <a:rPr lang="en-US" sz="2400" smtClean="0">
                <a:solidFill>
                  <a:schemeClr val="hlink"/>
                </a:solidFill>
                <a:cs typeface="Nazanin" pitchFamily="2" charset="-78"/>
              </a:rPr>
              <a:t>+x</a:t>
            </a:r>
            <a:r>
              <a:rPr lang="en-US" sz="2400" baseline="-25000" smtClean="0">
                <a:solidFill>
                  <a:schemeClr val="hlink"/>
                </a:solidFill>
                <a:cs typeface="Nazanin" pitchFamily="2" charset="-78"/>
              </a:rPr>
              <a:t>3</a:t>
            </a:r>
            <a:r>
              <a:rPr lang="en-US" sz="2400" smtClean="0">
                <a:solidFill>
                  <a:schemeClr val="hlink"/>
                </a:solidFill>
                <a:cs typeface="Nazanin" pitchFamily="2" charset="-78"/>
              </a:rPr>
              <a:t>x</a:t>
            </a:r>
            <a:r>
              <a:rPr lang="en-US" sz="2400" baseline="-25000" smtClean="0">
                <a:solidFill>
                  <a:schemeClr val="hlink"/>
                </a:solidFill>
                <a:cs typeface="Nazanin" pitchFamily="2" charset="-78"/>
              </a:rPr>
              <a:t>2</a:t>
            </a:r>
            <a:r>
              <a:rPr lang="en-US" sz="2400" smtClean="0">
                <a:solidFill>
                  <a:schemeClr val="hlink"/>
                </a:solidFill>
                <a:cs typeface="Nazanin" pitchFamily="2" charset="-78"/>
              </a:rPr>
              <a:t>x</a:t>
            </a:r>
            <a:r>
              <a:rPr lang="en-US" sz="2400" baseline="-25000" smtClean="0">
                <a:solidFill>
                  <a:schemeClr val="hlink"/>
                </a:solidFill>
                <a:cs typeface="Nazanin" pitchFamily="2" charset="-78"/>
              </a:rPr>
              <a:t>1</a:t>
            </a:r>
            <a:r>
              <a:rPr lang="en-US" sz="2400" smtClean="0">
                <a:solidFill>
                  <a:schemeClr val="hlink"/>
                </a:solidFill>
                <a:cs typeface="Nazanin" pitchFamily="2" charset="-78"/>
              </a:rPr>
              <a:t>A′</a:t>
            </a:r>
            <a:r>
              <a:rPr lang="en-US" sz="2400" baseline="-25000" smtClean="0">
                <a:solidFill>
                  <a:schemeClr val="hlink"/>
                </a:solidFill>
                <a:cs typeface="Nazanin" pitchFamily="2" charset="-78"/>
              </a:rPr>
              <a:t>0</a:t>
            </a:r>
            <a:r>
              <a:rPr lang="en-US" sz="2400" smtClean="0">
                <a:solidFill>
                  <a:schemeClr val="hlink"/>
                </a:solidFill>
                <a:cs typeface="Nazanin" pitchFamily="2" charset="-78"/>
              </a:rPr>
              <a:t>B</a:t>
            </a:r>
            <a:r>
              <a:rPr lang="en-US" sz="2400" baseline="-25000" smtClean="0">
                <a:solidFill>
                  <a:schemeClr val="hlink"/>
                </a:solidFill>
                <a:cs typeface="Nazanin" pitchFamily="2" charset="-78"/>
              </a:rPr>
              <a:t>0</a:t>
            </a:r>
          </a:p>
          <a:p>
            <a:pPr algn="justLow" rtl="1" eaLnBrk="1" hangingPunct="1">
              <a:buFontTx/>
              <a:buNone/>
            </a:pPr>
            <a:endParaRPr lang="en-US" sz="2400" baseline="-25000" smtClean="0">
              <a:solidFill>
                <a:schemeClr val="tx2"/>
              </a:solidFill>
              <a:cs typeface="Nazanin" pitchFamily="2" charset="-78"/>
            </a:endParaRPr>
          </a:p>
          <a:p>
            <a:pPr algn="justLow" rtl="1" eaLnBrk="1" hangingPunct="1">
              <a:buFontTx/>
              <a:buNone/>
            </a:pPr>
            <a:r>
              <a:rPr lang="fa-IR" sz="2400" smtClean="0">
                <a:solidFill>
                  <a:schemeClr val="tx2"/>
                </a:solidFill>
                <a:cs typeface="Nazanin" pitchFamily="2" charset="-78"/>
              </a:rPr>
              <a:t>حال با توجه به اين تعاريف، مداري طراحي مي‌شود كه عمل مقايسة دو عدد چهار بيتي را انجام دهد.</a:t>
            </a:r>
            <a:endParaRPr lang="en-US" sz="2400" smtClean="0">
              <a:solidFill>
                <a:schemeClr val="tx2"/>
              </a:solidFill>
              <a:cs typeface="Nazanin" pitchFamily="2" charset="-78"/>
            </a:endParaRPr>
          </a:p>
          <a:p>
            <a:pPr algn="justLow" rtl="1" eaLnBrk="1" hangingPunct="1">
              <a:buFontTx/>
              <a:buNone/>
            </a:pPr>
            <a:endParaRPr lang="en-US" sz="2400" baseline="-25000" smtClean="0">
              <a:solidFill>
                <a:schemeClr val="tx2"/>
              </a:solidFill>
              <a:cs typeface="Nazanin" pitchFamily="2" charset="-78"/>
            </a:endParaRPr>
          </a:p>
        </p:txBody>
      </p:sp>
      <p:sp>
        <p:nvSpPr>
          <p:cNvPr id="19251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19353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193540" name="Picture 4" descr="COMPRATOR"/>
          <p:cNvPicPr>
            <a:picLocks noChangeAspect="1" noChangeArrowheads="1"/>
          </p:cNvPicPr>
          <p:nvPr/>
        </p:nvPicPr>
        <p:blipFill>
          <a:blip r:embed="rId2"/>
          <a:srcRect/>
          <a:stretch>
            <a:fillRect/>
          </a:stretch>
        </p:blipFill>
        <p:spPr bwMode="auto">
          <a:xfrm>
            <a:off x="1692275" y="260350"/>
            <a:ext cx="5757863" cy="5761038"/>
          </a:xfrm>
          <a:prstGeom prst="rect">
            <a:avLst/>
          </a:prstGeom>
          <a:noFill/>
          <a:ln w="9525">
            <a:noFill/>
            <a:miter lim="800000"/>
            <a:headEnd/>
            <a:tailEnd/>
          </a:ln>
        </p:spPr>
      </p:pic>
      <p:sp>
        <p:nvSpPr>
          <p:cNvPr id="1935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ديكدرها</a:t>
            </a:r>
            <a:endParaRPr lang="en-US" sz="2800" b="1" smtClean="0">
              <a:cs typeface="Nazanin" pitchFamily="2" charset="-78"/>
            </a:endParaRPr>
          </a:p>
        </p:txBody>
      </p:sp>
      <p:sp>
        <p:nvSpPr>
          <p:cNvPr id="19456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به آن مدار كشف كننده رمز يا رمزگشا هم مي‌گويند. داراي </a:t>
            </a:r>
            <a:r>
              <a:rPr lang="en-US" sz="2400" smtClean="0">
                <a:cs typeface="Nazanin" pitchFamily="2" charset="-78"/>
              </a:rPr>
              <a:t>n</a:t>
            </a:r>
            <a:r>
              <a:rPr lang="fa-IR" sz="2400" smtClean="0">
                <a:cs typeface="Nazanin" pitchFamily="2" charset="-78"/>
              </a:rPr>
              <a:t> ورودي و حداكثر </a:t>
            </a:r>
            <a:r>
              <a:rPr lang="en-US" sz="2400" smtClean="0">
                <a:cs typeface="Nazanin" pitchFamily="2" charset="-78"/>
              </a:rPr>
              <a:t>2</a:t>
            </a:r>
            <a:r>
              <a:rPr lang="en-US" sz="2400" baseline="30000" smtClean="0">
                <a:cs typeface="Nazanin" pitchFamily="2" charset="-78"/>
              </a:rPr>
              <a:t>n</a:t>
            </a:r>
            <a:r>
              <a:rPr lang="fa-IR" sz="2400" baseline="-25000" smtClean="0">
                <a:cs typeface="Nazanin" pitchFamily="2" charset="-78"/>
              </a:rPr>
              <a:t> </a:t>
            </a:r>
            <a:r>
              <a:rPr lang="fa-IR" sz="2400" smtClean="0">
                <a:cs typeface="Nazanin" pitchFamily="2" charset="-78"/>
              </a:rPr>
              <a:t>خروجي مي‌باشد. به ازاي هر ورودي فقط يكي از خروجي‌ها فعال است.</a:t>
            </a:r>
          </a:p>
          <a:p>
            <a:pPr algn="r" rtl="1" eaLnBrk="1" hangingPunct="1"/>
            <a:endParaRPr lang="fa-IR" sz="2400" smtClean="0">
              <a:cs typeface="Nazanin" pitchFamily="2" charset="-78"/>
            </a:endParaRPr>
          </a:p>
          <a:p>
            <a:pPr algn="r" rtl="1" eaLnBrk="1" hangingPunct="1"/>
            <a:r>
              <a:rPr lang="fa-IR" sz="2400" smtClean="0">
                <a:cs typeface="Nazanin" pitchFamily="2" charset="-78"/>
              </a:rPr>
              <a:t>يكي از نمونه‌هاي ديكدرها رمزگشاي </a:t>
            </a:r>
            <a:r>
              <a:rPr lang="en-US" sz="2400" smtClean="0">
                <a:cs typeface="Nazanin" pitchFamily="2" charset="-78"/>
              </a:rPr>
              <a:t>BCD</a:t>
            </a:r>
            <a:r>
              <a:rPr lang="fa-IR" sz="2400" smtClean="0">
                <a:cs typeface="Nazanin" pitchFamily="2" charset="-78"/>
              </a:rPr>
              <a:t> به هفت-قسمتي است.</a:t>
            </a:r>
          </a:p>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يك ديكدر 3 به 8 بصورت زير است:</a:t>
            </a:r>
          </a:p>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sp>
        <p:nvSpPr>
          <p:cNvPr id="19456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graphicFrame>
        <p:nvGraphicFramePr>
          <p:cNvPr id="297987" name="Group 3"/>
          <p:cNvGraphicFramePr>
            <a:graphicFrameLocks noGrp="1"/>
          </p:cNvGraphicFramePr>
          <p:nvPr/>
        </p:nvGraphicFramePr>
        <p:xfrm>
          <a:off x="1716088" y="720725"/>
          <a:ext cx="6096000" cy="5026025"/>
        </p:xfrm>
        <a:graphic>
          <a:graphicData uri="http://schemas.openxmlformats.org/drawingml/2006/table">
            <a:tbl>
              <a:tblPr/>
              <a:tblGrid>
                <a:gridCol w="554037">
                  <a:extLst>
                    <a:ext uri="{9D8B030D-6E8A-4147-A177-3AD203B41FA5}">
                      <a16:colId xmlns:a16="http://schemas.microsoft.com/office/drawing/2014/main" xmlns="" val="20000"/>
                    </a:ext>
                  </a:extLst>
                </a:gridCol>
                <a:gridCol w="554038">
                  <a:extLst>
                    <a:ext uri="{9D8B030D-6E8A-4147-A177-3AD203B41FA5}">
                      <a16:colId xmlns:a16="http://schemas.microsoft.com/office/drawing/2014/main" xmlns="" val="20001"/>
                    </a:ext>
                  </a:extLst>
                </a:gridCol>
                <a:gridCol w="554037">
                  <a:extLst>
                    <a:ext uri="{9D8B030D-6E8A-4147-A177-3AD203B41FA5}">
                      <a16:colId xmlns:a16="http://schemas.microsoft.com/office/drawing/2014/main" xmlns="" val="20002"/>
                    </a:ext>
                  </a:extLst>
                </a:gridCol>
                <a:gridCol w="554038">
                  <a:extLst>
                    <a:ext uri="{9D8B030D-6E8A-4147-A177-3AD203B41FA5}">
                      <a16:colId xmlns:a16="http://schemas.microsoft.com/office/drawing/2014/main" xmlns="" val="20003"/>
                    </a:ext>
                  </a:extLst>
                </a:gridCol>
                <a:gridCol w="554037">
                  <a:extLst>
                    <a:ext uri="{9D8B030D-6E8A-4147-A177-3AD203B41FA5}">
                      <a16:colId xmlns:a16="http://schemas.microsoft.com/office/drawing/2014/main" xmlns="" val="20004"/>
                    </a:ext>
                  </a:extLst>
                </a:gridCol>
                <a:gridCol w="555625">
                  <a:extLst>
                    <a:ext uri="{9D8B030D-6E8A-4147-A177-3AD203B41FA5}">
                      <a16:colId xmlns:a16="http://schemas.microsoft.com/office/drawing/2014/main" xmlns="" val="20005"/>
                    </a:ext>
                  </a:extLst>
                </a:gridCol>
                <a:gridCol w="554038">
                  <a:extLst>
                    <a:ext uri="{9D8B030D-6E8A-4147-A177-3AD203B41FA5}">
                      <a16:colId xmlns:a16="http://schemas.microsoft.com/office/drawing/2014/main" xmlns="" val="20006"/>
                    </a:ext>
                  </a:extLst>
                </a:gridCol>
                <a:gridCol w="554037">
                  <a:extLst>
                    <a:ext uri="{9D8B030D-6E8A-4147-A177-3AD203B41FA5}">
                      <a16:colId xmlns:a16="http://schemas.microsoft.com/office/drawing/2014/main" xmlns="" val="20007"/>
                    </a:ext>
                  </a:extLst>
                </a:gridCol>
                <a:gridCol w="554038">
                  <a:extLst>
                    <a:ext uri="{9D8B030D-6E8A-4147-A177-3AD203B41FA5}">
                      <a16:colId xmlns:a16="http://schemas.microsoft.com/office/drawing/2014/main" xmlns="" val="20008"/>
                    </a:ext>
                  </a:extLst>
                </a:gridCol>
                <a:gridCol w="554037">
                  <a:extLst>
                    <a:ext uri="{9D8B030D-6E8A-4147-A177-3AD203B41FA5}">
                      <a16:colId xmlns:a16="http://schemas.microsoft.com/office/drawing/2014/main" xmlns="" val="20009"/>
                    </a:ext>
                  </a:extLst>
                </a:gridCol>
                <a:gridCol w="554038">
                  <a:extLst>
                    <a:ext uri="{9D8B030D-6E8A-4147-A177-3AD203B41FA5}">
                      <a16:colId xmlns:a16="http://schemas.microsoft.com/office/drawing/2014/main" xmlns="" val="20010"/>
                    </a:ext>
                  </a:extLst>
                </a:gridCol>
              </a:tblGrid>
              <a:tr h="36512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Nazanin" pitchFamily="2" charset="-78"/>
                        </a:rPr>
                        <a:t>ورودي</a:t>
                      </a:r>
                      <a:r>
                        <a:rPr kumimoji="0" lang="fa-IR" sz="2400" b="1" i="0" u="none" strike="noStrike" cap="none" normalizeH="0" baseline="0" smtClean="0">
                          <a:ln>
                            <a:noFill/>
                          </a:ln>
                          <a:solidFill>
                            <a:schemeClr val="tx1"/>
                          </a:solidFill>
                          <a:effectLst/>
                          <a:latin typeface="Arial" pitchFamily="34" charset="0"/>
                          <a:cs typeface="Arial" pitchFamily="34" charset="0"/>
                        </a:rPr>
                        <a:t>‌</a:t>
                      </a:r>
                      <a:r>
                        <a:rPr kumimoji="0" lang="fa-IR" sz="2400" b="1" i="0" u="none" strike="noStrike" cap="none" normalizeH="0" baseline="0" smtClean="0">
                          <a:ln>
                            <a:noFill/>
                          </a:ln>
                          <a:solidFill>
                            <a:schemeClr val="tx1"/>
                          </a:solidFill>
                          <a:effectLst/>
                          <a:latin typeface="Arial" pitchFamily="34" charset="0"/>
                          <a:cs typeface="Nazanin" pitchFamily="2" charset="-78"/>
                        </a:rPr>
                        <a:t>ها</a:t>
                      </a:r>
                      <a:endParaRPr kumimoji="0" lang="en-US" sz="2400" b="1"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smtClean="0">
                          <a:ln>
                            <a:noFill/>
                          </a:ln>
                          <a:solidFill>
                            <a:schemeClr val="tx1"/>
                          </a:solidFill>
                          <a:effectLst/>
                          <a:latin typeface="Arial" pitchFamily="34" charset="0"/>
                          <a:cs typeface="Nazanin" pitchFamily="2" charset="-78"/>
                        </a:rPr>
                        <a:t>خروجي</a:t>
                      </a:r>
                      <a:r>
                        <a:rPr kumimoji="0" lang="fa-IR" sz="2400" b="1" i="0" u="none" strike="noStrike" cap="none" normalizeH="0" baseline="0" smtClean="0">
                          <a:ln>
                            <a:noFill/>
                          </a:ln>
                          <a:solidFill>
                            <a:schemeClr val="tx1"/>
                          </a:solidFill>
                          <a:effectLst/>
                          <a:latin typeface="Arial" pitchFamily="34" charset="0"/>
                          <a:cs typeface="Arial" pitchFamily="34" charset="0"/>
                        </a:rPr>
                        <a:t>‌</a:t>
                      </a:r>
                      <a:r>
                        <a:rPr kumimoji="0" lang="fa-IR" sz="2400" b="1" i="0" u="none" strike="noStrike" cap="none" normalizeH="0" baseline="0" smtClean="0">
                          <a:ln>
                            <a:noFill/>
                          </a:ln>
                          <a:solidFill>
                            <a:schemeClr val="tx1"/>
                          </a:solidFill>
                          <a:effectLst/>
                          <a:latin typeface="Arial" pitchFamily="34" charset="0"/>
                          <a:cs typeface="Nazanin" pitchFamily="2" charset="-78"/>
                        </a:rPr>
                        <a:t>ها</a:t>
                      </a:r>
                      <a:endParaRPr kumimoji="0" lang="en-US" sz="2400" b="1"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x</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y</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z</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0</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1</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2</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3</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4</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5</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6</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Nazanin" pitchFamily="2" charset="-78"/>
                        </a:rPr>
                        <a:t>D</a:t>
                      </a:r>
                      <a:r>
                        <a:rPr kumimoji="0" lang="en-US" sz="2000" b="0" i="0" u="none" strike="noStrike" cap="none" normalizeH="0" baseline="-25000" smtClean="0">
                          <a:ln>
                            <a:noFill/>
                          </a:ln>
                          <a:solidFill>
                            <a:schemeClr val="tx1"/>
                          </a:solidFill>
                          <a:effectLst/>
                          <a:latin typeface="Arial" pitchFamily="34" charset="0"/>
                          <a:cs typeface="Nazanin" pitchFamily="2" charset="-78"/>
                        </a:rPr>
                        <a:t>7</a:t>
                      </a:r>
                      <a:endParaRPr kumimoji="0" lang="en-US" sz="20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7"/>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8"/>
                  </a:ext>
                </a:extLst>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pitchFamily="34" charset="0"/>
                          <a:cs typeface="Arial" pitchFamily="34" charset="0"/>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195705" name="Footer Placeholder 124"/>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مدار داخلي ديكدر 3 به 8</a:t>
            </a:r>
            <a:endParaRPr lang="en-US" sz="2800" b="1" smtClean="0">
              <a:cs typeface="Nazanin" pitchFamily="2" charset="-78"/>
            </a:endParaRPr>
          </a:p>
        </p:txBody>
      </p:sp>
      <p:sp>
        <p:nvSpPr>
          <p:cNvPr id="19661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196612" name="Picture 4" descr="DECODER"/>
          <p:cNvPicPr>
            <a:picLocks noChangeAspect="1" noChangeArrowheads="1"/>
          </p:cNvPicPr>
          <p:nvPr/>
        </p:nvPicPr>
        <p:blipFill>
          <a:blip r:embed="rId2"/>
          <a:srcRect/>
          <a:stretch>
            <a:fillRect/>
          </a:stretch>
        </p:blipFill>
        <p:spPr bwMode="auto">
          <a:xfrm>
            <a:off x="900113" y="1341438"/>
            <a:ext cx="6337300" cy="4679950"/>
          </a:xfrm>
          <a:prstGeom prst="rect">
            <a:avLst/>
          </a:prstGeom>
          <a:noFill/>
          <a:ln w="9525">
            <a:noFill/>
            <a:miter lim="800000"/>
            <a:headEnd/>
            <a:tailEnd/>
          </a:ln>
        </p:spPr>
      </p:pic>
      <p:sp>
        <p:nvSpPr>
          <p:cNvPr id="19661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rtl="1" eaLnBrk="1" hangingPunct="1"/>
            <a:r>
              <a:rPr lang="fa-IR" sz="2800" b="1" smtClean="0">
                <a:cs typeface="Nazanin" pitchFamily="2" charset="-78"/>
              </a:rPr>
              <a:t>خصايص سه روش نمايش اعداد علامت دار</a:t>
            </a:r>
            <a:endParaRPr lang="en-US" sz="2800" b="1" smtClean="0">
              <a:cs typeface="Nazanin" pitchFamily="2" charset="-78"/>
            </a:endParaRPr>
          </a:p>
        </p:txBody>
      </p:sp>
      <p:sp>
        <p:nvSpPr>
          <p:cNvPr id="65539" name="Rectangle 3"/>
          <p:cNvSpPr>
            <a:spLocks noGrp="1" noChangeArrowheads="1"/>
          </p:cNvSpPr>
          <p:nvPr>
            <p:ph type="body" idx="1"/>
          </p:nvPr>
        </p:nvSpPr>
        <p:spPr/>
        <p:txBody>
          <a:bodyPr/>
          <a:lstStyle/>
          <a:p>
            <a:pPr algn="r" rtl="1" eaLnBrk="1" hangingPunct="1"/>
            <a:r>
              <a:rPr lang="fa-IR" sz="2400" smtClean="0">
                <a:cs typeface="Nazanin" pitchFamily="2" charset="-78"/>
              </a:rPr>
              <a:t>مكمل يك عدد علامت دار در هر يك از 3سيستم نمايش:</a:t>
            </a:r>
          </a:p>
          <a:p>
            <a:pPr lvl="1" algn="r" rtl="1" eaLnBrk="1" hangingPunct="1"/>
            <a:r>
              <a:rPr lang="fa-IR" sz="2000" smtClean="0">
                <a:cs typeface="Nazanin" pitchFamily="2" charset="-78"/>
              </a:rPr>
              <a:t>اندازه-علامت:براي مكمل كردن كافي است فقط بيت علامت را معكوس كنيم.</a:t>
            </a:r>
          </a:p>
          <a:p>
            <a:pPr lvl="1" algn="r" rtl="1" eaLnBrk="1" hangingPunct="1"/>
            <a:r>
              <a:rPr lang="fa-IR" sz="2000" smtClean="0">
                <a:cs typeface="Nazanin" pitchFamily="2" charset="-78"/>
              </a:rPr>
              <a:t>مكمل يك: تمام بيت ها را كه شامل بيت علامت  هم مي‌شود را مكمل مي كنيم.</a:t>
            </a:r>
          </a:p>
          <a:p>
            <a:pPr lvl="1" algn="r" rtl="1" eaLnBrk="1" hangingPunct="1"/>
            <a:r>
              <a:rPr lang="fa-IR" sz="2000" smtClean="0">
                <a:cs typeface="Nazanin" pitchFamily="2" charset="-78"/>
              </a:rPr>
              <a:t>مكمل دو:از عدد مربوطه مكمل دو مي گيريم.</a:t>
            </a:r>
          </a:p>
        </p:txBody>
      </p:sp>
      <p:sp>
        <p:nvSpPr>
          <p:cNvPr id="65540" name="Rectangle 5"/>
          <p:cNvSpPr>
            <a:spLocks noChangeArrowheads="1"/>
          </p:cNvSpPr>
          <p:nvPr/>
        </p:nvSpPr>
        <p:spPr bwMode="auto">
          <a:xfrm>
            <a:off x="609600" y="4419600"/>
            <a:ext cx="2844800" cy="5016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X = x</a:t>
            </a:r>
            <a:r>
              <a:rPr kumimoji="1" lang="en-US" altLang="ko-KR" b="1" u="none" baseline="-25000">
                <a:ea typeface="Gulim" pitchFamily="34" charset="-127"/>
              </a:rPr>
              <a:t>n</a:t>
            </a:r>
            <a:r>
              <a:rPr kumimoji="1" lang="en-US" altLang="ko-KR" b="1" u="none">
                <a:ea typeface="Gulim" pitchFamily="34" charset="-127"/>
              </a:rPr>
              <a:t> x</a:t>
            </a:r>
            <a:r>
              <a:rPr kumimoji="1" lang="en-US" altLang="ko-KR" b="1" u="none" baseline="-25000">
                <a:ea typeface="Gulim" pitchFamily="34" charset="-127"/>
              </a:rPr>
              <a:t>n-1</a:t>
            </a:r>
            <a:r>
              <a:rPr kumimoji="1" lang="en-US" altLang="ko-KR" b="1" u="none">
                <a:ea typeface="Gulim" pitchFamily="34" charset="-127"/>
              </a:rPr>
              <a:t> ... x</a:t>
            </a:r>
            <a:r>
              <a:rPr kumimoji="1" lang="en-US" altLang="ko-KR" b="1" u="none" baseline="-25000">
                <a:ea typeface="Gulim" pitchFamily="34" charset="-127"/>
              </a:rPr>
              <a:t>0</a:t>
            </a:r>
            <a:r>
              <a:rPr kumimoji="1" lang="en-US" altLang="ko-KR" b="1" u="none">
                <a:ea typeface="Gulim" pitchFamily="34" charset="-127"/>
              </a:rPr>
              <a:t> . x</a:t>
            </a:r>
            <a:r>
              <a:rPr kumimoji="1" lang="en-US" altLang="ko-KR" b="1" u="none" baseline="-25000">
                <a:ea typeface="Gulim" pitchFamily="34" charset="-127"/>
              </a:rPr>
              <a:t>-1</a:t>
            </a:r>
            <a:r>
              <a:rPr kumimoji="1" lang="en-US" altLang="ko-KR" b="1" u="none">
                <a:ea typeface="Gulim" pitchFamily="34" charset="-127"/>
              </a:rPr>
              <a:t> ... x</a:t>
            </a:r>
            <a:r>
              <a:rPr kumimoji="1" lang="en-US" altLang="ko-KR" b="1" u="none" baseline="-25000">
                <a:ea typeface="Gulim" pitchFamily="34" charset="-127"/>
              </a:rPr>
              <a:t>-m</a:t>
            </a:r>
          </a:p>
          <a:p>
            <a:pPr algn="l" defTabSz="762000" eaLnBrk="0" latinLnBrk="1" hangingPunct="0">
              <a:lnSpc>
                <a:spcPct val="90000"/>
              </a:lnSpc>
            </a:pPr>
            <a:endParaRPr kumimoji="1" lang="en-US" altLang="ko-KR" b="1" u="none" baseline="-25000">
              <a:ea typeface="Gulim" pitchFamily="34" charset="-127"/>
            </a:endParaRPr>
          </a:p>
        </p:txBody>
      </p:sp>
      <p:sp>
        <p:nvSpPr>
          <p:cNvPr id="655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ديكدر با ورودي فعالساز</a:t>
            </a:r>
            <a:endParaRPr lang="en-US" sz="2800" b="1" smtClean="0">
              <a:cs typeface="Nazanin" pitchFamily="2" charset="-78"/>
            </a:endParaRPr>
          </a:p>
        </p:txBody>
      </p:sp>
      <p:sp>
        <p:nvSpPr>
          <p:cNvPr id="19763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مي‌توان براي ديكدر يك ورودي ديگر هم اضافه كرد كه بوسيلة آن ديكدر را فعال يا غيرفعال نمود.</a:t>
            </a:r>
          </a:p>
          <a:p>
            <a:pPr algn="r" rtl="1" eaLnBrk="1" hangingPunct="1"/>
            <a:endParaRPr lang="fa-IR" sz="2400" smtClean="0">
              <a:cs typeface="Nazanin" pitchFamily="2" charset="-78"/>
            </a:endParaRPr>
          </a:p>
          <a:p>
            <a:pPr algn="r" rtl="1" eaLnBrk="1" hangingPunct="1"/>
            <a:r>
              <a:rPr lang="fa-IR" sz="2400" smtClean="0">
                <a:cs typeface="Nazanin" pitchFamily="2" charset="-78"/>
              </a:rPr>
              <a:t>اگر ورودي فعالساز فعال باشد، ديكدر عمل رمزگشايي را انجام مي‌دهد.</a:t>
            </a:r>
          </a:p>
          <a:p>
            <a:pPr algn="r" rtl="1" eaLnBrk="1" hangingPunct="1"/>
            <a:endParaRPr lang="fa-IR" sz="2400" smtClean="0">
              <a:cs typeface="Nazanin" pitchFamily="2" charset="-78"/>
            </a:endParaRPr>
          </a:p>
          <a:p>
            <a:pPr algn="r" rtl="1" eaLnBrk="1" hangingPunct="1"/>
            <a:r>
              <a:rPr lang="fa-IR" sz="2400" smtClean="0">
                <a:cs typeface="Nazanin" pitchFamily="2" charset="-78"/>
              </a:rPr>
              <a:t>اگر ورودي فعالساز غيرفعال باشد، ديكدر نسبت به وروديها هيچ عكس العملي نشان نمي‌دهد و همة خروجي‌ها غير فعال خواهند شد. </a:t>
            </a:r>
          </a:p>
          <a:p>
            <a:pPr algn="r" rtl="1" eaLnBrk="1" hangingPunct="1"/>
            <a:endParaRPr lang="en-US" sz="2000" smtClean="0"/>
          </a:p>
        </p:txBody>
      </p:sp>
      <p:sp>
        <p:nvSpPr>
          <p:cNvPr id="19763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ديكدر 2 به 4 با ورودي فعالساز</a:t>
            </a:r>
            <a:endParaRPr lang="en-US" sz="2800" b="1" smtClean="0">
              <a:cs typeface="Nazanin" pitchFamily="2" charset="-78"/>
            </a:endParaRPr>
          </a:p>
        </p:txBody>
      </p:sp>
      <p:sp>
        <p:nvSpPr>
          <p:cNvPr id="19865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198660" name="Picture 4" descr="DECODER-ACTIVE"/>
          <p:cNvPicPr>
            <a:picLocks noChangeAspect="1" noChangeArrowheads="1"/>
          </p:cNvPicPr>
          <p:nvPr/>
        </p:nvPicPr>
        <p:blipFill>
          <a:blip r:embed="rId2"/>
          <a:srcRect/>
          <a:stretch>
            <a:fillRect/>
          </a:stretch>
        </p:blipFill>
        <p:spPr bwMode="auto">
          <a:xfrm>
            <a:off x="611188" y="1989138"/>
            <a:ext cx="7575550" cy="3455987"/>
          </a:xfrm>
          <a:prstGeom prst="rect">
            <a:avLst/>
          </a:prstGeom>
          <a:noFill/>
          <a:ln w="9525">
            <a:noFill/>
            <a:miter lim="800000"/>
            <a:headEnd/>
            <a:tailEnd/>
          </a:ln>
        </p:spPr>
      </p:pic>
      <p:sp>
        <p:nvSpPr>
          <p:cNvPr id="19866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تركيب ديكدرها</a:t>
            </a:r>
            <a:endParaRPr lang="en-US" sz="2800" b="1" smtClean="0">
              <a:cs typeface="Nazanin" pitchFamily="2" charset="-78"/>
            </a:endParaRPr>
          </a:p>
        </p:txBody>
      </p:sp>
      <p:sp>
        <p:nvSpPr>
          <p:cNvPr id="19968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با تركيب ديكدرها مي‌توان ديكدرهاي بزرگتري ساخت. در زير با استفاده از دو عدد ديكدر 3به 8 يك عدد ديكدر 4 به 16 ساخته مي‌شود.</a:t>
            </a:r>
          </a:p>
          <a:p>
            <a:pPr algn="r" rtl="1" eaLnBrk="1" hangingPunct="1">
              <a:buFontTx/>
              <a:buNone/>
            </a:pPr>
            <a:endParaRPr lang="en-US" sz="2000" smtClean="0"/>
          </a:p>
        </p:txBody>
      </p:sp>
      <p:pic>
        <p:nvPicPr>
          <p:cNvPr id="199684" name="Picture 4" descr="DECODER-BIGER"/>
          <p:cNvPicPr>
            <a:picLocks noChangeAspect="1" noChangeArrowheads="1"/>
          </p:cNvPicPr>
          <p:nvPr/>
        </p:nvPicPr>
        <p:blipFill>
          <a:blip r:embed="rId2"/>
          <a:srcRect/>
          <a:stretch>
            <a:fillRect/>
          </a:stretch>
        </p:blipFill>
        <p:spPr bwMode="auto">
          <a:xfrm>
            <a:off x="1619250" y="3068638"/>
            <a:ext cx="6048375" cy="3128962"/>
          </a:xfrm>
          <a:prstGeom prst="rect">
            <a:avLst/>
          </a:prstGeom>
          <a:noFill/>
          <a:ln w="9525">
            <a:noFill/>
            <a:miter lim="800000"/>
            <a:headEnd/>
            <a:tailEnd/>
          </a:ln>
        </p:spPr>
      </p:pic>
      <p:sp>
        <p:nvSpPr>
          <p:cNvPr id="19968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پياده‌سازي توابع بولي با استفاده از ديكدر</a:t>
            </a:r>
            <a:endParaRPr lang="en-US" sz="2800" b="1" smtClean="0">
              <a:cs typeface="Nazanin" pitchFamily="2" charset="-78"/>
            </a:endParaRPr>
          </a:p>
        </p:txBody>
      </p:sp>
      <p:sp>
        <p:nvSpPr>
          <p:cNvPr id="20070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justLow" rtl="1" eaLnBrk="1" hangingPunct="1"/>
            <a:r>
              <a:rPr lang="fa-IR" sz="2400" smtClean="0">
                <a:cs typeface="Nazanin" pitchFamily="2" charset="-78"/>
              </a:rPr>
              <a:t>ديكدرها در واقع تمامي جملات مي‌نيمم را توليد مي‌كنند.</a:t>
            </a:r>
          </a:p>
          <a:p>
            <a:pPr algn="justLow" rtl="1" eaLnBrk="1" hangingPunct="1"/>
            <a:endParaRPr lang="fa-IR" sz="2400" smtClean="0">
              <a:cs typeface="Nazanin" pitchFamily="2" charset="-78"/>
            </a:endParaRPr>
          </a:p>
          <a:p>
            <a:pPr algn="justLow" rtl="1" eaLnBrk="1" hangingPunct="1"/>
            <a:r>
              <a:rPr lang="fa-IR" sz="2400" smtClean="0">
                <a:cs typeface="Nazanin" pitchFamily="2" charset="-78"/>
              </a:rPr>
              <a:t>هر تابع بولي را مي‌توان بصورت مجموعي از جملات مي‌نيمم نشان داد.</a:t>
            </a:r>
          </a:p>
          <a:p>
            <a:pPr algn="justLow" rtl="1" eaLnBrk="1" hangingPunct="1"/>
            <a:endParaRPr lang="fa-IR" sz="2400" smtClean="0">
              <a:cs typeface="Nazanin" pitchFamily="2" charset="-78"/>
            </a:endParaRPr>
          </a:p>
          <a:p>
            <a:pPr algn="justLow" rtl="1" eaLnBrk="1" hangingPunct="1"/>
            <a:r>
              <a:rPr lang="fa-IR" sz="2400" smtClean="0">
                <a:cs typeface="Nazanin" pitchFamily="2" charset="-78"/>
              </a:rPr>
              <a:t>براي تبديل هر تابع بصورت مجموع جملات مي‌نيمم روشهاي متفاوتي از جمله جدول كارنو وجود دارد.</a:t>
            </a:r>
          </a:p>
          <a:p>
            <a:pPr algn="justLow" rtl="1" eaLnBrk="1" hangingPunct="1"/>
            <a:endParaRPr lang="fa-IR" sz="2400" smtClean="0">
              <a:cs typeface="Nazanin" pitchFamily="2" charset="-78"/>
            </a:endParaRPr>
          </a:p>
          <a:p>
            <a:pPr algn="justLow" rtl="1" eaLnBrk="1" hangingPunct="1"/>
            <a:r>
              <a:rPr lang="fa-IR" sz="2400" smtClean="0">
                <a:cs typeface="Nazanin" pitchFamily="2" charset="-78"/>
              </a:rPr>
              <a:t>از تركيب يك ديكدر و يك گيت </a:t>
            </a:r>
            <a:r>
              <a:rPr lang="en-US" sz="2400" smtClean="0">
                <a:cs typeface="Nazanin" pitchFamily="2" charset="-78"/>
              </a:rPr>
              <a:t>OR</a:t>
            </a:r>
            <a:r>
              <a:rPr lang="fa-IR" sz="2400" smtClean="0">
                <a:cs typeface="Nazanin" pitchFamily="2" charset="-78"/>
              </a:rPr>
              <a:t> مي‌توان هر تابعي را ساخت.</a:t>
            </a:r>
          </a:p>
          <a:p>
            <a:pPr algn="justLow" rtl="1" eaLnBrk="1" hangingPunct="1">
              <a:buFontTx/>
              <a:buNone/>
            </a:pPr>
            <a:endParaRPr lang="en-US" sz="2000" smtClean="0"/>
          </a:p>
        </p:txBody>
      </p:sp>
      <p:sp>
        <p:nvSpPr>
          <p:cNvPr id="20070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پياده‌سازي تمام جمع‌كننده با ديكدر</a:t>
            </a:r>
            <a:endParaRPr lang="en-US" sz="2800" b="1" smtClean="0">
              <a:latin typeface="Times New Roman" pitchFamily="18" charset="0"/>
              <a:cs typeface="Nazanin" pitchFamily="2" charset="-78"/>
            </a:endParaRPr>
          </a:p>
        </p:txBody>
      </p:sp>
      <p:sp>
        <p:nvSpPr>
          <p:cNvPr id="201731" name="Shape 5122"/>
          <p:cNvSpPr>
            <a:spLocks noGrp="1" noChangeArrowheads="1"/>
          </p:cNvSpPr>
          <p:nvPr>
            <p:ph type="body" idx="4294967295"/>
          </p:nvPr>
        </p:nvSpPr>
        <p:spPr/>
        <p:txBody>
          <a:bodyPr lIns="92075" tIns="46038" rIns="92075" bIns="46038"/>
          <a:lstStyle/>
          <a:p>
            <a:pPr algn="r" rtl="1" eaLnBrk="1" hangingPunct="1">
              <a:buFontTx/>
              <a:buNone/>
            </a:pPr>
            <a:r>
              <a:rPr lang="fa-IR" sz="2400" smtClean="0">
                <a:cs typeface="Nazanin" pitchFamily="2" charset="-78"/>
              </a:rPr>
              <a:t>روابط مربوط به تمام</a:t>
            </a:r>
            <a:r>
              <a:rPr lang="fa-IR" sz="2400" smtClean="0"/>
              <a:t>‌</a:t>
            </a:r>
            <a:r>
              <a:rPr lang="fa-IR" sz="2400" smtClean="0">
                <a:cs typeface="Nazanin" pitchFamily="2" charset="-78"/>
              </a:rPr>
              <a:t>جمع</a:t>
            </a:r>
            <a:r>
              <a:rPr lang="fa-IR" sz="2400" smtClean="0"/>
              <a:t>‌</a:t>
            </a:r>
            <a:r>
              <a:rPr lang="fa-IR" sz="2400" smtClean="0">
                <a:cs typeface="Nazanin" pitchFamily="2" charset="-78"/>
              </a:rPr>
              <a:t>كننده:</a:t>
            </a:r>
            <a:endParaRPr lang="en-US" sz="2400" smtClean="0">
              <a:cs typeface="Nazanin" pitchFamily="2" charset="-78"/>
            </a:endParaRPr>
          </a:p>
        </p:txBody>
      </p:sp>
      <p:sp>
        <p:nvSpPr>
          <p:cNvPr id="201732" name="Text Box 4"/>
          <p:cNvSpPr txBox="1">
            <a:spLocks noChangeArrowheads="1"/>
          </p:cNvSpPr>
          <p:nvPr/>
        </p:nvSpPr>
        <p:spPr bwMode="auto">
          <a:xfrm>
            <a:off x="5580063" y="2420938"/>
            <a:ext cx="3236912" cy="793750"/>
          </a:xfrm>
          <a:prstGeom prst="rect">
            <a:avLst/>
          </a:prstGeom>
          <a:noFill/>
          <a:ln w="9525">
            <a:noFill/>
            <a:miter lim="800000"/>
            <a:headEnd/>
            <a:tailEnd/>
          </a:ln>
        </p:spPr>
        <p:txBody>
          <a:bodyPr wrap="none">
            <a:spAutoFit/>
          </a:bodyPr>
          <a:lstStyle/>
          <a:p>
            <a:pPr algn="l"/>
            <a:r>
              <a:rPr lang="en-US" sz="2300" b="1" u="none">
                <a:solidFill>
                  <a:schemeClr val="hlink"/>
                </a:solidFill>
                <a:latin typeface="Times New Roman" pitchFamily="18" charset="0"/>
                <a:cs typeface="Times New Roman" pitchFamily="18" charset="0"/>
              </a:rPr>
              <a:t>C=x′yz+ x′yz′+xy′z′+xyz</a:t>
            </a:r>
          </a:p>
          <a:p>
            <a:pPr algn="l"/>
            <a:r>
              <a:rPr lang="en-US" sz="2300" b="1" u="none">
                <a:solidFill>
                  <a:schemeClr val="hlink"/>
                </a:solidFill>
                <a:latin typeface="Times New Roman" pitchFamily="18" charset="0"/>
                <a:cs typeface="Times New Roman" pitchFamily="18" charset="0"/>
              </a:rPr>
              <a:t>S=xy+xz+yz</a:t>
            </a:r>
          </a:p>
        </p:txBody>
      </p:sp>
      <p:sp>
        <p:nvSpPr>
          <p:cNvPr id="201733" name="Text Box 5"/>
          <p:cNvSpPr txBox="1">
            <a:spLocks noChangeArrowheads="1"/>
          </p:cNvSpPr>
          <p:nvPr/>
        </p:nvSpPr>
        <p:spPr bwMode="auto">
          <a:xfrm>
            <a:off x="5651500" y="3933825"/>
            <a:ext cx="2951163" cy="793750"/>
          </a:xfrm>
          <a:prstGeom prst="rect">
            <a:avLst/>
          </a:prstGeom>
          <a:noFill/>
          <a:ln w="9525">
            <a:noFill/>
            <a:miter lim="800000"/>
            <a:headEnd/>
            <a:tailEnd/>
          </a:ln>
        </p:spPr>
        <p:txBody>
          <a:bodyPr>
            <a:spAutoFit/>
          </a:bodyPr>
          <a:lstStyle/>
          <a:p>
            <a:pPr algn="l"/>
            <a:r>
              <a:rPr lang="en-US" sz="2300" b="1" u="none">
                <a:solidFill>
                  <a:schemeClr val="hlink"/>
                </a:solidFill>
                <a:latin typeface="Times New Roman" pitchFamily="18" charset="0"/>
                <a:cs typeface="Times New Roman" pitchFamily="18" charset="0"/>
              </a:rPr>
              <a:t>C(x,y,z)=∑(1,2,4,7)</a:t>
            </a:r>
          </a:p>
          <a:p>
            <a:pPr algn="l"/>
            <a:r>
              <a:rPr lang="en-US" sz="2300" b="1" u="none">
                <a:solidFill>
                  <a:schemeClr val="hlink"/>
                </a:solidFill>
                <a:latin typeface="Times New Roman" pitchFamily="18" charset="0"/>
                <a:cs typeface="Times New Roman" pitchFamily="18" charset="0"/>
              </a:rPr>
              <a:t>S(x,y,z)= </a:t>
            </a:r>
            <a:r>
              <a:rPr lang="en-US" sz="2300" b="1" u="none">
                <a:solidFill>
                  <a:schemeClr val="hlink"/>
                </a:solidFill>
                <a:latin typeface="Times New Roman" pitchFamily="18" charset="0"/>
              </a:rPr>
              <a:t>∑</a:t>
            </a:r>
            <a:r>
              <a:rPr lang="en-US" sz="2300" b="1" u="none">
                <a:solidFill>
                  <a:schemeClr val="hlink"/>
                </a:solidFill>
                <a:latin typeface="Times New Roman" pitchFamily="18" charset="0"/>
                <a:cs typeface="Times New Roman" pitchFamily="18" charset="0"/>
              </a:rPr>
              <a:t>(3,5,6,7,)</a:t>
            </a:r>
          </a:p>
        </p:txBody>
      </p:sp>
      <p:pic>
        <p:nvPicPr>
          <p:cNvPr id="201734" name="Picture 6" descr="DECODER-ADDER"/>
          <p:cNvPicPr>
            <a:picLocks noChangeAspect="1" noChangeArrowheads="1"/>
          </p:cNvPicPr>
          <p:nvPr/>
        </p:nvPicPr>
        <p:blipFill>
          <a:blip r:embed="rId2"/>
          <a:srcRect/>
          <a:stretch>
            <a:fillRect/>
          </a:stretch>
        </p:blipFill>
        <p:spPr bwMode="auto">
          <a:xfrm>
            <a:off x="539750" y="2276475"/>
            <a:ext cx="4751388" cy="2841625"/>
          </a:xfrm>
          <a:prstGeom prst="rect">
            <a:avLst/>
          </a:prstGeom>
          <a:noFill/>
          <a:ln w="9525">
            <a:noFill/>
            <a:miter lim="800000"/>
            <a:headEnd/>
            <a:tailEnd/>
          </a:ln>
        </p:spPr>
      </p:pic>
      <p:sp>
        <p:nvSpPr>
          <p:cNvPr id="201735" name="Footer Placeholder 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انكودر يا رمز‌كننده</a:t>
            </a:r>
            <a:endParaRPr lang="en-US" sz="2800" b="1" smtClean="0">
              <a:cs typeface="Nazanin" pitchFamily="2" charset="-78"/>
            </a:endParaRPr>
          </a:p>
        </p:txBody>
      </p:sp>
      <p:sp>
        <p:nvSpPr>
          <p:cNvPr id="20275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عمل آن دقيقاً برعكس ديكدر است.</a:t>
            </a:r>
          </a:p>
          <a:p>
            <a:pPr algn="r" rtl="1" eaLnBrk="1" hangingPunct="1"/>
            <a:endParaRPr lang="fa-IR" sz="2400" smtClean="0">
              <a:cs typeface="Nazanin" pitchFamily="2" charset="-78"/>
            </a:endParaRPr>
          </a:p>
          <a:p>
            <a:pPr algn="r" rtl="1" eaLnBrk="1" hangingPunct="1"/>
            <a:r>
              <a:rPr lang="fa-IR" sz="2400" smtClean="0">
                <a:cs typeface="Nazanin" pitchFamily="2" charset="-78"/>
              </a:rPr>
              <a:t>مداري ديجيتالي است كه حداكثر </a:t>
            </a:r>
            <a:r>
              <a:rPr lang="en-US" sz="2400" smtClean="0">
                <a:cs typeface="Nazanin" pitchFamily="2" charset="-78"/>
              </a:rPr>
              <a:t>2</a:t>
            </a:r>
            <a:r>
              <a:rPr lang="en-US" sz="2400" baseline="30000" smtClean="0">
                <a:cs typeface="Nazanin" pitchFamily="2" charset="-78"/>
              </a:rPr>
              <a:t>n</a:t>
            </a:r>
            <a:r>
              <a:rPr lang="fa-IR" sz="2400" smtClean="0">
                <a:cs typeface="Nazanin" pitchFamily="2" charset="-78"/>
              </a:rPr>
              <a:t> ورودي و </a:t>
            </a:r>
            <a:r>
              <a:rPr lang="en-US" sz="2400" smtClean="0">
                <a:cs typeface="Nazanin" pitchFamily="2" charset="-78"/>
              </a:rPr>
              <a:t>n</a:t>
            </a:r>
            <a:r>
              <a:rPr lang="fa-IR" sz="2400" smtClean="0">
                <a:cs typeface="Nazanin" pitchFamily="2" charset="-78"/>
              </a:rPr>
              <a:t> خط خروجي دارد.در خروجي كد دودويي متناظر با مقدار ورودي توليد مي‌شود.</a:t>
            </a:r>
          </a:p>
          <a:p>
            <a:pPr algn="r" rtl="1" eaLnBrk="1" hangingPunct="1"/>
            <a:endParaRPr lang="fa-IR" sz="2400" smtClean="0">
              <a:cs typeface="Nazanin" pitchFamily="2" charset="-78"/>
            </a:endParaRPr>
          </a:p>
          <a:p>
            <a:pPr algn="r" rtl="1" eaLnBrk="1" hangingPunct="1"/>
            <a:r>
              <a:rPr lang="fa-IR" sz="2400" smtClean="0">
                <a:cs typeface="Nazanin" pitchFamily="2" charset="-78"/>
              </a:rPr>
              <a:t>با استفاده از چند گيت </a:t>
            </a:r>
            <a:r>
              <a:rPr lang="en-US" sz="2400" smtClean="0">
                <a:cs typeface="Nazanin" pitchFamily="2" charset="-78"/>
              </a:rPr>
              <a:t>OR</a:t>
            </a:r>
            <a:r>
              <a:rPr lang="fa-IR" sz="2400" smtClean="0">
                <a:cs typeface="Nazanin" pitchFamily="2" charset="-78"/>
              </a:rPr>
              <a:t> براحتي ساخته مي‌شود.</a:t>
            </a:r>
          </a:p>
          <a:p>
            <a:pPr algn="r" rtl="1" eaLnBrk="1" hangingPunct="1">
              <a:buFontTx/>
              <a:buNone/>
            </a:pPr>
            <a:endParaRPr lang="en-US" sz="2000" smtClean="0"/>
          </a:p>
        </p:txBody>
      </p:sp>
      <p:sp>
        <p:nvSpPr>
          <p:cNvPr id="2027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انكودر با حق‌تقدم</a:t>
            </a:r>
            <a:endParaRPr lang="en-US" sz="2800" b="1" smtClean="0">
              <a:cs typeface="Nazanin" pitchFamily="2" charset="-78"/>
            </a:endParaRPr>
          </a:p>
        </p:txBody>
      </p:sp>
      <p:sp>
        <p:nvSpPr>
          <p:cNvPr id="20377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مدار رمزكننده‌اي است كه شامل تابع حق‌تقدم مي‌باشد.</a:t>
            </a:r>
          </a:p>
          <a:p>
            <a:pPr algn="r" rtl="1" eaLnBrk="1" hangingPunct="1"/>
            <a:endParaRPr lang="fa-IR" sz="2400" smtClean="0">
              <a:cs typeface="Nazanin" pitchFamily="2" charset="-78"/>
            </a:endParaRPr>
          </a:p>
          <a:p>
            <a:pPr algn="r" rtl="1" eaLnBrk="1" hangingPunct="1"/>
            <a:r>
              <a:rPr lang="fa-IR" sz="2400" smtClean="0">
                <a:cs typeface="Nazanin" pitchFamily="2" charset="-78"/>
              </a:rPr>
              <a:t>اگر دو ورودي يا بيشتر بطور همزمان مساوي با 1 شوند، ورودي با بالاترين حق تقدم برتري خواهد داشت.</a:t>
            </a:r>
          </a:p>
          <a:p>
            <a:pPr algn="r" rtl="1" eaLnBrk="1" hangingPunct="1"/>
            <a:endParaRPr lang="fa-IR" sz="2400" smtClean="0">
              <a:cs typeface="Nazanin" pitchFamily="2" charset="-78"/>
            </a:endParaRPr>
          </a:p>
          <a:p>
            <a:pPr algn="r" rtl="1" eaLnBrk="1" hangingPunct="1"/>
            <a:r>
              <a:rPr lang="fa-IR" sz="2400" smtClean="0">
                <a:cs typeface="Nazanin" pitchFamily="2" charset="-78"/>
              </a:rPr>
              <a:t>يك خروجي ديگر هم براي مدار در نظر گرفته مي‌شود كه هميشه مقدار آن 1 است بجز حالتي كه همة وروديهاي انكودر برابر با صفر باشند. بعبارت ديگر 1 بودن آن نشان دهندة معتبر بودن خروجي انكودر است.</a:t>
            </a:r>
          </a:p>
          <a:p>
            <a:pPr algn="r" rtl="1" eaLnBrk="1" hangingPunct="1">
              <a:buFontTx/>
              <a:buNone/>
            </a:pPr>
            <a:endParaRPr lang="en-US" sz="2000" smtClean="0"/>
          </a:p>
        </p:txBody>
      </p:sp>
      <p:sp>
        <p:nvSpPr>
          <p:cNvPr id="20378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انكودر 4 ورودي با حق‌تقدم</a:t>
            </a:r>
            <a:endParaRPr lang="en-US" sz="2800" b="1" smtClean="0">
              <a:cs typeface="Nazanin" pitchFamily="2" charset="-78"/>
            </a:endParaRPr>
          </a:p>
        </p:txBody>
      </p:sp>
      <p:sp>
        <p:nvSpPr>
          <p:cNvPr id="20480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اگر همة وروديها برابر با صفر باشند، خروجي </a:t>
            </a:r>
            <a:r>
              <a:rPr lang="en-US" sz="2400" smtClean="0">
                <a:cs typeface="Nazanin" pitchFamily="2" charset="-78"/>
              </a:rPr>
              <a:t>V</a:t>
            </a:r>
            <a:r>
              <a:rPr lang="fa-IR" sz="2400" smtClean="0">
                <a:cs typeface="Nazanin" pitchFamily="2" charset="-78"/>
              </a:rPr>
              <a:t> بايد برابر با صفر باشد ودر غير اينصورت برابر با 1 خواهد بود.</a:t>
            </a:r>
          </a:p>
          <a:p>
            <a:pPr algn="r" rtl="1" eaLnBrk="1" hangingPunct="1"/>
            <a:endParaRPr lang="fa-IR" sz="2400" smtClean="0">
              <a:cs typeface="Nazanin" pitchFamily="2" charset="-78"/>
            </a:endParaRPr>
          </a:p>
          <a:p>
            <a:pPr algn="r" rtl="1" eaLnBrk="1" hangingPunct="1"/>
            <a:r>
              <a:rPr lang="fa-IR" sz="2400" smtClean="0">
                <a:cs typeface="Nazanin" pitchFamily="2" charset="-78"/>
              </a:rPr>
              <a:t>بالاترين حق‌تقدم متعلق به </a:t>
            </a:r>
            <a:r>
              <a:rPr lang="en-US" sz="2400" smtClean="0">
                <a:cs typeface="Nazanin" pitchFamily="2" charset="-78"/>
              </a:rPr>
              <a:t>D</a:t>
            </a:r>
            <a:r>
              <a:rPr lang="en-US" sz="2400" baseline="-25000" smtClean="0">
                <a:cs typeface="Nazanin" pitchFamily="2" charset="-78"/>
              </a:rPr>
              <a:t>3</a:t>
            </a:r>
            <a:r>
              <a:rPr lang="fa-IR" sz="2400" smtClean="0">
                <a:cs typeface="Nazanin" pitchFamily="2" charset="-78"/>
              </a:rPr>
              <a:t> و سپس به ترتيب به </a:t>
            </a:r>
            <a:r>
              <a:rPr lang="en-US" sz="2400" smtClean="0">
                <a:cs typeface="Nazanin" pitchFamily="2" charset="-78"/>
              </a:rPr>
              <a:t>D</a:t>
            </a:r>
            <a:r>
              <a:rPr lang="en-US" sz="2400" baseline="-25000" smtClean="0">
                <a:cs typeface="Nazanin" pitchFamily="2" charset="-78"/>
              </a:rPr>
              <a:t>2</a:t>
            </a:r>
            <a:r>
              <a:rPr lang="fa-IR" sz="2400" smtClean="0">
                <a:cs typeface="Nazanin" pitchFamily="2" charset="-78"/>
              </a:rPr>
              <a:t> ، </a:t>
            </a:r>
            <a:r>
              <a:rPr lang="en-US" sz="2400" smtClean="0">
                <a:cs typeface="Nazanin" pitchFamily="2" charset="-78"/>
              </a:rPr>
              <a:t>D</a:t>
            </a:r>
            <a:r>
              <a:rPr lang="en-US" sz="2400" baseline="-25000" smtClean="0">
                <a:cs typeface="Nazanin" pitchFamily="2" charset="-78"/>
              </a:rPr>
              <a:t>1</a:t>
            </a:r>
            <a:r>
              <a:rPr lang="fa-IR" sz="2400" smtClean="0">
                <a:cs typeface="Nazanin" pitchFamily="2" charset="-78"/>
              </a:rPr>
              <a:t> و نهايتاً </a:t>
            </a:r>
            <a:r>
              <a:rPr lang="en-US" sz="2400" smtClean="0">
                <a:cs typeface="Nazanin" pitchFamily="2" charset="-78"/>
              </a:rPr>
              <a:t>D</a:t>
            </a:r>
            <a:r>
              <a:rPr lang="en-US" sz="2400" baseline="-25000" smtClean="0">
                <a:cs typeface="Nazanin" pitchFamily="2" charset="-78"/>
              </a:rPr>
              <a:t>0</a:t>
            </a:r>
            <a:r>
              <a:rPr lang="fa-IR" sz="2400" smtClean="0">
                <a:cs typeface="Nazanin" pitchFamily="2" charset="-78"/>
              </a:rPr>
              <a:t> مي‌باشد.</a:t>
            </a:r>
          </a:p>
          <a:p>
            <a:pPr algn="r" rtl="1" eaLnBrk="1" hangingPunct="1"/>
            <a:endParaRPr lang="fa-IR" sz="2400" smtClean="0">
              <a:cs typeface="Nazanin" pitchFamily="2" charset="-78"/>
            </a:endParaRPr>
          </a:p>
          <a:p>
            <a:pPr algn="r" rtl="1" eaLnBrk="1" hangingPunct="1"/>
            <a:r>
              <a:rPr lang="fa-IR" sz="2400" smtClean="0">
                <a:cs typeface="Nazanin" pitchFamily="2" charset="-78"/>
              </a:rPr>
              <a:t>مدار داراي چهار ورودي و سه خروجي است.</a:t>
            </a:r>
          </a:p>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بصورت زير است:</a:t>
            </a:r>
          </a:p>
          <a:p>
            <a:pPr algn="r" rtl="1" eaLnBrk="1" hangingPunct="1"/>
            <a:endParaRPr lang="fa-IR" sz="2400" smtClean="0">
              <a:cs typeface="Nazanin" pitchFamily="2" charset="-78"/>
            </a:endParaRPr>
          </a:p>
          <a:p>
            <a:pPr algn="r" rtl="1" eaLnBrk="1" hangingPunct="1">
              <a:buFontTx/>
              <a:buNone/>
            </a:pPr>
            <a:endParaRPr lang="en-US" sz="2000" smtClean="0"/>
          </a:p>
        </p:txBody>
      </p:sp>
      <p:sp>
        <p:nvSpPr>
          <p:cNvPr id="20480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جدول درستي براي انكودر با حق تقدم</a:t>
            </a:r>
            <a:endParaRPr lang="en-US" sz="2800" b="1" smtClean="0">
              <a:cs typeface="Nazanin" pitchFamily="2" charset="-78"/>
            </a:endParaRPr>
          </a:p>
        </p:txBody>
      </p:sp>
      <p:sp>
        <p:nvSpPr>
          <p:cNvPr id="20582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graphicFrame>
        <p:nvGraphicFramePr>
          <p:cNvPr id="308228" name="Group 4"/>
          <p:cNvGraphicFramePr>
            <a:graphicFrameLocks noGrp="1"/>
          </p:cNvGraphicFramePr>
          <p:nvPr/>
        </p:nvGraphicFramePr>
        <p:xfrm>
          <a:off x="1476375" y="1773238"/>
          <a:ext cx="6192838" cy="4076700"/>
        </p:xfrm>
        <a:graphic>
          <a:graphicData uri="http://schemas.openxmlformats.org/drawingml/2006/table">
            <a:tbl>
              <a:tblPr/>
              <a:tblGrid>
                <a:gridCol w="874713">
                  <a:extLst>
                    <a:ext uri="{9D8B030D-6E8A-4147-A177-3AD203B41FA5}">
                      <a16:colId xmlns:a16="http://schemas.microsoft.com/office/drawing/2014/main" xmlns="" val="20000"/>
                    </a:ext>
                  </a:extLst>
                </a:gridCol>
                <a:gridCol w="873125">
                  <a:extLst>
                    <a:ext uri="{9D8B030D-6E8A-4147-A177-3AD203B41FA5}">
                      <a16:colId xmlns:a16="http://schemas.microsoft.com/office/drawing/2014/main" xmlns="" val="20001"/>
                    </a:ext>
                  </a:extLst>
                </a:gridCol>
                <a:gridCol w="874712">
                  <a:extLst>
                    <a:ext uri="{9D8B030D-6E8A-4147-A177-3AD203B41FA5}">
                      <a16:colId xmlns:a16="http://schemas.microsoft.com/office/drawing/2014/main" xmlns="" val="20002"/>
                    </a:ext>
                  </a:extLst>
                </a:gridCol>
                <a:gridCol w="874713">
                  <a:extLst>
                    <a:ext uri="{9D8B030D-6E8A-4147-A177-3AD203B41FA5}">
                      <a16:colId xmlns:a16="http://schemas.microsoft.com/office/drawing/2014/main" xmlns="" val="20003"/>
                    </a:ext>
                  </a:extLst>
                </a:gridCol>
                <a:gridCol w="874712">
                  <a:extLst>
                    <a:ext uri="{9D8B030D-6E8A-4147-A177-3AD203B41FA5}">
                      <a16:colId xmlns:a16="http://schemas.microsoft.com/office/drawing/2014/main" xmlns="" val="20004"/>
                    </a:ext>
                  </a:extLst>
                </a:gridCol>
                <a:gridCol w="873125">
                  <a:extLst>
                    <a:ext uri="{9D8B030D-6E8A-4147-A177-3AD203B41FA5}">
                      <a16:colId xmlns:a16="http://schemas.microsoft.com/office/drawing/2014/main" xmlns="" val="20005"/>
                    </a:ext>
                  </a:extLst>
                </a:gridCol>
                <a:gridCol w="947738">
                  <a:extLst>
                    <a:ext uri="{9D8B030D-6E8A-4147-A177-3AD203B41FA5}">
                      <a16:colId xmlns:a16="http://schemas.microsoft.com/office/drawing/2014/main" xmlns="" val="20006"/>
                    </a:ext>
                  </a:extLst>
                </a:gridCol>
              </a:tblGrid>
              <a:tr h="5826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Nazanin" pitchFamily="2" charset="-78"/>
                        </a:rPr>
                        <a:t>وروديها</a:t>
                      </a:r>
                      <a:endParaRPr kumimoji="0" lang="en-US" sz="2400" b="0" i="0" u="none" strike="noStrike" cap="none" normalizeH="0" baseline="0" smtClean="0">
                        <a:ln>
                          <a:noFill/>
                        </a:ln>
                        <a:solidFill>
                          <a:schemeClr val="tx1"/>
                        </a:solidFill>
                        <a:effectLst/>
                        <a:latin typeface="Arial" pitchFamily="34" charset="0"/>
                        <a:cs typeface="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0" i="0" u="none" strike="noStrike" cap="none" normalizeH="0" baseline="0" smtClean="0">
                          <a:ln>
                            <a:noFill/>
                          </a:ln>
                          <a:solidFill>
                            <a:schemeClr val="tx1"/>
                          </a:solidFill>
                          <a:effectLst/>
                          <a:latin typeface="Arial" pitchFamily="34" charset="0"/>
                          <a:cs typeface="Nazanin" pitchFamily="2" charset="-78"/>
                        </a:rPr>
                        <a:t>خروجي</a:t>
                      </a:r>
                      <a:r>
                        <a:rPr kumimoji="0" lang="fa-IR" sz="2400" b="0" i="0" u="none" strike="noStrike" cap="none" normalizeH="0" baseline="0" smtClean="0">
                          <a:ln>
                            <a:noFill/>
                          </a:ln>
                          <a:solidFill>
                            <a:schemeClr val="tx1"/>
                          </a:solidFill>
                          <a:effectLst/>
                          <a:latin typeface="Arial" pitchFamily="34" charset="0"/>
                          <a:cs typeface="Arial" pitchFamily="34" charset="0"/>
                        </a:rPr>
                        <a:t>‌</a:t>
                      </a:r>
                      <a:r>
                        <a:rPr kumimoji="0" lang="fa-IR" sz="2400" b="0" i="0" u="none" strike="noStrike" cap="none" normalizeH="0" baseline="0" smtClean="0">
                          <a:ln>
                            <a:noFill/>
                          </a:ln>
                          <a:solidFill>
                            <a:schemeClr val="tx1"/>
                          </a:solidFill>
                          <a:effectLst/>
                          <a:latin typeface="Arial" pitchFamily="34" charset="0"/>
                          <a:cs typeface="Nazanin" pitchFamily="2" charset="-78"/>
                        </a:rPr>
                        <a:t>ها</a:t>
                      </a:r>
                      <a:endParaRPr kumimoji="0" lang="en-US" sz="2400" b="0" i="0" u="none" strike="noStrike" cap="none" normalizeH="0" baseline="0" smtClean="0">
                        <a:ln>
                          <a:noFill/>
                        </a:ln>
                        <a:solidFill>
                          <a:schemeClr val="tx1"/>
                        </a:solidFill>
                        <a:effectLst/>
                        <a:latin typeface="Arial" pitchFamily="34" charset="0"/>
                        <a:cs typeface="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D</a:t>
                      </a:r>
                      <a:r>
                        <a:rPr kumimoji="0" lang="en-US" sz="2400" b="0" i="0" u="none" strike="noStrike" cap="none" normalizeH="0" baseline="-25000" smtClean="0">
                          <a:ln>
                            <a:noFill/>
                          </a:ln>
                          <a:solidFill>
                            <a:schemeClr val="tx1"/>
                          </a:solidFill>
                          <a:effectLst/>
                          <a:latin typeface="Arial" pitchFamily="34" charset="0"/>
                          <a:cs typeface="Nazanin" pitchFamily="2" charset="-78"/>
                        </a:rPr>
                        <a:t>0</a:t>
                      </a:r>
                      <a:endParaRPr kumimoji="0" lang="en-US" sz="24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D</a:t>
                      </a:r>
                      <a:r>
                        <a:rPr kumimoji="0" lang="en-US" sz="2400" b="0" i="0" u="none" strike="noStrike" cap="none" normalizeH="0" baseline="-25000" smtClean="0">
                          <a:ln>
                            <a:noFill/>
                          </a:ln>
                          <a:solidFill>
                            <a:schemeClr val="tx1"/>
                          </a:solidFill>
                          <a:effectLst/>
                          <a:latin typeface="Arial" pitchFamily="34" charset="0"/>
                          <a:cs typeface="Nazanin" pitchFamily="2" charset="-78"/>
                        </a:rPr>
                        <a:t>1</a:t>
                      </a:r>
                      <a:endParaRPr kumimoji="0" lang="en-US" sz="24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D</a:t>
                      </a:r>
                      <a:r>
                        <a:rPr kumimoji="0" lang="en-US" sz="2400" b="0" i="0" u="none" strike="noStrike" cap="none" normalizeH="0" baseline="-25000" smtClean="0">
                          <a:ln>
                            <a:noFill/>
                          </a:ln>
                          <a:solidFill>
                            <a:schemeClr val="tx1"/>
                          </a:solidFill>
                          <a:effectLst/>
                          <a:latin typeface="Arial" pitchFamily="34" charset="0"/>
                          <a:cs typeface="Nazanin" pitchFamily="2" charset="-78"/>
                        </a:rPr>
                        <a:t>2</a:t>
                      </a:r>
                      <a:endParaRPr kumimoji="0" lang="en-US" sz="24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D</a:t>
                      </a:r>
                      <a:r>
                        <a:rPr kumimoji="0" lang="en-US" sz="2400" b="0" i="0" u="none" strike="noStrike" cap="none" normalizeH="0" baseline="-25000" smtClean="0">
                          <a:ln>
                            <a:noFill/>
                          </a:ln>
                          <a:solidFill>
                            <a:schemeClr val="tx1"/>
                          </a:solidFill>
                          <a:effectLst/>
                          <a:latin typeface="Arial" pitchFamily="34" charset="0"/>
                          <a:cs typeface="Nazanin" pitchFamily="2" charset="-78"/>
                        </a:rPr>
                        <a:t>3</a:t>
                      </a:r>
                      <a:endParaRPr kumimoji="0" lang="en-US" sz="2400" b="0" i="0" u="none" strike="noStrike" cap="none" normalizeH="0" baseline="0" smtClean="0">
                        <a:ln>
                          <a:noFill/>
                        </a:ln>
                        <a:solidFill>
                          <a:schemeClr val="tx1"/>
                        </a:solidFill>
                        <a:effectLst/>
                        <a:latin typeface="Arial" pitchFamily="34" charset="0"/>
                        <a:cs typeface="Nazanin" pitchFamily="2" charset="-78"/>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y</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V</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3300"/>
                          </a:solidFill>
                          <a:effectLst/>
                          <a:latin typeface="Arial" pitchFamily="34" charset="0"/>
                          <a:cs typeface="Nazanin" pitchFamily="2" charset="-78"/>
                        </a:rPr>
                        <a:t>X</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pitchFamily="34"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05880" name="Footer Placeholder 5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جدول كارنو براي خروجي</a:t>
            </a:r>
            <a:r>
              <a:rPr lang="en-US" sz="2800" b="1" smtClean="0">
                <a:cs typeface="Nazanin" pitchFamily="2" charset="-78"/>
              </a:rPr>
              <a:t>x</a:t>
            </a:r>
            <a:r>
              <a:rPr lang="fa-IR" sz="2800" b="1" smtClean="0">
                <a:cs typeface="Nazanin" pitchFamily="2" charset="-78"/>
              </a:rPr>
              <a:t> انكودر</a:t>
            </a:r>
            <a:endParaRPr lang="en-US" sz="2800" b="1" smtClean="0">
              <a:cs typeface="Nazanin" pitchFamily="2" charset="-78"/>
            </a:endParaRPr>
          </a:p>
        </p:txBody>
      </p:sp>
      <p:sp>
        <p:nvSpPr>
          <p:cNvPr id="20685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06852" name="Picture 4" descr="ENCODER-PRIO1"/>
          <p:cNvPicPr>
            <a:picLocks noChangeAspect="1" noChangeArrowheads="1"/>
          </p:cNvPicPr>
          <p:nvPr/>
        </p:nvPicPr>
        <p:blipFill>
          <a:blip r:embed="rId2"/>
          <a:srcRect/>
          <a:stretch>
            <a:fillRect/>
          </a:stretch>
        </p:blipFill>
        <p:spPr bwMode="auto">
          <a:xfrm>
            <a:off x="2268538" y="1628775"/>
            <a:ext cx="4981575" cy="4032250"/>
          </a:xfrm>
          <a:prstGeom prst="rect">
            <a:avLst/>
          </a:prstGeom>
          <a:noFill/>
          <a:ln w="9525">
            <a:noFill/>
            <a:miter lim="800000"/>
            <a:headEnd/>
            <a:tailEnd/>
          </a:ln>
        </p:spPr>
      </p:pic>
      <p:sp>
        <p:nvSpPr>
          <p:cNvPr id="20685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rtl="1" eaLnBrk="1" hangingPunct="1"/>
            <a:r>
              <a:rPr lang="fa-IR" sz="2800" b="1" smtClean="0">
                <a:cs typeface="Nazanin" pitchFamily="2" charset="-78"/>
              </a:rPr>
              <a:t>خصايص سه روش نمايش اعداد علامت دار</a:t>
            </a:r>
            <a:endParaRPr lang="en-US" sz="2800" b="1" smtClean="0">
              <a:cs typeface="Nazanin" pitchFamily="2" charset="-78"/>
            </a:endParaRPr>
          </a:p>
        </p:txBody>
      </p:sp>
      <p:sp>
        <p:nvSpPr>
          <p:cNvPr id="66563" name="Rectangle 3"/>
          <p:cNvSpPr>
            <a:spLocks noGrp="1" noChangeArrowheads="1"/>
          </p:cNvSpPr>
          <p:nvPr>
            <p:ph type="body" idx="1"/>
          </p:nvPr>
        </p:nvSpPr>
        <p:spPr/>
        <p:txBody>
          <a:bodyPr/>
          <a:lstStyle/>
          <a:p>
            <a:pPr lvl="1" algn="r" rtl="1" eaLnBrk="1" hangingPunct="1"/>
            <a:r>
              <a:rPr lang="fa-IR" sz="2400" smtClean="0">
                <a:cs typeface="Nazanin" pitchFamily="2" charset="-78"/>
              </a:rPr>
              <a:t>مقايسه بزرگترين و كوچكترين عدد در هر يك از 3روش و همچنين نمايش 0در آنها:</a:t>
            </a:r>
            <a:endParaRPr lang="en-US" sz="2400" smtClean="0">
              <a:cs typeface="Nazanin" pitchFamily="2" charset="-78"/>
            </a:endParaRPr>
          </a:p>
        </p:txBody>
      </p:sp>
      <p:sp>
        <p:nvSpPr>
          <p:cNvPr id="66564" name="Rectangle 4"/>
          <p:cNvSpPr>
            <a:spLocks noChangeArrowheads="1"/>
          </p:cNvSpPr>
          <p:nvPr/>
        </p:nvSpPr>
        <p:spPr bwMode="auto">
          <a:xfrm>
            <a:off x="685800" y="2209800"/>
            <a:ext cx="3695700" cy="2889250"/>
          </a:xfrm>
          <a:prstGeom prst="rect">
            <a:avLst/>
          </a:prstGeom>
          <a:noFill/>
          <a:ln w="25400">
            <a:noFill/>
            <a:miter lim="800000"/>
            <a:headEnd/>
            <a:tailEnd/>
          </a:ln>
        </p:spPr>
        <p:txBody>
          <a:bodyPr wrap="none" lIns="90488" tIns="44450" rIns="90488" bIns="44450">
            <a:spAutoFit/>
          </a:bodyPr>
          <a:lstStyle/>
          <a:p>
            <a:pPr defTabSz="762000" rtl="1" eaLnBrk="0" hangingPunct="0">
              <a:lnSpc>
                <a:spcPct val="90000"/>
              </a:lnSpc>
            </a:pPr>
            <a:r>
              <a:rPr kumimoji="1" lang="fa-IR" altLang="ko-KR" b="1" u="none">
                <a:solidFill>
                  <a:srgbClr val="FF0000"/>
                </a:solidFill>
                <a:ea typeface="Gulim" pitchFamily="34" charset="-127"/>
                <a:cs typeface="Nazanin" pitchFamily="2" charset="-78"/>
              </a:rPr>
              <a:t>علامتدار</a:t>
            </a:r>
            <a:endParaRPr kumimoji="1" lang="en-US" altLang="ko-KR" b="1" u="none">
              <a:solidFill>
                <a:srgbClr val="FF0000"/>
              </a:solidFill>
              <a:ea typeface="Gulim" pitchFamily="34" charset="-127"/>
              <a:cs typeface="Nazanin" pitchFamily="2" charset="-78"/>
            </a:endParaRPr>
          </a:p>
          <a:p>
            <a:pPr defTabSz="762000" eaLnBrk="0" hangingPunct="0">
              <a:lnSpc>
                <a:spcPct val="90000"/>
              </a:lnSpc>
            </a:pPr>
            <a:endParaRPr kumimoji="1" lang="en-US" altLang="ko-KR" b="1" u="none">
              <a:ea typeface="Gulim" pitchFamily="34" charset="-127"/>
              <a:cs typeface="Nazanin" pitchFamily="2" charset="-78"/>
            </a:endParaRPr>
          </a:p>
          <a:p>
            <a:pPr defTabSz="762000" eaLnBrk="0" hangingPunct="0">
              <a:lnSpc>
                <a:spcPct val="90000"/>
              </a:lnSpc>
            </a:pPr>
            <a:r>
              <a:rPr kumimoji="1" lang="en-US" altLang="ko-KR" sz="1400" b="1" u="none">
                <a:ea typeface="Gulim" pitchFamily="34" charset="-127"/>
              </a:rPr>
              <a:t>                 Max:  2</a:t>
            </a:r>
            <a:r>
              <a:rPr kumimoji="1" lang="en-US" altLang="ko-KR" sz="1400" b="1" u="none" baseline="30000">
                <a:ea typeface="Gulim" pitchFamily="34" charset="-127"/>
              </a:rPr>
              <a:t>n</a:t>
            </a:r>
            <a:r>
              <a:rPr kumimoji="1" lang="en-US" altLang="ko-KR" sz="1400" b="1" u="none">
                <a:ea typeface="Gulim" pitchFamily="34" charset="-127"/>
              </a:rPr>
              <a:t> - 2</a:t>
            </a:r>
            <a:r>
              <a:rPr kumimoji="1" lang="en-US" altLang="ko-KR" sz="1400" b="1" u="none" baseline="30000">
                <a:ea typeface="Gulim" pitchFamily="34" charset="-127"/>
              </a:rPr>
              <a:t>-m</a:t>
            </a:r>
            <a:r>
              <a:rPr kumimoji="1" lang="en-US" altLang="ko-KR" sz="1400" b="1" u="none">
                <a:ea typeface="Gulim" pitchFamily="34" charset="-127"/>
              </a:rPr>
              <a:t>     011 ... 11.11 ... 1</a:t>
            </a:r>
          </a:p>
          <a:p>
            <a:pPr defTabSz="762000" eaLnBrk="0" hangingPunct="0">
              <a:lnSpc>
                <a:spcPct val="90000"/>
              </a:lnSpc>
            </a:pPr>
            <a:r>
              <a:rPr kumimoji="1" lang="en-US" altLang="ko-KR" sz="1400" b="1" u="none">
                <a:ea typeface="Gulim" pitchFamily="34" charset="-127"/>
              </a:rPr>
              <a:t>                 Min: -(2</a:t>
            </a:r>
            <a:r>
              <a:rPr kumimoji="1" lang="en-US" altLang="ko-KR" sz="1400" b="1" u="none" baseline="30000">
                <a:ea typeface="Gulim" pitchFamily="34" charset="-127"/>
              </a:rPr>
              <a:t>n </a:t>
            </a:r>
            <a:r>
              <a:rPr kumimoji="1" lang="en-US" altLang="ko-KR" sz="1400" b="1" u="none">
                <a:ea typeface="Gulim" pitchFamily="34" charset="-127"/>
              </a:rPr>
              <a:t>- 2</a:t>
            </a:r>
            <a:r>
              <a:rPr kumimoji="1" lang="en-US" altLang="ko-KR" sz="1400" b="1" u="none" baseline="30000">
                <a:ea typeface="Gulim" pitchFamily="34" charset="-127"/>
              </a:rPr>
              <a:t>-m</a:t>
            </a:r>
            <a:r>
              <a:rPr kumimoji="1" lang="en-US" altLang="ko-KR" sz="1400" b="1" u="none">
                <a:ea typeface="Gulim" pitchFamily="34" charset="-127"/>
              </a:rPr>
              <a:t>)    111 ... 11.11 ... 1</a:t>
            </a:r>
          </a:p>
          <a:p>
            <a:pPr defTabSz="762000" eaLnBrk="0" hangingPunct="0">
              <a:lnSpc>
                <a:spcPct val="90000"/>
              </a:lnSpc>
            </a:pPr>
            <a:r>
              <a:rPr kumimoji="1" lang="en-US" altLang="ko-KR" sz="1400" b="1" u="none">
                <a:ea typeface="Gulim" pitchFamily="34" charset="-127"/>
              </a:rPr>
              <a:t>                 Zero:    +0          000 ... 00.00 ... 0</a:t>
            </a:r>
          </a:p>
          <a:p>
            <a:pPr defTabSz="762000" eaLnBrk="0" hangingPunct="0">
              <a:lnSpc>
                <a:spcPct val="90000"/>
              </a:lnSpc>
            </a:pPr>
            <a:r>
              <a:rPr kumimoji="1" lang="en-US" altLang="ko-KR" sz="1400" b="1" u="none">
                <a:ea typeface="Gulim" pitchFamily="34" charset="-127"/>
              </a:rPr>
              <a:t>                               -0          100 ... 00.00 ... 0</a:t>
            </a:r>
          </a:p>
          <a:p>
            <a:pPr defTabSz="762000" eaLnBrk="0" hangingPunct="0">
              <a:lnSpc>
                <a:spcPct val="90000"/>
              </a:lnSpc>
            </a:pPr>
            <a:endParaRPr kumimoji="1" lang="en-US" altLang="ko-KR" b="1" u="none">
              <a:solidFill>
                <a:srgbClr val="FF0000"/>
              </a:solidFill>
              <a:ea typeface="Gulim" pitchFamily="34" charset="-127"/>
            </a:endParaRPr>
          </a:p>
          <a:p>
            <a:pPr defTabSz="762000" eaLnBrk="0" hangingPunct="0">
              <a:lnSpc>
                <a:spcPct val="90000"/>
              </a:lnSpc>
            </a:pPr>
            <a:r>
              <a:rPr kumimoji="1" lang="fa-IR" altLang="ko-KR" b="1" u="none">
                <a:solidFill>
                  <a:srgbClr val="FF0000"/>
                </a:solidFill>
                <a:cs typeface="Nazanin" pitchFamily="2" charset="-78"/>
              </a:rPr>
              <a:t>نمايش علامت به كمك مكمل 1</a:t>
            </a:r>
            <a:endParaRPr kumimoji="1" lang="en-US" altLang="ko-KR" b="1" u="none">
              <a:ea typeface="Gulim" pitchFamily="34" charset="-127"/>
            </a:endParaRPr>
          </a:p>
          <a:p>
            <a:pPr defTabSz="762000" eaLnBrk="0" hangingPunct="0">
              <a:lnSpc>
                <a:spcPct val="90000"/>
              </a:lnSpc>
            </a:pPr>
            <a:endParaRPr kumimoji="1" lang="en-US" altLang="ko-KR" sz="1000" b="1" u="none">
              <a:ea typeface="Gulim" pitchFamily="34" charset="-127"/>
            </a:endParaRPr>
          </a:p>
          <a:p>
            <a:pPr defTabSz="762000" eaLnBrk="0" hangingPunct="0">
              <a:lnSpc>
                <a:spcPct val="90000"/>
              </a:lnSpc>
            </a:pPr>
            <a:r>
              <a:rPr kumimoji="1" lang="en-US" altLang="ko-KR" sz="1400" b="1" u="none">
                <a:ea typeface="Gulim" pitchFamily="34" charset="-127"/>
              </a:rPr>
              <a:t>                 Max:  2</a:t>
            </a:r>
            <a:r>
              <a:rPr kumimoji="1" lang="en-US" altLang="ko-KR" sz="1400" b="1" u="none" baseline="30000">
                <a:ea typeface="Gulim" pitchFamily="34" charset="-127"/>
              </a:rPr>
              <a:t>n</a:t>
            </a:r>
            <a:r>
              <a:rPr kumimoji="1" lang="en-US" altLang="ko-KR" sz="1400" b="1" u="none">
                <a:ea typeface="Gulim" pitchFamily="34" charset="-127"/>
              </a:rPr>
              <a:t> - 2</a:t>
            </a:r>
            <a:r>
              <a:rPr kumimoji="1" lang="en-US" altLang="ko-KR" sz="1400" b="1" u="none" baseline="30000">
                <a:ea typeface="Gulim" pitchFamily="34" charset="-127"/>
              </a:rPr>
              <a:t>-m       </a:t>
            </a:r>
            <a:r>
              <a:rPr kumimoji="1" lang="en-US" altLang="ko-KR" sz="1400" b="1" u="none">
                <a:ea typeface="Gulim" pitchFamily="34" charset="-127"/>
              </a:rPr>
              <a:t> 011 ... 11.11 ... 1</a:t>
            </a:r>
          </a:p>
          <a:p>
            <a:pPr defTabSz="762000" eaLnBrk="0" hangingPunct="0">
              <a:lnSpc>
                <a:spcPct val="90000"/>
              </a:lnSpc>
            </a:pPr>
            <a:r>
              <a:rPr kumimoji="1" lang="en-US" altLang="ko-KR" sz="1400" b="1" u="none">
                <a:ea typeface="Gulim" pitchFamily="34" charset="-127"/>
              </a:rPr>
              <a:t>                 Min:  -(2</a:t>
            </a:r>
            <a:r>
              <a:rPr kumimoji="1" lang="en-US" altLang="ko-KR" sz="1400" b="1" u="none" baseline="30000">
                <a:ea typeface="Gulim" pitchFamily="34" charset="-127"/>
              </a:rPr>
              <a:t>n</a:t>
            </a:r>
            <a:r>
              <a:rPr kumimoji="1" lang="en-US" altLang="ko-KR" sz="1400" b="1" u="none">
                <a:ea typeface="Gulim" pitchFamily="34" charset="-127"/>
              </a:rPr>
              <a:t> - 2</a:t>
            </a:r>
            <a:r>
              <a:rPr kumimoji="1" lang="en-US" altLang="ko-KR" sz="1400" b="1" u="none" baseline="30000">
                <a:ea typeface="Gulim" pitchFamily="34" charset="-127"/>
              </a:rPr>
              <a:t>-m</a:t>
            </a:r>
            <a:r>
              <a:rPr kumimoji="1" lang="en-US" altLang="ko-KR" sz="1400" b="1" u="none">
                <a:ea typeface="Gulim" pitchFamily="34" charset="-127"/>
              </a:rPr>
              <a:t>)   100 ... 00.00 ... 0</a:t>
            </a:r>
          </a:p>
          <a:p>
            <a:pPr defTabSz="762000" eaLnBrk="0" hangingPunct="0">
              <a:lnSpc>
                <a:spcPct val="90000"/>
              </a:lnSpc>
            </a:pPr>
            <a:r>
              <a:rPr kumimoji="1" lang="en-US" altLang="ko-KR" sz="1400" b="1" u="none">
                <a:ea typeface="Gulim" pitchFamily="34" charset="-127"/>
              </a:rPr>
              <a:t>                 Zero:    +0          000 ... 00.00 ... 0</a:t>
            </a:r>
          </a:p>
          <a:p>
            <a:pPr defTabSz="762000" eaLnBrk="0" hangingPunct="0">
              <a:lnSpc>
                <a:spcPct val="90000"/>
              </a:lnSpc>
            </a:pPr>
            <a:r>
              <a:rPr kumimoji="1" lang="en-US" altLang="ko-KR" sz="1400" b="1" u="none">
                <a:ea typeface="Gulim" pitchFamily="34" charset="-127"/>
              </a:rPr>
              <a:t>                               -0          111 ... 11.11 ... 1</a:t>
            </a:r>
          </a:p>
          <a:p>
            <a:pPr defTabSz="762000" eaLnBrk="0" hangingPunct="0">
              <a:lnSpc>
                <a:spcPct val="90000"/>
              </a:lnSpc>
            </a:pPr>
            <a:endParaRPr kumimoji="1" lang="en-US" altLang="ko-KR" sz="1000" b="1" u="none">
              <a:ea typeface="Gulim" pitchFamily="34" charset="-127"/>
            </a:endParaRPr>
          </a:p>
        </p:txBody>
      </p:sp>
      <p:sp>
        <p:nvSpPr>
          <p:cNvPr id="66565" name="Rectangle 5"/>
          <p:cNvSpPr>
            <a:spLocks noChangeArrowheads="1"/>
          </p:cNvSpPr>
          <p:nvPr/>
        </p:nvSpPr>
        <p:spPr bwMode="auto">
          <a:xfrm>
            <a:off x="685800" y="4967288"/>
            <a:ext cx="3686175" cy="1052512"/>
          </a:xfrm>
          <a:prstGeom prst="rect">
            <a:avLst/>
          </a:prstGeom>
          <a:noFill/>
          <a:ln w="25400">
            <a:noFill/>
            <a:miter lim="800000"/>
            <a:headEnd/>
            <a:tailEnd/>
          </a:ln>
        </p:spPr>
        <p:txBody>
          <a:bodyPr wrap="none">
            <a:spAutoFit/>
          </a:bodyPr>
          <a:lstStyle/>
          <a:p>
            <a:pPr defTabSz="762000" rtl="1" eaLnBrk="0" hangingPunct="0">
              <a:lnSpc>
                <a:spcPct val="90000"/>
              </a:lnSpc>
            </a:pPr>
            <a:r>
              <a:rPr kumimoji="1" lang="fa-IR" altLang="ko-KR" b="1" u="none">
                <a:solidFill>
                  <a:srgbClr val="FF0000"/>
                </a:solidFill>
                <a:ea typeface="Gulim" pitchFamily="34" charset="-127"/>
                <a:cs typeface="Nazanin" pitchFamily="2" charset="-78"/>
              </a:rPr>
              <a:t>نمايش علامت به كمك مكمل 2</a:t>
            </a:r>
            <a:endParaRPr kumimoji="1" lang="en-US" altLang="ko-KR" b="1" u="none">
              <a:solidFill>
                <a:srgbClr val="FF0000"/>
              </a:solidFill>
              <a:ea typeface="Gulim" pitchFamily="34" charset="-127"/>
              <a:cs typeface="Nazanin" pitchFamily="2" charset="-78"/>
            </a:endParaRPr>
          </a:p>
          <a:p>
            <a:pPr defTabSz="762000" eaLnBrk="0" hangingPunct="0">
              <a:lnSpc>
                <a:spcPct val="90000"/>
              </a:lnSpc>
            </a:pPr>
            <a:endParaRPr kumimoji="1" lang="en-US" altLang="ko-KR" sz="1000" b="1" u="none">
              <a:solidFill>
                <a:srgbClr val="FF0000"/>
              </a:solidFill>
              <a:ea typeface="Gulim" pitchFamily="34" charset="-127"/>
            </a:endParaRPr>
          </a:p>
          <a:p>
            <a:pPr defTabSz="762000" eaLnBrk="0" hangingPunct="0">
              <a:lnSpc>
                <a:spcPct val="90000"/>
              </a:lnSpc>
            </a:pPr>
            <a:r>
              <a:rPr kumimoji="1" lang="en-US" altLang="ko-KR" sz="1400" b="1" u="none">
                <a:ea typeface="Gulim" pitchFamily="34" charset="-127"/>
              </a:rPr>
              <a:t>                 Max:  2</a:t>
            </a:r>
            <a:r>
              <a:rPr kumimoji="1" lang="en-US" altLang="ko-KR" sz="1400" b="1" u="none" baseline="30000">
                <a:ea typeface="Gulim" pitchFamily="34" charset="-127"/>
              </a:rPr>
              <a:t>n</a:t>
            </a:r>
            <a:r>
              <a:rPr kumimoji="1" lang="en-US" altLang="ko-KR" sz="1400" b="1" u="none">
                <a:ea typeface="Gulim" pitchFamily="34" charset="-127"/>
              </a:rPr>
              <a:t> - 2</a:t>
            </a:r>
            <a:r>
              <a:rPr kumimoji="1" lang="en-US" altLang="ko-KR" sz="1400" b="1" u="none" baseline="30000">
                <a:ea typeface="Gulim" pitchFamily="34" charset="-127"/>
              </a:rPr>
              <a:t>-m       </a:t>
            </a:r>
            <a:r>
              <a:rPr kumimoji="1" lang="en-US" altLang="ko-KR" sz="1400" b="1" u="none">
                <a:ea typeface="Gulim" pitchFamily="34" charset="-127"/>
              </a:rPr>
              <a:t> 011 ... 11.11 ... 1</a:t>
            </a:r>
          </a:p>
          <a:p>
            <a:pPr defTabSz="762000" eaLnBrk="0" hangingPunct="0">
              <a:lnSpc>
                <a:spcPct val="90000"/>
              </a:lnSpc>
            </a:pPr>
            <a:r>
              <a:rPr kumimoji="1" lang="en-US" altLang="ko-KR" sz="1400" b="1" u="none">
                <a:ea typeface="Gulim" pitchFamily="34" charset="-127"/>
              </a:rPr>
              <a:t>                 Min:   -2</a:t>
            </a:r>
            <a:r>
              <a:rPr kumimoji="1" lang="en-US" altLang="ko-KR" sz="1400" b="1" u="none" baseline="30000">
                <a:ea typeface="Gulim" pitchFamily="34" charset="-127"/>
              </a:rPr>
              <a:t>n</a:t>
            </a:r>
            <a:r>
              <a:rPr kumimoji="1" lang="en-US" altLang="ko-KR" sz="1400" b="1" u="none">
                <a:ea typeface="Gulim" pitchFamily="34" charset="-127"/>
              </a:rPr>
              <a:t>            100 ... 00.00 ... 0</a:t>
            </a:r>
          </a:p>
          <a:p>
            <a:pPr defTabSz="762000" eaLnBrk="0" hangingPunct="0">
              <a:lnSpc>
                <a:spcPct val="90000"/>
              </a:lnSpc>
            </a:pPr>
            <a:r>
              <a:rPr kumimoji="1" lang="en-US" altLang="ko-KR" sz="1400" b="1" u="none">
                <a:ea typeface="Gulim" pitchFamily="34" charset="-127"/>
              </a:rPr>
              <a:t>                 Zero:     0           000 ... 00.00 ... 0</a:t>
            </a:r>
          </a:p>
        </p:txBody>
      </p:sp>
      <p:sp>
        <p:nvSpPr>
          <p:cNvPr id="6656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جدول كارنو براي خروجي‌</a:t>
            </a:r>
            <a:r>
              <a:rPr lang="en-US" sz="2800" b="1" smtClean="0">
                <a:cs typeface="Nazanin" pitchFamily="2" charset="-78"/>
              </a:rPr>
              <a:t>y</a:t>
            </a:r>
            <a:r>
              <a:rPr lang="fa-IR" sz="2800" b="1" smtClean="0">
                <a:cs typeface="Nazanin" pitchFamily="2" charset="-78"/>
              </a:rPr>
              <a:t> انكودر</a:t>
            </a:r>
            <a:endParaRPr lang="en-US" sz="2800" b="1" smtClean="0">
              <a:cs typeface="Nazanin" pitchFamily="2" charset="-78"/>
            </a:endParaRPr>
          </a:p>
        </p:txBody>
      </p:sp>
      <p:sp>
        <p:nvSpPr>
          <p:cNvPr id="20787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07876" name="Picture 4" descr="ENCODER-PRIO2"/>
          <p:cNvPicPr>
            <a:picLocks noChangeAspect="1" noChangeArrowheads="1"/>
          </p:cNvPicPr>
          <p:nvPr/>
        </p:nvPicPr>
        <p:blipFill>
          <a:blip r:embed="rId2"/>
          <a:srcRect/>
          <a:stretch>
            <a:fillRect/>
          </a:stretch>
        </p:blipFill>
        <p:spPr bwMode="auto">
          <a:xfrm>
            <a:off x="1763713" y="1196975"/>
            <a:ext cx="5102225" cy="4679950"/>
          </a:xfrm>
          <a:prstGeom prst="rect">
            <a:avLst/>
          </a:prstGeom>
          <a:noFill/>
          <a:ln w="9525">
            <a:noFill/>
            <a:miter lim="800000"/>
            <a:headEnd/>
            <a:tailEnd/>
          </a:ln>
        </p:spPr>
      </p:pic>
      <p:sp>
        <p:nvSpPr>
          <p:cNvPr id="20787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مدار انكودر با حق تقدم</a:t>
            </a:r>
            <a:endParaRPr lang="en-US" sz="2800" b="1" smtClean="0">
              <a:cs typeface="Nazanin" pitchFamily="2" charset="-78"/>
            </a:endParaRPr>
          </a:p>
        </p:txBody>
      </p:sp>
      <p:sp>
        <p:nvSpPr>
          <p:cNvPr id="20889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08900" name="Picture 4" descr="ENCODER-CIRCUIT"/>
          <p:cNvPicPr>
            <a:picLocks noChangeAspect="1" noChangeArrowheads="1"/>
          </p:cNvPicPr>
          <p:nvPr/>
        </p:nvPicPr>
        <p:blipFill>
          <a:blip r:embed="rId2"/>
          <a:srcRect/>
          <a:stretch>
            <a:fillRect/>
          </a:stretch>
        </p:blipFill>
        <p:spPr bwMode="auto">
          <a:xfrm>
            <a:off x="1187450" y="1989138"/>
            <a:ext cx="6840538" cy="3275012"/>
          </a:xfrm>
          <a:prstGeom prst="rect">
            <a:avLst/>
          </a:prstGeom>
          <a:noFill/>
          <a:ln w="9525">
            <a:noFill/>
            <a:miter lim="800000"/>
            <a:headEnd/>
            <a:tailEnd/>
          </a:ln>
        </p:spPr>
      </p:pic>
      <p:sp>
        <p:nvSpPr>
          <p:cNvPr id="20890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مالتي‌پلكسر</a:t>
            </a:r>
            <a:endParaRPr lang="en-US" sz="2800" b="1" smtClean="0">
              <a:cs typeface="Nazanin" pitchFamily="2" charset="-78"/>
            </a:endParaRPr>
          </a:p>
        </p:txBody>
      </p:sp>
      <p:sp>
        <p:nvSpPr>
          <p:cNvPr id="20992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مداري تركيبي است  كه اطلاعات دوتايي را از يكي از خطوط ورودي متعدد انتخاب كرده و آن را به يك خط خروجي منفرد هدايت مي‌كند.</a:t>
            </a:r>
          </a:p>
          <a:p>
            <a:pPr algn="r" rtl="1" eaLnBrk="1" hangingPunct="1"/>
            <a:endParaRPr lang="fa-IR" sz="2400" smtClean="0">
              <a:cs typeface="Nazanin" pitchFamily="2" charset="-78"/>
            </a:endParaRPr>
          </a:p>
          <a:p>
            <a:pPr algn="r" rtl="1" eaLnBrk="1" hangingPunct="1"/>
            <a:r>
              <a:rPr lang="fa-IR" sz="2400" smtClean="0">
                <a:cs typeface="Nazanin" pitchFamily="2" charset="-78"/>
              </a:rPr>
              <a:t>انتخاب يك خط ورودي توسط مجموعه‌اي از خطوط انتخاب كنترل مي‌شود.</a:t>
            </a:r>
          </a:p>
          <a:p>
            <a:pPr algn="r" rtl="1" eaLnBrk="1" hangingPunct="1"/>
            <a:endParaRPr lang="fa-IR" sz="2400" smtClean="0">
              <a:cs typeface="Nazanin" pitchFamily="2" charset="-78"/>
            </a:endParaRPr>
          </a:p>
          <a:p>
            <a:pPr algn="r" rtl="1" eaLnBrk="1" hangingPunct="1">
              <a:buFontTx/>
              <a:buNone/>
            </a:pPr>
            <a:endParaRPr lang="fa-IR" sz="2400" smtClean="0">
              <a:cs typeface="Nazanin" pitchFamily="2" charset="-78"/>
            </a:endParaRPr>
          </a:p>
          <a:p>
            <a:pPr algn="r" rtl="1" eaLnBrk="1" hangingPunct="1">
              <a:buFontTx/>
              <a:buNone/>
            </a:pPr>
            <a:endParaRPr lang="en-US" sz="2000" smtClean="0"/>
          </a:p>
        </p:txBody>
      </p:sp>
      <p:sp>
        <p:nvSpPr>
          <p:cNvPr id="20992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Shape 5121"/>
          <p:cNvSpPr>
            <a:spLocks noGrp="1" noChangeArrowheads="1"/>
          </p:cNvSpPr>
          <p:nvPr>
            <p:ph type="title" idx="4294967295"/>
          </p:nvPr>
        </p:nvSpPr>
        <p:spPr/>
        <p:txBody>
          <a:bodyPr lIns="92075" tIns="46038" rIns="92075" bIns="46038"/>
          <a:lstStyle/>
          <a:p>
            <a:pPr rtl="1" eaLnBrk="1" hangingPunct="1"/>
            <a:r>
              <a:rPr lang="fa-IR" sz="2800" b="1" smtClean="0">
                <a:solidFill>
                  <a:schemeClr val="tx1"/>
                </a:solidFill>
                <a:latin typeface="Times New Roman" pitchFamily="18" charset="0"/>
                <a:cs typeface="Nazanin" pitchFamily="2" charset="-78"/>
              </a:rPr>
              <a:t>يك </a:t>
            </a:r>
            <a:r>
              <a:rPr lang="en-US" sz="2800" b="1" smtClean="0">
                <a:solidFill>
                  <a:schemeClr val="tx1"/>
                </a:solidFill>
                <a:latin typeface="Times New Roman" pitchFamily="18" charset="0"/>
                <a:cs typeface="Nazanin" pitchFamily="2" charset="-78"/>
              </a:rPr>
              <a:t>MUX</a:t>
            </a:r>
            <a:r>
              <a:rPr lang="fa-IR" sz="2800" b="1" smtClean="0">
                <a:solidFill>
                  <a:schemeClr val="tx1"/>
                </a:solidFill>
                <a:latin typeface="Times New Roman" pitchFamily="18" charset="0"/>
                <a:cs typeface="Nazanin" pitchFamily="2" charset="-78"/>
              </a:rPr>
              <a:t> 2 به</a:t>
            </a:r>
            <a:r>
              <a:rPr lang="fa-IR" sz="2800" b="1" smtClean="0">
                <a:cs typeface="Nazanin" pitchFamily="2" charset="-78"/>
              </a:rPr>
              <a:t> 1</a:t>
            </a:r>
            <a:endParaRPr lang="en-US" sz="2800" b="1" smtClean="0">
              <a:cs typeface="Nazanin" pitchFamily="2" charset="-78"/>
            </a:endParaRPr>
          </a:p>
        </p:txBody>
      </p:sp>
      <p:sp>
        <p:nvSpPr>
          <p:cNvPr id="21094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latin typeface="Times New Roman" pitchFamily="18" charset="0"/>
                <a:cs typeface="Nazanin" pitchFamily="2" charset="-78"/>
              </a:rPr>
              <a:t>منظور از </a:t>
            </a:r>
            <a:r>
              <a:rPr lang="en-US" sz="2400" smtClean="0">
                <a:latin typeface="Times New Roman" pitchFamily="18" charset="0"/>
                <a:cs typeface="Nazanin" pitchFamily="2" charset="-78"/>
              </a:rPr>
              <a:t>S</a:t>
            </a:r>
            <a:r>
              <a:rPr lang="fa-IR" sz="2400" smtClean="0">
                <a:latin typeface="Times New Roman" pitchFamily="18" charset="0"/>
                <a:cs typeface="Nazanin" pitchFamily="2" charset="-78"/>
              </a:rPr>
              <a:t> همان ورودي انتخاب است. </a:t>
            </a:r>
            <a:r>
              <a:rPr lang="en-US" sz="2400" smtClean="0">
                <a:latin typeface="Times New Roman" pitchFamily="18" charset="0"/>
                <a:cs typeface="Nazanin" pitchFamily="2" charset="-78"/>
              </a:rPr>
              <a:t>I</a:t>
            </a:r>
            <a:r>
              <a:rPr lang="en-US" sz="2400" baseline="-25000" smtClean="0">
                <a:latin typeface="Times New Roman" pitchFamily="18" charset="0"/>
                <a:cs typeface="Nazanin" pitchFamily="2" charset="-78"/>
              </a:rPr>
              <a:t>1</a:t>
            </a:r>
            <a:r>
              <a:rPr lang="fa-IR" sz="2400" baseline="-25000" smtClean="0">
                <a:latin typeface="Times New Roman" pitchFamily="18" charset="0"/>
                <a:cs typeface="Nazanin" pitchFamily="2" charset="-78"/>
              </a:rPr>
              <a:t> </a:t>
            </a:r>
            <a:r>
              <a:rPr lang="fa-IR" sz="2400" smtClean="0">
                <a:latin typeface="Times New Roman" pitchFamily="18" charset="0"/>
                <a:cs typeface="Nazanin" pitchFamily="2" charset="-78"/>
              </a:rPr>
              <a:t>و </a:t>
            </a:r>
            <a:r>
              <a:rPr lang="en-US" sz="2400" smtClean="0">
                <a:latin typeface="Times New Roman" pitchFamily="18" charset="0"/>
                <a:cs typeface="Nazanin" pitchFamily="2" charset="-78"/>
              </a:rPr>
              <a:t>I</a:t>
            </a:r>
            <a:r>
              <a:rPr lang="en-US" sz="2400" baseline="-25000" smtClean="0">
                <a:latin typeface="Times New Roman" pitchFamily="18" charset="0"/>
                <a:cs typeface="Nazanin" pitchFamily="2" charset="-78"/>
              </a:rPr>
              <a:t>2</a:t>
            </a:r>
            <a:r>
              <a:rPr lang="fa-IR" sz="2400" smtClean="0">
                <a:latin typeface="Times New Roman" pitchFamily="18" charset="0"/>
                <a:cs typeface="Nazanin" pitchFamily="2" charset="-78"/>
              </a:rPr>
              <a:t> نيز دو خط ورودي هستند</a:t>
            </a:r>
            <a:r>
              <a:rPr lang="fa-IR" sz="2400" smtClean="0">
                <a:cs typeface="Nazanin" pitchFamily="2" charset="-78"/>
              </a:rPr>
              <a:t>.</a:t>
            </a:r>
          </a:p>
          <a:p>
            <a:pPr algn="r" rtl="1" eaLnBrk="1" hangingPunct="1">
              <a:buFontTx/>
              <a:buNone/>
            </a:pPr>
            <a:endParaRPr lang="en-US" sz="2000" smtClean="0"/>
          </a:p>
        </p:txBody>
      </p:sp>
      <p:pic>
        <p:nvPicPr>
          <p:cNvPr id="210948" name="Picture 4" descr="MUX"/>
          <p:cNvPicPr>
            <a:picLocks noChangeAspect="1" noChangeArrowheads="1"/>
          </p:cNvPicPr>
          <p:nvPr/>
        </p:nvPicPr>
        <p:blipFill>
          <a:blip r:embed="rId2"/>
          <a:srcRect/>
          <a:stretch>
            <a:fillRect/>
          </a:stretch>
        </p:blipFill>
        <p:spPr bwMode="auto">
          <a:xfrm>
            <a:off x="971550" y="2708275"/>
            <a:ext cx="7432675" cy="2736850"/>
          </a:xfrm>
          <a:prstGeom prst="rect">
            <a:avLst/>
          </a:prstGeom>
          <a:noFill/>
          <a:ln w="9525">
            <a:noFill/>
            <a:miter lim="800000"/>
            <a:headEnd/>
            <a:tailEnd/>
          </a:ln>
        </p:spPr>
      </p:pic>
      <p:sp>
        <p:nvSpPr>
          <p:cNvPr id="2109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Shape 5121"/>
          <p:cNvSpPr>
            <a:spLocks noGrp="1" noChangeArrowheads="1"/>
          </p:cNvSpPr>
          <p:nvPr>
            <p:ph type="title" idx="4294967295"/>
          </p:nvPr>
        </p:nvSpPr>
        <p:spPr/>
        <p:txBody>
          <a:bodyPr lIns="92075" tIns="46038" rIns="92075" bIns="46038"/>
          <a:lstStyle/>
          <a:p>
            <a:pPr rtl="1" eaLnBrk="1" hangingPunct="1"/>
            <a:r>
              <a:rPr lang="fa-IR" sz="2800" b="1" smtClean="0">
                <a:solidFill>
                  <a:schemeClr val="tx1"/>
                </a:solidFill>
                <a:latin typeface="Times New Roman" pitchFamily="18" charset="0"/>
                <a:cs typeface="Nazanin" pitchFamily="2" charset="-78"/>
              </a:rPr>
              <a:t>مدار داخلي </a:t>
            </a:r>
            <a:r>
              <a:rPr lang="en-US" sz="2800" b="1" smtClean="0">
                <a:solidFill>
                  <a:schemeClr val="tx1"/>
                </a:solidFill>
                <a:latin typeface="Times New Roman" pitchFamily="18" charset="0"/>
                <a:cs typeface="Nazanin" pitchFamily="2" charset="-78"/>
              </a:rPr>
              <a:t>MUX</a:t>
            </a:r>
            <a:r>
              <a:rPr lang="fa-IR" sz="2800" b="1" smtClean="0">
                <a:solidFill>
                  <a:schemeClr val="tx1"/>
                </a:solidFill>
                <a:latin typeface="Times New Roman" pitchFamily="18" charset="0"/>
                <a:cs typeface="Nazanin" pitchFamily="2" charset="-78"/>
              </a:rPr>
              <a:t> (4 به 1)</a:t>
            </a:r>
            <a:endParaRPr lang="en-US" sz="2800" b="1" smtClean="0">
              <a:solidFill>
                <a:schemeClr val="tx1"/>
              </a:solidFill>
              <a:latin typeface="Times New Roman" pitchFamily="18" charset="0"/>
              <a:cs typeface="Nazanin" pitchFamily="2" charset="-78"/>
            </a:endParaRPr>
          </a:p>
        </p:txBody>
      </p:sp>
      <p:sp>
        <p:nvSpPr>
          <p:cNvPr id="21197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11972" name="Picture 4" descr="MUX-DIAGRAM"/>
          <p:cNvPicPr>
            <a:picLocks noChangeAspect="1" noChangeArrowheads="1"/>
          </p:cNvPicPr>
          <p:nvPr/>
        </p:nvPicPr>
        <p:blipFill>
          <a:blip r:embed="rId2"/>
          <a:srcRect/>
          <a:stretch>
            <a:fillRect/>
          </a:stretch>
        </p:blipFill>
        <p:spPr bwMode="auto">
          <a:xfrm>
            <a:off x="1547813" y="1484313"/>
            <a:ext cx="6745287" cy="3887787"/>
          </a:xfrm>
          <a:prstGeom prst="rect">
            <a:avLst/>
          </a:prstGeom>
          <a:noFill/>
          <a:ln w="9525">
            <a:noFill/>
            <a:miter lim="800000"/>
            <a:headEnd/>
            <a:tailEnd/>
          </a:ln>
        </p:spPr>
      </p:pic>
      <p:sp>
        <p:nvSpPr>
          <p:cNvPr id="21197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Shape 5121"/>
          <p:cNvSpPr>
            <a:spLocks noGrp="1" noChangeArrowheads="1"/>
          </p:cNvSpPr>
          <p:nvPr>
            <p:ph type="title" idx="4294967295"/>
          </p:nvPr>
        </p:nvSpPr>
        <p:spPr/>
        <p:txBody>
          <a:bodyPr lIns="92075" tIns="46038" rIns="92075" bIns="46038"/>
          <a:lstStyle/>
          <a:p>
            <a:pPr rtl="1" eaLnBrk="1" hangingPunct="1"/>
            <a:r>
              <a:rPr lang="en-US" sz="2800" b="1" smtClean="0">
                <a:solidFill>
                  <a:schemeClr val="tx1"/>
                </a:solidFill>
                <a:latin typeface="Times New Roman" pitchFamily="18" charset="0"/>
                <a:cs typeface="Nazanin" pitchFamily="2" charset="-78"/>
              </a:rPr>
              <a:t>MUX</a:t>
            </a:r>
            <a:r>
              <a:rPr lang="fa-IR" sz="2800" b="1" smtClean="0">
                <a:cs typeface="Nazanin" pitchFamily="2" charset="-78"/>
              </a:rPr>
              <a:t> </a:t>
            </a:r>
            <a:r>
              <a:rPr lang="fa-IR" sz="2800" b="1" smtClean="0">
                <a:solidFill>
                  <a:schemeClr val="tx1"/>
                </a:solidFill>
                <a:latin typeface="Times New Roman" pitchFamily="18" charset="0"/>
                <a:cs typeface="Nazanin" pitchFamily="2" charset="-78"/>
              </a:rPr>
              <a:t>چهارتايي 2 خطي به 1 خطي</a:t>
            </a:r>
            <a:endParaRPr lang="en-US" sz="2800" b="1" smtClean="0">
              <a:solidFill>
                <a:schemeClr val="tx1"/>
              </a:solidFill>
              <a:latin typeface="Times New Roman" pitchFamily="18" charset="0"/>
              <a:cs typeface="Nazanin" pitchFamily="2" charset="-78"/>
            </a:endParaRPr>
          </a:p>
        </p:txBody>
      </p:sp>
      <p:sp>
        <p:nvSpPr>
          <p:cNvPr id="21299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12996" name="Picture 4" descr="MUX-DIAGRAM2"/>
          <p:cNvPicPr>
            <a:picLocks noChangeAspect="1" noChangeArrowheads="1"/>
          </p:cNvPicPr>
          <p:nvPr/>
        </p:nvPicPr>
        <p:blipFill>
          <a:blip r:embed="rId2"/>
          <a:srcRect/>
          <a:stretch>
            <a:fillRect/>
          </a:stretch>
        </p:blipFill>
        <p:spPr bwMode="auto">
          <a:xfrm>
            <a:off x="1476375" y="1196975"/>
            <a:ext cx="6767513" cy="4679950"/>
          </a:xfrm>
          <a:prstGeom prst="rect">
            <a:avLst/>
          </a:prstGeom>
          <a:noFill/>
          <a:ln w="9525">
            <a:noFill/>
            <a:miter lim="800000"/>
            <a:headEnd/>
            <a:tailEnd/>
          </a:ln>
        </p:spPr>
      </p:pic>
      <p:sp>
        <p:nvSpPr>
          <p:cNvPr id="21299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روشهاي پياده‌سازي يك تابع بولي</a:t>
            </a:r>
            <a:endParaRPr lang="en-US" sz="2800" b="1" smtClean="0">
              <a:cs typeface="Nazanin" pitchFamily="2" charset="-78"/>
            </a:endParaRPr>
          </a:p>
        </p:txBody>
      </p:sp>
      <p:sp>
        <p:nvSpPr>
          <p:cNvPr id="21401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en-US" sz="2400" smtClean="0">
              <a:cs typeface="Nazanin" pitchFamily="2" charset="-78"/>
            </a:endParaRPr>
          </a:p>
          <a:p>
            <a:pPr algn="r" rtl="1" eaLnBrk="1" hangingPunct="1"/>
            <a:r>
              <a:rPr lang="fa-IR" sz="2400" smtClean="0">
                <a:cs typeface="Nazanin" pitchFamily="2" charset="-78"/>
              </a:rPr>
              <a:t>با استفاده از گيت‌هاي منطقي</a:t>
            </a:r>
          </a:p>
          <a:p>
            <a:pPr algn="r" rtl="1" eaLnBrk="1" hangingPunct="1"/>
            <a:r>
              <a:rPr lang="fa-IR" sz="2400" smtClean="0">
                <a:cs typeface="Nazanin" pitchFamily="2" charset="-78"/>
              </a:rPr>
              <a:t>با استفاده از مدارهاي </a:t>
            </a:r>
            <a:r>
              <a:rPr lang="en-US" sz="2400" smtClean="0">
                <a:cs typeface="Nazanin" pitchFamily="2" charset="-78"/>
              </a:rPr>
              <a:t>MSI</a:t>
            </a:r>
            <a:r>
              <a:rPr lang="fa-IR" sz="2400" smtClean="0">
                <a:cs typeface="Nazanin" pitchFamily="2" charset="-78"/>
              </a:rPr>
              <a:t> و </a:t>
            </a:r>
            <a:r>
              <a:rPr lang="en-US" sz="2400" smtClean="0">
                <a:cs typeface="Nazanin" pitchFamily="2" charset="-78"/>
              </a:rPr>
              <a:t>LSI</a:t>
            </a:r>
            <a:r>
              <a:rPr lang="fa-IR" sz="2400" smtClean="0">
                <a:cs typeface="Nazanin" pitchFamily="2" charset="-78"/>
              </a:rPr>
              <a:t> </a:t>
            </a:r>
          </a:p>
          <a:p>
            <a:pPr algn="r" rtl="1" eaLnBrk="1" hangingPunct="1"/>
            <a:r>
              <a:rPr lang="fa-IR" sz="2400" smtClean="0">
                <a:cs typeface="Nazanin" pitchFamily="2" charset="-78"/>
              </a:rPr>
              <a:t>با استفاده از ديكدر</a:t>
            </a:r>
          </a:p>
          <a:p>
            <a:pPr algn="r" rtl="1" eaLnBrk="1" hangingPunct="1"/>
            <a:r>
              <a:rPr lang="fa-IR" sz="2400" smtClean="0">
                <a:solidFill>
                  <a:schemeClr val="folHlink"/>
                </a:solidFill>
                <a:cs typeface="Nazanin" pitchFamily="2" charset="-78"/>
              </a:rPr>
              <a:t>با استفاده از مالتي‌پلكسر</a:t>
            </a:r>
          </a:p>
          <a:p>
            <a:pPr algn="r" rtl="1" eaLnBrk="1" hangingPunct="1"/>
            <a:r>
              <a:rPr lang="fa-IR" sz="2400" smtClean="0">
                <a:cs typeface="Nazanin" pitchFamily="2" charset="-78"/>
              </a:rPr>
              <a:t>با استفاده از </a:t>
            </a:r>
            <a:r>
              <a:rPr lang="en-US" sz="2400" smtClean="0">
                <a:cs typeface="Nazanin" pitchFamily="2" charset="-78"/>
              </a:rPr>
              <a:t>PLA</a:t>
            </a:r>
            <a:endParaRPr lang="fa-IR" sz="2400" smtClean="0">
              <a:cs typeface="Nazanin" pitchFamily="2" charset="-78"/>
            </a:endParaRPr>
          </a:p>
          <a:p>
            <a:pPr algn="r" rtl="1" eaLnBrk="1" hangingPunct="1">
              <a:buFontTx/>
              <a:buNone/>
            </a:pPr>
            <a:endParaRPr lang="en-US" sz="2000" smtClean="0"/>
          </a:p>
        </p:txBody>
      </p:sp>
      <p:sp>
        <p:nvSpPr>
          <p:cNvPr id="2140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پياده‌سازي تابع بولي بوسيلة </a:t>
            </a:r>
            <a:r>
              <a:rPr lang="en-US" sz="2800" b="1" smtClean="0">
                <a:cs typeface="Nazanin" pitchFamily="2" charset="-78"/>
              </a:rPr>
              <a:t>MUX</a:t>
            </a:r>
          </a:p>
        </p:txBody>
      </p:sp>
      <p:sp>
        <p:nvSpPr>
          <p:cNvPr id="21504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اگر تابع بولي داراي </a:t>
            </a:r>
            <a:r>
              <a:rPr lang="en-US" sz="2400" smtClean="0">
                <a:cs typeface="Nazanin" pitchFamily="2" charset="-78"/>
              </a:rPr>
              <a:t>n+1</a:t>
            </a:r>
            <a:r>
              <a:rPr lang="fa-IR" sz="2400" smtClean="0">
                <a:cs typeface="Nazanin" pitchFamily="2" charset="-78"/>
              </a:rPr>
              <a:t> متغير باشد، </a:t>
            </a:r>
            <a:r>
              <a:rPr lang="en-US" sz="2400" smtClean="0">
                <a:cs typeface="Nazanin" pitchFamily="2" charset="-78"/>
              </a:rPr>
              <a:t>n</a:t>
            </a:r>
            <a:r>
              <a:rPr lang="fa-IR" sz="2400" smtClean="0">
                <a:cs typeface="Nazanin" pitchFamily="2" charset="-78"/>
              </a:rPr>
              <a:t>تا از آنها را به خطوط انتخاب </a:t>
            </a:r>
            <a:r>
              <a:rPr lang="en-US" sz="2400" smtClean="0">
                <a:cs typeface="Nazanin" pitchFamily="2" charset="-78"/>
              </a:rPr>
              <a:t>MUX</a:t>
            </a:r>
            <a:r>
              <a:rPr lang="fa-IR" sz="2400" smtClean="0">
                <a:cs typeface="Nazanin" pitchFamily="2" charset="-78"/>
              </a:rPr>
              <a:t> وصل مي‌كنيم.</a:t>
            </a:r>
          </a:p>
          <a:p>
            <a:pPr algn="r" rtl="1" eaLnBrk="1" hangingPunct="1"/>
            <a:endParaRPr lang="fa-IR" sz="2400" smtClean="0">
              <a:cs typeface="Nazanin" pitchFamily="2" charset="-78"/>
            </a:endParaRPr>
          </a:p>
          <a:p>
            <a:pPr algn="r" rtl="1" eaLnBrk="1" hangingPunct="1"/>
            <a:r>
              <a:rPr lang="fa-IR" sz="2400" smtClean="0">
                <a:cs typeface="Nazanin" pitchFamily="2" charset="-78"/>
              </a:rPr>
              <a:t>اگر </a:t>
            </a:r>
            <a:r>
              <a:rPr lang="en-US" sz="2400" smtClean="0">
                <a:cs typeface="Nazanin" pitchFamily="2" charset="-78"/>
              </a:rPr>
              <a:t>A</a:t>
            </a:r>
            <a:r>
              <a:rPr lang="fa-IR" sz="2400" smtClean="0">
                <a:cs typeface="Nazanin" pitchFamily="2" charset="-78"/>
              </a:rPr>
              <a:t> متغير منفرد (باقي‌مانده) تابع بولي باشد، ورودي‌هاي </a:t>
            </a:r>
            <a:r>
              <a:rPr lang="en-US" sz="2400" smtClean="0">
                <a:cs typeface="Nazanin" pitchFamily="2" charset="-78"/>
              </a:rPr>
              <a:t>MUX</a:t>
            </a:r>
            <a:r>
              <a:rPr lang="fa-IR" sz="2400" smtClean="0">
                <a:cs typeface="Nazanin" pitchFamily="2" charset="-78"/>
              </a:rPr>
              <a:t> مي‌توانند </a:t>
            </a:r>
            <a:r>
              <a:rPr lang="en-US" sz="2400" smtClean="0">
                <a:cs typeface="Nazanin" pitchFamily="2" charset="-78"/>
              </a:rPr>
              <a:t>A</a:t>
            </a:r>
            <a:r>
              <a:rPr lang="fa-IR" sz="2400" smtClean="0">
                <a:cs typeface="Nazanin" pitchFamily="2" charset="-78"/>
              </a:rPr>
              <a:t>، </a:t>
            </a:r>
            <a:r>
              <a:rPr lang="en-US" sz="2400" smtClean="0">
                <a:cs typeface="Nazanin" pitchFamily="2" charset="-78"/>
              </a:rPr>
              <a:t>A′</a:t>
            </a:r>
            <a:r>
              <a:rPr lang="fa-IR" sz="2400" smtClean="0">
                <a:cs typeface="Nazanin" pitchFamily="2" charset="-78"/>
              </a:rPr>
              <a:t>، </a:t>
            </a:r>
            <a:r>
              <a:rPr lang="en-US" sz="2400" smtClean="0">
                <a:cs typeface="Nazanin" pitchFamily="2" charset="-78"/>
              </a:rPr>
              <a:t>1</a:t>
            </a:r>
            <a:r>
              <a:rPr lang="fa-IR" sz="2400" smtClean="0">
                <a:cs typeface="Nazanin" pitchFamily="2" charset="-78"/>
              </a:rPr>
              <a:t> و يا </a:t>
            </a:r>
            <a:r>
              <a:rPr lang="en-US" sz="2400" smtClean="0">
                <a:cs typeface="Nazanin" pitchFamily="2" charset="-78"/>
              </a:rPr>
              <a:t>0</a:t>
            </a:r>
            <a:r>
              <a:rPr lang="fa-IR" sz="2400" smtClean="0">
                <a:cs typeface="Nazanin" pitchFamily="2" charset="-78"/>
              </a:rPr>
              <a:t> باشند.</a:t>
            </a:r>
          </a:p>
          <a:p>
            <a:pPr algn="r" rtl="1" eaLnBrk="1" hangingPunct="1"/>
            <a:endParaRPr lang="fa-IR" sz="2400" smtClean="0">
              <a:cs typeface="Nazanin" pitchFamily="2" charset="-78"/>
            </a:endParaRPr>
          </a:p>
          <a:p>
            <a:pPr algn="r" rtl="1" eaLnBrk="1" hangingPunct="1"/>
            <a:r>
              <a:rPr lang="fa-IR" sz="2400" smtClean="0">
                <a:cs typeface="Nazanin" pitchFamily="2" charset="-78"/>
              </a:rPr>
              <a:t>ساده‌تر اينست كه اولين يا آخرين متغير را بعنوان متغير منفرد انتخاب كرده، بقية متغيرها را به ورودي‌هاي انتخاب </a:t>
            </a:r>
            <a:r>
              <a:rPr lang="en-US" sz="2400" smtClean="0">
                <a:cs typeface="Nazanin" pitchFamily="2" charset="-78"/>
              </a:rPr>
              <a:t>MUX </a:t>
            </a:r>
            <a:r>
              <a:rPr lang="fa-IR" sz="2400" smtClean="0">
                <a:cs typeface="Nazanin" pitchFamily="2" charset="-78"/>
              </a:rPr>
              <a:t> بدهيم.  </a:t>
            </a:r>
          </a:p>
          <a:p>
            <a:pPr algn="r" rtl="1" eaLnBrk="1" hangingPunct="1">
              <a:buFontTx/>
              <a:buNone/>
            </a:pPr>
            <a:endParaRPr lang="en-US" sz="2000" smtClean="0"/>
          </a:p>
        </p:txBody>
      </p:sp>
      <p:sp>
        <p:nvSpPr>
          <p:cNvPr id="21504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مراحل پياده‌سازي</a:t>
            </a:r>
            <a:endParaRPr lang="en-US" sz="2800" b="1" smtClean="0">
              <a:cs typeface="Nazanin" pitchFamily="2" charset="-78"/>
            </a:endParaRPr>
          </a:p>
        </p:txBody>
      </p:sp>
      <p:sp>
        <p:nvSpPr>
          <p:cNvPr id="21606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آخرين متغير را جدا كرده، بقيه رابه ترتيب به وروديهاي انتخاب </a:t>
            </a:r>
            <a:r>
              <a:rPr lang="en-US" sz="2400" smtClean="0">
                <a:cs typeface="Nazanin" pitchFamily="2" charset="-78"/>
              </a:rPr>
              <a:t>MUX</a:t>
            </a:r>
            <a:r>
              <a:rPr lang="fa-IR" sz="2400" smtClean="0">
                <a:cs typeface="Nazanin" pitchFamily="2" charset="-78"/>
              </a:rPr>
              <a:t> وصل كنيد.</a:t>
            </a:r>
          </a:p>
          <a:p>
            <a:pPr algn="r" rtl="1" eaLnBrk="1" hangingPunct="1"/>
            <a:r>
              <a:rPr lang="fa-IR" sz="2400" smtClean="0">
                <a:cs typeface="Nazanin" pitchFamily="2" charset="-78"/>
              </a:rPr>
              <a:t>جدول درستي تابع را تشكيل دهيد.</a:t>
            </a:r>
          </a:p>
          <a:p>
            <a:pPr algn="r" rtl="1" eaLnBrk="1" hangingPunct="1"/>
            <a:r>
              <a:rPr lang="fa-IR" sz="2400" smtClean="0">
                <a:cs typeface="Nazanin" pitchFamily="2" charset="-78"/>
              </a:rPr>
              <a:t>محتواي جدول درستي را از بالا دو سطر، دو سطر جدا كنيد.</a:t>
            </a:r>
          </a:p>
          <a:p>
            <a:pPr algn="r" rtl="1" eaLnBrk="1" hangingPunct="1"/>
            <a:r>
              <a:rPr lang="fa-IR" sz="2400" smtClean="0">
                <a:cs typeface="Nazanin" pitchFamily="2" charset="-78"/>
              </a:rPr>
              <a:t>براي قسمتهاي جدا شده، اگر هر دو مقدار تابع برابر با:</a:t>
            </a:r>
          </a:p>
          <a:p>
            <a:pPr lvl="1" algn="r" rtl="1" eaLnBrk="1" hangingPunct="1"/>
            <a:r>
              <a:rPr lang="fa-IR" sz="2000" smtClean="0">
                <a:cs typeface="Nazanin" pitchFamily="2" charset="-78"/>
              </a:rPr>
              <a:t>صفر هستند، آنگاه ورودي متناظر از </a:t>
            </a:r>
            <a:r>
              <a:rPr lang="en-US" sz="2000" smtClean="0">
                <a:cs typeface="Nazanin" pitchFamily="2" charset="-78"/>
              </a:rPr>
              <a:t>MUX</a:t>
            </a:r>
            <a:r>
              <a:rPr lang="fa-IR" sz="2000" smtClean="0">
                <a:cs typeface="Nazanin" pitchFamily="2" charset="-78"/>
              </a:rPr>
              <a:t> برابر با </a:t>
            </a:r>
            <a:r>
              <a:rPr lang="en-US" sz="2000" smtClean="0">
                <a:cs typeface="Nazanin" pitchFamily="2" charset="-78"/>
              </a:rPr>
              <a:t>0</a:t>
            </a:r>
            <a:r>
              <a:rPr lang="fa-IR" sz="2000" smtClean="0">
                <a:cs typeface="Nazanin" pitchFamily="2" charset="-78"/>
              </a:rPr>
              <a:t> قرار داده مي‌شود.</a:t>
            </a:r>
          </a:p>
          <a:p>
            <a:pPr lvl="1" algn="r" rtl="1" eaLnBrk="1" hangingPunct="1"/>
            <a:r>
              <a:rPr lang="en-US" sz="2000" smtClean="0">
                <a:cs typeface="Nazanin" pitchFamily="2" charset="-78"/>
              </a:rPr>
              <a:t>1</a:t>
            </a:r>
            <a:r>
              <a:rPr lang="fa-IR" sz="2000" smtClean="0">
                <a:cs typeface="Nazanin" pitchFamily="2" charset="-78"/>
              </a:rPr>
              <a:t> هستند، آنگاه ورودي متناظر از </a:t>
            </a:r>
            <a:r>
              <a:rPr lang="en-US" sz="2000" smtClean="0">
                <a:cs typeface="Nazanin" pitchFamily="2" charset="-78"/>
              </a:rPr>
              <a:t>MUX</a:t>
            </a:r>
            <a:r>
              <a:rPr lang="fa-IR" sz="2000" smtClean="0">
                <a:cs typeface="Nazanin" pitchFamily="2" charset="-78"/>
              </a:rPr>
              <a:t> برابر با </a:t>
            </a:r>
            <a:r>
              <a:rPr lang="en-US" sz="2000" smtClean="0">
                <a:cs typeface="Nazanin" pitchFamily="2" charset="-78"/>
              </a:rPr>
              <a:t>1</a:t>
            </a:r>
            <a:r>
              <a:rPr lang="fa-IR" sz="2000" smtClean="0">
                <a:cs typeface="Nazanin" pitchFamily="2" charset="-78"/>
              </a:rPr>
              <a:t> قرار داده مي‌شود.</a:t>
            </a:r>
            <a:endParaRPr lang="en-US" sz="2000" smtClean="0">
              <a:cs typeface="Nazanin" pitchFamily="2" charset="-78"/>
            </a:endParaRPr>
          </a:p>
          <a:p>
            <a:pPr lvl="1" algn="r" rtl="1" eaLnBrk="1" hangingPunct="1"/>
            <a:r>
              <a:rPr lang="fa-IR" sz="2000" smtClean="0">
                <a:cs typeface="Nazanin" pitchFamily="2" charset="-78"/>
              </a:rPr>
              <a:t>مقادير متغير منفرد هستند، آنگاه همان متغير منفرد به ورودي متناظر از </a:t>
            </a:r>
            <a:r>
              <a:rPr lang="en-US" sz="2000" smtClean="0">
                <a:cs typeface="Nazanin" pitchFamily="2" charset="-78"/>
              </a:rPr>
              <a:t>MUX</a:t>
            </a:r>
            <a:r>
              <a:rPr lang="fa-IR" sz="2000" smtClean="0">
                <a:cs typeface="Nazanin" pitchFamily="2" charset="-78"/>
              </a:rPr>
              <a:t> داده مي‌شود.</a:t>
            </a:r>
          </a:p>
          <a:p>
            <a:pPr lvl="1" algn="r" rtl="1" eaLnBrk="1" hangingPunct="1"/>
            <a:r>
              <a:rPr lang="fa-IR" sz="2000" smtClean="0">
                <a:cs typeface="Nazanin" pitchFamily="2" charset="-78"/>
              </a:rPr>
              <a:t>مكمل مقادير متغير منفرد هستند، آنگاه مكمل متغير منفرد به ورودي متناظر از </a:t>
            </a:r>
            <a:r>
              <a:rPr lang="en-US" sz="2000" smtClean="0">
                <a:cs typeface="Nazanin" pitchFamily="2" charset="-78"/>
              </a:rPr>
              <a:t>MUX</a:t>
            </a:r>
            <a:r>
              <a:rPr lang="fa-IR" sz="2000" smtClean="0">
                <a:cs typeface="Nazanin" pitchFamily="2" charset="-78"/>
              </a:rPr>
              <a:t> داده مي‌شود.</a:t>
            </a:r>
          </a:p>
          <a:p>
            <a:pPr lvl="1" algn="r" rtl="1" eaLnBrk="1" hangingPunct="1"/>
            <a:endParaRPr lang="en-US" sz="1800" smtClean="0"/>
          </a:p>
        </p:txBody>
      </p:sp>
      <p:sp>
        <p:nvSpPr>
          <p:cNvPr id="21606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مثال</a:t>
            </a:r>
            <a:endParaRPr lang="en-US" sz="2800" b="1" smtClean="0">
              <a:cs typeface="Nazanin" pitchFamily="2" charset="-78"/>
            </a:endParaRPr>
          </a:p>
        </p:txBody>
      </p:sp>
      <p:sp>
        <p:nvSpPr>
          <p:cNvPr id="21709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تابع بولي زير همراه با نحوة‌پياده‌سازي آن توسط </a:t>
            </a:r>
            <a:r>
              <a:rPr lang="en-US" sz="2400" smtClean="0">
                <a:cs typeface="Nazanin" pitchFamily="2" charset="-78"/>
              </a:rPr>
              <a:t>MUX</a:t>
            </a:r>
            <a:r>
              <a:rPr lang="fa-IR" sz="2400" smtClean="0">
                <a:cs typeface="Nazanin" pitchFamily="2" charset="-78"/>
              </a:rPr>
              <a:t> نشان داده شده است:</a:t>
            </a:r>
          </a:p>
          <a:p>
            <a:pPr algn="r" rtl="1" eaLnBrk="1" hangingPunct="1">
              <a:buFontTx/>
              <a:buNone/>
            </a:pPr>
            <a:endParaRPr lang="en-US" sz="2000" smtClean="0"/>
          </a:p>
        </p:txBody>
      </p:sp>
      <p:pic>
        <p:nvPicPr>
          <p:cNvPr id="217092" name="Picture 4" descr="MUX-IMPLEMENT"/>
          <p:cNvPicPr>
            <a:picLocks noChangeAspect="1" noChangeArrowheads="1"/>
          </p:cNvPicPr>
          <p:nvPr/>
        </p:nvPicPr>
        <p:blipFill>
          <a:blip r:embed="rId2"/>
          <a:srcRect/>
          <a:stretch>
            <a:fillRect/>
          </a:stretch>
        </p:blipFill>
        <p:spPr bwMode="auto">
          <a:xfrm>
            <a:off x="1403350" y="2636838"/>
            <a:ext cx="5897563" cy="3341687"/>
          </a:xfrm>
          <a:prstGeom prst="rect">
            <a:avLst/>
          </a:prstGeom>
          <a:noFill/>
          <a:ln w="9525">
            <a:noFill/>
            <a:miter lim="800000"/>
            <a:headEnd/>
            <a:tailEnd/>
          </a:ln>
        </p:spPr>
      </p:pic>
      <p:sp>
        <p:nvSpPr>
          <p:cNvPr id="21709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143000" y="304800"/>
            <a:ext cx="7772400" cy="609600"/>
          </a:xfrm>
        </p:spPr>
        <p:txBody>
          <a:bodyPr/>
          <a:lstStyle/>
          <a:p>
            <a:pPr eaLnBrk="1" hangingPunct="1"/>
            <a:r>
              <a:rPr lang="fa-IR" sz="2800" b="1" smtClean="0">
                <a:cs typeface="Nazanin" pitchFamily="2" charset="-78"/>
              </a:rPr>
              <a:t>نمايش دا ده ها</a:t>
            </a:r>
            <a:endParaRPr lang="en-US" sz="2800" b="1" smtClean="0">
              <a:cs typeface="Nazanin" pitchFamily="2" charset="-78"/>
            </a:endParaRPr>
          </a:p>
        </p:txBody>
      </p:sp>
      <p:sp>
        <p:nvSpPr>
          <p:cNvPr id="50179" name="Rectangle 3"/>
          <p:cNvSpPr>
            <a:spLocks noGrp="1" noChangeArrowheads="1"/>
          </p:cNvSpPr>
          <p:nvPr>
            <p:ph type="subTitle" idx="1"/>
          </p:nvPr>
        </p:nvSpPr>
        <p:spPr>
          <a:xfrm>
            <a:off x="2286000" y="1219200"/>
            <a:ext cx="5562600" cy="4800600"/>
          </a:xfrm>
        </p:spPr>
        <p:txBody>
          <a:bodyPr/>
          <a:lstStyle/>
          <a:p>
            <a:pPr algn="r" rtl="1" eaLnBrk="1" hangingPunct="1">
              <a:buFontTx/>
              <a:buChar char="•"/>
            </a:pPr>
            <a:r>
              <a:rPr lang="fa-IR" sz="2000" b="1" smtClean="0">
                <a:cs typeface="Nazanin" pitchFamily="2" charset="-78"/>
              </a:rPr>
              <a:t>انواع داده‌ها </a:t>
            </a:r>
          </a:p>
          <a:p>
            <a:pPr algn="r" rtl="1" eaLnBrk="1" hangingPunct="1">
              <a:buFontTx/>
              <a:buChar char="•"/>
            </a:pPr>
            <a:endParaRPr lang="fa-IR" sz="2000" b="1" smtClean="0">
              <a:cs typeface="Nazanin" pitchFamily="2" charset="-78"/>
            </a:endParaRPr>
          </a:p>
          <a:p>
            <a:pPr algn="r" rtl="1" eaLnBrk="1" hangingPunct="1">
              <a:buFontTx/>
              <a:buChar char="•"/>
            </a:pPr>
            <a:r>
              <a:rPr lang="fa-IR" sz="2000" b="1" smtClean="0">
                <a:cs typeface="Nazanin" pitchFamily="2" charset="-78"/>
              </a:rPr>
              <a:t>مكمل‌ها</a:t>
            </a:r>
          </a:p>
          <a:p>
            <a:pPr algn="r" rtl="1" eaLnBrk="1" hangingPunct="1">
              <a:buFontTx/>
              <a:buChar char="•"/>
            </a:pPr>
            <a:endParaRPr lang="fa-IR" sz="2000" b="1" smtClean="0">
              <a:cs typeface="Nazanin" pitchFamily="2" charset="-78"/>
            </a:endParaRPr>
          </a:p>
          <a:p>
            <a:pPr algn="r" rtl="1" eaLnBrk="1" hangingPunct="1">
              <a:buFontTx/>
              <a:buChar char="•"/>
            </a:pPr>
            <a:r>
              <a:rPr lang="fa-IR" sz="2000" b="1" smtClean="0">
                <a:cs typeface="Nazanin" pitchFamily="2" charset="-78"/>
              </a:rPr>
              <a:t>نمايش با مميز ثابت</a:t>
            </a:r>
          </a:p>
          <a:p>
            <a:pPr algn="r" rtl="1" eaLnBrk="1" hangingPunct="1">
              <a:buFontTx/>
              <a:buChar char="•"/>
            </a:pPr>
            <a:endParaRPr lang="fa-IR" sz="2000" b="1" smtClean="0">
              <a:cs typeface="Nazanin" pitchFamily="2" charset="-78"/>
            </a:endParaRPr>
          </a:p>
          <a:p>
            <a:pPr algn="r" rtl="1" eaLnBrk="1" hangingPunct="1">
              <a:buFontTx/>
              <a:buChar char="•"/>
            </a:pPr>
            <a:r>
              <a:rPr lang="fa-IR" sz="2000" b="1" smtClean="0">
                <a:cs typeface="Nazanin" pitchFamily="2" charset="-78"/>
              </a:rPr>
              <a:t>نمايش با مميز شناور</a:t>
            </a:r>
          </a:p>
          <a:p>
            <a:pPr algn="r" rtl="1" eaLnBrk="1" hangingPunct="1">
              <a:buFontTx/>
              <a:buChar char="•"/>
            </a:pPr>
            <a:endParaRPr lang="fa-IR" sz="2000" b="1" smtClean="0">
              <a:cs typeface="Nazanin" pitchFamily="2" charset="-78"/>
            </a:endParaRPr>
          </a:p>
          <a:p>
            <a:pPr algn="r" rtl="1" eaLnBrk="1" hangingPunct="1">
              <a:buFontTx/>
              <a:buChar char="•"/>
            </a:pPr>
            <a:r>
              <a:rPr lang="fa-IR" sz="2000" b="1" smtClean="0">
                <a:cs typeface="Nazanin" pitchFamily="2" charset="-78"/>
              </a:rPr>
              <a:t>ديگر كدهاي باينري</a:t>
            </a:r>
          </a:p>
          <a:p>
            <a:pPr algn="r" rtl="1" eaLnBrk="1" hangingPunct="1">
              <a:buFontTx/>
              <a:buChar char="•"/>
            </a:pPr>
            <a:endParaRPr lang="fa-IR" sz="2000" b="1" smtClean="0">
              <a:cs typeface="Nazanin" pitchFamily="2" charset="-78"/>
            </a:endParaRPr>
          </a:p>
          <a:p>
            <a:pPr algn="r" rtl="1" eaLnBrk="1" hangingPunct="1">
              <a:buFontTx/>
              <a:buChar char="•"/>
            </a:pPr>
            <a:r>
              <a:rPr lang="fa-IR" sz="2000" b="1" smtClean="0">
                <a:cs typeface="Nazanin" pitchFamily="2" charset="-78"/>
              </a:rPr>
              <a:t>كشف خطا</a:t>
            </a:r>
            <a:endParaRPr lang="en-US" sz="2000" smtClean="0">
              <a:cs typeface="Nazanin" pitchFamily="2" charset="-78"/>
            </a:endParaRPr>
          </a:p>
        </p:txBody>
      </p:sp>
      <p:sp>
        <p:nvSpPr>
          <p:cNvPr id="5018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rtl="1" eaLnBrk="1" hangingPunct="1"/>
            <a:r>
              <a:rPr lang="fa-IR" sz="2800" b="1" smtClean="0">
                <a:cs typeface="Nazanin" pitchFamily="2" charset="-78"/>
              </a:rPr>
              <a:t>وزن ارقام در سيستم مكمل دو</a:t>
            </a:r>
            <a:endParaRPr lang="en-US" sz="2800" b="1" smtClean="0">
              <a:cs typeface="Nazanin" pitchFamily="2" charset="-78"/>
            </a:endParaRPr>
          </a:p>
        </p:txBody>
      </p:sp>
      <p:sp>
        <p:nvSpPr>
          <p:cNvPr id="67587" name="Rectangle 3"/>
          <p:cNvSpPr>
            <a:spLocks noGrp="1" noChangeArrowheads="1"/>
          </p:cNvSpPr>
          <p:nvPr>
            <p:ph type="body" idx="1"/>
          </p:nvPr>
        </p:nvSpPr>
        <p:spPr/>
        <p:txBody>
          <a:bodyPr/>
          <a:lstStyle/>
          <a:p>
            <a:pPr algn="r" rtl="1" eaLnBrk="1" hangingPunct="1"/>
            <a:r>
              <a:rPr lang="fa-IR" sz="2400" smtClean="0">
                <a:cs typeface="Nazanin" pitchFamily="2" charset="-78"/>
              </a:rPr>
              <a:t>وزن ارقام درنمايش مكمل دو اعداد علامت دار به صورت زير تعريف مي‌شود:</a:t>
            </a:r>
          </a:p>
          <a:p>
            <a:pPr lvl="1" algn="r" rtl="1" eaLnBrk="1" hangingPunct="1"/>
            <a:r>
              <a:rPr lang="fa-IR" sz="2000" smtClean="0">
                <a:cs typeface="Nazanin" pitchFamily="2" charset="-78"/>
              </a:rPr>
              <a:t>بيت علامت داراي وزن منفي است.</a:t>
            </a:r>
          </a:p>
          <a:p>
            <a:pPr lvl="1" algn="r" rtl="1" eaLnBrk="1" hangingPunct="1"/>
            <a:r>
              <a:rPr lang="fa-IR" sz="2000" smtClean="0">
                <a:cs typeface="Nazanin" pitchFamily="2" charset="-78"/>
              </a:rPr>
              <a:t>وزن بقية بيت ها مشابه حالت اعداد بدون علامت محاسبه مي شود:</a:t>
            </a:r>
          </a:p>
          <a:p>
            <a:pPr lvl="1" algn="r" rtl="1" eaLnBrk="1" hangingPunct="1">
              <a:buFontTx/>
              <a:buNone/>
            </a:pPr>
            <a:r>
              <a:rPr lang="fa-IR" sz="2000" smtClean="0">
                <a:cs typeface="Nazanin" pitchFamily="2" charset="-78"/>
              </a:rPr>
              <a:t> </a:t>
            </a:r>
            <a:endParaRPr lang="en-US" sz="2000" smtClean="0">
              <a:cs typeface="Nazanin" pitchFamily="2" charset="-78"/>
            </a:endParaRPr>
          </a:p>
        </p:txBody>
      </p:sp>
      <p:sp>
        <p:nvSpPr>
          <p:cNvPr id="67588" name="Rectangle 4"/>
          <p:cNvSpPr>
            <a:spLocks noChangeArrowheads="1"/>
          </p:cNvSpPr>
          <p:nvPr/>
        </p:nvSpPr>
        <p:spPr bwMode="auto">
          <a:xfrm>
            <a:off x="987425" y="3344863"/>
            <a:ext cx="1765300" cy="339725"/>
          </a:xfrm>
          <a:prstGeom prst="rect">
            <a:avLst/>
          </a:prstGeom>
          <a:noFill/>
          <a:ln w="25400">
            <a:noFill/>
            <a:miter lim="800000"/>
            <a:headEnd/>
            <a:tailEnd/>
          </a:ln>
        </p:spPr>
        <p:txBody>
          <a:bodyPr wrap="none">
            <a:spAutoFit/>
          </a:bodyPr>
          <a:lstStyle/>
          <a:p>
            <a:pPr algn="l" eaLnBrk="0" hangingPunct="0">
              <a:lnSpc>
                <a:spcPct val="90000"/>
              </a:lnSpc>
            </a:pPr>
            <a:r>
              <a:rPr kumimoji="1" lang="en-US" altLang="ko-KR" b="1" u="none">
                <a:ea typeface="Gulim" pitchFamily="34" charset="-127"/>
              </a:rPr>
              <a:t>X = x</a:t>
            </a:r>
            <a:r>
              <a:rPr kumimoji="1" lang="en-US" altLang="ko-KR" b="1" u="none" baseline="-25000">
                <a:ea typeface="Gulim" pitchFamily="34" charset="-127"/>
              </a:rPr>
              <a:t>n</a:t>
            </a:r>
            <a:r>
              <a:rPr kumimoji="1" lang="en-US" altLang="ko-KR" b="1" u="none">
                <a:ea typeface="Gulim" pitchFamily="34" charset="-127"/>
              </a:rPr>
              <a:t> x</a:t>
            </a:r>
            <a:r>
              <a:rPr kumimoji="1" lang="en-US" altLang="ko-KR" b="1" u="none" baseline="-25000">
                <a:ea typeface="Gulim" pitchFamily="34" charset="-127"/>
              </a:rPr>
              <a:t>n-1</a:t>
            </a:r>
            <a:r>
              <a:rPr kumimoji="1" lang="en-US" altLang="ko-KR" b="1" u="none">
                <a:ea typeface="Gulim" pitchFamily="34" charset="-127"/>
              </a:rPr>
              <a:t> ... x</a:t>
            </a:r>
            <a:r>
              <a:rPr kumimoji="1" lang="en-US" altLang="ko-KR" b="1" u="none" baseline="-25000">
                <a:ea typeface="Gulim" pitchFamily="34" charset="-127"/>
              </a:rPr>
              <a:t>0</a:t>
            </a:r>
          </a:p>
        </p:txBody>
      </p:sp>
      <p:grpSp>
        <p:nvGrpSpPr>
          <p:cNvPr id="67589" name="Group 5"/>
          <p:cNvGrpSpPr>
            <a:grpSpLocks/>
          </p:cNvGrpSpPr>
          <p:nvPr/>
        </p:nvGrpSpPr>
        <p:grpSpPr bwMode="auto">
          <a:xfrm>
            <a:off x="987425" y="3721100"/>
            <a:ext cx="3333750" cy="887413"/>
            <a:chOff x="622" y="2344"/>
            <a:chExt cx="2100" cy="559"/>
          </a:xfrm>
        </p:grpSpPr>
        <p:sp>
          <p:nvSpPr>
            <p:cNvPr id="67591" name="Text Box 6"/>
            <p:cNvSpPr txBox="1">
              <a:spLocks noChangeArrowheads="1"/>
            </p:cNvSpPr>
            <p:nvPr/>
          </p:nvSpPr>
          <p:spPr bwMode="auto">
            <a:xfrm>
              <a:off x="622" y="2507"/>
              <a:ext cx="2100" cy="214"/>
            </a:xfrm>
            <a:prstGeom prst="rect">
              <a:avLst/>
            </a:prstGeom>
            <a:noFill/>
            <a:ln w="25400">
              <a:noFill/>
              <a:miter lim="800000"/>
              <a:headEnd/>
              <a:tailEnd/>
            </a:ln>
          </p:spPr>
          <p:txBody>
            <a:bodyPr wrap="none">
              <a:spAutoFit/>
            </a:bodyPr>
            <a:lstStyle/>
            <a:p>
              <a:pPr algn="l" eaLnBrk="0" hangingPunct="0">
                <a:lnSpc>
                  <a:spcPct val="90000"/>
                </a:lnSpc>
              </a:pPr>
              <a:r>
                <a:rPr kumimoji="1" lang="en-US" altLang="ko-KR" b="1" u="none">
                  <a:ea typeface="Gulim" pitchFamily="34" charset="-127"/>
                  <a:sym typeface="Wingdings" pitchFamily="2" charset="2"/>
                </a:rPr>
                <a:t>  V(</a:t>
              </a:r>
              <a:r>
                <a:rPr kumimoji="1" lang="en-US" altLang="ko-KR" b="1" u="none">
                  <a:ea typeface="Gulim" pitchFamily="34" charset="-127"/>
                </a:rPr>
                <a:t>X) = - x</a:t>
              </a:r>
              <a:r>
                <a:rPr kumimoji="1" lang="en-US" altLang="ko-KR" b="1" u="none" baseline="-25000">
                  <a:ea typeface="Gulim" pitchFamily="34" charset="-127"/>
                </a:rPr>
                <a:t>n</a:t>
              </a:r>
              <a:r>
                <a:rPr kumimoji="1" lang="en-US" altLang="ko-KR" b="1" u="none">
                  <a:ea typeface="Gulim" pitchFamily="34" charset="-127"/>
                </a:rPr>
                <a:t> </a:t>
              </a:r>
              <a:r>
                <a:rPr kumimoji="1" lang="en-US" altLang="ko-KR" b="1" u="none">
                  <a:ea typeface="Gulim" pitchFamily="34" charset="-127"/>
                  <a:sym typeface="Symbol" pitchFamily="18" charset="2"/>
                </a:rPr>
                <a:t> 2</a:t>
              </a:r>
              <a:r>
                <a:rPr kumimoji="1" lang="en-US" altLang="ko-KR" b="1" u="none" baseline="30000">
                  <a:ea typeface="Gulim" pitchFamily="34" charset="-127"/>
                  <a:sym typeface="Symbol" pitchFamily="18" charset="2"/>
                </a:rPr>
                <a:t>n</a:t>
              </a:r>
              <a:r>
                <a:rPr kumimoji="1" lang="en-US" altLang="ko-KR" b="1" u="none">
                  <a:ea typeface="Gulim" pitchFamily="34" charset="-127"/>
                  <a:sym typeface="Symbol" pitchFamily="18" charset="2"/>
                </a:rPr>
                <a:t> +     x</a:t>
              </a:r>
              <a:r>
                <a:rPr kumimoji="1" lang="en-US" altLang="ko-KR" b="1" u="none" baseline="-25000">
                  <a:ea typeface="Gulim" pitchFamily="34" charset="-127"/>
                  <a:sym typeface="Symbol" pitchFamily="18" charset="2"/>
                </a:rPr>
                <a:t>i</a:t>
              </a:r>
              <a:r>
                <a:rPr kumimoji="1" lang="en-US" altLang="ko-KR" b="1" u="none">
                  <a:ea typeface="Gulim" pitchFamily="34" charset="-127"/>
                  <a:sym typeface="Symbol" pitchFamily="18" charset="2"/>
                </a:rPr>
                <a:t> </a:t>
              </a:r>
              <a:r>
                <a:rPr kumimoji="1" lang="en-US" altLang="ko-KR" b="1" u="none">
                  <a:ea typeface="Gulim" pitchFamily="34" charset="-127"/>
                </a:rPr>
                <a:t> </a:t>
              </a:r>
              <a:r>
                <a:rPr kumimoji="1" lang="en-US" altLang="ko-KR" b="1" u="none">
                  <a:ea typeface="Gulim" pitchFamily="34" charset="-127"/>
                  <a:sym typeface="Symbol" pitchFamily="18" charset="2"/>
                </a:rPr>
                <a:t> 2</a:t>
              </a:r>
              <a:r>
                <a:rPr kumimoji="1" lang="en-US" altLang="ko-KR" b="1" u="none" baseline="30000">
                  <a:ea typeface="Gulim" pitchFamily="34" charset="-127"/>
                  <a:sym typeface="Symbol" pitchFamily="18" charset="2"/>
                </a:rPr>
                <a:t>i</a:t>
              </a:r>
            </a:p>
          </p:txBody>
        </p:sp>
        <p:sp>
          <p:nvSpPr>
            <p:cNvPr id="67592" name="Text Box 7"/>
            <p:cNvSpPr txBox="1">
              <a:spLocks noChangeArrowheads="1"/>
            </p:cNvSpPr>
            <p:nvPr/>
          </p:nvSpPr>
          <p:spPr bwMode="auto">
            <a:xfrm>
              <a:off x="1982" y="2724"/>
              <a:ext cx="336" cy="179"/>
            </a:xfrm>
            <a:prstGeom prst="rect">
              <a:avLst/>
            </a:prstGeom>
            <a:noFill/>
            <a:ln w="25400">
              <a:noFill/>
              <a:miter lim="800000"/>
              <a:headEnd/>
              <a:tailEnd/>
            </a:ln>
          </p:spPr>
          <p:txBody>
            <a:bodyPr wrap="none">
              <a:spAutoFit/>
            </a:bodyPr>
            <a:lstStyle/>
            <a:p>
              <a:pPr algn="l" eaLnBrk="0" hangingPunct="0">
                <a:lnSpc>
                  <a:spcPct val="90000"/>
                </a:lnSpc>
              </a:pPr>
              <a:r>
                <a:rPr kumimoji="1" lang="en-US" altLang="ko-KR" sz="1400" b="1" u="none">
                  <a:ea typeface="Gulim" pitchFamily="34" charset="-127"/>
                </a:rPr>
                <a:t>i = 0</a:t>
              </a:r>
            </a:p>
          </p:txBody>
        </p:sp>
        <p:sp>
          <p:nvSpPr>
            <p:cNvPr id="67593" name="Rectangle 8"/>
            <p:cNvSpPr>
              <a:spLocks noChangeArrowheads="1"/>
            </p:cNvSpPr>
            <p:nvPr/>
          </p:nvSpPr>
          <p:spPr bwMode="auto">
            <a:xfrm>
              <a:off x="1958" y="2397"/>
              <a:ext cx="324" cy="438"/>
            </a:xfrm>
            <a:prstGeom prst="rect">
              <a:avLst/>
            </a:prstGeom>
            <a:noFill/>
            <a:ln w="25400">
              <a:noFill/>
              <a:miter lim="800000"/>
              <a:headEnd/>
              <a:tailEnd/>
            </a:ln>
          </p:spPr>
          <p:txBody>
            <a:bodyPr wrap="none">
              <a:spAutoFit/>
            </a:bodyPr>
            <a:lstStyle/>
            <a:p>
              <a:pPr algn="l" eaLnBrk="0" hangingPunct="0">
                <a:lnSpc>
                  <a:spcPct val="90000"/>
                </a:lnSpc>
              </a:pPr>
              <a:r>
                <a:rPr kumimoji="1" lang="en-US" altLang="ko-KR" sz="4400" b="1" u="none">
                  <a:ea typeface="Gulim" pitchFamily="34" charset="-127"/>
                  <a:sym typeface="Symbol" pitchFamily="18" charset="2"/>
                </a:rPr>
                <a:t></a:t>
              </a:r>
            </a:p>
          </p:txBody>
        </p:sp>
        <p:sp>
          <p:nvSpPr>
            <p:cNvPr id="67594" name="Text Box 9"/>
            <p:cNvSpPr txBox="1">
              <a:spLocks noChangeArrowheads="1"/>
            </p:cNvSpPr>
            <p:nvPr/>
          </p:nvSpPr>
          <p:spPr bwMode="auto">
            <a:xfrm>
              <a:off x="1980" y="2344"/>
              <a:ext cx="283" cy="179"/>
            </a:xfrm>
            <a:prstGeom prst="rect">
              <a:avLst/>
            </a:prstGeom>
            <a:noFill/>
            <a:ln w="25400">
              <a:noFill/>
              <a:miter lim="800000"/>
              <a:headEnd/>
              <a:tailEnd/>
            </a:ln>
          </p:spPr>
          <p:txBody>
            <a:bodyPr wrap="none">
              <a:spAutoFit/>
            </a:bodyPr>
            <a:lstStyle/>
            <a:p>
              <a:pPr algn="l" eaLnBrk="0" hangingPunct="0">
                <a:lnSpc>
                  <a:spcPct val="90000"/>
                </a:lnSpc>
              </a:pPr>
              <a:r>
                <a:rPr kumimoji="1" lang="en-US" altLang="ko-KR" sz="1400" b="1" u="none">
                  <a:ea typeface="Gulim" pitchFamily="34" charset="-127"/>
                </a:rPr>
                <a:t>n-1</a:t>
              </a:r>
            </a:p>
          </p:txBody>
        </p:sp>
      </p:grpSp>
      <p:sp>
        <p:nvSpPr>
          <p:cNvPr id="67590" name="Footer Placeholder 11"/>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مثال</a:t>
            </a:r>
            <a:endParaRPr lang="en-US" sz="2800" b="1" smtClean="0">
              <a:cs typeface="Nazanin" pitchFamily="2" charset="-78"/>
            </a:endParaRPr>
          </a:p>
        </p:txBody>
      </p:sp>
      <p:sp>
        <p:nvSpPr>
          <p:cNvPr id="21811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تابع بولي چهار متغيره زير همراه با نحوة‌پياده‌سازي آن توسط </a:t>
            </a:r>
            <a:r>
              <a:rPr lang="en-US" sz="2400" smtClean="0">
                <a:cs typeface="Nazanin" pitchFamily="2" charset="-78"/>
              </a:rPr>
              <a:t>MUX</a:t>
            </a:r>
            <a:r>
              <a:rPr lang="fa-IR" sz="2400" smtClean="0">
                <a:cs typeface="Nazanin" pitchFamily="2" charset="-78"/>
              </a:rPr>
              <a:t> نشان داده شده است:</a:t>
            </a:r>
          </a:p>
          <a:p>
            <a:pPr algn="r" rtl="1" eaLnBrk="1" hangingPunct="1">
              <a:buFontTx/>
              <a:buNone/>
            </a:pPr>
            <a:endParaRPr lang="en-US" sz="2000" smtClean="0"/>
          </a:p>
        </p:txBody>
      </p:sp>
      <p:sp>
        <p:nvSpPr>
          <p:cNvPr id="21811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1913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19140" name="Picture 4" descr="MUX-IMPLEMENT2"/>
          <p:cNvPicPr>
            <a:picLocks noChangeAspect="1" noChangeArrowheads="1"/>
          </p:cNvPicPr>
          <p:nvPr/>
        </p:nvPicPr>
        <p:blipFill>
          <a:blip r:embed="rId2"/>
          <a:srcRect/>
          <a:stretch>
            <a:fillRect/>
          </a:stretch>
        </p:blipFill>
        <p:spPr bwMode="auto">
          <a:xfrm>
            <a:off x="611188" y="620713"/>
            <a:ext cx="7497762" cy="5400675"/>
          </a:xfrm>
          <a:prstGeom prst="rect">
            <a:avLst/>
          </a:prstGeom>
          <a:noFill/>
          <a:ln w="9525">
            <a:noFill/>
            <a:miter lim="800000"/>
            <a:headEnd/>
            <a:tailEnd/>
          </a:ln>
        </p:spPr>
      </p:pic>
      <p:sp>
        <p:nvSpPr>
          <p:cNvPr id="2191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2016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en-US" sz="2400" smtClean="0">
              <a:cs typeface="Nazanin" pitchFamily="2" charset="-78"/>
            </a:endParaRPr>
          </a:p>
          <a:p>
            <a:pPr algn="r" rtl="1" eaLnBrk="1" hangingPunct="1"/>
            <a:endParaRPr lang="en-US" sz="2400" smtClean="0">
              <a:cs typeface="Nazanin" pitchFamily="2" charset="-78"/>
            </a:endParaRPr>
          </a:p>
          <a:p>
            <a:pPr algn="ctr" rtl="1" eaLnBrk="1" hangingPunct="1">
              <a:buFontTx/>
              <a:buNone/>
            </a:pPr>
            <a:r>
              <a:rPr lang="fa-IR" sz="5500" b="1" smtClean="0">
                <a:solidFill>
                  <a:srgbClr val="FF0000"/>
                </a:solidFill>
                <a:cs typeface="Afra" pitchFamily="2" charset="-78"/>
              </a:rPr>
              <a:t>حافظه</a:t>
            </a:r>
            <a:r>
              <a:rPr lang="fa-IR" sz="5500" b="1" smtClean="0">
                <a:solidFill>
                  <a:srgbClr val="FF0000"/>
                </a:solidFill>
                <a:cs typeface="Nazanin" pitchFamily="2" charset="-78"/>
              </a:rPr>
              <a:t>‌</a:t>
            </a:r>
            <a:r>
              <a:rPr lang="fa-IR" sz="5500" b="1" smtClean="0">
                <a:solidFill>
                  <a:srgbClr val="FF0000"/>
                </a:solidFill>
                <a:cs typeface="Afra" pitchFamily="2" charset="-78"/>
              </a:rPr>
              <a:t>ها</a:t>
            </a:r>
          </a:p>
          <a:p>
            <a:pPr algn="r" rtl="1" eaLnBrk="1" hangingPunct="1">
              <a:buFontTx/>
              <a:buNone/>
            </a:pPr>
            <a:endParaRPr lang="en-US" sz="2000" smtClean="0"/>
          </a:p>
        </p:txBody>
      </p:sp>
      <p:sp>
        <p:nvSpPr>
          <p:cNvPr id="22016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2118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r>
              <a:rPr lang="fa-IR" sz="2400" smtClean="0">
                <a:cs typeface="Nazanin" pitchFamily="2" charset="-78"/>
              </a:rPr>
              <a:t>از حافظه‌ها براي نگهداري و ذخيره اطلاعات و مقادير متغيرها استفاده مي شود.</a:t>
            </a:r>
          </a:p>
          <a:p>
            <a:pPr algn="r" rtl="1" eaLnBrk="1" hangingPunct="1">
              <a:buFontTx/>
              <a:buNone/>
            </a:pPr>
            <a:r>
              <a:rPr lang="fa-IR" sz="2400" smtClean="0">
                <a:cs typeface="Nazanin" pitchFamily="2" charset="-78"/>
              </a:rPr>
              <a:t>براي دستيابي به  هر خانة حافظه بايد از آدرس استفاده كرد.</a:t>
            </a:r>
          </a:p>
          <a:p>
            <a:pPr algn="r" rtl="1" eaLnBrk="1" hangingPunct="1">
              <a:buFontTx/>
              <a:buNone/>
            </a:pPr>
            <a:r>
              <a:rPr lang="fa-IR" sz="2400" smtClean="0">
                <a:cs typeface="Nazanin" pitchFamily="2" charset="-78"/>
              </a:rPr>
              <a:t>آدرس خود شامل دو قسمت است، آدرس سطر و آدرس ستون.</a:t>
            </a:r>
          </a:p>
          <a:p>
            <a:pPr algn="r" rtl="1" eaLnBrk="1" hangingPunct="1">
              <a:buFontTx/>
              <a:buNone/>
            </a:pPr>
            <a:r>
              <a:rPr lang="fa-IR" sz="2400" smtClean="0">
                <a:cs typeface="Nazanin" pitchFamily="2" charset="-78"/>
              </a:rPr>
              <a:t>در اين مبحث ممكن است از گيتهايي (مثلاً </a:t>
            </a:r>
            <a:r>
              <a:rPr lang="en-US" sz="2400" smtClean="0">
                <a:cs typeface="Nazanin" pitchFamily="2" charset="-78"/>
              </a:rPr>
              <a:t>OR</a:t>
            </a:r>
            <a:r>
              <a:rPr lang="fa-IR" sz="2400" smtClean="0">
                <a:cs typeface="Nazanin" pitchFamily="2" charset="-78"/>
              </a:rPr>
              <a:t>) استفاد شود كه داراي تعداد زيادي ورودي است. نحوه نمايش آن ممكن است بصورت زير باشد:</a:t>
            </a:r>
          </a:p>
          <a:p>
            <a:pPr algn="r" rtl="1" eaLnBrk="1" hangingPunct="1">
              <a:buFontTx/>
              <a:buNone/>
            </a:pPr>
            <a:r>
              <a:rPr lang="fa-IR" sz="2400" smtClean="0">
                <a:cs typeface="Nazanin" pitchFamily="2" charset="-78"/>
              </a:rPr>
              <a:t> :</a:t>
            </a:r>
          </a:p>
          <a:p>
            <a:pPr algn="r" rtl="1" eaLnBrk="1" hangingPunct="1">
              <a:buFontTx/>
              <a:buNone/>
            </a:pPr>
            <a:endParaRPr lang="en-US" sz="2000" smtClean="0"/>
          </a:p>
        </p:txBody>
      </p:sp>
      <p:pic>
        <p:nvPicPr>
          <p:cNvPr id="221188" name="Picture 4" descr="or-gates"/>
          <p:cNvPicPr>
            <a:picLocks noChangeAspect="1" noChangeArrowheads="1"/>
          </p:cNvPicPr>
          <p:nvPr/>
        </p:nvPicPr>
        <p:blipFill>
          <a:blip r:embed="rId2"/>
          <a:srcRect/>
          <a:stretch>
            <a:fillRect/>
          </a:stretch>
        </p:blipFill>
        <p:spPr bwMode="auto">
          <a:xfrm>
            <a:off x="1371600" y="4495800"/>
            <a:ext cx="6515100" cy="1114425"/>
          </a:xfrm>
          <a:prstGeom prst="rect">
            <a:avLst/>
          </a:prstGeom>
          <a:noFill/>
          <a:ln w="9525">
            <a:noFill/>
            <a:miter lim="800000"/>
            <a:headEnd/>
            <a:tailEnd/>
          </a:ln>
        </p:spPr>
      </p:pic>
      <p:sp>
        <p:nvSpPr>
          <p:cNvPr id="22118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بلوك دياگرام كلي حافظه</a:t>
            </a:r>
            <a:endParaRPr lang="en-US" sz="2800" b="1" smtClean="0">
              <a:cs typeface="Nazanin" pitchFamily="2" charset="-78"/>
            </a:endParaRPr>
          </a:p>
        </p:txBody>
      </p:sp>
      <p:sp>
        <p:nvSpPr>
          <p:cNvPr id="22221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بطور كلي مي‌توان بلوك دياگرام حافظه بصورت زير است. </a:t>
            </a:r>
          </a:p>
          <a:p>
            <a:pPr algn="r" rtl="1" eaLnBrk="1" hangingPunct="1">
              <a:buFontTx/>
              <a:buNone/>
            </a:pPr>
            <a:endParaRPr lang="en-US" sz="2000" smtClean="0"/>
          </a:p>
        </p:txBody>
      </p:sp>
      <p:pic>
        <p:nvPicPr>
          <p:cNvPr id="222212" name="Picture 4" descr="MEMORY-BLOCK"/>
          <p:cNvPicPr>
            <a:picLocks noChangeAspect="1" noChangeArrowheads="1"/>
          </p:cNvPicPr>
          <p:nvPr/>
        </p:nvPicPr>
        <p:blipFill>
          <a:blip r:embed="rId2"/>
          <a:srcRect/>
          <a:stretch>
            <a:fillRect/>
          </a:stretch>
        </p:blipFill>
        <p:spPr bwMode="auto">
          <a:xfrm>
            <a:off x="990600" y="2438400"/>
            <a:ext cx="7620000" cy="3444875"/>
          </a:xfrm>
          <a:prstGeom prst="rect">
            <a:avLst/>
          </a:prstGeom>
          <a:noFill/>
          <a:ln w="9525">
            <a:noFill/>
            <a:miter lim="800000"/>
            <a:headEnd/>
            <a:tailEnd/>
          </a:ln>
        </p:spPr>
      </p:pic>
      <p:sp>
        <p:nvSpPr>
          <p:cNvPr id="22221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يك حافظة</a:t>
            </a:r>
            <a:r>
              <a:rPr lang="en-US" sz="2800" b="1" smtClean="0">
                <a:latin typeface="Times New Roman" pitchFamily="18" charset="0"/>
                <a:cs typeface="Nazanin" pitchFamily="2" charset="-78"/>
              </a:rPr>
              <a:t> 1024*16</a:t>
            </a:r>
            <a:r>
              <a:rPr lang="en-US" sz="2800" b="1" smtClean="0">
                <a:cs typeface="Nazanin" pitchFamily="2" charset="-78"/>
              </a:rPr>
              <a:t> </a:t>
            </a:r>
          </a:p>
        </p:txBody>
      </p:sp>
      <p:sp>
        <p:nvSpPr>
          <p:cNvPr id="22323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en-US" sz="2000" smtClean="0"/>
          </a:p>
        </p:txBody>
      </p:sp>
      <p:pic>
        <p:nvPicPr>
          <p:cNvPr id="223236" name="Picture 4" descr="MEMORY-1024"/>
          <p:cNvPicPr>
            <a:picLocks noChangeAspect="1" noChangeArrowheads="1"/>
          </p:cNvPicPr>
          <p:nvPr/>
        </p:nvPicPr>
        <p:blipFill>
          <a:blip r:embed="rId2"/>
          <a:srcRect/>
          <a:stretch>
            <a:fillRect/>
          </a:stretch>
        </p:blipFill>
        <p:spPr bwMode="auto">
          <a:xfrm>
            <a:off x="1219200" y="1524000"/>
            <a:ext cx="7696200" cy="4267200"/>
          </a:xfrm>
          <a:prstGeom prst="rect">
            <a:avLst/>
          </a:prstGeom>
          <a:noFill/>
          <a:ln w="9525">
            <a:noFill/>
            <a:miter lim="800000"/>
            <a:headEnd/>
            <a:tailEnd/>
          </a:ln>
        </p:spPr>
      </p:pic>
      <p:sp>
        <p:nvSpPr>
          <p:cNvPr id="22323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سيكل‌هاي حافظه</a:t>
            </a:r>
            <a:endParaRPr lang="en-US" sz="2800" b="1" smtClean="0">
              <a:cs typeface="Nazanin" pitchFamily="2" charset="-78"/>
            </a:endParaRPr>
          </a:p>
        </p:txBody>
      </p:sp>
      <p:sp>
        <p:nvSpPr>
          <p:cNvPr id="22425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در حافظه هم مي‌توان نوشت وهم مي‌توان ازآن اطلاعات را خواند.</a:t>
            </a:r>
          </a:p>
          <a:p>
            <a:pPr algn="r" rtl="1" eaLnBrk="1" hangingPunct="1"/>
            <a:endParaRPr lang="fa-IR" sz="2400" smtClean="0">
              <a:cs typeface="Nazanin" pitchFamily="2" charset="-78"/>
            </a:endParaRPr>
          </a:p>
          <a:p>
            <a:pPr algn="r" rtl="1" eaLnBrk="1" hangingPunct="1"/>
            <a:r>
              <a:rPr lang="fa-IR" sz="2400" smtClean="0">
                <a:cs typeface="Nazanin" pitchFamily="2" charset="-78"/>
              </a:rPr>
              <a:t>براي نوشتن يا خواندن حافظه نياز به زمان كافي است كه توسط شكلهاي سيكل حافظه مشخص مي‌شوند.</a:t>
            </a:r>
          </a:p>
          <a:p>
            <a:pPr algn="r" rtl="1" eaLnBrk="1" hangingPunct="1"/>
            <a:endParaRPr lang="fa-IR" sz="2400" smtClean="0">
              <a:cs typeface="Nazanin" pitchFamily="2" charset="-78"/>
            </a:endParaRPr>
          </a:p>
          <a:p>
            <a:pPr algn="r" rtl="1" eaLnBrk="1" hangingPunct="1"/>
            <a:r>
              <a:rPr lang="fa-IR" sz="2400" smtClean="0">
                <a:cs typeface="Nazanin" pitchFamily="2" charset="-78"/>
              </a:rPr>
              <a:t>از سيگنال كلاك براي همزمان كردن عمليات متلف در حافظه استفاده مي‌شود.</a:t>
            </a:r>
            <a:endParaRPr lang="en-US" sz="2000" smtClean="0"/>
          </a:p>
        </p:txBody>
      </p:sp>
      <p:sp>
        <p:nvSpPr>
          <p:cNvPr id="22426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7429AF1E-5008-49F4-97A3-B65371DE4A7F}" type="slidenum">
              <a:rPr lang="fa-IR" sz="1400" u="none">
                <a:latin typeface="Times New Roman" pitchFamily="18" charset="0"/>
                <a:cs typeface="Times New Roman" pitchFamily="18" charset="0"/>
              </a:rPr>
              <a:pPr eaLnBrk="0" hangingPunct="0"/>
              <a:t>207</a:t>
            </a:fld>
            <a:endParaRPr lang="fa-IR" sz="1400" u="none">
              <a:latin typeface="Times New Roman" pitchFamily="18" charset="0"/>
              <a:cs typeface="Times New Roman" pitchFamily="18" charset="0"/>
            </a:endParaRPr>
          </a:p>
        </p:txBody>
      </p:sp>
      <p:sp>
        <p:nvSpPr>
          <p:cNvPr id="225283"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25284"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25285" name="Picture 5" descr="MEMORY-WR"/>
          <p:cNvPicPr>
            <a:picLocks noChangeAspect="1" noChangeArrowheads="1"/>
          </p:cNvPicPr>
          <p:nvPr/>
        </p:nvPicPr>
        <p:blipFill>
          <a:blip r:embed="rId2"/>
          <a:srcRect/>
          <a:stretch>
            <a:fillRect/>
          </a:stretch>
        </p:blipFill>
        <p:spPr bwMode="auto">
          <a:xfrm>
            <a:off x="1371600" y="381000"/>
            <a:ext cx="7391400" cy="6172200"/>
          </a:xfrm>
          <a:prstGeom prst="rect">
            <a:avLst/>
          </a:prstGeom>
          <a:noFill/>
          <a:ln w="9525">
            <a:noFill/>
            <a:miter lim="800000"/>
            <a:headEnd/>
            <a:tailEnd/>
          </a:ln>
        </p:spPr>
      </p:pic>
      <p:sp>
        <p:nvSpPr>
          <p:cNvPr id="22528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سلول حافظه</a:t>
            </a:r>
            <a:endParaRPr lang="en-US" sz="2800" b="1" smtClean="0">
              <a:cs typeface="Nazanin" pitchFamily="2" charset="-78"/>
            </a:endParaRPr>
          </a:p>
        </p:txBody>
      </p:sp>
      <p:sp>
        <p:nvSpPr>
          <p:cNvPr id="22630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هر حافظة از تعدادي اجزاي كوچكتر ساخته شده است كه سلولهاي حافظه ناميده مي‌شوند.</a:t>
            </a: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26308" name="Picture 4" descr="MEMORY-CELL"/>
          <p:cNvPicPr>
            <a:picLocks noChangeAspect="1" noChangeArrowheads="1"/>
          </p:cNvPicPr>
          <p:nvPr/>
        </p:nvPicPr>
        <p:blipFill>
          <a:blip r:embed="rId2"/>
          <a:srcRect/>
          <a:stretch>
            <a:fillRect/>
          </a:stretch>
        </p:blipFill>
        <p:spPr bwMode="auto">
          <a:xfrm>
            <a:off x="2362200" y="2590800"/>
            <a:ext cx="3862388" cy="2863850"/>
          </a:xfrm>
          <a:prstGeom prst="rect">
            <a:avLst/>
          </a:prstGeom>
          <a:noFill/>
          <a:ln w="9525">
            <a:noFill/>
            <a:miter lim="800000"/>
            <a:headEnd/>
            <a:tailEnd/>
          </a:ln>
        </p:spPr>
      </p:pic>
      <p:sp>
        <p:nvSpPr>
          <p:cNvPr id="22630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نمودار منطقي يك سلول حافظه</a:t>
            </a:r>
            <a:endParaRPr lang="en-US" sz="2800" b="1" smtClean="0">
              <a:cs typeface="Nazanin" pitchFamily="2" charset="-78"/>
            </a:endParaRPr>
          </a:p>
        </p:txBody>
      </p:sp>
      <p:sp>
        <p:nvSpPr>
          <p:cNvPr id="22733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27332" name="Picture 4" descr="MEMORY-CELL1"/>
          <p:cNvPicPr>
            <a:picLocks noChangeAspect="1" noChangeArrowheads="1"/>
          </p:cNvPicPr>
          <p:nvPr/>
        </p:nvPicPr>
        <p:blipFill>
          <a:blip r:embed="rId2"/>
          <a:srcRect/>
          <a:stretch>
            <a:fillRect/>
          </a:stretch>
        </p:blipFill>
        <p:spPr bwMode="auto">
          <a:xfrm>
            <a:off x="914400" y="1752600"/>
            <a:ext cx="7391400" cy="3662363"/>
          </a:xfrm>
          <a:prstGeom prst="rect">
            <a:avLst/>
          </a:prstGeom>
          <a:noFill/>
          <a:ln w="9525">
            <a:noFill/>
            <a:miter lim="800000"/>
            <a:headEnd/>
            <a:tailEnd/>
          </a:ln>
        </p:spPr>
      </p:pic>
      <p:sp>
        <p:nvSpPr>
          <p:cNvPr id="22733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rtl="1" eaLnBrk="1" hangingPunct="1"/>
            <a:r>
              <a:rPr lang="fa-IR" sz="2800" b="1" smtClean="0">
                <a:cs typeface="Nazanin" pitchFamily="2" charset="-78"/>
              </a:rPr>
              <a:t>جمع  اعداد علامت دار در سيستم اندازه-علامت </a:t>
            </a:r>
            <a:endParaRPr lang="en-US" sz="2800" b="1" smtClean="0">
              <a:cs typeface="Nazanin" pitchFamily="2" charset="-78"/>
            </a:endParaRPr>
          </a:p>
        </p:txBody>
      </p:sp>
      <p:sp>
        <p:nvSpPr>
          <p:cNvPr id="68611" name="Rectangle 3"/>
          <p:cNvSpPr>
            <a:spLocks noGrp="1" noChangeArrowheads="1"/>
          </p:cNvSpPr>
          <p:nvPr>
            <p:ph type="body" idx="1"/>
          </p:nvPr>
        </p:nvSpPr>
        <p:spPr/>
        <p:txBody>
          <a:bodyPr/>
          <a:lstStyle/>
          <a:p>
            <a:pPr marL="609600" indent="-609600" algn="justLow" rtl="1" eaLnBrk="1" hangingPunct="1">
              <a:buFontTx/>
              <a:buAutoNum type="arabicPeriod"/>
            </a:pPr>
            <a:r>
              <a:rPr lang="fa-IR" sz="2400" smtClean="0">
                <a:cs typeface="Nazanin" pitchFamily="2" charset="-78"/>
              </a:rPr>
              <a:t>علامت دو عدد با يكدگر مقايسه مي شوند.</a:t>
            </a:r>
          </a:p>
          <a:p>
            <a:pPr marL="609600" indent="-609600" algn="justLow" rtl="1" eaLnBrk="1" hangingPunct="1">
              <a:buFontTx/>
              <a:buAutoNum type="arabicPeriod"/>
            </a:pPr>
            <a:r>
              <a:rPr lang="fa-IR" sz="2400" smtClean="0">
                <a:cs typeface="Nazanin" pitchFamily="2" charset="-78"/>
              </a:rPr>
              <a:t>اگر علامتها يكسان بود،مقادير دو عدد با يكديگر جمع مي‌شوند.و پس از آن وجود سرريز بررسي مي شود.</a:t>
            </a:r>
          </a:p>
          <a:p>
            <a:pPr marL="609600" indent="-609600" algn="justLow" rtl="1" eaLnBrk="1" hangingPunct="1">
              <a:buFontTx/>
              <a:buAutoNum type="arabicPeriod"/>
            </a:pPr>
            <a:r>
              <a:rPr lang="fa-IR" sz="2400" smtClean="0">
                <a:cs typeface="Nazanin" pitchFamily="2" charset="-78"/>
              </a:rPr>
              <a:t>اگر علامت دو عدد متفاوت بود،عدد كوچكتر از عدد بزرگتر كم مي شود.</a:t>
            </a:r>
          </a:p>
          <a:p>
            <a:pPr marL="609600" indent="-609600" algn="justLow" rtl="1" eaLnBrk="1" hangingPunct="1">
              <a:buFontTx/>
              <a:buAutoNum type="arabicPeriod"/>
            </a:pPr>
            <a:r>
              <a:rPr lang="fa-IR" sz="2400" smtClean="0">
                <a:cs typeface="Nazanin" pitchFamily="2" charset="-78"/>
              </a:rPr>
              <a:t> علامت دو عدد در حالتي كه علامت دو عدد با يكديگر برابرند برابر با علامت يكي از دو عدد است.در حالتي كه علامتها متفاوتند  علامت حاصلجمع علامت عدد بزرگتر است.</a:t>
            </a:r>
          </a:p>
          <a:p>
            <a:pPr marL="609600" indent="-609600" algn="r" rtl="1" eaLnBrk="1" hangingPunct="1">
              <a:buFontTx/>
              <a:buNone/>
            </a:pPr>
            <a:endParaRPr lang="fa-IR" sz="2400" smtClean="0">
              <a:cs typeface="Nazanin" pitchFamily="2" charset="-78"/>
            </a:endParaRPr>
          </a:p>
          <a:p>
            <a:pPr marL="609600" indent="-609600" algn="r" rtl="1" eaLnBrk="1" hangingPunct="1"/>
            <a:endParaRPr lang="fa-IR" sz="2400" smtClean="0">
              <a:cs typeface="Nazanin" pitchFamily="2" charset="-78"/>
            </a:endParaRPr>
          </a:p>
          <a:p>
            <a:pPr marL="609600" indent="-609600" algn="r" rtl="1" eaLnBrk="1" hangingPunct="1"/>
            <a:endParaRPr lang="en-US" sz="2400" smtClean="0">
              <a:cs typeface="Nazanin" pitchFamily="2" charset="-78"/>
            </a:endParaRPr>
          </a:p>
        </p:txBody>
      </p:sp>
      <p:sp>
        <p:nvSpPr>
          <p:cNvPr id="6861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ساختار داخلي يك</a:t>
            </a:r>
            <a:r>
              <a:rPr lang="fa-IR" sz="2800" b="1" smtClean="0">
                <a:latin typeface="Times New Roman" pitchFamily="18" charset="0"/>
                <a:cs typeface="Nazanin" pitchFamily="2" charset="-78"/>
              </a:rPr>
              <a:t> حافظة</a:t>
            </a:r>
            <a:r>
              <a:rPr lang="en-US" sz="2800" b="1" smtClean="0">
                <a:cs typeface="Nazanin" pitchFamily="2" charset="-78"/>
              </a:rPr>
              <a:t>RAM</a:t>
            </a:r>
          </a:p>
        </p:txBody>
      </p:sp>
      <p:sp>
        <p:nvSpPr>
          <p:cNvPr id="22835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en-US" sz="2400" smtClean="0">
                <a:cs typeface="Nazanin" pitchFamily="2" charset="-78"/>
              </a:rPr>
              <a:t>RAM</a:t>
            </a:r>
            <a:r>
              <a:rPr lang="fa-IR" sz="2400" smtClean="0">
                <a:cs typeface="Nazanin" pitchFamily="2" charset="-78"/>
              </a:rPr>
              <a:t>: نوعي از حافظه است كه به آن حافظة با دسترسي اتفاقي نيز مي‌گويند.</a:t>
            </a:r>
          </a:p>
          <a:p>
            <a:pPr algn="r" rtl="1" eaLnBrk="1" hangingPunct="1"/>
            <a:endParaRPr lang="fa-IR" sz="2400" smtClean="0">
              <a:cs typeface="Nazanin" pitchFamily="2" charset="-78"/>
            </a:endParaRPr>
          </a:p>
          <a:p>
            <a:pPr algn="r" rtl="1" eaLnBrk="1" hangingPunct="1"/>
            <a:r>
              <a:rPr lang="fa-IR" sz="2400" smtClean="0">
                <a:cs typeface="Nazanin" pitchFamily="2" charset="-78"/>
              </a:rPr>
              <a:t>داراي ظرفيتهاي بالاست.</a:t>
            </a:r>
          </a:p>
          <a:p>
            <a:pPr algn="r" rtl="1" eaLnBrk="1" hangingPunct="1"/>
            <a:endParaRPr lang="fa-IR" sz="2400" smtClean="0">
              <a:cs typeface="Nazanin" pitchFamily="2" charset="-78"/>
            </a:endParaRPr>
          </a:p>
          <a:p>
            <a:pPr algn="r" rtl="1" eaLnBrk="1" hangingPunct="1"/>
            <a:r>
              <a:rPr lang="fa-IR" sz="2400" smtClean="0">
                <a:cs typeface="Nazanin" pitchFamily="2" charset="-78"/>
              </a:rPr>
              <a:t>آدرس ابتدا توسط يك ديكودر، رمزگشايي مي‌شود و سپس خانه مورد نظر از حافظه انتخاب و فعال مي‌شود.   </a:t>
            </a:r>
          </a:p>
          <a:p>
            <a:pPr algn="r" rtl="1" eaLnBrk="1" hangingPunct="1">
              <a:buFontTx/>
              <a:buNone/>
            </a:pPr>
            <a:endParaRPr lang="en-US" sz="2000" smtClean="0"/>
          </a:p>
        </p:txBody>
      </p:sp>
      <p:sp>
        <p:nvSpPr>
          <p:cNvPr id="2283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2937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29380" name="Picture 4" descr="RAM4-4"/>
          <p:cNvPicPr>
            <a:picLocks noChangeAspect="1" noChangeArrowheads="1"/>
          </p:cNvPicPr>
          <p:nvPr/>
        </p:nvPicPr>
        <p:blipFill>
          <a:blip r:embed="rId2"/>
          <a:srcRect/>
          <a:stretch>
            <a:fillRect/>
          </a:stretch>
        </p:blipFill>
        <p:spPr bwMode="auto">
          <a:xfrm>
            <a:off x="1143000" y="304800"/>
            <a:ext cx="7086600" cy="5867400"/>
          </a:xfrm>
          <a:prstGeom prst="rect">
            <a:avLst/>
          </a:prstGeom>
          <a:noFill/>
          <a:ln w="9525">
            <a:noFill/>
            <a:miter lim="800000"/>
            <a:headEnd/>
            <a:tailEnd/>
          </a:ln>
        </p:spPr>
      </p:pic>
      <p:sp>
        <p:nvSpPr>
          <p:cNvPr id="22938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ديكود كردن آدرس</a:t>
            </a:r>
            <a:endParaRPr lang="en-US" sz="2800" b="1" smtClean="0">
              <a:cs typeface="Nazanin" pitchFamily="2" charset="-78"/>
            </a:endParaRPr>
          </a:p>
        </p:txBody>
      </p:sp>
      <p:sp>
        <p:nvSpPr>
          <p:cNvPr id="23040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just" rtl="1" eaLnBrk="1" hangingPunct="1"/>
            <a:r>
              <a:rPr lang="fa-IR" sz="2400" smtClean="0">
                <a:cs typeface="Nazanin" pitchFamily="2" charset="-78"/>
              </a:rPr>
              <a:t>آدرس داده شده به حافظه شامل آدرس سطر و آدرس ستون مي</a:t>
            </a:r>
            <a:r>
              <a:rPr lang="fa-IR" sz="2400" smtClean="0"/>
              <a:t>‌</a:t>
            </a:r>
            <a:r>
              <a:rPr lang="fa-IR" sz="2400" smtClean="0">
                <a:cs typeface="Nazanin" pitchFamily="2" charset="-78"/>
              </a:rPr>
              <a:t>باشد.</a:t>
            </a:r>
          </a:p>
          <a:p>
            <a:pPr algn="just" rtl="1" eaLnBrk="1" hangingPunct="1"/>
            <a:endParaRPr lang="fa-IR" sz="2400" smtClean="0">
              <a:cs typeface="Nazanin" pitchFamily="2" charset="-78"/>
            </a:endParaRPr>
          </a:p>
          <a:p>
            <a:pPr algn="just" rtl="1" eaLnBrk="1" hangingPunct="1"/>
            <a:r>
              <a:rPr lang="fa-IR" sz="2400" smtClean="0">
                <a:cs typeface="Nazanin" pitchFamily="2" charset="-78"/>
              </a:rPr>
              <a:t>هر يك از اين آدرسها براي مشخص كردن آدرس سطر يا ستون محل مورد نظر بكار مي</a:t>
            </a:r>
            <a:r>
              <a:rPr lang="fa-IR" sz="2400" smtClean="0"/>
              <a:t>‌</a:t>
            </a:r>
            <a:r>
              <a:rPr lang="fa-IR" sz="2400" smtClean="0">
                <a:cs typeface="Nazanin" pitchFamily="2" charset="-78"/>
              </a:rPr>
              <a:t>رود.</a:t>
            </a:r>
          </a:p>
          <a:p>
            <a:pPr algn="just" rtl="1" eaLnBrk="1" hangingPunct="1"/>
            <a:endParaRPr lang="fa-IR" sz="2400" smtClean="0">
              <a:cs typeface="Nazanin" pitchFamily="2" charset="-78"/>
            </a:endParaRPr>
          </a:p>
          <a:p>
            <a:pPr algn="just" rtl="1" eaLnBrk="1" hangingPunct="1"/>
            <a:r>
              <a:rPr lang="fa-IR" sz="2400" smtClean="0">
                <a:cs typeface="Nazanin" pitchFamily="2" charset="-78"/>
              </a:rPr>
              <a:t>اگر خطوط آدرس </a:t>
            </a:r>
            <a:r>
              <a:rPr lang="en-US" sz="2400" smtClean="0">
                <a:cs typeface="Nazanin" pitchFamily="2" charset="-78"/>
              </a:rPr>
              <a:t>n</a:t>
            </a:r>
            <a:r>
              <a:rPr lang="fa-IR" sz="2400" smtClean="0">
                <a:cs typeface="Nazanin" pitchFamily="2" charset="-78"/>
              </a:rPr>
              <a:t> عدد باشند، ظرفيت حافظه </a:t>
            </a:r>
            <a:r>
              <a:rPr lang="en-US" sz="2400" smtClean="0">
                <a:cs typeface="Nazanin" pitchFamily="2" charset="-78"/>
              </a:rPr>
              <a:t>2n</a:t>
            </a:r>
            <a:r>
              <a:rPr lang="fa-IR" sz="2400" smtClean="0">
                <a:cs typeface="Nazanin" pitchFamily="2" charset="-78"/>
              </a:rPr>
              <a:t> مي</a:t>
            </a:r>
            <a:r>
              <a:rPr lang="fa-IR" sz="2400" smtClean="0"/>
              <a:t>‌</a:t>
            </a:r>
            <a:r>
              <a:rPr lang="fa-IR" sz="2400" smtClean="0">
                <a:cs typeface="Nazanin" pitchFamily="2" charset="-78"/>
              </a:rPr>
              <a:t>باشد.</a:t>
            </a:r>
          </a:p>
          <a:p>
            <a:pPr algn="just" rtl="1" eaLnBrk="1" hangingPunct="1"/>
            <a:endParaRPr lang="fa-IR" sz="2400" smtClean="0">
              <a:cs typeface="Nazanin" pitchFamily="2" charset="-78"/>
            </a:endParaRPr>
          </a:p>
          <a:p>
            <a:pPr algn="just" rtl="1" eaLnBrk="1" hangingPunct="1"/>
            <a:r>
              <a:rPr lang="fa-IR" sz="2400" smtClean="0">
                <a:cs typeface="Nazanin" pitchFamily="2" charset="-78"/>
              </a:rPr>
              <a:t>شكل يك حافظة 1 كيلوكلمه‌اي در زير آمده است:</a:t>
            </a:r>
            <a:endParaRPr lang="en-US" sz="2400" smtClean="0">
              <a:cs typeface="Nazanin" pitchFamily="2" charset="-78"/>
            </a:endParaRPr>
          </a:p>
        </p:txBody>
      </p:sp>
      <p:sp>
        <p:nvSpPr>
          <p:cNvPr id="23040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3142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31428" name="Picture 4" descr="DRES-DECOD"/>
          <p:cNvPicPr>
            <a:picLocks noChangeAspect="1" noChangeArrowheads="1"/>
          </p:cNvPicPr>
          <p:nvPr/>
        </p:nvPicPr>
        <p:blipFill>
          <a:blip r:embed="rId2"/>
          <a:srcRect/>
          <a:stretch>
            <a:fillRect/>
          </a:stretch>
        </p:blipFill>
        <p:spPr bwMode="auto">
          <a:xfrm>
            <a:off x="914400" y="506413"/>
            <a:ext cx="7315200" cy="5513387"/>
          </a:xfrm>
          <a:prstGeom prst="rect">
            <a:avLst/>
          </a:prstGeom>
          <a:noFill/>
          <a:ln w="9525">
            <a:noFill/>
            <a:miter lim="800000"/>
            <a:headEnd/>
            <a:tailEnd/>
          </a:ln>
        </p:spPr>
      </p:pic>
      <p:sp>
        <p:nvSpPr>
          <p:cNvPr id="23142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3245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ctr" rtl="1" eaLnBrk="1" hangingPunct="1">
              <a:buFontTx/>
              <a:buNone/>
            </a:pPr>
            <a:r>
              <a:rPr lang="fa-IR" sz="5500" b="1" smtClean="0">
                <a:solidFill>
                  <a:srgbClr val="FF0000"/>
                </a:solidFill>
                <a:cs typeface="Afra" pitchFamily="2" charset="-78"/>
              </a:rPr>
              <a:t>حافظه</a:t>
            </a:r>
            <a:r>
              <a:rPr lang="fa-IR" sz="5500" b="1" smtClean="0">
                <a:solidFill>
                  <a:srgbClr val="FF0000"/>
                </a:solidFill>
                <a:cs typeface="Nazanin" pitchFamily="2" charset="-78"/>
              </a:rPr>
              <a:t>‌</a:t>
            </a:r>
            <a:r>
              <a:rPr lang="fa-IR" sz="5500" b="1" smtClean="0">
                <a:solidFill>
                  <a:srgbClr val="FF0000"/>
                </a:solidFill>
                <a:cs typeface="Afra" pitchFamily="2" charset="-78"/>
              </a:rPr>
              <a:t>هاي </a:t>
            </a:r>
            <a:r>
              <a:rPr lang="en-US" sz="3400" b="1" smtClean="0">
                <a:solidFill>
                  <a:srgbClr val="FF0000"/>
                </a:solidFill>
                <a:cs typeface="Afra" pitchFamily="2" charset="-78"/>
              </a:rPr>
              <a:t>ROM</a:t>
            </a:r>
            <a:endParaRPr lang="fa-IR" sz="3400" b="1" smtClean="0">
              <a:solidFill>
                <a:srgbClr val="FF0000"/>
              </a:solidFill>
              <a:cs typeface="Afra" pitchFamily="2" charset="-78"/>
            </a:endParaRPr>
          </a:p>
          <a:p>
            <a:pPr algn="r" rtl="1" eaLnBrk="1" hangingPunct="1">
              <a:buFontTx/>
              <a:buNone/>
            </a:pPr>
            <a:endParaRPr lang="en-US" sz="2000" smtClean="0"/>
          </a:p>
        </p:txBody>
      </p:sp>
      <p:sp>
        <p:nvSpPr>
          <p:cNvPr id="23245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3347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حافظه‌هاي </a:t>
            </a:r>
            <a:r>
              <a:rPr lang="en-US" sz="2400" smtClean="0">
                <a:cs typeface="Nazanin" pitchFamily="2" charset="-78"/>
              </a:rPr>
              <a:t>Read Only Memory</a:t>
            </a:r>
            <a:r>
              <a:rPr lang="fa-IR" sz="2400" smtClean="0">
                <a:cs typeface="Nazanin" pitchFamily="2" charset="-78"/>
              </a:rPr>
              <a:t> يا حافظه هاي فقط خواندني</a:t>
            </a:r>
          </a:p>
          <a:p>
            <a:pPr algn="r" rtl="1" eaLnBrk="1" hangingPunct="1"/>
            <a:r>
              <a:rPr lang="fa-IR" sz="2400" smtClean="0">
                <a:cs typeface="Nazanin" pitchFamily="2" charset="-78"/>
              </a:rPr>
              <a:t>تنها يكبار نوشته مي‌شوند و دائم خوانده مي‌شوند</a:t>
            </a:r>
          </a:p>
          <a:p>
            <a:pPr algn="r" rtl="1" eaLnBrk="1" hangingPunct="1"/>
            <a:r>
              <a:rPr lang="fa-IR" sz="2400" smtClean="0">
                <a:cs typeface="Nazanin" pitchFamily="2" charset="-78"/>
              </a:rPr>
              <a:t>داراي انواع متفاوتي است:</a:t>
            </a:r>
          </a:p>
          <a:p>
            <a:pPr algn="ctr" rtl="1" eaLnBrk="1" hangingPunct="1">
              <a:buFontTx/>
              <a:buNone/>
            </a:pPr>
            <a:r>
              <a:rPr lang="en-US" sz="2400" smtClean="0">
                <a:solidFill>
                  <a:srgbClr val="336600"/>
                </a:solidFill>
                <a:cs typeface="Nazanin" pitchFamily="2" charset="-78"/>
              </a:rPr>
              <a:t>PROM: Programable ROM</a:t>
            </a:r>
          </a:p>
          <a:p>
            <a:pPr algn="ctr" rtl="1" eaLnBrk="1" hangingPunct="1">
              <a:buFontTx/>
              <a:buNone/>
            </a:pPr>
            <a:r>
              <a:rPr lang="en-US" sz="2400" smtClean="0">
                <a:solidFill>
                  <a:srgbClr val="336600"/>
                </a:solidFill>
                <a:cs typeface="Nazanin" pitchFamily="2" charset="-78"/>
              </a:rPr>
              <a:t>EPROM: Earesable PROM</a:t>
            </a:r>
          </a:p>
          <a:p>
            <a:pPr algn="ctr" rtl="1" eaLnBrk="1" hangingPunct="1">
              <a:buFontTx/>
              <a:buNone/>
            </a:pPr>
            <a:r>
              <a:rPr lang="en-US" sz="2400" smtClean="0">
                <a:solidFill>
                  <a:srgbClr val="336600"/>
                </a:solidFill>
                <a:cs typeface="Nazanin" pitchFamily="2" charset="-78"/>
              </a:rPr>
              <a:t>EEPROM: Electrically EPROM</a:t>
            </a:r>
          </a:p>
          <a:p>
            <a:pPr algn="r" rtl="1" eaLnBrk="1" hangingPunct="1"/>
            <a:endParaRPr lang="fa-IR" sz="2400" smtClean="0">
              <a:cs typeface="Nazanin" pitchFamily="2" charset="-78"/>
            </a:endParaRPr>
          </a:p>
          <a:p>
            <a:pPr algn="r" rtl="1" eaLnBrk="1" hangingPunct="1">
              <a:buFontTx/>
              <a:buNone/>
            </a:pPr>
            <a:endParaRPr lang="en-US" sz="2000" smtClean="0"/>
          </a:p>
        </p:txBody>
      </p:sp>
      <p:sp>
        <p:nvSpPr>
          <p:cNvPr id="23347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بلوك دياگرام يك </a:t>
            </a:r>
            <a:r>
              <a:rPr lang="en-US" sz="2800" b="1" smtClean="0">
                <a:latin typeface="Times New Roman" pitchFamily="18" charset="0"/>
                <a:cs typeface="Nazanin" pitchFamily="2" charset="-78"/>
              </a:rPr>
              <a:t>ROM</a:t>
            </a:r>
          </a:p>
        </p:txBody>
      </p:sp>
      <p:sp>
        <p:nvSpPr>
          <p:cNvPr id="23449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34500" name="Picture 4" descr="ROM-BLOCK"/>
          <p:cNvPicPr>
            <a:picLocks noChangeAspect="1" noChangeArrowheads="1"/>
          </p:cNvPicPr>
          <p:nvPr/>
        </p:nvPicPr>
        <p:blipFill>
          <a:blip r:embed="rId2"/>
          <a:srcRect/>
          <a:stretch>
            <a:fillRect/>
          </a:stretch>
        </p:blipFill>
        <p:spPr bwMode="auto">
          <a:xfrm>
            <a:off x="457200" y="2590800"/>
            <a:ext cx="7753350" cy="1865313"/>
          </a:xfrm>
          <a:prstGeom prst="rect">
            <a:avLst/>
          </a:prstGeom>
          <a:noFill/>
          <a:ln w="9525">
            <a:noFill/>
            <a:miter lim="800000"/>
            <a:headEnd/>
            <a:tailEnd/>
          </a:ln>
        </p:spPr>
      </p:pic>
      <p:sp>
        <p:nvSpPr>
          <p:cNvPr id="23450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ساختار داخلي يك </a:t>
            </a:r>
            <a:r>
              <a:rPr lang="en-US" sz="2800" b="1" smtClean="0">
                <a:cs typeface="Nazanin" pitchFamily="2" charset="-78"/>
              </a:rPr>
              <a:t>ROM</a:t>
            </a:r>
            <a:r>
              <a:rPr lang="fa-IR" sz="2800" b="1" smtClean="0">
                <a:cs typeface="Nazanin" pitchFamily="2" charset="-78"/>
              </a:rPr>
              <a:t> 8*32</a:t>
            </a:r>
            <a:endParaRPr lang="en-US" sz="2800" b="1" smtClean="0">
              <a:cs typeface="Nazanin" pitchFamily="2" charset="-78"/>
            </a:endParaRPr>
          </a:p>
        </p:txBody>
      </p:sp>
      <p:sp>
        <p:nvSpPr>
          <p:cNvPr id="23552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35524" name="Picture 4" descr="ROM8-32"/>
          <p:cNvPicPr>
            <a:picLocks noChangeAspect="1" noChangeArrowheads="1"/>
          </p:cNvPicPr>
          <p:nvPr/>
        </p:nvPicPr>
        <p:blipFill>
          <a:blip r:embed="rId2"/>
          <a:srcRect/>
          <a:stretch>
            <a:fillRect/>
          </a:stretch>
        </p:blipFill>
        <p:spPr bwMode="auto">
          <a:xfrm>
            <a:off x="685800" y="1371600"/>
            <a:ext cx="7620000" cy="4737100"/>
          </a:xfrm>
          <a:prstGeom prst="rect">
            <a:avLst/>
          </a:prstGeom>
          <a:noFill/>
          <a:ln w="9525">
            <a:noFill/>
            <a:miter lim="800000"/>
            <a:headEnd/>
            <a:tailEnd/>
          </a:ln>
        </p:spPr>
      </p:pic>
      <p:sp>
        <p:nvSpPr>
          <p:cNvPr id="23552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3654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just" rtl="1" eaLnBrk="1" hangingPunct="1"/>
            <a:r>
              <a:rPr lang="fa-IR" sz="2400" smtClean="0">
                <a:latin typeface="Times New Roman" pitchFamily="18" charset="0"/>
                <a:cs typeface="Nazanin" pitchFamily="2" charset="-78"/>
              </a:rPr>
              <a:t>خطوط </a:t>
            </a:r>
            <a:r>
              <a:rPr lang="en-US" sz="2400" smtClean="0">
                <a:latin typeface="Times New Roman" pitchFamily="18" charset="0"/>
                <a:cs typeface="Nazanin" pitchFamily="2" charset="-78"/>
              </a:rPr>
              <a:t>I</a:t>
            </a:r>
            <a:r>
              <a:rPr lang="en-US" sz="2400" baseline="-25000" smtClean="0">
                <a:latin typeface="Times New Roman" pitchFamily="18" charset="0"/>
                <a:cs typeface="Nazanin" pitchFamily="2" charset="-78"/>
              </a:rPr>
              <a:t>0</a:t>
            </a:r>
            <a:r>
              <a:rPr lang="fa-IR" sz="2400" smtClean="0">
                <a:latin typeface="Times New Roman" pitchFamily="18" charset="0"/>
                <a:cs typeface="Nazanin" pitchFamily="2" charset="-78"/>
              </a:rPr>
              <a:t> و </a:t>
            </a:r>
            <a:r>
              <a:rPr lang="en-US" sz="2400" smtClean="0">
                <a:latin typeface="Times New Roman" pitchFamily="18" charset="0"/>
                <a:cs typeface="Nazanin" pitchFamily="2" charset="-78"/>
              </a:rPr>
              <a:t>I</a:t>
            </a:r>
            <a:r>
              <a:rPr lang="en-US" sz="2400" baseline="-25000" smtClean="0">
                <a:latin typeface="Times New Roman" pitchFamily="18" charset="0"/>
                <a:cs typeface="Nazanin" pitchFamily="2" charset="-78"/>
              </a:rPr>
              <a:t>1</a:t>
            </a:r>
            <a:r>
              <a:rPr lang="fa-IR" sz="2400" smtClean="0">
                <a:latin typeface="Times New Roman" pitchFamily="18" charset="0"/>
                <a:cs typeface="Nazanin" pitchFamily="2" charset="-78"/>
              </a:rPr>
              <a:t>و ...و</a:t>
            </a:r>
            <a:r>
              <a:rPr lang="en-US" sz="2400" smtClean="0">
                <a:latin typeface="Times New Roman" pitchFamily="18" charset="0"/>
                <a:cs typeface="Nazanin" pitchFamily="2" charset="-78"/>
              </a:rPr>
              <a:t>I</a:t>
            </a:r>
            <a:r>
              <a:rPr lang="en-US" sz="2400" baseline="-25000" smtClean="0">
                <a:latin typeface="Times New Roman" pitchFamily="18" charset="0"/>
                <a:cs typeface="Nazanin" pitchFamily="2" charset="-78"/>
              </a:rPr>
              <a:t>4</a:t>
            </a:r>
            <a:r>
              <a:rPr lang="fa-IR" sz="2400" smtClean="0">
                <a:latin typeface="Times New Roman" pitchFamily="18" charset="0"/>
                <a:cs typeface="Nazanin" pitchFamily="2" charset="-78"/>
              </a:rPr>
              <a:t> نشان دهندة آدرسها هستند و خطوط </a:t>
            </a:r>
            <a:r>
              <a:rPr lang="en-US" sz="2400" smtClean="0">
                <a:latin typeface="Times New Roman" pitchFamily="18" charset="0"/>
                <a:cs typeface="Nazanin" pitchFamily="2" charset="-78"/>
              </a:rPr>
              <a:t>A</a:t>
            </a:r>
            <a:r>
              <a:rPr lang="en-US" sz="2400" baseline="-25000" smtClean="0">
                <a:latin typeface="Times New Roman" pitchFamily="18" charset="0"/>
                <a:cs typeface="Nazanin" pitchFamily="2" charset="-78"/>
              </a:rPr>
              <a:t>0</a:t>
            </a:r>
            <a:r>
              <a:rPr lang="fa-IR" sz="2400" smtClean="0">
                <a:latin typeface="Times New Roman" pitchFamily="18" charset="0"/>
                <a:cs typeface="Nazanin" pitchFamily="2" charset="-78"/>
              </a:rPr>
              <a:t>و </a:t>
            </a:r>
            <a:r>
              <a:rPr lang="en-US" sz="2400" smtClean="0">
                <a:latin typeface="Times New Roman" pitchFamily="18" charset="0"/>
                <a:cs typeface="Nazanin" pitchFamily="2" charset="-78"/>
              </a:rPr>
              <a:t>A</a:t>
            </a:r>
            <a:r>
              <a:rPr lang="en-US" sz="2400" baseline="-25000" smtClean="0">
                <a:latin typeface="Times New Roman" pitchFamily="18" charset="0"/>
                <a:cs typeface="Nazanin" pitchFamily="2" charset="-78"/>
              </a:rPr>
              <a:t>1</a:t>
            </a:r>
            <a:r>
              <a:rPr lang="fa-IR" sz="2400" smtClean="0">
                <a:latin typeface="Times New Roman" pitchFamily="18" charset="0"/>
                <a:cs typeface="Nazanin" pitchFamily="2" charset="-78"/>
              </a:rPr>
              <a:t>و ...و</a:t>
            </a:r>
            <a:r>
              <a:rPr lang="en-US" sz="2400" smtClean="0">
                <a:latin typeface="Times New Roman" pitchFamily="18" charset="0"/>
                <a:cs typeface="Nazanin" pitchFamily="2" charset="-78"/>
              </a:rPr>
              <a:t>A</a:t>
            </a:r>
            <a:r>
              <a:rPr lang="en-US" sz="2400" baseline="-25000" smtClean="0">
                <a:latin typeface="Times New Roman" pitchFamily="18" charset="0"/>
                <a:cs typeface="Nazanin" pitchFamily="2" charset="-78"/>
              </a:rPr>
              <a:t>7</a:t>
            </a:r>
            <a:r>
              <a:rPr lang="fa-IR" sz="2400" smtClean="0">
                <a:latin typeface="Times New Roman" pitchFamily="18" charset="0"/>
                <a:cs typeface="Nazanin" pitchFamily="2" charset="-78"/>
              </a:rPr>
              <a:t> نيز همان خطوط داده‌ها هستند.</a:t>
            </a:r>
          </a:p>
          <a:p>
            <a:pPr algn="just" rtl="1" eaLnBrk="1" hangingPunct="1"/>
            <a:endParaRPr lang="fa-IR" sz="2400" smtClean="0">
              <a:latin typeface="Times New Roman" pitchFamily="18" charset="0"/>
              <a:cs typeface="Nazanin" pitchFamily="2" charset="-78"/>
            </a:endParaRPr>
          </a:p>
          <a:p>
            <a:pPr algn="just" rtl="1" eaLnBrk="1" hangingPunct="1"/>
            <a:r>
              <a:rPr lang="fa-IR" sz="2400" smtClean="0">
                <a:cs typeface="Nazanin" pitchFamily="2" charset="-78"/>
              </a:rPr>
              <a:t>از روي تعداد خطوط آدرس، ظرفيت بدست مي‌آيد.</a:t>
            </a:r>
          </a:p>
          <a:p>
            <a:pPr algn="just" rtl="1" eaLnBrk="1" hangingPunct="1"/>
            <a:endParaRPr lang="fa-IR" sz="2400" smtClean="0">
              <a:cs typeface="Nazanin" pitchFamily="2" charset="-78"/>
            </a:endParaRPr>
          </a:p>
          <a:p>
            <a:pPr algn="just" rtl="1" eaLnBrk="1" hangingPunct="1"/>
            <a:r>
              <a:rPr lang="fa-IR" sz="2400" smtClean="0">
                <a:cs typeface="Nazanin" pitchFamily="2" charset="-78"/>
              </a:rPr>
              <a:t>از تعداد گيت‌هاي خروجي، تعداد بيت در هر خانة حافظه بدست مي‌آيد.</a:t>
            </a:r>
          </a:p>
          <a:p>
            <a:pPr algn="just" rtl="1" eaLnBrk="1" hangingPunct="1"/>
            <a:endParaRPr lang="en-US" sz="2000" smtClean="0"/>
          </a:p>
        </p:txBody>
      </p:sp>
      <p:sp>
        <p:nvSpPr>
          <p:cNvPr id="23654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تحقق مدار تركيبي با استفاده از </a:t>
            </a:r>
            <a:r>
              <a:rPr lang="en-US" sz="2800" b="1" smtClean="0">
                <a:latin typeface="Times New Roman" pitchFamily="18" charset="0"/>
                <a:cs typeface="Nazanin" pitchFamily="2" charset="-78"/>
              </a:rPr>
              <a:t>ROM</a:t>
            </a:r>
          </a:p>
        </p:txBody>
      </p:sp>
      <p:sp>
        <p:nvSpPr>
          <p:cNvPr id="23757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با توجه به ساختار داخلي </a:t>
            </a:r>
            <a:r>
              <a:rPr lang="en-US" sz="2400" smtClean="0">
                <a:cs typeface="Nazanin" pitchFamily="2" charset="-78"/>
              </a:rPr>
              <a:t>ROM</a:t>
            </a:r>
            <a:r>
              <a:rPr lang="fa-IR" sz="2400" smtClean="0">
                <a:cs typeface="Nazanin" pitchFamily="2" charset="-78"/>
              </a:rPr>
              <a:t> مشخص مي‌شود كه هر خروجي حاصل جمع تمام جمله‌هاي مي‌نيمم </a:t>
            </a:r>
            <a:r>
              <a:rPr lang="en-US" sz="2400" smtClean="0">
                <a:cs typeface="Nazanin" pitchFamily="2" charset="-78"/>
              </a:rPr>
              <a:t>n</a:t>
            </a:r>
            <a:r>
              <a:rPr lang="fa-IR" sz="2400" smtClean="0">
                <a:cs typeface="Nazanin" pitchFamily="2" charset="-78"/>
              </a:rPr>
              <a:t> متغير ورودي را فراهم مي‌كند.</a:t>
            </a:r>
          </a:p>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r>
              <a:rPr lang="fa-IR" sz="2400" smtClean="0">
                <a:cs typeface="Nazanin" pitchFamily="2" charset="-78"/>
              </a:rPr>
              <a:t>با انتخاب مناسب جملات مي‌نيمم مي‌توان هر تابعي را ساخت.</a:t>
            </a:r>
          </a:p>
          <a:p>
            <a:pPr algn="r" rtl="1" eaLnBrk="1" hangingPunct="1"/>
            <a:endParaRPr lang="fa-IR" sz="2400" smtClean="0">
              <a:cs typeface="Nazanin" pitchFamily="2" charset="-78"/>
            </a:endParaRPr>
          </a:p>
          <a:p>
            <a:pPr algn="r" rtl="1" eaLnBrk="1" hangingPunct="1">
              <a:buFontTx/>
              <a:buNone/>
            </a:pPr>
            <a:endParaRPr lang="en-US" sz="2000" smtClean="0"/>
          </a:p>
        </p:txBody>
      </p:sp>
      <p:sp>
        <p:nvSpPr>
          <p:cNvPr id="23757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rtl="1" eaLnBrk="1" hangingPunct="1"/>
            <a:r>
              <a:rPr lang="fa-IR" sz="2800" b="1" smtClean="0">
                <a:cs typeface="Nazanin" pitchFamily="2" charset="-78"/>
              </a:rPr>
              <a:t>جمع  اعداد علامت دار در سيستم اندازه علامت</a:t>
            </a:r>
            <a:endParaRPr lang="en-US" sz="2800" b="1" smtClean="0">
              <a:cs typeface="Nazanin" pitchFamily="2" charset="-78"/>
            </a:endParaRPr>
          </a:p>
        </p:txBody>
      </p:sp>
      <p:sp>
        <p:nvSpPr>
          <p:cNvPr id="69635"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چند مثال</a:t>
            </a:r>
            <a:endParaRPr lang="en-US" sz="2400" smtClean="0">
              <a:cs typeface="Nazanin" pitchFamily="2" charset="-78"/>
            </a:endParaRPr>
          </a:p>
        </p:txBody>
      </p:sp>
      <p:sp>
        <p:nvSpPr>
          <p:cNvPr id="69636" name="Rectangle 4"/>
          <p:cNvSpPr>
            <a:spLocks noChangeArrowheads="1"/>
          </p:cNvSpPr>
          <p:nvPr/>
        </p:nvSpPr>
        <p:spPr bwMode="auto">
          <a:xfrm>
            <a:off x="2216150" y="3248025"/>
            <a:ext cx="224155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6    0110</a:t>
            </a:r>
          </a:p>
          <a:p>
            <a:pPr algn="l" defTabSz="762000" eaLnBrk="0" hangingPunct="0">
              <a:lnSpc>
                <a:spcPct val="102000"/>
              </a:lnSpc>
            </a:pPr>
            <a:r>
              <a:rPr kumimoji="1" lang="en-US" altLang="ko-KR" b="1" u="none">
                <a:ea typeface="Gulim" pitchFamily="34" charset="-127"/>
              </a:rPr>
              <a:t>+) 9    1001</a:t>
            </a:r>
          </a:p>
          <a:p>
            <a:pPr algn="l" defTabSz="762000" eaLnBrk="0" hangingPunct="0">
              <a:lnSpc>
                <a:spcPct val="102000"/>
              </a:lnSpc>
            </a:pPr>
            <a:r>
              <a:rPr kumimoji="1" lang="en-US" altLang="ko-KR" b="1" u="none">
                <a:ea typeface="Gulim" pitchFamily="34" charset="-127"/>
              </a:rPr>
              <a:t>  15    1111 -&gt; 01111</a:t>
            </a:r>
          </a:p>
        </p:txBody>
      </p:sp>
      <p:sp>
        <p:nvSpPr>
          <p:cNvPr id="69637" name="Line 5"/>
          <p:cNvSpPr>
            <a:spLocks noChangeShapeType="1"/>
          </p:cNvSpPr>
          <p:nvPr/>
        </p:nvSpPr>
        <p:spPr bwMode="auto">
          <a:xfrm>
            <a:off x="2178050" y="3814763"/>
            <a:ext cx="1776413" cy="0"/>
          </a:xfrm>
          <a:prstGeom prst="line">
            <a:avLst/>
          </a:prstGeom>
          <a:noFill/>
          <a:ln w="25400">
            <a:solidFill>
              <a:schemeClr val="tx1"/>
            </a:solidFill>
            <a:round/>
            <a:headEnd/>
            <a:tailEnd/>
          </a:ln>
        </p:spPr>
        <p:txBody>
          <a:bodyPr wrap="none" anchor="ctr"/>
          <a:lstStyle/>
          <a:p>
            <a:endParaRPr lang="en-US"/>
          </a:p>
        </p:txBody>
      </p:sp>
      <p:sp>
        <p:nvSpPr>
          <p:cNvPr id="69638" name="Rectangle 6"/>
          <p:cNvSpPr>
            <a:spLocks noChangeArrowheads="1"/>
          </p:cNvSpPr>
          <p:nvPr/>
        </p:nvSpPr>
        <p:spPr bwMode="auto">
          <a:xfrm>
            <a:off x="5688013" y="3179763"/>
            <a:ext cx="224155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9    1001</a:t>
            </a:r>
          </a:p>
          <a:p>
            <a:pPr algn="l" defTabSz="762000" eaLnBrk="0" hangingPunct="0">
              <a:lnSpc>
                <a:spcPct val="102000"/>
              </a:lnSpc>
            </a:pPr>
            <a:r>
              <a:rPr kumimoji="1" lang="en-US" altLang="ko-KR" b="1" u="none">
                <a:ea typeface="Gulim" pitchFamily="34" charset="-127"/>
              </a:rPr>
              <a:t>- ) 6    0110</a:t>
            </a:r>
          </a:p>
          <a:p>
            <a:pPr algn="l" defTabSz="762000" eaLnBrk="0" hangingPunct="0">
              <a:lnSpc>
                <a:spcPct val="102000"/>
              </a:lnSpc>
            </a:pPr>
            <a:r>
              <a:rPr kumimoji="1" lang="en-US" altLang="ko-KR" b="1" u="none">
                <a:ea typeface="Gulim" pitchFamily="34" charset="-127"/>
              </a:rPr>
              <a:t>    3    0011 -&gt; 00011</a:t>
            </a:r>
          </a:p>
        </p:txBody>
      </p:sp>
      <p:sp>
        <p:nvSpPr>
          <p:cNvPr id="69639" name="Line 7"/>
          <p:cNvSpPr>
            <a:spLocks noChangeShapeType="1"/>
          </p:cNvSpPr>
          <p:nvPr/>
        </p:nvSpPr>
        <p:spPr bwMode="auto">
          <a:xfrm>
            <a:off x="5861050" y="3756025"/>
            <a:ext cx="1952625" cy="0"/>
          </a:xfrm>
          <a:prstGeom prst="line">
            <a:avLst/>
          </a:prstGeom>
          <a:noFill/>
          <a:ln w="25400">
            <a:solidFill>
              <a:schemeClr val="tx1"/>
            </a:solidFill>
            <a:round/>
            <a:headEnd/>
            <a:tailEnd/>
          </a:ln>
        </p:spPr>
        <p:txBody>
          <a:bodyPr wrap="none" anchor="ctr"/>
          <a:lstStyle/>
          <a:p>
            <a:endParaRPr lang="en-US"/>
          </a:p>
        </p:txBody>
      </p:sp>
      <p:sp>
        <p:nvSpPr>
          <p:cNvPr id="69640" name="Rectangle 8"/>
          <p:cNvSpPr>
            <a:spLocks noChangeArrowheads="1"/>
          </p:cNvSpPr>
          <p:nvPr/>
        </p:nvSpPr>
        <p:spPr bwMode="auto">
          <a:xfrm>
            <a:off x="2225675" y="4572000"/>
            <a:ext cx="2190750" cy="11684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9   1001</a:t>
            </a:r>
          </a:p>
          <a:p>
            <a:pPr algn="l" defTabSz="762000" eaLnBrk="0" hangingPunct="0">
              <a:lnSpc>
                <a:spcPct val="102000"/>
              </a:lnSpc>
            </a:pPr>
            <a:r>
              <a:rPr kumimoji="1" lang="en-US" altLang="ko-KR" b="1" u="none">
                <a:ea typeface="Gulim" pitchFamily="34" charset="-127"/>
              </a:rPr>
              <a:t> -) 6   0110</a:t>
            </a:r>
          </a:p>
          <a:p>
            <a:pPr algn="l" defTabSz="762000" eaLnBrk="0" hangingPunct="0">
              <a:lnSpc>
                <a:spcPct val="102000"/>
              </a:lnSpc>
            </a:pPr>
            <a:r>
              <a:rPr kumimoji="1" lang="en-US" altLang="ko-KR" b="1" u="none">
                <a:ea typeface="Gulim" pitchFamily="34" charset="-127"/>
              </a:rPr>
              <a:t>  - 3   0011 -&gt; 10011</a:t>
            </a:r>
          </a:p>
          <a:p>
            <a:pPr algn="l" defTabSz="762000" eaLnBrk="0" hangingPunct="0">
              <a:lnSpc>
                <a:spcPct val="102000"/>
              </a:lnSpc>
            </a:pPr>
            <a:r>
              <a:rPr kumimoji="1" lang="en-US" altLang="ko-KR" b="1" u="none">
                <a:ea typeface="Gulim" pitchFamily="34" charset="-127"/>
              </a:rPr>
              <a:t>         </a:t>
            </a:r>
          </a:p>
        </p:txBody>
      </p:sp>
      <p:sp>
        <p:nvSpPr>
          <p:cNvPr id="69641" name="Line 9"/>
          <p:cNvSpPr>
            <a:spLocks noChangeShapeType="1"/>
          </p:cNvSpPr>
          <p:nvPr/>
        </p:nvSpPr>
        <p:spPr bwMode="auto">
          <a:xfrm>
            <a:off x="2430463" y="5149850"/>
            <a:ext cx="1881187" cy="0"/>
          </a:xfrm>
          <a:prstGeom prst="line">
            <a:avLst/>
          </a:prstGeom>
          <a:noFill/>
          <a:ln w="25400">
            <a:solidFill>
              <a:schemeClr val="tx1"/>
            </a:solidFill>
            <a:round/>
            <a:headEnd/>
            <a:tailEnd/>
          </a:ln>
        </p:spPr>
        <p:txBody>
          <a:bodyPr wrap="none" anchor="ctr"/>
          <a:lstStyle/>
          <a:p>
            <a:endParaRPr lang="en-US"/>
          </a:p>
        </p:txBody>
      </p:sp>
      <p:sp>
        <p:nvSpPr>
          <p:cNvPr id="69642" name="Rectangle 10"/>
          <p:cNvSpPr>
            <a:spLocks noChangeArrowheads="1"/>
          </p:cNvSpPr>
          <p:nvPr/>
        </p:nvSpPr>
        <p:spPr bwMode="auto">
          <a:xfrm>
            <a:off x="5873750" y="4651375"/>
            <a:ext cx="219075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6   0110</a:t>
            </a:r>
          </a:p>
          <a:p>
            <a:pPr algn="l" defTabSz="762000" eaLnBrk="0" hangingPunct="0">
              <a:lnSpc>
                <a:spcPct val="102000"/>
              </a:lnSpc>
            </a:pPr>
            <a:r>
              <a:rPr kumimoji="1" lang="en-US" altLang="ko-KR" b="1" u="none">
                <a:ea typeface="Gulim" pitchFamily="34" charset="-127"/>
              </a:rPr>
              <a:t>+) 9   1001</a:t>
            </a:r>
          </a:p>
          <a:p>
            <a:pPr algn="l" defTabSz="762000" eaLnBrk="0" hangingPunct="0">
              <a:lnSpc>
                <a:spcPct val="102000"/>
              </a:lnSpc>
            </a:pPr>
            <a:r>
              <a:rPr kumimoji="1" lang="en-US" altLang="ko-KR" b="1" u="none">
                <a:ea typeface="Gulim" pitchFamily="34" charset="-127"/>
              </a:rPr>
              <a:t> -15   1111 -&gt; 11111</a:t>
            </a:r>
          </a:p>
        </p:txBody>
      </p:sp>
      <p:sp>
        <p:nvSpPr>
          <p:cNvPr id="69643" name="Line 11"/>
          <p:cNvSpPr>
            <a:spLocks noChangeShapeType="1"/>
          </p:cNvSpPr>
          <p:nvPr/>
        </p:nvSpPr>
        <p:spPr bwMode="auto">
          <a:xfrm>
            <a:off x="6061075" y="5237163"/>
            <a:ext cx="1985963" cy="0"/>
          </a:xfrm>
          <a:prstGeom prst="line">
            <a:avLst/>
          </a:prstGeom>
          <a:noFill/>
          <a:ln w="25400">
            <a:solidFill>
              <a:schemeClr val="tx1"/>
            </a:solidFill>
            <a:round/>
            <a:headEnd/>
            <a:tailEnd/>
          </a:ln>
        </p:spPr>
        <p:txBody>
          <a:bodyPr wrap="none" anchor="ctr"/>
          <a:lstStyle/>
          <a:p>
            <a:endParaRPr lang="en-US"/>
          </a:p>
        </p:txBody>
      </p:sp>
      <p:sp>
        <p:nvSpPr>
          <p:cNvPr id="69644" name="Rectangle 12"/>
          <p:cNvSpPr>
            <a:spLocks noChangeArrowheads="1"/>
          </p:cNvSpPr>
          <p:nvPr/>
        </p:nvSpPr>
        <p:spPr bwMode="auto">
          <a:xfrm>
            <a:off x="2344738" y="2849563"/>
            <a:ext cx="48418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6 + 9                                                        -6 + 9</a:t>
            </a:r>
          </a:p>
        </p:txBody>
      </p:sp>
      <p:sp>
        <p:nvSpPr>
          <p:cNvPr id="69645" name="Rectangle 13"/>
          <p:cNvSpPr>
            <a:spLocks noChangeArrowheads="1"/>
          </p:cNvSpPr>
          <p:nvPr/>
        </p:nvSpPr>
        <p:spPr bwMode="auto">
          <a:xfrm>
            <a:off x="2335213" y="4240213"/>
            <a:ext cx="51085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 6 + (- 9)                                                   -6 + (-9)</a:t>
            </a:r>
          </a:p>
        </p:txBody>
      </p:sp>
      <p:sp>
        <p:nvSpPr>
          <p:cNvPr id="69646" name="Rectangle 14"/>
          <p:cNvSpPr>
            <a:spLocks noChangeArrowheads="1"/>
          </p:cNvSpPr>
          <p:nvPr/>
        </p:nvSpPr>
        <p:spPr bwMode="auto">
          <a:xfrm>
            <a:off x="958850" y="5448300"/>
            <a:ext cx="11588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Overflow</a:t>
            </a:r>
          </a:p>
        </p:txBody>
      </p:sp>
      <p:sp>
        <p:nvSpPr>
          <p:cNvPr id="69647" name="Rectangle 15"/>
          <p:cNvSpPr>
            <a:spLocks noChangeArrowheads="1"/>
          </p:cNvSpPr>
          <p:nvPr/>
        </p:nvSpPr>
        <p:spPr bwMode="auto">
          <a:xfrm>
            <a:off x="2212975" y="5462588"/>
            <a:ext cx="20224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9 + 9 or (-9) + (-9)</a:t>
            </a:r>
          </a:p>
        </p:txBody>
      </p:sp>
      <p:sp>
        <p:nvSpPr>
          <p:cNvPr id="69648" name="Line 16"/>
          <p:cNvSpPr>
            <a:spLocks noChangeShapeType="1"/>
          </p:cNvSpPr>
          <p:nvPr/>
        </p:nvSpPr>
        <p:spPr bwMode="auto">
          <a:xfrm>
            <a:off x="2698750" y="6245225"/>
            <a:ext cx="1881188" cy="0"/>
          </a:xfrm>
          <a:prstGeom prst="line">
            <a:avLst/>
          </a:prstGeom>
          <a:noFill/>
          <a:ln w="25400">
            <a:solidFill>
              <a:schemeClr val="tx1"/>
            </a:solidFill>
            <a:round/>
            <a:headEnd/>
            <a:tailEnd/>
          </a:ln>
        </p:spPr>
        <p:txBody>
          <a:bodyPr wrap="none" anchor="ctr"/>
          <a:lstStyle/>
          <a:p>
            <a:endParaRPr lang="en-US"/>
          </a:p>
        </p:txBody>
      </p:sp>
      <p:sp>
        <p:nvSpPr>
          <p:cNvPr id="69649" name="Footer Placeholder 1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مثال</a:t>
            </a:r>
            <a:endParaRPr lang="en-US" sz="2800" b="1" smtClean="0">
              <a:cs typeface="Nazanin" pitchFamily="2" charset="-78"/>
            </a:endParaRPr>
          </a:p>
        </p:txBody>
      </p:sp>
      <p:sp>
        <p:nvSpPr>
          <p:cNvPr id="23859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با استفاده از </a:t>
            </a:r>
            <a:r>
              <a:rPr lang="en-US" sz="2400" smtClean="0">
                <a:cs typeface="Nazanin" pitchFamily="2" charset="-78"/>
              </a:rPr>
              <a:t>ROM</a:t>
            </a:r>
            <a:r>
              <a:rPr lang="fa-IR" sz="2400" smtClean="0">
                <a:cs typeface="Nazanin" pitchFamily="2" charset="-78"/>
              </a:rPr>
              <a:t> مداري طراحي كنيد كه ورودي آن يك عدد 3 بيتي و خروجي آن عدد دودويي است كه برابر با مجذور عدد دودويي است.</a:t>
            </a:r>
          </a:p>
          <a:p>
            <a:pPr algn="r" rtl="1" eaLnBrk="1" hangingPunct="1"/>
            <a:endParaRPr lang="fa-IR" sz="2400" smtClean="0">
              <a:cs typeface="Nazanin" pitchFamily="2" charset="-78"/>
            </a:endParaRPr>
          </a:p>
          <a:p>
            <a:pPr algn="r" rtl="1" eaLnBrk="1" hangingPunct="1"/>
            <a:r>
              <a:rPr lang="fa-IR" sz="2400" smtClean="0">
                <a:cs typeface="Nazanin" pitchFamily="2" charset="-78"/>
              </a:rPr>
              <a:t>جدول درستي آن بصورت زير است:</a:t>
            </a:r>
          </a:p>
          <a:p>
            <a:pPr algn="r" rtl="1" eaLnBrk="1" hangingPunct="1">
              <a:buFontTx/>
              <a:buNone/>
            </a:pPr>
            <a:endParaRPr lang="en-US" sz="2000" smtClean="0"/>
          </a:p>
        </p:txBody>
      </p:sp>
      <p:sp>
        <p:nvSpPr>
          <p:cNvPr id="23859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جدول درستي</a:t>
            </a:r>
            <a:endParaRPr lang="en-US" sz="2800" b="1" smtClean="0">
              <a:cs typeface="Nazanin" pitchFamily="2" charset="-78"/>
            </a:endParaRPr>
          </a:p>
        </p:txBody>
      </p:sp>
      <p:sp>
        <p:nvSpPr>
          <p:cNvPr id="23961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p:txBody>
      </p:sp>
      <p:graphicFrame>
        <p:nvGraphicFramePr>
          <p:cNvPr id="342020" name="Group 4"/>
          <p:cNvGraphicFramePr>
            <a:graphicFrameLocks noGrp="1"/>
          </p:cNvGraphicFramePr>
          <p:nvPr/>
        </p:nvGraphicFramePr>
        <p:xfrm>
          <a:off x="1524000" y="1397000"/>
          <a:ext cx="6096000" cy="4664075"/>
        </p:xfrm>
        <a:graphic>
          <a:graphicData uri="http://schemas.openxmlformats.org/drawingml/2006/table">
            <a:tbl>
              <a:tblPr/>
              <a:tblGrid>
                <a:gridCol w="677863">
                  <a:extLst>
                    <a:ext uri="{9D8B030D-6E8A-4147-A177-3AD203B41FA5}">
                      <a16:colId xmlns:a16="http://schemas.microsoft.com/office/drawing/2014/main" xmlns="" val="20000"/>
                    </a:ext>
                  </a:extLst>
                </a:gridCol>
                <a:gridCol w="676275">
                  <a:extLst>
                    <a:ext uri="{9D8B030D-6E8A-4147-A177-3AD203B41FA5}">
                      <a16:colId xmlns:a16="http://schemas.microsoft.com/office/drawing/2014/main" xmlns="" val="20001"/>
                    </a:ext>
                  </a:extLst>
                </a:gridCol>
                <a:gridCol w="677862">
                  <a:extLst>
                    <a:ext uri="{9D8B030D-6E8A-4147-A177-3AD203B41FA5}">
                      <a16:colId xmlns:a16="http://schemas.microsoft.com/office/drawing/2014/main" xmlns="" val="20002"/>
                    </a:ext>
                  </a:extLst>
                </a:gridCol>
                <a:gridCol w="677863">
                  <a:extLst>
                    <a:ext uri="{9D8B030D-6E8A-4147-A177-3AD203B41FA5}">
                      <a16:colId xmlns:a16="http://schemas.microsoft.com/office/drawing/2014/main" xmlns="" val="20003"/>
                    </a:ext>
                  </a:extLst>
                </a:gridCol>
                <a:gridCol w="676275">
                  <a:extLst>
                    <a:ext uri="{9D8B030D-6E8A-4147-A177-3AD203B41FA5}">
                      <a16:colId xmlns:a16="http://schemas.microsoft.com/office/drawing/2014/main" xmlns="" val="20004"/>
                    </a:ext>
                  </a:extLst>
                </a:gridCol>
                <a:gridCol w="677862">
                  <a:extLst>
                    <a:ext uri="{9D8B030D-6E8A-4147-A177-3AD203B41FA5}">
                      <a16:colId xmlns:a16="http://schemas.microsoft.com/office/drawing/2014/main" xmlns="" val="20005"/>
                    </a:ext>
                  </a:extLst>
                </a:gridCol>
                <a:gridCol w="677863">
                  <a:extLst>
                    <a:ext uri="{9D8B030D-6E8A-4147-A177-3AD203B41FA5}">
                      <a16:colId xmlns:a16="http://schemas.microsoft.com/office/drawing/2014/main" xmlns="" val="20006"/>
                    </a:ext>
                  </a:extLst>
                </a:gridCol>
                <a:gridCol w="676275">
                  <a:extLst>
                    <a:ext uri="{9D8B030D-6E8A-4147-A177-3AD203B41FA5}">
                      <a16:colId xmlns:a16="http://schemas.microsoft.com/office/drawing/2014/main" xmlns="" val="20007"/>
                    </a:ext>
                  </a:extLst>
                </a:gridCol>
                <a:gridCol w="677862">
                  <a:extLst>
                    <a:ext uri="{9D8B030D-6E8A-4147-A177-3AD203B41FA5}">
                      <a16:colId xmlns:a16="http://schemas.microsoft.com/office/drawing/2014/main" xmlns="" val="20008"/>
                    </a:ext>
                  </a:extLst>
                </a:gridCol>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A</a:t>
                      </a:r>
                      <a:r>
                        <a:rPr kumimoji="0" lang="en-US" sz="2800" b="0" i="0" u="none" strike="noStrike" cap="none" normalizeH="0" baseline="-2500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A</a:t>
                      </a:r>
                      <a:r>
                        <a:rPr kumimoji="0" lang="en-US" sz="2800" b="0" i="0" u="none" strike="noStrike" cap="none" normalizeH="0" baseline="-2500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A</a:t>
                      </a:r>
                      <a:r>
                        <a:rPr kumimoji="0" lang="en-US" sz="2800" b="0" i="0" u="none" strike="noStrike" cap="none" normalizeH="0" baseline="-25000" smtClean="0">
                          <a:ln>
                            <a:noFill/>
                          </a:ln>
                          <a:solidFill>
                            <a:schemeClr val="tx1"/>
                          </a:solidFill>
                          <a:effectLst/>
                          <a:latin typeface="Arial" pitchFamily="34" charset="0"/>
                          <a:cs typeface="Arial" pitchFamily="34" charset="0"/>
                        </a:rPr>
                        <a:t>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r>
                        <a:rPr kumimoji="0" lang="en-US" sz="2800" b="0" i="0" u="none" strike="noStrike" cap="none" normalizeH="0" baseline="-25000" smtClean="0">
                          <a:ln>
                            <a:noFill/>
                          </a:ln>
                          <a:solidFill>
                            <a:schemeClr val="tx1"/>
                          </a:solidFill>
                          <a:effectLst/>
                          <a:latin typeface="Arial" pitchFamily="34" charset="0"/>
                          <a:cs typeface="Arial" pitchFamily="34" charset="0"/>
                        </a:rPr>
                        <a:t>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r>
                        <a:rPr kumimoji="0" lang="en-US" sz="2800" b="0" i="0" u="none" strike="noStrike" cap="none" normalizeH="0" baseline="-25000" smtClean="0">
                          <a:ln>
                            <a:noFill/>
                          </a:ln>
                          <a:solidFill>
                            <a:schemeClr val="tx1"/>
                          </a:solidFill>
                          <a:effectLst/>
                          <a:latin typeface="Arial" pitchFamily="34" charset="0"/>
                          <a:cs typeface="Arial" pitchFamily="34" charset="0"/>
                        </a:rPr>
                        <a:t>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r>
                        <a:rPr kumimoji="0" lang="en-US" sz="2800" b="0" i="0" u="none" strike="noStrike" cap="none" normalizeH="0" baseline="-2500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r>
                        <a:rPr kumimoji="0" lang="en-US" sz="2800" b="0" i="0" u="none" strike="noStrike" cap="none" normalizeH="0" baseline="-2500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r>
                        <a:rPr kumimoji="0" lang="en-US" sz="2800" b="0" i="0" u="none" strike="noStrike" cap="none" normalizeH="0" baseline="-2500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t>
                      </a:r>
                      <a:r>
                        <a:rPr kumimoji="0" lang="en-US" sz="2800" b="0" i="0" u="none" strike="noStrike" cap="none" normalizeH="0" baseline="-25000" smtClean="0">
                          <a:ln>
                            <a:noFill/>
                          </a:ln>
                          <a:solidFill>
                            <a:schemeClr val="tx1"/>
                          </a:solidFill>
                          <a:effectLst/>
                          <a:latin typeface="Arial" pitchFamily="34" charset="0"/>
                          <a:cs typeface="Arial" pitchFamily="34" charset="0"/>
                        </a:rPr>
                        <a:t>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5"/>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6"/>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0</a:t>
                      </a:r>
                    </a:p>
                  </a:txBody>
                  <a:tcPr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7"/>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1</a:t>
                      </a:r>
                    </a:p>
                  </a:txBody>
                  <a:tcPr anchor="ctr" anchorCtr="1"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0</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8000"/>
                          </a:solidFill>
                          <a:effectLst/>
                          <a:latin typeface="Arial" pitchFamily="34" charset="0"/>
                          <a:cs typeface="Arial" pitchFamily="34" charset="0"/>
                        </a:rPr>
                        <a:t>1</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239708" name="Footer Placeholder 9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4064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40644" name="Picture 4" descr="ROM-SQUARE"/>
          <p:cNvPicPr>
            <a:picLocks noChangeAspect="1" noChangeArrowheads="1"/>
          </p:cNvPicPr>
          <p:nvPr/>
        </p:nvPicPr>
        <p:blipFill>
          <a:blip r:embed="rId2"/>
          <a:srcRect/>
          <a:stretch>
            <a:fillRect/>
          </a:stretch>
        </p:blipFill>
        <p:spPr bwMode="auto">
          <a:xfrm>
            <a:off x="381000" y="1752600"/>
            <a:ext cx="8305800" cy="3346450"/>
          </a:xfrm>
          <a:prstGeom prst="rect">
            <a:avLst/>
          </a:prstGeom>
          <a:noFill/>
          <a:ln w="9525">
            <a:noFill/>
            <a:miter lim="800000"/>
            <a:headEnd/>
            <a:tailEnd/>
          </a:ln>
        </p:spPr>
      </p:pic>
      <p:sp>
        <p:nvSpPr>
          <p:cNvPr id="24064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مقايسة ساختار سه نوع </a:t>
            </a:r>
            <a:r>
              <a:rPr lang="en-US" sz="2800" b="1" smtClean="0">
                <a:latin typeface="Times New Roman" pitchFamily="18" charset="0"/>
                <a:cs typeface="Nazanin" pitchFamily="2" charset="-78"/>
              </a:rPr>
              <a:t>PLD</a:t>
            </a:r>
          </a:p>
        </p:txBody>
      </p:sp>
      <p:sp>
        <p:nvSpPr>
          <p:cNvPr id="241667"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41668" name="Picture 4" descr="3-PLD"/>
          <p:cNvPicPr>
            <a:picLocks noChangeAspect="1" noChangeArrowheads="1"/>
          </p:cNvPicPr>
          <p:nvPr/>
        </p:nvPicPr>
        <p:blipFill>
          <a:blip r:embed="rId2"/>
          <a:srcRect/>
          <a:stretch>
            <a:fillRect/>
          </a:stretch>
        </p:blipFill>
        <p:spPr bwMode="auto">
          <a:xfrm>
            <a:off x="838200" y="1436688"/>
            <a:ext cx="7543800" cy="4506912"/>
          </a:xfrm>
          <a:prstGeom prst="rect">
            <a:avLst/>
          </a:prstGeom>
          <a:noFill/>
          <a:ln w="9525">
            <a:noFill/>
            <a:miter lim="800000"/>
            <a:headEnd/>
            <a:tailEnd/>
          </a:ln>
        </p:spPr>
      </p:pic>
      <p:sp>
        <p:nvSpPr>
          <p:cNvPr id="2416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4269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a:p>
            <a:pPr algn="r" rtl="1" eaLnBrk="1" hangingPunct="1">
              <a:buFontTx/>
              <a:buNone/>
            </a:pPr>
            <a:endParaRPr lang="en-US" sz="2000" smtClean="0"/>
          </a:p>
          <a:p>
            <a:pPr algn="r" rtl="1" eaLnBrk="1" hangingPunct="1">
              <a:buFontTx/>
              <a:buNone/>
            </a:pPr>
            <a:endParaRPr lang="en-US" sz="2000" smtClean="0"/>
          </a:p>
          <a:p>
            <a:pPr algn="ctr" rtl="1" eaLnBrk="1" hangingPunct="1">
              <a:buFontTx/>
              <a:buNone/>
            </a:pPr>
            <a:r>
              <a:rPr lang="en-US" sz="3500" b="1" i="1" smtClean="0">
                <a:solidFill>
                  <a:srgbClr val="FF0000"/>
                </a:solidFill>
                <a:latin typeface="Times New Roman" pitchFamily="18" charset="0"/>
                <a:cs typeface="Times New Roman" pitchFamily="18" charset="0"/>
              </a:rPr>
              <a:t>Programable Logic Array (PLA)</a:t>
            </a:r>
          </a:p>
        </p:txBody>
      </p:sp>
      <p:sp>
        <p:nvSpPr>
          <p:cNvPr id="24269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Shape 5121"/>
          <p:cNvSpPr>
            <a:spLocks noGrp="1" noChangeArrowheads="1"/>
          </p:cNvSpPr>
          <p:nvPr>
            <p:ph type="title" idx="4294967295"/>
          </p:nvPr>
        </p:nvSpPr>
        <p:spPr/>
        <p:txBody>
          <a:bodyPr lIns="92075" tIns="46038" rIns="92075" bIns="46038"/>
          <a:lstStyle/>
          <a:p>
            <a:pPr eaLnBrk="1" hangingPunct="1"/>
            <a:r>
              <a:rPr lang="en-US" sz="2800" b="1" smtClean="0">
                <a:latin typeface="Times New Roman" pitchFamily="18" charset="0"/>
                <a:cs typeface="Nazanin" pitchFamily="2" charset="-78"/>
              </a:rPr>
              <a:t>PLA</a:t>
            </a:r>
          </a:p>
        </p:txBody>
      </p:sp>
      <p:sp>
        <p:nvSpPr>
          <p:cNvPr id="243715" name="Shape 5122"/>
          <p:cNvSpPr>
            <a:spLocks noGrp="1" noChangeArrowheads="1"/>
          </p:cNvSpPr>
          <p:nvPr>
            <p:ph type="body" idx="4294967295"/>
          </p:nvPr>
        </p:nvSpPr>
        <p:spPr/>
        <p:txBody>
          <a:bodyPr lIns="92075" tIns="46038" rIns="92075" bIns="46038"/>
          <a:lstStyle/>
          <a:p>
            <a:pPr algn="r" rtl="1" eaLnBrk="1" hangingPunct="1"/>
            <a:r>
              <a:rPr lang="en-US" sz="2400" smtClean="0">
                <a:cs typeface="Nazanin" pitchFamily="2" charset="-78"/>
              </a:rPr>
              <a:t>PLA</a:t>
            </a:r>
            <a:r>
              <a:rPr lang="fa-IR" sz="2400" smtClean="0">
                <a:cs typeface="Nazanin" pitchFamily="2" charset="-78"/>
              </a:rPr>
              <a:t> </a:t>
            </a:r>
            <a:r>
              <a:rPr lang="fa-IR" sz="2600" smtClean="0">
                <a:cs typeface="Nazanin" pitchFamily="2" charset="-78"/>
              </a:rPr>
              <a:t>نوعي ديگر از حافظه است.</a:t>
            </a:r>
          </a:p>
          <a:p>
            <a:pPr algn="just" rtl="1" eaLnBrk="1" hangingPunct="1"/>
            <a:endParaRPr lang="fa-IR" sz="2600" smtClean="0">
              <a:cs typeface="Nazanin" pitchFamily="2" charset="-78"/>
            </a:endParaRPr>
          </a:p>
          <a:p>
            <a:pPr algn="just" rtl="1" eaLnBrk="1" hangingPunct="1"/>
            <a:r>
              <a:rPr lang="fa-IR" sz="2600" smtClean="0">
                <a:cs typeface="Nazanin" pitchFamily="2" charset="-78"/>
              </a:rPr>
              <a:t>براي مواردي كه تعداد شرايط بي‌اثر بيش از حد است، استفاده از </a:t>
            </a:r>
            <a:r>
              <a:rPr lang="en-US" sz="2600" smtClean="0">
                <a:cs typeface="Nazanin" pitchFamily="2" charset="-78"/>
              </a:rPr>
              <a:t>PLA</a:t>
            </a:r>
            <a:r>
              <a:rPr lang="fa-IR" sz="2600" smtClean="0">
                <a:cs typeface="Nazanin" pitchFamily="2" charset="-78"/>
              </a:rPr>
              <a:t> اقتصادي‌تر است.</a:t>
            </a:r>
          </a:p>
          <a:p>
            <a:pPr algn="just" rtl="1" eaLnBrk="1" hangingPunct="1"/>
            <a:endParaRPr lang="fa-IR" sz="2600" smtClean="0">
              <a:cs typeface="Nazanin" pitchFamily="2" charset="-78"/>
            </a:endParaRPr>
          </a:p>
          <a:p>
            <a:pPr algn="just" rtl="1" eaLnBrk="1" hangingPunct="1"/>
            <a:r>
              <a:rPr lang="fa-IR" sz="2600" smtClean="0">
                <a:cs typeface="Nazanin" pitchFamily="2" charset="-78"/>
              </a:rPr>
              <a:t>بصورت مجموعه‌اي از فيوزهاست كه هنگام برنامه‌ريزي بعضي از آنها سوزانده (قطع) مي‌شوند.</a:t>
            </a:r>
          </a:p>
          <a:p>
            <a:pPr algn="just" rtl="1" eaLnBrk="1" hangingPunct="1"/>
            <a:endParaRPr lang="fa-IR" sz="2600" smtClean="0">
              <a:cs typeface="Nazanin" pitchFamily="2" charset="-78"/>
            </a:endParaRPr>
          </a:p>
          <a:p>
            <a:pPr algn="just" rtl="1" eaLnBrk="1" hangingPunct="1"/>
            <a:r>
              <a:rPr lang="fa-IR" sz="2600" smtClean="0">
                <a:cs typeface="Nazanin" pitchFamily="2" charset="-78"/>
              </a:rPr>
              <a:t>تركيبي از گيتهاي </a:t>
            </a:r>
            <a:r>
              <a:rPr lang="en-US" sz="2600" smtClean="0">
                <a:cs typeface="Nazanin" pitchFamily="2" charset="-78"/>
              </a:rPr>
              <a:t>OR</a:t>
            </a:r>
            <a:r>
              <a:rPr lang="fa-IR" sz="2600" smtClean="0">
                <a:cs typeface="Nazanin" pitchFamily="2" charset="-78"/>
              </a:rPr>
              <a:t> و </a:t>
            </a:r>
            <a:r>
              <a:rPr lang="en-US" sz="2600" smtClean="0">
                <a:cs typeface="Nazanin" pitchFamily="2" charset="-78"/>
              </a:rPr>
              <a:t>AND </a:t>
            </a:r>
            <a:r>
              <a:rPr lang="fa-IR" sz="2600" smtClean="0">
                <a:cs typeface="Nazanin" pitchFamily="2" charset="-78"/>
              </a:rPr>
              <a:t> مي‌باشد.</a:t>
            </a:r>
          </a:p>
          <a:p>
            <a:pPr algn="just" rtl="1" eaLnBrk="1" hangingPunct="1">
              <a:buFontTx/>
              <a:buNone/>
            </a:pPr>
            <a:endParaRPr lang="en-US" sz="2600" smtClean="0"/>
          </a:p>
        </p:txBody>
      </p:sp>
      <p:sp>
        <p:nvSpPr>
          <p:cNvPr id="24371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ساختار يك </a:t>
            </a:r>
            <a:r>
              <a:rPr lang="en-US" sz="2800" b="1" smtClean="0">
                <a:latin typeface="Times New Roman" pitchFamily="18" charset="0"/>
                <a:cs typeface="Nazanin" pitchFamily="2" charset="-78"/>
              </a:rPr>
              <a:t>PLA</a:t>
            </a:r>
            <a:r>
              <a:rPr lang="fa-IR" sz="2800" b="1" smtClean="0">
                <a:latin typeface="Times New Roman" pitchFamily="18" charset="0"/>
                <a:cs typeface="Nazanin" pitchFamily="2" charset="-78"/>
              </a:rPr>
              <a:t> با 3 ورودي و 2 خروجي</a:t>
            </a:r>
            <a:endParaRPr lang="en-US" sz="2800" b="1" smtClean="0">
              <a:latin typeface="Times New Roman" pitchFamily="18" charset="0"/>
              <a:cs typeface="Nazanin" pitchFamily="2" charset="-78"/>
            </a:endParaRPr>
          </a:p>
        </p:txBody>
      </p:sp>
      <p:sp>
        <p:nvSpPr>
          <p:cNvPr id="24473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44740" name="Picture 4" descr="PLA"/>
          <p:cNvPicPr>
            <a:picLocks noChangeAspect="1" noChangeArrowheads="1"/>
          </p:cNvPicPr>
          <p:nvPr/>
        </p:nvPicPr>
        <p:blipFill>
          <a:blip r:embed="rId2"/>
          <a:srcRect/>
          <a:stretch>
            <a:fillRect/>
          </a:stretch>
        </p:blipFill>
        <p:spPr bwMode="auto">
          <a:xfrm>
            <a:off x="1295400" y="1447800"/>
            <a:ext cx="7086600" cy="4333875"/>
          </a:xfrm>
          <a:prstGeom prst="rect">
            <a:avLst/>
          </a:prstGeom>
          <a:noFill/>
          <a:ln w="9525">
            <a:noFill/>
            <a:miter lim="800000"/>
            <a:headEnd/>
            <a:tailEnd/>
          </a:ln>
        </p:spPr>
      </p:pic>
      <p:sp>
        <p:nvSpPr>
          <p:cNvPr id="2447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245763"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45764" name="Picture 4" descr="PLA-EXAMPLE"/>
          <p:cNvPicPr>
            <a:picLocks noChangeAspect="1" noChangeArrowheads="1"/>
          </p:cNvPicPr>
          <p:nvPr/>
        </p:nvPicPr>
        <p:blipFill>
          <a:blip r:embed="rId2"/>
          <a:srcRect/>
          <a:stretch>
            <a:fillRect/>
          </a:stretch>
        </p:blipFill>
        <p:spPr bwMode="auto">
          <a:xfrm>
            <a:off x="762000" y="1219200"/>
            <a:ext cx="7543800" cy="4645025"/>
          </a:xfrm>
          <a:prstGeom prst="rect">
            <a:avLst/>
          </a:prstGeom>
          <a:noFill/>
          <a:ln w="9525">
            <a:noFill/>
            <a:miter lim="800000"/>
            <a:headEnd/>
            <a:tailEnd/>
          </a:ln>
        </p:spPr>
      </p:pic>
      <p:sp>
        <p:nvSpPr>
          <p:cNvPr id="24576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6E960DC9-A912-46F9-AE5C-C1E9C0A23A2D}" type="slidenum">
              <a:rPr lang="fa-IR" sz="1400" u="none">
                <a:latin typeface="Times New Roman" pitchFamily="18" charset="0"/>
                <a:cs typeface="Times New Roman" pitchFamily="18" charset="0"/>
              </a:rPr>
              <a:pPr eaLnBrk="0" hangingPunct="0"/>
              <a:t>228</a:t>
            </a:fld>
            <a:endParaRPr lang="fa-IR" sz="1400" u="none">
              <a:latin typeface="Times New Roman" pitchFamily="18" charset="0"/>
              <a:cs typeface="Times New Roman" pitchFamily="18" charset="0"/>
            </a:endParaRPr>
          </a:p>
        </p:txBody>
      </p:sp>
      <p:sp>
        <p:nvSpPr>
          <p:cNvPr id="246787" name="Shape 5121"/>
          <p:cNvSpPr>
            <a:spLocks noGrp="1" noChangeArrowheads="1"/>
          </p:cNvSpPr>
          <p:nvPr>
            <p:ph type="title" idx="4294967295"/>
          </p:nvPr>
        </p:nvSpPr>
        <p:spPr/>
        <p:txBody>
          <a:bodyPr lIns="92075" tIns="46038" rIns="92075" bIns="46038"/>
          <a:lstStyle/>
          <a:p>
            <a:pPr rtl="1" eaLnBrk="1" hangingPunct="1"/>
            <a:r>
              <a:rPr lang="fa-IR" sz="2800" b="1" smtClean="0">
                <a:latin typeface="Times New Roman" pitchFamily="18" charset="0"/>
                <a:cs typeface="Nazanin" pitchFamily="2" charset="-78"/>
              </a:rPr>
              <a:t>يك </a:t>
            </a:r>
            <a:r>
              <a:rPr lang="en-US" sz="2800" b="1" smtClean="0">
                <a:latin typeface="Times New Roman" pitchFamily="18" charset="0"/>
                <a:cs typeface="Nazanin" pitchFamily="2" charset="-78"/>
              </a:rPr>
              <a:t>PAL</a:t>
            </a:r>
            <a:r>
              <a:rPr lang="fa-IR" sz="2800" b="1" smtClean="0">
                <a:latin typeface="Times New Roman" pitchFamily="18" charset="0"/>
                <a:cs typeface="Nazanin" pitchFamily="2" charset="-78"/>
              </a:rPr>
              <a:t>چهار ورودي-چهار خروجي</a:t>
            </a:r>
            <a:endParaRPr lang="en-US" sz="2800" b="1" smtClean="0">
              <a:latin typeface="Times New Roman" pitchFamily="18" charset="0"/>
              <a:cs typeface="Nazanin" pitchFamily="2" charset="-78"/>
            </a:endParaRPr>
          </a:p>
        </p:txBody>
      </p:sp>
      <p:sp>
        <p:nvSpPr>
          <p:cNvPr id="246788"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246789" name="Picture 5" descr="PAL"/>
          <p:cNvPicPr>
            <a:picLocks noChangeAspect="1" noChangeArrowheads="1"/>
          </p:cNvPicPr>
          <p:nvPr/>
        </p:nvPicPr>
        <p:blipFill>
          <a:blip r:embed="rId2"/>
          <a:srcRect/>
          <a:stretch>
            <a:fillRect/>
          </a:stretch>
        </p:blipFill>
        <p:spPr bwMode="auto">
          <a:xfrm>
            <a:off x="1447800" y="1219200"/>
            <a:ext cx="6934200" cy="5638800"/>
          </a:xfrm>
          <a:prstGeom prst="rect">
            <a:avLst/>
          </a:prstGeom>
          <a:noFill/>
          <a:ln w="9525">
            <a:noFill/>
            <a:miter lim="800000"/>
            <a:headEnd/>
            <a:tailEnd/>
          </a:ln>
        </p:spPr>
      </p:pic>
      <p:sp>
        <p:nvSpPr>
          <p:cNvPr id="246790"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فليپ فلاپها</a:t>
            </a:r>
            <a:endParaRPr lang="en-US" sz="2800" b="1" smtClean="0">
              <a:cs typeface="Nazanin" pitchFamily="2" charset="-78"/>
            </a:endParaRPr>
          </a:p>
        </p:txBody>
      </p:sp>
      <p:sp>
        <p:nvSpPr>
          <p:cNvPr id="247811"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r>
              <a:rPr lang="fa-IR" sz="2400" smtClean="0">
                <a:cs typeface="Nazanin" pitchFamily="2" charset="-78"/>
              </a:rPr>
              <a:t>فليپ فلاپ نيز نوعي ديگر از حافظه است كه خصوصاً در مدارهاي تريبي استفاده مي‌شود:</a:t>
            </a:r>
          </a:p>
          <a:p>
            <a:pPr algn="r" rtl="1" eaLnBrk="1" hangingPunct="1">
              <a:buFontTx/>
              <a:buNone/>
            </a:pPr>
            <a:endParaRPr lang="en-US" sz="2000" smtClean="0"/>
          </a:p>
        </p:txBody>
      </p:sp>
      <p:pic>
        <p:nvPicPr>
          <p:cNvPr id="247812" name="Picture 4" descr="FLIP"/>
          <p:cNvPicPr>
            <a:picLocks noChangeAspect="1" noChangeArrowheads="1"/>
          </p:cNvPicPr>
          <p:nvPr/>
        </p:nvPicPr>
        <p:blipFill>
          <a:blip r:embed="rId2"/>
          <a:srcRect/>
          <a:stretch>
            <a:fillRect/>
          </a:stretch>
        </p:blipFill>
        <p:spPr bwMode="auto">
          <a:xfrm>
            <a:off x="762000" y="2949575"/>
            <a:ext cx="7696200" cy="2079625"/>
          </a:xfrm>
          <a:prstGeom prst="rect">
            <a:avLst/>
          </a:prstGeom>
          <a:noFill/>
          <a:ln w="9525">
            <a:noFill/>
            <a:miter lim="800000"/>
            <a:headEnd/>
            <a:tailEnd/>
          </a:ln>
        </p:spPr>
      </p:pic>
      <p:sp>
        <p:nvSpPr>
          <p:cNvPr id="24781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rtl="1" eaLnBrk="1" hangingPunct="1"/>
            <a:r>
              <a:rPr lang="fa-IR" sz="2800" b="1" smtClean="0">
                <a:cs typeface="Nazanin" pitchFamily="2" charset="-78"/>
              </a:rPr>
              <a:t>جمع دو عدد علامت دار در نمايش مكمل دو</a:t>
            </a:r>
            <a:endParaRPr lang="en-US" sz="2800" b="1" smtClean="0">
              <a:cs typeface="Nazanin" pitchFamily="2" charset="-78"/>
            </a:endParaRPr>
          </a:p>
        </p:txBody>
      </p:sp>
      <p:sp>
        <p:nvSpPr>
          <p:cNvPr id="70659" name="Rectangle 3"/>
          <p:cNvSpPr>
            <a:spLocks noGrp="1" noChangeArrowheads="1"/>
          </p:cNvSpPr>
          <p:nvPr>
            <p:ph type="body" idx="1"/>
          </p:nvPr>
        </p:nvSpPr>
        <p:spPr/>
        <p:txBody>
          <a:bodyPr/>
          <a:lstStyle/>
          <a:p>
            <a:pPr algn="r" rtl="1" eaLnBrk="1" hangingPunct="1"/>
            <a:r>
              <a:rPr lang="fa-IR" sz="2400" smtClean="0">
                <a:cs typeface="Nazanin" pitchFamily="2" charset="-78"/>
              </a:rPr>
              <a:t>دو عدد همراه با بيت علامتشان بايكديگر جمع مي شوند و از  رقم نقلي خروجي از پر ارزش ترين بيت صرفه نظر مي شود.</a:t>
            </a:r>
          </a:p>
          <a:p>
            <a:pPr algn="r" rtl="1" eaLnBrk="1" hangingPunct="1">
              <a:buFontTx/>
              <a:buNone/>
            </a:pPr>
            <a:endParaRPr lang="fa-IR" sz="2400" smtClean="0">
              <a:cs typeface="Nazanin" pitchFamily="2" charset="-78"/>
            </a:endParaRPr>
          </a:p>
          <a:p>
            <a:pPr algn="r" rtl="1" eaLnBrk="1" hangingPunct="1">
              <a:buFontTx/>
              <a:buNone/>
            </a:pPr>
            <a:endParaRPr lang="en-US" sz="2400" smtClean="0">
              <a:cs typeface="Nazanin" pitchFamily="2" charset="-78"/>
            </a:endParaRPr>
          </a:p>
        </p:txBody>
      </p:sp>
      <p:sp>
        <p:nvSpPr>
          <p:cNvPr id="70660" name="Rectangle 4"/>
          <p:cNvSpPr>
            <a:spLocks noChangeArrowheads="1"/>
          </p:cNvSpPr>
          <p:nvPr/>
        </p:nvSpPr>
        <p:spPr bwMode="auto">
          <a:xfrm>
            <a:off x="7924800" y="2514600"/>
            <a:ext cx="485775"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fa-IR" altLang="ko-KR" b="1" u="none">
                <a:ea typeface="Gulim" pitchFamily="34" charset="-127"/>
                <a:cs typeface="Nazanin" pitchFamily="2" charset="-78"/>
              </a:rPr>
              <a:t>مثال</a:t>
            </a:r>
            <a:endParaRPr kumimoji="1" lang="en-US" altLang="ko-KR" b="1" u="none">
              <a:ea typeface="Gulim" pitchFamily="34" charset="-127"/>
              <a:cs typeface="Nazanin" pitchFamily="2" charset="-78"/>
            </a:endParaRPr>
          </a:p>
        </p:txBody>
      </p:sp>
      <p:sp>
        <p:nvSpPr>
          <p:cNvPr id="70661" name="Rectangle 5"/>
          <p:cNvSpPr>
            <a:spLocks noChangeArrowheads="1"/>
          </p:cNvSpPr>
          <p:nvPr/>
        </p:nvSpPr>
        <p:spPr bwMode="auto">
          <a:xfrm>
            <a:off x="2119313" y="2587625"/>
            <a:ext cx="152400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6   0   0110</a:t>
            </a:r>
          </a:p>
          <a:p>
            <a:pPr algn="l" defTabSz="762000" eaLnBrk="0" hangingPunct="0">
              <a:lnSpc>
                <a:spcPct val="102000"/>
              </a:lnSpc>
            </a:pPr>
            <a:r>
              <a:rPr kumimoji="1" lang="en-US" altLang="ko-KR" b="1" u="none">
                <a:ea typeface="Gulim" pitchFamily="34" charset="-127"/>
              </a:rPr>
              <a:t>    9   0   1001</a:t>
            </a:r>
          </a:p>
          <a:p>
            <a:pPr algn="l" defTabSz="762000" eaLnBrk="0" hangingPunct="0">
              <a:lnSpc>
                <a:spcPct val="102000"/>
              </a:lnSpc>
            </a:pPr>
            <a:r>
              <a:rPr kumimoji="1" lang="en-US" altLang="ko-KR" b="1" u="none">
                <a:ea typeface="Gulim" pitchFamily="34" charset="-127"/>
              </a:rPr>
              <a:t>  15   0   1111</a:t>
            </a:r>
          </a:p>
        </p:txBody>
      </p:sp>
      <p:sp>
        <p:nvSpPr>
          <p:cNvPr id="70662" name="Line 6"/>
          <p:cNvSpPr>
            <a:spLocks noChangeShapeType="1"/>
          </p:cNvSpPr>
          <p:nvPr/>
        </p:nvSpPr>
        <p:spPr bwMode="auto">
          <a:xfrm>
            <a:off x="2157413" y="3163888"/>
            <a:ext cx="2146300" cy="0"/>
          </a:xfrm>
          <a:prstGeom prst="line">
            <a:avLst/>
          </a:prstGeom>
          <a:noFill/>
          <a:ln w="25400">
            <a:solidFill>
              <a:schemeClr val="tx1"/>
            </a:solidFill>
            <a:round/>
            <a:headEnd/>
            <a:tailEnd/>
          </a:ln>
        </p:spPr>
        <p:txBody>
          <a:bodyPr wrap="none" anchor="ctr"/>
          <a:lstStyle/>
          <a:p>
            <a:endParaRPr lang="en-US"/>
          </a:p>
        </p:txBody>
      </p:sp>
      <p:sp>
        <p:nvSpPr>
          <p:cNvPr id="70663" name="Rectangle 7"/>
          <p:cNvSpPr>
            <a:spLocks noChangeArrowheads="1"/>
          </p:cNvSpPr>
          <p:nvPr/>
        </p:nvSpPr>
        <p:spPr bwMode="auto">
          <a:xfrm>
            <a:off x="5776913" y="2605088"/>
            <a:ext cx="147320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-6    1   1010</a:t>
            </a:r>
          </a:p>
          <a:p>
            <a:pPr algn="l" defTabSz="762000" eaLnBrk="0" hangingPunct="0">
              <a:lnSpc>
                <a:spcPct val="102000"/>
              </a:lnSpc>
            </a:pPr>
            <a:r>
              <a:rPr kumimoji="1" lang="en-US" altLang="ko-KR" b="1" u="none">
                <a:ea typeface="Gulim" pitchFamily="34" charset="-127"/>
              </a:rPr>
              <a:t>  9    0   1001</a:t>
            </a:r>
          </a:p>
          <a:p>
            <a:pPr algn="l" defTabSz="762000" eaLnBrk="0" hangingPunct="0">
              <a:lnSpc>
                <a:spcPct val="102000"/>
              </a:lnSpc>
            </a:pPr>
            <a:r>
              <a:rPr kumimoji="1" lang="en-US" altLang="ko-KR" b="1" u="none">
                <a:ea typeface="Gulim" pitchFamily="34" charset="-127"/>
              </a:rPr>
              <a:t>  3    0   0011</a:t>
            </a:r>
          </a:p>
        </p:txBody>
      </p:sp>
      <p:sp>
        <p:nvSpPr>
          <p:cNvPr id="70664" name="Line 8"/>
          <p:cNvSpPr>
            <a:spLocks noChangeShapeType="1"/>
          </p:cNvSpPr>
          <p:nvPr/>
        </p:nvSpPr>
        <p:spPr bwMode="auto">
          <a:xfrm>
            <a:off x="5770563" y="3190875"/>
            <a:ext cx="2162175" cy="0"/>
          </a:xfrm>
          <a:prstGeom prst="line">
            <a:avLst/>
          </a:prstGeom>
          <a:noFill/>
          <a:ln w="25400">
            <a:solidFill>
              <a:schemeClr val="tx1"/>
            </a:solidFill>
            <a:round/>
            <a:headEnd/>
            <a:tailEnd/>
          </a:ln>
        </p:spPr>
        <p:txBody>
          <a:bodyPr wrap="none" anchor="ctr"/>
          <a:lstStyle/>
          <a:p>
            <a:endParaRPr lang="en-US"/>
          </a:p>
        </p:txBody>
      </p:sp>
      <p:sp>
        <p:nvSpPr>
          <p:cNvPr id="70665" name="Rectangle 9"/>
          <p:cNvSpPr>
            <a:spLocks noChangeArrowheads="1"/>
          </p:cNvSpPr>
          <p:nvPr/>
        </p:nvSpPr>
        <p:spPr bwMode="auto">
          <a:xfrm>
            <a:off x="2136775" y="3787775"/>
            <a:ext cx="153670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6   0   0110</a:t>
            </a:r>
          </a:p>
          <a:p>
            <a:pPr algn="l" defTabSz="762000" eaLnBrk="0" hangingPunct="0">
              <a:lnSpc>
                <a:spcPct val="102000"/>
              </a:lnSpc>
            </a:pPr>
            <a:r>
              <a:rPr kumimoji="1" lang="en-US" altLang="ko-KR" b="1" u="none">
                <a:ea typeface="Gulim" pitchFamily="34" charset="-127"/>
              </a:rPr>
              <a:t>   -9   1   0111</a:t>
            </a:r>
          </a:p>
          <a:p>
            <a:pPr algn="l" defTabSz="762000" eaLnBrk="0" hangingPunct="0">
              <a:lnSpc>
                <a:spcPct val="102000"/>
              </a:lnSpc>
            </a:pPr>
            <a:r>
              <a:rPr kumimoji="1" lang="en-US" altLang="ko-KR" b="1" u="none">
                <a:ea typeface="Gulim" pitchFamily="34" charset="-127"/>
              </a:rPr>
              <a:t>   -3   1   1101</a:t>
            </a:r>
          </a:p>
        </p:txBody>
      </p:sp>
      <p:sp>
        <p:nvSpPr>
          <p:cNvPr id="70666" name="Line 10"/>
          <p:cNvSpPr>
            <a:spLocks noChangeShapeType="1"/>
          </p:cNvSpPr>
          <p:nvPr/>
        </p:nvSpPr>
        <p:spPr bwMode="auto">
          <a:xfrm>
            <a:off x="2146300" y="4384675"/>
            <a:ext cx="2022475" cy="0"/>
          </a:xfrm>
          <a:prstGeom prst="line">
            <a:avLst/>
          </a:prstGeom>
          <a:noFill/>
          <a:ln w="25400">
            <a:solidFill>
              <a:schemeClr val="tx1"/>
            </a:solidFill>
            <a:round/>
            <a:headEnd/>
            <a:tailEnd/>
          </a:ln>
        </p:spPr>
        <p:txBody>
          <a:bodyPr wrap="none" anchor="ctr"/>
          <a:lstStyle/>
          <a:p>
            <a:endParaRPr lang="en-US"/>
          </a:p>
        </p:txBody>
      </p:sp>
      <p:sp>
        <p:nvSpPr>
          <p:cNvPr id="70667" name="Rectangle 11"/>
          <p:cNvSpPr>
            <a:spLocks noChangeArrowheads="1"/>
          </p:cNvSpPr>
          <p:nvPr/>
        </p:nvSpPr>
        <p:spPr bwMode="auto">
          <a:xfrm>
            <a:off x="5707063" y="3787775"/>
            <a:ext cx="175260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-9       1  0111</a:t>
            </a:r>
          </a:p>
          <a:p>
            <a:pPr algn="l" defTabSz="762000" eaLnBrk="0" hangingPunct="0">
              <a:lnSpc>
                <a:spcPct val="102000"/>
              </a:lnSpc>
            </a:pPr>
            <a:r>
              <a:rPr kumimoji="1" lang="en-US" altLang="ko-KR" b="1" u="none">
                <a:ea typeface="Gulim" pitchFamily="34" charset="-127"/>
              </a:rPr>
              <a:t>   -9       1  0111</a:t>
            </a:r>
          </a:p>
          <a:p>
            <a:pPr algn="l" defTabSz="762000" eaLnBrk="0" hangingPunct="0">
              <a:lnSpc>
                <a:spcPct val="102000"/>
              </a:lnSpc>
            </a:pPr>
            <a:r>
              <a:rPr kumimoji="1" lang="en-US" altLang="ko-KR" b="1" u="none">
                <a:ea typeface="Gulim" pitchFamily="34" charset="-127"/>
              </a:rPr>
              <a:t> -18   (1)0  1110</a:t>
            </a:r>
          </a:p>
        </p:txBody>
      </p:sp>
      <p:sp>
        <p:nvSpPr>
          <p:cNvPr id="70668" name="Line 12"/>
          <p:cNvSpPr>
            <a:spLocks noChangeShapeType="1"/>
          </p:cNvSpPr>
          <p:nvPr/>
        </p:nvSpPr>
        <p:spPr bwMode="auto">
          <a:xfrm>
            <a:off x="5768975" y="4356100"/>
            <a:ext cx="2214563" cy="0"/>
          </a:xfrm>
          <a:prstGeom prst="line">
            <a:avLst/>
          </a:prstGeom>
          <a:noFill/>
          <a:ln w="25400">
            <a:solidFill>
              <a:schemeClr val="tx1"/>
            </a:solidFill>
            <a:round/>
            <a:headEnd/>
            <a:tailEnd/>
          </a:ln>
        </p:spPr>
        <p:txBody>
          <a:bodyPr wrap="none" anchor="ctr"/>
          <a:lstStyle/>
          <a:p>
            <a:endParaRPr lang="en-US"/>
          </a:p>
        </p:txBody>
      </p:sp>
      <p:sp>
        <p:nvSpPr>
          <p:cNvPr id="70669" name="Line 13"/>
          <p:cNvSpPr>
            <a:spLocks noChangeShapeType="1"/>
          </p:cNvSpPr>
          <p:nvPr/>
        </p:nvSpPr>
        <p:spPr bwMode="auto">
          <a:xfrm flipV="1">
            <a:off x="5870575" y="4646613"/>
            <a:ext cx="698500" cy="382587"/>
          </a:xfrm>
          <a:prstGeom prst="line">
            <a:avLst/>
          </a:prstGeom>
          <a:noFill/>
          <a:ln w="25400">
            <a:solidFill>
              <a:schemeClr val="tx1"/>
            </a:solidFill>
            <a:round/>
            <a:headEnd/>
            <a:tailEnd type="triangle" w="med" len="med"/>
          </a:ln>
        </p:spPr>
        <p:txBody>
          <a:bodyPr wrap="none" anchor="ctr"/>
          <a:lstStyle/>
          <a:p>
            <a:endParaRPr lang="en-US"/>
          </a:p>
        </p:txBody>
      </p:sp>
      <p:sp>
        <p:nvSpPr>
          <p:cNvPr id="70670" name="Rectangle 14"/>
          <p:cNvSpPr>
            <a:spLocks noChangeArrowheads="1"/>
          </p:cNvSpPr>
          <p:nvPr/>
        </p:nvSpPr>
        <p:spPr bwMode="auto">
          <a:xfrm>
            <a:off x="5019675" y="5080000"/>
            <a:ext cx="11207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overflow</a:t>
            </a:r>
          </a:p>
        </p:txBody>
      </p:sp>
      <p:sp>
        <p:nvSpPr>
          <p:cNvPr id="70671" name="Rectangle 15"/>
          <p:cNvSpPr>
            <a:spLocks noChangeArrowheads="1"/>
          </p:cNvSpPr>
          <p:nvPr/>
        </p:nvSpPr>
        <p:spPr bwMode="auto">
          <a:xfrm>
            <a:off x="2381250" y="5184775"/>
            <a:ext cx="1323975" cy="58420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9    0  1001</a:t>
            </a:r>
          </a:p>
          <a:p>
            <a:pPr algn="l" defTabSz="762000" eaLnBrk="0" hangingPunct="0">
              <a:lnSpc>
                <a:spcPct val="90000"/>
              </a:lnSpc>
            </a:pPr>
            <a:r>
              <a:rPr kumimoji="1" lang="en-US" altLang="ko-KR" b="1" u="none">
                <a:ea typeface="Gulim" pitchFamily="34" charset="-127"/>
              </a:rPr>
              <a:t>9    0  1001</a:t>
            </a:r>
          </a:p>
        </p:txBody>
      </p:sp>
      <p:sp>
        <p:nvSpPr>
          <p:cNvPr id="70672" name="Rectangle 16"/>
          <p:cNvSpPr>
            <a:spLocks noChangeArrowheads="1"/>
          </p:cNvSpPr>
          <p:nvPr/>
        </p:nvSpPr>
        <p:spPr bwMode="auto">
          <a:xfrm>
            <a:off x="1979613" y="5399088"/>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0673" name="Rectangle 17"/>
          <p:cNvSpPr>
            <a:spLocks noChangeArrowheads="1"/>
          </p:cNvSpPr>
          <p:nvPr/>
        </p:nvSpPr>
        <p:spPr bwMode="auto">
          <a:xfrm>
            <a:off x="1955800" y="2867025"/>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0674" name="Rectangle 18"/>
          <p:cNvSpPr>
            <a:spLocks noChangeArrowheads="1"/>
          </p:cNvSpPr>
          <p:nvPr/>
        </p:nvSpPr>
        <p:spPr bwMode="auto">
          <a:xfrm>
            <a:off x="5568950" y="2900363"/>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0675" name="Rectangle 19"/>
          <p:cNvSpPr>
            <a:spLocks noChangeArrowheads="1"/>
          </p:cNvSpPr>
          <p:nvPr/>
        </p:nvSpPr>
        <p:spPr bwMode="auto">
          <a:xfrm>
            <a:off x="1922463" y="4075113"/>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0676" name="Rectangle 20"/>
          <p:cNvSpPr>
            <a:spLocks noChangeArrowheads="1"/>
          </p:cNvSpPr>
          <p:nvPr/>
        </p:nvSpPr>
        <p:spPr bwMode="auto">
          <a:xfrm>
            <a:off x="5561013" y="4065588"/>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0677" name="Rectangle 21"/>
          <p:cNvSpPr>
            <a:spLocks noChangeArrowheads="1"/>
          </p:cNvSpPr>
          <p:nvPr/>
        </p:nvSpPr>
        <p:spPr bwMode="auto">
          <a:xfrm>
            <a:off x="2281238" y="5689600"/>
            <a:ext cx="14509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18    1  0010</a:t>
            </a:r>
          </a:p>
        </p:txBody>
      </p:sp>
      <p:sp>
        <p:nvSpPr>
          <p:cNvPr id="70678" name="Line 22"/>
          <p:cNvSpPr>
            <a:spLocks noChangeShapeType="1"/>
          </p:cNvSpPr>
          <p:nvPr/>
        </p:nvSpPr>
        <p:spPr bwMode="auto">
          <a:xfrm>
            <a:off x="2090738" y="5697538"/>
            <a:ext cx="2233612" cy="0"/>
          </a:xfrm>
          <a:prstGeom prst="line">
            <a:avLst/>
          </a:prstGeom>
          <a:noFill/>
          <a:ln w="25400">
            <a:solidFill>
              <a:schemeClr val="tx1"/>
            </a:solidFill>
            <a:round/>
            <a:headEnd/>
            <a:tailEnd/>
          </a:ln>
        </p:spPr>
        <p:txBody>
          <a:bodyPr wrap="none" anchor="ctr"/>
          <a:lstStyle/>
          <a:p>
            <a:endParaRPr lang="en-US"/>
          </a:p>
        </p:txBody>
      </p:sp>
      <p:sp>
        <p:nvSpPr>
          <p:cNvPr id="70679" name="Line 23"/>
          <p:cNvSpPr>
            <a:spLocks noChangeShapeType="1"/>
          </p:cNvSpPr>
          <p:nvPr/>
        </p:nvSpPr>
        <p:spPr bwMode="auto">
          <a:xfrm flipH="1">
            <a:off x="3689350" y="5386388"/>
            <a:ext cx="1498600" cy="862012"/>
          </a:xfrm>
          <a:prstGeom prst="line">
            <a:avLst/>
          </a:prstGeom>
          <a:noFill/>
          <a:ln w="25400">
            <a:solidFill>
              <a:schemeClr val="tx1"/>
            </a:solidFill>
            <a:round/>
            <a:headEnd/>
            <a:tailEnd/>
          </a:ln>
        </p:spPr>
        <p:txBody>
          <a:bodyPr wrap="none" anchor="ctr"/>
          <a:lstStyle/>
          <a:p>
            <a:endParaRPr lang="en-US"/>
          </a:p>
        </p:txBody>
      </p:sp>
      <p:sp>
        <p:nvSpPr>
          <p:cNvPr id="70680" name="Line 24"/>
          <p:cNvSpPr>
            <a:spLocks noChangeShapeType="1"/>
          </p:cNvSpPr>
          <p:nvPr/>
        </p:nvSpPr>
        <p:spPr bwMode="auto">
          <a:xfrm flipH="1" flipV="1">
            <a:off x="2895600" y="6019800"/>
            <a:ext cx="811213" cy="227013"/>
          </a:xfrm>
          <a:prstGeom prst="line">
            <a:avLst/>
          </a:prstGeom>
          <a:noFill/>
          <a:ln w="25400">
            <a:solidFill>
              <a:schemeClr val="tx1"/>
            </a:solidFill>
            <a:round/>
            <a:headEnd/>
            <a:tailEnd type="triangle" w="med" len="med"/>
          </a:ln>
        </p:spPr>
        <p:txBody>
          <a:bodyPr wrap="none" anchor="ctr"/>
          <a:lstStyle/>
          <a:p>
            <a:endParaRPr lang="en-US"/>
          </a:p>
        </p:txBody>
      </p:sp>
      <p:sp>
        <p:nvSpPr>
          <p:cNvPr id="70681" name="Rectangle 25"/>
          <p:cNvSpPr>
            <a:spLocks noChangeArrowheads="1"/>
          </p:cNvSpPr>
          <p:nvPr/>
        </p:nvSpPr>
        <p:spPr bwMode="auto">
          <a:xfrm>
            <a:off x="5607050" y="5473700"/>
            <a:ext cx="3325813" cy="720725"/>
          </a:xfrm>
          <a:prstGeom prst="rect">
            <a:avLst/>
          </a:prstGeom>
          <a:noFill/>
          <a:ln w="25400">
            <a:noFill/>
            <a:miter lim="800000"/>
            <a:headEnd/>
            <a:tailEnd/>
          </a:ln>
        </p:spPr>
        <p:txBody>
          <a:bodyPr lIns="90488" tIns="44450" rIns="90488" bIns="44450">
            <a:spAutoFit/>
          </a:bodyPr>
          <a:lstStyle/>
          <a:p>
            <a:pPr defTabSz="762000" rtl="1" eaLnBrk="0" hangingPunct="0">
              <a:lnSpc>
                <a:spcPct val="90000"/>
              </a:lnSpc>
            </a:pPr>
            <a:r>
              <a:rPr kumimoji="1" lang="fa-IR" altLang="ko-KR" sz="1400" b="1" u="none">
                <a:solidFill>
                  <a:schemeClr val="bg2"/>
                </a:solidFill>
                <a:ea typeface="Gulim" pitchFamily="34" charset="-127"/>
                <a:cs typeface="Nazanin" pitchFamily="2" charset="-78"/>
              </a:rPr>
              <a:t>دوعملوند داراي يك علامتند ولي علامت حاصل جمع با آنها متفاوت است.</a:t>
            </a:r>
            <a:endParaRPr kumimoji="1" lang="en-US" altLang="ko-KR" sz="1400" b="1" u="none">
              <a:solidFill>
                <a:schemeClr val="bg2"/>
              </a:solidFill>
              <a:ea typeface="Gulim" pitchFamily="34" charset="-127"/>
              <a:cs typeface="Nazanin" pitchFamily="2" charset="-78"/>
            </a:endParaRPr>
          </a:p>
          <a:p>
            <a:pPr algn="l" defTabSz="762000" eaLnBrk="0" hangingPunct="0">
              <a:lnSpc>
                <a:spcPct val="90000"/>
              </a:lnSpc>
            </a:pPr>
            <a:r>
              <a:rPr kumimoji="1" lang="en-US" altLang="ko-KR" sz="1400" b="1" u="none">
                <a:solidFill>
                  <a:schemeClr val="bg2"/>
                </a:solidFill>
                <a:ea typeface="Gulim" pitchFamily="34" charset="-127"/>
              </a:rPr>
              <a:t>x</a:t>
            </a:r>
            <a:r>
              <a:rPr kumimoji="1" lang="en-US" altLang="ko-KR" sz="1400" b="1" u="none" baseline="-25000">
                <a:solidFill>
                  <a:schemeClr val="bg2"/>
                </a:solidFill>
                <a:ea typeface="Gulim" pitchFamily="34" charset="-127"/>
              </a:rPr>
              <a:t>n-1</a:t>
            </a:r>
            <a:r>
              <a:rPr kumimoji="1" lang="en-US" altLang="ko-KR" sz="1400" b="1" u="none">
                <a:solidFill>
                  <a:schemeClr val="bg2"/>
                </a:solidFill>
                <a:ea typeface="Gulim" pitchFamily="34" charset="-127"/>
              </a:rPr>
              <a:t>y</a:t>
            </a:r>
            <a:r>
              <a:rPr kumimoji="1" lang="en-US" altLang="ko-KR" sz="1400" b="1" u="none" baseline="-25000">
                <a:solidFill>
                  <a:schemeClr val="bg2"/>
                </a:solidFill>
                <a:ea typeface="Gulim" pitchFamily="34" charset="-127"/>
              </a:rPr>
              <a:t>n-1</a:t>
            </a:r>
            <a:r>
              <a:rPr kumimoji="1" lang="en-US" altLang="ko-KR" sz="1400" b="1" u="none">
                <a:solidFill>
                  <a:schemeClr val="bg2"/>
                </a:solidFill>
                <a:ea typeface="Gulim" pitchFamily="34" charset="-127"/>
              </a:rPr>
              <a:t>s’</a:t>
            </a:r>
            <a:r>
              <a:rPr kumimoji="1" lang="en-US" altLang="ko-KR" sz="1400" b="1" u="none" baseline="-25000">
                <a:solidFill>
                  <a:schemeClr val="bg2"/>
                </a:solidFill>
                <a:ea typeface="Gulim" pitchFamily="34" charset="-127"/>
              </a:rPr>
              <a:t>n-1</a:t>
            </a:r>
            <a:r>
              <a:rPr kumimoji="1" lang="en-US" altLang="ko-KR" sz="1400" b="1" u="none">
                <a:solidFill>
                  <a:schemeClr val="bg2"/>
                </a:solidFill>
                <a:ea typeface="Gulim" pitchFamily="34" charset="-127"/>
              </a:rPr>
              <a:t> + x’</a:t>
            </a:r>
            <a:r>
              <a:rPr kumimoji="1" lang="en-US" altLang="ko-KR" sz="1400" b="1" u="none" baseline="-25000">
                <a:solidFill>
                  <a:schemeClr val="bg2"/>
                </a:solidFill>
                <a:ea typeface="Gulim" pitchFamily="34" charset="-127"/>
              </a:rPr>
              <a:t>n-1</a:t>
            </a:r>
            <a:r>
              <a:rPr kumimoji="1" lang="en-US" altLang="ko-KR" sz="1400" b="1" u="none">
                <a:solidFill>
                  <a:schemeClr val="bg2"/>
                </a:solidFill>
                <a:ea typeface="Gulim" pitchFamily="34" charset="-127"/>
              </a:rPr>
              <a:t>y’</a:t>
            </a:r>
            <a:r>
              <a:rPr kumimoji="1" lang="en-US" altLang="ko-KR" sz="1400" b="1" u="none" baseline="-25000">
                <a:solidFill>
                  <a:schemeClr val="bg2"/>
                </a:solidFill>
                <a:ea typeface="Gulim" pitchFamily="34" charset="-127"/>
              </a:rPr>
              <a:t>n-1</a:t>
            </a:r>
            <a:r>
              <a:rPr kumimoji="1" lang="en-US" altLang="ko-KR" sz="1400" b="1" u="none">
                <a:solidFill>
                  <a:schemeClr val="bg2"/>
                </a:solidFill>
                <a:ea typeface="Gulim" pitchFamily="34" charset="-127"/>
              </a:rPr>
              <a:t>s</a:t>
            </a:r>
            <a:r>
              <a:rPr kumimoji="1" lang="en-US" altLang="ko-KR" sz="1400" b="1" u="none" baseline="-25000">
                <a:solidFill>
                  <a:schemeClr val="bg2"/>
                </a:solidFill>
                <a:ea typeface="Gulim" pitchFamily="34" charset="-127"/>
              </a:rPr>
              <a:t>n-1 </a:t>
            </a:r>
            <a:r>
              <a:rPr kumimoji="1" lang="en-US" altLang="ko-KR" sz="1400" b="1" u="none">
                <a:solidFill>
                  <a:schemeClr val="bg2"/>
                </a:solidFill>
                <a:ea typeface="Gulim" pitchFamily="34" charset="-127"/>
              </a:rPr>
              <a:t> = </a:t>
            </a:r>
            <a:r>
              <a:rPr kumimoji="1" lang="en-US" altLang="ko-KR" b="1" u="none">
                <a:solidFill>
                  <a:schemeClr val="bg2"/>
                </a:solidFill>
                <a:ea typeface="Gulim" pitchFamily="34" charset="-127"/>
              </a:rPr>
              <a:t>c</a:t>
            </a:r>
            <a:r>
              <a:rPr kumimoji="1" lang="en-US" altLang="ko-KR" b="1" u="none" baseline="-25000">
                <a:solidFill>
                  <a:schemeClr val="bg2"/>
                </a:solidFill>
                <a:ea typeface="Gulim" pitchFamily="34" charset="-127"/>
              </a:rPr>
              <a:t>n-1</a:t>
            </a:r>
            <a:r>
              <a:rPr kumimoji="1" lang="en-US" altLang="ko-KR" b="1" u="none">
                <a:solidFill>
                  <a:schemeClr val="bg2"/>
                </a:solidFill>
                <a:ea typeface="Gulim" pitchFamily="34" charset="-127"/>
                <a:sym typeface="Symbol" pitchFamily="18" charset="2"/>
              </a:rPr>
              <a:t> </a:t>
            </a:r>
            <a:r>
              <a:rPr kumimoji="1" lang="en-US" altLang="ko-KR" b="1" u="none">
                <a:solidFill>
                  <a:schemeClr val="bg2"/>
                </a:solidFill>
                <a:ea typeface="Gulim" pitchFamily="34" charset="-127"/>
              </a:rPr>
              <a:t>c</a:t>
            </a:r>
            <a:r>
              <a:rPr kumimoji="1" lang="en-US" altLang="ko-KR" b="1" u="none" baseline="-25000">
                <a:solidFill>
                  <a:schemeClr val="bg2"/>
                </a:solidFill>
                <a:ea typeface="Gulim" pitchFamily="34" charset="-127"/>
              </a:rPr>
              <a:t>n</a:t>
            </a:r>
          </a:p>
        </p:txBody>
      </p:sp>
      <p:sp>
        <p:nvSpPr>
          <p:cNvPr id="70682" name="Rectangle 26"/>
          <p:cNvSpPr>
            <a:spLocks noChangeArrowheads="1"/>
          </p:cNvSpPr>
          <p:nvPr/>
        </p:nvSpPr>
        <p:spPr bwMode="auto">
          <a:xfrm>
            <a:off x="6442075" y="4659313"/>
            <a:ext cx="1089025" cy="473075"/>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x’</a:t>
            </a:r>
            <a:r>
              <a:rPr kumimoji="1" lang="en-US" altLang="ko-KR" sz="1400" b="1" u="none" baseline="-25000">
                <a:ea typeface="Gulim" pitchFamily="34" charset="-127"/>
              </a:rPr>
              <a:t>n-1</a:t>
            </a:r>
            <a:r>
              <a:rPr kumimoji="1" lang="en-US" altLang="ko-KR" sz="1400" b="1" u="none">
                <a:ea typeface="Gulim" pitchFamily="34" charset="-127"/>
              </a:rPr>
              <a:t>y’</a:t>
            </a:r>
            <a:r>
              <a:rPr kumimoji="1" lang="en-US" altLang="ko-KR" sz="1400" b="1" u="none" baseline="-25000">
                <a:ea typeface="Gulim" pitchFamily="34" charset="-127"/>
              </a:rPr>
              <a:t>n-1</a:t>
            </a:r>
            <a:r>
              <a:rPr kumimoji="1" lang="en-US" altLang="ko-KR" sz="1400" b="1" u="none">
                <a:ea typeface="Gulim" pitchFamily="34" charset="-127"/>
              </a:rPr>
              <a:t>s</a:t>
            </a:r>
            <a:r>
              <a:rPr kumimoji="1" lang="en-US" altLang="ko-KR" sz="1400" b="1" u="none" baseline="-25000">
                <a:ea typeface="Gulim" pitchFamily="34" charset="-127"/>
              </a:rPr>
              <a:t>n-1</a:t>
            </a:r>
          </a:p>
          <a:p>
            <a:pPr algn="l" defTabSz="762000" eaLnBrk="0" hangingPunct="0">
              <a:lnSpc>
                <a:spcPct val="90000"/>
              </a:lnSpc>
            </a:pPr>
            <a:r>
              <a:rPr kumimoji="1" lang="en-US" altLang="ko-KR" sz="1400" b="1" u="none">
                <a:ea typeface="Gulim" pitchFamily="34" charset="-127"/>
              </a:rPr>
              <a:t>(c</a:t>
            </a:r>
            <a:r>
              <a:rPr kumimoji="1" lang="en-US" altLang="ko-KR" sz="1400" b="1" u="none" baseline="-25000">
                <a:ea typeface="Gulim" pitchFamily="34" charset="-127"/>
              </a:rPr>
              <a:t>n-1  </a:t>
            </a:r>
            <a:r>
              <a:rPr kumimoji="1" lang="en-US" altLang="ko-KR" sz="1400" b="1" u="none">
                <a:latin typeface="Symbol" pitchFamily="18" charset="2"/>
                <a:ea typeface="Gulim" pitchFamily="34" charset="-127"/>
              </a:rPr>
              <a:t></a:t>
            </a:r>
            <a:r>
              <a:rPr kumimoji="1" lang="en-US" altLang="ko-KR" sz="1400" b="1" u="none">
                <a:ea typeface="Gulim" pitchFamily="34" charset="-127"/>
              </a:rPr>
              <a:t> </a:t>
            </a:r>
            <a:r>
              <a:rPr kumimoji="1" lang="en-US" altLang="ko-KR" sz="1400" b="1" u="none" baseline="-25000">
                <a:ea typeface="Gulim" pitchFamily="34" charset="-127"/>
              </a:rPr>
              <a:t>  </a:t>
            </a:r>
            <a:r>
              <a:rPr kumimoji="1" lang="en-US" altLang="ko-KR" sz="1400" b="1" u="none">
                <a:ea typeface="Gulim" pitchFamily="34" charset="-127"/>
              </a:rPr>
              <a:t>c</a:t>
            </a:r>
            <a:r>
              <a:rPr kumimoji="1" lang="en-US" altLang="ko-KR" sz="1400" b="1" u="none" baseline="-25000">
                <a:ea typeface="Gulim" pitchFamily="34" charset="-127"/>
              </a:rPr>
              <a:t>n</a:t>
            </a:r>
            <a:r>
              <a:rPr kumimoji="1" lang="en-US" altLang="ko-KR" sz="1400" b="1" u="none">
                <a:ea typeface="Gulim" pitchFamily="34" charset="-127"/>
              </a:rPr>
              <a:t>)</a:t>
            </a:r>
          </a:p>
        </p:txBody>
      </p:sp>
      <p:sp>
        <p:nvSpPr>
          <p:cNvPr id="70683" name="Rectangle 27"/>
          <p:cNvSpPr>
            <a:spLocks noChangeArrowheads="1"/>
          </p:cNvSpPr>
          <p:nvPr/>
        </p:nvSpPr>
        <p:spPr bwMode="auto">
          <a:xfrm>
            <a:off x="3949700" y="5957888"/>
            <a:ext cx="1069975" cy="473075"/>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x</a:t>
            </a:r>
            <a:r>
              <a:rPr kumimoji="1" lang="en-US" altLang="ko-KR" sz="1400" b="1" u="none" baseline="-25000">
                <a:ea typeface="Gulim" pitchFamily="34" charset="-127"/>
              </a:rPr>
              <a:t>n-1</a:t>
            </a:r>
            <a:r>
              <a:rPr kumimoji="1" lang="en-US" altLang="ko-KR" sz="1400" b="1" u="none">
                <a:ea typeface="Gulim" pitchFamily="34" charset="-127"/>
              </a:rPr>
              <a:t>y</a:t>
            </a:r>
            <a:r>
              <a:rPr kumimoji="1" lang="en-US" altLang="ko-KR" sz="1400" b="1" u="none" baseline="-25000">
                <a:ea typeface="Gulim" pitchFamily="34" charset="-127"/>
              </a:rPr>
              <a:t>n </a:t>
            </a:r>
            <a:r>
              <a:rPr kumimoji="1" lang="en-US" altLang="ko-KR" sz="1400" b="1" u="none">
                <a:ea typeface="Gulim" pitchFamily="34" charset="-127"/>
              </a:rPr>
              <a:t>s’</a:t>
            </a:r>
            <a:r>
              <a:rPr kumimoji="1" lang="en-US" altLang="ko-KR" sz="1400" b="1" u="none" baseline="-25000">
                <a:ea typeface="Gulim" pitchFamily="34" charset="-127"/>
              </a:rPr>
              <a:t>n-1</a:t>
            </a:r>
          </a:p>
          <a:p>
            <a:pPr algn="l" defTabSz="762000" eaLnBrk="0" hangingPunct="0">
              <a:lnSpc>
                <a:spcPct val="90000"/>
              </a:lnSpc>
            </a:pPr>
            <a:r>
              <a:rPr kumimoji="1" lang="en-US" altLang="ko-KR" sz="1400" b="1" u="none">
                <a:ea typeface="Gulim" pitchFamily="34" charset="-127"/>
              </a:rPr>
              <a:t>(c</a:t>
            </a:r>
            <a:r>
              <a:rPr kumimoji="1" lang="en-US" altLang="ko-KR" sz="1400" b="1" u="none" baseline="-25000">
                <a:ea typeface="Gulim" pitchFamily="34" charset="-127"/>
              </a:rPr>
              <a:t>n-1</a:t>
            </a:r>
            <a:r>
              <a:rPr kumimoji="1" lang="en-US" altLang="ko-KR" sz="1400" b="1" u="none">
                <a:ea typeface="Gulim" pitchFamily="34" charset="-127"/>
              </a:rPr>
              <a:t>  </a:t>
            </a:r>
            <a:r>
              <a:rPr kumimoji="1" lang="en-US" altLang="ko-KR" sz="1400" b="1" u="none">
                <a:latin typeface="Symbol" pitchFamily="18" charset="2"/>
                <a:ea typeface="Gulim" pitchFamily="34" charset="-127"/>
              </a:rPr>
              <a:t></a:t>
            </a:r>
            <a:r>
              <a:rPr kumimoji="1" lang="en-US" altLang="ko-KR" sz="1400" b="1" u="none">
                <a:ea typeface="Gulim" pitchFamily="34" charset="-127"/>
              </a:rPr>
              <a:t>  c</a:t>
            </a:r>
            <a:r>
              <a:rPr kumimoji="1" lang="en-US" altLang="ko-KR" sz="1400" b="1" u="none" baseline="-25000">
                <a:ea typeface="Gulim" pitchFamily="34" charset="-127"/>
              </a:rPr>
              <a:t>n</a:t>
            </a:r>
            <a:r>
              <a:rPr kumimoji="1" lang="en-US" altLang="ko-KR" sz="1400" b="1" u="none">
                <a:ea typeface="Gulim" pitchFamily="34" charset="-127"/>
              </a:rPr>
              <a:t>)</a:t>
            </a:r>
          </a:p>
        </p:txBody>
      </p:sp>
      <p:sp>
        <p:nvSpPr>
          <p:cNvPr id="70684" name="Footer Placeholder 2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endParaRPr lang="en-US" sz="4800" smtClean="0">
              <a:cs typeface="Nazanin" pitchFamily="2" charset="-78"/>
            </a:endParaRPr>
          </a:p>
        </p:txBody>
      </p:sp>
      <p:sp>
        <p:nvSpPr>
          <p:cNvPr id="248835"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fa-IR" smtClean="0"/>
          </a:p>
          <a:p>
            <a:pPr eaLnBrk="1" hangingPunct="1"/>
            <a:endParaRPr lang="fa-IR" smtClean="0"/>
          </a:p>
          <a:p>
            <a:pPr algn="ctr" rtl="1" eaLnBrk="1" hangingPunct="1">
              <a:buFontTx/>
              <a:buNone/>
            </a:pPr>
            <a:endParaRPr lang="fa-IR" sz="4800" b="1" smtClean="0">
              <a:cs typeface="Afra" pitchFamily="2" charset="-78"/>
            </a:endParaRPr>
          </a:p>
          <a:p>
            <a:pPr algn="ctr" rtl="1" eaLnBrk="1" hangingPunct="1">
              <a:buFontTx/>
              <a:buNone/>
            </a:pPr>
            <a:r>
              <a:rPr lang="fa-IR" sz="6800" b="1" smtClean="0">
                <a:solidFill>
                  <a:srgbClr val="FF0033"/>
                </a:solidFill>
                <a:cs typeface="Afra" pitchFamily="2" charset="-78"/>
              </a:rPr>
              <a:t>فليپ‌فلاپها </a:t>
            </a:r>
            <a:endParaRPr lang="en-US" sz="6800" b="1" smtClean="0">
              <a:solidFill>
                <a:srgbClr val="FF0033"/>
              </a:solidFill>
              <a:cs typeface="Afra" pitchFamily="2" charset="-78"/>
            </a:endParaRPr>
          </a:p>
          <a:p>
            <a:pPr algn="r" rtl="1" eaLnBrk="1" hangingPunct="1"/>
            <a:endParaRPr lang="en-US" sz="6800" smtClean="0">
              <a:solidFill>
                <a:srgbClr val="FF0033"/>
              </a:solidFill>
              <a:cs typeface="Nazanin" pitchFamily="2" charset="-78"/>
            </a:endParaRPr>
          </a:p>
          <a:p>
            <a:pPr eaLnBrk="1" hangingPunct="1"/>
            <a:endParaRPr lang="en-US" smtClean="0"/>
          </a:p>
        </p:txBody>
      </p:sp>
      <p:sp>
        <p:nvSpPr>
          <p:cNvPr id="24883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fa-IR" sz="4800" smtClean="0">
                <a:cs typeface="Nazanin" pitchFamily="2" charset="-78"/>
              </a:rPr>
              <a:t>مدارهاي ترتيبي</a:t>
            </a:r>
            <a:endParaRPr lang="en-US" sz="4800" smtClean="0">
              <a:cs typeface="Nazanin" pitchFamily="2" charset="-78"/>
            </a:endParaRPr>
          </a:p>
        </p:txBody>
      </p:sp>
      <p:sp>
        <p:nvSpPr>
          <p:cNvPr id="249859"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en-US" smtClean="0"/>
          </a:p>
          <a:p>
            <a:pPr algn="r" rtl="1" eaLnBrk="1" hangingPunct="1"/>
            <a:endParaRPr lang="en-US" sz="4000" smtClean="0">
              <a:cs typeface="Nazanin" pitchFamily="2" charset="-78"/>
            </a:endParaRPr>
          </a:p>
          <a:p>
            <a:pPr algn="r" rtl="1" eaLnBrk="1" hangingPunct="1"/>
            <a:r>
              <a:rPr lang="fa-IR" sz="4000" smtClean="0">
                <a:cs typeface="Nazanin" pitchFamily="2" charset="-78"/>
              </a:rPr>
              <a:t>تا كنون تمام مداراتي كه ديديم مدارات منطقي تركيبي بودند كه هيچ عنصر حافظه‌اي در آنها وجود نداشت.</a:t>
            </a:r>
          </a:p>
          <a:p>
            <a:pPr algn="r" rtl="1" eaLnBrk="1" hangingPunct="1"/>
            <a:r>
              <a:rPr lang="fa-IR" sz="4000" smtClean="0">
                <a:cs typeface="Nazanin" pitchFamily="2" charset="-78"/>
              </a:rPr>
              <a:t>در مدارات منطقي تركيبي يك ورودي يكسان منجر به  يك خروجي مي‌شود.</a:t>
            </a:r>
          </a:p>
          <a:p>
            <a:pPr algn="r" rtl="1" eaLnBrk="1" hangingPunct="1"/>
            <a:r>
              <a:rPr lang="fa-IR" sz="4000" smtClean="0">
                <a:cs typeface="Nazanin" pitchFamily="2" charset="-78"/>
              </a:rPr>
              <a:t>اين وضعيت مشابه عملكرد توابع مي‌باشد.كه در آن هر ورودي تنها يك خروجي توليد مي‌كند.</a:t>
            </a:r>
            <a:endParaRPr lang="en-US" sz="4000" smtClean="0">
              <a:cs typeface="Nazanin" pitchFamily="2" charset="-78"/>
            </a:endParaRPr>
          </a:p>
          <a:p>
            <a:pPr eaLnBrk="1" hangingPunct="1"/>
            <a:endParaRPr lang="en-US" sz="4000" smtClean="0">
              <a:cs typeface="Nazanin" pitchFamily="2" charset="-78"/>
            </a:endParaRPr>
          </a:p>
          <a:p>
            <a:pPr eaLnBrk="1" hangingPunct="1"/>
            <a:endParaRPr lang="en-US" smtClean="0"/>
          </a:p>
        </p:txBody>
      </p:sp>
      <p:grpSp>
        <p:nvGrpSpPr>
          <p:cNvPr id="249860" name="Group 4"/>
          <p:cNvGrpSpPr>
            <a:grpSpLocks/>
          </p:cNvGrpSpPr>
          <p:nvPr/>
        </p:nvGrpSpPr>
        <p:grpSpPr bwMode="auto">
          <a:xfrm>
            <a:off x="1676400" y="1295400"/>
            <a:ext cx="5099050" cy="609600"/>
            <a:chOff x="1056" y="816"/>
            <a:chExt cx="3212" cy="384"/>
          </a:xfrm>
        </p:grpSpPr>
        <p:grpSp>
          <p:nvGrpSpPr>
            <p:cNvPr id="249862" name="Group 5"/>
            <p:cNvGrpSpPr>
              <a:grpSpLocks/>
            </p:cNvGrpSpPr>
            <p:nvPr/>
          </p:nvGrpSpPr>
          <p:grpSpPr bwMode="auto">
            <a:xfrm>
              <a:off x="1968" y="816"/>
              <a:ext cx="1392" cy="384"/>
              <a:chOff x="1728" y="1824"/>
              <a:chExt cx="1392" cy="384"/>
            </a:xfrm>
          </p:grpSpPr>
          <p:sp>
            <p:nvSpPr>
              <p:cNvPr id="249869" name="Text Box 6"/>
              <p:cNvSpPr txBox="1">
                <a:spLocks noChangeArrowheads="1"/>
              </p:cNvSpPr>
              <p:nvPr/>
            </p:nvSpPr>
            <p:spPr bwMode="auto">
              <a:xfrm>
                <a:off x="1824" y="1824"/>
                <a:ext cx="1200" cy="288"/>
              </a:xfrm>
              <a:prstGeom prst="rect">
                <a:avLst/>
              </a:prstGeom>
              <a:noFill/>
              <a:ln w="25400">
                <a:noFill/>
                <a:miter lim="800000"/>
                <a:headEnd type="none" w="sm" len="sm"/>
                <a:tailEnd type="none" w="sm" len="sm"/>
              </a:ln>
            </p:spPr>
            <p:txBody>
              <a:bodyPr>
                <a:spAutoFit/>
              </a:bodyPr>
              <a:lstStyle/>
              <a:p>
                <a:pPr algn="ctr" eaLnBrk="0" hangingPunct="0"/>
                <a:r>
                  <a:rPr lang="fa-IR" sz="2400" b="1" u="none">
                    <a:solidFill>
                      <a:schemeClr val="tx2"/>
                    </a:solidFill>
                    <a:latin typeface="Comic Sans MS" pitchFamily="66" charset="0"/>
                    <a:cs typeface="Nazanin" pitchFamily="2" charset="-78"/>
                  </a:rPr>
                  <a:t>مدارهاي ترتيبي</a:t>
                </a:r>
                <a:endParaRPr lang="en-US" sz="2400" b="1" u="none">
                  <a:latin typeface="Times New Roman" pitchFamily="18" charset="0"/>
                  <a:cs typeface="Times New Roman" pitchFamily="18" charset="0"/>
                </a:endParaRPr>
              </a:p>
            </p:txBody>
          </p:sp>
          <p:sp>
            <p:nvSpPr>
              <p:cNvPr id="249870" name="Rectangle 7"/>
              <p:cNvSpPr>
                <a:spLocks noChangeArrowheads="1"/>
              </p:cNvSpPr>
              <p:nvPr/>
            </p:nvSpPr>
            <p:spPr bwMode="auto">
              <a:xfrm>
                <a:off x="1728" y="1824"/>
                <a:ext cx="1392" cy="384"/>
              </a:xfrm>
              <a:prstGeom prst="rect">
                <a:avLst/>
              </a:prstGeom>
              <a:noFill/>
              <a:ln w="25400">
                <a:solidFill>
                  <a:schemeClr val="tx1"/>
                </a:solidFill>
                <a:miter lim="800000"/>
                <a:headEnd type="none" w="sm" len="sm"/>
                <a:tailEnd type="none" w="sm" len="sm"/>
              </a:ln>
            </p:spPr>
            <p:txBody>
              <a:bodyPr wrap="none" anchor="ctr"/>
              <a:lstStyle/>
              <a:p>
                <a:endParaRPr lang="en-US"/>
              </a:p>
            </p:txBody>
          </p:sp>
        </p:grpSp>
        <p:grpSp>
          <p:nvGrpSpPr>
            <p:cNvPr id="249863" name="Group 8"/>
            <p:cNvGrpSpPr>
              <a:grpSpLocks/>
            </p:cNvGrpSpPr>
            <p:nvPr/>
          </p:nvGrpSpPr>
          <p:grpSpPr bwMode="auto">
            <a:xfrm>
              <a:off x="1056" y="883"/>
              <a:ext cx="912" cy="288"/>
              <a:chOff x="960" y="1795"/>
              <a:chExt cx="768" cy="288"/>
            </a:xfrm>
          </p:grpSpPr>
          <p:sp>
            <p:nvSpPr>
              <p:cNvPr id="249867" name="Line 9"/>
              <p:cNvSpPr>
                <a:spLocks noChangeShapeType="1"/>
              </p:cNvSpPr>
              <p:nvPr/>
            </p:nvSpPr>
            <p:spPr bwMode="auto">
              <a:xfrm>
                <a:off x="1440" y="1920"/>
                <a:ext cx="288" cy="0"/>
              </a:xfrm>
              <a:prstGeom prst="line">
                <a:avLst/>
              </a:prstGeom>
              <a:noFill/>
              <a:ln w="25400">
                <a:solidFill>
                  <a:schemeClr val="tx1"/>
                </a:solidFill>
                <a:round/>
                <a:headEnd type="none" w="sm" len="sm"/>
                <a:tailEnd type="triangle" w="med" len="med"/>
              </a:ln>
            </p:spPr>
            <p:txBody>
              <a:bodyPr wrap="none" anchor="ctr"/>
              <a:lstStyle/>
              <a:p>
                <a:endParaRPr lang="en-US"/>
              </a:p>
            </p:txBody>
          </p:sp>
          <p:sp>
            <p:nvSpPr>
              <p:cNvPr id="249868" name="Text Box 10"/>
              <p:cNvSpPr txBox="1">
                <a:spLocks noChangeArrowheads="1"/>
              </p:cNvSpPr>
              <p:nvPr/>
            </p:nvSpPr>
            <p:spPr bwMode="auto">
              <a:xfrm>
                <a:off x="960" y="1795"/>
                <a:ext cx="547" cy="288"/>
              </a:xfrm>
              <a:prstGeom prst="rect">
                <a:avLst/>
              </a:prstGeom>
              <a:noFill/>
              <a:ln w="25400">
                <a:noFill/>
                <a:miter lim="800000"/>
                <a:headEnd type="none" w="sm" len="sm"/>
                <a:tailEnd type="none" w="sm" len="sm"/>
              </a:ln>
            </p:spPr>
            <p:txBody>
              <a:bodyPr>
                <a:spAutoFit/>
              </a:bodyPr>
              <a:lstStyle/>
              <a:p>
                <a:pPr algn="l" eaLnBrk="0" hangingPunct="0"/>
                <a:r>
                  <a:rPr lang="fa-IR" sz="2400" b="1" u="none">
                    <a:latin typeface="Times New Roman" pitchFamily="18" charset="0"/>
                    <a:cs typeface="Nazanin" pitchFamily="2" charset="-78"/>
                  </a:rPr>
                  <a:t>ورودي</a:t>
                </a:r>
                <a:endParaRPr lang="en-US" sz="2400" b="1" u="none">
                  <a:latin typeface="Times New Roman" pitchFamily="18" charset="0"/>
                  <a:cs typeface="Nazanin" pitchFamily="2" charset="-78"/>
                </a:endParaRPr>
              </a:p>
            </p:txBody>
          </p:sp>
        </p:grpSp>
        <p:grpSp>
          <p:nvGrpSpPr>
            <p:cNvPr id="249864" name="Group 11"/>
            <p:cNvGrpSpPr>
              <a:grpSpLocks/>
            </p:cNvGrpSpPr>
            <p:nvPr/>
          </p:nvGrpSpPr>
          <p:grpSpPr bwMode="auto">
            <a:xfrm>
              <a:off x="3360" y="883"/>
              <a:ext cx="908" cy="288"/>
              <a:chOff x="3120" y="1795"/>
              <a:chExt cx="908" cy="288"/>
            </a:xfrm>
          </p:grpSpPr>
          <p:sp>
            <p:nvSpPr>
              <p:cNvPr id="249865" name="Text Box 12"/>
              <p:cNvSpPr txBox="1">
                <a:spLocks noChangeArrowheads="1"/>
              </p:cNvSpPr>
              <p:nvPr/>
            </p:nvSpPr>
            <p:spPr bwMode="auto">
              <a:xfrm>
                <a:off x="3408" y="1795"/>
                <a:ext cx="620" cy="288"/>
              </a:xfrm>
              <a:prstGeom prst="rect">
                <a:avLst/>
              </a:prstGeom>
              <a:noFill/>
              <a:ln w="25400">
                <a:noFill/>
                <a:miter lim="800000"/>
                <a:headEnd type="none" w="sm" len="sm"/>
                <a:tailEnd type="none" w="sm" len="sm"/>
              </a:ln>
            </p:spPr>
            <p:txBody>
              <a:bodyPr wrap="none">
                <a:spAutoFit/>
              </a:bodyPr>
              <a:lstStyle/>
              <a:p>
                <a:pPr algn="l" eaLnBrk="0" hangingPunct="0"/>
                <a:r>
                  <a:rPr lang="fa-IR" sz="2400" b="1" u="none">
                    <a:latin typeface="Times New Roman" pitchFamily="18" charset="0"/>
                    <a:cs typeface="Nazanin" pitchFamily="2" charset="-78"/>
                  </a:rPr>
                  <a:t>خروجي</a:t>
                </a:r>
                <a:endParaRPr lang="en-US" sz="2400" b="1" u="none">
                  <a:latin typeface="Times New Roman" pitchFamily="18" charset="0"/>
                  <a:cs typeface="Nazanin" pitchFamily="2" charset="-78"/>
                </a:endParaRPr>
              </a:p>
            </p:txBody>
          </p:sp>
          <p:sp>
            <p:nvSpPr>
              <p:cNvPr id="249866" name="Line 13"/>
              <p:cNvSpPr>
                <a:spLocks noChangeShapeType="1"/>
              </p:cNvSpPr>
              <p:nvPr/>
            </p:nvSpPr>
            <p:spPr bwMode="auto">
              <a:xfrm>
                <a:off x="3120" y="1920"/>
                <a:ext cx="288" cy="0"/>
              </a:xfrm>
              <a:prstGeom prst="line">
                <a:avLst/>
              </a:prstGeom>
              <a:noFill/>
              <a:ln w="25400">
                <a:solidFill>
                  <a:schemeClr val="tx1"/>
                </a:solidFill>
                <a:round/>
                <a:headEnd type="none" w="sm" len="sm"/>
                <a:tailEnd type="triangle" w="med" len="med"/>
              </a:ln>
            </p:spPr>
            <p:txBody>
              <a:bodyPr wrap="none" anchor="ctr"/>
              <a:lstStyle/>
              <a:p>
                <a:endParaRPr lang="en-US"/>
              </a:p>
            </p:txBody>
          </p:sp>
        </p:grpSp>
      </p:grpSp>
      <p:sp>
        <p:nvSpPr>
          <p:cNvPr id="249861" name="Footer Placeholder 1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fa-IR" sz="4800" smtClean="0">
                <a:cs typeface="Nazanin" pitchFamily="2" charset="-78"/>
              </a:rPr>
              <a:t>مدارهاي منطقي ترتيبي</a:t>
            </a:r>
            <a:endParaRPr lang="en-US" sz="4800" smtClean="0">
              <a:cs typeface="Nazanin" pitchFamily="2" charset="-78"/>
            </a:endParaRPr>
          </a:p>
        </p:txBody>
      </p:sp>
      <p:sp>
        <p:nvSpPr>
          <p:cNvPr id="250883" name="Rectangle 3"/>
          <p:cNvSpPr>
            <a:spLocks noGrp="1" noChangeArrowheads="1"/>
          </p:cNvSpPr>
          <p:nvPr>
            <p:ph type="body" idx="1"/>
          </p:nvPr>
        </p:nvSpPr>
        <p:spPr/>
        <p:txBody>
          <a:bodyPr/>
          <a:lstStyle/>
          <a:p>
            <a:pPr eaLnBrk="1" hangingPunct="1">
              <a:lnSpc>
                <a:spcPct val="90000"/>
              </a:lnSpc>
            </a:pPr>
            <a:endParaRPr lang="en-US" smtClean="0">
              <a:solidFill>
                <a:srgbClr val="FF0033"/>
              </a:solidFill>
            </a:endParaRPr>
          </a:p>
          <a:p>
            <a:pPr eaLnBrk="1" hangingPunct="1">
              <a:lnSpc>
                <a:spcPct val="90000"/>
              </a:lnSpc>
            </a:pPr>
            <a:endParaRPr lang="en-US" smtClean="0">
              <a:solidFill>
                <a:srgbClr val="FF0033"/>
              </a:solidFill>
            </a:endParaRPr>
          </a:p>
          <a:p>
            <a:pPr eaLnBrk="1" hangingPunct="1">
              <a:lnSpc>
                <a:spcPct val="90000"/>
              </a:lnSpc>
            </a:pPr>
            <a:endParaRPr lang="en-US" smtClean="0">
              <a:solidFill>
                <a:srgbClr val="FF0033"/>
              </a:solidFill>
            </a:endParaRPr>
          </a:p>
          <a:p>
            <a:pPr eaLnBrk="1" hangingPunct="1">
              <a:lnSpc>
                <a:spcPct val="90000"/>
              </a:lnSpc>
            </a:pPr>
            <a:endParaRPr lang="en-US" smtClean="0">
              <a:solidFill>
                <a:srgbClr val="FF0033"/>
              </a:solidFill>
            </a:endParaRPr>
          </a:p>
          <a:p>
            <a:pPr eaLnBrk="1" hangingPunct="1">
              <a:lnSpc>
                <a:spcPct val="90000"/>
              </a:lnSpc>
            </a:pPr>
            <a:endParaRPr lang="en-US" smtClean="0">
              <a:solidFill>
                <a:srgbClr val="FF0033"/>
              </a:solidFill>
            </a:endParaRPr>
          </a:p>
          <a:p>
            <a:pPr eaLnBrk="1" hangingPunct="1">
              <a:lnSpc>
                <a:spcPct val="90000"/>
              </a:lnSpc>
            </a:pPr>
            <a:endParaRPr lang="en-US" smtClean="0">
              <a:solidFill>
                <a:srgbClr val="FF0033"/>
              </a:solidFill>
            </a:endParaRPr>
          </a:p>
          <a:p>
            <a:pPr algn="r" rtl="1" eaLnBrk="1" hangingPunct="1">
              <a:lnSpc>
                <a:spcPct val="90000"/>
              </a:lnSpc>
            </a:pPr>
            <a:r>
              <a:rPr lang="fa-IR" sz="4000" smtClean="0">
                <a:cs typeface="Nazanin" pitchFamily="2" charset="-78"/>
              </a:rPr>
              <a:t>در مقابل مدارهاي منطقي تركيبي كه خروجي تنها به ورودي بستگي داشت در مدارهاي منطقي ترتيبي خروجي نه تنها به ورودي بلكه به حالت فعلي مدار و يا مقدار فعلي حافظه  نيز بستگي دارد.</a:t>
            </a:r>
          </a:p>
          <a:p>
            <a:pPr algn="r" rtl="1" eaLnBrk="1" hangingPunct="1">
              <a:lnSpc>
                <a:spcPct val="90000"/>
              </a:lnSpc>
            </a:pPr>
            <a:r>
              <a:rPr lang="fa-IR" sz="4000" smtClean="0">
                <a:cs typeface="Nazanin" pitchFamily="2" charset="-78"/>
              </a:rPr>
              <a:t>اين موضوع درك عملكرد مدار را دشوار مي‌كند چرا كه اعمال يك خروجي مي‌تواند (بسته به مقدار ذخيره شده در حافظه) منجر به توليد خروجي هاي متفاوت گردد. </a:t>
            </a:r>
          </a:p>
          <a:p>
            <a:pPr algn="r" rtl="1" eaLnBrk="1" hangingPunct="1">
              <a:lnSpc>
                <a:spcPct val="90000"/>
              </a:lnSpc>
            </a:pPr>
            <a:r>
              <a:rPr lang="fa-IR" sz="4000" smtClean="0">
                <a:cs typeface="Nazanin" pitchFamily="2" charset="-78"/>
              </a:rPr>
              <a:t>محتويات حافظه نيز مي‌تواند بسته به مقدار ورودي تغيير كند.</a:t>
            </a:r>
          </a:p>
          <a:p>
            <a:pPr algn="r" rtl="1" eaLnBrk="1" hangingPunct="1">
              <a:lnSpc>
                <a:spcPct val="90000"/>
              </a:lnSpc>
            </a:pPr>
            <a:r>
              <a:rPr lang="fa-IR" sz="4000" smtClean="0">
                <a:cs typeface="Nazanin" pitchFamily="2" charset="-78"/>
              </a:rPr>
              <a:t>براي تجزيه و تحليل و طراحي  اين مدارات به روش هاي ديگري علاوه بر روش هاي مورد استفاده در مدارات تركيبي نيازمنديم.</a:t>
            </a:r>
            <a:endParaRPr lang="en-US" sz="4000" smtClean="0">
              <a:cs typeface="Nazanin" pitchFamily="2" charset="-78"/>
            </a:endParaRPr>
          </a:p>
          <a:p>
            <a:pPr eaLnBrk="1" hangingPunct="1">
              <a:lnSpc>
                <a:spcPct val="90000"/>
              </a:lnSpc>
              <a:buFontTx/>
              <a:buNone/>
            </a:pPr>
            <a:endParaRPr lang="en-US" sz="4000" smtClean="0">
              <a:cs typeface="Nazanin" pitchFamily="2" charset="-78"/>
            </a:endParaRPr>
          </a:p>
        </p:txBody>
      </p:sp>
      <p:grpSp>
        <p:nvGrpSpPr>
          <p:cNvPr id="250884" name="Group 4"/>
          <p:cNvGrpSpPr>
            <a:grpSpLocks/>
          </p:cNvGrpSpPr>
          <p:nvPr/>
        </p:nvGrpSpPr>
        <p:grpSpPr bwMode="auto">
          <a:xfrm>
            <a:off x="1828800" y="1004888"/>
            <a:ext cx="5353050" cy="1509712"/>
            <a:chOff x="1152" y="633"/>
            <a:chExt cx="3372" cy="951"/>
          </a:xfrm>
        </p:grpSpPr>
        <p:grpSp>
          <p:nvGrpSpPr>
            <p:cNvPr id="250886" name="Group 5"/>
            <p:cNvGrpSpPr>
              <a:grpSpLocks/>
            </p:cNvGrpSpPr>
            <p:nvPr/>
          </p:nvGrpSpPr>
          <p:grpSpPr bwMode="auto">
            <a:xfrm>
              <a:off x="2112" y="672"/>
              <a:ext cx="1392" cy="384"/>
              <a:chOff x="1728" y="1824"/>
              <a:chExt cx="1392" cy="384"/>
            </a:xfrm>
          </p:grpSpPr>
          <p:sp>
            <p:nvSpPr>
              <p:cNvPr id="250905" name="Text Box 6"/>
              <p:cNvSpPr txBox="1">
                <a:spLocks noChangeArrowheads="1"/>
              </p:cNvSpPr>
              <p:nvPr/>
            </p:nvSpPr>
            <p:spPr bwMode="auto">
              <a:xfrm>
                <a:off x="1824" y="1824"/>
                <a:ext cx="1200" cy="288"/>
              </a:xfrm>
              <a:prstGeom prst="rect">
                <a:avLst/>
              </a:prstGeom>
              <a:noFill/>
              <a:ln w="25400">
                <a:noFill/>
                <a:miter lim="800000"/>
                <a:headEnd type="none" w="sm" len="sm"/>
                <a:tailEnd type="none" w="sm" len="sm"/>
              </a:ln>
            </p:spPr>
            <p:txBody>
              <a:bodyPr>
                <a:spAutoFit/>
              </a:bodyPr>
              <a:lstStyle/>
              <a:p>
                <a:pPr algn="ctr" eaLnBrk="0" hangingPunct="0"/>
                <a:r>
                  <a:rPr lang="fa-IR" sz="2400" b="1" u="none">
                    <a:latin typeface="Comic Sans MS" pitchFamily="66" charset="0"/>
                    <a:cs typeface="Nazanin" pitchFamily="2" charset="-78"/>
                  </a:rPr>
                  <a:t>مدار تركيبي</a:t>
                </a:r>
                <a:endParaRPr lang="en-US" sz="2400" b="1" u="none">
                  <a:latin typeface="Comic Sans MS" pitchFamily="66" charset="0"/>
                  <a:cs typeface="Nazanin" pitchFamily="2" charset="-78"/>
                </a:endParaRPr>
              </a:p>
            </p:txBody>
          </p:sp>
          <p:sp>
            <p:nvSpPr>
              <p:cNvPr id="250906" name="Rectangle 7"/>
              <p:cNvSpPr>
                <a:spLocks noChangeArrowheads="1"/>
              </p:cNvSpPr>
              <p:nvPr/>
            </p:nvSpPr>
            <p:spPr bwMode="auto">
              <a:xfrm>
                <a:off x="1728" y="1824"/>
                <a:ext cx="1392" cy="384"/>
              </a:xfrm>
              <a:prstGeom prst="rect">
                <a:avLst/>
              </a:prstGeom>
              <a:noFill/>
              <a:ln w="25400">
                <a:solidFill>
                  <a:schemeClr val="tx1"/>
                </a:solidFill>
                <a:miter lim="800000"/>
                <a:headEnd type="none" w="sm" len="sm"/>
                <a:tailEnd type="none" w="sm" len="sm"/>
              </a:ln>
            </p:spPr>
            <p:txBody>
              <a:bodyPr wrap="none" anchor="ctr"/>
              <a:lstStyle/>
              <a:p>
                <a:endParaRPr lang="en-US"/>
              </a:p>
            </p:txBody>
          </p:sp>
        </p:grpSp>
        <p:grpSp>
          <p:nvGrpSpPr>
            <p:cNvPr id="250887" name="Group 8"/>
            <p:cNvGrpSpPr>
              <a:grpSpLocks/>
            </p:cNvGrpSpPr>
            <p:nvPr/>
          </p:nvGrpSpPr>
          <p:grpSpPr bwMode="auto">
            <a:xfrm>
              <a:off x="1152" y="633"/>
              <a:ext cx="960" cy="279"/>
              <a:chOff x="1152" y="633"/>
              <a:chExt cx="960" cy="279"/>
            </a:xfrm>
          </p:grpSpPr>
          <p:sp>
            <p:nvSpPr>
              <p:cNvPr id="250903" name="Line 9"/>
              <p:cNvSpPr>
                <a:spLocks noChangeShapeType="1"/>
              </p:cNvSpPr>
              <p:nvPr/>
            </p:nvSpPr>
            <p:spPr bwMode="auto">
              <a:xfrm>
                <a:off x="1824" y="816"/>
                <a:ext cx="288" cy="0"/>
              </a:xfrm>
              <a:prstGeom prst="line">
                <a:avLst/>
              </a:prstGeom>
              <a:noFill/>
              <a:ln w="25400">
                <a:solidFill>
                  <a:schemeClr val="tx1"/>
                </a:solidFill>
                <a:round/>
                <a:headEnd type="none" w="sm" len="sm"/>
                <a:tailEnd type="triangle" w="med" len="med"/>
              </a:ln>
            </p:spPr>
            <p:txBody>
              <a:bodyPr wrap="none" anchor="ctr"/>
              <a:lstStyle/>
              <a:p>
                <a:endParaRPr lang="en-US"/>
              </a:p>
            </p:txBody>
          </p:sp>
          <p:sp>
            <p:nvSpPr>
              <p:cNvPr id="250904" name="Text Box 10"/>
              <p:cNvSpPr txBox="1">
                <a:spLocks noChangeArrowheads="1"/>
              </p:cNvSpPr>
              <p:nvPr/>
            </p:nvSpPr>
            <p:spPr bwMode="auto">
              <a:xfrm>
                <a:off x="1152" y="633"/>
                <a:ext cx="661" cy="279"/>
              </a:xfrm>
              <a:prstGeom prst="rect">
                <a:avLst/>
              </a:prstGeom>
              <a:noFill/>
              <a:ln w="25400">
                <a:noFill/>
                <a:miter lim="800000"/>
                <a:headEnd type="none" w="sm" len="sm"/>
                <a:tailEnd type="none" w="sm" len="sm"/>
              </a:ln>
            </p:spPr>
            <p:txBody>
              <a:bodyPr wrap="none">
                <a:spAutoFit/>
              </a:bodyPr>
              <a:lstStyle/>
              <a:p>
                <a:pPr algn="l" eaLnBrk="0" hangingPunct="0"/>
                <a:r>
                  <a:rPr lang="fa-IR" sz="2300" b="1" u="none">
                    <a:latin typeface="Comic Sans MS" pitchFamily="66" charset="0"/>
                    <a:cs typeface="Nazanin" pitchFamily="2" charset="-78"/>
                  </a:rPr>
                  <a:t>ورودي</a:t>
                </a:r>
                <a:r>
                  <a:rPr lang="fa-IR" sz="2300" b="1" u="none">
                    <a:latin typeface="Comic Sans MS" pitchFamily="66" charset="0"/>
                  </a:rPr>
                  <a:t>‌</a:t>
                </a:r>
                <a:r>
                  <a:rPr lang="fa-IR" sz="2300" b="1" u="none">
                    <a:latin typeface="Comic Sans MS" pitchFamily="66" charset="0"/>
                    <a:cs typeface="Nazanin" pitchFamily="2" charset="-78"/>
                  </a:rPr>
                  <a:t>ها</a:t>
                </a:r>
                <a:endParaRPr lang="en-US" sz="2300" b="1" u="none">
                  <a:latin typeface="Comic Sans MS" pitchFamily="66" charset="0"/>
                  <a:cs typeface="Nazanin" pitchFamily="2" charset="-78"/>
                </a:endParaRPr>
              </a:p>
            </p:txBody>
          </p:sp>
        </p:grpSp>
        <p:grpSp>
          <p:nvGrpSpPr>
            <p:cNvPr id="250888" name="Group 11"/>
            <p:cNvGrpSpPr>
              <a:grpSpLocks/>
            </p:cNvGrpSpPr>
            <p:nvPr/>
          </p:nvGrpSpPr>
          <p:grpSpPr bwMode="auto">
            <a:xfrm>
              <a:off x="1824" y="960"/>
              <a:ext cx="1968" cy="624"/>
              <a:chOff x="1440" y="2112"/>
              <a:chExt cx="1968" cy="624"/>
            </a:xfrm>
          </p:grpSpPr>
          <p:grpSp>
            <p:nvGrpSpPr>
              <p:cNvPr id="250892" name="Group 12"/>
              <p:cNvGrpSpPr>
                <a:grpSpLocks/>
              </p:cNvGrpSpPr>
              <p:nvPr/>
            </p:nvGrpSpPr>
            <p:grpSpPr bwMode="auto">
              <a:xfrm>
                <a:off x="1728" y="2352"/>
                <a:ext cx="1392" cy="384"/>
                <a:chOff x="1728" y="2352"/>
                <a:chExt cx="1392" cy="384"/>
              </a:xfrm>
            </p:grpSpPr>
            <p:sp>
              <p:nvSpPr>
                <p:cNvPr id="250901" name="Text Box 13"/>
                <p:cNvSpPr txBox="1">
                  <a:spLocks noChangeArrowheads="1"/>
                </p:cNvSpPr>
                <p:nvPr/>
              </p:nvSpPr>
              <p:spPr bwMode="auto">
                <a:xfrm>
                  <a:off x="1824" y="2448"/>
                  <a:ext cx="1200" cy="288"/>
                </a:xfrm>
                <a:prstGeom prst="rect">
                  <a:avLst/>
                </a:prstGeom>
                <a:noFill/>
                <a:ln w="25400">
                  <a:noFill/>
                  <a:miter lim="800000"/>
                  <a:headEnd type="none" w="sm" len="sm"/>
                  <a:tailEnd type="none" w="sm" len="sm"/>
                </a:ln>
              </p:spPr>
              <p:txBody>
                <a:bodyPr>
                  <a:spAutoFit/>
                </a:bodyPr>
                <a:lstStyle/>
                <a:p>
                  <a:pPr algn="ctr" eaLnBrk="0" hangingPunct="0"/>
                  <a:r>
                    <a:rPr lang="fa-IR" sz="2400" b="1" u="none">
                      <a:latin typeface="Comic Sans MS" pitchFamily="66" charset="0"/>
                      <a:cs typeface="Nazanin" pitchFamily="2" charset="-78"/>
                    </a:rPr>
                    <a:t>حافظه</a:t>
                  </a:r>
                  <a:endParaRPr lang="en-US" sz="2400" b="1" u="none">
                    <a:latin typeface="Comic Sans MS" pitchFamily="66" charset="0"/>
                    <a:cs typeface="Nazanin" pitchFamily="2" charset="-78"/>
                  </a:endParaRPr>
                </a:p>
              </p:txBody>
            </p:sp>
            <p:sp>
              <p:nvSpPr>
                <p:cNvPr id="250902" name="Rectangle 14"/>
                <p:cNvSpPr>
                  <a:spLocks noChangeArrowheads="1"/>
                </p:cNvSpPr>
                <p:nvPr/>
              </p:nvSpPr>
              <p:spPr bwMode="auto">
                <a:xfrm>
                  <a:off x="1728" y="2352"/>
                  <a:ext cx="1392" cy="384"/>
                </a:xfrm>
                <a:prstGeom prst="rect">
                  <a:avLst/>
                </a:prstGeom>
                <a:noFill/>
                <a:ln w="25400">
                  <a:solidFill>
                    <a:schemeClr val="tx1"/>
                  </a:solidFill>
                  <a:miter lim="800000"/>
                  <a:headEnd type="none" w="sm" len="sm"/>
                  <a:tailEnd type="none" w="sm" len="sm"/>
                </a:ln>
              </p:spPr>
              <p:txBody>
                <a:bodyPr wrap="none" anchor="ctr"/>
                <a:lstStyle/>
                <a:p>
                  <a:endParaRPr lang="en-US"/>
                </a:p>
              </p:txBody>
            </p:sp>
          </p:grpSp>
          <p:grpSp>
            <p:nvGrpSpPr>
              <p:cNvPr id="250893" name="Group 15"/>
              <p:cNvGrpSpPr>
                <a:grpSpLocks/>
              </p:cNvGrpSpPr>
              <p:nvPr/>
            </p:nvGrpSpPr>
            <p:grpSpPr bwMode="auto">
              <a:xfrm>
                <a:off x="3120" y="2112"/>
                <a:ext cx="288" cy="432"/>
                <a:chOff x="3120" y="2112"/>
                <a:chExt cx="288" cy="432"/>
              </a:xfrm>
            </p:grpSpPr>
            <p:sp>
              <p:nvSpPr>
                <p:cNvPr id="250898" name="Line 16"/>
                <p:cNvSpPr>
                  <a:spLocks noChangeShapeType="1"/>
                </p:cNvSpPr>
                <p:nvPr/>
              </p:nvSpPr>
              <p:spPr bwMode="auto">
                <a:xfrm>
                  <a:off x="3120" y="2544"/>
                  <a:ext cx="28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50899" name="Line 17"/>
                <p:cNvSpPr>
                  <a:spLocks noChangeShapeType="1"/>
                </p:cNvSpPr>
                <p:nvPr/>
              </p:nvSpPr>
              <p:spPr bwMode="auto">
                <a:xfrm>
                  <a:off x="3408" y="2112"/>
                  <a:ext cx="0" cy="43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50900" name="Line 18"/>
                <p:cNvSpPr>
                  <a:spLocks noChangeShapeType="1"/>
                </p:cNvSpPr>
                <p:nvPr/>
              </p:nvSpPr>
              <p:spPr bwMode="auto">
                <a:xfrm>
                  <a:off x="3120" y="2112"/>
                  <a:ext cx="288" cy="0"/>
                </a:xfrm>
                <a:prstGeom prst="line">
                  <a:avLst/>
                </a:prstGeom>
                <a:noFill/>
                <a:ln w="25400">
                  <a:solidFill>
                    <a:schemeClr val="tx1"/>
                  </a:solidFill>
                  <a:round/>
                  <a:headEnd type="none" w="sm" len="sm"/>
                  <a:tailEnd/>
                </a:ln>
              </p:spPr>
              <p:txBody>
                <a:bodyPr wrap="none" anchor="ctr"/>
                <a:lstStyle/>
                <a:p>
                  <a:endParaRPr lang="en-US"/>
                </a:p>
              </p:txBody>
            </p:sp>
          </p:grpSp>
          <p:grpSp>
            <p:nvGrpSpPr>
              <p:cNvPr id="250894" name="Group 19"/>
              <p:cNvGrpSpPr>
                <a:grpSpLocks/>
              </p:cNvGrpSpPr>
              <p:nvPr/>
            </p:nvGrpSpPr>
            <p:grpSpPr bwMode="auto">
              <a:xfrm>
                <a:off x="1440" y="2112"/>
                <a:ext cx="288" cy="432"/>
                <a:chOff x="1440" y="2112"/>
                <a:chExt cx="288" cy="432"/>
              </a:xfrm>
            </p:grpSpPr>
            <p:sp>
              <p:nvSpPr>
                <p:cNvPr id="250895" name="Line 20"/>
                <p:cNvSpPr>
                  <a:spLocks noChangeShapeType="1"/>
                </p:cNvSpPr>
                <p:nvPr/>
              </p:nvSpPr>
              <p:spPr bwMode="auto">
                <a:xfrm>
                  <a:off x="1440" y="2112"/>
                  <a:ext cx="288" cy="0"/>
                </a:xfrm>
                <a:prstGeom prst="line">
                  <a:avLst/>
                </a:prstGeom>
                <a:noFill/>
                <a:ln w="25400">
                  <a:solidFill>
                    <a:schemeClr val="tx1"/>
                  </a:solidFill>
                  <a:round/>
                  <a:headEnd type="none" w="sm" len="sm"/>
                  <a:tailEnd type="triangle" w="med" len="med"/>
                </a:ln>
              </p:spPr>
              <p:txBody>
                <a:bodyPr wrap="none" anchor="ctr"/>
                <a:lstStyle/>
                <a:p>
                  <a:endParaRPr lang="en-US"/>
                </a:p>
              </p:txBody>
            </p:sp>
            <p:sp>
              <p:nvSpPr>
                <p:cNvPr id="250896" name="Line 21"/>
                <p:cNvSpPr>
                  <a:spLocks noChangeShapeType="1"/>
                </p:cNvSpPr>
                <p:nvPr/>
              </p:nvSpPr>
              <p:spPr bwMode="auto">
                <a:xfrm>
                  <a:off x="1440" y="2544"/>
                  <a:ext cx="28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250897" name="Line 22"/>
                <p:cNvSpPr>
                  <a:spLocks noChangeShapeType="1"/>
                </p:cNvSpPr>
                <p:nvPr/>
              </p:nvSpPr>
              <p:spPr bwMode="auto">
                <a:xfrm>
                  <a:off x="1440" y="2112"/>
                  <a:ext cx="0" cy="432"/>
                </a:xfrm>
                <a:prstGeom prst="line">
                  <a:avLst/>
                </a:prstGeom>
                <a:noFill/>
                <a:ln w="25400">
                  <a:solidFill>
                    <a:schemeClr val="tx1"/>
                  </a:solidFill>
                  <a:round/>
                  <a:headEnd type="none" w="sm" len="sm"/>
                  <a:tailEnd type="none" w="sm" len="sm"/>
                </a:ln>
              </p:spPr>
              <p:txBody>
                <a:bodyPr wrap="none" anchor="ctr"/>
                <a:lstStyle/>
                <a:p>
                  <a:endParaRPr lang="en-US"/>
                </a:p>
              </p:txBody>
            </p:sp>
          </p:grpSp>
        </p:grpSp>
        <p:grpSp>
          <p:nvGrpSpPr>
            <p:cNvPr id="250889" name="Group 23"/>
            <p:cNvGrpSpPr>
              <a:grpSpLocks/>
            </p:cNvGrpSpPr>
            <p:nvPr/>
          </p:nvGrpSpPr>
          <p:grpSpPr bwMode="auto">
            <a:xfrm>
              <a:off x="3504" y="646"/>
              <a:ext cx="1020" cy="279"/>
              <a:chOff x="3120" y="1798"/>
              <a:chExt cx="1020" cy="279"/>
            </a:xfrm>
          </p:grpSpPr>
          <p:sp>
            <p:nvSpPr>
              <p:cNvPr id="250890" name="Text Box 24"/>
              <p:cNvSpPr txBox="1">
                <a:spLocks noChangeArrowheads="1"/>
              </p:cNvSpPr>
              <p:nvPr/>
            </p:nvSpPr>
            <p:spPr bwMode="auto">
              <a:xfrm>
                <a:off x="3408" y="1798"/>
                <a:ext cx="732" cy="279"/>
              </a:xfrm>
              <a:prstGeom prst="rect">
                <a:avLst/>
              </a:prstGeom>
              <a:noFill/>
              <a:ln w="25400">
                <a:noFill/>
                <a:miter lim="800000"/>
                <a:headEnd type="none" w="sm" len="sm"/>
                <a:tailEnd type="none" w="sm" len="sm"/>
              </a:ln>
            </p:spPr>
            <p:txBody>
              <a:bodyPr wrap="none">
                <a:spAutoFit/>
              </a:bodyPr>
              <a:lstStyle/>
              <a:p>
                <a:pPr algn="l" eaLnBrk="0" hangingPunct="0"/>
                <a:r>
                  <a:rPr lang="fa-IR" sz="2300" b="1" u="none">
                    <a:latin typeface="Comic Sans MS" pitchFamily="66" charset="0"/>
                    <a:cs typeface="Nazanin" pitchFamily="2" charset="-78"/>
                  </a:rPr>
                  <a:t>خروجي</a:t>
                </a:r>
                <a:r>
                  <a:rPr lang="fa-IR" sz="2300" b="1" u="none">
                    <a:latin typeface="Comic Sans MS" pitchFamily="66" charset="0"/>
                  </a:rPr>
                  <a:t>‌</a:t>
                </a:r>
                <a:r>
                  <a:rPr lang="fa-IR" sz="2300" b="1" u="none">
                    <a:latin typeface="Comic Sans MS" pitchFamily="66" charset="0"/>
                    <a:cs typeface="Nazanin" pitchFamily="2" charset="-78"/>
                  </a:rPr>
                  <a:t>ها</a:t>
                </a:r>
                <a:endParaRPr lang="en-US" sz="2300" b="1" u="none">
                  <a:latin typeface="Comic Sans MS" pitchFamily="66" charset="0"/>
                  <a:cs typeface="Nazanin" pitchFamily="2" charset="-78"/>
                </a:endParaRPr>
              </a:p>
            </p:txBody>
          </p:sp>
          <p:sp>
            <p:nvSpPr>
              <p:cNvPr id="250891" name="Line 25"/>
              <p:cNvSpPr>
                <a:spLocks noChangeShapeType="1"/>
              </p:cNvSpPr>
              <p:nvPr/>
            </p:nvSpPr>
            <p:spPr bwMode="auto">
              <a:xfrm>
                <a:off x="3120" y="1920"/>
                <a:ext cx="288" cy="0"/>
              </a:xfrm>
              <a:prstGeom prst="line">
                <a:avLst/>
              </a:prstGeom>
              <a:noFill/>
              <a:ln w="25400">
                <a:solidFill>
                  <a:schemeClr val="tx1"/>
                </a:solidFill>
                <a:round/>
                <a:headEnd type="none" w="sm" len="sm"/>
                <a:tailEnd type="triangle" w="med" len="med"/>
              </a:ln>
            </p:spPr>
            <p:txBody>
              <a:bodyPr wrap="none" anchor="ctr"/>
              <a:lstStyle/>
              <a:p>
                <a:endParaRPr lang="en-US"/>
              </a:p>
            </p:txBody>
          </p:sp>
        </p:grpSp>
      </p:grpSp>
      <p:sp>
        <p:nvSpPr>
          <p:cNvPr id="250885" name="Footer Placeholder 2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endParaRPr lang="en-US" smtClean="0"/>
          </a:p>
        </p:txBody>
      </p:sp>
      <p:sp>
        <p:nvSpPr>
          <p:cNvPr id="251907" name="Rectangle 3"/>
          <p:cNvSpPr>
            <a:spLocks noGrp="1" noChangeArrowheads="1"/>
          </p:cNvSpPr>
          <p:nvPr>
            <p:ph type="body" idx="1"/>
          </p:nvPr>
        </p:nvSpPr>
        <p:spPr/>
        <p:txBody>
          <a:bodyPr/>
          <a:lstStyle/>
          <a:p>
            <a:pPr eaLnBrk="1" hangingPunct="1"/>
            <a:endParaRPr lang="en-US" smtClean="0"/>
          </a:p>
        </p:txBody>
      </p:sp>
      <p:pic>
        <p:nvPicPr>
          <p:cNvPr id="251908" name="Picture 4" descr="secuen-clock"/>
          <p:cNvPicPr>
            <a:picLocks noChangeAspect="1" noChangeArrowheads="1"/>
          </p:cNvPicPr>
          <p:nvPr/>
        </p:nvPicPr>
        <p:blipFill>
          <a:blip r:embed="rId2"/>
          <a:srcRect/>
          <a:stretch>
            <a:fillRect/>
          </a:stretch>
        </p:blipFill>
        <p:spPr bwMode="auto">
          <a:xfrm>
            <a:off x="1447800" y="1295400"/>
            <a:ext cx="6343650" cy="3676650"/>
          </a:xfrm>
          <a:prstGeom prst="rect">
            <a:avLst/>
          </a:prstGeom>
          <a:noFill/>
          <a:ln w="9525">
            <a:noFill/>
            <a:miter lim="800000"/>
            <a:headEnd/>
            <a:tailEnd/>
          </a:ln>
        </p:spPr>
      </p:pic>
      <p:sp>
        <p:nvSpPr>
          <p:cNvPr id="25190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r>
              <a:rPr lang="fa-IR" smtClean="0">
                <a:cs typeface="Nazanin" pitchFamily="2" charset="-78"/>
              </a:rPr>
              <a:t>مثالهائي از مدارات منطقي ترتيبي</a:t>
            </a:r>
            <a:endParaRPr lang="en-US" smtClean="0">
              <a:cs typeface="Nazanin" pitchFamily="2" charset="-78"/>
            </a:endParaRPr>
          </a:p>
        </p:txBody>
      </p:sp>
      <p:sp>
        <p:nvSpPr>
          <p:cNvPr id="252931" name="Rectangle 3"/>
          <p:cNvSpPr>
            <a:spLocks noGrp="1" noChangeArrowheads="1"/>
          </p:cNvSpPr>
          <p:nvPr>
            <p:ph type="body" idx="1"/>
          </p:nvPr>
        </p:nvSpPr>
        <p:spPr/>
        <p:txBody>
          <a:bodyPr/>
          <a:lstStyle/>
          <a:p>
            <a:pPr algn="r" rtl="1" eaLnBrk="1" hangingPunct="1"/>
            <a:r>
              <a:rPr lang="fa-IR" sz="4000" smtClean="0">
                <a:cs typeface="Nazanin" pitchFamily="2" charset="-78"/>
              </a:rPr>
              <a:t>در زندگي روزمره مي‌توان مثالهاي متعددي از مدارات منطقي ترتيبي يافت:</a:t>
            </a:r>
          </a:p>
          <a:p>
            <a:pPr lvl="1" algn="r" rtl="1" eaLnBrk="1" hangingPunct="1"/>
            <a:r>
              <a:rPr lang="fa-IR" sz="3600" smtClean="0">
                <a:cs typeface="Nazanin" pitchFamily="2" charset="-78"/>
              </a:rPr>
              <a:t>جهت حركت و همچنين توقف آسانسور به اين بستگي دارد كه به ترتيب كدام كليدها را كدام طبقه به چه ترتيبي مي‌بينيم.</a:t>
            </a:r>
          </a:p>
          <a:p>
            <a:pPr lvl="1" algn="r" rtl="1" eaLnBrk="1" hangingPunct="1"/>
            <a:r>
              <a:rPr lang="fa-IR" sz="3600" smtClean="0">
                <a:cs typeface="Nazanin" pitchFamily="2" charset="-78"/>
              </a:rPr>
              <a:t>چراغ راهنمايي در سر چهار راه</a:t>
            </a:r>
          </a:p>
          <a:p>
            <a:pPr lvl="1" algn="r" rtl="1" eaLnBrk="1" hangingPunct="1"/>
            <a:endParaRPr lang="en-US" sz="3600" smtClean="0">
              <a:cs typeface="Nazanin" pitchFamily="2" charset="-78"/>
            </a:endParaRPr>
          </a:p>
          <a:p>
            <a:pPr algn="r" rtl="1" eaLnBrk="1" hangingPunct="1"/>
            <a:r>
              <a:rPr lang="fa-IR" sz="4000" smtClean="0">
                <a:cs typeface="Nazanin" pitchFamily="2" charset="-78"/>
              </a:rPr>
              <a:t>در دنياي كامپيوتر نيز مثالهاي متفاوتي و متنوعي از مدار هاي ترتيبي وجود دارد</a:t>
            </a:r>
          </a:p>
          <a:p>
            <a:pPr lvl="1" algn="r" rtl="1" eaLnBrk="1" hangingPunct="1"/>
            <a:r>
              <a:rPr lang="fa-IR" sz="3600" smtClean="0">
                <a:cs typeface="Nazanin" pitchFamily="2" charset="-78"/>
              </a:rPr>
              <a:t>شمارنده ها</a:t>
            </a:r>
          </a:p>
          <a:p>
            <a:pPr lvl="1" algn="r" rtl="1" eaLnBrk="1" hangingPunct="1"/>
            <a:r>
              <a:rPr lang="fa-IR" sz="3600" smtClean="0">
                <a:cs typeface="Nazanin" pitchFamily="2" charset="-78"/>
              </a:rPr>
              <a:t>عناصر ذخيره سازي</a:t>
            </a:r>
          </a:p>
          <a:p>
            <a:pPr algn="r" rtl="1" eaLnBrk="1" hangingPunct="1">
              <a:buFontTx/>
              <a:buNone/>
            </a:pPr>
            <a:endParaRPr lang="fa-IR" sz="4000" smtClean="0">
              <a:cs typeface="Nazanin" pitchFamily="2" charset="-78"/>
            </a:endParaRPr>
          </a:p>
        </p:txBody>
      </p:sp>
      <p:sp>
        <p:nvSpPr>
          <p:cNvPr id="25293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r>
              <a:rPr lang="fa-IR" sz="4800" smtClean="0">
                <a:cs typeface="Nazanin" pitchFamily="2" charset="-78"/>
              </a:rPr>
              <a:t>حافظه چيست؟</a:t>
            </a:r>
            <a:endParaRPr lang="en-US" sz="4800" smtClean="0">
              <a:cs typeface="Nazanin" pitchFamily="2" charset="-78"/>
            </a:endParaRPr>
          </a:p>
        </p:txBody>
      </p:sp>
      <p:sp>
        <p:nvSpPr>
          <p:cNvPr id="253955" name="Rectangle 3"/>
          <p:cNvSpPr>
            <a:spLocks noGrp="1" noChangeArrowheads="1"/>
          </p:cNvSpPr>
          <p:nvPr>
            <p:ph type="body" idx="1"/>
          </p:nvPr>
        </p:nvSpPr>
        <p:spPr/>
        <p:txBody>
          <a:bodyPr/>
          <a:lstStyle/>
          <a:p>
            <a:pPr algn="r" rtl="1" eaLnBrk="1" hangingPunct="1">
              <a:tabLst>
                <a:tab pos="1084263" algn="l"/>
              </a:tabLst>
            </a:pPr>
            <a:r>
              <a:rPr lang="fa-IR" sz="4000" smtClean="0">
                <a:cs typeface="Nazanin" pitchFamily="2" charset="-78"/>
              </a:rPr>
              <a:t>يك </a:t>
            </a:r>
            <a:r>
              <a:rPr lang="fa-IR" sz="4000" smtClean="0">
                <a:latin typeface="Times New Roman" pitchFamily="18" charset="0"/>
                <a:cs typeface="Nazanin" pitchFamily="2" charset="-78"/>
              </a:rPr>
              <a:t>حافظه </a:t>
            </a:r>
            <a:r>
              <a:rPr lang="en-US" sz="4000" smtClean="0">
                <a:latin typeface="Times New Roman" pitchFamily="18" charset="0"/>
                <a:cs typeface="Nazanin" pitchFamily="2" charset="-78"/>
              </a:rPr>
              <a:t>RAM</a:t>
            </a:r>
            <a:r>
              <a:rPr lang="fa-IR" sz="4000" smtClean="0">
                <a:latin typeface="Times New Roman" pitchFamily="18" charset="0"/>
                <a:cs typeface="Nazanin" pitchFamily="2" charset="-78"/>
              </a:rPr>
              <a:t> حداقل بايد 3 خصيصه داشته باشد:</a:t>
            </a:r>
          </a:p>
          <a:p>
            <a:pPr marL="800100" lvl="1" indent="-342900" algn="r" rtl="1" eaLnBrk="1" hangingPunct="1">
              <a:buFontTx/>
              <a:buAutoNum type="arabicPeriod"/>
              <a:tabLst>
                <a:tab pos="1084263" algn="l"/>
              </a:tabLst>
            </a:pPr>
            <a:endParaRPr lang="en-US" sz="3600" smtClean="0">
              <a:latin typeface="Times New Roman" pitchFamily="18" charset="0"/>
              <a:cs typeface="Nazanin" pitchFamily="2" charset="-78"/>
            </a:endParaRPr>
          </a:p>
          <a:p>
            <a:pPr marL="800100" lvl="1" indent="-342900" algn="r" rtl="1" eaLnBrk="1" hangingPunct="1">
              <a:buFontTx/>
              <a:buAutoNum type="arabicPeriod"/>
              <a:tabLst>
                <a:tab pos="1084263" algn="l"/>
              </a:tabLst>
            </a:pPr>
            <a:r>
              <a:rPr lang="fa-IR" sz="3600" smtClean="0">
                <a:latin typeface="Times New Roman" pitchFamily="18" charset="0"/>
                <a:cs typeface="Nazanin" pitchFamily="2" charset="-78"/>
              </a:rPr>
              <a:t>حافظه بايد قادر به ذخيره سازي يك مقدار باشد.</a:t>
            </a:r>
          </a:p>
          <a:p>
            <a:pPr marL="800100" lvl="1" indent="-342900" algn="r" rtl="1" eaLnBrk="1" hangingPunct="1">
              <a:buFontTx/>
              <a:buAutoNum type="arabicPeriod"/>
              <a:tabLst>
                <a:tab pos="1084263" algn="l"/>
              </a:tabLst>
            </a:pPr>
            <a:endParaRPr lang="en-US" sz="3600" smtClean="0">
              <a:latin typeface="Times New Roman" pitchFamily="18" charset="0"/>
              <a:cs typeface="Nazanin" pitchFamily="2" charset="-78"/>
            </a:endParaRPr>
          </a:p>
          <a:p>
            <a:pPr marL="800100" lvl="1" indent="-342900" algn="r" rtl="1" eaLnBrk="1" hangingPunct="1">
              <a:buFontTx/>
              <a:buAutoNum type="arabicPeriod"/>
              <a:tabLst>
                <a:tab pos="1084263" algn="l"/>
              </a:tabLst>
            </a:pPr>
            <a:r>
              <a:rPr lang="fa-IR" sz="3600" smtClean="0">
                <a:latin typeface="Times New Roman" pitchFamily="18" charset="0"/>
                <a:cs typeface="Nazanin" pitchFamily="2" charset="-78"/>
              </a:rPr>
              <a:t>بايد به توان مقدار ذخيره شده در حافظه را بازيابي كرد(عمليات خواندن).</a:t>
            </a:r>
          </a:p>
          <a:p>
            <a:pPr marL="800100" lvl="1" indent="-342900" algn="r" rtl="1" eaLnBrk="1" hangingPunct="1">
              <a:buFontTx/>
              <a:buAutoNum type="arabicPeriod"/>
              <a:tabLst>
                <a:tab pos="1084263" algn="l"/>
              </a:tabLst>
            </a:pPr>
            <a:endParaRPr lang="en-US" sz="3600" smtClean="0">
              <a:latin typeface="Times New Roman" pitchFamily="18" charset="0"/>
              <a:cs typeface="Nazanin" pitchFamily="2" charset="-78"/>
            </a:endParaRPr>
          </a:p>
          <a:p>
            <a:pPr marL="800100" lvl="1" indent="-342900" algn="r" rtl="1" eaLnBrk="1" hangingPunct="1">
              <a:buFontTx/>
              <a:buAutoNum type="arabicPeriod"/>
              <a:tabLst>
                <a:tab pos="1084263" algn="l"/>
              </a:tabLst>
            </a:pPr>
            <a:r>
              <a:rPr lang="fa-IR" sz="3600" smtClean="0">
                <a:cs typeface="Nazanin" pitchFamily="2" charset="-78"/>
              </a:rPr>
              <a:t>بايد بتوان مقدار ذخيره شده را تغيير داد.</a:t>
            </a:r>
            <a:endParaRPr lang="en-US" sz="3600" smtClean="0">
              <a:cs typeface="Nazanin" pitchFamily="2" charset="-78"/>
            </a:endParaRPr>
          </a:p>
        </p:txBody>
      </p:sp>
      <p:sp>
        <p:nvSpPr>
          <p:cNvPr id="2539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fa-IR" sz="4800" smtClean="0">
                <a:cs typeface="Nazanin" pitchFamily="2" charset="-78"/>
              </a:rPr>
              <a:t>طرح اولية يك سلول حافظه</a:t>
            </a:r>
            <a:endParaRPr lang="en-US" sz="4800" smtClean="0">
              <a:cs typeface="Nazanin" pitchFamily="2" charset="-78"/>
            </a:endParaRPr>
          </a:p>
        </p:txBody>
      </p:sp>
      <p:sp>
        <p:nvSpPr>
          <p:cNvPr id="35845" name="Rectangle 3"/>
          <p:cNvSpPr>
            <a:spLocks noGrp="1" noChangeArrowheads="1"/>
          </p:cNvSpPr>
          <p:nvPr>
            <p:ph type="body" idx="1"/>
          </p:nvPr>
        </p:nvSpPr>
        <p:spPr/>
        <p:txBody>
          <a:bodyPr/>
          <a:lstStyle/>
          <a:p>
            <a:pPr algn="r" rtl="1" eaLnBrk="1" hangingPunct="1"/>
            <a:r>
              <a:rPr lang="fa-IR" sz="4000" smtClean="0">
                <a:cs typeface="Nazanin" pitchFamily="2" charset="-78"/>
              </a:rPr>
              <a:t>ايده ذخيره سازي اطلاعات استفاده از مداري است كه توسط يك حلقه خروجي را به ورودي وصل مي‌كند.</a:t>
            </a:r>
          </a:p>
          <a:p>
            <a:pPr algn="r" rtl="1" eaLnBrk="1" hangingPunct="1"/>
            <a:endParaRPr lang="en-US" smtClean="0"/>
          </a:p>
          <a:p>
            <a:pPr eaLnBrk="1" hangingPunct="1">
              <a:buFontTx/>
              <a:buNone/>
            </a:pPr>
            <a:endParaRPr lang="en-US" smtClean="0"/>
          </a:p>
          <a:p>
            <a:pPr eaLnBrk="1" hangingPunct="1"/>
            <a:endParaRPr lang="en-US" smtClean="0"/>
          </a:p>
          <a:p>
            <a:pPr eaLnBrk="1" hangingPunct="1"/>
            <a:endParaRPr lang="en-US" smtClean="0"/>
          </a:p>
          <a:p>
            <a:pPr eaLnBrk="1" hangingPunct="1"/>
            <a:endParaRPr lang="en-US" smtClean="0"/>
          </a:p>
          <a:p>
            <a:pPr algn="r" rtl="1" eaLnBrk="1" hangingPunct="1"/>
            <a:endParaRPr lang="fa-IR" sz="4000" smtClean="0">
              <a:cs typeface="Nazanin" pitchFamily="2" charset="-78"/>
            </a:endParaRPr>
          </a:p>
          <a:p>
            <a:pPr algn="r" rtl="1" eaLnBrk="1" hangingPunct="1"/>
            <a:r>
              <a:rPr lang="fa-IR" sz="4000" smtClean="0">
                <a:cs typeface="Nazanin" pitchFamily="2" charset="-78"/>
              </a:rPr>
              <a:t>در </a:t>
            </a:r>
            <a:r>
              <a:rPr lang="fa-IR" sz="4000" smtClean="0">
                <a:latin typeface="Times New Roman" pitchFamily="18" charset="0"/>
                <a:cs typeface="Nazanin" pitchFamily="2" charset="-78"/>
              </a:rPr>
              <a:t>اين مدار مقدار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ذخيره مي‌شود، چرا كه اين مقدار هرگز تغيير نمي‌كند.</a:t>
            </a:r>
          </a:p>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در اين مدار نمي‌توان مقدار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را تغيير داد</a:t>
            </a:r>
            <a:r>
              <a:rPr lang="fa-IR" sz="4000" smtClean="0">
                <a:cs typeface="Nazanin" pitchFamily="2" charset="-78"/>
              </a:rPr>
              <a:t> چرا كه هيچ گونه ورودي براي تغيير وجود ندارد.</a:t>
            </a:r>
          </a:p>
          <a:p>
            <a:pPr algn="r" rtl="1" eaLnBrk="1" hangingPunct="1">
              <a:buFontTx/>
              <a:buNone/>
            </a:pPr>
            <a:endParaRPr lang="en-US" smtClean="0"/>
          </a:p>
        </p:txBody>
      </p:sp>
      <p:graphicFrame>
        <p:nvGraphicFramePr>
          <p:cNvPr id="35842" name="Object 4"/>
          <p:cNvGraphicFramePr>
            <a:graphicFrameLocks noChangeAspect="1"/>
          </p:cNvGraphicFramePr>
          <p:nvPr/>
        </p:nvGraphicFramePr>
        <p:xfrm>
          <a:off x="1524000" y="2438400"/>
          <a:ext cx="2038350" cy="1000125"/>
        </p:xfrm>
        <a:graphic>
          <a:graphicData uri="http://schemas.openxmlformats.org/presentationml/2006/ole">
            <mc:AlternateContent xmlns:mc="http://schemas.openxmlformats.org/markup-compatibility/2006">
              <mc:Choice xmlns:v="urn:schemas-microsoft-com:vml" Requires="v">
                <p:oleObj spid="_x0000_s35848" name="Bitmap Image" r:id="rId3" imgW="2038095" imgH="1000000" progId="Paint.Picture">
                  <p:embed/>
                </p:oleObj>
              </mc:Choice>
              <mc:Fallback>
                <p:oleObj name="Bitmap Image" r:id="rId3" imgW="2038095" imgH="10000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38400"/>
                        <a:ext cx="20383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5"/>
          <p:cNvGraphicFramePr>
            <a:graphicFrameLocks noChangeAspect="1"/>
          </p:cNvGraphicFramePr>
          <p:nvPr/>
        </p:nvGraphicFramePr>
        <p:xfrm>
          <a:off x="5715000" y="2209800"/>
          <a:ext cx="1600200" cy="1428750"/>
        </p:xfrm>
        <a:graphic>
          <a:graphicData uri="http://schemas.openxmlformats.org/presentationml/2006/ole">
            <mc:AlternateContent xmlns:mc="http://schemas.openxmlformats.org/markup-compatibility/2006">
              <mc:Choice xmlns:v="urn:schemas-microsoft-com:vml" Requires="v">
                <p:oleObj spid="_x0000_s35849" name="Bitmap Image" r:id="rId5" imgW="1600000" imgH="1428949" progId="Paint.Picture">
                  <p:embed/>
                </p:oleObj>
              </mc:Choice>
              <mc:Fallback>
                <p:oleObj name="Bitmap Image" r:id="rId5" imgW="1600000" imgH="1428949"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209800"/>
                        <a:ext cx="1600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endParaRPr lang="en-US" smtClean="0"/>
          </a:p>
        </p:txBody>
      </p:sp>
      <p:sp>
        <p:nvSpPr>
          <p:cNvPr id="36868" name="Rectangle 3"/>
          <p:cNvSpPr>
            <a:spLocks noGrp="1" noChangeArrowheads="1"/>
          </p:cNvSpPr>
          <p:nvPr>
            <p:ph type="body" idx="1"/>
          </p:nvPr>
        </p:nvSpPr>
        <p:spPr>
          <a:xfrm>
            <a:off x="457200" y="1800225"/>
            <a:ext cx="8229600" cy="4325938"/>
          </a:xfrm>
        </p:spPr>
        <p:txBody>
          <a:bodyPr/>
          <a:lstStyle/>
          <a:p>
            <a:pPr algn="r" rtl="1" eaLnBrk="1" hangingPunct="1">
              <a:lnSpc>
                <a:spcPct val="90000"/>
              </a:lnSpc>
            </a:pPr>
            <a:r>
              <a:rPr lang="fa-IR" sz="4000" smtClean="0">
                <a:latin typeface="Times New Roman" pitchFamily="18" charset="0"/>
                <a:cs typeface="Nazanin" pitchFamily="2" charset="-78"/>
              </a:rPr>
              <a:t>در مدار زير به جاي استفاده از گيت هاي </a:t>
            </a:r>
            <a:r>
              <a:rPr lang="en-US" sz="4000" smtClean="0">
                <a:latin typeface="Times New Roman" pitchFamily="18" charset="0"/>
                <a:cs typeface="Nazanin" pitchFamily="2" charset="-78"/>
              </a:rPr>
              <a:t>NOT</a:t>
            </a:r>
            <a:r>
              <a:rPr lang="fa-IR" sz="4000" smtClean="0">
                <a:latin typeface="Times New Roman" pitchFamily="18" charset="0"/>
                <a:cs typeface="Nazanin" pitchFamily="2" charset="-78"/>
              </a:rPr>
              <a:t>از گيت هاي </a:t>
            </a:r>
            <a:r>
              <a:rPr lang="en-US" sz="4000" smtClean="0">
                <a:latin typeface="Times New Roman" pitchFamily="18" charset="0"/>
                <a:cs typeface="Nazanin" pitchFamily="2" charset="-78"/>
              </a:rPr>
              <a:t>NOR</a:t>
            </a:r>
            <a:r>
              <a:rPr lang="fa-IR" sz="4000" smtClean="0">
                <a:latin typeface="Times New Roman" pitchFamily="18" charset="0"/>
                <a:cs typeface="Nazanin" pitchFamily="2" charset="-78"/>
              </a:rPr>
              <a:t>استفاده مي‌كنيم.به مدار زير يك لچ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 مي‌گويند .</a:t>
            </a:r>
          </a:p>
          <a:p>
            <a:pPr algn="r" rtl="1" eaLnBrk="1" hangingPunct="1">
              <a:lnSpc>
                <a:spcPct val="90000"/>
              </a:lnSpc>
            </a:pPr>
            <a:r>
              <a:rPr lang="fa-IR" sz="4000" smtClean="0">
                <a:latin typeface="Times New Roman" pitchFamily="18" charset="0"/>
                <a:cs typeface="Nazanin" pitchFamily="2" charset="-78"/>
              </a:rPr>
              <a:t>با استفاده از ورودي هاي </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مي‌توان خروجي هاي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fa-IR" sz="4000" smtClean="0">
                <a:latin typeface="Times New Roman" pitchFamily="18" charset="0"/>
                <a:cs typeface="Nazanin" pitchFamily="2" charset="-78"/>
              </a:rPr>
              <a:t>  را كنترل كرد</a:t>
            </a:r>
            <a:r>
              <a:rPr lang="en-US" sz="4000" smtClean="0">
                <a:latin typeface="Times New Roman" pitchFamily="18" charset="0"/>
                <a:cs typeface="Nazanin" pitchFamily="2" charset="-78"/>
              </a:rPr>
              <a:t>.</a:t>
            </a:r>
          </a:p>
          <a:p>
            <a:pPr algn="r" rtl="1" eaLnBrk="1" hangingPunct="1">
              <a:lnSpc>
                <a:spcPct val="90000"/>
              </a:lnSpc>
            </a:pPr>
            <a:endParaRPr lang="fa-IR" sz="4000" smtClean="0">
              <a:latin typeface="Times New Roman" pitchFamily="18" charset="0"/>
              <a:cs typeface="Nazanin" pitchFamily="2" charset="-78"/>
            </a:endParaRPr>
          </a:p>
          <a:p>
            <a:pPr algn="r" rtl="1" eaLnBrk="1" hangingPunct="1">
              <a:lnSpc>
                <a:spcPct val="90000"/>
              </a:lnSpc>
            </a:pPr>
            <a:endParaRPr lang="en-US" sz="4000" smtClean="0">
              <a:latin typeface="Times New Roman" pitchFamily="18" charset="0"/>
              <a:cs typeface="Nazanin" pitchFamily="2" charset="-78"/>
            </a:endParaRPr>
          </a:p>
          <a:p>
            <a:pPr eaLnBrk="1" hangingPunct="1">
              <a:lnSpc>
                <a:spcPct val="90000"/>
              </a:lnSpc>
            </a:pPr>
            <a:endParaRPr lang="en-US" sz="4000" smtClean="0">
              <a:latin typeface="Times New Roman" pitchFamily="18" charset="0"/>
              <a:cs typeface="Nazanin" pitchFamily="2" charset="-78"/>
            </a:endParaRPr>
          </a:p>
          <a:p>
            <a:pPr eaLnBrk="1" hangingPunct="1">
              <a:lnSpc>
                <a:spcPct val="90000"/>
              </a:lnSpc>
            </a:pPr>
            <a:endParaRPr lang="en-US" sz="4000" smtClean="0">
              <a:latin typeface="Times New Roman" pitchFamily="18" charset="0"/>
              <a:cs typeface="Nazanin" pitchFamily="2" charset="-78"/>
            </a:endParaRPr>
          </a:p>
          <a:p>
            <a:pPr eaLnBrk="1" hangingPunct="1">
              <a:lnSpc>
                <a:spcPct val="90000"/>
              </a:lnSpc>
            </a:pPr>
            <a:endParaRPr lang="en-US" sz="4000" smtClean="0">
              <a:latin typeface="Times New Roman" pitchFamily="18" charset="0"/>
              <a:cs typeface="Nazanin" pitchFamily="2" charset="-78"/>
            </a:endParaRPr>
          </a:p>
          <a:p>
            <a:pPr eaLnBrk="1" hangingPunct="1">
              <a:lnSpc>
                <a:spcPct val="90000"/>
              </a:lnSpc>
            </a:pPr>
            <a:endParaRPr lang="en-US" sz="4000" smtClean="0">
              <a:latin typeface="Times New Roman" pitchFamily="18" charset="0"/>
              <a:cs typeface="Nazanin" pitchFamily="2" charset="-78"/>
            </a:endParaRPr>
          </a:p>
          <a:p>
            <a:pPr eaLnBrk="1" hangingPunct="1">
              <a:lnSpc>
                <a:spcPct val="90000"/>
              </a:lnSpc>
            </a:pPr>
            <a:endParaRPr lang="en-US" sz="4000" smtClean="0">
              <a:latin typeface="Times New Roman" pitchFamily="18" charset="0"/>
              <a:cs typeface="Nazanin" pitchFamily="2" charset="-78"/>
            </a:endParaRPr>
          </a:p>
          <a:p>
            <a:pPr algn="r" rtl="1" eaLnBrk="1" hangingPunct="1">
              <a:lnSpc>
                <a:spcPct val="90000"/>
              </a:lnSpc>
            </a:pPr>
            <a:r>
              <a:rPr lang="fa-IR" sz="4000" smtClean="0">
                <a:latin typeface="Times New Roman" pitchFamily="18" charset="0"/>
                <a:cs typeface="Nazanin" pitchFamily="2" charset="-78"/>
              </a:rPr>
              <a:t>در اين مدار خروجي هاي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fa-IR" sz="4000" smtClean="0">
                <a:latin typeface="Times New Roman" pitchFamily="18" charset="0"/>
                <a:cs typeface="Nazanin" pitchFamily="2" charset="-78"/>
              </a:rPr>
              <a:t> به ورودي هاي مدار برمي‌گردند.اين خروجي ها فقط خروجي نيستند بلكه ورودي نيز هستند.</a:t>
            </a:r>
            <a:endParaRPr lang="en-US" sz="4000" smtClean="0">
              <a:latin typeface="Times New Roman" pitchFamily="18" charset="0"/>
              <a:cs typeface="Nazanin" pitchFamily="2" charset="-78"/>
            </a:endParaRPr>
          </a:p>
          <a:p>
            <a:pPr algn="r" rtl="1" eaLnBrk="1" hangingPunct="1">
              <a:lnSpc>
                <a:spcPct val="90000"/>
              </a:lnSpc>
            </a:pPr>
            <a:endParaRPr lang="en-US" sz="2400" smtClean="0">
              <a:latin typeface="Times New Roman" pitchFamily="18" charset="0"/>
            </a:endParaRPr>
          </a:p>
        </p:txBody>
      </p:sp>
      <p:graphicFrame>
        <p:nvGraphicFramePr>
          <p:cNvPr id="36866" name="Object 4"/>
          <p:cNvGraphicFramePr>
            <a:graphicFrameLocks noChangeAspect="1"/>
          </p:cNvGraphicFramePr>
          <p:nvPr/>
        </p:nvGraphicFramePr>
        <p:xfrm>
          <a:off x="3505200" y="2714625"/>
          <a:ext cx="2228850" cy="1476375"/>
        </p:xfrm>
        <a:graphic>
          <a:graphicData uri="http://schemas.openxmlformats.org/presentationml/2006/ole">
            <mc:AlternateContent xmlns:mc="http://schemas.openxmlformats.org/markup-compatibility/2006">
              <mc:Choice xmlns:v="urn:schemas-microsoft-com:vml" Requires="v">
                <p:oleObj spid="_x0000_s36869" name="Bitmap Image" r:id="rId3" imgW="2228571" imgH="1476190" progId="Paint.Picture">
                  <p:embed/>
                </p:oleObj>
              </mc:Choice>
              <mc:Fallback>
                <p:oleObj name="Bitmap Image" r:id="rId3" imgW="2228571" imgH="14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14625"/>
                        <a:ext cx="22288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endParaRPr lang="en-US" smtClean="0"/>
          </a:p>
        </p:txBody>
      </p:sp>
      <p:sp>
        <p:nvSpPr>
          <p:cNvPr id="254979" name="Rectangle 3"/>
          <p:cNvSpPr>
            <a:spLocks noGrp="1" noChangeArrowheads="1"/>
          </p:cNvSpPr>
          <p:nvPr>
            <p:ph type="body" idx="1"/>
          </p:nvPr>
        </p:nvSpPr>
        <p:spPr/>
        <p:txBody>
          <a:bodyPr/>
          <a:lstStyle/>
          <a:p>
            <a:pPr algn="r" rtl="1" eaLnBrk="1" hangingPunct="1"/>
            <a:r>
              <a:rPr lang="fa-IR" sz="4000" smtClean="0">
                <a:cs typeface="Nazanin" pitchFamily="2" charset="-78"/>
              </a:rPr>
              <a:t>براي درك </a:t>
            </a:r>
            <a:r>
              <a:rPr lang="fa-IR" sz="4000" smtClean="0">
                <a:latin typeface="Times New Roman" pitchFamily="18" charset="0"/>
                <a:cs typeface="Nazanin" pitchFamily="2" charset="-78"/>
              </a:rPr>
              <a:t>چگونگي تغييرا ت در </a:t>
            </a:r>
            <a:r>
              <a:rPr lang="en-US" sz="4000" smtClean="0">
                <a:latin typeface="Times New Roman" pitchFamily="18" charset="0"/>
                <a:cs typeface="Nazanin" pitchFamily="2" charset="-78"/>
              </a:rPr>
              <a:t>Q,Q</a:t>
            </a:r>
            <a:r>
              <a:rPr lang="en-US" sz="4000" smtClean="0">
                <a:cs typeface="Nazanin" pitchFamily="2" charset="-78"/>
              </a:rPr>
              <a:t>’</a:t>
            </a:r>
            <a:r>
              <a:rPr lang="fa-IR" sz="4000" smtClean="0">
                <a:latin typeface="Times New Roman" pitchFamily="18" charset="0"/>
                <a:cs typeface="Nazanin" pitchFamily="2" charset="-78"/>
              </a:rPr>
              <a:t> بايد علاوه بر مشاهدة وضعيت ورودي هاي </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بايد خروجي هاي جاري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 نيز لحاظ شوند.</a:t>
            </a:r>
          </a:p>
          <a:p>
            <a:pPr algn="r" rtl="1" eaLnBrk="1" hangingPunct="1"/>
            <a:endParaRPr lang="fa-IR" sz="4000" smtClean="0">
              <a:latin typeface="Times New Roman" pitchFamily="18" charset="0"/>
              <a:cs typeface="Nazanin" pitchFamily="2" charset="-78"/>
            </a:endParaRPr>
          </a:p>
          <a:p>
            <a:pPr algn="r" rtl="1" eaLnBrk="1" hangingPunct="1">
              <a:buFontTx/>
              <a:buNone/>
            </a:pPr>
            <a:endParaRPr lang="en-US" sz="4000" smtClean="0">
              <a:latin typeface="Times New Roman" pitchFamily="18" charset="0"/>
              <a:cs typeface="Nazanin" pitchFamily="2" charset="-78"/>
            </a:endParaRPr>
          </a:p>
          <a:p>
            <a:pPr algn="ctr" eaLnBrk="1" hangingPunct="1">
              <a:spcBef>
                <a:spcPct val="70000"/>
              </a:spcBef>
              <a:buFontTx/>
              <a:buNone/>
            </a:pP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بعدي</a:t>
            </a:r>
            <a:r>
              <a:rPr lang="en-US" sz="4000" smtClean="0">
                <a:latin typeface="Times New Roman" pitchFamily="18" charset="0"/>
                <a:cs typeface="Nazanin" pitchFamily="2" charset="-78"/>
              </a:rPr>
              <a:t> = (R + Q</a:t>
            </a:r>
            <a:r>
              <a:rPr lang="en-US" sz="4000" smtClean="0">
                <a:cs typeface="Nazanin" pitchFamily="2" charset="-78"/>
              </a:rPr>
              <a:t>’</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فعلي</a:t>
            </a:r>
            <a:r>
              <a:rPr lang="en-US" sz="4000" smtClean="0">
                <a:latin typeface="Times New Roman" pitchFamily="18" charset="0"/>
                <a:cs typeface="Nazanin" pitchFamily="2" charset="-78"/>
              </a:rPr>
              <a:t>)</a:t>
            </a:r>
            <a:r>
              <a:rPr lang="en-US" sz="4000" smtClean="0">
                <a:cs typeface="Nazanin" pitchFamily="2" charset="-78"/>
              </a:rPr>
              <a:t>’</a:t>
            </a:r>
            <a:endParaRPr lang="fa-IR" sz="4000" smtClean="0">
              <a:latin typeface="Times New Roman" pitchFamily="18" charset="0"/>
              <a:cs typeface="Nazanin" pitchFamily="2" charset="-78"/>
            </a:endParaRPr>
          </a:p>
          <a:p>
            <a:pPr algn="ctr" eaLnBrk="1" hangingPunct="1">
              <a:spcBef>
                <a:spcPct val="70000"/>
              </a:spcBef>
              <a:buFontTx/>
              <a:buNone/>
            </a:pPr>
            <a:endParaRPr lang="en-US" sz="4000" smtClean="0">
              <a:latin typeface="Times New Roman" pitchFamily="18" charset="0"/>
              <a:cs typeface="Nazanin" pitchFamily="2" charset="-78"/>
            </a:endParaRPr>
          </a:p>
          <a:p>
            <a:pPr algn="ctr" eaLnBrk="1" hangingPunct="1">
              <a:spcAft>
                <a:spcPct val="50000"/>
              </a:spcAft>
              <a:buFontTx/>
              <a:buNone/>
            </a:pPr>
            <a:r>
              <a:rPr lang="en-US" sz="4000" smtClean="0">
                <a:latin typeface="Times New Roman" pitchFamily="18" charset="0"/>
                <a:cs typeface="Nazanin" pitchFamily="2" charset="-78"/>
              </a:rPr>
              <a:t>Q</a:t>
            </a:r>
            <a:r>
              <a:rPr lang="en-US" sz="4000" smtClean="0">
                <a:cs typeface="Nazanin" pitchFamily="2" charset="-78"/>
              </a:rPr>
              <a:t>’</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بعدي</a:t>
            </a:r>
            <a:r>
              <a:rPr lang="en-US" sz="4000" smtClean="0">
                <a:latin typeface="Times New Roman" pitchFamily="18" charset="0"/>
                <a:cs typeface="Nazanin" pitchFamily="2" charset="-78"/>
              </a:rPr>
              <a:t> = (S + Q</a:t>
            </a:r>
            <a:r>
              <a:rPr lang="fa-IR" sz="4000" smtClean="0">
                <a:latin typeface="Times New Roman" pitchFamily="18" charset="0"/>
                <a:cs typeface="Nazanin" pitchFamily="2" charset="-78"/>
              </a:rPr>
              <a:t>فعلي</a:t>
            </a:r>
            <a:r>
              <a:rPr lang="en-US" sz="4000" smtClean="0">
                <a:latin typeface="Times New Roman" pitchFamily="18" charset="0"/>
                <a:cs typeface="Nazanin" pitchFamily="2" charset="-78"/>
              </a:rPr>
              <a:t>)</a:t>
            </a:r>
            <a:r>
              <a:rPr lang="en-US" sz="4000" smtClean="0">
                <a:cs typeface="Nazanin" pitchFamily="2" charset="-78"/>
              </a:rPr>
              <a:t>’</a:t>
            </a:r>
            <a:endParaRPr lang="en-US" sz="4000" smtClean="0">
              <a:latin typeface="Times New Roman" pitchFamily="18" charset="0"/>
              <a:cs typeface="Nazanin" pitchFamily="2" charset="-78"/>
            </a:endParaRPr>
          </a:p>
        </p:txBody>
      </p:sp>
      <p:sp>
        <p:nvSpPr>
          <p:cNvPr id="25498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حالت </a:t>
            </a:r>
            <a:r>
              <a:rPr lang="en-US" sz="4800" smtClean="0">
                <a:latin typeface="Times New Roman" pitchFamily="18" charset="0"/>
                <a:cs typeface="Nazanin" pitchFamily="2" charset="-78"/>
              </a:rPr>
              <a:t>RS=00</a:t>
            </a:r>
          </a:p>
        </p:txBody>
      </p:sp>
      <p:sp>
        <p:nvSpPr>
          <p:cNvPr id="37892" name="Rectangle 3"/>
          <p:cNvSpPr>
            <a:spLocks noGrp="1" noChangeArrowheads="1"/>
          </p:cNvSpPr>
          <p:nvPr>
            <p:ph type="body" idx="1"/>
          </p:nvPr>
        </p:nvSpPr>
        <p:spPr>
          <a:xfrm>
            <a:off x="457200" y="1600200"/>
            <a:ext cx="8077200" cy="4525963"/>
          </a:xfrm>
        </p:spPr>
        <p:txBody>
          <a:bodyPr/>
          <a:lstStyle/>
          <a:p>
            <a:pPr algn="r" rtl="1" eaLnBrk="1" hangingPunct="1"/>
            <a:r>
              <a:rPr lang="fa-IR" sz="4000" smtClean="0">
                <a:cs typeface="Nazanin" pitchFamily="2" charset="-78"/>
              </a:rPr>
              <a:t>در زير تغييرات خروجي بر </a:t>
            </a:r>
            <a:r>
              <a:rPr lang="fa-IR" sz="4000" smtClean="0">
                <a:latin typeface="Times New Roman" pitchFamily="18" charset="0"/>
                <a:cs typeface="Nazanin" pitchFamily="2" charset="-78"/>
              </a:rPr>
              <a:t>حسب مقادير </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و </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به نمايش گذاشته شده است.</a:t>
            </a:r>
          </a:p>
          <a:p>
            <a:pPr algn="r" rtl="1" eaLnBrk="1" hangingPunct="1"/>
            <a:r>
              <a:rPr lang="fa-IR" sz="4000" smtClean="0">
                <a:latin typeface="Times New Roman" pitchFamily="18" charset="0"/>
                <a:cs typeface="Nazanin" pitchFamily="2" charset="-78"/>
              </a:rPr>
              <a:t>چه اتفاقي مي‌افتد در صورتي كه ورودي هاي </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برابر 0باشند؟</a:t>
            </a:r>
          </a:p>
          <a:p>
            <a:pPr algn="r" rtl="1" eaLnBrk="1" hangingPunct="1"/>
            <a:r>
              <a:rPr lang="fa-IR" sz="4000" smtClean="0">
                <a:latin typeface="Times New Roman" pitchFamily="18" charset="0"/>
                <a:cs typeface="Nazanin" pitchFamily="2" charset="-78"/>
              </a:rPr>
              <a:t>با جايگزيني اين مقادير به جاي </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 معادلة  مشخصه لچ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به صورت</a:t>
            </a:r>
            <a:r>
              <a:rPr lang="fa-IR" sz="4000" smtClean="0">
                <a:cs typeface="Nazanin" pitchFamily="2" charset="-78"/>
              </a:rPr>
              <a:t> زير در مي‌آيد:</a:t>
            </a:r>
          </a:p>
          <a:p>
            <a:pPr algn="ctr" eaLnBrk="1" hangingPunct="1">
              <a:spcBef>
                <a:spcPct val="80000"/>
              </a:spcBef>
              <a:buFontTx/>
              <a:buNone/>
            </a:pPr>
            <a:endParaRPr lang="fa-IR" sz="4000" smtClean="0">
              <a:solidFill>
                <a:srgbClr val="3333FF"/>
              </a:solidFill>
            </a:endParaRPr>
          </a:p>
          <a:p>
            <a:pPr algn="ctr" eaLnBrk="1" hangingPunct="1">
              <a:spcBef>
                <a:spcPct val="80000"/>
              </a:spcBef>
              <a:buFontTx/>
              <a:buNone/>
            </a:pPr>
            <a:endParaRPr lang="fa-IR" sz="4000" smtClean="0">
              <a:solidFill>
                <a:srgbClr val="3333FF"/>
              </a:solidFill>
            </a:endParaRPr>
          </a:p>
          <a:p>
            <a:pPr algn="ctr" eaLnBrk="1" hangingPunct="1">
              <a:spcBef>
                <a:spcPct val="80000"/>
              </a:spcBef>
              <a:buFontTx/>
              <a:buNone/>
            </a:pPr>
            <a:r>
              <a:rPr lang="en-US" sz="4000" smtClean="0">
                <a:latin typeface="Times New Roman" pitchFamily="18" charset="0"/>
                <a:cs typeface="Nazanin" pitchFamily="2" charset="-78"/>
              </a:rPr>
              <a:t>Q </a:t>
            </a:r>
            <a:r>
              <a:rPr lang="fa-IR" sz="4000" smtClean="0">
                <a:latin typeface="Times New Roman" pitchFamily="18" charset="0"/>
                <a:cs typeface="Nazanin" pitchFamily="2" charset="-78"/>
              </a:rPr>
              <a:t>بعدي</a:t>
            </a:r>
            <a:r>
              <a:rPr lang="en-US" sz="4000" smtClean="0">
                <a:latin typeface="Times New Roman" pitchFamily="18" charset="0"/>
                <a:cs typeface="Nazanin" pitchFamily="2" charset="-78"/>
              </a:rPr>
              <a:t> = (0 + Q</a:t>
            </a:r>
            <a:r>
              <a:rPr lang="en-US" sz="4000" smtClean="0">
                <a:cs typeface="Nazanin" pitchFamily="2" charset="-78"/>
              </a:rPr>
              <a:t>’</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فعلي</a:t>
            </a:r>
            <a:r>
              <a:rPr lang="en-US" sz="4000" smtClean="0">
                <a:latin typeface="Times New Roman" pitchFamily="18" charset="0"/>
                <a:cs typeface="Nazanin" pitchFamily="2" charset="-78"/>
              </a:rPr>
              <a:t>)</a:t>
            </a:r>
            <a:r>
              <a:rPr lang="en-US" sz="4000" smtClean="0">
                <a:cs typeface="Nazanin" pitchFamily="2" charset="-78"/>
              </a:rPr>
              <a:t>’</a:t>
            </a:r>
            <a:r>
              <a:rPr lang="en-US" sz="4000" smtClean="0">
                <a:latin typeface="Times New Roman" pitchFamily="18" charset="0"/>
                <a:cs typeface="Nazanin" pitchFamily="2" charset="-78"/>
              </a:rPr>
              <a:t> = Q </a:t>
            </a:r>
            <a:r>
              <a:rPr lang="fa-IR" sz="4000" smtClean="0">
                <a:latin typeface="Times New Roman" pitchFamily="18" charset="0"/>
                <a:cs typeface="Nazanin" pitchFamily="2" charset="-78"/>
              </a:rPr>
              <a:t>فعلي</a:t>
            </a:r>
            <a:endParaRPr lang="en-US" sz="4000" smtClean="0">
              <a:latin typeface="Times New Roman" pitchFamily="18" charset="0"/>
              <a:cs typeface="Nazanin" pitchFamily="2" charset="-78"/>
            </a:endParaRPr>
          </a:p>
          <a:p>
            <a:pPr algn="ctr" eaLnBrk="1" hangingPunct="1">
              <a:spcAft>
                <a:spcPct val="60000"/>
              </a:spcAft>
              <a:buFontTx/>
              <a:buNone/>
            </a:pPr>
            <a:r>
              <a:rPr lang="en-US" sz="4000" smtClean="0">
                <a:latin typeface="Times New Roman" pitchFamily="18" charset="0"/>
                <a:cs typeface="Nazanin" pitchFamily="2" charset="-78"/>
              </a:rPr>
              <a:t>Q</a:t>
            </a:r>
            <a:r>
              <a:rPr lang="en-US" sz="4000" smtClean="0">
                <a:cs typeface="Nazanin" pitchFamily="2" charset="-78"/>
              </a:rPr>
              <a:t>’</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بعدي</a:t>
            </a:r>
            <a:r>
              <a:rPr lang="en-US" sz="4000" smtClean="0">
                <a:latin typeface="Times New Roman" pitchFamily="18" charset="0"/>
                <a:cs typeface="Nazanin" pitchFamily="2" charset="-78"/>
              </a:rPr>
              <a:t> = (0 + Q </a:t>
            </a:r>
            <a:r>
              <a:rPr lang="fa-IR" sz="4000" smtClean="0">
                <a:latin typeface="Times New Roman" pitchFamily="18" charset="0"/>
                <a:cs typeface="Nazanin" pitchFamily="2" charset="-78"/>
              </a:rPr>
              <a:t>فعلي</a:t>
            </a:r>
            <a:r>
              <a:rPr lang="en-US" sz="4000" smtClean="0">
                <a:latin typeface="Times New Roman" pitchFamily="18" charset="0"/>
                <a:cs typeface="Nazanin" pitchFamily="2" charset="-78"/>
              </a:rPr>
              <a:t>)</a:t>
            </a:r>
            <a:r>
              <a:rPr lang="en-US" sz="4000" smtClean="0">
                <a:cs typeface="Nazanin" pitchFamily="2" charset="-78"/>
              </a:rPr>
              <a:t>’</a:t>
            </a:r>
            <a:r>
              <a:rPr lang="en-US" sz="4000" smtClean="0">
                <a:latin typeface="Times New Roman" pitchFamily="18" charset="0"/>
                <a:cs typeface="Nazanin" pitchFamily="2" charset="-78"/>
              </a:rPr>
              <a:t> = Q</a:t>
            </a:r>
            <a:r>
              <a:rPr lang="en-US" sz="4000" smtClean="0">
                <a:cs typeface="Nazanin" pitchFamily="2" charset="-78"/>
              </a:rPr>
              <a:t>’</a:t>
            </a:r>
            <a:r>
              <a:rPr lang="en-US" sz="4000" smtClean="0">
                <a:latin typeface="Times New Roman" pitchFamily="18" charset="0"/>
                <a:cs typeface="Nazanin" pitchFamily="2" charset="-78"/>
              </a:rPr>
              <a:t> </a:t>
            </a:r>
            <a:r>
              <a:rPr lang="fa-IR" sz="4000" smtClean="0">
                <a:latin typeface="Times New Roman" pitchFamily="18" charset="0"/>
                <a:cs typeface="Nazanin" pitchFamily="2" charset="-78"/>
              </a:rPr>
              <a:t>فعلي</a:t>
            </a:r>
            <a:endParaRPr lang="en-US" sz="4000" smtClean="0">
              <a:latin typeface="Times New Roman" pitchFamily="18" charset="0"/>
              <a:cs typeface="Nazanin" pitchFamily="2" charset="-78"/>
            </a:endParaRPr>
          </a:p>
        </p:txBody>
      </p:sp>
      <p:graphicFrame>
        <p:nvGraphicFramePr>
          <p:cNvPr id="37890" name="Object 4"/>
          <p:cNvGraphicFramePr>
            <a:graphicFrameLocks noChangeAspect="1"/>
          </p:cNvGraphicFramePr>
          <p:nvPr/>
        </p:nvGraphicFramePr>
        <p:xfrm>
          <a:off x="4724400" y="2409825"/>
          <a:ext cx="2228850" cy="1476375"/>
        </p:xfrm>
        <a:graphic>
          <a:graphicData uri="http://schemas.openxmlformats.org/presentationml/2006/ole">
            <mc:AlternateContent xmlns:mc="http://schemas.openxmlformats.org/markup-compatibility/2006">
              <mc:Choice xmlns:v="urn:schemas-microsoft-com:vml" Requires="v">
                <p:oleObj spid="_x0000_s37893" name="Bitmap Image" r:id="rId3" imgW="2228571" imgH="1476190" progId="Paint.Picture">
                  <p:embed/>
                </p:oleObj>
              </mc:Choice>
              <mc:Fallback>
                <p:oleObj name="Bitmap Image" r:id="rId3" imgW="2228571" imgH="14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09825"/>
                        <a:ext cx="22288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5"/>
          <p:cNvSpPr txBox="1">
            <a:spLocks noChangeArrowheads="1"/>
          </p:cNvSpPr>
          <p:nvPr/>
        </p:nvSpPr>
        <p:spPr bwMode="auto">
          <a:xfrm>
            <a:off x="1371600" y="2743200"/>
            <a:ext cx="2386013" cy="641350"/>
          </a:xfrm>
          <a:prstGeom prst="rect">
            <a:avLst/>
          </a:prstGeom>
          <a:noFill/>
          <a:ln w="25400">
            <a:noFill/>
            <a:miter lim="800000"/>
            <a:headEnd type="none" w="sm" len="sm"/>
            <a:tailEnd type="none" w="sm" len="sm"/>
          </a:ln>
        </p:spPr>
        <p:txBody>
          <a:bodyPr>
            <a:spAutoFit/>
          </a:bodyPr>
          <a:lstStyle/>
          <a:p>
            <a:pPr algn="l" eaLnBrk="0" hangingPunct="0"/>
            <a:r>
              <a:rPr lang="en-US" u="none">
                <a:latin typeface="Comic Sans MS" pitchFamily="66" charset="0"/>
              </a:rPr>
              <a:t>Q </a:t>
            </a:r>
            <a:r>
              <a:rPr lang="fa-IR" b="1" u="none" baseline="-25000">
                <a:latin typeface="Comic Sans MS" pitchFamily="66" charset="0"/>
                <a:cs typeface="Nazanin" pitchFamily="2" charset="-78"/>
              </a:rPr>
              <a:t>بعدي</a:t>
            </a:r>
            <a:r>
              <a:rPr lang="en-US" u="none">
                <a:latin typeface="Comic Sans MS" pitchFamily="66" charset="0"/>
                <a:cs typeface="Nazanin" pitchFamily="2" charset="-78"/>
              </a:rPr>
              <a:t> = (R + Q’ </a:t>
            </a:r>
            <a:r>
              <a:rPr lang="fa-IR" b="1" u="none" baseline="-25000">
                <a:latin typeface="Comic Sans MS" pitchFamily="66" charset="0"/>
                <a:cs typeface="Nazanin" pitchFamily="2" charset="-78"/>
              </a:rPr>
              <a:t>فعلي</a:t>
            </a:r>
            <a:r>
              <a:rPr lang="en-US" u="none">
                <a:latin typeface="Comic Sans MS" pitchFamily="66" charset="0"/>
                <a:cs typeface="Nazanin" pitchFamily="2" charset="-78"/>
              </a:rPr>
              <a:t>)’</a:t>
            </a:r>
          </a:p>
          <a:p>
            <a:pPr algn="l" eaLnBrk="0" hangingPunct="0"/>
            <a:r>
              <a:rPr lang="en-US" u="none">
                <a:latin typeface="Comic Sans MS" pitchFamily="66" charset="0"/>
                <a:cs typeface="Nazanin" pitchFamily="2" charset="-78"/>
              </a:rPr>
              <a:t>Q’ </a:t>
            </a:r>
            <a:r>
              <a:rPr lang="fa-IR" b="1" u="none" baseline="-25000">
                <a:latin typeface="Comic Sans MS" pitchFamily="66" charset="0"/>
                <a:cs typeface="Nazanin" pitchFamily="2" charset="-78"/>
              </a:rPr>
              <a:t>بعدي</a:t>
            </a:r>
            <a:r>
              <a:rPr lang="en-US" u="none">
                <a:latin typeface="Comic Sans MS" pitchFamily="66" charset="0"/>
                <a:cs typeface="Nazanin" pitchFamily="2" charset="-78"/>
              </a:rPr>
              <a:t> = (S + Q </a:t>
            </a:r>
            <a:r>
              <a:rPr lang="fa-IR" b="1" u="none" baseline="-25000">
                <a:latin typeface="Comic Sans MS" pitchFamily="66" charset="0"/>
                <a:cs typeface="Nazanin" pitchFamily="2" charset="-78"/>
              </a:rPr>
              <a:t>فعلي</a:t>
            </a:r>
            <a:r>
              <a:rPr lang="en-US" u="none">
                <a:latin typeface="Comic Sans MS" pitchFamily="66" charset="0"/>
                <a:cs typeface="Nazanin" pitchFamily="2" charset="-78"/>
              </a:rPr>
              <a:t>)’</a:t>
            </a:r>
          </a:p>
        </p:txBody>
      </p:sp>
      <p:sp>
        <p:nvSpPr>
          <p:cNvPr id="3789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rtl="1" eaLnBrk="1" hangingPunct="1"/>
            <a:r>
              <a:rPr lang="fa-IR" sz="2800" b="1" smtClean="0">
                <a:cs typeface="Nazanin" pitchFamily="2" charset="-78"/>
              </a:rPr>
              <a:t>جمع دو عدد نمايش داده شده در سيستم مكمل يك</a:t>
            </a:r>
            <a:endParaRPr lang="en-US" sz="2800" b="1" smtClean="0">
              <a:cs typeface="Nazanin" pitchFamily="2" charset="-78"/>
            </a:endParaRPr>
          </a:p>
        </p:txBody>
      </p:sp>
      <p:sp>
        <p:nvSpPr>
          <p:cNvPr id="71683"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دو عدد را همراه با بيت علامتشان جمع مي كنيم.اگر يك رقم نقلي از پر ارزش ترين بيت خارج شد حاصل جمع را با 1جمع مي‌كنيم و از رقم نقلي صرفه نظر مي كنيم.</a:t>
            </a:r>
            <a:endParaRPr lang="en-US" sz="2400" smtClean="0">
              <a:cs typeface="Nazanin" pitchFamily="2" charset="-78"/>
            </a:endParaRPr>
          </a:p>
        </p:txBody>
      </p:sp>
      <p:sp>
        <p:nvSpPr>
          <p:cNvPr id="71684" name="Rectangle 4"/>
          <p:cNvSpPr>
            <a:spLocks noChangeArrowheads="1"/>
          </p:cNvSpPr>
          <p:nvPr/>
        </p:nvSpPr>
        <p:spPr bwMode="auto">
          <a:xfrm>
            <a:off x="2428875" y="2619375"/>
            <a:ext cx="1409700" cy="8890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6    0  0110</a:t>
            </a:r>
          </a:p>
          <a:p>
            <a:pPr algn="l" defTabSz="762000" eaLnBrk="0" hangingPunct="0">
              <a:lnSpc>
                <a:spcPct val="102000"/>
              </a:lnSpc>
            </a:pPr>
            <a:r>
              <a:rPr kumimoji="1" lang="en-US" altLang="ko-KR" b="1" u="none">
                <a:ea typeface="Gulim" pitchFamily="34" charset="-127"/>
              </a:rPr>
              <a:t> -9    1  0110</a:t>
            </a:r>
          </a:p>
          <a:p>
            <a:pPr algn="l" defTabSz="762000" eaLnBrk="0" hangingPunct="0">
              <a:lnSpc>
                <a:spcPct val="102000"/>
              </a:lnSpc>
            </a:pPr>
            <a:r>
              <a:rPr kumimoji="1" lang="en-US" altLang="ko-KR" b="1" u="none">
                <a:ea typeface="Gulim" pitchFamily="34" charset="-127"/>
              </a:rPr>
              <a:t> -3    1  1100</a:t>
            </a:r>
          </a:p>
        </p:txBody>
      </p:sp>
      <p:sp>
        <p:nvSpPr>
          <p:cNvPr id="71685" name="Line 5"/>
          <p:cNvSpPr>
            <a:spLocks noChangeShapeType="1"/>
          </p:cNvSpPr>
          <p:nvPr/>
        </p:nvSpPr>
        <p:spPr bwMode="auto">
          <a:xfrm>
            <a:off x="2039938" y="3206750"/>
            <a:ext cx="2514600" cy="0"/>
          </a:xfrm>
          <a:prstGeom prst="line">
            <a:avLst/>
          </a:prstGeom>
          <a:noFill/>
          <a:ln w="25400">
            <a:solidFill>
              <a:schemeClr val="tx1"/>
            </a:solidFill>
            <a:round/>
            <a:headEnd/>
            <a:tailEnd/>
          </a:ln>
        </p:spPr>
        <p:txBody>
          <a:bodyPr wrap="none" anchor="ctr"/>
          <a:lstStyle/>
          <a:p>
            <a:endParaRPr lang="en-US"/>
          </a:p>
        </p:txBody>
      </p:sp>
      <p:sp>
        <p:nvSpPr>
          <p:cNvPr id="71686" name="Line 6"/>
          <p:cNvSpPr>
            <a:spLocks noChangeShapeType="1"/>
          </p:cNvSpPr>
          <p:nvPr/>
        </p:nvSpPr>
        <p:spPr bwMode="auto">
          <a:xfrm>
            <a:off x="5021263" y="3206750"/>
            <a:ext cx="2743200" cy="0"/>
          </a:xfrm>
          <a:prstGeom prst="line">
            <a:avLst/>
          </a:prstGeom>
          <a:noFill/>
          <a:ln w="25400">
            <a:solidFill>
              <a:schemeClr val="tx1"/>
            </a:solidFill>
            <a:round/>
            <a:headEnd/>
            <a:tailEnd/>
          </a:ln>
        </p:spPr>
        <p:txBody>
          <a:bodyPr wrap="none" anchor="ctr"/>
          <a:lstStyle/>
          <a:p>
            <a:endParaRPr lang="en-US"/>
          </a:p>
        </p:txBody>
      </p:sp>
      <p:sp>
        <p:nvSpPr>
          <p:cNvPr id="71687" name="Line 7"/>
          <p:cNvSpPr>
            <a:spLocks noChangeShapeType="1"/>
          </p:cNvSpPr>
          <p:nvPr/>
        </p:nvSpPr>
        <p:spPr bwMode="auto">
          <a:xfrm>
            <a:off x="5083175" y="3819525"/>
            <a:ext cx="2654300" cy="0"/>
          </a:xfrm>
          <a:prstGeom prst="line">
            <a:avLst/>
          </a:prstGeom>
          <a:noFill/>
          <a:ln w="25400">
            <a:solidFill>
              <a:schemeClr val="tx1"/>
            </a:solidFill>
            <a:round/>
            <a:headEnd/>
            <a:tailEnd/>
          </a:ln>
        </p:spPr>
        <p:txBody>
          <a:bodyPr wrap="none" anchor="ctr"/>
          <a:lstStyle/>
          <a:p>
            <a:endParaRPr lang="en-US"/>
          </a:p>
        </p:txBody>
      </p:sp>
      <p:sp>
        <p:nvSpPr>
          <p:cNvPr id="71688" name="Rectangle 8"/>
          <p:cNvSpPr>
            <a:spLocks noChangeArrowheads="1"/>
          </p:cNvSpPr>
          <p:nvPr/>
        </p:nvSpPr>
        <p:spPr bwMode="auto">
          <a:xfrm>
            <a:off x="1979613" y="2927350"/>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1689" name="Rectangle 9"/>
          <p:cNvSpPr>
            <a:spLocks noChangeArrowheads="1"/>
          </p:cNvSpPr>
          <p:nvPr/>
        </p:nvSpPr>
        <p:spPr bwMode="auto">
          <a:xfrm>
            <a:off x="4957763" y="2906713"/>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1690" name="Rectangle 10"/>
          <p:cNvSpPr>
            <a:spLocks noChangeArrowheads="1"/>
          </p:cNvSpPr>
          <p:nvPr/>
        </p:nvSpPr>
        <p:spPr bwMode="auto">
          <a:xfrm>
            <a:off x="4991100" y="3529013"/>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1691" name="Line 11"/>
          <p:cNvSpPr>
            <a:spLocks noChangeShapeType="1"/>
          </p:cNvSpPr>
          <p:nvPr/>
        </p:nvSpPr>
        <p:spPr bwMode="auto">
          <a:xfrm>
            <a:off x="5973763" y="3508375"/>
            <a:ext cx="923925" cy="150813"/>
          </a:xfrm>
          <a:prstGeom prst="line">
            <a:avLst/>
          </a:prstGeom>
          <a:noFill/>
          <a:ln w="12700">
            <a:solidFill>
              <a:schemeClr val="tx1"/>
            </a:solidFill>
            <a:round/>
            <a:headEnd/>
            <a:tailEnd type="triangle" w="med" len="med"/>
          </a:ln>
        </p:spPr>
        <p:txBody>
          <a:bodyPr wrap="none" anchor="ctr"/>
          <a:lstStyle/>
          <a:p>
            <a:endParaRPr lang="en-US"/>
          </a:p>
        </p:txBody>
      </p:sp>
      <p:sp>
        <p:nvSpPr>
          <p:cNvPr id="71692" name="Rectangle 12"/>
          <p:cNvSpPr>
            <a:spLocks noChangeArrowheads="1"/>
          </p:cNvSpPr>
          <p:nvPr/>
        </p:nvSpPr>
        <p:spPr bwMode="auto">
          <a:xfrm>
            <a:off x="5149850" y="2401888"/>
            <a:ext cx="20605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end-around carry</a:t>
            </a:r>
          </a:p>
        </p:txBody>
      </p:sp>
      <p:sp>
        <p:nvSpPr>
          <p:cNvPr id="71693" name="Rectangle 13"/>
          <p:cNvSpPr>
            <a:spLocks noChangeArrowheads="1"/>
          </p:cNvSpPr>
          <p:nvPr/>
        </p:nvSpPr>
        <p:spPr bwMode="auto">
          <a:xfrm>
            <a:off x="2538413" y="4586288"/>
            <a:ext cx="1412875" cy="13271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-9    1  0110</a:t>
            </a:r>
          </a:p>
          <a:p>
            <a:pPr algn="l" defTabSz="762000" eaLnBrk="0" hangingPunct="0">
              <a:lnSpc>
                <a:spcPct val="90000"/>
              </a:lnSpc>
            </a:pPr>
            <a:r>
              <a:rPr kumimoji="1" lang="en-US" altLang="ko-KR" b="1" u="none">
                <a:ea typeface="Gulim" pitchFamily="34" charset="-127"/>
              </a:rPr>
              <a:t>-9    1  0110</a:t>
            </a:r>
          </a:p>
          <a:p>
            <a:pPr algn="l" defTabSz="762000" eaLnBrk="0" hangingPunct="0">
              <a:lnSpc>
                <a:spcPct val="90000"/>
              </a:lnSpc>
            </a:pPr>
            <a:r>
              <a:rPr kumimoji="1" lang="en-US" altLang="ko-KR" b="1" u="none">
                <a:ea typeface="Gulim" pitchFamily="34" charset="-127"/>
              </a:rPr>
              <a:t>   (1)0  1100</a:t>
            </a:r>
          </a:p>
          <a:p>
            <a:pPr algn="l" defTabSz="762000" eaLnBrk="0" hangingPunct="0">
              <a:lnSpc>
                <a:spcPct val="90000"/>
              </a:lnSpc>
            </a:pPr>
            <a:r>
              <a:rPr kumimoji="1" lang="en-US" altLang="ko-KR" b="1" u="none">
                <a:ea typeface="Gulim" pitchFamily="34" charset="-127"/>
              </a:rPr>
              <a:t>                 1</a:t>
            </a:r>
          </a:p>
          <a:p>
            <a:pPr algn="l" defTabSz="762000" eaLnBrk="0" hangingPunct="0">
              <a:lnSpc>
                <a:spcPct val="90000"/>
              </a:lnSpc>
            </a:pPr>
            <a:r>
              <a:rPr kumimoji="1" lang="en-US" altLang="ko-KR" b="1" u="none">
                <a:ea typeface="Gulim" pitchFamily="34" charset="-127"/>
              </a:rPr>
              <a:t>       0  1101</a:t>
            </a:r>
          </a:p>
        </p:txBody>
      </p:sp>
      <p:sp>
        <p:nvSpPr>
          <p:cNvPr id="71694" name="Rectangle 14"/>
          <p:cNvSpPr>
            <a:spLocks noChangeArrowheads="1"/>
          </p:cNvSpPr>
          <p:nvPr/>
        </p:nvSpPr>
        <p:spPr bwMode="auto">
          <a:xfrm>
            <a:off x="1887538" y="4829175"/>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1695" name="Rectangle 15"/>
          <p:cNvSpPr>
            <a:spLocks noChangeArrowheads="1"/>
          </p:cNvSpPr>
          <p:nvPr/>
        </p:nvSpPr>
        <p:spPr bwMode="auto">
          <a:xfrm>
            <a:off x="1887538" y="5335588"/>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1696" name="Line 16"/>
          <p:cNvSpPr>
            <a:spLocks noChangeShapeType="1"/>
          </p:cNvSpPr>
          <p:nvPr/>
        </p:nvSpPr>
        <p:spPr bwMode="auto">
          <a:xfrm>
            <a:off x="1898650" y="5119688"/>
            <a:ext cx="2655888" cy="0"/>
          </a:xfrm>
          <a:prstGeom prst="line">
            <a:avLst/>
          </a:prstGeom>
          <a:noFill/>
          <a:ln w="25400">
            <a:solidFill>
              <a:schemeClr val="tx1"/>
            </a:solidFill>
            <a:round/>
            <a:headEnd/>
            <a:tailEnd/>
          </a:ln>
        </p:spPr>
        <p:txBody>
          <a:bodyPr wrap="none" anchor="ctr"/>
          <a:lstStyle/>
          <a:p>
            <a:endParaRPr lang="en-US"/>
          </a:p>
        </p:txBody>
      </p:sp>
      <p:sp>
        <p:nvSpPr>
          <p:cNvPr id="71697" name="Line 17"/>
          <p:cNvSpPr>
            <a:spLocks noChangeShapeType="1"/>
          </p:cNvSpPr>
          <p:nvPr/>
        </p:nvSpPr>
        <p:spPr bwMode="auto">
          <a:xfrm>
            <a:off x="2919413" y="5375275"/>
            <a:ext cx="601662" cy="127000"/>
          </a:xfrm>
          <a:prstGeom prst="line">
            <a:avLst/>
          </a:prstGeom>
          <a:noFill/>
          <a:ln w="12700">
            <a:solidFill>
              <a:schemeClr val="tx1"/>
            </a:solidFill>
            <a:round/>
            <a:headEnd/>
            <a:tailEnd type="triangle" w="med" len="med"/>
          </a:ln>
        </p:spPr>
        <p:txBody>
          <a:bodyPr wrap="none" anchor="ctr"/>
          <a:lstStyle/>
          <a:p>
            <a:endParaRPr lang="en-US"/>
          </a:p>
        </p:txBody>
      </p:sp>
      <p:sp>
        <p:nvSpPr>
          <p:cNvPr id="71698" name="Rectangle 18"/>
          <p:cNvSpPr>
            <a:spLocks noChangeArrowheads="1"/>
          </p:cNvSpPr>
          <p:nvPr/>
        </p:nvSpPr>
        <p:spPr bwMode="auto">
          <a:xfrm>
            <a:off x="5492750" y="4576763"/>
            <a:ext cx="1539875" cy="8318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9   0      1001</a:t>
            </a:r>
          </a:p>
          <a:p>
            <a:pPr algn="l" defTabSz="762000" eaLnBrk="0" hangingPunct="0">
              <a:lnSpc>
                <a:spcPct val="90000"/>
              </a:lnSpc>
            </a:pPr>
            <a:r>
              <a:rPr kumimoji="1" lang="en-US" altLang="ko-KR" b="1" u="none">
                <a:ea typeface="Gulim" pitchFamily="34" charset="-127"/>
              </a:rPr>
              <a:t>9   0      1001</a:t>
            </a:r>
          </a:p>
          <a:p>
            <a:pPr algn="l" defTabSz="762000" eaLnBrk="0" hangingPunct="0">
              <a:lnSpc>
                <a:spcPct val="90000"/>
              </a:lnSpc>
            </a:pPr>
            <a:r>
              <a:rPr kumimoji="1" lang="en-US" altLang="ko-KR" b="1" u="none">
                <a:ea typeface="Gulim" pitchFamily="34" charset="-127"/>
              </a:rPr>
              <a:t>     1  (1)0010</a:t>
            </a:r>
          </a:p>
        </p:txBody>
      </p:sp>
      <p:sp>
        <p:nvSpPr>
          <p:cNvPr id="71699" name="Rectangle 19"/>
          <p:cNvSpPr>
            <a:spLocks noChangeArrowheads="1"/>
          </p:cNvSpPr>
          <p:nvPr/>
        </p:nvSpPr>
        <p:spPr bwMode="auto">
          <a:xfrm>
            <a:off x="5002213" y="4811713"/>
            <a:ext cx="39052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a:t>
            </a:r>
          </a:p>
        </p:txBody>
      </p:sp>
      <p:sp>
        <p:nvSpPr>
          <p:cNvPr id="71700" name="Line 20"/>
          <p:cNvSpPr>
            <a:spLocks noChangeShapeType="1"/>
          </p:cNvSpPr>
          <p:nvPr/>
        </p:nvSpPr>
        <p:spPr bwMode="auto">
          <a:xfrm>
            <a:off x="5083175" y="5118100"/>
            <a:ext cx="2427288" cy="0"/>
          </a:xfrm>
          <a:prstGeom prst="line">
            <a:avLst/>
          </a:prstGeom>
          <a:noFill/>
          <a:ln w="25400">
            <a:solidFill>
              <a:schemeClr val="tx1"/>
            </a:solidFill>
            <a:round/>
            <a:headEnd/>
            <a:tailEnd/>
          </a:ln>
        </p:spPr>
        <p:txBody>
          <a:bodyPr wrap="none" anchor="ctr"/>
          <a:lstStyle/>
          <a:p>
            <a:endParaRPr lang="en-US"/>
          </a:p>
        </p:txBody>
      </p:sp>
      <p:sp>
        <p:nvSpPr>
          <p:cNvPr id="71701" name="Rectangle 21"/>
          <p:cNvSpPr>
            <a:spLocks noChangeArrowheads="1"/>
          </p:cNvSpPr>
          <p:nvPr/>
        </p:nvSpPr>
        <p:spPr bwMode="auto">
          <a:xfrm>
            <a:off x="4702175" y="5913438"/>
            <a:ext cx="11207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overflow</a:t>
            </a:r>
          </a:p>
        </p:txBody>
      </p:sp>
      <p:sp>
        <p:nvSpPr>
          <p:cNvPr id="71702" name="Rectangle 22"/>
          <p:cNvSpPr>
            <a:spLocks noChangeArrowheads="1"/>
          </p:cNvSpPr>
          <p:nvPr/>
        </p:nvSpPr>
        <p:spPr bwMode="auto">
          <a:xfrm>
            <a:off x="7543800" y="2362200"/>
            <a:ext cx="539750"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fa-IR" altLang="ko-KR" b="1" u="none">
                <a:ea typeface="Gulim" pitchFamily="34" charset="-127"/>
                <a:cs typeface="Nazanin" pitchFamily="2" charset="-78"/>
              </a:rPr>
              <a:t>مثال</a:t>
            </a:r>
            <a:endParaRPr kumimoji="1" lang="en-US" altLang="ko-KR" b="1" u="none">
              <a:ea typeface="Gulim" pitchFamily="34" charset="-127"/>
              <a:cs typeface="Nazanin" pitchFamily="2" charset="-78"/>
            </a:endParaRPr>
          </a:p>
        </p:txBody>
      </p:sp>
      <p:sp>
        <p:nvSpPr>
          <p:cNvPr id="71703" name="Line 23"/>
          <p:cNvSpPr>
            <a:spLocks noChangeShapeType="1"/>
          </p:cNvSpPr>
          <p:nvPr/>
        </p:nvSpPr>
        <p:spPr bwMode="auto">
          <a:xfrm>
            <a:off x="2936875" y="5403850"/>
            <a:ext cx="1760538" cy="658813"/>
          </a:xfrm>
          <a:prstGeom prst="line">
            <a:avLst/>
          </a:prstGeom>
          <a:noFill/>
          <a:ln w="25400">
            <a:pattFill prst="dkVert">
              <a:fgClr>
                <a:schemeClr val="tx1"/>
              </a:fgClr>
              <a:bgClr>
                <a:schemeClr val="bg1"/>
              </a:bgClr>
            </a:pattFill>
            <a:round/>
            <a:headEnd/>
            <a:tailEnd type="triangle" w="med" len="med"/>
          </a:ln>
        </p:spPr>
        <p:txBody>
          <a:bodyPr wrap="none" anchor="ctr"/>
          <a:lstStyle/>
          <a:p>
            <a:endParaRPr lang="en-US"/>
          </a:p>
        </p:txBody>
      </p:sp>
      <p:sp>
        <p:nvSpPr>
          <p:cNvPr id="71704" name="Rectangle 24"/>
          <p:cNvSpPr>
            <a:spLocks noChangeArrowheads="1"/>
          </p:cNvSpPr>
          <p:nvPr/>
        </p:nvSpPr>
        <p:spPr bwMode="auto">
          <a:xfrm>
            <a:off x="5467350" y="4005263"/>
            <a:ext cx="1539875" cy="3365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not overflow</a:t>
            </a:r>
          </a:p>
        </p:txBody>
      </p:sp>
      <p:sp>
        <p:nvSpPr>
          <p:cNvPr id="71705" name="Line 25"/>
          <p:cNvSpPr>
            <a:spLocks noChangeShapeType="1"/>
          </p:cNvSpPr>
          <p:nvPr/>
        </p:nvSpPr>
        <p:spPr bwMode="auto">
          <a:xfrm flipH="1">
            <a:off x="5461000" y="5389563"/>
            <a:ext cx="719138" cy="525462"/>
          </a:xfrm>
          <a:prstGeom prst="line">
            <a:avLst/>
          </a:prstGeom>
          <a:noFill/>
          <a:ln w="25400">
            <a:pattFill prst="dkVert">
              <a:fgClr>
                <a:schemeClr val="tx1"/>
              </a:fgClr>
              <a:bgClr>
                <a:schemeClr val="bg1"/>
              </a:bgClr>
            </a:pattFill>
            <a:round/>
            <a:headEnd/>
            <a:tailEnd type="triangle" w="med" len="med"/>
          </a:ln>
        </p:spPr>
        <p:txBody>
          <a:bodyPr wrap="none" anchor="ctr"/>
          <a:lstStyle/>
          <a:p>
            <a:endParaRPr lang="en-US"/>
          </a:p>
        </p:txBody>
      </p:sp>
      <p:sp>
        <p:nvSpPr>
          <p:cNvPr id="71706" name="Rectangle 26"/>
          <p:cNvSpPr>
            <a:spLocks noChangeArrowheads="1"/>
          </p:cNvSpPr>
          <p:nvPr/>
        </p:nvSpPr>
        <p:spPr bwMode="auto">
          <a:xfrm>
            <a:off x="6965950" y="4040188"/>
            <a:ext cx="1347788"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(c</a:t>
            </a:r>
            <a:r>
              <a:rPr kumimoji="1" lang="en-US" altLang="ko-KR" sz="1400" b="1" u="none" baseline="-25000">
                <a:ea typeface="Gulim" pitchFamily="34" charset="-127"/>
              </a:rPr>
              <a:t>n-1 </a:t>
            </a:r>
            <a:r>
              <a:rPr kumimoji="1" lang="en-US" altLang="ko-KR" sz="1400" b="1" u="none">
                <a:ea typeface="Gulim" pitchFamily="34" charset="-127"/>
              </a:rPr>
              <a:t> </a:t>
            </a:r>
            <a:r>
              <a:rPr kumimoji="1" lang="en-US" altLang="ko-KR" sz="1400" b="1" u="none">
                <a:latin typeface="Symbol" pitchFamily="18" charset="2"/>
                <a:ea typeface="Gulim" pitchFamily="34" charset="-127"/>
              </a:rPr>
              <a:t></a:t>
            </a:r>
            <a:r>
              <a:rPr kumimoji="1" lang="en-US" altLang="ko-KR" sz="1400" b="1" u="none">
                <a:ea typeface="Gulim" pitchFamily="34" charset="-127"/>
              </a:rPr>
              <a:t> c</a:t>
            </a:r>
            <a:r>
              <a:rPr kumimoji="1" lang="en-US" altLang="ko-KR" sz="1400" b="1" u="none" baseline="-25000">
                <a:ea typeface="Gulim" pitchFamily="34" charset="-127"/>
              </a:rPr>
              <a:t>n</a:t>
            </a:r>
            <a:r>
              <a:rPr kumimoji="1" lang="en-US" altLang="ko-KR" sz="1400" b="1" u="none">
                <a:ea typeface="Gulim" pitchFamily="34" charset="-127"/>
              </a:rPr>
              <a:t>) = 0</a:t>
            </a:r>
          </a:p>
        </p:txBody>
      </p:sp>
      <p:sp>
        <p:nvSpPr>
          <p:cNvPr id="71707" name="Rectangle 27"/>
          <p:cNvSpPr>
            <a:spLocks noChangeArrowheads="1"/>
          </p:cNvSpPr>
          <p:nvPr/>
        </p:nvSpPr>
        <p:spPr bwMode="auto">
          <a:xfrm>
            <a:off x="4756150" y="6148388"/>
            <a:ext cx="1096963"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(c</a:t>
            </a:r>
            <a:r>
              <a:rPr kumimoji="1" lang="en-US" altLang="ko-KR" sz="1400" b="1" u="none" baseline="-25000">
                <a:ea typeface="Gulim" pitchFamily="34" charset="-127"/>
              </a:rPr>
              <a:t>n-1 </a:t>
            </a:r>
            <a:r>
              <a:rPr kumimoji="1" lang="en-US" altLang="ko-KR" sz="1400" b="1" u="none">
                <a:ea typeface="Gulim" pitchFamily="34" charset="-127"/>
              </a:rPr>
              <a:t> </a:t>
            </a:r>
            <a:r>
              <a:rPr kumimoji="1" lang="en-US" altLang="ko-KR" sz="1400" b="1" u="none">
                <a:latin typeface="Symbol" pitchFamily="18" charset="2"/>
                <a:ea typeface="Gulim" pitchFamily="34" charset="-127"/>
              </a:rPr>
              <a:t></a:t>
            </a:r>
            <a:r>
              <a:rPr kumimoji="1" lang="en-US" altLang="ko-KR" sz="1400" b="1" u="none">
                <a:ea typeface="Gulim" pitchFamily="34" charset="-127"/>
              </a:rPr>
              <a:t> c</a:t>
            </a:r>
            <a:r>
              <a:rPr kumimoji="1" lang="en-US" altLang="ko-KR" sz="1400" b="1" u="none" baseline="-25000">
                <a:ea typeface="Gulim" pitchFamily="34" charset="-127"/>
              </a:rPr>
              <a:t>n</a:t>
            </a:r>
            <a:r>
              <a:rPr kumimoji="1" lang="en-US" altLang="ko-KR" sz="1400" b="1" u="none">
                <a:ea typeface="Gulim" pitchFamily="34" charset="-127"/>
              </a:rPr>
              <a:t>) </a:t>
            </a:r>
          </a:p>
        </p:txBody>
      </p:sp>
      <p:sp>
        <p:nvSpPr>
          <p:cNvPr id="71708" name="Line 28"/>
          <p:cNvSpPr>
            <a:spLocks noChangeShapeType="1"/>
          </p:cNvSpPr>
          <p:nvPr/>
        </p:nvSpPr>
        <p:spPr bwMode="auto">
          <a:xfrm>
            <a:off x="1898650" y="5632450"/>
            <a:ext cx="2690813" cy="0"/>
          </a:xfrm>
          <a:prstGeom prst="line">
            <a:avLst/>
          </a:prstGeom>
          <a:noFill/>
          <a:ln w="25400">
            <a:solidFill>
              <a:schemeClr val="tx1"/>
            </a:solidFill>
            <a:round/>
            <a:headEnd/>
            <a:tailEnd/>
          </a:ln>
        </p:spPr>
        <p:txBody>
          <a:bodyPr wrap="none" anchor="ctr"/>
          <a:lstStyle/>
          <a:p>
            <a:endParaRPr lang="en-US"/>
          </a:p>
        </p:txBody>
      </p:sp>
      <p:sp>
        <p:nvSpPr>
          <p:cNvPr id="71709" name="Footer Placeholder 30"/>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endParaRPr lang="en-US" smtClean="0"/>
          </a:p>
        </p:txBody>
      </p:sp>
      <p:sp>
        <p:nvSpPr>
          <p:cNvPr id="256003" name="Rectangle 3"/>
          <p:cNvSpPr>
            <a:spLocks noGrp="1" noChangeArrowheads="1"/>
          </p:cNvSpPr>
          <p:nvPr>
            <p:ph type="body" idx="1"/>
          </p:nvPr>
        </p:nvSpPr>
        <p:spPr/>
        <p:txBody>
          <a:bodyPr/>
          <a:lstStyle/>
          <a:p>
            <a:pPr algn="r" rtl="1" eaLnBrk="1" hangingPunct="1"/>
            <a:endParaRPr lang="fa-IR" sz="4000" smtClean="0">
              <a:cs typeface="Nazanin" pitchFamily="2" charset="-78"/>
            </a:endParaRPr>
          </a:p>
          <a:p>
            <a:pPr algn="r" rtl="1" eaLnBrk="1" hangingPunct="1"/>
            <a:endParaRPr lang="fa-IR" sz="4000" smtClean="0">
              <a:cs typeface="Nazanin" pitchFamily="2" charset="-78"/>
            </a:endParaRPr>
          </a:p>
          <a:p>
            <a:pPr algn="r" rtl="1" eaLnBrk="1" hangingPunct="1"/>
            <a:endParaRPr lang="fa-IR" sz="4000" smtClean="0">
              <a:cs typeface="Nazanin" pitchFamily="2" charset="-78"/>
            </a:endParaRPr>
          </a:p>
          <a:p>
            <a:pPr algn="r" rtl="1" eaLnBrk="1" hangingPunct="1"/>
            <a:r>
              <a:rPr lang="fa-IR" sz="4000" smtClean="0">
                <a:cs typeface="Nazanin" pitchFamily="2" charset="-78"/>
              </a:rPr>
              <a:t>بنابراين  زماني كه </a:t>
            </a:r>
            <a:r>
              <a:rPr lang="en-US" sz="4000" smtClean="0">
                <a:latin typeface="Times New Roman" pitchFamily="18" charset="0"/>
                <a:cs typeface="Nazanin" pitchFamily="2" charset="-78"/>
              </a:rPr>
              <a:t>RS=00</a:t>
            </a:r>
            <a:r>
              <a:rPr lang="fa-IR" sz="4000" smtClean="0">
                <a:latin typeface="Times New Roman" pitchFamily="18" charset="0"/>
                <a:cs typeface="Nazanin" pitchFamily="2" charset="-78"/>
              </a:rPr>
              <a:t> مقدار( فعلي</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=بعدي</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 و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مقدار</a:t>
            </a:r>
            <a:r>
              <a:rPr lang="fa-IR" sz="4000" smtClean="0">
                <a:cs typeface="Nazanin" pitchFamily="2" charset="-78"/>
              </a:rPr>
              <a:t> قبلي خود را حفظ مي‌كند. </a:t>
            </a:r>
          </a:p>
          <a:p>
            <a:pPr algn="r" rtl="1" eaLnBrk="1" hangingPunct="1"/>
            <a:endParaRPr lang="fa-IR" sz="4000" smtClean="0">
              <a:cs typeface="Nazanin" pitchFamily="2" charset="-78"/>
            </a:endParaRPr>
          </a:p>
          <a:p>
            <a:pPr algn="r" rtl="1" eaLnBrk="1" hangingPunct="1"/>
            <a:r>
              <a:rPr lang="fa-IR" sz="4000" smtClean="0">
                <a:cs typeface="Nazanin" pitchFamily="2" charset="-78"/>
              </a:rPr>
              <a:t>اين دقيقاً همان چيزي است كه ما براي ذخيرة مقدار در لچ بدان نياز داشتيم.</a:t>
            </a:r>
          </a:p>
          <a:p>
            <a:pPr algn="r" rtl="1" eaLnBrk="1" hangingPunct="1"/>
            <a:endParaRPr lang="fa-IR" sz="4000" smtClean="0">
              <a:cs typeface="Nazanin" pitchFamily="2" charset="-78"/>
            </a:endParaRPr>
          </a:p>
          <a:p>
            <a:pPr algn="r" rtl="1" eaLnBrk="1" hangingPunct="1">
              <a:buFontTx/>
              <a:buNone/>
            </a:pPr>
            <a:endParaRPr lang="en-US" sz="4000" smtClean="0">
              <a:cs typeface="Nazanin" pitchFamily="2" charset="-78"/>
            </a:endParaRPr>
          </a:p>
        </p:txBody>
      </p:sp>
      <p:sp>
        <p:nvSpPr>
          <p:cNvPr id="25600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rtl="1" eaLnBrk="1" hangingPunct="1"/>
            <a:r>
              <a:rPr lang="fa-IR" sz="4800" smtClean="0">
                <a:cs typeface="Nazanin" pitchFamily="2" charset="-78"/>
              </a:rPr>
              <a:t>ست كردن لچ توسط حالت</a:t>
            </a:r>
            <a:r>
              <a:rPr lang="en-US" sz="4800" smtClean="0">
                <a:cs typeface="Nazanin" pitchFamily="2" charset="-78"/>
              </a:rPr>
              <a:t>RS=10</a:t>
            </a:r>
          </a:p>
        </p:txBody>
      </p:sp>
      <p:sp>
        <p:nvSpPr>
          <p:cNvPr id="38916" name="Rectangle 3"/>
          <p:cNvSpPr>
            <a:spLocks noGrp="1" noChangeArrowheads="1"/>
          </p:cNvSpPr>
          <p:nvPr>
            <p:ph type="body" idx="1"/>
          </p:nvPr>
        </p:nvSpPr>
        <p:spPr>
          <a:xfrm>
            <a:off x="457200" y="1800225"/>
            <a:ext cx="5562600" cy="4259263"/>
          </a:xfrm>
        </p:spPr>
        <p:txBody>
          <a:bodyPr/>
          <a:lstStyle/>
          <a:p>
            <a:pPr algn="justLow" rtl="1" eaLnBrk="1" hangingPunct="1">
              <a:lnSpc>
                <a:spcPct val="90000"/>
              </a:lnSpc>
            </a:pPr>
            <a:r>
              <a:rPr lang="fa-IR" sz="4000" smtClean="0">
                <a:cs typeface="Nazanin" pitchFamily="2" charset="-78"/>
              </a:rPr>
              <a:t>در </a:t>
            </a:r>
            <a:r>
              <a:rPr lang="fa-IR" sz="4000" smtClean="0">
                <a:latin typeface="Times New Roman" pitchFamily="18" charset="0"/>
                <a:cs typeface="Nazanin" pitchFamily="2" charset="-78"/>
              </a:rPr>
              <a:t>حالتي كه </a:t>
            </a:r>
            <a:r>
              <a:rPr lang="en-US" sz="4000" smtClean="0">
                <a:latin typeface="Times New Roman" pitchFamily="18" charset="0"/>
                <a:cs typeface="Nazanin" pitchFamily="2" charset="-78"/>
              </a:rPr>
              <a:t>S=1</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R=0</a:t>
            </a:r>
            <a:r>
              <a:rPr lang="fa-IR" sz="4000" smtClean="0">
                <a:latin typeface="Times New Roman" pitchFamily="18" charset="0"/>
                <a:cs typeface="Nazanin" pitchFamily="2" charset="-78"/>
              </a:rPr>
              <a:t> است حالت و خروجي لچ به چه مقداري تغيير پيدا مي‌كند؟</a:t>
            </a:r>
            <a:endParaRPr lang="en-US" sz="4000" smtClean="0">
              <a:latin typeface="Times New Roman" pitchFamily="18" charset="0"/>
              <a:cs typeface="Nazanin" pitchFamily="2" charset="-78"/>
            </a:endParaRPr>
          </a:p>
          <a:p>
            <a:pPr algn="justLow" rtl="1" eaLnBrk="1" hangingPunct="1">
              <a:lnSpc>
                <a:spcPct val="90000"/>
              </a:lnSpc>
            </a:pPr>
            <a:r>
              <a:rPr lang="fa-IR" sz="4000" smtClean="0">
                <a:latin typeface="Times New Roman" pitchFamily="18" charset="0"/>
                <a:cs typeface="Nazanin" pitchFamily="2" charset="-78"/>
              </a:rPr>
              <a:t>از آنجايي كه مقدار </a:t>
            </a:r>
            <a:r>
              <a:rPr lang="en-US" sz="4000" smtClean="0">
                <a:latin typeface="Times New Roman" pitchFamily="18" charset="0"/>
                <a:cs typeface="Nazanin" pitchFamily="2" charset="-78"/>
              </a:rPr>
              <a:t>S=1</a:t>
            </a:r>
            <a:r>
              <a:rPr lang="fa-IR" sz="4000" smtClean="0">
                <a:latin typeface="Times New Roman" pitchFamily="18" charset="0"/>
                <a:cs typeface="Nazanin" pitchFamily="2" charset="-78"/>
              </a:rPr>
              <a:t> مي‌باشد، بدون توجه به مقدار فعلي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 مقدار بعدي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برابر با صفر خواهد بود.</a:t>
            </a:r>
          </a:p>
          <a:p>
            <a:pPr algn="ctr" rtl="1" eaLnBrk="1" hangingPunct="1">
              <a:lnSpc>
                <a:spcPct val="90000"/>
              </a:lnSpc>
              <a:buFontTx/>
              <a:buNone/>
            </a:pPr>
            <a:r>
              <a:rPr lang="en-US" sz="4000" smtClean="0">
                <a:latin typeface="Times New Roman" pitchFamily="18" charset="0"/>
                <a:cs typeface="Nazanin" pitchFamily="2" charset="-78"/>
              </a:rPr>
              <a:t>Q</a:t>
            </a:r>
            <a:r>
              <a:rPr lang="en-US" sz="4000" smtClean="0">
                <a:cs typeface="Nazanin" pitchFamily="2" charset="-78"/>
              </a:rPr>
              <a:t>’</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 = (1 + Q</a:t>
            </a:r>
            <a:r>
              <a:rPr lang="en-US" sz="4000" baseline="-25000" smtClean="0">
                <a:latin typeface="Times New Roman" pitchFamily="18" charset="0"/>
                <a:cs typeface="Nazanin" pitchFamily="2" charset="-78"/>
              </a:rPr>
              <a:t>current</a:t>
            </a:r>
            <a:r>
              <a:rPr lang="en-US" sz="4000" smtClean="0">
                <a:latin typeface="Times New Roman" pitchFamily="18" charset="0"/>
                <a:cs typeface="Nazanin" pitchFamily="2" charset="-78"/>
              </a:rPr>
              <a:t>)</a:t>
            </a:r>
            <a:r>
              <a:rPr lang="en-US" sz="4000" smtClean="0">
                <a:cs typeface="Nazanin" pitchFamily="2" charset="-78"/>
              </a:rPr>
              <a:t>’</a:t>
            </a:r>
            <a:r>
              <a:rPr lang="en-US" sz="4000" smtClean="0">
                <a:latin typeface="Times New Roman" pitchFamily="18" charset="0"/>
                <a:cs typeface="Nazanin" pitchFamily="2" charset="-78"/>
              </a:rPr>
              <a:t> = 0</a:t>
            </a:r>
          </a:p>
          <a:p>
            <a:pPr algn="justLow" rtl="1" eaLnBrk="1" hangingPunct="1">
              <a:lnSpc>
                <a:spcPct val="90000"/>
              </a:lnSpc>
            </a:pPr>
            <a:endParaRPr lang="fa-IR" sz="4000" smtClean="0">
              <a:latin typeface="Times New Roman" pitchFamily="18" charset="0"/>
              <a:cs typeface="Nazanin" pitchFamily="2" charset="-78"/>
            </a:endParaRPr>
          </a:p>
          <a:p>
            <a:pPr algn="justLow" rtl="1" eaLnBrk="1" hangingPunct="1">
              <a:lnSpc>
                <a:spcPct val="90000"/>
              </a:lnSpc>
            </a:pPr>
            <a:r>
              <a:rPr lang="fa-IR" sz="4000" smtClean="0">
                <a:cs typeface="Nazanin" pitchFamily="2" charset="-78"/>
              </a:rPr>
              <a:t>بنابراين اين </a:t>
            </a:r>
            <a:r>
              <a:rPr lang="fa-IR" sz="4000" smtClean="0">
                <a:latin typeface="Times New Roman" pitchFamily="18" charset="0"/>
                <a:cs typeface="Nazanin" pitchFamily="2" charset="-78"/>
              </a:rPr>
              <a:t>مقدار جديد </a:t>
            </a:r>
            <a:r>
              <a:rPr lang="en-US" sz="4000" smtClean="0">
                <a:latin typeface="Times New Roman" pitchFamily="18" charset="0"/>
                <a:cs typeface="Nazanin" pitchFamily="2" charset="-78"/>
              </a:rPr>
              <a:t>Q</a:t>
            </a:r>
            <a:r>
              <a:rPr lang="en-US" sz="4000" smtClean="0">
                <a:cs typeface="Nazanin" pitchFamily="2" charset="-78"/>
              </a:rPr>
              <a:t>’</a:t>
            </a:r>
            <a:r>
              <a:rPr lang="fa-IR" sz="4000" smtClean="0">
                <a:latin typeface="Times New Roman" pitchFamily="18" charset="0"/>
                <a:cs typeface="Nazanin" pitchFamily="2" charset="-78"/>
              </a:rPr>
              <a:t>به گيت </a:t>
            </a:r>
            <a:r>
              <a:rPr lang="en-US" sz="4000" smtClean="0">
                <a:latin typeface="Times New Roman" pitchFamily="18" charset="0"/>
                <a:cs typeface="Nazanin" pitchFamily="2" charset="-78"/>
              </a:rPr>
              <a:t>NOR</a:t>
            </a:r>
            <a:r>
              <a:rPr lang="fa-IR" sz="4000" smtClean="0">
                <a:latin typeface="Times New Roman" pitchFamily="18" charset="0"/>
                <a:cs typeface="Nazanin" pitchFamily="2" charset="-78"/>
              </a:rPr>
              <a:t> بالائي مدار مزبور انتقال پيدا مي‌كند.از آنجايي كه ورودي ديگر </a:t>
            </a:r>
            <a:r>
              <a:rPr lang="en-US" sz="4000" smtClean="0">
                <a:latin typeface="Times New Roman" pitchFamily="18" charset="0"/>
                <a:cs typeface="Nazanin" pitchFamily="2" charset="-78"/>
              </a:rPr>
              <a:t>NOR</a:t>
            </a:r>
            <a:r>
              <a:rPr lang="fa-IR" sz="4000" smtClean="0">
                <a:latin typeface="Times New Roman" pitchFamily="18" charset="0"/>
                <a:cs typeface="Nazanin" pitchFamily="2" charset="-78"/>
              </a:rPr>
              <a:t>مزبور </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است و مقدار </a:t>
            </a:r>
            <a:r>
              <a:rPr lang="en-US" sz="4000" smtClean="0">
                <a:latin typeface="Times New Roman" pitchFamily="18" charset="0"/>
                <a:cs typeface="Nazanin" pitchFamily="2" charset="-78"/>
              </a:rPr>
              <a:t>R=0</a:t>
            </a:r>
            <a:r>
              <a:rPr lang="fa-IR" sz="4000" smtClean="0">
                <a:latin typeface="Times New Roman" pitchFamily="18" charset="0"/>
                <a:cs typeface="Nazanin" pitchFamily="2" charset="-78"/>
              </a:rPr>
              <a:t>است.بنابراين: </a:t>
            </a:r>
          </a:p>
          <a:p>
            <a:pPr algn="ctr" rtl="1" eaLnBrk="1" hangingPunct="1">
              <a:lnSpc>
                <a:spcPct val="90000"/>
              </a:lnSpc>
              <a:buFontTx/>
              <a:buNone/>
            </a:pP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 = (0 + 0)</a:t>
            </a:r>
            <a:r>
              <a:rPr lang="en-US" sz="4000" smtClean="0">
                <a:cs typeface="Nazanin" pitchFamily="2" charset="-78"/>
              </a:rPr>
              <a:t>’</a:t>
            </a:r>
            <a:r>
              <a:rPr lang="en-US" sz="4000" smtClean="0">
                <a:latin typeface="Times New Roman" pitchFamily="18" charset="0"/>
                <a:cs typeface="Nazanin" pitchFamily="2" charset="-78"/>
              </a:rPr>
              <a:t> =</a:t>
            </a:r>
            <a:r>
              <a:rPr lang="en-US" sz="4000" smtClean="0">
                <a:cs typeface="Nazanin" pitchFamily="2" charset="-78"/>
              </a:rPr>
              <a:t> 1</a:t>
            </a:r>
          </a:p>
        </p:txBody>
      </p:sp>
      <p:graphicFrame>
        <p:nvGraphicFramePr>
          <p:cNvPr id="38914" name="Object 4"/>
          <p:cNvGraphicFramePr>
            <a:graphicFrameLocks noChangeAspect="1"/>
          </p:cNvGraphicFramePr>
          <p:nvPr/>
        </p:nvGraphicFramePr>
        <p:xfrm>
          <a:off x="6324600" y="990600"/>
          <a:ext cx="2228850" cy="1476375"/>
        </p:xfrm>
        <a:graphic>
          <a:graphicData uri="http://schemas.openxmlformats.org/presentationml/2006/ole">
            <mc:AlternateContent xmlns:mc="http://schemas.openxmlformats.org/markup-compatibility/2006">
              <mc:Choice xmlns:v="urn:schemas-microsoft-com:vml" Requires="v">
                <p:oleObj spid="_x0000_s38917" name="Bitmap Image" r:id="rId3" imgW="2228571" imgH="1476190" progId="Paint.Picture">
                  <p:embed/>
                </p:oleObj>
              </mc:Choice>
              <mc:Fallback>
                <p:oleObj name="Bitmap Image" r:id="rId3" imgW="2228571" imgH="14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90600"/>
                        <a:ext cx="22288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Text Box 5"/>
          <p:cNvSpPr txBox="1">
            <a:spLocks noChangeArrowheads="1"/>
          </p:cNvSpPr>
          <p:nvPr/>
        </p:nvSpPr>
        <p:spPr bwMode="auto">
          <a:xfrm>
            <a:off x="6248400" y="2895600"/>
            <a:ext cx="2355850" cy="641350"/>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(R + Q’</a:t>
            </a:r>
            <a:r>
              <a:rPr lang="en-US" u="none" baseline="-25000">
                <a:latin typeface="Comic Sans MS" pitchFamily="66" charset="0"/>
              </a:rPr>
              <a:t>current</a:t>
            </a:r>
            <a:r>
              <a:rPr lang="en-US" u="none">
                <a:latin typeface="Comic Sans MS" pitchFamily="66" charset="0"/>
              </a:rPr>
              <a:t>)’</a:t>
            </a:r>
          </a:p>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(S + Q</a:t>
            </a:r>
            <a:r>
              <a:rPr lang="en-US" u="none" baseline="-25000">
                <a:latin typeface="Comic Sans MS" pitchFamily="66" charset="0"/>
              </a:rPr>
              <a:t>current</a:t>
            </a:r>
            <a:r>
              <a:rPr lang="en-US" u="none">
                <a:latin typeface="Comic Sans MS" pitchFamily="66" charset="0"/>
              </a:rPr>
              <a:t>)’</a:t>
            </a:r>
          </a:p>
        </p:txBody>
      </p:sp>
      <p:sp>
        <p:nvSpPr>
          <p:cNvPr id="38918"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endParaRPr lang="en-US" smtClean="0"/>
          </a:p>
        </p:txBody>
      </p:sp>
      <p:sp>
        <p:nvSpPr>
          <p:cNvPr id="257027" name="Rectangle 3"/>
          <p:cNvSpPr>
            <a:spLocks noGrp="1" noChangeArrowheads="1"/>
          </p:cNvSpPr>
          <p:nvPr>
            <p:ph type="body" idx="1"/>
          </p:nvPr>
        </p:nvSpPr>
        <p:spPr/>
        <p:txBody>
          <a:bodyPr/>
          <a:lstStyle/>
          <a:p>
            <a:pPr algn="justLow" rtl="1" eaLnBrk="1" hangingPunct="1">
              <a:lnSpc>
                <a:spcPct val="120000"/>
              </a:lnSpc>
            </a:pPr>
            <a:r>
              <a:rPr lang="fa-IR" sz="4000" smtClean="0">
                <a:cs typeface="Nazanin" pitchFamily="2" charset="-78"/>
              </a:rPr>
              <a:t>بنابراين </a:t>
            </a:r>
            <a:r>
              <a:rPr lang="fa-IR" sz="4000" smtClean="0">
                <a:latin typeface="Times New Roman" pitchFamily="18" charset="0"/>
                <a:cs typeface="Nazanin" pitchFamily="2" charset="-78"/>
              </a:rPr>
              <a:t>وقتي </a:t>
            </a:r>
            <a:r>
              <a:rPr lang="en-US" sz="4000" smtClean="0">
                <a:latin typeface="Times New Roman" pitchFamily="18" charset="0"/>
                <a:cs typeface="Nazanin" pitchFamily="2" charset="-78"/>
              </a:rPr>
              <a:t>RS=10</a:t>
            </a:r>
            <a:r>
              <a:rPr lang="fa-IR" sz="4000" smtClean="0">
                <a:latin typeface="Times New Roman" pitchFamily="18" charset="0"/>
                <a:cs typeface="Nazanin" pitchFamily="2" charset="-78"/>
              </a:rPr>
              <a:t>آنگاه </a:t>
            </a:r>
            <a:r>
              <a:rPr lang="en-US" sz="4000" smtClean="0">
                <a:latin typeface="Times New Roman" pitchFamily="18" charset="0"/>
                <a:cs typeface="Nazanin" pitchFamily="2" charset="-78"/>
              </a:rPr>
              <a:t>Q</a:t>
            </a:r>
            <a:r>
              <a:rPr lang="en-US" sz="4000" smtClean="0">
                <a:cs typeface="Nazanin" pitchFamily="2" charset="-78"/>
              </a:rPr>
              <a:t>’</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=0</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=1</a:t>
            </a:r>
            <a:endParaRPr lang="fa-IR" sz="4000" smtClean="0">
              <a:latin typeface="Times New Roman" pitchFamily="18" charset="0"/>
              <a:cs typeface="Nazanin" pitchFamily="2" charset="-78"/>
            </a:endParaRPr>
          </a:p>
          <a:p>
            <a:pPr algn="justLow" rtl="1" eaLnBrk="1" hangingPunct="1">
              <a:lnSpc>
                <a:spcPct val="120000"/>
              </a:lnSpc>
            </a:pPr>
            <a:r>
              <a:rPr lang="fa-IR" sz="4000" smtClean="0">
                <a:latin typeface="Times New Roman" pitchFamily="18" charset="0"/>
                <a:cs typeface="Nazanin" pitchFamily="2" charset="-78"/>
              </a:rPr>
              <a:t>در اين حالت دبديم كه با قرار دادن </a:t>
            </a:r>
            <a:r>
              <a:rPr lang="en-US" sz="4000" smtClean="0">
                <a:latin typeface="Times New Roman" pitchFamily="18" charset="0"/>
                <a:cs typeface="Nazanin" pitchFamily="2" charset="-78"/>
              </a:rPr>
              <a:t>S=1</a:t>
            </a:r>
            <a:r>
              <a:rPr lang="fa-IR" sz="4000" smtClean="0">
                <a:latin typeface="Times New Roman" pitchFamily="18" charset="0"/>
                <a:cs typeface="Nazanin" pitchFamily="2" charset="-78"/>
              </a:rPr>
              <a:t>مقدار</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نيز برابر با1مي‌شود.به اين عمل ست كردن لچ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مي‌گويند.</a:t>
            </a:r>
          </a:p>
          <a:p>
            <a:pPr algn="justLow" rtl="1" eaLnBrk="1" hangingPunct="1">
              <a:lnSpc>
                <a:spcPct val="120000"/>
              </a:lnSpc>
            </a:pPr>
            <a:r>
              <a:rPr lang="fa-IR" sz="4000" smtClean="0">
                <a:latin typeface="Times New Roman" pitchFamily="18" charset="0"/>
                <a:cs typeface="Nazanin" pitchFamily="2" charset="-78"/>
              </a:rPr>
              <a:t>توجه كنيد توليد خروجي از زماني كه </a:t>
            </a:r>
            <a:r>
              <a:rPr lang="en-US" sz="4000" smtClean="0">
                <a:latin typeface="Times New Roman" pitchFamily="18" charset="0"/>
                <a:cs typeface="Nazanin" pitchFamily="2" charset="-78"/>
              </a:rPr>
              <a:t>S=1</a:t>
            </a:r>
            <a:r>
              <a:rPr lang="fa-IR" sz="4000" smtClean="0">
                <a:latin typeface="Times New Roman" pitchFamily="18" charset="0"/>
                <a:cs typeface="Nazanin" pitchFamily="2" charset="-78"/>
              </a:rPr>
              <a:t>مي‌شود تا زماني كه مقدار</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=1</a:t>
            </a:r>
            <a:r>
              <a:rPr lang="fa-IR" sz="4000" smtClean="0">
                <a:latin typeface="Times New Roman" pitchFamily="18" charset="0"/>
                <a:cs typeface="Nazanin" pitchFamily="2" charset="-78"/>
              </a:rPr>
              <a:t>مي‌شود در دو مرحله  طي مي‌شود (دو تاخير گيت ).</a:t>
            </a:r>
          </a:p>
          <a:p>
            <a:pPr algn="justLow" rtl="1" eaLnBrk="1" hangingPunct="1">
              <a:lnSpc>
                <a:spcPct val="120000"/>
              </a:lnSpc>
            </a:pPr>
            <a:r>
              <a:rPr lang="fa-IR" sz="4000" smtClean="0">
                <a:latin typeface="Times New Roman" pitchFamily="18" charset="0"/>
                <a:cs typeface="Nazanin" pitchFamily="2" charset="-78"/>
              </a:rPr>
              <a:t>اما زماني كه </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fa-IR" sz="4000" smtClean="0">
                <a:latin typeface="Times New Roman" pitchFamily="18" charset="0"/>
                <a:cs typeface="Nazanin" pitchFamily="2" charset="-78"/>
              </a:rPr>
              <a:t>برابر با 1مي‌شود،خروجي ديگر تغيير نمي‌كند به اين حالت يك حالت پايدار مي‌گويند.</a:t>
            </a:r>
            <a:endParaRPr lang="en-US" sz="4000" smtClean="0">
              <a:latin typeface="Times New Roman" pitchFamily="18" charset="0"/>
              <a:cs typeface="Nazanin" pitchFamily="2" charset="-78"/>
            </a:endParaRPr>
          </a:p>
          <a:p>
            <a:pPr algn="justLow" eaLnBrk="1" hangingPunct="1"/>
            <a:endParaRPr lang="en-US" sz="4000" smtClean="0">
              <a:latin typeface="Times New Roman" pitchFamily="18" charset="0"/>
              <a:cs typeface="Nazanin" pitchFamily="2" charset="-78"/>
            </a:endParaRPr>
          </a:p>
        </p:txBody>
      </p:sp>
      <p:sp>
        <p:nvSpPr>
          <p:cNvPr id="25702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Line 2"/>
          <p:cNvSpPr>
            <a:spLocks noChangeShapeType="1"/>
          </p:cNvSpPr>
          <p:nvPr/>
        </p:nvSpPr>
        <p:spPr bwMode="auto">
          <a:xfrm>
            <a:off x="7467600" y="4038600"/>
            <a:ext cx="0" cy="2133600"/>
          </a:xfrm>
          <a:prstGeom prst="line">
            <a:avLst/>
          </a:prstGeom>
          <a:noFill/>
          <a:ln w="19050" cap="rnd">
            <a:solidFill>
              <a:schemeClr val="tx1"/>
            </a:solidFill>
            <a:prstDash val="sysDot"/>
            <a:round/>
            <a:headEnd type="none" w="sm" len="sm"/>
            <a:tailEnd type="none" w="sm" len="sm"/>
          </a:ln>
        </p:spPr>
        <p:txBody>
          <a:bodyPr wrap="none" anchor="ctr"/>
          <a:lstStyle/>
          <a:p>
            <a:endParaRPr lang="en-US"/>
          </a:p>
        </p:txBody>
      </p:sp>
      <p:sp>
        <p:nvSpPr>
          <p:cNvPr id="39940" name="Line 3"/>
          <p:cNvSpPr>
            <a:spLocks noChangeShapeType="1"/>
          </p:cNvSpPr>
          <p:nvPr/>
        </p:nvSpPr>
        <p:spPr bwMode="auto">
          <a:xfrm>
            <a:off x="7086600" y="4038600"/>
            <a:ext cx="0" cy="2133600"/>
          </a:xfrm>
          <a:prstGeom prst="line">
            <a:avLst/>
          </a:prstGeom>
          <a:noFill/>
          <a:ln w="19050" cap="rnd">
            <a:solidFill>
              <a:schemeClr val="tx1"/>
            </a:solidFill>
            <a:prstDash val="sysDot"/>
            <a:round/>
            <a:headEnd type="none" w="sm" len="sm"/>
            <a:tailEnd type="none" w="sm" len="sm"/>
          </a:ln>
        </p:spPr>
        <p:txBody>
          <a:bodyPr wrap="none" anchor="ctr"/>
          <a:lstStyle/>
          <a:p>
            <a:endParaRPr lang="en-US"/>
          </a:p>
        </p:txBody>
      </p:sp>
      <p:sp>
        <p:nvSpPr>
          <p:cNvPr id="39941" name="Text Box 4"/>
          <p:cNvSpPr txBox="1">
            <a:spLocks noChangeArrowheads="1"/>
          </p:cNvSpPr>
          <p:nvPr/>
        </p:nvSpPr>
        <p:spPr bwMode="auto">
          <a:xfrm>
            <a:off x="6248400" y="2667000"/>
            <a:ext cx="2355850" cy="641350"/>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(R + Q’</a:t>
            </a:r>
            <a:r>
              <a:rPr lang="en-US" u="none" baseline="-25000">
                <a:latin typeface="Comic Sans MS" pitchFamily="66" charset="0"/>
              </a:rPr>
              <a:t>current</a:t>
            </a:r>
            <a:r>
              <a:rPr lang="en-US" u="none">
                <a:latin typeface="Comic Sans MS" pitchFamily="66" charset="0"/>
              </a:rPr>
              <a:t>)’</a:t>
            </a:r>
          </a:p>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(S + Q</a:t>
            </a:r>
            <a:r>
              <a:rPr lang="en-US" u="none" baseline="-25000">
                <a:latin typeface="Comic Sans MS" pitchFamily="66" charset="0"/>
              </a:rPr>
              <a:t>current</a:t>
            </a:r>
            <a:r>
              <a:rPr lang="en-US" u="none">
                <a:latin typeface="Comic Sans MS" pitchFamily="66" charset="0"/>
              </a:rPr>
              <a:t>)’</a:t>
            </a:r>
          </a:p>
        </p:txBody>
      </p:sp>
      <p:sp>
        <p:nvSpPr>
          <p:cNvPr id="39942" name="Rectangle 5"/>
          <p:cNvSpPr>
            <a:spLocks noGrp="1" noChangeArrowheads="1"/>
          </p:cNvSpPr>
          <p:nvPr>
            <p:ph type="title"/>
          </p:nvPr>
        </p:nvSpPr>
        <p:spPr/>
        <p:txBody>
          <a:bodyPr/>
          <a:lstStyle/>
          <a:p>
            <a:pPr eaLnBrk="1" hangingPunct="1"/>
            <a:r>
              <a:rPr lang="fa-IR" sz="4800" smtClean="0">
                <a:cs typeface="Nazanin" pitchFamily="2" charset="-78"/>
              </a:rPr>
              <a:t>تاخيرات لچ ها</a:t>
            </a:r>
            <a:endParaRPr lang="en-US" sz="4800" smtClean="0">
              <a:cs typeface="Nazanin" pitchFamily="2" charset="-78"/>
            </a:endParaRPr>
          </a:p>
        </p:txBody>
      </p:sp>
      <p:sp>
        <p:nvSpPr>
          <p:cNvPr id="39943" name="Rectangle 6"/>
          <p:cNvSpPr>
            <a:spLocks noGrp="1" noChangeArrowheads="1"/>
          </p:cNvSpPr>
          <p:nvPr>
            <p:ph type="body" idx="1"/>
          </p:nvPr>
        </p:nvSpPr>
        <p:spPr>
          <a:xfrm>
            <a:off x="457200" y="1600200"/>
            <a:ext cx="5715000" cy="4525963"/>
          </a:xfrm>
        </p:spPr>
        <p:txBody>
          <a:bodyPr/>
          <a:lstStyle/>
          <a:p>
            <a:pPr algn="justLow" rtl="1" eaLnBrk="1" hangingPunct="1"/>
            <a:r>
              <a:rPr lang="fa-IR" sz="3600" smtClean="0">
                <a:latin typeface="Times New Roman" pitchFamily="18" charset="0"/>
                <a:cs typeface="Nazanin" pitchFamily="2" charset="-78"/>
              </a:rPr>
              <a:t>نمودار زماني ابزار مناسبي براي درك عملكرد يك مدار ترتيبي مي‌باشد</a:t>
            </a:r>
            <a:r>
              <a:rPr lang="en-US" sz="3600" smtClean="0">
                <a:latin typeface="Times New Roman" pitchFamily="18" charset="0"/>
                <a:cs typeface="Nazanin" pitchFamily="2" charset="-78"/>
              </a:rPr>
              <a:t> </a:t>
            </a:r>
            <a:endParaRPr lang="fa-IR" sz="3600" smtClean="0">
              <a:latin typeface="Times New Roman" pitchFamily="18" charset="0"/>
              <a:cs typeface="Nazanin" pitchFamily="2" charset="-78"/>
            </a:endParaRPr>
          </a:p>
          <a:p>
            <a:pPr algn="justLow" rtl="1" eaLnBrk="1" hangingPunct="1"/>
            <a:r>
              <a:rPr lang="fa-IR" sz="3600" smtClean="0">
                <a:latin typeface="Times New Roman" pitchFamily="18" charset="0"/>
                <a:cs typeface="Nazanin" pitchFamily="2" charset="-78"/>
              </a:rPr>
              <a:t>در شكل مقابل يك نمودار زماني چگونگي نغيير خروجي با اعمال ورودي </a:t>
            </a:r>
            <a:r>
              <a:rPr lang="en-US" sz="3600" smtClean="0">
                <a:latin typeface="Times New Roman" pitchFamily="18" charset="0"/>
                <a:cs typeface="Nazanin" pitchFamily="2" charset="-78"/>
              </a:rPr>
              <a:t>RS=10</a:t>
            </a:r>
            <a:r>
              <a:rPr lang="fa-IR" sz="3600" smtClean="0">
                <a:latin typeface="Times New Roman" pitchFamily="18" charset="0"/>
                <a:cs typeface="Nazanin" pitchFamily="2" charset="-78"/>
              </a:rPr>
              <a:t>است</a:t>
            </a:r>
            <a:r>
              <a:rPr lang="en-US" sz="3600" smtClean="0">
                <a:latin typeface="Times New Roman" pitchFamily="18" charset="0"/>
                <a:cs typeface="Nazanin" pitchFamily="2" charset="-78"/>
              </a:rPr>
              <a:t>.</a:t>
            </a:r>
            <a:endParaRPr lang="fa-IR" sz="3600" smtClean="0">
              <a:latin typeface="Times New Roman" pitchFamily="18" charset="0"/>
              <a:cs typeface="Nazanin" pitchFamily="2" charset="-78"/>
            </a:endParaRPr>
          </a:p>
          <a:p>
            <a:pPr marL="800100" lvl="1" indent="-342900" algn="justLow" rtl="1" eaLnBrk="1" hangingPunct="1">
              <a:buFontTx/>
              <a:buAutoNum type="arabicPeriod"/>
            </a:pPr>
            <a:r>
              <a:rPr lang="fa-IR" sz="3200" smtClean="0">
                <a:latin typeface="Times New Roman" pitchFamily="18" charset="0"/>
                <a:cs typeface="Nazanin" pitchFamily="2" charset="-78"/>
              </a:rPr>
              <a:t>فرض كنيد مقدار اولية خروجي ها برابر  باشند با </a:t>
            </a:r>
            <a:r>
              <a:rPr lang="en-US" sz="3200" smtClean="0">
                <a:latin typeface="Times New Roman" pitchFamily="18" charset="0"/>
                <a:cs typeface="Nazanin" pitchFamily="2" charset="-78"/>
              </a:rPr>
              <a:t>Q=0</a:t>
            </a:r>
            <a:r>
              <a:rPr lang="fa-IR" sz="3200" smtClean="0">
                <a:latin typeface="Times New Roman" pitchFamily="18" charset="0"/>
                <a:cs typeface="Nazanin" pitchFamily="2" charset="-78"/>
              </a:rPr>
              <a:t>و</a:t>
            </a:r>
            <a:r>
              <a:rPr lang="en-US" sz="3200" smtClean="0">
                <a:latin typeface="Times New Roman" pitchFamily="18" charset="0"/>
                <a:cs typeface="Nazanin" pitchFamily="2" charset="-78"/>
              </a:rPr>
              <a:t>Q</a:t>
            </a:r>
            <a:r>
              <a:rPr lang="en-US" sz="3200" smtClean="0">
                <a:cs typeface="Nazanin" pitchFamily="2" charset="-78"/>
              </a:rPr>
              <a:t>’</a:t>
            </a:r>
            <a:r>
              <a:rPr lang="en-US" sz="3200" smtClean="0">
                <a:latin typeface="Times New Roman" pitchFamily="18" charset="0"/>
                <a:cs typeface="Nazanin" pitchFamily="2" charset="-78"/>
              </a:rPr>
              <a:t>=1</a:t>
            </a:r>
          </a:p>
          <a:p>
            <a:pPr marL="800100" lvl="1" indent="-342900" algn="justLow" rtl="1" eaLnBrk="1" hangingPunct="1">
              <a:buFontTx/>
              <a:buAutoNum type="arabicPeriod"/>
            </a:pPr>
            <a:r>
              <a:rPr lang="fa-IR" sz="3200" smtClean="0">
                <a:latin typeface="Times New Roman" pitchFamily="18" charset="0"/>
                <a:cs typeface="Nazanin" pitchFamily="2" charset="-78"/>
              </a:rPr>
              <a:t>وقتي  كه </a:t>
            </a:r>
            <a:r>
              <a:rPr lang="en-US" sz="3200" smtClean="0">
                <a:latin typeface="Times New Roman" pitchFamily="18" charset="0"/>
                <a:cs typeface="Nazanin" pitchFamily="2" charset="-78"/>
              </a:rPr>
              <a:t>S=1</a:t>
            </a:r>
            <a:r>
              <a:rPr lang="fa-IR" sz="3200" smtClean="0">
                <a:latin typeface="Times New Roman" pitchFamily="18" charset="0"/>
                <a:cs typeface="Nazanin" pitchFamily="2" charset="-78"/>
              </a:rPr>
              <a:t>و </a:t>
            </a:r>
            <a:r>
              <a:rPr lang="en-US" sz="3200" smtClean="0">
                <a:latin typeface="Times New Roman" pitchFamily="18" charset="0"/>
                <a:cs typeface="Nazanin" pitchFamily="2" charset="-78"/>
              </a:rPr>
              <a:t>Q</a:t>
            </a:r>
            <a:r>
              <a:rPr lang="en-US" sz="3200" smtClean="0">
                <a:cs typeface="Nazanin" pitchFamily="2" charset="-78"/>
              </a:rPr>
              <a:t>’</a:t>
            </a:r>
            <a:r>
              <a:rPr lang="fa-IR" sz="3200" smtClean="0">
                <a:latin typeface="Times New Roman" pitchFamily="18" charset="0"/>
                <a:cs typeface="Nazanin" pitchFamily="2" charset="-78"/>
              </a:rPr>
              <a:t>از 1به0بعد از  يك گيت تاخير تغيير پيد مي‌كند.</a:t>
            </a:r>
          </a:p>
          <a:p>
            <a:pPr marL="800100" lvl="1" indent="-342900" algn="justLow" rtl="1" eaLnBrk="1" hangingPunct="1">
              <a:buFontTx/>
              <a:buAutoNum type="arabicPeriod"/>
            </a:pPr>
            <a:r>
              <a:rPr lang="fa-IR" sz="3200" smtClean="0">
                <a:latin typeface="Times New Roman" pitchFamily="18" charset="0"/>
                <a:cs typeface="Nazanin" pitchFamily="2" charset="-78"/>
              </a:rPr>
              <a:t>اين تغيير در </a:t>
            </a:r>
            <a:r>
              <a:rPr lang="en-US" sz="3200" smtClean="0">
                <a:latin typeface="Times New Roman" pitchFamily="18" charset="0"/>
                <a:cs typeface="Nazanin" pitchFamily="2" charset="-78"/>
              </a:rPr>
              <a:t>Q</a:t>
            </a:r>
            <a:r>
              <a:rPr lang="fa-IR" sz="3200" smtClean="0">
                <a:latin typeface="Times New Roman" pitchFamily="18" charset="0"/>
                <a:cs typeface="Nazanin" pitchFamily="2" charset="-78"/>
              </a:rPr>
              <a:t>گهمراه با ورودي </a:t>
            </a:r>
            <a:r>
              <a:rPr lang="en-US" sz="3200" smtClean="0">
                <a:latin typeface="Times New Roman" pitchFamily="18" charset="0"/>
                <a:cs typeface="Nazanin" pitchFamily="2" charset="-78"/>
              </a:rPr>
              <a:t>R=0</a:t>
            </a:r>
            <a:r>
              <a:rPr lang="fa-IR" sz="3200" smtClean="0">
                <a:latin typeface="Times New Roman" pitchFamily="18" charset="0"/>
                <a:cs typeface="Nazanin" pitchFamily="2" charset="-78"/>
              </a:rPr>
              <a:t>باعث مي‌شود كه </a:t>
            </a:r>
            <a:r>
              <a:rPr lang="en-US" sz="3200" smtClean="0">
                <a:latin typeface="Times New Roman" pitchFamily="18" charset="0"/>
                <a:cs typeface="Nazanin" pitchFamily="2" charset="-78"/>
              </a:rPr>
              <a:t>Q</a:t>
            </a:r>
            <a:r>
              <a:rPr lang="fa-IR" sz="3200" smtClean="0">
                <a:latin typeface="Times New Roman" pitchFamily="18" charset="0"/>
                <a:cs typeface="Nazanin" pitchFamily="2" charset="-78"/>
              </a:rPr>
              <a:t>بعد از يك گيت تاخير ديگر به 1تغيير مقدار دهد.</a:t>
            </a:r>
          </a:p>
          <a:p>
            <a:pPr marL="800100" lvl="1" indent="-342900" algn="justLow" rtl="1" eaLnBrk="1" hangingPunct="1">
              <a:buFontTx/>
              <a:buAutoNum type="arabicPeriod"/>
            </a:pPr>
            <a:r>
              <a:rPr lang="fa-IR" sz="3200" smtClean="0">
                <a:latin typeface="Times New Roman" pitchFamily="18" charset="0"/>
                <a:cs typeface="Nazanin" pitchFamily="2" charset="-78"/>
              </a:rPr>
              <a:t>بعد از اين لچ به حالت پايدار خود مي‌رسد تا زمانيكه دوباره </a:t>
            </a:r>
            <a:r>
              <a:rPr lang="en-US" sz="3200" smtClean="0">
                <a:latin typeface="Times New Roman" pitchFamily="18" charset="0"/>
                <a:cs typeface="Nazanin" pitchFamily="2" charset="-78"/>
              </a:rPr>
              <a:t>S</a:t>
            </a:r>
            <a:r>
              <a:rPr lang="fa-IR" sz="3200" smtClean="0">
                <a:latin typeface="Times New Roman" pitchFamily="18" charset="0"/>
                <a:cs typeface="Nazanin" pitchFamily="2" charset="-78"/>
              </a:rPr>
              <a:t>ودوباره تغيير پيدا كنند.</a:t>
            </a:r>
            <a:endParaRPr lang="en-US" sz="3200" smtClean="0">
              <a:latin typeface="Times New Roman" pitchFamily="18" charset="0"/>
              <a:cs typeface="Nazanin" pitchFamily="2" charset="-78"/>
            </a:endParaRPr>
          </a:p>
          <a:p>
            <a:pPr algn="justLow" eaLnBrk="1" hangingPunct="1"/>
            <a:endParaRPr lang="en-US" sz="3600" smtClean="0">
              <a:latin typeface="Times New Roman" pitchFamily="18" charset="0"/>
              <a:cs typeface="Nazanin" pitchFamily="2" charset="-78"/>
            </a:endParaRPr>
          </a:p>
          <a:p>
            <a:pPr marL="800100" lvl="1" indent="-342900" eaLnBrk="1" hangingPunct="1">
              <a:buFontTx/>
              <a:buNone/>
            </a:pPr>
            <a:r>
              <a:rPr lang="en-US" sz="2000" smtClean="0"/>
              <a:t>		</a:t>
            </a:r>
          </a:p>
        </p:txBody>
      </p:sp>
      <p:graphicFrame>
        <p:nvGraphicFramePr>
          <p:cNvPr id="39938" name="Object 7"/>
          <p:cNvGraphicFramePr>
            <a:graphicFrameLocks noChangeAspect="1"/>
          </p:cNvGraphicFramePr>
          <p:nvPr/>
        </p:nvGraphicFramePr>
        <p:xfrm>
          <a:off x="6324600" y="838200"/>
          <a:ext cx="2228850" cy="1476375"/>
        </p:xfrm>
        <a:graphic>
          <a:graphicData uri="http://schemas.openxmlformats.org/presentationml/2006/ole">
            <mc:AlternateContent xmlns:mc="http://schemas.openxmlformats.org/markup-compatibility/2006">
              <mc:Choice xmlns:v="urn:schemas-microsoft-com:vml" Requires="v">
                <p:oleObj spid="_x0000_s39941" name="Bitmap Image" r:id="rId3" imgW="2228571" imgH="1476190" progId="Paint.Picture">
                  <p:embed/>
                </p:oleObj>
              </mc:Choice>
              <mc:Fallback>
                <p:oleObj name="Bitmap Image" r:id="rId3" imgW="2228571" imgH="147619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38200"/>
                        <a:ext cx="22288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9944" name="Group 8"/>
          <p:cNvGrpSpPr>
            <a:grpSpLocks/>
          </p:cNvGrpSpPr>
          <p:nvPr/>
        </p:nvGrpSpPr>
        <p:grpSpPr bwMode="auto">
          <a:xfrm>
            <a:off x="6705600" y="5181600"/>
            <a:ext cx="1524000" cy="228600"/>
            <a:chOff x="4224" y="2688"/>
            <a:chExt cx="960" cy="144"/>
          </a:xfrm>
        </p:grpSpPr>
        <p:sp>
          <p:nvSpPr>
            <p:cNvPr id="39957" name="Line 9"/>
            <p:cNvSpPr>
              <a:spLocks noChangeShapeType="1"/>
            </p:cNvSpPr>
            <p:nvPr/>
          </p:nvSpPr>
          <p:spPr bwMode="auto">
            <a:xfrm>
              <a:off x="4224" y="2832"/>
              <a:ext cx="48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958" name="Line 10"/>
            <p:cNvSpPr>
              <a:spLocks noChangeShapeType="1"/>
            </p:cNvSpPr>
            <p:nvPr/>
          </p:nvSpPr>
          <p:spPr bwMode="auto">
            <a:xfrm flipV="1">
              <a:off x="4704" y="2688"/>
              <a:ext cx="0" cy="144"/>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959" name="Line 11"/>
            <p:cNvSpPr>
              <a:spLocks noChangeShapeType="1"/>
            </p:cNvSpPr>
            <p:nvPr/>
          </p:nvSpPr>
          <p:spPr bwMode="auto">
            <a:xfrm>
              <a:off x="4704" y="2688"/>
              <a:ext cx="480" cy="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39945" name="Group 12"/>
          <p:cNvGrpSpPr>
            <a:grpSpLocks/>
          </p:cNvGrpSpPr>
          <p:nvPr/>
        </p:nvGrpSpPr>
        <p:grpSpPr bwMode="auto">
          <a:xfrm>
            <a:off x="6705600" y="5638800"/>
            <a:ext cx="1524000" cy="228600"/>
            <a:chOff x="4224" y="2976"/>
            <a:chExt cx="960" cy="144"/>
          </a:xfrm>
        </p:grpSpPr>
        <p:sp>
          <p:nvSpPr>
            <p:cNvPr id="39954" name="Line 13"/>
            <p:cNvSpPr>
              <a:spLocks noChangeShapeType="1"/>
            </p:cNvSpPr>
            <p:nvPr/>
          </p:nvSpPr>
          <p:spPr bwMode="auto">
            <a:xfrm>
              <a:off x="4464" y="3120"/>
              <a:ext cx="72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955" name="Line 14"/>
            <p:cNvSpPr>
              <a:spLocks noChangeShapeType="1"/>
            </p:cNvSpPr>
            <p:nvPr/>
          </p:nvSpPr>
          <p:spPr bwMode="auto">
            <a:xfrm>
              <a:off x="4224" y="2976"/>
              <a:ext cx="24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39956" name="Line 15"/>
            <p:cNvSpPr>
              <a:spLocks noChangeShapeType="1"/>
            </p:cNvSpPr>
            <p:nvPr/>
          </p:nvSpPr>
          <p:spPr bwMode="auto">
            <a:xfrm flipV="1">
              <a:off x="4464" y="2976"/>
              <a:ext cx="0" cy="144"/>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39946" name="Text Box 16"/>
          <p:cNvSpPr txBox="1">
            <a:spLocks noChangeArrowheads="1"/>
          </p:cNvSpPr>
          <p:nvPr/>
        </p:nvSpPr>
        <p:spPr bwMode="auto">
          <a:xfrm>
            <a:off x="6248400" y="4191000"/>
            <a:ext cx="425450" cy="1795463"/>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 S</a:t>
            </a:r>
          </a:p>
          <a:p>
            <a:pPr algn="l" eaLnBrk="0" hangingPunct="0">
              <a:lnSpc>
                <a:spcPct val="190000"/>
              </a:lnSpc>
            </a:pPr>
            <a:r>
              <a:rPr lang="en-US" u="none">
                <a:latin typeface="Comic Sans MS" pitchFamily="66" charset="0"/>
              </a:rPr>
              <a:t> R</a:t>
            </a:r>
          </a:p>
          <a:p>
            <a:pPr algn="l" eaLnBrk="0" hangingPunct="0">
              <a:lnSpc>
                <a:spcPct val="160000"/>
              </a:lnSpc>
            </a:pPr>
            <a:r>
              <a:rPr lang="en-US" u="none">
                <a:latin typeface="Comic Sans MS" pitchFamily="66" charset="0"/>
              </a:rPr>
              <a:t>Q</a:t>
            </a:r>
          </a:p>
          <a:p>
            <a:pPr algn="l" eaLnBrk="0" hangingPunct="0">
              <a:lnSpc>
                <a:spcPct val="170000"/>
              </a:lnSpc>
            </a:pPr>
            <a:r>
              <a:rPr lang="en-US" u="none">
                <a:latin typeface="Comic Sans MS" pitchFamily="66" charset="0"/>
              </a:rPr>
              <a:t>Q’</a:t>
            </a:r>
          </a:p>
        </p:txBody>
      </p:sp>
      <p:sp>
        <p:nvSpPr>
          <p:cNvPr id="39947" name="Line 17"/>
          <p:cNvSpPr>
            <a:spLocks noChangeShapeType="1"/>
          </p:cNvSpPr>
          <p:nvPr/>
        </p:nvSpPr>
        <p:spPr bwMode="auto">
          <a:xfrm>
            <a:off x="6705600" y="4267200"/>
            <a:ext cx="1524000" cy="0"/>
          </a:xfrm>
          <a:prstGeom prst="line">
            <a:avLst/>
          </a:prstGeom>
          <a:noFill/>
          <a:ln w="25400">
            <a:solidFill>
              <a:srgbClr val="FF0033"/>
            </a:solidFill>
            <a:round/>
            <a:headEnd type="none" w="sm" len="sm"/>
            <a:tailEnd type="none" w="sm" len="sm"/>
          </a:ln>
        </p:spPr>
        <p:txBody>
          <a:bodyPr wrap="none" anchor="ctr"/>
          <a:lstStyle/>
          <a:p>
            <a:endParaRPr lang="en-US"/>
          </a:p>
        </p:txBody>
      </p:sp>
      <p:sp>
        <p:nvSpPr>
          <p:cNvPr id="39948" name="Line 18"/>
          <p:cNvSpPr>
            <a:spLocks noChangeShapeType="1"/>
          </p:cNvSpPr>
          <p:nvPr/>
        </p:nvSpPr>
        <p:spPr bwMode="auto">
          <a:xfrm>
            <a:off x="6705600" y="4953000"/>
            <a:ext cx="1524000" cy="0"/>
          </a:xfrm>
          <a:prstGeom prst="line">
            <a:avLst/>
          </a:prstGeom>
          <a:noFill/>
          <a:ln w="25400">
            <a:solidFill>
              <a:srgbClr val="FF0033"/>
            </a:solidFill>
            <a:round/>
            <a:headEnd type="none" w="sm" len="sm"/>
            <a:tailEnd type="none" w="sm" len="sm"/>
          </a:ln>
        </p:spPr>
        <p:txBody>
          <a:bodyPr wrap="none" anchor="ctr"/>
          <a:lstStyle/>
          <a:p>
            <a:endParaRPr lang="en-US"/>
          </a:p>
        </p:txBody>
      </p:sp>
      <p:sp>
        <p:nvSpPr>
          <p:cNvPr id="39949" name="Line 19"/>
          <p:cNvSpPr>
            <a:spLocks noChangeShapeType="1"/>
          </p:cNvSpPr>
          <p:nvPr/>
        </p:nvSpPr>
        <p:spPr bwMode="auto">
          <a:xfrm>
            <a:off x="7848600" y="4038600"/>
            <a:ext cx="0" cy="2133600"/>
          </a:xfrm>
          <a:prstGeom prst="line">
            <a:avLst/>
          </a:prstGeom>
          <a:noFill/>
          <a:ln w="19050" cap="rnd">
            <a:solidFill>
              <a:schemeClr val="tx1"/>
            </a:solidFill>
            <a:prstDash val="sysDot"/>
            <a:round/>
            <a:headEnd type="none" w="sm" len="sm"/>
            <a:tailEnd type="none" w="sm" len="sm"/>
          </a:ln>
        </p:spPr>
        <p:txBody>
          <a:bodyPr wrap="none" anchor="ctr"/>
          <a:lstStyle/>
          <a:p>
            <a:endParaRPr lang="en-US"/>
          </a:p>
        </p:txBody>
      </p:sp>
      <p:sp>
        <p:nvSpPr>
          <p:cNvPr id="39950" name="Line 20"/>
          <p:cNvSpPr>
            <a:spLocks noChangeShapeType="1"/>
          </p:cNvSpPr>
          <p:nvPr/>
        </p:nvSpPr>
        <p:spPr bwMode="auto">
          <a:xfrm>
            <a:off x="8229600" y="4038600"/>
            <a:ext cx="0" cy="2133600"/>
          </a:xfrm>
          <a:prstGeom prst="line">
            <a:avLst/>
          </a:prstGeom>
          <a:noFill/>
          <a:ln w="19050" cap="rnd">
            <a:solidFill>
              <a:schemeClr val="tx1"/>
            </a:solidFill>
            <a:prstDash val="sysDot"/>
            <a:round/>
            <a:headEnd type="none" w="sm" len="sm"/>
            <a:tailEnd type="none" w="sm" len="sm"/>
          </a:ln>
        </p:spPr>
        <p:txBody>
          <a:bodyPr wrap="none" anchor="ctr"/>
          <a:lstStyle/>
          <a:p>
            <a:endParaRPr lang="en-US"/>
          </a:p>
        </p:txBody>
      </p:sp>
      <p:sp>
        <p:nvSpPr>
          <p:cNvPr id="39951" name="Line 21"/>
          <p:cNvSpPr>
            <a:spLocks noChangeShapeType="1"/>
          </p:cNvSpPr>
          <p:nvPr/>
        </p:nvSpPr>
        <p:spPr bwMode="auto">
          <a:xfrm>
            <a:off x="6705600" y="4038600"/>
            <a:ext cx="0" cy="2133600"/>
          </a:xfrm>
          <a:prstGeom prst="line">
            <a:avLst/>
          </a:prstGeom>
          <a:noFill/>
          <a:ln w="19050" cap="rnd">
            <a:solidFill>
              <a:schemeClr val="tx1"/>
            </a:solidFill>
            <a:prstDash val="sysDot"/>
            <a:round/>
            <a:headEnd type="none" w="sm" len="sm"/>
            <a:tailEnd type="none" w="sm" len="sm"/>
          </a:ln>
        </p:spPr>
        <p:txBody>
          <a:bodyPr wrap="none" anchor="ctr"/>
          <a:lstStyle/>
          <a:p>
            <a:endParaRPr lang="en-US"/>
          </a:p>
        </p:txBody>
      </p:sp>
      <p:sp>
        <p:nvSpPr>
          <p:cNvPr id="39952" name="Text Box 22"/>
          <p:cNvSpPr txBox="1">
            <a:spLocks noChangeArrowheads="1"/>
          </p:cNvSpPr>
          <p:nvPr/>
        </p:nvSpPr>
        <p:spPr bwMode="auto">
          <a:xfrm>
            <a:off x="6553200" y="3657600"/>
            <a:ext cx="1878013" cy="366713"/>
          </a:xfrm>
          <a:prstGeom prst="rect">
            <a:avLst/>
          </a:prstGeom>
          <a:noFill/>
          <a:ln w="25400">
            <a:noFill/>
            <a:miter lim="800000"/>
            <a:headEnd type="none" w="sm" len="sm"/>
            <a:tailEnd type="none" w="sm" len="sm"/>
          </a:ln>
        </p:spPr>
        <p:txBody>
          <a:bodyPr wrap="none">
            <a:spAutoFit/>
          </a:bodyPr>
          <a:lstStyle/>
          <a:p>
            <a:pPr algn="l" eaLnBrk="0" hangingPunct="0">
              <a:tabLst>
                <a:tab pos="401638" algn="l"/>
                <a:tab pos="742950" algn="l"/>
                <a:tab pos="1084263" algn="l"/>
                <a:tab pos="1485900" algn="l"/>
              </a:tabLst>
            </a:pPr>
            <a:r>
              <a:rPr lang="en-US" u="none">
                <a:latin typeface="Comic Sans MS" pitchFamily="66" charset="0"/>
              </a:rPr>
              <a:t>0	1	2	 3	 4</a:t>
            </a:r>
          </a:p>
        </p:txBody>
      </p:sp>
      <p:sp>
        <p:nvSpPr>
          <p:cNvPr id="39953" name="Footer Placeholder 24"/>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rtl="1" eaLnBrk="1" hangingPunct="1"/>
            <a:r>
              <a:rPr lang="fa-IR" sz="4800" smtClean="0">
                <a:cs typeface="Nazanin" pitchFamily="2" charset="-78"/>
              </a:rPr>
              <a:t>ريست كردن </a:t>
            </a:r>
            <a:r>
              <a:rPr lang="fa-IR" sz="4800" smtClean="0">
                <a:latin typeface="Times New Roman" pitchFamily="18" charset="0"/>
                <a:cs typeface="Nazanin" pitchFamily="2" charset="-78"/>
              </a:rPr>
              <a:t>لچ با مقدار </a:t>
            </a:r>
            <a:r>
              <a:rPr lang="en-US" sz="4800" smtClean="0">
                <a:latin typeface="Times New Roman" pitchFamily="18" charset="0"/>
                <a:cs typeface="Nazanin" pitchFamily="2" charset="-78"/>
              </a:rPr>
              <a:t>RS=01</a:t>
            </a:r>
          </a:p>
        </p:txBody>
      </p:sp>
      <p:sp>
        <p:nvSpPr>
          <p:cNvPr id="40964" name="Rectangle 3"/>
          <p:cNvSpPr>
            <a:spLocks noGrp="1" noChangeArrowheads="1"/>
          </p:cNvSpPr>
          <p:nvPr>
            <p:ph type="body" idx="1"/>
          </p:nvPr>
        </p:nvSpPr>
        <p:spPr>
          <a:xfrm>
            <a:off x="457200" y="1600200"/>
            <a:ext cx="5562600" cy="4525963"/>
          </a:xfrm>
        </p:spPr>
        <p:txBody>
          <a:bodyPr/>
          <a:lstStyle/>
          <a:p>
            <a:pPr algn="justLow" rtl="1" eaLnBrk="1" hangingPunct="1"/>
            <a:r>
              <a:rPr lang="fa-IR" sz="4000" smtClean="0">
                <a:latin typeface="Times New Roman" pitchFamily="18" charset="0"/>
                <a:cs typeface="Nazanin" pitchFamily="2" charset="-78"/>
              </a:rPr>
              <a:t>مقدار </a:t>
            </a:r>
            <a:r>
              <a:rPr lang="en-US" sz="4000" smtClean="0">
                <a:latin typeface="Times New Roman" pitchFamily="18" charset="0"/>
                <a:cs typeface="Nazanin" pitchFamily="2" charset="-78"/>
              </a:rPr>
              <a:t>QQ</a:t>
            </a:r>
            <a:r>
              <a:rPr lang="en-US" sz="4000" smtClean="0">
                <a:cs typeface="Nazanin" pitchFamily="2" charset="-78"/>
              </a:rPr>
              <a:t>’</a:t>
            </a:r>
            <a:r>
              <a:rPr lang="fa-IR" sz="4000" smtClean="0">
                <a:latin typeface="Times New Roman" pitchFamily="18" charset="0"/>
                <a:cs typeface="Nazanin" pitchFamily="2" charset="-78"/>
              </a:rPr>
              <a:t>برابر با چه مقداري مي‌گردد اگر</a:t>
            </a:r>
            <a:r>
              <a:rPr lang="en-US" sz="4000" smtClean="0">
                <a:latin typeface="Times New Roman" pitchFamily="18" charset="0"/>
                <a:cs typeface="Nazanin" pitchFamily="2" charset="-78"/>
              </a:rPr>
              <a:t>RS=01</a:t>
            </a:r>
            <a:r>
              <a:rPr lang="fa-IR" sz="4000" smtClean="0">
                <a:latin typeface="Times New Roman" pitchFamily="18" charset="0"/>
                <a:cs typeface="Nazanin" pitchFamily="2" charset="-78"/>
              </a:rPr>
              <a:t>شود؟</a:t>
            </a:r>
          </a:p>
          <a:p>
            <a:pPr algn="justLow" rtl="1" eaLnBrk="1" hangingPunct="1"/>
            <a:r>
              <a:rPr lang="fa-IR" sz="4000" smtClean="0">
                <a:latin typeface="Times New Roman" pitchFamily="18" charset="0"/>
                <a:cs typeface="Nazanin" pitchFamily="2" charset="-78"/>
              </a:rPr>
              <a:t>از آنجائي كه </a:t>
            </a:r>
            <a:r>
              <a:rPr lang="en-US" sz="4000" smtClean="0">
                <a:latin typeface="Times New Roman" pitchFamily="18" charset="0"/>
                <a:cs typeface="Nazanin" pitchFamily="2" charset="-78"/>
              </a:rPr>
              <a:t>R=1</a:t>
            </a:r>
            <a:r>
              <a:rPr lang="fa-IR" sz="4000" smtClean="0">
                <a:latin typeface="Times New Roman" pitchFamily="18" charset="0"/>
                <a:cs typeface="Nazanin" pitchFamily="2" charset="-78"/>
              </a:rPr>
              <a:t>ومقدار</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fa-IR" sz="4000" smtClean="0">
                <a:latin typeface="Times New Roman" pitchFamily="18" charset="0"/>
                <a:cs typeface="Nazanin" pitchFamily="2" charset="-78"/>
              </a:rPr>
              <a:t>بدون توجه به مقدار</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current</a:t>
            </a:r>
            <a:r>
              <a:rPr lang="fa-IR" sz="4000" smtClean="0">
                <a:latin typeface="Times New Roman" pitchFamily="18" charset="0"/>
                <a:cs typeface="Nazanin" pitchFamily="2" charset="-78"/>
              </a:rPr>
              <a:t>برابر 0است بنابراين</a:t>
            </a:r>
            <a:r>
              <a:rPr lang="fa-IR" sz="4000" smtClean="0">
                <a:cs typeface="Nazanin" pitchFamily="2" charset="-78"/>
              </a:rPr>
              <a:t>: </a:t>
            </a:r>
            <a:endParaRPr lang="en-US" sz="4000" smtClean="0">
              <a:cs typeface="Nazanin" pitchFamily="2" charset="-78"/>
            </a:endParaRPr>
          </a:p>
          <a:p>
            <a:pPr algn="ctr" eaLnBrk="1" hangingPunct="1">
              <a:spcBef>
                <a:spcPct val="80000"/>
              </a:spcBef>
              <a:spcAft>
                <a:spcPct val="60000"/>
              </a:spcAft>
              <a:buFontTx/>
              <a:buNone/>
            </a:pP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 = (1 + Q</a:t>
            </a:r>
            <a:r>
              <a:rPr lang="en-US" sz="4000" smtClean="0">
                <a:cs typeface="Nazanin" pitchFamily="2" charset="-78"/>
              </a:rPr>
              <a:t>’</a:t>
            </a:r>
            <a:r>
              <a:rPr lang="en-US" sz="4000" baseline="-25000" smtClean="0">
                <a:latin typeface="Times New Roman" pitchFamily="18" charset="0"/>
                <a:cs typeface="Nazanin" pitchFamily="2" charset="-78"/>
              </a:rPr>
              <a:t>current</a:t>
            </a:r>
            <a:r>
              <a:rPr lang="en-US" sz="4000" smtClean="0">
                <a:latin typeface="Times New Roman" pitchFamily="18" charset="0"/>
                <a:cs typeface="Nazanin" pitchFamily="2" charset="-78"/>
              </a:rPr>
              <a:t>)</a:t>
            </a:r>
            <a:r>
              <a:rPr lang="en-US" sz="4000" smtClean="0">
                <a:cs typeface="Nazanin" pitchFamily="2" charset="-78"/>
              </a:rPr>
              <a:t>’</a:t>
            </a:r>
            <a:r>
              <a:rPr lang="en-US" sz="4000" smtClean="0">
                <a:latin typeface="Times New Roman" pitchFamily="18" charset="0"/>
                <a:cs typeface="Nazanin" pitchFamily="2" charset="-78"/>
              </a:rPr>
              <a:t> = 0</a:t>
            </a:r>
          </a:p>
          <a:p>
            <a:pPr algn="justLow" rtl="1" eaLnBrk="1" hangingPunct="1"/>
            <a:r>
              <a:rPr lang="fa-IR" sz="4000" smtClean="0">
                <a:latin typeface="Times New Roman" pitchFamily="18" charset="0"/>
                <a:cs typeface="Nazanin" pitchFamily="2" charset="-78"/>
              </a:rPr>
              <a:t>بنابراين اين مقدار جديد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به </a:t>
            </a:r>
            <a:r>
              <a:rPr lang="en-US" sz="4000" smtClean="0">
                <a:latin typeface="Times New Roman" pitchFamily="18" charset="0"/>
                <a:cs typeface="Nazanin" pitchFamily="2" charset="-78"/>
              </a:rPr>
              <a:t>NOR</a:t>
            </a:r>
            <a:r>
              <a:rPr lang="fa-IR" sz="4000" smtClean="0">
                <a:latin typeface="Times New Roman" pitchFamily="18" charset="0"/>
                <a:cs typeface="Nazanin" pitchFamily="2" charset="-78"/>
              </a:rPr>
              <a:t>پائيني در مدار فوق مي‌رودو از آنجائي كه </a:t>
            </a:r>
            <a:r>
              <a:rPr lang="en-US" sz="4000" smtClean="0">
                <a:latin typeface="Times New Roman" pitchFamily="18" charset="0"/>
                <a:cs typeface="Nazanin" pitchFamily="2" charset="-78"/>
              </a:rPr>
              <a:t>S=0</a:t>
            </a:r>
            <a:r>
              <a:rPr lang="fa-IR" sz="4000" smtClean="0">
                <a:latin typeface="Times New Roman" pitchFamily="18" charset="0"/>
                <a:cs typeface="Nazanin" pitchFamily="2" charset="-78"/>
              </a:rPr>
              <a:t>است پس:</a:t>
            </a:r>
          </a:p>
          <a:p>
            <a:pPr algn="justLow" rtl="1" eaLnBrk="1" hangingPunct="1"/>
            <a:endParaRPr lang="fa-IR" sz="4000" smtClean="0">
              <a:latin typeface="Times New Roman" pitchFamily="18" charset="0"/>
              <a:cs typeface="Nazanin" pitchFamily="2" charset="-78"/>
            </a:endParaRPr>
          </a:p>
          <a:p>
            <a:pPr algn="ctr" eaLnBrk="1" hangingPunct="1">
              <a:spcBef>
                <a:spcPct val="80000"/>
              </a:spcBef>
              <a:spcAft>
                <a:spcPct val="60000"/>
              </a:spcAft>
              <a:buFontTx/>
              <a:buNone/>
            </a:pPr>
            <a:r>
              <a:rPr lang="en-US" sz="4000" smtClean="0">
                <a:latin typeface="Times New Roman" pitchFamily="18" charset="0"/>
                <a:cs typeface="Nazanin" pitchFamily="2" charset="-78"/>
              </a:rPr>
              <a:t>Q</a:t>
            </a:r>
            <a:r>
              <a:rPr lang="en-US" sz="4000" smtClean="0">
                <a:cs typeface="Nazanin" pitchFamily="2" charset="-78"/>
              </a:rPr>
              <a:t>’</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 = (0 + 0)</a:t>
            </a:r>
            <a:r>
              <a:rPr lang="en-US" sz="4000" smtClean="0">
                <a:cs typeface="Nazanin" pitchFamily="2" charset="-78"/>
              </a:rPr>
              <a:t>’</a:t>
            </a:r>
            <a:r>
              <a:rPr lang="en-US" sz="4000" smtClean="0">
                <a:latin typeface="Times New Roman" pitchFamily="18" charset="0"/>
                <a:cs typeface="Nazanin" pitchFamily="2" charset="-78"/>
              </a:rPr>
              <a:t> = 1</a:t>
            </a:r>
          </a:p>
          <a:p>
            <a:pPr algn="ctr" eaLnBrk="1" hangingPunct="1">
              <a:spcBef>
                <a:spcPct val="80000"/>
              </a:spcBef>
              <a:spcAft>
                <a:spcPct val="60000"/>
              </a:spcAft>
              <a:buFontTx/>
              <a:buNone/>
            </a:pPr>
            <a:endParaRPr lang="en-US" sz="4000" smtClean="0">
              <a:latin typeface="Times New Roman" pitchFamily="18" charset="0"/>
              <a:cs typeface="Nazanin" pitchFamily="2" charset="-78"/>
            </a:endParaRPr>
          </a:p>
        </p:txBody>
      </p:sp>
      <p:graphicFrame>
        <p:nvGraphicFramePr>
          <p:cNvPr id="40962" name="Object 4"/>
          <p:cNvGraphicFramePr>
            <a:graphicFrameLocks noChangeAspect="1"/>
          </p:cNvGraphicFramePr>
          <p:nvPr/>
        </p:nvGraphicFramePr>
        <p:xfrm>
          <a:off x="6324600" y="990600"/>
          <a:ext cx="2228850" cy="1476375"/>
        </p:xfrm>
        <a:graphic>
          <a:graphicData uri="http://schemas.openxmlformats.org/presentationml/2006/ole">
            <mc:AlternateContent xmlns:mc="http://schemas.openxmlformats.org/markup-compatibility/2006">
              <mc:Choice xmlns:v="urn:schemas-microsoft-com:vml" Requires="v">
                <p:oleObj spid="_x0000_s40965" name="Bitmap Image" r:id="rId3" imgW="2228571" imgH="1476190" progId="Paint.Picture">
                  <p:embed/>
                </p:oleObj>
              </mc:Choice>
              <mc:Fallback>
                <p:oleObj name="Bitmap Image" r:id="rId3" imgW="2228571" imgH="147619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90600"/>
                        <a:ext cx="22288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5"/>
          <p:cNvSpPr txBox="1">
            <a:spLocks noChangeArrowheads="1"/>
          </p:cNvSpPr>
          <p:nvPr/>
        </p:nvSpPr>
        <p:spPr bwMode="auto">
          <a:xfrm>
            <a:off x="6248400" y="2895600"/>
            <a:ext cx="2355850" cy="641350"/>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(R + Q’</a:t>
            </a:r>
            <a:r>
              <a:rPr lang="en-US" u="none" baseline="-25000">
                <a:latin typeface="Comic Sans MS" pitchFamily="66" charset="0"/>
              </a:rPr>
              <a:t>current</a:t>
            </a:r>
            <a:r>
              <a:rPr lang="en-US" u="none">
                <a:latin typeface="Comic Sans MS" pitchFamily="66" charset="0"/>
              </a:rPr>
              <a:t>)’</a:t>
            </a:r>
          </a:p>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(S + Q</a:t>
            </a:r>
            <a:r>
              <a:rPr lang="en-US" u="none" baseline="-25000">
                <a:latin typeface="Comic Sans MS" pitchFamily="66" charset="0"/>
              </a:rPr>
              <a:t>current</a:t>
            </a:r>
            <a:r>
              <a:rPr lang="en-US" u="none">
                <a:latin typeface="Comic Sans MS" pitchFamily="66" charset="0"/>
              </a:rPr>
              <a:t>)’</a:t>
            </a:r>
          </a:p>
        </p:txBody>
      </p:sp>
      <p:sp>
        <p:nvSpPr>
          <p:cNvPr id="4096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endParaRPr lang="en-US" smtClean="0"/>
          </a:p>
        </p:txBody>
      </p:sp>
      <p:sp>
        <p:nvSpPr>
          <p:cNvPr id="258051" name="Rectangle 3"/>
          <p:cNvSpPr>
            <a:spLocks noGrp="1" noChangeArrowheads="1"/>
          </p:cNvSpPr>
          <p:nvPr>
            <p:ph type="body" idx="1"/>
          </p:nvPr>
        </p:nvSpPr>
        <p:spPr/>
        <p:txBody>
          <a:bodyPr/>
          <a:lstStyle/>
          <a:p>
            <a:pPr algn="r" rtl="1" eaLnBrk="1" hangingPunct="1">
              <a:lnSpc>
                <a:spcPct val="120000"/>
              </a:lnSpc>
            </a:pPr>
            <a:r>
              <a:rPr lang="fa-IR" sz="4000" smtClean="0">
                <a:latin typeface="Times New Roman" pitchFamily="18" charset="0"/>
                <a:cs typeface="Nazanin" pitchFamily="2" charset="-78"/>
              </a:rPr>
              <a:t>بنابراين وقتي </a:t>
            </a:r>
            <a:r>
              <a:rPr lang="en-US" sz="4000" smtClean="0">
                <a:latin typeface="Times New Roman" pitchFamily="18" charset="0"/>
                <a:cs typeface="Nazanin" pitchFamily="2" charset="-78"/>
              </a:rPr>
              <a:t>RS=01</a:t>
            </a:r>
            <a:r>
              <a:rPr lang="fa-IR" sz="4000" smtClean="0">
                <a:latin typeface="Times New Roman" pitchFamily="18" charset="0"/>
                <a:cs typeface="Nazanin" pitchFamily="2" charset="-78"/>
              </a:rPr>
              <a:t>در نتيجه </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=0</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=1</a:t>
            </a:r>
            <a:endParaRPr lang="fa-IR" sz="4000" smtClean="0">
              <a:latin typeface="Times New Roman" pitchFamily="18" charset="0"/>
              <a:cs typeface="Nazanin" pitchFamily="2" charset="-78"/>
            </a:endParaRPr>
          </a:p>
          <a:p>
            <a:pPr algn="r" rtl="1" eaLnBrk="1" hangingPunct="1">
              <a:lnSpc>
                <a:spcPct val="120000"/>
              </a:lnSpc>
              <a:buFontTx/>
              <a:buNone/>
            </a:pPr>
            <a:endParaRPr lang="en-US" sz="4000" smtClean="0">
              <a:latin typeface="Times New Roman" pitchFamily="18" charset="0"/>
              <a:cs typeface="Nazanin" pitchFamily="2" charset="-78"/>
            </a:endParaRPr>
          </a:p>
          <a:p>
            <a:pPr algn="r" rtl="1" eaLnBrk="1" hangingPunct="1">
              <a:lnSpc>
                <a:spcPct val="120000"/>
              </a:lnSpc>
            </a:pPr>
            <a:r>
              <a:rPr lang="fa-IR" sz="4000" smtClean="0">
                <a:latin typeface="Times New Roman" pitchFamily="18" charset="0"/>
                <a:cs typeface="Nazanin" pitchFamily="2" charset="-78"/>
              </a:rPr>
              <a:t>صفر كردن خروجي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را ريست ويا پاك كردن مي‌گويند.نام گذاري حرف </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ورودي كه از كلمة </a:t>
            </a:r>
            <a:r>
              <a:rPr lang="en-US" sz="4000" smtClean="0">
                <a:latin typeface="Times New Roman" pitchFamily="18" charset="0"/>
                <a:cs typeface="Nazanin" pitchFamily="2" charset="-78"/>
              </a:rPr>
              <a:t>Reset</a:t>
            </a:r>
            <a:r>
              <a:rPr lang="fa-IR" sz="4000" smtClean="0">
                <a:latin typeface="Times New Roman" pitchFamily="18" charset="0"/>
                <a:cs typeface="Nazanin" pitchFamily="2" charset="-78"/>
              </a:rPr>
              <a:t>گرفته شده است نماينگر اين واقعيت است كه با 1شدن </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و0بودن</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عمل ريست صورت مي‌گيرد. </a:t>
            </a:r>
          </a:p>
          <a:p>
            <a:pPr algn="r" rtl="1" eaLnBrk="1" hangingPunct="1">
              <a:lnSpc>
                <a:spcPct val="120000"/>
              </a:lnSpc>
              <a:buFontTx/>
              <a:buNone/>
            </a:pPr>
            <a:endParaRPr lang="fa-IR" sz="4000" smtClean="0">
              <a:latin typeface="Times New Roman" pitchFamily="18" charset="0"/>
              <a:cs typeface="Nazanin" pitchFamily="2" charset="-78"/>
            </a:endParaRPr>
          </a:p>
          <a:p>
            <a:pPr algn="r" rtl="1" eaLnBrk="1" hangingPunct="1">
              <a:lnSpc>
                <a:spcPct val="120000"/>
              </a:lnSpc>
            </a:pPr>
            <a:r>
              <a:rPr lang="fa-IR" sz="4000" smtClean="0">
                <a:latin typeface="Times New Roman" pitchFamily="18" charset="0"/>
                <a:cs typeface="Nazanin" pitchFamily="2" charset="-78"/>
              </a:rPr>
              <a:t>در اينجا بر مشاهدة تغييرات از زمان اعمال ورودي تا مشاهدة خروجي نهايي 2گيت تاخير وجود دارد</a:t>
            </a:r>
          </a:p>
          <a:p>
            <a:pPr eaLnBrk="1" hangingPunct="1"/>
            <a:endParaRPr lang="en-US" sz="4000" smtClean="0">
              <a:cs typeface="Nazanin" pitchFamily="2" charset="-78"/>
            </a:endParaRPr>
          </a:p>
        </p:txBody>
      </p:sp>
      <p:sp>
        <p:nvSpPr>
          <p:cNvPr id="25805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استفاده از لچ هاي </a:t>
            </a:r>
            <a:r>
              <a:rPr lang="en-US" sz="4800" smtClean="0">
                <a:latin typeface="Times New Roman" pitchFamily="18" charset="0"/>
                <a:cs typeface="Nazanin" pitchFamily="2" charset="-78"/>
              </a:rPr>
              <a:t>RS </a:t>
            </a:r>
            <a:r>
              <a:rPr lang="fa-IR" sz="4800" smtClean="0">
                <a:latin typeface="Times New Roman" pitchFamily="18" charset="0"/>
                <a:cs typeface="Nazanin" pitchFamily="2" charset="-78"/>
              </a:rPr>
              <a:t> بجاي سلول‌هاي</a:t>
            </a:r>
            <a:r>
              <a:rPr lang="fa-IR" sz="4800" smtClean="0">
                <a:cs typeface="Nazanin" pitchFamily="2" charset="-78"/>
              </a:rPr>
              <a:t> حافظه</a:t>
            </a:r>
            <a:endParaRPr lang="en-US" sz="4800" smtClean="0">
              <a:cs typeface="Nazanin" pitchFamily="2" charset="-78"/>
            </a:endParaRPr>
          </a:p>
        </p:txBody>
      </p:sp>
      <p:sp>
        <p:nvSpPr>
          <p:cNvPr id="41989" name="Rectangle 3"/>
          <p:cNvSpPr>
            <a:spLocks noGrp="1" noChangeArrowheads="1"/>
          </p:cNvSpPr>
          <p:nvPr>
            <p:ph type="body" idx="1"/>
          </p:nvPr>
        </p:nvSpPr>
        <p:spPr>
          <a:xfrm>
            <a:off x="457200" y="1600200"/>
            <a:ext cx="4800600" cy="4525963"/>
          </a:xfrm>
        </p:spPr>
        <p:txBody>
          <a:bodyPr/>
          <a:lstStyle/>
          <a:p>
            <a:pPr algn="justLow" rtl="1" eaLnBrk="1" hangingPunct="1"/>
            <a:r>
              <a:rPr lang="fa-IR" sz="4000" smtClean="0">
                <a:cs typeface="Nazanin" pitchFamily="2" charset="-78"/>
              </a:rPr>
              <a:t>با </a:t>
            </a:r>
            <a:r>
              <a:rPr lang="fa-IR" sz="4000" smtClean="0">
                <a:latin typeface="Times New Roman" pitchFamily="18" charset="0"/>
                <a:cs typeface="Nazanin" pitchFamily="2" charset="-78"/>
              </a:rPr>
              <a:t>مشاهدة جدول روبه رو مشخص مي‌شود كه مي‌توان با تغيير در ورودي هاي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خروجي را ست ،ريست و بدون تغيير باقي مي‌گذارد.</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خروجي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در هر لحظه بيانگر دادة ذخيره شده در لچ مي‌باشد.به اين مقدار معمولاً حالت لچ گفته مي‌شود.</a:t>
            </a:r>
          </a:p>
          <a:p>
            <a:pPr algn="justLow" rtl="1" eaLnBrk="1" hangingPunct="1"/>
            <a:r>
              <a:rPr lang="fa-IR" sz="4000" smtClean="0">
                <a:latin typeface="Times New Roman" pitchFamily="18" charset="0"/>
                <a:cs typeface="Nazanin" pitchFamily="2" charset="-78"/>
              </a:rPr>
              <a:t>با باز نويسي جدول فوق به صورت شكل مقابل مي‌توا ن مشاهده كرد كه مقدار خروجي در هر لحظه علاوه بر مقادير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به مقدار فعلي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fa-IR" sz="4000" smtClean="0">
                <a:latin typeface="Times New Roman" pitchFamily="18" charset="0"/>
                <a:cs typeface="Nazanin" pitchFamily="2" charset="-78"/>
              </a:rPr>
              <a:t>نيز بستگي</a:t>
            </a:r>
            <a:r>
              <a:rPr lang="fa-IR" sz="4000" smtClean="0">
                <a:cs typeface="Nazanin" pitchFamily="2" charset="-78"/>
              </a:rPr>
              <a:t> دارد.</a:t>
            </a:r>
            <a:endParaRPr lang="en-US" sz="4000" smtClean="0">
              <a:cs typeface="Nazanin" pitchFamily="2" charset="-78"/>
            </a:endParaRPr>
          </a:p>
        </p:txBody>
      </p:sp>
      <p:graphicFrame>
        <p:nvGraphicFramePr>
          <p:cNvPr id="41986" name="Object 4"/>
          <p:cNvGraphicFramePr>
            <a:graphicFrameLocks noChangeAspect="1"/>
          </p:cNvGraphicFramePr>
          <p:nvPr/>
        </p:nvGraphicFramePr>
        <p:xfrm>
          <a:off x="5942013" y="917575"/>
          <a:ext cx="2333625" cy="1468438"/>
        </p:xfrm>
        <a:graphic>
          <a:graphicData uri="http://schemas.openxmlformats.org/presentationml/2006/ole">
            <mc:AlternateContent xmlns:mc="http://schemas.openxmlformats.org/markup-compatibility/2006">
              <mc:Choice xmlns:v="urn:schemas-microsoft-com:vml" Requires="v">
                <p:oleObj spid="_x0000_s41992" name="Document" r:id="rId3" imgW="2355120" imgH="1487520" progId="Word.Document.8">
                  <p:embed/>
                </p:oleObj>
              </mc:Choice>
              <mc:Fallback>
                <p:oleObj name="Document" r:id="rId3" imgW="2355120" imgH="148752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917575"/>
                        <a:ext cx="2333625" cy="146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5"/>
          <p:cNvGraphicFramePr>
            <a:graphicFrameLocks noChangeAspect="1"/>
          </p:cNvGraphicFramePr>
          <p:nvPr/>
        </p:nvGraphicFramePr>
        <p:xfrm>
          <a:off x="5330825" y="3582988"/>
          <a:ext cx="3451225" cy="2630487"/>
        </p:xfrm>
        <a:graphic>
          <a:graphicData uri="http://schemas.openxmlformats.org/presentationml/2006/ole">
            <mc:AlternateContent xmlns:mc="http://schemas.openxmlformats.org/markup-compatibility/2006">
              <mc:Choice xmlns:v="urn:schemas-microsoft-com:vml" Requires="v">
                <p:oleObj spid="_x0000_s41993" name="Document" r:id="rId5" imgW="3453120" imgH="2629080" progId="Word.Document.8">
                  <p:embed/>
                </p:oleObj>
              </mc:Choice>
              <mc:Fallback>
                <p:oleObj name="Document" r:id="rId5" imgW="3453120" imgH="262908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0825" y="3582988"/>
                        <a:ext cx="3451225" cy="2630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0"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لچ </a:t>
            </a:r>
            <a:r>
              <a:rPr lang="en-US" sz="4800" smtClean="0">
                <a:latin typeface="Times New Roman" pitchFamily="18" charset="0"/>
                <a:cs typeface="Nazanin" pitchFamily="2" charset="-78"/>
              </a:rPr>
              <a:t>RS</a:t>
            </a:r>
            <a:r>
              <a:rPr lang="fa-IR" sz="4800" smtClean="0">
                <a:latin typeface="Times New Roman" pitchFamily="18" charset="0"/>
                <a:cs typeface="Nazanin" pitchFamily="2" charset="-78"/>
              </a:rPr>
              <a:t> جزء پاية مدار‌</a:t>
            </a:r>
            <a:r>
              <a:rPr lang="fa-IR" sz="4800" smtClean="0">
                <a:cs typeface="Nazanin" pitchFamily="2" charset="-78"/>
              </a:rPr>
              <a:t>هاي ترتيبي </a:t>
            </a:r>
            <a:endParaRPr lang="en-US" sz="4800" smtClean="0">
              <a:cs typeface="Nazanin" pitchFamily="2" charset="-78"/>
            </a:endParaRPr>
          </a:p>
        </p:txBody>
      </p:sp>
      <p:sp>
        <p:nvSpPr>
          <p:cNvPr id="43013" name="Rectangle 3"/>
          <p:cNvSpPr>
            <a:spLocks noGrp="1" noChangeArrowheads="1"/>
          </p:cNvSpPr>
          <p:nvPr>
            <p:ph type="body" idx="1"/>
          </p:nvPr>
        </p:nvSpPr>
        <p:spPr>
          <a:xfrm>
            <a:off x="457200" y="1600200"/>
            <a:ext cx="4800600" cy="4525963"/>
          </a:xfrm>
        </p:spPr>
        <p:txBody>
          <a:bodyPr/>
          <a:lstStyle/>
          <a:p>
            <a:pPr algn="r" rtl="1" eaLnBrk="1" hangingPunct="1"/>
            <a:endParaRPr lang="fa-IR" smtClean="0"/>
          </a:p>
          <a:p>
            <a:pPr algn="justLow" rtl="1" eaLnBrk="1" hangingPunct="1"/>
            <a:r>
              <a:rPr lang="fa-IR" sz="4000" smtClean="0">
                <a:latin typeface="Times New Roman" pitchFamily="18" charset="0"/>
                <a:cs typeface="Nazanin" pitchFamily="2" charset="-78"/>
              </a:rPr>
              <a:t>توجه داشته باشيد كه  در صورتيكه </a:t>
            </a:r>
            <a:r>
              <a:rPr lang="en-US" sz="4000" smtClean="0">
                <a:latin typeface="Times New Roman" pitchFamily="18" charset="0"/>
                <a:cs typeface="Nazanin" pitchFamily="2" charset="-78"/>
              </a:rPr>
              <a:t>RS=00</a:t>
            </a:r>
            <a:r>
              <a:rPr lang="fa-IR" sz="4000" smtClean="0">
                <a:latin typeface="Times New Roman" pitchFamily="18" charset="0"/>
                <a:cs typeface="Nazanin" pitchFamily="2" charset="-78"/>
              </a:rPr>
              <a:t>باشد مقدار بعدي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به مقدار فعلي آن بستگي دارد.</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بنابر اين با اعمال ورودي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در دو زمان متفاوت كه در آن مقدار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متفاوت است مي‌توان خروجي هاي متفاوتي دريافت داشت.</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حالت توصيف شده با رفتار مدارهاي تركيبي كاملاً متفاوت</a:t>
            </a:r>
            <a:r>
              <a:rPr lang="fa-IR" sz="4000" smtClean="0">
                <a:cs typeface="Nazanin" pitchFamily="2" charset="-78"/>
              </a:rPr>
              <a:t> است</a:t>
            </a:r>
          </a:p>
        </p:txBody>
      </p:sp>
      <p:graphicFrame>
        <p:nvGraphicFramePr>
          <p:cNvPr id="43010" name="Object 4"/>
          <p:cNvGraphicFramePr>
            <a:graphicFrameLocks noChangeAspect="1"/>
          </p:cNvGraphicFramePr>
          <p:nvPr/>
        </p:nvGraphicFramePr>
        <p:xfrm>
          <a:off x="5330825" y="3582988"/>
          <a:ext cx="3451225" cy="2630487"/>
        </p:xfrm>
        <a:graphic>
          <a:graphicData uri="http://schemas.openxmlformats.org/presentationml/2006/ole">
            <mc:AlternateContent xmlns:mc="http://schemas.openxmlformats.org/markup-compatibility/2006">
              <mc:Choice xmlns:v="urn:schemas-microsoft-com:vml" Requires="v">
                <p:oleObj spid="_x0000_s43016" name="Document" r:id="rId3" imgW="3453120" imgH="2629080" progId="Word.Document.8">
                  <p:embed/>
                </p:oleObj>
              </mc:Choice>
              <mc:Fallback>
                <p:oleObj name="Document" r:id="rId3" imgW="3453120" imgH="262908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825" y="3582988"/>
                        <a:ext cx="3451225" cy="2630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5"/>
          <p:cNvGraphicFramePr>
            <a:graphicFrameLocks noChangeAspect="1"/>
          </p:cNvGraphicFramePr>
          <p:nvPr/>
        </p:nvGraphicFramePr>
        <p:xfrm>
          <a:off x="5942013" y="917575"/>
          <a:ext cx="2333625" cy="1468438"/>
        </p:xfrm>
        <a:graphic>
          <a:graphicData uri="http://schemas.openxmlformats.org/presentationml/2006/ole">
            <mc:AlternateContent xmlns:mc="http://schemas.openxmlformats.org/markup-compatibility/2006">
              <mc:Choice xmlns:v="urn:schemas-microsoft-com:vml" Requires="v">
                <p:oleObj spid="_x0000_s43017" name="Document" r:id="rId5" imgW="2326680" imgH="1467000" progId="Word.Document.8">
                  <p:embed/>
                </p:oleObj>
              </mc:Choice>
              <mc:Fallback>
                <p:oleObj name="Document" r:id="rId5" imgW="2326680" imgH="146700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013" y="917575"/>
                        <a:ext cx="2333625" cy="146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rtl="1" eaLnBrk="1" hangingPunct="1"/>
            <a:r>
              <a:rPr lang="fa-IR" sz="4800" smtClean="0">
                <a:cs typeface="Nazanin" pitchFamily="2" charset="-78"/>
              </a:rPr>
              <a:t>خروجي لچ </a:t>
            </a:r>
            <a:r>
              <a:rPr lang="fa-IR" sz="4800" smtClean="0">
                <a:latin typeface="Times New Roman" pitchFamily="18" charset="0"/>
                <a:cs typeface="Nazanin" pitchFamily="2" charset="-78"/>
              </a:rPr>
              <a:t>در حالت </a:t>
            </a:r>
            <a:r>
              <a:rPr lang="en-US" sz="4800" smtClean="0">
                <a:latin typeface="Times New Roman" pitchFamily="18" charset="0"/>
                <a:cs typeface="Nazanin" pitchFamily="2" charset="-78"/>
              </a:rPr>
              <a:t>RS=11</a:t>
            </a:r>
          </a:p>
        </p:txBody>
      </p:sp>
      <p:sp>
        <p:nvSpPr>
          <p:cNvPr id="44037" name="Rectangle 3"/>
          <p:cNvSpPr>
            <a:spLocks noGrp="1" noChangeArrowheads="1"/>
          </p:cNvSpPr>
          <p:nvPr>
            <p:ph type="body" idx="1"/>
          </p:nvPr>
        </p:nvSpPr>
        <p:spPr>
          <a:xfrm>
            <a:off x="457200" y="1600200"/>
            <a:ext cx="5257800" cy="4525963"/>
          </a:xfrm>
        </p:spPr>
        <p:txBody>
          <a:bodyPr/>
          <a:lstStyle/>
          <a:p>
            <a:pPr algn="justLow" rtl="1" eaLnBrk="1" hangingPunct="1"/>
            <a:r>
              <a:rPr lang="fa-IR" sz="4000" smtClean="0">
                <a:cs typeface="Nazanin" pitchFamily="2" charset="-78"/>
              </a:rPr>
              <a:t>در </a:t>
            </a:r>
            <a:r>
              <a:rPr lang="fa-IR" sz="4000" smtClean="0">
                <a:latin typeface="Times New Roman" pitchFamily="18" charset="0"/>
                <a:cs typeface="Nazanin" pitchFamily="2" charset="-78"/>
              </a:rPr>
              <a:t>حالتي كه </a:t>
            </a:r>
            <a:r>
              <a:rPr lang="en-US" sz="4000" smtClean="0">
                <a:latin typeface="Times New Roman" pitchFamily="18" charset="0"/>
                <a:cs typeface="Nazanin" pitchFamily="2" charset="-78"/>
              </a:rPr>
              <a:t>RS=11</a:t>
            </a:r>
            <a:r>
              <a:rPr lang="fa-IR" sz="4000" smtClean="0">
                <a:latin typeface="Times New Roman" pitchFamily="18" charset="0"/>
                <a:cs typeface="Nazanin" pitchFamily="2" charset="-78"/>
              </a:rPr>
              <a:t>باشد هر دو خروجي </a:t>
            </a: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en-US" sz="4000" baseline="-25000" smtClean="0">
                <a:latin typeface="Times New Roman" pitchFamily="18" charset="0"/>
                <a:cs typeface="Nazanin" pitchFamily="2" charset="-78"/>
              </a:rPr>
              <a:t>next</a:t>
            </a:r>
            <a:r>
              <a:rPr lang="fa-IR" sz="4000" smtClean="0">
                <a:latin typeface="Times New Roman" pitchFamily="18" charset="0"/>
                <a:cs typeface="Nazanin" pitchFamily="2" charset="-78"/>
              </a:rPr>
              <a:t> صفر مي‌شود. </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اين حالت متناقض اينست كه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fa-IR" sz="4000" smtClean="0">
                <a:latin typeface="Times New Roman" pitchFamily="18" charset="0"/>
                <a:cs typeface="Nazanin" pitchFamily="2" charset="-78"/>
              </a:rPr>
              <a:t>بايد مكمل يكديگر باشند.</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مشكل ديگري كه مي‌تواند بوجود آيد اينست كه چه اتفاقي مي‌افتاد اگر در اين حالت </a:t>
            </a:r>
            <a:r>
              <a:rPr lang="en-US" sz="4000" smtClean="0">
                <a:latin typeface="Times New Roman" pitchFamily="18" charset="0"/>
                <a:cs typeface="Nazanin" pitchFamily="2" charset="-78"/>
              </a:rPr>
              <a:t>RS=00</a:t>
            </a:r>
            <a:r>
              <a:rPr lang="fa-IR" sz="4000" smtClean="0">
                <a:latin typeface="Times New Roman" pitchFamily="18" charset="0"/>
                <a:cs typeface="Nazanin" pitchFamily="2" charset="-78"/>
              </a:rPr>
              <a:t> شود.</a:t>
            </a:r>
            <a:endParaRPr lang="en-US" sz="4000" smtClean="0">
              <a:latin typeface="Times New Roman" pitchFamily="18" charset="0"/>
              <a:cs typeface="Nazanin" pitchFamily="2" charset="-78"/>
            </a:endParaRPr>
          </a:p>
          <a:p>
            <a:pPr eaLnBrk="1" hangingPunct="1">
              <a:buFontTx/>
              <a:buNone/>
            </a:pPr>
            <a:endParaRPr lang="en-US" sz="4000" smtClean="0">
              <a:latin typeface="Times New Roman" pitchFamily="18" charset="0"/>
              <a:cs typeface="Nazanin" pitchFamily="2" charset="-78"/>
            </a:endParaRPr>
          </a:p>
          <a:p>
            <a:pPr algn="ctr" eaLnBrk="1" hangingPunct="1">
              <a:spcBef>
                <a:spcPct val="70000"/>
              </a:spcBef>
              <a:buFontTx/>
              <a:buNone/>
            </a:pPr>
            <a:r>
              <a:rPr lang="en-US" sz="4000" smtClean="0">
                <a:solidFill>
                  <a:srgbClr val="3333FF"/>
                </a:solidFill>
                <a:cs typeface="Nazanin" pitchFamily="2" charset="-78"/>
              </a:rPr>
              <a:t>Q</a:t>
            </a:r>
            <a:r>
              <a:rPr lang="en-US" sz="4000" baseline="-25000" smtClean="0">
                <a:solidFill>
                  <a:srgbClr val="3333FF"/>
                </a:solidFill>
                <a:cs typeface="Nazanin" pitchFamily="2" charset="-78"/>
              </a:rPr>
              <a:t>next</a:t>
            </a:r>
            <a:r>
              <a:rPr lang="en-US" sz="4000" smtClean="0">
                <a:solidFill>
                  <a:srgbClr val="3333FF"/>
                </a:solidFill>
                <a:cs typeface="Nazanin" pitchFamily="2" charset="-78"/>
              </a:rPr>
              <a:t> = (0 + 0)’ = 1</a:t>
            </a:r>
          </a:p>
          <a:p>
            <a:pPr algn="ctr" eaLnBrk="1" hangingPunct="1">
              <a:spcAft>
                <a:spcPct val="50000"/>
              </a:spcAft>
              <a:buFontTx/>
              <a:buNone/>
            </a:pPr>
            <a:r>
              <a:rPr lang="en-US" sz="4000" smtClean="0">
                <a:solidFill>
                  <a:srgbClr val="3333FF"/>
                </a:solidFill>
                <a:cs typeface="Nazanin" pitchFamily="2" charset="-78"/>
              </a:rPr>
              <a:t>Q’</a:t>
            </a:r>
            <a:r>
              <a:rPr lang="en-US" sz="4000" baseline="-25000" smtClean="0">
                <a:solidFill>
                  <a:srgbClr val="3333FF"/>
                </a:solidFill>
                <a:cs typeface="Nazanin" pitchFamily="2" charset="-78"/>
              </a:rPr>
              <a:t>next</a:t>
            </a:r>
            <a:r>
              <a:rPr lang="en-US" sz="4000" smtClean="0">
                <a:solidFill>
                  <a:srgbClr val="3333FF"/>
                </a:solidFill>
                <a:cs typeface="Nazanin" pitchFamily="2" charset="-78"/>
              </a:rPr>
              <a:t> = (0 + 0)’ = 1</a:t>
            </a:r>
            <a:endParaRPr lang="en-US" sz="4000" smtClean="0">
              <a:cs typeface="Nazanin" pitchFamily="2" charset="-78"/>
            </a:endParaRPr>
          </a:p>
        </p:txBody>
      </p:sp>
      <p:sp>
        <p:nvSpPr>
          <p:cNvPr id="44038" name="Text Box 4"/>
          <p:cNvSpPr txBox="1">
            <a:spLocks noChangeArrowheads="1"/>
          </p:cNvSpPr>
          <p:nvPr/>
        </p:nvSpPr>
        <p:spPr bwMode="auto">
          <a:xfrm>
            <a:off x="6019800" y="1066800"/>
            <a:ext cx="2355850" cy="641350"/>
          </a:xfrm>
          <a:prstGeom prst="rect">
            <a:avLst/>
          </a:prstGeom>
          <a:noFill/>
          <a:ln w="25400">
            <a:noFill/>
            <a:miter lim="800000"/>
            <a:headEnd type="none" w="sm" len="sm"/>
            <a:tailEnd type="none" w="sm" len="sm"/>
          </a:ln>
        </p:spPr>
        <p:txBody>
          <a:bodyPr wrap="none">
            <a:spAutoFit/>
          </a:bodyPr>
          <a:lstStyle/>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(R + Q’</a:t>
            </a:r>
            <a:r>
              <a:rPr lang="en-US" u="none" baseline="-25000">
                <a:latin typeface="Comic Sans MS" pitchFamily="66" charset="0"/>
              </a:rPr>
              <a:t>current</a:t>
            </a:r>
            <a:r>
              <a:rPr lang="en-US" u="none">
                <a:latin typeface="Comic Sans MS" pitchFamily="66" charset="0"/>
              </a:rPr>
              <a:t>)’</a:t>
            </a:r>
          </a:p>
          <a:p>
            <a:pPr algn="l" eaLnBrk="0" hangingPunct="0"/>
            <a:r>
              <a:rPr lang="en-US" u="none">
                <a:latin typeface="Comic Sans MS" pitchFamily="66" charset="0"/>
              </a:rPr>
              <a:t>Q’</a:t>
            </a:r>
            <a:r>
              <a:rPr lang="en-US" u="none" baseline="-25000">
                <a:latin typeface="Comic Sans MS" pitchFamily="66" charset="0"/>
              </a:rPr>
              <a:t>next</a:t>
            </a:r>
            <a:r>
              <a:rPr lang="en-US" u="none">
                <a:latin typeface="Comic Sans MS" pitchFamily="66" charset="0"/>
              </a:rPr>
              <a:t> = (S + Q</a:t>
            </a:r>
            <a:r>
              <a:rPr lang="en-US" u="none" baseline="-25000">
                <a:latin typeface="Comic Sans MS" pitchFamily="66" charset="0"/>
              </a:rPr>
              <a:t>current</a:t>
            </a:r>
            <a:r>
              <a:rPr lang="en-US" u="none">
                <a:latin typeface="Comic Sans MS" pitchFamily="66" charset="0"/>
              </a:rPr>
              <a:t>)’</a:t>
            </a:r>
          </a:p>
        </p:txBody>
      </p:sp>
      <p:grpSp>
        <p:nvGrpSpPr>
          <p:cNvPr id="44039" name="Group 5"/>
          <p:cNvGrpSpPr>
            <a:grpSpLocks/>
          </p:cNvGrpSpPr>
          <p:nvPr/>
        </p:nvGrpSpPr>
        <p:grpSpPr bwMode="auto">
          <a:xfrm>
            <a:off x="5867400" y="2057400"/>
            <a:ext cx="2762250" cy="1476375"/>
            <a:chOff x="3696" y="1296"/>
            <a:chExt cx="1740" cy="930"/>
          </a:xfrm>
        </p:grpSpPr>
        <p:graphicFrame>
          <p:nvGraphicFramePr>
            <p:cNvPr id="44035" name="Object 6"/>
            <p:cNvGraphicFramePr>
              <a:graphicFrameLocks noChangeAspect="1"/>
            </p:cNvGraphicFramePr>
            <p:nvPr/>
          </p:nvGraphicFramePr>
          <p:xfrm>
            <a:off x="3850" y="1296"/>
            <a:ext cx="1404" cy="930"/>
          </p:xfrm>
          <a:graphic>
            <a:graphicData uri="http://schemas.openxmlformats.org/presentationml/2006/ole">
              <mc:AlternateContent xmlns:mc="http://schemas.openxmlformats.org/markup-compatibility/2006">
                <mc:Choice xmlns:v="urn:schemas-microsoft-com:vml" Requires="v">
                  <p:oleObj spid="_x0000_s44040" name="Bitmap Image" r:id="rId3" imgW="2228571" imgH="1476190" progId="Paint.Picture">
                    <p:embed/>
                  </p:oleObj>
                </mc:Choice>
                <mc:Fallback>
                  <p:oleObj name="Bitmap Image" r:id="rId3" imgW="2228571" imgH="1476190"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 y="1296"/>
                          <a:ext cx="1404" cy="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7" name="Text Box 7"/>
            <p:cNvSpPr txBox="1">
              <a:spLocks noChangeArrowheads="1"/>
            </p:cNvSpPr>
            <p:nvPr/>
          </p:nvSpPr>
          <p:spPr bwMode="auto">
            <a:xfrm>
              <a:off x="3696" y="1337"/>
              <a:ext cx="19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0</a:t>
              </a:r>
              <a:endParaRPr lang="en-US" sz="1400" u="none">
                <a:solidFill>
                  <a:srgbClr val="3333FF"/>
                </a:solidFill>
                <a:latin typeface="Comic Sans MS" pitchFamily="66" charset="0"/>
              </a:endParaRPr>
            </a:p>
          </p:txBody>
        </p:sp>
        <p:sp>
          <p:nvSpPr>
            <p:cNvPr id="44048" name="Text Box 8"/>
            <p:cNvSpPr txBox="1">
              <a:spLocks noChangeArrowheads="1"/>
            </p:cNvSpPr>
            <p:nvPr/>
          </p:nvSpPr>
          <p:spPr bwMode="auto">
            <a:xfrm>
              <a:off x="3698" y="1993"/>
              <a:ext cx="19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0</a:t>
              </a:r>
              <a:endParaRPr lang="en-US" sz="1400" u="none">
                <a:solidFill>
                  <a:srgbClr val="3333FF"/>
                </a:solidFill>
                <a:latin typeface="Comic Sans MS" pitchFamily="66" charset="0"/>
              </a:endParaRPr>
            </a:p>
          </p:txBody>
        </p:sp>
        <p:sp>
          <p:nvSpPr>
            <p:cNvPr id="44049" name="Text Box 9"/>
            <p:cNvSpPr txBox="1">
              <a:spLocks noChangeArrowheads="1"/>
            </p:cNvSpPr>
            <p:nvPr/>
          </p:nvSpPr>
          <p:spPr bwMode="auto">
            <a:xfrm>
              <a:off x="5242" y="1392"/>
              <a:ext cx="19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0</a:t>
              </a:r>
              <a:endParaRPr lang="en-US" sz="1400" u="none">
                <a:solidFill>
                  <a:srgbClr val="3333FF"/>
                </a:solidFill>
                <a:latin typeface="Comic Sans MS" pitchFamily="66" charset="0"/>
              </a:endParaRPr>
            </a:p>
          </p:txBody>
        </p:sp>
        <p:sp>
          <p:nvSpPr>
            <p:cNvPr id="44050" name="Text Box 10"/>
            <p:cNvSpPr txBox="1">
              <a:spLocks noChangeArrowheads="1"/>
            </p:cNvSpPr>
            <p:nvPr/>
          </p:nvSpPr>
          <p:spPr bwMode="auto">
            <a:xfrm>
              <a:off x="5242" y="1937"/>
              <a:ext cx="19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0</a:t>
              </a:r>
              <a:endParaRPr lang="en-US" sz="1400" u="none">
                <a:solidFill>
                  <a:srgbClr val="3333FF"/>
                </a:solidFill>
                <a:latin typeface="Comic Sans MS" pitchFamily="66" charset="0"/>
              </a:endParaRPr>
            </a:p>
          </p:txBody>
        </p:sp>
      </p:grpSp>
      <p:grpSp>
        <p:nvGrpSpPr>
          <p:cNvPr id="44040" name="Group 11"/>
          <p:cNvGrpSpPr>
            <a:grpSpLocks/>
          </p:cNvGrpSpPr>
          <p:nvPr/>
        </p:nvGrpSpPr>
        <p:grpSpPr bwMode="auto">
          <a:xfrm>
            <a:off x="5867400" y="4572000"/>
            <a:ext cx="2730500" cy="1476375"/>
            <a:chOff x="3696" y="2880"/>
            <a:chExt cx="1720" cy="930"/>
          </a:xfrm>
        </p:grpSpPr>
        <p:graphicFrame>
          <p:nvGraphicFramePr>
            <p:cNvPr id="44034" name="Object 12"/>
            <p:cNvGraphicFramePr>
              <a:graphicFrameLocks noChangeAspect="1"/>
            </p:cNvGraphicFramePr>
            <p:nvPr/>
          </p:nvGraphicFramePr>
          <p:xfrm>
            <a:off x="3850" y="2880"/>
            <a:ext cx="1404" cy="930"/>
          </p:xfrm>
          <a:graphic>
            <a:graphicData uri="http://schemas.openxmlformats.org/presentationml/2006/ole">
              <mc:AlternateContent xmlns:mc="http://schemas.openxmlformats.org/markup-compatibility/2006">
                <mc:Choice xmlns:v="urn:schemas-microsoft-com:vml" Requires="v">
                  <p:oleObj spid="_x0000_s44041" name="Bitmap Image" r:id="rId5" imgW="2228571" imgH="1476190" progId="Paint.Picture">
                    <p:embed/>
                  </p:oleObj>
                </mc:Choice>
                <mc:Fallback>
                  <p:oleObj name="Bitmap Image" r:id="rId5" imgW="2228571" imgH="1476190"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 y="2880"/>
                          <a:ext cx="1404" cy="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3" name="Text Box 13"/>
            <p:cNvSpPr txBox="1">
              <a:spLocks noChangeArrowheads="1"/>
            </p:cNvSpPr>
            <p:nvPr/>
          </p:nvSpPr>
          <p:spPr bwMode="auto">
            <a:xfrm>
              <a:off x="3696" y="2921"/>
              <a:ext cx="19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0</a:t>
              </a:r>
              <a:endParaRPr lang="en-US" sz="1400" u="none">
                <a:solidFill>
                  <a:srgbClr val="3333FF"/>
                </a:solidFill>
                <a:latin typeface="Comic Sans MS" pitchFamily="66" charset="0"/>
              </a:endParaRPr>
            </a:p>
          </p:txBody>
        </p:sp>
        <p:sp>
          <p:nvSpPr>
            <p:cNvPr id="44044" name="Text Box 14"/>
            <p:cNvSpPr txBox="1">
              <a:spLocks noChangeArrowheads="1"/>
            </p:cNvSpPr>
            <p:nvPr/>
          </p:nvSpPr>
          <p:spPr bwMode="auto">
            <a:xfrm>
              <a:off x="3698" y="3577"/>
              <a:ext cx="19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0</a:t>
              </a:r>
              <a:endParaRPr lang="en-US" sz="1400" u="none">
                <a:solidFill>
                  <a:srgbClr val="3333FF"/>
                </a:solidFill>
                <a:latin typeface="Comic Sans MS" pitchFamily="66" charset="0"/>
              </a:endParaRPr>
            </a:p>
          </p:txBody>
        </p:sp>
        <p:sp>
          <p:nvSpPr>
            <p:cNvPr id="44045" name="Text Box 15"/>
            <p:cNvSpPr txBox="1">
              <a:spLocks noChangeArrowheads="1"/>
            </p:cNvSpPr>
            <p:nvPr/>
          </p:nvSpPr>
          <p:spPr bwMode="auto">
            <a:xfrm>
              <a:off x="5242" y="2976"/>
              <a:ext cx="17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1</a:t>
              </a:r>
              <a:endParaRPr lang="en-US" sz="1400" u="none">
                <a:solidFill>
                  <a:srgbClr val="3333FF"/>
                </a:solidFill>
                <a:latin typeface="Comic Sans MS" pitchFamily="66" charset="0"/>
              </a:endParaRPr>
            </a:p>
          </p:txBody>
        </p:sp>
        <p:sp>
          <p:nvSpPr>
            <p:cNvPr id="44046" name="Text Box 16"/>
            <p:cNvSpPr txBox="1">
              <a:spLocks noChangeArrowheads="1"/>
            </p:cNvSpPr>
            <p:nvPr/>
          </p:nvSpPr>
          <p:spPr bwMode="auto">
            <a:xfrm>
              <a:off x="5242" y="3521"/>
              <a:ext cx="174" cy="212"/>
            </a:xfrm>
            <a:prstGeom prst="rect">
              <a:avLst/>
            </a:prstGeom>
            <a:noFill/>
            <a:ln w="25400">
              <a:noFill/>
              <a:miter lim="800000"/>
              <a:headEnd type="none" w="sm" len="sm"/>
              <a:tailEnd type="none" w="sm" len="sm"/>
            </a:ln>
          </p:spPr>
          <p:txBody>
            <a:bodyPr wrap="none">
              <a:spAutoFit/>
            </a:bodyPr>
            <a:lstStyle/>
            <a:p>
              <a:pPr algn="l" eaLnBrk="0" hangingPunct="0"/>
              <a:r>
                <a:rPr lang="en-US" sz="1600" u="none">
                  <a:solidFill>
                    <a:srgbClr val="3333FF"/>
                  </a:solidFill>
                  <a:latin typeface="Comic Sans MS" pitchFamily="66" charset="0"/>
                </a:rPr>
                <a:t>1</a:t>
              </a:r>
              <a:endParaRPr lang="en-US" sz="1400" u="none">
                <a:solidFill>
                  <a:srgbClr val="3333FF"/>
                </a:solidFill>
                <a:latin typeface="Comic Sans MS" pitchFamily="66" charset="0"/>
              </a:endParaRPr>
            </a:p>
          </p:txBody>
        </p:sp>
      </p:grpSp>
      <p:sp>
        <p:nvSpPr>
          <p:cNvPr id="369681" name="AutoShape 17"/>
          <p:cNvSpPr>
            <a:spLocks noChangeArrowheads="1"/>
          </p:cNvSpPr>
          <p:nvPr/>
        </p:nvSpPr>
        <p:spPr bwMode="auto">
          <a:xfrm>
            <a:off x="7010400" y="3657600"/>
            <a:ext cx="457200" cy="914400"/>
          </a:xfrm>
          <a:prstGeom prst="upDownArrow">
            <a:avLst>
              <a:gd name="adj1" fmla="val 44444"/>
              <a:gd name="adj2" fmla="val 65630"/>
            </a:avLst>
          </a:prstGeom>
          <a:gradFill rotWithShape="0">
            <a:gsLst>
              <a:gs pos="0">
                <a:schemeClr val="accent2"/>
              </a:gs>
              <a:gs pos="50000">
                <a:schemeClr val="accent2">
                  <a:gamma/>
                  <a:tint val="60000"/>
                  <a:invGamma/>
                </a:schemeClr>
              </a:gs>
              <a:gs pos="100000">
                <a:schemeClr val="accent2"/>
              </a:gs>
            </a:gsLst>
            <a:lin ang="5400000" scaled="1"/>
          </a:gradFill>
          <a:ln w="25400">
            <a:noFill/>
            <a:miter lim="800000"/>
            <a:headEnd type="none" w="sm" len="sm"/>
            <a:tailEnd type="none" w="sm" len="sm"/>
          </a:ln>
          <a:effectLst>
            <a:outerShdw dist="63500" dir="8587806" algn="ctr" rotWithShape="0">
              <a:schemeClr val="bg2"/>
            </a:outerShdw>
          </a:effectLst>
        </p:spPr>
        <p:txBody>
          <a:bodyPr wrap="none" anchor="ctr"/>
          <a:lstStyle/>
          <a:p>
            <a:pPr>
              <a:defRPr/>
            </a:pPr>
            <a:endParaRPr lang="en-US"/>
          </a:p>
        </p:txBody>
      </p:sp>
      <p:sp>
        <p:nvSpPr>
          <p:cNvPr id="44042" name="Footer Placeholder 1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خروجي لچ در حالت </a:t>
            </a:r>
            <a:r>
              <a:rPr lang="en-US" sz="4800" smtClean="0">
                <a:latin typeface="Times New Roman" pitchFamily="18" charset="0"/>
                <a:cs typeface="Nazanin" pitchFamily="2" charset="-78"/>
              </a:rPr>
              <a:t>RS=11</a:t>
            </a:r>
          </a:p>
        </p:txBody>
      </p:sp>
      <p:sp>
        <p:nvSpPr>
          <p:cNvPr id="259075" name="Rectangle 3"/>
          <p:cNvSpPr>
            <a:spLocks noGrp="1" noChangeArrowheads="1"/>
          </p:cNvSpPr>
          <p:nvPr>
            <p:ph type="body" idx="1"/>
          </p:nvPr>
        </p:nvSpPr>
        <p:spPr/>
        <p:txBody>
          <a:bodyPr/>
          <a:lstStyle/>
          <a:p>
            <a:pPr algn="r" rtl="1" eaLnBrk="1" hangingPunct="1"/>
            <a:r>
              <a:rPr lang="fa-IR" sz="4000" smtClean="0">
                <a:cs typeface="Nazanin" pitchFamily="2" charset="-78"/>
              </a:rPr>
              <a:t>اين مقادير جديد به </a:t>
            </a:r>
            <a:r>
              <a:rPr lang="fa-IR" sz="4000" smtClean="0">
                <a:latin typeface="Times New Roman" pitchFamily="18" charset="0"/>
                <a:cs typeface="Nazanin" pitchFamily="2" charset="-78"/>
              </a:rPr>
              <a:t>گيت </a:t>
            </a:r>
            <a:r>
              <a:rPr lang="en-US" sz="4000" smtClean="0">
                <a:latin typeface="Times New Roman" pitchFamily="18" charset="0"/>
                <a:cs typeface="Nazanin" pitchFamily="2" charset="-78"/>
              </a:rPr>
              <a:t>NOR</a:t>
            </a:r>
            <a:r>
              <a:rPr lang="fa-IR" sz="4000" smtClean="0">
                <a:latin typeface="Times New Roman" pitchFamily="18" charset="0"/>
                <a:cs typeface="Nazanin" pitchFamily="2" charset="-78"/>
              </a:rPr>
              <a:t>باز مي‌گردندودر مرحله ي بعدي ما خواهيم داشت:</a:t>
            </a:r>
          </a:p>
          <a:p>
            <a:pPr algn="ctr" eaLnBrk="1" hangingPunct="1">
              <a:spcBef>
                <a:spcPct val="70000"/>
              </a:spcBef>
              <a:buFontTx/>
              <a:buNone/>
            </a:pPr>
            <a:r>
              <a:rPr lang="en-US" sz="4000" smtClean="0">
                <a:latin typeface="Times New Roman" pitchFamily="18" charset="0"/>
                <a:cs typeface="Nazanin" pitchFamily="2" charset="-78"/>
              </a:rPr>
              <a:t>Q</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 = (0 + 1)</a:t>
            </a:r>
            <a:r>
              <a:rPr lang="en-US" sz="4000" smtClean="0">
                <a:cs typeface="Nazanin" pitchFamily="2" charset="-78"/>
              </a:rPr>
              <a:t>’</a:t>
            </a:r>
            <a:r>
              <a:rPr lang="en-US" sz="4000" smtClean="0">
                <a:latin typeface="Times New Roman" pitchFamily="18" charset="0"/>
                <a:cs typeface="Nazanin" pitchFamily="2" charset="-78"/>
              </a:rPr>
              <a:t> = 0</a:t>
            </a:r>
            <a:endParaRPr lang="fa-IR" sz="4000" smtClean="0">
              <a:latin typeface="Times New Roman" pitchFamily="18" charset="0"/>
              <a:cs typeface="Nazanin" pitchFamily="2" charset="-78"/>
            </a:endParaRPr>
          </a:p>
          <a:p>
            <a:pPr algn="ctr" eaLnBrk="1" hangingPunct="1">
              <a:spcBef>
                <a:spcPct val="70000"/>
              </a:spcBef>
              <a:buFontTx/>
              <a:buNone/>
            </a:pPr>
            <a:endParaRPr lang="en-US" sz="4000" smtClean="0">
              <a:latin typeface="Times New Roman" pitchFamily="18" charset="0"/>
              <a:cs typeface="Nazanin" pitchFamily="2" charset="-78"/>
            </a:endParaRPr>
          </a:p>
          <a:p>
            <a:pPr algn="ctr" eaLnBrk="1" hangingPunct="1">
              <a:spcAft>
                <a:spcPct val="50000"/>
              </a:spcAft>
              <a:buFontTx/>
              <a:buNone/>
            </a:pPr>
            <a:r>
              <a:rPr lang="en-US" sz="4000" smtClean="0">
                <a:latin typeface="Times New Roman" pitchFamily="18" charset="0"/>
                <a:cs typeface="Nazanin" pitchFamily="2" charset="-78"/>
              </a:rPr>
              <a:t>Q</a:t>
            </a:r>
            <a:r>
              <a:rPr lang="en-US" sz="4000" smtClean="0">
                <a:cs typeface="Nazanin" pitchFamily="2" charset="-78"/>
              </a:rPr>
              <a:t>’</a:t>
            </a:r>
            <a:r>
              <a:rPr lang="en-US" sz="4000" baseline="-25000" smtClean="0">
                <a:latin typeface="Times New Roman" pitchFamily="18" charset="0"/>
                <a:cs typeface="Nazanin" pitchFamily="2" charset="-78"/>
              </a:rPr>
              <a:t>next</a:t>
            </a:r>
            <a:r>
              <a:rPr lang="en-US" sz="4000" smtClean="0">
                <a:latin typeface="Times New Roman" pitchFamily="18" charset="0"/>
                <a:cs typeface="Nazanin" pitchFamily="2" charset="-78"/>
              </a:rPr>
              <a:t> = (0 + 1)</a:t>
            </a:r>
            <a:r>
              <a:rPr lang="en-US" sz="4000" smtClean="0">
                <a:cs typeface="Nazanin" pitchFamily="2" charset="-78"/>
              </a:rPr>
              <a:t>’</a:t>
            </a:r>
            <a:r>
              <a:rPr lang="en-US" sz="4000" smtClean="0">
                <a:latin typeface="Times New Roman" pitchFamily="18" charset="0"/>
                <a:cs typeface="Nazanin" pitchFamily="2" charset="-78"/>
              </a:rPr>
              <a:t> = 0</a:t>
            </a:r>
          </a:p>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مدار در يك حلقة بينهايت مي‌افتد كه در آن خروجي ها بين 0و1به ترتيب تغيير پيدا مي‌كنند.</a:t>
            </a:r>
          </a:p>
          <a:p>
            <a:pPr eaLnBrk="1" hangingPunct="1"/>
            <a:endParaRPr lang="en-US" sz="4000" smtClean="0">
              <a:latin typeface="Times New Roman" pitchFamily="18" charset="0"/>
              <a:cs typeface="Nazanin" pitchFamily="2" charset="-78"/>
            </a:endParaRPr>
          </a:p>
        </p:txBody>
      </p:sp>
      <p:sp>
        <p:nvSpPr>
          <p:cNvPr id="25907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rtl="1" eaLnBrk="1" hangingPunct="1"/>
            <a:r>
              <a:rPr lang="fa-IR" sz="2800" b="1" smtClean="0">
                <a:cs typeface="Nazanin" pitchFamily="2" charset="-78"/>
              </a:rPr>
              <a:t>مقايسة نمايش اعداد علامت دار در سه سيستم</a:t>
            </a:r>
            <a:endParaRPr lang="en-US" sz="2800" b="1" smtClean="0">
              <a:cs typeface="Nazanin" pitchFamily="2" charset="-78"/>
            </a:endParaRPr>
          </a:p>
        </p:txBody>
      </p:sp>
      <p:sp>
        <p:nvSpPr>
          <p:cNvPr id="72707" name="Rectangle 3"/>
          <p:cNvSpPr>
            <a:spLocks noGrp="1" noChangeArrowheads="1"/>
          </p:cNvSpPr>
          <p:nvPr>
            <p:ph type="body" idx="1"/>
          </p:nvPr>
        </p:nvSpPr>
        <p:spPr/>
        <p:txBody>
          <a:bodyPr/>
          <a:lstStyle/>
          <a:p>
            <a:pPr algn="r" rtl="1" eaLnBrk="1" hangingPunct="1"/>
            <a:r>
              <a:rPr lang="fa-IR" sz="2400" smtClean="0">
                <a:cs typeface="Nazanin" pitchFamily="2" charset="-78"/>
              </a:rPr>
              <a:t>سادگي در منفي كردن</a:t>
            </a:r>
          </a:p>
          <a:p>
            <a:pPr>
              <a:lnSpc>
                <a:spcPct val="90000"/>
              </a:lnSpc>
              <a:spcBef>
                <a:spcPct val="0"/>
              </a:spcBef>
              <a:buFontTx/>
              <a:buNone/>
            </a:pPr>
            <a:r>
              <a:rPr kumimoji="1" lang="en-US" altLang="ko-KR" smtClean="0">
                <a:ea typeface="Gulim" pitchFamily="34" charset="-127"/>
              </a:rPr>
              <a:t> </a:t>
            </a:r>
            <a:r>
              <a:rPr kumimoji="1" lang="en-US" altLang="ko-KR" sz="1800" smtClean="0">
                <a:ea typeface="Gulim" pitchFamily="34" charset="-127"/>
              </a:rPr>
              <a:t>S + M &gt; 1’s Complement &gt; 2’s Complement</a:t>
            </a:r>
          </a:p>
          <a:p>
            <a:pPr rtl="1" eaLnBrk="1" hangingPunct="1">
              <a:buFontTx/>
              <a:buNone/>
            </a:pPr>
            <a:endParaRPr lang="fa-IR" sz="2400" smtClean="0">
              <a:cs typeface="Nazanin" pitchFamily="2" charset="-78"/>
            </a:endParaRPr>
          </a:p>
          <a:p>
            <a:pPr algn="r" rtl="1" eaLnBrk="1" hangingPunct="1"/>
            <a:endParaRPr lang="fa-IR" sz="2400" smtClean="0">
              <a:cs typeface="Nazanin" pitchFamily="2" charset="-78"/>
            </a:endParaRPr>
          </a:p>
          <a:p>
            <a:pPr algn="r" rtl="1" eaLnBrk="1" hangingPunct="1"/>
            <a:r>
              <a:rPr lang="fa-IR" sz="2400" smtClean="0">
                <a:cs typeface="Nazanin" pitchFamily="2" charset="-78"/>
              </a:rPr>
              <a:t>پياده سازي توسط سخت‌افزار </a:t>
            </a:r>
          </a:p>
          <a:p>
            <a:pPr lvl="1" algn="r" rtl="1" eaLnBrk="1" hangingPunct="1"/>
            <a:r>
              <a:rPr lang="fa-IR" sz="2000" smtClean="0">
                <a:cs typeface="Nazanin" pitchFamily="2" charset="-78"/>
              </a:rPr>
              <a:t>سيستم اندازه علامت به يك تفريق كننده و يك جمع كننده نياز دارد.</a:t>
            </a:r>
          </a:p>
          <a:p>
            <a:pPr lvl="1" algn="r" rtl="1" eaLnBrk="1" hangingPunct="1"/>
            <a:r>
              <a:rPr lang="fa-IR" sz="2000" smtClean="0">
                <a:cs typeface="Nazanin" pitchFamily="2" charset="-78"/>
              </a:rPr>
              <a:t>در سيستم هاي مكمل دو و مكمل يك ،فقط به يك جمع كننده نياز  هست.</a:t>
            </a:r>
          </a:p>
          <a:p>
            <a:pPr algn="r" rtl="1" eaLnBrk="1" hangingPunct="1"/>
            <a:r>
              <a:rPr lang="fa-IR" sz="2400" smtClean="0">
                <a:cs typeface="Nazanin" pitchFamily="2" charset="-78"/>
              </a:rPr>
              <a:t>سرعت انجام محاسبات</a:t>
            </a:r>
          </a:p>
          <a:p>
            <a:pPr rtl="1" eaLnBrk="1" hangingPunct="1">
              <a:buFontTx/>
              <a:buNone/>
            </a:pPr>
            <a:endParaRPr lang="fa-IR" sz="2400" smtClean="0">
              <a:cs typeface="Nazanin" pitchFamily="2" charset="-78"/>
            </a:endParaRPr>
          </a:p>
          <a:p>
            <a:pPr>
              <a:lnSpc>
                <a:spcPct val="90000"/>
              </a:lnSpc>
              <a:spcBef>
                <a:spcPct val="0"/>
              </a:spcBef>
              <a:buFontTx/>
              <a:buNone/>
            </a:pPr>
            <a:r>
              <a:rPr kumimoji="1" lang="en-US" altLang="ko-KR" sz="1800" smtClean="0">
                <a:ea typeface="Gulim" pitchFamily="34" charset="-127"/>
              </a:rPr>
              <a:t>2’s Complement &gt; 1’s Complement(end-around C)</a:t>
            </a:r>
          </a:p>
          <a:p>
            <a:pPr algn="r" rtl="1" eaLnBrk="1" hangingPunct="1"/>
            <a:endParaRPr lang="en-US" sz="2000" smtClean="0">
              <a:cs typeface="Nazanin" pitchFamily="2" charset="-78"/>
            </a:endParaRPr>
          </a:p>
        </p:txBody>
      </p:sp>
      <p:sp>
        <p:nvSpPr>
          <p:cNvPr id="7270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يك </a:t>
            </a:r>
            <a:r>
              <a:rPr lang="en-US" sz="4800" smtClean="0">
                <a:latin typeface="Times New Roman" pitchFamily="18" charset="0"/>
                <a:cs typeface="Nazanin" pitchFamily="2" charset="-78"/>
              </a:rPr>
              <a:t>RS</a:t>
            </a:r>
            <a:r>
              <a:rPr lang="fa-IR" sz="4800" smtClean="0">
                <a:latin typeface="Times New Roman" pitchFamily="18" charset="0"/>
                <a:cs typeface="Nazanin" pitchFamily="2" charset="-78"/>
              </a:rPr>
              <a:t> ا صلاح شده</a:t>
            </a:r>
            <a:endParaRPr lang="en-US" sz="4800" smtClean="0">
              <a:latin typeface="Times New Roman" pitchFamily="18" charset="0"/>
              <a:cs typeface="Nazanin" pitchFamily="2" charset="-78"/>
            </a:endParaRPr>
          </a:p>
        </p:txBody>
      </p:sp>
      <p:sp>
        <p:nvSpPr>
          <p:cNvPr id="45061" name="Rectangle 3"/>
          <p:cNvSpPr>
            <a:spLocks noGrp="1" noChangeArrowheads="1"/>
          </p:cNvSpPr>
          <p:nvPr>
            <p:ph type="body" idx="1"/>
          </p:nvPr>
        </p:nvSpPr>
        <p:spPr/>
        <p:txBody>
          <a:bodyPr/>
          <a:lstStyle/>
          <a:p>
            <a:pPr algn="r" rtl="1" eaLnBrk="1" hangingPunct="1"/>
            <a:r>
              <a:rPr lang="fa-IR" sz="4000" smtClean="0">
                <a:cs typeface="Nazanin" pitchFamily="2" charset="-78"/>
              </a:rPr>
              <a:t>در اينجا يك لچ با </a:t>
            </a:r>
            <a:r>
              <a:rPr lang="fa-IR" sz="4000" smtClean="0">
                <a:latin typeface="Times New Roman" pitchFamily="18" charset="0"/>
                <a:cs typeface="Nazanin" pitchFamily="2" charset="-78"/>
              </a:rPr>
              <a:t>يك ورودي كنترلي</a:t>
            </a:r>
            <a:r>
              <a:rPr lang="en-US" sz="4000" smtClean="0">
                <a:latin typeface="Times New Roman" pitchFamily="18" charset="0"/>
                <a:cs typeface="Nazanin" pitchFamily="2" charset="-78"/>
              </a:rPr>
              <a:t>C</a:t>
            </a:r>
            <a:r>
              <a:rPr lang="fa-IR" sz="4000" smtClean="0">
                <a:latin typeface="Times New Roman" pitchFamily="18" charset="0"/>
                <a:cs typeface="Nazanin" pitchFamily="2" charset="-78"/>
              </a:rPr>
              <a:t> آورده شده است</a:t>
            </a:r>
            <a:r>
              <a:rPr lang="en-US" sz="4000" smtClean="0">
                <a:cs typeface="Nazanin" pitchFamily="2" charset="-78"/>
              </a:rPr>
              <a:t>.</a:t>
            </a:r>
            <a:endParaRPr lang="fa-IR" sz="4000" smtClean="0">
              <a:cs typeface="Nazanin" pitchFamily="2" charset="-78"/>
            </a:endParaRPr>
          </a:p>
          <a:p>
            <a:pPr algn="r" rtl="1"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algn="justLow" rtl="1" eaLnBrk="1" hangingPunct="1"/>
            <a:r>
              <a:rPr lang="fa-IR" sz="4000" smtClean="0">
                <a:cs typeface="Nazanin" pitchFamily="2" charset="-78"/>
              </a:rPr>
              <a:t>در </a:t>
            </a:r>
            <a:r>
              <a:rPr lang="fa-IR" sz="4000" smtClean="0">
                <a:latin typeface="Times New Roman" pitchFamily="18" charset="0"/>
                <a:cs typeface="Nazanin" pitchFamily="2" charset="-78"/>
              </a:rPr>
              <a:t>صورتي كه مقدار ورودي كنترلي 1باشد ورودي هاي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مي‌توانند همانند گذشته عمل كنند و حالت مدار را با توجه به مقادير خود تغيير دهند.در صورتي كه مقدار </a:t>
            </a:r>
            <a:r>
              <a:rPr lang="en-US" sz="4000" smtClean="0">
                <a:latin typeface="Times New Roman" pitchFamily="18" charset="0"/>
                <a:cs typeface="Nazanin" pitchFamily="2" charset="-78"/>
              </a:rPr>
              <a:t>c=0</a:t>
            </a:r>
            <a:r>
              <a:rPr lang="fa-IR" sz="4000" smtClean="0">
                <a:latin typeface="Times New Roman" pitchFamily="18" charset="0"/>
                <a:cs typeface="Nazanin" pitchFamily="2" charset="-78"/>
              </a:rPr>
              <a:t>باشد ورودي ها نمي‌توانند حالت مدار را تغيير دهند.</a:t>
            </a:r>
            <a:r>
              <a:rPr lang="fa-IR" sz="4000" smtClean="0">
                <a:cs typeface="Nazanin" pitchFamily="2" charset="-78"/>
              </a:rPr>
              <a:t> </a:t>
            </a:r>
            <a:endParaRPr lang="en-US" sz="4000" smtClean="0">
              <a:cs typeface="Nazanin" pitchFamily="2" charset="-78"/>
            </a:endParaRPr>
          </a:p>
        </p:txBody>
      </p:sp>
      <p:grpSp>
        <p:nvGrpSpPr>
          <p:cNvPr id="45062" name="Group 4"/>
          <p:cNvGrpSpPr>
            <a:grpSpLocks/>
          </p:cNvGrpSpPr>
          <p:nvPr/>
        </p:nvGrpSpPr>
        <p:grpSpPr bwMode="auto">
          <a:xfrm>
            <a:off x="914400" y="1447800"/>
            <a:ext cx="4400550" cy="1752600"/>
            <a:chOff x="576" y="2592"/>
            <a:chExt cx="2772" cy="1104"/>
          </a:xfrm>
        </p:grpSpPr>
        <p:graphicFrame>
          <p:nvGraphicFramePr>
            <p:cNvPr id="45059" name="Object 5"/>
            <p:cNvGraphicFramePr>
              <a:graphicFrameLocks noChangeAspect="1"/>
            </p:cNvGraphicFramePr>
            <p:nvPr/>
          </p:nvGraphicFramePr>
          <p:xfrm>
            <a:off x="576" y="2640"/>
            <a:ext cx="2772" cy="1038"/>
          </p:xfrm>
          <a:graphic>
            <a:graphicData uri="http://schemas.openxmlformats.org/presentationml/2006/ole">
              <mc:AlternateContent xmlns:mc="http://schemas.openxmlformats.org/markup-compatibility/2006">
                <mc:Choice xmlns:v="urn:schemas-microsoft-com:vml" Requires="v">
                  <p:oleObj spid="_x0000_s45064" name="Bitmap Image" r:id="rId3" imgW="4401164" imgH="1647619" progId="Paint.Picture">
                    <p:embed/>
                  </p:oleObj>
                </mc:Choice>
                <mc:Fallback>
                  <p:oleObj name="Bitmap Image" r:id="rId3" imgW="4401164" imgH="1647619"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640"/>
                          <a:ext cx="2772" cy="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Rectangle 6"/>
            <p:cNvSpPr>
              <a:spLocks noChangeArrowheads="1"/>
            </p:cNvSpPr>
            <p:nvPr/>
          </p:nvSpPr>
          <p:spPr bwMode="auto">
            <a:xfrm>
              <a:off x="1920" y="2592"/>
              <a:ext cx="1152" cy="1104"/>
            </a:xfrm>
            <a:prstGeom prst="rect">
              <a:avLst/>
            </a:prstGeom>
            <a:noFill/>
            <a:ln w="25400">
              <a:solidFill>
                <a:schemeClr val="accent2"/>
              </a:solidFill>
              <a:prstDash val="sysDot"/>
              <a:miter lim="800000"/>
              <a:headEnd type="none" w="sm" len="sm"/>
              <a:tailEnd type="none" w="sm" len="sm"/>
            </a:ln>
          </p:spPr>
          <p:txBody>
            <a:bodyPr wrap="none" anchor="ctr"/>
            <a:lstStyle/>
            <a:p>
              <a:endParaRPr lang="en-US"/>
            </a:p>
          </p:txBody>
        </p:sp>
      </p:grpSp>
      <p:graphicFrame>
        <p:nvGraphicFramePr>
          <p:cNvPr id="45058" name="Object 7"/>
          <p:cNvGraphicFramePr>
            <a:graphicFrameLocks noChangeAspect="1"/>
          </p:cNvGraphicFramePr>
          <p:nvPr/>
        </p:nvGraphicFramePr>
        <p:xfrm>
          <a:off x="5410200" y="1600200"/>
          <a:ext cx="3259138" cy="1757363"/>
        </p:xfrm>
        <a:graphic>
          <a:graphicData uri="http://schemas.openxmlformats.org/presentationml/2006/ole">
            <mc:AlternateContent xmlns:mc="http://schemas.openxmlformats.org/markup-compatibility/2006">
              <mc:Choice xmlns:v="urn:schemas-microsoft-com:vml" Requires="v">
                <p:oleObj spid="_x0000_s45065" name="Document" r:id="rId5" imgW="3250440" imgH="1756080" progId="Word.Document.8">
                  <p:embed/>
                </p:oleObj>
              </mc:Choice>
              <mc:Fallback>
                <p:oleObj name="Document" r:id="rId5" imgW="3250440" imgH="1756080" progId="Word.Documen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600200"/>
                        <a:ext cx="3259138" cy="175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3" name="Footer Placeholder 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fa-IR" smtClean="0">
                <a:cs typeface="Nazanin" pitchFamily="2" charset="-78"/>
              </a:rPr>
              <a:t>سمبل هاي گرافيكي براي فليپ فلاپها</a:t>
            </a:r>
            <a:endParaRPr lang="en-US" smtClean="0">
              <a:cs typeface="Nazanin" pitchFamily="2" charset="-78"/>
            </a:endParaRPr>
          </a:p>
        </p:txBody>
      </p:sp>
      <p:sp>
        <p:nvSpPr>
          <p:cNvPr id="260099" name="Rectangle 3"/>
          <p:cNvSpPr>
            <a:spLocks noGrp="1" noChangeArrowheads="1"/>
          </p:cNvSpPr>
          <p:nvPr>
            <p:ph type="body" idx="1"/>
          </p:nvPr>
        </p:nvSpPr>
        <p:spPr/>
        <p:txBody>
          <a:bodyPr/>
          <a:lstStyle/>
          <a:p>
            <a:pPr eaLnBrk="1" hangingPunct="1"/>
            <a:endParaRPr lang="en-US" smtClean="0"/>
          </a:p>
        </p:txBody>
      </p:sp>
      <p:pic>
        <p:nvPicPr>
          <p:cNvPr id="260100" name="Picture 4" descr="sr-ff"/>
          <p:cNvPicPr>
            <a:picLocks noChangeAspect="1" noChangeArrowheads="1"/>
          </p:cNvPicPr>
          <p:nvPr/>
        </p:nvPicPr>
        <p:blipFill>
          <a:blip r:embed="rId2"/>
          <a:srcRect/>
          <a:stretch>
            <a:fillRect/>
          </a:stretch>
        </p:blipFill>
        <p:spPr bwMode="auto">
          <a:xfrm>
            <a:off x="495300" y="2133600"/>
            <a:ext cx="8115300" cy="2549525"/>
          </a:xfrm>
          <a:prstGeom prst="rect">
            <a:avLst/>
          </a:prstGeom>
          <a:noFill/>
          <a:ln w="9525">
            <a:noFill/>
            <a:miter lim="800000"/>
            <a:headEnd/>
            <a:tailEnd/>
          </a:ln>
        </p:spPr>
      </p:pic>
      <p:sp>
        <p:nvSpPr>
          <p:cNvPr id="26010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لچ</a:t>
            </a:r>
            <a:r>
              <a:rPr lang="en-US" sz="4800" smtClean="0">
                <a:latin typeface="Times New Roman" pitchFamily="18" charset="0"/>
                <a:cs typeface="Nazanin" pitchFamily="2" charset="-78"/>
              </a:rPr>
              <a:t>D</a:t>
            </a:r>
          </a:p>
        </p:txBody>
      </p:sp>
      <p:sp>
        <p:nvSpPr>
          <p:cNvPr id="46085" name="Rectangle 3"/>
          <p:cNvSpPr>
            <a:spLocks noGrp="1" noChangeArrowheads="1"/>
          </p:cNvSpPr>
          <p:nvPr>
            <p:ph type="body" idx="1"/>
          </p:nvPr>
        </p:nvSpPr>
        <p:spPr/>
        <p:txBody>
          <a:bodyPr/>
          <a:lstStyle/>
          <a:p>
            <a:pPr eaLnBrk="1" hangingPunct="1"/>
            <a:endParaRPr lang="fa-IR" smtClean="0"/>
          </a:p>
          <a:p>
            <a:pPr algn="justLow" rtl="1" eaLnBrk="1" hangingPunct="1"/>
            <a:r>
              <a:rPr lang="fa-IR" sz="4000" smtClean="0">
                <a:latin typeface="Times New Roman" pitchFamily="18" charset="0"/>
                <a:cs typeface="Nazanin" pitchFamily="2" charset="-78"/>
              </a:rPr>
              <a:t>لچ</a:t>
            </a:r>
            <a:r>
              <a:rPr lang="en-US" sz="4000" smtClean="0">
                <a:latin typeface="Times New Roman" pitchFamily="18" charset="0"/>
                <a:cs typeface="Nazanin" pitchFamily="2" charset="-78"/>
              </a:rPr>
              <a:t>D</a:t>
            </a:r>
            <a:r>
              <a:rPr lang="fa-IR" sz="4000" smtClean="0">
                <a:latin typeface="Times New Roman" pitchFamily="18" charset="0"/>
                <a:cs typeface="Nazanin" pitchFamily="2" charset="-78"/>
              </a:rPr>
              <a:t>با استفاده از يك لچ</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ساخته مي‌شود. وظية گيتهاي اضافي توليد سيگنالهاي مناسب براي ورودي هاي </a:t>
            </a:r>
            <a:r>
              <a:rPr lang="en-US" sz="4000" smtClean="0">
                <a:latin typeface="Times New Roman" pitchFamily="18" charset="0"/>
                <a:cs typeface="Nazanin" pitchFamily="2" charset="-78"/>
              </a:rPr>
              <a:t>S</a:t>
            </a:r>
            <a:r>
              <a:rPr lang="fa-IR" sz="4000" smtClean="0">
                <a:latin typeface="Times New Roman" pitchFamily="18" charset="0"/>
                <a:cs typeface="Nazanin" pitchFamily="2" charset="-78"/>
              </a:rPr>
              <a:t>و </a:t>
            </a:r>
            <a:r>
              <a:rPr lang="en-US" sz="4000" smtClean="0">
                <a:latin typeface="Times New Roman" pitchFamily="18" charset="0"/>
                <a:cs typeface="Nazanin" pitchFamily="2" charset="-78"/>
              </a:rPr>
              <a:t>R</a:t>
            </a:r>
            <a:r>
              <a:rPr lang="fa-IR" sz="4000" smtClean="0">
                <a:latin typeface="Times New Roman" pitchFamily="18" charset="0"/>
                <a:cs typeface="Nazanin" pitchFamily="2" charset="-78"/>
              </a:rPr>
              <a:t> بر اساس ورودي هاي </a:t>
            </a:r>
            <a:r>
              <a:rPr lang="en-US" sz="4000" smtClean="0">
                <a:latin typeface="Times New Roman" pitchFamily="18" charset="0"/>
                <a:cs typeface="Nazanin" pitchFamily="2" charset="-78"/>
              </a:rPr>
              <a:t>D</a:t>
            </a:r>
            <a:r>
              <a:rPr lang="fa-IR" sz="4000" smtClean="0">
                <a:latin typeface="Times New Roman" pitchFamily="18" charset="0"/>
                <a:cs typeface="Nazanin" pitchFamily="2" charset="-78"/>
              </a:rPr>
              <a:t>(</a:t>
            </a:r>
            <a:r>
              <a:rPr lang="en-US" sz="4000" smtClean="0">
                <a:latin typeface="Times New Roman" pitchFamily="18" charset="0"/>
                <a:cs typeface="Nazanin" pitchFamily="2" charset="-78"/>
              </a:rPr>
              <a:t>data</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C</a:t>
            </a:r>
            <a:r>
              <a:rPr lang="fa-IR" sz="4000" smtClean="0">
                <a:latin typeface="Times New Roman" pitchFamily="18" charset="0"/>
                <a:cs typeface="Nazanin" pitchFamily="2" charset="-78"/>
              </a:rPr>
              <a:t>(</a:t>
            </a:r>
            <a:r>
              <a:rPr lang="en-US" sz="4000" smtClean="0">
                <a:latin typeface="Times New Roman" pitchFamily="18" charset="0"/>
                <a:cs typeface="Nazanin" pitchFamily="2" charset="-78"/>
              </a:rPr>
              <a:t>control</a:t>
            </a:r>
            <a:r>
              <a:rPr lang="fa-IR" sz="4000" smtClean="0">
                <a:latin typeface="Times New Roman" pitchFamily="18" charset="0"/>
                <a:cs typeface="Nazanin" pitchFamily="2" charset="-78"/>
              </a:rPr>
              <a:t>)مي‌باشد.</a:t>
            </a:r>
          </a:p>
          <a:p>
            <a:pPr lvl="1" algn="justLow" rtl="1" eaLnBrk="1" hangingPunct="1"/>
            <a:r>
              <a:rPr lang="fa-IR" sz="3600" smtClean="0">
                <a:latin typeface="Times New Roman" pitchFamily="18" charset="0"/>
                <a:cs typeface="Nazanin" pitchFamily="2" charset="-78"/>
              </a:rPr>
              <a:t>هنگامي‌كه </a:t>
            </a:r>
            <a:r>
              <a:rPr lang="en-US" sz="3600" smtClean="0">
                <a:latin typeface="Times New Roman" pitchFamily="18" charset="0"/>
                <a:cs typeface="Nazanin" pitchFamily="2" charset="-78"/>
              </a:rPr>
              <a:t>c=0</a:t>
            </a:r>
            <a:r>
              <a:rPr lang="fa-IR" sz="3600" smtClean="0">
                <a:latin typeface="Times New Roman" pitchFamily="18" charset="0"/>
                <a:cs typeface="Nazanin" pitchFamily="2" charset="-78"/>
              </a:rPr>
              <a:t>باشد </a:t>
            </a:r>
            <a:r>
              <a:rPr lang="en-US" sz="3600" smtClean="0">
                <a:latin typeface="Times New Roman" pitchFamily="18" charset="0"/>
                <a:cs typeface="Nazanin" pitchFamily="2" charset="-78"/>
              </a:rPr>
              <a:t>S</a:t>
            </a:r>
            <a:r>
              <a:rPr lang="fa-IR" sz="3600" smtClean="0">
                <a:latin typeface="Times New Roman" pitchFamily="18" charset="0"/>
                <a:cs typeface="Nazanin" pitchFamily="2" charset="-78"/>
              </a:rPr>
              <a:t>و</a:t>
            </a:r>
            <a:r>
              <a:rPr lang="en-US" sz="3600" smtClean="0">
                <a:latin typeface="Times New Roman" pitchFamily="18" charset="0"/>
                <a:cs typeface="Nazanin" pitchFamily="2" charset="-78"/>
              </a:rPr>
              <a:t>R</a:t>
            </a:r>
            <a:r>
              <a:rPr lang="fa-IR" sz="3600" smtClean="0">
                <a:latin typeface="Times New Roman" pitchFamily="18" charset="0"/>
                <a:cs typeface="Nazanin" pitchFamily="2" charset="-78"/>
              </a:rPr>
              <a:t>هر دو يك مي‌شوند و بنابر اين مقدار </a:t>
            </a:r>
            <a:r>
              <a:rPr lang="en-US" sz="3600" smtClean="0">
                <a:latin typeface="Times New Roman" pitchFamily="18" charset="0"/>
                <a:cs typeface="Nazanin" pitchFamily="2" charset="-78"/>
              </a:rPr>
              <a:t>Q</a:t>
            </a:r>
            <a:r>
              <a:rPr lang="fa-IR" sz="3600" smtClean="0">
                <a:latin typeface="Times New Roman" pitchFamily="18" charset="0"/>
                <a:cs typeface="Nazanin" pitchFamily="2" charset="-78"/>
              </a:rPr>
              <a:t>تغيير نمي‌كند</a:t>
            </a:r>
          </a:p>
          <a:p>
            <a:pPr eaLnBrk="1" hangingPunct="1"/>
            <a:endParaRPr lang="en-US" sz="4000" smtClean="0">
              <a:latin typeface="Times New Roman" pitchFamily="18" charset="0"/>
              <a:cs typeface="Nazanin" pitchFamily="2" charset="-78"/>
            </a:endParaRP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46086" name="Rectangle 4"/>
          <p:cNvSpPr>
            <a:spLocks noChangeArrowheads="1"/>
          </p:cNvSpPr>
          <p:nvPr/>
        </p:nvSpPr>
        <p:spPr bwMode="auto">
          <a:xfrm>
            <a:off x="1371600" y="2819400"/>
            <a:ext cx="1905000" cy="1828800"/>
          </a:xfrm>
          <a:prstGeom prst="rect">
            <a:avLst/>
          </a:prstGeom>
          <a:solidFill>
            <a:schemeClr val="bg1"/>
          </a:solidFill>
          <a:ln w="25400">
            <a:noFill/>
            <a:miter lim="800000"/>
            <a:headEnd type="none" w="sm" len="sm"/>
            <a:tailEnd type="none" w="sm" len="sm"/>
          </a:ln>
        </p:spPr>
        <p:txBody>
          <a:bodyPr wrap="none" anchor="ctr"/>
          <a:lstStyle/>
          <a:p>
            <a:endParaRPr lang="en-US"/>
          </a:p>
        </p:txBody>
      </p:sp>
      <p:grpSp>
        <p:nvGrpSpPr>
          <p:cNvPr id="46087" name="Group 5"/>
          <p:cNvGrpSpPr>
            <a:grpSpLocks/>
          </p:cNvGrpSpPr>
          <p:nvPr/>
        </p:nvGrpSpPr>
        <p:grpSpPr bwMode="auto">
          <a:xfrm>
            <a:off x="990600" y="2971800"/>
            <a:ext cx="4897438" cy="1905000"/>
            <a:chOff x="1056" y="1728"/>
            <a:chExt cx="3085" cy="1200"/>
          </a:xfrm>
        </p:grpSpPr>
        <p:graphicFrame>
          <p:nvGraphicFramePr>
            <p:cNvPr id="46083" name="Object 6"/>
            <p:cNvGraphicFramePr>
              <a:graphicFrameLocks noChangeAspect="1"/>
            </p:cNvGraphicFramePr>
            <p:nvPr/>
          </p:nvGraphicFramePr>
          <p:xfrm>
            <a:off x="1056" y="1824"/>
            <a:ext cx="3085" cy="1098"/>
          </p:xfrm>
          <a:graphic>
            <a:graphicData uri="http://schemas.openxmlformats.org/presentationml/2006/ole">
              <mc:AlternateContent xmlns:mc="http://schemas.openxmlformats.org/markup-compatibility/2006">
                <mc:Choice xmlns:v="urn:schemas-microsoft-com:vml" Requires="v">
                  <p:oleObj spid="_x0000_s46088" name="Bitmap Image" r:id="rId3" imgW="4896533" imgH="1743318" progId="Paint.Picture">
                    <p:embed/>
                  </p:oleObj>
                </mc:Choice>
                <mc:Fallback>
                  <p:oleObj name="Bitmap Image" r:id="rId3" imgW="4896533" imgH="1743318"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1824"/>
                          <a:ext cx="3085" cy="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9" name="Rectangle 7"/>
            <p:cNvSpPr>
              <a:spLocks noChangeArrowheads="1"/>
            </p:cNvSpPr>
            <p:nvPr/>
          </p:nvSpPr>
          <p:spPr bwMode="auto">
            <a:xfrm>
              <a:off x="2736" y="1728"/>
              <a:ext cx="1104" cy="1200"/>
            </a:xfrm>
            <a:prstGeom prst="rect">
              <a:avLst/>
            </a:prstGeom>
            <a:noFill/>
            <a:ln w="25400">
              <a:solidFill>
                <a:schemeClr val="accent2"/>
              </a:solidFill>
              <a:prstDash val="sysDot"/>
              <a:miter lim="800000"/>
              <a:headEnd type="none" w="sm" len="sm"/>
              <a:tailEnd type="none" w="sm" len="sm"/>
            </a:ln>
          </p:spPr>
          <p:txBody>
            <a:bodyPr wrap="none" anchor="ctr"/>
            <a:lstStyle/>
            <a:p>
              <a:endParaRPr lang="en-US"/>
            </a:p>
          </p:txBody>
        </p:sp>
      </p:grpSp>
      <p:graphicFrame>
        <p:nvGraphicFramePr>
          <p:cNvPr id="46082" name="Object 8"/>
          <p:cNvGraphicFramePr>
            <a:graphicFrameLocks noChangeAspect="1"/>
          </p:cNvGraphicFramePr>
          <p:nvPr/>
        </p:nvGraphicFramePr>
        <p:xfrm>
          <a:off x="6324600" y="3352800"/>
          <a:ext cx="2282825" cy="1473200"/>
        </p:xfrm>
        <a:graphic>
          <a:graphicData uri="http://schemas.openxmlformats.org/presentationml/2006/ole">
            <mc:AlternateContent xmlns:mc="http://schemas.openxmlformats.org/markup-compatibility/2006">
              <mc:Choice xmlns:v="urn:schemas-microsoft-com:vml" Requires="v">
                <p:oleObj spid="_x0000_s46089" name="Document" r:id="rId5" imgW="2289960" imgH="1476360" progId="Word.Document.8">
                  <p:embed/>
                </p:oleObj>
              </mc:Choice>
              <mc:Fallback>
                <p:oleObj name="Document" r:id="rId5" imgW="2289960" imgH="147636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352800"/>
                        <a:ext cx="2282825"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8" name="Footer Placeholder 10"/>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rtl="1" eaLnBrk="1" hangingPunct="1"/>
            <a:r>
              <a:rPr lang="fa-IR" sz="4800" smtClean="0">
                <a:cs typeface="Nazanin" pitchFamily="2" charset="-78"/>
              </a:rPr>
              <a:t>لچ</a:t>
            </a:r>
            <a:r>
              <a:rPr lang="en-US" sz="4000" smtClean="0">
                <a:cs typeface="Nazanin" pitchFamily="2" charset="-78"/>
              </a:rPr>
              <a:t>D</a:t>
            </a:r>
          </a:p>
        </p:txBody>
      </p:sp>
      <p:sp>
        <p:nvSpPr>
          <p:cNvPr id="261123" name="Rectangle 3"/>
          <p:cNvSpPr>
            <a:spLocks noGrp="1" noChangeArrowheads="1"/>
          </p:cNvSpPr>
          <p:nvPr>
            <p:ph type="body" idx="1"/>
          </p:nvPr>
        </p:nvSpPr>
        <p:spPr/>
        <p:txBody>
          <a:bodyPr/>
          <a:lstStyle/>
          <a:p>
            <a:pPr lvl="1" algn="r" rtl="1" eaLnBrk="1" hangingPunct="1"/>
            <a:r>
              <a:rPr lang="fa-IR" sz="3600" smtClean="0">
                <a:latin typeface="Times New Roman" pitchFamily="18" charset="0"/>
                <a:cs typeface="Nazanin" pitchFamily="2" charset="-78"/>
              </a:rPr>
              <a:t>هنگامي‌كه </a:t>
            </a:r>
            <a:r>
              <a:rPr lang="en-US" sz="3600" smtClean="0">
                <a:latin typeface="Times New Roman" pitchFamily="18" charset="0"/>
                <a:cs typeface="Nazanin" pitchFamily="2" charset="-78"/>
              </a:rPr>
              <a:t>C=1</a:t>
            </a:r>
            <a:r>
              <a:rPr lang="fa-IR" sz="3600" smtClean="0">
                <a:latin typeface="Times New Roman" pitchFamily="18" charset="0"/>
                <a:cs typeface="Nazanin" pitchFamily="2" charset="-78"/>
              </a:rPr>
              <a:t>باشد خروجي </a:t>
            </a:r>
            <a:r>
              <a:rPr lang="en-US" sz="3600" smtClean="0">
                <a:latin typeface="Times New Roman" pitchFamily="18" charset="0"/>
                <a:cs typeface="Nazanin" pitchFamily="2" charset="-78"/>
              </a:rPr>
              <a:t>Q</a:t>
            </a:r>
            <a:r>
              <a:rPr lang="fa-IR" sz="3600" smtClean="0">
                <a:latin typeface="Times New Roman" pitchFamily="18" charset="0"/>
                <a:cs typeface="Nazanin" pitchFamily="2" charset="-78"/>
              </a:rPr>
              <a:t>لچ برابر با ورودي </a:t>
            </a:r>
            <a:r>
              <a:rPr lang="en-US" sz="3600" smtClean="0">
                <a:latin typeface="Times New Roman" pitchFamily="18" charset="0"/>
                <a:cs typeface="Nazanin" pitchFamily="2" charset="-78"/>
              </a:rPr>
              <a:t>D</a:t>
            </a:r>
            <a:r>
              <a:rPr lang="fa-IR" sz="3600" smtClean="0">
                <a:latin typeface="Times New Roman" pitchFamily="18" charset="0"/>
                <a:cs typeface="Nazanin" pitchFamily="2" charset="-78"/>
              </a:rPr>
              <a:t>مي‌باشد.</a:t>
            </a:r>
            <a:endParaRPr lang="en-US" sz="3600" smtClean="0">
              <a:latin typeface="Times New Roman" pitchFamily="18" charset="0"/>
              <a:cs typeface="Nazanin" pitchFamily="2" charset="-78"/>
            </a:endParaRPr>
          </a:p>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هيچگونه ورودي براي ست و ريست وجود ندارد.</a:t>
            </a:r>
          </a:p>
          <a:p>
            <a:pPr eaLnBrk="1" hangingPunct="1"/>
            <a:endParaRPr lang="en-US" sz="4000" smtClean="0">
              <a:latin typeface="Times New Roman" pitchFamily="18" charset="0"/>
              <a:cs typeface="Nazanin" pitchFamily="2" charset="-78"/>
            </a:endParaRPr>
          </a:p>
        </p:txBody>
      </p:sp>
      <p:sp>
        <p:nvSpPr>
          <p:cNvPr id="26112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fa-IR" smtClean="0">
                <a:cs typeface="Nazanin" pitchFamily="2" charset="-78"/>
              </a:rPr>
              <a:t>تغيير وضعيت فليپ فلاپها</a:t>
            </a:r>
            <a:endParaRPr lang="en-US" smtClean="0">
              <a:cs typeface="Nazanin" pitchFamily="2" charset="-78"/>
            </a:endParaRPr>
          </a:p>
        </p:txBody>
      </p:sp>
      <p:sp>
        <p:nvSpPr>
          <p:cNvPr id="262147"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فيلپ‌فلاپها ممكن است در يكي از حالتهاي زير تغيير وضعيت دهند:</a:t>
            </a:r>
          </a:p>
          <a:p>
            <a:pPr algn="r" rtl="1" eaLnBrk="1" hangingPunct="1"/>
            <a:r>
              <a:rPr lang="en-US" sz="4000" smtClean="0">
                <a:latin typeface="Times New Roman" pitchFamily="18" charset="0"/>
                <a:cs typeface="Nazanin" pitchFamily="2" charset="-78"/>
              </a:rPr>
              <a:t>(a)</a:t>
            </a:r>
            <a:r>
              <a:rPr lang="fa-IR" sz="4000" smtClean="0">
                <a:latin typeface="Times New Roman" pitchFamily="18" charset="0"/>
                <a:cs typeface="Nazanin" pitchFamily="2" charset="-78"/>
              </a:rPr>
              <a:t> تغيير وضعيت در سطح</a:t>
            </a:r>
          </a:p>
          <a:p>
            <a:pPr algn="r" rtl="1" eaLnBrk="1" hangingPunct="1"/>
            <a:r>
              <a:rPr lang="en-US" sz="4000" smtClean="0">
                <a:latin typeface="Times New Roman" pitchFamily="18" charset="0"/>
                <a:cs typeface="Nazanin" pitchFamily="2" charset="-78"/>
              </a:rPr>
              <a:t>(b)</a:t>
            </a:r>
            <a:r>
              <a:rPr lang="fa-IR" sz="4000" smtClean="0">
                <a:latin typeface="Times New Roman" pitchFamily="18" charset="0"/>
                <a:cs typeface="Nazanin" pitchFamily="2" charset="-78"/>
              </a:rPr>
              <a:t> تغيير وضعيت در لبة بالارونده</a:t>
            </a:r>
          </a:p>
          <a:p>
            <a:pPr algn="r" rtl="1" eaLnBrk="1" hangingPunct="1"/>
            <a:r>
              <a:rPr lang="en-US" sz="4000" smtClean="0">
                <a:latin typeface="Times New Roman" pitchFamily="18" charset="0"/>
                <a:cs typeface="Nazanin" pitchFamily="2" charset="-78"/>
              </a:rPr>
              <a:t>(c)</a:t>
            </a:r>
            <a:r>
              <a:rPr lang="fa-IR" sz="4000" smtClean="0">
                <a:latin typeface="Times New Roman" pitchFamily="18" charset="0"/>
                <a:cs typeface="Nazanin" pitchFamily="2" charset="-78"/>
              </a:rPr>
              <a:t> تغيير وضعيت در لبة پايين رونده</a:t>
            </a:r>
          </a:p>
          <a:p>
            <a:pPr algn="r" rtl="1" eaLnBrk="1" hangingPunct="1"/>
            <a:endParaRPr lang="en-US" sz="4000" smtClean="0">
              <a:latin typeface="Times New Roman" pitchFamily="18" charset="0"/>
              <a:cs typeface="Nazanin" pitchFamily="2" charset="-78"/>
            </a:endParaRPr>
          </a:p>
        </p:txBody>
      </p:sp>
      <p:pic>
        <p:nvPicPr>
          <p:cNvPr id="262148" name="Picture 4" descr="ff-trig"/>
          <p:cNvPicPr>
            <a:picLocks noChangeAspect="1" noChangeArrowheads="1"/>
          </p:cNvPicPr>
          <p:nvPr/>
        </p:nvPicPr>
        <p:blipFill>
          <a:blip r:embed="rId2"/>
          <a:srcRect/>
          <a:stretch>
            <a:fillRect/>
          </a:stretch>
        </p:blipFill>
        <p:spPr bwMode="auto">
          <a:xfrm>
            <a:off x="1314450" y="2901950"/>
            <a:ext cx="6610350" cy="3194050"/>
          </a:xfrm>
          <a:prstGeom prst="rect">
            <a:avLst/>
          </a:prstGeom>
          <a:noFill/>
          <a:ln w="9525">
            <a:noFill/>
            <a:miter lim="800000"/>
            <a:headEnd/>
            <a:tailEnd/>
          </a:ln>
        </p:spPr>
      </p:pic>
      <p:sp>
        <p:nvSpPr>
          <p:cNvPr id="2621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fa-IR" smtClean="0">
                <a:cs typeface="Nazanin" pitchFamily="2" charset="-78"/>
              </a:rPr>
              <a:t>فليپ فلاپ تابع-متبوع</a:t>
            </a:r>
            <a:endParaRPr lang="en-US" smtClean="0">
              <a:cs typeface="Nazanin" pitchFamily="2" charset="-78"/>
            </a:endParaRPr>
          </a:p>
        </p:txBody>
      </p:sp>
      <p:sp>
        <p:nvSpPr>
          <p:cNvPr id="263171" name="Rectangle 3"/>
          <p:cNvSpPr>
            <a:spLocks noGrp="1" noChangeArrowheads="1"/>
          </p:cNvSpPr>
          <p:nvPr>
            <p:ph type="body" idx="1"/>
          </p:nvPr>
        </p:nvSpPr>
        <p:spPr>
          <a:xfrm>
            <a:off x="457200" y="838200"/>
            <a:ext cx="8229600" cy="5334000"/>
          </a:xfrm>
        </p:spPr>
        <p:txBody>
          <a:bodyPr/>
          <a:lstStyle/>
          <a:p>
            <a:pPr algn="r" rtl="1" eaLnBrk="1" hangingPunct="1"/>
            <a:endParaRPr lang="fa-IR" sz="4000" smtClean="0">
              <a:cs typeface="Nazanin" pitchFamily="2" charset="-78"/>
            </a:endParaRPr>
          </a:p>
          <a:p>
            <a:pPr algn="r" rtl="1" eaLnBrk="1" hangingPunct="1"/>
            <a:endParaRPr lang="fa-IR" sz="4000" smtClean="0">
              <a:cs typeface="Nazanin" pitchFamily="2" charset="-78"/>
            </a:endParaRPr>
          </a:p>
          <a:p>
            <a:pPr algn="justLow" rtl="1" eaLnBrk="1" hangingPunct="1"/>
            <a:r>
              <a:rPr lang="fa-IR" sz="4000" smtClean="0">
                <a:latin typeface="Times New Roman" pitchFamily="18" charset="0"/>
                <a:cs typeface="Nazanin" pitchFamily="2" charset="-78"/>
              </a:rPr>
              <a:t>از دو عدد فليپ فلاپ ساخته مي‌شود و يكي بصورت ارباب و ديگري بصورت برده كار مي‌كند.</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استفاده از اين نوع فليپ فلاپها باعث مي‌شود كه خروجي همه فليپ فلاپها همزمان با هم انجام شوند.</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در لبة بالارونده يكي از فليپ فلاپها تغيير ميكند و در لبه پايين رونده، تغييرات به فليپ فلاپ دوم(خروجي) منتقل مي‌شود.</a:t>
            </a:r>
          </a:p>
          <a:p>
            <a:pPr eaLnBrk="1" hangingPunct="1">
              <a:buFontTx/>
              <a:buNone/>
            </a:pPr>
            <a:endParaRPr lang="en-US" sz="4000" smtClean="0">
              <a:latin typeface="Times New Roman" pitchFamily="18" charset="0"/>
              <a:cs typeface="Nazanin" pitchFamily="2" charset="-78"/>
            </a:endParaRPr>
          </a:p>
          <a:p>
            <a:pPr eaLnBrk="1" hangingPunct="1"/>
            <a:endParaRPr lang="en-US" smtClean="0"/>
          </a:p>
        </p:txBody>
      </p:sp>
      <p:sp>
        <p:nvSpPr>
          <p:cNvPr id="26317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rtl="1" eaLnBrk="1" hangingPunct="1"/>
            <a:r>
              <a:rPr lang="fa-IR" sz="4000" smtClean="0">
                <a:cs typeface="Nazanin" pitchFamily="2" charset="-78"/>
              </a:rPr>
              <a:t>فليپ فلاپ </a:t>
            </a:r>
            <a:r>
              <a:rPr lang="fa-IR" smtClean="0">
                <a:latin typeface="Times New Roman" pitchFamily="18" charset="0"/>
                <a:cs typeface="Nazanin" pitchFamily="2" charset="-78"/>
              </a:rPr>
              <a:t>تابع-متبوع از نوع </a:t>
            </a:r>
            <a:r>
              <a:rPr lang="en-US" smtClean="0">
                <a:latin typeface="Times New Roman" pitchFamily="18" charset="0"/>
                <a:cs typeface="Nazanin" pitchFamily="2" charset="-78"/>
              </a:rPr>
              <a:t>D</a:t>
            </a:r>
          </a:p>
        </p:txBody>
      </p:sp>
      <p:sp>
        <p:nvSpPr>
          <p:cNvPr id="264195" name="Rectangle 3"/>
          <p:cNvSpPr>
            <a:spLocks noGrp="1" noChangeArrowheads="1"/>
          </p:cNvSpPr>
          <p:nvPr>
            <p:ph type="body" idx="1"/>
          </p:nvPr>
        </p:nvSpPr>
        <p:spPr>
          <a:xfrm>
            <a:off x="457200" y="838200"/>
            <a:ext cx="8229600" cy="5334000"/>
          </a:xfrm>
        </p:spPr>
        <p:txBody>
          <a:bodyPr/>
          <a:lstStyle/>
          <a:p>
            <a:pPr algn="r" rtl="1" eaLnBrk="1" hangingPunct="1"/>
            <a:endParaRPr lang="fa-IR" sz="4000" smtClean="0">
              <a:cs typeface="Nazanin" pitchFamily="2" charset="-78"/>
            </a:endParaRPr>
          </a:p>
          <a:p>
            <a:pPr algn="r" rtl="1" eaLnBrk="1" hangingPunct="1"/>
            <a:endParaRPr lang="fa-IR" sz="4000" smtClean="0">
              <a:cs typeface="Nazanin" pitchFamily="2" charset="-78"/>
            </a:endParaRPr>
          </a:p>
          <a:p>
            <a:pPr eaLnBrk="1" hangingPunct="1"/>
            <a:endParaRPr lang="en-US" smtClean="0"/>
          </a:p>
        </p:txBody>
      </p:sp>
      <p:pic>
        <p:nvPicPr>
          <p:cNvPr id="264196" name="Picture 4" descr="d-master"/>
          <p:cNvPicPr>
            <a:picLocks noChangeAspect="1" noChangeArrowheads="1"/>
          </p:cNvPicPr>
          <p:nvPr/>
        </p:nvPicPr>
        <p:blipFill>
          <a:blip r:embed="rId2"/>
          <a:srcRect/>
          <a:stretch>
            <a:fillRect/>
          </a:stretch>
        </p:blipFill>
        <p:spPr bwMode="auto">
          <a:xfrm>
            <a:off x="457200" y="1981200"/>
            <a:ext cx="8467725" cy="2727325"/>
          </a:xfrm>
          <a:prstGeom prst="rect">
            <a:avLst/>
          </a:prstGeom>
          <a:noFill/>
          <a:ln w="9525">
            <a:noFill/>
            <a:miter lim="800000"/>
            <a:headEnd/>
            <a:tailEnd/>
          </a:ln>
        </p:spPr>
      </p:pic>
      <p:sp>
        <p:nvSpPr>
          <p:cNvPr id="26419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فليپ فلاپ راه‌اندازي شونده با لبه</a:t>
            </a:r>
            <a:endParaRPr lang="en-US" sz="4800" smtClean="0">
              <a:latin typeface="Times New Roman" pitchFamily="18" charset="0"/>
              <a:cs typeface="Nazanin" pitchFamily="2" charset="-78"/>
            </a:endParaRPr>
          </a:p>
        </p:txBody>
      </p:sp>
      <p:sp>
        <p:nvSpPr>
          <p:cNvPr id="265219" name="Rectangle 3"/>
          <p:cNvSpPr>
            <a:spLocks noGrp="1" noChangeArrowheads="1"/>
          </p:cNvSpPr>
          <p:nvPr>
            <p:ph type="body" idx="1"/>
          </p:nvPr>
        </p:nvSpPr>
        <p:spPr/>
        <p:txBody>
          <a:bodyPr/>
          <a:lstStyle/>
          <a:p>
            <a:pPr algn="justLow" rtl="1" eaLnBrk="1" hangingPunct="1"/>
            <a:endParaRPr lang="fa-IR" sz="4000" smtClean="0">
              <a:cs typeface="Nazanin" pitchFamily="2" charset="-78"/>
            </a:endParaRPr>
          </a:p>
          <a:p>
            <a:pPr algn="justLow" rtl="1" eaLnBrk="1" hangingPunct="1"/>
            <a:r>
              <a:rPr lang="fa-IR" sz="4000" smtClean="0">
                <a:cs typeface="Nazanin" pitchFamily="2" charset="-78"/>
              </a:rPr>
              <a:t>از آن براي همزمان كردن تغييرات حالت در طي يك گذار پالس استفاده مي‌شود.</a:t>
            </a:r>
          </a:p>
          <a:p>
            <a:pPr algn="justLow" rtl="1" eaLnBrk="1" hangingPunct="1"/>
            <a:endParaRPr lang="fa-IR" sz="4000" smtClean="0">
              <a:cs typeface="Nazanin" pitchFamily="2" charset="-78"/>
            </a:endParaRPr>
          </a:p>
          <a:p>
            <a:pPr algn="justLow" rtl="1" eaLnBrk="1" hangingPunct="1"/>
            <a:r>
              <a:rPr lang="fa-IR" sz="4000" smtClean="0">
                <a:cs typeface="Nazanin" pitchFamily="2" charset="-78"/>
              </a:rPr>
              <a:t>گذارهاي خروجي در يك تراز مشخص از پالس ساعت رخ مي‌دهد. وقتي تراز ورودي پالس بر اين تراز آستانه پيشي مي‌گيرد، وروديها در انتظار قرار مي‌گيرند وبنابراين، تا زماني كه پالس ساعت به </a:t>
            </a:r>
            <a:r>
              <a:rPr lang="en-US" sz="4000" smtClean="0">
                <a:cs typeface="Nazanin" pitchFamily="2" charset="-78"/>
              </a:rPr>
              <a:t>0</a:t>
            </a:r>
            <a:r>
              <a:rPr lang="fa-IR" sz="4000" smtClean="0">
                <a:cs typeface="Nazanin" pitchFamily="2" charset="-78"/>
              </a:rPr>
              <a:t> باز مي‌گردد و پالس ديگري رخ دهد، فليپ فلاپ به تغييرات بيشتر در وروديها، غير حساس مي‌گردد.</a:t>
            </a:r>
            <a:endParaRPr lang="en-US" smtClean="0">
              <a:cs typeface="Nazanin" pitchFamily="2" charset="-78"/>
            </a:endParaRPr>
          </a:p>
        </p:txBody>
      </p:sp>
      <p:sp>
        <p:nvSpPr>
          <p:cNvPr id="2652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فليپ فلاپ راه‌اندازي شده با لبة مثبت نوع </a:t>
            </a:r>
            <a:r>
              <a:rPr lang="en-US" sz="4800" smtClean="0">
                <a:latin typeface="Times New Roman" pitchFamily="18" charset="0"/>
                <a:cs typeface="Nazanin" pitchFamily="2" charset="-78"/>
              </a:rPr>
              <a:t>D</a:t>
            </a:r>
          </a:p>
        </p:txBody>
      </p:sp>
      <p:sp>
        <p:nvSpPr>
          <p:cNvPr id="266243" name="Rectangle 3"/>
          <p:cNvSpPr>
            <a:spLocks noGrp="1" noChangeArrowheads="1"/>
          </p:cNvSpPr>
          <p:nvPr>
            <p:ph type="body" idx="1"/>
          </p:nvPr>
        </p:nvSpPr>
        <p:spPr/>
        <p:txBody>
          <a:bodyPr/>
          <a:lstStyle/>
          <a:p>
            <a:pPr algn="r" rtl="1" eaLnBrk="1" hangingPunct="1"/>
            <a:endParaRPr lang="en-US" smtClean="0">
              <a:cs typeface="Nazanin" pitchFamily="2" charset="-78"/>
            </a:endParaRPr>
          </a:p>
        </p:txBody>
      </p:sp>
      <p:pic>
        <p:nvPicPr>
          <p:cNvPr id="266244" name="Picture 4" descr="d-triger"/>
          <p:cNvPicPr>
            <a:picLocks noChangeAspect="1" noChangeArrowheads="1"/>
          </p:cNvPicPr>
          <p:nvPr/>
        </p:nvPicPr>
        <p:blipFill>
          <a:blip r:embed="rId2"/>
          <a:srcRect/>
          <a:stretch>
            <a:fillRect/>
          </a:stretch>
        </p:blipFill>
        <p:spPr bwMode="auto">
          <a:xfrm>
            <a:off x="881063" y="838200"/>
            <a:ext cx="7272337" cy="4830763"/>
          </a:xfrm>
          <a:prstGeom prst="rect">
            <a:avLst/>
          </a:prstGeom>
          <a:noFill/>
          <a:ln w="9525">
            <a:noFill/>
            <a:miter lim="800000"/>
            <a:headEnd/>
            <a:tailEnd/>
          </a:ln>
        </p:spPr>
      </p:pic>
      <p:sp>
        <p:nvSpPr>
          <p:cNvPr id="26624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سمبل فليپ فلاپ </a:t>
            </a:r>
            <a:r>
              <a:rPr lang="en-US" sz="4800" smtClean="0">
                <a:latin typeface="Times New Roman" pitchFamily="18" charset="0"/>
                <a:cs typeface="Nazanin" pitchFamily="2" charset="-78"/>
              </a:rPr>
              <a:t>D</a:t>
            </a:r>
            <a:r>
              <a:rPr lang="fa-IR" sz="4800" smtClean="0">
                <a:latin typeface="Times New Roman" pitchFamily="18" charset="0"/>
                <a:cs typeface="Nazanin" pitchFamily="2" charset="-78"/>
              </a:rPr>
              <a:t> فعال شونده با لبه</a:t>
            </a:r>
            <a:endParaRPr lang="en-US" sz="4800" smtClean="0">
              <a:latin typeface="Times New Roman" pitchFamily="18" charset="0"/>
              <a:cs typeface="Nazanin" pitchFamily="2" charset="-78"/>
            </a:endParaRPr>
          </a:p>
        </p:txBody>
      </p:sp>
      <p:sp>
        <p:nvSpPr>
          <p:cNvPr id="267267" name="Rectangle 3"/>
          <p:cNvSpPr>
            <a:spLocks noGrp="1" noChangeArrowheads="1"/>
          </p:cNvSpPr>
          <p:nvPr>
            <p:ph type="body" idx="1"/>
          </p:nvPr>
        </p:nvSpPr>
        <p:spPr/>
        <p:txBody>
          <a:bodyPr/>
          <a:lstStyle/>
          <a:p>
            <a:pPr algn="r" rtl="1" eaLnBrk="1" hangingPunct="1"/>
            <a:endParaRPr lang="en-US" smtClean="0">
              <a:cs typeface="Nazanin" pitchFamily="2" charset="-78"/>
            </a:endParaRPr>
          </a:p>
        </p:txBody>
      </p:sp>
      <p:pic>
        <p:nvPicPr>
          <p:cNvPr id="267268" name="Picture 4" descr="d-trig-simbol"/>
          <p:cNvPicPr>
            <a:picLocks noChangeAspect="1" noChangeArrowheads="1"/>
          </p:cNvPicPr>
          <p:nvPr/>
        </p:nvPicPr>
        <p:blipFill>
          <a:blip r:embed="rId2"/>
          <a:srcRect/>
          <a:stretch>
            <a:fillRect/>
          </a:stretch>
        </p:blipFill>
        <p:spPr bwMode="auto">
          <a:xfrm>
            <a:off x="457200" y="1828800"/>
            <a:ext cx="8153400" cy="3608388"/>
          </a:xfrm>
          <a:prstGeom prst="rect">
            <a:avLst/>
          </a:prstGeom>
          <a:noFill/>
          <a:ln w="9525">
            <a:noFill/>
            <a:miter lim="800000"/>
            <a:headEnd/>
            <a:tailEnd/>
          </a:ln>
        </p:spPr>
      </p:pic>
      <p:sp>
        <p:nvSpPr>
          <p:cNvPr id="2672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rtl="1" eaLnBrk="1" hangingPunct="1"/>
            <a:r>
              <a:rPr lang="fa-IR" sz="2800" b="1" smtClean="0">
                <a:cs typeface="Nazanin" pitchFamily="2" charset="-78"/>
              </a:rPr>
              <a:t>مقايسة نمايش اعداد علامت دار در سه سيستم</a:t>
            </a:r>
            <a:endParaRPr lang="en-US" sz="2800" b="1" smtClean="0">
              <a:cs typeface="Nazanin" pitchFamily="2" charset="-78"/>
            </a:endParaRPr>
          </a:p>
        </p:txBody>
      </p:sp>
      <p:sp>
        <p:nvSpPr>
          <p:cNvPr id="73731" name="Rectangle 3"/>
          <p:cNvSpPr>
            <a:spLocks noGrp="1" noChangeArrowheads="1"/>
          </p:cNvSpPr>
          <p:nvPr>
            <p:ph type="body" idx="1"/>
          </p:nvPr>
        </p:nvSpPr>
        <p:spPr/>
        <p:txBody>
          <a:bodyPr/>
          <a:lstStyle/>
          <a:p>
            <a:pPr algn="r" rtl="1" eaLnBrk="1" hangingPunct="1"/>
            <a:r>
              <a:rPr lang="fa-IR" sz="2400" smtClean="0">
                <a:cs typeface="Nazanin" pitchFamily="2" charset="-78"/>
              </a:rPr>
              <a:t>تشخيص عدد صفر</a:t>
            </a:r>
          </a:p>
          <a:p>
            <a:pPr lvl="1" algn="r" rtl="1" eaLnBrk="1" hangingPunct="1"/>
            <a:r>
              <a:rPr lang="fa-IR" sz="2000" smtClean="0">
                <a:cs typeface="Nazanin" pitchFamily="2" charset="-78"/>
              </a:rPr>
              <a:t>سيستم مكمل دو از همه سريعتر است.</a:t>
            </a:r>
            <a:endParaRPr lang="en-US" sz="2000" smtClean="0">
              <a:cs typeface="Nazanin" pitchFamily="2" charset="-78"/>
            </a:endParaRPr>
          </a:p>
        </p:txBody>
      </p:sp>
      <p:sp>
        <p:nvSpPr>
          <p:cNvPr id="7373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فليپ فلاپ </a:t>
            </a:r>
            <a:r>
              <a:rPr lang="en-US" sz="4800" smtClean="0">
                <a:latin typeface="Times New Roman" pitchFamily="18" charset="0"/>
                <a:cs typeface="Nazanin" pitchFamily="2" charset="-78"/>
              </a:rPr>
              <a:t>JK</a:t>
            </a:r>
          </a:p>
        </p:txBody>
      </p:sp>
      <p:sp>
        <p:nvSpPr>
          <p:cNvPr id="268291" name="Rectangle 3"/>
          <p:cNvSpPr>
            <a:spLocks noGrp="1" noChangeArrowheads="1"/>
          </p:cNvSpPr>
          <p:nvPr>
            <p:ph type="body" idx="1"/>
          </p:nvPr>
        </p:nvSpPr>
        <p:spPr/>
        <p:txBody>
          <a:bodyPr/>
          <a:lstStyle/>
          <a:p>
            <a:pPr algn="justLow" rtl="1" eaLnBrk="1" hangingPunct="1"/>
            <a:endParaRPr lang="en-US"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بسيار شبيه به فليپ فلاپ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 مي‌باشد.</a:t>
            </a:r>
            <a:endParaRPr lang="en-US" sz="4000" smtClean="0">
              <a:latin typeface="Times New Roman" pitchFamily="18" charset="0"/>
              <a:cs typeface="Nazanin" pitchFamily="2" charset="-78"/>
            </a:endParaRP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حالت نامعين فليپ فلاپ </a:t>
            </a:r>
            <a:r>
              <a:rPr lang="en-US" sz="4000" smtClean="0">
                <a:latin typeface="Times New Roman" pitchFamily="18" charset="0"/>
                <a:cs typeface="Nazanin" pitchFamily="2" charset="-78"/>
              </a:rPr>
              <a:t>RS</a:t>
            </a:r>
            <a:r>
              <a:rPr lang="fa-IR" sz="4000" smtClean="0">
                <a:latin typeface="Times New Roman" pitchFamily="18" charset="0"/>
                <a:cs typeface="Nazanin" pitchFamily="2" charset="-78"/>
              </a:rPr>
              <a:t> رفع اشكال شده است.</a:t>
            </a:r>
            <a:endParaRPr lang="en-US" sz="4000" smtClean="0">
              <a:latin typeface="Times New Roman" pitchFamily="18" charset="0"/>
              <a:cs typeface="Nazanin" pitchFamily="2" charset="-78"/>
            </a:endParaRP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ورودي </a:t>
            </a:r>
            <a:r>
              <a:rPr lang="en-US" sz="4000" smtClean="0">
                <a:latin typeface="Times New Roman" pitchFamily="18" charset="0"/>
                <a:cs typeface="Nazanin" pitchFamily="2" charset="-78"/>
              </a:rPr>
              <a:t>J</a:t>
            </a:r>
            <a:r>
              <a:rPr lang="fa-IR" sz="4000" smtClean="0">
                <a:latin typeface="Times New Roman" pitchFamily="18" charset="0"/>
                <a:cs typeface="Nazanin" pitchFamily="2" charset="-78"/>
              </a:rPr>
              <a:t> بري ست كردن و ورودي </a:t>
            </a:r>
            <a:r>
              <a:rPr lang="en-US" sz="4000" smtClean="0">
                <a:latin typeface="Times New Roman" pitchFamily="18" charset="0"/>
                <a:cs typeface="Nazanin" pitchFamily="2" charset="-78"/>
              </a:rPr>
              <a:t>K</a:t>
            </a:r>
            <a:r>
              <a:rPr lang="fa-IR" sz="4000" smtClean="0">
                <a:latin typeface="Times New Roman" pitchFamily="18" charset="0"/>
                <a:cs typeface="Nazanin" pitchFamily="2" charset="-78"/>
              </a:rPr>
              <a:t> براي پاك كردن فليپ فلاپ بكار مي‌رود.</a:t>
            </a:r>
            <a:endParaRPr lang="en-US" sz="4000" smtClean="0">
              <a:latin typeface="Times New Roman" pitchFamily="18" charset="0"/>
              <a:cs typeface="Nazanin" pitchFamily="2" charset="-78"/>
            </a:endParaRP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اگر هر دو ورودي </a:t>
            </a:r>
            <a:r>
              <a:rPr lang="en-US" sz="4000" smtClean="0">
                <a:latin typeface="Times New Roman" pitchFamily="18" charset="0"/>
                <a:cs typeface="Nazanin" pitchFamily="2" charset="-78"/>
              </a:rPr>
              <a:t>J</a:t>
            </a:r>
            <a:r>
              <a:rPr lang="fa-IR" sz="4000" smtClean="0">
                <a:latin typeface="Times New Roman" pitchFamily="18" charset="0"/>
                <a:cs typeface="Nazanin" pitchFamily="2" charset="-78"/>
              </a:rPr>
              <a:t> و </a:t>
            </a:r>
            <a:r>
              <a:rPr lang="en-US" sz="4000" smtClean="0">
                <a:latin typeface="Times New Roman" pitchFamily="18" charset="0"/>
                <a:cs typeface="Nazanin" pitchFamily="2" charset="-78"/>
              </a:rPr>
              <a:t>K</a:t>
            </a:r>
            <a:r>
              <a:rPr lang="fa-IR" sz="4000" smtClean="0">
                <a:latin typeface="Times New Roman" pitchFamily="18" charset="0"/>
                <a:cs typeface="Nazanin" pitchFamily="2" charset="-78"/>
              </a:rPr>
              <a:t> با هم يك شوند، خروجي به حالت مكمل خود مي‌رود.</a:t>
            </a:r>
            <a:endParaRPr lang="en-US" sz="4000" smtClean="0">
              <a:latin typeface="Times New Roman" pitchFamily="18" charset="0"/>
              <a:cs typeface="Nazanin" pitchFamily="2" charset="-78"/>
            </a:endParaRP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اگر هر دو ورودي </a:t>
            </a:r>
            <a:r>
              <a:rPr lang="en-US" sz="4000" smtClean="0">
                <a:latin typeface="Times New Roman" pitchFamily="18" charset="0"/>
                <a:cs typeface="Nazanin" pitchFamily="2" charset="-78"/>
              </a:rPr>
              <a:t>J</a:t>
            </a:r>
            <a:r>
              <a:rPr lang="fa-IR" sz="4000" smtClean="0">
                <a:latin typeface="Times New Roman" pitchFamily="18" charset="0"/>
                <a:cs typeface="Nazanin" pitchFamily="2" charset="-78"/>
              </a:rPr>
              <a:t> و </a:t>
            </a:r>
            <a:r>
              <a:rPr lang="en-US" sz="4000" smtClean="0">
                <a:latin typeface="Times New Roman" pitchFamily="18" charset="0"/>
                <a:cs typeface="Nazanin" pitchFamily="2" charset="-78"/>
              </a:rPr>
              <a:t>K</a:t>
            </a:r>
            <a:r>
              <a:rPr lang="fa-IR" sz="4000" smtClean="0">
                <a:latin typeface="Times New Roman" pitchFamily="18" charset="0"/>
                <a:cs typeface="Nazanin" pitchFamily="2" charset="-78"/>
              </a:rPr>
              <a:t> برابر با صفر باشند، خروجي بدون تغيير مي‌ماند.</a:t>
            </a:r>
          </a:p>
          <a:p>
            <a:pPr algn="justLow" rtl="1" eaLnBrk="1" hangingPunct="1"/>
            <a:endParaRPr lang="fa-IR" sz="4000" smtClean="0">
              <a:latin typeface="Times New Roman" pitchFamily="18" charset="0"/>
              <a:cs typeface="Nazanin" pitchFamily="2" charset="-78"/>
            </a:endParaRPr>
          </a:p>
          <a:p>
            <a:pPr algn="r" rtl="1" eaLnBrk="1" hangingPunct="1"/>
            <a:endParaRPr lang="en-US" sz="4000" smtClean="0">
              <a:latin typeface="Times New Roman" pitchFamily="18" charset="0"/>
              <a:cs typeface="Nazanin" pitchFamily="2" charset="-78"/>
            </a:endParaRPr>
          </a:p>
        </p:txBody>
      </p:sp>
      <p:sp>
        <p:nvSpPr>
          <p:cNvPr id="26829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فليپ فلاپ نوع </a:t>
            </a:r>
            <a:r>
              <a:rPr lang="en-US" sz="4800" smtClean="0">
                <a:latin typeface="Times New Roman" pitchFamily="18" charset="0"/>
                <a:cs typeface="Nazanin" pitchFamily="2" charset="-78"/>
              </a:rPr>
              <a:t>JK</a:t>
            </a:r>
          </a:p>
        </p:txBody>
      </p:sp>
      <p:sp>
        <p:nvSpPr>
          <p:cNvPr id="269315" name="Rectangle 3"/>
          <p:cNvSpPr>
            <a:spLocks noGrp="1" noChangeArrowheads="1"/>
          </p:cNvSpPr>
          <p:nvPr>
            <p:ph type="body" idx="1"/>
          </p:nvPr>
        </p:nvSpPr>
        <p:spPr/>
        <p:txBody>
          <a:bodyPr/>
          <a:lstStyle/>
          <a:p>
            <a:pPr algn="r" rtl="1" eaLnBrk="1" hangingPunct="1"/>
            <a:endParaRPr lang="en-US" smtClean="0">
              <a:cs typeface="Nazanin" pitchFamily="2" charset="-78"/>
            </a:endParaRPr>
          </a:p>
        </p:txBody>
      </p:sp>
      <p:pic>
        <p:nvPicPr>
          <p:cNvPr id="269316" name="Picture 4" descr="ff-jk"/>
          <p:cNvPicPr>
            <a:picLocks noChangeAspect="1" noChangeArrowheads="1"/>
          </p:cNvPicPr>
          <p:nvPr/>
        </p:nvPicPr>
        <p:blipFill>
          <a:blip r:embed="rId2"/>
          <a:srcRect/>
          <a:stretch>
            <a:fillRect/>
          </a:stretch>
        </p:blipFill>
        <p:spPr bwMode="auto">
          <a:xfrm>
            <a:off x="381000" y="1828800"/>
            <a:ext cx="8305800" cy="3411538"/>
          </a:xfrm>
          <a:prstGeom prst="rect">
            <a:avLst/>
          </a:prstGeom>
          <a:noFill/>
          <a:ln w="9525">
            <a:noFill/>
            <a:miter lim="800000"/>
            <a:headEnd/>
            <a:tailEnd/>
          </a:ln>
        </p:spPr>
      </p:pic>
      <p:sp>
        <p:nvSpPr>
          <p:cNvPr id="26931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فليپ فلاپ </a:t>
            </a:r>
            <a:r>
              <a:rPr lang="en-US" sz="4800" smtClean="0">
                <a:latin typeface="Times New Roman" pitchFamily="18" charset="0"/>
                <a:cs typeface="Nazanin" pitchFamily="2" charset="-78"/>
              </a:rPr>
              <a:t>T</a:t>
            </a:r>
          </a:p>
        </p:txBody>
      </p:sp>
      <p:sp>
        <p:nvSpPr>
          <p:cNvPr id="270339" name="Rectangle 3"/>
          <p:cNvSpPr>
            <a:spLocks noGrp="1" noChangeArrowheads="1"/>
          </p:cNvSpPr>
          <p:nvPr>
            <p:ph type="body" idx="1"/>
          </p:nvPr>
        </p:nvSpPr>
        <p:spPr/>
        <p:txBody>
          <a:bodyPr/>
          <a:lstStyle/>
          <a:p>
            <a:pPr algn="justLow" rtl="1" eaLnBrk="1" hangingPunct="1"/>
            <a:endParaRPr lang="en-US" sz="4000" smtClean="0">
              <a:latin typeface="Times New Roman" pitchFamily="18" charset="0"/>
              <a:cs typeface="Nazanin" pitchFamily="2" charset="-78"/>
            </a:endParaRPr>
          </a:p>
          <a:p>
            <a:pPr algn="justLow" rtl="1" eaLnBrk="1" hangingPunct="1"/>
            <a:r>
              <a:rPr lang="fa-IR" sz="4300" smtClean="0">
                <a:latin typeface="Times New Roman" pitchFamily="18" charset="0"/>
                <a:cs typeface="Nazanin" pitchFamily="2" charset="-78"/>
              </a:rPr>
              <a:t>يك زيرگروه تك ورودي از فليپ فلاپ </a:t>
            </a:r>
            <a:r>
              <a:rPr lang="en-US" sz="4300" smtClean="0">
                <a:latin typeface="Times New Roman" pitchFamily="18" charset="0"/>
                <a:cs typeface="Nazanin" pitchFamily="2" charset="-78"/>
              </a:rPr>
              <a:t>JK</a:t>
            </a:r>
            <a:r>
              <a:rPr lang="fa-IR" sz="4300" smtClean="0">
                <a:latin typeface="Times New Roman" pitchFamily="18" charset="0"/>
                <a:cs typeface="Nazanin" pitchFamily="2" charset="-78"/>
              </a:rPr>
              <a:t> است.</a:t>
            </a:r>
            <a:endParaRPr lang="en-US" sz="4300" smtClean="0">
              <a:latin typeface="Times New Roman" pitchFamily="18" charset="0"/>
              <a:cs typeface="Nazanin" pitchFamily="2" charset="-78"/>
            </a:endParaRPr>
          </a:p>
          <a:p>
            <a:pPr algn="justLow" rtl="1" eaLnBrk="1" hangingPunct="1"/>
            <a:endParaRPr lang="fa-IR" sz="4300" smtClean="0">
              <a:latin typeface="Times New Roman" pitchFamily="18" charset="0"/>
              <a:cs typeface="Nazanin" pitchFamily="2" charset="-78"/>
            </a:endParaRPr>
          </a:p>
          <a:p>
            <a:pPr algn="justLow" rtl="1" eaLnBrk="1" hangingPunct="1"/>
            <a:r>
              <a:rPr lang="fa-IR" sz="4300" smtClean="0">
                <a:latin typeface="Times New Roman" pitchFamily="18" charset="0"/>
                <a:cs typeface="Nazanin" pitchFamily="2" charset="-78"/>
              </a:rPr>
              <a:t>اگر هر دو ورودي </a:t>
            </a:r>
            <a:r>
              <a:rPr lang="en-US" sz="4300" smtClean="0">
                <a:latin typeface="Times New Roman" pitchFamily="18" charset="0"/>
                <a:cs typeface="Nazanin" pitchFamily="2" charset="-78"/>
              </a:rPr>
              <a:t>J</a:t>
            </a:r>
            <a:r>
              <a:rPr lang="fa-IR" sz="4300" smtClean="0">
                <a:latin typeface="Times New Roman" pitchFamily="18" charset="0"/>
                <a:cs typeface="Nazanin" pitchFamily="2" charset="-78"/>
              </a:rPr>
              <a:t> و </a:t>
            </a:r>
            <a:r>
              <a:rPr lang="en-US" sz="4300" smtClean="0">
                <a:latin typeface="Times New Roman" pitchFamily="18" charset="0"/>
                <a:cs typeface="Nazanin" pitchFamily="2" charset="-78"/>
              </a:rPr>
              <a:t>K</a:t>
            </a:r>
            <a:r>
              <a:rPr lang="fa-IR" sz="4300" smtClean="0">
                <a:latin typeface="Times New Roman" pitchFamily="18" charset="0"/>
                <a:cs typeface="Nazanin" pitchFamily="2" charset="-78"/>
              </a:rPr>
              <a:t> فليپ فلاپ </a:t>
            </a:r>
            <a:r>
              <a:rPr lang="en-US" sz="4300" smtClean="0">
                <a:latin typeface="Times New Roman" pitchFamily="18" charset="0"/>
                <a:cs typeface="Nazanin" pitchFamily="2" charset="-78"/>
              </a:rPr>
              <a:t>JK</a:t>
            </a:r>
            <a:r>
              <a:rPr lang="fa-IR" sz="4300" smtClean="0">
                <a:latin typeface="Times New Roman" pitchFamily="18" charset="0"/>
                <a:cs typeface="Nazanin" pitchFamily="2" charset="-78"/>
              </a:rPr>
              <a:t> بهم وصل شوند، فليپ فلاپ </a:t>
            </a:r>
            <a:r>
              <a:rPr lang="en-US" sz="4300" smtClean="0">
                <a:latin typeface="Times New Roman" pitchFamily="18" charset="0"/>
                <a:cs typeface="Nazanin" pitchFamily="2" charset="-78"/>
              </a:rPr>
              <a:t>T</a:t>
            </a:r>
            <a:r>
              <a:rPr lang="fa-IR" sz="4300" smtClean="0">
                <a:latin typeface="Times New Roman" pitchFamily="18" charset="0"/>
                <a:cs typeface="Nazanin" pitchFamily="2" charset="-78"/>
              </a:rPr>
              <a:t> ساخته مي‌شود..</a:t>
            </a:r>
            <a:endParaRPr lang="en-US" sz="4300" smtClean="0">
              <a:latin typeface="Times New Roman" pitchFamily="18" charset="0"/>
              <a:cs typeface="Nazanin" pitchFamily="2" charset="-78"/>
            </a:endParaRPr>
          </a:p>
          <a:p>
            <a:pPr algn="justLow" rtl="1" eaLnBrk="1" hangingPunct="1"/>
            <a:endParaRPr lang="fa-IR" sz="4300" smtClean="0">
              <a:latin typeface="Times New Roman" pitchFamily="18" charset="0"/>
              <a:cs typeface="Nazanin" pitchFamily="2" charset="-78"/>
            </a:endParaRPr>
          </a:p>
          <a:p>
            <a:pPr algn="justLow" rtl="1" eaLnBrk="1" hangingPunct="1"/>
            <a:r>
              <a:rPr lang="fa-IR" sz="4300" smtClean="0">
                <a:latin typeface="Times New Roman" pitchFamily="18" charset="0"/>
                <a:cs typeface="Nazanin" pitchFamily="2" charset="-78"/>
              </a:rPr>
              <a:t>اگر ورودي </a:t>
            </a:r>
            <a:r>
              <a:rPr lang="en-US" sz="4300" smtClean="0">
                <a:latin typeface="Times New Roman" pitchFamily="18" charset="0"/>
                <a:cs typeface="Nazanin" pitchFamily="2" charset="-78"/>
              </a:rPr>
              <a:t>T</a:t>
            </a:r>
            <a:r>
              <a:rPr lang="fa-IR" sz="4300" smtClean="0">
                <a:latin typeface="Times New Roman" pitchFamily="18" charset="0"/>
                <a:cs typeface="Nazanin" pitchFamily="2" charset="-78"/>
              </a:rPr>
              <a:t> برابر با يك باشد، در هر پالس ساعت خروجي يكبار مكمل مي‌شود.</a:t>
            </a:r>
            <a:endParaRPr lang="en-US" sz="4300" smtClean="0">
              <a:latin typeface="Times New Roman" pitchFamily="18" charset="0"/>
              <a:cs typeface="Nazanin" pitchFamily="2" charset="-78"/>
            </a:endParaRPr>
          </a:p>
          <a:p>
            <a:pPr algn="justLow" rtl="1" eaLnBrk="1" hangingPunct="1"/>
            <a:endParaRPr lang="fa-IR" sz="4300" smtClean="0">
              <a:latin typeface="Times New Roman" pitchFamily="18" charset="0"/>
              <a:cs typeface="Nazanin" pitchFamily="2" charset="-78"/>
            </a:endParaRPr>
          </a:p>
          <a:p>
            <a:pPr algn="justLow" rtl="1" eaLnBrk="1" hangingPunct="1"/>
            <a:r>
              <a:rPr lang="fa-IR" sz="4300" smtClean="0">
                <a:latin typeface="Times New Roman" pitchFamily="18" charset="0"/>
                <a:cs typeface="Nazanin" pitchFamily="2" charset="-78"/>
              </a:rPr>
              <a:t>اگر ورودي </a:t>
            </a:r>
            <a:r>
              <a:rPr lang="en-US" sz="4300" smtClean="0">
                <a:latin typeface="Times New Roman" pitchFamily="18" charset="0"/>
                <a:cs typeface="Nazanin" pitchFamily="2" charset="-78"/>
              </a:rPr>
              <a:t>T</a:t>
            </a:r>
            <a:r>
              <a:rPr lang="fa-IR" sz="4300" smtClean="0">
                <a:latin typeface="Times New Roman" pitchFamily="18" charset="0"/>
                <a:cs typeface="Nazanin" pitchFamily="2" charset="-78"/>
              </a:rPr>
              <a:t> فليپ فلاپ برابر با صفر باشد، خروجي فليپ فلاپ ثابت و بدون تغيير مي‌ماند</a:t>
            </a:r>
            <a:r>
              <a:rPr lang="fa-IR" sz="4000" smtClean="0">
                <a:latin typeface="Times New Roman" pitchFamily="18" charset="0"/>
                <a:cs typeface="Nazanin" pitchFamily="2" charset="-78"/>
              </a:rPr>
              <a:t>.</a:t>
            </a:r>
            <a:endParaRPr lang="en-US" sz="4000" smtClean="0">
              <a:latin typeface="Times New Roman" pitchFamily="18" charset="0"/>
              <a:cs typeface="Nazanin" pitchFamily="2" charset="-78"/>
            </a:endParaRPr>
          </a:p>
        </p:txBody>
      </p:sp>
      <p:sp>
        <p:nvSpPr>
          <p:cNvPr id="27034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rtl="1" eaLnBrk="1" hangingPunct="1"/>
            <a:r>
              <a:rPr lang="fa-IR" sz="4800" smtClean="0">
                <a:latin typeface="Times New Roman" pitchFamily="18" charset="0"/>
                <a:cs typeface="Nazanin" pitchFamily="2" charset="-78"/>
              </a:rPr>
              <a:t>ساختار فليپ فلاپ </a:t>
            </a:r>
            <a:r>
              <a:rPr lang="en-US" sz="4800" smtClean="0">
                <a:latin typeface="Times New Roman" pitchFamily="18" charset="0"/>
                <a:cs typeface="Nazanin" pitchFamily="2" charset="-78"/>
              </a:rPr>
              <a:t>T</a:t>
            </a:r>
          </a:p>
        </p:txBody>
      </p:sp>
      <p:sp>
        <p:nvSpPr>
          <p:cNvPr id="271363" name="Rectangle 3"/>
          <p:cNvSpPr>
            <a:spLocks noGrp="1" noChangeArrowheads="1"/>
          </p:cNvSpPr>
          <p:nvPr>
            <p:ph type="body" idx="1"/>
          </p:nvPr>
        </p:nvSpPr>
        <p:spPr/>
        <p:txBody>
          <a:bodyPr/>
          <a:lstStyle/>
          <a:p>
            <a:pPr algn="r" rtl="1" eaLnBrk="1" hangingPunct="1"/>
            <a:r>
              <a:rPr lang="fa-IR" sz="4000" smtClean="0">
                <a:cs typeface="Nazanin" pitchFamily="2" charset="-78"/>
              </a:rPr>
              <a:t>دو صورت ساخت فليپ فلاپ </a:t>
            </a:r>
            <a:r>
              <a:rPr lang="en-US" sz="4000" smtClean="0">
                <a:cs typeface="Nazanin" pitchFamily="2" charset="-78"/>
              </a:rPr>
              <a:t>T</a:t>
            </a:r>
            <a:r>
              <a:rPr lang="fa-IR" sz="4000" smtClean="0">
                <a:cs typeface="Nazanin" pitchFamily="2" charset="-78"/>
              </a:rPr>
              <a:t> در زير آورده شده است:</a:t>
            </a:r>
            <a:endParaRPr lang="en-US" smtClean="0">
              <a:cs typeface="Nazanin" pitchFamily="2" charset="-78"/>
            </a:endParaRPr>
          </a:p>
        </p:txBody>
      </p:sp>
      <p:pic>
        <p:nvPicPr>
          <p:cNvPr id="271364" name="Picture 4" descr="FF-T"/>
          <p:cNvPicPr>
            <a:picLocks noChangeAspect="1" noChangeArrowheads="1"/>
          </p:cNvPicPr>
          <p:nvPr/>
        </p:nvPicPr>
        <p:blipFill>
          <a:blip r:embed="rId2"/>
          <a:srcRect/>
          <a:stretch>
            <a:fillRect/>
          </a:stretch>
        </p:blipFill>
        <p:spPr bwMode="auto">
          <a:xfrm>
            <a:off x="685800" y="2133600"/>
            <a:ext cx="7696200" cy="3124200"/>
          </a:xfrm>
          <a:prstGeom prst="rect">
            <a:avLst/>
          </a:prstGeom>
          <a:noFill/>
          <a:ln w="9525">
            <a:noFill/>
            <a:miter lim="800000"/>
            <a:headEnd/>
            <a:tailEnd/>
          </a:ln>
        </p:spPr>
      </p:pic>
      <p:sp>
        <p:nvSpPr>
          <p:cNvPr id="27136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endParaRPr lang="en-US" sz="4800" smtClean="0">
              <a:cs typeface="Nazanin" pitchFamily="2" charset="-78"/>
            </a:endParaRPr>
          </a:p>
        </p:txBody>
      </p:sp>
      <p:sp>
        <p:nvSpPr>
          <p:cNvPr id="272387"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endParaRPr lang="fa-IR" smtClean="0"/>
          </a:p>
          <a:p>
            <a:pPr eaLnBrk="1" hangingPunct="1"/>
            <a:endParaRPr lang="fa-IR" smtClean="0"/>
          </a:p>
          <a:p>
            <a:pPr algn="ctr" rtl="1" eaLnBrk="1" hangingPunct="1">
              <a:buFontTx/>
              <a:buNone/>
            </a:pPr>
            <a:endParaRPr lang="fa-IR" sz="4800" b="1" smtClean="0">
              <a:cs typeface="Afra" pitchFamily="2" charset="-78"/>
            </a:endParaRPr>
          </a:p>
          <a:p>
            <a:pPr algn="ctr" rtl="1" eaLnBrk="1" hangingPunct="1">
              <a:buFontTx/>
              <a:buNone/>
            </a:pPr>
            <a:r>
              <a:rPr lang="fa-IR" sz="6800" b="1" smtClean="0">
                <a:solidFill>
                  <a:srgbClr val="FF0033"/>
                </a:solidFill>
                <a:cs typeface="Afra" pitchFamily="2" charset="-78"/>
              </a:rPr>
              <a:t>مدارهاي ترتيبي</a:t>
            </a:r>
            <a:endParaRPr lang="en-US" sz="6800" smtClean="0">
              <a:solidFill>
                <a:srgbClr val="FF0033"/>
              </a:solidFill>
              <a:cs typeface="Nazanin" pitchFamily="2" charset="-78"/>
            </a:endParaRPr>
          </a:p>
          <a:p>
            <a:pPr eaLnBrk="1" hangingPunct="1"/>
            <a:endParaRPr lang="en-US" smtClean="0"/>
          </a:p>
        </p:txBody>
      </p:sp>
      <p:sp>
        <p:nvSpPr>
          <p:cNvPr id="27238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تحليل مدارهاي ترتيبي</a:t>
            </a:r>
            <a:endParaRPr lang="en-US" sz="4800" smtClean="0">
              <a:latin typeface="Times New Roman" pitchFamily="18" charset="0"/>
              <a:cs typeface="Nazanin" pitchFamily="2" charset="-78"/>
            </a:endParaRPr>
          </a:p>
        </p:txBody>
      </p:sp>
      <p:sp>
        <p:nvSpPr>
          <p:cNvPr id="273411" name="Rectangle 3"/>
          <p:cNvSpPr>
            <a:spLocks noGrp="1" noChangeArrowheads="1"/>
          </p:cNvSpPr>
          <p:nvPr>
            <p:ph type="body" idx="1"/>
          </p:nvPr>
        </p:nvSpPr>
        <p:spPr/>
        <p:txBody>
          <a:bodyPr/>
          <a:lstStyle/>
          <a:p>
            <a:pPr algn="r" rtl="1" eaLnBrk="1" hangingPunct="1"/>
            <a:endParaRPr lang="fa-IR" sz="4000" smtClean="0">
              <a:cs typeface="Nazanin" pitchFamily="2" charset="-78"/>
            </a:endParaRPr>
          </a:p>
          <a:p>
            <a:pPr algn="justLow" rtl="1" eaLnBrk="1" hangingPunct="1"/>
            <a:r>
              <a:rPr lang="fa-IR" sz="4000" smtClean="0">
                <a:cs typeface="Nazanin" pitchFamily="2" charset="-78"/>
              </a:rPr>
              <a:t>مدارهاي ترتيبي شامل گيتهاي منطقي و عناصر حافظه هستند.</a:t>
            </a:r>
          </a:p>
          <a:p>
            <a:pPr algn="justLow" rtl="1" eaLnBrk="1" hangingPunct="1"/>
            <a:endParaRPr lang="fa-IR" sz="4000" smtClean="0">
              <a:cs typeface="Nazanin" pitchFamily="2" charset="-78"/>
            </a:endParaRPr>
          </a:p>
          <a:p>
            <a:pPr algn="justLow" rtl="1" eaLnBrk="1" hangingPunct="1"/>
            <a:r>
              <a:rPr lang="fa-IR" sz="4000" smtClean="0">
                <a:cs typeface="Nazanin" pitchFamily="2" charset="-78"/>
              </a:rPr>
              <a:t>براي تحليل يك مدار ترتيبي بايد جدول يا نموداري براي دنبالة زماني وروديها، خروجيها و حالتهاي داخلي بدست آورد.</a:t>
            </a:r>
          </a:p>
          <a:p>
            <a:pPr algn="justLow" rtl="1" eaLnBrk="1" hangingPunct="1"/>
            <a:endParaRPr lang="fa-IR" sz="4000" smtClean="0">
              <a:cs typeface="Nazanin" pitchFamily="2" charset="-78"/>
            </a:endParaRPr>
          </a:p>
          <a:p>
            <a:pPr algn="justLow" rtl="1" eaLnBrk="1" hangingPunct="1"/>
            <a:r>
              <a:rPr lang="fa-IR" sz="4000" smtClean="0">
                <a:latin typeface="Times New Roman" pitchFamily="18" charset="0"/>
                <a:cs typeface="Nazanin" pitchFamily="2" charset="-78"/>
              </a:rPr>
              <a:t>براي توصيف  مدارات منطقي تركيبي از عبارات جبر بول و جدول صحت استفاده كرديم.اما در مورد مدارات ترتيبي  علاوه بر استفاده از اين ابزار مي‌توانيم از دياگرام حالت نيز استفاده كنيم.</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در دياگرام حالت براي هر حالت يك گره رسم مي كنيم. لچ ها فقط دو حالت </a:t>
            </a:r>
            <a:r>
              <a:rPr lang="en-US" sz="4000" smtClean="0">
                <a:latin typeface="Times New Roman" pitchFamily="18" charset="0"/>
                <a:cs typeface="Nazanin" pitchFamily="2" charset="-78"/>
              </a:rPr>
              <a:t>Q=0</a:t>
            </a:r>
            <a:r>
              <a:rPr lang="fa-IR" sz="4000" smtClean="0">
                <a:latin typeface="Times New Roman" pitchFamily="18" charset="0"/>
                <a:cs typeface="Nazanin" pitchFamily="2" charset="-78"/>
              </a:rPr>
              <a:t>و</a:t>
            </a:r>
            <a:r>
              <a:rPr lang="en-US" sz="4000" smtClean="0">
                <a:latin typeface="Times New Roman" pitchFamily="18" charset="0"/>
                <a:cs typeface="Nazanin" pitchFamily="2" charset="-78"/>
              </a:rPr>
              <a:t>Q</a:t>
            </a:r>
            <a:r>
              <a:rPr lang="en-US" sz="4000" smtClean="0">
                <a:cs typeface="Nazanin" pitchFamily="2" charset="-78"/>
              </a:rPr>
              <a:t>’</a:t>
            </a:r>
            <a:r>
              <a:rPr lang="en-US" sz="4000" smtClean="0">
                <a:latin typeface="Times New Roman" pitchFamily="18" charset="0"/>
                <a:cs typeface="Nazanin" pitchFamily="2" charset="-78"/>
              </a:rPr>
              <a:t>=1 </a:t>
            </a:r>
            <a:r>
              <a:rPr lang="fa-IR" sz="4000" smtClean="0">
                <a:latin typeface="Times New Roman" pitchFamily="18" charset="0"/>
                <a:cs typeface="Nazanin" pitchFamily="2" charset="-78"/>
              </a:rPr>
              <a:t> دارند.</a:t>
            </a:r>
            <a:endParaRPr lang="en-US" sz="4000" smtClean="0">
              <a:latin typeface="Times New Roman" pitchFamily="18" charset="0"/>
              <a:cs typeface="Nazanin" pitchFamily="2" charset="-78"/>
            </a:endParaRPr>
          </a:p>
        </p:txBody>
      </p:sp>
      <p:sp>
        <p:nvSpPr>
          <p:cNvPr id="27341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روابط در مدارهاي ترتيبي</a:t>
            </a:r>
            <a:endParaRPr lang="en-US" sz="4800" smtClean="0">
              <a:latin typeface="Times New Roman" pitchFamily="18" charset="0"/>
              <a:cs typeface="Nazanin" pitchFamily="2" charset="-78"/>
            </a:endParaRPr>
          </a:p>
        </p:txBody>
      </p:sp>
      <p:sp>
        <p:nvSpPr>
          <p:cNvPr id="274435" name="Rectangle 3"/>
          <p:cNvSpPr>
            <a:spLocks noGrp="1" noChangeArrowheads="1"/>
          </p:cNvSpPr>
          <p:nvPr>
            <p:ph type="body" idx="1"/>
          </p:nvPr>
        </p:nvSpPr>
        <p:spPr/>
        <p:txBody>
          <a:bodyPr/>
          <a:lstStyle/>
          <a:p>
            <a:pPr algn="r" rtl="1" eaLnBrk="1" hangingPunct="1"/>
            <a:endParaRPr lang="fa-IR" sz="4000" smtClean="0">
              <a:cs typeface="Nazanin" pitchFamily="2" charset="-78"/>
            </a:endParaRPr>
          </a:p>
          <a:p>
            <a:pPr algn="justLow" rtl="1" eaLnBrk="1" hangingPunct="1"/>
            <a:r>
              <a:rPr lang="fa-IR" sz="4000" smtClean="0">
                <a:latin typeface="Times New Roman" pitchFamily="18" charset="0"/>
                <a:cs typeface="Nazanin" pitchFamily="2" charset="-78"/>
              </a:rPr>
              <a:t>براي هر فليپ فلاپ يك نام مشخص كرده و با يك حرف آنرا نامگذاري مي‌كنيم.</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حالت فعلي فليپ فلاپ را با </a:t>
            </a:r>
            <a:r>
              <a:rPr lang="en-US" sz="4000" smtClean="0">
                <a:latin typeface="Times New Roman" pitchFamily="18" charset="0"/>
                <a:cs typeface="Nazanin" pitchFamily="2" charset="-78"/>
              </a:rPr>
              <a:t>(t)</a:t>
            </a:r>
            <a:r>
              <a:rPr lang="fa-IR" sz="4000" smtClean="0">
                <a:latin typeface="Times New Roman" pitchFamily="18" charset="0"/>
                <a:cs typeface="Nazanin" pitchFamily="2" charset="-78"/>
              </a:rPr>
              <a:t> نمايش مي‌دهيم.</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حالت بعدي فليپ فلاپ را با </a:t>
            </a:r>
            <a:r>
              <a:rPr lang="en-US" sz="4000" smtClean="0">
                <a:latin typeface="Times New Roman" pitchFamily="18" charset="0"/>
                <a:cs typeface="Nazanin" pitchFamily="2" charset="-78"/>
              </a:rPr>
              <a:t>(t+1)</a:t>
            </a:r>
            <a:r>
              <a:rPr lang="fa-IR" sz="4000" smtClean="0">
                <a:latin typeface="Times New Roman" pitchFamily="18" charset="0"/>
                <a:cs typeface="Nazanin" pitchFamily="2" charset="-78"/>
              </a:rPr>
              <a:t> نمايش مي‌دهيم.</a:t>
            </a:r>
          </a:p>
          <a:p>
            <a:pPr algn="justLow" rtl="1" eaLnBrk="1" hangingPunct="1"/>
            <a:endParaRPr lang="en-US"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خروجي </a:t>
            </a:r>
            <a:r>
              <a:rPr lang="en-US" sz="4000" smtClean="0">
                <a:latin typeface="Times New Roman" pitchFamily="18" charset="0"/>
                <a:cs typeface="Nazanin" pitchFamily="2" charset="-78"/>
              </a:rPr>
              <a:t>Q</a:t>
            </a:r>
            <a:r>
              <a:rPr lang="fa-IR" sz="4000" smtClean="0">
                <a:latin typeface="Times New Roman" pitchFamily="18" charset="0"/>
                <a:cs typeface="Nazanin" pitchFamily="2" charset="-78"/>
              </a:rPr>
              <a:t> با همان حرف تعيين شده براي نام فلپي فلاپ نشان داده مي‌شود.</a:t>
            </a:r>
          </a:p>
          <a:p>
            <a:pPr algn="justLow" rtl="1" eaLnBrk="1" hangingPunct="1"/>
            <a:endParaRPr lang="fa-IR" sz="4000" smtClean="0">
              <a:latin typeface="Times New Roman" pitchFamily="18" charset="0"/>
              <a:cs typeface="Nazanin" pitchFamily="2" charset="-78"/>
            </a:endParaRPr>
          </a:p>
          <a:p>
            <a:pPr algn="justLow" rtl="1" eaLnBrk="1" hangingPunct="1"/>
            <a:r>
              <a:rPr lang="fa-IR" sz="4000" smtClean="0">
                <a:latin typeface="Times New Roman" pitchFamily="18" charset="0"/>
                <a:cs typeface="Nazanin" pitchFamily="2" charset="-78"/>
              </a:rPr>
              <a:t>خروجي </a:t>
            </a:r>
            <a:r>
              <a:rPr lang="en-US" sz="4000" smtClean="0">
                <a:latin typeface="Times New Roman" pitchFamily="18" charset="0"/>
                <a:cs typeface="Nazanin" pitchFamily="2" charset="-78"/>
              </a:rPr>
              <a:t>Q</a:t>
            </a:r>
            <a:r>
              <a:rPr lang="en-US" sz="4000" smtClean="0">
                <a:cs typeface="Nazanin" pitchFamily="2" charset="-78"/>
              </a:rPr>
              <a:t>’</a:t>
            </a:r>
            <a:r>
              <a:rPr lang="fa-IR" sz="4000" smtClean="0">
                <a:latin typeface="Times New Roman" pitchFamily="18" charset="0"/>
                <a:cs typeface="Nazanin" pitchFamily="2" charset="-78"/>
              </a:rPr>
              <a:t> با مكمل همان حرف تعيين شده براي نام فلپي فلاپ نشان داده مي‌شود.</a:t>
            </a:r>
          </a:p>
          <a:p>
            <a:pPr algn="justLow" rtl="1" eaLnBrk="1" hangingPunct="1"/>
            <a:endParaRPr lang="en-US" sz="4000" smtClean="0">
              <a:latin typeface="Times New Roman" pitchFamily="18" charset="0"/>
              <a:cs typeface="Nazanin" pitchFamily="2" charset="-78"/>
            </a:endParaRPr>
          </a:p>
        </p:txBody>
      </p:sp>
      <p:sp>
        <p:nvSpPr>
          <p:cNvPr id="27443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يك مثال از مدارهاي ترتيبي</a:t>
            </a:r>
            <a:endParaRPr lang="en-US" sz="4800" smtClean="0">
              <a:latin typeface="Times New Roman" pitchFamily="18" charset="0"/>
              <a:cs typeface="Nazanin" pitchFamily="2" charset="-78"/>
            </a:endParaRPr>
          </a:p>
        </p:txBody>
      </p:sp>
      <p:sp>
        <p:nvSpPr>
          <p:cNvPr id="275459" name="Rectangle 3"/>
          <p:cNvSpPr>
            <a:spLocks noGrp="1" noChangeArrowheads="1"/>
          </p:cNvSpPr>
          <p:nvPr>
            <p:ph type="body" idx="1"/>
          </p:nvPr>
        </p:nvSpPr>
        <p:spPr/>
        <p:txBody>
          <a:bodyPr/>
          <a:lstStyle/>
          <a:p>
            <a:pPr algn="r" rtl="1" eaLnBrk="1" hangingPunct="1"/>
            <a:endParaRPr lang="en-US" smtClean="0">
              <a:cs typeface="Nazanin" pitchFamily="2" charset="-78"/>
            </a:endParaRPr>
          </a:p>
        </p:txBody>
      </p:sp>
      <p:pic>
        <p:nvPicPr>
          <p:cNvPr id="275460" name="Picture 4" descr="sequ-example"/>
          <p:cNvPicPr>
            <a:picLocks noChangeAspect="1" noChangeArrowheads="1"/>
          </p:cNvPicPr>
          <p:nvPr/>
        </p:nvPicPr>
        <p:blipFill>
          <a:blip r:embed="rId2"/>
          <a:srcRect/>
          <a:stretch>
            <a:fillRect/>
          </a:stretch>
        </p:blipFill>
        <p:spPr bwMode="auto">
          <a:xfrm>
            <a:off x="1371600" y="1066800"/>
            <a:ext cx="5638800" cy="5181600"/>
          </a:xfrm>
          <a:prstGeom prst="rect">
            <a:avLst/>
          </a:prstGeom>
          <a:noFill/>
          <a:ln w="9525">
            <a:noFill/>
            <a:miter lim="800000"/>
            <a:headEnd/>
            <a:tailEnd/>
          </a:ln>
        </p:spPr>
      </p:pic>
      <p:sp>
        <p:nvSpPr>
          <p:cNvPr id="27546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endParaRPr lang="en-US" sz="4800" smtClean="0">
              <a:latin typeface="Times New Roman" pitchFamily="18" charset="0"/>
              <a:cs typeface="Nazanin" pitchFamily="2" charset="-78"/>
            </a:endParaRPr>
          </a:p>
        </p:txBody>
      </p:sp>
      <p:sp>
        <p:nvSpPr>
          <p:cNvPr id="276483"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اگر فليپ فلاپ بالايي را </a:t>
            </a:r>
            <a:r>
              <a:rPr lang="en-US" sz="4000" smtClean="0">
                <a:latin typeface="Times New Roman" pitchFamily="18" charset="0"/>
                <a:cs typeface="Nazanin" pitchFamily="2" charset="-78"/>
              </a:rPr>
              <a:t>A</a:t>
            </a:r>
            <a:r>
              <a:rPr lang="fa-IR" sz="4000" smtClean="0">
                <a:latin typeface="Times New Roman" pitchFamily="18" charset="0"/>
                <a:cs typeface="Nazanin" pitchFamily="2" charset="-78"/>
              </a:rPr>
              <a:t> و پاييني را </a:t>
            </a:r>
            <a:r>
              <a:rPr lang="en-US" sz="4000" smtClean="0">
                <a:latin typeface="Times New Roman" pitchFamily="18" charset="0"/>
                <a:cs typeface="Nazanin" pitchFamily="2" charset="-78"/>
              </a:rPr>
              <a:t>B</a:t>
            </a:r>
            <a:r>
              <a:rPr lang="fa-IR" sz="4000" smtClean="0">
                <a:latin typeface="Times New Roman" pitchFamily="18" charset="0"/>
                <a:cs typeface="Nazanin" pitchFamily="2" charset="-78"/>
              </a:rPr>
              <a:t> بناميم:</a:t>
            </a:r>
            <a:endParaRPr lang="en-US" sz="4000" smtClean="0">
              <a:latin typeface="Times New Roman" pitchFamily="18" charset="0"/>
              <a:cs typeface="Nazanin" pitchFamily="2" charset="-78"/>
            </a:endParaRPr>
          </a:p>
          <a:p>
            <a:pPr eaLnBrk="1" hangingPunct="1"/>
            <a:r>
              <a:rPr lang="en-US" sz="4000" i="1" smtClean="0">
                <a:solidFill>
                  <a:srgbClr val="3333FF"/>
                </a:solidFill>
                <a:latin typeface="Times New Roman" pitchFamily="18" charset="0"/>
                <a:cs typeface="Nazanin" pitchFamily="2" charset="-78"/>
              </a:rPr>
              <a:t>A(t+1)=A(t) x(t)+B(t) x(t)</a:t>
            </a:r>
          </a:p>
          <a:p>
            <a:pPr eaLnBrk="1" hangingPunct="1"/>
            <a:r>
              <a:rPr lang="en-US" sz="4000" i="1" smtClean="0">
                <a:solidFill>
                  <a:srgbClr val="3333FF"/>
                </a:solidFill>
                <a:latin typeface="Times New Roman" pitchFamily="18" charset="0"/>
                <a:cs typeface="Nazanin" pitchFamily="2" charset="-78"/>
              </a:rPr>
              <a:t>B(t+1)=A</a:t>
            </a:r>
            <a:r>
              <a:rPr lang="en-US" sz="4000" i="1" smtClean="0">
                <a:solidFill>
                  <a:srgbClr val="3333FF"/>
                </a:solidFill>
                <a:cs typeface="Nazanin" pitchFamily="2" charset="-78"/>
              </a:rPr>
              <a:t>’</a:t>
            </a:r>
            <a:r>
              <a:rPr lang="en-US" sz="4000" i="1" smtClean="0">
                <a:solidFill>
                  <a:srgbClr val="3333FF"/>
                </a:solidFill>
                <a:latin typeface="Times New Roman" pitchFamily="18" charset="0"/>
                <a:cs typeface="Nazanin" pitchFamily="2" charset="-78"/>
              </a:rPr>
              <a:t>(t) x(t)</a:t>
            </a:r>
          </a:p>
          <a:p>
            <a:pPr algn="r" rtl="1" eaLnBrk="1" hangingPunct="1"/>
            <a:r>
              <a:rPr lang="fa-IR" sz="4000" smtClean="0">
                <a:latin typeface="Times New Roman" pitchFamily="18" charset="0"/>
                <a:cs typeface="Nazanin" pitchFamily="2" charset="-78"/>
              </a:rPr>
              <a:t>يا مي‌توان بصورت ساده‌تر زير نمايش داد:</a:t>
            </a:r>
            <a:endParaRPr lang="en-US" sz="4000" smtClean="0">
              <a:latin typeface="Times New Roman" pitchFamily="18" charset="0"/>
              <a:cs typeface="Nazanin" pitchFamily="2" charset="-78"/>
            </a:endParaRPr>
          </a:p>
          <a:p>
            <a:pPr eaLnBrk="1" hangingPunct="1"/>
            <a:r>
              <a:rPr lang="en-US" sz="4000" i="1" smtClean="0">
                <a:solidFill>
                  <a:srgbClr val="3333FF"/>
                </a:solidFill>
                <a:latin typeface="Times New Roman" pitchFamily="18" charset="0"/>
                <a:cs typeface="Nazanin" pitchFamily="2" charset="-78"/>
              </a:rPr>
              <a:t>A(t+1)=Ax+Bx</a:t>
            </a:r>
          </a:p>
          <a:p>
            <a:pPr eaLnBrk="1" hangingPunct="1"/>
            <a:r>
              <a:rPr lang="en-US" sz="4000" i="1" smtClean="0">
                <a:solidFill>
                  <a:srgbClr val="3333FF"/>
                </a:solidFill>
                <a:latin typeface="Times New Roman" pitchFamily="18" charset="0"/>
                <a:cs typeface="Nazanin" pitchFamily="2" charset="-78"/>
              </a:rPr>
              <a:t>B(t+1)=A</a:t>
            </a:r>
            <a:r>
              <a:rPr lang="en-US" sz="4000" i="1" smtClean="0">
                <a:solidFill>
                  <a:srgbClr val="3333FF"/>
                </a:solidFill>
                <a:cs typeface="Nazanin" pitchFamily="2" charset="-78"/>
              </a:rPr>
              <a:t>’</a:t>
            </a:r>
            <a:r>
              <a:rPr lang="en-US" sz="4000" i="1" smtClean="0">
                <a:solidFill>
                  <a:srgbClr val="3333FF"/>
                </a:solidFill>
                <a:latin typeface="Times New Roman" pitchFamily="18" charset="0"/>
                <a:cs typeface="Nazanin" pitchFamily="2" charset="-78"/>
              </a:rPr>
              <a:t>x</a:t>
            </a:r>
          </a:p>
          <a:p>
            <a:pPr algn="r" rtl="1" eaLnBrk="1" hangingPunct="1"/>
            <a:r>
              <a:rPr lang="fa-IR" sz="4000" smtClean="0">
                <a:latin typeface="Times New Roman" pitchFamily="18" charset="0"/>
                <a:cs typeface="Nazanin" pitchFamily="2" charset="-78"/>
              </a:rPr>
              <a:t>خروجي مدار نيز بصورت زير نمايش داده مي‌شود:</a:t>
            </a:r>
            <a:endParaRPr lang="en-US" sz="4000" i="1" smtClean="0">
              <a:solidFill>
                <a:srgbClr val="3333FF"/>
              </a:solidFill>
              <a:latin typeface="Times New Roman" pitchFamily="18" charset="0"/>
              <a:cs typeface="Nazanin" pitchFamily="2" charset="-78"/>
            </a:endParaRPr>
          </a:p>
          <a:p>
            <a:pPr eaLnBrk="1" hangingPunct="1"/>
            <a:r>
              <a:rPr lang="en-US" sz="4000" i="1" smtClean="0">
                <a:solidFill>
                  <a:srgbClr val="3333FF"/>
                </a:solidFill>
                <a:latin typeface="Times New Roman" pitchFamily="18" charset="0"/>
                <a:cs typeface="Nazanin" pitchFamily="2" charset="-78"/>
              </a:rPr>
              <a:t>y(t)=[A(t)+B(t)] x</a:t>
            </a:r>
            <a:r>
              <a:rPr lang="en-US" sz="4000" i="1" smtClean="0">
                <a:solidFill>
                  <a:srgbClr val="3333FF"/>
                </a:solidFill>
                <a:cs typeface="Nazanin" pitchFamily="2" charset="-78"/>
              </a:rPr>
              <a:t>’</a:t>
            </a:r>
            <a:r>
              <a:rPr lang="en-US" sz="4000" i="1" smtClean="0">
                <a:solidFill>
                  <a:srgbClr val="3333FF"/>
                </a:solidFill>
                <a:latin typeface="Times New Roman" pitchFamily="18" charset="0"/>
                <a:cs typeface="Nazanin" pitchFamily="2" charset="-78"/>
              </a:rPr>
              <a:t>(t)</a:t>
            </a:r>
          </a:p>
          <a:p>
            <a:pPr eaLnBrk="1" hangingPunct="1"/>
            <a:r>
              <a:rPr lang="en-US" sz="4000" i="1" smtClean="0">
                <a:solidFill>
                  <a:srgbClr val="3333FF"/>
                </a:solidFill>
                <a:latin typeface="Times New Roman" pitchFamily="18" charset="0"/>
                <a:cs typeface="Nazanin" pitchFamily="2" charset="-78"/>
              </a:rPr>
              <a:t>y=(A+B) x</a:t>
            </a:r>
            <a:r>
              <a:rPr lang="en-US" sz="4000" i="1" smtClean="0">
                <a:solidFill>
                  <a:srgbClr val="3333FF"/>
                </a:solidFill>
                <a:cs typeface="Nazanin" pitchFamily="2" charset="-78"/>
              </a:rPr>
              <a:t>’</a:t>
            </a:r>
            <a:endParaRPr lang="fa-IR" sz="4000" i="1" smtClean="0">
              <a:solidFill>
                <a:srgbClr val="3333FF"/>
              </a:solidFill>
              <a:latin typeface="Times New Roman" pitchFamily="18" charset="0"/>
              <a:cs typeface="Nazanin" pitchFamily="2" charset="-78"/>
            </a:endParaRPr>
          </a:p>
          <a:p>
            <a:pPr algn="r" rtl="1" eaLnBrk="1" hangingPunct="1"/>
            <a:endParaRPr lang="en-US" sz="4000" i="1" smtClean="0">
              <a:solidFill>
                <a:srgbClr val="3333FF"/>
              </a:solidFill>
              <a:latin typeface="Times New Roman" pitchFamily="18" charset="0"/>
              <a:cs typeface="Nazanin" pitchFamily="2" charset="-78"/>
            </a:endParaRPr>
          </a:p>
        </p:txBody>
      </p:sp>
      <p:sp>
        <p:nvSpPr>
          <p:cNvPr id="27648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جدول حالت</a:t>
            </a:r>
            <a:endParaRPr lang="en-US" sz="4800" smtClean="0">
              <a:latin typeface="Times New Roman" pitchFamily="18" charset="0"/>
              <a:cs typeface="Nazanin" pitchFamily="2" charset="-78"/>
            </a:endParaRPr>
          </a:p>
        </p:txBody>
      </p:sp>
      <p:sp>
        <p:nvSpPr>
          <p:cNvPr id="277507" name="Rectangle 3"/>
          <p:cNvSpPr>
            <a:spLocks noGrp="1" noChangeArrowheads="1"/>
          </p:cNvSpPr>
          <p:nvPr>
            <p:ph type="body" idx="1"/>
          </p:nvPr>
        </p:nvSpPr>
        <p:spPr/>
        <p:txBody>
          <a:bodyPr/>
          <a:lstStyle/>
          <a:p>
            <a:pPr algn="r" rtl="1" eaLnBrk="1" hangingPunct="1">
              <a:buFontTx/>
              <a:buNone/>
            </a:pPr>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دنبالة زماني وروديها، خروجيها و حالتهاي فليپ فلاپ را مي‌توان در يك جدول كه جدول حالت ناميده مي‌شود، نيز نمايش داد.</a:t>
            </a:r>
          </a:p>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اين جدول شامل قسمتهاي زير است:</a:t>
            </a:r>
          </a:p>
          <a:p>
            <a:pPr algn="r" rtl="1" eaLnBrk="1" hangingPunct="1">
              <a:buFontTx/>
              <a:buNone/>
            </a:pPr>
            <a:r>
              <a:rPr lang="fa-IR" sz="4000" smtClean="0">
                <a:latin typeface="Times New Roman" pitchFamily="18" charset="0"/>
                <a:cs typeface="Nazanin" pitchFamily="2" charset="-78"/>
              </a:rPr>
              <a:t>	1- حالت فعلي فليپ فلاپها</a:t>
            </a:r>
          </a:p>
          <a:p>
            <a:pPr algn="r" rtl="1" eaLnBrk="1" hangingPunct="1">
              <a:buFontTx/>
              <a:buNone/>
            </a:pPr>
            <a:r>
              <a:rPr lang="fa-IR" sz="4000" smtClean="0">
                <a:latin typeface="Times New Roman" pitchFamily="18" charset="0"/>
                <a:cs typeface="Nazanin" pitchFamily="2" charset="-78"/>
              </a:rPr>
              <a:t>	2- ورودي‌هاي مدارترتيبي</a:t>
            </a:r>
          </a:p>
          <a:p>
            <a:pPr algn="r" rtl="1" eaLnBrk="1" hangingPunct="1">
              <a:buFontTx/>
              <a:buNone/>
            </a:pPr>
            <a:r>
              <a:rPr lang="fa-IR" sz="4000" smtClean="0">
                <a:latin typeface="Times New Roman" pitchFamily="18" charset="0"/>
                <a:cs typeface="Nazanin" pitchFamily="2" charset="-78"/>
              </a:rPr>
              <a:t>	3- حالت بعدي مدار با توجه به مقادير فعلي فليپ فلاپها و ورودي مدار</a:t>
            </a:r>
          </a:p>
          <a:p>
            <a:pPr algn="r" rtl="1" eaLnBrk="1" hangingPunct="1">
              <a:buFontTx/>
              <a:buNone/>
            </a:pPr>
            <a:r>
              <a:rPr lang="fa-IR" sz="4000" smtClean="0">
                <a:latin typeface="Times New Roman" pitchFamily="18" charset="0"/>
                <a:cs typeface="Nazanin" pitchFamily="2" charset="-78"/>
              </a:rPr>
              <a:t>	4- خروجي نهايي مدار با توجه به مقادير فعلي فليپ فلاپها و ورودي مدار</a:t>
            </a:r>
          </a:p>
          <a:p>
            <a:pPr algn="r" rtl="1" eaLnBrk="1" hangingPunct="1"/>
            <a:endParaRPr lang="en-US" sz="4000" smtClean="0">
              <a:latin typeface="Times New Roman" pitchFamily="18" charset="0"/>
              <a:cs typeface="Nazanin" pitchFamily="2" charset="-78"/>
            </a:endParaRPr>
          </a:p>
        </p:txBody>
      </p:sp>
      <p:sp>
        <p:nvSpPr>
          <p:cNvPr id="27750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rtl="1" eaLnBrk="1" hangingPunct="1"/>
            <a:r>
              <a:rPr lang="fa-IR" sz="2800" b="1" smtClean="0">
                <a:cs typeface="Nazanin" pitchFamily="2" charset="-78"/>
              </a:rPr>
              <a:t>تفريق</a:t>
            </a:r>
            <a:endParaRPr lang="en-US" sz="2800" b="1" smtClean="0">
              <a:cs typeface="Nazanin" pitchFamily="2" charset="-78"/>
            </a:endParaRPr>
          </a:p>
        </p:txBody>
      </p:sp>
      <p:sp>
        <p:nvSpPr>
          <p:cNvPr id="74755" name="Rectangle 3"/>
          <p:cNvSpPr>
            <a:spLocks noGrp="1" noChangeArrowheads="1"/>
          </p:cNvSpPr>
          <p:nvPr>
            <p:ph type="body" idx="1"/>
          </p:nvPr>
        </p:nvSpPr>
        <p:spPr/>
        <p:txBody>
          <a:bodyPr/>
          <a:lstStyle/>
          <a:p>
            <a:pPr algn="r" rtl="1" eaLnBrk="1" hangingPunct="1"/>
            <a:r>
              <a:rPr lang="fa-IR" sz="2400" smtClean="0">
                <a:cs typeface="Nazanin" pitchFamily="2" charset="-78"/>
              </a:rPr>
              <a:t>تفريق در سيستم مكمل دو</a:t>
            </a:r>
          </a:p>
          <a:p>
            <a:pPr lvl="1" algn="r" rtl="1" eaLnBrk="1" hangingPunct="1"/>
            <a:r>
              <a:rPr lang="fa-IR" sz="2000" smtClean="0">
                <a:cs typeface="Nazanin" pitchFamily="2" charset="-78"/>
              </a:rPr>
              <a:t>مكمل دو،  تفريق كننده(همراه با بيت علامت)را مي‌گيريم و حاصل را با تفريق شونده جمع مي‌كنيم.</a:t>
            </a:r>
          </a:p>
          <a:p>
            <a:pPr lvl="1" algn="r" rtl="1" eaLnBrk="1" hangingPunct="1">
              <a:buFontTx/>
              <a:buNone/>
            </a:pPr>
            <a:endParaRPr lang="en-US" sz="2000" smtClean="0">
              <a:cs typeface="Nazanin" pitchFamily="2" charset="-78"/>
            </a:endParaRPr>
          </a:p>
        </p:txBody>
      </p:sp>
      <p:sp>
        <p:nvSpPr>
          <p:cNvPr id="74756" name="Rectangle 4"/>
          <p:cNvSpPr>
            <a:spLocks noChangeArrowheads="1"/>
          </p:cNvSpPr>
          <p:nvPr/>
        </p:nvSpPr>
        <p:spPr bwMode="auto">
          <a:xfrm>
            <a:off x="457200" y="3124200"/>
            <a:ext cx="7350125" cy="636588"/>
          </a:xfrm>
          <a:prstGeom prst="rect">
            <a:avLst/>
          </a:prstGeom>
          <a:noFill/>
          <a:ln w="12700">
            <a:noFill/>
            <a:miter lim="800000"/>
            <a:headEnd/>
            <a:tailEnd/>
          </a:ln>
        </p:spPr>
        <p:txBody>
          <a:bodyPr lIns="63500" tIns="25400" rIns="63500" bIns="25400">
            <a:spAutoFit/>
          </a:bodyPr>
          <a:lstStyle/>
          <a:p>
            <a:pPr marL="381000" indent="-381000" algn="l" defTabSz="152400" eaLnBrk="0" hangingPunct="0">
              <a:lnSpc>
                <a:spcPct val="86000"/>
              </a:lnSpc>
              <a:spcBef>
                <a:spcPct val="41000"/>
              </a:spcBef>
            </a:pPr>
            <a:r>
              <a:rPr kumimoji="1" lang="en-US" altLang="ko-KR" b="1" u="none">
                <a:ea typeface="Gulim" pitchFamily="34" charset="-127"/>
              </a:rPr>
              <a:t>               ( </a:t>
            </a:r>
            <a:r>
              <a:rPr kumimoji="1" lang="en-US" altLang="ko-KR" b="1" u="none">
                <a:ea typeface="Gulim" pitchFamily="34" charset="-127"/>
                <a:sym typeface="Symbol" pitchFamily="18" charset="2"/>
              </a:rPr>
              <a:t> </a:t>
            </a:r>
            <a:r>
              <a:rPr kumimoji="1" lang="en-US" altLang="ko-KR" b="1" u="none">
                <a:ea typeface="Gulim" pitchFamily="34" charset="-127"/>
              </a:rPr>
              <a:t>A ) - ( - B )  = ( </a:t>
            </a:r>
            <a:r>
              <a:rPr kumimoji="1" lang="en-US" altLang="ko-KR" b="1" u="none">
                <a:ea typeface="Gulim" pitchFamily="34" charset="-127"/>
                <a:sym typeface="Symbol" pitchFamily="18" charset="2"/>
              </a:rPr>
              <a:t> </a:t>
            </a:r>
            <a:r>
              <a:rPr kumimoji="1" lang="en-US" altLang="ko-KR" b="1" u="none">
                <a:ea typeface="Gulim" pitchFamily="34" charset="-127"/>
              </a:rPr>
              <a:t>A ) +  B </a:t>
            </a:r>
          </a:p>
          <a:p>
            <a:pPr marL="381000" indent="-381000" algn="l" defTabSz="152400" eaLnBrk="0" hangingPunct="0">
              <a:lnSpc>
                <a:spcPct val="86000"/>
              </a:lnSpc>
              <a:spcBef>
                <a:spcPct val="41000"/>
              </a:spcBef>
            </a:pPr>
            <a:r>
              <a:rPr kumimoji="1" lang="en-US" altLang="ko-KR" b="1" u="none">
                <a:ea typeface="Gulim" pitchFamily="34" charset="-127"/>
              </a:rPr>
              <a:t>               ( </a:t>
            </a:r>
            <a:r>
              <a:rPr kumimoji="1" lang="en-US" altLang="ko-KR" b="1" u="none">
                <a:ea typeface="Gulim" pitchFamily="34" charset="-127"/>
                <a:sym typeface="Symbol" pitchFamily="18" charset="2"/>
              </a:rPr>
              <a:t> </a:t>
            </a:r>
            <a:r>
              <a:rPr kumimoji="1" lang="en-US" altLang="ko-KR" b="1" u="none">
                <a:ea typeface="Gulim" pitchFamily="34" charset="-127"/>
              </a:rPr>
              <a:t>A ) -  B = ( </a:t>
            </a:r>
            <a:r>
              <a:rPr kumimoji="1" lang="en-US" altLang="ko-KR" b="1" u="none">
                <a:ea typeface="Gulim" pitchFamily="34" charset="-127"/>
                <a:sym typeface="Symbol" pitchFamily="18" charset="2"/>
              </a:rPr>
              <a:t> </a:t>
            </a:r>
            <a:r>
              <a:rPr kumimoji="1" lang="en-US" altLang="ko-KR" b="1" u="none">
                <a:ea typeface="Gulim" pitchFamily="34" charset="-127"/>
              </a:rPr>
              <a:t>A ) + (  - B )</a:t>
            </a:r>
          </a:p>
        </p:txBody>
      </p:sp>
      <p:sp>
        <p:nvSpPr>
          <p:cNvPr id="7475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fa-IR" smtClean="0">
                <a:latin typeface="Times New Roman" pitchFamily="18" charset="0"/>
                <a:cs typeface="Nazanin" pitchFamily="2" charset="-78"/>
              </a:rPr>
              <a:t>جدول حالت</a:t>
            </a:r>
            <a:endParaRPr lang="en-US" smtClean="0">
              <a:latin typeface="Times New Roman" pitchFamily="18" charset="0"/>
              <a:cs typeface="Nazanin" pitchFamily="2" charset="-78"/>
            </a:endParaRPr>
          </a:p>
        </p:txBody>
      </p:sp>
      <p:graphicFrame>
        <p:nvGraphicFramePr>
          <p:cNvPr id="392195" name="Group 3"/>
          <p:cNvGraphicFramePr>
            <a:graphicFrameLocks noGrp="1"/>
          </p:cNvGraphicFramePr>
          <p:nvPr>
            <p:ph sz="half" idx="2"/>
          </p:nvPr>
        </p:nvGraphicFramePr>
        <p:xfrm>
          <a:off x="609600" y="1866900"/>
          <a:ext cx="4572000" cy="6178550"/>
        </p:xfrm>
        <a:graphic>
          <a:graphicData uri="http://schemas.openxmlformats.org/drawingml/2006/table">
            <a:tbl>
              <a:tblPr/>
              <a:tblGrid>
                <a:gridCol w="7620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tblGrid>
              <a:tr h="4794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حالت فعلي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ورودي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حالت بعدي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خروجي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A</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B</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A</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B</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y</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2"/>
                  </a:ext>
                </a:extLst>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4"/>
                  </a:ext>
                </a:extLst>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5"/>
                  </a:ext>
                </a:extLst>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6"/>
                  </a:ext>
                </a:extLst>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7"/>
                  </a:ext>
                </a:extLst>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8"/>
                  </a:ext>
                </a:extLst>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278599" name="Picture 79" descr="sequ-example"/>
          <p:cNvPicPr>
            <a:picLocks noChangeAspect="1" noChangeArrowheads="1"/>
          </p:cNvPicPr>
          <p:nvPr/>
        </p:nvPicPr>
        <p:blipFill>
          <a:blip r:embed="rId2"/>
          <a:srcRect/>
          <a:stretch>
            <a:fillRect/>
          </a:stretch>
        </p:blipFill>
        <p:spPr bwMode="auto">
          <a:xfrm>
            <a:off x="5562600" y="1066800"/>
            <a:ext cx="3124200" cy="5029200"/>
          </a:xfrm>
          <a:prstGeom prst="rect">
            <a:avLst/>
          </a:prstGeom>
          <a:noFill/>
          <a:ln w="9525">
            <a:noFill/>
            <a:miter lim="800000"/>
            <a:headEnd/>
            <a:tailEnd/>
          </a:ln>
        </p:spPr>
      </p:pic>
      <p:sp>
        <p:nvSpPr>
          <p:cNvPr id="278600" name="Footer Placeholder 81"/>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نمودار حالت</a:t>
            </a:r>
            <a:endParaRPr lang="en-US" sz="4800" smtClean="0">
              <a:latin typeface="Times New Roman" pitchFamily="18" charset="0"/>
              <a:cs typeface="Nazanin" pitchFamily="2" charset="-78"/>
            </a:endParaRPr>
          </a:p>
        </p:txBody>
      </p:sp>
      <p:sp>
        <p:nvSpPr>
          <p:cNvPr id="279555" name="Rectangle 3"/>
          <p:cNvSpPr>
            <a:spLocks noGrp="1" noChangeArrowheads="1"/>
          </p:cNvSpPr>
          <p:nvPr>
            <p:ph type="body" idx="1"/>
          </p:nvPr>
        </p:nvSpPr>
        <p:spPr/>
        <p:txBody>
          <a:bodyPr/>
          <a:lstStyle/>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گذار بين حالتها، ورودي ها و خروجي‌هاي يك مدار ترتيبي را مي‌توان به كمك يك نمودار نيز نشان داد كه نمودار حالت ناميده مي‌شود.</a:t>
            </a:r>
          </a:p>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اين نمودار را مي‌توان بر اساس جدول حالت رسم كرد يا اينكه مستقيماً از روي مدار ترتيبي رسم كرد.</a:t>
            </a:r>
          </a:p>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يك يال جهت دار از يك گره به گرة ديگر با ”ورودي/خروجي“برچسب زده مي شود و معني آن اين است كه در صورتي كه در گرة(حالت)مذكور با اعمال ورودي مشخص شده بر روي برچسب به خروجي مورد نظر توليد مي شود و به گرة مشخص شده در آن سر يال جهت‌دار مي‌رويم.</a:t>
            </a:r>
            <a:endParaRPr lang="en-US" sz="4000" smtClean="0">
              <a:latin typeface="Times New Roman" pitchFamily="18" charset="0"/>
              <a:cs typeface="Nazanin" pitchFamily="2" charset="-78"/>
            </a:endParaRPr>
          </a:p>
        </p:txBody>
      </p:sp>
      <p:sp>
        <p:nvSpPr>
          <p:cNvPr id="2795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80579" name="Rectangle 3"/>
          <p:cNvSpPr>
            <a:spLocks noGrp="1" noChangeArrowheads="1"/>
          </p:cNvSpPr>
          <p:nvPr>
            <p:ph type="body" sz="half" idx="1"/>
          </p:nvPr>
        </p:nvSpPr>
        <p:spPr>
          <a:xfrm>
            <a:off x="457200" y="1600200"/>
            <a:ext cx="8153400" cy="4525963"/>
          </a:xfrm>
        </p:spPr>
        <p:txBody>
          <a:bodyPr/>
          <a:lstStyle/>
          <a:p>
            <a:pPr algn="r" rtl="1" eaLnBrk="1" hangingPunct="1"/>
            <a:r>
              <a:rPr lang="fa-IR" sz="3600" smtClean="0">
                <a:latin typeface="Times New Roman" pitchFamily="18" charset="0"/>
                <a:cs typeface="Nazanin" pitchFamily="2" charset="-78"/>
              </a:rPr>
              <a:t>با استفاده از جدول حالت بدست آمده در بالا نمودار حالت را رسم كنيد.</a:t>
            </a:r>
          </a:p>
          <a:p>
            <a:pPr algn="r" rtl="1" eaLnBrk="1" hangingPunct="1"/>
            <a:r>
              <a:rPr lang="fa-IR" sz="3600" smtClean="0">
                <a:latin typeface="Times New Roman" pitchFamily="18" charset="0"/>
                <a:cs typeface="Nazanin" pitchFamily="2" charset="-78"/>
              </a:rPr>
              <a:t> </a:t>
            </a:r>
            <a:endParaRPr lang="en-US" sz="3600" smtClean="0">
              <a:latin typeface="Times New Roman" pitchFamily="18" charset="0"/>
              <a:cs typeface="Nazanin" pitchFamily="2" charset="-78"/>
            </a:endParaRPr>
          </a:p>
        </p:txBody>
      </p:sp>
      <p:graphicFrame>
        <p:nvGraphicFramePr>
          <p:cNvPr id="394244" name="Group 4"/>
          <p:cNvGraphicFramePr>
            <a:graphicFrameLocks noGrp="1"/>
          </p:cNvGraphicFramePr>
          <p:nvPr>
            <p:ph sz="half" idx="2"/>
          </p:nvPr>
        </p:nvGraphicFramePr>
        <p:xfrm>
          <a:off x="609600" y="2465388"/>
          <a:ext cx="3276600" cy="6178550"/>
        </p:xfrm>
        <a:graphic>
          <a:graphicData uri="http://schemas.openxmlformats.org/drawingml/2006/table">
            <a:tbl>
              <a:tblPr/>
              <a:tblGrid>
                <a:gridCol w="546100">
                  <a:extLst>
                    <a:ext uri="{9D8B030D-6E8A-4147-A177-3AD203B41FA5}">
                      <a16:colId xmlns:a16="http://schemas.microsoft.com/office/drawing/2014/main" xmlns="" val="20000"/>
                    </a:ext>
                  </a:extLst>
                </a:gridCol>
                <a:gridCol w="546100">
                  <a:extLst>
                    <a:ext uri="{9D8B030D-6E8A-4147-A177-3AD203B41FA5}">
                      <a16:colId xmlns:a16="http://schemas.microsoft.com/office/drawing/2014/main" xmlns="" val="20001"/>
                    </a:ext>
                  </a:extLst>
                </a:gridCol>
                <a:gridCol w="546100">
                  <a:extLst>
                    <a:ext uri="{9D8B030D-6E8A-4147-A177-3AD203B41FA5}">
                      <a16:colId xmlns:a16="http://schemas.microsoft.com/office/drawing/2014/main" xmlns="" val="20002"/>
                    </a:ext>
                  </a:extLst>
                </a:gridCol>
                <a:gridCol w="546100">
                  <a:extLst>
                    <a:ext uri="{9D8B030D-6E8A-4147-A177-3AD203B41FA5}">
                      <a16:colId xmlns:a16="http://schemas.microsoft.com/office/drawing/2014/main" xmlns="" val="20003"/>
                    </a:ext>
                  </a:extLst>
                </a:gridCol>
                <a:gridCol w="546100">
                  <a:extLst>
                    <a:ext uri="{9D8B030D-6E8A-4147-A177-3AD203B41FA5}">
                      <a16:colId xmlns:a16="http://schemas.microsoft.com/office/drawing/2014/main" xmlns="" val="20004"/>
                    </a:ext>
                  </a:extLst>
                </a:gridCol>
                <a:gridCol w="546100">
                  <a:extLst>
                    <a:ext uri="{9D8B030D-6E8A-4147-A177-3AD203B41FA5}">
                      <a16:colId xmlns:a16="http://schemas.microsoft.com/office/drawing/2014/main" xmlns="" val="20005"/>
                    </a:ext>
                  </a:extLst>
                </a:gridCol>
              </a:tblGrid>
              <a:tr h="436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حالت فعلي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ورودي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حالت بعدي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1" i="0" u="none" strike="noStrike" cap="none" normalizeH="0" baseline="0" smtClean="0">
                          <a:ln>
                            <a:noFill/>
                          </a:ln>
                          <a:solidFill>
                            <a:schemeClr val="tx1"/>
                          </a:solidFill>
                          <a:effectLst/>
                          <a:latin typeface="Times New Roman" pitchFamily="18" charset="0"/>
                          <a:cs typeface="Nazanin" pitchFamily="2" charset="-78"/>
                        </a:rPr>
                        <a:t>خروجي</a:t>
                      </a:r>
                      <a:endParaRPr kumimoji="0" lang="en-US" sz="2800" b="1"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A</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B</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A</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B</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y</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2"/>
                  </a:ext>
                </a:extLst>
              </a:tr>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4"/>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5"/>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6"/>
                  </a:ext>
                </a:extLst>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7"/>
                  </a:ext>
                </a:extLst>
              </a:tr>
              <a:tr h="390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8"/>
                  </a:ext>
                </a:extLst>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280648" name="Picture 80" descr="STATEDIAGRAM"/>
          <p:cNvPicPr>
            <a:picLocks noChangeAspect="1" noChangeArrowheads="1"/>
          </p:cNvPicPr>
          <p:nvPr/>
        </p:nvPicPr>
        <p:blipFill>
          <a:blip r:embed="rId2"/>
          <a:srcRect/>
          <a:stretch>
            <a:fillRect/>
          </a:stretch>
        </p:blipFill>
        <p:spPr bwMode="auto">
          <a:xfrm>
            <a:off x="4705350" y="1905000"/>
            <a:ext cx="3752850" cy="3548063"/>
          </a:xfrm>
          <a:prstGeom prst="rect">
            <a:avLst/>
          </a:prstGeom>
          <a:noFill/>
          <a:ln w="9525">
            <a:noFill/>
            <a:miter lim="800000"/>
            <a:headEnd/>
            <a:tailEnd/>
          </a:ln>
        </p:spPr>
      </p:pic>
      <p:sp>
        <p:nvSpPr>
          <p:cNvPr id="280649" name="Footer Placeholder 82"/>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81603"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با استفاده از نمودار منطقي بيان شده در بالا، نمودار حالت را رسم كنيد.</a:t>
            </a:r>
            <a:endParaRPr lang="en-US" sz="4000" smtClean="0">
              <a:latin typeface="Times New Roman" pitchFamily="18" charset="0"/>
              <a:cs typeface="Nazanin" pitchFamily="2" charset="-78"/>
            </a:endParaRPr>
          </a:p>
        </p:txBody>
      </p:sp>
      <p:pic>
        <p:nvPicPr>
          <p:cNvPr id="281604" name="Picture 4" descr="STATEDIAGRAM"/>
          <p:cNvPicPr>
            <a:picLocks noChangeAspect="1" noChangeArrowheads="1"/>
          </p:cNvPicPr>
          <p:nvPr/>
        </p:nvPicPr>
        <p:blipFill>
          <a:blip r:embed="rId2"/>
          <a:srcRect/>
          <a:stretch>
            <a:fillRect/>
          </a:stretch>
        </p:blipFill>
        <p:spPr bwMode="auto">
          <a:xfrm>
            <a:off x="4705350" y="1905000"/>
            <a:ext cx="3752850" cy="3548063"/>
          </a:xfrm>
          <a:prstGeom prst="rect">
            <a:avLst/>
          </a:prstGeom>
          <a:noFill/>
          <a:ln w="9525">
            <a:noFill/>
            <a:miter lim="800000"/>
            <a:headEnd/>
            <a:tailEnd/>
          </a:ln>
        </p:spPr>
      </p:pic>
      <p:pic>
        <p:nvPicPr>
          <p:cNvPr id="281605" name="Picture 5" descr="sequ-example"/>
          <p:cNvPicPr>
            <a:picLocks noChangeAspect="1" noChangeArrowheads="1"/>
          </p:cNvPicPr>
          <p:nvPr/>
        </p:nvPicPr>
        <p:blipFill>
          <a:blip r:embed="rId3"/>
          <a:srcRect/>
          <a:stretch>
            <a:fillRect/>
          </a:stretch>
        </p:blipFill>
        <p:spPr bwMode="auto">
          <a:xfrm>
            <a:off x="457200" y="1447800"/>
            <a:ext cx="3733800" cy="5105400"/>
          </a:xfrm>
          <a:prstGeom prst="rect">
            <a:avLst/>
          </a:prstGeom>
          <a:noFill/>
          <a:ln w="9525">
            <a:noFill/>
            <a:miter lim="800000"/>
            <a:headEnd/>
            <a:tailEnd/>
          </a:ln>
        </p:spPr>
      </p:pic>
      <p:sp>
        <p:nvSpPr>
          <p:cNvPr id="28160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82627"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نمودار منطقي زير نشان دهندة يك مدار ترتيبي است. جدول حالت و نمودار حالت آنرا بدست آوريد.</a:t>
            </a:r>
            <a:endParaRPr lang="en-US" sz="4000" smtClean="0">
              <a:latin typeface="Times New Roman" pitchFamily="18" charset="0"/>
              <a:cs typeface="Nazanin" pitchFamily="2" charset="-78"/>
            </a:endParaRPr>
          </a:p>
        </p:txBody>
      </p:sp>
      <p:pic>
        <p:nvPicPr>
          <p:cNvPr id="282628" name="Picture 4" descr="SEQU-EXAMPLE2"/>
          <p:cNvPicPr>
            <a:picLocks noChangeAspect="1" noChangeArrowheads="1"/>
          </p:cNvPicPr>
          <p:nvPr/>
        </p:nvPicPr>
        <p:blipFill>
          <a:blip r:embed="rId2"/>
          <a:srcRect/>
          <a:stretch>
            <a:fillRect/>
          </a:stretch>
        </p:blipFill>
        <p:spPr bwMode="auto">
          <a:xfrm>
            <a:off x="1219200" y="1981200"/>
            <a:ext cx="6838950" cy="2970213"/>
          </a:xfrm>
          <a:prstGeom prst="rect">
            <a:avLst/>
          </a:prstGeom>
          <a:noFill/>
          <a:ln w="9525">
            <a:noFill/>
            <a:miter lim="800000"/>
            <a:headEnd/>
            <a:tailEnd/>
          </a:ln>
        </p:spPr>
      </p:pic>
      <p:sp>
        <p:nvSpPr>
          <p:cNvPr id="28262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endParaRPr lang="en-US" sz="4800" smtClean="0">
              <a:latin typeface="Times New Roman" pitchFamily="18" charset="0"/>
              <a:cs typeface="Nazanin" pitchFamily="2" charset="-78"/>
            </a:endParaRPr>
          </a:p>
        </p:txBody>
      </p:sp>
      <p:sp>
        <p:nvSpPr>
          <p:cNvPr id="283651"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با توجه به شكل مدار جدول حالت بصورت زير بدست مي‌آيد.</a:t>
            </a:r>
            <a:endParaRPr lang="en-US" sz="4000" smtClean="0">
              <a:latin typeface="Times New Roman" pitchFamily="18" charset="0"/>
              <a:cs typeface="Nazanin" pitchFamily="2" charset="-78"/>
            </a:endParaRPr>
          </a:p>
        </p:txBody>
      </p:sp>
      <p:pic>
        <p:nvPicPr>
          <p:cNvPr id="283652" name="Picture 4" descr="SEQU-EX2TABLE"/>
          <p:cNvPicPr>
            <a:picLocks noChangeAspect="1" noChangeArrowheads="1"/>
          </p:cNvPicPr>
          <p:nvPr/>
        </p:nvPicPr>
        <p:blipFill>
          <a:blip r:embed="rId2"/>
          <a:srcRect/>
          <a:stretch>
            <a:fillRect/>
          </a:stretch>
        </p:blipFill>
        <p:spPr bwMode="auto">
          <a:xfrm>
            <a:off x="457200" y="1300163"/>
            <a:ext cx="3667125" cy="5176837"/>
          </a:xfrm>
          <a:prstGeom prst="rect">
            <a:avLst/>
          </a:prstGeom>
          <a:noFill/>
          <a:ln w="9525">
            <a:noFill/>
            <a:miter lim="800000"/>
            <a:headEnd/>
            <a:tailEnd/>
          </a:ln>
        </p:spPr>
      </p:pic>
      <p:pic>
        <p:nvPicPr>
          <p:cNvPr id="283653" name="Picture 5" descr="SEQU-EXAMPLE2"/>
          <p:cNvPicPr>
            <a:picLocks noChangeAspect="1" noChangeArrowheads="1"/>
          </p:cNvPicPr>
          <p:nvPr/>
        </p:nvPicPr>
        <p:blipFill>
          <a:blip r:embed="rId3"/>
          <a:srcRect/>
          <a:stretch>
            <a:fillRect/>
          </a:stretch>
        </p:blipFill>
        <p:spPr bwMode="auto">
          <a:xfrm>
            <a:off x="4343400" y="2200275"/>
            <a:ext cx="4248150" cy="2981325"/>
          </a:xfrm>
          <a:prstGeom prst="rect">
            <a:avLst/>
          </a:prstGeom>
          <a:noFill/>
          <a:ln w="9525">
            <a:noFill/>
            <a:miter lim="800000"/>
            <a:headEnd/>
            <a:tailEnd/>
          </a:ln>
        </p:spPr>
      </p:pic>
      <p:sp>
        <p:nvSpPr>
          <p:cNvPr id="28365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endParaRPr lang="en-US" sz="4800" smtClean="0">
              <a:latin typeface="Times New Roman" pitchFamily="18" charset="0"/>
              <a:cs typeface="Nazanin" pitchFamily="2" charset="-78"/>
            </a:endParaRPr>
          </a:p>
        </p:txBody>
      </p:sp>
      <p:sp>
        <p:nvSpPr>
          <p:cNvPr id="284675"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با توجه به شكل مدار، نمودار حالت بصورت زير بدست مي‌آيد.</a:t>
            </a:r>
            <a:endParaRPr lang="en-US" sz="4000" smtClean="0">
              <a:latin typeface="Times New Roman" pitchFamily="18" charset="0"/>
              <a:cs typeface="Nazanin" pitchFamily="2" charset="-78"/>
            </a:endParaRPr>
          </a:p>
          <a:p>
            <a:pPr algn="r" rtl="1" eaLnBrk="1" hangingPunct="1"/>
            <a:endParaRPr lang="en-US" sz="4000" smtClean="0">
              <a:latin typeface="Times New Roman" pitchFamily="18" charset="0"/>
              <a:cs typeface="Nazanin" pitchFamily="2" charset="-78"/>
            </a:endParaRPr>
          </a:p>
        </p:txBody>
      </p:sp>
      <p:pic>
        <p:nvPicPr>
          <p:cNvPr id="284676" name="Picture 4" descr="SEQU-EXAMPLE2"/>
          <p:cNvPicPr>
            <a:picLocks noChangeAspect="1" noChangeArrowheads="1"/>
          </p:cNvPicPr>
          <p:nvPr/>
        </p:nvPicPr>
        <p:blipFill>
          <a:blip r:embed="rId2"/>
          <a:srcRect/>
          <a:stretch>
            <a:fillRect/>
          </a:stretch>
        </p:blipFill>
        <p:spPr bwMode="auto">
          <a:xfrm>
            <a:off x="1143000" y="1524000"/>
            <a:ext cx="6705600" cy="2143125"/>
          </a:xfrm>
          <a:prstGeom prst="rect">
            <a:avLst/>
          </a:prstGeom>
          <a:noFill/>
          <a:ln w="9525">
            <a:noFill/>
            <a:miter lim="800000"/>
            <a:headEnd/>
            <a:tailEnd/>
          </a:ln>
        </p:spPr>
      </p:pic>
      <p:pic>
        <p:nvPicPr>
          <p:cNvPr id="284677" name="Picture 5" descr="SEQU-EX2DIAGRAM"/>
          <p:cNvPicPr>
            <a:picLocks noChangeAspect="1" noChangeArrowheads="1"/>
          </p:cNvPicPr>
          <p:nvPr/>
        </p:nvPicPr>
        <p:blipFill>
          <a:blip r:embed="rId3"/>
          <a:srcRect/>
          <a:stretch>
            <a:fillRect/>
          </a:stretch>
        </p:blipFill>
        <p:spPr bwMode="auto">
          <a:xfrm>
            <a:off x="1647825" y="4038600"/>
            <a:ext cx="5972175" cy="1928813"/>
          </a:xfrm>
          <a:prstGeom prst="rect">
            <a:avLst/>
          </a:prstGeom>
          <a:noFill/>
          <a:ln w="9525">
            <a:noFill/>
            <a:miter lim="800000"/>
            <a:headEnd/>
            <a:tailEnd/>
          </a:ln>
        </p:spPr>
      </p:pic>
      <p:sp>
        <p:nvSpPr>
          <p:cNvPr id="284678"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85699"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نمودار منطقي زير نشان دهندة يك مدار ترتيبي است. نمودار حالت آنرا بدست آوريد.</a:t>
            </a:r>
            <a:endParaRPr lang="en-US" sz="4000" smtClean="0">
              <a:latin typeface="Times New Roman" pitchFamily="18" charset="0"/>
              <a:cs typeface="Nazanin" pitchFamily="2" charset="-78"/>
            </a:endParaRPr>
          </a:p>
        </p:txBody>
      </p:sp>
      <p:pic>
        <p:nvPicPr>
          <p:cNvPr id="285700" name="Picture 4" descr="SEQU-EXAMPLE3"/>
          <p:cNvPicPr>
            <a:picLocks noChangeAspect="1" noChangeArrowheads="1"/>
          </p:cNvPicPr>
          <p:nvPr/>
        </p:nvPicPr>
        <p:blipFill>
          <a:blip r:embed="rId2"/>
          <a:srcRect/>
          <a:stretch>
            <a:fillRect/>
          </a:stretch>
        </p:blipFill>
        <p:spPr bwMode="auto">
          <a:xfrm>
            <a:off x="1219200" y="1828800"/>
            <a:ext cx="6019800" cy="4025900"/>
          </a:xfrm>
          <a:prstGeom prst="rect">
            <a:avLst/>
          </a:prstGeom>
          <a:noFill/>
          <a:ln w="9525">
            <a:noFill/>
            <a:miter lim="800000"/>
            <a:headEnd/>
            <a:tailEnd/>
          </a:ln>
        </p:spPr>
      </p:pic>
      <p:sp>
        <p:nvSpPr>
          <p:cNvPr id="28570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endParaRPr lang="en-US" sz="4800" smtClean="0">
              <a:latin typeface="Times New Roman" pitchFamily="18" charset="0"/>
              <a:cs typeface="Nazanin" pitchFamily="2" charset="-78"/>
            </a:endParaRPr>
          </a:p>
        </p:txBody>
      </p:sp>
      <p:sp>
        <p:nvSpPr>
          <p:cNvPr id="286723"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با توجه به شكل مدار نمودار حالت بصورت زير بدست مي‌آيد:</a:t>
            </a:r>
          </a:p>
          <a:p>
            <a:pPr algn="r" rtl="1" eaLnBrk="1" hangingPunct="1"/>
            <a:endParaRPr lang="en-US" sz="4000" smtClean="0">
              <a:latin typeface="Times New Roman" pitchFamily="18" charset="0"/>
              <a:cs typeface="Nazanin" pitchFamily="2" charset="-78"/>
            </a:endParaRPr>
          </a:p>
        </p:txBody>
      </p:sp>
      <p:pic>
        <p:nvPicPr>
          <p:cNvPr id="286724" name="Picture 4" descr="SEQU-EXAMPLE3DIAGRAM"/>
          <p:cNvPicPr>
            <a:picLocks noChangeAspect="1" noChangeArrowheads="1"/>
          </p:cNvPicPr>
          <p:nvPr/>
        </p:nvPicPr>
        <p:blipFill>
          <a:blip r:embed="rId2"/>
          <a:srcRect/>
          <a:stretch>
            <a:fillRect/>
          </a:stretch>
        </p:blipFill>
        <p:spPr bwMode="auto">
          <a:xfrm>
            <a:off x="1905000" y="1565275"/>
            <a:ext cx="5257800" cy="4454525"/>
          </a:xfrm>
          <a:prstGeom prst="rect">
            <a:avLst/>
          </a:prstGeom>
          <a:noFill/>
          <a:ln w="9525">
            <a:noFill/>
            <a:miter lim="800000"/>
            <a:headEnd/>
            <a:tailEnd/>
          </a:ln>
        </p:spPr>
      </p:pic>
      <p:sp>
        <p:nvSpPr>
          <p:cNvPr id="28672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87747"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نمودار منطقي زير نشان دهندة يك مدار ترتيبي است. نمودار حالت آنرا بدست آوريد</a:t>
            </a:r>
            <a:endParaRPr lang="en-US" sz="4000" smtClean="0">
              <a:latin typeface="Times New Roman" pitchFamily="18" charset="0"/>
              <a:cs typeface="Nazanin" pitchFamily="2" charset="-78"/>
            </a:endParaRPr>
          </a:p>
        </p:txBody>
      </p:sp>
      <p:pic>
        <p:nvPicPr>
          <p:cNvPr id="287748" name="Picture 4" descr="SEQU-EXAMPLE4"/>
          <p:cNvPicPr>
            <a:picLocks noChangeAspect="1" noChangeArrowheads="1"/>
          </p:cNvPicPr>
          <p:nvPr/>
        </p:nvPicPr>
        <p:blipFill>
          <a:blip r:embed="rId2"/>
          <a:srcRect/>
          <a:stretch>
            <a:fillRect/>
          </a:stretch>
        </p:blipFill>
        <p:spPr bwMode="auto">
          <a:xfrm>
            <a:off x="685800" y="1828800"/>
            <a:ext cx="7696200" cy="4102100"/>
          </a:xfrm>
          <a:prstGeom prst="rect">
            <a:avLst/>
          </a:prstGeom>
          <a:noFill/>
          <a:ln w="9525">
            <a:noFill/>
            <a:miter lim="800000"/>
            <a:headEnd/>
            <a:tailEnd/>
          </a:ln>
        </p:spPr>
      </p:pic>
      <p:sp>
        <p:nvSpPr>
          <p:cNvPr id="2877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rtl="1" eaLnBrk="1" hangingPunct="1"/>
            <a:r>
              <a:rPr lang="fa-IR" sz="2800" b="1" smtClean="0">
                <a:cs typeface="Nazanin" pitchFamily="2" charset="-78"/>
              </a:rPr>
              <a:t>نمايش اعداد  با مميز شناور </a:t>
            </a:r>
            <a:endParaRPr lang="en-US" sz="2800" b="1" smtClean="0">
              <a:cs typeface="Nazanin" pitchFamily="2" charset="-78"/>
            </a:endParaRPr>
          </a:p>
        </p:txBody>
      </p:sp>
      <p:sp>
        <p:nvSpPr>
          <p:cNvPr id="75779" name="Rectangle 3"/>
          <p:cNvSpPr>
            <a:spLocks noGrp="1" noChangeArrowheads="1"/>
          </p:cNvSpPr>
          <p:nvPr>
            <p:ph type="body" idx="1"/>
          </p:nvPr>
        </p:nvSpPr>
        <p:spPr/>
        <p:txBody>
          <a:bodyPr/>
          <a:lstStyle/>
          <a:p>
            <a:pPr algn="r" rtl="1" eaLnBrk="1" hangingPunct="1"/>
            <a:r>
              <a:rPr lang="fa-IR" sz="2400" smtClean="0">
                <a:cs typeface="Nazanin" pitchFamily="2" charset="-78"/>
              </a:rPr>
              <a:t>در اين نمايش مكان مميز قسمت كسري ثابت نيست.</a:t>
            </a:r>
          </a:p>
          <a:p>
            <a:pPr algn="r" rtl="1" eaLnBrk="1" hangingPunct="1"/>
            <a:r>
              <a:rPr lang="fa-IR" sz="2400" smtClean="0">
                <a:cs typeface="Nazanin" pitchFamily="2" charset="-78"/>
              </a:rPr>
              <a:t>طول عدد قابل نمايش در اين روش وسيع است.</a:t>
            </a:r>
          </a:p>
          <a:p>
            <a:pPr algn="ctr">
              <a:lnSpc>
                <a:spcPct val="90000"/>
              </a:lnSpc>
              <a:spcBef>
                <a:spcPct val="0"/>
              </a:spcBef>
              <a:buFontTx/>
              <a:buNone/>
            </a:pPr>
            <a:r>
              <a:rPr kumimoji="1" lang="en-US" altLang="ko-KR" sz="2000" b="1" smtClean="0">
                <a:ea typeface="Gulim" pitchFamily="34" charset="-127"/>
              </a:rPr>
              <a:t>F = EM</a:t>
            </a:r>
          </a:p>
          <a:p>
            <a:pPr algn="ctr" rtl="1" eaLnBrk="1" hangingPunct="1">
              <a:buFontTx/>
              <a:buNone/>
            </a:pPr>
            <a:endParaRPr lang="en-US" sz="2000" b="1" smtClean="0">
              <a:cs typeface="Nazanin" pitchFamily="2" charset="-78"/>
            </a:endParaRPr>
          </a:p>
        </p:txBody>
      </p:sp>
      <p:sp>
        <p:nvSpPr>
          <p:cNvPr id="75780" name="Line 13"/>
          <p:cNvSpPr>
            <a:spLocks noChangeShapeType="1"/>
          </p:cNvSpPr>
          <p:nvPr/>
        </p:nvSpPr>
        <p:spPr bwMode="auto">
          <a:xfrm>
            <a:off x="2066925" y="3286125"/>
            <a:ext cx="0" cy="304800"/>
          </a:xfrm>
          <a:prstGeom prst="line">
            <a:avLst/>
          </a:prstGeom>
          <a:noFill/>
          <a:ln w="25400">
            <a:solidFill>
              <a:schemeClr val="tx1"/>
            </a:solidFill>
            <a:round/>
            <a:headEnd/>
            <a:tailEnd/>
          </a:ln>
        </p:spPr>
        <p:txBody>
          <a:bodyPr wrap="none" anchor="ctr"/>
          <a:lstStyle/>
          <a:p>
            <a:endParaRPr lang="en-US"/>
          </a:p>
        </p:txBody>
      </p:sp>
      <p:sp>
        <p:nvSpPr>
          <p:cNvPr id="75781" name="Rectangle 15"/>
          <p:cNvSpPr>
            <a:spLocks noChangeArrowheads="1"/>
          </p:cNvSpPr>
          <p:nvPr/>
        </p:nvSpPr>
        <p:spPr bwMode="auto">
          <a:xfrm>
            <a:off x="1584325" y="3259138"/>
            <a:ext cx="5299075" cy="339725"/>
          </a:xfrm>
          <a:prstGeom prst="rect">
            <a:avLst/>
          </a:prstGeom>
          <a:noFill/>
          <a:ln w="9525">
            <a:noFill/>
            <a:miter lim="800000"/>
            <a:headEnd/>
            <a:tailEnd/>
          </a:ln>
        </p:spPr>
        <p:txBody>
          <a:bodyPr wrap="none">
            <a:spAutoFit/>
          </a:bodyPr>
          <a:lstStyle/>
          <a:p>
            <a:pPr algn="l" eaLnBrk="0" hangingPunct="0">
              <a:lnSpc>
                <a:spcPct val="90000"/>
              </a:lnSpc>
            </a:pPr>
            <a:r>
              <a:rPr kumimoji="1" lang="en-US" altLang="ko-KR" u="none">
                <a:ea typeface="Gulim" pitchFamily="34" charset="-127"/>
              </a:rPr>
              <a:t> </a:t>
            </a:r>
            <a:r>
              <a:rPr kumimoji="1" lang="en-US" altLang="ko-KR" b="1" u="none">
                <a:ea typeface="Gulim" pitchFamily="34" charset="-127"/>
              </a:rPr>
              <a:t>m</a:t>
            </a:r>
            <a:r>
              <a:rPr kumimoji="1" lang="en-US" altLang="ko-KR" b="1" u="none" baseline="-25000">
                <a:ea typeface="Gulim" pitchFamily="34" charset="-127"/>
              </a:rPr>
              <a:t>n</a:t>
            </a:r>
            <a:r>
              <a:rPr kumimoji="1" lang="en-US" altLang="ko-KR" b="1" u="none">
                <a:ea typeface="Gulim" pitchFamily="34" charset="-127"/>
              </a:rPr>
              <a:t>  e</a:t>
            </a:r>
            <a:r>
              <a:rPr kumimoji="1" lang="en-US" altLang="ko-KR" b="1" u="none" baseline="-25000">
                <a:ea typeface="Gulim" pitchFamily="34" charset="-127"/>
              </a:rPr>
              <a:t>k</a:t>
            </a:r>
            <a:r>
              <a:rPr kumimoji="1" lang="en-US" altLang="ko-KR" b="1" u="none">
                <a:ea typeface="Gulim" pitchFamily="34" charset="-127"/>
              </a:rPr>
              <a:t>e</a:t>
            </a:r>
            <a:r>
              <a:rPr kumimoji="1" lang="en-US" altLang="ko-KR" b="1" u="none" baseline="-25000">
                <a:ea typeface="Gulim" pitchFamily="34" charset="-127"/>
              </a:rPr>
              <a:t>k-1</a:t>
            </a:r>
            <a:r>
              <a:rPr kumimoji="1" lang="en-US" altLang="ko-KR" b="1" u="none">
                <a:ea typeface="Gulim" pitchFamily="34" charset="-127"/>
              </a:rPr>
              <a:t> ... e</a:t>
            </a:r>
            <a:r>
              <a:rPr kumimoji="1" lang="en-US" altLang="ko-KR" b="1" u="none" baseline="-25000">
                <a:ea typeface="Gulim" pitchFamily="34" charset="-127"/>
              </a:rPr>
              <a:t>0</a:t>
            </a:r>
            <a:r>
              <a:rPr kumimoji="1" lang="en-US" altLang="ko-KR" b="1" u="none">
                <a:ea typeface="Gulim" pitchFamily="34" charset="-127"/>
              </a:rPr>
              <a:t>   m</a:t>
            </a:r>
            <a:r>
              <a:rPr kumimoji="1" lang="en-US" altLang="ko-KR" b="1" u="none" baseline="-25000">
                <a:ea typeface="Gulim" pitchFamily="34" charset="-127"/>
              </a:rPr>
              <a:t>n-1</a:t>
            </a:r>
            <a:r>
              <a:rPr kumimoji="1" lang="en-US" altLang="ko-KR" b="1" u="none">
                <a:ea typeface="Gulim" pitchFamily="34" charset="-127"/>
              </a:rPr>
              <a:t>m</a:t>
            </a:r>
            <a:r>
              <a:rPr kumimoji="1" lang="en-US" altLang="ko-KR" b="1" u="none" baseline="-25000">
                <a:ea typeface="Gulim" pitchFamily="34" charset="-127"/>
              </a:rPr>
              <a:t>n-2</a:t>
            </a:r>
            <a:r>
              <a:rPr kumimoji="1" lang="en-US" altLang="ko-KR" b="1" u="none">
                <a:ea typeface="Gulim" pitchFamily="34" charset="-127"/>
              </a:rPr>
              <a:t>    …   m</a:t>
            </a:r>
            <a:r>
              <a:rPr kumimoji="1" lang="en-US" altLang="ko-KR" b="1" u="none" baseline="-25000">
                <a:ea typeface="Gulim" pitchFamily="34" charset="-127"/>
              </a:rPr>
              <a:t>0</a:t>
            </a:r>
            <a:r>
              <a:rPr kumimoji="1" lang="en-US" altLang="ko-KR" b="1" u="none">
                <a:ea typeface="Gulim" pitchFamily="34" charset="-127"/>
              </a:rPr>
              <a:t> . m</a:t>
            </a:r>
            <a:r>
              <a:rPr kumimoji="1" lang="en-US" altLang="ko-KR" b="1" u="none" baseline="-25000">
                <a:ea typeface="Gulim" pitchFamily="34" charset="-127"/>
              </a:rPr>
              <a:t>-1</a:t>
            </a:r>
            <a:r>
              <a:rPr kumimoji="1" lang="en-US" altLang="ko-KR" b="1" u="none">
                <a:ea typeface="Gulim" pitchFamily="34" charset="-127"/>
              </a:rPr>
              <a:t>   …   m</a:t>
            </a:r>
            <a:r>
              <a:rPr kumimoji="1" lang="en-US" altLang="ko-KR" b="1" u="none" baseline="-25000">
                <a:ea typeface="Gulim" pitchFamily="34" charset="-127"/>
              </a:rPr>
              <a:t>-m</a:t>
            </a:r>
          </a:p>
        </p:txBody>
      </p:sp>
      <p:sp>
        <p:nvSpPr>
          <p:cNvPr id="75782" name="Rectangle 16"/>
          <p:cNvSpPr>
            <a:spLocks noChangeArrowheads="1"/>
          </p:cNvSpPr>
          <p:nvPr/>
        </p:nvSpPr>
        <p:spPr bwMode="auto">
          <a:xfrm>
            <a:off x="1600200" y="3276600"/>
            <a:ext cx="5175250" cy="317500"/>
          </a:xfrm>
          <a:prstGeom prst="rect">
            <a:avLst/>
          </a:prstGeom>
          <a:noFill/>
          <a:ln w="25400">
            <a:solidFill>
              <a:schemeClr val="tx1"/>
            </a:solidFill>
            <a:miter lim="800000"/>
            <a:headEnd/>
            <a:tailEnd/>
          </a:ln>
        </p:spPr>
        <p:txBody>
          <a:bodyPr wrap="none" anchor="ctr"/>
          <a:lstStyle/>
          <a:p>
            <a:endParaRPr lang="en-US"/>
          </a:p>
        </p:txBody>
      </p:sp>
      <p:sp>
        <p:nvSpPr>
          <p:cNvPr id="75783" name="Line 17"/>
          <p:cNvSpPr>
            <a:spLocks noChangeShapeType="1"/>
          </p:cNvSpPr>
          <p:nvPr/>
        </p:nvSpPr>
        <p:spPr bwMode="auto">
          <a:xfrm>
            <a:off x="3343275" y="3295650"/>
            <a:ext cx="0" cy="304800"/>
          </a:xfrm>
          <a:prstGeom prst="line">
            <a:avLst/>
          </a:prstGeom>
          <a:noFill/>
          <a:ln w="25400">
            <a:solidFill>
              <a:schemeClr val="tx1"/>
            </a:solidFill>
            <a:round/>
            <a:headEnd/>
            <a:tailEnd/>
          </a:ln>
        </p:spPr>
        <p:txBody>
          <a:bodyPr wrap="none" anchor="ctr"/>
          <a:lstStyle/>
          <a:p>
            <a:endParaRPr lang="en-US"/>
          </a:p>
        </p:txBody>
      </p:sp>
      <p:sp>
        <p:nvSpPr>
          <p:cNvPr id="75784" name="Text Box 18"/>
          <p:cNvSpPr txBox="1">
            <a:spLocks noChangeArrowheads="1"/>
          </p:cNvSpPr>
          <p:nvPr/>
        </p:nvSpPr>
        <p:spPr bwMode="auto">
          <a:xfrm>
            <a:off x="1447800" y="3657600"/>
            <a:ext cx="636588" cy="366713"/>
          </a:xfrm>
          <a:prstGeom prst="rect">
            <a:avLst/>
          </a:prstGeom>
          <a:noFill/>
          <a:ln w="9525">
            <a:noFill/>
            <a:miter lim="800000"/>
            <a:headEnd/>
            <a:tailEnd/>
          </a:ln>
        </p:spPr>
        <p:txBody>
          <a:bodyPr wrap="none">
            <a:spAutoFit/>
          </a:bodyPr>
          <a:lstStyle/>
          <a:p>
            <a:pPr algn="l"/>
            <a:r>
              <a:rPr lang="fa-IR" u="none">
                <a:cs typeface="Nazanin" pitchFamily="2" charset="-78"/>
              </a:rPr>
              <a:t>علامت</a:t>
            </a:r>
            <a:endParaRPr lang="en-US" u="none">
              <a:cs typeface="Nazanin" pitchFamily="2" charset="-78"/>
            </a:endParaRPr>
          </a:p>
        </p:txBody>
      </p:sp>
      <p:sp>
        <p:nvSpPr>
          <p:cNvPr id="75785" name="Text Box 19"/>
          <p:cNvSpPr txBox="1">
            <a:spLocks noChangeArrowheads="1"/>
          </p:cNvSpPr>
          <p:nvPr/>
        </p:nvSpPr>
        <p:spPr bwMode="auto">
          <a:xfrm>
            <a:off x="2514600" y="3657600"/>
            <a:ext cx="381000" cy="366713"/>
          </a:xfrm>
          <a:prstGeom prst="rect">
            <a:avLst/>
          </a:prstGeom>
          <a:noFill/>
          <a:ln w="9525">
            <a:noFill/>
            <a:miter lim="800000"/>
            <a:headEnd/>
            <a:tailEnd/>
          </a:ln>
        </p:spPr>
        <p:txBody>
          <a:bodyPr>
            <a:spAutoFit/>
          </a:bodyPr>
          <a:lstStyle/>
          <a:p>
            <a:pPr algn="l"/>
            <a:r>
              <a:rPr lang="fa-IR" u="none">
                <a:cs typeface="Nazanin" pitchFamily="2" charset="-78"/>
              </a:rPr>
              <a:t>نما</a:t>
            </a:r>
            <a:endParaRPr lang="en-US" u="none">
              <a:cs typeface="Nazanin" pitchFamily="2" charset="-78"/>
            </a:endParaRPr>
          </a:p>
        </p:txBody>
      </p:sp>
      <p:sp>
        <p:nvSpPr>
          <p:cNvPr id="75786" name="Text Box 20"/>
          <p:cNvSpPr txBox="1">
            <a:spLocks noChangeArrowheads="1"/>
          </p:cNvSpPr>
          <p:nvPr/>
        </p:nvSpPr>
        <p:spPr bwMode="auto">
          <a:xfrm>
            <a:off x="4191000" y="3617913"/>
            <a:ext cx="1082675" cy="366712"/>
          </a:xfrm>
          <a:prstGeom prst="rect">
            <a:avLst/>
          </a:prstGeom>
          <a:noFill/>
          <a:ln w="9525">
            <a:noFill/>
            <a:miter lim="800000"/>
            <a:headEnd/>
            <a:tailEnd/>
          </a:ln>
        </p:spPr>
        <p:txBody>
          <a:bodyPr>
            <a:spAutoFit/>
          </a:bodyPr>
          <a:lstStyle/>
          <a:p>
            <a:pPr rtl="1"/>
            <a:r>
              <a:rPr lang="fa-IR" u="none">
                <a:cs typeface="Nazanin" pitchFamily="2" charset="-78"/>
              </a:rPr>
              <a:t>مانتيس</a:t>
            </a:r>
            <a:endParaRPr lang="en-US" u="none">
              <a:cs typeface="Nazanin" pitchFamily="2" charset="-78"/>
            </a:endParaRPr>
          </a:p>
        </p:txBody>
      </p:sp>
      <p:sp>
        <p:nvSpPr>
          <p:cNvPr id="75787" name="Text Box 22"/>
          <p:cNvSpPr txBox="1">
            <a:spLocks noChangeArrowheads="1"/>
          </p:cNvSpPr>
          <p:nvPr/>
        </p:nvSpPr>
        <p:spPr bwMode="auto">
          <a:xfrm>
            <a:off x="1371600" y="4114800"/>
            <a:ext cx="7315200" cy="641350"/>
          </a:xfrm>
          <a:prstGeom prst="rect">
            <a:avLst/>
          </a:prstGeom>
          <a:noFill/>
          <a:ln w="9525">
            <a:noFill/>
            <a:miter lim="800000"/>
            <a:headEnd/>
            <a:tailEnd/>
          </a:ln>
        </p:spPr>
        <p:txBody>
          <a:bodyPr>
            <a:spAutoFit/>
          </a:bodyPr>
          <a:lstStyle/>
          <a:p>
            <a:pPr lvl="1" rtl="1">
              <a:buFont typeface="Wingdings" pitchFamily="2" charset="2"/>
              <a:buChar char="§"/>
            </a:pPr>
            <a:r>
              <a:rPr lang="fa-IR" u="none">
                <a:cs typeface="Nazanin" pitchFamily="2" charset="-78"/>
              </a:rPr>
              <a:t>مانتيس:عدد علامت دار با مميز ثابت(خواه عدد صحيح و يا عدد كسري).</a:t>
            </a:r>
          </a:p>
          <a:p>
            <a:pPr lvl="1" rtl="1">
              <a:buFont typeface="Wingdings" pitchFamily="2" charset="2"/>
              <a:buChar char="§"/>
            </a:pPr>
            <a:r>
              <a:rPr lang="fa-IR" u="none">
                <a:cs typeface="Nazanin" pitchFamily="2" charset="-78"/>
              </a:rPr>
              <a:t>نما</a:t>
            </a:r>
            <a:r>
              <a:rPr lang="fa-IR" u="none">
                <a:cs typeface="Nazanin" pitchFamily="2" charset="-78"/>
                <a:sym typeface="Wingdings" pitchFamily="2" charset="2"/>
              </a:rPr>
              <a:t>:مكان مميز را مشخص مي‌كند.</a:t>
            </a:r>
            <a:endParaRPr lang="en-US" u="none">
              <a:cs typeface="Nazanin" pitchFamily="2" charset="-78"/>
            </a:endParaRPr>
          </a:p>
        </p:txBody>
      </p:sp>
      <p:sp>
        <p:nvSpPr>
          <p:cNvPr id="75788" name="Rectangle 23"/>
          <p:cNvSpPr>
            <a:spLocks noChangeArrowheads="1"/>
          </p:cNvSpPr>
          <p:nvPr/>
        </p:nvSpPr>
        <p:spPr bwMode="auto">
          <a:xfrm>
            <a:off x="914400" y="5181600"/>
            <a:ext cx="4572000" cy="915988"/>
          </a:xfrm>
          <a:prstGeom prst="rect">
            <a:avLst/>
          </a:prstGeom>
          <a:noFill/>
          <a:ln w="9525">
            <a:noFill/>
            <a:miter lim="800000"/>
            <a:headEnd/>
            <a:tailEnd/>
          </a:ln>
        </p:spPr>
        <p:txBody>
          <a:bodyPr>
            <a:spAutoFit/>
          </a:bodyPr>
          <a:lstStyle/>
          <a:p>
            <a:pPr rtl="1"/>
            <a:r>
              <a:rPr kumimoji="1" lang="fa-IR" altLang="ko-KR" b="1" u="none">
                <a:cs typeface="Nazanin" pitchFamily="2" charset="-78"/>
              </a:rPr>
              <a:t>مقدار معادل ده دهي</a:t>
            </a:r>
            <a:endParaRPr kumimoji="1" lang="en-US" altLang="ko-KR" b="1" u="none">
              <a:ea typeface="Gulim" pitchFamily="34" charset="-127"/>
              <a:cs typeface="Nazanin" pitchFamily="2" charset="-78"/>
            </a:endParaRPr>
          </a:p>
          <a:p>
            <a:pPr algn="l"/>
            <a:endParaRPr kumimoji="1" lang="en-US" altLang="ko-KR" b="1" u="none">
              <a:ea typeface="Gulim" pitchFamily="34" charset="-127"/>
              <a:cs typeface="Nazanin" pitchFamily="2" charset="-78"/>
            </a:endParaRPr>
          </a:p>
          <a:p>
            <a:pPr algn="l"/>
            <a:r>
              <a:rPr kumimoji="1" lang="en-US" altLang="ko-KR" b="1" u="none">
                <a:ea typeface="Gulim" pitchFamily="34" charset="-127"/>
              </a:rPr>
              <a:t>                          V(F) = V(M) * RV(E)</a:t>
            </a:r>
          </a:p>
        </p:txBody>
      </p:sp>
      <p:sp>
        <p:nvSpPr>
          <p:cNvPr id="75789" name="Rectangle 24"/>
          <p:cNvSpPr>
            <a:spLocks noChangeArrowheads="1"/>
          </p:cNvSpPr>
          <p:nvPr/>
        </p:nvSpPr>
        <p:spPr bwMode="auto">
          <a:xfrm>
            <a:off x="6172200" y="5410200"/>
            <a:ext cx="1641475" cy="8318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b="1" u="none">
                <a:ea typeface="Gulim" pitchFamily="34" charset="-127"/>
              </a:rPr>
              <a:t>M:  Mantissa</a:t>
            </a:r>
          </a:p>
          <a:p>
            <a:pPr algn="l" defTabSz="762000" eaLnBrk="0" hangingPunct="0">
              <a:lnSpc>
                <a:spcPct val="90000"/>
              </a:lnSpc>
            </a:pPr>
            <a:r>
              <a:rPr kumimoji="1" lang="en-US" altLang="ko-KR" b="1" u="none">
                <a:ea typeface="Gulim" pitchFamily="34" charset="-127"/>
              </a:rPr>
              <a:t>E:   Exponent</a:t>
            </a:r>
          </a:p>
          <a:p>
            <a:pPr algn="l" defTabSz="762000" eaLnBrk="0" hangingPunct="0">
              <a:lnSpc>
                <a:spcPct val="90000"/>
              </a:lnSpc>
            </a:pPr>
            <a:r>
              <a:rPr kumimoji="1" lang="en-US" altLang="ko-KR" b="1" u="none">
                <a:ea typeface="Gulim" pitchFamily="34" charset="-127"/>
              </a:rPr>
              <a:t>R:  Radix</a:t>
            </a:r>
          </a:p>
        </p:txBody>
      </p:sp>
      <p:sp>
        <p:nvSpPr>
          <p:cNvPr id="75790" name="Footer Placeholder 1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جداول تحريك فليپ فلاپها</a:t>
            </a:r>
            <a:endParaRPr lang="en-US" sz="4800" smtClean="0">
              <a:latin typeface="Times New Roman" pitchFamily="18" charset="0"/>
              <a:cs typeface="Nazanin" pitchFamily="2" charset="-78"/>
            </a:endParaRPr>
          </a:p>
        </p:txBody>
      </p:sp>
      <p:sp>
        <p:nvSpPr>
          <p:cNvPr id="288771" name="Rectangle 3"/>
          <p:cNvSpPr>
            <a:spLocks noGrp="1" noChangeArrowheads="1"/>
          </p:cNvSpPr>
          <p:nvPr>
            <p:ph type="body" sz="half" idx="1"/>
          </p:nvPr>
        </p:nvSpPr>
        <p:spPr>
          <a:xfrm>
            <a:off x="457200" y="1600200"/>
            <a:ext cx="7924800" cy="4525963"/>
          </a:xfrm>
        </p:spPr>
        <p:txBody>
          <a:bodyPr/>
          <a:lstStyle/>
          <a:p>
            <a:pPr algn="r" rtl="1" eaLnBrk="1" hangingPunct="1"/>
            <a:r>
              <a:rPr lang="fa-IR" sz="3600" smtClean="0">
                <a:latin typeface="Times New Roman" pitchFamily="18" charset="0"/>
                <a:cs typeface="Nazanin" pitchFamily="2" charset="-78"/>
              </a:rPr>
              <a:t>اين جدول مشخص كننده شرايط ورودي فليپ‌فلاپهاست وقتي كه وضعيت فعلي و بعدي فليپ فلاپها براي ما مشخص است.</a:t>
            </a:r>
          </a:p>
          <a:p>
            <a:pPr algn="r" rtl="1" eaLnBrk="1" hangingPunct="1"/>
            <a:r>
              <a:rPr lang="fa-IR" sz="3600" smtClean="0">
                <a:latin typeface="Times New Roman" pitchFamily="18" charset="0"/>
                <a:cs typeface="Nazanin" pitchFamily="2" charset="-78"/>
              </a:rPr>
              <a:t>جدول تحريك فليپ فلاپ </a:t>
            </a:r>
            <a:r>
              <a:rPr lang="en-US" sz="3600" smtClean="0">
                <a:latin typeface="Times New Roman" pitchFamily="18" charset="0"/>
                <a:cs typeface="Nazanin" pitchFamily="2" charset="-78"/>
              </a:rPr>
              <a:t>RS</a:t>
            </a:r>
            <a:r>
              <a:rPr lang="fa-IR" sz="3600" smtClean="0">
                <a:latin typeface="Times New Roman" pitchFamily="18" charset="0"/>
                <a:cs typeface="Nazanin" pitchFamily="2" charset="-78"/>
              </a:rPr>
              <a:t> بصورت زير است:</a:t>
            </a:r>
          </a:p>
          <a:p>
            <a:pPr algn="r" rtl="1" eaLnBrk="1" hangingPunct="1"/>
            <a:endParaRPr lang="en-US" sz="3600" smtClean="0">
              <a:latin typeface="Times New Roman" pitchFamily="18" charset="0"/>
              <a:cs typeface="Nazanin" pitchFamily="2" charset="-78"/>
            </a:endParaRPr>
          </a:p>
        </p:txBody>
      </p:sp>
      <p:graphicFrame>
        <p:nvGraphicFramePr>
          <p:cNvPr id="402436" name="Group 4"/>
          <p:cNvGraphicFramePr>
            <a:graphicFrameLocks noGrp="1"/>
          </p:cNvGraphicFramePr>
          <p:nvPr>
            <p:ph sz="half" idx="2"/>
          </p:nvPr>
        </p:nvGraphicFramePr>
        <p:xfrm>
          <a:off x="2895600" y="3130550"/>
          <a:ext cx="3200400" cy="3454400"/>
        </p:xfrm>
        <a:graphic>
          <a:graphicData uri="http://schemas.openxmlformats.org/drawingml/2006/table">
            <a:tbl>
              <a:tblPr/>
              <a:tblGrid>
                <a:gridCol w="800100">
                  <a:extLst>
                    <a:ext uri="{9D8B030D-6E8A-4147-A177-3AD203B41FA5}">
                      <a16:colId xmlns:a16="http://schemas.microsoft.com/office/drawing/2014/main" xmlns="" val="20000"/>
                    </a:ext>
                  </a:extLst>
                </a:gridCol>
                <a:gridCol w="800100">
                  <a:extLst>
                    <a:ext uri="{9D8B030D-6E8A-4147-A177-3AD203B41FA5}">
                      <a16:colId xmlns:a16="http://schemas.microsoft.com/office/drawing/2014/main" xmlns="" val="20001"/>
                    </a:ext>
                  </a:extLst>
                </a:gridCol>
                <a:gridCol w="800100">
                  <a:extLst>
                    <a:ext uri="{9D8B030D-6E8A-4147-A177-3AD203B41FA5}">
                      <a16:colId xmlns:a16="http://schemas.microsoft.com/office/drawing/2014/main" xmlns="" val="20002"/>
                    </a:ext>
                  </a:extLst>
                </a:gridCol>
                <a:gridCol w="800100">
                  <a:extLst>
                    <a:ext uri="{9D8B030D-6E8A-4147-A177-3AD203B41FA5}">
                      <a16:colId xmlns:a16="http://schemas.microsoft.com/office/drawing/2014/main" xmlns="" val="20003"/>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Q(t)</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Q(t+1)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S</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R</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X</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2"/>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88799" name="Footer Placeholder 32"/>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endParaRPr lang="en-US" sz="4800" smtClean="0">
              <a:latin typeface="Times New Roman" pitchFamily="18" charset="0"/>
              <a:cs typeface="Nazanin" pitchFamily="2" charset="-78"/>
            </a:endParaRPr>
          </a:p>
        </p:txBody>
      </p:sp>
      <p:sp>
        <p:nvSpPr>
          <p:cNvPr id="289795" name="Rectangle 3"/>
          <p:cNvSpPr>
            <a:spLocks noGrp="1" noChangeArrowheads="1"/>
          </p:cNvSpPr>
          <p:nvPr>
            <p:ph type="body" sz="half" idx="1"/>
          </p:nvPr>
        </p:nvSpPr>
        <p:spPr>
          <a:xfrm>
            <a:off x="457200" y="1600200"/>
            <a:ext cx="8001000" cy="4525963"/>
          </a:xfrm>
        </p:spPr>
        <p:txBody>
          <a:bodyPr/>
          <a:lstStyle/>
          <a:p>
            <a:pPr algn="r" rtl="1" eaLnBrk="1" hangingPunct="1"/>
            <a:r>
              <a:rPr lang="fa-IR" sz="3600" smtClean="0">
                <a:latin typeface="Times New Roman" pitchFamily="18" charset="0"/>
                <a:cs typeface="Nazanin" pitchFamily="2" charset="-78"/>
              </a:rPr>
              <a:t>جدول تحريك فليپ فلاپ </a:t>
            </a:r>
            <a:r>
              <a:rPr lang="en-US" sz="3600" smtClean="0">
                <a:latin typeface="Times New Roman" pitchFamily="18" charset="0"/>
                <a:cs typeface="Nazanin" pitchFamily="2" charset="-78"/>
              </a:rPr>
              <a:t>JK</a:t>
            </a:r>
            <a:r>
              <a:rPr lang="fa-IR" sz="3600" smtClean="0">
                <a:latin typeface="Times New Roman" pitchFamily="18" charset="0"/>
                <a:cs typeface="Nazanin" pitchFamily="2" charset="-78"/>
              </a:rPr>
              <a:t> و </a:t>
            </a:r>
            <a:r>
              <a:rPr lang="en-US" sz="3600" smtClean="0">
                <a:latin typeface="Times New Roman" pitchFamily="18" charset="0"/>
                <a:cs typeface="Nazanin" pitchFamily="2" charset="-78"/>
              </a:rPr>
              <a:t>T</a:t>
            </a:r>
            <a:r>
              <a:rPr lang="fa-IR" sz="3600" smtClean="0">
                <a:latin typeface="Times New Roman" pitchFamily="18" charset="0"/>
                <a:cs typeface="Nazanin" pitchFamily="2" charset="-78"/>
              </a:rPr>
              <a:t> بصورت زير هستند:</a:t>
            </a:r>
            <a:endParaRPr lang="en-US" sz="3600" smtClean="0">
              <a:latin typeface="Times New Roman" pitchFamily="18" charset="0"/>
              <a:cs typeface="Nazanin" pitchFamily="2" charset="-78"/>
            </a:endParaRPr>
          </a:p>
        </p:txBody>
      </p:sp>
      <p:graphicFrame>
        <p:nvGraphicFramePr>
          <p:cNvPr id="403460" name="Group 4"/>
          <p:cNvGraphicFramePr>
            <a:graphicFrameLocks noGrp="1"/>
          </p:cNvGraphicFramePr>
          <p:nvPr>
            <p:ph sz="quarter" idx="2"/>
          </p:nvPr>
        </p:nvGraphicFramePr>
        <p:xfrm>
          <a:off x="5334000" y="2932113"/>
          <a:ext cx="2743200" cy="3454400"/>
        </p:xfrm>
        <a:graphic>
          <a:graphicData uri="http://schemas.openxmlformats.org/drawingml/2006/table">
            <a:tbl>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Q(t)</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Q(t+1)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T</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1"/>
                  </a:ext>
                </a:extLst>
              </a:tr>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2"/>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bl>
          </a:graphicData>
        </a:graphic>
      </p:graphicFrame>
      <p:graphicFrame>
        <p:nvGraphicFramePr>
          <p:cNvPr id="403482" name="Group 26"/>
          <p:cNvGraphicFramePr>
            <a:graphicFrameLocks noGrp="1"/>
          </p:cNvGraphicFramePr>
          <p:nvPr>
            <p:ph sz="quarter" idx="3"/>
          </p:nvPr>
        </p:nvGraphicFramePr>
        <p:xfrm>
          <a:off x="914400" y="2932113"/>
          <a:ext cx="3429000" cy="3454400"/>
        </p:xfrm>
        <a:graphic>
          <a:graphicData uri="http://schemas.openxmlformats.org/drawingml/2006/table">
            <a:tbl>
              <a:tblPr/>
              <a:tblGrid>
                <a:gridCol w="927100">
                  <a:extLst>
                    <a:ext uri="{9D8B030D-6E8A-4147-A177-3AD203B41FA5}">
                      <a16:colId xmlns:a16="http://schemas.microsoft.com/office/drawing/2014/main" xmlns="" val="20000"/>
                    </a:ext>
                  </a:extLst>
                </a:gridCol>
                <a:gridCol w="927100">
                  <a:extLst>
                    <a:ext uri="{9D8B030D-6E8A-4147-A177-3AD203B41FA5}">
                      <a16:colId xmlns:a16="http://schemas.microsoft.com/office/drawing/2014/main" xmlns="" val="20001"/>
                    </a:ext>
                  </a:extLst>
                </a:gridCol>
                <a:gridCol w="927100">
                  <a:extLst>
                    <a:ext uri="{9D8B030D-6E8A-4147-A177-3AD203B41FA5}">
                      <a16:colId xmlns:a16="http://schemas.microsoft.com/office/drawing/2014/main" xmlns="" val="20002"/>
                    </a:ext>
                  </a:extLst>
                </a:gridCol>
                <a:gridCol w="647700">
                  <a:extLst>
                    <a:ext uri="{9D8B030D-6E8A-4147-A177-3AD203B41FA5}">
                      <a16:colId xmlns:a16="http://schemas.microsoft.com/office/drawing/2014/main" xmlns="" val="20003"/>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Q(t)</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Q(t+1)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J</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cs typeface="Nazanin" pitchFamily="2" charset="-78"/>
                        </a:rPr>
                        <a:t>K</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X</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1"/>
                  </a:ext>
                </a:extLst>
              </a:tr>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X</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2"/>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89845" name="Footer Placeholder 54"/>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مراحل طراحي مدار ترتيبي</a:t>
            </a:r>
            <a:endParaRPr lang="en-US" sz="4800" smtClean="0">
              <a:latin typeface="Times New Roman" pitchFamily="18" charset="0"/>
              <a:cs typeface="Nazanin" pitchFamily="2" charset="-78"/>
            </a:endParaRPr>
          </a:p>
        </p:txBody>
      </p:sp>
      <p:sp>
        <p:nvSpPr>
          <p:cNvPr id="290819" name="Rectangle 3"/>
          <p:cNvSpPr>
            <a:spLocks noGrp="1" noChangeArrowheads="1"/>
          </p:cNvSpPr>
          <p:nvPr>
            <p:ph type="body" idx="1"/>
          </p:nvPr>
        </p:nvSpPr>
        <p:spPr/>
        <p:txBody>
          <a:bodyPr/>
          <a:lstStyle/>
          <a:p>
            <a:pPr algn="r" rtl="1" eaLnBrk="1" hangingPunct="1"/>
            <a:endParaRPr lang="fa-IR" sz="4000" smtClean="0">
              <a:latin typeface="Times New Roman" pitchFamily="18" charset="0"/>
              <a:cs typeface="Nazanin" pitchFamily="2" charset="-78"/>
            </a:endParaRPr>
          </a:p>
          <a:p>
            <a:pPr algn="r" rtl="1" eaLnBrk="1" hangingPunct="1"/>
            <a:r>
              <a:rPr lang="fa-IR" sz="4000" smtClean="0">
                <a:latin typeface="Times New Roman" pitchFamily="18" charset="0"/>
                <a:cs typeface="Nazanin" pitchFamily="2" charset="-78"/>
              </a:rPr>
              <a:t>1- توصيف و فهم مسأله</a:t>
            </a:r>
          </a:p>
          <a:p>
            <a:pPr algn="r" rtl="1" eaLnBrk="1" hangingPunct="1"/>
            <a:r>
              <a:rPr lang="fa-IR" sz="4000" smtClean="0">
                <a:latin typeface="Times New Roman" pitchFamily="18" charset="0"/>
                <a:cs typeface="Nazanin" pitchFamily="2" charset="-78"/>
              </a:rPr>
              <a:t>2-بدست آوردن جدول حالت با استفاده از اطلاعات داده شده از مسأله</a:t>
            </a:r>
          </a:p>
          <a:p>
            <a:pPr algn="r" rtl="1" eaLnBrk="1" hangingPunct="1"/>
            <a:r>
              <a:rPr lang="fa-IR" sz="4000" smtClean="0">
                <a:latin typeface="Times New Roman" pitchFamily="18" charset="0"/>
                <a:cs typeface="Nazanin" pitchFamily="2" charset="-78"/>
              </a:rPr>
              <a:t>3-تعيين تعداد فليپ فلاپهاي مورد نياز</a:t>
            </a:r>
          </a:p>
          <a:p>
            <a:pPr algn="r" rtl="1" eaLnBrk="1" hangingPunct="1"/>
            <a:r>
              <a:rPr lang="fa-IR" sz="4000" smtClean="0">
                <a:latin typeface="Times New Roman" pitchFamily="18" charset="0"/>
                <a:cs typeface="Nazanin" pitchFamily="2" charset="-78"/>
              </a:rPr>
              <a:t>4- انتخاب نوع فليپ فلاپ</a:t>
            </a:r>
          </a:p>
          <a:p>
            <a:pPr algn="r" rtl="1" eaLnBrk="1" hangingPunct="1"/>
            <a:r>
              <a:rPr lang="fa-IR" sz="4000" smtClean="0">
                <a:latin typeface="Times New Roman" pitchFamily="18" charset="0"/>
                <a:cs typeface="Nazanin" pitchFamily="2" charset="-78"/>
              </a:rPr>
              <a:t>5-يافتن جداول تحريك و خروجي مدار با استفاده از جدول حالت </a:t>
            </a:r>
          </a:p>
          <a:p>
            <a:pPr algn="r" rtl="1" eaLnBrk="1" hangingPunct="1"/>
            <a:r>
              <a:rPr lang="fa-IR" sz="4000" smtClean="0">
                <a:latin typeface="Times New Roman" pitchFamily="18" charset="0"/>
                <a:cs typeface="Nazanin" pitchFamily="2" charset="-78"/>
              </a:rPr>
              <a:t>6-ساده سازي جهت يافتن توابع ورودي فليپ فلاپها</a:t>
            </a:r>
          </a:p>
          <a:p>
            <a:pPr algn="r" rtl="1" eaLnBrk="1" hangingPunct="1"/>
            <a:r>
              <a:rPr lang="fa-IR" sz="4000" smtClean="0">
                <a:latin typeface="Times New Roman" pitchFamily="18" charset="0"/>
                <a:cs typeface="Nazanin" pitchFamily="2" charset="-78"/>
              </a:rPr>
              <a:t>7-رسم نمودار منطقي</a:t>
            </a:r>
          </a:p>
          <a:p>
            <a:pPr algn="r" rtl="1" eaLnBrk="1" hangingPunct="1"/>
            <a:endParaRPr lang="en-US" sz="4000" smtClean="0">
              <a:latin typeface="Times New Roman" pitchFamily="18" charset="0"/>
              <a:cs typeface="Nazanin" pitchFamily="2" charset="-78"/>
            </a:endParaRPr>
          </a:p>
        </p:txBody>
      </p:sp>
      <p:sp>
        <p:nvSpPr>
          <p:cNvPr id="2908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91843" name="Rectangle 3"/>
          <p:cNvSpPr>
            <a:spLocks noGrp="1" noChangeArrowheads="1"/>
          </p:cNvSpPr>
          <p:nvPr>
            <p:ph type="body" sz="half" idx="1"/>
          </p:nvPr>
        </p:nvSpPr>
        <p:spPr>
          <a:xfrm>
            <a:off x="457200" y="1600200"/>
            <a:ext cx="7620000" cy="4525963"/>
          </a:xfrm>
        </p:spPr>
        <p:txBody>
          <a:bodyPr/>
          <a:lstStyle/>
          <a:p>
            <a:pPr algn="r" rtl="1" eaLnBrk="1" hangingPunct="1"/>
            <a:r>
              <a:rPr lang="fa-IR" sz="3600" smtClean="0">
                <a:latin typeface="Times New Roman" pitchFamily="18" charset="0"/>
                <a:cs typeface="Nazanin" pitchFamily="2" charset="-78"/>
              </a:rPr>
              <a:t>با استفاده از فليپ فلاپهاي </a:t>
            </a:r>
            <a:r>
              <a:rPr lang="en-US" sz="3600" smtClean="0">
                <a:latin typeface="Times New Roman" pitchFamily="18" charset="0"/>
                <a:cs typeface="Nazanin" pitchFamily="2" charset="-78"/>
              </a:rPr>
              <a:t>JK</a:t>
            </a:r>
            <a:r>
              <a:rPr lang="fa-IR" sz="3600" smtClean="0">
                <a:latin typeface="Times New Roman" pitchFamily="18" charset="0"/>
                <a:cs typeface="Nazanin" pitchFamily="2" charset="-78"/>
              </a:rPr>
              <a:t> مداري ترتيبي طراحي كنيد كه بر اساس جدول حالت زير تغيير وضعيت دهد.</a:t>
            </a:r>
          </a:p>
          <a:p>
            <a:pPr algn="r" rtl="1" eaLnBrk="1" hangingPunct="1"/>
            <a:endParaRPr lang="en-US" sz="3600" smtClean="0">
              <a:latin typeface="Times New Roman" pitchFamily="18" charset="0"/>
              <a:cs typeface="Nazanin" pitchFamily="2" charset="-78"/>
            </a:endParaRPr>
          </a:p>
        </p:txBody>
      </p:sp>
      <p:graphicFrame>
        <p:nvGraphicFramePr>
          <p:cNvPr id="405508" name="Group 4"/>
          <p:cNvGraphicFramePr>
            <a:graphicFrameLocks noGrp="1"/>
          </p:cNvGraphicFramePr>
          <p:nvPr>
            <p:ph sz="half" idx="2"/>
          </p:nvPr>
        </p:nvGraphicFramePr>
        <p:xfrm>
          <a:off x="2209800" y="2143125"/>
          <a:ext cx="3962400" cy="6950075"/>
        </p:xfrm>
        <a:graphic>
          <a:graphicData uri="http://schemas.openxmlformats.org/drawingml/2006/table">
            <a:tbl>
              <a:tblPr/>
              <a:tblGrid>
                <a:gridCol w="792163">
                  <a:extLst>
                    <a:ext uri="{9D8B030D-6E8A-4147-A177-3AD203B41FA5}">
                      <a16:colId xmlns:a16="http://schemas.microsoft.com/office/drawing/2014/main" xmlns="" val="20000"/>
                    </a:ext>
                  </a:extLst>
                </a:gridCol>
                <a:gridCol w="793750">
                  <a:extLst>
                    <a:ext uri="{9D8B030D-6E8A-4147-A177-3AD203B41FA5}">
                      <a16:colId xmlns:a16="http://schemas.microsoft.com/office/drawing/2014/main" xmlns="" val="20001"/>
                    </a:ext>
                  </a:extLst>
                </a:gridCol>
                <a:gridCol w="790575">
                  <a:extLst>
                    <a:ext uri="{9D8B030D-6E8A-4147-A177-3AD203B41FA5}">
                      <a16:colId xmlns:a16="http://schemas.microsoft.com/office/drawing/2014/main" xmlns="" val="20002"/>
                    </a:ext>
                  </a:extLst>
                </a:gridCol>
                <a:gridCol w="793750">
                  <a:extLst>
                    <a:ext uri="{9D8B030D-6E8A-4147-A177-3AD203B41FA5}">
                      <a16:colId xmlns:a16="http://schemas.microsoft.com/office/drawing/2014/main" xmlns="" val="20003"/>
                    </a:ext>
                  </a:extLst>
                </a:gridCol>
                <a:gridCol w="792162">
                  <a:extLst>
                    <a:ext uri="{9D8B030D-6E8A-4147-A177-3AD203B41FA5}">
                      <a16:colId xmlns:a16="http://schemas.microsoft.com/office/drawing/2014/main" xmlns="" val="20004"/>
                    </a:ext>
                  </a:extLst>
                </a:gridCol>
              </a:tblGrid>
              <a:tr h="3429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حالت فعلي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ورودي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حالت بعدي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B</a:t>
                      </a:r>
                    </a:p>
                  </a:txBody>
                  <a:tcP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X</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A</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B</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5"/>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6"/>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8"/>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291901" name="Footer Placeholder 64"/>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endParaRPr lang="en-US" smtClean="0"/>
          </a:p>
        </p:txBody>
      </p:sp>
      <p:sp>
        <p:nvSpPr>
          <p:cNvPr id="292867" name="Rectangle 3"/>
          <p:cNvSpPr>
            <a:spLocks noGrp="1" noChangeArrowheads="1"/>
          </p:cNvSpPr>
          <p:nvPr>
            <p:ph type="body" sz="half" idx="1"/>
          </p:nvPr>
        </p:nvSpPr>
        <p:spPr>
          <a:xfrm>
            <a:off x="457200" y="1600200"/>
            <a:ext cx="8001000" cy="4525963"/>
          </a:xfrm>
        </p:spPr>
        <p:txBody>
          <a:bodyPr/>
          <a:lstStyle/>
          <a:p>
            <a:pPr algn="r" rtl="1" eaLnBrk="1" hangingPunct="1"/>
            <a:r>
              <a:rPr lang="fa-IR" sz="3600" smtClean="0">
                <a:latin typeface="Times New Roman" pitchFamily="18" charset="0"/>
                <a:cs typeface="Nazanin" pitchFamily="2" charset="-78"/>
              </a:rPr>
              <a:t>از آنجا هدف استفاده از فليپ فلاپهاي </a:t>
            </a:r>
            <a:r>
              <a:rPr lang="en-US" sz="3600" smtClean="0">
                <a:latin typeface="Times New Roman" pitchFamily="18" charset="0"/>
                <a:cs typeface="Nazanin" pitchFamily="2" charset="-78"/>
              </a:rPr>
              <a:t>JK</a:t>
            </a:r>
            <a:r>
              <a:rPr lang="fa-IR" sz="3600" smtClean="0">
                <a:latin typeface="Times New Roman" pitchFamily="18" charset="0"/>
                <a:cs typeface="Nazanin" pitchFamily="2" charset="-78"/>
              </a:rPr>
              <a:t> است از جداول تحريك </a:t>
            </a:r>
            <a:r>
              <a:rPr lang="en-US" sz="3600" smtClean="0">
                <a:latin typeface="Times New Roman" pitchFamily="18" charset="0"/>
                <a:cs typeface="Nazanin" pitchFamily="2" charset="-78"/>
              </a:rPr>
              <a:t>JK</a:t>
            </a:r>
            <a:r>
              <a:rPr lang="fa-IR" sz="3600" smtClean="0">
                <a:latin typeface="Times New Roman" pitchFamily="18" charset="0"/>
                <a:cs typeface="Nazanin" pitchFamily="2" charset="-78"/>
              </a:rPr>
              <a:t> استفاده مي‌شود:</a:t>
            </a:r>
            <a:endParaRPr lang="en-US" sz="3600" smtClean="0">
              <a:latin typeface="Times New Roman" pitchFamily="18" charset="0"/>
              <a:cs typeface="Nazanin" pitchFamily="2" charset="-78"/>
            </a:endParaRPr>
          </a:p>
        </p:txBody>
      </p:sp>
      <p:graphicFrame>
        <p:nvGraphicFramePr>
          <p:cNvPr id="406532" name="Group 4"/>
          <p:cNvGraphicFramePr>
            <a:graphicFrameLocks noGrp="1"/>
          </p:cNvGraphicFramePr>
          <p:nvPr>
            <p:ph sz="half" idx="2"/>
          </p:nvPr>
        </p:nvGraphicFramePr>
        <p:xfrm>
          <a:off x="1600200" y="1676400"/>
          <a:ext cx="6324600" cy="8710613"/>
        </p:xfrm>
        <a:graphic>
          <a:graphicData uri="http://schemas.openxmlformats.org/drawingml/2006/table">
            <a:tbl>
              <a:tblPr/>
              <a:tblGrid>
                <a:gridCol w="703263">
                  <a:extLst>
                    <a:ext uri="{9D8B030D-6E8A-4147-A177-3AD203B41FA5}">
                      <a16:colId xmlns:a16="http://schemas.microsoft.com/office/drawing/2014/main" xmlns="" val="20000"/>
                    </a:ext>
                  </a:extLst>
                </a:gridCol>
                <a:gridCol w="701675">
                  <a:extLst>
                    <a:ext uri="{9D8B030D-6E8A-4147-A177-3AD203B41FA5}">
                      <a16:colId xmlns:a16="http://schemas.microsoft.com/office/drawing/2014/main" xmlns="" val="20001"/>
                    </a:ext>
                  </a:extLst>
                </a:gridCol>
                <a:gridCol w="703262">
                  <a:extLst>
                    <a:ext uri="{9D8B030D-6E8A-4147-A177-3AD203B41FA5}">
                      <a16:colId xmlns:a16="http://schemas.microsoft.com/office/drawing/2014/main" xmlns="" val="20002"/>
                    </a:ext>
                  </a:extLst>
                </a:gridCol>
                <a:gridCol w="703263">
                  <a:extLst>
                    <a:ext uri="{9D8B030D-6E8A-4147-A177-3AD203B41FA5}">
                      <a16:colId xmlns:a16="http://schemas.microsoft.com/office/drawing/2014/main" xmlns="" val="20003"/>
                    </a:ext>
                  </a:extLst>
                </a:gridCol>
                <a:gridCol w="701675">
                  <a:extLst>
                    <a:ext uri="{9D8B030D-6E8A-4147-A177-3AD203B41FA5}">
                      <a16:colId xmlns:a16="http://schemas.microsoft.com/office/drawing/2014/main" xmlns="" val="20004"/>
                    </a:ext>
                  </a:extLst>
                </a:gridCol>
                <a:gridCol w="703262">
                  <a:extLst>
                    <a:ext uri="{9D8B030D-6E8A-4147-A177-3AD203B41FA5}">
                      <a16:colId xmlns:a16="http://schemas.microsoft.com/office/drawing/2014/main" xmlns="" val="20005"/>
                    </a:ext>
                  </a:extLst>
                </a:gridCol>
                <a:gridCol w="703263">
                  <a:extLst>
                    <a:ext uri="{9D8B030D-6E8A-4147-A177-3AD203B41FA5}">
                      <a16:colId xmlns:a16="http://schemas.microsoft.com/office/drawing/2014/main" xmlns="" val="20006"/>
                    </a:ext>
                  </a:extLst>
                </a:gridCol>
                <a:gridCol w="701675">
                  <a:extLst>
                    <a:ext uri="{9D8B030D-6E8A-4147-A177-3AD203B41FA5}">
                      <a16:colId xmlns:a16="http://schemas.microsoft.com/office/drawing/2014/main" xmlns="" val="20007"/>
                    </a:ext>
                  </a:extLst>
                </a:gridCol>
                <a:gridCol w="703262">
                  <a:extLst>
                    <a:ext uri="{9D8B030D-6E8A-4147-A177-3AD203B41FA5}">
                      <a16:colId xmlns:a16="http://schemas.microsoft.com/office/drawing/2014/main" xmlns="" val="20008"/>
                    </a:ext>
                  </a:extLst>
                </a:gridCol>
              </a:tblGrid>
              <a:tr h="40163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وروديهاي مدار تركيبي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solidFill>
                      <a:srgbClr val="FFFF00"/>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خروجيهاي مدار تركيبي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016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حالت فعلي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ورودي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حالت بعدي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وروديهاي فليپ فلاپ</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accent1"/>
                          </a:solidFill>
                          <a:effectLst/>
                          <a:latin typeface="Times New Roman" pitchFamily="18" charset="0"/>
                          <a:cs typeface="Nazanin" pitchFamily="2" charset="-78"/>
                        </a:rPr>
                        <a:t>A</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accent1"/>
                          </a:solidFill>
                          <a:effectLst/>
                          <a:latin typeface="Times New Roman" pitchFamily="18" charset="0"/>
                          <a:cs typeface="Nazanin" pitchFamily="2" charset="-78"/>
                        </a:rPr>
                        <a:t>B</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accent1"/>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accent1"/>
                          </a:solidFill>
                          <a:effectLst/>
                          <a:latin typeface="Times New Roman" pitchFamily="18" charset="0"/>
                          <a:cs typeface="Nazanin" pitchFamily="2" charset="-78"/>
                        </a:rPr>
                        <a:t>A</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accent1"/>
                          </a:solidFill>
                          <a:effectLst/>
                          <a:latin typeface="Times New Roman" pitchFamily="18" charset="0"/>
                          <a:cs typeface="Nazanin" pitchFamily="2" charset="-78"/>
                        </a:rPr>
                        <a:t>B</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JA</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KA</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JB</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KB</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401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X</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92981" name="Footer Placeholder 120"/>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جداول كارنو براي روديهاي فليپ فلاپها </a:t>
            </a:r>
            <a:endParaRPr lang="en-US" sz="4800" smtClean="0">
              <a:latin typeface="Times New Roman" pitchFamily="18" charset="0"/>
              <a:cs typeface="Nazanin" pitchFamily="2" charset="-78"/>
            </a:endParaRPr>
          </a:p>
        </p:txBody>
      </p:sp>
      <p:pic>
        <p:nvPicPr>
          <p:cNvPr id="293891" name="Picture 3" descr="S1"/>
          <p:cNvPicPr>
            <a:picLocks noChangeAspect="1" noChangeArrowheads="1"/>
          </p:cNvPicPr>
          <p:nvPr/>
        </p:nvPicPr>
        <p:blipFill>
          <a:blip r:embed="rId2"/>
          <a:srcRect/>
          <a:stretch>
            <a:fillRect/>
          </a:stretch>
        </p:blipFill>
        <p:spPr bwMode="auto">
          <a:xfrm>
            <a:off x="762000" y="762000"/>
            <a:ext cx="7620000" cy="5613400"/>
          </a:xfrm>
          <a:prstGeom prst="rect">
            <a:avLst/>
          </a:prstGeom>
          <a:noFill/>
          <a:ln w="9525">
            <a:noFill/>
            <a:miter lim="800000"/>
            <a:headEnd/>
            <a:tailEnd/>
          </a:ln>
        </p:spPr>
      </p:pic>
      <p:sp>
        <p:nvSpPr>
          <p:cNvPr id="29389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نمودار منطقي</a:t>
            </a:r>
            <a:endParaRPr lang="en-US" sz="4800" smtClean="0">
              <a:latin typeface="Times New Roman" pitchFamily="18" charset="0"/>
              <a:cs typeface="Nazanin" pitchFamily="2" charset="-78"/>
            </a:endParaRPr>
          </a:p>
        </p:txBody>
      </p:sp>
      <p:pic>
        <p:nvPicPr>
          <p:cNvPr id="294915" name="Picture 3" descr="S1-1"/>
          <p:cNvPicPr>
            <a:picLocks noChangeAspect="1" noChangeArrowheads="1"/>
          </p:cNvPicPr>
          <p:nvPr/>
        </p:nvPicPr>
        <p:blipFill>
          <a:blip r:embed="rId2"/>
          <a:srcRect/>
          <a:stretch>
            <a:fillRect/>
          </a:stretch>
        </p:blipFill>
        <p:spPr bwMode="auto">
          <a:xfrm>
            <a:off x="990600" y="1143000"/>
            <a:ext cx="6981825" cy="5205413"/>
          </a:xfrm>
          <a:prstGeom prst="rect">
            <a:avLst/>
          </a:prstGeom>
          <a:noFill/>
          <a:ln w="9525">
            <a:noFill/>
            <a:miter lim="800000"/>
            <a:headEnd/>
            <a:tailEnd/>
          </a:ln>
        </p:spPr>
      </p:pic>
      <p:sp>
        <p:nvSpPr>
          <p:cNvPr id="29491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مثال</a:t>
            </a:r>
            <a:endParaRPr lang="en-US" sz="4800" smtClean="0">
              <a:latin typeface="Times New Roman" pitchFamily="18" charset="0"/>
              <a:cs typeface="Nazanin" pitchFamily="2" charset="-78"/>
            </a:endParaRPr>
          </a:p>
        </p:txBody>
      </p:sp>
      <p:sp>
        <p:nvSpPr>
          <p:cNvPr id="295939" name="Rectangle 3"/>
          <p:cNvSpPr>
            <a:spLocks noGrp="1" noChangeArrowheads="1"/>
          </p:cNvSpPr>
          <p:nvPr>
            <p:ph type="body" idx="1"/>
          </p:nvPr>
        </p:nvSpPr>
        <p:spPr/>
        <p:txBody>
          <a:bodyPr/>
          <a:lstStyle/>
          <a:p>
            <a:pPr algn="r" rtl="1" eaLnBrk="1" hangingPunct="1"/>
            <a:r>
              <a:rPr lang="fa-IR" sz="4000" smtClean="0">
                <a:latin typeface="Times New Roman" pitchFamily="18" charset="0"/>
                <a:cs typeface="Nazanin" pitchFamily="2" charset="-78"/>
              </a:rPr>
              <a:t>يك شمارندة سه بيتي با استفاده از فليپ فلاپ </a:t>
            </a:r>
            <a:r>
              <a:rPr lang="en-US" sz="4000" smtClean="0">
                <a:latin typeface="Times New Roman" pitchFamily="18" charset="0"/>
                <a:cs typeface="Nazanin" pitchFamily="2" charset="-78"/>
              </a:rPr>
              <a:t>T</a:t>
            </a:r>
            <a:r>
              <a:rPr lang="fa-IR" sz="4000" smtClean="0">
                <a:latin typeface="Times New Roman" pitchFamily="18" charset="0"/>
                <a:cs typeface="Nazanin" pitchFamily="2" charset="-78"/>
              </a:rPr>
              <a:t> طراحي كنيد كه به ترتيب از </a:t>
            </a:r>
            <a:r>
              <a:rPr lang="en-US" sz="4000" smtClean="0">
                <a:latin typeface="Times New Roman" pitchFamily="18" charset="0"/>
                <a:cs typeface="Nazanin" pitchFamily="2" charset="-78"/>
              </a:rPr>
              <a:t>000</a:t>
            </a:r>
            <a:r>
              <a:rPr lang="fa-IR" sz="4000" smtClean="0">
                <a:latin typeface="Times New Roman" pitchFamily="18" charset="0"/>
                <a:cs typeface="Nazanin" pitchFamily="2" charset="-78"/>
              </a:rPr>
              <a:t> تا </a:t>
            </a:r>
            <a:r>
              <a:rPr lang="en-US" sz="4000" smtClean="0">
                <a:latin typeface="Times New Roman" pitchFamily="18" charset="0"/>
                <a:cs typeface="Nazanin" pitchFamily="2" charset="-78"/>
              </a:rPr>
              <a:t>111</a:t>
            </a:r>
            <a:r>
              <a:rPr lang="fa-IR" sz="4000" smtClean="0">
                <a:latin typeface="Times New Roman" pitchFamily="18" charset="0"/>
                <a:cs typeface="Nazanin" pitchFamily="2" charset="-78"/>
              </a:rPr>
              <a:t> را بشمارد.</a:t>
            </a:r>
            <a:endParaRPr lang="en-US" sz="4000" smtClean="0">
              <a:latin typeface="Times New Roman" pitchFamily="18" charset="0"/>
              <a:cs typeface="Nazanin" pitchFamily="2" charset="-78"/>
            </a:endParaRPr>
          </a:p>
        </p:txBody>
      </p:sp>
      <p:pic>
        <p:nvPicPr>
          <p:cNvPr id="295940" name="Picture 4" descr="COUNTER"/>
          <p:cNvPicPr>
            <a:picLocks noChangeAspect="1" noChangeArrowheads="1"/>
          </p:cNvPicPr>
          <p:nvPr/>
        </p:nvPicPr>
        <p:blipFill>
          <a:blip r:embed="rId2"/>
          <a:srcRect/>
          <a:stretch>
            <a:fillRect/>
          </a:stretch>
        </p:blipFill>
        <p:spPr bwMode="auto">
          <a:xfrm>
            <a:off x="3173413" y="1981200"/>
            <a:ext cx="3851275" cy="3986213"/>
          </a:xfrm>
          <a:prstGeom prst="rect">
            <a:avLst/>
          </a:prstGeom>
          <a:noFill/>
          <a:ln w="9525">
            <a:noFill/>
            <a:miter lim="800000"/>
            <a:headEnd/>
            <a:tailEnd/>
          </a:ln>
        </p:spPr>
      </p:pic>
      <p:sp>
        <p:nvSpPr>
          <p:cNvPr id="2959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pPr eaLnBrk="1" hangingPunct="1"/>
            <a:endParaRPr lang="en-US" smtClean="0"/>
          </a:p>
        </p:txBody>
      </p:sp>
      <p:sp>
        <p:nvSpPr>
          <p:cNvPr id="296963" name="Rectangle 3"/>
          <p:cNvSpPr>
            <a:spLocks noGrp="1" noChangeArrowheads="1"/>
          </p:cNvSpPr>
          <p:nvPr>
            <p:ph type="body" sz="half" idx="1"/>
          </p:nvPr>
        </p:nvSpPr>
        <p:spPr>
          <a:xfrm>
            <a:off x="457200" y="1600200"/>
            <a:ext cx="8001000" cy="4525963"/>
          </a:xfrm>
        </p:spPr>
        <p:txBody>
          <a:bodyPr/>
          <a:lstStyle/>
          <a:p>
            <a:pPr algn="r" rtl="1" eaLnBrk="1" hangingPunct="1"/>
            <a:r>
              <a:rPr lang="fa-IR" sz="3600" smtClean="0">
                <a:latin typeface="Times New Roman" pitchFamily="18" charset="0"/>
                <a:cs typeface="Nazanin" pitchFamily="2" charset="-78"/>
              </a:rPr>
              <a:t>جدول تحريك فليپ فلاپها بصورت زير مي‌باشد:</a:t>
            </a:r>
          </a:p>
          <a:p>
            <a:pPr algn="r" rtl="1" eaLnBrk="1" hangingPunct="1"/>
            <a:endParaRPr lang="en-US" sz="3600" smtClean="0">
              <a:latin typeface="Times New Roman" pitchFamily="18" charset="0"/>
              <a:cs typeface="Nazanin" pitchFamily="2" charset="-78"/>
            </a:endParaRPr>
          </a:p>
        </p:txBody>
      </p:sp>
      <p:graphicFrame>
        <p:nvGraphicFramePr>
          <p:cNvPr id="410628" name="Group 4"/>
          <p:cNvGraphicFramePr>
            <a:graphicFrameLocks noGrp="1"/>
          </p:cNvGraphicFramePr>
          <p:nvPr>
            <p:ph sz="half" idx="2"/>
          </p:nvPr>
        </p:nvGraphicFramePr>
        <p:xfrm>
          <a:off x="1447800" y="2198688"/>
          <a:ext cx="5943600" cy="8067675"/>
        </p:xfrm>
        <a:graphic>
          <a:graphicData uri="http://schemas.openxmlformats.org/drawingml/2006/table">
            <a:tbl>
              <a:tblPr/>
              <a:tblGrid>
                <a:gridCol w="660400">
                  <a:extLst>
                    <a:ext uri="{9D8B030D-6E8A-4147-A177-3AD203B41FA5}">
                      <a16:colId xmlns:a16="http://schemas.microsoft.com/office/drawing/2014/main" xmlns="" val="20000"/>
                    </a:ext>
                  </a:extLst>
                </a:gridCol>
                <a:gridCol w="660400">
                  <a:extLst>
                    <a:ext uri="{9D8B030D-6E8A-4147-A177-3AD203B41FA5}">
                      <a16:colId xmlns:a16="http://schemas.microsoft.com/office/drawing/2014/main" xmlns="" val="20001"/>
                    </a:ext>
                  </a:extLst>
                </a:gridCol>
                <a:gridCol w="660400">
                  <a:extLst>
                    <a:ext uri="{9D8B030D-6E8A-4147-A177-3AD203B41FA5}">
                      <a16:colId xmlns:a16="http://schemas.microsoft.com/office/drawing/2014/main" xmlns="" val="20002"/>
                    </a:ext>
                  </a:extLst>
                </a:gridCol>
                <a:gridCol w="660400">
                  <a:extLst>
                    <a:ext uri="{9D8B030D-6E8A-4147-A177-3AD203B41FA5}">
                      <a16:colId xmlns:a16="http://schemas.microsoft.com/office/drawing/2014/main" xmlns="" val="20003"/>
                    </a:ext>
                  </a:extLst>
                </a:gridCol>
                <a:gridCol w="660400">
                  <a:extLst>
                    <a:ext uri="{9D8B030D-6E8A-4147-A177-3AD203B41FA5}">
                      <a16:colId xmlns:a16="http://schemas.microsoft.com/office/drawing/2014/main" xmlns="" val="20004"/>
                    </a:ext>
                  </a:extLst>
                </a:gridCol>
                <a:gridCol w="660400">
                  <a:extLst>
                    <a:ext uri="{9D8B030D-6E8A-4147-A177-3AD203B41FA5}">
                      <a16:colId xmlns:a16="http://schemas.microsoft.com/office/drawing/2014/main" xmlns="" val="20005"/>
                    </a:ext>
                  </a:extLst>
                </a:gridCol>
                <a:gridCol w="660400">
                  <a:extLst>
                    <a:ext uri="{9D8B030D-6E8A-4147-A177-3AD203B41FA5}">
                      <a16:colId xmlns:a16="http://schemas.microsoft.com/office/drawing/2014/main" xmlns="" val="20006"/>
                    </a:ext>
                  </a:extLst>
                </a:gridCol>
                <a:gridCol w="660400">
                  <a:extLst>
                    <a:ext uri="{9D8B030D-6E8A-4147-A177-3AD203B41FA5}">
                      <a16:colId xmlns:a16="http://schemas.microsoft.com/office/drawing/2014/main" xmlns="" val="20007"/>
                    </a:ext>
                  </a:extLst>
                </a:gridCol>
                <a:gridCol w="660400">
                  <a:extLst>
                    <a:ext uri="{9D8B030D-6E8A-4147-A177-3AD203B41FA5}">
                      <a16:colId xmlns:a16="http://schemas.microsoft.com/office/drawing/2014/main" xmlns="" val="20008"/>
                    </a:ext>
                  </a:extLst>
                </a:gridCol>
              </a:tblGrid>
              <a:tr h="42545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حالت فعلي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حالت بعدي</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600" b="0" i="0" u="none" strike="noStrike" cap="none" normalizeH="0" baseline="0" smtClean="0">
                          <a:ln>
                            <a:noFill/>
                          </a:ln>
                          <a:solidFill>
                            <a:schemeClr val="tx1"/>
                          </a:solidFill>
                          <a:effectLst/>
                          <a:latin typeface="Times New Roman" pitchFamily="18" charset="0"/>
                          <a:cs typeface="Nazanin" pitchFamily="2" charset="-78"/>
                        </a:rPr>
                        <a:t>وروديهاي فليپ فلاپ</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r>
                        <a:rPr kumimoji="0" lang="en-US" sz="3600" b="0" i="0" u="none" strike="noStrike" cap="none" normalizeH="0" baseline="-25000" smtClean="0">
                          <a:ln>
                            <a:noFill/>
                          </a:ln>
                          <a:solidFill>
                            <a:schemeClr val="tx1"/>
                          </a:solidFill>
                          <a:effectLst/>
                          <a:latin typeface="Times New Roman" pitchFamily="18" charset="0"/>
                          <a:cs typeface="Nazanin" pitchFamily="2" charset="-78"/>
                        </a:rPr>
                        <a:t>2</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r>
                        <a:rPr kumimoji="0" lang="en-US" sz="3600" b="0" i="0" u="none" strike="noStrike" cap="none" normalizeH="0" baseline="-25000" smtClean="0">
                          <a:ln>
                            <a:noFill/>
                          </a:ln>
                          <a:solidFill>
                            <a:schemeClr val="tx1"/>
                          </a:solidFill>
                          <a:effectLst/>
                          <a:latin typeface="Times New Roman" pitchFamily="18" charset="0"/>
                          <a:cs typeface="Nazanin" pitchFamily="2" charset="-78"/>
                        </a:rPr>
                        <a:t>1</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r>
                        <a:rPr kumimoji="0" lang="en-US" sz="3600" b="0" i="0" u="none" strike="noStrike" cap="none" normalizeH="0" baseline="-25000" smtClean="0">
                          <a:ln>
                            <a:noFill/>
                          </a:ln>
                          <a:solidFill>
                            <a:schemeClr val="tx1"/>
                          </a:solidFill>
                          <a:effectLst/>
                          <a:latin typeface="Times New Roman" pitchFamily="18" charset="0"/>
                          <a:cs typeface="Nazanin" pitchFamily="2" charset="-78"/>
                        </a:rPr>
                        <a:t>0</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r>
                        <a:rPr kumimoji="0" lang="en-US" sz="3600" b="0" i="0" u="none" strike="noStrike" cap="none" normalizeH="0" baseline="-25000" smtClean="0">
                          <a:ln>
                            <a:noFill/>
                          </a:ln>
                          <a:solidFill>
                            <a:schemeClr val="tx1"/>
                          </a:solidFill>
                          <a:effectLst/>
                          <a:latin typeface="Times New Roman" pitchFamily="18" charset="0"/>
                          <a:cs typeface="Nazanin" pitchFamily="2" charset="-78"/>
                        </a:rPr>
                        <a:t>2</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r>
                        <a:rPr kumimoji="0" lang="en-US" sz="3600" b="0" i="0" u="none" strike="noStrike" cap="none" normalizeH="0" baseline="-25000" smtClean="0">
                          <a:ln>
                            <a:noFill/>
                          </a:ln>
                          <a:solidFill>
                            <a:schemeClr val="tx1"/>
                          </a:solidFill>
                          <a:effectLst/>
                          <a:latin typeface="Times New Roman" pitchFamily="18" charset="0"/>
                          <a:cs typeface="Nazanin" pitchFamily="2" charset="-78"/>
                        </a:rPr>
                        <a:t>1</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A</a:t>
                      </a:r>
                      <a:r>
                        <a:rPr kumimoji="0" lang="en-US" sz="3600" b="0" i="0" u="none" strike="noStrike" cap="none" normalizeH="0" baseline="-25000" smtClean="0">
                          <a:ln>
                            <a:noFill/>
                          </a:ln>
                          <a:solidFill>
                            <a:schemeClr val="tx1"/>
                          </a:solidFill>
                          <a:effectLst/>
                          <a:latin typeface="Times New Roman" pitchFamily="18" charset="0"/>
                          <a:cs typeface="Nazanin" pitchFamily="2" charset="-78"/>
                        </a:rPr>
                        <a:t>0</a:t>
                      </a:r>
                      <a:endParaRPr kumimoji="0" lang="en-US" sz="3600" b="0" i="0" u="none" strike="noStrike" cap="none" normalizeH="0" baseline="0" smtClean="0">
                        <a:ln>
                          <a:noFill/>
                        </a:ln>
                        <a:solidFill>
                          <a:schemeClr val="tx1"/>
                        </a:solidFill>
                        <a:effectLst/>
                        <a:latin typeface="Times New Roman" pitchFamily="18" charset="0"/>
                        <a:cs typeface="Nazanin" pitchFamily="2" charset="-78"/>
                      </a:endParaRP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TA</a:t>
                      </a:r>
                      <a:r>
                        <a:rPr kumimoji="0" lang="en-US" sz="3600" b="0" i="0" u="none" strike="noStrike" cap="none" normalizeH="0" baseline="-25000" smtClean="0">
                          <a:ln>
                            <a:noFill/>
                          </a:ln>
                          <a:solidFill>
                            <a:srgbClr val="FF0033"/>
                          </a:solidFill>
                          <a:effectLst/>
                          <a:latin typeface="Times New Roman" pitchFamily="18" charset="0"/>
                          <a:cs typeface="Nazanin" pitchFamily="2" charset="-78"/>
                        </a:rPr>
                        <a:t>2</a:t>
                      </a:r>
                      <a:endParaRPr kumimoji="0" lang="en-US" sz="3600" b="0" i="0" u="none" strike="noStrike" cap="none" normalizeH="0" baseline="0" smtClean="0">
                        <a:ln>
                          <a:noFill/>
                        </a:ln>
                        <a:solidFill>
                          <a:srgbClr val="FF0033"/>
                        </a:solidFill>
                        <a:effectLst/>
                        <a:latin typeface="Times New Roman" pitchFamily="18" charset="0"/>
                        <a:cs typeface="Nazanin" pitchFamily="2" charset="-78"/>
                      </a:endParaRP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TA</a:t>
                      </a:r>
                      <a:r>
                        <a:rPr kumimoji="0" lang="en-US" sz="3600" b="0" i="0" u="none" strike="noStrike" cap="none" normalizeH="0" baseline="-25000" smtClean="0">
                          <a:ln>
                            <a:noFill/>
                          </a:ln>
                          <a:solidFill>
                            <a:srgbClr val="FF0033"/>
                          </a:solidFill>
                          <a:effectLst/>
                          <a:latin typeface="Times New Roman" pitchFamily="18" charset="0"/>
                          <a:cs typeface="Nazanin" pitchFamily="2" charset="-78"/>
                        </a:rPr>
                        <a:t>1</a:t>
                      </a:r>
                      <a:endParaRPr kumimoji="0" lang="en-US" sz="3600" b="0" i="0" u="none" strike="noStrike" cap="none" normalizeH="0" baseline="0" smtClean="0">
                        <a:ln>
                          <a:noFill/>
                        </a:ln>
                        <a:solidFill>
                          <a:srgbClr val="FF0033"/>
                        </a:solidFill>
                        <a:effectLst/>
                        <a:latin typeface="Times New Roman" pitchFamily="18" charset="0"/>
                        <a:cs typeface="Nazanin" pitchFamily="2" charset="-78"/>
                      </a:endParaRPr>
                    </a:p>
                  </a:txBody>
                  <a:tcPr marL="90000" marR="90000" marT="46800" marB="46800" anchor="ctr" anchorCtr="1"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TA</a:t>
                      </a:r>
                      <a:r>
                        <a:rPr kumimoji="0" lang="en-US" sz="3600" b="0" i="0" u="none" strike="noStrike" cap="none" normalizeH="0" baseline="-25000" smtClean="0">
                          <a:ln>
                            <a:noFill/>
                          </a:ln>
                          <a:solidFill>
                            <a:srgbClr val="FF0033"/>
                          </a:solidFill>
                          <a:effectLst/>
                          <a:latin typeface="Times New Roman" pitchFamily="18" charset="0"/>
                          <a:cs typeface="Nazanin" pitchFamily="2" charset="-78"/>
                        </a:rPr>
                        <a:t>0</a:t>
                      </a:r>
                      <a:endParaRPr kumimoji="0" lang="en-US" sz="3600" b="0" i="0" u="none" strike="noStrike" cap="none" normalizeH="0" baseline="0" smtClean="0">
                        <a:ln>
                          <a:noFill/>
                        </a:ln>
                        <a:solidFill>
                          <a:srgbClr val="FF0033"/>
                        </a:solidFill>
                        <a:effectLst/>
                        <a:latin typeface="Times New Roman" pitchFamily="18" charset="0"/>
                        <a:cs typeface="Nazanin" pitchFamily="2" charset="-78"/>
                      </a:endParaRP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extLst>
                  <a:ext uri="{0D108BD9-81ED-4DB2-BD59-A6C34878D82A}">
                    <a16:rowId xmlns:a16="http://schemas.microsoft.com/office/drawing/2014/main" xmlns="" val="10001"/>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10002"/>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3"/>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4"/>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5"/>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6"/>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7"/>
                  </a:ext>
                </a:extLst>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0008"/>
                  </a:ext>
                </a:extLst>
              </a:tr>
              <a:tr h="425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Times New Roman" pitchFamily="18" charset="0"/>
                          <a:cs typeface="Nazanin" pitchFamily="2" charset="-78"/>
                        </a:rPr>
                        <a:t>1</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3333FF"/>
                          </a:solidFill>
                          <a:effectLst/>
                          <a:latin typeface="Times New Roman" pitchFamily="18" charset="0"/>
                          <a:cs typeface="Nazanin" pitchFamily="2" charset="-78"/>
                        </a:rPr>
                        <a:t>0</a:t>
                      </a:r>
                    </a:p>
                  </a:txBody>
                  <a:tcPr marL="90000" marR="90000" marT="46800" marB="46800" anchor="ctr" anchorCtr="1" horzOverflow="overflow">
                    <a:lnL>
                      <a:noFill/>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w="12700"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rgbClr val="FF0033"/>
                          </a:solidFill>
                          <a:effectLst/>
                          <a:latin typeface="Times New Roman" pitchFamily="18" charset="0"/>
                          <a:cs typeface="Nazanin" pitchFamily="2" charset="-78"/>
                        </a:rPr>
                        <a:t>1</a:t>
                      </a:r>
                    </a:p>
                  </a:txBody>
                  <a:tcPr marL="90000" marR="90000" marT="46800" marB="46800" anchor="ctr" anchorCtr="1"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297057" name="Footer Placeholder 100"/>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جداول كارنو خروجيهاي مدار تركيبي</a:t>
            </a:r>
            <a:endParaRPr lang="en-US" sz="4800" smtClean="0">
              <a:latin typeface="Times New Roman" pitchFamily="18" charset="0"/>
              <a:cs typeface="Nazanin" pitchFamily="2" charset="-78"/>
            </a:endParaRPr>
          </a:p>
        </p:txBody>
      </p:sp>
      <p:pic>
        <p:nvPicPr>
          <p:cNvPr id="297987" name="Picture 3" descr="S1-KARNO"/>
          <p:cNvPicPr>
            <a:picLocks noChangeAspect="1" noChangeArrowheads="1"/>
          </p:cNvPicPr>
          <p:nvPr/>
        </p:nvPicPr>
        <p:blipFill>
          <a:blip r:embed="rId2"/>
          <a:srcRect/>
          <a:stretch>
            <a:fillRect/>
          </a:stretch>
        </p:blipFill>
        <p:spPr bwMode="auto">
          <a:xfrm>
            <a:off x="990600" y="2057400"/>
            <a:ext cx="7229475" cy="2786063"/>
          </a:xfrm>
          <a:prstGeom prst="rect">
            <a:avLst/>
          </a:prstGeom>
          <a:noFill/>
          <a:ln w="9525">
            <a:noFill/>
            <a:miter lim="800000"/>
            <a:headEnd/>
            <a:tailEnd/>
          </a:ln>
        </p:spPr>
      </p:pic>
      <p:sp>
        <p:nvSpPr>
          <p:cNvPr id="29798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rtl="1" eaLnBrk="1" hangingPunct="1"/>
            <a:r>
              <a:rPr lang="fa-IR" sz="2800" b="1" smtClean="0">
                <a:cs typeface="Nazanin" pitchFamily="2" charset="-78"/>
              </a:rPr>
              <a:t>اعداد با مميز شناور</a:t>
            </a:r>
            <a:endParaRPr lang="en-US" sz="2800" b="1" smtClean="0">
              <a:cs typeface="Nazanin" pitchFamily="2" charset="-78"/>
            </a:endParaRPr>
          </a:p>
        </p:txBody>
      </p:sp>
      <p:sp>
        <p:nvSpPr>
          <p:cNvPr id="76803"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مثال:</a:t>
            </a:r>
            <a:endParaRPr lang="en-US" sz="2400" smtClean="0">
              <a:cs typeface="Nazanin" pitchFamily="2" charset="-78"/>
            </a:endParaRPr>
          </a:p>
        </p:txBody>
      </p:sp>
      <p:sp>
        <p:nvSpPr>
          <p:cNvPr id="76804" name="Rectangle 4"/>
          <p:cNvSpPr>
            <a:spLocks noChangeArrowheads="1"/>
          </p:cNvSpPr>
          <p:nvPr/>
        </p:nvSpPr>
        <p:spPr bwMode="auto">
          <a:xfrm>
            <a:off x="779463" y="2665413"/>
            <a:ext cx="3763962" cy="228600"/>
          </a:xfrm>
          <a:prstGeom prst="rect">
            <a:avLst/>
          </a:prstGeom>
          <a:noFill/>
          <a:ln w="12700">
            <a:noFill/>
            <a:miter lim="800000"/>
            <a:headEnd/>
            <a:tailEnd/>
          </a:ln>
        </p:spPr>
        <p:txBody>
          <a:bodyPr wrap="none" anchor="ctr"/>
          <a:lstStyle/>
          <a:p>
            <a:endParaRPr lang="en-US"/>
          </a:p>
        </p:txBody>
      </p:sp>
      <p:sp>
        <p:nvSpPr>
          <p:cNvPr id="76805" name="Rectangle 5"/>
          <p:cNvSpPr>
            <a:spLocks noChangeArrowheads="1"/>
          </p:cNvSpPr>
          <p:nvPr/>
        </p:nvSpPr>
        <p:spPr bwMode="auto">
          <a:xfrm>
            <a:off x="2525713" y="3260725"/>
            <a:ext cx="2540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0</a:t>
            </a:r>
          </a:p>
        </p:txBody>
      </p:sp>
      <p:sp>
        <p:nvSpPr>
          <p:cNvPr id="76806" name="Rectangle 6"/>
          <p:cNvSpPr>
            <a:spLocks noChangeArrowheads="1"/>
          </p:cNvSpPr>
          <p:nvPr/>
        </p:nvSpPr>
        <p:spPr bwMode="auto">
          <a:xfrm>
            <a:off x="3546475" y="3260725"/>
            <a:ext cx="10795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.1234567</a:t>
            </a:r>
          </a:p>
        </p:txBody>
      </p:sp>
      <p:sp>
        <p:nvSpPr>
          <p:cNvPr id="76807" name="Rectangle 7"/>
          <p:cNvSpPr>
            <a:spLocks noChangeArrowheads="1"/>
          </p:cNvSpPr>
          <p:nvPr/>
        </p:nvSpPr>
        <p:spPr bwMode="auto">
          <a:xfrm>
            <a:off x="5972175" y="3260725"/>
            <a:ext cx="2540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0</a:t>
            </a:r>
          </a:p>
        </p:txBody>
      </p:sp>
      <p:sp>
        <p:nvSpPr>
          <p:cNvPr id="76808" name="Rectangle 8"/>
          <p:cNvSpPr>
            <a:spLocks noChangeArrowheads="1"/>
          </p:cNvSpPr>
          <p:nvPr/>
        </p:nvSpPr>
        <p:spPr bwMode="auto">
          <a:xfrm>
            <a:off x="7026275" y="3260725"/>
            <a:ext cx="3810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04</a:t>
            </a:r>
          </a:p>
        </p:txBody>
      </p:sp>
      <p:sp>
        <p:nvSpPr>
          <p:cNvPr id="76809" name="Rectangle 9"/>
          <p:cNvSpPr>
            <a:spLocks noChangeArrowheads="1"/>
          </p:cNvSpPr>
          <p:nvPr/>
        </p:nvSpPr>
        <p:spPr bwMode="auto">
          <a:xfrm>
            <a:off x="2330450" y="2992438"/>
            <a:ext cx="5969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sign</a:t>
            </a:r>
          </a:p>
        </p:txBody>
      </p:sp>
      <p:sp>
        <p:nvSpPr>
          <p:cNvPr id="76810" name="Rectangle 10"/>
          <p:cNvSpPr>
            <a:spLocks noChangeArrowheads="1"/>
          </p:cNvSpPr>
          <p:nvPr/>
        </p:nvSpPr>
        <p:spPr bwMode="auto">
          <a:xfrm>
            <a:off x="5865813" y="3044825"/>
            <a:ext cx="5969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sign</a:t>
            </a:r>
          </a:p>
        </p:txBody>
      </p:sp>
      <p:sp>
        <p:nvSpPr>
          <p:cNvPr id="76811" name="Line 11"/>
          <p:cNvSpPr>
            <a:spLocks noChangeShapeType="1"/>
          </p:cNvSpPr>
          <p:nvPr/>
        </p:nvSpPr>
        <p:spPr bwMode="auto">
          <a:xfrm>
            <a:off x="2535238" y="3571875"/>
            <a:ext cx="2514600" cy="0"/>
          </a:xfrm>
          <a:prstGeom prst="line">
            <a:avLst/>
          </a:prstGeom>
          <a:noFill/>
          <a:ln w="12700">
            <a:solidFill>
              <a:schemeClr val="tx1"/>
            </a:solidFill>
            <a:round/>
            <a:headEnd/>
            <a:tailEnd/>
          </a:ln>
        </p:spPr>
        <p:txBody>
          <a:bodyPr wrap="none" anchor="ctr"/>
          <a:lstStyle/>
          <a:p>
            <a:endParaRPr lang="en-US"/>
          </a:p>
        </p:txBody>
      </p:sp>
      <p:sp>
        <p:nvSpPr>
          <p:cNvPr id="76812" name="Line 12"/>
          <p:cNvSpPr>
            <a:spLocks noChangeShapeType="1"/>
          </p:cNvSpPr>
          <p:nvPr/>
        </p:nvSpPr>
        <p:spPr bwMode="auto">
          <a:xfrm>
            <a:off x="5935663" y="3571875"/>
            <a:ext cx="1652587" cy="0"/>
          </a:xfrm>
          <a:prstGeom prst="line">
            <a:avLst/>
          </a:prstGeom>
          <a:noFill/>
          <a:ln w="12700">
            <a:solidFill>
              <a:schemeClr val="tx1"/>
            </a:solidFill>
            <a:round/>
            <a:headEnd/>
            <a:tailEnd/>
          </a:ln>
        </p:spPr>
        <p:txBody>
          <a:bodyPr wrap="none" anchor="ctr"/>
          <a:lstStyle/>
          <a:p>
            <a:endParaRPr lang="en-US"/>
          </a:p>
        </p:txBody>
      </p:sp>
      <p:sp>
        <p:nvSpPr>
          <p:cNvPr id="76813" name="Rectangle 13"/>
          <p:cNvSpPr>
            <a:spLocks noChangeArrowheads="1"/>
          </p:cNvSpPr>
          <p:nvPr/>
        </p:nvSpPr>
        <p:spPr bwMode="auto">
          <a:xfrm>
            <a:off x="3175000" y="3506788"/>
            <a:ext cx="11176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mantissa</a:t>
            </a:r>
          </a:p>
        </p:txBody>
      </p:sp>
      <p:sp>
        <p:nvSpPr>
          <p:cNvPr id="76814" name="Rectangle 14"/>
          <p:cNvSpPr>
            <a:spLocks noChangeArrowheads="1"/>
          </p:cNvSpPr>
          <p:nvPr/>
        </p:nvSpPr>
        <p:spPr bwMode="auto">
          <a:xfrm>
            <a:off x="6094413" y="3506788"/>
            <a:ext cx="11430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exponent</a:t>
            </a:r>
          </a:p>
        </p:txBody>
      </p:sp>
      <p:sp>
        <p:nvSpPr>
          <p:cNvPr id="76815" name="Rectangle 15"/>
          <p:cNvSpPr>
            <a:spLocks noChangeArrowheads="1"/>
          </p:cNvSpPr>
          <p:nvPr/>
        </p:nvSpPr>
        <p:spPr bwMode="auto">
          <a:xfrm>
            <a:off x="3052763" y="3822700"/>
            <a:ext cx="2505075"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==&gt;  +.1234567 x 10</a:t>
            </a:r>
            <a:r>
              <a:rPr kumimoji="1" lang="en-US" altLang="ko-KR" b="1" u="none" baseline="30000">
                <a:ea typeface="Gulim" pitchFamily="34" charset="-127"/>
              </a:rPr>
              <a:t>+04</a:t>
            </a:r>
            <a:endParaRPr kumimoji="1" lang="en-US" altLang="ko-KR" b="1" u="none">
              <a:ea typeface="Gulim" pitchFamily="34" charset="-127"/>
            </a:endParaRPr>
          </a:p>
        </p:txBody>
      </p:sp>
      <p:sp>
        <p:nvSpPr>
          <p:cNvPr id="76816" name="Rectangle 16"/>
          <p:cNvSpPr>
            <a:spLocks noChangeArrowheads="1"/>
          </p:cNvSpPr>
          <p:nvPr/>
        </p:nvSpPr>
        <p:spPr bwMode="auto">
          <a:xfrm>
            <a:off x="901700" y="2717800"/>
            <a:ext cx="7632700" cy="1804988"/>
          </a:xfrm>
          <a:prstGeom prst="rect">
            <a:avLst/>
          </a:prstGeom>
          <a:noFill/>
          <a:ln w="12700">
            <a:noFill/>
            <a:miter lim="800000"/>
            <a:headEnd/>
            <a:tailEnd/>
          </a:ln>
        </p:spPr>
        <p:txBody>
          <a:bodyPr wrap="none" anchor="ctr"/>
          <a:lstStyle/>
          <a:p>
            <a:endParaRPr lang="en-US"/>
          </a:p>
        </p:txBody>
      </p:sp>
      <p:sp>
        <p:nvSpPr>
          <p:cNvPr id="76817" name="Rectangle 17"/>
          <p:cNvSpPr>
            <a:spLocks noChangeArrowheads="1"/>
          </p:cNvSpPr>
          <p:nvPr/>
        </p:nvSpPr>
        <p:spPr bwMode="auto">
          <a:xfrm>
            <a:off x="533400" y="2743200"/>
            <a:ext cx="7631113" cy="1806575"/>
          </a:xfrm>
          <a:prstGeom prst="rect">
            <a:avLst/>
          </a:prstGeom>
          <a:noFill/>
          <a:ln w="12700">
            <a:noFill/>
            <a:miter lim="800000"/>
            <a:headEnd/>
            <a:tailEnd/>
          </a:ln>
        </p:spPr>
        <p:txBody>
          <a:bodyPr wrap="none" anchor="ctr"/>
          <a:lstStyle/>
          <a:p>
            <a:pPr algn="ctr" eaLnBrk="0" hangingPunct="0">
              <a:lnSpc>
                <a:spcPct val="90000"/>
              </a:lnSpc>
            </a:pPr>
            <a:endParaRPr kumimoji="1" lang="en-US" sz="2000" b="1" u="none">
              <a:ea typeface="Gulim" pitchFamily="34" charset="-127"/>
            </a:endParaRPr>
          </a:p>
        </p:txBody>
      </p:sp>
      <p:sp>
        <p:nvSpPr>
          <p:cNvPr id="76818" name="Rectangle 18"/>
          <p:cNvSpPr>
            <a:spLocks noChangeArrowheads="1"/>
          </p:cNvSpPr>
          <p:nvPr/>
        </p:nvSpPr>
        <p:spPr bwMode="auto">
          <a:xfrm>
            <a:off x="550863" y="4097338"/>
            <a:ext cx="8159750" cy="698500"/>
          </a:xfrm>
          <a:prstGeom prst="rect">
            <a:avLst/>
          </a:prstGeom>
          <a:noFill/>
          <a:ln w="12700">
            <a:noFill/>
            <a:miter lim="800000"/>
            <a:headEnd/>
            <a:tailEnd/>
          </a:ln>
        </p:spPr>
        <p:txBody>
          <a:bodyPr wrap="none" anchor="ctr"/>
          <a:lstStyle/>
          <a:p>
            <a:endParaRPr lang="en-US"/>
          </a:p>
        </p:txBody>
      </p:sp>
      <p:sp>
        <p:nvSpPr>
          <p:cNvPr id="76819" name="Rectangle 20"/>
          <p:cNvSpPr>
            <a:spLocks noChangeArrowheads="1"/>
          </p:cNvSpPr>
          <p:nvPr/>
        </p:nvSpPr>
        <p:spPr bwMode="auto">
          <a:xfrm>
            <a:off x="609600" y="4572000"/>
            <a:ext cx="8001000" cy="584200"/>
          </a:xfrm>
          <a:prstGeom prst="rect">
            <a:avLst/>
          </a:prstGeom>
          <a:noFill/>
          <a:ln w="25400">
            <a:noFill/>
            <a:miter lim="800000"/>
            <a:headEnd/>
            <a:tailEnd/>
          </a:ln>
        </p:spPr>
        <p:txBody>
          <a:bodyPr lIns="90488" tIns="44450" rIns="90488" bIns="44450">
            <a:spAutoFit/>
          </a:bodyPr>
          <a:lstStyle/>
          <a:p>
            <a:pPr defTabSz="762000" rtl="1" eaLnBrk="0" hangingPunct="0">
              <a:lnSpc>
                <a:spcPct val="90000"/>
              </a:lnSpc>
            </a:pPr>
            <a:r>
              <a:rPr kumimoji="1" lang="fa-IR" altLang="ko-KR" b="1" u="none">
                <a:ea typeface="Gulim" pitchFamily="34" charset="-127"/>
                <a:cs typeface="Nazanin" pitchFamily="2" charset="-78"/>
              </a:rPr>
              <a:t>نكته: در نمايش اعداد به صورت شناور تنها مانتيس(</a:t>
            </a:r>
            <a:r>
              <a:rPr kumimoji="1" lang="en-US" altLang="ko-KR" b="1" u="none">
                <a:ea typeface="Gulim" pitchFamily="34" charset="-127"/>
                <a:cs typeface="Nazanin" pitchFamily="2" charset="-78"/>
              </a:rPr>
              <a:t>M</a:t>
            </a:r>
            <a:r>
              <a:rPr kumimoji="1" lang="fa-IR" altLang="ko-KR" b="1" u="none">
                <a:ea typeface="Gulim" pitchFamily="34" charset="-127"/>
                <a:cs typeface="Nazanin" pitchFamily="2" charset="-78"/>
              </a:rPr>
              <a:t>)و نما(</a:t>
            </a:r>
            <a:r>
              <a:rPr kumimoji="1" lang="en-US" altLang="ko-KR" b="1" u="none">
                <a:ea typeface="Gulim" pitchFamily="34" charset="-127"/>
                <a:cs typeface="Nazanin" pitchFamily="2" charset="-78"/>
              </a:rPr>
              <a:t>E</a:t>
            </a:r>
            <a:r>
              <a:rPr kumimoji="1" lang="fa-IR" altLang="ko-KR" b="1" u="none">
                <a:ea typeface="Gulim" pitchFamily="34" charset="-127"/>
                <a:cs typeface="Nazanin" pitchFamily="2" charset="-78"/>
              </a:rPr>
              <a:t>)صريحاًنمايش داده مي شوند.مبنا و مكان مميز به صورت ضمني استنباط مي شوند. </a:t>
            </a:r>
            <a:endParaRPr kumimoji="1" lang="en-US" altLang="ko-KR" b="1" u="none">
              <a:ea typeface="Gulim" pitchFamily="34" charset="-127"/>
              <a:cs typeface="Nazanin" pitchFamily="2" charset="-78"/>
            </a:endParaRPr>
          </a:p>
        </p:txBody>
      </p:sp>
      <p:sp>
        <p:nvSpPr>
          <p:cNvPr id="76820" name="Footer Placeholder 21"/>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r>
              <a:rPr lang="fa-IR" sz="4800" smtClean="0">
                <a:latin typeface="Times New Roman" pitchFamily="18" charset="0"/>
                <a:cs typeface="Nazanin" pitchFamily="2" charset="-78"/>
              </a:rPr>
              <a:t>نمودار منطقي شمارندة سه بيتي</a:t>
            </a:r>
            <a:endParaRPr lang="en-US" sz="4800" smtClean="0">
              <a:latin typeface="Times New Roman" pitchFamily="18" charset="0"/>
              <a:cs typeface="Nazanin" pitchFamily="2" charset="-78"/>
            </a:endParaRPr>
          </a:p>
        </p:txBody>
      </p:sp>
      <p:pic>
        <p:nvPicPr>
          <p:cNvPr id="299011" name="Picture 3" descr="S1-CIRCUIT"/>
          <p:cNvPicPr>
            <a:picLocks noChangeAspect="1" noChangeArrowheads="1"/>
          </p:cNvPicPr>
          <p:nvPr/>
        </p:nvPicPr>
        <p:blipFill>
          <a:blip r:embed="rId2"/>
          <a:srcRect/>
          <a:stretch>
            <a:fillRect/>
          </a:stretch>
        </p:blipFill>
        <p:spPr bwMode="auto">
          <a:xfrm>
            <a:off x="752475" y="1447800"/>
            <a:ext cx="7629525" cy="3008313"/>
          </a:xfrm>
          <a:prstGeom prst="rect">
            <a:avLst/>
          </a:prstGeom>
          <a:noFill/>
          <a:ln w="9525">
            <a:noFill/>
            <a:miter lim="800000"/>
            <a:headEnd/>
            <a:tailEnd/>
          </a:ln>
        </p:spPr>
      </p:pic>
      <p:sp>
        <p:nvSpPr>
          <p:cNvPr id="29901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Shape 6"/>
          <p:cNvSpPr txBox="1">
            <a:spLocks noGrp="1"/>
          </p:cNvSpPr>
          <p:nvPr/>
        </p:nvSpPr>
        <p:spPr bwMode="auto">
          <a:xfrm>
            <a:off x="685800" y="6019800"/>
            <a:ext cx="2895600" cy="457200"/>
          </a:xfrm>
          <a:prstGeom prst="rect">
            <a:avLst/>
          </a:prstGeom>
          <a:noFill/>
          <a:ln w="9525" algn="ctr">
            <a:noFill/>
            <a:miter lim="800000"/>
            <a:headEnd/>
            <a:tailEnd/>
          </a:ln>
        </p:spPr>
        <p:txBody>
          <a:bodyPr wrap="none" lIns="92075" tIns="46038" rIns="92075" bIns="46038" anchor="ctr"/>
          <a:lstStyle/>
          <a:p>
            <a:pPr algn="l" eaLnBrk="0" hangingPunct="0"/>
            <a:endParaRPr lang="fa-IR" sz="1400" u="none">
              <a:latin typeface="Times New Roman" pitchFamily="18" charset="0"/>
            </a:endParaRPr>
          </a:p>
        </p:txBody>
      </p:sp>
      <p:sp>
        <p:nvSpPr>
          <p:cNvPr id="300035"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fa-IR" sz="2000" smtClean="0"/>
          </a:p>
          <a:p>
            <a:pPr algn="r" rtl="1" eaLnBrk="1" hangingPunct="1">
              <a:buFontTx/>
              <a:buNone/>
            </a:pPr>
            <a:endParaRPr lang="fa-IR" sz="2000" smtClean="0"/>
          </a:p>
          <a:p>
            <a:pPr algn="r" rtl="1" eaLnBrk="1" hangingPunct="1">
              <a:buFontTx/>
              <a:buNone/>
            </a:pPr>
            <a:endParaRPr lang="fa-IR" sz="2000" smtClean="0"/>
          </a:p>
          <a:p>
            <a:pPr algn="ctr" rtl="1" eaLnBrk="1" hangingPunct="1">
              <a:buFontTx/>
              <a:buNone/>
            </a:pPr>
            <a:r>
              <a:rPr lang="fa-IR" sz="5500" b="1" smtClean="0">
                <a:solidFill>
                  <a:srgbClr val="FF0033"/>
                </a:solidFill>
                <a:cs typeface="Afra" pitchFamily="2" charset="-78"/>
              </a:rPr>
              <a:t>ثباتها و شمارنده‌ها</a:t>
            </a:r>
            <a:endParaRPr lang="en-US" sz="5500" b="1" smtClean="0">
              <a:solidFill>
                <a:srgbClr val="FF0033"/>
              </a:solidFill>
              <a:cs typeface="Afra" pitchFamily="2" charset="-78"/>
            </a:endParaRPr>
          </a:p>
        </p:txBody>
      </p:sp>
      <p:sp>
        <p:nvSpPr>
          <p:cNvPr id="300036" name="Footer Placeholder 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Shape 6"/>
          <p:cNvSpPr txBox="1">
            <a:spLocks noGrp="1"/>
          </p:cNvSpPr>
          <p:nvPr/>
        </p:nvSpPr>
        <p:spPr bwMode="auto">
          <a:xfrm>
            <a:off x="685800" y="6019800"/>
            <a:ext cx="2895600" cy="457200"/>
          </a:xfrm>
          <a:prstGeom prst="rect">
            <a:avLst/>
          </a:prstGeom>
          <a:noFill/>
          <a:ln w="9525" algn="ctr">
            <a:noFill/>
            <a:miter lim="800000"/>
            <a:headEnd/>
            <a:tailEnd/>
          </a:ln>
        </p:spPr>
        <p:txBody>
          <a:bodyPr wrap="none" lIns="92075" tIns="46038" rIns="92075" bIns="46038" anchor="ctr"/>
          <a:lstStyle/>
          <a:p>
            <a:pPr algn="l" eaLnBrk="0" hangingPunct="0"/>
            <a:r>
              <a:rPr lang="en-US" sz="1400" u="none">
                <a:latin typeface="Times New Roman" pitchFamily="18" charset="0"/>
              </a:rPr>
              <a:t>Chapter 2</a:t>
            </a:r>
            <a:endParaRPr lang="fa-IR" sz="1400" u="none">
              <a:latin typeface="Times New Roman" pitchFamily="18" charset="0"/>
            </a:endParaRPr>
          </a:p>
        </p:txBody>
      </p:sp>
      <p:sp>
        <p:nvSpPr>
          <p:cNvPr id="301059"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ثباتها</a:t>
            </a:r>
            <a:endParaRPr lang="en-US" sz="2800" b="1" smtClean="0">
              <a:cs typeface="Nazanin" pitchFamily="2" charset="-78"/>
            </a:endParaRPr>
          </a:p>
        </p:txBody>
      </p:sp>
      <p:sp>
        <p:nvSpPr>
          <p:cNvPr id="301060" name="Shape 5122"/>
          <p:cNvSpPr>
            <a:spLocks noGrp="1" noChangeArrowheads="1"/>
          </p:cNvSpPr>
          <p:nvPr>
            <p:ph type="body" idx="4294967295"/>
          </p:nvPr>
        </p:nvSpPr>
        <p:spPr>
          <a:xfrm>
            <a:off x="4495800" y="1600200"/>
            <a:ext cx="4191000" cy="4525963"/>
          </a:xfrm>
        </p:spPr>
        <p:txBody>
          <a:bodyPr lIns="92075" tIns="46038" rIns="92075" bIns="46038"/>
          <a:lstStyle/>
          <a:p>
            <a:pPr algn="r" rtl="1" eaLnBrk="1" hangingPunct="1"/>
            <a:endParaRPr lang="fa-IR" sz="2400" smtClean="0">
              <a:cs typeface="Nazanin" pitchFamily="2" charset="-78"/>
            </a:endParaRPr>
          </a:p>
          <a:p>
            <a:pPr algn="r" rtl="1" eaLnBrk="1" hangingPunct="1"/>
            <a:endParaRPr lang="fa-IR" sz="2400" smtClean="0">
              <a:cs typeface="Nazanin" pitchFamily="2" charset="-78"/>
            </a:endParaRPr>
          </a:p>
          <a:p>
            <a:pPr algn="r" rtl="1" eaLnBrk="1" hangingPunct="1"/>
            <a:r>
              <a:rPr lang="fa-IR" sz="2400" smtClean="0">
                <a:cs typeface="Nazanin" pitchFamily="2" charset="-78"/>
              </a:rPr>
              <a:t>گروهي از سلولهاي دوتايي هستند كه براي نگهداري اطلاعات دوتايي مناسب مي‌باشد.</a:t>
            </a:r>
            <a:endParaRPr lang="en-US" sz="2400" smtClean="0">
              <a:cs typeface="Nazanin" pitchFamily="2" charset="-78"/>
            </a:endParaRPr>
          </a:p>
          <a:p>
            <a:pPr algn="r" rtl="1" eaLnBrk="1" hangingPunct="1"/>
            <a:r>
              <a:rPr lang="fa-IR" sz="2400" smtClean="0">
                <a:cs typeface="Nazanin" pitchFamily="2" charset="-78"/>
              </a:rPr>
              <a:t>در شكل مقابل يك ثبات(رجيستر) 4 بيتي نشان داده شده است. </a:t>
            </a:r>
          </a:p>
          <a:p>
            <a:pPr algn="r" rtl="1" eaLnBrk="1" hangingPunct="1"/>
            <a:endParaRPr lang="fa-IR" sz="2400" smtClean="0">
              <a:cs typeface="Nazanin" pitchFamily="2" charset="-78"/>
            </a:endParaRPr>
          </a:p>
          <a:p>
            <a:pPr algn="r" rtl="1" eaLnBrk="1" hangingPunct="1">
              <a:buFontTx/>
              <a:buNone/>
            </a:pPr>
            <a:endParaRPr lang="en-US" sz="2000" smtClean="0"/>
          </a:p>
        </p:txBody>
      </p:sp>
      <p:pic>
        <p:nvPicPr>
          <p:cNvPr id="301061" name="Picture 5" descr="REG"/>
          <p:cNvPicPr>
            <a:picLocks noChangeAspect="1" noChangeArrowheads="1"/>
          </p:cNvPicPr>
          <p:nvPr/>
        </p:nvPicPr>
        <p:blipFill>
          <a:blip r:embed="rId2"/>
          <a:srcRect/>
          <a:stretch>
            <a:fillRect/>
          </a:stretch>
        </p:blipFill>
        <p:spPr bwMode="auto">
          <a:xfrm>
            <a:off x="609600" y="990600"/>
            <a:ext cx="3276600" cy="5486400"/>
          </a:xfrm>
          <a:prstGeom prst="rect">
            <a:avLst/>
          </a:prstGeom>
          <a:noFill/>
          <a:ln w="9525">
            <a:noFill/>
            <a:miter lim="800000"/>
            <a:headEnd/>
            <a:tailEnd/>
          </a:ln>
        </p:spPr>
      </p:pic>
      <p:sp>
        <p:nvSpPr>
          <p:cNvPr id="301062" name="Footer Placeholder 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ثبات 4 بيتي با بار موازي</a:t>
            </a:r>
            <a:endParaRPr lang="en-US" sz="2800" b="1" smtClean="0">
              <a:cs typeface="Nazanin" pitchFamily="2" charset="-78"/>
            </a:endParaRPr>
          </a:p>
        </p:txBody>
      </p:sp>
      <p:pic>
        <p:nvPicPr>
          <p:cNvPr id="302083" name="Picture 3" descr="REG-LOAD"/>
          <p:cNvPicPr>
            <a:picLocks noChangeAspect="1" noChangeArrowheads="1"/>
          </p:cNvPicPr>
          <p:nvPr/>
        </p:nvPicPr>
        <p:blipFill>
          <a:blip r:embed="rId2"/>
          <a:srcRect/>
          <a:stretch>
            <a:fillRect/>
          </a:stretch>
        </p:blipFill>
        <p:spPr bwMode="auto">
          <a:xfrm>
            <a:off x="2438400" y="1289050"/>
            <a:ext cx="4572000" cy="4502150"/>
          </a:xfrm>
          <a:prstGeom prst="rect">
            <a:avLst/>
          </a:prstGeom>
          <a:noFill/>
          <a:ln w="9525">
            <a:noFill/>
            <a:miter lim="800000"/>
            <a:headEnd/>
            <a:tailEnd/>
          </a:ln>
        </p:spPr>
      </p:pic>
      <p:sp>
        <p:nvSpPr>
          <p:cNvPr id="30208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شيفت رجيستر چهار بيتي</a:t>
            </a:r>
            <a:endParaRPr lang="en-US" sz="2800" b="1" smtClean="0">
              <a:cs typeface="Nazanin" pitchFamily="2" charset="-78"/>
            </a:endParaRPr>
          </a:p>
        </p:txBody>
      </p:sp>
      <p:pic>
        <p:nvPicPr>
          <p:cNvPr id="303107" name="Picture 3" descr="SHIFT-REG"/>
          <p:cNvPicPr>
            <a:picLocks noChangeAspect="1" noChangeArrowheads="1"/>
          </p:cNvPicPr>
          <p:nvPr/>
        </p:nvPicPr>
        <p:blipFill>
          <a:blip r:embed="rId2"/>
          <a:srcRect/>
          <a:stretch>
            <a:fillRect/>
          </a:stretch>
        </p:blipFill>
        <p:spPr bwMode="auto">
          <a:xfrm>
            <a:off x="533400" y="2286000"/>
            <a:ext cx="7943850" cy="2119313"/>
          </a:xfrm>
          <a:prstGeom prst="rect">
            <a:avLst/>
          </a:prstGeom>
          <a:noFill/>
          <a:ln w="9525">
            <a:noFill/>
            <a:miter lim="800000"/>
            <a:headEnd/>
            <a:tailEnd/>
          </a:ln>
        </p:spPr>
      </p:pic>
      <p:sp>
        <p:nvSpPr>
          <p:cNvPr id="30310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ثبات انتقال سري</a:t>
            </a:r>
            <a:endParaRPr lang="en-US" sz="2800" b="1" smtClean="0">
              <a:cs typeface="Nazanin" pitchFamily="2" charset="-78"/>
            </a:endParaRPr>
          </a:p>
        </p:txBody>
      </p:sp>
      <p:pic>
        <p:nvPicPr>
          <p:cNvPr id="304131" name="Picture 3" descr="SERIAL-TRANS"/>
          <p:cNvPicPr>
            <a:picLocks noChangeAspect="1" noChangeArrowheads="1"/>
          </p:cNvPicPr>
          <p:nvPr/>
        </p:nvPicPr>
        <p:blipFill>
          <a:blip r:embed="rId2"/>
          <a:srcRect/>
          <a:stretch>
            <a:fillRect/>
          </a:stretch>
        </p:blipFill>
        <p:spPr bwMode="auto">
          <a:xfrm>
            <a:off x="990600" y="1371600"/>
            <a:ext cx="6477000" cy="4448175"/>
          </a:xfrm>
          <a:prstGeom prst="rect">
            <a:avLst/>
          </a:prstGeom>
          <a:noFill/>
          <a:ln w="9525">
            <a:noFill/>
            <a:miter lim="800000"/>
            <a:headEnd/>
            <a:tailEnd/>
          </a:ln>
        </p:spPr>
      </p:pic>
      <p:sp>
        <p:nvSpPr>
          <p:cNvPr id="30413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جمع كنندة سريال</a:t>
            </a:r>
            <a:endParaRPr lang="en-US" sz="2800" b="1" smtClean="0">
              <a:cs typeface="Nazanin" pitchFamily="2" charset="-78"/>
            </a:endParaRPr>
          </a:p>
        </p:txBody>
      </p:sp>
      <p:pic>
        <p:nvPicPr>
          <p:cNvPr id="305155" name="Picture 3" descr="SERIAL-ADDER"/>
          <p:cNvPicPr>
            <a:picLocks noChangeAspect="1" noChangeArrowheads="1"/>
          </p:cNvPicPr>
          <p:nvPr/>
        </p:nvPicPr>
        <p:blipFill>
          <a:blip r:embed="rId2"/>
          <a:srcRect/>
          <a:stretch>
            <a:fillRect/>
          </a:stretch>
        </p:blipFill>
        <p:spPr bwMode="auto">
          <a:xfrm>
            <a:off x="762000" y="1524000"/>
            <a:ext cx="7086600" cy="4273550"/>
          </a:xfrm>
          <a:prstGeom prst="rect">
            <a:avLst/>
          </a:prstGeom>
          <a:noFill/>
          <a:ln w="9525">
            <a:noFill/>
            <a:miter lim="800000"/>
            <a:headEnd/>
            <a:tailEnd/>
          </a:ln>
        </p:spPr>
      </p:pic>
      <p:sp>
        <p:nvSpPr>
          <p:cNvPr id="3051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Shape 5"/>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B04008A7-872C-40A8-9280-A071D3D1B26D}" type="slidenum">
              <a:rPr lang="fa-IR" sz="1400" u="none">
                <a:latin typeface="Times New Roman" pitchFamily="18" charset="0"/>
                <a:cs typeface="Times New Roman" pitchFamily="18" charset="0"/>
              </a:rPr>
              <a:pPr eaLnBrk="0" hangingPunct="0"/>
              <a:t>297</a:t>
            </a:fld>
            <a:endParaRPr lang="fa-IR" sz="1400" u="none">
              <a:latin typeface="Times New Roman" pitchFamily="18" charset="0"/>
              <a:cs typeface="Times New Roman" pitchFamily="18" charset="0"/>
            </a:endParaRPr>
          </a:p>
        </p:txBody>
      </p:sp>
      <p:sp>
        <p:nvSpPr>
          <p:cNvPr id="306179" name="Shape 5121"/>
          <p:cNvSpPr>
            <a:spLocks noGrp="1" noChangeArrowheads="1"/>
          </p:cNvSpPr>
          <p:nvPr>
            <p:ph type="title" idx="4294967295"/>
          </p:nvPr>
        </p:nvSpPr>
        <p:spPr/>
        <p:txBody>
          <a:bodyPr lIns="92075" tIns="46038" rIns="92075" bIns="46038"/>
          <a:lstStyle/>
          <a:p>
            <a:pPr eaLnBrk="1" hangingPunct="1"/>
            <a:r>
              <a:rPr lang="fa-IR" sz="2800" b="1" smtClean="0">
                <a:cs typeface="Nazanin" pitchFamily="2" charset="-78"/>
              </a:rPr>
              <a:t>شيفت رجيستر با انتقال دوطرفه</a:t>
            </a:r>
            <a:endParaRPr lang="en-US" sz="2800" b="1" smtClean="0">
              <a:cs typeface="Nazanin" pitchFamily="2" charset="-78"/>
            </a:endParaRPr>
          </a:p>
        </p:txBody>
      </p:sp>
      <p:pic>
        <p:nvPicPr>
          <p:cNvPr id="306180" name="Picture 4" descr="SHIFT-REGISTER"/>
          <p:cNvPicPr>
            <a:picLocks noChangeAspect="1" noChangeArrowheads="1"/>
          </p:cNvPicPr>
          <p:nvPr/>
        </p:nvPicPr>
        <p:blipFill>
          <a:blip r:embed="rId2"/>
          <a:srcRect/>
          <a:stretch>
            <a:fillRect/>
          </a:stretch>
        </p:blipFill>
        <p:spPr bwMode="auto">
          <a:xfrm>
            <a:off x="1371600" y="1343025"/>
            <a:ext cx="6610350" cy="4600575"/>
          </a:xfrm>
          <a:prstGeom prst="rect">
            <a:avLst/>
          </a:prstGeom>
          <a:noFill/>
          <a:ln w="9525">
            <a:noFill/>
            <a:miter lim="800000"/>
            <a:headEnd/>
            <a:tailEnd/>
          </a:ln>
        </p:spPr>
      </p:pic>
      <p:sp>
        <p:nvSpPr>
          <p:cNvPr id="30618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شمارندة موج‌دار </a:t>
            </a:r>
            <a:r>
              <a:rPr lang="en-US" sz="2800" b="1" smtClean="0">
                <a:cs typeface="Nazanin" pitchFamily="2" charset="-78"/>
              </a:rPr>
              <a:t>BCD</a:t>
            </a:r>
          </a:p>
        </p:txBody>
      </p:sp>
      <p:pic>
        <p:nvPicPr>
          <p:cNvPr id="307203" name="Picture 3" descr="BCD-COUNTER"/>
          <p:cNvPicPr>
            <a:picLocks noChangeAspect="1" noChangeArrowheads="1"/>
          </p:cNvPicPr>
          <p:nvPr/>
        </p:nvPicPr>
        <p:blipFill>
          <a:blip r:embed="rId2"/>
          <a:srcRect/>
          <a:stretch>
            <a:fillRect/>
          </a:stretch>
        </p:blipFill>
        <p:spPr bwMode="auto">
          <a:xfrm>
            <a:off x="1981200" y="1295400"/>
            <a:ext cx="3657600" cy="5105400"/>
          </a:xfrm>
          <a:prstGeom prst="rect">
            <a:avLst/>
          </a:prstGeom>
          <a:noFill/>
          <a:ln w="9525">
            <a:noFill/>
            <a:miter lim="800000"/>
            <a:headEnd/>
            <a:tailEnd/>
          </a:ln>
        </p:spPr>
      </p:pic>
      <p:sp>
        <p:nvSpPr>
          <p:cNvPr id="30720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Shape 5121"/>
          <p:cNvSpPr>
            <a:spLocks noGrp="1" noChangeArrowheads="1"/>
          </p:cNvSpPr>
          <p:nvPr>
            <p:ph type="title" idx="4294967295"/>
          </p:nvPr>
        </p:nvSpPr>
        <p:spPr/>
        <p:txBody>
          <a:bodyPr lIns="92075" tIns="46038" rIns="92075" bIns="46038"/>
          <a:lstStyle/>
          <a:p>
            <a:pPr rtl="1" eaLnBrk="1" hangingPunct="1"/>
            <a:r>
              <a:rPr lang="fa-IR" sz="2800" b="1" smtClean="0">
                <a:cs typeface="Nazanin" pitchFamily="2" charset="-78"/>
              </a:rPr>
              <a:t>شمارندة </a:t>
            </a:r>
            <a:r>
              <a:rPr lang="en-US" sz="2800" b="1" smtClean="0">
                <a:cs typeface="Nazanin" pitchFamily="2" charset="-78"/>
              </a:rPr>
              <a:t>BCD</a:t>
            </a:r>
            <a:r>
              <a:rPr lang="fa-IR" sz="2800" b="1" smtClean="0">
                <a:cs typeface="Nazanin" pitchFamily="2" charset="-78"/>
              </a:rPr>
              <a:t> دهدهي</a:t>
            </a:r>
            <a:endParaRPr lang="en-US" sz="2800" b="1" smtClean="0">
              <a:cs typeface="Nazanin" pitchFamily="2" charset="-78"/>
            </a:endParaRPr>
          </a:p>
        </p:txBody>
      </p:sp>
      <p:pic>
        <p:nvPicPr>
          <p:cNvPr id="308227" name="Picture 3" descr="BCD-COUNT"/>
          <p:cNvPicPr>
            <a:picLocks noChangeAspect="1" noChangeArrowheads="1"/>
          </p:cNvPicPr>
          <p:nvPr/>
        </p:nvPicPr>
        <p:blipFill>
          <a:blip r:embed="rId2"/>
          <a:srcRect/>
          <a:stretch>
            <a:fillRect/>
          </a:stretch>
        </p:blipFill>
        <p:spPr bwMode="auto">
          <a:xfrm>
            <a:off x="838200" y="1870075"/>
            <a:ext cx="7543800" cy="3082925"/>
          </a:xfrm>
          <a:prstGeom prst="rect">
            <a:avLst/>
          </a:prstGeom>
          <a:noFill/>
          <a:ln w="9525">
            <a:noFill/>
            <a:miter lim="800000"/>
            <a:headEnd/>
            <a:tailEnd/>
          </a:ln>
        </p:spPr>
      </p:pic>
      <p:sp>
        <p:nvSpPr>
          <p:cNvPr id="30822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نمايش دا ده ها</a:t>
            </a:r>
            <a:endParaRPr lang="en-US" sz="2800" b="1" smtClean="0">
              <a:cs typeface="Nazanin" pitchFamily="2" charset="-78"/>
            </a:endParaRPr>
          </a:p>
        </p:txBody>
      </p:sp>
      <p:sp>
        <p:nvSpPr>
          <p:cNvPr id="51203" name="Rectangle 3"/>
          <p:cNvSpPr>
            <a:spLocks noGrp="1" noChangeArrowheads="1"/>
          </p:cNvSpPr>
          <p:nvPr>
            <p:ph type="subTitle" idx="1"/>
          </p:nvPr>
        </p:nvSpPr>
        <p:spPr>
          <a:xfrm>
            <a:off x="914400" y="1143000"/>
            <a:ext cx="7620000" cy="3962400"/>
          </a:xfrm>
        </p:spPr>
        <p:txBody>
          <a:bodyPr/>
          <a:lstStyle/>
          <a:p>
            <a:pPr marL="609600" indent="-609600" algn="r" rtl="1" eaLnBrk="1" hangingPunct="1"/>
            <a:r>
              <a:rPr lang="fa-IR" sz="2400" dirty="0" smtClean="0">
                <a:cs typeface="Nazanin" pitchFamily="2" charset="-78"/>
              </a:rPr>
              <a:t>اطلاعاتي كه يك كامپيوتر با آن سر و كار دارد:</a:t>
            </a:r>
          </a:p>
          <a:p>
            <a:pPr marL="990600" lvl="1" indent="-533400" algn="r" rtl="1" eaLnBrk="1" hangingPunct="1">
              <a:buFontTx/>
              <a:buChar char="•"/>
            </a:pPr>
            <a:r>
              <a:rPr lang="fa-IR" sz="2400" dirty="0" smtClean="0">
                <a:cs typeface="Nazanin" pitchFamily="2" charset="-78"/>
              </a:rPr>
              <a:t>داده ها</a:t>
            </a:r>
          </a:p>
          <a:p>
            <a:pPr marL="1371600" lvl="2" indent="-457200" algn="r" rtl="1" eaLnBrk="1" hangingPunct="1">
              <a:buFont typeface="Arial" pitchFamily="34" charset="0"/>
              <a:buChar char="­"/>
            </a:pPr>
            <a:r>
              <a:rPr lang="fa-IR" dirty="0" smtClean="0">
                <a:cs typeface="Nazanin" pitchFamily="2" charset="-78"/>
              </a:rPr>
              <a:t>داده هاي عددي (اعداد طبيعي و حقيقي)</a:t>
            </a:r>
          </a:p>
          <a:p>
            <a:pPr marL="1371600" lvl="2" indent="-457200" algn="r" rtl="1" eaLnBrk="1" hangingPunct="1">
              <a:buFont typeface="Arial" pitchFamily="34" charset="0"/>
              <a:buChar char="­"/>
            </a:pPr>
            <a:r>
              <a:rPr lang="fa-IR" dirty="0" smtClean="0">
                <a:cs typeface="Nazanin" pitchFamily="2" charset="-78"/>
              </a:rPr>
              <a:t>داده هاي غير عددي (حروف ،علائم)	</a:t>
            </a:r>
          </a:p>
          <a:p>
            <a:pPr marL="990600" lvl="1" indent="-533400" algn="r" rtl="1" eaLnBrk="1" hangingPunct="1">
              <a:buFontTx/>
              <a:buChar char="•"/>
            </a:pPr>
            <a:r>
              <a:rPr lang="fa-IR" sz="2400" dirty="0" smtClean="0">
                <a:cs typeface="Nazanin" pitchFamily="2" charset="-78"/>
              </a:rPr>
              <a:t>ارتباط بين عناصر داده اي</a:t>
            </a:r>
          </a:p>
          <a:p>
            <a:pPr marL="1371600" lvl="2" indent="-457200" algn="r" rtl="1" eaLnBrk="1" hangingPunct="1">
              <a:buFont typeface="Arial" pitchFamily="34" charset="0"/>
              <a:buChar char="­"/>
            </a:pPr>
            <a:r>
              <a:rPr lang="fa-IR" dirty="0" smtClean="0">
                <a:cs typeface="Nazanin" pitchFamily="2" charset="-78"/>
              </a:rPr>
              <a:t>ساختمان هاي داده اي(ليست هاي پيوندي،درخت ها  و....)</a:t>
            </a:r>
          </a:p>
          <a:p>
            <a:pPr marL="990600" lvl="1" indent="-533400" algn="r" rtl="1" eaLnBrk="1" hangingPunct="1">
              <a:buFontTx/>
              <a:buChar char="•"/>
            </a:pPr>
            <a:r>
              <a:rPr lang="fa-IR" sz="2400" dirty="0" smtClean="0">
                <a:cs typeface="Nazanin" pitchFamily="2" charset="-78"/>
              </a:rPr>
              <a:t>برنامه ها (دستورات)</a:t>
            </a:r>
          </a:p>
          <a:p>
            <a:pPr marL="990600" lvl="1" indent="-533400" algn="r" rtl="1" eaLnBrk="1" hangingPunct="1">
              <a:buFont typeface="Wingdings" pitchFamily="2" charset="2"/>
              <a:buChar char="§"/>
            </a:pPr>
            <a:endParaRPr lang="fa-IR" dirty="0" smtClean="0">
              <a:cs typeface="Nazanin" pitchFamily="2" charset="-78"/>
            </a:endParaRPr>
          </a:p>
          <a:p>
            <a:pPr marL="1371600" lvl="2" indent="-457200" algn="r" rtl="1" eaLnBrk="1" hangingPunct="1">
              <a:buFont typeface="Wingdings" pitchFamily="2" charset="2"/>
              <a:buNone/>
            </a:pPr>
            <a:endParaRPr lang="fa-IR" sz="2000" dirty="0" smtClean="0">
              <a:cs typeface="Nazanin" pitchFamily="2" charset="-78"/>
            </a:endParaRPr>
          </a:p>
          <a:p>
            <a:pPr marL="1371600" lvl="2" indent="-457200" algn="r" rtl="1" eaLnBrk="1" hangingPunct="1">
              <a:buFont typeface="Wingdings" pitchFamily="2" charset="2"/>
              <a:buAutoNum type="arabicPeriod"/>
            </a:pPr>
            <a:endParaRPr lang="fa-IR" sz="2000" dirty="0" smtClean="0">
              <a:cs typeface="Nazanin" pitchFamily="2" charset="-78"/>
            </a:endParaRPr>
          </a:p>
          <a:p>
            <a:pPr marL="1371600" lvl="2" indent="-457200" algn="r" rtl="1" eaLnBrk="1" hangingPunct="1">
              <a:buFont typeface="Wingdings" pitchFamily="2" charset="2"/>
              <a:buAutoNum type="arabicPeriod"/>
            </a:pPr>
            <a:endParaRPr lang="fa-IR" sz="2000" dirty="0" smtClean="0">
              <a:cs typeface="Nazanin" pitchFamily="2" charset="-78"/>
            </a:endParaRPr>
          </a:p>
          <a:p>
            <a:pPr marL="1371600" lvl="2" indent="-457200" algn="r" rtl="1" eaLnBrk="1" hangingPunct="1">
              <a:buFont typeface="Wingdings" pitchFamily="2" charset="2"/>
              <a:buChar char="§"/>
            </a:pPr>
            <a:endParaRPr lang="en-US" sz="2000" dirty="0" smtClean="0">
              <a:cs typeface="Nazanin" pitchFamily="2" charset="-78"/>
            </a:endParaRPr>
          </a:p>
        </p:txBody>
      </p:sp>
      <p:sp>
        <p:nvSpPr>
          <p:cNvPr id="51204" name="Footer Placeholder 5"/>
          <p:cNvSpPr>
            <a:spLocks noGrp="1"/>
          </p:cNvSpPr>
          <p:nvPr>
            <p:ph type="ftr" sz="quarter" idx="11"/>
          </p:nvPr>
        </p:nvSpPr>
        <p:spPr>
          <a:noFill/>
        </p:spPr>
        <p:txBody>
          <a:bodyPr/>
          <a:lstStyle/>
          <a:p>
            <a:r>
              <a:rPr lang="en-US" dirty="0" smtClean="0"/>
              <a:t>www.studownload.ir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rtl="1" eaLnBrk="1" hangingPunct="1"/>
            <a:r>
              <a:rPr lang="fa-IR" sz="2800" b="1" smtClean="0">
                <a:cs typeface="Nazanin" pitchFamily="2" charset="-78"/>
              </a:rPr>
              <a:t>اعداد با مميز شناور</a:t>
            </a:r>
            <a:endParaRPr lang="en-US" sz="2800" b="1" smtClean="0">
              <a:cs typeface="Nazanin" pitchFamily="2" charset="-78"/>
            </a:endParaRPr>
          </a:p>
        </p:txBody>
      </p:sp>
      <p:sp>
        <p:nvSpPr>
          <p:cNvPr id="77827"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مثال:عدد 1001.11+را به صورت يك عدد با مميز شناور 16بيتي (6بيت نما و 10 بيت مانتيس)نمايش دهيد.</a:t>
            </a:r>
          </a:p>
          <a:p>
            <a:pPr algn="r" rtl="1" eaLnBrk="1" hangingPunct="1">
              <a:buFontTx/>
              <a:buNone/>
            </a:pPr>
            <a:endParaRPr lang="en-US" sz="2400" smtClean="0">
              <a:cs typeface="Nazanin" pitchFamily="2" charset="-78"/>
            </a:endParaRPr>
          </a:p>
        </p:txBody>
      </p:sp>
      <p:sp>
        <p:nvSpPr>
          <p:cNvPr id="77828" name="Rectangle 21"/>
          <p:cNvSpPr>
            <a:spLocks noChangeArrowheads="1"/>
          </p:cNvSpPr>
          <p:nvPr/>
        </p:nvSpPr>
        <p:spPr bwMode="auto">
          <a:xfrm>
            <a:off x="2971800" y="3124200"/>
            <a:ext cx="3048000" cy="11684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0    0  00100   100111000   </a:t>
            </a:r>
          </a:p>
          <a:p>
            <a:pPr algn="l" defTabSz="762000" eaLnBrk="0" hangingPunct="0">
              <a:lnSpc>
                <a:spcPct val="102000"/>
              </a:lnSpc>
            </a:pPr>
            <a:endParaRPr kumimoji="1" lang="en-US" altLang="ko-KR" b="1" u="none">
              <a:ea typeface="Gulim" pitchFamily="34" charset="-127"/>
            </a:endParaRPr>
          </a:p>
          <a:p>
            <a:pPr algn="l" defTabSz="762000" eaLnBrk="0" hangingPunct="0">
              <a:lnSpc>
                <a:spcPct val="102000"/>
              </a:lnSpc>
            </a:pPr>
            <a:endParaRPr kumimoji="1" lang="en-US" altLang="ko-KR" b="1" u="none">
              <a:ea typeface="Gulim" pitchFamily="34" charset="-127"/>
            </a:endParaRPr>
          </a:p>
          <a:p>
            <a:pPr algn="l" defTabSz="762000" eaLnBrk="0" hangingPunct="0">
              <a:lnSpc>
                <a:spcPct val="102000"/>
              </a:lnSpc>
            </a:pPr>
            <a:r>
              <a:rPr kumimoji="1" lang="en-US" altLang="ko-KR" b="1" u="none">
                <a:ea typeface="Gulim" pitchFamily="34" charset="-127"/>
              </a:rPr>
              <a:t>0    0  00101   010011100     </a:t>
            </a:r>
          </a:p>
        </p:txBody>
      </p:sp>
      <p:sp>
        <p:nvSpPr>
          <p:cNvPr id="77829" name="Line 22"/>
          <p:cNvSpPr>
            <a:spLocks noChangeShapeType="1"/>
          </p:cNvSpPr>
          <p:nvPr/>
        </p:nvSpPr>
        <p:spPr bwMode="auto">
          <a:xfrm>
            <a:off x="3427413" y="3449638"/>
            <a:ext cx="915987" cy="0"/>
          </a:xfrm>
          <a:prstGeom prst="line">
            <a:avLst/>
          </a:prstGeom>
          <a:noFill/>
          <a:ln w="25400">
            <a:solidFill>
              <a:schemeClr val="tx1"/>
            </a:solidFill>
            <a:round/>
            <a:headEnd/>
            <a:tailEnd/>
          </a:ln>
        </p:spPr>
        <p:txBody>
          <a:bodyPr wrap="none" anchor="ctr"/>
          <a:lstStyle/>
          <a:p>
            <a:endParaRPr lang="en-US"/>
          </a:p>
        </p:txBody>
      </p:sp>
      <p:sp>
        <p:nvSpPr>
          <p:cNvPr id="77830" name="Rectangle 23"/>
          <p:cNvSpPr>
            <a:spLocks noChangeArrowheads="1"/>
          </p:cNvSpPr>
          <p:nvPr/>
        </p:nvSpPr>
        <p:spPr bwMode="auto">
          <a:xfrm>
            <a:off x="3743325" y="3567113"/>
            <a:ext cx="342900" cy="280987"/>
          </a:xfrm>
          <a:prstGeom prst="rect">
            <a:avLst/>
          </a:prstGeom>
          <a:noFill/>
          <a:ln w="25400">
            <a:noFill/>
            <a:miter lim="800000"/>
            <a:headEnd/>
            <a:tailEnd/>
          </a:ln>
        </p:spPr>
        <p:txBody>
          <a:bodyPr wrap="none" lIns="90488" tIns="44450" rIns="90488" bIns="44450">
            <a:spAutoFit/>
          </a:bodyPr>
          <a:lstStyle/>
          <a:p>
            <a:pPr algn="ctr" defTabSz="762000" eaLnBrk="0" hangingPunct="0">
              <a:lnSpc>
                <a:spcPct val="90000"/>
              </a:lnSpc>
            </a:pPr>
            <a:r>
              <a:rPr kumimoji="1" lang="fa-IR" altLang="ko-KR" sz="1400" b="1" u="none">
                <a:ea typeface="Gulim" pitchFamily="34" charset="-127"/>
              </a:rPr>
              <a:t>نما</a:t>
            </a:r>
            <a:endParaRPr kumimoji="1" lang="en-US" altLang="ko-KR" sz="1400" b="1" u="none">
              <a:ea typeface="Gulim" pitchFamily="34" charset="-127"/>
            </a:endParaRPr>
          </a:p>
        </p:txBody>
      </p:sp>
      <p:sp>
        <p:nvSpPr>
          <p:cNvPr id="77831" name="Line 24"/>
          <p:cNvSpPr>
            <a:spLocks noChangeShapeType="1"/>
          </p:cNvSpPr>
          <p:nvPr/>
        </p:nvSpPr>
        <p:spPr bwMode="auto">
          <a:xfrm>
            <a:off x="4530725" y="3448050"/>
            <a:ext cx="1127125" cy="0"/>
          </a:xfrm>
          <a:prstGeom prst="line">
            <a:avLst/>
          </a:prstGeom>
          <a:noFill/>
          <a:ln w="25400">
            <a:solidFill>
              <a:schemeClr val="tx1"/>
            </a:solidFill>
            <a:round/>
            <a:headEnd/>
            <a:tailEnd/>
          </a:ln>
        </p:spPr>
        <p:txBody>
          <a:bodyPr wrap="none" anchor="ctr"/>
          <a:lstStyle/>
          <a:p>
            <a:endParaRPr lang="en-US"/>
          </a:p>
        </p:txBody>
      </p:sp>
      <p:sp>
        <p:nvSpPr>
          <p:cNvPr id="77832" name="Rectangle 25"/>
          <p:cNvSpPr>
            <a:spLocks noChangeArrowheads="1"/>
          </p:cNvSpPr>
          <p:nvPr/>
        </p:nvSpPr>
        <p:spPr bwMode="auto">
          <a:xfrm>
            <a:off x="4575175" y="3567113"/>
            <a:ext cx="598488"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fa-IR" altLang="ko-KR" sz="1400" b="1" u="none">
                <a:ea typeface="Gulim" pitchFamily="34" charset="-127"/>
              </a:rPr>
              <a:t>مانتيس</a:t>
            </a:r>
            <a:endParaRPr kumimoji="1" lang="en-US" altLang="ko-KR" sz="1400" b="1" u="none">
              <a:ea typeface="Gulim" pitchFamily="34" charset="-127"/>
            </a:endParaRPr>
          </a:p>
        </p:txBody>
      </p:sp>
      <p:sp>
        <p:nvSpPr>
          <p:cNvPr id="77833" name="Line 26"/>
          <p:cNvSpPr>
            <a:spLocks noChangeShapeType="1"/>
          </p:cNvSpPr>
          <p:nvPr/>
        </p:nvSpPr>
        <p:spPr bwMode="auto">
          <a:xfrm>
            <a:off x="2925763" y="3444875"/>
            <a:ext cx="357187" cy="7938"/>
          </a:xfrm>
          <a:prstGeom prst="line">
            <a:avLst/>
          </a:prstGeom>
          <a:noFill/>
          <a:ln w="25400">
            <a:solidFill>
              <a:schemeClr val="tx1"/>
            </a:solidFill>
            <a:round/>
            <a:headEnd/>
            <a:tailEnd/>
          </a:ln>
        </p:spPr>
        <p:txBody>
          <a:bodyPr wrap="none" anchor="ctr"/>
          <a:lstStyle/>
          <a:p>
            <a:endParaRPr lang="en-US"/>
          </a:p>
        </p:txBody>
      </p:sp>
      <p:sp>
        <p:nvSpPr>
          <p:cNvPr id="77834" name="Rectangle 27"/>
          <p:cNvSpPr>
            <a:spLocks noChangeArrowheads="1"/>
          </p:cNvSpPr>
          <p:nvPr/>
        </p:nvSpPr>
        <p:spPr bwMode="auto">
          <a:xfrm>
            <a:off x="2833688" y="3567113"/>
            <a:ext cx="563562"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fa-IR" altLang="ko-KR" sz="1400" b="1" u="none">
                <a:ea typeface="Gulim" pitchFamily="34" charset="-127"/>
              </a:rPr>
              <a:t>علامت</a:t>
            </a:r>
            <a:endParaRPr kumimoji="1" lang="en-US" altLang="ko-KR" sz="1400" b="1" u="none">
              <a:ea typeface="Gulim" pitchFamily="34" charset="-127"/>
            </a:endParaRPr>
          </a:p>
        </p:txBody>
      </p:sp>
      <p:sp>
        <p:nvSpPr>
          <p:cNvPr id="77835" name="Rectangle 28"/>
          <p:cNvSpPr>
            <a:spLocks noChangeArrowheads="1"/>
          </p:cNvSpPr>
          <p:nvPr/>
        </p:nvSpPr>
        <p:spPr bwMode="auto">
          <a:xfrm>
            <a:off x="2028825" y="3703638"/>
            <a:ext cx="296863" cy="336550"/>
          </a:xfrm>
          <a:prstGeom prst="rect">
            <a:avLst/>
          </a:prstGeom>
          <a:noFill/>
          <a:ln w="25400">
            <a:noFill/>
            <a:miter lim="800000"/>
            <a:headEnd/>
            <a:tailEnd/>
          </a:ln>
        </p:spPr>
        <p:txBody>
          <a:bodyPr wrap="none" lIns="90488" tIns="44450" rIns="90488" bIns="44450">
            <a:spAutoFit/>
          </a:bodyPr>
          <a:lstStyle/>
          <a:p>
            <a:pPr defTabSz="762000" rtl="1" eaLnBrk="0" hangingPunct="0">
              <a:lnSpc>
                <a:spcPct val="90000"/>
              </a:lnSpc>
            </a:pPr>
            <a:r>
              <a:rPr kumimoji="1" lang="fa-IR" altLang="ko-KR" b="1" u="none">
                <a:ea typeface="Gulim" pitchFamily="34" charset="-127"/>
              </a:rPr>
              <a:t>يا</a:t>
            </a:r>
            <a:endParaRPr kumimoji="1" lang="en-US" altLang="ko-KR" b="1" u="none">
              <a:ea typeface="Gulim" pitchFamily="34" charset="-127"/>
            </a:endParaRPr>
          </a:p>
        </p:txBody>
      </p:sp>
      <p:sp>
        <p:nvSpPr>
          <p:cNvPr id="77836" name="Line 29"/>
          <p:cNvSpPr>
            <a:spLocks noChangeShapeType="1"/>
          </p:cNvSpPr>
          <p:nvPr/>
        </p:nvSpPr>
        <p:spPr bwMode="auto">
          <a:xfrm>
            <a:off x="3427413" y="3984625"/>
            <a:ext cx="887412" cy="0"/>
          </a:xfrm>
          <a:prstGeom prst="line">
            <a:avLst/>
          </a:prstGeom>
          <a:noFill/>
          <a:ln w="25400">
            <a:solidFill>
              <a:schemeClr val="tx1"/>
            </a:solidFill>
            <a:round/>
            <a:headEnd/>
            <a:tailEnd/>
          </a:ln>
        </p:spPr>
        <p:txBody>
          <a:bodyPr wrap="none" anchor="ctr"/>
          <a:lstStyle/>
          <a:p>
            <a:endParaRPr lang="en-US"/>
          </a:p>
        </p:txBody>
      </p:sp>
      <p:sp>
        <p:nvSpPr>
          <p:cNvPr id="77837" name="Line 30"/>
          <p:cNvSpPr>
            <a:spLocks noChangeShapeType="1"/>
          </p:cNvSpPr>
          <p:nvPr/>
        </p:nvSpPr>
        <p:spPr bwMode="auto">
          <a:xfrm>
            <a:off x="4492625" y="3984625"/>
            <a:ext cx="1195388" cy="0"/>
          </a:xfrm>
          <a:prstGeom prst="line">
            <a:avLst/>
          </a:prstGeom>
          <a:noFill/>
          <a:ln w="25400">
            <a:solidFill>
              <a:schemeClr val="tx1"/>
            </a:solidFill>
            <a:round/>
            <a:headEnd/>
            <a:tailEnd/>
          </a:ln>
        </p:spPr>
        <p:txBody>
          <a:bodyPr wrap="none" anchor="ctr"/>
          <a:lstStyle/>
          <a:p>
            <a:endParaRPr lang="en-US"/>
          </a:p>
        </p:txBody>
      </p:sp>
      <p:sp>
        <p:nvSpPr>
          <p:cNvPr id="77838" name="Line 31"/>
          <p:cNvSpPr>
            <a:spLocks noChangeShapeType="1"/>
          </p:cNvSpPr>
          <p:nvPr/>
        </p:nvSpPr>
        <p:spPr bwMode="auto">
          <a:xfrm>
            <a:off x="2917825" y="3981450"/>
            <a:ext cx="357188" cy="7938"/>
          </a:xfrm>
          <a:prstGeom prst="line">
            <a:avLst/>
          </a:prstGeom>
          <a:noFill/>
          <a:ln w="25400">
            <a:solidFill>
              <a:schemeClr val="tx1"/>
            </a:solidFill>
            <a:round/>
            <a:headEnd/>
            <a:tailEnd/>
          </a:ln>
        </p:spPr>
        <p:txBody>
          <a:bodyPr wrap="none" anchor="ctr"/>
          <a:lstStyle/>
          <a:p>
            <a:endParaRPr lang="en-US"/>
          </a:p>
        </p:txBody>
      </p:sp>
      <p:sp>
        <p:nvSpPr>
          <p:cNvPr id="77839" name="Footer Placeholder 1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Shape 5121"/>
          <p:cNvSpPr>
            <a:spLocks noGrp="1" noChangeArrowheads="1"/>
          </p:cNvSpPr>
          <p:nvPr>
            <p:ph type="title" idx="4294967295"/>
          </p:nvPr>
        </p:nvSpPr>
        <p:spPr>
          <a:xfrm>
            <a:off x="457200" y="274638"/>
            <a:ext cx="8229600" cy="715962"/>
          </a:xfrm>
        </p:spPr>
        <p:txBody>
          <a:bodyPr lIns="92075" tIns="46038" rIns="92075" bIns="46038"/>
          <a:lstStyle/>
          <a:p>
            <a:pPr eaLnBrk="1" hangingPunct="1"/>
            <a:r>
              <a:rPr lang="fa-IR" sz="2800" b="1" smtClean="0">
                <a:cs typeface="Nazanin" pitchFamily="2" charset="-78"/>
              </a:rPr>
              <a:t>شمارندة دودويي 4 بيتي با بارگيري موازي</a:t>
            </a:r>
            <a:endParaRPr lang="en-US" sz="2800" b="1" smtClean="0">
              <a:cs typeface="Nazanin" pitchFamily="2" charset="-78"/>
            </a:endParaRPr>
          </a:p>
        </p:txBody>
      </p:sp>
      <p:pic>
        <p:nvPicPr>
          <p:cNvPr id="309251" name="Picture 3" descr="BINARY-COUNTER"/>
          <p:cNvPicPr>
            <a:picLocks noChangeAspect="1" noChangeArrowheads="1"/>
          </p:cNvPicPr>
          <p:nvPr/>
        </p:nvPicPr>
        <p:blipFill>
          <a:blip r:embed="rId2"/>
          <a:srcRect/>
          <a:stretch>
            <a:fillRect/>
          </a:stretch>
        </p:blipFill>
        <p:spPr bwMode="auto">
          <a:xfrm>
            <a:off x="990600" y="1150938"/>
            <a:ext cx="7086600" cy="5326062"/>
          </a:xfrm>
          <a:prstGeom prst="rect">
            <a:avLst/>
          </a:prstGeom>
          <a:noFill/>
          <a:ln w="9525">
            <a:noFill/>
            <a:miter lim="800000"/>
            <a:headEnd/>
            <a:tailEnd/>
          </a:ln>
        </p:spPr>
      </p:pic>
      <p:sp>
        <p:nvSpPr>
          <p:cNvPr id="30925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Shape 5121"/>
          <p:cNvSpPr>
            <a:spLocks noGrp="1" noChangeArrowheads="1"/>
          </p:cNvSpPr>
          <p:nvPr>
            <p:ph type="title" idx="4294967295"/>
          </p:nvPr>
        </p:nvSpPr>
        <p:spPr>
          <a:xfrm>
            <a:off x="457200" y="274638"/>
            <a:ext cx="8229600" cy="639762"/>
          </a:xfrm>
        </p:spPr>
        <p:txBody>
          <a:bodyPr lIns="92075" tIns="46038" rIns="92075" bIns="46038"/>
          <a:lstStyle/>
          <a:p>
            <a:pPr eaLnBrk="1" hangingPunct="1"/>
            <a:r>
              <a:rPr lang="fa-IR" sz="2800" b="1" smtClean="0">
                <a:cs typeface="Nazanin" pitchFamily="2" charset="-78"/>
              </a:rPr>
              <a:t>شمارندة جانسون</a:t>
            </a:r>
            <a:endParaRPr lang="en-US" sz="2800" b="1" smtClean="0">
              <a:cs typeface="Nazanin" pitchFamily="2" charset="-78"/>
            </a:endParaRPr>
          </a:p>
        </p:txBody>
      </p:sp>
      <p:pic>
        <p:nvPicPr>
          <p:cNvPr id="310275" name="Picture 3" descr="JOHNSON"/>
          <p:cNvPicPr>
            <a:picLocks noChangeAspect="1" noChangeArrowheads="1"/>
          </p:cNvPicPr>
          <p:nvPr/>
        </p:nvPicPr>
        <p:blipFill>
          <a:blip r:embed="rId2"/>
          <a:srcRect/>
          <a:stretch>
            <a:fillRect/>
          </a:stretch>
        </p:blipFill>
        <p:spPr bwMode="auto">
          <a:xfrm>
            <a:off x="1371600" y="838200"/>
            <a:ext cx="6400800" cy="5818188"/>
          </a:xfrm>
          <a:prstGeom prst="rect">
            <a:avLst/>
          </a:prstGeom>
          <a:noFill/>
          <a:ln w="9525">
            <a:noFill/>
            <a:miter lim="800000"/>
            <a:headEnd/>
            <a:tailEnd/>
          </a:ln>
        </p:spPr>
      </p:pic>
      <p:sp>
        <p:nvSpPr>
          <p:cNvPr id="31027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Shape 5121"/>
          <p:cNvSpPr>
            <a:spLocks noGrp="1" noChangeArrowheads="1"/>
          </p:cNvSpPr>
          <p:nvPr>
            <p:ph type="title" idx="4294967295"/>
          </p:nvPr>
        </p:nvSpPr>
        <p:spPr/>
        <p:txBody>
          <a:bodyPr lIns="92075" tIns="46038" rIns="92075" bIns="46038"/>
          <a:lstStyle/>
          <a:p>
            <a:pPr eaLnBrk="1" hangingPunct="1"/>
            <a:endParaRPr lang="en-US" sz="2800" b="1" smtClean="0">
              <a:cs typeface="Nazanin" pitchFamily="2" charset="-78"/>
            </a:endParaRPr>
          </a:p>
        </p:txBody>
      </p:sp>
      <p:sp>
        <p:nvSpPr>
          <p:cNvPr id="311299" name="Shape 5122"/>
          <p:cNvSpPr>
            <a:spLocks noGrp="1" noChangeArrowheads="1"/>
          </p:cNvSpPr>
          <p:nvPr>
            <p:ph type="body" idx="4294967295"/>
          </p:nvPr>
        </p:nvSpPr>
        <p:spPr/>
        <p:txBody>
          <a:bodyPr lIns="92075" tIns="46038" rIns="92075" bIns="46038"/>
          <a:lstStyle/>
          <a:p>
            <a:pPr algn="r" rtl="1" eaLnBrk="1" hangingPunct="1"/>
            <a:endParaRPr lang="fa-IR" sz="2400" smtClean="0">
              <a:cs typeface="Nazanin" pitchFamily="2" charset="-78"/>
            </a:endParaRPr>
          </a:p>
          <a:p>
            <a:pPr algn="r" rtl="1" eaLnBrk="1" hangingPunct="1">
              <a:buFontTx/>
              <a:buNone/>
            </a:pPr>
            <a:endParaRPr lang="en-US" sz="2000" smtClean="0"/>
          </a:p>
          <a:p>
            <a:pPr algn="ctr" rtl="1" eaLnBrk="1" hangingPunct="1">
              <a:buFontTx/>
              <a:buNone/>
            </a:pPr>
            <a:r>
              <a:rPr lang="fa-IR" sz="7500" b="1" i="1" smtClean="0">
                <a:solidFill>
                  <a:srgbClr val="FF0033"/>
                </a:solidFill>
                <a:cs typeface="Nazanin" pitchFamily="2" charset="-78"/>
              </a:rPr>
              <a:t>پايان</a:t>
            </a:r>
            <a:endParaRPr lang="en-US" sz="7500" b="1" i="1" smtClean="0">
              <a:solidFill>
                <a:srgbClr val="FF0033"/>
              </a:solidFill>
              <a:cs typeface="Nazanin" pitchFamily="2" charset="-78"/>
            </a:endParaRPr>
          </a:p>
        </p:txBody>
      </p:sp>
      <p:sp>
        <p:nvSpPr>
          <p:cNvPr id="31130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Title 1"/>
          <p:cNvSpPr>
            <a:spLocks noGrp="1"/>
          </p:cNvSpPr>
          <p:nvPr>
            <p:ph type="title"/>
          </p:nvPr>
        </p:nvSpPr>
        <p:spPr>
          <a:xfrm>
            <a:off x="457200" y="274638"/>
            <a:ext cx="8229600" cy="6278562"/>
          </a:xfrm>
        </p:spPr>
        <p:txBody>
          <a:bodyPr/>
          <a:lstStyle/>
          <a:p>
            <a:pPr eaLnBrk="1" hangingPunct="1"/>
            <a:r>
              <a:rPr lang="en-US" b="1" dirty="0" smtClean="0">
                <a:latin typeface="Adobe Arabic" pitchFamily="18" charset="-78"/>
                <a:cs typeface="Adobe Arabic" pitchFamily="18" charset="-78"/>
                <a:hlinkClick r:id="rId2"/>
              </a:rPr>
              <a:t>www.studownload.ir</a:t>
            </a:r>
            <a:r>
              <a:rPr lang="fa-IR" b="1" dirty="0" smtClean="0">
                <a:latin typeface="Adobe Arabic" pitchFamily="18" charset="-78"/>
                <a:cs typeface="Adobe Arabic" pitchFamily="18" charset="-78"/>
              </a:rPr>
              <a:t/>
            </a:r>
            <a:br>
              <a:rPr lang="fa-IR" b="1" dirty="0" smtClean="0">
                <a:latin typeface="Adobe Arabic" pitchFamily="18" charset="-78"/>
                <a:cs typeface="Adobe Arabic" pitchFamily="18" charset="-78"/>
              </a:rPr>
            </a:br>
            <a:r>
              <a:rPr lang="fa-IR" b="1" dirty="0" smtClean="0">
                <a:latin typeface="Adobe Arabic" pitchFamily="18" charset="-78"/>
                <a:cs typeface="Adobe Arabic" pitchFamily="18" charset="-78"/>
              </a:rPr>
              <a:t/>
            </a:r>
            <a:br>
              <a:rPr lang="fa-IR" b="1" dirty="0" smtClean="0">
                <a:latin typeface="Adobe Arabic" pitchFamily="18" charset="-78"/>
                <a:cs typeface="Adobe Arabic" pitchFamily="18" charset="-78"/>
              </a:rPr>
            </a:br>
            <a:r>
              <a:rPr lang="fa-IR" sz="3200" b="1" dirty="0" smtClean="0">
                <a:latin typeface="Adobe Arabic" pitchFamily="18" charset="-78"/>
                <a:cs typeface="Adobe Arabic" pitchFamily="18" charset="-78"/>
              </a:rPr>
              <a:t>مرجع دانلود کتب – جزوات و فیلمهای آموزشی به زبان فارسی</a:t>
            </a:r>
            <a:br>
              <a:rPr lang="fa-IR" sz="3200" b="1" dirty="0" smtClean="0">
                <a:latin typeface="Adobe Arabic" pitchFamily="18" charset="-78"/>
                <a:cs typeface="Adobe Arabic" pitchFamily="18" charset="-78"/>
              </a:rPr>
            </a:br>
            <a:r>
              <a:rPr lang="fa-IR" sz="3200" b="1" dirty="0" smtClean="0">
                <a:latin typeface="Adobe Arabic" pitchFamily="18" charset="-78"/>
                <a:cs typeface="Adobe Arabic" pitchFamily="18" charset="-78"/>
              </a:rPr>
              <a:t/>
            </a:r>
            <a:br>
              <a:rPr lang="fa-IR" sz="3200" b="1" dirty="0" smtClean="0">
                <a:latin typeface="Adobe Arabic" pitchFamily="18" charset="-78"/>
                <a:cs typeface="Adobe Arabic" pitchFamily="18" charset="-78"/>
              </a:rPr>
            </a:br>
            <a:endParaRPr lang="en-US" sz="3200" b="1" dirty="0" smtClean="0">
              <a:latin typeface="Adobe Arabic" pitchFamily="18" charset="-78"/>
              <a:cs typeface="Adobe Arabic" pitchFamily="18" charset="-78"/>
            </a:endParaRPr>
          </a:p>
        </p:txBody>
      </p:sp>
      <p:sp>
        <p:nvSpPr>
          <p:cNvPr id="312323" name="Footer Placeholder 3"/>
          <p:cNvSpPr>
            <a:spLocks noGrp="1"/>
          </p:cNvSpPr>
          <p:nvPr>
            <p:ph type="ftr" sz="quarter" idx="11"/>
          </p:nvPr>
        </p:nvSpPr>
        <p:spPr>
          <a:xfrm rot="16200000">
            <a:off x="-981075" y="3190875"/>
            <a:ext cx="2895600" cy="476250"/>
          </a:xfrm>
          <a:noFill/>
        </p:spPr>
        <p:txBody>
          <a:bodyPr/>
          <a:lstStyle/>
          <a:p>
            <a:r>
              <a:rPr lang="en-US" dirty="0" smtClean="0"/>
              <a:t>www.studownload.ir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rtl="1" eaLnBrk="1" hangingPunct="1"/>
            <a:r>
              <a:rPr lang="fa-IR" sz="2800" b="1" smtClean="0">
                <a:cs typeface="Nazanin" pitchFamily="2" charset="-78"/>
              </a:rPr>
              <a:t>خصوصيات نمايش اعداد بصورت مميز شناور</a:t>
            </a:r>
            <a:endParaRPr lang="en-US" sz="2800" b="1" smtClean="0">
              <a:cs typeface="Nazanin" pitchFamily="2" charset="-78"/>
            </a:endParaRPr>
          </a:p>
        </p:txBody>
      </p:sp>
      <p:sp>
        <p:nvSpPr>
          <p:cNvPr id="78851" name="Rectangle 3"/>
          <p:cNvSpPr>
            <a:spLocks noGrp="1" noChangeArrowheads="1"/>
          </p:cNvSpPr>
          <p:nvPr>
            <p:ph type="body" idx="1"/>
          </p:nvPr>
        </p:nvSpPr>
        <p:spPr/>
        <p:txBody>
          <a:bodyPr/>
          <a:lstStyle/>
          <a:p>
            <a:pPr algn="r" rtl="1" eaLnBrk="1" hangingPunct="1"/>
            <a:r>
              <a:rPr lang="fa-IR" sz="2400" smtClean="0">
                <a:cs typeface="Nazanin" pitchFamily="2" charset="-78"/>
              </a:rPr>
              <a:t>فرم نرمال اعداد با مميز شناور</a:t>
            </a:r>
          </a:p>
          <a:p>
            <a:pPr lvl="1" algn="r" rtl="1" eaLnBrk="1" hangingPunct="1"/>
            <a:r>
              <a:rPr lang="fa-IR" sz="2000" smtClean="0">
                <a:cs typeface="Nazanin" pitchFamily="2" charset="-78"/>
              </a:rPr>
              <a:t>نمايش‌هاي متعددي از يك عدد در سيستم نمايش اعداد با مميز شناور وجود دارد.</a:t>
            </a:r>
          </a:p>
          <a:p>
            <a:pPr lvl="1" algn="r" rtl="1" eaLnBrk="1" hangingPunct="1"/>
            <a:r>
              <a:rPr lang="fa-IR" sz="2000" smtClean="0">
                <a:cs typeface="Nazanin" pitchFamily="2" charset="-78"/>
              </a:rPr>
              <a:t>با ارزش ترين رقم مانتيس هموار بايد يك رقم غير صفر باشد.</a:t>
            </a:r>
          </a:p>
          <a:p>
            <a:pPr algn="r" rtl="1" eaLnBrk="1" hangingPunct="1"/>
            <a:r>
              <a:rPr lang="fa-IR" sz="2400" smtClean="0">
                <a:cs typeface="Nazanin" pitchFamily="2" charset="-78"/>
              </a:rPr>
              <a:t>نمايش صفر </a:t>
            </a:r>
          </a:p>
          <a:p>
            <a:pPr lvl="1" algn="r" rtl="1" eaLnBrk="1" hangingPunct="1"/>
            <a:r>
              <a:rPr lang="fa-IR" sz="2000" smtClean="0">
                <a:cs typeface="Nazanin" pitchFamily="2" charset="-78"/>
              </a:rPr>
              <a:t>صفر:نمايش بصورت مانتيس صفر(</a:t>
            </a:r>
            <a:r>
              <a:rPr lang="en-US" sz="2000" smtClean="0">
                <a:cs typeface="Nazanin" pitchFamily="2" charset="-78"/>
              </a:rPr>
              <a:t>M=0</a:t>
            </a:r>
            <a:r>
              <a:rPr lang="fa-IR" sz="2000" smtClean="0">
                <a:cs typeface="Nazanin" pitchFamily="2" charset="-78"/>
              </a:rPr>
              <a:t>)</a:t>
            </a:r>
          </a:p>
          <a:p>
            <a:pPr lvl="1" algn="r" rtl="1" eaLnBrk="1" hangingPunct="1"/>
            <a:r>
              <a:rPr lang="fa-IR" sz="2000" smtClean="0">
                <a:cs typeface="Nazanin" pitchFamily="2" charset="-78"/>
              </a:rPr>
              <a:t>صفر حقيقي:</a:t>
            </a:r>
          </a:p>
          <a:p>
            <a:pPr lvl="2" algn="r" rtl="1" eaLnBrk="1" hangingPunct="1"/>
            <a:r>
              <a:rPr lang="fa-IR" sz="1800" smtClean="0">
                <a:cs typeface="Nazanin" pitchFamily="2" charset="-78"/>
              </a:rPr>
              <a:t>مانتيس برابر با صفر.</a:t>
            </a:r>
          </a:p>
          <a:p>
            <a:pPr lvl="2" algn="r" rtl="1" eaLnBrk="1" hangingPunct="1"/>
            <a:r>
              <a:rPr lang="fa-IR" sz="1800" smtClean="0">
                <a:cs typeface="Nazanin" pitchFamily="2" charset="-78"/>
              </a:rPr>
              <a:t>نما برابر است با كوچكترين عدد قابل نمايش كه بصورت 0...00نمايش داده مي شود.</a:t>
            </a:r>
          </a:p>
          <a:p>
            <a:pPr lvl="2" algn="r" rtl="1" eaLnBrk="1" hangingPunct="1">
              <a:buFontTx/>
              <a:buNone/>
            </a:pPr>
            <a:r>
              <a:rPr lang="fa-IR" sz="1800" smtClean="0">
                <a:cs typeface="Nazanin" pitchFamily="2" charset="-78"/>
              </a:rPr>
              <a:t> </a:t>
            </a:r>
            <a:endParaRPr lang="en-US" sz="1800" smtClean="0">
              <a:cs typeface="Nazanin" pitchFamily="2" charset="-78"/>
            </a:endParaRPr>
          </a:p>
        </p:txBody>
      </p:sp>
      <p:sp>
        <p:nvSpPr>
          <p:cNvPr id="7885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rtl="1" eaLnBrk="1" hangingPunct="1"/>
            <a:r>
              <a:rPr lang="fa-IR" sz="2800" b="1" smtClean="0">
                <a:cs typeface="Nazanin" pitchFamily="2" charset="-78"/>
              </a:rPr>
              <a:t>نمايش داخلي و خارجي</a:t>
            </a:r>
            <a:endParaRPr lang="en-US" sz="2800" b="1" smtClean="0">
              <a:cs typeface="Nazanin" pitchFamily="2" charset="-78"/>
            </a:endParaRPr>
          </a:p>
        </p:txBody>
      </p:sp>
      <p:sp>
        <p:nvSpPr>
          <p:cNvPr id="79875"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نمايش داخلي و خارجي</a:t>
            </a:r>
            <a:endParaRPr lang="en-US" sz="2400" smtClean="0">
              <a:cs typeface="Nazanin" pitchFamily="2" charset="-78"/>
            </a:endParaRPr>
          </a:p>
        </p:txBody>
      </p:sp>
      <p:grpSp>
        <p:nvGrpSpPr>
          <p:cNvPr id="79876" name="Group 4"/>
          <p:cNvGrpSpPr>
            <a:grpSpLocks/>
          </p:cNvGrpSpPr>
          <p:nvPr/>
        </p:nvGrpSpPr>
        <p:grpSpPr bwMode="auto">
          <a:xfrm>
            <a:off x="946150" y="1905000"/>
            <a:ext cx="7245350" cy="3738563"/>
            <a:chOff x="884" y="1503"/>
            <a:chExt cx="4264" cy="1602"/>
          </a:xfrm>
        </p:grpSpPr>
        <p:sp>
          <p:nvSpPr>
            <p:cNvPr id="79878" name="Oval 5"/>
            <p:cNvSpPr>
              <a:spLocks noChangeArrowheads="1"/>
            </p:cNvSpPr>
            <p:nvPr/>
          </p:nvSpPr>
          <p:spPr bwMode="auto">
            <a:xfrm>
              <a:off x="2013" y="2020"/>
              <a:ext cx="1759" cy="716"/>
            </a:xfrm>
            <a:prstGeom prst="ellipse">
              <a:avLst/>
            </a:prstGeom>
            <a:noFill/>
            <a:ln w="25400">
              <a:solidFill>
                <a:schemeClr val="tx1"/>
              </a:solidFill>
              <a:round/>
              <a:headEnd/>
              <a:tailEnd/>
            </a:ln>
          </p:spPr>
          <p:txBody>
            <a:bodyPr wrap="none" anchor="ctr"/>
            <a:lstStyle/>
            <a:p>
              <a:endParaRPr lang="en-US"/>
            </a:p>
          </p:txBody>
        </p:sp>
        <p:sp>
          <p:nvSpPr>
            <p:cNvPr id="79879" name="Rectangle 6"/>
            <p:cNvSpPr>
              <a:spLocks noChangeArrowheads="1"/>
            </p:cNvSpPr>
            <p:nvPr/>
          </p:nvSpPr>
          <p:spPr bwMode="auto">
            <a:xfrm>
              <a:off x="2472" y="2376"/>
              <a:ext cx="912" cy="287"/>
            </a:xfrm>
            <a:prstGeom prst="rect">
              <a:avLst/>
            </a:prstGeom>
            <a:noFill/>
            <a:ln w="25400">
              <a:solidFill>
                <a:schemeClr val="tx1"/>
              </a:solidFill>
              <a:miter lim="800000"/>
              <a:headEnd/>
              <a:tailEnd/>
            </a:ln>
          </p:spPr>
          <p:txBody>
            <a:bodyPr wrap="none" anchor="ctr"/>
            <a:lstStyle/>
            <a:p>
              <a:endParaRPr lang="en-US"/>
            </a:p>
          </p:txBody>
        </p:sp>
        <p:sp>
          <p:nvSpPr>
            <p:cNvPr id="79880" name="Oval 7"/>
            <p:cNvSpPr>
              <a:spLocks noChangeArrowheads="1"/>
            </p:cNvSpPr>
            <p:nvPr/>
          </p:nvSpPr>
          <p:spPr bwMode="auto">
            <a:xfrm>
              <a:off x="4690" y="1503"/>
              <a:ext cx="221" cy="180"/>
            </a:xfrm>
            <a:prstGeom prst="ellipse">
              <a:avLst/>
            </a:prstGeom>
            <a:noFill/>
            <a:ln w="25400">
              <a:solidFill>
                <a:schemeClr val="tx1"/>
              </a:solidFill>
              <a:round/>
              <a:headEnd/>
              <a:tailEnd/>
            </a:ln>
          </p:spPr>
          <p:txBody>
            <a:bodyPr wrap="none" anchor="ctr"/>
            <a:lstStyle/>
            <a:p>
              <a:endParaRPr lang="en-US"/>
            </a:p>
          </p:txBody>
        </p:sp>
        <p:sp>
          <p:nvSpPr>
            <p:cNvPr id="79881" name="Line 8"/>
            <p:cNvSpPr>
              <a:spLocks noChangeShapeType="1"/>
            </p:cNvSpPr>
            <p:nvPr/>
          </p:nvSpPr>
          <p:spPr bwMode="auto">
            <a:xfrm>
              <a:off x="4818" y="1683"/>
              <a:ext cx="0" cy="237"/>
            </a:xfrm>
            <a:prstGeom prst="line">
              <a:avLst/>
            </a:prstGeom>
            <a:noFill/>
            <a:ln w="25400">
              <a:solidFill>
                <a:schemeClr val="tx1"/>
              </a:solidFill>
              <a:round/>
              <a:headEnd/>
              <a:tailEnd/>
            </a:ln>
          </p:spPr>
          <p:txBody>
            <a:bodyPr wrap="none" anchor="ctr"/>
            <a:lstStyle/>
            <a:p>
              <a:endParaRPr lang="en-US"/>
            </a:p>
          </p:txBody>
        </p:sp>
        <p:sp>
          <p:nvSpPr>
            <p:cNvPr id="79882" name="Line 9"/>
            <p:cNvSpPr>
              <a:spLocks noChangeShapeType="1"/>
            </p:cNvSpPr>
            <p:nvPr/>
          </p:nvSpPr>
          <p:spPr bwMode="auto">
            <a:xfrm flipH="1">
              <a:off x="4621" y="1924"/>
              <a:ext cx="199" cy="106"/>
            </a:xfrm>
            <a:prstGeom prst="line">
              <a:avLst/>
            </a:prstGeom>
            <a:noFill/>
            <a:ln w="25400">
              <a:solidFill>
                <a:schemeClr val="tx1"/>
              </a:solidFill>
              <a:round/>
              <a:headEnd/>
              <a:tailEnd/>
            </a:ln>
          </p:spPr>
          <p:txBody>
            <a:bodyPr wrap="none" anchor="ctr"/>
            <a:lstStyle/>
            <a:p>
              <a:endParaRPr lang="en-US"/>
            </a:p>
          </p:txBody>
        </p:sp>
        <p:sp>
          <p:nvSpPr>
            <p:cNvPr id="79883" name="Line 10"/>
            <p:cNvSpPr>
              <a:spLocks noChangeShapeType="1"/>
            </p:cNvSpPr>
            <p:nvPr/>
          </p:nvSpPr>
          <p:spPr bwMode="auto">
            <a:xfrm>
              <a:off x="4821" y="1925"/>
              <a:ext cx="213" cy="126"/>
            </a:xfrm>
            <a:prstGeom prst="line">
              <a:avLst/>
            </a:prstGeom>
            <a:noFill/>
            <a:ln w="25400">
              <a:solidFill>
                <a:schemeClr val="tx1"/>
              </a:solidFill>
              <a:round/>
              <a:headEnd/>
              <a:tailEnd/>
            </a:ln>
          </p:spPr>
          <p:txBody>
            <a:bodyPr wrap="none" anchor="ctr"/>
            <a:lstStyle/>
            <a:p>
              <a:endParaRPr lang="en-US"/>
            </a:p>
          </p:txBody>
        </p:sp>
        <p:sp>
          <p:nvSpPr>
            <p:cNvPr id="79884" name="Line 11"/>
            <p:cNvSpPr>
              <a:spLocks noChangeShapeType="1"/>
            </p:cNvSpPr>
            <p:nvPr/>
          </p:nvSpPr>
          <p:spPr bwMode="auto">
            <a:xfrm flipH="1">
              <a:off x="4512" y="1706"/>
              <a:ext cx="298" cy="50"/>
            </a:xfrm>
            <a:prstGeom prst="line">
              <a:avLst/>
            </a:prstGeom>
            <a:noFill/>
            <a:ln w="25400">
              <a:solidFill>
                <a:schemeClr val="tx1"/>
              </a:solidFill>
              <a:round/>
              <a:headEnd/>
              <a:tailEnd/>
            </a:ln>
          </p:spPr>
          <p:txBody>
            <a:bodyPr wrap="none" anchor="ctr"/>
            <a:lstStyle/>
            <a:p>
              <a:endParaRPr lang="en-US"/>
            </a:p>
          </p:txBody>
        </p:sp>
        <p:sp>
          <p:nvSpPr>
            <p:cNvPr id="79885" name="Line 12"/>
            <p:cNvSpPr>
              <a:spLocks noChangeShapeType="1"/>
            </p:cNvSpPr>
            <p:nvPr/>
          </p:nvSpPr>
          <p:spPr bwMode="auto">
            <a:xfrm>
              <a:off x="4818" y="1704"/>
              <a:ext cx="330" cy="117"/>
            </a:xfrm>
            <a:prstGeom prst="line">
              <a:avLst/>
            </a:prstGeom>
            <a:noFill/>
            <a:ln w="25400">
              <a:solidFill>
                <a:schemeClr val="tx1"/>
              </a:solidFill>
              <a:round/>
              <a:headEnd/>
              <a:tailEnd/>
            </a:ln>
          </p:spPr>
          <p:txBody>
            <a:bodyPr wrap="none" anchor="ctr"/>
            <a:lstStyle/>
            <a:p>
              <a:endParaRPr lang="en-US"/>
            </a:p>
          </p:txBody>
        </p:sp>
        <p:sp>
          <p:nvSpPr>
            <p:cNvPr id="79886" name="Rectangle 13"/>
            <p:cNvSpPr>
              <a:spLocks noChangeArrowheads="1"/>
            </p:cNvSpPr>
            <p:nvPr/>
          </p:nvSpPr>
          <p:spPr bwMode="auto">
            <a:xfrm>
              <a:off x="884" y="1546"/>
              <a:ext cx="648" cy="433"/>
            </a:xfrm>
            <a:prstGeom prst="rect">
              <a:avLst/>
            </a:prstGeom>
            <a:noFill/>
            <a:ln w="25400">
              <a:solidFill>
                <a:schemeClr val="tx1"/>
              </a:solidFill>
              <a:miter lim="800000"/>
              <a:headEnd/>
              <a:tailEnd/>
            </a:ln>
          </p:spPr>
          <p:txBody>
            <a:bodyPr wrap="none" anchor="ctr"/>
            <a:lstStyle/>
            <a:p>
              <a:endParaRPr lang="en-US"/>
            </a:p>
          </p:txBody>
        </p:sp>
        <p:sp>
          <p:nvSpPr>
            <p:cNvPr id="79887" name="AutoShape 14"/>
            <p:cNvSpPr>
              <a:spLocks noChangeArrowheads="1"/>
            </p:cNvSpPr>
            <p:nvPr/>
          </p:nvSpPr>
          <p:spPr bwMode="auto">
            <a:xfrm>
              <a:off x="1036" y="2791"/>
              <a:ext cx="595" cy="314"/>
            </a:xfrm>
            <a:prstGeom prst="roundRect">
              <a:avLst>
                <a:gd name="adj" fmla="val 12495"/>
              </a:avLst>
            </a:prstGeom>
            <a:noFill/>
            <a:ln w="25400">
              <a:solidFill>
                <a:schemeClr val="tx1"/>
              </a:solidFill>
              <a:round/>
              <a:headEnd/>
              <a:tailEnd/>
            </a:ln>
          </p:spPr>
          <p:txBody>
            <a:bodyPr wrap="none" anchor="ctr"/>
            <a:lstStyle/>
            <a:p>
              <a:endParaRPr lang="en-US"/>
            </a:p>
          </p:txBody>
        </p:sp>
        <p:sp>
          <p:nvSpPr>
            <p:cNvPr id="79888" name="Rectangle 15"/>
            <p:cNvSpPr>
              <a:spLocks noChangeArrowheads="1"/>
            </p:cNvSpPr>
            <p:nvPr/>
          </p:nvSpPr>
          <p:spPr bwMode="auto">
            <a:xfrm>
              <a:off x="2696" y="2383"/>
              <a:ext cx="501" cy="202"/>
            </a:xfrm>
            <a:prstGeom prst="rect">
              <a:avLst/>
            </a:prstGeom>
            <a:noFill/>
            <a:ln w="25400">
              <a:noFill/>
              <a:miter lim="800000"/>
              <a:headEnd/>
              <a:tailEnd/>
            </a:ln>
          </p:spPr>
          <p:txBody>
            <a:bodyPr wrap="none" lIns="85725" tIns="42862" rIns="85725" bIns="42862">
              <a:spAutoFit/>
            </a:bodyPr>
            <a:lstStyle/>
            <a:p>
              <a:pPr algn="ctr" defTabSz="665163" eaLnBrk="0" hangingPunct="0">
                <a:lnSpc>
                  <a:spcPct val="90000"/>
                </a:lnSpc>
              </a:pPr>
              <a:r>
                <a:rPr kumimoji="1" lang="en-US" altLang="ko-KR" sz="1400" b="1" u="none">
                  <a:ea typeface="Gulim" pitchFamily="34" charset="-127"/>
                </a:rPr>
                <a:t>CPU</a:t>
              </a:r>
            </a:p>
            <a:p>
              <a:pPr algn="ctr" defTabSz="665163" eaLnBrk="0" hangingPunct="0">
                <a:lnSpc>
                  <a:spcPct val="90000"/>
                </a:lnSpc>
              </a:pPr>
              <a:r>
                <a:rPr kumimoji="1" lang="en-US" altLang="ko-KR" sz="1400" b="1" u="none">
                  <a:ea typeface="Gulim" pitchFamily="34" charset="-127"/>
                </a:rPr>
                <a:t>Memory</a:t>
              </a:r>
            </a:p>
          </p:txBody>
        </p:sp>
        <p:sp>
          <p:nvSpPr>
            <p:cNvPr id="79889" name="Rectangle 16"/>
            <p:cNvSpPr>
              <a:spLocks noChangeArrowheads="1"/>
            </p:cNvSpPr>
            <p:nvPr/>
          </p:nvSpPr>
          <p:spPr bwMode="auto">
            <a:xfrm>
              <a:off x="2464" y="2119"/>
              <a:ext cx="841" cy="195"/>
            </a:xfrm>
            <a:prstGeom prst="rect">
              <a:avLst/>
            </a:prstGeom>
            <a:noFill/>
            <a:ln w="25400">
              <a:noFill/>
              <a:miter lim="800000"/>
              <a:headEnd/>
              <a:tailEnd/>
            </a:ln>
          </p:spPr>
          <p:txBody>
            <a:bodyPr wrap="none" lIns="69850" tIns="34925" rIns="69850" bIns="34925">
              <a:spAutoFit/>
            </a:bodyPr>
            <a:lstStyle/>
            <a:p>
              <a:pPr algn="ctr" defTabSz="439738" eaLnBrk="0" hangingPunct="0">
                <a:lnSpc>
                  <a:spcPct val="90000"/>
                </a:lnSpc>
              </a:pPr>
              <a:r>
                <a:rPr kumimoji="1" lang="en-US" altLang="ko-KR" sz="1400" b="1" i="1" u="none">
                  <a:ea typeface="Gulim" pitchFamily="34" charset="-127"/>
                </a:rPr>
                <a:t>Internal</a:t>
              </a:r>
            </a:p>
            <a:p>
              <a:pPr algn="ctr" defTabSz="439738" eaLnBrk="0" hangingPunct="0">
                <a:lnSpc>
                  <a:spcPct val="90000"/>
                </a:lnSpc>
              </a:pPr>
              <a:r>
                <a:rPr kumimoji="1" lang="en-US" altLang="ko-KR" sz="1400" b="1" i="1" u="none">
                  <a:ea typeface="Gulim" pitchFamily="34" charset="-127"/>
                </a:rPr>
                <a:t>Representation</a:t>
              </a:r>
            </a:p>
          </p:txBody>
        </p:sp>
        <p:sp>
          <p:nvSpPr>
            <p:cNvPr id="79890" name="Rectangle 17"/>
            <p:cNvSpPr>
              <a:spLocks noChangeArrowheads="1"/>
            </p:cNvSpPr>
            <p:nvPr/>
          </p:nvSpPr>
          <p:spPr bwMode="auto">
            <a:xfrm>
              <a:off x="4618" y="2173"/>
              <a:ext cx="429" cy="114"/>
            </a:xfrm>
            <a:prstGeom prst="rect">
              <a:avLst/>
            </a:prstGeom>
            <a:noFill/>
            <a:ln w="25400">
              <a:noFill/>
              <a:miter lim="800000"/>
              <a:headEnd/>
              <a:tailEnd/>
            </a:ln>
          </p:spPr>
          <p:txBody>
            <a:bodyPr wrap="none" lIns="84138" tIns="42862" rIns="84138" bIns="42862">
              <a:spAutoFit/>
            </a:bodyPr>
            <a:lstStyle/>
            <a:p>
              <a:pPr algn="ctr" defTabSz="642938" eaLnBrk="0" hangingPunct="0">
                <a:lnSpc>
                  <a:spcPct val="90000"/>
                </a:lnSpc>
              </a:pPr>
              <a:r>
                <a:rPr kumimoji="1" lang="en-US" altLang="ko-KR" sz="1300" b="1" u="none">
                  <a:ea typeface="Gulim" pitchFamily="34" charset="-127"/>
                </a:rPr>
                <a:t>Human</a:t>
              </a:r>
            </a:p>
          </p:txBody>
        </p:sp>
        <p:sp>
          <p:nvSpPr>
            <p:cNvPr id="79891" name="Rectangle 18"/>
            <p:cNvSpPr>
              <a:spLocks noChangeArrowheads="1"/>
            </p:cNvSpPr>
            <p:nvPr/>
          </p:nvSpPr>
          <p:spPr bwMode="auto">
            <a:xfrm>
              <a:off x="1069" y="2871"/>
              <a:ext cx="439" cy="119"/>
            </a:xfrm>
            <a:prstGeom prst="rect">
              <a:avLst/>
            </a:prstGeom>
            <a:noFill/>
            <a:ln w="25400">
              <a:noFill/>
              <a:miter lim="800000"/>
              <a:headEnd/>
              <a:tailEnd/>
            </a:ln>
          </p:spPr>
          <p:txBody>
            <a:bodyPr wrap="none" lIns="87312" tIns="42862" rIns="87312" bIns="42862">
              <a:spAutoFit/>
            </a:bodyPr>
            <a:lstStyle/>
            <a:p>
              <a:pPr algn="ctr" defTabSz="674688" eaLnBrk="0" hangingPunct="0">
                <a:lnSpc>
                  <a:spcPct val="90000"/>
                </a:lnSpc>
              </a:pPr>
              <a:r>
                <a:rPr kumimoji="1" lang="en-US" altLang="ko-KR" sz="1400" b="1" u="none">
                  <a:ea typeface="Gulim" pitchFamily="34" charset="-127"/>
                </a:rPr>
                <a:t>Device</a:t>
              </a:r>
            </a:p>
          </p:txBody>
        </p:sp>
        <p:sp>
          <p:nvSpPr>
            <p:cNvPr id="79892" name="Rectangle 19"/>
            <p:cNvSpPr>
              <a:spLocks noChangeArrowheads="1"/>
            </p:cNvSpPr>
            <p:nvPr/>
          </p:nvSpPr>
          <p:spPr bwMode="auto">
            <a:xfrm>
              <a:off x="914" y="1627"/>
              <a:ext cx="560" cy="190"/>
            </a:xfrm>
            <a:prstGeom prst="rect">
              <a:avLst/>
            </a:prstGeom>
            <a:noFill/>
            <a:ln w="25400">
              <a:noFill/>
              <a:miter lim="800000"/>
              <a:headEnd/>
              <a:tailEnd/>
            </a:ln>
          </p:spPr>
          <p:txBody>
            <a:bodyPr wrap="none" lIns="85725" tIns="42862" rIns="85725" bIns="42862">
              <a:spAutoFit/>
            </a:bodyPr>
            <a:lstStyle/>
            <a:p>
              <a:pPr algn="ctr" defTabSz="654050" eaLnBrk="0" hangingPunct="0">
                <a:lnSpc>
                  <a:spcPct val="90000"/>
                </a:lnSpc>
              </a:pPr>
              <a:r>
                <a:rPr kumimoji="1" lang="en-US" altLang="ko-KR" sz="1300" b="1" u="none">
                  <a:ea typeface="Gulim" pitchFamily="34" charset="-127"/>
                </a:rPr>
                <a:t>Another</a:t>
              </a:r>
            </a:p>
            <a:p>
              <a:pPr algn="ctr" defTabSz="654050" eaLnBrk="0" hangingPunct="0">
                <a:lnSpc>
                  <a:spcPct val="90000"/>
                </a:lnSpc>
              </a:pPr>
              <a:r>
                <a:rPr kumimoji="1" lang="en-US" altLang="ko-KR" sz="1300" b="1" u="none">
                  <a:ea typeface="Gulim" pitchFamily="34" charset="-127"/>
                </a:rPr>
                <a:t>Computer</a:t>
              </a:r>
            </a:p>
          </p:txBody>
        </p:sp>
        <p:sp>
          <p:nvSpPr>
            <p:cNvPr id="79893" name="Line 20"/>
            <p:cNvSpPr>
              <a:spLocks noChangeShapeType="1"/>
            </p:cNvSpPr>
            <p:nvPr/>
          </p:nvSpPr>
          <p:spPr bwMode="auto">
            <a:xfrm>
              <a:off x="1571" y="1949"/>
              <a:ext cx="532" cy="256"/>
            </a:xfrm>
            <a:prstGeom prst="line">
              <a:avLst/>
            </a:prstGeom>
            <a:noFill/>
            <a:ln w="25400">
              <a:solidFill>
                <a:schemeClr val="tx1"/>
              </a:solidFill>
              <a:round/>
              <a:headEnd type="triangle" w="med" len="med"/>
              <a:tailEnd type="triangle" w="med" len="med"/>
            </a:ln>
          </p:spPr>
          <p:txBody>
            <a:bodyPr wrap="none" anchor="ctr"/>
            <a:lstStyle/>
            <a:p>
              <a:endParaRPr lang="en-US"/>
            </a:p>
          </p:txBody>
        </p:sp>
        <p:sp>
          <p:nvSpPr>
            <p:cNvPr id="79894" name="Line 21"/>
            <p:cNvSpPr>
              <a:spLocks noChangeShapeType="1"/>
            </p:cNvSpPr>
            <p:nvPr/>
          </p:nvSpPr>
          <p:spPr bwMode="auto">
            <a:xfrm flipV="1">
              <a:off x="3692" y="1845"/>
              <a:ext cx="811" cy="353"/>
            </a:xfrm>
            <a:prstGeom prst="line">
              <a:avLst/>
            </a:prstGeom>
            <a:noFill/>
            <a:ln w="25400">
              <a:solidFill>
                <a:schemeClr val="tx1"/>
              </a:solidFill>
              <a:round/>
              <a:headEnd type="triangle" w="med" len="med"/>
              <a:tailEnd type="triangle" w="med" len="med"/>
            </a:ln>
          </p:spPr>
          <p:txBody>
            <a:bodyPr wrap="none" anchor="ctr"/>
            <a:lstStyle/>
            <a:p>
              <a:endParaRPr lang="en-US"/>
            </a:p>
          </p:txBody>
        </p:sp>
        <p:sp>
          <p:nvSpPr>
            <p:cNvPr id="79895" name="Line 22"/>
            <p:cNvSpPr>
              <a:spLocks noChangeShapeType="1"/>
            </p:cNvSpPr>
            <p:nvPr/>
          </p:nvSpPr>
          <p:spPr bwMode="auto">
            <a:xfrm flipH="1">
              <a:off x="1647" y="2644"/>
              <a:ext cx="604" cy="223"/>
            </a:xfrm>
            <a:prstGeom prst="line">
              <a:avLst/>
            </a:prstGeom>
            <a:noFill/>
            <a:ln w="25400">
              <a:solidFill>
                <a:schemeClr val="tx1"/>
              </a:solidFill>
              <a:round/>
              <a:headEnd type="triangle" w="med" len="med"/>
              <a:tailEnd type="triangle" w="med" len="med"/>
            </a:ln>
          </p:spPr>
          <p:txBody>
            <a:bodyPr wrap="none" anchor="ctr"/>
            <a:lstStyle/>
            <a:p>
              <a:endParaRPr lang="en-US"/>
            </a:p>
          </p:txBody>
        </p:sp>
        <p:sp>
          <p:nvSpPr>
            <p:cNvPr id="79896" name="Rectangle 23"/>
            <p:cNvSpPr>
              <a:spLocks noChangeArrowheads="1"/>
            </p:cNvSpPr>
            <p:nvPr/>
          </p:nvSpPr>
          <p:spPr bwMode="auto">
            <a:xfrm>
              <a:off x="1042" y="2070"/>
              <a:ext cx="841" cy="195"/>
            </a:xfrm>
            <a:prstGeom prst="rect">
              <a:avLst/>
            </a:prstGeom>
            <a:noFill/>
            <a:ln w="25400">
              <a:noFill/>
              <a:miter lim="800000"/>
              <a:headEnd/>
              <a:tailEnd/>
            </a:ln>
          </p:spPr>
          <p:txBody>
            <a:bodyPr wrap="none" lIns="69850" tIns="34925" rIns="69850" bIns="34925">
              <a:spAutoFit/>
            </a:bodyPr>
            <a:lstStyle/>
            <a:p>
              <a:pPr defTabSz="439738" eaLnBrk="0" hangingPunct="0">
                <a:lnSpc>
                  <a:spcPct val="90000"/>
                </a:lnSpc>
              </a:pPr>
              <a:r>
                <a:rPr kumimoji="1" lang="en-US" altLang="ko-KR" sz="1400" b="1" i="1" u="none">
                  <a:ea typeface="Gulim" pitchFamily="34" charset="-127"/>
                </a:rPr>
                <a:t>External</a:t>
              </a:r>
            </a:p>
            <a:p>
              <a:pPr defTabSz="439738" eaLnBrk="0" hangingPunct="0">
                <a:lnSpc>
                  <a:spcPct val="90000"/>
                </a:lnSpc>
              </a:pPr>
              <a:r>
                <a:rPr kumimoji="1" lang="en-US" altLang="ko-KR" sz="1400" b="1" i="1" u="none">
                  <a:ea typeface="Gulim" pitchFamily="34" charset="-127"/>
                </a:rPr>
                <a:t>Representation</a:t>
              </a:r>
            </a:p>
          </p:txBody>
        </p:sp>
        <p:sp>
          <p:nvSpPr>
            <p:cNvPr id="79897" name="Rectangle 24"/>
            <p:cNvSpPr>
              <a:spLocks noChangeArrowheads="1"/>
            </p:cNvSpPr>
            <p:nvPr/>
          </p:nvSpPr>
          <p:spPr bwMode="auto">
            <a:xfrm>
              <a:off x="3420" y="1705"/>
              <a:ext cx="840" cy="195"/>
            </a:xfrm>
            <a:prstGeom prst="rect">
              <a:avLst/>
            </a:prstGeom>
            <a:noFill/>
            <a:ln w="25400">
              <a:noFill/>
              <a:miter lim="800000"/>
              <a:headEnd/>
              <a:tailEnd/>
            </a:ln>
          </p:spPr>
          <p:txBody>
            <a:bodyPr wrap="none" lIns="69850" tIns="34925" rIns="69850" bIns="34925">
              <a:spAutoFit/>
            </a:bodyPr>
            <a:lstStyle/>
            <a:p>
              <a:pPr defTabSz="439738" eaLnBrk="0" hangingPunct="0">
                <a:lnSpc>
                  <a:spcPct val="90000"/>
                </a:lnSpc>
              </a:pPr>
              <a:r>
                <a:rPr kumimoji="1" lang="en-US" altLang="ko-KR" sz="1400" b="1" i="1" u="none">
                  <a:ea typeface="Gulim" pitchFamily="34" charset="-127"/>
                </a:rPr>
                <a:t>External</a:t>
              </a:r>
            </a:p>
            <a:p>
              <a:pPr defTabSz="439738" eaLnBrk="0" hangingPunct="0">
                <a:lnSpc>
                  <a:spcPct val="90000"/>
                </a:lnSpc>
              </a:pPr>
              <a:r>
                <a:rPr kumimoji="1" lang="en-US" altLang="ko-KR" sz="1400" b="1" i="1" u="none">
                  <a:ea typeface="Gulim" pitchFamily="34" charset="-127"/>
                </a:rPr>
                <a:t>Representation</a:t>
              </a:r>
            </a:p>
          </p:txBody>
        </p:sp>
        <p:sp>
          <p:nvSpPr>
            <p:cNvPr id="79898" name="Rectangle 25"/>
            <p:cNvSpPr>
              <a:spLocks noChangeArrowheads="1"/>
            </p:cNvSpPr>
            <p:nvPr/>
          </p:nvSpPr>
          <p:spPr bwMode="auto">
            <a:xfrm>
              <a:off x="1909" y="2758"/>
              <a:ext cx="841" cy="277"/>
            </a:xfrm>
            <a:prstGeom prst="rect">
              <a:avLst/>
            </a:prstGeom>
            <a:noFill/>
            <a:ln w="25400">
              <a:noFill/>
              <a:miter lim="800000"/>
              <a:headEnd/>
              <a:tailEnd/>
            </a:ln>
          </p:spPr>
          <p:txBody>
            <a:bodyPr wrap="none" lIns="69850" tIns="34925" rIns="69850" bIns="34925">
              <a:spAutoFit/>
            </a:bodyPr>
            <a:lstStyle/>
            <a:p>
              <a:pPr algn="l" defTabSz="439738" eaLnBrk="0" hangingPunct="0">
                <a:lnSpc>
                  <a:spcPct val="90000"/>
                </a:lnSpc>
              </a:pPr>
              <a:r>
                <a:rPr kumimoji="1" lang="en-US" altLang="ko-KR" sz="1400" b="1" i="1" u="none">
                  <a:ea typeface="Gulim" pitchFamily="34" charset="-127"/>
                </a:rPr>
                <a:t>External</a:t>
              </a:r>
            </a:p>
            <a:p>
              <a:pPr algn="l" defTabSz="439738" eaLnBrk="0" hangingPunct="0">
                <a:lnSpc>
                  <a:spcPct val="90000"/>
                </a:lnSpc>
              </a:pPr>
              <a:r>
                <a:rPr kumimoji="1" lang="en-US" altLang="ko-KR" sz="1400" b="1" i="1" u="none">
                  <a:ea typeface="Gulim" pitchFamily="34" charset="-127"/>
                </a:rPr>
                <a:t>Representation</a:t>
              </a:r>
            </a:p>
            <a:p>
              <a:pPr algn="l" defTabSz="439738" hangingPunct="0">
                <a:lnSpc>
                  <a:spcPct val="90000"/>
                </a:lnSpc>
              </a:pPr>
              <a:endParaRPr kumimoji="1" lang="en-US" altLang="ko-KR" sz="1400" b="1" i="1" u="none">
                <a:ea typeface="Gulim" pitchFamily="34" charset="-127"/>
              </a:endParaRPr>
            </a:p>
          </p:txBody>
        </p:sp>
      </p:grpSp>
      <p:sp>
        <p:nvSpPr>
          <p:cNvPr id="79877" name="Footer Placeholder 2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rtl="1" eaLnBrk="1" hangingPunct="1"/>
            <a:r>
              <a:rPr lang="fa-IR" sz="2800" b="1" smtClean="0">
                <a:cs typeface="Nazanin" pitchFamily="2" charset="-78"/>
              </a:rPr>
              <a:t>نمايش خارجي</a:t>
            </a:r>
            <a:endParaRPr lang="en-US" sz="2800" b="1" smtClean="0">
              <a:cs typeface="Nazanin" pitchFamily="2" charset="-78"/>
            </a:endParaRPr>
          </a:p>
        </p:txBody>
      </p:sp>
      <p:sp>
        <p:nvSpPr>
          <p:cNvPr id="80899" name="Rectangle 3"/>
          <p:cNvSpPr>
            <a:spLocks noGrp="1" noChangeArrowheads="1"/>
          </p:cNvSpPr>
          <p:nvPr>
            <p:ph type="body" idx="1"/>
          </p:nvPr>
        </p:nvSpPr>
        <p:spPr/>
        <p:txBody>
          <a:bodyPr/>
          <a:lstStyle/>
          <a:p>
            <a:pPr algn="r" rtl="1" eaLnBrk="1" hangingPunct="1"/>
            <a:r>
              <a:rPr lang="fa-IR" sz="2400" smtClean="0">
                <a:cs typeface="Nazanin" pitchFamily="2" charset="-78"/>
              </a:rPr>
              <a:t>اعداد</a:t>
            </a:r>
          </a:p>
          <a:p>
            <a:pPr lvl="1" algn="r" rtl="1" eaLnBrk="1" hangingPunct="1"/>
            <a:r>
              <a:rPr lang="fa-IR" sz="2000" smtClean="0">
                <a:cs typeface="Nazanin" pitchFamily="2" charset="-78"/>
              </a:rPr>
              <a:t>اغلب داده هايي كه درون كامپيوتر ذخيره مي شوند در نهايت توسط محاسباتي كه بر روي آنان انجام مي گيرد تغيير پيدا مي كند.</a:t>
            </a:r>
          </a:p>
          <a:p>
            <a:pPr lvl="2" algn="r" rtl="1" eaLnBrk="1" hangingPunct="1"/>
            <a:r>
              <a:rPr lang="fa-IR" sz="1800" smtClean="0">
                <a:cs typeface="Nazanin" pitchFamily="2" charset="-78"/>
              </a:rPr>
              <a:t>نمايش داخلي براي كارآمدي انجام محاسبات.</a:t>
            </a:r>
          </a:p>
          <a:p>
            <a:pPr lvl="2" algn="r" rtl="1" eaLnBrk="1" hangingPunct="1"/>
            <a:r>
              <a:rPr lang="fa-IR" sz="1800" smtClean="0">
                <a:cs typeface="Nazanin" pitchFamily="2" charset="-78"/>
              </a:rPr>
              <a:t>لازم است نتايج نهائي جهت نمايش به يك فرمت خارجي مناسب تبديل شوند.</a:t>
            </a:r>
          </a:p>
          <a:p>
            <a:pPr algn="r" rtl="1" eaLnBrk="1" hangingPunct="1"/>
            <a:r>
              <a:rPr lang="fa-IR" sz="2400" smtClean="0">
                <a:cs typeface="Nazanin" pitchFamily="2" charset="-78"/>
              </a:rPr>
              <a:t>حروف الفبا،علائم و برخي اعداد</a:t>
            </a:r>
          </a:p>
          <a:p>
            <a:pPr lvl="1" algn="r" rtl="1" eaLnBrk="1" hangingPunct="1"/>
            <a:r>
              <a:rPr lang="fa-IR" sz="2000" smtClean="0">
                <a:cs typeface="Nazanin" pitchFamily="2" charset="-78"/>
              </a:rPr>
              <a:t>عناصر اين داده ها توسط هيچ پردازشي تغيير پيدا نمي كنند.</a:t>
            </a:r>
          </a:p>
          <a:p>
            <a:pPr lvl="2" algn="r" rtl="1" eaLnBrk="1" hangingPunct="1"/>
            <a:r>
              <a:rPr lang="fa-IR" sz="1800" smtClean="0">
                <a:cs typeface="Nazanin" pitchFamily="2" charset="-78"/>
              </a:rPr>
              <a:t>نيازي به نمايش داخلي ندارند،چرا كه در  هيچگونه محاسبه‌اي مورد استفاده قرار نمي‌گيرند.</a:t>
            </a:r>
          </a:p>
          <a:p>
            <a:pPr lvl="2" algn="r" rtl="1" eaLnBrk="1" hangingPunct="1"/>
            <a:r>
              <a:rPr lang="fa-IR" sz="1800" smtClean="0">
                <a:cs typeface="Nazanin" pitchFamily="2" charset="-78"/>
              </a:rPr>
              <a:t>نمايش خارجي براي پردازش و ارائه در فرمت قابل لازم است.</a:t>
            </a:r>
          </a:p>
          <a:p>
            <a:pPr algn="r" rtl="1" eaLnBrk="1" hangingPunct="1">
              <a:buFontTx/>
              <a:buNone/>
            </a:pPr>
            <a:endParaRPr lang="en-US" sz="2400" smtClean="0">
              <a:cs typeface="Nazanin" pitchFamily="2" charset="-78"/>
            </a:endParaRPr>
          </a:p>
        </p:txBody>
      </p:sp>
      <p:sp>
        <p:nvSpPr>
          <p:cNvPr id="8090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rtl="1" eaLnBrk="1" hangingPunct="1"/>
            <a:r>
              <a:rPr lang="fa-IR" sz="2800" b="1" smtClean="0">
                <a:cs typeface="Nazanin" pitchFamily="2" charset="-78"/>
              </a:rPr>
              <a:t>نمايش خارجي</a:t>
            </a:r>
            <a:endParaRPr lang="en-US" sz="2800" b="1" smtClean="0">
              <a:cs typeface="Nazanin" pitchFamily="2" charset="-78"/>
            </a:endParaRPr>
          </a:p>
        </p:txBody>
      </p:sp>
      <p:sp>
        <p:nvSpPr>
          <p:cNvPr id="81923" name="Rectangle 3"/>
          <p:cNvSpPr>
            <a:spLocks noGrp="1" noChangeArrowheads="1"/>
          </p:cNvSpPr>
          <p:nvPr>
            <p:ph type="body" idx="1"/>
          </p:nvPr>
        </p:nvSpPr>
        <p:spPr/>
        <p:txBody>
          <a:bodyPr/>
          <a:lstStyle/>
          <a:p>
            <a:pPr algn="r" rtl="1" eaLnBrk="1" hangingPunct="1">
              <a:buFontTx/>
              <a:buNone/>
            </a:pPr>
            <a:r>
              <a:rPr lang="fa-IR" sz="2400" smtClean="0">
                <a:cs typeface="Nazanin" pitchFamily="2" charset="-78"/>
              </a:rPr>
              <a:t>مثال:اعداد دهدهي</a:t>
            </a:r>
          </a:p>
          <a:p>
            <a:pPr algn="r" rtl="1" eaLnBrk="1" hangingPunct="1"/>
            <a:r>
              <a:rPr lang="fa-IR" sz="2400" smtClean="0">
                <a:cs typeface="Nazanin" pitchFamily="2" charset="-78"/>
              </a:rPr>
              <a:t>نمايش به صورت يك كد باينري دودوئي.</a:t>
            </a:r>
          </a:p>
          <a:p>
            <a:pPr algn="r" rtl="1" eaLnBrk="1" hangingPunct="1"/>
            <a:r>
              <a:rPr lang="fa-IR" sz="2400" smtClean="0">
                <a:cs typeface="Nazanin" pitchFamily="2" charset="-78"/>
              </a:rPr>
              <a:t>نمايش بصورت </a:t>
            </a:r>
            <a:r>
              <a:rPr lang="en-US" sz="2400" smtClean="0">
                <a:cs typeface="Nazanin" pitchFamily="2" charset="-78"/>
              </a:rPr>
              <a:t>BCD</a:t>
            </a:r>
            <a:r>
              <a:rPr lang="fa-IR" sz="2400" smtClean="0">
                <a:cs typeface="Nazanin" pitchFamily="2" charset="-78"/>
              </a:rPr>
              <a:t>(</a:t>
            </a:r>
            <a:r>
              <a:rPr lang="en-US" sz="2400" smtClean="0">
                <a:cs typeface="Nazanin" pitchFamily="2" charset="-78"/>
              </a:rPr>
              <a:t> Binary  Coded Decimal</a:t>
            </a:r>
            <a:r>
              <a:rPr lang="fa-IR" sz="2400" smtClean="0">
                <a:cs typeface="Nazanin" pitchFamily="2" charset="-78"/>
              </a:rPr>
              <a:t>)</a:t>
            </a:r>
            <a:endParaRPr lang="en-US" sz="2400" smtClean="0">
              <a:cs typeface="Nazanin" pitchFamily="2" charset="-78"/>
            </a:endParaRPr>
          </a:p>
        </p:txBody>
      </p:sp>
      <p:sp>
        <p:nvSpPr>
          <p:cNvPr id="81924" name="Rectangle 4"/>
          <p:cNvSpPr>
            <a:spLocks noChangeArrowheads="1"/>
          </p:cNvSpPr>
          <p:nvPr/>
        </p:nvSpPr>
        <p:spPr bwMode="auto">
          <a:xfrm>
            <a:off x="3962400" y="3581400"/>
            <a:ext cx="2079625" cy="2443163"/>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sz="1400" b="1" u="none">
                <a:ea typeface="Gulim" pitchFamily="34" charset="-127"/>
              </a:rPr>
              <a:t>Decimal        BCD Code</a:t>
            </a:r>
          </a:p>
          <a:p>
            <a:pPr algn="l" defTabSz="762000" eaLnBrk="0" hangingPunct="0">
              <a:lnSpc>
                <a:spcPct val="102000"/>
              </a:lnSpc>
            </a:pPr>
            <a:r>
              <a:rPr kumimoji="1" lang="en-US" altLang="ko-KR" sz="1400" b="1" u="none">
                <a:ea typeface="Gulim" pitchFamily="34" charset="-127"/>
              </a:rPr>
              <a:t>      0                 0000</a:t>
            </a:r>
          </a:p>
          <a:p>
            <a:pPr algn="l" defTabSz="762000" eaLnBrk="0" hangingPunct="0">
              <a:lnSpc>
                <a:spcPct val="102000"/>
              </a:lnSpc>
            </a:pPr>
            <a:r>
              <a:rPr kumimoji="1" lang="en-US" altLang="ko-KR" sz="1400" b="1" u="none">
                <a:ea typeface="Gulim" pitchFamily="34" charset="-127"/>
              </a:rPr>
              <a:t>      1                 0001</a:t>
            </a:r>
          </a:p>
          <a:p>
            <a:pPr algn="l" defTabSz="762000" eaLnBrk="0" hangingPunct="0">
              <a:lnSpc>
                <a:spcPct val="102000"/>
              </a:lnSpc>
            </a:pPr>
            <a:r>
              <a:rPr kumimoji="1" lang="en-US" altLang="ko-KR" sz="1400" b="1" u="none">
                <a:ea typeface="Gulim" pitchFamily="34" charset="-127"/>
              </a:rPr>
              <a:t>      2                 0010</a:t>
            </a:r>
          </a:p>
          <a:p>
            <a:pPr algn="l" defTabSz="762000" eaLnBrk="0" hangingPunct="0">
              <a:lnSpc>
                <a:spcPct val="102000"/>
              </a:lnSpc>
            </a:pPr>
            <a:r>
              <a:rPr kumimoji="1" lang="en-US" altLang="ko-KR" sz="1400" b="1" u="none">
                <a:ea typeface="Gulim" pitchFamily="34" charset="-127"/>
              </a:rPr>
              <a:t>      3                 0011</a:t>
            </a:r>
          </a:p>
          <a:p>
            <a:pPr algn="l" defTabSz="762000" eaLnBrk="0" hangingPunct="0">
              <a:lnSpc>
                <a:spcPct val="102000"/>
              </a:lnSpc>
            </a:pPr>
            <a:r>
              <a:rPr kumimoji="1" lang="en-US" altLang="ko-KR" sz="1400" b="1" u="none">
                <a:ea typeface="Gulim" pitchFamily="34" charset="-127"/>
              </a:rPr>
              <a:t>      4                 0100</a:t>
            </a:r>
          </a:p>
          <a:p>
            <a:pPr algn="l" defTabSz="762000" eaLnBrk="0" hangingPunct="0">
              <a:lnSpc>
                <a:spcPct val="102000"/>
              </a:lnSpc>
            </a:pPr>
            <a:r>
              <a:rPr kumimoji="1" lang="en-US" altLang="ko-KR" sz="1400" b="1" u="none">
                <a:ea typeface="Gulim" pitchFamily="34" charset="-127"/>
              </a:rPr>
              <a:t>      5                 0101</a:t>
            </a:r>
          </a:p>
          <a:p>
            <a:pPr algn="l" defTabSz="762000" eaLnBrk="0" hangingPunct="0">
              <a:lnSpc>
                <a:spcPct val="102000"/>
              </a:lnSpc>
            </a:pPr>
            <a:r>
              <a:rPr kumimoji="1" lang="en-US" altLang="ko-KR" sz="1400" b="1" u="none">
                <a:ea typeface="Gulim" pitchFamily="34" charset="-127"/>
              </a:rPr>
              <a:t>      6                 0110</a:t>
            </a:r>
          </a:p>
          <a:p>
            <a:pPr algn="l" defTabSz="762000" eaLnBrk="0" hangingPunct="0">
              <a:lnSpc>
                <a:spcPct val="102000"/>
              </a:lnSpc>
            </a:pPr>
            <a:r>
              <a:rPr kumimoji="1" lang="en-US" altLang="ko-KR" sz="1400" b="1" u="none">
                <a:ea typeface="Gulim" pitchFamily="34" charset="-127"/>
              </a:rPr>
              <a:t>      7                 0111</a:t>
            </a:r>
          </a:p>
          <a:p>
            <a:pPr algn="l" defTabSz="762000" eaLnBrk="0" hangingPunct="0">
              <a:lnSpc>
                <a:spcPct val="102000"/>
              </a:lnSpc>
            </a:pPr>
            <a:r>
              <a:rPr kumimoji="1" lang="en-US" altLang="ko-KR" sz="1400" b="1" u="none">
                <a:ea typeface="Gulim" pitchFamily="34" charset="-127"/>
              </a:rPr>
              <a:t>      8                 1000</a:t>
            </a:r>
          </a:p>
          <a:p>
            <a:pPr algn="l" defTabSz="762000" eaLnBrk="0" hangingPunct="0">
              <a:lnSpc>
                <a:spcPct val="102000"/>
              </a:lnSpc>
            </a:pPr>
            <a:r>
              <a:rPr kumimoji="1" lang="en-US" altLang="ko-KR" sz="1400" b="1" u="none">
                <a:ea typeface="Gulim" pitchFamily="34" charset="-127"/>
              </a:rPr>
              <a:t>      9                 1001</a:t>
            </a:r>
          </a:p>
        </p:txBody>
      </p:sp>
      <p:sp>
        <p:nvSpPr>
          <p:cNvPr id="81925" name="Rectangle 5"/>
          <p:cNvSpPr>
            <a:spLocks noChangeArrowheads="1"/>
          </p:cNvSpPr>
          <p:nvPr/>
        </p:nvSpPr>
        <p:spPr bwMode="auto">
          <a:xfrm>
            <a:off x="3841750" y="3532188"/>
            <a:ext cx="2257425" cy="2490787"/>
          </a:xfrm>
          <a:prstGeom prst="rect">
            <a:avLst/>
          </a:prstGeom>
          <a:noFill/>
          <a:ln w="25400">
            <a:solidFill>
              <a:schemeClr val="tx1"/>
            </a:solidFill>
            <a:miter lim="800000"/>
            <a:headEnd/>
            <a:tailEnd/>
          </a:ln>
        </p:spPr>
        <p:txBody>
          <a:bodyPr wrap="none" anchor="ctr"/>
          <a:lstStyle/>
          <a:p>
            <a:endParaRPr lang="en-US"/>
          </a:p>
        </p:txBody>
      </p:sp>
      <p:sp>
        <p:nvSpPr>
          <p:cNvPr id="81926" name="Line 6"/>
          <p:cNvSpPr>
            <a:spLocks noChangeShapeType="1"/>
          </p:cNvSpPr>
          <p:nvPr/>
        </p:nvSpPr>
        <p:spPr bwMode="auto">
          <a:xfrm>
            <a:off x="3844925" y="3817938"/>
            <a:ext cx="2273300" cy="0"/>
          </a:xfrm>
          <a:prstGeom prst="line">
            <a:avLst/>
          </a:prstGeom>
          <a:noFill/>
          <a:ln w="28575">
            <a:solidFill>
              <a:schemeClr val="tx1"/>
            </a:solidFill>
            <a:round/>
            <a:headEnd/>
            <a:tailEnd/>
          </a:ln>
        </p:spPr>
        <p:txBody>
          <a:bodyPr wrap="none" anchor="ctr"/>
          <a:lstStyle/>
          <a:p>
            <a:endParaRPr lang="en-US"/>
          </a:p>
        </p:txBody>
      </p:sp>
      <p:sp>
        <p:nvSpPr>
          <p:cNvPr id="81927" name="Line 7"/>
          <p:cNvSpPr>
            <a:spLocks noChangeShapeType="1"/>
          </p:cNvSpPr>
          <p:nvPr/>
        </p:nvSpPr>
        <p:spPr bwMode="auto">
          <a:xfrm>
            <a:off x="4818063" y="3541713"/>
            <a:ext cx="0" cy="2476500"/>
          </a:xfrm>
          <a:prstGeom prst="line">
            <a:avLst/>
          </a:prstGeom>
          <a:noFill/>
          <a:ln w="28575">
            <a:solidFill>
              <a:schemeClr val="tx1"/>
            </a:solidFill>
            <a:round/>
            <a:headEnd/>
            <a:tailEnd/>
          </a:ln>
        </p:spPr>
        <p:txBody>
          <a:bodyPr wrap="none" anchor="ctr"/>
          <a:lstStyle/>
          <a:p>
            <a:endParaRPr lang="en-US"/>
          </a:p>
        </p:txBody>
      </p:sp>
      <p:sp>
        <p:nvSpPr>
          <p:cNvPr id="81928" name="Footer Placeholder 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rtl="1" eaLnBrk="1" hangingPunct="1"/>
            <a:r>
              <a:rPr lang="fa-IR" sz="2800" b="1" smtClean="0">
                <a:cs typeface="Nazanin" pitchFamily="2" charset="-78"/>
              </a:rPr>
              <a:t>انواع كدهاي دسيمال</a:t>
            </a:r>
            <a:endParaRPr lang="en-US" sz="2800" b="1" smtClean="0">
              <a:cs typeface="Nazanin" pitchFamily="2" charset="-78"/>
            </a:endParaRPr>
          </a:p>
        </p:txBody>
      </p:sp>
      <p:sp>
        <p:nvSpPr>
          <p:cNvPr id="82947" name="Rectangle 3"/>
          <p:cNvSpPr>
            <a:spLocks noGrp="1" noChangeArrowheads="1"/>
          </p:cNvSpPr>
          <p:nvPr>
            <p:ph type="body" idx="1"/>
          </p:nvPr>
        </p:nvSpPr>
        <p:spPr/>
        <p:txBody>
          <a:bodyPr/>
          <a:lstStyle/>
          <a:p>
            <a:pPr algn="r" rtl="1" eaLnBrk="1" hangingPunct="1"/>
            <a:r>
              <a:rPr kumimoji="1" lang="en-US" altLang="ko-KR" sz="1800" smtClean="0">
                <a:ea typeface="Gulim" pitchFamily="34" charset="-127"/>
                <a:cs typeface="Nazanin" pitchFamily="2" charset="-78"/>
              </a:rPr>
              <a:t>8,4,2,-2,1,-1</a:t>
            </a:r>
            <a:r>
              <a:rPr kumimoji="1" lang="fa-IR" altLang="ko-KR" sz="1800" smtClean="0">
                <a:ea typeface="Gulim" pitchFamily="34" charset="-127"/>
                <a:cs typeface="Nazanin" pitchFamily="2" charset="-78"/>
              </a:rPr>
              <a:t>هر كدام وزن هايي هستند كه به هر بيت اختصاص پيدا كرده اند.</a:t>
            </a:r>
            <a:endParaRPr lang="fa-IR" sz="1800" smtClean="0">
              <a:ea typeface="Gulim" pitchFamily="34" charset="-127"/>
              <a:cs typeface="Nazanin" pitchFamily="2" charset="-78"/>
            </a:endParaRPr>
          </a:p>
          <a:p>
            <a:pPr algn="r" rtl="1" eaLnBrk="1" hangingPunct="1">
              <a:buFontTx/>
              <a:buNone/>
            </a:pPr>
            <a:endParaRPr lang="fa-IR" sz="2400" smtClean="0">
              <a:ea typeface="Gulim" pitchFamily="34" charset="-127"/>
              <a:cs typeface="Nazanin" pitchFamily="2" charset="-78"/>
            </a:endParaRPr>
          </a:p>
          <a:p>
            <a:pPr algn="r" rtl="1" eaLnBrk="1" hangingPunct="1">
              <a:buFontTx/>
              <a:buNone/>
            </a:pPr>
            <a:endParaRPr lang="en-US" sz="2400" smtClean="0">
              <a:ea typeface="Gulim" pitchFamily="34" charset="-127"/>
              <a:cs typeface="Nazanin" pitchFamily="2" charset="-78"/>
            </a:endParaRPr>
          </a:p>
        </p:txBody>
      </p:sp>
      <p:sp>
        <p:nvSpPr>
          <p:cNvPr id="82948" name="Rectangle 13"/>
          <p:cNvSpPr>
            <a:spLocks noChangeArrowheads="1"/>
          </p:cNvSpPr>
          <p:nvPr/>
        </p:nvSpPr>
        <p:spPr bwMode="auto">
          <a:xfrm>
            <a:off x="2322513" y="4114800"/>
            <a:ext cx="36512" cy="193675"/>
          </a:xfrm>
          <a:prstGeom prst="rect">
            <a:avLst/>
          </a:prstGeom>
          <a:noFill/>
          <a:ln w="12700">
            <a:noFill/>
            <a:miter lim="800000"/>
            <a:headEnd/>
            <a:tailEnd/>
          </a:ln>
        </p:spPr>
        <p:txBody>
          <a:bodyPr wrap="none" anchor="ctr"/>
          <a:lstStyle/>
          <a:p>
            <a:endParaRPr lang="en-US"/>
          </a:p>
        </p:txBody>
      </p:sp>
      <p:sp>
        <p:nvSpPr>
          <p:cNvPr id="82949" name="Rectangle 14"/>
          <p:cNvSpPr>
            <a:spLocks noChangeArrowheads="1"/>
          </p:cNvSpPr>
          <p:nvPr/>
        </p:nvSpPr>
        <p:spPr bwMode="auto">
          <a:xfrm>
            <a:off x="914400" y="3124200"/>
            <a:ext cx="4238625" cy="3103563"/>
          </a:xfrm>
          <a:prstGeom prst="rect">
            <a:avLst/>
          </a:prstGeom>
          <a:noFill/>
          <a:ln w="12700">
            <a:solidFill>
              <a:schemeClr val="tx1"/>
            </a:solidFill>
            <a:miter lim="800000"/>
            <a:headEnd/>
            <a:tailEnd/>
          </a:ln>
        </p:spPr>
        <p:txBody>
          <a:bodyPr wrap="none" anchor="ctr"/>
          <a:lstStyle/>
          <a:p>
            <a:endParaRPr lang="en-US"/>
          </a:p>
        </p:txBody>
      </p:sp>
      <p:sp>
        <p:nvSpPr>
          <p:cNvPr id="82950" name="Line 15"/>
          <p:cNvSpPr>
            <a:spLocks noChangeShapeType="1"/>
          </p:cNvSpPr>
          <p:nvPr/>
        </p:nvSpPr>
        <p:spPr bwMode="auto">
          <a:xfrm>
            <a:off x="930275" y="3397250"/>
            <a:ext cx="4237038" cy="0"/>
          </a:xfrm>
          <a:prstGeom prst="line">
            <a:avLst/>
          </a:prstGeom>
          <a:noFill/>
          <a:ln w="12700">
            <a:solidFill>
              <a:schemeClr val="tx1"/>
            </a:solidFill>
            <a:round/>
            <a:headEnd/>
            <a:tailEnd/>
          </a:ln>
        </p:spPr>
        <p:txBody>
          <a:bodyPr wrap="none" anchor="ctr"/>
          <a:lstStyle/>
          <a:p>
            <a:endParaRPr lang="en-US"/>
          </a:p>
        </p:txBody>
      </p:sp>
      <p:sp>
        <p:nvSpPr>
          <p:cNvPr id="82951" name="Line 16"/>
          <p:cNvSpPr>
            <a:spLocks noChangeShapeType="1"/>
          </p:cNvSpPr>
          <p:nvPr/>
        </p:nvSpPr>
        <p:spPr bwMode="auto">
          <a:xfrm>
            <a:off x="1730375" y="3133725"/>
            <a:ext cx="0" cy="3094038"/>
          </a:xfrm>
          <a:prstGeom prst="line">
            <a:avLst/>
          </a:prstGeom>
          <a:noFill/>
          <a:ln w="12700">
            <a:solidFill>
              <a:schemeClr val="tx1"/>
            </a:solidFill>
            <a:round/>
            <a:headEnd/>
            <a:tailEnd/>
          </a:ln>
        </p:spPr>
        <p:txBody>
          <a:bodyPr wrap="none" anchor="ctr"/>
          <a:lstStyle/>
          <a:p>
            <a:endParaRPr lang="en-US"/>
          </a:p>
        </p:txBody>
      </p:sp>
      <p:sp>
        <p:nvSpPr>
          <p:cNvPr id="82952" name="Line 17"/>
          <p:cNvSpPr>
            <a:spLocks noChangeShapeType="1"/>
          </p:cNvSpPr>
          <p:nvPr/>
        </p:nvSpPr>
        <p:spPr bwMode="auto">
          <a:xfrm>
            <a:off x="2803525" y="3136900"/>
            <a:ext cx="0" cy="3090863"/>
          </a:xfrm>
          <a:prstGeom prst="line">
            <a:avLst/>
          </a:prstGeom>
          <a:noFill/>
          <a:ln w="12700">
            <a:solidFill>
              <a:schemeClr val="tx1"/>
            </a:solidFill>
            <a:round/>
            <a:headEnd/>
            <a:tailEnd/>
          </a:ln>
        </p:spPr>
        <p:txBody>
          <a:bodyPr wrap="none" anchor="ctr"/>
          <a:lstStyle/>
          <a:p>
            <a:endParaRPr lang="en-US"/>
          </a:p>
        </p:txBody>
      </p:sp>
      <p:sp>
        <p:nvSpPr>
          <p:cNvPr id="82953" name="Line 18"/>
          <p:cNvSpPr>
            <a:spLocks noChangeShapeType="1"/>
          </p:cNvSpPr>
          <p:nvPr/>
        </p:nvSpPr>
        <p:spPr bwMode="auto">
          <a:xfrm>
            <a:off x="3511550" y="3124200"/>
            <a:ext cx="0" cy="3113088"/>
          </a:xfrm>
          <a:prstGeom prst="line">
            <a:avLst/>
          </a:prstGeom>
          <a:noFill/>
          <a:ln w="12700">
            <a:solidFill>
              <a:schemeClr val="tx1"/>
            </a:solidFill>
            <a:round/>
            <a:headEnd/>
            <a:tailEnd/>
          </a:ln>
        </p:spPr>
        <p:txBody>
          <a:bodyPr wrap="none" anchor="ctr"/>
          <a:lstStyle/>
          <a:p>
            <a:endParaRPr lang="en-US"/>
          </a:p>
        </p:txBody>
      </p:sp>
      <p:sp>
        <p:nvSpPr>
          <p:cNvPr id="82954" name="Line 19"/>
          <p:cNvSpPr>
            <a:spLocks noChangeShapeType="1"/>
          </p:cNvSpPr>
          <p:nvPr/>
        </p:nvSpPr>
        <p:spPr bwMode="auto">
          <a:xfrm>
            <a:off x="4265613" y="3133725"/>
            <a:ext cx="0" cy="3100388"/>
          </a:xfrm>
          <a:prstGeom prst="line">
            <a:avLst/>
          </a:prstGeom>
          <a:noFill/>
          <a:ln w="12700">
            <a:solidFill>
              <a:schemeClr val="tx1"/>
            </a:solidFill>
            <a:round/>
            <a:headEnd/>
            <a:tailEnd/>
          </a:ln>
        </p:spPr>
        <p:txBody>
          <a:bodyPr wrap="none" anchor="ctr"/>
          <a:lstStyle/>
          <a:p>
            <a:endParaRPr lang="en-US"/>
          </a:p>
        </p:txBody>
      </p:sp>
      <p:sp>
        <p:nvSpPr>
          <p:cNvPr id="82955" name="Rectangle 20"/>
          <p:cNvSpPr>
            <a:spLocks noChangeArrowheads="1"/>
          </p:cNvSpPr>
          <p:nvPr/>
        </p:nvSpPr>
        <p:spPr bwMode="auto">
          <a:xfrm>
            <a:off x="838200" y="3048000"/>
            <a:ext cx="5181600" cy="3113088"/>
          </a:xfrm>
          <a:prstGeom prst="rect">
            <a:avLst/>
          </a:prstGeom>
          <a:noFill/>
          <a:ln w="9525">
            <a:noFill/>
            <a:miter lim="800000"/>
            <a:headEnd/>
            <a:tailEnd/>
          </a:ln>
        </p:spPr>
        <p:txBody>
          <a:bodyPr>
            <a:spAutoFit/>
          </a:bodyPr>
          <a:lstStyle/>
          <a:p>
            <a:pPr algn="l"/>
            <a:r>
              <a:rPr kumimoji="1" lang="en-US" altLang="ko-KR" u="none">
                <a:ea typeface="Gulim" pitchFamily="34" charset="-127"/>
              </a:rPr>
              <a:t> </a:t>
            </a:r>
            <a:r>
              <a:rPr kumimoji="1" lang="en-US" altLang="ko-KR" sz="1500" b="1" u="none">
                <a:ea typeface="Gulim" pitchFamily="34" charset="-127"/>
              </a:rPr>
              <a:t>Decimal  BCD(8421)  2421    84-2-1</a:t>
            </a:r>
            <a:r>
              <a:rPr kumimoji="1" lang="fa-IR" altLang="ko-KR" sz="1500" b="1" u="none"/>
              <a:t>   </a:t>
            </a:r>
            <a:r>
              <a:rPr kumimoji="1" lang="en-US" altLang="ko-KR" sz="1500" b="1" u="none">
                <a:ea typeface="Gulim" pitchFamily="34" charset="-127"/>
              </a:rPr>
              <a:t>Excess-3</a:t>
            </a:r>
          </a:p>
          <a:p>
            <a:pPr algn="l"/>
            <a:r>
              <a:rPr kumimoji="1" lang="en-US" altLang="ko-KR" b="1" u="none">
                <a:ea typeface="Gulim" pitchFamily="34" charset="-127"/>
              </a:rPr>
              <a:t>      0        0000        0000    0000     0011</a:t>
            </a:r>
          </a:p>
          <a:p>
            <a:pPr algn="l"/>
            <a:r>
              <a:rPr kumimoji="1" lang="en-US" altLang="ko-KR" b="1" u="none">
                <a:ea typeface="Gulim" pitchFamily="34" charset="-127"/>
              </a:rPr>
              <a:t>      1        0001        0001    0111     0100</a:t>
            </a:r>
          </a:p>
          <a:p>
            <a:pPr algn="l"/>
            <a:r>
              <a:rPr kumimoji="1" lang="en-US" altLang="ko-KR" b="1" u="none">
                <a:ea typeface="Gulim" pitchFamily="34" charset="-127"/>
              </a:rPr>
              <a:t>      2        0010        0010    0110     0101</a:t>
            </a:r>
          </a:p>
          <a:p>
            <a:pPr algn="l"/>
            <a:r>
              <a:rPr kumimoji="1" lang="en-US" altLang="ko-KR" b="1" u="none">
                <a:ea typeface="Gulim" pitchFamily="34" charset="-127"/>
              </a:rPr>
              <a:t>      3        0011        0011    0101     0110</a:t>
            </a:r>
          </a:p>
          <a:p>
            <a:pPr algn="l"/>
            <a:r>
              <a:rPr kumimoji="1" lang="en-US" altLang="ko-KR" b="1" u="none">
                <a:ea typeface="Gulim" pitchFamily="34" charset="-127"/>
              </a:rPr>
              <a:t>      4        0100        0100    0100     0111</a:t>
            </a:r>
          </a:p>
          <a:p>
            <a:pPr algn="l"/>
            <a:r>
              <a:rPr kumimoji="1" lang="en-US" altLang="ko-KR" b="1" u="none">
                <a:ea typeface="Gulim" pitchFamily="34" charset="-127"/>
              </a:rPr>
              <a:t>      5        0101        1011    1011     1000</a:t>
            </a:r>
          </a:p>
          <a:p>
            <a:pPr algn="l"/>
            <a:r>
              <a:rPr kumimoji="1" lang="en-US" altLang="ko-KR" b="1" u="none">
                <a:ea typeface="Gulim" pitchFamily="34" charset="-127"/>
              </a:rPr>
              <a:t>      6        0110        1100    1010     1001</a:t>
            </a:r>
          </a:p>
          <a:p>
            <a:pPr algn="l"/>
            <a:r>
              <a:rPr kumimoji="1" lang="en-US" altLang="ko-KR" b="1" u="none">
                <a:ea typeface="Gulim" pitchFamily="34" charset="-127"/>
              </a:rPr>
              <a:t>      7        0111        1101    1001     1010</a:t>
            </a:r>
          </a:p>
          <a:p>
            <a:pPr algn="l"/>
            <a:r>
              <a:rPr kumimoji="1" lang="en-US" altLang="ko-KR" b="1" u="none">
                <a:ea typeface="Gulim" pitchFamily="34" charset="-127"/>
              </a:rPr>
              <a:t>      8        1000        1110    1000     1011</a:t>
            </a:r>
          </a:p>
          <a:p>
            <a:pPr algn="l"/>
            <a:r>
              <a:rPr kumimoji="1" lang="en-US" altLang="ko-KR" b="1" u="none">
                <a:ea typeface="Gulim" pitchFamily="34" charset="-127"/>
              </a:rPr>
              <a:t>      9        1001        1111    1111     1100</a:t>
            </a:r>
            <a:endParaRPr kumimoji="1" lang="en-US" b="1" u="none"/>
          </a:p>
        </p:txBody>
      </p:sp>
      <p:sp>
        <p:nvSpPr>
          <p:cNvPr id="82956" name="Footer Placeholder 1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rtl="1" eaLnBrk="1" hangingPunct="1"/>
            <a:r>
              <a:rPr lang="fa-IR" sz="2800" b="1" smtClean="0">
                <a:cs typeface="Nazanin" pitchFamily="2" charset="-78"/>
              </a:rPr>
              <a:t>انواع كدهاي دسيمال</a:t>
            </a:r>
            <a:endParaRPr lang="en-US" sz="2800" b="1" smtClean="0">
              <a:cs typeface="Nazanin" pitchFamily="2" charset="-78"/>
            </a:endParaRPr>
          </a:p>
        </p:txBody>
      </p:sp>
      <p:sp>
        <p:nvSpPr>
          <p:cNvPr id="83971" name="Rectangle 14"/>
          <p:cNvSpPr>
            <a:spLocks noGrp="1" noChangeArrowheads="1"/>
          </p:cNvSpPr>
          <p:nvPr>
            <p:ph type="body" idx="1"/>
          </p:nvPr>
        </p:nvSpPr>
        <p:spPr>
          <a:xfrm>
            <a:off x="457200" y="1524000"/>
            <a:ext cx="8229600" cy="4525963"/>
          </a:xfrm>
          <a:noFill/>
        </p:spPr>
        <p:txBody>
          <a:bodyPr/>
          <a:lstStyle/>
          <a:p>
            <a:pPr algn="r" defTabSz="762000" rtl="1" eaLnBrk="1" hangingPunct="1">
              <a:buFontTx/>
              <a:buNone/>
            </a:pPr>
            <a:r>
              <a:rPr kumimoji="1" lang="fa-IR" altLang="ko-KR" sz="2400" smtClean="0">
                <a:cs typeface="Nazanin" pitchFamily="2" charset="-78"/>
              </a:rPr>
              <a:t>بدست آوردن مكمل 9كد </a:t>
            </a:r>
            <a:r>
              <a:rPr kumimoji="1" lang="en-US" altLang="ko-KR" sz="2400" smtClean="0">
                <a:ea typeface="Gulim" pitchFamily="34" charset="-127"/>
                <a:cs typeface="Nazanin" pitchFamily="2" charset="-78"/>
              </a:rPr>
              <a:t>BCD</a:t>
            </a:r>
            <a:r>
              <a:rPr kumimoji="1" lang="fa-IR" altLang="ko-KR" sz="2400" smtClean="0">
                <a:cs typeface="Nazanin" pitchFamily="2" charset="-78"/>
              </a:rPr>
              <a:t>كار مشكلي است.اما از آنجا كه ساير كدها خود مكمل هستند اين كار براي آنها ساده است.</a:t>
            </a:r>
          </a:p>
          <a:p>
            <a:pPr algn="r" defTabSz="762000" rtl="1" eaLnBrk="1" hangingPunct="1"/>
            <a:r>
              <a:rPr kumimoji="1" lang="fa-IR" altLang="ko-KR" sz="2400" smtClean="0">
                <a:cs typeface="Nazanin" pitchFamily="2" charset="-78"/>
              </a:rPr>
              <a:t>نكات ديگر:</a:t>
            </a:r>
            <a:endParaRPr kumimoji="1" lang="en-US" altLang="ko-KR" sz="2400" smtClean="0">
              <a:ea typeface="Gulim" pitchFamily="34" charset="-127"/>
            </a:endParaRPr>
          </a:p>
        </p:txBody>
      </p:sp>
      <p:sp>
        <p:nvSpPr>
          <p:cNvPr id="83972" name="Rectangle 16"/>
          <p:cNvSpPr>
            <a:spLocks noChangeArrowheads="1"/>
          </p:cNvSpPr>
          <p:nvPr/>
        </p:nvSpPr>
        <p:spPr bwMode="auto">
          <a:xfrm>
            <a:off x="838200" y="2667000"/>
            <a:ext cx="4686300" cy="1795463"/>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sz="1600" b="1" u="none">
                <a:ea typeface="Gulim" pitchFamily="34" charset="-127"/>
              </a:rPr>
              <a:t>                d</a:t>
            </a:r>
            <a:r>
              <a:rPr kumimoji="1" lang="en-US" altLang="ko-KR" sz="1600" b="1" u="none" baseline="-25000">
                <a:ea typeface="Gulim" pitchFamily="34" charset="-127"/>
              </a:rPr>
              <a:t>3</a:t>
            </a:r>
            <a:r>
              <a:rPr kumimoji="1" lang="en-US" altLang="ko-KR" sz="1600" b="1" u="none">
                <a:ea typeface="Gulim" pitchFamily="34" charset="-127"/>
              </a:rPr>
              <a:t> d</a:t>
            </a:r>
            <a:r>
              <a:rPr kumimoji="1" lang="en-US" altLang="ko-KR" sz="1600" b="1" u="none" baseline="-25000">
                <a:ea typeface="Gulim" pitchFamily="34" charset="-127"/>
              </a:rPr>
              <a:t>2</a:t>
            </a:r>
            <a:r>
              <a:rPr kumimoji="1" lang="en-US" altLang="ko-KR" sz="1600" b="1" u="none">
                <a:ea typeface="Gulim" pitchFamily="34" charset="-127"/>
              </a:rPr>
              <a:t> d</a:t>
            </a:r>
            <a:r>
              <a:rPr kumimoji="1" lang="en-US" altLang="ko-KR" sz="1600" b="1" u="none" baseline="-25000">
                <a:ea typeface="Gulim" pitchFamily="34" charset="-127"/>
              </a:rPr>
              <a:t>1</a:t>
            </a:r>
            <a:r>
              <a:rPr kumimoji="1" lang="en-US" altLang="ko-KR" sz="1600" b="1" u="none">
                <a:ea typeface="Gulim" pitchFamily="34" charset="-127"/>
              </a:rPr>
              <a:t> d</a:t>
            </a:r>
            <a:r>
              <a:rPr kumimoji="1" lang="en-US" altLang="ko-KR" sz="1600" b="1" u="none" baseline="-25000">
                <a:ea typeface="Gulim" pitchFamily="34" charset="-127"/>
              </a:rPr>
              <a:t>0</a:t>
            </a:r>
            <a:r>
              <a:rPr kumimoji="1" lang="en-US" altLang="ko-KR" sz="1600" b="1" u="none">
                <a:ea typeface="Gulim" pitchFamily="34" charset="-127"/>
              </a:rPr>
              <a:t>:  symbol in the codes</a:t>
            </a:r>
          </a:p>
          <a:p>
            <a:pPr algn="l" defTabSz="762000" eaLnBrk="0" hangingPunct="0">
              <a:lnSpc>
                <a:spcPct val="102000"/>
              </a:lnSpc>
            </a:pPr>
            <a:endParaRPr kumimoji="1" lang="en-US" altLang="ko-KR" sz="1600" b="1" u="none">
              <a:ea typeface="Gulim" pitchFamily="34" charset="-127"/>
            </a:endParaRPr>
          </a:p>
          <a:p>
            <a:pPr algn="l" defTabSz="762000" eaLnBrk="0" hangingPunct="0">
              <a:lnSpc>
                <a:spcPct val="102000"/>
              </a:lnSpc>
            </a:pPr>
            <a:r>
              <a:rPr kumimoji="1" lang="en-US" altLang="ko-KR" sz="1600" b="1" u="none">
                <a:ea typeface="Gulim" pitchFamily="34" charset="-127"/>
              </a:rPr>
              <a:t>    BCD:  d</a:t>
            </a:r>
            <a:r>
              <a:rPr kumimoji="1" lang="en-US" altLang="ko-KR" sz="1600" b="1" u="none" baseline="-25000">
                <a:ea typeface="Gulim" pitchFamily="34" charset="-127"/>
              </a:rPr>
              <a:t>3</a:t>
            </a:r>
            <a:r>
              <a:rPr kumimoji="1" lang="en-US" altLang="ko-KR" sz="1600" b="1" u="none">
                <a:ea typeface="Gulim" pitchFamily="34" charset="-127"/>
              </a:rPr>
              <a:t> x 8  +  d</a:t>
            </a:r>
            <a:r>
              <a:rPr kumimoji="1" lang="en-US" altLang="ko-KR" sz="1600" b="1" u="none" baseline="-25000">
                <a:ea typeface="Gulim" pitchFamily="34" charset="-127"/>
              </a:rPr>
              <a:t>2</a:t>
            </a:r>
            <a:r>
              <a:rPr kumimoji="1" lang="en-US" altLang="ko-KR" sz="1600" b="1" u="none">
                <a:ea typeface="Gulim" pitchFamily="34" charset="-127"/>
              </a:rPr>
              <a:t> x 4  +  d</a:t>
            </a:r>
            <a:r>
              <a:rPr kumimoji="1" lang="en-US" altLang="ko-KR" sz="1600" b="1" u="none" baseline="-25000">
                <a:ea typeface="Gulim" pitchFamily="34" charset="-127"/>
              </a:rPr>
              <a:t>1</a:t>
            </a:r>
            <a:r>
              <a:rPr kumimoji="1" lang="en-US" altLang="ko-KR" sz="1600" b="1" u="none">
                <a:ea typeface="Gulim" pitchFamily="34" charset="-127"/>
              </a:rPr>
              <a:t> x 2  +  d</a:t>
            </a:r>
            <a:r>
              <a:rPr kumimoji="1" lang="en-US" altLang="ko-KR" sz="1600" b="1" u="none" baseline="-25000">
                <a:ea typeface="Gulim" pitchFamily="34" charset="-127"/>
              </a:rPr>
              <a:t>0</a:t>
            </a:r>
            <a:r>
              <a:rPr kumimoji="1" lang="en-US" altLang="ko-KR" sz="1600" b="1" u="none">
                <a:ea typeface="Gulim" pitchFamily="34" charset="-127"/>
              </a:rPr>
              <a:t> x 1</a:t>
            </a:r>
          </a:p>
          <a:p>
            <a:pPr algn="l" defTabSz="762000" eaLnBrk="0" hangingPunct="0">
              <a:lnSpc>
                <a:spcPct val="102000"/>
              </a:lnSpc>
            </a:pPr>
            <a:r>
              <a:rPr kumimoji="1" lang="en-US" altLang="ko-KR" sz="1600" b="1" u="none">
                <a:ea typeface="Gulim" pitchFamily="34" charset="-127"/>
              </a:rPr>
              <a:t>                       </a:t>
            </a:r>
            <a:r>
              <a:rPr kumimoji="1" lang="en-US" altLang="ko-KR" sz="1600" b="1" u="none">
                <a:ea typeface="Gulim" pitchFamily="34" charset="-127"/>
                <a:sym typeface="Symbol" pitchFamily="18" charset="2"/>
              </a:rPr>
              <a:t></a:t>
            </a:r>
            <a:r>
              <a:rPr kumimoji="1" lang="en-US" altLang="ko-KR" sz="1600" b="1" u="none">
                <a:ea typeface="Gulim" pitchFamily="34" charset="-127"/>
              </a:rPr>
              <a:t> 8421 code.</a:t>
            </a:r>
          </a:p>
          <a:p>
            <a:pPr algn="l" defTabSz="762000" eaLnBrk="0" hangingPunct="0">
              <a:lnSpc>
                <a:spcPct val="102000"/>
              </a:lnSpc>
            </a:pPr>
            <a:r>
              <a:rPr kumimoji="1" lang="en-US" altLang="ko-KR" sz="1600" b="1" u="none">
                <a:ea typeface="Gulim" pitchFamily="34" charset="-127"/>
              </a:rPr>
              <a:t>    2421:   d</a:t>
            </a:r>
            <a:r>
              <a:rPr kumimoji="1" lang="en-US" altLang="ko-KR" sz="1600" b="1" u="none" baseline="-25000">
                <a:ea typeface="Gulim" pitchFamily="34" charset="-127"/>
              </a:rPr>
              <a:t>3</a:t>
            </a:r>
            <a:r>
              <a:rPr kumimoji="1" lang="en-US" altLang="ko-KR" sz="1600" b="1" u="none">
                <a:ea typeface="Gulim" pitchFamily="34" charset="-127"/>
              </a:rPr>
              <a:t> x 2  +  d</a:t>
            </a:r>
            <a:r>
              <a:rPr kumimoji="1" lang="en-US" altLang="ko-KR" sz="1600" b="1" u="none" baseline="-25000">
                <a:ea typeface="Gulim" pitchFamily="34" charset="-127"/>
              </a:rPr>
              <a:t>2</a:t>
            </a:r>
            <a:r>
              <a:rPr kumimoji="1" lang="en-US" altLang="ko-KR" sz="1600" b="1" u="none">
                <a:ea typeface="Gulim" pitchFamily="34" charset="-127"/>
              </a:rPr>
              <a:t> x 4  +  d</a:t>
            </a:r>
            <a:r>
              <a:rPr kumimoji="1" lang="en-US" altLang="ko-KR" sz="1600" b="1" u="none" baseline="-25000">
                <a:ea typeface="Gulim" pitchFamily="34" charset="-127"/>
              </a:rPr>
              <a:t>1</a:t>
            </a:r>
            <a:r>
              <a:rPr kumimoji="1" lang="en-US" altLang="ko-KR" sz="1600" b="1" u="none">
                <a:ea typeface="Gulim" pitchFamily="34" charset="-127"/>
              </a:rPr>
              <a:t> x 2  +  d</a:t>
            </a:r>
            <a:r>
              <a:rPr kumimoji="1" lang="en-US" altLang="ko-KR" sz="1600" b="1" u="none" baseline="-25000">
                <a:ea typeface="Gulim" pitchFamily="34" charset="-127"/>
              </a:rPr>
              <a:t>0</a:t>
            </a:r>
            <a:r>
              <a:rPr kumimoji="1" lang="en-US" altLang="ko-KR" sz="1600" b="1" u="none">
                <a:ea typeface="Gulim" pitchFamily="34" charset="-127"/>
              </a:rPr>
              <a:t> x 1</a:t>
            </a:r>
          </a:p>
          <a:p>
            <a:pPr algn="l" defTabSz="762000" eaLnBrk="0" hangingPunct="0">
              <a:lnSpc>
                <a:spcPct val="102000"/>
              </a:lnSpc>
            </a:pPr>
            <a:r>
              <a:rPr kumimoji="1" lang="en-US" altLang="ko-KR" sz="1600" b="1" u="none">
                <a:ea typeface="Gulim" pitchFamily="34" charset="-127"/>
              </a:rPr>
              <a:t>    84-2-1: d</a:t>
            </a:r>
            <a:r>
              <a:rPr kumimoji="1" lang="en-US" altLang="ko-KR" sz="1600" b="1" u="none" baseline="-25000">
                <a:ea typeface="Gulim" pitchFamily="34" charset="-127"/>
              </a:rPr>
              <a:t>3</a:t>
            </a:r>
            <a:r>
              <a:rPr kumimoji="1" lang="en-US" altLang="ko-KR" sz="1600" b="1" u="none">
                <a:ea typeface="Gulim" pitchFamily="34" charset="-127"/>
              </a:rPr>
              <a:t> x 8  +  d</a:t>
            </a:r>
            <a:r>
              <a:rPr kumimoji="1" lang="en-US" altLang="ko-KR" sz="1600" b="1" u="none" baseline="-25000">
                <a:ea typeface="Gulim" pitchFamily="34" charset="-127"/>
              </a:rPr>
              <a:t>2</a:t>
            </a:r>
            <a:r>
              <a:rPr kumimoji="1" lang="en-US" altLang="ko-KR" sz="1600" b="1" u="none">
                <a:ea typeface="Gulim" pitchFamily="34" charset="-127"/>
              </a:rPr>
              <a:t> x 4  +  d</a:t>
            </a:r>
            <a:r>
              <a:rPr kumimoji="1" lang="en-US" altLang="ko-KR" sz="1600" b="1" u="none" baseline="-25000">
                <a:ea typeface="Gulim" pitchFamily="34" charset="-127"/>
              </a:rPr>
              <a:t>1</a:t>
            </a:r>
            <a:r>
              <a:rPr kumimoji="1" lang="en-US" altLang="ko-KR" sz="1600" b="1" u="none">
                <a:ea typeface="Gulim" pitchFamily="34" charset="-127"/>
              </a:rPr>
              <a:t> x (-2)  +  d</a:t>
            </a:r>
            <a:r>
              <a:rPr kumimoji="1" lang="en-US" altLang="ko-KR" sz="1600" b="1" u="none" baseline="-25000">
                <a:ea typeface="Gulim" pitchFamily="34" charset="-127"/>
              </a:rPr>
              <a:t>0</a:t>
            </a:r>
            <a:r>
              <a:rPr kumimoji="1" lang="en-US" altLang="ko-KR" sz="1600" b="1" u="none">
                <a:ea typeface="Gulim" pitchFamily="34" charset="-127"/>
              </a:rPr>
              <a:t> x (-1)</a:t>
            </a:r>
          </a:p>
          <a:p>
            <a:pPr algn="l" defTabSz="762000" eaLnBrk="0" hangingPunct="0">
              <a:lnSpc>
                <a:spcPct val="102000"/>
              </a:lnSpc>
            </a:pPr>
            <a:r>
              <a:rPr kumimoji="1" lang="en-US" altLang="ko-KR" sz="1600" b="1" u="none">
                <a:ea typeface="Gulim" pitchFamily="34" charset="-127"/>
              </a:rPr>
              <a:t>    Excess-3:  BCD + 3    </a:t>
            </a:r>
          </a:p>
        </p:txBody>
      </p:sp>
      <p:sp>
        <p:nvSpPr>
          <p:cNvPr id="8397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rtl="1" eaLnBrk="1" hangingPunct="1"/>
            <a:r>
              <a:rPr lang="fa-IR" sz="2800" b="1" smtClean="0">
                <a:cs typeface="Nazanin" pitchFamily="2" charset="-78"/>
              </a:rPr>
              <a:t>كد گري</a:t>
            </a:r>
            <a:endParaRPr lang="en-US" sz="2800" b="1" smtClean="0">
              <a:cs typeface="Nazanin" pitchFamily="2" charset="-78"/>
            </a:endParaRPr>
          </a:p>
        </p:txBody>
      </p:sp>
      <p:sp>
        <p:nvSpPr>
          <p:cNvPr id="84995" name="Rectangle 3"/>
          <p:cNvSpPr>
            <a:spLocks noGrp="1" noChangeArrowheads="1"/>
          </p:cNvSpPr>
          <p:nvPr>
            <p:ph type="body" idx="1"/>
          </p:nvPr>
        </p:nvSpPr>
        <p:spPr>
          <a:xfrm>
            <a:off x="457200" y="1524000"/>
            <a:ext cx="8229600" cy="4525963"/>
          </a:xfrm>
          <a:noFill/>
        </p:spPr>
        <p:txBody>
          <a:bodyPr/>
          <a:lstStyle/>
          <a:p>
            <a:pPr marL="0" indent="0" algn="r" defTabSz="762000" rtl="1" eaLnBrk="1" hangingPunct="1"/>
            <a:r>
              <a:rPr kumimoji="1" lang="fa-IR" altLang="ko-KR" sz="2400" smtClean="0">
                <a:cs typeface="Nazanin" pitchFamily="2" charset="-78"/>
              </a:rPr>
              <a:t>يكي از خصيصه هاي كد گري اينست كه دو كد متوالي آن تنها در يك بيت  با يكديگر تفاوت دارند.</a:t>
            </a:r>
          </a:p>
          <a:p>
            <a:pPr marL="0" indent="0" algn="r" defTabSz="762000" rtl="1" eaLnBrk="1" hangingPunct="1"/>
            <a:r>
              <a:rPr kumimoji="1" lang="fa-IR" altLang="ko-KR" sz="2400" smtClean="0">
                <a:cs typeface="Nazanin" pitchFamily="2" charset="-78"/>
              </a:rPr>
              <a:t>خصيصة فوق در بعضي مواقع كاربرد دارد.</a:t>
            </a:r>
          </a:p>
          <a:p>
            <a:pPr marL="0" indent="0" algn="r" defTabSz="762000" rtl="1" eaLnBrk="1" hangingPunct="1"/>
            <a:endParaRPr kumimoji="1" lang="en-US" altLang="ko-KR" sz="2400" smtClean="0">
              <a:ea typeface="Gulim" pitchFamily="34" charset="-127"/>
              <a:cs typeface="Nazanin" pitchFamily="2" charset="-78"/>
            </a:endParaRPr>
          </a:p>
        </p:txBody>
      </p:sp>
      <p:sp>
        <p:nvSpPr>
          <p:cNvPr id="84996" name="Rectangle 5"/>
          <p:cNvSpPr>
            <a:spLocks noChangeArrowheads="1"/>
          </p:cNvSpPr>
          <p:nvPr/>
        </p:nvSpPr>
        <p:spPr bwMode="auto">
          <a:xfrm>
            <a:off x="1004888" y="2647950"/>
            <a:ext cx="808037" cy="479425"/>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1000"/>
              </a:lnSpc>
            </a:pPr>
            <a:r>
              <a:rPr kumimoji="1" lang="en-US" altLang="ko-KR" sz="1400" b="1" u="none">
                <a:ea typeface="Gulim" pitchFamily="34" charset="-127"/>
              </a:rPr>
              <a:t>Decimal</a:t>
            </a:r>
          </a:p>
          <a:p>
            <a:pPr algn="l" defTabSz="762000" eaLnBrk="0" hangingPunct="0">
              <a:lnSpc>
                <a:spcPct val="101000"/>
              </a:lnSpc>
            </a:pPr>
            <a:r>
              <a:rPr kumimoji="1" lang="en-US" altLang="ko-KR" sz="1400" b="1" u="none">
                <a:ea typeface="Gulim" pitchFamily="34" charset="-127"/>
              </a:rPr>
              <a:t>number</a:t>
            </a:r>
          </a:p>
        </p:txBody>
      </p:sp>
      <p:sp>
        <p:nvSpPr>
          <p:cNvPr id="84997" name="Rectangle 6"/>
          <p:cNvSpPr>
            <a:spLocks noChangeArrowheads="1"/>
          </p:cNvSpPr>
          <p:nvPr/>
        </p:nvSpPr>
        <p:spPr bwMode="auto">
          <a:xfrm>
            <a:off x="1698625" y="2579688"/>
            <a:ext cx="2974975" cy="547687"/>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      </a:t>
            </a:r>
            <a:r>
              <a:rPr kumimoji="1" lang="en-US" altLang="ko-KR" sz="1400" b="1" u="none">
                <a:ea typeface="Gulim" pitchFamily="34" charset="-127"/>
              </a:rPr>
              <a:t>Gray                     Binary</a:t>
            </a:r>
          </a:p>
          <a:p>
            <a:pPr algn="l" defTabSz="762000" eaLnBrk="0" hangingPunct="0">
              <a:lnSpc>
                <a:spcPct val="102000"/>
              </a:lnSpc>
            </a:pPr>
            <a:r>
              <a:rPr kumimoji="1" lang="en-US" altLang="ko-KR" sz="1400" b="1" u="none">
                <a:ea typeface="Gulim" pitchFamily="34" charset="-127"/>
              </a:rPr>
              <a:t>   g</a:t>
            </a:r>
            <a:r>
              <a:rPr kumimoji="1" lang="en-US" altLang="ko-KR" sz="1400" b="1" u="none" baseline="-25000">
                <a:ea typeface="Gulim" pitchFamily="34" charset="-127"/>
              </a:rPr>
              <a:t>3</a:t>
            </a:r>
            <a:r>
              <a:rPr kumimoji="1" lang="en-US" altLang="ko-KR" sz="1400" b="1" u="none">
                <a:ea typeface="Gulim" pitchFamily="34" charset="-127"/>
              </a:rPr>
              <a:t>   g</a:t>
            </a:r>
            <a:r>
              <a:rPr kumimoji="1" lang="en-US" altLang="ko-KR" sz="1400" b="1" u="none" baseline="-25000">
                <a:ea typeface="Gulim" pitchFamily="34" charset="-127"/>
              </a:rPr>
              <a:t>2</a:t>
            </a:r>
            <a:r>
              <a:rPr kumimoji="1" lang="en-US" altLang="ko-KR" sz="1400" b="1" u="none">
                <a:ea typeface="Gulim" pitchFamily="34" charset="-127"/>
              </a:rPr>
              <a:t>   g</a:t>
            </a:r>
            <a:r>
              <a:rPr kumimoji="1" lang="en-US" altLang="ko-KR" sz="1400" b="1" u="none" baseline="-25000">
                <a:ea typeface="Gulim" pitchFamily="34" charset="-127"/>
              </a:rPr>
              <a:t>1</a:t>
            </a:r>
            <a:r>
              <a:rPr kumimoji="1" lang="en-US" altLang="ko-KR" sz="1400" b="1" u="none">
                <a:ea typeface="Gulim" pitchFamily="34" charset="-127"/>
              </a:rPr>
              <a:t>   g</a:t>
            </a:r>
            <a:r>
              <a:rPr kumimoji="1" lang="en-US" altLang="ko-KR" sz="1400" b="1" u="none" baseline="-25000">
                <a:ea typeface="Gulim" pitchFamily="34" charset="-127"/>
              </a:rPr>
              <a:t>0</a:t>
            </a:r>
            <a:r>
              <a:rPr kumimoji="1" lang="en-US" altLang="ko-KR" sz="1400" b="1" u="none">
                <a:ea typeface="Gulim" pitchFamily="34" charset="-127"/>
              </a:rPr>
              <a:t>         b</a:t>
            </a:r>
            <a:r>
              <a:rPr kumimoji="1" lang="en-US" altLang="ko-KR" sz="1400" b="1" u="none" baseline="-25000">
                <a:ea typeface="Gulim" pitchFamily="34" charset="-127"/>
              </a:rPr>
              <a:t>3</a:t>
            </a:r>
            <a:r>
              <a:rPr kumimoji="1" lang="en-US" altLang="ko-KR" sz="1400" b="1" u="none">
                <a:ea typeface="Gulim" pitchFamily="34" charset="-127"/>
              </a:rPr>
              <a:t>   b</a:t>
            </a:r>
            <a:r>
              <a:rPr kumimoji="1" lang="en-US" altLang="ko-KR" sz="1400" b="1" u="none" baseline="-25000">
                <a:ea typeface="Gulim" pitchFamily="34" charset="-127"/>
              </a:rPr>
              <a:t>2</a:t>
            </a:r>
            <a:r>
              <a:rPr kumimoji="1" lang="en-US" altLang="ko-KR" sz="1400" b="1" u="none">
                <a:ea typeface="Gulim" pitchFamily="34" charset="-127"/>
              </a:rPr>
              <a:t>   b</a:t>
            </a:r>
            <a:r>
              <a:rPr kumimoji="1" lang="en-US" altLang="ko-KR" sz="1400" b="1" u="none" baseline="-25000">
                <a:ea typeface="Gulim" pitchFamily="34" charset="-127"/>
              </a:rPr>
              <a:t>1</a:t>
            </a:r>
            <a:r>
              <a:rPr kumimoji="1" lang="en-US" altLang="ko-KR" sz="1400" b="1" u="none">
                <a:ea typeface="Gulim" pitchFamily="34" charset="-127"/>
              </a:rPr>
              <a:t>   b</a:t>
            </a:r>
            <a:r>
              <a:rPr kumimoji="1" lang="en-US" altLang="ko-KR" sz="1400" b="1" u="none" baseline="-25000">
                <a:ea typeface="Gulim" pitchFamily="34" charset="-127"/>
              </a:rPr>
              <a:t>0</a:t>
            </a:r>
            <a:endParaRPr kumimoji="1" lang="en-US" altLang="ko-KR" sz="1400" b="1" u="none">
              <a:ea typeface="Gulim" pitchFamily="34" charset="-127"/>
            </a:endParaRPr>
          </a:p>
        </p:txBody>
      </p:sp>
      <p:sp>
        <p:nvSpPr>
          <p:cNvPr id="84998" name="Rectangle 7"/>
          <p:cNvSpPr>
            <a:spLocks noChangeArrowheads="1"/>
          </p:cNvSpPr>
          <p:nvPr/>
        </p:nvSpPr>
        <p:spPr bwMode="auto">
          <a:xfrm>
            <a:off x="1284288" y="3109913"/>
            <a:ext cx="3473450" cy="3454400"/>
          </a:xfrm>
          <a:prstGeom prst="rect">
            <a:avLst/>
          </a:prstGeom>
          <a:noFill/>
          <a:ln w="12700">
            <a:noFill/>
            <a:miter lim="800000"/>
            <a:headEnd/>
            <a:tailEnd/>
          </a:ln>
        </p:spPr>
        <p:txBody>
          <a:bodyPr wrap="none" lIns="63500" tIns="25400" rIns="63500" bIns="25400">
            <a:spAutoFit/>
          </a:bodyPr>
          <a:lstStyle/>
          <a:p>
            <a:pPr algn="l" defTabSz="762000" eaLnBrk="0" hangingPunct="0"/>
            <a:r>
              <a:rPr kumimoji="1" lang="en-US" altLang="ko-KR" sz="1400" b="1" u="none">
                <a:ea typeface="Gulim" pitchFamily="34" charset="-127"/>
              </a:rPr>
              <a:t>  0          0    0    0    0            0    0    0    0</a:t>
            </a:r>
          </a:p>
          <a:p>
            <a:pPr algn="l" defTabSz="762000" eaLnBrk="0" hangingPunct="0"/>
            <a:r>
              <a:rPr kumimoji="1" lang="en-US" altLang="ko-KR" sz="1400" b="1" u="none">
                <a:ea typeface="Gulim" pitchFamily="34" charset="-127"/>
              </a:rPr>
              <a:t>  1          0    0    0    1            0    0    0    1</a:t>
            </a:r>
          </a:p>
          <a:p>
            <a:pPr algn="l" defTabSz="762000" eaLnBrk="0" hangingPunct="0"/>
            <a:r>
              <a:rPr kumimoji="1" lang="en-US" altLang="ko-KR" sz="1400" b="1" u="none">
                <a:ea typeface="Gulim" pitchFamily="34" charset="-127"/>
              </a:rPr>
              <a:t>  2          0    0    1    1            0    0    1    0</a:t>
            </a:r>
          </a:p>
          <a:p>
            <a:pPr algn="l" defTabSz="762000" eaLnBrk="0" hangingPunct="0"/>
            <a:r>
              <a:rPr kumimoji="1" lang="en-US" altLang="ko-KR" sz="1400" b="1" u="none">
                <a:ea typeface="Gulim" pitchFamily="34" charset="-127"/>
              </a:rPr>
              <a:t>  3          0    0    1    0            0    0    1    1</a:t>
            </a:r>
          </a:p>
          <a:p>
            <a:pPr algn="l" defTabSz="762000" eaLnBrk="0" hangingPunct="0"/>
            <a:r>
              <a:rPr kumimoji="1" lang="en-US" altLang="ko-KR" sz="1400" b="1" u="none">
                <a:ea typeface="Gulim" pitchFamily="34" charset="-127"/>
              </a:rPr>
              <a:t>  4          0    1    1    0            0    1    0    0</a:t>
            </a:r>
          </a:p>
          <a:p>
            <a:pPr algn="l" defTabSz="762000" eaLnBrk="0" hangingPunct="0"/>
            <a:r>
              <a:rPr kumimoji="1" lang="en-US" altLang="ko-KR" sz="1400" b="1" u="none">
                <a:ea typeface="Gulim" pitchFamily="34" charset="-127"/>
              </a:rPr>
              <a:t>  5          0    1    1    1            0    1    0    1</a:t>
            </a:r>
          </a:p>
          <a:p>
            <a:pPr algn="l" defTabSz="762000" eaLnBrk="0" hangingPunct="0"/>
            <a:r>
              <a:rPr kumimoji="1" lang="en-US" altLang="ko-KR" sz="1400" b="1" u="none">
                <a:ea typeface="Gulim" pitchFamily="34" charset="-127"/>
              </a:rPr>
              <a:t>  6          0    1    0    1            0    1    1    0  </a:t>
            </a:r>
          </a:p>
          <a:p>
            <a:pPr algn="l" defTabSz="762000" eaLnBrk="0" hangingPunct="0"/>
            <a:r>
              <a:rPr kumimoji="1" lang="en-US" altLang="ko-KR" sz="1400" b="1" u="none">
                <a:ea typeface="Gulim" pitchFamily="34" charset="-127"/>
              </a:rPr>
              <a:t>  7          0    1    0    0            0    1    1    1</a:t>
            </a:r>
          </a:p>
          <a:p>
            <a:pPr algn="l" defTabSz="762000" eaLnBrk="0" hangingPunct="0"/>
            <a:r>
              <a:rPr kumimoji="1" lang="en-US" altLang="ko-KR" sz="1400" b="1" u="none">
                <a:ea typeface="Gulim" pitchFamily="34" charset="-127"/>
              </a:rPr>
              <a:t>  8          1    1    0    0            1    0    0    0</a:t>
            </a:r>
          </a:p>
          <a:p>
            <a:pPr algn="l" defTabSz="762000" eaLnBrk="0" hangingPunct="0"/>
            <a:r>
              <a:rPr kumimoji="1" lang="en-US" altLang="ko-KR" sz="1400" b="1" u="none">
                <a:ea typeface="Gulim" pitchFamily="34" charset="-127"/>
              </a:rPr>
              <a:t>  9          1    1    0    1            1    0    0    1</a:t>
            </a:r>
          </a:p>
          <a:p>
            <a:pPr algn="l" defTabSz="762000" eaLnBrk="0" hangingPunct="0"/>
            <a:r>
              <a:rPr kumimoji="1" lang="en-US" altLang="ko-KR" sz="1400" b="1" u="none">
                <a:ea typeface="Gulim" pitchFamily="34" charset="-127"/>
              </a:rPr>
              <a:t>10          1    1    1    1            1    0    1    0</a:t>
            </a:r>
          </a:p>
          <a:p>
            <a:pPr algn="l" defTabSz="762000" eaLnBrk="0" hangingPunct="0"/>
            <a:r>
              <a:rPr kumimoji="1" lang="en-US" altLang="ko-KR" sz="1400" b="1" u="none">
                <a:ea typeface="Gulim" pitchFamily="34" charset="-127"/>
              </a:rPr>
              <a:t>11          1    1    1    0            1    0    1    1</a:t>
            </a:r>
          </a:p>
          <a:p>
            <a:pPr algn="l" defTabSz="762000" eaLnBrk="0" hangingPunct="0"/>
            <a:r>
              <a:rPr kumimoji="1" lang="en-US" altLang="ko-KR" sz="1400" b="1" u="none">
                <a:ea typeface="Gulim" pitchFamily="34" charset="-127"/>
              </a:rPr>
              <a:t>12          1    0    1    0            1    1    0    0</a:t>
            </a:r>
          </a:p>
          <a:p>
            <a:pPr algn="l" defTabSz="762000" eaLnBrk="0" hangingPunct="0"/>
            <a:r>
              <a:rPr kumimoji="1" lang="en-US" altLang="ko-KR" sz="1400" b="1" u="none">
                <a:ea typeface="Gulim" pitchFamily="34" charset="-127"/>
              </a:rPr>
              <a:t>13          1    0    1    1            1    1    0    1</a:t>
            </a:r>
          </a:p>
          <a:p>
            <a:pPr algn="l" defTabSz="762000" eaLnBrk="0" hangingPunct="0"/>
            <a:r>
              <a:rPr kumimoji="1" lang="en-US" altLang="ko-KR" sz="1400" b="1" u="none">
                <a:ea typeface="Gulim" pitchFamily="34" charset="-127"/>
              </a:rPr>
              <a:t>14          1    0    0    1            1    1    1    0</a:t>
            </a:r>
          </a:p>
          <a:p>
            <a:pPr algn="l" defTabSz="762000" eaLnBrk="0" hangingPunct="0"/>
            <a:r>
              <a:rPr kumimoji="1" lang="en-US" altLang="ko-KR" sz="1400" b="1" u="none">
                <a:ea typeface="Gulim" pitchFamily="34" charset="-127"/>
              </a:rPr>
              <a:t>15          1    0    0    0            1    1    1    1</a:t>
            </a:r>
          </a:p>
        </p:txBody>
      </p:sp>
      <p:sp>
        <p:nvSpPr>
          <p:cNvPr id="84999" name="Line 8"/>
          <p:cNvSpPr>
            <a:spLocks noChangeShapeType="1"/>
          </p:cNvSpPr>
          <p:nvPr/>
        </p:nvSpPr>
        <p:spPr bwMode="auto">
          <a:xfrm>
            <a:off x="906463" y="3125788"/>
            <a:ext cx="3892550" cy="0"/>
          </a:xfrm>
          <a:prstGeom prst="line">
            <a:avLst/>
          </a:prstGeom>
          <a:noFill/>
          <a:ln w="12700">
            <a:solidFill>
              <a:schemeClr val="tx1"/>
            </a:solidFill>
            <a:round/>
            <a:headEnd/>
            <a:tailEnd/>
          </a:ln>
        </p:spPr>
        <p:txBody>
          <a:bodyPr wrap="none" anchor="ctr"/>
          <a:lstStyle/>
          <a:p>
            <a:endParaRPr lang="en-US"/>
          </a:p>
        </p:txBody>
      </p:sp>
      <p:sp>
        <p:nvSpPr>
          <p:cNvPr id="85000" name="Rectangle 9"/>
          <p:cNvSpPr>
            <a:spLocks noChangeArrowheads="1"/>
          </p:cNvSpPr>
          <p:nvPr/>
        </p:nvSpPr>
        <p:spPr bwMode="auto">
          <a:xfrm>
            <a:off x="5257800" y="4495800"/>
            <a:ext cx="1374775"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fa-IR" altLang="ko-KR" b="1" u="none">
                <a:ea typeface="Gulim" pitchFamily="34" charset="-127"/>
                <a:cs typeface="Nazanin" pitchFamily="2" charset="-78"/>
              </a:rPr>
              <a:t>كد گري 4-بيتي</a:t>
            </a:r>
            <a:endParaRPr kumimoji="1" lang="en-US" altLang="ko-KR" b="1" u="none">
              <a:ea typeface="Gulim" pitchFamily="34" charset="-127"/>
              <a:cs typeface="Nazanin" pitchFamily="2" charset="-78"/>
            </a:endParaRPr>
          </a:p>
        </p:txBody>
      </p:sp>
      <p:sp>
        <p:nvSpPr>
          <p:cNvPr id="85001" name="Rectangle 11"/>
          <p:cNvSpPr>
            <a:spLocks noChangeArrowheads="1"/>
          </p:cNvSpPr>
          <p:nvPr/>
        </p:nvSpPr>
        <p:spPr bwMode="auto">
          <a:xfrm>
            <a:off x="914400" y="2667000"/>
            <a:ext cx="3903663" cy="3959225"/>
          </a:xfrm>
          <a:prstGeom prst="rect">
            <a:avLst/>
          </a:prstGeom>
          <a:noFill/>
          <a:ln w="12700">
            <a:solidFill>
              <a:schemeClr val="tx1"/>
            </a:solidFill>
            <a:miter lim="800000"/>
            <a:headEnd/>
            <a:tailEnd/>
          </a:ln>
        </p:spPr>
        <p:txBody>
          <a:bodyPr wrap="none" anchor="ctr"/>
          <a:lstStyle/>
          <a:p>
            <a:endParaRPr lang="en-US"/>
          </a:p>
        </p:txBody>
      </p:sp>
      <p:sp>
        <p:nvSpPr>
          <p:cNvPr id="85002" name="Line 12"/>
          <p:cNvSpPr>
            <a:spLocks noChangeShapeType="1"/>
          </p:cNvSpPr>
          <p:nvPr/>
        </p:nvSpPr>
        <p:spPr bwMode="auto">
          <a:xfrm>
            <a:off x="1812925" y="2676525"/>
            <a:ext cx="0" cy="3956050"/>
          </a:xfrm>
          <a:prstGeom prst="line">
            <a:avLst/>
          </a:prstGeom>
          <a:noFill/>
          <a:ln w="12700">
            <a:solidFill>
              <a:schemeClr val="tx1"/>
            </a:solidFill>
            <a:round/>
            <a:headEnd/>
            <a:tailEnd/>
          </a:ln>
        </p:spPr>
        <p:txBody>
          <a:bodyPr wrap="none" anchor="ctr"/>
          <a:lstStyle/>
          <a:p>
            <a:endParaRPr lang="en-US"/>
          </a:p>
        </p:txBody>
      </p:sp>
      <p:sp>
        <p:nvSpPr>
          <p:cNvPr id="85003" name="Line 13"/>
          <p:cNvSpPr>
            <a:spLocks noChangeShapeType="1"/>
          </p:cNvSpPr>
          <p:nvPr/>
        </p:nvSpPr>
        <p:spPr bwMode="auto">
          <a:xfrm>
            <a:off x="3276600" y="2667000"/>
            <a:ext cx="0" cy="3956050"/>
          </a:xfrm>
          <a:prstGeom prst="line">
            <a:avLst/>
          </a:prstGeom>
          <a:noFill/>
          <a:ln w="12700">
            <a:solidFill>
              <a:schemeClr val="tx1"/>
            </a:solidFill>
            <a:round/>
            <a:headEnd/>
            <a:tailEnd/>
          </a:ln>
        </p:spPr>
        <p:txBody>
          <a:bodyPr wrap="none" anchor="ctr"/>
          <a:lstStyle/>
          <a:p>
            <a:endParaRPr lang="en-US"/>
          </a:p>
        </p:txBody>
      </p:sp>
      <p:sp>
        <p:nvSpPr>
          <p:cNvPr id="85004" name="Line 14"/>
          <p:cNvSpPr>
            <a:spLocks noChangeShapeType="1"/>
          </p:cNvSpPr>
          <p:nvPr/>
        </p:nvSpPr>
        <p:spPr bwMode="auto">
          <a:xfrm>
            <a:off x="914400" y="3141663"/>
            <a:ext cx="3892550" cy="0"/>
          </a:xfrm>
          <a:prstGeom prst="line">
            <a:avLst/>
          </a:prstGeom>
          <a:noFill/>
          <a:ln w="12700">
            <a:solidFill>
              <a:schemeClr val="tx1"/>
            </a:solidFill>
            <a:round/>
            <a:headEnd/>
            <a:tailEnd/>
          </a:ln>
        </p:spPr>
        <p:txBody>
          <a:bodyPr wrap="none" anchor="ctr"/>
          <a:lstStyle/>
          <a:p>
            <a:endParaRPr lang="en-US"/>
          </a:p>
        </p:txBody>
      </p:sp>
      <p:sp>
        <p:nvSpPr>
          <p:cNvPr id="85005" name="Footer Placeholder 14"/>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rtl="1" eaLnBrk="1" hangingPunct="1"/>
            <a:r>
              <a:rPr lang="fa-IR" sz="2800" b="1" smtClean="0">
                <a:cs typeface="Nazanin" pitchFamily="2" charset="-78"/>
              </a:rPr>
              <a:t>تحليل كد گري</a:t>
            </a:r>
            <a:endParaRPr lang="en-US" sz="2800" b="1" smtClean="0">
              <a:cs typeface="Nazanin" pitchFamily="2" charset="-78"/>
            </a:endParaRPr>
          </a:p>
        </p:txBody>
      </p:sp>
      <p:sp>
        <p:nvSpPr>
          <p:cNvPr id="86019" name="Rectangle 3"/>
          <p:cNvSpPr>
            <a:spLocks noGrp="1" noChangeArrowheads="1"/>
          </p:cNvSpPr>
          <p:nvPr>
            <p:ph type="body" idx="1"/>
          </p:nvPr>
        </p:nvSpPr>
        <p:spPr>
          <a:xfrm>
            <a:off x="457200" y="1524000"/>
            <a:ext cx="8229600" cy="4525963"/>
          </a:xfrm>
          <a:noFill/>
        </p:spPr>
        <p:txBody>
          <a:bodyPr/>
          <a:lstStyle/>
          <a:p>
            <a:pPr marL="0" indent="0" algn="r" defTabSz="762000" rtl="1" eaLnBrk="1" hangingPunct="1"/>
            <a:r>
              <a:rPr kumimoji="1" lang="fa-IR" altLang="ko-KR" sz="2400" smtClean="0">
                <a:cs typeface="Nazanin" pitchFamily="2" charset="-78"/>
              </a:rPr>
              <a:t>فرض كنيد بيت هاي </a:t>
            </a:r>
            <a:r>
              <a:rPr kumimoji="1" lang="en-US" altLang="ko-KR" sz="2400" smtClean="0">
                <a:ea typeface="Gulim" pitchFamily="34" charset="-127"/>
                <a:cs typeface="Nazanin" pitchFamily="2" charset="-78"/>
              </a:rPr>
              <a:t>g</a:t>
            </a:r>
            <a:r>
              <a:rPr kumimoji="1" lang="en-US" altLang="ko-KR" sz="2400" baseline="-25000" smtClean="0">
                <a:ea typeface="Gulim" pitchFamily="34" charset="-127"/>
                <a:cs typeface="Nazanin" pitchFamily="2" charset="-78"/>
              </a:rPr>
              <a:t>n</a:t>
            </a:r>
            <a:r>
              <a:rPr kumimoji="1" lang="en-US" altLang="ko-KR" sz="2400" smtClean="0">
                <a:ea typeface="Gulim" pitchFamily="34" charset="-127"/>
                <a:cs typeface="Nazanin" pitchFamily="2" charset="-78"/>
              </a:rPr>
              <a:t>g</a:t>
            </a:r>
            <a:r>
              <a:rPr kumimoji="1" lang="en-US" altLang="ko-KR" sz="2400" baseline="-25000" smtClean="0">
                <a:ea typeface="Gulim" pitchFamily="34" charset="-127"/>
                <a:cs typeface="Nazanin" pitchFamily="2" charset="-78"/>
              </a:rPr>
              <a:t>n-1</a:t>
            </a:r>
            <a:r>
              <a:rPr kumimoji="1" lang="en-US" altLang="ko-KR" sz="2400" smtClean="0">
                <a:ea typeface="Gulim" pitchFamily="34" charset="-127"/>
                <a:cs typeface="Nazanin" pitchFamily="2" charset="-78"/>
              </a:rPr>
              <a:t>...g</a:t>
            </a:r>
            <a:r>
              <a:rPr kumimoji="1" lang="en-US" altLang="ko-KR" sz="2400" baseline="-25000" smtClean="0">
                <a:ea typeface="Gulim" pitchFamily="34" charset="-127"/>
                <a:cs typeface="Nazanin" pitchFamily="2" charset="-78"/>
              </a:rPr>
              <a:t>1</a:t>
            </a:r>
            <a:r>
              <a:rPr kumimoji="1" lang="en-US" altLang="ko-KR" sz="2400" smtClean="0">
                <a:ea typeface="Gulim" pitchFamily="34" charset="-127"/>
                <a:cs typeface="Nazanin" pitchFamily="2" charset="-78"/>
              </a:rPr>
              <a:t>g</a:t>
            </a:r>
            <a:r>
              <a:rPr kumimoji="1" lang="en-US" altLang="ko-KR" sz="2400" baseline="-25000" smtClean="0">
                <a:ea typeface="Gulim" pitchFamily="34" charset="-127"/>
                <a:cs typeface="Nazanin" pitchFamily="2" charset="-78"/>
              </a:rPr>
              <a:t>0</a:t>
            </a:r>
            <a:r>
              <a:rPr kumimoji="1" lang="fa-IR" altLang="ko-KR" sz="2400" smtClean="0">
                <a:cs typeface="Nazanin" pitchFamily="2" charset="-78"/>
              </a:rPr>
              <a:t>نمايش دهندة يك كد گري  براي عدد باينري </a:t>
            </a:r>
            <a:r>
              <a:rPr kumimoji="1" lang="en-US" altLang="ko-KR" sz="2400" smtClean="0">
                <a:ea typeface="Gulim" pitchFamily="34" charset="-127"/>
              </a:rPr>
              <a:t>b</a:t>
            </a:r>
            <a:r>
              <a:rPr kumimoji="1" lang="en-US" altLang="ko-KR" sz="2400" baseline="-25000" smtClean="0">
                <a:ea typeface="Gulim" pitchFamily="34" charset="-127"/>
              </a:rPr>
              <a:t>n</a:t>
            </a:r>
            <a:r>
              <a:rPr kumimoji="1" lang="en-US" altLang="ko-KR" sz="2400" smtClean="0">
                <a:ea typeface="Gulim" pitchFamily="34" charset="-127"/>
              </a:rPr>
              <a:t>b</a:t>
            </a:r>
            <a:r>
              <a:rPr kumimoji="1" lang="en-US" altLang="ko-KR" sz="2400" baseline="-25000" smtClean="0">
                <a:ea typeface="Gulim" pitchFamily="34" charset="-127"/>
              </a:rPr>
              <a:t>n-1</a:t>
            </a:r>
            <a:r>
              <a:rPr kumimoji="1" lang="en-US" altLang="ko-KR" sz="2400" smtClean="0">
                <a:ea typeface="Gulim" pitchFamily="34" charset="-127"/>
              </a:rPr>
              <a:t>…b</a:t>
            </a:r>
            <a:r>
              <a:rPr kumimoji="1" lang="en-US" altLang="ko-KR" sz="2400" baseline="-25000" smtClean="0">
                <a:ea typeface="Gulim" pitchFamily="34" charset="-127"/>
              </a:rPr>
              <a:t>1</a:t>
            </a:r>
            <a:r>
              <a:rPr kumimoji="1" lang="en-US" altLang="ko-KR" sz="2400" smtClean="0">
                <a:ea typeface="Gulim" pitchFamily="34" charset="-127"/>
              </a:rPr>
              <a:t>b</a:t>
            </a:r>
            <a:r>
              <a:rPr kumimoji="1" lang="en-US" altLang="ko-KR" sz="2400" baseline="-25000" smtClean="0">
                <a:ea typeface="Gulim" pitchFamily="34" charset="-127"/>
              </a:rPr>
              <a:t>0</a:t>
            </a:r>
            <a:r>
              <a:rPr kumimoji="1" lang="fa-IR" altLang="ko-KR" sz="2400" smtClean="0">
                <a:cs typeface="Nazanin" pitchFamily="2" charset="-78"/>
              </a:rPr>
              <a:t>باشند.</a:t>
            </a:r>
            <a:endParaRPr kumimoji="1" lang="en-US" altLang="ko-KR" sz="2400" smtClean="0">
              <a:ea typeface="Gulim" pitchFamily="34" charset="-127"/>
            </a:endParaRPr>
          </a:p>
          <a:p>
            <a:pPr marL="0" indent="0" algn="r" defTabSz="762000" rtl="1" eaLnBrk="1" hangingPunct="1"/>
            <a:endParaRPr kumimoji="1" lang="fa-IR" altLang="ko-KR" sz="2400" smtClean="0">
              <a:cs typeface="Nazanin" pitchFamily="2" charset="-78"/>
            </a:endParaRPr>
          </a:p>
          <a:p>
            <a:pPr marL="0" indent="0" algn="r" defTabSz="762000" rtl="1" eaLnBrk="1" hangingPunct="1"/>
            <a:endParaRPr kumimoji="1" lang="en-US" altLang="ko-KR" sz="2400" smtClean="0">
              <a:ea typeface="Gulim" pitchFamily="34" charset="-127"/>
            </a:endParaRPr>
          </a:p>
        </p:txBody>
      </p:sp>
      <p:sp>
        <p:nvSpPr>
          <p:cNvPr id="86020" name="Rectangle 4"/>
          <p:cNvSpPr>
            <a:spLocks noChangeArrowheads="1"/>
          </p:cNvSpPr>
          <p:nvPr/>
        </p:nvSpPr>
        <p:spPr bwMode="auto">
          <a:xfrm>
            <a:off x="1066800" y="2362200"/>
            <a:ext cx="3338513" cy="18796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20000"/>
              </a:lnSpc>
            </a:pPr>
            <a:r>
              <a:rPr kumimoji="1" lang="en-US" altLang="ko-KR" b="1" u="none">
                <a:ea typeface="Gulim" pitchFamily="34" charset="-127"/>
              </a:rPr>
              <a:t>   g</a:t>
            </a:r>
            <a:r>
              <a:rPr kumimoji="1" lang="en-US" altLang="ko-KR" b="1" u="none" baseline="-25000">
                <a:ea typeface="Gulim" pitchFamily="34" charset="-127"/>
              </a:rPr>
              <a:t>i</a:t>
            </a:r>
            <a:r>
              <a:rPr kumimoji="1" lang="en-US" altLang="ko-KR" b="1" u="none">
                <a:ea typeface="Gulim" pitchFamily="34" charset="-127"/>
              </a:rPr>
              <a:t>   = b</a:t>
            </a:r>
            <a:r>
              <a:rPr kumimoji="1" lang="en-US" altLang="ko-KR" b="1" u="none" baseline="-25000">
                <a:ea typeface="Gulim" pitchFamily="34" charset="-127"/>
              </a:rPr>
              <a:t>i</a:t>
            </a:r>
            <a:r>
              <a:rPr kumimoji="1" lang="en-US" altLang="ko-KR" b="1" u="none">
                <a:ea typeface="Gulim" pitchFamily="34" charset="-127"/>
              </a:rPr>
              <a:t>  </a:t>
            </a:r>
            <a:r>
              <a:rPr kumimoji="1" lang="en-US" altLang="ko-KR" b="1" u="none">
                <a:latin typeface="Symbol" pitchFamily="18" charset="2"/>
                <a:ea typeface="Gulim" pitchFamily="34" charset="-127"/>
              </a:rPr>
              <a:t></a:t>
            </a:r>
            <a:r>
              <a:rPr kumimoji="1" lang="en-US" altLang="ko-KR" b="1" u="none">
                <a:ea typeface="Gulim" pitchFamily="34" charset="-127"/>
              </a:rPr>
              <a:t> b</a:t>
            </a:r>
            <a:r>
              <a:rPr kumimoji="1" lang="en-US" altLang="ko-KR" b="1" u="none" baseline="-25000">
                <a:ea typeface="Gulim" pitchFamily="34" charset="-127"/>
              </a:rPr>
              <a:t>i+1</a:t>
            </a:r>
            <a:r>
              <a:rPr kumimoji="1" lang="en-US" altLang="ko-KR" b="1" u="none">
                <a:ea typeface="Gulim" pitchFamily="34" charset="-127"/>
              </a:rPr>
              <a:t>     ,  0 </a:t>
            </a:r>
            <a:r>
              <a:rPr kumimoji="1" lang="en-US" altLang="ko-KR" b="1" u="none">
                <a:ea typeface="Gulim" pitchFamily="34" charset="-127"/>
                <a:sym typeface="Symbol" pitchFamily="18" charset="2"/>
              </a:rPr>
              <a:t> </a:t>
            </a:r>
            <a:r>
              <a:rPr kumimoji="1" lang="en-US" altLang="ko-KR" b="1" u="none">
                <a:ea typeface="Gulim" pitchFamily="34" charset="-127"/>
              </a:rPr>
              <a:t>i </a:t>
            </a:r>
            <a:r>
              <a:rPr kumimoji="1" lang="en-US" altLang="ko-KR" b="1" u="none">
                <a:ea typeface="Gulim" pitchFamily="34" charset="-127"/>
                <a:sym typeface="Symbol" pitchFamily="18" charset="2"/>
              </a:rPr>
              <a:t></a:t>
            </a:r>
            <a:r>
              <a:rPr kumimoji="1" lang="en-US" altLang="ko-KR" b="1" u="none">
                <a:ea typeface="Gulim" pitchFamily="34" charset="-127"/>
              </a:rPr>
              <a:t> n-1</a:t>
            </a:r>
          </a:p>
          <a:p>
            <a:pPr algn="l" defTabSz="762000" eaLnBrk="0" hangingPunct="0">
              <a:lnSpc>
                <a:spcPct val="102000"/>
              </a:lnSpc>
            </a:pPr>
            <a:r>
              <a:rPr kumimoji="1" lang="en-US" altLang="ko-KR" b="1" u="none">
                <a:ea typeface="Gulim" pitchFamily="34" charset="-127"/>
              </a:rPr>
              <a:t>   g</a:t>
            </a:r>
            <a:r>
              <a:rPr kumimoji="1" lang="en-US" altLang="ko-KR" b="1" u="none" baseline="-25000">
                <a:ea typeface="Gulim" pitchFamily="34" charset="-127"/>
              </a:rPr>
              <a:t>n</a:t>
            </a:r>
            <a:r>
              <a:rPr kumimoji="1" lang="en-US" altLang="ko-KR" b="1" u="none">
                <a:ea typeface="Gulim" pitchFamily="34" charset="-127"/>
              </a:rPr>
              <a:t>   = b</a:t>
            </a:r>
            <a:r>
              <a:rPr kumimoji="1" lang="en-US" altLang="ko-KR" b="1" u="none" baseline="-25000">
                <a:ea typeface="Gulim" pitchFamily="34" charset="-127"/>
              </a:rPr>
              <a:t>n</a:t>
            </a:r>
          </a:p>
          <a:p>
            <a:pPr algn="l" defTabSz="762000" eaLnBrk="0" hangingPunct="0">
              <a:lnSpc>
                <a:spcPct val="102000"/>
              </a:lnSpc>
            </a:pPr>
            <a:r>
              <a:rPr kumimoji="1" lang="en-US" altLang="ko-KR" b="1" u="none">
                <a:ea typeface="Gulim" pitchFamily="34" charset="-127"/>
              </a:rPr>
              <a:t>and</a:t>
            </a:r>
          </a:p>
          <a:p>
            <a:pPr algn="l" defTabSz="762000" eaLnBrk="0" hangingPunct="0">
              <a:lnSpc>
                <a:spcPct val="120000"/>
              </a:lnSpc>
            </a:pPr>
            <a:r>
              <a:rPr kumimoji="1" lang="en-US" altLang="ko-KR" b="1" u="none">
                <a:ea typeface="Gulim" pitchFamily="34" charset="-127"/>
              </a:rPr>
              <a:t>   b</a:t>
            </a:r>
            <a:r>
              <a:rPr kumimoji="1" lang="en-US" altLang="ko-KR" b="1" u="none" baseline="-25000">
                <a:ea typeface="Gulim" pitchFamily="34" charset="-127"/>
              </a:rPr>
              <a:t>n-i</a:t>
            </a:r>
            <a:r>
              <a:rPr kumimoji="1" lang="en-US" altLang="ko-KR" b="1" u="none">
                <a:ea typeface="Gulim" pitchFamily="34" charset="-127"/>
              </a:rPr>
              <a:t>  = g</a:t>
            </a:r>
            <a:r>
              <a:rPr kumimoji="1" lang="en-US" altLang="ko-KR" b="1" u="none" baseline="-25000">
                <a:ea typeface="Gulim" pitchFamily="34" charset="-127"/>
              </a:rPr>
              <a:t>n</a:t>
            </a:r>
            <a:r>
              <a:rPr kumimoji="1" lang="en-US" altLang="ko-KR" b="1" u="none">
                <a:ea typeface="Gulim" pitchFamily="34" charset="-127"/>
              </a:rPr>
              <a:t> </a:t>
            </a:r>
            <a:r>
              <a:rPr kumimoji="1" lang="en-US" altLang="ko-KR" b="1" u="none">
                <a:latin typeface="Symbol" pitchFamily="18" charset="2"/>
                <a:ea typeface="Gulim" pitchFamily="34" charset="-127"/>
              </a:rPr>
              <a:t></a:t>
            </a:r>
            <a:r>
              <a:rPr kumimoji="1" lang="en-US" altLang="ko-KR" b="1" u="none">
                <a:ea typeface="Gulim" pitchFamily="34" charset="-127"/>
              </a:rPr>
              <a:t> g</a:t>
            </a:r>
            <a:r>
              <a:rPr kumimoji="1" lang="en-US" altLang="ko-KR" b="1" u="none" baseline="-25000">
                <a:ea typeface="Gulim" pitchFamily="34" charset="-127"/>
              </a:rPr>
              <a:t>n-1</a:t>
            </a:r>
            <a:r>
              <a:rPr kumimoji="1" lang="en-US" altLang="ko-KR" b="1" u="none">
                <a:ea typeface="Gulim" pitchFamily="34" charset="-127"/>
              </a:rPr>
              <a:t> </a:t>
            </a:r>
            <a:r>
              <a:rPr kumimoji="1" lang="en-US" altLang="ko-KR" b="1" u="none">
                <a:latin typeface="Symbol" pitchFamily="18" charset="2"/>
                <a:ea typeface="Gulim" pitchFamily="34" charset="-127"/>
              </a:rPr>
              <a:t></a:t>
            </a:r>
            <a:r>
              <a:rPr kumimoji="1" lang="en-US" altLang="ko-KR" b="1" u="none">
                <a:ea typeface="Gulim" pitchFamily="34" charset="-127"/>
              </a:rPr>
              <a:t> . . . </a:t>
            </a:r>
            <a:r>
              <a:rPr kumimoji="1" lang="en-US" altLang="ko-KR" b="1" u="none">
                <a:latin typeface="Symbol" pitchFamily="18" charset="2"/>
                <a:ea typeface="Gulim" pitchFamily="34" charset="-127"/>
              </a:rPr>
              <a:t></a:t>
            </a:r>
            <a:r>
              <a:rPr kumimoji="1" lang="en-US" altLang="ko-KR" b="1" u="none">
                <a:ea typeface="Gulim" pitchFamily="34" charset="-127"/>
              </a:rPr>
              <a:t> g</a:t>
            </a:r>
            <a:r>
              <a:rPr kumimoji="1" lang="en-US" altLang="ko-KR" b="1" u="none" baseline="-25000">
                <a:ea typeface="Gulim" pitchFamily="34" charset="-127"/>
              </a:rPr>
              <a:t>n-i</a:t>
            </a:r>
          </a:p>
          <a:p>
            <a:pPr algn="l" defTabSz="762000" eaLnBrk="0" hangingPunct="0">
              <a:lnSpc>
                <a:spcPct val="102000"/>
              </a:lnSpc>
            </a:pPr>
            <a:r>
              <a:rPr kumimoji="1" lang="en-US" altLang="ko-KR" b="1" u="none">
                <a:ea typeface="Gulim" pitchFamily="34" charset="-127"/>
              </a:rPr>
              <a:t>   b</a:t>
            </a:r>
            <a:r>
              <a:rPr kumimoji="1" lang="en-US" altLang="ko-KR" b="1" u="none" baseline="-25000">
                <a:ea typeface="Gulim" pitchFamily="34" charset="-127"/>
              </a:rPr>
              <a:t>n</a:t>
            </a:r>
            <a:r>
              <a:rPr kumimoji="1" lang="en-US" altLang="ko-KR" b="1" u="none">
                <a:ea typeface="Gulim" pitchFamily="34" charset="-127"/>
              </a:rPr>
              <a:t>   = g</a:t>
            </a:r>
            <a:r>
              <a:rPr kumimoji="1" lang="en-US" altLang="ko-KR" b="1" u="none" baseline="-25000">
                <a:ea typeface="Gulim" pitchFamily="34" charset="-127"/>
              </a:rPr>
              <a:t>n</a:t>
            </a:r>
            <a:endParaRPr kumimoji="1" lang="en-US" altLang="ko-KR" b="1" u="none">
              <a:ea typeface="Gulim" pitchFamily="34" charset="-127"/>
            </a:endParaRPr>
          </a:p>
          <a:p>
            <a:pPr algn="l" defTabSz="762000" eaLnBrk="0" hangingPunct="0">
              <a:lnSpc>
                <a:spcPct val="120000"/>
              </a:lnSpc>
            </a:pPr>
            <a:endParaRPr kumimoji="1" lang="en-US" altLang="ko-KR" b="1" u="none">
              <a:ea typeface="Gulim" pitchFamily="34" charset="-127"/>
            </a:endParaRPr>
          </a:p>
        </p:txBody>
      </p:sp>
      <p:sp>
        <p:nvSpPr>
          <p:cNvPr id="86021" name="Rectangle 5"/>
          <p:cNvSpPr>
            <a:spLocks noChangeArrowheads="1"/>
          </p:cNvSpPr>
          <p:nvPr/>
        </p:nvSpPr>
        <p:spPr bwMode="auto">
          <a:xfrm>
            <a:off x="5637213" y="2809875"/>
            <a:ext cx="2292350" cy="34798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1000"/>
              </a:lnSpc>
            </a:pPr>
            <a:r>
              <a:rPr kumimoji="1" lang="en-US" altLang="ko-KR" sz="1400" b="1" u="none">
                <a:ea typeface="Gulim" pitchFamily="34" charset="-127"/>
              </a:rPr>
              <a:t>0      0  0      0  00      0  000</a:t>
            </a:r>
          </a:p>
          <a:p>
            <a:pPr algn="l" defTabSz="762000" eaLnBrk="0" hangingPunct="0">
              <a:lnSpc>
                <a:spcPct val="101000"/>
              </a:lnSpc>
            </a:pPr>
            <a:r>
              <a:rPr kumimoji="1" lang="en-US" altLang="ko-KR" sz="1400" b="1" u="none">
                <a:ea typeface="Gulim" pitchFamily="34" charset="-127"/>
              </a:rPr>
              <a:t>1      0  1      0  01      0  001</a:t>
            </a:r>
          </a:p>
          <a:p>
            <a:pPr algn="l" defTabSz="762000" eaLnBrk="0" hangingPunct="0">
              <a:lnSpc>
                <a:spcPct val="101000"/>
              </a:lnSpc>
            </a:pPr>
            <a:r>
              <a:rPr kumimoji="1" lang="en-US" altLang="ko-KR" sz="1400" b="1" u="none">
                <a:ea typeface="Gulim" pitchFamily="34" charset="-127"/>
              </a:rPr>
              <a:t>        1  1      0  11      0  011</a:t>
            </a:r>
          </a:p>
          <a:p>
            <a:pPr algn="l" defTabSz="762000" eaLnBrk="0" hangingPunct="0">
              <a:lnSpc>
                <a:spcPct val="101000"/>
              </a:lnSpc>
            </a:pPr>
            <a:r>
              <a:rPr kumimoji="1" lang="en-US" altLang="ko-KR" sz="1400" b="1" u="none">
                <a:ea typeface="Gulim" pitchFamily="34" charset="-127"/>
              </a:rPr>
              <a:t>        1  0      0  10      0  010</a:t>
            </a:r>
          </a:p>
          <a:p>
            <a:pPr algn="l" defTabSz="762000" eaLnBrk="0" hangingPunct="0">
              <a:lnSpc>
                <a:spcPct val="101000"/>
              </a:lnSpc>
            </a:pPr>
            <a:r>
              <a:rPr kumimoji="1" lang="en-US" altLang="ko-KR" sz="1400" b="1" u="none">
                <a:ea typeface="Gulim" pitchFamily="34" charset="-127"/>
              </a:rPr>
              <a:t>                    1  10      0  110</a:t>
            </a:r>
          </a:p>
          <a:p>
            <a:pPr algn="l" defTabSz="762000" eaLnBrk="0" hangingPunct="0">
              <a:lnSpc>
                <a:spcPct val="101000"/>
              </a:lnSpc>
            </a:pPr>
            <a:r>
              <a:rPr kumimoji="1" lang="en-US" altLang="ko-KR" sz="1400" b="1" u="none">
                <a:ea typeface="Gulim" pitchFamily="34" charset="-127"/>
              </a:rPr>
              <a:t>                    1  11      0  111</a:t>
            </a:r>
          </a:p>
          <a:p>
            <a:pPr algn="l" defTabSz="762000" eaLnBrk="0" hangingPunct="0">
              <a:lnSpc>
                <a:spcPct val="101000"/>
              </a:lnSpc>
            </a:pPr>
            <a:r>
              <a:rPr kumimoji="1" lang="en-US" altLang="ko-KR" sz="1400" b="1" u="none">
                <a:ea typeface="Gulim" pitchFamily="34" charset="-127"/>
              </a:rPr>
              <a:t>                    1  01      0  101</a:t>
            </a:r>
          </a:p>
          <a:p>
            <a:pPr algn="l" defTabSz="762000" eaLnBrk="0" hangingPunct="0">
              <a:lnSpc>
                <a:spcPct val="101000"/>
              </a:lnSpc>
            </a:pPr>
            <a:r>
              <a:rPr kumimoji="1" lang="en-US" altLang="ko-KR" sz="1400" b="1" u="none">
                <a:ea typeface="Gulim" pitchFamily="34" charset="-127"/>
              </a:rPr>
              <a:t>                    1  00      0  100</a:t>
            </a:r>
          </a:p>
          <a:p>
            <a:pPr algn="l" defTabSz="762000" eaLnBrk="0" hangingPunct="0">
              <a:lnSpc>
                <a:spcPct val="101000"/>
              </a:lnSpc>
            </a:pPr>
            <a:r>
              <a:rPr kumimoji="1" lang="en-US" altLang="ko-KR" sz="1400" b="1" u="none">
                <a:ea typeface="Gulim" pitchFamily="34" charset="-127"/>
              </a:rPr>
              <a:t>                                  1  100</a:t>
            </a:r>
          </a:p>
          <a:p>
            <a:pPr algn="l" defTabSz="762000" eaLnBrk="0" hangingPunct="0">
              <a:lnSpc>
                <a:spcPct val="101000"/>
              </a:lnSpc>
            </a:pPr>
            <a:r>
              <a:rPr kumimoji="1" lang="en-US" altLang="ko-KR" sz="1400" b="1" u="none">
                <a:ea typeface="Gulim" pitchFamily="34" charset="-127"/>
              </a:rPr>
              <a:t>                                  1  101</a:t>
            </a:r>
          </a:p>
          <a:p>
            <a:pPr algn="l" defTabSz="762000" eaLnBrk="0" hangingPunct="0">
              <a:lnSpc>
                <a:spcPct val="101000"/>
              </a:lnSpc>
            </a:pPr>
            <a:r>
              <a:rPr kumimoji="1" lang="en-US" altLang="ko-KR" sz="1400" b="1" u="none">
                <a:ea typeface="Gulim" pitchFamily="34" charset="-127"/>
              </a:rPr>
              <a:t>                                  1  111</a:t>
            </a:r>
          </a:p>
          <a:p>
            <a:pPr algn="l" defTabSz="762000" eaLnBrk="0" hangingPunct="0">
              <a:lnSpc>
                <a:spcPct val="101000"/>
              </a:lnSpc>
            </a:pPr>
            <a:r>
              <a:rPr kumimoji="1" lang="en-US" altLang="ko-KR" sz="1400" b="1" u="none">
                <a:ea typeface="Gulim" pitchFamily="34" charset="-127"/>
              </a:rPr>
              <a:t>                                  1  010</a:t>
            </a:r>
          </a:p>
          <a:p>
            <a:pPr algn="l" defTabSz="762000" eaLnBrk="0" hangingPunct="0">
              <a:lnSpc>
                <a:spcPct val="101000"/>
              </a:lnSpc>
            </a:pPr>
            <a:r>
              <a:rPr kumimoji="1" lang="en-US" altLang="ko-KR" sz="1400" b="1" u="none">
                <a:ea typeface="Gulim" pitchFamily="34" charset="-127"/>
              </a:rPr>
              <a:t>                                  1  011</a:t>
            </a:r>
          </a:p>
          <a:p>
            <a:pPr algn="l" defTabSz="762000" eaLnBrk="0" hangingPunct="0">
              <a:lnSpc>
                <a:spcPct val="101000"/>
              </a:lnSpc>
            </a:pPr>
            <a:r>
              <a:rPr kumimoji="1" lang="en-US" altLang="ko-KR" sz="1400" b="1" u="none">
                <a:ea typeface="Gulim" pitchFamily="34" charset="-127"/>
              </a:rPr>
              <a:t>                                  1  001</a:t>
            </a:r>
          </a:p>
          <a:p>
            <a:pPr algn="l" defTabSz="762000" eaLnBrk="0" hangingPunct="0">
              <a:lnSpc>
                <a:spcPct val="101000"/>
              </a:lnSpc>
            </a:pPr>
            <a:r>
              <a:rPr kumimoji="1" lang="en-US" altLang="ko-KR" sz="1400" b="1" u="none">
                <a:ea typeface="Gulim" pitchFamily="34" charset="-127"/>
              </a:rPr>
              <a:t>                                  1  101</a:t>
            </a:r>
          </a:p>
          <a:p>
            <a:pPr algn="l" defTabSz="762000" eaLnBrk="0" hangingPunct="0">
              <a:lnSpc>
                <a:spcPct val="101000"/>
              </a:lnSpc>
            </a:pPr>
            <a:r>
              <a:rPr kumimoji="1" lang="en-US" altLang="ko-KR" sz="1400" b="1" u="none">
                <a:ea typeface="Gulim" pitchFamily="34" charset="-127"/>
              </a:rPr>
              <a:t>                                  1  000</a:t>
            </a:r>
          </a:p>
        </p:txBody>
      </p:sp>
      <p:sp>
        <p:nvSpPr>
          <p:cNvPr id="86022" name="Line 6"/>
          <p:cNvSpPr>
            <a:spLocks noChangeShapeType="1"/>
          </p:cNvSpPr>
          <p:nvPr/>
        </p:nvSpPr>
        <p:spPr bwMode="auto">
          <a:xfrm>
            <a:off x="5741988" y="3275013"/>
            <a:ext cx="660400" cy="0"/>
          </a:xfrm>
          <a:prstGeom prst="line">
            <a:avLst/>
          </a:prstGeom>
          <a:noFill/>
          <a:ln w="12700">
            <a:solidFill>
              <a:schemeClr val="tx1"/>
            </a:solidFill>
            <a:round/>
            <a:headEnd/>
            <a:tailEnd/>
          </a:ln>
        </p:spPr>
        <p:txBody>
          <a:bodyPr wrap="none" anchor="ctr"/>
          <a:lstStyle/>
          <a:p>
            <a:endParaRPr lang="en-US"/>
          </a:p>
        </p:txBody>
      </p:sp>
      <p:sp>
        <p:nvSpPr>
          <p:cNvPr id="86023" name="Line 7"/>
          <p:cNvSpPr>
            <a:spLocks noChangeShapeType="1"/>
          </p:cNvSpPr>
          <p:nvPr/>
        </p:nvSpPr>
        <p:spPr bwMode="auto">
          <a:xfrm>
            <a:off x="6119813" y="3690938"/>
            <a:ext cx="949325" cy="0"/>
          </a:xfrm>
          <a:prstGeom prst="line">
            <a:avLst/>
          </a:prstGeom>
          <a:noFill/>
          <a:ln w="12700">
            <a:solidFill>
              <a:schemeClr val="tx1"/>
            </a:solidFill>
            <a:round/>
            <a:headEnd/>
            <a:tailEnd/>
          </a:ln>
        </p:spPr>
        <p:txBody>
          <a:bodyPr wrap="none" anchor="ctr"/>
          <a:lstStyle/>
          <a:p>
            <a:endParaRPr lang="en-US"/>
          </a:p>
        </p:txBody>
      </p:sp>
      <p:sp>
        <p:nvSpPr>
          <p:cNvPr id="86024" name="Rectangle 8"/>
          <p:cNvSpPr>
            <a:spLocks noChangeArrowheads="1"/>
          </p:cNvSpPr>
          <p:nvPr/>
        </p:nvSpPr>
        <p:spPr bwMode="auto">
          <a:xfrm>
            <a:off x="5181600" y="2362200"/>
            <a:ext cx="28194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Reflection of Gray codes</a:t>
            </a:r>
          </a:p>
        </p:txBody>
      </p:sp>
      <p:sp>
        <p:nvSpPr>
          <p:cNvPr id="86025" name="Line 9"/>
          <p:cNvSpPr>
            <a:spLocks noChangeShapeType="1"/>
          </p:cNvSpPr>
          <p:nvPr/>
        </p:nvSpPr>
        <p:spPr bwMode="auto">
          <a:xfrm>
            <a:off x="5308600" y="3051175"/>
            <a:ext cx="554038" cy="0"/>
          </a:xfrm>
          <a:prstGeom prst="line">
            <a:avLst/>
          </a:prstGeom>
          <a:noFill/>
          <a:ln w="12700">
            <a:solidFill>
              <a:schemeClr val="tx1"/>
            </a:solidFill>
            <a:round/>
            <a:headEnd/>
            <a:tailEnd/>
          </a:ln>
        </p:spPr>
        <p:txBody>
          <a:bodyPr wrap="none" anchor="ctr"/>
          <a:lstStyle/>
          <a:p>
            <a:endParaRPr lang="en-US"/>
          </a:p>
        </p:txBody>
      </p:sp>
      <p:sp>
        <p:nvSpPr>
          <p:cNvPr id="86026" name="Text Box 10"/>
          <p:cNvSpPr txBox="1">
            <a:spLocks noChangeArrowheads="1"/>
          </p:cNvSpPr>
          <p:nvPr/>
        </p:nvSpPr>
        <p:spPr bwMode="auto">
          <a:xfrm>
            <a:off x="5311775" y="2746375"/>
            <a:ext cx="284163" cy="339725"/>
          </a:xfrm>
          <a:prstGeom prst="rect">
            <a:avLst/>
          </a:prstGeom>
          <a:noFill/>
          <a:ln w="25400">
            <a:noFill/>
            <a:miter lim="800000"/>
            <a:headEnd/>
            <a:tailEnd/>
          </a:ln>
        </p:spPr>
        <p:txBody>
          <a:bodyPr wrap="none">
            <a:spAutoFit/>
          </a:bodyPr>
          <a:lstStyle/>
          <a:p>
            <a:pPr algn="l" defTabSz="762000" eaLnBrk="0" hangingPunct="0">
              <a:lnSpc>
                <a:spcPct val="90000"/>
              </a:lnSpc>
            </a:pPr>
            <a:r>
              <a:rPr kumimoji="1" lang="en-US" altLang="ko-KR" b="1" u="none">
                <a:ea typeface="Gulim" pitchFamily="34" charset="-127"/>
                <a:sym typeface="Symbol" pitchFamily="18" charset="2"/>
              </a:rPr>
              <a:t></a:t>
            </a:r>
            <a:endParaRPr kumimoji="1" lang="en-US" altLang="ko-KR" b="1" u="none">
              <a:ea typeface="Gulim" pitchFamily="34" charset="-127"/>
            </a:endParaRPr>
          </a:p>
        </p:txBody>
      </p:sp>
      <p:sp>
        <p:nvSpPr>
          <p:cNvPr id="86027" name="Line 11"/>
          <p:cNvSpPr>
            <a:spLocks noChangeShapeType="1"/>
          </p:cNvSpPr>
          <p:nvPr/>
        </p:nvSpPr>
        <p:spPr bwMode="auto">
          <a:xfrm>
            <a:off x="6711950" y="4548188"/>
            <a:ext cx="1158875" cy="0"/>
          </a:xfrm>
          <a:prstGeom prst="line">
            <a:avLst/>
          </a:prstGeom>
          <a:noFill/>
          <a:ln w="12700">
            <a:solidFill>
              <a:schemeClr val="tx1"/>
            </a:solidFill>
            <a:round/>
            <a:headEnd/>
            <a:tailEnd/>
          </a:ln>
        </p:spPr>
        <p:txBody>
          <a:bodyPr wrap="none" anchor="ctr"/>
          <a:lstStyle/>
          <a:p>
            <a:endParaRPr lang="en-US"/>
          </a:p>
        </p:txBody>
      </p:sp>
      <p:sp>
        <p:nvSpPr>
          <p:cNvPr id="86028" name="Footer Placeholder 1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rtl="1" eaLnBrk="1" hangingPunct="1"/>
            <a:r>
              <a:rPr lang="fa-IR" sz="2800" b="1" smtClean="0">
                <a:cs typeface="Nazanin" pitchFamily="2" charset="-78"/>
              </a:rPr>
              <a:t>نمايش كاراكترها بوسيلة كد</a:t>
            </a:r>
            <a:r>
              <a:rPr lang="en-US" sz="2800" b="1" smtClean="0">
                <a:cs typeface="Nazanin" pitchFamily="2" charset="-78"/>
              </a:rPr>
              <a:t> </a:t>
            </a:r>
            <a:r>
              <a:rPr lang="fa-IR" sz="2800" b="1" smtClean="0">
                <a:cs typeface="Nazanin" pitchFamily="2" charset="-78"/>
              </a:rPr>
              <a:t> </a:t>
            </a:r>
            <a:r>
              <a:rPr lang="en-US" sz="2800" b="1" smtClean="0">
                <a:cs typeface="Nazanin" pitchFamily="2" charset="-78"/>
              </a:rPr>
              <a:t>ASCII</a:t>
            </a:r>
          </a:p>
        </p:txBody>
      </p:sp>
      <p:sp>
        <p:nvSpPr>
          <p:cNvPr id="87043" name="Rectangle 4"/>
          <p:cNvSpPr>
            <a:spLocks noGrp="1" noChangeArrowheads="1"/>
          </p:cNvSpPr>
          <p:nvPr>
            <p:ph type="body" idx="1"/>
          </p:nvPr>
        </p:nvSpPr>
        <p:spPr>
          <a:xfrm>
            <a:off x="457200" y="1524000"/>
            <a:ext cx="8229600" cy="4525963"/>
          </a:xfrm>
          <a:noFill/>
        </p:spPr>
        <p:txBody>
          <a:bodyPr/>
          <a:lstStyle/>
          <a:p>
            <a:pPr defTabSz="762000">
              <a:lnSpc>
                <a:spcPct val="102000"/>
              </a:lnSpc>
              <a:spcBef>
                <a:spcPct val="0"/>
              </a:spcBef>
              <a:buFontTx/>
              <a:buNone/>
            </a:pPr>
            <a:r>
              <a:rPr kumimoji="1" lang="en-US" altLang="ko-KR" sz="1800" u="sng" smtClean="0">
                <a:ea typeface="Gulim" pitchFamily="34" charset="-127"/>
              </a:rPr>
              <a:t>ASCII </a:t>
            </a:r>
            <a:r>
              <a:rPr kumimoji="1" lang="en-US" altLang="ko-KR" sz="1800" smtClean="0">
                <a:ea typeface="Gulim" pitchFamily="34" charset="-127"/>
              </a:rPr>
              <a:t>(American Standard Code for Information Interchange) </a:t>
            </a:r>
            <a:r>
              <a:rPr kumimoji="1" lang="en-US" altLang="ko-KR" sz="1800" u="sng" smtClean="0">
                <a:ea typeface="Gulim" pitchFamily="34" charset="-127"/>
              </a:rPr>
              <a:t>Code</a:t>
            </a:r>
          </a:p>
        </p:txBody>
      </p:sp>
      <p:sp>
        <p:nvSpPr>
          <p:cNvPr id="87044" name="Text Box 5"/>
          <p:cNvSpPr txBox="1">
            <a:spLocks noChangeArrowheads="1"/>
          </p:cNvSpPr>
          <p:nvPr/>
        </p:nvSpPr>
        <p:spPr bwMode="auto">
          <a:xfrm>
            <a:off x="2274888" y="2466975"/>
            <a:ext cx="701675"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0</a:t>
            </a:r>
          </a:p>
          <a:p>
            <a:pPr algn="l" defTabSz="762000" eaLnBrk="0" hangingPunct="0">
              <a:lnSpc>
                <a:spcPct val="70000"/>
              </a:lnSpc>
              <a:spcBef>
                <a:spcPct val="50000"/>
              </a:spcBef>
            </a:pPr>
            <a:r>
              <a:rPr kumimoji="1" lang="en-US" altLang="ko-KR" sz="1400" b="1" u="none">
                <a:ea typeface="Gulim" pitchFamily="34" charset="-127"/>
              </a:rPr>
              <a:t>1</a:t>
            </a:r>
          </a:p>
          <a:p>
            <a:pPr algn="l" defTabSz="762000" eaLnBrk="0" hangingPunct="0">
              <a:lnSpc>
                <a:spcPct val="70000"/>
              </a:lnSpc>
              <a:spcBef>
                <a:spcPct val="50000"/>
              </a:spcBef>
            </a:pPr>
            <a:r>
              <a:rPr kumimoji="1" lang="en-US" altLang="ko-KR" sz="1400" b="1" u="none">
                <a:ea typeface="Gulim" pitchFamily="34" charset="-127"/>
              </a:rPr>
              <a:t>2</a:t>
            </a:r>
          </a:p>
          <a:p>
            <a:pPr algn="l" defTabSz="762000" eaLnBrk="0" hangingPunct="0">
              <a:lnSpc>
                <a:spcPct val="70000"/>
              </a:lnSpc>
              <a:spcBef>
                <a:spcPct val="50000"/>
              </a:spcBef>
            </a:pPr>
            <a:r>
              <a:rPr kumimoji="1" lang="en-US" altLang="ko-KR" sz="1400" b="1" u="none">
                <a:ea typeface="Gulim" pitchFamily="34" charset="-127"/>
              </a:rPr>
              <a:t>3</a:t>
            </a:r>
          </a:p>
          <a:p>
            <a:pPr algn="l" defTabSz="762000" eaLnBrk="0" hangingPunct="0">
              <a:lnSpc>
                <a:spcPct val="70000"/>
              </a:lnSpc>
              <a:spcBef>
                <a:spcPct val="50000"/>
              </a:spcBef>
            </a:pPr>
            <a:r>
              <a:rPr kumimoji="1" lang="en-US" altLang="ko-KR" sz="1400" b="1" u="none">
                <a:ea typeface="Gulim" pitchFamily="34" charset="-127"/>
              </a:rPr>
              <a:t>4</a:t>
            </a:r>
          </a:p>
          <a:p>
            <a:pPr algn="l" defTabSz="762000" eaLnBrk="0" hangingPunct="0">
              <a:lnSpc>
                <a:spcPct val="70000"/>
              </a:lnSpc>
              <a:spcBef>
                <a:spcPct val="50000"/>
              </a:spcBef>
            </a:pPr>
            <a:r>
              <a:rPr kumimoji="1" lang="en-US" altLang="ko-KR" sz="1400" b="1" u="none">
                <a:ea typeface="Gulim" pitchFamily="34" charset="-127"/>
              </a:rPr>
              <a:t>5</a:t>
            </a:r>
          </a:p>
          <a:p>
            <a:pPr algn="l" defTabSz="762000" eaLnBrk="0" hangingPunct="0">
              <a:lnSpc>
                <a:spcPct val="70000"/>
              </a:lnSpc>
              <a:spcBef>
                <a:spcPct val="50000"/>
              </a:spcBef>
            </a:pPr>
            <a:r>
              <a:rPr kumimoji="1" lang="en-US" altLang="ko-KR" sz="1400" b="1" u="none">
                <a:ea typeface="Gulim" pitchFamily="34" charset="-127"/>
              </a:rPr>
              <a:t>6</a:t>
            </a:r>
          </a:p>
          <a:p>
            <a:pPr algn="l" defTabSz="762000" eaLnBrk="0" hangingPunct="0">
              <a:lnSpc>
                <a:spcPct val="70000"/>
              </a:lnSpc>
              <a:spcBef>
                <a:spcPct val="50000"/>
              </a:spcBef>
            </a:pPr>
            <a:r>
              <a:rPr kumimoji="1" lang="en-US" altLang="ko-KR" sz="1400" b="1" u="none">
                <a:ea typeface="Gulim" pitchFamily="34" charset="-127"/>
              </a:rPr>
              <a:t>7</a:t>
            </a:r>
          </a:p>
          <a:p>
            <a:pPr algn="l" defTabSz="762000" eaLnBrk="0" hangingPunct="0">
              <a:lnSpc>
                <a:spcPct val="70000"/>
              </a:lnSpc>
              <a:spcBef>
                <a:spcPct val="50000"/>
              </a:spcBef>
            </a:pPr>
            <a:r>
              <a:rPr kumimoji="1" lang="en-US" altLang="ko-KR" sz="1400" b="1" u="none">
                <a:ea typeface="Gulim" pitchFamily="34" charset="-127"/>
              </a:rPr>
              <a:t>8</a:t>
            </a:r>
          </a:p>
          <a:p>
            <a:pPr algn="l" defTabSz="762000" eaLnBrk="0" hangingPunct="0">
              <a:lnSpc>
                <a:spcPct val="70000"/>
              </a:lnSpc>
              <a:spcBef>
                <a:spcPct val="50000"/>
              </a:spcBef>
            </a:pPr>
            <a:r>
              <a:rPr kumimoji="1" lang="en-US" altLang="ko-KR" sz="1400" b="1" u="none">
                <a:ea typeface="Gulim" pitchFamily="34" charset="-127"/>
              </a:rPr>
              <a:t>9</a:t>
            </a:r>
          </a:p>
          <a:p>
            <a:pPr algn="l" defTabSz="762000" eaLnBrk="0" hangingPunct="0">
              <a:lnSpc>
                <a:spcPct val="70000"/>
              </a:lnSpc>
              <a:spcBef>
                <a:spcPct val="50000"/>
              </a:spcBef>
            </a:pPr>
            <a:r>
              <a:rPr kumimoji="1" lang="en-US" altLang="ko-KR" sz="1400" b="1" u="none">
                <a:ea typeface="Gulim" pitchFamily="34" charset="-127"/>
              </a:rPr>
              <a:t>A</a:t>
            </a:r>
          </a:p>
          <a:p>
            <a:pPr algn="l" defTabSz="762000" eaLnBrk="0" hangingPunct="0">
              <a:lnSpc>
                <a:spcPct val="70000"/>
              </a:lnSpc>
              <a:spcBef>
                <a:spcPct val="50000"/>
              </a:spcBef>
            </a:pPr>
            <a:r>
              <a:rPr kumimoji="1" lang="en-US" altLang="ko-KR" sz="1400" b="1" u="none">
                <a:ea typeface="Gulim" pitchFamily="34" charset="-127"/>
              </a:rPr>
              <a:t>B</a:t>
            </a:r>
          </a:p>
          <a:p>
            <a:pPr algn="l" defTabSz="762000" eaLnBrk="0" hangingPunct="0">
              <a:lnSpc>
                <a:spcPct val="70000"/>
              </a:lnSpc>
              <a:spcBef>
                <a:spcPct val="50000"/>
              </a:spcBef>
            </a:pPr>
            <a:r>
              <a:rPr kumimoji="1" lang="en-US" altLang="ko-KR" sz="1400" b="1" u="none">
                <a:ea typeface="Gulim" pitchFamily="34" charset="-127"/>
              </a:rPr>
              <a:t>C</a:t>
            </a:r>
          </a:p>
          <a:p>
            <a:pPr algn="l" defTabSz="762000" eaLnBrk="0" hangingPunct="0">
              <a:lnSpc>
                <a:spcPct val="70000"/>
              </a:lnSpc>
              <a:spcBef>
                <a:spcPct val="50000"/>
              </a:spcBef>
            </a:pPr>
            <a:r>
              <a:rPr kumimoji="1" lang="en-US" altLang="ko-KR" sz="1400" b="1" u="none">
                <a:ea typeface="Gulim" pitchFamily="34" charset="-127"/>
              </a:rPr>
              <a:t>D</a:t>
            </a:r>
          </a:p>
          <a:p>
            <a:pPr algn="l" defTabSz="762000" eaLnBrk="0" hangingPunct="0">
              <a:lnSpc>
                <a:spcPct val="70000"/>
              </a:lnSpc>
              <a:spcBef>
                <a:spcPct val="50000"/>
              </a:spcBef>
            </a:pPr>
            <a:r>
              <a:rPr kumimoji="1" lang="en-US" altLang="ko-KR" sz="1400" b="1" u="none">
                <a:ea typeface="Gulim" pitchFamily="34" charset="-127"/>
              </a:rPr>
              <a:t>E</a:t>
            </a:r>
          </a:p>
          <a:p>
            <a:pPr algn="l" defTabSz="762000" eaLnBrk="0" hangingPunct="0">
              <a:lnSpc>
                <a:spcPct val="70000"/>
              </a:lnSpc>
              <a:spcBef>
                <a:spcPct val="50000"/>
              </a:spcBef>
            </a:pPr>
            <a:r>
              <a:rPr kumimoji="1" lang="en-US" altLang="ko-KR" sz="1400" b="1" u="none">
                <a:ea typeface="Gulim" pitchFamily="34" charset="-127"/>
              </a:rPr>
              <a:t>F</a:t>
            </a:r>
          </a:p>
        </p:txBody>
      </p:sp>
      <p:sp>
        <p:nvSpPr>
          <p:cNvPr id="87045" name="Text Box 6"/>
          <p:cNvSpPr txBox="1">
            <a:spLocks noChangeArrowheads="1"/>
          </p:cNvSpPr>
          <p:nvPr/>
        </p:nvSpPr>
        <p:spPr bwMode="auto">
          <a:xfrm>
            <a:off x="2714625" y="2466975"/>
            <a:ext cx="693738"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NUL</a:t>
            </a:r>
          </a:p>
          <a:p>
            <a:pPr algn="l" defTabSz="762000" eaLnBrk="0" hangingPunct="0">
              <a:lnSpc>
                <a:spcPct val="70000"/>
              </a:lnSpc>
              <a:spcBef>
                <a:spcPct val="50000"/>
              </a:spcBef>
            </a:pPr>
            <a:r>
              <a:rPr kumimoji="1" lang="en-US" altLang="ko-KR" sz="1400" b="1" u="none">
                <a:ea typeface="Gulim" pitchFamily="34" charset="-127"/>
              </a:rPr>
              <a:t>SOH</a:t>
            </a:r>
          </a:p>
          <a:p>
            <a:pPr algn="l" defTabSz="762000" eaLnBrk="0" hangingPunct="0">
              <a:lnSpc>
                <a:spcPct val="70000"/>
              </a:lnSpc>
              <a:spcBef>
                <a:spcPct val="50000"/>
              </a:spcBef>
            </a:pPr>
            <a:r>
              <a:rPr kumimoji="1" lang="en-US" altLang="ko-KR" sz="1400" b="1" u="none">
                <a:ea typeface="Gulim" pitchFamily="34" charset="-127"/>
              </a:rPr>
              <a:t>STX</a:t>
            </a:r>
          </a:p>
          <a:p>
            <a:pPr algn="l" defTabSz="762000" eaLnBrk="0" hangingPunct="0">
              <a:lnSpc>
                <a:spcPct val="70000"/>
              </a:lnSpc>
              <a:spcBef>
                <a:spcPct val="50000"/>
              </a:spcBef>
            </a:pPr>
            <a:r>
              <a:rPr kumimoji="1" lang="en-US" altLang="ko-KR" sz="1400" b="1" u="none">
                <a:ea typeface="Gulim" pitchFamily="34" charset="-127"/>
              </a:rPr>
              <a:t>ETX</a:t>
            </a:r>
          </a:p>
          <a:p>
            <a:pPr algn="l" defTabSz="762000" eaLnBrk="0" hangingPunct="0">
              <a:lnSpc>
                <a:spcPct val="70000"/>
              </a:lnSpc>
              <a:spcBef>
                <a:spcPct val="50000"/>
              </a:spcBef>
            </a:pPr>
            <a:r>
              <a:rPr kumimoji="1" lang="en-US" altLang="ko-KR" sz="1400" b="1" u="none">
                <a:ea typeface="Gulim" pitchFamily="34" charset="-127"/>
              </a:rPr>
              <a:t>EOT</a:t>
            </a:r>
          </a:p>
          <a:p>
            <a:pPr algn="l" defTabSz="762000" eaLnBrk="0" hangingPunct="0">
              <a:lnSpc>
                <a:spcPct val="70000"/>
              </a:lnSpc>
              <a:spcBef>
                <a:spcPct val="50000"/>
              </a:spcBef>
            </a:pPr>
            <a:r>
              <a:rPr kumimoji="1" lang="en-US" altLang="ko-KR" sz="1400" b="1" u="none">
                <a:ea typeface="Gulim" pitchFamily="34" charset="-127"/>
              </a:rPr>
              <a:t>ENQ</a:t>
            </a:r>
          </a:p>
          <a:p>
            <a:pPr algn="l" defTabSz="762000" eaLnBrk="0" hangingPunct="0">
              <a:lnSpc>
                <a:spcPct val="70000"/>
              </a:lnSpc>
              <a:spcBef>
                <a:spcPct val="50000"/>
              </a:spcBef>
            </a:pPr>
            <a:r>
              <a:rPr kumimoji="1" lang="en-US" altLang="ko-KR" sz="1400" b="1" u="none">
                <a:ea typeface="Gulim" pitchFamily="34" charset="-127"/>
              </a:rPr>
              <a:t>ACK</a:t>
            </a:r>
          </a:p>
          <a:p>
            <a:pPr algn="l" defTabSz="762000" eaLnBrk="0" hangingPunct="0">
              <a:lnSpc>
                <a:spcPct val="70000"/>
              </a:lnSpc>
              <a:spcBef>
                <a:spcPct val="50000"/>
              </a:spcBef>
            </a:pPr>
            <a:r>
              <a:rPr kumimoji="1" lang="en-US" altLang="ko-KR" sz="1400" b="1" u="none">
                <a:ea typeface="Gulim" pitchFamily="34" charset="-127"/>
              </a:rPr>
              <a:t>BEL</a:t>
            </a:r>
          </a:p>
          <a:p>
            <a:pPr algn="l" defTabSz="762000" eaLnBrk="0" hangingPunct="0">
              <a:lnSpc>
                <a:spcPct val="70000"/>
              </a:lnSpc>
              <a:spcBef>
                <a:spcPct val="50000"/>
              </a:spcBef>
            </a:pPr>
            <a:r>
              <a:rPr kumimoji="1" lang="en-US" altLang="ko-KR" sz="1400" b="1" u="none">
                <a:ea typeface="Gulim" pitchFamily="34" charset="-127"/>
              </a:rPr>
              <a:t>BS</a:t>
            </a:r>
          </a:p>
          <a:p>
            <a:pPr algn="l" defTabSz="762000" eaLnBrk="0" hangingPunct="0">
              <a:lnSpc>
                <a:spcPct val="70000"/>
              </a:lnSpc>
              <a:spcBef>
                <a:spcPct val="50000"/>
              </a:spcBef>
            </a:pPr>
            <a:r>
              <a:rPr kumimoji="1" lang="en-US" altLang="ko-KR" sz="1400" b="1" u="none">
                <a:ea typeface="Gulim" pitchFamily="34" charset="-127"/>
              </a:rPr>
              <a:t>HT</a:t>
            </a:r>
          </a:p>
          <a:p>
            <a:pPr algn="l" defTabSz="762000" eaLnBrk="0" hangingPunct="0">
              <a:lnSpc>
                <a:spcPct val="70000"/>
              </a:lnSpc>
              <a:spcBef>
                <a:spcPct val="50000"/>
              </a:spcBef>
            </a:pPr>
            <a:r>
              <a:rPr kumimoji="1" lang="en-US" altLang="ko-KR" sz="1400" b="1" u="none">
                <a:ea typeface="Gulim" pitchFamily="34" charset="-127"/>
              </a:rPr>
              <a:t>LF</a:t>
            </a:r>
          </a:p>
          <a:p>
            <a:pPr algn="l" defTabSz="762000" eaLnBrk="0" hangingPunct="0">
              <a:lnSpc>
                <a:spcPct val="70000"/>
              </a:lnSpc>
              <a:spcBef>
                <a:spcPct val="50000"/>
              </a:spcBef>
            </a:pPr>
            <a:r>
              <a:rPr kumimoji="1" lang="en-US" altLang="ko-KR" sz="1400" b="1" u="none">
                <a:ea typeface="Gulim" pitchFamily="34" charset="-127"/>
              </a:rPr>
              <a:t>VT</a:t>
            </a:r>
          </a:p>
          <a:p>
            <a:pPr algn="l" defTabSz="762000" eaLnBrk="0" hangingPunct="0">
              <a:lnSpc>
                <a:spcPct val="70000"/>
              </a:lnSpc>
              <a:spcBef>
                <a:spcPct val="50000"/>
              </a:spcBef>
            </a:pPr>
            <a:r>
              <a:rPr kumimoji="1" lang="en-US" altLang="ko-KR" sz="1400" b="1" u="none">
                <a:ea typeface="Gulim" pitchFamily="34" charset="-127"/>
              </a:rPr>
              <a:t>FF</a:t>
            </a:r>
          </a:p>
          <a:p>
            <a:pPr algn="l" defTabSz="762000" eaLnBrk="0" hangingPunct="0">
              <a:lnSpc>
                <a:spcPct val="70000"/>
              </a:lnSpc>
              <a:spcBef>
                <a:spcPct val="50000"/>
              </a:spcBef>
            </a:pPr>
            <a:r>
              <a:rPr kumimoji="1" lang="en-US" altLang="ko-KR" sz="1400" b="1" u="none">
                <a:ea typeface="Gulim" pitchFamily="34" charset="-127"/>
              </a:rPr>
              <a:t>CR</a:t>
            </a:r>
          </a:p>
          <a:p>
            <a:pPr algn="l" defTabSz="762000" eaLnBrk="0" hangingPunct="0">
              <a:lnSpc>
                <a:spcPct val="70000"/>
              </a:lnSpc>
              <a:spcBef>
                <a:spcPct val="50000"/>
              </a:spcBef>
            </a:pPr>
            <a:r>
              <a:rPr kumimoji="1" lang="en-US" altLang="ko-KR" sz="1400" b="1" u="none">
                <a:ea typeface="Gulim" pitchFamily="34" charset="-127"/>
              </a:rPr>
              <a:t>SO</a:t>
            </a:r>
          </a:p>
          <a:p>
            <a:pPr algn="l" defTabSz="762000" eaLnBrk="0" hangingPunct="0">
              <a:lnSpc>
                <a:spcPct val="70000"/>
              </a:lnSpc>
              <a:spcBef>
                <a:spcPct val="50000"/>
              </a:spcBef>
            </a:pPr>
            <a:r>
              <a:rPr kumimoji="1" lang="en-US" altLang="ko-KR" sz="1400" b="1" u="none">
                <a:ea typeface="Gulim" pitchFamily="34" charset="-127"/>
              </a:rPr>
              <a:t>SI</a:t>
            </a:r>
          </a:p>
        </p:txBody>
      </p:sp>
      <p:sp>
        <p:nvSpPr>
          <p:cNvPr id="87046" name="Text Box 7"/>
          <p:cNvSpPr txBox="1">
            <a:spLocks noChangeArrowheads="1"/>
          </p:cNvSpPr>
          <p:nvPr/>
        </p:nvSpPr>
        <p:spPr bwMode="auto">
          <a:xfrm>
            <a:off x="3875088" y="2466975"/>
            <a:ext cx="720725"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SP</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&amp;</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p:txBody>
      </p:sp>
      <p:sp>
        <p:nvSpPr>
          <p:cNvPr id="87047" name="Text Box 8"/>
          <p:cNvSpPr txBox="1">
            <a:spLocks noChangeArrowheads="1"/>
          </p:cNvSpPr>
          <p:nvPr/>
        </p:nvSpPr>
        <p:spPr bwMode="auto">
          <a:xfrm>
            <a:off x="4306888" y="2466975"/>
            <a:ext cx="711200"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0</a:t>
            </a:r>
          </a:p>
          <a:p>
            <a:pPr algn="l" defTabSz="762000" eaLnBrk="0" hangingPunct="0">
              <a:lnSpc>
                <a:spcPct val="70000"/>
              </a:lnSpc>
              <a:spcBef>
                <a:spcPct val="50000"/>
              </a:spcBef>
            </a:pPr>
            <a:r>
              <a:rPr kumimoji="1" lang="en-US" altLang="ko-KR" sz="1400" b="1" u="none">
                <a:ea typeface="Gulim" pitchFamily="34" charset="-127"/>
              </a:rPr>
              <a:t>1</a:t>
            </a:r>
          </a:p>
          <a:p>
            <a:pPr algn="l" defTabSz="762000" eaLnBrk="0" hangingPunct="0">
              <a:lnSpc>
                <a:spcPct val="70000"/>
              </a:lnSpc>
              <a:spcBef>
                <a:spcPct val="50000"/>
              </a:spcBef>
            </a:pPr>
            <a:r>
              <a:rPr kumimoji="1" lang="en-US" altLang="ko-KR" sz="1400" b="1" u="none">
                <a:ea typeface="Gulim" pitchFamily="34" charset="-127"/>
              </a:rPr>
              <a:t>2</a:t>
            </a:r>
          </a:p>
          <a:p>
            <a:pPr algn="l" defTabSz="762000" eaLnBrk="0" hangingPunct="0">
              <a:lnSpc>
                <a:spcPct val="70000"/>
              </a:lnSpc>
              <a:spcBef>
                <a:spcPct val="50000"/>
              </a:spcBef>
            </a:pPr>
            <a:r>
              <a:rPr kumimoji="1" lang="en-US" altLang="ko-KR" sz="1400" b="1" u="none">
                <a:ea typeface="Gulim" pitchFamily="34" charset="-127"/>
              </a:rPr>
              <a:t>3</a:t>
            </a:r>
          </a:p>
          <a:p>
            <a:pPr algn="l" defTabSz="762000" eaLnBrk="0" hangingPunct="0">
              <a:lnSpc>
                <a:spcPct val="70000"/>
              </a:lnSpc>
              <a:spcBef>
                <a:spcPct val="50000"/>
              </a:spcBef>
            </a:pPr>
            <a:r>
              <a:rPr kumimoji="1" lang="en-US" altLang="ko-KR" sz="1400" b="1" u="none">
                <a:ea typeface="Gulim" pitchFamily="34" charset="-127"/>
              </a:rPr>
              <a:t>4</a:t>
            </a:r>
          </a:p>
          <a:p>
            <a:pPr algn="l" defTabSz="762000" eaLnBrk="0" hangingPunct="0">
              <a:lnSpc>
                <a:spcPct val="70000"/>
              </a:lnSpc>
              <a:spcBef>
                <a:spcPct val="50000"/>
              </a:spcBef>
            </a:pPr>
            <a:r>
              <a:rPr kumimoji="1" lang="en-US" altLang="ko-KR" sz="1400" b="1" u="none">
                <a:ea typeface="Gulim" pitchFamily="34" charset="-127"/>
              </a:rPr>
              <a:t>5</a:t>
            </a:r>
          </a:p>
          <a:p>
            <a:pPr algn="l" defTabSz="762000" eaLnBrk="0" hangingPunct="0">
              <a:lnSpc>
                <a:spcPct val="70000"/>
              </a:lnSpc>
              <a:spcBef>
                <a:spcPct val="50000"/>
              </a:spcBef>
            </a:pPr>
            <a:r>
              <a:rPr kumimoji="1" lang="en-US" altLang="ko-KR" sz="1400" b="1" u="none">
                <a:ea typeface="Gulim" pitchFamily="34" charset="-127"/>
              </a:rPr>
              <a:t>6</a:t>
            </a:r>
          </a:p>
          <a:p>
            <a:pPr algn="l" defTabSz="762000" eaLnBrk="0" hangingPunct="0">
              <a:lnSpc>
                <a:spcPct val="70000"/>
              </a:lnSpc>
              <a:spcBef>
                <a:spcPct val="50000"/>
              </a:spcBef>
            </a:pPr>
            <a:r>
              <a:rPr kumimoji="1" lang="en-US" altLang="ko-KR" sz="1400" b="1" u="none">
                <a:ea typeface="Gulim" pitchFamily="34" charset="-127"/>
              </a:rPr>
              <a:t>7</a:t>
            </a:r>
          </a:p>
          <a:p>
            <a:pPr algn="l" defTabSz="762000" eaLnBrk="0" hangingPunct="0">
              <a:lnSpc>
                <a:spcPct val="70000"/>
              </a:lnSpc>
              <a:spcBef>
                <a:spcPct val="50000"/>
              </a:spcBef>
            </a:pPr>
            <a:r>
              <a:rPr kumimoji="1" lang="en-US" altLang="ko-KR" sz="1400" b="1" u="none">
                <a:ea typeface="Gulim" pitchFamily="34" charset="-127"/>
              </a:rPr>
              <a:t>8</a:t>
            </a:r>
          </a:p>
          <a:p>
            <a:pPr algn="l" defTabSz="762000" eaLnBrk="0" hangingPunct="0">
              <a:lnSpc>
                <a:spcPct val="70000"/>
              </a:lnSpc>
              <a:spcBef>
                <a:spcPct val="50000"/>
              </a:spcBef>
            </a:pPr>
            <a:r>
              <a:rPr kumimoji="1" lang="en-US" altLang="ko-KR" sz="1400" b="1" u="none">
                <a:ea typeface="Gulim" pitchFamily="34" charset="-127"/>
              </a:rPr>
              <a:t>9</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&lt;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&gt;</a:t>
            </a:r>
          </a:p>
          <a:p>
            <a:pPr algn="l" defTabSz="762000" eaLnBrk="0" hangingPunct="0">
              <a:lnSpc>
                <a:spcPct val="70000"/>
              </a:lnSpc>
              <a:spcBef>
                <a:spcPct val="50000"/>
              </a:spcBef>
            </a:pPr>
            <a:r>
              <a:rPr kumimoji="1" lang="en-US" altLang="ko-KR" sz="1400" b="1" u="none">
                <a:ea typeface="Gulim" pitchFamily="34" charset="-127"/>
              </a:rPr>
              <a:t>?</a:t>
            </a:r>
          </a:p>
        </p:txBody>
      </p:sp>
      <p:sp>
        <p:nvSpPr>
          <p:cNvPr id="87048" name="Text Box 9"/>
          <p:cNvSpPr txBox="1">
            <a:spLocks noChangeArrowheads="1"/>
          </p:cNvSpPr>
          <p:nvPr/>
        </p:nvSpPr>
        <p:spPr bwMode="auto">
          <a:xfrm>
            <a:off x="4713288" y="2466975"/>
            <a:ext cx="711200"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a:t>
            </a:r>
          </a:p>
          <a:p>
            <a:pPr algn="l" defTabSz="762000" eaLnBrk="0" hangingPunct="0">
              <a:lnSpc>
                <a:spcPct val="70000"/>
              </a:lnSpc>
              <a:spcBef>
                <a:spcPct val="50000"/>
              </a:spcBef>
            </a:pPr>
            <a:r>
              <a:rPr kumimoji="1" lang="en-US" altLang="ko-KR" sz="1400" b="1" u="none">
                <a:ea typeface="Gulim" pitchFamily="34" charset="-127"/>
              </a:rPr>
              <a:t>B</a:t>
            </a:r>
          </a:p>
          <a:p>
            <a:pPr algn="l" defTabSz="762000" eaLnBrk="0" hangingPunct="0">
              <a:lnSpc>
                <a:spcPct val="70000"/>
              </a:lnSpc>
              <a:spcBef>
                <a:spcPct val="50000"/>
              </a:spcBef>
            </a:pPr>
            <a:r>
              <a:rPr kumimoji="1" lang="en-US" altLang="ko-KR" sz="1400" b="1" u="none">
                <a:ea typeface="Gulim" pitchFamily="34" charset="-127"/>
              </a:rPr>
              <a:t>C</a:t>
            </a:r>
          </a:p>
          <a:p>
            <a:pPr algn="l" defTabSz="762000" eaLnBrk="0" hangingPunct="0">
              <a:lnSpc>
                <a:spcPct val="70000"/>
              </a:lnSpc>
              <a:spcBef>
                <a:spcPct val="50000"/>
              </a:spcBef>
            </a:pPr>
            <a:r>
              <a:rPr kumimoji="1" lang="en-US" altLang="ko-KR" sz="1400" b="1" u="none">
                <a:ea typeface="Gulim" pitchFamily="34" charset="-127"/>
              </a:rPr>
              <a:t>D</a:t>
            </a:r>
          </a:p>
          <a:p>
            <a:pPr algn="l" defTabSz="762000" eaLnBrk="0" hangingPunct="0">
              <a:lnSpc>
                <a:spcPct val="70000"/>
              </a:lnSpc>
              <a:spcBef>
                <a:spcPct val="50000"/>
              </a:spcBef>
            </a:pPr>
            <a:r>
              <a:rPr kumimoji="1" lang="en-US" altLang="ko-KR" sz="1400" b="1" u="none">
                <a:ea typeface="Gulim" pitchFamily="34" charset="-127"/>
              </a:rPr>
              <a:t>E</a:t>
            </a:r>
          </a:p>
          <a:p>
            <a:pPr algn="l" defTabSz="762000" eaLnBrk="0" hangingPunct="0">
              <a:lnSpc>
                <a:spcPct val="70000"/>
              </a:lnSpc>
              <a:spcBef>
                <a:spcPct val="50000"/>
              </a:spcBef>
            </a:pPr>
            <a:r>
              <a:rPr kumimoji="1" lang="en-US" altLang="ko-KR" sz="1400" b="1" u="none">
                <a:ea typeface="Gulim" pitchFamily="34" charset="-127"/>
              </a:rPr>
              <a:t>F</a:t>
            </a:r>
          </a:p>
          <a:p>
            <a:pPr algn="l" defTabSz="762000" eaLnBrk="0" hangingPunct="0">
              <a:lnSpc>
                <a:spcPct val="70000"/>
              </a:lnSpc>
              <a:spcBef>
                <a:spcPct val="50000"/>
              </a:spcBef>
            </a:pPr>
            <a:r>
              <a:rPr kumimoji="1" lang="en-US" altLang="ko-KR" sz="1400" b="1" u="none">
                <a:ea typeface="Gulim" pitchFamily="34" charset="-127"/>
              </a:rPr>
              <a:t>G</a:t>
            </a:r>
          </a:p>
          <a:p>
            <a:pPr algn="l" defTabSz="762000" eaLnBrk="0" hangingPunct="0">
              <a:lnSpc>
                <a:spcPct val="70000"/>
              </a:lnSpc>
              <a:spcBef>
                <a:spcPct val="50000"/>
              </a:spcBef>
            </a:pPr>
            <a:r>
              <a:rPr kumimoji="1" lang="en-US" altLang="ko-KR" sz="1400" b="1" u="none">
                <a:ea typeface="Gulim" pitchFamily="34" charset="-127"/>
              </a:rPr>
              <a:t>H</a:t>
            </a:r>
          </a:p>
          <a:p>
            <a:pPr algn="l" defTabSz="762000" eaLnBrk="0" hangingPunct="0">
              <a:lnSpc>
                <a:spcPct val="70000"/>
              </a:lnSpc>
              <a:spcBef>
                <a:spcPct val="50000"/>
              </a:spcBef>
            </a:pPr>
            <a:r>
              <a:rPr kumimoji="1" lang="en-US" altLang="ko-KR" sz="1400" b="1" u="none">
                <a:ea typeface="Gulim" pitchFamily="34" charset="-127"/>
              </a:rPr>
              <a:t>I</a:t>
            </a:r>
          </a:p>
          <a:p>
            <a:pPr algn="l" defTabSz="762000" eaLnBrk="0" hangingPunct="0">
              <a:lnSpc>
                <a:spcPct val="70000"/>
              </a:lnSpc>
              <a:spcBef>
                <a:spcPct val="50000"/>
              </a:spcBef>
            </a:pPr>
            <a:r>
              <a:rPr kumimoji="1" lang="en-US" altLang="ko-KR" sz="1400" b="1" u="none">
                <a:ea typeface="Gulim" pitchFamily="34" charset="-127"/>
              </a:rPr>
              <a:t>J</a:t>
            </a:r>
          </a:p>
          <a:p>
            <a:pPr algn="l" defTabSz="762000" eaLnBrk="0" hangingPunct="0">
              <a:lnSpc>
                <a:spcPct val="70000"/>
              </a:lnSpc>
              <a:spcBef>
                <a:spcPct val="50000"/>
              </a:spcBef>
            </a:pPr>
            <a:r>
              <a:rPr kumimoji="1" lang="en-US" altLang="ko-KR" sz="1400" b="1" u="none">
                <a:ea typeface="Gulim" pitchFamily="34" charset="-127"/>
              </a:rPr>
              <a:t>K</a:t>
            </a:r>
          </a:p>
          <a:p>
            <a:pPr algn="l" defTabSz="762000" eaLnBrk="0" hangingPunct="0">
              <a:lnSpc>
                <a:spcPct val="70000"/>
              </a:lnSpc>
              <a:spcBef>
                <a:spcPct val="50000"/>
              </a:spcBef>
            </a:pPr>
            <a:r>
              <a:rPr kumimoji="1" lang="en-US" altLang="ko-KR" sz="1400" b="1" u="none">
                <a:ea typeface="Gulim" pitchFamily="34" charset="-127"/>
              </a:rPr>
              <a:t>L</a:t>
            </a:r>
          </a:p>
          <a:p>
            <a:pPr algn="l" defTabSz="762000" eaLnBrk="0" hangingPunct="0">
              <a:lnSpc>
                <a:spcPct val="70000"/>
              </a:lnSpc>
              <a:spcBef>
                <a:spcPct val="50000"/>
              </a:spcBef>
            </a:pPr>
            <a:r>
              <a:rPr kumimoji="1" lang="en-US" altLang="ko-KR" sz="1400" b="1" u="none">
                <a:ea typeface="Gulim" pitchFamily="34" charset="-127"/>
              </a:rPr>
              <a:t>M</a:t>
            </a:r>
          </a:p>
          <a:p>
            <a:pPr algn="l" defTabSz="762000" eaLnBrk="0" hangingPunct="0">
              <a:lnSpc>
                <a:spcPct val="70000"/>
              </a:lnSpc>
              <a:spcBef>
                <a:spcPct val="50000"/>
              </a:spcBef>
            </a:pPr>
            <a:r>
              <a:rPr kumimoji="1" lang="en-US" altLang="ko-KR" sz="1400" b="1" u="none">
                <a:ea typeface="Gulim" pitchFamily="34" charset="-127"/>
              </a:rPr>
              <a:t>N</a:t>
            </a:r>
          </a:p>
          <a:p>
            <a:pPr algn="l" defTabSz="762000" eaLnBrk="0" hangingPunct="0">
              <a:lnSpc>
                <a:spcPct val="70000"/>
              </a:lnSpc>
              <a:spcBef>
                <a:spcPct val="50000"/>
              </a:spcBef>
            </a:pPr>
            <a:r>
              <a:rPr kumimoji="1" lang="en-US" altLang="ko-KR" sz="1400" b="1" u="none">
                <a:ea typeface="Gulim" pitchFamily="34" charset="-127"/>
              </a:rPr>
              <a:t>O</a:t>
            </a:r>
          </a:p>
        </p:txBody>
      </p:sp>
      <p:sp>
        <p:nvSpPr>
          <p:cNvPr id="87049" name="Text Box 10"/>
          <p:cNvSpPr txBox="1">
            <a:spLocks noChangeArrowheads="1"/>
          </p:cNvSpPr>
          <p:nvPr/>
        </p:nvSpPr>
        <p:spPr bwMode="auto">
          <a:xfrm>
            <a:off x="5187950" y="2466975"/>
            <a:ext cx="703263"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P</a:t>
            </a:r>
          </a:p>
          <a:p>
            <a:pPr algn="l" defTabSz="762000" eaLnBrk="0" hangingPunct="0">
              <a:lnSpc>
                <a:spcPct val="70000"/>
              </a:lnSpc>
              <a:spcBef>
                <a:spcPct val="50000"/>
              </a:spcBef>
            </a:pPr>
            <a:r>
              <a:rPr kumimoji="1" lang="en-US" altLang="ko-KR" sz="1400" b="1" u="none">
                <a:ea typeface="Gulim" pitchFamily="34" charset="-127"/>
              </a:rPr>
              <a:t>Q</a:t>
            </a:r>
          </a:p>
          <a:p>
            <a:pPr algn="l" defTabSz="762000" eaLnBrk="0" hangingPunct="0">
              <a:lnSpc>
                <a:spcPct val="70000"/>
              </a:lnSpc>
              <a:spcBef>
                <a:spcPct val="50000"/>
              </a:spcBef>
            </a:pPr>
            <a:r>
              <a:rPr kumimoji="1" lang="en-US" altLang="ko-KR" sz="1400" b="1" u="none">
                <a:ea typeface="Gulim" pitchFamily="34" charset="-127"/>
              </a:rPr>
              <a:t>R</a:t>
            </a:r>
          </a:p>
          <a:p>
            <a:pPr algn="l" defTabSz="762000" eaLnBrk="0" hangingPunct="0">
              <a:lnSpc>
                <a:spcPct val="70000"/>
              </a:lnSpc>
              <a:spcBef>
                <a:spcPct val="50000"/>
              </a:spcBef>
            </a:pPr>
            <a:r>
              <a:rPr kumimoji="1" lang="en-US" altLang="ko-KR" sz="1400" b="1" u="none">
                <a:ea typeface="Gulim" pitchFamily="34" charset="-127"/>
              </a:rPr>
              <a:t>S</a:t>
            </a:r>
          </a:p>
          <a:p>
            <a:pPr algn="l" defTabSz="762000" eaLnBrk="0" hangingPunct="0">
              <a:lnSpc>
                <a:spcPct val="70000"/>
              </a:lnSpc>
              <a:spcBef>
                <a:spcPct val="50000"/>
              </a:spcBef>
            </a:pPr>
            <a:r>
              <a:rPr kumimoji="1" lang="en-US" altLang="ko-KR" sz="1400" b="1" u="none">
                <a:ea typeface="Gulim" pitchFamily="34" charset="-127"/>
              </a:rPr>
              <a:t>T</a:t>
            </a:r>
          </a:p>
          <a:p>
            <a:pPr algn="l" defTabSz="762000" eaLnBrk="0" hangingPunct="0">
              <a:lnSpc>
                <a:spcPct val="70000"/>
              </a:lnSpc>
              <a:spcBef>
                <a:spcPct val="50000"/>
              </a:spcBef>
            </a:pPr>
            <a:r>
              <a:rPr kumimoji="1" lang="en-US" altLang="ko-KR" sz="1400" b="1" u="none">
                <a:ea typeface="Gulim" pitchFamily="34" charset="-127"/>
              </a:rPr>
              <a:t>U</a:t>
            </a:r>
          </a:p>
          <a:p>
            <a:pPr algn="l" defTabSz="762000" eaLnBrk="0" hangingPunct="0">
              <a:lnSpc>
                <a:spcPct val="70000"/>
              </a:lnSpc>
              <a:spcBef>
                <a:spcPct val="50000"/>
              </a:spcBef>
            </a:pPr>
            <a:r>
              <a:rPr kumimoji="1" lang="en-US" altLang="ko-KR" sz="1400" b="1" u="none">
                <a:ea typeface="Gulim" pitchFamily="34" charset="-127"/>
              </a:rPr>
              <a:t>V</a:t>
            </a:r>
          </a:p>
          <a:p>
            <a:pPr algn="l" defTabSz="762000" eaLnBrk="0" hangingPunct="0">
              <a:lnSpc>
                <a:spcPct val="70000"/>
              </a:lnSpc>
              <a:spcBef>
                <a:spcPct val="50000"/>
              </a:spcBef>
            </a:pPr>
            <a:r>
              <a:rPr kumimoji="1" lang="en-US" altLang="ko-KR" sz="1400" b="1" u="none">
                <a:ea typeface="Gulim" pitchFamily="34" charset="-127"/>
              </a:rPr>
              <a:t>W</a:t>
            </a:r>
          </a:p>
          <a:p>
            <a:pPr algn="l" defTabSz="762000" eaLnBrk="0" hangingPunct="0">
              <a:lnSpc>
                <a:spcPct val="70000"/>
              </a:lnSpc>
              <a:spcBef>
                <a:spcPct val="50000"/>
              </a:spcBef>
            </a:pPr>
            <a:r>
              <a:rPr kumimoji="1" lang="en-US" altLang="ko-KR" sz="1400" b="1" u="none">
                <a:ea typeface="Gulim" pitchFamily="34" charset="-127"/>
              </a:rPr>
              <a:t>X</a:t>
            </a:r>
          </a:p>
          <a:p>
            <a:pPr algn="l" defTabSz="762000" eaLnBrk="0" hangingPunct="0">
              <a:lnSpc>
                <a:spcPct val="70000"/>
              </a:lnSpc>
              <a:spcBef>
                <a:spcPct val="50000"/>
              </a:spcBef>
            </a:pPr>
            <a:r>
              <a:rPr kumimoji="1" lang="en-US" altLang="ko-KR" sz="1400" b="1" u="none">
                <a:ea typeface="Gulim" pitchFamily="34" charset="-127"/>
              </a:rPr>
              <a:t>Y</a:t>
            </a:r>
          </a:p>
          <a:p>
            <a:pPr algn="l" defTabSz="762000" eaLnBrk="0" hangingPunct="0">
              <a:lnSpc>
                <a:spcPct val="70000"/>
              </a:lnSpc>
              <a:spcBef>
                <a:spcPct val="50000"/>
              </a:spcBef>
            </a:pPr>
            <a:r>
              <a:rPr kumimoji="1" lang="en-US" altLang="ko-KR" sz="1400" b="1" u="none">
                <a:ea typeface="Gulim" pitchFamily="34" charset="-127"/>
              </a:rPr>
              <a:t>Z</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m</a:t>
            </a:r>
          </a:p>
          <a:p>
            <a:pPr algn="l" defTabSz="762000" eaLnBrk="0" hangingPunct="0">
              <a:lnSpc>
                <a:spcPct val="70000"/>
              </a:lnSpc>
              <a:spcBef>
                <a:spcPct val="50000"/>
              </a:spcBef>
            </a:pPr>
            <a:r>
              <a:rPr kumimoji="1" lang="en-US" altLang="ko-KR" sz="1400" b="1" u="none">
                <a:ea typeface="Gulim" pitchFamily="34" charset="-127"/>
              </a:rPr>
              <a:t>n</a:t>
            </a:r>
          </a:p>
        </p:txBody>
      </p:sp>
      <p:sp>
        <p:nvSpPr>
          <p:cNvPr id="87050" name="Text Box 11"/>
          <p:cNvSpPr txBox="1">
            <a:spLocks noChangeArrowheads="1"/>
          </p:cNvSpPr>
          <p:nvPr/>
        </p:nvSpPr>
        <p:spPr bwMode="auto">
          <a:xfrm>
            <a:off x="5645150" y="2466975"/>
            <a:ext cx="711200"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a:t>
            </a:r>
          </a:p>
          <a:p>
            <a:pPr algn="l" defTabSz="762000" eaLnBrk="0" hangingPunct="0">
              <a:lnSpc>
                <a:spcPct val="70000"/>
              </a:lnSpc>
              <a:spcBef>
                <a:spcPct val="50000"/>
              </a:spcBef>
            </a:pPr>
            <a:r>
              <a:rPr kumimoji="1" lang="en-US" altLang="ko-KR" sz="1400" b="1" u="none">
                <a:ea typeface="Gulim" pitchFamily="34" charset="-127"/>
              </a:rPr>
              <a:t>b</a:t>
            </a:r>
          </a:p>
          <a:p>
            <a:pPr algn="l" defTabSz="762000" eaLnBrk="0" hangingPunct="0">
              <a:lnSpc>
                <a:spcPct val="70000"/>
              </a:lnSpc>
              <a:spcBef>
                <a:spcPct val="50000"/>
              </a:spcBef>
            </a:pPr>
            <a:r>
              <a:rPr kumimoji="1" lang="en-US" altLang="ko-KR" sz="1400" b="1" u="none">
                <a:ea typeface="Gulim" pitchFamily="34" charset="-127"/>
              </a:rPr>
              <a:t>c</a:t>
            </a:r>
          </a:p>
          <a:p>
            <a:pPr algn="l" defTabSz="762000" eaLnBrk="0" hangingPunct="0">
              <a:lnSpc>
                <a:spcPct val="70000"/>
              </a:lnSpc>
              <a:spcBef>
                <a:spcPct val="50000"/>
              </a:spcBef>
            </a:pPr>
            <a:r>
              <a:rPr kumimoji="1" lang="en-US" altLang="ko-KR" sz="1400" b="1" u="none">
                <a:ea typeface="Gulim" pitchFamily="34" charset="-127"/>
              </a:rPr>
              <a:t>d</a:t>
            </a:r>
          </a:p>
          <a:p>
            <a:pPr algn="l" defTabSz="762000" eaLnBrk="0" hangingPunct="0">
              <a:lnSpc>
                <a:spcPct val="70000"/>
              </a:lnSpc>
              <a:spcBef>
                <a:spcPct val="50000"/>
              </a:spcBef>
            </a:pPr>
            <a:r>
              <a:rPr kumimoji="1" lang="en-US" altLang="ko-KR" sz="1400" b="1" u="none">
                <a:ea typeface="Gulim" pitchFamily="34" charset="-127"/>
              </a:rPr>
              <a:t>e</a:t>
            </a:r>
          </a:p>
          <a:p>
            <a:pPr algn="l" defTabSz="762000" eaLnBrk="0" hangingPunct="0">
              <a:lnSpc>
                <a:spcPct val="70000"/>
              </a:lnSpc>
              <a:spcBef>
                <a:spcPct val="50000"/>
              </a:spcBef>
            </a:pPr>
            <a:r>
              <a:rPr kumimoji="1" lang="en-US" altLang="ko-KR" sz="1400" b="1" u="none">
                <a:ea typeface="Gulim" pitchFamily="34" charset="-127"/>
              </a:rPr>
              <a:t>f</a:t>
            </a:r>
          </a:p>
          <a:p>
            <a:pPr algn="l" defTabSz="762000" eaLnBrk="0" hangingPunct="0">
              <a:lnSpc>
                <a:spcPct val="70000"/>
              </a:lnSpc>
              <a:spcBef>
                <a:spcPct val="50000"/>
              </a:spcBef>
            </a:pPr>
            <a:r>
              <a:rPr kumimoji="1" lang="en-US" altLang="ko-KR" sz="1400" b="1" u="none">
                <a:ea typeface="Gulim" pitchFamily="34" charset="-127"/>
              </a:rPr>
              <a:t>g</a:t>
            </a:r>
          </a:p>
          <a:p>
            <a:pPr algn="l" defTabSz="762000" eaLnBrk="0" hangingPunct="0">
              <a:lnSpc>
                <a:spcPct val="70000"/>
              </a:lnSpc>
              <a:spcBef>
                <a:spcPct val="50000"/>
              </a:spcBef>
            </a:pPr>
            <a:r>
              <a:rPr kumimoji="1" lang="en-US" altLang="ko-KR" sz="1400" b="1" u="none">
                <a:ea typeface="Gulim" pitchFamily="34" charset="-127"/>
              </a:rPr>
              <a:t>h</a:t>
            </a:r>
          </a:p>
          <a:p>
            <a:pPr algn="l" defTabSz="762000" eaLnBrk="0" hangingPunct="0">
              <a:lnSpc>
                <a:spcPct val="70000"/>
              </a:lnSpc>
              <a:spcBef>
                <a:spcPct val="50000"/>
              </a:spcBef>
            </a:pPr>
            <a:r>
              <a:rPr kumimoji="1" lang="en-US" altLang="ko-KR" sz="1400" b="1" u="none">
                <a:ea typeface="Gulim" pitchFamily="34" charset="-127"/>
              </a:rPr>
              <a:t>I</a:t>
            </a:r>
          </a:p>
          <a:p>
            <a:pPr algn="l" defTabSz="762000" eaLnBrk="0" hangingPunct="0">
              <a:lnSpc>
                <a:spcPct val="70000"/>
              </a:lnSpc>
              <a:spcBef>
                <a:spcPct val="50000"/>
              </a:spcBef>
            </a:pPr>
            <a:r>
              <a:rPr kumimoji="1" lang="en-US" altLang="ko-KR" sz="1400" b="1" u="none">
                <a:ea typeface="Gulim" pitchFamily="34" charset="-127"/>
              </a:rPr>
              <a:t>j</a:t>
            </a:r>
          </a:p>
          <a:p>
            <a:pPr algn="l" defTabSz="762000" eaLnBrk="0" hangingPunct="0">
              <a:lnSpc>
                <a:spcPct val="70000"/>
              </a:lnSpc>
              <a:spcBef>
                <a:spcPct val="50000"/>
              </a:spcBef>
            </a:pPr>
            <a:r>
              <a:rPr kumimoji="1" lang="en-US" altLang="ko-KR" sz="1400" b="1" u="none">
                <a:ea typeface="Gulim" pitchFamily="34" charset="-127"/>
              </a:rPr>
              <a:t>k</a:t>
            </a:r>
          </a:p>
          <a:p>
            <a:pPr algn="l" defTabSz="762000" eaLnBrk="0" hangingPunct="0">
              <a:lnSpc>
                <a:spcPct val="70000"/>
              </a:lnSpc>
              <a:spcBef>
                <a:spcPct val="50000"/>
              </a:spcBef>
            </a:pPr>
            <a:r>
              <a:rPr kumimoji="1" lang="en-US" altLang="ko-KR" sz="1400" b="1" u="none">
                <a:ea typeface="Gulim" pitchFamily="34" charset="-127"/>
              </a:rPr>
              <a:t>l</a:t>
            </a:r>
          </a:p>
          <a:p>
            <a:pPr algn="l" defTabSz="762000" eaLnBrk="0" hangingPunct="0">
              <a:lnSpc>
                <a:spcPct val="70000"/>
              </a:lnSpc>
              <a:spcBef>
                <a:spcPct val="50000"/>
              </a:spcBef>
            </a:pPr>
            <a:r>
              <a:rPr kumimoji="1" lang="en-US" altLang="ko-KR" sz="1400" b="1" u="none">
                <a:ea typeface="Gulim" pitchFamily="34" charset="-127"/>
              </a:rPr>
              <a:t>m</a:t>
            </a:r>
          </a:p>
          <a:p>
            <a:pPr algn="l" defTabSz="762000" eaLnBrk="0" hangingPunct="0">
              <a:lnSpc>
                <a:spcPct val="70000"/>
              </a:lnSpc>
              <a:spcBef>
                <a:spcPct val="50000"/>
              </a:spcBef>
            </a:pPr>
            <a:r>
              <a:rPr kumimoji="1" lang="en-US" altLang="ko-KR" sz="1400" b="1" u="none">
                <a:ea typeface="Gulim" pitchFamily="34" charset="-127"/>
              </a:rPr>
              <a:t>n</a:t>
            </a:r>
          </a:p>
          <a:p>
            <a:pPr algn="l" defTabSz="762000" eaLnBrk="0" hangingPunct="0">
              <a:lnSpc>
                <a:spcPct val="70000"/>
              </a:lnSpc>
              <a:spcBef>
                <a:spcPct val="50000"/>
              </a:spcBef>
            </a:pPr>
            <a:r>
              <a:rPr kumimoji="1" lang="en-US" altLang="ko-KR" sz="1400" b="1" u="none">
                <a:ea typeface="Gulim" pitchFamily="34" charset="-127"/>
              </a:rPr>
              <a:t>o</a:t>
            </a:r>
          </a:p>
        </p:txBody>
      </p:sp>
      <p:sp>
        <p:nvSpPr>
          <p:cNvPr id="87051" name="Text Box 12"/>
          <p:cNvSpPr txBox="1">
            <a:spLocks noChangeArrowheads="1"/>
          </p:cNvSpPr>
          <p:nvPr/>
        </p:nvSpPr>
        <p:spPr bwMode="auto">
          <a:xfrm>
            <a:off x="6069013" y="2466975"/>
            <a:ext cx="719137"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P</a:t>
            </a:r>
          </a:p>
          <a:p>
            <a:pPr algn="l" defTabSz="762000" eaLnBrk="0" hangingPunct="0">
              <a:lnSpc>
                <a:spcPct val="70000"/>
              </a:lnSpc>
              <a:spcBef>
                <a:spcPct val="50000"/>
              </a:spcBef>
            </a:pPr>
            <a:r>
              <a:rPr kumimoji="1" lang="en-US" altLang="ko-KR" sz="1400" b="1" u="none">
                <a:ea typeface="Gulim" pitchFamily="34" charset="-127"/>
              </a:rPr>
              <a:t>q</a:t>
            </a:r>
          </a:p>
          <a:p>
            <a:pPr algn="l" defTabSz="762000" eaLnBrk="0" hangingPunct="0">
              <a:lnSpc>
                <a:spcPct val="70000"/>
              </a:lnSpc>
              <a:spcBef>
                <a:spcPct val="50000"/>
              </a:spcBef>
            </a:pPr>
            <a:r>
              <a:rPr kumimoji="1" lang="en-US" altLang="ko-KR" sz="1400" b="1" u="none">
                <a:ea typeface="Gulim" pitchFamily="34" charset="-127"/>
              </a:rPr>
              <a:t>r</a:t>
            </a:r>
          </a:p>
          <a:p>
            <a:pPr algn="l" defTabSz="762000" eaLnBrk="0" hangingPunct="0">
              <a:lnSpc>
                <a:spcPct val="70000"/>
              </a:lnSpc>
              <a:spcBef>
                <a:spcPct val="50000"/>
              </a:spcBef>
            </a:pPr>
            <a:r>
              <a:rPr kumimoji="1" lang="en-US" altLang="ko-KR" sz="1400" b="1" u="none">
                <a:ea typeface="Gulim" pitchFamily="34" charset="-127"/>
              </a:rPr>
              <a:t>s</a:t>
            </a:r>
          </a:p>
          <a:p>
            <a:pPr algn="l" defTabSz="762000" eaLnBrk="0" hangingPunct="0">
              <a:lnSpc>
                <a:spcPct val="70000"/>
              </a:lnSpc>
              <a:spcBef>
                <a:spcPct val="50000"/>
              </a:spcBef>
            </a:pPr>
            <a:r>
              <a:rPr kumimoji="1" lang="en-US" altLang="ko-KR" sz="1400" b="1" u="none">
                <a:ea typeface="Gulim" pitchFamily="34" charset="-127"/>
              </a:rPr>
              <a:t>t</a:t>
            </a:r>
          </a:p>
          <a:p>
            <a:pPr algn="l" defTabSz="762000" eaLnBrk="0" hangingPunct="0">
              <a:lnSpc>
                <a:spcPct val="70000"/>
              </a:lnSpc>
              <a:spcBef>
                <a:spcPct val="50000"/>
              </a:spcBef>
            </a:pPr>
            <a:r>
              <a:rPr kumimoji="1" lang="en-US" altLang="ko-KR" sz="1400" b="1" u="none">
                <a:ea typeface="Gulim" pitchFamily="34" charset="-127"/>
              </a:rPr>
              <a:t>u</a:t>
            </a:r>
          </a:p>
          <a:p>
            <a:pPr algn="l" defTabSz="762000" eaLnBrk="0" hangingPunct="0">
              <a:lnSpc>
                <a:spcPct val="70000"/>
              </a:lnSpc>
              <a:spcBef>
                <a:spcPct val="50000"/>
              </a:spcBef>
            </a:pPr>
            <a:r>
              <a:rPr kumimoji="1" lang="en-US" altLang="ko-KR" sz="1400" b="1" u="none">
                <a:ea typeface="Gulim" pitchFamily="34" charset="-127"/>
              </a:rPr>
              <a:t>v</a:t>
            </a:r>
          </a:p>
          <a:p>
            <a:pPr algn="l" defTabSz="762000" eaLnBrk="0" hangingPunct="0">
              <a:lnSpc>
                <a:spcPct val="70000"/>
              </a:lnSpc>
              <a:spcBef>
                <a:spcPct val="50000"/>
              </a:spcBef>
            </a:pPr>
            <a:r>
              <a:rPr kumimoji="1" lang="en-US" altLang="ko-KR" sz="1400" b="1" u="none">
                <a:ea typeface="Gulim" pitchFamily="34" charset="-127"/>
              </a:rPr>
              <a:t>w</a:t>
            </a:r>
          </a:p>
          <a:p>
            <a:pPr algn="l" defTabSz="762000" eaLnBrk="0" hangingPunct="0">
              <a:lnSpc>
                <a:spcPct val="70000"/>
              </a:lnSpc>
              <a:spcBef>
                <a:spcPct val="50000"/>
              </a:spcBef>
            </a:pPr>
            <a:r>
              <a:rPr kumimoji="1" lang="en-US" altLang="ko-KR" sz="1400" b="1" u="none">
                <a:ea typeface="Gulim" pitchFamily="34" charset="-127"/>
              </a:rPr>
              <a:t>x</a:t>
            </a:r>
          </a:p>
          <a:p>
            <a:pPr algn="l" defTabSz="762000" eaLnBrk="0" hangingPunct="0">
              <a:lnSpc>
                <a:spcPct val="70000"/>
              </a:lnSpc>
              <a:spcBef>
                <a:spcPct val="50000"/>
              </a:spcBef>
            </a:pPr>
            <a:r>
              <a:rPr kumimoji="1" lang="en-US" altLang="ko-KR" sz="1400" b="1" u="none">
                <a:ea typeface="Gulim" pitchFamily="34" charset="-127"/>
              </a:rPr>
              <a:t>y</a:t>
            </a:r>
          </a:p>
          <a:p>
            <a:pPr algn="l" defTabSz="762000" eaLnBrk="0" hangingPunct="0">
              <a:lnSpc>
                <a:spcPct val="70000"/>
              </a:lnSpc>
              <a:spcBef>
                <a:spcPct val="50000"/>
              </a:spcBef>
            </a:pPr>
            <a:r>
              <a:rPr kumimoji="1" lang="en-US" altLang="ko-KR" sz="1400" b="1" u="none">
                <a:ea typeface="Gulim" pitchFamily="34" charset="-127"/>
              </a:rPr>
              <a:t>z</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a:t>
            </a:r>
          </a:p>
          <a:p>
            <a:pPr algn="l" defTabSz="762000" eaLnBrk="0" hangingPunct="0">
              <a:lnSpc>
                <a:spcPct val="70000"/>
              </a:lnSpc>
              <a:spcBef>
                <a:spcPct val="50000"/>
              </a:spcBef>
            </a:pPr>
            <a:r>
              <a:rPr kumimoji="1" lang="en-US" altLang="ko-KR" sz="1400" b="1" u="none">
                <a:ea typeface="Gulim" pitchFamily="34" charset="-127"/>
              </a:rPr>
              <a:t>DEL</a:t>
            </a:r>
          </a:p>
        </p:txBody>
      </p:sp>
      <p:sp>
        <p:nvSpPr>
          <p:cNvPr id="87052" name="Text Box 13"/>
          <p:cNvSpPr txBox="1">
            <a:spLocks noChangeArrowheads="1"/>
          </p:cNvSpPr>
          <p:nvPr/>
        </p:nvSpPr>
        <p:spPr bwMode="auto">
          <a:xfrm>
            <a:off x="2833688" y="2181225"/>
            <a:ext cx="3860800" cy="219075"/>
          </a:xfrm>
          <a:prstGeom prst="rect">
            <a:avLst/>
          </a:prstGeom>
          <a:noFill/>
          <a:ln w="25400">
            <a:noFill/>
            <a:miter lim="800000"/>
            <a:headEnd/>
            <a:tailEnd/>
          </a:ln>
        </p:spPr>
        <p:txBody>
          <a:bodyPr>
            <a:spAutoFit/>
          </a:bodyPr>
          <a:lstStyle/>
          <a:p>
            <a:pPr algn="l" defTabSz="762000" eaLnBrk="0" hangingPunct="0">
              <a:lnSpc>
                <a:spcPct val="60000"/>
              </a:lnSpc>
              <a:spcBef>
                <a:spcPct val="50000"/>
              </a:spcBef>
            </a:pPr>
            <a:r>
              <a:rPr kumimoji="1" lang="en-US" altLang="ko-KR" sz="1400" b="1" u="none">
                <a:ea typeface="Gulim" pitchFamily="34" charset="-127"/>
              </a:rPr>
              <a:t>0        1         2       3       4       5       6       7</a:t>
            </a:r>
          </a:p>
        </p:txBody>
      </p:sp>
      <p:sp>
        <p:nvSpPr>
          <p:cNvPr id="87053" name="Text Box 14"/>
          <p:cNvSpPr txBox="1">
            <a:spLocks noChangeArrowheads="1"/>
          </p:cNvSpPr>
          <p:nvPr/>
        </p:nvSpPr>
        <p:spPr bwMode="auto">
          <a:xfrm>
            <a:off x="3222625" y="2466975"/>
            <a:ext cx="693738" cy="4075113"/>
          </a:xfrm>
          <a:prstGeom prst="rect">
            <a:avLst/>
          </a:prstGeom>
          <a:noFill/>
          <a:ln w="25400">
            <a:noFill/>
            <a:miter lim="800000"/>
            <a:headEnd/>
            <a:tailEnd/>
          </a:ln>
        </p:spPr>
        <p:txBody>
          <a:bodyPr>
            <a:spAutoFit/>
          </a:bodyPr>
          <a:lstStyle/>
          <a:p>
            <a:pPr algn="l" defTabSz="762000" eaLnBrk="0" hangingPunct="0">
              <a:lnSpc>
                <a:spcPct val="70000"/>
              </a:lnSpc>
              <a:spcBef>
                <a:spcPct val="50000"/>
              </a:spcBef>
            </a:pPr>
            <a:r>
              <a:rPr kumimoji="1" lang="en-US" altLang="ko-KR" sz="1400" b="1" u="none">
                <a:ea typeface="Gulim" pitchFamily="34" charset="-127"/>
              </a:rPr>
              <a:t>DLE</a:t>
            </a:r>
          </a:p>
          <a:p>
            <a:pPr algn="l" defTabSz="762000" eaLnBrk="0" hangingPunct="0">
              <a:lnSpc>
                <a:spcPct val="70000"/>
              </a:lnSpc>
              <a:spcBef>
                <a:spcPct val="50000"/>
              </a:spcBef>
            </a:pPr>
            <a:r>
              <a:rPr kumimoji="1" lang="en-US" altLang="ko-KR" sz="1400" b="1" u="none">
                <a:ea typeface="Gulim" pitchFamily="34" charset="-127"/>
              </a:rPr>
              <a:t>DC1</a:t>
            </a:r>
          </a:p>
          <a:p>
            <a:pPr algn="l" defTabSz="762000" eaLnBrk="0" hangingPunct="0">
              <a:lnSpc>
                <a:spcPct val="70000"/>
              </a:lnSpc>
              <a:spcBef>
                <a:spcPct val="50000"/>
              </a:spcBef>
            </a:pPr>
            <a:r>
              <a:rPr kumimoji="1" lang="en-US" altLang="ko-KR" sz="1400" b="1" u="none">
                <a:ea typeface="Gulim" pitchFamily="34" charset="-127"/>
              </a:rPr>
              <a:t>DC2</a:t>
            </a:r>
          </a:p>
          <a:p>
            <a:pPr algn="l" defTabSz="762000" eaLnBrk="0" hangingPunct="0">
              <a:lnSpc>
                <a:spcPct val="70000"/>
              </a:lnSpc>
              <a:spcBef>
                <a:spcPct val="50000"/>
              </a:spcBef>
            </a:pPr>
            <a:r>
              <a:rPr kumimoji="1" lang="en-US" altLang="ko-KR" sz="1400" b="1" u="none">
                <a:ea typeface="Gulim" pitchFamily="34" charset="-127"/>
              </a:rPr>
              <a:t>DC3</a:t>
            </a:r>
          </a:p>
          <a:p>
            <a:pPr algn="l" defTabSz="762000" eaLnBrk="0" hangingPunct="0">
              <a:lnSpc>
                <a:spcPct val="70000"/>
              </a:lnSpc>
              <a:spcBef>
                <a:spcPct val="50000"/>
              </a:spcBef>
            </a:pPr>
            <a:r>
              <a:rPr kumimoji="1" lang="en-US" altLang="ko-KR" sz="1400" b="1" u="none">
                <a:ea typeface="Gulim" pitchFamily="34" charset="-127"/>
              </a:rPr>
              <a:t>DC4</a:t>
            </a:r>
          </a:p>
          <a:p>
            <a:pPr algn="l" defTabSz="762000" eaLnBrk="0" hangingPunct="0">
              <a:lnSpc>
                <a:spcPct val="70000"/>
              </a:lnSpc>
              <a:spcBef>
                <a:spcPct val="50000"/>
              </a:spcBef>
            </a:pPr>
            <a:r>
              <a:rPr kumimoji="1" lang="en-US" altLang="ko-KR" sz="1400" b="1" u="none">
                <a:ea typeface="Gulim" pitchFamily="34" charset="-127"/>
              </a:rPr>
              <a:t>NAK</a:t>
            </a:r>
          </a:p>
          <a:p>
            <a:pPr algn="l" defTabSz="762000" eaLnBrk="0" hangingPunct="0">
              <a:lnSpc>
                <a:spcPct val="70000"/>
              </a:lnSpc>
              <a:spcBef>
                <a:spcPct val="50000"/>
              </a:spcBef>
            </a:pPr>
            <a:r>
              <a:rPr kumimoji="1" lang="en-US" altLang="ko-KR" sz="1400" b="1" u="none">
                <a:ea typeface="Gulim" pitchFamily="34" charset="-127"/>
              </a:rPr>
              <a:t>SYN</a:t>
            </a:r>
          </a:p>
          <a:p>
            <a:pPr algn="l" defTabSz="762000" eaLnBrk="0" hangingPunct="0">
              <a:lnSpc>
                <a:spcPct val="70000"/>
              </a:lnSpc>
              <a:spcBef>
                <a:spcPct val="50000"/>
              </a:spcBef>
            </a:pPr>
            <a:r>
              <a:rPr kumimoji="1" lang="en-US" altLang="ko-KR" sz="1400" b="1" u="none">
                <a:ea typeface="Gulim" pitchFamily="34" charset="-127"/>
              </a:rPr>
              <a:t>ETB</a:t>
            </a:r>
          </a:p>
          <a:p>
            <a:pPr algn="l" defTabSz="762000" eaLnBrk="0" hangingPunct="0">
              <a:lnSpc>
                <a:spcPct val="70000"/>
              </a:lnSpc>
              <a:spcBef>
                <a:spcPct val="50000"/>
              </a:spcBef>
            </a:pPr>
            <a:r>
              <a:rPr kumimoji="1" lang="en-US" altLang="ko-KR" sz="1400" b="1" u="none">
                <a:ea typeface="Gulim" pitchFamily="34" charset="-127"/>
              </a:rPr>
              <a:t>CAN</a:t>
            </a:r>
          </a:p>
          <a:p>
            <a:pPr algn="l" defTabSz="762000" eaLnBrk="0" hangingPunct="0">
              <a:lnSpc>
                <a:spcPct val="70000"/>
              </a:lnSpc>
              <a:spcBef>
                <a:spcPct val="50000"/>
              </a:spcBef>
            </a:pPr>
            <a:r>
              <a:rPr kumimoji="1" lang="en-US" altLang="ko-KR" sz="1400" b="1" u="none">
                <a:ea typeface="Gulim" pitchFamily="34" charset="-127"/>
              </a:rPr>
              <a:t>EM</a:t>
            </a:r>
          </a:p>
          <a:p>
            <a:pPr algn="l" defTabSz="762000" eaLnBrk="0" hangingPunct="0">
              <a:lnSpc>
                <a:spcPct val="70000"/>
              </a:lnSpc>
              <a:spcBef>
                <a:spcPct val="50000"/>
              </a:spcBef>
            </a:pPr>
            <a:r>
              <a:rPr kumimoji="1" lang="en-US" altLang="ko-KR" sz="1400" b="1" u="none">
                <a:ea typeface="Gulim" pitchFamily="34" charset="-127"/>
              </a:rPr>
              <a:t>SUB</a:t>
            </a:r>
          </a:p>
          <a:p>
            <a:pPr algn="l" defTabSz="762000" eaLnBrk="0" hangingPunct="0">
              <a:lnSpc>
                <a:spcPct val="70000"/>
              </a:lnSpc>
              <a:spcBef>
                <a:spcPct val="50000"/>
              </a:spcBef>
            </a:pPr>
            <a:r>
              <a:rPr kumimoji="1" lang="en-US" altLang="ko-KR" sz="1400" b="1" u="none">
                <a:ea typeface="Gulim" pitchFamily="34" charset="-127"/>
              </a:rPr>
              <a:t>ESC</a:t>
            </a:r>
          </a:p>
          <a:p>
            <a:pPr algn="l" defTabSz="762000" eaLnBrk="0" hangingPunct="0">
              <a:lnSpc>
                <a:spcPct val="70000"/>
              </a:lnSpc>
              <a:spcBef>
                <a:spcPct val="50000"/>
              </a:spcBef>
            </a:pPr>
            <a:r>
              <a:rPr kumimoji="1" lang="en-US" altLang="ko-KR" sz="1400" b="1" u="none">
                <a:ea typeface="Gulim" pitchFamily="34" charset="-127"/>
              </a:rPr>
              <a:t>FS</a:t>
            </a:r>
          </a:p>
          <a:p>
            <a:pPr algn="l" defTabSz="762000" eaLnBrk="0" hangingPunct="0">
              <a:lnSpc>
                <a:spcPct val="70000"/>
              </a:lnSpc>
              <a:spcBef>
                <a:spcPct val="50000"/>
              </a:spcBef>
            </a:pPr>
            <a:r>
              <a:rPr kumimoji="1" lang="en-US" altLang="ko-KR" sz="1400" b="1" u="none">
                <a:ea typeface="Gulim" pitchFamily="34" charset="-127"/>
              </a:rPr>
              <a:t>GS</a:t>
            </a:r>
          </a:p>
          <a:p>
            <a:pPr algn="l" defTabSz="762000" eaLnBrk="0" hangingPunct="0">
              <a:lnSpc>
                <a:spcPct val="70000"/>
              </a:lnSpc>
              <a:spcBef>
                <a:spcPct val="50000"/>
              </a:spcBef>
            </a:pPr>
            <a:r>
              <a:rPr kumimoji="1" lang="en-US" altLang="ko-KR" sz="1400" b="1" u="none">
                <a:ea typeface="Gulim" pitchFamily="34" charset="-127"/>
              </a:rPr>
              <a:t>RS</a:t>
            </a:r>
          </a:p>
          <a:p>
            <a:pPr algn="l" defTabSz="762000" eaLnBrk="0" hangingPunct="0">
              <a:lnSpc>
                <a:spcPct val="70000"/>
              </a:lnSpc>
              <a:spcBef>
                <a:spcPct val="50000"/>
              </a:spcBef>
            </a:pPr>
            <a:r>
              <a:rPr kumimoji="1" lang="en-US" altLang="ko-KR" sz="1400" b="1" u="none">
                <a:ea typeface="Gulim" pitchFamily="34" charset="-127"/>
              </a:rPr>
              <a:t>US</a:t>
            </a:r>
          </a:p>
        </p:txBody>
      </p:sp>
      <p:sp>
        <p:nvSpPr>
          <p:cNvPr id="87054" name="Rectangle 15"/>
          <p:cNvSpPr>
            <a:spLocks noChangeArrowheads="1"/>
          </p:cNvSpPr>
          <p:nvPr/>
        </p:nvSpPr>
        <p:spPr bwMode="auto">
          <a:xfrm>
            <a:off x="2189163" y="2124075"/>
            <a:ext cx="4425950" cy="4429125"/>
          </a:xfrm>
          <a:prstGeom prst="rect">
            <a:avLst/>
          </a:prstGeom>
          <a:noFill/>
          <a:ln w="9525">
            <a:solidFill>
              <a:schemeClr val="tx1"/>
            </a:solidFill>
            <a:miter lim="800000"/>
            <a:headEnd/>
            <a:tailEnd/>
          </a:ln>
        </p:spPr>
        <p:txBody>
          <a:bodyPr wrap="none" anchor="ctr"/>
          <a:lstStyle/>
          <a:p>
            <a:endParaRPr lang="en-US"/>
          </a:p>
        </p:txBody>
      </p:sp>
      <p:sp>
        <p:nvSpPr>
          <p:cNvPr id="87055" name="Line 16"/>
          <p:cNvSpPr>
            <a:spLocks noChangeShapeType="1"/>
          </p:cNvSpPr>
          <p:nvPr/>
        </p:nvSpPr>
        <p:spPr bwMode="auto">
          <a:xfrm>
            <a:off x="2198688" y="2428875"/>
            <a:ext cx="4400550" cy="0"/>
          </a:xfrm>
          <a:prstGeom prst="line">
            <a:avLst/>
          </a:prstGeom>
          <a:noFill/>
          <a:ln w="9525">
            <a:solidFill>
              <a:schemeClr val="tx1"/>
            </a:solidFill>
            <a:round/>
            <a:headEnd/>
            <a:tailEnd/>
          </a:ln>
        </p:spPr>
        <p:txBody>
          <a:bodyPr wrap="none" anchor="ctr"/>
          <a:lstStyle/>
          <a:p>
            <a:endParaRPr lang="en-US"/>
          </a:p>
        </p:txBody>
      </p:sp>
      <p:sp>
        <p:nvSpPr>
          <p:cNvPr id="87056" name="Text Box 17"/>
          <p:cNvSpPr txBox="1">
            <a:spLocks noChangeArrowheads="1"/>
          </p:cNvSpPr>
          <p:nvPr/>
        </p:nvSpPr>
        <p:spPr bwMode="auto">
          <a:xfrm>
            <a:off x="1323975" y="2533650"/>
            <a:ext cx="900113" cy="496888"/>
          </a:xfrm>
          <a:prstGeom prst="rect">
            <a:avLst/>
          </a:prstGeom>
          <a:noFill/>
          <a:ln w="25400">
            <a:noFill/>
            <a:miter lim="800000"/>
            <a:headEnd/>
            <a:tailEnd/>
          </a:ln>
        </p:spPr>
        <p:txBody>
          <a:bodyPr>
            <a:spAutoFit/>
          </a:bodyPr>
          <a:lstStyle/>
          <a:p>
            <a:pPr algn="ctr" defTabSz="762000" eaLnBrk="0" hangingPunct="0">
              <a:lnSpc>
                <a:spcPct val="70000"/>
              </a:lnSpc>
              <a:spcBef>
                <a:spcPct val="50000"/>
              </a:spcBef>
            </a:pPr>
            <a:r>
              <a:rPr kumimoji="1" lang="en-US" altLang="ko-KR" sz="1400" b="1" u="none">
                <a:ea typeface="Gulim" pitchFamily="34" charset="-127"/>
              </a:rPr>
              <a:t>LSB</a:t>
            </a:r>
          </a:p>
          <a:p>
            <a:pPr algn="ctr" defTabSz="762000" eaLnBrk="0" hangingPunct="0">
              <a:lnSpc>
                <a:spcPct val="70000"/>
              </a:lnSpc>
              <a:spcBef>
                <a:spcPct val="50000"/>
              </a:spcBef>
            </a:pPr>
            <a:r>
              <a:rPr kumimoji="1" lang="en-US" altLang="ko-KR" sz="1400" b="1" u="none">
                <a:ea typeface="Gulim" pitchFamily="34" charset="-127"/>
              </a:rPr>
              <a:t>(4 bits)</a:t>
            </a:r>
          </a:p>
        </p:txBody>
      </p:sp>
      <p:sp>
        <p:nvSpPr>
          <p:cNvPr id="87057" name="Text Box 18"/>
          <p:cNvSpPr txBox="1">
            <a:spLocks noChangeArrowheads="1"/>
          </p:cNvSpPr>
          <p:nvPr/>
        </p:nvSpPr>
        <p:spPr bwMode="auto">
          <a:xfrm>
            <a:off x="2590800" y="1828800"/>
            <a:ext cx="1287463" cy="241300"/>
          </a:xfrm>
          <a:prstGeom prst="rect">
            <a:avLst/>
          </a:prstGeom>
          <a:noFill/>
          <a:ln w="25400">
            <a:noFill/>
            <a:miter lim="800000"/>
            <a:headEnd/>
            <a:tailEnd/>
          </a:ln>
        </p:spPr>
        <p:txBody>
          <a:bodyPr>
            <a:spAutoFit/>
          </a:bodyPr>
          <a:lstStyle/>
          <a:p>
            <a:pPr algn="ctr" defTabSz="762000" eaLnBrk="0" hangingPunct="0">
              <a:lnSpc>
                <a:spcPct val="70000"/>
              </a:lnSpc>
              <a:spcBef>
                <a:spcPct val="50000"/>
              </a:spcBef>
            </a:pPr>
            <a:r>
              <a:rPr kumimoji="1" lang="en-US" altLang="ko-KR" sz="1400" b="1" u="none">
                <a:ea typeface="Gulim" pitchFamily="34" charset="-127"/>
              </a:rPr>
              <a:t>MSB (3 bits)</a:t>
            </a:r>
          </a:p>
        </p:txBody>
      </p:sp>
      <p:sp>
        <p:nvSpPr>
          <p:cNvPr id="87058" name="Line 19"/>
          <p:cNvSpPr>
            <a:spLocks noChangeShapeType="1"/>
          </p:cNvSpPr>
          <p:nvPr/>
        </p:nvSpPr>
        <p:spPr bwMode="auto">
          <a:xfrm>
            <a:off x="2651125" y="2124075"/>
            <a:ext cx="0" cy="4429125"/>
          </a:xfrm>
          <a:prstGeom prst="line">
            <a:avLst/>
          </a:prstGeom>
          <a:noFill/>
          <a:ln w="9525">
            <a:solidFill>
              <a:schemeClr val="tx1"/>
            </a:solidFill>
            <a:round/>
            <a:headEnd/>
            <a:tailEnd/>
          </a:ln>
        </p:spPr>
        <p:txBody>
          <a:bodyPr wrap="none" anchor="ctr"/>
          <a:lstStyle/>
          <a:p>
            <a:endParaRPr lang="en-US"/>
          </a:p>
        </p:txBody>
      </p:sp>
      <p:sp>
        <p:nvSpPr>
          <p:cNvPr id="87059" name="Footer Placeholder 20"/>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نمايش عددي داده‌ها</a:t>
            </a:r>
            <a:endParaRPr lang="en-US" sz="2800" b="1" smtClean="0">
              <a:cs typeface="Nazanin" pitchFamily="2" charset="-78"/>
            </a:endParaRPr>
          </a:p>
        </p:txBody>
      </p:sp>
      <p:sp>
        <p:nvSpPr>
          <p:cNvPr id="52227" name="Rectangle 4"/>
          <p:cNvSpPr>
            <a:spLocks noGrp="1" noChangeArrowheads="1"/>
          </p:cNvSpPr>
          <p:nvPr>
            <p:ph type="subTitle" idx="1"/>
          </p:nvPr>
        </p:nvSpPr>
        <p:spPr>
          <a:xfrm>
            <a:off x="533400" y="1219200"/>
            <a:ext cx="7620000" cy="4800600"/>
          </a:xfrm>
          <a:noFill/>
        </p:spPr>
        <p:txBody>
          <a:bodyPr/>
          <a:lstStyle/>
          <a:p>
            <a:pPr marL="609600" indent="-609600" algn="r" rtl="1" eaLnBrk="1" hangingPunct="1">
              <a:buFontTx/>
              <a:buChar char="•"/>
            </a:pPr>
            <a:r>
              <a:rPr lang="fa-IR" sz="2400" smtClean="0">
                <a:cs typeface="Nazanin" pitchFamily="2" charset="-78"/>
              </a:rPr>
              <a:t>داده‌هاي عددي. </a:t>
            </a:r>
          </a:p>
          <a:p>
            <a:pPr marL="990600" lvl="1" indent="-533400" algn="r" rtl="1" eaLnBrk="1" hangingPunct="1">
              <a:buFontTx/>
              <a:buChar char="–"/>
            </a:pPr>
            <a:r>
              <a:rPr lang="fa-IR" sz="2000" smtClean="0">
                <a:cs typeface="Nazanin" pitchFamily="2" charset="-78"/>
              </a:rPr>
              <a:t>اعداد(طبيعي ،حقيقي)</a:t>
            </a:r>
          </a:p>
          <a:p>
            <a:pPr marL="609600" indent="-609600" algn="r" rtl="1" eaLnBrk="1" hangingPunct="1">
              <a:buFontTx/>
              <a:buChar char="•"/>
            </a:pPr>
            <a:r>
              <a:rPr lang="fa-IR" sz="2400" smtClean="0">
                <a:cs typeface="Nazanin" pitchFamily="2" charset="-78"/>
              </a:rPr>
              <a:t>سيستم نمايش اعداد.</a:t>
            </a:r>
          </a:p>
          <a:p>
            <a:pPr marL="990600" lvl="1" indent="-533400" algn="r" rtl="1" eaLnBrk="1" hangingPunct="1">
              <a:buFontTx/>
              <a:buChar char="–"/>
            </a:pPr>
            <a:r>
              <a:rPr lang="fa-IR" sz="2400" smtClean="0">
                <a:cs typeface="Nazanin" pitchFamily="2" charset="-78"/>
              </a:rPr>
              <a:t>سيستم نمايشي كه در آن مكان هر رقم داراي وزن نيست(مثل سيستم اعداد يوناني).</a:t>
            </a:r>
          </a:p>
          <a:p>
            <a:pPr marL="990600" lvl="1" indent="-533400" algn="r" rtl="1" eaLnBrk="1" hangingPunct="1">
              <a:buFontTx/>
              <a:buChar char="–"/>
            </a:pPr>
            <a:r>
              <a:rPr lang="fa-IR" sz="2400" smtClean="0">
                <a:cs typeface="Nazanin" pitchFamily="2" charset="-78"/>
              </a:rPr>
              <a:t>سيستم هائي كه هر رقم در نمايش يك عدد داراي وزن است.</a:t>
            </a:r>
          </a:p>
          <a:p>
            <a:pPr marL="1371600" lvl="2" indent="-457200" algn="r" rtl="1" eaLnBrk="1" hangingPunct="1">
              <a:buFont typeface="Wingdings" pitchFamily="2" charset="2"/>
              <a:buChar char="§"/>
            </a:pPr>
            <a:r>
              <a:rPr lang="fa-IR" smtClean="0">
                <a:cs typeface="Nazanin" pitchFamily="2" charset="-78"/>
              </a:rPr>
              <a:t>در اين سيستم به هر رقم نسبت به جايگاه آن يك وزن اختصاص مي دهيم.</a:t>
            </a:r>
          </a:p>
          <a:p>
            <a:pPr marL="1371600" lvl="2" indent="-457200" algn="r" rtl="1" eaLnBrk="1" hangingPunct="1">
              <a:buFont typeface="Wingdings" pitchFamily="2" charset="2"/>
              <a:buChar char="§"/>
            </a:pPr>
            <a:r>
              <a:rPr lang="fa-IR" smtClean="0">
                <a:cs typeface="Nazanin" pitchFamily="2" charset="-78"/>
              </a:rPr>
              <a:t>سيستم هاي دهدهي ،دودوئي و هگزادسيمال مثالهايي از اين سيستم ها هستند.</a:t>
            </a:r>
            <a:endParaRPr lang="fa-IR" sz="1800" smtClean="0">
              <a:cs typeface="Nazanin" pitchFamily="2" charset="-78"/>
            </a:endParaRPr>
          </a:p>
          <a:p>
            <a:pPr marL="1371600" lvl="2" indent="-457200" algn="r" rtl="1" eaLnBrk="1" hangingPunct="1">
              <a:buFont typeface="Wingdings" pitchFamily="2" charset="2"/>
              <a:buChar char="§"/>
            </a:pPr>
            <a:endParaRPr lang="en-US" sz="2800" smtClean="0">
              <a:cs typeface="Nazanin" pitchFamily="2" charset="-78"/>
            </a:endParaRPr>
          </a:p>
        </p:txBody>
      </p:sp>
      <p:sp>
        <p:nvSpPr>
          <p:cNvPr id="5222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rtl="1" eaLnBrk="1" hangingPunct="1"/>
            <a:r>
              <a:rPr lang="fa-IR" sz="2800" b="1" smtClean="0">
                <a:cs typeface="Nazanin" pitchFamily="2" charset="-78"/>
              </a:rPr>
              <a:t>نمايش كاراكترهاي كنترلي توسط كد </a:t>
            </a:r>
            <a:r>
              <a:rPr lang="en-US" sz="2800" b="1" smtClean="0">
                <a:cs typeface="Nazanin" pitchFamily="2" charset="-78"/>
              </a:rPr>
              <a:t>ASCII</a:t>
            </a:r>
          </a:p>
        </p:txBody>
      </p:sp>
      <p:sp>
        <p:nvSpPr>
          <p:cNvPr id="88067" name="Rectangle 3"/>
          <p:cNvSpPr>
            <a:spLocks noGrp="1" noChangeArrowheads="1"/>
          </p:cNvSpPr>
          <p:nvPr>
            <p:ph type="body" idx="1"/>
          </p:nvPr>
        </p:nvSpPr>
        <p:spPr>
          <a:xfrm>
            <a:off x="457200" y="1524000"/>
            <a:ext cx="8229600" cy="4525963"/>
          </a:xfrm>
          <a:noFill/>
        </p:spPr>
        <p:txBody>
          <a:bodyPr/>
          <a:lstStyle/>
          <a:p>
            <a:pPr marL="0" indent="0" algn="r" defTabSz="762000" rtl="1" eaLnBrk="1" hangingPunct="1">
              <a:buFontTx/>
              <a:buNone/>
            </a:pPr>
            <a:r>
              <a:rPr kumimoji="1" lang="en-US" altLang="ko-KR" sz="2400" smtClean="0">
                <a:ea typeface="Gulim" pitchFamily="34" charset="-127"/>
                <a:cs typeface="Nazanin" pitchFamily="2" charset="-78"/>
              </a:rPr>
              <a:t>.</a:t>
            </a:r>
          </a:p>
        </p:txBody>
      </p:sp>
      <p:sp>
        <p:nvSpPr>
          <p:cNvPr id="88068" name="Rectangle 4"/>
          <p:cNvSpPr>
            <a:spLocks noChangeArrowheads="1"/>
          </p:cNvSpPr>
          <p:nvPr/>
        </p:nvSpPr>
        <p:spPr bwMode="auto">
          <a:xfrm>
            <a:off x="685800" y="1450975"/>
            <a:ext cx="3325813" cy="473075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1000"/>
              </a:lnSpc>
            </a:pPr>
            <a:r>
              <a:rPr kumimoji="1" lang="en-US" altLang="ko-KR" sz="1600" b="1" u="none">
                <a:ea typeface="Gulim" pitchFamily="34" charset="-127"/>
              </a:rPr>
              <a:t>NUL     Null</a:t>
            </a:r>
          </a:p>
          <a:p>
            <a:pPr algn="l" defTabSz="762000" eaLnBrk="0" hangingPunct="0">
              <a:lnSpc>
                <a:spcPct val="101000"/>
              </a:lnSpc>
            </a:pPr>
            <a:r>
              <a:rPr kumimoji="1" lang="en-US" altLang="ko-KR" sz="1600" b="1" u="none">
                <a:ea typeface="Gulim" pitchFamily="34" charset="-127"/>
              </a:rPr>
              <a:t>SOH    Start of Heading (CC)</a:t>
            </a:r>
          </a:p>
          <a:p>
            <a:pPr algn="l" defTabSz="762000" eaLnBrk="0" hangingPunct="0">
              <a:lnSpc>
                <a:spcPct val="101000"/>
              </a:lnSpc>
            </a:pPr>
            <a:r>
              <a:rPr kumimoji="1" lang="en-US" altLang="ko-KR" sz="1600" b="1" u="none">
                <a:ea typeface="Gulim" pitchFamily="34" charset="-127"/>
              </a:rPr>
              <a:t>STX     Start of Text (CC)</a:t>
            </a:r>
          </a:p>
          <a:p>
            <a:pPr algn="l" defTabSz="762000" eaLnBrk="0" hangingPunct="0">
              <a:lnSpc>
                <a:spcPct val="101000"/>
              </a:lnSpc>
            </a:pPr>
            <a:r>
              <a:rPr kumimoji="1" lang="en-US" altLang="ko-KR" sz="1600" b="1" u="none">
                <a:ea typeface="Gulim" pitchFamily="34" charset="-127"/>
              </a:rPr>
              <a:t>ETX     End of Text (CC)</a:t>
            </a:r>
          </a:p>
          <a:p>
            <a:pPr algn="l" defTabSz="762000" eaLnBrk="0" hangingPunct="0">
              <a:lnSpc>
                <a:spcPct val="101000"/>
              </a:lnSpc>
            </a:pPr>
            <a:r>
              <a:rPr kumimoji="1" lang="en-US" altLang="ko-KR" sz="1600" b="1" u="none">
                <a:ea typeface="Gulim" pitchFamily="34" charset="-127"/>
              </a:rPr>
              <a:t>EOT     End of Transmission (CC)</a:t>
            </a:r>
          </a:p>
          <a:p>
            <a:pPr algn="l" defTabSz="762000" eaLnBrk="0" hangingPunct="0">
              <a:lnSpc>
                <a:spcPct val="101000"/>
              </a:lnSpc>
            </a:pPr>
            <a:r>
              <a:rPr kumimoji="1" lang="en-US" altLang="ko-KR" sz="1600" b="1" u="none">
                <a:ea typeface="Gulim" pitchFamily="34" charset="-127"/>
              </a:rPr>
              <a:t>ENQ     Enquiry (CC)</a:t>
            </a:r>
          </a:p>
          <a:p>
            <a:pPr algn="l" defTabSz="762000" eaLnBrk="0" hangingPunct="0">
              <a:lnSpc>
                <a:spcPct val="101000"/>
              </a:lnSpc>
            </a:pPr>
            <a:r>
              <a:rPr kumimoji="1" lang="en-US" altLang="ko-KR" sz="1600" b="1" u="none">
                <a:ea typeface="Gulim" pitchFamily="34" charset="-127"/>
              </a:rPr>
              <a:t>ACK     Acknowledge (CC)</a:t>
            </a:r>
          </a:p>
          <a:p>
            <a:pPr algn="l" defTabSz="762000" eaLnBrk="0" hangingPunct="0">
              <a:lnSpc>
                <a:spcPct val="101000"/>
              </a:lnSpc>
            </a:pPr>
            <a:r>
              <a:rPr kumimoji="1" lang="en-US" altLang="ko-KR" sz="1600" b="1" u="none">
                <a:ea typeface="Gulim" pitchFamily="34" charset="-127"/>
              </a:rPr>
              <a:t>BEL     Bell</a:t>
            </a:r>
          </a:p>
          <a:p>
            <a:pPr algn="l" defTabSz="762000" eaLnBrk="0" hangingPunct="0">
              <a:lnSpc>
                <a:spcPct val="101000"/>
              </a:lnSpc>
            </a:pPr>
            <a:r>
              <a:rPr kumimoji="1" lang="en-US" altLang="ko-KR" sz="1600" b="1" u="none">
                <a:ea typeface="Gulim" pitchFamily="34" charset="-127"/>
              </a:rPr>
              <a:t>BS       Backspace (FE)</a:t>
            </a:r>
          </a:p>
          <a:p>
            <a:pPr algn="l" defTabSz="762000" eaLnBrk="0" hangingPunct="0">
              <a:lnSpc>
                <a:spcPct val="101000"/>
              </a:lnSpc>
            </a:pPr>
            <a:r>
              <a:rPr kumimoji="1" lang="en-US" altLang="ko-KR" sz="1600" b="1" u="none">
                <a:ea typeface="Gulim" pitchFamily="34" charset="-127"/>
              </a:rPr>
              <a:t>HT       Horizontal Tab. (FE)</a:t>
            </a:r>
          </a:p>
          <a:p>
            <a:pPr algn="l" defTabSz="762000" eaLnBrk="0" hangingPunct="0">
              <a:lnSpc>
                <a:spcPct val="101000"/>
              </a:lnSpc>
            </a:pPr>
            <a:r>
              <a:rPr kumimoji="1" lang="en-US" altLang="ko-KR" sz="1600" b="1" u="none">
                <a:ea typeface="Gulim" pitchFamily="34" charset="-127"/>
              </a:rPr>
              <a:t>LF        Line Feed (FE)</a:t>
            </a:r>
          </a:p>
          <a:p>
            <a:pPr algn="l" defTabSz="762000" eaLnBrk="0" hangingPunct="0">
              <a:lnSpc>
                <a:spcPct val="101000"/>
              </a:lnSpc>
            </a:pPr>
            <a:r>
              <a:rPr kumimoji="1" lang="en-US" altLang="ko-KR" sz="1600" b="1" u="none">
                <a:ea typeface="Gulim" pitchFamily="34" charset="-127"/>
              </a:rPr>
              <a:t>VT        Vertical Tab. (FE)</a:t>
            </a:r>
          </a:p>
          <a:p>
            <a:pPr algn="l" defTabSz="762000" eaLnBrk="0" hangingPunct="0">
              <a:lnSpc>
                <a:spcPct val="101000"/>
              </a:lnSpc>
            </a:pPr>
            <a:r>
              <a:rPr kumimoji="1" lang="en-US" altLang="ko-KR" sz="1600" b="1" u="none">
                <a:ea typeface="Gulim" pitchFamily="34" charset="-127"/>
              </a:rPr>
              <a:t>FF        Form Feed (FE)</a:t>
            </a:r>
          </a:p>
          <a:p>
            <a:pPr algn="l" defTabSz="762000" eaLnBrk="0" hangingPunct="0">
              <a:lnSpc>
                <a:spcPct val="101000"/>
              </a:lnSpc>
            </a:pPr>
            <a:r>
              <a:rPr kumimoji="1" lang="en-US" altLang="ko-KR" sz="1600" b="1" u="none">
                <a:ea typeface="Gulim" pitchFamily="34" charset="-127"/>
              </a:rPr>
              <a:t>CR       Carriage Return (FE)</a:t>
            </a:r>
          </a:p>
          <a:p>
            <a:pPr algn="l" defTabSz="762000" eaLnBrk="0" hangingPunct="0">
              <a:lnSpc>
                <a:spcPct val="101000"/>
              </a:lnSpc>
            </a:pPr>
            <a:r>
              <a:rPr kumimoji="1" lang="en-US" altLang="ko-KR" sz="1600" b="1" u="none">
                <a:ea typeface="Gulim" pitchFamily="34" charset="-127"/>
              </a:rPr>
              <a:t>SO       Shift Out</a:t>
            </a:r>
          </a:p>
          <a:p>
            <a:pPr algn="l" defTabSz="762000" eaLnBrk="0" hangingPunct="0">
              <a:lnSpc>
                <a:spcPct val="101000"/>
              </a:lnSpc>
            </a:pPr>
            <a:r>
              <a:rPr kumimoji="1" lang="en-US" altLang="ko-KR" sz="1600" b="1" u="none">
                <a:ea typeface="Gulim" pitchFamily="34" charset="-127"/>
              </a:rPr>
              <a:t>SI         Shift In</a:t>
            </a:r>
          </a:p>
          <a:p>
            <a:pPr algn="l" defTabSz="762000" eaLnBrk="0" hangingPunct="0">
              <a:lnSpc>
                <a:spcPct val="101000"/>
              </a:lnSpc>
            </a:pPr>
            <a:r>
              <a:rPr kumimoji="1" lang="en-US" altLang="ko-KR" sz="1600" b="1" u="none">
                <a:ea typeface="Gulim" pitchFamily="34" charset="-127"/>
              </a:rPr>
              <a:t>DLE     Data Link Escape (CC)</a:t>
            </a:r>
          </a:p>
          <a:p>
            <a:pPr algn="l" defTabSz="762000" eaLnBrk="0" hangingPunct="0">
              <a:lnSpc>
                <a:spcPct val="101000"/>
              </a:lnSpc>
            </a:pPr>
            <a:endParaRPr kumimoji="1" lang="en-US" altLang="ko-KR" sz="1600" b="1" u="none">
              <a:ea typeface="Gulim" pitchFamily="34" charset="-127"/>
            </a:endParaRPr>
          </a:p>
          <a:p>
            <a:pPr algn="l" defTabSz="762000" eaLnBrk="0" latinLnBrk="1" hangingPunct="0">
              <a:lnSpc>
                <a:spcPct val="91000"/>
              </a:lnSpc>
            </a:pPr>
            <a:endParaRPr kumimoji="1" lang="en-US" altLang="ko-KR" sz="1600" b="1" u="none">
              <a:ea typeface="Gulim" pitchFamily="34" charset="-127"/>
            </a:endParaRPr>
          </a:p>
        </p:txBody>
      </p:sp>
      <p:sp>
        <p:nvSpPr>
          <p:cNvPr id="88069" name="Rectangle 5"/>
          <p:cNvSpPr>
            <a:spLocks noChangeArrowheads="1"/>
          </p:cNvSpPr>
          <p:nvPr/>
        </p:nvSpPr>
        <p:spPr bwMode="auto">
          <a:xfrm>
            <a:off x="650875" y="1417638"/>
            <a:ext cx="7510463" cy="4319587"/>
          </a:xfrm>
          <a:prstGeom prst="rect">
            <a:avLst/>
          </a:prstGeom>
          <a:noFill/>
          <a:ln w="38100">
            <a:solidFill>
              <a:schemeClr val="tx1"/>
            </a:solidFill>
            <a:miter lim="800000"/>
            <a:headEnd/>
            <a:tailEnd/>
          </a:ln>
        </p:spPr>
        <p:txBody>
          <a:bodyPr wrap="none" anchor="ctr"/>
          <a:lstStyle/>
          <a:p>
            <a:endParaRPr lang="en-US"/>
          </a:p>
        </p:txBody>
      </p:sp>
      <p:sp>
        <p:nvSpPr>
          <p:cNvPr id="88070" name="Rectangle 6"/>
          <p:cNvSpPr>
            <a:spLocks noChangeArrowheads="1"/>
          </p:cNvSpPr>
          <p:nvPr/>
        </p:nvSpPr>
        <p:spPr bwMode="auto">
          <a:xfrm>
            <a:off x="6594475" y="2047875"/>
            <a:ext cx="34925" cy="193675"/>
          </a:xfrm>
          <a:prstGeom prst="rect">
            <a:avLst/>
          </a:prstGeom>
          <a:noFill/>
          <a:ln w="12700">
            <a:noFill/>
            <a:miter lim="800000"/>
            <a:headEnd/>
            <a:tailEnd/>
          </a:ln>
        </p:spPr>
        <p:txBody>
          <a:bodyPr wrap="none" anchor="ctr"/>
          <a:lstStyle/>
          <a:p>
            <a:endParaRPr lang="en-US"/>
          </a:p>
        </p:txBody>
      </p:sp>
      <p:sp>
        <p:nvSpPr>
          <p:cNvPr id="88071" name="Rectangle 7"/>
          <p:cNvSpPr>
            <a:spLocks noChangeArrowheads="1"/>
          </p:cNvSpPr>
          <p:nvPr/>
        </p:nvSpPr>
        <p:spPr bwMode="auto">
          <a:xfrm>
            <a:off x="2466975" y="5773738"/>
            <a:ext cx="5024438" cy="693737"/>
          </a:xfrm>
          <a:prstGeom prst="rect">
            <a:avLst/>
          </a:prstGeom>
          <a:noFill/>
          <a:ln w="12700">
            <a:noFill/>
            <a:miter lim="800000"/>
            <a:headEnd/>
            <a:tailEnd/>
          </a:ln>
        </p:spPr>
        <p:txBody>
          <a:bodyPr lIns="63500" tIns="25400" rIns="63500" bIns="25400">
            <a:spAutoFit/>
          </a:bodyPr>
          <a:lstStyle/>
          <a:p>
            <a:pPr algn="l" defTabSz="762000" eaLnBrk="0" hangingPunct="0">
              <a:lnSpc>
                <a:spcPct val="101000"/>
              </a:lnSpc>
            </a:pPr>
            <a:r>
              <a:rPr kumimoji="1" lang="en-US" altLang="ko-KR" sz="1400" b="1" u="none">
                <a:ea typeface="Gulim" pitchFamily="34" charset="-127"/>
              </a:rPr>
              <a:t>(CC) Communication Control</a:t>
            </a:r>
          </a:p>
          <a:p>
            <a:pPr algn="l" defTabSz="762000" eaLnBrk="0" hangingPunct="0">
              <a:lnSpc>
                <a:spcPct val="101000"/>
              </a:lnSpc>
            </a:pPr>
            <a:r>
              <a:rPr kumimoji="1" lang="en-US" altLang="ko-KR" sz="1400" b="1" u="none">
                <a:ea typeface="Gulim" pitchFamily="34" charset="-127"/>
              </a:rPr>
              <a:t>(FE)  Format Effector</a:t>
            </a:r>
          </a:p>
          <a:p>
            <a:pPr algn="l" defTabSz="762000" eaLnBrk="0" hangingPunct="0">
              <a:lnSpc>
                <a:spcPct val="101000"/>
              </a:lnSpc>
            </a:pPr>
            <a:r>
              <a:rPr kumimoji="1" lang="en-US" altLang="ko-KR" sz="1400" b="1" u="none">
                <a:ea typeface="Gulim" pitchFamily="34" charset="-127"/>
              </a:rPr>
              <a:t>(IS)   Information Separator</a:t>
            </a:r>
          </a:p>
        </p:txBody>
      </p:sp>
      <p:sp>
        <p:nvSpPr>
          <p:cNvPr id="88072" name="Rectangle 8"/>
          <p:cNvSpPr>
            <a:spLocks noChangeArrowheads="1"/>
          </p:cNvSpPr>
          <p:nvPr/>
        </p:nvSpPr>
        <p:spPr bwMode="auto">
          <a:xfrm>
            <a:off x="4132263" y="1422400"/>
            <a:ext cx="3979862" cy="4054475"/>
          </a:xfrm>
          <a:prstGeom prst="rect">
            <a:avLst/>
          </a:prstGeom>
          <a:noFill/>
          <a:ln w="25400">
            <a:noFill/>
            <a:miter lim="800000"/>
            <a:headEnd/>
            <a:tailEnd/>
          </a:ln>
        </p:spPr>
        <p:txBody>
          <a:bodyPr wrap="none">
            <a:spAutoFit/>
          </a:bodyPr>
          <a:lstStyle/>
          <a:p>
            <a:pPr algn="l" defTabSz="762000" eaLnBrk="0" hangingPunct="0">
              <a:lnSpc>
                <a:spcPct val="101000"/>
              </a:lnSpc>
            </a:pPr>
            <a:r>
              <a:rPr kumimoji="1" lang="en-US" altLang="ko-KR" sz="1600" b="1" u="none">
                <a:ea typeface="Gulim" pitchFamily="34" charset="-127"/>
              </a:rPr>
              <a:t>DC1     Device Control 1</a:t>
            </a:r>
          </a:p>
          <a:p>
            <a:pPr algn="l" defTabSz="762000" eaLnBrk="0" hangingPunct="0">
              <a:lnSpc>
                <a:spcPct val="101000"/>
              </a:lnSpc>
            </a:pPr>
            <a:r>
              <a:rPr kumimoji="1" lang="en-US" altLang="ko-KR" sz="1600" b="1" u="none">
                <a:ea typeface="Gulim" pitchFamily="34" charset="-127"/>
              </a:rPr>
              <a:t>DC2     Device Control 2</a:t>
            </a:r>
          </a:p>
          <a:p>
            <a:pPr algn="l" defTabSz="762000" eaLnBrk="0" hangingPunct="0">
              <a:lnSpc>
                <a:spcPct val="101000"/>
              </a:lnSpc>
            </a:pPr>
            <a:r>
              <a:rPr kumimoji="1" lang="en-US" altLang="ko-KR" sz="1600" b="1" u="none">
                <a:ea typeface="Gulim" pitchFamily="34" charset="-127"/>
              </a:rPr>
              <a:t>DC3     Device Control 3</a:t>
            </a:r>
          </a:p>
          <a:p>
            <a:pPr algn="l" defTabSz="762000" eaLnBrk="0" hangingPunct="0">
              <a:lnSpc>
                <a:spcPct val="101000"/>
              </a:lnSpc>
            </a:pPr>
            <a:r>
              <a:rPr kumimoji="1" lang="en-US" altLang="ko-KR" sz="1600" b="1" u="none">
                <a:ea typeface="Gulim" pitchFamily="34" charset="-127"/>
              </a:rPr>
              <a:t>DC4     Device Control 4</a:t>
            </a:r>
          </a:p>
          <a:p>
            <a:pPr algn="l" defTabSz="762000" eaLnBrk="0" hangingPunct="0">
              <a:lnSpc>
                <a:spcPct val="101000"/>
              </a:lnSpc>
            </a:pPr>
            <a:r>
              <a:rPr kumimoji="1" lang="en-US" altLang="ko-KR" sz="1600" b="1" u="none">
                <a:ea typeface="Gulim" pitchFamily="34" charset="-127"/>
              </a:rPr>
              <a:t>NAK     Negative Acknowledge (CC)</a:t>
            </a:r>
          </a:p>
          <a:p>
            <a:pPr algn="l" defTabSz="762000" eaLnBrk="0" hangingPunct="0">
              <a:lnSpc>
                <a:spcPct val="101000"/>
              </a:lnSpc>
            </a:pPr>
            <a:r>
              <a:rPr kumimoji="1" lang="en-US" altLang="ko-KR" sz="1600" b="1" u="none">
                <a:ea typeface="Gulim" pitchFamily="34" charset="-127"/>
              </a:rPr>
              <a:t>SYN     Synchronous Idle (CC)</a:t>
            </a:r>
          </a:p>
          <a:p>
            <a:pPr algn="l" defTabSz="762000" eaLnBrk="0" hangingPunct="0">
              <a:lnSpc>
                <a:spcPct val="101000"/>
              </a:lnSpc>
            </a:pPr>
            <a:r>
              <a:rPr kumimoji="1" lang="en-US" altLang="ko-KR" sz="1600" b="1" u="none">
                <a:ea typeface="Gulim" pitchFamily="34" charset="-127"/>
              </a:rPr>
              <a:t>ETB     End of Transmission Block (CC)</a:t>
            </a:r>
          </a:p>
          <a:p>
            <a:pPr algn="l" defTabSz="762000" eaLnBrk="0" hangingPunct="0">
              <a:lnSpc>
                <a:spcPct val="101000"/>
              </a:lnSpc>
            </a:pPr>
            <a:r>
              <a:rPr kumimoji="1" lang="en-US" altLang="ko-KR" sz="1600" b="1" u="none">
                <a:ea typeface="Gulim" pitchFamily="34" charset="-127"/>
              </a:rPr>
              <a:t>CAN     Cancel</a:t>
            </a:r>
          </a:p>
          <a:p>
            <a:pPr algn="l" defTabSz="762000" eaLnBrk="0" hangingPunct="0">
              <a:lnSpc>
                <a:spcPct val="101000"/>
              </a:lnSpc>
            </a:pPr>
            <a:r>
              <a:rPr kumimoji="1" lang="en-US" altLang="ko-KR" sz="1600" b="1" u="none">
                <a:ea typeface="Gulim" pitchFamily="34" charset="-127"/>
              </a:rPr>
              <a:t>EM       End of Medium</a:t>
            </a:r>
          </a:p>
          <a:p>
            <a:pPr algn="l" defTabSz="762000" eaLnBrk="0" hangingPunct="0">
              <a:lnSpc>
                <a:spcPct val="101000"/>
              </a:lnSpc>
            </a:pPr>
            <a:r>
              <a:rPr kumimoji="1" lang="en-US" altLang="ko-KR" sz="1600" b="1" u="none">
                <a:ea typeface="Gulim" pitchFamily="34" charset="-127"/>
              </a:rPr>
              <a:t>SUB     Substitute</a:t>
            </a:r>
          </a:p>
          <a:p>
            <a:pPr algn="l" defTabSz="762000" eaLnBrk="0" hangingPunct="0">
              <a:lnSpc>
                <a:spcPct val="101000"/>
              </a:lnSpc>
            </a:pPr>
            <a:r>
              <a:rPr kumimoji="1" lang="en-US" altLang="ko-KR" sz="1600" b="1" u="none">
                <a:ea typeface="Gulim" pitchFamily="34" charset="-127"/>
              </a:rPr>
              <a:t>ESC     Escape</a:t>
            </a:r>
          </a:p>
          <a:p>
            <a:pPr algn="l" defTabSz="762000" eaLnBrk="0" hangingPunct="0">
              <a:lnSpc>
                <a:spcPct val="101000"/>
              </a:lnSpc>
            </a:pPr>
            <a:r>
              <a:rPr kumimoji="1" lang="en-US" altLang="ko-KR" sz="1600" b="1" u="none">
                <a:ea typeface="Gulim" pitchFamily="34" charset="-127"/>
              </a:rPr>
              <a:t>FS        File Separator (IS)</a:t>
            </a:r>
          </a:p>
          <a:p>
            <a:pPr algn="l" defTabSz="762000" eaLnBrk="0" hangingPunct="0">
              <a:lnSpc>
                <a:spcPct val="101000"/>
              </a:lnSpc>
            </a:pPr>
            <a:r>
              <a:rPr kumimoji="1" lang="en-US" altLang="ko-KR" sz="1600" b="1" u="none">
                <a:ea typeface="Gulim" pitchFamily="34" charset="-127"/>
              </a:rPr>
              <a:t>GS       Group Separator (IS)</a:t>
            </a:r>
          </a:p>
          <a:p>
            <a:pPr algn="l" defTabSz="762000" eaLnBrk="0" hangingPunct="0">
              <a:lnSpc>
                <a:spcPct val="101000"/>
              </a:lnSpc>
            </a:pPr>
            <a:r>
              <a:rPr kumimoji="1" lang="en-US" altLang="ko-KR" sz="1600" b="1" u="none">
                <a:ea typeface="Gulim" pitchFamily="34" charset="-127"/>
              </a:rPr>
              <a:t>RS       Record Separator (IS)</a:t>
            </a:r>
          </a:p>
          <a:p>
            <a:pPr algn="l" defTabSz="762000" eaLnBrk="0" hangingPunct="0">
              <a:lnSpc>
                <a:spcPct val="101000"/>
              </a:lnSpc>
            </a:pPr>
            <a:r>
              <a:rPr kumimoji="1" lang="en-US" altLang="ko-KR" sz="1600" b="1" u="none">
                <a:ea typeface="Gulim" pitchFamily="34" charset="-127"/>
              </a:rPr>
              <a:t>US       Unit Separator (IS)</a:t>
            </a:r>
          </a:p>
          <a:p>
            <a:pPr algn="l" defTabSz="762000" eaLnBrk="0" hangingPunct="0">
              <a:lnSpc>
                <a:spcPct val="101000"/>
              </a:lnSpc>
            </a:pPr>
            <a:r>
              <a:rPr kumimoji="1" lang="en-US" altLang="ko-KR" sz="1600" b="1" u="none">
                <a:ea typeface="Gulim" pitchFamily="34" charset="-127"/>
              </a:rPr>
              <a:t>DEL     Delete </a:t>
            </a:r>
          </a:p>
        </p:txBody>
      </p:sp>
      <p:sp>
        <p:nvSpPr>
          <p:cNvPr id="88073" name="Line 9"/>
          <p:cNvSpPr>
            <a:spLocks noChangeShapeType="1"/>
          </p:cNvSpPr>
          <p:nvPr/>
        </p:nvSpPr>
        <p:spPr bwMode="auto">
          <a:xfrm>
            <a:off x="1216025" y="1419225"/>
            <a:ext cx="11113" cy="4295775"/>
          </a:xfrm>
          <a:prstGeom prst="line">
            <a:avLst/>
          </a:prstGeom>
          <a:noFill/>
          <a:ln w="9525">
            <a:solidFill>
              <a:schemeClr val="tx1"/>
            </a:solidFill>
            <a:round/>
            <a:headEnd/>
            <a:tailEnd/>
          </a:ln>
        </p:spPr>
        <p:txBody>
          <a:bodyPr wrap="none" anchor="ctr"/>
          <a:lstStyle/>
          <a:p>
            <a:endParaRPr lang="en-US"/>
          </a:p>
        </p:txBody>
      </p:sp>
      <p:sp>
        <p:nvSpPr>
          <p:cNvPr id="88074" name="Line 10"/>
          <p:cNvSpPr>
            <a:spLocks noChangeShapeType="1"/>
          </p:cNvSpPr>
          <p:nvPr/>
        </p:nvSpPr>
        <p:spPr bwMode="auto">
          <a:xfrm>
            <a:off x="4732338" y="1419225"/>
            <a:ext cx="0" cy="4295775"/>
          </a:xfrm>
          <a:prstGeom prst="line">
            <a:avLst/>
          </a:prstGeom>
          <a:noFill/>
          <a:ln w="9525">
            <a:solidFill>
              <a:schemeClr val="tx1"/>
            </a:solidFill>
            <a:round/>
            <a:headEnd/>
            <a:tailEnd/>
          </a:ln>
        </p:spPr>
        <p:txBody>
          <a:bodyPr wrap="none" anchor="ctr"/>
          <a:lstStyle/>
          <a:p>
            <a:endParaRPr lang="en-US"/>
          </a:p>
        </p:txBody>
      </p:sp>
      <p:sp>
        <p:nvSpPr>
          <p:cNvPr id="88075" name="Line 11"/>
          <p:cNvSpPr>
            <a:spLocks noChangeShapeType="1"/>
          </p:cNvSpPr>
          <p:nvPr/>
        </p:nvSpPr>
        <p:spPr bwMode="auto">
          <a:xfrm>
            <a:off x="4056063" y="1428750"/>
            <a:ext cx="0" cy="4305300"/>
          </a:xfrm>
          <a:prstGeom prst="line">
            <a:avLst/>
          </a:prstGeom>
          <a:noFill/>
          <a:ln w="38100">
            <a:solidFill>
              <a:schemeClr val="tx1"/>
            </a:solidFill>
            <a:round/>
            <a:headEnd/>
            <a:tailEnd/>
          </a:ln>
        </p:spPr>
        <p:txBody>
          <a:bodyPr wrap="none" anchor="ctr"/>
          <a:lstStyle/>
          <a:p>
            <a:endParaRPr lang="en-US"/>
          </a:p>
        </p:txBody>
      </p:sp>
      <p:sp>
        <p:nvSpPr>
          <p:cNvPr id="88076" name="Footer Placeholder 13"/>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rtl="1" eaLnBrk="1" hangingPunct="1"/>
            <a:r>
              <a:rPr lang="fa-IR" sz="2800" b="1" smtClean="0">
                <a:cs typeface="Nazanin" pitchFamily="2" charset="-78"/>
              </a:rPr>
              <a:t>كدهاي تشخيص خطا</a:t>
            </a:r>
            <a:endParaRPr lang="en-US" sz="2800" b="1" smtClean="0">
              <a:cs typeface="Nazanin" pitchFamily="2" charset="-78"/>
            </a:endParaRPr>
          </a:p>
        </p:txBody>
      </p:sp>
      <p:sp>
        <p:nvSpPr>
          <p:cNvPr id="89091" name="Rectangle 3"/>
          <p:cNvSpPr>
            <a:spLocks noGrp="1" noChangeArrowheads="1"/>
          </p:cNvSpPr>
          <p:nvPr>
            <p:ph type="body" idx="1"/>
          </p:nvPr>
        </p:nvSpPr>
        <p:spPr>
          <a:xfrm>
            <a:off x="457200" y="1524000"/>
            <a:ext cx="8229600" cy="4525963"/>
          </a:xfrm>
          <a:noFill/>
        </p:spPr>
        <p:txBody>
          <a:bodyPr/>
          <a:lstStyle/>
          <a:p>
            <a:pPr marL="0" indent="0" algn="r" defTabSz="762000" rtl="1" eaLnBrk="1" hangingPunct="1"/>
            <a:r>
              <a:rPr kumimoji="1" lang="fa-IR" altLang="ko-KR" sz="2400" smtClean="0">
                <a:cs typeface="Nazanin" pitchFamily="2" charset="-78"/>
              </a:rPr>
              <a:t>سيستم  توازن:</a:t>
            </a:r>
          </a:p>
          <a:p>
            <a:pPr marL="571500" lvl="1" indent="0" algn="r" defTabSz="762000" rtl="1" eaLnBrk="1" hangingPunct="1"/>
            <a:r>
              <a:rPr kumimoji="1" lang="fa-IR" altLang="ko-KR" sz="2000" smtClean="0">
                <a:cs typeface="Nazanin" pitchFamily="2" charset="-78"/>
              </a:rPr>
              <a:t>ساده‌ترين روش براي تشخيص خطا.</a:t>
            </a:r>
          </a:p>
          <a:p>
            <a:pPr marL="571500" lvl="1" indent="0" algn="r" defTabSz="762000" rtl="1" eaLnBrk="1" hangingPunct="1"/>
            <a:r>
              <a:rPr kumimoji="1" lang="fa-IR" altLang="ko-KR" sz="2000" smtClean="0">
                <a:cs typeface="Nazanin" pitchFamily="2" charset="-78"/>
              </a:rPr>
              <a:t>يك بيت توازن به اطلاعات اضافه مي گردد.</a:t>
            </a:r>
          </a:p>
          <a:p>
            <a:pPr marL="571500" lvl="1" indent="0" algn="r" defTabSz="762000" rtl="1" eaLnBrk="1" hangingPunct="1"/>
            <a:r>
              <a:rPr kumimoji="1" lang="fa-IR" altLang="ko-KR" sz="2000" smtClean="0">
                <a:cs typeface="Nazanin" pitchFamily="2" charset="-78"/>
              </a:rPr>
              <a:t>دو نوع توازن وجود دارد،توازن زوج و توازن فرد.</a:t>
            </a:r>
          </a:p>
          <a:p>
            <a:pPr marL="571500" lvl="1" indent="0" algn="r" defTabSz="762000" rtl="1" eaLnBrk="1" hangingPunct="1"/>
            <a:endParaRPr kumimoji="1" lang="fa-IR" altLang="ko-KR" sz="2000" smtClean="0">
              <a:cs typeface="Nazanin" pitchFamily="2" charset="-78"/>
            </a:endParaRPr>
          </a:p>
          <a:p>
            <a:pPr marL="0" indent="0" algn="r" defTabSz="762000" rtl="1" eaLnBrk="1" hangingPunct="1"/>
            <a:r>
              <a:rPr kumimoji="1" lang="fa-IR" altLang="ko-KR" sz="2400" smtClean="0">
                <a:cs typeface="Nazanin" pitchFamily="2" charset="-78"/>
              </a:rPr>
              <a:t>توازن زوج:</a:t>
            </a:r>
          </a:p>
          <a:p>
            <a:pPr marL="571500" lvl="1" indent="0" algn="r" defTabSz="762000" rtl="1" eaLnBrk="1" hangingPunct="1"/>
            <a:r>
              <a:rPr kumimoji="1" lang="fa-IR" altLang="ko-KR" sz="2000" smtClean="0">
                <a:cs typeface="Nazanin" pitchFamily="2" charset="-78"/>
              </a:rPr>
              <a:t>يك بيت به اطلاعات اضافه مي‌شود بنابراين تعداد كل 1هاي كد زوج است.</a:t>
            </a:r>
          </a:p>
          <a:p>
            <a:pPr marL="0" indent="0" defTabSz="762000" eaLnBrk="1" hangingPunct="1">
              <a:buFontTx/>
              <a:buNone/>
            </a:pPr>
            <a:r>
              <a:rPr kumimoji="1" lang="en-US" altLang="ko-KR" smtClean="0">
                <a:ea typeface="Gulim" pitchFamily="34" charset="-127"/>
              </a:rPr>
              <a:t> </a:t>
            </a:r>
            <a:r>
              <a:rPr kumimoji="1" lang="en-US" altLang="ko-KR" sz="1600" smtClean="0">
                <a:ea typeface="Gulim" pitchFamily="34" charset="-127"/>
              </a:rPr>
              <a:t>1011001 0</a:t>
            </a:r>
          </a:p>
          <a:p>
            <a:pPr marL="0" indent="0" defTabSz="762000" eaLnBrk="1" hangingPunct="1">
              <a:buFontTx/>
              <a:buNone/>
            </a:pPr>
            <a:r>
              <a:rPr kumimoji="1" lang="en-US" altLang="ko-KR" sz="1600" smtClean="0">
                <a:ea typeface="Gulim" pitchFamily="34" charset="-127"/>
              </a:rPr>
              <a:t>  1010010 1</a:t>
            </a:r>
          </a:p>
          <a:p>
            <a:pPr marL="571500" lvl="1" indent="0" defTabSz="762000" rtl="1" eaLnBrk="1" hangingPunct="1">
              <a:buFontTx/>
              <a:buNone/>
            </a:pPr>
            <a:endParaRPr kumimoji="1" lang="fa-IR" altLang="ko-KR" sz="2000" smtClean="0">
              <a:cs typeface="Nazanin" pitchFamily="2" charset="-78"/>
            </a:endParaRPr>
          </a:p>
          <a:p>
            <a:pPr marL="571500" lvl="1" indent="0" algn="r" defTabSz="762000" rtl="1" eaLnBrk="1" hangingPunct="1">
              <a:buFontTx/>
              <a:buNone/>
            </a:pPr>
            <a:endParaRPr kumimoji="1" lang="en-US" altLang="ko-KR" sz="2000" smtClean="0">
              <a:ea typeface="Gulim" pitchFamily="34" charset="-127"/>
              <a:cs typeface="Nazanin" pitchFamily="2" charset="-78"/>
            </a:endParaRPr>
          </a:p>
        </p:txBody>
      </p:sp>
      <p:sp>
        <p:nvSpPr>
          <p:cNvPr id="89092" name="Rectangle 6"/>
          <p:cNvSpPr>
            <a:spLocks noChangeArrowheads="1"/>
          </p:cNvSpPr>
          <p:nvPr/>
        </p:nvSpPr>
        <p:spPr bwMode="auto">
          <a:xfrm>
            <a:off x="1447800" y="4800600"/>
            <a:ext cx="222250" cy="227013"/>
          </a:xfrm>
          <a:prstGeom prst="rect">
            <a:avLst/>
          </a:prstGeom>
          <a:noFill/>
          <a:ln w="12700">
            <a:solidFill>
              <a:schemeClr val="tx1"/>
            </a:solidFill>
            <a:miter lim="800000"/>
            <a:headEnd/>
            <a:tailEnd/>
          </a:ln>
        </p:spPr>
        <p:txBody>
          <a:bodyPr wrap="none" anchor="ctr"/>
          <a:lstStyle/>
          <a:p>
            <a:endParaRPr lang="en-US"/>
          </a:p>
        </p:txBody>
      </p:sp>
      <p:sp>
        <p:nvSpPr>
          <p:cNvPr id="89093" name="Rectangle 7"/>
          <p:cNvSpPr>
            <a:spLocks noChangeArrowheads="1"/>
          </p:cNvSpPr>
          <p:nvPr/>
        </p:nvSpPr>
        <p:spPr bwMode="auto">
          <a:xfrm>
            <a:off x="1447800" y="4495800"/>
            <a:ext cx="222250" cy="227013"/>
          </a:xfrm>
          <a:prstGeom prst="rect">
            <a:avLst/>
          </a:prstGeom>
          <a:noFill/>
          <a:ln w="12700">
            <a:solidFill>
              <a:schemeClr val="tx1"/>
            </a:solidFill>
            <a:miter lim="800000"/>
            <a:headEnd/>
            <a:tailEnd/>
          </a:ln>
        </p:spPr>
        <p:txBody>
          <a:bodyPr wrap="none" anchor="ctr"/>
          <a:lstStyle/>
          <a:p>
            <a:endParaRPr lang="en-US"/>
          </a:p>
        </p:txBody>
      </p:sp>
      <p:sp>
        <p:nvSpPr>
          <p:cNvPr id="8909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rtl="1" eaLnBrk="1" hangingPunct="1"/>
            <a:r>
              <a:rPr lang="fa-IR" sz="2800" b="1" smtClean="0">
                <a:cs typeface="Nazanin" pitchFamily="2" charset="-78"/>
              </a:rPr>
              <a:t>كدهاي تشخيص خطا</a:t>
            </a:r>
            <a:endParaRPr lang="en-US" sz="2800" b="1" smtClean="0">
              <a:cs typeface="Nazanin" pitchFamily="2" charset="-78"/>
            </a:endParaRPr>
          </a:p>
        </p:txBody>
      </p:sp>
      <p:sp>
        <p:nvSpPr>
          <p:cNvPr id="90115" name="Rectangle 3"/>
          <p:cNvSpPr>
            <a:spLocks noGrp="1" noChangeArrowheads="1"/>
          </p:cNvSpPr>
          <p:nvPr>
            <p:ph type="body" idx="1"/>
          </p:nvPr>
        </p:nvSpPr>
        <p:spPr>
          <a:xfrm>
            <a:off x="457200" y="1524000"/>
            <a:ext cx="8229600" cy="4525963"/>
          </a:xfrm>
          <a:noFill/>
        </p:spPr>
        <p:txBody>
          <a:bodyPr/>
          <a:lstStyle/>
          <a:p>
            <a:pPr marL="0" indent="0" algn="r" defTabSz="762000" rtl="1" eaLnBrk="1" hangingPunct="1"/>
            <a:r>
              <a:rPr kumimoji="1" lang="fa-IR" altLang="ko-KR" sz="2400" smtClean="0">
                <a:cs typeface="Nazanin" pitchFamily="2" charset="-78"/>
              </a:rPr>
              <a:t>توازن فرد:</a:t>
            </a:r>
          </a:p>
          <a:p>
            <a:pPr marL="571500" lvl="1" indent="0" algn="r" defTabSz="762000" rtl="1" eaLnBrk="1" hangingPunct="1"/>
            <a:endParaRPr kumimoji="1" lang="fa-IR" altLang="ko-KR" sz="2000" smtClean="0">
              <a:cs typeface="Nazanin" pitchFamily="2" charset="-78"/>
            </a:endParaRPr>
          </a:p>
          <a:p>
            <a:pPr marL="571500" lvl="1" indent="0" algn="r" defTabSz="762000" rtl="1" eaLnBrk="1" hangingPunct="1"/>
            <a:r>
              <a:rPr kumimoji="1" lang="fa-IR" altLang="ko-KR" sz="2000" smtClean="0">
                <a:cs typeface="Nazanin" pitchFamily="2" charset="-78"/>
              </a:rPr>
              <a:t>يك بيت به اطلاعات اضافه مي‌شود.بنابراين تعداد كل بيت‌ها فرد است.</a:t>
            </a:r>
          </a:p>
          <a:p>
            <a:pPr marL="571500" lvl="1" indent="0" algn="r" defTabSz="762000" rtl="1" eaLnBrk="1" hangingPunct="1"/>
            <a:endParaRPr kumimoji="1" lang="en-US" altLang="ko-KR" sz="2000" smtClean="0">
              <a:ea typeface="Gulim" pitchFamily="34" charset="-127"/>
              <a:cs typeface="Nazanin" pitchFamily="2" charset="-78"/>
            </a:endParaRPr>
          </a:p>
        </p:txBody>
      </p:sp>
      <p:sp>
        <p:nvSpPr>
          <p:cNvPr id="90116" name="Rectangle 4"/>
          <p:cNvSpPr>
            <a:spLocks noChangeArrowheads="1"/>
          </p:cNvSpPr>
          <p:nvPr/>
        </p:nvSpPr>
        <p:spPr bwMode="auto">
          <a:xfrm>
            <a:off x="2286000" y="2922588"/>
            <a:ext cx="4572000" cy="1012825"/>
          </a:xfrm>
          <a:prstGeom prst="rect">
            <a:avLst/>
          </a:prstGeom>
          <a:noFill/>
          <a:ln w="9525">
            <a:noFill/>
            <a:miter lim="800000"/>
            <a:headEnd/>
            <a:tailEnd/>
          </a:ln>
        </p:spPr>
        <p:txBody>
          <a:bodyPr>
            <a:spAutoFit/>
          </a:bodyPr>
          <a:lstStyle/>
          <a:p>
            <a:pPr algn="l"/>
            <a:r>
              <a:rPr kumimoji="1" lang="en-US" altLang="ko-KR" b="1" u="none">
                <a:ea typeface="Gulim" pitchFamily="34" charset="-127"/>
              </a:rPr>
              <a:t>1011001 1</a:t>
            </a:r>
          </a:p>
          <a:p>
            <a:pPr algn="l"/>
            <a:r>
              <a:rPr kumimoji="1" lang="en-US" altLang="ko-KR" b="1" u="none">
                <a:ea typeface="Gulim" pitchFamily="34" charset="-127"/>
              </a:rPr>
              <a:t>1010010 0</a:t>
            </a:r>
          </a:p>
          <a:p>
            <a:pPr algn="l" eaLnBrk="0" latinLnBrk="1" hangingPunct="0">
              <a:lnSpc>
                <a:spcPct val="85000"/>
              </a:lnSpc>
              <a:spcBef>
                <a:spcPct val="50000"/>
              </a:spcBef>
            </a:pPr>
            <a:endParaRPr kumimoji="1" lang="en-US" altLang="ko-KR" b="1" u="none">
              <a:ea typeface="Gulim" pitchFamily="34" charset="-127"/>
            </a:endParaRPr>
          </a:p>
        </p:txBody>
      </p:sp>
      <p:sp>
        <p:nvSpPr>
          <p:cNvPr id="90117" name="Rectangle 5"/>
          <p:cNvSpPr>
            <a:spLocks noChangeArrowheads="1"/>
          </p:cNvSpPr>
          <p:nvPr/>
        </p:nvSpPr>
        <p:spPr bwMode="auto">
          <a:xfrm>
            <a:off x="3276600" y="3286125"/>
            <a:ext cx="223838" cy="227013"/>
          </a:xfrm>
          <a:prstGeom prst="rect">
            <a:avLst/>
          </a:prstGeom>
          <a:noFill/>
          <a:ln w="12700">
            <a:solidFill>
              <a:schemeClr val="tx1"/>
            </a:solidFill>
            <a:miter lim="800000"/>
            <a:headEnd/>
            <a:tailEnd/>
          </a:ln>
        </p:spPr>
        <p:txBody>
          <a:bodyPr wrap="none" anchor="ctr"/>
          <a:lstStyle/>
          <a:p>
            <a:endParaRPr lang="en-US"/>
          </a:p>
        </p:txBody>
      </p:sp>
      <p:sp>
        <p:nvSpPr>
          <p:cNvPr id="90118" name="Rectangle 6"/>
          <p:cNvSpPr>
            <a:spLocks noChangeArrowheads="1"/>
          </p:cNvSpPr>
          <p:nvPr/>
        </p:nvSpPr>
        <p:spPr bwMode="auto">
          <a:xfrm>
            <a:off x="3276600" y="3048000"/>
            <a:ext cx="223838" cy="227013"/>
          </a:xfrm>
          <a:prstGeom prst="rect">
            <a:avLst/>
          </a:prstGeom>
          <a:noFill/>
          <a:ln w="12700">
            <a:solidFill>
              <a:schemeClr val="tx1"/>
            </a:solidFill>
            <a:miter lim="800000"/>
            <a:headEnd/>
            <a:tailEnd/>
          </a:ln>
        </p:spPr>
        <p:txBody>
          <a:bodyPr wrap="none" anchor="ctr"/>
          <a:lstStyle/>
          <a:p>
            <a:endParaRPr lang="en-US"/>
          </a:p>
        </p:txBody>
      </p:sp>
      <p:sp>
        <p:nvSpPr>
          <p:cNvPr id="90119" name="Footer Placeholder 8"/>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rtl="1" eaLnBrk="1" hangingPunct="1"/>
            <a:r>
              <a:rPr lang="fa-IR" sz="2800" b="1" smtClean="0">
                <a:cs typeface="Nazanin" pitchFamily="2" charset="-78"/>
              </a:rPr>
              <a:t>توليد بيت توازن</a:t>
            </a:r>
            <a:endParaRPr lang="en-US" sz="2800" b="1" smtClean="0">
              <a:cs typeface="Nazanin" pitchFamily="2" charset="-78"/>
            </a:endParaRPr>
          </a:p>
        </p:txBody>
      </p:sp>
      <p:sp>
        <p:nvSpPr>
          <p:cNvPr id="91139" name="Rectangle 3"/>
          <p:cNvSpPr>
            <a:spLocks noGrp="1" noChangeArrowheads="1"/>
          </p:cNvSpPr>
          <p:nvPr>
            <p:ph type="body" idx="1"/>
          </p:nvPr>
        </p:nvSpPr>
        <p:spPr>
          <a:xfrm>
            <a:off x="457200" y="1524000"/>
            <a:ext cx="8229600" cy="4525963"/>
          </a:xfrm>
          <a:noFill/>
        </p:spPr>
        <p:txBody>
          <a:bodyPr/>
          <a:lstStyle/>
          <a:p>
            <a:pPr marL="0" indent="0" algn="r" defTabSz="762000" rtl="1" eaLnBrk="1" hangingPunct="1"/>
            <a:r>
              <a:rPr kumimoji="1" lang="fa-IR" altLang="ko-KR" sz="2400" smtClean="0">
                <a:cs typeface="Nazanin" pitchFamily="2" charset="-78"/>
              </a:rPr>
              <a:t>توليد بيت توازن:</a:t>
            </a:r>
          </a:p>
          <a:p>
            <a:pPr marL="571500" lvl="1" indent="0" algn="r" defTabSz="762000" rtl="1" eaLnBrk="1" hangingPunct="1"/>
            <a:r>
              <a:rPr kumimoji="1" lang="fa-IR" altLang="ko-KR" sz="2000" smtClean="0">
                <a:cs typeface="Nazanin" pitchFamily="2" charset="-78"/>
              </a:rPr>
              <a:t>براي عدد باينري</a:t>
            </a:r>
            <a:r>
              <a:rPr kumimoji="1" lang="en-US" altLang="ko-KR" sz="2000" smtClean="0">
                <a:ea typeface="Gulim" pitchFamily="34" charset="-127"/>
                <a:cs typeface="Nazanin" pitchFamily="2" charset="-78"/>
              </a:rPr>
              <a:t>b</a:t>
            </a:r>
            <a:r>
              <a:rPr kumimoji="1" lang="en-US" altLang="ko-KR" sz="2000" baseline="-25000" smtClean="0">
                <a:ea typeface="Gulim" pitchFamily="34" charset="-127"/>
                <a:cs typeface="Nazanin" pitchFamily="2" charset="-78"/>
              </a:rPr>
              <a:t>6</a:t>
            </a:r>
            <a:r>
              <a:rPr kumimoji="1" lang="en-US" altLang="ko-KR" sz="2000" smtClean="0">
                <a:ea typeface="Gulim" pitchFamily="34" charset="-127"/>
                <a:cs typeface="Nazanin" pitchFamily="2" charset="-78"/>
              </a:rPr>
              <a:t>b</a:t>
            </a:r>
            <a:r>
              <a:rPr kumimoji="1" lang="en-US" altLang="ko-KR" sz="2000" baseline="-25000" smtClean="0">
                <a:ea typeface="Gulim" pitchFamily="34" charset="-127"/>
                <a:cs typeface="Nazanin" pitchFamily="2" charset="-78"/>
              </a:rPr>
              <a:t>5</a:t>
            </a:r>
            <a:r>
              <a:rPr kumimoji="1" lang="en-US" altLang="ko-KR" sz="2000" smtClean="0">
                <a:ea typeface="Gulim" pitchFamily="34" charset="-127"/>
                <a:cs typeface="Nazanin" pitchFamily="2" charset="-78"/>
              </a:rPr>
              <a:t>…b</a:t>
            </a:r>
            <a:r>
              <a:rPr kumimoji="1" lang="en-US" altLang="ko-KR" sz="2000" baseline="-25000" smtClean="0">
                <a:ea typeface="Gulim" pitchFamily="34" charset="-127"/>
                <a:cs typeface="Nazanin" pitchFamily="2" charset="-78"/>
              </a:rPr>
              <a:t>1</a:t>
            </a:r>
            <a:r>
              <a:rPr kumimoji="1" lang="en-US" altLang="ko-KR" sz="2000" smtClean="0">
                <a:ea typeface="Gulim" pitchFamily="34" charset="-127"/>
                <a:cs typeface="Nazanin" pitchFamily="2" charset="-78"/>
              </a:rPr>
              <a:t>b</a:t>
            </a:r>
            <a:r>
              <a:rPr kumimoji="1" lang="en-US" altLang="ko-KR" sz="2000" baseline="-25000" smtClean="0">
                <a:ea typeface="Gulim" pitchFamily="34" charset="-127"/>
                <a:cs typeface="Nazanin" pitchFamily="2" charset="-78"/>
              </a:rPr>
              <a:t>0</a:t>
            </a:r>
            <a:r>
              <a:rPr kumimoji="1" lang="fa-IR" altLang="ko-KR" sz="2000" smtClean="0">
                <a:cs typeface="Nazanin" pitchFamily="2" charset="-78"/>
              </a:rPr>
              <a:t>(7-بيت اطلاعات)و با توازن زوج به صورت زير توليد مي گردد:</a:t>
            </a:r>
          </a:p>
          <a:p>
            <a:pPr marL="571500" lvl="1" indent="0" algn="r" defTabSz="762000" rtl="1" eaLnBrk="1" hangingPunct="1"/>
            <a:endParaRPr kumimoji="1" lang="fa-IR" altLang="ko-KR" sz="2000" smtClean="0">
              <a:cs typeface="Nazanin" pitchFamily="2" charset="-78"/>
            </a:endParaRPr>
          </a:p>
          <a:p>
            <a:pPr marL="0" indent="0" defTabSz="762000">
              <a:lnSpc>
                <a:spcPct val="85000"/>
              </a:lnSpc>
              <a:spcBef>
                <a:spcPct val="0"/>
              </a:spcBef>
              <a:buFontTx/>
              <a:buNone/>
            </a:pPr>
            <a:r>
              <a:rPr kumimoji="1" lang="en-US" altLang="ko-KR" smtClean="0">
                <a:ea typeface="Gulim" pitchFamily="34" charset="-127"/>
              </a:rPr>
              <a:t> </a:t>
            </a:r>
            <a:r>
              <a:rPr kumimoji="1" lang="en-US" altLang="ko-KR" sz="2000" smtClean="0">
                <a:ea typeface="Gulim" pitchFamily="34" charset="-127"/>
              </a:rPr>
              <a:t>b</a:t>
            </a:r>
            <a:r>
              <a:rPr kumimoji="1" lang="en-US" altLang="ko-KR" sz="2000" baseline="-25000" smtClean="0">
                <a:ea typeface="Gulim" pitchFamily="34" charset="-127"/>
              </a:rPr>
              <a:t>even</a:t>
            </a:r>
            <a:r>
              <a:rPr kumimoji="1" lang="en-US" altLang="ko-KR" sz="2000" smtClean="0">
                <a:ea typeface="Gulim" pitchFamily="34" charset="-127"/>
              </a:rPr>
              <a:t> = b</a:t>
            </a:r>
            <a:r>
              <a:rPr kumimoji="1" lang="en-US" altLang="ko-KR" sz="2000" baseline="-25000" smtClean="0">
                <a:ea typeface="Gulim" pitchFamily="34" charset="-127"/>
              </a:rPr>
              <a:t>6</a:t>
            </a:r>
            <a:r>
              <a:rPr kumimoji="1" lang="en-US" altLang="ko-KR" sz="2000" smtClean="0">
                <a:ea typeface="Gulim" pitchFamily="34" charset="-127"/>
              </a:rPr>
              <a:t> </a:t>
            </a:r>
            <a:r>
              <a:rPr kumimoji="1" lang="en-US" altLang="ko-KR" sz="2000" smtClean="0">
                <a:ea typeface="Gulim" pitchFamily="34" charset="-127"/>
                <a:sym typeface="Symbol" pitchFamily="18" charset="2"/>
              </a:rPr>
              <a:t></a:t>
            </a:r>
            <a:r>
              <a:rPr kumimoji="1" lang="en-US" altLang="ko-KR" sz="2000" smtClean="0">
                <a:ea typeface="Gulim" pitchFamily="34" charset="-127"/>
              </a:rPr>
              <a:t> b</a:t>
            </a:r>
            <a:r>
              <a:rPr kumimoji="1" lang="en-US" altLang="ko-KR" sz="2000" baseline="-25000" smtClean="0">
                <a:ea typeface="Gulim" pitchFamily="34" charset="-127"/>
              </a:rPr>
              <a:t>5</a:t>
            </a:r>
            <a:r>
              <a:rPr kumimoji="1" lang="en-US" altLang="ko-KR" sz="2000" smtClean="0">
                <a:ea typeface="Gulim" pitchFamily="34" charset="-127"/>
              </a:rPr>
              <a:t> </a:t>
            </a:r>
            <a:r>
              <a:rPr kumimoji="1" lang="en-US" altLang="ko-KR" sz="2000" smtClean="0">
                <a:ea typeface="Gulim" pitchFamily="34" charset="-127"/>
                <a:sym typeface="Symbol" pitchFamily="18" charset="2"/>
              </a:rPr>
              <a:t></a:t>
            </a:r>
            <a:r>
              <a:rPr kumimoji="1" lang="en-US" altLang="ko-KR" sz="2000" smtClean="0">
                <a:ea typeface="Gulim" pitchFamily="34" charset="-127"/>
              </a:rPr>
              <a:t> ... </a:t>
            </a:r>
            <a:r>
              <a:rPr kumimoji="1" lang="en-US" altLang="ko-KR" sz="2000" smtClean="0">
                <a:ea typeface="Gulim" pitchFamily="34" charset="-127"/>
                <a:sym typeface="Symbol" pitchFamily="18" charset="2"/>
              </a:rPr>
              <a:t></a:t>
            </a:r>
            <a:r>
              <a:rPr kumimoji="1" lang="en-US" altLang="ko-KR" sz="2000" smtClean="0">
                <a:ea typeface="Gulim" pitchFamily="34" charset="-127"/>
              </a:rPr>
              <a:t> b</a:t>
            </a:r>
            <a:r>
              <a:rPr kumimoji="1" lang="en-US" altLang="ko-KR" sz="2000" baseline="-25000" smtClean="0">
                <a:ea typeface="Gulim" pitchFamily="34" charset="-127"/>
              </a:rPr>
              <a:t>0</a:t>
            </a:r>
          </a:p>
          <a:p>
            <a:pPr marL="571500" lvl="1" indent="0" defTabSz="762000" rtl="1" eaLnBrk="1" hangingPunct="1"/>
            <a:endParaRPr kumimoji="1" lang="fa-IR" altLang="ko-KR" sz="2000" smtClean="0">
              <a:cs typeface="Nazanin" pitchFamily="2" charset="-78"/>
            </a:endParaRPr>
          </a:p>
          <a:p>
            <a:pPr marL="571500" lvl="1" indent="0" algn="r" defTabSz="762000" rtl="1" eaLnBrk="1" hangingPunct="1"/>
            <a:r>
              <a:rPr kumimoji="1" lang="fa-IR" altLang="ko-KR" sz="2000" smtClean="0">
                <a:cs typeface="Nazanin" pitchFamily="2" charset="-78"/>
              </a:rPr>
              <a:t>براي توازن فرد:</a:t>
            </a:r>
          </a:p>
          <a:p>
            <a:pPr marL="571500" lvl="1" indent="0" algn="r" defTabSz="762000" rtl="1" eaLnBrk="1" hangingPunct="1"/>
            <a:endParaRPr kumimoji="1" lang="en-US" altLang="ko-KR" sz="2000" smtClean="0">
              <a:ea typeface="Gulim" pitchFamily="34" charset="-127"/>
            </a:endParaRPr>
          </a:p>
        </p:txBody>
      </p:sp>
      <p:sp>
        <p:nvSpPr>
          <p:cNvPr id="91140" name="Rectangle 4"/>
          <p:cNvSpPr>
            <a:spLocks noChangeArrowheads="1"/>
          </p:cNvSpPr>
          <p:nvPr/>
        </p:nvSpPr>
        <p:spPr bwMode="auto">
          <a:xfrm>
            <a:off x="381000" y="4622800"/>
            <a:ext cx="2722563" cy="396875"/>
          </a:xfrm>
          <a:prstGeom prst="rect">
            <a:avLst/>
          </a:prstGeom>
          <a:noFill/>
          <a:ln w="9525">
            <a:noFill/>
            <a:miter lim="800000"/>
            <a:headEnd/>
            <a:tailEnd/>
          </a:ln>
        </p:spPr>
        <p:txBody>
          <a:bodyPr wrap="none">
            <a:spAutoFit/>
          </a:bodyPr>
          <a:lstStyle/>
          <a:p>
            <a:pPr algn="l"/>
            <a:r>
              <a:rPr kumimoji="1" lang="en-US" altLang="ko-KR" sz="2000" u="none">
                <a:ea typeface="Gulim" pitchFamily="34" charset="-127"/>
              </a:rPr>
              <a:t>b</a:t>
            </a:r>
            <a:r>
              <a:rPr kumimoji="1" lang="en-US" altLang="ko-KR" sz="2000" u="none" baseline="-25000">
                <a:ea typeface="Gulim" pitchFamily="34" charset="-127"/>
              </a:rPr>
              <a:t>odd</a:t>
            </a:r>
            <a:r>
              <a:rPr kumimoji="1" lang="en-US" altLang="ko-KR" sz="2000" u="none">
                <a:ea typeface="Gulim" pitchFamily="34" charset="-127"/>
              </a:rPr>
              <a:t>  = b</a:t>
            </a:r>
            <a:r>
              <a:rPr kumimoji="1" lang="en-US" altLang="ko-KR" sz="2000" u="none" baseline="-25000">
                <a:ea typeface="Gulim" pitchFamily="34" charset="-127"/>
              </a:rPr>
              <a:t>even</a:t>
            </a:r>
            <a:r>
              <a:rPr kumimoji="1" lang="en-US" altLang="ko-KR" sz="2000" u="none">
                <a:ea typeface="Gulim" pitchFamily="34" charset="-127"/>
              </a:rPr>
              <a:t> </a:t>
            </a:r>
            <a:r>
              <a:rPr kumimoji="1" lang="en-US" altLang="ko-KR" sz="2000" u="none">
                <a:ea typeface="Gulim" pitchFamily="34" charset="-127"/>
                <a:sym typeface="Symbol" pitchFamily="18" charset="2"/>
              </a:rPr>
              <a:t></a:t>
            </a:r>
            <a:r>
              <a:rPr kumimoji="1" lang="en-US" altLang="ko-KR" sz="2000" u="none">
                <a:ea typeface="Gulim" pitchFamily="34" charset="-127"/>
              </a:rPr>
              <a:t> 1 = b</a:t>
            </a:r>
            <a:r>
              <a:rPr kumimoji="1" lang="en-US" altLang="ko-KR" sz="2000" u="none" baseline="-25000">
                <a:ea typeface="Gulim" pitchFamily="34" charset="-127"/>
              </a:rPr>
              <a:t>even</a:t>
            </a:r>
            <a:endParaRPr kumimoji="1" lang="en-US" sz="2000" u="none" baseline="-25000"/>
          </a:p>
        </p:txBody>
      </p:sp>
      <p:sp>
        <p:nvSpPr>
          <p:cNvPr id="911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rtl="1" eaLnBrk="1" hangingPunct="1"/>
            <a:r>
              <a:rPr lang="fa-IR" sz="2800" b="1" smtClean="0">
                <a:cs typeface="Nazanin" pitchFamily="2" charset="-78"/>
              </a:rPr>
              <a:t>توليد كنندة بيت توازن</a:t>
            </a:r>
            <a:endParaRPr lang="en-US" sz="2800" b="1" smtClean="0">
              <a:cs typeface="Nazanin" pitchFamily="2" charset="-78"/>
            </a:endParaRPr>
          </a:p>
        </p:txBody>
      </p:sp>
      <p:sp>
        <p:nvSpPr>
          <p:cNvPr id="92163" name="Rectangle 4"/>
          <p:cNvSpPr>
            <a:spLocks noGrp="1" noChangeArrowheads="1"/>
          </p:cNvSpPr>
          <p:nvPr>
            <p:ph type="body" idx="1"/>
          </p:nvPr>
        </p:nvSpPr>
        <p:spPr>
          <a:xfrm>
            <a:off x="457200" y="1524000"/>
            <a:ext cx="8229600" cy="4525963"/>
          </a:xfrm>
          <a:noFill/>
        </p:spPr>
        <p:txBody>
          <a:bodyPr/>
          <a:lstStyle/>
          <a:p>
            <a:pPr algn="r" defTabSz="762000" rtl="1">
              <a:lnSpc>
                <a:spcPct val="90000"/>
              </a:lnSpc>
              <a:spcBef>
                <a:spcPct val="0"/>
              </a:spcBef>
            </a:pPr>
            <a:r>
              <a:rPr kumimoji="1" lang="fa-IR" altLang="ko-KR" sz="2400" smtClean="0">
                <a:cs typeface="Nazanin" pitchFamily="2" charset="-78"/>
              </a:rPr>
              <a:t>مدار توليد كنندة بيت توازن زوج</a:t>
            </a:r>
          </a:p>
          <a:p>
            <a:pPr algn="r" defTabSz="762000" rtl="1">
              <a:lnSpc>
                <a:spcPct val="90000"/>
              </a:lnSpc>
              <a:spcBef>
                <a:spcPct val="0"/>
              </a:spcBef>
            </a:pPr>
            <a:endParaRPr kumimoji="1" lang="en-US" altLang="ko-KR" sz="2400" smtClean="0">
              <a:ea typeface="Gulim" pitchFamily="34" charset="-127"/>
              <a:cs typeface="Nazanin" pitchFamily="2" charset="-78"/>
            </a:endParaRPr>
          </a:p>
        </p:txBody>
      </p:sp>
      <p:grpSp>
        <p:nvGrpSpPr>
          <p:cNvPr id="92164" name="Group 5"/>
          <p:cNvGrpSpPr>
            <a:grpSpLocks/>
          </p:cNvGrpSpPr>
          <p:nvPr/>
        </p:nvGrpSpPr>
        <p:grpSpPr bwMode="auto">
          <a:xfrm>
            <a:off x="2133600" y="3048000"/>
            <a:ext cx="4373563" cy="1528763"/>
            <a:chOff x="923" y="1263"/>
            <a:chExt cx="4635" cy="603"/>
          </a:xfrm>
        </p:grpSpPr>
        <p:sp>
          <p:nvSpPr>
            <p:cNvPr id="92168" name="Arc 6"/>
            <p:cNvSpPr>
              <a:spLocks/>
            </p:cNvSpPr>
            <p:nvPr/>
          </p:nvSpPr>
          <p:spPr bwMode="auto">
            <a:xfrm>
              <a:off x="1383" y="1651"/>
              <a:ext cx="425"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69" name="Arc 7"/>
            <p:cNvSpPr>
              <a:spLocks/>
            </p:cNvSpPr>
            <p:nvPr/>
          </p:nvSpPr>
          <p:spPr bwMode="auto">
            <a:xfrm>
              <a:off x="1358" y="1750"/>
              <a:ext cx="450"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70" name="Arc 8"/>
            <p:cNvSpPr>
              <a:spLocks/>
            </p:cNvSpPr>
            <p:nvPr/>
          </p:nvSpPr>
          <p:spPr bwMode="auto">
            <a:xfrm>
              <a:off x="1371" y="1657"/>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71" name="Arc 9"/>
            <p:cNvSpPr>
              <a:spLocks/>
            </p:cNvSpPr>
            <p:nvPr/>
          </p:nvSpPr>
          <p:spPr bwMode="auto">
            <a:xfrm>
              <a:off x="1371" y="1756"/>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72" name="Arc 10"/>
            <p:cNvSpPr>
              <a:spLocks/>
            </p:cNvSpPr>
            <p:nvPr/>
          </p:nvSpPr>
          <p:spPr bwMode="auto">
            <a:xfrm>
              <a:off x="1271" y="1662"/>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73" name="Arc 11"/>
            <p:cNvSpPr>
              <a:spLocks/>
            </p:cNvSpPr>
            <p:nvPr/>
          </p:nvSpPr>
          <p:spPr bwMode="auto">
            <a:xfrm>
              <a:off x="1271" y="1761"/>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74" name="Arc 12"/>
            <p:cNvSpPr>
              <a:spLocks/>
            </p:cNvSpPr>
            <p:nvPr/>
          </p:nvSpPr>
          <p:spPr bwMode="auto">
            <a:xfrm>
              <a:off x="4898" y="1263"/>
              <a:ext cx="423" cy="106"/>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75" name="Arc 13"/>
            <p:cNvSpPr>
              <a:spLocks/>
            </p:cNvSpPr>
            <p:nvPr/>
          </p:nvSpPr>
          <p:spPr bwMode="auto">
            <a:xfrm>
              <a:off x="4947" y="1368"/>
              <a:ext cx="387" cy="116"/>
            </a:xfrm>
            <a:custGeom>
              <a:avLst/>
              <a:gdLst>
                <a:gd name="T0" fmla="*/ 7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76" name="Arc 14"/>
            <p:cNvSpPr>
              <a:spLocks/>
            </p:cNvSpPr>
            <p:nvPr/>
          </p:nvSpPr>
          <p:spPr bwMode="auto">
            <a:xfrm>
              <a:off x="4886" y="1269"/>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77" name="Arc 15"/>
            <p:cNvSpPr>
              <a:spLocks/>
            </p:cNvSpPr>
            <p:nvPr/>
          </p:nvSpPr>
          <p:spPr bwMode="auto">
            <a:xfrm>
              <a:off x="4935" y="1379"/>
              <a:ext cx="62" cy="105"/>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78" name="Arc 16"/>
            <p:cNvSpPr>
              <a:spLocks/>
            </p:cNvSpPr>
            <p:nvPr/>
          </p:nvSpPr>
          <p:spPr bwMode="auto">
            <a:xfrm>
              <a:off x="4785" y="1275"/>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79" name="Arc 17"/>
            <p:cNvSpPr>
              <a:spLocks/>
            </p:cNvSpPr>
            <p:nvPr/>
          </p:nvSpPr>
          <p:spPr bwMode="auto">
            <a:xfrm>
              <a:off x="4785" y="1385"/>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80" name="Arc 18"/>
            <p:cNvSpPr>
              <a:spLocks/>
            </p:cNvSpPr>
            <p:nvPr/>
          </p:nvSpPr>
          <p:spPr bwMode="auto">
            <a:xfrm>
              <a:off x="2867" y="1491"/>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81" name="Arc 19"/>
            <p:cNvSpPr>
              <a:spLocks/>
            </p:cNvSpPr>
            <p:nvPr/>
          </p:nvSpPr>
          <p:spPr bwMode="auto">
            <a:xfrm>
              <a:off x="2841" y="1590"/>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82" name="Arc 20"/>
            <p:cNvSpPr>
              <a:spLocks/>
            </p:cNvSpPr>
            <p:nvPr/>
          </p:nvSpPr>
          <p:spPr bwMode="auto">
            <a:xfrm>
              <a:off x="2855" y="1496"/>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83" name="Arc 21"/>
            <p:cNvSpPr>
              <a:spLocks/>
            </p:cNvSpPr>
            <p:nvPr/>
          </p:nvSpPr>
          <p:spPr bwMode="auto">
            <a:xfrm>
              <a:off x="2855" y="1595"/>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84" name="Arc 22"/>
            <p:cNvSpPr>
              <a:spLocks/>
            </p:cNvSpPr>
            <p:nvPr/>
          </p:nvSpPr>
          <p:spPr bwMode="auto">
            <a:xfrm>
              <a:off x="2754" y="1502"/>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85" name="Arc 23"/>
            <p:cNvSpPr>
              <a:spLocks/>
            </p:cNvSpPr>
            <p:nvPr/>
          </p:nvSpPr>
          <p:spPr bwMode="auto">
            <a:xfrm>
              <a:off x="2754" y="1601"/>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86" name="Arc 24"/>
            <p:cNvSpPr>
              <a:spLocks/>
            </p:cNvSpPr>
            <p:nvPr/>
          </p:nvSpPr>
          <p:spPr bwMode="auto">
            <a:xfrm>
              <a:off x="2106" y="1579"/>
              <a:ext cx="425"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87" name="Arc 25"/>
            <p:cNvSpPr>
              <a:spLocks/>
            </p:cNvSpPr>
            <p:nvPr/>
          </p:nvSpPr>
          <p:spPr bwMode="auto">
            <a:xfrm>
              <a:off x="2081" y="1678"/>
              <a:ext cx="450"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88" name="Arc 26"/>
            <p:cNvSpPr>
              <a:spLocks/>
            </p:cNvSpPr>
            <p:nvPr/>
          </p:nvSpPr>
          <p:spPr bwMode="auto">
            <a:xfrm>
              <a:off x="2094" y="1585"/>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89" name="Arc 27"/>
            <p:cNvSpPr>
              <a:spLocks/>
            </p:cNvSpPr>
            <p:nvPr/>
          </p:nvSpPr>
          <p:spPr bwMode="auto">
            <a:xfrm>
              <a:off x="2094" y="1684"/>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90" name="Arc 28"/>
            <p:cNvSpPr>
              <a:spLocks/>
            </p:cNvSpPr>
            <p:nvPr/>
          </p:nvSpPr>
          <p:spPr bwMode="auto">
            <a:xfrm>
              <a:off x="1994" y="1590"/>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191" name="Arc 29"/>
            <p:cNvSpPr>
              <a:spLocks/>
            </p:cNvSpPr>
            <p:nvPr/>
          </p:nvSpPr>
          <p:spPr bwMode="auto">
            <a:xfrm>
              <a:off x="1994" y="1689"/>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192" name="Line 30"/>
            <p:cNvSpPr>
              <a:spLocks noChangeShapeType="1"/>
            </p:cNvSpPr>
            <p:nvPr/>
          </p:nvSpPr>
          <p:spPr bwMode="auto">
            <a:xfrm flipH="1">
              <a:off x="923" y="1839"/>
              <a:ext cx="510" cy="0"/>
            </a:xfrm>
            <a:prstGeom prst="line">
              <a:avLst/>
            </a:prstGeom>
            <a:noFill/>
            <a:ln w="25400">
              <a:solidFill>
                <a:schemeClr val="tx1"/>
              </a:solidFill>
              <a:round/>
              <a:headEnd/>
              <a:tailEnd/>
            </a:ln>
          </p:spPr>
          <p:txBody>
            <a:bodyPr wrap="none" anchor="ctr"/>
            <a:lstStyle/>
            <a:p>
              <a:endParaRPr lang="en-US"/>
            </a:p>
          </p:txBody>
        </p:sp>
        <p:sp>
          <p:nvSpPr>
            <p:cNvPr id="92193" name="Line 31"/>
            <p:cNvSpPr>
              <a:spLocks noChangeShapeType="1"/>
            </p:cNvSpPr>
            <p:nvPr/>
          </p:nvSpPr>
          <p:spPr bwMode="auto">
            <a:xfrm flipH="1">
              <a:off x="935" y="1695"/>
              <a:ext cx="517" cy="0"/>
            </a:xfrm>
            <a:prstGeom prst="line">
              <a:avLst/>
            </a:prstGeom>
            <a:noFill/>
            <a:ln w="25400">
              <a:solidFill>
                <a:schemeClr val="tx1"/>
              </a:solidFill>
              <a:round/>
              <a:headEnd/>
              <a:tailEnd/>
            </a:ln>
          </p:spPr>
          <p:txBody>
            <a:bodyPr wrap="none" anchor="ctr"/>
            <a:lstStyle/>
            <a:p>
              <a:endParaRPr lang="en-US"/>
            </a:p>
          </p:txBody>
        </p:sp>
        <p:sp>
          <p:nvSpPr>
            <p:cNvPr id="92194" name="Line 32"/>
            <p:cNvSpPr>
              <a:spLocks noChangeShapeType="1"/>
            </p:cNvSpPr>
            <p:nvPr/>
          </p:nvSpPr>
          <p:spPr bwMode="auto">
            <a:xfrm flipH="1">
              <a:off x="935" y="1617"/>
              <a:ext cx="1233" cy="0"/>
            </a:xfrm>
            <a:prstGeom prst="line">
              <a:avLst/>
            </a:prstGeom>
            <a:noFill/>
            <a:ln w="25400">
              <a:solidFill>
                <a:schemeClr val="tx1"/>
              </a:solidFill>
              <a:round/>
              <a:headEnd/>
              <a:tailEnd/>
            </a:ln>
          </p:spPr>
          <p:txBody>
            <a:bodyPr wrap="none" anchor="ctr"/>
            <a:lstStyle/>
            <a:p>
              <a:endParaRPr lang="en-US"/>
            </a:p>
          </p:txBody>
        </p:sp>
        <p:sp>
          <p:nvSpPr>
            <p:cNvPr id="92195" name="Line 33"/>
            <p:cNvSpPr>
              <a:spLocks noChangeShapeType="1"/>
            </p:cNvSpPr>
            <p:nvPr/>
          </p:nvSpPr>
          <p:spPr bwMode="auto">
            <a:xfrm>
              <a:off x="1844" y="1761"/>
              <a:ext cx="324" cy="0"/>
            </a:xfrm>
            <a:prstGeom prst="line">
              <a:avLst/>
            </a:prstGeom>
            <a:noFill/>
            <a:ln w="25400">
              <a:solidFill>
                <a:schemeClr val="tx1"/>
              </a:solidFill>
              <a:round/>
              <a:headEnd/>
              <a:tailEnd/>
            </a:ln>
          </p:spPr>
          <p:txBody>
            <a:bodyPr wrap="none" anchor="ctr"/>
            <a:lstStyle/>
            <a:p>
              <a:endParaRPr lang="en-US"/>
            </a:p>
          </p:txBody>
        </p:sp>
        <p:sp>
          <p:nvSpPr>
            <p:cNvPr id="92196" name="Line 34"/>
            <p:cNvSpPr>
              <a:spLocks noChangeShapeType="1"/>
            </p:cNvSpPr>
            <p:nvPr/>
          </p:nvSpPr>
          <p:spPr bwMode="auto">
            <a:xfrm flipH="1">
              <a:off x="947" y="1307"/>
              <a:ext cx="4038" cy="0"/>
            </a:xfrm>
            <a:prstGeom prst="line">
              <a:avLst/>
            </a:prstGeom>
            <a:noFill/>
            <a:ln w="25400">
              <a:solidFill>
                <a:schemeClr val="tx1"/>
              </a:solidFill>
              <a:round/>
              <a:headEnd/>
              <a:tailEnd/>
            </a:ln>
          </p:spPr>
          <p:txBody>
            <a:bodyPr wrap="none" anchor="ctr"/>
            <a:lstStyle/>
            <a:p>
              <a:endParaRPr lang="en-US"/>
            </a:p>
          </p:txBody>
        </p:sp>
        <p:sp>
          <p:nvSpPr>
            <p:cNvPr id="92197" name="Line 35"/>
            <p:cNvSpPr>
              <a:spLocks noChangeShapeType="1"/>
            </p:cNvSpPr>
            <p:nvPr/>
          </p:nvSpPr>
          <p:spPr bwMode="auto">
            <a:xfrm flipH="1">
              <a:off x="935" y="1385"/>
              <a:ext cx="3378" cy="0"/>
            </a:xfrm>
            <a:prstGeom prst="line">
              <a:avLst/>
            </a:prstGeom>
            <a:noFill/>
            <a:ln w="25400">
              <a:solidFill>
                <a:schemeClr val="tx1"/>
              </a:solidFill>
              <a:round/>
              <a:headEnd/>
              <a:tailEnd/>
            </a:ln>
          </p:spPr>
          <p:txBody>
            <a:bodyPr wrap="none" anchor="ctr"/>
            <a:lstStyle/>
            <a:p>
              <a:endParaRPr lang="en-US"/>
            </a:p>
          </p:txBody>
        </p:sp>
        <p:sp>
          <p:nvSpPr>
            <p:cNvPr id="92198" name="Line 36"/>
            <p:cNvSpPr>
              <a:spLocks noChangeShapeType="1"/>
            </p:cNvSpPr>
            <p:nvPr/>
          </p:nvSpPr>
          <p:spPr bwMode="auto">
            <a:xfrm flipH="1">
              <a:off x="2531" y="1678"/>
              <a:ext cx="405" cy="0"/>
            </a:xfrm>
            <a:prstGeom prst="line">
              <a:avLst/>
            </a:prstGeom>
            <a:noFill/>
            <a:ln w="25400">
              <a:solidFill>
                <a:schemeClr val="tx1"/>
              </a:solidFill>
              <a:round/>
              <a:headEnd/>
              <a:tailEnd/>
            </a:ln>
          </p:spPr>
          <p:txBody>
            <a:bodyPr wrap="none" anchor="ctr"/>
            <a:lstStyle/>
            <a:p>
              <a:endParaRPr lang="en-US"/>
            </a:p>
          </p:txBody>
        </p:sp>
        <p:sp>
          <p:nvSpPr>
            <p:cNvPr id="92199" name="Line 37"/>
            <p:cNvSpPr>
              <a:spLocks noChangeShapeType="1"/>
            </p:cNvSpPr>
            <p:nvPr/>
          </p:nvSpPr>
          <p:spPr bwMode="auto">
            <a:xfrm flipH="1">
              <a:off x="947" y="1523"/>
              <a:ext cx="1981" cy="0"/>
            </a:xfrm>
            <a:prstGeom prst="line">
              <a:avLst/>
            </a:prstGeom>
            <a:noFill/>
            <a:ln w="25400">
              <a:solidFill>
                <a:schemeClr val="tx1"/>
              </a:solidFill>
              <a:round/>
              <a:headEnd/>
              <a:tailEnd/>
            </a:ln>
          </p:spPr>
          <p:txBody>
            <a:bodyPr wrap="none" anchor="ctr"/>
            <a:lstStyle/>
            <a:p>
              <a:endParaRPr lang="en-US"/>
            </a:p>
          </p:txBody>
        </p:sp>
        <p:sp>
          <p:nvSpPr>
            <p:cNvPr id="92200" name="Arc 38"/>
            <p:cNvSpPr>
              <a:spLocks/>
            </p:cNvSpPr>
            <p:nvPr/>
          </p:nvSpPr>
          <p:spPr bwMode="auto">
            <a:xfrm>
              <a:off x="3602" y="1424"/>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201" name="Arc 39"/>
            <p:cNvSpPr>
              <a:spLocks/>
            </p:cNvSpPr>
            <p:nvPr/>
          </p:nvSpPr>
          <p:spPr bwMode="auto">
            <a:xfrm>
              <a:off x="3576" y="1523"/>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202" name="Arc 40"/>
            <p:cNvSpPr>
              <a:spLocks/>
            </p:cNvSpPr>
            <p:nvPr/>
          </p:nvSpPr>
          <p:spPr bwMode="auto">
            <a:xfrm>
              <a:off x="3590" y="1430"/>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203" name="Arc 41"/>
            <p:cNvSpPr>
              <a:spLocks/>
            </p:cNvSpPr>
            <p:nvPr/>
          </p:nvSpPr>
          <p:spPr bwMode="auto">
            <a:xfrm>
              <a:off x="3590" y="1529"/>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204" name="Arc 42"/>
            <p:cNvSpPr>
              <a:spLocks/>
            </p:cNvSpPr>
            <p:nvPr/>
          </p:nvSpPr>
          <p:spPr bwMode="auto">
            <a:xfrm>
              <a:off x="3489" y="1435"/>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205" name="Arc 43"/>
            <p:cNvSpPr>
              <a:spLocks/>
            </p:cNvSpPr>
            <p:nvPr/>
          </p:nvSpPr>
          <p:spPr bwMode="auto">
            <a:xfrm>
              <a:off x="3489" y="1534"/>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206" name="Line 44"/>
            <p:cNvSpPr>
              <a:spLocks noChangeShapeType="1"/>
            </p:cNvSpPr>
            <p:nvPr/>
          </p:nvSpPr>
          <p:spPr bwMode="auto">
            <a:xfrm flipH="1">
              <a:off x="947" y="1451"/>
              <a:ext cx="2718" cy="0"/>
            </a:xfrm>
            <a:prstGeom prst="line">
              <a:avLst/>
            </a:prstGeom>
            <a:noFill/>
            <a:ln w="25400">
              <a:solidFill>
                <a:schemeClr val="tx1"/>
              </a:solidFill>
              <a:round/>
              <a:headEnd/>
              <a:tailEnd/>
            </a:ln>
          </p:spPr>
          <p:txBody>
            <a:bodyPr wrap="none" anchor="ctr"/>
            <a:lstStyle/>
            <a:p>
              <a:endParaRPr lang="en-US"/>
            </a:p>
          </p:txBody>
        </p:sp>
        <p:sp>
          <p:nvSpPr>
            <p:cNvPr id="92207" name="Line 45"/>
            <p:cNvSpPr>
              <a:spLocks noChangeShapeType="1"/>
            </p:cNvSpPr>
            <p:nvPr/>
          </p:nvSpPr>
          <p:spPr bwMode="auto">
            <a:xfrm>
              <a:off x="3302" y="1584"/>
              <a:ext cx="375" cy="0"/>
            </a:xfrm>
            <a:prstGeom prst="line">
              <a:avLst/>
            </a:prstGeom>
            <a:noFill/>
            <a:ln w="25400">
              <a:solidFill>
                <a:schemeClr val="tx1"/>
              </a:solidFill>
              <a:round/>
              <a:headEnd/>
              <a:tailEnd/>
            </a:ln>
          </p:spPr>
          <p:txBody>
            <a:bodyPr wrap="none" anchor="ctr"/>
            <a:lstStyle/>
            <a:p>
              <a:endParaRPr lang="en-US"/>
            </a:p>
          </p:txBody>
        </p:sp>
        <p:sp>
          <p:nvSpPr>
            <p:cNvPr id="92208" name="Arc 46"/>
            <p:cNvSpPr>
              <a:spLocks/>
            </p:cNvSpPr>
            <p:nvPr/>
          </p:nvSpPr>
          <p:spPr bwMode="auto">
            <a:xfrm>
              <a:off x="4250" y="1352"/>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209" name="Arc 47"/>
            <p:cNvSpPr>
              <a:spLocks/>
            </p:cNvSpPr>
            <p:nvPr/>
          </p:nvSpPr>
          <p:spPr bwMode="auto">
            <a:xfrm>
              <a:off x="4224" y="1451"/>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210" name="Arc 48"/>
            <p:cNvSpPr>
              <a:spLocks/>
            </p:cNvSpPr>
            <p:nvPr/>
          </p:nvSpPr>
          <p:spPr bwMode="auto">
            <a:xfrm>
              <a:off x="4238" y="1358"/>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211" name="Arc 49"/>
            <p:cNvSpPr>
              <a:spLocks/>
            </p:cNvSpPr>
            <p:nvPr/>
          </p:nvSpPr>
          <p:spPr bwMode="auto">
            <a:xfrm>
              <a:off x="4238" y="1457"/>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212" name="Arc 50"/>
            <p:cNvSpPr>
              <a:spLocks/>
            </p:cNvSpPr>
            <p:nvPr/>
          </p:nvSpPr>
          <p:spPr bwMode="auto">
            <a:xfrm>
              <a:off x="4137" y="1363"/>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2213" name="Arc 51"/>
            <p:cNvSpPr>
              <a:spLocks/>
            </p:cNvSpPr>
            <p:nvPr/>
          </p:nvSpPr>
          <p:spPr bwMode="auto">
            <a:xfrm>
              <a:off x="4137" y="1462"/>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2214" name="Line 52"/>
            <p:cNvSpPr>
              <a:spLocks noChangeShapeType="1"/>
            </p:cNvSpPr>
            <p:nvPr/>
          </p:nvSpPr>
          <p:spPr bwMode="auto">
            <a:xfrm>
              <a:off x="4038" y="1523"/>
              <a:ext cx="287" cy="0"/>
            </a:xfrm>
            <a:prstGeom prst="line">
              <a:avLst/>
            </a:prstGeom>
            <a:noFill/>
            <a:ln w="25400">
              <a:solidFill>
                <a:schemeClr val="tx1"/>
              </a:solidFill>
              <a:round/>
              <a:headEnd/>
              <a:tailEnd/>
            </a:ln>
          </p:spPr>
          <p:txBody>
            <a:bodyPr wrap="none" anchor="ctr"/>
            <a:lstStyle/>
            <a:p>
              <a:endParaRPr lang="en-US"/>
            </a:p>
          </p:txBody>
        </p:sp>
        <p:sp>
          <p:nvSpPr>
            <p:cNvPr id="92215" name="Line 53"/>
            <p:cNvSpPr>
              <a:spLocks noChangeShapeType="1"/>
            </p:cNvSpPr>
            <p:nvPr/>
          </p:nvSpPr>
          <p:spPr bwMode="auto">
            <a:xfrm>
              <a:off x="4667" y="1451"/>
              <a:ext cx="318" cy="0"/>
            </a:xfrm>
            <a:prstGeom prst="line">
              <a:avLst/>
            </a:prstGeom>
            <a:noFill/>
            <a:ln w="25400">
              <a:solidFill>
                <a:schemeClr val="tx1"/>
              </a:solidFill>
              <a:round/>
              <a:headEnd/>
              <a:tailEnd/>
            </a:ln>
          </p:spPr>
          <p:txBody>
            <a:bodyPr wrap="none" anchor="ctr"/>
            <a:lstStyle/>
            <a:p>
              <a:endParaRPr lang="en-US"/>
            </a:p>
          </p:txBody>
        </p:sp>
        <p:sp>
          <p:nvSpPr>
            <p:cNvPr id="92216" name="Line 54"/>
            <p:cNvSpPr>
              <a:spLocks noChangeShapeType="1"/>
            </p:cNvSpPr>
            <p:nvPr/>
          </p:nvSpPr>
          <p:spPr bwMode="auto">
            <a:xfrm>
              <a:off x="5346" y="1374"/>
              <a:ext cx="212" cy="0"/>
            </a:xfrm>
            <a:prstGeom prst="line">
              <a:avLst/>
            </a:prstGeom>
            <a:noFill/>
            <a:ln w="25400">
              <a:solidFill>
                <a:schemeClr val="tx1"/>
              </a:solidFill>
              <a:round/>
              <a:headEnd/>
              <a:tailEnd/>
            </a:ln>
          </p:spPr>
          <p:txBody>
            <a:bodyPr wrap="none" anchor="ctr"/>
            <a:lstStyle/>
            <a:p>
              <a:endParaRPr lang="en-US"/>
            </a:p>
          </p:txBody>
        </p:sp>
      </p:grpSp>
      <p:sp>
        <p:nvSpPr>
          <p:cNvPr id="92165" name="Rectangle 55"/>
          <p:cNvSpPr>
            <a:spLocks noChangeArrowheads="1"/>
          </p:cNvSpPr>
          <p:nvPr/>
        </p:nvSpPr>
        <p:spPr bwMode="auto">
          <a:xfrm>
            <a:off x="1846263" y="3025775"/>
            <a:ext cx="352425" cy="15557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6</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5</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4</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3</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2</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1</a:t>
            </a:r>
            <a:endParaRPr kumimoji="1" lang="en-US" altLang="ko-KR" sz="1400" b="1" u="none">
              <a:ea typeface="Gulim" pitchFamily="34" charset="-127"/>
            </a:endParaRPr>
          </a:p>
          <a:p>
            <a:pPr algn="l" defTabSz="762000" eaLnBrk="0" hangingPunct="0">
              <a:lnSpc>
                <a:spcPct val="90000"/>
              </a:lnSpc>
            </a:pPr>
            <a:endParaRPr kumimoji="1" lang="en-US" altLang="ko-KR" sz="1400" b="1" u="none" baseline="-25000">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0</a:t>
            </a:r>
          </a:p>
        </p:txBody>
      </p:sp>
      <p:sp>
        <p:nvSpPr>
          <p:cNvPr id="92166" name="Rectangle 56"/>
          <p:cNvSpPr>
            <a:spLocks noChangeArrowheads="1"/>
          </p:cNvSpPr>
          <p:nvPr/>
        </p:nvSpPr>
        <p:spPr bwMode="auto">
          <a:xfrm>
            <a:off x="6565900" y="3186113"/>
            <a:ext cx="549275"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even</a:t>
            </a:r>
          </a:p>
        </p:txBody>
      </p:sp>
      <p:sp>
        <p:nvSpPr>
          <p:cNvPr id="92167" name="Footer Placeholder 5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rtl="1" eaLnBrk="1" hangingPunct="1"/>
            <a:r>
              <a:rPr lang="fa-IR" sz="2800" b="1" smtClean="0">
                <a:cs typeface="Nazanin" pitchFamily="2" charset="-78"/>
              </a:rPr>
              <a:t>توليد كنندة بيت توازن</a:t>
            </a:r>
            <a:endParaRPr lang="en-US" sz="2800" b="1" smtClean="0">
              <a:cs typeface="Nazanin" pitchFamily="2" charset="-78"/>
            </a:endParaRPr>
          </a:p>
        </p:txBody>
      </p:sp>
      <p:sp>
        <p:nvSpPr>
          <p:cNvPr id="93187" name="Rectangle 3"/>
          <p:cNvSpPr>
            <a:spLocks noGrp="1" noChangeArrowheads="1"/>
          </p:cNvSpPr>
          <p:nvPr>
            <p:ph type="body" idx="1"/>
          </p:nvPr>
        </p:nvSpPr>
        <p:spPr>
          <a:xfrm>
            <a:off x="457200" y="1524000"/>
            <a:ext cx="8229600" cy="4525963"/>
          </a:xfrm>
          <a:noFill/>
        </p:spPr>
        <p:txBody>
          <a:bodyPr/>
          <a:lstStyle/>
          <a:p>
            <a:pPr marL="0" indent="0" algn="r" defTabSz="762000" rtl="1">
              <a:lnSpc>
                <a:spcPct val="90000"/>
              </a:lnSpc>
              <a:spcBef>
                <a:spcPct val="0"/>
              </a:spcBef>
            </a:pPr>
            <a:r>
              <a:rPr kumimoji="1" lang="fa-IR" altLang="ko-KR" sz="2400" smtClean="0">
                <a:cs typeface="Nazanin" pitchFamily="2" charset="-78"/>
              </a:rPr>
              <a:t>مدار توليد كنندة بيت توازن زوج</a:t>
            </a:r>
          </a:p>
          <a:p>
            <a:pPr marL="0" indent="0" algn="r" defTabSz="762000" rtl="1">
              <a:lnSpc>
                <a:spcPct val="90000"/>
              </a:lnSpc>
              <a:spcBef>
                <a:spcPct val="0"/>
              </a:spcBef>
            </a:pPr>
            <a:endParaRPr kumimoji="1" lang="en-US" altLang="ko-KR" sz="2400" smtClean="0">
              <a:ea typeface="Gulim" pitchFamily="34" charset="-127"/>
              <a:cs typeface="Nazanin" pitchFamily="2" charset="-78"/>
            </a:endParaRPr>
          </a:p>
        </p:txBody>
      </p:sp>
      <p:grpSp>
        <p:nvGrpSpPr>
          <p:cNvPr id="93188" name="Group 4"/>
          <p:cNvGrpSpPr>
            <a:grpSpLocks/>
          </p:cNvGrpSpPr>
          <p:nvPr/>
        </p:nvGrpSpPr>
        <p:grpSpPr bwMode="auto">
          <a:xfrm>
            <a:off x="2133600" y="3048000"/>
            <a:ext cx="4373563" cy="1528763"/>
            <a:chOff x="923" y="1263"/>
            <a:chExt cx="4635" cy="603"/>
          </a:xfrm>
        </p:grpSpPr>
        <p:sp>
          <p:nvSpPr>
            <p:cNvPr id="93192" name="Arc 5"/>
            <p:cNvSpPr>
              <a:spLocks/>
            </p:cNvSpPr>
            <p:nvPr/>
          </p:nvSpPr>
          <p:spPr bwMode="auto">
            <a:xfrm>
              <a:off x="1383" y="1651"/>
              <a:ext cx="425"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193" name="Arc 6"/>
            <p:cNvSpPr>
              <a:spLocks/>
            </p:cNvSpPr>
            <p:nvPr/>
          </p:nvSpPr>
          <p:spPr bwMode="auto">
            <a:xfrm>
              <a:off x="1358" y="1750"/>
              <a:ext cx="450"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194" name="Arc 7"/>
            <p:cNvSpPr>
              <a:spLocks/>
            </p:cNvSpPr>
            <p:nvPr/>
          </p:nvSpPr>
          <p:spPr bwMode="auto">
            <a:xfrm>
              <a:off x="1371" y="1657"/>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195" name="Arc 8"/>
            <p:cNvSpPr>
              <a:spLocks/>
            </p:cNvSpPr>
            <p:nvPr/>
          </p:nvSpPr>
          <p:spPr bwMode="auto">
            <a:xfrm>
              <a:off x="1371" y="1756"/>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196" name="Arc 9"/>
            <p:cNvSpPr>
              <a:spLocks/>
            </p:cNvSpPr>
            <p:nvPr/>
          </p:nvSpPr>
          <p:spPr bwMode="auto">
            <a:xfrm>
              <a:off x="1271" y="1662"/>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197" name="Arc 10"/>
            <p:cNvSpPr>
              <a:spLocks/>
            </p:cNvSpPr>
            <p:nvPr/>
          </p:nvSpPr>
          <p:spPr bwMode="auto">
            <a:xfrm>
              <a:off x="1271" y="1761"/>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198" name="Arc 11"/>
            <p:cNvSpPr>
              <a:spLocks/>
            </p:cNvSpPr>
            <p:nvPr/>
          </p:nvSpPr>
          <p:spPr bwMode="auto">
            <a:xfrm>
              <a:off x="4898" y="1263"/>
              <a:ext cx="423" cy="106"/>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199" name="Arc 12"/>
            <p:cNvSpPr>
              <a:spLocks/>
            </p:cNvSpPr>
            <p:nvPr/>
          </p:nvSpPr>
          <p:spPr bwMode="auto">
            <a:xfrm>
              <a:off x="4947" y="1368"/>
              <a:ext cx="387" cy="116"/>
            </a:xfrm>
            <a:custGeom>
              <a:avLst/>
              <a:gdLst>
                <a:gd name="T0" fmla="*/ 7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00" name="Arc 13"/>
            <p:cNvSpPr>
              <a:spLocks/>
            </p:cNvSpPr>
            <p:nvPr/>
          </p:nvSpPr>
          <p:spPr bwMode="auto">
            <a:xfrm>
              <a:off x="4886" y="1269"/>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01" name="Arc 14"/>
            <p:cNvSpPr>
              <a:spLocks/>
            </p:cNvSpPr>
            <p:nvPr/>
          </p:nvSpPr>
          <p:spPr bwMode="auto">
            <a:xfrm>
              <a:off x="4935" y="1379"/>
              <a:ext cx="62" cy="105"/>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02" name="Arc 15"/>
            <p:cNvSpPr>
              <a:spLocks/>
            </p:cNvSpPr>
            <p:nvPr/>
          </p:nvSpPr>
          <p:spPr bwMode="auto">
            <a:xfrm>
              <a:off x="4785" y="1275"/>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03" name="Arc 16"/>
            <p:cNvSpPr>
              <a:spLocks/>
            </p:cNvSpPr>
            <p:nvPr/>
          </p:nvSpPr>
          <p:spPr bwMode="auto">
            <a:xfrm>
              <a:off x="4785" y="1385"/>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04" name="Arc 17"/>
            <p:cNvSpPr>
              <a:spLocks/>
            </p:cNvSpPr>
            <p:nvPr/>
          </p:nvSpPr>
          <p:spPr bwMode="auto">
            <a:xfrm>
              <a:off x="2867" y="1491"/>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05" name="Arc 18"/>
            <p:cNvSpPr>
              <a:spLocks/>
            </p:cNvSpPr>
            <p:nvPr/>
          </p:nvSpPr>
          <p:spPr bwMode="auto">
            <a:xfrm>
              <a:off x="2841" y="1590"/>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06" name="Arc 19"/>
            <p:cNvSpPr>
              <a:spLocks/>
            </p:cNvSpPr>
            <p:nvPr/>
          </p:nvSpPr>
          <p:spPr bwMode="auto">
            <a:xfrm>
              <a:off x="2855" y="1496"/>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07" name="Arc 20"/>
            <p:cNvSpPr>
              <a:spLocks/>
            </p:cNvSpPr>
            <p:nvPr/>
          </p:nvSpPr>
          <p:spPr bwMode="auto">
            <a:xfrm>
              <a:off x="2855" y="1595"/>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08" name="Arc 21"/>
            <p:cNvSpPr>
              <a:spLocks/>
            </p:cNvSpPr>
            <p:nvPr/>
          </p:nvSpPr>
          <p:spPr bwMode="auto">
            <a:xfrm>
              <a:off x="2754" y="1502"/>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09" name="Arc 22"/>
            <p:cNvSpPr>
              <a:spLocks/>
            </p:cNvSpPr>
            <p:nvPr/>
          </p:nvSpPr>
          <p:spPr bwMode="auto">
            <a:xfrm>
              <a:off x="2754" y="1601"/>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10" name="Arc 23"/>
            <p:cNvSpPr>
              <a:spLocks/>
            </p:cNvSpPr>
            <p:nvPr/>
          </p:nvSpPr>
          <p:spPr bwMode="auto">
            <a:xfrm>
              <a:off x="2106" y="1579"/>
              <a:ext cx="425"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11" name="Arc 24"/>
            <p:cNvSpPr>
              <a:spLocks/>
            </p:cNvSpPr>
            <p:nvPr/>
          </p:nvSpPr>
          <p:spPr bwMode="auto">
            <a:xfrm>
              <a:off x="2081" y="1678"/>
              <a:ext cx="450"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12" name="Arc 25"/>
            <p:cNvSpPr>
              <a:spLocks/>
            </p:cNvSpPr>
            <p:nvPr/>
          </p:nvSpPr>
          <p:spPr bwMode="auto">
            <a:xfrm>
              <a:off x="2094" y="1585"/>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13" name="Arc 26"/>
            <p:cNvSpPr>
              <a:spLocks/>
            </p:cNvSpPr>
            <p:nvPr/>
          </p:nvSpPr>
          <p:spPr bwMode="auto">
            <a:xfrm>
              <a:off x="2094" y="1684"/>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14" name="Arc 27"/>
            <p:cNvSpPr>
              <a:spLocks/>
            </p:cNvSpPr>
            <p:nvPr/>
          </p:nvSpPr>
          <p:spPr bwMode="auto">
            <a:xfrm>
              <a:off x="1994" y="1590"/>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15" name="Arc 28"/>
            <p:cNvSpPr>
              <a:spLocks/>
            </p:cNvSpPr>
            <p:nvPr/>
          </p:nvSpPr>
          <p:spPr bwMode="auto">
            <a:xfrm>
              <a:off x="1994" y="1689"/>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16" name="Line 29"/>
            <p:cNvSpPr>
              <a:spLocks noChangeShapeType="1"/>
            </p:cNvSpPr>
            <p:nvPr/>
          </p:nvSpPr>
          <p:spPr bwMode="auto">
            <a:xfrm flipH="1">
              <a:off x="923" y="1839"/>
              <a:ext cx="510" cy="0"/>
            </a:xfrm>
            <a:prstGeom prst="line">
              <a:avLst/>
            </a:prstGeom>
            <a:noFill/>
            <a:ln w="25400">
              <a:solidFill>
                <a:schemeClr val="tx1"/>
              </a:solidFill>
              <a:round/>
              <a:headEnd/>
              <a:tailEnd/>
            </a:ln>
          </p:spPr>
          <p:txBody>
            <a:bodyPr wrap="none" anchor="ctr"/>
            <a:lstStyle/>
            <a:p>
              <a:endParaRPr lang="en-US"/>
            </a:p>
          </p:txBody>
        </p:sp>
        <p:sp>
          <p:nvSpPr>
            <p:cNvPr id="93217" name="Line 30"/>
            <p:cNvSpPr>
              <a:spLocks noChangeShapeType="1"/>
            </p:cNvSpPr>
            <p:nvPr/>
          </p:nvSpPr>
          <p:spPr bwMode="auto">
            <a:xfrm flipH="1">
              <a:off x="935" y="1695"/>
              <a:ext cx="517" cy="0"/>
            </a:xfrm>
            <a:prstGeom prst="line">
              <a:avLst/>
            </a:prstGeom>
            <a:noFill/>
            <a:ln w="25400">
              <a:solidFill>
                <a:schemeClr val="tx1"/>
              </a:solidFill>
              <a:round/>
              <a:headEnd/>
              <a:tailEnd/>
            </a:ln>
          </p:spPr>
          <p:txBody>
            <a:bodyPr wrap="none" anchor="ctr"/>
            <a:lstStyle/>
            <a:p>
              <a:endParaRPr lang="en-US"/>
            </a:p>
          </p:txBody>
        </p:sp>
        <p:sp>
          <p:nvSpPr>
            <p:cNvPr id="93218" name="Line 31"/>
            <p:cNvSpPr>
              <a:spLocks noChangeShapeType="1"/>
            </p:cNvSpPr>
            <p:nvPr/>
          </p:nvSpPr>
          <p:spPr bwMode="auto">
            <a:xfrm flipH="1">
              <a:off x="935" y="1617"/>
              <a:ext cx="1233" cy="0"/>
            </a:xfrm>
            <a:prstGeom prst="line">
              <a:avLst/>
            </a:prstGeom>
            <a:noFill/>
            <a:ln w="25400">
              <a:solidFill>
                <a:schemeClr val="tx1"/>
              </a:solidFill>
              <a:round/>
              <a:headEnd/>
              <a:tailEnd/>
            </a:ln>
          </p:spPr>
          <p:txBody>
            <a:bodyPr wrap="none" anchor="ctr"/>
            <a:lstStyle/>
            <a:p>
              <a:endParaRPr lang="en-US"/>
            </a:p>
          </p:txBody>
        </p:sp>
        <p:sp>
          <p:nvSpPr>
            <p:cNvPr id="93219" name="Line 32"/>
            <p:cNvSpPr>
              <a:spLocks noChangeShapeType="1"/>
            </p:cNvSpPr>
            <p:nvPr/>
          </p:nvSpPr>
          <p:spPr bwMode="auto">
            <a:xfrm>
              <a:off x="1844" y="1761"/>
              <a:ext cx="324" cy="0"/>
            </a:xfrm>
            <a:prstGeom prst="line">
              <a:avLst/>
            </a:prstGeom>
            <a:noFill/>
            <a:ln w="25400">
              <a:solidFill>
                <a:schemeClr val="tx1"/>
              </a:solidFill>
              <a:round/>
              <a:headEnd/>
              <a:tailEnd/>
            </a:ln>
          </p:spPr>
          <p:txBody>
            <a:bodyPr wrap="none" anchor="ctr"/>
            <a:lstStyle/>
            <a:p>
              <a:endParaRPr lang="en-US"/>
            </a:p>
          </p:txBody>
        </p:sp>
        <p:sp>
          <p:nvSpPr>
            <p:cNvPr id="93220" name="Line 33"/>
            <p:cNvSpPr>
              <a:spLocks noChangeShapeType="1"/>
            </p:cNvSpPr>
            <p:nvPr/>
          </p:nvSpPr>
          <p:spPr bwMode="auto">
            <a:xfrm flipH="1">
              <a:off x="947" y="1307"/>
              <a:ext cx="4038" cy="0"/>
            </a:xfrm>
            <a:prstGeom prst="line">
              <a:avLst/>
            </a:prstGeom>
            <a:noFill/>
            <a:ln w="25400">
              <a:solidFill>
                <a:schemeClr val="tx1"/>
              </a:solidFill>
              <a:round/>
              <a:headEnd/>
              <a:tailEnd/>
            </a:ln>
          </p:spPr>
          <p:txBody>
            <a:bodyPr wrap="none" anchor="ctr"/>
            <a:lstStyle/>
            <a:p>
              <a:endParaRPr lang="en-US"/>
            </a:p>
          </p:txBody>
        </p:sp>
        <p:sp>
          <p:nvSpPr>
            <p:cNvPr id="93221" name="Line 34"/>
            <p:cNvSpPr>
              <a:spLocks noChangeShapeType="1"/>
            </p:cNvSpPr>
            <p:nvPr/>
          </p:nvSpPr>
          <p:spPr bwMode="auto">
            <a:xfrm flipH="1">
              <a:off x="935" y="1385"/>
              <a:ext cx="3378" cy="0"/>
            </a:xfrm>
            <a:prstGeom prst="line">
              <a:avLst/>
            </a:prstGeom>
            <a:noFill/>
            <a:ln w="25400">
              <a:solidFill>
                <a:schemeClr val="tx1"/>
              </a:solidFill>
              <a:round/>
              <a:headEnd/>
              <a:tailEnd/>
            </a:ln>
          </p:spPr>
          <p:txBody>
            <a:bodyPr wrap="none" anchor="ctr"/>
            <a:lstStyle/>
            <a:p>
              <a:endParaRPr lang="en-US"/>
            </a:p>
          </p:txBody>
        </p:sp>
        <p:sp>
          <p:nvSpPr>
            <p:cNvPr id="93222" name="Line 35"/>
            <p:cNvSpPr>
              <a:spLocks noChangeShapeType="1"/>
            </p:cNvSpPr>
            <p:nvPr/>
          </p:nvSpPr>
          <p:spPr bwMode="auto">
            <a:xfrm flipH="1">
              <a:off x="2531" y="1678"/>
              <a:ext cx="405" cy="0"/>
            </a:xfrm>
            <a:prstGeom prst="line">
              <a:avLst/>
            </a:prstGeom>
            <a:noFill/>
            <a:ln w="25400">
              <a:solidFill>
                <a:schemeClr val="tx1"/>
              </a:solidFill>
              <a:round/>
              <a:headEnd/>
              <a:tailEnd/>
            </a:ln>
          </p:spPr>
          <p:txBody>
            <a:bodyPr wrap="none" anchor="ctr"/>
            <a:lstStyle/>
            <a:p>
              <a:endParaRPr lang="en-US"/>
            </a:p>
          </p:txBody>
        </p:sp>
        <p:sp>
          <p:nvSpPr>
            <p:cNvPr id="93223" name="Line 36"/>
            <p:cNvSpPr>
              <a:spLocks noChangeShapeType="1"/>
            </p:cNvSpPr>
            <p:nvPr/>
          </p:nvSpPr>
          <p:spPr bwMode="auto">
            <a:xfrm flipH="1">
              <a:off x="947" y="1523"/>
              <a:ext cx="1981" cy="0"/>
            </a:xfrm>
            <a:prstGeom prst="line">
              <a:avLst/>
            </a:prstGeom>
            <a:noFill/>
            <a:ln w="25400">
              <a:solidFill>
                <a:schemeClr val="tx1"/>
              </a:solidFill>
              <a:round/>
              <a:headEnd/>
              <a:tailEnd/>
            </a:ln>
          </p:spPr>
          <p:txBody>
            <a:bodyPr wrap="none" anchor="ctr"/>
            <a:lstStyle/>
            <a:p>
              <a:endParaRPr lang="en-US"/>
            </a:p>
          </p:txBody>
        </p:sp>
        <p:sp>
          <p:nvSpPr>
            <p:cNvPr id="93224" name="Arc 37"/>
            <p:cNvSpPr>
              <a:spLocks/>
            </p:cNvSpPr>
            <p:nvPr/>
          </p:nvSpPr>
          <p:spPr bwMode="auto">
            <a:xfrm>
              <a:off x="3602" y="1424"/>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25" name="Arc 38"/>
            <p:cNvSpPr>
              <a:spLocks/>
            </p:cNvSpPr>
            <p:nvPr/>
          </p:nvSpPr>
          <p:spPr bwMode="auto">
            <a:xfrm>
              <a:off x="3576" y="1523"/>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26" name="Arc 39"/>
            <p:cNvSpPr>
              <a:spLocks/>
            </p:cNvSpPr>
            <p:nvPr/>
          </p:nvSpPr>
          <p:spPr bwMode="auto">
            <a:xfrm>
              <a:off x="3590" y="1430"/>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27" name="Arc 40"/>
            <p:cNvSpPr>
              <a:spLocks/>
            </p:cNvSpPr>
            <p:nvPr/>
          </p:nvSpPr>
          <p:spPr bwMode="auto">
            <a:xfrm>
              <a:off x="3590" y="1529"/>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28" name="Arc 41"/>
            <p:cNvSpPr>
              <a:spLocks/>
            </p:cNvSpPr>
            <p:nvPr/>
          </p:nvSpPr>
          <p:spPr bwMode="auto">
            <a:xfrm>
              <a:off x="3489" y="1435"/>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29" name="Arc 42"/>
            <p:cNvSpPr>
              <a:spLocks/>
            </p:cNvSpPr>
            <p:nvPr/>
          </p:nvSpPr>
          <p:spPr bwMode="auto">
            <a:xfrm>
              <a:off x="3489" y="1534"/>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30" name="Line 43"/>
            <p:cNvSpPr>
              <a:spLocks noChangeShapeType="1"/>
            </p:cNvSpPr>
            <p:nvPr/>
          </p:nvSpPr>
          <p:spPr bwMode="auto">
            <a:xfrm flipH="1">
              <a:off x="947" y="1451"/>
              <a:ext cx="2718" cy="0"/>
            </a:xfrm>
            <a:prstGeom prst="line">
              <a:avLst/>
            </a:prstGeom>
            <a:noFill/>
            <a:ln w="25400">
              <a:solidFill>
                <a:schemeClr val="tx1"/>
              </a:solidFill>
              <a:round/>
              <a:headEnd/>
              <a:tailEnd/>
            </a:ln>
          </p:spPr>
          <p:txBody>
            <a:bodyPr wrap="none" anchor="ctr"/>
            <a:lstStyle/>
            <a:p>
              <a:endParaRPr lang="en-US"/>
            </a:p>
          </p:txBody>
        </p:sp>
        <p:sp>
          <p:nvSpPr>
            <p:cNvPr id="93231" name="Line 44"/>
            <p:cNvSpPr>
              <a:spLocks noChangeShapeType="1"/>
            </p:cNvSpPr>
            <p:nvPr/>
          </p:nvSpPr>
          <p:spPr bwMode="auto">
            <a:xfrm>
              <a:off x="3302" y="1584"/>
              <a:ext cx="375" cy="0"/>
            </a:xfrm>
            <a:prstGeom prst="line">
              <a:avLst/>
            </a:prstGeom>
            <a:noFill/>
            <a:ln w="25400">
              <a:solidFill>
                <a:schemeClr val="tx1"/>
              </a:solidFill>
              <a:round/>
              <a:headEnd/>
              <a:tailEnd/>
            </a:ln>
          </p:spPr>
          <p:txBody>
            <a:bodyPr wrap="none" anchor="ctr"/>
            <a:lstStyle/>
            <a:p>
              <a:endParaRPr lang="en-US"/>
            </a:p>
          </p:txBody>
        </p:sp>
        <p:sp>
          <p:nvSpPr>
            <p:cNvPr id="93232" name="Arc 45"/>
            <p:cNvSpPr>
              <a:spLocks/>
            </p:cNvSpPr>
            <p:nvPr/>
          </p:nvSpPr>
          <p:spPr bwMode="auto">
            <a:xfrm>
              <a:off x="4250" y="1352"/>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33" name="Arc 46"/>
            <p:cNvSpPr>
              <a:spLocks/>
            </p:cNvSpPr>
            <p:nvPr/>
          </p:nvSpPr>
          <p:spPr bwMode="auto">
            <a:xfrm>
              <a:off x="4224" y="1451"/>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34" name="Arc 47"/>
            <p:cNvSpPr>
              <a:spLocks/>
            </p:cNvSpPr>
            <p:nvPr/>
          </p:nvSpPr>
          <p:spPr bwMode="auto">
            <a:xfrm>
              <a:off x="4238" y="1358"/>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35" name="Arc 48"/>
            <p:cNvSpPr>
              <a:spLocks/>
            </p:cNvSpPr>
            <p:nvPr/>
          </p:nvSpPr>
          <p:spPr bwMode="auto">
            <a:xfrm>
              <a:off x="4238" y="1457"/>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36" name="Arc 49"/>
            <p:cNvSpPr>
              <a:spLocks/>
            </p:cNvSpPr>
            <p:nvPr/>
          </p:nvSpPr>
          <p:spPr bwMode="auto">
            <a:xfrm>
              <a:off x="4137" y="1363"/>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3237" name="Arc 50"/>
            <p:cNvSpPr>
              <a:spLocks/>
            </p:cNvSpPr>
            <p:nvPr/>
          </p:nvSpPr>
          <p:spPr bwMode="auto">
            <a:xfrm>
              <a:off x="4137" y="1462"/>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3238" name="Line 51"/>
            <p:cNvSpPr>
              <a:spLocks noChangeShapeType="1"/>
            </p:cNvSpPr>
            <p:nvPr/>
          </p:nvSpPr>
          <p:spPr bwMode="auto">
            <a:xfrm>
              <a:off x="4038" y="1523"/>
              <a:ext cx="287" cy="0"/>
            </a:xfrm>
            <a:prstGeom prst="line">
              <a:avLst/>
            </a:prstGeom>
            <a:noFill/>
            <a:ln w="25400">
              <a:solidFill>
                <a:schemeClr val="tx1"/>
              </a:solidFill>
              <a:round/>
              <a:headEnd/>
              <a:tailEnd/>
            </a:ln>
          </p:spPr>
          <p:txBody>
            <a:bodyPr wrap="none" anchor="ctr"/>
            <a:lstStyle/>
            <a:p>
              <a:endParaRPr lang="en-US"/>
            </a:p>
          </p:txBody>
        </p:sp>
        <p:sp>
          <p:nvSpPr>
            <p:cNvPr id="93239" name="Line 52"/>
            <p:cNvSpPr>
              <a:spLocks noChangeShapeType="1"/>
            </p:cNvSpPr>
            <p:nvPr/>
          </p:nvSpPr>
          <p:spPr bwMode="auto">
            <a:xfrm>
              <a:off x="4667" y="1451"/>
              <a:ext cx="318" cy="0"/>
            </a:xfrm>
            <a:prstGeom prst="line">
              <a:avLst/>
            </a:prstGeom>
            <a:noFill/>
            <a:ln w="25400">
              <a:solidFill>
                <a:schemeClr val="tx1"/>
              </a:solidFill>
              <a:round/>
              <a:headEnd/>
              <a:tailEnd/>
            </a:ln>
          </p:spPr>
          <p:txBody>
            <a:bodyPr wrap="none" anchor="ctr"/>
            <a:lstStyle/>
            <a:p>
              <a:endParaRPr lang="en-US"/>
            </a:p>
          </p:txBody>
        </p:sp>
        <p:sp>
          <p:nvSpPr>
            <p:cNvPr id="93240" name="Line 53"/>
            <p:cNvSpPr>
              <a:spLocks noChangeShapeType="1"/>
            </p:cNvSpPr>
            <p:nvPr/>
          </p:nvSpPr>
          <p:spPr bwMode="auto">
            <a:xfrm>
              <a:off x="5346" y="1374"/>
              <a:ext cx="212" cy="0"/>
            </a:xfrm>
            <a:prstGeom prst="line">
              <a:avLst/>
            </a:prstGeom>
            <a:noFill/>
            <a:ln w="25400">
              <a:solidFill>
                <a:schemeClr val="tx1"/>
              </a:solidFill>
              <a:round/>
              <a:headEnd/>
              <a:tailEnd/>
            </a:ln>
          </p:spPr>
          <p:txBody>
            <a:bodyPr wrap="none" anchor="ctr"/>
            <a:lstStyle/>
            <a:p>
              <a:endParaRPr lang="en-US"/>
            </a:p>
          </p:txBody>
        </p:sp>
      </p:grpSp>
      <p:sp>
        <p:nvSpPr>
          <p:cNvPr id="93189" name="Rectangle 54"/>
          <p:cNvSpPr>
            <a:spLocks noChangeArrowheads="1"/>
          </p:cNvSpPr>
          <p:nvPr/>
        </p:nvSpPr>
        <p:spPr bwMode="auto">
          <a:xfrm>
            <a:off x="1846263" y="3025775"/>
            <a:ext cx="352425" cy="15557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6</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5</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4</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3</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2</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1</a:t>
            </a:r>
            <a:endParaRPr kumimoji="1" lang="en-US" altLang="ko-KR" sz="1400" b="1" u="none">
              <a:ea typeface="Gulim" pitchFamily="34" charset="-127"/>
            </a:endParaRPr>
          </a:p>
          <a:p>
            <a:pPr algn="l" defTabSz="762000" eaLnBrk="0" hangingPunct="0">
              <a:lnSpc>
                <a:spcPct val="90000"/>
              </a:lnSpc>
            </a:pPr>
            <a:endParaRPr kumimoji="1" lang="en-US" altLang="ko-KR" sz="1400" b="1" u="none" baseline="-25000">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0</a:t>
            </a:r>
          </a:p>
        </p:txBody>
      </p:sp>
      <p:sp>
        <p:nvSpPr>
          <p:cNvPr id="93190" name="Rectangle 55"/>
          <p:cNvSpPr>
            <a:spLocks noChangeArrowheads="1"/>
          </p:cNvSpPr>
          <p:nvPr/>
        </p:nvSpPr>
        <p:spPr bwMode="auto">
          <a:xfrm>
            <a:off x="6565900" y="3186113"/>
            <a:ext cx="549275"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even</a:t>
            </a:r>
          </a:p>
        </p:txBody>
      </p:sp>
      <p:sp>
        <p:nvSpPr>
          <p:cNvPr id="93191" name="Footer Placeholder 5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rtl="1" eaLnBrk="1" hangingPunct="1"/>
            <a:r>
              <a:rPr lang="fa-IR" sz="2800" b="1" smtClean="0">
                <a:cs typeface="Nazanin" pitchFamily="2" charset="-78"/>
              </a:rPr>
              <a:t>توليد كنندة بيت توازن</a:t>
            </a:r>
            <a:endParaRPr lang="en-US" sz="2800" b="1" smtClean="0">
              <a:cs typeface="Nazanin" pitchFamily="2" charset="-78"/>
            </a:endParaRPr>
          </a:p>
        </p:txBody>
      </p:sp>
      <p:sp>
        <p:nvSpPr>
          <p:cNvPr id="94211" name="Rectangle 3"/>
          <p:cNvSpPr>
            <a:spLocks noGrp="1" noChangeArrowheads="1"/>
          </p:cNvSpPr>
          <p:nvPr>
            <p:ph type="body" idx="1"/>
          </p:nvPr>
        </p:nvSpPr>
        <p:spPr>
          <a:xfrm>
            <a:off x="457200" y="1524000"/>
            <a:ext cx="8229600" cy="4525963"/>
          </a:xfrm>
          <a:noFill/>
        </p:spPr>
        <p:txBody>
          <a:bodyPr/>
          <a:lstStyle/>
          <a:p>
            <a:pPr marL="0" indent="0" algn="r" defTabSz="762000" rtl="1">
              <a:lnSpc>
                <a:spcPct val="90000"/>
              </a:lnSpc>
              <a:spcBef>
                <a:spcPct val="0"/>
              </a:spcBef>
            </a:pPr>
            <a:r>
              <a:rPr kumimoji="1" lang="fa-IR" altLang="ko-KR" sz="2400" smtClean="0">
                <a:cs typeface="Nazanin" pitchFamily="2" charset="-78"/>
              </a:rPr>
              <a:t>مدار توليد كنندة بيت توازن زوج</a:t>
            </a:r>
          </a:p>
          <a:p>
            <a:pPr marL="0" indent="0" algn="r" defTabSz="762000" rtl="1">
              <a:lnSpc>
                <a:spcPct val="90000"/>
              </a:lnSpc>
              <a:spcBef>
                <a:spcPct val="0"/>
              </a:spcBef>
            </a:pPr>
            <a:endParaRPr kumimoji="1" lang="en-US" altLang="ko-KR" sz="2400" smtClean="0">
              <a:ea typeface="Gulim" pitchFamily="34" charset="-127"/>
              <a:cs typeface="Nazanin" pitchFamily="2" charset="-78"/>
            </a:endParaRPr>
          </a:p>
        </p:txBody>
      </p:sp>
      <p:grpSp>
        <p:nvGrpSpPr>
          <p:cNvPr id="94212" name="Group 4"/>
          <p:cNvGrpSpPr>
            <a:grpSpLocks/>
          </p:cNvGrpSpPr>
          <p:nvPr/>
        </p:nvGrpSpPr>
        <p:grpSpPr bwMode="auto">
          <a:xfrm>
            <a:off x="2133600" y="3048000"/>
            <a:ext cx="4373563" cy="1528763"/>
            <a:chOff x="923" y="1263"/>
            <a:chExt cx="4635" cy="603"/>
          </a:xfrm>
        </p:grpSpPr>
        <p:sp>
          <p:nvSpPr>
            <p:cNvPr id="94216" name="Arc 5"/>
            <p:cNvSpPr>
              <a:spLocks/>
            </p:cNvSpPr>
            <p:nvPr/>
          </p:nvSpPr>
          <p:spPr bwMode="auto">
            <a:xfrm>
              <a:off x="1383" y="1651"/>
              <a:ext cx="425"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17" name="Arc 6"/>
            <p:cNvSpPr>
              <a:spLocks/>
            </p:cNvSpPr>
            <p:nvPr/>
          </p:nvSpPr>
          <p:spPr bwMode="auto">
            <a:xfrm>
              <a:off x="1358" y="1750"/>
              <a:ext cx="450"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18" name="Arc 7"/>
            <p:cNvSpPr>
              <a:spLocks/>
            </p:cNvSpPr>
            <p:nvPr/>
          </p:nvSpPr>
          <p:spPr bwMode="auto">
            <a:xfrm>
              <a:off x="1371" y="1657"/>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19" name="Arc 8"/>
            <p:cNvSpPr>
              <a:spLocks/>
            </p:cNvSpPr>
            <p:nvPr/>
          </p:nvSpPr>
          <p:spPr bwMode="auto">
            <a:xfrm>
              <a:off x="1371" y="1756"/>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20" name="Arc 9"/>
            <p:cNvSpPr>
              <a:spLocks/>
            </p:cNvSpPr>
            <p:nvPr/>
          </p:nvSpPr>
          <p:spPr bwMode="auto">
            <a:xfrm>
              <a:off x="1271" y="1662"/>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21" name="Arc 10"/>
            <p:cNvSpPr>
              <a:spLocks/>
            </p:cNvSpPr>
            <p:nvPr/>
          </p:nvSpPr>
          <p:spPr bwMode="auto">
            <a:xfrm>
              <a:off x="1271" y="1761"/>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22" name="Arc 11"/>
            <p:cNvSpPr>
              <a:spLocks/>
            </p:cNvSpPr>
            <p:nvPr/>
          </p:nvSpPr>
          <p:spPr bwMode="auto">
            <a:xfrm>
              <a:off x="4898" y="1263"/>
              <a:ext cx="423" cy="106"/>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23" name="Arc 12"/>
            <p:cNvSpPr>
              <a:spLocks/>
            </p:cNvSpPr>
            <p:nvPr/>
          </p:nvSpPr>
          <p:spPr bwMode="auto">
            <a:xfrm>
              <a:off x="4947" y="1368"/>
              <a:ext cx="387" cy="116"/>
            </a:xfrm>
            <a:custGeom>
              <a:avLst/>
              <a:gdLst>
                <a:gd name="T0" fmla="*/ 7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24" name="Arc 13"/>
            <p:cNvSpPr>
              <a:spLocks/>
            </p:cNvSpPr>
            <p:nvPr/>
          </p:nvSpPr>
          <p:spPr bwMode="auto">
            <a:xfrm>
              <a:off x="4886" y="1269"/>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25" name="Arc 14"/>
            <p:cNvSpPr>
              <a:spLocks/>
            </p:cNvSpPr>
            <p:nvPr/>
          </p:nvSpPr>
          <p:spPr bwMode="auto">
            <a:xfrm>
              <a:off x="4935" y="1379"/>
              <a:ext cx="62" cy="105"/>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26" name="Arc 15"/>
            <p:cNvSpPr>
              <a:spLocks/>
            </p:cNvSpPr>
            <p:nvPr/>
          </p:nvSpPr>
          <p:spPr bwMode="auto">
            <a:xfrm>
              <a:off x="4785" y="1275"/>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27" name="Arc 16"/>
            <p:cNvSpPr>
              <a:spLocks/>
            </p:cNvSpPr>
            <p:nvPr/>
          </p:nvSpPr>
          <p:spPr bwMode="auto">
            <a:xfrm>
              <a:off x="4785" y="1385"/>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28" name="Arc 17"/>
            <p:cNvSpPr>
              <a:spLocks/>
            </p:cNvSpPr>
            <p:nvPr/>
          </p:nvSpPr>
          <p:spPr bwMode="auto">
            <a:xfrm>
              <a:off x="2867" y="1491"/>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29" name="Arc 18"/>
            <p:cNvSpPr>
              <a:spLocks/>
            </p:cNvSpPr>
            <p:nvPr/>
          </p:nvSpPr>
          <p:spPr bwMode="auto">
            <a:xfrm>
              <a:off x="2841" y="1590"/>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30" name="Arc 19"/>
            <p:cNvSpPr>
              <a:spLocks/>
            </p:cNvSpPr>
            <p:nvPr/>
          </p:nvSpPr>
          <p:spPr bwMode="auto">
            <a:xfrm>
              <a:off x="2855" y="1496"/>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31" name="Arc 20"/>
            <p:cNvSpPr>
              <a:spLocks/>
            </p:cNvSpPr>
            <p:nvPr/>
          </p:nvSpPr>
          <p:spPr bwMode="auto">
            <a:xfrm>
              <a:off x="2855" y="1595"/>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32" name="Arc 21"/>
            <p:cNvSpPr>
              <a:spLocks/>
            </p:cNvSpPr>
            <p:nvPr/>
          </p:nvSpPr>
          <p:spPr bwMode="auto">
            <a:xfrm>
              <a:off x="2754" y="1502"/>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33" name="Arc 22"/>
            <p:cNvSpPr>
              <a:spLocks/>
            </p:cNvSpPr>
            <p:nvPr/>
          </p:nvSpPr>
          <p:spPr bwMode="auto">
            <a:xfrm>
              <a:off x="2754" y="1601"/>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34" name="Arc 23"/>
            <p:cNvSpPr>
              <a:spLocks/>
            </p:cNvSpPr>
            <p:nvPr/>
          </p:nvSpPr>
          <p:spPr bwMode="auto">
            <a:xfrm>
              <a:off x="2106" y="1579"/>
              <a:ext cx="425"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35" name="Arc 24"/>
            <p:cNvSpPr>
              <a:spLocks/>
            </p:cNvSpPr>
            <p:nvPr/>
          </p:nvSpPr>
          <p:spPr bwMode="auto">
            <a:xfrm>
              <a:off x="2081" y="1678"/>
              <a:ext cx="450"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36" name="Arc 25"/>
            <p:cNvSpPr>
              <a:spLocks/>
            </p:cNvSpPr>
            <p:nvPr/>
          </p:nvSpPr>
          <p:spPr bwMode="auto">
            <a:xfrm>
              <a:off x="2094" y="1585"/>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37" name="Arc 26"/>
            <p:cNvSpPr>
              <a:spLocks/>
            </p:cNvSpPr>
            <p:nvPr/>
          </p:nvSpPr>
          <p:spPr bwMode="auto">
            <a:xfrm>
              <a:off x="2094" y="1684"/>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38" name="Arc 27"/>
            <p:cNvSpPr>
              <a:spLocks/>
            </p:cNvSpPr>
            <p:nvPr/>
          </p:nvSpPr>
          <p:spPr bwMode="auto">
            <a:xfrm>
              <a:off x="1994" y="1590"/>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39" name="Arc 28"/>
            <p:cNvSpPr>
              <a:spLocks/>
            </p:cNvSpPr>
            <p:nvPr/>
          </p:nvSpPr>
          <p:spPr bwMode="auto">
            <a:xfrm>
              <a:off x="1994" y="1689"/>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40" name="Line 29"/>
            <p:cNvSpPr>
              <a:spLocks noChangeShapeType="1"/>
            </p:cNvSpPr>
            <p:nvPr/>
          </p:nvSpPr>
          <p:spPr bwMode="auto">
            <a:xfrm flipH="1">
              <a:off x="923" y="1839"/>
              <a:ext cx="510" cy="0"/>
            </a:xfrm>
            <a:prstGeom prst="line">
              <a:avLst/>
            </a:prstGeom>
            <a:noFill/>
            <a:ln w="25400">
              <a:solidFill>
                <a:schemeClr val="tx1"/>
              </a:solidFill>
              <a:round/>
              <a:headEnd/>
              <a:tailEnd/>
            </a:ln>
          </p:spPr>
          <p:txBody>
            <a:bodyPr wrap="none" anchor="ctr"/>
            <a:lstStyle/>
            <a:p>
              <a:endParaRPr lang="en-US"/>
            </a:p>
          </p:txBody>
        </p:sp>
        <p:sp>
          <p:nvSpPr>
            <p:cNvPr id="94241" name="Line 30"/>
            <p:cNvSpPr>
              <a:spLocks noChangeShapeType="1"/>
            </p:cNvSpPr>
            <p:nvPr/>
          </p:nvSpPr>
          <p:spPr bwMode="auto">
            <a:xfrm flipH="1">
              <a:off x="935" y="1695"/>
              <a:ext cx="517" cy="0"/>
            </a:xfrm>
            <a:prstGeom prst="line">
              <a:avLst/>
            </a:prstGeom>
            <a:noFill/>
            <a:ln w="25400">
              <a:solidFill>
                <a:schemeClr val="tx1"/>
              </a:solidFill>
              <a:round/>
              <a:headEnd/>
              <a:tailEnd/>
            </a:ln>
          </p:spPr>
          <p:txBody>
            <a:bodyPr wrap="none" anchor="ctr"/>
            <a:lstStyle/>
            <a:p>
              <a:endParaRPr lang="en-US"/>
            </a:p>
          </p:txBody>
        </p:sp>
        <p:sp>
          <p:nvSpPr>
            <p:cNvPr id="94242" name="Line 31"/>
            <p:cNvSpPr>
              <a:spLocks noChangeShapeType="1"/>
            </p:cNvSpPr>
            <p:nvPr/>
          </p:nvSpPr>
          <p:spPr bwMode="auto">
            <a:xfrm flipH="1">
              <a:off x="935" y="1617"/>
              <a:ext cx="1233" cy="0"/>
            </a:xfrm>
            <a:prstGeom prst="line">
              <a:avLst/>
            </a:prstGeom>
            <a:noFill/>
            <a:ln w="25400">
              <a:solidFill>
                <a:schemeClr val="tx1"/>
              </a:solidFill>
              <a:round/>
              <a:headEnd/>
              <a:tailEnd/>
            </a:ln>
          </p:spPr>
          <p:txBody>
            <a:bodyPr wrap="none" anchor="ctr"/>
            <a:lstStyle/>
            <a:p>
              <a:endParaRPr lang="en-US"/>
            </a:p>
          </p:txBody>
        </p:sp>
        <p:sp>
          <p:nvSpPr>
            <p:cNvPr id="94243" name="Line 32"/>
            <p:cNvSpPr>
              <a:spLocks noChangeShapeType="1"/>
            </p:cNvSpPr>
            <p:nvPr/>
          </p:nvSpPr>
          <p:spPr bwMode="auto">
            <a:xfrm>
              <a:off x="1844" y="1761"/>
              <a:ext cx="324" cy="0"/>
            </a:xfrm>
            <a:prstGeom prst="line">
              <a:avLst/>
            </a:prstGeom>
            <a:noFill/>
            <a:ln w="25400">
              <a:solidFill>
                <a:schemeClr val="tx1"/>
              </a:solidFill>
              <a:round/>
              <a:headEnd/>
              <a:tailEnd/>
            </a:ln>
          </p:spPr>
          <p:txBody>
            <a:bodyPr wrap="none" anchor="ctr"/>
            <a:lstStyle/>
            <a:p>
              <a:endParaRPr lang="en-US"/>
            </a:p>
          </p:txBody>
        </p:sp>
        <p:sp>
          <p:nvSpPr>
            <p:cNvPr id="94244" name="Line 33"/>
            <p:cNvSpPr>
              <a:spLocks noChangeShapeType="1"/>
            </p:cNvSpPr>
            <p:nvPr/>
          </p:nvSpPr>
          <p:spPr bwMode="auto">
            <a:xfrm flipH="1">
              <a:off x="947" y="1307"/>
              <a:ext cx="4038" cy="0"/>
            </a:xfrm>
            <a:prstGeom prst="line">
              <a:avLst/>
            </a:prstGeom>
            <a:noFill/>
            <a:ln w="25400">
              <a:solidFill>
                <a:schemeClr val="tx1"/>
              </a:solidFill>
              <a:round/>
              <a:headEnd/>
              <a:tailEnd/>
            </a:ln>
          </p:spPr>
          <p:txBody>
            <a:bodyPr wrap="none" anchor="ctr"/>
            <a:lstStyle/>
            <a:p>
              <a:endParaRPr lang="en-US"/>
            </a:p>
          </p:txBody>
        </p:sp>
        <p:sp>
          <p:nvSpPr>
            <p:cNvPr id="94245" name="Line 34"/>
            <p:cNvSpPr>
              <a:spLocks noChangeShapeType="1"/>
            </p:cNvSpPr>
            <p:nvPr/>
          </p:nvSpPr>
          <p:spPr bwMode="auto">
            <a:xfrm flipH="1">
              <a:off x="935" y="1385"/>
              <a:ext cx="3378" cy="0"/>
            </a:xfrm>
            <a:prstGeom prst="line">
              <a:avLst/>
            </a:prstGeom>
            <a:noFill/>
            <a:ln w="25400">
              <a:solidFill>
                <a:schemeClr val="tx1"/>
              </a:solidFill>
              <a:round/>
              <a:headEnd/>
              <a:tailEnd/>
            </a:ln>
          </p:spPr>
          <p:txBody>
            <a:bodyPr wrap="none" anchor="ctr"/>
            <a:lstStyle/>
            <a:p>
              <a:endParaRPr lang="en-US"/>
            </a:p>
          </p:txBody>
        </p:sp>
        <p:sp>
          <p:nvSpPr>
            <p:cNvPr id="94246" name="Line 35"/>
            <p:cNvSpPr>
              <a:spLocks noChangeShapeType="1"/>
            </p:cNvSpPr>
            <p:nvPr/>
          </p:nvSpPr>
          <p:spPr bwMode="auto">
            <a:xfrm flipH="1">
              <a:off x="2531" y="1678"/>
              <a:ext cx="405" cy="0"/>
            </a:xfrm>
            <a:prstGeom prst="line">
              <a:avLst/>
            </a:prstGeom>
            <a:noFill/>
            <a:ln w="25400">
              <a:solidFill>
                <a:schemeClr val="tx1"/>
              </a:solidFill>
              <a:round/>
              <a:headEnd/>
              <a:tailEnd/>
            </a:ln>
          </p:spPr>
          <p:txBody>
            <a:bodyPr wrap="none" anchor="ctr"/>
            <a:lstStyle/>
            <a:p>
              <a:endParaRPr lang="en-US"/>
            </a:p>
          </p:txBody>
        </p:sp>
        <p:sp>
          <p:nvSpPr>
            <p:cNvPr id="94247" name="Line 36"/>
            <p:cNvSpPr>
              <a:spLocks noChangeShapeType="1"/>
            </p:cNvSpPr>
            <p:nvPr/>
          </p:nvSpPr>
          <p:spPr bwMode="auto">
            <a:xfrm flipH="1">
              <a:off x="947" y="1523"/>
              <a:ext cx="1981" cy="0"/>
            </a:xfrm>
            <a:prstGeom prst="line">
              <a:avLst/>
            </a:prstGeom>
            <a:noFill/>
            <a:ln w="25400">
              <a:solidFill>
                <a:schemeClr val="tx1"/>
              </a:solidFill>
              <a:round/>
              <a:headEnd/>
              <a:tailEnd/>
            </a:ln>
          </p:spPr>
          <p:txBody>
            <a:bodyPr wrap="none" anchor="ctr"/>
            <a:lstStyle/>
            <a:p>
              <a:endParaRPr lang="en-US"/>
            </a:p>
          </p:txBody>
        </p:sp>
        <p:sp>
          <p:nvSpPr>
            <p:cNvPr id="94248" name="Arc 37"/>
            <p:cNvSpPr>
              <a:spLocks/>
            </p:cNvSpPr>
            <p:nvPr/>
          </p:nvSpPr>
          <p:spPr bwMode="auto">
            <a:xfrm>
              <a:off x="3602" y="1424"/>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49" name="Arc 38"/>
            <p:cNvSpPr>
              <a:spLocks/>
            </p:cNvSpPr>
            <p:nvPr/>
          </p:nvSpPr>
          <p:spPr bwMode="auto">
            <a:xfrm>
              <a:off x="3576" y="1523"/>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50" name="Arc 39"/>
            <p:cNvSpPr>
              <a:spLocks/>
            </p:cNvSpPr>
            <p:nvPr/>
          </p:nvSpPr>
          <p:spPr bwMode="auto">
            <a:xfrm>
              <a:off x="3590" y="1430"/>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51" name="Arc 40"/>
            <p:cNvSpPr>
              <a:spLocks/>
            </p:cNvSpPr>
            <p:nvPr/>
          </p:nvSpPr>
          <p:spPr bwMode="auto">
            <a:xfrm>
              <a:off x="3590" y="1529"/>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52" name="Arc 41"/>
            <p:cNvSpPr>
              <a:spLocks/>
            </p:cNvSpPr>
            <p:nvPr/>
          </p:nvSpPr>
          <p:spPr bwMode="auto">
            <a:xfrm>
              <a:off x="3489" y="1435"/>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53" name="Arc 42"/>
            <p:cNvSpPr>
              <a:spLocks/>
            </p:cNvSpPr>
            <p:nvPr/>
          </p:nvSpPr>
          <p:spPr bwMode="auto">
            <a:xfrm>
              <a:off x="3489" y="1534"/>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54" name="Line 43"/>
            <p:cNvSpPr>
              <a:spLocks noChangeShapeType="1"/>
            </p:cNvSpPr>
            <p:nvPr/>
          </p:nvSpPr>
          <p:spPr bwMode="auto">
            <a:xfrm flipH="1">
              <a:off x="947" y="1451"/>
              <a:ext cx="2718" cy="0"/>
            </a:xfrm>
            <a:prstGeom prst="line">
              <a:avLst/>
            </a:prstGeom>
            <a:noFill/>
            <a:ln w="25400">
              <a:solidFill>
                <a:schemeClr val="tx1"/>
              </a:solidFill>
              <a:round/>
              <a:headEnd/>
              <a:tailEnd/>
            </a:ln>
          </p:spPr>
          <p:txBody>
            <a:bodyPr wrap="none" anchor="ctr"/>
            <a:lstStyle/>
            <a:p>
              <a:endParaRPr lang="en-US"/>
            </a:p>
          </p:txBody>
        </p:sp>
        <p:sp>
          <p:nvSpPr>
            <p:cNvPr id="94255" name="Line 44"/>
            <p:cNvSpPr>
              <a:spLocks noChangeShapeType="1"/>
            </p:cNvSpPr>
            <p:nvPr/>
          </p:nvSpPr>
          <p:spPr bwMode="auto">
            <a:xfrm>
              <a:off x="3302" y="1584"/>
              <a:ext cx="375" cy="0"/>
            </a:xfrm>
            <a:prstGeom prst="line">
              <a:avLst/>
            </a:prstGeom>
            <a:noFill/>
            <a:ln w="25400">
              <a:solidFill>
                <a:schemeClr val="tx1"/>
              </a:solidFill>
              <a:round/>
              <a:headEnd/>
              <a:tailEnd/>
            </a:ln>
          </p:spPr>
          <p:txBody>
            <a:bodyPr wrap="none" anchor="ctr"/>
            <a:lstStyle/>
            <a:p>
              <a:endParaRPr lang="en-US"/>
            </a:p>
          </p:txBody>
        </p:sp>
        <p:sp>
          <p:nvSpPr>
            <p:cNvPr id="94256" name="Arc 45"/>
            <p:cNvSpPr>
              <a:spLocks/>
            </p:cNvSpPr>
            <p:nvPr/>
          </p:nvSpPr>
          <p:spPr bwMode="auto">
            <a:xfrm>
              <a:off x="4250" y="1352"/>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57" name="Arc 46"/>
            <p:cNvSpPr>
              <a:spLocks/>
            </p:cNvSpPr>
            <p:nvPr/>
          </p:nvSpPr>
          <p:spPr bwMode="auto">
            <a:xfrm>
              <a:off x="4224" y="1451"/>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58" name="Arc 47"/>
            <p:cNvSpPr>
              <a:spLocks/>
            </p:cNvSpPr>
            <p:nvPr/>
          </p:nvSpPr>
          <p:spPr bwMode="auto">
            <a:xfrm>
              <a:off x="4238" y="1358"/>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59" name="Arc 48"/>
            <p:cNvSpPr>
              <a:spLocks/>
            </p:cNvSpPr>
            <p:nvPr/>
          </p:nvSpPr>
          <p:spPr bwMode="auto">
            <a:xfrm>
              <a:off x="4238" y="1457"/>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60" name="Arc 49"/>
            <p:cNvSpPr>
              <a:spLocks/>
            </p:cNvSpPr>
            <p:nvPr/>
          </p:nvSpPr>
          <p:spPr bwMode="auto">
            <a:xfrm>
              <a:off x="4137" y="1363"/>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4261" name="Arc 50"/>
            <p:cNvSpPr>
              <a:spLocks/>
            </p:cNvSpPr>
            <p:nvPr/>
          </p:nvSpPr>
          <p:spPr bwMode="auto">
            <a:xfrm>
              <a:off x="4137" y="1462"/>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4262" name="Line 51"/>
            <p:cNvSpPr>
              <a:spLocks noChangeShapeType="1"/>
            </p:cNvSpPr>
            <p:nvPr/>
          </p:nvSpPr>
          <p:spPr bwMode="auto">
            <a:xfrm>
              <a:off x="4038" y="1523"/>
              <a:ext cx="287" cy="0"/>
            </a:xfrm>
            <a:prstGeom prst="line">
              <a:avLst/>
            </a:prstGeom>
            <a:noFill/>
            <a:ln w="25400">
              <a:solidFill>
                <a:schemeClr val="tx1"/>
              </a:solidFill>
              <a:round/>
              <a:headEnd/>
              <a:tailEnd/>
            </a:ln>
          </p:spPr>
          <p:txBody>
            <a:bodyPr wrap="none" anchor="ctr"/>
            <a:lstStyle/>
            <a:p>
              <a:endParaRPr lang="en-US"/>
            </a:p>
          </p:txBody>
        </p:sp>
        <p:sp>
          <p:nvSpPr>
            <p:cNvPr id="94263" name="Line 52"/>
            <p:cNvSpPr>
              <a:spLocks noChangeShapeType="1"/>
            </p:cNvSpPr>
            <p:nvPr/>
          </p:nvSpPr>
          <p:spPr bwMode="auto">
            <a:xfrm>
              <a:off x="4667" y="1451"/>
              <a:ext cx="318" cy="0"/>
            </a:xfrm>
            <a:prstGeom prst="line">
              <a:avLst/>
            </a:prstGeom>
            <a:noFill/>
            <a:ln w="25400">
              <a:solidFill>
                <a:schemeClr val="tx1"/>
              </a:solidFill>
              <a:round/>
              <a:headEnd/>
              <a:tailEnd/>
            </a:ln>
          </p:spPr>
          <p:txBody>
            <a:bodyPr wrap="none" anchor="ctr"/>
            <a:lstStyle/>
            <a:p>
              <a:endParaRPr lang="en-US"/>
            </a:p>
          </p:txBody>
        </p:sp>
        <p:sp>
          <p:nvSpPr>
            <p:cNvPr id="94264" name="Line 53"/>
            <p:cNvSpPr>
              <a:spLocks noChangeShapeType="1"/>
            </p:cNvSpPr>
            <p:nvPr/>
          </p:nvSpPr>
          <p:spPr bwMode="auto">
            <a:xfrm>
              <a:off x="5346" y="1374"/>
              <a:ext cx="212" cy="0"/>
            </a:xfrm>
            <a:prstGeom prst="line">
              <a:avLst/>
            </a:prstGeom>
            <a:noFill/>
            <a:ln w="25400">
              <a:solidFill>
                <a:schemeClr val="tx1"/>
              </a:solidFill>
              <a:round/>
              <a:headEnd/>
              <a:tailEnd/>
            </a:ln>
          </p:spPr>
          <p:txBody>
            <a:bodyPr wrap="none" anchor="ctr"/>
            <a:lstStyle/>
            <a:p>
              <a:endParaRPr lang="en-US"/>
            </a:p>
          </p:txBody>
        </p:sp>
      </p:grpSp>
      <p:sp>
        <p:nvSpPr>
          <p:cNvPr id="94213" name="Rectangle 54"/>
          <p:cNvSpPr>
            <a:spLocks noChangeArrowheads="1"/>
          </p:cNvSpPr>
          <p:nvPr/>
        </p:nvSpPr>
        <p:spPr bwMode="auto">
          <a:xfrm>
            <a:off x="1846263" y="3025775"/>
            <a:ext cx="352425" cy="15557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6</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5</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4</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3</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2</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1</a:t>
            </a:r>
            <a:endParaRPr kumimoji="1" lang="en-US" altLang="ko-KR" sz="1400" b="1" u="none">
              <a:ea typeface="Gulim" pitchFamily="34" charset="-127"/>
            </a:endParaRPr>
          </a:p>
          <a:p>
            <a:pPr algn="l" defTabSz="762000" eaLnBrk="0" hangingPunct="0">
              <a:lnSpc>
                <a:spcPct val="90000"/>
              </a:lnSpc>
            </a:pPr>
            <a:endParaRPr kumimoji="1" lang="en-US" altLang="ko-KR" sz="1400" b="1" u="none" baseline="-25000">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0</a:t>
            </a:r>
          </a:p>
        </p:txBody>
      </p:sp>
      <p:sp>
        <p:nvSpPr>
          <p:cNvPr id="94214" name="Rectangle 55"/>
          <p:cNvSpPr>
            <a:spLocks noChangeArrowheads="1"/>
          </p:cNvSpPr>
          <p:nvPr/>
        </p:nvSpPr>
        <p:spPr bwMode="auto">
          <a:xfrm>
            <a:off x="6565900" y="3186113"/>
            <a:ext cx="549275" cy="280987"/>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even</a:t>
            </a:r>
          </a:p>
        </p:txBody>
      </p:sp>
      <p:sp>
        <p:nvSpPr>
          <p:cNvPr id="94215" name="Footer Placeholder 5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rtl="1" eaLnBrk="1" hangingPunct="1"/>
            <a:r>
              <a:rPr lang="fa-IR" sz="2800" b="1" smtClean="0">
                <a:cs typeface="Nazanin" pitchFamily="2" charset="-78"/>
              </a:rPr>
              <a:t>چك كنندة توازن</a:t>
            </a:r>
            <a:endParaRPr lang="en-US" sz="2800" b="1" smtClean="0">
              <a:cs typeface="Nazanin" pitchFamily="2" charset="-78"/>
            </a:endParaRPr>
          </a:p>
        </p:txBody>
      </p:sp>
      <p:sp>
        <p:nvSpPr>
          <p:cNvPr id="95235" name="Rectangle 3"/>
          <p:cNvSpPr>
            <a:spLocks noGrp="1" noChangeArrowheads="1"/>
          </p:cNvSpPr>
          <p:nvPr>
            <p:ph type="body" idx="1"/>
          </p:nvPr>
        </p:nvSpPr>
        <p:spPr>
          <a:xfrm>
            <a:off x="457200" y="1524000"/>
            <a:ext cx="8229600" cy="4525963"/>
          </a:xfrm>
          <a:noFill/>
        </p:spPr>
        <p:txBody>
          <a:bodyPr/>
          <a:lstStyle/>
          <a:p>
            <a:pPr marL="0" indent="0" algn="r" defTabSz="762000" rtl="1">
              <a:lnSpc>
                <a:spcPct val="90000"/>
              </a:lnSpc>
              <a:spcBef>
                <a:spcPct val="0"/>
              </a:spcBef>
            </a:pPr>
            <a:r>
              <a:rPr kumimoji="1" lang="fa-IR" altLang="ko-KR" sz="2400" smtClean="0">
                <a:cs typeface="Nazanin" pitchFamily="2" charset="-78"/>
              </a:rPr>
              <a:t>مدار چك كنندة توازن زوج</a:t>
            </a:r>
          </a:p>
          <a:p>
            <a:pPr marL="0" indent="0" algn="r" defTabSz="762000" rtl="1">
              <a:lnSpc>
                <a:spcPct val="90000"/>
              </a:lnSpc>
              <a:spcBef>
                <a:spcPct val="0"/>
              </a:spcBef>
            </a:pPr>
            <a:endParaRPr kumimoji="1" lang="en-US" altLang="ko-KR" sz="2400" smtClean="0">
              <a:ea typeface="Gulim" pitchFamily="34" charset="-127"/>
              <a:cs typeface="Nazanin" pitchFamily="2" charset="-78"/>
            </a:endParaRPr>
          </a:p>
        </p:txBody>
      </p:sp>
      <p:sp>
        <p:nvSpPr>
          <p:cNvPr id="95236" name="Rectangle 56"/>
          <p:cNvSpPr>
            <a:spLocks noChangeArrowheads="1"/>
          </p:cNvSpPr>
          <p:nvPr/>
        </p:nvSpPr>
        <p:spPr bwMode="auto">
          <a:xfrm>
            <a:off x="1260475" y="3486150"/>
            <a:ext cx="33338" cy="193675"/>
          </a:xfrm>
          <a:prstGeom prst="rect">
            <a:avLst/>
          </a:prstGeom>
          <a:noFill/>
          <a:ln w="12700">
            <a:noFill/>
            <a:miter lim="800000"/>
            <a:headEnd/>
            <a:tailEnd/>
          </a:ln>
        </p:spPr>
        <p:txBody>
          <a:bodyPr wrap="none" anchor="ctr"/>
          <a:lstStyle/>
          <a:p>
            <a:endParaRPr lang="en-US"/>
          </a:p>
        </p:txBody>
      </p:sp>
      <p:sp>
        <p:nvSpPr>
          <p:cNvPr id="95237" name="Rectangle 57"/>
          <p:cNvSpPr>
            <a:spLocks noChangeArrowheads="1"/>
          </p:cNvSpPr>
          <p:nvPr/>
        </p:nvSpPr>
        <p:spPr bwMode="auto">
          <a:xfrm>
            <a:off x="1243013" y="3478213"/>
            <a:ext cx="34925" cy="193675"/>
          </a:xfrm>
          <a:prstGeom prst="rect">
            <a:avLst/>
          </a:prstGeom>
          <a:noFill/>
          <a:ln w="12700">
            <a:noFill/>
            <a:miter lim="800000"/>
            <a:headEnd/>
            <a:tailEnd/>
          </a:ln>
        </p:spPr>
        <p:txBody>
          <a:bodyPr wrap="none" anchor="ctr"/>
          <a:lstStyle/>
          <a:p>
            <a:endParaRPr lang="en-US"/>
          </a:p>
        </p:txBody>
      </p:sp>
      <p:sp>
        <p:nvSpPr>
          <p:cNvPr id="95238" name="Rectangle 58"/>
          <p:cNvSpPr>
            <a:spLocks noChangeArrowheads="1"/>
          </p:cNvSpPr>
          <p:nvPr/>
        </p:nvSpPr>
        <p:spPr bwMode="auto">
          <a:xfrm>
            <a:off x="1960563" y="3081338"/>
            <a:ext cx="352425" cy="155575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6</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5</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4</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3</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2</a:t>
            </a:r>
            <a:endParaRPr kumimoji="1" lang="en-US" altLang="ko-KR" sz="1400" b="1" u="none">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1</a:t>
            </a:r>
            <a:endParaRPr kumimoji="1" lang="en-US" altLang="ko-KR" sz="1400" b="1" u="none">
              <a:ea typeface="Gulim" pitchFamily="34" charset="-127"/>
            </a:endParaRPr>
          </a:p>
          <a:p>
            <a:pPr algn="l" defTabSz="762000" eaLnBrk="0" hangingPunct="0">
              <a:lnSpc>
                <a:spcPct val="90000"/>
              </a:lnSpc>
            </a:pPr>
            <a:endParaRPr kumimoji="1" lang="en-US" altLang="ko-KR" sz="1400" b="1" u="none" baseline="-25000">
              <a:ea typeface="Gulim" pitchFamily="34" charset="-127"/>
            </a:endParaRPr>
          </a:p>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0</a:t>
            </a:r>
          </a:p>
        </p:txBody>
      </p:sp>
      <p:sp>
        <p:nvSpPr>
          <p:cNvPr id="95239" name="Rectangle 59"/>
          <p:cNvSpPr>
            <a:spLocks noChangeArrowheads="1"/>
          </p:cNvSpPr>
          <p:nvPr/>
        </p:nvSpPr>
        <p:spPr bwMode="auto">
          <a:xfrm>
            <a:off x="1874838" y="2806700"/>
            <a:ext cx="549275" cy="280988"/>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400" b="1" u="none">
                <a:ea typeface="Gulim" pitchFamily="34" charset="-127"/>
              </a:rPr>
              <a:t>b</a:t>
            </a:r>
            <a:r>
              <a:rPr kumimoji="1" lang="en-US" altLang="ko-KR" sz="1400" b="1" u="none" baseline="-25000">
                <a:ea typeface="Gulim" pitchFamily="34" charset="-127"/>
              </a:rPr>
              <a:t>even</a:t>
            </a:r>
          </a:p>
        </p:txBody>
      </p:sp>
      <p:sp>
        <p:nvSpPr>
          <p:cNvPr id="95240" name="Rectangle 60"/>
          <p:cNvSpPr>
            <a:spLocks noChangeArrowheads="1"/>
          </p:cNvSpPr>
          <p:nvPr/>
        </p:nvSpPr>
        <p:spPr bwMode="auto">
          <a:xfrm>
            <a:off x="6462713" y="4113213"/>
            <a:ext cx="1460500" cy="473075"/>
          </a:xfrm>
          <a:prstGeom prst="rect">
            <a:avLst/>
          </a:prstGeom>
          <a:noFill/>
          <a:ln w="25400">
            <a:noFill/>
            <a:miter lim="800000"/>
            <a:headEnd/>
            <a:tailEnd/>
          </a:ln>
        </p:spPr>
        <p:txBody>
          <a:bodyPr lIns="90488" tIns="44450" rIns="90488" bIns="44450">
            <a:spAutoFit/>
          </a:bodyPr>
          <a:lstStyle/>
          <a:p>
            <a:pPr algn="l" defTabSz="762000" eaLnBrk="0" hangingPunct="0">
              <a:lnSpc>
                <a:spcPct val="90000"/>
              </a:lnSpc>
            </a:pPr>
            <a:r>
              <a:rPr kumimoji="1" lang="en-US" altLang="ko-KR" sz="1400" b="1" u="none">
                <a:ea typeface="Gulim" pitchFamily="34" charset="-127"/>
              </a:rPr>
              <a:t>Even Parity </a:t>
            </a:r>
          </a:p>
          <a:p>
            <a:pPr algn="l" defTabSz="762000" eaLnBrk="0" hangingPunct="0">
              <a:lnSpc>
                <a:spcPct val="90000"/>
              </a:lnSpc>
            </a:pPr>
            <a:r>
              <a:rPr kumimoji="1" lang="en-US" altLang="ko-KR" sz="1400" b="1" u="none">
                <a:ea typeface="Gulim" pitchFamily="34" charset="-127"/>
              </a:rPr>
              <a:t>error indicator</a:t>
            </a:r>
          </a:p>
        </p:txBody>
      </p:sp>
      <p:grpSp>
        <p:nvGrpSpPr>
          <p:cNvPr id="95241" name="Group 61"/>
          <p:cNvGrpSpPr>
            <a:grpSpLocks/>
          </p:cNvGrpSpPr>
          <p:nvPr/>
        </p:nvGrpSpPr>
        <p:grpSpPr bwMode="auto">
          <a:xfrm>
            <a:off x="2286000" y="2895600"/>
            <a:ext cx="4645025" cy="1774825"/>
            <a:chOff x="1020" y="2255"/>
            <a:chExt cx="5229" cy="698"/>
          </a:xfrm>
        </p:grpSpPr>
        <p:sp>
          <p:nvSpPr>
            <p:cNvPr id="95243" name="Arc 62"/>
            <p:cNvSpPr>
              <a:spLocks/>
            </p:cNvSpPr>
            <p:nvPr/>
          </p:nvSpPr>
          <p:spPr bwMode="auto">
            <a:xfrm>
              <a:off x="1484" y="2720"/>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44" name="Arc 63"/>
            <p:cNvSpPr>
              <a:spLocks/>
            </p:cNvSpPr>
            <p:nvPr/>
          </p:nvSpPr>
          <p:spPr bwMode="auto">
            <a:xfrm>
              <a:off x="1481" y="2825"/>
              <a:ext cx="450" cy="117"/>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45" name="Arc 64"/>
            <p:cNvSpPr>
              <a:spLocks/>
            </p:cNvSpPr>
            <p:nvPr/>
          </p:nvSpPr>
          <p:spPr bwMode="auto">
            <a:xfrm>
              <a:off x="1470" y="2726"/>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46" name="Arc 65"/>
            <p:cNvSpPr>
              <a:spLocks/>
            </p:cNvSpPr>
            <p:nvPr/>
          </p:nvSpPr>
          <p:spPr bwMode="auto">
            <a:xfrm>
              <a:off x="1481" y="2831"/>
              <a:ext cx="114"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47" name="Arc 66"/>
            <p:cNvSpPr>
              <a:spLocks/>
            </p:cNvSpPr>
            <p:nvPr/>
          </p:nvSpPr>
          <p:spPr bwMode="auto">
            <a:xfrm>
              <a:off x="1371" y="2731"/>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48" name="Arc 67"/>
            <p:cNvSpPr>
              <a:spLocks/>
            </p:cNvSpPr>
            <p:nvPr/>
          </p:nvSpPr>
          <p:spPr bwMode="auto">
            <a:xfrm>
              <a:off x="1358" y="2847"/>
              <a:ext cx="111" cy="106"/>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49" name="Arc 68"/>
            <p:cNvSpPr>
              <a:spLocks/>
            </p:cNvSpPr>
            <p:nvPr/>
          </p:nvSpPr>
          <p:spPr bwMode="auto">
            <a:xfrm>
              <a:off x="4997" y="2332"/>
              <a:ext cx="424" cy="106"/>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50" name="Arc 69"/>
            <p:cNvSpPr>
              <a:spLocks/>
            </p:cNvSpPr>
            <p:nvPr/>
          </p:nvSpPr>
          <p:spPr bwMode="auto">
            <a:xfrm>
              <a:off x="5048" y="2437"/>
              <a:ext cx="385" cy="116"/>
            </a:xfrm>
            <a:custGeom>
              <a:avLst/>
              <a:gdLst>
                <a:gd name="T0" fmla="*/ 7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51" name="Arc 70"/>
            <p:cNvSpPr>
              <a:spLocks/>
            </p:cNvSpPr>
            <p:nvPr/>
          </p:nvSpPr>
          <p:spPr bwMode="auto">
            <a:xfrm>
              <a:off x="4985" y="2338"/>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52" name="Arc 71"/>
            <p:cNvSpPr>
              <a:spLocks/>
            </p:cNvSpPr>
            <p:nvPr/>
          </p:nvSpPr>
          <p:spPr bwMode="auto">
            <a:xfrm>
              <a:off x="5034" y="2448"/>
              <a:ext cx="63" cy="105"/>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53" name="Arc 72"/>
            <p:cNvSpPr>
              <a:spLocks/>
            </p:cNvSpPr>
            <p:nvPr/>
          </p:nvSpPr>
          <p:spPr bwMode="auto">
            <a:xfrm>
              <a:off x="4886" y="2343"/>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54" name="Arc 73"/>
            <p:cNvSpPr>
              <a:spLocks/>
            </p:cNvSpPr>
            <p:nvPr/>
          </p:nvSpPr>
          <p:spPr bwMode="auto">
            <a:xfrm>
              <a:off x="4886" y="2454"/>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55" name="Arc 74"/>
            <p:cNvSpPr>
              <a:spLocks/>
            </p:cNvSpPr>
            <p:nvPr/>
          </p:nvSpPr>
          <p:spPr bwMode="auto">
            <a:xfrm>
              <a:off x="2966" y="2559"/>
              <a:ext cx="424" cy="106"/>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56" name="Arc 75"/>
            <p:cNvSpPr>
              <a:spLocks/>
            </p:cNvSpPr>
            <p:nvPr/>
          </p:nvSpPr>
          <p:spPr bwMode="auto">
            <a:xfrm>
              <a:off x="2942" y="2658"/>
              <a:ext cx="448" cy="117"/>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57" name="Arc 76"/>
            <p:cNvSpPr>
              <a:spLocks/>
            </p:cNvSpPr>
            <p:nvPr/>
          </p:nvSpPr>
          <p:spPr bwMode="auto">
            <a:xfrm>
              <a:off x="2954" y="2565"/>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58" name="Arc 77"/>
            <p:cNvSpPr>
              <a:spLocks/>
            </p:cNvSpPr>
            <p:nvPr/>
          </p:nvSpPr>
          <p:spPr bwMode="auto">
            <a:xfrm>
              <a:off x="2954" y="2664"/>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59" name="Arc 78"/>
            <p:cNvSpPr>
              <a:spLocks/>
            </p:cNvSpPr>
            <p:nvPr/>
          </p:nvSpPr>
          <p:spPr bwMode="auto">
            <a:xfrm>
              <a:off x="2855" y="2571"/>
              <a:ext cx="111"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60" name="Arc 79"/>
            <p:cNvSpPr>
              <a:spLocks/>
            </p:cNvSpPr>
            <p:nvPr/>
          </p:nvSpPr>
          <p:spPr bwMode="auto">
            <a:xfrm>
              <a:off x="2855" y="2670"/>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61" name="Arc 80"/>
            <p:cNvSpPr>
              <a:spLocks/>
            </p:cNvSpPr>
            <p:nvPr/>
          </p:nvSpPr>
          <p:spPr bwMode="auto">
            <a:xfrm>
              <a:off x="2207" y="2648"/>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62" name="Arc 81"/>
            <p:cNvSpPr>
              <a:spLocks/>
            </p:cNvSpPr>
            <p:nvPr/>
          </p:nvSpPr>
          <p:spPr bwMode="auto">
            <a:xfrm>
              <a:off x="2181" y="2747"/>
              <a:ext cx="449"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63" name="Arc 82"/>
            <p:cNvSpPr>
              <a:spLocks/>
            </p:cNvSpPr>
            <p:nvPr/>
          </p:nvSpPr>
          <p:spPr bwMode="auto">
            <a:xfrm>
              <a:off x="2193" y="2654"/>
              <a:ext cx="113"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64" name="Arc 83"/>
            <p:cNvSpPr>
              <a:spLocks/>
            </p:cNvSpPr>
            <p:nvPr/>
          </p:nvSpPr>
          <p:spPr bwMode="auto">
            <a:xfrm>
              <a:off x="2193" y="2753"/>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65" name="Arc 84"/>
            <p:cNvSpPr>
              <a:spLocks/>
            </p:cNvSpPr>
            <p:nvPr/>
          </p:nvSpPr>
          <p:spPr bwMode="auto">
            <a:xfrm>
              <a:off x="2094" y="2659"/>
              <a:ext cx="113"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66" name="Arc 85"/>
            <p:cNvSpPr>
              <a:spLocks/>
            </p:cNvSpPr>
            <p:nvPr/>
          </p:nvSpPr>
          <p:spPr bwMode="auto">
            <a:xfrm>
              <a:off x="2094" y="2758"/>
              <a:ext cx="113"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67" name="Line 86"/>
            <p:cNvSpPr>
              <a:spLocks noChangeShapeType="1"/>
            </p:cNvSpPr>
            <p:nvPr/>
          </p:nvSpPr>
          <p:spPr bwMode="auto">
            <a:xfrm flipH="1">
              <a:off x="1020" y="2914"/>
              <a:ext cx="549" cy="0"/>
            </a:xfrm>
            <a:prstGeom prst="line">
              <a:avLst/>
            </a:prstGeom>
            <a:noFill/>
            <a:ln w="25400">
              <a:solidFill>
                <a:schemeClr val="tx1"/>
              </a:solidFill>
              <a:round/>
              <a:headEnd/>
              <a:tailEnd/>
            </a:ln>
          </p:spPr>
          <p:txBody>
            <a:bodyPr wrap="none" anchor="ctr"/>
            <a:lstStyle/>
            <a:p>
              <a:endParaRPr lang="en-US"/>
            </a:p>
          </p:txBody>
        </p:sp>
        <p:sp>
          <p:nvSpPr>
            <p:cNvPr id="95268" name="Line 87"/>
            <p:cNvSpPr>
              <a:spLocks noChangeShapeType="1"/>
            </p:cNvSpPr>
            <p:nvPr/>
          </p:nvSpPr>
          <p:spPr bwMode="auto">
            <a:xfrm flipH="1" flipV="1">
              <a:off x="1034" y="2764"/>
              <a:ext cx="531" cy="2"/>
            </a:xfrm>
            <a:prstGeom prst="line">
              <a:avLst/>
            </a:prstGeom>
            <a:noFill/>
            <a:ln w="25400">
              <a:solidFill>
                <a:schemeClr val="tx1"/>
              </a:solidFill>
              <a:round/>
              <a:headEnd/>
              <a:tailEnd/>
            </a:ln>
          </p:spPr>
          <p:txBody>
            <a:bodyPr wrap="none" anchor="ctr"/>
            <a:lstStyle/>
            <a:p>
              <a:endParaRPr lang="en-US"/>
            </a:p>
          </p:txBody>
        </p:sp>
        <p:sp>
          <p:nvSpPr>
            <p:cNvPr id="95269" name="Line 88"/>
            <p:cNvSpPr>
              <a:spLocks noChangeShapeType="1"/>
            </p:cNvSpPr>
            <p:nvPr/>
          </p:nvSpPr>
          <p:spPr bwMode="auto">
            <a:xfrm flipH="1">
              <a:off x="1034" y="2686"/>
              <a:ext cx="1234" cy="0"/>
            </a:xfrm>
            <a:prstGeom prst="line">
              <a:avLst/>
            </a:prstGeom>
            <a:noFill/>
            <a:ln w="25400">
              <a:solidFill>
                <a:schemeClr val="tx1"/>
              </a:solidFill>
              <a:round/>
              <a:headEnd/>
              <a:tailEnd/>
            </a:ln>
          </p:spPr>
          <p:txBody>
            <a:bodyPr wrap="none" anchor="ctr"/>
            <a:lstStyle/>
            <a:p>
              <a:endParaRPr lang="en-US"/>
            </a:p>
          </p:txBody>
        </p:sp>
        <p:sp>
          <p:nvSpPr>
            <p:cNvPr id="95270" name="Line 89"/>
            <p:cNvSpPr>
              <a:spLocks noChangeShapeType="1"/>
            </p:cNvSpPr>
            <p:nvPr/>
          </p:nvSpPr>
          <p:spPr bwMode="auto">
            <a:xfrm>
              <a:off x="1931" y="2825"/>
              <a:ext cx="324" cy="0"/>
            </a:xfrm>
            <a:prstGeom prst="line">
              <a:avLst/>
            </a:prstGeom>
            <a:noFill/>
            <a:ln w="25400">
              <a:solidFill>
                <a:schemeClr val="tx1"/>
              </a:solidFill>
              <a:round/>
              <a:headEnd/>
              <a:tailEnd/>
            </a:ln>
          </p:spPr>
          <p:txBody>
            <a:bodyPr wrap="none" anchor="ctr"/>
            <a:lstStyle/>
            <a:p>
              <a:endParaRPr lang="en-US"/>
            </a:p>
          </p:txBody>
        </p:sp>
        <p:sp>
          <p:nvSpPr>
            <p:cNvPr id="95271" name="Line 90"/>
            <p:cNvSpPr>
              <a:spLocks noChangeShapeType="1"/>
            </p:cNvSpPr>
            <p:nvPr/>
          </p:nvSpPr>
          <p:spPr bwMode="auto">
            <a:xfrm flipH="1">
              <a:off x="1047" y="2376"/>
              <a:ext cx="4037" cy="0"/>
            </a:xfrm>
            <a:prstGeom prst="line">
              <a:avLst/>
            </a:prstGeom>
            <a:noFill/>
            <a:ln w="25400">
              <a:solidFill>
                <a:schemeClr val="tx1"/>
              </a:solidFill>
              <a:round/>
              <a:headEnd/>
              <a:tailEnd/>
            </a:ln>
          </p:spPr>
          <p:txBody>
            <a:bodyPr wrap="none" anchor="ctr"/>
            <a:lstStyle/>
            <a:p>
              <a:endParaRPr lang="en-US"/>
            </a:p>
          </p:txBody>
        </p:sp>
        <p:sp>
          <p:nvSpPr>
            <p:cNvPr id="95272" name="Line 91"/>
            <p:cNvSpPr>
              <a:spLocks noChangeShapeType="1"/>
            </p:cNvSpPr>
            <p:nvPr/>
          </p:nvSpPr>
          <p:spPr bwMode="auto">
            <a:xfrm flipH="1">
              <a:off x="1034" y="2454"/>
              <a:ext cx="3378" cy="0"/>
            </a:xfrm>
            <a:prstGeom prst="line">
              <a:avLst/>
            </a:prstGeom>
            <a:noFill/>
            <a:ln w="25400">
              <a:solidFill>
                <a:schemeClr val="tx1"/>
              </a:solidFill>
              <a:round/>
              <a:headEnd/>
              <a:tailEnd/>
            </a:ln>
          </p:spPr>
          <p:txBody>
            <a:bodyPr wrap="none" anchor="ctr"/>
            <a:lstStyle/>
            <a:p>
              <a:endParaRPr lang="en-US"/>
            </a:p>
          </p:txBody>
        </p:sp>
        <p:sp>
          <p:nvSpPr>
            <p:cNvPr id="95273" name="Line 92"/>
            <p:cNvSpPr>
              <a:spLocks noChangeShapeType="1"/>
            </p:cNvSpPr>
            <p:nvPr/>
          </p:nvSpPr>
          <p:spPr bwMode="auto">
            <a:xfrm flipH="1">
              <a:off x="2630" y="2747"/>
              <a:ext cx="411" cy="0"/>
            </a:xfrm>
            <a:prstGeom prst="line">
              <a:avLst/>
            </a:prstGeom>
            <a:noFill/>
            <a:ln w="25400">
              <a:solidFill>
                <a:schemeClr val="tx1"/>
              </a:solidFill>
              <a:round/>
              <a:headEnd/>
              <a:tailEnd/>
            </a:ln>
          </p:spPr>
          <p:txBody>
            <a:bodyPr wrap="none" anchor="ctr"/>
            <a:lstStyle/>
            <a:p>
              <a:endParaRPr lang="en-US"/>
            </a:p>
          </p:txBody>
        </p:sp>
        <p:sp>
          <p:nvSpPr>
            <p:cNvPr id="95274" name="Line 93"/>
            <p:cNvSpPr>
              <a:spLocks noChangeShapeType="1"/>
            </p:cNvSpPr>
            <p:nvPr/>
          </p:nvSpPr>
          <p:spPr bwMode="auto">
            <a:xfrm flipH="1">
              <a:off x="1047" y="2592"/>
              <a:ext cx="1988" cy="0"/>
            </a:xfrm>
            <a:prstGeom prst="line">
              <a:avLst/>
            </a:prstGeom>
            <a:noFill/>
            <a:ln w="25400">
              <a:solidFill>
                <a:schemeClr val="tx1"/>
              </a:solidFill>
              <a:round/>
              <a:headEnd/>
              <a:tailEnd/>
            </a:ln>
          </p:spPr>
          <p:txBody>
            <a:bodyPr wrap="none" anchor="ctr"/>
            <a:lstStyle/>
            <a:p>
              <a:endParaRPr lang="en-US"/>
            </a:p>
          </p:txBody>
        </p:sp>
        <p:sp>
          <p:nvSpPr>
            <p:cNvPr id="95275" name="Arc 94"/>
            <p:cNvSpPr>
              <a:spLocks/>
            </p:cNvSpPr>
            <p:nvPr/>
          </p:nvSpPr>
          <p:spPr bwMode="auto">
            <a:xfrm>
              <a:off x="3701" y="2493"/>
              <a:ext cx="424"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76" name="Arc 95"/>
            <p:cNvSpPr>
              <a:spLocks/>
            </p:cNvSpPr>
            <p:nvPr/>
          </p:nvSpPr>
          <p:spPr bwMode="auto">
            <a:xfrm>
              <a:off x="3677" y="2592"/>
              <a:ext cx="448"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77" name="Arc 96"/>
            <p:cNvSpPr>
              <a:spLocks/>
            </p:cNvSpPr>
            <p:nvPr/>
          </p:nvSpPr>
          <p:spPr bwMode="auto">
            <a:xfrm>
              <a:off x="3689" y="2499"/>
              <a:ext cx="112"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78" name="Arc 97"/>
            <p:cNvSpPr>
              <a:spLocks/>
            </p:cNvSpPr>
            <p:nvPr/>
          </p:nvSpPr>
          <p:spPr bwMode="auto">
            <a:xfrm>
              <a:off x="3689" y="2598"/>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79" name="Arc 98"/>
            <p:cNvSpPr>
              <a:spLocks/>
            </p:cNvSpPr>
            <p:nvPr/>
          </p:nvSpPr>
          <p:spPr bwMode="auto">
            <a:xfrm>
              <a:off x="3590" y="2504"/>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80" name="Arc 99"/>
            <p:cNvSpPr>
              <a:spLocks/>
            </p:cNvSpPr>
            <p:nvPr/>
          </p:nvSpPr>
          <p:spPr bwMode="auto">
            <a:xfrm>
              <a:off x="3590" y="2603"/>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81" name="Line 100"/>
            <p:cNvSpPr>
              <a:spLocks noChangeShapeType="1"/>
            </p:cNvSpPr>
            <p:nvPr/>
          </p:nvSpPr>
          <p:spPr bwMode="auto">
            <a:xfrm flipH="1">
              <a:off x="1047" y="2520"/>
              <a:ext cx="2717" cy="0"/>
            </a:xfrm>
            <a:prstGeom prst="line">
              <a:avLst/>
            </a:prstGeom>
            <a:noFill/>
            <a:ln w="25400">
              <a:solidFill>
                <a:schemeClr val="tx1"/>
              </a:solidFill>
              <a:round/>
              <a:headEnd/>
              <a:tailEnd/>
            </a:ln>
          </p:spPr>
          <p:txBody>
            <a:bodyPr wrap="none" anchor="ctr"/>
            <a:lstStyle/>
            <a:p>
              <a:endParaRPr lang="en-US"/>
            </a:p>
          </p:txBody>
        </p:sp>
        <p:sp>
          <p:nvSpPr>
            <p:cNvPr id="95282" name="Line 101"/>
            <p:cNvSpPr>
              <a:spLocks noChangeShapeType="1"/>
            </p:cNvSpPr>
            <p:nvPr/>
          </p:nvSpPr>
          <p:spPr bwMode="auto">
            <a:xfrm>
              <a:off x="3402" y="2653"/>
              <a:ext cx="374" cy="0"/>
            </a:xfrm>
            <a:prstGeom prst="line">
              <a:avLst/>
            </a:prstGeom>
            <a:noFill/>
            <a:ln w="25400">
              <a:solidFill>
                <a:schemeClr val="tx1"/>
              </a:solidFill>
              <a:round/>
              <a:headEnd/>
              <a:tailEnd/>
            </a:ln>
          </p:spPr>
          <p:txBody>
            <a:bodyPr wrap="none" anchor="ctr"/>
            <a:lstStyle/>
            <a:p>
              <a:endParaRPr lang="en-US"/>
            </a:p>
          </p:txBody>
        </p:sp>
        <p:sp>
          <p:nvSpPr>
            <p:cNvPr id="95283" name="Arc 102"/>
            <p:cNvSpPr>
              <a:spLocks/>
            </p:cNvSpPr>
            <p:nvPr/>
          </p:nvSpPr>
          <p:spPr bwMode="auto">
            <a:xfrm>
              <a:off x="4349" y="2421"/>
              <a:ext cx="424"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84" name="Arc 103"/>
            <p:cNvSpPr>
              <a:spLocks/>
            </p:cNvSpPr>
            <p:nvPr/>
          </p:nvSpPr>
          <p:spPr bwMode="auto">
            <a:xfrm>
              <a:off x="4325" y="2520"/>
              <a:ext cx="448" cy="116"/>
            </a:xfrm>
            <a:custGeom>
              <a:avLst/>
              <a:gdLst>
                <a:gd name="T0" fmla="*/ 9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85" name="Arc 104"/>
            <p:cNvSpPr>
              <a:spLocks/>
            </p:cNvSpPr>
            <p:nvPr/>
          </p:nvSpPr>
          <p:spPr bwMode="auto">
            <a:xfrm>
              <a:off x="4337" y="2427"/>
              <a:ext cx="112" cy="121"/>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86" name="Arc 105"/>
            <p:cNvSpPr>
              <a:spLocks/>
            </p:cNvSpPr>
            <p:nvPr/>
          </p:nvSpPr>
          <p:spPr bwMode="auto">
            <a:xfrm>
              <a:off x="4337" y="2526"/>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87" name="Arc 106"/>
            <p:cNvSpPr>
              <a:spLocks/>
            </p:cNvSpPr>
            <p:nvPr/>
          </p:nvSpPr>
          <p:spPr bwMode="auto">
            <a:xfrm>
              <a:off x="4238" y="2432"/>
              <a:ext cx="111"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88" name="Arc 107"/>
            <p:cNvSpPr>
              <a:spLocks/>
            </p:cNvSpPr>
            <p:nvPr/>
          </p:nvSpPr>
          <p:spPr bwMode="auto">
            <a:xfrm>
              <a:off x="4238" y="2531"/>
              <a:ext cx="111"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89" name="Line 108"/>
            <p:cNvSpPr>
              <a:spLocks noChangeShapeType="1"/>
            </p:cNvSpPr>
            <p:nvPr/>
          </p:nvSpPr>
          <p:spPr bwMode="auto">
            <a:xfrm>
              <a:off x="4151" y="2592"/>
              <a:ext cx="273" cy="0"/>
            </a:xfrm>
            <a:prstGeom prst="line">
              <a:avLst/>
            </a:prstGeom>
            <a:noFill/>
            <a:ln w="25400">
              <a:solidFill>
                <a:schemeClr val="tx1"/>
              </a:solidFill>
              <a:round/>
              <a:headEnd/>
              <a:tailEnd/>
            </a:ln>
          </p:spPr>
          <p:txBody>
            <a:bodyPr wrap="none" anchor="ctr"/>
            <a:lstStyle/>
            <a:p>
              <a:endParaRPr lang="en-US"/>
            </a:p>
          </p:txBody>
        </p:sp>
        <p:sp>
          <p:nvSpPr>
            <p:cNvPr id="95290" name="Line 109"/>
            <p:cNvSpPr>
              <a:spLocks noChangeShapeType="1"/>
            </p:cNvSpPr>
            <p:nvPr/>
          </p:nvSpPr>
          <p:spPr bwMode="auto">
            <a:xfrm>
              <a:off x="4799" y="2520"/>
              <a:ext cx="285" cy="0"/>
            </a:xfrm>
            <a:prstGeom prst="line">
              <a:avLst/>
            </a:prstGeom>
            <a:noFill/>
            <a:ln w="25400">
              <a:solidFill>
                <a:schemeClr val="tx1"/>
              </a:solidFill>
              <a:round/>
              <a:headEnd/>
              <a:tailEnd/>
            </a:ln>
          </p:spPr>
          <p:txBody>
            <a:bodyPr wrap="none" anchor="ctr"/>
            <a:lstStyle/>
            <a:p>
              <a:endParaRPr lang="en-US"/>
            </a:p>
          </p:txBody>
        </p:sp>
        <p:sp>
          <p:nvSpPr>
            <p:cNvPr id="95291" name="Line 110"/>
            <p:cNvSpPr>
              <a:spLocks noChangeShapeType="1"/>
            </p:cNvSpPr>
            <p:nvPr/>
          </p:nvSpPr>
          <p:spPr bwMode="auto">
            <a:xfrm>
              <a:off x="5459" y="2442"/>
              <a:ext cx="211" cy="0"/>
            </a:xfrm>
            <a:prstGeom prst="line">
              <a:avLst/>
            </a:prstGeom>
            <a:noFill/>
            <a:ln w="25400">
              <a:solidFill>
                <a:schemeClr val="tx1"/>
              </a:solidFill>
              <a:round/>
              <a:headEnd/>
              <a:tailEnd/>
            </a:ln>
          </p:spPr>
          <p:txBody>
            <a:bodyPr wrap="none" anchor="ctr"/>
            <a:lstStyle/>
            <a:p>
              <a:endParaRPr lang="en-US"/>
            </a:p>
          </p:txBody>
        </p:sp>
        <p:sp>
          <p:nvSpPr>
            <p:cNvPr id="95292" name="Arc 111"/>
            <p:cNvSpPr>
              <a:spLocks/>
            </p:cNvSpPr>
            <p:nvPr/>
          </p:nvSpPr>
          <p:spPr bwMode="auto">
            <a:xfrm>
              <a:off x="5658" y="2255"/>
              <a:ext cx="423" cy="105"/>
            </a:xfrm>
            <a:custGeom>
              <a:avLst/>
              <a:gdLst>
                <a:gd name="T0" fmla="*/ 0 w 21600"/>
                <a:gd name="T1" fmla="*/ 0 h 21600"/>
                <a:gd name="T2" fmla="*/ 8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93" name="Arc 112"/>
            <p:cNvSpPr>
              <a:spLocks/>
            </p:cNvSpPr>
            <p:nvPr/>
          </p:nvSpPr>
          <p:spPr bwMode="auto">
            <a:xfrm>
              <a:off x="5708" y="2359"/>
              <a:ext cx="387" cy="117"/>
            </a:xfrm>
            <a:custGeom>
              <a:avLst/>
              <a:gdLst>
                <a:gd name="T0" fmla="*/ 7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94" name="Arc 113"/>
            <p:cNvSpPr>
              <a:spLocks/>
            </p:cNvSpPr>
            <p:nvPr/>
          </p:nvSpPr>
          <p:spPr bwMode="auto">
            <a:xfrm>
              <a:off x="5645" y="2260"/>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95" name="Arc 114"/>
            <p:cNvSpPr>
              <a:spLocks/>
            </p:cNvSpPr>
            <p:nvPr/>
          </p:nvSpPr>
          <p:spPr bwMode="auto">
            <a:xfrm>
              <a:off x="5696" y="2370"/>
              <a:ext cx="61" cy="106"/>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96" name="Arc 115"/>
            <p:cNvSpPr>
              <a:spLocks/>
            </p:cNvSpPr>
            <p:nvPr/>
          </p:nvSpPr>
          <p:spPr bwMode="auto">
            <a:xfrm>
              <a:off x="5546" y="2266"/>
              <a:ext cx="112" cy="122"/>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a:tailEnd/>
            </a:ln>
          </p:spPr>
          <p:txBody>
            <a:bodyPr wrap="none" anchor="ctr"/>
            <a:lstStyle/>
            <a:p>
              <a:endParaRPr lang="en-US"/>
            </a:p>
          </p:txBody>
        </p:sp>
        <p:sp>
          <p:nvSpPr>
            <p:cNvPr id="95297" name="Arc 116"/>
            <p:cNvSpPr>
              <a:spLocks/>
            </p:cNvSpPr>
            <p:nvPr/>
          </p:nvSpPr>
          <p:spPr bwMode="auto">
            <a:xfrm>
              <a:off x="5546" y="2376"/>
              <a:ext cx="112" cy="105"/>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a:tailEnd/>
            </a:ln>
          </p:spPr>
          <p:txBody>
            <a:bodyPr wrap="none" anchor="ctr"/>
            <a:lstStyle/>
            <a:p>
              <a:endParaRPr lang="en-US"/>
            </a:p>
          </p:txBody>
        </p:sp>
        <p:sp>
          <p:nvSpPr>
            <p:cNvPr id="95298" name="Line 117"/>
            <p:cNvSpPr>
              <a:spLocks noChangeShapeType="1"/>
            </p:cNvSpPr>
            <p:nvPr/>
          </p:nvSpPr>
          <p:spPr bwMode="auto">
            <a:xfrm>
              <a:off x="5459" y="2442"/>
              <a:ext cx="286" cy="0"/>
            </a:xfrm>
            <a:prstGeom prst="line">
              <a:avLst/>
            </a:prstGeom>
            <a:noFill/>
            <a:ln w="25400">
              <a:solidFill>
                <a:schemeClr val="tx1"/>
              </a:solidFill>
              <a:round/>
              <a:headEnd/>
              <a:tailEnd/>
            </a:ln>
          </p:spPr>
          <p:txBody>
            <a:bodyPr wrap="none" anchor="ctr"/>
            <a:lstStyle/>
            <a:p>
              <a:endParaRPr lang="en-US"/>
            </a:p>
          </p:txBody>
        </p:sp>
        <p:sp>
          <p:nvSpPr>
            <p:cNvPr id="95299" name="Line 118"/>
            <p:cNvSpPr>
              <a:spLocks noChangeShapeType="1"/>
            </p:cNvSpPr>
            <p:nvPr/>
          </p:nvSpPr>
          <p:spPr bwMode="auto">
            <a:xfrm>
              <a:off x="1047" y="2298"/>
              <a:ext cx="4661" cy="0"/>
            </a:xfrm>
            <a:prstGeom prst="line">
              <a:avLst/>
            </a:prstGeom>
            <a:noFill/>
            <a:ln w="25400">
              <a:solidFill>
                <a:schemeClr val="tx1"/>
              </a:solidFill>
              <a:round/>
              <a:headEnd/>
              <a:tailEnd/>
            </a:ln>
          </p:spPr>
          <p:txBody>
            <a:bodyPr wrap="none" anchor="ctr"/>
            <a:lstStyle/>
            <a:p>
              <a:endParaRPr lang="en-US"/>
            </a:p>
          </p:txBody>
        </p:sp>
        <p:sp>
          <p:nvSpPr>
            <p:cNvPr id="95300" name="Line 119"/>
            <p:cNvSpPr>
              <a:spLocks noChangeShapeType="1"/>
            </p:cNvSpPr>
            <p:nvPr/>
          </p:nvSpPr>
          <p:spPr bwMode="auto">
            <a:xfrm flipV="1">
              <a:off x="6075" y="2365"/>
              <a:ext cx="174" cy="3"/>
            </a:xfrm>
            <a:prstGeom prst="line">
              <a:avLst/>
            </a:prstGeom>
            <a:noFill/>
            <a:ln w="25400">
              <a:solidFill>
                <a:schemeClr val="tx1"/>
              </a:solidFill>
              <a:round/>
              <a:headEnd/>
              <a:tailEnd/>
            </a:ln>
          </p:spPr>
          <p:txBody>
            <a:bodyPr wrap="none" anchor="ctr"/>
            <a:lstStyle/>
            <a:p>
              <a:endParaRPr lang="en-US"/>
            </a:p>
          </p:txBody>
        </p:sp>
        <p:sp>
          <p:nvSpPr>
            <p:cNvPr id="95301" name="Line 120"/>
            <p:cNvSpPr>
              <a:spLocks noChangeShapeType="1"/>
            </p:cNvSpPr>
            <p:nvPr/>
          </p:nvSpPr>
          <p:spPr bwMode="auto">
            <a:xfrm>
              <a:off x="6243" y="2370"/>
              <a:ext cx="0" cy="344"/>
            </a:xfrm>
            <a:prstGeom prst="line">
              <a:avLst/>
            </a:prstGeom>
            <a:noFill/>
            <a:ln w="25400">
              <a:solidFill>
                <a:schemeClr val="tx1"/>
              </a:solidFill>
              <a:round/>
              <a:headEnd/>
              <a:tailEnd type="triangle" w="med" len="med"/>
            </a:ln>
          </p:spPr>
          <p:txBody>
            <a:bodyPr wrap="none" anchor="ctr"/>
            <a:lstStyle/>
            <a:p>
              <a:endParaRPr lang="en-US"/>
            </a:p>
          </p:txBody>
        </p:sp>
      </p:grpSp>
      <p:sp>
        <p:nvSpPr>
          <p:cNvPr id="95242" name="Footer Placeholder 70"/>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Shape 2"/>
          <p:cNvSpPr txBox="1">
            <a:spLocks noGrp="1"/>
          </p:cNvSpPr>
          <p:nvPr/>
        </p:nvSpPr>
        <p:spPr bwMode="auto">
          <a:xfrm>
            <a:off x="6553200" y="6019800"/>
            <a:ext cx="1905000" cy="457200"/>
          </a:xfrm>
          <a:prstGeom prst="rect">
            <a:avLst/>
          </a:prstGeom>
          <a:noFill/>
          <a:ln w="9525">
            <a:noFill/>
            <a:miter lim="800000"/>
            <a:headEnd/>
            <a:tailEnd/>
          </a:ln>
        </p:spPr>
        <p:txBody>
          <a:bodyPr wrap="none" lIns="92075" tIns="46038" rIns="92075" bIns="46038" anchor="ctr"/>
          <a:lstStyle/>
          <a:p>
            <a:pPr eaLnBrk="0" hangingPunct="0"/>
            <a:fld id="{93C8138D-44CF-4020-B346-6D020807B93A}" type="slidenum">
              <a:rPr lang="fa-IR" sz="1400" u="none">
                <a:latin typeface="Times New Roman" pitchFamily="18" charset="0"/>
                <a:cs typeface="Times New Roman" pitchFamily="18" charset="0"/>
              </a:rPr>
              <a:pPr eaLnBrk="0" hangingPunct="0"/>
              <a:t>48</a:t>
            </a:fld>
            <a:endParaRPr lang="fa-IR" sz="1400" u="none">
              <a:latin typeface="Times New Roman" pitchFamily="18" charset="0"/>
              <a:cs typeface="Times New Roman" pitchFamily="18" charset="0"/>
            </a:endParaRPr>
          </a:p>
        </p:txBody>
      </p:sp>
      <p:sp>
        <p:nvSpPr>
          <p:cNvPr id="96259" name="Shape 113665"/>
          <p:cNvSpPr>
            <a:spLocks noGrp="1" noChangeArrowheads="1"/>
          </p:cNvSpPr>
          <p:nvPr>
            <p:ph type="title" idx="4294967295"/>
          </p:nvPr>
        </p:nvSpPr>
        <p:spPr>
          <a:xfrm>
            <a:off x="685800" y="609600"/>
            <a:ext cx="7772400" cy="4391025"/>
          </a:xfrm>
        </p:spPr>
        <p:txBody>
          <a:bodyPr lIns="92075" tIns="46038" rIns="92075" bIns="46038"/>
          <a:lstStyle/>
          <a:p>
            <a:pPr eaLnBrk="1" hangingPunct="1"/>
            <a:r>
              <a:rPr lang="fa-IR" sz="9200" b="1" smtClean="0">
                <a:solidFill>
                  <a:srgbClr val="FF3300"/>
                </a:solidFill>
                <a:latin typeface="Afra" pitchFamily="2" charset="-78"/>
                <a:cs typeface="Afra" pitchFamily="2" charset="-78"/>
              </a:rPr>
              <a:t>جبربول</a:t>
            </a:r>
            <a:endParaRPr lang="en-US" sz="9200" b="1" smtClean="0">
              <a:solidFill>
                <a:srgbClr val="FF3300"/>
              </a:solidFill>
              <a:latin typeface="Afra" pitchFamily="2" charset="-78"/>
              <a:cs typeface="Afra" pitchFamily="2" charset="-78"/>
            </a:endParaRPr>
          </a:p>
        </p:txBody>
      </p:sp>
      <p:sp>
        <p:nvSpPr>
          <p:cNvPr id="9626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Shape 5121"/>
          <p:cNvSpPr>
            <a:spLocks noGrp="1" noChangeArrowheads="1"/>
          </p:cNvSpPr>
          <p:nvPr>
            <p:ph type="title" idx="4294967295"/>
          </p:nvPr>
        </p:nvSpPr>
        <p:spPr/>
        <p:txBody>
          <a:bodyPr lIns="92075" tIns="46038" rIns="92075" bIns="46038"/>
          <a:lstStyle/>
          <a:p>
            <a:pPr eaLnBrk="1" hangingPunct="1"/>
            <a:r>
              <a:rPr lang="fa-IR" sz="5400" b="1" smtClean="0">
                <a:cs typeface="Nazanin" pitchFamily="2" charset="-78"/>
              </a:rPr>
              <a:t>اصول جبر بول</a:t>
            </a:r>
            <a:endParaRPr lang="en-US" sz="5400" b="1" smtClean="0">
              <a:cs typeface="Nazanin" pitchFamily="2" charset="-78"/>
            </a:endParaRPr>
          </a:p>
        </p:txBody>
      </p:sp>
      <p:sp>
        <p:nvSpPr>
          <p:cNvPr id="97283" name="Shape 5122"/>
          <p:cNvSpPr>
            <a:spLocks noGrp="1" noChangeArrowheads="1"/>
          </p:cNvSpPr>
          <p:nvPr>
            <p:ph type="body" idx="4294967295"/>
          </p:nvPr>
        </p:nvSpPr>
        <p:spPr/>
        <p:txBody>
          <a:bodyPr lIns="92075" tIns="46038" rIns="92075" bIns="46038"/>
          <a:lstStyle/>
          <a:p>
            <a:pPr algn="r" rtl="1" eaLnBrk="1" hangingPunct="1"/>
            <a:r>
              <a:rPr lang="fa-IR" sz="2400" b="1" i="1" smtClean="0">
                <a:cs typeface="Nazanin" pitchFamily="2" charset="-78"/>
              </a:rPr>
              <a:t>تعريف جبر بول:</a:t>
            </a:r>
            <a:r>
              <a:rPr lang="fa-IR" sz="2400" smtClean="0">
                <a:cs typeface="Nazanin" pitchFamily="2" charset="-78"/>
              </a:rPr>
              <a:t> يک ساختار جبري تعريف شده روي اعضاي يک مجموعه بسته </a:t>
            </a:r>
            <a:r>
              <a:rPr lang="en-US" sz="2400" smtClean="0">
                <a:cs typeface="Nazanin" pitchFamily="2" charset="-78"/>
              </a:rPr>
              <a:t>B</a:t>
            </a:r>
            <a:r>
              <a:rPr lang="fa-IR" sz="2400" smtClean="0">
                <a:cs typeface="Nazanin" pitchFamily="2" charset="-78"/>
              </a:rPr>
              <a:t> همراه با دو عملگر + و </a:t>
            </a:r>
            <a:r>
              <a:rPr lang="en-US" sz="2400" smtClean="0">
                <a:latin typeface="Symbol" pitchFamily="18" charset="2"/>
                <a:cs typeface="Nazanin" pitchFamily="2" charset="-78"/>
              </a:rPr>
              <a:t>·</a:t>
            </a:r>
            <a:r>
              <a:rPr lang="fa-IR" sz="2400" smtClean="0">
                <a:latin typeface="Symbol" pitchFamily="18" charset="2"/>
                <a:cs typeface="Nazanin" pitchFamily="2" charset="-78"/>
              </a:rPr>
              <a:t> که به ترتيب جمع و ضرب ناميده مي‌شوند.</a:t>
            </a:r>
            <a:endParaRPr lang="fa-IR" sz="2400" smtClean="0">
              <a:cs typeface="Nazanin" pitchFamily="2" charset="-78"/>
            </a:endParaRPr>
          </a:p>
          <a:p>
            <a:pPr algn="r" rtl="1" eaLnBrk="1" hangingPunct="1"/>
            <a:r>
              <a:rPr lang="fa-IR" sz="2400" b="1" i="1" smtClean="0">
                <a:cs typeface="Nazanin" pitchFamily="2" charset="-78"/>
              </a:rPr>
              <a:t>اصل 1</a:t>
            </a:r>
            <a:r>
              <a:rPr lang="en-US" sz="2400" b="1" i="1" smtClean="0">
                <a:cs typeface="Nazanin" pitchFamily="2" charset="-78"/>
              </a:rPr>
              <a:t>(P1)</a:t>
            </a:r>
            <a:r>
              <a:rPr lang="fa-IR" sz="2400" b="1" i="1" smtClean="0">
                <a:cs typeface="Nazanin" pitchFamily="2" charset="-78"/>
              </a:rPr>
              <a:t>: عضو خنثي  </a:t>
            </a:r>
            <a:endParaRPr lang="en-US" sz="2400" b="1" i="1" smtClean="0">
              <a:cs typeface="Nazanin" pitchFamily="2" charset="-78"/>
            </a:endParaRPr>
          </a:p>
          <a:p>
            <a:pPr eaLnBrk="1" hangingPunct="1">
              <a:buFontTx/>
              <a:buNone/>
            </a:pPr>
            <a:r>
              <a:rPr lang="en-US" sz="2200" smtClean="0"/>
              <a:t>	</a:t>
            </a:r>
            <a:r>
              <a:rPr lang="en-US" sz="2000" smtClean="0"/>
              <a:t>(a) </a:t>
            </a:r>
            <a:r>
              <a:rPr lang="en-US" sz="2000" i="1" smtClean="0"/>
              <a:t>a + 0 = a </a:t>
            </a:r>
            <a:r>
              <a:rPr lang="en-US" sz="2000" smtClean="0"/>
              <a:t>(+</a:t>
            </a:r>
            <a:r>
              <a:rPr lang="fa-IR" sz="2000" smtClean="0">
                <a:cs typeface="Nazanin" pitchFamily="2" charset="-78"/>
              </a:rPr>
              <a:t>عضو هماني براي</a:t>
            </a:r>
            <a:r>
              <a:rPr lang="fa-IR" sz="2000" smtClean="0">
                <a:cs typeface="Times New Roman" pitchFamily="18" charset="0"/>
              </a:rPr>
              <a:t> </a:t>
            </a:r>
            <a:r>
              <a:rPr lang="en-US" sz="2000" smtClean="0"/>
              <a:t>),</a:t>
            </a:r>
            <a:r>
              <a:rPr lang="en-US" sz="2000" i="1" smtClean="0"/>
              <a:t>	</a:t>
            </a:r>
            <a:r>
              <a:rPr lang="en-US" sz="2000" smtClean="0"/>
              <a:t>(b) </a:t>
            </a:r>
            <a:r>
              <a:rPr lang="en-US" sz="2000" i="1" smtClean="0"/>
              <a:t>a </a:t>
            </a:r>
            <a:r>
              <a:rPr lang="en-US" sz="2000" smtClean="0">
                <a:latin typeface="Symbol" pitchFamily="18" charset="2"/>
              </a:rPr>
              <a:t>· </a:t>
            </a:r>
            <a:r>
              <a:rPr lang="en-US" sz="2000" smtClean="0"/>
              <a:t>1 = </a:t>
            </a:r>
            <a:r>
              <a:rPr lang="en-US" sz="2000" i="1" smtClean="0"/>
              <a:t>a</a:t>
            </a:r>
            <a:r>
              <a:rPr lang="en-US" sz="2000" smtClean="0"/>
              <a:t> (</a:t>
            </a:r>
            <a:r>
              <a:rPr lang="en-US" sz="2000" smtClean="0">
                <a:latin typeface="Symbol" pitchFamily="18" charset="2"/>
              </a:rPr>
              <a:t>· </a:t>
            </a:r>
            <a:r>
              <a:rPr lang="fa-IR" sz="2000" smtClean="0">
                <a:cs typeface="Nazanin" pitchFamily="2" charset="-78"/>
              </a:rPr>
              <a:t>عضو هماني براي</a:t>
            </a:r>
            <a:r>
              <a:rPr lang="en-US" sz="2000" smtClean="0"/>
              <a:t>)</a:t>
            </a:r>
            <a:endParaRPr lang="fa-IR" sz="2000" smtClean="0">
              <a:cs typeface="Times New Roman" pitchFamily="18" charset="0"/>
            </a:endParaRPr>
          </a:p>
          <a:p>
            <a:pPr algn="r" rtl="1" eaLnBrk="1" hangingPunct="1"/>
            <a:r>
              <a:rPr lang="fa-IR" sz="2400" b="1" i="1" smtClean="0">
                <a:cs typeface="Nazanin" pitchFamily="2" charset="-78"/>
              </a:rPr>
              <a:t>اصل2</a:t>
            </a:r>
            <a:r>
              <a:rPr lang="en-US" sz="2400" b="1" i="1" smtClean="0">
                <a:cs typeface="Nazanin" pitchFamily="2" charset="-78"/>
              </a:rPr>
              <a:t>(P2)</a:t>
            </a:r>
            <a:r>
              <a:rPr lang="fa-IR" sz="2400" b="1" i="1" smtClean="0">
                <a:cs typeface="Nazanin" pitchFamily="2" charset="-78"/>
              </a:rPr>
              <a:t>: جابجايي</a:t>
            </a:r>
            <a:endParaRPr lang="en-US" sz="2400" b="1" i="1" smtClean="0">
              <a:cs typeface="Nazanin" pitchFamily="2" charset="-78"/>
            </a:endParaRPr>
          </a:p>
          <a:p>
            <a:pPr eaLnBrk="1" hangingPunct="1">
              <a:buFontTx/>
              <a:buNone/>
            </a:pPr>
            <a:r>
              <a:rPr lang="en-US" sz="1800" smtClean="0"/>
              <a:t>	(a) </a:t>
            </a:r>
            <a:r>
              <a:rPr lang="en-US" sz="1800" i="1" smtClean="0"/>
              <a:t>a + b = b + a       </a:t>
            </a:r>
            <a:r>
              <a:rPr lang="en-US" sz="1800" smtClean="0"/>
              <a:t>,		(b) </a:t>
            </a:r>
            <a:r>
              <a:rPr lang="en-US" sz="1800" i="1" smtClean="0"/>
              <a:t>a </a:t>
            </a:r>
            <a:r>
              <a:rPr lang="en-US" sz="1800" smtClean="0">
                <a:latin typeface="Symbol" pitchFamily="18" charset="2"/>
              </a:rPr>
              <a:t>· </a:t>
            </a:r>
            <a:r>
              <a:rPr lang="en-US" sz="1800" i="1" smtClean="0"/>
              <a:t>b</a:t>
            </a:r>
            <a:r>
              <a:rPr lang="en-US" sz="1800" smtClean="0"/>
              <a:t> = </a:t>
            </a:r>
            <a:r>
              <a:rPr lang="en-US" sz="1800" i="1" smtClean="0"/>
              <a:t>b </a:t>
            </a:r>
            <a:r>
              <a:rPr lang="en-US" sz="1800" smtClean="0">
                <a:latin typeface="Symbol" pitchFamily="18" charset="2"/>
              </a:rPr>
              <a:t>· </a:t>
            </a:r>
            <a:r>
              <a:rPr lang="en-US" sz="1800" i="1" smtClean="0"/>
              <a:t>a</a:t>
            </a:r>
            <a:endParaRPr lang="fa-IR" sz="1800" i="1" smtClean="0">
              <a:cs typeface="Times New Roman" pitchFamily="18" charset="0"/>
            </a:endParaRPr>
          </a:p>
          <a:p>
            <a:pPr algn="r" rtl="1" eaLnBrk="1" hangingPunct="1"/>
            <a:r>
              <a:rPr lang="fa-IR" sz="2400" b="1" i="1" smtClean="0">
                <a:cs typeface="Nazanin" pitchFamily="2" charset="-78"/>
              </a:rPr>
              <a:t>اصل 3</a:t>
            </a:r>
            <a:r>
              <a:rPr lang="en-US" sz="2400" b="1" i="1" smtClean="0">
                <a:cs typeface="Nazanin" pitchFamily="2" charset="-78"/>
              </a:rPr>
              <a:t>(P3)</a:t>
            </a:r>
            <a:r>
              <a:rPr lang="fa-IR" sz="2400" b="1" i="1" smtClean="0">
                <a:cs typeface="Nazanin" pitchFamily="2" charset="-78"/>
              </a:rPr>
              <a:t>:شرکت پذيري</a:t>
            </a:r>
            <a:endParaRPr lang="en-US" sz="2400" b="1" i="1" smtClean="0">
              <a:cs typeface="Nazanin" pitchFamily="2" charset="-78"/>
            </a:endParaRPr>
          </a:p>
          <a:p>
            <a:pPr eaLnBrk="1" hangingPunct="1">
              <a:buFontTx/>
              <a:buNone/>
            </a:pPr>
            <a:r>
              <a:rPr lang="en-US" sz="1800" smtClean="0"/>
              <a:t>	(a) </a:t>
            </a:r>
            <a:r>
              <a:rPr lang="en-US" sz="1800" i="1" smtClean="0"/>
              <a:t>a + </a:t>
            </a:r>
            <a:r>
              <a:rPr lang="en-US" sz="1800" smtClean="0"/>
              <a:t>(</a:t>
            </a:r>
            <a:r>
              <a:rPr lang="en-US" sz="1800" i="1" smtClean="0"/>
              <a:t>b + c</a:t>
            </a:r>
            <a:r>
              <a:rPr lang="en-US" sz="1800" smtClean="0"/>
              <a:t>) = (</a:t>
            </a:r>
            <a:r>
              <a:rPr lang="en-US" sz="1800" i="1" smtClean="0"/>
              <a:t>a + b</a:t>
            </a:r>
            <a:r>
              <a:rPr lang="en-US" sz="1800" smtClean="0"/>
              <a:t>) + </a:t>
            </a:r>
            <a:r>
              <a:rPr lang="en-US" sz="1800" i="1" smtClean="0"/>
              <a:t>c</a:t>
            </a:r>
            <a:r>
              <a:rPr lang="en-US" sz="1800" smtClean="0"/>
              <a:t>	(b) </a:t>
            </a:r>
            <a:r>
              <a:rPr lang="en-US" sz="1800" i="1" smtClean="0"/>
              <a:t>a</a:t>
            </a:r>
            <a:r>
              <a:rPr lang="en-US" sz="1800" smtClean="0">
                <a:latin typeface="Symbol" pitchFamily="18" charset="2"/>
              </a:rPr>
              <a:t>·</a:t>
            </a:r>
            <a:r>
              <a:rPr lang="en-US" sz="1800" i="1" smtClean="0"/>
              <a:t> </a:t>
            </a:r>
            <a:r>
              <a:rPr lang="en-US" sz="1800" smtClean="0"/>
              <a:t>(</a:t>
            </a:r>
            <a:r>
              <a:rPr lang="en-US" sz="1800" i="1" smtClean="0"/>
              <a:t>b</a:t>
            </a:r>
            <a:r>
              <a:rPr lang="en-US" sz="1800" smtClean="0">
                <a:latin typeface="Symbol" pitchFamily="18" charset="2"/>
              </a:rPr>
              <a:t>·</a:t>
            </a:r>
            <a:r>
              <a:rPr lang="en-US" sz="1800" i="1" smtClean="0"/>
              <a:t>c</a:t>
            </a:r>
            <a:r>
              <a:rPr lang="en-US" sz="1800" smtClean="0"/>
              <a:t>) = (</a:t>
            </a:r>
            <a:r>
              <a:rPr lang="en-US" sz="1800" i="1" smtClean="0"/>
              <a:t>a</a:t>
            </a:r>
            <a:r>
              <a:rPr lang="en-US" sz="1800" smtClean="0">
                <a:latin typeface="Symbol" pitchFamily="18" charset="2"/>
              </a:rPr>
              <a:t>·</a:t>
            </a:r>
            <a:r>
              <a:rPr lang="en-US" sz="1800" i="1" smtClean="0"/>
              <a:t>b) </a:t>
            </a:r>
            <a:r>
              <a:rPr lang="en-US" sz="1800" smtClean="0">
                <a:latin typeface="Symbol" pitchFamily="18" charset="2"/>
              </a:rPr>
              <a:t>·</a:t>
            </a:r>
            <a:r>
              <a:rPr lang="en-US" sz="1800" i="1" smtClean="0"/>
              <a:t>c</a:t>
            </a:r>
            <a:endParaRPr lang="fa-IR" sz="1800" i="1" smtClean="0">
              <a:cs typeface="Times New Roman" pitchFamily="18" charset="0"/>
            </a:endParaRPr>
          </a:p>
          <a:p>
            <a:pPr algn="r" rtl="1" eaLnBrk="1" hangingPunct="1"/>
            <a:r>
              <a:rPr lang="fa-IR" sz="2400" b="1" i="1" smtClean="0">
                <a:cs typeface="Nazanin" pitchFamily="2" charset="-78"/>
              </a:rPr>
              <a:t>اصل4</a:t>
            </a:r>
            <a:r>
              <a:rPr lang="en-US" sz="2400" b="1" i="1" smtClean="0">
                <a:cs typeface="Nazanin" pitchFamily="2" charset="-78"/>
              </a:rPr>
              <a:t>(P4)</a:t>
            </a:r>
            <a:r>
              <a:rPr lang="fa-IR" sz="2400" b="1" i="1" smtClean="0">
                <a:cs typeface="Nazanin" pitchFamily="2" charset="-78"/>
              </a:rPr>
              <a:t>: توزيع پذيري</a:t>
            </a:r>
            <a:endParaRPr lang="en-US" sz="2400" b="1" i="1" smtClean="0">
              <a:cs typeface="Nazanin" pitchFamily="2" charset="-78"/>
            </a:endParaRPr>
          </a:p>
          <a:p>
            <a:pPr eaLnBrk="1" hangingPunct="1">
              <a:buFontTx/>
              <a:buNone/>
            </a:pPr>
            <a:r>
              <a:rPr lang="en-US" sz="1800" smtClean="0"/>
              <a:t>	(a) </a:t>
            </a:r>
            <a:r>
              <a:rPr lang="en-US" sz="1800" i="1" smtClean="0"/>
              <a:t>a + </a:t>
            </a:r>
            <a:r>
              <a:rPr lang="en-US" sz="1800" smtClean="0"/>
              <a:t>(</a:t>
            </a:r>
            <a:r>
              <a:rPr lang="en-US" sz="1800" i="1" smtClean="0"/>
              <a:t>b</a:t>
            </a:r>
            <a:r>
              <a:rPr lang="en-US" sz="1800" smtClean="0">
                <a:latin typeface="Symbol" pitchFamily="18" charset="2"/>
              </a:rPr>
              <a:t>·</a:t>
            </a:r>
            <a:r>
              <a:rPr lang="en-US" sz="1800" i="1" smtClean="0"/>
              <a:t>c</a:t>
            </a:r>
            <a:r>
              <a:rPr lang="en-US" sz="1800" smtClean="0"/>
              <a:t>) = (</a:t>
            </a:r>
            <a:r>
              <a:rPr lang="en-US" sz="1800" i="1" smtClean="0"/>
              <a:t>a + b</a:t>
            </a:r>
            <a:r>
              <a:rPr lang="en-US" sz="1800" smtClean="0"/>
              <a:t>) </a:t>
            </a:r>
            <a:r>
              <a:rPr lang="en-US" sz="1800" smtClean="0">
                <a:latin typeface="Symbol" pitchFamily="18" charset="2"/>
              </a:rPr>
              <a:t>·</a:t>
            </a:r>
            <a:r>
              <a:rPr lang="en-US" sz="1800" smtClean="0"/>
              <a:t>(</a:t>
            </a:r>
            <a:r>
              <a:rPr lang="en-US" sz="1800" i="1" smtClean="0"/>
              <a:t>a + c</a:t>
            </a:r>
            <a:r>
              <a:rPr lang="en-US" sz="1800" smtClean="0"/>
              <a:t>)	(b) </a:t>
            </a:r>
            <a:r>
              <a:rPr lang="en-US" sz="1800" i="1" smtClean="0"/>
              <a:t>a</a:t>
            </a:r>
            <a:r>
              <a:rPr lang="en-US" sz="1800" smtClean="0">
                <a:latin typeface="Symbol" pitchFamily="18" charset="2"/>
              </a:rPr>
              <a:t>·</a:t>
            </a:r>
            <a:r>
              <a:rPr lang="en-US" sz="1800" i="1" smtClean="0"/>
              <a:t> </a:t>
            </a:r>
            <a:r>
              <a:rPr lang="en-US" sz="1800" smtClean="0"/>
              <a:t>(</a:t>
            </a:r>
            <a:r>
              <a:rPr lang="en-US" sz="1800" i="1" smtClean="0"/>
              <a:t>b + c</a:t>
            </a:r>
            <a:r>
              <a:rPr lang="en-US" sz="1800" smtClean="0"/>
              <a:t>) = </a:t>
            </a:r>
            <a:r>
              <a:rPr lang="en-US" sz="1800" i="1" smtClean="0"/>
              <a:t>a</a:t>
            </a:r>
            <a:r>
              <a:rPr lang="en-US" sz="1800" smtClean="0">
                <a:latin typeface="Symbol" pitchFamily="18" charset="2"/>
              </a:rPr>
              <a:t>·</a:t>
            </a:r>
            <a:r>
              <a:rPr lang="en-US" sz="1800" i="1" smtClean="0"/>
              <a:t>b + a</a:t>
            </a:r>
            <a:r>
              <a:rPr lang="en-US" sz="1800" smtClean="0">
                <a:latin typeface="Symbol" pitchFamily="18" charset="2"/>
              </a:rPr>
              <a:t>·</a:t>
            </a:r>
            <a:r>
              <a:rPr lang="en-US" sz="1800" i="1" smtClean="0"/>
              <a:t>c</a:t>
            </a:r>
            <a:endParaRPr lang="fa-IR" sz="1800" i="1" smtClean="0">
              <a:cs typeface="Times New Roman" pitchFamily="18" charset="0"/>
            </a:endParaRPr>
          </a:p>
          <a:p>
            <a:pPr algn="r" rtl="1" eaLnBrk="1" hangingPunct="1"/>
            <a:r>
              <a:rPr lang="fa-IR" sz="2400" b="1" i="1" smtClean="0">
                <a:cs typeface="Nazanin" pitchFamily="2" charset="-78"/>
              </a:rPr>
              <a:t>اصل5</a:t>
            </a:r>
            <a:r>
              <a:rPr lang="en-US" sz="2400" b="1" i="1" smtClean="0">
                <a:cs typeface="Nazanin" pitchFamily="2" charset="-78"/>
              </a:rPr>
              <a:t>(P5)</a:t>
            </a:r>
            <a:r>
              <a:rPr lang="fa-IR" sz="2400" b="1" i="1" smtClean="0">
                <a:cs typeface="Nazanin" pitchFamily="2" charset="-78"/>
              </a:rPr>
              <a:t>: مکمل</a:t>
            </a:r>
            <a:endParaRPr lang="en-US" sz="2400" b="1" i="1" smtClean="0">
              <a:cs typeface="Nazanin" pitchFamily="2" charset="-78"/>
            </a:endParaRPr>
          </a:p>
          <a:p>
            <a:pPr lvl="1" eaLnBrk="1" hangingPunct="1">
              <a:buFontTx/>
              <a:buNone/>
            </a:pPr>
            <a:r>
              <a:rPr lang="en-US" sz="1800" smtClean="0"/>
              <a:t>(a) a+a</a:t>
            </a:r>
            <a:r>
              <a:rPr lang="el-GR" sz="1800" smtClean="0">
                <a:cs typeface="Times New Roman" pitchFamily="18" charset="0"/>
              </a:rPr>
              <a:t>΄</a:t>
            </a:r>
            <a:r>
              <a:rPr lang="en-US" sz="1800" smtClean="0"/>
              <a:t>=1 			(b) a.a΄=0 </a:t>
            </a:r>
          </a:p>
        </p:txBody>
      </p:sp>
      <p:sp>
        <p:nvSpPr>
          <p:cNvPr id="9728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نمايش عددي دادها</a:t>
            </a:r>
            <a:endParaRPr lang="en-US" sz="2800" b="1" smtClean="0">
              <a:cs typeface="Nazanin" pitchFamily="2" charset="-78"/>
            </a:endParaRPr>
          </a:p>
        </p:txBody>
      </p:sp>
      <p:sp>
        <p:nvSpPr>
          <p:cNvPr id="1028" name="Rectangle 3"/>
          <p:cNvSpPr>
            <a:spLocks noGrp="1" noChangeArrowheads="1"/>
          </p:cNvSpPr>
          <p:nvPr>
            <p:ph type="subTitle" idx="1"/>
          </p:nvPr>
        </p:nvSpPr>
        <p:spPr>
          <a:xfrm>
            <a:off x="533400" y="1219200"/>
            <a:ext cx="7620000" cy="4800600"/>
          </a:xfrm>
          <a:noFill/>
        </p:spPr>
        <p:txBody>
          <a:bodyPr/>
          <a:lstStyle/>
          <a:p>
            <a:pPr algn="r" rtl="1" eaLnBrk="1" hangingPunct="1">
              <a:buFontTx/>
              <a:buChar char="•"/>
            </a:pPr>
            <a:r>
              <a:rPr lang="fa-IR" sz="2400" smtClean="0">
                <a:cs typeface="Nazanin" pitchFamily="2" charset="-78"/>
              </a:rPr>
              <a:t>اگر پاية هر سيستم </a:t>
            </a:r>
            <a:r>
              <a:rPr lang="en-US" sz="2400" smtClean="0">
                <a:cs typeface="Nazanin" pitchFamily="2" charset="-78"/>
              </a:rPr>
              <a:t>R</a:t>
            </a:r>
            <a:r>
              <a:rPr lang="fa-IR" sz="2400" smtClean="0">
                <a:cs typeface="Nazanin" pitchFamily="2" charset="-78"/>
              </a:rPr>
              <a:t>باشد</a:t>
            </a:r>
          </a:p>
          <a:p>
            <a:pPr lvl="1" algn="r" rtl="1" eaLnBrk="1" hangingPunct="1">
              <a:buFontTx/>
              <a:buChar char="–"/>
            </a:pPr>
            <a:r>
              <a:rPr lang="fa-IR" sz="2400" smtClean="0">
                <a:cs typeface="Nazanin" pitchFamily="2" charset="-78"/>
              </a:rPr>
              <a:t>بايد از </a:t>
            </a:r>
            <a:r>
              <a:rPr lang="en-US" sz="2400" smtClean="0">
                <a:cs typeface="Nazanin" pitchFamily="2" charset="-78"/>
              </a:rPr>
              <a:t>R-1</a:t>
            </a:r>
            <a:r>
              <a:rPr lang="fa-IR" sz="2400" smtClean="0">
                <a:cs typeface="Nazanin" pitchFamily="2" charset="-78"/>
              </a:rPr>
              <a:t>رقم براي نمايش اعداد استفاده كرد.</a:t>
            </a:r>
          </a:p>
          <a:p>
            <a:pPr lvl="1" algn="r" rtl="1" eaLnBrk="1" hangingPunct="1">
              <a:buFontTx/>
              <a:buChar char="–"/>
            </a:pPr>
            <a:r>
              <a:rPr lang="fa-IR" sz="2400" smtClean="0">
                <a:cs typeface="Nazanin" pitchFamily="2" charset="-78"/>
              </a:rPr>
              <a:t>مثال:</a:t>
            </a:r>
          </a:p>
          <a:p>
            <a:pPr lvl="1" algn="l" rtl="1" eaLnBrk="1" hangingPunct="1"/>
            <a:r>
              <a:rPr kumimoji="1" lang="en-US" altLang="ko-KR" sz="2000" smtClean="0">
                <a:ea typeface="Gulim" pitchFamily="34" charset="-127"/>
              </a:rPr>
              <a:t>A</a:t>
            </a:r>
            <a:r>
              <a:rPr kumimoji="1" lang="en-US" altLang="ko-KR" sz="2000" baseline="-25000" smtClean="0">
                <a:ea typeface="Gulim" pitchFamily="34" charset="-127"/>
              </a:rPr>
              <a:t>R</a:t>
            </a:r>
            <a:r>
              <a:rPr kumimoji="1" lang="en-US" altLang="ko-KR" sz="2000" smtClean="0">
                <a:ea typeface="Gulim" pitchFamily="34" charset="-127"/>
              </a:rPr>
              <a:t>  = a</a:t>
            </a:r>
            <a:r>
              <a:rPr kumimoji="1" lang="en-US" altLang="ko-KR" sz="2000" baseline="-25000" smtClean="0">
                <a:ea typeface="Gulim" pitchFamily="34" charset="-127"/>
              </a:rPr>
              <a:t>n-1</a:t>
            </a:r>
            <a:r>
              <a:rPr kumimoji="1" lang="en-US" altLang="ko-KR" sz="2000" smtClean="0">
                <a:ea typeface="Gulim" pitchFamily="34" charset="-127"/>
              </a:rPr>
              <a:t> a</a:t>
            </a:r>
            <a:r>
              <a:rPr kumimoji="1" lang="en-US" altLang="ko-KR" sz="2000" baseline="-25000" smtClean="0">
                <a:ea typeface="Gulim" pitchFamily="34" charset="-127"/>
              </a:rPr>
              <a:t>n-2</a:t>
            </a:r>
            <a:r>
              <a:rPr kumimoji="1" lang="en-US" altLang="ko-KR" sz="2000" smtClean="0">
                <a:ea typeface="Gulim" pitchFamily="34" charset="-127"/>
              </a:rPr>
              <a:t> ... a</a:t>
            </a:r>
            <a:r>
              <a:rPr kumimoji="1" lang="en-US" altLang="ko-KR" sz="2000" baseline="-25000" smtClean="0">
                <a:ea typeface="Gulim" pitchFamily="34" charset="-127"/>
              </a:rPr>
              <a:t>1</a:t>
            </a:r>
            <a:r>
              <a:rPr kumimoji="1" lang="en-US" altLang="ko-KR" sz="2000" smtClean="0">
                <a:ea typeface="Gulim" pitchFamily="34" charset="-127"/>
              </a:rPr>
              <a:t> a</a:t>
            </a:r>
            <a:r>
              <a:rPr kumimoji="1" lang="en-US" altLang="ko-KR" sz="2000" baseline="-25000" smtClean="0">
                <a:ea typeface="Gulim" pitchFamily="34" charset="-127"/>
              </a:rPr>
              <a:t>0</a:t>
            </a:r>
            <a:r>
              <a:rPr kumimoji="1" lang="en-US" altLang="ko-KR" sz="2000" smtClean="0">
                <a:ea typeface="Gulim" pitchFamily="34" charset="-127"/>
              </a:rPr>
              <a:t> .a</a:t>
            </a:r>
            <a:r>
              <a:rPr kumimoji="1" lang="en-US" altLang="ko-KR" sz="2000" baseline="-25000" smtClean="0">
                <a:ea typeface="Gulim" pitchFamily="34" charset="-127"/>
              </a:rPr>
              <a:t>-1</a:t>
            </a:r>
            <a:r>
              <a:rPr kumimoji="1" lang="en-US" altLang="ko-KR" sz="2000" smtClean="0">
                <a:ea typeface="Gulim" pitchFamily="34" charset="-127"/>
              </a:rPr>
              <a:t>…a</a:t>
            </a:r>
            <a:r>
              <a:rPr kumimoji="1" lang="en-US" altLang="ko-KR" sz="2000" baseline="-25000" smtClean="0">
                <a:ea typeface="Gulim" pitchFamily="34" charset="-127"/>
              </a:rPr>
              <a:t>-m</a:t>
            </a:r>
          </a:p>
          <a:p>
            <a:pPr lvl="1" algn="r" rtl="1" eaLnBrk="1" hangingPunct="1"/>
            <a:r>
              <a:rPr kumimoji="1" lang="fa-IR" sz="2400" smtClean="0">
                <a:cs typeface="Nazanin" pitchFamily="2" charset="-78"/>
              </a:rPr>
              <a:t>نقطه در اينجا قسمت طبيعي و كسري عدد را از يكديگر جدا كرده است.</a:t>
            </a:r>
          </a:p>
          <a:p>
            <a:pPr lvl="1" algn="r" rtl="1" eaLnBrk="1" hangingPunct="1">
              <a:buFontTx/>
              <a:buChar char="–"/>
            </a:pPr>
            <a:r>
              <a:rPr kumimoji="1" lang="fa-IR" sz="2400" smtClean="0">
                <a:cs typeface="Nazanin" pitchFamily="2" charset="-78"/>
              </a:rPr>
              <a:t>ارزش </a:t>
            </a:r>
            <a:r>
              <a:rPr kumimoji="1" lang="en-US" sz="2400" smtClean="0">
                <a:cs typeface="Nazanin" pitchFamily="2" charset="-78"/>
              </a:rPr>
              <a:t>A</a:t>
            </a:r>
            <a:r>
              <a:rPr kumimoji="1" lang="en-US" sz="2400" baseline="-25000" smtClean="0">
                <a:cs typeface="Nazanin" pitchFamily="2" charset="-78"/>
              </a:rPr>
              <a:t>R</a:t>
            </a:r>
            <a:r>
              <a:rPr kumimoji="1" lang="fa-IR" sz="2400" smtClean="0">
                <a:cs typeface="Nazanin" pitchFamily="2" charset="-78"/>
              </a:rPr>
              <a:t>برابر است با:</a:t>
            </a:r>
          </a:p>
          <a:p>
            <a:pPr lvl="1" algn="l" rtl="1" eaLnBrk="1" hangingPunct="1"/>
            <a:r>
              <a:rPr kumimoji="1" lang="en-US" altLang="ko-KR" sz="2400" smtClean="0">
                <a:ea typeface="Gulim" pitchFamily="34" charset="-127"/>
              </a:rPr>
              <a:t>V(AR  ) =</a:t>
            </a:r>
            <a:endParaRPr kumimoji="1" lang="en-US" sz="2400" smtClean="0"/>
          </a:p>
        </p:txBody>
      </p:sp>
      <p:graphicFrame>
        <p:nvGraphicFramePr>
          <p:cNvPr id="1026" name="Object 4"/>
          <p:cNvGraphicFramePr>
            <a:graphicFrameLocks noChangeAspect="1"/>
          </p:cNvGraphicFramePr>
          <p:nvPr/>
        </p:nvGraphicFramePr>
        <p:xfrm>
          <a:off x="2209800" y="3581400"/>
          <a:ext cx="1184275" cy="1003300"/>
        </p:xfrm>
        <a:graphic>
          <a:graphicData uri="http://schemas.openxmlformats.org/presentationml/2006/ole">
            <mc:AlternateContent xmlns:mc="http://schemas.openxmlformats.org/markup-compatibility/2006">
              <mc:Choice xmlns:v="urn:schemas-microsoft-com:vml" Requires="v">
                <p:oleObj spid="_x0000_s1029" name="수식" r:id="rId3" imgW="507960" imgH="431640" progId="Equation.3">
                  <p:embed/>
                </p:oleObj>
              </mc:Choice>
              <mc:Fallback>
                <p:oleObj name="수식" r:id="rId3" imgW="50796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1184275"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457200" y="4724400"/>
            <a:ext cx="7696200" cy="641350"/>
          </a:xfrm>
          <a:prstGeom prst="rect">
            <a:avLst/>
          </a:prstGeom>
          <a:noFill/>
          <a:ln w="9525">
            <a:noFill/>
            <a:miter lim="800000"/>
            <a:headEnd/>
            <a:tailEnd/>
          </a:ln>
        </p:spPr>
        <p:txBody>
          <a:bodyPr>
            <a:spAutoFit/>
          </a:bodyPr>
          <a:lstStyle/>
          <a:p>
            <a:pPr algn="l"/>
            <a:r>
              <a:rPr kumimoji="1" lang="en-US" altLang="ko-KR" u="none">
                <a:ea typeface="Gulim" pitchFamily="34" charset="-127"/>
              </a:rPr>
              <a:t>R = 10   Decimal number system,	R =   2   Binary</a:t>
            </a:r>
          </a:p>
          <a:p>
            <a:pPr algn="l"/>
            <a:r>
              <a:rPr kumimoji="1" lang="en-US" altLang="ko-KR" u="none">
                <a:ea typeface="Gulim" pitchFamily="34" charset="-127"/>
              </a:rPr>
              <a:t>R =   8   Octal,			R = 16   Hexadecimal</a:t>
            </a:r>
          </a:p>
        </p:txBody>
      </p:sp>
      <p:sp>
        <p:nvSpPr>
          <p:cNvPr id="1030"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Shape 6145"/>
          <p:cNvSpPr>
            <a:spLocks noGrp="1" noChangeArrowheads="1"/>
          </p:cNvSpPr>
          <p:nvPr>
            <p:ph type="title" idx="4294967295"/>
          </p:nvPr>
        </p:nvSpPr>
        <p:spPr/>
        <p:txBody>
          <a:bodyPr lIns="92075" tIns="46038" rIns="92075" bIns="46038"/>
          <a:lstStyle/>
          <a:p>
            <a:pPr eaLnBrk="1" hangingPunct="1"/>
            <a:r>
              <a:rPr lang="fa-IR" sz="5400" b="1" smtClean="0">
                <a:cs typeface="Nazanin" pitchFamily="2" charset="-78"/>
              </a:rPr>
              <a:t>قضاياي جبر بول</a:t>
            </a:r>
            <a:endParaRPr lang="en-US" sz="5400" b="1" smtClean="0">
              <a:cs typeface="Nazanin" pitchFamily="2" charset="-78"/>
            </a:endParaRPr>
          </a:p>
        </p:txBody>
      </p:sp>
      <p:sp>
        <p:nvSpPr>
          <p:cNvPr id="2052" name="Shape 6146"/>
          <p:cNvSpPr>
            <a:spLocks noGrp="1" noChangeArrowheads="1"/>
          </p:cNvSpPr>
          <p:nvPr>
            <p:ph type="body" idx="4294967295"/>
          </p:nvPr>
        </p:nvSpPr>
        <p:spPr/>
        <p:txBody>
          <a:bodyPr lIns="92075" tIns="46038" rIns="92075" bIns="46038"/>
          <a:lstStyle/>
          <a:p>
            <a:pPr marL="0" indent="0" algn="r" rtl="1" eaLnBrk="1" hangingPunct="1">
              <a:spcBef>
                <a:spcPct val="0"/>
              </a:spcBef>
            </a:pPr>
            <a:r>
              <a:rPr lang="fa-IR" sz="2400" b="1" i="1" smtClean="0">
                <a:solidFill>
                  <a:schemeClr val="tx2"/>
                </a:solidFill>
                <a:cs typeface="Nazanin" pitchFamily="2" charset="-78"/>
              </a:rPr>
              <a:t>قضيه 1</a:t>
            </a:r>
            <a:r>
              <a:rPr lang="en-US" sz="2400" b="1" i="1" smtClean="0">
                <a:solidFill>
                  <a:schemeClr val="tx2"/>
                </a:solidFill>
                <a:cs typeface="Nazanin" pitchFamily="2" charset="-78"/>
              </a:rPr>
              <a:t>(T1)</a:t>
            </a:r>
            <a:r>
              <a:rPr lang="fa-IR" sz="2400" b="1" i="1" smtClean="0">
                <a:solidFill>
                  <a:schemeClr val="tx2"/>
                </a:solidFill>
                <a:cs typeface="Nazanin" pitchFamily="2" charset="-78"/>
              </a:rPr>
              <a:t>: </a:t>
            </a:r>
            <a:endParaRPr lang="en-US" sz="2400" b="1" i="1" smtClean="0">
              <a:solidFill>
                <a:schemeClr val="tx2"/>
              </a:solidFill>
              <a:cs typeface="Nazanin" pitchFamily="2" charset="-78"/>
            </a:endParaRPr>
          </a:p>
          <a:p>
            <a:pPr marL="0" indent="0" eaLnBrk="1" hangingPunct="1">
              <a:buFontTx/>
              <a:buNone/>
            </a:pPr>
            <a:r>
              <a:rPr lang="en-US" sz="1800" smtClean="0"/>
              <a:t>	(a) </a:t>
            </a:r>
            <a:r>
              <a:rPr lang="en-US" sz="1800" i="1" smtClean="0"/>
              <a:t>a + a = a</a:t>
            </a:r>
            <a:r>
              <a:rPr lang="en-US" sz="1800" b="1" smtClean="0"/>
              <a:t>			</a:t>
            </a:r>
            <a:r>
              <a:rPr lang="en-US" sz="1800" smtClean="0"/>
              <a:t>(b) </a:t>
            </a:r>
            <a:r>
              <a:rPr lang="en-US" sz="1800" i="1" smtClean="0"/>
              <a:t>aa = a</a:t>
            </a:r>
            <a:endParaRPr lang="fa-IR" sz="1800" i="1" smtClean="0">
              <a:cs typeface="Times New Roman" pitchFamily="18" charset="0"/>
            </a:endParaRPr>
          </a:p>
          <a:p>
            <a:pPr marL="0" indent="0" algn="r" rtl="1" eaLnBrk="1" hangingPunct="1"/>
            <a:r>
              <a:rPr lang="fa-IR" sz="2400" b="1" i="1" smtClean="0">
                <a:solidFill>
                  <a:schemeClr val="tx2"/>
                </a:solidFill>
                <a:cs typeface="Nazanin" pitchFamily="2" charset="-78"/>
              </a:rPr>
              <a:t>قضيه 2</a:t>
            </a:r>
            <a:r>
              <a:rPr lang="en-US" sz="2400" b="1" i="1" smtClean="0">
                <a:solidFill>
                  <a:schemeClr val="tx2"/>
                </a:solidFill>
                <a:cs typeface="Nazanin" pitchFamily="2" charset="-78"/>
              </a:rPr>
              <a:t>(T2)</a:t>
            </a:r>
            <a:r>
              <a:rPr lang="fa-IR" sz="2400" b="1" i="1" smtClean="0">
                <a:solidFill>
                  <a:schemeClr val="tx2"/>
                </a:solidFill>
                <a:cs typeface="Nazanin" pitchFamily="2" charset="-78"/>
              </a:rPr>
              <a:t>:</a:t>
            </a:r>
            <a:endParaRPr lang="en-US" sz="2400" b="1" i="1" smtClean="0">
              <a:solidFill>
                <a:schemeClr val="tx2"/>
              </a:solidFill>
              <a:cs typeface="Nazanin" pitchFamily="2" charset="-78"/>
            </a:endParaRPr>
          </a:p>
          <a:p>
            <a:pPr marL="0" indent="0" eaLnBrk="1" hangingPunct="1">
              <a:buFontTx/>
              <a:buNone/>
            </a:pPr>
            <a:r>
              <a:rPr lang="en-US" sz="1800" smtClean="0"/>
              <a:t>	(a) </a:t>
            </a:r>
            <a:r>
              <a:rPr lang="en-US" sz="1800" i="1" smtClean="0"/>
              <a:t>a</a:t>
            </a:r>
            <a:r>
              <a:rPr lang="en-US" sz="1800" smtClean="0"/>
              <a:t> + 1 = 1			(b) </a:t>
            </a:r>
            <a:r>
              <a:rPr lang="en-US" sz="1800" i="1" smtClean="0"/>
              <a:t>a</a:t>
            </a:r>
            <a:r>
              <a:rPr lang="en-US" sz="1800" smtClean="0"/>
              <a:t>0 = 0</a:t>
            </a:r>
            <a:endParaRPr lang="fa-IR" sz="1800" smtClean="0">
              <a:cs typeface="Times New Roman" pitchFamily="18" charset="0"/>
            </a:endParaRPr>
          </a:p>
          <a:p>
            <a:pPr marL="0" indent="0" algn="r" rtl="1" eaLnBrk="1" hangingPunct="1"/>
            <a:r>
              <a:rPr lang="fa-IR" sz="2400" b="1" i="1" smtClean="0">
                <a:solidFill>
                  <a:schemeClr val="tx2"/>
                </a:solidFill>
                <a:cs typeface="Nazanin" pitchFamily="2" charset="-78"/>
              </a:rPr>
              <a:t>قضيه 3</a:t>
            </a:r>
            <a:r>
              <a:rPr lang="en-US" sz="2400" b="1" i="1" smtClean="0">
                <a:solidFill>
                  <a:schemeClr val="tx2"/>
                </a:solidFill>
                <a:cs typeface="Nazanin" pitchFamily="2" charset="-78"/>
              </a:rPr>
              <a:t>(T3)</a:t>
            </a:r>
            <a:r>
              <a:rPr lang="fa-IR" sz="2400" b="1" i="1" smtClean="0">
                <a:solidFill>
                  <a:schemeClr val="tx2"/>
                </a:solidFill>
                <a:cs typeface="Nazanin" pitchFamily="2" charset="-78"/>
              </a:rPr>
              <a:t>:</a:t>
            </a:r>
            <a:endParaRPr lang="en-US" sz="2400" b="1" i="1" smtClean="0">
              <a:solidFill>
                <a:schemeClr val="tx2"/>
              </a:solidFill>
              <a:cs typeface="Nazanin" pitchFamily="2" charset="-78"/>
            </a:endParaRPr>
          </a:p>
          <a:p>
            <a:pPr marL="0" indent="0" algn="r" rtl="1" eaLnBrk="1" hangingPunct="1"/>
            <a:endParaRPr lang="fa-IR" sz="2400" b="1" i="1" smtClean="0">
              <a:solidFill>
                <a:schemeClr val="tx2"/>
              </a:solidFill>
              <a:cs typeface="Nazanin" pitchFamily="2" charset="-78"/>
            </a:endParaRPr>
          </a:p>
          <a:p>
            <a:pPr marL="0" indent="0" algn="r" rtl="1" eaLnBrk="1" hangingPunct="1"/>
            <a:r>
              <a:rPr lang="fa-IR" sz="2400" b="1" i="1" smtClean="0">
                <a:solidFill>
                  <a:schemeClr val="tx2"/>
                </a:solidFill>
                <a:cs typeface="Nazanin" pitchFamily="2" charset="-78"/>
              </a:rPr>
              <a:t>قضيه 4</a:t>
            </a:r>
            <a:r>
              <a:rPr lang="en-US" sz="2400" b="1" i="1" smtClean="0">
                <a:solidFill>
                  <a:schemeClr val="tx2"/>
                </a:solidFill>
                <a:cs typeface="Nazanin" pitchFamily="2" charset="-78"/>
              </a:rPr>
              <a:t>(T4)</a:t>
            </a:r>
            <a:r>
              <a:rPr lang="fa-IR" sz="2400" b="1" i="1" smtClean="0">
                <a:solidFill>
                  <a:schemeClr val="tx2"/>
                </a:solidFill>
                <a:cs typeface="Nazanin" pitchFamily="2" charset="-78"/>
              </a:rPr>
              <a:t>: </a:t>
            </a:r>
          </a:p>
          <a:p>
            <a:pPr marL="0" indent="0" eaLnBrk="1" hangingPunct="1">
              <a:buFontTx/>
              <a:buNone/>
            </a:pPr>
            <a:r>
              <a:rPr lang="fa-IR" sz="1800" smtClean="0">
                <a:cs typeface="Times New Roman" pitchFamily="18" charset="0"/>
              </a:rPr>
              <a:t>        </a:t>
            </a:r>
            <a:r>
              <a:rPr lang="en-US" sz="1800" smtClean="0"/>
              <a:t>(a) (</a:t>
            </a:r>
            <a:r>
              <a:rPr lang="en-US" sz="1800" i="1" smtClean="0"/>
              <a:t>a</a:t>
            </a:r>
            <a:r>
              <a:rPr lang="en-US" sz="1800" smtClean="0"/>
              <a:t> +b)΄=a΄ b΄   	</a:t>
            </a:r>
            <a:r>
              <a:rPr lang="fa-IR" sz="1800" smtClean="0">
                <a:cs typeface="Times New Roman" pitchFamily="18" charset="0"/>
              </a:rPr>
              <a:t>  </a:t>
            </a:r>
            <a:r>
              <a:rPr lang="en-US" sz="1800" smtClean="0"/>
              <a:t>	(b) (ab) ΄ = a΄ + b΄</a:t>
            </a:r>
          </a:p>
          <a:p>
            <a:pPr marL="0" indent="0" algn="r" rtl="1" eaLnBrk="1" hangingPunct="1"/>
            <a:r>
              <a:rPr lang="fa-IR" sz="2400" b="1" i="1" smtClean="0">
                <a:solidFill>
                  <a:schemeClr val="tx2"/>
                </a:solidFill>
                <a:cs typeface="Nazanin" pitchFamily="2" charset="-78"/>
              </a:rPr>
              <a:t> قضيه 5</a:t>
            </a:r>
            <a:r>
              <a:rPr lang="en-US" sz="2400" b="1" i="1" smtClean="0">
                <a:solidFill>
                  <a:schemeClr val="tx2"/>
                </a:solidFill>
                <a:cs typeface="Nazanin" pitchFamily="2" charset="-78"/>
              </a:rPr>
              <a:t>(T5)</a:t>
            </a:r>
            <a:r>
              <a:rPr lang="fa-IR" sz="2400" b="1" i="1" smtClean="0">
                <a:solidFill>
                  <a:schemeClr val="tx2"/>
                </a:solidFill>
                <a:cs typeface="Nazanin" pitchFamily="2" charset="-78"/>
              </a:rPr>
              <a:t>:</a:t>
            </a:r>
            <a:endParaRPr lang="en-US" sz="2400" b="1" i="1" smtClean="0">
              <a:solidFill>
                <a:schemeClr val="tx2"/>
              </a:solidFill>
              <a:cs typeface="Nazanin" pitchFamily="2" charset="-78"/>
            </a:endParaRPr>
          </a:p>
          <a:p>
            <a:pPr marL="0" indent="0" eaLnBrk="1" hangingPunct="1">
              <a:buFontTx/>
              <a:buNone/>
            </a:pPr>
            <a:r>
              <a:rPr lang="fa-IR" sz="1800" smtClean="0">
                <a:cs typeface="Times New Roman" pitchFamily="18" charset="0"/>
              </a:rPr>
              <a:t>        </a:t>
            </a:r>
            <a:r>
              <a:rPr lang="en-US" sz="1800" smtClean="0"/>
              <a:t>(a) </a:t>
            </a:r>
            <a:r>
              <a:rPr lang="en-US" sz="1800" i="1" smtClean="0"/>
              <a:t>a</a:t>
            </a:r>
            <a:r>
              <a:rPr lang="en-US" sz="1800" smtClean="0"/>
              <a:t> +ab=a   	</a:t>
            </a:r>
            <a:r>
              <a:rPr lang="fa-IR" sz="1800" smtClean="0">
                <a:cs typeface="Times New Roman" pitchFamily="18" charset="0"/>
              </a:rPr>
              <a:t>  </a:t>
            </a:r>
            <a:r>
              <a:rPr lang="en-US" sz="1800" smtClean="0"/>
              <a:t>		(b)a (a+b)΄ = a</a:t>
            </a:r>
          </a:p>
          <a:p>
            <a:pPr marL="0" indent="0" eaLnBrk="1" hangingPunct="1">
              <a:buFontTx/>
              <a:buNone/>
            </a:pPr>
            <a:endParaRPr lang="fa-IR" sz="1800" smtClean="0">
              <a:cs typeface="Times New Roman" pitchFamily="18" charset="0"/>
            </a:endParaRPr>
          </a:p>
        </p:txBody>
      </p:sp>
      <p:graphicFrame>
        <p:nvGraphicFramePr>
          <p:cNvPr id="2050" name="Object 4"/>
          <p:cNvGraphicFramePr>
            <a:graphicFrameLocks/>
          </p:cNvGraphicFramePr>
          <p:nvPr/>
        </p:nvGraphicFramePr>
        <p:xfrm>
          <a:off x="4572000" y="3427413"/>
          <a:ext cx="658813" cy="287337"/>
        </p:xfrm>
        <a:graphic>
          <a:graphicData uri="http://schemas.openxmlformats.org/presentationml/2006/ole">
            <mc:AlternateContent xmlns:mc="http://schemas.openxmlformats.org/markup-compatibility/2006">
              <mc:Choice xmlns:v="urn:schemas-microsoft-com:vml" Requires="v">
                <p:oleObj spid="_x0000_s2053" name="Equation" r:id="rId3" imgW="380880" imgH="177480" progId="Equation.2">
                  <p:embed/>
                </p:oleObj>
              </mc:Choice>
              <mc:Fallback>
                <p:oleObj name="Equation" r:id="rId3" imgW="380880" imgH="177480" progId="Equation.2">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7413"/>
                        <a:ext cx="65881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Shape 77826"/>
          <p:cNvSpPr>
            <a:spLocks noGrp="1" noChangeArrowheads="1"/>
          </p:cNvSpPr>
          <p:nvPr>
            <p:ph type="title" idx="4294967295"/>
          </p:nvPr>
        </p:nvSpPr>
        <p:spPr>
          <a:noFill/>
        </p:spPr>
        <p:txBody>
          <a:bodyPr lIns="92075" tIns="46038" rIns="92075" bIns="46038"/>
          <a:lstStyle/>
          <a:p>
            <a:pPr eaLnBrk="1" hangingPunct="1"/>
            <a:endParaRPr lang="fa-IR" b="1" smtClean="0"/>
          </a:p>
        </p:txBody>
      </p:sp>
      <p:sp>
        <p:nvSpPr>
          <p:cNvPr id="98307" name="Shape 7170"/>
          <p:cNvSpPr>
            <a:spLocks noGrp="1" noChangeArrowheads="1"/>
          </p:cNvSpPr>
          <p:nvPr>
            <p:ph type="body" idx="4294967295"/>
          </p:nvPr>
        </p:nvSpPr>
        <p:spPr/>
        <p:txBody>
          <a:bodyPr lIns="92075" tIns="46038" rIns="92075" bIns="46038"/>
          <a:lstStyle/>
          <a:p>
            <a:pPr algn="r" rtl="1" eaLnBrk="1" hangingPunct="1">
              <a:lnSpc>
                <a:spcPct val="90000"/>
              </a:lnSpc>
              <a:buFontTx/>
              <a:buNone/>
            </a:pPr>
            <a:r>
              <a:rPr lang="fa-IR" sz="2800" b="1" i="1" smtClean="0">
                <a:solidFill>
                  <a:schemeClr val="tx2"/>
                </a:solidFill>
                <a:cs typeface="Nazanin" pitchFamily="2" charset="-78"/>
              </a:rPr>
              <a:t>بعضي از خواص صفر و يک در جبر بول</a:t>
            </a:r>
            <a:r>
              <a:rPr lang="fa-IR" b="1" i="1" smtClean="0">
                <a:latin typeface="Bnazanin"/>
                <a:cs typeface="Nazanin" pitchFamily="2" charset="-78"/>
              </a:rPr>
              <a:t>:</a:t>
            </a:r>
            <a:endParaRPr lang="en-US" smtClean="0">
              <a:latin typeface="Bnazanin"/>
              <a:cs typeface="Nazanin" pitchFamily="2" charset="-78"/>
            </a:endParaRPr>
          </a:p>
          <a:p>
            <a:pPr eaLnBrk="1" hangingPunct="1">
              <a:lnSpc>
                <a:spcPct val="90000"/>
              </a:lnSpc>
              <a:buFontTx/>
              <a:buNone/>
            </a:pPr>
            <a:endParaRPr lang="en-US" sz="1800" smtClean="0"/>
          </a:p>
          <a:p>
            <a:pPr eaLnBrk="1" hangingPunct="1">
              <a:lnSpc>
                <a:spcPct val="90000"/>
              </a:lnSpc>
              <a:buFontTx/>
              <a:buNone/>
            </a:pPr>
            <a:r>
              <a:rPr lang="en-US" sz="2800" smtClean="0">
                <a:cs typeface="Nazanin" pitchFamily="2" charset="-78"/>
              </a:rPr>
              <a:t>	</a:t>
            </a:r>
            <a:r>
              <a:rPr lang="en-US" sz="2000" u="sng" smtClean="0">
                <a:cs typeface="Nazanin" pitchFamily="2" charset="-78"/>
              </a:rPr>
              <a:t>OR</a:t>
            </a:r>
            <a:r>
              <a:rPr lang="fa-IR" sz="2000" u="sng" smtClean="0">
                <a:cs typeface="Nazanin" pitchFamily="2" charset="-78"/>
              </a:rPr>
              <a:t>  </a:t>
            </a:r>
            <a:r>
              <a:rPr lang="en-US" sz="2000" u="sng" smtClean="0">
                <a:cs typeface="Nazanin" pitchFamily="2" charset="-78"/>
              </a:rPr>
              <a:t> </a:t>
            </a:r>
            <a:r>
              <a:rPr lang="fa-IR" sz="2000" u="sng" smtClean="0">
                <a:cs typeface="Nazanin" pitchFamily="2" charset="-78"/>
              </a:rPr>
              <a:t>(جمع)</a:t>
            </a:r>
            <a:r>
              <a:rPr lang="en-US" sz="2000" u="sng" smtClean="0">
                <a:cs typeface="Nazanin" pitchFamily="2" charset="-78"/>
              </a:rPr>
              <a:t>		AND</a:t>
            </a:r>
            <a:r>
              <a:rPr lang="fa-IR" sz="2000" u="sng" smtClean="0">
                <a:cs typeface="Nazanin" pitchFamily="2" charset="-78"/>
              </a:rPr>
              <a:t> </a:t>
            </a:r>
            <a:r>
              <a:rPr lang="en-US" sz="2000" u="sng" smtClean="0">
                <a:cs typeface="Nazanin" pitchFamily="2" charset="-78"/>
              </a:rPr>
              <a:t> </a:t>
            </a:r>
            <a:r>
              <a:rPr lang="fa-IR" sz="2000" u="sng" smtClean="0">
                <a:cs typeface="Nazanin" pitchFamily="2" charset="-78"/>
              </a:rPr>
              <a:t>(ضرب)</a:t>
            </a:r>
            <a:r>
              <a:rPr lang="en-US" sz="2000" u="sng" smtClean="0">
                <a:cs typeface="Nazanin" pitchFamily="2" charset="-78"/>
              </a:rPr>
              <a:t>		Complement </a:t>
            </a:r>
            <a:r>
              <a:rPr lang="fa-IR" sz="2000" u="sng" smtClean="0">
                <a:cs typeface="Nazanin" pitchFamily="2" charset="-78"/>
              </a:rPr>
              <a:t>(مکمل)</a:t>
            </a:r>
            <a:endParaRPr lang="en-US" sz="2000" smtClean="0">
              <a:cs typeface="Nazanin" pitchFamily="2" charset="-78"/>
            </a:endParaRPr>
          </a:p>
          <a:p>
            <a:pPr eaLnBrk="1" hangingPunct="1">
              <a:lnSpc>
                <a:spcPct val="90000"/>
              </a:lnSpc>
              <a:buFontTx/>
              <a:buNone/>
            </a:pPr>
            <a:r>
              <a:rPr lang="en-US" sz="2000" b="1" i="1" smtClean="0">
                <a:cs typeface="Nazanin" pitchFamily="2" charset="-78"/>
              </a:rPr>
              <a:t>	</a:t>
            </a:r>
            <a:r>
              <a:rPr lang="en-US" sz="2000" i="1" smtClean="0">
                <a:cs typeface="Nazanin" pitchFamily="2" charset="-78"/>
              </a:rPr>
              <a:t>a</a:t>
            </a:r>
            <a:r>
              <a:rPr lang="en-US" sz="2000" smtClean="0">
                <a:cs typeface="Nazanin" pitchFamily="2" charset="-78"/>
              </a:rPr>
              <a:t> + 0 = 0		</a:t>
            </a:r>
            <a:r>
              <a:rPr lang="en-US" sz="2000" i="1" smtClean="0">
                <a:cs typeface="Nazanin" pitchFamily="2" charset="-78"/>
              </a:rPr>
              <a:t>a</a:t>
            </a:r>
            <a:r>
              <a:rPr lang="en-US" sz="2000" smtClean="0">
                <a:cs typeface="Nazanin" pitchFamily="2" charset="-78"/>
              </a:rPr>
              <a:t>0 = 0			0΄ = 1</a:t>
            </a:r>
          </a:p>
          <a:p>
            <a:pPr eaLnBrk="1" hangingPunct="1">
              <a:lnSpc>
                <a:spcPct val="90000"/>
              </a:lnSpc>
              <a:buFontTx/>
              <a:buNone/>
            </a:pPr>
            <a:r>
              <a:rPr lang="en-US" sz="2000" smtClean="0">
                <a:cs typeface="Nazanin" pitchFamily="2" charset="-78"/>
              </a:rPr>
              <a:t>	</a:t>
            </a:r>
            <a:r>
              <a:rPr lang="en-US" sz="2000" i="1" smtClean="0">
                <a:cs typeface="Nazanin" pitchFamily="2" charset="-78"/>
              </a:rPr>
              <a:t>a</a:t>
            </a:r>
            <a:r>
              <a:rPr lang="en-US" sz="2000" smtClean="0">
                <a:cs typeface="Nazanin" pitchFamily="2" charset="-78"/>
              </a:rPr>
              <a:t> + 1 = 1		</a:t>
            </a:r>
            <a:r>
              <a:rPr lang="en-US" sz="2000" i="1" smtClean="0">
                <a:cs typeface="Nazanin" pitchFamily="2" charset="-78"/>
              </a:rPr>
              <a:t>a</a:t>
            </a:r>
            <a:r>
              <a:rPr lang="en-US" sz="2000" smtClean="0">
                <a:cs typeface="Nazanin" pitchFamily="2" charset="-78"/>
              </a:rPr>
              <a:t>1 = </a:t>
            </a:r>
            <a:r>
              <a:rPr lang="en-US" sz="2000" i="1" smtClean="0">
                <a:cs typeface="Nazanin" pitchFamily="2" charset="-78"/>
              </a:rPr>
              <a:t>a</a:t>
            </a:r>
            <a:r>
              <a:rPr lang="en-US" sz="2000" smtClean="0">
                <a:cs typeface="Nazanin" pitchFamily="2" charset="-78"/>
              </a:rPr>
              <a:t>			1΄ = 0</a:t>
            </a:r>
            <a:endParaRPr lang="en-US" sz="2000" b="1" i="1" smtClean="0">
              <a:cs typeface="Nazanin" pitchFamily="2" charset="-78"/>
            </a:endParaRPr>
          </a:p>
          <a:p>
            <a:pPr eaLnBrk="1" hangingPunct="1">
              <a:lnSpc>
                <a:spcPct val="90000"/>
              </a:lnSpc>
              <a:buFontTx/>
              <a:buNone/>
            </a:pPr>
            <a:endParaRPr lang="en-US" sz="2800" b="1" i="1" smtClean="0">
              <a:cs typeface="Nazanin" pitchFamily="2" charset="-78"/>
            </a:endParaRPr>
          </a:p>
          <a:p>
            <a:pPr algn="r" rtl="1" eaLnBrk="1" hangingPunct="1">
              <a:lnSpc>
                <a:spcPct val="90000"/>
              </a:lnSpc>
            </a:pPr>
            <a:r>
              <a:rPr lang="fa-IR" sz="2800" b="1" i="1" smtClean="0">
                <a:solidFill>
                  <a:schemeClr val="tx2"/>
                </a:solidFill>
                <a:cs typeface="Nazanin" pitchFamily="2" charset="-78"/>
              </a:rPr>
              <a:t>مثال</a:t>
            </a:r>
            <a:r>
              <a:rPr lang="fa-IR" sz="2400" b="1" i="1" smtClean="0">
                <a:solidFill>
                  <a:schemeClr val="tx2"/>
                </a:solidFill>
                <a:cs typeface="Nazanin" pitchFamily="2" charset="-78"/>
              </a:rPr>
              <a:t>:  </a:t>
            </a:r>
            <a:r>
              <a:rPr lang="fa-IR" sz="2400" smtClean="0">
                <a:cs typeface="Nazanin" pitchFamily="2" charset="-78"/>
              </a:rPr>
              <a:t>با استفاده از قضايا و اصول جبر بول تساوي زير را ثابت کنيد:</a:t>
            </a:r>
            <a:endParaRPr lang="en-US" sz="2400" smtClean="0">
              <a:cs typeface="Nazanin" pitchFamily="2" charset="-78"/>
            </a:endParaRPr>
          </a:p>
          <a:p>
            <a:pPr eaLnBrk="1" hangingPunct="1">
              <a:lnSpc>
                <a:spcPct val="90000"/>
              </a:lnSpc>
              <a:spcBef>
                <a:spcPct val="0"/>
              </a:spcBef>
              <a:buFontTx/>
              <a:buNone/>
            </a:pPr>
            <a:r>
              <a:rPr lang="en-US" sz="2200" i="1" smtClean="0"/>
              <a:t>B + AB</a:t>
            </a:r>
            <a:r>
              <a:rPr lang="en-US" sz="2200" smtClean="0"/>
              <a:t>΄</a:t>
            </a:r>
            <a:r>
              <a:rPr lang="en-US" sz="2200" i="1" smtClean="0"/>
              <a:t>C</a:t>
            </a:r>
            <a:r>
              <a:rPr lang="en-US" sz="2200" smtClean="0"/>
              <a:t>΄</a:t>
            </a:r>
            <a:r>
              <a:rPr lang="en-US" sz="2200" i="1" smtClean="0"/>
              <a:t>D</a:t>
            </a:r>
            <a:r>
              <a:rPr lang="en-US" sz="2200" smtClean="0"/>
              <a:t> = </a:t>
            </a:r>
            <a:r>
              <a:rPr lang="en-US" sz="2200" i="1" smtClean="0"/>
              <a:t>B</a:t>
            </a:r>
            <a:r>
              <a:rPr lang="en-US" sz="2200" smtClean="0"/>
              <a:t> + </a:t>
            </a:r>
            <a:r>
              <a:rPr lang="en-US" sz="2200" i="1" smtClean="0"/>
              <a:t>AC</a:t>
            </a:r>
            <a:r>
              <a:rPr lang="en-US" sz="2200" smtClean="0"/>
              <a:t>΄</a:t>
            </a:r>
            <a:r>
              <a:rPr lang="en-US" sz="2200" i="1" smtClean="0"/>
              <a:t>D</a:t>
            </a:r>
            <a:r>
              <a:rPr lang="en-US" sz="2200" smtClean="0"/>
              <a:t> </a:t>
            </a:r>
            <a:endParaRPr lang="en-US" sz="2200" i="1" smtClean="0"/>
          </a:p>
        </p:txBody>
      </p:sp>
      <p:sp>
        <p:nvSpPr>
          <p:cNvPr id="9830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Shape 114689"/>
          <p:cNvSpPr>
            <a:spLocks noGrp="1" noChangeArrowheads="1"/>
          </p:cNvSpPr>
          <p:nvPr>
            <p:ph type="title" idx="4294967295"/>
          </p:nvPr>
        </p:nvSpPr>
        <p:spPr/>
        <p:txBody>
          <a:bodyPr lIns="92075" tIns="46038" rIns="92075" bIns="46038"/>
          <a:lstStyle/>
          <a:p>
            <a:pPr algn="r" eaLnBrk="1" hangingPunct="1"/>
            <a:r>
              <a:rPr lang="fa-IR" sz="5400" b="1" smtClean="0">
                <a:cs typeface="Nazanin" pitchFamily="2" charset="-78"/>
              </a:rPr>
              <a:t>حل</a:t>
            </a:r>
            <a:endParaRPr lang="en-US" sz="5400" b="1" smtClean="0">
              <a:cs typeface="Nazanin" pitchFamily="2" charset="-78"/>
            </a:endParaRPr>
          </a:p>
        </p:txBody>
      </p:sp>
      <p:sp>
        <p:nvSpPr>
          <p:cNvPr id="99331" name="Shape 114690"/>
          <p:cNvSpPr>
            <a:spLocks noGrp="1" noChangeArrowheads="1"/>
          </p:cNvSpPr>
          <p:nvPr>
            <p:ph type="body" idx="4294967295"/>
          </p:nvPr>
        </p:nvSpPr>
        <p:spPr/>
        <p:txBody>
          <a:bodyPr lIns="92075" tIns="46038" rIns="92075" bIns="46038"/>
          <a:lstStyle/>
          <a:p>
            <a:pPr eaLnBrk="1" hangingPunct="1"/>
            <a:r>
              <a:rPr lang="en-US" sz="2200" i="1" smtClean="0"/>
              <a:t>B + AB</a:t>
            </a:r>
            <a:r>
              <a:rPr lang="en-US" sz="2200" smtClean="0"/>
              <a:t>΄</a:t>
            </a:r>
            <a:r>
              <a:rPr lang="en-US" sz="2200" i="1" smtClean="0"/>
              <a:t>C</a:t>
            </a:r>
            <a:r>
              <a:rPr lang="en-US" sz="2200" smtClean="0"/>
              <a:t>΄</a:t>
            </a:r>
            <a:r>
              <a:rPr lang="en-US" sz="2200" i="1" smtClean="0"/>
              <a:t>D</a:t>
            </a:r>
            <a:r>
              <a:rPr lang="en-US" sz="2200" smtClean="0">
                <a:cs typeface="Times New Roman" pitchFamily="18" charset="0"/>
              </a:rPr>
              <a:t>= (B + </a:t>
            </a:r>
            <a:r>
              <a:rPr lang="en-US" sz="2200" i="1" smtClean="0">
                <a:cs typeface="Times New Roman" pitchFamily="18" charset="0"/>
              </a:rPr>
              <a:t>AB</a:t>
            </a:r>
            <a:r>
              <a:rPr lang="en-US" sz="2200" smtClean="0"/>
              <a:t>C΄D) + </a:t>
            </a:r>
            <a:r>
              <a:rPr lang="en-US" sz="2200" i="1" smtClean="0">
                <a:cs typeface="Times New Roman" pitchFamily="18" charset="0"/>
              </a:rPr>
              <a:t>AB</a:t>
            </a:r>
            <a:r>
              <a:rPr lang="en-US" sz="2200" smtClean="0"/>
              <a:t>΄C΄D</a:t>
            </a:r>
            <a:endParaRPr lang="fa-IR" smtClean="0"/>
          </a:p>
          <a:p>
            <a:pPr eaLnBrk="1" hangingPunct="1">
              <a:buFontTx/>
              <a:buNone/>
            </a:pPr>
            <a:r>
              <a:rPr lang="en-US" sz="2200" smtClean="0"/>
              <a:t>                        =B + (</a:t>
            </a:r>
            <a:r>
              <a:rPr lang="en-US" sz="2200" i="1" smtClean="0">
                <a:cs typeface="Times New Roman" pitchFamily="18" charset="0"/>
              </a:rPr>
              <a:t>AB</a:t>
            </a:r>
            <a:r>
              <a:rPr lang="en-US" sz="2200" smtClean="0"/>
              <a:t>C΄D + </a:t>
            </a:r>
            <a:r>
              <a:rPr lang="en-US" sz="2200" i="1" smtClean="0">
                <a:cs typeface="Times New Roman" pitchFamily="18" charset="0"/>
              </a:rPr>
              <a:t>AB</a:t>
            </a:r>
            <a:r>
              <a:rPr lang="en-US" sz="2200" smtClean="0"/>
              <a:t>΄C΄D) </a:t>
            </a:r>
          </a:p>
          <a:p>
            <a:pPr eaLnBrk="1" hangingPunct="1">
              <a:buFontTx/>
              <a:buNone/>
            </a:pPr>
            <a:r>
              <a:rPr lang="en-US" sz="2200" smtClean="0"/>
              <a:t>                        = B + </a:t>
            </a:r>
            <a:r>
              <a:rPr lang="en-US" sz="2200" i="1" smtClean="0">
                <a:cs typeface="Times New Roman" pitchFamily="18" charset="0"/>
              </a:rPr>
              <a:t>A</a:t>
            </a:r>
            <a:r>
              <a:rPr lang="en-US" sz="2200" smtClean="0"/>
              <a:t>C΄D (B+</a:t>
            </a:r>
            <a:r>
              <a:rPr lang="en-US" sz="2200" i="1" smtClean="0">
                <a:cs typeface="Times New Roman" pitchFamily="18" charset="0"/>
              </a:rPr>
              <a:t>B</a:t>
            </a:r>
            <a:r>
              <a:rPr lang="en-US" sz="2200" smtClean="0"/>
              <a:t>΄)</a:t>
            </a:r>
          </a:p>
          <a:p>
            <a:pPr eaLnBrk="1" hangingPunct="1">
              <a:buFontTx/>
              <a:buNone/>
            </a:pPr>
            <a:r>
              <a:rPr lang="en-US" sz="2200" smtClean="0"/>
              <a:t>                        = B + </a:t>
            </a:r>
            <a:r>
              <a:rPr lang="en-US" sz="2200" i="1" smtClean="0">
                <a:cs typeface="Times New Roman" pitchFamily="18" charset="0"/>
              </a:rPr>
              <a:t>A</a:t>
            </a:r>
            <a:r>
              <a:rPr lang="en-US" sz="2200" smtClean="0"/>
              <a:t>C΄D</a:t>
            </a:r>
            <a:endParaRPr lang="fa-IR" sz="2200" i="1" smtClean="0">
              <a:cs typeface="Times New Roman" pitchFamily="18" charset="0"/>
            </a:endParaRPr>
          </a:p>
          <a:p>
            <a:pPr eaLnBrk="1" hangingPunct="1"/>
            <a:endParaRPr lang="fa-IR" sz="2200" i="1" smtClean="0">
              <a:cs typeface="Times New Roman" pitchFamily="18" charset="0"/>
            </a:endParaRPr>
          </a:p>
          <a:p>
            <a:pPr algn="r" rtl="1" eaLnBrk="1" hangingPunct="1"/>
            <a:r>
              <a:rPr lang="fa-IR" sz="2800" b="1" i="1" smtClean="0">
                <a:cs typeface="Nazanin" pitchFamily="2" charset="-78"/>
              </a:rPr>
              <a:t>مثال</a:t>
            </a:r>
            <a:r>
              <a:rPr lang="fa-IR" sz="2800" i="1" smtClean="0">
                <a:cs typeface="Nazanin" pitchFamily="2" charset="-78"/>
              </a:rPr>
              <a:t>: </a:t>
            </a:r>
            <a:r>
              <a:rPr lang="fa-IR" sz="2400" smtClean="0">
                <a:cs typeface="Nazanin" pitchFamily="2" charset="-78"/>
              </a:rPr>
              <a:t>رابطه زير را ثابت کنيد: </a:t>
            </a:r>
          </a:p>
          <a:p>
            <a:pPr eaLnBrk="1" hangingPunct="1">
              <a:buFontTx/>
              <a:buNone/>
            </a:pPr>
            <a:r>
              <a:rPr lang="en-US" sz="2200" smtClean="0">
                <a:cs typeface="Nazanin" pitchFamily="2" charset="-78"/>
              </a:rPr>
              <a:t>(</a:t>
            </a:r>
            <a:r>
              <a:rPr lang="en-US" sz="2200" i="1" smtClean="0">
                <a:cs typeface="Nazanin" pitchFamily="2" charset="-78"/>
              </a:rPr>
              <a:t>X + Y</a:t>
            </a:r>
            <a:r>
              <a:rPr lang="en-US" sz="2200" smtClean="0">
                <a:cs typeface="Nazanin" pitchFamily="2" charset="-78"/>
              </a:rPr>
              <a:t>)((</a:t>
            </a:r>
            <a:r>
              <a:rPr lang="en-US" sz="2200" i="1" smtClean="0">
                <a:cs typeface="Nazanin" pitchFamily="2" charset="-78"/>
              </a:rPr>
              <a:t>X + Y</a:t>
            </a:r>
            <a:r>
              <a:rPr lang="en-US" sz="2200" smtClean="0">
                <a:cs typeface="Nazanin" pitchFamily="2" charset="-78"/>
              </a:rPr>
              <a:t>)΄ + </a:t>
            </a:r>
            <a:r>
              <a:rPr lang="en-US" sz="2200" i="1" smtClean="0">
                <a:cs typeface="Nazanin" pitchFamily="2" charset="-78"/>
              </a:rPr>
              <a:t>Z</a:t>
            </a:r>
            <a:r>
              <a:rPr lang="en-US" sz="2200" smtClean="0">
                <a:cs typeface="Nazanin" pitchFamily="2" charset="-78"/>
              </a:rPr>
              <a:t>) = (</a:t>
            </a:r>
            <a:r>
              <a:rPr lang="en-US" sz="2200" i="1" smtClean="0">
                <a:cs typeface="Nazanin" pitchFamily="2" charset="-78"/>
              </a:rPr>
              <a:t>X + Y</a:t>
            </a:r>
            <a:r>
              <a:rPr lang="en-US" sz="2200" smtClean="0">
                <a:cs typeface="Nazanin" pitchFamily="2" charset="-78"/>
              </a:rPr>
              <a:t>)</a:t>
            </a:r>
            <a:r>
              <a:rPr lang="en-US" sz="2200" i="1" smtClean="0">
                <a:cs typeface="Nazanin" pitchFamily="2" charset="-78"/>
              </a:rPr>
              <a:t>Z</a:t>
            </a:r>
            <a:endParaRPr lang="fa-IR" sz="2200" i="1" smtClean="0">
              <a:cs typeface="Nazanin" pitchFamily="2" charset="-78"/>
            </a:endParaRPr>
          </a:p>
          <a:p>
            <a:pPr eaLnBrk="1" hangingPunct="1"/>
            <a:endParaRPr lang="en-US" sz="2200" i="1" smtClean="0">
              <a:cs typeface="Times New Roman" pitchFamily="18" charset="0"/>
            </a:endParaRPr>
          </a:p>
        </p:txBody>
      </p:sp>
      <p:sp>
        <p:nvSpPr>
          <p:cNvPr id="9933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115713"/>
          <p:cNvSpPr>
            <a:spLocks noGrp="1" noChangeArrowheads="1"/>
          </p:cNvSpPr>
          <p:nvPr>
            <p:ph type="title" idx="4294967295"/>
          </p:nvPr>
        </p:nvSpPr>
        <p:spPr/>
        <p:txBody>
          <a:bodyPr lIns="92075" tIns="46038" rIns="92075" bIns="46038"/>
          <a:lstStyle/>
          <a:p>
            <a:pPr algn="r" rtl="1" eaLnBrk="1" hangingPunct="1"/>
            <a:r>
              <a:rPr lang="fa-IR" sz="5400" b="1" smtClean="0">
                <a:cs typeface="Times New Roman" pitchFamily="18" charset="0"/>
              </a:rPr>
              <a:t>حل:</a:t>
            </a:r>
            <a:endParaRPr lang="en-US" sz="5400" b="1" smtClean="0">
              <a:cs typeface="Times New Roman" pitchFamily="18" charset="0"/>
            </a:endParaRPr>
          </a:p>
        </p:txBody>
      </p:sp>
      <p:sp>
        <p:nvSpPr>
          <p:cNvPr id="100355" name="Shape 115714"/>
          <p:cNvSpPr>
            <a:spLocks noGrp="1" noChangeArrowheads="1"/>
          </p:cNvSpPr>
          <p:nvPr>
            <p:ph type="body" idx="4294967295"/>
          </p:nvPr>
        </p:nvSpPr>
        <p:spPr/>
        <p:txBody>
          <a:bodyPr lIns="92075" tIns="46038" rIns="92075" bIns="46038"/>
          <a:lstStyle/>
          <a:p>
            <a:pPr eaLnBrk="1" hangingPunct="1">
              <a:buFontTx/>
              <a:buNone/>
            </a:pPr>
            <a:r>
              <a:rPr lang="en-US" sz="2200" smtClean="0">
                <a:cs typeface="Nazanin" pitchFamily="2" charset="-78"/>
              </a:rPr>
              <a:t>(</a:t>
            </a:r>
            <a:r>
              <a:rPr lang="en-US" sz="2200" i="1" smtClean="0">
                <a:cs typeface="Nazanin" pitchFamily="2" charset="-78"/>
              </a:rPr>
              <a:t>X + Y</a:t>
            </a:r>
            <a:r>
              <a:rPr lang="en-US" sz="2200" smtClean="0">
                <a:cs typeface="Nazanin" pitchFamily="2" charset="-78"/>
              </a:rPr>
              <a:t>)((</a:t>
            </a:r>
            <a:r>
              <a:rPr lang="en-US" sz="2200" i="1" smtClean="0">
                <a:cs typeface="Nazanin" pitchFamily="2" charset="-78"/>
              </a:rPr>
              <a:t>X + Y</a:t>
            </a:r>
            <a:r>
              <a:rPr lang="en-US" sz="2200" smtClean="0">
                <a:cs typeface="Nazanin" pitchFamily="2" charset="-78"/>
              </a:rPr>
              <a:t>)΄ + </a:t>
            </a:r>
            <a:r>
              <a:rPr lang="en-US" sz="2200" i="1" smtClean="0">
                <a:cs typeface="Nazanin" pitchFamily="2" charset="-78"/>
              </a:rPr>
              <a:t>Z</a:t>
            </a:r>
            <a:r>
              <a:rPr lang="en-US" sz="2200" smtClean="0">
                <a:cs typeface="Nazanin" pitchFamily="2" charset="-78"/>
              </a:rPr>
              <a:t>) = </a:t>
            </a:r>
            <a:endParaRPr lang="fa-IR" smtClean="0"/>
          </a:p>
          <a:p>
            <a:pPr eaLnBrk="1" hangingPunct="1">
              <a:buFontTx/>
              <a:buNone/>
            </a:pPr>
            <a:r>
              <a:rPr lang="en-US" sz="2200" smtClean="0">
                <a:cs typeface="Nazanin" pitchFamily="2" charset="-78"/>
              </a:rPr>
              <a:t>                                   =(</a:t>
            </a:r>
            <a:r>
              <a:rPr lang="en-US" sz="2200" i="1" smtClean="0">
                <a:cs typeface="Nazanin" pitchFamily="2" charset="-78"/>
              </a:rPr>
              <a:t>X + Y</a:t>
            </a:r>
            <a:r>
              <a:rPr lang="en-US" sz="2200" smtClean="0">
                <a:cs typeface="Nazanin" pitchFamily="2" charset="-78"/>
              </a:rPr>
              <a:t>)(X+Y)΄ + (X+Y)</a:t>
            </a:r>
            <a:r>
              <a:rPr lang="en-US" sz="2200" i="1" smtClean="0">
                <a:cs typeface="Nazanin" pitchFamily="2" charset="-78"/>
              </a:rPr>
              <a:t>Z</a:t>
            </a:r>
          </a:p>
          <a:p>
            <a:pPr eaLnBrk="1" hangingPunct="1">
              <a:buFontTx/>
              <a:buNone/>
            </a:pPr>
            <a:r>
              <a:rPr lang="en-US" sz="2200" i="1" smtClean="0">
                <a:cs typeface="Nazanin" pitchFamily="2" charset="-78"/>
              </a:rPr>
              <a:t>                                   </a:t>
            </a:r>
            <a:r>
              <a:rPr lang="en-US" sz="2200" smtClean="0">
                <a:cs typeface="Nazanin" pitchFamily="2" charset="-78"/>
              </a:rPr>
              <a:t>=0 + (X+Y)Z</a:t>
            </a:r>
          </a:p>
          <a:p>
            <a:pPr eaLnBrk="1" hangingPunct="1">
              <a:buFontTx/>
              <a:buNone/>
            </a:pPr>
            <a:r>
              <a:rPr lang="en-US" sz="2200" smtClean="0">
                <a:cs typeface="Nazanin" pitchFamily="2" charset="-78"/>
              </a:rPr>
              <a:t>                                   = (X+Y)Z</a:t>
            </a:r>
            <a:endParaRPr lang="fa-IR" sz="2200" smtClean="0">
              <a:cs typeface="Nazanin" pitchFamily="2" charset="-78"/>
            </a:endParaRPr>
          </a:p>
          <a:p>
            <a:pPr algn="r" rtl="1" eaLnBrk="1" hangingPunct="1"/>
            <a:endParaRPr lang="en-US" sz="1800" smtClean="0"/>
          </a:p>
          <a:p>
            <a:pPr algn="r" rtl="1" eaLnBrk="1" hangingPunct="1"/>
            <a:r>
              <a:rPr lang="fa-IR" sz="2400" b="1" i="1" smtClean="0">
                <a:cs typeface="Nazanin" pitchFamily="2" charset="-78"/>
              </a:rPr>
              <a:t>قضيه6 </a:t>
            </a:r>
            <a:r>
              <a:rPr lang="en-US" sz="2400" b="1" i="1" smtClean="0">
                <a:cs typeface="Nazanin" pitchFamily="2" charset="-78"/>
              </a:rPr>
              <a:t>(T6)</a:t>
            </a:r>
            <a:r>
              <a:rPr lang="fa-IR" sz="2400" b="1" i="1" smtClean="0">
                <a:cs typeface="Nazanin" pitchFamily="2" charset="-78"/>
              </a:rPr>
              <a:t>:</a:t>
            </a:r>
            <a:endParaRPr lang="en-US" sz="2400" b="1" i="1" smtClean="0">
              <a:cs typeface="Nazanin" pitchFamily="2" charset="-78"/>
            </a:endParaRPr>
          </a:p>
          <a:p>
            <a:pPr eaLnBrk="1" hangingPunct="1">
              <a:buFontTx/>
              <a:buNone/>
            </a:pPr>
            <a:r>
              <a:rPr lang="en-US" sz="2200" smtClean="0"/>
              <a:t>(a) </a:t>
            </a:r>
            <a:r>
              <a:rPr lang="en-US" sz="2200" i="1" smtClean="0"/>
              <a:t>ab + ab</a:t>
            </a:r>
            <a:r>
              <a:rPr lang="en-US" sz="2200" smtClean="0"/>
              <a:t>΄ = </a:t>
            </a:r>
            <a:r>
              <a:rPr lang="en-US" sz="2200" i="1" smtClean="0"/>
              <a:t>a</a:t>
            </a:r>
            <a:r>
              <a:rPr lang="en-US" sz="2200" smtClean="0"/>
              <a:t>			(b) (</a:t>
            </a:r>
            <a:r>
              <a:rPr lang="en-US" sz="2200" i="1" smtClean="0"/>
              <a:t>a + b</a:t>
            </a:r>
            <a:r>
              <a:rPr lang="en-US" sz="2200" smtClean="0"/>
              <a:t>)(</a:t>
            </a:r>
            <a:r>
              <a:rPr lang="en-US" sz="2200" i="1" smtClean="0"/>
              <a:t>a + b</a:t>
            </a:r>
            <a:r>
              <a:rPr lang="en-US" sz="2200" smtClean="0"/>
              <a:t>΄) = </a:t>
            </a:r>
            <a:r>
              <a:rPr lang="en-US" sz="2200" i="1" smtClean="0"/>
              <a:t>a</a:t>
            </a:r>
          </a:p>
          <a:p>
            <a:pPr algn="r" rtl="1" eaLnBrk="1" hangingPunct="1"/>
            <a:endParaRPr lang="en-US" sz="2200" smtClean="0">
              <a:cs typeface="Nazanin" pitchFamily="2" charset="-78"/>
            </a:endParaRPr>
          </a:p>
        </p:txBody>
      </p:sp>
      <p:sp>
        <p:nvSpPr>
          <p:cNvPr id="1003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Shape 116737"/>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z="5400" b="1" smtClean="0">
              <a:cs typeface="Nazanin" pitchFamily="2" charset="-78"/>
            </a:endParaRPr>
          </a:p>
        </p:txBody>
      </p:sp>
      <p:sp>
        <p:nvSpPr>
          <p:cNvPr id="101379" name="Shape 116738"/>
          <p:cNvSpPr>
            <a:spLocks noGrp="1" noChangeArrowheads="1"/>
          </p:cNvSpPr>
          <p:nvPr>
            <p:ph type="body" idx="4294967295"/>
          </p:nvPr>
        </p:nvSpPr>
        <p:spPr/>
        <p:txBody>
          <a:bodyPr lIns="92075" tIns="46038" rIns="92075" bIns="46038"/>
          <a:lstStyle/>
          <a:p>
            <a:pPr algn="r" eaLnBrk="1" hangingPunct="1">
              <a:buFontTx/>
              <a:buNone/>
            </a:pPr>
            <a:r>
              <a:rPr lang="fa-IR" sz="2400" smtClean="0">
                <a:cs typeface="Nazanin" pitchFamily="2" charset="-78"/>
              </a:rPr>
              <a:t>ثابت كنيد </a:t>
            </a:r>
          </a:p>
          <a:p>
            <a:pPr lvl="1" eaLnBrk="1" hangingPunct="1">
              <a:buFontTx/>
              <a:buNone/>
            </a:pP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p>
          <a:p>
            <a:pPr lvl="1" eaLnBrk="1" hangingPunct="1">
              <a:buFontTx/>
              <a:buNone/>
            </a:pPr>
            <a:r>
              <a:rPr lang="en-US" sz="1800" smtClean="0"/>
              <a:t> =(</a:t>
            </a:r>
            <a:r>
              <a:rPr lang="en-US" sz="1800" i="1" smtClean="0"/>
              <a:t>W</a:t>
            </a:r>
            <a:r>
              <a:rPr lang="en-US" sz="1800" smtClean="0"/>
              <a:t>΄ + </a:t>
            </a:r>
            <a:r>
              <a:rPr lang="en-US" sz="1800" i="1" smtClean="0"/>
              <a:t>X</a:t>
            </a:r>
            <a:r>
              <a:rPr lang="en-US" sz="1800" smtClean="0"/>
              <a:t>΄)	</a:t>
            </a:r>
          </a:p>
          <a:p>
            <a:pPr algn="r" eaLnBrk="1" hangingPunct="1">
              <a:buFontTx/>
              <a:buNone/>
            </a:pPr>
            <a:r>
              <a:rPr lang="fa-IR" sz="2800" b="1" i="1" smtClean="0">
                <a:cs typeface="Nazanin" pitchFamily="2" charset="-78"/>
              </a:rPr>
              <a:t>حل</a:t>
            </a:r>
          </a:p>
          <a:p>
            <a:pPr lvl="1" eaLnBrk="1" hangingPunct="1">
              <a:buFontTx/>
              <a:buNone/>
            </a:pPr>
            <a:r>
              <a:rPr lang="fa-IR" sz="1800" smtClean="0">
                <a:cs typeface="Times New Roman" pitchFamily="18" charset="0"/>
              </a:rPr>
              <a:t>    </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p>
          <a:p>
            <a:pPr lvl="1" eaLnBrk="1" hangingPunct="1">
              <a:buFontTx/>
              <a:buNone/>
            </a:pPr>
            <a:r>
              <a:rPr lang="en-US" sz="1800" smtClean="0"/>
              <a:t>	= (</a:t>
            </a:r>
            <a:r>
              <a:rPr lang="en-US" sz="1800" i="1" smtClean="0"/>
              <a:t>W</a:t>
            </a:r>
            <a:r>
              <a:rPr lang="en-US" sz="1800" smtClean="0"/>
              <a:t>΄ + </a:t>
            </a:r>
            <a:r>
              <a:rPr lang="en-US" sz="1800" i="1" smtClean="0"/>
              <a:t>X</a:t>
            </a:r>
            <a:r>
              <a:rPr lang="en-US" sz="1800" smtClean="0"/>
              <a:t>΄ + </a:t>
            </a:r>
            <a:r>
              <a:rPr lang="en-US" sz="1800" i="1" smtClean="0"/>
              <a:t>Y</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 </a:t>
            </a:r>
            <a:r>
              <a:rPr lang="en-US" sz="1800" i="1" smtClean="0"/>
              <a:t>Z</a:t>
            </a:r>
            <a:r>
              <a:rPr lang="en-US" sz="1800" smtClean="0"/>
              <a:t>)		</a:t>
            </a:r>
          </a:p>
          <a:p>
            <a:pPr lvl="1" eaLnBrk="1" hangingPunct="1">
              <a:buFontTx/>
              <a:buNone/>
            </a:pPr>
            <a:r>
              <a:rPr lang="en-US" sz="1800" smtClean="0"/>
              <a:t>	= (</a:t>
            </a:r>
            <a:r>
              <a:rPr lang="en-US" sz="1800" i="1" smtClean="0"/>
              <a:t>W</a:t>
            </a:r>
            <a:r>
              <a:rPr lang="en-US" sz="1800" smtClean="0"/>
              <a:t>΄ + </a:t>
            </a:r>
            <a:r>
              <a:rPr lang="en-US" sz="1800" i="1" smtClean="0"/>
              <a:t>X</a:t>
            </a:r>
            <a:r>
              <a:rPr lang="en-US" sz="1800" smtClean="0"/>
              <a:t>΄ + </a:t>
            </a:r>
            <a:r>
              <a:rPr lang="en-US" sz="1800" i="1" smtClean="0"/>
              <a:t>Y</a:t>
            </a:r>
            <a:r>
              <a:rPr lang="en-US" sz="1800" smtClean="0"/>
              <a:t>΄)(</a:t>
            </a:r>
            <a:r>
              <a:rPr lang="en-US" sz="1800" i="1" smtClean="0"/>
              <a:t>W</a:t>
            </a:r>
            <a:r>
              <a:rPr lang="en-US" sz="1800" smtClean="0"/>
              <a:t>΄ + </a:t>
            </a:r>
            <a:r>
              <a:rPr lang="en-US" sz="1800" i="1" smtClean="0"/>
              <a:t>X</a:t>
            </a:r>
            <a:r>
              <a:rPr lang="en-US" sz="1800" smtClean="0"/>
              <a:t>΄ + </a:t>
            </a:r>
            <a:r>
              <a:rPr lang="en-US" sz="1800" i="1" smtClean="0"/>
              <a:t>Y</a:t>
            </a:r>
            <a:r>
              <a:rPr lang="en-US" sz="1800" smtClean="0"/>
              <a:t>)				</a:t>
            </a:r>
          </a:p>
          <a:p>
            <a:pPr lvl="1" eaLnBrk="1" hangingPunct="1">
              <a:buFontTx/>
              <a:buNone/>
            </a:pPr>
            <a:r>
              <a:rPr lang="en-US" sz="1800" smtClean="0"/>
              <a:t>	= (</a:t>
            </a:r>
            <a:r>
              <a:rPr lang="en-US" sz="1800" i="1" smtClean="0"/>
              <a:t>W</a:t>
            </a:r>
            <a:r>
              <a:rPr lang="en-US" sz="1800" smtClean="0"/>
              <a:t>΄ + </a:t>
            </a:r>
            <a:r>
              <a:rPr lang="en-US" sz="1800" i="1" smtClean="0"/>
              <a:t>X</a:t>
            </a:r>
            <a:r>
              <a:rPr lang="en-US" sz="1800" smtClean="0"/>
              <a:t>΄)	</a:t>
            </a:r>
          </a:p>
        </p:txBody>
      </p:sp>
      <p:sp>
        <p:nvSpPr>
          <p:cNvPr id="10138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Shape 81922"/>
          <p:cNvSpPr>
            <a:spLocks noGrp="1" noChangeArrowheads="1"/>
          </p:cNvSpPr>
          <p:nvPr>
            <p:ph type="title" idx="4294967295"/>
          </p:nvPr>
        </p:nvSpPr>
        <p:spPr>
          <a:noFill/>
        </p:spPr>
        <p:txBody>
          <a:bodyPr lIns="92075" tIns="46038" rIns="92075" bIns="46038"/>
          <a:lstStyle/>
          <a:p>
            <a:pPr eaLnBrk="1" hangingPunct="1"/>
            <a:endParaRPr lang="fa-IR" b="1" smtClean="0"/>
          </a:p>
        </p:txBody>
      </p:sp>
      <p:sp>
        <p:nvSpPr>
          <p:cNvPr id="102403" name="Shape 8195"/>
          <p:cNvSpPr>
            <a:spLocks noGrp="1" noChangeArrowheads="1"/>
          </p:cNvSpPr>
          <p:nvPr>
            <p:ph type="body" idx="4294967295"/>
          </p:nvPr>
        </p:nvSpPr>
        <p:spPr/>
        <p:txBody>
          <a:bodyPr lIns="92075" tIns="46038" rIns="92075" bIns="46038"/>
          <a:lstStyle/>
          <a:p>
            <a:pPr algn="r" rtl="1" eaLnBrk="1" hangingPunct="1">
              <a:buFontTx/>
              <a:buNone/>
            </a:pPr>
            <a:r>
              <a:rPr lang="fa-IR" sz="2400" b="1" i="1" smtClean="0">
                <a:cs typeface="Nazanin" pitchFamily="2" charset="-78"/>
              </a:rPr>
              <a:t>قضيه 7 </a:t>
            </a:r>
            <a:r>
              <a:rPr lang="en-US" sz="2400" b="1" i="1" smtClean="0">
                <a:cs typeface="Nazanin" pitchFamily="2" charset="-78"/>
              </a:rPr>
              <a:t>(T7)</a:t>
            </a:r>
            <a:r>
              <a:rPr lang="fa-IR" sz="2400" b="1" i="1" smtClean="0">
                <a:cs typeface="Nazanin" pitchFamily="2" charset="-78"/>
              </a:rPr>
              <a:t>:</a:t>
            </a:r>
            <a:endParaRPr lang="fa-IR" b="1" i="1" smtClean="0">
              <a:cs typeface="Nazanin" pitchFamily="2" charset="-78"/>
            </a:endParaRPr>
          </a:p>
          <a:p>
            <a:pPr eaLnBrk="1" hangingPunct="1">
              <a:buFontTx/>
              <a:buAutoNum type="alphaLcParenBoth"/>
            </a:pPr>
            <a:r>
              <a:rPr lang="en-US" sz="1800" i="1" smtClean="0"/>
              <a:t>ab + ab</a:t>
            </a:r>
            <a:r>
              <a:rPr lang="en-US" sz="1800" smtClean="0"/>
              <a:t>΄</a:t>
            </a:r>
            <a:r>
              <a:rPr lang="en-US" sz="1800" i="1" smtClean="0"/>
              <a:t>c</a:t>
            </a:r>
            <a:r>
              <a:rPr lang="en-US" sz="1800" smtClean="0"/>
              <a:t> = </a:t>
            </a:r>
            <a:r>
              <a:rPr lang="en-US" sz="1800" i="1" smtClean="0"/>
              <a:t>ab + ac</a:t>
            </a:r>
            <a:r>
              <a:rPr lang="en-US" sz="1800" smtClean="0"/>
              <a:t>		(b) (</a:t>
            </a:r>
            <a:r>
              <a:rPr lang="en-US" sz="1800" i="1" smtClean="0"/>
              <a:t>a + b</a:t>
            </a:r>
            <a:r>
              <a:rPr lang="en-US" sz="1800" smtClean="0"/>
              <a:t>)(</a:t>
            </a:r>
            <a:r>
              <a:rPr lang="en-US" sz="1800" i="1" smtClean="0"/>
              <a:t>a + b</a:t>
            </a:r>
            <a:r>
              <a:rPr lang="en-US" sz="1800" smtClean="0"/>
              <a:t>΄ + </a:t>
            </a:r>
            <a:r>
              <a:rPr lang="en-US" sz="1800" i="1" smtClean="0"/>
              <a:t>c</a:t>
            </a:r>
            <a:r>
              <a:rPr lang="en-US" sz="1800" smtClean="0"/>
              <a:t>) = (</a:t>
            </a:r>
            <a:r>
              <a:rPr lang="en-US" sz="1800" i="1" smtClean="0"/>
              <a:t>a + b</a:t>
            </a:r>
            <a:r>
              <a:rPr lang="en-US" sz="1800" smtClean="0"/>
              <a:t>)(</a:t>
            </a:r>
            <a:r>
              <a:rPr lang="en-US" sz="1800" i="1" smtClean="0"/>
              <a:t>a + c</a:t>
            </a:r>
            <a:r>
              <a:rPr lang="en-US" sz="1800" smtClean="0"/>
              <a:t>)</a:t>
            </a:r>
            <a:endParaRPr lang="fa-IR" sz="1800" smtClean="0">
              <a:cs typeface="Times New Roman" pitchFamily="18" charset="0"/>
            </a:endParaRPr>
          </a:p>
          <a:p>
            <a:pPr eaLnBrk="1" hangingPunct="1">
              <a:buFontTx/>
              <a:buAutoNum type="alphaLcParenBoth"/>
            </a:pPr>
            <a:endParaRPr lang="fa-IR" sz="1800" smtClean="0">
              <a:cs typeface="Times New Roman" pitchFamily="18" charset="0"/>
            </a:endParaRPr>
          </a:p>
          <a:p>
            <a:pPr algn="r" rtl="1" eaLnBrk="1" hangingPunct="1">
              <a:buFontTx/>
              <a:buAutoNum type="alphaLcParenBoth"/>
            </a:pPr>
            <a:r>
              <a:rPr lang="fa-IR" sz="2400" smtClean="0">
                <a:cs typeface="Nazanin" pitchFamily="2" charset="-78"/>
              </a:rPr>
              <a:t>مثال: عبارت بولي زير را ساده كنيد</a:t>
            </a:r>
          </a:p>
          <a:p>
            <a:pPr eaLnBrk="1" hangingPunct="1">
              <a:buFontTx/>
              <a:buNone/>
            </a:pPr>
            <a:r>
              <a:rPr lang="en-US" sz="1800" i="1" smtClean="0"/>
              <a:t>wy</a:t>
            </a:r>
            <a:r>
              <a:rPr lang="en-US" sz="1800" smtClean="0"/>
              <a:t>΄</a:t>
            </a:r>
            <a:r>
              <a:rPr lang="en-US" sz="1800" i="1" smtClean="0"/>
              <a:t> + wx</a:t>
            </a:r>
            <a:r>
              <a:rPr lang="en-US" sz="1800" smtClean="0"/>
              <a:t>΄</a:t>
            </a:r>
            <a:r>
              <a:rPr lang="en-US" sz="1800" i="1" smtClean="0"/>
              <a:t>y + wxyz + wxz</a:t>
            </a:r>
            <a:r>
              <a:rPr lang="en-US" sz="1800" smtClean="0"/>
              <a:t>΄</a:t>
            </a:r>
            <a:endParaRPr lang="fa-IR" sz="1800" smtClean="0">
              <a:cs typeface="Times New Roman" pitchFamily="18" charset="0"/>
            </a:endParaRPr>
          </a:p>
          <a:p>
            <a:pPr algn="r" rtl="1" eaLnBrk="1" hangingPunct="1">
              <a:buFontTx/>
              <a:buNone/>
            </a:pPr>
            <a:r>
              <a:rPr lang="fa-IR" sz="2400" b="1" i="1" smtClean="0">
                <a:cs typeface="Nazanin" pitchFamily="2" charset="-78"/>
              </a:rPr>
              <a:t>حل</a:t>
            </a:r>
          </a:p>
          <a:p>
            <a:pPr marL="800100" lvl="1" indent="-342900" eaLnBrk="1" hangingPunct="1"/>
            <a:r>
              <a:rPr lang="en-US" sz="1800" i="1" smtClean="0"/>
              <a:t>wy</a:t>
            </a:r>
            <a:r>
              <a:rPr lang="en-US" sz="1800" smtClean="0"/>
              <a:t>΄</a:t>
            </a:r>
            <a:r>
              <a:rPr lang="en-US" sz="1800" i="1" smtClean="0"/>
              <a:t> + wx</a:t>
            </a:r>
            <a:r>
              <a:rPr lang="en-US" sz="1800" smtClean="0"/>
              <a:t>΄</a:t>
            </a:r>
            <a:r>
              <a:rPr lang="en-US" sz="1800" i="1" smtClean="0"/>
              <a:t>y + wxyz + wxz</a:t>
            </a:r>
            <a:r>
              <a:rPr lang="en-US" sz="1800" smtClean="0"/>
              <a:t>΄</a:t>
            </a:r>
            <a:r>
              <a:rPr lang="en-US" sz="1800" i="1" smtClean="0"/>
              <a:t> 	= wy</a:t>
            </a:r>
            <a:r>
              <a:rPr lang="en-US" sz="1800" smtClean="0"/>
              <a:t>΄</a:t>
            </a:r>
            <a:r>
              <a:rPr lang="en-US" sz="1800" i="1" smtClean="0"/>
              <a:t> + wx</a:t>
            </a:r>
            <a:r>
              <a:rPr lang="en-US" sz="1800" smtClean="0"/>
              <a:t>΄</a:t>
            </a:r>
            <a:r>
              <a:rPr lang="en-US" sz="1800" i="1" smtClean="0"/>
              <a:t>y + wxy + wxz</a:t>
            </a:r>
            <a:r>
              <a:rPr lang="en-US" sz="1800" smtClean="0"/>
              <a:t>΄	[T7(a)]</a:t>
            </a:r>
          </a:p>
          <a:p>
            <a:pPr marL="800100" lvl="1" indent="-342900" eaLnBrk="1" hangingPunct="1">
              <a:buFontTx/>
              <a:buNone/>
            </a:pPr>
            <a:r>
              <a:rPr lang="en-US" sz="1800" i="1" smtClean="0"/>
              <a:t>					= wy</a:t>
            </a:r>
            <a:r>
              <a:rPr lang="en-US" sz="1800" smtClean="0"/>
              <a:t>΄ + </a:t>
            </a:r>
            <a:r>
              <a:rPr lang="en-US" sz="1800" i="1" smtClean="0"/>
              <a:t>wy</a:t>
            </a:r>
            <a:r>
              <a:rPr lang="en-US" sz="1800" smtClean="0"/>
              <a:t> + </a:t>
            </a:r>
            <a:r>
              <a:rPr lang="en-US" sz="1800" i="1" smtClean="0"/>
              <a:t>wxz</a:t>
            </a:r>
            <a:r>
              <a:rPr lang="en-US" sz="1800" smtClean="0"/>
              <a:t>΄</a:t>
            </a:r>
            <a:r>
              <a:rPr lang="en-US" sz="1800" i="1" smtClean="0"/>
              <a:t>		</a:t>
            </a:r>
            <a:r>
              <a:rPr lang="en-US" sz="1800" smtClean="0"/>
              <a:t>[T7(a)]</a:t>
            </a:r>
          </a:p>
          <a:p>
            <a:pPr marL="800100" lvl="1" indent="-342900" eaLnBrk="1" hangingPunct="1">
              <a:buFontTx/>
              <a:buNone/>
            </a:pPr>
            <a:r>
              <a:rPr lang="en-US" sz="1800" smtClean="0"/>
              <a:t>					= </a:t>
            </a:r>
            <a:r>
              <a:rPr lang="en-US" sz="1800" i="1" smtClean="0"/>
              <a:t>w + wxz</a:t>
            </a:r>
            <a:r>
              <a:rPr lang="en-US" sz="1800" smtClean="0"/>
              <a:t>΄		[T7(a)]</a:t>
            </a:r>
          </a:p>
          <a:p>
            <a:pPr marL="800100" lvl="1" indent="-342900" eaLnBrk="1" hangingPunct="1">
              <a:buFontTx/>
              <a:buNone/>
            </a:pPr>
            <a:r>
              <a:rPr lang="en-US" sz="1800" smtClean="0"/>
              <a:t>					= w			[T7(a)]</a:t>
            </a:r>
          </a:p>
          <a:p>
            <a:pPr algn="r" rtl="1" eaLnBrk="1" hangingPunct="1">
              <a:buFontTx/>
              <a:buNone/>
            </a:pPr>
            <a:endParaRPr lang="fa-IR" sz="2800" b="1" i="1" smtClean="0">
              <a:cs typeface="Times New Roman" pitchFamily="18" charset="0"/>
            </a:endParaRPr>
          </a:p>
          <a:p>
            <a:pPr algn="r" rtl="1" eaLnBrk="1" hangingPunct="1">
              <a:buFontTx/>
              <a:buNone/>
            </a:pPr>
            <a:endParaRPr lang="en-US" sz="2800" b="1" i="1" smtClean="0">
              <a:cs typeface="Times New Roman" pitchFamily="18" charset="0"/>
            </a:endParaRPr>
          </a:p>
          <a:p>
            <a:pPr algn="r" rtl="1" eaLnBrk="1" hangingPunct="1">
              <a:buFontTx/>
              <a:buNone/>
            </a:pPr>
            <a:endParaRPr lang="en-US" sz="2400" smtClean="0">
              <a:cs typeface="Times New Roman" pitchFamily="18" charset="0"/>
            </a:endParaRPr>
          </a:p>
        </p:txBody>
      </p:sp>
      <p:sp>
        <p:nvSpPr>
          <p:cNvPr id="10240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Shape 9217"/>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قوانين دمورگان</a:t>
            </a:r>
            <a:endParaRPr lang="en-US" sz="5400" b="1" i="1" smtClean="0">
              <a:cs typeface="Nazanin" pitchFamily="2" charset="-78"/>
            </a:endParaRPr>
          </a:p>
        </p:txBody>
      </p:sp>
      <p:sp>
        <p:nvSpPr>
          <p:cNvPr id="103427" name="Shape 9219"/>
          <p:cNvSpPr>
            <a:spLocks noGrp="1" noChangeArrowheads="1"/>
          </p:cNvSpPr>
          <p:nvPr>
            <p:ph type="body" idx="4294967295"/>
          </p:nvPr>
        </p:nvSpPr>
        <p:spPr/>
        <p:txBody>
          <a:bodyPr lIns="92075" tIns="46038" rIns="92075" bIns="46038"/>
          <a:lstStyle/>
          <a:p>
            <a:pPr algn="r" rtl="1" eaLnBrk="1" hangingPunct="1">
              <a:buFontTx/>
              <a:buNone/>
            </a:pPr>
            <a:r>
              <a:rPr lang="fa-IR" sz="2400" b="1" i="1" smtClean="0">
                <a:cs typeface="Nazanin" pitchFamily="2" charset="-78"/>
              </a:rPr>
              <a:t>قضيه 8 </a:t>
            </a:r>
            <a:r>
              <a:rPr lang="en-US" sz="2400" b="1" i="1" smtClean="0">
                <a:cs typeface="Nazanin" pitchFamily="2" charset="-78"/>
              </a:rPr>
              <a:t>(T8)</a:t>
            </a:r>
            <a:r>
              <a:rPr lang="fa-IR" sz="2400" b="1" i="1" smtClean="0">
                <a:cs typeface="Nazanin" pitchFamily="2" charset="-78"/>
              </a:rPr>
              <a:t> : قانون دمورگان</a:t>
            </a:r>
            <a:endParaRPr lang="en-US" sz="2400" b="1" i="1" smtClean="0">
              <a:cs typeface="Nazanin" pitchFamily="2" charset="-78"/>
            </a:endParaRPr>
          </a:p>
          <a:p>
            <a:pPr eaLnBrk="1" hangingPunct="1">
              <a:buFontTx/>
              <a:buNone/>
            </a:pPr>
            <a:r>
              <a:rPr lang="en-US" sz="1800" smtClean="0"/>
              <a:t>(a) (</a:t>
            </a:r>
            <a:r>
              <a:rPr lang="en-US" sz="1800" i="1" smtClean="0"/>
              <a:t>a + b</a:t>
            </a:r>
            <a:r>
              <a:rPr lang="en-US" sz="1800" smtClean="0"/>
              <a:t>)΄ = </a:t>
            </a:r>
            <a:r>
              <a:rPr lang="en-US" sz="1800" i="1" smtClean="0"/>
              <a:t>a</a:t>
            </a:r>
            <a:r>
              <a:rPr lang="en-US" sz="1800" smtClean="0"/>
              <a:t>΄</a:t>
            </a:r>
            <a:r>
              <a:rPr lang="en-US" sz="1800" i="1" smtClean="0"/>
              <a:t>b</a:t>
            </a:r>
            <a:r>
              <a:rPr lang="en-US" sz="1800" smtClean="0"/>
              <a:t>΄		(b) (</a:t>
            </a:r>
            <a:r>
              <a:rPr lang="en-US" sz="1800" i="1" smtClean="0"/>
              <a:t>ab</a:t>
            </a:r>
            <a:r>
              <a:rPr lang="en-US" sz="1800" smtClean="0"/>
              <a:t>)΄ = </a:t>
            </a:r>
            <a:r>
              <a:rPr lang="en-US" sz="1800" i="1" smtClean="0"/>
              <a:t>a</a:t>
            </a:r>
            <a:r>
              <a:rPr lang="en-US" sz="1800" smtClean="0"/>
              <a:t>΄ + </a:t>
            </a:r>
            <a:r>
              <a:rPr lang="en-US" sz="1800" i="1" smtClean="0"/>
              <a:t>b</a:t>
            </a:r>
            <a:r>
              <a:rPr lang="en-US" sz="1800" smtClean="0"/>
              <a:t>΄</a:t>
            </a:r>
          </a:p>
          <a:p>
            <a:pPr eaLnBrk="1" hangingPunct="1">
              <a:buFontTx/>
              <a:buNone/>
            </a:pPr>
            <a:endParaRPr lang="en-US" sz="1800" smtClean="0"/>
          </a:p>
          <a:p>
            <a:pPr algn="r" rtl="1" eaLnBrk="1" hangingPunct="1">
              <a:buFontTx/>
              <a:buAutoNum type="alphaLcParenBoth"/>
            </a:pPr>
            <a:r>
              <a:rPr lang="fa-IR" sz="2400" smtClean="0">
                <a:cs typeface="Nazanin" pitchFamily="2" charset="-78"/>
              </a:rPr>
              <a:t>فرم كلي قانون دمورگان</a:t>
            </a:r>
          </a:p>
          <a:p>
            <a:pPr eaLnBrk="1" hangingPunct="1">
              <a:buFontTx/>
              <a:buNone/>
            </a:pPr>
            <a:r>
              <a:rPr lang="en-US" sz="1800" smtClean="0"/>
              <a:t>(a) (</a:t>
            </a:r>
            <a:r>
              <a:rPr lang="en-US" sz="1800" i="1" smtClean="0"/>
              <a:t>a + b + … z</a:t>
            </a:r>
            <a:r>
              <a:rPr lang="en-US" sz="1800" smtClean="0"/>
              <a:t>)΄ = </a:t>
            </a:r>
            <a:r>
              <a:rPr lang="en-US" sz="1800" i="1" smtClean="0"/>
              <a:t>a</a:t>
            </a:r>
            <a:r>
              <a:rPr lang="en-US" sz="1800" smtClean="0"/>
              <a:t>΄</a:t>
            </a:r>
            <a:r>
              <a:rPr lang="en-US" sz="1800" i="1" smtClean="0"/>
              <a:t>b</a:t>
            </a:r>
            <a:r>
              <a:rPr lang="en-US" sz="1800" smtClean="0"/>
              <a:t>΄</a:t>
            </a:r>
            <a:r>
              <a:rPr lang="en-US" sz="1800" i="1" smtClean="0"/>
              <a:t> … z</a:t>
            </a:r>
            <a:r>
              <a:rPr lang="en-US" sz="1800" smtClean="0"/>
              <a:t>΄	(b) (</a:t>
            </a:r>
            <a:r>
              <a:rPr lang="en-US" sz="1800" i="1" smtClean="0"/>
              <a:t>ab … z</a:t>
            </a:r>
            <a:r>
              <a:rPr lang="en-US" sz="1800" smtClean="0"/>
              <a:t>)΄ = </a:t>
            </a:r>
            <a:r>
              <a:rPr lang="en-US" sz="1800" i="1" smtClean="0"/>
              <a:t>a</a:t>
            </a:r>
            <a:r>
              <a:rPr lang="en-US" sz="1800" smtClean="0"/>
              <a:t>΄</a:t>
            </a:r>
            <a:r>
              <a:rPr lang="en-US" sz="1800" i="1" smtClean="0"/>
              <a:t> + b</a:t>
            </a:r>
            <a:r>
              <a:rPr lang="en-US" sz="1800" smtClean="0"/>
              <a:t>΄</a:t>
            </a:r>
            <a:r>
              <a:rPr lang="en-US" sz="1800" i="1" smtClean="0"/>
              <a:t> + … z</a:t>
            </a:r>
            <a:r>
              <a:rPr lang="en-US" sz="1800" smtClean="0"/>
              <a:t>΄</a:t>
            </a:r>
          </a:p>
          <a:p>
            <a:pPr algn="r" rtl="1" eaLnBrk="1" hangingPunct="1">
              <a:buFontTx/>
              <a:buAutoNum type="alphaLcParenBoth"/>
            </a:pPr>
            <a:r>
              <a:rPr lang="fa-IR" sz="2400" smtClean="0">
                <a:cs typeface="Nazanin" pitchFamily="2" charset="-78"/>
              </a:rPr>
              <a:t>مثال: عبارت بولي زير را با استفاده از قانون دمورگان ساده كنيد:</a:t>
            </a:r>
          </a:p>
          <a:p>
            <a:pPr lvl="1" eaLnBrk="1" hangingPunct="1">
              <a:buFontTx/>
              <a:buNone/>
            </a:pPr>
            <a:r>
              <a:rPr lang="fa-IR" sz="1800" smtClean="0">
                <a:cs typeface="Times New Roman" pitchFamily="18" charset="0"/>
              </a:rPr>
              <a:t>		</a:t>
            </a:r>
            <a:r>
              <a:rPr lang="en-US" sz="1800" smtClean="0"/>
              <a:t>(</a:t>
            </a:r>
            <a:r>
              <a:rPr lang="en-US" sz="1800" i="1" smtClean="0"/>
              <a:t>a + bc</a:t>
            </a:r>
            <a:r>
              <a:rPr lang="en-US" sz="1800" smtClean="0"/>
              <a:t>)΄	= (</a:t>
            </a:r>
            <a:r>
              <a:rPr lang="en-US" sz="1800" i="1" smtClean="0"/>
              <a:t>a + </a:t>
            </a:r>
            <a:r>
              <a:rPr lang="en-US" sz="1800" smtClean="0"/>
              <a:t>(</a:t>
            </a:r>
            <a:r>
              <a:rPr lang="en-US" sz="1800" i="1" smtClean="0"/>
              <a:t>bc</a:t>
            </a:r>
            <a:r>
              <a:rPr lang="en-US" sz="1800" smtClean="0"/>
              <a:t>))΄</a:t>
            </a:r>
          </a:p>
          <a:p>
            <a:pPr lvl="1" eaLnBrk="1" hangingPunct="1">
              <a:buFontTx/>
              <a:buNone/>
            </a:pPr>
            <a:r>
              <a:rPr lang="en-US" sz="1800" smtClean="0"/>
              <a:t>			= </a:t>
            </a:r>
            <a:r>
              <a:rPr lang="en-US" sz="1800" i="1" smtClean="0"/>
              <a:t>a</a:t>
            </a:r>
            <a:r>
              <a:rPr lang="en-US" sz="1800" smtClean="0"/>
              <a:t>΄(</a:t>
            </a:r>
            <a:r>
              <a:rPr lang="en-US" sz="1800" i="1" smtClean="0"/>
              <a:t>bc</a:t>
            </a:r>
            <a:r>
              <a:rPr lang="en-US" sz="1800" smtClean="0"/>
              <a:t>)΄			[T8(a)]</a:t>
            </a:r>
          </a:p>
          <a:p>
            <a:pPr lvl="1" eaLnBrk="1" hangingPunct="1">
              <a:buFontTx/>
              <a:buNone/>
            </a:pPr>
            <a:r>
              <a:rPr lang="en-US" sz="1800" smtClean="0"/>
              <a:t>			= </a:t>
            </a:r>
            <a:r>
              <a:rPr lang="en-US" sz="1800" i="1" smtClean="0"/>
              <a:t>a</a:t>
            </a:r>
            <a:r>
              <a:rPr lang="en-US" sz="1800" smtClean="0"/>
              <a:t>΄(</a:t>
            </a:r>
            <a:r>
              <a:rPr lang="en-US" sz="1800" i="1" smtClean="0"/>
              <a:t>b</a:t>
            </a:r>
            <a:r>
              <a:rPr lang="en-US" sz="1800" smtClean="0"/>
              <a:t>΄</a:t>
            </a:r>
            <a:r>
              <a:rPr lang="en-US" sz="1800" i="1" smtClean="0"/>
              <a:t> + c</a:t>
            </a:r>
            <a:r>
              <a:rPr lang="en-US" sz="1800" smtClean="0"/>
              <a:t>΄)		[T8(b)]</a:t>
            </a:r>
          </a:p>
          <a:p>
            <a:pPr lvl="1" eaLnBrk="1" hangingPunct="1">
              <a:buFontTx/>
              <a:buNone/>
            </a:pPr>
            <a:r>
              <a:rPr lang="en-US" sz="1800" smtClean="0"/>
              <a:t>			= </a:t>
            </a:r>
            <a:r>
              <a:rPr lang="en-US" sz="1800" i="1" smtClean="0"/>
              <a:t>a</a:t>
            </a:r>
            <a:r>
              <a:rPr lang="en-US" sz="1800" smtClean="0"/>
              <a:t>΄</a:t>
            </a:r>
            <a:r>
              <a:rPr lang="en-US" sz="1800" i="1" smtClean="0"/>
              <a:t>b</a:t>
            </a:r>
            <a:r>
              <a:rPr lang="en-US" sz="1800" smtClean="0"/>
              <a:t>΄</a:t>
            </a:r>
            <a:r>
              <a:rPr lang="en-US" sz="1800" i="1" smtClean="0"/>
              <a:t> + a</a:t>
            </a:r>
            <a:r>
              <a:rPr lang="en-US" sz="1800" smtClean="0"/>
              <a:t>΄</a:t>
            </a:r>
            <a:r>
              <a:rPr lang="en-US" sz="1800" i="1" smtClean="0"/>
              <a:t>c</a:t>
            </a:r>
            <a:r>
              <a:rPr lang="en-US" sz="1800" smtClean="0"/>
              <a:t>΄</a:t>
            </a:r>
            <a:r>
              <a:rPr lang="en-US" sz="1800" i="1" smtClean="0"/>
              <a:t>		</a:t>
            </a:r>
            <a:r>
              <a:rPr lang="en-US" sz="1800" smtClean="0"/>
              <a:t>[P5(b)]</a:t>
            </a:r>
          </a:p>
          <a:p>
            <a:pPr algn="r" rtl="1" eaLnBrk="1" hangingPunct="1"/>
            <a:endParaRPr lang="en-US" sz="2200" smtClean="0">
              <a:cs typeface="Nazanin" pitchFamily="2" charset="-78"/>
            </a:endParaRPr>
          </a:p>
        </p:txBody>
      </p:sp>
      <p:sp>
        <p:nvSpPr>
          <p:cNvPr id="103428"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Shape 83970"/>
          <p:cNvSpPr>
            <a:spLocks noGrp="1" noChangeArrowheads="1"/>
          </p:cNvSpPr>
          <p:nvPr>
            <p:ph type="title" idx="4294967295"/>
          </p:nvPr>
        </p:nvSpPr>
        <p:spPr>
          <a:noFill/>
        </p:spPr>
        <p:txBody>
          <a:bodyPr lIns="92075" tIns="46038" rIns="92075" bIns="46038"/>
          <a:lstStyle/>
          <a:p>
            <a:pPr eaLnBrk="1" hangingPunct="1"/>
            <a:endParaRPr lang="fa-IR" b="1" smtClean="0"/>
          </a:p>
        </p:txBody>
      </p:sp>
      <p:sp>
        <p:nvSpPr>
          <p:cNvPr id="104451" name="Shape 10243"/>
          <p:cNvSpPr>
            <a:spLocks noGrp="1" noChangeArrowheads="1"/>
          </p:cNvSpPr>
          <p:nvPr>
            <p:ph type="body" idx="4294967295"/>
          </p:nvPr>
        </p:nvSpPr>
        <p:spPr/>
        <p:txBody>
          <a:bodyPr lIns="92075" tIns="46038" rIns="92075" bIns="46038"/>
          <a:lstStyle/>
          <a:p>
            <a:pPr algn="r" rtl="1" eaLnBrk="1" hangingPunct="1"/>
            <a:r>
              <a:rPr lang="fa-IR" sz="2400" b="1" i="1" smtClean="0">
                <a:cs typeface="Nazanin" pitchFamily="2" charset="-78"/>
              </a:rPr>
              <a:t>مثال: </a:t>
            </a:r>
            <a:r>
              <a:rPr lang="fa-IR" sz="2400" smtClean="0">
                <a:cs typeface="Nazanin" pitchFamily="2" charset="-78"/>
              </a:rPr>
              <a:t>عبارت زير را ساده كنيد:</a:t>
            </a:r>
          </a:p>
          <a:p>
            <a:pPr eaLnBrk="1" hangingPunct="1">
              <a:buFontTx/>
              <a:buNone/>
            </a:pPr>
            <a:r>
              <a:rPr lang="fa-IR" sz="1800" smtClean="0">
                <a:cs typeface="Times New Roman" pitchFamily="18" charset="0"/>
              </a:rPr>
              <a:t> </a:t>
            </a:r>
            <a:r>
              <a:rPr lang="en-US" sz="1800" smtClean="0">
                <a:cs typeface="Times New Roman" pitchFamily="18" charset="0"/>
              </a:rPr>
              <a:t> </a:t>
            </a:r>
            <a:r>
              <a:rPr lang="en-US" sz="1800" smtClean="0"/>
              <a:t>(</a:t>
            </a:r>
            <a:r>
              <a:rPr lang="en-US" sz="1800" i="1" smtClean="0"/>
              <a:t>a</a:t>
            </a:r>
            <a:r>
              <a:rPr lang="en-US" sz="1800" smtClean="0"/>
              <a:t>(</a:t>
            </a:r>
            <a:r>
              <a:rPr lang="en-US" sz="1800" i="1" smtClean="0"/>
              <a:t>b</a:t>
            </a:r>
            <a:r>
              <a:rPr lang="en-US" sz="1800" smtClean="0"/>
              <a:t> + </a:t>
            </a:r>
            <a:r>
              <a:rPr lang="en-US" sz="1800" i="1" smtClean="0"/>
              <a:t>z</a:t>
            </a:r>
            <a:r>
              <a:rPr lang="en-US" sz="1800" smtClean="0"/>
              <a:t>(</a:t>
            </a:r>
            <a:r>
              <a:rPr lang="en-US" sz="1800" i="1" smtClean="0"/>
              <a:t>x</a:t>
            </a:r>
            <a:r>
              <a:rPr lang="en-US" sz="1800" smtClean="0"/>
              <a:t> + </a:t>
            </a:r>
            <a:r>
              <a:rPr lang="en-US" sz="1800" i="1" smtClean="0"/>
              <a:t>a</a:t>
            </a:r>
            <a:r>
              <a:rPr lang="en-US" sz="1800" smtClean="0"/>
              <a:t>΄)))΄  			                        </a:t>
            </a:r>
            <a:endParaRPr lang="fa-IR" sz="1800" smtClean="0">
              <a:cs typeface="Times New Roman" pitchFamily="18" charset="0"/>
            </a:endParaRPr>
          </a:p>
          <a:p>
            <a:pPr algn="r" rtl="1" eaLnBrk="1" hangingPunct="1">
              <a:buFontTx/>
              <a:buNone/>
            </a:pPr>
            <a:r>
              <a:rPr lang="fa-IR" sz="2400" b="1" i="1" smtClean="0">
                <a:cs typeface="Nazanin" pitchFamily="2" charset="-78"/>
              </a:rPr>
              <a:t>حل: </a:t>
            </a:r>
          </a:p>
          <a:p>
            <a:pPr eaLnBrk="1" hangingPunct="1">
              <a:buFontTx/>
              <a:buNone/>
            </a:pPr>
            <a:r>
              <a:rPr lang="fa-IR" sz="1800" smtClean="0">
                <a:cs typeface="Times New Roman" pitchFamily="18" charset="0"/>
              </a:rPr>
              <a:t>	</a:t>
            </a:r>
            <a:r>
              <a:rPr lang="en-US" sz="1800" smtClean="0"/>
              <a:t>(</a:t>
            </a:r>
            <a:r>
              <a:rPr lang="en-US" sz="1800" i="1" smtClean="0"/>
              <a:t>a</a:t>
            </a:r>
            <a:r>
              <a:rPr lang="en-US" sz="1800" smtClean="0"/>
              <a:t>(</a:t>
            </a:r>
            <a:r>
              <a:rPr lang="en-US" sz="1800" i="1" smtClean="0"/>
              <a:t>b</a:t>
            </a:r>
            <a:r>
              <a:rPr lang="en-US" sz="1800" smtClean="0"/>
              <a:t> + </a:t>
            </a:r>
            <a:r>
              <a:rPr lang="en-US" sz="1800" i="1" smtClean="0"/>
              <a:t>z</a:t>
            </a:r>
            <a:r>
              <a:rPr lang="en-US" sz="1800" smtClean="0"/>
              <a:t>(</a:t>
            </a:r>
            <a:r>
              <a:rPr lang="en-US" sz="1800" i="1" smtClean="0"/>
              <a:t>x</a:t>
            </a:r>
            <a:r>
              <a:rPr lang="en-US" sz="1800" smtClean="0"/>
              <a:t> + </a:t>
            </a:r>
            <a:r>
              <a:rPr lang="en-US" sz="1800" i="1" smtClean="0"/>
              <a:t>a</a:t>
            </a:r>
            <a:r>
              <a:rPr lang="en-US" sz="1800" smtClean="0"/>
              <a:t>΄)))΄ 	= </a:t>
            </a:r>
            <a:r>
              <a:rPr lang="en-US" sz="1800" i="1" smtClean="0"/>
              <a:t>a</a:t>
            </a:r>
            <a:r>
              <a:rPr lang="en-US" sz="1800" smtClean="0"/>
              <a:t>΄ + (</a:t>
            </a:r>
            <a:r>
              <a:rPr lang="en-US" sz="1800" i="1" smtClean="0"/>
              <a:t>b</a:t>
            </a:r>
            <a:r>
              <a:rPr lang="en-US" sz="1800" smtClean="0"/>
              <a:t> + </a:t>
            </a:r>
            <a:r>
              <a:rPr lang="en-US" sz="1800" i="1" smtClean="0"/>
              <a:t>z</a:t>
            </a:r>
            <a:r>
              <a:rPr lang="en-US" sz="1800" smtClean="0"/>
              <a:t>(</a:t>
            </a:r>
            <a:r>
              <a:rPr lang="en-US" sz="1800" i="1" smtClean="0"/>
              <a:t>x</a:t>
            </a:r>
            <a:r>
              <a:rPr lang="en-US" sz="1800" smtClean="0"/>
              <a:t> + </a:t>
            </a:r>
            <a:r>
              <a:rPr lang="en-US" sz="1800" i="1" smtClean="0"/>
              <a:t>a</a:t>
            </a:r>
            <a:r>
              <a:rPr lang="en-US" sz="1800" smtClean="0"/>
              <a:t>΄))΄	[T8(b)]</a:t>
            </a:r>
          </a:p>
          <a:p>
            <a:pPr lvl="1" eaLnBrk="1" hangingPunct="1">
              <a:buFontTx/>
              <a:buNone/>
            </a:pPr>
            <a:r>
              <a:rPr lang="en-US" sz="1800" smtClean="0"/>
              <a:t>				= </a:t>
            </a:r>
            <a:r>
              <a:rPr lang="en-US" sz="1800" i="1" smtClean="0"/>
              <a:t>a</a:t>
            </a:r>
            <a:r>
              <a:rPr lang="en-US" sz="1800" smtClean="0"/>
              <a:t>΄ + </a:t>
            </a:r>
            <a:r>
              <a:rPr lang="en-US" sz="1800" i="1" smtClean="0"/>
              <a:t>b</a:t>
            </a:r>
            <a:r>
              <a:rPr lang="en-US" sz="1800" smtClean="0"/>
              <a:t>΄ (</a:t>
            </a:r>
            <a:r>
              <a:rPr lang="en-US" sz="1800" i="1" smtClean="0"/>
              <a:t>z</a:t>
            </a:r>
            <a:r>
              <a:rPr lang="en-US" sz="1800" smtClean="0"/>
              <a:t>(</a:t>
            </a:r>
            <a:r>
              <a:rPr lang="en-US" sz="1800" i="1" smtClean="0"/>
              <a:t>x</a:t>
            </a:r>
            <a:r>
              <a:rPr lang="en-US" sz="1800" smtClean="0"/>
              <a:t> + </a:t>
            </a:r>
            <a:r>
              <a:rPr lang="en-US" sz="1800" i="1" smtClean="0"/>
              <a:t>a</a:t>
            </a:r>
            <a:r>
              <a:rPr lang="en-US" sz="1800" smtClean="0"/>
              <a:t>΄))΄	[T8(a)]</a:t>
            </a:r>
          </a:p>
          <a:p>
            <a:pPr lvl="1" eaLnBrk="1" hangingPunct="1">
              <a:buFontTx/>
              <a:buNone/>
            </a:pPr>
            <a:r>
              <a:rPr lang="en-US" sz="1800" smtClean="0"/>
              <a:t>				= </a:t>
            </a:r>
            <a:r>
              <a:rPr lang="en-US" sz="1800" i="1" smtClean="0"/>
              <a:t>a</a:t>
            </a:r>
            <a:r>
              <a:rPr lang="en-US" sz="1800" smtClean="0"/>
              <a:t>΄ + </a:t>
            </a:r>
            <a:r>
              <a:rPr lang="en-US" sz="1800" i="1" smtClean="0"/>
              <a:t>b</a:t>
            </a:r>
            <a:r>
              <a:rPr lang="en-US" sz="1800" smtClean="0"/>
              <a:t>΄ (</a:t>
            </a:r>
            <a:r>
              <a:rPr lang="en-US" sz="1800" i="1" smtClean="0"/>
              <a:t>z</a:t>
            </a:r>
            <a:r>
              <a:rPr lang="en-US" sz="1800" smtClean="0"/>
              <a:t>΄ + (</a:t>
            </a:r>
            <a:r>
              <a:rPr lang="en-US" sz="1800" i="1" smtClean="0"/>
              <a:t>x</a:t>
            </a:r>
            <a:r>
              <a:rPr lang="en-US" sz="1800" smtClean="0"/>
              <a:t> + </a:t>
            </a:r>
            <a:r>
              <a:rPr lang="en-US" sz="1800" i="1" smtClean="0"/>
              <a:t>a</a:t>
            </a:r>
            <a:r>
              <a:rPr lang="en-US" sz="1800" smtClean="0"/>
              <a:t>΄)΄)	[T8(b)]</a:t>
            </a:r>
          </a:p>
          <a:p>
            <a:pPr lvl="1" eaLnBrk="1" hangingPunct="1">
              <a:buFontTx/>
              <a:buNone/>
            </a:pPr>
            <a:r>
              <a:rPr lang="en-US" sz="1800" smtClean="0"/>
              <a:t>				= </a:t>
            </a:r>
            <a:r>
              <a:rPr lang="en-US" sz="1800" i="1" smtClean="0"/>
              <a:t>a</a:t>
            </a:r>
            <a:r>
              <a:rPr lang="en-US" sz="1800" smtClean="0"/>
              <a:t>΄ + </a:t>
            </a:r>
            <a:r>
              <a:rPr lang="en-US" sz="1800" i="1" smtClean="0"/>
              <a:t>b</a:t>
            </a:r>
            <a:r>
              <a:rPr lang="en-US" sz="1800" smtClean="0"/>
              <a:t>΄ (</a:t>
            </a:r>
            <a:r>
              <a:rPr lang="en-US" sz="1800" i="1" smtClean="0"/>
              <a:t>z</a:t>
            </a:r>
            <a:r>
              <a:rPr lang="en-US" sz="1800" smtClean="0"/>
              <a:t>΄ + </a:t>
            </a:r>
            <a:r>
              <a:rPr lang="en-US" sz="1800" i="1" smtClean="0"/>
              <a:t>x</a:t>
            </a:r>
            <a:r>
              <a:rPr lang="en-US" sz="1800" smtClean="0"/>
              <a:t>΄(</a:t>
            </a:r>
            <a:r>
              <a:rPr lang="en-US" sz="1800" i="1" smtClean="0"/>
              <a:t>a</a:t>
            </a:r>
            <a:r>
              <a:rPr lang="en-US" sz="1800" smtClean="0"/>
              <a:t>΄)΄)	[T8(a)]</a:t>
            </a:r>
          </a:p>
          <a:p>
            <a:pPr lvl="1" eaLnBrk="1" hangingPunct="1">
              <a:buFontTx/>
              <a:buNone/>
            </a:pPr>
            <a:r>
              <a:rPr lang="en-US" sz="1800" smtClean="0"/>
              <a:t>				= </a:t>
            </a:r>
            <a:r>
              <a:rPr lang="en-US" sz="1800" i="1" smtClean="0"/>
              <a:t>a</a:t>
            </a:r>
            <a:r>
              <a:rPr lang="en-US" sz="1800" smtClean="0"/>
              <a:t>΄ + </a:t>
            </a:r>
            <a:r>
              <a:rPr lang="en-US" sz="1800" i="1" smtClean="0"/>
              <a:t>b</a:t>
            </a:r>
            <a:r>
              <a:rPr lang="en-US" sz="1800" smtClean="0"/>
              <a:t>΄ (</a:t>
            </a:r>
            <a:r>
              <a:rPr lang="en-US" sz="1800" i="1" smtClean="0"/>
              <a:t>z</a:t>
            </a:r>
            <a:r>
              <a:rPr lang="en-US" sz="1800" smtClean="0"/>
              <a:t>΄ + </a:t>
            </a:r>
            <a:r>
              <a:rPr lang="en-US" sz="1800" i="1" smtClean="0"/>
              <a:t>x</a:t>
            </a:r>
            <a:r>
              <a:rPr lang="en-US" sz="1800" smtClean="0"/>
              <a:t>΄</a:t>
            </a:r>
            <a:r>
              <a:rPr lang="en-US" sz="1800" i="1" smtClean="0"/>
              <a:t>a</a:t>
            </a:r>
            <a:r>
              <a:rPr lang="en-US" sz="1800" smtClean="0"/>
              <a:t>)		[T3]</a:t>
            </a:r>
          </a:p>
          <a:p>
            <a:pPr lvl="1" eaLnBrk="1" hangingPunct="1">
              <a:buFontTx/>
              <a:buNone/>
            </a:pPr>
            <a:r>
              <a:rPr lang="en-US" sz="1800" smtClean="0"/>
              <a:t>				= </a:t>
            </a:r>
            <a:r>
              <a:rPr lang="en-US" sz="1800" i="1" smtClean="0"/>
              <a:t>a</a:t>
            </a:r>
            <a:r>
              <a:rPr lang="en-US" sz="1800" smtClean="0"/>
              <a:t>΄ + </a:t>
            </a:r>
            <a:r>
              <a:rPr lang="en-US" sz="1800" i="1" smtClean="0"/>
              <a:t>b</a:t>
            </a:r>
            <a:r>
              <a:rPr lang="en-US" sz="1800" smtClean="0"/>
              <a:t>΄ (</a:t>
            </a:r>
            <a:r>
              <a:rPr lang="en-US" sz="1800" i="1" smtClean="0"/>
              <a:t>z</a:t>
            </a:r>
            <a:r>
              <a:rPr lang="en-US" sz="1800" smtClean="0"/>
              <a:t>΄ + </a:t>
            </a:r>
            <a:r>
              <a:rPr lang="en-US" sz="1800" i="1" smtClean="0"/>
              <a:t>x</a:t>
            </a:r>
            <a:r>
              <a:rPr lang="en-US" sz="1800" smtClean="0"/>
              <a:t>΄)		[T5(a)]</a:t>
            </a:r>
          </a:p>
          <a:p>
            <a:pPr lvl="1" eaLnBrk="1" hangingPunct="1">
              <a:buFontTx/>
              <a:buNone/>
            </a:pPr>
            <a:endParaRPr lang="fa-IR" sz="2400" b="1" i="1" smtClean="0">
              <a:cs typeface="Times New Roman" pitchFamily="18" charset="0"/>
            </a:endParaRPr>
          </a:p>
          <a:p>
            <a:pPr algn="r" rtl="1" eaLnBrk="1" hangingPunct="1">
              <a:buFontTx/>
              <a:buNone/>
            </a:pPr>
            <a:endParaRPr lang="en-US" sz="2400" b="1" i="1" smtClean="0">
              <a:cs typeface="Times New Roman" pitchFamily="18" charset="0"/>
            </a:endParaRPr>
          </a:p>
        </p:txBody>
      </p:sp>
      <p:sp>
        <p:nvSpPr>
          <p:cNvPr id="10445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Shape 84994"/>
          <p:cNvSpPr>
            <a:spLocks noGrp="1" noChangeArrowheads="1"/>
          </p:cNvSpPr>
          <p:nvPr>
            <p:ph type="title" idx="4294967295"/>
          </p:nvPr>
        </p:nvSpPr>
        <p:spPr>
          <a:noFill/>
        </p:spPr>
        <p:txBody>
          <a:bodyPr lIns="92075" tIns="46038" rIns="92075" bIns="46038"/>
          <a:lstStyle/>
          <a:p>
            <a:pPr eaLnBrk="1" hangingPunct="1"/>
            <a:endParaRPr lang="fa-IR" b="1" smtClean="0"/>
          </a:p>
        </p:txBody>
      </p:sp>
      <p:sp>
        <p:nvSpPr>
          <p:cNvPr id="105475" name="Shape 11267"/>
          <p:cNvSpPr>
            <a:spLocks noGrp="1" noChangeArrowheads="1"/>
          </p:cNvSpPr>
          <p:nvPr>
            <p:ph type="body" idx="4294967295"/>
          </p:nvPr>
        </p:nvSpPr>
        <p:spPr/>
        <p:txBody>
          <a:bodyPr lIns="92075" tIns="46038" rIns="92075" bIns="46038"/>
          <a:lstStyle/>
          <a:p>
            <a:pPr algn="r" rtl="1" eaLnBrk="1" hangingPunct="1">
              <a:buFontTx/>
              <a:buNone/>
            </a:pPr>
            <a:r>
              <a:rPr lang="fa-IR" sz="2400" b="1" i="1" smtClean="0">
                <a:cs typeface="Nazanin" pitchFamily="2" charset="-78"/>
              </a:rPr>
              <a:t>قضيه 9</a:t>
            </a:r>
            <a:r>
              <a:rPr lang="en-US" sz="2400" b="1" i="1" smtClean="0">
                <a:cs typeface="Nazanin" pitchFamily="2" charset="-78"/>
              </a:rPr>
              <a:t>(T9)</a:t>
            </a:r>
            <a:r>
              <a:rPr lang="fa-IR" sz="2400" b="1" i="1" smtClean="0">
                <a:cs typeface="Nazanin" pitchFamily="2" charset="-78"/>
              </a:rPr>
              <a:t>:</a:t>
            </a:r>
          </a:p>
          <a:p>
            <a:pPr algn="r" rtl="1" eaLnBrk="1" hangingPunct="1"/>
            <a:r>
              <a:rPr lang="en-US" sz="1800" smtClean="0"/>
              <a:t>(a) </a:t>
            </a:r>
            <a:r>
              <a:rPr lang="en-US" sz="1800" i="1" smtClean="0"/>
              <a:t>ab + a</a:t>
            </a:r>
            <a:r>
              <a:rPr lang="en-US" sz="1800" smtClean="0"/>
              <a:t>΄</a:t>
            </a:r>
            <a:r>
              <a:rPr lang="en-US" sz="1800" i="1" smtClean="0"/>
              <a:t>c + bc = ab + a</a:t>
            </a:r>
            <a:r>
              <a:rPr lang="en-US" sz="1800" smtClean="0"/>
              <a:t>΄</a:t>
            </a:r>
            <a:r>
              <a:rPr lang="en-US" sz="1800" i="1" smtClean="0"/>
              <a:t>c</a:t>
            </a:r>
            <a:r>
              <a:rPr lang="en-US" sz="1800" smtClean="0"/>
              <a:t> 	(b) (</a:t>
            </a:r>
            <a:r>
              <a:rPr lang="en-US" sz="1800" i="1" smtClean="0"/>
              <a:t>a + b</a:t>
            </a:r>
            <a:r>
              <a:rPr lang="en-US" sz="1800" smtClean="0"/>
              <a:t>)(</a:t>
            </a:r>
            <a:r>
              <a:rPr lang="en-US" sz="1800" i="1" smtClean="0"/>
              <a:t>a</a:t>
            </a:r>
            <a:r>
              <a:rPr lang="en-US" sz="1800" smtClean="0"/>
              <a:t>΄ + </a:t>
            </a:r>
            <a:r>
              <a:rPr lang="en-US" sz="1800" i="1" smtClean="0"/>
              <a:t>c</a:t>
            </a:r>
            <a:r>
              <a:rPr lang="en-US" sz="1800" smtClean="0"/>
              <a:t>)(</a:t>
            </a:r>
            <a:r>
              <a:rPr lang="en-US" sz="1800" i="1" smtClean="0"/>
              <a:t>b + c</a:t>
            </a:r>
            <a:r>
              <a:rPr lang="en-US" sz="1800" smtClean="0"/>
              <a:t>) = (</a:t>
            </a:r>
            <a:r>
              <a:rPr lang="en-US" sz="1800" i="1" smtClean="0"/>
              <a:t>a + b</a:t>
            </a:r>
            <a:r>
              <a:rPr lang="en-US" sz="1800" smtClean="0"/>
              <a:t>)(</a:t>
            </a:r>
            <a:r>
              <a:rPr lang="en-US" sz="1800" i="1" smtClean="0"/>
              <a:t>a</a:t>
            </a:r>
            <a:r>
              <a:rPr lang="en-US" sz="1800" smtClean="0"/>
              <a:t>΄ + </a:t>
            </a:r>
            <a:r>
              <a:rPr lang="en-US" sz="1800" i="1" smtClean="0"/>
              <a:t>c</a:t>
            </a:r>
            <a:r>
              <a:rPr lang="en-US" sz="1800" smtClean="0"/>
              <a:t>)</a:t>
            </a:r>
            <a:endParaRPr lang="fa-IR" sz="1800" smtClean="0">
              <a:cs typeface="Times New Roman" pitchFamily="18" charset="0"/>
            </a:endParaRPr>
          </a:p>
          <a:p>
            <a:pPr algn="r" rtl="1" eaLnBrk="1" hangingPunct="1"/>
            <a:endParaRPr lang="fa-IR" sz="1800" smtClean="0">
              <a:cs typeface="Times New Roman" pitchFamily="18" charset="0"/>
            </a:endParaRPr>
          </a:p>
          <a:p>
            <a:pPr algn="r" rtl="1" eaLnBrk="1" hangingPunct="1">
              <a:buFontTx/>
              <a:buNone/>
            </a:pPr>
            <a:r>
              <a:rPr lang="fa-IR" sz="2400" b="1" i="1" smtClean="0">
                <a:cs typeface="Nazanin" pitchFamily="2" charset="-78"/>
              </a:rPr>
              <a:t>مثال : </a:t>
            </a:r>
            <a:r>
              <a:rPr lang="fa-IR" sz="2400" smtClean="0">
                <a:cs typeface="Nazanin" pitchFamily="2" charset="-78"/>
              </a:rPr>
              <a:t>نشان دهيد:</a:t>
            </a:r>
            <a:endParaRPr lang="en-US" sz="2400" smtClean="0">
              <a:cs typeface="Nazanin" pitchFamily="2" charset="-78"/>
            </a:endParaRPr>
          </a:p>
          <a:p>
            <a:pPr eaLnBrk="1" hangingPunct="1">
              <a:buFontTx/>
              <a:buNone/>
            </a:pPr>
            <a:r>
              <a:rPr lang="fa-IR" sz="1800" smtClean="0">
                <a:cs typeface="Times New Roman" pitchFamily="18" charset="0"/>
              </a:rPr>
              <a:t> </a:t>
            </a:r>
            <a:r>
              <a:rPr lang="en-US" sz="1800" i="1" smtClean="0"/>
              <a:t>ABC</a:t>
            </a:r>
            <a:r>
              <a:rPr lang="en-US" sz="1800" smtClean="0"/>
              <a:t> + </a:t>
            </a:r>
            <a:r>
              <a:rPr lang="en-US" sz="1800" i="1" smtClean="0"/>
              <a:t>A</a:t>
            </a:r>
            <a:r>
              <a:rPr lang="en-US" sz="1800" smtClean="0"/>
              <a:t>΄</a:t>
            </a:r>
            <a:r>
              <a:rPr lang="en-US" sz="1800" i="1" smtClean="0"/>
              <a:t>D</a:t>
            </a:r>
            <a:r>
              <a:rPr lang="en-US" sz="1800" smtClean="0"/>
              <a:t> + </a:t>
            </a:r>
            <a:r>
              <a:rPr lang="en-US" sz="1800" i="1" smtClean="0"/>
              <a:t>B</a:t>
            </a:r>
            <a:r>
              <a:rPr lang="en-US" sz="1800" smtClean="0"/>
              <a:t>΄</a:t>
            </a:r>
            <a:r>
              <a:rPr lang="en-US" sz="1800" i="1" smtClean="0"/>
              <a:t>D</a:t>
            </a:r>
            <a:r>
              <a:rPr lang="fa-IR" sz="1800" smtClean="0">
                <a:cs typeface="Times New Roman" pitchFamily="18" charset="0"/>
              </a:rPr>
              <a:t> </a:t>
            </a:r>
            <a:r>
              <a:rPr lang="en-US" sz="1800" i="1" smtClean="0"/>
              <a:t>ABC + A</a:t>
            </a:r>
            <a:r>
              <a:rPr lang="en-US" sz="1800" smtClean="0"/>
              <a:t>΄</a:t>
            </a:r>
            <a:r>
              <a:rPr lang="en-US" sz="1800" i="1" smtClean="0"/>
              <a:t>D + B</a:t>
            </a:r>
            <a:r>
              <a:rPr lang="en-US" sz="1800" smtClean="0"/>
              <a:t>΄</a:t>
            </a:r>
            <a:r>
              <a:rPr lang="en-US" sz="1800" i="1" smtClean="0"/>
              <a:t>D + CD =</a:t>
            </a:r>
          </a:p>
          <a:p>
            <a:pPr algn="r" rtl="1" eaLnBrk="1" hangingPunct="1">
              <a:buFontTx/>
              <a:buNone/>
            </a:pPr>
            <a:r>
              <a:rPr lang="fa-IR" sz="2400" b="1" i="1" smtClean="0">
                <a:cs typeface="Nazanin" pitchFamily="2" charset="-78"/>
              </a:rPr>
              <a:t>حل:</a:t>
            </a:r>
          </a:p>
          <a:p>
            <a:pPr lvl="1" eaLnBrk="1" hangingPunct="1">
              <a:buFontTx/>
              <a:buNone/>
            </a:pPr>
            <a:r>
              <a:rPr lang="en-US" sz="1800" i="1" smtClean="0"/>
              <a:t>ABC + A</a:t>
            </a:r>
            <a:r>
              <a:rPr lang="en-US" sz="1800" smtClean="0"/>
              <a:t>΄</a:t>
            </a:r>
            <a:r>
              <a:rPr lang="en-US" sz="1800" i="1" smtClean="0"/>
              <a:t>D + B</a:t>
            </a:r>
            <a:r>
              <a:rPr lang="en-US" sz="1800" smtClean="0"/>
              <a:t>΄</a:t>
            </a:r>
            <a:r>
              <a:rPr lang="en-US" sz="1800" i="1" smtClean="0"/>
              <a:t>D + CD 	= ABC </a:t>
            </a:r>
            <a:r>
              <a:rPr lang="en-US" sz="1800" smtClean="0"/>
              <a:t>+ (</a:t>
            </a:r>
            <a:r>
              <a:rPr lang="en-US" sz="1800" i="1" smtClean="0"/>
              <a:t>A</a:t>
            </a:r>
            <a:r>
              <a:rPr lang="en-US" sz="1800" smtClean="0"/>
              <a:t>΄ + </a:t>
            </a:r>
            <a:r>
              <a:rPr lang="en-US" sz="1800" i="1" smtClean="0"/>
              <a:t>B</a:t>
            </a:r>
            <a:r>
              <a:rPr lang="en-US" sz="1800" smtClean="0"/>
              <a:t>΄)</a:t>
            </a:r>
            <a:r>
              <a:rPr lang="en-US" sz="1800" i="1" smtClean="0"/>
              <a:t>D + CD</a:t>
            </a:r>
            <a:r>
              <a:rPr lang="en-US" sz="1800" smtClean="0"/>
              <a:t>	[P5(b)]</a:t>
            </a:r>
          </a:p>
          <a:p>
            <a:pPr lvl="1" eaLnBrk="1" hangingPunct="1">
              <a:buFontTx/>
              <a:buNone/>
            </a:pPr>
            <a:r>
              <a:rPr lang="en-US" sz="1800" smtClean="0"/>
              <a:t>					= </a:t>
            </a:r>
            <a:r>
              <a:rPr lang="en-US" sz="1800" i="1" smtClean="0"/>
              <a:t>ABC</a:t>
            </a:r>
            <a:r>
              <a:rPr lang="en-US" sz="1800" smtClean="0"/>
              <a:t> + (</a:t>
            </a:r>
            <a:r>
              <a:rPr lang="en-US" sz="1800" i="1" smtClean="0"/>
              <a:t>AB</a:t>
            </a:r>
            <a:r>
              <a:rPr lang="en-US" sz="1800" smtClean="0"/>
              <a:t>)΄</a:t>
            </a:r>
            <a:r>
              <a:rPr lang="en-US" sz="1800" i="1" smtClean="0"/>
              <a:t>D + CD</a:t>
            </a:r>
            <a:r>
              <a:rPr lang="en-US" sz="1800" smtClean="0"/>
              <a:t>	[T8(b)]</a:t>
            </a:r>
          </a:p>
          <a:p>
            <a:pPr lvl="1" eaLnBrk="1" hangingPunct="1">
              <a:buFontTx/>
              <a:buNone/>
            </a:pPr>
            <a:r>
              <a:rPr lang="en-US" sz="1800" smtClean="0"/>
              <a:t>					= </a:t>
            </a:r>
            <a:r>
              <a:rPr lang="en-US" sz="1800" i="1" smtClean="0"/>
              <a:t>ABC </a:t>
            </a:r>
            <a:r>
              <a:rPr lang="en-US" sz="1800" smtClean="0"/>
              <a:t>+ (</a:t>
            </a:r>
            <a:r>
              <a:rPr lang="en-US" sz="1800" i="1" smtClean="0"/>
              <a:t>AB</a:t>
            </a:r>
            <a:r>
              <a:rPr lang="en-US" sz="1800" smtClean="0"/>
              <a:t>)΄</a:t>
            </a:r>
            <a:r>
              <a:rPr lang="en-US" sz="1800" i="1" smtClean="0"/>
              <a:t>D</a:t>
            </a:r>
            <a:r>
              <a:rPr lang="en-US" sz="1800" smtClean="0"/>
              <a:t>		[T9(a)]</a:t>
            </a:r>
          </a:p>
          <a:p>
            <a:pPr lvl="1" eaLnBrk="1" hangingPunct="1">
              <a:buFontTx/>
              <a:buNone/>
            </a:pPr>
            <a:r>
              <a:rPr lang="en-US" sz="1800" smtClean="0"/>
              <a:t>					= </a:t>
            </a:r>
            <a:r>
              <a:rPr lang="en-US" sz="1800" i="1" smtClean="0"/>
              <a:t>ABC</a:t>
            </a:r>
            <a:r>
              <a:rPr lang="en-US" sz="1800" smtClean="0"/>
              <a:t> + (</a:t>
            </a:r>
            <a:r>
              <a:rPr lang="en-US" sz="1800" i="1" smtClean="0"/>
              <a:t>A</a:t>
            </a:r>
            <a:r>
              <a:rPr lang="en-US" sz="1800" smtClean="0"/>
              <a:t>΄ + </a:t>
            </a:r>
            <a:r>
              <a:rPr lang="en-US" sz="1800" i="1" smtClean="0"/>
              <a:t>B</a:t>
            </a:r>
            <a:r>
              <a:rPr lang="en-US" sz="1800" smtClean="0"/>
              <a:t>΄)</a:t>
            </a:r>
            <a:r>
              <a:rPr lang="en-US" sz="1800" i="1" smtClean="0"/>
              <a:t>D</a:t>
            </a:r>
            <a:r>
              <a:rPr lang="en-US" sz="1800" smtClean="0"/>
              <a:t>	[T8(b)]</a:t>
            </a:r>
          </a:p>
          <a:p>
            <a:pPr lvl="1" eaLnBrk="1" hangingPunct="1">
              <a:buFontTx/>
              <a:buNone/>
            </a:pPr>
            <a:r>
              <a:rPr lang="en-US" sz="1800" smtClean="0"/>
              <a:t>					= </a:t>
            </a:r>
            <a:r>
              <a:rPr lang="en-US" sz="1800" i="1" smtClean="0"/>
              <a:t>ABC</a:t>
            </a:r>
            <a:r>
              <a:rPr lang="en-US" sz="1800" smtClean="0"/>
              <a:t> + </a:t>
            </a:r>
            <a:r>
              <a:rPr lang="en-US" sz="1800" i="1" smtClean="0"/>
              <a:t>A</a:t>
            </a:r>
            <a:r>
              <a:rPr lang="en-US" sz="1800" smtClean="0"/>
              <a:t>΄</a:t>
            </a:r>
            <a:r>
              <a:rPr lang="en-US" sz="1800" i="1" smtClean="0"/>
              <a:t>D</a:t>
            </a:r>
            <a:r>
              <a:rPr lang="en-US" sz="1800" smtClean="0"/>
              <a:t> + </a:t>
            </a:r>
            <a:r>
              <a:rPr lang="en-US" sz="1800" i="1" smtClean="0"/>
              <a:t>B</a:t>
            </a:r>
            <a:r>
              <a:rPr lang="en-US" sz="1800" smtClean="0"/>
              <a:t>΄</a:t>
            </a:r>
            <a:r>
              <a:rPr lang="en-US" sz="1800" i="1" smtClean="0"/>
              <a:t>D	</a:t>
            </a:r>
            <a:r>
              <a:rPr lang="en-US" sz="1800" smtClean="0"/>
              <a:t>[P5(b)]</a:t>
            </a:r>
          </a:p>
          <a:p>
            <a:pPr algn="r" rtl="1" eaLnBrk="1" hangingPunct="1">
              <a:buFontTx/>
              <a:buNone/>
            </a:pPr>
            <a:endParaRPr lang="en-US" sz="2400" b="1" smtClean="0">
              <a:cs typeface="Times New Roman" pitchFamily="18" charset="0"/>
            </a:endParaRPr>
          </a:p>
        </p:txBody>
      </p:sp>
      <p:sp>
        <p:nvSpPr>
          <p:cNvPr id="10547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hape 12289"/>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جدول درستي توابع بولي</a:t>
            </a:r>
            <a:endParaRPr lang="en-US" sz="5400" b="1" i="1" smtClean="0">
              <a:cs typeface="Nazanin" pitchFamily="2" charset="-78"/>
            </a:endParaRPr>
          </a:p>
        </p:txBody>
      </p:sp>
      <p:sp>
        <p:nvSpPr>
          <p:cNvPr id="3076" name="Shape 12291"/>
          <p:cNvSpPr>
            <a:spLocks noGrp="1" noChangeArrowheads="1"/>
          </p:cNvSpPr>
          <p:nvPr>
            <p:ph type="body" sz="half" idx="4294967295"/>
          </p:nvPr>
        </p:nvSpPr>
        <p:spPr>
          <a:xfrm>
            <a:off x="457200" y="1600200"/>
            <a:ext cx="8080375" cy="4525963"/>
          </a:xfrm>
        </p:spPr>
        <p:txBody>
          <a:bodyPr lIns="92075" tIns="46038" rIns="92075" bIns="46038"/>
          <a:lstStyle/>
          <a:p>
            <a:pPr algn="r" rtl="1" eaLnBrk="1" hangingPunct="1"/>
            <a:r>
              <a:rPr lang="fa-IR" sz="2400" smtClean="0">
                <a:cs typeface="Nazanin" pitchFamily="2" charset="-78"/>
              </a:rPr>
              <a:t>براي نشان دادن درستي قضايا و يا روابط بولي مي‌توان از جدول درستي استفاده كرد.</a:t>
            </a:r>
          </a:p>
          <a:p>
            <a:pPr algn="r" rtl="1" eaLnBrk="1" hangingPunct="1"/>
            <a:r>
              <a:rPr lang="fa-IR" sz="2400" smtClean="0">
                <a:cs typeface="Nazanin" pitchFamily="2" charset="-78"/>
              </a:rPr>
              <a:t>جدول درستي براي دو عملگر </a:t>
            </a:r>
            <a:r>
              <a:rPr lang="en-US" sz="2400" smtClean="0">
                <a:cs typeface="Nazanin" pitchFamily="2" charset="-78"/>
              </a:rPr>
              <a:t>AND </a:t>
            </a:r>
            <a:r>
              <a:rPr lang="fa-IR" sz="2400" smtClean="0">
                <a:cs typeface="Nazanin" pitchFamily="2" charset="-78"/>
              </a:rPr>
              <a:t> و </a:t>
            </a:r>
            <a:r>
              <a:rPr lang="en-US" sz="2400" smtClean="0">
                <a:cs typeface="Nazanin" pitchFamily="2" charset="-78"/>
              </a:rPr>
              <a:t>OR</a:t>
            </a:r>
            <a:r>
              <a:rPr lang="fa-IR" sz="2400" smtClean="0">
                <a:cs typeface="Nazanin" pitchFamily="2" charset="-78"/>
              </a:rPr>
              <a:t> آورده شده است:</a:t>
            </a:r>
          </a:p>
          <a:p>
            <a:pPr algn="r" rtl="1" eaLnBrk="1" hangingPunct="1">
              <a:buFontTx/>
              <a:buNone/>
            </a:pPr>
            <a:r>
              <a:rPr lang="fa-IR" sz="1600" smtClean="0">
                <a:cs typeface="Times New Roman" pitchFamily="18" charset="0"/>
              </a:rPr>
              <a:t> </a:t>
            </a:r>
            <a:endParaRPr lang="en-US" sz="1600" smtClean="0">
              <a:cs typeface="Times New Roman" pitchFamily="18" charset="0"/>
            </a:endParaRPr>
          </a:p>
        </p:txBody>
      </p:sp>
      <p:graphicFrame>
        <p:nvGraphicFramePr>
          <p:cNvPr id="3074" name="Object 5"/>
          <p:cNvGraphicFramePr>
            <a:graphicFrameLocks noGrp="1"/>
          </p:cNvGraphicFramePr>
          <p:nvPr>
            <p:ph sz="half" idx="4294967295"/>
          </p:nvPr>
        </p:nvGraphicFramePr>
        <p:xfrm>
          <a:off x="796925" y="3511550"/>
          <a:ext cx="5083175" cy="1252538"/>
        </p:xfrm>
        <a:graphic>
          <a:graphicData uri="http://schemas.openxmlformats.org/presentationml/2006/ole">
            <mc:AlternateContent xmlns:mc="http://schemas.openxmlformats.org/markup-compatibility/2006">
              <mc:Choice xmlns:v="urn:schemas-microsoft-com:vml" Requires="v">
                <p:oleObj spid="_x0000_s3077" name="Document" r:id="rId3" imgW="6257354" imgH="1914011" progId="Word.Document.8">
                  <p:embed/>
                </p:oleObj>
              </mc:Choice>
              <mc:Fallback>
                <p:oleObj name="Document" r:id="rId3" imgW="6257354" imgH="1914011" progId="Word.Document.8">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3511550"/>
                        <a:ext cx="5083175" cy="125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نمايش عددي دادها</a:t>
            </a:r>
            <a:endParaRPr lang="en-US" sz="2800" b="1" smtClean="0">
              <a:cs typeface="Nazanin" pitchFamily="2" charset="-78"/>
            </a:endParaRPr>
          </a:p>
        </p:txBody>
      </p:sp>
      <p:sp>
        <p:nvSpPr>
          <p:cNvPr id="53251" name="Rectangle 3"/>
          <p:cNvSpPr>
            <a:spLocks noGrp="1" noChangeArrowheads="1"/>
          </p:cNvSpPr>
          <p:nvPr>
            <p:ph type="subTitle" idx="1"/>
          </p:nvPr>
        </p:nvSpPr>
        <p:spPr>
          <a:xfrm>
            <a:off x="533400" y="1219200"/>
            <a:ext cx="7620000" cy="4800600"/>
          </a:xfrm>
          <a:noFill/>
        </p:spPr>
        <p:txBody>
          <a:bodyPr/>
          <a:lstStyle/>
          <a:p>
            <a:pPr algn="r" rtl="1" eaLnBrk="1" hangingPunct="1">
              <a:buFontTx/>
              <a:buChar char="•"/>
            </a:pPr>
            <a:r>
              <a:rPr lang="fa-IR" sz="2400" smtClean="0">
                <a:cs typeface="Nazanin" pitchFamily="2" charset="-78"/>
              </a:rPr>
              <a:t>مبناي انتخاب سيستم نمايش اعداد زمان و هزينه ميباشد:</a:t>
            </a:r>
          </a:p>
          <a:p>
            <a:pPr lvl="1" algn="r" rtl="1" eaLnBrk="1" hangingPunct="1">
              <a:buFontTx/>
              <a:buChar char="–"/>
            </a:pPr>
            <a:r>
              <a:rPr lang="fa-IR" sz="2000" smtClean="0">
                <a:cs typeface="Nazanin" pitchFamily="2" charset="-78"/>
              </a:rPr>
              <a:t>هزينة ساخت سخت افزار(</a:t>
            </a:r>
            <a:r>
              <a:rPr lang="en-US" sz="2000" smtClean="0">
                <a:cs typeface="Nazanin" pitchFamily="2" charset="-78"/>
              </a:rPr>
              <a:t>ALU</a:t>
            </a:r>
            <a:r>
              <a:rPr lang="fa-IR" sz="2000" smtClean="0">
                <a:cs typeface="Nazanin" pitchFamily="2" charset="-78"/>
              </a:rPr>
              <a:t>،</a:t>
            </a:r>
            <a:r>
              <a:rPr lang="en-US" sz="2000" smtClean="0">
                <a:cs typeface="Nazanin" pitchFamily="2" charset="-78"/>
              </a:rPr>
              <a:t>CPU</a:t>
            </a:r>
            <a:r>
              <a:rPr lang="fa-IR" sz="2000" smtClean="0">
                <a:cs typeface="Nazanin" pitchFamily="2" charset="-78"/>
              </a:rPr>
              <a:t>و كانالهاي ارتباطي)</a:t>
            </a:r>
          </a:p>
          <a:p>
            <a:pPr lvl="1" algn="r" rtl="1" eaLnBrk="1" hangingPunct="1">
              <a:buFontTx/>
              <a:buChar char="–"/>
            </a:pPr>
            <a:r>
              <a:rPr lang="fa-IR" sz="2000" smtClean="0">
                <a:cs typeface="Nazanin" pitchFamily="2" charset="-78"/>
              </a:rPr>
              <a:t>زمان لازم براي پردازش داده ها</a:t>
            </a:r>
          </a:p>
          <a:p>
            <a:pPr lvl="1" algn="r" rtl="1" eaLnBrk="1" hangingPunct="1">
              <a:buFontTx/>
              <a:buChar char="–"/>
            </a:pPr>
            <a:endParaRPr lang="fa-IR" sz="2000" smtClean="0">
              <a:cs typeface="Nazanin" pitchFamily="2" charset="-78"/>
            </a:endParaRPr>
          </a:p>
          <a:p>
            <a:pPr algn="r" rtl="1" eaLnBrk="1" hangingPunct="1">
              <a:buFontTx/>
              <a:buChar char="•"/>
            </a:pPr>
            <a:r>
              <a:rPr lang="fa-IR" sz="2400" smtClean="0">
                <a:cs typeface="Nazanin" pitchFamily="2" charset="-78"/>
              </a:rPr>
              <a:t>جداول لازم براي جمع رياضي اعداد</a:t>
            </a:r>
          </a:p>
          <a:p>
            <a:pPr lvl="1" algn="r" rtl="1" eaLnBrk="1" hangingPunct="1">
              <a:buFontTx/>
              <a:buChar char="–"/>
            </a:pPr>
            <a:r>
              <a:rPr lang="fa-IR" sz="2000" smtClean="0">
                <a:cs typeface="Nazanin" pitchFamily="2" charset="-78"/>
              </a:rPr>
              <a:t>در سيستم هائي كه مكان رقم در آنها داراي وزن نيست:</a:t>
            </a:r>
          </a:p>
          <a:p>
            <a:pPr lvl="2" algn="r" rtl="1" eaLnBrk="1" hangingPunct="1">
              <a:buFontTx/>
              <a:buChar char="•"/>
            </a:pPr>
            <a:r>
              <a:rPr lang="fa-IR" sz="1800" smtClean="0">
                <a:cs typeface="Nazanin" pitchFamily="2" charset="-78"/>
              </a:rPr>
              <a:t>جداول چنين سيستم هايي پايان ناپذير است و بنابراين غير قابل ساخت مي باشند.</a:t>
            </a:r>
          </a:p>
          <a:p>
            <a:pPr algn="r" rtl="1" eaLnBrk="1" hangingPunct="1">
              <a:buFontTx/>
              <a:buChar char="•"/>
            </a:pPr>
            <a:r>
              <a:rPr lang="fa-IR" sz="2400" smtClean="0">
                <a:cs typeface="Nazanin" pitchFamily="2" charset="-78"/>
              </a:rPr>
              <a:t>در سيستم هائي كه مكان رقم داراي وزن است:</a:t>
            </a:r>
          </a:p>
          <a:p>
            <a:pPr lvl="1" algn="r" rtl="1" eaLnBrk="1" hangingPunct="1">
              <a:buFontTx/>
              <a:buChar char="–"/>
            </a:pPr>
            <a:r>
              <a:rPr lang="fa-IR" sz="2000" smtClean="0">
                <a:cs typeface="Nazanin" pitchFamily="2" charset="-78"/>
              </a:rPr>
              <a:t>جدول جمع دو رقم براي چنين سيستم‌هائي پايان پذير است، اما هر چه اندازة جدول كوچكتر باشد ،ساخت آن مقرون به صرفه تر است.بنابراين در چنين شرايطي مبناي 2مرجح تر از مبناي 10است.</a:t>
            </a:r>
            <a:endParaRPr lang="en-US" sz="2000" smtClean="0">
              <a:cs typeface="Nazanin" pitchFamily="2" charset="-78"/>
            </a:endParaRPr>
          </a:p>
        </p:txBody>
      </p:sp>
      <p:sp>
        <p:nvSpPr>
          <p:cNvPr id="5325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Shape 4099"/>
          <p:cNvSpPr>
            <a:spLocks noGrp="1" noChangeArrowheads="1"/>
          </p:cNvSpPr>
          <p:nvPr>
            <p:ph type="title" idx="4294967295"/>
          </p:nvPr>
        </p:nvSpPr>
        <p:spPr>
          <a:noFill/>
        </p:spPr>
        <p:txBody>
          <a:bodyPr lIns="92075" tIns="46038" rIns="92075" bIns="46038"/>
          <a:lstStyle/>
          <a:p>
            <a:pPr eaLnBrk="1" hangingPunct="1"/>
            <a:endParaRPr lang="fa-IR" smtClean="0"/>
          </a:p>
        </p:txBody>
      </p:sp>
      <p:sp>
        <p:nvSpPr>
          <p:cNvPr id="4100" name="Shape 14338"/>
          <p:cNvSpPr>
            <a:spLocks noGrp="1" noChangeArrowheads="1"/>
          </p:cNvSpPr>
          <p:nvPr>
            <p:ph type="body" sz="half" idx="4294967295"/>
          </p:nvPr>
        </p:nvSpPr>
        <p:spPr>
          <a:xfrm>
            <a:off x="457200" y="1600200"/>
            <a:ext cx="8154988" cy="4525963"/>
          </a:xfrm>
        </p:spPr>
        <p:txBody>
          <a:bodyPr lIns="92075" tIns="46038" rIns="92075" bIns="46038"/>
          <a:lstStyle/>
          <a:p>
            <a:pPr algn="r" rtl="1" eaLnBrk="1" hangingPunct="1">
              <a:buFontTx/>
              <a:buNone/>
            </a:pPr>
            <a:r>
              <a:rPr lang="fa-IR" sz="2400" b="1" i="1" smtClean="0">
                <a:cs typeface="Nazanin" pitchFamily="2" charset="-78"/>
              </a:rPr>
              <a:t>مثال </a:t>
            </a:r>
            <a:r>
              <a:rPr lang="fa-IR" sz="2000" b="1" i="1" smtClean="0">
                <a:cs typeface="Times New Roman" pitchFamily="18" charset="0"/>
              </a:rPr>
              <a:t>: </a:t>
            </a:r>
            <a:r>
              <a:rPr lang="fa-IR" sz="2400" smtClean="0">
                <a:cs typeface="Nazanin" pitchFamily="2" charset="-78"/>
              </a:rPr>
              <a:t>جدول درستي را براي تابع</a:t>
            </a:r>
            <a:r>
              <a:rPr lang="en-US" sz="2400" smtClean="0">
                <a:cs typeface="Nazanin" pitchFamily="2" charset="-78"/>
              </a:rPr>
              <a:t> </a:t>
            </a:r>
            <a:r>
              <a:rPr lang="fa-IR" sz="2400" smtClean="0">
                <a:cs typeface="Nazanin" pitchFamily="2" charset="-78"/>
              </a:rPr>
              <a:t> </a:t>
            </a:r>
            <a:r>
              <a:rPr lang="en-US" sz="2400" smtClean="0">
                <a:cs typeface="Nazanin" pitchFamily="2" charset="-78"/>
              </a:rPr>
              <a:t> </a:t>
            </a:r>
            <a:r>
              <a:rPr lang="en-US" sz="2400" i="1" smtClean="0">
                <a:cs typeface="Nazanin" pitchFamily="2" charset="-78"/>
              </a:rPr>
              <a:t>f</a:t>
            </a:r>
            <a:r>
              <a:rPr lang="en-US" sz="2400" smtClean="0">
                <a:cs typeface="Nazanin" pitchFamily="2" charset="-78"/>
              </a:rPr>
              <a:t>(</a:t>
            </a:r>
            <a:r>
              <a:rPr lang="en-US" sz="2400" i="1" smtClean="0">
                <a:cs typeface="Nazanin" pitchFamily="2" charset="-78"/>
              </a:rPr>
              <a:t>A</a:t>
            </a:r>
            <a:r>
              <a:rPr lang="en-US" sz="2400" smtClean="0">
                <a:cs typeface="Nazanin" pitchFamily="2" charset="-78"/>
              </a:rPr>
              <a:t>,</a:t>
            </a:r>
            <a:r>
              <a:rPr lang="en-US" sz="2400" i="1" smtClean="0">
                <a:cs typeface="Nazanin" pitchFamily="2" charset="-78"/>
              </a:rPr>
              <a:t>B</a:t>
            </a:r>
            <a:r>
              <a:rPr lang="en-US" sz="2400" smtClean="0">
                <a:cs typeface="Nazanin" pitchFamily="2" charset="-78"/>
              </a:rPr>
              <a:t>,</a:t>
            </a:r>
            <a:r>
              <a:rPr lang="en-US" sz="2400" i="1" smtClean="0">
                <a:cs typeface="Nazanin" pitchFamily="2" charset="-78"/>
              </a:rPr>
              <a:t>C</a:t>
            </a:r>
            <a:r>
              <a:rPr lang="en-US" sz="2400" smtClean="0">
                <a:cs typeface="Nazanin" pitchFamily="2" charset="-78"/>
              </a:rPr>
              <a:t>)</a:t>
            </a:r>
            <a:r>
              <a:rPr lang="en-US" sz="2400" i="1" smtClean="0">
                <a:cs typeface="Nazanin" pitchFamily="2" charset="-78"/>
              </a:rPr>
              <a:t> = AB + A</a:t>
            </a:r>
            <a:r>
              <a:rPr lang="en-US" sz="2400" smtClean="0">
                <a:cs typeface="Nazanin" pitchFamily="2" charset="-78"/>
              </a:rPr>
              <a:t>΄</a:t>
            </a:r>
            <a:r>
              <a:rPr lang="en-US" sz="2400" i="1" smtClean="0">
                <a:cs typeface="Nazanin" pitchFamily="2" charset="-78"/>
              </a:rPr>
              <a:t>C + AC</a:t>
            </a:r>
            <a:r>
              <a:rPr lang="en-US" sz="2400" smtClean="0">
                <a:cs typeface="Nazanin" pitchFamily="2" charset="-78"/>
              </a:rPr>
              <a:t>΄</a:t>
            </a:r>
            <a:r>
              <a:rPr lang="fa-IR" sz="2400" smtClean="0">
                <a:cs typeface="Nazanin" pitchFamily="2" charset="-78"/>
              </a:rPr>
              <a:t> بدست آوريد</a:t>
            </a:r>
            <a:r>
              <a:rPr lang="fa-IR" sz="1600" smtClean="0">
                <a:cs typeface="Times New Roman" pitchFamily="18" charset="0"/>
              </a:rPr>
              <a:t>.</a:t>
            </a:r>
            <a:r>
              <a:rPr lang="fa-IR" sz="2000" smtClean="0">
                <a:cs typeface="Times New Roman" pitchFamily="18" charset="0"/>
              </a:rPr>
              <a:t> </a:t>
            </a:r>
            <a:endParaRPr lang="en-US" sz="2000" smtClean="0">
              <a:cs typeface="Times New Roman" pitchFamily="18" charset="0"/>
            </a:endParaRPr>
          </a:p>
        </p:txBody>
      </p:sp>
      <p:graphicFrame>
        <p:nvGraphicFramePr>
          <p:cNvPr id="4098" name="Object 5"/>
          <p:cNvGraphicFramePr>
            <a:graphicFrameLocks noGrp="1"/>
          </p:cNvGraphicFramePr>
          <p:nvPr>
            <p:ph sz="half" idx="4294967295"/>
          </p:nvPr>
        </p:nvGraphicFramePr>
        <p:xfrm>
          <a:off x="760413" y="2563813"/>
          <a:ext cx="6708775" cy="2994025"/>
        </p:xfrm>
        <a:graphic>
          <a:graphicData uri="http://schemas.openxmlformats.org/presentationml/2006/ole">
            <mc:AlternateContent xmlns:mc="http://schemas.openxmlformats.org/markup-compatibility/2006">
              <mc:Choice xmlns:v="urn:schemas-microsoft-com:vml" Requires="v">
                <p:oleObj spid="_x0000_s4101" name="Document" r:id="rId3" imgW="6268680" imgH="3278160" progId="Word.Document.6">
                  <p:embed/>
                </p:oleObj>
              </mc:Choice>
              <mc:Fallback>
                <p:oleObj name="Document" r:id="rId3" imgW="6268680" imgH="3278160" progId="Word.Document.6">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2563813"/>
                        <a:ext cx="670877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Shape 119809"/>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نحوه نمايش توابع بولي</a:t>
            </a:r>
            <a:endParaRPr lang="en-US" sz="5400" b="1" i="1" smtClean="0">
              <a:cs typeface="Nazanin" pitchFamily="2" charset="-78"/>
            </a:endParaRPr>
          </a:p>
        </p:txBody>
      </p:sp>
      <p:sp>
        <p:nvSpPr>
          <p:cNvPr id="106499" name="Shape 119810"/>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توابع بولي را مي‌توان به چند طريق نمايش داد:</a:t>
            </a:r>
          </a:p>
          <a:p>
            <a:pPr algn="r" rtl="1" eaLnBrk="1" hangingPunct="1"/>
            <a:r>
              <a:rPr lang="fa-IR" sz="2400" smtClean="0">
                <a:cs typeface="Nazanin" pitchFamily="2" charset="-78"/>
              </a:rPr>
              <a:t>بصورت تركيبي نامرتب از عبارات و متغيرهاي بولي. </a:t>
            </a:r>
          </a:p>
          <a:p>
            <a:pPr algn="r" rtl="1" eaLnBrk="1" hangingPunct="1"/>
            <a:r>
              <a:rPr lang="fa-IR" sz="2400" smtClean="0">
                <a:cs typeface="Nazanin" pitchFamily="2" charset="-78"/>
              </a:rPr>
              <a:t>بصورت مجموع جملات مي‌نيمم</a:t>
            </a:r>
          </a:p>
          <a:p>
            <a:pPr algn="r" rtl="1" eaLnBrk="1" hangingPunct="1"/>
            <a:r>
              <a:rPr lang="fa-IR" sz="2400" smtClean="0">
                <a:cs typeface="Nazanin" pitchFamily="2" charset="-78"/>
              </a:rPr>
              <a:t>بصورت حاصلضرب جملات ماكزيمم</a:t>
            </a:r>
          </a:p>
          <a:p>
            <a:pPr algn="r" rtl="1" eaLnBrk="1" hangingPunct="1"/>
            <a:endParaRPr lang="fa-IR" sz="2400" smtClean="0">
              <a:cs typeface="Nazanin" pitchFamily="2" charset="-78"/>
            </a:endParaRPr>
          </a:p>
          <a:p>
            <a:pPr algn="r" rtl="1" eaLnBrk="1" hangingPunct="1"/>
            <a:r>
              <a:rPr lang="fa-IR" sz="2400" b="1" i="1" smtClean="0">
                <a:cs typeface="Nazanin" pitchFamily="2" charset="-78"/>
              </a:rPr>
              <a:t>چند جمله‌اي مي‌نيمم</a:t>
            </a:r>
            <a:r>
              <a:rPr lang="fa-IR" sz="1800" smtClean="0">
                <a:cs typeface="Times New Roman" pitchFamily="18" charset="0"/>
              </a:rPr>
              <a:t>: </a:t>
            </a:r>
            <a:r>
              <a:rPr lang="fa-IR" sz="2400" smtClean="0">
                <a:cs typeface="Nazanin" pitchFamily="2" charset="-78"/>
              </a:rPr>
              <a:t>يك عبارت حاصلضرب است كه همة متغيرها يا مكمل آنها حتماً وجود دارد</a:t>
            </a:r>
            <a:r>
              <a:rPr lang="fa-IR" sz="2400" b="1" smtClean="0">
                <a:cs typeface="Nazanin" pitchFamily="2" charset="-78"/>
              </a:rPr>
              <a:t>.</a:t>
            </a:r>
          </a:p>
          <a:p>
            <a:pPr algn="r" rtl="1" eaLnBrk="1" hangingPunct="1"/>
            <a:endParaRPr lang="fa-IR" sz="2400" smtClean="0">
              <a:cs typeface="Nazanin" pitchFamily="2" charset="-78"/>
            </a:endParaRPr>
          </a:p>
        </p:txBody>
      </p:sp>
      <p:sp>
        <p:nvSpPr>
          <p:cNvPr id="10650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Shape 5123"/>
          <p:cNvSpPr>
            <a:spLocks noGrp="1" noChangeArrowheads="1"/>
          </p:cNvSpPr>
          <p:nvPr>
            <p:ph type="title" idx="4294967295"/>
          </p:nvPr>
        </p:nvSpPr>
        <p:spPr>
          <a:noFill/>
        </p:spPr>
        <p:txBody>
          <a:bodyPr lIns="92075" tIns="46038" rIns="92075" bIns="46038"/>
          <a:lstStyle/>
          <a:p>
            <a:pPr eaLnBrk="1" hangingPunct="1"/>
            <a:endParaRPr lang="fa-IR" smtClean="0"/>
          </a:p>
        </p:txBody>
      </p:sp>
      <p:sp>
        <p:nvSpPr>
          <p:cNvPr id="5124" name="Shape 17410"/>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براي حالتي كه سه متغير داشته باشيم، جدول جملات مي‌نيمم در زير آورده شده است:</a:t>
            </a:r>
            <a:endParaRPr lang="en-US" sz="2400" smtClean="0">
              <a:cs typeface="Nazanin" pitchFamily="2" charset="-78"/>
            </a:endParaRPr>
          </a:p>
          <a:p>
            <a:pPr eaLnBrk="1" hangingPunct="1">
              <a:buFontTx/>
              <a:buNone/>
            </a:pPr>
            <a:endParaRPr lang="en-US" sz="2400" smtClean="0">
              <a:cs typeface="Nazanin" pitchFamily="2" charset="-78"/>
            </a:endParaRPr>
          </a:p>
        </p:txBody>
      </p:sp>
      <p:graphicFrame>
        <p:nvGraphicFramePr>
          <p:cNvPr id="5122" name="Object 4"/>
          <p:cNvGraphicFramePr>
            <a:graphicFrameLocks/>
          </p:cNvGraphicFramePr>
          <p:nvPr/>
        </p:nvGraphicFramePr>
        <p:xfrm>
          <a:off x="579438" y="2149475"/>
          <a:ext cx="7650162" cy="3108325"/>
        </p:xfrm>
        <a:graphic>
          <a:graphicData uri="http://schemas.openxmlformats.org/presentationml/2006/ole">
            <mc:AlternateContent xmlns:mc="http://schemas.openxmlformats.org/markup-compatibility/2006">
              <mc:Choice xmlns:v="urn:schemas-microsoft-com:vml" Requires="v">
                <p:oleObj spid="_x0000_s5125" name="Document" r:id="rId3" imgW="6219438" imgH="2647128" progId="Word.Document.8">
                  <p:embed/>
                </p:oleObj>
              </mc:Choice>
              <mc:Fallback>
                <p:oleObj name="Document" r:id="rId3" imgW="6219438" imgH="2647128"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2149475"/>
                        <a:ext cx="7650162"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Shape 6147"/>
          <p:cNvSpPr>
            <a:spLocks noGrp="1" noChangeArrowheads="1"/>
          </p:cNvSpPr>
          <p:nvPr>
            <p:ph type="title" idx="4294967295"/>
          </p:nvPr>
        </p:nvSpPr>
        <p:spPr>
          <a:noFill/>
        </p:spPr>
        <p:txBody>
          <a:bodyPr lIns="92075" tIns="46038" rIns="92075" bIns="46038"/>
          <a:lstStyle/>
          <a:p>
            <a:pPr eaLnBrk="1" hangingPunct="1"/>
            <a:endParaRPr lang="fa-IR" smtClean="0"/>
          </a:p>
        </p:txBody>
      </p:sp>
      <p:sp>
        <p:nvSpPr>
          <p:cNvPr id="6148" name="Shape 121858"/>
          <p:cNvSpPr>
            <a:spLocks noGrp="1" noChangeArrowheads="1"/>
          </p:cNvSpPr>
          <p:nvPr>
            <p:ph type="body" sz="half" idx="4294967295"/>
          </p:nvPr>
        </p:nvSpPr>
        <p:spPr>
          <a:xfrm>
            <a:off x="457200" y="1600200"/>
            <a:ext cx="7851775" cy="4525963"/>
          </a:xfrm>
        </p:spPr>
        <p:txBody>
          <a:bodyPr lIns="92075" tIns="46038" rIns="92075" bIns="46038"/>
          <a:lstStyle/>
          <a:p>
            <a:pPr algn="just" rtl="1" eaLnBrk="1" hangingPunct="1"/>
            <a:r>
              <a:rPr lang="fa-IR" sz="2400" smtClean="0">
                <a:cs typeface="Nazanin" pitchFamily="2" charset="-78"/>
              </a:rPr>
              <a:t>هر تابع بولي را مي‌توان بصورت مجموعي از جملات مي‌نيمم نشان داد. بعنوان مثال:</a:t>
            </a:r>
          </a:p>
          <a:p>
            <a:pPr algn="just" rtl="1" eaLnBrk="1" hangingPunct="1">
              <a:buFontTx/>
              <a:buNone/>
            </a:pPr>
            <a:r>
              <a:rPr lang="fa-IR" sz="2200" i="1" smtClean="0">
                <a:cs typeface="Nazanin" pitchFamily="2" charset="-78"/>
              </a:rPr>
              <a:t>جدول درستي تابع  </a:t>
            </a:r>
            <a:r>
              <a:rPr lang="en-US" sz="2200" i="1" smtClean="0">
                <a:cs typeface="Nazanin" pitchFamily="2" charset="-78"/>
              </a:rPr>
              <a:t>f</a:t>
            </a:r>
            <a:r>
              <a:rPr lang="en-US" sz="2200" i="1" baseline="-25000" smtClean="0">
                <a:cs typeface="Nazanin" pitchFamily="2" charset="-78"/>
              </a:rPr>
              <a:t>1</a:t>
            </a:r>
            <a:r>
              <a:rPr lang="en-US" sz="2200" smtClean="0">
                <a:cs typeface="Nazanin" pitchFamily="2" charset="-78"/>
              </a:rPr>
              <a:t>(</a:t>
            </a:r>
            <a:r>
              <a:rPr lang="en-US" sz="2200" i="1" smtClean="0">
                <a:cs typeface="Nazanin" pitchFamily="2" charset="-78"/>
              </a:rPr>
              <a:t>A</a:t>
            </a:r>
            <a:r>
              <a:rPr lang="en-US" sz="2200" smtClean="0">
                <a:cs typeface="Nazanin" pitchFamily="2" charset="-78"/>
              </a:rPr>
              <a:t>,</a:t>
            </a:r>
            <a:r>
              <a:rPr lang="en-US" sz="2200" i="1" smtClean="0">
                <a:cs typeface="Nazanin" pitchFamily="2" charset="-78"/>
              </a:rPr>
              <a:t>B</a:t>
            </a:r>
            <a:r>
              <a:rPr lang="en-US" sz="2200" smtClean="0">
                <a:cs typeface="Nazanin" pitchFamily="2" charset="-78"/>
              </a:rPr>
              <a:t>,</a:t>
            </a:r>
            <a:r>
              <a:rPr lang="en-US" sz="2200" i="1" smtClean="0">
                <a:cs typeface="Nazanin" pitchFamily="2" charset="-78"/>
              </a:rPr>
              <a:t>C</a:t>
            </a:r>
            <a:r>
              <a:rPr lang="en-US" sz="2200" smtClean="0">
                <a:cs typeface="Nazanin" pitchFamily="2" charset="-78"/>
              </a:rPr>
              <a:t>)</a:t>
            </a:r>
            <a:r>
              <a:rPr lang="en-US" sz="2200" i="1" smtClean="0">
                <a:cs typeface="Nazanin" pitchFamily="2" charset="-78"/>
              </a:rPr>
              <a:t> = m</a:t>
            </a:r>
            <a:r>
              <a:rPr lang="en-US" sz="2200" smtClean="0">
                <a:cs typeface="Nazanin" pitchFamily="2" charset="-78"/>
              </a:rPr>
              <a:t>2</a:t>
            </a:r>
            <a:r>
              <a:rPr lang="en-US" sz="2200" i="1" smtClean="0">
                <a:cs typeface="Nazanin" pitchFamily="2" charset="-78"/>
              </a:rPr>
              <a:t> + m</a:t>
            </a:r>
            <a:r>
              <a:rPr lang="en-US" sz="2200" smtClean="0">
                <a:cs typeface="Nazanin" pitchFamily="2" charset="-78"/>
              </a:rPr>
              <a:t>3</a:t>
            </a:r>
            <a:r>
              <a:rPr lang="en-US" sz="2200" i="1" smtClean="0">
                <a:cs typeface="Nazanin" pitchFamily="2" charset="-78"/>
              </a:rPr>
              <a:t> + m</a:t>
            </a:r>
            <a:r>
              <a:rPr lang="en-US" sz="2200" i="1" baseline="-25000" smtClean="0">
                <a:cs typeface="Nazanin" pitchFamily="2" charset="-78"/>
              </a:rPr>
              <a:t>6</a:t>
            </a:r>
            <a:r>
              <a:rPr lang="en-US" sz="2200" i="1" smtClean="0">
                <a:cs typeface="Nazanin" pitchFamily="2" charset="-78"/>
              </a:rPr>
              <a:t> + m</a:t>
            </a:r>
            <a:r>
              <a:rPr lang="en-US" sz="2200" i="1" baseline="-25000" smtClean="0">
                <a:cs typeface="Nazanin" pitchFamily="2" charset="-78"/>
              </a:rPr>
              <a:t>7</a:t>
            </a:r>
            <a:r>
              <a:rPr lang="fa-IR" sz="2200" i="1" baseline="-25000" smtClean="0">
                <a:cs typeface="Nazanin" pitchFamily="2" charset="-78"/>
              </a:rPr>
              <a:t>  </a:t>
            </a:r>
            <a:r>
              <a:rPr lang="fa-IR" sz="2200" i="1" smtClean="0">
                <a:cs typeface="Nazanin" pitchFamily="2" charset="-78"/>
              </a:rPr>
              <a:t> كه بصورت</a:t>
            </a:r>
          </a:p>
          <a:p>
            <a:pPr algn="just" rtl="1" eaLnBrk="1" hangingPunct="1">
              <a:buFontTx/>
              <a:buNone/>
            </a:pPr>
            <a:r>
              <a:rPr lang="fa-IR" sz="2200" i="1" smtClean="0">
                <a:cs typeface="Nazanin" pitchFamily="2" charset="-78"/>
              </a:rPr>
              <a:t> </a:t>
            </a:r>
            <a:r>
              <a:rPr lang="en-US" sz="2200" i="1" smtClean="0">
                <a:cs typeface="Nazanin" pitchFamily="2" charset="-78"/>
              </a:rPr>
              <a:t>f</a:t>
            </a:r>
            <a:r>
              <a:rPr lang="en-US" sz="2200" i="1" baseline="-25000" smtClean="0">
                <a:cs typeface="Nazanin" pitchFamily="2" charset="-78"/>
              </a:rPr>
              <a:t>1</a:t>
            </a:r>
            <a:r>
              <a:rPr lang="en-US" sz="2200" smtClean="0">
                <a:cs typeface="Nazanin" pitchFamily="2" charset="-78"/>
              </a:rPr>
              <a:t>(</a:t>
            </a:r>
            <a:r>
              <a:rPr lang="en-US" sz="2200" i="1" smtClean="0">
                <a:cs typeface="Nazanin" pitchFamily="2" charset="-78"/>
              </a:rPr>
              <a:t>A</a:t>
            </a:r>
            <a:r>
              <a:rPr lang="en-US" sz="2200" smtClean="0">
                <a:cs typeface="Nazanin" pitchFamily="2" charset="-78"/>
              </a:rPr>
              <a:t>,</a:t>
            </a:r>
            <a:r>
              <a:rPr lang="en-US" sz="2200" i="1" smtClean="0">
                <a:cs typeface="Nazanin" pitchFamily="2" charset="-78"/>
              </a:rPr>
              <a:t>B</a:t>
            </a:r>
            <a:r>
              <a:rPr lang="en-US" sz="2200" smtClean="0">
                <a:cs typeface="Nazanin" pitchFamily="2" charset="-78"/>
              </a:rPr>
              <a:t>,</a:t>
            </a:r>
            <a:r>
              <a:rPr lang="en-US" sz="2200" i="1" smtClean="0">
                <a:cs typeface="Nazanin" pitchFamily="2" charset="-78"/>
              </a:rPr>
              <a:t>C</a:t>
            </a:r>
            <a:r>
              <a:rPr lang="en-US" sz="2200" smtClean="0">
                <a:cs typeface="Nazanin" pitchFamily="2" charset="-78"/>
              </a:rPr>
              <a:t>)</a:t>
            </a:r>
            <a:r>
              <a:rPr lang="en-US" sz="2200" i="1" smtClean="0">
                <a:cs typeface="Nazanin" pitchFamily="2" charset="-78"/>
              </a:rPr>
              <a:t> = </a:t>
            </a:r>
            <a:r>
              <a:rPr lang="en-US" sz="2200" smtClean="0">
                <a:cs typeface="Nazanin" pitchFamily="2" charset="-78"/>
              </a:rPr>
              <a:t>S </a:t>
            </a:r>
            <a:r>
              <a:rPr lang="en-US" sz="2200" i="1" smtClean="0">
                <a:cs typeface="Nazanin" pitchFamily="2" charset="-78"/>
              </a:rPr>
              <a:t>m </a:t>
            </a:r>
            <a:r>
              <a:rPr lang="en-US" sz="2200" smtClean="0">
                <a:cs typeface="Nazanin" pitchFamily="2" charset="-78"/>
              </a:rPr>
              <a:t>(2,3,6,7) </a:t>
            </a:r>
            <a:r>
              <a:rPr lang="fa-IR" sz="2200" smtClean="0">
                <a:cs typeface="Nazanin" pitchFamily="2" charset="-78"/>
              </a:rPr>
              <a:t> هم نشان داده مي شود بصورت  زير است:</a:t>
            </a:r>
          </a:p>
          <a:p>
            <a:pPr algn="just" rtl="1" eaLnBrk="1" hangingPunct="1">
              <a:buFontTx/>
              <a:buNone/>
            </a:pPr>
            <a:endParaRPr lang="en-US" sz="2200" smtClean="0">
              <a:cs typeface="Nazanin" pitchFamily="2" charset="-78"/>
            </a:endParaRPr>
          </a:p>
        </p:txBody>
      </p:sp>
      <p:graphicFrame>
        <p:nvGraphicFramePr>
          <p:cNvPr id="6146" name="Object 4"/>
          <p:cNvGraphicFramePr>
            <a:graphicFrameLocks noGrp="1"/>
          </p:cNvGraphicFramePr>
          <p:nvPr>
            <p:ph sz="half" idx="4294967295"/>
          </p:nvPr>
        </p:nvGraphicFramePr>
        <p:xfrm>
          <a:off x="1217613" y="3552825"/>
          <a:ext cx="6402387" cy="2341563"/>
        </p:xfrm>
        <a:graphic>
          <a:graphicData uri="http://schemas.openxmlformats.org/presentationml/2006/ole">
            <mc:AlternateContent xmlns:mc="http://schemas.openxmlformats.org/markup-compatibility/2006">
              <mc:Choice xmlns:v="urn:schemas-microsoft-com:vml" Requires="v">
                <p:oleObj spid="_x0000_s6149" name="Document" r:id="rId3" imgW="6832806" imgH="3109639" progId="Word.Document.8">
                  <p:embed/>
                </p:oleObj>
              </mc:Choice>
              <mc:Fallback>
                <p:oleObj name="Document" r:id="rId3" imgW="6832806" imgH="3109639"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3552825"/>
                        <a:ext cx="6402387"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Shape 87042"/>
          <p:cNvSpPr>
            <a:spLocks noGrp="1" noChangeArrowheads="1"/>
          </p:cNvSpPr>
          <p:nvPr>
            <p:ph type="title" idx="4294967295"/>
          </p:nvPr>
        </p:nvSpPr>
        <p:spPr>
          <a:noFill/>
        </p:spPr>
        <p:txBody>
          <a:bodyPr lIns="92075" tIns="46038" rIns="92075" bIns="46038"/>
          <a:lstStyle/>
          <a:p>
            <a:pPr eaLnBrk="1" hangingPunct="1"/>
            <a:endParaRPr lang="fa-IR" smtClean="0"/>
          </a:p>
        </p:txBody>
      </p:sp>
      <p:sp>
        <p:nvSpPr>
          <p:cNvPr id="107523" name="Shape 18434"/>
          <p:cNvSpPr>
            <a:spLocks noGrp="1" noChangeArrowheads="1"/>
          </p:cNvSpPr>
          <p:nvPr>
            <p:ph type="body" idx="4294967295"/>
          </p:nvPr>
        </p:nvSpPr>
        <p:spPr/>
        <p:txBody>
          <a:bodyPr lIns="92075" tIns="46038" rIns="92075" bIns="46038"/>
          <a:lstStyle/>
          <a:p>
            <a:pPr algn="just" rtl="1" eaLnBrk="1" hangingPunct="1">
              <a:buFontTx/>
              <a:buNone/>
            </a:pPr>
            <a:r>
              <a:rPr lang="fa-IR" sz="2400" b="1" i="1" smtClean="0">
                <a:cs typeface="Nazanin" pitchFamily="2" charset="-78"/>
              </a:rPr>
              <a:t>نكته: </a:t>
            </a:r>
            <a:r>
              <a:rPr lang="fa-IR" sz="2400" smtClean="0">
                <a:cs typeface="Nazanin" pitchFamily="2" charset="-78"/>
              </a:rPr>
              <a:t>براي يافتن مكمل يك تابع كه با جملات مي‌نيمم نشان داده شده، كافي است آن دسته از جملات مي‌نيمم را كه در تابع بكار نرفته اند، استفاده كرد.</a:t>
            </a:r>
          </a:p>
          <a:p>
            <a:pPr algn="just" rtl="1" eaLnBrk="1" hangingPunct="1">
              <a:buFontTx/>
              <a:buNone/>
            </a:pPr>
            <a:endParaRPr lang="fa-IR" sz="2400" smtClean="0">
              <a:cs typeface="Times New Roman" pitchFamily="18" charset="0"/>
            </a:endParaRPr>
          </a:p>
          <a:p>
            <a:pPr algn="r" rtl="1" eaLnBrk="1" hangingPunct="1">
              <a:buFontTx/>
              <a:buNone/>
            </a:pPr>
            <a:r>
              <a:rPr lang="fa-IR" sz="2400" b="1" i="1" smtClean="0">
                <a:cs typeface="Nazanin" pitchFamily="2" charset="-78"/>
              </a:rPr>
              <a:t>مثال: </a:t>
            </a:r>
            <a:r>
              <a:rPr lang="fa-IR" sz="2400" smtClean="0">
                <a:cs typeface="Nazanin" pitchFamily="2" charset="-78"/>
              </a:rPr>
              <a:t>مكمل تابع زير را بدست آوريد:</a:t>
            </a:r>
          </a:p>
          <a:p>
            <a:pPr eaLnBrk="1" hangingPunct="1">
              <a:buFontTx/>
              <a:buNone/>
            </a:pPr>
            <a:r>
              <a:rPr lang="en-US" sz="1800" i="1" smtClean="0"/>
              <a:t>f</a:t>
            </a:r>
            <a:r>
              <a:rPr lang="en-US" sz="1800" smtClean="0"/>
              <a:t>(</a:t>
            </a:r>
            <a:r>
              <a:rPr lang="en-US" sz="1800" i="1" smtClean="0"/>
              <a:t>A</a:t>
            </a:r>
            <a:r>
              <a:rPr lang="en-US" sz="1800" smtClean="0"/>
              <a:t>,</a:t>
            </a:r>
            <a:r>
              <a:rPr lang="en-US" sz="1800" i="1" smtClean="0"/>
              <a:t>B</a:t>
            </a:r>
            <a:r>
              <a:rPr lang="en-US" sz="1800" smtClean="0"/>
              <a:t>,</a:t>
            </a:r>
            <a:r>
              <a:rPr lang="en-US" sz="1800" i="1" smtClean="0"/>
              <a:t>Q</a:t>
            </a:r>
            <a:r>
              <a:rPr lang="en-US" sz="1800" smtClean="0"/>
              <a:t>,</a:t>
            </a:r>
            <a:r>
              <a:rPr lang="en-US" sz="1800" i="1" smtClean="0"/>
              <a:t>Z</a:t>
            </a:r>
            <a:r>
              <a:rPr lang="en-US" sz="1800" smtClean="0"/>
              <a:t>)=</a:t>
            </a:r>
            <a:r>
              <a:rPr lang="en-US" sz="1800" smtClean="0">
                <a:latin typeface="Symbol" pitchFamily="18" charset="2"/>
              </a:rPr>
              <a:t>S</a:t>
            </a:r>
            <a:r>
              <a:rPr lang="en-US" sz="1800" smtClean="0"/>
              <a:t> </a:t>
            </a:r>
            <a:r>
              <a:rPr lang="en-US" sz="1800" i="1" smtClean="0"/>
              <a:t>m</a:t>
            </a:r>
            <a:r>
              <a:rPr lang="en-US" sz="1800" smtClean="0"/>
              <a:t>(0, 1, 6, 7)</a:t>
            </a:r>
          </a:p>
          <a:p>
            <a:pPr eaLnBrk="1" hangingPunct="1">
              <a:buFontTx/>
              <a:buNone/>
            </a:pPr>
            <a:r>
              <a:rPr lang="en-US" sz="1800" smtClean="0"/>
              <a:t>		= </a:t>
            </a:r>
            <a:r>
              <a:rPr lang="en-US" sz="1800" i="1" smtClean="0"/>
              <a:t>m</a:t>
            </a:r>
            <a:r>
              <a:rPr lang="en-US" sz="1800" i="1" baseline="-25000" smtClean="0"/>
              <a:t>0</a:t>
            </a:r>
            <a:r>
              <a:rPr lang="en-US" sz="1800" i="1" smtClean="0"/>
              <a:t> + m</a:t>
            </a:r>
            <a:r>
              <a:rPr lang="en-US" sz="1800" i="1" baseline="-25000" smtClean="0"/>
              <a:t>1</a:t>
            </a:r>
            <a:r>
              <a:rPr lang="en-US" sz="1800" i="1" smtClean="0"/>
              <a:t> + m</a:t>
            </a:r>
            <a:r>
              <a:rPr lang="en-US" sz="1800" i="1" baseline="-25000" smtClean="0"/>
              <a:t>6</a:t>
            </a:r>
            <a:r>
              <a:rPr lang="en-US" sz="1800" i="1" smtClean="0"/>
              <a:t> + m</a:t>
            </a:r>
            <a:r>
              <a:rPr lang="en-US" sz="1800" i="1" baseline="-25000" smtClean="0"/>
              <a:t>7</a:t>
            </a:r>
          </a:p>
          <a:p>
            <a:pPr eaLnBrk="1" hangingPunct="1">
              <a:buFontTx/>
              <a:buNone/>
            </a:pPr>
            <a:r>
              <a:rPr lang="en-US" sz="1800" smtClean="0"/>
              <a:t>		= </a:t>
            </a:r>
            <a:r>
              <a:rPr lang="en-US" sz="1800" i="1" smtClean="0"/>
              <a:t>A</a:t>
            </a:r>
            <a:r>
              <a:rPr lang="en-US" sz="1800" smtClean="0"/>
              <a:t>΄</a:t>
            </a:r>
            <a:r>
              <a:rPr lang="en-US" sz="1800" i="1" smtClean="0"/>
              <a:t>B</a:t>
            </a:r>
            <a:r>
              <a:rPr lang="en-US" sz="1800" smtClean="0"/>
              <a:t>΄</a:t>
            </a:r>
            <a:r>
              <a:rPr lang="en-US" sz="1800" i="1" smtClean="0"/>
              <a:t>Q</a:t>
            </a:r>
            <a:r>
              <a:rPr lang="en-US" sz="1800" smtClean="0"/>
              <a:t>΄</a:t>
            </a:r>
            <a:r>
              <a:rPr lang="en-US" sz="1800" i="1" smtClean="0"/>
              <a:t>Z</a:t>
            </a:r>
            <a:r>
              <a:rPr lang="en-US" sz="1800" smtClean="0"/>
              <a:t>΄</a:t>
            </a:r>
            <a:r>
              <a:rPr lang="en-US" sz="1800" i="1" smtClean="0"/>
              <a:t> + A</a:t>
            </a:r>
            <a:r>
              <a:rPr lang="en-US" sz="1800" smtClean="0"/>
              <a:t>΄</a:t>
            </a:r>
            <a:r>
              <a:rPr lang="en-US" sz="1800" i="1" smtClean="0"/>
              <a:t>B</a:t>
            </a:r>
            <a:r>
              <a:rPr lang="en-US" sz="1800" smtClean="0"/>
              <a:t>΄</a:t>
            </a:r>
            <a:r>
              <a:rPr lang="en-US" sz="1800" i="1" smtClean="0"/>
              <a:t>Q</a:t>
            </a:r>
            <a:r>
              <a:rPr lang="en-US" sz="1800" smtClean="0"/>
              <a:t>΄</a:t>
            </a:r>
            <a:r>
              <a:rPr lang="en-US" sz="1800" i="1" smtClean="0"/>
              <a:t>Z + A</a:t>
            </a:r>
            <a:r>
              <a:rPr lang="en-US" sz="1800" smtClean="0"/>
              <a:t>΄</a:t>
            </a:r>
            <a:r>
              <a:rPr lang="en-US" sz="1800" i="1" smtClean="0"/>
              <a:t>BQZ</a:t>
            </a:r>
            <a:r>
              <a:rPr lang="en-US" sz="1800" smtClean="0"/>
              <a:t>΄</a:t>
            </a:r>
            <a:r>
              <a:rPr lang="en-US" sz="1800" i="1" smtClean="0"/>
              <a:t> + A</a:t>
            </a:r>
            <a:r>
              <a:rPr lang="en-US" sz="1800" smtClean="0"/>
              <a:t>΄</a:t>
            </a:r>
            <a:r>
              <a:rPr lang="en-US" sz="1800" i="1" smtClean="0"/>
              <a:t>BQZ</a:t>
            </a:r>
            <a:endParaRPr lang="en-US" sz="1800" smtClean="0"/>
          </a:p>
          <a:p>
            <a:pPr algn="r" rtl="1" eaLnBrk="1" hangingPunct="1">
              <a:buFontTx/>
              <a:buNone/>
            </a:pPr>
            <a:r>
              <a:rPr lang="fa-IR" sz="2400" smtClean="0">
                <a:cs typeface="Nazanin" pitchFamily="2" charset="-78"/>
              </a:rPr>
              <a:t>براي بدست آوردن مكمل تابع به اينصورت عمل مي‌كنيم:</a:t>
            </a:r>
          </a:p>
          <a:p>
            <a:pPr lvl="1" eaLnBrk="1" hangingPunct="1">
              <a:buFontTx/>
              <a:buNone/>
            </a:pPr>
            <a:r>
              <a:rPr lang="en-US" sz="1800" i="1" smtClean="0"/>
              <a:t>f</a:t>
            </a:r>
            <a:r>
              <a:rPr lang="en-US" sz="1800" smtClean="0"/>
              <a:t> ΄(</a:t>
            </a:r>
            <a:r>
              <a:rPr lang="en-US" sz="1800" i="1" smtClean="0"/>
              <a:t>A</a:t>
            </a:r>
            <a:r>
              <a:rPr lang="en-US" sz="1800" smtClean="0"/>
              <a:t>,</a:t>
            </a:r>
            <a:r>
              <a:rPr lang="en-US" sz="1800" i="1" smtClean="0"/>
              <a:t>B</a:t>
            </a:r>
            <a:r>
              <a:rPr lang="en-US" sz="1800" smtClean="0"/>
              <a:t>,</a:t>
            </a:r>
            <a:r>
              <a:rPr lang="en-US" sz="1800" i="1" smtClean="0"/>
              <a:t>Q</a:t>
            </a:r>
            <a:r>
              <a:rPr lang="en-US" sz="1800" smtClean="0"/>
              <a:t>,</a:t>
            </a:r>
            <a:r>
              <a:rPr lang="en-US" sz="1800" i="1" smtClean="0"/>
              <a:t>Z</a:t>
            </a:r>
            <a:r>
              <a:rPr lang="en-US" sz="1800" smtClean="0"/>
              <a:t>)	= </a:t>
            </a:r>
            <a:r>
              <a:rPr lang="en-US" sz="1800" i="1" smtClean="0"/>
              <a:t>m</a:t>
            </a:r>
            <a:r>
              <a:rPr lang="en-US" sz="1800" i="1" baseline="-25000" smtClean="0"/>
              <a:t>2</a:t>
            </a:r>
            <a:r>
              <a:rPr lang="en-US" sz="1800" i="1" smtClean="0"/>
              <a:t> + m</a:t>
            </a:r>
            <a:r>
              <a:rPr lang="en-US" sz="1800" i="1" baseline="-25000" smtClean="0"/>
              <a:t>3</a:t>
            </a:r>
            <a:r>
              <a:rPr lang="en-US" sz="1800" i="1" smtClean="0"/>
              <a:t> + m</a:t>
            </a:r>
            <a:r>
              <a:rPr lang="en-US" sz="1800" i="1" baseline="-25000" smtClean="0"/>
              <a:t>4</a:t>
            </a:r>
            <a:r>
              <a:rPr lang="en-US" sz="1800" i="1" smtClean="0"/>
              <a:t> + m</a:t>
            </a:r>
            <a:r>
              <a:rPr lang="en-US" sz="1800" i="1" baseline="-25000" smtClean="0"/>
              <a:t>5</a:t>
            </a:r>
            <a:r>
              <a:rPr lang="en-US" sz="1800" i="1" smtClean="0"/>
              <a:t> + m</a:t>
            </a:r>
            <a:r>
              <a:rPr lang="en-US" sz="1800" i="1" baseline="-25000" smtClean="0"/>
              <a:t>8</a:t>
            </a:r>
            <a:r>
              <a:rPr lang="en-US" sz="1800" i="1" smtClean="0"/>
              <a:t> + m</a:t>
            </a:r>
            <a:r>
              <a:rPr lang="en-US" sz="1800" i="1" baseline="-25000" smtClean="0"/>
              <a:t>9</a:t>
            </a:r>
            <a:r>
              <a:rPr lang="en-US" sz="1800" i="1" smtClean="0"/>
              <a:t> + m</a:t>
            </a:r>
            <a:r>
              <a:rPr lang="en-US" sz="1800" i="1" baseline="-25000" smtClean="0"/>
              <a:t>10</a:t>
            </a:r>
            <a:r>
              <a:rPr lang="en-US" sz="1800" i="1" smtClean="0"/>
              <a:t> + m</a:t>
            </a:r>
            <a:r>
              <a:rPr lang="en-US" sz="1800" i="1" baseline="-25000" smtClean="0"/>
              <a:t>11</a:t>
            </a:r>
            <a:r>
              <a:rPr lang="en-US" sz="1800" i="1" smtClean="0"/>
              <a:t> + m</a:t>
            </a:r>
            <a:r>
              <a:rPr lang="en-US" sz="1800" i="1" baseline="-25000" smtClean="0"/>
              <a:t>12</a:t>
            </a:r>
            <a:endParaRPr lang="en-US" sz="1800" i="1" smtClean="0"/>
          </a:p>
          <a:p>
            <a:pPr lvl="1" eaLnBrk="1" hangingPunct="1">
              <a:buFontTx/>
              <a:buNone/>
            </a:pPr>
            <a:r>
              <a:rPr lang="en-US" sz="1800" i="1" smtClean="0"/>
              <a:t>			    + m</a:t>
            </a:r>
            <a:r>
              <a:rPr lang="en-US" sz="1800" i="1" baseline="-25000" smtClean="0"/>
              <a:t>13</a:t>
            </a:r>
            <a:r>
              <a:rPr lang="en-US" sz="1800" i="1" smtClean="0"/>
              <a:t> + m</a:t>
            </a:r>
            <a:r>
              <a:rPr lang="en-US" sz="1800" i="1" baseline="-25000" smtClean="0"/>
              <a:t>14</a:t>
            </a:r>
            <a:r>
              <a:rPr lang="en-US" sz="1800" i="1" smtClean="0"/>
              <a:t> + m</a:t>
            </a:r>
            <a:r>
              <a:rPr lang="en-US" sz="1800" i="1" baseline="-25000" smtClean="0"/>
              <a:t>15</a:t>
            </a:r>
            <a:endParaRPr lang="en-US" sz="1800" smtClean="0"/>
          </a:p>
          <a:p>
            <a:pPr lvl="1" eaLnBrk="1" hangingPunct="1">
              <a:buFontTx/>
              <a:buNone/>
            </a:pPr>
            <a:r>
              <a:rPr lang="en-US" sz="1800" smtClean="0"/>
              <a:t>			= </a:t>
            </a:r>
            <a:r>
              <a:rPr lang="en-US" sz="1800" smtClean="0">
                <a:latin typeface="Symbol" pitchFamily="18" charset="2"/>
              </a:rPr>
              <a:t>S</a:t>
            </a:r>
            <a:r>
              <a:rPr lang="en-US" sz="1800" smtClean="0"/>
              <a:t> </a:t>
            </a:r>
            <a:r>
              <a:rPr lang="en-US" sz="1800" i="1" smtClean="0"/>
              <a:t>m</a:t>
            </a:r>
            <a:r>
              <a:rPr lang="en-US" sz="1800" smtClean="0"/>
              <a:t>(2, 3, 4, 5, 8, 9, 10, 11, 12, 13, 14, 15)</a:t>
            </a:r>
          </a:p>
          <a:p>
            <a:pPr algn="r" rtl="1" eaLnBrk="1" hangingPunct="1">
              <a:buFontTx/>
              <a:buNone/>
            </a:pPr>
            <a:endParaRPr lang="en-US" sz="1800" smtClean="0">
              <a:cs typeface="Times New Roman" pitchFamily="18" charset="0"/>
            </a:endParaRPr>
          </a:p>
          <a:p>
            <a:pPr eaLnBrk="1" hangingPunct="1">
              <a:buFontTx/>
              <a:buNone/>
            </a:pPr>
            <a:endParaRPr lang="en-US" sz="1800" smtClean="0"/>
          </a:p>
        </p:txBody>
      </p:sp>
      <p:sp>
        <p:nvSpPr>
          <p:cNvPr id="10752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Shape 7171"/>
          <p:cNvSpPr>
            <a:spLocks noGrp="1" noChangeArrowheads="1"/>
          </p:cNvSpPr>
          <p:nvPr>
            <p:ph type="title" idx="4294967295"/>
          </p:nvPr>
        </p:nvSpPr>
        <p:spPr>
          <a:noFill/>
        </p:spPr>
        <p:txBody>
          <a:bodyPr lIns="92075" tIns="46038" rIns="92075" bIns="46038"/>
          <a:lstStyle/>
          <a:p>
            <a:pPr eaLnBrk="1" hangingPunct="1"/>
            <a:endParaRPr lang="fa-IR" smtClean="0"/>
          </a:p>
        </p:txBody>
      </p:sp>
      <p:sp>
        <p:nvSpPr>
          <p:cNvPr id="7172" name="Shape 123906"/>
          <p:cNvSpPr>
            <a:spLocks noGrp="1" noChangeArrowheads="1"/>
          </p:cNvSpPr>
          <p:nvPr>
            <p:ph type="body" sz="half" idx="4294967295"/>
          </p:nvPr>
        </p:nvSpPr>
        <p:spPr>
          <a:xfrm>
            <a:off x="457200" y="1600200"/>
            <a:ext cx="8231188" cy="4525963"/>
          </a:xfrm>
        </p:spPr>
        <p:txBody>
          <a:bodyPr lIns="92075" tIns="46038" rIns="92075" bIns="46038"/>
          <a:lstStyle/>
          <a:p>
            <a:pPr algn="r" rtl="1" eaLnBrk="1" hangingPunct="1"/>
            <a:r>
              <a:rPr lang="fa-IR" sz="2400" b="1" i="1" smtClean="0">
                <a:cs typeface="Nazanin" pitchFamily="2" charset="-78"/>
              </a:rPr>
              <a:t>چند جمله‌اي ماكزيمم: </a:t>
            </a:r>
            <a:r>
              <a:rPr lang="fa-IR" sz="2400" smtClean="0">
                <a:cs typeface="Nazanin" pitchFamily="2" charset="-78"/>
              </a:rPr>
              <a:t>يك عبارت حاصلجمع است كه همة متغيرها يا مكمل آنها حتماً وجود دارد.</a:t>
            </a:r>
          </a:p>
          <a:p>
            <a:pPr algn="r" rtl="1" eaLnBrk="1" hangingPunct="1"/>
            <a:r>
              <a:rPr lang="fa-IR" sz="2400" i="1" smtClean="0">
                <a:cs typeface="Nazanin" pitchFamily="2" charset="-78"/>
              </a:rPr>
              <a:t>هر تابع بولي را مي‌توان بصورت حاصلضرب جملات ماكزيمم نشان داد.</a:t>
            </a:r>
          </a:p>
          <a:p>
            <a:pPr algn="r" rtl="1" eaLnBrk="1" hangingPunct="1"/>
            <a:r>
              <a:rPr lang="fa-IR" sz="2400" i="1" smtClean="0">
                <a:cs typeface="Nazanin" pitchFamily="2" charset="-78"/>
              </a:rPr>
              <a:t>جدول زير نشان دهندة ليست جملات ماكزيمم براي سه متغير است:</a:t>
            </a:r>
          </a:p>
          <a:p>
            <a:pPr algn="r" rtl="1" eaLnBrk="1" hangingPunct="1"/>
            <a:endParaRPr lang="fa-IR" sz="2400" i="1" smtClean="0">
              <a:cs typeface="Nazanin" pitchFamily="2" charset="-78"/>
            </a:endParaRPr>
          </a:p>
          <a:p>
            <a:pPr algn="r" rtl="1" eaLnBrk="1" hangingPunct="1"/>
            <a:endParaRPr lang="fa-IR" sz="1600" smtClean="0">
              <a:cs typeface="Times New Roman" pitchFamily="18" charset="0"/>
            </a:endParaRPr>
          </a:p>
          <a:p>
            <a:pPr eaLnBrk="1" hangingPunct="1"/>
            <a:endParaRPr lang="en-US" sz="1600" smtClean="0"/>
          </a:p>
        </p:txBody>
      </p:sp>
      <p:graphicFrame>
        <p:nvGraphicFramePr>
          <p:cNvPr id="7170" name="Object 4"/>
          <p:cNvGraphicFramePr>
            <a:graphicFrameLocks noGrp="1"/>
          </p:cNvGraphicFramePr>
          <p:nvPr>
            <p:ph sz="half" idx="4294967295"/>
          </p:nvPr>
        </p:nvGraphicFramePr>
        <p:xfrm>
          <a:off x="760413" y="3348038"/>
          <a:ext cx="6478587" cy="2424112"/>
        </p:xfrm>
        <a:graphic>
          <a:graphicData uri="http://schemas.openxmlformats.org/presentationml/2006/ole">
            <mc:AlternateContent xmlns:mc="http://schemas.openxmlformats.org/markup-compatibility/2006">
              <mc:Choice xmlns:v="urn:schemas-microsoft-com:vml" Requires="v">
                <p:oleObj spid="_x0000_s7173" name="Document" r:id="rId3" imgW="6272450" imgH="2823579" progId="Word.Document.8">
                  <p:embed/>
                </p:oleObj>
              </mc:Choice>
              <mc:Fallback>
                <p:oleObj name="Document" r:id="rId3" imgW="6272450" imgH="2823579"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3348038"/>
                        <a:ext cx="6478587"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Shape 88066"/>
          <p:cNvSpPr>
            <a:spLocks noGrp="1" noChangeArrowheads="1"/>
          </p:cNvSpPr>
          <p:nvPr>
            <p:ph type="title" idx="4294967295"/>
          </p:nvPr>
        </p:nvSpPr>
        <p:spPr>
          <a:noFill/>
        </p:spPr>
        <p:txBody>
          <a:bodyPr lIns="92075" tIns="46038" rIns="92075" bIns="46038"/>
          <a:lstStyle/>
          <a:p>
            <a:pPr eaLnBrk="1" hangingPunct="1"/>
            <a:endParaRPr lang="fa-IR" smtClean="0"/>
          </a:p>
        </p:txBody>
      </p:sp>
      <p:sp>
        <p:nvSpPr>
          <p:cNvPr id="108547" name="Shape 20482"/>
          <p:cNvSpPr>
            <a:spLocks noGrp="1" noChangeArrowheads="1"/>
          </p:cNvSpPr>
          <p:nvPr>
            <p:ph type="body" idx="4294967295"/>
          </p:nvPr>
        </p:nvSpPr>
        <p:spPr/>
        <p:txBody>
          <a:bodyPr lIns="92075" tIns="46038" rIns="92075" bIns="46038"/>
          <a:lstStyle/>
          <a:p>
            <a:pPr algn="r" rtl="1" eaLnBrk="1" hangingPunct="1">
              <a:buFontTx/>
              <a:buNone/>
            </a:pPr>
            <a:r>
              <a:rPr lang="fa-IR" sz="2400" b="1" i="1" smtClean="0">
                <a:cs typeface="Nazanin" pitchFamily="2" charset="-78"/>
              </a:rPr>
              <a:t>مثال: </a:t>
            </a:r>
            <a:r>
              <a:rPr lang="fa-IR" sz="2400" smtClean="0">
                <a:cs typeface="Nazanin" pitchFamily="2" charset="-78"/>
              </a:rPr>
              <a:t>تابع زير بصورت حاصلضرب جملات ماكزيمم نشان داده شده است. جدول درستي آنرا بنويسيد.</a:t>
            </a:r>
          </a:p>
          <a:p>
            <a:pPr eaLnBrk="1" hangingPunct="1">
              <a:buFontTx/>
              <a:buNone/>
            </a:pPr>
            <a:r>
              <a:rPr lang="en-US" sz="1800" i="1" smtClean="0"/>
              <a:t>f</a:t>
            </a:r>
            <a:r>
              <a:rPr lang="en-US" sz="1800" i="1" baseline="-25000" smtClean="0"/>
              <a:t>2</a:t>
            </a:r>
            <a:r>
              <a:rPr lang="en-US" sz="1800" smtClean="0"/>
              <a:t>(</a:t>
            </a:r>
            <a:r>
              <a:rPr lang="en-US" sz="1800" i="1" smtClean="0"/>
              <a:t>A</a:t>
            </a:r>
            <a:r>
              <a:rPr lang="en-US" sz="1800" smtClean="0"/>
              <a:t>,</a:t>
            </a:r>
            <a:r>
              <a:rPr lang="en-US" sz="1800" i="1" smtClean="0"/>
              <a:t>B</a:t>
            </a:r>
            <a:r>
              <a:rPr lang="en-US" sz="1800" smtClean="0"/>
              <a:t>,</a:t>
            </a:r>
            <a:r>
              <a:rPr lang="en-US" sz="1800" i="1" smtClean="0"/>
              <a:t>C</a:t>
            </a:r>
            <a:r>
              <a:rPr lang="en-US" sz="1800" smtClean="0"/>
              <a:t>)</a:t>
            </a:r>
            <a:r>
              <a:rPr lang="en-US" sz="1800" i="1" smtClean="0"/>
              <a:t> = M</a:t>
            </a:r>
            <a:r>
              <a:rPr lang="en-US" sz="1800" i="1" baseline="-25000" smtClean="0"/>
              <a:t>0</a:t>
            </a:r>
            <a:r>
              <a:rPr lang="en-US" sz="1800" i="1" smtClean="0"/>
              <a:t>M</a:t>
            </a:r>
            <a:r>
              <a:rPr lang="en-US" sz="1800" i="1" baseline="-25000" smtClean="0"/>
              <a:t>1</a:t>
            </a:r>
            <a:r>
              <a:rPr lang="en-US" sz="1800" i="1" smtClean="0"/>
              <a:t>M</a:t>
            </a:r>
            <a:r>
              <a:rPr lang="en-US" sz="1800" i="1" baseline="-25000" smtClean="0"/>
              <a:t>4</a:t>
            </a:r>
            <a:r>
              <a:rPr lang="en-US" sz="1800" i="1" smtClean="0"/>
              <a:t>M</a:t>
            </a:r>
            <a:r>
              <a:rPr lang="en-US" sz="1800" i="1" baseline="-25000" smtClean="0"/>
              <a:t>5</a:t>
            </a:r>
            <a:r>
              <a:rPr lang="en-US" sz="1800" smtClean="0"/>
              <a:t>					</a:t>
            </a:r>
            <a:r>
              <a:rPr lang="fa-IR" sz="1800" smtClean="0">
                <a:cs typeface="Times New Roman" pitchFamily="18" charset="0"/>
              </a:rPr>
              <a:t>                      </a:t>
            </a:r>
            <a:r>
              <a:rPr lang="en-US" sz="1800" smtClean="0"/>
              <a:t>        = </a:t>
            </a:r>
            <a:r>
              <a:rPr lang="en-US" sz="1800" smtClean="0">
                <a:latin typeface="Symbol" pitchFamily="18" charset="2"/>
              </a:rPr>
              <a:t>P</a:t>
            </a:r>
            <a:r>
              <a:rPr lang="en-US" sz="1800" i="1" smtClean="0"/>
              <a:t>M</a:t>
            </a:r>
            <a:r>
              <a:rPr lang="en-US" sz="1800" smtClean="0"/>
              <a:t>(0,1,4,5)</a:t>
            </a:r>
            <a:endParaRPr lang="fa-IR" sz="1800" smtClean="0">
              <a:cs typeface="Times New Roman" pitchFamily="18" charset="0"/>
            </a:endParaRPr>
          </a:p>
          <a:p>
            <a:pPr algn="r" rtl="1" eaLnBrk="1" hangingPunct="1">
              <a:buFontTx/>
              <a:buNone/>
            </a:pPr>
            <a:r>
              <a:rPr lang="fa-IR" sz="2400" b="1" i="1" smtClean="0">
                <a:cs typeface="Nazanin" pitchFamily="2" charset="-78"/>
              </a:rPr>
              <a:t>حل</a:t>
            </a:r>
            <a:endParaRPr lang="en-US" sz="2400" b="1" i="1" smtClean="0">
              <a:cs typeface="Nazanin" pitchFamily="2" charset="-78"/>
            </a:endParaRPr>
          </a:p>
        </p:txBody>
      </p:sp>
      <p:pic>
        <p:nvPicPr>
          <p:cNvPr id="108548" name="Rectangle 8806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00125" y="3198813"/>
            <a:ext cx="6643688" cy="2873375"/>
          </a:xfrm>
          <a:prstGeom prst="rect">
            <a:avLst/>
          </a:prstGeom>
          <a:noFill/>
          <a:ln w="9525">
            <a:noFill/>
            <a:miter lim="800000"/>
            <a:headEnd/>
            <a:tailEnd/>
          </a:ln>
        </p:spPr>
      </p:pic>
      <p:sp>
        <p:nvSpPr>
          <p:cNvPr id="10854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Shape 21505"/>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تبديل بين شكلهاي متعارف</a:t>
            </a:r>
            <a:endParaRPr lang="en-US" sz="5400" b="1" i="1" smtClean="0">
              <a:cs typeface="Nazanin" pitchFamily="2" charset="-78"/>
            </a:endParaRPr>
          </a:p>
        </p:txBody>
      </p:sp>
      <p:sp>
        <p:nvSpPr>
          <p:cNvPr id="109571" name="Shape 21506"/>
          <p:cNvSpPr>
            <a:spLocks noGrp="1" noChangeArrowheads="1"/>
          </p:cNvSpPr>
          <p:nvPr>
            <p:ph type="body" idx="4294967295"/>
          </p:nvPr>
        </p:nvSpPr>
        <p:spPr/>
        <p:txBody>
          <a:bodyPr lIns="92075" tIns="46038" rIns="92075" bIns="46038"/>
          <a:lstStyle/>
          <a:p>
            <a:pPr algn="r" rtl="1" eaLnBrk="1" hangingPunct="1">
              <a:buFontTx/>
              <a:buNone/>
            </a:pPr>
            <a:r>
              <a:rPr lang="fa-IR" sz="2400" smtClean="0">
                <a:cs typeface="Nazanin" pitchFamily="2" charset="-78"/>
              </a:rPr>
              <a:t>هرگاه يك تابع بولي بر حسب مجموع جملات مي‌نيمم نوشته شده باشد ، مكمل آن برابر است با حاصلجمع جملات مينيممي كه از تابع اصلي حذف شده اند.</a:t>
            </a:r>
          </a:p>
          <a:p>
            <a:pPr algn="r" rtl="1" eaLnBrk="1" hangingPunct="1">
              <a:buFontTx/>
              <a:buNone/>
            </a:pPr>
            <a:r>
              <a:rPr lang="fa-IR" sz="2400" smtClean="0">
                <a:cs typeface="Nazanin" pitchFamily="2" charset="-78"/>
              </a:rPr>
              <a:t>بطور مشابه مي توان هر تابع بصورت مجموع جملات مي‌نيمم را بصورت حاصلضرب جملات ماكزيممي نوشت كه شماره هاي متناظر آن از جملات مينيمم، از تابع اصلي حذف شده‌اند.</a:t>
            </a:r>
          </a:p>
          <a:p>
            <a:pPr algn="r" rtl="1" eaLnBrk="1" hangingPunct="1">
              <a:buFontTx/>
              <a:buNone/>
            </a:pPr>
            <a:endParaRPr lang="fa-IR" sz="2400" smtClean="0">
              <a:cs typeface="Nazanin" pitchFamily="2" charset="-78"/>
            </a:endParaRPr>
          </a:p>
          <a:p>
            <a:pPr algn="r" rtl="1" eaLnBrk="1" hangingPunct="1">
              <a:buFontTx/>
              <a:buNone/>
            </a:pPr>
            <a:r>
              <a:rPr lang="fa-IR" sz="2400" b="1" i="1" smtClean="0">
                <a:cs typeface="Nazanin" pitchFamily="2" charset="-78"/>
              </a:rPr>
              <a:t>مثال:</a:t>
            </a:r>
          </a:p>
          <a:p>
            <a:pPr eaLnBrk="1" hangingPunct="1">
              <a:buFontTx/>
              <a:buNone/>
            </a:pPr>
            <a:r>
              <a:rPr lang="fa-IR" sz="2800" b="1" i="1" smtClean="0">
                <a:cs typeface="Times New Roman" pitchFamily="18" charset="0"/>
              </a:rPr>
              <a:t> 		</a:t>
            </a:r>
            <a:r>
              <a:rPr lang="en-US" sz="1800" i="1" smtClean="0"/>
              <a:t>f</a:t>
            </a:r>
            <a:r>
              <a:rPr lang="en-US" sz="1800" i="1" baseline="-25000" smtClean="0"/>
              <a:t>1</a:t>
            </a:r>
            <a:r>
              <a:rPr lang="en-US" sz="1800" smtClean="0"/>
              <a:t>(</a:t>
            </a:r>
            <a:r>
              <a:rPr lang="en-US" sz="1800" i="1" smtClean="0"/>
              <a:t>A</a:t>
            </a:r>
            <a:r>
              <a:rPr lang="en-US" sz="1800" smtClean="0"/>
              <a:t>,</a:t>
            </a:r>
            <a:r>
              <a:rPr lang="en-US" sz="1800" i="1" smtClean="0"/>
              <a:t>B</a:t>
            </a:r>
            <a:r>
              <a:rPr lang="en-US" sz="1800" smtClean="0"/>
              <a:t>,</a:t>
            </a:r>
            <a:r>
              <a:rPr lang="en-US" sz="1800" i="1" smtClean="0"/>
              <a:t>C</a:t>
            </a:r>
            <a:r>
              <a:rPr lang="en-US" sz="1800" smtClean="0"/>
              <a:t>)</a:t>
            </a:r>
            <a:r>
              <a:rPr lang="en-US" sz="1800" i="1" smtClean="0"/>
              <a:t> = </a:t>
            </a:r>
            <a:r>
              <a:rPr lang="en-US" sz="1800" smtClean="0">
                <a:latin typeface="Symbol" pitchFamily="18" charset="2"/>
              </a:rPr>
              <a:t>S</a:t>
            </a:r>
            <a:r>
              <a:rPr lang="en-US" sz="1800" smtClean="0"/>
              <a:t> </a:t>
            </a:r>
            <a:r>
              <a:rPr lang="en-US" sz="1800" i="1" smtClean="0"/>
              <a:t>m </a:t>
            </a:r>
            <a:r>
              <a:rPr lang="en-US" sz="1800" smtClean="0"/>
              <a:t>(2,3,6,7) </a:t>
            </a:r>
          </a:p>
          <a:p>
            <a:pPr eaLnBrk="1" hangingPunct="1">
              <a:buFontTx/>
              <a:buNone/>
            </a:pPr>
            <a:r>
              <a:rPr lang="en-US" sz="1800" smtClean="0"/>
              <a:t>                                  =  </a:t>
            </a:r>
            <a:r>
              <a:rPr lang="en-US" sz="1800" i="1" smtClean="0"/>
              <a:t>f</a:t>
            </a:r>
            <a:r>
              <a:rPr lang="en-US" sz="1800" i="1" baseline="-25000" smtClean="0"/>
              <a:t>2</a:t>
            </a:r>
            <a:r>
              <a:rPr lang="en-US" sz="1800" smtClean="0"/>
              <a:t>(</a:t>
            </a:r>
            <a:r>
              <a:rPr lang="en-US" sz="1800" i="1" smtClean="0"/>
              <a:t>A,B,C</a:t>
            </a:r>
            <a:r>
              <a:rPr lang="en-US" sz="1800" smtClean="0"/>
              <a:t>)</a:t>
            </a:r>
          </a:p>
          <a:p>
            <a:pPr eaLnBrk="1" hangingPunct="1">
              <a:buFontTx/>
              <a:buNone/>
            </a:pPr>
            <a:r>
              <a:rPr lang="en-US" sz="1800" smtClean="0"/>
              <a:t>                                  = </a:t>
            </a:r>
            <a:r>
              <a:rPr lang="en-US" sz="1800" smtClean="0">
                <a:latin typeface="Symbol" pitchFamily="18" charset="2"/>
              </a:rPr>
              <a:t>P</a:t>
            </a:r>
            <a:r>
              <a:rPr lang="en-US" sz="1800" i="1" smtClean="0"/>
              <a:t>M</a:t>
            </a:r>
            <a:r>
              <a:rPr lang="en-US" sz="1800" smtClean="0"/>
              <a:t>(0,1,4,5) </a:t>
            </a:r>
            <a:endParaRPr lang="fa-IR" sz="2800" b="1" i="1" smtClean="0">
              <a:cs typeface="Times New Roman" pitchFamily="18" charset="0"/>
            </a:endParaRPr>
          </a:p>
          <a:p>
            <a:pPr algn="r" rtl="1" eaLnBrk="1" hangingPunct="1">
              <a:buFontTx/>
              <a:buNone/>
            </a:pPr>
            <a:endParaRPr lang="en-US" sz="1800" smtClean="0">
              <a:cs typeface="Times New Roman" pitchFamily="18" charset="0"/>
            </a:endParaRPr>
          </a:p>
        </p:txBody>
      </p:sp>
      <p:sp>
        <p:nvSpPr>
          <p:cNvPr id="109572"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Shape 125953"/>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تبديل توابع بولي به مجموع جملات مي‌نيمم</a:t>
            </a:r>
            <a:endParaRPr lang="en-US" sz="5400" b="1" i="1" smtClean="0">
              <a:cs typeface="Nazanin" pitchFamily="2" charset="-78"/>
            </a:endParaRPr>
          </a:p>
        </p:txBody>
      </p:sp>
      <p:sp>
        <p:nvSpPr>
          <p:cNvPr id="110595" name="Shape 125954"/>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با استفاده از قضاياي گفته شده در جبر بول، در هر جمله عبارت بولي تمام متغيرها را وارد مي‌كنيم.</a:t>
            </a:r>
          </a:p>
          <a:p>
            <a:pPr algn="r" rtl="1" eaLnBrk="1" hangingPunct="1"/>
            <a:r>
              <a:rPr lang="fa-IR" sz="2400" b="1" i="1" smtClean="0">
                <a:cs typeface="Nazanin" pitchFamily="2" charset="-78"/>
              </a:rPr>
              <a:t> مثال: </a:t>
            </a:r>
            <a:r>
              <a:rPr lang="fa-IR" sz="2400" smtClean="0">
                <a:cs typeface="Nazanin" pitchFamily="2" charset="-78"/>
              </a:rPr>
              <a:t>تابع بولي زير را بصورت مجموع جملات مي نيمم نمايش دهيد:</a:t>
            </a:r>
          </a:p>
          <a:p>
            <a:pPr eaLnBrk="1" hangingPunct="1"/>
            <a:r>
              <a:rPr lang="en-US" sz="1800" i="1" smtClean="0"/>
              <a:t>f</a:t>
            </a:r>
            <a:r>
              <a:rPr lang="en-US" sz="1800" smtClean="0"/>
              <a:t>(</a:t>
            </a:r>
            <a:r>
              <a:rPr lang="en-US" sz="1800" i="1" smtClean="0"/>
              <a:t>A,B,C</a:t>
            </a:r>
            <a:r>
              <a:rPr lang="en-US" sz="1800" smtClean="0"/>
              <a:t>) = </a:t>
            </a:r>
            <a:r>
              <a:rPr lang="en-US" sz="1800" i="1" smtClean="0"/>
              <a:t>AB + AC</a:t>
            </a:r>
            <a:r>
              <a:rPr lang="en-US" sz="1800" smtClean="0"/>
              <a:t>΄</a:t>
            </a:r>
            <a:r>
              <a:rPr lang="en-US" sz="1800" i="1" smtClean="0"/>
              <a:t> + A</a:t>
            </a:r>
            <a:r>
              <a:rPr lang="en-US" sz="1800" smtClean="0"/>
              <a:t>΄</a:t>
            </a:r>
            <a:r>
              <a:rPr lang="en-US" sz="1800" i="1" smtClean="0"/>
              <a:t>C</a:t>
            </a:r>
            <a:endParaRPr lang="fa-IR" sz="1800" i="1" smtClean="0">
              <a:cs typeface="Times New Roman" pitchFamily="18" charset="0"/>
            </a:endParaRPr>
          </a:p>
          <a:p>
            <a:pPr algn="r" rtl="1" eaLnBrk="1" hangingPunct="1"/>
            <a:r>
              <a:rPr lang="fa-IR" sz="2400" b="1" i="1" smtClean="0">
                <a:cs typeface="Nazanin" pitchFamily="2" charset="-78"/>
              </a:rPr>
              <a:t> حل</a:t>
            </a:r>
          </a:p>
          <a:p>
            <a:pPr eaLnBrk="1" hangingPunct="1">
              <a:buFontTx/>
              <a:buNone/>
            </a:pPr>
            <a:r>
              <a:rPr lang="en-US" sz="1800" i="1" smtClean="0">
                <a:cs typeface="Times New Roman" pitchFamily="18" charset="0"/>
              </a:rPr>
              <a:t> f(A,B,C)  =AB.1 +AC</a:t>
            </a:r>
            <a:r>
              <a:rPr lang="en-US" sz="1800" i="1" smtClean="0"/>
              <a:t>΄</a:t>
            </a:r>
            <a:r>
              <a:rPr lang="en-US" sz="1800" i="1" smtClean="0">
                <a:cs typeface="Times New Roman" pitchFamily="18" charset="0"/>
              </a:rPr>
              <a:t>.1 + A΄C.1</a:t>
            </a:r>
          </a:p>
          <a:p>
            <a:pPr eaLnBrk="1" hangingPunct="1">
              <a:buFontTx/>
              <a:buNone/>
            </a:pPr>
            <a:r>
              <a:rPr lang="en-US" sz="2400" i="1" smtClean="0">
                <a:cs typeface="Times New Roman" pitchFamily="18" charset="0"/>
              </a:rPr>
              <a:t>	  	</a:t>
            </a:r>
            <a:r>
              <a:rPr lang="en-US" sz="1800" i="1" smtClean="0">
                <a:cs typeface="Times New Roman" pitchFamily="18" charset="0"/>
              </a:rPr>
              <a:t>=AB.(C+C΄)+AC</a:t>
            </a:r>
            <a:r>
              <a:rPr lang="en-US" sz="1800" i="1" smtClean="0"/>
              <a:t>΄</a:t>
            </a:r>
            <a:r>
              <a:rPr lang="en-US" sz="1800" i="1" smtClean="0">
                <a:cs typeface="Times New Roman" pitchFamily="18" charset="0"/>
              </a:rPr>
              <a:t>.(B+B΄) + A΄C.(B+B΄)</a:t>
            </a:r>
          </a:p>
          <a:p>
            <a:pPr eaLnBrk="1" hangingPunct="1">
              <a:buFontTx/>
              <a:buNone/>
            </a:pPr>
            <a:r>
              <a:rPr lang="en-US" sz="1800" i="1" smtClean="0">
                <a:cs typeface="Times New Roman" pitchFamily="18" charset="0"/>
              </a:rPr>
              <a:t> 		=ABC+</a:t>
            </a:r>
            <a:r>
              <a:rPr lang="en-US" sz="1800" i="1" u="sng" smtClean="0">
                <a:cs typeface="Times New Roman" pitchFamily="18" charset="0"/>
              </a:rPr>
              <a:t>ABC</a:t>
            </a:r>
            <a:r>
              <a:rPr lang="en-US" sz="1800" i="1" u="sng" smtClean="0"/>
              <a:t>΄</a:t>
            </a:r>
            <a:r>
              <a:rPr lang="en-US" sz="1800" i="1" smtClean="0"/>
              <a:t>+</a:t>
            </a:r>
            <a:r>
              <a:rPr lang="en-US" sz="1800" i="1" u="sng" smtClean="0"/>
              <a:t>ABC΄</a:t>
            </a:r>
            <a:r>
              <a:rPr lang="en-US" sz="1800" i="1" smtClean="0">
                <a:cs typeface="Times New Roman" pitchFamily="18" charset="0"/>
              </a:rPr>
              <a:t>+AB΄C΄ + A΄BC+A΄B΄C</a:t>
            </a:r>
          </a:p>
          <a:p>
            <a:pPr eaLnBrk="1" hangingPunct="1">
              <a:buFontTx/>
              <a:buNone/>
            </a:pPr>
            <a:r>
              <a:rPr lang="en-US" sz="1800" i="1" smtClean="0">
                <a:cs typeface="Times New Roman" pitchFamily="18" charset="0"/>
              </a:rPr>
              <a:t>		=ABC+ABC΄+AB΄C΄+A΄BC+A΄B΄C</a:t>
            </a:r>
          </a:p>
          <a:p>
            <a:pPr eaLnBrk="1" hangingPunct="1">
              <a:buFontTx/>
              <a:buNone/>
            </a:pPr>
            <a:r>
              <a:rPr lang="en-US" sz="1800" i="1" smtClean="0">
                <a:cs typeface="Times New Roman" pitchFamily="18" charset="0"/>
              </a:rPr>
              <a:t>		=</a:t>
            </a:r>
            <a:r>
              <a:rPr lang="en-US" sz="1800" smtClean="0">
                <a:sym typeface="Symbol" pitchFamily="18" charset="2"/>
              </a:rPr>
              <a:t></a:t>
            </a:r>
            <a:r>
              <a:rPr lang="en-US" sz="1800" i="1" smtClean="0">
                <a:sym typeface="Symbol" pitchFamily="18" charset="2"/>
              </a:rPr>
              <a:t>m</a:t>
            </a:r>
            <a:r>
              <a:rPr lang="en-US" sz="1800" smtClean="0">
                <a:sym typeface="Symbol" pitchFamily="18" charset="2"/>
              </a:rPr>
              <a:t>(1, 3, 4, 6, 7)</a:t>
            </a:r>
          </a:p>
          <a:p>
            <a:pPr eaLnBrk="1" hangingPunct="1">
              <a:buFontTx/>
              <a:buNone/>
            </a:pPr>
            <a:endParaRPr lang="en-US" sz="1800" i="1" smtClean="0">
              <a:cs typeface="Times New Roman" pitchFamily="18" charset="0"/>
            </a:endParaRPr>
          </a:p>
          <a:p>
            <a:pPr eaLnBrk="1" hangingPunct="1">
              <a:buFontTx/>
              <a:buNone/>
            </a:pPr>
            <a:endParaRPr lang="en-US" sz="1800" i="1" smtClean="0">
              <a:cs typeface="Times New Roman" pitchFamily="18" charset="0"/>
            </a:endParaRPr>
          </a:p>
          <a:p>
            <a:pPr eaLnBrk="1" hangingPunct="1">
              <a:buFontTx/>
              <a:buNone/>
            </a:pPr>
            <a:endParaRPr lang="fa-IR" sz="1800" i="1" smtClean="0">
              <a:cs typeface="Times New Roman" pitchFamily="18" charset="0"/>
            </a:endParaRPr>
          </a:p>
        </p:txBody>
      </p:sp>
      <p:sp>
        <p:nvSpPr>
          <p:cNvPr id="11059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Shape 126977"/>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تبديل توابع بولي به فرم حاصلضرب جملات ماكزيمم</a:t>
            </a:r>
            <a:endParaRPr lang="en-US" sz="5400" b="1" i="1" smtClean="0">
              <a:cs typeface="Nazanin" pitchFamily="2" charset="-78"/>
            </a:endParaRPr>
          </a:p>
        </p:txBody>
      </p:sp>
      <p:sp>
        <p:nvSpPr>
          <p:cNvPr id="111619" name="Shape 126978"/>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با استفاده از قضيه گفته شده (</a:t>
            </a:r>
            <a:r>
              <a:rPr lang="en-US" sz="2400" smtClean="0">
                <a:cs typeface="Nazanin" pitchFamily="2" charset="-78"/>
              </a:rPr>
              <a:t>a+a΄=0 </a:t>
            </a:r>
            <a:r>
              <a:rPr lang="fa-IR" sz="2400" smtClean="0">
                <a:cs typeface="Nazanin" pitchFamily="2" charset="-78"/>
              </a:rPr>
              <a:t>) تمامي متغيرها را در هر عبارت وارد مي كنيم.</a:t>
            </a:r>
          </a:p>
          <a:p>
            <a:pPr algn="r" rtl="1" eaLnBrk="1" hangingPunct="1"/>
            <a:r>
              <a:rPr lang="fa-IR" sz="2400" b="1" i="1" smtClean="0">
                <a:cs typeface="Nazanin" pitchFamily="2" charset="-78"/>
              </a:rPr>
              <a:t>مثال:</a:t>
            </a:r>
            <a:r>
              <a:rPr lang="fa-IR" sz="2400" smtClean="0">
                <a:cs typeface="Nazanin" pitchFamily="2" charset="-78"/>
              </a:rPr>
              <a:t>تابع بولي زير را بصورت حاصلضرب جملات ماكزيمم نمايش دهيد:</a:t>
            </a:r>
          </a:p>
          <a:p>
            <a:pPr eaLnBrk="1" hangingPunct="1"/>
            <a:r>
              <a:rPr lang="en-US" sz="1800" i="1" smtClean="0"/>
              <a:t>f</a:t>
            </a:r>
            <a:r>
              <a:rPr lang="en-US" sz="1800" smtClean="0"/>
              <a:t>(</a:t>
            </a:r>
            <a:r>
              <a:rPr lang="en-US" sz="1800" i="1" smtClean="0"/>
              <a:t>A,B,C</a:t>
            </a:r>
            <a:r>
              <a:rPr lang="en-US" sz="1800" smtClean="0"/>
              <a:t>) = </a:t>
            </a:r>
            <a:r>
              <a:rPr lang="en-US" sz="1800" i="1" smtClean="0"/>
              <a:t>AB + AC</a:t>
            </a:r>
            <a:r>
              <a:rPr lang="en-US" sz="1800" smtClean="0"/>
              <a:t>΄</a:t>
            </a:r>
            <a:r>
              <a:rPr lang="en-US" sz="1800" i="1" smtClean="0"/>
              <a:t> + A</a:t>
            </a:r>
            <a:r>
              <a:rPr lang="en-US" sz="1800" smtClean="0"/>
              <a:t>΄</a:t>
            </a:r>
            <a:r>
              <a:rPr lang="en-US" sz="1800" i="1" smtClean="0"/>
              <a:t>C</a:t>
            </a:r>
            <a:endParaRPr lang="fa-IR" sz="1800" i="1" smtClean="0">
              <a:cs typeface="Times New Roman" pitchFamily="18" charset="0"/>
            </a:endParaRPr>
          </a:p>
          <a:p>
            <a:pPr algn="r" rtl="1" eaLnBrk="1" hangingPunct="1"/>
            <a:r>
              <a:rPr lang="fa-IR" sz="2400" b="1" i="1" smtClean="0">
                <a:cs typeface="Nazanin" pitchFamily="2" charset="-78"/>
              </a:rPr>
              <a:t> حل</a:t>
            </a:r>
          </a:p>
          <a:p>
            <a:pPr eaLnBrk="1" hangingPunct="1"/>
            <a:r>
              <a:rPr lang="en-US" sz="1800" i="1" smtClean="0">
                <a:cs typeface="Times New Roman" pitchFamily="18" charset="0"/>
              </a:rPr>
              <a:t>f(A,B,C)  =</a:t>
            </a:r>
            <a:r>
              <a:rPr lang="en-US" sz="1800" smtClean="0">
                <a:cs typeface="Times New Roman" pitchFamily="18" charset="0"/>
              </a:rPr>
              <a:t>(A+AC+A΄C)(B+AC+A΄C)</a:t>
            </a:r>
          </a:p>
          <a:p>
            <a:pPr marL="1428750" lvl="3" eaLnBrk="1" hangingPunct="1">
              <a:buFontTx/>
              <a:buNone/>
            </a:pPr>
            <a:r>
              <a:rPr lang="en-US" sz="1800" i="1" smtClean="0">
                <a:cs typeface="Times New Roman" pitchFamily="18" charset="0"/>
              </a:rPr>
              <a:t>  =</a:t>
            </a:r>
            <a:r>
              <a:rPr lang="en-US" sz="1800" smtClean="0">
                <a:cs typeface="Times New Roman" pitchFamily="18" charset="0"/>
              </a:rPr>
              <a:t>(A+A΄C)(B+C)</a:t>
            </a:r>
          </a:p>
          <a:p>
            <a:pPr marL="1428750" lvl="3" eaLnBrk="1" hangingPunct="1">
              <a:buFontTx/>
              <a:buNone/>
            </a:pPr>
            <a:r>
              <a:rPr lang="en-US" sz="1800" i="1" smtClean="0">
                <a:cs typeface="Times New Roman" pitchFamily="18" charset="0"/>
              </a:rPr>
              <a:t>  =</a:t>
            </a:r>
            <a:r>
              <a:rPr lang="en-US" sz="1800" smtClean="0">
                <a:cs typeface="Times New Roman" pitchFamily="18" charset="0"/>
              </a:rPr>
              <a:t>(A+A΄)(A+C)(B+C+AA΄)</a:t>
            </a:r>
          </a:p>
          <a:p>
            <a:pPr marL="1428750" lvl="3" eaLnBrk="1" hangingPunct="1">
              <a:buFontTx/>
              <a:buNone/>
            </a:pPr>
            <a:r>
              <a:rPr lang="en-US" sz="1800" i="1" smtClean="0">
                <a:cs typeface="Times New Roman" pitchFamily="18" charset="0"/>
              </a:rPr>
              <a:t>  =</a:t>
            </a:r>
            <a:r>
              <a:rPr lang="en-US" sz="1800" smtClean="0">
                <a:cs typeface="Times New Roman" pitchFamily="18" charset="0"/>
              </a:rPr>
              <a:t>(A+C+BB΄)(B+C+A)(B+C+A΄)</a:t>
            </a:r>
          </a:p>
          <a:p>
            <a:pPr marL="1428750" lvl="3" eaLnBrk="1" hangingPunct="1">
              <a:buFontTx/>
              <a:buNone/>
            </a:pPr>
            <a:r>
              <a:rPr lang="en-US" sz="1800" i="1" smtClean="0">
                <a:cs typeface="Times New Roman" pitchFamily="18" charset="0"/>
              </a:rPr>
              <a:t> </a:t>
            </a:r>
            <a:r>
              <a:rPr lang="en-US" sz="1800" smtClean="0">
                <a:cs typeface="Times New Roman" pitchFamily="18" charset="0"/>
              </a:rPr>
              <a:t>=(A+C+B)(A+C+B΄)(A+B+C)(A΄+B+C)</a:t>
            </a:r>
          </a:p>
          <a:p>
            <a:pPr marL="1428750" lvl="3" eaLnBrk="1" hangingPunct="1">
              <a:buFontTx/>
              <a:buNone/>
            </a:pPr>
            <a:r>
              <a:rPr lang="en-US" sz="1800" i="1" smtClean="0">
                <a:cs typeface="Times New Roman" pitchFamily="18" charset="0"/>
              </a:rPr>
              <a:t> </a:t>
            </a:r>
            <a:r>
              <a:rPr lang="en-US" sz="1800" smtClean="0">
                <a:cs typeface="Times New Roman" pitchFamily="18" charset="0"/>
              </a:rPr>
              <a:t>=(A+B+C)(A+B΄+C)(A΄+B+C)</a:t>
            </a:r>
            <a:r>
              <a:rPr lang="en-US" sz="1800" i="1" smtClean="0">
                <a:cs typeface="Times New Roman" pitchFamily="18" charset="0"/>
              </a:rPr>
              <a:t> </a:t>
            </a:r>
            <a:endParaRPr lang="fa-IR" sz="1800" i="1" smtClean="0">
              <a:cs typeface="Times New Roman" pitchFamily="18" charset="0"/>
            </a:endParaRPr>
          </a:p>
          <a:p>
            <a:pPr marL="1428750" lvl="3" eaLnBrk="1" hangingPunct="1">
              <a:buFontTx/>
              <a:buNone/>
            </a:pPr>
            <a:r>
              <a:rPr lang="en-US" sz="1800" b="1" i="1" smtClean="0">
                <a:cs typeface="Times New Roman" pitchFamily="18" charset="0"/>
              </a:rPr>
              <a:t>=</a:t>
            </a:r>
            <a:r>
              <a:rPr lang="en-US" sz="1800" b="1" smtClean="0">
                <a:cs typeface="Times New Roman" pitchFamily="18" charset="0"/>
              </a:rPr>
              <a:t>П(0,2,4)</a:t>
            </a:r>
          </a:p>
        </p:txBody>
      </p:sp>
      <p:sp>
        <p:nvSpPr>
          <p:cNvPr id="1116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نمايش عددي دادها</a:t>
            </a:r>
            <a:endParaRPr lang="en-US" sz="2800" b="1" smtClean="0">
              <a:cs typeface="Nazanin" pitchFamily="2" charset="-78"/>
            </a:endParaRPr>
          </a:p>
        </p:txBody>
      </p:sp>
      <p:sp>
        <p:nvSpPr>
          <p:cNvPr id="54275" name="Rectangle 3"/>
          <p:cNvSpPr>
            <a:spLocks noGrp="1" noChangeArrowheads="1"/>
          </p:cNvSpPr>
          <p:nvPr>
            <p:ph type="subTitle" idx="1"/>
          </p:nvPr>
        </p:nvSpPr>
        <p:spPr>
          <a:xfrm>
            <a:off x="533400" y="1219200"/>
            <a:ext cx="7620000" cy="4800600"/>
          </a:xfrm>
          <a:noFill/>
        </p:spPr>
        <p:txBody>
          <a:bodyPr/>
          <a:lstStyle/>
          <a:p>
            <a:pPr algn="r" rtl="1" eaLnBrk="1" hangingPunct="1"/>
            <a:r>
              <a:rPr lang="fa-IR" sz="2400" smtClean="0">
                <a:cs typeface="Nazanin" pitchFamily="2" charset="-78"/>
              </a:rPr>
              <a:t>جداول لازم براي جمع اعداد در دو سيستم دودوئي و ده دهي</a:t>
            </a:r>
            <a:endParaRPr lang="en-US" sz="2400" smtClean="0">
              <a:cs typeface="Nazanin" pitchFamily="2" charset="-78"/>
            </a:endParaRPr>
          </a:p>
        </p:txBody>
      </p:sp>
      <p:sp>
        <p:nvSpPr>
          <p:cNvPr id="54276" name="Text Box 6"/>
          <p:cNvSpPr txBox="1">
            <a:spLocks noChangeArrowheads="1"/>
          </p:cNvSpPr>
          <p:nvPr/>
        </p:nvSpPr>
        <p:spPr bwMode="auto">
          <a:xfrm>
            <a:off x="4800600" y="3886200"/>
            <a:ext cx="3124200" cy="366713"/>
          </a:xfrm>
          <a:prstGeom prst="rect">
            <a:avLst/>
          </a:prstGeom>
          <a:noFill/>
          <a:ln w="9525">
            <a:noFill/>
            <a:miter lim="800000"/>
            <a:headEnd/>
            <a:tailEnd/>
          </a:ln>
        </p:spPr>
        <p:txBody>
          <a:bodyPr>
            <a:spAutoFit/>
          </a:bodyPr>
          <a:lstStyle/>
          <a:p>
            <a:r>
              <a:rPr lang="fa-IR" b="1" u="none">
                <a:cs typeface="Nazanin" pitchFamily="2" charset="-78"/>
              </a:rPr>
              <a:t>جدول براي جمع اعداد دهدهي</a:t>
            </a:r>
            <a:endParaRPr lang="en-US" b="1" u="none">
              <a:cs typeface="Nazanin" pitchFamily="2" charset="-78"/>
            </a:endParaRPr>
          </a:p>
        </p:txBody>
      </p:sp>
      <p:sp>
        <p:nvSpPr>
          <p:cNvPr id="54277" name="Rectangle 8"/>
          <p:cNvSpPr>
            <a:spLocks noChangeArrowheads="1"/>
          </p:cNvSpPr>
          <p:nvPr/>
        </p:nvSpPr>
        <p:spPr bwMode="auto">
          <a:xfrm>
            <a:off x="5360988" y="1866900"/>
            <a:ext cx="1836737" cy="25400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200" b="1" u="none">
                <a:ea typeface="Gulim" pitchFamily="34" charset="-127"/>
              </a:rPr>
              <a:t>0  1  2  3  4  5  6  7  8   9</a:t>
            </a:r>
          </a:p>
        </p:txBody>
      </p:sp>
      <p:sp>
        <p:nvSpPr>
          <p:cNvPr id="54278" name="Rectangle 9"/>
          <p:cNvSpPr>
            <a:spLocks noChangeArrowheads="1"/>
          </p:cNvSpPr>
          <p:nvPr/>
        </p:nvSpPr>
        <p:spPr bwMode="auto">
          <a:xfrm>
            <a:off x="5181600" y="2057400"/>
            <a:ext cx="2049463" cy="173990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200" b="1" u="none">
                <a:ea typeface="Gulim" pitchFamily="34" charset="-127"/>
              </a:rPr>
              <a:t>0   0  1  2  3  4  5  6  7  8   9</a:t>
            </a:r>
          </a:p>
          <a:p>
            <a:pPr algn="l" defTabSz="762000" eaLnBrk="0" hangingPunct="0">
              <a:lnSpc>
                <a:spcPct val="90000"/>
              </a:lnSpc>
            </a:pPr>
            <a:r>
              <a:rPr kumimoji="1" lang="en-US" altLang="ko-KR" sz="1200" b="1" u="none">
                <a:ea typeface="Gulim" pitchFamily="34" charset="-127"/>
              </a:rPr>
              <a:t>1   1  2  3  4  5  6  7  8  9 10</a:t>
            </a:r>
          </a:p>
          <a:p>
            <a:pPr algn="l" defTabSz="762000" eaLnBrk="0" hangingPunct="0">
              <a:lnSpc>
                <a:spcPct val="90000"/>
              </a:lnSpc>
            </a:pPr>
            <a:r>
              <a:rPr kumimoji="1" lang="en-US" altLang="ko-KR" sz="1200" b="1" u="none">
                <a:ea typeface="Gulim" pitchFamily="34" charset="-127"/>
              </a:rPr>
              <a:t>2   2  3  4  5  6  7  8  9 1011</a:t>
            </a:r>
          </a:p>
          <a:p>
            <a:pPr algn="l" defTabSz="762000" eaLnBrk="0" hangingPunct="0">
              <a:lnSpc>
                <a:spcPct val="90000"/>
              </a:lnSpc>
            </a:pPr>
            <a:r>
              <a:rPr kumimoji="1" lang="en-US" altLang="ko-KR" sz="1200" b="1" u="none">
                <a:ea typeface="Gulim" pitchFamily="34" charset="-127"/>
              </a:rPr>
              <a:t>3   3  4  5  6  7  8  9 101112</a:t>
            </a:r>
          </a:p>
          <a:p>
            <a:pPr algn="l" defTabSz="762000" eaLnBrk="0" hangingPunct="0">
              <a:lnSpc>
                <a:spcPct val="90000"/>
              </a:lnSpc>
            </a:pPr>
            <a:r>
              <a:rPr kumimoji="1" lang="en-US" altLang="ko-KR" sz="1200" b="1" u="none">
                <a:ea typeface="Gulim" pitchFamily="34" charset="-127"/>
              </a:rPr>
              <a:t>4   4  5  6  7  8  9 10111213</a:t>
            </a:r>
          </a:p>
          <a:p>
            <a:pPr algn="l" defTabSz="762000" eaLnBrk="0" hangingPunct="0">
              <a:lnSpc>
                <a:spcPct val="90000"/>
              </a:lnSpc>
            </a:pPr>
            <a:r>
              <a:rPr kumimoji="1" lang="en-US" altLang="ko-KR" sz="1200" b="1" u="none">
                <a:ea typeface="Gulim" pitchFamily="34" charset="-127"/>
              </a:rPr>
              <a:t>5   5  6  7  8  9 1011121314</a:t>
            </a:r>
          </a:p>
          <a:p>
            <a:pPr algn="l" defTabSz="762000" eaLnBrk="0" hangingPunct="0">
              <a:lnSpc>
                <a:spcPct val="90000"/>
              </a:lnSpc>
            </a:pPr>
            <a:r>
              <a:rPr kumimoji="1" lang="en-US" altLang="ko-KR" sz="1200" b="1" u="none">
                <a:ea typeface="Gulim" pitchFamily="34" charset="-127"/>
              </a:rPr>
              <a:t>6   6  7  8  9 101112131415</a:t>
            </a:r>
          </a:p>
          <a:p>
            <a:pPr algn="l" defTabSz="762000" eaLnBrk="0" hangingPunct="0">
              <a:lnSpc>
                <a:spcPct val="90000"/>
              </a:lnSpc>
            </a:pPr>
            <a:r>
              <a:rPr kumimoji="1" lang="en-US" altLang="ko-KR" sz="1200" b="1" u="none">
                <a:ea typeface="Gulim" pitchFamily="34" charset="-127"/>
              </a:rPr>
              <a:t>7   7  8  9 10111213141516</a:t>
            </a:r>
          </a:p>
          <a:p>
            <a:pPr algn="l" defTabSz="762000" eaLnBrk="0" hangingPunct="0">
              <a:lnSpc>
                <a:spcPct val="90000"/>
              </a:lnSpc>
            </a:pPr>
            <a:r>
              <a:rPr kumimoji="1" lang="en-US" altLang="ko-KR" sz="1200" b="1" u="none">
                <a:ea typeface="Gulim" pitchFamily="34" charset="-127"/>
              </a:rPr>
              <a:t>8   8  9 1011121314151617</a:t>
            </a:r>
          </a:p>
          <a:p>
            <a:pPr algn="l" defTabSz="762000" eaLnBrk="0" hangingPunct="0">
              <a:lnSpc>
                <a:spcPct val="90000"/>
              </a:lnSpc>
            </a:pPr>
            <a:r>
              <a:rPr kumimoji="1" lang="en-US" altLang="ko-KR" sz="1200" b="1" u="none">
                <a:ea typeface="Gulim" pitchFamily="34" charset="-127"/>
              </a:rPr>
              <a:t>9   9 101112131415161718</a:t>
            </a:r>
          </a:p>
        </p:txBody>
      </p:sp>
      <p:sp>
        <p:nvSpPr>
          <p:cNvPr id="54279" name="Rectangle 10"/>
          <p:cNvSpPr>
            <a:spLocks noChangeArrowheads="1"/>
          </p:cNvSpPr>
          <p:nvPr/>
        </p:nvSpPr>
        <p:spPr bwMode="auto">
          <a:xfrm>
            <a:off x="5395913" y="2092325"/>
            <a:ext cx="1816100" cy="1709738"/>
          </a:xfrm>
          <a:prstGeom prst="rect">
            <a:avLst/>
          </a:prstGeom>
          <a:noFill/>
          <a:ln w="25400">
            <a:solidFill>
              <a:schemeClr val="tx1"/>
            </a:solidFill>
            <a:miter lim="800000"/>
            <a:headEnd/>
            <a:tailEnd/>
          </a:ln>
        </p:spPr>
        <p:txBody>
          <a:bodyPr wrap="none" anchor="ctr"/>
          <a:lstStyle/>
          <a:p>
            <a:endParaRPr lang="en-US"/>
          </a:p>
        </p:txBody>
      </p:sp>
      <p:sp>
        <p:nvSpPr>
          <p:cNvPr id="54280" name="Rectangle 11"/>
          <p:cNvSpPr>
            <a:spLocks noChangeArrowheads="1"/>
          </p:cNvSpPr>
          <p:nvPr/>
        </p:nvSpPr>
        <p:spPr bwMode="auto">
          <a:xfrm>
            <a:off x="2109788" y="3059113"/>
            <a:ext cx="728662" cy="557212"/>
          </a:xfrm>
          <a:prstGeom prst="rect">
            <a:avLst/>
          </a:prstGeom>
          <a:noFill/>
          <a:ln w="25400">
            <a:solidFill>
              <a:schemeClr val="tx1"/>
            </a:solidFill>
            <a:miter lim="800000"/>
            <a:headEnd/>
            <a:tailEnd/>
          </a:ln>
        </p:spPr>
        <p:txBody>
          <a:bodyPr wrap="none" anchor="ctr"/>
          <a:lstStyle/>
          <a:p>
            <a:endParaRPr lang="en-US"/>
          </a:p>
        </p:txBody>
      </p:sp>
      <p:sp>
        <p:nvSpPr>
          <p:cNvPr id="54281" name="Line 12"/>
          <p:cNvSpPr>
            <a:spLocks noChangeShapeType="1"/>
          </p:cNvSpPr>
          <p:nvPr/>
        </p:nvSpPr>
        <p:spPr bwMode="auto">
          <a:xfrm>
            <a:off x="2105025" y="3344863"/>
            <a:ext cx="733425" cy="9525"/>
          </a:xfrm>
          <a:prstGeom prst="line">
            <a:avLst/>
          </a:prstGeom>
          <a:noFill/>
          <a:ln w="25400">
            <a:solidFill>
              <a:schemeClr val="tx1"/>
            </a:solidFill>
            <a:round/>
            <a:headEnd/>
            <a:tailEnd/>
          </a:ln>
        </p:spPr>
        <p:txBody>
          <a:bodyPr wrap="none" anchor="ctr"/>
          <a:lstStyle/>
          <a:p>
            <a:endParaRPr lang="en-US"/>
          </a:p>
        </p:txBody>
      </p:sp>
      <p:sp>
        <p:nvSpPr>
          <p:cNvPr id="54282" name="Line 13"/>
          <p:cNvSpPr>
            <a:spLocks noChangeShapeType="1"/>
          </p:cNvSpPr>
          <p:nvPr/>
        </p:nvSpPr>
        <p:spPr bwMode="auto">
          <a:xfrm>
            <a:off x="2465388" y="3078163"/>
            <a:ext cx="0" cy="557212"/>
          </a:xfrm>
          <a:prstGeom prst="line">
            <a:avLst/>
          </a:prstGeom>
          <a:noFill/>
          <a:ln w="25400">
            <a:solidFill>
              <a:schemeClr val="tx1"/>
            </a:solidFill>
            <a:round/>
            <a:headEnd/>
            <a:tailEnd/>
          </a:ln>
        </p:spPr>
        <p:txBody>
          <a:bodyPr wrap="none" anchor="ctr"/>
          <a:lstStyle/>
          <a:p>
            <a:endParaRPr lang="en-US"/>
          </a:p>
        </p:txBody>
      </p:sp>
      <p:sp>
        <p:nvSpPr>
          <p:cNvPr id="54283" name="Rectangle 14"/>
          <p:cNvSpPr>
            <a:spLocks noChangeArrowheads="1"/>
          </p:cNvSpPr>
          <p:nvPr/>
        </p:nvSpPr>
        <p:spPr bwMode="auto">
          <a:xfrm>
            <a:off x="2168525" y="2813050"/>
            <a:ext cx="606425" cy="25400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200" b="1" u="none">
                <a:ea typeface="Gulim" pitchFamily="34" charset="-127"/>
              </a:rPr>
              <a:t>0      1</a:t>
            </a:r>
          </a:p>
        </p:txBody>
      </p:sp>
      <p:sp>
        <p:nvSpPr>
          <p:cNvPr id="54284" name="Rectangle 15"/>
          <p:cNvSpPr>
            <a:spLocks noChangeArrowheads="1"/>
          </p:cNvSpPr>
          <p:nvPr/>
        </p:nvSpPr>
        <p:spPr bwMode="auto">
          <a:xfrm>
            <a:off x="1906588" y="3063875"/>
            <a:ext cx="946150" cy="584200"/>
          </a:xfrm>
          <a:prstGeom prst="rect">
            <a:avLst/>
          </a:prstGeom>
          <a:noFill/>
          <a:ln w="25400">
            <a:noFill/>
            <a:miter lim="800000"/>
            <a:headEnd/>
            <a:tailEnd/>
          </a:ln>
        </p:spPr>
        <p:txBody>
          <a:bodyPr wrap="none" lIns="90488" tIns="44450" rIns="90488" bIns="44450">
            <a:spAutoFit/>
          </a:bodyPr>
          <a:lstStyle/>
          <a:p>
            <a:pPr algn="l" defTabSz="762000" eaLnBrk="0" hangingPunct="0">
              <a:lnSpc>
                <a:spcPct val="90000"/>
              </a:lnSpc>
            </a:pPr>
            <a:r>
              <a:rPr kumimoji="1" lang="en-US" altLang="ko-KR" sz="1200" b="1" u="none">
                <a:ea typeface="Gulim" pitchFamily="34" charset="-127"/>
              </a:rPr>
              <a:t>0     0      1</a:t>
            </a:r>
          </a:p>
          <a:p>
            <a:pPr algn="l" defTabSz="762000" eaLnBrk="0" hangingPunct="0">
              <a:lnSpc>
                <a:spcPct val="90000"/>
              </a:lnSpc>
            </a:pPr>
            <a:endParaRPr kumimoji="1" lang="en-US" altLang="ko-KR" sz="1200" b="1" u="none">
              <a:ea typeface="Gulim" pitchFamily="34" charset="-127"/>
            </a:endParaRPr>
          </a:p>
          <a:p>
            <a:pPr algn="l" defTabSz="762000" eaLnBrk="0" hangingPunct="0">
              <a:lnSpc>
                <a:spcPct val="90000"/>
              </a:lnSpc>
            </a:pPr>
            <a:r>
              <a:rPr kumimoji="1" lang="en-US" altLang="ko-KR" sz="1200" b="1" u="none">
                <a:ea typeface="Gulim" pitchFamily="34" charset="-127"/>
              </a:rPr>
              <a:t>1     1     10</a:t>
            </a:r>
          </a:p>
        </p:txBody>
      </p:sp>
      <p:sp>
        <p:nvSpPr>
          <p:cNvPr id="54285" name="Rectangle 16"/>
          <p:cNvSpPr>
            <a:spLocks noChangeArrowheads="1"/>
          </p:cNvSpPr>
          <p:nvPr/>
        </p:nvSpPr>
        <p:spPr bwMode="auto">
          <a:xfrm>
            <a:off x="1374775" y="3810000"/>
            <a:ext cx="2160588" cy="336550"/>
          </a:xfrm>
          <a:prstGeom prst="rect">
            <a:avLst/>
          </a:prstGeom>
          <a:noFill/>
          <a:ln w="25400">
            <a:noFill/>
            <a:miter lim="800000"/>
            <a:headEnd/>
            <a:tailEnd/>
          </a:ln>
        </p:spPr>
        <p:txBody>
          <a:bodyPr wrap="none" lIns="90488" tIns="44450" rIns="90488" bIns="44450">
            <a:spAutoFit/>
          </a:bodyPr>
          <a:lstStyle/>
          <a:p>
            <a:pPr defTabSz="762000" eaLnBrk="0" hangingPunct="0">
              <a:lnSpc>
                <a:spcPct val="90000"/>
              </a:lnSpc>
            </a:pPr>
            <a:r>
              <a:rPr kumimoji="1" lang="fa-IR" altLang="ko-KR" b="1" u="none">
                <a:ea typeface="Gulim" pitchFamily="34" charset="-127"/>
                <a:cs typeface="Nazanin" pitchFamily="2" charset="-78"/>
              </a:rPr>
              <a:t>جدول جمع اعداد دودوئي</a:t>
            </a:r>
            <a:endParaRPr kumimoji="1" lang="en-US" altLang="ko-KR" sz="1400" b="1" u="none">
              <a:ea typeface="Gulim" pitchFamily="34" charset="-127"/>
              <a:cs typeface="Nazanin" pitchFamily="2" charset="-78"/>
            </a:endParaRPr>
          </a:p>
        </p:txBody>
      </p:sp>
      <p:sp>
        <p:nvSpPr>
          <p:cNvPr id="54286" name="Footer Placeholder 1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Shape 1"/>
          <p:cNvSpPr>
            <a:spLocks noGrp="1"/>
          </p:cNvSpPr>
          <p:nvPr>
            <p:ph type="title" idx="4294967295"/>
          </p:nvPr>
        </p:nvSpPr>
        <p:spPr/>
        <p:txBody>
          <a:bodyPr lIns="92075" tIns="46038" rIns="92075" bIns="46038"/>
          <a:lstStyle/>
          <a:p>
            <a:pPr eaLnBrk="1" hangingPunct="1"/>
            <a:r>
              <a:rPr lang="fa-IR" sz="5400" b="1" i="1" smtClean="0">
                <a:cs typeface="Nazanin" pitchFamily="2" charset="-78"/>
              </a:rPr>
              <a:t>روش ديگر </a:t>
            </a:r>
          </a:p>
        </p:txBody>
      </p:sp>
      <p:sp>
        <p:nvSpPr>
          <p:cNvPr id="112643" name="Shape 2"/>
          <p:cNvSpPr>
            <a:spLocks noGrp="1"/>
          </p:cNvSpPr>
          <p:nvPr>
            <p:ph idx="4294967295"/>
          </p:nvPr>
        </p:nvSpPr>
        <p:spPr/>
        <p:txBody>
          <a:bodyPr lIns="92075" tIns="46038" rIns="92075" bIns="46038"/>
          <a:lstStyle/>
          <a:p>
            <a:pPr algn="r" rtl="1" eaLnBrk="1" hangingPunct="1"/>
            <a:r>
              <a:rPr lang="fa-IR" sz="2400" smtClean="0">
                <a:cs typeface="Nazanin" pitchFamily="2" charset="-78"/>
              </a:rPr>
              <a:t>مي توان براي يافتن حاصلضرب جملات ماكزيمم از مجموع جملات مي نيمم نيز استفاده كرد.</a:t>
            </a:r>
          </a:p>
          <a:p>
            <a:pPr algn="r" rtl="1" eaLnBrk="1" hangingPunct="1">
              <a:buFontTx/>
              <a:buNone/>
            </a:pPr>
            <a:r>
              <a:rPr lang="fa-IR" sz="2400" b="1" i="1" smtClean="0">
                <a:cs typeface="Nazanin" pitchFamily="2" charset="-78"/>
              </a:rPr>
              <a:t>مثال: </a:t>
            </a:r>
            <a:r>
              <a:rPr lang="fa-IR" sz="2400" i="1" smtClean="0">
                <a:cs typeface="Nazanin" pitchFamily="2" charset="-78"/>
              </a:rPr>
              <a:t>تابع</a:t>
            </a:r>
            <a:r>
              <a:rPr lang="fa-IR" sz="2400" smtClean="0">
                <a:cs typeface="Nazanin" pitchFamily="2" charset="-78"/>
              </a:rPr>
              <a:t> زير را بصورت حاصلضرب جملات ماكزيمم نمايش دهيد:</a:t>
            </a:r>
          </a:p>
          <a:p>
            <a:pPr eaLnBrk="1" hangingPunct="1"/>
            <a:r>
              <a:rPr lang="en-US" sz="2200" i="1" smtClean="0">
                <a:cs typeface="Nazanin" pitchFamily="2" charset="-78"/>
              </a:rPr>
              <a:t>f</a:t>
            </a:r>
            <a:r>
              <a:rPr lang="en-US" sz="2200" smtClean="0">
                <a:cs typeface="Nazanin" pitchFamily="2" charset="-78"/>
              </a:rPr>
              <a:t>(</a:t>
            </a:r>
            <a:r>
              <a:rPr lang="en-US" sz="2200" i="1" smtClean="0">
                <a:cs typeface="Nazanin" pitchFamily="2" charset="-78"/>
              </a:rPr>
              <a:t>A,B,C</a:t>
            </a:r>
            <a:r>
              <a:rPr lang="en-US" sz="2200" smtClean="0">
                <a:cs typeface="Nazanin" pitchFamily="2" charset="-78"/>
              </a:rPr>
              <a:t>) = </a:t>
            </a:r>
            <a:r>
              <a:rPr lang="en-US" sz="2200" i="1" smtClean="0">
                <a:cs typeface="Nazanin" pitchFamily="2" charset="-78"/>
              </a:rPr>
              <a:t>AB + AC</a:t>
            </a:r>
            <a:r>
              <a:rPr lang="en-US" sz="2200" smtClean="0">
                <a:cs typeface="Nazanin" pitchFamily="2" charset="-78"/>
              </a:rPr>
              <a:t>΄</a:t>
            </a:r>
            <a:r>
              <a:rPr lang="en-US" sz="2200" i="1" smtClean="0">
                <a:cs typeface="Nazanin" pitchFamily="2" charset="-78"/>
              </a:rPr>
              <a:t> + A</a:t>
            </a:r>
            <a:r>
              <a:rPr lang="en-US" sz="2200" smtClean="0">
                <a:cs typeface="Nazanin" pitchFamily="2" charset="-78"/>
              </a:rPr>
              <a:t>΄</a:t>
            </a:r>
            <a:r>
              <a:rPr lang="en-US" sz="2200" i="1" smtClean="0">
                <a:cs typeface="Nazanin" pitchFamily="2" charset="-78"/>
              </a:rPr>
              <a:t>C</a:t>
            </a:r>
          </a:p>
          <a:p>
            <a:pPr algn="r" rtl="1" eaLnBrk="1" hangingPunct="1">
              <a:buFontTx/>
              <a:buNone/>
            </a:pPr>
            <a:r>
              <a:rPr lang="fa-IR" sz="2400" b="1" i="1" smtClean="0">
                <a:cs typeface="Nazanin" pitchFamily="2" charset="-78"/>
              </a:rPr>
              <a:t>حل:</a:t>
            </a:r>
          </a:p>
          <a:p>
            <a:pPr algn="r" rtl="1" eaLnBrk="1" hangingPunct="1"/>
            <a:r>
              <a:rPr lang="fa-IR" smtClean="0"/>
              <a:t> </a:t>
            </a:r>
            <a:r>
              <a:rPr lang="fa-IR" sz="2400" smtClean="0">
                <a:cs typeface="Nazanin" pitchFamily="2" charset="-78"/>
              </a:rPr>
              <a:t>در مثال قبل اين تابع بولي را به صورت مجموع جملات مي‌نيمم نمايش داديم</a:t>
            </a:r>
            <a:r>
              <a:rPr lang="fa-IR" sz="2400" smtClean="0"/>
              <a:t>:</a:t>
            </a:r>
          </a:p>
          <a:p>
            <a:pPr eaLnBrk="1" hangingPunct="1"/>
            <a:r>
              <a:rPr lang="en-US" sz="2400" i="1" smtClean="0">
                <a:sym typeface="Symbol" pitchFamily="18" charset="2"/>
              </a:rPr>
              <a:t>f</a:t>
            </a:r>
            <a:r>
              <a:rPr lang="en-US" sz="2400" smtClean="0">
                <a:sym typeface="Symbol" pitchFamily="18" charset="2"/>
              </a:rPr>
              <a:t>(</a:t>
            </a:r>
            <a:r>
              <a:rPr lang="en-US" sz="2400" i="1" smtClean="0">
                <a:sym typeface="Symbol" pitchFamily="18" charset="2"/>
              </a:rPr>
              <a:t>A,B,C )=</a:t>
            </a:r>
            <a:r>
              <a:rPr lang="en-US" sz="2400" smtClean="0">
                <a:sym typeface="Symbol" pitchFamily="18" charset="2"/>
              </a:rPr>
              <a:t></a:t>
            </a:r>
            <a:r>
              <a:rPr lang="en-US" sz="2400" i="1" smtClean="0">
                <a:sym typeface="Symbol" pitchFamily="18" charset="2"/>
              </a:rPr>
              <a:t>m</a:t>
            </a:r>
            <a:r>
              <a:rPr lang="en-US" sz="2400" smtClean="0">
                <a:sym typeface="Symbol" pitchFamily="18" charset="2"/>
              </a:rPr>
              <a:t>(1, 3, 4, 6, 7)</a:t>
            </a:r>
            <a:endParaRPr lang="fa-IR" sz="2400" smtClean="0">
              <a:sym typeface="Symbol" pitchFamily="18" charset="2"/>
            </a:endParaRPr>
          </a:p>
          <a:p>
            <a:pPr algn="r" rtl="1" eaLnBrk="1" hangingPunct="1">
              <a:buFontTx/>
              <a:buNone/>
            </a:pPr>
            <a:r>
              <a:rPr lang="fa-IR" sz="2400" smtClean="0">
                <a:cs typeface="Nazanin" pitchFamily="2" charset="-78"/>
                <a:sym typeface="Symbol" pitchFamily="18" charset="2"/>
              </a:rPr>
              <a:t>بنابراين مي توان نوشت:</a:t>
            </a:r>
          </a:p>
          <a:p>
            <a:pPr eaLnBrk="1" hangingPunct="1">
              <a:buFontTx/>
              <a:buNone/>
            </a:pPr>
            <a:r>
              <a:rPr lang="en-US" sz="2400" i="1" smtClean="0">
                <a:sym typeface="Symbol" pitchFamily="18" charset="2"/>
              </a:rPr>
              <a:t>f</a:t>
            </a:r>
            <a:r>
              <a:rPr lang="en-US" sz="2400" smtClean="0">
                <a:sym typeface="Symbol" pitchFamily="18" charset="2"/>
              </a:rPr>
              <a:t>(</a:t>
            </a:r>
            <a:r>
              <a:rPr lang="en-US" sz="2400" i="1" smtClean="0">
                <a:sym typeface="Symbol" pitchFamily="18" charset="2"/>
              </a:rPr>
              <a:t>A,B,C ) )=</a:t>
            </a:r>
            <a:r>
              <a:rPr lang="en-US" sz="2400" smtClean="0">
                <a:sym typeface="Symbol" pitchFamily="18" charset="2"/>
              </a:rPr>
              <a:t></a:t>
            </a:r>
            <a:r>
              <a:rPr lang="en-US" sz="2400" i="1" smtClean="0">
                <a:sym typeface="Symbol" pitchFamily="18" charset="2"/>
              </a:rPr>
              <a:t>m</a:t>
            </a:r>
            <a:r>
              <a:rPr lang="en-US" sz="2400" smtClean="0">
                <a:sym typeface="Symbol" pitchFamily="18" charset="2"/>
              </a:rPr>
              <a:t>(1, 3, 4, 6, 7)</a:t>
            </a:r>
            <a:r>
              <a:rPr lang="fa-IR" sz="2400" smtClean="0">
                <a:sym typeface="Symbol" pitchFamily="18" charset="2"/>
              </a:rPr>
              <a:t>=</a:t>
            </a:r>
            <a:r>
              <a:rPr lang="en-US" sz="2400" b="1" i="1" smtClean="0">
                <a:sym typeface="Symbol" pitchFamily="18" charset="2"/>
              </a:rPr>
              <a:t>=</a:t>
            </a:r>
            <a:r>
              <a:rPr lang="en-US" sz="2400" b="1" smtClean="0">
                <a:sym typeface="Symbol" pitchFamily="18" charset="2"/>
              </a:rPr>
              <a:t>П(0,2,4)</a:t>
            </a:r>
          </a:p>
          <a:p>
            <a:pPr eaLnBrk="1" hangingPunct="1">
              <a:buFontTx/>
              <a:buNone/>
            </a:pPr>
            <a:endParaRPr lang="fa-IR" sz="2400" smtClean="0">
              <a:sym typeface="Symbol" pitchFamily="18" charset="2"/>
            </a:endParaRPr>
          </a:p>
        </p:txBody>
      </p:sp>
      <p:sp>
        <p:nvSpPr>
          <p:cNvPr id="11264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Shape 122881"/>
          <p:cNvSpPr>
            <a:spLocks noGrp="1" noChangeArrowheads="1"/>
          </p:cNvSpPr>
          <p:nvPr>
            <p:ph type="title" idx="4294967295"/>
          </p:nvPr>
        </p:nvSpPr>
        <p:spPr>
          <a:noFill/>
        </p:spPr>
        <p:txBody>
          <a:bodyPr lIns="92075" tIns="46038" rIns="92075" bIns="46038"/>
          <a:lstStyle/>
          <a:p>
            <a:pPr eaLnBrk="1" hangingPunct="1"/>
            <a:endParaRPr lang="en-US" smtClean="0"/>
          </a:p>
        </p:txBody>
      </p:sp>
      <p:sp>
        <p:nvSpPr>
          <p:cNvPr id="113667" name="Shape 122884"/>
          <p:cNvSpPr>
            <a:spLocks noGrp="1" noChangeArrowheads="1"/>
          </p:cNvSpPr>
          <p:nvPr>
            <p:ph type="body" idx="4294967295"/>
          </p:nvPr>
        </p:nvSpPr>
        <p:spPr>
          <a:noFill/>
        </p:spPr>
        <p:txBody>
          <a:bodyPr lIns="92075" tIns="46038" rIns="92075" bIns="46038"/>
          <a:lstStyle/>
          <a:p>
            <a:pPr eaLnBrk="1" hangingPunct="1"/>
            <a:endParaRPr lang="en-US" smtClean="0"/>
          </a:p>
        </p:txBody>
      </p:sp>
      <p:pic>
        <p:nvPicPr>
          <p:cNvPr id="113668" name="Rectangle 122885"/>
          <p:cNvPicPr>
            <a:picLocks noChangeAspect="1" noChangeArrowheads="1"/>
          </p:cNvPicPr>
          <p:nvPr/>
        </p:nvPicPr>
        <p:blipFill>
          <a:blip r:embed="rId2"/>
          <a:srcRect/>
          <a:stretch>
            <a:fillRect/>
          </a:stretch>
        </p:blipFill>
        <p:spPr bwMode="auto">
          <a:xfrm>
            <a:off x="2627313" y="549275"/>
            <a:ext cx="4724400" cy="5905500"/>
          </a:xfrm>
          <a:prstGeom prst="rect">
            <a:avLst/>
          </a:prstGeom>
          <a:noFill/>
          <a:ln w="9525">
            <a:noFill/>
            <a:miter lim="800000"/>
            <a:headEnd/>
            <a:tailEnd/>
          </a:ln>
        </p:spPr>
      </p:pic>
      <p:sp>
        <p:nvSpPr>
          <p:cNvPr id="1136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Shape 31745"/>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گيت هاي منطقي در درون </a:t>
            </a:r>
            <a:r>
              <a:rPr lang="en-US" sz="5400" b="1" i="1" smtClean="0">
                <a:cs typeface="Nazanin" pitchFamily="2" charset="-78"/>
              </a:rPr>
              <a:t>IC</a:t>
            </a:r>
            <a:r>
              <a:rPr lang="fa-IR" sz="5400" b="1" i="1" smtClean="0">
                <a:cs typeface="Nazanin" pitchFamily="2" charset="-78"/>
              </a:rPr>
              <a:t>ها</a:t>
            </a:r>
          </a:p>
        </p:txBody>
      </p:sp>
      <p:graphicFrame>
        <p:nvGraphicFramePr>
          <p:cNvPr id="8194" name="Object 5"/>
          <p:cNvGraphicFramePr>
            <a:graphicFrameLocks noGrp="1" noChangeAspect="1"/>
          </p:cNvGraphicFramePr>
          <p:nvPr>
            <p:ph type="body" idx="4294967295"/>
          </p:nvPr>
        </p:nvGraphicFramePr>
        <p:xfrm>
          <a:off x="1214438" y="1447800"/>
          <a:ext cx="6786562" cy="4924425"/>
        </p:xfrm>
        <a:graphic>
          <a:graphicData uri="http://schemas.openxmlformats.org/presentationml/2006/ole">
            <mc:AlternateContent xmlns:mc="http://schemas.openxmlformats.org/markup-compatibility/2006">
              <mc:Choice xmlns:v="urn:schemas-microsoft-com:vml" Requires="v">
                <p:oleObj spid="_x0000_s8197" name="VISIO" r:id="rId3" imgW="6044400" imgH="4651920" progId="Visio.Drawing.4">
                  <p:embed/>
                </p:oleObj>
              </mc:Choice>
              <mc:Fallback>
                <p:oleObj name="VISIO" r:id="rId3" imgW="6044400" imgH="4651920" progId="Visio.Drawing.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1447800"/>
                        <a:ext cx="6786562" cy="492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Shape 10243"/>
          <p:cNvSpPr>
            <a:spLocks noGrp="1" noChangeArrowheads="1"/>
          </p:cNvSpPr>
          <p:nvPr>
            <p:ph type="title" idx="4294967295"/>
          </p:nvPr>
        </p:nvSpPr>
        <p:spPr>
          <a:noFill/>
        </p:spPr>
        <p:txBody>
          <a:bodyPr lIns="92075" tIns="46038" rIns="92075" bIns="46038"/>
          <a:lstStyle/>
          <a:p>
            <a:pPr eaLnBrk="1" hangingPunct="1"/>
            <a:endParaRPr lang="fa-IR" smtClean="0"/>
          </a:p>
        </p:txBody>
      </p:sp>
      <p:graphicFrame>
        <p:nvGraphicFramePr>
          <p:cNvPr id="9218" name="Object 4"/>
          <p:cNvGraphicFramePr>
            <a:graphicFrameLocks noGrp="1" noChangeAspect="1"/>
          </p:cNvGraphicFramePr>
          <p:nvPr>
            <p:ph type="body" idx="4294967295"/>
          </p:nvPr>
        </p:nvGraphicFramePr>
        <p:xfrm>
          <a:off x="428625" y="1857375"/>
          <a:ext cx="8382000" cy="3730625"/>
        </p:xfrm>
        <a:graphic>
          <a:graphicData uri="http://schemas.openxmlformats.org/presentationml/2006/ole">
            <mc:AlternateContent xmlns:mc="http://schemas.openxmlformats.org/markup-compatibility/2006">
              <mc:Choice xmlns:v="urn:schemas-microsoft-com:vml" Requires="v">
                <p:oleObj spid="_x0000_s9221" name="VISIO" r:id="rId3" imgW="5957280" imgH="2650320" progId="Visio.Drawing.4">
                  <p:embed/>
                </p:oleObj>
              </mc:Choice>
              <mc:Fallback>
                <p:oleObj name="VISIO" r:id="rId3" imgW="5957280" imgH="2650320" progId="Visio.Drawing.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857375"/>
                        <a:ext cx="8382000" cy="373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Shape 35841"/>
          <p:cNvSpPr>
            <a:spLocks noGrp="1" noChangeArrowheads="1"/>
          </p:cNvSpPr>
          <p:nvPr>
            <p:ph type="title" idx="4294967295"/>
          </p:nvPr>
        </p:nvSpPr>
        <p:spPr>
          <a:noFill/>
        </p:spPr>
        <p:txBody>
          <a:bodyPr lIns="92075" tIns="46038" rIns="92075" bIns="46038"/>
          <a:lstStyle/>
          <a:p>
            <a:pPr eaLnBrk="1" hangingPunct="1"/>
            <a:endParaRPr lang="fa-IR" smtClean="0"/>
          </a:p>
        </p:txBody>
      </p:sp>
      <p:graphicFrame>
        <p:nvGraphicFramePr>
          <p:cNvPr id="10242" name="Object 6"/>
          <p:cNvGraphicFramePr>
            <a:graphicFrameLocks noGrp="1" noChangeAspect="1"/>
          </p:cNvGraphicFramePr>
          <p:nvPr>
            <p:ph type="body" idx="4294967295"/>
          </p:nvPr>
        </p:nvGraphicFramePr>
        <p:xfrm>
          <a:off x="1357313" y="1206500"/>
          <a:ext cx="6715125" cy="4584700"/>
        </p:xfrm>
        <a:graphic>
          <a:graphicData uri="http://schemas.openxmlformats.org/presentationml/2006/ole">
            <mc:AlternateContent xmlns:mc="http://schemas.openxmlformats.org/markup-compatibility/2006">
              <mc:Choice xmlns:v="urn:schemas-microsoft-com:vml" Requires="v">
                <p:oleObj spid="_x0000_s10245" name="VISIO" r:id="rId3" imgW="6012720" imgH="5622480" progId="Visio.Drawing.4">
                  <p:embed/>
                </p:oleObj>
              </mc:Choice>
              <mc:Fallback>
                <p:oleObj name="VISIO" r:id="rId3" imgW="6012720" imgH="5622480" progId="Visio.Drawing.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206500"/>
                        <a:ext cx="6715125" cy="458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Shape 37889"/>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گيت </a:t>
            </a:r>
            <a:r>
              <a:rPr lang="en-US" sz="5400" b="1" i="1" smtClean="0">
                <a:cs typeface="Nazanin" pitchFamily="2" charset="-78"/>
              </a:rPr>
              <a:t>AND</a:t>
            </a:r>
            <a:endParaRPr lang="fa-IR" sz="5400" b="1" i="1" smtClean="0">
              <a:cs typeface="Nazanin" pitchFamily="2" charset="-78"/>
            </a:endParaRPr>
          </a:p>
        </p:txBody>
      </p:sp>
      <p:sp>
        <p:nvSpPr>
          <p:cNvPr id="11268" name="Shape 37890"/>
          <p:cNvSpPr>
            <a:spLocks noGrp="1" noChangeArrowheads="1"/>
          </p:cNvSpPr>
          <p:nvPr>
            <p:ph type="body" idx="4294967295"/>
          </p:nvPr>
        </p:nvSpPr>
        <p:spPr/>
        <p:txBody>
          <a:bodyPr lIns="92075" tIns="46038" rIns="92075" bIns="46038"/>
          <a:lstStyle/>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buFontTx/>
              <a:buNone/>
            </a:pPr>
            <a:endParaRPr lang="en-US" sz="1800" b="1" i="1" smtClean="0"/>
          </a:p>
          <a:p>
            <a:pPr marL="342900" lvl="1" indent="-342900" algn="r" rtl="1" eaLnBrk="1" hangingPunct="1">
              <a:buFontTx/>
              <a:buNone/>
            </a:pPr>
            <a:r>
              <a:rPr lang="en-US" sz="2400" smtClean="0">
                <a:cs typeface="Nazanin" pitchFamily="2" charset="-78"/>
                <a:sym typeface="Symbol" pitchFamily="18" charset="2"/>
              </a:rPr>
              <a:t> (a)</a:t>
            </a:r>
            <a:r>
              <a:rPr lang="fa-IR" sz="2400" smtClean="0">
                <a:cs typeface="Nazanin" pitchFamily="2" charset="-78"/>
                <a:sym typeface="Symbol" pitchFamily="18" charset="2"/>
              </a:rPr>
              <a:t>جدول درستي يك </a:t>
            </a:r>
            <a:r>
              <a:rPr lang="en-US" sz="2400" smtClean="0">
                <a:cs typeface="Nazanin" pitchFamily="2" charset="-78"/>
                <a:sym typeface="Symbol" pitchFamily="18" charset="2"/>
              </a:rPr>
              <a:t>AND</a:t>
            </a:r>
          </a:p>
          <a:p>
            <a:pPr marL="342900" lvl="1" indent="-342900" algn="r" rtl="1" eaLnBrk="1" hangingPunct="1">
              <a:buFontTx/>
              <a:buAutoNum type="alphaLcParenBoth"/>
            </a:pPr>
            <a:r>
              <a:rPr lang="fa-IR" sz="2400" smtClean="0">
                <a:cs typeface="Nazanin" pitchFamily="2" charset="-78"/>
                <a:sym typeface="Symbol" pitchFamily="18" charset="2"/>
              </a:rPr>
              <a:t> استفاده از سطح ولتاژهاي </a:t>
            </a:r>
            <a:r>
              <a:rPr lang="en-US" sz="2400" smtClean="0">
                <a:cs typeface="Nazanin" pitchFamily="2" charset="-78"/>
                <a:sym typeface="Symbol" pitchFamily="18" charset="2"/>
              </a:rPr>
              <a:t>H</a:t>
            </a:r>
            <a:r>
              <a:rPr lang="fa-IR" sz="2400" smtClean="0">
                <a:cs typeface="Nazanin" pitchFamily="2" charset="-78"/>
                <a:sym typeface="Symbol" pitchFamily="18" charset="2"/>
              </a:rPr>
              <a:t>و </a:t>
            </a:r>
            <a:r>
              <a:rPr lang="en-US" sz="2400" smtClean="0">
                <a:cs typeface="Nazanin" pitchFamily="2" charset="-78"/>
                <a:sym typeface="Symbol" pitchFamily="18" charset="2"/>
              </a:rPr>
              <a:t>L</a:t>
            </a:r>
            <a:r>
              <a:rPr lang="fa-IR" sz="2400" smtClean="0">
                <a:cs typeface="Nazanin" pitchFamily="2" charset="-78"/>
                <a:sym typeface="Symbol" pitchFamily="18" charset="2"/>
              </a:rPr>
              <a:t> براي نشان دادن صفر و يك منطقي</a:t>
            </a:r>
            <a:endParaRPr lang="en-US" sz="2400" smtClean="0">
              <a:cs typeface="Nazanin" pitchFamily="2" charset="-78"/>
              <a:sym typeface="Symbol" pitchFamily="18" charset="2"/>
            </a:endParaRPr>
          </a:p>
          <a:p>
            <a:pPr marL="342900" lvl="1" indent="-342900" algn="r" rtl="1" eaLnBrk="1" hangingPunct="1">
              <a:buFontTx/>
              <a:buAutoNum type="alphaLcParenBoth"/>
            </a:pPr>
            <a:r>
              <a:rPr lang="fa-IR" sz="2400" smtClean="0">
                <a:cs typeface="Nazanin" pitchFamily="2" charset="-78"/>
                <a:sym typeface="Symbol" pitchFamily="18" charset="2"/>
              </a:rPr>
              <a:t> سمبل استاندارد گيت</a:t>
            </a:r>
            <a:endParaRPr lang="en-US" sz="2400" smtClean="0">
              <a:cs typeface="Nazanin" pitchFamily="2" charset="-78"/>
              <a:sym typeface="Symbol" pitchFamily="18" charset="2"/>
            </a:endParaRPr>
          </a:p>
          <a:p>
            <a:pPr marL="342900" lvl="1" indent="-342900" algn="r" rtl="1" eaLnBrk="1" hangingPunct="1">
              <a:buFontTx/>
              <a:buNone/>
            </a:pPr>
            <a:r>
              <a:rPr lang="en-US" sz="2400" smtClean="0">
                <a:cs typeface="Nazanin" pitchFamily="2" charset="-78"/>
                <a:sym typeface="Symbol" pitchFamily="18" charset="2"/>
              </a:rPr>
              <a:t>(d)</a:t>
            </a:r>
            <a:r>
              <a:rPr lang="fa-IR" sz="2400" smtClean="0">
                <a:cs typeface="Nazanin" pitchFamily="2" charset="-78"/>
                <a:sym typeface="Symbol" pitchFamily="18" charset="2"/>
              </a:rPr>
              <a:t> </a:t>
            </a:r>
            <a:r>
              <a:rPr lang="en-US" sz="2400" smtClean="0">
                <a:cs typeface="Nazanin" pitchFamily="2" charset="-78"/>
                <a:sym typeface="Symbol" pitchFamily="18" charset="2"/>
              </a:rPr>
              <a:t> </a:t>
            </a:r>
            <a:r>
              <a:rPr lang="fa-IR" sz="2400" smtClean="0">
                <a:cs typeface="Nazanin" pitchFamily="2" charset="-78"/>
                <a:sym typeface="Symbol" pitchFamily="18" charset="2"/>
              </a:rPr>
              <a:t>سمبل گيت در استاندارد </a:t>
            </a:r>
            <a:r>
              <a:rPr lang="en-US" sz="2400" smtClean="0">
                <a:cs typeface="Nazanin" pitchFamily="2" charset="-78"/>
                <a:sym typeface="Symbol" pitchFamily="18" charset="2"/>
              </a:rPr>
              <a:t>IEEE</a:t>
            </a:r>
          </a:p>
        </p:txBody>
      </p:sp>
      <p:graphicFrame>
        <p:nvGraphicFramePr>
          <p:cNvPr id="11266" name="Object 4"/>
          <p:cNvGraphicFramePr>
            <a:graphicFrameLocks noChangeAspect="1"/>
          </p:cNvGraphicFramePr>
          <p:nvPr/>
        </p:nvGraphicFramePr>
        <p:xfrm>
          <a:off x="1285875" y="1482725"/>
          <a:ext cx="5715000" cy="1925638"/>
        </p:xfrm>
        <a:graphic>
          <a:graphicData uri="http://schemas.openxmlformats.org/presentationml/2006/ole">
            <mc:AlternateContent xmlns:mc="http://schemas.openxmlformats.org/markup-compatibility/2006">
              <mc:Choice xmlns:v="urn:schemas-microsoft-com:vml" Requires="v">
                <p:oleObj spid="_x0000_s11269" name="VISIO" r:id="rId3" imgW="3120840" imgH="1051200" progId="Visio.Drawing.4">
                  <p:embed/>
                </p:oleObj>
              </mc:Choice>
              <mc:Fallback>
                <p:oleObj name="VISIO" r:id="rId3" imgW="3120840" imgH="1051200" progId="Visio.Drawing.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1482725"/>
                        <a:ext cx="57150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Shape 38913"/>
          <p:cNvSpPr>
            <a:spLocks noGrp="1" noChangeArrowheads="1"/>
          </p:cNvSpPr>
          <p:nvPr>
            <p:ph type="title" idx="4294967295"/>
          </p:nvPr>
        </p:nvSpPr>
        <p:spPr>
          <a:xfrm>
            <a:off x="457200" y="274638"/>
            <a:ext cx="8229600" cy="914400"/>
          </a:xfrm>
        </p:spPr>
        <p:txBody>
          <a:bodyPr lIns="92075" tIns="46038" rIns="92075" bIns="46038"/>
          <a:lstStyle/>
          <a:p>
            <a:pPr rtl="1" eaLnBrk="1" hangingPunct="1"/>
            <a:r>
              <a:rPr lang="fa-IR" sz="5400" b="1" i="1" smtClean="0">
                <a:cs typeface="Nazanin" pitchFamily="2" charset="-78"/>
              </a:rPr>
              <a:t>گيت </a:t>
            </a:r>
            <a:r>
              <a:rPr lang="en-US" sz="5400" b="1" i="1" smtClean="0">
                <a:cs typeface="Nazanin" pitchFamily="2" charset="-78"/>
              </a:rPr>
              <a:t>OR</a:t>
            </a:r>
            <a:endParaRPr lang="fa-IR" sz="5400" b="1" i="1" smtClean="0">
              <a:cs typeface="Nazanin" pitchFamily="2" charset="-78"/>
            </a:endParaRPr>
          </a:p>
        </p:txBody>
      </p:sp>
      <p:sp>
        <p:nvSpPr>
          <p:cNvPr id="12292" name="Shape 38916"/>
          <p:cNvSpPr>
            <a:spLocks noGrp="1" noChangeArrowheads="1"/>
          </p:cNvSpPr>
          <p:nvPr>
            <p:ph type="body" idx="4294967295"/>
          </p:nvPr>
        </p:nvSpPr>
        <p:spPr>
          <a:xfrm>
            <a:off x="642938" y="1428750"/>
            <a:ext cx="7772400" cy="4572000"/>
          </a:xfrm>
        </p:spPr>
        <p:txBody>
          <a:bodyPr lIns="92075" tIns="46038" rIns="92075" bIns="46038"/>
          <a:lstStyle/>
          <a:p>
            <a:pPr eaLnBrk="1" hangingPunct="1">
              <a:buFontTx/>
              <a:buNone/>
            </a:pPr>
            <a:endParaRPr lang="en-US" sz="1800" smtClean="0"/>
          </a:p>
          <a:p>
            <a:pPr eaLnBrk="1" hangingPunct="1">
              <a:buFontTx/>
              <a:buNone/>
            </a:pPr>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buFontTx/>
              <a:buNone/>
            </a:pPr>
            <a:endParaRPr lang="en-US" sz="1800" smtClean="0"/>
          </a:p>
          <a:p>
            <a:pPr marL="342900" lvl="1" indent="-342900" algn="r" rtl="1" eaLnBrk="1" hangingPunct="1">
              <a:buFontTx/>
              <a:buNone/>
            </a:pPr>
            <a:r>
              <a:rPr lang="en-US" sz="2400" smtClean="0">
                <a:cs typeface="Nazanin" pitchFamily="2" charset="-78"/>
                <a:sym typeface="Symbol" pitchFamily="18" charset="2"/>
              </a:rPr>
              <a:t>(a)</a:t>
            </a:r>
            <a:r>
              <a:rPr lang="fa-IR" sz="2400" smtClean="0">
                <a:cs typeface="Nazanin" pitchFamily="2" charset="-78"/>
                <a:sym typeface="Symbol" pitchFamily="18" charset="2"/>
              </a:rPr>
              <a:t> جدول درستي يك </a:t>
            </a:r>
            <a:r>
              <a:rPr lang="en-US" sz="2400" smtClean="0">
                <a:cs typeface="Nazanin" pitchFamily="2" charset="-78"/>
                <a:sym typeface="Symbol" pitchFamily="18" charset="2"/>
              </a:rPr>
              <a:t>OR</a:t>
            </a:r>
            <a:endParaRPr lang="fa-IR" sz="2400" smtClean="0">
              <a:cs typeface="Nazanin" pitchFamily="2" charset="-78"/>
              <a:sym typeface="Symbol" pitchFamily="18" charset="2"/>
            </a:endParaRPr>
          </a:p>
          <a:p>
            <a:pPr marL="342900" lvl="1" indent="-342900" algn="r" rtl="1" eaLnBrk="1" hangingPunct="1">
              <a:buFontTx/>
              <a:buNone/>
            </a:pPr>
            <a:r>
              <a:rPr lang="en-US" sz="2400" smtClean="0">
                <a:cs typeface="Nazanin" pitchFamily="2" charset="-78"/>
                <a:sym typeface="Symbol" pitchFamily="18" charset="2"/>
              </a:rPr>
              <a:t>(b)</a:t>
            </a:r>
            <a:r>
              <a:rPr lang="fa-IR" sz="2400" smtClean="0">
                <a:cs typeface="Nazanin" pitchFamily="2" charset="-78"/>
                <a:sym typeface="Symbol" pitchFamily="18" charset="2"/>
              </a:rPr>
              <a:t> </a:t>
            </a:r>
            <a:r>
              <a:rPr lang="en-US" sz="2400" smtClean="0">
                <a:cs typeface="Nazanin" pitchFamily="2" charset="-78"/>
                <a:sym typeface="Symbol" pitchFamily="18" charset="2"/>
              </a:rPr>
              <a:t> </a:t>
            </a:r>
            <a:r>
              <a:rPr lang="fa-IR" sz="2400" smtClean="0">
                <a:cs typeface="Nazanin" pitchFamily="2" charset="-78"/>
                <a:sym typeface="Symbol" pitchFamily="18" charset="2"/>
              </a:rPr>
              <a:t>استفاده از سطح ولتاژهاي </a:t>
            </a:r>
            <a:r>
              <a:rPr lang="en-US" sz="2400" smtClean="0">
                <a:cs typeface="Nazanin" pitchFamily="2" charset="-78"/>
                <a:sym typeface="Symbol" pitchFamily="18" charset="2"/>
              </a:rPr>
              <a:t>H</a:t>
            </a:r>
            <a:r>
              <a:rPr lang="fa-IR" sz="2400" smtClean="0">
                <a:cs typeface="Nazanin" pitchFamily="2" charset="-78"/>
                <a:sym typeface="Symbol" pitchFamily="18" charset="2"/>
              </a:rPr>
              <a:t>و </a:t>
            </a:r>
            <a:r>
              <a:rPr lang="en-US" sz="2400" smtClean="0">
                <a:cs typeface="Nazanin" pitchFamily="2" charset="-78"/>
                <a:sym typeface="Symbol" pitchFamily="18" charset="2"/>
              </a:rPr>
              <a:t>L</a:t>
            </a:r>
            <a:r>
              <a:rPr lang="fa-IR" sz="2400" smtClean="0">
                <a:cs typeface="Nazanin" pitchFamily="2" charset="-78"/>
                <a:sym typeface="Symbol" pitchFamily="18" charset="2"/>
              </a:rPr>
              <a:t> براي نشان دادن صفر و يك منطقي</a:t>
            </a:r>
            <a:endParaRPr lang="en-US" sz="2400" smtClean="0">
              <a:cs typeface="Nazanin" pitchFamily="2" charset="-78"/>
              <a:sym typeface="Symbol" pitchFamily="18" charset="2"/>
            </a:endParaRPr>
          </a:p>
          <a:p>
            <a:pPr marL="342900" lvl="1" indent="-342900" algn="r" rtl="1" eaLnBrk="1" hangingPunct="1">
              <a:buFontTx/>
              <a:buNone/>
            </a:pPr>
            <a:r>
              <a:rPr lang="en-US" sz="2400" smtClean="0">
                <a:cs typeface="Nazanin" pitchFamily="2" charset="-78"/>
                <a:sym typeface="Symbol" pitchFamily="18" charset="2"/>
              </a:rPr>
              <a:t>(c)</a:t>
            </a:r>
            <a:r>
              <a:rPr lang="fa-IR" sz="2400" smtClean="0">
                <a:cs typeface="Nazanin" pitchFamily="2" charset="-78"/>
                <a:sym typeface="Symbol" pitchFamily="18" charset="2"/>
              </a:rPr>
              <a:t> سمبل استاندارد گيت</a:t>
            </a:r>
            <a:endParaRPr lang="en-US" sz="2400" smtClean="0">
              <a:cs typeface="Nazanin" pitchFamily="2" charset="-78"/>
              <a:sym typeface="Symbol" pitchFamily="18" charset="2"/>
            </a:endParaRPr>
          </a:p>
          <a:p>
            <a:pPr marL="342900" lvl="1" indent="-342900" algn="r" rtl="1" eaLnBrk="1" hangingPunct="1">
              <a:buFontTx/>
              <a:buNone/>
            </a:pPr>
            <a:r>
              <a:rPr lang="en-US" sz="2400" smtClean="0">
                <a:cs typeface="Nazanin" pitchFamily="2" charset="-78"/>
                <a:sym typeface="Symbol" pitchFamily="18" charset="2"/>
              </a:rPr>
              <a:t> (d)</a:t>
            </a:r>
            <a:r>
              <a:rPr lang="fa-IR" sz="2400" smtClean="0">
                <a:cs typeface="Nazanin" pitchFamily="2" charset="-78"/>
                <a:sym typeface="Symbol" pitchFamily="18" charset="2"/>
              </a:rPr>
              <a:t>سمبل گيت در استاندارد </a:t>
            </a:r>
            <a:r>
              <a:rPr lang="en-US" sz="2400" smtClean="0">
                <a:cs typeface="Nazanin" pitchFamily="2" charset="-78"/>
                <a:sym typeface="Symbol" pitchFamily="18" charset="2"/>
              </a:rPr>
              <a:t>IEEE</a:t>
            </a:r>
          </a:p>
          <a:p>
            <a:pPr marL="342900" lvl="1" indent="-342900" algn="r" rtl="1" eaLnBrk="1" hangingPunct="1">
              <a:buFontTx/>
              <a:buNone/>
            </a:pPr>
            <a:endParaRPr lang="en-US" sz="1800" smtClean="0"/>
          </a:p>
        </p:txBody>
      </p:sp>
      <p:graphicFrame>
        <p:nvGraphicFramePr>
          <p:cNvPr id="12290" name="Object 7"/>
          <p:cNvGraphicFramePr>
            <a:graphicFrameLocks noChangeAspect="1"/>
          </p:cNvGraphicFramePr>
          <p:nvPr/>
        </p:nvGraphicFramePr>
        <p:xfrm>
          <a:off x="1219200" y="1701800"/>
          <a:ext cx="6138863" cy="2198688"/>
        </p:xfrm>
        <a:graphic>
          <a:graphicData uri="http://schemas.openxmlformats.org/presentationml/2006/ole">
            <mc:AlternateContent xmlns:mc="http://schemas.openxmlformats.org/markup-compatibility/2006">
              <mc:Choice xmlns:v="urn:schemas-microsoft-com:vml" Requires="v">
                <p:oleObj spid="_x0000_s12293" name="VISIO" r:id="rId3" imgW="3120840" imgH="1051920" progId="Visio.Drawing.4">
                  <p:embed/>
                </p:oleObj>
              </mc:Choice>
              <mc:Fallback>
                <p:oleObj name="VISIO" r:id="rId3" imgW="3120840" imgH="1051920" progId="Visio.Drawing.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01800"/>
                        <a:ext cx="6138863"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Shape 43009"/>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گيت </a:t>
            </a:r>
            <a:r>
              <a:rPr lang="en-US" sz="5400" b="1" i="1" smtClean="0">
                <a:cs typeface="Nazanin" pitchFamily="2" charset="-78"/>
              </a:rPr>
              <a:t>NOT</a:t>
            </a:r>
            <a:endParaRPr lang="fa-IR" sz="5400" b="1" i="1" smtClean="0">
              <a:cs typeface="Nazanin" pitchFamily="2" charset="-78"/>
            </a:endParaRPr>
          </a:p>
        </p:txBody>
      </p:sp>
      <p:sp>
        <p:nvSpPr>
          <p:cNvPr id="13316" name="Shape 43010"/>
          <p:cNvSpPr>
            <a:spLocks noGrp="1" noChangeArrowheads="1"/>
          </p:cNvSpPr>
          <p:nvPr>
            <p:ph type="body" idx="4294967295"/>
          </p:nvPr>
        </p:nvSpPr>
        <p:spPr/>
        <p:txBody>
          <a:bodyPr lIns="92075" tIns="46038" rIns="92075" bIns="46038"/>
          <a:lstStyle/>
          <a:p>
            <a:pPr eaLnBrk="1" hangingPunct="1">
              <a:buFontTx/>
              <a:buNone/>
            </a:pPr>
            <a:endParaRPr lang="en-US" sz="1800" b="1" i="1" smtClean="0"/>
          </a:p>
          <a:p>
            <a:pPr eaLnBrk="1" hangingPunct="1">
              <a:buFontTx/>
              <a:buNone/>
            </a:pPr>
            <a:endParaRPr lang="en-US" sz="1800" b="1" i="1" smtClean="0"/>
          </a:p>
          <a:p>
            <a:pPr eaLnBrk="1" hangingPunct="1">
              <a:buFontTx/>
              <a:buNone/>
            </a:pPr>
            <a:endParaRPr lang="en-US" sz="1800" b="1" i="1" smtClean="0"/>
          </a:p>
          <a:p>
            <a:pPr eaLnBrk="1" hangingPunct="1">
              <a:buFontTx/>
              <a:buNone/>
            </a:pPr>
            <a:endParaRPr lang="en-US" sz="1800" b="1" i="1" smtClean="0"/>
          </a:p>
          <a:p>
            <a:pPr eaLnBrk="1" hangingPunct="1">
              <a:buFontTx/>
              <a:buNone/>
            </a:pPr>
            <a:endParaRPr lang="en-US" sz="1800" b="1" i="1" smtClean="0"/>
          </a:p>
          <a:p>
            <a:pPr eaLnBrk="1" hangingPunct="1">
              <a:buFontTx/>
              <a:buNone/>
            </a:pPr>
            <a:endParaRPr lang="en-US" sz="1800" b="1" i="1" smtClean="0"/>
          </a:p>
          <a:p>
            <a:pPr lvl="1" eaLnBrk="1" hangingPunct="1">
              <a:buFontTx/>
              <a:buNone/>
            </a:pPr>
            <a:endParaRPr lang="en-US" sz="1800" smtClean="0"/>
          </a:p>
          <a:p>
            <a:pPr lvl="1" algn="r" rtl="1" eaLnBrk="1" hangingPunct="1">
              <a:buFontTx/>
              <a:buAutoNum type="alphaLcParenBoth"/>
            </a:pPr>
            <a:endParaRPr lang="fa-IR" sz="1800" smtClean="0"/>
          </a:p>
          <a:p>
            <a:pPr lvl="1" algn="r" rtl="1" eaLnBrk="1" hangingPunct="1">
              <a:buFontTx/>
              <a:buAutoNum type="alphaLcParenBoth"/>
            </a:pPr>
            <a:r>
              <a:rPr lang="fa-IR" sz="2400" smtClean="0">
                <a:cs typeface="Nazanin" pitchFamily="2" charset="-78"/>
                <a:sym typeface="Symbol" pitchFamily="18" charset="2"/>
              </a:rPr>
              <a:t> جدول درستي يك </a:t>
            </a:r>
            <a:r>
              <a:rPr lang="en-US" sz="2400" smtClean="0">
                <a:cs typeface="Nazanin" pitchFamily="2" charset="-78"/>
                <a:sym typeface="Symbol" pitchFamily="18" charset="2"/>
              </a:rPr>
              <a:t>NOT</a:t>
            </a:r>
            <a:endParaRPr lang="fa-IR"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استفاده از سطح ولتاژهاي </a:t>
            </a:r>
            <a:r>
              <a:rPr lang="en-US" sz="2400" smtClean="0">
                <a:cs typeface="Nazanin" pitchFamily="2" charset="-78"/>
                <a:sym typeface="Symbol" pitchFamily="18" charset="2"/>
              </a:rPr>
              <a:t>H</a:t>
            </a:r>
            <a:r>
              <a:rPr lang="fa-IR" sz="2400" smtClean="0">
                <a:cs typeface="Nazanin" pitchFamily="2" charset="-78"/>
                <a:sym typeface="Symbol" pitchFamily="18" charset="2"/>
              </a:rPr>
              <a:t>و </a:t>
            </a:r>
            <a:r>
              <a:rPr lang="en-US" sz="2400" smtClean="0">
                <a:cs typeface="Nazanin" pitchFamily="2" charset="-78"/>
                <a:sym typeface="Symbol" pitchFamily="18" charset="2"/>
              </a:rPr>
              <a:t>L</a:t>
            </a:r>
            <a:r>
              <a:rPr lang="fa-IR" sz="2400" smtClean="0">
                <a:cs typeface="Nazanin" pitchFamily="2" charset="-78"/>
                <a:sym typeface="Symbol" pitchFamily="18" charset="2"/>
              </a:rPr>
              <a:t> براي نشان دادن صفر و يك منطقي</a:t>
            </a:r>
            <a:endParaRPr lang="en-US" sz="2400" smtClean="0">
              <a:cs typeface="Nazanin" pitchFamily="2" charset="-78"/>
              <a:sym typeface="Symbol" pitchFamily="18" charset="2"/>
            </a:endParaRPr>
          </a:p>
          <a:p>
            <a:pPr lvl="1" algn="r" rtl="1" eaLnBrk="1" hangingPunct="1">
              <a:buFontTx/>
              <a:buNone/>
            </a:pPr>
            <a:r>
              <a:rPr lang="en-US" sz="2400" smtClean="0">
                <a:cs typeface="Nazanin" pitchFamily="2" charset="-78"/>
                <a:sym typeface="Symbol" pitchFamily="18" charset="2"/>
              </a:rPr>
              <a:t> (c)</a:t>
            </a:r>
            <a:r>
              <a:rPr lang="fa-IR" sz="2400" smtClean="0">
                <a:cs typeface="Nazanin" pitchFamily="2" charset="-78"/>
                <a:sym typeface="Symbol" pitchFamily="18" charset="2"/>
              </a:rPr>
              <a:t>   سمبل استاندارد گيت</a:t>
            </a:r>
            <a:endParaRPr lang="en-US" sz="2400" smtClean="0">
              <a:cs typeface="Nazanin" pitchFamily="2" charset="-78"/>
              <a:sym typeface="Symbol" pitchFamily="18" charset="2"/>
            </a:endParaRPr>
          </a:p>
          <a:p>
            <a:pPr lvl="1" algn="r" rtl="1" eaLnBrk="1" hangingPunct="1">
              <a:buFontTx/>
              <a:buNone/>
            </a:pPr>
            <a:r>
              <a:rPr lang="en-US" sz="2400" smtClean="0">
                <a:cs typeface="Nazanin" pitchFamily="2" charset="-78"/>
                <a:sym typeface="Symbol" pitchFamily="18" charset="2"/>
              </a:rPr>
              <a:t>(d)</a:t>
            </a:r>
            <a:r>
              <a:rPr lang="fa-IR" sz="2400" smtClean="0">
                <a:cs typeface="Nazanin" pitchFamily="2" charset="-78"/>
                <a:sym typeface="Symbol" pitchFamily="18" charset="2"/>
              </a:rPr>
              <a:t> </a:t>
            </a:r>
            <a:r>
              <a:rPr lang="en-US" sz="2400" smtClean="0">
                <a:cs typeface="Nazanin" pitchFamily="2" charset="-78"/>
                <a:sym typeface="Symbol" pitchFamily="18" charset="2"/>
              </a:rPr>
              <a:t>   </a:t>
            </a:r>
            <a:r>
              <a:rPr lang="fa-IR" sz="2400" smtClean="0">
                <a:cs typeface="Nazanin" pitchFamily="2" charset="-78"/>
                <a:sym typeface="Symbol" pitchFamily="18" charset="2"/>
              </a:rPr>
              <a:t>سمبل گيت در استاندارد </a:t>
            </a:r>
            <a:r>
              <a:rPr lang="en-US" sz="2400" smtClean="0">
                <a:cs typeface="Nazanin" pitchFamily="2" charset="-78"/>
                <a:sym typeface="Symbol" pitchFamily="18" charset="2"/>
              </a:rPr>
              <a:t>IEEE</a:t>
            </a:r>
          </a:p>
          <a:p>
            <a:pPr lvl="1" algn="r" rtl="1" eaLnBrk="1" hangingPunct="1">
              <a:buFontTx/>
              <a:buNone/>
            </a:pPr>
            <a:endParaRPr lang="fa-IR" sz="1800" smtClean="0"/>
          </a:p>
          <a:p>
            <a:pPr eaLnBrk="1" hangingPunct="1">
              <a:buFontTx/>
              <a:buNone/>
            </a:pPr>
            <a:endParaRPr lang="en-US" sz="1800" b="1" i="1" smtClean="0"/>
          </a:p>
          <a:p>
            <a:pPr eaLnBrk="1" hangingPunct="1">
              <a:buFontTx/>
              <a:buNone/>
            </a:pPr>
            <a:endParaRPr lang="en-US" sz="1800" b="1" i="1" smtClean="0"/>
          </a:p>
          <a:p>
            <a:pPr eaLnBrk="1" hangingPunct="1">
              <a:buFontTx/>
              <a:buNone/>
            </a:pPr>
            <a:endParaRPr lang="en-US" sz="1800" b="1" i="1" smtClean="0"/>
          </a:p>
        </p:txBody>
      </p:sp>
      <p:graphicFrame>
        <p:nvGraphicFramePr>
          <p:cNvPr id="13314" name="Object 4"/>
          <p:cNvGraphicFramePr>
            <a:graphicFrameLocks noChangeAspect="1"/>
          </p:cNvGraphicFramePr>
          <p:nvPr/>
        </p:nvGraphicFramePr>
        <p:xfrm>
          <a:off x="1143000" y="1624013"/>
          <a:ext cx="5857875" cy="2036762"/>
        </p:xfrm>
        <a:graphic>
          <a:graphicData uri="http://schemas.openxmlformats.org/presentationml/2006/ole">
            <mc:AlternateContent xmlns:mc="http://schemas.openxmlformats.org/markup-compatibility/2006">
              <mc:Choice xmlns:v="urn:schemas-microsoft-com:vml" Requires="v">
                <p:oleObj spid="_x0000_s13317" name="VISIO" r:id="rId3" imgW="2981160" imgH="1037520" progId="Visio.Drawing.4">
                  <p:embed/>
                </p:oleObj>
              </mc:Choice>
              <mc:Fallback>
                <p:oleObj name="VISIO" r:id="rId3" imgW="2981160" imgH="1037520" progId="Visio.Drawing.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24013"/>
                        <a:ext cx="5857875"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Shape 49153"/>
          <p:cNvSpPr>
            <a:spLocks noGrp="1" noChangeArrowheads="1"/>
          </p:cNvSpPr>
          <p:nvPr>
            <p:ph type="title" idx="4294967295"/>
          </p:nvPr>
        </p:nvSpPr>
        <p:spPr/>
        <p:txBody>
          <a:bodyPr lIns="92075" tIns="46038" rIns="92075" bIns="46038"/>
          <a:lstStyle/>
          <a:p>
            <a:pPr marL="342900" indent="-342900" rtl="1" eaLnBrk="1" hangingPunct="1">
              <a:spcBef>
                <a:spcPct val="20000"/>
              </a:spcBef>
            </a:pPr>
            <a:r>
              <a:rPr lang="fa-IR" sz="5400" b="1" i="1" smtClean="0">
                <a:cs typeface="Nazanin" pitchFamily="2" charset="-78"/>
              </a:rPr>
              <a:t> گيت </a:t>
            </a:r>
            <a:r>
              <a:rPr lang="en-US" sz="5400" b="1" i="1" smtClean="0">
                <a:cs typeface="Nazanin" pitchFamily="2" charset="-78"/>
              </a:rPr>
              <a:t>NAND</a:t>
            </a:r>
          </a:p>
        </p:txBody>
      </p:sp>
      <p:sp>
        <p:nvSpPr>
          <p:cNvPr id="14340" name="Shape 49155"/>
          <p:cNvSpPr>
            <a:spLocks noGrp="1" noChangeArrowheads="1"/>
          </p:cNvSpPr>
          <p:nvPr>
            <p:ph type="body" idx="4294967295"/>
          </p:nvPr>
        </p:nvSpPr>
        <p:spPr/>
        <p:txBody>
          <a:bodyPr lIns="92075" tIns="46038" rIns="92075" bIns="46038"/>
          <a:lstStyle/>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lvl="1" eaLnBrk="1" hangingPunct="1"/>
            <a:endParaRPr lang="en-US" sz="1800" smtClean="0"/>
          </a:p>
          <a:p>
            <a:pPr lvl="1" algn="r" rtl="1" eaLnBrk="1" hangingPunct="1">
              <a:buFontTx/>
              <a:buAutoNum type="alphaLcParenBoth"/>
            </a:pPr>
            <a:endParaRPr lang="fa-IR" sz="1800" smtClean="0"/>
          </a:p>
          <a:p>
            <a:pPr lvl="1" algn="r" rtl="1" eaLnBrk="1" hangingPunct="1">
              <a:buFontTx/>
              <a:buAutoNum type="alphaLcParenBoth"/>
            </a:pPr>
            <a:r>
              <a:rPr lang="fa-IR" sz="2400" smtClean="0">
                <a:cs typeface="Nazanin" pitchFamily="2" charset="-78"/>
                <a:sym typeface="Symbol" pitchFamily="18" charset="2"/>
              </a:rPr>
              <a:t>جدول درستي يك </a:t>
            </a:r>
            <a:r>
              <a:rPr lang="en-US" sz="2400" smtClean="0">
                <a:cs typeface="Nazanin" pitchFamily="2" charset="-78"/>
                <a:sym typeface="Symbol" pitchFamily="18" charset="2"/>
              </a:rPr>
              <a:t>NAND</a:t>
            </a:r>
            <a:endParaRPr lang="fa-IR"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استفاده از سطح ولتاژهاي </a:t>
            </a:r>
            <a:r>
              <a:rPr lang="en-US" sz="2400" smtClean="0">
                <a:cs typeface="Nazanin" pitchFamily="2" charset="-78"/>
                <a:sym typeface="Symbol" pitchFamily="18" charset="2"/>
              </a:rPr>
              <a:t>H</a:t>
            </a:r>
            <a:r>
              <a:rPr lang="fa-IR" sz="2400" smtClean="0">
                <a:cs typeface="Nazanin" pitchFamily="2" charset="-78"/>
                <a:sym typeface="Symbol" pitchFamily="18" charset="2"/>
              </a:rPr>
              <a:t>و </a:t>
            </a:r>
            <a:r>
              <a:rPr lang="en-US" sz="2400" smtClean="0">
                <a:cs typeface="Nazanin" pitchFamily="2" charset="-78"/>
                <a:sym typeface="Symbol" pitchFamily="18" charset="2"/>
              </a:rPr>
              <a:t>L</a:t>
            </a:r>
            <a:r>
              <a:rPr lang="fa-IR" sz="2400" smtClean="0">
                <a:cs typeface="Nazanin" pitchFamily="2" charset="-78"/>
                <a:sym typeface="Symbol" pitchFamily="18" charset="2"/>
              </a:rPr>
              <a:t> براي نشان دادن صفر و يك منطقي</a:t>
            </a:r>
            <a:endParaRPr lang="en-US" sz="2400" smtClean="0">
              <a:cs typeface="Nazanin" pitchFamily="2" charset="-78"/>
              <a:sym typeface="Symbol" pitchFamily="18" charset="2"/>
            </a:endParaRPr>
          </a:p>
          <a:p>
            <a:pPr lvl="1" algn="r" rtl="1" eaLnBrk="1" hangingPunct="1">
              <a:buFontTx/>
              <a:buAutoNum type="alphaLcParenBoth"/>
            </a:pPr>
            <a:r>
              <a:rPr lang="fa-IR" sz="2400" smtClean="0">
                <a:cs typeface="Nazanin" pitchFamily="2" charset="-78"/>
                <a:sym typeface="Symbol" pitchFamily="18" charset="2"/>
              </a:rPr>
              <a:t>سمبل استاندارد گيت</a:t>
            </a:r>
          </a:p>
          <a:p>
            <a:pPr lvl="1" algn="r" rtl="1" eaLnBrk="1" hangingPunct="1">
              <a:buFontTx/>
              <a:buAutoNum type="alphaLcParenBoth"/>
            </a:pPr>
            <a:r>
              <a:rPr lang="fa-IR" sz="2400" smtClean="0">
                <a:cs typeface="Nazanin" pitchFamily="2" charset="-78"/>
                <a:sym typeface="Symbol" pitchFamily="18" charset="2"/>
              </a:rPr>
              <a:t> گيت </a:t>
            </a:r>
            <a:r>
              <a:rPr lang="en-US" sz="2400" smtClean="0">
                <a:cs typeface="Nazanin" pitchFamily="2" charset="-78"/>
                <a:sym typeface="Symbol" pitchFamily="18" charset="2"/>
              </a:rPr>
              <a:t>OR</a:t>
            </a:r>
            <a:r>
              <a:rPr lang="fa-IR" sz="2400" smtClean="0">
                <a:cs typeface="Nazanin" pitchFamily="2" charset="-78"/>
                <a:sym typeface="Symbol" pitchFamily="18" charset="2"/>
              </a:rPr>
              <a:t> معادل با ورودي‌هاي مناسب</a:t>
            </a:r>
            <a:endParaRPr lang="en-US"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سمبل گيت در استاندارد </a:t>
            </a:r>
            <a:r>
              <a:rPr lang="en-US" sz="2400" smtClean="0">
                <a:cs typeface="Nazanin" pitchFamily="2" charset="-78"/>
                <a:sym typeface="Symbol" pitchFamily="18" charset="2"/>
              </a:rPr>
              <a:t>IEEE</a:t>
            </a:r>
            <a:endParaRPr lang="fa-IR" sz="2400" smtClean="0">
              <a:cs typeface="Nazanin" pitchFamily="2" charset="-78"/>
              <a:sym typeface="Symbol" pitchFamily="18" charset="2"/>
            </a:endParaRPr>
          </a:p>
        </p:txBody>
      </p:sp>
      <p:graphicFrame>
        <p:nvGraphicFramePr>
          <p:cNvPr id="14338" name="Object 5"/>
          <p:cNvGraphicFramePr>
            <a:graphicFrameLocks noChangeAspect="1"/>
          </p:cNvGraphicFramePr>
          <p:nvPr/>
        </p:nvGraphicFramePr>
        <p:xfrm>
          <a:off x="2057400" y="1200150"/>
          <a:ext cx="5157788" cy="3027363"/>
        </p:xfrm>
        <a:graphic>
          <a:graphicData uri="http://schemas.openxmlformats.org/presentationml/2006/ole">
            <mc:AlternateContent xmlns:mc="http://schemas.openxmlformats.org/markup-compatibility/2006">
              <mc:Choice xmlns:v="urn:schemas-microsoft-com:vml" Requires="v">
                <p:oleObj spid="_x0000_s14341" name="VISIO" r:id="rId3" imgW="3118320" imgH="1830960" progId="Visio.Drawing.4">
                  <p:embed/>
                </p:oleObj>
              </mc:Choice>
              <mc:Fallback>
                <p:oleObj name="VISIO" r:id="rId3" imgW="3118320" imgH="1830960" progId="Visio.Drawing.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00150"/>
                        <a:ext cx="5157788"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Shape 52225"/>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 گيت </a:t>
            </a:r>
            <a:r>
              <a:rPr lang="en-US" sz="5400" b="1" i="1" smtClean="0">
                <a:cs typeface="Nazanin" pitchFamily="2" charset="-78"/>
              </a:rPr>
              <a:t>NOR</a:t>
            </a:r>
            <a:endParaRPr lang="fa-IR" sz="5400" b="1" i="1" smtClean="0">
              <a:cs typeface="Nazanin" pitchFamily="2" charset="-78"/>
            </a:endParaRPr>
          </a:p>
        </p:txBody>
      </p:sp>
      <p:sp>
        <p:nvSpPr>
          <p:cNvPr id="15364" name="Shape 52227"/>
          <p:cNvSpPr>
            <a:spLocks noGrp="1" noChangeArrowheads="1"/>
          </p:cNvSpPr>
          <p:nvPr>
            <p:ph type="body" idx="4294967295"/>
          </p:nvPr>
        </p:nvSpPr>
        <p:spPr/>
        <p:txBody>
          <a:bodyPr lIns="92075" tIns="46038" rIns="92075" bIns="46038"/>
          <a:lstStyle/>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eaLnBrk="1" hangingPunct="1"/>
            <a:endParaRPr lang="en-US" sz="1800" smtClean="0"/>
          </a:p>
          <a:p>
            <a:pPr lvl="1" algn="r" rtl="1" eaLnBrk="1" hangingPunct="1">
              <a:buFontTx/>
              <a:buAutoNum type="alphaLcParenBoth"/>
            </a:pPr>
            <a:r>
              <a:rPr lang="fa-IR" sz="2400" smtClean="0">
                <a:cs typeface="Nazanin" pitchFamily="2" charset="-78"/>
                <a:sym typeface="Symbol" pitchFamily="18" charset="2"/>
              </a:rPr>
              <a:t>جدول درستي يك </a:t>
            </a:r>
            <a:r>
              <a:rPr lang="en-US" sz="2400" smtClean="0">
                <a:cs typeface="Nazanin" pitchFamily="2" charset="-78"/>
                <a:sym typeface="Symbol" pitchFamily="18" charset="2"/>
              </a:rPr>
              <a:t>NOR</a:t>
            </a:r>
            <a:endParaRPr lang="fa-IR"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استفاده از سطح ولتاژهاي </a:t>
            </a:r>
            <a:r>
              <a:rPr lang="en-US" sz="2400" smtClean="0">
                <a:cs typeface="Nazanin" pitchFamily="2" charset="-78"/>
                <a:sym typeface="Symbol" pitchFamily="18" charset="2"/>
              </a:rPr>
              <a:t>H</a:t>
            </a:r>
            <a:r>
              <a:rPr lang="fa-IR" sz="2400" smtClean="0">
                <a:cs typeface="Nazanin" pitchFamily="2" charset="-78"/>
                <a:sym typeface="Symbol" pitchFamily="18" charset="2"/>
              </a:rPr>
              <a:t>و </a:t>
            </a:r>
            <a:r>
              <a:rPr lang="en-US" sz="2400" smtClean="0">
                <a:cs typeface="Nazanin" pitchFamily="2" charset="-78"/>
                <a:sym typeface="Symbol" pitchFamily="18" charset="2"/>
              </a:rPr>
              <a:t>L</a:t>
            </a:r>
            <a:r>
              <a:rPr lang="fa-IR" sz="2400" smtClean="0">
                <a:cs typeface="Nazanin" pitchFamily="2" charset="-78"/>
                <a:sym typeface="Symbol" pitchFamily="18" charset="2"/>
              </a:rPr>
              <a:t> براي نشان دادن صفر و يك منطقي</a:t>
            </a:r>
            <a:endParaRPr lang="en-US" sz="2400" smtClean="0">
              <a:cs typeface="Nazanin" pitchFamily="2" charset="-78"/>
              <a:sym typeface="Symbol" pitchFamily="18" charset="2"/>
            </a:endParaRPr>
          </a:p>
          <a:p>
            <a:pPr lvl="1" algn="r" rtl="1" eaLnBrk="1" hangingPunct="1">
              <a:buFontTx/>
              <a:buAutoNum type="alphaLcParenBoth"/>
            </a:pPr>
            <a:r>
              <a:rPr lang="fa-IR" sz="2400" smtClean="0">
                <a:cs typeface="Nazanin" pitchFamily="2" charset="-78"/>
                <a:sym typeface="Symbol" pitchFamily="18" charset="2"/>
              </a:rPr>
              <a:t>سمبل استاندارد گيت</a:t>
            </a:r>
          </a:p>
          <a:p>
            <a:pPr lvl="1" algn="r" rtl="1" eaLnBrk="1" hangingPunct="1">
              <a:buFontTx/>
              <a:buAutoNum type="alphaLcParenBoth"/>
            </a:pPr>
            <a:r>
              <a:rPr lang="fa-IR" sz="2400" smtClean="0">
                <a:cs typeface="Nazanin" pitchFamily="2" charset="-78"/>
                <a:sym typeface="Symbol" pitchFamily="18" charset="2"/>
              </a:rPr>
              <a:t> گيت </a:t>
            </a:r>
            <a:r>
              <a:rPr lang="en-US" sz="2400" smtClean="0">
                <a:cs typeface="Nazanin" pitchFamily="2" charset="-78"/>
                <a:sym typeface="Symbol" pitchFamily="18" charset="2"/>
              </a:rPr>
              <a:t>AND</a:t>
            </a:r>
            <a:r>
              <a:rPr lang="fa-IR" sz="2400" smtClean="0">
                <a:cs typeface="Nazanin" pitchFamily="2" charset="-78"/>
                <a:sym typeface="Symbol" pitchFamily="18" charset="2"/>
              </a:rPr>
              <a:t> معادل با ورودي‌هاي مناسب</a:t>
            </a:r>
            <a:endParaRPr lang="en-US"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سمبل گيت در استاندارد </a:t>
            </a:r>
            <a:r>
              <a:rPr lang="en-US" sz="2400" smtClean="0">
                <a:cs typeface="Nazanin" pitchFamily="2" charset="-78"/>
                <a:sym typeface="Symbol" pitchFamily="18" charset="2"/>
              </a:rPr>
              <a:t>IEEE</a:t>
            </a:r>
          </a:p>
        </p:txBody>
      </p:sp>
      <p:graphicFrame>
        <p:nvGraphicFramePr>
          <p:cNvPr id="15362" name="Object 5"/>
          <p:cNvGraphicFramePr>
            <a:graphicFrameLocks noChangeAspect="1"/>
          </p:cNvGraphicFramePr>
          <p:nvPr/>
        </p:nvGraphicFramePr>
        <p:xfrm>
          <a:off x="1447800" y="1285875"/>
          <a:ext cx="5695950" cy="2760663"/>
        </p:xfrm>
        <a:graphic>
          <a:graphicData uri="http://schemas.openxmlformats.org/presentationml/2006/ole">
            <mc:AlternateContent xmlns:mc="http://schemas.openxmlformats.org/markup-compatibility/2006">
              <mc:Choice xmlns:v="urn:schemas-microsoft-com:vml" Requires="v">
                <p:oleObj spid="_x0000_s15365" name="VISIO" r:id="rId3" imgW="3117240" imgH="1834200" progId="Visio.Drawing.4">
                  <p:embed/>
                </p:oleObj>
              </mc:Choice>
              <mc:Fallback>
                <p:oleObj name="VISIO" r:id="rId3" imgW="3117240" imgH="1834200" progId="Visio.Drawing.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85875"/>
                        <a:ext cx="5695950"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مقايسة اعداد در چهار مبنا </a:t>
            </a:r>
            <a:endParaRPr lang="en-US" sz="2800" b="1" smtClean="0">
              <a:cs typeface="Nazanin" pitchFamily="2" charset="-78"/>
            </a:endParaRPr>
          </a:p>
        </p:txBody>
      </p:sp>
      <p:sp>
        <p:nvSpPr>
          <p:cNvPr id="55299" name="Rectangle 4"/>
          <p:cNvSpPr>
            <a:spLocks noGrp="1" noChangeArrowheads="1"/>
          </p:cNvSpPr>
          <p:nvPr>
            <p:ph type="subTitle" idx="1"/>
          </p:nvPr>
        </p:nvSpPr>
        <p:spPr>
          <a:xfrm>
            <a:off x="533400" y="1219200"/>
            <a:ext cx="7620000" cy="4800600"/>
          </a:xfrm>
          <a:noFill/>
          <a:ln w="6350">
            <a:solidFill>
              <a:schemeClr val="tx1"/>
            </a:solidFill>
          </a:ln>
        </p:spPr>
        <p:txBody>
          <a:bodyPr/>
          <a:lstStyle/>
          <a:p>
            <a:pPr eaLnBrk="1" hangingPunct="1"/>
            <a:r>
              <a:rPr lang="fa-IR" sz="2400" smtClean="0">
                <a:cs typeface="Nazanin" pitchFamily="2" charset="-78"/>
              </a:rPr>
              <a:t>نمايش ارقام در مبناهاي16،8،2،10</a:t>
            </a:r>
            <a:endParaRPr lang="en-US" sz="2400" smtClean="0">
              <a:cs typeface="Nazanin" pitchFamily="2" charset="-78"/>
            </a:endParaRPr>
          </a:p>
        </p:txBody>
      </p:sp>
      <p:sp>
        <p:nvSpPr>
          <p:cNvPr id="55300" name="Rectangle 5"/>
          <p:cNvSpPr>
            <a:spLocks noChangeArrowheads="1"/>
          </p:cNvSpPr>
          <p:nvPr/>
        </p:nvSpPr>
        <p:spPr bwMode="auto">
          <a:xfrm>
            <a:off x="2362200" y="1828800"/>
            <a:ext cx="4254500" cy="3871913"/>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Decimal   Binary   Octal   Hexadecimal</a:t>
            </a:r>
          </a:p>
          <a:p>
            <a:pPr algn="l" defTabSz="762000" eaLnBrk="0" hangingPunct="0">
              <a:lnSpc>
                <a:spcPct val="102000"/>
              </a:lnSpc>
            </a:pPr>
            <a:r>
              <a:rPr kumimoji="1" lang="en-US" altLang="ko-KR" u="none">
                <a:ea typeface="Gulim" pitchFamily="34" charset="-127"/>
              </a:rPr>
              <a:t>   </a:t>
            </a:r>
            <a:r>
              <a:rPr kumimoji="1" lang="en-US" altLang="ko-KR" sz="1400" u="none">
                <a:ea typeface="Gulim" pitchFamily="34" charset="-127"/>
              </a:rPr>
              <a:t>00              0000            00                0</a:t>
            </a:r>
          </a:p>
          <a:p>
            <a:pPr algn="l" defTabSz="762000" eaLnBrk="0" hangingPunct="0">
              <a:lnSpc>
                <a:spcPct val="102000"/>
              </a:lnSpc>
            </a:pPr>
            <a:r>
              <a:rPr kumimoji="1" lang="en-US" altLang="ko-KR" sz="1400" u="none">
                <a:ea typeface="Gulim" pitchFamily="34" charset="-127"/>
              </a:rPr>
              <a:t>    01              0001            01                1</a:t>
            </a:r>
          </a:p>
          <a:p>
            <a:pPr algn="l" defTabSz="762000" eaLnBrk="0" hangingPunct="0">
              <a:lnSpc>
                <a:spcPct val="102000"/>
              </a:lnSpc>
            </a:pPr>
            <a:r>
              <a:rPr kumimoji="1" lang="en-US" altLang="ko-KR" sz="1400" u="none">
                <a:ea typeface="Gulim" pitchFamily="34" charset="-127"/>
              </a:rPr>
              <a:t>    02              0010            02                2</a:t>
            </a:r>
          </a:p>
          <a:p>
            <a:pPr algn="l" defTabSz="762000" eaLnBrk="0" hangingPunct="0">
              <a:lnSpc>
                <a:spcPct val="102000"/>
              </a:lnSpc>
            </a:pPr>
            <a:r>
              <a:rPr kumimoji="1" lang="en-US" altLang="ko-KR" sz="1400" u="none">
                <a:ea typeface="Gulim" pitchFamily="34" charset="-127"/>
              </a:rPr>
              <a:t>    03              0011            03                3</a:t>
            </a:r>
          </a:p>
          <a:p>
            <a:pPr algn="l" defTabSz="762000" eaLnBrk="0" hangingPunct="0">
              <a:lnSpc>
                <a:spcPct val="102000"/>
              </a:lnSpc>
            </a:pPr>
            <a:r>
              <a:rPr kumimoji="1" lang="en-US" altLang="ko-KR" sz="1400" u="none">
                <a:ea typeface="Gulim" pitchFamily="34" charset="-127"/>
              </a:rPr>
              <a:t>    04              0100            04                4</a:t>
            </a:r>
          </a:p>
          <a:p>
            <a:pPr algn="l" defTabSz="762000" eaLnBrk="0" hangingPunct="0">
              <a:lnSpc>
                <a:spcPct val="102000"/>
              </a:lnSpc>
            </a:pPr>
            <a:r>
              <a:rPr kumimoji="1" lang="en-US" altLang="ko-KR" sz="1400" u="none">
                <a:ea typeface="Gulim" pitchFamily="34" charset="-127"/>
              </a:rPr>
              <a:t>    05              0101            05                5</a:t>
            </a:r>
          </a:p>
          <a:p>
            <a:pPr algn="l" defTabSz="762000" eaLnBrk="0" hangingPunct="0">
              <a:lnSpc>
                <a:spcPct val="102000"/>
              </a:lnSpc>
            </a:pPr>
            <a:r>
              <a:rPr kumimoji="1" lang="en-US" altLang="ko-KR" sz="1400" u="none">
                <a:ea typeface="Gulim" pitchFamily="34" charset="-127"/>
              </a:rPr>
              <a:t>    06              0110            06                6</a:t>
            </a:r>
          </a:p>
          <a:p>
            <a:pPr algn="l" defTabSz="762000" eaLnBrk="0" hangingPunct="0">
              <a:lnSpc>
                <a:spcPct val="102000"/>
              </a:lnSpc>
            </a:pPr>
            <a:r>
              <a:rPr kumimoji="1" lang="en-US" altLang="ko-KR" sz="1400" u="none">
                <a:ea typeface="Gulim" pitchFamily="34" charset="-127"/>
              </a:rPr>
              <a:t>    07              0111            07                7</a:t>
            </a:r>
          </a:p>
          <a:p>
            <a:pPr algn="l" defTabSz="762000" eaLnBrk="0" hangingPunct="0">
              <a:lnSpc>
                <a:spcPct val="102000"/>
              </a:lnSpc>
            </a:pPr>
            <a:r>
              <a:rPr kumimoji="1" lang="en-US" altLang="ko-KR" sz="1400" u="none">
                <a:ea typeface="Gulim" pitchFamily="34" charset="-127"/>
              </a:rPr>
              <a:t>    08              1000            10                8</a:t>
            </a:r>
          </a:p>
          <a:p>
            <a:pPr algn="l" defTabSz="762000" eaLnBrk="0" hangingPunct="0">
              <a:lnSpc>
                <a:spcPct val="102000"/>
              </a:lnSpc>
            </a:pPr>
            <a:r>
              <a:rPr kumimoji="1" lang="en-US" altLang="ko-KR" sz="1400" u="none">
                <a:ea typeface="Gulim" pitchFamily="34" charset="-127"/>
              </a:rPr>
              <a:t>    09              1001            11                9</a:t>
            </a:r>
          </a:p>
          <a:p>
            <a:pPr algn="l" defTabSz="762000" eaLnBrk="0" hangingPunct="0">
              <a:lnSpc>
                <a:spcPct val="102000"/>
              </a:lnSpc>
            </a:pPr>
            <a:r>
              <a:rPr kumimoji="1" lang="en-US" altLang="ko-KR" sz="1400" u="none">
                <a:ea typeface="Gulim" pitchFamily="34" charset="-127"/>
              </a:rPr>
              <a:t>    10              1010            12                A</a:t>
            </a:r>
          </a:p>
          <a:p>
            <a:pPr algn="l" defTabSz="762000" eaLnBrk="0" hangingPunct="0">
              <a:lnSpc>
                <a:spcPct val="102000"/>
              </a:lnSpc>
            </a:pPr>
            <a:r>
              <a:rPr kumimoji="1" lang="en-US" altLang="ko-KR" sz="1400" u="none">
                <a:ea typeface="Gulim" pitchFamily="34" charset="-127"/>
              </a:rPr>
              <a:t>    11              1011            13                B</a:t>
            </a:r>
          </a:p>
          <a:p>
            <a:pPr algn="l" defTabSz="762000" eaLnBrk="0" hangingPunct="0">
              <a:lnSpc>
                <a:spcPct val="102000"/>
              </a:lnSpc>
            </a:pPr>
            <a:r>
              <a:rPr kumimoji="1" lang="en-US" altLang="ko-KR" sz="1400" u="none">
                <a:ea typeface="Gulim" pitchFamily="34" charset="-127"/>
              </a:rPr>
              <a:t>    12              1100            14                C</a:t>
            </a:r>
          </a:p>
          <a:p>
            <a:pPr algn="l" defTabSz="762000" eaLnBrk="0" hangingPunct="0">
              <a:lnSpc>
                <a:spcPct val="102000"/>
              </a:lnSpc>
            </a:pPr>
            <a:r>
              <a:rPr kumimoji="1" lang="en-US" altLang="ko-KR" sz="1400" u="none">
                <a:ea typeface="Gulim" pitchFamily="34" charset="-127"/>
              </a:rPr>
              <a:t>    13              1101            15                D</a:t>
            </a:r>
          </a:p>
          <a:p>
            <a:pPr algn="l" defTabSz="762000" eaLnBrk="0" hangingPunct="0">
              <a:lnSpc>
                <a:spcPct val="102000"/>
              </a:lnSpc>
            </a:pPr>
            <a:r>
              <a:rPr kumimoji="1" lang="en-US" altLang="ko-KR" sz="1400" u="none">
                <a:ea typeface="Gulim" pitchFamily="34" charset="-127"/>
              </a:rPr>
              <a:t>    14              1110            16                E</a:t>
            </a:r>
          </a:p>
          <a:p>
            <a:pPr algn="l" defTabSz="762000" eaLnBrk="0" hangingPunct="0">
              <a:lnSpc>
                <a:spcPct val="102000"/>
              </a:lnSpc>
            </a:pPr>
            <a:r>
              <a:rPr kumimoji="1" lang="en-US" altLang="ko-KR" sz="1400" u="none">
                <a:ea typeface="Gulim" pitchFamily="34" charset="-127"/>
              </a:rPr>
              <a:t>    15              1111            17                F</a:t>
            </a:r>
          </a:p>
        </p:txBody>
      </p:sp>
      <p:sp>
        <p:nvSpPr>
          <p:cNvPr id="55301" name="Rectangle 6"/>
          <p:cNvSpPr>
            <a:spLocks noChangeArrowheads="1"/>
          </p:cNvSpPr>
          <p:nvPr/>
        </p:nvSpPr>
        <p:spPr bwMode="auto">
          <a:xfrm>
            <a:off x="3136900" y="2241550"/>
            <a:ext cx="36513" cy="193675"/>
          </a:xfrm>
          <a:prstGeom prst="rect">
            <a:avLst/>
          </a:prstGeom>
          <a:noFill/>
          <a:ln w="12700">
            <a:noFill/>
            <a:miter lim="800000"/>
            <a:headEnd/>
            <a:tailEnd/>
          </a:ln>
        </p:spPr>
        <p:txBody>
          <a:bodyPr wrap="none" anchor="ctr"/>
          <a:lstStyle/>
          <a:p>
            <a:endParaRPr lang="en-US"/>
          </a:p>
        </p:txBody>
      </p:sp>
      <p:sp>
        <p:nvSpPr>
          <p:cNvPr id="55302" name="Line 7"/>
          <p:cNvSpPr>
            <a:spLocks noChangeShapeType="1"/>
          </p:cNvSpPr>
          <p:nvPr/>
        </p:nvSpPr>
        <p:spPr bwMode="auto">
          <a:xfrm flipV="1">
            <a:off x="2393950" y="2143125"/>
            <a:ext cx="4271963" cy="0"/>
          </a:xfrm>
          <a:prstGeom prst="line">
            <a:avLst/>
          </a:prstGeom>
          <a:noFill/>
          <a:ln w="12700">
            <a:solidFill>
              <a:schemeClr val="tx1"/>
            </a:solidFill>
            <a:round/>
            <a:headEnd/>
            <a:tailEnd/>
          </a:ln>
        </p:spPr>
        <p:txBody>
          <a:bodyPr wrap="none" anchor="ctr"/>
          <a:lstStyle/>
          <a:p>
            <a:endParaRPr lang="en-US"/>
          </a:p>
        </p:txBody>
      </p:sp>
      <p:sp>
        <p:nvSpPr>
          <p:cNvPr id="55303" name="Line 8"/>
          <p:cNvSpPr>
            <a:spLocks noChangeShapeType="1"/>
          </p:cNvSpPr>
          <p:nvPr/>
        </p:nvSpPr>
        <p:spPr bwMode="auto">
          <a:xfrm>
            <a:off x="4300538" y="1841500"/>
            <a:ext cx="0" cy="3870325"/>
          </a:xfrm>
          <a:prstGeom prst="line">
            <a:avLst/>
          </a:prstGeom>
          <a:noFill/>
          <a:ln w="12700">
            <a:solidFill>
              <a:schemeClr val="tx1"/>
            </a:solidFill>
            <a:round/>
            <a:headEnd/>
            <a:tailEnd/>
          </a:ln>
        </p:spPr>
        <p:txBody>
          <a:bodyPr wrap="none" anchor="ctr"/>
          <a:lstStyle/>
          <a:p>
            <a:endParaRPr lang="en-US"/>
          </a:p>
        </p:txBody>
      </p:sp>
      <p:sp>
        <p:nvSpPr>
          <p:cNvPr id="55304" name="Line 9"/>
          <p:cNvSpPr>
            <a:spLocks noChangeShapeType="1"/>
          </p:cNvSpPr>
          <p:nvPr/>
        </p:nvSpPr>
        <p:spPr bwMode="auto">
          <a:xfrm>
            <a:off x="5081588" y="1831975"/>
            <a:ext cx="0" cy="3870325"/>
          </a:xfrm>
          <a:prstGeom prst="line">
            <a:avLst/>
          </a:prstGeom>
          <a:noFill/>
          <a:ln w="12700">
            <a:solidFill>
              <a:schemeClr val="tx1"/>
            </a:solidFill>
            <a:round/>
            <a:headEnd/>
            <a:tailEnd/>
          </a:ln>
        </p:spPr>
        <p:txBody>
          <a:bodyPr wrap="none" anchor="ctr"/>
          <a:lstStyle/>
          <a:p>
            <a:endParaRPr lang="en-US"/>
          </a:p>
        </p:txBody>
      </p:sp>
      <p:sp>
        <p:nvSpPr>
          <p:cNvPr id="55305" name="Rectangle 10"/>
          <p:cNvSpPr>
            <a:spLocks noChangeArrowheads="1"/>
          </p:cNvSpPr>
          <p:nvPr/>
        </p:nvSpPr>
        <p:spPr bwMode="auto">
          <a:xfrm>
            <a:off x="2378075" y="1835150"/>
            <a:ext cx="4294188" cy="3867150"/>
          </a:xfrm>
          <a:prstGeom prst="rect">
            <a:avLst/>
          </a:prstGeom>
          <a:noFill/>
          <a:ln w="6350">
            <a:solidFill>
              <a:schemeClr val="tx1"/>
            </a:solidFill>
            <a:miter lim="800000"/>
            <a:headEnd/>
            <a:tailEnd/>
          </a:ln>
        </p:spPr>
        <p:txBody>
          <a:bodyPr wrap="none" anchor="ctr"/>
          <a:lstStyle/>
          <a:p>
            <a:endParaRPr lang="en-US"/>
          </a:p>
        </p:txBody>
      </p:sp>
      <p:sp>
        <p:nvSpPr>
          <p:cNvPr id="55306" name="Line 11"/>
          <p:cNvSpPr>
            <a:spLocks noChangeShapeType="1"/>
          </p:cNvSpPr>
          <p:nvPr/>
        </p:nvSpPr>
        <p:spPr bwMode="auto">
          <a:xfrm>
            <a:off x="3376613" y="1841500"/>
            <a:ext cx="0" cy="3870325"/>
          </a:xfrm>
          <a:prstGeom prst="line">
            <a:avLst/>
          </a:prstGeom>
          <a:noFill/>
          <a:ln w="12700">
            <a:solidFill>
              <a:schemeClr val="tx1"/>
            </a:solidFill>
            <a:round/>
            <a:headEnd/>
            <a:tailEnd/>
          </a:ln>
        </p:spPr>
        <p:txBody>
          <a:bodyPr wrap="none" anchor="ctr"/>
          <a:lstStyle/>
          <a:p>
            <a:endParaRPr lang="en-US"/>
          </a:p>
        </p:txBody>
      </p:sp>
      <p:sp>
        <p:nvSpPr>
          <p:cNvPr id="55307" name="Footer Placeholder 12"/>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Shape 1"/>
          <p:cNvSpPr>
            <a:spLocks noGrp="1"/>
          </p:cNvSpPr>
          <p:nvPr>
            <p:ph type="title" idx="4294967295"/>
          </p:nvPr>
        </p:nvSpPr>
        <p:spPr/>
        <p:txBody>
          <a:bodyPr lIns="92075" tIns="46038" rIns="92075" bIns="46038"/>
          <a:lstStyle/>
          <a:p>
            <a:pPr rtl="1" eaLnBrk="1" hangingPunct="1"/>
            <a:r>
              <a:rPr lang="fa-IR" sz="5400" b="1" i="1" smtClean="0">
                <a:cs typeface="Nazanin" pitchFamily="2" charset="-78"/>
              </a:rPr>
              <a:t>گيت </a:t>
            </a:r>
            <a:r>
              <a:rPr lang="en-US" sz="5400" b="1" i="1" smtClean="0">
                <a:cs typeface="Nazanin" pitchFamily="2" charset="-78"/>
              </a:rPr>
              <a:t>XOR</a:t>
            </a:r>
            <a:endParaRPr lang="fa-IR" sz="5400" b="1" i="1" smtClean="0">
              <a:cs typeface="Nazanin" pitchFamily="2" charset="-78"/>
            </a:endParaRPr>
          </a:p>
        </p:txBody>
      </p:sp>
      <p:sp>
        <p:nvSpPr>
          <p:cNvPr id="16389" name="Shape 2"/>
          <p:cNvSpPr>
            <a:spLocks noGrp="1"/>
          </p:cNvSpPr>
          <p:nvPr>
            <p:ph type="body" idx="4294967295"/>
          </p:nvPr>
        </p:nvSpPr>
        <p:spPr/>
        <p:txBody>
          <a:bodyPr lIns="92075" tIns="46038" rIns="92075" bIns="46038"/>
          <a:lstStyle/>
          <a:p>
            <a:pPr rtl="1" eaLnBrk="1" hangingPunct="1"/>
            <a:endParaRPr lang="fa-IR" smtClean="0"/>
          </a:p>
          <a:p>
            <a:pPr rtl="1" eaLnBrk="1" hangingPunct="1"/>
            <a:endParaRPr lang="fa-IR" smtClean="0"/>
          </a:p>
          <a:p>
            <a:pPr rtl="1" eaLnBrk="1" hangingPunct="1"/>
            <a:endParaRPr lang="fa-IR" smtClean="0"/>
          </a:p>
          <a:p>
            <a:pPr lvl="1" algn="r" rtl="1" eaLnBrk="1" hangingPunct="1">
              <a:buFontTx/>
              <a:buNone/>
            </a:pPr>
            <a:endParaRPr lang="fa-IR" sz="1800" smtClean="0"/>
          </a:p>
          <a:p>
            <a:pPr lvl="1" algn="r" rtl="1" eaLnBrk="1" hangingPunct="1">
              <a:buFontTx/>
              <a:buAutoNum type="alphaLcParenBoth"/>
            </a:pPr>
            <a:r>
              <a:rPr lang="fa-IR" sz="2400" smtClean="0">
                <a:cs typeface="Nazanin" pitchFamily="2" charset="-78"/>
                <a:sym typeface="Symbol" pitchFamily="18" charset="2"/>
              </a:rPr>
              <a:t>جدول درستي يك </a:t>
            </a:r>
            <a:r>
              <a:rPr lang="en-US" sz="2400" smtClean="0">
                <a:cs typeface="Nazanin" pitchFamily="2" charset="-78"/>
                <a:sym typeface="Symbol" pitchFamily="18" charset="2"/>
              </a:rPr>
              <a:t>XOR</a:t>
            </a:r>
            <a:endParaRPr lang="fa-IR"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استفاده از سطح ولتاژهاي </a:t>
            </a:r>
            <a:r>
              <a:rPr lang="en-US" sz="2400" smtClean="0">
                <a:cs typeface="Nazanin" pitchFamily="2" charset="-78"/>
                <a:sym typeface="Symbol" pitchFamily="18" charset="2"/>
              </a:rPr>
              <a:t>H</a:t>
            </a:r>
            <a:r>
              <a:rPr lang="fa-IR" sz="2400" smtClean="0">
                <a:cs typeface="Nazanin" pitchFamily="2" charset="-78"/>
                <a:sym typeface="Symbol" pitchFamily="18" charset="2"/>
              </a:rPr>
              <a:t>و </a:t>
            </a:r>
            <a:r>
              <a:rPr lang="en-US" sz="2400" smtClean="0">
                <a:cs typeface="Nazanin" pitchFamily="2" charset="-78"/>
                <a:sym typeface="Symbol" pitchFamily="18" charset="2"/>
              </a:rPr>
              <a:t>L</a:t>
            </a:r>
            <a:r>
              <a:rPr lang="fa-IR" sz="2400" smtClean="0">
                <a:cs typeface="Nazanin" pitchFamily="2" charset="-78"/>
                <a:sym typeface="Symbol" pitchFamily="18" charset="2"/>
              </a:rPr>
              <a:t> براي نشان دادن صفر و يك منطقي</a:t>
            </a:r>
            <a:endParaRPr lang="en-US" sz="2400" smtClean="0">
              <a:cs typeface="Nazanin" pitchFamily="2" charset="-78"/>
              <a:sym typeface="Symbol" pitchFamily="18" charset="2"/>
            </a:endParaRPr>
          </a:p>
          <a:p>
            <a:pPr lvl="1" algn="r" rtl="1" eaLnBrk="1" hangingPunct="1">
              <a:buFontTx/>
              <a:buAutoNum type="alphaLcParenBoth"/>
            </a:pPr>
            <a:r>
              <a:rPr lang="fa-IR" sz="2400" smtClean="0">
                <a:cs typeface="Nazanin" pitchFamily="2" charset="-78"/>
                <a:sym typeface="Symbol" pitchFamily="18" charset="2"/>
              </a:rPr>
              <a:t>سمبل استاندارد گيت</a:t>
            </a:r>
            <a:endParaRPr lang="en-US" sz="2400" smtClean="0">
              <a:cs typeface="Nazanin" pitchFamily="2" charset="-78"/>
              <a:sym typeface="Symbol" pitchFamily="18" charset="2"/>
            </a:endParaRPr>
          </a:p>
          <a:p>
            <a:pPr lvl="1" algn="r" rtl="1" eaLnBrk="1" hangingPunct="1">
              <a:buFontTx/>
              <a:buAutoNum type="alphaLcParenBoth"/>
            </a:pPr>
            <a:r>
              <a:rPr lang="en-US" sz="2400" smtClean="0">
                <a:cs typeface="Nazanin" pitchFamily="2" charset="-78"/>
                <a:sym typeface="Symbol" pitchFamily="18" charset="2"/>
              </a:rPr>
              <a:t> </a:t>
            </a:r>
            <a:r>
              <a:rPr lang="fa-IR" sz="2400" smtClean="0">
                <a:cs typeface="Nazanin" pitchFamily="2" charset="-78"/>
                <a:sym typeface="Symbol" pitchFamily="18" charset="2"/>
              </a:rPr>
              <a:t>سمبل گيت در استاندارد </a:t>
            </a:r>
            <a:r>
              <a:rPr lang="en-US" sz="1800" smtClean="0"/>
              <a:t>IEEE</a:t>
            </a:r>
          </a:p>
          <a:p>
            <a:pPr lvl="1" algn="r" rtl="1" eaLnBrk="1" hangingPunct="1">
              <a:buFontTx/>
              <a:buAutoNum type="alphaLcParenBoth"/>
            </a:pPr>
            <a:endParaRPr lang="fa-IR" sz="1800" smtClean="0"/>
          </a:p>
          <a:p>
            <a:pPr algn="r" rtl="1" eaLnBrk="1" hangingPunct="1"/>
            <a:endParaRPr lang="fa-IR" smtClean="0"/>
          </a:p>
        </p:txBody>
      </p:sp>
      <p:graphicFrame>
        <p:nvGraphicFramePr>
          <p:cNvPr id="16386" name="Object 7"/>
          <p:cNvGraphicFramePr>
            <a:graphicFrameLocks noChangeAspect="1"/>
          </p:cNvGraphicFramePr>
          <p:nvPr/>
        </p:nvGraphicFramePr>
        <p:xfrm>
          <a:off x="1357313" y="1500188"/>
          <a:ext cx="4786312" cy="2014537"/>
        </p:xfrm>
        <a:graphic>
          <a:graphicData uri="http://schemas.openxmlformats.org/presentationml/2006/ole">
            <mc:AlternateContent xmlns:mc="http://schemas.openxmlformats.org/markup-compatibility/2006">
              <mc:Choice xmlns:v="urn:schemas-microsoft-com:vml" Requires="v">
                <p:oleObj spid="_x0000_s16392" name="VISIO" r:id="rId3" imgW="3122640" imgH="1071360" progId="Visio.Drawing.4">
                  <p:embed/>
                </p:oleObj>
              </mc:Choice>
              <mc:Fallback>
                <p:oleObj name="VISIO" r:id="rId3" imgW="3122640" imgH="1071360" progId="Visio.Drawing.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500188"/>
                        <a:ext cx="4786312"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5"/>
          <p:cNvGraphicFramePr>
            <a:graphicFrameLocks noChangeAspect="1"/>
          </p:cNvGraphicFramePr>
          <p:nvPr/>
        </p:nvGraphicFramePr>
        <p:xfrm>
          <a:off x="1214438" y="4284663"/>
          <a:ext cx="2370137" cy="1573212"/>
        </p:xfrm>
        <a:graphic>
          <a:graphicData uri="http://schemas.openxmlformats.org/presentationml/2006/ole">
            <mc:AlternateContent xmlns:mc="http://schemas.openxmlformats.org/markup-compatibility/2006">
              <mc:Choice xmlns:v="urn:schemas-microsoft-com:vml" Requires="v">
                <p:oleObj spid="_x0000_s16393" name="Equation" r:id="rId5" imgW="1726920" imgH="965160" progId="Equation.DSMT4">
                  <p:embed/>
                </p:oleObj>
              </mc:Choice>
              <mc:Fallback>
                <p:oleObj name="Equation" r:id="rId5" imgW="1726920" imgH="9651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4284663"/>
                        <a:ext cx="2370137" cy="157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Shape 113665"/>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طراحي و تحليل مدارهاي تركيبي </a:t>
            </a:r>
            <a:endParaRPr lang="en-US" sz="5400" b="1" i="1" smtClean="0">
              <a:cs typeface="Nazanin" pitchFamily="2" charset="-78"/>
            </a:endParaRPr>
          </a:p>
        </p:txBody>
      </p:sp>
      <p:sp>
        <p:nvSpPr>
          <p:cNvPr id="114691" name="Shape 113666"/>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تحليل مدار: با استفاده از روابط جبر بول و شكل مدار و روابط گيت</a:t>
            </a:r>
            <a:r>
              <a:rPr lang="fa-IR" sz="2400" smtClean="0">
                <a:cs typeface="Times New Roman" pitchFamily="18" charset="0"/>
              </a:rPr>
              <a:t>‌</a:t>
            </a:r>
            <a:r>
              <a:rPr lang="fa-IR" sz="2400" smtClean="0">
                <a:cs typeface="Nazanin" pitchFamily="2" charset="-78"/>
              </a:rPr>
              <a:t>ها، رابطه</a:t>
            </a:r>
            <a:r>
              <a:rPr lang="fa-IR" sz="2400" smtClean="0">
                <a:cs typeface="Times New Roman" pitchFamily="18" charset="0"/>
              </a:rPr>
              <a:t>‌</a:t>
            </a:r>
            <a:r>
              <a:rPr lang="fa-IR" sz="2400" smtClean="0">
                <a:cs typeface="Nazanin" pitchFamily="2" charset="-78"/>
              </a:rPr>
              <a:t>اي بين ورودي ها و خروجي مدار بدست مي</a:t>
            </a:r>
            <a:r>
              <a:rPr lang="fa-IR" sz="2400" smtClean="0">
                <a:cs typeface="Times New Roman" pitchFamily="18" charset="0"/>
              </a:rPr>
              <a:t>‌</a:t>
            </a:r>
            <a:r>
              <a:rPr lang="fa-IR" sz="2400" smtClean="0">
                <a:cs typeface="Nazanin" pitchFamily="2" charset="-78"/>
              </a:rPr>
              <a:t>آيد.</a:t>
            </a:r>
            <a:endParaRPr lang="en-US" sz="2400" smtClean="0">
              <a:cs typeface="Nazanin" pitchFamily="2" charset="-78"/>
            </a:endParaRPr>
          </a:p>
          <a:p>
            <a:pPr algn="r" rtl="1" eaLnBrk="1" hangingPunct="1"/>
            <a:r>
              <a:rPr lang="fa-IR" sz="2400" b="1" i="1" smtClean="0">
                <a:cs typeface="Nazanin" pitchFamily="2" charset="-78"/>
              </a:rPr>
              <a:t>مثال: </a:t>
            </a:r>
            <a:r>
              <a:rPr lang="fa-IR" sz="2400" smtClean="0">
                <a:cs typeface="Nazanin" pitchFamily="2" charset="-78"/>
              </a:rPr>
              <a:t>تابع بولي مدار زير را تعيين كنيد:</a:t>
            </a:r>
            <a:r>
              <a:rPr lang="fa-IR" smtClean="0">
                <a:cs typeface="Times New Roman" pitchFamily="18" charset="0"/>
              </a:rPr>
              <a:t> </a:t>
            </a:r>
            <a:endParaRPr lang="en-US" smtClean="0">
              <a:cs typeface="Times New Roman" pitchFamily="18" charset="0"/>
            </a:endParaRPr>
          </a:p>
        </p:txBody>
      </p:sp>
      <p:pic>
        <p:nvPicPr>
          <p:cNvPr id="114692" name="Rectangle 113667"/>
          <p:cNvPicPr>
            <a:picLocks noChangeAspect="1" noChangeArrowheads="1"/>
          </p:cNvPicPr>
          <p:nvPr/>
        </p:nvPicPr>
        <p:blipFill>
          <a:blip r:embed="rId2"/>
          <a:srcRect/>
          <a:stretch>
            <a:fillRect/>
          </a:stretch>
        </p:blipFill>
        <p:spPr bwMode="auto">
          <a:xfrm>
            <a:off x="1331913" y="2924175"/>
            <a:ext cx="4811712" cy="3344863"/>
          </a:xfrm>
          <a:prstGeom prst="rect">
            <a:avLst/>
          </a:prstGeom>
          <a:noFill/>
          <a:ln w="9525">
            <a:noFill/>
            <a:miter lim="800000"/>
            <a:headEnd/>
            <a:tailEnd/>
          </a:ln>
        </p:spPr>
      </p:pic>
      <p:sp>
        <p:nvSpPr>
          <p:cNvPr id="11469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21" name="Shape 114689"/>
          <p:cNvSpPr>
            <a:spLocks noGrp="1" noChangeArrowheads="1"/>
          </p:cNvSpPr>
          <p:nvPr>
            <p:ph type="title" idx="4294967295"/>
          </p:nvPr>
        </p:nvSpPr>
        <p:spPr/>
        <p:txBody>
          <a:bodyPr lIns="92075" tIns="46038" rIns="92075" bIns="46038"/>
          <a:lstStyle/>
          <a:p>
            <a:pPr algn="r" eaLnBrk="1" hangingPunct="1"/>
            <a:r>
              <a:rPr lang="fa-IR" sz="4800" b="1" i="1" smtClean="0">
                <a:solidFill>
                  <a:schemeClr val="tx1"/>
                </a:solidFill>
                <a:cs typeface="Nazanin" pitchFamily="2" charset="-78"/>
              </a:rPr>
              <a:t>حل</a:t>
            </a:r>
            <a:endParaRPr lang="en-US" sz="4800" b="1" i="1" smtClean="0">
              <a:solidFill>
                <a:schemeClr val="tx1"/>
              </a:solidFill>
              <a:cs typeface="Nazanin" pitchFamily="2" charset="-78"/>
            </a:endParaRPr>
          </a:p>
        </p:txBody>
      </p:sp>
      <p:sp>
        <p:nvSpPr>
          <p:cNvPr id="17422" name="Shape 114690"/>
          <p:cNvSpPr>
            <a:spLocks noGrp="1" noChangeArrowheads="1"/>
          </p:cNvSpPr>
          <p:nvPr>
            <p:ph type="body" sz="half" idx="4294967295"/>
          </p:nvPr>
        </p:nvSpPr>
        <p:spPr>
          <a:xfrm>
            <a:off x="685800" y="1447800"/>
            <a:ext cx="8207375" cy="4572000"/>
          </a:xfrm>
        </p:spPr>
        <p:txBody>
          <a:bodyPr lIns="92075" tIns="46038" rIns="92075" bIns="46038"/>
          <a:lstStyle/>
          <a:p>
            <a:pPr algn="r" rtl="1" eaLnBrk="1" hangingPunct="1"/>
            <a:r>
              <a:rPr lang="fa-IR" sz="2400" smtClean="0">
                <a:cs typeface="Nazanin" pitchFamily="2" charset="-78"/>
              </a:rPr>
              <a:t>با استفاده از قوانين جبر بول و روابط گيتها داريم:</a:t>
            </a:r>
          </a:p>
          <a:p>
            <a:pPr eaLnBrk="1" hangingPunct="1"/>
            <a:endParaRPr lang="en-US" sz="2400" smtClean="0">
              <a:cs typeface="Nazanin" pitchFamily="2" charset="-78"/>
            </a:endParaRPr>
          </a:p>
        </p:txBody>
      </p:sp>
      <p:pic>
        <p:nvPicPr>
          <p:cNvPr id="17423" name="Rectangle 114691"/>
          <p:cNvPicPr>
            <a:picLocks noChangeAspect="1" noChangeArrowheads="1"/>
          </p:cNvPicPr>
          <p:nvPr/>
        </p:nvPicPr>
        <p:blipFill>
          <a:blip r:embed="rId3"/>
          <a:srcRect/>
          <a:stretch>
            <a:fillRect/>
          </a:stretch>
        </p:blipFill>
        <p:spPr bwMode="auto">
          <a:xfrm>
            <a:off x="611188" y="2781300"/>
            <a:ext cx="3671887" cy="2690813"/>
          </a:xfrm>
          <a:prstGeom prst="rect">
            <a:avLst/>
          </a:prstGeom>
          <a:noFill/>
          <a:ln w="9525">
            <a:noFill/>
            <a:miter lim="800000"/>
            <a:headEnd/>
            <a:tailEnd/>
          </a:ln>
        </p:spPr>
      </p:pic>
      <p:graphicFrame>
        <p:nvGraphicFramePr>
          <p:cNvPr id="17410" name="Object 6"/>
          <p:cNvGraphicFramePr>
            <a:graphicFrameLocks noChangeAspect="1"/>
          </p:cNvGraphicFramePr>
          <p:nvPr/>
        </p:nvGraphicFramePr>
        <p:xfrm>
          <a:off x="4716463" y="2159000"/>
          <a:ext cx="2122487" cy="341313"/>
        </p:xfrm>
        <a:graphic>
          <a:graphicData uri="http://schemas.openxmlformats.org/presentationml/2006/ole">
            <mc:AlternateContent xmlns:mc="http://schemas.openxmlformats.org/markup-compatibility/2006">
              <mc:Choice xmlns:v="urn:schemas-microsoft-com:vml" Requires="v">
                <p:oleObj spid="_x0000_s17443" name="Equation" r:id="rId4" imgW="1726920" imgH="279360" progId="Equation.DSMT4">
                  <p:embed/>
                </p:oleObj>
              </mc:Choice>
              <mc:Fallback>
                <p:oleObj name="Equation" r:id="rId4" imgW="1726920" imgH="2793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159000"/>
                        <a:ext cx="2122487"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7"/>
          <p:cNvGraphicFramePr>
            <a:graphicFrameLocks noChangeAspect="1"/>
          </p:cNvGraphicFramePr>
          <p:nvPr/>
        </p:nvGraphicFramePr>
        <p:xfrm>
          <a:off x="4643438" y="2543175"/>
          <a:ext cx="2736850" cy="412750"/>
        </p:xfrm>
        <a:graphic>
          <a:graphicData uri="http://schemas.openxmlformats.org/presentationml/2006/ole">
            <mc:AlternateContent xmlns:mc="http://schemas.openxmlformats.org/markup-compatibility/2006">
              <mc:Choice xmlns:v="urn:schemas-microsoft-com:vml" Requires="v">
                <p:oleObj spid="_x0000_s17444" name="Equation" r:id="rId6" imgW="1930320" imgH="291960" progId="Equation.3">
                  <p:embed/>
                </p:oleObj>
              </mc:Choice>
              <mc:Fallback>
                <p:oleObj name="Equation" r:id="rId6" imgW="1930320" imgH="29196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2543175"/>
                        <a:ext cx="273685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8"/>
          <p:cNvGraphicFramePr>
            <a:graphicFrameLocks noChangeAspect="1"/>
          </p:cNvGraphicFramePr>
          <p:nvPr/>
        </p:nvGraphicFramePr>
        <p:xfrm>
          <a:off x="4643438" y="2955925"/>
          <a:ext cx="2808287" cy="328613"/>
        </p:xfrm>
        <a:graphic>
          <a:graphicData uri="http://schemas.openxmlformats.org/presentationml/2006/ole">
            <mc:AlternateContent xmlns:mc="http://schemas.openxmlformats.org/markup-compatibility/2006">
              <mc:Choice xmlns:v="urn:schemas-microsoft-com:vml" Requires="v">
                <p:oleObj spid="_x0000_s17445" name="Equation" r:id="rId8" imgW="1955520" imgH="228600" progId="Equation.3">
                  <p:embed/>
                </p:oleObj>
              </mc:Choice>
              <mc:Fallback>
                <p:oleObj name="Equation" r:id="rId8" imgW="1955520" imgH="228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2955925"/>
                        <a:ext cx="2808287"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9"/>
          <p:cNvGraphicFramePr>
            <a:graphicFrameLocks noChangeAspect="1"/>
          </p:cNvGraphicFramePr>
          <p:nvPr/>
        </p:nvGraphicFramePr>
        <p:xfrm>
          <a:off x="4643438" y="3306763"/>
          <a:ext cx="3348037" cy="338137"/>
        </p:xfrm>
        <a:graphic>
          <a:graphicData uri="http://schemas.openxmlformats.org/presentationml/2006/ole">
            <mc:AlternateContent xmlns:mc="http://schemas.openxmlformats.org/markup-compatibility/2006">
              <mc:Choice xmlns:v="urn:schemas-microsoft-com:vml" Requires="v">
                <p:oleObj spid="_x0000_s17446" name="Equation" r:id="rId10" imgW="2260440" imgH="228600" progId="Equation.3">
                  <p:embed/>
                </p:oleObj>
              </mc:Choice>
              <mc:Fallback>
                <p:oleObj name="Equation" r:id="rId10" imgW="2260440" imgH="2286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3306763"/>
                        <a:ext cx="3348037"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10"/>
          <p:cNvGraphicFramePr>
            <a:graphicFrameLocks noChangeAspect="1"/>
          </p:cNvGraphicFramePr>
          <p:nvPr/>
        </p:nvGraphicFramePr>
        <p:xfrm>
          <a:off x="4689475" y="3732213"/>
          <a:ext cx="4203700" cy="273050"/>
        </p:xfrm>
        <a:graphic>
          <a:graphicData uri="http://schemas.openxmlformats.org/presentationml/2006/ole">
            <mc:AlternateContent xmlns:mc="http://schemas.openxmlformats.org/markup-compatibility/2006">
              <mc:Choice xmlns:v="urn:schemas-microsoft-com:vml" Requires="v">
                <p:oleObj spid="_x0000_s17447" name="Equation" r:id="rId12" imgW="3098520" imgH="203040" progId="Equation.3">
                  <p:embed/>
                </p:oleObj>
              </mc:Choice>
              <mc:Fallback>
                <p:oleObj name="Equation" r:id="rId12" imgW="3098520" imgH="20304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9475" y="3732213"/>
                        <a:ext cx="4203700"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11"/>
          <p:cNvGraphicFramePr>
            <a:graphicFrameLocks noChangeAspect="1"/>
          </p:cNvGraphicFramePr>
          <p:nvPr/>
        </p:nvGraphicFramePr>
        <p:xfrm>
          <a:off x="4643438" y="4081463"/>
          <a:ext cx="2665412" cy="320675"/>
        </p:xfrm>
        <a:graphic>
          <a:graphicData uri="http://schemas.openxmlformats.org/presentationml/2006/ole">
            <mc:AlternateContent xmlns:mc="http://schemas.openxmlformats.org/markup-compatibility/2006">
              <mc:Choice xmlns:v="urn:schemas-microsoft-com:vml" Requires="v">
                <p:oleObj spid="_x0000_s17448" name="Equation" r:id="rId14" imgW="1688760" imgH="203040" progId="Equation.3">
                  <p:embed/>
                </p:oleObj>
              </mc:Choice>
              <mc:Fallback>
                <p:oleObj name="Equation" r:id="rId14" imgW="1688760" imgH="20304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3438" y="4081463"/>
                        <a:ext cx="2665412"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6" name="Object 12"/>
          <p:cNvGraphicFramePr>
            <a:graphicFrameLocks noChangeAspect="1"/>
          </p:cNvGraphicFramePr>
          <p:nvPr/>
        </p:nvGraphicFramePr>
        <p:xfrm>
          <a:off x="4643438" y="4437063"/>
          <a:ext cx="2360612" cy="360362"/>
        </p:xfrm>
        <a:graphic>
          <a:graphicData uri="http://schemas.openxmlformats.org/presentationml/2006/ole">
            <mc:AlternateContent xmlns:mc="http://schemas.openxmlformats.org/markup-compatibility/2006">
              <mc:Choice xmlns:v="urn:schemas-microsoft-com:vml" Requires="v">
                <p:oleObj spid="_x0000_s17449" name="Equation" r:id="rId16" imgW="1320480" imgH="203040" progId="Equation.3">
                  <p:embed/>
                </p:oleObj>
              </mc:Choice>
              <mc:Fallback>
                <p:oleObj name="Equation" r:id="rId16" imgW="1320480" imgH="20304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3438" y="4437063"/>
                        <a:ext cx="236061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7" name="Object 13"/>
          <p:cNvGraphicFramePr>
            <a:graphicFrameLocks noChangeAspect="1"/>
          </p:cNvGraphicFramePr>
          <p:nvPr/>
        </p:nvGraphicFramePr>
        <p:xfrm>
          <a:off x="4643438" y="4765675"/>
          <a:ext cx="1800225" cy="357188"/>
        </p:xfrm>
        <a:graphic>
          <a:graphicData uri="http://schemas.openxmlformats.org/presentationml/2006/ole">
            <mc:AlternateContent xmlns:mc="http://schemas.openxmlformats.org/markup-compatibility/2006">
              <mc:Choice xmlns:v="urn:schemas-microsoft-com:vml" Requires="v">
                <p:oleObj spid="_x0000_s17450" name="Equation" r:id="rId18" imgW="1015920" imgH="203040" progId="Equation.3">
                  <p:embed/>
                </p:oleObj>
              </mc:Choice>
              <mc:Fallback>
                <p:oleObj name="Equation" r:id="rId18" imgW="1015920" imgH="203040" progId="Equation.3">
                  <p:embed/>
                  <p:pic>
                    <p:nvPicPr>
                      <p:cNvPr id="0"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3438" y="4765675"/>
                        <a:ext cx="180022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8" name="Object 14"/>
          <p:cNvGraphicFramePr>
            <a:graphicFrameLocks noChangeAspect="1"/>
          </p:cNvGraphicFramePr>
          <p:nvPr/>
        </p:nvGraphicFramePr>
        <p:xfrm>
          <a:off x="4643438" y="5046663"/>
          <a:ext cx="1655762" cy="355600"/>
        </p:xfrm>
        <a:graphic>
          <a:graphicData uri="http://schemas.openxmlformats.org/presentationml/2006/ole">
            <mc:AlternateContent xmlns:mc="http://schemas.openxmlformats.org/markup-compatibility/2006">
              <mc:Choice xmlns:v="urn:schemas-microsoft-com:vml" Requires="v">
                <p:oleObj spid="_x0000_s17451" name="Equation" r:id="rId20" imgW="939600" imgH="203040" progId="Equation.3">
                  <p:embed/>
                </p:oleObj>
              </mc:Choice>
              <mc:Fallback>
                <p:oleObj name="Equation" r:id="rId20" imgW="939600" imgH="203040" progId="Equation.3">
                  <p:embed/>
                  <p:pic>
                    <p:nvPicPr>
                      <p:cNvPr id="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3438" y="5046663"/>
                        <a:ext cx="16557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9" name="Object 15"/>
          <p:cNvGraphicFramePr>
            <a:graphicFrameLocks noChangeAspect="1"/>
          </p:cNvGraphicFramePr>
          <p:nvPr/>
        </p:nvGraphicFramePr>
        <p:xfrm>
          <a:off x="4643438" y="5461000"/>
          <a:ext cx="1368425" cy="311150"/>
        </p:xfrm>
        <a:graphic>
          <a:graphicData uri="http://schemas.openxmlformats.org/presentationml/2006/ole">
            <mc:AlternateContent xmlns:mc="http://schemas.openxmlformats.org/markup-compatibility/2006">
              <mc:Choice xmlns:v="urn:schemas-microsoft-com:vml" Requires="v">
                <p:oleObj spid="_x0000_s17452" name="Equation" r:id="rId22" imgW="774360" imgH="177480" progId="Equation.3">
                  <p:embed/>
                </p:oleObj>
              </mc:Choice>
              <mc:Fallback>
                <p:oleObj name="Equation" r:id="rId22" imgW="774360" imgH="177480" progId="Equation.3">
                  <p:embed/>
                  <p:pic>
                    <p:nvPicPr>
                      <p:cNvPr id="0"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3438" y="5461000"/>
                        <a:ext cx="13684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0" name="Object 15"/>
          <p:cNvGraphicFramePr>
            <a:graphicFrameLocks noGrp="1" noChangeAspect="1"/>
          </p:cNvGraphicFramePr>
          <p:nvPr>
            <p:ph sz="half" idx="4294967295"/>
          </p:nvPr>
        </p:nvGraphicFramePr>
        <p:xfrm>
          <a:off x="3351213" y="2349500"/>
          <a:ext cx="1317625" cy="352425"/>
        </p:xfrm>
        <a:graphic>
          <a:graphicData uri="http://schemas.openxmlformats.org/presentationml/2006/ole">
            <mc:AlternateContent xmlns:mc="http://schemas.openxmlformats.org/markup-compatibility/2006">
              <mc:Choice xmlns:v="urn:schemas-microsoft-com:vml" Requires="v">
                <p:oleObj spid="_x0000_s17453" name="Equation" r:id="rId24" imgW="711000" imgH="203040" progId="Equation.3">
                  <p:embed/>
                </p:oleObj>
              </mc:Choice>
              <mc:Fallback>
                <p:oleObj name="Equation" r:id="rId24" imgW="711000" imgH="203040" progId="Equation.3">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1213" y="2349500"/>
                        <a:ext cx="13176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4" name="Footer Placeholder 1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Shape 91137"/>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تحليل مدار با استفاده از جدول درستي</a:t>
            </a:r>
          </a:p>
        </p:txBody>
      </p:sp>
      <p:sp>
        <p:nvSpPr>
          <p:cNvPr id="18439" name="Shape 91138"/>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ميتوان با مقداردهي ورودي</a:t>
            </a:r>
            <a:r>
              <a:rPr lang="fa-IR" sz="2400" smtClean="0">
                <a:cs typeface="Times New Roman" pitchFamily="18" charset="0"/>
              </a:rPr>
              <a:t>‌</a:t>
            </a:r>
            <a:r>
              <a:rPr lang="fa-IR" sz="2400" smtClean="0">
                <a:cs typeface="Nazanin" pitchFamily="2" charset="-78"/>
              </a:rPr>
              <a:t>هاي مدار خروجي را بدست آورد و بر اساس مقادير خروجي، تابع بولي مدار را بدست آورد</a:t>
            </a:r>
            <a:r>
              <a:rPr lang="fa-IR" sz="1800" b="1" i="1" smtClean="0">
                <a:cs typeface="Times New Roman" pitchFamily="18" charset="0"/>
              </a:rPr>
              <a:t>.</a:t>
            </a:r>
          </a:p>
          <a:p>
            <a:pPr algn="r" rtl="1" eaLnBrk="1" hangingPunct="1"/>
            <a:r>
              <a:rPr lang="fa-IR" sz="2400" smtClean="0">
                <a:cs typeface="Nazanin" pitchFamily="2" charset="-78"/>
              </a:rPr>
              <a:t>براي مثال قبلي:</a:t>
            </a:r>
          </a:p>
          <a:p>
            <a:pPr eaLnBrk="1" hangingPunct="1"/>
            <a:endParaRPr lang="fa-IR" sz="2400" smtClean="0">
              <a:cs typeface="Nazanin" pitchFamily="2" charset="-78"/>
            </a:endParaRPr>
          </a:p>
          <a:p>
            <a:pPr eaLnBrk="1" hangingPunct="1"/>
            <a:endParaRPr lang="en-US" sz="2400" smtClean="0">
              <a:cs typeface="Nazanin" pitchFamily="2" charset="-78"/>
            </a:endParaRPr>
          </a:p>
          <a:p>
            <a:pPr eaLnBrk="1" hangingPunct="1"/>
            <a:endParaRPr lang="en-US" sz="1800" smtClean="0"/>
          </a:p>
          <a:p>
            <a:pPr eaLnBrk="1" hangingPunct="1"/>
            <a:endParaRPr lang="en-US" sz="1800" smtClean="0"/>
          </a:p>
        </p:txBody>
      </p:sp>
      <p:graphicFrame>
        <p:nvGraphicFramePr>
          <p:cNvPr id="18434" name="Object 6"/>
          <p:cNvGraphicFramePr>
            <a:graphicFrameLocks noChangeAspect="1"/>
          </p:cNvGraphicFramePr>
          <p:nvPr/>
        </p:nvGraphicFramePr>
        <p:xfrm>
          <a:off x="684213" y="2997200"/>
          <a:ext cx="7920037" cy="3527425"/>
        </p:xfrm>
        <a:graphic>
          <a:graphicData uri="http://schemas.openxmlformats.org/presentationml/2006/ole">
            <mc:AlternateContent xmlns:mc="http://schemas.openxmlformats.org/markup-compatibility/2006">
              <mc:Choice xmlns:v="urn:schemas-microsoft-com:vml" Requires="v">
                <p:oleObj spid="_x0000_s18446" name="Document" r:id="rId3" imgW="6176160" imgH="2793600" progId="Word.Document.8">
                  <p:embed/>
                </p:oleObj>
              </mc:Choice>
              <mc:Fallback>
                <p:oleObj name="Document" r:id="rId3" imgW="6176160" imgH="279360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997200"/>
                        <a:ext cx="7920037"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5" name="Object 7"/>
          <p:cNvGraphicFramePr>
            <a:graphicFrameLocks noChangeAspect="1"/>
          </p:cNvGraphicFramePr>
          <p:nvPr/>
        </p:nvGraphicFramePr>
        <p:xfrm>
          <a:off x="3505200" y="2997200"/>
          <a:ext cx="304800" cy="230188"/>
        </p:xfrm>
        <a:graphic>
          <a:graphicData uri="http://schemas.openxmlformats.org/presentationml/2006/ole">
            <mc:AlternateContent xmlns:mc="http://schemas.openxmlformats.org/markup-compatibility/2006">
              <mc:Choice xmlns:v="urn:schemas-microsoft-com:vml" Requires="v">
                <p:oleObj spid="_x0000_s18447" name="Equation" r:id="rId5" imgW="253800" imgH="190440" progId="Equation.3">
                  <p:embed/>
                </p:oleObj>
              </mc:Choice>
              <mc:Fallback>
                <p:oleObj name="Equation" r:id="rId5" imgW="253800" imgH="1904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997200"/>
                        <a:ext cx="304800" cy="23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8"/>
          <p:cNvGraphicFramePr>
            <a:graphicFrameLocks noChangeAspect="1"/>
          </p:cNvGraphicFramePr>
          <p:nvPr/>
        </p:nvGraphicFramePr>
        <p:xfrm>
          <a:off x="5191125" y="3041650"/>
          <a:ext cx="533400" cy="242888"/>
        </p:xfrm>
        <a:graphic>
          <a:graphicData uri="http://schemas.openxmlformats.org/presentationml/2006/ole">
            <mc:AlternateContent xmlns:mc="http://schemas.openxmlformats.org/markup-compatibility/2006">
              <mc:Choice xmlns:v="urn:schemas-microsoft-com:vml" Requires="v">
                <p:oleObj spid="_x0000_s18448" name="Equation" r:id="rId7" imgW="469800" imgH="215640" progId="Equation.3">
                  <p:embed/>
                </p:oleObj>
              </mc:Choice>
              <mc:Fallback>
                <p:oleObj name="Equation" r:id="rId7" imgW="469800" imgH="21564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1125" y="3041650"/>
                        <a:ext cx="533400" cy="24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7" name="Object 15"/>
          <p:cNvGraphicFramePr>
            <a:graphicFrameLocks noChangeAspect="1"/>
          </p:cNvGraphicFramePr>
          <p:nvPr/>
        </p:nvGraphicFramePr>
        <p:xfrm>
          <a:off x="1666875" y="2276475"/>
          <a:ext cx="2400300" cy="355600"/>
        </p:xfrm>
        <a:graphic>
          <a:graphicData uri="http://schemas.openxmlformats.org/presentationml/2006/ole">
            <mc:AlternateContent xmlns:mc="http://schemas.openxmlformats.org/markup-compatibility/2006">
              <mc:Choice xmlns:v="urn:schemas-microsoft-com:vml" Requires="v">
                <p:oleObj spid="_x0000_s18449" name="Equation" r:id="rId9" imgW="1358640" imgH="203040" progId="Equation.DSMT4">
                  <p:embed/>
                </p:oleObj>
              </mc:Choice>
              <mc:Fallback>
                <p:oleObj name="Equation" r:id="rId9" imgW="1358640" imgH="20304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6875" y="2276475"/>
                        <a:ext cx="24003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Footer Placeholder 9"/>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Shape 116737"/>
          <p:cNvSpPr>
            <a:spLocks noGrp="1" noChangeArrowheads="1"/>
          </p:cNvSpPr>
          <p:nvPr>
            <p:ph type="title" idx="4294967295"/>
          </p:nvPr>
        </p:nvSpPr>
        <p:spPr/>
        <p:txBody>
          <a:bodyPr lIns="92075" tIns="46038" rIns="92075" bIns="46038"/>
          <a:lstStyle/>
          <a:p>
            <a:pPr eaLnBrk="1" hangingPunct="1"/>
            <a:r>
              <a:rPr lang="fa-IR" sz="5400" b="1" i="1" smtClean="0">
                <a:cs typeface="Nazanin" pitchFamily="2" charset="-78"/>
              </a:rPr>
              <a:t>ساخت مدارهاي تركيبي</a:t>
            </a:r>
            <a:endParaRPr lang="en-US" sz="5400" b="1" i="1" smtClean="0">
              <a:cs typeface="Nazanin" pitchFamily="2" charset="-78"/>
            </a:endParaRPr>
          </a:p>
        </p:txBody>
      </p:sp>
      <p:sp>
        <p:nvSpPr>
          <p:cNvPr id="115715" name="Shape 116738"/>
          <p:cNvSpPr>
            <a:spLocks noGrp="1" noChangeArrowheads="1"/>
          </p:cNvSpPr>
          <p:nvPr>
            <p:ph type="body" idx="4294967295"/>
          </p:nvPr>
        </p:nvSpPr>
        <p:spPr/>
        <p:txBody>
          <a:bodyPr lIns="92075" tIns="46038" rIns="92075" bIns="46038"/>
          <a:lstStyle/>
          <a:p>
            <a:pPr lvl="1" algn="just" rtl="1" eaLnBrk="1" hangingPunct="1">
              <a:buFontTx/>
              <a:buNone/>
            </a:pPr>
            <a:r>
              <a:rPr lang="fa-IR" sz="2400" smtClean="0">
                <a:cs typeface="Nazanin" pitchFamily="2" charset="-78"/>
                <a:sym typeface="Symbol" pitchFamily="18" charset="2"/>
              </a:rPr>
              <a:t>يكي از ساده‌ترين روشها براي طراحي و ساخت مدار تركيبي، تحقق </a:t>
            </a:r>
            <a:r>
              <a:rPr lang="en-US" sz="2400" smtClean="0">
                <a:cs typeface="Nazanin" pitchFamily="2" charset="-78"/>
                <a:sym typeface="Symbol" pitchFamily="18" charset="2"/>
              </a:rPr>
              <a:t>AND-OR-NOT</a:t>
            </a:r>
            <a:r>
              <a:rPr lang="fa-IR" sz="2400" smtClean="0">
                <a:cs typeface="Nazanin" pitchFamily="2" charset="-78"/>
                <a:sym typeface="Symbol" pitchFamily="18" charset="2"/>
              </a:rPr>
              <a:t> مي‌باشد. در اين روش ابتدا تابع را بصورت مجموع حاصلضرب‌ها نوشته و سپس با استفاده از سه نوع گيت </a:t>
            </a:r>
            <a:r>
              <a:rPr lang="en-US" sz="2400" smtClean="0">
                <a:cs typeface="Nazanin" pitchFamily="2" charset="-78"/>
                <a:sym typeface="Symbol" pitchFamily="18" charset="2"/>
              </a:rPr>
              <a:t>AND</a:t>
            </a:r>
            <a:r>
              <a:rPr lang="fa-IR" sz="2400" smtClean="0">
                <a:cs typeface="Nazanin" pitchFamily="2" charset="-78"/>
                <a:sym typeface="Symbol" pitchFamily="18" charset="2"/>
              </a:rPr>
              <a:t> و </a:t>
            </a:r>
            <a:r>
              <a:rPr lang="en-US" sz="2400" smtClean="0">
                <a:cs typeface="Nazanin" pitchFamily="2" charset="-78"/>
                <a:sym typeface="Symbol" pitchFamily="18" charset="2"/>
              </a:rPr>
              <a:t>OR</a:t>
            </a:r>
            <a:r>
              <a:rPr lang="fa-IR" sz="2400" smtClean="0">
                <a:cs typeface="Nazanin" pitchFamily="2" charset="-78"/>
                <a:sym typeface="Symbol" pitchFamily="18" charset="2"/>
              </a:rPr>
              <a:t> و </a:t>
            </a:r>
            <a:r>
              <a:rPr lang="en-US" sz="2400" smtClean="0">
                <a:cs typeface="Nazanin" pitchFamily="2" charset="-78"/>
                <a:sym typeface="Symbol" pitchFamily="18" charset="2"/>
              </a:rPr>
              <a:t>NOT</a:t>
            </a:r>
            <a:r>
              <a:rPr lang="fa-IR" sz="2400" smtClean="0">
                <a:cs typeface="Nazanin" pitchFamily="2" charset="-78"/>
                <a:sym typeface="Symbol" pitchFamily="18" charset="2"/>
              </a:rPr>
              <a:t> آنرا پياده‌سازي مي‌كنيم. گاهي اوقات نيز تابع </a:t>
            </a:r>
            <a:r>
              <a:rPr lang="en-US" sz="2400" smtClean="0">
                <a:cs typeface="Nazanin" pitchFamily="2" charset="-78"/>
                <a:sym typeface="Symbol" pitchFamily="18" charset="2"/>
              </a:rPr>
              <a:t>F΄</a:t>
            </a:r>
            <a:r>
              <a:rPr lang="fa-IR" sz="2400" smtClean="0">
                <a:cs typeface="Nazanin" pitchFamily="2" charset="-78"/>
                <a:sym typeface="Symbol" pitchFamily="18" charset="2"/>
              </a:rPr>
              <a:t> را با استفاده از </a:t>
            </a:r>
            <a:r>
              <a:rPr lang="en-US" sz="2400" smtClean="0">
                <a:cs typeface="Nazanin" pitchFamily="2" charset="-78"/>
                <a:sym typeface="Symbol" pitchFamily="18" charset="2"/>
              </a:rPr>
              <a:t>AND</a:t>
            </a:r>
            <a:r>
              <a:rPr lang="fa-IR" sz="2400" smtClean="0">
                <a:cs typeface="Nazanin" pitchFamily="2" charset="-78"/>
                <a:sym typeface="Symbol" pitchFamily="18" charset="2"/>
              </a:rPr>
              <a:t> و </a:t>
            </a:r>
            <a:r>
              <a:rPr lang="en-US" sz="2400" smtClean="0">
                <a:cs typeface="Nazanin" pitchFamily="2" charset="-78"/>
                <a:sym typeface="Symbol" pitchFamily="18" charset="2"/>
              </a:rPr>
              <a:t>OR</a:t>
            </a:r>
            <a:r>
              <a:rPr lang="fa-IR" sz="2400" smtClean="0">
                <a:cs typeface="Nazanin" pitchFamily="2" charset="-78"/>
                <a:sym typeface="Symbol" pitchFamily="18" charset="2"/>
              </a:rPr>
              <a:t> پياده كرده و سپس با استفاده از گيت </a:t>
            </a:r>
            <a:r>
              <a:rPr lang="en-US" sz="2400" smtClean="0">
                <a:cs typeface="Nazanin" pitchFamily="2" charset="-78"/>
                <a:sym typeface="Symbol" pitchFamily="18" charset="2"/>
              </a:rPr>
              <a:t>NOT</a:t>
            </a:r>
            <a:r>
              <a:rPr lang="fa-IR" sz="2400" smtClean="0">
                <a:cs typeface="Nazanin" pitchFamily="2" charset="-78"/>
                <a:sym typeface="Symbol" pitchFamily="18" charset="2"/>
              </a:rPr>
              <a:t> خروجي را معكوس كرده و تابع </a:t>
            </a:r>
            <a:r>
              <a:rPr lang="en-US" sz="2400" smtClean="0">
                <a:cs typeface="Nazanin" pitchFamily="2" charset="-78"/>
                <a:sym typeface="Symbol" pitchFamily="18" charset="2"/>
              </a:rPr>
              <a:t>F</a:t>
            </a:r>
            <a:r>
              <a:rPr lang="fa-IR" sz="2400" smtClean="0">
                <a:cs typeface="Nazanin" pitchFamily="2" charset="-78"/>
                <a:sym typeface="Symbol" pitchFamily="18" charset="2"/>
              </a:rPr>
              <a:t> را مي‌سازيم. معمولا ابتدا از گيتهاي </a:t>
            </a:r>
            <a:r>
              <a:rPr lang="en-US" sz="2400" smtClean="0">
                <a:cs typeface="Nazanin" pitchFamily="2" charset="-78"/>
                <a:sym typeface="Symbol" pitchFamily="18" charset="2"/>
              </a:rPr>
              <a:t>AND</a:t>
            </a:r>
            <a:r>
              <a:rPr lang="fa-IR" sz="2400" smtClean="0">
                <a:cs typeface="Nazanin" pitchFamily="2" charset="-78"/>
                <a:sym typeface="Symbol" pitchFamily="18" charset="2"/>
              </a:rPr>
              <a:t> و سپس از </a:t>
            </a:r>
            <a:r>
              <a:rPr lang="en-US" sz="2400" smtClean="0">
                <a:cs typeface="Nazanin" pitchFamily="2" charset="-78"/>
                <a:sym typeface="Symbol" pitchFamily="18" charset="2"/>
              </a:rPr>
              <a:t>OR</a:t>
            </a:r>
            <a:r>
              <a:rPr lang="fa-IR" sz="2400" smtClean="0">
                <a:cs typeface="Nazanin" pitchFamily="2" charset="-78"/>
                <a:sym typeface="Symbol" pitchFamily="18" charset="2"/>
              </a:rPr>
              <a:t> استفاده مي‌شود. </a:t>
            </a:r>
          </a:p>
        </p:txBody>
      </p:sp>
      <p:sp>
        <p:nvSpPr>
          <p:cNvPr id="11571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Shape 117761"/>
          <p:cNvSpPr>
            <a:spLocks noGrp="1" noChangeArrowheads="1"/>
          </p:cNvSpPr>
          <p:nvPr>
            <p:ph type="title" idx="4294967295"/>
          </p:nvPr>
        </p:nvSpPr>
        <p:spPr>
          <a:noFill/>
        </p:spPr>
        <p:txBody>
          <a:bodyPr lIns="92075" tIns="46038" rIns="92075" bIns="46038"/>
          <a:lstStyle/>
          <a:p>
            <a:pPr eaLnBrk="1" hangingPunct="1"/>
            <a:endParaRPr lang="en-US" smtClean="0"/>
          </a:p>
        </p:txBody>
      </p:sp>
      <p:sp>
        <p:nvSpPr>
          <p:cNvPr id="116739" name="Shape 117762"/>
          <p:cNvSpPr>
            <a:spLocks noGrp="1" noChangeArrowheads="1"/>
          </p:cNvSpPr>
          <p:nvPr>
            <p:ph type="body" idx="4294967295"/>
          </p:nvPr>
        </p:nvSpPr>
        <p:spPr/>
        <p:txBody>
          <a:bodyPr lIns="92075" tIns="46038" rIns="92075" bIns="46038"/>
          <a:lstStyle/>
          <a:p>
            <a:pPr algn="justLow" rtl="1" eaLnBrk="1" hangingPunct="1"/>
            <a:r>
              <a:rPr lang="fa-IR" sz="2400" b="1" i="1" smtClean="0">
                <a:solidFill>
                  <a:schemeClr val="tx2"/>
                </a:solidFill>
                <a:cs typeface="Nazanin" pitchFamily="2" charset="-78"/>
              </a:rPr>
              <a:t>مثال:</a:t>
            </a:r>
            <a:r>
              <a:rPr lang="fa-IR" sz="2800" b="1" smtClean="0">
                <a:solidFill>
                  <a:schemeClr val="tx2"/>
                </a:solidFill>
                <a:cs typeface="Nazanin" pitchFamily="2" charset="-78"/>
              </a:rPr>
              <a:t> </a:t>
            </a:r>
            <a:r>
              <a:rPr lang="fa-IR" sz="2400" smtClean="0">
                <a:solidFill>
                  <a:schemeClr val="tx2"/>
                </a:solidFill>
                <a:cs typeface="Nazanin" pitchFamily="2" charset="-78"/>
              </a:rPr>
              <a:t>دو تابع بولي متفاوت توسط گيتهاي </a:t>
            </a:r>
            <a:r>
              <a:rPr lang="en-US" sz="2400" smtClean="0">
                <a:solidFill>
                  <a:schemeClr val="tx2"/>
                </a:solidFill>
                <a:cs typeface="Nazanin" pitchFamily="2" charset="-78"/>
              </a:rPr>
              <a:t>AND</a:t>
            </a:r>
            <a:r>
              <a:rPr lang="fa-IR" sz="2400" smtClean="0">
                <a:solidFill>
                  <a:schemeClr val="tx2"/>
                </a:solidFill>
                <a:cs typeface="Nazanin" pitchFamily="2" charset="-78"/>
              </a:rPr>
              <a:t> و </a:t>
            </a:r>
            <a:r>
              <a:rPr lang="en-US" sz="2400" smtClean="0">
                <a:solidFill>
                  <a:schemeClr val="tx2"/>
                </a:solidFill>
                <a:cs typeface="Nazanin" pitchFamily="2" charset="-78"/>
              </a:rPr>
              <a:t>OR</a:t>
            </a:r>
            <a:r>
              <a:rPr lang="fa-IR" sz="2400" smtClean="0">
                <a:solidFill>
                  <a:schemeClr val="tx2"/>
                </a:solidFill>
                <a:cs typeface="Nazanin" pitchFamily="2" charset="-78"/>
              </a:rPr>
              <a:t> و </a:t>
            </a:r>
            <a:r>
              <a:rPr lang="en-US" sz="2400" smtClean="0">
                <a:solidFill>
                  <a:schemeClr val="tx2"/>
                </a:solidFill>
                <a:cs typeface="Nazanin" pitchFamily="2" charset="-78"/>
              </a:rPr>
              <a:t>NOT</a:t>
            </a:r>
            <a:r>
              <a:rPr lang="fa-IR" sz="2400" smtClean="0">
                <a:solidFill>
                  <a:schemeClr val="tx2"/>
                </a:solidFill>
                <a:cs typeface="Nazanin" pitchFamily="2" charset="-78"/>
              </a:rPr>
              <a:t> ساخته شده‌اند. توجه كنيد كه توابع بصورت مجموع حاصلضربها هستند</a:t>
            </a:r>
            <a:r>
              <a:rPr lang="fa-IR" sz="2800" b="1" smtClean="0">
                <a:solidFill>
                  <a:schemeClr val="tx2"/>
                </a:solidFill>
                <a:cs typeface="Nazanin" pitchFamily="2" charset="-78"/>
              </a:rPr>
              <a:t>.</a:t>
            </a:r>
            <a:endParaRPr lang="en-US" sz="2800" b="1" smtClean="0">
              <a:solidFill>
                <a:schemeClr val="tx2"/>
              </a:solidFill>
              <a:cs typeface="Nazanin" pitchFamily="2" charset="-78"/>
            </a:endParaRPr>
          </a:p>
          <a:p>
            <a:pPr eaLnBrk="1" hangingPunct="1"/>
            <a:endParaRPr lang="en-US" smtClean="0"/>
          </a:p>
        </p:txBody>
      </p:sp>
      <p:pic>
        <p:nvPicPr>
          <p:cNvPr id="116740" name="Rectangle 117763"/>
          <p:cNvPicPr>
            <a:picLocks noChangeAspect="1" noChangeArrowheads="1"/>
          </p:cNvPicPr>
          <p:nvPr/>
        </p:nvPicPr>
        <p:blipFill>
          <a:blip r:embed="rId2"/>
          <a:srcRect/>
          <a:stretch>
            <a:fillRect/>
          </a:stretch>
        </p:blipFill>
        <p:spPr bwMode="auto">
          <a:xfrm>
            <a:off x="1692275" y="2420938"/>
            <a:ext cx="5616575" cy="3960812"/>
          </a:xfrm>
          <a:prstGeom prst="rect">
            <a:avLst/>
          </a:prstGeom>
          <a:noFill/>
          <a:ln w="9525">
            <a:noFill/>
            <a:miter lim="800000"/>
            <a:headEnd/>
            <a:tailEnd/>
          </a:ln>
        </p:spPr>
      </p:pic>
      <p:sp>
        <p:nvSpPr>
          <p:cNvPr id="11674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Shape 118785"/>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تحقق </a:t>
            </a:r>
            <a:r>
              <a:rPr lang="en-US" sz="5400" b="1" i="1" smtClean="0">
                <a:cs typeface="Nazanin" pitchFamily="2" charset="-78"/>
              </a:rPr>
              <a:t>NAND</a:t>
            </a:r>
            <a:r>
              <a:rPr lang="fa-IR" sz="5400" b="1" i="1" smtClean="0">
                <a:cs typeface="Nazanin" pitchFamily="2" charset="-78"/>
              </a:rPr>
              <a:t> و </a:t>
            </a:r>
            <a:r>
              <a:rPr lang="en-US" sz="5400" b="1" i="1" smtClean="0">
                <a:cs typeface="Nazanin" pitchFamily="2" charset="-78"/>
              </a:rPr>
              <a:t>NOR</a:t>
            </a:r>
          </a:p>
        </p:txBody>
      </p:sp>
      <p:sp>
        <p:nvSpPr>
          <p:cNvPr id="117763" name="Shape 118786"/>
          <p:cNvSpPr>
            <a:spLocks noGrp="1" noChangeArrowheads="1"/>
          </p:cNvSpPr>
          <p:nvPr>
            <p:ph type="body" idx="4294967295"/>
          </p:nvPr>
        </p:nvSpPr>
        <p:spPr/>
        <p:txBody>
          <a:bodyPr lIns="92075" tIns="46038" rIns="92075" bIns="46038"/>
          <a:lstStyle/>
          <a:p>
            <a:pPr lvl="1" algn="just" rtl="1" eaLnBrk="1" hangingPunct="1">
              <a:buFontTx/>
              <a:buNone/>
            </a:pPr>
            <a:r>
              <a:rPr lang="fa-IR" sz="2400" smtClean="0">
                <a:cs typeface="Nazanin" pitchFamily="2" charset="-78"/>
                <a:sym typeface="Symbol" pitchFamily="18" charset="2"/>
              </a:rPr>
              <a:t>مي‌توان هر تابع بولي را </a:t>
            </a:r>
            <a:r>
              <a:rPr lang="fa-IR" sz="2400" i="1" smtClean="0">
                <a:cs typeface="Nazanin" pitchFamily="2" charset="-78"/>
                <a:sym typeface="Symbol" pitchFamily="18" charset="2"/>
              </a:rPr>
              <a:t>فقط </a:t>
            </a:r>
            <a:r>
              <a:rPr lang="fa-IR" sz="2400" smtClean="0">
                <a:cs typeface="Nazanin" pitchFamily="2" charset="-78"/>
                <a:sym typeface="Symbol" pitchFamily="18" charset="2"/>
              </a:rPr>
              <a:t>توسط گيتهاي </a:t>
            </a:r>
            <a:r>
              <a:rPr lang="en-US" sz="2400" smtClean="0">
                <a:cs typeface="Nazanin" pitchFamily="2" charset="-78"/>
                <a:sym typeface="Symbol" pitchFamily="18" charset="2"/>
              </a:rPr>
              <a:t>NAND</a:t>
            </a:r>
            <a:r>
              <a:rPr lang="fa-IR" sz="2400" smtClean="0">
                <a:cs typeface="Nazanin" pitchFamily="2" charset="-78"/>
                <a:sym typeface="Symbol" pitchFamily="18" charset="2"/>
              </a:rPr>
              <a:t> يا</a:t>
            </a:r>
            <a:r>
              <a:rPr lang="fa-IR" sz="2400" i="1" smtClean="0">
                <a:cs typeface="Nazanin" pitchFamily="2" charset="-78"/>
                <a:sym typeface="Symbol" pitchFamily="18" charset="2"/>
              </a:rPr>
              <a:t> فقط </a:t>
            </a:r>
            <a:r>
              <a:rPr lang="fa-IR" sz="2400" smtClean="0">
                <a:cs typeface="Nazanin" pitchFamily="2" charset="-78"/>
                <a:sym typeface="Symbol" pitchFamily="18" charset="2"/>
              </a:rPr>
              <a:t>توسط گيتهاي</a:t>
            </a:r>
            <a:r>
              <a:rPr lang="fa-IR" sz="2400" i="1" smtClean="0">
                <a:cs typeface="Nazanin" pitchFamily="2" charset="-78"/>
                <a:sym typeface="Symbol" pitchFamily="18" charset="2"/>
              </a:rPr>
              <a:t> </a:t>
            </a:r>
            <a:r>
              <a:rPr lang="en-US" sz="2400" smtClean="0">
                <a:cs typeface="Nazanin" pitchFamily="2" charset="-78"/>
                <a:sym typeface="Symbol" pitchFamily="18" charset="2"/>
              </a:rPr>
              <a:t>NOR</a:t>
            </a:r>
            <a:r>
              <a:rPr lang="fa-IR" sz="2400" i="1" smtClean="0">
                <a:cs typeface="Nazanin" pitchFamily="2" charset="-78"/>
                <a:sym typeface="Symbol" pitchFamily="18" charset="2"/>
              </a:rPr>
              <a:t> </a:t>
            </a:r>
            <a:r>
              <a:rPr lang="fa-IR" sz="2400" smtClean="0">
                <a:cs typeface="Nazanin" pitchFamily="2" charset="-78"/>
                <a:sym typeface="Symbol" pitchFamily="18" charset="2"/>
              </a:rPr>
              <a:t>ساخت</a:t>
            </a:r>
            <a:r>
              <a:rPr lang="fa-IR" sz="2400" i="1" smtClean="0">
                <a:cs typeface="Nazanin" pitchFamily="2" charset="-78"/>
                <a:sym typeface="Symbol" pitchFamily="18" charset="2"/>
              </a:rPr>
              <a:t>. مدار بدست آمده نيز شامل دو تراز گيت خواهد بود.</a:t>
            </a:r>
          </a:p>
          <a:p>
            <a:pPr lvl="1" algn="just" rtl="1" eaLnBrk="1" hangingPunct="1">
              <a:buFontTx/>
              <a:buNone/>
            </a:pPr>
            <a:r>
              <a:rPr lang="fa-IR" sz="2400" smtClean="0">
                <a:cs typeface="Nazanin" pitchFamily="2" charset="-78"/>
                <a:sym typeface="Symbol" pitchFamily="18" charset="2"/>
              </a:rPr>
              <a:t>براي پياده سازي تابع با گيتهاي </a:t>
            </a:r>
            <a:r>
              <a:rPr lang="en-US" sz="2400" smtClean="0">
                <a:cs typeface="Nazanin" pitchFamily="2" charset="-78"/>
                <a:sym typeface="Symbol" pitchFamily="18" charset="2"/>
              </a:rPr>
              <a:t>NAND</a:t>
            </a:r>
            <a:r>
              <a:rPr lang="fa-IR" sz="2400" smtClean="0">
                <a:cs typeface="Nazanin" pitchFamily="2" charset="-78"/>
                <a:sym typeface="Symbol" pitchFamily="18" charset="2"/>
              </a:rPr>
              <a:t> (</a:t>
            </a:r>
            <a:r>
              <a:rPr lang="en-US" sz="2400" smtClean="0">
                <a:cs typeface="Nazanin" pitchFamily="2" charset="-78"/>
                <a:sym typeface="Symbol" pitchFamily="18" charset="2"/>
              </a:rPr>
              <a:t>NOR</a:t>
            </a:r>
            <a:r>
              <a:rPr lang="fa-IR" sz="2400" smtClean="0">
                <a:cs typeface="Nazanin" pitchFamily="2" charset="-78"/>
                <a:sym typeface="Symbol" pitchFamily="18" charset="2"/>
              </a:rPr>
              <a:t>) </a:t>
            </a:r>
          </a:p>
          <a:p>
            <a:pPr lvl="1" algn="just" rtl="1" eaLnBrk="1" hangingPunct="1">
              <a:buFontTx/>
              <a:buNone/>
            </a:pPr>
            <a:r>
              <a:rPr lang="fa-IR" sz="2400" smtClean="0">
                <a:cs typeface="Nazanin" pitchFamily="2" charset="-78"/>
                <a:sym typeface="Symbol" pitchFamily="18" charset="2"/>
              </a:rPr>
              <a:t>1-ابتدا تابع را بصورت مجموع حاصلضربها (حاصلضرب مجموع‌ها) مي‌نويسيم.</a:t>
            </a:r>
          </a:p>
          <a:p>
            <a:pPr lvl="1" algn="just" rtl="1" eaLnBrk="1" hangingPunct="1">
              <a:buFontTx/>
              <a:buNone/>
            </a:pPr>
            <a:r>
              <a:rPr lang="fa-IR" sz="2400" smtClean="0">
                <a:cs typeface="Nazanin" pitchFamily="2" charset="-78"/>
                <a:sym typeface="Symbol" pitchFamily="18" charset="2"/>
              </a:rPr>
              <a:t>2- براي هر جملة حاصلضرب (حاصل جمع) يك گيت </a:t>
            </a:r>
            <a:r>
              <a:rPr lang="en-US" sz="2400" smtClean="0">
                <a:cs typeface="Nazanin" pitchFamily="2" charset="-78"/>
                <a:sym typeface="Symbol" pitchFamily="18" charset="2"/>
              </a:rPr>
              <a:t>NAND</a:t>
            </a:r>
            <a:r>
              <a:rPr lang="fa-IR" sz="2400" smtClean="0">
                <a:cs typeface="Nazanin" pitchFamily="2" charset="-78"/>
                <a:sym typeface="Symbol" pitchFamily="18" charset="2"/>
              </a:rPr>
              <a:t> (</a:t>
            </a:r>
            <a:r>
              <a:rPr lang="en-US" sz="2400" smtClean="0">
                <a:cs typeface="Nazanin" pitchFamily="2" charset="-78"/>
                <a:sym typeface="Symbol" pitchFamily="18" charset="2"/>
              </a:rPr>
              <a:t>NOR</a:t>
            </a:r>
            <a:r>
              <a:rPr lang="fa-IR" sz="2400" smtClean="0">
                <a:cs typeface="Nazanin" pitchFamily="2" charset="-78"/>
                <a:sym typeface="Symbol" pitchFamily="18" charset="2"/>
              </a:rPr>
              <a:t>) قرار دهيد. وروديهاي هر گيت، حرفهاي آن جمله هستند.</a:t>
            </a:r>
          </a:p>
          <a:p>
            <a:pPr lvl="1" algn="just" rtl="1" eaLnBrk="1" hangingPunct="1">
              <a:buFontTx/>
              <a:buNone/>
            </a:pPr>
            <a:r>
              <a:rPr lang="fa-IR" sz="2400" smtClean="0">
                <a:cs typeface="Nazanin" pitchFamily="2" charset="-78"/>
                <a:sym typeface="Symbol" pitchFamily="18" charset="2"/>
              </a:rPr>
              <a:t>3-يك گيت </a:t>
            </a:r>
            <a:r>
              <a:rPr lang="en-US" sz="2400" smtClean="0">
                <a:cs typeface="Nazanin" pitchFamily="2" charset="-78"/>
                <a:sym typeface="Symbol" pitchFamily="18" charset="2"/>
              </a:rPr>
              <a:t>NAND</a:t>
            </a:r>
            <a:r>
              <a:rPr lang="fa-IR" sz="2400" smtClean="0">
                <a:cs typeface="Nazanin" pitchFamily="2" charset="-78"/>
                <a:sym typeface="Symbol" pitchFamily="18" charset="2"/>
              </a:rPr>
              <a:t> (</a:t>
            </a:r>
            <a:r>
              <a:rPr lang="en-US" sz="2400" smtClean="0">
                <a:cs typeface="Nazanin" pitchFamily="2" charset="-78"/>
                <a:sym typeface="Symbol" pitchFamily="18" charset="2"/>
              </a:rPr>
              <a:t>NOR</a:t>
            </a:r>
            <a:r>
              <a:rPr lang="fa-IR" sz="2400" smtClean="0">
                <a:cs typeface="Nazanin" pitchFamily="2" charset="-78"/>
                <a:sym typeface="Symbol" pitchFamily="18" charset="2"/>
              </a:rPr>
              <a:t>) منفرد در دومين تراز قرار دهيد بطوريكه ورودي‌هاي آن خروجي هاي گيت‌هاي طبقه اول هستند.</a:t>
            </a:r>
          </a:p>
          <a:p>
            <a:pPr lvl="1" algn="just" rtl="1" eaLnBrk="1" hangingPunct="1">
              <a:buFontTx/>
              <a:buNone/>
            </a:pPr>
            <a:r>
              <a:rPr lang="fa-IR" sz="2400" smtClean="0">
                <a:cs typeface="Nazanin" pitchFamily="2" charset="-78"/>
                <a:sym typeface="Symbol" pitchFamily="18" charset="2"/>
              </a:rPr>
              <a:t>4-جملة با يك حرف منفرد نياز به يك معكوس كننده در اولين تراز دارد يا ممكن است كه مكمل شده و  بصورت يك ورودي براي گيت‌هاي دومين تراز بكار رود.</a:t>
            </a:r>
            <a:endParaRPr lang="en-US" sz="2400" smtClean="0">
              <a:cs typeface="Nazanin" pitchFamily="2" charset="-78"/>
              <a:sym typeface="Symbol" pitchFamily="18" charset="2"/>
            </a:endParaRPr>
          </a:p>
        </p:txBody>
      </p:sp>
      <p:sp>
        <p:nvSpPr>
          <p:cNvPr id="117764"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Shape 119809"/>
          <p:cNvSpPr>
            <a:spLocks noGrp="1" noChangeArrowheads="1"/>
          </p:cNvSpPr>
          <p:nvPr>
            <p:ph type="title" idx="4294967295"/>
          </p:nvPr>
        </p:nvSpPr>
        <p:spPr/>
        <p:txBody>
          <a:bodyPr lIns="92075" tIns="46038" rIns="92075" bIns="46038"/>
          <a:lstStyle/>
          <a:p>
            <a:pPr algn="r" rtl="1" eaLnBrk="1" hangingPunct="1">
              <a:spcBef>
                <a:spcPct val="20000"/>
              </a:spcBef>
            </a:pPr>
            <a:r>
              <a:rPr lang="fa-IR" sz="4800" b="1" i="1" smtClean="0">
                <a:solidFill>
                  <a:schemeClr val="tx1"/>
                </a:solidFill>
                <a:cs typeface="Nazanin" pitchFamily="2" charset="-78"/>
              </a:rPr>
              <a:t>مثال</a:t>
            </a:r>
            <a:endParaRPr lang="en-US" sz="4800" b="1" i="1" smtClean="0">
              <a:solidFill>
                <a:schemeClr val="tx1"/>
              </a:solidFill>
              <a:cs typeface="Nazanin" pitchFamily="2" charset="-78"/>
            </a:endParaRPr>
          </a:p>
        </p:txBody>
      </p:sp>
      <p:sp>
        <p:nvSpPr>
          <p:cNvPr id="118787" name="Shape 119810"/>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تابع زير را توسط گيتهاي </a:t>
            </a:r>
            <a:r>
              <a:rPr lang="en-US" sz="2400" smtClean="0">
                <a:cs typeface="Nazanin" pitchFamily="2" charset="-78"/>
              </a:rPr>
              <a:t>NAND</a:t>
            </a:r>
            <a:r>
              <a:rPr lang="fa-IR" sz="2400" smtClean="0">
                <a:cs typeface="Nazanin" pitchFamily="2" charset="-78"/>
              </a:rPr>
              <a:t> پياده سازيد:</a:t>
            </a:r>
          </a:p>
          <a:p>
            <a:pPr eaLnBrk="1" hangingPunct="1"/>
            <a:r>
              <a:rPr lang="en-US" sz="2400" smtClean="0">
                <a:cs typeface="Nazanin" pitchFamily="2" charset="-78"/>
              </a:rPr>
              <a:t>f(A,B,C,D,E)=ABC+DE</a:t>
            </a:r>
          </a:p>
          <a:p>
            <a:pPr algn="r" rtl="1" eaLnBrk="1" hangingPunct="1">
              <a:buFontTx/>
              <a:buNone/>
            </a:pPr>
            <a:r>
              <a:rPr lang="fa-IR" sz="2400" b="1" i="1" smtClean="0">
                <a:solidFill>
                  <a:schemeClr val="tx2"/>
                </a:solidFill>
                <a:cs typeface="Nazanin" pitchFamily="2" charset="-78"/>
              </a:rPr>
              <a:t>حل:</a:t>
            </a:r>
          </a:p>
          <a:p>
            <a:pPr algn="r" rtl="1" eaLnBrk="1" hangingPunct="1"/>
            <a:r>
              <a:rPr lang="fa-IR" sz="2400" smtClean="0">
                <a:cs typeface="Nazanin" pitchFamily="2" charset="-78"/>
              </a:rPr>
              <a:t>ابتدا دو گيت </a:t>
            </a:r>
            <a:r>
              <a:rPr lang="en-US" sz="2400" smtClean="0">
                <a:cs typeface="Nazanin" pitchFamily="2" charset="-78"/>
              </a:rPr>
              <a:t>NAND</a:t>
            </a:r>
            <a:r>
              <a:rPr lang="fa-IR" sz="2400" smtClean="0">
                <a:cs typeface="Nazanin" pitchFamily="2" charset="-78"/>
              </a:rPr>
              <a:t> در تراز اول قرار مي‌دهيم. براي هر جمله يك گيت انتخاب مي‌شود.</a:t>
            </a:r>
            <a:r>
              <a:rPr lang="fa-IR" sz="2800" b="1" smtClean="0">
                <a:cs typeface="Nazanin" pitchFamily="2" charset="-78"/>
              </a:rPr>
              <a:t> </a:t>
            </a:r>
            <a:endParaRPr lang="en-US" sz="2800" b="1" smtClean="0">
              <a:cs typeface="Nazanin" pitchFamily="2" charset="-78"/>
            </a:endParaRPr>
          </a:p>
        </p:txBody>
      </p:sp>
      <p:pic>
        <p:nvPicPr>
          <p:cNvPr id="118788" name="Rectangle 119811"/>
          <p:cNvPicPr>
            <a:picLocks noChangeAspect="1" noChangeArrowheads="1"/>
          </p:cNvPicPr>
          <p:nvPr/>
        </p:nvPicPr>
        <p:blipFill>
          <a:blip r:embed="rId2"/>
          <a:srcRect/>
          <a:stretch>
            <a:fillRect/>
          </a:stretch>
        </p:blipFill>
        <p:spPr bwMode="auto">
          <a:xfrm>
            <a:off x="1331913" y="3692525"/>
            <a:ext cx="6624637" cy="2257425"/>
          </a:xfrm>
          <a:prstGeom prst="rect">
            <a:avLst/>
          </a:prstGeom>
          <a:noFill/>
          <a:ln w="9525">
            <a:noFill/>
            <a:miter lim="800000"/>
            <a:headEnd/>
            <a:tailEnd/>
          </a:ln>
        </p:spPr>
      </p:pic>
      <p:sp>
        <p:nvSpPr>
          <p:cNvPr id="11878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Shape 120833"/>
          <p:cNvSpPr>
            <a:spLocks noGrp="1" noChangeArrowheads="1"/>
          </p:cNvSpPr>
          <p:nvPr>
            <p:ph type="title" idx="4294967295"/>
          </p:nvPr>
        </p:nvSpPr>
        <p:spPr/>
        <p:txBody>
          <a:bodyPr lIns="92075" tIns="46038" rIns="92075" bIns="46038"/>
          <a:lstStyle/>
          <a:p>
            <a:pPr algn="r" eaLnBrk="1" hangingPunct="1"/>
            <a:r>
              <a:rPr lang="fa-IR" sz="4800" b="1" i="1" smtClean="0">
                <a:solidFill>
                  <a:schemeClr val="tx1"/>
                </a:solidFill>
                <a:cs typeface="Nazanin" pitchFamily="2" charset="-78"/>
              </a:rPr>
              <a:t>مثال</a:t>
            </a:r>
            <a:endParaRPr lang="en-US" sz="4800" b="1" i="1" smtClean="0">
              <a:solidFill>
                <a:schemeClr val="tx1"/>
              </a:solidFill>
              <a:cs typeface="Nazanin" pitchFamily="2" charset="-78"/>
            </a:endParaRPr>
          </a:p>
        </p:txBody>
      </p:sp>
      <p:sp>
        <p:nvSpPr>
          <p:cNvPr id="119811" name="Shape 120834"/>
          <p:cNvSpPr>
            <a:spLocks noGrp="1" noChangeArrowheads="1"/>
          </p:cNvSpPr>
          <p:nvPr>
            <p:ph type="body" idx="4294967295"/>
          </p:nvPr>
        </p:nvSpPr>
        <p:spPr/>
        <p:txBody>
          <a:bodyPr lIns="92075" tIns="46038" rIns="92075" bIns="46038"/>
          <a:lstStyle/>
          <a:p>
            <a:pPr algn="r" rtl="1" eaLnBrk="1" hangingPunct="1"/>
            <a:r>
              <a:rPr lang="fa-IR" sz="2400" smtClean="0">
                <a:cs typeface="Nazanin" pitchFamily="2" charset="-78"/>
              </a:rPr>
              <a:t>تابع زير را توسط گيتهاي </a:t>
            </a:r>
            <a:r>
              <a:rPr lang="en-US" sz="2400" smtClean="0">
                <a:cs typeface="Nazanin" pitchFamily="2" charset="-78"/>
              </a:rPr>
              <a:t>NOR</a:t>
            </a:r>
            <a:r>
              <a:rPr lang="fa-IR" sz="2400" smtClean="0">
                <a:cs typeface="Nazanin" pitchFamily="2" charset="-78"/>
              </a:rPr>
              <a:t> پياده سازيد:</a:t>
            </a:r>
          </a:p>
          <a:p>
            <a:pPr eaLnBrk="1" hangingPunct="1">
              <a:buFontTx/>
              <a:buNone/>
            </a:pPr>
            <a:r>
              <a:rPr lang="en-US" sz="2400" i="1" smtClean="0">
                <a:cs typeface="Nazanin" pitchFamily="2" charset="-78"/>
              </a:rPr>
              <a:t>f(x,y,z)=x΄y+x΄z</a:t>
            </a:r>
          </a:p>
          <a:p>
            <a:pPr algn="r" rtl="1" eaLnBrk="1" hangingPunct="1">
              <a:buFontTx/>
              <a:buNone/>
            </a:pPr>
            <a:r>
              <a:rPr lang="fa-IR" sz="2400" b="1" i="1" smtClean="0">
                <a:solidFill>
                  <a:schemeClr val="tx2"/>
                </a:solidFill>
                <a:cs typeface="Nazanin" pitchFamily="2" charset="-78"/>
              </a:rPr>
              <a:t>حل:</a:t>
            </a:r>
          </a:p>
          <a:p>
            <a:pPr eaLnBrk="1" hangingPunct="1">
              <a:buFontTx/>
              <a:buNone/>
            </a:pPr>
            <a:r>
              <a:rPr lang="en-US" sz="2400" i="1" smtClean="0">
                <a:cs typeface="Nazanin" pitchFamily="2" charset="-78"/>
              </a:rPr>
              <a:t>f(x,y,z)=x΄y+x΄z=x΄(y+z)</a:t>
            </a:r>
          </a:p>
          <a:p>
            <a:pPr algn="r" rtl="1" eaLnBrk="1" hangingPunct="1"/>
            <a:r>
              <a:rPr lang="fa-IR" sz="2400" smtClean="0">
                <a:cs typeface="Nazanin" pitchFamily="2" charset="-78"/>
              </a:rPr>
              <a:t>مي‌توان دو گيت </a:t>
            </a:r>
            <a:r>
              <a:rPr lang="en-US" sz="2400" smtClean="0">
                <a:cs typeface="Nazanin" pitchFamily="2" charset="-78"/>
              </a:rPr>
              <a:t>NOR</a:t>
            </a:r>
            <a:r>
              <a:rPr lang="fa-IR" sz="2400" smtClean="0">
                <a:cs typeface="Nazanin" pitchFamily="2" charset="-78"/>
              </a:rPr>
              <a:t> در تراز اول قرار داد ولي</a:t>
            </a:r>
            <a:r>
              <a:rPr lang="en-US" sz="2400" smtClean="0">
                <a:cs typeface="Nazanin" pitchFamily="2" charset="-78"/>
              </a:rPr>
              <a:t> </a:t>
            </a:r>
            <a:r>
              <a:rPr lang="fa-IR" sz="2400" smtClean="0">
                <a:cs typeface="Nazanin" pitchFamily="2" charset="-78"/>
              </a:rPr>
              <a:t> از آنجا كه يكي از جملات تنها يك حرف است، تنها يك گيت در تراز اول بكار برده شد.</a:t>
            </a:r>
            <a:r>
              <a:rPr lang="fa-IR" sz="2800" b="1" smtClean="0">
                <a:cs typeface="Nazanin" pitchFamily="2" charset="-78"/>
              </a:rPr>
              <a:t> </a:t>
            </a:r>
            <a:endParaRPr lang="en-US" sz="2800" b="1" smtClean="0">
              <a:cs typeface="Nazanin" pitchFamily="2" charset="-78"/>
            </a:endParaRPr>
          </a:p>
        </p:txBody>
      </p:sp>
      <p:pic>
        <p:nvPicPr>
          <p:cNvPr id="119812" name="Rectangle 120836"/>
          <p:cNvPicPr>
            <a:picLocks noChangeAspect="1" noChangeArrowheads="1"/>
          </p:cNvPicPr>
          <p:nvPr/>
        </p:nvPicPr>
        <p:blipFill>
          <a:blip r:embed="rId2"/>
          <a:srcRect/>
          <a:stretch>
            <a:fillRect/>
          </a:stretch>
        </p:blipFill>
        <p:spPr bwMode="auto">
          <a:xfrm>
            <a:off x="1306513" y="4244975"/>
            <a:ext cx="5786437" cy="1920875"/>
          </a:xfrm>
          <a:prstGeom prst="rect">
            <a:avLst/>
          </a:prstGeom>
          <a:noFill/>
          <a:ln w="9525">
            <a:noFill/>
            <a:miter lim="800000"/>
            <a:headEnd/>
            <a:tailEnd/>
          </a:ln>
        </p:spPr>
      </p:pic>
      <p:sp>
        <p:nvSpPr>
          <p:cNvPr id="11981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Shape 123905"/>
          <p:cNvSpPr>
            <a:spLocks noGrp="1" noChangeArrowheads="1"/>
          </p:cNvSpPr>
          <p:nvPr>
            <p:ph type="title" idx="4294967295"/>
          </p:nvPr>
        </p:nvSpPr>
        <p:spPr>
          <a:noFill/>
        </p:spPr>
        <p:txBody>
          <a:bodyPr lIns="92075" tIns="46038" rIns="92075" bIns="46038"/>
          <a:lstStyle/>
          <a:p>
            <a:pPr eaLnBrk="1" hangingPunct="1"/>
            <a:endParaRPr lang="en-US" smtClean="0">
              <a:cs typeface="Times New Roman" pitchFamily="18" charset="0"/>
            </a:endParaRPr>
          </a:p>
        </p:txBody>
      </p:sp>
      <p:sp>
        <p:nvSpPr>
          <p:cNvPr id="120835" name="Shape 123906"/>
          <p:cNvSpPr>
            <a:spLocks noGrp="1" noChangeArrowheads="1"/>
          </p:cNvSpPr>
          <p:nvPr>
            <p:ph type="body" idx="4294967295"/>
          </p:nvPr>
        </p:nvSpPr>
        <p:spPr/>
        <p:txBody>
          <a:bodyPr lIns="92075" tIns="46038" rIns="92075" bIns="46038"/>
          <a:lstStyle/>
          <a:p>
            <a:pPr eaLnBrk="1" hangingPunct="1"/>
            <a:endParaRPr lang="fa-IR" smtClean="0">
              <a:cs typeface="Times New Roman" pitchFamily="18" charset="0"/>
            </a:endParaRPr>
          </a:p>
          <a:p>
            <a:pPr eaLnBrk="1" hangingPunct="1"/>
            <a:endParaRPr lang="fa-IR" smtClean="0">
              <a:cs typeface="Times New Roman" pitchFamily="18" charset="0"/>
            </a:endParaRPr>
          </a:p>
          <a:p>
            <a:pPr algn="ctr" eaLnBrk="1" hangingPunct="1">
              <a:buFontTx/>
              <a:buNone/>
            </a:pPr>
            <a:r>
              <a:rPr lang="fa-IR" sz="3800" b="1" smtClean="0">
                <a:solidFill>
                  <a:srgbClr val="FF3300"/>
                </a:solidFill>
                <a:latin typeface="Afra" pitchFamily="2" charset="-78"/>
                <a:cs typeface="Afra" pitchFamily="2" charset="-78"/>
              </a:rPr>
              <a:t>ساده سازي توابع بولي</a:t>
            </a:r>
            <a:endParaRPr lang="en-US" sz="3800" b="1" smtClean="0">
              <a:solidFill>
                <a:srgbClr val="FF3300"/>
              </a:solidFill>
              <a:latin typeface="Afra" pitchFamily="2" charset="-78"/>
              <a:cs typeface="Afra" pitchFamily="2" charset="-78"/>
            </a:endParaRPr>
          </a:p>
        </p:txBody>
      </p:sp>
      <p:sp>
        <p:nvSpPr>
          <p:cNvPr id="12083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152400"/>
            <a:ext cx="7772400" cy="609600"/>
          </a:xfrm>
        </p:spPr>
        <p:txBody>
          <a:bodyPr/>
          <a:lstStyle/>
          <a:p>
            <a:pPr eaLnBrk="1" hangingPunct="1"/>
            <a:r>
              <a:rPr lang="fa-IR" sz="2800" b="1" smtClean="0">
                <a:cs typeface="Nazanin" pitchFamily="2" charset="-78"/>
              </a:rPr>
              <a:t>تبديل بين مبناهاي 16،2و8</a:t>
            </a:r>
            <a:endParaRPr lang="en-US" sz="2800" b="1" smtClean="0">
              <a:cs typeface="Nazanin" pitchFamily="2" charset="-78"/>
            </a:endParaRPr>
          </a:p>
        </p:txBody>
      </p:sp>
      <p:sp>
        <p:nvSpPr>
          <p:cNvPr id="56323" name="Rectangle 4"/>
          <p:cNvSpPr>
            <a:spLocks noChangeArrowheads="1"/>
          </p:cNvSpPr>
          <p:nvPr/>
        </p:nvSpPr>
        <p:spPr bwMode="auto">
          <a:xfrm>
            <a:off x="1752600" y="3352800"/>
            <a:ext cx="40640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1  0  1  0  1  1  1  1  0  1  1  0  0  0  1  1</a:t>
            </a:r>
          </a:p>
        </p:txBody>
      </p:sp>
      <p:sp>
        <p:nvSpPr>
          <p:cNvPr id="56324" name="Line 5"/>
          <p:cNvSpPr>
            <a:spLocks noChangeShapeType="1"/>
          </p:cNvSpPr>
          <p:nvPr/>
        </p:nvSpPr>
        <p:spPr bwMode="auto">
          <a:xfrm>
            <a:off x="2132013" y="3397250"/>
            <a:ext cx="558800" cy="0"/>
          </a:xfrm>
          <a:prstGeom prst="line">
            <a:avLst/>
          </a:prstGeom>
          <a:noFill/>
          <a:ln w="12700">
            <a:solidFill>
              <a:schemeClr val="tx1"/>
            </a:solidFill>
            <a:round/>
            <a:headEnd/>
            <a:tailEnd/>
          </a:ln>
        </p:spPr>
        <p:txBody>
          <a:bodyPr wrap="none" anchor="ctr"/>
          <a:lstStyle/>
          <a:p>
            <a:endParaRPr lang="en-US"/>
          </a:p>
        </p:txBody>
      </p:sp>
      <p:sp>
        <p:nvSpPr>
          <p:cNvPr id="56325" name="Line 6"/>
          <p:cNvSpPr>
            <a:spLocks noChangeShapeType="1"/>
          </p:cNvSpPr>
          <p:nvPr/>
        </p:nvSpPr>
        <p:spPr bwMode="auto">
          <a:xfrm>
            <a:off x="1898650" y="3644900"/>
            <a:ext cx="788988" cy="0"/>
          </a:xfrm>
          <a:prstGeom prst="line">
            <a:avLst/>
          </a:prstGeom>
          <a:noFill/>
          <a:ln w="12700">
            <a:solidFill>
              <a:schemeClr val="tx1"/>
            </a:solidFill>
            <a:round/>
            <a:headEnd/>
            <a:tailEnd/>
          </a:ln>
        </p:spPr>
        <p:txBody>
          <a:bodyPr wrap="none" anchor="ctr"/>
          <a:lstStyle/>
          <a:p>
            <a:endParaRPr lang="en-US"/>
          </a:p>
        </p:txBody>
      </p:sp>
      <p:sp>
        <p:nvSpPr>
          <p:cNvPr id="56326" name="Line 7"/>
          <p:cNvSpPr>
            <a:spLocks noChangeShapeType="1"/>
          </p:cNvSpPr>
          <p:nvPr/>
        </p:nvSpPr>
        <p:spPr bwMode="auto">
          <a:xfrm>
            <a:off x="1773238" y="3397250"/>
            <a:ext cx="195262" cy="0"/>
          </a:xfrm>
          <a:prstGeom prst="line">
            <a:avLst/>
          </a:prstGeom>
          <a:noFill/>
          <a:ln w="12700">
            <a:solidFill>
              <a:schemeClr val="tx1"/>
            </a:solidFill>
            <a:round/>
            <a:headEnd/>
            <a:tailEnd/>
          </a:ln>
        </p:spPr>
        <p:txBody>
          <a:bodyPr wrap="none" anchor="ctr"/>
          <a:lstStyle/>
          <a:p>
            <a:endParaRPr lang="en-US"/>
          </a:p>
        </p:txBody>
      </p:sp>
      <p:sp>
        <p:nvSpPr>
          <p:cNvPr id="56327" name="Rectangle 8"/>
          <p:cNvSpPr>
            <a:spLocks noChangeArrowheads="1"/>
          </p:cNvSpPr>
          <p:nvPr/>
        </p:nvSpPr>
        <p:spPr bwMode="auto">
          <a:xfrm>
            <a:off x="1752600" y="3095625"/>
            <a:ext cx="38100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1      2          7          5          4          3</a:t>
            </a:r>
          </a:p>
        </p:txBody>
      </p:sp>
      <p:sp>
        <p:nvSpPr>
          <p:cNvPr id="56328" name="Rectangle 9"/>
          <p:cNvSpPr>
            <a:spLocks noChangeArrowheads="1"/>
          </p:cNvSpPr>
          <p:nvPr/>
        </p:nvSpPr>
        <p:spPr bwMode="auto">
          <a:xfrm>
            <a:off x="2168525" y="3597275"/>
            <a:ext cx="32893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A             F              6              3</a:t>
            </a:r>
          </a:p>
        </p:txBody>
      </p:sp>
      <p:sp>
        <p:nvSpPr>
          <p:cNvPr id="56329" name="Rectangle 10"/>
          <p:cNvSpPr>
            <a:spLocks noChangeArrowheads="1"/>
          </p:cNvSpPr>
          <p:nvPr/>
        </p:nvSpPr>
        <p:spPr bwMode="auto">
          <a:xfrm>
            <a:off x="6146800" y="3321050"/>
            <a:ext cx="8382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Binary</a:t>
            </a:r>
          </a:p>
        </p:txBody>
      </p:sp>
      <p:sp>
        <p:nvSpPr>
          <p:cNvPr id="56330" name="Rectangle 11"/>
          <p:cNvSpPr>
            <a:spLocks noChangeArrowheads="1"/>
          </p:cNvSpPr>
          <p:nvPr/>
        </p:nvSpPr>
        <p:spPr bwMode="auto">
          <a:xfrm>
            <a:off x="6240463" y="3549650"/>
            <a:ext cx="6731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Hexa</a:t>
            </a:r>
          </a:p>
        </p:txBody>
      </p:sp>
      <p:sp>
        <p:nvSpPr>
          <p:cNvPr id="56331" name="Line 12"/>
          <p:cNvSpPr>
            <a:spLocks noChangeShapeType="1"/>
          </p:cNvSpPr>
          <p:nvPr/>
        </p:nvSpPr>
        <p:spPr bwMode="auto">
          <a:xfrm>
            <a:off x="2884488" y="3397250"/>
            <a:ext cx="558800" cy="0"/>
          </a:xfrm>
          <a:prstGeom prst="line">
            <a:avLst/>
          </a:prstGeom>
          <a:noFill/>
          <a:ln w="12700">
            <a:solidFill>
              <a:schemeClr val="tx1"/>
            </a:solidFill>
            <a:round/>
            <a:headEnd/>
            <a:tailEnd/>
          </a:ln>
        </p:spPr>
        <p:txBody>
          <a:bodyPr wrap="none" anchor="ctr"/>
          <a:lstStyle/>
          <a:p>
            <a:endParaRPr lang="en-US"/>
          </a:p>
        </p:txBody>
      </p:sp>
      <p:sp>
        <p:nvSpPr>
          <p:cNvPr id="56332" name="Line 13"/>
          <p:cNvSpPr>
            <a:spLocks noChangeShapeType="1"/>
          </p:cNvSpPr>
          <p:nvPr/>
        </p:nvSpPr>
        <p:spPr bwMode="auto">
          <a:xfrm>
            <a:off x="3656013" y="3397250"/>
            <a:ext cx="558800" cy="0"/>
          </a:xfrm>
          <a:prstGeom prst="line">
            <a:avLst/>
          </a:prstGeom>
          <a:noFill/>
          <a:ln w="12700">
            <a:solidFill>
              <a:schemeClr val="tx1"/>
            </a:solidFill>
            <a:round/>
            <a:headEnd/>
            <a:tailEnd/>
          </a:ln>
        </p:spPr>
        <p:txBody>
          <a:bodyPr wrap="none" anchor="ctr"/>
          <a:lstStyle/>
          <a:p>
            <a:endParaRPr lang="en-US"/>
          </a:p>
        </p:txBody>
      </p:sp>
      <p:sp>
        <p:nvSpPr>
          <p:cNvPr id="56333" name="Line 14"/>
          <p:cNvSpPr>
            <a:spLocks noChangeShapeType="1"/>
          </p:cNvSpPr>
          <p:nvPr/>
        </p:nvSpPr>
        <p:spPr bwMode="auto">
          <a:xfrm>
            <a:off x="4379913" y="3397250"/>
            <a:ext cx="558800" cy="0"/>
          </a:xfrm>
          <a:prstGeom prst="line">
            <a:avLst/>
          </a:prstGeom>
          <a:noFill/>
          <a:ln w="12700">
            <a:solidFill>
              <a:schemeClr val="tx1"/>
            </a:solidFill>
            <a:round/>
            <a:headEnd/>
            <a:tailEnd/>
          </a:ln>
        </p:spPr>
        <p:txBody>
          <a:bodyPr wrap="none" anchor="ctr"/>
          <a:lstStyle/>
          <a:p>
            <a:endParaRPr lang="en-US"/>
          </a:p>
        </p:txBody>
      </p:sp>
      <p:sp>
        <p:nvSpPr>
          <p:cNvPr id="56334" name="Line 15"/>
          <p:cNvSpPr>
            <a:spLocks noChangeShapeType="1"/>
          </p:cNvSpPr>
          <p:nvPr/>
        </p:nvSpPr>
        <p:spPr bwMode="auto">
          <a:xfrm>
            <a:off x="5113338" y="3397250"/>
            <a:ext cx="558800" cy="0"/>
          </a:xfrm>
          <a:prstGeom prst="line">
            <a:avLst/>
          </a:prstGeom>
          <a:noFill/>
          <a:ln w="12700">
            <a:solidFill>
              <a:schemeClr val="tx1"/>
            </a:solidFill>
            <a:round/>
            <a:headEnd/>
            <a:tailEnd/>
          </a:ln>
        </p:spPr>
        <p:txBody>
          <a:bodyPr wrap="none" anchor="ctr"/>
          <a:lstStyle/>
          <a:p>
            <a:endParaRPr lang="en-US"/>
          </a:p>
        </p:txBody>
      </p:sp>
      <p:sp>
        <p:nvSpPr>
          <p:cNvPr id="56335" name="Line 16"/>
          <p:cNvSpPr>
            <a:spLocks noChangeShapeType="1"/>
          </p:cNvSpPr>
          <p:nvPr/>
        </p:nvSpPr>
        <p:spPr bwMode="auto">
          <a:xfrm>
            <a:off x="2909888" y="3644900"/>
            <a:ext cx="790575" cy="0"/>
          </a:xfrm>
          <a:prstGeom prst="line">
            <a:avLst/>
          </a:prstGeom>
          <a:noFill/>
          <a:ln w="12700">
            <a:solidFill>
              <a:schemeClr val="tx1"/>
            </a:solidFill>
            <a:round/>
            <a:headEnd/>
            <a:tailEnd/>
          </a:ln>
        </p:spPr>
        <p:txBody>
          <a:bodyPr wrap="none" anchor="ctr"/>
          <a:lstStyle/>
          <a:p>
            <a:endParaRPr lang="en-US"/>
          </a:p>
        </p:txBody>
      </p:sp>
      <p:sp>
        <p:nvSpPr>
          <p:cNvPr id="56336" name="Line 17"/>
          <p:cNvSpPr>
            <a:spLocks noChangeShapeType="1"/>
          </p:cNvSpPr>
          <p:nvPr/>
        </p:nvSpPr>
        <p:spPr bwMode="auto">
          <a:xfrm>
            <a:off x="3921125" y="3644900"/>
            <a:ext cx="790575" cy="0"/>
          </a:xfrm>
          <a:prstGeom prst="line">
            <a:avLst/>
          </a:prstGeom>
          <a:noFill/>
          <a:ln w="12700">
            <a:solidFill>
              <a:schemeClr val="tx1"/>
            </a:solidFill>
            <a:round/>
            <a:headEnd/>
            <a:tailEnd/>
          </a:ln>
        </p:spPr>
        <p:txBody>
          <a:bodyPr wrap="none" anchor="ctr"/>
          <a:lstStyle/>
          <a:p>
            <a:endParaRPr lang="en-US"/>
          </a:p>
        </p:txBody>
      </p:sp>
      <p:sp>
        <p:nvSpPr>
          <p:cNvPr id="56337" name="Line 18"/>
          <p:cNvSpPr>
            <a:spLocks noChangeShapeType="1"/>
          </p:cNvSpPr>
          <p:nvPr/>
        </p:nvSpPr>
        <p:spPr bwMode="auto">
          <a:xfrm>
            <a:off x="4924425" y="3644900"/>
            <a:ext cx="788988" cy="0"/>
          </a:xfrm>
          <a:prstGeom prst="line">
            <a:avLst/>
          </a:prstGeom>
          <a:noFill/>
          <a:ln w="12700">
            <a:solidFill>
              <a:schemeClr val="tx1"/>
            </a:solidFill>
            <a:round/>
            <a:headEnd/>
            <a:tailEnd/>
          </a:ln>
        </p:spPr>
        <p:txBody>
          <a:bodyPr wrap="none" anchor="ctr"/>
          <a:lstStyle/>
          <a:p>
            <a:endParaRPr lang="en-US"/>
          </a:p>
        </p:txBody>
      </p:sp>
      <p:sp>
        <p:nvSpPr>
          <p:cNvPr id="56338" name="Rectangle 19"/>
          <p:cNvSpPr>
            <a:spLocks noGrp="1" noChangeArrowheads="1"/>
          </p:cNvSpPr>
          <p:nvPr>
            <p:ph type="subTitle" idx="1"/>
          </p:nvPr>
        </p:nvSpPr>
        <p:spPr>
          <a:xfrm>
            <a:off x="533400" y="1219200"/>
            <a:ext cx="7620000" cy="4800600"/>
          </a:xfrm>
          <a:noFill/>
        </p:spPr>
        <p:txBody>
          <a:bodyPr/>
          <a:lstStyle/>
          <a:p>
            <a:pPr algn="r" defTabSz="762000" rtl="1">
              <a:lnSpc>
                <a:spcPct val="102000"/>
              </a:lnSpc>
              <a:spcBef>
                <a:spcPct val="0"/>
              </a:spcBef>
            </a:pPr>
            <a:r>
              <a:rPr kumimoji="1" lang="fa-IR" altLang="ko-KR" sz="1800" b="1" smtClean="0">
                <a:cs typeface="Nazanin" pitchFamily="2" charset="-78"/>
              </a:rPr>
              <a:t>تبديل بين مبناهاي2،8و16به سادگي دسته بندي رقم ها و جايگزيني آنها با رقمهاي متناظر در سيستم ديگر مي باشد. </a:t>
            </a:r>
            <a:endParaRPr kumimoji="1" lang="en-US" altLang="ko-KR" sz="1800" b="1" smtClean="0">
              <a:ea typeface="Gulim" pitchFamily="34" charset="-127"/>
              <a:cs typeface="Nazanin" pitchFamily="2" charset="-78"/>
            </a:endParaRPr>
          </a:p>
        </p:txBody>
      </p:sp>
      <p:sp>
        <p:nvSpPr>
          <p:cNvPr id="56339" name="Rectangle 20"/>
          <p:cNvSpPr>
            <a:spLocks noChangeArrowheads="1"/>
          </p:cNvSpPr>
          <p:nvPr/>
        </p:nvSpPr>
        <p:spPr bwMode="auto">
          <a:xfrm>
            <a:off x="6248400" y="3019425"/>
            <a:ext cx="698500" cy="330200"/>
          </a:xfrm>
          <a:prstGeom prst="rect">
            <a:avLst/>
          </a:prstGeom>
          <a:noFill/>
          <a:ln w="12700">
            <a:noFill/>
            <a:miter lim="800000"/>
            <a:headEnd/>
            <a:tailEnd/>
          </a:ln>
        </p:spPr>
        <p:txBody>
          <a:bodyPr wrap="none" lIns="63500" tIns="25400" rIns="63500" bIns="25400">
            <a:spAutoFit/>
          </a:bodyPr>
          <a:lstStyle/>
          <a:p>
            <a:pPr algn="l" defTabSz="762000" eaLnBrk="0" hangingPunct="0">
              <a:lnSpc>
                <a:spcPct val="102000"/>
              </a:lnSpc>
            </a:pPr>
            <a:r>
              <a:rPr kumimoji="1" lang="en-US" altLang="ko-KR" b="1" u="none">
                <a:ea typeface="Gulim" pitchFamily="34" charset="-127"/>
              </a:rPr>
              <a:t>Octal</a:t>
            </a:r>
          </a:p>
        </p:txBody>
      </p:sp>
      <p:sp>
        <p:nvSpPr>
          <p:cNvPr id="56340" name="Footer Placeholder 21"/>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Shape 124929"/>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روشهاي ساده‌سازي توابع</a:t>
            </a:r>
            <a:endParaRPr lang="en-US" sz="5400" b="1" i="1" smtClean="0">
              <a:cs typeface="Nazanin" pitchFamily="2" charset="-78"/>
            </a:endParaRPr>
          </a:p>
        </p:txBody>
      </p:sp>
      <p:sp>
        <p:nvSpPr>
          <p:cNvPr id="121859" name="Shape 124930"/>
          <p:cNvSpPr>
            <a:spLocks noGrp="1" noChangeArrowheads="1"/>
          </p:cNvSpPr>
          <p:nvPr>
            <p:ph type="body" idx="4294967295"/>
          </p:nvPr>
        </p:nvSpPr>
        <p:spPr/>
        <p:txBody>
          <a:bodyPr lIns="92075" tIns="46038" rIns="92075" bIns="46038"/>
          <a:lstStyle/>
          <a:p>
            <a:pPr algn="justLow" rtl="1" eaLnBrk="1" hangingPunct="1"/>
            <a:endParaRPr lang="fa-IR" sz="2600" b="1" i="1" smtClean="0">
              <a:cs typeface="Nazanin" pitchFamily="2" charset="-78"/>
            </a:endParaRPr>
          </a:p>
          <a:p>
            <a:pPr algn="justLow" rtl="1" eaLnBrk="1" hangingPunct="1"/>
            <a:r>
              <a:rPr lang="fa-IR" sz="2600" b="1" i="1" smtClean="0">
                <a:cs typeface="Nazanin" pitchFamily="2" charset="-78"/>
              </a:rPr>
              <a:t>استفاده از قضايا و اصول جبر بول</a:t>
            </a:r>
          </a:p>
          <a:p>
            <a:pPr algn="justLow" rtl="1" eaLnBrk="1" hangingPunct="1"/>
            <a:r>
              <a:rPr lang="fa-IR" sz="2600" b="1" i="1" smtClean="0">
                <a:cs typeface="Nazanin" pitchFamily="2" charset="-78"/>
              </a:rPr>
              <a:t>استفاده از جدول كارنو</a:t>
            </a:r>
          </a:p>
          <a:p>
            <a:pPr algn="justLow" rtl="1" eaLnBrk="1" hangingPunct="1"/>
            <a:endParaRPr lang="fa-IR" sz="2600" b="1" i="1" smtClean="0">
              <a:cs typeface="Nazanin" pitchFamily="2" charset="-78"/>
            </a:endParaRPr>
          </a:p>
          <a:p>
            <a:pPr algn="justLow" rtl="1" eaLnBrk="1" hangingPunct="1"/>
            <a:r>
              <a:rPr lang="fa-IR" sz="2400" smtClean="0">
                <a:cs typeface="Nazanin" pitchFamily="2" charset="-78"/>
              </a:rPr>
              <a:t>هر تابع بولي را مي‌توان بصورت مجموعي از جملات مي‌نيمم نشان داد.</a:t>
            </a:r>
          </a:p>
          <a:p>
            <a:pPr algn="justLow" rtl="1" eaLnBrk="1" hangingPunct="1"/>
            <a:r>
              <a:rPr lang="fa-IR" sz="2400" smtClean="0">
                <a:cs typeface="Nazanin" pitchFamily="2" charset="-78"/>
              </a:rPr>
              <a:t>جدول كارنو از مربعهايي تشكيل شده است كه هر يك نشان دهندة يكي از جملات مي‌نيمم است.</a:t>
            </a:r>
          </a:p>
          <a:p>
            <a:pPr algn="justLow" rtl="1" eaLnBrk="1" hangingPunct="1"/>
            <a:r>
              <a:rPr lang="fa-IR" sz="2400" smtClean="0">
                <a:cs typeface="Nazanin" pitchFamily="2" charset="-78"/>
              </a:rPr>
              <a:t>براي توابع دو متغيري، جدول كارنو داراي چهار خانه است. </a:t>
            </a:r>
          </a:p>
          <a:p>
            <a:pPr algn="justLow" rtl="1" eaLnBrk="1" hangingPunct="1"/>
            <a:r>
              <a:rPr lang="fa-IR" sz="2400" smtClean="0">
                <a:cs typeface="Nazanin" pitchFamily="2" charset="-78"/>
              </a:rPr>
              <a:t>بطور كلي براي توابع با </a:t>
            </a:r>
            <a:r>
              <a:rPr lang="en-US" sz="2400" smtClean="0">
                <a:cs typeface="Nazanin" pitchFamily="2" charset="-78"/>
              </a:rPr>
              <a:t>n</a:t>
            </a:r>
            <a:r>
              <a:rPr lang="fa-IR" sz="2400" smtClean="0">
                <a:cs typeface="Nazanin" pitchFamily="2" charset="-78"/>
              </a:rPr>
              <a:t> متغير، جدول كارنو داراي </a:t>
            </a:r>
            <a:r>
              <a:rPr lang="en-US" sz="2400" smtClean="0">
                <a:cs typeface="Nazanin" pitchFamily="2" charset="-78"/>
              </a:rPr>
              <a:t>2</a:t>
            </a:r>
            <a:r>
              <a:rPr lang="en-US" sz="2400" baseline="30000" smtClean="0">
                <a:cs typeface="Nazanin" pitchFamily="2" charset="-78"/>
              </a:rPr>
              <a:t>n</a:t>
            </a:r>
            <a:r>
              <a:rPr lang="fa-IR" sz="2400" smtClean="0">
                <a:cs typeface="Nazanin" pitchFamily="2" charset="-78"/>
              </a:rPr>
              <a:t> خانه است.</a:t>
            </a:r>
          </a:p>
          <a:p>
            <a:pPr algn="justLow" rtl="1" eaLnBrk="1" hangingPunct="1"/>
            <a:endParaRPr lang="en-US" sz="2400" smtClean="0">
              <a:cs typeface="Nazanin" pitchFamily="2" charset="-78"/>
            </a:endParaRPr>
          </a:p>
        </p:txBody>
      </p:sp>
      <p:sp>
        <p:nvSpPr>
          <p:cNvPr id="121860"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Shape 125953"/>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جدول كارنو براي دو متغير</a:t>
            </a:r>
            <a:endParaRPr lang="en-US" sz="5400" b="1" i="1" smtClean="0">
              <a:cs typeface="Nazanin" pitchFamily="2" charset="-78"/>
            </a:endParaRPr>
          </a:p>
        </p:txBody>
      </p:sp>
      <p:sp>
        <p:nvSpPr>
          <p:cNvPr id="122883" name="Shape 125954"/>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نحوه قرار گرفتن جملات مي‌نيمم در جدول كارنو</a:t>
            </a:r>
          </a:p>
          <a:p>
            <a:pPr algn="justLow" rtl="1" eaLnBrk="1" hangingPunct="1"/>
            <a:r>
              <a:rPr lang="fa-IR" sz="2400" smtClean="0">
                <a:cs typeface="Nazanin" pitchFamily="2" charset="-78"/>
              </a:rPr>
              <a:t>هر خانة جدول با خانة مجاور خود تنها در يك رقم تفاوت دارد.</a:t>
            </a:r>
            <a:endParaRPr lang="en-US" sz="2400" smtClean="0">
              <a:cs typeface="Nazanin" pitchFamily="2" charset="-78"/>
            </a:endParaRPr>
          </a:p>
        </p:txBody>
      </p:sp>
      <p:pic>
        <p:nvPicPr>
          <p:cNvPr id="122884" name="Rectangle 125955"/>
          <p:cNvPicPr>
            <a:picLocks noChangeAspect="1" noChangeArrowheads="1"/>
          </p:cNvPicPr>
          <p:nvPr/>
        </p:nvPicPr>
        <p:blipFill>
          <a:blip r:embed="rId2"/>
          <a:srcRect/>
          <a:stretch>
            <a:fillRect/>
          </a:stretch>
        </p:blipFill>
        <p:spPr bwMode="auto">
          <a:xfrm>
            <a:off x="1763713" y="2827338"/>
            <a:ext cx="5329237" cy="3265487"/>
          </a:xfrm>
          <a:prstGeom prst="rect">
            <a:avLst/>
          </a:prstGeom>
          <a:noFill/>
          <a:ln w="9525">
            <a:noFill/>
            <a:miter lim="800000"/>
            <a:headEnd/>
            <a:tailEnd/>
          </a:ln>
        </p:spPr>
      </p:pic>
      <p:sp>
        <p:nvSpPr>
          <p:cNvPr id="122885"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Shape 167937"/>
          <p:cNvSpPr>
            <a:spLocks noGrp="1" noChangeArrowheads="1"/>
          </p:cNvSpPr>
          <p:nvPr>
            <p:ph type="title" idx="4294967295"/>
          </p:nvPr>
        </p:nvSpPr>
        <p:spPr/>
        <p:txBody>
          <a:bodyPr lIns="92075" tIns="46038" rIns="92075" bIns="46038"/>
          <a:lstStyle/>
          <a:p>
            <a:pPr algn="r" rtl="1" eaLnBrk="1" hangingPunct="1"/>
            <a:r>
              <a:rPr lang="fa-IR" sz="4800" b="1" i="1" smtClean="0">
                <a:solidFill>
                  <a:schemeClr val="tx1"/>
                </a:solidFill>
                <a:cs typeface="Nazanin" pitchFamily="2" charset="-78"/>
              </a:rPr>
              <a:t>مثال</a:t>
            </a:r>
            <a:endParaRPr lang="en-US" sz="4800" b="1" i="1" smtClean="0">
              <a:solidFill>
                <a:schemeClr val="tx1"/>
              </a:solidFill>
              <a:cs typeface="Nazanin" pitchFamily="2" charset="-78"/>
            </a:endParaRPr>
          </a:p>
        </p:txBody>
      </p:sp>
      <p:sp>
        <p:nvSpPr>
          <p:cNvPr id="123907" name="Shape 167938"/>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توابع زير را توسط جدول كارنو نمايش دهيد.</a:t>
            </a:r>
          </a:p>
          <a:p>
            <a:pPr algn="justLow" eaLnBrk="1" hangingPunct="1"/>
            <a:r>
              <a:rPr lang="en-US" sz="2400" i="1" smtClean="0">
                <a:cs typeface="Nazanin" pitchFamily="2" charset="-78"/>
              </a:rPr>
              <a:t>f</a:t>
            </a:r>
            <a:r>
              <a:rPr lang="en-US" sz="2400" i="1" baseline="-25000" smtClean="0">
                <a:cs typeface="Nazanin" pitchFamily="2" charset="-78"/>
              </a:rPr>
              <a:t>1</a:t>
            </a:r>
            <a:r>
              <a:rPr lang="en-US" sz="2400" i="1" smtClean="0">
                <a:cs typeface="Nazanin" pitchFamily="2" charset="-78"/>
              </a:rPr>
              <a:t>(x,y)=xy΄+xy+x΄y  		</a:t>
            </a:r>
          </a:p>
          <a:p>
            <a:pPr algn="justLow" eaLnBrk="1" hangingPunct="1"/>
            <a:r>
              <a:rPr lang="en-US" sz="2400" i="1" smtClean="0">
                <a:cs typeface="Nazanin" pitchFamily="2" charset="-78"/>
              </a:rPr>
              <a:t>f</a:t>
            </a:r>
            <a:r>
              <a:rPr lang="en-US" sz="2400" i="1" baseline="-25000" smtClean="0">
                <a:cs typeface="Nazanin" pitchFamily="2" charset="-78"/>
              </a:rPr>
              <a:t>2</a:t>
            </a:r>
            <a:r>
              <a:rPr lang="en-US" sz="2400" i="1" smtClean="0">
                <a:cs typeface="Nazanin" pitchFamily="2" charset="-78"/>
              </a:rPr>
              <a:t>(x,y)=x+y</a:t>
            </a:r>
          </a:p>
          <a:p>
            <a:pPr algn="justLow" rtl="1" eaLnBrk="1" hangingPunct="1">
              <a:buFontTx/>
              <a:buNone/>
            </a:pPr>
            <a:r>
              <a:rPr lang="fa-IR" sz="2400" b="1" i="1" smtClean="0">
                <a:cs typeface="Nazanin" pitchFamily="2" charset="-78"/>
              </a:rPr>
              <a:t>حل: </a:t>
            </a:r>
            <a:r>
              <a:rPr lang="fa-IR" sz="2400" smtClean="0">
                <a:cs typeface="Nazanin" pitchFamily="2" charset="-78"/>
              </a:rPr>
              <a:t>همانگونه كه ديده مي‌شود، هر دو تابع به يك صورت در جدول ظاهر شده اند. همچنين با استفاده از قوانين جبر بول ميتوان </a:t>
            </a:r>
            <a:r>
              <a:rPr lang="en-US" sz="2400" i="1" smtClean="0">
                <a:cs typeface="Nazanin" pitchFamily="2" charset="-78"/>
              </a:rPr>
              <a:t>f</a:t>
            </a:r>
            <a:r>
              <a:rPr lang="en-US" sz="2400" i="1" baseline="-25000" smtClean="0">
                <a:cs typeface="Nazanin" pitchFamily="2" charset="-78"/>
              </a:rPr>
              <a:t>1</a:t>
            </a:r>
            <a:r>
              <a:rPr lang="fa-IR" sz="2400" smtClean="0">
                <a:cs typeface="Nazanin" pitchFamily="2" charset="-78"/>
              </a:rPr>
              <a:t> را ساده كرد و به </a:t>
            </a:r>
            <a:r>
              <a:rPr lang="en-US" sz="2400" i="1" smtClean="0">
                <a:cs typeface="Nazanin" pitchFamily="2" charset="-78"/>
              </a:rPr>
              <a:t>f</a:t>
            </a:r>
            <a:r>
              <a:rPr lang="en-US" sz="2400" i="1" baseline="-25000" smtClean="0">
                <a:cs typeface="Nazanin" pitchFamily="2" charset="-78"/>
              </a:rPr>
              <a:t>2</a:t>
            </a:r>
            <a:r>
              <a:rPr lang="fa-IR" sz="2400" i="1" baseline="-25000" smtClean="0">
                <a:cs typeface="Nazanin" pitchFamily="2" charset="-78"/>
              </a:rPr>
              <a:t> </a:t>
            </a:r>
            <a:r>
              <a:rPr lang="fa-IR" sz="2400" smtClean="0">
                <a:cs typeface="Nazanin" pitchFamily="2" charset="-78"/>
              </a:rPr>
              <a:t>رسيد</a:t>
            </a:r>
            <a:r>
              <a:rPr lang="fa-IR" sz="2800" b="1" smtClean="0">
                <a:solidFill>
                  <a:schemeClr val="tx2"/>
                </a:solidFill>
                <a:cs typeface="Nazanin" pitchFamily="2" charset="-78"/>
              </a:rPr>
              <a:t>.</a:t>
            </a:r>
          </a:p>
          <a:p>
            <a:pPr algn="justLow" rtl="1" eaLnBrk="1" hangingPunct="1">
              <a:buFontTx/>
              <a:buNone/>
            </a:pPr>
            <a:endParaRPr lang="en-US" sz="2800" b="1" smtClean="0">
              <a:solidFill>
                <a:schemeClr val="tx2"/>
              </a:solidFill>
              <a:cs typeface="Nazanin" pitchFamily="2" charset="-78"/>
            </a:endParaRPr>
          </a:p>
        </p:txBody>
      </p:sp>
      <p:pic>
        <p:nvPicPr>
          <p:cNvPr id="123908" name="Rectangle 167940"/>
          <p:cNvPicPr>
            <a:picLocks noChangeAspect="1" noChangeArrowheads="1"/>
          </p:cNvPicPr>
          <p:nvPr/>
        </p:nvPicPr>
        <p:blipFill>
          <a:blip r:embed="rId2"/>
          <a:srcRect/>
          <a:stretch>
            <a:fillRect/>
          </a:stretch>
        </p:blipFill>
        <p:spPr bwMode="auto">
          <a:xfrm>
            <a:off x="1258888" y="3716338"/>
            <a:ext cx="4479925" cy="2376487"/>
          </a:xfrm>
          <a:prstGeom prst="rect">
            <a:avLst/>
          </a:prstGeom>
          <a:noFill/>
          <a:ln w="9525">
            <a:noFill/>
            <a:miter lim="800000"/>
            <a:headEnd/>
            <a:tailEnd/>
          </a:ln>
        </p:spPr>
      </p:pic>
      <p:sp>
        <p:nvSpPr>
          <p:cNvPr id="123909"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Shape 126977"/>
          <p:cNvSpPr>
            <a:spLocks noGrp="1" noChangeArrowheads="1"/>
          </p:cNvSpPr>
          <p:nvPr>
            <p:ph type="title" idx="4294967295"/>
          </p:nvPr>
        </p:nvSpPr>
        <p:spPr/>
        <p:txBody>
          <a:bodyPr lIns="92075" tIns="46038" rIns="92075" bIns="46038"/>
          <a:lstStyle/>
          <a:p>
            <a:pPr rtl="1" eaLnBrk="1" hangingPunct="1"/>
            <a:r>
              <a:rPr lang="fa-IR" sz="5400" b="1" i="1" smtClean="0">
                <a:cs typeface="Nazanin" pitchFamily="2" charset="-78"/>
              </a:rPr>
              <a:t>جدول كارنو براي سه متغير</a:t>
            </a:r>
            <a:endParaRPr lang="en-US" sz="5400" b="1" i="1" smtClean="0">
              <a:cs typeface="Nazanin" pitchFamily="2" charset="-78"/>
            </a:endParaRPr>
          </a:p>
        </p:txBody>
      </p:sp>
      <p:sp>
        <p:nvSpPr>
          <p:cNvPr id="124931" name="Shape 126978"/>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براي سه متغير، هشت عدد جملة مي‌نيمم وجود دارد و بنابراين جدول كارنو بايد هشت خانه داشته باشد.</a:t>
            </a:r>
            <a:endParaRPr lang="en-US" sz="2400" smtClean="0">
              <a:cs typeface="Nazanin" pitchFamily="2" charset="-78"/>
            </a:endParaRPr>
          </a:p>
        </p:txBody>
      </p:sp>
      <p:pic>
        <p:nvPicPr>
          <p:cNvPr id="124932" name="Rectangle 126979"/>
          <p:cNvPicPr>
            <a:picLocks noChangeAspect="1" noChangeArrowheads="1"/>
          </p:cNvPicPr>
          <p:nvPr/>
        </p:nvPicPr>
        <p:blipFill>
          <a:blip r:embed="rId2"/>
          <a:srcRect/>
          <a:stretch>
            <a:fillRect/>
          </a:stretch>
        </p:blipFill>
        <p:spPr bwMode="auto">
          <a:xfrm>
            <a:off x="928688" y="2825750"/>
            <a:ext cx="6858000" cy="3317875"/>
          </a:xfrm>
          <a:prstGeom prst="rect">
            <a:avLst/>
          </a:prstGeom>
          <a:noFill/>
          <a:ln w="9525">
            <a:noFill/>
            <a:miter lim="800000"/>
            <a:headEnd/>
            <a:tailEnd/>
          </a:ln>
        </p:spPr>
      </p:pic>
      <p:sp>
        <p:nvSpPr>
          <p:cNvPr id="124933"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Shape 128001"/>
          <p:cNvSpPr>
            <a:spLocks noGrp="1" noChangeArrowheads="1"/>
          </p:cNvSpPr>
          <p:nvPr>
            <p:ph type="title" idx="4294967295"/>
          </p:nvPr>
        </p:nvSpPr>
        <p:spPr/>
        <p:txBody>
          <a:bodyPr lIns="92075" tIns="46038" rIns="92075" bIns="46038"/>
          <a:lstStyle/>
          <a:p>
            <a:pPr rtl="1" eaLnBrk="1" hangingPunct="1"/>
            <a:r>
              <a:rPr lang="fa-IR" sz="5400" b="1" smtClean="0">
                <a:cs typeface="Nazanin" pitchFamily="2" charset="-78"/>
              </a:rPr>
              <a:t>كاربرد جدول كارنو در ساده‌سازي توابع</a:t>
            </a:r>
            <a:endParaRPr lang="en-US" smtClean="0">
              <a:cs typeface="Nazanin" pitchFamily="2" charset="-78"/>
            </a:endParaRPr>
          </a:p>
        </p:txBody>
      </p:sp>
      <p:sp>
        <p:nvSpPr>
          <p:cNvPr id="125955" name="Shape 128002"/>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يكي از بهترين ابزارها براي ساده‌سازي توابع،جدول كارنو است.</a:t>
            </a:r>
          </a:p>
          <a:p>
            <a:pPr algn="justLow" rtl="1" eaLnBrk="1" hangingPunct="1"/>
            <a:r>
              <a:rPr lang="fa-IR" sz="2400" smtClean="0">
                <a:cs typeface="Nazanin" pitchFamily="2" charset="-78"/>
              </a:rPr>
              <a:t>خانه‌هايي از جدول كه مقدارتابع در آنها برابر با يك مي‌باشد را مشخص مي‌كنيم.</a:t>
            </a:r>
          </a:p>
          <a:p>
            <a:pPr algn="justLow" rtl="1" eaLnBrk="1" hangingPunct="1"/>
            <a:r>
              <a:rPr lang="fa-IR" sz="2400" smtClean="0">
                <a:cs typeface="Nazanin" pitchFamily="2" charset="-78"/>
              </a:rPr>
              <a:t>خانه‌هايي كه داراي يك هستند و مجاور يكديگر هم هستند بصورت دوبدو انتخاب كرده و ساده مي‌كنيم.</a:t>
            </a:r>
          </a:p>
          <a:p>
            <a:pPr algn="justLow" rtl="1" eaLnBrk="1" hangingPunct="1"/>
            <a:r>
              <a:rPr lang="fa-IR" sz="2400" smtClean="0">
                <a:cs typeface="Nazanin" pitchFamily="2" charset="-78"/>
              </a:rPr>
              <a:t>خانه‌هاي لبه بالا وپايين هم مجاور يكديگر هستند، اگرچه در كنار يكديگر قرار ندارند.</a:t>
            </a:r>
            <a:endParaRPr lang="en-US" sz="2400" smtClean="0">
              <a:cs typeface="Nazanin" pitchFamily="2" charset="-78"/>
            </a:endParaRPr>
          </a:p>
        </p:txBody>
      </p:sp>
      <p:sp>
        <p:nvSpPr>
          <p:cNvPr id="125956" name="Footer Placeholder 5"/>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Shape 12902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9460" name="Shape 12902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زير را ساده كنيد:</a:t>
            </a:r>
          </a:p>
          <a:p>
            <a:pPr algn="justLow" rtl="1" eaLnBrk="1" hangingPunct="1"/>
            <a:endParaRPr lang="fa-IR" sz="2400" smtClean="0">
              <a:cs typeface="Nazanin" pitchFamily="2" charset="-78"/>
            </a:endParaRPr>
          </a:p>
          <a:p>
            <a:pPr algn="justLow" rtl="1" eaLnBrk="1" hangingPunct="1"/>
            <a:endParaRPr lang="fa-IR" sz="2400" smtClean="0">
              <a:cs typeface="Nazanin" pitchFamily="2" charset="-78"/>
            </a:endParaRPr>
          </a:p>
          <a:p>
            <a:pPr algn="justLow" rtl="1" eaLnBrk="1" hangingPunct="1">
              <a:buFontTx/>
              <a:buNone/>
            </a:pPr>
            <a:r>
              <a:rPr lang="fa-IR" sz="2800" b="1" smtClean="0">
                <a:solidFill>
                  <a:schemeClr val="tx2"/>
                </a:solidFill>
                <a:cs typeface="Nazanin" pitchFamily="2" charset="-78"/>
              </a:rPr>
              <a:t>حل:</a:t>
            </a:r>
            <a:r>
              <a:rPr lang="fa-IR" sz="2800" smtClean="0">
                <a:solidFill>
                  <a:schemeClr val="tx2"/>
                </a:solidFill>
                <a:cs typeface="Nazanin" pitchFamily="2" charset="-78"/>
              </a:rPr>
              <a:t>با </a:t>
            </a:r>
            <a:r>
              <a:rPr lang="fa-IR" sz="2400" smtClean="0">
                <a:cs typeface="Nazanin" pitchFamily="2" charset="-78"/>
              </a:rPr>
              <a:t>استفاده از جملات مي‌نيمم، جدول كارنو را پر مي‌كنيم:</a:t>
            </a:r>
          </a:p>
          <a:p>
            <a:pPr algn="justLow" rtl="1" eaLnBrk="1" hangingPunct="1">
              <a:buFontTx/>
              <a:buNone/>
            </a:pPr>
            <a:endParaRPr lang="fa-IR" sz="2800" b="1" smtClean="0">
              <a:solidFill>
                <a:schemeClr val="tx2"/>
              </a:solidFill>
              <a:cs typeface="Nazanin" pitchFamily="2" charset="-78"/>
            </a:endParaRPr>
          </a:p>
          <a:p>
            <a:pPr algn="justLow" eaLnBrk="1" hangingPunct="1">
              <a:buFontTx/>
              <a:buNone/>
            </a:pPr>
            <a:endParaRPr lang="en-US" sz="2800" b="1" i="1" smtClean="0">
              <a:solidFill>
                <a:schemeClr val="tx2"/>
              </a:solidFill>
              <a:cs typeface="Nazanin" pitchFamily="2" charset="-78"/>
            </a:endParaRPr>
          </a:p>
        </p:txBody>
      </p:sp>
      <p:graphicFrame>
        <p:nvGraphicFramePr>
          <p:cNvPr id="19458" name="Object 4"/>
          <p:cNvGraphicFramePr>
            <a:graphicFrameLocks noChangeAspect="1"/>
          </p:cNvGraphicFramePr>
          <p:nvPr/>
        </p:nvGraphicFramePr>
        <p:xfrm>
          <a:off x="928688" y="1857375"/>
          <a:ext cx="4000500" cy="841375"/>
        </p:xfrm>
        <a:graphic>
          <a:graphicData uri="http://schemas.openxmlformats.org/presentationml/2006/ole">
            <mc:AlternateContent xmlns:mc="http://schemas.openxmlformats.org/markup-compatibility/2006">
              <mc:Choice xmlns:v="urn:schemas-microsoft-com:vml" Requires="v">
                <p:oleObj spid="_x0000_s19461" name="Equation" r:id="rId3" imgW="1587240" imgH="253800" progId="Equation.DSMT4">
                  <p:embed/>
                </p:oleObj>
              </mc:Choice>
              <mc:Fallback>
                <p:oleObj name="Equation" r:id="rId3" imgW="1587240" imgH="25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1857375"/>
                        <a:ext cx="40005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1" name="Rectangle 129029"/>
          <p:cNvPicPr>
            <a:picLocks noChangeAspect="1" noChangeArrowheads="1"/>
          </p:cNvPicPr>
          <p:nvPr/>
        </p:nvPicPr>
        <p:blipFill>
          <a:blip r:embed="rId5"/>
          <a:srcRect/>
          <a:stretch>
            <a:fillRect/>
          </a:stretch>
        </p:blipFill>
        <p:spPr bwMode="auto">
          <a:xfrm>
            <a:off x="928688" y="3357563"/>
            <a:ext cx="6286500" cy="2798762"/>
          </a:xfrm>
          <a:prstGeom prst="rect">
            <a:avLst/>
          </a:prstGeom>
          <a:noFill/>
          <a:ln w="9525">
            <a:noFill/>
            <a:miter lim="800000"/>
            <a:headEnd/>
            <a:tailEnd/>
          </a:ln>
        </p:spPr>
      </p:pic>
      <p:sp>
        <p:nvSpPr>
          <p:cNvPr id="19462"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Shape 130049"/>
          <p:cNvSpPr>
            <a:spLocks noGrp="1" noChangeArrowheads="1"/>
          </p:cNvSpPr>
          <p:nvPr>
            <p:ph type="title" idx="4294967295"/>
          </p:nvPr>
        </p:nvSpPr>
        <p:spPr>
          <a:noFill/>
        </p:spPr>
        <p:txBody>
          <a:bodyPr lIns="92075" tIns="46038" rIns="92075" bIns="46038"/>
          <a:lstStyle/>
          <a:p>
            <a:pPr rtl="1" eaLnBrk="1" hangingPunct="1"/>
            <a:endParaRPr lang="en-US" smtClean="0">
              <a:cs typeface="Nazanin" pitchFamily="2" charset="-78"/>
            </a:endParaRPr>
          </a:p>
        </p:txBody>
      </p:sp>
      <p:sp>
        <p:nvSpPr>
          <p:cNvPr id="126979" name="Shape 130050"/>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حال خانه‌هاي مجاور را همانگونه كه در شكل نشان داده شده است انتخاب كرده و ساده مي‌كنيم:</a:t>
            </a:r>
            <a:endParaRPr lang="fa-IR" sz="2400" i="1" smtClean="0">
              <a:cs typeface="Nazanin" pitchFamily="2" charset="-78"/>
            </a:endParaRPr>
          </a:p>
        </p:txBody>
      </p:sp>
      <p:pic>
        <p:nvPicPr>
          <p:cNvPr id="126980" name="Rectangle 130052"/>
          <p:cNvPicPr>
            <a:picLocks noChangeAspect="1" noChangeArrowheads="1"/>
          </p:cNvPicPr>
          <p:nvPr/>
        </p:nvPicPr>
        <p:blipFill>
          <a:blip r:embed="rId2"/>
          <a:srcRect/>
          <a:stretch>
            <a:fillRect/>
          </a:stretch>
        </p:blipFill>
        <p:spPr bwMode="auto">
          <a:xfrm>
            <a:off x="928688" y="2606675"/>
            <a:ext cx="6800850" cy="3465513"/>
          </a:xfrm>
          <a:prstGeom prst="rect">
            <a:avLst/>
          </a:prstGeom>
          <a:noFill/>
          <a:ln w="9525">
            <a:noFill/>
            <a:miter lim="800000"/>
            <a:headEnd/>
            <a:tailEnd/>
          </a:ln>
        </p:spPr>
      </p:pic>
      <p:sp>
        <p:nvSpPr>
          <p:cNvPr id="126981" name="Footer Placeholder 6"/>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Shape 12902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28003" name="Shape 12902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زير را ساده كنيد:</a:t>
            </a:r>
          </a:p>
          <a:p>
            <a:pPr algn="justLow" rtl="1" eaLnBrk="1" hangingPunct="1"/>
            <a:endParaRPr lang="fa-IR" sz="2400" smtClean="0">
              <a:cs typeface="Nazanin" pitchFamily="2" charset="-78"/>
            </a:endParaRPr>
          </a:p>
          <a:p>
            <a:pPr algn="justLow" rtl="1" eaLnBrk="1" hangingPunct="1"/>
            <a:endParaRPr lang="fa-IR" sz="2400" smtClean="0">
              <a:cs typeface="Nazanin" pitchFamily="2" charset="-78"/>
            </a:endParaRPr>
          </a:p>
          <a:p>
            <a:pPr algn="justLow" rtl="1" eaLnBrk="1" hangingPunct="1">
              <a:buFontTx/>
              <a:buNone/>
            </a:pPr>
            <a:r>
              <a:rPr lang="fa-IR" sz="2800" b="1" smtClean="0">
                <a:solidFill>
                  <a:schemeClr val="tx2"/>
                </a:solidFill>
                <a:cs typeface="Nazanin" pitchFamily="2" charset="-78"/>
              </a:rPr>
              <a:t>حل:</a:t>
            </a:r>
            <a:r>
              <a:rPr lang="fa-IR" sz="2800" smtClean="0">
                <a:solidFill>
                  <a:schemeClr val="tx2"/>
                </a:solidFill>
                <a:cs typeface="Nazanin" pitchFamily="2" charset="-78"/>
              </a:rPr>
              <a:t>با </a:t>
            </a:r>
            <a:r>
              <a:rPr lang="fa-IR" sz="2400" smtClean="0">
                <a:cs typeface="Nazanin" pitchFamily="2" charset="-78"/>
              </a:rPr>
              <a:t>استفاده از جملات مي‌نيمم، جدول كارنو را پر مي‌كنيم:</a:t>
            </a:r>
          </a:p>
          <a:p>
            <a:pPr algn="justLow" rtl="1" eaLnBrk="1" hangingPunct="1">
              <a:buFontTx/>
              <a:buNone/>
            </a:pPr>
            <a:endParaRPr lang="fa-IR" sz="2800" b="1" smtClean="0">
              <a:solidFill>
                <a:schemeClr val="tx2"/>
              </a:solidFill>
              <a:cs typeface="Nazanin" pitchFamily="2" charset="-78"/>
            </a:endParaRPr>
          </a:p>
          <a:p>
            <a:pPr algn="justLow" eaLnBrk="1" hangingPunct="1">
              <a:buFontTx/>
              <a:buNone/>
            </a:pPr>
            <a:endParaRPr lang="en-US" sz="2800" b="1" i="1" smtClean="0">
              <a:solidFill>
                <a:schemeClr val="tx2"/>
              </a:solidFill>
              <a:cs typeface="Nazanin" pitchFamily="2" charset="-78"/>
            </a:endParaRPr>
          </a:p>
        </p:txBody>
      </p:sp>
      <p:pic>
        <p:nvPicPr>
          <p:cNvPr id="128004" name="Rectangle 169985"/>
          <p:cNvPicPr>
            <a:picLocks noChangeAspect="1" noChangeArrowheads="1"/>
          </p:cNvPicPr>
          <p:nvPr/>
        </p:nvPicPr>
        <p:blipFill>
          <a:blip r:embed="rId2"/>
          <a:srcRect/>
          <a:stretch>
            <a:fillRect/>
          </a:stretch>
        </p:blipFill>
        <p:spPr bwMode="auto">
          <a:xfrm>
            <a:off x="1357313" y="1785938"/>
            <a:ext cx="3357562" cy="585787"/>
          </a:xfrm>
          <a:prstGeom prst="rect">
            <a:avLst/>
          </a:prstGeom>
          <a:noFill/>
          <a:ln w="9525">
            <a:noFill/>
            <a:miter lim="800000"/>
            <a:headEnd/>
            <a:tailEnd/>
          </a:ln>
        </p:spPr>
      </p:pic>
      <p:pic>
        <p:nvPicPr>
          <p:cNvPr id="128005" name="Rectangle 169987"/>
          <p:cNvPicPr>
            <a:picLocks noChangeAspect="1" noChangeArrowheads="1"/>
          </p:cNvPicPr>
          <p:nvPr/>
        </p:nvPicPr>
        <p:blipFill>
          <a:blip r:embed="rId3"/>
          <a:srcRect/>
          <a:stretch>
            <a:fillRect/>
          </a:stretch>
        </p:blipFill>
        <p:spPr bwMode="auto">
          <a:xfrm>
            <a:off x="1143000" y="3357563"/>
            <a:ext cx="5786438" cy="2992437"/>
          </a:xfrm>
          <a:prstGeom prst="rect">
            <a:avLst/>
          </a:prstGeom>
          <a:noFill/>
          <a:ln w="9525">
            <a:noFill/>
            <a:miter lim="800000"/>
            <a:headEnd/>
            <a:tailEnd/>
          </a:ln>
        </p:spPr>
      </p:pic>
      <p:sp>
        <p:nvSpPr>
          <p:cNvPr id="128006"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Shape 12902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29027" name="Shape 12902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زير را ساده كنيد:</a:t>
            </a:r>
          </a:p>
          <a:p>
            <a:pPr algn="justLow" rtl="1" eaLnBrk="1" hangingPunct="1"/>
            <a:endParaRPr lang="fa-IR" sz="2400" smtClean="0">
              <a:cs typeface="Nazanin" pitchFamily="2" charset="-78"/>
            </a:endParaRPr>
          </a:p>
          <a:p>
            <a:pPr algn="justLow" rtl="1" eaLnBrk="1" hangingPunct="1">
              <a:buFontTx/>
              <a:buNone/>
            </a:pPr>
            <a:r>
              <a:rPr lang="fa-IR" sz="2800" b="1" smtClean="0">
                <a:solidFill>
                  <a:schemeClr val="tx2"/>
                </a:solidFill>
                <a:cs typeface="Nazanin" pitchFamily="2" charset="-78"/>
              </a:rPr>
              <a:t>حل:</a:t>
            </a:r>
            <a:r>
              <a:rPr lang="fa-IR" sz="2800" smtClean="0">
                <a:solidFill>
                  <a:schemeClr val="tx2"/>
                </a:solidFill>
                <a:cs typeface="Nazanin" pitchFamily="2" charset="-78"/>
              </a:rPr>
              <a:t>با </a:t>
            </a:r>
            <a:r>
              <a:rPr lang="fa-IR" sz="2400" smtClean="0">
                <a:cs typeface="Nazanin" pitchFamily="2" charset="-78"/>
              </a:rPr>
              <a:t>استفاده از جملات مي‌نيمم، جدول كارنو را پر مي‌كنيم. در اين مثال ستونهاي كناري نيز مجاور يكديگر هستند:</a:t>
            </a:r>
          </a:p>
          <a:p>
            <a:pPr algn="justLow" rtl="1" eaLnBrk="1" hangingPunct="1">
              <a:buFontTx/>
              <a:buNone/>
            </a:pPr>
            <a:endParaRPr lang="fa-IR" sz="2800" b="1" smtClean="0">
              <a:solidFill>
                <a:schemeClr val="tx2"/>
              </a:solidFill>
              <a:cs typeface="Nazanin" pitchFamily="2" charset="-78"/>
            </a:endParaRPr>
          </a:p>
          <a:p>
            <a:pPr algn="justLow" eaLnBrk="1" hangingPunct="1">
              <a:buFontTx/>
              <a:buNone/>
            </a:pPr>
            <a:endParaRPr lang="en-US" sz="2800" b="1" i="1" smtClean="0">
              <a:solidFill>
                <a:schemeClr val="tx2"/>
              </a:solidFill>
              <a:cs typeface="Nazanin" pitchFamily="2" charset="-78"/>
            </a:endParaRPr>
          </a:p>
        </p:txBody>
      </p:sp>
      <p:pic>
        <p:nvPicPr>
          <p:cNvPr id="129028" name="Rectangle 171008"/>
          <p:cNvPicPr>
            <a:picLocks noChangeAspect="1" noChangeArrowheads="1"/>
          </p:cNvPicPr>
          <p:nvPr/>
        </p:nvPicPr>
        <p:blipFill>
          <a:blip r:embed="rId2"/>
          <a:srcRect/>
          <a:stretch>
            <a:fillRect/>
          </a:stretch>
        </p:blipFill>
        <p:spPr bwMode="auto">
          <a:xfrm>
            <a:off x="1285875" y="1822450"/>
            <a:ext cx="3286125" cy="385763"/>
          </a:xfrm>
          <a:prstGeom prst="rect">
            <a:avLst/>
          </a:prstGeom>
          <a:noFill/>
          <a:ln w="9525">
            <a:noFill/>
            <a:miter lim="800000"/>
            <a:headEnd/>
            <a:tailEnd/>
          </a:ln>
        </p:spPr>
      </p:pic>
      <p:pic>
        <p:nvPicPr>
          <p:cNvPr id="129029" name="Rectangle 171009"/>
          <p:cNvPicPr>
            <a:picLocks noChangeAspect="1" noChangeArrowheads="1"/>
          </p:cNvPicPr>
          <p:nvPr/>
        </p:nvPicPr>
        <p:blipFill>
          <a:blip r:embed="rId3"/>
          <a:srcRect/>
          <a:stretch>
            <a:fillRect/>
          </a:stretch>
        </p:blipFill>
        <p:spPr bwMode="auto">
          <a:xfrm>
            <a:off x="2071688" y="3214688"/>
            <a:ext cx="4000500" cy="3167062"/>
          </a:xfrm>
          <a:prstGeom prst="rect">
            <a:avLst/>
          </a:prstGeom>
          <a:noFill/>
          <a:ln w="9525">
            <a:noFill/>
            <a:miter lim="800000"/>
            <a:headEnd/>
            <a:tailEnd/>
          </a:ln>
        </p:spPr>
      </p:pic>
      <p:sp>
        <p:nvSpPr>
          <p:cNvPr id="129030"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Shape 129025"/>
          <p:cNvSpPr>
            <a:spLocks noGrp="1" noChangeArrowheads="1"/>
          </p:cNvSpPr>
          <p:nvPr>
            <p:ph type="title" idx="4294967295"/>
          </p:nvPr>
        </p:nvSpPr>
        <p:spPr/>
        <p:txBody>
          <a:bodyPr lIns="92075" tIns="46038" rIns="92075" bIns="46038"/>
          <a:lstStyle/>
          <a:p>
            <a:pPr algn="r" rtl="1" eaLnBrk="1" hangingPunct="1"/>
            <a:r>
              <a:rPr lang="fa-IR" sz="5400" b="1" smtClean="0">
                <a:cs typeface="Nazanin" pitchFamily="2" charset="-78"/>
              </a:rPr>
              <a:t>مثال</a:t>
            </a:r>
            <a:endParaRPr lang="en-US" smtClean="0">
              <a:cs typeface="Nazanin" pitchFamily="2" charset="-78"/>
            </a:endParaRPr>
          </a:p>
        </p:txBody>
      </p:sp>
      <p:sp>
        <p:nvSpPr>
          <p:cNvPr id="130051" name="Shape 129026"/>
          <p:cNvSpPr>
            <a:spLocks noGrp="1" noChangeArrowheads="1"/>
          </p:cNvSpPr>
          <p:nvPr>
            <p:ph type="body" idx="4294967295"/>
          </p:nvPr>
        </p:nvSpPr>
        <p:spPr/>
        <p:txBody>
          <a:bodyPr lIns="92075" tIns="46038" rIns="92075" bIns="46038"/>
          <a:lstStyle/>
          <a:p>
            <a:pPr algn="justLow" rtl="1" eaLnBrk="1" hangingPunct="1"/>
            <a:r>
              <a:rPr lang="fa-IR" sz="2400" smtClean="0">
                <a:cs typeface="Nazanin" pitchFamily="2" charset="-78"/>
              </a:rPr>
              <a:t>تابع زير را ساده كنيد:</a:t>
            </a:r>
          </a:p>
          <a:p>
            <a:pPr algn="justLow" rtl="1" eaLnBrk="1" hangingPunct="1"/>
            <a:endParaRPr lang="fa-IR" sz="2400" smtClean="0">
              <a:cs typeface="Nazanin" pitchFamily="2" charset="-78"/>
            </a:endParaRPr>
          </a:p>
          <a:p>
            <a:pPr algn="justLow" rtl="1" eaLnBrk="1" hangingPunct="1">
              <a:buFontTx/>
              <a:buNone/>
            </a:pPr>
            <a:r>
              <a:rPr lang="fa-IR" sz="2800" b="1" smtClean="0">
                <a:solidFill>
                  <a:schemeClr val="tx2"/>
                </a:solidFill>
                <a:cs typeface="Nazanin" pitchFamily="2" charset="-78"/>
              </a:rPr>
              <a:t>حل:</a:t>
            </a:r>
            <a:r>
              <a:rPr lang="fa-IR" sz="2800" smtClean="0">
                <a:solidFill>
                  <a:schemeClr val="tx2"/>
                </a:solidFill>
                <a:cs typeface="Nazanin" pitchFamily="2" charset="-78"/>
              </a:rPr>
              <a:t>با </a:t>
            </a:r>
            <a:r>
              <a:rPr lang="fa-IR" sz="2400" smtClean="0">
                <a:cs typeface="Nazanin" pitchFamily="2" charset="-78"/>
              </a:rPr>
              <a:t>استفاده از جملات مي‌نيمم، جدول كارنو را پر مي‌كنيم. در اين مثال چهار خانة مجاور انتخاب و ساده شده‌اند. هر چه تعداد بيشتري خانه انتخاب شود بهتر است.</a:t>
            </a:r>
            <a:endParaRPr lang="fa-IR" sz="2800" b="1" smtClean="0">
              <a:solidFill>
                <a:schemeClr val="tx2"/>
              </a:solidFill>
              <a:cs typeface="Nazanin" pitchFamily="2" charset="-78"/>
            </a:endParaRPr>
          </a:p>
          <a:p>
            <a:pPr algn="justLow" eaLnBrk="1" hangingPunct="1">
              <a:buFontTx/>
              <a:buNone/>
            </a:pPr>
            <a:endParaRPr lang="en-US" sz="2800" b="1" i="1" smtClean="0">
              <a:solidFill>
                <a:schemeClr val="tx2"/>
              </a:solidFill>
              <a:cs typeface="Nazanin" pitchFamily="2" charset="-78"/>
            </a:endParaRPr>
          </a:p>
        </p:txBody>
      </p:sp>
      <p:pic>
        <p:nvPicPr>
          <p:cNvPr id="130052" name="Rectangle 172032"/>
          <p:cNvPicPr>
            <a:picLocks noChangeAspect="1" noChangeArrowheads="1"/>
          </p:cNvPicPr>
          <p:nvPr/>
        </p:nvPicPr>
        <p:blipFill>
          <a:blip r:embed="rId2"/>
          <a:srcRect/>
          <a:stretch>
            <a:fillRect/>
          </a:stretch>
        </p:blipFill>
        <p:spPr bwMode="auto">
          <a:xfrm>
            <a:off x="785813" y="1785938"/>
            <a:ext cx="4000500" cy="401637"/>
          </a:xfrm>
          <a:prstGeom prst="rect">
            <a:avLst/>
          </a:prstGeom>
          <a:noFill/>
          <a:ln w="9525">
            <a:noFill/>
            <a:miter lim="800000"/>
            <a:headEnd/>
            <a:tailEnd/>
          </a:ln>
        </p:spPr>
      </p:pic>
      <p:pic>
        <p:nvPicPr>
          <p:cNvPr id="130053" name="Rectangle 172033"/>
          <p:cNvPicPr>
            <a:picLocks noChangeAspect="1" noChangeArrowheads="1"/>
          </p:cNvPicPr>
          <p:nvPr/>
        </p:nvPicPr>
        <p:blipFill>
          <a:blip r:embed="rId3"/>
          <a:srcRect/>
          <a:stretch>
            <a:fillRect/>
          </a:stretch>
        </p:blipFill>
        <p:spPr bwMode="auto">
          <a:xfrm>
            <a:off x="2143125" y="3514725"/>
            <a:ext cx="4214813" cy="2628900"/>
          </a:xfrm>
          <a:prstGeom prst="rect">
            <a:avLst/>
          </a:prstGeom>
          <a:noFill/>
          <a:ln w="9525">
            <a:noFill/>
            <a:miter lim="800000"/>
            <a:headEnd/>
            <a:tailEnd/>
          </a:ln>
        </p:spPr>
      </p:pic>
      <p:sp>
        <p:nvSpPr>
          <p:cNvPr id="130054" name="Footer Placeholder 7"/>
          <p:cNvSpPr>
            <a:spLocks noGrp="1"/>
          </p:cNvSpPr>
          <p:nvPr>
            <p:ph type="ftr" sz="quarter" idx="11"/>
          </p:nvPr>
        </p:nvSpPr>
        <p:spPr>
          <a:noFill/>
        </p:spPr>
        <p:txBody>
          <a:bodyPr/>
          <a:lstStyle/>
          <a:p>
            <a:r>
              <a:rPr lang="en-US" smtClean="0"/>
              <a:t>www.studownload.ir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13160</Words>
  <Application>Microsoft Office PowerPoint</Application>
  <PresentationFormat>On-screen Show (4:3)</PresentationFormat>
  <Paragraphs>3156</Paragraphs>
  <Slides>303</Slides>
  <Notes>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6</vt:i4>
      </vt:variant>
      <vt:variant>
        <vt:lpstr>Slide Titles</vt:lpstr>
      </vt:variant>
      <vt:variant>
        <vt:i4>303</vt:i4>
      </vt:variant>
    </vt:vector>
  </HeadingPairs>
  <TitlesOfParts>
    <vt:vector size="323" baseType="lpstr">
      <vt:lpstr>Gulim</vt:lpstr>
      <vt:lpstr>Adobe Arabic</vt:lpstr>
      <vt:lpstr>Afra</vt:lpstr>
      <vt:lpstr>Arial</vt:lpstr>
      <vt:lpstr>B Titr</vt:lpstr>
      <vt:lpstr>Bnazanin</vt:lpstr>
      <vt:lpstr>Comic Sans MS</vt:lpstr>
      <vt:lpstr>Nazanin</vt:lpstr>
      <vt:lpstr>Symbol</vt:lpstr>
      <vt:lpstr>Tahoma</vt:lpstr>
      <vt:lpstr>Times New Roman</vt:lpstr>
      <vt:lpstr>Wingdings</vt:lpstr>
      <vt:lpstr>WP MathA</vt:lpstr>
      <vt:lpstr>Default Design</vt:lpstr>
      <vt:lpstr>수식</vt:lpstr>
      <vt:lpstr>Equation</vt:lpstr>
      <vt:lpstr>Document</vt:lpstr>
      <vt:lpstr>VISIO</vt:lpstr>
      <vt:lpstr>Clip</vt:lpstr>
      <vt:lpstr>Bitmap Image</vt:lpstr>
      <vt:lpstr>PowerPoint Presentation</vt:lpstr>
      <vt:lpstr>نمايش دا ده ها</vt:lpstr>
      <vt:lpstr>نمايش دا ده ها</vt:lpstr>
      <vt:lpstr>نمايش عددي داده‌ها</vt:lpstr>
      <vt:lpstr>نمايش عددي دادها</vt:lpstr>
      <vt:lpstr>نمايش عددي دادها</vt:lpstr>
      <vt:lpstr>نمايش عددي دادها</vt:lpstr>
      <vt:lpstr>مقايسة اعداد در چهار مبنا </vt:lpstr>
      <vt:lpstr>تبديل بين مبناهاي 16،2و8</vt:lpstr>
      <vt:lpstr>تبديل اعداد در مبناي 10به مبناهاي ديگر</vt:lpstr>
      <vt:lpstr>تبديل دسيمال به مبناي R</vt:lpstr>
      <vt:lpstr>تبديل دسيمال به مبناي R</vt:lpstr>
      <vt:lpstr>مكمل اعداد</vt:lpstr>
      <vt:lpstr>اعداد با مميز ثابت</vt:lpstr>
      <vt:lpstr>اعداد علامت دار</vt:lpstr>
      <vt:lpstr>اعداد علامت دار</vt:lpstr>
      <vt:lpstr>نمايش اعداد با مميز ثابت</vt:lpstr>
      <vt:lpstr>خصايص سه روش نمايش اعداد علامت دار</vt:lpstr>
      <vt:lpstr>خصايص سه روش نمايش اعداد علامت دار</vt:lpstr>
      <vt:lpstr>وزن ارقام در سيستم مكمل دو</vt:lpstr>
      <vt:lpstr>جمع  اعداد علامت دار در سيستم اندازه-علامت </vt:lpstr>
      <vt:lpstr>جمع  اعداد علامت دار در سيستم اندازه علامت</vt:lpstr>
      <vt:lpstr>جمع دو عدد علامت دار در نمايش مكمل دو</vt:lpstr>
      <vt:lpstr>جمع دو عدد نمايش داده شده در سيستم مكمل يك</vt:lpstr>
      <vt:lpstr>مقايسة نمايش اعداد علامت دار در سه سيستم</vt:lpstr>
      <vt:lpstr>مقايسة نمايش اعداد علامت دار در سه سيستم</vt:lpstr>
      <vt:lpstr>تفريق</vt:lpstr>
      <vt:lpstr>نمايش اعداد  با مميز شناور </vt:lpstr>
      <vt:lpstr>اعداد با مميز شناور</vt:lpstr>
      <vt:lpstr>اعداد با مميز شناور</vt:lpstr>
      <vt:lpstr>خصوصيات نمايش اعداد بصورت مميز شناور</vt:lpstr>
      <vt:lpstr>نمايش داخلي و خارجي</vt:lpstr>
      <vt:lpstr>نمايش خارجي</vt:lpstr>
      <vt:lpstr>نمايش خارجي</vt:lpstr>
      <vt:lpstr>انواع كدهاي دسيمال</vt:lpstr>
      <vt:lpstr>انواع كدهاي دسيمال</vt:lpstr>
      <vt:lpstr>كد گري</vt:lpstr>
      <vt:lpstr>تحليل كد گري</vt:lpstr>
      <vt:lpstr>نمايش كاراكترها بوسيلة كد  ASCII</vt:lpstr>
      <vt:lpstr>نمايش كاراكترهاي كنترلي توسط كد ASCII</vt:lpstr>
      <vt:lpstr>كدهاي تشخيص خطا</vt:lpstr>
      <vt:lpstr>كدهاي تشخيص خطا</vt:lpstr>
      <vt:lpstr>توليد بيت توازن</vt:lpstr>
      <vt:lpstr>توليد كنندة بيت توازن</vt:lpstr>
      <vt:lpstr>توليد كنندة بيت توازن</vt:lpstr>
      <vt:lpstr>توليد كنندة بيت توازن</vt:lpstr>
      <vt:lpstr>چك كنندة توازن</vt:lpstr>
      <vt:lpstr>جبربول</vt:lpstr>
      <vt:lpstr>اصول جبر بول</vt:lpstr>
      <vt:lpstr>قضاياي جبر بول</vt:lpstr>
      <vt:lpstr>PowerPoint Presentation</vt:lpstr>
      <vt:lpstr>حل</vt:lpstr>
      <vt:lpstr>حل:</vt:lpstr>
      <vt:lpstr>مثال</vt:lpstr>
      <vt:lpstr>PowerPoint Presentation</vt:lpstr>
      <vt:lpstr>قوانين دمورگان</vt:lpstr>
      <vt:lpstr>PowerPoint Presentation</vt:lpstr>
      <vt:lpstr>PowerPoint Presentation</vt:lpstr>
      <vt:lpstr>جدول درستي توابع بولي</vt:lpstr>
      <vt:lpstr>PowerPoint Presentation</vt:lpstr>
      <vt:lpstr>نحوه نمايش توابع بولي</vt:lpstr>
      <vt:lpstr>PowerPoint Presentation</vt:lpstr>
      <vt:lpstr>PowerPoint Presentation</vt:lpstr>
      <vt:lpstr>PowerPoint Presentation</vt:lpstr>
      <vt:lpstr>PowerPoint Presentation</vt:lpstr>
      <vt:lpstr>PowerPoint Presentation</vt:lpstr>
      <vt:lpstr>تبديل بين شكلهاي متعارف</vt:lpstr>
      <vt:lpstr>تبديل توابع بولي به مجموع جملات مي‌نيمم</vt:lpstr>
      <vt:lpstr>تبديل توابع بولي به فرم حاصلضرب جملات ماكزيمم</vt:lpstr>
      <vt:lpstr>روش ديگر </vt:lpstr>
      <vt:lpstr>PowerPoint Presentation</vt:lpstr>
      <vt:lpstr>گيت هاي منطقي در درون ICها</vt:lpstr>
      <vt:lpstr>PowerPoint Presentation</vt:lpstr>
      <vt:lpstr>PowerPoint Presentation</vt:lpstr>
      <vt:lpstr>گيت AND</vt:lpstr>
      <vt:lpstr>گيت OR</vt:lpstr>
      <vt:lpstr>گيت NOT</vt:lpstr>
      <vt:lpstr> گيت NAND</vt:lpstr>
      <vt:lpstr> گيت NOR</vt:lpstr>
      <vt:lpstr>گيت XOR</vt:lpstr>
      <vt:lpstr>طراحي و تحليل مدارهاي تركيبي </vt:lpstr>
      <vt:lpstr>حل</vt:lpstr>
      <vt:lpstr>تحليل مدار با استفاده از جدول درستي</vt:lpstr>
      <vt:lpstr>ساخت مدارهاي تركيبي</vt:lpstr>
      <vt:lpstr>PowerPoint Presentation</vt:lpstr>
      <vt:lpstr>تحقق NAND و NOR</vt:lpstr>
      <vt:lpstr>مثال</vt:lpstr>
      <vt:lpstr>مثال</vt:lpstr>
      <vt:lpstr>PowerPoint Presentation</vt:lpstr>
      <vt:lpstr>روشهاي ساده‌سازي توابع</vt:lpstr>
      <vt:lpstr>جدول كارنو براي دو متغير</vt:lpstr>
      <vt:lpstr>مثال</vt:lpstr>
      <vt:lpstr>جدول كارنو براي سه متغير</vt:lpstr>
      <vt:lpstr>كاربرد جدول كارنو در ساده‌سازي توابع</vt:lpstr>
      <vt:lpstr>مثال</vt:lpstr>
      <vt:lpstr>PowerPoint Presentation</vt:lpstr>
      <vt:lpstr>مثال</vt:lpstr>
      <vt:lpstr>مثال</vt:lpstr>
      <vt:lpstr>مثال</vt:lpstr>
      <vt:lpstr>جدول كارنو براي چهار متغير</vt:lpstr>
      <vt:lpstr>مثال</vt:lpstr>
      <vt:lpstr>PowerPoint Presentation</vt:lpstr>
      <vt:lpstr>جدول كارنو براي پنج متغير</vt:lpstr>
      <vt:lpstr>مثال</vt:lpstr>
      <vt:lpstr>PowerPoint Presentation</vt:lpstr>
      <vt:lpstr>PowerPoint Presentation</vt:lpstr>
      <vt:lpstr>مداري تنها با گيتهاي NAND</vt:lpstr>
      <vt:lpstr>PowerPoint Presentation</vt:lpstr>
      <vt:lpstr>مثال</vt:lpstr>
      <vt:lpstr>مثال: تبديلي ديگر به مداري تنها باNAND </vt:lpstr>
      <vt:lpstr>مداري تنها با گيتهاي NOR</vt:lpstr>
      <vt:lpstr>PowerPoint Presentation</vt:lpstr>
      <vt:lpstr>مثال</vt:lpstr>
      <vt:lpstr>توابع XOR و XNOR</vt:lpstr>
      <vt:lpstr>PowerPoint Presentation</vt:lpstr>
      <vt:lpstr>PowerPoint Presentation</vt:lpstr>
      <vt:lpstr>روش جمع كردن دو عدد بصورت دستي</vt:lpstr>
      <vt:lpstr>PowerPoint Presentation</vt:lpstr>
      <vt:lpstr>جمع دوبيت</vt:lpstr>
      <vt:lpstr>PowerPoint Presentation</vt:lpstr>
      <vt:lpstr>جمع سه بيت</vt:lpstr>
      <vt:lpstr>رابطة تمام جمع‌كننده</vt:lpstr>
      <vt:lpstr>مدار تمام جمع‌كننده</vt:lpstr>
      <vt:lpstr>يك جمع كنندة 4 بيت</vt:lpstr>
      <vt:lpstr>PowerPoint Presentation</vt:lpstr>
      <vt:lpstr>يك مثال از يك جمع كننده 4بيتي</vt:lpstr>
      <vt:lpstr>نكات سريزي </vt:lpstr>
      <vt:lpstr>طراحي سلسله مراتبي جمع‌كننده</vt:lpstr>
      <vt:lpstr>PowerPoint Presentation</vt:lpstr>
      <vt:lpstr>تاخير گيت ها</vt:lpstr>
      <vt:lpstr>تأخير بيت نقلي در جمع كننده</vt:lpstr>
      <vt:lpstr>يك جمع كننده ي 4-بيتي با رقم نقلي منتشر شونده</vt:lpstr>
      <vt:lpstr>روشي سريع براي محاسبه بيت نقلي</vt:lpstr>
      <vt:lpstr>PowerPoint Presentation</vt:lpstr>
      <vt:lpstr>محاسبة رقم نقلي خروجي نهايي با استفاده از توابع gi وpi</vt:lpstr>
      <vt:lpstr>جمع كننده 4بيتي با رقم نقلي پيش بيني شده</vt:lpstr>
      <vt:lpstr>جمع كننده هاي با رقم نقلي پيش بيني شده</vt:lpstr>
      <vt:lpstr>جمع كننده هاي با رقم نقلي پيش بيني شده</vt:lpstr>
      <vt:lpstr>ضرب كننده ها</vt:lpstr>
      <vt:lpstr>ضرب‌كننده باينري</vt:lpstr>
      <vt:lpstr>PowerPoint Presentation</vt:lpstr>
      <vt:lpstr>يك ضرب كنندة دو بيتي</vt:lpstr>
      <vt:lpstr>يك ضرب كنندة 4*4بيتي</vt:lpstr>
      <vt:lpstr>نكاتي در مورد ضرب كننده ها</vt:lpstr>
      <vt:lpstr>PowerPoint Presentation</vt:lpstr>
      <vt:lpstr>ضرب كننده براي يك حالت خاص</vt:lpstr>
      <vt:lpstr>PowerPoint Presentation</vt:lpstr>
      <vt:lpstr>PowerPoint Presentation</vt:lpstr>
      <vt:lpstr>مدارهاي منطقي</vt:lpstr>
      <vt:lpstr>PowerPoint Presentation</vt:lpstr>
      <vt:lpstr>نحوة طراحي مدار تركيبي</vt:lpstr>
      <vt:lpstr>مثال</vt:lpstr>
      <vt:lpstr>PowerPoint Presentation</vt:lpstr>
      <vt:lpstr>PowerPoint Presentation</vt:lpstr>
      <vt:lpstr>PowerPoint Presentation</vt:lpstr>
      <vt:lpstr>PowerPoint Presentation</vt:lpstr>
      <vt:lpstr>PowerPoint Presentation</vt:lpstr>
      <vt:lpstr>مثال طراحي نيم‌جمع كننده</vt:lpstr>
      <vt:lpstr>دو صورت متفاوت پياده‌سازي مدار نيم‌جمع كننده</vt:lpstr>
      <vt:lpstr>طراحي تمام‌جمع‌كننده</vt:lpstr>
      <vt:lpstr>PowerPoint Presentation</vt:lpstr>
      <vt:lpstr>نمودار منطقي تمام جمع‌كننده</vt:lpstr>
      <vt:lpstr>طراحي تمام‌تفريق كننده</vt:lpstr>
      <vt:lpstr>طراحي نيم‌تفريق‌كننده</vt:lpstr>
      <vt:lpstr>طراحي تمام‌تفريق كننده</vt:lpstr>
      <vt:lpstr>PowerPoint Presentation</vt:lpstr>
      <vt:lpstr>طراحي افزاينده-كاهندة دوتايي</vt:lpstr>
      <vt:lpstr>نمودار منطقي مدار افزاينده-كاهندة دوتايي </vt:lpstr>
      <vt:lpstr>PowerPoint Presentation</vt:lpstr>
      <vt:lpstr>مدارهاي مجتمع</vt:lpstr>
      <vt:lpstr>طراحي مدار جمع‌كنندة BCD</vt:lpstr>
      <vt:lpstr>مدار جمع‌كنندة BCD</vt:lpstr>
      <vt:lpstr>طراحي مدار مقايسه‌كننده</vt:lpstr>
      <vt:lpstr>نحوه مقايسة دو عدد</vt:lpstr>
      <vt:lpstr>PowerPoint Presentation</vt:lpstr>
      <vt:lpstr>PowerPoint Presentation</vt:lpstr>
      <vt:lpstr>ديكدرها</vt:lpstr>
      <vt:lpstr>PowerPoint Presentation</vt:lpstr>
      <vt:lpstr>مدار داخلي ديكدر 3 به 8</vt:lpstr>
      <vt:lpstr>ديكدر با ورودي فعالساز</vt:lpstr>
      <vt:lpstr>ديكدر 2 به 4 با ورودي فعالساز</vt:lpstr>
      <vt:lpstr>تركيب ديكدرها</vt:lpstr>
      <vt:lpstr>پياده‌سازي توابع بولي با استفاده از ديكدر</vt:lpstr>
      <vt:lpstr>پياده‌سازي تمام جمع‌كننده با ديكدر</vt:lpstr>
      <vt:lpstr>انكودر يا رمز‌كننده</vt:lpstr>
      <vt:lpstr>انكودر با حق‌تقدم</vt:lpstr>
      <vt:lpstr>انكودر 4 ورودي با حق‌تقدم</vt:lpstr>
      <vt:lpstr>جدول درستي براي انكودر با حق تقدم</vt:lpstr>
      <vt:lpstr>جدول كارنو براي خروجيx انكودر</vt:lpstr>
      <vt:lpstr>جدول كارنو براي خروجي‌y انكودر</vt:lpstr>
      <vt:lpstr>مدار انكودر با حق تقدم</vt:lpstr>
      <vt:lpstr>مالتي‌پلكسر</vt:lpstr>
      <vt:lpstr>يك MUX 2 به 1</vt:lpstr>
      <vt:lpstr>مدار داخلي MUX (4 به 1)</vt:lpstr>
      <vt:lpstr>MUX چهارتايي 2 خطي به 1 خطي</vt:lpstr>
      <vt:lpstr>روشهاي پياده‌سازي يك تابع بولي</vt:lpstr>
      <vt:lpstr>پياده‌سازي تابع بولي بوسيلة MUX</vt:lpstr>
      <vt:lpstr>مراحل پياده‌سازي</vt:lpstr>
      <vt:lpstr>مثال</vt:lpstr>
      <vt:lpstr>مثال</vt:lpstr>
      <vt:lpstr>PowerPoint Presentation</vt:lpstr>
      <vt:lpstr>PowerPoint Presentation</vt:lpstr>
      <vt:lpstr>PowerPoint Presentation</vt:lpstr>
      <vt:lpstr>بلوك دياگرام كلي حافظه</vt:lpstr>
      <vt:lpstr>يك حافظة 1024*16 </vt:lpstr>
      <vt:lpstr>سيكل‌هاي حافظه</vt:lpstr>
      <vt:lpstr>PowerPoint Presentation</vt:lpstr>
      <vt:lpstr>سلول حافظه</vt:lpstr>
      <vt:lpstr>نمودار منطقي يك سلول حافظه</vt:lpstr>
      <vt:lpstr>ساختار داخلي يك حافظةRAM</vt:lpstr>
      <vt:lpstr>PowerPoint Presentation</vt:lpstr>
      <vt:lpstr>ديكود كردن آدرس</vt:lpstr>
      <vt:lpstr>PowerPoint Presentation</vt:lpstr>
      <vt:lpstr>PowerPoint Presentation</vt:lpstr>
      <vt:lpstr>PowerPoint Presentation</vt:lpstr>
      <vt:lpstr>بلوك دياگرام يك ROM</vt:lpstr>
      <vt:lpstr>ساختار داخلي يك ROM 8*32</vt:lpstr>
      <vt:lpstr>PowerPoint Presentation</vt:lpstr>
      <vt:lpstr>تحقق مدار تركيبي با استفاده از ROM</vt:lpstr>
      <vt:lpstr>مثال</vt:lpstr>
      <vt:lpstr>جدول درستي</vt:lpstr>
      <vt:lpstr>PowerPoint Presentation</vt:lpstr>
      <vt:lpstr>مقايسة ساختار سه نوع PLD</vt:lpstr>
      <vt:lpstr>PowerPoint Presentation</vt:lpstr>
      <vt:lpstr>PLA</vt:lpstr>
      <vt:lpstr>ساختار يك PLA با 3 ورودي و 2 خروجي</vt:lpstr>
      <vt:lpstr>PowerPoint Presentation</vt:lpstr>
      <vt:lpstr>يك PALچهار ورودي-چهار خروجي</vt:lpstr>
      <vt:lpstr>فليپ فلاپها</vt:lpstr>
      <vt:lpstr>PowerPoint Presentation</vt:lpstr>
      <vt:lpstr>مدارهاي ترتيبي</vt:lpstr>
      <vt:lpstr>مدارهاي منطقي ترتيبي</vt:lpstr>
      <vt:lpstr>PowerPoint Presentation</vt:lpstr>
      <vt:lpstr>مثالهائي از مدارات منطقي ترتيبي</vt:lpstr>
      <vt:lpstr>حافظه چيست؟</vt:lpstr>
      <vt:lpstr>طرح اولية يك سلول حافظه</vt:lpstr>
      <vt:lpstr>PowerPoint Presentation</vt:lpstr>
      <vt:lpstr>PowerPoint Presentation</vt:lpstr>
      <vt:lpstr>حالت RS=00</vt:lpstr>
      <vt:lpstr>PowerPoint Presentation</vt:lpstr>
      <vt:lpstr>ست كردن لچ توسط حالتRS=10</vt:lpstr>
      <vt:lpstr>PowerPoint Presentation</vt:lpstr>
      <vt:lpstr>تاخيرات لچ ها</vt:lpstr>
      <vt:lpstr>ريست كردن لچ با مقدار RS=01</vt:lpstr>
      <vt:lpstr>PowerPoint Presentation</vt:lpstr>
      <vt:lpstr>استفاده از لچ هاي RS  بجاي سلول‌هاي حافظه</vt:lpstr>
      <vt:lpstr>لچ RS جزء پاية مدار‌هاي ترتيبي </vt:lpstr>
      <vt:lpstr>خروجي لچ در حالت RS=11</vt:lpstr>
      <vt:lpstr>خروجي لچ در حالت RS=11</vt:lpstr>
      <vt:lpstr>يك RS ا صلاح شده</vt:lpstr>
      <vt:lpstr>سمبل هاي گرافيكي براي فليپ فلاپها</vt:lpstr>
      <vt:lpstr>لچD</vt:lpstr>
      <vt:lpstr>لچD</vt:lpstr>
      <vt:lpstr>تغيير وضعيت فليپ فلاپها</vt:lpstr>
      <vt:lpstr>فليپ فلاپ تابع-متبوع</vt:lpstr>
      <vt:lpstr>فليپ فلاپ تابع-متبوع از نوع D</vt:lpstr>
      <vt:lpstr>فليپ فلاپ راه‌اندازي شونده با لبه</vt:lpstr>
      <vt:lpstr>فليپ فلاپ راه‌اندازي شده با لبة مثبت نوع D</vt:lpstr>
      <vt:lpstr>سمبل فليپ فلاپ D فعال شونده با لبه</vt:lpstr>
      <vt:lpstr>فليپ فلاپ JK</vt:lpstr>
      <vt:lpstr>فليپ فلاپ نوع JK</vt:lpstr>
      <vt:lpstr>فليپ فلاپ T</vt:lpstr>
      <vt:lpstr>ساختار فليپ فلاپ T</vt:lpstr>
      <vt:lpstr>PowerPoint Presentation</vt:lpstr>
      <vt:lpstr>تحليل مدارهاي ترتيبي</vt:lpstr>
      <vt:lpstr>روابط در مدارهاي ترتيبي</vt:lpstr>
      <vt:lpstr>يك مثال از مدارهاي ترتيبي</vt:lpstr>
      <vt:lpstr>PowerPoint Presentation</vt:lpstr>
      <vt:lpstr>جدول حالت</vt:lpstr>
      <vt:lpstr>جدول حالت</vt:lpstr>
      <vt:lpstr>نمودار حالت</vt:lpstr>
      <vt:lpstr>مثال</vt:lpstr>
      <vt:lpstr>مثال</vt:lpstr>
      <vt:lpstr>مثال</vt:lpstr>
      <vt:lpstr>PowerPoint Presentation</vt:lpstr>
      <vt:lpstr>PowerPoint Presentation</vt:lpstr>
      <vt:lpstr>مثال</vt:lpstr>
      <vt:lpstr>PowerPoint Presentation</vt:lpstr>
      <vt:lpstr>مثال</vt:lpstr>
      <vt:lpstr>جداول تحريك فليپ فلاپها</vt:lpstr>
      <vt:lpstr>PowerPoint Presentation</vt:lpstr>
      <vt:lpstr>مراحل طراحي مدار ترتيبي</vt:lpstr>
      <vt:lpstr>مثال</vt:lpstr>
      <vt:lpstr>PowerPoint Presentation</vt:lpstr>
      <vt:lpstr>جداول كارنو براي روديهاي فليپ فلاپها </vt:lpstr>
      <vt:lpstr>نمودار منطقي</vt:lpstr>
      <vt:lpstr>مثال</vt:lpstr>
      <vt:lpstr>PowerPoint Presentation</vt:lpstr>
      <vt:lpstr>جداول كارنو خروجيهاي مدار تركيبي</vt:lpstr>
      <vt:lpstr>نمودار منطقي شمارندة سه بيتي</vt:lpstr>
      <vt:lpstr>PowerPoint Presentation</vt:lpstr>
      <vt:lpstr>ثباتها</vt:lpstr>
      <vt:lpstr>ثبات 4 بيتي با بار موازي</vt:lpstr>
      <vt:lpstr>شيفت رجيستر چهار بيتي</vt:lpstr>
      <vt:lpstr>ثبات انتقال سري</vt:lpstr>
      <vt:lpstr>جمع كنندة سريال</vt:lpstr>
      <vt:lpstr>شيفت رجيستر با انتقال دوطرفه</vt:lpstr>
      <vt:lpstr>شمارندة موج‌دار BCD</vt:lpstr>
      <vt:lpstr>شمارندة BCD دهدهي</vt:lpstr>
      <vt:lpstr>شمارندة دودويي 4 بيتي با بارگيري موازي</vt:lpstr>
      <vt:lpstr>شمارندة جانسون</vt:lpstr>
      <vt:lpstr>PowerPoint Presentation</vt:lpstr>
      <vt:lpstr>www.studownload.ir  مرجع دانلود کتب – جزوات و فیلمهای آموزشی به زبان فارسی  </vt:lpstr>
    </vt:vector>
  </TitlesOfParts>
  <Company>UNIV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نمايش دا ده ها</dc:title>
  <dc:creator>Manager</dc:creator>
  <cp:lastModifiedBy>omid</cp:lastModifiedBy>
  <cp:revision>66</cp:revision>
  <dcterms:created xsi:type="dcterms:W3CDTF">2006-09-09T02:02:58Z</dcterms:created>
  <dcterms:modified xsi:type="dcterms:W3CDTF">2018-09-16T18:33:06Z</dcterms:modified>
</cp:coreProperties>
</file>