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57" r:id="rId3"/>
    <p:sldId id="258" r:id="rId4"/>
    <p:sldId id="286" r:id="rId5"/>
    <p:sldId id="259" r:id="rId6"/>
    <p:sldId id="276" r:id="rId7"/>
    <p:sldId id="260" r:id="rId8"/>
    <p:sldId id="261" r:id="rId9"/>
    <p:sldId id="263" r:id="rId10"/>
    <p:sldId id="262" r:id="rId11"/>
    <p:sldId id="274" r:id="rId12"/>
    <p:sldId id="264" r:id="rId13"/>
    <p:sldId id="275" r:id="rId14"/>
    <p:sldId id="265" r:id="rId15"/>
    <p:sldId id="267" r:id="rId16"/>
    <p:sldId id="266" r:id="rId17"/>
    <p:sldId id="268" r:id="rId18"/>
    <p:sldId id="270" r:id="rId19"/>
    <p:sldId id="271" r:id="rId20"/>
    <p:sldId id="269" r:id="rId21"/>
    <p:sldId id="272" r:id="rId22"/>
    <p:sldId id="277" r:id="rId23"/>
    <p:sldId id="273" r:id="rId24"/>
    <p:sldId id="280" r:id="rId25"/>
    <p:sldId id="278" r:id="rId26"/>
    <p:sldId id="313" r:id="rId27"/>
    <p:sldId id="281" r:id="rId28"/>
    <p:sldId id="279" r:id="rId29"/>
    <p:sldId id="310" r:id="rId30"/>
    <p:sldId id="315" r:id="rId31"/>
    <p:sldId id="319" r:id="rId32"/>
    <p:sldId id="320" r:id="rId33"/>
    <p:sldId id="282" r:id="rId34"/>
    <p:sldId id="318" r:id="rId35"/>
    <p:sldId id="283" r:id="rId36"/>
    <p:sldId id="314" r:id="rId37"/>
    <p:sldId id="285" r:id="rId38"/>
    <p:sldId id="311"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9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74D35F6-5791-4448-8798-4911E096F6C9}" type="datetimeFigureOut">
              <a:rPr lang="fa-IR" smtClean="0"/>
              <a:pPr/>
              <a:t>06/08/1443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7E6D7CD-392C-4C17-83DC-71314ECEEDF5}" type="slidenum">
              <a:rPr lang="fa-IR" smtClean="0"/>
              <a:pPr/>
              <a:t>‹#›</a:t>
            </a:fld>
            <a:endParaRPr lang="fa-IR"/>
          </a:p>
        </p:txBody>
      </p:sp>
    </p:spTree>
    <p:extLst>
      <p:ext uri="{BB962C8B-B14F-4D97-AF65-F5344CB8AC3E}">
        <p14:creationId xmlns:p14="http://schemas.microsoft.com/office/powerpoint/2010/main" val="9051569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50B85411-3A61-499F-B0AA-45DF2B08D9DB}" type="slidenum">
              <a:rPr lang="ar-SA"/>
              <a:pPr/>
              <a:t>61</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extLst>
      <p:ext uri="{BB962C8B-B14F-4D97-AF65-F5344CB8AC3E}">
        <p14:creationId xmlns:p14="http://schemas.microsoft.com/office/powerpoint/2010/main" val="338624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86600" cy="14478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61988"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24388"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D7E8176A-3574-4D91-8C4B-746A62775FA3}" type="slidenum">
              <a:rPr lang="fa-IR"/>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86600" cy="1447800"/>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661988" y="1905000"/>
            <a:ext cx="3810000" cy="4114800"/>
          </a:xfrm>
        </p:spPr>
        <p:txBody>
          <a:bodyPr/>
          <a:lstStyle/>
          <a:p>
            <a:pPr lvl="0"/>
            <a:endParaRPr lang="fa-IR" noProof="0" smtClean="0"/>
          </a:p>
        </p:txBody>
      </p:sp>
      <p:sp>
        <p:nvSpPr>
          <p:cNvPr id="4" name="Text Placeholder 3"/>
          <p:cNvSpPr>
            <a:spLocks noGrp="1"/>
          </p:cNvSpPr>
          <p:nvPr>
            <p:ph type="body" sz="half" idx="2"/>
          </p:nvPr>
        </p:nvSpPr>
        <p:spPr>
          <a:xfrm>
            <a:off x="4624388"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94B20466-9167-44A0-A1ED-8718C113542A}" type="slidenum">
              <a:rPr lang="fa-IR"/>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6A52D31-D1AD-4E56-AD5F-F5BCBAAFB5B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defRPr>
                <a:cs typeface="2 Tir" pitchFamily="2" charset="-78"/>
              </a:defRPr>
            </a:lvl1pPr>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cs typeface="2 Nazanin" pitchFamily="2" charset="-78"/>
              </a:defRPr>
            </a:lvl1pPr>
            <a:lvl2pPr>
              <a:defRPr>
                <a:cs typeface="2 Nazanin" pitchFamily="2" charset="-78"/>
              </a:defRPr>
            </a:lvl2pPr>
            <a:lvl3pPr>
              <a:defRPr>
                <a:cs typeface="2 Nazanin" pitchFamily="2" charset="-78"/>
              </a:defRPr>
            </a:lvl3pPr>
            <a:lvl4pPr>
              <a:defRPr>
                <a:cs typeface="2 Nazanin" pitchFamily="2" charset="-78"/>
              </a:defRPr>
            </a:lvl4pPr>
            <a:lvl5pPr>
              <a:defRPr>
                <a:cs typeface="2 Nazanin" pitchFamily="2" charset="-78"/>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1/11/2022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1"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wikipg.com/%D9%86%D9%85%D9%88%D8%AF%D8%A7%D8%B1+%D9%BE%D8%A7%D8%B1%D8%AA%D9%8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ikipg.com/%D8%B4%D8%A7%D8%AE%D8%B5+%D8%B9%D9%85%D9%84%DA%A9%D8%B1%D8%AF+%D9%86%DB%8C%D8%B1%D9%88%DB%8C+%DA%A9%D8%A7%D8%B1" TargetMode="External"/><Relationship Id="rId2" Type="http://schemas.openxmlformats.org/officeDocument/2006/relationships/hyperlink" Target="http://www.wikipg.com/%DA%A9%DB%8C%D9%81%DB%8C%D8%A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2.bin"/><Relationship Id="rId4" Type="http://schemas.openxmlformats.org/officeDocument/2006/relationships/image" Target="../media/image46.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wikipg.com/topic/10698/24582/%D8%A7%D9%86%D8%AA%D9%82%D8%A7%D9%84%20%D9%88%20%D9%81%D9%88%D9%82%20%D8%AA%D9%88%D8%B2%DB%8C%D8%B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470025"/>
          </a:xfrm>
        </p:spPr>
        <p:txBody>
          <a:bodyPr>
            <a:normAutofit/>
          </a:bodyPr>
          <a:lstStyle/>
          <a:p>
            <a:pPr algn="ctr"/>
            <a:r>
              <a:rPr lang="fa-IR" sz="6000" dirty="0" smtClean="0">
                <a:latin typeface="IranNastaliq" pitchFamily="18" charset="0"/>
                <a:cs typeface="IranNastaliq" pitchFamily="18" charset="0"/>
              </a:rPr>
              <a:t>هفت روش کنترل کیفیت</a:t>
            </a:r>
            <a:endParaRPr lang="fa-IR" sz="6000" dirty="0">
              <a:latin typeface="IranNastaliq" pitchFamily="18" charset="0"/>
              <a:cs typeface="IranNastaliq" pitchFamily="18" charset="0"/>
            </a:endParaRPr>
          </a:p>
        </p:txBody>
      </p:sp>
      <p:sp>
        <p:nvSpPr>
          <p:cNvPr id="3" name="Subtitle 2"/>
          <p:cNvSpPr>
            <a:spLocks noGrp="1"/>
          </p:cNvSpPr>
          <p:nvPr>
            <p:ph type="subTitle" idx="1"/>
          </p:nvPr>
        </p:nvSpPr>
        <p:spPr>
          <a:xfrm>
            <a:off x="1371600" y="4419600"/>
            <a:ext cx="6400800" cy="1752600"/>
          </a:xfrm>
        </p:spPr>
        <p:txBody>
          <a:bodyPr/>
          <a:lstStyle/>
          <a:p>
            <a:pPr algn="ctr"/>
            <a:r>
              <a:rPr lang="fa-IR" dirty="0" smtClean="0"/>
              <a:t>دانشگاه بقیه الله (عج)</a:t>
            </a:r>
          </a:p>
          <a:p>
            <a:pPr algn="ctr"/>
            <a:r>
              <a:rPr lang="fa-IR" dirty="0" smtClean="0"/>
              <a:t>گروه مدیریت تحقیقات و فناوری سلامت</a:t>
            </a:r>
          </a:p>
          <a:p>
            <a:pPr algn="ctr"/>
            <a:r>
              <a:rPr lang="fa-IR" b="1" dirty="0" smtClean="0">
                <a:solidFill>
                  <a:srgbClr val="FF0000"/>
                </a:solidFill>
              </a:rPr>
              <a:t>دکتر عبدالرضا بابامحمودی</a:t>
            </a:r>
          </a:p>
          <a:p>
            <a:endParaRPr lang="fa-IR" dirty="0"/>
          </a:p>
        </p:txBody>
      </p:sp>
      <p:pic>
        <p:nvPicPr>
          <p:cNvPr id="6" name="Picture 5" descr="images.jpg"/>
          <p:cNvPicPr>
            <a:picLocks noChangeAspect="1"/>
          </p:cNvPicPr>
          <p:nvPr/>
        </p:nvPicPr>
        <p:blipFill>
          <a:blip r:embed="rId3" cstate="print"/>
          <a:stretch>
            <a:fillRect/>
          </a:stretch>
        </p:blipFill>
        <p:spPr>
          <a:xfrm>
            <a:off x="3962400" y="2705100"/>
            <a:ext cx="1219200" cy="144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b="0" dirty="0" smtClean="0"/>
              <a:t>نمودار هیستوگرام قد افراد در مقیاس متر </a:t>
            </a:r>
            <a:endParaRPr lang="fa-IR" sz="3200" b="0" dirty="0"/>
          </a:p>
        </p:txBody>
      </p:sp>
      <p:sp>
        <p:nvSpPr>
          <p:cNvPr id="3" name="Content Placeholder 2"/>
          <p:cNvSpPr>
            <a:spLocks noGrp="1"/>
          </p:cNvSpPr>
          <p:nvPr>
            <p:ph idx="1"/>
          </p:nvPr>
        </p:nvSpPr>
        <p:spPr/>
        <p:txBody>
          <a:bodyPr/>
          <a:lstStyle/>
          <a:p>
            <a:endParaRPr lang="fa-IR"/>
          </a:p>
        </p:txBody>
      </p:sp>
      <p:pic>
        <p:nvPicPr>
          <p:cNvPr id="4" name="Picture 3" descr="http://www.wikipg.com/images/context/images/%D9%87%DB%8C%D8%B3%D8%AA%D9%88%DA%AF%D8%B1%D8%A7%D9%85.jpg"/>
          <p:cNvPicPr/>
          <p:nvPr/>
        </p:nvPicPr>
        <p:blipFill>
          <a:blip r:embed="rId2" cstate="print"/>
          <a:srcRect/>
          <a:stretch>
            <a:fillRect/>
          </a:stretch>
        </p:blipFill>
        <p:spPr bwMode="auto">
          <a:xfrm>
            <a:off x="52970" y="1499006"/>
            <a:ext cx="9091030" cy="535899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r>
              <a:rPr lang="en-US" smtClean="0"/>
              <a:t>Histogram</a:t>
            </a:r>
          </a:p>
        </p:txBody>
      </p:sp>
      <p:pic>
        <p:nvPicPr>
          <p:cNvPr id="24579" name="Picture 4"/>
          <p:cNvPicPr>
            <a:picLocks noChangeAspect="1" noChangeArrowheads="1"/>
          </p:cNvPicPr>
          <p:nvPr/>
        </p:nvPicPr>
        <p:blipFill>
          <a:blip r:embed="rId2" cstate="print"/>
          <a:srcRect/>
          <a:stretch>
            <a:fillRect/>
          </a:stretch>
        </p:blipFill>
        <p:spPr bwMode="auto">
          <a:xfrm>
            <a:off x="990600" y="1616075"/>
            <a:ext cx="3048000" cy="2120900"/>
          </a:xfrm>
          <a:prstGeom prst="rect">
            <a:avLst/>
          </a:prstGeom>
          <a:noFill/>
          <a:ln w="9525">
            <a:noFill/>
            <a:miter lim="800000"/>
            <a:headEnd/>
            <a:tailEnd/>
          </a:ln>
        </p:spPr>
      </p:pic>
      <p:pic>
        <p:nvPicPr>
          <p:cNvPr id="24580" name="Picture 6"/>
          <p:cNvPicPr>
            <a:picLocks noChangeAspect="1" noChangeArrowheads="1"/>
          </p:cNvPicPr>
          <p:nvPr/>
        </p:nvPicPr>
        <p:blipFill>
          <a:blip r:embed="rId3" cstate="print"/>
          <a:srcRect/>
          <a:stretch>
            <a:fillRect/>
          </a:stretch>
        </p:blipFill>
        <p:spPr bwMode="auto">
          <a:xfrm>
            <a:off x="685800" y="3886200"/>
            <a:ext cx="3429000" cy="2084388"/>
          </a:xfrm>
          <a:prstGeom prst="rect">
            <a:avLst/>
          </a:prstGeom>
          <a:noFill/>
          <a:ln w="9525">
            <a:noFill/>
            <a:miter lim="800000"/>
            <a:headEnd/>
            <a:tailEnd/>
          </a:ln>
        </p:spPr>
      </p:pic>
      <p:pic>
        <p:nvPicPr>
          <p:cNvPr id="24581" name="Picture 7"/>
          <p:cNvPicPr>
            <a:picLocks noChangeAspect="1" noChangeArrowheads="1"/>
          </p:cNvPicPr>
          <p:nvPr/>
        </p:nvPicPr>
        <p:blipFill>
          <a:blip r:embed="rId4" cstate="print"/>
          <a:srcRect/>
          <a:stretch>
            <a:fillRect/>
          </a:stretch>
        </p:blipFill>
        <p:spPr bwMode="auto">
          <a:xfrm>
            <a:off x="4800600" y="1331913"/>
            <a:ext cx="3546475" cy="1806575"/>
          </a:xfrm>
          <a:prstGeom prst="rect">
            <a:avLst/>
          </a:prstGeom>
          <a:noFill/>
          <a:ln w="9525">
            <a:noFill/>
            <a:miter lim="800000"/>
            <a:headEnd/>
            <a:tailEnd/>
          </a:ln>
        </p:spPr>
      </p:pic>
      <p:pic>
        <p:nvPicPr>
          <p:cNvPr id="24582" name="Picture 8"/>
          <p:cNvPicPr>
            <a:picLocks noChangeAspect="1" noChangeArrowheads="1"/>
          </p:cNvPicPr>
          <p:nvPr/>
        </p:nvPicPr>
        <p:blipFill>
          <a:blip r:embed="rId5" cstate="print"/>
          <a:srcRect/>
          <a:stretch>
            <a:fillRect/>
          </a:stretch>
        </p:blipFill>
        <p:spPr bwMode="auto">
          <a:xfrm>
            <a:off x="5478463" y="3429000"/>
            <a:ext cx="2563812"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0" dirty="0" smtClean="0"/>
              <a:t>در زمان رسم نمودار هیستوگرام </a:t>
            </a:r>
            <a:endParaRPr lang="fa-IR" b="0" dirty="0"/>
          </a:p>
        </p:txBody>
      </p:sp>
      <p:sp>
        <p:nvSpPr>
          <p:cNvPr id="3" name="Content Placeholder 2"/>
          <p:cNvSpPr>
            <a:spLocks noGrp="1"/>
          </p:cNvSpPr>
          <p:nvPr>
            <p:ph idx="1"/>
          </p:nvPr>
        </p:nvSpPr>
        <p:spPr/>
        <p:txBody>
          <a:bodyPr>
            <a:normAutofit fontScale="92500" lnSpcReduction="10000"/>
          </a:bodyPr>
          <a:lstStyle/>
          <a:p>
            <a:r>
              <a:rPr lang="fa-IR" dirty="0" smtClean="0">
                <a:cs typeface="2 Badr" pitchFamily="2" charset="-78"/>
              </a:rPr>
              <a:t>توجه به چند نکته لازم است. وقتی داده ها به صورت عددی هستند گروه بندی آنها در دسته هایی کوچکتر مفید خواهد بود. این دسته بندی قانون مدوّنی ندارد اما به طور کلی باید شرایط زیر را داشته باشد:</a:t>
            </a:r>
            <a:endParaRPr lang="en-US" dirty="0" smtClean="0">
              <a:cs typeface="2 Badr" pitchFamily="2" charset="-78"/>
            </a:endParaRPr>
          </a:p>
          <a:p>
            <a:pPr algn="just">
              <a:buNone/>
            </a:pPr>
            <a:r>
              <a:rPr lang="fa-IR" spc="-150" dirty="0" smtClean="0">
                <a:cs typeface="2 Badr" pitchFamily="2" charset="-78"/>
              </a:rPr>
              <a:t>1.       بین 4 تا 20 دسته استفاده گردد. در اغلب موارد که تعداد دسته ها تقریبا برابر جذر اندازه نمونه در نظر گرفته می شود محاسبات معمولا راحت تر انجام می پذیرد.</a:t>
            </a:r>
            <a:endParaRPr lang="en-US" spc="-150" dirty="0" smtClean="0">
              <a:cs typeface="2 Badr" pitchFamily="2" charset="-78"/>
            </a:endParaRPr>
          </a:p>
          <a:p>
            <a:pPr algn="just">
              <a:buNone/>
            </a:pPr>
            <a:r>
              <a:rPr lang="fa-IR" spc="-150" dirty="0" smtClean="0">
                <a:cs typeface="2 Badr" pitchFamily="2" charset="-78"/>
              </a:rPr>
              <a:t>2.       اندازه یا عرض هر دسته یکنواخت باشد.</a:t>
            </a:r>
            <a:endParaRPr lang="en-US" spc="-150" dirty="0" smtClean="0">
              <a:cs typeface="2 Badr" pitchFamily="2" charset="-78"/>
            </a:endParaRPr>
          </a:p>
          <a:p>
            <a:pPr algn="just">
              <a:buNone/>
            </a:pPr>
            <a:r>
              <a:rPr lang="fa-IR" spc="-150" dirty="0" smtClean="0">
                <a:cs typeface="2 Badr" pitchFamily="2" charset="-78"/>
              </a:rPr>
              <a:t>3.       حد پایین اولین دسته اندکی کوچکتر از کوچکترین عدد در نظر گرفته شود.</a:t>
            </a:r>
          </a:p>
          <a:p>
            <a:pPr algn="just">
              <a:buNone/>
            </a:pPr>
            <a:r>
              <a:rPr lang="fa-IR" dirty="0" smtClean="0">
                <a:cs typeface="2 Badr" pitchFamily="2" charset="-78"/>
              </a:rPr>
              <a:t>4.    هنگامی که مقادیر و داده های ما نسبتا کم است یا زمانی که مشاهدات فقط مقادیر معدودی را اختیار می کنند می توان هیستوگرام را بر اساس توزیع فراوانی داده های گروه بندی نشده تهیه نمود.</a:t>
            </a:r>
            <a:endParaRPr lang="en-US" spc="-150" dirty="0" smtClean="0">
              <a:cs typeface="2 Badr" pitchFamily="2" charset="-78"/>
            </a:endParaRPr>
          </a:p>
          <a:p>
            <a:endParaRPr lang="fa-IR" dirty="0">
              <a:cs typeface="2 Badr"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US" smtClean="0"/>
              <a:t>Histogram</a:t>
            </a:r>
          </a:p>
        </p:txBody>
      </p:sp>
      <p:pic>
        <p:nvPicPr>
          <p:cNvPr id="22531" name="Picture 5"/>
          <p:cNvPicPr>
            <a:picLocks noChangeAspect="1" noChangeArrowheads="1"/>
          </p:cNvPicPr>
          <p:nvPr/>
        </p:nvPicPr>
        <p:blipFill>
          <a:blip r:embed="rId2" cstate="print"/>
          <a:srcRect/>
          <a:stretch>
            <a:fillRect/>
          </a:stretch>
        </p:blipFill>
        <p:spPr bwMode="auto">
          <a:xfrm>
            <a:off x="533400" y="1295400"/>
            <a:ext cx="3025775" cy="4662488"/>
          </a:xfrm>
          <a:prstGeom prst="rect">
            <a:avLst/>
          </a:prstGeom>
          <a:noFill/>
          <a:ln w="9525">
            <a:noFill/>
            <a:miter lim="800000"/>
            <a:headEnd/>
            <a:tailEnd/>
          </a:ln>
        </p:spPr>
      </p:pic>
      <p:pic>
        <p:nvPicPr>
          <p:cNvPr id="22532" name="Picture 6"/>
          <p:cNvPicPr>
            <a:picLocks noChangeAspect="1" noChangeArrowheads="1"/>
          </p:cNvPicPr>
          <p:nvPr/>
        </p:nvPicPr>
        <p:blipFill>
          <a:blip r:embed="rId3" cstate="print"/>
          <a:srcRect/>
          <a:stretch>
            <a:fillRect/>
          </a:stretch>
        </p:blipFill>
        <p:spPr bwMode="auto">
          <a:xfrm>
            <a:off x="3733800" y="1600200"/>
            <a:ext cx="4876800"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dirty="0" smtClean="0"/>
              <a:t>نمودار هیستوگرام با استفاده از نرم افزار </a:t>
            </a:r>
            <a:r>
              <a:rPr lang="en-US" sz="2800" dirty="0" smtClean="0"/>
              <a:t>Excel</a:t>
            </a:r>
            <a:endParaRPr lang="fa-IR" sz="2800" dirty="0"/>
          </a:p>
        </p:txBody>
      </p:sp>
      <p:sp>
        <p:nvSpPr>
          <p:cNvPr id="3" name="Content Placeholder 2"/>
          <p:cNvSpPr>
            <a:spLocks noGrp="1"/>
          </p:cNvSpPr>
          <p:nvPr>
            <p:ph idx="1"/>
          </p:nvPr>
        </p:nvSpPr>
        <p:spPr/>
        <p:txBody>
          <a:bodyPr/>
          <a:lstStyle/>
          <a:p>
            <a:endParaRPr lang="fa-IR"/>
          </a:p>
        </p:txBody>
      </p:sp>
      <p:pic>
        <p:nvPicPr>
          <p:cNvPr id="4" name="Picture 3" descr="http://www.wikipg.com/images/context/images/%D9%86%D9%85%D9%88%D9%86%D9%87%20%D9%81%D8%A7%DB%8C%D9%84%20%D8%A7%DA%A9%D8%B3%D9%84%20%D9%87%DB%8C%D8%B3%D8%AA%D9%88%DA%AF%D8%B1%D8%A7%D9%85.jpg"/>
          <p:cNvPicPr/>
          <p:nvPr/>
        </p:nvPicPr>
        <p:blipFill>
          <a:blip r:embed="rId2" cstate="print"/>
          <a:srcRect/>
          <a:stretch>
            <a:fillRect/>
          </a:stretch>
        </p:blipFill>
        <p:spPr bwMode="auto">
          <a:xfrm>
            <a:off x="152400" y="1600200"/>
            <a:ext cx="8839200" cy="514258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0" dirty="0" smtClean="0">
                <a:hlinkClick r:id="rId2"/>
              </a:rPr>
              <a:t>نمودار پارتو</a:t>
            </a:r>
            <a:r>
              <a:rPr lang="fa-IR" b="0" dirty="0" smtClean="0"/>
              <a:t> </a:t>
            </a:r>
            <a:r>
              <a:rPr lang="en-US" b="0" dirty="0" smtClean="0"/>
              <a:t> (Pareto Diagram)</a:t>
            </a:r>
            <a:endParaRPr lang="fa-IR" b="0" dirty="0"/>
          </a:p>
        </p:txBody>
      </p:sp>
      <p:sp>
        <p:nvSpPr>
          <p:cNvPr id="3" name="Content Placeholder 2"/>
          <p:cNvSpPr>
            <a:spLocks noGrp="1"/>
          </p:cNvSpPr>
          <p:nvPr>
            <p:ph idx="1"/>
          </p:nvPr>
        </p:nvSpPr>
        <p:spPr/>
        <p:txBody>
          <a:bodyPr>
            <a:normAutofit fontScale="70000" lnSpcReduction="20000"/>
          </a:bodyPr>
          <a:lstStyle/>
          <a:p>
            <a:r>
              <a:rPr lang="en-US" b="1" dirty="0" smtClean="0"/>
              <a:t> </a:t>
            </a:r>
            <a:r>
              <a:rPr lang="fa-IR" dirty="0" smtClean="0"/>
              <a:t>نموداری شبیه به نمودار هیستوگرام است که در آن نقص هایی که فراوانی بیشتری دارند را نشان داده و توجه ما را به سمت آنها جلب می سازد. باید توجه داشت که نمودار پارتو نقایص مهمتر را نشان نمی دهد و تنها نقایصی که بیشتر مشاهده شده اند را نشان می دهد. برای رفع این مشکل می توان از دو روش استفاده کرد</a:t>
            </a:r>
            <a:r>
              <a:rPr lang="en-US" dirty="0" smtClean="0"/>
              <a:t>:</a:t>
            </a:r>
          </a:p>
          <a:p>
            <a:r>
              <a:rPr lang="fa-IR" dirty="0" smtClean="0"/>
              <a:t>1.       استفاده از یک روش وزن دهی برای اصلاح فراوانی داده ها</a:t>
            </a:r>
            <a:endParaRPr lang="en-US" dirty="0" smtClean="0"/>
          </a:p>
          <a:p>
            <a:r>
              <a:rPr lang="fa-IR" dirty="0" smtClean="0"/>
              <a:t>در این روش نقصی که ضرر بیشتری برایمان دارد وزن بیشتری اختیار می نماید. اینگونه می توان علل نقص مهمتر را شناسایی و آنها را رفع نمود. این روش سعی می کند که نمودار ما را هر چه بیشتر به سمت قانون پارتو که می گوید; ((با رفع 20 درصد از مشکلات 80 درصد بهبود خواهیم داشت)) نزدیک نماید.</a:t>
            </a:r>
            <a:endParaRPr lang="en-US" dirty="0" smtClean="0"/>
          </a:p>
          <a:p>
            <a:r>
              <a:rPr lang="fa-IR" dirty="0" smtClean="0"/>
              <a:t>2.       استفاده از نمودار پارتو هزینه (</a:t>
            </a:r>
            <a:r>
              <a:rPr lang="en-US" dirty="0" smtClean="0"/>
              <a:t>Cost Pareto Chart</a:t>
            </a:r>
            <a:r>
              <a:rPr lang="fa-IR" dirty="0" smtClean="0"/>
              <a:t>) در کنار تجزیه و تحلیل نمودار پارتو</a:t>
            </a:r>
            <a:endParaRPr lang="en-US" dirty="0" smtClean="0"/>
          </a:p>
          <a:p>
            <a:r>
              <a:rPr lang="fa-IR" dirty="0" smtClean="0"/>
              <a:t>استفاده از نمودار هزینه نیز مانند روش اول سعی می کند نقصهایی که هزینه بیشتری به ما تحمیل می کند را مشخص سازد. و نقصهایی که هزینه بیشتری دارند را برای ما نمایان می کند.</a:t>
            </a:r>
            <a:endParaRPr lang="en-US" dirty="0" smtClean="0"/>
          </a:p>
          <a:p>
            <a:r>
              <a:rPr lang="fa-IR" dirty="0" smtClean="0"/>
              <a:t>شکلهای زیر نمونه هایی از نمودار پارتو می باشد که به طور مرسوم استفاده می شود</a:t>
            </a:r>
            <a:r>
              <a:rPr lang="en-US" dirty="0" smtClean="0"/>
              <a:t>.</a:t>
            </a:r>
          </a:p>
          <a:p>
            <a:pPr>
              <a:buNone/>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نمودار پارتو</a:t>
            </a:r>
            <a:endParaRPr lang="fa-IR" dirty="0"/>
          </a:p>
        </p:txBody>
      </p:sp>
      <p:pic>
        <p:nvPicPr>
          <p:cNvPr id="7" name="Picture 4" descr="Pareto Figure 1"/>
          <p:cNvPicPr>
            <a:picLocks noGrp="1" noChangeAspect="1"/>
          </p:cNvPicPr>
          <p:nvPr>
            <p:ph idx="1"/>
          </p:nvPr>
        </p:nvPicPr>
        <p:blipFill>
          <a:blip r:embed="rId2" cstate="print"/>
          <a:srcRect/>
          <a:stretch>
            <a:fillRect/>
          </a:stretch>
        </p:blipFill>
        <p:spPr bwMode="auto">
          <a:xfrm>
            <a:off x="228600" y="3429000"/>
            <a:ext cx="4064517" cy="2809875"/>
          </a:xfrm>
          <a:prstGeom prst="rect">
            <a:avLst/>
          </a:prstGeom>
          <a:noFill/>
          <a:ln w="9525">
            <a:noFill/>
            <a:miter lim="800000"/>
            <a:headEnd/>
            <a:tailEnd/>
          </a:ln>
        </p:spPr>
      </p:pic>
      <p:pic>
        <p:nvPicPr>
          <p:cNvPr id="8" name="Picture 5" descr="Pareto Figure 2"/>
          <p:cNvPicPr>
            <a:picLocks noChangeAspect="1"/>
          </p:cNvPicPr>
          <p:nvPr/>
        </p:nvPicPr>
        <p:blipFill>
          <a:blip r:embed="rId3" cstate="print"/>
          <a:srcRect/>
          <a:stretch>
            <a:fillRect/>
          </a:stretch>
        </p:blipFill>
        <p:spPr bwMode="auto">
          <a:xfrm>
            <a:off x="4267200" y="1447800"/>
            <a:ext cx="4572000" cy="35337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0" dirty="0" smtClean="0"/>
              <a:t> نمودار علت و معلول</a:t>
            </a:r>
            <a:endParaRPr lang="fa-IR" b="0" dirty="0"/>
          </a:p>
        </p:txBody>
      </p:sp>
      <p:sp>
        <p:nvSpPr>
          <p:cNvPr id="3" name="Content Placeholder 2"/>
          <p:cNvSpPr>
            <a:spLocks noGrp="1"/>
          </p:cNvSpPr>
          <p:nvPr>
            <p:ph idx="1"/>
          </p:nvPr>
        </p:nvSpPr>
        <p:spPr/>
        <p:txBody>
          <a:bodyPr/>
          <a:lstStyle/>
          <a:p>
            <a:endParaRPr lang="fa-IR"/>
          </a:p>
        </p:txBody>
      </p:sp>
      <p:pic>
        <p:nvPicPr>
          <p:cNvPr id="5" name="Picture 4" descr="Fishbone Diagram Example"/>
          <p:cNvPicPr>
            <a:picLocks noChangeAspect="1" noChangeArrowheads="1"/>
          </p:cNvPicPr>
          <p:nvPr/>
        </p:nvPicPr>
        <p:blipFill>
          <a:blip r:embed="rId2" cstate="print"/>
          <a:srcRect/>
          <a:stretch>
            <a:fillRect/>
          </a:stretch>
        </p:blipFill>
        <p:spPr bwMode="auto">
          <a:xfrm>
            <a:off x="609600" y="1447800"/>
            <a:ext cx="8001000" cy="49926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0" dirty="0" smtClean="0"/>
              <a:t>نمودار علت و معلول</a:t>
            </a:r>
            <a:endParaRPr lang="fa-IR" dirty="0"/>
          </a:p>
        </p:txBody>
      </p:sp>
      <p:sp>
        <p:nvSpPr>
          <p:cNvPr id="3" name="Content Placeholder 2"/>
          <p:cNvSpPr>
            <a:spLocks noGrp="1"/>
          </p:cNvSpPr>
          <p:nvPr>
            <p:ph idx="1"/>
          </p:nvPr>
        </p:nvSpPr>
        <p:spPr/>
        <p:txBody>
          <a:bodyPr>
            <a:normAutofit/>
          </a:bodyPr>
          <a:lstStyle/>
          <a:p>
            <a:r>
              <a:rPr lang="fa-IR" dirty="0" smtClean="0"/>
              <a:t>مفید در کنترل کیفیت</a:t>
            </a:r>
          </a:p>
          <a:p>
            <a:r>
              <a:rPr lang="fa-IR" dirty="0" smtClean="0"/>
              <a:t> بیانگر علل بالقوه </a:t>
            </a:r>
          </a:p>
          <a:p>
            <a:r>
              <a:rPr lang="fa-IR" dirty="0" smtClean="0"/>
              <a:t>در مواقعی علل بروز مشکل واضح نیست نمودار علت و معلول می تواند ابزار مفیدی برای شناسایی علل بالقوه باشد.</a:t>
            </a:r>
          </a:p>
          <a:p>
            <a:r>
              <a:rPr lang="fa-IR" dirty="0" smtClean="0"/>
              <a:t> این نمودار به نامهای دیگری همچون نمودار استخوان ماهی و همچنین ایشی کاوا نیز معروف است زیرا اولین بار توسط ایشی کاوا مطرح شد. </a:t>
            </a:r>
            <a:endParaRPr lang="fa-I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0" dirty="0" smtClean="0"/>
              <a:t>نکته مهم در طراحی نمودار </a:t>
            </a:r>
            <a:br>
              <a:rPr lang="fa-IR" sz="3600" b="0" dirty="0" smtClean="0"/>
            </a:br>
            <a:r>
              <a:rPr lang="fa-IR" sz="3600" b="0" dirty="0" smtClean="0"/>
              <a:t>علت و معلول </a:t>
            </a:r>
            <a:endParaRPr lang="fa-IR" b="0" dirty="0"/>
          </a:p>
        </p:txBody>
      </p:sp>
      <p:sp>
        <p:nvSpPr>
          <p:cNvPr id="3" name="Content Placeholder 2"/>
          <p:cNvSpPr>
            <a:spLocks noGrp="1"/>
          </p:cNvSpPr>
          <p:nvPr>
            <p:ph idx="1"/>
          </p:nvPr>
        </p:nvSpPr>
        <p:spPr/>
        <p:txBody>
          <a:bodyPr>
            <a:normAutofit/>
          </a:bodyPr>
          <a:lstStyle/>
          <a:p>
            <a:r>
              <a:rPr lang="fa-IR" dirty="0" smtClean="0"/>
              <a:t>این است که معمولا در این نمودار دلایل بالقوه ایجاد مشکل بر اساس </a:t>
            </a:r>
            <a:r>
              <a:rPr lang="en-US" dirty="0" smtClean="0"/>
              <a:t>5M</a:t>
            </a:r>
            <a:endParaRPr lang="fa-IR" dirty="0" smtClean="0"/>
          </a:p>
          <a:p>
            <a:r>
              <a:rPr lang="en-US" sz="2600" dirty="0" smtClean="0"/>
              <a:t>(Machine , Material , Man , Methods , Measurement) </a:t>
            </a:r>
            <a:r>
              <a:rPr lang="en-US" dirty="0" smtClean="0"/>
              <a:t> </a:t>
            </a:r>
            <a:endParaRPr lang="fa-IR" dirty="0" smtClean="0"/>
          </a:p>
          <a:p>
            <a:pPr>
              <a:buNone/>
            </a:pPr>
            <a:r>
              <a:rPr lang="fa-IR" dirty="0" smtClean="0"/>
              <a:t>و شرایط محیطی طبقه بندی می شوند </a:t>
            </a:r>
          </a:p>
          <a:p>
            <a:r>
              <a:rPr lang="fa-IR" dirty="0" smtClean="0"/>
              <a:t> در میان علل نیز، دلایل مهمتر به سر ماهی نزدیکتر و دلایل کم اهمیت تر به دم ماهی نزدیکتر رسم می شوند.</a:t>
            </a:r>
          </a:p>
          <a:p>
            <a:r>
              <a:rPr lang="fa-IR" dirty="0" smtClean="0"/>
              <a:t> همچنین در هر شاخه نیز دلایل مهمتر نزدیکتر و دلایل کم اهمیت تر به دم ماهی نزدیک تر رسم می شوند</a:t>
            </a:r>
          </a:p>
          <a:p>
            <a:endParaRPr lang="fa-I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این هفت روش کمک می کنند تا:</a:t>
            </a:r>
            <a:endParaRPr lang="fa-IR" dirty="0"/>
          </a:p>
        </p:txBody>
      </p:sp>
      <p:sp>
        <p:nvSpPr>
          <p:cNvPr id="3" name="Content Placeholder 2"/>
          <p:cNvSpPr>
            <a:spLocks noGrp="1"/>
          </p:cNvSpPr>
          <p:nvPr>
            <p:ph idx="1"/>
          </p:nvPr>
        </p:nvSpPr>
        <p:spPr/>
        <p:txBody>
          <a:bodyPr>
            <a:normAutofit/>
          </a:bodyPr>
          <a:lstStyle/>
          <a:p>
            <a:r>
              <a:rPr lang="fa-IR" sz="2800" dirty="0" smtClean="0"/>
              <a:t>انحرافات با دلیل را شناسایی کنیم.</a:t>
            </a:r>
            <a:endParaRPr lang="en-US" sz="2800" dirty="0" smtClean="0"/>
          </a:p>
          <a:p>
            <a:r>
              <a:rPr lang="fa-IR" sz="2800" dirty="0" smtClean="0"/>
              <a:t>از مناسب بودن طراحی اطمینان حاصل کنیم.</a:t>
            </a:r>
            <a:endParaRPr lang="en-US" sz="2800" dirty="0" smtClean="0"/>
          </a:p>
          <a:p>
            <a:r>
              <a:rPr lang="fa-IR" sz="2800" dirty="0" smtClean="0"/>
              <a:t>انحرافات و اشکالات مهمتر را شناسایی و بر روی بهبود فرآیند از طریق رفع مشکلات مهمتر تمرکز نماییم.</a:t>
            </a:r>
            <a:endParaRPr lang="en-US" sz="2800" dirty="0" smtClean="0"/>
          </a:p>
          <a:p>
            <a:r>
              <a:rPr lang="fa-IR" sz="2800" dirty="0" smtClean="0"/>
              <a:t>مکان های تمرکز نقص در محصول را پیدا کرده و برای رفع آنها تلاش کنیم.</a:t>
            </a:r>
            <a:endParaRPr lang="en-US" sz="2800" dirty="0" smtClean="0"/>
          </a:p>
          <a:p>
            <a:r>
              <a:rPr lang="fa-IR" sz="2800" dirty="0" smtClean="0"/>
              <a:t>وابستگی میان علل بروز خطا در فرآیند را تشخیص داده و عامل اصلی انحراف را از بین ببریم.</a:t>
            </a:r>
            <a:endParaRPr lang="en-US" sz="2800" dirty="0" smtClean="0"/>
          </a:p>
          <a:p>
            <a:endParaRPr lang="fa-I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200" dirty="0" smtClean="0"/>
              <a:t>مراحل مورد نیاز برای تهیه یک نمودار علت و معلول عبارتند از:</a:t>
            </a:r>
            <a:r>
              <a:rPr lang="en-US" sz="2200" dirty="0" smtClean="0"/>
              <a:t/>
            </a:r>
            <a:br>
              <a:rPr lang="en-US" sz="2200" dirty="0" smtClean="0"/>
            </a:br>
            <a:endParaRPr lang="fa-IR" dirty="0"/>
          </a:p>
        </p:txBody>
      </p:sp>
      <p:sp>
        <p:nvSpPr>
          <p:cNvPr id="3" name="Content Placeholder 2"/>
          <p:cNvSpPr>
            <a:spLocks noGrp="1"/>
          </p:cNvSpPr>
          <p:nvPr>
            <p:ph idx="1"/>
          </p:nvPr>
        </p:nvSpPr>
        <p:spPr/>
        <p:txBody>
          <a:bodyPr>
            <a:normAutofit fontScale="92500" lnSpcReduction="20000"/>
          </a:bodyPr>
          <a:lstStyle/>
          <a:p>
            <a:r>
              <a:rPr lang="fa-IR" dirty="0" smtClean="0"/>
              <a:t>1.       مشکل و یا معلولی که باید تجزیه و تحلیل گردد را تعریف کنید.</a:t>
            </a:r>
            <a:endParaRPr lang="en-US" dirty="0" smtClean="0"/>
          </a:p>
          <a:p>
            <a:r>
              <a:rPr lang="fa-IR" dirty="0" smtClean="0"/>
              <a:t>2.       تیمی جهت انجام تجزیه و تحلیلهای مورد نیاز تشکیل دهید. در اغلب موارد تیم بهبود کیفیت علل بالقوه ایجاد مشکل را از طریق طوفان مغزی تعیین می کند.</a:t>
            </a:r>
            <a:endParaRPr lang="en-US" dirty="0" smtClean="0"/>
          </a:p>
          <a:p>
            <a:r>
              <a:rPr lang="fa-IR" dirty="0" smtClean="0"/>
              <a:t>3.       خط مرکز و جعبه های مربوط به معلولها را رسم کنید.</a:t>
            </a:r>
            <a:endParaRPr lang="en-US" dirty="0" smtClean="0"/>
          </a:p>
          <a:p>
            <a:r>
              <a:rPr lang="fa-IR" dirty="0" smtClean="0"/>
              <a:t>4.       گره های علل بالقوه اصلی را تعیین و آنها را از طریق جعبه هایی به خط مرکز متصل کنید.</a:t>
            </a:r>
            <a:endParaRPr lang="en-US" dirty="0" smtClean="0"/>
          </a:p>
          <a:p>
            <a:r>
              <a:rPr lang="fa-IR" dirty="0" smtClean="0"/>
              <a:t>5.       علل ممکن را شناسایی و آنها را در گروه های تعین شده در مرحله 4 قرار دهید. در صورت نیاز گروه های دیگری تعیین کنید.</a:t>
            </a:r>
            <a:endParaRPr lang="en-US" dirty="0" smtClean="0"/>
          </a:p>
          <a:p>
            <a:r>
              <a:rPr lang="fa-IR" dirty="0" smtClean="0"/>
              <a:t>6.       ترتیب علل را رتبه بندی کنید تا آنهایی که اثر زیادی بر روی مشکل دارند شناسایی شوند.</a:t>
            </a:r>
            <a:endParaRPr lang="en-US" dirty="0" smtClean="0"/>
          </a:p>
          <a:p>
            <a:endParaRPr lang="fa-I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(Scatter Diagram)  </a:t>
            </a:r>
            <a:r>
              <a:rPr lang="fa-IR" b="0" dirty="0" smtClean="0"/>
              <a:t/>
            </a:r>
            <a:br>
              <a:rPr lang="fa-IR" b="0" dirty="0" smtClean="0"/>
            </a:br>
            <a:r>
              <a:rPr lang="fa-IR" b="0" dirty="0" smtClean="0"/>
              <a:t>نمودار پراکندگی</a:t>
            </a:r>
            <a:endParaRPr lang="fa-IR" b="0" dirty="0"/>
          </a:p>
        </p:txBody>
      </p:sp>
      <p:sp>
        <p:nvSpPr>
          <p:cNvPr id="3" name="Content Placeholder 2"/>
          <p:cNvSpPr>
            <a:spLocks noGrp="1"/>
          </p:cNvSpPr>
          <p:nvPr>
            <p:ph idx="1"/>
          </p:nvPr>
        </p:nvSpPr>
        <p:spPr/>
        <p:txBody>
          <a:bodyPr/>
          <a:lstStyle/>
          <a:p>
            <a:r>
              <a:rPr lang="fa-IR" dirty="0" smtClean="0"/>
              <a:t>یکی از نمودارهای مفید است که به منظور پی بردن به رابطه بالقوه بین دو متغیر استفاده می شود. برای رسم این نمودار داده ها به صورت زوجی تهیه می شود</a:t>
            </a:r>
            <a:r>
              <a:rPr lang="en-US" dirty="0" smtClean="0"/>
              <a:t>. </a:t>
            </a:r>
            <a:r>
              <a:rPr lang="fa-IR" dirty="0" smtClean="0"/>
              <a:t>طریقه رسم نقاط بر روی نمودار نشان دهنده ی نوع رابطه ی میان متغیر ها می باشد. </a:t>
            </a:r>
            <a:endParaRPr lang="fa-I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0" dirty="0" smtClean="0"/>
              <a:t>نمودار پراکندگی</a:t>
            </a:r>
            <a:endParaRPr lang="fa-IR" dirty="0"/>
          </a:p>
        </p:txBody>
      </p:sp>
      <p:sp>
        <p:nvSpPr>
          <p:cNvPr id="3" name="Content Placeholder 2"/>
          <p:cNvSpPr>
            <a:spLocks noGrp="1"/>
          </p:cNvSpPr>
          <p:nvPr>
            <p:ph idx="1"/>
          </p:nvPr>
        </p:nvSpPr>
        <p:spPr/>
        <p:txBody>
          <a:bodyPr>
            <a:normAutofit fontScale="77500" lnSpcReduction="20000"/>
          </a:bodyPr>
          <a:lstStyle/>
          <a:p>
            <a:r>
              <a:rPr lang="fa-IR" dirty="0" smtClean="0"/>
              <a:t>در صورتیکه با افزایش یک متغیر دیگری نیز افزایش یابد همبستگی مثبت بین دو متغیر برقرار است و در صورتیکه با افزایش یکی، دیگری کاهش یابد، همبستگی بین دو متغیر منفی خواهد بود.</a:t>
            </a:r>
          </a:p>
          <a:p>
            <a:r>
              <a:rPr lang="fa-IR" dirty="0" smtClean="0"/>
              <a:t>چنانچه رابطه غیر خطی بین دو متغیر برقرار باشد همبستگی خطی انها صفر خواهد بود.</a:t>
            </a:r>
          </a:p>
          <a:p>
            <a:r>
              <a:rPr lang="fa-IR" dirty="0" smtClean="0"/>
              <a:t> همچنین چنانچه رابطه بین دو متغیر کاملا خطی باشد بسته به شیب نمودار که مثبت است است یا منفی، ضریب همبستگی 1 و یا 1- خواهد بود.</a:t>
            </a:r>
            <a:endParaRPr lang="en-US" dirty="0" smtClean="0"/>
          </a:p>
          <a:p>
            <a:r>
              <a:rPr lang="fa-IR" dirty="0" smtClean="0"/>
              <a:t>با مشاهده شکل نمودار پراکندگی نمی توان به طور قطعی در مورد وجود و یا عدم وجود رابطه میان دو متغیر اظهار نظر کرد. به عبارت دیگر اگر نمودار پراکندگی ارتباطی را میان دو متغیر نشان دهد ، آن دو متغیر ممکن است با یکدیگر واقعا همبستگی داشته باشند و همچنین ممکن است که هیچ نوع رابطه ای میان بین آنها نباشد. و هر دو تحت تاثیر عامل سومی افزایش یا کاهش یافته باشند. بنابر این توجه به این نکته لازم است که همبستگی حتما علیت را به همراه ندارد</a:t>
            </a:r>
            <a:endParaRPr lang="fa-I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Scatter Diagram</a:t>
            </a:r>
          </a:p>
        </p:txBody>
      </p:sp>
      <p:pic>
        <p:nvPicPr>
          <p:cNvPr id="23555" name="Picture 4"/>
          <p:cNvPicPr>
            <a:picLocks noChangeAspect="1" noChangeArrowheads="1"/>
          </p:cNvPicPr>
          <p:nvPr/>
        </p:nvPicPr>
        <p:blipFill>
          <a:blip r:embed="rId2" cstate="print"/>
          <a:srcRect/>
          <a:stretch>
            <a:fillRect/>
          </a:stretch>
        </p:blipFill>
        <p:spPr bwMode="auto">
          <a:xfrm>
            <a:off x="1447800" y="1447800"/>
            <a:ext cx="2098675" cy="2362200"/>
          </a:xfrm>
          <a:prstGeom prst="rect">
            <a:avLst/>
          </a:prstGeom>
          <a:noFill/>
          <a:ln w="9525">
            <a:noFill/>
            <a:miter lim="800000"/>
            <a:headEnd/>
            <a:tailEnd/>
          </a:ln>
        </p:spPr>
      </p:pic>
      <p:pic>
        <p:nvPicPr>
          <p:cNvPr id="23556" name="Picture 5"/>
          <p:cNvPicPr>
            <a:picLocks noChangeAspect="1" noChangeArrowheads="1"/>
          </p:cNvPicPr>
          <p:nvPr/>
        </p:nvPicPr>
        <p:blipFill>
          <a:blip r:embed="rId3" cstate="print"/>
          <a:srcRect/>
          <a:stretch>
            <a:fillRect/>
          </a:stretch>
        </p:blipFill>
        <p:spPr bwMode="auto">
          <a:xfrm>
            <a:off x="1481138" y="3962400"/>
            <a:ext cx="2100262" cy="2209800"/>
          </a:xfrm>
          <a:prstGeom prst="rect">
            <a:avLst/>
          </a:prstGeom>
          <a:noFill/>
          <a:ln w="9525">
            <a:noFill/>
            <a:miter lim="800000"/>
            <a:headEnd/>
            <a:tailEnd/>
          </a:ln>
        </p:spPr>
      </p:pic>
      <p:pic>
        <p:nvPicPr>
          <p:cNvPr id="23557" name="Picture 6"/>
          <p:cNvPicPr>
            <a:picLocks noChangeAspect="1" noChangeArrowheads="1"/>
          </p:cNvPicPr>
          <p:nvPr/>
        </p:nvPicPr>
        <p:blipFill>
          <a:blip r:embed="rId4" cstate="print"/>
          <a:srcRect/>
          <a:stretch>
            <a:fillRect/>
          </a:stretch>
        </p:blipFill>
        <p:spPr bwMode="auto">
          <a:xfrm>
            <a:off x="5410200" y="3871913"/>
            <a:ext cx="2057400" cy="2300287"/>
          </a:xfrm>
          <a:prstGeom prst="rect">
            <a:avLst/>
          </a:prstGeom>
          <a:noFill/>
          <a:ln w="9525">
            <a:noFill/>
            <a:miter lim="800000"/>
            <a:headEnd/>
            <a:tailEnd/>
          </a:ln>
        </p:spPr>
      </p:pic>
      <p:pic>
        <p:nvPicPr>
          <p:cNvPr id="23558" name="Picture 7"/>
          <p:cNvPicPr>
            <a:picLocks noChangeAspect="1" noChangeArrowheads="1"/>
          </p:cNvPicPr>
          <p:nvPr/>
        </p:nvPicPr>
        <p:blipFill>
          <a:blip r:embed="rId5" cstate="print"/>
          <a:srcRect/>
          <a:stretch>
            <a:fillRect/>
          </a:stretch>
        </p:blipFill>
        <p:spPr bwMode="auto">
          <a:xfrm>
            <a:off x="5410200" y="1562100"/>
            <a:ext cx="2027238" cy="22955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Scatter Diagram</a:t>
            </a:r>
          </a:p>
        </p:txBody>
      </p:sp>
      <p:pic>
        <p:nvPicPr>
          <p:cNvPr id="28675" name="Picture 7"/>
          <p:cNvPicPr>
            <a:picLocks noChangeAspect="1" noChangeArrowheads="1"/>
          </p:cNvPicPr>
          <p:nvPr/>
        </p:nvPicPr>
        <p:blipFill>
          <a:blip r:embed="rId2" cstate="print"/>
          <a:srcRect/>
          <a:stretch>
            <a:fillRect/>
          </a:stretch>
        </p:blipFill>
        <p:spPr bwMode="auto">
          <a:xfrm>
            <a:off x="609600" y="2286000"/>
            <a:ext cx="3352800" cy="3165475"/>
          </a:xfrm>
          <a:prstGeom prst="rect">
            <a:avLst/>
          </a:prstGeom>
          <a:noFill/>
          <a:ln w="9525">
            <a:noFill/>
            <a:miter lim="800000"/>
            <a:headEnd/>
            <a:tailEnd/>
          </a:ln>
        </p:spPr>
      </p:pic>
      <p:pic>
        <p:nvPicPr>
          <p:cNvPr id="28676" name="Picture 8"/>
          <p:cNvPicPr>
            <a:picLocks noChangeAspect="1" noChangeArrowheads="1"/>
          </p:cNvPicPr>
          <p:nvPr/>
        </p:nvPicPr>
        <p:blipFill>
          <a:blip r:embed="rId3" cstate="print"/>
          <a:srcRect/>
          <a:stretch>
            <a:fillRect/>
          </a:stretch>
        </p:blipFill>
        <p:spPr bwMode="auto">
          <a:xfrm>
            <a:off x="4953000" y="2406650"/>
            <a:ext cx="3352800" cy="3232150"/>
          </a:xfrm>
          <a:prstGeom prst="rect">
            <a:avLst/>
          </a:prstGeom>
          <a:noFill/>
          <a:ln w="9525">
            <a:noFill/>
            <a:miter lim="800000"/>
            <a:headEnd/>
            <a:tailEnd/>
          </a:ln>
        </p:spPr>
      </p:pic>
      <p:sp>
        <p:nvSpPr>
          <p:cNvPr id="28677" name="Text Box 9"/>
          <p:cNvSpPr txBox="1">
            <a:spLocks noChangeArrowheads="1"/>
          </p:cNvSpPr>
          <p:nvPr/>
        </p:nvSpPr>
        <p:spPr bwMode="auto">
          <a:xfrm>
            <a:off x="2743200" y="1447800"/>
            <a:ext cx="3429000" cy="519113"/>
          </a:xfrm>
          <a:prstGeom prst="rect">
            <a:avLst/>
          </a:prstGeom>
          <a:noFill/>
          <a:ln w="9525">
            <a:noFill/>
            <a:miter lim="800000"/>
            <a:headEnd/>
            <a:tailEnd/>
          </a:ln>
        </p:spPr>
        <p:txBody>
          <a:bodyPr>
            <a:spAutoFit/>
          </a:bodyPr>
          <a:lstStyle/>
          <a:p>
            <a:pPr algn="ctr">
              <a:spcBef>
                <a:spcPct val="50000"/>
              </a:spcBef>
            </a:pPr>
            <a:r>
              <a:rPr lang="en-US"/>
              <a:t>Curva francesa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b="0" dirty="0" smtClean="0"/>
              <a:t>نمودارهای کنترل</a:t>
            </a:r>
            <a:endParaRPr lang="fa-IR" b="0" dirty="0"/>
          </a:p>
        </p:txBody>
      </p:sp>
      <p:sp>
        <p:nvSpPr>
          <p:cNvPr id="4" name="Content Placeholder 3"/>
          <p:cNvSpPr>
            <a:spLocks noGrp="1"/>
          </p:cNvSpPr>
          <p:nvPr>
            <p:ph idx="1"/>
          </p:nvPr>
        </p:nvSpPr>
        <p:spPr>
          <a:xfrm>
            <a:off x="457200" y="1775191"/>
            <a:ext cx="8458200" cy="4625609"/>
          </a:xfrm>
        </p:spPr>
        <p:txBody>
          <a:bodyPr>
            <a:normAutofit fontScale="85000" lnSpcReduction="20000"/>
          </a:bodyPr>
          <a:lstStyle/>
          <a:p>
            <a:r>
              <a:rPr lang="fa-IR" dirty="0" smtClean="0"/>
              <a:t>یکی از روش های کنترل فرایند در حین تولید جهت جلوگیری از تولید تعداد زیادی محصول معیوب نمودارهای کنترل هستند.</a:t>
            </a:r>
          </a:p>
          <a:p>
            <a:r>
              <a:rPr lang="fa-IR" dirty="0" smtClean="0"/>
              <a:t> همچنین از نمودار های کنترل برای تخمین پارمترهای یک فرایند نیز می توان استفاده نمود.</a:t>
            </a:r>
          </a:p>
          <a:p>
            <a:r>
              <a:rPr lang="fa-IR" dirty="0" smtClean="0"/>
              <a:t> نمودار متشکل از خط مرکز، حد کنترل بالا و حد کنترل پایین می باشد که در هر مرحله نمونه گیری آماره ای  بر اساس نتایج بدست آمده  محاسبه شده و روی نمودار رسم می شود. </a:t>
            </a:r>
          </a:p>
          <a:p>
            <a:r>
              <a:rPr lang="fa-IR" dirty="0" smtClean="0"/>
              <a:t>اگر این نقطه بین دو حدود کنترل بالا و پایین باشد فرایند تحت کنترل است و در غیر اینصورت فرایند خارج از کنترل است. </a:t>
            </a:r>
          </a:p>
          <a:p>
            <a:r>
              <a:rPr lang="fa-IR" dirty="0" smtClean="0"/>
              <a:t>همچنین ممکن است تمامی نقاط بین حدود کنترل باشند اما به جهت وجود روند غیر تصادفی میان نقاط، فرایند خارج از کنترل تشخیص داده شود.</a:t>
            </a:r>
          </a:p>
          <a:p>
            <a:r>
              <a:rPr lang="fa-IR" dirty="0" smtClean="0"/>
              <a:t> به همین جهت در این روش قوانینی به صورت توافقی تعیین شده تا نمودارهای کنترل شبیه به یکدیگر بوده و پارمترهای تخمینی از این روش یکسان باشند</a:t>
            </a:r>
            <a:endParaRPr lang="fa-I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http://mcu.edu.tw/%7Eychen/op_mgm/notes/part4_files/image080.gif"/>
          <p:cNvPicPr>
            <a:picLocks noGrp="1"/>
          </p:cNvPicPr>
          <p:nvPr>
            <p:ph idx="1"/>
          </p:nvPr>
        </p:nvPicPr>
        <p:blipFill>
          <a:blip r:embed="rId2" cstate="print"/>
          <a:srcRect/>
          <a:stretch>
            <a:fillRect/>
          </a:stretch>
        </p:blipFill>
        <p:spPr bwMode="auto">
          <a:xfrm>
            <a:off x="457200" y="1676400"/>
            <a:ext cx="8077200" cy="4495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http://www.wikipg.com/images/context/images/Tool08.png"/>
          <p:cNvPicPr>
            <a:picLocks noGrp="1"/>
          </p:cNvPicPr>
          <p:nvPr>
            <p:ph idx="1"/>
          </p:nvPr>
        </p:nvPicPr>
        <p:blipFill>
          <a:blip r:embed="rId2" cstate="print"/>
          <a:srcRect/>
          <a:stretch>
            <a:fillRect/>
          </a:stretch>
        </p:blipFill>
        <p:spPr bwMode="auto">
          <a:xfrm>
            <a:off x="381000" y="1752600"/>
            <a:ext cx="7089265" cy="4625975"/>
          </a:xfrm>
          <a:prstGeom prst="rect">
            <a:avLst/>
          </a:prstGeom>
          <a:noFill/>
          <a:ln w="9525">
            <a:noFill/>
            <a:miter lim="800000"/>
            <a:headEnd/>
            <a:tailEnd/>
          </a:ln>
        </p:spPr>
      </p:pic>
      <p:sp>
        <p:nvSpPr>
          <p:cNvPr id="5" name="Rectangle 4"/>
          <p:cNvSpPr/>
          <p:nvPr/>
        </p:nvSpPr>
        <p:spPr>
          <a:xfrm>
            <a:off x="3124200" y="5410200"/>
            <a:ext cx="25146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smtClean="0"/>
              <a:t>Control Charts</a:t>
            </a:r>
          </a:p>
        </p:txBody>
      </p:sp>
      <p:pic>
        <p:nvPicPr>
          <p:cNvPr id="26627" name="Picture 5" descr="Control Chart"/>
          <p:cNvPicPr>
            <a:picLocks noChangeAspect="1" noChangeArrowheads="1"/>
          </p:cNvPicPr>
          <p:nvPr/>
        </p:nvPicPr>
        <p:blipFill>
          <a:blip r:embed="rId2" cstate="print"/>
          <a:srcRect/>
          <a:stretch>
            <a:fillRect/>
          </a:stretch>
        </p:blipFill>
        <p:spPr bwMode="auto">
          <a:xfrm>
            <a:off x="838200" y="1600200"/>
            <a:ext cx="7467600" cy="407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057400" y="0"/>
            <a:ext cx="7086600" cy="1125538"/>
          </a:xfrm>
        </p:spPr>
        <p:style>
          <a:lnRef idx="2">
            <a:schemeClr val="accent6"/>
          </a:lnRef>
          <a:fillRef idx="1">
            <a:schemeClr val="lt1"/>
          </a:fillRef>
          <a:effectRef idx="0">
            <a:schemeClr val="accent6"/>
          </a:effectRef>
          <a:fontRef idx="minor">
            <a:schemeClr val="dk1"/>
          </a:fontRef>
        </p:style>
        <p:txBody>
          <a:bodyPr/>
          <a:lstStyle/>
          <a:p>
            <a:pPr algn="ctr" eaLnBrk="1" hangingPunct="1"/>
            <a:r>
              <a:rPr lang="fa-IR" sz="4000" dirty="0" smtClean="0">
                <a:solidFill>
                  <a:srgbClr val="333333"/>
                </a:solidFill>
                <a:cs typeface="Titr" pitchFamily="2" charset="-78"/>
              </a:rPr>
              <a:t> </a:t>
            </a:r>
            <a:r>
              <a:rPr lang="fa-IR" sz="4800" b="1" dirty="0" smtClean="0">
                <a:solidFill>
                  <a:srgbClr val="292929"/>
                </a:solidFill>
                <a:cs typeface="B Lotus" pitchFamily="2" charset="-78"/>
              </a:rPr>
              <a:t>کنترل آماری فرایند</a:t>
            </a:r>
            <a:endParaRPr lang="en-US" sz="4800" b="1" dirty="0" smtClean="0">
              <a:solidFill>
                <a:srgbClr val="292929"/>
              </a:solidFill>
              <a:cs typeface="B Lotus" pitchFamily="2" charset="-78"/>
            </a:endParaRPr>
          </a:p>
        </p:txBody>
      </p:sp>
      <p:sp>
        <p:nvSpPr>
          <p:cNvPr id="50179" name="Rectangle 3"/>
          <p:cNvSpPr>
            <a:spLocks noGrp="1" noChangeArrowheads="1"/>
          </p:cNvSpPr>
          <p:nvPr>
            <p:ph type="body" sz="half" idx="1"/>
          </p:nvPr>
        </p:nvSpPr>
        <p:spPr>
          <a:xfrm>
            <a:off x="6443663" y="981075"/>
            <a:ext cx="2520950" cy="5300663"/>
          </a:xfrm>
        </p:spPr>
        <p:txBody>
          <a:bodyPr/>
          <a:lstStyle/>
          <a:p>
            <a:pPr marL="609600" indent="-609600" algn="r" rtl="1" eaLnBrk="1" hangingPunct="1">
              <a:buFont typeface="Wingdings" pitchFamily="2" charset="2"/>
              <a:buNone/>
            </a:pPr>
            <a:r>
              <a:rPr lang="fa-IR" sz="2800" smtClean="0">
                <a:cs typeface="B Lotus" pitchFamily="2" charset="-78"/>
              </a:rPr>
              <a:t>نمودار </a:t>
            </a:r>
            <a:r>
              <a:rPr lang="en-US" sz="2800" smtClean="0">
                <a:cs typeface="B Lotus" pitchFamily="2" charset="-78"/>
              </a:rPr>
              <a:t>p</a:t>
            </a:r>
            <a:r>
              <a:rPr lang="fa-IR" sz="2800" smtClean="0">
                <a:cs typeface="B Lotus" pitchFamily="2" charset="-78"/>
              </a:rPr>
              <a:t> </a:t>
            </a:r>
            <a:r>
              <a:rPr lang="fa-IR" sz="2400" smtClean="0">
                <a:cs typeface="B Lotus" pitchFamily="2" charset="-78"/>
              </a:rPr>
              <a:t>باحدود متغیر برای نرخ تکمیل غربالگری بر حسب شهرستان</a:t>
            </a:r>
          </a:p>
        </p:txBody>
      </p:sp>
      <p:sp>
        <p:nvSpPr>
          <p:cNvPr id="50180" name="Rectangle 4"/>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81" name="Rectangle 5"/>
          <p:cNvSpPr>
            <a:spLocks noChangeArrowheads="1"/>
          </p:cNvSpPr>
          <p:nvPr/>
        </p:nvSpPr>
        <p:spPr bwMode="auto">
          <a:xfrm>
            <a:off x="0" y="1905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82" name="Rectangle 6"/>
          <p:cNvSpPr>
            <a:spLocks noChangeArrowheads="1"/>
          </p:cNvSpPr>
          <p:nvPr/>
        </p:nvSpPr>
        <p:spPr bwMode="auto">
          <a:xfrm>
            <a:off x="0" y="33147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83" name="Rectangle 7"/>
          <p:cNvSpPr>
            <a:spLocks noChangeArrowheads="1"/>
          </p:cNvSpPr>
          <p:nvPr/>
        </p:nvSpPr>
        <p:spPr bwMode="auto">
          <a:xfrm>
            <a:off x="0" y="35433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84" name="Rectangle 8"/>
          <p:cNvSpPr>
            <a:spLocks noChangeArrowheads="1"/>
          </p:cNvSpPr>
          <p:nvPr/>
        </p:nvSpPr>
        <p:spPr bwMode="auto">
          <a:xfrm>
            <a:off x="0" y="31242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85" name="Rectangle 9"/>
          <p:cNvSpPr>
            <a:spLocks noChangeArrowheads="1"/>
          </p:cNvSpPr>
          <p:nvPr/>
        </p:nvSpPr>
        <p:spPr bwMode="auto">
          <a:xfrm>
            <a:off x="0" y="37338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86" name="Rectangle 10"/>
          <p:cNvSpPr>
            <a:spLocks noChangeArrowheads="1"/>
          </p:cNvSpPr>
          <p:nvPr/>
        </p:nvSpPr>
        <p:spPr bwMode="auto">
          <a:xfrm>
            <a:off x="0" y="31242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87" name="Rectangle 11"/>
          <p:cNvSpPr>
            <a:spLocks noChangeArrowheads="1"/>
          </p:cNvSpPr>
          <p:nvPr/>
        </p:nvSpPr>
        <p:spPr bwMode="auto">
          <a:xfrm>
            <a:off x="0" y="3284538"/>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88" name="Rectangle 12"/>
          <p:cNvSpPr>
            <a:spLocks noChangeArrowheads="1"/>
          </p:cNvSpPr>
          <p:nvPr/>
        </p:nvSpPr>
        <p:spPr bwMode="auto">
          <a:xfrm>
            <a:off x="0" y="3538538"/>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89" name="Rectangle 13"/>
          <p:cNvSpPr>
            <a:spLocks noChangeArrowheads="1"/>
          </p:cNvSpPr>
          <p:nvPr/>
        </p:nvSpPr>
        <p:spPr bwMode="auto">
          <a:xfrm>
            <a:off x="0" y="32956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90" name="Rectangle 14"/>
          <p:cNvSpPr>
            <a:spLocks noChangeArrowheads="1"/>
          </p:cNvSpPr>
          <p:nvPr/>
        </p:nvSpPr>
        <p:spPr bwMode="auto">
          <a:xfrm>
            <a:off x="0" y="32956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91" name="Rectangle 15"/>
          <p:cNvSpPr>
            <a:spLocks noChangeArrowheads="1"/>
          </p:cNvSpPr>
          <p:nvPr/>
        </p:nvSpPr>
        <p:spPr bwMode="auto">
          <a:xfrm>
            <a:off x="-828675" y="34290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92" name="Rectangle 16"/>
          <p:cNvSpPr>
            <a:spLocks noChangeArrowheads="1"/>
          </p:cNvSpPr>
          <p:nvPr/>
        </p:nvSpPr>
        <p:spPr bwMode="auto">
          <a:xfrm>
            <a:off x="0" y="33337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93" name="Rectangle 17"/>
          <p:cNvSpPr>
            <a:spLocks noChangeArrowheads="1"/>
          </p:cNvSpPr>
          <p:nvPr/>
        </p:nvSpPr>
        <p:spPr bwMode="auto">
          <a:xfrm>
            <a:off x="0" y="35242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94" name="Rectangle 18"/>
          <p:cNvSpPr>
            <a:spLocks noChangeArrowheads="1"/>
          </p:cNvSpPr>
          <p:nvPr/>
        </p:nvSpPr>
        <p:spPr bwMode="auto">
          <a:xfrm>
            <a:off x="0" y="33337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95" name="Rectangle 19"/>
          <p:cNvSpPr>
            <a:spLocks noChangeArrowheads="1"/>
          </p:cNvSpPr>
          <p:nvPr/>
        </p:nvSpPr>
        <p:spPr bwMode="auto">
          <a:xfrm>
            <a:off x="0" y="35242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96" name="Rectangle 20"/>
          <p:cNvSpPr>
            <a:spLocks noChangeArrowheads="1"/>
          </p:cNvSpPr>
          <p:nvPr/>
        </p:nvSpPr>
        <p:spPr bwMode="auto">
          <a:xfrm>
            <a:off x="0" y="33337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97" name="Rectangle 21"/>
          <p:cNvSpPr>
            <a:spLocks noChangeArrowheads="1"/>
          </p:cNvSpPr>
          <p:nvPr/>
        </p:nvSpPr>
        <p:spPr bwMode="auto">
          <a:xfrm>
            <a:off x="0" y="35242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98" name="Rectangle 22"/>
          <p:cNvSpPr>
            <a:spLocks noChangeArrowheads="1"/>
          </p:cNvSpPr>
          <p:nvPr/>
        </p:nvSpPr>
        <p:spPr bwMode="auto">
          <a:xfrm>
            <a:off x="0" y="33337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199" name="Rectangle 23"/>
          <p:cNvSpPr>
            <a:spLocks noChangeArrowheads="1"/>
          </p:cNvSpPr>
          <p:nvPr/>
        </p:nvSpPr>
        <p:spPr bwMode="auto">
          <a:xfrm>
            <a:off x="0" y="35242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00" name="Rectangle 24"/>
          <p:cNvSpPr>
            <a:spLocks noChangeArrowheads="1"/>
          </p:cNvSpPr>
          <p:nvPr/>
        </p:nvSpPr>
        <p:spPr bwMode="auto">
          <a:xfrm>
            <a:off x="0" y="32194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01" name="Rectangle 25"/>
          <p:cNvSpPr>
            <a:spLocks noChangeArrowheads="1"/>
          </p:cNvSpPr>
          <p:nvPr/>
        </p:nvSpPr>
        <p:spPr bwMode="auto">
          <a:xfrm>
            <a:off x="0" y="36385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02" name="Rectangle 26"/>
          <p:cNvSpPr>
            <a:spLocks noChangeArrowheads="1"/>
          </p:cNvSpPr>
          <p:nvPr/>
        </p:nvSpPr>
        <p:spPr bwMode="auto">
          <a:xfrm>
            <a:off x="0" y="33147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03" name="Rectangle 2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04" name="Rectangle 28"/>
          <p:cNvSpPr>
            <a:spLocks noChangeArrowheads="1"/>
          </p:cNvSpPr>
          <p:nvPr/>
        </p:nvSpPr>
        <p:spPr bwMode="auto">
          <a:xfrm>
            <a:off x="0" y="238125"/>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05" name="Rectangle 29"/>
          <p:cNvSpPr>
            <a:spLocks noChangeArrowheads="1"/>
          </p:cNvSpPr>
          <p:nvPr/>
        </p:nvSpPr>
        <p:spPr bwMode="auto">
          <a:xfrm>
            <a:off x="0" y="31242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06" name="Rectangle 30"/>
          <p:cNvSpPr>
            <a:spLocks noChangeArrowheads="1"/>
          </p:cNvSpPr>
          <p:nvPr/>
        </p:nvSpPr>
        <p:spPr bwMode="auto">
          <a:xfrm>
            <a:off x="0" y="37338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07" name="Rectangle 31"/>
          <p:cNvSpPr>
            <a:spLocks noChangeArrowheads="1"/>
          </p:cNvSpPr>
          <p:nvPr/>
        </p:nvSpPr>
        <p:spPr bwMode="auto">
          <a:xfrm>
            <a:off x="0" y="33337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08" name="Rectangle 32"/>
          <p:cNvSpPr>
            <a:spLocks noChangeArrowheads="1"/>
          </p:cNvSpPr>
          <p:nvPr/>
        </p:nvSpPr>
        <p:spPr bwMode="auto">
          <a:xfrm>
            <a:off x="0" y="35242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09" name="Rectangle 33"/>
          <p:cNvSpPr>
            <a:spLocks noChangeArrowheads="1"/>
          </p:cNvSpPr>
          <p:nvPr/>
        </p:nvSpPr>
        <p:spPr bwMode="auto">
          <a:xfrm>
            <a:off x="0" y="32004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10" name="Rectangle 34"/>
          <p:cNvSpPr>
            <a:spLocks noChangeArrowheads="1"/>
          </p:cNvSpPr>
          <p:nvPr/>
        </p:nvSpPr>
        <p:spPr bwMode="auto">
          <a:xfrm>
            <a:off x="0" y="36576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11" name="Rectangle 35"/>
          <p:cNvSpPr>
            <a:spLocks noChangeArrowheads="1"/>
          </p:cNvSpPr>
          <p:nvPr/>
        </p:nvSpPr>
        <p:spPr bwMode="auto">
          <a:xfrm>
            <a:off x="0" y="32004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0212" name="Rectangle 36"/>
          <p:cNvSpPr>
            <a:spLocks noChangeArrowheads="1"/>
          </p:cNvSpPr>
          <p:nvPr/>
        </p:nvSpPr>
        <p:spPr bwMode="auto">
          <a:xfrm>
            <a:off x="0" y="36576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pic>
        <p:nvPicPr>
          <p:cNvPr id="50213" name="Picture 37"/>
          <p:cNvPicPr>
            <a:picLocks noChangeAspect="1" noChangeArrowheads="1"/>
          </p:cNvPicPr>
          <p:nvPr/>
        </p:nvPicPr>
        <p:blipFill>
          <a:blip r:embed="rId2" cstate="print"/>
          <a:srcRect/>
          <a:stretch>
            <a:fillRect/>
          </a:stretch>
        </p:blipFill>
        <p:spPr bwMode="auto">
          <a:xfrm>
            <a:off x="152401" y="1143000"/>
            <a:ext cx="5715000" cy="5688876"/>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t>ابزار هفت گانه جدید هستند که عبارتند از:</a:t>
            </a:r>
            <a:endParaRPr lang="fa-IR" dirty="0"/>
          </a:p>
        </p:txBody>
      </p:sp>
      <p:sp>
        <p:nvSpPr>
          <p:cNvPr id="3" name="Content Placeholder 2"/>
          <p:cNvSpPr>
            <a:spLocks noGrp="1"/>
          </p:cNvSpPr>
          <p:nvPr>
            <p:ph idx="1"/>
          </p:nvPr>
        </p:nvSpPr>
        <p:spPr/>
        <p:txBody>
          <a:bodyPr/>
          <a:lstStyle/>
          <a:p>
            <a:r>
              <a:rPr lang="fa-IR" dirty="0" smtClean="0"/>
              <a:t>1.       برگه کنترل</a:t>
            </a:r>
            <a:endParaRPr lang="en-US" dirty="0" smtClean="0"/>
          </a:p>
          <a:p>
            <a:r>
              <a:rPr lang="fa-IR" dirty="0" smtClean="0"/>
              <a:t>2.       هیستوگرام</a:t>
            </a:r>
            <a:endParaRPr lang="en-US" dirty="0" smtClean="0"/>
          </a:p>
          <a:p>
            <a:r>
              <a:rPr lang="fa-IR" dirty="0" smtClean="0"/>
              <a:t>3.       نمودار پارتو </a:t>
            </a:r>
            <a:endParaRPr lang="en-US" u="sng" dirty="0" smtClean="0"/>
          </a:p>
          <a:p>
            <a:r>
              <a:rPr lang="fa-IR" dirty="0" smtClean="0"/>
              <a:t>4.       نمودار علت و معلول</a:t>
            </a:r>
            <a:endParaRPr lang="en-US" dirty="0" smtClean="0"/>
          </a:p>
          <a:p>
            <a:r>
              <a:rPr lang="fa-IR" dirty="0" smtClean="0"/>
              <a:t>5.       نمودار تمرکز نقصها</a:t>
            </a:r>
            <a:endParaRPr lang="en-US" dirty="0" smtClean="0"/>
          </a:p>
          <a:p>
            <a:r>
              <a:rPr lang="fa-IR" dirty="0" smtClean="0"/>
              <a:t>6.       نمودار پراکندگی</a:t>
            </a:r>
            <a:endParaRPr lang="en-US" dirty="0" smtClean="0"/>
          </a:p>
          <a:p>
            <a:r>
              <a:rPr lang="fa-IR" dirty="0" smtClean="0"/>
              <a:t>7.       نمودار کنترل</a:t>
            </a:r>
            <a:endParaRPr lang="en-US" dirty="0" smtClean="0"/>
          </a:p>
          <a:p>
            <a:endParaRPr lang="fa-I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r" eaLnBrk="1" hangingPunct="1"/>
            <a:r>
              <a:rPr lang="en-GB" sz="3000" smtClean="0"/>
              <a:t>Graphs</a:t>
            </a:r>
          </a:p>
        </p:txBody>
      </p:sp>
      <p:pic>
        <p:nvPicPr>
          <p:cNvPr id="22532" name="Picture 7"/>
          <p:cNvPicPr>
            <a:picLocks noGrp="1" noChangeAspect="1" noChangeArrowheads="1"/>
          </p:cNvPicPr>
          <p:nvPr>
            <p:ph sz="half" idx="2"/>
          </p:nvPr>
        </p:nvPicPr>
        <p:blipFill>
          <a:blip r:embed="rId2" cstate="print"/>
          <a:srcRect/>
          <a:stretch>
            <a:fillRect/>
          </a:stretch>
        </p:blipFill>
        <p:spPr>
          <a:xfrm>
            <a:off x="850900" y="2209801"/>
            <a:ext cx="7759700" cy="4027488"/>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r" eaLnBrk="1" hangingPunct="1"/>
            <a:r>
              <a:rPr lang="en-GB" sz="2600" smtClean="0"/>
              <a:t>Control charts</a:t>
            </a:r>
            <a:br>
              <a:rPr lang="en-GB" sz="2600" smtClean="0"/>
            </a:br>
            <a:r>
              <a:rPr lang="en-GB" sz="3700" smtClean="0"/>
              <a:t>Example of an Attribute control chart</a:t>
            </a:r>
          </a:p>
        </p:txBody>
      </p:sp>
      <p:pic>
        <p:nvPicPr>
          <p:cNvPr id="60419" name="Picture 3"/>
          <p:cNvPicPr>
            <a:picLocks noGrp="1" noChangeAspect="1" noChangeArrowheads="1"/>
          </p:cNvPicPr>
          <p:nvPr>
            <p:ph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r" eaLnBrk="1" hangingPunct="1"/>
            <a:r>
              <a:rPr lang="en-GB" sz="2600" smtClean="0"/>
              <a:t>Control charts</a:t>
            </a:r>
            <a:br>
              <a:rPr lang="en-GB" sz="2600" smtClean="0"/>
            </a:br>
            <a:r>
              <a:rPr lang="en-GB" sz="3700" smtClean="0"/>
              <a:t>Example of a variable control chart	</a:t>
            </a:r>
          </a:p>
        </p:txBody>
      </p:sp>
      <p:pic>
        <p:nvPicPr>
          <p:cNvPr id="61443" name="Picture 4"/>
          <p:cNvPicPr>
            <a:picLocks noGrp="1" noChangeAspect="1" noChangeArrowheads="1"/>
          </p:cNvPicPr>
          <p:nvPr>
            <p:ph idx="1"/>
          </p:nvPr>
        </p:nvPicPr>
        <p:blipFill>
          <a:blip r:embed="rId2" cstate="print"/>
          <a:srcRect/>
          <a:stretch>
            <a:fillRect/>
          </a:stretch>
        </p:blipFill>
        <p:spPr>
          <a:xfrm>
            <a:off x="827088" y="1477963"/>
            <a:ext cx="7200900" cy="5097462"/>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fa-IR" sz="4800" b="0" dirty="0" smtClean="0"/>
              <a:t>نمودار تمرکز نقصها</a:t>
            </a:r>
            <a:r>
              <a:rPr lang="en-US" sz="4800" b="0" dirty="0" smtClean="0"/>
              <a:t/>
            </a:r>
            <a:br>
              <a:rPr lang="en-US" sz="4800" b="0" dirty="0" smtClean="0"/>
            </a:br>
            <a:endParaRPr lang="fa-IR" sz="4800" b="0" dirty="0"/>
          </a:p>
        </p:txBody>
      </p:sp>
      <p:sp>
        <p:nvSpPr>
          <p:cNvPr id="4" name="Content Placeholder 3"/>
          <p:cNvSpPr>
            <a:spLocks noGrp="1"/>
          </p:cNvSpPr>
          <p:nvPr>
            <p:ph idx="1"/>
          </p:nvPr>
        </p:nvSpPr>
        <p:spPr/>
        <p:txBody>
          <a:bodyPr>
            <a:normAutofit/>
          </a:bodyPr>
          <a:lstStyle/>
          <a:p>
            <a:r>
              <a:rPr lang="fa-IR" dirty="0" smtClean="0"/>
              <a:t>این نمودار تصویری از محصول است که کلیه نمادهای مورد نظر را نشان می دهد</a:t>
            </a:r>
            <a:r>
              <a:rPr lang="en-US" dirty="0" smtClean="0"/>
              <a:t>. </a:t>
            </a:r>
            <a:r>
              <a:rPr lang="fa-IR" dirty="0" smtClean="0"/>
              <a:t>با رسم چنین نموداری می توان محل یا محلهای ایجاد عیب را بر روی محصول مشخص و با تجزیه و تحلیل آنها اطلاعات مفیدی در مورد علل بالقوه ایجاد آنها کسب کرد. در این روش نقشه فنی از زاویه ی مناسبی تهیه و در اختیار کنترل گر قرار می گیرد و از خواسته می شود تا محل هایی که بعد از تولید دارای نقص هستند را مشخص سازد. به کمک این نمودار پراکندگی نقصها مشخص شده و پس از آن باید علت نقصهای ایجاد شده را پیدا کرده و آنها را رفع کنیم</a:t>
            </a:r>
            <a:r>
              <a:rPr lang="en-US" dirty="0" smtClean="0"/>
              <a:t>.</a:t>
            </a:r>
          </a:p>
          <a:p>
            <a:endParaRPr lang="fa-I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http://mcu.edu.tw/%7Eychen/op_mgm/notes/part4_files/image120.gif"/>
          <p:cNvPicPr>
            <a:picLocks noGrp="1"/>
          </p:cNvPicPr>
          <p:nvPr>
            <p:ph idx="1"/>
          </p:nvPr>
        </p:nvPicPr>
        <p:blipFill>
          <a:blip r:embed="rId2" cstate="print"/>
          <a:srcRect/>
          <a:stretch>
            <a:fillRect/>
          </a:stretch>
        </p:blipFill>
        <p:spPr bwMode="auto">
          <a:xfrm>
            <a:off x="1295400" y="1981200"/>
            <a:ext cx="6477000" cy="3429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US" smtClean="0"/>
              <a:t>Flowchart</a:t>
            </a:r>
          </a:p>
        </p:txBody>
      </p:sp>
      <p:pic>
        <p:nvPicPr>
          <p:cNvPr id="11267" name="Picture 3" descr="High-Level Flowchart for an Order-Filling Process"/>
          <p:cNvPicPr>
            <a:picLocks noChangeAspect="1" noChangeArrowheads="1"/>
          </p:cNvPicPr>
          <p:nvPr/>
        </p:nvPicPr>
        <p:blipFill>
          <a:blip r:embed="rId2" cstate="print"/>
          <a:srcRect/>
          <a:stretch>
            <a:fillRect/>
          </a:stretch>
        </p:blipFill>
        <p:spPr bwMode="auto">
          <a:xfrm>
            <a:off x="533400" y="2590800"/>
            <a:ext cx="3505200" cy="914400"/>
          </a:xfrm>
          <a:prstGeom prst="rect">
            <a:avLst/>
          </a:prstGeom>
          <a:noFill/>
          <a:ln w="9525">
            <a:noFill/>
            <a:miter lim="800000"/>
            <a:headEnd/>
            <a:tailEnd/>
          </a:ln>
        </p:spPr>
      </p:pic>
      <p:pic>
        <p:nvPicPr>
          <p:cNvPr id="11268" name="Picture 4" descr="Detailed Flowchart"/>
          <p:cNvPicPr>
            <a:picLocks noChangeAspect="1" noChangeArrowheads="1"/>
          </p:cNvPicPr>
          <p:nvPr/>
        </p:nvPicPr>
        <p:blipFill>
          <a:blip r:embed="rId3" cstate="print"/>
          <a:srcRect/>
          <a:stretch>
            <a:fillRect/>
          </a:stretch>
        </p:blipFill>
        <p:spPr bwMode="auto">
          <a:xfrm>
            <a:off x="4876800" y="0"/>
            <a:ext cx="4267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ساده ترین شکل روندنما</a:t>
            </a:r>
            <a:endParaRPr lang="fa-IR" dirty="0"/>
          </a:p>
        </p:txBody>
      </p:sp>
      <p:pic>
        <p:nvPicPr>
          <p:cNvPr id="3" name="Picture 2" descr="http://mcu.edu.tw/%7Eychen/op_mgm/notes/part4_files/image121.gif"/>
          <p:cNvPicPr/>
          <p:nvPr/>
        </p:nvPicPr>
        <p:blipFill>
          <a:blip r:embed="rId2" cstate="print"/>
          <a:srcRect/>
          <a:stretch>
            <a:fillRect/>
          </a:stretch>
        </p:blipFill>
        <p:spPr bwMode="auto">
          <a:xfrm>
            <a:off x="1600200" y="1676400"/>
            <a:ext cx="3806825" cy="5029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Flowchart Symbols</a:t>
            </a:r>
          </a:p>
        </p:txBody>
      </p:sp>
      <p:pic>
        <p:nvPicPr>
          <p:cNvPr id="12291" name="Picture 23" descr="rectangle - flowchart process step"/>
          <p:cNvPicPr>
            <a:picLocks noChangeAspect="1" noChangeArrowheads="1"/>
          </p:cNvPicPr>
          <p:nvPr/>
        </p:nvPicPr>
        <p:blipFill>
          <a:blip r:embed="rId2" cstate="print"/>
          <a:srcRect/>
          <a:stretch>
            <a:fillRect/>
          </a:stretch>
        </p:blipFill>
        <p:spPr bwMode="auto">
          <a:xfrm>
            <a:off x="914400" y="1417638"/>
            <a:ext cx="762000" cy="525462"/>
          </a:xfrm>
          <a:prstGeom prst="rect">
            <a:avLst/>
          </a:prstGeom>
          <a:noFill/>
          <a:ln w="9525">
            <a:noFill/>
            <a:miter lim="800000"/>
            <a:headEnd/>
            <a:tailEnd/>
          </a:ln>
        </p:spPr>
      </p:pic>
      <p:pic>
        <p:nvPicPr>
          <p:cNvPr id="12292" name="Picture 24" descr="arrow - flowchart flow direction "/>
          <p:cNvPicPr>
            <a:picLocks noChangeAspect="1" noChangeArrowheads="1"/>
          </p:cNvPicPr>
          <p:nvPr/>
        </p:nvPicPr>
        <p:blipFill>
          <a:blip r:embed="rId3" cstate="print"/>
          <a:srcRect/>
          <a:stretch>
            <a:fillRect/>
          </a:stretch>
        </p:blipFill>
        <p:spPr bwMode="auto">
          <a:xfrm>
            <a:off x="914400" y="2133600"/>
            <a:ext cx="750888" cy="288925"/>
          </a:xfrm>
          <a:prstGeom prst="rect">
            <a:avLst/>
          </a:prstGeom>
          <a:noFill/>
          <a:ln w="9525">
            <a:noFill/>
            <a:miter lim="800000"/>
            <a:headEnd/>
            <a:tailEnd/>
          </a:ln>
        </p:spPr>
      </p:pic>
      <p:pic>
        <p:nvPicPr>
          <p:cNvPr id="12293" name="Picture 25" descr="diamond - flowchart decision step"/>
          <p:cNvPicPr>
            <a:picLocks noChangeAspect="1" noChangeArrowheads="1"/>
          </p:cNvPicPr>
          <p:nvPr/>
        </p:nvPicPr>
        <p:blipFill>
          <a:blip r:embed="rId4" cstate="print"/>
          <a:srcRect/>
          <a:stretch>
            <a:fillRect/>
          </a:stretch>
        </p:blipFill>
        <p:spPr bwMode="auto">
          <a:xfrm>
            <a:off x="762000" y="2590800"/>
            <a:ext cx="914400" cy="735013"/>
          </a:xfrm>
          <a:prstGeom prst="rect">
            <a:avLst/>
          </a:prstGeom>
          <a:noFill/>
          <a:ln w="9525">
            <a:noFill/>
            <a:miter lim="800000"/>
            <a:headEnd/>
            <a:tailEnd/>
          </a:ln>
        </p:spPr>
      </p:pic>
      <p:pic>
        <p:nvPicPr>
          <p:cNvPr id="12294" name="Picture 26" descr="semi-circle - flowchart delay or wait"/>
          <p:cNvPicPr>
            <a:picLocks noChangeAspect="1" noChangeArrowheads="1"/>
          </p:cNvPicPr>
          <p:nvPr/>
        </p:nvPicPr>
        <p:blipFill>
          <a:blip r:embed="rId5" cstate="print"/>
          <a:srcRect/>
          <a:stretch>
            <a:fillRect/>
          </a:stretch>
        </p:blipFill>
        <p:spPr bwMode="auto">
          <a:xfrm>
            <a:off x="1143000" y="3505200"/>
            <a:ext cx="485775" cy="425450"/>
          </a:xfrm>
          <a:prstGeom prst="rect">
            <a:avLst/>
          </a:prstGeom>
          <a:noFill/>
          <a:ln w="9525">
            <a:noFill/>
            <a:miter lim="800000"/>
            <a:headEnd/>
            <a:tailEnd/>
          </a:ln>
        </p:spPr>
      </p:pic>
      <p:pic>
        <p:nvPicPr>
          <p:cNvPr id="12295" name="Picture 27" descr="circle - flowchart link to another page or flowchart"/>
          <p:cNvPicPr>
            <a:picLocks noChangeAspect="1" noChangeArrowheads="1"/>
          </p:cNvPicPr>
          <p:nvPr/>
        </p:nvPicPr>
        <p:blipFill>
          <a:blip r:embed="rId6" cstate="print"/>
          <a:srcRect/>
          <a:stretch>
            <a:fillRect/>
          </a:stretch>
        </p:blipFill>
        <p:spPr bwMode="auto">
          <a:xfrm>
            <a:off x="1219200" y="4114800"/>
            <a:ext cx="304800" cy="276225"/>
          </a:xfrm>
          <a:prstGeom prst="rect">
            <a:avLst/>
          </a:prstGeom>
          <a:noFill/>
          <a:ln w="9525">
            <a:noFill/>
            <a:miter lim="800000"/>
            <a:headEnd/>
            <a:tailEnd/>
          </a:ln>
        </p:spPr>
      </p:pic>
      <p:pic>
        <p:nvPicPr>
          <p:cNvPr id="12296" name="Picture 28" descr="paralellogram - flowchart input or output"/>
          <p:cNvPicPr>
            <a:picLocks noChangeAspect="1" noChangeArrowheads="1"/>
          </p:cNvPicPr>
          <p:nvPr/>
        </p:nvPicPr>
        <p:blipFill>
          <a:blip r:embed="rId7" cstate="print"/>
          <a:srcRect/>
          <a:stretch>
            <a:fillRect/>
          </a:stretch>
        </p:blipFill>
        <p:spPr bwMode="auto">
          <a:xfrm>
            <a:off x="990600" y="4572000"/>
            <a:ext cx="609600" cy="460375"/>
          </a:xfrm>
          <a:prstGeom prst="rect">
            <a:avLst/>
          </a:prstGeom>
          <a:noFill/>
          <a:ln w="9525">
            <a:noFill/>
            <a:miter lim="800000"/>
            <a:headEnd/>
            <a:tailEnd/>
          </a:ln>
        </p:spPr>
      </p:pic>
      <p:pic>
        <p:nvPicPr>
          <p:cNvPr id="12297" name="Picture 29" descr="flowchart document symbol"/>
          <p:cNvPicPr>
            <a:picLocks noChangeAspect="1" noChangeArrowheads="1"/>
          </p:cNvPicPr>
          <p:nvPr/>
        </p:nvPicPr>
        <p:blipFill>
          <a:blip r:embed="rId8" cstate="print"/>
          <a:srcRect/>
          <a:stretch>
            <a:fillRect/>
          </a:stretch>
        </p:blipFill>
        <p:spPr bwMode="auto">
          <a:xfrm>
            <a:off x="914400" y="5105400"/>
            <a:ext cx="608013" cy="425450"/>
          </a:xfrm>
          <a:prstGeom prst="rect">
            <a:avLst/>
          </a:prstGeom>
          <a:noFill/>
          <a:ln w="9525">
            <a:noFill/>
            <a:miter lim="800000"/>
            <a:headEnd/>
            <a:tailEnd/>
          </a:ln>
        </p:spPr>
      </p:pic>
      <p:pic>
        <p:nvPicPr>
          <p:cNvPr id="12298" name="Picture 30" descr="rounded rectangle or oval - flowchart start and end points"/>
          <p:cNvPicPr>
            <a:picLocks noChangeAspect="1" noChangeArrowheads="1"/>
          </p:cNvPicPr>
          <p:nvPr/>
        </p:nvPicPr>
        <p:blipFill>
          <a:blip r:embed="rId9" cstate="print"/>
          <a:srcRect/>
          <a:stretch>
            <a:fillRect/>
          </a:stretch>
        </p:blipFill>
        <p:spPr bwMode="auto">
          <a:xfrm>
            <a:off x="533400" y="5638800"/>
            <a:ext cx="1219200" cy="414338"/>
          </a:xfrm>
          <a:prstGeom prst="rect">
            <a:avLst/>
          </a:prstGeom>
          <a:noFill/>
          <a:ln w="9525">
            <a:noFill/>
            <a:miter lim="800000"/>
            <a:headEnd/>
            <a:tailEnd/>
          </a:ln>
        </p:spPr>
      </p:pic>
      <p:graphicFrame>
        <p:nvGraphicFramePr>
          <p:cNvPr id="12514" name="Group 226"/>
          <p:cNvGraphicFramePr>
            <a:graphicFrameLocks noGrp="1"/>
          </p:cNvGraphicFramePr>
          <p:nvPr/>
        </p:nvGraphicFramePr>
        <p:xfrm>
          <a:off x="1828800" y="1524000"/>
          <a:ext cx="7010400" cy="4567875"/>
        </p:xfrm>
        <a:graphic>
          <a:graphicData uri="http://schemas.openxmlformats.org/drawingml/2006/table">
            <a:tbl>
              <a:tblPr/>
              <a:tblGrid>
                <a:gridCol w="223838"/>
                <a:gridCol w="6786562"/>
              </a:tblGrid>
              <a:tr h="446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Lucida Sans"/>
                          <a:cs typeface="Times New Roman" pitchFamily="18" charset="0"/>
                        </a:rPr>
                        <a:t> </a:t>
                      </a:r>
                      <a:endParaRPr kumimoji="0" lang="en-US" sz="2800" b="1" i="0" u="none" strike="noStrike" cap="none" normalizeH="0" baseline="0" dirty="0" smtClean="0">
                        <a:ln>
                          <a:noFill/>
                        </a:ln>
                        <a:solidFill>
                          <a:schemeClr val="tx1"/>
                        </a:solidFill>
                        <a:effectLst/>
                        <a:latin typeface="Lucida Sans" pitchFamily="34" charset="0"/>
                        <a:cs typeface="Arial" charset="0"/>
                      </a:endParaRPr>
                    </a:p>
                  </a:txBody>
                  <a:tcPr horzOverflow="overflow">
                    <a:lnL cap="flat">
                      <a:noFill/>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One step in the process; the step is written inside the box. Usually, only one arrow goes out of the box.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a:cs typeface="Times New Roman" pitchFamily="18" charset="0"/>
                        </a:rPr>
                        <a:t>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Direction of flow from one step or decision to another.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1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a:cs typeface="Times New Roman" pitchFamily="18" charset="0"/>
                        </a:rPr>
                        <a:t>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Decision based on a question. The question is written in the diamond. More than one arrow goes out of the diamond, each one showing the direction the process takes for a given answer to the question. (Often the answers are </a:t>
                      </a:r>
                      <a:r>
                        <a:rPr kumimoji="0" lang="en-US" sz="1400" b="1" i="0" u="none" strike="noStrike" cap="none" normalizeH="0" baseline="0" dirty="0" smtClean="0">
                          <a:ln>
                            <a:noFill/>
                          </a:ln>
                          <a:solidFill>
                            <a:schemeClr val="tx1"/>
                          </a:solidFill>
                          <a:effectLst/>
                          <a:latin typeface="Lucida Sans"/>
                          <a:cs typeface="Times New Roman" pitchFamily="18" charset="0"/>
                        </a:rPr>
                        <a:t>“</a:t>
                      </a:r>
                      <a:r>
                        <a:rPr kumimoji="0" lang="en-US" sz="1400" b="1" i="0" u="none" strike="noStrike" cap="none" normalizeH="0" baseline="0" dirty="0" smtClean="0">
                          <a:ln>
                            <a:noFill/>
                          </a:ln>
                          <a:solidFill>
                            <a:schemeClr val="tx1"/>
                          </a:solidFill>
                          <a:effectLst/>
                          <a:latin typeface="Arial" charset="0"/>
                          <a:cs typeface="Times New Roman" pitchFamily="18" charset="0"/>
                        </a:rPr>
                        <a:t> yes</a:t>
                      </a:r>
                      <a:r>
                        <a:rPr kumimoji="0" lang="en-US" sz="1400" b="1" i="0" u="none" strike="noStrike" cap="none" normalizeH="0" baseline="0" dirty="0" smtClean="0">
                          <a:ln>
                            <a:noFill/>
                          </a:ln>
                          <a:solidFill>
                            <a:schemeClr val="tx1"/>
                          </a:solidFill>
                          <a:effectLst/>
                          <a:latin typeface="Lucida Sans"/>
                          <a:cs typeface="Times New Roman" pitchFamily="18" charset="0"/>
                        </a:rPr>
                        <a:t>”</a:t>
                      </a:r>
                      <a:r>
                        <a:rPr kumimoji="0" lang="en-US" sz="1400" b="1" i="0" u="none" strike="noStrike" cap="none" normalizeH="0" baseline="0" dirty="0" smtClean="0">
                          <a:ln>
                            <a:noFill/>
                          </a:ln>
                          <a:solidFill>
                            <a:schemeClr val="tx1"/>
                          </a:solidFill>
                          <a:effectLst/>
                          <a:latin typeface="Arial" charset="0"/>
                          <a:cs typeface="Times New Roman" pitchFamily="18" charset="0"/>
                        </a:rPr>
                        <a:t> and </a:t>
                      </a:r>
                      <a:r>
                        <a:rPr kumimoji="0" lang="en-US" sz="1400" b="1" i="0" u="none" strike="noStrike" cap="none" normalizeH="0" baseline="0" dirty="0" smtClean="0">
                          <a:ln>
                            <a:noFill/>
                          </a:ln>
                          <a:solidFill>
                            <a:schemeClr val="tx1"/>
                          </a:solidFill>
                          <a:effectLst/>
                          <a:latin typeface="Lucida Sans"/>
                          <a:cs typeface="Times New Roman" pitchFamily="18" charset="0"/>
                        </a:rPr>
                        <a:t>“</a:t>
                      </a:r>
                      <a:r>
                        <a:rPr kumimoji="0" lang="en-US" sz="1400" b="1" i="0" u="none" strike="noStrike" cap="none" normalizeH="0" baseline="0" dirty="0" smtClean="0">
                          <a:ln>
                            <a:noFill/>
                          </a:ln>
                          <a:solidFill>
                            <a:schemeClr val="tx1"/>
                          </a:solidFill>
                          <a:effectLst/>
                          <a:latin typeface="Arial" charset="0"/>
                          <a:cs typeface="Times New Roman" pitchFamily="18" charset="0"/>
                        </a:rPr>
                        <a:t> no.</a:t>
                      </a:r>
                      <a:r>
                        <a:rPr kumimoji="0" lang="en-US" sz="1400" b="1" i="0" u="none" strike="noStrike" cap="none" normalizeH="0" baseline="0" dirty="0" smtClean="0">
                          <a:ln>
                            <a:noFill/>
                          </a:ln>
                          <a:solidFill>
                            <a:schemeClr val="tx1"/>
                          </a:solidFill>
                          <a:effectLst/>
                          <a:latin typeface="Lucida Sans"/>
                          <a:cs typeface="Times New Roman" pitchFamily="18" charset="0"/>
                        </a:rPr>
                        <a:t>”</a:t>
                      </a:r>
                      <a:r>
                        <a:rPr kumimoji="0" lang="en-US" sz="1400" b="1" i="0" u="none" strike="noStrike" cap="none" normalizeH="0" baseline="0" dirty="0" smtClean="0">
                          <a:ln>
                            <a:noFill/>
                          </a:ln>
                          <a:solidFill>
                            <a:schemeClr val="tx1"/>
                          </a:solidFill>
                          <a:effectLst/>
                          <a:latin typeface="Arial" charset="0"/>
                          <a:cs typeface="Times New Roman" pitchFamily="18" charset="0"/>
                        </a:rPr>
                        <a:t>) </a:t>
                      </a:r>
                      <a:endParaRPr kumimoji="0" lang="en-US" sz="2800" b="1" i="0" u="none" strike="noStrike" cap="none" normalizeH="0" baseline="0" dirty="0" smtClean="0">
                        <a:ln>
                          <a:noFill/>
                        </a:ln>
                        <a:solidFill>
                          <a:schemeClr val="tx1"/>
                        </a:solidFill>
                        <a:effectLst/>
                        <a:latin typeface="Lucida Sans"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a:cs typeface="Times New Roman" pitchFamily="18" charset="0"/>
                        </a:rPr>
                        <a:t>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Delay or wait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a:cs typeface="Times New Roman" pitchFamily="18" charset="0"/>
                        </a:rPr>
                        <a:t>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Link to another page or another flowchart. The same symbol on the other page indicates that the flow continues there.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a:cs typeface="Times New Roman" pitchFamily="18" charset="0"/>
                        </a:rPr>
                        <a:t>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Input or output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a:cs typeface="Times New Roman" pitchFamily="18" charset="0"/>
                        </a:rPr>
                        <a:t>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Document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a:cs typeface="Times New Roman" pitchFamily="18" charset="0"/>
                        </a:rPr>
                        <a:t> </a:t>
                      </a:r>
                      <a:endParaRPr kumimoji="0" lang="en-US" sz="2800" b="1" i="0" u="none" strike="noStrike" cap="none" normalizeH="0" baseline="0" smtClean="0">
                        <a:ln>
                          <a:noFill/>
                        </a:ln>
                        <a:solidFill>
                          <a:schemeClr val="tx1"/>
                        </a:solidFill>
                        <a:effectLst/>
                        <a:latin typeface="Lucida Sans" pitchFamily="34" charset="0"/>
                        <a:cs typeface="Arial" charset="0"/>
                      </a:endParaRPr>
                    </a:p>
                  </a:txBody>
                  <a:tcP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Alternate symbols for start and end points </a:t>
                      </a:r>
                      <a:endParaRPr kumimoji="0" lang="en-US" sz="2800" b="1" i="0" u="none" strike="noStrike" cap="none" normalizeH="0" baseline="0" dirty="0" smtClean="0">
                        <a:ln>
                          <a:noFill/>
                        </a:ln>
                        <a:solidFill>
                          <a:schemeClr val="tx1"/>
                        </a:solidFill>
                        <a:effectLst/>
                        <a:latin typeface="Lucida Sans"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057400" y="0"/>
            <a:ext cx="7086600" cy="1125538"/>
          </a:xfrm>
        </p:spPr>
        <p:style>
          <a:lnRef idx="2">
            <a:schemeClr val="accent1"/>
          </a:lnRef>
          <a:fillRef idx="1">
            <a:schemeClr val="lt1"/>
          </a:fillRef>
          <a:effectRef idx="0">
            <a:schemeClr val="accent1"/>
          </a:effectRef>
          <a:fontRef idx="minor">
            <a:schemeClr val="dk1"/>
          </a:fontRef>
        </p:style>
        <p:txBody>
          <a:bodyPr/>
          <a:lstStyle/>
          <a:p>
            <a:pPr algn="ctr" eaLnBrk="1" hangingPunct="1"/>
            <a:r>
              <a:rPr lang="fa-IR" sz="4000" dirty="0" smtClean="0">
                <a:solidFill>
                  <a:srgbClr val="333333"/>
                </a:solidFill>
                <a:cs typeface="Titr" pitchFamily="2" charset="-78"/>
              </a:rPr>
              <a:t> </a:t>
            </a:r>
            <a:r>
              <a:rPr lang="fa-IR" sz="4000" b="1" dirty="0" smtClean="0">
                <a:solidFill>
                  <a:srgbClr val="333333"/>
                </a:solidFill>
                <a:cs typeface="B Lotus" pitchFamily="2" charset="-78"/>
              </a:rPr>
              <a:t>بهترین روشهای فعلی</a:t>
            </a:r>
            <a:r>
              <a:rPr lang="fa-IR" sz="4000" dirty="0" smtClean="0">
                <a:solidFill>
                  <a:srgbClr val="333333"/>
                </a:solidFill>
                <a:cs typeface="Titr" pitchFamily="2" charset="-78"/>
              </a:rPr>
              <a:t> </a:t>
            </a:r>
            <a:endParaRPr lang="en-US" sz="4800" b="1" dirty="0" smtClean="0">
              <a:solidFill>
                <a:srgbClr val="292929"/>
              </a:solidFill>
              <a:cs typeface="B Lotus" pitchFamily="2" charset="-78"/>
            </a:endParaRPr>
          </a:p>
        </p:txBody>
      </p:sp>
      <p:pic>
        <p:nvPicPr>
          <p:cNvPr id="59395" name="Picture 3"/>
          <p:cNvPicPr>
            <a:picLocks noGrp="1" noChangeAspect="1" noChangeArrowheads="1"/>
          </p:cNvPicPr>
          <p:nvPr>
            <p:ph type="body" sz="half" idx="1"/>
          </p:nvPr>
        </p:nvPicPr>
        <p:blipFill>
          <a:blip r:embed="rId2" cstate="print"/>
          <a:srcRect/>
          <a:stretch>
            <a:fillRect/>
          </a:stretch>
        </p:blipFill>
        <p:spPr>
          <a:xfrm>
            <a:off x="179388" y="1052513"/>
            <a:ext cx="8785225" cy="5805487"/>
          </a:xfrm>
        </p:spPr>
      </p:pic>
      <p:sp>
        <p:nvSpPr>
          <p:cNvPr id="59396" name="Rectangle 4"/>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9397" name="Rectangle 5"/>
          <p:cNvSpPr>
            <a:spLocks noChangeArrowheads="1"/>
          </p:cNvSpPr>
          <p:nvPr/>
        </p:nvSpPr>
        <p:spPr bwMode="auto">
          <a:xfrm>
            <a:off x="0" y="19050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9398" name="Rectangle 6"/>
          <p:cNvSpPr>
            <a:spLocks noChangeArrowheads="1"/>
          </p:cNvSpPr>
          <p:nvPr/>
        </p:nvSpPr>
        <p:spPr bwMode="auto">
          <a:xfrm>
            <a:off x="0" y="33337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
        <p:nvSpPr>
          <p:cNvPr id="59399" name="Rectangle 7"/>
          <p:cNvSpPr>
            <a:spLocks noChangeArrowheads="1"/>
          </p:cNvSpPr>
          <p:nvPr/>
        </p:nvSpPr>
        <p:spPr bwMode="auto">
          <a:xfrm>
            <a:off x="0" y="3524250"/>
            <a:ext cx="9144000" cy="0"/>
          </a:xfrm>
          <a:prstGeom prst="rect">
            <a:avLst/>
          </a:prstGeom>
          <a:noFill/>
          <a:ln w="12700" cap="sq">
            <a:noFill/>
            <a:miter lim="800000"/>
            <a:headEnd type="none" w="sm" len="sm"/>
            <a:tailEnd type="none" w="sm" len="sm"/>
          </a:ln>
        </p:spPr>
        <p:txBody>
          <a:bodyPr wrap="none" anchor="ctr">
            <a:spAutoFit/>
          </a:bodyPr>
          <a:lstStyle/>
          <a:p>
            <a:endParaRPr lang="fa-I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bwMode="auto">
          <a:xfrm>
            <a:off x="228600" y="1143000"/>
            <a:ext cx="8686800" cy="609600"/>
          </a:xfrm>
          <a:noFill/>
        </p:spPr>
        <p:txBody>
          <a:bodyPr wrap="square" lIns="91440" tIns="45720" rIns="91440" bIns="45720" numCol="1" anchorCtr="0" compatLnSpc="1">
            <a:prstTxWarp prst="textNoShape">
              <a:avLst/>
            </a:prstTxWarp>
            <a:normAutofit fontScale="90000"/>
          </a:bodyPr>
          <a:lstStyle/>
          <a:p>
            <a:pPr algn="ctr" rtl="1" eaLnBrk="1" hangingPunct="1"/>
            <a:r>
              <a:rPr lang="fa-IR" sz="4000" b="1" cap="none" smtClean="0">
                <a:effectLst/>
                <a:latin typeface="Arial" pitchFamily="34" charset="0"/>
                <a:cs typeface="B Nazanin" pitchFamily="2" charset="-78"/>
              </a:rPr>
              <a:t>تاريخچه نمودار استخوان ماهي </a:t>
            </a:r>
            <a:br>
              <a:rPr lang="fa-IR" sz="4000" b="1" cap="none" smtClean="0">
                <a:effectLst/>
                <a:latin typeface="Arial" pitchFamily="34" charset="0"/>
                <a:cs typeface="B Nazanin" pitchFamily="2" charset="-78"/>
              </a:rPr>
            </a:br>
            <a:r>
              <a:rPr lang="fa-IR" sz="4000" b="1" cap="none" smtClean="0">
                <a:effectLst/>
                <a:latin typeface="Arial" pitchFamily="34" charset="0"/>
                <a:cs typeface="B Nazanin" pitchFamily="2" charset="-78"/>
              </a:rPr>
              <a:t>(</a:t>
            </a:r>
            <a:r>
              <a:rPr lang="en-US" sz="4000" b="1" cap="none" smtClean="0">
                <a:effectLst/>
                <a:latin typeface="Arial" pitchFamily="34" charset="0"/>
                <a:cs typeface="B Nazanin" pitchFamily="2" charset="-78"/>
              </a:rPr>
              <a:t>FISH BONE</a:t>
            </a:r>
            <a:r>
              <a:rPr lang="fa-IR" sz="4000" b="1" cap="none" smtClean="0">
                <a:effectLst/>
                <a:latin typeface="Arial" pitchFamily="34" charset="0"/>
                <a:cs typeface="B Nazanin" pitchFamily="2" charset="-78"/>
              </a:rPr>
              <a:t>) </a:t>
            </a:r>
            <a:br>
              <a:rPr lang="fa-IR" sz="4000" b="1" cap="none" smtClean="0">
                <a:effectLst/>
                <a:latin typeface="Arial" pitchFamily="34" charset="0"/>
                <a:cs typeface="B Nazanin" pitchFamily="2" charset="-78"/>
              </a:rPr>
            </a:br>
            <a:endParaRPr lang="en-US" sz="4000" b="1" cap="none" smtClean="0">
              <a:effectLst/>
              <a:latin typeface="Arial" pitchFamily="34" charset="0"/>
              <a:cs typeface="B Nazanin" pitchFamily="2" charset="-78"/>
            </a:endParaRPr>
          </a:p>
        </p:txBody>
      </p:sp>
      <p:sp>
        <p:nvSpPr>
          <p:cNvPr id="13315" name="Rectangle 3"/>
          <p:cNvSpPr>
            <a:spLocks noGrp="1"/>
          </p:cNvSpPr>
          <p:nvPr>
            <p:ph type="body" idx="4294967295"/>
          </p:nvPr>
        </p:nvSpPr>
        <p:spPr>
          <a:xfrm>
            <a:off x="228600" y="1981200"/>
            <a:ext cx="8686800" cy="4525963"/>
          </a:xfrm>
        </p:spPr>
        <p:txBody>
          <a:bodyPr>
            <a:normAutofit lnSpcReduction="10000"/>
          </a:bodyPr>
          <a:lstStyle/>
          <a:p>
            <a:pPr algn="r" rtl="1" eaLnBrk="1" hangingPunct="1">
              <a:lnSpc>
                <a:spcPct val="80000"/>
              </a:lnSpc>
            </a:pPr>
            <a:r>
              <a:rPr lang="fa-IR" sz="2400" b="1" smtClean="0">
                <a:latin typeface="Arial" pitchFamily="34" charset="0"/>
                <a:cs typeface="B Nazanin" pitchFamily="2" charset="-78"/>
              </a:rPr>
              <a:t>اولين نمودار علت و معلول به وسيله پرفسور «</a:t>
            </a:r>
            <a:r>
              <a:rPr lang="fa-IR" sz="2400" b="1" smtClean="0">
                <a:solidFill>
                  <a:srgbClr val="FF0000"/>
                </a:solidFill>
                <a:latin typeface="Arial" pitchFamily="34" charset="0"/>
                <a:cs typeface="B Nazanin" pitchFamily="2" charset="-78"/>
              </a:rPr>
              <a:t>كاآرو ايشي كاوا</a:t>
            </a:r>
            <a:r>
              <a:rPr lang="fa-IR" sz="2400" b="1" smtClean="0">
                <a:latin typeface="Arial" pitchFamily="34" charset="0"/>
                <a:cs typeface="B Nazanin" pitchFamily="2" charset="-78"/>
              </a:rPr>
              <a:t>» از دانشگاه توكيو هنگام تدريس چگونگي تجزيه عوامل مختلف و ارتباط آنها با يكديگر به مهندسان كارخانه كاوازاكي در تابستان 1943 با طرح و شكلي كه شبيه يك ماهي بود ساخته شد. نمودار علت و معلول از زمره روشهايي است كه از ژاپن سرچشمه گرفته و براي بهبود كيفيت به كار رفته است.</a:t>
            </a:r>
          </a:p>
          <a:p>
            <a:pPr algn="r" rtl="1" eaLnBrk="1" hangingPunct="1">
              <a:lnSpc>
                <a:spcPct val="80000"/>
              </a:lnSpc>
            </a:pPr>
            <a:r>
              <a:rPr lang="fa-IR" sz="2400" b="1" smtClean="0">
                <a:latin typeface="Arial" pitchFamily="34" charset="0"/>
                <a:cs typeface="B Nazanin" pitchFamily="2" charset="-78"/>
              </a:rPr>
              <a:t> اين نمودار بعداً به كشورهاي ديگر نيز برده شــده است و گاهي آن را نمودار «ايشي كــــاوا» يا </a:t>
            </a:r>
            <a:r>
              <a:rPr lang="fa-IR" sz="2400" b="1" smtClean="0">
                <a:solidFill>
                  <a:srgbClr val="FF0000"/>
                </a:solidFill>
                <a:latin typeface="Arial" pitchFamily="34" charset="0"/>
                <a:cs typeface="B Nazanin" pitchFamily="2" charset="-78"/>
              </a:rPr>
              <a:t>نمودار استخوان ماهي (</a:t>
            </a:r>
            <a:r>
              <a:rPr lang="en-US" sz="2400" b="1" smtClean="0">
                <a:solidFill>
                  <a:srgbClr val="FF0000"/>
                </a:solidFill>
                <a:latin typeface="Arial" pitchFamily="34" charset="0"/>
                <a:cs typeface="B Nazanin" pitchFamily="2" charset="-78"/>
              </a:rPr>
              <a:t>FISH BONE</a:t>
            </a:r>
            <a:r>
              <a:rPr lang="fa-IR" sz="2400" b="1" smtClean="0">
                <a:solidFill>
                  <a:srgbClr val="FF0000"/>
                </a:solidFill>
                <a:latin typeface="Arial" pitchFamily="34" charset="0"/>
                <a:cs typeface="B Nazanin" pitchFamily="2" charset="-78"/>
              </a:rPr>
              <a:t>)</a:t>
            </a:r>
            <a:r>
              <a:rPr lang="fa-IR" sz="2400" b="1" smtClean="0">
                <a:latin typeface="Arial" pitchFamily="34" charset="0"/>
                <a:cs typeface="B Nazanin" pitchFamily="2" charset="-78"/>
              </a:rPr>
              <a:t> نيز مي گويند؛ چرا كه اين نمودار اولين بار توسط پرفسور «ايشي كاوا» مطرح گرديد و ازطرفي ديگر شكل آن شبيه استخوان اسكلت ماهي است كه مشكل، عيب يا معلول در سر آن قرار گرفته است.</a:t>
            </a:r>
          </a:p>
          <a:p>
            <a:pPr algn="r" rtl="1" eaLnBrk="1" hangingPunct="1">
              <a:lnSpc>
                <a:spcPct val="80000"/>
              </a:lnSpc>
            </a:pPr>
            <a:r>
              <a:rPr lang="fa-IR" sz="2400" b="1" smtClean="0">
                <a:latin typeface="Arial" pitchFamily="34" charset="0"/>
                <a:cs typeface="B Nazanin" pitchFamily="2" charset="-78"/>
              </a:rPr>
              <a:t> سپس اين نمودار به وسيله دكتر «</a:t>
            </a:r>
            <a:r>
              <a:rPr lang="fa-IR" sz="2400" b="1" smtClean="0">
                <a:solidFill>
                  <a:srgbClr val="1931E1"/>
                </a:solidFill>
                <a:latin typeface="Arial" pitchFamily="34" charset="0"/>
                <a:cs typeface="B Nazanin" pitchFamily="2" charset="-78"/>
              </a:rPr>
              <a:t>ادوارد دمينگ</a:t>
            </a:r>
            <a:r>
              <a:rPr lang="fa-IR" sz="2400" b="1" smtClean="0">
                <a:latin typeface="Arial" pitchFamily="34" charset="0"/>
                <a:cs typeface="B Nazanin" pitchFamily="2" charset="-78"/>
              </a:rPr>
              <a:t>» به عنوان ابزاري سودمند براي بهبود كيفيت به كار برده شد. او </a:t>
            </a:r>
            <a:r>
              <a:rPr lang="fa-IR" sz="2400" b="1" smtClean="0">
                <a:solidFill>
                  <a:srgbClr val="1931E1"/>
                </a:solidFill>
                <a:latin typeface="Arial" pitchFamily="34" charset="0"/>
                <a:cs typeface="B Nazanin" pitchFamily="2" charset="-78"/>
              </a:rPr>
              <a:t>مديريت كيفيت فراگير</a:t>
            </a:r>
            <a:r>
              <a:rPr lang="fa-IR" sz="2400" b="1" smtClean="0">
                <a:latin typeface="Arial" pitchFamily="34" charset="0"/>
                <a:cs typeface="B Nazanin" pitchFamily="2" charset="-78"/>
              </a:rPr>
              <a:t> را پس از جنگ جهاني دوم در ژاپن آموزش داد و «ايشي كاوا» و «دمينگ» از اين نمودار به عنوان اولين ابزارها در فرايند مديريت كيفيت استفاده كردند.</a:t>
            </a:r>
            <a:br>
              <a:rPr lang="fa-IR" sz="2400" b="1" smtClean="0">
                <a:latin typeface="Arial" pitchFamily="34" charset="0"/>
                <a:cs typeface="B Nazanin" pitchFamily="2" charset="-78"/>
              </a:rPr>
            </a:br>
            <a:r>
              <a:rPr lang="fa-IR" sz="2400" b="1" smtClean="0">
                <a:cs typeface="B Nazanin" pitchFamily="2" charset="-78"/>
              </a:rPr>
              <a:t/>
            </a:r>
            <a:br>
              <a:rPr lang="fa-IR" sz="2400" b="1" smtClean="0">
                <a:cs typeface="B Nazanin" pitchFamily="2" charset="-78"/>
              </a:rPr>
            </a:br>
            <a:endParaRPr lang="en-US" sz="2400" b="1" smtClean="0">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image118.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bwMode="auto">
          <a:xfrm>
            <a:off x="228600" y="609600"/>
            <a:ext cx="8686800" cy="838200"/>
          </a:xfrm>
          <a:noFill/>
        </p:spPr>
        <p:txBody>
          <a:bodyPr wrap="square" lIns="91440" tIns="45720" rIns="91440" bIns="45720" numCol="1" anchorCtr="0" compatLnSpc="1">
            <a:prstTxWarp prst="textNoShape">
              <a:avLst/>
            </a:prstTxWarp>
            <a:normAutofit fontScale="90000"/>
          </a:bodyPr>
          <a:lstStyle/>
          <a:p>
            <a:pPr algn="ctr" rtl="1" eaLnBrk="1" hangingPunct="1"/>
            <a:r>
              <a:rPr lang="fa-IR" sz="4300" b="1" cap="none" smtClean="0">
                <a:effectLst/>
                <a:latin typeface="Arial" pitchFamily="34" charset="0"/>
                <a:cs typeface="B Nazanin" pitchFamily="2" charset="-78"/>
              </a:rPr>
              <a:t>رسم نمودار علت و معلول</a:t>
            </a:r>
            <a:br>
              <a:rPr lang="fa-IR" sz="4300" b="1" cap="none" smtClean="0">
                <a:effectLst/>
                <a:latin typeface="Arial" pitchFamily="34" charset="0"/>
                <a:cs typeface="B Nazanin" pitchFamily="2" charset="-78"/>
              </a:rPr>
            </a:br>
            <a:endParaRPr lang="en-US" sz="4300" b="1" cap="none" smtClean="0">
              <a:effectLst/>
              <a:latin typeface="Arial" pitchFamily="34" charset="0"/>
              <a:cs typeface="B Nazanin" pitchFamily="2" charset="-78"/>
            </a:endParaRPr>
          </a:p>
        </p:txBody>
      </p:sp>
      <p:sp>
        <p:nvSpPr>
          <p:cNvPr id="14339" name="Rectangle 3"/>
          <p:cNvSpPr>
            <a:spLocks noGrp="1"/>
          </p:cNvSpPr>
          <p:nvPr>
            <p:ph type="body" idx="4294967295"/>
          </p:nvPr>
        </p:nvSpPr>
        <p:spPr>
          <a:xfrm>
            <a:off x="4343400" y="1371600"/>
            <a:ext cx="4572000" cy="5334000"/>
          </a:xfrm>
        </p:spPr>
        <p:txBody>
          <a:bodyPr/>
          <a:lstStyle/>
          <a:p>
            <a:pPr algn="r" rtl="1" eaLnBrk="1" hangingPunct="1"/>
            <a:r>
              <a:rPr lang="fa-IR" sz="2400" b="1" smtClean="0">
                <a:latin typeface="Arial" pitchFamily="34" charset="0"/>
                <a:cs typeface="B Nazanin" pitchFamily="2" charset="-78"/>
              </a:rPr>
              <a:t>نمودار علت و معلول، ارتباط بين ويژگي كيفي و عوامل و فاكتورهاي مرتبط با آن را نشان مي دهد.</a:t>
            </a:r>
          </a:p>
          <a:p>
            <a:pPr algn="r" rtl="1" eaLnBrk="1" hangingPunct="1"/>
            <a:endParaRPr lang="fa-IR" sz="2400" b="1" smtClean="0">
              <a:latin typeface="Arial" pitchFamily="34" charset="0"/>
              <a:cs typeface="B Nazanin" pitchFamily="2" charset="-78"/>
            </a:endParaRPr>
          </a:p>
          <a:p>
            <a:pPr algn="r" rtl="1" eaLnBrk="1" hangingPunct="1"/>
            <a:r>
              <a:rPr lang="fa-IR" sz="2400" b="1" smtClean="0">
                <a:latin typeface="Arial" pitchFamily="34" charset="0"/>
                <a:cs typeface="B Nazanin" pitchFamily="2" charset="-78"/>
              </a:rPr>
              <a:t> رسم آن كار چندان ساده اي نيست و حتي با اطمينان مي توان گفت كه موفقيت درحل يك مسأله، موفقيت در ساختن يك نمودار علت و معلول است. </a:t>
            </a:r>
            <a:endParaRPr lang="en-US" sz="2400" b="1" smtClean="0">
              <a:latin typeface="Arial" pitchFamily="34" charset="0"/>
              <a:cs typeface="B Nazanin" pitchFamily="2" charset="-78"/>
            </a:endParaRPr>
          </a:p>
        </p:txBody>
      </p:sp>
      <p:pic>
        <p:nvPicPr>
          <p:cNvPr id="14340" name="Picture 4"/>
          <p:cNvPicPr>
            <a:picLocks noChangeAspect="1" noChangeArrowheads="1"/>
          </p:cNvPicPr>
          <p:nvPr/>
        </p:nvPicPr>
        <p:blipFill>
          <a:blip r:embed="rId2" cstate="print"/>
          <a:srcRect/>
          <a:stretch>
            <a:fillRect/>
          </a:stretch>
        </p:blipFill>
        <p:spPr bwMode="auto">
          <a:xfrm>
            <a:off x="609600" y="1219200"/>
            <a:ext cx="3657600" cy="486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algn="ctr" eaLnBrk="1" hangingPunct="1">
              <a:defRPr/>
            </a:pPr>
            <a:r>
              <a:rPr lang="fa-IR" b="1" dirty="0" smtClean="0">
                <a:latin typeface="Arial" pitchFamily="34" charset="0"/>
                <a:cs typeface="Arial" pitchFamily="34" charset="0"/>
              </a:rPr>
              <a:t>ساختار كلي نمودار علت و معلول، به شرح زير است: (شكل 1)</a:t>
            </a:r>
            <a:r>
              <a:rPr lang="en-US" b="1" dirty="0" smtClean="0">
                <a:latin typeface="Arial" pitchFamily="34" charset="0"/>
                <a:cs typeface="Arial" pitchFamily="34" charset="0"/>
              </a:rPr>
              <a:t> </a:t>
            </a:r>
            <a:br>
              <a:rPr lang="en-US" b="1" dirty="0" smtClean="0">
                <a:latin typeface="Arial" pitchFamily="34" charset="0"/>
                <a:cs typeface="Arial" pitchFamily="34" charset="0"/>
              </a:rPr>
            </a:br>
            <a:endParaRPr lang="en-US" cap="none" dirty="0" smtClean="0">
              <a:effectLst/>
            </a:endParaRPr>
          </a:p>
        </p:txBody>
      </p:sp>
      <p:pic>
        <p:nvPicPr>
          <p:cNvPr id="15363" name="Picture 4" descr="14171"/>
          <p:cNvPicPr>
            <a:picLocks noChangeAspect="1" noChangeArrowheads="1"/>
          </p:cNvPicPr>
          <p:nvPr/>
        </p:nvPicPr>
        <p:blipFill>
          <a:blip r:embed="rId2" cstate="print"/>
          <a:srcRect/>
          <a:stretch>
            <a:fillRect/>
          </a:stretch>
        </p:blipFill>
        <p:spPr bwMode="auto">
          <a:xfrm>
            <a:off x="381000" y="1143000"/>
            <a:ext cx="8534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algn="ctr" eaLnBrk="1" hangingPunct="1"/>
            <a:r>
              <a:rPr lang="fa-IR" sz="4000" b="1" cap="none" smtClean="0">
                <a:effectLst/>
                <a:cs typeface="B Nazanin" pitchFamily="2" charset="-78"/>
              </a:rPr>
              <a:t>م</a:t>
            </a:r>
            <a:r>
              <a:rPr lang="fa-IR" sz="4000" b="1" cap="none" smtClean="0">
                <a:effectLst/>
                <a:latin typeface="Arial" pitchFamily="34" charset="0"/>
                <a:cs typeface="B Nazanin" pitchFamily="2" charset="-78"/>
              </a:rPr>
              <a:t>راحل رسم يك نمودار علت و معلول </a:t>
            </a:r>
            <a:endParaRPr lang="en-US" sz="4000" cap="none" smtClean="0">
              <a:effectLst/>
              <a:cs typeface="B Nazanin" pitchFamily="2" charset="-78"/>
            </a:endParaRPr>
          </a:p>
        </p:txBody>
      </p:sp>
      <p:sp>
        <p:nvSpPr>
          <p:cNvPr id="16387" name="Rectangle 3"/>
          <p:cNvSpPr>
            <a:spLocks noGrp="1"/>
          </p:cNvSpPr>
          <p:nvPr>
            <p:ph idx="1"/>
          </p:nvPr>
        </p:nvSpPr>
        <p:spPr/>
        <p:txBody>
          <a:bodyPr>
            <a:normAutofit fontScale="92500" lnSpcReduction="10000"/>
          </a:bodyPr>
          <a:lstStyle/>
          <a:p>
            <a:pPr algn="r" rtl="1" eaLnBrk="1" hangingPunct="1"/>
            <a:r>
              <a:rPr lang="fa-IR" sz="2800" b="1" smtClean="0">
                <a:solidFill>
                  <a:srgbClr val="1931E1"/>
                </a:solidFill>
                <a:latin typeface="Arial" pitchFamily="34" charset="0"/>
                <a:cs typeface="B Nazanin" pitchFamily="2" charset="-78"/>
              </a:rPr>
              <a:t>مرحله اول:</a:t>
            </a:r>
            <a:r>
              <a:rPr lang="fa-IR" sz="2800" b="1" smtClean="0">
                <a:latin typeface="Arial" pitchFamily="34" charset="0"/>
                <a:cs typeface="B Nazanin" pitchFamily="2" charset="-78"/>
              </a:rPr>
              <a:t> مشخص ساختن معلول يا مشخصه كيفي</a:t>
            </a:r>
          </a:p>
          <a:p>
            <a:pPr algn="r" rtl="1" eaLnBrk="1" hangingPunct="1"/>
            <a:r>
              <a:rPr lang="fa-IR" sz="2800" b="1" smtClean="0">
                <a:latin typeface="Arial" pitchFamily="34" charset="0"/>
                <a:cs typeface="B Nazanin" pitchFamily="2" charset="-78"/>
              </a:rPr>
              <a:t> معلول ، همان عيب يا نقصي است كه به عنوان هدف بهسازي مطرح شده است و به يكي از دسته هاي زير تعلق دارد:</a:t>
            </a:r>
            <a:br>
              <a:rPr lang="fa-IR" sz="2800" b="1" smtClean="0">
                <a:latin typeface="Arial" pitchFamily="34" charset="0"/>
                <a:cs typeface="B Nazanin" pitchFamily="2" charset="-78"/>
              </a:rPr>
            </a:br>
            <a:r>
              <a:rPr lang="fa-IR" sz="2800" b="1" u="sng" smtClean="0">
                <a:latin typeface="Arial" pitchFamily="34" charset="0"/>
                <a:cs typeface="B Nazanin" pitchFamily="2" charset="-78"/>
              </a:rPr>
              <a:t>كيفيت:</a:t>
            </a:r>
            <a:r>
              <a:rPr lang="fa-IR" sz="2800" b="1" smtClean="0">
                <a:latin typeface="Arial" pitchFamily="34" charset="0"/>
                <a:cs typeface="B Nazanin" pitchFamily="2" charset="-78"/>
              </a:rPr>
              <a:t> </a:t>
            </a:r>
            <a:r>
              <a:rPr lang="fa-IR" sz="2800" smtClean="0">
                <a:latin typeface="Arial" pitchFamily="34" charset="0"/>
                <a:cs typeface="B Nazanin" pitchFamily="2" charset="-78"/>
              </a:rPr>
              <a:t>تعداد محصولات معيوب، عيوب محصولات، تعداد اشتباهات، اندازه محصول، وزن، ضخامت و... </a:t>
            </a:r>
            <a:br>
              <a:rPr lang="fa-IR" sz="2800" smtClean="0">
                <a:latin typeface="Arial" pitchFamily="34" charset="0"/>
                <a:cs typeface="B Nazanin" pitchFamily="2" charset="-78"/>
              </a:rPr>
            </a:br>
            <a:r>
              <a:rPr lang="fa-IR" sz="2800" b="1" u="sng" smtClean="0">
                <a:latin typeface="Arial" pitchFamily="34" charset="0"/>
                <a:cs typeface="B Nazanin" pitchFamily="2" charset="-78"/>
              </a:rPr>
              <a:t>هزينه:</a:t>
            </a:r>
            <a:r>
              <a:rPr lang="fa-IR" sz="2800" b="1" smtClean="0">
                <a:latin typeface="Arial" pitchFamily="34" charset="0"/>
                <a:cs typeface="B Nazanin" pitchFamily="2" charset="-78"/>
              </a:rPr>
              <a:t> </a:t>
            </a:r>
            <a:r>
              <a:rPr lang="fa-IR" sz="2800" smtClean="0">
                <a:latin typeface="Arial" pitchFamily="34" charset="0"/>
                <a:cs typeface="B Nazanin" pitchFamily="2" charset="-78"/>
              </a:rPr>
              <a:t>مصرف برق، آب، گـاز، مواداوليه، دوباره كاري ها، انبار، ضمانت /گارانتي و... </a:t>
            </a:r>
            <a:br>
              <a:rPr lang="fa-IR" sz="2800" smtClean="0">
                <a:latin typeface="Arial" pitchFamily="34" charset="0"/>
                <a:cs typeface="B Nazanin" pitchFamily="2" charset="-78"/>
              </a:rPr>
            </a:br>
            <a:r>
              <a:rPr lang="fa-IR" sz="2800" b="1" u="sng" smtClean="0">
                <a:latin typeface="Arial" pitchFamily="34" charset="0"/>
                <a:cs typeface="B Nazanin" pitchFamily="2" charset="-78"/>
              </a:rPr>
              <a:t>كارآيي:</a:t>
            </a:r>
            <a:r>
              <a:rPr lang="fa-IR" sz="2800" b="1" smtClean="0">
                <a:latin typeface="Arial" pitchFamily="34" charset="0"/>
                <a:cs typeface="B Nazanin" pitchFamily="2" charset="-78"/>
              </a:rPr>
              <a:t> </a:t>
            </a:r>
            <a:r>
              <a:rPr lang="fa-IR" sz="2800" smtClean="0">
                <a:latin typeface="Arial" pitchFamily="34" charset="0"/>
                <a:cs typeface="B Nazanin" pitchFamily="2" charset="-78"/>
              </a:rPr>
              <a:t>زمان بازرسي، ساعت كار، زمان تعميرات و... </a:t>
            </a:r>
          </a:p>
          <a:p>
            <a:pPr algn="r" rtl="1" eaLnBrk="1" hangingPunct="1">
              <a:buFont typeface="Wingdings 2" pitchFamily="18" charset="2"/>
              <a:buNone/>
            </a:pPr>
            <a:r>
              <a:rPr lang="fa-IR" sz="2800" smtClean="0">
                <a:latin typeface="Arial" pitchFamily="34" charset="0"/>
                <a:cs typeface="B Nazanin" pitchFamily="2" charset="-78"/>
              </a:rPr>
              <a:t>    </a:t>
            </a:r>
            <a:r>
              <a:rPr lang="fa-IR" sz="2800" b="1" u="sng" smtClean="0">
                <a:latin typeface="Arial" pitchFamily="34" charset="0"/>
                <a:cs typeface="B Nazanin" pitchFamily="2" charset="-78"/>
              </a:rPr>
              <a:t>ايمني:</a:t>
            </a:r>
            <a:r>
              <a:rPr lang="fa-IR" sz="2800" smtClean="0">
                <a:latin typeface="Arial" pitchFamily="34" charset="0"/>
                <a:cs typeface="B Nazanin" pitchFamily="2" charset="-78"/>
              </a:rPr>
              <a:t> تكرار حوادث،...</a:t>
            </a:r>
            <a:br>
              <a:rPr lang="fa-IR" sz="2800" smtClean="0">
                <a:latin typeface="Arial" pitchFamily="34" charset="0"/>
                <a:cs typeface="B Nazanin" pitchFamily="2" charset="-78"/>
              </a:rPr>
            </a:br>
            <a:r>
              <a:rPr lang="fa-IR" sz="2800" b="1" u="sng" smtClean="0">
                <a:latin typeface="Arial" pitchFamily="34" charset="0"/>
                <a:cs typeface="B Nazanin" pitchFamily="2" charset="-78"/>
              </a:rPr>
              <a:t>روحيه/انگيزه:</a:t>
            </a:r>
            <a:r>
              <a:rPr lang="fa-IR" sz="2800" b="1" smtClean="0">
                <a:latin typeface="Arial" pitchFamily="34" charset="0"/>
                <a:cs typeface="B Nazanin" pitchFamily="2" charset="-78"/>
              </a:rPr>
              <a:t> </a:t>
            </a:r>
            <a:r>
              <a:rPr lang="fa-IR" sz="2800" smtClean="0">
                <a:latin typeface="Arial" pitchFamily="34" charset="0"/>
                <a:cs typeface="B Nazanin" pitchFamily="2" charset="-78"/>
              </a:rPr>
              <a:t>غيبت كاركنان، وجدان كاري، تعهدكاري، تخصص، مشاركت در كار،...</a:t>
            </a:r>
          </a:p>
          <a:p>
            <a:pPr algn="r" rtl="1" eaLnBrk="1" hangingPunct="1">
              <a:buFont typeface="Wingdings 2" pitchFamily="18" charset="2"/>
              <a:buNone/>
            </a:pPr>
            <a:r>
              <a:rPr lang="fa-IR" sz="2800" smtClean="0">
                <a:latin typeface="Arial" pitchFamily="34" charset="0"/>
                <a:cs typeface="B Nazanin" pitchFamily="2" charset="-78"/>
              </a:rPr>
              <a:t>    </a:t>
            </a:r>
            <a:r>
              <a:rPr lang="fa-IR" sz="2800" b="1" u="sng" smtClean="0">
                <a:latin typeface="Arial" pitchFamily="34" charset="0"/>
                <a:cs typeface="B Nazanin" pitchFamily="2" charset="-78"/>
              </a:rPr>
              <a:t>زمان تحويل:</a:t>
            </a:r>
            <a:r>
              <a:rPr lang="fa-IR" sz="2800" b="1" smtClean="0">
                <a:latin typeface="Arial" pitchFamily="34" charset="0"/>
                <a:cs typeface="B Nazanin" pitchFamily="2" charset="-78"/>
              </a:rPr>
              <a:t> </a:t>
            </a:r>
            <a:r>
              <a:rPr lang="fa-IR" sz="2800" smtClean="0">
                <a:latin typeface="Arial" pitchFamily="34" charset="0"/>
                <a:cs typeface="B Nazanin" pitchFamily="2" charset="-78"/>
              </a:rPr>
              <a:t>بارگيري، بسته بندي، كالاهاي برگشتي و... </a:t>
            </a:r>
            <a:endParaRPr lang="en-US" sz="2800" smtClean="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bwMode="auto">
          <a:noFill/>
        </p:spPr>
        <p:txBody>
          <a:bodyPr wrap="square" lIns="91440" tIns="45720" rIns="91440" bIns="45720" numCol="1" anchorCtr="0" compatLnSpc="1">
            <a:prstTxWarp prst="textNoShape">
              <a:avLst/>
            </a:prstTxWarp>
            <a:normAutofit fontScale="90000"/>
          </a:bodyPr>
          <a:lstStyle/>
          <a:p>
            <a:pPr algn="ctr" eaLnBrk="1" hangingPunct="1"/>
            <a:r>
              <a:rPr lang="fa-IR" sz="2200" b="1" cap="none" smtClean="0">
                <a:effectLst/>
                <a:cs typeface="B Nazanin" pitchFamily="2" charset="-78"/>
              </a:rPr>
              <a:t/>
            </a:r>
            <a:br>
              <a:rPr lang="fa-IR" sz="2200" b="1" cap="none" smtClean="0">
                <a:effectLst/>
                <a:cs typeface="B Nazanin" pitchFamily="2" charset="-78"/>
              </a:rPr>
            </a:br>
            <a:r>
              <a:rPr lang="fa-IR" b="1" cap="none" smtClean="0">
                <a:effectLst/>
                <a:latin typeface="Arial" pitchFamily="34" charset="0"/>
                <a:cs typeface="B Nazanin" pitchFamily="2" charset="-78"/>
              </a:rPr>
              <a:t>مراحل رسم يك نمودار علت و معلول</a:t>
            </a:r>
            <a:r>
              <a:rPr lang="fa-IR" sz="2200" b="1" cap="none" smtClean="0">
                <a:effectLst/>
                <a:latin typeface="Arial" pitchFamily="34" charset="0"/>
                <a:cs typeface="B Nazanin" pitchFamily="2" charset="-78"/>
              </a:rPr>
              <a:t> </a:t>
            </a:r>
            <a:r>
              <a:rPr lang="fa-IR" sz="900" b="1" cap="none" smtClean="0">
                <a:effectLst/>
                <a:cs typeface="B Nazanin" pitchFamily="2" charset="-78"/>
              </a:rPr>
              <a:t/>
            </a:r>
            <a:br>
              <a:rPr lang="fa-IR" sz="900" b="1" cap="none" smtClean="0">
                <a:effectLst/>
                <a:cs typeface="B Nazanin" pitchFamily="2" charset="-78"/>
              </a:rPr>
            </a:br>
            <a:r>
              <a:rPr lang="fa-IR" sz="900" cap="none" smtClean="0">
                <a:effectLst/>
                <a:cs typeface="B Nazanin" pitchFamily="2" charset="-78"/>
              </a:rPr>
              <a:t/>
            </a:r>
            <a:br>
              <a:rPr lang="fa-IR" sz="900" cap="none" smtClean="0">
                <a:effectLst/>
                <a:cs typeface="B Nazanin" pitchFamily="2" charset="-78"/>
              </a:rPr>
            </a:br>
            <a:endParaRPr lang="en-US" sz="2200" cap="none" smtClean="0">
              <a:effectLst/>
              <a:cs typeface="B Nazanin" pitchFamily="2" charset="-78"/>
            </a:endParaRPr>
          </a:p>
        </p:txBody>
      </p:sp>
      <p:sp>
        <p:nvSpPr>
          <p:cNvPr id="17411" name="Rectangle 3"/>
          <p:cNvSpPr>
            <a:spLocks noGrp="1"/>
          </p:cNvSpPr>
          <p:nvPr>
            <p:ph idx="1"/>
          </p:nvPr>
        </p:nvSpPr>
        <p:spPr/>
        <p:txBody>
          <a:bodyPr/>
          <a:lstStyle/>
          <a:p>
            <a:pPr algn="r" rtl="1" eaLnBrk="1" hangingPunct="1"/>
            <a:r>
              <a:rPr lang="fa-IR" sz="2800" b="1" smtClean="0">
                <a:solidFill>
                  <a:srgbClr val="1931E1"/>
                </a:solidFill>
                <a:latin typeface="Arial" pitchFamily="34" charset="0"/>
                <a:cs typeface="B Nazanin" pitchFamily="2" charset="-78"/>
              </a:rPr>
              <a:t>مرحله دوم:</a:t>
            </a:r>
            <a:r>
              <a:rPr lang="fa-IR" sz="2400" b="1" smtClean="0">
                <a:latin typeface="Arial" pitchFamily="34" charset="0"/>
                <a:cs typeface="B Nazanin" pitchFamily="2" charset="-78"/>
              </a:rPr>
              <a:t> </a:t>
            </a:r>
          </a:p>
          <a:p>
            <a:pPr algn="r" rtl="1" eaLnBrk="1" hangingPunct="1">
              <a:buFont typeface="Wingdings 2" pitchFamily="18" charset="2"/>
              <a:buNone/>
            </a:pPr>
            <a:r>
              <a:rPr lang="fa-IR" sz="2400" b="1" u="sng" smtClean="0">
                <a:latin typeface="Arial" pitchFamily="34" charset="0"/>
                <a:cs typeface="B Nazanin" pitchFamily="2" charset="-78"/>
              </a:rPr>
              <a:t>رسم استخوان پشت:</a:t>
            </a:r>
            <a:r>
              <a:rPr lang="fa-IR" sz="2400" b="1" smtClean="0">
                <a:latin typeface="Arial" pitchFamily="34" charset="0"/>
                <a:cs typeface="B Nazanin" pitchFamily="2" charset="-78"/>
              </a:rPr>
              <a:t> يك محور باريك و بلند را از چپ به راست به طرف مستطيل مرحله اول رسم كنيد.</a:t>
            </a:r>
            <a:r>
              <a:rPr lang="en-US" sz="2400" b="1" smtClean="0">
                <a:latin typeface="Arial" pitchFamily="34" charset="0"/>
                <a:cs typeface="B Nazanin" pitchFamily="2" charset="-78"/>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pPr algn="ctr" eaLnBrk="1" hangingPunct="1"/>
            <a:r>
              <a:rPr lang="fa-IR" sz="3200" b="1" cap="none" smtClean="0">
                <a:effectLst/>
                <a:latin typeface="Arial" pitchFamily="34" charset="0"/>
                <a:cs typeface="B Nazanin" pitchFamily="2" charset="-78"/>
              </a:rPr>
              <a:t>مراحل رسم يك نمودار علت و معلول</a:t>
            </a:r>
            <a:r>
              <a:rPr lang="fa-IR" sz="2200" b="1" cap="none" smtClean="0">
                <a:effectLst/>
                <a:latin typeface="Arial" pitchFamily="34" charset="0"/>
                <a:cs typeface="B Nazanin" pitchFamily="2" charset="-78"/>
              </a:rPr>
              <a:t> </a:t>
            </a:r>
            <a:r>
              <a:rPr lang="fa-IR" sz="900" b="1" cap="none" smtClean="0">
                <a:effectLst/>
                <a:cs typeface="B Nazanin" pitchFamily="2" charset="-78"/>
              </a:rPr>
              <a:t/>
            </a:r>
            <a:br>
              <a:rPr lang="fa-IR" sz="900" b="1" cap="none" smtClean="0">
                <a:effectLst/>
                <a:cs typeface="B Nazanin" pitchFamily="2" charset="-78"/>
              </a:rPr>
            </a:br>
            <a:endParaRPr lang="en-US" sz="2200" cap="none" smtClean="0">
              <a:effectLst/>
              <a:cs typeface="B Nazanin" pitchFamily="2" charset="-78"/>
            </a:endParaRPr>
          </a:p>
        </p:txBody>
      </p:sp>
      <p:sp>
        <p:nvSpPr>
          <p:cNvPr id="18435" name="Rectangle 3"/>
          <p:cNvSpPr>
            <a:spLocks noGrp="1"/>
          </p:cNvSpPr>
          <p:nvPr>
            <p:ph idx="1"/>
          </p:nvPr>
        </p:nvSpPr>
        <p:spPr/>
        <p:txBody>
          <a:bodyPr>
            <a:normAutofit lnSpcReduction="10000"/>
          </a:bodyPr>
          <a:lstStyle/>
          <a:p>
            <a:pPr algn="r" rtl="1" eaLnBrk="1" hangingPunct="1">
              <a:lnSpc>
                <a:spcPct val="90000"/>
              </a:lnSpc>
            </a:pPr>
            <a:r>
              <a:rPr lang="fa-IR" sz="2800" b="1" smtClean="0">
                <a:solidFill>
                  <a:srgbClr val="1931E1"/>
                </a:solidFill>
                <a:latin typeface="AngsanaUPC" pitchFamily="18" charset="-34"/>
                <a:cs typeface="B Nazanin" pitchFamily="2" charset="-78"/>
              </a:rPr>
              <a:t>مرحله سوم:</a:t>
            </a:r>
            <a:r>
              <a:rPr lang="fa-IR" sz="2400" b="1" smtClean="0">
                <a:latin typeface="AngsanaUPC" pitchFamily="18" charset="-34"/>
                <a:cs typeface="B Nazanin" pitchFamily="2" charset="-78"/>
              </a:rPr>
              <a:t> رسم استخوانهاي بزرگ؛ اين استخوانها، علتها و عوامل اصلي هستند كه مي توان آنها را به صورت زير طبقه بندي كرد:  </a:t>
            </a:r>
          </a:p>
          <a:p>
            <a:pPr algn="r" rtl="1" eaLnBrk="1" hangingPunct="1">
              <a:lnSpc>
                <a:spcPct val="90000"/>
              </a:lnSpc>
              <a:buFont typeface="Wingdings 2" pitchFamily="18" charset="2"/>
              <a:buNone/>
            </a:pPr>
            <a:r>
              <a:rPr lang="fa-IR" sz="2400" b="1" smtClean="0">
                <a:solidFill>
                  <a:schemeClr val="hlink"/>
                </a:solidFill>
                <a:latin typeface="AngsanaUPC" pitchFamily="18" charset="-34"/>
                <a:cs typeface="B Nazanin" pitchFamily="2" charset="-78"/>
              </a:rPr>
              <a:t>  -</a:t>
            </a:r>
            <a:r>
              <a:rPr lang="fa-IR" sz="2400" b="1" u="sng" smtClean="0">
                <a:solidFill>
                  <a:schemeClr val="hlink"/>
                </a:solidFill>
                <a:latin typeface="AngsanaUPC" pitchFamily="18" charset="-34"/>
                <a:cs typeface="B Nazanin" pitchFamily="2" charset="-78"/>
              </a:rPr>
              <a:t>تكنيك 4</a:t>
            </a:r>
            <a:r>
              <a:rPr lang="en-US" sz="2400" b="1" u="sng" smtClean="0">
                <a:solidFill>
                  <a:schemeClr val="hlink"/>
                </a:solidFill>
                <a:latin typeface="AngsanaUPC" pitchFamily="18" charset="-34"/>
                <a:cs typeface="B Nazanin" pitchFamily="2" charset="-78"/>
              </a:rPr>
              <a:t>M</a:t>
            </a:r>
            <a:r>
              <a:rPr lang="fa-IR" sz="2400" b="1" smtClean="0">
                <a:solidFill>
                  <a:schemeClr val="hlink"/>
                </a:solidFill>
                <a:latin typeface="AngsanaUPC" pitchFamily="18" charset="-34"/>
                <a:cs typeface="B Nazanin" pitchFamily="2" charset="-78"/>
              </a:rPr>
              <a:t> شامل:</a:t>
            </a:r>
            <a:br>
              <a:rPr lang="fa-IR" sz="2400" b="1" smtClean="0">
                <a:solidFill>
                  <a:schemeClr val="hlink"/>
                </a:solidFill>
                <a:latin typeface="AngsanaUPC" pitchFamily="18" charset="-34"/>
                <a:cs typeface="B Nazanin" pitchFamily="2" charset="-78"/>
              </a:rPr>
            </a:br>
            <a:r>
              <a:rPr lang="fa-IR" sz="2400" b="1" smtClean="0">
                <a:latin typeface="AngsanaUPC" pitchFamily="18" charset="-34"/>
                <a:cs typeface="B Nazanin" pitchFamily="2" charset="-78"/>
              </a:rPr>
              <a:t>              1 - عوامل مربوط به انسانها    2- عوامل ماشيني؛    </a:t>
            </a:r>
          </a:p>
          <a:p>
            <a:pPr algn="r" rtl="1" eaLnBrk="1" hangingPunct="1">
              <a:lnSpc>
                <a:spcPct val="90000"/>
              </a:lnSpc>
              <a:buFont typeface="Wingdings 2" pitchFamily="18" charset="2"/>
              <a:buNone/>
            </a:pPr>
            <a:r>
              <a:rPr lang="fa-IR" sz="2400" b="1" smtClean="0">
                <a:latin typeface="AngsanaUPC" pitchFamily="18" charset="-34"/>
                <a:cs typeface="B Nazanin" pitchFamily="2" charset="-78"/>
              </a:rPr>
              <a:t> 3 - عوامل مربوط به مواداوليه؛    4 - عوامل مربوط به روش كار</a:t>
            </a:r>
            <a:br>
              <a:rPr lang="fa-IR" sz="2400" b="1" smtClean="0">
                <a:latin typeface="AngsanaUPC" pitchFamily="18" charset="-34"/>
                <a:cs typeface="B Nazanin" pitchFamily="2" charset="-78"/>
              </a:rPr>
            </a:br>
            <a:r>
              <a:rPr lang="fa-IR" sz="2400" b="1" smtClean="0">
                <a:solidFill>
                  <a:schemeClr val="hlink"/>
                </a:solidFill>
                <a:latin typeface="AngsanaUPC" pitchFamily="18" charset="-34"/>
                <a:cs typeface="B Nazanin" pitchFamily="2" charset="-78"/>
              </a:rPr>
              <a:t>- </a:t>
            </a:r>
            <a:r>
              <a:rPr lang="fa-IR" sz="2400" b="1" u="sng" smtClean="0">
                <a:solidFill>
                  <a:schemeClr val="hlink"/>
                </a:solidFill>
                <a:latin typeface="AngsanaUPC" pitchFamily="18" charset="-34"/>
                <a:cs typeface="B Nazanin" pitchFamily="2" charset="-78"/>
              </a:rPr>
              <a:t>تكنيك 4</a:t>
            </a:r>
            <a:r>
              <a:rPr lang="en-US" sz="2400" b="1" u="sng" smtClean="0">
                <a:solidFill>
                  <a:schemeClr val="hlink"/>
                </a:solidFill>
                <a:latin typeface="AngsanaUPC" pitchFamily="18" charset="-34"/>
                <a:cs typeface="B Nazanin" pitchFamily="2" charset="-78"/>
              </a:rPr>
              <a:t>P</a:t>
            </a:r>
            <a:r>
              <a:rPr lang="fa-IR" sz="2400" b="1" smtClean="0">
                <a:solidFill>
                  <a:schemeClr val="hlink"/>
                </a:solidFill>
                <a:latin typeface="AngsanaUPC" pitchFamily="18" charset="-34"/>
                <a:cs typeface="B Nazanin" pitchFamily="2" charset="-78"/>
              </a:rPr>
              <a:t> شامل:</a:t>
            </a:r>
            <a:br>
              <a:rPr lang="fa-IR" sz="2400" b="1" smtClean="0">
                <a:solidFill>
                  <a:schemeClr val="hlink"/>
                </a:solidFill>
                <a:latin typeface="AngsanaUPC" pitchFamily="18" charset="-34"/>
                <a:cs typeface="B Nazanin" pitchFamily="2" charset="-78"/>
              </a:rPr>
            </a:br>
            <a:r>
              <a:rPr lang="fa-IR" sz="2400" b="1" smtClean="0">
                <a:latin typeface="AngsanaUPC" pitchFamily="18" charset="-34"/>
                <a:cs typeface="B Nazanin" pitchFamily="2" charset="-78"/>
              </a:rPr>
              <a:t>             1- عوامل مكاني؛   2 - عوامل سيستمي و برنامه ها؛ </a:t>
            </a:r>
          </a:p>
          <a:p>
            <a:pPr algn="r" rtl="1" eaLnBrk="1" hangingPunct="1">
              <a:lnSpc>
                <a:spcPct val="90000"/>
              </a:lnSpc>
              <a:buFont typeface="Wingdings 2" pitchFamily="18" charset="2"/>
              <a:buNone/>
            </a:pPr>
            <a:r>
              <a:rPr lang="fa-IR" sz="2400" b="1" smtClean="0">
                <a:latin typeface="AngsanaUPC" pitchFamily="18" charset="-34"/>
                <a:cs typeface="B Nazanin" pitchFamily="2" charset="-78"/>
              </a:rPr>
              <a:t> 3 - عوامل انساني - كاركنان؛     4- عوامل سياستگذاري و خط مشي سازمان</a:t>
            </a:r>
            <a:br>
              <a:rPr lang="fa-IR" sz="2400" b="1" smtClean="0">
                <a:latin typeface="AngsanaUPC" pitchFamily="18" charset="-34"/>
                <a:cs typeface="B Nazanin" pitchFamily="2" charset="-78"/>
              </a:rPr>
            </a:br>
            <a:r>
              <a:rPr lang="fa-IR" sz="2400" b="1" smtClean="0">
                <a:solidFill>
                  <a:schemeClr val="hlink"/>
                </a:solidFill>
                <a:latin typeface="AngsanaUPC" pitchFamily="18" charset="-34"/>
                <a:cs typeface="B Nazanin" pitchFamily="2" charset="-78"/>
              </a:rPr>
              <a:t>- </a:t>
            </a:r>
            <a:r>
              <a:rPr lang="fa-IR" sz="2400" b="1" u="sng" smtClean="0">
                <a:solidFill>
                  <a:schemeClr val="hlink"/>
                </a:solidFill>
                <a:latin typeface="AngsanaUPC" pitchFamily="18" charset="-34"/>
                <a:cs typeface="B Nazanin" pitchFamily="2" charset="-78"/>
              </a:rPr>
              <a:t>تكنيك 4</a:t>
            </a:r>
            <a:r>
              <a:rPr lang="en-US" sz="2400" b="1" u="sng" smtClean="0">
                <a:solidFill>
                  <a:schemeClr val="hlink"/>
                </a:solidFill>
                <a:latin typeface="AngsanaUPC" pitchFamily="18" charset="-34"/>
                <a:cs typeface="B Nazanin" pitchFamily="2" charset="-78"/>
              </a:rPr>
              <a:t>S</a:t>
            </a:r>
            <a:r>
              <a:rPr lang="fa-IR" sz="2400" b="1" smtClean="0">
                <a:solidFill>
                  <a:schemeClr val="hlink"/>
                </a:solidFill>
                <a:latin typeface="AngsanaUPC" pitchFamily="18" charset="-34"/>
                <a:cs typeface="B Nazanin" pitchFamily="2" charset="-78"/>
              </a:rPr>
              <a:t> شامل: </a:t>
            </a:r>
            <a:br>
              <a:rPr lang="fa-IR" sz="2400" b="1" smtClean="0">
                <a:solidFill>
                  <a:schemeClr val="hlink"/>
                </a:solidFill>
                <a:latin typeface="AngsanaUPC" pitchFamily="18" charset="-34"/>
                <a:cs typeface="B Nazanin" pitchFamily="2" charset="-78"/>
              </a:rPr>
            </a:br>
            <a:r>
              <a:rPr lang="fa-IR" sz="2400" b="1" smtClean="0">
                <a:latin typeface="AngsanaUPC" pitchFamily="18" charset="-34"/>
                <a:cs typeface="B Nazanin" pitchFamily="2" charset="-78"/>
              </a:rPr>
              <a:t>                1- محيط؛  2- تامين كنندگان( تهيه كنندگان)؛  3 - سيستم؛</a:t>
            </a:r>
            <a:br>
              <a:rPr lang="fa-IR" sz="2400" b="1" smtClean="0">
                <a:latin typeface="AngsanaUPC" pitchFamily="18" charset="-34"/>
                <a:cs typeface="B Nazanin" pitchFamily="2" charset="-78"/>
              </a:rPr>
            </a:br>
            <a:r>
              <a:rPr lang="fa-IR" sz="2400" b="1" smtClean="0">
                <a:latin typeface="AngsanaUPC" pitchFamily="18" charset="-34"/>
                <a:cs typeface="B Nazanin" pitchFamily="2" charset="-78"/>
              </a:rPr>
              <a:t>               4 - مهارتها</a:t>
            </a:r>
            <a:br>
              <a:rPr lang="fa-IR" sz="2400" b="1" smtClean="0">
                <a:latin typeface="AngsanaUPC" pitchFamily="18" charset="-34"/>
                <a:cs typeface="B Nazanin" pitchFamily="2" charset="-78"/>
              </a:rPr>
            </a:br>
            <a:r>
              <a:rPr lang="fa-IR" sz="2400" b="1" smtClean="0">
                <a:solidFill>
                  <a:schemeClr val="hlink"/>
                </a:solidFill>
                <a:latin typeface="AngsanaUPC" pitchFamily="18" charset="-34"/>
                <a:cs typeface="B Nazanin" pitchFamily="2" charset="-78"/>
              </a:rPr>
              <a:t>- </a:t>
            </a:r>
            <a:r>
              <a:rPr lang="fa-IR" sz="2400" b="1" u="sng" smtClean="0">
                <a:solidFill>
                  <a:schemeClr val="hlink"/>
                </a:solidFill>
                <a:latin typeface="AngsanaUPC" pitchFamily="18" charset="-34"/>
                <a:cs typeface="B Nazanin" pitchFamily="2" charset="-78"/>
              </a:rPr>
              <a:t>تكنيك </a:t>
            </a:r>
            <a:r>
              <a:rPr lang="ar-SA" sz="2400" b="1" i="1" u="sng" smtClean="0">
                <a:solidFill>
                  <a:schemeClr val="hlink"/>
                </a:solidFill>
                <a:latin typeface="AngsanaUPC" pitchFamily="18" charset="-34"/>
                <a:cs typeface="B Nazanin" pitchFamily="2" charset="-78"/>
              </a:rPr>
              <a:t>عارضه يابي نظام گراي عناصر هفتگانه </a:t>
            </a:r>
            <a:r>
              <a:rPr lang="fa-IR" sz="2400" b="1" i="1" u="sng" smtClean="0">
                <a:solidFill>
                  <a:schemeClr val="hlink"/>
                </a:solidFill>
                <a:latin typeface="AngsanaUPC" pitchFamily="18" charset="-34"/>
                <a:cs typeface="B Nazanin" pitchFamily="2" charset="-78"/>
              </a:rPr>
              <a:t>سازمان</a:t>
            </a:r>
            <a:r>
              <a:rPr lang="fa-IR" sz="2400" b="1" smtClean="0">
                <a:solidFill>
                  <a:schemeClr val="hlink"/>
                </a:solidFill>
                <a:latin typeface="AngsanaUPC" pitchFamily="18" charset="-34"/>
                <a:cs typeface="B Nazanin" pitchFamily="2" charset="-78"/>
              </a:rPr>
              <a:t/>
            </a:r>
            <a:br>
              <a:rPr lang="fa-IR" sz="2400" b="1" smtClean="0">
                <a:solidFill>
                  <a:schemeClr val="hlink"/>
                </a:solidFill>
                <a:latin typeface="AngsanaUPC" pitchFamily="18" charset="-34"/>
                <a:cs typeface="B Nazanin" pitchFamily="2" charset="-78"/>
              </a:rPr>
            </a:br>
            <a:r>
              <a:rPr lang="ar-SA" sz="2400" b="1" i="1" smtClean="0">
                <a:latin typeface="AngsanaUPC" pitchFamily="18" charset="-34"/>
                <a:cs typeface="B Nazanin" pitchFamily="2" charset="-78"/>
              </a:rPr>
              <a:t> </a:t>
            </a:r>
            <a:r>
              <a:rPr lang="fa-IR" sz="2400" b="1" i="1" smtClean="0">
                <a:latin typeface="AngsanaUPC" pitchFamily="18" charset="-34"/>
                <a:cs typeface="B Nazanin" pitchFamily="2" charset="-78"/>
              </a:rPr>
              <a:t>           1-</a:t>
            </a:r>
            <a:r>
              <a:rPr lang="ar-SA" sz="2400" b="1" i="1" smtClean="0">
                <a:latin typeface="AngsanaUPC" pitchFamily="18" charset="-34"/>
                <a:cs typeface="B Nazanin" pitchFamily="2" charset="-78"/>
              </a:rPr>
              <a:t>هويت</a:t>
            </a:r>
            <a:r>
              <a:rPr lang="fa-IR" sz="2400" b="1" i="1" smtClean="0">
                <a:latin typeface="AngsanaUPC" pitchFamily="18" charset="-34"/>
                <a:cs typeface="B Nazanin" pitchFamily="2" charset="-78"/>
              </a:rPr>
              <a:t> 2-</a:t>
            </a:r>
            <a:r>
              <a:rPr lang="ar-SA" sz="2400" b="1" i="1" smtClean="0">
                <a:latin typeface="AngsanaUPC" pitchFamily="18" charset="-34"/>
                <a:cs typeface="B Nazanin" pitchFamily="2" charset="-78"/>
              </a:rPr>
              <a:t>اهداف</a:t>
            </a:r>
            <a:r>
              <a:rPr lang="fa-IR" sz="2400" b="1" i="1" smtClean="0">
                <a:latin typeface="AngsanaUPC" pitchFamily="18" charset="-34"/>
                <a:cs typeface="B Nazanin" pitchFamily="2" charset="-78"/>
              </a:rPr>
              <a:t> 3-</a:t>
            </a:r>
            <a:r>
              <a:rPr lang="ar-SA" sz="2400" b="1" i="1" smtClean="0">
                <a:latin typeface="AngsanaUPC" pitchFamily="18" charset="-34"/>
                <a:cs typeface="B Nazanin" pitchFamily="2" charset="-78"/>
              </a:rPr>
              <a:t>ساختار </a:t>
            </a:r>
            <a:r>
              <a:rPr lang="fa-IR" sz="2400" b="1" i="1" smtClean="0">
                <a:latin typeface="AngsanaUPC" pitchFamily="18" charset="-34"/>
                <a:cs typeface="B Nazanin" pitchFamily="2" charset="-78"/>
              </a:rPr>
              <a:t>4- </a:t>
            </a:r>
            <a:r>
              <a:rPr lang="ar-SA" sz="2400" b="1" i="1" smtClean="0">
                <a:latin typeface="AngsanaUPC" pitchFamily="18" charset="-34"/>
                <a:cs typeface="B Nazanin" pitchFamily="2" charset="-78"/>
              </a:rPr>
              <a:t>اشخاص</a:t>
            </a:r>
            <a:r>
              <a:rPr lang="fa-IR" sz="2400" b="1" i="1" smtClean="0">
                <a:latin typeface="AngsanaUPC" pitchFamily="18" charset="-34"/>
                <a:cs typeface="B Nazanin" pitchFamily="2" charset="-78"/>
              </a:rPr>
              <a:t> 5- </a:t>
            </a:r>
            <a:r>
              <a:rPr lang="ar-SA" sz="2400" b="1" i="1" smtClean="0">
                <a:latin typeface="AngsanaUPC" pitchFamily="18" charset="-34"/>
                <a:cs typeface="B Nazanin" pitchFamily="2" charset="-78"/>
              </a:rPr>
              <a:t>مشاغل</a:t>
            </a:r>
            <a:r>
              <a:rPr lang="fa-IR" sz="2400" b="1" i="1" smtClean="0">
                <a:latin typeface="AngsanaUPC" pitchFamily="18" charset="-34"/>
                <a:cs typeface="B Nazanin" pitchFamily="2" charset="-78"/>
              </a:rPr>
              <a:t> 6- </a:t>
            </a:r>
            <a:r>
              <a:rPr lang="ar-SA" sz="2400" b="1" i="1" smtClean="0">
                <a:latin typeface="AngsanaUPC" pitchFamily="18" charset="-34"/>
                <a:cs typeface="B Nazanin" pitchFamily="2" charset="-78"/>
              </a:rPr>
              <a:t>فرايندها</a:t>
            </a:r>
            <a:endParaRPr lang="fa-IR" sz="2400" b="1" i="1" smtClean="0">
              <a:latin typeface="AngsanaUPC" pitchFamily="18" charset="-34"/>
              <a:cs typeface="B Nazanin" pitchFamily="2" charset="-78"/>
            </a:endParaRPr>
          </a:p>
          <a:p>
            <a:pPr algn="r" rtl="1" eaLnBrk="1" hangingPunct="1">
              <a:lnSpc>
                <a:spcPct val="90000"/>
              </a:lnSpc>
              <a:buFont typeface="Wingdings 2" pitchFamily="18" charset="2"/>
              <a:buNone/>
            </a:pPr>
            <a:r>
              <a:rPr lang="fa-IR" sz="2400" b="1" i="1" smtClean="0">
                <a:latin typeface="AngsanaUPC" pitchFamily="18" charset="-34"/>
                <a:cs typeface="B Nazanin" pitchFamily="2" charset="-78"/>
              </a:rPr>
              <a:t>                 7-</a:t>
            </a:r>
            <a:r>
              <a:rPr lang="ar-SA" sz="2400" b="1" i="1" smtClean="0">
                <a:latin typeface="AngsanaUPC" pitchFamily="18" charset="-34"/>
                <a:cs typeface="B Nazanin" pitchFamily="2" charset="-78"/>
              </a:rPr>
              <a:t>وسائل فيزيكي</a:t>
            </a:r>
            <a:r>
              <a:rPr lang="en-US" sz="2400" smtClean="0">
                <a:latin typeface="AngsanaUPC" pitchFamily="18" charset="-34"/>
                <a:cs typeface="B Nazanin" pitchFamily="2" charset="-78"/>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sp>
        <p:nvSpPr>
          <p:cNvPr id="19458" name="Rectangle 3"/>
          <p:cNvSpPr>
            <a:spLocks noGrp="1"/>
          </p:cNvSpPr>
          <p:nvPr>
            <p:ph idx="1"/>
          </p:nvPr>
        </p:nvSpPr>
        <p:spPr/>
        <p:txBody>
          <a:bodyPr/>
          <a:lstStyle/>
          <a:p>
            <a:pPr algn="r" rtl="1" eaLnBrk="1" hangingPunct="1"/>
            <a:r>
              <a:rPr lang="fa-IR" b="1" smtClean="0">
                <a:latin typeface="Arial" pitchFamily="34" charset="0"/>
                <a:cs typeface="B Nazanin" pitchFamily="2" charset="-78"/>
              </a:rPr>
              <a:t>در بسياري از موارد ، با توجه به نوع مشكل، از تركيبـــي از تكنيك هاي اشاره شده استفاده مي شود.</a:t>
            </a:r>
          </a:p>
          <a:p>
            <a:pPr algn="r" rtl="1" eaLnBrk="1" hangingPunct="1"/>
            <a:endParaRPr lang="fa-IR" b="1" smtClean="0">
              <a:latin typeface="Arial" pitchFamily="34" charset="0"/>
              <a:cs typeface="B Nazanin" pitchFamily="2" charset="-78"/>
            </a:endParaRPr>
          </a:p>
          <a:p>
            <a:pPr algn="r" rtl="1" eaLnBrk="1" hangingPunct="1"/>
            <a:r>
              <a:rPr lang="fa-IR" b="1" smtClean="0">
                <a:latin typeface="Arial" pitchFamily="34" charset="0"/>
                <a:cs typeface="B Nazanin" pitchFamily="2" charset="-78"/>
              </a:rPr>
              <a:t> استخوانهاي بزرگ را به صورت پيكان مورب از سمت چپ شكل به طرف استخوان پشت رسم كنيد، هريك از استخوانهاي بزرگ ، معرف يك دسته از علتها هستند.</a:t>
            </a:r>
            <a:r>
              <a:rPr lang="en-US" b="1" smtClean="0">
                <a:latin typeface="Arial" pitchFamily="34" charset="0"/>
                <a:cs typeface="B Nazanin" pitchFamily="2" charset="-78"/>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pPr algn="ctr" eaLnBrk="1" hangingPunct="1"/>
            <a:r>
              <a:rPr lang="fa-IR" sz="2300" b="1" cap="none" smtClean="0">
                <a:effectLst/>
                <a:cs typeface="B Nazanin" pitchFamily="2" charset="-78"/>
              </a:rPr>
              <a:t/>
            </a:r>
            <a:br>
              <a:rPr lang="fa-IR" sz="2300" b="1" cap="none" smtClean="0">
                <a:effectLst/>
                <a:cs typeface="B Nazanin" pitchFamily="2" charset="-78"/>
              </a:rPr>
            </a:br>
            <a:r>
              <a:rPr lang="fa-IR" sz="2300" b="1" cap="none" smtClean="0">
                <a:effectLst/>
                <a:latin typeface="Arial" pitchFamily="34" charset="0"/>
                <a:cs typeface="B Nazanin" pitchFamily="2" charset="-78"/>
              </a:rPr>
              <a:t> </a:t>
            </a:r>
            <a:r>
              <a:rPr lang="fa-IR" sz="4300" b="1" cap="none" smtClean="0">
                <a:effectLst/>
                <a:latin typeface="Arial" pitchFamily="34" charset="0"/>
                <a:cs typeface="B Nazanin" pitchFamily="2" charset="-78"/>
              </a:rPr>
              <a:t>مراحل رسم يك نمودار علت و معلول</a:t>
            </a:r>
            <a:r>
              <a:rPr lang="fa-IR" sz="2300" b="1" cap="none" smtClean="0">
                <a:effectLst/>
                <a:latin typeface="Arial" pitchFamily="34" charset="0"/>
                <a:cs typeface="B Nazanin" pitchFamily="2" charset="-78"/>
              </a:rPr>
              <a:t> </a:t>
            </a:r>
            <a:endParaRPr lang="en-US" sz="3200" cap="none" smtClean="0">
              <a:effectLst/>
              <a:cs typeface="B Nazanin" pitchFamily="2" charset="-78"/>
            </a:endParaRPr>
          </a:p>
        </p:txBody>
      </p:sp>
      <p:sp>
        <p:nvSpPr>
          <p:cNvPr id="20482" name="Rectangle 3"/>
          <p:cNvSpPr>
            <a:spLocks noGrp="1"/>
          </p:cNvSpPr>
          <p:nvPr>
            <p:ph idx="1"/>
          </p:nvPr>
        </p:nvSpPr>
        <p:spPr/>
        <p:txBody>
          <a:bodyPr>
            <a:normAutofit lnSpcReduction="10000"/>
          </a:bodyPr>
          <a:lstStyle/>
          <a:p>
            <a:pPr algn="r" rtl="1" eaLnBrk="1" hangingPunct="1">
              <a:lnSpc>
                <a:spcPct val="80000"/>
              </a:lnSpc>
            </a:pPr>
            <a:r>
              <a:rPr lang="fa-IR" sz="2800" b="1" smtClean="0">
                <a:solidFill>
                  <a:srgbClr val="1931E1"/>
                </a:solidFill>
                <a:latin typeface="Arial" pitchFamily="34" charset="0"/>
                <a:cs typeface="B Nazanin" pitchFamily="2" charset="-78"/>
              </a:rPr>
              <a:t>مرحله چهارم:</a:t>
            </a:r>
            <a:r>
              <a:rPr lang="fa-IR" sz="2400" b="1" smtClean="0">
                <a:latin typeface="Arial" pitchFamily="34" charset="0"/>
                <a:cs typeface="B Nazanin" pitchFamily="2" charset="-78"/>
              </a:rPr>
              <a:t> پس از تعيين علتها و عوامل اصلي با استفاده از تكنيك هاي اعلام شده نوبت به شناسايي عاملهاي مؤثر و جزئي تر است.</a:t>
            </a:r>
          </a:p>
          <a:p>
            <a:pPr algn="r" rtl="1" eaLnBrk="1" hangingPunct="1">
              <a:lnSpc>
                <a:spcPct val="80000"/>
              </a:lnSpc>
              <a:buFont typeface="Wingdings 2" pitchFamily="18" charset="2"/>
              <a:buNone/>
            </a:pPr>
            <a:r>
              <a:rPr lang="fa-IR" sz="2400" b="1" smtClean="0">
                <a:latin typeface="Arial" pitchFamily="34" charset="0"/>
                <a:cs typeface="B Nazanin" pitchFamily="2" charset="-78"/>
              </a:rPr>
              <a:t/>
            </a:r>
            <a:br>
              <a:rPr lang="fa-IR" sz="2400" b="1" smtClean="0">
                <a:latin typeface="Arial" pitchFamily="34" charset="0"/>
                <a:cs typeface="B Nazanin" pitchFamily="2" charset="-78"/>
              </a:rPr>
            </a:br>
            <a:r>
              <a:rPr lang="fa-IR" sz="2400" b="1" smtClean="0">
                <a:latin typeface="Arial" pitchFamily="34" charset="0"/>
                <a:cs typeface="B Nazanin" pitchFamily="2" charset="-78"/>
              </a:rPr>
              <a:t>براي اين كار، استخوان بزرگ را به استخوانهاي فرعي (استخوان متوسط) و استخوان متوسط را مجدداً به استخوانهاي فرعي ديگر (استخوانهاي كوچك) و به همين ترتيب استخوانهـــاي مويي تقسيم بندي مي كنيم.</a:t>
            </a:r>
          </a:p>
          <a:p>
            <a:pPr algn="r" rtl="1" eaLnBrk="1" hangingPunct="1">
              <a:lnSpc>
                <a:spcPct val="80000"/>
              </a:lnSpc>
              <a:buFont typeface="Wingdings 2" pitchFamily="18" charset="2"/>
              <a:buNone/>
            </a:pPr>
            <a:r>
              <a:rPr lang="fa-IR" sz="2400" b="1" smtClean="0">
                <a:latin typeface="Arial" pitchFamily="34" charset="0"/>
                <a:cs typeface="B Nazanin" pitchFamily="2" charset="-78"/>
              </a:rPr>
              <a:t> </a:t>
            </a:r>
          </a:p>
          <a:p>
            <a:pPr algn="r" rtl="1" eaLnBrk="1" hangingPunct="1">
              <a:lnSpc>
                <a:spcPct val="80000"/>
              </a:lnSpc>
              <a:buFont typeface="Wingdings 2" pitchFamily="18" charset="2"/>
              <a:buNone/>
            </a:pPr>
            <a:r>
              <a:rPr lang="fa-IR" sz="2400" b="1" smtClean="0">
                <a:latin typeface="Arial" pitchFamily="34" charset="0"/>
                <a:cs typeface="B Nazanin" pitchFamily="2" charset="-78"/>
              </a:rPr>
              <a:t>استخوانهاي </a:t>
            </a:r>
            <a:r>
              <a:rPr lang="fa-IR" sz="2400" b="1" smtClean="0">
                <a:solidFill>
                  <a:srgbClr val="FF0000"/>
                </a:solidFill>
                <a:latin typeface="Arial" pitchFamily="34" charset="0"/>
                <a:cs typeface="B Nazanin" pitchFamily="2" charset="-78"/>
              </a:rPr>
              <a:t>متوسط، كوچك و مويي</a:t>
            </a:r>
            <a:r>
              <a:rPr lang="fa-IR" sz="2400" b="1" smtClean="0">
                <a:latin typeface="Arial" pitchFamily="34" charset="0"/>
                <a:cs typeface="B Nazanin" pitchFamily="2" charset="-78"/>
              </a:rPr>
              <a:t> معرف سلسله مراتب علتهاي مؤثر در بروز معلول يا عيب هستند. ذكر اين نكته مهم است كه سلسله مراتب علتها را آنقدر ادامه دهيد تا به علتهايي برسيد كه بتوان مستقيماً درمورد رفع آنها راه حل را اجرا كرد و نيز در پاره اي از موارد علتهاي ريشه اي و بنيادي در دو يا چند استخوان مويي از زير استخوان متوسط تكرار مي شوند.</a:t>
            </a:r>
          </a:p>
          <a:p>
            <a:pPr algn="r" rtl="1" eaLnBrk="1" hangingPunct="1">
              <a:lnSpc>
                <a:spcPct val="80000"/>
              </a:lnSpc>
              <a:buFont typeface="Wingdings 2" pitchFamily="18" charset="2"/>
              <a:buNone/>
            </a:pPr>
            <a:r>
              <a:rPr lang="fa-IR" sz="2400" b="1" smtClean="0">
                <a:latin typeface="Arial" pitchFamily="34" charset="0"/>
                <a:cs typeface="B Nazanin" pitchFamily="2" charset="-78"/>
              </a:rPr>
              <a:t> </a:t>
            </a:r>
            <a:br>
              <a:rPr lang="fa-IR" sz="2400" b="1" smtClean="0">
                <a:latin typeface="Arial" pitchFamily="34" charset="0"/>
                <a:cs typeface="B Nazanin" pitchFamily="2" charset="-78"/>
              </a:rPr>
            </a:br>
            <a:r>
              <a:rPr lang="fa-IR" sz="2400" b="1" smtClean="0">
                <a:latin typeface="Arial" pitchFamily="34" charset="0"/>
                <a:cs typeface="B Nazanin" pitchFamily="2" charset="-78"/>
              </a:rPr>
              <a:t>رابطه علت و معلول به گونه اي است كه علت يك معلول خود مي تواند معلول علتهاي ديگر باشد. </a:t>
            </a:r>
            <a:r>
              <a:rPr lang="fa-IR" sz="2400" smtClean="0">
                <a:latin typeface="Arial" pitchFamily="34" charset="0"/>
                <a:cs typeface="B Nazanin" pitchFamily="2" charset="-78"/>
              </a:rPr>
              <a:t/>
            </a:r>
            <a:br>
              <a:rPr lang="fa-IR" sz="2400" smtClean="0">
                <a:latin typeface="Arial" pitchFamily="34" charset="0"/>
                <a:cs typeface="B Nazanin" pitchFamily="2" charset="-78"/>
              </a:rPr>
            </a:br>
            <a:endParaRPr lang="en-US" sz="2400" smtClean="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p:cNvSpPr>
          <p:nvPr>
            <p:ph type="title"/>
          </p:nvPr>
        </p:nvSpPr>
        <p:spPr bwMode="auto">
          <a:noFill/>
        </p:spPr>
        <p:txBody>
          <a:bodyPr wrap="square" lIns="91440" tIns="45720" rIns="91440" bIns="45720" numCol="1" anchorCtr="0" compatLnSpc="1">
            <a:prstTxWarp prst="textNoShape">
              <a:avLst/>
            </a:prstTxWarp>
          </a:bodyPr>
          <a:lstStyle/>
          <a:p>
            <a:pPr algn="ctr" eaLnBrk="1" hangingPunct="1"/>
            <a:r>
              <a:rPr lang="fa-IR" sz="4000" b="1" cap="none" smtClean="0">
                <a:effectLst/>
                <a:latin typeface="Arial" pitchFamily="34" charset="0"/>
                <a:cs typeface="B Nazanin" pitchFamily="2" charset="-78"/>
              </a:rPr>
              <a:t>مراحل رسم يك نمودار علت و معلول </a:t>
            </a:r>
            <a:endParaRPr lang="en-US" sz="4000" cap="none" smtClean="0">
              <a:effectLst/>
              <a:cs typeface="B Nazanin" pitchFamily="2" charset="-78"/>
            </a:endParaRPr>
          </a:p>
        </p:txBody>
      </p:sp>
      <p:sp>
        <p:nvSpPr>
          <p:cNvPr id="21506" name="Rectangle 3"/>
          <p:cNvSpPr>
            <a:spLocks noGrp="1"/>
          </p:cNvSpPr>
          <p:nvPr>
            <p:ph idx="1"/>
          </p:nvPr>
        </p:nvSpPr>
        <p:spPr/>
        <p:txBody>
          <a:bodyPr>
            <a:normAutofit lnSpcReduction="10000"/>
          </a:bodyPr>
          <a:lstStyle/>
          <a:p>
            <a:pPr algn="r" rtl="1" eaLnBrk="1" hangingPunct="1">
              <a:lnSpc>
                <a:spcPct val="90000"/>
              </a:lnSpc>
            </a:pPr>
            <a:r>
              <a:rPr lang="fa-IR" sz="2800" b="1" smtClean="0">
                <a:solidFill>
                  <a:srgbClr val="1931E1"/>
                </a:solidFill>
                <a:latin typeface="Arial" pitchFamily="34" charset="0"/>
                <a:cs typeface="B Nazanin" pitchFamily="2" charset="-78"/>
              </a:rPr>
              <a:t>مرحله پنجم:</a:t>
            </a:r>
            <a:r>
              <a:rPr lang="fa-IR" sz="2800" b="1" smtClean="0">
                <a:latin typeface="Arial" pitchFamily="34" charset="0"/>
                <a:cs typeface="B Nazanin" pitchFamily="2" charset="-78"/>
              </a:rPr>
              <a:t> علتها را مورد بررسي مجدد قرار دهيد تا هيچ عاملي فراموش نشده باشد.</a:t>
            </a:r>
            <a:br>
              <a:rPr lang="fa-IR" sz="2800" b="1" smtClean="0">
                <a:latin typeface="Arial" pitchFamily="34" charset="0"/>
                <a:cs typeface="B Nazanin" pitchFamily="2" charset="-78"/>
              </a:rPr>
            </a:br>
            <a:r>
              <a:rPr lang="fa-IR" sz="2800" b="1" smtClean="0">
                <a:solidFill>
                  <a:srgbClr val="1931E1"/>
                </a:solidFill>
                <a:latin typeface="Arial" pitchFamily="34" charset="0"/>
                <a:cs typeface="B Nazanin" pitchFamily="2" charset="-78"/>
              </a:rPr>
              <a:t>مرحله ششم:</a:t>
            </a:r>
            <a:r>
              <a:rPr lang="fa-IR" sz="2800" b="1" smtClean="0">
                <a:latin typeface="Arial" pitchFamily="34" charset="0"/>
                <a:cs typeface="B Nazanin" pitchFamily="2" charset="-78"/>
              </a:rPr>
              <a:t> مؤثرترين و مهمترين «علت» يا «علتها» را از ميان ساير عوامل انتخاب كرده و آن را در يك شكل بيضي قرار دهيد تا نسبت به ساير علتها مشخص شود.</a:t>
            </a:r>
            <a:br>
              <a:rPr lang="fa-IR" sz="2800" b="1" smtClean="0">
                <a:latin typeface="Arial" pitchFamily="34" charset="0"/>
                <a:cs typeface="B Nazanin" pitchFamily="2" charset="-78"/>
              </a:rPr>
            </a:br>
            <a:r>
              <a:rPr lang="fa-IR" sz="2800" b="1" smtClean="0">
                <a:solidFill>
                  <a:srgbClr val="1931E1"/>
                </a:solidFill>
                <a:latin typeface="Arial" pitchFamily="34" charset="0"/>
                <a:cs typeface="B Nazanin" pitchFamily="2" charset="-78"/>
              </a:rPr>
              <a:t>مرحله هفتم:</a:t>
            </a:r>
            <a:r>
              <a:rPr lang="fa-IR" sz="2800" b="1" smtClean="0">
                <a:latin typeface="Arial" pitchFamily="34" charset="0"/>
                <a:cs typeface="B Nazanin" pitchFamily="2" charset="-78"/>
              </a:rPr>
              <a:t> كليه اطلاعات ضروري روي نمودار ثبت گردد ؛ به طوركلي رسم نمودارها بدون ثبت اطلاعات فاقد هويت و ارزش است.</a:t>
            </a:r>
          </a:p>
          <a:p>
            <a:pPr algn="r" rtl="1" eaLnBrk="1" hangingPunct="1">
              <a:lnSpc>
                <a:spcPct val="90000"/>
              </a:lnSpc>
            </a:pPr>
            <a:r>
              <a:rPr lang="fa-IR" sz="2800" b="1" smtClean="0">
                <a:latin typeface="Arial" pitchFamily="34" charset="0"/>
                <a:cs typeface="B Nazanin" pitchFamily="2" charset="-78"/>
              </a:rPr>
              <a:t> اطلاعات ضروري يك نمودار همانند اطلاعات شناسنامه اي يك شخص است؛ يعني هر نمودار بايد حداقل داراي عنوان، شماره، تاريخ، مكان و نام شخص يا گروه تهيه كننده باشد.</a:t>
            </a:r>
            <a:br>
              <a:rPr lang="fa-IR" sz="2800" b="1" smtClean="0">
                <a:latin typeface="Arial" pitchFamily="34" charset="0"/>
                <a:cs typeface="B Nazanin" pitchFamily="2" charset="-78"/>
              </a:rPr>
            </a:br>
            <a:r>
              <a:rPr lang="fa-IR" sz="2800" smtClean="0">
                <a:latin typeface="Arial" pitchFamily="34" charset="0"/>
                <a:cs typeface="B Nazanin" pitchFamily="2" charset="-78"/>
              </a:rPr>
              <a:t/>
            </a:r>
            <a:br>
              <a:rPr lang="fa-IR" sz="2800" smtClean="0">
                <a:latin typeface="Arial" pitchFamily="34" charset="0"/>
                <a:cs typeface="B Nazanin" pitchFamily="2" charset="-78"/>
              </a:rPr>
            </a:br>
            <a:endParaRPr lang="en-US" sz="2800" smtClean="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bwMode="auto">
          <a:noFill/>
        </p:spPr>
        <p:txBody>
          <a:bodyPr wrap="square" lIns="91440" tIns="45720" rIns="91440" bIns="45720" numCol="1" anchorCtr="0" compatLnSpc="1">
            <a:prstTxWarp prst="textNoShape">
              <a:avLst/>
            </a:prstTxWarp>
            <a:normAutofit fontScale="90000"/>
          </a:bodyPr>
          <a:lstStyle/>
          <a:p>
            <a:pPr algn="ctr" rtl="1" eaLnBrk="1" hangingPunct="1"/>
            <a:r>
              <a:rPr lang="fa-IR" sz="3200" b="1" cap="none" smtClean="0">
                <a:solidFill>
                  <a:srgbClr val="FF0000"/>
                </a:solidFill>
                <a:effectLst/>
                <a:latin typeface="Arial" pitchFamily="34" charset="0"/>
                <a:cs typeface="B Nazanin" pitchFamily="2" charset="-78"/>
              </a:rPr>
              <a:t>انتخاب روش تجزيه و تحليل </a:t>
            </a:r>
            <a:br>
              <a:rPr lang="fa-IR" sz="3200" b="1" cap="none" smtClean="0">
                <a:solidFill>
                  <a:srgbClr val="FF0000"/>
                </a:solidFill>
                <a:effectLst/>
                <a:latin typeface="Arial" pitchFamily="34" charset="0"/>
                <a:cs typeface="B Nazanin" pitchFamily="2" charset="-78"/>
              </a:rPr>
            </a:br>
            <a:r>
              <a:rPr lang="fa-IR" sz="3200" b="1" cap="none" smtClean="0">
                <a:solidFill>
                  <a:srgbClr val="FF0000"/>
                </a:solidFill>
                <a:effectLst/>
                <a:latin typeface="Arial" pitchFamily="34" charset="0"/>
                <a:cs typeface="B Nazanin" pitchFamily="2" charset="-78"/>
              </a:rPr>
              <a:t>براي رسم نمودار</a:t>
            </a:r>
            <a:r>
              <a:rPr lang="fa-IR" sz="3200" cap="none" smtClean="0">
                <a:solidFill>
                  <a:srgbClr val="FF0000"/>
                </a:solidFill>
                <a:effectLst/>
                <a:latin typeface="Arial" pitchFamily="34" charset="0"/>
                <a:cs typeface="B Nazanin" pitchFamily="2" charset="-78"/>
              </a:rPr>
              <a:t/>
            </a:r>
            <a:br>
              <a:rPr lang="fa-IR" sz="3200" cap="none" smtClean="0">
                <a:solidFill>
                  <a:srgbClr val="FF0000"/>
                </a:solidFill>
                <a:effectLst/>
                <a:latin typeface="Arial" pitchFamily="34" charset="0"/>
                <a:cs typeface="B Nazanin" pitchFamily="2" charset="-78"/>
              </a:rPr>
            </a:br>
            <a:r>
              <a:rPr lang="fa-IR" sz="3200" cap="none" smtClean="0">
                <a:solidFill>
                  <a:srgbClr val="FF0000"/>
                </a:solidFill>
                <a:effectLst/>
                <a:latin typeface="Arial" pitchFamily="34" charset="0"/>
                <a:cs typeface="B Nazanin" pitchFamily="2" charset="-78"/>
              </a:rPr>
              <a:t> </a:t>
            </a:r>
            <a:r>
              <a:rPr lang="fa-IR" sz="3200" b="1" cap="none" smtClean="0">
                <a:solidFill>
                  <a:srgbClr val="FF0000"/>
                </a:solidFill>
                <a:effectLst/>
                <a:latin typeface="Arial" pitchFamily="34" charset="0"/>
                <a:cs typeface="B Nazanin" pitchFamily="2" charset="-78"/>
              </a:rPr>
              <a:t>ايجاد طوفان فكري (</a:t>
            </a:r>
            <a:r>
              <a:rPr lang="en-US" sz="3200" b="1" cap="none" smtClean="0">
                <a:solidFill>
                  <a:srgbClr val="FF0000"/>
                </a:solidFill>
                <a:effectLst/>
                <a:latin typeface="Arial" pitchFamily="34" charset="0"/>
                <a:cs typeface="B Nazanin" pitchFamily="2" charset="-78"/>
              </a:rPr>
              <a:t>BRAIN STORMING</a:t>
            </a:r>
            <a:r>
              <a:rPr lang="fa-IR" sz="3200" cap="none" smtClean="0">
                <a:solidFill>
                  <a:srgbClr val="FF0000"/>
                </a:solidFill>
                <a:effectLst/>
                <a:latin typeface="Arial" pitchFamily="34" charset="0"/>
                <a:cs typeface="B Nazanin" pitchFamily="2" charset="-78"/>
              </a:rPr>
              <a:t>)</a:t>
            </a:r>
            <a:r>
              <a:rPr lang="fa-IR" sz="3200" cap="none" smtClean="0">
                <a:effectLst/>
                <a:latin typeface="Arial" pitchFamily="34" charset="0"/>
                <a:cs typeface="B Nazanin" pitchFamily="2" charset="-78"/>
              </a:rPr>
              <a:t> </a:t>
            </a:r>
            <a:endParaRPr lang="en-US" sz="3200" cap="none" smtClean="0">
              <a:effectLst/>
              <a:latin typeface="Arial" pitchFamily="34" charset="0"/>
              <a:cs typeface="B Nazanin" pitchFamily="2" charset="-78"/>
            </a:endParaRPr>
          </a:p>
        </p:txBody>
      </p:sp>
      <p:sp>
        <p:nvSpPr>
          <p:cNvPr id="22531" name="Rectangle 3"/>
          <p:cNvSpPr>
            <a:spLocks noGrp="1"/>
          </p:cNvSpPr>
          <p:nvPr>
            <p:ph idx="1"/>
          </p:nvPr>
        </p:nvSpPr>
        <p:spPr/>
        <p:txBody>
          <a:bodyPr/>
          <a:lstStyle/>
          <a:p>
            <a:pPr algn="r" rtl="1" eaLnBrk="1" hangingPunct="1">
              <a:lnSpc>
                <a:spcPct val="90000"/>
              </a:lnSpc>
              <a:buFont typeface="Wingdings 2" pitchFamily="18" charset="2"/>
              <a:buNone/>
            </a:pPr>
            <a:r>
              <a:rPr lang="fa-IR" sz="1600" smtClean="0">
                <a:cs typeface="B Nazanin" pitchFamily="2" charset="-78"/>
              </a:rPr>
              <a:t/>
            </a:r>
            <a:br>
              <a:rPr lang="fa-IR" sz="1600" smtClean="0">
                <a:cs typeface="B Nazanin" pitchFamily="2" charset="-78"/>
              </a:rPr>
            </a:br>
            <a:r>
              <a:rPr lang="fa-IR" sz="2400" b="1" smtClean="0">
                <a:latin typeface="Arial" pitchFamily="34" charset="0"/>
                <a:cs typeface="B Nazanin" pitchFamily="2" charset="-78"/>
              </a:rPr>
              <a:t>غالباً روش انتخابي شامل ايجاد طوفان فكري (</a:t>
            </a:r>
            <a:r>
              <a:rPr lang="en-US" sz="2400" b="1" smtClean="0">
                <a:latin typeface="Arial" pitchFamily="34" charset="0"/>
                <a:cs typeface="B Nazanin" pitchFamily="2" charset="-78"/>
              </a:rPr>
              <a:t>BRAIN STORMING</a:t>
            </a:r>
            <a:r>
              <a:rPr lang="fa-IR" sz="2400" b="1" smtClean="0">
                <a:latin typeface="Arial" pitchFamily="34" charset="0"/>
                <a:cs typeface="B Nazanin" pitchFamily="2" charset="-78"/>
              </a:rPr>
              <a:t>) در يك گروه متشكل ازسرپرستان، نمايندگان و كارشناسان قسمتهاي مختلف و افرادي است كه بالقوه با آن مشكل ارتباط دارند.</a:t>
            </a:r>
          </a:p>
          <a:p>
            <a:pPr algn="r" rtl="1" eaLnBrk="1" hangingPunct="1">
              <a:lnSpc>
                <a:spcPct val="90000"/>
              </a:lnSpc>
              <a:buFont typeface="Wingdings 2" pitchFamily="18" charset="2"/>
              <a:buNone/>
            </a:pPr>
            <a:r>
              <a:rPr lang="fa-IR" sz="2400" b="1" smtClean="0">
                <a:latin typeface="Arial" pitchFamily="34" charset="0"/>
                <a:cs typeface="B Nazanin" pitchFamily="2" charset="-78"/>
              </a:rPr>
              <a:t> كار رسم نمودار بايد توسط رهبر گروه يا شخص باتجربه اي انجام شود كه بتواند جلسه طوفان فكري را هدايت كند. در چنين جلسه اي، هدف، فعال كردن ذهن هريك از اعضاي گروه درجهت ارائه راه حل براي مشكلات يا ارائه پيشنهاد براي بهبود كار است.</a:t>
            </a:r>
          </a:p>
          <a:p>
            <a:pPr algn="r" rtl="1" eaLnBrk="1" hangingPunct="1">
              <a:lnSpc>
                <a:spcPct val="90000"/>
              </a:lnSpc>
              <a:buFont typeface="Wingdings 2" pitchFamily="18" charset="2"/>
              <a:buNone/>
            </a:pPr>
            <a:r>
              <a:rPr lang="fa-IR" sz="2400" b="1" smtClean="0">
                <a:latin typeface="Arial" pitchFamily="34" charset="0"/>
                <a:cs typeface="B Nazanin" pitchFamily="2" charset="-78"/>
              </a:rPr>
              <a:t> موضوع يا مشكل، باید از قبل تعيين شده باشد و همه اعضا نیز بايد اظهارنظر كنند.</a:t>
            </a:r>
          </a:p>
          <a:p>
            <a:pPr algn="r" rtl="1" eaLnBrk="1" hangingPunct="1">
              <a:lnSpc>
                <a:spcPct val="90000"/>
              </a:lnSpc>
              <a:buFont typeface="Wingdings 2" pitchFamily="18" charset="2"/>
              <a:buNone/>
            </a:pPr>
            <a:r>
              <a:rPr lang="fa-IR" sz="2400" smtClean="0">
                <a:latin typeface="Arial" pitchFamily="34" charset="0"/>
                <a:cs typeface="B Nazanin" pitchFamily="2" charset="-78"/>
              </a:rPr>
              <a:t> </a:t>
            </a:r>
            <a:endParaRPr lang="en-US" sz="2400" smtClean="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04800" y="685800"/>
            <a:ext cx="8686800" cy="4525963"/>
          </a:xfrm>
        </p:spPr>
        <p:txBody>
          <a:bodyPr>
            <a:normAutofit fontScale="92500" lnSpcReduction="20000"/>
          </a:bodyPr>
          <a:lstStyle/>
          <a:p>
            <a:pPr algn="r" rtl="1"/>
            <a:r>
              <a:rPr lang="fa-IR" sz="3600" b="1" smtClean="0">
                <a:solidFill>
                  <a:srgbClr val="FF0000"/>
                </a:solidFill>
                <a:latin typeface="Arial" pitchFamily="34" charset="0"/>
                <a:cs typeface="B Nazanin" pitchFamily="2" charset="-78"/>
              </a:rPr>
              <a:t>در اين روش توجه به نكات زير ضروري است:</a:t>
            </a:r>
          </a:p>
          <a:p>
            <a:pPr algn="r" rtl="1"/>
            <a:r>
              <a:rPr lang="fa-IR" sz="3600" b="1" smtClean="0">
                <a:solidFill>
                  <a:srgbClr val="FF0000"/>
                </a:solidFill>
                <a:latin typeface="Arial" pitchFamily="34" charset="0"/>
                <a:cs typeface="B Nazanin" pitchFamily="2" charset="-78"/>
              </a:rPr>
              <a:t/>
            </a:r>
            <a:br>
              <a:rPr lang="fa-IR" sz="3600" b="1" smtClean="0">
                <a:solidFill>
                  <a:srgbClr val="FF0000"/>
                </a:solidFill>
                <a:latin typeface="Arial" pitchFamily="34" charset="0"/>
                <a:cs typeface="B Nazanin" pitchFamily="2" charset="-78"/>
              </a:rPr>
            </a:br>
            <a:r>
              <a:rPr lang="fa-IR" sz="2400" b="1" smtClean="0">
                <a:latin typeface="Arial" pitchFamily="34" charset="0"/>
                <a:cs typeface="B Nazanin" pitchFamily="2" charset="-78"/>
              </a:rPr>
              <a:t>1 - هيچ نظري نبايد موردانتقاد قرار گيرد؛</a:t>
            </a:r>
            <a:br>
              <a:rPr lang="fa-IR" sz="2400" b="1" smtClean="0">
                <a:latin typeface="Arial" pitchFamily="34" charset="0"/>
                <a:cs typeface="B Nazanin" pitchFamily="2" charset="-78"/>
              </a:rPr>
            </a:br>
            <a:r>
              <a:rPr lang="fa-IR" sz="2400" b="1" smtClean="0">
                <a:latin typeface="Arial" pitchFamily="34" charset="0"/>
                <a:cs typeface="B Nazanin" pitchFamily="2" charset="-78"/>
              </a:rPr>
              <a:t>2 - همه نظرات بايد بر روي تابلو به طوري نوشته شود كه همه بتوانند آن را مشاهده كنند؛</a:t>
            </a:r>
            <a:br>
              <a:rPr lang="fa-IR" sz="2400" b="1" smtClean="0">
                <a:latin typeface="Arial" pitchFamily="34" charset="0"/>
                <a:cs typeface="B Nazanin" pitchFamily="2" charset="-78"/>
              </a:rPr>
            </a:br>
            <a:r>
              <a:rPr lang="fa-IR" sz="2400" b="1" smtClean="0">
                <a:latin typeface="Arial" pitchFamily="34" charset="0"/>
                <a:cs typeface="B Nazanin" pitchFamily="2" charset="-78"/>
              </a:rPr>
              <a:t>3 - همه بايد بر روي طرح موضوع يا مشكل تعيين شده، اتفاق نظر داشته باشند؛</a:t>
            </a:r>
            <a:br>
              <a:rPr lang="fa-IR" sz="2400" b="1" smtClean="0">
                <a:latin typeface="Arial" pitchFamily="34" charset="0"/>
                <a:cs typeface="B Nazanin" pitchFamily="2" charset="-78"/>
              </a:rPr>
            </a:br>
            <a:r>
              <a:rPr lang="fa-IR" sz="2400" b="1" smtClean="0">
                <a:latin typeface="Arial" pitchFamily="34" charset="0"/>
                <a:cs typeface="B Nazanin" pitchFamily="2" charset="-78"/>
              </a:rPr>
              <a:t>4 - برروي تابلو بايد جملات، براساس كلمات گوينده نوشته و از قطع كلام گوينده اجتناب شود؛</a:t>
            </a:r>
            <a:br>
              <a:rPr lang="fa-IR" sz="2400" b="1" smtClean="0">
                <a:latin typeface="Arial" pitchFamily="34" charset="0"/>
                <a:cs typeface="B Nazanin" pitchFamily="2" charset="-78"/>
              </a:rPr>
            </a:br>
            <a:r>
              <a:rPr lang="fa-IR" sz="2400" b="1" smtClean="0">
                <a:latin typeface="Arial" pitchFamily="34" charset="0"/>
                <a:cs typeface="B Nazanin" pitchFamily="2" charset="-78"/>
              </a:rPr>
              <a:t>5 - علتها را در قالب عبارات موجز و خلاصه بيان كنيد؛</a:t>
            </a:r>
            <a:br>
              <a:rPr lang="fa-IR" sz="2400" b="1" smtClean="0">
                <a:latin typeface="Arial" pitchFamily="34" charset="0"/>
                <a:cs typeface="B Nazanin" pitchFamily="2" charset="-78"/>
              </a:rPr>
            </a:br>
            <a:r>
              <a:rPr lang="fa-IR" sz="2400" b="1" smtClean="0">
                <a:latin typeface="Arial" pitchFamily="34" charset="0"/>
                <a:cs typeface="B Nazanin" pitchFamily="2" charset="-78"/>
              </a:rPr>
              <a:t>6 - علتهاي احتمالي مؤثر كشف شده را با استفاده از تكنيك هاي به كار برده شده در تعيين عوامل اصلي دسته بندي كنيد؛</a:t>
            </a:r>
            <a:br>
              <a:rPr lang="fa-IR" sz="2400" b="1" smtClean="0">
                <a:latin typeface="Arial" pitchFamily="34" charset="0"/>
                <a:cs typeface="B Nazanin" pitchFamily="2" charset="-78"/>
              </a:rPr>
            </a:br>
            <a:r>
              <a:rPr lang="fa-IR" sz="2400" b="1" smtClean="0">
                <a:latin typeface="Arial" pitchFamily="34" charset="0"/>
                <a:cs typeface="B Nazanin" pitchFamily="2" charset="-78"/>
              </a:rPr>
              <a:t>7 - بـراي تعيين سلسله مراتب علتها از تكنيك «</a:t>
            </a:r>
            <a:r>
              <a:rPr lang="en-US" sz="2400" b="1" smtClean="0">
                <a:latin typeface="Arial" pitchFamily="34" charset="0"/>
                <a:cs typeface="B Nazanin" pitchFamily="2" charset="-78"/>
              </a:rPr>
              <a:t>5WHY</a:t>
            </a:r>
            <a:r>
              <a:rPr lang="fa-IR" sz="2400" b="1" smtClean="0">
                <a:latin typeface="Arial" pitchFamily="34" charset="0"/>
                <a:cs typeface="B Nazanin" pitchFamily="2" charset="-78"/>
              </a:rPr>
              <a:t>» يا ”چرا؟ چرا؟“ استفاده شود؛</a:t>
            </a:r>
            <a:r>
              <a:rPr lang="fa-IR" b="1" smtClean="0">
                <a:latin typeface="Arial" pitchFamily="34" charset="0"/>
                <a:cs typeface="B Nazanin" pitchFamily="2" charset="-78"/>
              </a:rPr>
              <a:t/>
            </a:r>
            <a:br>
              <a:rPr lang="fa-IR" b="1" smtClean="0">
                <a:latin typeface="Arial" pitchFamily="34" charset="0"/>
                <a:cs typeface="B Nazanin" pitchFamily="2" charset="-78"/>
              </a:rPr>
            </a:br>
            <a:endParaRPr lang="en-US" b="1" smtClean="0">
              <a:latin typeface="Arial" pitchFamily="34" charset="0"/>
              <a:cs typeface="B Nazanin" pitchFamily="2" charset="-78"/>
            </a:endParaRPr>
          </a:p>
          <a:p>
            <a:endParaRPr lang="en-US" smtClean="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برگه کنترل</a:t>
            </a:r>
            <a:r>
              <a:rPr lang="en-US" dirty="0" smtClean="0"/>
              <a:t>Check List</a:t>
            </a:r>
            <a:br>
              <a:rPr lang="en-US" dirty="0" smtClean="0"/>
            </a:br>
            <a:r>
              <a:rPr lang="fa-IR" dirty="0" smtClean="0"/>
              <a:t> </a:t>
            </a:r>
            <a:endParaRPr lang="fa-IR" dirty="0"/>
          </a:p>
        </p:txBody>
      </p:sp>
      <p:sp>
        <p:nvSpPr>
          <p:cNvPr id="3" name="Content Placeholder 2"/>
          <p:cNvSpPr>
            <a:spLocks noGrp="1"/>
          </p:cNvSpPr>
          <p:nvPr>
            <p:ph idx="1"/>
          </p:nvPr>
        </p:nvSpPr>
        <p:spPr/>
        <p:txBody>
          <a:bodyPr>
            <a:normAutofit fontScale="85000" lnSpcReduction="10000"/>
          </a:bodyPr>
          <a:lstStyle/>
          <a:p>
            <a:r>
              <a:rPr lang="fa-IR" dirty="0" smtClean="0"/>
              <a:t>در مراحل اولیه کنترل </a:t>
            </a:r>
            <a:r>
              <a:rPr lang="fa-IR" b="1" dirty="0" smtClean="0">
                <a:hlinkClick r:id="rId2"/>
              </a:rPr>
              <a:t>کیفیت </a:t>
            </a:r>
            <a:r>
              <a:rPr lang="fa-IR" dirty="0" smtClean="0"/>
              <a:t>آماری غالبا جمع آوری اطلاعات عملیاتی درباره فرآیند مورد مطالعه ضروری خواهد بود. در این گونه موارد برگه کنترل یکی از ابزار های مفیدی است که می توان استفاده نمود. </a:t>
            </a:r>
          </a:p>
          <a:p>
            <a:r>
              <a:rPr lang="fa-IR" dirty="0" smtClean="0"/>
              <a:t>نکته حائز اهمیت در زمان طراحی برگه کنترل نوع داده هایی است که باید جمع آوری گردد. شماره قطعه یا عملیات، تاریخ، تحلیل گر، و هرگونه اطلاعات دیگر به گونه ای در تعیین علل </a:t>
            </a:r>
            <a:r>
              <a:rPr lang="fa-IR" dirty="0" smtClean="0">
                <a:hlinkClick r:id="rId3"/>
              </a:rPr>
              <a:t>عملکرد </a:t>
            </a:r>
            <a:r>
              <a:rPr lang="fa-IR" dirty="0" smtClean="0"/>
              <a:t>نامطلوب نقش داشته باشد باید در نظر گرفته شود. </a:t>
            </a:r>
          </a:p>
          <a:p>
            <a:r>
              <a:rPr lang="fa-IR" dirty="0" smtClean="0"/>
              <a:t>اگر برگه کنترل اساس و پایه ی محاسبات بعدی محسوب می شود و یا اگر از آن برای وارد کردن داده ها به رایانه استفاده می کنیم، باید قبل از جمع آوری داده ای از مناسب بودن ساختار برگه کنترل اطمینان حاصل نماییم. </a:t>
            </a:r>
          </a:p>
          <a:p>
            <a:r>
              <a:rPr lang="fa-IR" dirty="0" smtClean="0"/>
              <a:t>برگه کنترل بسته به شرایط کار و اطلاعات ورودی می تواند ظاهر متفاوتی داشته باشد</a:t>
            </a:r>
            <a:endParaRPr lang="fa-I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solidFill>
                <a:srgbClr val="FF0000"/>
              </a:solidFill>
            </a:endParaRPr>
          </a:p>
        </p:txBody>
      </p:sp>
      <p:sp>
        <p:nvSpPr>
          <p:cNvPr id="24579" name="Content Placeholder 2"/>
          <p:cNvSpPr>
            <a:spLocks noGrp="1"/>
          </p:cNvSpPr>
          <p:nvPr>
            <p:ph idx="1"/>
          </p:nvPr>
        </p:nvSpPr>
        <p:spPr>
          <a:xfrm>
            <a:off x="304800" y="1600200"/>
            <a:ext cx="8686800" cy="4525963"/>
          </a:xfrm>
        </p:spPr>
        <p:txBody>
          <a:bodyPr>
            <a:normAutofit fontScale="92500" lnSpcReduction="20000"/>
          </a:bodyPr>
          <a:lstStyle/>
          <a:p>
            <a:pPr algn="r" rtl="1"/>
            <a:r>
              <a:rPr lang="fa-IR" sz="2400" b="1" dirty="0" smtClean="0">
                <a:latin typeface="Arial" pitchFamily="34" charset="0"/>
                <a:cs typeface="B Nazanin" pitchFamily="2" charset="-78"/>
              </a:rPr>
              <a:t>8 - تمامي علتهاي احتمالي مؤثر در ايجاد مشكل را بر روي نمودار علت - معلول قرار دهيد، علتها را به ترتيب درجه نزديكي در ايجاد مسأله بر روي استخوانهاي بزرگ، متوسط، كوچك، مويي و... نمودار علت و معلول نمايش دهيد.</a:t>
            </a:r>
            <a:br>
              <a:rPr lang="fa-IR" sz="2400" b="1" dirty="0" smtClean="0">
                <a:latin typeface="Arial" pitchFamily="34" charset="0"/>
                <a:cs typeface="B Nazanin" pitchFamily="2" charset="-78"/>
              </a:rPr>
            </a:br>
            <a:r>
              <a:rPr lang="fa-IR" sz="2400" b="1" dirty="0" smtClean="0">
                <a:latin typeface="Arial" pitchFamily="34" charset="0"/>
                <a:cs typeface="B Nazanin" pitchFamily="2" charset="-78"/>
              </a:rPr>
              <a:t>9 - علتهاي احتمالي مؤثر در بروز مشكل را براي درك كامل مسأله موردبررسي قرار دهيد تا هيچ علتي فراموش نشده باشد.</a:t>
            </a:r>
            <a:br>
              <a:rPr lang="fa-IR" sz="2400" b="1" dirty="0" smtClean="0">
                <a:latin typeface="Arial" pitchFamily="34" charset="0"/>
                <a:cs typeface="B Nazanin" pitchFamily="2" charset="-78"/>
              </a:rPr>
            </a:br>
            <a:r>
              <a:rPr lang="fa-IR" sz="2400" b="1" dirty="0" smtClean="0">
                <a:latin typeface="Arial" pitchFamily="34" charset="0"/>
                <a:cs typeface="B Nazanin" pitchFamily="2" charset="-78"/>
              </a:rPr>
              <a:t>10 - تمامي علتهاي احتمالي واردشده روي نمودار علت - معلول را براساس دانش فني و تجربه كارشناسان مورد بررسي قرار دهيد و آنهايي را كه به نظر مي رسد تأثيرات بيشتري روي معلول دارند؛ يعني آن دسته از علتهايي كه بايد به جمع آوري اطلاعات درموردشان پرداخت، از بقيه متمايز كنيد.</a:t>
            </a:r>
            <a:br>
              <a:rPr lang="fa-IR" sz="2400" b="1" dirty="0" smtClean="0">
                <a:latin typeface="Arial" pitchFamily="34" charset="0"/>
                <a:cs typeface="B Nazanin" pitchFamily="2" charset="-78"/>
              </a:rPr>
            </a:br>
            <a:r>
              <a:rPr lang="fa-IR" sz="2400" b="1" dirty="0" smtClean="0">
                <a:latin typeface="Arial" pitchFamily="34" charset="0"/>
                <a:cs typeface="B Nazanin" pitchFamily="2" charset="-78"/>
              </a:rPr>
              <a:t>11 - علتهاي واقعي را نه براساس حدس و گمان بلكه براساس مستندات واقعي ومدارك صحيح و دقيق (آمار و اطلاعات) شناسايي كنيد؛</a:t>
            </a:r>
            <a:br>
              <a:rPr lang="fa-IR" sz="2400" b="1" dirty="0" smtClean="0">
                <a:latin typeface="Arial" pitchFamily="34" charset="0"/>
                <a:cs typeface="B Nazanin" pitchFamily="2" charset="-78"/>
              </a:rPr>
            </a:br>
            <a:r>
              <a:rPr lang="fa-IR" sz="2400" b="1" dirty="0" smtClean="0">
                <a:latin typeface="Arial" pitchFamily="34" charset="0"/>
                <a:cs typeface="B Nazanin" pitchFamily="2" charset="-78"/>
              </a:rPr>
              <a:t>12 - تحقيق كنيد كه آيا بين هريك از علتها و معلولها همبستگي وجود دارد؟ به بررسي رابطه بين علتها نيز بپردازيد؛</a:t>
            </a:r>
            <a:br>
              <a:rPr lang="fa-IR" sz="2400" b="1" dirty="0" smtClean="0">
                <a:latin typeface="Arial" pitchFamily="34" charset="0"/>
                <a:cs typeface="B Nazanin" pitchFamily="2" charset="-78"/>
              </a:rPr>
            </a:br>
            <a:r>
              <a:rPr lang="fa-IR" sz="2400" b="1" dirty="0" smtClean="0">
                <a:latin typeface="Arial" pitchFamily="34" charset="0"/>
                <a:cs typeface="B Nazanin" pitchFamily="2" charset="-78"/>
              </a:rPr>
              <a:t>13 - مؤثرترين و مهمترين علت يا علتهايي را كه درصدد حذف آنها هستيد انتخاب كنيد.</a:t>
            </a:r>
            <a:r>
              <a:rPr lang="en-US" sz="2400" b="1" dirty="0" smtClean="0">
                <a:latin typeface="Arial" pitchFamily="34" charset="0"/>
                <a:cs typeface="B Nazanin" pitchFamily="2" charset="-78"/>
              </a:rPr>
              <a:t> </a:t>
            </a:r>
          </a:p>
          <a:p>
            <a:pPr algn="r" rtl="1"/>
            <a:endParaRPr lang="en-US" sz="2400" b="1" dirty="0" smtClean="0">
              <a:cs typeface="B Nazanin"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pPr algn="ctr" rtl="1" eaLnBrk="1" hangingPunct="1"/>
            <a:r>
              <a:rPr lang="fa-IR" sz="3200" b="1" cap="none" smtClean="0">
                <a:solidFill>
                  <a:srgbClr val="FF0000"/>
                </a:solidFill>
                <a:effectLst/>
                <a:latin typeface="Arial" pitchFamily="34" charset="0"/>
                <a:cs typeface="B Nazanin" pitchFamily="2" charset="-78"/>
              </a:rPr>
              <a:t>كاربرد نمودار علت و معلول</a:t>
            </a:r>
            <a:r>
              <a:rPr lang="fa-IR" sz="4300" cap="none" smtClean="0">
                <a:effectLst/>
                <a:latin typeface="Arial" pitchFamily="34" charset="0"/>
                <a:cs typeface="B Nazanin" pitchFamily="2" charset="-78"/>
              </a:rPr>
              <a:t/>
            </a:r>
            <a:br>
              <a:rPr lang="fa-IR" sz="4300" cap="none" smtClean="0">
                <a:effectLst/>
                <a:latin typeface="Arial" pitchFamily="34" charset="0"/>
                <a:cs typeface="B Nazanin" pitchFamily="2" charset="-78"/>
              </a:rPr>
            </a:br>
            <a:endParaRPr lang="en-US" sz="4300" cap="none" smtClean="0">
              <a:effectLst/>
              <a:latin typeface="Arial" pitchFamily="34" charset="0"/>
              <a:cs typeface="B Nazanin" pitchFamily="2" charset="-78"/>
            </a:endParaRPr>
          </a:p>
        </p:txBody>
      </p:sp>
      <p:sp>
        <p:nvSpPr>
          <p:cNvPr id="25603" name="Rectangle 3"/>
          <p:cNvSpPr>
            <a:spLocks noGrp="1"/>
          </p:cNvSpPr>
          <p:nvPr>
            <p:ph idx="1"/>
          </p:nvPr>
        </p:nvSpPr>
        <p:spPr/>
        <p:txBody>
          <a:bodyPr>
            <a:normAutofit lnSpcReduction="10000"/>
          </a:bodyPr>
          <a:lstStyle/>
          <a:p>
            <a:pPr algn="r" rtl="1" eaLnBrk="1" hangingPunct="1">
              <a:lnSpc>
                <a:spcPct val="80000"/>
              </a:lnSpc>
              <a:buFont typeface="Wingdings 2" pitchFamily="18" charset="2"/>
              <a:buNone/>
            </a:pPr>
            <a:r>
              <a:rPr lang="fa-IR" sz="2800" dirty="0" smtClean="0">
                <a:cs typeface="B Nazanin" pitchFamily="2" charset="-78"/>
              </a:rPr>
              <a:t>   </a:t>
            </a:r>
            <a:r>
              <a:rPr lang="fa-IR" sz="2800" b="1" dirty="0" smtClean="0">
                <a:latin typeface="Arial" pitchFamily="34" charset="0"/>
                <a:cs typeface="B Nazanin" pitchFamily="2" charset="-78"/>
              </a:rPr>
              <a:t>به طــــورخلاصه، كاربرد اين نمودار را مي توان در </a:t>
            </a:r>
            <a:r>
              <a:rPr lang="fa-IR" sz="2800" b="1" u="sng" dirty="0" smtClean="0">
                <a:latin typeface="Arial" pitchFamily="34" charset="0"/>
                <a:cs typeface="B Nazanin" pitchFamily="2" charset="-78"/>
              </a:rPr>
              <a:t>5</a:t>
            </a:r>
            <a:r>
              <a:rPr lang="fa-IR" sz="2800" b="1" dirty="0" smtClean="0">
                <a:latin typeface="Arial" pitchFamily="34" charset="0"/>
                <a:cs typeface="B Nazanin" pitchFamily="2" charset="-78"/>
              </a:rPr>
              <a:t> مورد زير</a:t>
            </a:r>
          </a:p>
          <a:p>
            <a:pPr algn="r" rtl="1" eaLnBrk="1" hangingPunct="1">
              <a:lnSpc>
                <a:spcPct val="80000"/>
              </a:lnSpc>
              <a:buFont typeface="Wingdings 2" pitchFamily="18" charset="2"/>
              <a:buNone/>
            </a:pPr>
            <a:r>
              <a:rPr lang="fa-IR" sz="2800" b="1" dirty="0" smtClean="0">
                <a:latin typeface="Arial" pitchFamily="34" charset="0"/>
                <a:cs typeface="B Nazanin" pitchFamily="2" charset="-78"/>
              </a:rPr>
              <a:t> دسته بندي كرد:</a:t>
            </a:r>
          </a:p>
          <a:p>
            <a:pPr algn="r" rtl="1" eaLnBrk="1" hangingPunct="1">
              <a:lnSpc>
                <a:spcPct val="80000"/>
              </a:lnSpc>
              <a:buFont typeface="Wingdings 2" pitchFamily="18" charset="2"/>
              <a:buNone/>
            </a:pPr>
            <a:r>
              <a:rPr lang="fa-IR" sz="2800" b="1" dirty="0" smtClean="0">
                <a:latin typeface="Arial" pitchFamily="34" charset="0"/>
                <a:cs typeface="B Nazanin" pitchFamily="2" charset="-78"/>
              </a:rPr>
              <a:t/>
            </a:r>
            <a:br>
              <a:rPr lang="fa-IR" sz="2800" b="1" dirty="0" smtClean="0">
                <a:latin typeface="Arial" pitchFamily="34" charset="0"/>
                <a:cs typeface="B Nazanin" pitchFamily="2" charset="-78"/>
              </a:rPr>
            </a:br>
            <a:r>
              <a:rPr lang="fa-IR" sz="2800" b="1" dirty="0" smtClean="0">
                <a:latin typeface="Arial" pitchFamily="34" charset="0"/>
                <a:cs typeface="B Nazanin" pitchFamily="2" charset="-78"/>
              </a:rPr>
              <a:t>1- ابزار مؤثری است كه اجازه مي دهد به آساني ارتباط بين عوامل موردمطالعه در يك فرايند دیده شود؛</a:t>
            </a:r>
            <a:br>
              <a:rPr lang="fa-IR" sz="2800" b="1" dirty="0" smtClean="0">
                <a:latin typeface="Arial" pitchFamily="34" charset="0"/>
                <a:cs typeface="B Nazanin" pitchFamily="2" charset="-78"/>
              </a:rPr>
            </a:br>
            <a:r>
              <a:rPr lang="fa-IR" sz="2800" b="1" dirty="0" smtClean="0">
                <a:latin typeface="Arial" pitchFamily="34" charset="0"/>
                <a:cs typeface="B Nazanin" pitchFamily="2" charset="-78"/>
              </a:rPr>
              <a:t>2- در مواقعي كه علل بروز مشكل، واضح نيست، اين نمودار ابزار مفيدي براي شناسايي علل بالقوه است؛</a:t>
            </a:r>
            <a:br>
              <a:rPr lang="fa-IR" sz="2800" b="1" dirty="0" smtClean="0">
                <a:latin typeface="Arial" pitchFamily="34" charset="0"/>
                <a:cs typeface="B Nazanin" pitchFamily="2" charset="-78"/>
              </a:rPr>
            </a:br>
            <a:r>
              <a:rPr lang="fa-IR" sz="2800" b="1" dirty="0" smtClean="0">
                <a:latin typeface="Arial" pitchFamily="34" charset="0"/>
                <a:cs typeface="B Nazanin" pitchFamily="2" charset="-78"/>
              </a:rPr>
              <a:t>3- ابزار سودمندی براي استفاده در جلسات طوفان فكري يا ميزگرد انديشه هاست؛</a:t>
            </a:r>
          </a:p>
          <a:p>
            <a:pPr algn="r" rtl="1" eaLnBrk="1" hangingPunct="1">
              <a:lnSpc>
                <a:spcPct val="80000"/>
              </a:lnSpc>
              <a:buFont typeface="Wingdings 2" pitchFamily="18" charset="2"/>
              <a:buNone/>
            </a:pPr>
            <a:r>
              <a:rPr lang="fa-IR" sz="2800" b="1" dirty="0" smtClean="0">
                <a:latin typeface="Arial" pitchFamily="34" charset="0"/>
                <a:cs typeface="B Nazanin" pitchFamily="2" charset="-78"/>
              </a:rPr>
              <a:t>    4- ابزاري است براي تعيين ريشه هاي اصلي در مسائل پيچيده و يا حتي ساده و ابتدايي؛</a:t>
            </a:r>
            <a:br>
              <a:rPr lang="fa-IR" sz="2800" b="1" dirty="0" smtClean="0">
                <a:latin typeface="Arial" pitchFamily="34" charset="0"/>
                <a:cs typeface="B Nazanin" pitchFamily="2" charset="-78"/>
              </a:rPr>
            </a:br>
            <a:r>
              <a:rPr lang="fa-IR" sz="2800" b="1" dirty="0" smtClean="0">
                <a:latin typeface="Arial" pitchFamily="34" charset="0"/>
                <a:cs typeface="B Nazanin" pitchFamily="2" charset="-78"/>
              </a:rPr>
              <a:t>5- با استفاده از اين نمودار، ايده هاي مختلف افراد را که براي كشف علل ايجاد مشكل و اجراي طرح بهسازي (</a:t>
            </a:r>
            <a:r>
              <a:rPr lang="en-US" sz="2800" b="1" dirty="0" smtClean="0">
                <a:latin typeface="Arial" pitchFamily="34" charset="0"/>
                <a:cs typeface="B Nazanin" pitchFamily="2" charset="-78"/>
              </a:rPr>
              <a:t>KAIZEN</a:t>
            </a:r>
            <a:r>
              <a:rPr lang="fa-IR" sz="2800" b="1" dirty="0" smtClean="0">
                <a:latin typeface="Arial" pitchFamily="34" charset="0"/>
                <a:cs typeface="B Nazanin" pitchFamily="2" charset="-78"/>
              </a:rPr>
              <a:t>) ابراز شده اند ، می توان به خوبي بيان كرد.</a:t>
            </a:r>
            <a:r>
              <a:rPr lang="en-US" sz="2800" b="1" dirty="0" smtClean="0">
                <a:latin typeface="Arial" pitchFamily="34" charset="0"/>
                <a:cs typeface="B Nazanin" pitchFamily="2" charset="-78"/>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bwMode="auto">
          <a:noFill/>
        </p:spPr>
        <p:txBody>
          <a:bodyPr wrap="square" lIns="91440" tIns="45720" rIns="91440" bIns="45720" numCol="1" anchorCtr="0" compatLnSpc="1">
            <a:prstTxWarp prst="textNoShape">
              <a:avLst/>
            </a:prstTxWarp>
            <a:normAutofit fontScale="90000"/>
          </a:bodyPr>
          <a:lstStyle/>
          <a:p>
            <a:pPr algn="ctr" eaLnBrk="1" hangingPunct="1"/>
            <a:r>
              <a:rPr lang="fa-IR" sz="4300" b="1" cap="none" smtClean="0">
                <a:solidFill>
                  <a:srgbClr val="FF0000"/>
                </a:solidFill>
                <a:effectLst/>
                <a:latin typeface="Arial" pitchFamily="34" charset="0"/>
                <a:cs typeface="B Nazanin" pitchFamily="2" charset="-78"/>
              </a:rPr>
              <a:t>ارتباط نمودار «پارتو» و</a:t>
            </a:r>
            <a:br>
              <a:rPr lang="fa-IR" sz="4300" b="1" cap="none" smtClean="0">
                <a:solidFill>
                  <a:srgbClr val="FF0000"/>
                </a:solidFill>
                <a:effectLst/>
                <a:latin typeface="Arial" pitchFamily="34" charset="0"/>
                <a:cs typeface="B Nazanin" pitchFamily="2" charset="-78"/>
              </a:rPr>
            </a:br>
            <a:r>
              <a:rPr lang="fa-IR" sz="4300" b="1" cap="none" smtClean="0">
                <a:solidFill>
                  <a:srgbClr val="FF0000"/>
                </a:solidFill>
                <a:effectLst/>
                <a:latin typeface="Arial" pitchFamily="34" charset="0"/>
                <a:cs typeface="B Nazanin" pitchFamily="2" charset="-78"/>
              </a:rPr>
              <a:t> «علت و معلول»</a:t>
            </a:r>
            <a:r>
              <a:rPr lang="fa-IR" sz="2600" cap="none" smtClean="0">
                <a:effectLst/>
                <a:cs typeface="B Nazanin" pitchFamily="2" charset="-78"/>
              </a:rPr>
              <a:t/>
            </a:r>
            <a:br>
              <a:rPr lang="fa-IR" sz="2600" cap="none" smtClean="0">
                <a:effectLst/>
                <a:cs typeface="B Nazanin" pitchFamily="2" charset="-78"/>
              </a:rPr>
            </a:br>
            <a:endParaRPr lang="en-US" sz="2600" cap="none" smtClean="0">
              <a:effectLst/>
              <a:cs typeface="B Nazanin" pitchFamily="2" charset="-78"/>
            </a:endParaRPr>
          </a:p>
        </p:txBody>
      </p:sp>
      <p:sp>
        <p:nvSpPr>
          <p:cNvPr id="26627" name="Rectangle 3"/>
          <p:cNvSpPr>
            <a:spLocks noGrp="1"/>
          </p:cNvSpPr>
          <p:nvPr>
            <p:ph idx="1"/>
          </p:nvPr>
        </p:nvSpPr>
        <p:spPr/>
        <p:txBody>
          <a:bodyPr>
            <a:normAutofit fontScale="92500" lnSpcReduction="20000"/>
          </a:bodyPr>
          <a:lstStyle/>
          <a:p>
            <a:pPr algn="r" rtl="1" eaLnBrk="1" hangingPunct="1">
              <a:buFont typeface="Wingdings 2" pitchFamily="18" charset="2"/>
              <a:buNone/>
            </a:pPr>
            <a:r>
              <a:rPr lang="fa-IR" sz="2800" smtClean="0">
                <a:cs typeface="B Nazanin" pitchFamily="2" charset="-78"/>
              </a:rPr>
              <a:t>    </a:t>
            </a:r>
            <a:r>
              <a:rPr lang="fa-IR" sz="2800" b="1" smtClean="0">
                <a:latin typeface="Arial" pitchFamily="34" charset="0"/>
                <a:cs typeface="B Nazanin" pitchFamily="2" charset="-78"/>
              </a:rPr>
              <a:t>در بسياري از موارد براي حل يك مشكل از چند ابزار هفتگانه عالي استفاده مي شود و تركيب روشهاي مختلف كنترل كيفيت به حل بسياري از مسائل كمك مي كند. ازجمله تركيب دو ابزار نمودار </a:t>
            </a:r>
            <a:r>
              <a:rPr lang="fa-IR" sz="2800" b="1" smtClean="0">
                <a:solidFill>
                  <a:srgbClr val="1931E1"/>
                </a:solidFill>
                <a:latin typeface="Arial" pitchFamily="34" charset="0"/>
                <a:cs typeface="B Nazanin" pitchFamily="2" charset="-78"/>
              </a:rPr>
              <a:t>«پارتو»</a:t>
            </a:r>
            <a:r>
              <a:rPr lang="fa-IR" sz="2800" b="1" smtClean="0">
                <a:latin typeface="Arial" pitchFamily="34" charset="0"/>
                <a:cs typeface="B Nazanin" pitchFamily="2" charset="-78"/>
              </a:rPr>
              <a:t> و نمودار </a:t>
            </a:r>
            <a:r>
              <a:rPr lang="fa-IR" sz="2800" b="1" smtClean="0">
                <a:solidFill>
                  <a:srgbClr val="1931E1"/>
                </a:solidFill>
                <a:latin typeface="Arial" pitchFamily="34" charset="0"/>
                <a:cs typeface="B Nazanin" pitchFamily="2" charset="-78"/>
              </a:rPr>
              <a:t>«علت و معلول»</a:t>
            </a:r>
            <a:r>
              <a:rPr lang="fa-IR" sz="2800" b="1" smtClean="0">
                <a:latin typeface="Arial" pitchFamily="34" charset="0"/>
                <a:cs typeface="B Nazanin" pitchFamily="2" charset="-78"/>
              </a:rPr>
              <a:t> درعمل براي حل مسائل و مشكلات كيفي بسيار سودمند است.</a:t>
            </a:r>
            <a:br>
              <a:rPr lang="fa-IR" sz="2800" b="1" smtClean="0">
                <a:latin typeface="Arial" pitchFamily="34" charset="0"/>
                <a:cs typeface="B Nazanin" pitchFamily="2" charset="-78"/>
              </a:rPr>
            </a:br>
            <a:r>
              <a:rPr lang="fa-IR" sz="2800" b="1" smtClean="0">
                <a:latin typeface="Arial" pitchFamily="34" charset="0"/>
                <a:cs typeface="B Nazanin" pitchFamily="2" charset="-78"/>
              </a:rPr>
              <a:t>پس از رسم يك نمودار </a:t>
            </a:r>
            <a:r>
              <a:rPr lang="fa-IR" sz="2800" b="1" smtClean="0">
                <a:solidFill>
                  <a:srgbClr val="1931E1"/>
                </a:solidFill>
                <a:latin typeface="Arial" pitchFamily="34" charset="0"/>
                <a:cs typeface="B Nazanin" pitchFamily="2" charset="-78"/>
              </a:rPr>
              <a:t>«پارتو»</a:t>
            </a:r>
            <a:r>
              <a:rPr lang="fa-IR" sz="2800" b="1" smtClean="0">
                <a:latin typeface="Arial" pitchFamily="34" charset="0"/>
                <a:cs typeface="B Nazanin" pitchFamily="2" charset="-78"/>
              </a:rPr>
              <a:t> علت يا علل واقعي بروز مشكل شناسايي مي شوند و در صورتي كه نمودار پارتو را از چند بعد هزينه، زمان و اطلاعات موجود رسم كنيـــم مي توان علت با مشكل اصلي را تعيين كرد كه درواقع طي اولين مرحله در رسم نمودار علت و معلول است. در خاتمه و پس از تعيين مؤثرترين علتها و حذف آنها رسم يك نمودار «پارتوي» ديگر به ما نشان مي دهد كه چقدر در بهسازي و حل مشكل موفق بوده ايم.</a:t>
            </a:r>
            <a:br>
              <a:rPr lang="fa-IR" sz="2800" b="1" smtClean="0">
                <a:latin typeface="Arial" pitchFamily="34" charset="0"/>
                <a:cs typeface="B Nazanin" pitchFamily="2" charset="-78"/>
              </a:rPr>
            </a:br>
            <a:r>
              <a:rPr lang="fa-IR" sz="2800" b="1" smtClean="0">
                <a:latin typeface="Arial" pitchFamily="34" charset="0"/>
                <a:cs typeface="B Nazanin" pitchFamily="2" charset="-78"/>
              </a:rPr>
              <a:t/>
            </a:r>
            <a:br>
              <a:rPr lang="fa-IR" sz="2800" b="1" smtClean="0">
                <a:latin typeface="Arial" pitchFamily="34" charset="0"/>
                <a:cs typeface="B Nazanin" pitchFamily="2" charset="-78"/>
              </a:rPr>
            </a:br>
            <a:endParaRPr lang="en-US" sz="2800" b="1" smtClean="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type="body" idx="4294967295"/>
          </p:nvPr>
        </p:nvSpPr>
        <p:spPr>
          <a:xfrm>
            <a:off x="228600" y="2133600"/>
            <a:ext cx="8686800" cy="960438"/>
          </a:xfrm>
        </p:spPr>
        <p:txBody>
          <a:bodyPr>
            <a:normAutofit fontScale="92500" lnSpcReduction="20000"/>
          </a:bodyPr>
          <a:lstStyle/>
          <a:p>
            <a:pPr algn="ctr" rtl="1" eaLnBrk="1" hangingPunct="1">
              <a:buFont typeface="Wingdings 2" pitchFamily="18" charset="2"/>
              <a:buNone/>
            </a:pPr>
            <a:r>
              <a:rPr lang="fa-IR" sz="7200" b="1" smtClean="0">
                <a:latin typeface="Arial" pitchFamily="34" charset="0"/>
                <a:cs typeface="Arial" pitchFamily="34" charset="0"/>
              </a:rPr>
              <a:t>تمرين 1</a:t>
            </a:r>
            <a:endParaRPr lang="en-US" sz="7200" b="1"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7162800" y="2743200"/>
            <a:ext cx="1981200" cy="1219200"/>
          </a:xfrm>
          <a:prstGeom prst="ellipse">
            <a:avLst/>
          </a:prstGeom>
          <a:solidFill>
            <a:schemeClr val="accent1"/>
          </a:solidFill>
          <a:ln w="9525">
            <a:solidFill>
              <a:srgbClr val="000000"/>
            </a:solidFill>
            <a:round/>
            <a:headEnd/>
            <a:tailEnd/>
          </a:ln>
        </p:spPr>
        <p:txBody>
          <a:bodyPr wrap="none" anchor="ctr"/>
          <a:lstStyle/>
          <a:p>
            <a:pPr algn="ctr"/>
            <a:r>
              <a:rPr lang="ar-SA" sz="1600" b="1">
                <a:solidFill>
                  <a:srgbClr val="000000"/>
                </a:solidFill>
                <a:cs typeface="Arial" pitchFamily="34" charset="0"/>
              </a:rPr>
              <a:t>طولاني </a:t>
            </a:r>
            <a:r>
              <a:rPr lang="ar-SA" sz="2400" b="1">
                <a:solidFill>
                  <a:srgbClr val="000000"/>
                </a:solidFill>
                <a:cs typeface="Arial" pitchFamily="34" charset="0"/>
              </a:rPr>
              <a:t> </a:t>
            </a:r>
            <a:r>
              <a:rPr lang="ar-SA" sz="1600" b="1">
                <a:solidFill>
                  <a:srgbClr val="000000"/>
                </a:solidFill>
                <a:cs typeface="Arial" pitchFamily="34" charset="0"/>
              </a:rPr>
              <a:t>شدن زمان </a:t>
            </a:r>
          </a:p>
          <a:p>
            <a:pPr algn="ctr"/>
            <a:r>
              <a:rPr lang="ar-SA" sz="1600" b="1">
                <a:solidFill>
                  <a:srgbClr val="000000"/>
                </a:solidFill>
                <a:cs typeface="Arial" pitchFamily="34" charset="0"/>
              </a:rPr>
              <a:t>صدور مجوز در </a:t>
            </a:r>
            <a:r>
              <a:rPr lang="fa-IR" sz="1600" b="1">
                <a:solidFill>
                  <a:srgbClr val="000000"/>
                </a:solidFill>
                <a:cs typeface="Arial" pitchFamily="34" charset="0"/>
              </a:rPr>
              <a:t>....</a:t>
            </a:r>
            <a:endParaRPr lang="en-US" sz="2400" b="1">
              <a:solidFill>
                <a:srgbClr val="000000"/>
              </a:solidFill>
              <a:cs typeface="Arial" pitchFamily="34" charset="0"/>
            </a:endParaRPr>
          </a:p>
        </p:txBody>
      </p:sp>
      <p:sp>
        <p:nvSpPr>
          <p:cNvPr id="28675" name="Line 3"/>
          <p:cNvSpPr>
            <a:spLocks noChangeShapeType="1"/>
          </p:cNvSpPr>
          <p:nvPr/>
        </p:nvSpPr>
        <p:spPr bwMode="auto">
          <a:xfrm>
            <a:off x="0" y="3429000"/>
            <a:ext cx="7162800" cy="0"/>
          </a:xfrm>
          <a:prstGeom prst="line">
            <a:avLst/>
          </a:prstGeom>
          <a:noFill/>
          <a:ln w="9525">
            <a:solidFill>
              <a:srgbClr val="000000"/>
            </a:solidFill>
            <a:round/>
            <a:headEnd/>
            <a:tailEnd type="triangle" w="med" len="med"/>
          </a:ln>
        </p:spPr>
        <p:txBody>
          <a:bodyPr/>
          <a:lstStyle/>
          <a:p>
            <a:endParaRPr lang="fa-IR"/>
          </a:p>
        </p:txBody>
      </p:sp>
      <p:sp>
        <p:nvSpPr>
          <p:cNvPr id="28676" name="Line 4"/>
          <p:cNvSpPr>
            <a:spLocks noChangeShapeType="1"/>
          </p:cNvSpPr>
          <p:nvPr/>
        </p:nvSpPr>
        <p:spPr bwMode="auto">
          <a:xfrm flipV="1">
            <a:off x="5638800" y="3429000"/>
            <a:ext cx="1066800" cy="2438400"/>
          </a:xfrm>
          <a:prstGeom prst="line">
            <a:avLst/>
          </a:prstGeom>
          <a:noFill/>
          <a:ln w="9525">
            <a:solidFill>
              <a:srgbClr val="000000"/>
            </a:solidFill>
            <a:round/>
            <a:headEnd/>
            <a:tailEnd type="triangle" w="med" len="med"/>
          </a:ln>
        </p:spPr>
        <p:txBody>
          <a:bodyPr/>
          <a:lstStyle/>
          <a:p>
            <a:endParaRPr lang="fa-IR"/>
          </a:p>
        </p:txBody>
      </p:sp>
      <p:sp>
        <p:nvSpPr>
          <p:cNvPr id="28677" name="Line 5"/>
          <p:cNvSpPr>
            <a:spLocks noChangeShapeType="1"/>
          </p:cNvSpPr>
          <p:nvPr/>
        </p:nvSpPr>
        <p:spPr bwMode="auto">
          <a:xfrm>
            <a:off x="4495800" y="1143000"/>
            <a:ext cx="1066800" cy="2286000"/>
          </a:xfrm>
          <a:prstGeom prst="line">
            <a:avLst/>
          </a:prstGeom>
          <a:noFill/>
          <a:ln w="9525">
            <a:solidFill>
              <a:srgbClr val="000000"/>
            </a:solidFill>
            <a:round/>
            <a:headEnd/>
            <a:tailEnd type="triangle" w="med" len="med"/>
          </a:ln>
        </p:spPr>
        <p:txBody>
          <a:bodyPr/>
          <a:lstStyle/>
          <a:p>
            <a:endParaRPr lang="fa-IR"/>
          </a:p>
        </p:txBody>
      </p:sp>
      <p:sp>
        <p:nvSpPr>
          <p:cNvPr id="28678" name="Line 6"/>
          <p:cNvSpPr>
            <a:spLocks noChangeShapeType="1"/>
          </p:cNvSpPr>
          <p:nvPr/>
        </p:nvSpPr>
        <p:spPr bwMode="auto">
          <a:xfrm flipV="1">
            <a:off x="2895600" y="3429000"/>
            <a:ext cx="1066800" cy="2438400"/>
          </a:xfrm>
          <a:prstGeom prst="line">
            <a:avLst/>
          </a:prstGeom>
          <a:noFill/>
          <a:ln w="9525">
            <a:solidFill>
              <a:srgbClr val="000000"/>
            </a:solidFill>
            <a:round/>
            <a:headEnd/>
            <a:tailEnd type="triangle" w="med" len="med"/>
          </a:ln>
        </p:spPr>
        <p:txBody>
          <a:bodyPr/>
          <a:lstStyle/>
          <a:p>
            <a:endParaRPr lang="fa-IR"/>
          </a:p>
        </p:txBody>
      </p:sp>
      <p:sp>
        <p:nvSpPr>
          <p:cNvPr id="28679" name="Line 7"/>
          <p:cNvSpPr>
            <a:spLocks noChangeShapeType="1"/>
          </p:cNvSpPr>
          <p:nvPr/>
        </p:nvSpPr>
        <p:spPr bwMode="auto">
          <a:xfrm>
            <a:off x="1905000" y="1219200"/>
            <a:ext cx="914400" cy="2209800"/>
          </a:xfrm>
          <a:prstGeom prst="line">
            <a:avLst/>
          </a:prstGeom>
          <a:noFill/>
          <a:ln w="9525">
            <a:solidFill>
              <a:srgbClr val="000000"/>
            </a:solidFill>
            <a:round/>
            <a:headEnd/>
            <a:tailEnd type="triangle" w="med" len="med"/>
          </a:ln>
        </p:spPr>
        <p:txBody>
          <a:bodyPr/>
          <a:lstStyle/>
          <a:p>
            <a:endParaRPr lang="fa-IR"/>
          </a:p>
        </p:txBody>
      </p:sp>
      <p:sp>
        <p:nvSpPr>
          <p:cNvPr id="28680" name="Rectangle 8"/>
          <p:cNvSpPr>
            <a:spLocks noChangeArrowheads="1"/>
          </p:cNvSpPr>
          <p:nvPr/>
        </p:nvSpPr>
        <p:spPr bwMode="auto">
          <a:xfrm>
            <a:off x="4787900" y="5876925"/>
            <a:ext cx="1676400" cy="381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ar-SA" sz="2400" b="1" dirty="0">
                <a:solidFill>
                  <a:srgbClr val="000000"/>
                </a:solidFill>
                <a:cs typeface="Arial" pitchFamily="34" charset="0"/>
              </a:rPr>
              <a:t>قوانين اداري</a:t>
            </a:r>
            <a:endParaRPr lang="en-US" sz="2400" b="1" dirty="0">
              <a:solidFill>
                <a:srgbClr val="000000"/>
              </a:solidFill>
              <a:cs typeface="Arial" pitchFamily="34" charset="0"/>
            </a:endParaRPr>
          </a:p>
        </p:txBody>
      </p:sp>
      <p:sp>
        <p:nvSpPr>
          <p:cNvPr id="28681" name="Rectangle 9"/>
          <p:cNvSpPr>
            <a:spLocks noChangeArrowheads="1"/>
          </p:cNvSpPr>
          <p:nvPr/>
        </p:nvSpPr>
        <p:spPr bwMode="auto">
          <a:xfrm>
            <a:off x="2051050" y="5876925"/>
            <a:ext cx="1524000" cy="381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ar-SA" sz="2400" b="1" dirty="0">
                <a:solidFill>
                  <a:srgbClr val="000000"/>
                </a:solidFill>
                <a:cs typeface="Arial" pitchFamily="34" charset="0"/>
              </a:rPr>
              <a:t>نيروي انساني</a:t>
            </a:r>
            <a:endParaRPr lang="en-US" sz="2400" b="1" dirty="0">
              <a:solidFill>
                <a:srgbClr val="000000"/>
              </a:solidFill>
              <a:cs typeface="Arial" pitchFamily="34" charset="0"/>
            </a:endParaRPr>
          </a:p>
        </p:txBody>
      </p:sp>
      <p:sp>
        <p:nvSpPr>
          <p:cNvPr id="28682" name="Rectangle 10"/>
          <p:cNvSpPr>
            <a:spLocks noChangeArrowheads="1"/>
          </p:cNvSpPr>
          <p:nvPr/>
        </p:nvSpPr>
        <p:spPr bwMode="auto">
          <a:xfrm>
            <a:off x="3657600" y="685800"/>
            <a:ext cx="1752600" cy="4572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ar-SA" sz="2400" b="1" dirty="0">
                <a:solidFill>
                  <a:srgbClr val="000000"/>
                </a:solidFill>
                <a:cs typeface="Arial" pitchFamily="34" charset="0"/>
              </a:rPr>
              <a:t>روش انجام كار</a:t>
            </a:r>
            <a:endParaRPr lang="en-US" sz="2400" b="1" dirty="0">
              <a:solidFill>
                <a:srgbClr val="000000"/>
              </a:solidFill>
              <a:cs typeface="Arial" pitchFamily="34" charset="0"/>
            </a:endParaRPr>
          </a:p>
        </p:txBody>
      </p:sp>
      <p:sp>
        <p:nvSpPr>
          <p:cNvPr id="28683" name="Rectangle 11"/>
          <p:cNvSpPr>
            <a:spLocks noChangeArrowheads="1"/>
          </p:cNvSpPr>
          <p:nvPr/>
        </p:nvSpPr>
        <p:spPr bwMode="auto">
          <a:xfrm>
            <a:off x="914400" y="685800"/>
            <a:ext cx="1981200" cy="4572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ar-SA" sz="2400" b="1" dirty="0">
                <a:solidFill>
                  <a:srgbClr val="000000"/>
                </a:solidFill>
                <a:cs typeface="Arial" pitchFamily="34" charset="0"/>
              </a:rPr>
              <a:t>تجهيزات و امكانات</a:t>
            </a:r>
            <a:endParaRPr lang="en-US" sz="2400" b="1" dirty="0">
              <a:solidFill>
                <a:srgbClr val="000000"/>
              </a:solidFill>
              <a:cs typeface="Arial" pitchFamily="34" charset="0"/>
            </a:endParaRPr>
          </a:p>
        </p:txBody>
      </p:sp>
      <p:sp>
        <p:nvSpPr>
          <p:cNvPr id="28684" name="Text Box 12"/>
          <p:cNvSpPr txBox="1">
            <a:spLocks noChangeArrowheads="1"/>
          </p:cNvSpPr>
          <p:nvPr/>
        </p:nvSpPr>
        <p:spPr bwMode="auto">
          <a:xfrm>
            <a:off x="3276600" y="1187450"/>
            <a:ext cx="1023938"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نبودن اتوماسيون</a:t>
            </a:r>
            <a:endParaRPr lang="en-US" sz="1400">
              <a:solidFill>
                <a:srgbClr val="000000"/>
              </a:solidFill>
              <a:latin typeface="Times New Roman" pitchFamily="18" charset="0"/>
              <a:cs typeface="Zar" pitchFamily="2" charset="-78"/>
            </a:endParaRPr>
          </a:p>
        </p:txBody>
      </p:sp>
      <p:sp>
        <p:nvSpPr>
          <p:cNvPr id="28685" name="Line 13"/>
          <p:cNvSpPr>
            <a:spLocks noChangeShapeType="1"/>
          </p:cNvSpPr>
          <p:nvPr/>
        </p:nvSpPr>
        <p:spPr bwMode="auto">
          <a:xfrm>
            <a:off x="3276600" y="1447800"/>
            <a:ext cx="1371600" cy="0"/>
          </a:xfrm>
          <a:prstGeom prst="line">
            <a:avLst/>
          </a:prstGeom>
          <a:noFill/>
          <a:ln w="9525">
            <a:solidFill>
              <a:srgbClr val="000000"/>
            </a:solidFill>
            <a:round/>
            <a:headEnd/>
            <a:tailEnd type="triangle" w="med" len="med"/>
          </a:ln>
        </p:spPr>
        <p:txBody>
          <a:bodyPr/>
          <a:lstStyle/>
          <a:p>
            <a:endParaRPr lang="fa-IR"/>
          </a:p>
        </p:txBody>
      </p:sp>
      <p:sp>
        <p:nvSpPr>
          <p:cNvPr id="28686" name="Text Box 14"/>
          <p:cNvSpPr txBox="1">
            <a:spLocks noChangeArrowheads="1"/>
          </p:cNvSpPr>
          <p:nvPr/>
        </p:nvSpPr>
        <p:spPr bwMode="auto">
          <a:xfrm>
            <a:off x="4724400" y="1416050"/>
            <a:ext cx="2363788"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تاخير در واريز نمودن مبالغ مصوب دولتي </a:t>
            </a:r>
            <a:endParaRPr lang="en-US" sz="1400">
              <a:solidFill>
                <a:srgbClr val="000000"/>
              </a:solidFill>
              <a:latin typeface="Times New Roman" pitchFamily="18" charset="0"/>
              <a:cs typeface="Zar" pitchFamily="2" charset="-78"/>
            </a:endParaRPr>
          </a:p>
        </p:txBody>
      </p:sp>
      <p:sp>
        <p:nvSpPr>
          <p:cNvPr id="28687" name="Line 15"/>
          <p:cNvSpPr>
            <a:spLocks noChangeShapeType="1"/>
          </p:cNvSpPr>
          <p:nvPr/>
        </p:nvSpPr>
        <p:spPr bwMode="auto">
          <a:xfrm flipH="1">
            <a:off x="4800600" y="1676400"/>
            <a:ext cx="2438400" cy="0"/>
          </a:xfrm>
          <a:prstGeom prst="line">
            <a:avLst/>
          </a:prstGeom>
          <a:noFill/>
          <a:ln w="9525">
            <a:solidFill>
              <a:srgbClr val="000000"/>
            </a:solidFill>
            <a:round/>
            <a:headEnd/>
            <a:tailEnd type="triangle" w="med" len="med"/>
          </a:ln>
        </p:spPr>
        <p:txBody>
          <a:bodyPr/>
          <a:lstStyle/>
          <a:p>
            <a:endParaRPr lang="fa-IR"/>
          </a:p>
        </p:txBody>
      </p:sp>
      <p:sp>
        <p:nvSpPr>
          <p:cNvPr id="28688" name="Text Box 16"/>
          <p:cNvSpPr txBox="1">
            <a:spLocks noChangeArrowheads="1"/>
          </p:cNvSpPr>
          <p:nvPr/>
        </p:nvSpPr>
        <p:spPr bwMode="auto">
          <a:xfrm>
            <a:off x="2362200" y="1568450"/>
            <a:ext cx="2071688"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عدم حضور متقاضي در زمان بازديد </a:t>
            </a:r>
            <a:endParaRPr lang="en-US" sz="1400">
              <a:solidFill>
                <a:srgbClr val="000000"/>
              </a:solidFill>
              <a:latin typeface="Times New Roman" pitchFamily="18" charset="0"/>
              <a:cs typeface="Zar" pitchFamily="2" charset="-78"/>
            </a:endParaRPr>
          </a:p>
        </p:txBody>
      </p:sp>
      <p:sp>
        <p:nvSpPr>
          <p:cNvPr id="28689" name="Line 17"/>
          <p:cNvSpPr>
            <a:spLocks noChangeShapeType="1"/>
          </p:cNvSpPr>
          <p:nvPr/>
        </p:nvSpPr>
        <p:spPr bwMode="auto">
          <a:xfrm>
            <a:off x="2438400" y="1828800"/>
            <a:ext cx="2286000" cy="0"/>
          </a:xfrm>
          <a:prstGeom prst="line">
            <a:avLst/>
          </a:prstGeom>
          <a:noFill/>
          <a:ln w="9525">
            <a:solidFill>
              <a:srgbClr val="000000"/>
            </a:solidFill>
            <a:round/>
            <a:headEnd/>
            <a:tailEnd type="triangle" w="med" len="med"/>
          </a:ln>
        </p:spPr>
        <p:txBody>
          <a:bodyPr/>
          <a:lstStyle/>
          <a:p>
            <a:endParaRPr lang="fa-IR"/>
          </a:p>
        </p:txBody>
      </p:sp>
      <p:sp>
        <p:nvSpPr>
          <p:cNvPr id="28690" name="Text Box 18"/>
          <p:cNvSpPr txBox="1">
            <a:spLocks noChangeArrowheads="1"/>
          </p:cNvSpPr>
          <p:nvPr/>
        </p:nvSpPr>
        <p:spPr bwMode="auto">
          <a:xfrm>
            <a:off x="4953000" y="1447800"/>
            <a:ext cx="1582738" cy="517525"/>
          </a:xfrm>
          <a:prstGeom prst="rect">
            <a:avLst/>
          </a:prstGeom>
          <a:noFill/>
          <a:ln w="9525">
            <a:noFill/>
            <a:miter lim="800000"/>
            <a:headEnd/>
            <a:tailEnd/>
          </a:ln>
        </p:spPr>
        <p:txBody>
          <a:bodyPr wrap="none">
            <a:spAutoFit/>
          </a:bodyPr>
          <a:lstStyle/>
          <a:p>
            <a:endParaRPr lang="ar-SA" sz="1400">
              <a:solidFill>
                <a:srgbClr val="000000"/>
              </a:solidFill>
              <a:latin typeface="Times New Roman" pitchFamily="18" charset="0"/>
              <a:cs typeface="Zar" pitchFamily="2" charset="-78"/>
            </a:endParaRPr>
          </a:p>
          <a:p>
            <a:r>
              <a:rPr lang="ar-SA" sz="1400">
                <a:solidFill>
                  <a:srgbClr val="000000"/>
                </a:solidFill>
                <a:latin typeface="Times New Roman" pitchFamily="18" charset="0"/>
                <a:cs typeface="Zar" pitchFamily="2" charset="-78"/>
              </a:rPr>
              <a:t>محدود بودن تعداد جلسات</a:t>
            </a:r>
            <a:endParaRPr lang="en-US" sz="1400">
              <a:solidFill>
                <a:srgbClr val="000000"/>
              </a:solidFill>
              <a:latin typeface="Times New Roman" pitchFamily="18" charset="0"/>
              <a:cs typeface="Zar" pitchFamily="2" charset="-78"/>
            </a:endParaRPr>
          </a:p>
        </p:txBody>
      </p:sp>
      <p:sp>
        <p:nvSpPr>
          <p:cNvPr id="28691" name="Line 19"/>
          <p:cNvSpPr>
            <a:spLocks noChangeShapeType="1"/>
          </p:cNvSpPr>
          <p:nvPr/>
        </p:nvSpPr>
        <p:spPr bwMode="auto">
          <a:xfrm flipH="1">
            <a:off x="4953000" y="1981200"/>
            <a:ext cx="1600200" cy="0"/>
          </a:xfrm>
          <a:prstGeom prst="line">
            <a:avLst/>
          </a:prstGeom>
          <a:noFill/>
          <a:ln w="9525">
            <a:solidFill>
              <a:srgbClr val="000000"/>
            </a:solidFill>
            <a:round/>
            <a:headEnd/>
            <a:tailEnd type="triangle" w="med" len="med"/>
          </a:ln>
        </p:spPr>
        <p:txBody>
          <a:bodyPr/>
          <a:lstStyle/>
          <a:p>
            <a:endParaRPr lang="fa-IR"/>
          </a:p>
        </p:txBody>
      </p:sp>
      <p:sp>
        <p:nvSpPr>
          <p:cNvPr id="28692" name="Text Box 20"/>
          <p:cNvSpPr txBox="1">
            <a:spLocks noChangeArrowheads="1"/>
          </p:cNvSpPr>
          <p:nvPr/>
        </p:nvSpPr>
        <p:spPr bwMode="auto">
          <a:xfrm>
            <a:off x="3200400" y="1905000"/>
            <a:ext cx="1587500" cy="304800"/>
          </a:xfrm>
          <a:prstGeom prst="rect">
            <a:avLst/>
          </a:prstGeom>
          <a:noFill/>
          <a:ln w="9525">
            <a:noFill/>
            <a:miter lim="800000"/>
            <a:headEnd/>
            <a:tailEnd/>
          </a:ln>
        </p:spPr>
        <p:txBody>
          <a:bodyPr>
            <a:spAutoFit/>
          </a:bodyPr>
          <a:lstStyle/>
          <a:p>
            <a:r>
              <a:rPr lang="ar-SA" sz="1400">
                <a:solidFill>
                  <a:srgbClr val="000000"/>
                </a:solidFill>
                <a:latin typeface="Times New Roman" pitchFamily="18" charset="0"/>
                <a:cs typeface="Zar" pitchFamily="2" charset="-78"/>
              </a:rPr>
              <a:t>تاخير در تشكيل جلسات</a:t>
            </a:r>
            <a:endParaRPr lang="en-US" sz="1400">
              <a:solidFill>
                <a:srgbClr val="000000"/>
              </a:solidFill>
              <a:latin typeface="Times New Roman" pitchFamily="18" charset="0"/>
              <a:cs typeface="Zar" pitchFamily="2" charset="-78"/>
            </a:endParaRPr>
          </a:p>
        </p:txBody>
      </p:sp>
      <p:sp>
        <p:nvSpPr>
          <p:cNvPr id="28693" name="Line 21"/>
          <p:cNvSpPr>
            <a:spLocks noChangeShapeType="1"/>
          </p:cNvSpPr>
          <p:nvPr/>
        </p:nvSpPr>
        <p:spPr bwMode="auto">
          <a:xfrm>
            <a:off x="3276600" y="2209800"/>
            <a:ext cx="1600200" cy="0"/>
          </a:xfrm>
          <a:prstGeom prst="line">
            <a:avLst/>
          </a:prstGeom>
          <a:noFill/>
          <a:ln w="9525">
            <a:solidFill>
              <a:srgbClr val="000000"/>
            </a:solidFill>
            <a:round/>
            <a:headEnd/>
            <a:tailEnd type="triangle" w="med" len="med"/>
          </a:ln>
        </p:spPr>
        <p:txBody>
          <a:bodyPr/>
          <a:lstStyle/>
          <a:p>
            <a:endParaRPr lang="fa-IR"/>
          </a:p>
        </p:txBody>
      </p:sp>
      <p:sp>
        <p:nvSpPr>
          <p:cNvPr id="28694" name="Text Box 22"/>
          <p:cNvSpPr txBox="1">
            <a:spLocks noChangeArrowheads="1"/>
          </p:cNvSpPr>
          <p:nvPr/>
        </p:nvSpPr>
        <p:spPr bwMode="auto">
          <a:xfrm>
            <a:off x="5105400" y="2025650"/>
            <a:ext cx="1758950"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ندادن اختيارات لازم به ادارات</a:t>
            </a:r>
            <a:endParaRPr lang="en-US" sz="1400">
              <a:solidFill>
                <a:srgbClr val="000000"/>
              </a:solidFill>
              <a:latin typeface="Times New Roman" pitchFamily="18" charset="0"/>
              <a:cs typeface="Zar" pitchFamily="2" charset="-78"/>
            </a:endParaRPr>
          </a:p>
        </p:txBody>
      </p:sp>
      <p:sp>
        <p:nvSpPr>
          <p:cNvPr id="28695" name="Line 23"/>
          <p:cNvSpPr>
            <a:spLocks noChangeShapeType="1"/>
          </p:cNvSpPr>
          <p:nvPr/>
        </p:nvSpPr>
        <p:spPr bwMode="auto">
          <a:xfrm flipH="1">
            <a:off x="5105400" y="2362200"/>
            <a:ext cx="1828800" cy="0"/>
          </a:xfrm>
          <a:prstGeom prst="line">
            <a:avLst/>
          </a:prstGeom>
          <a:noFill/>
          <a:ln w="9525">
            <a:solidFill>
              <a:srgbClr val="000000"/>
            </a:solidFill>
            <a:round/>
            <a:headEnd/>
            <a:tailEnd type="triangle" w="med" len="med"/>
          </a:ln>
        </p:spPr>
        <p:txBody>
          <a:bodyPr/>
          <a:lstStyle/>
          <a:p>
            <a:endParaRPr lang="fa-IR"/>
          </a:p>
        </p:txBody>
      </p:sp>
      <p:sp>
        <p:nvSpPr>
          <p:cNvPr id="28696" name="Text Box 24"/>
          <p:cNvSpPr txBox="1">
            <a:spLocks noChangeArrowheads="1"/>
          </p:cNvSpPr>
          <p:nvPr/>
        </p:nvSpPr>
        <p:spPr bwMode="auto">
          <a:xfrm>
            <a:off x="2667000" y="2330450"/>
            <a:ext cx="2051050"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صدور كليه مجوز ها از سوي </a:t>
            </a:r>
            <a:r>
              <a:rPr lang="fa-IR" sz="1400">
                <a:solidFill>
                  <a:srgbClr val="000000"/>
                </a:solidFill>
                <a:latin typeface="Times New Roman" pitchFamily="18" charset="0"/>
                <a:cs typeface="Zar" pitchFamily="2" charset="-78"/>
              </a:rPr>
              <a:t>.........</a:t>
            </a:r>
            <a:r>
              <a:rPr lang="ar-SA" sz="1400">
                <a:solidFill>
                  <a:srgbClr val="000000"/>
                </a:solidFill>
                <a:latin typeface="Times New Roman" pitchFamily="18" charset="0"/>
                <a:cs typeface="Zar" pitchFamily="2" charset="-78"/>
              </a:rPr>
              <a:t> </a:t>
            </a:r>
            <a:endParaRPr lang="en-US" sz="1400">
              <a:solidFill>
                <a:srgbClr val="000000"/>
              </a:solidFill>
              <a:latin typeface="Times New Roman" pitchFamily="18" charset="0"/>
              <a:cs typeface="Zar" pitchFamily="2" charset="-78"/>
            </a:endParaRPr>
          </a:p>
        </p:txBody>
      </p:sp>
      <p:sp>
        <p:nvSpPr>
          <p:cNvPr id="28697" name="Line 25"/>
          <p:cNvSpPr>
            <a:spLocks noChangeShapeType="1"/>
          </p:cNvSpPr>
          <p:nvPr/>
        </p:nvSpPr>
        <p:spPr bwMode="auto">
          <a:xfrm>
            <a:off x="2743200" y="2590800"/>
            <a:ext cx="2438400" cy="0"/>
          </a:xfrm>
          <a:prstGeom prst="line">
            <a:avLst/>
          </a:prstGeom>
          <a:noFill/>
          <a:ln w="9525">
            <a:solidFill>
              <a:srgbClr val="000000"/>
            </a:solidFill>
            <a:round/>
            <a:headEnd/>
            <a:tailEnd type="triangle" w="med" len="med"/>
          </a:ln>
        </p:spPr>
        <p:txBody>
          <a:bodyPr/>
          <a:lstStyle/>
          <a:p>
            <a:endParaRPr lang="fa-IR"/>
          </a:p>
        </p:txBody>
      </p:sp>
      <p:sp>
        <p:nvSpPr>
          <p:cNvPr id="28698" name="Text Box 26"/>
          <p:cNvSpPr txBox="1">
            <a:spLocks noChangeArrowheads="1"/>
          </p:cNvSpPr>
          <p:nvPr/>
        </p:nvSpPr>
        <p:spPr bwMode="auto">
          <a:xfrm>
            <a:off x="5257800" y="2482850"/>
            <a:ext cx="1709738" cy="304800"/>
          </a:xfrm>
          <a:prstGeom prst="rect">
            <a:avLst/>
          </a:prstGeom>
          <a:noFill/>
          <a:ln w="9525">
            <a:noFill/>
            <a:miter lim="800000"/>
            <a:headEnd/>
            <a:tailEnd/>
          </a:ln>
        </p:spPr>
        <p:txBody>
          <a:bodyPr wrap="none">
            <a:spAutoFit/>
          </a:bodyPr>
          <a:lstStyle/>
          <a:p>
            <a:r>
              <a:rPr lang="fa-IR" sz="1400">
                <a:solidFill>
                  <a:srgbClr val="000000"/>
                </a:solidFill>
                <a:latin typeface="Times New Roman" pitchFamily="18" charset="0"/>
                <a:cs typeface="Zar" pitchFamily="2" charset="-78"/>
              </a:rPr>
              <a:t>ط</a:t>
            </a:r>
            <a:r>
              <a:rPr lang="ar-SA" sz="1400">
                <a:solidFill>
                  <a:srgbClr val="000000"/>
                </a:solidFill>
                <a:latin typeface="Times New Roman" pitchFamily="18" charset="0"/>
                <a:cs typeface="Zar" pitchFamily="2" charset="-78"/>
              </a:rPr>
              <a:t>ولاني بودن مسيرهاي بازديد</a:t>
            </a:r>
            <a:endParaRPr lang="en-US" sz="1400">
              <a:solidFill>
                <a:srgbClr val="000000"/>
              </a:solidFill>
              <a:latin typeface="Times New Roman" pitchFamily="18" charset="0"/>
              <a:cs typeface="Zar" pitchFamily="2" charset="-78"/>
            </a:endParaRPr>
          </a:p>
        </p:txBody>
      </p:sp>
      <p:sp>
        <p:nvSpPr>
          <p:cNvPr id="28699" name="Line 27"/>
          <p:cNvSpPr>
            <a:spLocks noChangeShapeType="1"/>
          </p:cNvSpPr>
          <p:nvPr/>
        </p:nvSpPr>
        <p:spPr bwMode="auto">
          <a:xfrm flipH="1">
            <a:off x="5257800" y="2743200"/>
            <a:ext cx="1905000" cy="0"/>
          </a:xfrm>
          <a:prstGeom prst="line">
            <a:avLst/>
          </a:prstGeom>
          <a:noFill/>
          <a:ln w="9525">
            <a:solidFill>
              <a:srgbClr val="000000"/>
            </a:solidFill>
            <a:round/>
            <a:headEnd/>
            <a:tailEnd type="triangle" w="med" len="med"/>
          </a:ln>
        </p:spPr>
        <p:txBody>
          <a:bodyPr/>
          <a:lstStyle/>
          <a:p>
            <a:endParaRPr lang="fa-IR"/>
          </a:p>
        </p:txBody>
      </p:sp>
      <p:sp>
        <p:nvSpPr>
          <p:cNvPr id="28700" name="Text Box 28"/>
          <p:cNvSpPr txBox="1">
            <a:spLocks noChangeArrowheads="1"/>
          </p:cNvSpPr>
          <p:nvPr/>
        </p:nvSpPr>
        <p:spPr bwMode="auto">
          <a:xfrm>
            <a:off x="3657600" y="2711450"/>
            <a:ext cx="1409700"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سرگرداني ارباب رجوع</a:t>
            </a:r>
            <a:endParaRPr lang="en-US" sz="1400">
              <a:solidFill>
                <a:srgbClr val="000000"/>
              </a:solidFill>
              <a:latin typeface="Times New Roman" pitchFamily="18" charset="0"/>
              <a:cs typeface="Zar" pitchFamily="2" charset="-78"/>
            </a:endParaRPr>
          </a:p>
        </p:txBody>
      </p:sp>
      <p:sp>
        <p:nvSpPr>
          <p:cNvPr id="28701" name="Line 29"/>
          <p:cNvSpPr>
            <a:spLocks noChangeShapeType="1"/>
          </p:cNvSpPr>
          <p:nvPr/>
        </p:nvSpPr>
        <p:spPr bwMode="auto">
          <a:xfrm>
            <a:off x="3581400" y="2971800"/>
            <a:ext cx="1752600" cy="0"/>
          </a:xfrm>
          <a:prstGeom prst="line">
            <a:avLst/>
          </a:prstGeom>
          <a:noFill/>
          <a:ln w="9525">
            <a:solidFill>
              <a:srgbClr val="000000"/>
            </a:solidFill>
            <a:round/>
            <a:headEnd/>
            <a:tailEnd type="triangle" w="med" len="med"/>
          </a:ln>
        </p:spPr>
        <p:txBody>
          <a:bodyPr/>
          <a:lstStyle/>
          <a:p>
            <a:endParaRPr lang="fa-IR"/>
          </a:p>
        </p:txBody>
      </p:sp>
      <p:sp>
        <p:nvSpPr>
          <p:cNvPr id="28702" name="Text Box 30"/>
          <p:cNvSpPr txBox="1">
            <a:spLocks noChangeArrowheads="1"/>
          </p:cNvSpPr>
          <p:nvPr/>
        </p:nvSpPr>
        <p:spPr bwMode="auto">
          <a:xfrm>
            <a:off x="228600" y="1720850"/>
            <a:ext cx="1793875"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كمبود وسيله نقليه جهت بازديد</a:t>
            </a:r>
            <a:endParaRPr lang="en-US" sz="1400">
              <a:solidFill>
                <a:srgbClr val="000000"/>
              </a:solidFill>
              <a:latin typeface="Times New Roman" pitchFamily="18" charset="0"/>
              <a:cs typeface="Zar" pitchFamily="2" charset="-78"/>
            </a:endParaRPr>
          </a:p>
        </p:txBody>
      </p:sp>
      <p:sp>
        <p:nvSpPr>
          <p:cNvPr id="28703" name="Line 31"/>
          <p:cNvSpPr>
            <a:spLocks noChangeShapeType="1"/>
          </p:cNvSpPr>
          <p:nvPr/>
        </p:nvSpPr>
        <p:spPr bwMode="auto">
          <a:xfrm>
            <a:off x="228600" y="2057400"/>
            <a:ext cx="2057400" cy="0"/>
          </a:xfrm>
          <a:prstGeom prst="line">
            <a:avLst/>
          </a:prstGeom>
          <a:noFill/>
          <a:ln w="9525">
            <a:solidFill>
              <a:srgbClr val="000000"/>
            </a:solidFill>
            <a:round/>
            <a:headEnd/>
            <a:tailEnd type="triangle" w="med" len="med"/>
          </a:ln>
        </p:spPr>
        <p:txBody>
          <a:bodyPr/>
          <a:lstStyle/>
          <a:p>
            <a:endParaRPr lang="fa-IR"/>
          </a:p>
        </p:txBody>
      </p:sp>
      <p:sp>
        <p:nvSpPr>
          <p:cNvPr id="28704" name="Text Box 32"/>
          <p:cNvSpPr txBox="1">
            <a:spLocks noChangeArrowheads="1"/>
          </p:cNvSpPr>
          <p:nvPr/>
        </p:nvSpPr>
        <p:spPr bwMode="auto">
          <a:xfrm>
            <a:off x="914400" y="2482850"/>
            <a:ext cx="1300163"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نقص فني وسايل نقليه</a:t>
            </a:r>
            <a:endParaRPr lang="en-US" sz="1400">
              <a:solidFill>
                <a:srgbClr val="000000"/>
              </a:solidFill>
              <a:latin typeface="Times New Roman" pitchFamily="18" charset="0"/>
              <a:cs typeface="Zar" pitchFamily="2" charset="-78"/>
            </a:endParaRPr>
          </a:p>
        </p:txBody>
      </p:sp>
      <p:sp>
        <p:nvSpPr>
          <p:cNvPr id="28705" name="Line 33"/>
          <p:cNvSpPr>
            <a:spLocks noChangeShapeType="1"/>
          </p:cNvSpPr>
          <p:nvPr/>
        </p:nvSpPr>
        <p:spPr bwMode="auto">
          <a:xfrm>
            <a:off x="685800" y="2743200"/>
            <a:ext cx="1828800" cy="0"/>
          </a:xfrm>
          <a:prstGeom prst="line">
            <a:avLst/>
          </a:prstGeom>
          <a:noFill/>
          <a:ln w="9525">
            <a:solidFill>
              <a:srgbClr val="000000"/>
            </a:solidFill>
            <a:round/>
            <a:headEnd/>
            <a:tailEnd type="triangle" w="med" len="med"/>
          </a:ln>
        </p:spPr>
        <p:txBody>
          <a:bodyPr/>
          <a:lstStyle/>
          <a:p>
            <a:endParaRPr lang="fa-IR"/>
          </a:p>
        </p:txBody>
      </p:sp>
      <p:sp>
        <p:nvSpPr>
          <p:cNvPr id="28706" name="Text Box 34"/>
          <p:cNvSpPr txBox="1">
            <a:spLocks noChangeArrowheads="1"/>
          </p:cNvSpPr>
          <p:nvPr/>
        </p:nvSpPr>
        <p:spPr bwMode="auto">
          <a:xfrm>
            <a:off x="1828800" y="3778250"/>
            <a:ext cx="1511300"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عدم تشويق كاركنان فعال</a:t>
            </a:r>
            <a:endParaRPr lang="en-US" sz="1400">
              <a:solidFill>
                <a:srgbClr val="000000"/>
              </a:solidFill>
              <a:latin typeface="Times New Roman" pitchFamily="18" charset="0"/>
              <a:cs typeface="Zar" pitchFamily="2" charset="-78"/>
            </a:endParaRPr>
          </a:p>
        </p:txBody>
      </p:sp>
      <p:sp>
        <p:nvSpPr>
          <p:cNvPr id="28707" name="Line 35"/>
          <p:cNvSpPr>
            <a:spLocks noChangeShapeType="1"/>
          </p:cNvSpPr>
          <p:nvPr/>
        </p:nvSpPr>
        <p:spPr bwMode="auto">
          <a:xfrm>
            <a:off x="1600200" y="4038600"/>
            <a:ext cx="2057400" cy="0"/>
          </a:xfrm>
          <a:prstGeom prst="line">
            <a:avLst/>
          </a:prstGeom>
          <a:noFill/>
          <a:ln w="9525">
            <a:solidFill>
              <a:srgbClr val="000000"/>
            </a:solidFill>
            <a:round/>
            <a:headEnd/>
            <a:tailEnd type="triangle" w="med" len="med"/>
          </a:ln>
        </p:spPr>
        <p:txBody>
          <a:bodyPr/>
          <a:lstStyle/>
          <a:p>
            <a:endParaRPr lang="fa-IR"/>
          </a:p>
        </p:txBody>
      </p:sp>
      <p:sp>
        <p:nvSpPr>
          <p:cNvPr id="28708" name="Text Box 36"/>
          <p:cNvSpPr txBox="1">
            <a:spLocks noChangeArrowheads="1"/>
          </p:cNvSpPr>
          <p:nvPr/>
        </p:nvSpPr>
        <p:spPr bwMode="auto">
          <a:xfrm>
            <a:off x="609600" y="4311650"/>
            <a:ext cx="2736850"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انجام كارهاي مربوط به چند پست توسط يك نفر</a:t>
            </a:r>
            <a:endParaRPr lang="en-US" sz="1400">
              <a:solidFill>
                <a:srgbClr val="000000"/>
              </a:solidFill>
              <a:latin typeface="Times New Roman" pitchFamily="18" charset="0"/>
              <a:cs typeface="Zar" pitchFamily="2" charset="-78"/>
            </a:endParaRPr>
          </a:p>
        </p:txBody>
      </p:sp>
      <p:sp>
        <p:nvSpPr>
          <p:cNvPr id="28709" name="Line 37"/>
          <p:cNvSpPr>
            <a:spLocks noChangeShapeType="1"/>
          </p:cNvSpPr>
          <p:nvPr/>
        </p:nvSpPr>
        <p:spPr bwMode="auto">
          <a:xfrm>
            <a:off x="457200" y="4572000"/>
            <a:ext cx="2971800" cy="0"/>
          </a:xfrm>
          <a:prstGeom prst="line">
            <a:avLst/>
          </a:prstGeom>
          <a:noFill/>
          <a:ln w="9525">
            <a:solidFill>
              <a:srgbClr val="000000"/>
            </a:solidFill>
            <a:round/>
            <a:headEnd/>
            <a:tailEnd type="triangle" w="med" len="med"/>
          </a:ln>
        </p:spPr>
        <p:txBody>
          <a:bodyPr/>
          <a:lstStyle/>
          <a:p>
            <a:endParaRPr lang="fa-IR"/>
          </a:p>
        </p:txBody>
      </p:sp>
      <p:sp>
        <p:nvSpPr>
          <p:cNvPr id="28710" name="Text Box 38"/>
          <p:cNvSpPr txBox="1">
            <a:spLocks noChangeArrowheads="1"/>
          </p:cNvSpPr>
          <p:nvPr/>
        </p:nvSpPr>
        <p:spPr bwMode="auto">
          <a:xfrm>
            <a:off x="914400" y="4876800"/>
            <a:ext cx="1963738"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كمبود </a:t>
            </a:r>
            <a:r>
              <a:rPr lang="fa-IR" sz="1400">
                <a:solidFill>
                  <a:srgbClr val="000000"/>
                </a:solidFill>
                <a:latin typeface="Times New Roman" pitchFamily="18" charset="0"/>
                <a:cs typeface="Zar" pitchFamily="2" charset="-78"/>
              </a:rPr>
              <a:t> متخصص /</a:t>
            </a:r>
            <a:r>
              <a:rPr lang="ar-SA" sz="1400">
                <a:solidFill>
                  <a:srgbClr val="000000"/>
                </a:solidFill>
                <a:latin typeface="Times New Roman" pitchFamily="18" charset="0"/>
                <a:cs typeface="Zar" pitchFamily="2" charset="-78"/>
              </a:rPr>
              <a:t>كارشناس </a:t>
            </a:r>
            <a:r>
              <a:rPr lang="fa-IR" sz="1400">
                <a:solidFill>
                  <a:srgbClr val="000000"/>
                </a:solidFill>
                <a:latin typeface="Times New Roman" pitchFamily="18" charset="0"/>
                <a:cs typeface="Zar" pitchFamily="2" charset="-78"/>
              </a:rPr>
              <a:t>........</a:t>
            </a:r>
            <a:endParaRPr lang="en-US" sz="1400">
              <a:solidFill>
                <a:srgbClr val="000000"/>
              </a:solidFill>
              <a:latin typeface="Times New Roman" pitchFamily="18" charset="0"/>
              <a:cs typeface="Zar" pitchFamily="2" charset="-78"/>
            </a:endParaRPr>
          </a:p>
        </p:txBody>
      </p:sp>
      <p:sp>
        <p:nvSpPr>
          <p:cNvPr id="28711" name="Line 39"/>
          <p:cNvSpPr>
            <a:spLocks noChangeShapeType="1"/>
          </p:cNvSpPr>
          <p:nvPr/>
        </p:nvSpPr>
        <p:spPr bwMode="auto">
          <a:xfrm>
            <a:off x="1524000" y="5181600"/>
            <a:ext cx="1600200" cy="0"/>
          </a:xfrm>
          <a:prstGeom prst="line">
            <a:avLst/>
          </a:prstGeom>
          <a:noFill/>
          <a:ln w="9525">
            <a:solidFill>
              <a:srgbClr val="000000"/>
            </a:solidFill>
            <a:round/>
            <a:headEnd/>
            <a:tailEnd type="triangle" w="med" len="med"/>
          </a:ln>
        </p:spPr>
        <p:txBody>
          <a:bodyPr/>
          <a:lstStyle/>
          <a:p>
            <a:endParaRPr lang="fa-IR"/>
          </a:p>
        </p:txBody>
      </p:sp>
      <p:sp>
        <p:nvSpPr>
          <p:cNvPr id="28712" name="Text Box 40"/>
          <p:cNvSpPr txBox="1">
            <a:spLocks noChangeArrowheads="1"/>
          </p:cNvSpPr>
          <p:nvPr/>
        </p:nvSpPr>
        <p:spPr bwMode="auto">
          <a:xfrm>
            <a:off x="4114800" y="3625850"/>
            <a:ext cx="1720850"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عدم صراحت قانون در </a:t>
            </a:r>
            <a:r>
              <a:rPr lang="fa-IR" sz="1400">
                <a:solidFill>
                  <a:srgbClr val="000000"/>
                </a:solidFill>
                <a:latin typeface="Times New Roman" pitchFamily="18" charset="0"/>
                <a:cs typeface="Zar" pitchFamily="2" charset="-78"/>
              </a:rPr>
              <a:t>..........</a:t>
            </a:r>
            <a:endParaRPr lang="en-US" sz="1400">
              <a:solidFill>
                <a:srgbClr val="000000"/>
              </a:solidFill>
              <a:latin typeface="Times New Roman" pitchFamily="18" charset="0"/>
              <a:cs typeface="Zar" pitchFamily="2" charset="-78"/>
            </a:endParaRPr>
          </a:p>
        </p:txBody>
      </p:sp>
      <p:sp>
        <p:nvSpPr>
          <p:cNvPr id="28713" name="Line 41"/>
          <p:cNvSpPr>
            <a:spLocks noChangeShapeType="1"/>
          </p:cNvSpPr>
          <p:nvPr/>
        </p:nvSpPr>
        <p:spPr bwMode="auto">
          <a:xfrm>
            <a:off x="4114800" y="3886200"/>
            <a:ext cx="2362200" cy="0"/>
          </a:xfrm>
          <a:prstGeom prst="line">
            <a:avLst/>
          </a:prstGeom>
          <a:noFill/>
          <a:ln w="9525">
            <a:solidFill>
              <a:srgbClr val="000000"/>
            </a:solidFill>
            <a:round/>
            <a:headEnd/>
            <a:tailEnd type="triangle" w="med" len="med"/>
          </a:ln>
        </p:spPr>
        <p:txBody>
          <a:bodyPr/>
          <a:lstStyle/>
          <a:p>
            <a:endParaRPr lang="fa-IR"/>
          </a:p>
        </p:txBody>
      </p:sp>
      <p:sp>
        <p:nvSpPr>
          <p:cNvPr id="28714" name="Text Box 42"/>
          <p:cNvSpPr txBox="1">
            <a:spLocks noChangeArrowheads="1"/>
          </p:cNvSpPr>
          <p:nvPr/>
        </p:nvSpPr>
        <p:spPr bwMode="auto">
          <a:xfrm>
            <a:off x="4419600" y="4006850"/>
            <a:ext cx="1776413"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تغيير سريع قوانين حاكم بر </a:t>
            </a:r>
            <a:r>
              <a:rPr lang="fa-IR" sz="1400">
                <a:solidFill>
                  <a:srgbClr val="000000"/>
                </a:solidFill>
                <a:latin typeface="Times New Roman" pitchFamily="18" charset="0"/>
                <a:cs typeface="Zar" pitchFamily="2" charset="-78"/>
              </a:rPr>
              <a:t>......</a:t>
            </a:r>
            <a:endParaRPr lang="en-US" sz="1400">
              <a:solidFill>
                <a:srgbClr val="000000"/>
              </a:solidFill>
              <a:latin typeface="Times New Roman" pitchFamily="18" charset="0"/>
              <a:cs typeface="Zar" pitchFamily="2" charset="-78"/>
            </a:endParaRPr>
          </a:p>
        </p:txBody>
      </p:sp>
      <p:sp>
        <p:nvSpPr>
          <p:cNvPr id="28715" name="Line 43"/>
          <p:cNvSpPr>
            <a:spLocks noChangeShapeType="1"/>
          </p:cNvSpPr>
          <p:nvPr/>
        </p:nvSpPr>
        <p:spPr bwMode="auto">
          <a:xfrm>
            <a:off x="4419600" y="4267200"/>
            <a:ext cx="1905000" cy="0"/>
          </a:xfrm>
          <a:prstGeom prst="line">
            <a:avLst/>
          </a:prstGeom>
          <a:noFill/>
          <a:ln w="9525">
            <a:solidFill>
              <a:srgbClr val="000000"/>
            </a:solidFill>
            <a:round/>
            <a:headEnd/>
            <a:tailEnd type="triangle" w="med" len="med"/>
          </a:ln>
        </p:spPr>
        <p:txBody>
          <a:bodyPr/>
          <a:lstStyle/>
          <a:p>
            <a:endParaRPr lang="fa-IR"/>
          </a:p>
        </p:txBody>
      </p:sp>
      <p:sp>
        <p:nvSpPr>
          <p:cNvPr id="28716" name="Text Box 44"/>
          <p:cNvSpPr txBox="1">
            <a:spLocks noChangeArrowheads="1"/>
          </p:cNvSpPr>
          <p:nvPr/>
        </p:nvSpPr>
        <p:spPr bwMode="auto">
          <a:xfrm>
            <a:off x="4343400" y="4464050"/>
            <a:ext cx="1673225" cy="304800"/>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آگاه نبودن متقاضي از قوانين</a:t>
            </a:r>
            <a:endParaRPr lang="en-US" sz="1400">
              <a:solidFill>
                <a:srgbClr val="000000"/>
              </a:solidFill>
              <a:latin typeface="Times New Roman" pitchFamily="18" charset="0"/>
              <a:cs typeface="Zar" pitchFamily="2" charset="-78"/>
            </a:endParaRPr>
          </a:p>
        </p:txBody>
      </p:sp>
      <p:sp>
        <p:nvSpPr>
          <p:cNvPr id="28717" name="Line 45"/>
          <p:cNvSpPr>
            <a:spLocks noChangeShapeType="1"/>
          </p:cNvSpPr>
          <p:nvPr/>
        </p:nvSpPr>
        <p:spPr bwMode="auto">
          <a:xfrm>
            <a:off x="4343400" y="4724400"/>
            <a:ext cx="1828800" cy="0"/>
          </a:xfrm>
          <a:prstGeom prst="line">
            <a:avLst/>
          </a:prstGeom>
          <a:noFill/>
          <a:ln w="9525">
            <a:solidFill>
              <a:srgbClr val="000000"/>
            </a:solidFill>
            <a:round/>
            <a:headEnd/>
            <a:tailEnd type="triangle" w="med" len="med"/>
          </a:ln>
        </p:spPr>
        <p:txBody>
          <a:bodyPr/>
          <a:lstStyle/>
          <a:p>
            <a:endParaRPr lang="fa-IR"/>
          </a:p>
        </p:txBody>
      </p:sp>
      <p:sp>
        <p:nvSpPr>
          <p:cNvPr id="28718" name="Text Box 46"/>
          <p:cNvSpPr txBox="1">
            <a:spLocks noChangeArrowheads="1"/>
          </p:cNvSpPr>
          <p:nvPr/>
        </p:nvSpPr>
        <p:spPr bwMode="auto">
          <a:xfrm>
            <a:off x="4114800" y="4997450"/>
            <a:ext cx="1663700" cy="517525"/>
          </a:xfrm>
          <a:prstGeom prst="rect">
            <a:avLst/>
          </a:prstGeom>
          <a:noFill/>
          <a:ln w="9525">
            <a:noFill/>
            <a:miter lim="800000"/>
            <a:headEnd/>
            <a:tailEnd/>
          </a:ln>
        </p:spPr>
        <p:txBody>
          <a:bodyPr wrap="none">
            <a:spAutoFit/>
          </a:bodyPr>
          <a:lstStyle/>
          <a:p>
            <a:r>
              <a:rPr lang="ar-SA" sz="1400">
                <a:solidFill>
                  <a:srgbClr val="000000"/>
                </a:solidFill>
                <a:latin typeface="Times New Roman" pitchFamily="18" charset="0"/>
                <a:cs typeface="Zar" pitchFamily="2" charset="-78"/>
              </a:rPr>
              <a:t>طولاني بودن زمان تعهد ثبتي</a:t>
            </a:r>
          </a:p>
          <a:p>
            <a:r>
              <a:rPr lang="ar-SA" sz="1400">
                <a:solidFill>
                  <a:srgbClr val="000000"/>
                </a:solidFill>
                <a:latin typeface="Times New Roman" pitchFamily="18" charset="0"/>
                <a:cs typeface="Zar" pitchFamily="2" charset="-78"/>
              </a:rPr>
              <a:t> در دفاتر اسناد رسمي</a:t>
            </a:r>
            <a:endParaRPr lang="en-US" sz="1400">
              <a:solidFill>
                <a:srgbClr val="000000"/>
              </a:solidFill>
              <a:latin typeface="Times New Roman" pitchFamily="18" charset="0"/>
              <a:cs typeface="Zar" pitchFamily="2" charset="-78"/>
            </a:endParaRPr>
          </a:p>
        </p:txBody>
      </p:sp>
      <p:sp>
        <p:nvSpPr>
          <p:cNvPr id="28719" name="Line 47"/>
          <p:cNvSpPr>
            <a:spLocks noChangeShapeType="1"/>
          </p:cNvSpPr>
          <p:nvPr/>
        </p:nvSpPr>
        <p:spPr bwMode="auto">
          <a:xfrm>
            <a:off x="4191000" y="5486400"/>
            <a:ext cx="1600200" cy="0"/>
          </a:xfrm>
          <a:prstGeom prst="line">
            <a:avLst/>
          </a:prstGeom>
          <a:noFill/>
          <a:ln w="9525">
            <a:solidFill>
              <a:srgbClr val="000000"/>
            </a:solidFill>
            <a:round/>
            <a:headEnd/>
            <a:tailEnd type="triangle" w="med" len="med"/>
          </a:ln>
        </p:spPr>
        <p:txBody>
          <a:bodyPr/>
          <a:lstStyle/>
          <a:p>
            <a:endParaRPr lang="fa-IR"/>
          </a:p>
        </p:txBody>
      </p:sp>
      <p:sp>
        <p:nvSpPr>
          <p:cNvPr id="28720" name="Text Box 48"/>
          <p:cNvSpPr txBox="1">
            <a:spLocks noChangeArrowheads="1"/>
          </p:cNvSpPr>
          <p:nvPr/>
        </p:nvSpPr>
        <p:spPr bwMode="auto">
          <a:xfrm>
            <a:off x="5257800" y="0"/>
            <a:ext cx="3886200" cy="708025"/>
          </a:xfrm>
          <a:prstGeom prst="rect">
            <a:avLst/>
          </a:prstGeom>
          <a:noFill/>
          <a:ln w="9525">
            <a:noFill/>
            <a:miter lim="800000"/>
            <a:headEnd/>
            <a:tailEnd/>
          </a:ln>
        </p:spPr>
        <p:txBody>
          <a:bodyPr>
            <a:spAutoFit/>
          </a:bodyPr>
          <a:lstStyle/>
          <a:p>
            <a:pPr algn="r" rtl="1"/>
            <a:r>
              <a:rPr lang="fa-IR" sz="4000" b="1" dirty="0">
                <a:solidFill>
                  <a:srgbClr val="000000"/>
                </a:solidFill>
                <a:cs typeface="Arial" pitchFamily="34" charset="0"/>
              </a:rPr>
              <a:t>نمودار استخوان ماهی  </a:t>
            </a:r>
            <a:endParaRPr lang="en-US" sz="4000" b="1" dirty="0">
              <a:solidFill>
                <a:srgbClr val="000000"/>
              </a:solidFill>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03238" y="271463"/>
            <a:ext cx="7885112" cy="1189037"/>
          </a:xfrm>
          <a:prstGeom prst="rect">
            <a:avLst/>
          </a:prstGeom>
          <a:noFill/>
          <a:ln w="9525">
            <a:noFill/>
            <a:miter lim="800000"/>
            <a:headEnd/>
            <a:tailEnd/>
          </a:ln>
        </p:spPr>
        <p:txBody>
          <a:bodyPr>
            <a:spAutoFit/>
          </a:bodyPr>
          <a:lstStyle/>
          <a:p>
            <a:pPr algn="ctr" rtl="1">
              <a:spcBef>
                <a:spcPct val="50000"/>
              </a:spcBef>
            </a:pPr>
            <a:r>
              <a:rPr lang="fa-IR" sz="3600" b="1">
                <a:solidFill>
                  <a:srgbClr val="FF0000"/>
                </a:solidFill>
                <a:cs typeface="Arial" pitchFamily="34" charset="0"/>
              </a:rPr>
              <a:t>ليست بارش افكار راه حل‌ها و اولويت بندي</a:t>
            </a:r>
          </a:p>
          <a:p>
            <a:pPr algn="ctr" rtl="1">
              <a:spcBef>
                <a:spcPct val="50000"/>
              </a:spcBef>
            </a:pPr>
            <a:r>
              <a:rPr lang="fa-IR" sz="2400" b="1">
                <a:solidFill>
                  <a:srgbClr val="1931E1"/>
                </a:solidFill>
                <a:cs typeface="Arial" pitchFamily="34" charset="0"/>
              </a:rPr>
              <a:t>عنوان علل - مشکلات</a:t>
            </a:r>
            <a:endParaRPr lang="en-US" sz="2400" b="1">
              <a:solidFill>
                <a:srgbClr val="1931E1"/>
              </a:solidFill>
              <a:cs typeface="Arial" pitchFamily="34" charset="0"/>
            </a:endParaRPr>
          </a:p>
        </p:txBody>
      </p:sp>
      <p:sp>
        <p:nvSpPr>
          <p:cNvPr id="29699" name="Text Box 4"/>
          <p:cNvSpPr txBox="1">
            <a:spLocks noChangeArrowheads="1"/>
          </p:cNvSpPr>
          <p:nvPr/>
        </p:nvSpPr>
        <p:spPr bwMode="auto">
          <a:xfrm>
            <a:off x="838200" y="1371600"/>
            <a:ext cx="7488238" cy="5116513"/>
          </a:xfrm>
          <a:prstGeom prst="rect">
            <a:avLst/>
          </a:prstGeom>
          <a:noFill/>
          <a:ln w="9525">
            <a:noFill/>
            <a:miter lim="800000"/>
            <a:headEnd/>
            <a:tailEnd/>
          </a:ln>
        </p:spPr>
        <p:txBody>
          <a:bodyPr>
            <a:spAutoFit/>
          </a:bodyPr>
          <a:lstStyle/>
          <a:p>
            <a:pPr marL="342900" indent="-342900" algn="r" rtl="1">
              <a:spcBef>
                <a:spcPct val="50000"/>
              </a:spcBef>
            </a:pPr>
            <a:r>
              <a:rPr lang="fa-IR" sz="2400" b="1" dirty="0">
                <a:solidFill>
                  <a:srgbClr val="000000"/>
                </a:solidFill>
                <a:latin typeface="Tahoma" pitchFamily="34" charset="0"/>
                <a:cs typeface="Zar" pitchFamily="2" charset="-78"/>
              </a:rPr>
              <a:t>1</a:t>
            </a:r>
            <a:r>
              <a:rPr lang="fa-IR" sz="2400" b="1" dirty="0">
                <a:solidFill>
                  <a:srgbClr val="000000"/>
                </a:solidFill>
                <a:cs typeface="Arial" pitchFamily="34" charset="0"/>
              </a:rPr>
              <a:t>- </a:t>
            </a:r>
            <a:r>
              <a:rPr lang="fa-IR" b="1" dirty="0">
                <a:solidFill>
                  <a:srgbClr val="000000"/>
                </a:solidFill>
                <a:cs typeface="Arial" pitchFamily="34" charset="0"/>
              </a:rPr>
              <a:t>نداشتن آموزش پرسنل</a:t>
            </a:r>
            <a:endParaRPr lang="fa-IR" sz="2400" b="1" dirty="0">
              <a:solidFill>
                <a:srgbClr val="000000"/>
              </a:solidFill>
              <a:cs typeface="Arial" pitchFamily="34" charset="0"/>
            </a:endParaRPr>
          </a:p>
          <a:p>
            <a:pPr marL="342900" indent="-342900" algn="r" rtl="1">
              <a:spcBef>
                <a:spcPct val="50000"/>
              </a:spcBef>
            </a:pPr>
            <a:r>
              <a:rPr lang="fa-IR" sz="2400" b="1" dirty="0">
                <a:solidFill>
                  <a:srgbClr val="000000"/>
                </a:solidFill>
                <a:cs typeface="Arial" pitchFamily="34" charset="0"/>
              </a:rPr>
              <a:t>2- </a:t>
            </a:r>
            <a:r>
              <a:rPr lang="fa-IR" b="1" dirty="0">
                <a:solidFill>
                  <a:srgbClr val="000000"/>
                </a:solidFill>
                <a:cs typeface="Arial" pitchFamily="34" charset="0"/>
              </a:rPr>
              <a:t>کمبود نيروی انسانی</a:t>
            </a:r>
            <a:endParaRPr lang="fa-IR" sz="2400" b="1" dirty="0">
              <a:solidFill>
                <a:srgbClr val="000000"/>
              </a:solidFill>
              <a:cs typeface="Arial" pitchFamily="34" charset="0"/>
            </a:endParaRPr>
          </a:p>
          <a:p>
            <a:pPr marL="342900" indent="-342900" algn="r" rtl="1">
              <a:spcBef>
                <a:spcPct val="50000"/>
              </a:spcBef>
            </a:pPr>
            <a:r>
              <a:rPr lang="fa-IR" sz="2400" b="1" dirty="0">
                <a:solidFill>
                  <a:srgbClr val="000000"/>
                </a:solidFill>
                <a:cs typeface="Arial" pitchFamily="34" charset="0"/>
              </a:rPr>
              <a:t>3- </a:t>
            </a:r>
            <a:r>
              <a:rPr lang="fa-IR" b="1" dirty="0">
                <a:solidFill>
                  <a:srgbClr val="000000"/>
                </a:solidFill>
                <a:cs typeface="Arial" pitchFamily="34" charset="0"/>
              </a:rPr>
              <a:t>کمبود حقوق و دستمزد</a:t>
            </a:r>
            <a:endParaRPr lang="fa-IR" sz="2400" b="1" dirty="0">
              <a:solidFill>
                <a:srgbClr val="000000"/>
              </a:solidFill>
              <a:cs typeface="Arial" pitchFamily="34" charset="0"/>
            </a:endParaRPr>
          </a:p>
          <a:p>
            <a:pPr marL="342900" indent="-342900" algn="r" rtl="1">
              <a:spcBef>
                <a:spcPct val="50000"/>
              </a:spcBef>
            </a:pPr>
            <a:r>
              <a:rPr lang="fa-IR" sz="2400" b="1" dirty="0">
                <a:solidFill>
                  <a:srgbClr val="000000"/>
                </a:solidFill>
                <a:cs typeface="Arial" pitchFamily="34" charset="0"/>
              </a:rPr>
              <a:t>4- </a:t>
            </a:r>
            <a:r>
              <a:rPr lang="fa-IR" b="1" dirty="0">
                <a:solidFill>
                  <a:srgbClr val="000000"/>
                </a:solidFill>
                <a:cs typeface="Arial" pitchFamily="34" charset="0"/>
              </a:rPr>
              <a:t>طولانی بودن مسير بازديد</a:t>
            </a:r>
            <a:endParaRPr lang="fa-IR" sz="2400" b="1" dirty="0">
              <a:solidFill>
                <a:srgbClr val="000000"/>
              </a:solidFill>
              <a:cs typeface="Arial" pitchFamily="34" charset="0"/>
            </a:endParaRPr>
          </a:p>
          <a:p>
            <a:pPr marL="342900" indent="-342900" algn="r" rtl="1">
              <a:spcBef>
                <a:spcPct val="50000"/>
              </a:spcBef>
            </a:pPr>
            <a:r>
              <a:rPr lang="fa-IR" sz="2400" b="1" dirty="0">
                <a:solidFill>
                  <a:srgbClr val="000000"/>
                </a:solidFill>
                <a:cs typeface="Arial" pitchFamily="34" charset="0"/>
              </a:rPr>
              <a:t>5- </a:t>
            </a:r>
            <a:r>
              <a:rPr lang="fa-IR" b="1" dirty="0">
                <a:solidFill>
                  <a:srgbClr val="000000"/>
                </a:solidFill>
                <a:cs typeface="Arial" pitchFamily="34" charset="0"/>
              </a:rPr>
              <a:t>صدور کليه مجوزها از سوی .......</a:t>
            </a:r>
            <a:endParaRPr lang="fa-IR" sz="2400" b="1" dirty="0">
              <a:solidFill>
                <a:srgbClr val="000000"/>
              </a:solidFill>
              <a:cs typeface="Arial" pitchFamily="34" charset="0"/>
            </a:endParaRPr>
          </a:p>
          <a:p>
            <a:pPr marL="342900" indent="-342900" algn="r" rtl="1">
              <a:spcBef>
                <a:spcPct val="50000"/>
              </a:spcBef>
            </a:pPr>
            <a:r>
              <a:rPr lang="fa-IR" sz="2400" b="1" dirty="0">
                <a:solidFill>
                  <a:srgbClr val="000000"/>
                </a:solidFill>
                <a:cs typeface="Arial" pitchFamily="34" charset="0"/>
              </a:rPr>
              <a:t>6- </a:t>
            </a:r>
            <a:r>
              <a:rPr lang="fa-IR" b="1" dirty="0">
                <a:solidFill>
                  <a:srgbClr val="000000"/>
                </a:solidFill>
                <a:cs typeface="Arial" pitchFamily="34" charset="0"/>
              </a:rPr>
              <a:t>کمبود تعداد جلسات</a:t>
            </a:r>
            <a:endParaRPr lang="fa-IR" sz="2400" b="1" dirty="0">
              <a:solidFill>
                <a:srgbClr val="000000"/>
              </a:solidFill>
              <a:cs typeface="Arial" pitchFamily="34" charset="0"/>
            </a:endParaRPr>
          </a:p>
          <a:p>
            <a:pPr marL="342900" indent="-342900" algn="r" rtl="1">
              <a:spcBef>
                <a:spcPct val="50000"/>
              </a:spcBef>
            </a:pPr>
            <a:r>
              <a:rPr lang="fa-IR" sz="2400" b="1" dirty="0">
                <a:solidFill>
                  <a:srgbClr val="000000"/>
                </a:solidFill>
                <a:cs typeface="Arial" pitchFamily="34" charset="0"/>
              </a:rPr>
              <a:t>7- </a:t>
            </a:r>
            <a:r>
              <a:rPr lang="fa-IR" b="1" dirty="0">
                <a:solidFill>
                  <a:srgbClr val="000000"/>
                </a:solidFill>
                <a:cs typeface="Arial" pitchFamily="34" charset="0"/>
              </a:rPr>
              <a:t>عدم حضور متقاضی در بازديد از محل</a:t>
            </a:r>
            <a:endParaRPr lang="fa-IR" sz="2400" b="1" dirty="0">
              <a:solidFill>
                <a:srgbClr val="000000"/>
              </a:solidFill>
              <a:cs typeface="Arial" pitchFamily="34" charset="0"/>
            </a:endParaRPr>
          </a:p>
          <a:p>
            <a:pPr marL="342900" indent="-342900" algn="r" rtl="1">
              <a:spcBef>
                <a:spcPct val="50000"/>
              </a:spcBef>
            </a:pPr>
            <a:r>
              <a:rPr lang="fa-IR" sz="2400" b="1" dirty="0">
                <a:solidFill>
                  <a:srgbClr val="000000"/>
                </a:solidFill>
                <a:cs typeface="Arial" pitchFamily="34" charset="0"/>
              </a:rPr>
              <a:t>8- </a:t>
            </a:r>
            <a:r>
              <a:rPr lang="fa-IR" b="1" dirty="0">
                <a:solidFill>
                  <a:srgbClr val="000000"/>
                </a:solidFill>
                <a:cs typeface="Arial" pitchFamily="34" charset="0"/>
              </a:rPr>
              <a:t>سرگردانی ارباب رجوع</a:t>
            </a:r>
          </a:p>
          <a:p>
            <a:pPr marL="342900" indent="-342900" algn="r" rtl="1">
              <a:spcBef>
                <a:spcPct val="50000"/>
              </a:spcBef>
            </a:pPr>
            <a:r>
              <a:rPr lang="fa-IR" b="1" dirty="0">
                <a:solidFill>
                  <a:srgbClr val="000000"/>
                </a:solidFill>
                <a:cs typeface="Arial" pitchFamily="34" charset="0"/>
              </a:rPr>
              <a:t>9-عدم توانايی هزينه های مصوب دولتی توسط متقاضی</a:t>
            </a:r>
          </a:p>
          <a:p>
            <a:pPr marL="342900" indent="-342900" algn="r" rtl="1">
              <a:spcBef>
                <a:spcPct val="50000"/>
              </a:spcBef>
            </a:pPr>
            <a:r>
              <a:rPr lang="fa-IR" b="1" dirty="0">
                <a:solidFill>
                  <a:srgbClr val="000000"/>
                </a:solidFill>
                <a:cs typeface="Arial" pitchFamily="34" charset="0"/>
              </a:rPr>
              <a:t>10- ندادن اختيارات به ادارات تابعه جهت بازديد</a:t>
            </a:r>
            <a:endParaRPr lang="en-US" b="1" dirty="0">
              <a:solidFill>
                <a:srgbClr val="000000"/>
              </a:solidFill>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63575" y="185738"/>
            <a:ext cx="7885113" cy="1189037"/>
          </a:xfrm>
          <a:prstGeom prst="rect">
            <a:avLst/>
          </a:prstGeom>
          <a:noFill/>
          <a:ln w="9525">
            <a:noFill/>
            <a:miter lim="800000"/>
            <a:headEnd/>
            <a:tailEnd/>
          </a:ln>
        </p:spPr>
        <p:txBody>
          <a:bodyPr>
            <a:spAutoFit/>
          </a:bodyPr>
          <a:lstStyle/>
          <a:p>
            <a:pPr algn="ctr" rtl="1">
              <a:spcBef>
                <a:spcPct val="50000"/>
              </a:spcBef>
            </a:pPr>
            <a:r>
              <a:rPr lang="fa-IR" sz="3600" b="1">
                <a:solidFill>
                  <a:srgbClr val="FF0000"/>
                </a:solidFill>
                <a:cs typeface="Arial" pitchFamily="34" charset="0"/>
              </a:rPr>
              <a:t>ليست بارش افكار راه حل‌ها و اولويت بندي</a:t>
            </a:r>
          </a:p>
          <a:p>
            <a:pPr algn="ctr" rtl="1">
              <a:spcBef>
                <a:spcPct val="50000"/>
              </a:spcBef>
            </a:pPr>
            <a:r>
              <a:rPr lang="fa-IR" sz="2400" b="1">
                <a:solidFill>
                  <a:srgbClr val="1931E1"/>
                </a:solidFill>
                <a:cs typeface="Arial" pitchFamily="34" charset="0"/>
              </a:rPr>
              <a:t>عنوان علل - راهکارها</a:t>
            </a:r>
            <a:endParaRPr lang="en-US" sz="2400" b="1">
              <a:solidFill>
                <a:srgbClr val="1931E1"/>
              </a:solidFill>
              <a:cs typeface="Arial" pitchFamily="34" charset="0"/>
            </a:endParaRPr>
          </a:p>
        </p:txBody>
      </p:sp>
      <p:sp>
        <p:nvSpPr>
          <p:cNvPr id="30723" name="Text Box 5"/>
          <p:cNvSpPr txBox="1">
            <a:spLocks noChangeArrowheads="1"/>
          </p:cNvSpPr>
          <p:nvPr/>
        </p:nvSpPr>
        <p:spPr bwMode="auto">
          <a:xfrm>
            <a:off x="762000" y="1676400"/>
            <a:ext cx="7467600" cy="4789488"/>
          </a:xfrm>
          <a:prstGeom prst="rect">
            <a:avLst/>
          </a:prstGeom>
          <a:noFill/>
          <a:ln w="9525">
            <a:noFill/>
            <a:miter lim="800000"/>
            <a:headEnd/>
            <a:tailEnd/>
          </a:ln>
        </p:spPr>
        <p:txBody>
          <a:bodyPr>
            <a:spAutoFit/>
          </a:bodyPr>
          <a:lstStyle/>
          <a:p>
            <a:pPr algn="r" rtl="1"/>
            <a:r>
              <a:rPr lang="fa-IR" sz="2800" b="1">
                <a:solidFill>
                  <a:srgbClr val="000000"/>
                </a:solidFill>
                <a:cs typeface="Zar" pitchFamily="2" charset="-78"/>
              </a:rPr>
              <a:t>1</a:t>
            </a:r>
            <a:r>
              <a:rPr lang="fa-IR" sz="2800" b="1">
                <a:solidFill>
                  <a:srgbClr val="000000"/>
                </a:solidFill>
                <a:cs typeface="Arial" pitchFamily="34" charset="0"/>
              </a:rPr>
              <a:t>-گذاشتن دوره آموزشی برای کار گزار</a:t>
            </a:r>
          </a:p>
          <a:p>
            <a:pPr algn="r" rtl="1"/>
            <a:r>
              <a:rPr lang="fa-IR" sz="2800" b="1">
                <a:solidFill>
                  <a:srgbClr val="000000"/>
                </a:solidFill>
                <a:cs typeface="Arial" pitchFamily="34" charset="0"/>
              </a:rPr>
              <a:t>2- استخدام نيروی متخصص مرتبط با شغل</a:t>
            </a:r>
          </a:p>
          <a:p>
            <a:pPr algn="r" rtl="1"/>
            <a:r>
              <a:rPr lang="fa-IR" sz="2800" b="1">
                <a:solidFill>
                  <a:srgbClr val="000000"/>
                </a:solidFill>
                <a:cs typeface="Arial" pitchFamily="34" charset="0"/>
              </a:rPr>
              <a:t>3- افزايش اعتبارات جاری جهت بالا بردن دستمزد ها</a:t>
            </a:r>
          </a:p>
          <a:p>
            <a:pPr algn="r" rtl="1"/>
            <a:r>
              <a:rPr lang="fa-IR" sz="2800" b="1">
                <a:solidFill>
                  <a:srgbClr val="000000"/>
                </a:solidFill>
                <a:cs typeface="Arial" pitchFamily="34" charset="0"/>
              </a:rPr>
              <a:t>4- صدور مجوز از طريق اداره متولی</a:t>
            </a:r>
          </a:p>
          <a:p>
            <a:pPr algn="r" rtl="1"/>
            <a:r>
              <a:rPr lang="fa-IR" sz="2800" b="1">
                <a:solidFill>
                  <a:srgbClr val="000000"/>
                </a:solidFill>
                <a:cs typeface="Arial" pitchFamily="34" charset="0"/>
              </a:rPr>
              <a:t>5- افزايش تعداد جلسات صدور مجوز</a:t>
            </a:r>
          </a:p>
          <a:p>
            <a:pPr algn="r" rtl="1"/>
            <a:r>
              <a:rPr lang="fa-IR" sz="2800" b="1">
                <a:solidFill>
                  <a:srgbClr val="000000"/>
                </a:solidFill>
                <a:cs typeface="Arial" pitchFamily="34" charset="0"/>
              </a:rPr>
              <a:t>6- پايين آوردن مبالغ تعرفه دولتی</a:t>
            </a:r>
          </a:p>
          <a:p>
            <a:pPr algn="r" rtl="1"/>
            <a:r>
              <a:rPr lang="fa-IR" sz="2800" b="1">
                <a:solidFill>
                  <a:srgbClr val="000000"/>
                </a:solidFill>
                <a:cs typeface="Arial" pitchFamily="34" charset="0"/>
              </a:rPr>
              <a:t>7- نصب تابلو های هدايت شونده</a:t>
            </a:r>
          </a:p>
          <a:p>
            <a:pPr algn="r" rtl="1"/>
            <a:r>
              <a:rPr lang="fa-IR" sz="2800" b="1">
                <a:solidFill>
                  <a:srgbClr val="000000"/>
                </a:solidFill>
                <a:cs typeface="Arial" pitchFamily="34" charset="0"/>
              </a:rPr>
              <a:t>8- اعزام نماينده ادارات تابعه بجای نماينده ........ جهت بازديد از محل</a:t>
            </a:r>
            <a:endParaRPr lang="en-US" sz="2800" b="1">
              <a:solidFill>
                <a:srgbClr val="000000"/>
              </a:solidFill>
              <a:cs typeface="Arial" pitchFamily="34" charset="0"/>
            </a:endParaRPr>
          </a:p>
          <a:p>
            <a:pPr algn="r" rtl="1"/>
            <a:endParaRPr lang="fa-IR" sz="2800" b="1">
              <a:solidFill>
                <a:srgbClr val="000000"/>
              </a:solidFill>
              <a:cs typeface="Arial" pitchFamily="34" charset="0"/>
            </a:endParaRPr>
          </a:p>
          <a:p>
            <a:pPr algn="r" rtl="1"/>
            <a:endParaRPr lang="en-US" sz="2800">
              <a:solidFill>
                <a:srgbClr val="000000"/>
              </a:solidFill>
              <a:cs typeface="Zar"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23850" y="476250"/>
            <a:ext cx="8351838" cy="579438"/>
          </a:xfrm>
          <a:prstGeom prst="rect">
            <a:avLst/>
          </a:prstGeom>
          <a:noFill/>
          <a:ln w="9525">
            <a:noFill/>
            <a:miter lim="800000"/>
            <a:headEnd/>
            <a:tailEnd/>
          </a:ln>
        </p:spPr>
        <p:txBody>
          <a:bodyPr>
            <a:spAutoFit/>
          </a:bodyPr>
          <a:lstStyle/>
          <a:p>
            <a:pPr algn="r">
              <a:spcBef>
                <a:spcPct val="50000"/>
              </a:spcBef>
            </a:pPr>
            <a:r>
              <a:rPr lang="fa-IR" sz="2000" b="1" dirty="0">
                <a:solidFill>
                  <a:srgbClr val="FF0000"/>
                </a:solidFill>
                <a:cs typeface="Arial" pitchFamily="34" charset="0"/>
              </a:rPr>
              <a:t>جدول درصد دهي به علل</a:t>
            </a:r>
            <a:r>
              <a:rPr lang="fa-IR" sz="3200" b="1" dirty="0">
                <a:solidFill>
                  <a:srgbClr val="FF0000"/>
                </a:solidFill>
                <a:cs typeface="Arial" pitchFamily="34" charset="0"/>
              </a:rPr>
              <a:t> </a:t>
            </a:r>
            <a:r>
              <a:rPr lang="fa-IR" sz="2000" b="1" dirty="0">
                <a:solidFill>
                  <a:srgbClr val="FF0000"/>
                </a:solidFill>
                <a:cs typeface="Arial" pitchFamily="34" charset="0"/>
              </a:rPr>
              <a:t>فرايند طولاني شدن صدور مجوز .....................</a:t>
            </a:r>
            <a:endParaRPr lang="en-US" sz="2000" b="1" dirty="0">
              <a:solidFill>
                <a:srgbClr val="FF0000"/>
              </a:solidFill>
              <a:cs typeface="Arial" pitchFamily="34" charset="0"/>
            </a:endParaRPr>
          </a:p>
        </p:txBody>
      </p:sp>
      <p:sp>
        <p:nvSpPr>
          <p:cNvPr id="31747" name="Rectangle 3"/>
          <p:cNvSpPr>
            <a:spLocks noChangeArrowheads="1"/>
          </p:cNvSpPr>
          <p:nvPr/>
        </p:nvSpPr>
        <p:spPr bwMode="auto">
          <a:xfrm>
            <a:off x="3132138" y="5511800"/>
            <a:ext cx="1511300" cy="895350"/>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800" b="1">
              <a:solidFill>
                <a:srgbClr val="000000"/>
              </a:solidFill>
              <a:latin typeface="Franklin Gothic Book" pitchFamily="34" charset="0"/>
              <a:cs typeface="Mitra" pitchFamily="2" charset="-78"/>
            </a:endParaRPr>
          </a:p>
        </p:txBody>
      </p:sp>
      <p:sp>
        <p:nvSpPr>
          <p:cNvPr id="31748" name="Rectangle 4"/>
          <p:cNvSpPr>
            <a:spLocks noChangeArrowheads="1"/>
          </p:cNvSpPr>
          <p:nvPr/>
        </p:nvSpPr>
        <p:spPr bwMode="auto">
          <a:xfrm>
            <a:off x="3132138" y="4968875"/>
            <a:ext cx="1511300" cy="542925"/>
          </a:xfrm>
          <a:prstGeom prst="rect">
            <a:avLst/>
          </a:prstGeom>
          <a:noFill/>
          <a:ln w="9525">
            <a:solidFill>
              <a:srgbClr val="000000"/>
            </a:solidFill>
            <a:miter lim="800000"/>
            <a:headEnd/>
            <a:tailEnd/>
          </a:ln>
        </p:spPr>
        <p:txBody>
          <a:bodyPr lIns="90000" tIns="46800" rIns="90000" bIns="46800" anchor="ctr" anchorCtr="1"/>
          <a:lstStyle/>
          <a:p>
            <a:pPr algn="ct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49" name="Rectangle 5"/>
          <p:cNvSpPr>
            <a:spLocks noChangeArrowheads="1"/>
          </p:cNvSpPr>
          <p:nvPr/>
        </p:nvSpPr>
        <p:spPr bwMode="auto">
          <a:xfrm>
            <a:off x="3132138" y="4425950"/>
            <a:ext cx="1511300" cy="542925"/>
          </a:xfrm>
          <a:prstGeom prst="rect">
            <a:avLst/>
          </a:prstGeom>
          <a:noFill/>
          <a:ln w="9525">
            <a:solidFill>
              <a:srgbClr val="000000"/>
            </a:solidFill>
            <a:miter lim="800000"/>
            <a:headEnd/>
            <a:tailEnd/>
          </a:ln>
        </p:spPr>
        <p:txBody>
          <a:bodyPr lIns="90000" tIns="46800" rIns="90000" bIns="46800" anchor="ctr" anchorCtr="1"/>
          <a:lstStyle/>
          <a:p>
            <a:pPr algn="ct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50" name="Rectangle 6"/>
          <p:cNvSpPr>
            <a:spLocks noChangeArrowheads="1"/>
          </p:cNvSpPr>
          <p:nvPr/>
        </p:nvSpPr>
        <p:spPr bwMode="auto">
          <a:xfrm>
            <a:off x="3132138" y="3883025"/>
            <a:ext cx="1511300" cy="542925"/>
          </a:xfrm>
          <a:prstGeom prst="rect">
            <a:avLst/>
          </a:prstGeom>
          <a:noFill/>
          <a:ln w="9525">
            <a:solidFill>
              <a:srgbClr val="000000"/>
            </a:solidFill>
            <a:miter lim="800000"/>
            <a:headEnd/>
            <a:tailEnd/>
          </a:ln>
        </p:spPr>
        <p:txBody>
          <a:bodyPr lIns="90000" tIns="46800" rIns="90000" bIns="46800" anchor="ctr" anchorCtr="1"/>
          <a:lstStyle/>
          <a:p>
            <a:pPr algn="ct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51" name="Rectangle 7"/>
          <p:cNvSpPr>
            <a:spLocks noChangeArrowheads="1"/>
          </p:cNvSpPr>
          <p:nvPr/>
        </p:nvSpPr>
        <p:spPr bwMode="auto">
          <a:xfrm>
            <a:off x="3132138" y="3379788"/>
            <a:ext cx="1511300" cy="503237"/>
          </a:xfrm>
          <a:prstGeom prst="rect">
            <a:avLst/>
          </a:prstGeom>
          <a:noFill/>
          <a:ln w="9525">
            <a:solidFill>
              <a:srgbClr val="000000"/>
            </a:solidFill>
            <a:miter lim="800000"/>
            <a:headEnd/>
            <a:tailEnd/>
          </a:ln>
        </p:spPr>
        <p:txBody>
          <a:bodyPr lIns="90000" tIns="46800" rIns="90000" bIns="46800" anchor="ctr" anchorCtr="1"/>
          <a:lstStyle/>
          <a:p>
            <a:pPr algn="ct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52" name="Rectangle 8"/>
          <p:cNvSpPr>
            <a:spLocks noChangeArrowheads="1"/>
          </p:cNvSpPr>
          <p:nvPr/>
        </p:nvSpPr>
        <p:spPr bwMode="auto">
          <a:xfrm>
            <a:off x="3132138" y="2876550"/>
            <a:ext cx="1511300" cy="503238"/>
          </a:xfrm>
          <a:prstGeom prst="rect">
            <a:avLst/>
          </a:prstGeom>
          <a:noFill/>
          <a:ln w="9525">
            <a:solidFill>
              <a:srgbClr val="000000"/>
            </a:solidFill>
            <a:miter lim="800000"/>
            <a:headEnd/>
            <a:tailEnd/>
          </a:ln>
        </p:spPr>
        <p:txBody>
          <a:bodyPr lIns="90000" tIns="46800" rIns="90000" bIns="46800" anchor="ctr" anchorCtr="1"/>
          <a:lstStyle/>
          <a:p>
            <a:pPr algn="ct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53" name="Rectangle 9"/>
          <p:cNvSpPr>
            <a:spLocks noChangeArrowheads="1"/>
          </p:cNvSpPr>
          <p:nvPr/>
        </p:nvSpPr>
        <p:spPr bwMode="auto">
          <a:xfrm>
            <a:off x="3132138" y="2114550"/>
            <a:ext cx="1511300" cy="762000"/>
          </a:xfrm>
          <a:prstGeom prst="rect">
            <a:avLst/>
          </a:prstGeom>
          <a:noFill/>
          <a:ln w="9525">
            <a:solidFill>
              <a:srgbClr val="000000"/>
            </a:solidFill>
            <a:miter lim="800000"/>
            <a:headEnd/>
            <a:tailEnd/>
          </a:ln>
        </p:spPr>
        <p:txBody>
          <a:bodyPr lIns="90000" tIns="46800" rIns="90000" bIns="46800" anchor="ctr" anchorCtr="1"/>
          <a:lstStyle/>
          <a:p>
            <a:pPr algn="ctr">
              <a:spcBef>
                <a:spcPct val="20000"/>
              </a:spcBef>
              <a:buClr>
                <a:schemeClr val="accent1"/>
              </a:buClr>
              <a:buSzPct val="70000"/>
              <a:buFont typeface="Wingdings 2" pitchFamily="18" charset="2"/>
              <a:buNone/>
            </a:pPr>
            <a:r>
              <a:rPr lang="fa-IR" sz="2700">
                <a:solidFill>
                  <a:srgbClr val="000000"/>
                </a:solidFill>
                <a:latin typeface="Franklin Gothic Book" pitchFamily="34" charset="0"/>
                <a:cs typeface="Mitra" pitchFamily="2" charset="-78"/>
              </a:rPr>
              <a:t>60</a:t>
            </a:r>
            <a:endParaRPr lang="en-US" sz="2700">
              <a:solidFill>
                <a:srgbClr val="000000"/>
              </a:solidFill>
              <a:latin typeface="Franklin Gothic Book" pitchFamily="34" charset="0"/>
              <a:cs typeface="Mitra" pitchFamily="2" charset="-78"/>
            </a:endParaRPr>
          </a:p>
        </p:txBody>
      </p:sp>
      <p:sp>
        <p:nvSpPr>
          <p:cNvPr id="31754" name="Rectangle 10"/>
          <p:cNvSpPr>
            <a:spLocks noChangeArrowheads="1"/>
          </p:cNvSpPr>
          <p:nvPr/>
        </p:nvSpPr>
        <p:spPr bwMode="auto">
          <a:xfrm>
            <a:off x="3132138" y="1412875"/>
            <a:ext cx="1511300" cy="70167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r>
              <a:rPr lang="fa-IR" sz="2000" b="1">
                <a:solidFill>
                  <a:srgbClr val="000000"/>
                </a:solidFill>
                <a:latin typeface="Franklin Gothic Book" pitchFamily="34" charset="0"/>
                <a:cs typeface="Mitra" pitchFamily="2" charset="-78"/>
              </a:rPr>
              <a:t>آقاي ج</a:t>
            </a:r>
            <a:endParaRPr lang="en-US" sz="2000" b="1">
              <a:solidFill>
                <a:srgbClr val="000000"/>
              </a:solidFill>
              <a:latin typeface="Franklin Gothic Book" pitchFamily="34" charset="0"/>
              <a:cs typeface="Mitra" pitchFamily="2" charset="-78"/>
            </a:endParaRPr>
          </a:p>
        </p:txBody>
      </p:sp>
      <p:sp>
        <p:nvSpPr>
          <p:cNvPr id="31755" name="Rectangle 11"/>
          <p:cNvSpPr>
            <a:spLocks noChangeArrowheads="1"/>
          </p:cNvSpPr>
          <p:nvPr/>
        </p:nvSpPr>
        <p:spPr bwMode="auto">
          <a:xfrm>
            <a:off x="7170738" y="3883025"/>
            <a:ext cx="1649412"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400" b="1">
              <a:solidFill>
                <a:srgbClr val="000000"/>
              </a:solidFill>
              <a:latin typeface="Franklin Gothic Book" pitchFamily="34" charset="0"/>
              <a:cs typeface="Mitra" pitchFamily="2" charset="-78"/>
            </a:endParaRPr>
          </a:p>
        </p:txBody>
      </p:sp>
      <p:sp>
        <p:nvSpPr>
          <p:cNvPr id="31756" name="Rectangle 12"/>
          <p:cNvSpPr>
            <a:spLocks noChangeArrowheads="1"/>
          </p:cNvSpPr>
          <p:nvPr/>
        </p:nvSpPr>
        <p:spPr bwMode="auto">
          <a:xfrm>
            <a:off x="6224588" y="3883025"/>
            <a:ext cx="946150"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57" name="Rectangle 13"/>
          <p:cNvSpPr>
            <a:spLocks noChangeArrowheads="1"/>
          </p:cNvSpPr>
          <p:nvPr/>
        </p:nvSpPr>
        <p:spPr bwMode="auto">
          <a:xfrm>
            <a:off x="4643438" y="3883025"/>
            <a:ext cx="1581150"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58" name="Rectangle 14"/>
          <p:cNvSpPr>
            <a:spLocks noChangeArrowheads="1"/>
          </p:cNvSpPr>
          <p:nvPr/>
        </p:nvSpPr>
        <p:spPr bwMode="auto">
          <a:xfrm>
            <a:off x="1754188" y="3883025"/>
            <a:ext cx="1377950"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59" name="Rectangle 15"/>
          <p:cNvSpPr>
            <a:spLocks noChangeArrowheads="1"/>
          </p:cNvSpPr>
          <p:nvPr/>
        </p:nvSpPr>
        <p:spPr bwMode="auto">
          <a:xfrm>
            <a:off x="468313" y="3883025"/>
            <a:ext cx="1285875"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60" name="Rectangle 16"/>
          <p:cNvSpPr>
            <a:spLocks noChangeArrowheads="1"/>
          </p:cNvSpPr>
          <p:nvPr/>
        </p:nvSpPr>
        <p:spPr bwMode="auto">
          <a:xfrm>
            <a:off x="7170738" y="4425950"/>
            <a:ext cx="1649412"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400" b="1">
              <a:solidFill>
                <a:srgbClr val="000000"/>
              </a:solidFill>
              <a:latin typeface="Franklin Gothic Book" pitchFamily="34" charset="0"/>
              <a:cs typeface="Mitra" pitchFamily="2" charset="-78"/>
            </a:endParaRPr>
          </a:p>
        </p:txBody>
      </p:sp>
      <p:sp>
        <p:nvSpPr>
          <p:cNvPr id="31761" name="Rectangle 17"/>
          <p:cNvSpPr>
            <a:spLocks noChangeArrowheads="1"/>
          </p:cNvSpPr>
          <p:nvPr/>
        </p:nvSpPr>
        <p:spPr bwMode="auto">
          <a:xfrm>
            <a:off x="6224588" y="4425950"/>
            <a:ext cx="946150"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62" name="Rectangle 18"/>
          <p:cNvSpPr>
            <a:spLocks noChangeArrowheads="1"/>
          </p:cNvSpPr>
          <p:nvPr/>
        </p:nvSpPr>
        <p:spPr bwMode="auto">
          <a:xfrm>
            <a:off x="4643438" y="4425950"/>
            <a:ext cx="1581150"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63" name="Rectangle 19"/>
          <p:cNvSpPr>
            <a:spLocks noChangeArrowheads="1"/>
          </p:cNvSpPr>
          <p:nvPr/>
        </p:nvSpPr>
        <p:spPr bwMode="auto">
          <a:xfrm>
            <a:off x="1754188" y="4425950"/>
            <a:ext cx="1377950"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64" name="Rectangle 20"/>
          <p:cNvSpPr>
            <a:spLocks noChangeArrowheads="1"/>
          </p:cNvSpPr>
          <p:nvPr/>
        </p:nvSpPr>
        <p:spPr bwMode="auto">
          <a:xfrm>
            <a:off x="468313" y="4425950"/>
            <a:ext cx="1285875"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65" name="Rectangle 21"/>
          <p:cNvSpPr>
            <a:spLocks noChangeArrowheads="1"/>
          </p:cNvSpPr>
          <p:nvPr/>
        </p:nvSpPr>
        <p:spPr bwMode="auto">
          <a:xfrm>
            <a:off x="7170738" y="5511800"/>
            <a:ext cx="1649412" cy="895350"/>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r>
              <a:rPr lang="fa-IR" sz="2800" b="1">
                <a:solidFill>
                  <a:srgbClr val="000000"/>
                </a:solidFill>
                <a:latin typeface="Franklin Gothic Book" pitchFamily="34" charset="0"/>
                <a:cs typeface="Mitra" pitchFamily="2" charset="-78"/>
              </a:rPr>
              <a:t>جمع كل</a:t>
            </a:r>
            <a:endParaRPr lang="en-US" sz="2800" b="1">
              <a:solidFill>
                <a:srgbClr val="000000"/>
              </a:solidFill>
              <a:latin typeface="Franklin Gothic Book" pitchFamily="34" charset="0"/>
              <a:cs typeface="Mitra" pitchFamily="2" charset="-78"/>
            </a:endParaRPr>
          </a:p>
        </p:txBody>
      </p:sp>
      <p:sp>
        <p:nvSpPr>
          <p:cNvPr id="31766" name="Rectangle 22"/>
          <p:cNvSpPr>
            <a:spLocks noChangeArrowheads="1"/>
          </p:cNvSpPr>
          <p:nvPr/>
        </p:nvSpPr>
        <p:spPr bwMode="auto">
          <a:xfrm>
            <a:off x="6224588" y="5511800"/>
            <a:ext cx="946150" cy="895350"/>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r>
              <a:rPr lang="fa-IR" sz="2800" b="1">
                <a:solidFill>
                  <a:srgbClr val="000000"/>
                </a:solidFill>
                <a:latin typeface="Franklin Gothic Book" pitchFamily="34" charset="0"/>
                <a:cs typeface="Mitra" pitchFamily="2" charset="-78"/>
              </a:rPr>
              <a:t>100</a:t>
            </a:r>
            <a:endParaRPr lang="en-US" sz="2800" b="1">
              <a:solidFill>
                <a:srgbClr val="000000"/>
              </a:solidFill>
              <a:latin typeface="Franklin Gothic Book" pitchFamily="34" charset="0"/>
              <a:cs typeface="Mitra" pitchFamily="2" charset="-78"/>
            </a:endParaRPr>
          </a:p>
        </p:txBody>
      </p:sp>
      <p:sp>
        <p:nvSpPr>
          <p:cNvPr id="31767" name="Rectangle 23"/>
          <p:cNvSpPr>
            <a:spLocks noChangeArrowheads="1"/>
          </p:cNvSpPr>
          <p:nvPr/>
        </p:nvSpPr>
        <p:spPr bwMode="auto">
          <a:xfrm>
            <a:off x="4643438" y="5511800"/>
            <a:ext cx="1581150" cy="895350"/>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r>
              <a:rPr lang="fa-IR" sz="2800" b="1">
                <a:solidFill>
                  <a:srgbClr val="000000"/>
                </a:solidFill>
                <a:latin typeface="Franklin Gothic Book" pitchFamily="34" charset="0"/>
                <a:cs typeface="Mitra" pitchFamily="2" charset="-78"/>
              </a:rPr>
              <a:t>100</a:t>
            </a:r>
            <a:endParaRPr lang="en-US" sz="2800" b="1">
              <a:solidFill>
                <a:srgbClr val="000000"/>
              </a:solidFill>
              <a:latin typeface="Franklin Gothic Book" pitchFamily="34" charset="0"/>
              <a:cs typeface="Mitra" pitchFamily="2" charset="-78"/>
            </a:endParaRPr>
          </a:p>
        </p:txBody>
      </p:sp>
      <p:sp>
        <p:nvSpPr>
          <p:cNvPr id="31768" name="Rectangle 24"/>
          <p:cNvSpPr>
            <a:spLocks noChangeArrowheads="1"/>
          </p:cNvSpPr>
          <p:nvPr/>
        </p:nvSpPr>
        <p:spPr bwMode="auto">
          <a:xfrm>
            <a:off x="1754188" y="5511800"/>
            <a:ext cx="1377950" cy="895350"/>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r>
              <a:rPr lang="fa-IR" sz="2800" b="1">
                <a:solidFill>
                  <a:srgbClr val="000000"/>
                </a:solidFill>
                <a:latin typeface="Franklin Gothic Book" pitchFamily="34" charset="0"/>
                <a:cs typeface="Mitra" pitchFamily="2" charset="-78"/>
              </a:rPr>
              <a:t>100</a:t>
            </a:r>
            <a:endParaRPr lang="en-US" sz="2800" b="1">
              <a:solidFill>
                <a:srgbClr val="000000"/>
              </a:solidFill>
              <a:latin typeface="Franklin Gothic Book" pitchFamily="34" charset="0"/>
              <a:cs typeface="Mitra" pitchFamily="2" charset="-78"/>
            </a:endParaRPr>
          </a:p>
        </p:txBody>
      </p:sp>
      <p:sp>
        <p:nvSpPr>
          <p:cNvPr id="31769" name="Rectangle 25"/>
          <p:cNvSpPr>
            <a:spLocks noChangeArrowheads="1"/>
          </p:cNvSpPr>
          <p:nvPr/>
        </p:nvSpPr>
        <p:spPr bwMode="auto">
          <a:xfrm>
            <a:off x="468313" y="5511800"/>
            <a:ext cx="1285875" cy="895350"/>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r>
              <a:rPr lang="fa-IR" sz="2800" b="1">
                <a:solidFill>
                  <a:srgbClr val="000000"/>
                </a:solidFill>
                <a:latin typeface="Franklin Gothic Book" pitchFamily="34" charset="0"/>
                <a:cs typeface="Mitra" pitchFamily="2" charset="-78"/>
              </a:rPr>
              <a:t>100</a:t>
            </a:r>
            <a:endParaRPr lang="en-US" sz="2800" b="1">
              <a:solidFill>
                <a:srgbClr val="000000"/>
              </a:solidFill>
              <a:latin typeface="Franklin Gothic Book" pitchFamily="34" charset="0"/>
              <a:cs typeface="Mitra" pitchFamily="2" charset="-78"/>
            </a:endParaRPr>
          </a:p>
        </p:txBody>
      </p:sp>
      <p:sp>
        <p:nvSpPr>
          <p:cNvPr id="31770" name="Rectangle 26"/>
          <p:cNvSpPr>
            <a:spLocks noChangeArrowheads="1"/>
          </p:cNvSpPr>
          <p:nvPr/>
        </p:nvSpPr>
        <p:spPr bwMode="auto">
          <a:xfrm>
            <a:off x="7170738" y="4968875"/>
            <a:ext cx="1649412"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400" b="1">
              <a:solidFill>
                <a:srgbClr val="000000"/>
              </a:solidFill>
              <a:latin typeface="Franklin Gothic Book" pitchFamily="34" charset="0"/>
              <a:cs typeface="Mitra" pitchFamily="2" charset="-78"/>
            </a:endParaRPr>
          </a:p>
        </p:txBody>
      </p:sp>
      <p:sp>
        <p:nvSpPr>
          <p:cNvPr id="31771" name="Rectangle 27"/>
          <p:cNvSpPr>
            <a:spLocks noChangeArrowheads="1"/>
          </p:cNvSpPr>
          <p:nvPr/>
        </p:nvSpPr>
        <p:spPr bwMode="auto">
          <a:xfrm>
            <a:off x="6224588" y="4968875"/>
            <a:ext cx="946150"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72" name="Rectangle 28"/>
          <p:cNvSpPr>
            <a:spLocks noChangeArrowheads="1"/>
          </p:cNvSpPr>
          <p:nvPr/>
        </p:nvSpPr>
        <p:spPr bwMode="auto">
          <a:xfrm>
            <a:off x="4643438" y="4968875"/>
            <a:ext cx="1581150"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73" name="Rectangle 29"/>
          <p:cNvSpPr>
            <a:spLocks noChangeArrowheads="1"/>
          </p:cNvSpPr>
          <p:nvPr/>
        </p:nvSpPr>
        <p:spPr bwMode="auto">
          <a:xfrm>
            <a:off x="1754188" y="4968875"/>
            <a:ext cx="1377950"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74" name="Rectangle 30"/>
          <p:cNvSpPr>
            <a:spLocks noChangeArrowheads="1"/>
          </p:cNvSpPr>
          <p:nvPr/>
        </p:nvSpPr>
        <p:spPr bwMode="auto">
          <a:xfrm>
            <a:off x="468313" y="4968875"/>
            <a:ext cx="1285875" cy="54292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75" name="Rectangle 31"/>
          <p:cNvSpPr>
            <a:spLocks noChangeArrowheads="1"/>
          </p:cNvSpPr>
          <p:nvPr/>
        </p:nvSpPr>
        <p:spPr bwMode="auto">
          <a:xfrm>
            <a:off x="7170738" y="3379788"/>
            <a:ext cx="1649412" cy="503237"/>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400" b="1">
              <a:solidFill>
                <a:srgbClr val="000000"/>
              </a:solidFill>
              <a:latin typeface="Franklin Gothic Book" pitchFamily="34" charset="0"/>
              <a:cs typeface="Mitra" pitchFamily="2" charset="-78"/>
            </a:endParaRPr>
          </a:p>
        </p:txBody>
      </p:sp>
      <p:sp>
        <p:nvSpPr>
          <p:cNvPr id="31776" name="Rectangle 32"/>
          <p:cNvSpPr>
            <a:spLocks noChangeArrowheads="1"/>
          </p:cNvSpPr>
          <p:nvPr/>
        </p:nvSpPr>
        <p:spPr bwMode="auto">
          <a:xfrm>
            <a:off x="6224588" y="3379788"/>
            <a:ext cx="946150" cy="503237"/>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77" name="Rectangle 33"/>
          <p:cNvSpPr>
            <a:spLocks noChangeArrowheads="1"/>
          </p:cNvSpPr>
          <p:nvPr/>
        </p:nvSpPr>
        <p:spPr bwMode="auto">
          <a:xfrm>
            <a:off x="4643438" y="3379788"/>
            <a:ext cx="1581150" cy="503237"/>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78" name="Rectangle 34"/>
          <p:cNvSpPr>
            <a:spLocks noChangeArrowheads="1"/>
          </p:cNvSpPr>
          <p:nvPr/>
        </p:nvSpPr>
        <p:spPr bwMode="auto">
          <a:xfrm>
            <a:off x="1754188" y="3379788"/>
            <a:ext cx="1377950" cy="503237"/>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79" name="Rectangle 35"/>
          <p:cNvSpPr>
            <a:spLocks noChangeArrowheads="1"/>
          </p:cNvSpPr>
          <p:nvPr/>
        </p:nvSpPr>
        <p:spPr bwMode="auto">
          <a:xfrm>
            <a:off x="468313" y="3379788"/>
            <a:ext cx="1285875" cy="503237"/>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80" name="Rectangle 36"/>
          <p:cNvSpPr>
            <a:spLocks noChangeArrowheads="1"/>
          </p:cNvSpPr>
          <p:nvPr/>
        </p:nvSpPr>
        <p:spPr bwMode="auto">
          <a:xfrm>
            <a:off x="7170738" y="2876550"/>
            <a:ext cx="1649412" cy="503238"/>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000" b="1">
              <a:solidFill>
                <a:srgbClr val="000000"/>
              </a:solidFill>
              <a:latin typeface="Franklin Gothic Book" pitchFamily="34" charset="0"/>
              <a:cs typeface="Mitra" pitchFamily="2" charset="-78"/>
            </a:endParaRPr>
          </a:p>
        </p:txBody>
      </p:sp>
      <p:sp>
        <p:nvSpPr>
          <p:cNvPr id="31781" name="Rectangle 37"/>
          <p:cNvSpPr>
            <a:spLocks noChangeArrowheads="1"/>
          </p:cNvSpPr>
          <p:nvPr/>
        </p:nvSpPr>
        <p:spPr bwMode="auto">
          <a:xfrm>
            <a:off x="6224588" y="2876550"/>
            <a:ext cx="946150" cy="503238"/>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82" name="Rectangle 38"/>
          <p:cNvSpPr>
            <a:spLocks noChangeArrowheads="1"/>
          </p:cNvSpPr>
          <p:nvPr/>
        </p:nvSpPr>
        <p:spPr bwMode="auto">
          <a:xfrm>
            <a:off x="4643438" y="2876550"/>
            <a:ext cx="1581150" cy="503238"/>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83" name="Rectangle 39"/>
          <p:cNvSpPr>
            <a:spLocks noChangeArrowheads="1"/>
          </p:cNvSpPr>
          <p:nvPr/>
        </p:nvSpPr>
        <p:spPr bwMode="auto">
          <a:xfrm>
            <a:off x="1754188" y="2876550"/>
            <a:ext cx="1377950" cy="503238"/>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84" name="Rectangle 40"/>
          <p:cNvSpPr>
            <a:spLocks noChangeArrowheads="1"/>
          </p:cNvSpPr>
          <p:nvPr/>
        </p:nvSpPr>
        <p:spPr bwMode="auto">
          <a:xfrm>
            <a:off x="468313" y="2876550"/>
            <a:ext cx="1285875" cy="503238"/>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85" name="Rectangle 41"/>
          <p:cNvSpPr>
            <a:spLocks noChangeArrowheads="1"/>
          </p:cNvSpPr>
          <p:nvPr/>
        </p:nvSpPr>
        <p:spPr bwMode="auto">
          <a:xfrm>
            <a:off x="7170738" y="2114550"/>
            <a:ext cx="1649412" cy="762000"/>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r>
              <a:rPr lang="fa-IR" sz="2000" b="1">
                <a:solidFill>
                  <a:srgbClr val="000000"/>
                </a:solidFill>
                <a:latin typeface="Franklin Gothic Book" pitchFamily="34" charset="0"/>
              </a:rPr>
              <a:t>نیروی انسانی</a:t>
            </a:r>
          </a:p>
          <a:p>
            <a:pPr>
              <a:spcBef>
                <a:spcPct val="20000"/>
              </a:spcBef>
              <a:buClr>
                <a:schemeClr val="accent1"/>
              </a:buClr>
              <a:buSzPct val="70000"/>
              <a:buFont typeface="Wingdings 2" pitchFamily="18" charset="2"/>
              <a:buNone/>
            </a:pPr>
            <a:endParaRPr lang="en-US" sz="2000" b="1">
              <a:solidFill>
                <a:srgbClr val="000000"/>
              </a:solidFill>
              <a:latin typeface="Franklin Gothic Book" pitchFamily="34" charset="0"/>
            </a:endParaRPr>
          </a:p>
        </p:txBody>
      </p:sp>
      <p:sp>
        <p:nvSpPr>
          <p:cNvPr id="31786" name="Rectangle 42"/>
          <p:cNvSpPr>
            <a:spLocks noChangeArrowheads="1"/>
          </p:cNvSpPr>
          <p:nvPr/>
        </p:nvSpPr>
        <p:spPr bwMode="auto">
          <a:xfrm>
            <a:off x="6224588" y="2114550"/>
            <a:ext cx="946150" cy="762000"/>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87" name="Rectangle 43"/>
          <p:cNvSpPr>
            <a:spLocks noChangeArrowheads="1"/>
          </p:cNvSpPr>
          <p:nvPr/>
        </p:nvSpPr>
        <p:spPr bwMode="auto">
          <a:xfrm>
            <a:off x="4643438" y="2114550"/>
            <a:ext cx="1581150" cy="762000"/>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88" name="Rectangle 44"/>
          <p:cNvSpPr>
            <a:spLocks noChangeArrowheads="1"/>
          </p:cNvSpPr>
          <p:nvPr/>
        </p:nvSpPr>
        <p:spPr bwMode="auto">
          <a:xfrm>
            <a:off x="1754188" y="2114550"/>
            <a:ext cx="1377950" cy="762000"/>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89" name="Rectangle 45"/>
          <p:cNvSpPr>
            <a:spLocks noChangeArrowheads="1"/>
          </p:cNvSpPr>
          <p:nvPr/>
        </p:nvSpPr>
        <p:spPr bwMode="auto">
          <a:xfrm>
            <a:off x="468313" y="2114550"/>
            <a:ext cx="1285875" cy="762000"/>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endParaRPr lang="fa-IR" sz="2700">
              <a:solidFill>
                <a:srgbClr val="000000"/>
              </a:solidFill>
              <a:latin typeface="Franklin Gothic Book" pitchFamily="34" charset="0"/>
              <a:cs typeface="Mitra" pitchFamily="2" charset="-78"/>
            </a:endParaRPr>
          </a:p>
        </p:txBody>
      </p:sp>
      <p:sp>
        <p:nvSpPr>
          <p:cNvPr id="31790" name="Rectangle 46"/>
          <p:cNvSpPr>
            <a:spLocks noChangeArrowheads="1"/>
          </p:cNvSpPr>
          <p:nvPr/>
        </p:nvSpPr>
        <p:spPr bwMode="auto">
          <a:xfrm>
            <a:off x="7170738" y="1412875"/>
            <a:ext cx="1649412" cy="70167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r>
              <a:rPr lang="fa-IR" sz="2800" b="1">
                <a:solidFill>
                  <a:srgbClr val="000000"/>
                </a:solidFill>
                <a:latin typeface="Franklin Gothic Book" pitchFamily="34" charset="0"/>
                <a:cs typeface="Mitra" pitchFamily="2" charset="-78"/>
              </a:rPr>
              <a:t>علل </a:t>
            </a:r>
            <a:endParaRPr lang="en-US" sz="2800" b="1">
              <a:solidFill>
                <a:srgbClr val="000000"/>
              </a:solidFill>
              <a:latin typeface="Franklin Gothic Book" pitchFamily="34" charset="0"/>
              <a:cs typeface="Mitra" pitchFamily="2" charset="-78"/>
            </a:endParaRPr>
          </a:p>
        </p:txBody>
      </p:sp>
      <p:sp>
        <p:nvSpPr>
          <p:cNvPr id="31791" name="Rectangle 47"/>
          <p:cNvSpPr>
            <a:spLocks noChangeArrowheads="1"/>
          </p:cNvSpPr>
          <p:nvPr/>
        </p:nvSpPr>
        <p:spPr bwMode="auto">
          <a:xfrm>
            <a:off x="6224588" y="1412875"/>
            <a:ext cx="946150" cy="70167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r>
              <a:rPr lang="fa-IR" sz="2000" b="1">
                <a:solidFill>
                  <a:srgbClr val="000000"/>
                </a:solidFill>
                <a:latin typeface="Franklin Gothic Book" pitchFamily="34" charset="0"/>
                <a:cs typeface="Mitra" pitchFamily="2" charset="-78"/>
              </a:rPr>
              <a:t>آقاي الف</a:t>
            </a:r>
            <a:endParaRPr lang="en-US" sz="2000" b="1">
              <a:solidFill>
                <a:srgbClr val="000000"/>
              </a:solidFill>
              <a:latin typeface="Franklin Gothic Book" pitchFamily="34" charset="0"/>
              <a:cs typeface="Mitra" pitchFamily="2" charset="-78"/>
            </a:endParaRPr>
          </a:p>
        </p:txBody>
      </p:sp>
      <p:sp>
        <p:nvSpPr>
          <p:cNvPr id="31792" name="Rectangle 48"/>
          <p:cNvSpPr>
            <a:spLocks noChangeArrowheads="1"/>
          </p:cNvSpPr>
          <p:nvPr/>
        </p:nvSpPr>
        <p:spPr bwMode="auto">
          <a:xfrm>
            <a:off x="4643438" y="1412875"/>
            <a:ext cx="1581150" cy="70167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r>
              <a:rPr lang="fa-IR" sz="2000" b="1">
                <a:solidFill>
                  <a:srgbClr val="000000"/>
                </a:solidFill>
                <a:latin typeface="Franklin Gothic Book" pitchFamily="34" charset="0"/>
                <a:cs typeface="Mitra" pitchFamily="2" charset="-78"/>
              </a:rPr>
              <a:t>خانم ب</a:t>
            </a:r>
            <a:endParaRPr lang="en-US" sz="2000" b="1">
              <a:solidFill>
                <a:srgbClr val="000000"/>
              </a:solidFill>
              <a:latin typeface="Franklin Gothic Book" pitchFamily="34" charset="0"/>
              <a:cs typeface="Mitra" pitchFamily="2" charset="-78"/>
            </a:endParaRPr>
          </a:p>
        </p:txBody>
      </p:sp>
      <p:sp>
        <p:nvSpPr>
          <p:cNvPr id="31793" name="Rectangle 49"/>
          <p:cNvSpPr>
            <a:spLocks noChangeArrowheads="1"/>
          </p:cNvSpPr>
          <p:nvPr/>
        </p:nvSpPr>
        <p:spPr bwMode="auto">
          <a:xfrm>
            <a:off x="1754188" y="1412875"/>
            <a:ext cx="1377950" cy="701675"/>
          </a:xfrm>
          <a:prstGeom prst="rect">
            <a:avLst/>
          </a:prstGeom>
          <a:noFill/>
          <a:ln w="9525">
            <a:solidFill>
              <a:srgbClr val="000000"/>
            </a:solidFill>
            <a:miter lim="800000"/>
            <a:headEnd/>
            <a:tailEnd/>
          </a:ln>
        </p:spPr>
        <p:txBody>
          <a:bodyPr lIns="90000" tIns="46800" rIns="90000" bIns="46800" anchor="ctr" anchorCtr="1"/>
          <a:lstStyle/>
          <a:p>
            <a:pPr algn="r">
              <a:spcBef>
                <a:spcPct val="20000"/>
              </a:spcBef>
              <a:buClr>
                <a:schemeClr val="accent1"/>
              </a:buClr>
              <a:buSzPct val="70000"/>
              <a:buFont typeface="Wingdings 2" pitchFamily="18" charset="2"/>
              <a:buNone/>
            </a:pPr>
            <a:endParaRPr lang="fa-IR" sz="2000" b="1">
              <a:solidFill>
                <a:srgbClr val="000000"/>
              </a:solidFill>
              <a:latin typeface="Franklin Gothic Book" pitchFamily="34" charset="0"/>
              <a:cs typeface="Mitra" pitchFamily="2" charset="-78"/>
            </a:endParaRPr>
          </a:p>
        </p:txBody>
      </p:sp>
      <p:sp>
        <p:nvSpPr>
          <p:cNvPr id="31794" name="Rectangle 50"/>
          <p:cNvSpPr>
            <a:spLocks noChangeArrowheads="1"/>
          </p:cNvSpPr>
          <p:nvPr/>
        </p:nvSpPr>
        <p:spPr bwMode="auto">
          <a:xfrm>
            <a:off x="468313" y="1412875"/>
            <a:ext cx="1285875" cy="701675"/>
          </a:xfrm>
          <a:prstGeom prst="rect">
            <a:avLst/>
          </a:prstGeom>
          <a:noFill/>
          <a:ln w="9525">
            <a:solidFill>
              <a:srgbClr val="000000"/>
            </a:solidFill>
            <a:miter lim="800000"/>
            <a:headEnd/>
            <a:tailEnd/>
          </a:ln>
        </p:spPr>
        <p:txBody>
          <a:bodyPr lIns="90000" tIns="46800" rIns="90000" bIns="46800" anchor="ctr" anchorCtr="1"/>
          <a:lstStyle/>
          <a:p>
            <a:pPr>
              <a:spcBef>
                <a:spcPct val="20000"/>
              </a:spcBef>
              <a:buClr>
                <a:schemeClr val="accent1"/>
              </a:buClr>
              <a:buSzPct val="70000"/>
              <a:buFont typeface="Wingdings 2" pitchFamily="18" charset="2"/>
              <a:buNone/>
            </a:pPr>
            <a:r>
              <a:rPr lang="fa-IR" sz="2800" b="1">
                <a:solidFill>
                  <a:srgbClr val="000000"/>
                </a:solidFill>
                <a:latin typeface="Franklin Gothic Book" pitchFamily="34" charset="0"/>
                <a:cs typeface="Mitra" pitchFamily="2" charset="-78"/>
              </a:rPr>
              <a:t>ميانگين</a:t>
            </a:r>
            <a:endParaRPr lang="en-US" sz="2800" b="1">
              <a:solidFill>
                <a:srgbClr val="000000"/>
              </a:solidFill>
              <a:latin typeface="Franklin Gothic Book" pitchFamily="34" charset="0"/>
              <a:cs typeface="Mitra" pitchFamily="2" charset="-78"/>
            </a:endParaRPr>
          </a:p>
        </p:txBody>
      </p:sp>
      <p:sp>
        <p:nvSpPr>
          <p:cNvPr id="31795" name="Line 51"/>
          <p:cNvSpPr>
            <a:spLocks noChangeShapeType="1"/>
          </p:cNvSpPr>
          <p:nvPr/>
        </p:nvSpPr>
        <p:spPr bwMode="auto">
          <a:xfrm>
            <a:off x="468313" y="1412875"/>
            <a:ext cx="8351837" cy="0"/>
          </a:xfrm>
          <a:prstGeom prst="line">
            <a:avLst/>
          </a:prstGeom>
          <a:noFill/>
          <a:ln w="28575" cap="sq">
            <a:solidFill>
              <a:srgbClr val="000000"/>
            </a:solidFill>
            <a:round/>
            <a:headEnd/>
            <a:tailEnd/>
          </a:ln>
        </p:spPr>
        <p:txBody>
          <a:bodyPr/>
          <a:lstStyle/>
          <a:p>
            <a:endParaRPr lang="fa-IR"/>
          </a:p>
        </p:txBody>
      </p:sp>
      <p:sp>
        <p:nvSpPr>
          <p:cNvPr id="31796" name="Line 52"/>
          <p:cNvSpPr>
            <a:spLocks noChangeShapeType="1"/>
          </p:cNvSpPr>
          <p:nvPr/>
        </p:nvSpPr>
        <p:spPr bwMode="auto">
          <a:xfrm>
            <a:off x="468313" y="2114550"/>
            <a:ext cx="8351837" cy="0"/>
          </a:xfrm>
          <a:prstGeom prst="line">
            <a:avLst/>
          </a:prstGeom>
          <a:noFill/>
          <a:ln w="12700">
            <a:solidFill>
              <a:srgbClr val="000000"/>
            </a:solidFill>
            <a:round/>
            <a:headEnd/>
            <a:tailEnd/>
          </a:ln>
        </p:spPr>
        <p:txBody>
          <a:bodyPr/>
          <a:lstStyle/>
          <a:p>
            <a:endParaRPr lang="fa-IR"/>
          </a:p>
        </p:txBody>
      </p:sp>
      <p:sp>
        <p:nvSpPr>
          <p:cNvPr id="31797" name="Line 53"/>
          <p:cNvSpPr>
            <a:spLocks noChangeShapeType="1"/>
          </p:cNvSpPr>
          <p:nvPr/>
        </p:nvSpPr>
        <p:spPr bwMode="auto">
          <a:xfrm>
            <a:off x="468313" y="2876550"/>
            <a:ext cx="8351837" cy="0"/>
          </a:xfrm>
          <a:prstGeom prst="line">
            <a:avLst/>
          </a:prstGeom>
          <a:noFill/>
          <a:ln w="12700">
            <a:solidFill>
              <a:srgbClr val="000000"/>
            </a:solidFill>
            <a:round/>
            <a:headEnd/>
            <a:tailEnd/>
          </a:ln>
        </p:spPr>
        <p:txBody>
          <a:bodyPr/>
          <a:lstStyle/>
          <a:p>
            <a:endParaRPr lang="fa-IR"/>
          </a:p>
        </p:txBody>
      </p:sp>
      <p:sp>
        <p:nvSpPr>
          <p:cNvPr id="31798" name="Line 54"/>
          <p:cNvSpPr>
            <a:spLocks noChangeShapeType="1"/>
          </p:cNvSpPr>
          <p:nvPr/>
        </p:nvSpPr>
        <p:spPr bwMode="auto">
          <a:xfrm>
            <a:off x="468313" y="3379788"/>
            <a:ext cx="8351837" cy="0"/>
          </a:xfrm>
          <a:prstGeom prst="line">
            <a:avLst/>
          </a:prstGeom>
          <a:noFill/>
          <a:ln w="12700">
            <a:solidFill>
              <a:srgbClr val="000000"/>
            </a:solidFill>
            <a:round/>
            <a:headEnd/>
            <a:tailEnd/>
          </a:ln>
        </p:spPr>
        <p:txBody>
          <a:bodyPr/>
          <a:lstStyle/>
          <a:p>
            <a:endParaRPr lang="fa-IR"/>
          </a:p>
        </p:txBody>
      </p:sp>
      <p:sp>
        <p:nvSpPr>
          <p:cNvPr id="31799" name="Line 55"/>
          <p:cNvSpPr>
            <a:spLocks noChangeShapeType="1"/>
          </p:cNvSpPr>
          <p:nvPr/>
        </p:nvSpPr>
        <p:spPr bwMode="auto">
          <a:xfrm>
            <a:off x="468313" y="3883025"/>
            <a:ext cx="8351837" cy="0"/>
          </a:xfrm>
          <a:prstGeom prst="line">
            <a:avLst/>
          </a:prstGeom>
          <a:noFill/>
          <a:ln w="12700">
            <a:solidFill>
              <a:srgbClr val="000000"/>
            </a:solidFill>
            <a:round/>
            <a:headEnd/>
            <a:tailEnd/>
          </a:ln>
        </p:spPr>
        <p:txBody>
          <a:bodyPr/>
          <a:lstStyle/>
          <a:p>
            <a:endParaRPr lang="fa-IR"/>
          </a:p>
        </p:txBody>
      </p:sp>
      <p:sp>
        <p:nvSpPr>
          <p:cNvPr id="31800" name="Line 56"/>
          <p:cNvSpPr>
            <a:spLocks noChangeShapeType="1"/>
          </p:cNvSpPr>
          <p:nvPr/>
        </p:nvSpPr>
        <p:spPr bwMode="auto">
          <a:xfrm>
            <a:off x="468313" y="5511800"/>
            <a:ext cx="8351837" cy="0"/>
          </a:xfrm>
          <a:prstGeom prst="line">
            <a:avLst/>
          </a:prstGeom>
          <a:noFill/>
          <a:ln w="12700">
            <a:solidFill>
              <a:srgbClr val="000000"/>
            </a:solidFill>
            <a:round/>
            <a:headEnd/>
            <a:tailEnd/>
          </a:ln>
        </p:spPr>
        <p:txBody>
          <a:bodyPr/>
          <a:lstStyle/>
          <a:p>
            <a:endParaRPr lang="fa-IR"/>
          </a:p>
        </p:txBody>
      </p:sp>
      <p:sp>
        <p:nvSpPr>
          <p:cNvPr id="31801" name="Line 57"/>
          <p:cNvSpPr>
            <a:spLocks noChangeShapeType="1"/>
          </p:cNvSpPr>
          <p:nvPr/>
        </p:nvSpPr>
        <p:spPr bwMode="auto">
          <a:xfrm>
            <a:off x="468313" y="6407150"/>
            <a:ext cx="8351837" cy="0"/>
          </a:xfrm>
          <a:prstGeom prst="line">
            <a:avLst/>
          </a:prstGeom>
          <a:noFill/>
          <a:ln w="28575" cap="sq">
            <a:solidFill>
              <a:srgbClr val="000000"/>
            </a:solidFill>
            <a:round/>
            <a:headEnd/>
            <a:tailEnd/>
          </a:ln>
        </p:spPr>
        <p:txBody>
          <a:bodyPr/>
          <a:lstStyle/>
          <a:p>
            <a:endParaRPr lang="fa-IR"/>
          </a:p>
        </p:txBody>
      </p:sp>
      <p:sp>
        <p:nvSpPr>
          <p:cNvPr id="31802" name="Line 58"/>
          <p:cNvSpPr>
            <a:spLocks noChangeShapeType="1"/>
          </p:cNvSpPr>
          <p:nvPr/>
        </p:nvSpPr>
        <p:spPr bwMode="auto">
          <a:xfrm>
            <a:off x="468313" y="1412875"/>
            <a:ext cx="0" cy="4994275"/>
          </a:xfrm>
          <a:prstGeom prst="line">
            <a:avLst/>
          </a:prstGeom>
          <a:noFill/>
          <a:ln w="28575" cap="sq">
            <a:solidFill>
              <a:srgbClr val="000000"/>
            </a:solidFill>
            <a:round/>
            <a:headEnd/>
            <a:tailEnd/>
          </a:ln>
        </p:spPr>
        <p:txBody>
          <a:bodyPr/>
          <a:lstStyle/>
          <a:p>
            <a:endParaRPr lang="fa-IR"/>
          </a:p>
        </p:txBody>
      </p:sp>
      <p:sp>
        <p:nvSpPr>
          <p:cNvPr id="31803" name="Line 59"/>
          <p:cNvSpPr>
            <a:spLocks noChangeShapeType="1"/>
          </p:cNvSpPr>
          <p:nvPr/>
        </p:nvSpPr>
        <p:spPr bwMode="auto">
          <a:xfrm>
            <a:off x="1754188" y="1412875"/>
            <a:ext cx="0" cy="4994275"/>
          </a:xfrm>
          <a:prstGeom prst="line">
            <a:avLst/>
          </a:prstGeom>
          <a:noFill/>
          <a:ln w="12700">
            <a:solidFill>
              <a:srgbClr val="000000"/>
            </a:solidFill>
            <a:round/>
            <a:headEnd/>
            <a:tailEnd/>
          </a:ln>
        </p:spPr>
        <p:txBody>
          <a:bodyPr/>
          <a:lstStyle/>
          <a:p>
            <a:endParaRPr lang="fa-IR"/>
          </a:p>
        </p:txBody>
      </p:sp>
      <p:sp>
        <p:nvSpPr>
          <p:cNvPr id="31804" name="Line 60"/>
          <p:cNvSpPr>
            <a:spLocks noChangeShapeType="1"/>
          </p:cNvSpPr>
          <p:nvPr/>
        </p:nvSpPr>
        <p:spPr bwMode="auto">
          <a:xfrm>
            <a:off x="3132138" y="1412875"/>
            <a:ext cx="0" cy="4994275"/>
          </a:xfrm>
          <a:prstGeom prst="line">
            <a:avLst/>
          </a:prstGeom>
          <a:noFill/>
          <a:ln w="12700">
            <a:solidFill>
              <a:srgbClr val="000000"/>
            </a:solidFill>
            <a:round/>
            <a:headEnd/>
            <a:tailEnd/>
          </a:ln>
        </p:spPr>
        <p:txBody>
          <a:bodyPr/>
          <a:lstStyle/>
          <a:p>
            <a:endParaRPr lang="fa-IR"/>
          </a:p>
        </p:txBody>
      </p:sp>
      <p:sp>
        <p:nvSpPr>
          <p:cNvPr id="31805" name="Line 61"/>
          <p:cNvSpPr>
            <a:spLocks noChangeShapeType="1"/>
          </p:cNvSpPr>
          <p:nvPr/>
        </p:nvSpPr>
        <p:spPr bwMode="auto">
          <a:xfrm>
            <a:off x="6224588" y="1412875"/>
            <a:ext cx="0" cy="4994275"/>
          </a:xfrm>
          <a:prstGeom prst="line">
            <a:avLst/>
          </a:prstGeom>
          <a:noFill/>
          <a:ln w="12700">
            <a:solidFill>
              <a:srgbClr val="000000"/>
            </a:solidFill>
            <a:round/>
            <a:headEnd/>
            <a:tailEnd/>
          </a:ln>
        </p:spPr>
        <p:txBody>
          <a:bodyPr/>
          <a:lstStyle/>
          <a:p>
            <a:endParaRPr lang="fa-IR"/>
          </a:p>
        </p:txBody>
      </p:sp>
      <p:sp>
        <p:nvSpPr>
          <p:cNvPr id="31806" name="Line 62"/>
          <p:cNvSpPr>
            <a:spLocks noChangeShapeType="1"/>
          </p:cNvSpPr>
          <p:nvPr/>
        </p:nvSpPr>
        <p:spPr bwMode="auto">
          <a:xfrm>
            <a:off x="7170738" y="1412875"/>
            <a:ext cx="0" cy="4994275"/>
          </a:xfrm>
          <a:prstGeom prst="line">
            <a:avLst/>
          </a:prstGeom>
          <a:noFill/>
          <a:ln w="12700">
            <a:solidFill>
              <a:srgbClr val="000000"/>
            </a:solidFill>
            <a:round/>
            <a:headEnd/>
            <a:tailEnd/>
          </a:ln>
        </p:spPr>
        <p:txBody>
          <a:bodyPr/>
          <a:lstStyle/>
          <a:p>
            <a:endParaRPr lang="fa-IR"/>
          </a:p>
        </p:txBody>
      </p:sp>
      <p:sp>
        <p:nvSpPr>
          <p:cNvPr id="31807" name="Line 63"/>
          <p:cNvSpPr>
            <a:spLocks noChangeShapeType="1"/>
          </p:cNvSpPr>
          <p:nvPr/>
        </p:nvSpPr>
        <p:spPr bwMode="auto">
          <a:xfrm>
            <a:off x="8839200" y="1295400"/>
            <a:ext cx="0" cy="4994275"/>
          </a:xfrm>
          <a:prstGeom prst="line">
            <a:avLst/>
          </a:prstGeom>
          <a:noFill/>
          <a:ln w="28575" cap="sq">
            <a:solidFill>
              <a:srgbClr val="000000"/>
            </a:solidFill>
            <a:round/>
            <a:headEnd/>
            <a:tailEnd/>
          </a:ln>
        </p:spPr>
        <p:txBody>
          <a:bodyPr/>
          <a:lstStyle/>
          <a:p>
            <a:endParaRPr lang="fa-IR"/>
          </a:p>
        </p:txBody>
      </p:sp>
      <p:sp>
        <p:nvSpPr>
          <p:cNvPr id="31808" name="Line 64"/>
          <p:cNvSpPr>
            <a:spLocks noChangeShapeType="1"/>
          </p:cNvSpPr>
          <p:nvPr/>
        </p:nvSpPr>
        <p:spPr bwMode="auto">
          <a:xfrm>
            <a:off x="468313" y="4968875"/>
            <a:ext cx="8351837" cy="0"/>
          </a:xfrm>
          <a:prstGeom prst="line">
            <a:avLst/>
          </a:prstGeom>
          <a:noFill/>
          <a:ln w="12700">
            <a:solidFill>
              <a:srgbClr val="000000"/>
            </a:solidFill>
            <a:round/>
            <a:headEnd/>
            <a:tailEnd/>
          </a:ln>
        </p:spPr>
        <p:txBody>
          <a:bodyPr/>
          <a:lstStyle/>
          <a:p>
            <a:endParaRPr lang="fa-IR"/>
          </a:p>
        </p:txBody>
      </p:sp>
      <p:sp>
        <p:nvSpPr>
          <p:cNvPr id="31809" name="Line 65"/>
          <p:cNvSpPr>
            <a:spLocks noChangeShapeType="1"/>
          </p:cNvSpPr>
          <p:nvPr/>
        </p:nvSpPr>
        <p:spPr bwMode="auto">
          <a:xfrm>
            <a:off x="468313" y="4425950"/>
            <a:ext cx="8351837" cy="0"/>
          </a:xfrm>
          <a:prstGeom prst="line">
            <a:avLst/>
          </a:prstGeom>
          <a:noFill/>
          <a:ln w="12700">
            <a:solidFill>
              <a:srgbClr val="000000"/>
            </a:solidFill>
            <a:round/>
            <a:headEnd/>
            <a:tailEnd/>
          </a:ln>
        </p:spPr>
        <p:txBody>
          <a:bodyPr/>
          <a:lstStyle/>
          <a:p>
            <a:endParaRPr lang="fa-IR"/>
          </a:p>
        </p:txBody>
      </p:sp>
      <p:sp>
        <p:nvSpPr>
          <p:cNvPr id="31810" name="Line 66"/>
          <p:cNvSpPr>
            <a:spLocks noChangeShapeType="1"/>
          </p:cNvSpPr>
          <p:nvPr/>
        </p:nvSpPr>
        <p:spPr bwMode="auto">
          <a:xfrm>
            <a:off x="4643438" y="1412875"/>
            <a:ext cx="0" cy="4994275"/>
          </a:xfrm>
          <a:prstGeom prst="line">
            <a:avLst/>
          </a:prstGeom>
          <a:noFill/>
          <a:ln w="12700">
            <a:solidFill>
              <a:srgbClr val="000000"/>
            </a:solidFill>
            <a:round/>
            <a:headEnd/>
            <a:tailEnd/>
          </a:ln>
        </p:spPr>
        <p:txBody>
          <a:bodyPr/>
          <a:lstStyle/>
          <a:p>
            <a:endParaRPr lang="fa-IR"/>
          </a:p>
        </p:txBody>
      </p:sp>
      <p:sp>
        <p:nvSpPr>
          <p:cNvPr id="31811" name="Text Box 67"/>
          <p:cNvSpPr txBox="1">
            <a:spLocks noChangeArrowheads="1"/>
          </p:cNvSpPr>
          <p:nvPr/>
        </p:nvSpPr>
        <p:spPr bwMode="auto">
          <a:xfrm>
            <a:off x="1835150" y="1531938"/>
            <a:ext cx="703263" cy="396875"/>
          </a:xfrm>
          <a:prstGeom prst="rect">
            <a:avLst/>
          </a:prstGeom>
          <a:noFill/>
          <a:ln w="9525">
            <a:noFill/>
            <a:miter lim="800000"/>
            <a:headEnd/>
            <a:tailEnd/>
          </a:ln>
        </p:spPr>
        <p:txBody>
          <a:bodyPr wrap="none">
            <a:spAutoFit/>
          </a:bodyPr>
          <a:lstStyle/>
          <a:p>
            <a:r>
              <a:rPr lang="fa-IR" sz="2000" b="1">
                <a:solidFill>
                  <a:srgbClr val="000000"/>
                </a:solidFill>
                <a:cs typeface="Arial" pitchFamily="34" charset="0"/>
              </a:rPr>
              <a:t>آقاي د</a:t>
            </a:r>
            <a:endParaRPr lang="en-US" sz="2000" b="1">
              <a:solidFill>
                <a:srgbClr val="000000"/>
              </a:solidFill>
              <a:cs typeface="Arial" pitchFamily="34" charset="0"/>
            </a:endParaRPr>
          </a:p>
        </p:txBody>
      </p:sp>
      <p:sp>
        <p:nvSpPr>
          <p:cNvPr id="31812" name="Text Box 68"/>
          <p:cNvSpPr txBox="1">
            <a:spLocks noChangeArrowheads="1"/>
          </p:cNvSpPr>
          <p:nvPr/>
        </p:nvSpPr>
        <p:spPr bwMode="auto">
          <a:xfrm>
            <a:off x="7524750" y="2925763"/>
            <a:ext cx="1317625" cy="366712"/>
          </a:xfrm>
          <a:prstGeom prst="rect">
            <a:avLst/>
          </a:prstGeom>
          <a:noFill/>
          <a:ln w="9525">
            <a:noFill/>
            <a:miter lim="800000"/>
            <a:headEnd/>
            <a:tailEnd/>
          </a:ln>
        </p:spPr>
        <p:txBody>
          <a:bodyPr wrap="none" lIns="90000" tIns="46800" rIns="90000" bIns="46800">
            <a:spAutoFit/>
          </a:bodyPr>
          <a:lstStyle/>
          <a:p>
            <a:r>
              <a:rPr lang="fa-IR" b="1">
                <a:solidFill>
                  <a:srgbClr val="000000"/>
                </a:solidFill>
                <a:cs typeface="Arial" pitchFamily="34" charset="0"/>
              </a:rPr>
              <a:t>روش انجام کار</a:t>
            </a:r>
            <a:endParaRPr lang="en-US" b="1">
              <a:solidFill>
                <a:srgbClr val="000000"/>
              </a:solidFill>
              <a:cs typeface="Arial" pitchFamily="34" charset="0"/>
            </a:endParaRPr>
          </a:p>
        </p:txBody>
      </p:sp>
      <p:sp>
        <p:nvSpPr>
          <p:cNvPr id="31813" name="Text Box 69"/>
          <p:cNvSpPr txBox="1">
            <a:spLocks noChangeArrowheads="1"/>
          </p:cNvSpPr>
          <p:nvPr/>
        </p:nvSpPr>
        <p:spPr bwMode="auto">
          <a:xfrm>
            <a:off x="7451725" y="3429000"/>
            <a:ext cx="1449388" cy="366713"/>
          </a:xfrm>
          <a:prstGeom prst="rect">
            <a:avLst/>
          </a:prstGeom>
          <a:noFill/>
          <a:ln w="9525">
            <a:noFill/>
            <a:miter lim="800000"/>
            <a:headEnd/>
            <a:tailEnd/>
          </a:ln>
        </p:spPr>
        <p:txBody>
          <a:bodyPr wrap="none">
            <a:spAutoFit/>
          </a:bodyPr>
          <a:lstStyle/>
          <a:p>
            <a:r>
              <a:rPr lang="fa-IR" b="1">
                <a:solidFill>
                  <a:srgbClr val="000000"/>
                </a:solidFill>
                <a:cs typeface="Arial" pitchFamily="34" charset="0"/>
              </a:rPr>
              <a:t>قوانین و مقررات</a:t>
            </a:r>
            <a:endParaRPr lang="en-US" b="1">
              <a:solidFill>
                <a:srgbClr val="000000"/>
              </a:solidFill>
              <a:cs typeface="Arial" pitchFamily="34" charset="0"/>
            </a:endParaRPr>
          </a:p>
        </p:txBody>
      </p:sp>
      <p:sp>
        <p:nvSpPr>
          <p:cNvPr id="31814" name="Text Box 70"/>
          <p:cNvSpPr txBox="1">
            <a:spLocks noChangeArrowheads="1"/>
          </p:cNvSpPr>
          <p:nvPr/>
        </p:nvSpPr>
        <p:spPr bwMode="auto">
          <a:xfrm>
            <a:off x="7235825" y="3933825"/>
            <a:ext cx="1644650" cy="366713"/>
          </a:xfrm>
          <a:prstGeom prst="rect">
            <a:avLst/>
          </a:prstGeom>
          <a:noFill/>
          <a:ln w="9525">
            <a:noFill/>
            <a:miter lim="800000"/>
            <a:headEnd/>
            <a:tailEnd/>
          </a:ln>
        </p:spPr>
        <p:txBody>
          <a:bodyPr wrap="none">
            <a:spAutoFit/>
          </a:bodyPr>
          <a:lstStyle/>
          <a:p>
            <a:r>
              <a:rPr lang="fa-IR" b="1">
                <a:solidFill>
                  <a:srgbClr val="000000"/>
                </a:solidFill>
                <a:cs typeface="Arial" pitchFamily="34" charset="0"/>
              </a:rPr>
              <a:t>تجهیزات و امکانات</a:t>
            </a:r>
            <a:endParaRPr lang="en-US" b="1">
              <a:solidFill>
                <a:srgbClr val="000000"/>
              </a:solidFill>
              <a:cs typeface="Arial" pitchFamily="34" charset="0"/>
            </a:endParaRPr>
          </a:p>
        </p:txBody>
      </p:sp>
      <p:sp>
        <p:nvSpPr>
          <p:cNvPr id="31815" name="Text Box 71"/>
          <p:cNvSpPr txBox="1">
            <a:spLocks noChangeArrowheads="1"/>
          </p:cNvSpPr>
          <p:nvPr/>
        </p:nvSpPr>
        <p:spPr bwMode="auto">
          <a:xfrm>
            <a:off x="6567488" y="2297113"/>
            <a:ext cx="425450" cy="366712"/>
          </a:xfrm>
          <a:prstGeom prst="rect">
            <a:avLst/>
          </a:prstGeom>
          <a:noFill/>
          <a:ln w="9525">
            <a:noFill/>
            <a:miter lim="800000"/>
            <a:headEnd/>
            <a:tailEnd/>
          </a:ln>
        </p:spPr>
        <p:txBody>
          <a:bodyPr wrap="none">
            <a:spAutoFit/>
          </a:bodyPr>
          <a:lstStyle/>
          <a:p>
            <a:r>
              <a:rPr lang="fa-IR">
                <a:solidFill>
                  <a:srgbClr val="000000"/>
                </a:solidFill>
                <a:cs typeface="Arial" pitchFamily="34" charset="0"/>
              </a:rPr>
              <a:t>30</a:t>
            </a:r>
            <a:endParaRPr lang="en-US">
              <a:solidFill>
                <a:srgbClr val="000000"/>
              </a:solidFill>
              <a:cs typeface="Arial" pitchFamily="34" charset="0"/>
            </a:endParaRPr>
          </a:p>
        </p:txBody>
      </p:sp>
      <p:sp>
        <p:nvSpPr>
          <p:cNvPr id="31816" name="Text Box 72"/>
          <p:cNvSpPr txBox="1">
            <a:spLocks noChangeArrowheads="1"/>
          </p:cNvSpPr>
          <p:nvPr/>
        </p:nvSpPr>
        <p:spPr bwMode="auto">
          <a:xfrm>
            <a:off x="6567488" y="2944813"/>
            <a:ext cx="425450" cy="366712"/>
          </a:xfrm>
          <a:prstGeom prst="rect">
            <a:avLst/>
          </a:prstGeom>
          <a:noFill/>
          <a:ln w="9525">
            <a:noFill/>
            <a:miter lim="800000"/>
            <a:headEnd/>
            <a:tailEnd/>
          </a:ln>
        </p:spPr>
        <p:txBody>
          <a:bodyPr wrap="none">
            <a:spAutoFit/>
          </a:bodyPr>
          <a:lstStyle/>
          <a:p>
            <a:r>
              <a:rPr lang="fa-IR">
                <a:solidFill>
                  <a:srgbClr val="000000"/>
                </a:solidFill>
                <a:cs typeface="Arial" pitchFamily="34" charset="0"/>
              </a:rPr>
              <a:t>20</a:t>
            </a:r>
            <a:endParaRPr lang="en-US">
              <a:solidFill>
                <a:srgbClr val="000000"/>
              </a:solidFill>
              <a:cs typeface="Arial" pitchFamily="34" charset="0"/>
            </a:endParaRPr>
          </a:p>
        </p:txBody>
      </p:sp>
      <p:sp>
        <p:nvSpPr>
          <p:cNvPr id="31817" name="Text Box 73"/>
          <p:cNvSpPr txBox="1">
            <a:spLocks noChangeArrowheads="1"/>
          </p:cNvSpPr>
          <p:nvPr/>
        </p:nvSpPr>
        <p:spPr bwMode="auto">
          <a:xfrm>
            <a:off x="6496050" y="3448050"/>
            <a:ext cx="425450" cy="366713"/>
          </a:xfrm>
          <a:prstGeom prst="rect">
            <a:avLst/>
          </a:prstGeom>
          <a:noFill/>
          <a:ln w="9525">
            <a:noFill/>
            <a:miter lim="800000"/>
            <a:headEnd/>
            <a:tailEnd/>
          </a:ln>
        </p:spPr>
        <p:txBody>
          <a:bodyPr wrap="none">
            <a:spAutoFit/>
          </a:bodyPr>
          <a:lstStyle/>
          <a:p>
            <a:r>
              <a:rPr lang="fa-IR">
                <a:solidFill>
                  <a:srgbClr val="000000"/>
                </a:solidFill>
                <a:cs typeface="Arial" pitchFamily="34" charset="0"/>
              </a:rPr>
              <a:t>32</a:t>
            </a:r>
            <a:endParaRPr lang="en-US">
              <a:solidFill>
                <a:srgbClr val="000000"/>
              </a:solidFill>
              <a:cs typeface="Arial" pitchFamily="34" charset="0"/>
            </a:endParaRPr>
          </a:p>
        </p:txBody>
      </p:sp>
      <p:sp>
        <p:nvSpPr>
          <p:cNvPr id="31818" name="Text Box 74"/>
          <p:cNvSpPr txBox="1">
            <a:spLocks noChangeArrowheads="1"/>
          </p:cNvSpPr>
          <p:nvPr/>
        </p:nvSpPr>
        <p:spPr bwMode="auto">
          <a:xfrm>
            <a:off x="6516688" y="4005263"/>
            <a:ext cx="425450" cy="366712"/>
          </a:xfrm>
          <a:prstGeom prst="rect">
            <a:avLst/>
          </a:prstGeom>
          <a:noFill/>
          <a:ln w="9525">
            <a:noFill/>
            <a:miter lim="800000"/>
            <a:headEnd/>
            <a:tailEnd/>
          </a:ln>
        </p:spPr>
        <p:txBody>
          <a:bodyPr wrap="none">
            <a:spAutoFit/>
          </a:bodyPr>
          <a:lstStyle/>
          <a:p>
            <a:r>
              <a:rPr lang="fa-IR">
                <a:solidFill>
                  <a:srgbClr val="000000"/>
                </a:solidFill>
                <a:cs typeface="Arial" pitchFamily="34" charset="0"/>
              </a:rPr>
              <a:t>18</a:t>
            </a:r>
            <a:endParaRPr lang="en-US">
              <a:solidFill>
                <a:srgbClr val="000000"/>
              </a:solidFill>
              <a:cs typeface="Arial" pitchFamily="34" charset="0"/>
            </a:endParaRPr>
          </a:p>
        </p:txBody>
      </p:sp>
      <p:sp>
        <p:nvSpPr>
          <p:cNvPr id="31819" name="Text Box 75"/>
          <p:cNvSpPr txBox="1">
            <a:spLocks noChangeArrowheads="1"/>
          </p:cNvSpPr>
          <p:nvPr/>
        </p:nvSpPr>
        <p:spPr bwMode="auto">
          <a:xfrm>
            <a:off x="5343525" y="2224088"/>
            <a:ext cx="425450" cy="366712"/>
          </a:xfrm>
          <a:prstGeom prst="rect">
            <a:avLst/>
          </a:prstGeom>
          <a:noFill/>
          <a:ln w="9525">
            <a:noFill/>
            <a:miter lim="800000"/>
            <a:headEnd/>
            <a:tailEnd/>
          </a:ln>
        </p:spPr>
        <p:txBody>
          <a:bodyPr wrap="none">
            <a:spAutoFit/>
          </a:bodyPr>
          <a:lstStyle/>
          <a:p>
            <a:r>
              <a:rPr lang="fa-IR">
                <a:solidFill>
                  <a:srgbClr val="000000"/>
                </a:solidFill>
                <a:cs typeface="Arial" pitchFamily="34" charset="0"/>
              </a:rPr>
              <a:t>40</a:t>
            </a:r>
            <a:endParaRPr lang="en-US">
              <a:solidFill>
                <a:srgbClr val="000000"/>
              </a:solidFill>
              <a:cs typeface="Arial" pitchFamily="34" charset="0"/>
            </a:endParaRPr>
          </a:p>
        </p:txBody>
      </p:sp>
      <p:sp>
        <p:nvSpPr>
          <p:cNvPr id="31820" name="Text Box 76"/>
          <p:cNvSpPr txBox="1">
            <a:spLocks noChangeArrowheads="1"/>
          </p:cNvSpPr>
          <p:nvPr/>
        </p:nvSpPr>
        <p:spPr bwMode="auto">
          <a:xfrm>
            <a:off x="5487988" y="2944813"/>
            <a:ext cx="425450" cy="366712"/>
          </a:xfrm>
          <a:prstGeom prst="rect">
            <a:avLst/>
          </a:prstGeom>
          <a:noFill/>
          <a:ln w="9525">
            <a:noFill/>
            <a:miter lim="800000"/>
            <a:headEnd/>
            <a:tailEnd/>
          </a:ln>
        </p:spPr>
        <p:txBody>
          <a:bodyPr wrap="none">
            <a:spAutoFit/>
          </a:bodyPr>
          <a:lstStyle/>
          <a:p>
            <a:r>
              <a:rPr lang="fa-IR">
                <a:solidFill>
                  <a:srgbClr val="000000"/>
                </a:solidFill>
                <a:cs typeface="Arial" pitchFamily="34" charset="0"/>
              </a:rPr>
              <a:t>30</a:t>
            </a:r>
            <a:endParaRPr lang="en-US">
              <a:solidFill>
                <a:srgbClr val="000000"/>
              </a:solidFill>
              <a:cs typeface="Arial" pitchFamily="34" charset="0"/>
            </a:endParaRPr>
          </a:p>
        </p:txBody>
      </p:sp>
      <p:sp>
        <p:nvSpPr>
          <p:cNvPr id="31821" name="Text Box 77"/>
          <p:cNvSpPr txBox="1">
            <a:spLocks noChangeArrowheads="1"/>
          </p:cNvSpPr>
          <p:nvPr/>
        </p:nvSpPr>
        <p:spPr bwMode="auto">
          <a:xfrm>
            <a:off x="5364163" y="3429000"/>
            <a:ext cx="425450" cy="366713"/>
          </a:xfrm>
          <a:prstGeom prst="rect">
            <a:avLst/>
          </a:prstGeom>
          <a:noFill/>
          <a:ln w="9525">
            <a:noFill/>
            <a:miter lim="800000"/>
            <a:headEnd/>
            <a:tailEnd/>
          </a:ln>
        </p:spPr>
        <p:txBody>
          <a:bodyPr wrap="none">
            <a:spAutoFit/>
          </a:bodyPr>
          <a:lstStyle/>
          <a:p>
            <a:r>
              <a:rPr lang="fa-IR">
                <a:solidFill>
                  <a:srgbClr val="000000"/>
                </a:solidFill>
                <a:cs typeface="Arial" pitchFamily="34" charset="0"/>
              </a:rPr>
              <a:t>10</a:t>
            </a:r>
            <a:endParaRPr lang="en-US">
              <a:solidFill>
                <a:srgbClr val="000000"/>
              </a:solidFill>
              <a:cs typeface="Arial" pitchFamily="34" charset="0"/>
            </a:endParaRPr>
          </a:p>
        </p:txBody>
      </p:sp>
      <p:sp>
        <p:nvSpPr>
          <p:cNvPr id="31822" name="Text Box 78"/>
          <p:cNvSpPr txBox="1">
            <a:spLocks noChangeArrowheads="1"/>
          </p:cNvSpPr>
          <p:nvPr/>
        </p:nvSpPr>
        <p:spPr bwMode="auto">
          <a:xfrm>
            <a:off x="5292725" y="4005263"/>
            <a:ext cx="425450" cy="366712"/>
          </a:xfrm>
          <a:prstGeom prst="rect">
            <a:avLst/>
          </a:prstGeom>
          <a:noFill/>
          <a:ln w="9525">
            <a:noFill/>
            <a:miter lim="800000"/>
            <a:headEnd/>
            <a:tailEnd/>
          </a:ln>
        </p:spPr>
        <p:txBody>
          <a:bodyPr wrap="none">
            <a:spAutoFit/>
          </a:bodyPr>
          <a:lstStyle/>
          <a:p>
            <a:r>
              <a:rPr lang="fa-IR">
                <a:solidFill>
                  <a:srgbClr val="000000"/>
                </a:solidFill>
                <a:cs typeface="Arial" pitchFamily="34" charset="0"/>
              </a:rPr>
              <a:t>20</a:t>
            </a:r>
            <a:endParaRPr lang="en-US">
              <a:solidFill>
                <a:srgbClr val="000000"/>
              </a:solidFill>
              <a:cs typeface="Arial" pitchFamily="34" charset="0"/>
            </a:endParaRPr>
          </a:p>
        </p:txBody>
      </p:sp>
      <p:sp>
        <p:nvSpPr>
          <p:cNvPr id="31823" name="Text Box 79"/>
          <p:cNvSpPr txBox="1">
            <a:spLocks noChangeArrowheads="1"/>
          </p:cNvSpPr>
          <p:nvPr/>
        </p:nvSpPr>
        <p:spPr bwMode="auto">
          <a:xfrm>
            <a:off x="3635375" y="2997200"/>
            <a:ext cx="425450" cy="366713"/>
          </a:xfrm>
          <a:prstGeom prst="rect">
            <a:avLst/>
          </a:prstGeom>
          <a:noFill/>
          <a:ln w="9525">
            <a:noFill/>
            <a:miter lim="800000"/>
            <a:headEnd/>
            <a:tailEnd/>
          </a:ln>
        </p:spPr>
        <p:txBody>
          <a:bodyPr wrap="none">
            <a:spAutoFit/>
          </a:bodyPr>
          <a:lstStyle/>
          <a:p>
            <a:r>
              <a:rPr lang="fa-IR">
                <a:solidFill>
                  <a:srgbClr val="000000"/>
                </a:solidFill>
                <a:cs typeface="Arial" pitchFamily="34" charset="0"/>
              </a:rPr>
              <a:t>30</a:t>
            </a:r>
            <a:endParaRPr lang="en-US">
              <a:solidFill>
                <a:srgbClr val="000000"/>
              </a:solidFill>
              <a:cs typeface="Arial" pitchFamily="34" charset="0"/>
            </a:endParaRPr>
          </a:p>
        </p:txBody>
      </p:sp>
      <p:sp>
        <p:nvSpPr>
          <p:cNvPr id="31824" name="Text Box 80"/>
          <p:cNvSpPr txBox="1">
            <a:spLocks noChangeArrowheads="1"/>
          </p:cNvSpPr>
          <p:nvPr/>
        </p:nvSpPr>
        <p:spPr bwMode="auto">
          <a:xfrm>
            <a:off x="3708400" y="3429000"/>
            <a:ext cx="304800" cy="366713"/>
          </a:xfrm>
          <a:prstGeom prst="rect">
            <a:avLst/>
          </a:prstGeom>
          <a:noFill/>
          <a:ln w="9525">
            <a:noFill/>
            <a:miter lim="800000"/>
            <a:headEnd/>
            <a:tailEnd/>
          </a:ln>
        </p:spPr>
        <p:txBody>
          <a:bodyPr wrap="none">
            <a:spAutoFit/>
          </a:bodyPr>
          <a:lstStyle/>
          <a:p>
            <a:r>
              <a:rPr lang="fa-IR">
                <a:solidFill>
                  <a:srgbClr val="000000"/>
                </a:solidFill>
                <a:cs typeface="Arial" pitchFamily="34" charset="0"/>
              </a:rPr>
              <a:t>5</a:t>
            </a:r>
            <a:endParaRPr lang="en-US">
              <a:solidFill>
                <a:srgbClr val="000000"/>
              </a:solidFill>
              <a:cs typeface="Arial" pitchFamily="34" charset="0"/>
            </a:endParaRPr>
          </a:p>
        </p:txBody>
      </p:sp>
      <p:sp>
        <p:nvSpPr>
          <p:cNvPr id="31825" name="Text Box 81"/>
          <p:cNvSpPr txBox="1">
            <a:spLocks noChangeArrowheads="1"/>
          </p:cNvSpPr>
          <p:nvPr/>
        </p:nvSpPr>
        <p:spPr bwMode="auto">
          <a:xfrm>
            <a:off x="3635375" y="3933825"/>
            <a:ext cx="344488" cy="457200"/>
          </a:xfrm>
          <a:prstGeom prst="rect">
            <a:avLst/>
          </a:prstGeom>
          <a:noFill/>
          <a:ln w="9525">
            <a:noFill/>
            <a:miter lim="800000"/>
            <a:headEnd/>
            <a:tailEnd/>
          </a:ln>
        </p:spPr>
        <p:txBody>
          <a:bodyPr wrap="none">
            <a:spAutoFit/>
          </a:bodyPr>
          <a:lstStyle/>
          <a:p>
            <a:r>
              <a:rPr lang="fa-IR" sz="2400">
                <a:solidFill>
                  <a:srgbClr val="000000"/>
                </a:solidFill>
                <a:cs typeface="Arial" pitchFamily="34" charset="0"/>
              </a:rPr>
              <a:t>5</a:t>
            </a:r>
            <a:endParaRPr lang="en-US" sz="2400">
              <a:solidFill>
                <a:srgbClr val="000000"/>
              </a:solidFill>
              <a:cs typeface="Arial" pitchFamily="34" charset="0"/>
            </a:endParaRPr>
          </a:p>
        </p:txBody>
      </p:sp>
      <p:sp>
        <p:nvSpPr>
          <p:cNvPr id="31826" name="Text Box 82"/>
          <p:cNvSpPr txBox="1">
            <a:spLocks noChangeArrowheads="1"/>
          </p:cNvSpPr>
          <p:nvPr/>
        </p:nvSpPr>
        <p:spPr bwMode="auto">
          <a:xfrm>
            <a:off x="2247900" y="2151063"/>
            <a:ext cx="504825" cy="457200"/>
          </a:xfrm>
          <a:prstGeom prst="rect">
            <a:avLst/>
          </a:prstGeom>
          <a:noFill/>
          <a:ln w="9525">
            <a:noFill/>
            <a:miter lim="800000"/>
            <a:headEnd/>
            <a:tailEnd/>
          </a:ln>
        </p:spPr>
        <p:txBody>
          <a:bodyPr wrap="none">
            <a:spAutoFit/>
          </a:bodyPr>
          <a:lstStyle/>
          <a:p>
            <a:r>
              <a:rPr lang="fa-IR" sz="2400">
                <a:solidFill>
                  <a:srgbClr val="000000"/>
                </a:solidFill>
                <a:cs typeface="Arial" pitchFamily="34" charset="0"/>
              </a:rPr>
              <a:t>40</a:t>
            </a:r>
            <a:endParaRPr lang="en-US" sz="2400">
              <a:solidFill>
                <a:srgbClr val="000000"/>
              </a:solidFill>
              <a:cs typeface="Arial" pitchFamily="34" charset="0"/>
            </a:endParaRPr>
          </a:p>
        </p:txBody>
      </p:sp>
      <p:sp>
        <p:nvSpPr>
          <p:cNvPr id="31827" name="Text Box 83"/>
          <p:cNvSpPr txBox="1">
            <a:spLocks noChangeArrowheads="1"/>
          </p:cNvSpPr>
          <p:nvPr/>
        </p:nvSpPr>
        <p:spPr bwMode="auto">
          <a:xfrm>
            <a:off x="2247900" y="2871788"/>
            <a:ext cx="504825" cy="457200"/>
          </a:xfrm>
          <a:prstGeom prst="rect">
            <a:avLst/>
          </a:prstGeom>
          <a:noFill/>
          <a:ln w="9525">
            <a:noFill/>
            <a:miter lim="800000"/>
            <a:headEnd/>
            <a:tailEnd/>
          </a:ln>
        </p:spPr>
        <p:txBody>
          <a:bodyPr wrap="none">
            <a:spAutoFit/>
          </a:bodyPr>
          <a:lstStyle/>
          <a:p>
            <a:r>
              <a:rPr lang="fa-IR" sz="2400">
                <a:solidFill>
                  <a:srgbClr val="000000"/>
                </a:solidFill>
                <a:cs typeface="Arial" pitchFamily="34" charset="0"/>
              </a:rPr>
              <a:t>40</a:t>
            </a:r>
            <a:endParaRPr lang="en-US" sz="2400">
              <a:solidFill>
                <a:srgbClr val="000000"/>
              </a:solidFill>
              <a:cs typeface="Arial" pitchFamily="34" charset="0"/>
            </a:endParaRPr>
          </a:p>
        </p:txBody>
      </p:sp>
      <p:sp>
        <p:nvSpPr>
          <p:cNvPr id="31828" name="Text Box 84"/>
          <p:cNvSpPr txBox="1">
            <a:spLocks noChangeArrowheads="1"/>
          </p:cNvSpPr>
          <p:nvPr/>
        </p:nvSpPr>
        <p:spPr bwMode="auto">
          <a:xfrm>
            <a:off x="2268538" y="3429000"/>
            <a:ext cx="425450" cy="366713"/>
          </a:xfrm>
          <a:prstGeom prst="rect">
            <a:avLst/>
          </a:prstGeom>
          <a:noFill/>
          <a:ln w="9525">
            <a:noFill/>
            <a:miter lim="800000"/>
            <a:headEnd/>
            <a:tailEnd/>
          </a:ln>
        </p:spPr>
        <p:txBody>
          <a:bodyPr wrap="none">
            <a:spAutoFit/>
          </a:bodyPr>
          <a:lstStyle/>
          <a:p>
            <a:r>
              <a:rPr lang="fa-IR">
                <a:solidFill>
                  <a:srgbClr val="000000"/>
                </a:solidFill>
                <a:cs typeface="Arial" pitchFamily="34" charset="0"/>
              </a:rPr>
              <a:t>10</a:t>
            </a:r>
            <a:endParaRPr lang="en-US">
              <a:solidFill>
                <a:srgbClr val="000000"/>
              </a:solidFill>
              <a:cs typeface="Arial" pitchFamily="34" charset="0"/>
            </a:endParaRPr>
          </a:p>
        </p:txBody>
      </p:sp>
      <p:sp>
        <p:nvSpPr>
          <p:cNvPr id="31829" name="Text Box 85"/>
          <p:cNvSpPr txBox="1">
            <a:spLocks noChangeArrowheads="1"/>
          </p:cNvSpPr>
          <p:nvPr/>
        </p:nvSpPr>
        <p:spPr bwMode="auto">
          <a:xfrm>
            <a:off x="2319338" y="3952875"/>
            <a:ext cx="425450" cy="366713"/>
          </a:xfrm>
          <a:prstGeom prst="rect">
            <a:avLst/>
          </a:prstGeom>
          <a:noFill/>
          <a:ln w="9525">
            <a:noFill/>
            <a:miter lim="800000"/>
            <a:headEnd/>
            <a:tailEnd/>
          </a:ln>
        </p:spPr>
        <p:txBody>
          <a:bodyPr wrap="none">
            <a:spAutoFit/>
          </a:bodyPr>
          <a:lstStyle/>
          <a:p>
            <a:r>
              <a:rPr lang="fa-IR">
                <a:solidFill>
                  <a:srgbClr val="000000"/>
                </a:solidFill>
                <a:cs typeface="Arial" pitchFamily="34" charset="0"/>
              </a:rPr>
              <a:t>10</a:t>
            </a:r>
            <a:endParaRPr lang="en-US">
              <a:solidFill>
                <a:srgbClr val="000000"/>
              </a:solidFill>
              <a:cs typeface="Arial" pitchFamily="34" charset="0"/>
            </a:endParaRPr>
          </a:p>
        </p:txBody>
      </p:sp>
      <p:sp>
        <p:nvSpPr>
          <p:cNvPr id="31830" name="Text Box 86"/>
          <p:cNvSpPr txBox="1">
            <a:spLocks noChangeArrowheads="1"/>
          </p:cNvSpPr>
          <p:nvPr/>
        </p:nvSpPr>
        <p:spPr bwMode="auto">
          <a:xfrm>
            <a:off x="3492500" y="5734050"/>
            <a:ext cx="796925" cy="519113"/>
          </a:xfrm>
          <a:prstGeom prst="rect">
            <a:avLst/>
          </a:prstGeom>
          <a:noFill/>
          <a:ln w="9525">
            <a:noFill/>
            <a:miter lim="800000"/>
            <a:headEnd/>
            <a:tailEnd/>
          </a:ln>
        </p:spPr>
        <p:txBody>
          <a:bodyPr>
            <a:spAutoFit/>
          </a:bodyPr>
          <a:lstStyle/>
          <a:p>
            <a:r>
              <a:rPr lang="fa-IR" sz="2800">
                <a:solidFill>
                  <a:srgbClr val="000000"/>
                </a:solidFill>
                <a:cs typeface="Arial" pitchFamily="34" charset="0"/>
              </a:rPr>
              <a:t>100</a:t>
            </a:r>
            <a:endParaRPr lang="en-US" sz="2800">
              <a:solidFill>
                <a:srgbClr val="000000"/>
              </a:solidFill>
              <a:cs typeface="Arial" pitchFamily="34" charset="0"/>
            </a:endParaRPr>
          </a:p>
        </p:txBody>
      </p:sp>
      <p:sp>
        <p:nvSpPr>
          <p:cNvPr id="31831" name="Text Box 87"/>
          <p:cNvSpPr txBox="1">
            <a:spLocks noChangeArrowheads="1"/>
          </p:cNvSpPr>
          <p:nvPr/>
        </p:nvSpPr>
        <p:spPr bwMode="auto">
          <a:xfrm>
            <a:off x="755650" y="2205038"/>
            <a:ext cx="762000" cy="457200"/>
          </a:xfrm>
          <a:prstGeom prst="rect">
            <a:avLst/>
          </a:prstGeom>
          <a:noFill/>
          <a:ln w="9525">
            <a:noFill/>
            <a:miter lim="800000"/>
            <a:headEnd/>
            <a:tailEnd/>
          </a:ln>
        </p:spPr>
        <p:txBody>
          <a:bodyPr wrap="none">
            <a:spAutoFit/>
          </a:bodyPr>
          <a:lstStyle/>
          <a:p>
            <a:r>
              <a:rPr lang="fa-IR" sz="2400">
                <a:solidFill>
                  <a:srgbClr val="000000"/>
                </a:solidFill>
                <a:cs typeface="Arial" pitchFamily="34" charset="0"/>
              </a:rPr>
              <a:t>42.5</a:t>
            </a:r>
            <a:endParaRPr lang="en-US" sz="2400">
              <a:solidFill>
                <a:srgbClr val="000000"/>
              </a:solidFill>
              <a:cs typeface="Arial" pitchFamily="34" charset="0"/>
            </a:endParaRPr>
          </a:p>
        </p:txBody>
      </p:sp>
      <p:sp>
        <p:nvSpPr>
          <p:cNvPr id="31832" name="Text Box 88"/>
          <p:cNvSpPr txBox="1">
            <a:spLocks noChangeArrowheads="1"/>
          </p:cNvSpPr>
          <p:nvPr/>
        </p:nvSpPr>
        <p:spPr bwMode="auto">
          <a:xfrm>
            <a:off x="879475" y="2871788"/>
            <a:ext cx="504825" cy="457200"/>
          </a:xfrm>
          <a:prstGeom prst="rect">
            <a:avLst/>
          </a:prstGeom>
          <a:noFill/>
          <a:ln w="9525">
            <a:noFill/>
            <a:miter lim="800000"/>
            <a:headEnd/>
            <a:tailEnd/>
          </a:ln>
        </p:spPr>
        <p:txBody>
          <a:bodyPr wrap="none">
            <a:spAutoFit/>
          </a:bodyPr>
          <a:lstStyle/>
          <a:p>
            <a:r>
              <a:rPr lang="fa-IR" sz="2400">
                <a:solidFill>
                  <a:srgbClr val="000000"/>
                </a:solidFill>
                <a:cs typeface="Arial" pitchFamily="34" charset="0"/>
              </a:rPr>
              <a:t>30</a:t>
            </a:r>
            <a:endParaRPr lang="en-US" sz="2400">
              <a:solidFill>
                <a:srgbClr val="000000"/>
              </a:solidFill>
              <a:cs typeface="Arial" pitchFamily="34" charset="0"/>
            </a:endParaRPr>
          </a:p>
        </p:txBody>
      </p:sp>
      <p:sp>
        <p:nvSpPr>
          <p:cNvPr id="31833" name="Text Box 89"/>
          <p:cNvSpPr txBox="1">
            <a:spLocks noChangeArrowheads="1"/>
          </p:cNvSpPr>
          <p:nvPr/>
        </p:nvSpPr>
        <p:spPr bwMode="auto">
          <a:xfrm>
            <a:off x="827088" y="3357563"/>
            <a:ext cx="922337" cy="457200"/>
          </a:xfrm>
          <a:prstGeom prst="rect">
            <a:avLst/>
          </a:prstGeom>
          <a:noFill/>
          <a:ln w="9525">
            <a:noFill/>
            <a:miter lim="800000"/>
            <a:headEnd/>
            <a:tailEnd/>
          </a:ln>
        </p:spPr>
        <p:txBody>
          <a:bodyPr wrap="none">
            <a:spAutoFit/>
          </a:bodyPr>
          <a:lstStyle/>
          <a:p>
            <a:r>
              <a:rPr lang="fa-IR" sz="2400">
                <a:solidFill>
                  <a:srgbClr val="000000"/>
                </a:solidFill>
                <a:cs typeface="Arial" pitchFamily="34" charset="0"/>
              </a:rPr>
              <a:t>14.25</a:t>
            </a:r>
            <a:endParaRPr lang="en-US" sz="2400">
              <a:solidFill>
                <a:srgbClr val="000000"/>
              </a:solidFill>
              <a:cs typeface="Arial" pitchFamily="34" charset="0"/>
            </a:endParaRPr>
          </a:p>
        </p:txBody>
      </p:sp>
      <p:sp>
        <p:nvSpPr>
          <p:cNvPr id="31834" name="Text Box 90"/>
          <p:cNvSpPr txBox="1">
            <a:spLocks noChangeArrowheads="1"/>
          </p:cNvSpPr>
          <p:nvPr/>
        </p:nvSpPr>
        <p:spPr bwMode="auto">
          <a:xfrm>
            <a:off x="755650" y="3932238"/>
            <a:ext cx="919163" cy="457200"/>
          </a:xfrm>
          <a:prstGeom prst="rect">
            <a:avLst/>
          </a:prstGeom>
          <a:noFill/>
          <a:ln w="9525">
            <a:noFill/>
            <a:miter lim="800000"/>
            <a:headEnd/>
            <a:tailEnd/>
          </a:ln>
        </p:spPr>
        <p:txBody>
          <a:bodyPr wrap="none" lIns="90000" tIns="46800" rIns="90000" bIns="46800">
            <a:spAutoFit/>
          </a:bodyPr>
          <a:lstStyle/>
          <a:p>
            <a:r>
              <a:rPr lang="fa-IR" sz="2400">
                <a:solidFill>
                  <a:srgbClr val="000000"/>
                </a:solidFill>
                <a:cs typeface="Arial" pitchFamily="34" charset="0"/>
              </a:rPr>
              <a:t>13.25</a:t>
            </a:r>
            <a:endParaRPr lang="en-US" sz="2400">
              <a:solidFill>
                <a:srgbClr val="000000"/>
              </a:solidFill>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990600"/>
          <a:ext cx="8896350" cy="5943600"/>
        </p:xfrm>
        <a:graphic>
          <a:graphicData uri="http://schemas.openxmlformats.org/presentationml/2006/ole">
            <mc:AlternateContent xmlns:mc="http://schemas.openxmlformats.org/markup-compatibility/2006">
              <mc:Choice xmlns:v="urn:schemas-microsoft-com:vml" Requires="v">
                <p:oleObj spid="_x0000_s1028" name="Chart" r:id="rId3" imgW="6096090" imgH="4076730" progId="MSGraph.Chart.8">
                  <p:embed followColorScheme="full"/>
                </p:oleObj>
              </mc:Choice>
              <mc:Fallback>
                <p:oleObj name="Chart" r:id="rId3" imgW="6096090" imgH="407673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8896350" cy="594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177800" y="482600"/>
          <a:ext cx="8813800" cy="6146800"/>
        </p:xfrm>
        <a:graphic>
          <a:graphicData uri="http://schemas.openxmlformats.org/presentationml/2006/ole">
            <mc:AlternateContent xmlns:mc="http://schemas.openxmlformats.org/markup-compatibility/2006">
              <mc:Choice xmlns:v="urn:schemas-microsoft-com:vml" Requires="v">
                <p:oleObj spid="_x0000_s1029" name="Chart" r:id="rId6" imgW="4696016" imgH="3419570" progId="Excel.Sheet.8">
                  <p:embed/>
                </p:oleObj>
              </mc:Choice>
              <mc:Fallback>
                <p:oleObj name="Chart" r:id="rId6" imgW="4696016" imgH="3419570" progId="Excel.Shee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0" y="482600"/>
                        <a:ext cx="8813800" cy="614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bwMode="auto">
          <a:xfrm>
            <a:off x="228600" y="2133600"/>
            <a:ext cx="8686800" cy="2057400"/>
          </a:xfrm>
        </p:spPr>
        <p:txBody>
          <a:bodyPr wrap="square" lIns="91440" tIns="45720" rIns="91440" bIns="45720" numCol="1" anchorCtr="0" compatLnSpc="1">
            <a:prstTxWarp prst="textNoShape">
              <a:avLst/>
            </a:prstTxWarp>
            <a:normAutofit fontScale="90000"/>
          </a:bodyPr>
          <a:lstStyle/>
          <a:p>
            <a:pPr algn="ctr" eaLnBrk="1" hangingPunct="1">
              <a:defRPr/>
            </a:pPr>
            <a:r>
              <a:rPr lang="fa-IR" sz="6500" b="1" cap="none" smtClean="0">
                <a:effectLst/>
                <a:latin typeface="Arial" charset="0"/>
                <a:cs typeface="Arial" charset="0"/>
              </a:rPr>
              <a:t>تمرين 2</a:t>
            </a:r>
            <a:r>
              <a:rPr lang="fa-IR" sz="2900" b="1" cap="none" smtClean="0">
                <a:effectLst/>
                <a:cs typeface="Zar" pitchFamily="2" charset="-78"/>
              </a:rPr>
              <a:t/>
            </a:r>
            <a:br>
              <a:rPr lang="fa-IR" sz="2900" b="1" cap="none" smtClean="0">
                <a:effectLst/>
                <a:cs typeface="Zar" pitchFamily="2" charset="-78"/>
              </a:rPr>
            </a:br>
            <a:r>
              <a:rPr lang="fa-IR" sz="2900" b="1" cap="none" smtClean="0">
                <a:effectLst/>
                <a:cs typeface="Zar" pitchFamily="2" charset="-78"/>
              </a:rPr>
              <a:t/>
            </a:r>
            <a:br>
              <a:rPr lang="fa-IR" sz="2900" b="1" cap="none" smtClean="0">
                <a:effectLst/>
                <a:cs typeface="Zar" pitchFamily="2" charset="-78"/>
              </a:rPr>
            </a:br>
            <a:r>
              <a:rPr lang="fa-IR" sz="4800" b="1" cap="none" smtClean="0">
                <a:solidFill>
                  <a:schemeClr val="hlink"/>
                </a:solidFill>
                <a:effectLst/>
                <a:latin typeface="Arial" charset="0"/>
                <a:cs typeface="Arial" charset="0"/>
              </a:rPr>
              <a:t>با تكنيك </a:t>
            </a:r>
            <a:r>
              <a:rPr lang="ar-SA" sz="4800" b="1" cap="none" smtClean="0">
                <a:solidFill>
                  <a:schemeClr val="hlink"/>
                </a:solidFill>
                <a:effectLst/>
                <a:latin typeface="Arial" charset="0"/>
                <a:cs typeface="Arial" charset="0"/>
              </a:rPr>
              <a:t>عارضه يابي نظام گراي </a:t>
            </a:r>
            <a:r>
              <a:rPr lang="fa-IR" sz="4800" b="1" cap="none" smtClean="0">
                <a:solidFill>
                  <a:schemeClr val="hlink"/>
                </a:solidFill>
                <a:effectLst/>
                <a:latin typeface="Arial" charset="0"/>
                <a:cs typeface="Arial" charset="0"/>
              </a:rPr>
              <a:t/>
            </a:r>
            <a:br>
              <a:rPr lang="fa-IR" sz="4800" b="1" cap="none" smtClean="0">
                <a:solidFill>
                  <a:schemeClr val="hlink"/>
                </a:solidFill>
                <a:effectLst/>
                <a:latin typeface="Arial" charset="0"/>
                <a:cs typeface="Arial" charset="0"/>
              </a:rPr>
            </a:br>
            <a:r>
              <a:rPr lang="ar-SA" sz="4800" b="1" cap="none" smtClean="0">
                <a:solidFill>
                  <a:schemeClr val="hlink"/>
                </a:solidFill>
                <a:effectLst/>
                <a:latin typeface="Arial" charset="0"/>
                <a:cs typeface="Arial" charset="0"/>
              </a:rPr>
              <a:t>عناصر هفتگانه</a:t>
            </a:r>
            <a:r>
              <a:rPr lang="fa-IR" sz="4800" b="1" cap="none" smtClean="0">
                <a:solidFill>
                  <a:schemeClr val="hlink"/>
                </a:solidFill>
                <a:effectLst/>
                <a:latin typeface="Arial" charset="0"/>
                <a:cs typeface="Arial" charset="0"/>
              </a:rPr>
              <a:t> ي</a:t>
            </a:r>
            <a:r>
              <a:rPr lang="ar-SA" sz="4800" b="1" cap="none" smtClean="0">
                <a:solidFill>
                  <a:schemeClr val="hlink"/>
                </a:solidFill>
                <a:effectLst/>
                <a:latin typeface="Arial" charset="0"/>
                <a:cs typeface="Arial" charset="0"/>
              </a:rPr>
              <a:t> </a:t>
            </a:r>
            <a:r>
              <a:rPr lang="fa-IR" sz="4800" b="1" cap="none" smtClean="0">
                <a:solidFill>
                  <a:schemeClr val="hlink"/>
                </a:solidFill>
                <a:effectLst/>
                <a:latin typeface="Arial" charset="0"/>
                <a:cs typeface="Arial" charset="0"/>
              </a:rPr>
              <a:t>سازمان</a:t>
            </a:r>
            <a:br>
              <a:rPr lang="fa-IR" sz="4800" b="1" cap="none" smtClean="0">
                <a:solidFill>
                  <a:schemeClr val="hlink"/>
                </a:solidFill>
                <a:effectLst/>
                <a:latin typeface="Arial" charset="0"/>
                <a:cs typeface="Arial" charset="0"/>
              </a:rPr>
            </a:br>
            <a:endParaRPr lang="en-US" sz="4800" b="1" cap="none" smtClean="0">
              <a:solidFill>
                <a:schemeClr val="hlink"/>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Check List</a:t>
            </a:r>
          </a:p>
        </p:txBody>
      </p:sp>
      <p:pic>
        <p:nvPicPr>
          <p:cNvPr id="18435" name="Picture 3" descr="Check Sheet Example"/>
          <p:cNvPicPr>
            <a:picLocks noChangeAspect="1" noChangeArrowheads="1"/>
          </p:cNvPicPr>
          <p:nvPr/>
        </p:nvPicPr>
        <p:blipFill>
          <a:blip r:embed="rId2" cstate="print"/>
          <a:srcRect/>
          <a:stretch>
            <a:fillRect/>
          </a:stretch>
        </p:blipFill>
        <p:spPr bwMode="auto">
          <a:xfrm>
            <a:off x="685800" y="1371600"/>
            <a:ext cx="7391400" cy="431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72400" y="0"/>
            <a:ext cx="1371600" cy="334962"/>
          </a:xfrm>
        </p:spPr>
        <p:txBody>
          <a:bodyPr>
            <a:normAutofit fontScale="90000"/>
          </a:bodyPr>
          <a:lstStyle/>
          <a:p>
            <a:pPr algn="r" rtl="1" eaLnBrk="1" fontAlgn="auto" hangingPunct="1">
              <a:spcAft>
                <a:spcPts val="0"/>
              </a:spcAft>
              <a:defRPr/>
            </a:pPr>
            <a:r>
              <a:rPr lang="fa-IR" sz="2800" b="1" dirty="0" smtClean="0">
                <a:latin typeface="Arial" pitchFamily="34" charset="0"/>
                <a:cs typeface="Arial" pitchFamily="34" charset="0"/>
              </a:rPr>
              <a:t>تمرين 2</a:t>
            </a:r>
            <a:endParaRPr lang="en-US" sz="2800" b="1" dirty="0">
              <a:latin typeface="Arial" pitchFamily="34" charset="0"/>
              <a:cs typeface="Arial" pitchFamily="34" charset="0"/>
            </a:endParaRPr>
          </a:p>
        </p:txBody>
      </p:sp>
      <p:sp>
        <p:nvSpPr>
          <p:cNvPr id="33795" name="Rectangle 3"/>
          <p:cNvSpPr>
            <a:spLocks noChangeArrowheads="1"/>
          </p:cNvSpPr>
          <p:nvPr/>
        </p:nvSpPr>
        <p:spPr bwMode="auto">
          <a:xfrm>
            <a:off x="7696200" y="3200400"/>
            <a:ext cx="1447800" cy="838200"/>
          </a:xfrm>
          <a:prstGeom prst="rect">
            <a:avLst/>
          </a:prstGeom>
          <a:solidFill>
            <a:srgbClr val="00B0F0"/>
          </a:solidFill>
          <a:ln w="9525" algn="ctr">
            <a:solidFill>
              <a:schemeClr val="tx1"/>
            </a:solidFill>
            <a:round/>
            <a:headEnd/>
            <a:tailEnd/>
          </a:ln>
        </p:spPr>
        <p:txBody>
          <a:bodyPr/>
          <a:lstStyle/>
          <a:p>
            <a:pPr algn="ctr" rtl="1" eaLnBrk="0" hangingPunct="0"/>
            <a:endParaRPr lang="fa-IR" b="1">
              <a:cs typeface="Zar" pitchFamily="2" charset="-78"/>
            </a:endParaRPr>
          </a:p>
          <a:p>
            <a:pPr algn="ctr" rtl="1" eaLnBrk="0" hangingPunct="0"/>
            <a:r>
              <a:rPr lang="fa-IR" sz="2000" b="1">
                <a:cs typeface="Zar" pitchFamily="2" charset="-78"/>
              </a:rPr>
              <a:t>كاهش تلفات </a:t>
            </a:r>
            <a:endParaRPr lang="en-US" sz="2000" b="1">
              <a:cs typeface="Zar" pitchFamily="2" charset="-78"/>
            </a:endParaRPr>
          </a:p>
        </p:txBody>
      </p:sp>
      <p:cxnSp>
        <p:nvCxnSpPr>
          <p:cNvPr id="33796" name="Straight Arrow Connector 5"/>
          <p:cNvCxnSpPr>
            <a:cxnSpLocks noChangeShapeType="1"/>
            <a:endCxn id="33795" idx="1"/>
          </p:cNvCxnSpPr>
          <p:nvPr/>
        </p:nvCxnSpPr>
        <p:spPr bwMode="auto">
          <a:xfrm flipV="1">
            <a:off x="1143000" y="3619500"/>
            <a:ext cx="6553200" cy="38100"/>
          </a:xfrm>
          <a:prstGeom prst="straightConnector1">
            <a:avLst/>
          </a:prstGeom>
          <a:noFill/>
          <a:ln w="9525" algn="ctr">
            <a:solidFill>
              <a:schemeClr val="tx1"/>
            </a:solidFill>
            <a:round/>
            <a:headEnd/>
            <a:tailEnd type="arrow" w="med" len="med"/>
          </a:ln>
        </p:spPr>
      </p:cxnSp>
      <p:cxnSp>
        <p:nvCxnSpPr>
          <p:cNvPr id="33797" name="Straight Arrow Connector 7"/>
          <p:cNvCxnSpPr>
            <a:cxnSpLocks noChangeShapeType="1"/>
          </p:cNvCxnSpPr>
          <p:nvPr/>
        </p:nvCxnSpPr>
        <p:spPr bwMode="auto">
          <a:xfrm rot="5400000">
            <a:off x="4686300" y="4229100"/>
            <a:ext cx="2209800" cy="1066800"/>
          </a:xfrm>
          <a:prstGeom prst="straightConnector1">
            <a:avLst/>
          </a:prstGeom>
          <a:noFill/>
          <a:ln w="9525" algn="ctr">
            <a:solidFill>
              <a:schemeClr val="tx1"/>
            </a:solidFill>
            <a:round/>
            <a:headEnd/>
            <a:tailEnd type="arrow" w="med" len="med"/>
          </a:ln>
        </p:spPr>
      </p:cxnSp>
      <p:cxnSp>
        <p:nvCxnSpPr>
          <p:cNvPr id="33798" name="Straight Arrow Connector 20"/>
          <p:cNvCxnSpPr>
            <a:cxnSpLocks noChangeShapeType="1"/>
          </p:cNvCxnSpPr>
          <p:nvPr/>
        </p:nvCxnSpPr>
        <p:spPr bwMode="auto">
          <a:xfrm rot="5400000">
            <a:off x="2438400" y="4267200"/>
            <a:ext cx="2209800" cy="990600"/>
          </a:xfrm>
          <a:prstGeom prst="straightConnector1">
            <a:avLst/>
          </a:prstGeom>
          <a:noFill/>
          <a:ln w="9525" algn="ctr">
            <a:solidFill>
              <a:schemeClr val="tx1"/>
            </a:solidFill>
            <a:round/>
            <a:headEnd/>
            <a:tailEnd type="arrow" w="med" len="med"/>
          </a:ln>
        </p:spPr>
      </p:cxnSp>
      <p:cxnSp>
        <p:nvCxnSpPr>
          <p:cNvPr id="33799" name="Straight Arrow Connector 21"/>
          <p:cNvCxnSpPr>
            <a:cxnSpLocks noChangeShapeType="1"/>
            <a:endCxn id="33805" idx="2"/>
          </p:cNvCxnSpPr>
          <p:nvPr/>
        </p:nvCxnSpPr>
        <p:spPr bwMode="auto">
          <a:xfrm rot="16200000" flipV="1">
            <a:off x="4057650" y="2152650"/>
            <a:ext cx="2057400" cy="952500"/>
          </a:xfrm>
          <a:prstGeom prst="straightConnector1">
            <a:avLst/>
          </a:prstGeom>
          <a:noFill/>
          <a:ln w="9525" algn="ctr">
            <a:solidFill>
              <a:schemeClr val="tx1"/>
            </a:solidFill>
            <a:round/>
            <a:headEnd/>
            <a:tailEnd type="arrow" w="med" len="med"/>
          </a:ln>
        </p:spPr>
      </p:cxnSp>
      <p:cxnSp>
        <p:nvCxnSpPr>
          <p:cNvPr id="33800" name="Straight Arrow Connector 25"/>
          <p:cNvCxnSpPr>
            <a:cxnSpLocks noChangeShapeType="1"/>
          </p:cNvCxnSpPr>
          <p:nvPr/>
        </p:nvCxnSpPr>
        <p:spPr bwMode="auto">
          <a:xfrm rot="5400000">
            <a:off x="0" y="4267200"/>
            <a:ext cx="2209800" cy="990600"/>
          </a:xfrm>
          <a:prstGeom prst="straightConnector1">
            <a:avLst/>
          </a:prstGeom>
          <a:noFill/>
          <a:ln w="9525" algn="ctr">
            <a:solidFill>
              <a:schemeClr val="tx1"/>
            </a:solidFill>
            <a:round/>
            <a:headEnd/>
            <a:tailEnd type="arrow" w="med" len="med"/>
          </a:ln>
        </p:spPr>
      </p:cxnSp>
      <p:cxnSp>
        <p:nvCxnSpPr>
          <p:cNvPr id="33801" name="Straight Arrow Connector 31"/>
          <p:cNvCxnSpPr>
            <a:cxnSpLocks noChangeShapeType="1"/>
          </p:cNvCxnSpPr>
          <p:nvPr/>
        </p:nvCxnSpPr>
        <p:spPr bwMode="auto">
          <a:xfrm rot="16200000" flipV="1">
            <a:off x="-190500" y="2324100"/>
            <a:ext cx="1981200" cy="685800"/>
          </a:xfrm>
          <a:prstGeom prst="straightConnector1">
            <a:avLst/>
          </a:prstGeom>
          <a:noFill/>
          <a:ln w="9525" algn="ctr">
            <a:solidFill>
              <a:schemeClr val="tx1"/>
            </a:solidFill>
            <a:round/>
            <a:headEnd/>
            <a:tailEnd type="arrow" w="med" len="med"/>
          </a:ln>
        </p:spPr>
      </p:cxnSp>
      <p:cxnSp>
        <p:nvCxnSpPr>
          <p:cNvPr id="33802" name="Straight Arrow Connector 32"/>
          <p:cNvCxnSpPr>
            <a:cxnSpLocks noChangeShapeType="1"/>
          </p:cNvCxnSpPr>
          <p:nvPr/>
        </p:nvCxnSpPr>
        <p:spPr bwMode="auto">
          <a:xfrm rot="16200000" flipV="1">
            <a:off x="1866900" y="2247900"/>
            <a:ext cx="1981200" cy="838200"/>
          </a:xfrm>
          <a:prstGeom prst="straightConnector1">
            <a:avLst/>
          </a:prstGeom>
          <a:noFill/>
          <a:ln w="9525" algn="ctr">
            <a:solidFill>
              <a:schemeClr val="tx1"/>
            </a:solidFill>
            <a:round/>
            <a:headEnd/>
            <a:tailEnd type="arrow" w="med" len="med"/>
          </a:ln>
        </p:spPr>
      </p:cxnSp>
      <p:sp>
        <p:nvSpPr>
          <p:cNvPr id="33803" name="Rectangle 33"/>
          <p:cNvSpPr>
            <a:spLocks noChangeArrowheads="1"/>
          </p:cNvSpPr>
          <p:nvPr/>
        </p:nvSpPr>
        <p:spPr bwMode="auto">
          <a:xfrm>
            <a:off x="6019800" y="1219200"/>
            <a:ext cx="1447800" cy="381000"/>
          </a:xfrm>
          <a:prstGeom prst="rect">
            <a:avLst/>
          </a:prstGeom>
          <a:solidFill>
            <a:srgbClr val="FFC000"/>
          </a:solidFill>
          <a:ln w="9525" algn="ctr">
            <a:solidFill>
              <a:schemeClr val="tx1"/>
            </a:solidFill>
            <a:round/>
            <a:headEnd/>
            <a:tailEnd/>
          </a:ln>
        </p:spPr>
        <p:txBody>
          <a:bodyPr/>
          <a:lstStyle/>
          <a:p>
            <a:pPr algn="ctr" rtl="1" eaLnBrk="0" hangingPunct="0"/>
            <a:r>
              <a:rPr lang="fa-IR" b="1">
                <a:cs typeface="Zar" pitchFamily="2" charset="-78"/>
              </a:rPr>
              <a:t>هويت</a:t>
            </a:r>
            <a:endParaRPr lang="en-US" b="1">
              <a:cs typeface="Zar" pitchFamily="2" charset="-78"/>
            </a:endParaRPr>
          </a:p>
        </p:txBody>
      </p:sp>
      <p:sp>
        <p:nvSpPr>
          <p:cNvPr id="33804" name="Rectangle 34"/>
          <p:cNvSpPr>
            <a:spLocks noChangeArrowheads="1"/>
          </p:cNvSpPr>
          <p:nvPr/>
        </p:nvSpPr>
        <p:spPr bwMode="auto">
          <a:xfrm>
            <a:off x="0" y="5867400"/>
            <a:ext cx="1447800" cy="381000"/>
          </a:xfrm>
          <a:prstGeom prst="rect">
            <a:avLst/>
          </a:prstGeom>
          <a:solidFill>
            <a:srgbClr val="92D050"/>
          </a:solidFill>
          <a:ln w="9525" algn="ctr">
            <a:solidFill>
              <a:schemeClr val="tx1"/>
            </a:solidFill>
            <a:round/>
            <a:headEnd/>
            <a:tailEnd/>
          </a:ln>
        </p:spPr>
        <p:txBody>
          <a:bodyPr/>
          <a:lstStyle/>
          <a:p>
            <a:pPr algn="ctr" rtl="1" eaLnBrk="0" hangingPunct="0"/>
            <a:r>
              <a:rPr lang="fa-IR" b="1">
                <a:cs typeface="Zar" pitchFamily="2" charset="-78"/>
              </a:rPr>
              <a:t>مشاغل</a:t>
            </a:r>
            <a:endParaRPr lang="en-US" b="1">
              <a:cs typeface="Zar" pitchFamily="2" charset="-78"/>
            </a:endParaRPr>
          </a:p>
        </p:txBody>
      </p:sp>
      <p:sp>
        <p:nvSpPr>
          <p:cNvPr id="33805" name="Rectangle 35"/>
          <p:cNvSpPr>
            <a:spLocks noChangeArrowheads="1"/>
          </p:cNvSpPr>
          <p:nvPr/>
        </p:nvSpPr>
        <p:spPr bwMode="auto">
          <a:xfrm>
            <a:off x="3886200" y="1219200"/>
            <a:ext cx="1447800" cy="381000"/>
          </a:xfrm>
          <a:prstGeom prst="rect">
            <a:avLst/>
          </a:prstGeom>
          <a:solidFill>
            <a:srgbClr val="FFC000"/>
          </a:solidFill>
          <a:ln w="9525" algn="ctr">
            <a:solidFill>
              <a:schemeClr val="tx1"/>
            </a:solidFill>
            <a:round/>
            <a:headEnd/>
            <a:tailEnd/>
          </a:ln>
        </p:spPr>
        <p:txBody>
          <a:bodyPr/>
          <a:lstStyle/>
          <a:p>
            <a:pPr algn="ctr" rtl="1" eaLnBrk="0" hangingPunct="0"/>
            <a:r>
              <a:rPr lang="fa-IR" b="1">
                <a:cs typeface="Zar" pitchFamily="2" charset="-78"/>
              </a:rPr>
              <a:t>اهداف</a:t>
            </a:r>
            <a:endParaRPr lang="en-US" b="1">
              <a:cs typeface="Zar" pitchFamily="2" charset="-78"/>
            </a:endParaRPr>
          </a:p>
        </p:txBody>
      </p:sp>
      <p:sp>
        <p:nvSpPr>
          <p:cNvPr id="33806" name="Rectangle 36"/>
          <p:cNvSpPr>
            <a:spLocks noChangeArrowheads="1"/>
          </p:cNvSpPr>
          <p:nvPr/>
        </p:nvSpPr>
        <p:spPr bwMode="auto">
          <a:xfrm>
            <a:off x="4648200" y="5867400"/>
            <a:ext cx="1447800" cy="381000"/>
          </a:xfrm>
          <a:prstGeom prst="rect">
            <a:avLst/>
          </a:prstGeom>
          <a:solidFill>
            <a:srgbClr val="92D050"/>
          </a:solidFill>
          <a:ln w="9525" algn="ctr">
            <a:solidFill>
              <a:schemeClr val="tx1"/>
            </a:solidFill>
            <a:round/>
            <a:headEnd/>
            <a:tailEnd/>
          </a:ln>
        </p:spPr>
        <p:txBody>
          <a:bodyPr/>
          <a:lstStyle/>
          <a:p>
            <a:pPr algn="ctr" rtl="1" eaLnBrk="0" hangingPunct="0"/>
            <a:r>
              <a:rPr lang="fa-IR" b="1">
                <a:cs typeface="Zar" pitchFamily="2" charset="-78"/>
              </a:rPr>
              <a:t>ساختار كلي</a:t>
            </a:r>
            <a:endParaRPr lang="en-US" b="1">
              <a:cs typeface="Zar" pitchFamily="2" charset="-78"/>
            </a:endParaRPr>
          </a:p>
        </p:txBody>
      </p:sp>
      <p:sp>
        <p:nvSpPr>
          <p:cNvPr id="38" name="Rectangle 37"/>
          <p:cNvSpPr/>
          <p:nvPr/>
        </p:nvSpPr>
        <p:spPr bwMode="auto">
          <a:xfrm>
            <a:off x="0" y="1295400"/>
            <a:ext cx="1447800" cy="381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rtl="1" eaLnBrk="0" hangingPunct="0">
              <a:defRPr/>
            </a:pPr>
            <a:r>
              <a:rPr lang="fa-IR" b="1" dirty="0">
                <a:latin typeface="Arial" charset="0"/>
                <a:cs typeface="Zar" pitchFamily="2" charset="-78"/>
              </a:rPr>
              <a:t>تجهيزات ومنابع</a:t>
            </a:r>
            <a:endParaRPr lang="en-US" b="1" dirty="0">
              <a:latin typeface="Arial" charset="0"/>
              <a:cs typeface="Zar" pitchFamily="2" charset="-78"/>
            </a:endParaRPr>
          </a:p>
        </p:txBody>
      </p:sp>
      <p:sp>
        <p:nvSpPr>
          <p:cNvPr id="33808" name="Rectangle 38"/>
          <p:cNvSpPr>
            <a:spLocks noChangeArrowheads="1"/>
          </p:cNvSpPr>
          <p:nvPr/>
        </p:nvSpPr>
        <p:spPr bwMode="auto">
          <a:xfrm>
            <a:off x="2209800" y="5867400"/>
            <a:ext cx="1447800" cy="381000"/>
          </a:xfrm>
          <a:prstGeom prst="rect">
            <a:avLst/>
          </a:prstGeom>
          <a:solidFill>
            <a:srgbClr val="92D050"/>
          </a:solidFill>
          <a:ln w="9525" algn="ctr">
            <a:solidFill>
              <a:schemeClr val="tx1"/>
            </a:solidFill>
            <a:round/>
            <a:headEnd/>
            <a:tailEnd/>
          </a:ln>
        </p:spPr>
        <p:txBody>
          <a:bodyPr/>
          <a:lstStyle/>
          <a:p>
            <a:pPr algn="ctr" rtl="1" eaLnBrk="0" hangingPunct="0"/>
            <a:r>
              <a:rPr lang="fa-IR" b="1">
                <a:cs typeface="Zar" pitchFamily="2" charset="-78"/>
              </a:rPr>
              <a:t>افراد</a:t>
            </a:r>
            <a:endParaRPr lang="en-US" b="1">
              <a:cs typeface="Zar" pitchFamily="2" charset="-78"/>
            </a:endParaRPr>
          </a:p>
        </p:txBody>
      </p:sp>
      <p:sp>
        <p:nvSpPr>
          <p:cNvPr id="33809" name="Oval Callout 39"/>
          <p:cNvSpPr>
            <a:spLocks noChangeArrowheads="1"/>
          </p:cNvSpPr>
          <p:nvPr/>
        </p:nvSpPr>
        <p:spPr bwMode="auto">
          <a:xfrm>
            <a:off x="7924800" y="4419600"/>
            <a:ext cx="1219200" cy="609600"/>
          </a:xfrm>
          <a:prstGeom prst="wedgeEllipseCallout">
            <a:avLst>
              <a:gd name="adj1" fmla="val -4949"/>
              <a:gd name="adj2" fmla="val -103384"/>
            </a:avLst>
          </a:prstGeom>
          <a:solidFill>
            <a:srgbClr val="FFFF00"/>
          </a:solidFill>
          <a:ln w="9525" algn="ctr">
            <a:solidFill>
              <a:schemeClr val="tx1"/>
            </a:solidFill>
            <a:round/>
            <a:headEnd/>
            <a:tailEnd/>
          </a:ln>
        </p:spPr>
        <p:txBody>
          <a:bodyPr/>
          <a:lstStyle/>
          <a:p>
            <a:pPr algn="ctr" rtl="1" eaLnBrk="0" hangingPunct="0"/>
            <a:r>
              <a:rPr lang="fa-IR" sz="2400" b="1">
                <a:solidFill>
                  <a:srgbClr val="FF0000"/>
                </a:solidFill>
                <a:cs typeface="Zar" pitchFamily="2" charset="-78"/>
              </a:rPr>
              <a:t>معلول</a:t>
            </a:r>
            <a:endParaRPr lang="en-US" sz="2400" b="1">
              <a:solidFill>
                <a:srgbClr val="FF0000"/>
              </a:solidFill>
              <a:cs typeface="Zar" pitchFamily="2" charset="-78"/>
            </a:endParaRPr>
          </a:p>
        </p:txBody>
      </p:sp>
      <p:sp>
        <p:nvSpPr>
          <p:cNvPr id="33810" name="Cloud Callout 40"/>
          <p:cNvSpPr>
            <a:spLocks noChangeArrowheads="1"/>
          </p:cNvSpPr>
          <p:nvPr/>
        </p:nvSpPr>
        <p:spPr bwMode="auto">
          <a:xfrm>
            <a:off x="2590800" y="152400"/>
            <a:ext cx="3048000" cy="612775"/>
          </a:xfrm>
          <a:prstGeom prst="cloudCallout">
            <a:avLst>
              <a:gd name="adj1" fmla="val -20833"/>
              <a:gd name="adj2" fmla="val 62500"/>
            </a:avLst>
          </a:prstGeom>
          <a:solidFill>
            <a:srgbClr val="FFFF00"/>
          </a:solidFill>
          <a:ln w="9525" algn="ctr">
            <a:solidFill>
              <a:schemeClr val="tx1"/>
            </a:solidFill>
            <a:round/>
            <a:headEnd/>
            <a:tailEnd/>
          </a:ln>
        </p:spPr>
        <p:txBody>
          <a:bodyPr/>
          <a:lstStyle/>
          <a:p>
            <a:pPr algn="ctr" rtl="1" eaLnBrk="0" hangingPunct="0"/>
            <a:r>
              <a:rPr lang="fa-IR" sz="3200" b="1">
                <a:solidFill>
                  <a:srgbClr val="1931E1"/>
                </a:solidFill>
                <a:cs typeface="Zar" pitchFamily="2" charset="-78"/>
              </a:rPr>
              <a:t>علل</a:t>
            </a:r>
            <a:endParaRPr lang="en-US" sz="3200" b="1">
              <a:solidFill>
                <a:srgbClr val="1931E1"/>
              </a:solidFill>
              <a:cs typeface="Zar" pitchFamily="2" charset="-78"/>
            </a:endParaRPr>
          </a:p>
        </p:txBody>
      </p:sp>
      <p:cxnSp>
        <p:nvCxnSpPr>
          <p:cNvPr id="33811" name="Straight Arrow Connector 42"/>
          <p:cNvCxnSpPr>
            <a:cxnSpLocks noChangeShapeType="1"/>
            <a:stCxn id="33795" idx="1"/>
            <a:endCxn id="33803" idx="2"/>
          </p:cNvCxnSpPr>
          <p:nvPr/>
        </p:nvCxnSpPr>
        <p:spPr bwMode="auto">
          <a:xfrm flipH="1" flipV="1">
            <a:off x="6743700" y="1600200"/>
            <a:ext cx="952500" cy="2019300"/>
          </a:xfrm>
          <a:prstGeom prst="straightConnector1">
            <a:avLst/>
          </a:prstGeom>
          <a:noFill/>
          <a:ln w="9525" algn="ctr">
            <a:solidFill>
              <a:schemeClr val="tx1"/>
            </a:solidFill>
            <a:round/>
            <a:headEnd/>
            <a:tailEnd type="arrow" w="med" len="med"/>
          </a:ln>
        </p:spPr>
      </p:cxnSp>
      <p:sp>
        <p:nvSpPr>
          <p:cNvPr id="44" name="Rectangle 43"/>
          <p:cNvSpPr/>
          <p:nvPr/>
        </p:nvSpPr>
        <p:spPr bwMode="auto">
          <a:xfrm>
            <a:off x="1752600" y="1295400"/>
            <a:ext cx="1447800" cy="381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rtl="1" eaLnBrk="0" hangingPunct="0">
              <a:defRPr/>
            </a:pPr>
            <a:r>
              <a:rPr lang="fa-IR" b="1" dirty="0">
                <a:latin typeface="Arial" charset="0"/>
                <a:cs typeface="Zar" pitchFamily="2" charset="-78"/>
              </a:rPr>
              <a:t>فرايندها</a:t>
            </a:r>
            <a:endParaRPr lang="en-US" b="1" dirty="0">
              <a:latin typeface="Arial" charset="0"/>
              <a:cs typeface="Zar" pitchFamily="2" charset="-78"/>
            </a:endParaRPr>
          </a:p>
        </p:txBody>
      </p:sp>
      <p:sp>
        <p:nvSpPr>
          <p:cNvPr id="33813" name="Rectangle 44"/>
          <p:cNvSpPr>
            <a:spLocks noChangeArrowheads="1"/>
          </p:cNvSpPr>
          <p:nvPr/>
        </p:nvSpPr>
        <p:spPr bwMode="auto">
          <a:xfrm>
            <a:off x="6858000" y="1600200"/>
            <a:ext cx="2057400" cy="381000"/>
          </a:xfrm>
          <a:prstGeom prst="rect">
            <a:avLst/>
          </a:prstGeom>
          <a:noFill/>
          <a:ln w="9525" algn="ctr">
            <a:noFill/>
            <a:round/>
            <a:headEnd/>
            <a:tailEnd/>
          </a:ln>
        </p:spPr>
        <p:txBody>
          <a:bodyPr/>
          <a:lstStyle/>
          <a:p>
            <a:pPr algn="ctr" rtl="1" eaLnBrk="0" hangingPunct="0"/>
            <a:r>
              <a:rPr lang="fa-IR" sz="1400" b="1">
                <a:cs typeface="Zar" pitchFamily="2" charset="-78"/>
              </a:rPr>
              <a:t>ارزش كار ازبعد</a:t>
            </a:r>
          </a:p>
          <a:p>
            <a:pPr algn="ctr" rtl="1" eaLnBrk="0" hangingPunct="0"/>
            <a:r>
              <a:rPr lang="fa-IR" sz="1400" b="1" u="sng">
                <a:cs typeface="Zar" pitchFamily="2" charset="-78"/>
              </a:rPr>
              <a:t> فني مشخص شده است؟</a:t>
            </a:r>
            <a:endParaRPr lang="en-US" sz="1400" b="1" u="sng">
              <a:cs typeface="Zar" pitchFamily="2" charset="-78"/>
            </a:endParaRPr>
          </a:p>
        </p:txBody>
      </p:sp>
      <p:sp>
        <p:nvSpPr>
          <p:cNvPr id="33814" name="Rectangle 45"/>
          <p:cNvSpPr>
            <a:spLocks noChangeArrowheads="1"/>
          </p:cNvSpPr>
          <p:nvPr/>
        </p:nvSpPr>
        <p:spPr bwMode="auto">
          <a:xfrm>
            <a:off x="4953000" y="2514600"/>
            <a:ext cx="2362200" cy="381000"/>
          </a:xfrm>
          <a:prstGeom prst="rect">
            <a:avLst/>
          </a:prstGeom>
          <a:noFill/>
          <a:ln w="9525" algn="ctr">
            <a:noFill/>
            <a:round/>
            <a:headEnd/>
            <a:tailEnd/>
          </a:ln>
        </p:spPr>
        <p:txBody>
          <a:bodyPr/>
          <a:lstStyle/>
          <a:p>
            <a:pPr algn="ctr" rtl="1" eaLnBrk="0" hangingPunct="0"/>
            <a:r>
              <a:rPr lang="fa-IR" sz="1400" b="1">
                <a:cs typeface="Zar" pitchFamily="2" charset="-78"/>
              </a:rPr>
              <a:t>هدفگذاري</a:t>
            </a:r>
          </a:p>
          <a:p>
            <a:pPr algn="ctr" rtl="1" eaLnBrk="0" hangingPunct="0"/>
            <a:r>
              <a:rPr lang="fa-IR" sz="1400" b="1" u="sng">
                <a:cs typeface="Zar" pitchFamily="2" charset="-78"/>
              </a:rPr>
              <a:t> بلند مدت وجود دارد؟</a:t>
            </a:r>
            <a:endParaRPr lang="en-US" sz="1400" b="1" u="sng">
              <a:cs typeface="Zar" pitchFamily="2" charset="-78"/>
            </a:endParaRPr>
          </a:p>
        </p:txBody>
      </p:sp>
      <p:sp>
        <p:nvSpPr>
          <p:cNvPr id="33815" name="Rectangle 47"/>
          <p:cNvSpPr>
            <a:spLocks noChangeArrowheads="1"/>
          </p:cNvSpPr>
          <p:nvPr/>
        </p:nvSpPr>
        <p:spPr bwMode="auto">
          <a:xfrm>
            <a:off x="7391400" y="2667000"/>
            <a:ext cx="1752600" cy="381000"/>
          </a:xfrm>
          <a:prstGeom prst="rect">
            <a:avLst/>
          </a:prstGeom>
          <a:noFill/>
          <a:ln w="9525" algn="ctr">
            <a:noFill/>
            <a:round/>
            <a:headEnd/>
            <a:tailEnd/>
          </a:ln>
        </p:spPr>
        <p:txBody>
          <a:bodyPr/>
          <a:lstStyle/>
          <a:p>
            <a:pPr algn="ctr" rtl="1" eaLnBrk="0" hangingPunct="0"/>
            <a:r>
              <a:rPr lang="fa-IR" sz="1400" b="1" u="sng">
                <a:cs typeface="Zar" pitchFamily="2" charset="-78"/>
              </a:rPr>
              <a:t> </a:t>
            </a:r>
            <a:r>
              <a:rPr lang="fa-IR" sz="1400" b="1">
                <a:cs typeface="Zar" pitchFamily="2" charset="-78"/>
              </a:rPr>
              <a:t>فرهنگ كار</a:t>
            </a:r>
            <a:r>
              <a:rPr lang="fa-IR" sz="1400" b="1" u="sng">
                <a:cs typeface="Zar" pitchFamily="2" charset="-78"/>
              </a:rPr>
              <a:t> </a:t>
            </a:r>
          </a:p>
          <a:p>
            <a:pPr algn="ctr" rtl="1" eaLnBrk="0" hangingPunct="0"/>
            <a:r>
              <a:rPr lang="fa-IR" sz="1400" b="1" u="sng">
                <a:cs typeface="Zar" pitchFamily="2" charset="-78"/>
              </a:rPr>
              <a:t>درست نهادينه شده؟</a:t>
            </a:r>
            <a:endParaRPr lang="en-US" sz="1400" b="1" u="sng">
              <a:cs typeface="Zar" pitchFamily="2" charset="-78"/>
            </a:endParaRPr>
          </a:p>
        </p:txBody>
      </p:sp>
      <p:sp>
        <p:nvSpPr>
          <p:cNvPr id="33816" name="Rectangle 49"/>
          <p:cNvSpPr>
            <a:spLocks noChangeArrowheads="1"/>
          </p:cNvSpPr>
          <p:nvPr/>
        </p:nvSpPr>
        <p:spPr bwMode="auto">
          <a:xfrm>
            <a:off x="2286000" y="1676400"/>
            <a:ext cx="2514600" cy="381000"/>
          </a:xfrm>
          <a:prstGeom prst="rect">
            <a:avLst/>
          </a:prstGeom>
          <a:noFill/>
          <a:ln w="9525" algn="ctr">
            <a:noFill/>
            <a:round/>
            <a:headEnd/>
            <a:tailEnd/>
          </a:ln>
        </p:spPr>
        <p:txBody>
          <a:bodyPr/>
          <a:lstStyle/>
          <a:p>
            <a:pPr algn="ctr" rtl="1" eaLnBrk="0" hangingPunct="0"/>
            <a:r>
              <a:rPr lang="fa-IR" sz="1400" b="1" u="sng">
                <a:cs typeface="Zar" pitchFamily="2" charset="-78"/>
              </a:rPr>
              <a:t>روش اجرايي مناسب وجوددارد؟</a:t>
            </a:r>
            <a:endParaRPr lang="en-US" sz="1400" b="1" u="sng">
              <a:cs typeface="Zar" pitchFamily="2" charset="-78"/>
            </a:endParaRPr>
          </a:p>
        </p:txBody>
      </p:sp>
      <p:sp>
        <p:nvSpPr>
          <p:cNvPr id="33817" name="Rectangle 50"/>
          <p:cNvSpPr>
            <a:spLocks noChangeArrowheads="1"/>
          </p:cNvSpPr>
          <p:nvPr/>
        </p:nvSpPr>
        <p:spPr bwMode="auto">
          <a:xfrm>
            <a:off x="4953000" y="1752600"/>
            <a:ext cx="1676400" cy="381000"/>
          </a:xfrm>
          <a:prstGeom prst="rect">
            <a:avLst/>
          </a:prstGeom>
          <a:noFill/>
          <a:ln w="9525" algn="ctr">
            <a:noFill/>
            <a:round/>
            <a:headEnd/>
            <a:tailEnd/>
          </a:ln>
        </p:spPr>
        <p:txBody>
          <a:bodyPr/>
          <a:lstStyle/>
          <a:p>
            <a:pPr algn="ctr" rtl="1" eaLnBrk="0" hangingPunct="0"/>
            <a:r>
              <a:rPr lang="fa-IR" sz="1400" b="1">
                <a:cs typeface="Zar" pitchFamily="2" charset="-78"/>
              </a:rPr>
              <a:t>هدف گذاري </a:t>
            </a:r>
          </a:p>
          <a:p>
            <a:pPr algn="ctr" rtl="1" eaLnBrk="0" hangingPunct="0"/>
            <a:r>
              <a:rPr lang="fa-IR" sz="1400" b="1" u="sng">
                <a:cs typeface="Zar" pitchFamily="2" charset="-78"/>
              </a:rPr>
              <a:t>سالانه وجوددارد؟</a:t>
            </a:r>
            <a:endParaRPr lang="en-US" sz="1400" b="1" u="sng">
              <a:cs typeface="Zar" pitchFamily="2" charset="-78"/>
            </a:endParaRPr>
          </a:p>
        </p:txBody>
      </p:sp>
      <p:sp>
        <p:nvSpPr>
          <p:cNvPr id="33818" name="Rectangle 51"/>
          <p:cNvSpPr>
            <a:spLocks noChangeArrowheads="1"/>
          </p:cNvSpPr>
          <p:nvPr/>
        </p:nvSpPr>
        <p:spPr bwMode="auto">
          <a:xfrm>
            <a:off x="2514600" y="1981200"/>
            <a:ext cx="2514600" cy="457200"/>
          </a:xfrm>
          <a:prstGeom prst="rect">
            <a:avLst/>
          </a:prstGeom>
          <a:noFill/>
          <a:ln w="9525" algn="ctr">
            <a:noFill/>
            <a:round/>
            <a:headEnd/>
            <a:tailEnd/>
          </a:ln>
        </p:spPr>
        <p:txBody>
          <a:bodyPr/>
          <a:lstStyle/>
          <a:p>
            <a:pPr algn="ctr" rtl="1" eaLnBrk="0" hangingPunct="0"/>
            <a:r>
              <a:rPr lang="fa-IR" sz="1400" b="1" u="sng">
                <a:cs typeface="Zar" pitchFamily="2" charset="-78"/>
              </a:rPr>
              <a:t>دستورالعملها ي مناسب وجود دارد ؟</a:t>
            </a:r>
            <a:endParaRPr lang="en-US" sz="1400" b="1" u="sng">
              <a:cs typeface="Zar" pitchFamily="2" charset="-78"/>
            </a:endParaRPr>
          </a:p>
        </p:txBody>
      </p:sp>
      <p:sp>
        <p:nvSpPr>
          <p:cNvPr id="33819" name="Rectangle 52"/>
          <p:cNvSpPr>
            <a:spLocks noChangeArrowheads="1"/>
          </p:cNvSpPr>
          <p:nvPr/>
        </p:nvSpPr>
        <p:spPr bwMode="auto">
          <a:xfrm>
            <a:off x="5943600" y="4038600"/>
            <a:ext cx="1752600" cy="457200"/>
          </a:xfrm>
          <a:prstGeom prst="rect">
            <a:avLst/>
          </a:prstGeom>
          <a:noFill/>
          <a:ln w="9525" algn="ctr">
            <a:noFill/>
            <a:round/>
            <a:headEnd/>
            <a:tailEnd/>
          </a:ln>
        </p:spPr>
        <p:txBody>
          <a:bodyPr/>
          <a:lstStyle/>
          <a:p>
            <a:pPr algn="ctr" rtl="1" eaLnBrk="0" hangingPunct="0"/>
            <a:r>
              <a:rPr lang="fa-IR" sz="1400" b="1">
                <a:cs typeface="Zar" pitchFamily="2" charset="-78"/>
              </a:rPr>
              <a:t> وظايف واحدهاي</a:t>
            </a:r>
          </a:p>
          <a:p>
            <a:pPr algn="ctr" rtl="1" eaLnBrk="0" hangingPunct="0"/>
            <a:r>
              <a:rPr lang="fa-IR" sz="1400" b="1" u="sng">
                <a:cs typeface="Zar" pitchFamily="2" charset="-78"/>
              </a:rPr>
              <a:t>اجرايي مشخص است؟</a:t>
            </a:r>
            <a:endParaRPr lang="en-US" sz="1400" b="1" u="sng">
              <a:cs typeface="Zar" pitchFamily="2" charset="-78"/>
            </a:endParaRPr>
          </a:p>
        </p:txBody>
      </p:sp>
      <p:sp>
        <p:nvSpPr>
          <p:cNvPr id="33820" name="Rectangle 53"/>
          <p:cNvSpPr>
            <a:spLocks noChangeArrowheads="1"/>
          </p:cNvSpPr>
          <p:nvPr/>
        </p:nvSpPr>
        <p:spPr bwMode="auto">
          <a:xfrm>
            <a:off x="5638800" y="4800600"/>
            <a:ext cx="1905000" cy="457200"/>
          </a:xfrm>
          <a:prstGeom prst="rect">
            <a:avLst/>
          </a:prstGeom>
          <a:noFill/>
          <a:ln w="9525" algn="ctr">
            <a:noFill/>
            <a:round/>
            <a:headEnd/>
            <a:tailEnd/>
          </a:ln>
        </p:spPr>
        <p:txBody>
          <a:bodyPr/>
          <a:lstStyle/>
          <a:p>
            <a:pPr algn="ctr" rtl="1" eaLnBrk="0" hangingPunct="0"/>
            <a:r>
              <a:rPr lang="fa-IR" sz="1400" b="1" u="sng">
                <a:cs typeface="Zar" pitchFamily="2" charset="-78"/>
              </a:rPr>
              <a:t>مديريت پروژه وجوددارد؟</a:t>
            </a:r>
            <a:endParaRPr lang="en-US" sz="1400" b="1" u="sng">
              <a:cs typeface="Zar" pitchFamily="2" charset="-78"/>
            </a:endParaRPr>
          </a:p>
        </p:txBody>
      </p:sp>
      <p:sp>
        <p:nvSpPr>
          <p:cNvPr id="33821" name="Rectangle 54"/>
          <p:cNvSpPr>
            <a:spLocks noChangeArrowheads="1"/>
          </p:cNvSpPr>
          <p:nvPr/>
        </p:nvSpPr>
        <p:spPr bwMode="auto">
          <a:xfrm>
            <a:off x="5029200" y="5334000"/>
            <a:ext cx="3200400" cy="457200"/>
          </a:xfrm>
          <a:prstGeom prst="rect">
            <a:avLst/>
          </a:prstGeom>
          <a:noFill/>
          <a:ln w="9525" algn="ctr">
            <a:noFill/>
            <a:round/>
            <a:headEnd/>
            <a:tailEnd/>
          </a:ln>
        </p:spPr>
        <p:txBody>
          <a:bodyPr/>
          <a:lstStyle/>
          <a:p>
            <a:pPr algn="ctr" rtl="1" eaLnBrk="0" hangingPunct="0"/>
            <a:r>
              <a:rPr lang="fa-IR" sz="1400" b="1">
                <a:cs typeface="Zar" pitchFamily="2" charset="-78"/>
              </a:rPr>
              <a:t>ارتباطات  فرايندي مناسب بين واحدها</a:t>
            </a:r>
          </a:p>
          <a:p>
            <a:pPr algn="ctr" rtl="1" eaLnBrk="0" hangingPunct="0"/>
            <a:r>
              <a:rPr lang="fa-IR" sz="1400" b="1" u="sng">
                <a:cs typeface="Zar" pitchFamily="2" charset="-78"/>
              </a:rPr>
              <a:t> اجرايي ،پشتيباني ومديريت وحوددارد؟</a:t>
            </a:r>
            <a:endParaRPr lang="en-US" sz="1400" b="1" u="sng">
              <a:cs typeface="Zar" pitchFamily="2" charset="-78"/>
            </a:endParaRPr>
          </a:p>
        </p:txBody>
      </p:sp>
      <p:sp>
        <p:nvSpPr>
          <p:cNvPr id="33822" name="Rectangle 55"/>
          <p:cNvSpPr>
            <a:spLocks noChangeArrowheads="1"/>
          </p:cNvSpPr>
          <p:nvPr/>
        </p:nvSpPr>
        <p:spPr bwMode="auto">
          <a:xfrm>
            <a:off x="3581400" y="3733800"/>
            <a:ext cx="1905000" cy="457200"/>
          </a:xfrm>
          <a:prstGeom prst="rect">
            <a:avLst/>
          </a:prstGeom>
          <a:noFill/>
          <a:ln w="9525" algn="ctr">
            <a:noFill/>
            <a:round/>
            <a:headEnd/>
            <a:tailEnd/>
          </a:ln>
        </p:spPr>
        <p:txBody>
          <a:bodyPr/>
          <a:lstStyle/>
          <a:p>
            <a:pPr algn="ctr" rtl="1" eaLnBrk="0" hangingPunct="0"/>
            <a:r>
              <a:rPr lang="fa-IR" sz="1400" b="1">
                <a:cs typeface="Zar" pitchFamily="2" charset="-78"/>
              </a:rPr>
              <a:t>نيروي اجرايي</a:t>
            </a:r>
          </a:p>
          <a:p>
            <a:pPr algn="ctr" rtl="1" eaLnBrk="0" hangingPunct="0"/>
            <a:r>
              <a:rPr lang="fa-IR" sz="1400" b="1" u="sng">
                <a:cs typeface="Zar" pitchFamily="2" charset="-78"/>
              </a:rPr>
              <a:t>كافي وجوددارد؟</a:t>
            </a:r>
            <a:endParaRPr lang="en-US" sz="1400" b="1" u="sng">
              <a:cs typeface="Zar" pitchFamily="2" charset="-78"/>
            </a:endParaRPr>
          </a:p>
        </p:txBody>
      </p:sp>
      <p:sp>
        <p:nvSpPr>
          <p:cNvPr id="33823" name="Rectangle 56"/>
          <p:cNvSpPr>
            <a:spLocks noChangeArrowheads="1"/>
          </p:cNvSpPr>
          <p:nvPr/>
        </p:nvSpPr>
        <p:spPr bwMode="auto">
          <a:xfrm>
            <a:off x="3352800" y="4419600"/>
            <a:ext cx="1905000" cy="457200"/>
          </a:xfrm>
          <a:prstGeom prst="rect">
            <a:avLst/>
          </a:prstGeom>
          <a:noFill/>
          <a:ln w="9525" algn="ctr">
            <a:noFill/>
            <a:round/>
            <a:headEnd/>
            <a:tailEnd/>
          </a:ln>
        </p:spPr>
        <p:txBody>
          <a:bodyPr/>
          <a:lstStyle/>
          <a:p>
            <a:pPr algn="ctr" rtl="1" eaLnBrk="0" hangingPunct="0"/>
            <a:r>
              <a:rPr lang="fa-IR" sz="1400" b="1">
                <a:cs typeface="Zar" pitchFamily="2" charset="-78"/>
              </a:rPr>
              <a:t>آموزش ومهارت </a:t>
            </a:r>
          </a:p>
          <a:p>
            <a:pPr algn="ctr" rtl="1" eaLnBrk="0" hangingPunct="0"/>
            <a:r>
              <a:rPr lang="fa-IR" sz="1400" b="1" u="sng">
                <a:cs typeface="Zar" pitchFamily="2" charset="-78"/>
              </a:rPr>
              <a:t>كافي در اجراي كار ؟</a:t>
            </a:r>
            <a:endParaRPr lang="en-US" sz="1400" b="1" u="sng">
              <a:cs typeface="Zar" pitchFamily="2" charset="-78"/>
            </a:endParaRPr>
          </a:p>
        </p:txBody>
      </p:sp>
      <p:sp>
        <p:nvSpPr>
          <p:cNvPr id="33824" name="Rectangle 57"/>
          <p:cNvSpPr>
            <a:spLocks noChangeArrowheads="1"/>
          </p:cNvSpPr>
          <p:nvPr/>
        </p:nvSpPr>
        <p:spPr bwMode="auto">
          <a:xfrm>
            <a:off x="3124200" y="5181600"/>
            <a:ext cx="1828800" cy="457200"/>
          </a:xfrm>
          <a:prstGeom prst="rect">
            <a:avLst/>
          </a:prstGeom>
          <a:noFill/>
          <a:ln w="9525" algn="ctr">
            <a:noFill/>
            <a:round/>
            <a:headEnd/>
            <a:tailEnd/>
          </a:ln>
        </p:spPr>
        <p:txBody>
          <a:bodyPr/>
          <a:lstStyle/>
          <a:p>
            <a:pPr algn="ctr" rtl="1" eaLnBrk="0" hangingPunct="0"/>
            <a:r>
              <a:rPr lang="fa-IR" sz="1400" b="1">
                <a:cs typeface="Zar" pitchFamily="2" charset="-78"/>
              </a:rPr>
              <a:t>آموزش ومهارت كافي </a:t>
            </a:r>
          </a:p>
          <a:p>
            <a:pPr algn="ctr" rtl="1" eaLnBrk="0" hangingPunct="0"/>
            <a:r>
              <a:rPr lang="fa-IR" sz="1400" b="1" u="sng">
                <a:cs typeface="Zar" pitchFamily="2" charset="-78"/>
              </a:rPr>
              <a:t>در مديريت پروژه؟</a:t>
            </a:r>
            <a:endParaRPr lang="en-US" sz="1400" b="1" u="sng">
              <a:cs typeface="Zar" pitchFamily="2" charset="-78"/>
            </a:endParaRPr>
          </a:p>
        </p:txBody>
      </p:sp>
      <p:sp>
        <p:nvSpPr>
          <p:cNvPr id="33825" name="Rectangle 58"/>
          <p:cNvSpPr>
            <a:spLocks noChangeArrowheads="1"/>
          </p:cNvSpPr>
          <p:nvPr/>
        </p:nvSpPr>
        <p:spPr bwMode="auto">
          <a:xfrm>
            <a:off x="457200" y="1905000"/>
            <a:ext cx="2133600" cy="457200"/>
          </a:xfrm>
          <a:prstGeom prst="rect">
            <a:avLst/>
          </a:prstGeom>
          <a:noFill/>
          <a:ln w="9525" algn="ctr">
            <a:noFill/>
            <a:round/>
            <a:headEnd/>
            <a:tailEnd/>
          </a:ln>
        </p:spPr>
        <p:txBody>
          <a:bodyPr/>
          <a:lstStyle/>
          <a:p>
            <a:pPr algn="ctr" rtl="1" eaLnBrk="0" hangingPunct="0"/>
            <a:r>
              <a:rPr lang="fa-IR" sz="1400" b="1" u="sng">
                <a:cs typeface="Zar" pitchFamily="2" charset="-78"/>
              </a:rPr>
              <a:t>تجهيزات استاندارد وجوددارد؟</a:t>
            </a:r>
            <a:endParaRPr lang="en-US" sz="1400" b="1" u="sng">
              <a:cs typeface="Zar" pitchFamily="2" charset="-78"/>
            </a:endParaRPr>
          </a:p>
        </p:txBody>
      </p:sp>
      <p:sp>
        <p:nvSpPr>
          <p:cNvPr id="33826" name="Rectangle 59"/>
          <p:cNvSpPr>
            <a:spLocks noChangeArrowheads="1"/>
          </p:cNvSpPr>
          <p:nvPr/>
        </p:nvSpPr>
        <p:spPr bwMode="auto">
          <a:xfrm>
            <a:off x="838200" y="2743200"/>
            <a:ext cx="1752600" cy="457200"/>
          </a:xfrm>
          <a:prstGeom prst="rect">
            <a:avLst/>
          </a:prstGeom>
          <a:noFill/>
          <a:ln w="9525" algn="ctr">
            <a:noFill/>
            <a:round/>
            <a:headEnd/>
            <a:tailEnd/>
          </a:ln>
        </p:spPr>
        <p:txBody>
          <a:bodyPr/>
          <a:lstStyle/>
          <a:p>
            <a:pPr algn="ctr" rtl="1" eaLnBrk="0" hangingPunct="0"/>
            <a:r>
              <a:rPr lang="fa-IR" sz="1400" b="1" u="sng">
                <a:cs typeface="Zar" pitchFamily="2" charset="-78"/>
              </a:rPr>
              <a:t>منابع مالي كافي است؟</a:t>
            </a:r>
            <a:endParaRPr lang="en-US" sz="1400" b="1" u="sng">
              <a:cs typeface="Zar" pitchFamily="2" charset="-78"/>
            </a:endParaRPr>
          </a:p>
        </p:txBody>
      </p:sp>
      <p:sp>
        <p:nvSpPr>
          <p:cNvPr id="33827" name="Rectangle 60"/>
          <p:cNvSpPr>
            <a:spLocks noChangeArrowheads="1"/>
          </p:cNvSpPr>
          <p:nvPr/>
        </p:nvSpPr>
        <p:spPr bwMode="auto">
          <a:xfrm>
            <a:off x="1143000" y="4038600"/>
            <a:ext cx="2209800" cy="457200"/>
          </a:xfrm>
          <a:prstGeom prst="rect">
            <a:avLst/>
          </a:prstGeom>
          <a:noFill/>
          <a:ln w="9525" algn="ctr">
            <a:noFill/>
            <a:round/>
            <a:headEnd/>
            <a:tailEnd/>
          </a:ln>
        </p:spPr>
        <p:txBody>
          <a:bodyPr/>
          <a:lstStyle/>
          <a:p>
            <a:pPr algn="ctr" rtl="1" eaLnBrk="0" hangingPunct="0"/>
            <a:r>
              <a:rPr lang="fa-IR" sz="1400" b="1">
                <a:cs typeface="Zar" pitchFamily="2" charset="-78"/>
              </a:rPr>
              <a:t>مشاغل مرتبط با فعاليت در </a:t>
            </a:r>
          </a:p>
          <a:p>
            <a:pPr algn="ctr" rtl="1" eaLnBrk="0" hangingPunct="0"/>
            <a:r>
              <a:rPr lang="fa-IR" sz="1400" b="1" u="sng">
                <a:cs typeface="Zar" pitchFamily="2" charset="-78"/>
              </a:rPr>
              <a:t>حوزه اجرا ومديريت جوددارد؟</a:t>
            </a:r>
            <a:endParaRPr lang="en-US" sz="1400" b="1" u="sng">
              <a:cs typeface="Zar" pitchFamily="2" charset="-78"/>
            </a:endParaRPr>
          </a:p>
        </p:txBody>
      </p:sp>
      <p:sp>
        <p:nvSpPr>
          <p:cNvPr id="33828" name="Rectangle 61"/>
          <p:cNvSpPr>
            <a:spLocks noChangeArrowheads="1"/>
          </p:cNvSpPr>
          <p:nvPr/>
        </p:nvSpPr>
        <p:spPr bwMode="auto">
          <a:xfrm>
            <a:off x="762000" y="5029200"/>
            <a:ext cx="1828800" cy="457200"/>
          </a:xfrm>
          <a:prstGeom prst="rect">
            <a:avLst/>
          </a:prstGeom>
          <a:noFill/>
          <a:ln w="9525" algn="ctr">
            <a:noFill/>
            <a:round/>
            <a:headEnd/>
            <a:tailEnd/>
          </a:ln>
        </p:spPr>
        <p:txBody>
          <a:bodyPr/>
          <a:lstStyle/>
          <a:p>
            <a:pPr algn="ctr" rtl="1" eaLnBrk="0" hangingPunct="0"/>
            <a:r>
              <a:rPr lang="fa-IR" sz="1400" b="1">
                <a:cs typeface="Zar" pitchFamily="2" charset="-78"/>
              </a:rPr>
              <a:t>وظايف ومسئوليتها </a:t>
            </a:r>
            <a:r>
              <a:rPr lang="fa-IR" sz="1400" b="1" u="sng">
                <a:cs typeface="Zar" pitchFamily="2" charset="-78"/>
              </a:rPr>
              <a:t>واختيارات مشخص هستند؟ </a:t>
            </a:r>
            <a:endParaRPr lang="en-US" sz="1400" b="1">
              <a:cs typeface="Zar" pitchFamily="2" charset="-78"/>
            </a:endParaRPr>
          </a:p>
        </p:txBody>
      </p:sp>
      <p:sp>
        <p:nvSpPr>
          <p:cNvPr id="64" name="Oval Callout 63"/>
          <p:cNvSpPr/>
          <p:nvPr/>
        </p:nvSpPr>
        <p:spPr>
          <a:xfrm>
            <a:off x="152400" y="304800"/>
            <a:ext cx="1524000" cy="688975"/>
          </a:xfrm>
          <a:prstGeom prst="wedgeEllipseCallout">
            <a:avLst>
              <a:gd name="adj1" fmla="val 42829"/>
              <a:gd name="adj2" fmla="val 9092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a-IR" b="1" dirty="0">
                <a:solidFill>
                  <a:schemeClr val="tx1"/>
                </a:solidFill>
                <a:cs typeface="Zar" pitchFamily="2" charset="-78"/>
              </a:rPr>
              <a:t>زير سيستم فني</a:t>
            </a:r>
            <a:endParaRPr lang="en-US" b="1" dirty="0">
              <a:solidFill>
                <a:schemeClr val="tx1"/>
              </a:solidFill>
              <a:cs typeface="Zar" pitchFamily="2" charset="-78"/>
            </a:endParaRPr>
          </a:p>
        </p:txBody>
      </p:sp>
      <p:sp>
        <p:nvSpPr>
          <p:cNvPr id="67" name="Oval Callout 66"/>
          <p:cNvSpPr/>
          <p:nvPr/>
        </p:nvSpPr>
        <p:spPr>
          <a:xfrm>
            <a:off x="6629400" y="228600"/>
            <a:ext cx="1676400" cy="612775"/>
          </a:xfrm>
          <a:prstGeom prst="wedgeEllipseCallout">
            <a:avLst>
              <a:gd name="adj1" fmla="val -39527"/>
              <a:gd name="adj2" fmla="val 9958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a-IR" b="1" dirty="0">
                <a:solidFill>
                  <a:schemeClr val="tx1"/>
                </a:solidFill>
                <a:cs typeface="Zar" pitchFamily="2" charset="-78"/>
              </a:rPr>
              <a:t>زير سيستم فرهنگي</a:t>
            </a:r>
            <a:endParaRPr lang="en-US" b="1" dirty="0">
              <a:solidFill>
                <a:schemeClr val="tx1"/>
              </a:solidFill>
              <a:cs typeface="Zar" pitchFamily="2" charset="-78"/>
            </a:endParaRPr>
          </a:p>
        </p:txBody>
      </p:sp>
      <p:sp>
        <p:nvSpPr>
          <p:cNvPr id="68" name="Oval Callout 67"/>
          <p:cNvSpPr/>
          <p:nvPr/>
        </p:nvSpPr>
        <p:spPr>
          <a:xfrm>
            <a:off x="6629400" y="6019800"/>
            <a:ext cx="1676400" cy="612775"/>
          </a:xfrm>
          <a:prstGeom prst="wedgeEllipseCallout">
            <a:avLst>
              <a:gd name="adj1" fmla="val -28003"/>
              <a:gd name="adj2" fmla="val -748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a-IR" b="1" dirty="0">
                <a:solidFill>
                  <a:schemeClr val="tx1"/>
                </a:solidFill>
                <a:cs typeface="Zar" pitchFamily="2" charset="-78"/>
              </a:rPr>
              <a:t>زير سيستم اجتماعي</a:t>
            </a:r>
            <a:endParaRPr lang="en-US" b="1" dirty="0">
              <a:solidFill>
                <a:schemeClr val="tx1"/>
              </a:solidFill>
              <a:cs typeface="Zar" pitchFamily="2" charset="-78"/>
            </a:endParaRPr>
          </a:p>
        </p:txBody>
      </p:sp>
      <p:sp>
        <p:nvSpPr>
          <p:cNvPr id="33832" name="Rectangle 86"/>
          <p:cNvSpPr>
            <a:spLocks noChangeArrowheads="1"/>
          </p:cNvSpPr>
          <p:nvPr/>
        </p:nvSpPr>
        <p:spPr bwMode="auto">
          <a:xfrm>
            <a:off x="2514600" y="2438400"/>
            <a:ext cx="2895600" cy="381000"/>
          </a:xfrm>
          <a:prstGeom prst="rect">
            <a:avLst/>
          </a:prstGeom>
          <a:noFill/>
          <a:ln w="9525" algn="ctr">
            <a:noFill/>
            <a:round/>
            <a:headEnd/>
            <a:tailEnd/>
          </a:ln>
        </p:spPr>
        <p:txBody>
          <a:bodyPr/>
          <a:lstStyle/>
          <a:p>
            <a:pPr algn="ctr" rtl="1" eaLnBrk="0" hangingPunct="0"/>
            <a:r>
              <a:rPr lang="fa-IR" sz="1400" b="1" u="sng">
                <a:cs typeface="Zar" pitchFamily="2" charset="-78"/>
              </a:rPr>
              <a:t>روشها ي كنترل كيفيت وجوددارد؟</a:t>
            </a:r>
            <a:endParaRPr lang="en-US" sz="1400" b="1" u="sng">
              <a:cs typeface="Zar" pitchFamily="2" charset="-78"/>
            </a:endParaRPr>
          </a:p>
        </p:txBody>
      </p:sp>
      <p:sp>
        <p:nvSpPr>
          <p:cNvPr id="33833" name="Rectangle 87"/>
          <p:cNvSpPr>
            <a:spLocks noChangeArrowheads="1"/>
          </p:cNvSpPr>
          <p:nvPr/>
        </p:nvSpPr>
        <p:spPr bwMode="auto">
          <a:xfrm>
            <a:off x="2895600" y="2971800"/>
            <a:ext cx="2514600" cy="381000"/>
          </a:xfrm>
          <a:prstGeom prst="rect">
            <a:avLst/>
          </a:prstGeom>
          <a:noFill/>
          <a:ln w="9525" algn="ctr">
            <a:noFill/>
            <a:round/>
            <a:headEnd/>
            <a:tailEnd/>
          </a:ln>
        </p:spPr>
        <p:txBody>
          <a:bodyPr/>
          <a:lstStyle/>
          <a:p>
            <a:pPr algn="ctr" rtl="1" eaLnBrk="0" hangingPunct="0"/>
            <a:r>
              <a:rPr lang="fa-IR" sz="1400" b="1" u="sng">
                <a:cs typeface="Zar" pitchFamily="2" charset="-78"/>
              </a:rPr>
              <a:t>روشها ي مديريت پروژه وجوددارد؟</a:t>
            </a:r>
            <a:endParaRPr lang="en-US" sz="1400" b="1" u="sng">
              <a:cs typeface="Zar" pitchFamily="2" charset="-78"/>
            </a:endParaRPr>
          </a:p>
        </p:txBody>
      </p:sp>
      <p:sp>
        <p:nvSpPr>
          <p:cNvPr id="33834" name="Rectangle 44"/>
          <p:cNvSpPr>
            <a:spLocks noChangeArrowheads="1"/>
          </p:cNvSpPr>
          <p:nvPr/>
        </p:nvSpPr>
        <p:spPr bwMode="auto">
          <a:xfrm>
            <a:off x="6934200" y="2209800"/>
            <a:ext cx="2057400" cy="381000"/>
          </a:xfrm>
          <a:prstGeom prst="rect">
            <a:avLst/>
          </a:prstGeom>
          <a:noFill/>
          <a:ln w="9525" algn="ctr">
            <a:noFill/>
            <a:round/>
            <a:headEnd/>
            <a:tailEnd/>
          </a:ln>
        </p:spPr>
        <p:txBody>
          <a:bodyPr/>
          <a:lstStyle/>
          <a:p>
            <a:pPr algn="ctr" rtl="1" eaLnBrk="0" hangingPunct="0"/>
            <a:r>
              <a:rPr lang="fa-IR" sz="1400" b="1">
                <a:cs typeface="Zar" pitchFamily="2" charset="-78"/>
              </a:rPr>
              <a:t>ارزش كار ازبعد</a:t>
            </a:r>
            <a:r>
              <a:rPr lang="fa-IR" sz="1400" b="1" u="sng">
                <a:cs typeface="Zar" pitchFamily="2" charset="-78"/>
              </a:rPr>
              <a:t> </a:t>
            </a:r>
          </a:p>
          <a:p>
            <a:pPr algn="ctr" rtl="1" eaLnBrk="0" hangingPunct="0"/>
            <a:r>
              <a:rPr lang="fa-IR" sz="1400" b="1" u="sng">
                <a:cs typeface="Zar" pitchFamily="2" charset="-78"/>
              </a:rPr>
              <a:t>اقتصادي مشخص است؟</a:t>
            </a:r>
            <a:endParaRPr lang="en-US" sz="1400" b="1" u="sng">
              <a:cs typeface="Zar"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539750" y="1196975"/>
            <a:ext cx="8229600" cy="4670425"/>
          </a:xfrm>
        </p:spPr>
        <p:txBody>
          <a:bodyPr/>
          <a:lstStyle/>
          <a:p>
            <a:pPr algn="ctr">
              <a:lnSpc>
                <a:spcPct val="80000"/>
              </a:lnSpc>
              <a:buFontTx/>
              <a:buNone/>
            </a:pPr>
            <a:r>
              <a:rPr lang="en-US" sz="5400" smtClean="0">
                <a:solidFill>
                  <a:srgbClr val="0000FF"/>
                </a:solidFill>
                <a:latin typeface="IranNastaliq" pitchFamily="18" charset="0"/>
                <a:cs typeface="Titr" pitchFamily="2" charset="-78"/>
              </a:rPr>
              <a:t>  </a:t>
            </a:r>
            <a:r>
              <a:rPr lang="ar-SA" sz="5400" b="1" smtClean="0">
                <a:solidFill>
                  <a:srgbClr val="0000FF"/>
                </a:solidFill>
                <a:latin typeface="Arial" pitchFamily="34" charset="0"/>
                <a:cs typeface="2  Koodak Outline" pitchFamily="2" charset="-78"/>
              </a:rPr>
              <a:t>به جايي كه زمين خورده اي</a:t>
            </a:r>
            <a:endParaRPr lang="fa-IR" sz="5400" b="1" smtClean="0">
              <a:solidFill>
                <a:srgbClr val="0000FF"/>
              </a:solidFill>
              <a:latin typeface="Arial" pitchFamily="34" charset="0"/>
              <a:cs typeface="2  Koodak Outline" pitchFamily="2" charset="-78"/>
            </a:endParaRPr>
          </a:p>
          <a:p>
            <a:pPr algn="ctr">
              <a:lnSpc>
                <a:spcPct val="80000"/>
              </a:lnSpc>
              <a:buFontTx/>
              <a:buNone/>
            </a:pPr>
            <a:r>
              <a:rPr lang="ar-SA" sz="5400" b="1" smtClean="0">
                <a:solidFill>
                  <a:srgbClr val="0000FF"/>
                </a:solidFill>
                <a:latin typeface="Arial" pitchFamily="34" charset="0"/>
                <a:cs typeface="2  Koodak Outline" pitchFamily="2" charset="-78"/>
              </a:rPr>
              <a:t> نگاه مكن</a:t>
            </a:r>
            <a:r>
              <a:rPr lang="fa-IR" sz="5400" b="1" smtClean="0">
                <a:solidFill>
                  <a:srgbClr val="0000FF"/>
                </a:solidFill>
                <a:latin typeface="Arial" pitchFamily="34" charset="0"/>
                <a:cs typeface="2  Koodak Outline" pitchFamily="2" charset="-78"/>
              </a:rPr>
              <a:t>؛</a:t>
            </a:r>
            <a:r>
              <a:rPr lang="ar-SA" sz="5400" b="1" smtClean="0">
                <a:solidFill>
                  <a:srgbClr val="0000FF"/>
                </a:solidFill>
                <a:latin typeface="Arial" pitchFamily="34" charset="0"/>
                <a:cs typeface="2  Koodak Outline" pitchFamily="2" charset="-78"/>
              </a:rPr>
              <a:t> </a:t>
            </a:r>
            <a:endParaRPr lang="fa-IR" sz="5400" b="1" smtClean="0">
              <a:solidFill>
                <a:srgbClr val="0000FF"/>
              </a:solidFill>
              <a:latin typeface="Arial" pitchFamily="34" charset="0"/>
              <a:cs typeface="2  Koodak Outline" pitchFamily="2" charset="-78"/>
            </a:endParaRPr>
          </a:p>
          <a:p>
            <a:pPr algn="ctr">
              <a:lnSpc>
                <a:spcPct val="80000"/>
              </a:lnSpc>
              <a:buFontTx/>
              <a:buNone/>
            </a:pPr>
            <a:r>
              <a:rPr lang="ar-SA" sz="5400" b="1" smtClean="0">
                <a:solidFill>
                  <a:srgbClr val="FF0000"/>
                </a:solidFill>
                <a:latin typeface="Arial" pitchFamily="34" charset="0"/>
                <a:cs typeface="2  Koodak Outline" pitchFamily="2" charset="-78"/>
              </a:rPr>
              <a:t>به جايي نگاه كن كه پايت</a:t>
            </a:r>
            <a:endParaRPr lang="fa-IR" sz="5400" b="1" smtClean="0">
              <a:solidFill>
                <a:srgbClr val="FF0000"/>
              </a:solidFill>
              <a:latin typeface="Arial" pitchFamily="34" charset="0"/>
              <a:cs typeface="2  Koodak Outline" pitchFamily="2" charset="-78"/>
            </a:endParaRPr>
          </a:p>
          <a:p>
            <a:pPr algn="ctr">
              <a:lnSpc>
                <a:spcPct val="80000"/>
              </a:lnSpc>
              <a:buFontTx/>
              <a:buNone/>
            </a:pPr>
            <a:r>
              <a:rPr lang="ar-SA" sz="5400" b="1" smtClean="0">
                <a:solidFill>
                  <a:srgbClr val="FF0000"/>
                </a:solidFill>
                <a:latin typeface="Arial" pitchFamily="34" charset="0"/>
                <a:cs typeface="2  Koodak Outline" pitchFamily="2" charset="-78"/>
              </a:rPr>
              <a:t> سُر خورده است</a:t>
            </a:r>
            <a:r>
              <a:rPr lang="fa-IR" sz="5400" b="1" smtClean="0">
                <a:solidFill>
                  <a:srgbClr val="FF0000"/>
                </a:solidFill>
                <a:latin typeface="Arial" pitchFamily="34" charset="0"/>
                <a:cs typeface="2  Koodak Outline" pitchFamily="2" charset="-78"/>
              </a:rPr>
              <a:t>!؟</a:t>
            </a:r>
          </a:p>
          <a:p>
            <a:pPr algn="ctr">
              <a:lnSpc>
                <a:spcPct val="80000"/>
              </a:lnSpc>
              <a:buFontTx/>
              <a:buNone/>
            </a:pPr>
            <a:r>
              <a:rPr lang="fa-IR" sz="5400" b="1" smtClean="0">
                <a:solidFill>
                  <a:srgbClr val="008A3E"/>
                </a:solidFill>
                <a:latin typeface="Arial" pitchFamily="34" charset="0"/>
                <a:cs typeface="2  Koodak Outline" pitchFamily="2" charset="-78"/>
              </a:rPr>
              <a:t>( ضرب المثل چيني )</a:t>
            </a:r>
          </a:p>
          <a:p>
            <a:pPr algn="ctr">
              <a:lnSpc>
                <a:spcPct val="80000"/>
              </a:lnSpc>
              <a:buFontTx/>
              <a:buNone/>
            </a:pPr>
            <a:r>
              <a:rPr lang="en-US" sz="3500" b="1" smtClean="0">
                <a:solidFill>
                  <a:srgbClr val="0000FF"/>
                </a:solidFill>
                <a:latin typeface="Arial" pitchFamily="34" charset="0"/>
                <a:cs typeface="2  Koodak Outline" pitchFamily="2" charset="-78"/>
              </a:rPr>
              <a:t>Do not look where you fell, but where you slipped</a:t>
            </a:r>
            <a:r>
              <a:rPr lang="ar-SA" sz="5400" b="1" smtClean="0">
                <a:solidFill>
                  <a:srgbClr val="0000FF"/>
                </a:solidFill>
                <a:latin typeface="Arial" pitchFamily="34" charset="0"/>
                <a:cs typeface="2  Koodak Outline" pitchFamily="2" charset="-78"/>
              </a:rPr>
              <a:t>.</a:t>
            </a:r>
            <a:endParaRPr lang="fa-IR" sz="5400" b="1" smtClean="0">
              <a:solidFill>
                <a:srgbClr val="0000FF"/>
              </a:solidFill>
              <a:latin typeface="Arial" pitchFamily="34" charset="0"/>
              <a:cs typeface="2  Koodak Outline" pitchFamily="2" charset="-78"/>
            </a:endParaRPr>
          </a:p>
          <a:p>
            <a:pPr>
              <a:lnSpc>
                <a:spcPct val="80000"/>
              </a:lnSpc>
              <a:buFontTx/>
              <a:buNone/>
            </a:pPr>
            <a:endParaRPr lang="en-US" sz="5400" smtClean="0">
              <a:solidFill>
                <a:srgbClr val="0000FF"/>
              </a:solidFill>
              <a:cs typeface="Titr" pitchFamily="2" charset="-78"/>
            </a:endParaRP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m10"/>
          <p:cNvPicPr>
            <a:picLocks noGrp="1" noChangeAspect="1" noChangeArrowheads="1"/>
          </p:cNvPicPr>
          <p:nvPr>
            <p:ph type="clipArt" sz="half" idx="1"/>
          </p:nvPr>
        </p:nvPicPr>
        <p:blipFill>
          <a:blip r:embed="rId2" cstate="print"/>
          <a:srcRect/>
          <a:stretch>
            <a:fillRect/>
          </a:stretch>
        </p:blipFill>
        <p:spPr>
          <a:xfrm>
            <a:off x="0" y="0"/>
            <a:ext cx="9525000" cy="7143750"/>
          </a:xfrm>
          <a:noFill/>
        </p:spPr>
      </p:pic>
      <p:sp>
        <p:nvSpPr>
          <p:cNvPr id="22531" name="Rectangle 3"/>
          <p:cNvSpPr>
            <a:spLocks noGrp="1" noChangeArrowheads="1"/>
          </p:cNvSpPr>
          <p:nvPr>
            <p:ph type="title"/>
          </p:nvPr>
        </p:nvSpPr>
        <p:spPr>
          <a:xfrm>
            <a:off x="685800" y="2727325"/>
            <a:ext cx="7772400" cy="701675"/>
          </a:xfrm>
          <a:noFill/>
        </p:spPr>
        <p:txBody>
          <a:bodyPr lIns="91440" tIns="45720" rIns="91440" bIns="45720">
            <a:spAutoFit/>
          </a:bodyPr>
          <a:lstStyle/>
          <a:p>
            <a:pPr eaLnBrk="1" hangingPunct="1"/>
            <a:r>
              <a:rPr lang="ar-SA" sz="4000" b="1" smtClean="0">
                <a:solidFill>
                  <a:schemeClr val="bg1"/>
                </a:solidFill>
                <a:cs typeface="B Jadid" pitchFamily="2" charset="-78"/>
              </a:rPr>
              <a:t>با تشكر از توجه وهمراهي شما سروران</a:t>
            </a:r>
            <a:endParaRPr lang="en-US" sz="4000" b="1" smtClean="0">
              <a:solidFill>
                <a:schemeClr val="bg1"/>
              </a:solidFill>
              <a:cs typeface="B Jadi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 calcmode="lin" valueType="num">
                                      <p:cBhvr additive="base">
                                        <p:cTn id="12" dur="500" fill="hold"/>
                                        <p:tgtEl>
                                          <p:spTgt spid="22531"/>
                                        </p:tgtEl>
                                        <p:attrNameLst>
                                          <p:attrName>ppt_x</p:attrName>
                                        </p:attrNameLst>
                                      </p:cBhvr>
                                      <p:tavLst>
                                        <p:tav tm="0">
                                          <p:val>
                                            <p:strVal val="0-#ppt_w/2"/>
                                          </p:val>
                                        </p:tav>
                                        <p:tav tm="100000">
                                          <p:val>
                                            <p:strVal val="#ppt_x"/>
                                          </p:val>
                                        </p:tav>
                                      </p:tavLst>
                                    </p:anim>
                                    <p:anim calcmode="lin" valueType="num">
                                      <p:cBhvr additive="base">
                                        <p:cTn id="13"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نمونه برگه کنترل در </a:t>
            </a:r>
            <a:r>
              <a:rPr lang="en-US" dirty="0" smtClean="0"/>
              <a:t>Excel </a:t>
            </a:r>
            <a:endParaRPr lang="fa-IR" dirty="0"/>
          </a:p>
        </p:txBody>
      </p:sp>
      <p:sp>
        <p:nvSpPr>
          <p:cNvPr id="3" name="Content Placeholder 2"/>
          <p:cNvSpPr>
            <a:spLocks noGrp="1"/>
          </p:cNvSpPr>
          <p:nvPr>
            <p:ph idx="1"/>
          </p:nvPr>
        </p:nvSpPr>
        <p:spPr/>
        <p:txBody>
          <a:bodyPr/>
          <a:lstStyle/>
          <a:p>
            <a:endParaRPr lang="fa-IR"/>
          </a:p>
        </p:txBody>
      </p:sp>
      <p:pic>
        <p:nvPicPr>
          <p:cNvPr id="4" name="Picture 3" descr="http://www.wikipg.com/images/context/images/%D9%86%D9%85%D9%88%D9%86%D9%87%20%DA%86%DA%A9%20%D9%84%DB%8C%D8%B3%D8%AA.jpg"/>
          <p:cNvPicPr/>
          <p:nvPr/>
        </p:nvPicPr>
        <p:blipFill>
          <a:blip r:embed="rId2" cstate="print"/>
          <a:srcRect/>
          <a:stretch>
            <a:fillRect/>
          </a:stretch>
        </p:blipFill>
        <p:spPr bwMode="auto">
          <a:xfrm>
            <a:off x="152400" y="1752600"/>
            <a:ext cx="8763000" cy="497617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dirty="0" smtClean="0"/>
              <a:t>هیچ گاه دو محصول تولید شده در یک فرآیند به علت وجود تغییرات اجتناب ناپذیر یکسان نمی باشند. به عنوان مثال محتوی یک شیشه نوشابه نسبت به شیشه دیگر معمولا متفاوت است و یا </a:t>
            </a:r>
            <a:r>
              <a:rPr lang="fa-IR" dirty="0" smtClean="0">
                <a:hlinkClick r:id="rId2"/>
              </a:rPr>
              <a:t>ولتاژ </a:t>
            </a:r>
            <a:r>
              <a:rPr lang="fa-IR" dirty="0" smtClean="0"/>
              <a:t>خروجی یک منبع تغذیه از یک دستگاه به یک دستگاه دیگر متفاوت است. </a:t>
            </a:r>
            <a:endParaRPr lang="fa-IR" dirty="0"/>
          </a:p>
        </p:txBody>
      </p:sp>
      <p:sp>
        <p:nvSpPr>
          <p:cNvPr id="4" name="Title 1"/>
          <p:cNvSpPr>
            <a:spLocks noGrp="1"/>
          </p:cNvSpPr>
          <p:nvPr>
            <p:ph type="title"/>
          </p:nvPr>
        </p:nvSpPr>
        <p:spPr/>
        <p:txBody>
          <a:bodyPr/>
          <a:lstStyle/>
          <a:p>
            <a:pPr algn="ctr"/>
            <a:r>
              <a:rPr lang="fa-IR" b="0" dirty="0" smtClean="0"/>
              <a:t>نمودار هیستوگرام</a:t>
            </a:r>
            <a:endParaRPr lang="fa-IR"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0" dirty="0" smtClean="0"/>
              <a:t>نمودار هیستوگرام</a:t>
            </a:r>
            <a:endParaRPr lang="fa-IR" b="0" dirty="0"/>
          </a:p>
        </p:txBody>
      </p:sp>
      <p:sp>
        <p:nvSpPr>
          <p:cNvPr id="3" name="Content Placeholder 2"/>
          <p:cNvSpPr>
            <a:spLocks noGrp="1"/>
          </p:cNvSpPr>
          <p:nvPr>
            <p:ph idx="1"/>
          </p:nvPr>
        </p:nvSpPr>
        <p:spPr/>
        <p:txBody>
          <a:bodyPr/>
          <a:lstStyle/>
          <a:p>
            <a:r>
              <a:rPr lang="fa-IR" dirty="0" smtClean="0"/>
              <a:t>، تصویری از داده ها فراهم می کند که توسط آن می توان سه ویژگی زیر را ساده تر مشاهده کرد</a:t>
            </a:r>
            <a:r>
              <a:rPr lang="en-US" dirty="0" smtClean="0"/>
              <a:t>:</a:t>
            </a:r>
          </a:p>
          <a:p>
            <a:r>
              <a:rPr lang="fa-IR" dirty="0" smtClean="0"/>
              <a:t>1.       شکل توزیع (توزیعی که داده های ما و یا همان فرآیند از آن پیروی می کند)</a:t>
            </a:r>
            <a:endParaRPr lang="en-US" dirty="0" smtClean="0"/>
          </a:p>
          <a:p>
            <a:r>
              <a:rPr lang="fa-IR" dirty="0" smtClean="0"/>
              <a:t>2.       مکان یا تمایل مرکزی توزیع</a:t>
            </a:r>
            <a:endParaRPr lang="en-US" dirty="0" smtClean="0"/>
          </a:p>
          <a:p>
            <a:r>
              <a:rPr lang="fa-IR" dirty="0" smtClean="0"/>
              <a:t>3.       پراکندگی یا گسترش توزیع</a:t>
            </a:r>
            <a:endParaRPr lang="en-US" dirty="0" smtClean="0"/>
          </a:p>
          <a:p>
            <a:endParaRPr lang="fa-I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108</TotalTime>
  <Words>2246</Words>
  <Application>Microsoft Office PowerPoint</Application>
  <PresentationFormat>On-screen Show (4:3)</PresentationFormat>
  <Paragraphs>305</Paragraphs>
  <Slides>62</Slides>
  <Notes>1</Notes>
  <HiddenSlides>0</HiddenSlides>
  <MMClips>0</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86" baseType="lpstr">
      <vt:lpstr>2  Koodak Outline</vt:lpstr>
      <vt:lpstr>2 Badr</vt:lpstr>
      <vt:lpstr>2 Nazanin</vt:lpstr>
      <vt:lpstr>2 Tir</vt:lpstr>
      <vt:lpstr>AngsanaUPC</vt:lpstr>
      <vt:lpstr>Arial</vt:lpstr>
      <vt:lpstr>B Jadid</vt:lpstr>
      <vt:lpstr>B Lotus</vt:lpstr>
      <vt:lpstr>B Nazanin</vt:lpstr>
      <vt:lpstr>Calibri</vt:lpstr>
      <vt:lpstr>Corbel</vt:lpstr>
      <vt:lpstr>Franklin Gothic Book</vt:lpstr>
      <vt:lpstr>IranNastaliq</vt:lpstr>
      <vt:lpstr>Lucida Sans</vt:lpstr>
      <vt:lpstr>Mitra</vt:lpstr>
      <vt:lpstr>Tahoma</vt:lpstr>
      <vt:lpstr>Times New Roman</vt:lpstr>
      <vt:lpstr>Titr</vt:lpstr>
      <vt:lpstr>Wingdings</vt:lpstr>
      <vt:lpstr>Wingdings 2</vt:lpstr>
      <vt:lpstr>Wingdings 3</vt:lpstr>
      <vt:lpstr>Zar</vt:lpstr>
      <vt:lpstr>Module</vt:lpstr>
      <vt:lpstr>Chart</vt:lpstr>
      <vt:lpstr>هفت روش کنترل کیفیت</vt:lpstr>
      <vt:lpstr>این هفت روش کمک می کنند تا:</vt:lpstr>
      <vt:lpstr>ابزار هفت گانه جدید هستند که عبارتند از:</vt:lpstr>
      <vt:lpstr>PowerPoint Presentation</vt:lpstr>
      <vt:lpstr>برگه کنترلCheck List  </vt:lpstr>
      <vt:lpstr>Check List</vt:lpstr>
      <vt:lpstr>نمونه برگه کنترل در Excel </vt:lpstr>
      <vt:lpstr>نمودار هیستوگرام</vt:lpstr>
      <vt:lpstr>نمودار هیستوگرام</vt:lpstr>
      <vt:lpstr>نمودار هیستوگرام قد افراد در مقیاس متر </vt:lpstr>
      <vt:lpstr>Histogram</vt:lpstr>
      <vt:lpstr>در زمان رسم نمودار هیستوگرام </vt:lpstr>
      <vt:lpstr>Histogram</vt:lpstr>
      <vt:lpstr>نمودار هیستوگرام با استفاده از نرم افزار Excel</vt:lpstr>
      <vt:lpstr>نمودار پارتو  (Pareto Diagram)</vt:lpstr>
      <vt:lpstr>نمودار پارتو</vt:lpstr>
      <vt:lpstr> نمودار علت و معلول</vt:lpstr>
      <vt:lpstr>نمودار علت و معلول</vt:lpstr>
      <vt:lpstr>نکته مهم در طراحی نمودار  علت و معلول </vt:lpstr>
      <vt:lpstr>مراحل مورد نیاز برای تهیه یک نمودار علت و معلول عبارتند از: </vt:lpstr>
      <vt:lpstr>(Scatter Diagram)   نمودار پراکندگی</vt:lpstr>
      <vt:lpstr>نمودار پراکندگی</vt:lpstr>
      <vt:lpstr>Scatter Diagram</vt:lpstr>
      <vt:lpstr>Scatter Diagram</vt:lpstr>
      <vt:lpstr>نمودارهای کنترل</vt:lpstr>
      <vt:lpstr>PowerPoint Presentation</vt:lpstr>
      <vt:lpstr>PowerPoint Presentation</vt:lpstr>
      <vt:lpstr>Control Charts</vt:lpstr>
      <vt:lpstr> کنترل آماری فرایند</vt:lpstr>
      <vt:lpstr>Graphs</vt:lpstr>
      <vt:lpstr>Control charts Example of an Attribute control chart</vt:lpstr>
      <vt:lpstr>Control charts Example of a variable control chart </vt:lpstr>
      <vt:lpstr>نمودار تمرکز نقصها </vt:lpstr>
      <vt:lpstr>PowerPoint Presentation</vt:lpstr>
      <vt:lpstr>Flowchart</vt:lpstr>
      <vt:lpstr>ساده ترین شکل روندنما</vt:lpstr>
      <vt:lpstr>Flowchart Symbols</vt:lpstr>
      <vt:lpstr> بهترین روشهای فعلی </vt:lpstr>
      <vt:lpstr>تاريخچه نمودار استخوان ماهي  (FISH BONE)  </vt:lpstr>
      <vt:lpstr>رسم نمودار علت و معلول </vt:lpstr>
      <vt:lpstr>ساختار كلي نمودار علت و معلول، به شرح زير است: (شكل 1)  </vt:lpstr>
      <vt:lpstr>مراحل رسم يك نمودار علت و معلول </vt:lpstr>
      <vt:lpstr> مراحل رسم يك نمودار علت و معلول   </vt:lpstr>
      <vt:lpstr>مراحل رسم يك نمودار علت و معلول  </vt:lpstr>
      <vt:lpstr>PowerPoint Presentation</vt:lpstr>
      <vt:lpstr>  مراحل رسم يك نمودار علت و معلول </vt:lpstr>
      <vt:lpstr>مراحل رسم يك نمودار علت و معلول </vt:lpstr>
      <vt:lpstr>انتخاب روش تجزيه و تحليل  براي رسم نمودار  ايجاد طوفان فكري (BRAIN STORMING) </vt:lpstr>
      <vt:lpstr>PowerPoint Presentation</vt:lpstr>
      <vt:lpstr>PowerPoint Presentation</vt:lpstr>
      <vt:lpstr>كاربرد نمودار علت و معلول </vt:lpstr>
      <vt:lpstr>ارتباط نمودار «پارتو» و  «علت و معلول» </vt:lpstr>
      <vt:lpstr>PowerPoint Presentation</vt:lpstr>
      <vt:lpstr>PowerPoint Presentation</vt:lpstr>
      <vt:lpstr>PowerPoint Presentation</vt:lpstr>
      <vt:lpstr>PowerPoint Presentation</vt:lpstr>
      <vt:lpstr>PowerPoint Presentation</vt:lpstr>
      <vt:lpstr>PowerPoint Presentation</vt:lpstr>
      <vt:lpstr>تمرين 2  با تكنيك عارضه يابي نظام گراي  عناصر هفتگانه ي سازمان </vt:lpstr>
      <vt:lpstr>تمرين 2</vt:lpstr>
      <vt:lpstr>PowerPoint Presentation</vt:lpstr>
      <vt:lpstr>با تشكر از توجه وهمراهي شما سروران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هفت روش کنترل کیفیت</dc:title>
  <dc:creator>REZA</dc:creator>
  <cp:lastModifiedBy>omid arzi</cp:lastModifiedBy>
  <cp:revision>13</cp:revision>
  <dcterms:created xsi:type="dcterms:W3CDTF">2006-08-16T00:00:00Z</dcterms:created>
  <dcterms:modified xsi:type="dcterms:W3CDTF">2022-01-11T16:14:41Z</dcterms:modified>
</cp:coreProperties>
</file>