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notesViewPr>
    <p:cSldViewPr>
      <p:cViewPr>
        <p:scale>
          <a:sx n="66" d="100"/>
          <a:sy n="66" d="100"/>
        </p:scale>
        <p:origin x="-160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42DB2B-CB50-45D7-90E6-848479221CBD}" type="datetimeFigureOut">
              <a:rPr lang="en-US" smtClean="0"/>
              <a:pPr/>
              <a:t>1/14/2017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8854AE-DCA0-4B4E-9F8C-8D1C324CE49B}" type="slidenum">
              <a:rPr lang="en-US" smtClean="0"/>
              <a:pPr/>
              <a:t>‹#›</a:t>
            </a:fld>
            <a:endParaRPr lang="en-US"/>
          </a:p>
        </p:txBody>
      </p:sp>
    </p:spTree>
    <p:extLst>
      <p:ext uri="{BB962C8B-B14F-4D97-AF65-F5344CB8AC3E}">
        <p14:creationId xmlns:p14="http://schemas.microsoft.com/office/powerpoint/2010/main" val="723323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8854AE-DCA0-4B4E-9F8C-8D1C324CE49B}" type="slidenum">
              <a:rPr lang="en-US" smtClean="0"/>
              <a:pPr/>
              <a:t>1</a:t>
            </a:fld>
            <a:endParaRPr lang="en-US"/>
          </a:p>
        </p:txBody>
      </p:sp>
    </p:spTree>
    <p:extLst>
      <p:ext uri="{BB962C8B-B14F-4D97-AF65-F5344CB8AC3E}">
        <p14:creationId xmlns:p14="http://schemas.microsoft.com/office/powerpoint/2010/main" val="38601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8854AE-DCA0-4B4E-9F8C-8D1C324CE49B}" type="slidenum">
              <a:rPr lang="en-US" smtClean="0"/>
              <a:pPr/>
              <a:t>2</a:t>
            </a:fld>
            <a:endParaRPr lang="en-US"/>
          </a:p>
        </p:txBody>
      </p:sp>
    </p:spTree>
    <p:extLst>
      <p:ext uri="{BB962C8B-B14F-4D97-AF65-F5344CB8AC3E}">
        <p14:creationId xmlns:p14="http://schemas.microsoft.com/office/powerpoint/2010/main" val="4097032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8854AE-DCA0-4B4E-9F8C-8D1C324CE49B}" type="slidenum">
              <a:rPr lang="en-US" smtClean="0"/>
              <a:pPr/>
              <a:t>3</a:t>
            </a:fld>
            <a:endParaRPr lang="en-US"/>
          </a:p>
        </p:txBody>
      </p:sp>
    </p:spTree>
    <p:extLst>
      <p:ext uri="{BB962C8B-B14F-4D97-AF65-F5344CB8AC3E}">
        <p14:creationId xmlns:p14="http://schemas.microsoft.com/office/powerpoint/2010/main" val="415512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9AE69F-79B8-4E6B-B211-171DBEF55746}"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AE69F-79B8-4E6B-B211-171DBEF55746}"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AE69F-79B8-4E6B-B211-171DBEF55746}"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AE69F-79B8-4E6B-B211-171DBEF55746}"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9AE69F-79B8-4E6B-B211-171DBEF55746}"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9AE69F-79B8-4E6B-B211-171DBEF55746}"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9AE69F-79B8-4E6B-B211-171DBEF55746}" type="datetimeFigureOut">
              <a:rPr lang="en-US" smtClean="0"/>
              <a:pPr/>
              <a:t>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9AE69F-79B8-4E6B-B211-171DBEF55746}" type="datetimeFigureOut">
              <a:rPr lang="en-US" smtClean="0"/>
              <a:pPr/>
              <a:t>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9AE69F-79B8-4E6B-B211-171DBEF55746}" type="datetimeFigureOut">
              <a:rPr lang="en-US" smtClean="0"/>
              <a:pPr/>
              <a:t>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9AE69F-79B8-4E6B-B211-171DBEF55746}"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9AE69F-79B8-4E6B-B211-171DBEF55746}"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CF7425-819C-42C4-95AB-EDB1A89F74DA}"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AE69F-79B8-4E6B-B211-171DBEF55746}" type="datetimeFigureOut">
              <a:rPr lang="en-US" smtClean="0"/>
              <a:pPr/>
              <a:t>1/14/2017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CF7425-819C-42C4-95AB-EDB1A89F74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470025"/>
          </a:xfrm>
        </p:spPr>
        <p:txBody>
          <a:bodyPr/>
          <a:lstStyle/>
          <a:p>
            <a:pPr rtl="1"/>
            <a:r>
              <a:rPr lang="fa-IR" dirty="0" smtClean="0">
                <a:solidFill>
                  <a:srgbClr val="FF0000"/>
                </a:solidFill>
                <a:cs typeface="B Titr" pitchFamily="2" charset="-78"/>
              </a:rPr>
              <a:t>موضوع:</a:t>
            </a:r>
            <a:br>
              <a:rPr lang="fa-IR" dirty="0" smtClean="0">
                <a:solidFill>
                  <a:srgbClr val="FF0000"/>
                </a:solidFill>
                <a:cs typeface="B Titr" pitchFamily="2" charset="-78"/>
              </a:rPr>
            </a:br>
            <a:r>
              <a:rPr lang="fa-IR" dirty="0" smtClean="0">
                <a:solidFill>
                  <a:srgbClr val="FF0000"/>
                </a:solidFill>
                <a:cs typeface="B Titr" pitchFamily="2" charset="-78"/>
              </a:rPr>
              <a:t>افزودني هاي غذايي</a:t>
            </a:r>
            <a:endParaRPr lang="en-US" dirty="0">
              <a:solidFill>
                <a:srgbClr val="FF0000"/>
              </a:solidFill>
              <a:cs typeface="B Titr" pitchFamily="2" charset="-78"/>
            </a:endParaRPr>
          </a:p>
        </p:txBody>
      </p:sp>
      <p:sp>
        <p:nvSpPr>
          <p:cNvPr id="3" name="Subtitle 2"/>
          <p:cNvSpPr>
            <a:spLocks noGrp="1"/>
          </p:cNvSpPr>
          <p:nvPr>
            <p:ph type="subTitle" idx="1"/>
          </p:nvPr>
        </p:nvSpPr>
        <p:spPr>
          <a:xfrm>
            <a:off x="1371600" y="3200400"/>
            <a:ext cx="6400800" cy="1752600"/>
          </a:xfrm>
        </p:spPr>
        <p:txBody>
          <a:bodyPr>
            <a:noAutofit/>
          </a:bodyPr>
          <a:lstStyle/>
          <a:p>
            <a:pPr rtl="1"/>
            <a:endParaRPr lang="en-US" sz="3600" dirty="0">
              <a:solidFill>
                <a:srgbClr val="C00000"/>
              </a:solidFill>
              <a:cs typeface="B Titr" pitchFamily="2" charset="-78"/>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pPr algn="just" rtl="1">
              <a:lnSpc>
                <a:spcPct val="150000"/>
              </a:lnSpc>
            </a:pPr>
            <a:r>
              <a:rPr lang="fa-IR" dirty="0">
                <a:cs typeface="B Nazanin" pitchFamily="2" charset="-78"/>
              </a:rPr>
              <a:t>(6). در اين زمينه، اسيد مي تواند به عنوان يك سپر در جلوگيري از رسيدن يونهاي فلزي به گيرنده هاي طعم عمل كند. اسيد </a:t>
            </a:r>
            <a:r>
              <a:rPr lang="en-US" dirty="0">
                <a:cs typeface="B Nazanin" pitchFamily="2" charset="-78"/>
              </a:rPr>
              <a:t>DL</a:t>
            </a:r>
            <a:r>
              <a:rPr lang="fa-IR" dirty="0">
                <a:cs typeface="B Nazanin" pitchFamily="2" charset="-78"/>
              </a:rPr>
              <a:t>-  ماليك براي كاهش شدت طعم هاي نامطلوب و تلخي در هيدروليزات هاي پروتئين سويا گزارش شده است (7). همچنين گزارش شده است كه در 5/5 </a:t>
            </a:r>
            <a:r>
              <a:rPr lang="en-US" dirty="0">
                <a:cs typeface="B Nazanin" pitchFamily="2" charset="-78"/>
              </a:rPr>
              <a:t>PH</a:t>
            </a:r>
            <a:r>
              <a:rPr lang="fa-IR" dirty="0">
                <a:cs typeface="B Nazanin" pitchFamily="2" charset="-78"/>
              </a:rPr>
              <a:t> و </a:t>
            </a:r>
            <a:r>
              <a:rPr lang="en-US" dirty="0">
                <a:cs typeface="B Nazanin" pitchFamily="2" charset="-78"/>
              </a:rPr>
              <a:t>mg</a:t>
            </a:r>
            <a:r>
              <a:rPr lang="fa-IR" dirty="0">
                <a:cs typeface="B Nazanin" pitchFamily="2" charset="-78"/>
              </a:rPr>
              <a:t> 5/7 مركاپتان فرمولاسيون هاي حاوي آمينو اسيدهاي ناخوشايند تغيير مي كنند. در حاليكه در 7/3 </a:t>
            </a:r>
            <a:r>
              <a:rPr lang="en-US" dirty="0">
                <a:cs typeface="B Nazanin" pitchFamily="2" charset="-78"/>
              </a:rPr>
              <a:t>PH</a:t>
            </a:r>
            <a:r>
              <a:rPr lang="fa-IR" dirty="0">
                <a:cs typeface="B Nazanin" pitchFamily="2" charset="-78"/>
              </a:rPr>
              <a:t>، دو برابر سطح مركاپتان پيش از اينكه فرمولاسيون ناخوشايند شود، مورد نياز مي باشد</a:t>
            </a:r>
            <a:r>
              <a:rPr lang="fa-IR" dirty="0" smtClean="0">
                <a:cs typeface="B Nazanin" pitchFamily="2" charset="-78"/>
              </a:rPr>
              <a:t>.</a:t>
            </a:r>
            <a:endParaRPr lang="en-US" dirty="0">
              <a:cs typeface="B Nazanin" pitchFamily="2" charset="-78"/>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lgn="just" rtl="1">
              <a:lnSpc>
                <a:spcPct val="150000"/>
              </a:lnSpc>
            </a:pPr>
            <a:r>
              <a:rPr lang="fa-IR" dirty="0">
                <a:cs typeface="B Nazanin" pitchFamily="2" charset="-78"/>
              </a:rPr>
              <a:t>خواص ويژه طعم اسيدهاي غذايي بطور قابل ملاحظه اي متفاوت هستند: در حاليكه اسيد سيتريك فوران اوليه طعم اسيدي را با شدتي كه با گذشت زمان به سرعت رو به كاهش است دارد اسيد </a:t>
            </a:r>
            <a:r>
              <a:rPr lang="en-US" dirty="0">
                <a:cs typeface="B Nazanin" pitchFamily="2" charset="-78"/>
              </a:rPr>
              <a:t>DL</a:t>
            </a:r>
            <a:r>
              <a:rPr lang="fa-IR" dirty="0">
                <a:cs typeface="B Nazanin" pitchFamily="2" charset="-78"/>
              </a:rPr>
              <a:t>- ماليك پروفيل طعمي دارد كه براي مدت طولاني تري باقي مي ماند اين امر مي تواند مزتي براي طعم شناسان باشد: اگر هر دو اسيد به محصول اضافه شوند اسيد سيتريك به پوشاندن فوران اوليه طعم نامطلوب كمك مي كند. در حاليكه اسيد ماليك به پوشاندن پس مزه مداوم كمك خواهد كرد. همانطوريكه گزارش شده است افزودن شيريني و اسيديته به پوشاندن طعم تلخ كمك خواهد كرد.</a:t>
            </a:r>
            <a:endParaRPr lang="en-US" dirty="0">
              <a:cs typeface="B Nazanin" pitchFamily="2" charset="-78"/>
            </a:endParaRPr>
          </a:p>
          <a:p>
            <a:pPr algn="just" rtl="1">
              <a:lnSpc>
                <a:spcPct val="150000"/>
              </a:lnSpc>
            </a:pPr>
            <a:endParaRPr lang="en-US" dirty="0">
              <a:cs typeface="B Nazanin" pitchFamily="2" charset="-78"/>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92500" lnSpcReduction="10000"/>
          </a:bodyPr>
          <a:lstStyle/>
          <a:p>
            <a:pPr lvl="0" algn="just" rtl="1"/>
            <a:r>
              <a:rPr lang="fa-IR" dirty="0">
                <a:cs typeface="B Nazanin" pitchFamily="2" charset="-78"/>
              </a:rPr>
              <a:t>جايگزيني مشتقات شيميايي و تصفيه آمينواسيدهاي ناخوشايند:</a:t>
            </a:r>
            <a:endParaRPr lang="en-US" dirty="0">
              <a:cs typeface="B Nazanin" pitchFamily="2" charset="-78"/>
            </a:endParaRPr>
          </a:p>
          <a:p>
            <a:pPr algn="just" rtl="1"/>
            <a:r>
              <a:rPr lang="fa-IR" dirty="0">
                <a:cs typeface="B Nazanin" pitchFamily="2" charset="-78"/>
              </a:rPr>
              <a:t>سيتئين و متيونين زنجيره هاي جانبي حاوي سولفور دارند كه متجر به پروفيل طعم </a:t>
            </a:r>
            <a:r>
              <a:rPr lang="fa-IR" dirty="0" smtClean="0">
                <a:cs typeface="B Nazanin" pitchFamily="2" charset="-78"/>
              </a:rPr>
              <a:t>مي</a:t>
            </a:r>
            <a:r>
              <a:rPr lang="en-US" dirty="0" smtClean="0">
                <a:cs typeface="B Nazanin" pitchFamily="2" charset="-78"/>
              </a:rPr>
              <a:t> </a:t>
            </a:r>
            <a:r>
              <a:rPr lang="fa-IR" dirty="0" smtClean="0">
                <a:cs typeface="B Nazanin" pitchFamily="2" charset="-78"/>
              </a:rPr>
              <a:t>شوند </a:t>
            </a:r>
            <a:r>
              <a:rPr lang="fa-IR" dirty="0">
                <a:cs typeface="B Nazanin" pitchFamily="2" charset="-78"/>
              </a:rPr>
              <a:t>كه بسيار بودار و مداوم هستند. حفاظت از اين زنجيره هاي جاني از طريق اشتقاق مي تواند منجر به بهبود زيادي در طعم شود. يك مثال </a:t>
            </a:r>
            <a:r>
              <a:rPr lang="en-US" dirty="0">
                <a:cs typeface="B Nazanin" pitchFamily="2" charset="-78"/>
              </a:rPr>
              <a:t>N</a:t>
            </a:r>
            <a:r>
              <a:rPr lang="fa-IR" dirty="0">
                <a:cs typeface="B Nazanin" pitchFamily="2" charset="-78"/>
              </a:rPr>
              <a:t>- استيل – </a:t>
            </a:r>
            <a:r>
              <a:rPr lang="en-US" dirty="0">
                <a:cs typeface="B Nazanin" pitchFamily="2" charset="-78"/>
              </a:rPr>
              <a:t>L</a:t>
            </a:r>
            <a:r>
              <a:rPr lang="fa-IR" dirty="0">
                <a:cs typeface="B Nazanin" pitchFamily="2" charset="-78"/>
              </a:rPr>
              <a:t>- متيونين است كه در آنجا گروه استيل عبور گروههاي سولفور را در گيرنده هاي طعم مسدود مي سازد. اين ماده براي مصرف غذايي در الايات متحده تصويب شده است كه در‌آنجا به عنوان يك افزودني طبقه بندي مي شود. با اين وجود گزارش شده است كه ساير آمينواسيدهاي </a:t>
            </a:r>
            <a:r>
              <a:rPr lang="en-US" dirty="0">
                <a:cs typeface="B Nazanin" pitchFamily="2" charset="-78"/>
              </a:rPr>
              <a:t>N</a:t>
            </a:r>
            <a:r>
              <a:rPr lang="fa-IR" dirty="0">
                <a:cs typeface="B Nazanin" pitchFamily="2" charset="-78"/>
              </a:rPr>
              <a:t>- استيل دار شده بطور ضعيفي براي انسانها بخاطر ظرفيت هاي محدود شده اسيلاز استفاده مي شوند. سيتئين مي تواند به صورت ديمري، سيتئين جايگزين شود كه طعم خنثي دارد، اين امر ممكن است بخاطر قرار دادن شيميايي گروههاي سولفيد در پيوند دي سولفيد باشد.</a:t>
            </a:r>
            <a:endParaRPr lang="en-US" dirty="0">
              <a:cs typeface="B Nazanin" pitchFamily="2" charset="-78"/>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lnSpcReduction="10000"/>
          </a:bodyPr>
          <a:lstStyle/>
          <a:p>
            <a:pPr algn="just" rtl="1">
              <a:lnSpc>
                <a:spcPct val="150000"/>
              </a:lnSpc>
            </a:pPr>
            <a:r>
              <a:rPr lang="fa-IR" dirty="0">
                <a:cs typeface="B Nazanin" pitchFamily="2" charset="-78"/>
              </a:rPr>
              <a:t>اسيد گلوتاميك طعم اسيدي/ گوشتي دارد كه داراي خواص افزايش طعم در برخي شرايط مي باشد. در مواردي كه اينگونه نسبت، طعم زننده آن را مي توان با جايگزيني يك آمينواسيد كه مي تواند از لحاظ كاربردي جايگزين اسيد گلوتاميك بر روي يك ماده غذايي شود برداشت.</a:t>
            </a:r>
            <a:endParaRPr lang="en-US" dirty="0">
              <a:cs typeface="B Nazanin" pitchFamily="2" charset="-78"/>
            </a:endParaRPr>
          </a:p>
          <a:p>
            <a:pPr algn="just" rtl="1">
              <a:lnSpc>
                <a:spcPct val="150000"/>
              </a:lnSpc>
            </a:pPr>
            <a:r>
              <a:rPr lang="en-US" dirty="0">
                <a:cs typeface="B Nazanin" pitchFamily="2" charset="-78"/>
              </a:rPr>
              <a:t>L</a:t>
            </a:r>
            <a:r>
              <a:rPr lang="fa-IR" dirty="0">
                <a:cs typeface="B Nazanin" pitchFamily="2" charset="-78"/>
              </a:rPr>
              <a:t>. گلوتامين (4) به عنوان يك جايگزين ارائه مي شود. اگرچه گلوتامين مستعد هيدرولزر شدن در محلول رقيق بوده و از اينرو براي فرمولاسيون مايع مناسب نمي باشد</a:t>
            </a:r>
            <a:r>
              <a:rPr lang="fa-IR" dirty="0" smtClean="0">
                <a:cs typeface="B Nazanin" pitchFamily="2" charset="-78"/>
              </a:rPr>
              <a:t>.</a:t>
            </a:r>
            <a:endParaRPr lang="en-US" dirty="0">
              <a:cs typeface="B Nazanin" pitchFamily="2" charset="-78"/>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92500" lnSpcReduction="10000"/>
          </a:bodyPr>
          <a:lstStyle/>
          <a:p>
            <a:pPr algn="just" rtl="1"/>
            <a:r>
              <a:rPr lang="fa-IR" dirty="0">
                <a:cs typeface="B Nazanin" pitchFamily="2" charset="-78"/>
              </a:rPr>
              <a:t>. ميكروكپسولاسيون تركيبات با طعم ناخوشايند:</a:t>
            </a:r>
            <a:endParaRPr lang="en-US" dirty="0">
              <a:cs typeface="B Nazanin" pitchFamily="2" charset="-78"/>
            </a:endParaRPr>
          </a:p>
          <a:p>
            <a:pPr algn="just" rtl="1"/>
            <a:r>
              <a:rPr lang="fa-IR" dirty="0">
                <a:cs typeface="B Nazanin" pitchFamily="2" charset="-78"/>
              </a:rPr>
              <a:t>روكش دار كردن افزودني هاي غذايي كاربردي جهت تغيير دادن خواص نغوذي آنها و كنترل آزاد سازي آنها در ماتريس غذايي، يك ايده جديد نيست (10). در تغذيه كلينيكي يك روش براي بهبود رضايت مندي با استفاده از تكنيك هاي كپسولاسيون روكش دار كردن مولكولهاي مزاحم همچون آمينو اسيدها با چربي يا موم سفت شده است. چنين روكشي بايد به عنوان مانع فيزيكي عمل كند كه از آمينواسيدها در برابر ادغام طعم و گيرنده هاي طعم جلوگيري مي كند. از اينرو چربي در محلول رقيق بايد بصورت غير قابل حل، جامد در دماهاي حفره دهاني و قابل تجزيه توسط آنزيم هاي روده اي/ معده استفاده شود. ماتريس چربي نيز بايد در مولكول مهمان نفوذ ناپذير باشد. استفاده از تغذيه كلينيكي چربي با روكش آمينواسيد بخاطر هزينه ماده خام و قابليت استفاده محدود شده آن محدود شده است. </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lgn="just" rtl="1">
              <a:lnSpc>
                <a:spcPct val="150000"/>
              </a:lnSpc>
            </a:pPr>
            <a:r>
              <a:rPr lang="fa-IR" dirty="0">
                <a:cs typeface="B Nazanin" pitchFamily="2" charset="-78"/>
              </a:rPr>
              <a:t>. افزودن بازدارنده هاي تلخي:</a:t>
            </a:r>
            <a:endParaRPr lang="en-US" dirty="0">
              <a:cs typeface="B Nazanin" pitchFamily="2" charset="-78"/>
            </a:endParaRPr>
          </a:p>
          <a:p>
            <a:pPr algn="just" rtl="1">
              <a:lnSpc>
                <a:spcPct val="150000"/>
              </a:lnSpc>
            </a:pPr>
            <a:r>
              <a:rPr lang="fa-IR" dirty="0">
                <a:cs typeface="B Nazanin" pitchFamily="2" charset="-78"/>
              </a:rPr>
              <a:t>تركيبات متعددي وجود دارند كه به عنوان بازدارنده هاي احتمالي تلخي عنوان شده اند. با اين وجود هنوز هيچ افزودني غذايي صرفاً به عنوان بازدانده تلخي عمل نكرده است. كه در فرآورده هاي غذايي كلينيكي استفاده شده باشد. اين امر ممكن است بخاطر بازدارنده هاي تلخي باشد كه براي يك ساپوفوز خاص يا شدت عمل در نظارت هاي غذايي ويژه است. فرآورده هاي غذايي كلينيكي مي توانند به مقوله اي طبقه بندي شوند كه در ‌آنجا نياز شديدي به يك بازدارنده تلخ مي تواند نشان داده شود</a:t>
            </a:r>
            <a:r>
              <a:rPr lang="fa-IR" dirty="0" smtClean="0">
                <a:cs typeface="B Nazanin" pitchFamily="2" charset="-78"/>
              </a:rPr>
              <a:t>.</a:t>
            </a:r>
            <a:endParaRPr lang="en-US" dirty="0">
              <a:cs typeface="B Nazanin" pitchFamily="2" charset="-78"/>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10000"/>
          </a:bodyPr>
          <a:lstStyle/>
          <a:p>
            <a:pPr algn="just" rtl="1"/>
            <a:r>
              <a:rPr lang="fa-IR" dirty="0">
                <a:cs typeface="B Nazanin" pitchFamily="2" charset="-78"/>
              </a:rPr>
              <a:t>نوع خاصي از محصول كه مورد توجه خاصي قرار گرفته است گروه شيميايي تركيباتي است كه سيكلودكسترين ناميده مي شود. اين ساختارهاي سنتزي قادر به تشكيل كمپلكس هايي با مولكولهاي ((مهمان)) هستند. رايج ترين سيكلودكسترين ها، سيكودكسترينهاي </a:t>
            </a:r>
            <a:r>
              <a:rPr lang="en-US" dirty="0" err="1">
                <a:cs typeface="B Nazanin" pitchFamily="2" charset="-78"/>
              </a:rPr>
              <a:t>y,β,α</a:t>
            </a:r>
            <a:r>
              <a:rPr lang="en-US" dirty="0">
                <a:cs typeface="B Nazanin" pitchFamily="2" charset="-78"/>
              </a:rPr>
              <a:t> </a:t>
            </a:r>
            <a:r>
              <a:rPr lang="fa-IR" dirty="0">
                <a:cs typeface="B Nazanin" pitchFamily="2" charset="-78"/>
              </a:rPr>
              <a:t>هستند كه به ترتيب از 6 و 7 و 8 باقيمانده پيوندي </a:t>
            </a:r>
            <a:r>
              <a:rPr lang="en-US" dirty="0">
                <a:cs typeface="B Nazanin" pitchFamily="2" charset="-78"/>
              </a:rPr>
              <a:t>–D-α</a:t>
            </a:r>
            <a:r>
              <a:rPr lang="fa-IR" dirty="0">
                <a:cs typeface="B Nazanin" pitchFamily="2" charset="-78"/>
              </a:rPr>
              <a:t> گلوكوسيل تشكيل شده اند.</a:t>
            </a:r>
            <a:endParaRPr lang="en-US" dirty="0">
              <a:cs typeface="B Nazanin" pitchFamily="2" charset="-78"/>
            </a:endParaRPr>
          </a:p>
          <a:p>
            <a:pPr algn="just" rtl="1"/>
            <a:r>
              <a:rPr lang="fa-IR" dirty="0">
                <a:cs typeface="B Nazanin" pitchFamily="2" charset="-78"/>
              </a:rPr>
              <a:t>حفره مركزي سيكلودكسترين، هيدروفروبيك بوده و اين ويژگي است كه مولكول هاي مهمان هيدروفوبيك مثل آمينواسيدها را قادر به دوام افتادن در ساختار حلقه اي آن مي سازد. تركيبي كه در حال حاضر به عنوان بالاترين طعم ميوه اي استفاده مي شود به عنوان دارنده فعاليت بازدارنده تلخي گزارش شده است. اين تركيب مالتول/مالتول اتيل است و در حال حاضر در برخي از آماده سازي هاي سنتزي در مديريت اختلالات روده التهابي استفاده مي شود.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algn="just" rtl="1"/>
            <a:r>
              <a:rPr lang="fa-IR" dirty="0">
                <a:cs typeface="B Nazanin" pitchFamily="2" charset="-78"/>
              </a:rPr>
              <a:t>چنين ادعا شده است كه آن تلخي مربوط به ويتامين هاي </a:t>
            </a:r>
            <a:r>
              <a:rPr lang="en-US" dirty="0">
                <a:cs typeface="B Nazanin" pitchFamily="2" charset="-78"/>
              </a:rPr>
              <a:t>B </a:t>
            </a:r>
            <a:r>
              <a:rPr lang="fa-IR" dirty="0">
                <a:cs typeface="B Nazanin" pitchFamily="2" charset="-78"/>
              </a:rPr>
              <a:t>كمپلكس و شدت بالاي شيريني سازها را پنهان مي كند. (12)</a:t>
            </a:r>
            <a:endParaRPr lang="en-US" dirty="0">
              <a:cs typeface="B Nazanin" pitchFamily="2" charset="-78"/>
            </a:endParaRPr>
          </a:p>
          <a:p>
            <a:pPr lvl="0" algn="just" rtl="1"/>
            <a:r>
              <a:rPr lang="fa-IR" dirty="0">
                <a:cs typeface="B Nazanin" pitchFamily="2" charset="-78"/>
              </a:rPr>
              <a:t>هيدروليزات هاي پروتئين. هيدروليزات هاي پروتئين بطور فزاينده اي در تغذيه كلنيكي بخاطر جذب عالي آنها از طريق روده كالبد شكافي شده يا مختل شده بكار مي روند. اگرچه آنها غالباً فوق العاده تلخ و ناخوشايند هستند. </a:t>
            </a:r>
            <a:endParaRPr lang="en-US" dirty="0">
              <a:cs typeface="B Nazanin" pitchFamily="2" charset="-78"/>
            </a:endParaRPr>
          </a:p>
          <a:p>
            <a:pPr algn="just" rtl="1"/>
            <a:r>
              <a:rPr lang="fa-IR" dirty="0">
                <a:cs typeface="B Nazanin" pitchFamily="2" charset="-78"/>
              </a:rPr>
              <a:t>آنها از طريق افزودن آنزيم هاي پرتئوليتيك يا پروتئيني همچون شيرابه يا كاسئين توليد مي </a:t>
            </a:r>
            <a:r>
              <a:rPr lang="fa-IR" dirty="0" smtClean="0">
                <a:cs typeface="B Nazanin" pitchFamily="2" charset="-78"/>
              </a:rPr>
              <a:t>شوند </a:t>
            </a:r>
            <a:r>
              <a:rPr lang="fa-IR" dirty="0">
                <a:cs typeface="B Nazanin" pitchFamily="2" charset="-78"/>
              </a:rPr>
              <a:t>كه منجر به تركيبي از پپتيدها و آمينواسيدهاي آزاد مي شوند. اندازه و دامنه پپتيد مي تواند از طريق ميزان هيدروليز و انتخاب تكنيك هاي جداسازي مولكولي تعريف شود.</a:t>
            </a:r>
            <a:endParaRPr lang="en-US" dirty="0">
              <a:cs typeface="B Nazanin" pitchFamily="2" charset="-78"/>
            </a:endParaRP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92500" lnSpcReduction="10000"/>
          </a:bodyPr>
          <a:lstStyle/>
          <a:p>
            <a:pPr algn="just" rtl="1"/>
            <a:r>
              <a:rPr lang="fa-IR" dirty="0">
                <a:cs typeface="B Nazanin" pitchFamily="2" charset="-78"/>
              </a:rPr>
              <a:t>هيدروليزات هاي پروتئين در حال حاضر بطور قابل ملاحظه اي از لحاظ طعم و پروفيل پپتيد آنها فرق مي كنند. اين امر حقيقتي را مورد تاكيد قرار مي دهد كه انتخاب آنزيم، زمان واكنش، انتخاب ماده خام، كيفيت ستون و بسته بندي همه بر محصول نهايي تاثير مي گذارند.</a:t>
            </a:r>
            <a:endParaRPr lang="en-US" dirty="0">
              <a:cs typeface="B Nazanin" pitchFamily="2" charset="-78"/>
            </a:endParaRPr>
          </a:p>
          <a:p>
            <a:pPr algn="just" rtl="1"/>
            <a:r>
              <a:rPr lang="fa-IR" dirty="0">
                <a:cs typeface="B Nazanin" pitchFamily="2" charset="-78"/>
              </a:rPr>
              <a:t>آنزيم هاي پروتئوليتيك براي توليد هيدروليزات بكار مي روند آندو واگزو پپتيداز هستند.</a:t>
            </a:r>
            <a:endParaRPr lang="en-US" dirty="0">
              <a:cs typeface="B Nazanin" pitchFamily="2" charset="-78"/>
            </a:endParaRPr>
          </a:p>
          <a:p>
            <a:pPr algn="just" rtl="1"/>
            <a:r>
              <a:rPr lang="fa-IR" dirty="0">
                <a:cs typeface="B Nazanin" pitchFamily="2" charset="-78"/>
              </a:rPr>
              <a:t>اندوپپتيداز هاي داخلي مولكول پروتئين در نقاط توالي آمينواسيد ويژه تجزيه مي شوند، در حاليكه اگزوپپتيدها آمينواسيدهاي مجزا از </a:t>
            </a:r>
            <a:r>
              <a:rPr lang="en-US" dirty="0">
                <a:cs typeface="B Nazanin" pitchFamily="2" charset="-78"/>
              </a:rPr>
              <a:t>N,C</a:t>
            </a:r>
            <a:r>
              <a:rPr lang="fa-IR" dirty="0">
                <a:cs typeface="B Nazanin" pitchFamily="2" charset="-78"/>
              </a:rPr>
              <a:t> انتهاي پپتيدها تقسيم مي شوند و براي آمينواسيدهاي هيدروفوبيك شباهت نشان مي دهند. تلخي هيدروليزات ها نشبتاً بخاطر تشكيل اليگوپپتيدها است، اما آب گريزي اليگوپپتيد نيز بخشي را بر عهده دارد.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10000"/>
          </a:bodyPr>
          <a:lstStyle/>
          <a:p>
            <a:pPr algn="just" rtl="1">
              <a:lnSpc>
                <a:spcPct val="150000"/>
              </a:lnSpc>
            </a:pPr>
            <a:r>
              <a:rPr lang="fa-IR" dirty="0">
                <a:cs typeface="B Nazanin" pitchFamily="2" charset="-78"/>
              </a:rPr>
              <a:t>آب گريزي افزوده منجر به تلخي افزوده مي شود. تركيبات آنزيمي طراحي شده اند كه بويژه حاوي مقادير زيادي اگز و پپتيدازها براي توليد هيدروليزات با تلخي كمتر مي باشند. در اصل، رضايت مندي ممكن است از طريق استفاده از واكنش پلاستئين بهبود يابد، كه در آن آمينواسيدها به پپتيدها متصل مي شوند، اما هزينه اين عمل در حال حاضر آنرا غير اقتصادي ساخته است. در حال حاضر، هيچ قانون جامع </a:t>
            </a:r>
            <a:r>
              <a:rPr lang="en-US" dirty="0">
                <a:cs typeface="B Nazanin" pitchFamily="2" charset="-78"/>
              </a:rPr>
              <a:t>EEC</a:t>
            </a:r>
            <a:r>
              <a:rPr lang="fa-IR" dirty="0">
                <a:cs typeface="B Nazanin" pitchFamily="2" charset="-78"/>
              </a:rPr>
              <a:t> در استفاده از انزيم ها براي عمل آوري غذا و نظارت بر اين محصولات به عنوان افزودني هاي غذايي وجود ندارند و يا كمك هاي عمل آوري بر اساس كشور به كشور فرق مي كنند</a:t>
            </a:r>
            <a:r>
              <a:rPr lang="fa-IR" dirty="0" smtClean="0">
                <a:cs typeface="B Nazanin" pitchFamily="2" charset="-78"/>
              </a:rPr>
              <a:t>.</a:t>
            </a:r>
            <a:endParaRPr lang="en-US" dirty="0">
              <a:cs typeface="B Nazanin" pitchFamily="2" charset="-78"/>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3600" dirty="0">
                <a:effectLst>
                  <a:outerShdw blurRad="38100" dist="38100" dir="2700000" algn="tl">
                    <a:srgbClr val="000000">
                      <a:alpha val="43137"/>
                    </a:srgbClr>
                  </a:outerShdw>
                </a:effectLst>
                <a:cs typeface="B Titr" pitchFamily="2" charset="-78"/>
              </a:rPr>
              <a:t>افزودني هاي غذايي براي اهداف غذايي خاص</a:t>
            </a:r>
            <a:r>
              <a:rPr lang="fa-IR" sz="3600" dirty="0" smtClean="0">
                <a:effectLst>
                  <a:outerShdw blurRad="38100" dist="38100" dir="2700000" algn="tl">
                    <a:srgbClr val="000000">
                      <a:alpha val="43137"/>
                    </a:srgbClr>
                  </a:outerShdw>
                </a:effectLst>
                <a:cs typeface="B Titr" pitchFamily="2" charset="-78"/>
              </a:rPr>
              <a:t>:</a:t>
            </a:r>
            <a:endParaRPr lang="en-US" sz="3600" dirty="0">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idx="1"/>
          </p:nvPr>
        </p:nvSpPr>
        <p:spPr/>
        <p:txBody>
          <a:bodyPr>
            <a:normAutofit fontScale="85000" lnSpcReduction="20000"/>
          </a:bodyPr>
          <a:lstStyle/>
          <a:p>
            <a:pPr lvl="0" algn="just" rtl="1"/>
            <a:r>
              <a:rPr lang="fa-IR" dirty="0">
                <a:cs typeface="B Nazanin" pitchFamily="2" charset="-78"/>
              </a:rPr>
              <a:t>مقدمه</a:t>
            </a:r>
            <a:endParaRPr lang="en-US" dirty="0">
              <a:cs typeface="B Nazanin" pitchFamily="2" charset="-78"/>
            </a:endParaRPr>
          </a:p>
          <a:p>
            <a:pPr algn="just" rtl="1"/>
            <a:r>
              <a:rPr lang="fa-IR" dirty="0">
                <a:cs typeface="B Nazanin" pitchFamily="2" charset="-78"/>
              </a:rPr>
              <a:t>در سالهاي اخير، همه مردم در جهان ((توسعه يافته)) بطور فزاينده اي نسبت به مسائل سلامتي مربوط به مواد غذايي آگاه شده اند. اين امر تا حدودي به خاطر دانش افزوده ايجاد شده توسط تحقيقات كلينيكي و تا اندازه اي بخاطر انتشار اين اطلاعات و اعمال نفوذ سازماندهي شده توسط گروههاي محيطي و سود ويژه مي باشد. بعنوان مثال از ايزو در حال حاضر به طور گسترده اي مشاهده شده است كه عادات غذايي مي تواند نقش مهمي در پيشگيري از امراضي همچون فشار خون بالا، هيپرلپيدي و سرطان روده ايفا كنند. در پاسخ، صنعت مواد غذايي گروهي از مواد غذايي را با عنوان مواد غذايي كاربردي يا </a:t>
            </a:r>
            <a:r>
              <a:rPr lang="en-US" dirty="0" err="1">
                <a:cs typeface="B Nazanin" pitchFamily="2" charset="-78"/>
              </a:rPr>
              <a:t>nutra</a:t>
            </a:r>
            <a:r>
              <a:rPr lang="en-US" dirty="0">
                <a:cs typeface="B Nazanin" pitchFamily="2" charset="-78"/>
              </a:rPr>
              <a:t> </a:t>
            </a:r>
            <a:r>
              <a:rPr lang="en-US" dirty="0" err="1">
                <a:cs typeface="B Nazanin" pitchFamily="2" charset="-78"/>
              </a:rPr>
              <a:t>ceuticals</a:t>
            </a:r>
            <a:r>
              <a:rPr lang="fa-IR" dirty="0">
                <a:cs typeface="B Nazanin" pitchFamily="2" charset="-78"/>
              </a:rPr>
              <a:t> ارائه داده است. در اين طبقه بندي برخي از مواد غذايي فقط با استفاده درست از تركيبات غذايي همچون كاهش چربي در فرآورده هاي كم چرب يا افزايش اشباع نشده هاي متعدد در نظر گرفته مي شوند.</a:t>
            </a:r>
            <a:endParaRPr lang="en-US" dirty="0">
              <a:cs typeface="B Nazanin" pitchFamily="2" charset="-78"/>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92500" lnSpcReduction="10000"/>
          </a:bodyPr>
          <a:lstStyle/>
          <a:p>
            <a:pPr lvl="0" algn="just" rtl="1"/>
            <a:r>
              <a:rPr lang="fa-IR" dirty="0">
                <a:cs typeface="B Nazanin" pitchFamily="2" charset="-78"/>
              </a:rPr>
              <a:t>توليد</a:t>
            </a:r>
            <a:endParaRPr lang="en-US" dirty="0">
              <a:cs typeface="B Nazanin" pitchFamily="2" charset="-78"/>
            </a:endParaRPr>
          </a:p>
          <a:p>
            <a:pPr algn="just" rtl="1"/>
            <a:r>
              <a:rPr lang="fa-IR" dirty="0">
                <a:cs typeface="B Nazanin" pitchFamily="2" charset="-78"/>
              </a:rPr>
              <a:t>اكثر فرآورده هاي غذايي كلينيكي براي افراد رژيمي/ بيمارن به صورت نوشيدني آماده و يا بصورت پودري كه در آب حل مي شوند، در دسترس قرار مي گيرند. بخاطر غير قابل حل بودن ذاتي آمينو اسيدهايي مثل تيروسين، سيتئين، هيتيدين و گلوتامين نياز به روش هاي مطالعه وجود دارد كه در آن رژيم هاي مقدماتي و رژيم هاي </a:t>
            </a:r>
            <a:r>
              <a:rPr lang="en-US" dirty="0">
                <a:cs typeface="B Nazanin" pitchFamily="2" charset="-78"/>
              </a:rPr>
              <a:t>PKU</a:t>
            </a:r>
            <a:r>
              <a:rPr lang="fa-IR" dirty="0">
                <a:cs typeface="B Nazanin" pitchFamily="2" charset="-78"/>
              </a:rPr>
              <a:t> مي توانند از طريق بهبود در حل پذيري تركيبات مجزا بودن به مخاطره انداختن تاثير غذايي محصول بسيار مطبوع ايجاد شده اند.</a:t>
            </a:r>
            <a:endParaRPr lang="en-US" dirty="0">
              <a:cs typeface="B Nazanin" pitchFamily="2" charset="-78"/>
            </a:endParaRPr>
          </a:p>
          <a:p>
            <a:pPr algn="just" rtl="1"/>
            <a:r>
              <a:rPr lang="fa-IR" dirty="0">
                <a:cs typeface="B Nazanin" pitchFamily="2" charset="-78"/>
              </a:rPr>
              <a:t>به عنوان مثال غير قابل حل بودن ذاتي تيروسين هنگام طراحي محصولات براي بيماران </a:t>
            </a:r>
            <a:r>
              <a:rPr lang="en-US" dirty="0">
                <a:cs typeface="B Nazanin" pitchFamily="2" charset="-78"/>
              </a:rPr>
              <a:t>PKU</a:t>
            </a:r>
            <a:r>
              <a:rPr lang="fa-IR" dirty="0">
                <a:cs typeface="B Nazanin" pitchFamily="2" charset="-78"/>
              </a:rPr>
              <a:t> مشكلاتي ايجاد مي كند. تيروسين تركيب ضروري رژيم غذايي است. زيرا آن از لحاظ غذايي جايگزين فنيل آلانين مي شود كه براي مبتلايان به </a:t>
            </a:r>
            <a:r>
              <a:rPr lang="en-US" dirty="0">
                <a:cs typeface="B Nazanin" pitchFamily="2" charset="-78"/>
              </a:rPr>
              <a:t>PKU</a:t>
            </a:r>
            <a:r>
              <a:rPr lang="fa-IR" dirty="0">
                <a:cs typeface="B Nazanin" pitchFamily="2" charset="-78"/>
              </a:rPr>
              <a:t> سمي است.</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a:bodyPr>
          <a:lstStyle/>
          <a:p>
            <a:pPr algn="just" rtl="1"/>
            <a:r>
              <a:rPr lang="fa-IR" dirty="0">
                <a:cs typeface="B Nazanin" pitchFamily="2" charset="-78"/>
              </a:rPr>
              <a:t>بسياري از جايگزينهاي قابل حل براي تيروسين، گلوتامين و هيستيدين مي توانند افزوده شوند. در حالت گلوتامين، آن براي زماني شناخته شده است كه آمينواسيد سوخت مهمي براي ديواره سلول ها در دستگاه گوارش ارائه مي دهد و شرايط دريافت شده براي گلوتامين مكمل در بسياري از تغذيه هاي </a:t>
            </a:r>
            <a:r>
              <a:rPr lang="en-US" dirty="0" err="1">
                <a:cs typeface="B Nazanin" pitchFamily="2" charset="-78"/>
              </a:rPr>
              <a:t>enteral</a:t>
            </a:r>
            <a:r>
              <a:rPr lang="fa-IR" dirty="0">
                <a:cs typeface="B Nazanin" pitchFamily="2" charset="-78"/>
              </a:rPr>
              <a:t> وجود دارند. با اين وجود، همانطوريكه بيش از اين ذكر شد، احتمال تشكيل گلوتامين در نوشيدني آماده بخاطر تمايل آن به قرار گرفتن در معرض هيدروليز رقيق كمي با تشكيل محصولات چرخه اي و آمونياك و قابليت حل محدود و گزارش شده محدود شده است. از اينرو پيشنهاد شده است كه جهت جلوگيري از خطر رسوب گذاري، غلظت هاي گلوتامين در محلول هاي سوختي نبايد از 5/1-1% بيشتر شود. گزينه ها براي مشتقات آمينواسيد شامل استفاده از فرم هيدروكلريد يا تبديل به استر مي باشد.</a:t>
            </a:r>
            <a:endParaRPr lang="en-US" dirty="0">
              <a:cs typeface="B Nazanin" pitchFamily="2" charset="-78"/>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85000" lnSpcReduction="10000"/>
          </a:bodyPr>
          <a:lstStyle/>
          <a:p>
            <a:pPr algn="just" rtl="1">
              <a:lnSpc>
                <a:spcPct val="150000"/>
              </a:lnSpc>
            </a:pPr>
            <a:r>
              <a:rPr lang="fa-IR" dirty="0">
                <a:cs typeface="B Nazanin" pitchFamily="2" charset="-78"/>
              </a:rPr>
              <a:t>آنها توسط نويسنده از لحاظ بيولوژيكي ايمن و در دسترس براي جذب ادعا شده اند. با اين وجود، در حال حاضر اين روش به ميزان كمي استفاده مي شود. متناوباً پپتيد قابل حل مي تواند استفاده شود. اين مسير معمولاً بسيار پر هزينه بوده و تلخي مخصول نهايي را افزايش مي دهد. هنوز هيچ راه حل رضايت بخشي پيشنهاد نشده است.</a:t>
            </a:r>
            <a:endParaRPr lang="en-US" dirty="0">
              <a:cs typeface="B Nazanin" pitchFamily="2" charset="-78"/>
            </a:endParaRPr>
          </a:p>
          <a:p>
            <a:pPr algn="just" rtl="1">
              <a:lnSpc>
                <a:spcPct val="150000"/>
              </a:lnSpc>
            </a:pPr>
            <a:r>
              <a:rPr lang="fa-IR" dirty="0">
                <a:cs typeface="B Nazanin" pitchFamily="2" charset="-78"/>
              </a:rPr>
              <a:t>امولسيفايرها نيز براي تثبيت امولسيون هر چربي ضروري اضافه شده به فرمول بكار مي رود. فقدان پروتئين كه منجر به تشكيل امولسيون در ساير شرايط مي شوند، چالش هاي خاصي را در سيستم هاي بر مبناي آمينواسيد ايجاد مي كند</a:t>
            </a:r>
            <a:r>
              <a:rPr lang="fa-IR" dirty="0" smtClean="0">
                <a:cs typeface="B Nazanin" pitchFamily="2" charset="-78"/>
              </a:rPr>
              <a:t>.</a:t>
            </a:r>
            <a:endParaRPr lang="en-US" dirty="0">
              <a:cs typeface="B Nazanin" pitchFamily="2" charset="-78"/>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rtl="1"/>
            <a:r>
              <a:rPr lang="fa-IR" sz="4000" dirty="0">
                <a:effectLst>
                  <a:outerShdw blurRad="38100" dist="38100" dir="2700000" algn="tl">
                    <a:srgbClr val="000000">
                      <a:alpha val="43137"/>
                    </a:srgbClr>
                  </a:outerShdw>
                </a:effectLst>
                <a:cs typeface="B Titr" pitchFamily="2" charset="-78"/>
              </a:rPr>
              <a:t>اسمولاريته:</a:t>
            </a:r>
            <a:endParaRPr lang="en-US" sz="4000" dirty="0">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lgn="just" rtl="1"/>
            <a:r>
              <a:rPr lang="fa-IR" dirty="0">
                <a:cs typeface="B Nazanin" pitchFamily="2" charset="-78"/>
              </a:rPr>
              <a:t>اسمولاريته محصولات طراحي شده براي كاربردهاي كلينيكي موضوع مهمي مي باشد. استفاده از پروتئين هيدروليز شده و تركيبات با وزن مولكولي پايين مثل قندهاي ساده و آمينواسيدها اسمولاريته محصول را افزايش خواهد داد، اگرچه ارزيابي دقيق آنها با استفاده از وسايل موجود، بويژه در محصولات حاوي چربي و نسبتاً مواد غير قابل حل مشكل است.</a:t>
            </a:r>
            <a:endParaRPr lang="en-US" dirty="0">
              <a:cs typeface="B Nazanin" pitchFamily="2" charset="-78"/>
            </a:endParaRPr>
          </a:p>
          <a:p>
            <a:pPr algn="just" rtl="1"/>
            <a:r>
              <a:rPr lang="fa-IR" dirty="0">
                <a:cs typeface="B Nazanin" pitchFamily="2" charset="-78"/>
              </a:rPr>
              <a:t>اگرچه اداره كردن محلول هاي هيپراسمولي با علايم نامطلوبي همچون اسهال ((اسمزي)) مرتبط مي باشد، اين امر غالباً از طريق رقيق شدگي مناسب يا كاهش سرعت اجراي تغذيه برطرف مي شود. بايد به يادداشت كه فرآيند گوارشي نرمال طبيعتاً پروتئين را به تركيبات كوچكتر در رورده تجزيه كرده و ممكن نيست به آساني اسمولاريته محصول باشد كه فاكتور مهمي در اين زمينه است.</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en-US" sz="3200" dirty="0">
                <a:cs typeface="B Titr" pitchFamily="2" charset="-78"/>
              </a:rPr>
              <a:t>III</a:t>
            </a:r>
            <a:r>
              <a:rPr lang="fa-IR" sz="3200" dirty="0">
                <a:cs typeface="B Titr" pitchFamily="2" charset="-78"/>
              </a:rPr>
              <a:t>. افزودني هاي غذايي به عنوان عوامل درماني – كاربردي </a:t>
            </a:r>
            <a:r>
              <a:rPr lang="fa-IR" sz="3200" dirty="0" smtClean="0">
                <a:cs typeface="B Titr" pitchFamily="2" charset="-78"/>
              </a:rPr>
              <a:t>جايگزين</a:t>
            </a:r>
            <a:endParaRPr lang="en-US" sz="3200" dirty="0">
              <a:cs typeface="B Titr" pitchFamily="2" charset="-78"/>
            </a:endParaRPr>
          </a:p>
        </p:txBody>
      </p:sp>
      <p:sp>
        <p:nvSpPr>
          <p:cNvPr id="3" name="Content Placeholder 2"/>
          <p:cNvSpPr>
            <a:spLocks noGrp="1"/>
          </p:cNvSpPr>
          <p:nvPr>
            <p:ph idx="1"/>
          </p:nvPr>
        </p:nvSpPr>
        <p:spPr>
          <a:xfrm>
            <a:off x="457200" y="1600200"/>
            <a:ext cx="8229600" cy="4953000"/>
          </a:xfrm>
        </p:spPr>
        <p:txBody>
          <a:bodyPr>
            <a:normAutofit/>
          </a:bodyPr>
          <a:lstStyle/>
          <a:p>
            <a:pPr lvl="0" algn="just" rtl="1"/>
            <a:r>
              <a:rPr lang="fa-IR" dirty="0">
                <a:cs typeface="B Nazanin" pitchFamily="2" charset="-78"/>
              </a:rPr>
              <a:t>تثبيت كننده ها و غليظ كننده ها:</a:t>
            </a:r>
            <a:endParaRPr lang="en-US" dirty="0">
              <a:cs typeface="B Nazanin" pitchFamily="2" charset="-78"/>
            </a:endParaRPr>
          </a:p>
          <a:p>
            <a:pPr algn="just" rtl="1"/>
            <a:r>
              <a:rPr lang="fa-IR" dirty="0">
                <a:cs typeface="B Nazanin" pitchFamily="2" charset="-78"/>
              </a:rPr>
              <a:t>تعدادي از مواد بكار رفته در توليد مواد غذايي ممكن است بيش از يك كاربرد را انجام دهند. ظاهراً آنها برخي از كربوهيدرات هاي كمپلكس هستند كه به عنوان فيبرهاي قابل حل و به عنوان عوامل غليظ كننده و تثبيت كننده موثر شناخته شده اند.</a:t>
            </a:r>
            <a:endParaRPr lang="en-US" dirty="0">
              <a:cs typeface="B Nazanin" pitchFamily="2" charset="-78"/>
            </a:endParaRPr>
          </a:p>
          <a:p>
            <a:pPr algn="just" rtl="1"/>
            <a:r>
              <a:rPr lang="fa-IR" dirty="0">
                <a:cs typeface="B Nazanin" pitchFamily="2" charset="-78"/>
              </a:rPr>
              <a:t>در سالهاي اخير هواداران سلامت تاثيرات سودمند فيبرهاي قابل حل را رواج داده اند. در موارد نرمال، فيبر غذايي قابل حل مي تواند تاثير سودمند كاهش كلسترول را داشته باشد.</a:t>
            </a:r>
            <a:endParaRPr lang="en-US" dirty="0">
              <a:cs typeface="B Nazanin" pitchFamily="2" charset="-78"/>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lnSpcReduction="10000"/>
          </a:bodyPr>
          <a:lstStyle/>
          <a:p>
            <a:pPr algn="just" rtl="1"/>
            <a:r>
              <a:rPr lang="fa-IR" dirty="0">
                <a:cs typeface="B Nazanin" pitchFamily="2" charset="-78"/>
              </a:rPr>
              <a:t>حقيقي كه توسط توليد كنندگان مواد غذايي مورد تاكيد قرار گرفته است كه معمولاً در فيبرهاي قابل حل بالا مي باشند. در ديابت وابسته به غير انسولين، كاهش اضافي بعد از حرف غذا در گلوكز خون مشاهده مي شود. با اين وجود، اين تاثيرات سودمند وابسته به دز هستند و مي توان اينگونه استدلال كرد كه كميت هاي بزرگي از ماده غذايي غني در فيبر طبيعي بايد قبل از اينكه هر گونه منفعت واقعي نشان داده شود، مصرف شود.</a:t>
            </a:r>
            <a:endParaRPr lang="en-US" dirty="0">
              <a:cs typeface="B Nazanin" pitchFamily="2" charset="-78"/>
            </a:endParaRPr>
          </a:p>
          <a:p>
            <a:pPr algn="just" rtl="1"/>
            <a:r>
              <a:rPr lang="fa-IR" dirty="0">
                <a:cs typeface="B Nazanin" pitchFamily="2" charset="-78"/>
              </a:rPr>
              <a:t>روش جايگزين بر استفاده از صمغ هاي پلي ساكاريد مثل گوار، پكتين، اكلينات سديم مثل نان يا غلات گنجانده مي شوند. برخي از مواد غذايي با فيبر بالاي طراح از لحاظ كلينيكي براي تاثيرات درماني آنها آزمايش شده و نتايج بسيار مثبتي داشته اند.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pPr lvl="0" algn="just" rtl="1"/>
            <a:r>
              <a:rPr lang="fa-IR" dirty="0">
                <a:cs typeface="B Nazanin" pitchFamily="2" charset="-78"/>
              </a:rPr>
              <a:t>صمغ گوار:</a:t>
            </a:r>
            <a:endParaRPr lang="en-US" dirty="0">
              <a:cs typeface="B Nazanin" pitchFamily="2" charset="-78"/>
            </a:endParaRPr>
          </a:p>
          <a:p>
            <a:pPr algn="just" rtl="1"/>
            <a:r>
              <a:rPr lang="fa-IR" dirty="0">
                <a:cs typeface="B Nazanin" pitchFamily="2" charset="-78"/>
              </a:rPr>
              <a:t>اين افزودني يك عصاره تصفيه شده از گياه بقولاتي سياموپسيس تترا گنولوباد (</a:t>
            </a:r>
            <a:r>
              <a:rPr lang="en-US" dirty="0">
                <a:cs typeface="B Nazanin" pitchFamily="2" charset="-78"/>
              </a:rPr>
              <a:t>L</a:t>
            </a:r>
            <a:r>
              <a:rPr lang="fa-IR" dirty="0">
                <a:cs typeface="B Nazanin" pitchFamily="2" charset="-78"/>
              </a:rPr>
              <a:t>) تاب مي باشد. آن اساساً از پليمر كالاكتو مانان تشكيل شده است كه ويسكوزيته را در روده افزايش داده و منجر به كاهش جذب كربوهيدرات ها و افزايش توليد صفرا مي شود. عملي كه با استفاده از صمغ گوار تشكيل شده در نان انجام شده است مقدار خوراك بين 6 و 5  گرم/ روز را نشان داده است و نشان مي دهد كه اضافه شدن آن به ماده غذايي تاثيرات افزوده را بالا مي برد. صمغ گوار به عنوان يك كمك لاغري نيز استفاده مي شود. از لحاظ تئوريكي آن در معده متورم شده و احساس سيري مي دهد و از اينرو نسبت بلعيدن غذا را كاهش مي دهد. با اين وجود بخاطر احتمال انسداد مري با استفاده از صمغ گوار، وزارت كشاورزي، حوزه ماهيگري و مواد غذايي (</a:t>
            </a:r>
            <a:r>
              <a:rPr lang="en-US" dirty="0">
                <a:cs typeface="B Nazanin" pitchFamily="2" charset="-78"/>
              </a:rPr>
              <a:t>UK</a:t>
            </a:r>
            <a:r>
              <a:rPr lang="fa-IR" dirty="0">
                <a:cs typeface="B Nazanin" pitchFamily="2" charset="-78"/>
              </a:rPr>
              <a:t>) در سال 1988 محدوديت هايي براي استفاده از قرص ها و كپسولهاي صمغ گوار به منظور لاغري اعمال كرد.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lvl="0" algn="just" rtl="1"/>
            <a:r>
              <a:rPr lang="fa-IR" dirty="0">
                <a:cs typeface="B Nazanin" pitchFamily="2" charset="-78"/>
              </a:rPr>
              <a:t>گلوكر مانان كنجاك:</a:t>
            </a:r>
            <a:endParaRPr lang="en-US" dirty="0">
              <a:cs typeface="B Nazanin" pitchFamily="2" charset="-78"/>
            </a:endParaRPr>
          </a:p>
          <a:p>
            <a:pPr algn="just" rtl="1"/>
            <a:r>
              <a:rPr lang="fa-IR" dirty="0">
                <a:cs typeface="B Nazanin" pitchFamily="2" charset="-78"/>
              </a:rPr>
              <a:t>اين صمغ پلي ساكاريد از گياهي با عنوان آمورفوفالوس كنجاك (</a:t>
            </a:r>
            <a:r>
              <a:rPr lang="en-US" dirty="0">
                <a:cs typeface="B Nazanin" pitchFamily="2" charset="-78"/>
              </a:rPr>
              <a:t>K</a:t>
            </a:r>
            <a:r>
              <a:rPr lang="fa-IR" dirty="0">
                <a:cs typeface="B Nazanin" pitchFamily="2" charset="-78"/>
              </a:rPr>
              <a:t>) كچ استخراج مي شود. كه معمولاً به عنوان يام فيل (سيب زميني هندي) شناخته مي شود. توسط شركت مواد شيميايي شيميز و تحت نام تجاري پروپل توليد و به بازار عرضه شده است. محصولي كه حاوي تقريباً 90% گلوكز مانان است و به تركيبات سوپ پودر شده و ساير محصولات غذايي در ميزان خوراك توصيه شده 3/1 گرم در هر وعده غذايي افزوده شده است. آن به عنوان تركيب با فيبر بالا و كم كالري، عالم هيپوكلستروليميك، عامل مسهل كننده، تثبيت كننده و جايگزين چربي عمل مي كند.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lnSpcReduction="10000"/>
          </a:bodyPr>
          <a:lstStyle/>
          <a:p>
            <a:pPr lvl="0" algn="just" rtl="1"/>
            <a:r>
              <a:rPr lang="fa-IR" dirty="0">
                <a:cs typeface="B Nazanin" pitchFamily="2" charset="-78"/>
              </a:rPr>
              <a:t>لسيتين ها:</a:t>
            </a:r>
            <a:endParaRPr lang="en-US" dirty="0">
              <a:cs typeface="B Nazanin" pitchFamily="2" charset="-78"/>
            </a:endParaRPr>
          </a:p>
          <a:p>
            <a:pPr algn="just" rtl="1"/>
            <a:r>
              <a:rPr lang="fa-IR" dirty="0">
                <a:cs typeface="B Nazanin" pitchFamily="2" charset="-78"/>
              </a:rPr>
              <a:t>بطور كلي لسينين افزودني غذايي تاييد شده براي استفاده به عنوان امولسيفاير در مارگارين، شكلات و محصولات نانوايي است. از لحاظ تجاري آن در اصل از دانه هاي سويا استخراج مي شود. اخيراً تحقيقات و بازاريابي بر توسعه اجزا لسيتين با تركيبات ويژه فسفوليپيد آنها متمركز شده اند. همچنين در بخش غذاي سالم بسيتين بصورت يك امولسيفاير طبيعي چربي ها، غني از لحاظ كلرين و اينوسيتول به بازار عرضه شده است. ادعاهايي نقش آنرا به عنوان تسهيل كننده در متابوليسم چربي مورد تاكيد قرار مي دهند. با اين وجود هنوز هيچ شواهد كاملي وجود ندارد كه بتوان مصرف لسيتين را با كاهش بيماري قلبي مرتبط ساخت.</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en-US" sz="4000" dirty="0">
                <a:cs typeface="B Titr" pitchFamily="2" charset="-78"/>
              </a:rPr>
              <a:t>IV</a:t>
            </a:r>
            <a:r>
              <a:rPr lang="fa-IR" sz="4000" dirty="0">
                <a:cs typeface="B Titr" pitchFamily="2" charset="-78"/>
              </a:rPr>
              <a:t>. پيشرفت هاي </a:t>
            </a:r>
            <a:r>
              <a:rPr lang="fa-IR" sz="4000" dirty="0" smtClean="0">
                <a:cs typeface="B Titr" pitchFamily="2" charset="-78"/>
              </a:rPr>
              <a:t>آينده</a:t>
            </a:r>
            <a:endParaRPr lang="en-US" sz="4000" dirty="0">
              <a:cs typeface="B Titr" pitchFamily="2" charset="-78"/>
            </a:endParaRPr>
          </a:p>
        </p:txBody>
      </p:sp>
      <p:sp>
        <p:nvSpPr>
          <p:cNvPr id="3" name="Content Placeholder 2"/>
          <p:cNvSpPr>
            <a:spLocks noGrp="1"/>
          </p:cNvSpPr>
          <p:nvPr>
            <p:ph idx="1"/>
          </p:nvPr>
        </p:nvSpPr>
        <p:spPr>
          <a:xfrm>
            <a:off x="457200" y="1600200"/>
            <a:ext cx="8229600" cy="4800600"/>
          </a:xfrm>
        </p:spPr>
        <p:txBody>
          <a:bodyPr>
            <a:normAutofit lnSpcReduction="10000"/>
          </a:bodyPr>
          <a:lstStyle/>
          <a:p>
            <a:pPr lvl="0" algn="just" rtl="1"/>
            <a:r>
              <a:rPr lang="fa-IR" dirty="0">
                <a:cs typeface="B Nazanin" pitchFamily="2" charset="-78"/>
              </a:rPr>
              <a:t>كلستروم به عنوان يك افزودني فعال يا تركيبي براي مواد غذايي كلينيكي و كاربردي:</a:t>
            </a:r>
            <a:endParaRPr lang="en-US" dirty="0">
              <a:cs typeface="B Nazanin" pitchFamily="2" charset="-78"/>
            </a:endParaRPr>
          </a:p>
          <a:p>
            <a:pPr algn="just" rtl="1"/>
            <a:r>
              <a:rPr lang="fa-IR" dirty="0">
                <a:cs typeface="B Nazanin" pitchFamily="2" charset="-78"/>
              </a:rPr>
              <a:t>كلستروم گاوي منبع غني مواد فعال بيولوژيكي شامل عوامل بالا برنده رشد، ايمونوگلوبولين ها و مواد غذايي ضروري است. روشهاي جز به جز كردن كلستروم گسترش يافته اند و چندين جز از لحاظ كلينيكي به عنوان تركيبات كاربردي جديد براي غذاهاي رژيمي ويژه و كلينيكي آزمايش شده اند. از اينرو، كلستروم ممكن است امكاناتي براي مواد غذايي كاربردي براي امراض خاص فراهم سازد. ساير امكانات شامل كلستروم از گاوهاي با ايمني بالا است.</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10000"/>
          </a:bodyPr>
          <a:lstStyle/>
          <a:p>
            <a:pPr algn="just" rtl="1"/>
            <a:r>
              <a:rPr lang="fa-IR" dirty="0">
                <a:cs typeface="B Nazanin" pitchFamily="2" charset="-78"/>
              </a:rPr>
              <a:t>در حاليكه سايرين ممكن است جهت ايفا نقش مثبت تري مورد ملاحظه قرار گيرند. افزودني هاي غذايي بكار رفته در اين گروه بعنوان موادي بدون ارزش غذايي تعريف شده اند. اما آنها جهت حفظ سلامتي و يا عمل بعنوان يك عنصر درماني كاربرد دارند.</a:t>
            </a:r>
            <a:endParaRPr lang="en-US" dirty="0">
              <a:cs typeface="B Nazanin" pitchFamily="2" charset="-78"/>
            </a:endParaRPr>
          </a:p>
          <a:p>
            <a:pPr algn="just" rtl="1"/>
            <a:r>
              <a:rPr lang="fa-IR" dirty="0">
                <a:cs typeface="B Nazanin" pitchFamily="2" charset="-78"/>
              </a:rPr>
              <a:t>مواد غذايي كاربردي شرح داده شده فوق با نيازهاي غذايي همه مردم در نظر گرفته مي شوند. بالعكس، اقليت هايي كه به مواد غذايي ساخته شده خاص براي شرايط غذايي پزشكي ويژه آنها مي توانند شناسايي شوند. چنين مواد غذايي محصولات غذايي كلينيكي </a:t>
            </a:r>
            <a:r>
              <a:rPr lang="en-US" dirty="0" err="1">
                <a:cs typeface="B Nazanin" pitchFamily="2" charset="-78"/>
              </a:rPr>
              <a:t>entral</a:t>
            </a:r>
            <a:r>
              <a:rPr lang="fa-IR" dirty="0">
                <a:cs typeface="B Nazanin" pitchFamily="2" charset="-78"/>
              </a:rPr>
              <a:t> ناميده مي شوند. اگرچه معمولاً توسط نظارتهاي غذايي پوشش داده مي شوند. توسط مجموعه كاملي از اطلاعات كلينيكي حمايت خواهند شد. كه اثر بخشي را در محيط كلينيكي اطمينان مي دهد. بعنوان مثال شرايط پزشكي فنيل كتونوريا (</a:t>
            </a:r>
            <a:r>
              <a:rPr lang="en-US" dirty="0">
                <a:cs typeface="B Nazanin" pitchFamily="2" charset="-78"/>
              </a:rPr>
              <a:t>PKU</a:t>
            </a:r>
            <a:r>
              <a:rPr lang="fa-IR" dirty="0">
                <a:cs typeface="B Nazanin" pitchFamily="2" charset="-78"/>
              </a:rPr>
              <a:t>) كه يك بيماري ارثي است، مبتلايان خود را بخاطر افزايش آمينواسيد فنيل آلانين از بدو تولد در متابوليز موثر ناتوان مي سازند.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10000"/>
          </a:bodyPr>
          <a:lstStyle/>
          <a:p>
            <a:pPr lvl="0" algn="just" rtl="1"/>
            <a:r>
              <a:rPr lang="fa-IR" dirty="0">
                <a:cs typeface="B Nazanin" pitchFamily="2" charset="-78"/>
              </a:rPr>
              <a:t>ويژگيهاي كلي كلستروم:</a:t>
            </a:r>
            <a:endParaRPr lang="en-US" dirty="0">
              <a:cs typeface="B Nazanin" pitchFamily="2" charset="-78"/>
            </a:endParaRPr>
          </a:p>
          <a:p>
            <a:pPr algn="just" rtl="1"/>
            <a:r>
              <a:rPr lang="fa-IR" dirty="0">
                <a:cs typeface="B Nazanin" pitchFamily="2" charset="-78"/>
              </a:rPr>
              <a:t>كلستروم گاوي، شير توليد شده در طي روزهاي اول پس از گوساله زاييدن، ويژگيهايي ايمنولوژي و غذايي خاضي دارد كه براي گوساله تازه متولد شده ضروري است. علاوه بر پروتئين هاي شير و ساير مواد مغذي ضروري يافت شده در شير كامل، كلستروم حاوي فاكتورهاي بالا برنده رشد شامل انسولين و فاكتورهاي رشد انسولين مانند و غلظت هاي نسبتاً بالايي از ايمنوگلوبولين ها است. بخاطر فعاليت بالا برنده رشد آن كلستروم مي تواند به عنوان يك سرم جايگزين در كشت هاي سلولي پستانداران جهت حمايت از رشد سلولي بكار رود. با اين وجود كلستروم بايد قبل از استفاده از آن در كشت هاي سلولي به منظور برداشتن كسرهاي پروئتين و ليپيد جز به جز شود. از اينرو دامنه اي از محصولات جز به جز شده در دسترس مي باشد.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a:bodyPr>
          <a:lstStyle/>
          <a:p>
            <a:pPr lvl="0" algn="just" rtl="1"/>
            <a:r>
              <a:rPr lang="fa-IR" dirty="0">
                <a:cs typeface="B Nazanin" pitchFamily="2" charset="-78"/>
              </a:rPr>
              <a:t>تحقيق بر روي مشتقات كلستروم:</a:t>
            </a:r>
            <a:endParaRPr lang="en-US" dirty="0">
              <a:cs typeface="B Nazanin" pitchFamily="2" charset="-78"/>
            </a:endParaRPr>
          </a:p>
          <a:p>
            <a:pPr algn="just" rtl="1"/>
            <a:r>
              <a:rPr lang="fa-IR" dirty="0">
                <a:cs typeface="B Nazanin" pitchFamily="2" charset="-78"/>
              </a:rPr>
              <a:t>كاربرد احتمالي براي اجزا مشتق شده از كلستروم ارائه شده است. آنها شامل درمان كاستريت بوده و در تغذيه ورزشكاران استفاده مي شود. مدل آزمايشگاهي براي مطالعه تاثيرات بالقوه مشتقات كلستروم توسعه يافته است. برخي از پروژه هاي در حال تكوين در جدول 1 و پروژه هاي كنوني در جدول 2 عنوان شده اند.</a:t>
            </a:r>
            <a:endParaRPr lang="en-US" dirty="0">
              <a:cs typeface="B Nazanin" pitchFamily="2" charset="-78"/>
            </a:endParaRPr>
          </a:p>
          <a:p>
            <a:pPr algn="just" rtl="1"/>
            <a:r>
              <a:rPr lang="fa-IR" dirty="0">
                <a:cs typeface="B Nazanin" pitchFamily="2" charset="-78"/>
              </a:rPr>
              <a:t>توليد كلستروم از گاوهاي با ايمني بالا ممكن است توسعه مواد غذايي كاربردي را با ويژگيهاي امراض خاص مقدور سازد. مثالها شامل درمان احتمالي هيپركلستروني، عفونت هاي روده و جلوگيري از عفونت موتاسيون استرپتوكوك مي باشند. همچنين يك شير ايمن در برابر آرتريت روماتوئيد بطور موفقيت آميزي در بيماران آرتريتي جوان در فنلاند آزمايش شده است.</a:t>
            </a:r>
            <a:endParaRPr lang="en-US" dirty="0">
              <a:cs typeface="B Nazanin" pitchFamily="2" charset="-78"/>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6096000"/>
          </a:xfrm>
        </p:spPr>
        <p:txBody>
          <a:bodyPr>
            <a:normAutofit/>
          </a:bodyPr>
          <a:lstStyle/>
          <a:p>
            <a:pPr algn="just" rtl="1"/>
            <a:r>
              <a:rPr lang="fa-IR" dirty="0">
                <a:cs typeface="B Nazanin" pitchFamily="2" charset="-78"/>
              </a:rPr>
              <a:t>محصولات كلستروم توسعه يافته اند كه شامل كلستروم ايمني براي درمان اسهال روتا ويروس و براي كاهش سطح سرم كلستروم مي باشند.</a:t>
            </a:r>
            <a:endParaRPr lang="en-US" dirty="0">
              <a:cs typeface="B Nazanin" pitchFamily="2" charset="-78"/>
            </a:endParaRPr>
          </a:p>
          <a:p>
            <a:pPr algn="just" rtl="1"/>
            <a:r>
              <a:rPr lang="fa-IR" dirty="0">
                <a:cs typeface="B Nazanin" pitchFamily="2" charset="-78"/>
              </a:rPr>
              <a:t>كلستروم از گازهاي طبيعي و با ايمني بالا ويژگيهايي دارد كه براي سلامت مفيد مي باشد. ويژگيهاي مطلوب مشتقات كلستروم مي توانند در بالا بردن تاثيرات مثبت متمركز شوند. همچنين احتمال تلفيق اجزا موثر كلستروم با باكتري هاي پروبيوتيك اسيدلاكتيك وجود دارد.</a:t>
            </a:r>
            <a:endParaRPr lang="en-US" dirty="0">
              <a:cs typeface="B Nazanin" pitchFamily="2" charset="-78"/>
            </a:endParaRPr>
          </a:p>
          <a:p>
            <a:pPr algn="just" rtl="1"/>
            <a:r>
              <a:rPr lang="fa-IR" dirty="0">
                <a:cs typeface="B Nazanin" pitchFamily="2" charset="-78"/>
              </a:rPr>
              <a:t>آنها ممكن است تركيباتي را ايجاد كنند كه به عنوان افزودني ها يا تركيبات كاربردي براي مواد غذايي كلينيكي و غذاهاي رژيمي خاص بكار مي روند.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92500" lnSpcReduction="20000"/>
          </a:bodyPr>
          <a:lstStyle/>
          <a:p>
            <a:pPr lvl="0" algn="just" rtl="1"/>
            <a:r>
              <a:rPr lang="fa-IR" dirty="0">
                <a:cs typeface="B Nazanin" pitchFamily="2" charset="-78"/>
              </a:rPr>
              <a:t>استفاده بالقوه از پروبيوتيك ها:</a:t>
            </a:r>
            <a:endParaRPr lang="en-US" dirty="0">
              <a:cs typeface="B Nazanin" pitchFamily="2" charset="-78"/>
            </a:endParaRPr>
          </a:p>
          <a:p>
            <a:pPr algn="just" rtl="1"/>
            <a:r>
              <a:rPr lang="fa-IR" dirty="0">
                <a:cs typeface="B Nazanin" pitchFamily="2" charset="-78"/>
              </a:rPr>
              <a:t>تقريباً صد سال از زمان معرفي تئوري هايي در طولاني كردن عمر توسط مدولاسيون اكوسيستم روده اي سپري شده است. مبناي علمي براي استفاده از ارگانيسم هاي پروبيوتيك در حال حاضر ايجاد شده اند و برخي از مطالعات كلينيكي انتشار يافته اند. ويژگيهايي غذايي و فيزيولوژيكي استرين هاي باكتريابي انتخابي بخوبي مشخص شده اند و مي توان اثبات كرد كه برخي از استرين ها (پروبيوتيك) به تاثيرات مستند بر حفظ و بالا برنده سلامت ميزبان هنگام استفاده از آنها به عنوان بخشي از رژيم غذايي مي باشند.</a:t>
            </a:r>
            <a:endParaRPr lang="en-US" dirty="0">
              <a:cs typeface="B Nazanin" pitchFamily="2" charset="-78"/>
            </a:endParaRPr>
          </a:p>
          <a:p>
            <a:pPr algn="just" rtl="1"/>
            <a:r>
              <a:rPr lang="fa-IR" dirty="0">
                <a:cs typeface="B Nazanin" pitchFamily="2" charset="-78"/>
              </a:rPr>
              <a:t>تعداد كمي از استرين هاي لبني مستند شده پروبيوتيك در حال حاضر در دسترس هستند. مهمترين آنها در جدول 3 عنوان شده اند. تاثيرات ويژه پروبيوتيك ها بطور نمونه شامل مدولاسيون اسهال از علل مختلف، تسكين عدم تحمل لاكتوز و يبوست مي باشند.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lnSpcReduction="10000"/>
          </a:bodyPr>
          <a:lstStyle/>
          <a:p>
            <a:pPr algn="just" rtl="1"/>
            <a:r>
              <a:rPr lang="fa-IR" dirty="0">
                <a:cs typeface="B Nazanin" pitchFamily="2" charset="-78"/>
              </a:rPr>
              <a:t>ادعاهاي اخير با برخي از استرين ها شامل بالا بردن عملكرد ايمني تاثيرات ادجوان واكسن كاهش سطح سرم كلسترول و تغييراتي در پارامترهاي مربوط به سرطان روده بزرگ.</a:t>
            </a:r>
            <a:endParaRPr lang="en-US" dirty="0">
              <a:cs typeface="B Nazanin" pitchFamily="2" charset="-78"/>
            </a:endParaRPr>
          </a:p>
          <a:p>
            <a:pPr algn="just" rtl="1"/>
            <a:r>
              <a:rPr lang="fa-IR" dirty="0">
                <a:cs typeface="B Nazanin" pitchFamily="2" charset="-78"/>
              </a:rPr>
              <a:t>تاثيرات بالا برنده ايمني در چندين مطالعه براي دو استرين لاكتو باسيلوس اسيد و فيلوس </a:t>
            </a:r>
            <a:r>
              <a:rPr lang="en-US" dirty="0">
                <a:cs typeface="B Nazanin" pitchFamily="2" charset="-78"/>
              </a:rPr>
              <a:t>LCI</a:t>
            </a:r>
            <a:r>
              <a:rPr lang="fa-IR" dirty="0">
                <a:cs typeface="B Nazanin" pitchFamily="2" charset="-78"/>
              </a:rPr>
              <a:t> و لاكتو با سيلوس ‌</a:t>
            </a:r>
            <a:r>
              <a:rPr lang="en-US" dirty="0">
                <a:cs typeface="B Nazanin" pitchFamily="2" charset="-78"/>
              </a:rPr>
              <a:t>GG</a:t>
            </a:r>
            <a:r>
              <a:rPr lang="fa-IR" dirty="0">
                <a:cs typeface="B Nazanin" pitchFamily="2" charset="-78"/>
              </a:rPr>
              <a:t> گزارش شده اند كه به نظر مي رسد بصورت ادجوانهاي ايمني عملي مي كنند. تاثيرات بر سطوح كلسترول اثبات شده باقي مي مانند زيرا بسياري از فاكتورهاي سر در گم كننده منجر به تغييراتي در گروههاي جمعيتي مختلف شده اند. در حال حاضر، هيچ دليل مستحكمي درباره هر استرين پروبيوتيك از باكتريهاي اسيد لاكتيك در دست نيست و عمليات كلنيكي معيني مورد نياز مي باشند.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lgn="just" rtl="1"/>
            <a:r>
              <a:rPr lang="fa-IR" dirty="0">
                <a:cs typeface="B Nazanin" pitchFamily="2" charset="-78"/>
              </a:rPr>
              <a:t>تحقيق بر باكتري هاي پروبيوتيك در آينده بر انتخاب استرين هاي جديد و ويژه براي سلامت ميزبان متمركز خواهد شد. ممكن است خوب باشد كه نواحي مختلف دستگاه گوارش از باكتريهاي پروبيوتيك مخلتف سود ببرند و ممكن است زمان براي استرين هاي امراض خاص به سر برسد.</a:t>
            </a:r>
            <a:endParaRPr lang="en-US" dirty="0">
              <a:cs typeface="B Nazanin" pitchFamily="2" charset="-78"/>
            </a:endParaRPr>
          </a:p>
          <a:p>
            <a:pPr algn="just" rtl="1"/>
            <a:r>
              <a:rPr lang="fa-IR" dirty="0">
                <a:cs typeface="B Nazanin" pitchFamily="2" charset="-78"/>
              </a:rPr>
              <a:t>اين امر بويژه با شرايطي همچون اسهال روترا ويروس و گاستريت كه از طريق هليكوباكتر پيلوزي بوجود مي ايند، صحت داشته باشد. با اين وجود شرايط براي مطالعاتي بهينه كلينيكي بسيار حائز اهميت مي باشند. مطالعات دقيقاًَ كنترل شده درباره استرين هاي انتخاب شده مي توانند منجر به توسعه باكتريهاي پروبيوتيك براي امرض خاص و پيشگيري از آنها شوند. تركيباتي از چنين ارگانيسمهايي ممكن است همانند افزودني ها در مواد غذايي كلينيكي از ارزش درماني زيادي برخوردار باشند.</a:t>
            </a:r>
            <a:endParaRPr lang="en-US" dirty="0">
              <a:cs typeface="B Nazanin" pitchFamily="2" charset="-78"/>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0"/>
          </a:xfrm>
        </p:spPr>
        <p:txBody>
          <a:bodyPr>
            <a:normAutofit fontScale="90000"/>
          </a:bodyPr>
          <a:lstStyle/>
          <a:p>
            <a:pPr>
              <a:lnSpc>
                <a:spcPct val="200000"/>
              </a:lnSpc>
            </a:pPr>
            <a:r>
              <a:rPr lang="fa-IR" dirty="0" smtClean="0">
                <a:effectLst>
                  <a:outerShdw blurRad="38100" dist="38100" dir="2700000" algn="tl">
                    <a:srgbClr val="000000">
                      <a:alpha val="43137"/>
                    </a:srgbClr>
                  </a:outerShdw>
                </a:effectLst>
                <a:cs typeface="B Titr" pitchFamily="2" charset="-78"/>
              </a:rPr>
              <a:t>به پاپان آمد اين دفتر </a:t>
            </a:r>
            <a:br>
              <a:rPr lang="fa-IR" dirty="0" smtClean="0">
                <a:effectLst>
                  <a:outerShdw blurRad="38100" dist="38100" dir="2700000" algn="tl">
                    <a:srgbClr val="000000">
                      <a:alpha val="43137"/>
                    </a:srgbClr>
                  </a:outerShdw>
                </a:effectLst>
                <a:cs typeface="B Titr" pitchFamily="2" charset="-78"/>
              </a:rPr>
            </a:br>
            <a:r>
              <a:rPr lang="fa-IR" dirty="0" smtClean="0">
                <a:effectLst>
                  <a:outerShdw blurRad="38100" dist="38100" dir="2700000" algn="tl">
                    <a:srgbClr val="000000">
                      <a:alpha val="43137"/>
                    </a:srgbClr>
                  </a:outerShdw>
                </a:effectLst>
                <a:cs typeface="B Titr" pitchFamily="2" charset="-78"/>
              </a:rPr>
              <a:t>حكايت همچنان باقي است.</a:t>
            </a:r>
            <a:br>
              <a:rPr lang="fa-IR" dirty="0" smtClean="0">
                <a:effectLst>
                  <a:outerShdw blurRad="38100" dist="38100" dir="2700000" algn="tl">
                    <a:srgbClr val="000000">
                      <a:alpha val="43137"/>
                    </a:srgbClr>
                  </a:outerShdw>
                </a:effectLst>
                <a:cs typeface="B Titr" pitchFamily="2" charset="-78"/>
              </a:rPr>
            </a:br>
            <a:r>
              <a:rPr lang="fa-IR" dirty="0" smtClean="0">
                <a:effectLst>
                  <a:outerShdw blurRad="38100" dist="38100" dir="2700000" algn="tl">
                    <a:srgbClr val="000000">
                      <a:alpha val="43137"/>
                    </a:srgbClr>
                  </a:outerShdw>
                </a:effectLst>
                <a:cs typeface="B Titr" pitchFamily="2" charset="-78"/>
              </a:rPr>
              <a:t/>
            </a:r>
            <a:br>
              <a:rPr lang="fa-IR" dirty="0" smtClean="0">
                <a:effectLst>
                  <a:outerShdw blurRad="38100" dist="38100" dir="2700000" algn="tl">
                    <a:srgbClr val="000000">
                      <a:alpha val="43137"/>
                    </a:srgbClr>
                  </a:outerShdw>
                </a:effectLst>
                <a:cs typeface="B Titr" pitchFamily="2" charset="-78"/>
              </a:rPr>
            </a:br>
            <a:r>
              <a:rPr lang="fa-IR" sz="6000" dirty="0" smtClean="0">
                <a:solidFill>
                  <a:srgbClr val="FF0000"/>
                </a:solidFill>
                <a:effectLst>
                  <a:outerShdw blurRad="38100" dist="38100" dir="2700000" algn="tl">
                    <a:srgbClr val="000000">
                      <a:alpha val="43137"/>
                    </a:srgbClr>
                  </a:outerShdw>
                </a:effectLst>
                <a:cs typeface="B Titr" pitchFamily="2" charset="-78"/>
              </a:rPr>
              <a:t>با تشكر از توجه شما</a:t>
            </a:r>
            <a:endParaRPr lang="en-US" dirty="0">
              <a:solidFill>
                <a:srgbClr val="FF0000"/>
              </a:solidFill>
              <a:effectLst>
                <a:outerShdw blurRad="38100" dist="38100" dir="2700000" algn="tl">
                  <a:srgbClr val="000000">
                    <a:alpha val="43137"/>
                  </a:srgbClr>
                </a:outerShdw>
              </a:effectLst>
              <a:cs typeface="B Titr" pitchFamily="2" charset="-78"/>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rtl="1"/>
            <a:r>
              <a:rPr lang="fa-IR" dirty="0">
                <a:cs typeface="B Nazanin" pitchFamily="2" charset="-78"/>
              </a:rPr>
              <a:t>رژيم غذايي معمولي براي اين مبتلايان در نهايت منجر به عقب ماندگي ذهني مي شود. ازايزو محصولاتي طراحي شده اند كه در آنها كل فنيل آلانين وجود ندارد. آنها تركيباتي از هيدروليزات هاي پروتئين يا آمينواسيدهاي سنتزي با ويتامين ها، مواد معدني، كربوهيدرات ها و چربيها هستند و به شدت به افزدوني هاي غذايي براي نيازهاي تكنيكي و غذايي آنها بستگي دارند.</a:t>
            </a:r>
            <a:endParaRPr lang="en-US" dirty="0">
              <a:cs typeface="B Nazanin" pitchFamily="2" charset="-78"/>
            </a:endParaRPr>
          </a:p>
          <a:p>
            <a:pPr algn="just" rtl="1"/>
            <a:r>
              <a:rPr lang="fa-IR" dirty="0">
                <a:cs typeface="B Nazanin" pitchFamily="2" charset="-78"/>
              </a:rPr>
              <a:t>اين فصل براي فراهم ساختن بررسي كامل تمام پيشرفت ها و مسائل در اين عرصه سريع التغيير در نظر گرفته شده است. اما ترجيحاً برخي از مثالهاي خاص را نشان مي دهد. آن نقش منجر به مردي را مورد تاكيد قرار مي دهد كه افزودني هاي غذايي در ساختن محصولات غذايي كلينيكي و نيز شرح پيشرفت هاي احتمالي در آينده در اين عرصه نقش دارند. سپس نقش جديدي را دنبال مي كند كه افزودني هاي غذايي در عرصه مواد غذايي كاربردي با توجه به عمل درماني و مسائل نظارتي ايفاي نقش مي كنند.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en-US" sz="4000" dirty="0">
                <a:effectLst>
                  <a:outerShdw blurRad="38100" dist="38100" dir="2700000" algn="tl">
                    <a:srgbClr val="000000">
                      <a:alpha val="43137"/>
                    </a:srgbClr>
                  </a:outerShdw>
                </a:effectLst>
                <a:cs typeface="B Titr" pitchFamily="2" charset="-78"/>
              </a:rPr>
              <a:t>II</a:t>
            </a:r>
            <a:r>
              <a:rPr lang="fa-IR" sz="4000" dirty="0">
                <a:effectLst>
                  <a:outerShdw blurRad="38100" dist="38100" dir="2700000" algn="tl">
                    <a:srgbClr val="000000">
                      <a:alpha val="43137"/>
                    </a:srgbClr>
                  </a:outerShdw>
                </a:effectLst>
                <a:cs typeface="B Titr" pitchFamily="2" charset="-78"/>
              </a:rPr>
              <a:t>. افزودني هاي غذايي و تغذيه </a:t>
            </a:r>
            <a:r>
              <a:rPr lang="fa-IR" sz="4000" dirty="0" smtClean="0">
                <a:effectLst>
                  <a:outerShdw blurRad="38100" dist="38100" dir="2700000" algn="tl">
                    <a:srgbClr val="000000">
                      <a:alpha val="43137"/>
                    </a:srgbClr>
                  </a:outerShdw>
                </a:effectLst>
                <a:cs typeface="B Titr" pitchFamily="2" charset="-78"/>
              </a:rPr>
              <a:t>كلينيكي</a:t>
            </a:r>
            <a:endParaRPr lang="en-US" sz="4000" dirty="0">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idx="1"/>
          </p:nvPr>
        </p:nvSpPr>
        <p:spPr/>
        <p:txBody>
          <a:bodyPr>
            <a:normAutofit fontScale="92500" lnSpcReduction="20000"/>
          </a:bodyPr>
          <a:lstStyle/>
          <a:p>
            <a:pPr lvl="0" algn="just" rtl="1"/>
            <a:r>
              <a:rPr lang="fa-IR" dirty="0">
                <a:cs typeface="B Nazanin" pitchFamily="2" charset="-78"/>
              </a:rPr>
              <a:t>تغذيه:</a:t>
            </a:r>
            <a:endParaRPr lang="en-US" dirty="0">
              <a:cs typeface="B Nazanin" pitchFamily="2" charset="-78"/>
            </a:endParaRPr>
          </a:p>
          <a:p>
            <a:pPr algn="just" rtl="1"/>
            <a:r>
              <a:rPr lang="fa-IR" dirty="0">
                <a:cs typeface="B Nazanin" pitchFamily="2" charset="-78"/>
              </a:rPr>
              <a:t>محيط نظارتي براي افزودني هاي غذايي متوسط به تغيير و تحول مداوم است. تفاوت هاي قابل ملاحظه اي نيز در روش و شرح بين قوانين </a:t>
            </a:r>
            <a:r>
              <a:rPr lang="en-US" dirty="0">
                <a:cs typeface="B Nazanin" pitchFamily="2" charset="-78"/>
              </a:rPr>
              <a:t>U.S</a:t>
            </a:r>
            <a:r>
              <a:rPr lang="fa-IR" dirty="0">
                <a:cs typeface="B Nazanin" pitchFamily="2" charset="-78"/>
              </a:rPr>
              <a:t> و كشورهاي توسعه يافته مثل اتحاديه اروپا وجود دارند. آنها موضوع بحث گسترده در هر جاي اين كتاب هستند. بطور كلي، افزودني هايي كه توسط قانون اتحاديه اروپا تعريف شده اند بجاي كاربرد غذايي كاربرد تكنولوژي را فراهم ساخته اند. در حاليكه تحت مولفه هاي قانوني شرح داده شده بعنوان افزودني ها ممكن است يك عنصر تغذيه داشته باشند. بحث طولاني مدت مربوط به وضعيت ((افزودني)) كربوهيدرات هاي پيچيده برخي از تفاوتها را مورد تاكيد قرار مي دهد كه در اين متن با آنها روبرو شده ايم</a:t>
            </a:r>
            <a:r>
              <a:rPr lang="fa-IR" dirty="0" smtClean="0">
                <a:cs typeface="B Nazanin" pitchFamily="2" charset="-78"/>
              </a:rPr>
              <a:t>.</a:t>
            </a:r>
            <a:endParaRPr lang="en-US" dirty="0">
              <a:cs typeface="B Nazanin" pitchFamily="2" charset="-78"/>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85000" lnSpcReduction="10000"/>
          </a:bodyPr>
          <a:lstStyle/>
          <a:p>
            <a:pPr lvl="0" algn="just" rtl="1"/>
            <a:r>
              <a:rPr lang="fa-IR" dirty="0">
                <a:cs typeface="B Nazanin" pitchFamily="2" charset="-78"/>
              </a:rPr>
              <a:t>رضايت بخشي</a:t>
            </a:r>
            <a:endParaRPr lang="en-US" dirty="0">
              <a:cs typeface="B Nazanin" pitchFamily="2" charset="-78"/>
            </a:endParaRPr>
          </a:p>
          <a:p>
            <a:pPr algn="just" rtl="1"/>
            <a:r>
              <a:rPr lang="fa-IR" dirty="0">
                <a:cs typeface="B Nazanin" pitchFamily="2" charset="-78"/>
              </a:rPr>
              <a:t>كاربرد اوليه فرآورده غذايي كلينيكي عملكرد حفظ سلامت يا درماني آن است. همچنين فوق العاده اهميت دارد كه محصول براي بهينه سازي پذيرش افرادي است كه ممكن است اشتهاي كاهش يافته يا ميل به مواد غذايي داشته باشند. معيار طرح اصلي اطمينان يافتن از اين است كه تمام مكمل هاي غذايي و مواد مغذي مورد نياز براي هر شرايط پزشكي خاص به سطح كاربردي آنها همانطوريكه توسط اطلاعات كلينيكي يا فيزيولوژيكي نشان داده شده است افزوده مي شود. فقط هنگامي اين محدوديت ها برآورده مي </a:t>
            </a:r>
            <a:r>
              <a:rPr lang="fa-IR" dirty="0" smtClean="0">
                <a:cs typeface="B Nazanin" pitchFamily="2" charset="-78"/>
              </a:rPr>
              <a:t>شوند </a:t>
            </a:r>
            <a:r>
              <a:rPr lang="fa-IR" dirty="0">
                <a:cs typeface="B Nazanin" pitchFamily="2" charset="-78"/>
              </a:rPr>
              <a:t>كه يك تكنولوژيست بتواند با بهبود رضايت بخشي و قابل قبول بودن كلي مداخله كند. از لحاظ غذايي فرآورده هاي كامل براي اشتباهات زاتي متابوليسم و دامنه اختلالات روده اي معدي ممكن است شرايط پروتئيني آنها را بطور نسبي يا كلي از طريق آمينواسيدهاي و يا از طريق هيدرات پروتئين فراهم سازد. آمينواسيدها خواص حسي خود را دارند، در حاليكه هيدروليزات پروتئين غالباً طعم تلخي دارند.</a:t>
            </a:r>
            <a:endParaRPr lang="en-US"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pPr algn="just" rtl="1"/>
            <a:r>
              <a:rPr lang="fa-IR" dirty="0">
                <a:cs typeface="B Nazanin" pitchFamily="2" charset="-78"/>
              </a:rPr>
              <a:t>در  يك محصول غذايي بر مبناي آمينواسيد، اين آمينواسيدها در محصول نامطلوب رقيق نهايي به خوبي به سطح آستانه آنها افزوده مي شوند، از ايزو طعم عمدتاً‌تركيبي از خواص حسي آنها است. خواص منحصر به فرد طعم </a:t>
            </a:r>
            <a:r>
              <a:rPr lang="en-US" dirty="0">
                <a:cs typeface="B Nazanin" pitchFamily="2" charset="-78"/>
              </a:rPr>
              <a:t>L</a:t>
            </a:r>
            <a:r>
              <a:rPr lang="fa-IR" dirty="0">
                <a:cs typeface="B Nazanin" pitchFamily="2" charset="-78"/>
              </a:rPr>
              <a:t>- اسيد گلوتاميك (2) و طعم نامطلوب سولفور </a:t>
            </a:r>
            <a:r>
              <a:rPr lang="en-US" dirty="0">
                <a:cs typeface="B Nazanin" pitchFamily="2" charset="-78"/>
              </a:rPr>
              <a:t>L</a:t>
            </a:r>
            <a:r>
              <a:rPr lang="fa-IR" dirty="0">
                <a:cs typeface="B Nazanin" pitchFamily="2" charset="-78"/>
              </a:rPr>
              <a:t>- متيونين (3) و </a:t>
            </a:r>
            <a:r>
              <a:rPr lang="en-US" dirty="0">
                <a:cs typeface="B Nazanin" pitchFamily="2" charset="-78"/>
              </a:rPr>
              <a:t>L</a:t>
            </a:r>
            <a:r>
              <a:rPr lang="fa-IR" dirty="0">
                <a:cs typeface="B Nazanin" pitchFamily="2" charset="-78"/>
              </a:rPr>
              <a:t>. سيتئين (2) بر پروفيل طعم ضعيف گوشتي و غالباًآ طعم تلخ كمك مي كنند. اظهار شده است كه علت بعدي براي عدم رضايت مندي از محلول هاي رقيق آمينواسيد بخاطر مركاپتون قليايي ضعيف تر همچون مركاپتون هاي متيل مرتبط با </a:t>
            </a:r>
            <a:r>
              <a:rPr lang="en-US" dirty="0">
                <a:cs typeface="B Nazanin" pitchFamily="2" charset="-78"/>
              </a:rPr>
              <a:t>L</a:t>
            </a:r>
            <a:r>
              <a:rPr lang="fa-IR" dirty="0">
                <a:cs typeface="B Nazanin" pitchFamily="2" charset="-78"/>
              </a:rPr>
              <a:t>- متيونين مي باشد (4) گنجامدن ويتامين ها و مواد معدني نيز مشكلاتي از طريق افزودن يك نت فلزي مقاوم بوجود آورند، چنين فعل و انفعالات طعم ممكن است افزودني باشد و حتي يكديگر را افزايش مي دهند.</a:t>
            </a:r>
            <a:endParaRPr lang="en-US" dirty="0">
              <a:cs typeface="B Nazanin" pitchFamily="2" charset="-78"/>
            </a:endParaRPr>
          </a:p>
          <a:p>
            <a:pPr algn="just" rtl="1"/>
            <a:endParaRPr lang="en-US" dirty="0">
              <a:cs typeface="B Nazanin" pitchFamily="2" charset="-78"/>
            </a:endParaRP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fa-IR" sz="2800" dirty="0">
                <a:cs typeface="B Titr" pitchFamily="2" charset="-78"/>
              </a:rPr>
              <a:t>چندين روش وجود دارند كه در آنها محصولي از اين نوع مي تواند رضايت بخش باشد. آنها شامل موارد زير مي باشند</a:t>
            </a:r>
            <a:r>
              <a:rPr lang="fa-IR" sz="2800" dirty="0" smtClean="0">
                <a:cs typeface="B Titr" pitchFamily="2" charset="-78"/>
              </a:rPr>
              <a:t>.</a:t>
            </a:r>
            <a:endParaRPr lang="en-US" sz="2800" dirty="0">
              <a:cs typeface="B Titr" pitchFamily="2" charset="-78"/>
            </a:endParaRPr>
          </a:p>
        </p:txBody>
      </p:sp>
      <p:sp>
        <p:nvSpPr>
          <p:cNvPr id="3" name="Content Placeholder 2"/>
          <p:cNvSpPr>
            <a:spLocks noGrp="1"/>
          </p:cNvSpPr>
          <p:nvPr>
            <p:ph idx="1"/>
          </p:nvPr>
        </p:nvSpPr>
        <p:spPr/>
        <p:txBody>
          <a:bodyPr>
            <a:normAutofit lnSpcReduction="10000"/>
          </a:bodyPr>
          <a:lstStyle/>
          <a:p>
            <a:pPr lvl="0" algn="just" rtl="1">
              <a:lnSpc>
                <a:spcPct val="200000"/>
              </a:lnSpc>
            </a:pPr>
            <a:r>
              <a:rPr lang="fa-IR" sz="2800" dirty="0">
                <a:cs typeface="B Nazanin" pitchFamily="2" charset="-78"/>
              </a:rPr>
              <a:t>افزودن طعم ها و اسيدهاي غذايي</a:t>
            </a:r>
            <a:endParaRPr lang="en-US" sz="2800" dirty="0">
              <a:cs typeface="B Nazanin" pitchFamily="2" charset="-78"/>
            </a:endParaRPr>
          </a:p>
          <a:p>
            <a:pPr lvl="0" algn="just" rtl="1">
              <a:lnSpc>
                <a:spcPct val="200000"/>
              </a:lnSpc>
            </a:pPr>
            <a:r>
              <a:rPr lang="fa-IR" sz="2800" dirty="0">
                <a:cs typeface="B Nazanin" pitchFamily="2" charset="-78"/>
              </a:rPr>
              <a:t>استخراج شيميايي، جايگزيني و تصفيه هاي نامطلوب آمينواسيدها</a:t>
            </a:r>
            <a:endParaRPr lang="en-US" sz="2800" dirty="0">
              <a:cs typeface="B Nazanin" pitchFamily="2" charset="-78"/>
            </a:endParaRPr>
          </a:p>
          <a:p>
            <a:pPr lvl="0" algn="just" rtl="1">
              <a:lnSpc>
                <a:spcPct val="200000"/>
              </a:lnSpc>
            </a:pPr>
            <a:r>
              <a:rPr lang="fa-IR" sz="2800" dirty="0">
                <a:cs typeface="B Nazanin" pitchFamily="2" charset="-78"/>
              </a:rPr>
              <a:t>ميكروكپسولاسيون تركيبات با طعم ناخوشايند</a:t>
            </a:r>
            <a:endParaRPr lang="en-US" sz="2800" dirty="0">
              <a:cs typeface="B Nazanin" pitchFamily="2" charset="-78"/>
            </a:endParaRPr>
          </a:p>
          <a:p>
            <a:pPr lvl="0" algn="just" rtl="1">
              <a:lnSpc>
                <a:spcPct val="200000"/>
              </a:lnSpc>
            </a:pPr>
            <a:r>
              <a:rPr lang="fa-IR" sz="2800" dirty="0">
                <a:cs typeface="B Nazanin" pitchFamily="2" charset="-78"/>
              </a:rPr>
              <a:t>افزودن بازدانده هاي تلخ</a:t>
            </a:r>
            <a:endParaRPr lang="en-US" sz="2800" dirty="0">
              <a:cs typeface="B Nazanin" pitchFamily="2" charset="-78"/>
            </a:endParaRPr>
          </a:p>
          <a:p>
            <a:pPr lvl="0" algn="just" rtl="1">
              <a:lnSpc>
                <a:spcPct val="200000"/>
              </a:lnSpc>
            </a:pPr>
            <a:r>
              <a:rPr lang="fa-IR" sz="2800" dirty="0">
                <a:cs typeface="B Nazanin" pitchFamily="2" charset="-78"/>
              </a:rPr>
              <a:t>افزودن طعم ها و اسيدهاي غذايي:</a:t>
            </a:r>
            <a:endParaRPr lang="en-US" sz="2800" dirty="0">
              <a:cs typeface="B Nazanin" pitchFamily="2" charset="-78"/>
            </a:endParaRPr>
          </a:p>
          <a:p>
            <a:pPr algn="just"/>
            <a:endParaRPr lang="en-US" dirty="0">
              <a:cs typeface="B Nazanin" pitchFamily="2" charset="-78"/>
            </a:endParaRP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fontScale="92500" lnSpcReduction="20000"/>
          </a:bodyPr>
          <a:lstStyle/>
          <a:p>
            <a:pPr algn="just" rtl="1"/>
            <a:r>
              <a:rPr lang="fa-IR" dirty="0">
                <a:cs typeface="B Nazanin" pitchFamily="2" charset="-78"/>
              </a:rPr>
              <a:t>اكثر محصولات حاوي آمينواسيد با استفاده از نت هاي ميوه اي شيرين طعم دار مي شوند. يك دليل براي آن اين است كه افزودن شيرين كننده به پوشاندن و كاهش دادن نت تلخ كه در اين محصولات غالب است كمك مي كند. يكي از بهترين شيرين كننده هاي طعم در بازار در حال حاضر آسپار تام مي باشد. با اين وجود افزودن آن ئ به فرآورده هاي براي فنيل كتونوريك ها بخاطر عنصر فنيل آلانين شيرين كننده ممنوع شده است. در اين حالت ساكارين افزوده مي شود كه با نت تلخ ثانويه خود يك جايگزين كامل مي باشد. همچنين بويژه در ايالات متحده با توجه به تاثير كارسينوژنيك ساكارين بر اساس اطلاعات اوليه درباره مسموميت حيواني نگراني هايي وجود دارد. شدت طعم معيار اصلي براي انتخاب طعم است. افزودن اسيدهاي غذايي نيز ممكن است نقش مهمي ايفا كند. جدا از كاربرد گزارش شده طعم ميوه اي افزوده (5)، اسيدهاي غذايي نيز نقش محوري در بهبود رضايت مندي ايفا مي كنند. چنين علتي ممكن است قابليت آنها در </a:t>
            </a:r>
            <a:r>
              <a:rPr lang="en-US" dirty="0" err="1">
                <a:cs typeface="B Nazanin" pitchFamily="2" charset="-78"/>
              </a:rPr>
              <a:t>CHelate</a:t>
            </a:r>
            <a:r>
              <a:rPr lang="fa-IR" dirty="0">
                <a:cs typeface="B Nazanin" pitchFamily="2" charset="-78"/>
              </a:rPr>
              <a:t> كردن يونهاي فلزي باشد. </a:t>
            </a:r>
            <a:endParaRPr lang="en-US" dirty="0">
              <a:cs typeface="B Nazanin" pitchFamily="2" charset="-78"/>
            </a:endParaRPr>
          </a:p>
        </p:txBody>
      </p:sp>
    </p:spTree>
  </p:cSld>
  <p:clrMapOvr>
    <a:masterClrMapping/>
  </p:clrMapOvr>
  <p:transition>
    <p:dissolv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4385</Words>
  <Application>Microsoft Office PowerPoint</Application>
  <PresentationFormat>On-screen Show (4:3)</PresentationFormat>
  <Paragraphs>83</Paragraphs>
  <Slides>36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B Nazanin</vt:lpstr>
      <vt:lpstr>B Titr</vt:lpstr>
      <vt:lpstr>Calibri</vt:lpstr>
      <vt:lpstr>Office Theme</vt:lpstr>
      <vt:lpstr>موضوع: افزودني هاي غذايي</vt:lpstr>
      <vt:lpstr>افزودني هاي غذايي براي اهداف غذايي خاص:</vt:lpstr>
      <vt:lpstr>PowerPoint Presentation</vt:lpstr>
      <vt:lpstr>PowerPoint Presentation</vt:lpstr>
      <vt:lpstr>II. افزودني هاي غذايي و تغذيه كلينيكي</vt:lpstr>
      <vt:lpstr>PowerPoint Presentation</vt:lpstr>
      <vt:lpstr>PowerPoint Presentation</vt:lpstr>
      <vt:lpstr>چندين روش وجود دارند كه در آنها محصولي از اين نوع مي تواند رضايت بخش باشد. آنها شامل موارد زير مي باشند.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اسمولاريته:</vt:lpstr>
      <vt:lpstr>III. افزودني هاي غذايي به عنوان عوامل درماني – كاربردي جايگزين</vt:lpstr>
      <vt:lpstr>PowerPoint Presentation</vt:lpstr>
      <vt:lpstr>PowerPoint Presentation</vt:lpstr>
      <vt:lpstr>PowerPoint Presentation</vt:lpstr>
      <vt:lpstr>PowerPoint Presentation</vt:lpstr>
      <vt:lpstr>IV. پيشرفت هاي آينده</vt:lpstr>
      <vt:lpstr>PowerPoint Presentation</vt:lpstr>
      <vt:lpstr>PowerPoint Presentation</vt:lpstr>
      <vt:lpstr>PowerPoint Presentation</vt:lpstr>
      <vt:lpstr>PowerPoint Presentation</vt:lpstr>
      <vt:lpstr>PowerPoint Presentation</vt:lpstr>
      <vt:lpstr>PowerPoint Presentation</vt:lpstr>
      <vt:lpstr>به پاپان آمد اين دفتر  حكايت همچنان باقي است.  با تشكر از توجه شما</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ملكي راد</dc:title>
  <dc:creator>hamkelasi</dc:creator>
  <cp:lastModifiedBy>MRT www.Win2Farsi.com</cp:lastModifiedBy>
  <cp:revision>13</cp:revision>
  <dcterms:created xsi:type="dcterms:W3CDTF">2011-04-15T04:32:11Z</dcterms:created>
  <dcterms:modified xsi:type="dcterms:W3CDTF">2017-01-13T22:15:43Z</dcterms:modified>
</cp:coreProperties>
</file>