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4"/>
  </p:notesMasterIdLst>
  <p:sldIdLst>
    <p:sldId id="256" r:id="rId3"/>
    <p:sldId id="258" r:id="rId4"/>
    <p:sldId id="266" r:id="rId5"/>
    <p:sldId id="278" r:id="rId6"/>
    <p:sldId id="279" r:id="rId7"/>
    <p:sldId id="257" r:id="rId8"/>
    <p:sldId id="268" r:id="rId9"/>
    <p:sldId id="261" r:id="rId10"/>
    <p:sldId id="265" r:id="rId11"/>
    <p:sldId id="262" r:id="rId12"/>
    <p:sldId id="271" r:id="rId13"/>
    <p:sldId id="263" r:id="rId14"/>
    <p:sldId id="270" r:id="rId15"/>
    <p:sldId id="272" r:id="rId16"/>
    <p:sldId id="273" r:id="rId17"/>
    <p:sldId id="274" r:id="rId18"/>
    <p:sldId id="275" r:id="rId19"/>
    <p:sldId id="281" r:id="rId20"/>
    <p:sldId id="282" r:id="rId21"/>
    <p:sldId id="283" r:id="rId22"/>
    <p:sldId id="284" r:id="rId2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1F7EE7"/>
    <a:srgbClr val="0C7CD2"/>
    <a:srgbClr val="7DD330"/>
    <a:srgbClr val="AE1517"/>
    <a:srgbClr val="CC0000"/>
    <a:srgbClr val="758C3A"/>
    <a:srgbClr val="344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4660"/>
  </p:normalViewPr>
  <p:slideViewPr>
    <p:cSldViewPr>
      <p:cViewPr varScale="1">
        <p:scale>
          <a:sx n="68" d="100"/>
          <a:sy n="68" d="100"/>
        </p:scale>
        <p:origin x="4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D5427-53AE-4672-92FD-C41C6B26CF08}" type="doc">
      <dgm:prSet loTypeId="urn:microsoft.com/office/officeart/2005/8/layout/pyramid4" loCatId="relationship" qsTypeId="urn:microsoft.com/office/officeart/2005/8/quickstyle/3d9" qsCatId="3D" csTypeId="urn:microsoft.com/office/officeart/2005/8/colors/accent0_1" csCatId="mainScheme" phldr="1"/>
      <dgm:spPr/>
      <dgm:t>
        <a:bodyPr/>
        <a:lstStyle/>
        <a:p>
          <a:endParaRPr lang="en-GB"/>
        </a:p>
      </dgm:t>
    </dgm:pt>
    <dgm:pt modelId="{98224956-8129-4E89-98DE-4097EDE1A925}">
      <dgm:prSet phldrT="[Text]"/>
      <dgm:spPr/>
      <dgm:t>
        <a:bodyPr/>
        <a:lstStyle/>
        <a:p>
          <a:r>
            <a:rPr lang="fa-IR" smtClean="0">
              <a:cs typeface="B Nazanin" pitchFamily="2" charset="-78"/>
            </a:rPr>
            <a:t>اجتماع</a:t>
          </a:r>
          <a:endParaRPr lang="en-GB" dirty="0">
            <a:cs typeface="B Nazanin" pitchFamily="2" charset="-78"/>
          </a:endParaRPr>
        </a:p>
      </dgm:t>
    </dgm:pt>
    <dgm:pt modelId="{EA708AAC-9665-403F-A230-B6D4930D70C6}" type="parTrans" cxnId="{CA63D92E-0E60-4680-9CE5-CE995D5E96FF}">
      <dgm:prSet/>
      <dgm:spPr/>
      <dgm:t>
        <a:bodyPr/>
        <a:lstStyle/>
        <a:p>
          <a:endParaRPr lang="en-GB"/>
        </a:p>
      </dgm:t>
    </dgm:pt>
    <dgm:pt modelId="{19E39C9B-3482-4E0F-A253-C311A1CC5573}" type="sibTrans" cxnId="{CA63D92E-0E60-4680-9CE5-CE995D5E96FF}">
      <dgm:prSet/>
      <dgm:spPr/>
      <dgm:t>
        <a:bodyPr/>
        <a:lstStyle/>
        <a:p>
          <a:endParaRPr lang="en-GB"/>
        </a:p>
      </dgm:t>
    </dgm:pt>
    <dgm:pt modelId="{D4FE7A64-A0F6-43B2-BA98-674E058B5E3C}">
      <dgm:prSet phldrT="[Text]"/>
      <dgm:spPr/>
      <dgm:t>
        <a:bodyPr/>
        <a:lstStyle/>
        <a:p>
          <a:r>
            <a:rPr lang="fa-IR" smtClean="0">
              <a:cs typeface="B Nazanin" pitchFamily="2" charset="-78"/>
            </a:rPr>
            <a:t>اقتصاد</a:t>
          </a:r>
          <a:endParaRPr lang="en-GB" dirty="0">
            <a:cs typeface="B Nazanin" pitchFamily="2" charset="-78"/>
          </a:endParaRPr>
        </a:p>
      </dgm:t>
    </dgm:pt>
    <dgm:pt modelId="{3870A4B8-F9BA-44FB-B600-BEF56209486A}" type="parTrans" cxnId="{033A448B-8B0B-43C2-BBC5-FA71CAFCA84A}">
      <dgm:prSet/>
      <dgm:spPr/>
      <dgm:t>
        <a:bodyPr/>
        <a:lstStyle/>
        <a:p>
          <a:endParaRPr lang="en-GB"/>
        </a:p>
      </dgm:t>
    </dgm:pt>
    <dgm:pt modelId="{7E07BCD7-97D6-49F0-B51B-3F6DDD56C643}" type="sibTrans" cxnId="{033A448B-8B0B-43C2-BBC5-FA71CAFCA84A}">
      <dgm:prSet/>
      <dgm:spPr/>
      <dgm:t>
        <a:bodyPr/>
        <a:lstStyle/>
        <a:p>
          <a:endParaRPr lang="en-GB"/>
        </a:p>
      </dgm:t>
    </dgm:pt>
    <dgm:pt modelId="{C93DECAA-F78F-4423-90EC-830CA78F5C63}">
      <dgm:prSet phldrT="[Text]" custT="1"/>
      <dgm:spPr/>
      <dgm:t>
        <a:bodyPr/>
        <a:lstStyle/>
        <a:p>
          <a:r>
            <a:rPr lang="fa-IR" sz="2800" dirty="0" smtClean="0"/>
            <a:t>توسعه پایدار </a:t>
          </a:r>
          <a:endParaRPr lang="en-GB" sz="2800" dirty="0"/>
        </a:p>
      </dgm:t>
    </dgm:pt>
    <dgm:pt modelId="{916B49FF-19F5-4253-ABC9-5692748F90D5}" type="parTrans" cxnId="{1A05106E-97B8-47FF-832A-504287EF10E3}">
      <dgm:prSet/>
      <dgm:spPr/>
      <dgm:t>
        <a:bodyPr/>
        <a:lstStyle/>
        <a:p>
          <a:endParaRPr lang="en-GB"/>
        </a:p>
      </dgm:t>
    </dgm:pt>
    <dgm:pt modelId="{B8C9D7DD-1AD3-4BC2-B8D9-6514E94CAC33}" type="sibTrans" cxnId="{1A05106E-97B8-47FF-832A-504287EF10E3}">
      <dgm:prSet/>
      <dgm:spPr/>
      <dgm:t>
        <a:bodyPr/>
        <a:lstStyle/>
        <a:p>
          <a:endParaRPr lang="en-GB"/>
        </a:p>
      </dgm:t>
    </dgm:pt>
    <dgm:pt modelId="{E7A2D08D-B0F2-4ABC-AA58-BD6A7E93D2B3}">
      <dgm:prSet phldrT="[Text]"/>
      <dgm:spPr/>
      <dgm:t>
        <a:bodyPr/>
        <a:lstStyle/>
        <a:p>
          <a:r>
            <a:rPr lang="fa-IR" smtClean="0">
              <a:cs typeface="B Nazanin" pitchFamily="2" charset="-78"/>
            </a:rPr>
            <a:t>محیط زیست</a:t>
          </a:r>
          <a:endParaRPr lang="en-GB" dirty="0">
            <a:cs typeface="B Nazanin" pitchFamily="2" charset="-78"/>
          </a:endParaRPr>
        </a:p>
      </dgm:t>
    </dgm:pt>
    <dgm:pt modelId="{5ADCD64A-5049-4A98-B1D7-B6221CEE2311}" type="parTrans" cxnId="{E59F7944-05BA-4FE4-AF37-133BE98922FC}">
      <dgm:prSet/>
      <dgm:spPr/>
      <dgm:t>
        <a:bodyPr/>
        <a:lstStyle/>
        <a:p>
          <a:endParaRPr lang="en-GB"/>
        </a:p>
      </dgm:t>
    </dgm:pt>
    <dgm:pt modelId="{1E715663-1480-4C1A-98D5-B2BA4DEF55F5}" type="sibTrans" cxnId="{E59F7944-05BA-4FE4-AF37-133BE98922FC}">
      <dgm:prSet/>
      <dgm:spPr/>
      <dgm:t>
        <a:bodyPr/>
        <a:lstStyle/>
        <a:p>
          <a:endParaRPr lang="en-GB"/>
        </a:p>
      </dgm:t>
    </dgm:pt>
    <dgm:pt modelId="{C16D1332-0E9B-41D9-962D-99AA85810DCA}" type="pres">
      <dgm:prSet presAssocID="{6A0D5427-53AE-4672-92FD-C41C6B26CF08}" presName="compositeShape" presStyleCnt="0">
        <dgm:presLayoutVars>
          <dgm:chMax val="9"/>
          <dgm:dir/>
          <dgm:resizeHandles val="exact"/>
        </dgm:presLayoutVars>
      </dgm:prSet>
      <dgm:spPr/>
      <dgm:t>
        <a:bodyPr/>
        <a:lstStyle/>
        <a:p>
          <a:endParaRPr lang="en-GB"/>
        </a:p>
      </dgm:t>
    </dgm:pt>
    <dgm:pt modelId="{16E4B654-97A6-4B64-A899-D187F0BCCD06}" type="pres">
      <dgm:prSet presAssocID="{6A0D5427-53AE-4672-92FD-C41C6B26CF08}" presName="triangle1" presStyleLbl="node1" presStyleIdx="0" presStyleCnt="4">
        <dgm:presLayoutVars>
          <dgm:bulletEnabled val="1"/>
        </dgm:presLayoutVars>
      </dgm:prSet>
      <dgm:spPr/>
      <dgm:t>
        <a:bodyPr/>
        <a:lstStyle/>
        <a:p>
          <a:endParaRPr lang="en-GB"/>
        </a:p>
      </dgm:t>
    </dgm:pt>
    <dgm:pt modelId="{87FF740A-B3DD-43B4-B84A-7140D03BDD7E}" type="pres">
      <dgm:prSet presAssocID="{6A0D5427-53AE-4672-92FD-C41C6B26CF08}" presName="triangle2" presStyleLbl="node1" presStyleIdx="1" presStyleCnt="4">
        <dgm:presLayoutVars>
          <dgm:bulletEnabled val="1"/>
        </dgm:presLayoutVars>
      </dgm:prSet>
      <dgm:spPr/>
      <dgm:t>
        <a:bodyPr/>
        <a:lstStyle/>
        <a:p>
          <a:endParaRPr lang="en-GB"/>
        </a:p>
      </dgm:t>
    </dgm:pt>
    <dgm:pt modelId="{38EC2437-84AE-4762-B18B-9530AB2F9C79}" type="pres">
      <dgm:prSet presAssocID="{6A0D5427-53AE-4672-92FD-C41C6B26CF08}" presName="triangle3" presStyleLbl="node1" presStyleIdx="2" presStyleCnt="4">
        <dgm:presLayoutVars>
          <dgm:bulletEnabled val="1"/>
        </dgm:presLayoutVars>
      </dgm:prSet>
      <dgm:spPr/>
      <dgm:t>
        <a:bodyPr/>
        <a:lstStyle/>
        <a:p>
          <a:endParaRPr lang="en-GB"/>
        </a:p>
      </dgm:t>
    </dgm:pt>
    <dgm:pt modelId="{B078195A-B5A9-4F6B-A3D5-C0689B4667F0}" type="pres">
      <dgm:prSet presAssocID="{6A0D5427-53AE-4672-92FD-C41C6B26CF08}" presName="triangle4" presStyleLbl="node1" presStyleIdx="3" presStyleCnt="4">
        <dgm:presLayoutVars>
          <dgm:bulletEnabled val="1"/>
        </dgm:presLayoutVars>
      </dgm:prSet>
      <dgm:spPr/>
      <dgm:t>
        <a:bodyPr/>
        <a:lstStyle/>
        <a:p>
          <a:endParaRPr lang="en-GB"/>
        </a:p>
      </dgm:t>
    </dgm:pt>
  </dgm:ptLst>
  <dgm:cxnLst>
    <dgm:cxn modelId="{7CE3DBF9-468D-433B-8AAC-1F1DC4152E6E}" type="presOf" srcId="{C93DECAA-F78F-4423-90EC-830CA78F5C63}" destId="{38EC2437-84AE-4762-B18B-9530AB2F9C79}" srcOrd="0" destOrd="0" presId="urn:microsoft.com/office/officeart/2005/8/layout/pyramid4"/>
    <dgm:cxn modelId="{C9EDF8AC-5E8F-4214-9DDF-C61BD90A2F46}" type="presOf" srcId="{98224956-8129-4E89-98DE-4097EDE1A925}" destId="{16E4B654-97A6-4B64-A899-D187F0BCCD06}" srcOrd="0" destOrd="0" presId="urn:microsoft.com/office/officeart/2005/8/layout/pyramid4"/>
    <dgm:cxn modelId="{033A448B-8B0B-43C2-BBC5-FA71CAFCA84A}" srcId="{6A0D5427-53AE-4672-92FD-C41C6B26CF08}" destId="{D4FE7A64-A0F6-43B2-BA98-674E058B5E3C}" srcOrd="1" destOrd="0" parTransId="{3870A4B8-F9BA-44FB-B600-BEF56209486A}" sibTransId="{7E07BCD7-97D6-49F0-B51B-3F6DDD56C643}"/>
    <dgm:cxn modelId="{1A05106E-97B8-47FF-832A-504287EF10E3}" srcId="{6A0D5427-53AE-4672-92FD-C41C6B26CF08}" destId="{C93DECAA-F78F-4423-90EC-830CA78F5C63}" srcOrd="2" destOrd="0" parTransId="{916B49FF-19F5-4253-ABC9-5692748F90D5}" sibTransId="{B8C9D7DD-1AD3-4BC2-B8D9-6514E94CAC33}"/>
    <dgm:cxn modelId="{5C788991-F5FE-4272-980C-9F4A2AD35A23}" type="presOf" srcId="{D4FE7A64-A0F6-43B2-BA98-674E058B5E3C}" destId="{87FF740A-B3DD-43B4-B84A-7140D03BDD7E}" srcOrd="0" destOrd="0" presId="urn:microsoft.com/office/officeart/2005/8/layout/pyramid4"/>
    <dgm:cxn modelId="{DCD01470-6AA8-473E-8F2E-160792E934F4}" type="presOf" srcId="{6A0D5427-53AE-4672-92FD-C41C6B26CF08}" destId="{C16D1332-0E9B-41D9-962D-99AA85810DCA}" srcOrd="0" destOrd="0" presId="urn:microsoft.com/office/officeart/2005/8/layout/pyramid4"/>
    <dgm:cxn modelId="{E59F7944-05BA-4FE4-AF37-133BE98922FC}" srcId="{6A0D5427-53AE-4672-92FD-C41C6B26CF08}" destId="{E7A2D08D-B0F2-4ABC-AA58-BD6A7E93D2B3}" srcOrd="3" destOrd="0" parTransId="{5ADCD64A-5049-4A98-B1D7-B6221CEE2311}" sibTransId="{1E715663-1480-4C1A-98D5-B2BA4DEF55F5}"/>
    <dgm:cxn modelId="{CA63D92E-0E60-4680-9CE5-CE995D5E96FF}" srcId="{6A0D5427-53AE-4672-92FD-C41C6B26CF08}" destId="{98224956-8129-4E89-98DE-4097EDE1A925}" srcOrd="0" destOrd="0" parTransId="{EA708AAC-9665-403F-A230-B6D4930D70C6}" sibTransId="{19E39C9B-3482-4E0F-A253-C311A1CC5573}"/>
    <dgm:cxn modelId="{2B971898-F79A-418B-B1B3-870723A84646}" type="presOf" srcId="{E7A2D08D-B0F2-4ABC-AA58-BD6A7E93D2B3}" destId="{B078195A-B5A9-4F6B-A3D5-C0689B4667F0}" srcOrd="0" destOrd="0" presId="urn:microsoft.com/office/officeart/2005/8/layout/pyramid4"/>
    <dgm:cxn modelId="{6A0BF9CA-82C1-4E91-92E2-585EEB7838FE}" type="presParOf" srcId="{C16D1332-0E9B-41D9-962D-99AA85810DCA}" destId="{16E4B654-97A6-4B64-A899-D187F0BCCD06}" srcOrd="0" destOrd="0" presId="urn:microsoft.com/office/officeart/2005/8/layout/pyramid4"/>
    <dgm:cxn modelId="{750E9B0D-786A-4CDF-9141-D194E5305005}" type="presParOf" srcId="{C16D1332-0E9B-41D9-962D-99AA85810DCA}" destId="{87FF740A-B3DD-43B4-B84A-7140D03BDD7E}" srcOrd="1" destOrd="0" presId="urn:microsoft.com/office/officeart/2005/8/layout/pyramid4"/>
    <dgm:cxn modelId="{E5B3977E-7015-49DC-A38C-BE4AEA707E09}" type="presParOf" srcId="{C16D1332-0E9B-41D9-962D-99AA85810DCA}" destId="{38EC2437-84AE-4762-B18B-9530AB2F9C79}" srcOrd="2" destOrd="0" presId="urn:microsoft.com/office/officeart/2005/8/layout/pyramid4"/>
    <dgm:cxn modelId="{B6F88D48-A315-4312-BFBE-EE66C7D75FB1}" type="presParOf" srcId="{C16D1332-0E9B-41D9-962D-99AA85810DCA}" destId="{B078195A-B5A9-4F6B-A3D5-C0689B4667F0}"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EFA74A-0FEC-4708-95F3-F8DBE64A323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E61CCC0-5F13-44AE-B855-F5AAEF4888ED}">
      <dgm:prSet/>
      <dgm:spPr>
        <a:solidFill>
          <a:schemeClr val="bg2"/>
        </a:solidFill>
      </dgm:spPr>
      <dgm:t>
        <a:bodyPr/>
        <a:lstStyle/>
        <a:p>
          <a:pPr rtl="1"/>
          <a:r>
            <a:rPr lang="fa-IR" dirty="0" smtClean="0">
              <a:cs typeface="B Nazanin" pitchFamily="2" charset="-78"/>
            </a:rPr>
            <a:t>1.حفظ منابع انرژي جهت نسل هاي آينده</a:t>
          </a:r>
          <a:endParaRPr lang="en-US" dirty="0">
            <a:cs typeface="B Nazanin" pitchFamily="2" charset="-78"/>
          </a:endParaRPr>
        </a:p>
      </dgm:t>
    </dgm:pt>
    <dgm:pt modelId="{62EA8A09-6D90-4D49-B1D4-9F4DC4B32D79}" type="parTrans" cxnId="{BD15DA8B-9295-403C-86B9-5EB264F217B3}">
      <dgm:prSet/>
      <dgm:spPr/>
      <dgm:t>
        <a:bodyPr/>
        <a:lstStyle/>
        <a:p>
          <a:endParaRPr lang="en-US"/>
        </a:p>
      </dgm:t>
    </dgm:pt>
    <dgm:pt modelId="{15695E96-3023-4138-8BD7-AFF719EE3158}" type="sibTrans" cxnId="{BD15DA8B-9295-403C-86B9-5EB264F217B3}">
      <dgm:prSet/>
      <dgm:spPr/>
      <dgm:t>
        <a:bodyPr/>
        <a:lstStyle/>
        <a:p>
          <a:endParaRPr lang="en-US"/>
        </a:p>
      </dgm:t>
    </dgm:pt>
    <dgm:pt modelId="{15B80ABC-4A42-4D2E-B4E2-C3F5EE9B7322}">
      <dgm:prSet/>
      <dgm:spPr>
        <a:solidFill>
          <a:schemeClr val="bg2"/>
        </a:solidFill>
      </dgm:spPr>
      <dgm:t>
        <a:bodyPr/>
        <a:lstStyle/>
        <a:p>
          <a:pPr rtl="1"/>
          <a:r>
            <a:rPr lang="fa-IR" smtClean="0">
              <a:cs typeface="B Nazanin" pitchFamily="2" charset="-78"/>
            </a:rPr>
            <a:t>2. ايجاد فرهنگ مناسب مصرف و توزيع عادلانه انرژي</a:t>
          </a:r>
          <a:endParaRPr lang="en-US">
            <a:cs typeface="B Nazanin" pitchFamily="2" charset="-78"/>
          </a:endParaRPr>
        </a:p>
      </dgm:t>
    </dgm:pt>
    <dgm:pt modelId="{AE922E11-E164-44F7-B427-480B7919FE3E}" type="parTrans" cxnId="{557D0A9C-AFF3-45C6-B133-8105A6C32A2E}">
      <dgm:prSet/>
      <dgm:spPr/>
      <dgm:t>
        <a:bodyPr/>
        <a:lstStyle/>
        <a:p>
          <a:endParaRPr lang="en-US"/>
        </a:p>
      </dgm:t>
    </dgm:pt>
    <dgm:pt modelId="{1C120D9B-F1BC-4288-AE6A-F64803F3FBD6}" type="sibTrans" cxnId="{557D0A9C-AFF3-45C6-B133-8105A6C32A2E}">
      <dgm:prSet/>
      <dgm:spPr/>
      <dgm:t>
        <a:bodyPr/>
        <a:lstStyle/>
        <a:p>
          <a:endParaRPr lang="en-US"/>
        </a:p>
      </dgm:t>
    </dgm:pt>
    <dgm:pt modelId="{947C9E13-89E9-4CFD-862D-1B8C0706B4ED}">
      <dgm:prSet/>
      <dgm:spPr>
        <a:solidFill>
          <a:schemeClr val="bg2"/>
        </a:solidFill>
      </dgm:spPr>
      <dgm:t>
        <a:bodyPr/>
        <a:lstStyle/>
        <a:p>
          <a:pPr rtl="1"/>
          <a:r>
            <a:rPr lang="fa-IR" dirty="0" smtClean="0">
              <a:cs typeface="B Nazanin" pitchFamily="2" charset="-78"/>
            </a:rPr>
            <a:t>3. مديريت توليد، انتقال و توزيع و صرفه جوئي در هزينه ها</a:t>
          </a:r>
          <a:endParaRPr lang="en-US" dirty="0">
            <a:cs typeface="B Nazanin" pitchFamily="2" charset="-78"/>
          </a:endParaRPr>
        </a:p>
      </dgm:t>
    </dgm:pt>
    <dgm:pt modelId="{B5EDE97A-ACBE-499A-9ECC-71AAD336630E}" type="parTrans" cxnId="{58A37045-0BD9-4F22-BF75-FA6E00A95E37}">
      <dgm:prSet/>
      <dgm:spPr/>
      <dgm:t>
        <a:bodyPr/>
        <a:lstStyle/>
        <a:p>
          <a:endParaRPr lang="en-US"/>
        </a:p>
      </dgm:t>
    </dgm:pt>
    <dgm:pt modelId="{87940F58-7878-4D6E-9FA2-F73F164E61FC}" type="sibTrans" cxnId="{58A37045-0BD9-4F22-BF75-FA6E00A95E37}">
      <dgm:prSet/>
      <dgm:spPr/>
      <dgm:t>
        <a:bodyPr/>
        <a:lstStyle/>
        <a:p>
          <a:endParaRPr lang="en-US"/>
        </a:p>
      </dgm:t>
    </dgm:pt>
    <dgm:pt modelId="{9E4E2D49-58DB-4D68-9DEB-EA451ABD32CE}">
      <dgm:prSet/>
      <dgm:spPr>
        <a:solidFill>
          <a:schemeClr val="bg2"/>
        </a:solidFill>
      </dgm:spPr>
      <dgm:t>
        <a:bodyPr/>
        <a:lstStyle/>
        <a:p>
          <a:pPr rtl="1"/>
          <a:r>
            <a:rPr lang="fa-IR" dirty="0" smtClean="0">
              <a:cs typeface="B Nazanin" pitchFamily="2" charset="-78"/>
            </a:rPr>
            <a:t>4. كاهش آلاينده هاي زيست محيطي</a:t>
          </a:r>
          <a:endParaRPr lang="en-US" dirty="0">
            <a:cs typeface="B Nazanin" pitchFamily="2" charset="-78"/>
          </a:endParaRPr>
        </a:p>
      </dgm:t>
    </dgm:pt>
    <dgm:pt modelId="{29AB0F01-6CCA-4234-B193-C72876DC19C9}" type="parTrans" cxnId="{A2717BDE-9F0F-4E2E-A13F-7D605D7FA18B}">
      <dgm:prSet/>
      <dgm:spPr/>
      <dgm:t>
        <a:bodyPr/>
        <a:lstStyle/>
        <a:p>
          <a:endParaRPr lang="en-US"/>
        </a:p>
      </dgm:t>
    </dgm:pt>
    <dgm:pt modelId="{6B8BD457-FE2F-44CE-8283-C1668B51BA90}" type="sibTrans" cxnId="{A2717BDE-9F0F-4E2E-A13F-7D605D7FA18B}">
      <dgm:prSet/>
      <dgm:spPr/>
      <dgm:t>
        <a:bodyPr/>
        <a:lstStyle/>
        <a:p>
          <a:endParaRPr lang="en-US"/>
        </a:p>
      </dgm:t>
    </dgm:pt>
    <dgm:pt modelId="{083F5A8B-6F3D-4784-AF2E-2F6848C11DE4}">
      <dgm:prSet/>
      <dgm:spPr>
        <a:solidFill>
          <a:schemeClr val="bg2"/>
        </a:solidFill>
      </dgm:spPr>
      <dgm:t>
        <a:bodyPr/>
        <a:lstStyle/>
        <a:p>
          <a:pPr rtl="1"/>
          <a:r>
            <a:rPr lang="fa-IR" dirty="0" smtClean="0">
              <a:cs typeface="B Nazanin" pitchFamily="2" charset="-78"/>
            </a:rPr>
            <a:t>5. افزايش ثروت ملي در نتيجه كاهش يارانه هاي مستقيم سوخت</a:t>
          </a:r>
          <a:endParaRPr lang="en-US" dirty="0">
            <a:cs typeface="B Nazanin" pitchFamily="2" charset="-78"/>
          </a:endParaRPr>
        </a:p>
      </dgm:t>
    </dgm:pt>
    <dgm:pt modelId="{77DE775B-DEF3-4FF8-9D65-A2199B2CE3B3}" type="parTrans" cxnId="{AA4F66DA-8612-4D9F-B857-BA0A2D53D6C2}">
      <dgm:prSet/>
      <dgm:spPr/>
      <dgm:t>
        <a:bodyPr/>
        <a:lstStyle/>
        <a:p>
          <a:endParaRPr lang="en-US"/>
        </a:p>
      </dgm:t>
    </dgm:pt>
    <dgm:pt modelId="{21FA14EF-FC03-495D-ABD1-57F863D4A46A}" type="sibTrans" cxnId="{AA4F66DA-8612-4D9F-B857-BA0A2D53D6C2}">
      <dgm:prSet/>
      <dgm:spPr/>
      <dgm:t>
        <a:bodyPr/>
        <a:lstStyle/>
        <a:p>
          <a:endParaRPr lang="en-US"/>
        </a:p>
      </dgm:t>
    </dgm:pt>
    <dgm:pt modelId="{37CAF690-EC1C-45F1-ABBF-473B5591C674}" type="pres">
      <dgm:prSet presAssocID="{BDEFA74A-0FEC-4708-95F3-F8DBE64A323C}" presName="Name0" presStyleCnt="0">
        <dgm:presLayoutVars>
          <dgm:dir/>
          <dgm:animLvl val="lvl"/>
          <dgm:resizeHandles val="exact"/>
        </dgm:presLayoutVars>
      </dgm:prSet>
      <dgm:spPr/>
      <dgm:t>
        <a:bodyPr/>
        <a:lstStyle/>
        <a:p>
          <a:endParaRPr lang="en-US"/>
        </a:p>
      </dgm:t>
    </dgm:pt>
    <dgm:pt modelId="{21039271-BC88-4063-815E-9A30BFAAD3D4}" type="pres">
      <dgm:prSet presAssocID="{8E61CCC0-5F13-44AE-B855-F5AAEF4888ED}" presName="linNode" presStyleCnt="0"/>
      <dgm:spPr/>
    </dgm:pt>
    <dgm:pt modelId="{01C88BC6-31C2-4CB2-9732-6F6F16391782}" type="pres">
      <dgm:prSet presAssocID="{8E61CCC0-5F13-44AE-B855-F5AAEF4888ED}" presName="parentText" presStyleLbl="node1" presStyleIdx="0" presStyleCnt="5">
        <dgm:presLayoutVars>
          <dgm:chMax val="1"/>
          <dgm:bulletEnabled val="1"/>
        </dgm:presLayoutVars>
      </dgm:prSet>
      <dgm:spPr/>
      <dgm:t>
        <a:bodyPr/>
        <a:lstStyle/>
        <a:p>
          <a:endParaRPr lang="en-US"/>
        </a:p>
      </dgm:t>
    </dgm:pt>
    <dgm:pt modelId="{A141E8B1-15D8-4977-9DA9-958753B5892A}" type="pres">
      <dgm:prSet presAssocID="{15695E96-3023-4138-8BD7-AFF719EE3158}" presName="sp" presStyleCnt="0"/>
      <dgm:spPr/>
    </dgm:pt>
    <dgm:pt modelId="{83DE0F6A-57F4-4295-AA4A-C9B5DC4831C7}" type="pres">
      <dgm:prSet presAssocID="{15B80ABC-4A42-4D2E-B4E2-C3F5EE9B7322}" presName="linNode" presStyleCnt="0"/>
      <dgm:spPr/>
    </dgm:pt>
    <dgm:pt modelId="{56FD49B3-1801-488C-AFB9-007D085B42A2}" type="pres">
      <dgm:prSet presAssocID="{15B80ABC-4A42-4D2E-B4E2-C3F5EE9B7322}" presName="parentText" presStyleLbl="node1" presStyleIdx="1" presStyleCnt="5">
        <dgm:presLayoutVars>
          <dgm:chMax val="1"/>
          <dgm:bulletEnabled val="1"/>
        </dgm:presLayoutVars>
      </dgm:prSet>
      <dgm:spPr/>
      <dgm:t>
        <a:bodyPr/>
        <a:lstStyle/>
        <a:p>
          <a:endParaRPr lang="en-US"/>
        </a:p>
      </dgm:t>
    </dgm:pt>
    <dgm:pt modelId="{135EBF59-96B2-44CF-93E4-054F2EF2657D}" type="pres">
      <dgm:prSet presAssocID="{1C120D9B-F1BC-4288-AE6A-F64803F3FBD6}" presName="sp" presStyleCnt="0"/>
      <dgm:spPr/>
    </dgm:pt>
    <dgm:pt modelId="{642F0992-0B65-4079-94B0-F4E46FEA5874}" type="pres">
      <dgm:prSet presAssocID="{947C9E13-89E9-4CFD-862D-1B8C0706B4ED}" presName="linNode" presStyleCnt="0"/>
      <dgm:spPr/>
    </dgm:pt>
    <dgm:pt modelId="{268EC4BF-D524-49AE-A553-173CA9C2037E}" type="pres">
      <dgm:prSet presAssocID="{947C9E13-89E9-4CFD-862D-1B8C0706B4ED}" presName="parentText" presStyleLbl="node1" presStyleIdx="2" presStyleCnt="5">
        <dgm:presLayoutVars>
          <dgm:chMax val="1"/>
          <dgm:bulletEnabled val="1"/>
        </dgm:presLayoutVars>
      </dgm:prSet>
      <dgm:spPr/>
      <dgm:t>
        <a:bodyPr/>
        <a:lstStyle/>
        <a:p>
          <a:endParaRPr lang="en-US"/>
        </a:p>
      </dgm:t>
    </dgm:pt>
    <dgm:pt modelId="{D118568A-5818-409A-BA5E-76FDA62DD014}" type="pres">
      <dgm:prSet presAssocID="{87940F58-7878-4D6E-9FA2-F73F164E61FC}" presName="sp" presStyleCnt="0"/>
      <dgm:spPr/>
    </dgm:pt>
    <dgm:pt modelId="{CEC17DB3-CAEF-46E0-8BCC-8C24478D7783}" type="pres">
      <dgm:prSet presAssocID="{9E4E2D49-58DB-4D68-9DEB-EA451ABD32CE}" presName="linNode" presStyleCnt="0"/>
      <dgm:spPr/>
    </dgm:pt>
    <dgm:pt modelId="{F38F7286-5D08-408A-B477-A990B8EC99BE}" type="pres">
      <dgm:prSet presAssocID="{9E4E2D49-58DB-4D68-9DEB-EA451ABD32CE}" presName="parentText" presStyleLbl="node1" presStyleIdx="3" presStyleCnt="5">
        <dgm:presLayoutVars>
          <dgm:chMax val="1"/>
          <dgm:bulletEnabled val="1"/>
        </dgm:presLayoutVars>
      </dgm:prSet>
      <dgm:spPr/>
      <dgm:t>
        <a:bodyPr/>
        <a:lstStyle/>
        <a:p>
          <a:endParaRPr lang="en-US"/>
        </a:p>
      </dgm:t>
    </dgm:pt>
    <dgm:pt modelId="{E6104C89-3619-45B9-8C2E-FB986A0946B4}" type="pres">
      <dgm:prSet presAssocID="{6B8BD457-FE2F-44CE-8283-C1668B51BA90}" presName="sp" presStyleCnt="0"/>
      <dgm:spPr/>
    </dgm:pt>
    <dgm:pt modelId="{1AE77617-D3EC-4B28-AB35-A00C9894E35A}" type="pres">
      <dgm:prSet presAssocID="{083F5A8B-6F3D-4784-AF2E-2F6848C11DE4}" presName="linNode" presStyleCnt="0"/>
      <dgm:spPr/>
    </dgm:pt>
    <dgm:pt modelId="{57581BA5-79FA-4CA6-8E18-29B91774607C}" type="pres">
      <dgm:prSet presAssocID="{083F5A8B-6F3D-4784-AF2E-2F6848C11DE4}" presName="parentText" presStyleLbl="node1" presStyleIdx="4" presStyleCnt="5">
        <dgm:presLayoutVars>
          <dgm:chMax val="1"/>
          <dgm:bulletEnabled val="1"/>
        </dgm:presLayoutVars>
      </dgm:prSet>
      <dgm:spPr/>
      <dgm:t>
        <a:bodyPr/>
        <a:lstStyle/>
        <a:p>
          <a:endParaRPr lang="en-US"/>
        </a:p>
      </dgm:t>
    </dgm:pt>
  </dgm:ptLst>
  <dgm:cxnLst>
    <dgm:cxn modelId="{AA4F66DA-8612-4D9F-B857-BA0A2D53D6C2}" srcId="{BDEFA74A-0FEC-4708-95F3-F8DBE64A323C}" destId="{083F5A8B-6F3D-4784-AF2E-2F6848C11DE4}" srcOrd="4" destOrd="0" parTransId="{77DE775B-DEF3-4FF8-9D65-A2199B2CE3B3}" sibTransId="{21FA14EF-FC03-495D-ABD1-57F863D4A46A}"/>
    <dgm:cxn modelId="{4AA4A333-252E-428E-AE6D-674A58B16A12}" type="presOf" srcId="{9E4E2D49-58DB-4D68-9DEB-EA451ABD32CE}" destId="{F38F7286-5D08-408A-B477-A990B8EC99BE}" srcOrd="0" destOrd="0" presId="urn:microsoft.com/office/officeart/2005/8/layout/vList5"/>
    <dgm:cxn modelId="{58A37045-0BD9-4F22-BF75-FA6E00A95E37}" srcId="{BDEFA74A-0FEC-4708-95F3-F8DBE64A323C}" destId="{947C9E13-89E9-4CFD-862D-1B8C0706B4ED}" srcOrd="2" destOrd="0" parTransId="{B5EDE97A-ACBE-499A-9ECC-71AAD336630E}" sibTransId="{87940F58-7878-4D6E-9FA2-F73F164E61FC}"/>
    <dgm:cxn modelId="{D7C7C172-6955-4A3B-B94E-238C0B940192}" type="presOf" srcId="{947C9E13-89E9-4CFD-862D-1B8C0706B4ED}" destId="{268EC4BF-D524-49AE-A553-173CA9C2037E}" srcOrd="0" destOrd="0" presId="urn:microsoft.com/office/officeart/2005/8/layout/vList5"/>
    <dgm:cxn modelId="{FFFD2F66-E00A-406C-8DA0-AA9E81CBAA5D}" type="presOf" srcId="{BDEFA74A-0FEC-4708-95F3-F8DBE64A323C}" destId="{37CAF690-EC1C-45F1-ABBF-473B5591C674}" srcOrd="0" destOrd="0" presId="urn:microsoft.com/office/officeart/2005/8/layout/vList5"/>
    <dgm:cxn modelId="{D97E5607-570C-4484-99E4-CC9A6197ED71}" type="presOf" srcId="{8E61CCC0-5F13-44AE-B855-F5AAEF4888ED}" destId="{01C88BC6-31C2-4CB2-9732-6F6F16391782}" srcOrd="0" destOrd="0" presId="urn:microsoft.com/office/officeart/2005/8/layout/vList5"/>
    <dgm:cxn modelId="{A2717BDE-9F0F-4E2E-A13F-7D605D7FA18B}" srcId="{BDEFA74A-0FEC-4708-95F3-F8DBE64A323C}" destId="{9E4E2D49-58DB-4D68-9DEB-EA451ABD32CE}" srcOrd="3" destOrd="0" parTransId="{29AB0F01-6CCA-4234-B193-C72876DC19C9}" sibTransId="{6B8BD457-FE2F-44CE-8283-C1668B51BA90}"/>
    <dgm:cxn modelId="{C3B61A3B-5694-42E8-B3F4-299036D765BB}" type="presOf" srcId="{083F5A8B-6F3D-4784-AF2E-2F6848C11DE4}" destId="{57581BA5-79FA-4CA6-8E18-29B91774607C}" srcOrd="0" destOrd="0" presId="urn:microsoft.com/office/officeart/2005/8/layout/vList5"/>
    <dgm:cxn modelId="{BD15DA8B-9295-403C-86B9-5EB264F217B3}" srcId="{BDEFA74A-0FEC-4708-95F3-F8DBE64A323C}" destId="{8E61CCC0-5F13-44AE-B855-F5AAEF4888ED}" srcOrd="0" destOrd="0" parTransId="{62EA8A09-6D90-4D49-B1D4-9F4DC4B32D79}" sibTransId="{15695E96-3023-4138-8BD7-AFF719EE3158}"/>
    <dgm:cxn modelId="{F2BD5CC9-CDD1-416B-8B8C-5309F7A609F6}" type="presOf" srcId="{15B80ABC-4A42-4D2E-B4E2-C3F5EE9B7322}" destId="{56FD49B3-1801-488C-AFB9-007D085B42A2}" srcOrd="0" destOrd="0" presId="urn:microsoft.com/office/officeart/2005/8/layout/vList5"/>
    <dgm:cxn modelId="{557D0A9C-AFF3-45C6-B133-8105A6C32A2E}" srcId="{BDEFA74A-0FEC-4708-95F3-F8DBE64A323C}" destId="{15B80ABC-4A42-4D2E-B4E2-C3F5EE9B7322}" srcOrd="1" destOrd="0" parTransId="{AE922E11-E164-44F7-B427-480B7919FE3E}" sibTransId="{1C120D9B-F1BC-4288-AE6A-F64803F3FBD6}"/>
    <dgm:cxn modelId="{80F82E10-6019-4502-BEE7-2DD2235527EA}" type="presParOf" srcId="{37CAF690-EC1C-45F1-ABBF-473B5591C674}" destId="{21039271-BC88-4063-815E-9A30BFAAD3D4}" srcOrd="0" destOrd="0" presId="urn:microsoft.com/office/officeart/2005/8/layout/vList5"/>
    <dgm:cxn modelId="{8E76806C-81EC-47EA-A3F4-9F59FFD2E2EC}" type="presParOf" srcId="{21039271-BC88-4063-815E-9A30BFAAD3D4}" destId="{01C88BC6-31C2-4CB2-9732-6F6F16391782}" srcOrd="0" destOrd="0" presId="urn:microsoft.com/office/officeart/2005/8/layout/vList5"/>
    <dgm:cxn modelId="{22B4C055-9BDB-4DBE-A0B1-9A5417D06F2B}" type="presParOf" srcId="{37CAF690-EC1C-45F1-ABBF-473B5591C674}" destId="{A141E8B1-15D8-4977-9DA9-958753B5892A}" srcOrd="1" destOrd="0" presId="urn:microsoft.com/office/officeart/2005/8/layout/vList5"/>
    <dgm:cxn modelId="{8DA80C36-9236-46AF-9DEC-7BAF70072B89}" type="presParOf" srcId="{37CAF690-EC1C-45F1-ABBF-473B5591C674}" destId="{83DE0F6A-57F4-4295-AA4A-C9B5DC4831C7}" srcOrd="2" destOrd="0" presId="urn:microsoft.com/office/officeart/2005/8/layout/vList5"/>
    <dgm:cxn modelId="{ACD29ED2-0DA4-4D0D-899E-F053D325BEC9}" type="presParOf" srcId="{83DE0F6A-57F4-4295-AA4A-C9B5DC4831C7}" destId="{56FD49B3-1801-488C-AFB9-007D085B42A2}" srcOrd="0" destOrd="0" presId="urn:microsoft.com/office/officeart/2005/8/layout/vList5"/>
    <dgm:cxn modelId="{41A670F3-083C-4E13-A7C9-2A8EEAA3F54A}" type="presParOf" srcId="{37CAF690-EC1C-45F1-ABBF-473B5591C674}" destId="{135EBF59-96B2-44CF-93E4-054F2EF2657D}" srcOrd="3" destOrd="0" presId="urn:microsoft.com/office/officeart/2005/8/layout/vList5"/>
    <dgm:cxn modelId="{8A45D464-9608-4259-9C2A-1877BE54561E}" type="presParOf" srcId="{37CAF690-EC1C-45F1-ABBF-473B5591C674}" destId="{642F0992-0B65-4079-94B0-F4E46FEA5874}" srcOrd="4" destOrd="0" presId="urn:microsoft.com/office/officeart/2005/8/layout/vList5"/>
    <dgm:cxn modelId="{48BCE7D3-5732-4087-BD13-5D7A025784CD}" type="presParOf" srcId="{642F0992-0B65-4079-94B0-F4E46FEA5874}" destId="{268EC4BF-D524-49AE-A553-173CA9C2037E}" srcOrd="0" destOrd="0" presId="urn:microsoft.com/office/officeart/2005/8/layout/vList5"/>
    <dgm:cxn modelId="{B623A68C-1FFC-4FDF-B85E-7EDE43602076}" type="presParOf" srcId="{37CAF690-EC1C-45F1-ABBF-473B5591C674}" destId="{D118568A-5818-409A-BA5E-76FDA62DD014}" srcOrd="5" destOrd="0" presId="urn:microsoft.com/office/officeart/2005/8/layout/vList5"/>
    <dgm:cxn modelId="{F7B1C60E-60AA-4B70-867F-F4DA294D92CA}" type="presParOf" srcId="{37CAF690-EC1C-45F1-ABBF-473B5591C674}" destId="{CEC17DB3-CAEF-46E0-8BCC-8C24478D7783}" srcOrd="6" destOrd="0" presId="urn:microsoft.com/office/officeart/2005/8/layout/vList5"/>
    <dgm:cxn modelId="{E017B68B-2F5D-4A2A-BD68-C3FE9CCDECDE}" type="presParOf" srcId="{CEC17DB3-CAEF-46E0-8BCC-8C24478D7783}" destId="{F38F7286-5D08-408A-B477-A990B8EC99BE}" srcOrd="0" destOrd="0" presId="urn:microsoft.com/office/officeart/2005/8/layout/vList5"/>
    <dgm:cxn modelId="{3007F8C1-F9E6-4D2F-BF65-06E66B3F3B4A}" type="presParOf" srcId="{37CAF690-EC1C-45F1-ABBF-473B5591C674}" destId="{E6104C89-3619-45B9-8C2E-FB986A0946B4}" srcOrd="7" destOrd="0" presId="urn:microsoft.com/office/officeart/2005/8/layout/vList5"/>
    <dgm:cxn modelId="{01031F6C-903F-4430-80DD-712F25986517}" type="presParOf" srcId="{37CAF690-EC1C-45F1-ABBF-473B5591C674}" destId="{1AE77617-D3EC-4B28-AB35-A00C9894E35A}" srcOrd="8" destOrd="0" presId="urn:microsoft.com/office/officeart/2005/8/layout/vList5"/>
    <dgm:cxn modelId="{DF183E4D-D35D-4468-95B2-B913D49AAC8E}" type="presParOf" srcId="{1AE77617-D3EC-4B28-AB35-A00C9894E35A}" destId="{57581BA5-79FA-4CA6-8E18-29B91774607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4B654-97A6-4B64-A899-D187F0BCCD06}">
      <dsp:nvSpPr>
        <dsp:cNvPr id="0" name=""/>
        <dsp:cNvSpPr/>
      </dsp:nvSpPr>
      <dsp:spPr>
        <a:xfrm>
          <a:off x="3031403" y="0"/>
          <a:ext cx="2166794" cy="2166794"/>
        </a:xfrm>
        <a:prstGeom prst="triangl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fa-IR" sz="2600" kern="1200" smtClean="0">
              <a:cs typeface="B Nazanin" pitchFamily="2" charset="-78"/>
            </a:rPr>
            <a:t>اجتماع</a:t>
          </a:r>
          <a:endParaRPr lang="en-GB" sz="2600" kern="1200" dirty="0">
            <a:cs typeface="B Nazanin" pitchFamily="2" charset="-78"/>
          </a:endParaRPr>
        </a:p>
      </dsp:txBody>
      <dsp:txXfrm>
        <a:off x="3573102" y="1083397"/>
        <a:ext cx="1083397" cy="1083397"/>
      </dsp:txXfrm>
    </dsp:sp>
    <dsp:sp modelId="{87FF740A-B3DD-43B4-B84A-7140D03BDD7E}">
      <dsp:nvSpPr>
        <dsp:cNvPr id="0" name=""/>
        <dsp:cNvSpPr/>
      </dsp:nvSpPr>
      <dsp:spPr>
        <a:xfrm>
          <a:off x="1948005" y="2166794"/>
          <a:ext cx="2166794" cy="2166794"/>
        </a:xfrm>
        <a:prstGeom prst="triangl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fa-IR" sz="2600" kern="1200" smtClean="0">
              <a:cs typeface="B Nazanin" pitchFamily="2" charset="-78"/>
            </a:rPr>
            <a:t>اقتصاد</a:t>
          </a:r>
          <a:endParaRPr lang="en-GB" sz="2600" kern="1200" dirty="0">
            <a:cs typeface="B Nazanin" pitchFamily="2" charset="-78"/>
          </a:endParaRPr>
        </a:p>
      </dsp:txBody>
      <dsp:txXfrm>
        <a:off x="2489704" y="3250191"/>
        <a:ext cx="1083397" cy="1083397"/>
      </dsp:txXfrm>
    </dsp:sp>
    <dsp:sp modelId="{38EC2437-84AE-4762-B18B-9530AB2F9C79}">
      <dsp:nvSpPr>
        <dsp:cNvPr id="0" name=""/>
        <dsp:cNvSpPr/>
      </dsp:nvSpPr>
      <dsp:spPr>
        <a:xfrm rot="10800000">
          <a:off x="3031403" y="2166794"/>
          <a:ext cx="2166794" cy="2166794"/>
        </a:xfrm>
        <a:prstGeom prst="triangl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p3d extrusionH="28000" prstMaterial="matte"/>
        </a:bodyPr>
        <a:lstStyle/>
        <a:p>
          <a:pPr lvl="0" algn="ctr" defTabSz="1244600">
            <a:lnSpc>
              <a:spcPct val="90000"/>
            </a:lnSpc>
            <a:spcBef>
              <a:spcPct val="0"/>
            </a:spcBef>
            <a:spcAft>
              <a:spcPct val="35000"/>
            </a:spcAft>
          </a:pPr>
          <a:r>
            <a:rPr lang="fa-IR" sz="2800" kern="1200" dirty="0" smtClean="0"/>
            <a:t>توسعه پایدار </a:t>
          </a:r>
          <a:endParaRPr lang="en-GB" sz="2800" kern="1200" dirty="0"/>
        </a:p>
      </dsp:txBody>
      <dsp:txXfrm rot="10800000">
        <a:off x="3573101" y="2166794"/>
        <a:ext cx="1083397" cy="1083397"/>
      </dsp:txXfrm>
    </dsp:sp>
    <dsp:sp modelId="{B078195A-B5A9-4F6B-A3D5-C0689B4667F0}">
      <dsp:nvSpPr>
        <dsp:cNvPr id="0" name=""/>
        <dsp:cNvSpPr/>
      </dsp:nvSpPr>
      <dsp:spPr>
        <a:xfrm>
          <a:off x="4114800" y="2166794"/>
          <a:ext cx="2166794" cy="2166794"/>
        </a:xfrm>
        <a:prstGeom prst="triangl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sp3d extrusionH="28000" prstMaterial="matte"/>
        </a:bodyPr>
        <a:lstStyle/>
        <a:p>
          <a:pPr lvl="0" algn="ctr" defTabSz="1155700">
            <a:lnSpc>
              <a:spcPct val="90000"/>
            </a:lnSpc>
            <a:spcBef>
              <a:spcPct val="0"/>
            </a:spcBef>
            <a:spcAft>
              <a:spcPct val="35000"/>
            </a:spcAft>
          </a:pPr>
          <a:r>
            <a:rPr lang="fa-IR" sz="2600" kern="1200" smtClean="0">
              <a:cs typeface="B Nazanin" pitchFamily="2" charset="-78"/>
            </a:rPr>
            <a:t>محیط زیست</a:t>
          </a:r>
          <a:endParaRPr lang="en-GB" sz="2600" kern="1200" dirty="0">
            <a:cs typeface="B Nazanin" pitchFamily="2" charset="-78"/>
          </a:endParaRPr>
        </a:p>
      </dsp:txBody>
      <dsp:txXfrm>
        <a:off x="4656499" y="3250191"/>
        <a:ext cx="1083397" cy="1083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42300D0-13ED-4C07-B728-917640CC72D7}" type="datetimeFigureOut">
              <a:rPr lang="fa-IR" smtClean="0"/>
              <a:pPr/>
              <a:t>04/20/1439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344366E-63E0-4AD5-9B09-3742191CF2C9}" type="slidenum">
              <a:rPr lang="fa-IR" smtClean="0"/>
              <a:pPr/>
              <a:t>‹#›</a:t>
            </a:fld>
            <a:endParaRPr lang="fa-IR"/>
          </a:p>
        </p:txBody>
      </p:sp>
    </p:spTree>
    <p:extLst>
      <p:ext uri="{BB962C8B-B14F-4D97-AF65-F5344CB8AC3E}">
        <p14:creationId xmlns:p14="http://schemas.microsoft.com/office/powerpoint/2010/main" val="5769835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758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407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6744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EBDF638F-F44F-4682-981A-A68215036A40}" type="slidenum">
              <a:rPr lang="fr-CA"/>
              <a:pPr>
                <a:defRPr/>
              </a:pPr>
              <a:t>‹#›</a:t>
            </a:fld>
            <a:endParaRPr lang="fr-CA"/>
          </a:p>
        </p:txBody>
      </p:sp>
    </p:spTree>
    <p:extLst>
      <p:ext uri="{BB962C8B-B14F-4D97-AF65-F5344CB8AC3E}">
        <p14:creationId xmlns:p14="http://schemas.microsoft.com/office/powerpoint/2010/main" val="225718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896D0021-4776-457F-AA63-A77D798487FA}" type="slidenum">
              <a:rPr lang="fr-CA"/>
              <a:pPr>
                <a:defRPr/>
              </a:pPr>
              <a:t>‹#›</a:t>
            </a:fld>
            <a:endParaRPr lang="fr-CA"/>
          </a:p>
        </p:txBody>
      </p:sp>
    </p:spTree>
    <p:extLst>
      <p:ext uri="{BB962C8B-B14F-4D97-AF65-F5344CB8AC3E}">
        <p14:creationId xmlns:p14="http://schemas.microsoft.com/office/powerpoint/2010/main" val="2993873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5D63C2E3-3C4F-40A0-8066-B025BDFF22B1}" type="slidenum">
              <a:rPr lang="fr-CA"/>
              <a:pPr>
                <a:defRPr/>
              </a:pPr>
              <a:t>‹#›</a:t>
            </a:fld>
            <a:endParaRPr lang="fr-CA"/>
          </a:p>
        </p:txBody>
      </p:sp>
    </p:spTree>
    <p:extLst>
      <p:ext uri="{BB962C8B-B14F-4D97-AF65-F5344CB8AC3E}">
        <p14:creationId xmlns:p14="http://schemas.microsoft.com/office/powerpoint/2010/main" val="309740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63DD71E8-D5F4-40EE-8B68-202D0416C3A4}" type="slidenum">
              <a:rPr lang="fr-CA"/>
              <a:pPr>
                <a:defRPr/>
              </a:pPr>
              <a:t>‹#›</a:t>
            </a:fld>
            <a:endParaRPr lang="fr-CA"/>
          </a:p>
        </p:txBody>
      </p:sp>
    </p:spTree>
    <p:extLst>
      <p:ext uri="{BB962C8B-B14F-4D97-AF65-F5344CB8AC3E}">
        <p14:creationId xmlns:p14="http://schemas.microsoft.com/office/powerpoint/2010/main" val="409845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fr-CA"/>
          </a:p>
        </p:txBody>
      </p:sp>
      <p:sp>
        <p:nvSpPr>
          <p:cNvPr id="8" name="Footer Placeholder 7"/>
          <p:cNvSpPr>
            <a:spLocks noGrp="1"/>
          </p:cNvSpPr>
          <p:nvPr>
            <p:ph type="ftr" sz="quarter" idx="11"/>
          </p:nvPr>
        </p:nvSpPr>
        <p:spPr/>
        <p:txBody>
          <a:bodyPr/>
          <a:lstStyle>
            <a:lvl1pPr>
              <a:defRPr/>
            </a:lvl1pPr>
          </a:lstStyle>
          <a:p>
            <a:pPr>
              <a:defRPr/>
            </a:pPr>
            <a:endParaRPr lang="fr-CA"/>
          </a:p>
        </p:txBody>
      </p:sp>
      <p:sp>
        <p:nvSpPr>
          <p:cNvPr id="9" name="Slide Number Placeholder 8"/>
          <p:cNvSpPr>
            <a:spLocks noGrp="1"/>
          </p:cNvSpPr>
          <p:nvPr>
            <p:ph type="sldNum" sz="quarter" idx="12"/>
          </p:nvPr>
        </p:nvSpPr>
        <p:spPr/>
        <p:txBody>
          <a:bodyPr/>
          <a:lstStyle>
            <a:lvl1pPr>
              <a:defRPr/>
            </a:lvl1pPr>
          </a:lstStyle>
          <a:p>
            <a:pPr>
              <a:defRPr/>
            </a:pPr>
            <a:fld id="{9E56BE12-A0E1-4A27-B834-A3489255B7C1}" type="slidenum">
              <a:rPr lang="fr-CA"/>
              <a:pPr>
                <a:defRPr/>
              </a:pPr>
              <a:t>‹#›</a:t>
            </a:fld>
            <a:endParaRPr lang="fr-CA"/>
          </a:p>
        </p:txBody>
      </p:sp>
    </p:spTree>
    <p:extLst>
      <p:ext uri="{BB962C8B-B14F-4D97-AF65-F5344CB8AC3E}">
        <p14:creationId xmlns:p14="http://schemas.microsoft.com/office/powerpoint/2010/main" val="2483351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fr-CA"/>
          </a:p>
        </p:txBody>
      </p:sp>
      <p:sp>
        <p:nvSpPr>
          <p:cNvPr id="4" name="Footer Placeholder 3"/>
          <p:cNvSpPr>
            <a:spLocks noGrp="1"/>
          </p:cNvSpPr>
          <p:nvPr>
            <p:ph type="ftr" sz="quarter" idx="11"/>
          </p:nvPr>
        </p:nvSpPr>
        <p:spPr/>
        <p:txBody>
          <a:bodyPr/>
          <a:lstStyle>
            <a:lvl1pPr>
              <a:defRPr/>
            </a:lvl1pPr>
          </a:lstStyle>
          <a:p>
            <a:pPr>
              <a:defRPr/>
            </a:pPr>
            <a:endParaRPr lang="fr-CA"/>
          </a:p>
        </p:txBody>
      </p:sp>
      <p:sp>
        <p:nvSpPr>
          <p:cNvPr id="5" name="Slide Number Placeholder 4"/>
          <p:cNvSpPr>
            <a:spLocks noGrp="1"/>
          </p:cNvSpPr>
          <p:nvPr>
            <p:ph type="sldNum" sz="quarter" idx="12"/>
          </p:nvPr>
        </p:nvSpPr>
        <p:spPr/>
        <p:txBody>
          <a:bodyPr/>
          <a:lstStyle>
            <a:lvl1pPr>
              <a:defRPr/>
            </a:lvl1pPr>
          </a:lstStyle>
          <a:p>
            <a:pPr>
              <a:defRPr/>
            </a:pPr>
            <a:fld id="{5C43184D-C013-4DE4-9A51-EE5346478117}" type="slidenum">
              <a:rPr lang="fr-CA"/>
              <a:pPr>
                <a:defRPr/>
              </a:pPr>
              <a:t>‹#›</a:t>
            </a:fld>
            <a:endParaRPr lang="fr-CA"/>
          </a:p>
        </p:txBody>
      </p:sp>
    </p:spTree>
    <p:extLst>
      <p:ext uri="{BB962C8B-B14F-4D97-AF65-F5344CB8AC3E}">
        <p14:creationId xmlns:p14="http://schemas.microsoft.com/office/powerpoint/2010/main" val="657931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fr-CA"/>
          </a:p>
        </p:txBody>
      </p:sp>
      <p:sp>
        <p:nvSpPr>
          <p:cNvPr id="3" name="Footer Placeholder 2"/>
          <p:cNvSpPr>
            <a:spLocks noGrp="1"/>
          </p:cNvSpPr>
          <p:nvPr>
            <p:ph type="ftr" sz="quarter" idx="11"/>
          </p:nvPr>
        </p:nvSpPr>
        <p:spPr/>
        <p:txBody>
          <a:bodyPr/>
          <a:lstStyle>
            <a:lvl1pPr>
              <a:defRPr/>
            </a:lvl1pPr>
          </a:lstStyle>
          <a:p>
            <a:pPr>
              <a:defRPr/>
            </a:pPr>
            <a:endParaRPr lang="fr-CA"/>
          </a:p>
        </p:txBody>
      </p:sp>
      <p:sp>
        <p:nvSpPr>
          <p:cNvPr id="4" name="Slide Number Placeholder 3"/>
          <p:cNvSpPr>
            <a:spLocks noGrp="1"/>
          </p:cNvSpPr>
          <p:nvPr>
            <p:ph type="sldNum" sz="quarter" idx="12"/>
          </p:nvPr>
        </p:nvSpPr>
        <p:spPr/>
        <p:txBody>
          <a:bodyPr/>
          <a:lstStyle>
            <a:lvl1pPr>
              <a:defRPr/>
            </a:lvl1pPr>
          </a:lstStyle>
          <a:p>
            <a:pPr>
              <a:defRPr/>
            </a:pPr>
            <a:fld id="{0A270943-7E6D-4A04-835D-7449BF19FDA5}" type="slidenum">
              <a:rPr lang="fr-CA"/>
              <a:pPr>
                <a:defRPr/>
              </a:pPr>
              <a:t>‹#›</a:t>
            </a:fld>
            <a:endParaRPr lang="fr-CA"/>
          </a:p>
        </p:txBody>
      </p:sp>
    </p:spTree>
    <p:extLst>
      <p:ext uri="{BB962C8B-B14F-4D97-AF65-F5344CB8AC3E}">
        <p14:creationId xmlns:p14="http://schemas.microsoft.com/office/powerpoint/2010/main" val="289585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4E03825F-8730-4726-B645-24D7A07CBB74}" type="slidenum">
              <a:rPr lang="fr-CA"/>
              <a:pPr>
                <a:defRPr/>
              </a:pPr>
              <a:t>‹#›</a:t>
            </a:fld>
            <a:endParaRPr lang="fr-CA"/>
          </a:p>
        </p:txBody>
      </p:sp>
    </p:spTree>
    <p:extLst>
      <p:ext uri="{BB962C8B-B14F-4D97-AF65-F5344CB8AC3E}">
        <p14:creationId xmlns:p14="http://schemas.microsoft.com/office/powerpoint/2010/main" val="134994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717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864297DE-5AE0-4FCF-86E6-6717124021BD}" type="slidenum">
              <a:rPr lang="fr-CA"/>
              <a:pPr>
                <a:defRPr/>
              </a:pPr>
              <a:t>‹#›</a:t>
            </a:fld>
            <a:endParaRPr lang="fr-CA"/>
          </a:p>
        </p:txBody>
      </p:sp>
    </p:spTree>
    <p:extLst>
      <p:ext uri="{BB962C8B-B14F-4D97-AF65-F5344CB8AC3E}">
        <p14:creationId xmlns:p14="http://schemas.microsoft.com/office/powerpoint/2010/main" val="1369215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DCE3619C-AFCC-429C-A2AC-59F46EC1F2B2}" type="slidenum">
              <a:rPr lang="fr-CA"/>
              <a:pPr>
                <a:defRPr/>
              </a:pPr>
              <a:t>‹#›</a:t>
            </a:fld>
            <a:endParaRPr lang="fr-CA"/>
          </a:p>
        </p:txBody>
      </p:sp>
    </p:spTree>
    <p:extLst>
      <p:ext uri="{BB962C8B-B14F-4D97-AF65-F5344CB8AC3E}">
        <p14:creationId xmlns:p14="http://schemas.microsoft.com/office/powerpoint/2010/main" val="1536841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36BD6D50-6B4F-45A4-AEA1-7609480E7D90}" type="slidenum">
              <a:rPr lang="fr-CA"/>
              <a:pPr>
                <a:defRPr/>
              </a:pPr>
              <a:t>‹#›</a:t>
            </a:fld>
            <a:endParaRPr lang="fr-CA"/>
          </a:p>
        </p:txBody>
      </p:sp>
    </p:spTree>
    <p:extLst>
      <p:ext uri="{BB962C8B-B14F-4D97-AF65-F5344CB8AC3E}">
        <p14:creationId xmlns:p14="http://schemas.microsoft.com/office/powerpoint/2010/main" val="237005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684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579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377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977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99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320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180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Text Box 31"/>
          <p:cNvSpPr txBox="1">
            <a:spLocks noChangeArrowheads="1"/>
          </p:cNvSpPr>
          <p:nvPr userDrawn="1"/>
        </p:nvSpPr>
        <p:spPr bwMode="auto">
          <a:xfrm>
            <a:off x="3348038" y="62372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hlinkClick r:id="rId13"/>
              </a:rPr>
              <a:t>Free Powerpoint Templates</a:t>
            </a:r>
            <a:endParaRPr lang="fr-FR"/>
          </a:p>
        </p:txBody>
      </p:sp>
      <p:pic>
        <p:nvPicPr>
          <p:cNvPr id="1054" name="Picture 30" descr="vcxsdf zek nza 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 Box 8"/>
          <p:cNvSpPr txBox="1">
            <a:spLocks noChangeArrowheads="1"/>
          </p:cNvSpPr>
          <p:nvPr userDrawn="1"/>
        </p:nvSpPr>
        <p:spPr bwMode="auto">
          <a:xfrm>
            <a:off x="8035925" y="6524625"/>
            <a:ext cx="10731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solidFill>
                  <a:schemeClr val="bg1"/>
                </a:solidFill>
              </a:rPr>
              <a:t>Page </a:t>
            </a:r>
            <a:fld id="{620077E5-2479-4DC9-8218-A6104D8F672F}" type="slidenum">
              <a:rPr lang="fr-FR" b="1">
                <a:solidFill>
                  <a:schemeClr val="bg1"/>
                </a:solidFill>
              </a:rPr>
              <a:pPr/>
              <a:t>‹#›</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50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2150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D2397F6-A319-45B1-89E5-AE63BABC2393}"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cs typeface="Arial" charset="0"/>
        </a:defRPr>
      </a:lvl2pPr>
      <a:lvl3pPr algn="ctr" rtl="0" fontAlgn="base">
        <a:spcBef>
          <a:spcPct val="0"/>
        </a:spcBef>
        <a:spcAft>
          <a:spcPct val="0"/>
        </a:spcAft>
        <a:defRPr sz="4400">
          <a:solidFill>
            <a:schemeClr val="tx1"/>
          </a:solidFill>
          <a:latin typeface="Calibri" pitchFamily="34" charset="0"/>
          <a:cs typeface="Arial" charset="0"/>
        </a:defRPr>
      </a:lvl3pPr>
      <a:lvl4pPr algn="ctr" rtl="0" fontAlgn="base">
        <a:spcBef>
          <a:spcPct val="0"/>
        </a:spcBef>
        <a:spcAft>
          <a:spcPct val="0"/>
        </a:spcAft>
        <a:defRPr sz="4400">
          <a:solidFill>
            <a:schemeClr val="tx1"/>
          </a:solidFill>
          <a:latin typeface="Calibri" pitchFamily="34" charset="0"/>
          <a:cs typeface="Arial" charset="0"/>
        </a:defRPr>
      </a:lvl4pPr>
      <a:lvl5pPr algn="ctr" rtl="0" fontAlgn="base">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cs typeface="+mn-cs"/>
        </a:defRPr>
      </a:lvl2pPr>
      <a:lvl3pPr marL="1143000" indent="-228600" algn="l" rtl="0" fontAlgn="base">
        <a:spcBef>
          <a:spcPct val="20000"/>
        </a:spcBef>
        <a:spcAft>
          <a:spcPct val="0"/>
        </a:spcAft>
        <a:buFont typeface="Arial" charset="0"/>
        <a:buChar char="•"/>
        <a:defRPr sz="2400">
          <a:solidFill>
            <a:schemeClr val="tx1"/>
          </a:solidFill>
          <a:latin typeface="+mn-lt"/>
          <a:cs typeface="+mn-cs"/>
        </a:defRPr>
      </a:lvl3pPr>
      <a:lvl4pPr marL="1600200" indent="-228600" algn="l" rtl="0" fontAlgn="base">
        <a:spcBef>
          <a:spcPct val="20000"/>
        </a:spcBef>
        <a:spcAft>
          <a:spcPct val="0"/>
        </a:spcAft>
        <a:buFont typeface="Arial" charset="0"/>
        <a:buChar char="–"/>
        <a:defRPr sz="2000">
          <a:solidFill>
            <a:schemeClr val="tx1"/>
          </a:solidFill>
          <a:latin typeface="+mn-lt"/>
          <a:cs typeface="+mn-cs"/>
        </a:defRPr>
      </a:lvl4pPr>
      <a:lvl5pPr marL="2057400" indent="-228600" algn="l" rtl="0" fontAlgn="base">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4" name="Text Box 26"/>
          <p:cNvSpPr txBox="1">
            <a:spLocks noChangeArrowheads="1"/>
          </p:cNvSpPr>
          <p:nvPr/>
        </p:nvSpPr>
        <p:spPr bwMode="auto">
          <a:xfrm>
            <a:off x="3348038" y="62372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hlinkClick r:id="rId2"/>
              </a:rPr>
              <a:t>Free Powerpoint Templates</a:t>
            </a:r>
            <a:endParaRPr lang="fr-FR"/>
          </a:p>
        </p:txBody>
      </p:sp>
      <p:pic>
        <p:nvPicPr>
          <p:cNvPr id="2073" name="Picture 25" descr="Sarehgbvdcdfgbg tjgtre-1df"/>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aintBrush/>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0" y="0"/>
            <a:ext cx="9612560" cy="7000900"/>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0" y="1474443"/>
            <a:ext cx="4843463" cy="47954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180000" tIns="180000" rIns="180000" bIns="180000">
            <a:spAutoFit/>
            <a:sp3d contourW="12700">
              <a:bevelT w="25400" h="25400"/>
              <a:contourClr>
                <a:schemeClr val="accent6">
                  <a:shade val="73000"/>
                </a:schemeClr>
              </a:contourClr>
            </a:sp3d>
          </a:bodyPr>
          <a:lstStyle/>
          <a:p>
            <a:pPr algn="ctr"/>
            <a:endParaRPr lang="fa-IR" sz="2400" b="1" dirty="0" smtClean="0">
              <a:ln w="11430"/>
              <a:effectLst>
                <a:outerShdw blurRad="80000" dist="40000" dir="5040000" algn="tl">
                  <a:srgbClr val="000000">
                    <a:alpha val="30000"/>
                  </a:srgbClr>
                </a:outerShdw>
              </a:effectLst>
              <a:latin typeface="Verdana" pitchFamily="34" charset="0"/>
              <a:cs typeface="B Zar" pitchFamily="2" charset="-78"/>
            </a:endParaRPr>
          </a:p>
          <a:p>
            <a:pPr algn="ctr">
              <a:defRPr/>
            </a:pPr>
            <a:r>
              <a:rPr lang="en-US" sz="2400" b="1" dirty="0" smtClean="0">
                <a:ln w="11430"/>
                <a:effectLst>
                  <a:outerShdw blurRad="80000" dist="40000" dir="5040000" algn="tl">
                    <a:srgbClr val="000000">
                      <a:alpha val="30000"/>
                    </a:srgbClr>
                  </a:outerShdw>
                </a:effectLst>
                <a:latin typeface="Verdana" pitchFamily="34" charset="0"/>
                <a:cs typeface="B Zar" pitchFamily="2" charset="-78"/>
              </a:rPr>
              <a:t>    :  </a:t>
            </a:r>
            <a:r>
              <a:rPr lang="fa-IR" sz="2400" b="1" dirty="0" smtClean="0">
                <a:ln w="11430"/>
                <a:effectLst>
                  <a:outerShdw blurRad="80000" dist="40000" dir="5040000" algn="tl">
                    <a:srgbClr val="000000">
                      <a:alpha val="30000"/>
                    </a:srgbClr>
                  </a:outerShdw>
                </a:effectLst>
                <a:latin typeface="Verdana" pitchFamily="34" charset="0"/>
                <a:cs typeface="B Zar" pitchFamily="2" charset="-78"/>
              </a:rPr>
              <a:t>دانشگاه</a:t>
            </a:r>
            <a:endParaRPr lang="fa-IR" sz="2400" b="1" dirty="0">
              <a:ln w="11430"/>
              <a:effectLst>
                <a:outerShdw blurRad="80000" dist="40000" dir="5040000" algn="tl">
                  <a:srgbClr val="000000">
                    <a:alpha val="30000"/>
                  </a:srgbClr>
                </a:outerShdw>
              </a:effectLst>
              <a:latin typeface="Verdana" pitchFamily="34" charset="0"/>
              <a:cs typeface="B Zar" pitchFamily="2" charset="-78"/>
            </a:endParaRPr>
          </a:p>
          <a:p>
            <a:pPr algn="ctr">
              <a:defRPr/>
            </a:pPr>
            <a:endParaRPr lang="fa-IR" sz="2400" b="1" dirty="0">
              <a:ln w="11430"/>
              <a:effectLst>
                <a:outerShdw blurRad="80000" dist="40000" dir="5040000" algn="tl">
                  <a:srgbClr val="000000">
                    <a:alpha val="30000"/>
                  </a:srgbClr>
                </a:outerShdw>
              </a:effectLst>
              <a:latin typeface="Verdana" pitchFamily="34" charset="0"/>
              <a:cs typeface="B Zar" pitchFamily="2" charset="-78"/>
            </a:endParaRPr>
          </a:p>
          <a:p>
            <a:pPr algn="ctr">
              <a:defRPr/>
            </a:pPr>
            <a:r>
              <a:rPr lang="fa-IR" sz="2400" b="1" dirty="0" err="1">
                <a:ln w="11430"/>
                <a:effectLst>
                  <a:outerShdw blurRad="80000" dist="40000" dir="5040000" algn="tl">
                    <a:srgbClr val="000000">
                      <a:alpha val="30000"/>
                    </a:srgbClr>
                  </a:outerShdw>
                </a:effectLst>
                <a:latin typeface="Verdana" pitchFamily="34" charset="0"/>
                <a:cs typeface="B Zar" pitchFamily="2" charset="-78"/>
              </a:rPr>
              <a:t>اســتاد</a:t>
            </a:r>
            <a:r>
              <a:rPr lang="fa-IR" sz="2400" b="1" dirty="0">
                <a:ln w="11430"/>
                <a:effectLst>
                  <a:outerShdw blurRad="80000" dist="40000" dir="5040000" algn="tl">
                    <a:srgbClr val="000000">
                      <a:alpha val="30000"/>
                    </a:srgbClr>
                  </a:outerShdw>
                </a:effectLst>
                <a:latin typeface="Verdana" pitchFamily="34" charset="0"/>
                <a:cs typeface="B Zar" pitchFamily="2" charset="-78"/>
              </a:rPr>
              <a:t>  </a:t>
            </a:r>
            <a:r>
              <a:rPr lang="fa-IR" sz="2400" b="1" dirty="0" smtClean="0">
                <a:ln w="11430"/>
                <a:effectLst>
                  <a:outerShdw blurRad="80000" dist="40000" dir="5040000" algn="tl">
                    <a:srgbClr val="000000">
                      <a:alpha val="30000"/>
                    </a:srgbClr>
                  </a:outerShdw>
                </a:effectLst>
                <a:latin typeface="Verdana" pitchFamily="34" charset="0"/>
                <a:cs typeface="B Zar" pitchFamily="2" charset="-78"/>
              </a:rPr>
              <a:t>:</a:t>
            </a:r>
            <a:endParaRPr lang="fa-IR" sz="2400" b="1" dirty="0">
              <a:ln w="11430"/>
              <a:effectLst>
                <a:outerShdw blurRad="80000" dist="40000" dir="5040000" algn="tl">
                  <a:srgbClr val="000000">
                    <a:alpha val="30000"/>
                  </a:srgbClr>
                </a:outerShdw>
              </a:effectLst>
              <a:latin typeface="Verdana" pitchFamily="34" charset="0"/>
              <a:cs typeface="B Zar" pitchFamily="2" charset="-78"/>
            </a:endParaRPr>
          </a:p>
          <a:p>
            <a:pPr algn="ctr">
              <a:defRPr/>
            </a:pPr>
            <a:endParaRPr lang="fa-IR" sz="2400" b="1" dirty="0">
              <a:ln w="11430"/>
              <a:effectLst>
                <a:outerShdw blurRad="80000" dist="40000" dir="5040000" algn="tl">
                  <a:srgbClr val="000000">
                    <a:alpha val="30000"/>
                  </a:srgbClr>
                </a:outerShdw>
              </a:effectLst>
              <a:latin typeface="Verdana" pitchFamily="34" charset="0"/>
              <a:cs typeface="B Zar" pitchFamily="2" charset="-78"/>
            </a:endParaRPr>
          </a:p>
          <a:p>
            <a:pPr algn="ctr">
              <a:defRPr/>
            </a:pPr>
            <a:r>
              <a:rPr lang="fa-IR" sz="2400" b="1" dirty="0" err="1">
                <a:ln w="11430"/>
                <a:effectLst>
                  <a:outerShdw blurRad="80000" dist="40000" dir="5040000" algn="tl">
                    <a:srgbClr val="000000">
                      <a:alpha val="30000"/>
                    </a:srgbClr>
                  </a:outerShdw>
                </a:effectLst>
                <a:latin typeface="Verdana" pitchFamily="34" charset="0"/>
                <a:cs typeface="B Zar" pitchFamily="2" charset="-78"/>
              </a:rPr>
              <a:t>دانشجــو</a:t>
            </a:r>
            <a:r>
              <a:rPr lang="fa-IR" sz="2400" b="1" dirty="0" smtClean="0">
                <a:ln w="11430"/>
                <a:effectLst>
                  <a:outerShdw blurRad="80000" dist="40000" dir="5040000" algn="tl">
                    <a:srgbClr val="000000">
                      <a:alpha val="30000"/>
                    </a:srgbClr>
                  </a:outerShdw>
                </a:effectLst>
                <a:latin typeface="Verdana" pitchFamily="34" charset="0"/>
                <a:cs typeface="B Zar" pitchFamily="2" charset="-78"/>
              </a:rPr>
              <a:t>:</a:t>
            </a:r>
            <a:endParaRPr lang="en-US" sz="2400" b="1" dirty="0">
              <a:ln w="11430"/>
              <a:effectLst>
                <a:outerShdw blurRad="80000" dist="40000" dir="5040000" algn="tl">
                  <a:srgbClr val="000000">
                    <a:alpha val="30000"/>
                  </a:srgbClr>
                </a:outerShdw>
              </a:effectLst>
              <a:latin typeface="Verdana" pitchFamily="34" charset="0"/>
              <a:cs typeface="B Zar" pitchFamily="2" charset="-78"/>
            </a:endParaRPr>
          </a:p>
          <a:p>
            <a:pPr algn="ctr">
              <a:defRPr/>
            </a:pPr>
            <a:endParaRPr lang="fa-IR" sz="2400" b="1" dirty="0">
              <a:ln w="11430"/>
              <a:effectLst>
                <a:outerShdw blurRad="80000" dist="40000" dir="5040000" algn="tl">
                  <a:srgbClr val="000000">
                    <a:alpha val="30000"/>
                  </a:srgbClr>
                </a:outerShdw>
              </a:effectLst>
              <a:latin typeface="Verdana" pitchFamily="34" charset="0"/>
              <a:cs typeface="B Zar" pitchFamily="2" charset="-78"/>
            </a:endParaRPr>
          </a:p>
          <a:p>
            <a:pPr algn="ctr">
              <a:defRPr/>
            </a:pPr>
            <a:r>
              <a:rPr lang="fa-IR" sz="2400" b="1" dirty="0">
                <a:ln w="11430"/>
                <a:effectLst>
                  <a:outerShdw blurRad="80000" dist="40000" dir="5040000" algn="tl">
                    <a:srgbClr val="000000">
                      <a:alpha val="30000"/>
                    </a:srgbClr>
                  </a:outerShdw>
                </a:effectLst>
                <a:latin typeface="Verdana" pitchFamily="34" charset="0"/>
                <a:cs typeface="B Zar" pitchFamily="2" charset="-78"/>
              </a:rPr>
              <a:t>موضوع تحقیق: </a:t>
            </a:r>
          </a:p>
          <a:p>
            <a:pPr algn="ctr"/>
            <a:r>
              <a:rPr lang="fa-IR" sz="2400" b="1" dirty="0">
                <a:ln w="11430"/>
                <a:effectLst>
                  <a:outerShdw blurRad="80000" dist="40000" dir="5040000" algn="tl">
                    <a:srgbClr val="000000">
                      <a:alpha val="30000"/>
                    </a:srgbClr>
                  </a:outerShdw>
                </a:effectLst>
                <a:latin typeface="Verdana" pitchFamily="34" charset="0"/>
                <a:cs typeface="B Zar" pitchFamily="2" charset="-78"/>
              </a:rPr>
              <a:t>توسعه پایدار بخش ساختمان</a:t>
            </a:r>
          </a:p>
          <a:p>
            <a:pPr algn="ctr"/>
            <a:r>
              <a:rPr lang="fa-IR" sz="2400" b="1" dirty="0">
                <a:ln w="11430"/>
                <a:effectLst>
                  <a:outerShdw blurRad="80000" dist="40000" dir="5040000" algn="tl">
                    <a:srgbClr val="000000">
                      <a:alpha val="30000"/>
                    </a:srgbClr>
                  </a:outerShdw>
                </a:effectLst>
                <a:latin typeface="Verdana" pitchFamily="34" charset="0"/>
                <a:cs typeface="B Zar" pitchFamily="2" charset="-78"/>
              </a:rPr>
              <a:t>با حفظ منابع انرژی</a:t>
            </a:r>
            <a:endParaRPr lang="en-US" sz="2400" b="1" dirty="0">
              <a:ln w="11430"/>
              <a:effectLst>
                <a:outerShdw blurRad="80000" dist="40000" dir="5040000" algn="tl">
                  <a:srgbClr val="000000">
                    <a:alpha val="30000"/>
                  </a:srgbClr>
                </a:outerShdw>
              </a:effectLst>
              <a:latin typeface="Verdana" pitchFamily="34" charset="0"/>
              <a:cs typeface="B Zar" pitchFamily="2" charset="-78"/>
            </a:endParaRPr>
          </a:p>
          <a:p>
            <a:pPr algn="ctr"/>
            <a:endParaRPr lang="fr-FR" sz="2400" b="1" dirty="0">
              <a:ln w="11430"/>
              <a:effectLst>
                <a:outerShdw blurRad="80000" dist="40000" dir="5040000" algn="tl">
                  <a:srgbClr val="000000">
                    <a:alpha val="30000"/>
                  </a:srgbClr>
                </a:outerShdw>
              </a:effectLst>
              <a:latin typeface="Verdana" pitchFamily="34" charset="0"/>
              <a:cs typeface="B Zar" pitchFamily="2" charset="-78"/>
            </a:endParaRPr>
          </a:p>
          <a:p>
            <a:pPr algn="ctr"/>
            <a:endParaRPr lang="fr-FR" sz="2400" b="1" dirty="0">
              <a:ln w="11430"/>
              <a:effectLst>
                <a:outerShdw blurRad="80000" dist="40000" dir="5040000" algn="tl">
                  <a:srgbClr val="000000">
                    <a:alpha val="30000"/>
                  </a:srgbClr>
                </a:outerShdw>
              </a:effectLst>
              <a:latin typeface="Verdana" pitchFamily="34" charset="0"/>
              <a:cs typeface="B Zar" pitchFamily="2" charset="-78"/>
            </a:endParaRPr>
          </a:p>
        </p:txBody>
      </p:sp>
      <p:pic>
        <p:nvPicPr>
          <p:cNvPr id="7" name="Picture 2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9709" y="232552"/>
            <a:ext cx="6580683" cy="175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755650" y="1125538"/>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000" b="1" dirty="0" smtClean="0">
                <a:solidFill>
                  <a:schemeClr val="bg1"/>
                </a:solidFill>
                <a:latin typeface="Verdana" pitchFamily="34" charset="0"/>
                <a:cs typeface="B Homa" pitchFamily="2" charset="-78"/>
              </a:rPr>
              <a:t>نمودار شماره 1 الگوی مصرف بخش خانگی در روزهای پیک سال 1382 در پله های مختلف مصرف (در مناطق غیر گرمسیر) را نشان می دهد . همانطور که ملاحظه می شود حدود 52 درصد از مشترکین خانگی حدود 27 درصد انرژی را مصرف می نمایند که تاپله مصرف 210 کیلووات ساعت می باشند و 73 درصد بقیه انرژی مصرفی در این گروه ، توسط 48 درصد از مشترکین خانگی مصرف می گردد . </a:t>
            </a:r>
          </a:p>
          <a:p>
            <a:pPr algn="just" rtl="1"/>
            <a:endParaRPr lang="fa-IR" sz="2000" b="1" dirty="0" smtClean="0">
              <a:solidFill>
                <a:schemeClr val="bg1"/>
              </a:solidFill>
              <a:latin typeface="Verdana" pitchFamily="34" charset="0"/>
              <a:cs typeface="B Homa" pitchFamily="2" charset="-78"/>
            </a:endParaRPr>
          </a:p>
          <a:p>
            <a:pPr algn="just" rtl="1"/>
            <a:r>
              <a:rPr lang="fa-IR" sz="2000" b="1" dirty="0" smtClean="0">
                <a:solidFill>
                  <a:schemeClr val="bg1"/>
                </a:solidFill>
                <a:latin typeface="Verdana" pitchFamily="34" charset="0"/>
                <a:cs typeface="B Homa" pitchFamily="2" charset="-78"/>
              </a:rPr>
              <a:t> نمودار شماره(۱)</a:t>
            </a:r>
          </a:p>
          <a:p>
            <a:pPr algn="just" rtl="1"/>
            <a:endParaRPr lang="fr-FR" sz="2000" b="1" dirty="0">
              <a:solidFill>
                <a:schemeClr val="bg1"/>
              </a:solidFill>
              <a:latin typeface="Verdana" pitchFamily="34" charset="0"/>
              <a:cs typeface="B Homa" pitchFamily="2" charset="-78"/>
            </a:endParaRP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604996"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pic>
        <p:nvPicPr>
          <p:cNvPr id="25602" name="Picture 2" descr="http://edsm.tavanir.org.ir/img/khaneg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920" y="3140968"/>
            <a:ext cx="3719597" cy="3005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404532"/>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755650" y="1125538"/>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400" b="1" dirty="0" smtClean="0">
                <a:solidFill>
                  <a:schemeClr val="bg1"/>
                </a:solidFill>
                <a:latin typeface="Verdana" pitchFamily="34" charset="0"/>
                <a:cs typeface="B Homa" pitchFamily="2" charset="-78"/>
              </a:rPr>
              <a:t>بخش ساختمان کشور با بیش از 13 میلیون واحد مسکونی وتجاری و مصرف 40 درصد از کل انرژی کشور بزرگترین مصرف کننده است . </a:t>
            </a:r>
          </a:p>
          <a:p>
            <a:pPr algn="just" rtl="1"/>
            <a:r>
              <a:rPr lang="fa-IR" sz="2400" b="1" dirty="0" smtClean="0">
                <a:solidFill>
                  <a:schemeClr val="bg1"/>
                </a:solidFill>
                <a:latin typeface="Verdana" pitchFamily="34" charset="0"/>
                <a:cs typeface="B Homa" pitchFamily="2" charset="-78"/>
              </a:rPr>
              <a:t>30 درصد از درآمد حاصل از فروش نفت سالانه صرف تامین انرژی این ساختمانها می شود ، درحالیکه با استفاده از صفحات خورشیدی ، عایق کاری بدنه خارجی  ، استفاده از سیستم گرمایشی و سرمایشی جدید با بازده بالا  و گرمایش از کف می توان 85 درصد در مصرف انرژی صرفه جویی کرد که فناوری روز درکشورهای اروپایی است . </a:t>
            </a: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604996"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spTree>
    <p:extLst>
      <p:ext uri="{BB962C8B-B14F-4D97-AF65-F5344CB8AC3E}">
        <p14:creationId xmlns:p14="http://schemas.microsoft.com/office/powerpoint/2010/main" val="3971235894"/>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755650" y="1125538"/>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000" b="1" dirty="0" smtClean="0">
                <a:solidFill>
                  <a:schemeClr val="bg1"/>
                </a:solidFill>
                <a:latin typeface="Verdana" pitchFamily="34" charset="0"/>
                <a:cs typeface="B Homa" pitchFamily="2" charset="-78"/>
              </a:rPr>
              <a:t>در اثر سوزندان حامل های انرژی مانند ذغالسنگ ، چوب ، نفت و یا گاز ، آلاینده های مختلفی ایجاد می شوند. بطوریکه به ازاء تولید </a:t>
            </a:r>
            <a:r>
              <a:rPr lang="fr-FR" sz="2000" b="1" dirty="0" err="1" smtClean="0">
                <a:solidFill>
                  <a:schemeClr val="bg1"/>
                </a:solidFill>
                <a:latin typeface="Verdana" pitchFamily="34" charset="0"/>
                <a:cs typeface="B Homa" pitchFamily="2" charset="-78"/>
              </a:rPr>
              <a:t>kwh</a:t>
            </a:r>
            <a:r>
              <a:rPr lang="fr-FR" sz="2000" b="1" dirty="0" smtClean="0">
                <a:solidFill>
                  <a:schemeClr val="bg1"/>
                </a:solidFill>
                <a:latin typeface="Verdana" pitchFamily="34" charset="0"/>
                <a:cs typeface="B Homa" pitchFamily="2" charset="-78"/>
              </a:rPr>
              <a:t> 1 </a:t>
            </a:r>
            <a:r>
              <a:rPr lang="fa-IR" sz="2000" b="1" dirty="0" smtClean="0">
                <a:solidFill>
                  <a:schemeClr val="bg1"/>
                </a:solidFill>
                <a:latin typeface="Verdana" pitchFamily="34" charset="0"/>
                <a:cs typeface="B Homa" pitchFamily="2" charset="-78"/>
              </a:rPr>
              <a:t> انرژی برق حدود 200 گرم گاز </a:t>
            </a:r>
            <a:r>
              <a:rPr lang="fr-FR" sz="2000" b="1" dirty="0" smtClean="0">
                <a:solidFill>
                  <a:schemeClr val="bg1"/>
                </a:solidFill>
                <a:latin typeface="Verdana" pitchFamily="34" charset="0"/>
                <a:cs typeface="B Homa" pitchFamily="2" charset="-78"/>
              </a:rPr>
              <a:t>CO2 </a:t>
            </a:r>
            <a:r>
              <a:rPr lang="fa-IR" sz="2000" b="1" smtClean="0">
                <a:solidFill>
                  <a:schemeClr val="bg1"/>
                </a:solidFill>
                <a:latin typeface="Verdana" pitchFamily="34" charset="0"/>
                <a:cs typeface="B Homa" pitchFamily="2" charset="-78"/>
              </a:rPr>
              <a:t> وارد هوا می گردد و</a:t>
            </a:r>
            <a:r>
              <a:rPr lang="fr-FR" sz="2000" b="1" dirty="0" smtClean="0">
                <a:solidFill>
                  <a:schemeClr val="bg1"/>
                </a:solidFill>
                <a:latin typeface="Verdana" pitchFamily="34" charset="0"/>
                <a:cs typeface="B Homa" pitchFamily="2" charset="-78"/>
              </a:rPr>
              <a:t>CO2 </a:t>
            </a:r>
            <a:r>
              <a:rPr lang="fa-IR" sz="2000" b="1" dirty="0" smtClean="0">
                <a:solidFill>
                  <a:schemeClr val="bg1"/>
                </a:solidFill>
                <a:latin typeface="Verdana" pitchFamily="34" charset="0"/>
                <a:cs typeface="B Homa" pitchFamily="2" charset="-78"/>
              </a:rPr>
              <a:t>باعث گرم شدن اتمسفر و تقویت اثر گلخانه ای می شود. بیش از یک سوم مصرف انرژی نهایی ما مربوط به مصارف خانگی است که بخش زیادی از آن را می توان بدون از دست دادن رفاه معمولی ، صرفه جویی کرد. لذا ، مدیریت مصرف در خانه وصرفه جویی انرژی هایی که اضافی مصرف می شوند بایستی مورد توجه جدی قرار گیرد . راهکارها اغلب موضوعات پیش پا افتاده ای هستند ، ولــــی می توانند تاثیرات بزرگی به همراه داشته باشند .</a:t>
            </a:r>
            <a:endParaRPr lang="fr-FR" sz="2000" b="1" dirty="0">
              <a:solidFill>
                <a:schemeClr val="bg1"/>
              </a:solidFill>
              <a:latin typeface="Verdana" pitchFamily="34" charset="0"/>
              <a:cs typeface="B Homa" pitchFamily="2" charset="-78"/>
            </a:endParaRP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604996"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spTree>
    <p:extLst>
      <p:ext uri="{BB962C8B-B14F-4D97-AF65-F5344CB8AC3E}">
        <p14:creationId xmlns:p14="http://schemas.microsoft.com/office/powerpoint/2010/main" val="3704705007"/>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755650" y="1125538"/>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000" b="1" dirty="0" smtClean="0">
                <a:solidFill>
                  <a:schemeClr val="bg1"/>
                </a:solidFill>
                <a:latin typeface="Verdana" pitchFamily="34" charset="0"/>
                <a:cs typeface="B Homa" pitchFamily="2" charset="-78"/>
              </a:rPr>
              <a:t>عايقكاري نقش بسيار مهمي در گرم نگه داشتن ساختمان در فصل زمستان و خنك نگه داشتن آن در فصل تابستان دارد. به كمك عايقكاري ميتوان يك خانه را در زمستان 5 درجه گرمتر و در تابستان 10 درجه خنكتر نگه داشت. به اين ترتيب علاوه بر كم شدن مصرف انرژي، از آلودگي محيط زيست نيز كاسته ميشود و منابع انرژي براي استفاده آيندگان حفظ ميگردد.</a:t>
            </a:r>
          </a:p>
          <a:p>
            <a:pPr algn="just" rtl="1"/>
            <a:r>
              <a:rPr lang="fa-IR" sz="2000" b="1" dirty="0" smtClean="0">
                <a:solidFill>
                  <a:schemeClr val="bg1"/>
                </a:solidFill>
                <a:latin typeface="Verdana" pitchFamily="34" charset="0"/>
                <a:cs typeface="B Homa" pitchFamily="2" charset="-78"/>
              </a:rPr>
              <a:t>عايقها چگونه كار مي كنند؟</a:t>
            </a:r>
          </a:p>
          <a:p>
            <a:pPr algn="just" rtl="1"/>
            <a:r>
              <a:rPr lang="fa-IR" sz="2000" b="1" dirty="0" smtClean="0">
                <a:solidFill>
                  <a:schemeClr val="bg1"/>
                </a:solidFill>
                <a:latin typeface="Verdana" pitchFamily="34" charset="0"/>
                <a:cs typeface="B Homa" pitchFamily="2" charset="-78"/>
              </a:rPr>
              <a:t>   ايرانيان از ديرباز با عايقكاري آشنا بوده اند و با استفاده از مصالح ساختماني در دسترس، خانه هاي خود را طوري مي ساختند كه كمترين نياز را به گرمايش و سرمايش داشته باشد و اين خود جلوه اي از تمدن ديرينه ايران و ايرانيان است.</a:t>
            </a:r>
          </a:p>
          <a:p>
            <a:pPr algn="just" rtl="1"/>
            <a:r>
              <a:rPr lang="fa-IR" sz="2000" b="1" dirty="0" smtClean="0">
                <a:solidFill>
                  <a:schemeClr val="bg1"/>
                </a:solidFill>
                <a:latin typeface="Verdana" pitchFamily="34" charset="0"/>
                <a:cs typeface="B Homa" pitchFamily="2" charset="-78"/>
              </a:rPr>
              <a:t>عايق در تابستان باعث ميشود گرماي كمتري وارد ساختمان شود و در زمستان نيز جلوي خروج گرما از ساختمان و سرد شدن آن را ميگيرد</a:t>
            </a: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604996"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spTree>
    <p:extLst>
      <p:ext uri="{BB962C8B-B14F-4D97-AF65-F5344CB8AC3E}">
        <p14:creationId xmlns:p14="http://schemas.microsoft.com/office/powerpoint/2010/main" val="1092614875"/>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727228" y="980728"/>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000" b="1" dirty="0" smtClean="0">
                <a:solidFill>
                  <a:schemeClr val="bg1"/>
                </a:solidFill>
                <a:latin typeface="Verdana" pitchFamily="34" charset="0"/>
                <a:cs typeface="B Homa" pitchFamily="2" charset="-78"/>
              </a:rPr>
              <a:t>عايقها دو گروه اصلي دارند كه روش كار آنها كاملا متفاوت است:</a:t>
            </a:r>
          </a:p>
          <a:p>
            <a:pPr algn="just" rtl="1"/>
            <a:r>
              <a:rPr lang="fa-IR" sz="2000" b="1" dirty="0" smtClean="0">
                <a:solidFill>
                  <a:schemeClr val="bg1"/>
                </a:solidFill>
                <a:latin typeface="Verdana" pitchFamily="34" charset="0"/>
                <a:cs typeface="B Homa" pitchFamily="2" charset="-78"/>
              </a:rPr>
              <a:t>  </a:t>
            </a:r>
          </a:p>
          <a:p>
            <a:pPr algn="just" rtl="1"/>
            <a:r>
              <a:rPr lang="fa-IR" sz="2000" b="1" dirty="0" smtClean="0">
                <a:solidFill>
                  <a:schemeClr val="bg1"/>
                </a:solidFill>
                <a:latin typeface="Verdana" pitchFamily="34" charset="0"/>
                <a:cs typeface="B Homa" pitchFamily="2" charset="-78"/>
              </a:rPr>
              <a:t>عايقهايي كه در ساختار آنها حبابهاي هوا وجود دارد و باعث كاهش هدايت حرارت ميشوند. (مانند دانه های لیکا )</a:t>
            </a:r>
          </a:p>
          <a:p>
            <a:pPr algn="just" rtl="1"/>
            <a:endParaRPr lang="fa-IR" sz="2000" b="1" dirty="0">
              <a:solidFill>
                <a:schemeClr val="bg1"/>
              </a:solidFill>
              <a:latin typeface="Verdana" pitchFamily="34" charset="0"/>
              <a:cs typeface="B Homa" pitchFamily="2" charset="-78"/>
            </a:endParaRPr>
          </a:p>
          <a:p>
            <a:pPr algn="just" rtl="1"/>
            <a:r>
              <a:rPr lang="fa-IR" sz="2000" b="1" dirty="0" smtClean="0">
                <a:solidFill>
                  <a:schemeClr val="bg1"/>
                </a:solidFill>
                <a:latin typeface="Verdana" pitchFamily="34" charset="0"/>
                <a:cs typeface="B Homa" pitchFamily="2" charset="-78"/>
              </a:rPr>
              <a:t>عايقهايي كه حرارت را بازمي تابانند. پشت</a:t>
            </a:r>
          </a:p>
          <a:p>
            <a:pPr algn="just" rtl="1"/>
            <a:r>
              <a:rPr lang="fa-IR" sz="2000" b="1" dirty="0" smtClean="0">
                <a:solidFill>
                  <a:schemeClr val="bg1"/>
                </a:solidFill>
                <a:latin typeface="Verdana" pitchFamily="34" charset="0"/>
                <a:cs typeface="B Homa" pitchFamily="2" charset="-78"/>
              </a:rPr>
              <a:t> اين عايقها بايد حدود 20 ميليمتر فاصله هوايي تعبيه شود.</a:t>
            </a: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581128"/>
            <a:ext cx="2162175" cy="21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604996"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pic>
        <p:nvPicPr>
          <p:cNvPr id="36871" name="Picture 7" descr="C:\Users\reza\Desktop\imagesCAUJS4E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12" y="2236763"/>
            <a:ext cx="2790732" cy="2128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68401"/>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755650" y="1125538"/>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000" b="1" dirty="0" smtClean="0">
                <a:solidFill>
                  <a:schemeClr val="bg1"/>
                </a:solidFill>
                <a:latin typeface="Verdana" pitchFamily="34" charset="0"/>
                <a:cs typeface="B Homa" pitchFamily="2" charset="-78"/>
              </a:rPr>
              <a:t>عايقها چگونه ارزيابي مي شوند؟</a:t>
            </a:r>
          </a:p>
          <a:p>
            <a:pPr algn="just" rtl="1"/>
            <a:r>
              <a:rPr lang="fa-IR" sz="2000" b="1" dirty="0" smtClean="0">
                <a:solidFill>
                  <a:schemeClr val="bg1"/>
                </a:solidFill>
                <a:latin typeface="Verdana" pitchFamily="34" charset="0"/>
                <a:cs typeface="B Homa" pitchFamily="2" charset="-78"/>
              </a:rPr>
              <a:t>  فاكتور مهم در انتخاب عايقها، ميزان مقاومت حرارتي آنها است. هر قدر اين مقاومت بالاتر باشد، عايق حرارت را كمتر از خود عبور مي دهد و صرفه جويي اي كه به همراه دارد افزايش مي يابد. پس به جاي ضخامت عايقها، بايد مقاومت حرارتي آنها با هم مقايسه شود. عايقهاي گوناگون با مقاومتهاي حرارتي برابر، از نظر ميزان صرفه جويي در انرژي همانند هستند و تنها اختلاف آنها در قيمت و محل كاربرد است. </a:t>
            </a: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604996"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spTree>
    <p:extLst>
      <p:ext uri="{BB962C8B-B14F-4D97-AF65-F5344CB8AC3E}">
        <p14:creationId xmlns:p14="http://schemas.microsoft.com/office/powerpoint/2010/main" val="4053960722"/>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755650" y="1125538"/>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000" b="1" dirty="0" smtClean="0">
                <a:solidFill>
                  <a:schemeClr val="bg1"/>
                </a:solidFill>
                <a:latin typeface="Verdana" pitchFamily="34" charset="0"/>
                <a:cs typeface="B Homa" pitchFamily="2" charset="-78"/>
              </a:rPr>
              <a:t>طبق قانون، تمام ساخت و ساز هايي كه در كشور انجام ميشود بايد مطابق مقررات ملي ساختمان باشد كه در سال 1370 به تصويب رسيده است. مبحث نوزدهم اين مقررات مربوط به انرژي و صرفه جويي در آن است كه اجراي آن از تيرماه سال 1381 اجباري شده است. بر اساس اين مقررات، مقاومت حرارتي اجزاي خارجي ساختمان نبايد از حد معيني پايينتر باشد.  منظور از اجزاي خارجي ساختمان ، ديوار ها و سقفهايي است كه از يك طرف با محيط داخل ساختمان و از طرف ديگر با هواي آزاد در تماسند. بقيه ديوارها يا سقفها مانند ديوارهايي كه اتاقها را از هم جدا ميكنند يا سقفهاي بين طبقات شامل اين مقررات نمي شوند.</a:t>
            </a:r>
          </a:p>
          <a:p>
            <a:pPr algn="just" rtl="1"/>
            <a:r>
              <a:rPr lang="fa-IR" sz="2000" b="1" dirty="0" smtClean="0">
                <a:solidFill>
                  <a:schemeClr val="bg1"/>
                </a:solidFill>
                <a:latin typeface="Verdana" pitchFamily="34" charset="0"/>
                <a:cs typeface="B Homa" pitchFamily="2" charset="-78"/>
              </a:rPr>
              <a:t> </a:t>
            </a: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604996"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spTree>
    <p:extLst>
      <p:ext uri="{BB962C8B-B14F-4D97-AF65-F5344CB8AC3E}">
        <p14:creationId xmlns:p14="http://schemas.microsoft.com/office/powerpoint/2010/main" val="1570205768"/>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755650" y="1125538"/>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000" b="1" dirty="0" smtClean="0">
                <a:solidFill>
                  <a:schemeClr val="bg1"/>
                </a:solidFill>
                <a:latin typeface="Verdana" pitchFamily="34" charset="0"/>
                <a:cs typeface="B Homa" pitchFamily="2" charset="-78"/>
              </a:rPr>
              <a:t>براي تعيين حد مجاز مقاومت حرارتي اجزاي خارجي، ساختمانها را به چهار گروه تقسيم ميكنند. اين دسته بندي بر اساس موقعيت جغرافيايي، نوع كاربري، اندازه شهري كه ساختمان در آن قرار دارد و زيربناي ساختمان انجام مي گيرد. سپس ميزان عايق مورد نياز در هر يك از اين گروه هاي چهارگانه تعيين ميشود. </a:t>
            </a:r>
          </a:p>
          <a:p>
            <a:pPr algn="just" rtl="1"/>
            <a:r>
              <a:rPr lang="fa-IR" sz="2000" b="1" dirty="0" smtClean="0">
                <a:solidFill>
                  <a:schemeClr val="bg1"/>
                </a:solidFill>
                <a:latin typeface="Verdana" pitchFamily="34" charset="0"/>
                <a:cs typeface="B Homa" pitchFamily="2" charset="-78"/>
              </a:rPr>
              <a:t>رعايت اين حد اقل ها در ساختمانهايي كه از اين پس در مناطق شهري ساخته ميشوند الزاميست و شهرداري ها كه بر اجراي اين مقررات نظارت دارند، می بایست گواهي پايان كار را تنها در صورتي صادر كنند كه اين موازين رعايت شده باشد. </a:t>
            </a: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604996"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pic>
        <p:nvPicPr>
          <p:cNvPr id="4198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873" y="3501008"/>
            <a:ext cx="2024063"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038885"/>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794314" y="1196182"/>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000" b="1" dirty="0" smtClean="0">
                <a:solidFill>
                  <a:schemeClr val="bg1"/>
                </a:solidFill>
                <a:latin typeface="Verdana" pitchFamily="34" charset="0"/>
                <a:cs typeface="B Homa" pitchFamily="2" charset="-78"/>
              </a:rPr>
              <a:t>با وجود اینکه بعضی بر این باورند که اجرای مبحث 19 مقررات ملی ساختمان سبب افزایش هزینه‌های ساختمان می‌شود، اما چنانچه این مبحث در ساختمان بدرستی اجرا گردد، علاوه براینکه هزینه‌های اولیه ساخت را کاهش می‌دهد، با توجه به صرفه‌جویی انجام شده در هزینه‌های بهره‌برداری و مصرف انرژی  ساختمان، برای مصرف‌کننده سودآور نیز خواهد بود.</a:t>
            </a:r>
          </a:p>
          <a:p>
            <a:pPr algn="just" rtl="1"/>
            <a:endParaRPr lang="fa-IR" sz="2000" b="1" dirty="0" smtClean="0">
              <a:solidFill>
                <a:schemeClr val="bg1"/>
              </a:solidFill>
              <a:latin typeface="Verdana" pitchFamily="34" charset="0"/>
              <a:cs typeface="B Homa" pitchFamily="2" charset="-78"/>
            </a:endParaRP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604996"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pic>
        <p:nvPicPr>
          <p:cNvPr id="4198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9269" y="3110766"/>
            <a:ext cx="2365433" cy="2651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751757"/>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755650" y="1125539"/>
            <a:ext cx="7704138" cy="2447478"/>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b="1" dirty="0" smtClean="0">
                <a:solidFill>
                  <a:schemeClr val="bg1"/>
                </a:solidFill>
                <a:latin typeface="Verdana" pitchFamily="34" charset="0"/>
                <a:cs typeface="B Homa" pitchFamily="2" charset="-78"/>
              </a:rPr>
              <a:t>با اجرای مبحث 19 مقررات ملی ساختمان شامل عایق‌کاری سیستم تاسیسات و لوله‌ها، عایق‌کاری جداره خارجی ساختمان و نصب پنجره‌های دوجداره استاندارد در ساختمان حداکثر 5% هزینه‌های ساختمان را افزایش می‌دهد. اما ظرفیت سیستم گرمایش و سرمایش مورد نیاز ساختمان را  تا 40%  نسبت به حالتیکه این مبحث اجرا نمی‌شود، کوچکتر می‌کند، که این امر منجر به کاهش قابل ملاحظه هزینه‌ها می‌شود. بنابراین چنانچه در طراحی و ساخت ساختمان اصول اولیه مهندسی رعایت شود، علاوه بر ایجاد فضای مناسب برای زندگی ساکنین و افزایش سطح رفاه جامعه، هزینه‌های اولیه نیز کاهش می‌یابد.</a:t>
            </a: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604996"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pic>
        <p:nvPicPr>
          <p:cNvPr id="4198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1304" y="3429000"/>
            <a:ext cx="2312829" cy="2592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862626"/>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Titre 1"/>
          <p:cNvSpPr>
            <a:spLocks noGrp="1"/>
          </p:cNvSpPr>
          <p:nvPr>
            <p:ph type="ctrTitle" idx="4294967295"/>
          </p:nvPr>
        </p:nvSpPr>
        <p:spPr>
          <a:xfrm>
            <a:off x="685800" y="3861048"/>
            <a:ext cx="7772400" cy="2663825"/>
          </a:xfrm>
        </p:spPr>
        <p:txBody>
          <a:bodyPr/>
          <a:lstStyle/>
          <a:p>
            <a:pPr algn="just" rtl="1"/>
            <a:r>
              <a:rPr lang="ar-SA" sz="2000" b="1" dirty="0" smtClean="0">
                <a:solidFill>
                  <a:schemeClr val="bg1"/>
                </a:solidFill>
                <a:cs typeface="B Nazanin" pitchFamily="2" charset="-78"/>
              </a:rPr>
              <a:t>در عصر حاضر انرژي يكي از مهمترين شاخصه هاي اقتصادي و تامين آن از ابزارهاي سياسي دولت ها بشمار مي رود. پر واضح است كه با توجه به محدوديت منابع انرژي و همچنين هزينه هاي استخراج و بهره برداري، با روند روبه رشد بهاي انرژي مصرفي روبرو مي باشيم بطوريكه پس از بحران انرژي در سال 1973 كشورهاي اروپايي و توسعه يافته صنعتي اقدام به اجراي فعاليت هاي صرفه جويانه و تدوين قانون جامع انرژي اروپا نموده اند زيرا صرفه جويي در مصرف انرژي بعنوان يك سرمايه گذاري مي تواند موجبات كاهش هزينه هاي عمومي را فراهم آورد. در عين حال براي سازمان ها و مراكز مصرف انرژي كاهش هزينه ها در هنگام كمبود منابع مالي و مشكلات بودجه اي اقدامي بسيار مفيد و سازنده بشمار مي رود</a:t>
            </a:r>
            <a:r>
              <a:rPr lang="en-US" sz="2000" b="1" dirty="0" smtClean="0">
                <a:solidFill>
                  <a:schemeClr val="bg1"/>
                </a:solidFill>
                <a:cs typeface="B Nazanin" pitchFamily="2" charset="-78"/>
              </a:rPr>
              <a:t>.</a:t>
            </a:r>
            <a:endParaRPr lang="fr-CA" sz="2000" b="1" dirty="0">
              <a:solidFill>
                <a:schemeClr val="bg1"/>
              </a:solidFill>
              <a:cs typeface="B Nazanin" pitchFamily="2" charset="-78"/>
            </a:endParaRPr>
          </a:p>
        </p:txBody>
      </p:sp>
      <p:sp>
        <p:nvSpPr>
          <p:cNvPr id="22540" name="AutoShape 12" descr="ANd9GcQj3cZXKxnPWoKnNfKEhKNzjHpvKkCxSAiLzrZvzsh-a411Ltot"/>
          <p:cNvSpPr>
            <a:spLocks noChangeAspect="1" noChangeArrowheads="1"/>
          </p:cNvSpPr>
          <p:nvPr/>
        </p:nvSpPr>
        <p:spPr bwMode="auto">
          <a:xfrm>
            <a:off x="3938588" y="2628900"/>
            <a:ext cx="1266825" cy="16002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2" name="AutoShape 14" descr="ANd9GcQj3cZXKxnPWoKnNfKEhKNzjHpvKkCxSAiLzrZvzsh-a411Ltot"/>
          <p:cNvSpPr>
            <a:spLocks noChangeAspect="1" noChangeArrowheads="1"/>
          </p:cNvSpPr>
          <p:nvPr/>
        </p:nvSpPr>
        <p:spPr bwMode="auto">
          <a:xfrm>
            <a:off x="3619500" y="2228850"/>
            <a:ext cx="1905000" cy="24003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4" name="AutoShape 16" descr="ANd9GcQj3cZXKxnPWoKnNfKEhKNzjHpvKkCxSAiLzrZvzsh-a411Ltot"/>
          <p:cNvSpPr>
            <a:spLocks noChangeAspect="1" noChangeArrowheads="1"/>
          </p:cNvSpPr>
          <p:nvPr/>
        </p:nvSpPr>
        <p:spPr bwMode="auto">
          <a:xfrm>
            <a:off x="3619500" y="2228850"/>
            <a:ext cx="1905000" cy="24003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604996"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a:solidFill>
                  <a:srgbClr val="FFFFFF"/>
                </a:solidFill>
                <a:latin typeface="Verdana" pitchFamily="34" charset="0"/>
                <a:cs typeface="B Titr" pitchFamily="2" charset="-78"/>
              </a:rPr>
              <a:t>صنعت ساختمان و توسعه پایدار:</a:t>
            </a:r>
            <a:endParaRPr lang="fr-FR" sz="3200" dirty="0">
              <a:solidFill>
                <a:srgbClr val="FFFFFF"/>
              </a:solidFill>
              <a:cs typeface="B Titr" pitchFamily="2" charset="-78"/>
            </a:endParaRPr>
          </a:p>
        </p:txBody>
      </p:sp>
      <p:sp>
        <p:nvSpPr>
          <p:cNvPr id="2" name="AutoShape 2" descr="hamshahrionline-Sustainable-Developmen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 name="AutoShape 4" descr="hamshahrionline-Sustainable-Developm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40965" name="Picture 5" descr="C:\Users\reza\Pictures\untitl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556793"/>
            <a:ext cx="4036254" cy="3027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59531458"/>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824" y="285949"/>
            <a:ext cx="3070371" cy="306360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amshahrionline-Sustainable-Developmen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 name="AutoShape 4" descr="hamshahrionline-Sustainable-Developm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74" y="3501008"/>
            <a:ext cx="8286750" cy="2990850"/>
          </a:xfrm>
          <a:prstGeom prst="rect">
            <a:avLst/>
          </a:prstGeom>
        </p:spPr>
      </p:pic>
    </p:spTree>
    <p:extLst>
      <p:ext uri="{BB962C8B-B14F-4D97-AF65-F5344CB8AC3E}">
        <p14:creationId xmlns:p14="http://schemas.microsoft.com/office/powerpoint/2010/main" val="49558641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3707904" y="257175"/>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a:solidFill>
                <a:schemeClr val="bg1"/>
              </a:solidFill>
              <a:cs typeface="B Titr" pitchFamily="2" charset="-78"/>
            </a:endParaRPr>
          </a:p>
        </p:txBody>
      </p:sp>
      <p:sp>
        <p:nvSpPr>
          <p:cNvPr id="3080" name="Text Box 8"/>
          <p:cNvSpPr txBox="1">
            <a:spLocks noChangeArrowheads="1"/>
          </p:cNvSpPr>
          <p:nvPr/>
        </p:nvSpPr>
        <p:spPr bwMode="auto">
          <a:xfrm>
            <a:off x="755650" y="1125538"/>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r" rtl="1"/>
            <a:endParaRPr lang="fr-FR" sz="2000" b="1" dirty="0">
              <a:solidFill>
                <a:schemeClr val="bg1"/>
              </a:solidFill>
              <a:latin typeface="Verdana" pitchFamily="34" charset="0"/>
              <a:cs typeface="B Homa" pitchFamily="2" charset="-78"/>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1641927"/>
              </p:ext>
            </p:extLst>
          </p:nvPr>
        </p:nvGraphicFramePr>
        <p:xfrm>
          <a:off x="914400" y="549562"/>
          <a:ext cx="8229600" cy="4333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http://t2.gstatic.com/images?q=tbn:ANd9GcQNo_66ohwi6tQXArZqu7bmz--0fX15ijYsZ1ccBeP5Gm1Ak_ZzJ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7" y="4941168"/>
            <a:ext cx="1724069" cy="12930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039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3707904" y="257175"/>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a:solidFill>
                <a:schemeClr val="bg1"/>
              </a:solidFill>
              <a:cs typeface="B Titr" pitchFamily="2" charset="-78"/>
            </a:endParaRPr>
          </a:p>
        </p:txBody>
      </p:sp>
      <p:sp>
        <p:nvSpPr>
          <p:cNvPr id="3080" name="Text Box 8"/>
          <p:cNvSpPr txBox="1">
            <a:spLocks noChangeArrowheads="1"/>
          </p:cNvSpPr>
          <p:nvPr/>
        </p:nvSpPr>
        <p:spPr bwMode="auto">
          <a:xfrm>
            <a:off x="2483768" y="549562"/>
            <a:ext cx="5976020" cy="4895563"/>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r" rtl="1"/>
            <a:r>
              <a:rPr lang="fa-IR" sz="2000" dirty="0" smtClean="0">
                <a:cs typeface="B Nazanin" pitchFamily="2" charset="-78"/>
              </a:rPr>
              <a:t>در سال ۱۹۹۲ در «کنفرانس زمین» توسعه پایدار چنین تعریف شد:   </a:t>
            </a:r>
            <a:r>
              <a:rPr lang="fa-IR" sz="2000" b="1" dirty="0" smtClean="0">
                <a:cs typeface="B Nazanin" pitchFamily="2" charset="-78"/>
              </a:rPr>
              <a:t>رفع نیازهای نسل حاضر بدون مصالحه با نسل‌های آینده در باره نیازهای آن‌ها. </a:t>
            </a:r>
          </a:p>
          <a:p>
            <a:pPr algn="r" rtl="1"/>
            <a:r>
              <a:rPr lang="fa-IR" sz="2000" dirty="0" smtClean="0">
                <a:solidFill>
                  <a:srgbClr val="00CC00"/>
                </a:solidFill>
                <a:cs typeface="B Nazanin" pitchFamily="2" charset="-78"/>
              </a:rPr>
              <a:t>کمیسیون جهانی محیط زیست، توسعه پایدار را این گونه تعریف کرد: </a:t>
            </a:r>
            <a:r>
              <a:rPr lang="fa-IR" sz="2000" b="1" dirty="0" smtClean="0">
                <a:solidFill>
                  <a:srgbClr val="00CC00"/>
                </a:solidFill>
                <a:cs typeface="B Nazanin" pitchFamily="2" charset="-78"/>
              </a:rPr>
              <a:t>«توسعه پایدار فرایند تغییری است در استفاده از منابع، هدایت سرمایه گذاری‌ها، سمت گیری توسعه تکنولوژی و تغییری نهادی است که با نیازهای حال و آینده سازگار باشد.»</a:t>
            </a:r>
          </a:p>
          <a:p>
            <a:pPr algn="r" rtl="1"/>
            <a:r>
              <a:rPr lang="fa-IR" sz="2000" dirty="0" smtClean="0">
                <a:solidFill>
                  <a:srgbClr val="0C7CD2"/>
                </a:solidFill>
                <a:cs typeface="B Nazanin" pitchFamily="2" charset="-78"/>
              </a:rPr>
              <a:t> </a:t>
            </a:r>
            <a:r>
              <a:rPr lang="fa-IR" sz="2000" dirty="0" smtClean="0">
                <a:cs typeface="B Nazanin" pitchFamily="2" charset="-78"/>
              </a:rPr>
              <a:t>کمیسیون «برانت لند» درباره توسعه پایدار می‌گوید: </a:t>
            </a:r>
          </a:p>
          <a:p>
            <a:pPr algn="r" rtl="1"/>
            <a:r>
              <a:rPr lang="fa-IR" sz="2000" dirty="0" smtClean="0">
                <a:cs typeface="B Nazanin" pitchFamily="2" charset="-78"/>
              </a:rPr>
              <a:t>«توسعه پایدار به عنوان یک فرایند که لازمه بهبود و پیشرفت است. فرایندی که اساس بهبود وضعیت و از میان برنده کاستی‌ها ی اجتماعی، فرهنگی جوامع پیشرفته‌است و باید موتور محرکه پیشرفت متعادل، متناسب و هماهنگ اقتصادی، اجتماعی و فرهنگی تمامی جوامع و بویژه کشورهای در حال توسعه باشد».</a:t>
            </a:r>
            <a:endParaRPr lang="fr-FR" sz="2000" b="1" dirty="0">
              <a:latin typeface="Verdana" pitchFamily="34" charset="0"/>
              <a:cs typeface="B Nazanin" pitchFamily="2" charset="-78"/>
            </a:endParaRPr>
          </a:p>
        </p:txBody>
      </p:sp>
      <p:pic>
        <p:nvPicPr>
          <p:cNvPr id="6" name="Picture 2" descr="http://t2.gstatic.com/images?q=tbn:ANd9GcQNo_66ohwi6tQXArZqu7bmz--0fX15ijYsZ1ccBeP5Gm1Ak_ZzJ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157192"/>
            <a:ext cx="1524000" cy="114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810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3707904" y="257175"/>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a:solidFill>
                <a:schemeClr val="bg1"/>
              </a:solidFill>
              <a:cs typeface="B Titr" pitchFamily="2" charset="-78"/>
            </a:endParaRPr>
          </a:p>
        </p:txBody>
      </p:sp>
      <p:sp>
        <p:nvSpPr>
          <p:cNvPr id="3080" name="Text Box 8"/>
          <p:cNvSpPr txBox="1">
            <a:spLocks noChangeArrowheads="1"/>
          </p:cNvSpPr>
          <p:nvPr/>
        </p:nvSpPr>
        <p:spPr bwMode="auto">
          <a:xfrm>
            <a:off x="2462901" y="1556792"/>
            <a:ext cx="5976020" cy="4895563"/>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000" b="1" dirty="0" smtClean="0">
                <a:cs typeface="B Nazanin" pitchFamily="2" charset="-78"/>
              </a:rPr>
              <a:t>توسعه پایدار توسعه‌ای است که نیازهای فعلی خود را بدون خدشه‌دار کردن به توانایی نسل آینده برآورد ساخته و نیازهای خود را پاسخ گوید. در این تعریف حق هر نسل در برخورداری از همان مقدار سرمایه طبیعی که در اختیار دیگر نسل‌ها قرار داشته به رسمیت شناخته شده و استفاده از سرمایه طبیعی در حد بهره آن مجاز شمرده شده‌است.</a:t>
            </a:r>
            <a:endParaRPr lang="fr-FR" sz="2000" b="1" dirty="0">
              <a:solidFill>
                <a:schemeClr val="bg1"/>
              </a:solidFill>
              <a:latin typeface="Verdana" pitchFamily="34" charset="0"/>
              <a:cs typeface="B Nazanin" pitchFamily="2" charset="-78"/>
            </a:endParaRPr>
          </a:p>
        </p:txBody>
      </p:sp>
      <p:pic>
        <p:nvPicPr>
          <p:cNvPr id="37890" name="Picture 2" descr="http://t2.gstatic.com/images?q=tbn:ANd9GcQNo_66ohwi6tQXArZqu7bmz--0fX15ijYsZ1ccBeP5Gm1Ak_ZzJ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157192"/>
            <a:ext cx="1524000" cy="114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38335"/>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7107558" y="257175"/>
            <a:ext cx="1136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اهداف</a:t>
            </a:r>
            <a:endParaRPr lang="fr-FR" sz="3200" dirty="0">
              <a:solidFill>
                <a:schemeClr val="bg1"/>
              </a:solidFill>
              <a:cs typeface="B Titr" pitchFamily="2" charset="-78"/>
            </a:endParaRPr>
          </a:p>
        </p:txBody>
      </p:sp>
      <p:graphicFrame>
        <p:nvGraphicFramePr>
          <p:cNvPr id="2" name="Diagram 1"/>
          <p:cNvGraphicFramePr/>
          <p:nvPr>
            <p:extLst>
              <p:ext uri="{D42A27DB-BD31-4B8C-83A1-F6EECF244321}">
                <p14:modId xmlns:p14="http://schemas.microsoft.com/office/powerpoint/2010/main" val="2356884566"/>
              </p:ext>
            </p:extLst>
          </p:nvPr>
        </p:nvGraphicFramePr>
        <p:xfrm>
          <a:off x="755650" y="1125538"/>
          <a:ext cx="7704138"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83" name="Picture 11" descr="Energy_loss_from_typical_hos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707904" y="257175"/>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fa-IR" sz="3200" b="1" dirty="0" smtClean="0">
                <a:solidFill>
                  <a:schemeClr val="bg1"/>
                </a:solidFill>
                <a:latin typeface="Verdana" pitchFamily="34" charset="0"/>
                <a:cs typeface="B Titr" pitchFamily="2" charset="-78"/>
              </a:rPr>
              <a:t>صنعت ساختمان و توسعه پایدار:</a:t>
            </a:r>
            <a:endParaRPr lang="fr-FR" sz="3200" dirty="0">
              <a:solidFill>
                <a:schemeClr val="bg1"/>
              </a:solidFill>
              <a:cs typeface="B Titr"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984940271"/>
              </p:ext>
            </p:extLst>
          </p:nvPr>
        </p:nvGraphicFramePr>
        <p:xfrm>
          <a:off x="1438671" y="1196750"/>
          <a:ext cx="6013649" cy="4003741"/>
        </p:xfrm>
        <a:graphic>
          <a:graphicData uri="http://schemas.openxmlformats.org/drawingml/2006/table">
            <a:tbl>
              <a:tblPr/>
              <a:tblGrid>
                <a:gridCol w="2312941"/>
                <a:gridCol w="925177"/>
                <a:gridCol w="925177"/>
                <a:gridCol w="925177"/>
                <a:gridCol w="925177"/>
              </a:tblGrid>
              <a:tr h="946753">
                <a:tc gridSpan="5">
                  <a:txBody>
                    <a:bodyPr/>
                    <a:lstStyle/>
                    <a:p>
                      <a:pPr algn="ctr" rtl="1" fontAlgn="ctr"/>
                      <a:r>
                        <a:rPr lang="ar-SA" sz="1400" b="1" i="0" u="none" strike="noStrike" baseline="0" dirty="0">
                          <a:solidFill>
                            <a:schemeClr val="bg1"/>
                          </a:solidFill>
                          <a:effectLst/>
                          <a:latin typeface="Zar"/>
                          <a:cs typeface="B Zar" pitchFamily="2" charset="-78"/>
                        </a:rPr>
                        <a:t>مقايسه شاخص هاي مهم نفت در سالهاي 1357 و 1387       (واحد: ميليون ليتر در روز)</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7673">
                <a:tc rowSpan="2">
                  <a:txBody>
                    <a:bodyPr/>
                    <a:lstStyle/>
                    <a:p>
                      <a:pPr algn="ctr" rtl="1" fontAlgn="ctr"/>
                      <a:r>
                        <a:rPr lang="ar-SA" sz="1400" b="1" i="0" u="none" strike="noStrike" dirty="0">
                          <a:solidFill>
                            <a:srgbClr val="000080"/>
                          </a:solidFill>
                          <a:effectLst/>
                          <a:latin typeface="Zar"/>
                          <a:cs typeface="B Zar" pitchFamily="2" charset="-78"/>
                        </a:rPr>
                        <a:t>نوع فرآورده</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FF99"/>
                    </a:solidFill>
                  </a:tcPr>
                </a:tc>
                <a:tc gridSpan="2">
                  <a:txBody>
                    <a:bodyPr/>
                    <a:lstStyle/>
                    <a:p>
                      <a:pPr algn="ctr" rtl="1" fontAlgn="ctr"/>
                      <a:r>
                        <a:rPr lang="ar-SA" sz="1400" b="1" i="0" u="none" strike="noStrike">
                          <a:solidFill>
                            <a:srgbClr val="000080"/>
                          </a:solidFill>
                          <a:effectLst/>
                          <a:latin typeface="Zar"/>
                          <a:cs typeface="B Zar" pitchFamily="2" charset="-78"/>
                        </a:rPr>
                        <a:t>وضعيت توليد</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FF99"/>
                    </a:solidFill>
                  </a:tcPr>
                </a:tc>
                <a:tc hMerge="1">
                  <a:txBody>
                    <a:bodyPr/>
                    <a:lstStyle/>
                    <a:p>
                      <a:endParaRPr lang="en-US"/>
                    </a:p>
                  </a:txBody>
                  <a:tcPr/>
                </a:tc>
                <a:tc gridSpan="2">
                  <a:txBody>
                    <a:bodyPr/>
                    <a:lstStyle/>
                    <a:p>
                      <a:pPr algn="ctr" rtl="1" fontAlgn="ctr"/>
                      <a:r>
                        <a:rPr lang="ar-SA" sz="1400" b="1" i="0" u="none" strike="noStrike">
                          <a:solidFill>
                            <a:srgbClr val="000080"/>
                          </a:solidFill>
                          <a:effectLst/>
                          <a:latin typeface="Zar"/>
                          <a:cs typeface="B Zar" pitchFamily="2" charset="-78"/>
                        </a:rPr>
                        <a:t>وضعيت مصرف</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FFFFCC"/>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FF99"/>
                    </a:solidFill>
                  </a:tcPr>
                </a:tc>
                <a:tc hMerge="1">
                  <a:txBody>
                    <a:bodyPr/>
                    <a:lstStyle/>
                    <a:p>
                      <a:endParaRPr lang="en-US"/>
                    </a:p>
                  </a:txBody>
                  <a:tcPr/>
                </a:tc>
              </a:tr>
              <a:tr h="467673">
                <a:tc vMerge="1">
                  <a:txBody>
                    <a:bodyPr/>
                    <a:lstStyle/>
                    <a:p>
                      <a:endParaRPr lang="en-US"/>
                    </a:p>
                  </a:txBody>
                  <a:tcPr/>
                </a:tc>
                <a:tc>
                  <a:txBody>
                    <a:bodyPr/>
                    <a:lstStyle/>
                    <a:p>
                      <a:pPr algn="ctr" rtl="1" fontAlgn="ctr"/>
                      <a:r>
                        <a:rPr lang="ar-SA" sz="1400" b="1" i="0" u="none" strike="noStrike">
                          <a:solidFill>
                            <a:srgbClr val="000080"/>
                          </a:solidFill>
                          <a:effectLst/>
                          <a:latin typeface="Zar"/>
                          <a:cs typeface="B Zar" pitchFamily="2" charset="-78"/>
                        </a:rPr>
                        <a:t>سال 57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FF99"/>
                    </a:solidFill>
                  </a:tcPr>
                </a:tc>
                <a:tc>
                  <a:txBody>
                    <a:bodyPr/>
                    <a:lstStyle/>
                    <a:p>
                      <a:pPr algn="ctr" rtl="1" fontAlgn="ctr"/>
                      <a:r>
                        <a:rPr lang="ar-SA" sz="1400" b="1" i="0" u="none" strike="noStrike">
                          <a:solidFill>
                            <a:srgbClr val="000080"/>
                          </a:solidFill>
                          <a:effectLst/>
                          <a:latin typeface="Zar"/>
                          <a:cs typeface="B Zar" pitchFamily="2" charset="-78"/>
                        </a:rPr>
                        <a:t>سال 87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FF99"/>
                    </a:solidFill>
                  </a:tcPr>
                </a:tc>
                <a:tc>
                  <a:txBody>
                    <a:bodyPr/>
                    <a:lstStyle/>
                    <a:p>
                      <a:pPr algn="ctr" rtl="1" fontAlgn="ctr"/>
                      <a:r>
                        <a:rPr lang="ar-SA" sz="1400" b="1" i="0" u="none" strike="noStrike">
                          <a:solidFill>
                            <a:srgbClr val="000080"/>
                          </a:solidFill>
                          <a:effectLst/>
                          <a:latin typeface="Zar"/>
                          <a:cs typeface="B Zar" pitchFamily="2" charset="-78"/>
                        </a:rPr>
                        <a:t>سال 57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FF99"/>
                    </a:solidFill>
                  </a:tcPr>
                </a:tc>
                <a:tc>
                  <a:txBody>
                    <a:bodyPr/>
                    <a:lstStyle/>
                    <a:p>
                      <a:pPr algn="ctr" rtl="1" fontAlgn="ctr"/>
                      <a:r>
                        <a:rPr lang="ar-SA" sz="1400" b="1" i="0" u="none" strike="noStrike">
                          <a:solidFill>
                            <a:srgbClr val="000080"/>
                          </a:solidFill>
                          <a:effectLst/>
                          <a:latin typeface="Zar"/>
                          <a:cs typeface="B Zar" pitchFamily="2" charset="-78"/>
                        </a:rPr>
                        <a:t>سال 87</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FF99"/>
                    </a:solidFill>
                  </a:tcPr>
                </a:tc>
              </a:tr>
              <a:tr h="353607">
                <a:tc>
                  <a:txBody>
                    <a:bodyPr/>
                    <a:lstStyle/>
                    <a:p>
                      <a:pPr algn="ctr" rtl="1" fontAlgn="ctr"/>
                      <a:r>
                        <a:rPr lang="ar-SA" sz="1400" b="1" i="0" u="none" strike="noStrike">
                          <a:effectLst/>
                          <a:latin typeface="Zar"/>
                          <a:cs typeface="B Zar" pitchFamily="2" charset="-78"/>
                        </a:rPr>
                        <a:t>مجموع پنج فرآورده نفتي اصلي</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99.74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234.3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75.28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234.99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r>
              <a:tr h="353607">
                <a:tc>
                  <a:txBody>
                    <a:bodyPr/>
                    <a:lstStyle/>
                    <a:p>
                      <a:pPr algn="ctr" rtl="1" fontAlgn="ctr"/>
                      <a:r>
                        <a:rPr lang="ar-SA" sz="1400" b="1" i="0" u="none" strike="noStrike">
                          <a:effectLst/>
                          <a:latin typeface="Zar"/>
                          <a:cs typeface="B Zar" pitchFamily="2" charset="-78"/>
                        </a:rPr>
                        <a:t>گاز مايع</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dirty="0">
                          <a:effectLst/>
                          <a:latin typeface="Zar"/>
                          <a:cs typeface="B Zar" pitchFamily="2" charset="-78"/>
                        </a:rPr>
                        <a:t>3.44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7.82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2.49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10.99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r>
              <a:tr h="353607">
                <a:tc>
                  <a:txBody>
                    <a:bodyPr/>
                    <a:lstStyle/>
                    <a:p>
                      <a:pPr algn="ctr" rtl="1" fontAlgn="ctr"/>
                      <a:r>
                        <a:rPr lang="ar-SA" sz="1400" b="1" i="0" u="none" strike="noStrike">
                          <a:effectLst/>
                          <a:latin typeface="Zar"/>
                          <a:cs typeface="B Zar" pitchFamily="2" charset="-78"/>
                        </a:rPr>
                        <a:t>بنزين</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14.43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43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13.78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66.8</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r>
              <a:tr h="353607">
                <a:tc>
                  <a:txBody>
                    <a:bodyPr/>
                    <a:lstStyle/>
                    <a:p>
                      <a:pPr algn="ctr" rtl="1" fontAlgn="ctr"/>
                      <a:r>
                        <a:rPr lang="ar-SA" sz="1400" b="1" i="0" u="none" strike="noStrike" dirty="0">
                          <a:effectLst/>
                          <a:latin typeface="Zar"/>
                          <a:cs typeface="B Zar" pitchFamily="2" charset="-78"/>
                        </a:rPr>
                        <a:t>نفت سفيد</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13.31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21.35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16.23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18.4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r>
              <a:tr h="353607">
                <a:tc>
                  <a:txBody>
                    <a:bodyPr/>
                    <a:lstStyle/>
                    <a:p>
                      <a:pPr algn="ctr" rtl="1" fontAlgn="ctr"/>
                      <a:r>
                        <a:rPr lang="ar-SA" sz="1400" b="1" i="0" u="none" strike="noStrike" dirty="0">
                          <a:effectLst/>
                          <a:latin typeface="Zar"/>
                          <a:cs typeface="B Zar" pitchFamily="2" charset="-78"/>
                        </a:rPr>
                        <a:t>نفت گاز</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25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dirty="0">
                          <a:effectLst/>
                          <a:latin typeface="Zar"/>
                          <a:cs typeface="B Zar" pitchFamily="2" charset="-78"/>
                        </a:rPr>
                        <a:t>84.96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25.88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91.8</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6350" cap="flat" cmpd="sng" algn="ctr">
                      <a:solidFill>
                        <a:srgbClr val="FFFFCC"/>
                      </a:solidFill>
                      <a:prstDash val="solid"/>
                      <a:round/>
                      <a:headEnd type="none" w="med" len="med"/>
                      <a:tailEnd type="none" w="med" len="med"/>
                    </a:lnB>
                    <a:solidFill>
                      <a:srgbClr val="FFCC99"/>
                    </a:solidFill>
                  </a:tcPr>
                </a:tc>
              </a:tr>
              <a:tr h="353607">
                <a:tc>
                  <a:txBody>
                    <a:bodyPr/>
                    <a:lstStyle/>
                    <a:p>
                      <a:pPr algn="ctr" rtl="1" fontAlgn="ctr"/>
                      <a:r>
                        <a:rPr lang="ar-SA" sz="1400" b="1" i="0" u="none" strike="noStrike" dirty="0">
                          <a:effectLst/>
                          <a:latin typeface="Zar"/>
                          <a:cs typeface="B Zar" pitchFamily="2" charset="-78"/>
                        </a:rPr>
                        <a:t>نفت كوره</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43.56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77.13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ar-SA" sz="1400" b="1" i="0" u="none" strike="noStrike">
                          <a:effectLst/>
                          <a:latin typeface="Zar"/>
                          <a:cs typeface="B Zar" pitchFamily="2" charset="-78"/>
                        </a:rPr>
                        <a:t>16.9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ar-SA" sz="1400" b="1" i="0" u="none" strike="noStrike" dirty="0">
                          <a:effectLst/>
                          <a:latin typeface="Zar"/>
                          <a:cs typeface="B Zar" pitchFamily="2" charset="-78"/>
                        </a:rPr>
                        <a:t>47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FFFFCC"/>
                      </a:solidFill>
                      <a:prstDash val="solid"/>
                      <a:round/>
                      <a:headEnd type="none" w="med" len="med"/>
                      <a:tailEnd type="none" w="med" len="med"/>
                    </a:lnR>
                    <a:lnT w="6350" cap="flat" cmpd="sng" algn="ctr">
                      <a:solidFill>
                        <a:srgbClr val="FFFFC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bl>
          </a:graphicData>
        </a:graphic>
      </p:graphicFrame>
    </p:spTree>
    <p:extLst>
      <p:ext uri="{BB962C8B-B14F-4D97-AF65-F5344CB8AC3E}">
        <p14:creationId xmlns:p14="http://schemas.microsoft.com/office/powerpoint/2010/main" val="3429505674"/>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3707904"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sp>
        <p:nvSpPr>
          <p:cNvPr id="3080" name="Text Box 8"/>
          <p:cNvSpPr txBox="1">
            <a:spLocks noChangeArrowheads="1"/>
          </p:cNvSpPr>
          <p:nvPr/>
        </p:nvSpPr>
        <p:spPr bwMode="auto">
          <a:xfrm>
            <a:off x="755650" y="1125538"/>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400" b="1" dirty="0" smtClean="0">
                <a:solidFill>
                  <a:schemeClr val="bg1"/>
                </a:solidFill>
                <a:latin typeface="Verdana" pitchFamily="34" charset="0"/>
                <a:cs typeface="B Homa" pitchFamily="2" charset="-78"/>
              </a:rPr>
              <a:t>کشور ماحدود 1% جمعیت جهان را دارد و در حدود 2% از انرژی جهان را مصرف می نماید . استفاده از برق ، گاز وسوخت مایع جهت گرمایش از مدتها پیش برای ما به صورت امری عادی درآمده و امروزه هیچ منزلی نمی تواند بدون استفاده از تجهیزات گرمایشی ، قابل سکونت باشد . </a:t>
            </a:r>
          </a:p>
          <a:p>
            <a:pPr algn="just" rtl="1"/>
            <a:endParaRPr lang="fr-FR" sz="2000" b="1" dirty="0">
              <a:solidFill>
                <a:schemeClr val="bg1"/>
              </a:solidFill>
              <a:latin typeface="Verdana" pitchFamily="34" charset="0"/>
              <a:cs typeface="B Homa" pitchFamily="2" charset="-78"/>
            </a:endParaRP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75298"/>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3707904" y="239809"/>
            <a:ext cx="4639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3200" b="1" dirty="0" smtClean="0">
                <a:solidFill>
                  <a:schemeClr val="bg1"/>
                </a:solidFill>
                <a:latin typeface="Verdana" pitchFamily="34" charset="0"/>
                <a:cs typeface="B Titr" pitchFamily="2" charset="-78"/>
              </a:rPr>
              <a:t>صنعت ساختمان و توسعه پایدار:</a:t>
            </a:r>
            <a:endParaRPr lang="fr-FR" sz="3200" dirty="0" smtClean="0">
              <a:solidFill>
                <a:schemeClr val="bg1"/>
              </a:solidFill>
              <a:cs typeface="B Titr" pitchFamily="2" charset="-78"/>
            </a:endParaRPr>
          </a:p>
        </p:txBody>
      </p:sp>
      <p:sp>
        <p:nvSpPr>
          <p:cNvPr id="3080" name="Text Box 8"/>
          <p:cNvSpPr txBox="1">
            <a:spLocks noChangeArrowheads="1"/>
          </p:cNvSpPr>
          <p:nvPr/>
        </p:nvSpPr>
        <p:spPr bwMode="auto">
          <a:xfrm>
            <a:off x="755650" y="1125538"/>
            <a:ext cx="7704138" cy="4319587"/>
          </a:xfrm>
          <a:prstGeom prst="rect">
            <a:avLst/>
          </a:prstGeom>
          <a:noFill/>
          <a:ln>
            <a:noFill/>
          </a:ln>
          <a:effectLst/>
          <a:extLst>
            <a:ext uri="{909E8E84-426E-40DD-AFC4-6F175D3DCCD1}">
              <a14:hiddenFill xmlns:a14="http://schemas.microsoft.com/office/drawing/2010/main">
                <a:solidFill>
                  <a:schemeClr val="bg1">
                    <a:alpha val="8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p>
            <a:pPr algn="just" rtl="1"/>
            <a:r>
              <a:rPr lang="fa-IR" sz="2400" b="1" dirty="0" smtClean="0">
                <a:solidFill>
                  <a:schemeClr val="bg1"/>
                </a:solidFill>
                <a:latin typeface="Verdana" pitchFamily="34" charset="0"/>
                <a:cs typeface="B Homa" pitchFamily="2" charset="-78"/>
              </a:rPr>
              <a:t>سالها بهای انواع انرژی افزایش ناچیزی داشت و انرژی گرمایشی با شرایط مناسبی در دسترس بود ، ولی این وضعیت به دلیل شرایط جهانی و افزایش بهای انرژی ( نفت ، برق و گاز) درحال تغییر است . تولید انرژی بسیارپر هزینه است به طوریکه برای تولید 1 مگاوات برق حدود 1000 دلار سرمایه گذاری اولیه نیاز است و در طول استفاده از تاسیسات ، هزینه های جاری نیز به آن افزوده می شود . </a:t>
            </a:r>
          </a:p>
          <a:p>
            <a:pPr algn="just" rtl="1"/>
            <a:endParaRPr lang="fr-FR" sz="2000" b="1" dirty="0">
              <a:solidFill>
                <a:schemeClr val="bg1"/>
              </a:solidFill>
              <a:latin typeface="Verdana" pitchFamily="34" charset="0"/>
              <a:cs typeface="B Homa" pitchFamily="2" charset="-78"/>
            </a:endParaRPr>
          </a:p>
        </p:txBody>
      </p:sp>
      <p:pic>
        <p:nvPicPr>
          <p:cNvPr id="3083" name="Picture 11" descr="Energy_loss_from_typical_hos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1" y="4437063"/>
            <a:ext cx="2162175" cy="215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067674"/>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3">
  <a:themeElements>
    <a:clrScheme name="153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3">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3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1687</Words>
  <Application>Microsoft Office PowerPoint</Application>
  <PresentationFormat>On-screen Show (4:3)</PresentationFormat>
  <Paragraphs>108</Paragraphs>
  <Slides>21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B Homa</vt:lpstr>
      <vt:lpstr>B Nazanin</vt:lpstr>
      <vt:lpstr>B Titr</vt:lpstr>
      <vt:lpstr>B Zar</vt:lpstr>
      <vt:lpstr>Calibri</vt:lpstr>
      <vt:lpstr>Verdana</vt:lpstr>
      <vt:lpstr>Zar</vt:lpstr>
      <vt:lpstr>Modèle par défaut</vt:lpstr>
      <vt:lpstr>153</vt:lpstr>
      <vt:lpstr>PowerPoint Presentation</vt:lpstr>
      <vt:lpstr>در عصر حاضر انرژي يكي از مهمترين شاخصه هاي اقتصادي و تامين آن از ابزارهاي سياسي دولت ها بشمار مي رود. پر واضح است كه با توجه به محدوديت منابع انرژي و همچنين هزينه هاي استخراج و بهره برداري، با روند روبه رشد بهاي انرژي مصرفي روبرو مي باشيم بطوريكه پس از بحران انرژي در سال 1973 كشورهاي اروپايي و توسعه يافته صنعتي اقدام به اجراي فعاليت هاي صرفه جويانه و تدوين قانون جامع انرژي اروپا نموده اند زيرا صرفه جويي در مصرف انرژي بعنوان يك سرمايه گذاري مي تواند موجبات كاهش هزينه هاي عمومي را فراهم آورد. در عين حال براي سازمان ها و مراكز مصرف انرژي كاهش هزينه ها در هنگام كمبود منابع مالي و مشكلات بودجه اي اقدامي بسيار مفيد و سازنده بشمار مي رود.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House on Grass</dc:title>
  <dc:creator>www.powerpointstyles.com</dc:creator>
  <dc:description>Image credit to Francesco Marino / FreeDigitalPhotos.net</dc:description>
  <cp:lastModifiedBy>omid</cp:lastModifiedBy>
  <cp:revision>80</cp:revision>
  <dcterms:created xsi:type="dcterms:W3CDTF">2009-03-23T15:23:24Z</dcterms:created>
  <dcterms:modified xsi:type="dcterms:W3CDTF">2018-01-07T13:28:08Z</dcterms:modified>
</cp:coreProperties>
</file>