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4085" r:id="rId2"/>
  </p:sldMasterIdLst>
  <p:notesMasterIdLst>
    <p:notesMasterId r:id="rId48"/>
  </p:notesMasterIdLst>
  <p:sldIdLst>
    <p:sldId id="348" r:id="rId3"/>
    <p:sldId id="310" r:id="rId4"/>
    <p:sldId id="311" r:id="rId5"/>
    <p:sldId id="312" r:id="rId6"/>
    <p:sldId id="313" r:id="rId7"/>
    <p:sldId id="315" r:id="rId8"/>
    <p:sldId id="316" r:id="rId9"/>
    <p:sldId id="269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2" r:id="rId22"/>
    <p:sldId id="283" r:id="rId23"/>
    <p:sldId id="284" r:id="rId24"/>
    <p:sldId id="285" r:id="rId25"/>
    <p:sldId id="286" r:id="rId26"/>
    <p:sldId id="346" r:id="rId27"/>
    <p:sldId id="317" r:id="rId28"/>
    <p:sldId id="318" r:id="rId29"/>
    <p:sldId id="289" r:id="rId30"/>
    <p:sldId id="290" r:id="rId31"/>
    <p:sldId id="291" r:id="rId32"/>
    <p:sldId id="292" r:id="rId33"/>
    <p:sldId id="293" r:id="rId34"/>
    <p:sldId id="294" r:id="rId35"/>
    <p:sldId id="295" r:id="rId36"/>
    <p:sldId id="296" r:id="rId37"/>
    <p:sldId id="297" r:id="rId38"/>
    <p:sldId id="298" r:id="rId39"/>
    <p:sldId id="299" r:id="rId40"/>
    <p:sldId id="300" r:id="rId41"/>
    <p:sldId id="301" r:id="rId42"/>
    <p:sldId id="302" r:id="rId43"/>
    <p:sldId id="303" r:id="rId44"/>
    <p:sldId id="304" r:id="rId45"/>
    <p:sldId id="305" r:id="rId46"/>
    <p:sldId id="347" r:id="rId4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 autoAdjust="0"/>
    <p:restoredTop sz="94532" autoAdjust="0"/>
  </p:normalViewPr>
  <p:slideViewPr>
    <p:cSldViewPr>
      <p:cViewPr varScale="1">
        <p:scale>
          <a:sx n="54" d="100"/>
          <a:sy n="54" d="100"/>
        </p:scale>
        <p:origin x="99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51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B4AFDD8E-C0AB-477B-BE22-FC65CC4587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4131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B Nazanin" pitchFamily="2" charset="-7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B Nazanin" pitchFamily="2" charset="-7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B Nazanin" pitchFamily="2" charset="-7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B Nazanin" pitchFamily="2" charset="-7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B Nazanin" pitchFamily="2" charset="-78"/>
              </a:defRPr>
            </a:lvl9pPr>
          </a:lstStyle>
          <a:p>
            <a:pPr eaLnBrk="1" hangingPunct="1"/>
            <a:fld id="{B52CD189-15BF-465E-907A-AE9ED2C2B4F3}" type="slidenum">
              <a:rPr lang="ar-SA" smtClean="0">
                <a:latin typeface="Arial" pitchFamily="34" charset="0"/>
                <a:cs typeface="Arial" pitchFamily="34" charset="0"/>
              </a:rPr>
              <a:pPr eaLnBrk="1" hangingPunct="1"/>
              <a:t>1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450407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5A92DE-F33D-496F-9222-8348ED298292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/>
          </a:p>
        </p:txBody>
      </p:sp>
    </p:spTree>
    <p:extLst>
      <p:ext uri="{BB962C8B-B14F-4D97-AF65-F5344CB8AC3E}">
        <p14:creationId xmlns:p14="http://schemas.microsoft.com/office/powerpoint/2010/main" val="23108738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0EA559-C494-4763-8A8F-AD7269621D8C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/>
          </a:p>
        </p:txBody>
      </p:sp>
    </p:spTree>
    <p:extLst>
      <p:ext uri="{BB962C8B-B14F-4D97-AF65-F5344CB8AC3E}">
        <p14:creationId xmlns:p14="http://schemas.microsoft.com/office/powerpoint/2010/main" val="26654159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348E2B-E7A6-4CEE-8B57-915140BF24F1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/>
          </a:p>
        </p:txBody>
      </p:sp>
    </p:spTree>
    <p:extLst>
      <p:ext uri="{BB962C8B-B14F-4D97-AF65-F5344CB8AC3E}">
        <p14:creationId xmlns:p14="http://schemas.microsoft.com/office/powerpoint/2010/main" val="3680989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F2A852-BE54-476B-8EC2-1EA1A10A85BF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/>
          </a:p>
        </p:txBody>
      </p:sp>
    </p:spTree>
    <p:extLst>
      <p:ext uri="{BB962C8B-B14F-4D97-AF65-F5344CB8AC3E}">
        <p14:creationId xmlns:p14="http://schemas.microsoft.com/office/powerpoint/2010/main" val="214905171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F2B9EB-4846-4B46-90AA-9627672B51B7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/>
          </a:p>
        </p:txBody>
      </p:sp>
    </p:spTree>
    <p:extLst>
      <p:ext uri="{BB962C8B-B14F-4D97-AF65-F5344CB8AC3E}">
        <p14:creationId xmlns:p14="http://schemas.microsoft.com/office/powerpoint/2010/main" val="166429783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F3B27CF-319B-4471-9402-8A3396A34BCE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/>
          </a:p>
        </p:txBody>
      </p:sp>
    </p:spTree>
    <p:extLst>
      <p:ext uri="{BB962C8B-B14F-4D97-AF65-F5344CB8AC3E}">
        <p14:creationId xmlns:p14="http://schemas.microsoft.com/office/powerpoint/2010/main" val="317354217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8088D4-F427-40F0-A12E-5B0C132B5210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/>
          </a:p>
        </p:txBody>
      </p:sp>
    </p:spTree>
    <p:extLst>
      <p:ext uri="{BB962C8B-B14F-4D97-AF65-F5344CB8AC3E}">
        <p14:creationId xmlns:p14="http://schemas.microsoft.com/office/powerpoint/2010/main" val="2417444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B10F46-5509-4DDF-9003-6A13F0648DD9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/>
          </a:p>
        </p:txBody>
      </p:sp>
    </p:spTree>
    <p:extLst>
      <p:ext uri="{BB962C8B-B14F-4D97-AF65-F5344CB8AC3E}">
        <p14:creationId xmlns:p14="http://schemas.microsoft.com/office/powerpoint/2010/main" val="373418755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9C8D91E-BA88-4303-8B46-213CB0EFBB78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/>
          </a:p>
        </p:txBody>
      </p:sp>
    </p:spTree>
    <p:extLst>
      <p:ext uri="{BB962C8B-B14F-4D97-AF65-F5344CB8AC3E}">
        <p14:creationId xmlns:p14="http://schemas.microsoft.com/office/powerpoint/2010/main" val="148493158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63D31F-DED5-4116-ADEE-A6C86032348F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/>
          </a:p>
        </p:txBody>
      </p:sp>
    </p:spTree>
    <p:extLst>
      <p:ext uri="{BB962C8B-B14F-4D97-AF65-F5344CB8AC3E}">
        <p14:creationId xmlns:p14="http://schemas.microsoft.com/office/powerpoint/2010/main" val="21217074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FCBBF4-1320-473A-BC54-FEF687197DEB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/>
          </a:p>
        </p:txBody>
      </p:sp>
    </p:spTree>
    <p:extLst>
      <p:ext uri="{BB962C8B-B14F-4D97-AF65-F5344CB8AC3E}">
        <p14:creationId xmlns:p14="http://schemas.microsoft.com/office/powerpoint/2010/main" val="25233856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578B1A-DD67-4D55-B0C6-3A75CF007B23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/>
          </a:p>
        </p:txBody>
      </p:sp>
    </p:spTree>
    <p:extLst>
      <p:ext uri="{BB962C8B-B14F-4D97-AF65-F5344CB8AC3E}">
        <p14:creationId xmlns:p14="http://schemas.microsoft.com/office/powerpoint/2010/main" val="145160032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F5AD24-ECAD-4340-858C-3770A77FEE70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/>
          </a:p>
        </p:txBody>
      </p:sp>
    </p:spTree>
    <p:extLst>
      <p:ext uri="{BB962C8B-B14F-4D97-AF65-F5344CB8AC3E}">
        <p14:creationId xmlns:p14="http://schemas.microsoft.com/office/powerpoint/2010/main" val="353493961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BBBDC0-C6D1-4FED-8747-03C9C840BDD2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/>
          </a:p>
        </p:txBody>
      </p:sp>
    </p:spTree>
    <p:extLst>
      <p:ext uri="{BB962C8B-B14F-4D97-AF65-F5344CB8AC3E}">
        <p14:creationId xmlns:p14="http://schemas.microsoft.com/office/powerpoint/2010/main" val="170069454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AE11E5-1C78-41AB-9D7E-AEC9461AED84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/>
          </a:p>
        </p:txBody>
      </p:sp>
    </p:spTree>
    <p:extLst>
      <p:ext uri="{BB962C8B-B14F-4D97-AF65-F5344CB8AC3E}">
        <p14:creationId xmlns:p14="http://schemas.microsoft.com/office/powerpoint/2010/main" val="92087542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73EC8D7-472F-4C26-9CD4-C6F1D5BCB1EA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/>
          </a:p>
        </p:txBody>
      </p:sp>
    </p:spTree>
    <p:extLst>
      <p:ext uri="{BB962C8B-B14F-4D97-AF65-F5344CB8AC3E}">
        <p14:creationId xmlns:p14="http://schemas.microsoft.com/office/powerpoint/2010/main" val="256285577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/>
          </a:p>
        </p:txBody>
      </p:sp>
      <p:sp>
        <p:nvSpPr>
          <p:cNvPr id="798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0747F9-8D51-4817-B5BE-EF128E7E87E7}" type="slidenum">
              <a:rPr lang="en-US" smtClean="0"/>
              <a:pPr/>
              <a:t>25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928386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FC8D48A-7352-4077-A2B4-EB5C41739F26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/>
          </a:p>
        </p:txBody>
      </p:sp>
    </p:spTree>
    <p:extLst>
      <p:ext uri="{BB962C8B-B14F-4D97-AF65-F5344CB8AC3E}">
        <p14:creationId xmlns:p14="http://schemas.microsoft.com/office/powerpoint/2010/main" val="405221589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3B2ADE6-377A-4033-8835-FB8CB18E1BDA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/>
          </a:p>
        </p:txBody>
      </p:sp>
    </p:spTree>
    <p:extLst>
      <p:ext uri="{BB962C8B-B14F-4D97-AF65-F5344CB8AC3E}">
        <p14:creationId xmlns:p14="http://schemas.microsoft.com/office/powerpoint/2010/main" val="142637206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C4657BB-833E-4557-A152-DECCDA866999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/>
          </a:p>
        </p:txBody>
      </p:sp>
    </p:spTree>
    <p:extLst>
      <p:ext uri="{BB962C8B-B14F-4D97-AF65-F5344CB8AC3E}">
        <p14:creationId xmlns:p14="http://schemas.microsoft.com/office/powerpoint/2010/main" val="168686451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B6C308-DEC4-4293-AAFD-5F93593C9EC1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/>
          </a:p>
        </p:txBody>
      </p:sp>
    </p:spTree>
    <p:extLst>
      <p:ext uri="{BB962C8B-B14F-4D97-AF65-F5344CB8AC3E}">
        <p14:creationId xmlns:p14="http://schemas.microsoft.com/office/powerpoint/2010/main" val="35674782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43FB7E-9383-49C3-80C3-02A84AE915D1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/>
          </a:p>
        </p:txBody>
      </p:sp>
    </p:spTree>
    <p:extLst>
      <p:ext uri="{BB962C8B-B14F-4D97-AF65-F5344CB8AC3E}">
        <p14:creationId xmlns:p14="http://schemas.microsoft.com/office/powerpoint/2010/main" val="146016709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C7A1C2-F8CC-4B80-9A73-07CD57E2D198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/>
          </a:p>
        </p:txBody>
      </p:sp>
    </p:spTree>
    <p:extLst>
      <p:ext uri="{BB962C8B-B14F-4D97-AF65-F5344CB8AC3E}">
        <p14:creationId xmlns:p14="http://schemas.microsoft.com/office/powerpoint/2010/main" val="8456351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4FC43C-05B2-4BCE-B349-2BCEE20789D3}" type="slidenum">
              <a:rPr lang="en-US" smtClean="0"/>
              <a:pPr/>
              <a:t>31</a:t>
            </a:fld>
            <a:endParaRPr lang="en-US" smtClean="0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/>
          </a:p>
        </p:txBody>
      </p:sp>
    </p:spTree>
    <p:extLst>
      <p:ext uri="{BB962C8B-B14F-4D97-AF65-F5344CB8AC3E}">
        <p14:creationId xmlns:p14="http://schemas.microsoft.com/office/powerpoint/2010/main" val="107757177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471CC7-7720-48F0-9260-C314AB2CE332}" type="slidenum">
              <a:rPr lang="en-US" smtClean="0"/>
              <a:pPr/>
              <a:t>32</a:t>
            </a:fld>
            <a:endParaRPr lang="en-US" smtClean="0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/>
          </a:p>
        </p:txBody>
      </p:sp>
    </p:spTree>
    <p:extLst>
      <p:ext uri="{BB962C8B-B14F-4D97-AF65-F5344CB8AC3E}">
        <p14:creationId xmlns:p14="http://schemas.microsoft.com/office/powerpoint/2010/main" val="254094540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43287B4-BA89-4A58-A233-309830862A5B}" type="slidenum">
              <a:rPr lang="en-US" smtClean="0"/>
              <a:pPr/>
              <a:t>33</a:t>
            </a:fld>
            <a:endParaRPr lang="en-US" smtClean="0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/>
          </a:p>
        </p:txBody>
      </p:sp>
    </p:spTree>
    <p:extLst>
      <p:ext uri="{BB962C8B-B14F-4D97-AF65-F5344CB8AC3E}">
        <p14:creationId xmlns:p14="http://schemas.microsoft.com/office/powerpoint/2010/main" val="343024647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B612EDA-48CC-4AE6-B647-0EB55248776D}" type="slidenum">
              <a:rPr lang="en-US" smtClean="0"/>
              <a:pPr/>
              <a:t>34</a:t>
            </a:fld>
            <a:endParaRPr lang="en-US" smtClean="0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/>
          </a:p>
        </p:txBody>
      </p:sp>
    </p:spTree>
    <p:extLst>
      <p:ext uri="{BB962C8B-B14F-4D97-AF65-F5344CB8AC3E}">
        <p14:creationId xmlns:p14="http://schemas.microsoft.com/office/powerpoint/2010/main" val="40799870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2C3ABE-BE16-4317-BB0C-1DF7BE38DACC}" type="slidenum">
              <a:rPr lang="en-US" smtClean="0"/>
              <a:pPr/>
              <a:t>35</a:t>
            </a:fld>
            <a:endParaRPr lang="en-US" smtClean="0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/>
          </a:p>
        </p:txBody>
      </p:sp>
    </p:spTree>
    <p:extLst>
      <p:ext uri="{BB962C8B-B14F-4D97-AF65-F5344CB8AC3E}">
        <p14:creationId xmlns:p14="http://schemas.microsoft.com/office/powerpoint/2010/main" val="396309015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5E9CB9C-0EC1-4688-846F-646BC289FE4E}" type="slidenum">
              <a:rPr lang="en-US" smtClean="0"/>
              <a:pPr/>
              <a:t>36</a:t>
            </a:fld>
            <a:endParaRPr lang="en-US" smtClean="0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/>
          </a:p>
        </p:txBody>
      </p:sp>
    </p:spTree>
    <p:extLst>
      <p:ext uri="{BB962C8B-B14F-4D97-AF65-F5344CB8AC3E}">
        <p14:creationId xmlns:p14="http://schemas.microsoft.com/office/powerpoint/2010/main" val="116807293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92D0F79-5CE5-454F-9AD0-645F902BA606}" type="slidenum">
              <a:rPr lang="en-US" smtClean="0"/>
              <a:pPr/>
              <a:t>37</a:t>
            </a:fld>
            <a:endParaRPr lang="en-US" smtClean="0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/>
          </a:p>
        </p:txBody>
      </p:sp>
    </p:spTree>
    <p:extLst>
      <p:ext uri="{BB962C8B-B14F-4D97-AF65-F5344CB8AC3E}">
        <p14:creationId xmlns:p14="http://schemas.microsoft.com/office/powerpoint/2010/main" val="319789454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E74EB85-9717-47FA-AE96-3A36DAAA215C}" type="slidenum">
              <a:rPr lang="en-US" smtClean="0"/>
              <a:pPr/>
              <a:t>38</a:t>
            </a:fld>
            <a:endParaRPr lang="en-US" smtClean="0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/>
          </a:p>
        </p:txBody>
      </p:sp>
    </p:spTree>
    <p:extLst>
      <p:ext uri="{BB962C8B-B14F-4D97-AF65-F5344CB8AC3E}">
        <p14:creationId xmlns:p14="http://schemas.microsoft.com/office/powerpoint/2010/main" val="2584747703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A62568A-97CB-46EB-A733-C9343F795EFB}" type="slidenum">
              <a:rPr lang="en-US" smtClean="0"/>
              <a:pPr/>
              <a:t>39</a:t>
            </a:fld>
            <a:endParaRPr lang="en-US" smtClean="0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/>
          </a:p>
        </p:txBody>
      </p:sp>
    </p:spTree>
    <p:extLst>
      <p:ext uri="{BB962C8B-B14F-4D97-AF65-F5344CB8AC3E}">
        <p14:creationId xmlns:p14="http://schemas.microsoft.com/office/powerpoint/2010/main" val="24969616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AF4F78-10BA-421C-81AB-20F51EBF6933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/>
          </a:p>
        </p:txBody>
      </p:sp>
    </p:spTree>
    <p:extLst>
      <p:ext uri="{BB962C8B-B14F-4D97-AF65-F5344CB8AC3E}">
        <p14:creationId xmlns:p14="http://schemas.microsoft.com/office/powerpoint/2010/main" val="3429470268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2084C2F-B0C3-4486-B9DC-441036172185}" type="slidenum">
              <a:rPr lang="en-US" smtClean="0"/>
              <a:pPr/>
              <a:t>40</a:t>
            </a:fld>
            <a:endParaRPr lang="en-US" smtClean="0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/>
          </a:p>
        </p:txBody>
      </p:sp>
    </p:spTree>
    <p:extLst>
      <p:ext uri="{BB962C8B-B14F-4D97-AF65-F5344CB8AC3E}">
        <p14:creationId xmlns:p14="http://schemas.microsoft.com/office/powerpoint/2010/main" val="3391339855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F841318-197C-4331-A9CB-5AD65EB9103F}" type="slidenum">
              <a:rPr lang="en-US" smtClean="0"/>
              <a:pPr/>
              <a:t>41</a:t>
            </a:fld>
            <a:endParaRPr lang="en-US" smtClean="0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/>
          </a:p>
        </p:txBody>
      </p:sp>
    </p:spTree>
    <p:extLst>
      <p:ext uri="{BB962C8B-B14F-4D97-AF65-F5344CB8AC3E}">
        <p14:creationId xmlns:p14="http://schemas.microsoft.com/office/powerpoint/2010/main" val="944275051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44C297-FCA3-45A0-BD67-2E0C398B9492}" type="slidenum">
              <a:rPr lang="en-US" smtClean="0"/>
              <a:pPr/>
              <a:t>42</a:t>
            </a:fld>
            <a:endParaRPr lang="en-US" smtClean="0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/>
          </a:p>
        </p:txBody>
      </p:sp>
    </p:spTree>
    <p:extLst>
      <p:ext uri="{BB962C8B-B14F-4D97-AF65-F5344CB8AC3E}">
        <p14:creationId xmlns:p14="http://schemas.microsoft.com/office/powerpoint/2010/main" val="635900743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CC2B4B-A234-47F7-8C4A-90F52A8789EA}" type="slidenum">
              <a:rPr lang="en-US" smtClean="0"/>
              <a:pPr/>
              <a:t>43</a:t>
            </a:fld>
            <a:endParaRPr lang="en-US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/>
          </a:p>
        </p:txBody>
      </p:sp>
    </p:spTree>
    <p:extLst>
      <p:ext uri="{BB962C8B-B14F-4D97-AF65-F5344CB8AC3E}">
        <p14:creationId xmlns:p14="http://schemas.microsoft.com/office/powerpoint/2010/main" val="1801520667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F71DA0F-E2A2-4F05-BD3A-17544A38317C}" type="slidenum">
              <a:rPr lang="en-US" smtClean="0"/>
              <a:pPr/>
              <a:t>44</a:t>
            </a:fld>
            <a:endParaRPr lang="en-US" smtClean="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/>
          </a:p>
        </p:txBody>
      </p:sp>
    </p:spTree>
    <p:extLst>
      <p:ext uri="{BB962C8B-B14F-4D97-AF65-F5344CB8AC3E}">
        <p14:creationId xmlns:p14="http://schemas.microsoft.com/office/powerpoint/2010/main" val="3902716943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03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/>
          </a:p>
        </p:txBody>
      </p:sp>
      <p:sp>
        <p:nvSpPr>
          <p:cNvPr id="1003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FED0D35-D5E5-4338-A968-0FE9F44F875F}" type="slidenum">
              <a:rPr lang="en-US" smtClean="0"/>
              <a:pPr/>
              <a:t>45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976702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421A20-08A6-4A80-960D-3CE381D7A759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/>
          </a:p>
        </p:txBody>
      </p:sp>
    </p:spTree>
    <p:extLst>
      <p:ext uri="{BB962C8B-B14F-4D97-AF65-F5344CB8AC3E}">
        <p14:creationId xmlns:p14="http://schemas.microsoft.com/office/powerpoint/2010/main" val="39098957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35FE8C3-5165-4688-A784-331BE05AD54C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/>
          </a:p>
        </p:txBody>
      </p:sp>
    </p:spTree>
    <p:extLst>
      <p:ext uri="{BB962C8B-B14F-4D97-AF65-F5344CB8AC3E}">
        <p14:creationId xmlns:p14="http://schemas.microsoft.com/office/powerpoint/2010/main" val="5025401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442A5B-66F5-4B5B-B873-E82E2E6992AF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/>
          </a:p>
        </p:txBody>
      </p:sp>
    </p:spTree>
    <p:extLst>
      <p:ext uri="{BB962C8B-B14F-4D97-AF65-F5344CB8AC3E}">
        <p14:creationId xmlns:p14="http://schemas.microsoft.com/office/powerpoint/2010/main" val="3750853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BCDAD45-3259-4D4E-80B7-C92F16DCD931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/>
          </a:p>
        </p:txBody>
      </p:sp>
    </p:spTree>
    <p:extLst>
      <p:ext uri="{BB962C8B-B14F-4D97-AF65-F5344CB8AC3E}">
        <p14:creationId xmlns:p14="http://schemas.microsoft.com/office/powerpoint/2010/main" val="25424040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BEE1D9D-36EE-48EA-AC2C-7098D91F47C5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/>
          </a:p>
        </p:txBody>
      </p:sp>
    </p:spTree>
    <p:extLst>
      <p:ext uri="{BB962C8B-B14F-4D97-AF65-F5344CB8AC3E}">
        <p14:creationId xmlns:p14="http://schemas.microsoft.com/office/powerpoint/2010/main" val="805032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www.parsdigishop.sellfile.ir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911E89-E6AA-4633-8249-5BC2DA8CF51A}" type="slidenum">
              <a:rPr lang="fa-IR" smtClean="0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98275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www.parsdigishop.sellfile.ir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4EDCB6-E237-4D73-9B6A-B32E1DA66C7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434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www.parsdigishop.sellfile.ir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A236DD-229D-4D1E-963A-7061AC21AD3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136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www.parsdigishop.sellfile.ir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12390E-602F-48E3-9EF8-D35DFFC933B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235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www.parsdigishop.sellfile.ir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BD0AC9-CB2F-4A30-8124-4EDB18024C7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213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www.parsdigishop.sellfile.ir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67E737-3886-4E46-B913-1601331880E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033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www.parsdigishop.sellfile.ir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99E5A4-1231-4D5E-8AC6-705CB3B03AC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399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www.parsdigishop.sellfile.ir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B48E03-F272-409A-96BD-4914BF99111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72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www.parsdigishop.sellfile.ir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3FBA12-E132-49B1-BD8E-945D485B5AC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707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www.parsdigishop.sellfile.ir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19C2F5-6D56-4E90-8CE3-A26AD027293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083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www.parsdigishop.sellfile.ir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47A0B8-F72A-4A10-9630-290959B11F5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014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www.parsdigishop.sellfile.ir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33046CC-B276-471D-88DA-4603593C1D2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261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86" r:id="rId1"/>
    <p:sldLayoutId id="2147484087" r:id="rId2"/>
    <p:sldLayoutId id="2147484088" r:id="rId3"/>
    <p:sldLayoutId id="2147484089" r:id="rId4"/>
    <p:sldLayoutId id="2147484090" r:id="rId5"/>
    <p:sldLayoutId id="2147484091" r:id="rId6"/>
    <p:sldLayoutId id="2147484092" r:id="rId7"/>
    <p:sldLayoutId id="2147484093" r:id="rId8"/>
    <p:sldLayoutId id="2147484094" r:id="rId9"/>
    <p:sldLayoutId id="2147484095" r:id="rId10"/>
    <p:sldLayoutId id="2147484096" r:id="rId11"/>
  </p:sldLayoutIdLst>
  <p:hf hdr="0" dt="0"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7504" y="2060848"/>
            <a:ext cx="8784976" cy="936103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fa-IR" sz="3200" b="1" dirty="0">
                <a:solidFill>
                  <a:srgbClr val="002060"/>
                </a:solidFill>
                <a:cs typeface="B Zar" pitchFamily="2" charset="-78"/>
              </a:rPr>
              <a:t>شبيه‌سازي و كاربرد آن </a:t>
            </a:r>
            <a:r>
              <a:rPr lang="fa-IR" sz="3200" b="1" dirty="0" smtClean="0">
                <a:solidFill>
                  <a:srgbClr val="002060"/>
                </a:solidFill>
                <a:cs typeface="B Zar" pitchFamily="2" charset="-78"/>
              </a:rPr>
              <a:t>در </a:t>
            </a:r>
            <a:r>
              <a:rPr lang="fa-IR" sz="3200" b="1" dirty="0">
                <a:solidFill>
                  <a:srgbClr val="002060"/>
                </a:solidFill>
                <a:cs typeface="B Zar" pitchFamily="2" charset="-78"/>
              </a:rPr>
              <a:t>لجستيك و مديريت زنجيره تأمين</a:t>
            </a:r>
            <a:br>
              <a:rPr lang="fa-IR" sz="3200" b="1" dirty="0">
                <a:solidFill>
                  <a:srgbClr val="002060"/>
                </a:solidFill>
                <a:cs typeface="B Zar" pitchFamily="2" charset="-78"/>
              </a:rPr>
            </a:br>
            <a:endParaRPr lang="en-US" sz="32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B Nazanin" pitchFamily="2" charset="-78"/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99B438-33A1-41F2-A1AA-232EB1F45F39}" type="slidenum">
              <a:rPr lang="fa-IR" altLang="en-US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838200" y="533400"/>
            <a:ext cx="67818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1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2pPr>
            <a:lvl3pPr algn="l" rtl="1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3pPr>
            <a:lvl4pPr algn="l" rtl="1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4pPr>
            <a:lvl5pPr algn="l" rtl="1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5pPr>
            <a:lvl6pPr marL="457200" algn="l" rtl="1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6pPr>
            <a:lvl7pPr marL="914400" algn="l" rtl="1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7pPr>
            <a:lvl8pPr marL="1371600" algn="l" rtl="1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8pPr>
            <a:lvl9pPr marL="1828800" algn="l" rtl="1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fa-IR" sz="6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B Nazanin" pitchFamily="2" charset="-78"/>
              </a:rPr>
              <a:t>بنام دانای توانا</a:t>
            </a:r>
            <a:endParaRPr lang="en-US" sz="60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65401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6"/>
          <p:cNvSpPr>
            <a:spLocks noGrp="1" noChangeArrowheads="1"/>
          </p:cNvSpPr>
          <p:nvPr>
            <p:ph type="title"/>
          </p:nvPr>
        </p:nvSpPr>
        <p:spPr>
          <a:xfrm>
            <a:off x="713592" y="357166"/>
            <a:ext cx="7319154" cy="868362"/>
          </a:xfrm>
        </p:spPr>
        <p:txBody>
          <a:bodyPr/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fa-IR" sz="2400" dirty="0" smtClean="0">
                <a:cs typeface="B Zar" pitchFamily="2" charset="-78"/>
              </a:rPr>
              <a:t>گام‌هاي عملي يك پروژه شبيه‌سازي موفق (ادامه)</a:t>
            </a:r>
            <a:endParaRPr lang="en-US" sz="2400" dirty="0" smtClean="0">
              <a:cs typeface="B Zar" pitchFamily="2" charset="-78"/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idx="1"/>
          </p:nvPr>
        </p:nvSpPr>
        <p:spPr>
          <a:xfrm>
            <a:off x="500063" y="1928813"/>
            <a:ext cx="7358062" cy="452596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fa-IR" sz="2400" smtClean="0">
                <a:cs typeface="B Zar" pitchFamily="2" charset="-78"/>
              </a:rPr>
              <a:t>2- تعريف مسئله (ادامه)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sz="2400" b="1" smtClean="0">
                <a:cs typeface="B Zar" pitchFamily="2" charset="-78"/>
              </a:rPr>
              <a:t>     </a:t>
            </a:r>
            <a:r>
              <a:rPr lang="fa-IR" sz="2400" smtClean="0">
                <a:cs typeface="B Zar" pitchFamily="2" charset="-78"/>
              </a:rPr>
              <a:t>5.2- آيا يک مدل شبيه‌سازي مورد نياز است و مدلهاي تحليلي قادر به حل            	مسئله نيستند؟ </a:t>
            </a:r>
            <a:br>
              <a:rPr lang="fa-IR" sz="2400" smtClean="0">
                <a:cs typeface="B Zar" pitchFamily="2" charset="-78"/>
              </a:rPr>
            </a:br>
            <a:r>
              <a:rPr lang="fa-IR" sz="2400" smtClean="0">
                <a:cs typeface="B Zar" pitchFamily="2" charset="-78"/>
              </a:rPr>
              <a:t>6.2- تعيين منابع مورد نياز براي انجام مطالعه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sz="2400" smtClean="0">
                <a:cs typeface="B Zar" pitchFamily="2" charset="-78"/>
              </a:rPr>
              <a:t>     7.2- تحليل سود و هزينه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sz="2400" smtClean="0">
                <a:cs typeface="B Zar" pitchFamily="2" charset="-78"/>
              </a:rPr>
              <a:t>     8.2- تهيه يک نمودار برنامه ريزي براي پروژه تعريف شده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sz="2400" smtClean="0">
                <a:cs typeface="B Zar" pitchFamily="2" charset="-78"/>
              </a:rPr>
              <a:t>     9.2- تهيه </a:t>
            </a:r>
            <a:r>
              <a:rPr lang="en-US" sz="2400" smtClean="0">
                <a:cs typeface="B Zar" pitchFamily="2" charset="-78"/>
              </a:rPr>
              <a:t>Proposal</a:t>
            </a:r>
            <a:r>
              <a:rPr lang="fa-IR" sz="2400" smtClean="0">
                <a:cs typeface="B Zar" pitchFamily="2" charset="-78"/>
              </a:rPr>
              <a:t> براي پروژه</a:t>
            </a:r>
          </a:p>
          <a:p>
            <a:pPr eaLnBrk="1" hangingPunct="1">
              <a:buFont typeface="Wingdings" pitchFamily="2" charset="2"/>
              <a:buNone/>
            </a:pPr>
            <a:endParaRPr lang="fa-IR" sz="2400" smtClean="0">
              <a:cs typeface="B Zar" pitchFamily="2" charset="-78"/>
            </a:endParaRPr>
          </a:p>
          <a:p>
            <a:pPr eaLnBrk="1" hangingPunct="1">
              <a:buFont typeface="Wingdings" pitchFamily="2" charset="2"/>
              <a:buNone/>
            </a:pPr>
            <a:endParaRPr lang="en-US" sz="2400" smtClean="0">
              <a:solidFill>
                <a:srgbClr val="EEEEEE"/>
              </a:solidFill>
              <a:cs typeface="B Zar" pitchFamily="2" charset="-78"/>
            </a:endParaRPr>
          </a:p>
          <a:p>
            <a:pPr eaLnBrk="1" hangingPunct="1"/>
            <a:endParaRPr lang="en-US" sz="2400" smtClean="0">
              <a:cs typeface="B Zar" pitchFamily="2" charset="-7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www.parsdigishop.sellfile.ir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12390E-602F-48E3-9EF8-D35DFFC933B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6"/>
          <p:cNvSpPr>
            <a:spLocks noGrp="1" noChangeArrowheads="1"/>
          </p:cNvSpPr>
          <p:nvPr>
            <p:ph type="title"/>
          </p:nvPr>
        </p:nvSpPr>
        <p:spPr>
          <a:xfrm>
            <a:off x="539750" y="620713"/>
            <a:ext cx="7389836" cy="593709"/>
          </a:xfrm>
        </p:spPr>
        <p:txBody>
          <a:bodyPr/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fa-IR" sz="2400" dirty="0" smtClean="0">
                <a:cs typeface="B Zar" pitchFamily="2" charset="-78"/>
              </a:rPr>
              <a:t>گام‌هاي عملي يك پروژه شبيه‌سازي موفق (ادامه)</a:t>
            </a:r>
            <a:endParaRPr lang="en-US" sz="2400" dirty="0" smtClean="0">
              <a:cs typeface="B Zar" pitchFamily="2" charset="-78"/>
            </a:endParaRPr>
          </a:p>
        </p:txBody>
      </p:sp>
      <p:sp>
        <p:nvSpPr>
          <p:cNvPr id="17411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798638"/>
            <a:ext cx="7543800" cy="452596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fa-IR" sz="2400" smtClean="0">
                <a:cs typeface="B Zar" pitchFamily="2" charset="-78"/>
              </a:rPr>
              <a:t>3- طراحي روند مطالعه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sz="2400" b="1" smtClean="0">
                <a:solidFill>
                  <a:schemeClr val="tx2"/>
                </a:solidFill>
                <a:cs typeface="B Zar" pitchFamily="2" charset="-78"/>
              </a:rPr>
              <a:t>    </a:t>
            </a:r>
            <a:r>
              <a:rPr lang="fa-IR" sz="2400" smtClean="0">
                <a:cs typeface="B Zar" pitchFamily="2" charset="-78"/>
              </a:rPr>
              <a:t>1.3- تخمين عمر مدل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sz="2400" smtClean="0">
                <a:cs typeface="B Zar" pitchFamily="2" charset="-78"/>
              </a:rPr>
              <a:t>    2.3- تعيين فرض ها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sz="2400" smtClean="0">
                <a:cs typeface="B Zar" pitchFamily="2" charset="-78"/>
              </a:rPr>
              <a:t>    3.3- تخمين تعداد مدل هاي مورد نياز</a:t>
            </a:r>
            <a:endParaRPr lang="en-US" sz="2400" smtClean="0">
              <a:cs typeface="B Zar" pitchFamily="2" charset="-78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>
                <a:cs typeface="B Zar" pitchFamily="2" charset="-78"/>
              </a:rPr>
              <a:t>  </a:t>
            </a:r>
            <a:r>
              <a:rPr lang="fa-IR" sz="2400" smtClean="0">
                <a:cs typeface="B Zar" pitchFamily="2" charset="-78"/>
              </a:rPr>
              <a:t>  4.3- تعيين امکانات انيميشن مورد نياز</a:t>
            </a:r>
            <a:r>
              <a:rPr lang="fa-IR" sz="2400" b="1" smtClean="0">
                <a:cs typeface="B Zar" pitchFamily="2" charset="-78"/>
              </a:rPr>
              <a:t> </a:t>
            </a:r>
            <a:endParaRPr lang="en-US" sz="2400" b="1" smtClean="0">
              <a:cs typeface="B Zar" pitchFamily="2" charset="-7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www.parsdigishop.sellfile.ir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12390E-602F-48E3-9EF8-D35DFFC933B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6"/>
          <p:cNvSpPr>
            <a:spLocks noGrp="1" noChangeArrowheads="1"/>
          </p:cNvSpPr>
          <p:nvPr>
            <p:ph type="title"/>
          </p:nvPr>
        </p:nvSpPr>
        <p:spPr>
          <a:xfrm>
            <a:off x="500034" y="642918"/>
            <a:ext cx="7500990" cy="571504"/>
          </a:xfrm>
        </p:spPr>
        <p:txBody>
          <a:bodyPr/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fa-IR" sz="2400" dirty="0" smtClean="0">
                <a:cs typeface="B Zar" pitchFamily="2" charset="-78"/>
              </a:rPr>
              <a:t>گام‌هاي عملي يك پروژه شبيه‌سازي موفق (ادامه)</a:t>
            </a:r>
            <a:endParaRPr lang="en-US" sz="2400" dirty="0" smtClean="0">
              <a:cs typeface="B Zar" pitchFamily="2" charset="-78"/>
            </a:endParaRPr>
          </a:p>
        </p:txBody>
      </p:sp>
      <p:sp>
        <p:nvSpPr>
          <p:cNvPr id="18435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951038"/>
            <a:ext cx="7400925" cy="452596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fa-IR" sz="2400" smtClean="0">
                <a:cs typeface="B Zar" pitchFamily="2" charset="-78"/>
              </a:rPr>
              <a:t>3- طراحي روند مطالعه(ادامه)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sz="2400" smtClean="0">
                <a:solidFill>
                  <a:srgbClr val="EEEEEE"/>
                </a:solidFill>
                <a:cs typeface="B Zar" pitchFamily="2" charset="-78"/>
              </a:rPr>
              <a:t>    </a:t>
            </a:r>
            <a:r>
              <a:rPr lang="fa-IR" sz="2400" smtClean="0">
                <a:cs typeface="B Zar" pitchFamily="2" charset="-78"/>
              </a:rPr>
              <a:t>5.3- انتخاب ابزارها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sz="2400" smtClean="0">
                <a:cs typeface="B Zar" pitchFamily="2" charset="-78"/>
              </a:rPr>
              <a:t>    6.3- تعيين داده هاي مورد نياز و داده هاي موجود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sz="2400" smtClean="0">
                <a:cs typeface="B Zar" pitchFamily="2" charset="-78"/>
              </a:rPr>
              <a:t>    7.3- تعيين نيروي انساني و مهارت هاي مورد نياز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sz="2400" smtClean="0">
                <a:cs typeface="B Zar" pitchFamily="2" charset="-78"/>
              </a:rPr>
              <a:t>    8.3- تعيين مخاطبان مدل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sz="2400" smtClean="0">
                <a:solidFill>
                  <a:srgbClr val="EEEEEE"/>
                </a:solidFill>
                <a:cs typeface="B Zar" pitchFamily="2" charset="-78"/>
              </a:rPr>
              <a:t>    </a:t>
            </a:r>
            <a:endParaRPr lang="en-US" sz="2400" smtClean="0">
              <a:solidFill>
                <a:srgbClr val="EEEEEE"/>
              </a:solidFill>
              <a:cs typeface="B Zar" pitchFamily="2" charset="-7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www.parsdigishop.sellfile.ir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12390E-602F-48E3-9EF8-D35DFFC933B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6"/>
          <p:cNvSpPr>
            <a:spLocks noGrp="1" noChangeArrowheads="1"/>
          </p:cNvSpPr>
          <p:nvPr>
            <p:ph type="title"/>
          </p:nvPr>
        </p:nvSpPr>
        <p:spPr>
          <a:xfrm>
            <a:off x="539750" y="620713"/>
            <a:ext cx="7461274" cy="868362"/>
          </a:xfrm>
        </p:spPr>
        <p:txBody>
          <a:bodyPr/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fa-IR" sz="2800" dirty="0" smtClean="0">
                <a:cs typeface="B Zar" pitchFamily="2" charset="-78"/>
              </a:rPr>
              <a:t>گام‌هاي عملي يك پروژه شبيه‌سازي موفق (ادامه)</a:t>
            </a:r>
            <a:endParaRPr lang="en-US" sz="2800" dirty="0" smtClean="0">
              <a:cs typeface="B Zar" pitchFamily="2" charset="-78"/>
            </a:endParaRPr>
          </a:p>
        </p:txBody>
      </p:sp>
      <p:sp>
        <p:nvSpPr>
          <p:cNvPr id="19459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2103438"/>
            <a:ext cx="7472363" cy="452596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fa-IR" sz="2400" smtClean="0">
                <a:cs typeface="B Zar" pitchFamily="2" charset="-78"/>
              </a:rPr>
              <a:t>3- طراحي روند مطالعه(ادامه)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sz="2400" smtClean="0">
                <a:solidFill>
                  <a:srgbClr val="EEEEEE"/>
                </a:solidFill>
                <a:cs typeface="B Zar" pitchFamily="2" charset="-78"/>
              </a:rPr>
              <a:t>    </a:t>
            </a:r>
            <a:r>
              <a:rPr lang="fa-IR" sz="2400" smtClean="0">
                <a:cs typeface="B Zar" pitchFamily="2" charset="-78"/>
              </a:rPr>
              <a:t>9.3- تعيين اقلام قابل تحويل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sz="2400" b="1" smtClean="0">
                <a:cs typeface="B Zar" pitchFamily="2" charset="-78"/>
              </a:rPr>
              <a:t>    </a:t>
            </a:r>
            <a:r>
              <a:rPr lang="fa-IR" sz="2400" smtClean="0">
                <a:cs typeface="B Zar" pitchFamily="2" charset="-78"/>
              </a:rPr>
              <a:t>10.3- تعيين اولويت اين پروژه نسبت به ساير پروژه ها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sz="2400" smtClean="0">
                <a:cs typeface="B Zar" pitchFamily="2" charset="-78"/>
              </a:rPr>
              <a:t>    11.3- تعيين تاريخ هاي مهم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sz="2400" smtClean="0">
                <a:cs typeface="B Zar" pitchFamily="2" charset="-78"/>
              </a:rPr>
              <a:t>    12.3- تعيين ويژگي هاي عملياتي پروژه</a:t>
            </a:r>
          </a:p>
          <a:p>
            <a:pPr eaLnBrk="1" hangingPunct="1">
              <a:buFont typeface="Wingdings" pitchFamily="2" charset="2"/>
              <a:buNone/>
            </a:pPr>
            <a:endParaRPr lang="en-US" sz="2400" smtClean="0">
              <a:cs typeface="B Zar" pitchFamily="2" charset="-7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www.parsdigishop.sellfile.ir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12390E-602F-48E3-9EF8-D35DFFC933B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6"/>
          <p:cNvSpPr>
            <a:spLocks noGrp="1" noChangeArrowheads="1"/>
          </p:cNvSpPr>
          <p:nvPr>
            <p:ph type="title"/>
          </p:nvPr>
        </p:nvSpPr>
        <p:spPr>
          <a:xfrm>
            <a:off x="539750" y="620713"/>
            <a:ext cx="7461274" cy="665147"/>
          </a:xfrm>
        </p:spPr>
        <p:txBody>
          <a:bodyPr/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fa-IR" sz="2800" dirty="0" smtClean="0">
                <a:cs typeface="B Zar" pitchFamily="2" charset="-78"/>
              </a:rPr>
              <a:t>گام‌هاي عملي يك پروژه شبيه‌سازي موفق (ادامه)</a:t>
            </a:r>
            <a:endParaRPr lang="en-US" sz="2800" dirty="0" smtClean="0">
              <a:cs typeface="B Zar" pitchFamily="2" charset="-78"/>
            </a:endParaRPr>
          </a:p>
        </p:txBody>
      </p:sp>
      <p:sp>
        <p:nvSpPr>
          <p:cNvPr id="20483" name="Rectangle 2"/>
          <p:cNvSpPr>
            <a:spLocks noGrp="1" noChangeArrowheads="1"/>
          </p:cNvSpPr>
          <p:nvPr>
            <p:ph idx="1"/>
          </p:nvPr>
        </p:nvSpPr>
        <p:spPr>
          <a:xfrm>
            <a:off x="428625" y="1714500"/>
            <a:ext cx="7586663" cy="45259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fa-IR" sz="2400" smtClean="0">
                <a:cs typeface="B Zar" pitchFamily="2" charset="-78"/>
              </a:rPr>
              <a:t>4- تعريف مدل مفهومي</a:t>
            </a:r>
            <a:endParaRPr lang="en-US" sz="2400" smtClean="0">
              <a:cs typeface="B Zar" pitchFamily="2" charset="-78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>
                <a:cs typeface="B Zar" pitchFamily="2" charset="-78"/>
              </a:rPr>
              <a:t>  </a:t>
            </a:r>
            <a:r>
              <a:rPr lang="fa-IR" sz="2400" smtClean="0">
                <a:cs typeface="B Zar" pitchFamily="2" charset="-78"/>
              </a:rPr>
              <a:t> 1.4- تعيين پيوستگي، گسستگي يا ترکيبي بودن مدل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sz="2400" smtClean="0">
                <a:cs typeface="B Zar" pitchFamily="2" charset="-78"/>
              </a:rPr>
              <a:t>    2.4- تعيين عناصري که نقش مهمي در سيستم دارند.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sz="2400" smtClean="0">
                <a:cs typeface="B Zar" pitchFamily="2" charset="-78"/>
              </a:rPr>
              <a:t>    3.4- تعريف نهادها (</a:t>
            </a:r>
            <a:r>
              <a:rPr lang="en-US" sz="2400" smtClean="0">
                <a:cs typeface="B Zar" pitchFamily="2" charset="-78"/>
              </a:rPr>
              <a:t>Entity</a:t>
            </a:r>
            <a:r>
              <a:rPr lang="fa-IR" sz="2400" smtClean="0">
                <a:cs typeface="B Zar" pitchFamily="2" charset="-78"/>
              </a:rPr>
              <a:t>) ها در مدل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sz="2400" smtClean="0">
                <a:cs typeface="B Zar" pitchFamily="2" charset="-78"/>
              </a:rPr>
              <a:t>   4.4- تعيين سطح جزئيات در مدل براي توصيف اجزا</a:t>
            </a:r>
          </a:p>
          <a:p>
            <a:pPr eaLnBrk="1" hangingPunct="1">
              <a:buFont typeface="Wingdings" pitchFamily="2" charset="2"/>
              <a:buNone/>
            </a:pPr>
            <a:endParaRPr lang="en-US" sz="2400" smtClean="0">
              <a:cs typeface="B Zar" pitchFamily="2" charset="-7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www.parsdigishop.sellfile.ir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12390E-602F-48E3-9EF8-D35DFFC933B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6"/>
          <p:cNvSpPr>
            <a:spLocks noGrp="1" noChangeArrowheads="1"/>
          </p:cNvSpPr>
          <p:nvPr>
            <p:ph type="title"/>
          </p:nvPr>
        </p:nvSpPr>
        <p:spPr>
          <a:xfrm>
            <a:off x="539750" y="620713"/>
            <a:ext cx="7389836" cy="665147"/>
          </a:xfrm>
        </p:spPr>
        <p:txBody>
          <a:bodyPr/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fa-IR" sz="2800" dirty="0" smtClean="0">
                <a:cs typeface="B Zar" pitchFamily="2" charset="-78"/>
              </a:rPr>
              <a:t>گام‌هاي عملي يك پروژه شبيه‌سازي موفق (ادامه)</a:t>
            </a:r>
            <a:endParaRPr lang="en-US" sz="2800" dirty="0" smtClean="0">
              <a:cs typeface="B Zar" pitchFamily="2" charset="-78"/>
            </a:endParaRPr>
          </a:p>
        </p:txBody>
      </p:sp>
      <p:sp>
        <p:nvSpPr>
          <p:cNvPr id="21507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951038"/>
            <a:ext cx="7472363" cy="452596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fa-IR" sz="2400" smtClean="0">
                <a:cs typeface="B Zar" pitchFamily="2" charset="-78"/>
              </a:rPr>
              <a:t>4- تعريف مدل مفهومي (ادامه)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sz="2400" b="1" smtClean="0">
                <a:solidFill>
                  <a:schemeClr val="tx2"/>
                </a:solidFill>
                <a:cs typeface="B Zar" pitchFamily="2" charset="-78"/>
              </a:rPr>
              <a:t>    </a:t>
            </a:r>
            <a:r>
              <a:rPr lang="fa-IR" sz="2400" smtClean="0">
                <a:cs typeface="B Zar" pitchFamily="2" charset="-78"/>
              </a:rPr>
              <a:t>5.4- تعيين امکانات گرافيکي مورد نياز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sz="2400" smtClean="0">
                <a:cs typeface="B Zar" pitchFamily="2" charset="-78"/>
              </a:rPr>
              <a:t>    6.4- تعيين بخش هايي از سيستم که نياز به تعريف منطق کنترل دارند.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sz="2400" smtClean="0">
                <a:cs typeface="B Zar" pitchFamily="2" charset="-78"/>
              </a:rPr>
              <a:t>    7.4- تعيين روش جمع آوري داده هاي آماري از سيستم</a:t>
            </a:r>
            <a:endParaRPr lang="en-US" sz="2400" smtClean="0">
              <a:cs typeface="B Zar" pitchFamily="2" charset="-7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www.parsdigishop.sellfile.ir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12390E-602F-48E3-9EF8-D35DFFC933B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6"/>
          <p:cNvSpPr>
            <a:spLocks noGrp="1" noChangeArrowheads="1"/>
          </p:cNvSpPr>
          <p:nvPr>
            <p:ph type="title"/>
          </p:nvPr>
        </p:nvSpPr>
        <p:spPr>
          <a:xfrm>
            <a:off x="539750" y="620713"/>
            <a:ext cx="7389836" cy="868362"/>
          </a:xfrm>
        </p:spPr>
        <p:txBody>
          <a:bodyPr/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fa-IR" sz="2800" dirty="0" smtClean="0">
                <a:cs typeface="B Zar" pitchFamily="2" charset="-78"/>
              </a:rPr>
              <a:t>گام‌هاي عملي يك پروژه شبيه‌سازي موفق (ادامه)</a:t>
            </a:r>
            <a:endParaRPr lang="en-US" sz="2800" dirty="0" smtClean="0">
              <a:cs typeface="B Zar" pitchFamily="2" charset="-78"/>
            </a:endParaRPr>
          </a:p>
        </p:txBody>
      </p:sp>
      <p:sp>
        <p:nvSpPr>
          <p:cNvPr id="22531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951038"/>
            <a:ext cx="7472363" cy="452596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fa-IR" sz="2400" smtClean="0">
                <a:cs typeface="B Zar" pitchFamily="2" charset="-78"/>
              </a:rPr>
              <a:t>5- فرموله کردن ورودي ها، فرض ها و ويژگيهاي فرآيند</a:t>
            </a:r>
            <a:endParaRPr lang="en-US" sz="2400" smtClean="0">
              <a:cs typeface="B Zar" pitchFamily="2" charset="-78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>
                <a:cs typeface="B Zar" pitchFamily="2" charset="-78"/>
              </a:rPr>
              <a:t>   </a:t>
            </a:r>
            <a:r>
              <a:rPr lang="fa-IR" sz="2400" smtClean="0">
                <a:cs typeface="B Zar" pitchFamily="2" charset="-78"/>
              </a:rPr>
              <a:t>1.5- تعريف فلسفه عملياتي سيستم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sz="2400" smtClean="0">
                <a:cs typeface="B Zar" pitchFamily="2" charset="-78"/>
              </a:rPr>
              <a:t>   2.5- تعيين محدوديت هاي فيزيکي سيستم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sz="2400" smtClean="0">
                <a:cs typeface="B Zar" pitchFamily="2" charset="-78"/>
              </a:rPr>
              <a:t>   3.5- تعيين آغاز و پايان عمر عناصر سيستم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sz="2400" smtClean="0">
                <a:cs typeface="B Zar" pitchFamily="2" charset="-78"/>
              </a:rPr>
              <a:t>   4.5- تعريف جزئيات پروژه</a:t>
            </a:r>
            <a:endParaRPr lang="en-US" sz="2400" smtClean="0">
              <a:cs typeface="B Zar" pitchFamily="2" charset="-7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www.parsdigishop.sellfile.ir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12390E-602F-48E3-9EF8-D35DFFC933B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6"/>
          <p:cNvSpPr>
            <a:spLocks noGrp="1" noChangeArrowheads="1"/>
          </p:cNvSpPr>
          <p:nvPr>
            <p:ph type="title"/>
          </p:nvPr>
        </p:nvSpPr>
        <p:spPr>
          <a:xfrm>
            <a:off x="539750" y="620713"/>
            <a:ext cx="7389836" cy="868362"/>
          </a:xfrm>
        </p:spPr>
        <p:txBody>
          <a:bodyPr/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fa-IR" sz="2800" dirty="0" smtClean="0">
                <a:cs typeface="B Zar" pitchFamily="2" charset="-78"/>
              </a:rPr>
              <a:t>گام‌هاي عملي يك پروژه شبيه‌سازي موفق (ادامه)</a:t>
            </a:r>
            <a:endParaRPr lang="en-US" sz="2800" dirty="0" smtClean="0">
              <a:cs typeface="B Zar" pitchFamily="2" charset="-78"/>
            </a:endParaRPr>
          </a:p>
        </p:txBody>
      </p:sp>
      <p:sp>
        <p:nvSpPr>
          <p:cNvPr id="23555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722438"/>
            <a:ext cx="7543800" cy="452596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fa-IR" sz="2400" smtClean="0">
                <a:cs typeface="B Zar" pitchFamily="2" charset="-78"/>
              </a:rPr>
              <a:t>5- فرموله کردن ورودي ها، فرض ها و ويژگيهاي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sz="2400" smtClean="0">
                <a:cs typeface="B Zar" pitchFamily="2" charset="-78"/>
              </a:rPr>
              <a:t> فرآيند (ادامه)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sz="2400" b="1" smtClean="0">
                <a:cs typeface="B Zar" pitchFamily="2" charset="-78"/>
              </a:rPr>
              <a:t>   </a:t>
            </a:r>
            <a:r>
              <a:rPr lang="fa-IR" sz="2400" smtClean="0">
                <a:cs typeface="B Zar" pitchFamily="2" charset="-78"/>
              </a:rPr>
              <a:t>5.5- تعيين ويژگي هاي پروژه   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sz="2400" smtClean="0">
                <a:cs typeface="B Zar" pitchFamily="2" charset="-78"/>
              </a:rPr>
              <a:t>   6.5- تعيين ويژگي هاي سيستم حمل ونقل کارخانه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sz="2400" smtClean="0">
                <a:cs typeface="B Zar" pitchFamily="2" charset="-78"/>
              </a:rPr>
              <a:t>   7،5- فهرست کردن فرض ها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sz="2400" smtClean="0">
                <a:cs typeface="B Zar" pitchFamily="2" charset="-78"/>
              </a:rPr>
              <a:t>   8،5- تحليل داده هاي ورودي</a:t>
            </a:r>
            <a:endParaRPr lang="en-US" sz="2400" smtClean="0">
              <a:cs typeface="B Zar" pitchFamily="2" charset="-78"/>
            </a:endParaRPr>
          </a:p>
          <a:p>
            <a:pPr eaLnBrk="1" hangingPunct="1">
              <a:buFont typeface="Wingdings" pitchFamily="2" charset="2"/>
              <a:buNone/>
            </a:pPr>
            <a:endParaRPr lang="en-US" sz="2400" smtClean="0">
              <a:cs typeface="B Zar" pitchFamily="2" charset="-7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www.parsdigishop.sellfile.ir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12390E-602F-48E3-9EF8-D35DFFC933B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6"/>
          <p:cNvSpPr>
            <a:spLocks noGrp="1" noChangeArrowheads="1"/>
          </p:cNvSpPr>
          <p:nvPr>
            <p:ph type="title"/>
          </p:nvPr>
        </p:nvSpPr>
        <p:spPr>
          <a:xfrm>
            <a:off x="539750" y="620713"/>
            <a:ext cx="7389836" cy="868362"/>
          </a:xfrm>
        </p:spPr>
        <p:txBody>
          <a:bodyPr/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fa-IR" sz="2800" dirty="0" smtClean="0">
                <a:cs typeface="B Zar" pitchFamily="2" charset="-78"/>
              </a:rPr>
              <a:t>گام‌هاي عملي يك پروژه شبيه‌سازي موفق (ادامه)</a:t>
            </a:r>
            <a:endParaRPr lang="en-US" sz="2800" dirty="0" smtClean="0">
              <a:cs typeface="B Zar" pitchFamily="2" charset="-78"/>
            </a:endParaRPr>
          </a:p>
        </p:txBody>
      </p:sp>
      <p:sp>
        <p:nvSpPr>
          <p:cNvPr id="24579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2027238"/>
            <a:ext cx="7400925" cy="452596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fa-IR" sz="2400" smtClean="0">
                <a:cs typeface="B Zar" pitchFamily="2" charset="-78"/>
              </a:rPr>
              <a:t>5- فرموله کردن ورودي ها، فرض ها و ويژگيهاي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sz="2400" smtClean="0">
                <a:cs typeface="B Zar" pitchFamily="2" charset="-78"/>
              </a:rPr>
              <a:t> فرآيند (ادامه)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sz="2400" b="1" smtClean="0">
                <a:cs typeface="B Zar" pitchFamily="2" charset="-78"/>
              </a:rPr>
              <a:t>	</a:t>
            </a:r>
            <a:r>
              <a:rPr lang="fa-IR" sz="2400" smtClean="0">
                <a:cs typeface="B Zar" pitchFamily="2" charset="-78"/>
              </a:rPr>
              <a:t>9.5</a:t>
            </a:r>
            <a:r>
              <a:rPr lang="en-US" sz="2400" b="1" smtClean="0">
                <a:cs typeface="B Zar" pitchFamily="2" charset="-78"/>
              </a:rPr>
              <a:t> </a:t>
            </a:r>
            <a:r>
              <a:rPr lang="fa-IR" sz="2400" smtClean="0">
                <a:cs typeface="B Zar" pitchFamily="2" charset="-78"/>
              </a:rPr>
              <a:t>- تعيين پارامترهاي هربار اجراي مدل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sz="2400" smtClean="0">
                <a:cs typeface="B Zar" pitchFamily="2" charset="-78"/>
              </a:rPr>
              <a:t>	10.5- تعيين ويژگي هاي عملياتي پروژه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sz="2400" smtClean="0">
                <a:cs typeface="B Zar" pitchFamily="2" charset="-78"/>
              </a:rPr>
              <a:t>	11.5- معتبرسازي مدل مفهومي</a:t>
            </a:r>
          </a:p>
          <a:p>
            <a:pPr eaLnBrk="1" hangingPunct="1">
              <a:buFont typeface="Wingdings" pitchFamily="2" charset="2"/>
              <a:buNone/>
            </a:pPr>
            <a:endParaRPr lang="en-US" sz="2400" smtClean="0">
              <a:cs typeface="B Zar" pitchFamily="2" charset="-7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www.parsdigishop.sellfile.ir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12390E-602F-48E3-9EF8-D35DFFC933B8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6"/>
          <p:cNvSpPr>
            <a:spLocks noGrp="1" noChangeArrowheads="1"/>
          </p:cNvSpPr>
          <p:nvPr>
            <p:ph type="title"/>
          </p:nvPr>
        </p:nvSpPr>
        <p:spPr>
          <a:xfrm>
            <a:off x="539750" y="620713"/>
            <a:ext cx="7461274" cy="665147"/>
          </a:xfrm>
        </p:spPr>
        <p:txBody>
          <a:bodyPr/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fa-IR" sz="2800" dirty="0" smtClean="0">
                <a:cs typeface="B Zar" pitchFamily="2" charset="-78"/>
              </a:rPr>
              <a:t>گام‌هاي عملي يك پروژه شبيه‌سازي موفق (ادامه)</a:t>
            </a:r>
            <a:endParaRPr lang="en-US" sz="2800" dirty="0" smtClean="0">
              <a:cs typeface="B Zar" pitchFamily="2" charset="-78"/>
            </a:endParaRPr>
          </a:p>
        </p:txBody>
      </p:sp>
      <p:sp>
        <p:nvSpPr>
          <p:cNvPr id="25603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a-IR" sz="2400" smtClean="0">
                <a:cs typeface="B Zar" pitchFamily="2" charset="-78"/>
              </a:rPr>
              <a:t>6- ساختن، بررسي صحت و معتبرسازي مدل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a-IR" sz="2400" smtClean="0">
                <a:cs typeface="B Zar" pitchFamily="2" charset="-78"/>
              </a:rPr>
              <a:t>7- طراحي آزمايشات و اجراي آنها در مدل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a-IR" sz="2400" smtClean="0">
                <a:cs typeface="B Zar" pitchFamily="2" charset="-78"/>
              </a:rPr>
              <a:t>8- مستندسازي و ارائه نتايج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a-IR" sz="2400" b="1" smtClean="0">
                <a:cs typeface="B Zar" pitchFamily="2" charset="-78"/>
              </a:rPr>
              <a:t>   </a:t>
            </a:r>
            <a:r>
              <a:rPr lang="fa-IR" sz="2400" smtClean="0">
                <a:cs typeface="B Zar" pitchFamily="2" charset="-78"/>
              </a:rPr>
              <a:t>1.8- کتاب پروژه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a-IR" sz="2400" smtClean="0">
                <a:cs typeface="B Zar" pitchFamily="2" charset="-78"/>
              </a:rPr>
              <a:t>   2.8- مستندسازي ورودي ها، کدها و خروجي مدل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a-IR" sz="2400" smtClean="0">
                <a:cs typeface="B Zar" pitchFamily="2" charset="-78"/>
              </a:rPr>
              <a:t>   3.8- تعيين ويژگي هاي عملياتي پروژه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a-IR" sz="2400" smtClean="0">
                <a:cs typeface="B Zar" pitchFamily="2" charset="-78"/>
              </a:rPr>
              <a:t>   4.8- تهيه دستورالعمل استفاده</a:t>
            </a:r>
            <a:endParaRPr lang="en-US" sz="2400" smtClean="0">
              <a:cs typeface="B Zar" pitchFamily="2" charset="-7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www.parsdigishop.sellfile.ir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12390E-602F-48E3-9EF8-D35DFFC933B8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329510" cy="680068"/>
          </a:xfrm>
          <a:extLst/>
        </p:spPr>
        <p:txBody>
          <a:bodyPr>
            <a:normAutofit fontScale="90000"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fa-IR" sz="2400" dirty="0" smtClean="0">
                <a:solidFill>
                  <a:schemeClr val="tx1"/>
                </a:solidFill>
                <a:cs typeface="B Zar" pitchFamily="2" charset="-78"/>
              </a:rPr>
              <a:t/>
            </a:r>
            <a:br>
              <a:rPr lang="fa-IR" sz="2400" dirty="0" smtClean="0">
                <a:solidFill>
                  <a:schemeClr val="tx1"/>
                </a:solidFill>
                <a:cs typeface="B Zar" pitchFamily="2" charset="-78"/>
              </a:rPr>
            </a:br>
            <a:r>
              <a:rPr lang="fa-IR" sz="2400" dirty="0" smtClean="0">
                <a:solidFill>
                  <a:schemeClr val="tx1"/>
                </a:solidFill>
                <a:cs typeface="B Zar" pitchFamily="2" charset="-78"/>
              </a:rPr>
              <a:t>برای يک زنجيرة تامين مي بايست جريان های ذيل محاسبه گردد:</a:t>
            </a:r>
            <a:endParaRPr lang="en-US" sz="2400" dirty="0" smtClean="0">
              <a:solidFill>
                <a:schemeClr val="tx1"/>
              </a:solidFill>
              <a:cs typeface="B Zar" pitchFamily="2" charset="-78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28750"/>
            <a:ext cx="7239000" cy="5027613"/>
          </a:xfrm>
        </p:spPr>
        <p:txBody>
          <a:bodyPr/>
          <a:lstStyle/>
          <a:p>
            <a:pPr eaLnBrk="1" hangingPunct="1"/>
            <a:r>
              <a:rPr lang="fa-IR" sz="1600" b="1" dirty="0" smtClean="0">
                <a:cs typeface="B Zar" pitchFamily="2" charset="-78"/>
              </a:rPr>
              <a:t>جريان مواد</a:t>
            </a:r>
            <a:r>
              <a:rPr lang="en-US" sz="1600" dirty="0" smtClean="0">
                <a:cs typeface="B Zar" pitchFamily="2" charset="-78"/>
              </a:rPr>
              <a:t>:</a:t>
            </a:r>
            <a:r>
              <a:rPr lang="fa-IR" sz="1600" dirty="0" smtClean="0">
                <a:cs typeface="B Zar" pitchFamily="2" charset="-78"/>
              </a:rPr>
              <a:t> زمان </a:t>
            </a:r>
            <a:r>
              <a:rPr lang="en-US" sz="1600" dirty="0" smtClean="0">
                <a:cs typeface="B Zar" pitchFamily="2" charset="-78"/>
              </a:rPr>
              <a:t>Lead Time</a:t>
            </a:r>
            <a:r>
              <a:rPr lang="fa-IR" sz="1600" dirty="0" smtClean="0">
                <a:cs typeface="B Zar" pitchFamily="2" charset="-78"/>
              </a:rPr>
              <a:t>، ذخيره سازی و ...</a:t>
            </a:r>
          </a:p>
          <a:p>
            <a:pPr eaLnBrk="1" hangingPunct="1"/>
            <a:endParaRPr lang="fa-IR" sz="1600" dirty="0" smtClean="0">
              <a:cs typeface="B Zar" pitchFamily="2" charset="-78"/>
            </a:endParaRPr>
          </a:p>
          <a:p>
            <a:pPr lvl="1" eaLnBrk="1" hangingPunct="1"/>
            <a:r>
              <a:rPr lang="fa-IR" sz="1600" b="1" dirty="0" smtClean="0">
                <a:cs typeface="B Zar" pitchFamily="2" charset="-78"/>
              </a:rPr>
              <a:t>توليد:  </a:t>
            </a:r>
            <a:r>
              <a:rPr lang="fa-IR" sz="1600" dirty="0" smtClean="0">
                <a:cs typeface="B Zar" pitchFamily="2" charset="-78"/>
              </a:rPr>
              <a:t>زمانبندی، فرايندهای دسته ايي و پيوسته،زمان تغيير شيفت، </a:t>
            </a:r>
          </a:p>
          <a:p>
            <a:pPr lvl="1" eaLnBrk="1" hangingPunct="1"/>
            <a:r>
              <a:rPr lang="fa-IR" sz="1600" b="1" dirty="0" smtClean="0">
                <a:cs typeface="B Zar" pitchFamily="2" charset="-78"/>
              </a:rPr>
              <a:t>مديريت انبار و موجودی:  </a:t>
            </a:r>
            <a:r>
              <a:rPr lang="fa-IR" sz="1600" dirty="0" smtClean="0">
                <a:cs typeface="B Zar" pitchFamily="2" charset="-78"/>
              </a:rPr>
              <a:t>ارسال کالا، سفارش مواد، سياست های نگهداری موجودی</a:t>
            </a:r>
          </a:p>
          <a:p>
            <a:pPr lvl="1" eaLnBrk="1" hangingPunct="1"/>
            <a:r>
              <a:rPr lang="fa-IR" sz="1600" b="1" dirty="0" smtClean="0">
                <a:cs typeface="B Zar" pitchFamily="2" charset="-78"/>
              </a:rPr>
              <a:t>بازار:  </a:t>
            </a:r>
            <a:r>
              <a:rPr lang="fa-IR" sz="1600" dirty="0" smtClean="0">
                <a:cs typeface="B Zar" pitchFamily="2" charset="-78"/>
              </a:rPr>
              <a:t>سطح سرويس مشتريان و انتظارات آنان، ذخيره محصول نهايي، ارسال به موقع کالا</a:t>
            </a:r>
          </a:p>
          <a:p>
            <a:pPr lvl="1" eaLnBrk="1" hangingPunct="1"/>
            <a:r>
              <a:rPr lang="fa-IR" sz="1600" b="1" dirty="0" smtClean="0">
                <a:cs typeface="B Zar" pitchFamily="2" charset="-78"/>
              </a:rPr>
              <a:t>حمل ونقل: </a:t>
            </a:r>
            <a:r>
              <a:rPr lang="fa-IR" sz="1600" dirty="0" smtClean="0">
                <a:cs typeface="B Zar" pitchFamily="2" charset="-78"/>
              </a:rPr>
              <a:t>ساده است يا ترکيبی؟، زمان های حمل ونقل، تغييرات، سايز سفارشات کوچک است يا بزرگ؟</a:t>
            </a:r>
          </a:p>
          <a:p>
            <a:pPr lvl="1" eaLnBrk="1" hangingPunct="1"/>
            <a:r>
              <a:rPr lang="fa-IR" sz="1600" b="1" dirty="0" smtClean="0">
                <a:cs typeface="B Zar" pitchFamily="2" charset="-78"/>
              </a:rPr>
              <a:t>شرکت های ثالث:  </a:t>
            </a:r>
            <a:r>
              <a:rPr lang="fa-IR" sz="1600" dirty="0" smtClean="0">
                <a:cs typeface="B Zar" pitchFamily="2" charset="-78"/>
              </a:rPr>
              <a:t>شرکت های ثالث مواد و قطعات  را تأمين مينمايند؟</a:t>
            </a:r>
          </a:p>
          <a:p>
            <a:pPr eaLnBrk="1" hangingPunct="1"/>
            <a:r>
              <a:rPr lang="fa-IR" sz="1600" b="1" dirty="0" smtClean="0">
                <a:cs typeface="B Zar" pitchFamily="2" charset="-78"/>
              </a:rPr>
              <a:t>جريان اطلاعات: </a:t>
            </a:r>
          </a:p>
          <a:p>
            <a:pPr eaLnBrk="1" hangingPunct="1"/>
            <a:endParaRPr lang="fa-IR" sz="1600" b="1" dirty="0" smtClean="0">
              <a:cs typeface="B Zar" pitchFamily="2" charset="-78"/>
            </a:endParaRPr>
          </a:p>
          <a:p>
            <a:pPr lvl="1" eaLnBrk="1" hangingPunct="1"/>
            <a:r>
              <a:rPr lang="fa-IR" sz="1600" b="1" dirty="0" smtClean="0">
                <a:cs typeface="B Zar" pitchFamily="2" charset="-78"/>
              </a:rPr>
              <a:t>پيش بينی ها:</a:t>
            </a:r>
            <a:r>
              <a:rPr lang="fa-IR" sz="1600" dirty="0" smtClean="0">
                <a:cs typeface="B Zar" pitchFamily="2" charset="-78"/>
              </a:rPr>
              <a:t>  تقاضای مشتريان، پيش</a:t>
            </a:r>
            <a:r>
              <a:rPr lang="en-US" sz="1600" dirty="0" smtClean="0">
                <a:cs typeface="B Zar" pitchFamily="2" charset="-78"/>
              </a:rPr>
              <a:t> </a:t>
            </a:r>
            <a:r>
              <a:rPr lang="fa-IR" sz="1600" dirty="0" smtClean="0">
                <a:cs typeface="B Zar" pitchFamily="2" charset="-78"/>
              </a:rPr>
              <a:t>بينی زنجيره تأمين </a:t>
            </a:r>
          </a:p>
          <a:p>
            <a:pPr lvl="1" eaLnBrk="1" hangingPunct="1"/>
            <a:r>
              <a:rPr lang="fa-IR" sz="1600" b="1" dirty="0" smtClean="0">
                <a:cs typeface="B Zar" pitchFamily="2" charset="-78"/>
              </a:rPr>
              <a:t>سفارشات واقعی:  </a:t>
            </a:r>
            <a:r>
              <a:rPr lang="fa-IR" sz="1600" dirty="0" smtClean="0">
                <a:cs typeface="B Zar" pitchFamily="2" charset="-78"/>
              </a:rPr>
              <a:t>سايز سفارشات و تناوب سفارشدهی، اثر تغييرات فصلی و ...</a:t>
            </a:r>
          </a:p>
          <a:p>
            <a:pPr lvl="1" eaLnBrk="1" hangingPunct="1"/>
            <a:r>
              <a:rPr lang="fa-IR" sz="1600" b="1" dirty="0" smtClean="0">
                <a:cs typeface="B Zar" pitchFamily="2" charset="-78"/>
              </a:rPr>
              <a:t>پردازش: </a:t>
            </a:r>
            <a:r>
              <a:rPr lang="fa-IR" sz="1600" dirty="0" smtClean="0">
                <a:cs typeface="B Zar" pitchFamily="2" charset="-78"/>
              </a:rPr>
              <a:t>به صورت اتومايک است يا دستی؟  آيا </a:t>
            </a:r>
            <a:r>
              <a:rPr lang="en-US" sz="1600" dirty="0" smtClean="0">
                <a:cs typeface="B Zar" pitchFamily="2" charset="-78"/>
              </a:rPr>
              <a:t>ERP</a:t>
            </a:r>
            <a:r>
              <a:rPr lang="fa-IR" sz="1600" dirty="0" smtClean="0">
                <a:cs typeface="B Zar" pitchFamily="2" charset="-78"/>
              </a:rPr>
              <a:t> وجود دارد؟ تشريک اطلاعات ، سفارشات فوری و ...</a:t>
            </a:r>
            <a:endParaRPr lang="en-US" sz="1600" dirty="0" smtClean="0">
              <a:cs typeface="B Zar" pitchFamily="2" charset="-78"/>
            </a:endParaRPr>
          </a:p>
          <a:p>
            <a:pPr eaLnBrk="1" hangingPunct="1"/>
            <a:r>
              <a:rPr lang="fa-IR" sz="1600" b="1" dirty="0" smtClean="0">
                <a:cs typeface="B Zar" pitchFamily="2" charset="-78"/>
              </a:rPr>
              <a:t>جريان هاي مالي:</a:t>
            </a:r>
          </a:p>
          <a:p>
            <a:pPr lvl="1" eaLnBrk="1" hangingPunct="1"/>
            <a:r>
              <a:rPr lang="fa-IR" sz="1600" dirty="0" smtClean="0">
                <a:cs typeface="B Zar" pitchFamily="2" charset="-78"/>
              </a:rPr>
              <a:t>....</a:t>
            </a:r>
            <a:endParaRPr lang="en-US" sz="1600" dirty="0" smtClean="0">
              <a:cs typeface="B Zar" pitchFamily="2" charset="-7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12390E-602F-48E3-9EF8-D35DFFC933B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6"/>
          <p:cNvSpPr>
            <a:spLocks noGrp="1" noChangeArrowheads="1"/>
          </p:cNvSpPr>
          <p:nvPr>
            <p:ph type="title"/>
          </p:nvPr>
        </p:nvSpPr>
        <p:spPr>
          <a:xfrm>
            <a:off x="539750" y="620713"/>
            <a:ext cx="7389836" cy="522271"/>
          </a:xfrm>
        </p:spPr>
        <p:txBody>
          <a:bodyPr/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fa-IR" sz="2800" dirty="0" smtClean="0">
                <a:cs typeface="B Zar" pitchFamily="2" charset="-78"/>
              </a:rPr>
              <a:t>گام‌هاي عملي يك پروژه شبيه‌سازي موفق (ادامه)</a:t>
            </a:r>
            <a:endParaRPr lang="en-US" sz="2800" dirty="0" smtClean="0">
              <a:cs typeface="B Zar" pitchFamily="2" charset="-78"/>
            </a:endParaRPr>
          </a:p>
        </p:txBody>
      </p:sp>
      <p:sp>
        <p:nvSpPr>
          <p:cNvPr id="26627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2027238"/>
            <a:ext cx="7472363" cy="452596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fa-IR" sz="2400" smtClean="0">
                <a:cs typeface="B Zar" pitchFamily="2" charset="-78"/>
              </a:rPr>
              <a:t>8- مستندسازي و ارائه نتايج (ادامه)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sz="2400" b="1" smtClean="0">
                <a:cs typeface="B Zar" pitchFamily="2" charset="-78"/>
              </a:rPr>
              <a:t>   </a:t>
            </a:r>
            <a:r>
              <a:rPr lang="fa-IR" sz="2400" smtClean="0">
                <a:cs typeface="B Zar" pitchFamily="2" charset="-78"/>
              </a:rPr>
              <a:t>5.8- تهيه دستورالعمل نگهداري 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sz="2400" smtClean="0">
                <a:cs typeface="B Zar" pitchFamily="2" charset="-78"/>
              </a:rPr>
              <a:t>   6.8- بررسي و مطالعه نتايج مدل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sz="2400" smtClean="0">
                <a:cs typeface="B Zar" pitchFamily="2" charset="-78"/>
              </a:rPr>
              <a:t>   7.8- توصيه هايي براي مطالعات بعدي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sz="2400" smtClean="0">
                <a:cs typeface="B Zar" pitchFamily="2" charset="-78"/>
              </a:rPr>
              <a:t>   8.8- گزارش و ارائه نهايي مدل</a:t>
            </a:r>
            <a:endParaRPr lang="en-US" sz="2400" smtClean="0">
              <a:cs typeface="B Zar" pitchFamily="2" charset="-7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www.parsdigishop.sellfile.ir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12390E-602F-48E3-9EF8-D35DFFC933B8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6"/>
          <p:cNvSpPr>
            <a:spLocks noGrp="1" noChangeArrowheads="1"/>
          </p:cNvSpPr>
          <p:nvPr>
            <p:ph type="title"/>
          </p:nvPr>
        </p:nvSpPr>
        <p:spPr>
          <a:xfrm>
            <a:off x="539750" y="620713"/>
            <a:ext cx="7461274" cy="593709"/>
          </a:xfrm>
        </p:spPr>
        <p:txBody>
          <a:bodyPr/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fa-IR" sz="2800" dirty="0" smtClean="0">
                <a:cs typeface="B Zar" pitchFamily="2" charset="-78"/>
              </a:rPr>
              <a:t>گام‌هاي عملي يك پروژه شبيه‌سازي موفق (ادامه)</a:t>
            </a:r>
            <a:endParaRPr lang="en-US" sz="2800" dirty="0" smtClean="0">
              <a:cs typeface="B Zar" pitchFamily="2" charset="-78"/>
            </a:endParaRPr>
          </a:p>
        </p:txBody>
      </p:sp>
      <p:sp>
        <p:nvSpPr>
          <p:cNvPr id="27651" name="Rectangle 2"/>
          <p:cNvSpPr>
            <a:spLocks noGrp="1" noChangeArrowheads="1"/>
          </p:cNvSpPr>
          <p:nvPr>
            <p:ph idx="1"/>
          </p:nvPr>
        </p:nvSpPr>
        <p:spPr>
          <a:xfrm>
            <a:off x="395288" y="1916113"/>
            <a:ext cx="7534275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a-IR" sz="2400" smtClean="0">
                <a:cs typeface="B Zar" pitchFamily="2" charset="-78"/>
              </a:rPr>
              <a:t>9- تعيين دوره عمر مدل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a-IR" sz="2400" b="1" smtClean="0">
                <a:cs typeface="B Zar" pitchFamily="2" charset="-78"/>
              </a:rPr>
              <a:t>    </a:t>
            </a:r>
            <a:r>
              <a:rPr lang="fa-IR" sz="2400" smtClean="0">
                <a:cs typeface="B Zar" pitchFamily="2" charset="-78"/>
              </a:rPr>
              <a:t>1.9- طراحي واسطه هاي کاربرپسند براي وارد کردن ورودي ها و دريافت خروجي هاي مدل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a-IR" sz="2400" smtClean="0">
                <a:cs typeface="B Zar" pitchFamily="2" charset="-78"/>
              </a:rPr>
              <a:t>     2.9- تعيين مسئوليت هاي مدل و آموزش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a-IR" sz="2400" smtClean="0">
                <a:cs typeface="B Zar" pitchFamily="2" charset="-78"/>
              </a:rPr>
              <a:t>     3.9- بررسي يکارچگي داده ها و صحت رويه ها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a-IR" sz="2400" smtClean="0">
                <a:cs typeface="B Zar" pitchFamily="2" charset="-78"/>
              </a:rPr>
              <a:t>     4.9- انجام آزمون هايي براي اطمينان از صحت داده ها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a-IR" sz="2400" smtClean="0">
                <a:cs typeface="B Zar" pitchFamily="2" charset="-78"/>
              </a:rPr>
              <a:t>10- نتيجه گيري</a:t>
            </a:r>
            <a:endParaRPr lang="en-US" sz="2400" smtClean="0">
              <a:cs typeface="B Zar" pitchFamily="2" charset="-7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www.parsdigishop.sellfile.ir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12390E-602F-48E3-9EF8-D35DFFC933B8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-285784" y="357166"/>
            <a:ext cx="8229600" cy="571504"/>
          </a:xfrm>
        </p:spPr>
        <p:txBody>
          <a:bodyPr/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fa-IR" sz="2800" dirty="0" smtClean="0">
                <a:solidFill>
                  <a:schemeClr val="tx1"/>
                </a:solidFill>
                <a:cs typeface="B Zar" pitchFamily="2" charset="-78"/>
              </a:rPr>
              <a:t>دام هاي شبيه‌سازي</a:t>
            </a:r>
            <a:endParaRPr lang="en-US" sz="2800" dirty="0" smtClean="0">
              <a:solidFill>
                <a:schemeClr val="tx1"/>
              </a:solidFill>
              <a:cs typeface="B Zar" pitchFamily="2" charset="-78"/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51038"/>
            <a:ext cx="7472363" cy="452596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fa-IR" sz="2400" smtClean="0">
                <a:cs typeface="B Zar" pitchFamily="2" charset="-78"/>
              </a:rPr>
              <a:t>1- تعريف نکردن اهداف مطالعه شبيه‌سازي در آغاز پروژه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sz="2400" smtClean="0">
                <a:cs typeface="B Zar" pitchFamily="2" charset="-78"/>
              </a:rPr>
              <a:t>2- برقرار نکردن ارتباط مناسب و فعال با مشتريان پروژه 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sz="2400" smtClean="0">
                <a:cs typeface="B Zar" pitchFamily="2" charset="-78"/>
              </a:rPr>
              <a:t>      شبيه‌سازي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sz="2400" smtClean="0">
                <a:cs typeface="B Zar" pitchFamily="2" charset="-78"/>
              </a:rPr>
              <a:t>3- آگاهي ناکافي از مفاهيم احتمالات، آمار و متدولوژي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sz="2400" smtClean="0">
                <a:cs typeface="B Zar" pitchFamily="2" charset="-78"/>
              </a:rPr>
              <a:t>      شبيه‌سازي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sz="2400" smtClean="0">
                <a:cs typeface="B Zar" pitchFamily="2" charset="-78"/>
              </a:rPr>
              <a:t>4- تعيين نکردن سطح دقيق جزئيات مورد نياز به ويژه در آغاز مطالعه</a:t>
            </a:r>
            <a:endParaRPr lang="en-US" sz="2400" smtClean="0">
              <a:cs typeface="B Zar" pitchFamily="2" charset="-78"/>
            </a:endParaRPr>
          </a:p>
          <a:p>
            <a:pPr eaLnBrk="1" hangingPunct="1">
              <a:buFont typeface="Wingdings" pitchFamily="2" charset="2"/>
              <a:buNone/>
            </a:pPr>
            <a:endParaRPr lang="en-US" sz="2400" smtClean="0">
              <a:cs typeface="B Zar" pitchFamily="2" charset="-7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www.parsdigishop.sellfile.ir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12390E-602F-48E3-9EF8-D35DFFC933B8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404813"/>
            <a:ext cx="7389836" cy="1143000"/>
          </a:xfrm>
        </p:spPr>
        <p:txBody>
          <a:bodyPr/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fa-IR" sz="2800" dirty="0" smtClean="0">
                <a:solidFill>
                  <a:schemeClr val="tx1"/>
                </a:solidFill>
                <a:cs typeface="B Zar" pitchFamily="2" charset="-78"/>
              </a:rPr>
              <a:t>دام هاي شبيه‌سازي (ادامه)</a:t>
            </a:r>
            <a:endParaRPr lang="en-US" sz="2800" dirty="0" smtClean="0">
              <a:solidFill>
                <a:schemeClr val="tx1"/>
              </a:solidFill>
              <a:cs typeface="B Zar" pitchFamily="2" charset="-78"/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51038"/>
            <a:ext cx="7472363" cy="452596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fa-IR" sz="2400" smtClean="0">
                <a:cs typeface="B Zar" pitchFamily="2" charset="-78"/>
              </a:rPr>
              <a:t>5- نامناسب بودن داده هاي آماري جمع آوري شده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sz="2400" smtClean="0">
                <a:cs typeface="B Zar" pitchFamily="2" charset="-78"/>
              </a:rPr>
              <a:t>6- بي توجهي به مسائل فني در استفاده از بسته هاي 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sz="2400" smtClean="0">
                <a:cs typeface="B Zar" pitchFamily="2" charset="-78"/>
              </a:rPr>
              <a:t> نرم افزاري شبيه‌سازي  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sz="2400" smtClean="0">
                <a:cs typeface="B Zar" pitchFamily="2" charset="-78"/>
              </a:rPr>
              <a:t>7- به کارگيري نرم افزارهاي شبيه‌سازي بدون فهم کامل مفروضات پايه اي آنها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sz="2400" smtClean="0">
                <a:cs typeface="B Zar" pitchFamily="2" charset="-78"/>
              </a:rPr>
              <a:t>8- استفاده نادرست از امکانات انيميشن نرم افزارهاي  شبيه‌سازي</a:t>
            </a:r>
            <a:endParaRPr lang="en-US" sz="2400" smtClean="0">
              <a:cs typeface="B Zar" pitchFamily="2" charset="-78"/>
            </a:endParaRPr>
          </a:p>
          <a:p>
            <a:pPr eaLnBrk="1" hangingPunct="1">
              <a:buFont typeface="Wingdings" pitchFamily="2" charset="2"/>
              <a:buNone/>
            </a:pPr>
            <a:endParaRPr lang="en-US" sz="2400" smtClean="0">
              <a:cs typeface="B Zar" pitchFamily="2" charset="-7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www.parsdigishop.sellfile.ir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12390E-602F-48E3-9EF8-D35DFFC933B8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333375"/>
            <a:ext cx="7605736" cy="1143000"/>
          </a:xfrm>
        </p:spPr>
        <p:txBody>
          <a:bodyPr/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fa-IR" sz="2800" dirty="0" smtClean="0">
                <a:solidFill>
                  <a:schemeClr val="tx1"/>
                </a:solidFill>
                <a:cs typeface="B Zar" pitchFamily="2" charset="-78"/>
              </a:rPr>
              <a:t>دام هاي شبيه‌سازي (ادامه)</a:t>
            </a:r>
            <a:endParaRPr lang="en-US" sz="2800" dirty="0" smtClean="0">
              <a:solidFill>
                <a:schemeClr val="tx1"/>
              </a:solidFill>
              <a:cs typeface="B Zar" pitchFamily="2" charset="-78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916113"/>
            <a:ext cx="7461250" cy="452596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fa-IR" sz="2400" smtClean="0">
                <a:cs typeface="B Zar" pitchFamily="2" charset="-78"/>
              </a:rPr>
              <a:t>9- جايگزين کردن يک توزيع آماري با ميانگين آن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sz="2400" smtClean="0">
                <a:cs typeface="B Zar" pitchFamily="2" charset="-78"/>
              </a:rPr>
              <a:t>10- استفاده از يک توزيع آماري نادرست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sz="2400" smtClean="0">
                <a:cs typeface="B Zar" pitchFamily="2" charset="-78"/>
              </a:rPr>
              <a:t>11- ناتواني در تحليل و يا تحليل نادرست نتايج و خروجي هاي مدل</a:t>
            </a:r>
            <a:endParaRPr lang="en-US" sz="2400" smtClean="0">
              <a:cs typeface="B Zar" pitchFamily="2" charset="-78"/>
            </a:endParaRPr>
          </a:p>
          <a:p>
            <a:pPr eaLnBrk="1" hangingPunct="1">
              <a:buFont typeface="Wingdings" pitchFamily="2" charset="2"/>
              <a:buNone/>
            </a:pPr>
            <a:endParaRPr lang="en-US" sz="2400" smtClean="0">
              <a:cs typeface="B Zar" pitchFamily="2" charset="-7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www.parsdigishop.sellfile.ir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12390E-602F-48E3-9EF8-D35DFFC933B8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fa-IR" sz="2800" dirty="0" smtClean="0">
              <a:cs typeface="B Zar" pitchFamily="2" charset="-78"/>
            </a:endParaRP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fa-IR" sz="2800" dirty="0" smtClean="0">
                <a:solidFill>
                  <a:srgbClr val="002060"/>
                </a:solidFill>
                <a:cs typeface="B Zar" pitchFamily="2" charset="-78"/>
              </a:rPr>
              <a:t>اکنون به بررسی استفاده از </a:t>
            </a:r>
            <a:r>
              <a:rPr lang="fa-IR" sz="2800" dirty="0" smtClean="0">
                <a:solidFill>
                  <a:schemeClr val="accent6">
                    <a:lumMod val="75000"/>
                  </a:schemeClr>
                </a:solidFill>
                <a:cs typeface="B Zar" pitchFamily="2" charset="-78"/>
              </a:rPr>
              <a:t>شبیه سازی </a:t>
            </a:r>
            <a:r>
              <a:rPr lang="fa-IR" sz="2800" dirty="0" smtClean="0">
                <a:solidFill>
                  <a:srgbClr val="002060"/>
                </a:solidFill>
                <a:cs typeface="B Zar" pitchFamily="2" charset="-78"/>
              </a:rPr>
              <a:t>در یک مورد واقعی که توسط یک شرکت انجام شده می پردازیم.</a:t>
            </a:r>
            <a:endParaRPr lang="fa-IR" sz="2800" dirty="0">
              <a:solidFill>
                <a:srgbClr val="002060"/>
              </a:solidFill>
              <a:cs typeface="B Zar" pitchFamily="2" charset="-7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www.parsdigishop.sellfile.ir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12390E-602F-48E3-9EF8-D35DFFC933B8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751506"/>
          </a:xfrm>
        </p:spPr>
        <p:txBody>
          <a:bodyPr/>
          <a:lstStyle/>
          <a:p>
            <a:pPr marL="723900" indent="-723900" algn="r" eaLnBrk="1" fontAlgn="auto" hangingPunct="1">
              <a:spcAft>
                <a:spcPts val="0"/>
              </a:spcAft>
              <a:defRPr/>
            </a:pPr>
            <a:r>
              <a:rPr lang="fa-IR" sz="2800" dirty="0" smtClean="0">
                <a:cs typeface="B Zar" pitchFamily="2" charset="-78"/>
              </a:rPr>
              <a:t>تغذيه خط و شبيه‌سازي</a:t>
            </a:r>
            <a:endParaRPr lang="en-US" sz="2800" dirty="0" smtClean="0">
              <a:cs typeface="B Zar" pitchFamily="2" charset="-78"/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fa-IR" sz="2800" smtClean="0">
                <a:cs typeface="B Zar" pitchFamily="2" charset="-78"/>
              </a:rPr>
              <a:t>خط مونتاژ گيربكس پرايد در محورسازان</a:t>
            </a:r>
          </a:p>
          <a:p>
            <a:pPr eaLnBrk="1" hangingPunct="1"/>
            <a:endParaRPr lang="fa-IR" sz="2800" smtClean="0">
              <a:cs typeface="B Zar" pitchFamily="2" charset="-78"/>
            </a:endParaRPr>
          </a:p>
          <a:p>
            <a:pPr eaLnBrk="1" hangingPunct="1"/>
            <a:r>
              <a:rPr lang="fa-IR" sz="2400" smtClean="0">
                <a:cs typeface="B Zar" pitchFamily="2" charset="-78"/>
              </a:rPr>
              <a:t>اواخر سال 84 شركت محورسازان در خصوص ارزيابي لي‌اوت، تجهيزات، ميزان توليد ساليانه براي راه‌اندازي خط مونتاژ گيربكس پرايد از شركت سيمارون درخواست طراحي مدل شبيه‌سازي و تجريه و تحليل آن را نمود.</a:t>
            </a:r>
          </a:p>
          <a:p>
            <a:pPr eaLnBrk="1" hangingPunct="1"/>
            <a:endParaRPr lang="en-US" sz="2800" smtClean="0">
              <a:cs typeface="B Zar" pitchFamily="2" charset="-7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www.parsdigishop.sellfile.ir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12390E-602F-48E3-9EF8-D35DFFC933B8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fa-IR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a-IR" smtClean="0">
                <a:cs typeface="B Zar" pitchFamily="2" charset="-78"/>
              </a:rPr>
              <a:t>اجزاي مدل:</a:t>
            </a:r>
          </a:p>
          <a:p>
            <a:pPr lvl="1" eaLnBrk="1" hangingPunct="1">
              <a:lnSpc>
                <a:spcPct val="90000"/>
              </a:lnSpc>
            </a:pPr>
            <a:r>
              <a:rPr lang="fa-IR" sz="2200" smtClean="0">
                <a:cs typeface="B Zar" pitchFamily="2" charset="-78"/>
              </a:rPr>
              <a:t>تغذيه مواد</a:t>
            </a:r>
          </a:p>
          <a:p>
            <a:pPr lvl="1" eaLnBrk="1" hangingPunct="1">
              <a:lnSpc>
                <a:spcPct val="90000"/>
              </a:lnSpc>
            </a:pPr>
            <a:r>
              <a:rPr lang="fa-IR" sz="2200" smtClean="0">
                <a:cs typeface="B Zar" pitchFamily="2" charset="-78"/>
              </a:rPr>
              <a:t>خط مونتاژ به همراه پيش مونتاژها، اپراتورها، بافرهاي پاي خط، استندها جهت حمل مواد</a:t>
            </a:r>
          </a:p>
          <a:p>
            <a:pPr lvl="1" eaLnBrk="1" hangingPunct="1">
              <a:lnSpc>
                <a:spcPct val="90000"/>
              </a:lnSpc>
            </a:pPr>
            <a:r>
              <a:rPr lang="fa-IR" sz="2200" smtClean="0">
                <a:cs typeface="B Zar" pitchFamily="2" charset="-78"/>
              </a:rPr>
              <a:t>سيستم انتقال مواد: كانواير، استند، ليفتراك، كفي، جراثقال</a:t>
            </a:r>
          </a:p>
          <a:p>
            <a:pPr lvl="1" eaLnBrk="1" hangingPunct="1">
              <a:lnSpc>
                <a:spcPct val="90000"/>
              </a:lnSpc>
            </a:pPr>
            <a:r>
              <a:rPr lang="fa-IR" sz="2200" smtClean="0">
                <a:cs typeface="B Zar" pitchFamily="2" charset="-78"/>
              </a:rPr>
              <a:t>دستگاه‌هاي تست و بازرسي</a:t>
            </a:r>
          </a:p>
          <a:p>
            <a:pPr lvl="1" eaLnBrk="1" hangingPunct="1">
              <a:lnSpc>
                <a:spcPct val="90000"/>
              </a:lnSpc>
            </a:pPr>
            <a:r>
              <a:rPr lang="fa-IR" sz="2200" smtClean="0">
                <a:cs typeface="B Zar" pitchFamily="2" charset="-78"/>
              </a:rPr>
              <a:t>دستگاه‌هاي دوباره كاري</a:t>
            </a:r>
          </a:p>
          <a:p>
            <a:pPr eaLnBrk="1" hangingPunct="1">
              <a:lnSpc>
                <a:spcPct val="90000"/>
              </a:lnSpc>
            </a:pPr>
            <a:r>
              <a:rPr lang="fa-IR" smtClean="0">
                <a:cs typeface="B Zar" pitchFamily="2" charset="-78"/>
              </a:rPr>
              <a:t>گزارشات اصلي:</a:t>
            </a:r>
          </a:p>
          <a:p>
            <a:pPr lvl="1" eaLnBrk="1" hangingPunct="1">
              <a:lnSpc>
                <a:spcPct val="90000"/>
              </a:lnSpc>
            </a:pPr>
            <a:r>
              <a:rPr lang="fa-IR" sz="2200" smtClean="0">
                <a:cs typeface="B Zar" pitchFamily="2" charset="-78"/>
              </a:rPr>
              <a:t>ميزان توليد ساليانه</a:t>
            </a:r>
          </a:p>
          <a:p>
            <a:pPr lvl="1" eaLnBrk="1" hangingPunct="1">
              <a:lnSpc>
                <a:spcPct val="90000"/>
              </a:lnSpc>
            </a:pPr>
            <a:r>
              <a:rPr lang="fa-IR" sz="2200" smtClean="0">
                <a:cs typeface="B Zar" pitchFamily="2" charset="-78"/>
              </a:rPr>
              <a:t>ايستگاه‌هاي كه دچار كمبود قطعات شده‌اند</a:t>
            </a:r>
          </a:p>
          <a:p>
            <a:pPr lvl="1" eaLnBrk="1" hangingPunct="1">
              <a:lnSpc>
                <a:spcPct val="90000"/>
              </a:lnSpc>
            </a:pPr>
            <a:r>
              <a:rPr lang="fa-IR" sz="2200" smtClean="0">
                <a:cs typeface="B Zar" pitchFamily="2" charset="-78"/>
              </a:rPr>
              <a:t>درصد بكارگيري منابع بحراني</a:t>
            </a:r>
          </a:p>
          <a:p>
            <a:pPr eaLnBrk="1" hangingPunct="1">
              <a:lnSpc>
                <a:spcPct val="90000"/>
              </a:lnSpc>
            </a:pPr>
            <a:endParaRPr lang="en-US" smtClean="0">
              <a:cs typeface="B Zar" pitchFamily="2" charset="-7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www.parsdigishop.sellfile.ir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12390E-602F-48E3-9EF8-D35DFFC933B8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751506"/>
          </a:xfrm>
        </p:spPr>
        <p:txBody>
          <a:bodyPr/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fa-IR" sz="2800" dirty="0" smtClean="0">
                <a:cs typeface="B Zar" pitchFamily="2" charset="-78"/>
              </a:rPr>
              <a:t>شبيه‌سازي وضعيت اوليه:</a:t>
            </a:r>
            <a:endParaRPr lang="en-US" sz="2800" dirty="0" smtClean="0">
              <a:cs typeface="B Zar" pitchFamily="2" charset="-78"/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0" y="1916113"/>
            <a:ext cx="7929563" cy="4530725"/>
          </a:xfrm>
        </p:spPr>
        <p:txBody>
          <a:bodyPr/>
          <a:lstStyle/>
          <a:p>
            <a:pPr eaLnBrk="1" hangingPunct="1"/>
            <a:r>
              <a:rPr lang="fa-IR" sz="2400" smtClean="0">
                <a:cs typeface="B Zar" pitchFamily="2" charset="-78"/>
              </a:rPr>
              <a:t>ميزان توليد در شيفت 19 ساعته 405</a:t>
            </a:r>
          </a:p>
          <a:p>
            <a:pPr eaLnBrk="1" hangingPunct="1"/>
            <a:endParaRPr lang="fa-IR" sz="2400" smtClean="0">
              <a:cs typeface="B Zar" pitchFamily="2" charset="-78"/>
            </a:endParaRPr>
          </a:p>
          <a:p>
            <a:pPr eaLnBrk="1" hangingPunct="1"/>
            <a:r>
              <a:rPr lang="fa-IR" sz="2400" smtClean="0">
                <a:cs typeface="B Zar" pitchFamily="2" charset="-78"/>
              </a:rPr>
              <a:t>ميزان توليد ساليانه 105300</a:t>
            </a:r>
          </a:p>
          <a:p>
            <a:pPr eaLnBrk="1" hangingPunct="1"/>
            <a:endParaRPr lang="fa-IR" sz="2400" smtClean="0">
              <a:cs typeface="B Zar" pitchFamily="2" charset="-78"/>
            </a:endParaRPr>
          </a:p>
          <a:p>
            <a:pPr eaLnBrk="1" hangingPunct="1"/>
            <a:r>
              <a:rPr lang="fa-IR" sz="2400" smtClean="0">
                <a:cs typeface="B Zar" pitchFamily="2" charset="-78"/>
              </a:rPr>
              <a:t>گلوگاه سيستم انتقال مواد به دستگاه‌هاي تست</a:t>
            </a:r>
            <a:endParaRPr lang="en-US" sz="2400" smtClean="0">
              <a:cs typeface="B Zar" pitchFamily="2" charset="-7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www.parsdigishop.sellfile.ir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12390E-602F-48E3-9EF8-D35DFFC933B8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 descr="basic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50" y="357188"/>
            <a:ext cx="7572375" cy="614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www.parsdigishop.sellfile.ir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3FBA12-E132-49B1-BD8E-945D485B5AC7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fa-IR" dirty="0" smtClean="0">
                <a:cs typeface="B Zar" pitchFamily="2" charset="-78"/>
              </a:rPr>
              <a:t>يك زنجيره تامين ايده آل:</a:t>
            </a:r>
            <a:endParaRPr lang="en-US" dirty="0" smtClean="0">
              <a:cs typeface="B Zar" pitchFamily="2" charset="-78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28813"/>
            <a:ext cx="7239000" cy="4527550"/>
          </a:xfrm>
        </p:spPr>
        <p:txBody>
          <a:bodyPr/>
          <a:lstStyle/>
          <a:p>
            <a:pPr eaLnBrk="1" hangingPunct="1"/>
            <a:endParaRPr lang="fa-IR" sz="2400" smtClean="0">
              <a:cs typeface="B Zar" pitchFamily="2" charset="-78"/>
            </a:endParaRPr>
          </a:p>
          <a:p>
            <a:pPr eaLnBrk="1" hangingPunct="1"/>
            <a:r>
              <a:rPr lang="fa-IR" sz="2400" smtClean="0">
                <a:cs typeface="B Zar" pitchFamily="2" charset="-78"/>
              </a:rPr>
              <a:t>موجودي به ميزان صفر يا حداقل ميزان موجودي</a:t>
            </a:r>
            <a:endParaRPr lang="en-GB" sz="2400" smtClean="0">
              <a:cs typeface="B Zar" pitchFamily="2" charset="-78"/>
            </a:endParaRPr>
          </a:p>
          <a:p>
            <a:pPr eaLnBrk="1" hangingPunct="1"/>
            <a:r>
              <a:rPr lang="fa-IR" sz="2400" smtClean="0">
                <a:cs typeface="B Zar" pitchFamily="2" charset="-78"/>
              </a:rPr>
              <a:t>كمترين زمان ممكن </a:t>
            </a:r>
            <a:r>
              <a:rPr lang="en-US" sz="2400" smtClean="0">
                <a:cs typeface="B Zar" pitchFamily="2" charset="-78"/>
              </a:rPr>
              <a:t>Lead time</a:t>
            </a:r>
            <a:endParaRPr lang="en-GB" sz="2400" smtClean="0">
              <a:cs typeface="B Zar" pitchFamily="2" charset="-78"/>
            </a:endParaRPr>
          </a:p>
          <a:p>
            <a:pPr eaLnBrk="1" hangingPunct="1"/>
            <a:r>
              <a:rPr lang="fa-IR" sz="2400" smtClean="0">
                <a:cs typeface="B Zar" pitchFamily="2" charset="-78"/>
              </a:rPr>
              <a:t>سطح سرويس مشتري معادل 100 درصد</a:t>
            </a:r>
            <a:endParaRPr lang="en-GB" sz="2400" smtClean="0">
              <a:cs typeface="B Zar" pitchFamily="2" charset="-78"/>
            </a:endParaRPr>
          </a:p>
          <a:p>
            <a:pPr eaLnBrk="1" hangingPunct="1"/>
            <a:r>
              <a:rPr lang="fa-IR" sz="2400" smtClean="0">
                <a:cs typeface="B Zar" pitchFamily="2" charset="-78"/>
              </a:rPr>
              <a:t>كارايي بالاي فعاليت توليدي</a:t>
            </a:r>
            <a:endParaRPr lang="en-US" sz="2400" smtClean="0">
              <a:cs typeface="B Zar" pitchFamily="2" charset="-78"/>
            </a:endParaRPr>
          </a:p>
          <a:p>
            <a:pPr eaLnBrk="1" hangingPunct="1"/>
            <a:r>
              <a:rPr lang="en-US" sz="2400" smtClean="0">
                <a:latin typeface="Arial" pitchFamily="34" charset="0"/>
                <a:cs typeface="B Zar" pitchFamily="2" charset="-78"/>
              </a:rPr>
              <a:t>…</a:t>
            </a:r>
            <a:endParaRPr lang="en-GB" sz="2400" smtClean="0">
              <a:cs typeface="B Zar" pitchFamily="2" charset="-78"/>
            </a:endParaRPr>
          </a:p>
          <a:p>
            <a:pPr eaLnBrk="1" hangingPunct="1"/>
            <a:endParaRPr lang="en-GB" sz="2400" smtClean="0">
              <a:cs typeface="B Zar" pitchFamily="2" charset="-78"/>
            </a:endParaRPr>
          </a:p>
          <a:p>
            <a:pPr eaLnBrk="1" hangingPunct="1">
              <a:buFont typeface="Wingdings" pitchFamily="2" charset="2"/>
              <a:buNone/>
            </a:pPr>
            <a:endParaRPr lang="en-US" sz="2400" smtClean="0">
              <a:cs typeface="B Zar" pitchFamily="2" charset="-7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12390E-602F-48E3-9EF8-D35DFFC933B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 descr="Conve Queu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50" y="500063"/>
            <a:ext cx="7643813" cy="585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www.parsdigishop.sellfile.ir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3FBA12-E132-49B1-BD8E-945D485B5AC7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 descr="Conve wai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5" y="214313"/>
            <a:ext cx="7786688" cy="642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www.parsdigishop.sellfile.ir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3FBA12-E132-49B1-BD8E-945D485B5AC7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 descr="Crane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313" y="357188"/>
            <a:ext cx="7786687" cy="628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www.parsdigishop.sellfile.ir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3FBA12-E132-49B1-BD8E-945D485B5AC7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 descr="Crane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313" y="214313"/>
            <a:ext cx="7772400" cy="642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www.parsdigishop.sellfile.ir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3FBA12-E132-49B1-BD8E-945D485B5AC7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 descr="test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313" y="285750"/>
            <a:ext cx="7643812" cy="614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www.parsdigishop.sellfile.ir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3FBA12-E132-49B1-BD8E-945D485B5AC7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2" descr="tes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313" y="285750"/>
            <a:ext cx="7786687" cy="6357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www.parsdigishop.sellfile.ir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3FBA12-E132-49B1-BD8E-945D485B5AC7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608630"/>
          </a:xfrm>
        </p:spPr>
        <p:txBody>
          <a:bodyPr/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fa-IR" sz="2800" dirty="0" smtClean="0">
                <a:cs typeface="B Zar" pitchFamily="2" charset="-78"/>
              </a:rPr>
              <a:t>پيشنهاد</a:t>
            </a:r>
            <a:endParaRPr lang="en-US" sz="2800" dirty="0" smtClean="0">
              <a:cs typeface="B Zar" pitchFamily="2" charset="-78"/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989138"/>
            <a:ext cx="7389813" cy="4267200"/>
          </a:xfrm>
        </p:spPr>
        <p:txBody>
          <a:bodyPr/>
          <a:lstStyle/>
          <a:p>
            <a:pPr eaLnBrk="1" hangingPunct="1"/>
            <a:r>
              <a:rPr lang="fa-IR" sz="2400" smtClean="0">
                <a:latin typeface="Majiid" pitchFamily="2" charset="2"/>
                <a:cs typeface="B Zar" pitchFamily="2" charset="-78"/>
              </a:rPr>
              <a:t>تغيير استراتژي حركت جرثقيل‌ها از حالت اختصاص يك جرثقيل جهت برداشت و تخليه هر دستگاه تست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sz="3600" smtClean="0">
                <a:latin typeface="Majiid" pitchFamily="2" charset="2"/>
                <a:cs typeface="B Zar" pitchFamily="2" charset="-78"/>
              </a:rPr>
              <a:t> </a:t>
            </a:r>
            <a:r>
              <a:rPr lang="fa-IR" sz="3600" smtClean="0">
                <a:solidFill>
                  <a:srgbClr val="FF0000"/>
                </a:solidFill>
                <a:latin typeface="Majiid" pitchFamily="2" charset="2"/>
                <a:cs typeface="B Zar" pitchFamily="2" charset="-78"/>
              </a:rPr>
              <a:t>به </a:t>
            </a:r>
          </a:p>
          <a:p>
            <a:pPr eaLnBrk="1" hangingPunct="1">
              <a:buFont typeface="Wingdings" pitchFamily="2" charset="2"/>
              <a:buNone/>
            </a:pPr>
            <a:endParaRPr lang="fa-IR" sz="2400" smtClean="0">
              <a:latin typeface="Majiid" pitchFamily="2" charset="2"/>
              <a:cs typeface="B Zar" pitchFamily="2" charset="-78"/>
            </a:endParaRPr>
          </a:p>
          <a:p>
            <a:pPr eaLnBrk="1" hangingPunct="1"/>
            <a:r>
              <a:rPr lang="fa-IR" sz="2400" smtClean="0">
                <a:latin typeface="Majiid" pitchFamily="2" charset="2"/>
                <a:cs typeface="B Zar" pitchFamily="2" charset="-78"/>
              </a:rPr>
              <a:t>حالت اختصاص يك جرثقيل به تغذية هر دو دستگاه تست و يك جرثقيل به تخلية هر دو دستگاه تست</a:t>
            </a:r>
            <a:endParaRPr lang="en-US" sz="2400" smtClean="0">
              <a:latin typeface="Majiid" pitchFamily="2" charset="2"/>
              <a:cs typeface="B Zar" pitchFamily="2" charset="-7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www.parsdigishop.sellfile.ir</a:t>
            </a:r>
            <a:endParaRPr lang="en-US"/>
          </a:p>
        </p:txBody>
      </p:sp>
      <p:cxnSp>
        <p:nvCxnSpPr>
          <p:cNvPr id="6" name="Curved Connector 5"/>
          <p:cNvCxnSpPr/>
          <p:nvPr/>
        </p:nvCxnSpPr>
        <p:spPr>
          <a:xfrm rot="16200000" flipH="1">
            <a:off x="7358063" y="3357563"/>
            <a:ext cx="571500" cy="285750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12390E-602F-48E3-9EF8-D35DFFC933B8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2" descr="Improve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50" y="344488"/>
            <a:ext cx="7715250" cy="629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www.parsdigishop.sellfile.ir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3FBA12-E132-49B1-BD8E-945D485B5AC7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Picture 2" descr="conve queu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8" y="285750"/>
            <a:ext cx="7643812" cy="628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www.parsdigishop.sellfile.ir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3FBA12-E132-49B1-BD8E-945D485B5AC7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2" name="Picture 2" descr="conve wai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313" y="271463"/>
            <a:ext cx="7786687" cy="6300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www.parsdigishop.sellfile.ir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3FBA12-E132-49B1-BD8E-945D485B5AC7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500042"/>
            <a:ext cx="7286676" cy="1143008"/>
          </a:xfrm>
        </p:spPr>
        <p:txBody>
          <a:bodyPr>
            <a:normAutofit fontScale="90000"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fa-IR" sz="3600" dirty="0" smtClean="0">
                <a:cs typeface="B Zar" pitchFamily="2" charset="-78"/>
              </a:rPr>
              <a:t>دليل فاصله موجود ميان شرايط ايده آل و وضع واقعي چيست؟</a:t>
            </a:r>
            <a:endParaRPr lang="en-US" sz="3600" dirty="0" smtClean="0">
              <a:cs typeface="B Zar" pitchFamily="2" charset="-78"/>
            </a:endParaRPr>
          </a:p>
        </p:txBody>
      </p:sp>
      <p:sp>
        <p:nvSpPr>
          <p:cNvPr id="166915" name="Rectangle 3"/>
          <p:cNvSpPr>
            <a:spLocks noGrp="1" noChangeArrowheads="1"/>
          </p:cNvSpPr>
          <p:nvPr>
            <p:ph idx="1"/>
          </p:nvPr>
        </p:nvSpPr>
        <p:spPr>
          <a:xfrm>
            <a:off x="566738" y="2997200"/>
            <a:ext cx="8001000" cy="30226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GB" sz="4000" b="1" smtClean="0">
                <a:solidFill>
                  <a:srgbClr val="EA483C"/>
                </a:solidFill>
                <a:cs typeface="B Zar" pitchFamily="2" charset="-78"/>
              </a:rPr>
              <a:t>uncertainty</a:t>
            </a:r>
            <a:endParaRPr lang="en-US" sz="4000" b="1" smtClean="0">
              <a:solidFill>
                <a:srgbClr val="EA483C"/>
              </a:solidFill>
              <a:cs typeface="B Zar" pitchFamily="2" charset="-7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12390E-602F-48E3-9EF8-D35DFFC933B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915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2" descr="crane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50" y="214313"/>
            <a:ext cx="7643813" cy="6357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www.parsdigishop.sellfile.ir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3FBA12-E132-49B1-BD8E-945D485B5AC7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0" name="Picture 2" descr="crane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50" y="203200"/>
            <a:ext cx="7715250" cy="644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www.parsdigishop.sellfile.ir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3FBA12-E132-49B1-BD8E-945D485B5AC7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Picture 2" descr="test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5" y="285750"/>
            <a:ext cx="7858125" cy="628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www.parsdigishop.sellfile.ir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3FBA12-E132-49B1-BD8E-945D485B5AC7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8" name="Picture 2" descr="tes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313" y="357188"/>
            <a:ext cx="7786687" cy="614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www.parsdigishop.sellfile.ir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3FBA12-E132-49B1-BD8E-945D485B5AC7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642910" y="357166"/>
            <a:ext cx="7286676" cy="1143000"/>
          </a:xfrm>
        </p:spPr>
        <p:txBody>
          <a:bodyPr/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fa-IR" sz="2800" dirty="0" smtClean="0">
                <a:cs typeface="B Zar" pitchFamily="2" charset="-78"/>
              </a:rPr>
              <a:t>شبيه‌سازي وضعيت پيشنهادي</a:t>
            </a:r>
            <a:br>
              <a:rPr lang="fa-IR" sz="2800" dirty="0" smtClean="0">
                <a:cs typeface="B Zar" pitchFamily="2" charset="-78"/>
              </a:rPr>
            </a:br>
            <a:endParaRPr lang="en-US" sz="2800" dirty="0" smtClean="0">
              <a:cs typeface="B Zar" pitchFamily="2" charset="-78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>
          <a:xfrm>
            <a:off x="0" y="1600200"/>
            <a:ext cx="7929563" cy="5257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fa-IR" sz="2400" smtClean="0">
                <a:cs typeface="B Zar" pitchFamily="2" charset="-78"/>
              </a:rPr>
              <a:t>ميزان توليد در شيفت 19 ساعته</a:t>
            </a:r>
            <a:r>
              <a:rPr lang="en-US" sz="2400" smtClean="0">
                <a:cs typeface="B Zar" pitchFamily="2" charset="-78"/>
              </a:rPr>
              <a:t>:</a:t>
            </a:r>
            <a:r>
              <a:rPr lang="fa-IR" sz="2400" smtClean="0">
                <a:cs typeface="B Zar" pitchFamily="2" charset="-78"/>
              </a:rPr>
              <a:t> 476</a:t>
            </a:r>
          </a:p>
          <a:p>
            <a:pPr eaLnBrk="1" hangingPunct="1">
              <a:lnSpc>
                <a:spcPct val="80000"/>
              </a:lnSpc>
            </a:pPr>
            <a:endParaRPr lang="fa-IR" sz="2400" smtClean="0">
              <a:cs typeface="B Zar" pitchFamily="2" charset="-78"/>
            </a:endParaRPr>
          </a:p>
          <a:p>
            <a:pPr eaLnBrk="1" hangingPunct="1">
              <a:lnSpc>
                <a:spcPct val="80000"/>
              </a:lnSpc>
            </a:pPr>
            <a:r>
              <a:rPr lang="fa-IR" sz="2400" smtClean="0">
                <a:cs typeface="B Zar" pitchFamily="2" charset="-78"/>
              </a:rPr>
              <a:t>ميزان توليد ساليانه 123760 و افزايش به ميزان 17%</a:t>
            </a:r>
          </a:p>
          <a:p>
            <a:pPr eaLnBrk="1" hangingPunct="1">
              <a:lnSpc>
                <a:spcPct val="80000"/>
              </a:lnSpc>
            </a:pPr>
            <a:endParaRPr lang="fa-IR" sz="2400" smtClean="0">
              <a:cs typeface="B Zar" pitchFamily="2" charset="-78"/>
            </a:endParaRPr>
          </a:p>
          <a:p>
            <a:pPr eaLnBrk="1" hangingPunct="1">
              <a:lnSpc>
                <a:spcPct val="80000"/>
              </a:lnSpc>
            </a:pPr>
            <a:r>
              <a:rPr lang="fa-IR" sz="2400" smtClean="0">
                <a:cs typeface="B Zar" pitchFamily="2" charset="-78"/>
              </a:rPr>
              <a:t>تغييرسيستم انتقال مواد به دستگاه‌هاي تست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a-IR" sz="2400" smtClean="0">
                <a:cs typeface="B Zar" pitchFamily="2" charset="-78"/>
              </a:rPr>
              <a:t>	و در نتيجه افزايش درصد بكارگيري از 59% به 70%</a:t>
            </a:r>
            <a:endParaRPr lang="en-US" sz="2400" smtClean="0">
              <a:cs typeface="B Zar" pitchFamily="2" charset="-7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www.parsdigishop.sellfile.ir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12390E-602F-48E3-9EF8-D35DFFC933B8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72156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57422" y="642918"/>
            <a:ext cx="5519103" cy="3286148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a-IR" sz="199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پایان</a:t>
            </a:r>
            <a:endParaRPr lang="fa-IR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ranNastaliq" pitchFamily="18" charset="0"/>
              <a:cs typeface="IranNastaliq" pitchFamily="18" charset="0"/>
            </a:endParaRPr>
          </a:p>
        </p:txBody>
      </p:sp>
      <p:pic>
        <p:nvPicPr>
          <p:cNvPr id="52227" name="Content Placeholder 7"/>
          <p:cNvPicPr>
            <a:picLocks noGrp="1" noChangeAspect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714375" y="3640138"/>
            <a:ext cx="2286000" cy="2322512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www.parsdigishop.sellfile.ir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12390E-602F-48E3-9EF8-D35DFFC933B8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4"/>
          <p:cNvGrpSpPr>
            <a:grpSpLocks/>
          </p:cNvGrpSpPr>
          <p:nvPr/>
        </p:nvGrpSpPr>
        <p:grpSpPr bwMode="auto">
          <a:xfrm>
            <a:off x="214313" y="1989138"/>
            <a:ext cx="7786687" cy="3654425"/>
            <a:chOff x="158" y="1456"/>
            <a:chExt cx="5443" cy="2428"/>
          </a:xfrm>
        </p:grpSpPr>
        <p:grpSp>
          <p:nvGrpSpPr>
            <p:cNvPr id="11267" name="Group 5"/>
            <p:cNvGrpSpPr>
              <a:grpSpLocks/>
            </p:cNvGrpSpPr>
            <p:nvPr/>
          </p:nvGrpSpPr>
          <p:grpSpPr bwMode="auto">
            <a:xfrm>
              <a:off x="158" y="1456"/>
              <a:ext cx="5443" cy="2428"/>
              <a:chOff x="158" y="1456"/>
              <a:chExt cx="5443" cy="2428"/>
            </a:xfrm>
          </p:grpSpPr>
          <p:pic>
            <p:nvPicPr>
              <p:cNvPr id="11275" name="Picture 6" descr="SC Outline 03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58" y="1456"/>
                <a:ext cx="5443" cy="12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1276" name="Text Box 7"/>
              <p:cNvSpPr txBox="1">
                <a:spLocks noChangeArrowheads="1"/>
              </p:cNvSpPr>
              <p:nvPr/>
            </p:nvSpPr>
            <p:spPr bwMode="auto">
              <a:xfrm>
                <a:off x="2245" y="3366"/>
                <a:ext cx="1270" cy="518"/>
              </a:xfrm>
              <a:prstGeom prst="rect">
                <a:avLst/>
              </a:prstGeom>
              <a:solidFill>
                <a:srgbClr val="EA483C">
                  <a:alpha val="50195"/>
                </a:srgb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GB" sz="2400">
                    <a:latin typeface="Arial" pitchFamily="34" charset="0"/>
                  </a:rPr>
                  <a:t>Uncertainty,</a:t>
                </a:r>
              </a:p>
              <a:p>
                <a:pPr algn="ctr"/>
                <a:r>
                  <a:rPr lang="en-GB" sz="2400">
                    <a:latin typeface="Arial" pitchFamily="34" charset="0"/>
                  </a:rPr>
                  <a:t>Variability</a:t>
                </a:r>
              </a:p>
            </p:txBody>
          </p:sp>
          <p:sp>
            <p:nvSpPr>
              <p:cNvPr id="11277" name="Line 8"/>
              <p:cNvSpPr>
                <a:spLocks noChangeShapeType="1"/>
              </p:cNvSpPr>
              <p:nvPr/>
            </p:nvSpPr>
            <p:spPr bwMode="auto">
              <a:xfrm flipH="1" flipV="1">
                <a:off x="929" y="2368"/>
                <a:ext cx="1271" cy="117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1278" name="Line 9"/>
              <p:cNvSpPr>
                <a:spLocks noChangeShapeType="1"/>
              </p:cNvSpPr>
              <p:nvPr/>
            </p:nvSpPr>
            <p:spPr bwMode="auto">
              <a:xfrm flipH="1" flipV="1">
                <a:off x="1701" y="2367"/>
                <a:ext cx="499" cy="95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1279" name="Line 10"/>
              <p:cNvSpPr>
                <a:spLocks noChangeShapeType="1"/>
              </p:cNvSpPr>
              <p:nvPr/>
            </p:nvSpPr>
            <p:spPr bwMode="auto">
              <a:xfrm flipH="1" flipV="1">
                <a:off x="1927" y="1891"/>
                <a:ext cx="590" cy="142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1280" name="Line 11"/>
              <p:cNvSpPr>
                <a:spLocks noChangeShapeType="1"/>
              </p:cNvSpPr>
              <p:nvPr/>
            </p:nvSpPr>
            <p:spPr bwMode="auto">
              <a:xfrm flipH="1" flipV="1">
                <a:off x="2562" y="2368"/>
                <a:ext cx="318" cy="95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1281" name="Line 12"/>
              <p:cNvSpPr>
                <a:spLocks noChangeShapeType="1"/>
              </p:cNvSpPr>
              <p:nvPr/>
            </p:nvSpPr>
            <p:spPr bwMode="auto">
              <a:xfrm flipV="1">
                <a:off x="3198" y="2322"/>
                <a:ext cx="0" cy="95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1282" name="Line 13"/>
              <p:cNvSpPr>
                <a:spLocks noChangeShapeType="1"/>
              </p:cNvSpPr>
              <p:nvPr/>
            </p:nvSpPr>
            <p:spPr bwMode="auto">
              <a:xfrm flipV="1">
                <a:off x="3515" y="1914"/>
                <a:ext cx="227" cy="140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1283" name="Line 14"/>
              <p:cNvSpPr>
                <a:spLocks noChangeShapeType="1"/>
              </p:cNvSpPr>
              <p:nvPr/>
            </p:nvSpPr>
            <p:spPr bwMode="auto">
              <a:xfrm flipV="1">
                <a:off x="3560" y="2322"/>
                <a:ext cx="1225" cy="122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fa-IR"/>
              </a:p>
            </p:txBody>
          </p:sp>
        </p:grpSp>
        <p:sp>
          <p:nvSpPr>
            <p:cNvPr id="11268" name="AutoShape 15"/>
            <p:cNvSpPr>
              <a:spLocks noChangeArrowheads="1"/>
            </p:cNvSpPr>
            <p:nvPr/>
          </p:nvSpPr>
          <p:spPr bwMode="auto">
            <a:xfrm>
              <a:off x="657" y="2001"/>
              <a:ext cx="227" cy="318"/>
            </a:xfrm>
            <a:prstGeom prst="irregularSeal1">
              <a:avLst/>
            </a:prstGeom>
            <a:solidFill>
              <a:srgbClr val="EA483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269" name="AutoShape 16"/>
            <p:cNvSpPr>
              <a:spLocks noChangeArrowheads="1"/>
            </p:cNvSpPr>
            <p:nvPr/>
          </p:nvSpPr>
          <p:spPr bwMode="auto">
            <a:xfrm>
              <a:off x="1519" y="2001"/>
              <a:ext cx="227" cy="318"/>
            </a:xfrm>
            <a:prstGeom prst="irregularSeal1">
              <a:avLst/>
            </a:prstGeom>
            <a:solidFill>
              <a:srgbClr val="EA483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270" name="AutoShape 17"/>
            <p:cNvSpPr>
              <a:spLocks noChangeArrowheads="1"/>
            </p:cNvSpPr>
            <p:nvPr/>
          </p:nvSpPr>
          <p:spPr bwMode="auto">
            <a:xfrm>
              <a:off x="2335" y="2001"/>
              <a:ext cx="227" cy="318"/>
            </a:xfrm>
            <a:prstGeom prst="irregularSeal1">
              <a:avLst/>
            </a:prstGeom>
            <a:solidFill>
              <a:srgbClr val="EA483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271" name="AutoShape 18"/>
            <p:cNvSpPr>
              <a:spLocks noChangeArrowheads="1"/>
            </p:cNvSpPr>
            <p:nvPr/>
          </p:nvSpPr>
          <p:spPr bwMode="auto">
            <a:xfrm>
              <a:off x="3152" y="2001"/>
              <a:ext cx="227" cy="318"/>
            </a:xfrm>
            <a:prstGeom prst="irregularSeal1">
              <a:avLst/>
            </a:prstGeom>
            <a:solidFill>
              <a:srgbClr val="EA483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272" name="AutoShape 19"/>
            <p:cNvSpPr>
              <a:spLocks noChangeArrowheads="1"/>
            </p:cNvSpPr>
            <p:nvPr/>
          </p:nvSpPr>
          <p:spPr bwMode="auto">
            <a:xfrm>
              <a:off x="4830" y="2001"/>
              <a:ext cx="227" cy="318"/>
            </a:xfrm>
            <a:prstGeom prst="irregularSeal1">
              <a:avLst/>
            </a:prstGeom>
            <a:solidFill>
              <a:srgbClr val="EA483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273" name="AutoShape 20"/>
            <p:cNvSpPr>
              <a:spLocks noChangeArrowheads="1"/>
            </p:cNvSpPr>
            <p:nvPr/>
          </p:nvSpPr>
          <p:spPr bwMode="auto">
            <a:xfrm>
              <a:off x="3651" y="1570"/>
              <a:ext cx="227" cy="318"/>
            </a:xfrm>
            <a:prstGeom prst="irregularSeal1">
              <a:avLst/>
            </a:prstGeom>
            <a:solidFill>
              <a:srgbClr val="EA483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1274" name="AutoShape 21"/>
            <p:cNvSpPr>
              <a:spLocks noChangeArrowheads="1"/>
            </p:cNvSpPr>
            <p:nvPr/>
          </p:nvSpPr>
          <p:spPr bwMode="auto">
            <a:xfrm>
              <a:off x="1746" y="1570"/>
              <a:ext cx="227" cy="318"/>
            </a:xfrm>
            <a:prstGeom prst="irregularSeal1">
              <a:avLst/>
            </a:prstGeom>
            <a:solidFill>
              <a:srgbClr val="EA483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a-IR"/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12390E-602F-48E3-9EF8-D35DFFC933B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a-IR" sz="2800" smtClean="0">
                <a:cs typeface="B Zar" pitchFamily="2" charset="-78"/>
              </a:rPr>
              <a:t>عدم اطمينان</a:t>
            </a:r>
          </a:p>
          <a:p>
            <a:pPr eaLnBrk="1" hangingPunct="1"/>
            <a:r>
              <a:rPr lang="fa-IR" sz="2800" smtClean="0">
                <a:cs typeface="B Zar" pitchFamily="2" charset="-78"/>
              </a:rPr>
              <a:t>عقلانيت محدود</a:t>
            </a:r>
          </a:p>
          <a:p>
            <a:pPr eaLnBrk="1" hangingPunct="1"/>
            <a:r>
              <a:rPr lang="fa-IR" sz="2800" smtClean="0">
                <a:cs typeface="B Zar" pitchFamily="2" charset="-78"/>
              </a:rPr>
              <a:t>هزينه هاي تحليلي</a:t>
            </a:r>
          </a:p>
          <a:p>
            <a:pPr eaLnBrk="1" hangingPunct="1"/>
            <a:r>
              <a:rPr lang="fa-IR" sz="2800" smtClean="0">
                <a:cs typeface="B Zar" pitchFamily="2" charset="-78"/>
              </a:rPr>
              <a:t>خطرهاي احتمالي</a:t>
            </a:r>
          </a:p>
          <a:p>
            <a:pPr eaLnBrk="1" hangingPunct="1"/>
            <a:r>
              <a:rPr lang="fa-IR" sz="2800" smtClean="0">
                <a:cs typeface="B Zar" pitchFamily="2" charset="-78"/>
              </a:rPr>
              <a:t>خروجي هاي گرافيكي</a:t>
            </a:r>
          </a:p>
          <a:p>
            <a:pPr eaLnBrk="1" hangingPunct="1"/>
            <a:r>
              <a:rPr lang="fa-IR" sz="2800" smtClean="0">
                <a:cs typeface="B Zar" pitchFamily="2" charset="-78"/>
              </a:rPr>
              <a:t>....</a:t>
            </a:r>
            <a:endParaRPr lang="en-US" sz="2800" smtClean="0">
              <a:cs typeface="B Zar" pitchFamily="2" charset="-78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www.parsdigishop.sellfile.ir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12390E-602F-48E3-9EF8-D35DFFC933B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fa-IR" dirty="0" smtClean="0">
                <a:cs typeface="B Zar" pitchFamily="2" charset="-78"/>
              </a:rPr>
              <a:t>شبيه‌سازي چيست؟</a:t>
            </a:r>
            <a:endParaRPr lang="en-US" dirty="0" smtClean="0">
              <a:cs typeface="B Zar" pitchFamily="2" charset="-78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566738" y="2636838"/>
            <a:ext cx="8001000" cy="3382962"/>
          </a:xfrm>
        </p:spPr>
        <p:txBody>
          <a:bodyPr/>
          <a:lstStyle/>
          <a:p>
            <a:pPr algn="l" rtl="0" eaLnBrk="1" hangingPunct="1"/>
            <a:r>
              <a:rPr lang="en-US" smtClean="0"/>
              <a:t>Simulation is seeing before being</a:t>
            </a:r>
          </a:p>
          <a:p>
            <a:pPr algn="l" rtl="0" eaLnBrk="1" hangingPunct="1"/>
            <a:endParaRPr lang="en-US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www.parsdigishop.sellfile.ir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12390E-602F-48E3-9EF8-D35DFFC933B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913" y="333375"/>
            <a:ext cx="6597673" cy="952485"/>
          </a:xfrm>
        </p:spPr>
        <p:txBody>
          <a:bodyPr/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fa-IR" sz="2800" dirty="0" smtClean="0">
                <a:solidFill>
                  <a:schemeClr val="tx1"/>
                </a:solidFill>
                <a:cs typeface="B Zar" pitchFamily="2" charset="-78"/>
              </a:rPr>
              <a:t>گام‌هاي عملي يك پروژه شبيه‌سازي موفق:</a:t>
            </a:r>
            <a:endParaRPr lang="en-US" sz="2800" dirty="0" smtClean="0">
              <a:solidFill>
                <a:schemeClr val="tx1"/>
              </a:solidFill>
              <a:cs typeface="B Zar" pitchFamily="2" charset="-78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1773238"/>
            <a:ext cx="7246937" cy="44640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fa-IR" sz="2400" dirty="0" smtClean="0">
                <a:cs typeface="B Zar" pitchFamily="2" charset="-78"/>
              </a:rPr>
              <a:t>1- معرفي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sz="2400" dirty="0" smtClean="0">
                <a:cs typeface="B Zar" pitchFamily="2" charset="-78"/>
              </a:rPr>
              <a:t>2- تعريف مسئله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sz="2400" dirty="0" smtClean="0">
                <a:cs typeface="B Zar" pitchFamily="2" charset="-78"/>
              </a:rPr>
              <a:t>3- طراحي روند مطالعه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sz="2400" dirty="0" smtClean="0">
                <a:cs typeface="B Zar" pitchFamily="2" charset="-78"/>
              </a:rPr>
              <a:t>4- تعريف مدل مفهومي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sz="2400" dirty="0" smtClean="0">
                <a:cs typeface="B Zar" pitchFamily="2" charset="-78"/>
              </a:rPr>
              <a:t>5- فرموله کردن ورودي ها، فرض ها و ويژگيهاي فرآيند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sz="2400" dirty="0" smtClean="0">
                <a:cs typeface="B Zar" pitchFamily="2" charset="-78"/>
              </a:rPr>
              <a:t>6- ساختن، بررسي صحت و معتبرسازي مدل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sz="2400" dirty="0" smtClean="0">
                <a:cs typeface="B Zar" pitchFamily="2" charset="-78"/>
              </a:rPr>
              <a:t>7- طراحي آزمايشات و اجراي آنها در مدل 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sz="2400" dirty="0" smtClean="0">
                <a:cs typeface="B Zar" pitchFamily="2" charset="-78"/>
              </a:rPr>
              <a:t>8- مستندسازي و ارائه نتايج</a:t>
            </a:r>
            <a:endParaRPr lang="en-US" sz="2400" dirty="0" smtClean="0">
              <a:cs typeface="B Zar" pitchFamily="2" charset="-78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fa-IR" sz="2400" dirty="0" smtClean="0">
                <a:cs typeface="B Zar" pitchFamily="2" charset="-78"/>
              </a:rPr>
              <a:t>9- تعيين دوره عمر مدل</a:t>
            </a:r>
            <a:endParaRPr lang="en-US" sz="2400" dirty="0" smtClean="0">
              <a:cs typeface="B Zar" pitchFamily="2" charset="-78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fa-IR" sz="2400" dirty="0" smtClean="0">
                <a:cs typeface="B Zar" pitchFamily="2" charset="-78"/>
              </a:rPr>
              <a:t>10- نتيجه گيري</a:t>
            </a:r>
            <a:endParaRPr lang="en-US" sz="2400" dirty="0" smtClean="0">
              <a:cs typeface="B Zar" pitchFamily="2" charset="-78"/>
            </a:endParaRPr>
          </a:p>
          <a:p>
            <a:pPr eaLnBrk="1" hangingPunct="1">
              <a:buFont typeface="Wingdings" pitchFamily="2" charset="2"/>
              <a:buNone/>
            </a:pPr>
            <a:endParaRPr lang="fa-IR" sz="2400" dirty="0" smtClean="0">
              <a:cs typeface="B Zar" pitchFamily="2" charset="-7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www.parsdigishop.sellfile.ir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12390E-602F-48E3-9EF8-D35DFFC933B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620713"/>
            <a:ext cx="7461274" cy="593709"/>
          </a:xfrm>
        </p:spPr>
        <p:txBody>
          <a:bodyPr/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fa-IR" sz="2800" dirty="0" smtClean="0">
                <a:solidFill>
                  <a:schemeClr val="tx1"/>
                </a:solidFill>
                <a:cs typeface="B Zar" pitchFamily="2" charset="-78"/>
              </a:rPr>
              <a:t>گام‌هاي عملي يك پروژه شبيه‌سازي موفق:</a:t>
            </a:r>
            <a:endParaRPr lang="en-US" sz="2800" dirty="0" smtClean="0">
              <a:solidFill>
                <a:schemeClr val="tx1"/>
              </a:solidFill>
              <a:cs typeface="B Zar" pitchFamily="2" charset="-78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714375" y="1773238"/>
            <a:ext cx="7215188" cy="406876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fa-IR" sz="2400" smtClean="0">
                <a:cs typeface="B Zar" pitchFamily="2" charset="-78"/>
              </a:rPr>
              <a:t> 1- معرفي 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sz="2400" smtClean="0">
                <a:cs typeface="B Zar" pitchFamily="2" charset="-78"/>
              </a:rPr>
              <a:t> 2- تعريف مسئله</a:t>
            </a:r>
            <a:br>
              <a:rPr lang="fa-IR" sz="2400" smtClean="0">
                <a:cs typeface="B Zar" pitchFamily="2" charset="-78"/>
              </a:rPr>
            </a:br>
            <a:r>
              <a:rPr lang="fa-IR" sz="2400" smtClean="0">
                <a:cs typeface="B Zar" pitchFamily="2" charset="-78"/>
              </a:rPr>
              <a:t>    1.2- تعيين اهداف مسئله</a:t>
            </a:r>
            <a:br>
              <a:rPr lang="fa-IR" sz="2400" smtClean="0">
                <a:cs typeface="B Zar" pitchFamily="2" charset="-78"/>
              </a:rPr>
            </a:br>
            <a:r>
              <a:rPr lang="fa-IR" sz="2400" smtClean="0">
                <a:cs typeface="B Zar" pitchFamily="2" charset="-78"/>
              </a:rPr>
              <a:t>    2.2- فهرست موارد مهم</a:t>
            </a:r>
            <a:br>
              <a:rPr lang="fa-IR" sz="2400" smtClean="0">
                <a:cs typeface="B Zar" pitchFamily="2" charset="-78"/>
              </a:rPr>
            </a:br>
            <a:r>
              <a:rPr lang="fa-IR" sz="2400" smtClean="0">
                <a:cs typeface="B Zar" pitchFamily="2" charset="-78"/>
              </a:rPr>
              <a:t>    3.2- تعريف محدوده  و مرزهاي مسئله  </a:t>
            </a:r>
            <a:br>
              <a:rPr lang="fa-IR" sz="2400" smtClean="0">
                <a:cs typeface="B Zar" pitchFamily="2" charset="-78"/>
              </a:rPr>
            </a:br>
            <a:r>
              <a:rPr lang="fa-IR" sz="2400" smtClean="0">
                <a:cs typeface="B Zar" pitchFamily="2" charset="-78"/>
              </a:rPr>
              <a:t>    4.2- تعيين سطح جزييات</a:t>
            </a:r>
            <a:r>
              <a:rPr lang="fa-IR" sz="2400" smtClean="0">
                <a:solidFill>
                  <a:srgbClr val="C0C0C0"/>
                </a:solidFill>
                <a:cs typeface="B Zar" pitchFamily="2" charset="-78"/>
              </a:rPr>
              <a:t/>
            </a:r>
            <a:br>
              <a:rPr lang="fa-IR" sz="2400" smtClean="0">
                <a:solidFill>
                  <a:srgbClr val="C0C0C0"/>
                </a:solidFill>
                <a:cs typeface="B Zar" pitchFamily="2" charset="-78"/>
              </a:rPr>
            </a:br>
            <a:endParaRPr lang="fa-IR" sz="2400" smtClean="0">
              <a:cs typeface="B Zar" pitchFamily="2" charset="-78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fa-IR" sz="2400" smtClean="0">
                <a:cs typeface="B Zar" pitchFamily="2" charset="-78"/>
              </a:rPr>
              <a:t>     </a:t>
            </a:r>
            <a:endParaRPr lang="en-US" sz="2400" smtClean="0">
              <a:solidFill>
                <a:srgbClr val="C0C0C0"/>
              </a:solidFill>
              <a:cs typeface="B Zar" pitchFamily="2" charset="-7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www.parsdigishop.sellfile.ir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12390E-602F-48E3-9EF8-D35DFFC933B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outs:outSpaceData xmlns:outs="http://schemas.microsoft.com/office/2009/outspace/metadata">
  <outs:relatedDates>
    <outs:relatedDate>
      <outs:type>3</outs:type>
      <outs:displayName>Last Modified</outs:displayName>
      <outs:dateTime>2010-01-22T15:59:01Z</outs:dateTime>
      <outs:isPinned>true</outs:isPinned>
    </outs:relatedDate>
    <outs:relatedDate>
      <outs:type>2</outs:type>
      <outs:displayName>Created</outs:displayName>
      <outs:dateTime>2007-11-13T10:40:17Z</outs:dateTime>
      <outs:isPinned>true</outs:isPinned>
    </outs:relatedDate>
    <outs:relatedDate>
      <outs:type>4</outs:type>
      <outs:displayName>Last Printed</outs:displayName>
      <outs:dateTime/>
      <outs:isPinned>true</outs:isPinned>
    </outs:relatedDate>
  </outs:relatedDates>
  <outs:relatedDocuments>
    <outs:relatedDocument>
      <outs:type>2</outs:type>
      <outs:displayName>Other documents in current folder</outs:displayName>
      <outs:uri/>
      <outs:isPinned>true</outs:isPinned>
    </outs:relatedDocument>
  </outs:relatedDocuments>
  <outs:relatedPeople>
    <outs:relatedPeopleItem>
      <outs:category>Author</outs:category>
      <outs:people>
        <outs:relatedPerson>
          <outs:displayName>Admin</outs:displayName>
          <outs:accountName/>
        </outs:relatedPerson>
      </outs:people>
      <outs:source>0</outs:source>
      <outs:isPinned>true</outs:isPinned>
    </outs:relatedPeopleItem>
    <outs:relatedPeopleItem>
      <outs:category>Last modified by</outs:category>
      <outs:people>
        <outs:relatedPerson>
          <outs:displayName>free13</outs:displayName>
          <outs:accountName/>
        </outs:relatedPerson>
      </outs:people>
      <outs:source>0</outs:source>
      <outs:isPinned>true</outs:isPinned>
    </outs:relatedPeopleItem>
    <outs:relatedPeopleItem>
      <outs:category>Manager</outs:category>
      <outs:people/>
      <outs:source>0</outs:source>
      <outs:isPinned>false</outs:isPinned>
    </outs:relatedPeopleItem>
  </outs:relatedPeople>
  <propertyMetadataList xmlns="http://schemas.microsoft.com/office/2009/outspace/metadata">
    <propertyMetadata>
      <type>0</type>
      <propertyId>2228224</propertyId>
      <propertyName/>
      <isPinned>true</isPinned>
    </propertyMetadata>
    <propertyMetadata>
      <type>0</type>
      <propertyId>1114115</propertyId>
      <propertyName/>
      <isPinned>true</isPinned>
    </propertyMetadata>
    <propertyMetadata>
      <type>0</type>
      <propertyId>1114117</propertyId>
      <propertyName/>
      <isPinned>true</isPinned>
    </propertyMetadata>
    <propertyMetadata>
      <type>0</type>
      <propertyId>589825</propertyId>
      <propertyName/>
      <isPinned>false</isPinned>
    </propertyMetadata>
    <propertyMetadata>
      <type>0</type>
      <propertyId>1114116</propertyId>
      <propertyName/>
      <isPinned>false</isPinned>
    </propertyMetadata>
    <propertyMetadata>
      <type>0</type>
      <propertyId>14</propertyId>
      <propertyName/>
      <isPinned>true</isPinned>
    </propertyMetadata>
    <propertyMetadata>
      <type>0</type>
      <propertyId>8</propertyId>
      <propertyName/>
      <isPinned>true</isPinned>
    </propertyMetadata>
    <propertyMetadata>
      <type>0</type>
      <propertyId>6</propertyId>
      <propertyName/>
      <isPinned>false</isPinned>
    </propertyMetadata>
    <propertyMetadata>
      <type>0</type>
      <propertyId>1114118</propertyId>
      <propertyName/>
      <isPinned>false</isPinned>
    </propertyMetadata>
    <propertyMetadata>
      <type>0</type>
      <propertyId>1179649</propertyId>
      <propertyName/>
      <isPinned>false</isPinned>
    </propertyMetadata>
    <propertyMetadata>
      <type>0</type>
      <propertyId>655365</propertyId>
      <propertyName/>
      <isPinned>false</isPinned>
    </propertyMetadata>
    <propertyMetadata>
      <type>0</type>
      <propertyId>1</propertyId>
      <propertyName/>
      <isPinned>false</isPinned>
    </propertyMetadata>
    <propertyMetadata>
      <type>0</type>
      <propertyId>0</propertyId>
      <propertyName/>
      <isPinned>true</isPinned>
    </propertyMetadata>
    <propertyMetadata>
      <type>0</type>
      <propertyId>13</propertyId>
      <propertyName/>
      <isPinned>false</isPinned>
    </propertyMetadata>
    <propertyMetadata>
      <type>0</type>
      <propertyId>1179653</propertyId>
      <propertyName/>
      <isPinned>false</isPinned>
    </propertyMetadata>
    <propertyMetadata>
      <type>0</type>
      <propertyId>22</propertyId>
      <propertyName/>
      <isPinned>false</isPinned>
    </propertyMetadata>
  </propertyMetadataList>
  <outs:corruptMetadataWasLost/>
</outs:outSpaceData>
</file>

<file path=customXml/itemProps1.xml><?xml version="1.0" encoding="utf-8"?>
<ds:datastoreItem xmlns:ds="http://schemas.openxmlformats.org/officeDocument/2006/customXml" ds:itemID="{7533A362-1187-4E22-A1C5-A4AA2CB59664}">
  <ds:schemaRefs>
    <ds:schemaRef ds:uri="http://schemas.microsoft.com/office/2009/outspace/metadat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6396</TotalTime>
  <Words>1320</Words>
  <Application>Microsoft Office PowerPoint</Application>
  <PresentationFormat>On-screen Show (4:3)</PresentationFormat>
  <Paragraphs>310</Paragraphs>
  <Slides>45</Slides>
  <Notes>45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6" baseType="lpstr">
      <vt:lpstr>Arial</vt:lpstr>
      <vt:lpstr>B Nazanin</vt:lpstr>
      <vt:lpstr>B Zar</vt:lpstr>
      <vt:lpstr>Calibri</vt:lpstr>
      <vt:lpstr>IranNastaliq</vt:lpstr>
      <vt:lpstr>Majiid</vt:lpstr>
      <vt:lpstr>Times New Roman</vt:lpstr>
      <vt:lpstr>Verdana</vt:lpstr>
      <vt:lpstr>Wingdings</vt:lpstr>
      <vt:lpstr>Wingdings 2</vt:lpstr>
      <vt:lpstr>Office Theme</vt:lpstr>
      <vt:lpstr>شبيه‌سازي و كاربرد آن در لجستيك و مديريت زنجيره تأمين </vt:lpstr>
      <vt:lpstr> برای يک زنجيرة تامين مي بايست جريان های ذيل محاسبه گردد:</vt:lpstr>
      <vt:lpstr>يك زنجيره تامين ايده آل:</vt:lpstr>
      <vt:lpstr>دليل فاصله موجود ميان شرايط ايده آل و وضع واقعي چيست؟</vt:lpstr>
      <vt:lpstr>PowerPoint Presentation</vt:lpstr>
      <vt:lpstr>PowerPoint Presentation</vt:lpstr>
      <vt:lpstr>شبيه‌سازي چيست؟</vt:lpstr>
      <vt:lpstr>گام‌هاي عملي يك پروژه شبيه‌سازي موفق:</vt:lpstr>
      <vt:lpstr>گام‌هاي عملي يك پروژه شبيه‌سازي موفق:</vt:lpstr>
      <vt:lpstr>گام‌هاي عملي يك پروژه شبيه‌سازي موفق (ادامه)</vt:lpstr>
      <vt:lpstr>گام‌هاي عملي يك پروژه شبيه‌سازي موفق (ادامه)</vt:lpstr>
      <vt:lpstr>گام‌هاي عملي يك پروژه شبيه‌سازي موفق (ادامه)</vt:lpstr>
      <vt:lpstr>گام‌هاي عملي يك پروژه شبيه‌سازي موفق (ادامه)</vt:lpstr>
      <vt:lpstr>گام‌هاي عملي يك پروژه شبيه‌سازي موفق (ادامه)</vt:lpstr>
      <vt:lpstr>گام‌هاي عملي يك پروژه شبيه‌سازي موفق (ادامه)</vt:lpstr>
      <vt:lpstr>گام‌هاي عملي يك پروژه شبيه‌سازي موفق (ادامه)</vt:lpstr>
      <vt:lpstr>گام‌هاي عملي يك پروژه شبيه‌سازي موفق (ادامه)</vt:lpstr>
      <vt:lpstr>گام‌هاي عملي يك پروژه شبيه‌سازي موفق (ادامه)</vt:lpstr>
      <vt:lpstr>گام‌هاي عملي يك پروژه شبيه‌سازي موفق (ادامه)</vt:lpstr>
      <vt:lpstr>گام‌هاي عملي يك پروژه شبيه‌سازي موفق (ادامه)</vt:lpstr>
      <vt:lpstr>گام‌هاي عملي يك پروژه شبيه‌سازي موفق (ادامه)</vt:lpstr>
      <vt:lpstr>دام هاي شبيه‌سازي</vt:lpstr>
      <vt:lpstr>دام هاي شبيه‌سازي (ادامه)</vt:lpstr>
      <vt:lpstr>دام هاي شبيه‌سازي (ادامه)</vt:lpstr>
      <vt:lpstr>PowerPoint Presentation</vt:lpstr>
      <vt:lpstr>تغذيه خط و شبيه‌سازي</vt:lpstr>
      <vt:lpstr>PowerPoint Presentation</vt:lpstr>
      <vt:lpstr>شبيه‌سازي وضعيت اوليه: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پيشنهاد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شبيه‌سازي وضعيت پيشنهادي </vt:lpstr>
      <vt:lpstr>پایان</vt:lpstr>
    </vt:vector>
  </TitlesOfParts>
  <Company>Simaron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omid arzi</cp:lastModifiedBy>
  <cp:revision>61</cp:revision>
  <dcterms:created xsi:type="dcterms:W3CDTF">2007-11-13T10:40:17Z</dcterms:created>
  <dcterms:modified xsi:type="dcterms:W3CDTF">2022-01-15T07:38:16Z</dcterms:modified>
</cp:coreProperties>
</file>