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3"/>
  </p:notesMasterIdLst>
  <p:handoutMasterIdLst>
    <p:handoutMasterId r:id="rId34"/>
  </p:handoutMasterIdLst>
  <p:sldIdLst>
    <p:sldId id="259" r:id="rId2"/>
    <p:sldId id="260" r:id="rId3"/>
    <p:sldId id="277" r:id="rId4"/>
    <p:sldId id="278" r:id="rId5"/>
    <p:sldId id="261" r:id="rId6"/>
    <p:sldId id="262" r:id="rId7"/>
    <p:sldId id="263" r:id="rId8"/>
    <p:sldId id="265" r:id="rId9"/>
    <p:sldId id="264" r:id="rId10"/>
    <p:sldId id="289" r:id="rId11"/>
    <p:sldId id="266" r:id="rId12"/>
    <p:sldId id="267" r:id="rId13"/>
    <p:sldId id="268" r:id="rId14"/>
    <p:sldId id="26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79" r:id="rId24"/>
    <p:sldId id="280" r:id="rId25"/>
    <p:sldId id="270" r:id="rId26"/>
    <p:sldId id="271" r:id="rId27"/>
    <p:sldId id="272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836" autoAdjust="0"/>
  </p:normalViewPr>
  <p:slideViewPr>
    <p:cSldViewPr>
      <p:cViewPr varScale="1">
        <p:scale>
          <a:sx n="38" d="100"/>
          <a:sy n="38" d="100"/>
        </p:scale>
        <p:origin x="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7FA1E18E-B0F0-46A0-928A-ED702AEDDAE0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332353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DB769B38-D8D0-425A-8C5C-D58AB629D575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072629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491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91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F15ED-04B8-4BD0-AAB8-9CFE78C1EF59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15" name="Rectangle 14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060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C983B-5CF5-4179-A3ED-AF2699DCC0BE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2937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92ACE-ACD9-4D23-BF66-36D4C3A1E9E5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5115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866D0-5F6E-4488-AA8C-1C6EA3841CAB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248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8F84-BDE7-400C-B6E4-0D6D3DC3B9E9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129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6F969-5C15-4A78-B11D-F774622ADF29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7366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CDB8D-8F92-4861-85F7-A4FA38655246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47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79912-914A-4F34-8509-6351FFD44EF0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111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B5093-7C55-4F15-82C5-78648CB66A3B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7267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7D5C-1C15-41F4-9AE0-184F99F2A4D2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9238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21AA6-C288-4072-8F06-4D262F6FC6CB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5917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481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1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77DC425-4282-48FF-A627-0387628383AC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15" name="Rectangle 14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WordArt 4" descr="Oak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8524875" cy="248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 dirty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71842" dir="2700000" algn="ctr" rotWithShape="0">
                    <a:srgbClr val="DDDDDD"/>
                  </a:outerShdw>
                </a:effectLst>
              </a:rPr>
              <a:t>طراحی پارک پیاده روی بابلسر</a:t>
            </a:r>
          </a:p>
        </p:txBody>
      </p:sp>
      <p:sp>
        <p:nvSpPr>
          <p:cNvPr id="356358" name="WordArt 6" descr="Oak"/>
          <p:cNvSpPr>
            <a:spLocks noChangeArrowheads="1" noChangeShapeType="1" noTextEdit="1"/>
          </p:cNvSpPr>
          <p:nvPr/>
        </p:nvSpPr>
        <p:spPr bwMode="auto">
          <a:xfrm>
            <a:off x="3203575" y="549275"/>
            <a:ext cx="29527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23"/>
              </a:avLst>
            </a:prstTxWarp>
          </a:bodyPr>
          <a:lstStyle/>
          <a:p>
            <a:pPr algn="ctr"/>
            <a:r>
              <a:rPr lang="fa-IR" sz="3600" kern="1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موضوع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2888" y="2060575"/>
            <a:ext cx="8748712" cy="1079500"/>
          </a:xfrm>
          <a:effectLst>
            <a:outerShdw dist="38100" dir="5400000" algn="ctr" rotWithShape="0">
              <a:schemeClr val="hlink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a-IR" sz="3600" smtClean="0">
                <a:solidFill>
                  <a:srgbClr val="FF6600"/>
                </a:solidFill>
                <a:effectLst/>
                <a:cs typeface="2  Farnaz" pitchFamily="2" charset="-78"/>
              </a:rPr>
              <a:t>بررسي جدول امكانات و محدوديتها</a:t>
            </a:r>
            <a:r>
              <a:rPr lang="fa-IR" smtClean="0">
                <a:solidFill>
                  <a:srgbClr val="FF6600"/>
                </a:solidFill>
                <a:effectLst/>
                <a:cs typeface="2  Farnaz" pitchFamily="2" charset="-78"/>
              </a:rPr>
              <a:t>    	</a:t>
            </a:r>
            <a:r>
              <a:rPr lang="en-US" smtClean="0">
                <a:solidFill>
                  <a:srgbClr val="FF6600"/>
                </a:solidFill>
                <a:effectLst/>
                <a:latin typeface="Arial Black" pitchFamily="34" charset="0"/>
                <a:cs typeface="2  Farnaz" pitchFamily="2" charset="-78"/>
              </a:rPr>
              <a:t>Swot</a:t>
            </a:r>
            <a:r>
              <a:rPr lang="en-US" smtClean="0">
                <a:solidFill>
                  <a:srgbClr val="FF6600"/>
                </a:solidFill>
                <a:cs typeface="2  Farnaz" pitchFamily="2" charset="-7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809" name="Group 121"/>
          <p:cNvGraphicFramePr>
            <a:graphicFrameLocks noGrp="1"/>
          </p:cNvGraphicFramePr>
          <p:nvPr/>
        </p:nvGraphicFramePr>
        <p:xfrm>
          <a:off x="250825" y="823913"/>
          <a:ext cx="8688388" cy="6950075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20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186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رویت کل مجموعه از روی دو خیابان اصلی مشرف به سایت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2-وجود دید مناسب در دو جهت پیاده رو به سمت رودخانه بابلرود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3-وجود کریدرهای سبز بصری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حاشیه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ضلع غربی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اغتشاش بصری بوجود آمده با حضور قارچ گونه و بدون هماهنگی با محیط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خانه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2-از بین رفتن کامل دید در قسمتی از سایت ضلع شرقی رودخانه با حضور یک عصر مصنوع بتنی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وجود برج ساعت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عنوان نشانه جدید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 2- استفاده از مصالح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جدید بومی و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کارگیری فرمهای بصری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منبعث از محیط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طبیعی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افزایش ساخت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سازها بدون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هماهنگی با محیط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طبیعی در داخل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موجب کاهش دید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 به رودخانه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منظر طبیعی می شود.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0759" name="Picture 71" descr="Image(29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985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Rectangle 81"/>
          <p:cNvSpPr>
            <a:spLocks noChangeArrowheads="1"/>
          </p:cNvSpPr>
          <p:nvPr/>
        </p:nvSpPr>
        <p:spPr bwMode="auto">
          <a:xfrm>
            <a:off x="8172450" y="18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 b="1"/>
          </a:p>
        </p:txBody>
      </p:sp>
      <p:sp>
        <p:nvSpPr>
          <p:cNvPr id="370771" name="Text Box 83"/>
          <p:cNvSpPr txBox="1">
            <a:spLocks noChangeArrowheads="1"/>
          </p:cNvSpPr>
          <p:nvPr/>
        </p:nvSpPr>
        <p:spPr bwMode="auto">
          <a:xfrm>
            <a:off x="3348038" y="95250"/>
            <a:ext cx="566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folHlink"/>
                </a:solidFill>
                <a:latin typeface="Arial" charset="0"/>
                <a:cs typeface="Arial" charset="0"/>
                <a:sym typeface="Webdings" pitchFamily="18" charset="2"/>
              </a:rPr>
              <a:t></a:t>
            </a:r>
            <a:r>
              <a:rPr lang="fa-IR">
                <a:latin typeface="Arial" charset="0"/>
                <a:cs typeface="Arial" charset="0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بصری: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sp>
        <p:nvSpPr>
          <p:cNvPr id="15382" name="Text Box 85"/>
          <p:cNvSpPr txBox="1">
            <a:spLocks noChangeArrowheads="1"/>
          </p:cNvSpPr>
          <p:nvPr/>
        </p:nvSpPr>
        <p:spPr bwMode="auto">
          <a:xfrm>
            <a:off x="3635375" y="352425"/>
            <a:ext cx="462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pic>
        <p:nvPicPr>
          <p:cNvPr id="370786" name="Picture 9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5243513"/>
            <a:ext cx="1181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96" name="Picture 10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5429250"/>
            <a:ext cx="17684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97" name="Picture 109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3188"/>
            <a:ext cx="16287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04" name="Picture 116" descr="200608212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714625"/>
            <a:ext cx="18732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10" name="Picture 122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64000"/>
            <a:ext cx="20875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827" name="Group 91"/>
          <p:cNvGraphicFramePr>
            <a:graphicFrameLocks noGrp="1"/>
          </p:cNvGraphicFramePr>
          <p:nvPr/>
        </p:nvGraphicFramePr>
        <p:xfrm>
          <a:off x="250825" y="115888"/>
          <a:ext cx="8688388" cy="883920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106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813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4-ایجاد تنوع بصری با توجه به حرکت قایق ها و حضور ماهیگیران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5-وجود خط آسمان بسیار ملایم طبیعی در ضلع غربی و همچنین خط آسمان باز در دو ضلع شمالی و جنوبی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3035" marB="530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استفاده از مصالح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جدید در ساخت آلاچیق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های داخل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4- عدم توجه به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ساخت بدنه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متناسب با محیط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خیابان های ضلع شرقی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غربی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اغتشاش بصری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ایجاد شده درایام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تعطیل به واسطه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حضور مسافرین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اسکان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آنان بر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پیاده رو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53035" marB="530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بوجود آوردن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فضاهای جدید و عناصر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شاخص جهت تعریف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 محیط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استفاده از امکان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کاشت درختان در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شرقی برای بوجود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آوردن کریدورهای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 همسان با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غربی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تفکیک عرصه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مختلف مجموعه از هم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همینطور از خیابان 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از کاشت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درختان و یا بوته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سبز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3035" marB="530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عدم لایه روبی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موقع و درست باعث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از بین رفتن کیفیات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بصری رودخانه خواهد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شد و منظر نا مناسب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را بوجود می آورد.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3- ریختن زباله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صنعتی به داخل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رودخانه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2782" name="Picture 46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71462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803" name="Picture 67" descr="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4941888"/>
            <a:ext cx="19970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818" name="Picture 8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5099050"/>
            <a:ext cx="12430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848" name="Group 64"/>
          <p:cNvGraphicFramePr>
            <a:graphicFrameLocks noGrp="1"/>
          </p:cNvGraphicFramePr>
          <p:nvPr/>
        </p:nvGraphicFramePr>
        <p:xfrm>
          <a:off x="250825" y="115888"/>
          <a:ext cx="8688388" cy="762000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23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5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6-وجود پل معلق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عنوان نشانه بصری </a:t>
                      </a:r>
                    </a:p>
                  </a:txBody>
                  <a:tcPr marT="57150" marB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 ریختن وانباشته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شدن زباله ها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قسمتهایی از کناره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رودخانه باعث بوجود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آمدن دید نامناسب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بصری شده است 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 عدم وجود توازن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کیفیات بصری موجود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در دو ضلع رودخانه 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57150" marB="571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 توجه به نورپردازی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شب جهت تعریف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 مجموعه در شب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7-نور پردازی و تعریف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فضایی به وسیله ی آن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باعث تفکیک بصری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از کل و حوزه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های مربوط به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شب می شود</a:t>
                      </a: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. 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57150" marB="571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4811" name="Picture 27" descr="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981075"/>
            <a:ext cx="1889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12" name="Picture 28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6338"/>
            <a:ext cx="18716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43" name="Picture 59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4750"/>
            <a:ext cx="20780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849" name="Group 41"/>
          <p:cNvGraphicFramePr>
            <a:graphicFrameLocks noGrp="1"/>
          </p:cNvGraphicFramePr>
          <p:nvPr/>
        </p:nvGraphicFramePr>
        <p:xfrm>
          <a:off x="250825" y="115888"/>
          <a:ext cx="8688388" cy="2560637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22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2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7-وجود کیفیات بصری گوناگون با بازی نور و سایه در روز در ضلع غربی  به واسطه ی حضور درختان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8- وجود اغتشاش در خط آسمان ضلع شرقی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2595563" y="82550"/>
            <a:ext cx="616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400">
                <a:solidFill>
                  <a:schemeClr val="folHlink"/>
                </a:solidFill>
                <a:latin typeface="Arial" charset="0"/>
                <a:cs typeface="B Jadid" pitchFamily="2" charset="-78"/>
                <a:sym typeface="Webdings" pitchFamily="18" charset="2"/>
              </a:rPr>
              <a:t>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  <a:sym typeface="Webdings" pitchFamily="18" charset="2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محیط طبیعی: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graphicFrame>
        <p:nvGraphicFramePr>
          <p:cNvPr id="390238" name="Group 94"/>
          <p:cNvGraphicFramePr>
            <a:graphicFrameLocks noGrp="1"/>
          </p:cNvGraphicFramePr>
          <p:nvPr/>
        </p:nvGraphicFramePr>
        <p:xfrm>
          <a:off x="250825" y="765175"/>
          <a:ext cx="8688388" cy="718185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628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9966" marB="49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9966" marB="49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9966" marB="49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9966" marB="49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55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وجود چشم انداز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زیبای رودخانه بابلرود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و درختان دو ضلع پیاده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وجود آب و هوای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مطلوب در ایام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تعطیل سال برای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حضور مسافرین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9966" marB="499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عدم توجه به امکان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سقوط افراد به داخل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رودخانه(عدم وجود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دست انداز مناسب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پیاده روی مشرف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رودخانه)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آلودگی طبیعت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 بواسطه 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انداختن زباله ها درآب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</a:t>
                      </a:r>
                    </a:p>
                  </a:txBody>
                  <a:tcPr marT="49966" marB="49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وجود رودخانه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بابلرود و امکان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برگزاری مسابقات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ورزشی آبی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امکان بهره گیری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 جهت آموزش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قایق رانی و انواع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ورزش های آبی </a:t>
                      </a:r>
                    </a:p>
                  </a:txBody>
                  <a:tcPr marT="49966" marB="49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آلودگی رودخانه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بابلرود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از بین رفتن تدریجی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لاین سبز ضلع غربی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عدم توجه به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امکان مسافرین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جابجا کردن آنان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روی پیاده روبه جای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مناسب باعث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بین بردن وضعیت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زیست محیطی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 می شود.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9966" marB="49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90187" name="Picture 43" descr="200608212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14750"/>
            <a:ext cx="200501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207" name="Picture 63" descr="200608212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0563"/>
            <a:ext cx="2070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0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9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0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0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9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199" name="Group 31"/>
          <p:cNvGraphicFramePr>
            <a:graphicFrameLocks noGrp="1"/>
          </p:cNvGraphicFramePr>
          <p:nvPr/>
        </p:nvGraphicFramePr>
        <p:xfrm>
          <a:off x="250825" y="188913"/>
          <a:ext cx="8688388" cy="654685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545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887" marB="458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887" marB="458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887" marB="458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887" marB="458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139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وجود شیب ملایم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در پیاده روها به سمت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شمال(از جنوب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شمال)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حضور پرندگان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دریایی در داخل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رودخانه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5-دید به کوه دماوند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زمستان در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جنوبی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 وجود لاین سبز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ضلع های غربی و شرقی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887" marB="458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بی توجهی به آب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هوای منطقه به دلیل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عدم وجود مکان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مسقف(نیمکت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مسقف)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عدم استفاده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مصالح بومی در نوع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کف سازی ها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همچنین جنس مصالح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شده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نیمکت ها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887" marB="45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استفاده از سایه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ایجاد شده در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غربی در روز برای پیش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بینی کاربری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متنوع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887" marB="45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بالا آمدن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 و امکان بروز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استفاده از مصالح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نا مانوس با طبیعت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کف و بدنه ومبلمان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887" marB="45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91194" name="Picture 26" descr="Image(30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143500"/>
            <a:ext cx="1993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98" name="Picture 30" descr="200608212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857625"/>
            <a:ext cx="20066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1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1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230" name="Group 38"/>
          <p:cNvGraphicFramePr>
            <a:graphicFrameLocks noGrp="1"/>
          </p:cNvGraphicFramePr>
          <p:nvPr/>
        </p:nvGraphicFramePr>
        <p:xfrm>
          <a:off x="250825" y="765175"/>
          <a:ext cx="8688388" cy="6376988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879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4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68718" marB="68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4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68718" marB="68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4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68718" marB="68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4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68718" marB="68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818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7- 1ستفاده از فرصت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حضور در رودخانه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واسطه ی قایق سواری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8- امکان ماهیگیری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9- فاصله بسیار کم 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دریای خزر (هم راستا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بودن جهت پیاده روبا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دریای خزر)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68718" marB="68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حضور ترافیک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سواره در خیابان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شرقی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68718" marB="68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قابلیت درختکاری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کاشت بوته های سبز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جهت کرت بندی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68718" marB="68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68718" marB="68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92231" name="Picture 39" descr="Image(3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00313" y="3786188"/>
            <a:ext cx="19192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280" name="Group 64"/>
          <p:cNvGraphicFramePr>
            <a:graphicFrameLocks noGrp="1"/>
          </p:cNvGraphicFramePr>
          <p:nvPr/>
        </p:nvGraphicFramePr>
        <p:xfrm>
          <a:off x="250825" y="744538"/>
          <a:ext cx="8688388" cy="8620125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947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5542" marB="555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5542" marB="55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5542" marB="55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5542" marB="55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9064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حضور عناصر شاخص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عملکردی با قدمت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چندین ساله ( پل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معلق )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همجواری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با دانشگاه مازندران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همچنین بانک ها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نیروی انتظامی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5542" marB="555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عدم پیش بینی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شرایط لازم جهت حضور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معلولین بروی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عدم وجود رامپ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خیابان به پیاده رو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نبودن سرویس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بهداشتی به تعداد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3-کافی کمبود برخی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کاربری ها در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مانند کاربری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فرهنگی ، ورزشی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خدماتی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تقسیم بندی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بتونی پیاده رو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فضاهای سبز آن</a:t>
                      </a:r>
                      <a:r>
                        <a:rPr kumimoji="0" lang="fa-IR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55542" marB="555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بهره گیری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برج ساعت و فضای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اطراف آن جه افزودن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فضای ورزشی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فرهنگی به مجموعه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استفاده از زمین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شهرداری جهت اسکان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موقت مسافرین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استفاده از زمین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شهرداری جهت مرتفع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کردن مشکل پارکینگ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5542" marB="555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حضور سواره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روی پیاده رو به دلیل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عرض زیاد و ارتفاع کم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پیاده رو از روی خیابان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</a:txBody>
                  <a:tcPr marT="55542" marB="555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2082800" y="60325"/>
            <a:ext cx="6881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folHlink"/>
                </a:solidFill>
                <a:latin typeface="Arial" charset="0"/>
                <a:cs typeface="Arial" charset="0"/>
                <a:sym typeface="Webdings" pitchFamily="18" charset="2"/>
              </a:rPr>
              <a:t></a:t>
            </a:r>
            <a:r>
              <a:rPr lang="fa-IR">
                <a:latin typeface="Arial" charset="0"/>
                <a:cs typeface="Arial" charset="0"/>
              </a:rPr>
              <a:t> 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کالبدی عملکردی: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93248" name="Picture 32" descr="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214813"/>
            <a:ext cx="2092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79" name="Picture 63" descr="20060918155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071938"/>
            <a:ext cx="194468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351" name="Group 87"/>
          <p:cNvGraphicFramePr>
            <a:graphicFrameLocks noGrp="1"/>
          </p:cNvGraphicFramePr>
          <p:nvPr/>
        </p:nvGraphicFramePr>
        <p:xfrm>
          <a:off x="241300" y="115888"/>
          <a:ext cx="8688388" cy="8594725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1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80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1159" marB="511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1159" marB="511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1159" marB="511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1159" marB="511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492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وجود دسترسی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زیاد و مناسب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عرض بسیار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مناسب پیاده روها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امکان دسترسی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مواد غذایی و رستوران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 با توجه به حضور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آلاچیق های داخل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1159" marB="511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تبدیل شدن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عملکرد پیاده رو در ایام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تعطیل به محلی جهت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اتراق مسافرین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6-استفاده از مصالح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نامرغوب در کف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 نبود پارکینگ باعث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کاسته شدن از عرض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خیابان مشرف به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شده و به تبع آن ترافیک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ایجاد می شود .</a:t>
                      </a:r>
                      <a:r>
                        <a:rPr kumimoji="0" lang="fa-IR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51159" marB="511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4-بهره گیری از بنای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قدیمی شهرداری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جهت افزایش فضای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فرهنگی(موزه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کتابخانه)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استفاده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ترافیک کم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غربی جهت استفاده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خانواده ها از خیابان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جهت اتراق و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همچنین تشکیل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رستوران روباز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 امکان استفاده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از خیابان ضلع شرقی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شب جهت بازی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اسکیت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1159" marB="511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2-از بین رفتن تدریجی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بناهای قدیمی با 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توجهی به مرمت آنان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</a:txBody>
                  <a:tcPr marT="51159" marB="511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95299" name="Picture 35" descr="200608212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71813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307" name="Picture 43" descr="2006082123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57438"/>
            <a:ext cx="14986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349" name="Picture 85" descr="Image(32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00313"/>
            <a:ext cx="19208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6" name="Picture 6" descr="253527109_8ff69480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75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2" name="Picture 4" descr="20060918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293" name="Picture 5" descr="20060918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358" name="Group 46"/>
          <p:cNvGraphicFramePr>
            <a:graphicFrameLocks noGrp="1"/>
          </p:cNvGraphicFramePr>
          <p:nvPr/>
        </p:nvGraphicFramePr>
        <p:xfrm>
          <a:off x="236538" y="938213"/>
          <a:ext cx="8688387" cy="7497762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8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87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595" marB="545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595" marB="545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595" marB="545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595" marB="545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901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وجود عناصر طبیعی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مانند بابلرود،درختان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سرسبز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وجود بناهایی 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قدمت تاریخی مانند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پل معلق بتنی،پل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بتنی، برج ساعت 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نشان دهنده ی  هویت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منطقه می باشند.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وجود تنوع بصری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مسیر حرکت در پیاده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روها</a:t>
                      </a:r>
                    </a:p>
                  </a:txBody>
                  <a:tcPr marT="54595" marB="545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عدم مشاهده هویت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خاص در جنس مصالح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کار برده شده در کالبد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و همچنین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آلاچیق داخل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رشد نامناسب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بدون برنامه ریزی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پراکنده ی آلاچیق داخل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عدمم هماهنگی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سیمای بناهی مجاور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</a:t>
                      </a:r>
                    </a:p>
                  </a:txBody>
                  <a:tcPr marT="54595" marB="54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ایجاد نشانه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جدید برای مجموعه 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افزودن کاربری به برج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ساعت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نورپردازی جهت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تعریف فضایی درطول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توجه به خوانایی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بیشتر منطقه با توجه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عناصر شاخص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موجود در مجموعه</a:t>
                      </a:r>
                    </a:p>
                  </a:txBody>
                  <a:tcPr marT="54595" marB="54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فرسودگی عناصر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قدیمی شاخص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بی توجهی به بلند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مرتبه سازی در حوزه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باعث کاسته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شدن از شاخص بودن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عناصر مرتفع مانند برج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ساعت و پل معلق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خواه شد.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4595" marB="54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97333" name="Text Box 21"/>
          <p:cNvSpPr txBox="1">
            <a:spLocks noChangeArrowheads="1"/>
          </p:cNvSpPr>
          <p:nvPr/>
        </p:nvSpPr>
        <p:spPr bwMode="auto">
          <a:xfrm>
            <a:off x="1087438" y="60325"/>
            <a:ext cx="7939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folHlink"/>
                </a:solidFill>
                <a:latin typeface="Arial" charset="0"/>
                <a:cs typeface="Arial" charset="0"/>
                <a:sym typeface="Webdings" pitchFamily="18" charset="2"/>
              </a:rPr>
              <a:t></a:t>
            </a:r>
            <a:r>
              <a:rPr lang="fa-IR">
                <a:latin typeface="Arial" charset="0"/>
                <a:cs typeface="Arial" charset="0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ادراکی</a:t>
            </a:r>
            <a:r>
              <a:rPr lang="en-US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363" name="Group 27"/>
          <p:cNvGraphicFramePr>
            <a:graphicFrameLocks noGrp="1"/>
          </p:cNvGraphicFramePr>
          <p:nvPr/>
        </p:nvGraphicFramePr>
        <p:xfrm>
          <a:off x="236538" y="115888"/>
          <a:ext cx="8688387" cy="4389437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8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45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756" marB="57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756" marB="57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756" marB="57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756" marB="57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487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فرم خطی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جهت گیری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مناسب پیاده روها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چشم اندزها و عناصر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طبیعی و مصنوع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شاخص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7756" marB="57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7756" marB="57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7756" marB="57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7756" marB="57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236" name="Group 140"/>
          <p:cNvGraphicFramePr>
            <a:graphicFrameLocks noGrp="1"/>
          </p:cNvGraphicFramePr>
          <p:nvPr/>
        </p:nvGraphicFramePr>
        <p:xfrm>
          <a:off x="265113" y="620713"/>
          <a:ext cx="8688387" cy="7534275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8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578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334" marB="543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334" marB="543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334" marB="543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334" marB="543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849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1-وجود امنیت مناسب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همجواری با نیروی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انتظامی باسایت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2-تاثیر توریسم بر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رونق اقتصادی و ایجاد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اشتغال و درآمدزایی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برای ساکنین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3-استفاده اقشار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مختلف مردم با سنین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متفاوت از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4-بالا بردن سطح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از طبیعت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همچنین حضور در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اماکن جمعی </a:t>
                      </a:r>
                    </a:p>
                  </a:txBody>
                  <a:tcPr marT="54334" marB="543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بالا رفتن میزان تورم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ایام تعطیلات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تابستانه و بهاره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دلیل وجود گردشگر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عدم امکان استفاده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از مجموعه برای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ساکنین بومی به دلیل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حضور مسافزین و اتراق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آنان بروی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تبدیل کاربری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آلاچبق ها به محلی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برای پاتوق افراد معتاد</a:t>
                      </a:r>
                    </a:p>
                  </a:txBody>
                  <a:tcPr marT="54334" marB="54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توجه به  توریست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وصنعت توریسم برای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تامین نیازهای مالی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شهرداری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ایجاد فضاهای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جدید برای جذب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ساکنین بومی در ایام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مختلف سال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ایجاد بازارچه ها،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رستوران های رو باز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نمایشگاههای روزانه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هفتگی در قسمتهای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مختف سایت</a:t>
                      </a:r>
                    </a:p>
                  </a:txBody>
                  <a:tcPr marT="54334" marB="54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بروز برخی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ناهنجاری های اجتماعی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ایام شلوغ سال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رونق گرفتن شغل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های کاذب در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عدم حس تعلق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میان مسافرین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کنندگان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هجوم متکدی گران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4334" marB="54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1116013" y="-26988"/>
            <a:ext cx="7939087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folHlink"/>
                </a:solidFill>
                <a:latin typeface="Arial" charset="0"/>
                <a:cs typeface="Arial" charset="0"/>
                <a:sym typeface="Webdings" pitchFamily="18" charset="2"/>
              </a:rPr>
              <a:t></a:t>
            </a:r>
            <a:r>
              <a:rPr lang="fa-IR">
                <a:latin typeface="Arial" charset="0"/>
                <a:cs typeface="Arial" charset="0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اجتماعی و اقتصادی: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6" name="Group 46"/>
          <p:cNvGraphicFramePr>
            <a:graphicFrameLocks noGrp="1"/>
          </p:cNvGraphicFramePr>
          <p:nvPr/>
        </p:nvGraphicFramePr>
        <p:xfrm>
          <a:off x="250825" y="115888"/>
          <a:ext cx="8688388" cy="502285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94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90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5-تعامل بسیار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مناسب ساکنین بومی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با توریست ها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6- امکان استفاده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در تمام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ساعات روز به دلیل بالا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بودن سطح امنیت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وجود دید و کنترل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عمومی از خارج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به کل آن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0907" marB="509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4-عدم فرهنگ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مناسب از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طبیعت و وجود حس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تعلق در میان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مسافران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برگزاری تئاتر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خیابانی برای بالا بردن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سطح فرهنگی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قرار دادن کانکس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های نیروی انتظامی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فواصل مناسب جهت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تامین امنیت اتماعی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ایجاد بساط توسط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دست فروشان بدون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توجه به تقسیم بندی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روزانه کاربری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0907" marB="509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894" name="Group 62"/>
          <p:cNvGraphicFramePr>
            <a:graphicFrameLocks noGrp="1"/>
          </p:cNvGraphicFramePr>
          <p:nvPr/>
        </p:nvGraphicFramePr>
        <p:xfrm>
          <a:off x="107950" y="1341438"/>
          <a:ext cx="8950325" cy="5456237"/>
        </p:xfrm>
        <a:graphic>
          <a:graphicData uri="http://schemas.openxmlformats.org/drawingml/2006/table">
            <a:tbl>
              <a:tblPr rtl="1"/>
              <a:tblGrid>
                <a:gridCol w="210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79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82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افزودن کاربری های جدید و متنوع به مجموعه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استفاده از بنای قدیمی شهرداری بابلسر جهت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موزه و کتابخانه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برگزاری مسابقات ورزشی آبی در داخل رودخانه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مانند قایق رانی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تشکیل بازارچه های هفتگی و همچنین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نمایشگاههای هفتگی در فضای دور  برج ساعت</a:t>
                      </a: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امکان برگزاری ورزش صبحگاهی و همگانی در سایت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تغییر در مبلمان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6858" name="Text Box 26"/>
          <p:cNvSpPr txBox="1">
            <a:spLocks noChangeArrowheads="1"/>
          </p:cNvSpPr>
          <p:nvPr/>
        </p:nvSpPr>
        <p:spPr bwMode="auto">
          <a:xfrm>
            <a:off x="2765425" y="98425"/>
            <a:ext cx="63436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رغبت ساکنین بومی جهت استفاده ازمجموعه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76860" name="Picture 28" descr="20060918141"/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2214563"/>
            <a:ext cx="21288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70" name="Picture 38" descr="20060918126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229225"/>
            <a:ext cx="1112837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95" name="Text Box 63"/>
          <p:cNvSpPr txBox="1">
            <a:spLocks noChangeArrowheads="1"/>
          </p:cNvSpPr>
          <p:nvPr/>
        </p:nvSpPr>
        <p:spPr bwMode="auto">
          <a:xfrm>
            <a:off x="1631950" y="4354513"/>
            <a:ext cx="636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4000">
                <a:solidFill>
                  <a:schemeClr val="bg1"/>
                </a:solidFill>
                <a:sym typeface="Wingdings 2" panose="05020102010507070707" pitchFamily="18" charset="2"/>
              </a:rPr>
              <a:t></a:t>
            </a:r>
          </a:p>
        </p:txBody>
      </p:sp>
      <p:sp>
        <p:nvSpPr>
          <p:cNvPr id="376896" name="Text Box 64"/>
          <p:cNvSpPr txBox="1">
            <a:spLocks noChangeArrowheads="1"/>
          </p:cNvSpPr>
          <p:nvPr/>
        </p:nvSpPr>
        <p:spPr bwMode="auto">
          <a:xfrm>
            <a:off x="3509963" y="5881688"/>
            <a:ext cx="546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3200">
                <a:solidFill>
                  <a:schemeClr val="bg1"/>
                </a:solidFill>
                <a:sym typeface="Wingdings 2" panose="05020102010507070707" pitchFamily="18" charset="2"/>
              </a:rPr>
              <a:t>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95" grpId="0"/>
      <p:bldP spid="3768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30" name="Group 50"/>
          <p:cNvGraphicFramePr>
            <a:graphicFrameLocks noGrp="1"/>
          </p:cNvGraphicFramePr>
          <p:nvPr/>
        </p:nvGraphicFramePr>
        <p:xfrm>
          <a:off x="107950" y="1457325"/>
          <a:ext cx="8950325" cy="5264150"/>
        </p:xfrm>
        <a:graphic>
          <a:graphicData uri="http://schemas.openxmlformats.org/drawingml/2006/table">
            <a:tbl>
              <a:tblPr rtl="1"/>
              <a:tblGrid>
                <a:gridCol w="210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95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463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امکان استفاده مجموعه در شب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1- جلوگیری از حضور سواره درخیابان ضلع غربی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2- تخصیص فضایی برای اسکیت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3- نور پردازی صحیح و مناسب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8905" name="Picture 25" descr="2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34575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6" name="Picture 2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500313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1" name="Text Box 51"/>
          <p:cNvSpPr txBox="1">
            <a:spLocks noChangeArrowheads="1"/>
          </p:cNvSpPr>
          <p:nvPr/>
        </p:nvSpPr>
        <p:spPr bwMode="auto">
          <a:xfrm>
            <a:off x="6140450" y="2492375"/>
            <a:ext cx="592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3600">
                <a:solidFill>
                  <a:schemeClr val="bg1"/>
                </a:solidFill>
                <a:sym typeface="Wingdings 2" panose="05020102010507070707" pitchFamily="18" charset="2"/>
              </a:rPr>
              <a:t></a:t>
            </a:r>
          </a:p>
        </p:txBody>
      </p:sp>
      <p:sp>
        <p:nvSpPr>
          <p:cNvPr id="378932" name="Text Box 52"/>
          <p:cNvSpPr txBox="1">
            <a:spLocks noChangeArrowheads="1"/>
          </p:cNvSpPr>
          <p:nvPr/>
        </p:nvSpPr>
        <p:spPr bwMode="auto">
          <a:xfrm>
            <a:off x="250825" y="3363913"/>
            <a:ext cx="592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3600">
                <a:solidFill>
                  <a:schemeClr val="bg1"/>
                </a:solidFill>
                <a:sym typeface="Wingdings 2" panose="05020102010507070707" pitchFamily="18" charset="2"/>
              </a:rPr>
              <a:t></a:t>
            </a:r>
          </a:p>
        </p:txBody>
      </p:sp>
      <p:sp>
        <p:nvSpPr>
          <p:cNvPr id="378933" name="Text Box 53"/>
          <p:cNvSpPr txBox="1">
            <a:spLocks noChangeArrowheads="1"/>
          </p:cNvSpPr>
          <p:nvPr/>
        </p:nvSpPr>
        <p:spPr bwMode="auto">
          <a:xfrm>
            <a:off x="2765425" y="98425"/>
            <a:ext cx="63436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رغبت ساکنین بومی جهت استفاده ازمجموعه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1" grpId="0"/>
      <p:bldP spid="3789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38" name="Group 34"/>
          <p:cNvGraphicFramePr>
            <a:graphicFrameLocks noGrp="1"/>
          </p:cNvGraphicFramePr>
          <p:nvPr/>
        </p:nvGraphicFramePr>
        <p:xfrm>
          <a:off x="106363" y="188913"/>
          <a:ext cx="8950325" cy="6867525"/>
        </p:xfrm>
        <a:graphic>
          <a:graphicData uri="http://schemas.openxmlformats.org/drawingml/2006/table">
            <a:tbl>
              <a:tblPr rtl="1"/>
              <a:tblGrid>
                <a:gridCol w="2109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10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7848" marB="478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7848" marB="47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6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امکان استفاده مجموعه در شب</a:t>
                      </a: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7848" marB="478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4- فراهم نمودن امکانات جهت تشکیل رستوران روباز در شب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5- فراهم بودن زمینه جهت نشستن دسته جمعی خانواده ها به روی خیابان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7848" marB="47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79927" name="Picture 23" descr="3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28" name="Picture 24" descr="3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23034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41" name="Picture 37" descr="2006091815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60763"/>
            <a:ext cx="403225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42" name="Freeform 38"/>
          <p:cNvSpPr>
            <a:spLocks/>
          </p:cNvSpPr>
          <p:nvPr/>
        </p:nvSpPr>
        <p:spPr bwMode="auto">
          <a:xfrm>
            <a:off x="2892425" y="3368675"/>
            <a:ext cx="1403350" cy="719138"/>
          </a:xfrm>
          <a:custGeom>
            <a:avLst/>
            <a:gdLst>
              <a:gd name="T0" fmla="*/ 15 w 884"/>
              <a:gd name="T1" fmla="*/ 265 h 453"/>
              <a:gd name="T2" fmla="*/ 60 w 884"/>
              <a:gd name="T3" fmla="*/ 38 h 453"/>
              <a:gd name="T4" fmla="*/ 332 w 884"/>
              <a:gd name="T5" fmla="*/ 38 h 453"/>
              <a:gd name="T6" fmla="*/ 740 w 884"/>
              <a:gd name="T7" fmla="*/ 129 h 453"/>
              <a:gd name="T8" fmla="*/ 877 w 884"/>
              <a:gd name="T9" fmla="*/ 219 h 453"/>
              <a:gd name="T10" fmla="*/ 695 w 884"/>
              <a:gd name="T11" fmla="*/ 356 h 453"/>
              <a:gd name="T12" fmla="*/ 559 w 884"/>
              <a:gd name="T13" fmla="*/ 446 h 453"/>
              <a:gd name="T14" fmla="*/ 242 w 884"/>
              <a:gd name="T15" fmla="*/ 401 h 453"/>
              <a:gd name="T16" fmla="*/ 242 w 884"/>
              <a:gd name="T17" fmla="*/ 310 h 453"/>
              <a:gd name="T18" fmla="*/ 151 w 884"/>
              <a:gd name="T19" fmla="*/ 310 h 453"/>
              <a:gd name="T20" fmla="*/ 15 w 884"/>
              <a:gd name="T21" fmla="*/ 265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84"/>
              <a:gd name="T34" fmla="*/ 0 h 453"/>
              <a:gd name="T35" fmla="*/ 884 w 884"/>
              <a:gd name="T36" fmla="*/ 453 h 4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84" h="453">
                <a:moveTo>
                  <a:pt x="15" y="265"/>
                </a:moveTo>
                <a:cubicBezTo>
                  <a:pt x="0" y="220"/>
                  <a:pt x="7" y="76"/>
                  <a:pt x="60" y="38"/>
                </a:cubicBezTo>
                <a:cubicBezTo>
                  <a:pt x="113" y="0"/>
                  <a:pt x="219" y="23"/>
                  <a:pt x="332" y="38"/>
                </a:cubicBezTo>
                <a:cubicBezTo>
                  <a:pt x="445" y="53"/>
                  <a:pt x="649" y="99"/>
                  <a:pt x="740" y="129"/>
                </a:cubicBezTo>
                <a:cubicBezTo>
                  <a:pt x="831" y="159"/>
                  <a:pt x="884" y="181"/>
                  <a:pt x="877" y="219"/>
                </a:cubicBezTo>
                <a:cubicBezTo>
                  <a:pt x="870" y="257"/>
                  <a:pt x="748" y="318"/>
                  <a:pt x="695" y="356"/>
                </a:cubicBezTo>
                <a:cubicBezTo>
                  <a:pt x="642" y="394"/>
                  <a:pt x="634" y="439"/>
                  <a:pt x="559" y="446"/>
                </a:cubicBezTo>
                <a:cubicBezTo>
                  <a:pt x="484" y="453"/>
                  <a:pt x="295" y="424"/>
                  <a:pt x="242" y="401"/>
                </a:cubicBezTo>
                <a:cubicBezTo>
                  <a:pt x="189" y="378"/>
                  <a:pt x="257" y="325"/>
                  <a:pt x="242" y="310"/>
                </a:cubicBezTo>
                <a:cubicBezTo>
                  <a:pt x="227" y="295"/>
                  <a:pt x="189" y="310"/>
                  <a:pt x="151" y="310"/>
                </a:cubicBezTo>
                <a:cubicBezTo>
                  <a:pt x="113" y="310"/>
                  <a:pt x="30" y="310"/>
                  <a:pt x="15" y="265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79943" name="Line 39"/>
          <p:cNvSpPr>
            <a:spLocks noChangeShapeType="1"/>
          </p:cNvSpPr>
          <p:nvPr/>
        </p:nvSpPr>
        <p:spPr bwMode="auto">
          <a:xfrm flipV="1">
            <a:off x="2916238" y="4076700"/>
            <a:ext cx="215900" cy="360363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79944" name="Line 40"/>
          <p:cNvSpPr>
            <a:spLocks noChangeShapeType="1"/>
          </p:cNvSpPr>
          <p:nvPr/>
        </p:nvSpPr>
        <p:spPr bwMode="auto">
          <a:xfrm flipH="1">
            <a:off x="4211638" y="3933825"/>
            <a:ext cx="576262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79945" name="Freeform 41"/>
          <p:cNvSpPr>
            <a:spLocks/>
          </p:cNvSpPr>
          <p:nvPr/>
        </p:nvSpPr>
        <p:spPr bwMode="auto">
          <a:xfrm>
            <a:off x="1476375" y="3500438"/>
            <a:ext cx="1381125" cy="398462"/>
          </a:xfrm>
          <a:custGeom>
            <a:avLst/>
            <a:gdLst>
              <a:gd name="T0" fmla="*/ 0 w 870"/>
              <a:gd name="T1" fmla="*/ 0 h 251"/>
              <a:gd name="T2" fmla="*/ 226 w 870"/>
              <a:gd name="T3" fmla="*/ 182 h 251"/>
              <a:gd name="T4" fmla="*/ 702 w 870"/>
              <a:gd name="T5" fmla="*/ 243 h 251"/>
              <a:gd name="T6" fmla="*/ 870 w 870"/>
              <a:gd name="T7" fmla="*/ 231 h 251"/>
              <a:gd name="T8" fmla="*/ 0 60000 65536"/>
              <a:gd name="T9" fmla="*/ 0 60000 65536"/>
              <a:gd name="T10" fmla="*/ 0 60000 65536"/>
              <a:gd name="T11" fmla="*/ 0 60000 65536"/>
              <a:gd name="T12" fmla="*/ 0 w 870"/>
              <a:gd name="T13" fmla="*/ 0 h 251"/>
              <a:gd name="T14" fmla="*/ 870 w 870"/>
              <a:gd name="T15" fmla="*/ 251 h 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0" h="251">
                <a:moveTo>
                  <a:pt x="0" y="0"/>
                </a:moveTo>
                <a:cubicBezTo>
                  <a:pt x="49" y="76"/>
                  <a:pt x="109" y="142"/>
                  <a:pt x="226" y="182"/>
                </a:cubicBezTo>
                <a:cubicBezTo>
                  <a:pt x="343" y="222"/>
                  <a:pt x="595" y="235"/>
                  <a:pt x="702" y="243"/>
                </a:cubicBezTo>
                <a:cubicBezTo>
                  <a:pt x="809" y="251"/>
                  <a:pt x="835" y="233"/>
                  <a:pt x="870" y="23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9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42" grpId="0" animBg="1"/>
      <p:bldP spid="3799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964" name="Group 36"/>
          <p:cNvGraphicFramePr>
            <a:graphicFrameLocks noGrp="1"/>
          </p:cNvGraphicFramePr>
          <p:nvPr/>
        </p:nvGraphicFramePr>
        <p:xfrm>
          <a:off x="122238" y="1458913"/>
          <a:ext cx="8950325" cy="5354637"/>
        </p:xfrm>
        <a:graphic>
          <a:graphicData uri="http://schemas.openxmlformats.org/drawingml/2006/table">
            <a:tbl>
              <a:tblPr rtl="1"/>
              <a:tblGrid>
                <a:gridCol w="2109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939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524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تامین خدمات مورد نیاز توریسم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1- قرار دادن سرویس های بهداشتی به تعداد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کافی در نزدیکترین حالت ممکن به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2- مرتفع شدن مشکل پارکینگ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با استفاده از زمین شهرداری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0943" name="Text Box 15"/>
          <p:cNvSpPr txBox="1">
            <a:spLocks noChangeArrowheads="1"/>
          </p:cNvSpPr>
          <p:nvPr/>
        </p:nvSpPr>
        <p:spPr bwMode="auto">
          <a:xfrm>
            <a:off x="2381250" y="101600"/>
            <a:ext cx="678656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حضور مسافرین و بالا بردن سطح رضایتمندی آنان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80948" name="Picture 20" descr="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205038"/>
            <a:ext cx="28416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55" name="Picture 2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57688"/>
            <a:ext cx="314642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991" name="Group 39"/>
          <p:cNvGraphicFramePr>
            <a:graphicFrameLocks noGrp="1"/>
          </p:cNvGraphicFramePr>
          <p:nvPr/>
        </p:nvGraphicFramePr>
        <p:xfrm>
          <a:off x="122238" y="1401763"/>
          <a:ext cx="8950325" cy="5038725"/>
        </p:xfrm>
        <a:graphic>
          <a:graphicData uri="http://schemas.openxmlformats.org/drawingml/2006/table">
            <a:tbl>
              <a:tblPr rtl="1"/>
              <a:tblGrid>
                <a:gridCol w="2109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329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8670" marB="48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8670" marB="48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543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تامین خدمات مورد نیاز توریسم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8670" marB="486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3- تعیین مکانی امن جهت اسکان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موقت مسافرین(زمین شهرداری)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4- ایجد امنیت با حضور مامورین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انتظامی در مجموعه به خصوص در شب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5- حضور اکیپ های فوریت های پزشکی به صورت سیار در مجموعه</a:t>
                      </a:r>
                    </a:p>
                  </a:txBody>
                  <a:tcPr marT="48670" marB="48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1967" name="Text Box 15"/>
          <p:cNvSpPr txBox="1">
            <a:spLocks noChangeArrowheads="1"/>
          </p:cNvSpPr>
          <p:nvPr/>
        </p:nvSpPr>
        <p:spPr bwMode="auto">
          <a:xfrm>
            <a:off x="2381250" y="44450"/>
            <a:ext cx="678656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حضور مسافرین و بالا بردن سطح رضایتمندی آنان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81982" name="Picture 3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455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92" name="Text Box 40"/>
          <p:cNvSpPr txBox="1">
            <a:spLocks noChangeArrowheads="1"/>
          </p:cNvSpPr>
          <p:nvPr/>
        </p:nvSpPr>
        <p:spPr bwMode="auto">
          <a:xfrm>
            <a:off x="220663" y="2349500"/>
            <a:ext cx="592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3600">
                <a:solidFill>
                  <a:schemeClr val="bg1"/>
                </a:solidFill>
                <a:sym typeface="Wingdings 2" panose="05020102010507070707" pitchFamily="18" charset="2"/>
              </a:rPr>
              <a:t>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7" grpId="0"/>
      <p:bldP spid="3819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2" name="Picture 4" descr="200608212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588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053" name="Picture 5" descr="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71863"/>
            <a:ext cx="4535488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054" name="Picture 6" descr="259169458_9997cea1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80987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050" name="Group 74"/>
          <p:cNvGraphicFramePr>
            <a:graphicFrameLocks noGrp="1"/>
          </p:cNvGraphicFramePr>
          <p:nvPr/>
        </p:nvGraphicFramePr>
        <p:xfrm>
          <a:off x="34925" y="1401763"/>
          <a:ext cx="8950325" cy="5391150"/>
        </p:xfrm>
        <a:graphic>
          <a:graphicData uri="http://schemas.openxmlformats.org/drawingml/2006/table">
            <a:tbl>
              <a:tblPr rtl="1"/>
              <a:tblGrid>
                <a:gridCol w="210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93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176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حداکثر از جاذبه های طبیعی و مصنوع موجود در منطقه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ماهیگیری بر روی پل قدیمی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پیش بینی ایستگاه برای کرایه قایق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مسافرین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پیش بینی شرایط استفاده از پیاده رو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شب با نور پردای صحیح و ایجاد امنیت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امکان دسترسی مسافرین به مجموعه شهرداری و برج ساعت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5- طراحی پیاده روی حاشیه رودخانه برای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چندین عملکرد بدون بروز تداخل عملکردی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از طریق طراحی پله ای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2991" name="Text Box 15"/>
          <p:cNvSpPr txBox="1">
            <a:spLocks noChangeArrowheads="1"/>
          </p:cNvSpPr>
          <p:nvPr/>
        </p:nvSpPr>
        <p:spPr bwMode="auto">
          <a:xfrm>
            <a:off x="2293938" y="44450"/>
            <a:ext cx="678656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حضور مسافرین و بالا بردن سطح رضایتمندی آنان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82996" name="Picture 2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62175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2997" name="Picture 21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843463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88925"/>
            <a:ext cx="7772400" cy="1555750"/>
          </a:xfrm>
        </p:spPr>
        <p:txBody>
          <a:bodyPr/>
          <a:lstStyle/>
          <a:p>
            <a:pPr eaLnBrk="1" hangingPunct="1"/>
            <a:r>
              <a:rPr lang="fa-IR" altLang="fa-IR" sz="6200" smtClean="0">
                <a:solidFill>
                  <a:schemeClr val="folHlink"/>
                </a:solidFill>
                <a:effectLst/>
                <a:cs typeface="2  Kaj" pitchFamily="2" charset="0"/>
              </a:rPr>
              <a:t>تهیه و تنظیم:</a:t>
            </a:r>
            <a:endParaRPr lang="en-US" altLang="fa-IR" sz="6200" smtClean="0">
              <a:solidFill>
                <a:schemeClr val="folHlink"/>
              </a:solidFill>
              <a:effectLst/>
              <a:cs typeface="2  Kaj" pitchFamily="2" charset="0"/>
            </a:endParaRPr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540000"/>
            <a:ext cx="6400800" cy="1752600"/>
          </a:xfrm>
        </p:spPr>
        <p:txBody>
          <a:bodyPr/>
          <a:lstStyle/>
          <a:p>
            <a:pPr algn="r" eaLnBrk="1" hangingPunct="1">
              <a:buFont typeface="Wingdings" pitchFamily="2" charset="2"/>
              <a:buChar char="l"/>
              <a:defRPr/>
            </a:pPr>
            <a:r>
              <a:rPr lang="fa-IR" sz="5400" smtClean="0">
                <a:cs typeface="2  Farnaz" pitchFamily="2" charset="-78"/>
              </a:rPr>
              <a:t> مهران زنجانی</a:t>
            </a:r>
          </a:p>
          <a:p>
            <a:pPr algn="r" eaLnBrk="1" hangingPunct="1">
              <a:buFont typeface="Wingdings" pitchFamily="2" charset="2"/>
              <a:buChar char="l"/>
              <a:defRPr/>
            </a:pPr>
            <a:endParaRPr lang="fa-IR" smtClean="0">
              <a:cs typeface="2  Farnaz" pitchFamily="2" charset="-78"/>
            </a:endParaRPr>
          </a:p>
          <a:p>
            <a:pPr algn="l" eaLnBrk="1" hangingPunct="1">
              <a:buFont typeface="Wingdings" pitchFamily="2" charset="2"/>
              <a:buChar char="l"/>
              <a:defRPr/>
            </a:pPr>
            <a:r>
              <a:rPr lang="fa-IR" sz="5400" smtClean="0">
                <a:cs typeface="2  Farnaz" pitchFamily="2" charset="-78"/>
              </a:rPr>
              <a:t>رضا قلی تبار</a:t>
            </a:r>
            <a:endParaRPr lang="en-US" sz="5400" smtClean="0">
              <a:cs typeface="2  Farnaz" pitchFamily="2" charset="-78"/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3924300" y="5757863"/>
            <a:ext cx="1430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3200">
                <a:cs typeface="2  Zar" pitchFamily="2" charset="0"/>
              </a:rPr>
              <a:t>پائیز 1386</a:t>
            </a:r>
            <a:endParaRPr lang="en-US" altLang="fa-IR" sz="3200">
              <a:cs typeface="2  Z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6" name="Picture 4" descr="ir2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40481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7" name="Picture 5" descr="mazandara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54324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8" name="Picture 6" descr="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9" name="Picture 7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81525"/>
            <a:ext cx="2460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80" name="Freeform 8"/>
          <p:cNvSpPr>
            <a:spLocks/>
          </p:cNvSpPr>
          <p:nvPr/>
        </p:nvSpPr>
        <p:spPr bwMode="auto">
          <a:xfrm>
            <a:off x="3294063" y="4572000"/>
            <a:ext cx="585787" cy="396875"/>
          </a:xfrm>
          <a:custGeom>
            <a:avLst/>
            <a:gdLst>
              <a:gd name="T0" fmla="*/ 101 w 369"/>
              <a:gd name="T1" fmla="*/ 46 h 250"/>
              <a:gd name="T2" fmla="*/ 97 w 369"/>
              <a:gd name="T3" fmla="*/ 60 h 250"/>
              <a:gd name="T4" fmla="*/ 143 w 369"/>
              <a:gd name="T5" fmla="*/ 15 h 250"/>
              <a:gd name="T6" fmla="*/ 233 w 369"/>
              <a:gd name="T7" fmla="*/ 15 h 250"/>
              <a:gd name="T8" fmla="*/ 324 w 369"/>
              <a:gd name="T9" fmla="*/ 15 h 250"/>
              <a:gd name="T10" fmla="*/ 369 w 369"/>
              <a:gd name="T11" fmla="*/ 105 h 250"/>
              <a:gd name="T12" fmla="*/ 324 w 369"/>
              <a:gd name="T13" fmla="*/ 151 h 250"/>
              <a:gd name="T14" fmla="*/ 233 w 369"/>
              <a:gd name="T15" fmla="*/ 196 h 250"/>
              <a:gd name="T16" fmla="*/ 143 w 369"/>
              <a:gd name="T17" fmla="*/ 242 h 250"/>
              <a:gd name="T18" fmla="*/ 52 w 369"/>
              <a:gd name="T19" fmla="*/ 242 h 250"/>
              <a:gd name="T20" fmla="*/ 7 w 369"/>
              <a:gd name="T21" fmla="*/ 196 h 250"/>
              <a:gd name="T22" fmla="*/ 7 w 369"/>
              <a:gd name="T23" fmla="*/ 105 h 250"/>
              <a:gd name="T24" fmla="*/ 52 w 369"/>
              <a:gd name="T25" fmla="*/ 60 h 250"/>
              <a:gd name="T26" fmla="*/ 143 w 369"/>
              <a:gd name="T27" fmla="*/ 15 h 2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9"/>
              <a:gd name="T43" fmla="*/ 0 h 250"/>
              <a:gd name="T44" fmla="*/ 369 w 369"/>
              <a:gd name="T45" fmla="*/ 250 h 2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9" h="250">
                <a:moveTo>
                  <a:pt x="101" y="46"/>
                </a:moveTo>
                <a:cubicBezTo>
                  <a:pt x="100" y="47"/>
                  <a:pt x="90" y="65"/>
                  <a:pt x="97" y="60"/>
                </a:cubicBezTo>
                <a:cubicBezTo>
                  <a:pt x="104" y="55"/>
                  <a:pt x="120" y="22"/>
                  <a:pt x="143" y="15"/>
                </a:cubicBezTo>
                <a:cubicBezTo>
                  <a:pt x="166" y="8"/>
                  <a:pt x="203" y="15"/>
                  <a:pt x="233" y="15"/>
                </a:cubicBezTo>
                <a:cubicBezTo>
                  <a:pt x="263" y="15"/>
                  <a:pt x="301" y="0"/>
                  <a:pt x="324" y="15"/>
                </a:cubicBezTo>
                <a:cubicBezTo>
                  <a:pt x="347" y="30"/>
                  <a:pt x="369" y="82"/>
                  <a:pt x="369" y="105"/>
                </a:cubicBezTo>
                <a:cubicBezTo>
                  <a:pt x="369" y="128"/>
                  <a:pt x="347" y="136"/>
                  <a:pt x="324" y="151"/>
                </a:cubicBezTo>
                <a:cubicBezTo>
                  <a:pt x="301" y="166"/>
                  <a:pt x="263" y="181"/>
                  <a:pt x="233" y="196"/>
                </a:cubicBezTo>
                <a:cubicBezTo>
                  <a:pt x="203" y="211"/>
                  <a:pt x="173" y="234"/>
                  <a:pt x="143" y="242"/>
                </a:cubicBezTo>
                <a:cubicBezTo>
                  <a:pt x="113" y="250"/>
                  <a:pt x="75" y="250"/>
                  <a:pt x="52" y="242"/>
                </a:cubicBezTo>
                <a:cubicBezTo>
                  <a:pt x="29" y="234"/>
                  <a:pt x="14" y="219"/>
                  <a:pt x="7" y="196"/>
                </a:cubicBezTo>
                <a:cubicBezTo>
                  <a:pt x="0" y="173"/>
                  <a:pt x="0" y="128"/>
                  <a:pt x="7" y="105"/>
                </a:cubicBezTo>
                <a:cubicBezTo>
                  <a:pt x="14" y="82"/>
                  <a:pt x="29" y="75"/>
                  <a:pt x="52" y="60"/>
                </a:cubicBezTo>
                <a:cubicBezTo>
                  <a:pt x="75" y="45"/>
                  <a:pt x="109" y="30"/>
                  <a:pt x="143" y="15"/>
                </a:cubicBezTo>
              </a:path>
            </a:pathLst>
          </a:custGeom>
          <a:noFill/>
          <a:ln w="349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87081" name="Freeform 9"/>
          <p:cNvSpPr>
            <a:spLocks/>
          </p:cNvSpPr>
          <p:nvPr/>
        </p:nvSpPr>
        <p:spPr bwMode="auto">
          <a:xfrm>
            <a:off x="2411413" y="2636838"/>
            <a:ext cx="1008062" cy="2016125"/>
          </a:xfrm>
          <a:custGeom>
            <a:avLst/>
            <a:gdLst>
              <a:gd name="T0" fmla="*/ 635 w 635"/>
              <a:gd name="T1" fmla="*/ 1270 h 1270"/>
              <a:gd name="T2" fmla="*/ 91 w 635"/>
              <a:gd name="T3" fmla="*/ 635 h 1270"/>
              <a:gd name="T4" fmla="*/ 182 w 635"/>
              <a:gd name="T5" fmla="*/ 181 h 1270"/>
              <a:gd name="T6" fmla="*/ 0 w 635"/>
              <a:gd name="T7" fmla="*/ 0 h 1270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270"/>
              <a:gd name="T14" fmla="*/ 635 w 635"/>
              <a:gd name="T15" fmla="*/ 1270 h 12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270">
                <a:moveTo>
                  <a:pt x="635" y="1270"/>
                </a:moveTo>
                <a:cubicBezTo>
                  <a:pt x="401" y="1043"/>
                  <a:pt x="167" y="817"/>
                  <a:pt x="91" y="635"/>
                </a:cubicBezTo>
                <a:cubicBezTo>
                  <a:pt x="15" y="453"/>
                  <a:pt x="197" y="287"/>
                  <a:pt x="182" y="181"/>
                </a:cubicBezTo>
                <a:cubicBezTo>
                  <a:pt x="167" y="75"/>
                  <a:pt x="30" y="37"/>
                  <a:pt x="0" y="0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87082" name="Text Box 10"/>
          <p:cNvSpPr txBox="1">
            <a:spLocks noChangeArrowheads="1"/>
          </p:cNvSpPr>
          <p:nvPr/>
        </p:nvSpPr>
        <p:spPr bwMode="auto">
          <a:xfrm>
            <a:off x="1146175" y="2420938"/>
            <a:ext cx="132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rgbClr val="FF6600"/>
                </a:solidFill>
                <a:latin typeface="Arial" charset="0"/>
                <a:cs typeface="B Jadid" pitchFamily="2" charset="-78"/>
              </a:rPr>
              <a:t>امامزاده</a:t>
            </a:r>
            <a:endParaRPr lang="en-US" sz="2800">
              <a:solidFill>
                <a:srgbClr val="FF6600"/>
              </a:solidFill>
              <a:latin typeface="Arial" charset="0"/>
              <a:cs typeface="B Jadid" pitchFamily="2" charset="-78"/>
            </a:endParaRPr>
          </a:p>
        </p:txBody>
      </p:sp>
      <p:sp>
        <p:nvSpPr>
          <p:cNvPr id="387083" name="Freeform 11"/>
          <p:cNvSpPr>
            <a:spLocks/>
          </p:cNvSpPr>
          <p:nvPr/>
        </p:nvSpPr>
        <p:spPr bwMode="auto">
          <a:xfrm>
            <a:off x="3462338" y="4840288"/>
            <a:ext cx="2663825" cy="815975"/>
          </a:xfrm>
          <a:custGeom>
            <a:avLst/>
            <a:gdLst>
              <a:gd name="T0" fmla="*/ 0 w 1678"/>
              <a:gd name="T1" fmla="*/ 0 h 514"/>
              <a:gd name="T2" fmla="*/ 136 w 1678"/>
              <a:gd name="T3" fmla="*/ 181 h 514"/>
              <a:gd name="T4" fmla="*/ 272 w 1678"/>
              <a:gd name="T5" fmla="*/ 408 h 514"/>
              <a:gd name="T6" fmla="*/ 544 w 1678"/>
              <a:gd name="T7" fmla="*/ 317 h 514"/>
              <a:gd name="T8" fmla="*/ 816 w 1678"/>
              <a:gd name="T9" fmla="*/ 317 h 514"/>
              <a:gd name="T10" fmla="*/ 1043 w 1678"/>
              <a:gd name="T11" fmla="*/ 362 h 514"/>
              <a:gd name="T12" fmla="*/ 1270 w 1678"/>
              <a:gd name="T13" fmla="*/ 499 h 514"/>
              <a:gd name="T14" fmla="*/ 1451 w 1678"/>
              <a:gd name="T15" fmla="*/ 453 h 514"/>
              <a:gd name="T16" fmla="*/ 1678 w 1678"/>
              <a:gd name="T17" fmla="*/ 453 h 5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8"/>
              <a:gd name="T28" fmla="*/ 0 h 514"/>
              <a:gd name="T29" fmla="*/ 1678 w 1678"/>
              <a:gd name="T30" fmla="*/ 514 h 5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8" h="514">
                <a:moveTo>
                  <a:pt x="0" y="0"/>
                </a:moveTo>
                <a:cubicBezTo>
                  <a:pt x="45" y="56"/>
                  <a:pt x="91" y="113"/>
                  <a:pt x="136" y="181"/>
                </a:cubicBezTo>
                <a:cubicBezTo>
                  <a:pt x="181" y="249"/>
                  <a:pt x="204" y="385"/>
                  <a:pt x="272" y="408"/>
                </a:cubicBezTo>
                <a:cubicBezTo>
                  <a:pt x="340" y="431"/>
                  <a:pt x="453" y="332"/>
                  <a:pt x="544" y="317"/>
                </a:cubicBezTo>
                <a:cubicBezTo>
                  <a:pt x="635" y="302"/>
                  <a:pt x="733" y="310"/>
                  <a:pt x="816" y="317"/>
                </a:cubicBezTo>
                <a:cubicBezTo>
                  <a:pt x="899" y="324"/>
                  <a:pt x="967" y="332"/>
                  <a:pt x="1043" y="362"/>
                </a:cubicBezTo>
                <a:cubicBezTo>
                  <a:pt x="1119" y="392"/>
                  <a:pt x="1202" y="484"/>
                  <a:pt x="1270" y="499"/>
                </a:cubicBezTo>
                <a:cubicBezTo>
                  <a:pt x="1338" y="514"/>
                  <a:pt x="1383" y="461"/>
                  <a:pt x="1451" y="453"/>
                </a:cubicBezTo>
                <a:cubicBezTo>
                  <a:pt x="1519" y="445"/>
                  <a:pt x="1640" y="453"/>
                  <a:pt x="1678" y="453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87084" name="Text Box 12"/>
          <p:cNvSpPr txBox="1">
            <a:spLocks noChangeArrowheads="1"/>
          </p:cNvSpPr>
          <p:nvPr/>
        </p:nvSpPr>
        <p:spPr bwMode="auto">
          <a:xfrm>
            <a:off x="5734050" y="5561013"/>
            <a:ext cx="51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rgbClr val="FF6600"/>
                </a:solidFill>
                <a:latin typeface="Arial" charset="0"/>
                <a:cs typeface="B Jadid" pitchFamily="2" charset="-78"/>
              </a:rPr>
              <a:t>پل</a:t>
            </a:r>
            <a:endParaRPr lang="en-US" sz="2800">
              <a:solidFill>
                <a:srgbClr val="FF6600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87085" name="Picture 13" descr="Image(399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19446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86" name="Freeform 14"/>
          <p:cNvSpPr>
            <a:spLocks/>
          </p:cNvSpPr>
          <p:nvPr/>
        </p:nvSpPr>
        <p:spPr bwMode="auto">
          <a:xfrm>
            <a:off x="1576388" y="4756150"/>
            <a:ext cx="1873250" cy="1069975"/>
          </a:xfrm>
          <a:custGeom>
            <a:avLst/>
            <a:gdLst>
              <a:gd name="T0" fmla="*/ 1180 w 1180"/>
              <a:gd name="T1" fmla="*/ 8 h 674"/>
              <a:gd name="T2" fmla="*/ 817 w 1180"/>
              <a:gd name="T3" fmla="*/ 189 h 674"/>
              <a:gd name="T4" fmla="*/ 998 w 1180"/>
              <a:gd name="T5" fmla="*/ 507 h 674"/>
              <a:gd name="T6" fmla="*/ 726 w 1180"/>
              <a:gd name="T7" fmla="*/ 598 h 674"/>
              <a:gd name="T8" fmla="*/ 318 w 1180"/>
              <a:gd name="T9" fmla="*/ 53 h 674"/>
              <a:gd name="T10" fmla="*/ 0 w 1180"/>
              <a:gd name="T11" fmla="*/ 280 h 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0"/>
              <a:gd name="T19" fmla="*/ 0 h 674"/>
              <a:gd name="T20" fmla="*/ 1180 w 1180"/>
              <a:gd name="T21" fmla="*/ 674 h 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0" h="674">
                <a:moveTo>
                  <a:pt x="1180" y="8"/>
                </a:moveTo>
                <a:cubicBezTo>
                  <a:pt x="1013" y="57"/>
                  <a:pt x="847" y="106"/>
                  <a:pt x="817" y="189"/>
                </a:cubicBezTo>
                <a:cubicBezTo>
                  <a:pt x="787" y="272"/>
                  <a:pt x="1013" y="439"/>
                  <a:pt x="998" y="507"/>
                </a:cubicBezTo>
                <a:cubicBezTo>
                  <a:pt x="983" y="575"/>
                  <a:pt x="839" y="674"/>
                  <a:pt x="726" y="598"/>
                </a:cubicBezTo>
                <a:cubicBezTo>
                  <a:pt x="613" y="522"/>
                  <a:pt x="439" y="106"/>
                  <a:pt x="318" y="53"/>
                </a:cubicBezTo>
                <a:cubicBezTo>
                  <a:pt x="197" y="0"/>
                  <a:pt x="53" y="242"/>
                  <a:pt x="0" y="280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530225" y="4811713"/>
            <a:ext cx="893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rgbClr val="FF6600"/>
                </a:solidFill>
                <a:latin typeface="Arial" charset="0"/>
                <a:cs typeface="B Jadid" pitchFamily="2" charset="-78"/>
              </a:rPr>
              <a:t>دریـا</a:t>
            </a:r>
            <a:endParaRPr lang="en-US" sz="2800">
              <a:solidFill>
                <a:srgbClr val="FF6600"/>
              </a:solidFill>
              <a:latin typeface="Arial" charset="0"/>
              <a:cs typeface="B Jadid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0" grpId="0" animBg="1"/>
      <p:bldP spid="387081" grpId="0" animBg="1"/>
      <p:bldP spid="387082" grpId="0"/>
      <p:bldP spid="387083" grpId="0" animBg="1"/>
      <p:bldP spid="387084" grpId="0"/>
      <p:bldP spid="387086" grpId="0" animBg="1"/>
      <p:bldP spid="3870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5" name="Picture 7" descr="200608212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02113"/>
            <a:ext cx="280828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6" name="Picture 8" descr="Image(30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02113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7" name="Picture 9" descr="2006082123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8" name="Picture 10" descr="20060917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564">
            <a:off x="2232025" y="1497013"/>
            <a:ext cx="58324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104775" y="96838"/>
            <a:ext cx="89027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>
                <a:solidFill>
                  <a:schemeClr val="folHlink"/>
                </a:solidFill>
                <a:latin typeface="Arial" charset="0"/>
                <a:cs typeface="B Jadid" pitchFamily="2" charset="-78"/>
                <a:sym typeface="Webdings" pitchFamily="18" charset="2"/>
              </a:rPr>
              <a:t></a:t>
            </a:r>
            <a:r>
              <a:rPr lang="fa-IR" sz="3800">
                <a:solidFill>
                  <a:schemeClr val="folHlink"/>
                </a:solidFill>
                <a:latin typeface="Arial" charset="0"/>
                <a:cs typeface="B Jadid" pitchFamily="2" charset="-78"/>
                <a:sym typeface="Webdings" pitchFamily="18" charset="2"/>
              </a:rPr>
              <a:t> </a:t>
            </a:r>
            <a:r>
              <a:rPr lang="fa-IR" sz="38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شناخت عناصر طبیعی سایت( پارک پیاده رو):</a:t>
            </a:r>
            <a:endParaRPr lang="en-US" sz="38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204788" y="2405063"/>
            <a:ext cx="155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" pitchFamily="2" charset="2"/>
              </a:rPr>
              <a:t></a:t>
            </a: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ضلع غربی</a:t>
            </a:r>
            <a:endParaRPr lang="en-US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2  Homa" pitchFamily="2" charset="-78"/>
            </a:endParaRP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3649663" y="4652963"/>
            <a:ext cx="2238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" pitchFamily="2" charset="2"/>
              </a:rPr>
              <a:t></a:t>
            </a: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رودخانه بابلرود</a:t>
            </a:r>
            <a:endParaRPr lang="en-US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2  Homa" pitchFamily="2" charset="-78"/>
            </a:endParaRPr>
          </a:p>
        </p:txBody>
      </p:sp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3059113" y="5611813"/>
            <a:ext cx="1801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ضلع</a:t>
            </a:r>
            <a:r>
              <a:rPr lang="fa-IR">
                <a:latin typeface="Arial" charset="0"/>
                <a:cs typeface="Arial" charset="0"/>
              </a:rPr>
              <a:t> </a:t>
            </a: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شرقی</a:t>
            </a: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" pitchFamily="2" charset="2"/>
              </a:rPr>
              <a:t></a:t>
            </a:r>
            <a:endParaRPr lang="en-US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2  Homa" pitchFamily="2" charset="-78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60" grpId="0"/>
      <p:bldP spid="360463" grpId="0"/>
      <p:bldP spid="360464" grpId="0"/>
      <p:bldP spid="3604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3375"/>
            <a:ext cx="8632825" cy="63357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3" name="Picture 8" descr="20060917100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65525" y="44450"/>
            <a:ext cx="5543550" cy="1266825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folHlink"/>
                </a:solidFill>
                <a:effectLst/>
                <a:sym typeface="Webdings" pitchFamily="18" charset="2"/>
              </a:rPr>
              <a:t></a:t>
            </a:r>
            <a:r>
              <a:rPr lang="fa-IR" smtClean="0">
                <a:effectLst/>
              </a:rPr>
              <a:t> </a:t>
            </a:r>
            <a:r>
              <a:rPr lang="fa-IR" sz="3800" smtClean="0">
                <a:solidFill>
                  <a:schemeClr val="folHlink"/>
                </a:solidFill>
                <a:effectLst/>
                <a:cs typeface="B Jadid" pitchFamily="2" charset="-78"/>
              </a:rPr>
              <a:t>شناخت عناصر مصنوع:</a:t>
            </a:r>
            <a:br>
              <a:rPr lang="fa-IR" sz="3800" smtClean="0">
                <a:solidFill>
                  <a:schemeClr val="folHlink"/>
                </a:solidFill>
                <a:effectLst/>
                <a:cs typeface="B Jadid" pitchFamily="2" charset="-78"/>
              </a:rPr>
            </a:br>
            <a:endParaRPr lang="en-US" sz="3800" smtClean="0">
              <a:solidFill>
                <a:schemeClr val="folHlink"/>
              </a:solidFill>
              <a:effectLst/>
              <a:cs typeface="B Jadid" pitchFamily="2" charset="-78"/>
            </a:endParaRPr>
          </a:p>
        </p:txBody>
      </p:sp>
      <p:pic>
        <p:nvPicPr>
          <p:cNvPr id="364550" name="Picture 6" descr="200608212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736600"/>
            <a:ext cx="32400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51" name="Picture 7" descr="2006082123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341688"/>
            <a:ext cx="26463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52" name="Picture 8" descr="253533511_76cf1550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43910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53" name="Picture 9" descr="20060917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527550"/>
            <a:ext cx="52562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4" name="Text Box 10"/>
          <p:cNvSpPr txBox="1">
            <a:spLocks noChangeArrowheads="1"/>
          </p:cNvSpPr>
          <p:nvPr/>
        </p:nvSpPr>
        <p:spPr bwMode="auto">
          <a:xfrm>
            <a:off x="6792913" y="858838"/>
            <a:ext cx="145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2  Homa" pitchFamily="2" charset="-78"/>
              </a:rPr>
              <a:t>برج ساعت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2  Homa" pitchFamily="2" charset="-78"/>
            </a:endParaRPr>
          </a:p>
        </p:txBody>
      </p:sp>
      <p:sp>
        <p:nvSpPr>
          <p:cNvPr id="364555" name="Text Box 11"/>
          <p:cNvSpPr txBox="1">
            <a:spLocks noChangeArrowheads="1"/>
          </p:cNvSpPr>
          <p:nvPr/>
        </p:nvSpPr>
        <p:spPr bwMode="auto">
          <a:xfrm>
            <a:off x="1433513" y="965200"/>
            <a:ext cx="2274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2  Homa" pitchFamily="2" charset="-78"/>
              </a:rPr>
              <a:t>پل قدیمی معلق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2  Homa" pitchFamily="2" charset="-78"/>
            </a:endParaRPr>
          </a:p>
        </p:txBody>
      </p:sp>
      <p:sp>
        <p:nvSpPr>
          <p:cNvPr id="364556" name="Text Box 12"/>
          <p:cNvSpPr txBox="1">
            <a:spLocks noChangeArrowheads="1"/>
          </p:cNvSpPr>
          <p:nvPr/>
        </p:nvSpPr>
        <p:spPr bwMode="auto">
          <a:xfrm>
            <a:off x="1347788" y="5949950"/>
            <a:ext cx="113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2  Homa" pitchFamily="2" charset="-78"/>
              </a:rPr>
              <a:t>پل بتنی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2 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364554" grpId="0"/>
      <p:bldP spid="364555" grpId="0"/>
      <p:bldP spid="364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100013" y="1301750"/>
            <a:ext cx="89646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fa-IR" sz="4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B Mitra" pitchFamily="2" charset="-78"/>
              </a:rPr>
              <a:t> افزایش رغبت ساکنین بومی جهت استفاده از سایت</a:t>
            </a:r>
          </a:p>
          <a:p>
            <a:pPr marL="342900" indent="-342900">
              <a:defRPr/>
            </a:pPr>
            <a:endParaRPr lang="fa-IR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B Mitra" pitchFamily="2" charset="-78"/>
            </a:endParaRPr>
          </a:p>
          <a:p>
            <a:pPr marL="342900" indent="-342900">
              <a:defRPr/>
            </a:pPr>
            <a:r>
              <a:rPr lang="fa-IR" sz="4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B Mitra" pitchFamily="2" charset="-78"/>
              </a:rPr>
              <a:t> 2) افزایش حضور مسافرین و بالا بردن سطح رضایتمندی آنان</a:t>
            </a:r>
          </a:p>
          <a:p>
            <a:pPr marL="342900" indent="-342900">
              <a:defRPr/>
            </a:pPr>
            <a:endParaRPr lang="fa-IR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B Mitra" pitchFamily="2" charset="-78"/>
            </a:endParaRPr>
          </a:p>
          <a:p>
            <a:pPr marL="342900" indent="-342900">
              <a:defRPr/>
            </a:pPr>
            <a:r>
              <a:rPr lang="fa-IR" sz="4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B Mitra" pitchFamily="2" charset="-78"/>
              </a:rPr>
              <a:t> 3) حفظ وارتقا مناظر طبیعی</a:t>
            </a:r>
          </a:p>
        </p:txBody>
      </p:sp>
      <p:sp>
        <p:nvSpPr>
          <p:cNvPr id="368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700338" y="44450"/>
            <a:ext cx="6408737" cy="9794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/>
                <a:sym typeface="Webdings" pitchFamily="18" charset="2"/>
              </a:rPr>
              <a:t></a:t>
            </a:r>
            <a:r>
              <a:rPr lang="fa-IR" sz="4400" smtClean="0"/>
              <a:t> </a:t>
            </a:r>
            <a:r>
              <a:rPr lang="fa-IR" sz="3400" smtClean="0">
                <a:solidFill>
                  <a:schemeClr val="folHlink"/>
                </a:solidFill>
                <a:effectLst/>
                <a:cs typeface="B Jadid" pitchFamily="2" charset="-78"/>
              </a:rPr>
              <a:t>تعیین چشم انداز و واهداف کلی:</a:t>
            </a:r>
            <a:endParaRPr lang="en-US" sz="3400" smtClean="0">
              <a:solidFill>
                <a:schemeClr val="folHlink"/>
              </a:solidFill>
              <a:effectLst/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6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6598" name="Picture 6" descr="راهه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0"/>
            <a:ext cx="440848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9" name="Picture 7" descr="همسایگ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830263" y="1228725"/>
            <a:ext cx="3562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 3" pitchFamily="18" charset="2"/>
              </a:rPr>
              <a:t></a:t>
            </a: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شبکه راهها  یا دسترسی ها</a:t>
            </a:r>
            <a:r>
              <a:rPr lang="fa-IR">
                <a:latin typeface="Arial" charset="0"/>
                <a:cs typeface="Arial" charset="0"/>
              </a:rPr>
              <a:t>    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4886325" y="5876925"/>
            <a:ext cx="414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محدوده طراحی یا همسایگی ها</a:t>
            </a:r>
            <a:r>
              <a:rPr lang="en-US" sz="36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 3" pitchFamily="18" charset="2"/>
              </a:rPr>
              <a:t></a:t>
            </a:r>
          </a:p>
          <a:p>
            <a:pPr>
              <a:defRPr/>
            </a:pPr>
            <a:endParaRPr lang="en-US">
              <a:latin typeface="Arial" charset="0"/>
              <a:cs typeface="2 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10199"/>
        </a:dk1>
        <a:lt1>
          <a:srgbClr val="FFFFFF"/>
        </a:lt1>
        <a:dk2>
          <a:srgbClr val="EAEAEA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F3F3F3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1">
        <a:dk1>
          <a:srgbClr val="FFFFFF"/>
        </a:dk1>
        <a:lt1>
          <a:srgbClr val="FFFFFF"/>
        </a:lt1>
        <a:dk2>
          <a:srgbClr val="B2B2B2"/>
        </a:dk2>
        <a:lt2>
          <a:srgbClr val="010199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bit 11">
    <a:dk1>
      <a:srgbClr val="FFFFFF"/>
    </a:dk1>
    <a:lt1>
      <a:srgbClr val="FFFFFF"/>
    </a:lt1>
    <a:dk2>
      <a:srgbClr val="B2B2B2"/>
    </a:dk2>
    <a:lt2>
      <a:srgbClr val="010199"/>
    </a:lt2>
    <a:accent1>
      <a:srgbClr val="3399FF"/>
    </a:accent1>
    <a:accent2>
      <a:srgbClr val="666699"/>
    </a:accent2>
    <a:accent3>
      <a:srgbClr val="FFFFFF"/>
    </a:accent3>
    <a:accent4>
      <a:srgbClr val="DADADA"/>
    </a:accent4>
    <a:accent5>
      <a:srgbClr val="ADCAFF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463</TotalTime>
  <Words>1959</Words>
  <Application>Microsoft Office PowerPoint</Application>
  <PresentationFormat>On-screen Show (4:3)</PresentationFormat>
  <Paragraphs>670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2  Farnaz</vt:lpstr>
      <vt:lpstr>2  Homa</vt:lpstr>
      <vt:lpstr>2  Kaj</vt:lpstr>
      <vt:lpstr>2  Zar</vt:lpstr>
      <vt:lpstr>Arial</vt:lpstr>
      <vt:lpstr>Arial Black</vt:lpstr>
      <vt:lpstr>B Jadid</vt:lpstr>
      <vt:lpstr>B Mitra</vt:lpstr>
      <vt:lpstr>B Titr</vt:lpstr>
      <vt:lpstr>Tahoma</vt:lpstr>
      <vt:lpstr>Webdings</vt:lpstr>
      <vt:lpstr>Wingdings</vt:lpstr>
      <vt:lpstr>Wingdings 2</vt:lpstr>
      <vt:lpstr>Wingdings 3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شناخت عناصر مصنوع: </vt:lpstr>
      <vt:lpstr> تعیین چشم انداز و واهداف کلی:</vt:lpstr>
      <vt:lpstr>PowerPoint Presentation</vt:lpstr>
      <vt:lpstr>بررسي جدول امكانات و محدوديتها     Swot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تهیه و تنظیم:</vt:lpstr>
    </vt:vector>
  </TitlesOfParts>
  <Company>ARYAN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يگانه معمار هستي</dc:title>
  <dc:creator>M-B</dc:creator>
  <cp:lastModifiedBy>omid</cp:lastModifiedBy>
  <cp:revision>19</cp:revision>
  <cp:lastPrinted>1601-01-01T00:00:00Z</cp:lastPrinted>
  <dcterms:created xsi:type="dcterms:W3CDTF">2007-11-14T14:37:15Z</dcterms:created>
  <dcterms:modified xsi:type="dcterms:W3CDTF">2018-08-27T13:10:16Z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