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03" r:id="rId3"/>
    <p:sldId id="404" r:id="rId4"/>
    <p:sldId id="405" r:id="rId5"/>
    <p:sldId id="406" r:id="rId6"/>
    <p:sldId id="407" r:id="rId7"/>
    <p:sldId id="400" r:id="rId8"/>
    <p:sldId id="401" r:id="rId9"/>
    <p:sldId id="260" r:id="rId10"/>
    <p:sldId id="402" r:id="rId11"/>
    <p:sldId id="286" r:id="rId12"/>
    <p:sldId id="299" r:id="rId13"/>
    <p:sldId id="397" r:id="rId14"/>
    <p:sldId id="257" r:id="rId15"/>
    <p:sldId id="258" r:id="rId16"/>
    <p:sldId id="261" r:id="rId17"/>
    <p:sldId id="263" r:id="rId18"/>
    <p:sldId id="262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59" r:id="rId28"/>
    <p:sldId id="409" r:id="rId29"/>
    <p:sldId id="274" r:id="rId30"/>
    <p:sldId id="344" r:id="rId31"/>
    <p:sldId id="273" r:id="rId32"/>
    <p:sldId id="416" r:id="rId33"/>
    <p:sldId id="417" r:id="rId34"/>
    <p:sldId id="413" r:id="rId35"/>
    <p:sldId id="275" r:id="rId36"/>
    <p:sldId id="276" r:id="rId37"/>
    <p:sldId id="277" r:id="rId38"/>
    <p:sldId id="279" r:id="rId39"/>
    <p:sldId id="278" r:id="rId40"/>
    <p:sldId id="280" r:id="rId41"/>
    <p:sldId id="412" r:id="rId42"/>
    <p:sldId id="282" r:id="rId43"/>
    <p:sldId id="422" r:id="rId44"/>
    <p:sldId id="283" r:id="rId45"/>
    <p:sldId id="284" r:id="rId46"/>
    <p:sldId id="289" r:id="rId47"/>
    <p:sldId id="287" r:id="rId48"/>
    <p:sldId id="288" r:id="rId49"/>
    <p:sldId id="290" r:id="rId50"/>
    <p:sldId id="291" r:id="rId51"/>
    <p:sldId id="293" r:id="rId52"/>
    <p:sldId id="300" r:id="rId53"/>
    <p:sldId id="302" r:id="rId54"/>
    <p:sldId id="303" r:id="rId55"/>
    <p:sldId id="304" r:id="rId56"/>
    <p:sldId id="305" r:id="rId57"/>
    <p:sldId id="308" r:id="rId58"/>
    <p:sldId id="306" r:id="rId59"/>
    <p:sldId id="307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419" r:id="rId68"/>
    <p:sldId id="418" r:id="rId69"/>
    <p:sldId id="292" r:id="rId70"/>
    <p:sldId id="414" r:id="rId71"/>
    <p:sldId id="295" r:id="rId72"/>
    <p:sldId id="296" r:id="rId73"/>
    <p:sldId id="297" r:id="rId74"/>
    <p:sldId id="316" r:id="rId75"/>
    <p:sldId id="317" r:id="rId76"/>
    <p:sldId id="318" r:id="rId77"/>
    <p:sldId id="319" r:id="rId78"/>
    <p:sldId id="320" r:id="rId79"/>
    <p:sldId id="321" r:id="rId80"/>
    <p:sldId id="322" r:id="rId81"/>
    <p:sldId id="323" r:id="rId82"/>
    <p:sldId id="324" r:id="rId83"/>
    <p:sldId id="325" r:id="rId84"/>
    <p:sldId id="326" r:id="rId85"/>
    <p:sldId id="327" r:id="rId86"/>
    <p:sldId id="328" r:id="rId87"/>
    <p:sldId id="329" r:id="rId88"/>
    <p:sldId id="330" r:id="rId89"/>
    <p:sldId id="331" r:id="rId90"/>
    <p:sldId id="332" r:id="rId91"/>
    <p:sldId id="334" r:id="rId92"/>
    <p:sldId id="335" r:id="rId93"/>
    <p:sldId id="336" r:id="rId94"/>
    <p:sldId id="337" r:id="rId95"/>
    <p:sldId id="338" r:id="rId96"/>
    <p:sldId id="339" r:id="rId97"/>
    <p:sldId id="340" r:id="rId98"/>
    <p:sldId id="341" r:id="rId99"/>
    <p:sldId id="343" r:id="rId100"/>
    <p:sldId id="423" r:id="rId101"/>
    <p:sldId id="426" r:id="rId102"/>
    <p:sldId id="427" r:id="rId103"/>
    <p:sldId id="424" r:id="rId104"/>
    <p:sldId id="425" r:id="rId105"/>
    <p:sldId id="428" r:id="rId106"/>
    <p:sldId id="345" r:id="rId107"/>
    <p:sldId id="346" r:id="rId108"/>
    <p:sldId id="399" r:id="rId109"/>
    <p:sldId id="348" r:id="rId110"/>
    <p:sldId id="352" r:id="rId111"/>
    <p:sldId id="408" r:id="rId112"/>
    <p:sldId id="353" r:id="rId113"/>
    <p:sldId id="354" r:id="rId114"/>
    <p:sldId id="355" r:id="rId115"/>
    <p:sldId id="410" r:id="rId116"/>
    <p:sldId id="350" r:id="rId117"/>
    <p:sldId id="356" r:id="rId118"/>
    <p:sldId id="357" r:id="rId119"/>
    <p:sldId id="358" r:id="rId120"/>
    <p:sldId id="363" r:id="rId121"/>
    <p:sldId id="351" r:id="rId122"/>
    <p:sldId id="359" r:id="rId123"/>
    <p:sldId id="360" r:id="rId124"/>
    <p:sldId id="361" r:id="rId125"/>
    <p:sldId id="362" r:id="rId126"/>
    <p:sldId id="364" r:id="rId127"/>
    <p:sldId id="365" r:id="rId128"/>
    <p:sldId id="367" r:id="rId129"/>
    <p:sldId id="366" r:id="rId130"/>
    <p:sldId id="368" r:id="rId131"/>
    <p:sldId id="369" r:id="rId132"/>
    <p:sldId id="421" r:id="rId133"/>
    <p:sldId id="370" r:id="rId134"/>
    <p:sldId id="371" r:id="rId135"/>
    <p:sldId id="372" r:id="rId136"/>
    <p:sldId id="373" r:id="rId137"/>
    <p:sldId id="374" r:id="rId138"/>
    <p:sldId id="375" r:id="rId139"/>
    <p:sldId id="376" r:id="rId140"/>
    <p:sldId id="377" r:id="rId141"/>
    <p:sldId id="378" r:id="rId142"/>
    <p:sldId id="388" r:id="rId143"/>
    <p:sldId id="386" r:id="rId144"/>
    <p:sldId id="387" r:id="rId145"/>
    <p:sldId id="389" r:id="rId146"/>
    <p:sldId id="385" r:id="rId147"/>
    <p:sldId id="391" r:id="rId148"/>
    <p:sldId id="390" r:id="rId149"/>
    <p:sldId id="379" r:id="rId150"/>
    <p:sldId id="381" r:id="rId151"/>
    <p:sldId id="382" r:id="rId152"/>
    <p:sldId id="383" r:id="rId153"/>
    <p:sldId id="384" r:id="rId154"/>
    <p:sldId id="380" r:id="rId155"/>
    <p:sldId id="392" r:id="rId156"/>
    <p:sldId id="393" r:id="rId157"/>
    <p:sldId id="395" r:id="rId158"/>
    <p:sldId id="415" r:id="rId159"/>
    <p:sldId id="398" r:id="rId1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2.gif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295400"/>
            <a:ext cx="7543800" cy="936625"/>
          </a:xfrm>
        </p:spPr>
        <p:txBody>
          <a:bodyPr/>
          <a:lstStyle/>
          <a:p>
            <a:pPr algn="ctr"/>
            <a:r>
              <a:rPr lang="fa-IR" dirty="0" smtClean="0"/>
              <a:t/>
            </a:r>
            <a:br>
              <a:rPr lang="fa-IR" dirty="0" smtClean="0"/>
            </a:br>
            <a:r>
              <a:rPr lang="fa-IR" sz="4800" b="1" dirty="0">
                <a:solidFill>
                  <a:srgbClr val="002060"/>
                </a:solidFill>
                <a:latin typeface="+mn-lt"/>
                <a:ea typeface="+mn-ea"/>
              </a:rPr>
              <a:t>آموزش نرم </a:t>
            </a:r>
            <a:r>
              <a:rPr lang="fa-IR" sz="4800" b="1" dirty="0" smtClean="0">
                <a:solidFill>
                  <a:srgbClr val="002060"/>
                </a:solidFill>
                <a:latin typeface="+mn-lt"/>
                <a:ea typeface="+mn-ea"/>
              </a:rPr>
              <a:t>افزار</a:t>
            </a:r>
            <a:endParaRPr lang="en-US" sz="3300" b="1" dirty="0">
              <a:solidFill>
                <a:srgbClr val="002060"/>
              </a:solidFill>
              <a:latin typeface="+mn-lt"/>
              <a:ea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3505200"/>
            <a:ext cx="7924800" cy="1295400"/>
          </a:xfrm>
        </p:spPr>
        <p:txBody>
          <a:bodyPr>
            <a:normAutofit lnSpcReduction="10000"/>
          </a:bodyPr>
          <a:lstStyle/>
          <a:p>
            <a:pPr algn="r"/>
            <a:r>
              <a:rPr lang="fa-IR" sz="3600" b="1" dirty="0" smtClean="0">
                <a:solidFill>
                  <a:schemeClr val="tx1"/>
                </a:solidFill>
              </a:rPr>
              <a:t>مدرس:</a:t>
            </a:r>
          </a:p>
          <a:p>
            <a:pPr algn="ctr"/>
            <a:r>
              <a:rPr lang="fa-IR" sz="3600" b="1" dirty="0" smtClean="0">
                <a:solidFill>
                  <a:schemeClr val="tx1"/>
                </a:solidFill>
                <a:cs typeface="+mj-cs"/>
              </a:rPr>
              <a:t>دکترسجاد فرخی</a:t>
            </a:r>
          </a:p>
          <a:p>
            <a:pPr algn="ctr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641098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 smtClean="0"/>
              <a:t>آبان 1394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1524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400" b="1" dirty="0" smtClean="0">
                <a:solidFill>
                  <a:srgbClr val="FF0000"/>
                </a:solidFill>
              </a:rPr>
              <a:t>بنام خدا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Sergio\Desktop\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28575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5188803"/>
            <a:ext cx="861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</a:t>
            </a:r>
          </a:p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Sajjad_farokhi@yahoo.com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81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599" y="1933887"/>
            <a:ext cx="72279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b="1" dirty="0" smtClean="0">
                <a:solidFill>
                  <a:srgbClr val="7030A0"/>
                </a:solidFill>
              </a:rPr>
              <a:t>4. برقراری </a:t>
            </a:r>
            <a:r>
              <a:rPr lang="fa-IR" sz="3200" b="1" dirty="0">
                <a:solidFill>
                  <a:srgbClr val="7030A0"/>
                </a:solidFill>
              </a:rPr>
              <a:t>ار</a:t>
            </a:r>
            <a:r>
              <a:rPr lang="fa-IR" sz="3200" b="1" dirty="0" smtClean="0">
                <a:solidFill>
                  <a:srgbClr val="7030A0"/>
                </a:solidFill>
              </a:rPr>
              <a:t>تباط </a:t>
            </a:r>
            <a:r>
              <a:rPr lang="fa-IR" sz="3200" b="1" dirty="0" smtClean="0">
                <a:solidFill>
                  <a:srgbClr val="FF0000"/>
                </a:solidFill>
              </a:rPr>
              <a:t>با بانکها </a:t>
            </a:r>
            <a:r>
              <a:rPr lang="fa-IR" sz="3200" dirty="0" smtClean="0"/>
              <a:t>و </a:t>
            </a:r>
            <a:r>
              <a:rPr lang="fa-IR" sz="3200" dirty="0">
                <a:solidFill>
                  <a:srgbClr val="FF0000"/>
                </a:solidFill>
              </a:rPr>
              <a:t>پایگاهای اطلاعاتی </a:t>
            </a:r>
            <a:r>
              <a:rPr lang="fa-IR" sz="3200" dirty="0" smtClean="0"/>
              <a:t>و </a:t>
            </a:r>
            <a:r>
              <a:rPr lang="fa-IR" sz="3200" b="1" dirty="0" smtClean="0">
                <a:solidFill>
                  <a:srgbClr val="00B050"/>
                </a:solidFill>
              </a:rPr>
              <a:t>جستجو</a:t>
            </a:r>
            <a:r>
              <a:rPr lang="fa-IR" sz="3200" dirty="0" smtClean="0">
                <a:solidFill>
                  <a:srgbClr val="00B050"/>
                </a:solidFill>
              </a:rPr>
              <a:t> </a:t>
            </a:r>
            <a:r>
              <a:rPr lang="fa-IR" sz="3200" dirty="0" smtClean="0"/>
              <a:t>در آنها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-76200" y="3951982"/>
            <a:ext cx="9300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dirty="0" smtClean="0"/>
              <a:t>4. تهیه </a:t>
            </a:r>
            <a:r>
              <a:rPr lang="fa-IR" sz="3200" b="1" dirty="0" smtClean="0">
                <a:solidFill>
                  <a:srgbClr val="7030A0"/>
                </a:solidFill>
              </a:rPr>
              <a:t>فهرست منابع و مآخذ </a:t>
            </a:r>
            <a:r>
              <a:rPr lang="fa-IR" sz="3200" dirty="0" smtClean="0"/>
              <a:t>برای مقاله، کتاب و .. بر اساس </a:t>
            </a:r>
            <a:r>
              <a:rPr lang="fa-IR" sz="3200" dirty="0" smtClean="0">
                <a:solidFill>
                  <a:srgbClr val="7030A0"/>
                </a:solidFill>
              </a:rPr>
              <a:t>6000</a:t>
            </a:r>
            <a:r>
              <a:rPr lang="fa-IR" sz="3200" dirty="0" smtClean="0"/>
              <a:t> </a:t>
            </a:r>
            <a:r>
              <a:rPr lang="fa-IR" sz="3200" b="1" dirty="0" smtClean="0">
                <a:solidFill>
                  <a:srgbClr val="00B0F0"/>
                </a:solidFill>
              </a:rPr>
              <a:t>استانداردهای</a:t>
            </a:r>
            <a:r>
              <a:rPr lang="fa-IR" sz="3200" dirty="0" smtClean="0"/>
              <a:t> رفرنس دهی</a:t>
            </a:r>
            <a:endParaRPr lang="en-US" sz="3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0" y="152400"/>
            <a:ext cx="53721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dirty="0" smtClean="0">
                <a:solidFill>
                  <a:schemeClr val="tx1"/>
                </a:solidFill>
              </a:rPr>
              <a:t>قابلیتهای نرم افزار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2" descr="C:\Users\Sergio\Desktop\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304800"/>
            <a:ext cx="28575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8608"/>
            <a:ext cx="18192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Sergio\Desktop\s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074" y="2592383"/>
            <a:ext cx="31416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181600"/>
            <a:ext cx="4072709" cy="15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26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28" y="1134291"/>
            <a:ext cx="6763830" cy="5486400"/>
          </a:xfrm>
          <a:prstGeom prst="rect">
            <a:avLst/>
          </a:prstGeom>
        </p:spPr>
      </p:pic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2226" y="-2879"/>
            <a:ext cx="91957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400" dirty="0" smtClean="0">
                <a:solidFill>
                  <a:srgbClr val="00B050"/>
                </a:solidFill>
              </a:rPr>
              <a:t>3. جستجوی</a:t>
            </a:r>
            <a:r>
              <a:rPr lang="fa-IR" sz="3400" dirty="0" smtClean="0">
                <a:solidFill>
                  <a:srgbClr val="7030A0"/>
                </a:solidFill>
              </a:rPr>
              <a:t> </a:t>
            </a:r>
            <a:r>
              <a:rPr lang="fa-IR" sz="3400" dirty="0">
                <a:solidFill>
                  <a:srgbClr val="7030A0"/>
                </a:solidFill>
              </a:rPr>
              <a:t>وارد کردن</a:t>
            </a:r>
            <a:r>
              <a:rPr lang="fa-IR" sz="3400" dirty="0"/>
              <a:t> </a:t>
            </a:r>
            <a:r>
              <a:rPr lang="fa-IR" sz="3400" b="1" dirty="0">
                <a:solidFill>
                  <a:srgbClr val="0070C0"/>
                </a:solidFill>
              </a:rPr>
              <a:t>سایتیشن</a:t>
            </a:r>
            <a:r>
              <a:rPr lang="fa-IR" sz="3400" dirty="0"/>
              <a:t>  </a:t>
            </a:r>
            <a:r>
              <a:rPr lang="fa-IR" sz="3400" dirty="0">
                <a:solidFill>
                  <a:schemeClr val="tx1"/>
                </a:solidFill>
              </a:rPr>
              <a:t>توسط</a:t>
            </a:r>
            <a:r>
              <a:rPr lang="fa-IR" sz="3400" dirty="0"/>
              <a:t> </a:t>
            </a:r>
            <a:r>
              <a:rPr lang="fa-IR" sz="3400" dirty="0">
                <a:solidFill>
                  <a:srgbClr val="FF0000"/>
                </a:solidFill>
              </a:rPr>
              <a:t>دیتا بیسهای </a:t>
            </a:r>
            <a:r>
              <a:rPr lang="fa-IR" sz="3400" dirty="0" smtClean="0">
                <a:solidFill>
                  <a:schemeClr val="tx1"/>
                </a:solidFill>
              </a:rPr>
              <a:t>علمی همچون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49666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IEEE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8828" y="5829300"/>
            <a:ext cx="809053" cy="368163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7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340429"/>
            <a:ext cx="5028194" cy="32918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81200" y="3200400"/>
            <a:ext cx="1600200" cy="368163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95800" y="4343400"/>
            <a:ext cx="1905000" cy="5334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60320" y="415834"/>
            <a:ext cx="37112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Download Citation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19003" y="5044440"/>
            <a:ext cx="1905000" cy="5334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5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87137"/>
            <a:ext cx="6370786" cy="4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-762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Export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5638800"/>
            <a:ext cx="1219200" cy="5334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5400000">
            <a:off x="6759600" y="5671500"/>
            <a:ext cx="360000" cy="468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48793" y="4343400"/>
            <a:ext cx="2660749" cy="3048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" y="2667000"/>
            <a:ext cx="7620000" cy="1219200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fa-IR" sz="4000" dirty="0" smtClean="0"/>
              <a:t>بقیه روندها مشابه قبل است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2006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uiExpand="1" build="p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2226" y="-2879"/>
            <a:ext cx="91957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400" dirty="0" smtClean="0">
                <a:solidFill>
                  <a:srgbClr val="00B050"/>
                </a:solidFill>
              </a:rPr>
              <a:t>3. جستجوی</a:t>
            </a:r>
            <a:r>
              <a:rPr lang="fa-IR" sz="3400" dirty="0" smtClean="0">
                <a:solidFill>
                  <a:srgbClr val="7030A0"/>
                </a:solidFill>
              </a:rPr>
              <a:t> </a:t>
            </a:r>
            <a:r>
              <a:rPr lang="fa-IR" sz="3400" dirty="0">
                <a:solidFill>
                  <a:srgbClr val="7030A0"/>
                </a:solidFill>
              </a:rPr>
              <a:t>وارد کردن</a:t>
            </a:r>
            <a:r>
              <a:rPr lang="fa-IR" sz="3400" dirty="0"/>
              <a:t> </a:t>
            </a:r>
            <a:r>
              <a:rPr lang="fa-IR" sz="3400" b="1" dirty="0">
                <a:solidFill>
                  <a:srgbClr val="0070C0"/>
                </a:solidFill>
              </a:rPr>
              <a:t>سایتیشن</a:t>
            </a:r>
            <a:r>
              <a:rPr lang="fa-IR" sz="3400" dirty="0"/>
              <a:t>  </a:t>
            </a:r>
            <a:r>
              <a:rPr lang="fa-IR" sz="3400" dirty="0">
                <a:solidFill>
                  <a:schemeClr val="tx1"/>
                </a:solidFill>
              </a:rPr>
              <a:t>توسط</a:t>
            </a:r>
            <a:r>
              <a:rPr lang="fa-IR" sz="3400" dirty="0"/>
              <a:t> </a:t>
            </a:r>
            <a:r>
              <a:rPr lang="fa-IR" sz="3400" dirty="0">
                <a:solidFill>
                  <a:srgbClr val="FF0000"/>
                </a:solidFill>
              </a:rPr>
              <a:t>دیتا بیسهای </a:t>
            </a:r>
            <a:r>
              <a:rPr lang="fa-IR" sz="3400" dirty="0" smtClean="0">
                <a:solidFill>
                  <a:schemeClr val="tx1"/>
                </a:solidFill>
              </a:rPr>
              <a:t>علمی همچون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49666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Springer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36" y="1134291"/>
            <a:ext cx="8368128" cy="5669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21977" y="5540829"/>
            <a:ext cx="988423" cy="2286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302204"/>
            <a:ext cx="528637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/>
          <p:cNvSpPr txBox="1">
            <a:spLocks noGrp="1"/>
          </p:cNvSpPr>
          <p:nvPr>
            <p:ph type="title"/>
          </p:nvPr>
        </p:nvSpPr>
        <p:spPr>
          <a:xfrm>
            <a:off x="12226" y="146447"/>
            <a:ext cx="91957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chemeClr val="tx1"/>
                </a:solidFill>
              </a:rPr>
              <a:t>Export Citation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24025" y="2133600"/>
            <a:ext cx="3152775" cy="6858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57654" y="3657600"/>
            <a:ext cx="1691640" cy="3429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2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87137"/>
            <a:ext cx="6370786" cy="4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-762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Export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5638800"/>
            <a:ext cx="1219200" cy="5334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5400000">
            <a:off x="6759600" y="5671500"/>
            <a:ext cx="360000" cy="468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48793" y="4343400"/>
            <a:ext cx="2660749" cy="3048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" y="2667000"/>
            <a:ext cx="7620000" cy="1219200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fa-IR" sz="4000" dirty="0" smtClean="0"/>
              <a:t>بقیه روندها مشابه قبل است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2006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build="p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ergio\Desktop\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28575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268069"/>
            <a:ext cx="7082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 smtClean="0"/>
              <a:t>4. وارد کردن </a:t>
            </a:r>
            <a:r>
              <a:rPr lang="fa-IR" sz="2800" dirty="0" smtClean="0">
                <a:solidFill>
                  <a:srgbClr val="00B050"/>
                </a:solidFill>
              </a:rPr>
              <a:t>سایتیشن</a:t>
            </a:r>
            <a:r>
              <a:rPr lang="fa-IR" sz="2800" dirty="0" smtClean="0"/>
              <a:t> بصورت </a:t>
            </a:r>
            <a:r>
              <a:rPr lang="fa-IR" sz="2800" b="1" dirty="0" smtClean="0">
                <a:solidFill>
                  <a:srgbClr val="00B050"/>
                </a:solidFill>
              </a:rPr>
              <a:t>دستی</a:t>
            </a:r>
            <a:r>
              <a:rPr lang="fa-IR" sz="2800" dirty="0" smtClean="0"/>
              <a:t> در نرم افزار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2788"/>
            <a:ext cx="9144000" cy="49708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0" y="2286000"/>
            <a:ext cx="2286000" cy="2286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2057400"/>
            <a:ext cx="819150" cy="2286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4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965959"/>
            <a:ext cx="9144000" cy="48920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667000"/>
            <a:ext cx="1828800" cy="2286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3200400"/>
            <a:ext cx="1584278" cy="2286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67200" y="1684021"/>
            <a:ext cx="4419600" cy="9829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        </a:t>
            </a:r>
            <a:r>
              <a:rPr lang="en-US" sz="2400" b="1" dirty="0" smtClean="0">
                <a:solidFill>
                  <a:srgbClr val="FF0000"/>
                </a:solidFill>
              </a:rPr>
              <a:t>F</a:t>
            </a:r>
            <a:r>
              <a:rPr lang="en-US" sz="2400" dirty="0" smtClean="0">
                <a:solidFill>
                  <a:schemeClr val="tx1"/>
                </a:solidFill>
              </a:rPr>
              <a:t>amily name</a:t>
            </a:r>
            <a:r>
              <a:rPr lang="en-US" sz="2400" b="1" dirty="0" smtClean="0">
                <a:solidFill>
                  <a:srgbClr val="00B050"/>
                </a:solidFill>
              </a:rPr>
              <a:t>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N</a:t>
            </a:r>
            <a:r>
              <a:rPr lang="en-US" sz="2400" dirty="0" smtClean="0">
                <a:solidFill>
                  <a:schemeClr val="tx1"/>
                </a:solidFill>
              </a:rPr>
              <a:t>ame+ Enter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F</a:t>
            </a:r>
            <a:r>
              <a:rPr lang="en-US" sz="2400" dirty="0">
                <a:solidFill>
                  <a:schemeClr val="tx1"/>
                </a:solidFill>
              </a:rPr>
              <a:t>amily name</a:t>
            </a:r>
            <a:r>
              <a:rPr lang="en-US" sz="2400" b="1" dirty="0">
                <a:solidFill>
                  <a:srgbClr val="00B050"/>
                </a:solidFill>
              </a:rPr>
              <a:t>,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N</a:t>
            </a:r>
            <a:r>
              <a:rPr lang="en-US" sz="2400" dirty="0" smtClean="0">
                <a:solidFill>
                  <a:schemeClr val="tx1"/>
                </a:solidFill>
              </a:rPr>
              <a:t>ame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67200" y="2903222"/>
            <a:ext cx="4343400" cy="1219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</a:rPr>
              <a:t>هر خط یک نویسنده</a:t>
            </a:r>
          </a:p>
          <a:p>
            <a:pPr algn="ctr"/>
            <a:r>
              <a:rPr lang="fa-IR" sz="2400" dirty="0" smtClean="0">
                <a:solidFill>
                  <a:schemeClr val="tx1"/>
                </a:solidFill>
              </a:rPr>
              <a:t>اول  نام و نام  خانوادگی با حرف بزرگ</a:t>
            </a:r>
          </a:p>
          <a:p>
            <a:pPr algn="ctr"/>
            <a:r>
              <a:rPr lang="fa-IR" sz="2400" dirty="0" smtClean="0">
                <a:solidFill>
                  <a:schemeClr val="tx1"/>
                </a:solidFill>
              </a:rPr>
              <a:t>بین نام و نام خانوادگی باید کاما باشد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810000"/>
            <a:ext cx="1584278" cy="2286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05300" y="4191000"/>
            <a:ext cx="4343400" cy="1219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</a:rPr>
              <a:t> شروع عنوان باید با حرف بزرگ وارد شود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43400" y="5486400"/>
            <a:ext cx="4343400" cy="1219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N</a:t>
            </a:r>
            <a:r>
              <a:rPr lang="en-US" sz="2400" dirty="0" smtClean="0">
                <a:solidFill>
                  <a:schemeClr val="tx1"/>
                </a:solidFill>
              </a:rPr>
              <a:t>ear infrared face recognition…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268069"/>
            <a:ext cx="8910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600" dirty="0" smtClean="0"/>
              <a:t>وارد کردن </a:t>
            </a:r>
            <a:r>
              <a:rPr lang="fa-IR" sz="3600" dirty="0" smtClean="0">
                <a:solidFill>
                  <a:srgbClr val="00B050"/>
                </a:solidFill>
              </a:rPr>
              <a:t>سایتیشن</a:t>
            </a:r>
            <a:r>
              <a:rPr lang="fa-IR" sz="3600" dirty="0" smtClean="0"/>
              <a:t> بصورت </a:t>
            </a:r>
            <a:r>
              <a:rPr lang="fa-IR" sz="3600" b="1" dirty="0" smtClean="0">
                <a:solidFill>
                  <a:srgbClr val="00B050"/>
                </a:solidFill>
              </a:rPr>
              <a:t>دستی</a:t>
            </a:r>
            <a:r>
              <a:rPr lang="fa-IR" sz="3600" dirty="0" smtClean="0"/>
              <a:t> در نرم افزار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9765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3" grpId="0" animBg="1"/>
      <p:bldP spid="10" grpId="0" animBg="1"/>
      <p:bldP spid="11" grpId="0" animBg="1"/>
      <p:bldP spid="12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965959"/>
            <a:ext cx="9144000" cy="48920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953000"/>
            <a:ext cx="1584278" cy="2286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59406" y="1676400"/>
            <a:ext cx="4343400" cy="1219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575</a:t>
            </a:r>
            <a:r>
              <a:rPr lang="en-US" sz="2400" dirty="0" smtClean="0">
                <a:solidFill>
                  <a:srgbClr val="FF0000"/>
                </a:solidFill>
              </a:rPr>
              <a:t>-583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9600" y="2971800"/>
            <a:ext cx="4343400" cy="1219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575</a:t>
            </a:r>
            <a:r>
              <a:rPr lang="en-US" sz="2400" b="1" dirty="0" smtClean="0">
                <a:solidFill>
                  <a:srgbClr val="FF0000"/>
                </a:solidFill>
              </a:rPr>
              <a:t>-83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791200"/>
            <a:ext cx="1584278" cy="2286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19600" y="4457700"/>
            <a:ext cx="4343400" cy="13335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9-11 July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268069"/>
            <a:ext cx="8910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600" dirty="0" smtClean="0"/>
              <a:t> وارد کردن </a:t>
            </a:r>
            <a:r>
              <a:rPr lang="fa-IR" sz="3600" dirty="0" smtClean="0">
                <a:solidFill>
                  <a:srgbClr val="00B050"/>
                </a:solidFill>
              </a:rPr>
              <a:t>سایتیشن</a:t>
            </a:r>
            <a:r>
              <a:rPr lang="fa-IR" sz="3600" dirty="0" smtClean="0"/>
              <a:t> بصورت </a:t>
            </a:r>
            <a:r>
              <a:rPr lang="fa-IR" sz="3600" b="1" dirty="0" smtClean="0">
                <a:solidFill>
                  <a:srgbClr val="00B050"/>
                </a:solidFill>
              </a:rPr>
              <a:t>دستی</a:t>
            </a:r>
            <a:r>
              <a:rPr lang="fa-IR" sz="3600" dirty="0" smtClean="0"/>
              <a:t> در نرم افزار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855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Save the Changes!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" y="1721497"/>
            <a:ext cx="9144000" cy="51683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29000" y="4495800"/>
            <a:ext cx="914400" cy="381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06385" y="1905000"/>
            <a:ext cx="152400" cy="1905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8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127379"/>
            <a:ext cx="3213329" cy="1143000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rgbClr val="FF0000"/>
                </a:solidFill>
              </a:rPr>
              <a:t>انواع</a:t>
            </a:r>
            <a:r>
              <a:rPr lang="fa-IR" dirty="0" smtClean="0"/>
              <a:t> </a:t>
            </a:r>
            <a:r>
              <a:rPr lang="fa-IR" dirty="0" smtClean="0">
                <a:solidFill>
                  <a:schemeClr val="tx1"/>
                </a:solidFill>
              </a:rPr>
              <a:t>منابع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3973" y="1828800"/>
            <a:ext cx="3265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4000" dirty="0" smtClean="0"/>
              <a:t>1.  مقاله </a:t>
            </a:r>
            <a:r>
              <a:rPr lang="fa-IR" sz="4000" dirty="0" smtClean="0">
                <a:solidFill>
                  <a:srgbClr val="00B050"/>
                </a:solidFill>
              </a:rPr>
              <a:t>مجله</a:t>
            </a:r>
            <a:endParaRPr lang="fa-IR" sz="40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1904" y="2844225"/>
            <a:ext cx="3807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4000" dirty="0"/>
              <a:t>2. مقاله </a:t>
            </a:r>
            <a:r>
              <a:rPr lang="fa-IR" sz="4000" dirty="0">
                <a:solidFill>
                  <a:srgbClr val="00B050"/>
                </a:solidFill>
              </a:rPr>
              <a:t>کنفرانس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6400" y="3864114"/>
            <a:ext cx="3265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4000" dirty="0"/>
              <a:t>3. کتاب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27344" y="4778514"/>
            <a:ext cx="3265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4000" dirty="0" smtClean="0"/>
              <a:t>4. </a:t>
            </a:r>
            <a:r>
              <a:rPr lang="fa-IR" sz="4000" dirty="0"/>
              <a:t>رساله 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5540992" y="5769114"/>
            <a:ext cx="3265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4000" dirty="0" smtClean="0"/>
              <a:t>5. لینک 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4876800" y="6273225"/>
            <a:ext cx="3265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dirty="0" smtClean="0"/>
              <a:t>...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304800" y="1981200"/>
            <a:ext cx="2520000" cy="3847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 Article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3044279"/>
            <a:ext cx="2520000" cy="3847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Conference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" y="4024952"/>
            <a:ext cx="2520000" cy="3847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4800" y="4943577"/>
            <a:ext cx="2520000" cy="3847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Thesis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99400" y="5865108"/>
            <a:ext cx="2520000" cy="3847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</a:t>
            </a:r>
          </a:p>
        </p:txBody>
      </p:sp>
      <p:sp>
        <p:nvSpPr>
          <p:cNvPr id="21" name="Down Arrow 20"/>
          <p:cNvSpPr/>
          <p:nvPr/>
        </p:nvSpPr>
        <p:spPr>
          <a:xfrm rot="5400000">
            <a:off x="4329333" y="1708043"/>
            <a:ext cx="491319" cy="1116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5400000">
            <a:off x="4329036" y="2583260"/>
            <a:ext cx="491319" cy="1116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5400000">
            <a:off x="4324907" y="3613496"/>
            <a:ext cx="491319" cy="1116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rot="5400000">
            <a:off x="4342683" y="4536994"/>
            <a:ext cx="491319" cy="1116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rot="5400000">
            <a:off x="4345377" y="5473002"/>
            <a:ext cx="491319" cy="1116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127799" y="127379"/>
            <a:ext cx="441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Reference</a:t>
            </a:r>
            <a:r>
              <a:rPr lang="en-US" dirty="0" smtClean="0">
                <a:solidFill>
                  <a:srgbClr val="FF0000"/>
                </a:solidFill>
              </a:rPr>
              <a:t>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29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5344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Famous Citation Styles of Journals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0920" y="1600200"/>
            <a:ext cx="4198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 smtClean="0"/>
              <a:t>Author</a:t>
            </a:r>
            <a:r>
              <a:rPr lang="en-US" sz="3600" b="1" dirty="0" smtClean="0"/>
              <a:t> </a:t>
            </a:r>
            <a:r>
              <a:rPr lang="en-US" sz="5400" b="1" dirty="0"/>
              <a:t>Date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0" y="2796104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APA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19549" y="3877270"/>
            <a:ext cx="3272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/>
              <a:t>Numbered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35305" y="5020270"/>
            <a:ext cx="3684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Annotated </a:t>
            </a:r>
            <a:endParaRPr lang="en-US" sz="5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56361" y="5934670"/>
            <a:ext cx="2659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 smtClean="0"/>
              <a:t>Chicago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8984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How to find EndNote </a:t>
            </a:r>
            <a:r>
              <a:rPr lang="en-US" sz="3600" b="1" dirty="0">
                <a:solidFill>
                  <a:schemeClr val="tx1"/>
                </a:solidFill>
              </a:rPr>
              <a:t>Output </a:t>
            </a:r>
            <a:r>
              <a:rPr lang="en-US" sz="3600" b="1" dirty="0" smtClean="0">
                <a:solidFill>
                  <a:schemeClr val="tx1"/>
                </a:solidFill>
              </a:rPr>
              <a:t>Styles?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4502" y="1501914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4000" dirty="0" smtClean="0"/>
              <a:t>در سایت مجله در بخش 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62200"/>
            <a:ext cx="6792604" cy="38783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0" y="3505200"/>
            <a:ext cx="1961865" cy="4572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9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22" y="1572877"/>
            <a:ext cx="9144000" cy="53006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2580"/>
            <a:ext cx="7620000" cy="11430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How to find EndNote </a:t>
            </a:r>
            <a:r>
              <a:rPr lang="en-US" sz="3600" b="1" dirty="0">
                <a:solidFill>
                  <a:schemeClr val="tx1"/>
                </a:solidFill>
              </a:rPr>
              <a:t>Output </a:t>
            </a:r>
            <a:r>
              <a:rPr lang="en-US" sz="3600" b="1" dirty="0" smtClean="0">
                <a:solidFill>
                  <a:schemeClr val="tx1"/>
                </a:solidFill>
              </a:rPr>
              <a:t>Styles?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4678" y="1567190"/>
            <a:ext cx="7162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http://endnote.com/downloads/styles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5562600"/>
            <a:ext cx="1961865" cy="4572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2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Results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8" y="1574800"/>
            <a:ext cx="9144000" cy="5283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609" y="3886200"/>
            <a:ext cx="1961865" cy="4572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29000" y="3962400"/>
            <a:ext cx="1066800" cy="4572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10200" y="3886200"/>
            <a:ext cx="762000" cy="4572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1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102021"/>
            <a:ext cx="7103571" cy="54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845"/>
            <a:ext cx="7620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Save the Style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3733800"/>
            <a:ext cx="6019800" cy="4572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76800" y="5638800"/>
            <a:ext cx="1600200" cy="5334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9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Word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fa-IR" dirty="0">
                <a:solidFill>
                  <a:schemeClr val="tx1"/>
                </a:solidFill>
              </a:rPr>
              <a:t>فهرست منابع </a:t>
            </a:r>
            <a:r>
              <a:rPr lang="fa-IR" dirty="0" smtClean="0">
                <a:solidFill>
                  <a:schemeClr val="tx1"/>
                </a:solidFill>
              </a:rPr>
              <a:t>در 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05200" y="1828800"/>
            <a:ext cx="1790700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ورود اطلاعات (سایتیشن)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389664" y="2514600"/>
            <a:ext cx="0" cy="9617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028950" y="3476353"/>
            <a:ext cx="2743200" cy="1171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EndNote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505200" y="5629003"/>
            <a:ext cx="1790700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فهرست منابع در</a:t>
            </a:r>
          </a:p>
          <a:p>
            <a:pPr algn="ctr"/>
            <a:r>
              <a:rPr lang="en-US" dirty="0" smtClean="0"/>
              <a:t>Word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389664" y="4648200"/>
            <a:ext cx="0" cy="9617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743200" y="1731237"/>
            <a:ext cx="3028950" cy="133812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95600" y="5129076"/>
            <a:ext cx="3028950" cy="133812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C:\Users\Sergio\Desktop\as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31237"/>
            <a:ext cx="691506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ergio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080" y="4739202"/>
            <a:ext cx="1728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00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1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73" y="1295400"/>
            <a:ext cx="9144000" cy="542925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How to Cite Using Word!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1447800"/>
            <a:ext cx="914400" cy="381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1374" y="1652516"/>
            <a:ext cx="4811973" cy="70968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7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620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Select the Style!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09" y="1600200"/>
            <a:ext cx="8787591" cy="5256000"/>
          </a:xfrm>
        </p:spPr>
      </p:pic>
      <p:sp>
        <p:nvSpPr>
          <p:cNvPr id="5" name="Rectangle 4"/>
          <p:cNvSpPr/>
          <p:nvPr/>
        </p:nvSpPr>
        <p:spPr>
          <a:xfrm>
            <a:off x="1981200" y="2095500"/>
            <a:ext cx="1371600" cy="1905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5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15" y="1530000"/>
            <a:ext cx="7309185" cy="532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620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Select the Style!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7391400" y="4648200"/>
            <a:ext cx="685800" cy="381001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19200" y="4419600"/>
            <a:ext cx="2362200" cy="324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5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42925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620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Select the Style!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1715069"/>
            <a:ext cx="1752600" cy="324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81400" y="4991100"/>
            <a:ext cx="1981200" cy="38100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595582" y="5181600"/>
            <a:ext cx="1524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Press Space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1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620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Citation&amp; Bibliography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0400" y="3541142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/>
              <a:t>فهرست منابع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1295400"/>
            <a:ext cx="6477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 smtClean="0"/>
              <a:t>منبعی که در </a:t>
            </a:r>
            <a:r>
              <a:rPr lang="fa-IR" sz="2800" dirty="0" smtClean="0">
                <a:solidFill>
                  <a:srgbClr val="FF0000"/>
                </a:solidFill>
              </a:rPr>
              <a:t>مقاله</a:t>
            </a:r>
            <a:r>
              <a:rPr lang="fa-IR" sz="2800" dirty="0" smtClean="0"/>
              <a:t>، </a:t>
            </a:r>
            <a:r>
              <a:rPr lang="fa-IR" sz="2800" dirty="0" smtClean="0">
                <a:solidFill>
                  <a:srgbClr val="00B0F0"/>
                </a:solidFill>
              </a:rPr>
              <a:t>کتاب و </a:t>
            </a:r>
            <a:r>
              <a:rPr lang="fa-IR" sz="2800" dirty="0" smtClean="0"/>
              <a:t>یا</a:t>
            </a:r>
            <a:r>
              <a:rPr lang="fa-IR" sz="2800" dirty="0" smtClean="0">
                <a:solidFill>
                  <a:srgbClr val="00B0F0"/>
                </a:solidFill>
              </a:rPr>
              <a:t> </a:t>
            </a:r>
            <a:r>
              <a:rPr lang="fa-IR" sz="2800" dirty="0" smtClean="0">
                <a:solidFill>
                  <a:srgbClr val="00B050"/>
                </a:solidFill>
              </a:rPr>
              <a:t>پایان نامه </a:t>
            </a:r>
            <a:r>
              <a:rPr lang="fa-IR" sz="2800" dirty="0" smtClean="0"/>
              <a:t>استفاده میشود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20574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White, D., J. D. Dunn, A. C. </a:t>
            </a:r>
            <a:r>
              <a:rPr lang="en-US" dirty="0" err="1"/>
              <a:t>Schmid</a:t>
            </a:r>
            <a:r>
              <a:rPr lang="en-US" dirty="0"/>
              <a:t> and R. I. Kemp (2015). Error Rates in Users of </a:t>
            </a:r>
            <a:r>
              <a:rPr lang="en-US" dirty="0" smtClean="0"/>
              <a:t>Automatic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Face Recognition Software</a:t>
            </a:r>
            <a:r>
              <a:rPr lang="en-US" i="1" dirty="0"/>
              <a:t>. </a:t>
            </a:r>
            <a:r>
              <a:rPr lang="en-US" i="1" dirty="0" err="1"/>
              <a:t>PLoS</a:t>
            </a:r>
            <a:r>
              <a:rPr lang="en-US" i="1" dirty="0"/>
              <a:t> One</a:t>
            </a:r>
            <a:r>
              <a:rPr lang="en-US" dirty="0"/>
              <a:t>  </a:t>
            </a:r>
            <a:r>
              <a:rPr lang="en-US" b="1" dirty="0"/>
              <a:t>10</a:t>
            </a:r>
            <a:r>
              <a:rPr lang="en-US" dirty="0"/>
              <a:t>(10): </a:t>
            </a:r>
            <a:r>
              <a:rPr lang="en-US" dirty="0" smtClean="0"/>
              <a:t>571-583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295400"/>
            <a:ext cx="1549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Citation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 rot="5400000">
            <a:off x="2013000" y="1216800"/>
            <a:ext cx="504000" cy="720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573206" y="2442865"/>
            <a:ext cx="4455994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181600" y="2442865"/>
            <a:ext cx="68580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19800" y="2442865"/>
            <a:ext cx="289560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98310" y="2976265"/>
            <a:ext cx="230769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158400" y="2967166"/>
            <a:ext cx="80400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88600" y="2976265"/>
            <a:ext cx="61200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876800" y="2967166"/>
            <a:ext cx="783689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067334" y="3591580"/>
            <a:ext cx="3128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Bibliography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Down Arrow 29"/>
          <p:cNvSpPr/>
          <p:nvPr/>
        </p:nvSpPr>
        <p:spPr>
          <a:xfrm rot="5400000">
            <a:off x="6416597" y="3474795"/>
            <a:ext cx="504000" cy="720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4" y="4122000"/>
            <a:ext cx="9164155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10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 animBg="1"/>
      <p:bldP spid="29" grpId="0"/>
      <p:bldP spid="30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221" y="76200"/>
            <a:ext cx="7620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Add Citation( First Way)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1219200"/>
            <a:ext cx="9144000" cy="54149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081" y="1600200"/>
            <a:ext cx="415119" cy="381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081" y="1981200"/>
            <a:ext cx="1219200" cy="2667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1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17200"/>
            <a:ext cx="7959266" cy="57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20" y="4549"/>
            <a:ext cx="7620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Insert Citation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447800"/>
            <a:ext cx="914400" cy="381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67400" y="6248400"/>
            <a:ext cx="914400" cy="381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4200" y="1524000"/>
            <a:ext cx="914400" cy="381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2095500"/>
            <a:ext cx="7068546" cy="1905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7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Check the Results!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1863"/>
            <a:ext cx="9144000" cy="54377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85950" y="5638800"/>
            <a:ext cx="5448300" cy="5334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Edit Citation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1863"/>
            <a:ext cx="9144000" cy="54377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1905000"/>
            <a:ext cx="1219200" cy="2667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7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5992"/>
            <a:ext cx="6496957" cy="579200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1373"/>
            <a:ext cx="7620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Delete Citation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0" y="2514600"/>
            <a:ext cx="1219200" cy="2667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9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620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Add Citation (First Way)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1519237"/>
            <a:ext cx="9144000" cy="54149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081" y="1905000"/>
            <a:ext cx="415119" cy="381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081" y="2324100"/>
            <a:ext cx="1219200" cy="2667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0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Find Citation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21" y="1295400"/>
            <a:ext cx="7220958" cy="53156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61521" y="1676400"/>
            <a:ext cx="1219200" cy="2667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1649104"/>
            <a:ext cx="1219200" cy="2667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61520" y="2095500"/>
            <a:ext cx="4829679" cy="4191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5400000">
            <a:off x="6145405" y="2071883"/>
            <a:ext cx="360000" cy="468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81800" y="2001083"/>
            <a:ext cx="1219199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Select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5845199" y="5432400"/>
            <a:ext cx="360000" cy="468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1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Check Results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70" y="1404866"/>
            <a:ext cx="9144000" cy="5429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5638800"/>
            <a:ext cx="5105400" cy="5334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29000" y="5842311"/>
            <a:ext cx="762000" cy="17748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8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70" y="1404866"/>
            <a:ext cx="9144000" cy="5429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1905000"/>
            <a:ext cx="1219200" cy="17748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Edit Reference!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65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620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Edit Reference!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680" y="1180308"/>
            <a:ext cx="5658640" cy="56776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43600" y="1905000"/>
            <a:ext cx="1219200" cy="17748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0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15400" cy="1143000"/>
          </a:xfrm>
        </p:spPr>
        <p:txBody>
          <a:bodyPr/>
          <a:lstStyle/>
          <a:p>
            <a:r>
              <a:rPr lang="fa-IR" dirty="0" smtClean="0">
                <a:solidFill>
                  <a:schemeClr val="tx1"/>
                </a:solidFill>
              </a:rPr>
              <a:t>ابزارها و امکانات لازم برای استفاده از نرم افزار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0478" y="6181762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600" dirty="0" smtClean="0"/>
              <a:t>امکان اتصال به </a:t>
            </a:r>
            <a:r>
              <a:rPr lang="fa-IR" sz="3600" b="1" dirty="0" smtClean="0">
                <a:solidFill>
                  <a:srgbClr val="FF0000"/>
                </a:solidFill>
              </a:rPr>
              <a:t>اینترنت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5200" y="2126832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Windows</a:t>
            </a:r>
            <a:endParaRPr lang="fa-I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34300" y="3561157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9500" y="4772025"/>
            <a:ext cx="148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PDF tool</a:t>
            </a:r>
          </a:p>
        </p:txBody>
      </p:sp>
      <p:sp>
        <p:nvSpPr>
          <p:cNvPr id="8" name="Down Arrow 7"/>
          <p:cNvSpPr/>
          <p:nvPr/>
        </p:nvSpPr>
        <p:spPr>
          <a:xfrm rot="5400000">
            <a:off x="6212530" y="4673635"/>
            <a:ext cx="504000" cy="720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33600" y="477202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Adobe Acrobat Reader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91" y="4238625"/>
            <a:ext cx="13811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Sergio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850" y="3200400"/>
            <a:ext cx="1417377" cy="141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own Arrow 12"/>
          <p:cNvSpPr/>
          <p:nvPr/>
        </p:nvSpPr>
        <p:spPr>
          <a:xfrm rot="5400000">
            <a:off x="6133446" y="3417928"/>
            <a:ext cx="504000" cy="720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C:\Users\Sergio\Desktop\inde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359" y="1716000"/>
            <a:ext cx="133200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own Arrow 14"/>
          <p:cNvSpPr/>
          <p:nvPr/>
        </p:nvSpPr>
        <p:spPr>
          <a:xfrm rot="5400000">
            <a:off x="6093600" y="2018832"/>
            <a:ext cx="504000" cy="720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5400000">
            <a:off x="4421749" y="6144927"/>
            <a:ext cx="504000" cy="720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5" name="Picture 5" descr="C:\Users\Sergio\Desktop\inde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797538"/>
            <a:ext cx="1574559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02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10" grpId="0"/>
      <p:bldP spid="13" grpId="0" animBg="1"/>
      <p:bldP spid="15" grpId="0" animBg="1"/>
      <p:bldP spid="16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00"/>
            <a:ext cx="9144000" cy="375231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620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Edit Reference!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609" y="5029200"/>
            <a:ext cx="1219200" cy="32988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69089" y="4561200"/>
            <a:ext cx="360000" cy="468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934200" y="1629041"/>
            <a:ext cx="1143000" cy="4283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Delete 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5400000">
            <a:off x="6302400" y="1593846"/>
            <a:ext cx="360000" cy="468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800600" y="1647846"/>
            <a:ext cx="1143000" cy="4283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CTRL+S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10600" y="2362200"/>
            <a:ext cx="533400" cy="32988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7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Update Citations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53863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2209801"/>
            <a:ext cx="1600200" cy="16494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81200" y="5943600"/>
            <a:ext cx="4953000" cy="4572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6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1942011"/>
            <a:ext cx="9144000" cy="497518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40769" y="2286000"/>
            <a:ext cx="324000" cy="32400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5400000">
            <a:off x="-215739" y="1328056"/>
            <a:ext cx="1295400" cy="4572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953000" y="3673905"/>
            <a:ext cx="0" cy="517095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471255" y="4191000"/>
            <a:ext cx="3657600" cy="1194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</a:rPr>
              <a:t>جستجو در کتابخانه!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200" y="5334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Add Citation (Second Way)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0" y="2871651"/>
            <a:ext cx="7315200" cy="73610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8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620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Add Citation (Second Way)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00"/>
            <a:ext cx="9144000" cy="41706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52600" y="4800600"/>
            <a:ext cx="6629400" cy="16494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730900" y="3657600"/>
            <a:ext cx="1143000" cy="4283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6122400" y="4213520"/>
            <a:ext cx="360000" cy="468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4131048"/>
            <a:ext cx="1752600" cy="31647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200" y="3048000"/>
            <a:ext cx="1752600" cy="31647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52600" y="3074125"/>
            <a:ext cx="7239000" cy="1011833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304800" y="2128200"/>
            <a:ext cx="360000" cy="468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6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4397"/>
            <a:ext cx="7620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Insert Selected Citation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19" y="1219200"/>
            <a:ext cx="9144000" cy="54292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037500" y="3719645"/>
            <a:ext cx="1143000" cy="4283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429000" y="4213520"/>
            <a:ext cx="360000" cy="468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570" y="2374745"/>
            <a:ext cx="1265830" cy="16494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9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Check Results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429250"/>
          </a:xfrm>
          <a:prstGeom prst="rect">
            <a:avLst/>
          </a:prstGeom>
        </p:spPr>
      </p:pic>
      <p:pic>
        <p:nvPicPr>
          <p:cNvPr id="5" name="Picture 2" descr="C:\Users\Sergio\Desktop\as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724400"/>
            <a:ext cx="691506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52600" y="5562600"/>
            <a:ext cx="5486400" cy="762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1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463"/>
            <a:ext cx="7620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Change the Style!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39" y="1414463"/>
            <a:ext cx="9144000" cy="54435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28800" y="2286000"/>
            <a:ext cx="1219200" cy="2286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See the Results!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3938"/>
            <a:ext cx="9144000" cy="54149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05200" y="4876800"/>
            <a:ext cx="2590800" cy="381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7400" y="5715000"/>
            <a:ext cx="5181600" cy="762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2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Change the Font of Citation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3938"/>
            <a:ext cx="9144000" cy="54149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81200" y="5638800"/>
            <a:ext cx="5410200" cy="8382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6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40067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170597"/>
            <a:ext cx="7620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Change the Font of Citation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5600" y="2133600"/>
            <a:ext cx="533400" cy="2286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6200000">
            <a:off x="2405400" y="1948200"/>
            <a:ext cx="360000" cy="468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38600" y="2971800"/>
            <a:ext cx="533400" cy="2286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29000" y="3251010"/>
            <a:ext cx="1676400" cy="2286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81600" y="3251010"/>
            <a:ext cx="533400" cy="2286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188958" y="5410200"/>
            <a:ext cx="1676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Press 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8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487" y="152400"/>
            <a:ext cx="7620000" cy="1143000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00B050"/>
                </a:solidFill>
              </a:rPr>
              <a:t>نصب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fa-IR" b="1" dirty="0" smtClean="0">
                <a:solidFill>
                  <a:srgbClr val="FF0000"/>
                </a:solidFill>
              </a:rPr>
              <a:t>نرم افزار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Sergio\Desktop\1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9034590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8001000" y="1828800"/>
            <a:ext cx="6096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58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620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Citations with New Font!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8986"/>
            <a:ext cx="9144000" cy="5429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81200" y="5638800"/>
            <a:ext cx="5410200" cy="8382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5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620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Edit  and Create New Style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4377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3200400"/>
            <a:ext cx="1638300" cy="20955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1371600"/>
            <a:ext cx="495300" cy="4191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7700" y="3880947"/>
            <a:ext cx="1638300" cy="20955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Edit Citations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07" y="1600200"/>
            <a:ext cx="9144000" cy="51511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2895600"/>
            <a:ext cx="914400" cy="20954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2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What is Citation?!!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295400"/>
            <a:ext cx="9126224" cy="54109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52800" y="4724400"/>
            <a:ext cx="2438400" cy="5334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5400000">
            <a:off x="6040818" y="4670400"/>
            <a:ext cx="360000" cy="468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0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Citations/ Templates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50749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2838451"/>
            <a:ext cx="914400" cy="20954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76400" y="2638425"/>
            <a:ext cx="1295400" cy="56197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5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Citations/ Author Name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674321"/>
            <a:ext cx="9144000" cy="51472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71600" y="2514600"/>
            <a:ext cx="2438400" cy="9144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05400" y="2899954"/>
            <a:ext cx="2438400" cy="52904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Smith is Family name!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810000" y="2743200"/>
            <a:ext cx="1295400" cy="421277"/>
          </a:xfrm>
          <a:prstGeom prst="straightConnector1">
            <a:avLst/>
          </a:prstGeom>
          <a:ln w="28575">
            <a:solidFill>
              <a:srgbClr val="0070C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8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Citations/ Author Lists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1511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3067051"/>
            <a:ext cx="914400" cy="20954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0" y="2286000"/>
            <a:ext cx="4267200" cy="56197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0" y="3200400"/>
            <a:ext cx="2971800" cy="12954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6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Edit Bibliography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7245"/>
            <a:ext cx="9144000" cy="49807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250" y="4114800"/>
            <a:ext cx="819150" cy="20955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6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4245"/>
            <a:ext cx="7620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What is Bibliography?!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295400"/>
            <a:ext cx="9126224" cy="54109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6400" y="5410199"/>
            <a:ext cx="5943600" cy="1105277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0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Bibliography/Templates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7245"/>
            <a:ext cx="9144000" cy="49807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4002" y="4267200"/>
            <a:ext cx="819150" cy="20955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0" y="3048000"/>
            <a:ext cx="4800600" cy="25146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0" y="4535748"/>
            <a:ext cx="2057400" cy="34105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2209800"/>
            <a:ext cx="2209800" cy="34105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7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91487" y="0"/>
            <a:ext cx="7620000" cy="1143000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00B050"/>
                </a:solidFill>
              </a:rPr>
              <a:t>نصب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fa-IR" b="1" dirty="0" smtClean="0">
                <a:solidFill>
                  <a:srgbClr val="FF0000"/>
                </a:solidFill>
              </a:rPr>
              <a:t>نرم افزار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Sergio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7" y="1066800"/>
            <a:ext cx="7336133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38800" y="6019800"/>
            <a:ext cx="1143000" cy="612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4582463" y="6097200"/>
            <a:ext cx="903937" cy="4572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8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Bibliography/Author lists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49201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50158" y="2286000"/>
            <a:ext cx="2945642" cy="762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44471" y="3200400"/>
            <a:ext cx="2945642" cy="9906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1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Bibliography/Author Name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518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50158" y="2286000"/>
            <a:ext cx="2945642" cy="9144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1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Bibliography/ Layout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1989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9737" y="4724400"/>
            <a:ext cx="1065663" cy="1143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17176" y="2362200"/>
            <a:ext cx="1607024" cy="1143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0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Bibliography/ Sort Order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" y="1524000"/>
            <a:ext cx="9144000" cy="51624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17176" y="2362200"/>
            <a:ext cx="1835624" cy="1143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Save the New Style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57" y="1600200"/>
            <a:ext cx="9144000" cy="49120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2725074"/>
            <a:ext cx="2057400" cy="17052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0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Save the Style!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80" y="3200400"/>
            <a:ext cx="8772920" cy="172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28800" y="3886200"/>
            <a:ext cx="5486400" cy="381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96200" y="3873900"/>
            <a:ext cx="1219200" cy="381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2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Back Up library!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51043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00200" y="4724400"/>
            <a:ext cx="5486400" cy="1905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0" y="3781614"/>
            <a:ext cx="5486400" cy="1905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57600" y="5791200"/>
            <a:ext cx="1828800" cy="6096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Copy!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6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1624"/>
            <a:ext cx="9144000" cy="4905059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91487" y="-762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Open Library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2326" y="1648095"/>
            <a:ext cx="2286000" cy="296093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5400000">
            <a:off x="-34805" y="702172"/>
            <a:ext cx="903937" cy="4572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18363" y="1728646"/>
            <a:ext cx="1889256" cy="25473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6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7" grpId="0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91487" y="-762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Open Library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59" y="685800"/>
            <a:ext cx="7446938" cy="56692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14403" y="4467501"/>
            <a:ext cx="2286000" cy="25473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67400" y="5715000"/>
            <a:ext cx="1295400" cy="48333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5400000">
            <a:off x="6053336" y="4948866"/>
            <a:ext cx="903937" cy="4572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3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16218"/>
            <a:ext cx="7620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Any Questions?!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2828925" y="2343150"/>
            <a:ext cx="5343525" cy="1414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r>
              <a:rPr lang="fa-IR" altLang="en-US" sz="6000" dirty="0" smtClean="0">
                <a:solidFill>
                  <a:srgbClr val="FF0000"/>
                </a:solidFill>
              </a:rPr>
              <a:t>با تشکر</a:t>
            </a:r>
          </a:p>
          <a:p>
            <a:pPr marL="0" indent="0" algn="ctr">
              <a:buFontTx/>
              <a:buNone/>
            </a:pPr>
            <a:endParaRPr lang="fa-IR" altLang="en-US" dirty="0" smtClean="0"/>
          </a:p>
          <a:p>
            <a:pPr marL="0" indent="0" algn="ctr">
              <a:buFontTx/>
              <a:buNone/>
            </a:pPr>
            <a:endParaRPr lang="fa-IR" altLang="en-US" dirty="0" smtClean="0"/>
          </a:p>
          <a:p>
            <a:pPr marL="0" indent="0" algn="ctr">
              <a:buFontTx/>
              <a:buNone/>
            </a:pPr>
            <a:endParaRPr lang="fa-IR" altLang="en-US" dirty="0" smtClean="0"/>
          </a:p>
          <a:p>
            <a:pPr marL="0" indent="0" algn="ctr">
              <a:buFontTx/>
              <a:buNone/>
            </a:pPr>
            <a:endParaRPr lang="fa-IR" altLang="en-US" dirty="0" smtClean="0"/>
          </a:p>
          <a:p>
            <a:pPr marL="0" indent="0" algn="ctr">
              <a:buFontTx/>
              <a:buNone/>
            </a:pPr>
            <a:endParaRPr lang="fa-IR" altLang="en-US" dirty="0" smtClean="0"/>
          </a:p>
          <a:p>
            <a:pPr marL="0" indent="0" algn="ctr">
              <a:buFontTx/>
              <a:buNone/>
            </a:pPr>
            <a:endParaRPr lang="fa-IR" altLang="en-US" dirty="0" smtClean="0"/>
          </a:p>
          <a:p>
            <a:pPr marL="0" indent="0" algn="ctr">
              <a:buFontTx/>
              <a:buNone/>
            </a:pPr>
            <a:endParaRPr lang="fa-IR" altLang="en-US" dirty="0" smtClean="0"/>
          </a:p>
          <a:p>
            <a:pPr marL="0" indent="0" algn="ctr">
              <a:buFontTx/>
              <a:buNone/>
            </a:pPr>
            <a:endParaRPr lang="fa-IR" altLang="en-US" dirty="0" smtClean="0"/>
          </a:p>
          <a:p>
            <a:pPr marL="0" indent="0" algn="ctr">
              <a:buFontTx/>
              <a:buNone/>
            </a:pPr>
            <a:endParaRPr lang="fa-IR" altLang="en-US" dirty="0" smtClean="0"/>
          </a:p>
          <a:p>
            <a:pPr marL="0" indent="0" algn="ctr">
              <a:buFontTx/>
              <a:buNone/>
            </a:pPr>
            <a:endParaRPr lang="en-US" altLang="en-US" dirty="0" smtClean="0"/>
          </a:p>
        </p:txBody>
      </p:sp>
      <p:pic>
        <p:nvPicPr>
          <p:cNvPr id="5" name="Picture 2" descr="C:\Users\Sergio\Desktop\1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328738"/>
            <a:ext cx="317182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0" y="39624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sajjad_farokhi@yahoo.com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18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91487" y="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b="1" dirty="0" smtClean="0">
                <a:solidFill>
                  <a:srgbClr val="00B050"/>
                </a:solidFill>
              </a:rPr>
              <a:t>نصب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fa-IR" b="1" dirty="0" smtClean="0">
                <a:solidFill>
                  <a:srgbClr val="FF0000"/>
                </a:solidFill>
              </a:rPr>
              <a:t>نرم افزار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Sergio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62" y="1098000"/>
            <a:ext cx="7409849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38800" y="6096000"/>
            <a:ext cx="1143000" cy="612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582463" y="6173400"/>
            <a:ext cx="903937" cy="4572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4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rgio\Desktop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98000"/>
            <a:ext cx="7438794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91487" y="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b="1" dirty="0" smtClean="0">
                <a:solidFill>
                  <a:srgbClr val="00B050"/>
                </a:solidFill>
              </a:rPr>
              <a:t>نصب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fa-IR" b="1" dirty="0" smtClean="0">
                <a:solidFill>
                  <a:srgbClr val="FF0000"/>
                </a:solidFill>
              </a:rPr>
              <a:t>نرم افزار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0" y="6096000"/>
            <a:ext cx="1143000" cy="612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811063" y="6173400"/>
            <a:ext cx="903937" cy="4572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1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rgio\Desktop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88" y="1098000"/>
            <a:ext cx="7444800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91487" y="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b="1" dirty="0" smtClean="0">
                <a:solidFill>
                  <a:srgbClr val="00B050"/>
                </a:solidFill>
              </a:rPr>
              <a:t>نصب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fa-IR" b="1" dirty="0" smtClean="0">
                <a:solidFill>
                  <a:srgbClr val="FF0000"/>
                </a:solidFill>
              </a:rPr>
              <a:t>نرم افزار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06187" y="5428397"/>
            <a:ext cx="2736000" cy="286603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895600" y="5410200"/>
            <a:ext cx="903937" cy="4572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2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rgio\Desktop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7426234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35010" y="2761396"/>
            <a:ext cx="1080000" cy="216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5400000">
            <a:off x="4083912" y="2242012"/>
            <a:ext cx="545175" cy="4572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91487" y="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b="1" dirty="0" smtClean="0">
                <a:solidFill>
                  <a:srgbClr val="00B050"/>
                </a:solidFill>
              </a:rPr>
              <a:t>نصب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fa-IR" b="1" dirty="0" smtClean="0">
                <a:solidFill>
                  <a:srgbClr val="FF0000"/>
                </a:solidFill>
              </a:rPr>
              <a:t>نرم افزار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1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620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Why EndNote?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659296" cy="58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21096" y="457200"/>
            <a:ext cx="17526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Numbered!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47800" y="3200400"/>
            <a:ext cx="2286000" cy="2286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85346" y="3456864"/>
            <a:ext cx="1592580" cy="22148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43400" y="3424450"/>
            <a:ext cx="838200" cy="261013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81600" y="3417340"/>
            <a:ext cx="262719" cy="261013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39770" y="3424452"/>
            <a:ext cx="656230" cy="26101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" y="3276600"/>
            <a:ext cx="457200" cy="329422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86116" y="3200400"/>
            <a:ext cx="4402540" cy="2286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29400" y="2784143"/>
            <a:ext cx="1067996" cy="3048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Italic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98655" y="1905000"/>
            <a:ext cx="419100" cy="261013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327158" y="2405987"/>
            <a:ext cx="381000" cy="261013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056802" y="2815987"/>
            <a:ext cx="1067996" cy="3048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NOT A-Z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81031" y="2784142"/>
            <a:ext cx="1907560" cy="41625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Complete Name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00" y="2819400"/>
            <a:ext cx="1905000" cy="3048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Journal Paper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47800" y="5181600"/>
            <a:ext cx="7125896" cy="609601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76587" y="4771314"/>
            <a:ext cx="1905000" cy="3048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Conference Paper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17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3" grpId="0" animBg="1"/>
      <p:bldP spid="13" grpId="1" animBg="1"/>
      <p:bldP spid="5" grpId="0" animBg="1"/>
      <p:bldP spid="5" grpId="1" animBg="1"/>
      <p:bldP spid="15" grpId="0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ergio\Desktop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98000"/>
            <a:ext cx="7453266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91487" y="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b="1" dirty="0" smtClean="0">
                <a:solidFill>
                  <a:srgbClr val="00B050"/>
                </a:solidFill>
              </a:rPr>
              <a:t>نصب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fa-IR" b="1" dirty="0" smtClean="0">
                <a:solidFill>
                  <a:srgbClr val="FF0000"/>
                </a:solidFill>
              </a:rPr>
              <a:t>نرم افزار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29800" y="6172200"/>
            <a:ext cx="1152000" cy="432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658663" y="6172200"/>
            <a:ext cx="903937" cy="4572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49226" y="4114800"/>
            <a:ext cx="4551773" cy="762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2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ergio\Desktop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12" y="1006200"/>
            <a:ext cx="7434586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91487" y="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b="1" dirty="0" smtClean="0">
                <a:solidFill>
                  <a:srgbClr val="00B050"/>
                </a:solidFill>
              </a:rPr>
              <a:t>نصب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fa-IR" b="1" dirty="0" smtClean="0">
                <a:solidFill>
                  <a:srgbClr val="FF0000"/>
                </a:solidFill>
              </a:rPr>
              <a:t>نرم افزار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02933" y="3657600"/>
            <a:ext cx="3492000" cy="324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400000">
            <a:off x="5242800" y="3312600"/>
            <a:ext cx="432000" cy="3600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71737" y="6096000"/>
            <a:ext cx="1152000" cy="432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800600" y="6096000"/>
            <a:ext cx="903937" cy="4572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3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ergio\Desktop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922" y="1098000"/>
            <a:ext cx="7524456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91487" y="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b="1" dirty="0" smtClean="0">
                <a:solidFill>
                  <a:srgbClr val="00B050"/>
                </a:solidFill>
              </a:rPr>
              <a:t>نصب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fa-IR" b="1" dirty="0" smtClean="0">
                <a:solidFill>
                  <a:srgbClr val="FF0000"/>
                </a:solidFill>
              </a:rPr>
              <a:t>نرم افزار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0337" y="6172200"/>
            <a:ext cx="1152000" cy="432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029200" y="6172200"/>
            <a:ext cx="903937" cy="4572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7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ergio\Desktop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41" y="1066800"/>
            <a:ext cx="7463459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91487" y="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b="1" dirty="0" smtClean="0">
                <a:solidFill>
                  <a:srgbClr val="00B050"/>
                </a:solidFill>
              </a:rPr>
              <a:t>نصب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fa-IR" b="1" dirty="0" smtClean="0">
                <a:solidFill>
                  <a:srgbClr val="FF0000"/>
                </a:solidFill>
              </a:rPr>
              <a:t>نرم افزار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4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ergio\Desktop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782" y="1098000"/>
            <a:ext cx="7461818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230000" y="6172200"/>
            <a:ext cx="1152000" cy="432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258863" y="6172200"/>
            <a:ext cx="903937" cy="4572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91487" y="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b="1" dirty="0" smtClean="0">
                <a:solidFill>
                  <a:srgbClr val="00B050"/>
                </a:solidFill>
              </a:rPr>
              <a:t>نصب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fa-IR" b="1" dirty="0" smtClean="0">
                <a:solidFill>
                  <a:srgbClr val="FF0000"/>
                </a:solidFill>
              </a:rPr>
              <a:t>نرم افزار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2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Sergio\Desktop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5" y="1295400"/>
            <a:ext cx="8807479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91487" y="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b="1" dirty="0" smtClean="0">
                <a:solidFill>
                  <a:srgbClr val="00B050"/>
                </a:solidFill>
              </a:rPr>
              <a:t>باز کردن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fa-IR" b="1" dirty="0" smtClean="0">
                <a:solidFill>
                  <a:srgbClr val="FF0000"/>
                </a:solidFill>
              </a:rPr>
              <a:t>نرم افزار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200" y="2286000"/>
            <a:ext cx="1371600" cy="4572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619663" y="2259330"/>
            <a:ext cx="1076250" cy="48387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1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Users\Sergio\Desktop\q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82000"/>
            <a:ext cx="6745085" cy="59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71600" y="1219200"/>
            <a:ext cx="6692741" cy="17526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71600" y="3124200"/>
            <a:ext cx="6692400" cy="17526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91487" y="-762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dirty="0" smtClean="0">
                <a:solidFill>
                  <a:schemeClr val="tx1"/>
                </a:solidFill>
              </a:rPr>
              <a:t>راه اندازی </a:t>
            </a:r>
            <a:r>
              <a:rPr lang="fa-IR" b="1" dirty="0" smtClean="0">
                <a:solidFill>
                  <a:srgbClr val="FF0000"/>
                </a:solidFill>
              </a:rPr>
              <a:t>نرم افزار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84800" y="5029200"/>
            <a:ext cx="6692400" cy="17526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384800" y="3124200"/>
            <a:ext cx="6692400" cy="17526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315263" y="3657600"/>
            <a:ext cx="903937" cy="4572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9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15" grpId="0" animBg="1"/>
      <p:bldP spid="15" grpId="1" animBg="1"/>
      <p:bldP spid="16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ergio\Desktop\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627" y="914400"/>
            <a:ext cx="7481586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91487" y="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dirty="0" smtClean="0">
                <a:solidFill>
                  <a:schemeClr val="tx1"/>
                </a:solidFill>
              </a:rPr>
              <a:t>ذخیره سازی </a:t>
            </a:r>
            <a:r>
              <a:rPr lang="fa-IR" dirty="0" smtClean="0">
                <a:solidFill>
                  <a:srgbClr val="FF0000"/>
                </a:solidFill>
              </a:rPr>
              <a:t>کتابخانه</a:t>
            </a:r>
            <a:r>
              <a:rPr lang="fa-IR" dirty="0" smtClean="0">
                <a:solidFill>
                  <a:schemeClr val="tx1"/>
                </a:solidFill>
              </a:rPr>
              <a:t> جدید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5257800"/>
            <a:ext cx="5715000" cy="432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43863" y="5257800"/>
            <a:ext cx="903937" cy="4572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00337" y="6096000"/>
            <a:ext cx="1152000" cy="432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029200" y="6096000"/>
            <a:ext cx="903937" cy="4572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42737" y="1295400"/>
            <a:ext cx="3143663" cy="432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02479" y="1305546"/>
            <a:ext cx="864120" cy="4572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4352207" y="2438400"/>
            <a:ext cx="3161860" cy="381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</a:rPr>
              <a:t>محل ذخیره سازی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82429" y="4038600"/>
            <a:ext cx="2799618" cy="6084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</a:rPr>
              <a:t>اسم کتابخانه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172200" y="4647063"/>
            <a:ext cx="0" cy="458337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029200" y="1762746"/>
            <a:ext cx="451968" cy="675655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371600" y="2514600"/>
            <a:ext cx="1676400" cy="25764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7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" grpId="0" animBg="1"/>
      <p:bldP spid="12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681" y="190500"/>
            <a:ext cx="7620000" cy="1143000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مراحل کلی کار با نرم افزار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Sergio\Desktop\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28575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505200" y="1828800"/>
            <a:ext cx="1790700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ورود اطلاعات (سایتیشن)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389664" y="2514600"/>
            <a:ext cx="0" cy="9617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028950" y="3476353"/>
            <a:ext cx="2743200" cy="1171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EndNote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3505200" y="5629003"/>
            <a:ext cx="1790700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فهرست منابع در</a:t>
            </a:r>
          </a:p>
          <a:p>
            <a:pPr algn="ctr"/>
            <a:r>
              <a:rPr lang="en-US" dirty="0" smtClean="0"/>
              <a:t>Word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389664" y="4648200"/>
            <a:ext cx="0" cy="9617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743200" y="1731237"/>
            <a:ext cx="3028950" cy="133812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2" descr="C:\Users\Sergio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826185"/>
            <a:ext cx="1728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94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  <p:bldP spid="28" grpId="0" animBg="1"/>
      <p:bldP spid="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rgio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00600"/>
            <a:ext cx="2286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4300" y="1676344"/>
            <a:ext cx="163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EndNote</a:t>
            </a:r>
            <a:endParaRPr lang="en-US" sz="2800" b="1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458200" cy="1143000"/>
          </a:xfrm>
        </p:spPr>
        <p:txBody>
          <a:bodyPr/>
          <a:lstStyle/>
          <a:p>
            <a:pPr algn="ctr"/>
            <a:r>
              <a:rPr lang="fa-IR" dirty="0" smtClean="0"/>
              <a:t> </a:t>
            </a:r>
            <a:r>
              <a:rPr lang="fa-IR" sz="3600" dirty="0" smtClean="0">
                <a:solidFill>
                  <a:schemeClr val="tx1"/>
                </a:solidFill>
              </a:rPr>
              <a:t>راههای </a:t>
            </a:r>
            <a:r>
              <a:rPr lang="fa-IR" sz="3600" dirty="0" smtClean="0">
                <a:solidFill>
                  <a:srgbClr val="00B050"/>
                </a:solidFill>
              </a:rPr>
              <a:t>جستجوی</a:t>
            </a:r>
            <a:r>
              <a:rPr lang="fa-IR" sz="3600" dirty="0" smtClean="0">
                <a:solidFill>
                  <a:schemeClr val="tx1"/>
                </a:solidFill>
              </a:rPr>
              <a:t> مقاله و </a:t>
            </a:r>
            <a:r>
              <a:rPr lang="fa-IR" sz="3600" dirty="0" smtClean="0">
                <a:solidFill>
                  <a:srgbClr val="7030A0"/>
                </a:solidFill>
              </a:rPr>
              <a:t>وارد کردن  سایتیشن </a:t>
            </a:r>
            <a:r>
              <a:rPr lang="fa-IR" sz="3600" dirty="0" smtClean="0">
                <a:solidFill>
                  <a:schemeClr val="tx1"/>
                </a:solidFill>
              </a:rPr>
              <a:t>در </a:t>
            </a:r>
            <a:r>
              <a:rPr lang="fa-IR" sz="3600" b="1" dirty="0" smtClean="0">
                <a:solidFill>
                  <a:srgbClr val="FF0000"/>
                </a:solidFill>
              </a:rPr>
              <a:t>نرم افزار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1850" y="1687604"/>
            <a:ext cx="7243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 smtClean="0"/>
              <a:t>1. </a:t>
            </a:r>
            <a:r>
              <a:rPr lang="fa-IR" sz="2800" dirty="0" smtClean="0">
                <a:solidFill>
                  <a:srgbClr val="00B050"/>
                </a:solidFill>
              </a:rPr>
              <a:t>جستجوی</a:t>
            </a:r>
            <a:r>
              <a:rPr lang="fa-IR" sz="2800" dirty="0" smtClean="0"/>
              <a:t> </a:t>
            </a:r>
            <a:r>
              <a:rPr lang="fa-IR" sz="2800" dirty="0" smtClean="0">
                <a:solidFill>
                  <a:srgbClr val="7030A0"/>
                </a:solidFill>
              </a:rPr>
              <a:t>خودکار </a:t>
            </a:r>
            <a:r>
              <a:rPr lang="fa-IR" sz="2800" dirty="0" smtClean="0"/>
              <a:t>و</a:t>
            </a:r>
            <a:r>
              <a:rPr lang="fa-IR" sz="2800" dirty="0" smtClean="0">
                <a:solidFill>
                  <a:srgbClr val="7030A0"/>
                </a:solidFill>
              </a:rPr>
              <a:t> وارد کردن</a:t>
            </a:r>
            <a:r>
              <a:rPr lang="fa-IR" sz="2800" dirty="0" smtClean="0"/>
              <a:t> </a:t>
            </a:r>
            <a:r>
              <a:rPr lang="fa-IR" sz="2800" b="1" dirty="0" smtClean="0">
                <a:solidFill>
                  <a:srgbClr val="0070C0"/>
                </a:solidFill>
              </a:rPr>
              <a:t>سایتیشن</a:t>
            </a:r>
            <a:r>
              <a:rPr lang="fa-IR" sz="2800" dirty="0" smtClean="0"/>
              <a:t> بوسیله </a:t>
            </a:r>
            <a:r>
              <a:rPr lang="fa-IR" sz="2800" b="1" dirty="0" smtClean="0">
                <a:solidFill>
                  <a:srgbClr val="FF0000"/>
                </a:solidFill>
              </a:rPr>
              <a:t>نرم افزار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434791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/>
              <a:t>2. </a:t>
            </a:r>
            <a:r>
              <a:rPr lang="fa-IR" sz="2400" dirty="0" smtClean="0">
                <a:solidFill>
                  <a:srgbClr val="00B050"/>
                </a:solidFill>
              </a:rPr>
              <a:t>جستجوی</a:t>
            </a:r>
            <a:r>
              <a:rPr lang="fa-IR" sz="2400" dirty="0" smtClean="0">
                <a:solidFill>
                  <a:srgbClr val="7030A0"/>
                </a:solidFill>
              </a:rPr>
              <a:t> </a:t>
            </a:r>
            <a:r>
              <a:rPr lang="fa-IR" sz="2400" dirty="0" smtClean="0"/>
              <a:t>و</a:t>
            </a:r>
            <a:r>
              <a:rPr lang="fa-IR" sz="2400" dirty="0" smtClean="0">
                <a:solidFill>
                  <a:srgbClr val="7030A0"/>
                </a:solidFill>
              </a:rPr>
              <a:t> وارد </a:t>
            </a:r>
            <a:r>
              <a:rPr lang="fa-IR" sz="2400" dirty="0">
                <a:solidFill>
                  <a:srgbClr val="7030A0"/>
                </a:solidFill>
              </a:rPr>
              <a:t>کردن</a:t>
            </a:r>
            <a:r>
              <a:rPr lang="fa-IR" sz="2400" b="1" dirty="0">
                <a:solidFill>
                  <a:srgbClr val="0070C0"/>
                </a:solidFill>
              </a:rPr>
              <a:t> سایتیشن </a:t>
            </a:r>
            <a:r>
              <a:rPr lang="fa-IR" sz="2400" dirty="0" smtClean="0"/>
              <a:t>توسط سایت :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31928" y="4357557"/>
            <a:ext cx="2265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Google Scholar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71800" y="5509946"/>
            <a:ext cx="5414750" cy="58605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https://scholar.google.com/</a:t>
            </a:r>
          </a:p>
        </p:txBody>
      </p:sp>
      <p:pic>
        <p:nvPicPr>
          <p:cNvPr id="19" name="Picture 2" descr="C:\Users\Sergio\Desktop\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379" y="2590800"/>
            <a:ext cx="28575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64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5" grpId="0"/>
      <p:bldP spid="7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27" y="0"/>
            <a:ext cx="76200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Why EndNote?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20352"/>
            <a:ext cx="7742297" cy="57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19200" y="3335172"/>
            <a:ext cx="228600" cy="329422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0" y="2098010"/>
            <a:ext cx="685800" cy="18799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0" y="2590800"/>
            <a:ext cx="914400" cy="18799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53050" y="3581400"/>
            <a:ext cx="1257300" cy="24622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" y="3335172"/>
            <a:ext cx="457200" cy="329422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394244" y="3595048"/>
            <a:ext cx="838200" cy="24622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58577" y="3595048"/>
            <a:ext cx="3619420" cy="24622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48000" y="3016724"/>
            <a:ext cx="1829997" cy="3048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NOT Italic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47800" y="2971800"/>
            <a:ext cx="1067996" cy="3048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SORT A-Z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11226" y="3019567"/>
            <a:ext cx="1829997" cy="3048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Abbreviation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94244" y="3048000"/>
            <a:ext cx="1067996" cy="3048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 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2755141"/>
            <a:ext cx="1377826" cy="59765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Journal Paper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04530" y="4829886"/>
            <a:ext cx="1905000" cy="3048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Conference Paper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27630" y="5574792"/>
            <a:ext cx="7004814" cy="73761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2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8" grpId="1" animBg="1"/>
      <p:bldP spid="12" grpId="0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2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382000" cy="1143000"/>
          </a:xfrm>
        </p:spPr>
        <p:txBody>
          <a:bodyPr/>
          <a:lstStyle/>
          <a:p>
            <a:pPr algn="ctr"/>
            <a:r>
              <a:rPr lang="fa-IR" dirty="0" smtClean="0"/>
              <a:t> </a:t>
            </a:r>
            <a:r>
              <a:rPr lang="fa-IR" sz="3600" dirty="0" smtClean="0">
                <a:solidFill>
                  <a:schemeClr val="tx1"/>
                </a:solidFill>
              </a:rPr>
              <a:t>راههای </a:t>
            </a:r>
            <a:r>
              <a:rPr lang="fa-IR" sz="3600" dirty="0" smtClean="0">
                <a:solidFill>
                  <a:srgbClr val="00B050"/>
                </a:solidFill>
              </a:rPr>
              <a:t>جستجوی</a:t>
            </a:r>
            <a:r>
              <a:rPr lang="fa-IR" sz="3600" dirty="0" smtClean="0">
                <a:solidFill>
                  <a:schemeClr val="tx1"/>
                </a:solidFill>
              </a:rPr>
              <a:t> مقاله و </a:t>
            </a:r>
            <a:r>
              <a:rPr lang="fa-IR" sz="3600" dirty="0" smtClean="0">
                <a:solidFill>
                  <a:srgbClr val="7030A0"/>
                </a:solidFill>
              </a:rPr>
              <a:t>وارد کردن سایتیشن </a:t>
            </a:r>
            <a:r>
              <a:rPr lang="fa-IR" sz="3600" dirty="0" smtClean="0">
                <a:solidFill>
                  <a:schemeClr val="tx1"/>
                </a:solidFill>
              </a:rPr>
              <a:t>در </a:t>
            </a:r>
            <a:r>
              <a:rPr lang="fa-IR" sz="3600" b="1" dirty="0" smtClean="0">
                <a:solidFill>
                  <a:srgbClr val="FF0000"/>
                </a:solidFill>
              </a:rPr>
              <a:t>نرم افزار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0104" y="6182380"/>
            <a:ext cx="70820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 smtClean="0"/>
              <a:t>4. وارد کردن </a:t>
            </a:r>
            <a:r>
              <a:rPr lang="fa-IR" sz="3000" b="1" dirty="0">
                <a:solidFill>
                  <a:srgbClr val="0070C0"/>
                </a:solidFill>
              </a:rPr>
              <a:t>سایتیشن</a:t>
            </a:r>
            <a:r>
              <a:rPr lang="fa-IR" sz="2800" dirty="0" smtClean="0"/>
              <a:t> بصورت </a:t>
            </a:r>
            <a:r>
              <a:rPr lang="fa-IR" sz="2800" dirty="0" smtClean="0">
                <a:solidFill>
                  <a:srgbClr val="FF0000"/>
                </a:solidFill>
              </a:rPr>
              <a:t>دستی</a:t>
            </a:r>
            <a:r>
              <a:rPr lang="fa-IR" sz="2800" dirty="0" smtClean="0"/>
              <a:t> در نرم افزار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6005" y="1516040"/>
            <a:ext cx="88437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000" dirty="0" smtClean="0"/>
              <a:t>3. </a:t>
            </a:r>
            <a:r>
              <a:rPr lang="fa-IR" sz="3000" dirty="0">
                <a:solidFill>
                  <a:srgbClr val="00B050"/>
                </a:solidFill>
              </a:rPr>
              <a:t>جستجوی</a:t>
            </a:r>
            <a:r>
              <a:rPr lang="fa-IR" sz="3000" dirty="0">
                <a:solidFill>
                  <a:srgbClr val="7030A0"/>
                </a:solidFill>
              </a:rPr>
              <a:t> </a:t>
            </a:r>
            <a:r>
              <a:rPr lang="fa-IR" sz="3000" dirty="0" smtClean="0">
                <a:solidFill>
                  <a:srgbClr val="7030A0"/>
                </a:solidFill>
              </a:rPr>
              <a:t>وارد </a:t>
            </a:r>
            <a:r>
              <a:rPr lang="fa-IR" sz="3000" dirty="0">
                <a:solidFill>
                  <a:srgbClr val="7030A0"/>
                </a:solidFill>
              </a:rPr>
              <a:t>کردن</a:t>
            </a:r>
            <a:r>
              <a:rPr lang="fa-IR" sz="3000" dirty="0"/>
              <a:t> </a:t>
            </a:r>
            <a:r>
              <a:rPr lang="fa-IR" sz="3000" b="1" dirty="0">
                <a:solidFill>
                  <a:srgbClr val="0070C0"/>
                </a:solidFill>
              </a:rPr>
              <a:t>سایتیشن</a:t>
            </a:r>
            <a:r>
              <a:rPr lang="fa-IR" sz="3000" dirty="0"/>
              <a:t> </a:t>
            </a:r>
            <a:r>
              <a:rPr lang="fa-IR" sz="3000" dirty="0" smtClean="0"/>
              <a:t> </a:t>
            </a:r>
            <a:r>
              <a:rPr lang="fa-IR" sz="3000" dirty="0"/>
              <a:t>توسط </a:t>
            </a:r>
            <a:r>
              <a:rPr lang="fa-IR" sz="3000" dirty="0" smtClean="0">
                <a:solidFill>
                  <a:srgbClr val="FF0000"/>
                </a:solidFill>
              </a:rPr>
              <a:t>دیتا بیسهای </a:t>
            </a:r>
            <a:r>
              <a:rPr lang="fa-IR" sz="3000" dirty="0" smtClean="0"/>
              <a:t>علمی همچون:</a:t>
            </a:r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277504" y="2154408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ScienceDirect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6504" y="2201840"/>
            <a:ext cx="2108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Springer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83104" y="2125640"/>
            <a:ext cx="1313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IEEE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005" y="3737508"/>
            <a:ext cx="3209499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http://</a:t>
            </a:r>
            <a:r>
              <a:rPr lang="en-US" b="1" dirty="0" smtClean="0"/>
              <a:t>www.sciencedirect.com</a:t>
            </a:r>
            <a:endParaRPr lang="en-US" b="1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304" y="2887639"/>
            <a:ext cx="1858605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473354" y="3737508"/>
            <a:ext cx="2671550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http://www.springer.com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529" y="2836640"/>
            <a:ext cx="841703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463354" y="3745468"/>
            <a:ext cx="260444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https://www.ieee.org</a:t>
            </a: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87" y="2681840"/>
            <a:ext cx="943617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Sergio\Desktop\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28575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62000" y="4977797"/>
            <a:ext cx="3209499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http</a:t>
            </a:r>
            <a:r>
              <a:rPr lang="en-US" b="1" dirty="0" smtClean="0"/>
              <a:t>://www.scopus.com</a:t>
            </a:r>
            <a:endParaRPr lang="en-US" b="1" dirty="0"/>
          </a:p>
        </p:txBody>
      </p:sp>
      <p:pic>
        <p:nvPicPr>
          <p:cNvPr id="1026" name="Picture 2" descr="C:\Users\Sergio\Desktop\a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609" y="4473356"/>
            <a:ext cx="150495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972868" y="4793131"/>
            <a:ext cx="1847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Scopus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3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 animBg="1"/>
      <p:bldP spid="13" grpId="0" animBg="1"/>
      <p:bldP spid="15" grpId="0" animBg="1"/>
      <p:bldP spid="18" grpId="0" animBg="1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ergio\Desktop\Endnotex6\mainp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" y="1371600"/>
            <a:ext cx="9141055" cy="54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91487" y="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dirty="0" smtClean="0">
                <a:solidFill>
                  <a:schemeClr val="tx1"/>
                </a:solidFill>
              </a:rPr>
              <a:t>صفحه اصلی نرم افزار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-19200" y="1657200"/>
            <a:ext cx="324000" cy="32400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5400000">
            <a:off x="-495300" y="647700"/>
            <a:ext cx="1295400" cy="4572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04800" y="1981200"/>
            <a:ext cx="2895600" cy="151140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76600" y="2895600"/>
            <a:ext cx="3657600" cy="1676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</a:rPr>
              <a:t>هم جستجوی آنلاین مقاله و هم کتابخانه  فعال میشوند</a:t>
            </a:r>
          </a:p>
          <a:p>
            <a:pPr algn="ctr"/>
            <a:r>
              <a:rPr lang="fa-IR" sz="2400" dirty="0" smtClean="0">
                <a:solidFill>
                  <a:schemeClr val="tx1"/>
                </a:solidFill>
              </a:rPr>
              <a:t>نتایج جستجوی آنلاین بصورت </a:t>
            </a:r>
            <a:r>
              <a:rPr lang="fa-IR" sz="2400" dirty="0" smtClean="0">
                <a:solidFill>
                  <a:srgbClr val="FF0000"/>
                </a:solidFill>
              </a:rPr>
              <a:t>اتوماتیک</a:t>
            </a:r>
            <a:r>
              <a:rPr lang="fa-IR" sz="2400" dirty="0" smtClean="0">
                <a:solidFill>
                  <a:schemeClr val="tx1"/>
                </a:solidFill>
              </a:rPr>
              <a:t> در کتابخانه قرار میگیرند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71" y="2971800"/>
            <a:ext cx="1436429" cy="900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1942011"/>
            <a:ext cx="9144000" cy="497518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40769" y="2286000"/>
            <a:ext cx="324000" cy="32400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5400000">
            <a:off x="-215739" y="1328056"/>
            <a:ext cx="1295400" cy="4572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75655" y="2852057"/>
            <a:ext cx="2895600" cy="151140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547455" y="3766457"/>
            <a:ext cx="3657600" cy="1194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</a:rPr>
              <a:t>جستجوی آنلاین مقاله غیرفعال میشود و فقط کتابخانه جهت بررسی و </a:t>
            </a:r>
            <a:r>
              <a:rPr lang="fa-IR" sz="2400" dirty="0" smtClean="0">
                <a:solidFill>
                  <a:srgbClr val="FF0000"/>
                </a:solidFill>
              </a:rPr>
              <a:t>جستجو</a:t>
            </a:r>
            <a:r>
              <a:rPr lang="fa-IR" sz="2400" dirty="0" smtClean="0">
                <a:solidFill>
                  <a:schemeClr val="tx1"/>
                </a:solidFill>
              </a:rPr>
              <a:t> قابل مشاهده است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91487" y="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dirty="0" smtClean="0">
                <a:solidFill>
                  <a:schemeClr val="tx1"/>
                </a:solidFill>
              </a:rPr>
              <a:t>صفحه اصلی نرم افزار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21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17" y="1796142"/>
            <a:ext cx="8892333" cy="484632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91487" y="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dirty="0" smtClean="0">
                <a:solidFill>
                  <a:schemeClr val="tx1"/>
                </a:solidFill>
              </a:rPr>
              <a:t>صفحه اصلی نرم افزار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09600" y="2133600"/>
            <a:ext cx="324000" cy="32400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400000">
            <a:off x="177033" y="1257300"/>
            <a:ext cx="1295400" cy="4572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75655" y="2852057"/>
            <a:ext cx="2895600" cy="151140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581400" y="3525257"/>
            <a:ext cx="3657600" cy="1676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rgbClr val="FF0000"/>
                </a:solidFill>
              </a:rPr>
              <a:t>فقط</a:t>
            </a:r>
            <a:r>
              <a:rPr lang="fa-IR" sz="2400" dirty="0" smtClean="0">
                <a:solidFill>
                  <a:schemeClr val="tx1"/>
                </a:solidFill>
              </a:rPr>
              <a:t> جستجوی آنلاین مقاله فعال میشود</a:t>
            </a:r>
          </a:p>
          <a:p>
            <a:pPr algn="ctr"/>
            <a:r>
              <a:rPr lang="fa-IR" sz="2400" dirty="0" smtClean="0">
                <a:solidFill>
                  <a:schemeClr val="tx1"/>
                </a:solidFill>
              </a:rPr>
              <a:t>نتایج جستجوی آنلاین در کتابخانه قرار </a:t>
            </a:r>
            <a:r>
              <a:rPr lang="fa-IR" sz="2400" b="1" dirty="0" smtClean="0">
                <a:solidFill>
                  <a:schemeClr val="tx1"/>
                </a:solidFill>
              </a:rPr>
              <a:t>نمیگیرند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3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91487" y="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dirty="0" smtClean="0">
                <a:solidFill>
                  <a:schemeClr val="tx1"/>
                </a:solidFill>
              </a:rPr>
              <a:t>تنظیمات اولیه (</a:t>
            </a:r>
            <a:r>
              <a:rPr lang="fa-IR" dirty="0" smtClean="0">
                <a:solidFill>
                  <a:srgbClr val="FF0000"/>
                </a:solidFill>
              </a:rPr>
              <a:t>صفحه آرایی</a:t>
            </a:r>
            <a:r>
              <a:rPr lang="fa-IR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48619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153400" y="4881156"/>
            <a:ext cx="658342" cy="2286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229600" y="6088565"/>
            <a:ext cx="658342" cy="14496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0800000">
            <a:off x="8698530" y="6351095"/>
            <a:ext cx="274320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34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rgio\Desktop\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2549"/>
            <a:ext cx="9175633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91487" y="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dirty="0" smtClean="0">
                <a:solidFill>
                  <a:schemeClr val="tx1"/>
                </a:solidFill>
              </a:rPr>
              <a:t>تنظیمات اولیه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219200"/>
            <a:ext cx="310487" cy="2904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3913" y="4191000"/>
            <a:ext cx="1605887" cy="2904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7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ergio\Desktop\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128" y="1222616"/>
            <a:ext cx="6280496" cy="56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-762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dirty="0" smtClean="0">
                <a:solidFill>
                  <a:schemeClr val="tx1"/>
                </a:solidFill>
              </a:rPr>
              <a:t>تنظیمات اولیه جهت </a:t>
            </a:r>
            <a:r>
              <a:rPr lang="fa-IR" dirty="0" smtClean="0">
                <a:solidFill>
                  <a:srgbClr val="FF0000"/>
                </a:solidFill>
              </a:rPr>
              <a:t>حذف</a:t>
            </a:r>
            <a:r>
              <a:rPr lang="fa-IR" dirty="0" smtClean="0">
                <a:solidFill>
                  <a:schemeClr val="tx1"/>
                </a:solidFill>
              </a:rPr>
              <a:t> نتایج تکراری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392" y="2224670"/>
            <a:ext cx="756000" cy="22909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65480" y="4537583"/>
            <a:ext cx="1981200" cy="304267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92776" y="5185016"/>
            <a:ext cx="5187287" cy="97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</a:rPr>
              <a:t> حذف خودکار موارد تکراری در نتایج جستجوی آنلاین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573976" y="4727816"/>
            <a:ext cx="1295400" cy="38100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796320" y="6469798"/>
            <a:ext cx="831600" cy="304921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68148" y="6480295"/>
            <a:ext cx="831600" cy="304921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67752" y="3873085"/>
            <a:ext cx="1981200" cy="304267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507145" y="2005721"/>
            <a:ext cx="694398" cy="592931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2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  <p:bldP spid="12" grpId="0" animBg="1"/>
      <p:bldP spid="13" grpId="0" animBg="1"/>
      <p:bldP spid="21" grpId="0" animBg="1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ergio\Desktop\Endnotex6\mainp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" y="1447800"/>
            <a:ext cx="8959444" cy="53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38888" y="3131589"/>
            <a:ext cx="1143000" cy="45720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Database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50644" y="3360190"/>
            <a:ext cx="1295400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1371" y="3083708"/>
            <a:ext cx="1436429" cy="67618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380999"/>
            <a:ext cx="922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dirty="0" smtClean="0">
                <a:cs typeface="+mj-cs"/>
              </a:rPr>
              <a:t>1. جستجوی </a:t>
            </a:r>
            <a:r>
              <a:rPr lang="fa-IR" sz="4000" dirty="0" smtClean="0">
                <a:solidFill>
                  <a:srgbClr val="00B050"/>
                </a:solidFill>
                <a:cs typeface="+mj-cs"/>
              </a:rPr>
              <a:t>آنلاین </a:t>
            </a:r>
            <a:r>
              <a:rPr lang="fa-IR" sz="4000" dirty="0" smtClean="0">
                <a:cs typeface="+mj-cs"/>
              </a:rPr>
              <a:t>و</a:t>
            </a:r>
            <a:r>
              <a:rPr lang="fa-IR" sz="4000" dirty="0" smtClean="0">
                <a:solidFill>
                  <a:srgbClr val="7030A0"/>
                </a:solidFill>
                <a:cs typeface="+mj-cs"/>
              </a:rPr>
              <a:t> خودکار </a:t>
            </a:r>
            <a:r>
              <a:rPr lang="fa-IR" sz="4000" dirty="0" smtClean="0">
                <a:cs typeface="+mj-cs"/>
              </a:rPr>
              <a:t>سایتیشن توسط </a:t>
            </a:r>
            <a:r>
              <a:rPr lang="fa-IR" sz="4000" dirty="0" smtClean="0">
                <a:solidFill>
                  <a:srgbClr val="FF0000"/>
                </a:solidFill>
                <a:cs typeface="+mj-cs"/>
              </a:rPr>
              <a:t>نرم افزار</a:t>
            </a:r>
            <a:endParaRPr lang="en-US" sz="4000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2996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ergio\Desktop\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4" y="1781919"/>
            <a:ext cx="9120000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chemeClr val="tx1"/>
                </a:solidFill>
              </a:rPr>
              <a:t>انتخاب </a:t>
            </a:r>
            <a:r>
              <a:rPr lang="fa-IR" b="1" dirty="0" smtClean="0">
                <a:solidFill>
                  <a:srgbClr val="00B050"/>
                </a:solidFill>
              </a:rPr>
              <a:t>پایگاه داده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168" y="3244502"/>
            <a:ext cx="1580072" cy="26069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24730" y="4224235"/>
            <a:ext cx="5187287" cy="97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</a:rPr>
              <a:t>کلیک برروی یکی از پایگاه داده ها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599240" y="3053245"/>
            <a:ext cx="2719133" cy="117099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45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rgio\Desktop\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5" y="1489129"/>
            <a:ext cx="9032417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9600" y="2286000"/>
            <a:ext cx="1600200" cy="23699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8181045" y="2124414"/>
            <a:ext cx="1600200" cy="23699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7920601" y="2129401"/>
            <a:ext cx="1600200" cy="23699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228600" y="380999"/>
            <a:ext cx="922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dirty="0" smtClean="0">
                <a:cs typeface="+mj-cs"/>
              </a:rPr>
              <a:t>جستجوی </a:t>
            </a:r>
            <a:r>
              <a:rPr lang="fa-IR" sz="4000" dirty="0" smtClean="0">
                <a:solidFill>
                  <a:srgbClr val="00B050"/>
                </a:solidFill>
                <a:cs typeface="+mj-cs"/>
              </a:rPr>
              <a:t>آنلاین </a:t>
            </a:r>
            <a:r>
              <a:rPr lang="fa-IR" sz="4000" dirty="0" smtClean="0">
                <a:cs typeface="+mj-cs"/>
              </a:rPr>
              <a:t>و</a:t>
            </a:r>
            <a:r>
              <a:rPr lang="fa-IR" sz="4000" dirty="0" smtClean="0">
                <a:solidFill>
                  <a:srgbClr val="7030A0"/>
                </a:solidFill>
                <a:cs typeface="+mj-cs"/>
              </a:rPr>
              <a:t> خودکار </a:t>
            </a:r>
            <a:r>
              <a:rPr lang="fa-IR" sz="4000" dirty="0" smtClean="0">
                <a:cs typeface="+mj-cs"/>
              </a:rPr>
              <a:t>سایتیشن توسط </a:t>
            </a:r>
            <a:r>
              <a:rPr lang="fa-IR" sz="4000" dirty="0" smtClean="0">
                <a:solidFill>
                  <a:srgbClr val="FF0000"/>
                </a:solidFill>
                <a:cs typeface="+mj-cs"/>
              </a:rPr>
              <a:t>نرم افزار</a:t>
            </a:r>
            <a:endParaRPr lang="en-US" sz="4000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2190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78527" y="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Why EndNote?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89" y="1026000"/>
            <a:ext cx="7241138" cy="58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57389" y="2133600"/>
            <a:ext cx="3109811" cy="33408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3335172"/>
            <a:ext cx="228600" cy="329422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38800" y="3657600"/>
            <a:ext cx="2286000" cy="1524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21096" y="457200"/>
            <a:ext cx="17526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Author Date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54451" y="3418483"/>
            <a:ext cx="503802" cy="19618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99804" y="3733800"/>
            <a:ext cx="1067996" cy="3048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Italic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53000" y="3030371"/>
            <a:ext cx="3962400" cy="38811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Date with ( ) after author names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9200" y="5867400"/>
            <a:ext cx="6858000" cy="6096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33800" y="5410200"/>
            <a:ext cx="1905000" cy="3048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Conference Paper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05000" y="3036059"/>
            <a:ext cx="1905000" cy="3048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Journal Paper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64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0" grpId="0" animBg="1"/>
      <p:bldP spid="10" grpId="1" animBg="1"/>
      <p:bldP spid="12" grpId="0" animBg="1"/>
      <p:bldP spid="14" grpId="0" animBg="1"/>
      <p:bldP spid="14" grpId="1" animBg="1"/>
      <p:bldP spid="15" grpId="0" animBg="1"/>
      <p:bldP spid="16" grpId="0" animBg="1"/>
      <p:bldP spid="17" grpId="0" animBg="1"/>
      <p:bldP spid="17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Sergio\Desktop\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8000"/>
            <a:ext cx="9088734" cy="55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228600" y="380999"/>
            <a:ext cx="922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dirty="0" smtClean="0">
                <a:cs typeface="+mj-cs"/>
              </a:rPr>
              <a:t>جستجوی </a:t>
            </a:r>
            <a:r>
              <a:rPr lang="fa-IR" sz="4000" dirty="0" smtClean="0">
                <a:solidFill>
                  <a:srgbClr val="00B050"/>
                </a:solidFill>
                <a:cs typeface="+mj-cs"/>
              </a:rPr>
              <a:t>آنلاین </a:t>
            </a:r>
            <a:r>
              <a:rPr lang="fa-IR" sz="4000" dirty="0" smtClean="0">
                <a:cs typeface="+mj-cs"/>
              </a:rPr>
              <a:t>و</a:t>
            </a:r>
            <a:r>
              <a:rPr lang="fa-IR" sz="4000" dirty="0" smtClean="0">
                <a:solidFill>
                  <a:srgbClr val="7030A0"/>
                </a:solidFill>
                <a:cs typeface="+mj-cs"/>
              </a:rPr>
              <a:t> خودکار </a:t>
            </a:r>
            <a:r>
              <a:rPr lang="fa-IR" sz="4000" dirty="0" smtClean="0">
                <a:cs typeface="+mj-cs"/>
              </a:rPr>
              <a:t>سایتیشن توسط </a:t>
            </a:r>
            <a:r>
              <a:rPr lang="fa-IR" sz="4000" dirty="0" smtClean="0">
                <a:solidFill>
                  <a:srgbClr val="FF0000"/>
                </a:solidFill>
                <a:cs typeface="+mj-cs"/>
              </a:rPr>
              <a:t>نرم افزار</a:t>
            </a:r>
            <a:endParaRPr lang="en-US" sz="40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0" y="2125202"/>
            <a:ext cx="4191000" cy="2286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352800"/>
            <a:ext cx="1600200" cy="23699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02808" y="2367450"/>
            <a:ext cx="4038600" cy="23699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00200" y="2353802"/>
            <a:ext cx="309350" cy="23699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43200" y="3389194"/>
            <a:ext cx="4419600" cy="11680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chemeClr val="tx1"/>
                </a:solidFill>
                <a:cs typeface="+mj-cs"/>
              </a:rPr>
              <a:t>فشردن کلید</a:t>
            </a:r>
          </a:p>
          <a:p>
            <a:pPr algn="ctr"/>
            <a:r>
              <a:rPr lang="en-US" sz="3200" b="1" i="1" dirty="0" smtClean="0">
                <a:solidFill>
                  <a:schemeClr val="tx1"/>
                </a:solidFill>
                <a:cs typeface="+mj-cs"/>
              </a:rPr>
              <a:t>Enter</a:t>
            </a:r>
            <a:endParaRPr lang="en-US" sz="3200" b="1" i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9794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79" y="2133600"/>
            <a:ext cx="8017121" cy="35112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9585" y="380999"/>
            <a:ext cx="7467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 smtClean="0">
                <a:cs typeface="+mj-cs"/>
              </a:rPr>
              <a:t>Found records!</a:t>
            </a:r>
            <a:endParaRPr lang="en-US" sz="46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2895600"/>
            <a:ext cx="2438400" cy="381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23463" y="3276600"/>
            <a:ext cx="1447800" cy="56829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8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57400"/>
            <a:ext cx="8434600" cy="35570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06046" y="3288736"/>
            <a:ext cx="1447800" cy="56829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33965" y="4786365"/>
            <a:ext cx="1751838" cy="56829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9585" y="380999"/>
            <a:ext cx="7467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 smtClean="0">
                <a:cs typeface="+mj-cs"/>
              </a:rPr>
              <a:t>Found records!</a:t>
            </a:r>
            <a:endParaRPr lang="en-US" sz="4600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2042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ergio\Desktop\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" y="2133600"/>
            <a:ext cx="9070674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9584" y="380999"/>
            <a:ext cx="810961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600" dirty="0" smtClean="0"/>
              <a:t>تغییر سایز محل نمایش </a:t>
            </a:r>
            <a:r>
              <a:rPr lang="fa-IR" sz="4600" b="1" dirty="0">
                <a:solidFill>
                  <a:srgbClr val="00B050"/>
                </a:solidFill>
              </a:rPr>
              <a:t>نتایج</a:t>
            </a:r>
            <a:r>
              <a:rPr lang="fa-IR" sz="4600" dirty="0"/>
              <a:t> </a:t>
            </a:r>
            <a:r>
              <a:rPr lang="fa-IR" sz="4600" b="1" dirty="0">
                <a:solidFill>
                  <a:srgbClr val="FF0000"/>
                </a:solidFill>
              </a:rPr>
              <a:t>یافت </a:t>
            </a:r>
            <a:r>
              <a:rPr lang="fa-IR" sz="4600" b="1" dirty="0" smtClean="0">
                <a:solidFill>
                  <a:srgbClr val="FF0000"/>
                </a:solidFill>
              </a:rPr>
              <a:t>شده</a:t>
            </a:r>
            <a:endParaRPr lang="en-US" sz="4600" b="1" dirty="0">
              <a:solidFill>
                <a:srgbClr val="FF000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 rot="5400000">
            <a:off x="2367000" y="1448246"/>
            <a:ext cx="1057200" cy="3048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895600" y="2133600"/>
            <a:ext cx="0" cy="32918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97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75 0.004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ergio\Desktop\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" y="2133600"/>
            <a:ext cx="9070674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9585" y="380999"/>
            <a:ext cx="7467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600" dirty="0"/>
              <a:t>بررسی </a:t>
            </a:r>
            <a:r>
              <a:rPr lang="fa-IR" sz="4600" b="1" dirty="0">
                <a:solidFill>
                  <a:srgbClr val="00B050"/>
                </a:solidFill>
              </a:rPr>
              <a:t>نتایج</a:t>
            </a:r>
            <a:r>
              <a:rPr lang="fa-IR" sz="4600" dirty="0"/>
              <a:t> </a:t>
            </a:r>
            <a:r>
              <a:rPr lang="fa-IR" sz="4600" b="1" dirty="0">
                <a:solidFill>
                  <a:srgbClr val="FF0000"/>
                </a:solidFill>
              </a:rPr>
              <a:t>یافت </a:t>
            </a:r>
            <a:r>
              <a:rPr lang="fa-IR" sz="4600" b="1" dirty="0" smtClean="0">
                <a:solidFill>
                  <a:srgbClr val="FF0000"/>
                </a:solidFill>
              </a:rPr>
              <a:t>شده</a:t>
            </a:r>
            <a:endParaRPr lang="en-US" sz="46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154438"/>
            <a:ext cx="1219200" cy="333196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2133600"/>
            <a:ext cx="396000" cy="3312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00200" y="2174400"/>
            <a:ext cx="4743600" cy="3312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445600"/>
            <a:ext cx="6477000" cy="1440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 rot="16200000">
            <a:off x="2817944" y="6072860"/>
            <a:ext cx="1057200" cy="3048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2096" y="1460772"/>
            <a:ext cx="1191904" cy="5713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+mj-cs"/>
              </a:rPr>
              <a:t>نویسنده</a:t>
            </a:r>
            <a:endParaRPr lang="en-US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60309" y="1460772"/>
            <a:ext cx="597091" cy="5713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+mj-cs"/>
              </a:rPr>
              <a:t>سال</a:t>
            </a:r>
            <a:endParaRPr lang="en-US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81298" y="1460772"/>
            <a:ext cx="4610102" cy="5713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+mj-cs"/>
              </a:rPr>
              <a:t>عنوان مقاله</a:t>
            </a:r>
            <a:endParaRPr lang="en-US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58585" y="5920459"/>
            <a:ext cx="1209600" cy="46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Drag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3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32562E-8 L 0.24583 -0.0018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3" grpId="0" animBg="1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rgio\Desktop\1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01" y="2133600"/>
            <a:ext cx="8943092" cy="36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96000" y="2174400"/>
            <a:ext cx="1066800" cy="3312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24800" y="2174400"/>
            <a:ext cx="1066800" cy="3312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32309" y="1479057"/>
            <a:ext cx="1206691" cy="57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+mj-cs"/>
              </a:rPr>
              <a:t>نام مجله</a:t>
            </a:r>
            <a:endParaRPr lang="en-US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54854" y="1469881"/>
            <a:ext cx="1206691" cy="5713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+mj-cs"/>
              </a:rPr>
              <a:t>نوع منبع</a:t>
            </a:r>
            <a:endParaRPr lang="en-US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9585" y="380999"/>
            <a:ext cx="7467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600" dirty="0"/>
              <a:t>بررسی </a:t>
            </a:r>
            <a:r>
              <a:rPr lang="fa-IR" sz="4600" b="1" dirty="0">
                <a:solidFill>
                  <a:srgbClr val="00B050"/>
                </a:solidFill>
              </a:rPr>
              <a:t>نتایج</a:t>
            </a:r>
            <a:r>
              <a:rPr lang="fa-IR" sz="4600" dirty="0"/>
              <a:t> </a:t>
            </a:r>
            <a:r>
              <a:rPr lang="fa-IR" sz="4600" b="1" dirty="0">
                <a:solidFill>
                  <a:srgbClr val="FF0000"/>
                </a:solidFill>
              </a:rPr>
              <a:t>یافت </a:t>
            </a:r>
            <a:r>
              <a:rPr lang="fa-IR" sz="4600" b="1" dirty="0" smtClean="0">
                <a:solidFill>
                  <a:srgbClr val="FF0000"/>
                </a:solidFill>
              </a:rPr>
              <a:t>شده</a:t>
            </a:r>
            <a:endParaRPr lang="en-US" sz="4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96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2428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fa-IR" dirty="0" smtClean="0"/>
              <a:t> </a:t>
            </a:r>
            <a:r>
              <a:rPr lang="fa-IR" dirty="0" smtClean="0">
                <a:solidFill>
                  <a:srgbClr val="FF0000"/>
                </a:solidFill>
              </a:rPr>
              <a:t>مرتب کردن </a:t>
            </a:r>
            <a:r>
              <a:rPr lang="fa-IR" dirty="0" smtClean="0">
                <a:solidFill>
                  <a:schemeClr val="tx1"/>
                </a:solidFill>
              </a:rPr>
              <a:t>نتایج بر حسب </a:t>
            </a:r>
            <a:r>
              <a:rPr lang="fa-IR" dirty="0" smtClean="0">
                <a:solidFill>
                  <a:srgbClr val="00B050"/>
                </a:solidFill>
              </a:rPr>
              <a:t>حروف الفبا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Users\Sergio\Desktop\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5" y="1510853"/>
            <a:ext cx="9039990" cy="48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5400000">
            <a:off x="5327400" y="2161200"/>
            <a:ext cx="720000" cy="3600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78202" y="2701199"/>
            <a:ext cx="2003598" cy="253773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9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ergio\Desktop\1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57" y="1524000"/>
            <a:ext cx="9010056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9585" y="380999"/>
            <a:ext cx="7467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600" dirty="0"/>
              <a:t>بررسی </a:t>
            </a:r>
            <a:r>
              <a:rPr lang="fa-IR" sz="4600" b="1" dirty="0">
                <a:solidFill>
                  <a:srgbClr val="00B050"/>
                </a:solidFill>
              </a:rPr>
              <a:t>نتایج</a:t>
            </a:r>
            <a:r>
              <a:rPr lang="fa-IR" sz="4600" dirty="0"/>
              <a:t> </a:t>
            </a:r>
            <a:r>
              <a:rPr lang="fa-IR" sz="4600" b="1" dirty="0">
                <a:solidFill>
                  <a:srgbClr val="FF0000"/>
                </a:solidFill>
              </a:rPr>
              <a:t>یافت </a:t>
            </a:r>
            <a:r>
              <a:rPr lang="fa-IR" sz="4600" b="1" dirty="0" smtClean="0">
                <a:solidFill>
                  <a:srgbClr val="FF0000"/>
                </a:solidFill>
              </a:rPr>
              <a:t>شده</a:t>
            </a:r>
            <a:endParaRPr lang="en-US" sz="46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044000"/>
            <a:ext cx="8839200" cy="10056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46344" y="3372072"/>
            <a:ext cx="337215" cy="6478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1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80999"/>
            <a:ext cx="7467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600" dirty="0" smtClean="0"/>
              <a:t>انتخاب </a:t>
            </a:r>
            <a:r>
              <a:rPr lang="fa-IR" sz="4600" b="1" dirty="0" smtClean="0">
                <a:solidFill>
                  <a:srgbClr val="FF0000"/>
                </a:solidFill>
              </a:rPr>
              <a:t>برگزیده ها</a:t>
            </a:r>
            <a:endParaRPr lang="en-US" sz="46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Sergio\Desktop\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8789631" cy="4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76399" y="3810000"/>
            <a:ext cx="7113231" cy="52611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0" y="5791200"/>
            <a:ext cx="7113231" cy="381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04215" y="1371600"/>
            <a:ext cx="1981200" cy="64758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Ctrl+ Click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8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7620000" cy="1143000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00B050"/>
                </a:solidFill>
              </a:rPr>
              <a:t>گروه بندی </a:t>
            </a:r>
            <a:r>
              <a:rPr lang="fa-IR" dirty="0" smtClean="0">
                <a:solidFill>
                  <a:schemeClr val="tx1"/>
                </a:solidFill>
              </a:rPr>
              <a:t>برگزیدها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Sergio\Desktop\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046106" cy="4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91400" y="1066800"/>
            <a:ext cx="1676400" cy="5942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Right Click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10800000">
            <a:off x="6324600" y="1215361"/>
            <a:ext cx="990600" cy="29712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0" y="1067509"/>
            <a:ext cx="2438400" cy="5942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Add References to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0800000">
            <a:off x="2901600" y="1191611"/>
            <a:ext cx="756000" cy="3240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1070637"/>
            <a:ext cx="2438400" cy="5942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Create Custom Group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99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8239"/>
            <a:ext cx="5181600" cy="1143000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بیان </a:t>
            </a:r>
            <a:r>
              <a:rPr lang="fa-IR" b="1" dirty="0" smtClean="0">
                <a:solidFill>
                  <a:srgbClr val="FF0000"/>
                </a:solidFill>
              </a:rPr>
              <a:t>مشکل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21920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فرض کنید مقاله شما دارای </a:t>
            </a:r>
            <a:r>
              <a:rPr lang="fa-I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fa-I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رفرنس </a:t>
            </a:r>
            <a:r>
              <a:rPr lang="fa-I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باشد، بدیهی است که مدیریت و سازماندهی منابع بر اساس </a:t>
            </a:r>
            <a:r>
              <a:rPr lang="fa-IR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فرمتی </a:t>
            </a:r>
            <a:r>
              <a:rPr lang="fa-I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خاص کاری بسیار </a:t>
            </a:r>
            <a:r>
              <a:rPr lang="fa-I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وقت گیر و طاقت فرسا </a:t>
            </a:r>
            <a:r>
              <a:rPr lang="fa-I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است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712" y="5031432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چاپ مقاله بدون رعایت </a:t>
            </a:r>
            <a:r>
              <a:rPr lang="fa-IR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استاندارد های مجله </a:t>
            </a:r>
            <a:r>
              <a:rPr lang="fa-I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امکان پذیر نیست!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 descr="C:\Users\Sergio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282892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55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ergio\Desktop\Endnotex6\سز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4" y="1836716"/>
            <a:ext cx="9052599" cy="49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060" y="152400"/>
            <a:ext cx="9144000" cy="1143000"/>
          </a:xfrm>
        </p:spPr>
        <p:txBody>
          <a:bodyPr/>
          <a:lstStyle/>
          <a:p>
            <a:pPr algn="ctr"/>
            <a:r>
              <a:rPr lang="fa-IR" sz="3600" dirty="0" smtClean="0">
                <a:solidFill>
                  <a:srgbClr val="FF0000"/>
                </a:solidFill>
              </a:rPr>
              <a:t>ایجاد</a:t>
            </a:r>
            <a:r>
              <a:rPr lang="fa-IR" sz="3600" dirty="0" smtClean="0">
                <a:solidFill>
                  <a:schemeClr val="tx1"/>
                </a:solidFill>
              </a:rPr>
              <a:t> گروه جدید ، </a:t>
            </a:r>
            <a:r>
              <a:rPr lang="fa-IR" sz="3600" dirty="0" smtClean="0">
                <a:solidFill>
                  <a:srgbClr val="FF0000"/>
                </a:solidFill>
              </a:rPr>
              <a:t>نامگذاری</a:t>
            </a:r>
            <a:r>
              <a:rPr lang="fa-IR" sz="3600" dirty="0" smtClean="0">
                <a:solidFill>
                  <a:schemeClr val="tx1"/>
                </a:solidFill>
              </a:rPr>
              <a:t> و </a:t>
            </a:r>
            <a:r>
              <a:rPr lang="fa-IR" sz="3600" dirty="0" smtClean="0">
                <a:solidFill>
                  <a:srgbClr val="FF0000"/>
                </a:solidFill>
              </a:rPr>
              <a:t>افزودن</a:t>
            </a:r>
            <a:r>
              <a:rPr lang="fa-IR" sz="3600" dirty="0" smtClean="0">
                <a:solidFill>
                  <a:schemeClr val="tx1"/>
                </a:solidFill>
              </a:rPr>
              <a:t> برگزیدها به گروه جدید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295" y="3360090"/>
            <a:ext cx="1649106" cy="52611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8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Sergio\Desktop\سز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26000"/>
            <a:ext cx="9065935" cy="49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060" y="0"/>
            <a:ext cx="9144000" cy="1143000"/>
          </a:xfrm>
        </p:spPr>
        <p:txBody>
          <a:bodyPr/>
          <a:lstStyle/>
          <a:p>
            <a:pPr algn="ctr"/>
            <a:r>
              <a:rPr lang="fa-IR" dirty="0">
                <a:solidFill>
                  <a:srgbClr val="FF0000"/>
                </a:solidFill>
              </a:rPr>
              <a:t>ویرایش </a:t>
            </a:r>
            <a:r>
              <a:rPr lang="fa-IR" dirty="0">
                <a:solidFill>
                  <a:schemeClr val="tx1"/>
                </a:solidFill>
              </a:rPr>
              <a:t>گروه ایجاد شده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34200" y="1177400"/>
            <a:ext cx="2057400" cy="5942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Select My Groups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0800000">
            <a:off x="5638800" y="1330363"/>
            <a:ext cx="990600" cy="29712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30663" y="1159646"/>
            <a:ext cx="1260000" cy="61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Right Click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23" y="3581400"/>
            <a:ext cx="1656000" cy="180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95400" y="3671400"/>
            <a:ext cx="1656000" cy="13854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5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620000" cy="1143000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امتیاز دهی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339" name="Picture 3" descr="C:\Users\Sergio\Desktop\سز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09" y="1849800"/>
            <a:ext cx="8862191" cy="49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391400" y="1066800"/>
            <a:ext cx="1676400" cy="5942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Select a citation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0800000">
            <a:off x="6324600" y="1215361"/>
            <a:ext cx="990600" cy="29712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0" y="1067509"/>
            <a:ext cx="2438400" cy="5942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Right Click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2901600" y="1191611"/>
            <a:ext cx="756000" cy="3240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1070637"/>
            <a:ext cx="2438400" cy="5942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Rating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2800" y="3352800"/>
            <a:ext cx="1656000" cy="180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77548" y="2667000"/>
            <a:ext cx="2213852" cy="41148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28800" y="3124200"/>
            <a:ext cx="3200400" cy="180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57800" y="5181600"/>
            <a:ext cx="1600200" cy="180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391400" y="5181600"/>
            <a:ext cx="1066800" cy="10944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1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8200" y="-76200"/>
            <a:ext cx="7620000" cy="941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dirty="0" smtClean="0">
                <a:solidFill>
                  <a:schemeClr val="tx1"/>
                </a:solidFill>
              </a:rPr>
              <a:t>جستجوی فایل مقاله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91400" y="914400"/>
            <a:ext cx="1676400" cy="46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Select a citation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10800000">
            <a:off x="6324600" y="1062961"/>
            <a:ext cx="990600" cy="29712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0" y="915109"/>
            <a:ext cx="2438400" cy="46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Right Click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2901600" y="1039211"/>
            <a:ext cx="756000" cy="3240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0600" y="918237"/>
            <a:ext cx="1752600" cy="43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Find Full Text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364" name="Picture 4" descr="C:\Users\Sergio\Desktop\سز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" y="1981200"/>
            <a:ext cx="9003281" cy="48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287600" y="6400800"/>
            <a:ext cx="1656000" cy="180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91800" y="6373200"/>
            <a:ext cx="1152000" cy="180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52600" y="3782400"/>
            <a:ext cx="2400990" cy="180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01200" y="2971800"/>
            <a:ext cx="2123400" cy="38862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325590" y="2362200"/>
            <a:ext cx="255810" cy="180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91400" y="1539354"/>
            <a:ext cx="1676400" cy="46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Select a citation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10800000">
            <a:off x="6324600" y="1606792"/>
            <a:ext cx="990600" cy="29712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C:\Users\Sergio\Desktop\9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343" y="1539354"/>
            <a:ext cx="504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10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91" y="2438400"/>
            <a:ext cx="8818379" cy="29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68400" y="4620600"/>
            <a:ext cx="1656000" cy="561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48904"/>
            <a:ext cx="7620000" cy="941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Copyright Alert!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91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ergio\Desktop\a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14" y="1752600"/>
            <a:ext cx="8718786" cy="4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48904"/>
            <a:ext cx="7620000" cy="941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dirty="0" smtClean="0">
                <a:solidFill>
                  <a:srgbClr val="00B050"/>
                </a:solidFill>
              </a:rPr>
              <a:t>جستجوی</a:t>
            </a:r>
            <a:r>
              <a:rPr lang="fa-IR" dirty="0" smtClean="0">
                <a:solidFill>
                  <a:schemeClr val="tx1"/>
                </a:solidFill>
              </a:rPr>
              <a:t> فایل مقاله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4495800"/>
            <a:ext cx="1152000" cy="180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7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48904"/>
            <a:ext cx="7620000" cy="941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dirty="0" smtClean="0">
                <a:solidFill>
                  <a:srgbClr val="00B050"/>
                </a:solidFill>
              </a:rPr>
              <a:t>جستجوی</a:t>
            </a:r>
            <a:r>
              <a:rPr lang="fa-IR" dirty="0" smtClean="0">
                <a:solidFill>
                  <a:schemeClr val="tx1"/>
                </a:solidFill>
              </a:rPr>
              <a:t> فایل مقاله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434" name="Picture 2" descr="C:\Users\Sergio\Desktop\12سز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7" y="1524000"/>
            <a:ext cx="9109869" cy="49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4800" y="4572000"/>
            <a:ext cx="1341120" cy="180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6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rgio\Desktop\f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65" y="1676400"/>
            <a:ext cx="9155229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4773000"/>
            <a:ext cx="1295400" cy="180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3429000"/>
            <a:ext cx="7620000" cy="180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0" y="2057400"/>
            <a:ext cx="304800" cy="180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3810000" y="1545896"/>
            <a:ext cx="360000" cy="468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200" y="48904"/>
            <a:ext cx="7620000" cy="941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00B050"/>
                </a:solidFill>
              </a:rPr>
              <a:t>FOUND PDF!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40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Sergio\Desktop\18سز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531" y="1676400"/>
            <a:ext cx="9309358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48904"/>
            <a:ext cx="7620000" cy="941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dirty="0" smtClean="0">
                <a:solidFill>
                  <a:srgbClr val="00B050"/>
                </a:solidFill>
              </a:rPr>
              <a:t>جستجوی</a:t>
            </a:r>
            <a:r>
              <a:rPr lang="fa-IR" dirty="0" smtClean="0">
                <a:solidFill>
                  <a:schemeClr val="tx1"/>
                </a:solidFill>
              </a:rPr>
              <a:t> فایل مقاله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844" y="3276600"/>
            <a:ext cx="1568355" cy="180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00199" y="3032454"/>
            <a:ext cx="7671628" cy="180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32971" y="2029800"/>
            <a:ext cx="337029" cy="3324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885100" y="990600"/>
            <a:ext cx="22098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Not Active!</a:t>
            </a:r>
            <a:r>
              <a:rPr lang="fa-IR" sz="2000" b="1" dirty="0" smtClean="0">
                <a:solidFill>
                  <a:schemeClr val="tx1"/>
                </a:solidFill>
              </a:rPr>
              <a:t>!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3810000" y="1442400"/>
            <a:ext cx="360000" cy="468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952500"/>
            <a:ext cx="22098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No attachment!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 rot="5400000">
            <a:off x="2329200" y="947100"/>
            <a:ext cx="360000" cy="468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8" grpId="0" animBg="1"/>
      <p:bldP spid="2" grpId="0" animBg="1"/>
      <p:bldP spid="9" grpId="0" animBg="1"/>
      <p:bldP spid="10" grpId="0" animBg="1"/>
      <p:bldP spid="1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ergio\Desktop\f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9675"/>
            <a:ext cx="8710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48904"/>
            <a:ext cx="7620000" cy="941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b="1" dirty="0" smtClean="0">
                <a:solidFill>
                  <a:srgbClr val="00B050"/>
                </a:solidFill>
              </a:rPr>
              <a:t>نمایش</a:t>
            </a:r>
            <a:r>
              <a:rPr lang="fa-IR" dirty="0" smtClean="0">
                <a:solidFill>
                  <a:schemeClr val="tx1"/>
                </a:solidFill>
              </a:rPr>
              <a:t> فایل مقاله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3706200"/>
            <a:ext cx="2895600" cy="180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00600" y="6324600"/>
            <a:ext cx="1828800" cy="180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0" y="6318609"/>
            <a:ext cx="990600" cy="180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8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ergio\Desktop\laptop-and-iphone-Mendel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61" y="3881663"/>
            <a:ext cx="3046154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8239"/>
            <a:ext cx="5181600" cy="1143000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بیان </a:t>
            </a:r>
            <a:r>
              <a:rPr lang="fa-IR" b="1" dirty="0" smtClean="0">
                <a:solidFill>
                  <a:srgbClr val="FF0000"/>
                </a:solidFill>
              </a:rPr>
              <a:t>مشکل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50" y="2135669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نیازمند نرم افزاری جهت  </a:t>
            </a:r>
            <a:r>
              <a:rPr lang="fa-IR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تسهیل </a:t>
            </a:r>
            <a:r>
              <a:rPr lang="fa-I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امر </a:t>
            </a:r>
            <a:r>
              <a:rPr lang="fa-IR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مدیریت و سازماندهی </a:t>
            </a:r>
            <a:r>
              <a:rPr lang="fa-I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منابع</a:t>
            </a:r>
            <a:r>
              <a:rPr lang="fa-I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و </a:t>
            </a:r>
            <a:r>
              <a:rPr lang="fa-IR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رفرنس دهی </a:t>
            </a:r>
            <a:r>
              <a:rPr lang="fa-I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بصورت </a:t>
            </a:r>
            <a:r>
              <a:rPr lang="fa-IR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خودکار</a:t>
            </a:r>
            <a:r>
              <a:rPr lang="fa-I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 rot="2269317">
            <a:off x="3380765" y="3575437"/>
            <a:ext cx="432000" cy="612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Sergio\Desktop\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324463"/>
            <a:ext cx="28575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/>
          <p:cNvSpPr/>
          <p:nvPr/>
        </p:nvSpPr>
        <p:spPr>
          <a:xfrm rot="19587446">
            <a:off x="5168048" y="3575663"/>
            <a:ext cx="432000" cy="612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C:\Users\Sergio\Desktop\as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444" y="5343525"/>
            <a:ext cx="691506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38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29600"/>
            <a:ext cx="8818379" cy="29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41809" y="4411800"/>
            <a:ext cx="1656000" cy="561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48904"/>
            <a:ext cx="7620000" cy="941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Copyright Alert!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20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rgio\Desktop\f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" y="1981200"/>
            <a:ext cx="8640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4876800"/>
            <a:ext cx="1332000" cy="180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48904"/>
            <a:ext cx="7620000" cy="941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B050"/>
                </a:solidFill>
              </a:rPr>
              <a:t>Searching!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5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rgio\Desktop\f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8642209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2000" y="5029200"/>
            <a:ext cx="1332000" cy="180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48904"/>
            <a:ext cx="7620000" cy="941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B050"/>
                </a:solidFill>
              </a:rPr>
              <a:t>URL FOUND!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58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rgio\Desktop\f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828800"/>
            <a:ext cx="9161172" cy="49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5029200"/>
            <a:ext cx="1447800" cy="180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3581400"/>
            <a:ext cx="7467600" cy="180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48904"/>
            <a:ext cx="7620000" cy="941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B050"/>
                </a:solidFill>
              </a:rPr>
              <a:t>OPEN URL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2057400"/>
            <a:ext cx="190500" cy="381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3531663" y="1372173"/>
            <a:ext cx="360000" cy="468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48904"/>
            <a:ext cx="7620000" cy="941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dirty="0" smtClean="0">
                <a:solidFill>
                  <a:srgbClr val="00B050"/>
                </a:solidFill>
              </a:rPr>
              <a:t>نمایش </a:t>
            </a:r>
            <a:r>
              <a:rPr lang="fa-IR" dirty="0" smtClean="0">
                <a:solidFill>
                  <a:schemeClr val="tx1"/>
                </a:solidFill>
              </a:rPr>
              <a:t>محتوای رفرنس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Sergio\Desktop\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21" y="1676400"/>
            <a:ext cx="9224668" cy="49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96200" y="3733800"/>
            <a:ext cx="7452000" cy="180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64900" y="5134401"/>
            <a:ext cx="2514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Double Click!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87313" y="3913800"/>
            <a:ext cx="834887" cy="1220601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8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rgio\Desktop\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27" y="1524000"/>
            <a:ext cx="9199427" cy="50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48904"/>
            <a:ext cx="7620000" cy="941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dirty="0" smtClean="0">
                <a:solidFill>
                  <a:srgbClr val="00B050"/>
                </a:solidFill>
              </a:rPr>
              <a:t>نمایش </a:t>
            </a:r>
            <a:r>
              <a:rPr lang="fa-IR" dirty="0" smtClean="0">
                <a:solidFill>
                  <a:schemeClr val="tx1"/>
                </a:solidFill>
              </a:rPr>
              <a:t>محتوای رفرنس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00" y="2487000"/>
            <a:ext cx="1944000" cy="180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791800"/>
            <a:ext cx="1944000" cy="180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60600" y="3124200"/>
            <a:ext cx="1944000" cy="252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405600"/>
            <a:ext cx="1944000" cy="252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657600"/>
            <a:ext cx="3886200" cy="288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00" y="3962400"/>
            <a:ext cx="3886200" cy="288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00" y="4267200"/>
            <a:ext cx="3886200" cy="288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4588800"/>
            <a:ext cx="3886200" cy="288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4893600"/>
            <a:ext cx="3886200" cy="288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887100" y="4106400"/>
            <a:ext cx="7611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724400" y="3818400"/>
            <a:ext cx="1447800" cy="4488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نام مختصر!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81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79" y="-98946"/>
            <a:ext cx="8488338" cy="11430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Add Attachments/Figure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Sergio\Desktop\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6" y="2286000"/>
            <a:ext cx="892150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91400" y="921224"/>
            <a:ext cx="1676400" cy="5942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Right Click</a:t>
            </a:r>
          </a:p>
        </p:txBody>
      </p:sp>
      <p:sp>
        <p:nvSpPr>
          <p:cNvPr id="6" name="Right Arrow 5"/>
          <p:cNvSpPr/>
          <p:nvPr/>
        </p:nvSpPr>
        <p:spPr>
          <a:xfrm rot="10800000">
            <a:off x="6324600" y="1069785"/>
            <a:ext cx="990600" cy="29712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0" y="921933"/>
            <a:ext cx="2438400" cy="5942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File Attachments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914400"/>
            <a:ext cx="1676400" cy="5942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Attach File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2743200" y="1056702"/>
            <a:ext cx="990600" cy="29712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91400" y="1614845"/>
            <a:ext cx="1676400" cy="5942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Right Click</a:t>
            </a:r>
          </a:p>
        </p:txBody>
      </p:sp>
      <p:sp>
        <p:nvSpPr>
          <p:cNvPr id="11" name="Right Arrow 10"/>
          <p:cNvSpPr/>
          <p:nvPr/>
        </p:nvSpPr>
        <p:spPr>
          <a:xfrm rot="10800000">
            <a:off x="6324600" y="1763406"/>
            <a:ext cx="990600" cy="29712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0000" y="1615554"/>
            <a:ext cx="2514600" cy="5942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Figure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6800" y="1608021"/>
            <a:ext cx="1676400" cy="5942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Attach Figure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0800000">
            <a:off x="2748887" y="1771511"/>
            <a:ext cx="990600" cy="29712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7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All References</a:t>
            </a:r>
            <a:endParaRPr lang="en-US" dirty="0"/>
          </a:p>
        </p:txBody>
      </p:sp>
      <p:pic>
        <p:nvPicPr>
          <p:cNvPr id="4" name="Picture 3" descr="C:\Users\Sergio\Desktop\سز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8997059" cy="47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400" y="2667000"/>
            <a:ext cx="1656000" cy="180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14800" y="3505200"/>
            <a:ext cx="2819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همه نتایج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76400" y="2741799"/>
            <a:ext cx="2438400" cy="763401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1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Sergio\Desktop\سز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8997059" cy="47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Unfilled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400" y="2895600"/>
            <a:ext cx="1656000" cy="180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14800" y="3733800"/>
            <a:ext cx="2819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به هیچ گروه خاصی اختصاص داده نشده اند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76400" y="2970399"/>
            <a:ext cx="2438400" cy="763401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22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Sergio\Desktop\سز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1" y="1917600"/>
            <a:ext cx="8997059" cy="47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060" y="152400"/>
            <a:ext cx="9144000" cy="685800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rgbClr val="FF0000"/>
                </a:solidFill>
              </a:rPr>
              <a:t>حذف</a:t>
            </a:r>
            <a:r>
              <a:rPr lang="fa-IR" dirty="0" smtClean="0">
                <a:solidFill>
                  <a:schemeClr val="tx1"/>
                </a:solidFill>
              </a:rPr>
              <a:t> بقیه</a:t>
            </a:r>
            <a:r>
              <a:rPr lang="fa-IR" dirty="0">
                <a:solidFill>
                  <a:schemeClr val="tx1"/>
                </a:solidFill>
              </a:rPr>
              <a:t> </a:t>
            </a:r>
            <a:r>
              <a:rPr lang="fa-IR" dirty="0" smtClean="0">
                <a:solidFill>
                  <a:schemeClr val="tx1"/>
                </a:solidFill>
              </a:rPr>
              <a:t>نتایج!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00" y="2944200"/>
            <a:ext cx="1656000" cy="180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91400" y="1066800"/>
            <a:ext cx="1676400" cy="5942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6324600" y="1215361"/>
            <a:ext cx="990600" cy="29712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0" y="1067509"/>
            <a:ext cx="2438400" cy="5942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Ctrl+A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0800000">
            <a:off x="2901600" y="1191611"/>
            <a:ext cx="756000" cy="3240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800" y="1070637"/>
            <a:ext cx="2438400" cy="5942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Delete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553200" y="1661046"/>
            <a:ext cx="1295400" cy="4434954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56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620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What is EndNote?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600200"/>
            <a:ext cx="883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600" dirty="0" smtClean="0"/>
              <a:t>تهیه و تدوین </a:t>
            </a:r>
            <a:r>
              <a:rPr lang="fa-IR" sz="3600" dirty="0" smtClean="0">
                <a:solidFill>
                  <a:srgbClr val="FF0000"/>
                </a:solidFill>
              </a:rPr>
              <a:t>پروژه های علمی</a:t>
            </a:r>
            <a:r>
              <a:rPr lang="fa-IR" sz="3600" dirty="0">
                <a:solidFill>
                  <a:srgbClr val="FF0000"/>
                </a:solidFill>
              </a:rPr>
              <a:t> </a:t>
            </a:r>
            <a:r>
              <a:rPr lang="fa-IR" sz="3600" dirty="0"/>
              <a:t>،</a:t>
            </a:r>
            <a:r>
              <a:rPr lang="fa-IR" sz="3600" dirty="0" smtClean="0"/>
              <a:t>  </a:t>
            </a:r>
            <a:r>
              <a:rPr lang="fa-IR" sz="3600" dirty="0" smtClean="0">
                <a:solidFill>
                  <a:srgbClr val="FF0000"/>
                </a:solidFill>
              </a:rPr>
              <a:t>مقالات</a:t>
            </a:r>
            <a:r>
              <a:rPr lang="fa-IR" sz="3600" dirty="0" smtClean="0"/>
              <a:t>، </a:t>
            </a:r>
            <a:r>
              <a:rPr lang="fa-IR" sz="3600" dirty="0" smtClean="0">
                <a:solidFill>
                  <a:srgbClr val="FF0000"/>
                </a:solidFill>
              </a:rPr>
              <a:t>تحقیقها</a:t>
            </a:r>
            <a:r>
              <a:rPr lang="fa-IR" sz="3600" dirty="0" smtClean="0"/>
              <a:t> و ... جز </a:t>
            </a:r>
            <a:r>
              <a:rPr lang="fa-IR" sz="3600" dirty="0">
                <a:solidFill>
                  <a:srgbClr val="00B050"/>
                </a:solidFill>
              </a:rPr>
              <a:t>لا</a:t>
            </a:r>
            <a:r>
              <a:rPr lang="fa-IR" sz="3600" dirty="0" smtClean="0">
                <a:solidFill>
                  <a:srgbClr val="00B050"/>
                </a:solidFill>
              </a:rPr>
              <a:t>ینفک</a:t>
            </a:r>
            <a:r>
              <a:rPr lang="fa-IR" sz="3600" dirty="0" smtClean="0"/>
              <a:t> آموزشهای آکادمیک است که تمامی دانشجویان در </a:t>
            </a:r>
            <a:r>
              <a:rPr lang="fa-IR" sz="3600" b="1" dirty="0" smtClean="0">
                <a:solidFill>
                  <a:srgbClr val="FF0000"/>
                </a:solidFill>
              </a:rPr>
              <a:t>مقطع تحصیلات تکمیلی </a:t>
            </a:r>
            <a:r>
              <a:rPr lang="fa-IR" sz="3600" dirty="0" smtClean="0"/>
              <a:t>و </a:t>
            </a:r>
            <a:r>
              <a:rPr lang="fa-IR" sz="3600" b="1" dirty="0" smtClean="0">
                <a:solidFill>
                  <a:srgbClr val="7030A0"/>
                </a:solidFill>
              </a:rPr>
              <a:t>تمامی اعضاء هیات علمی </a:t>
            </a:r>
            <a:r>
              <a:rPr lang="fa-IR" sz="3600" dirty="0" smtClean="0"/>
              <a:t>با آن سرو کار دارند.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5505271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600" b="1" dirty="0" smtClean="0">
                <a:solidFill>
                  <a:srgbClr val="00B050"/>
                </a:solidFill>
              </a:rPr>
              <a:t>مدیریت</a:t>
            </a:r>
            <a:r>
              <a:rPr lang="fa-IR" sz="3600" dirty="0" smtClean="0"/>
              <a:t> اطلاعات علمی کار </a:t>
            </a:r>
            <a:r>
              <a:rPr lang="fa-IR" sz="3600" b="1" dirty="0" smtClean="0">
                <a:solidFill>
                  <a:srgbClr val="FF0000"/>
                </a:solidFill>
              </a:rPr>
              <a:t>پر دغدغه ای </a:t>
            </a:r>
            <a:r>
              <a:rPr lang="fa-IR" sz="3600" dirty="0" smtClean="0"/>
              <a:t>است که ذهن همه پژوهشگران را به خود معطوف کرده است</a:t>
            </a:r>
            <a:endParaRPr lang="en-US" sz="3600" dirty="0"/>
          </a:p>
        </p:txBody>
      </p:sp>
      <p:sp>
        <p:nvSpPr>
          <p:cNvPr id="6" name="Down Arrow 5"/>
          <p:cNvSpPr/>
          <p:nvPr/>
        </p:nvSpPr>
        <p:spPr>
          <a:xfrm>
            <a:off x="4419600" y="4065600"/>
            <a:ext cx="648000" cy="1152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7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060" y="152400"/>
            <a:ext cx="9144000" cy="685800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سطل زباله!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219" name="Picture 3" descr="C:\Users\Sergio\Desktop\سز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73" y="1752600"/>
            <a:ext cx="8883028" cy="48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400" y="2944200"/>
            <a:ext cx="1656000" cy="180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76399" y="3124200"/>
            <a:ext cx="7195255" cy="28194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3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ergio\Desktop\سز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657543" cy="47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620000" cy="1143000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rgbClr val="FF0000"/>
                </a:solidFill>
              </a:rPr>
              <a:t>بازیابی </a:t>
            </a:r>
            <a:r>
              <a:rPr lang="fa-IR" dirty="0" smtClean="0">
                <a:solidFill>
                  <a:schemeClr val="tx1"/>
                </a:solidFill>
              </a:rPr>
              <a:t>حذف شده ها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01000" y="1066800"/>
            <a:ext cx="1066800" cy="5942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10800000">
            <a:off x="6838097" y="1220971"/>
            <a:ext cx="990600" cy="29712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25153" y="1126565"/>
            <a:ext cx="1157630" cy="5942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Ctrl+A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0800000">
            <a:off x="4724400" y="1261688"/>
            <a:ext cx="756000" cy="3240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52800" y="1072409"/>
            <a:ext cx="1219200" cy="5942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Right Click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4" idx="2"/>
          </p:cNvCxnSpPr>
          <p:nvPr/>
        </p:nvCxnSpPr>
        <p:spPr>
          <a:xfrm flipH="1">
            <a:off x="8001000" y="1661046"/>
            <a:ext cx="533400" cy="4434954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 rot="10800000">
            <a:off x="2438400" y="1224809"/>
            <a:ext cx="756000" cy="3240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4800" y="1035530"/>
            <a:ext cx="1981200" cy="5942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Restore To Library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3096600"/>
            <a:ext cx="1656000" cy="180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12643" y="6509284"/>
            <a:ext cx="1656000" cy="180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0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43000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rgbClr val="FF0000"/>
                </a:solidFill>
              </a:rPr>
              <a:t>خالی کردن </a:t>
            </a:r>
            <a:r>
              <a:rPr lang="fa-IR" dirty="0" smtClean="0">
                <a:solidFill>
                  <a:schemeClr val="tx1"/>
                </a:solidFill>
              </a:rPr>
              <a:t>سطل زباله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266" name="Picture 2" descr="C:\Users\Sergio\Desktop\سز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9" y="2146155"/>
            <a:ext cx="8836579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05600" y="1418635"/>
            <a:ext cx="2187388" cy="5942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Right Click 0n Trash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10800000">
            <a:off x="5291351" y="1567196"/>
            <a:ext cx="990600" cy="29712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28800" y="1418635"/>
            <a:ext cx="2645898" cy="5935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Empty Trash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3325200"/>
            <a:ext cx="1656000" cy="180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0" y="3477600"/>
            <a:ext cx="1219200" cy="180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4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ergio\Desktop\سز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73" y="1861218"/>
            <a:ext cx="8925322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43000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rgbClr val="FF0000"/>
                </a:solidFill>
              </a:rPr>
              <a:t>خالی کردن </a:t>
            </a:r>
            <a:r>
              <a:rPr lang="fa-IR" dirty="0" smtClean="0">
                <a:solidFill>
                  <a:schemeClr val="tx1"/>
                </a:solidFill>
              </a:rPr>
              <a:t>سطل زباله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096600"/>
            <a:ext cx="1656000" cy="180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5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rgio\Desktop\سز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81"/>
            <a:ext cx="22669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33599" y="1156999"/>
            <a:ext cx="43652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https://scholar.google.com/</a:t>
            </a:r>
          </a:p>
        </p:txBody>
      </p:sp>
      <p:pic>
        <p:nvPicPr>
          <p:cNvPr id="4099" name="Picture 3" descr="C:\Users\Sergio\Desktop\سزه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80219"/>
            <a:ext cx="8689180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715000" y="2184524"/>
            <a:ext cx="658734" cy="21506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5864367" y="1680219"/>
            <a:ext cx="360000" cy="468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00200" y="304800"/>
            <a:ext cx="76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000" dirty="0" smtClean="0"/>
              <a:t>2. </a:t>
            </a:r>
            <a:r>
              <a:rPr lang="fa-IR" sz="3000" dirty="0" smtClean="0">
                <a:solidFill>
                  <a:srgbClr val="00B050"/>
                </a:solidFill>
              </a:rPr>
              <a:t>جستجوی</a:t>
            </a:r>
            <a:r>
              <a:rPr lang="fa-IR" sz="3000" dirty="0" smtClean="0">
                <a:solidFill>
                  <a:srgbClr val="7030A0"/>
                </a:solidFill>
              </a:rPr>
              <a:t> و وارد </a:t>
            </a:r>
            <a:r>
              <a:rPr lang="fa-IR" sz="3000" dirty="0">
                <a:solidFill>
                  <a:srgbClr val="7030A0"/>
                </a:solidFill>
              </a:rPr>
              <a:t>کردن</a:t>
            </a:r>
            <a:r>
              <a:rPr lang="fa-IR" sz="3000" b="1" dirty="0">
                <a:solidFill>
                  <a:srgbClr val="0070C0"/>
                </a:solidFill>
              </a:rPr>
              <a:t> سایتیشن </a:t>
            </a:r>
            <a:r>
              <a:rPr lang="fa-IR" sz="3000" dirty="0"/>
              <a:t>بوسیله </a:t>
            </a:r>
            <a:r>
              <a:rPr lang="fa-IR" sz="3000" dirty="0" smtClean="0"/>
              <a:t>توسط سایت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22896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9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Sergio\Desktop\سز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053952" cy="51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25600" y="76200"/>
            <a:ext cx="2275199" cy="1143000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00B050"/>
                </a:solidFill>
              </a:rPr>
              <a:t>تنظیمات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5486400"/>
            <a:ext cx="1656000" cy="180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26820" y="5948938"/>
            <a:ext cx="1592580" cy="18282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99000" y="6135671"/>
            <a:ext cx="630000" cy="18282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5400000">
            <a:off x="3711600" y="6042000"/>
            <a:ext cx="360000" cy="468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94443" y="152400"/>
            <a:ext cx="223115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600" b="1" spc="-1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Settings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76800" y="6385271"/>
            <a:ext cx="693000" cy="32032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5105400" y="5813081"/>
            <a:ext cx="360000" cy="468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1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ergio\Desktop\سز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" y="1571767"/>
            <a:ext cx="9152872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11201" y="152400"/>
            <a:ext cx="4027799" cy="1143000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00B050"/>
                </a:solidFill>
              </a:rPr>
              <a:t>جستجو در سایت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216430" y="3553602"/>
            <a:ext cx="360000" cy="468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19800" y="4021602"/>
            <a:ext cx="693000" cy="32032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17000" y="4038600"/>
            <a:ext cx="2598000" cy="32032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359391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Google Scholar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67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9"/>
            <a:ext cx="7620000" cy="1143000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بررسی نتایج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Sergio\Desktop\سز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3" y="1725304"/>
            <a:ext cx="9018159" cy="49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35800" y="3429001"/>
            <a:ext cx="693000" cy="3048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76600" y="3429001"/>
            <a:ext cx="914400" cy="3048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1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Import to EndNote!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7709"/>
            <a:ext cx="9144000" cy="55302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8800" y="3352800"/>
            <a:ext cx="693000" cy="3048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1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2000"/>
            <a:ext cx="9040935" cy="5436000"/>
          </a:xfrm>
        </p:spPr>
      </p:pic>
      <p:sp>
        <p:nvSpPr>
          <p:cNvPr id="5" name="Rectangle 4"/>
          <p:cNvSpPr/>
          <p:nvPr/>
        </p:nvSpPr>
        <p:spPr>
          <a:xfrm>
            <a:off x="5257800" y="2057400"/>
            <a:ext cx="2133600" cy="4572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6144600" y="1524000"/>
            <a:ext cx="360000" cy="468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620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Import to EndNote!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700" y="1066800"/>
            <a:ext cx="1447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Double Click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620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What is EndNote?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44958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600" dirty="0" smtClean="0"/>
              <a:t>نرم افزاری است جهت </a:t>
            </a:r>
            <a:r>
              <a:rPr lang="fa-IR" sz="3600" b="1" dirty="0" smtClean="0">
                <a:solidFill>
                  <a:srgbClr val="FF0000"/>
                </a:solidFill>
              </a:rPr>
              <a:t>تسهیل امر </a:t>
            </a:r>
            <a:r>
              <a:rPr lang="fa-IR" sz="3600" b="1" dirty="0" smtClean="0">
                <a:solidFill>
                  <a:srgbClr val="00B050"/>
                </a:solidFill>
              </a:rPr>
              <a:t>مدیریت و سازماندهی </a:t>
            </a:r>
            <a:r>
              <a:rPr lang="fa-IR" sz="3600" dirty="0" smtClean="0"/>
              <a:t>و </a:t>
            </a:r>
            <a:r>
              <a:rPr lang="fa-IR" sz="3600" dirty="0" smtClean="0">
                <a:solidFill>
                  <a:srgbClr val="7030A0"/>
                </a:solidFill>
              </a:rPr>
              <a:t>منابع و مآخذ </a:t>
            </a:r>
            <a:r>
              <a:rPr lang="fa-IR" sz="3600" dirty="0"/>
              <a:t>با ایجاد یک </a:t>
            </a:r>
            <a:r>
              <a:rPr lang="fa-IR" sz="3600" b="1" dirty="0">
                <a:solidFill>
                  <a:srgbClr val="00B0F0"/>
                </a:solidFill>
              </a:rPr>
              <a:t>بانک اطلاعاتی </a:t>
            </a:r>
            <a:r>
              <a:rPr lang="fa-IR" sz="3600" dirty="0"/>
              <a:t>از مقالات</a:t>
            </a:r>
            <a:r>
              <a:rPr lang="fa-IR" sz="3600" dirty="0" smtClean="0"/>
              <a:t> !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2261820"/>
            <a:ext cx="7668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600" dirty="0" smtClean="0"/>
              <a:t>توسط </a:t>
            </a:r>
            <a:r>
              <a:rPr lang="fa-IR" sz="3600" dirty="0" smtClean="0">
                <a:solidFill>
                  <a:srgbClr val="00B050"/>
                </a:solidFill>
              </a:rPr>
              <a:t>موسسه</a:t>
            </a:r>
            <a:r>
              <a:rPr lang="fa-IR" sz="3600" dirty="0" smtClean="0"/>
              <a:t>                          تهیه شده است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886201" y="2354151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THOMSON REUTERS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25" y="2145607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own Arrow 9"/>
          <p:cNvSpPr/>
          <p:nvPr/>
        </p:nvSpPr>
        <p:spPr>
          <a:xfrm>
            <a:off x="4495800" y="3195600"/>
            <a:ext cx="576000" cy="1224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2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Imported References!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9144000" cy="49447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922" y="2743200"/>
            <a:ext cx="1584278" cy="2286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7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Download PFD file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Sergio\Desktop\سز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3" y="1725304"/>
            <a:ext cx="9018159" cy="49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43600" y="2819400"/>
            <a:ext cx="2362200" cy="4572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Summing Junction 5"/>
          <p:cNvSpPr/>
          <p:nvPr/>
        </p:nvSpPr>
        <p:spPr>
          <a:xfrm>
            <a:off x="6858000" y="3657600"/>
            <a:ext cx="304800" cy="304800"/>
          </a:xfrm>
          <a:prstGeom prst="flowChartSummingJuncti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43600" y="4419600"/>
            <a:ext cx="2362200" cy="4572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Summing Junction 7"/>
          <p:cNvSpPr/>
          <p:nvPr/>
        </p:nvSpPr>
        <p:spPr>
          <a:xfrm>
            <a:off x="6781800" y="5257800"/>
            <a:ext cx="304800" cy="304800"/>
          </a:xfrm>
          <a:prstGeom prst="flowChartSummingJuncti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0" y="6096000"/>
            <a:ext cx="2362200" cy="4572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C:\Users\Sergio\Desktop\as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255" y="4191000"/>
            <a:ext cx="691506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01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52034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0"/>
            <a:ext cx="4800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600" spc="-100" dirty="0">
                <a:latin typeface="+mj-lt"/>
                <a:ea typeface="+mj-ea"/>
                <a:cs typeface="+mj-cs"/>
              </a:rPr>
              <a:t>Attach PDF File</a:t>
            </a:r>
          </a:p>
        </p:txBody>
      </p:sp>
      <p:sp>
        <p:nvSpPr>
          <p:cNvPr id="6" name="Rectangle 5"/>
          <p:cNvSpPr/>
          <p:nvPr/>
        </p:nvSpPr>
        <p:spPr>
          <a:xfrm>
            <a:off x="3121072" y="5562600"/>
            <a:ext cx="1584278" cy="2286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05600" y="1005954"/>
            <a:ext cx="2438400" cy="5942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Right Click 0n Citation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0800000">
            <a:off x="5638800" y="1219201"/>
            <a:ext cx="990600" cy="29712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0" y="1006686"/>
            <a:ext cx="1800000" cy="5935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File Attachments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49622" y="2438400"/>
            <a:ext cx="1927178" cy="44196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68922" y="5570561"/>
            <a:ext cx="1584278" cy="2286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922" y="2667000"/>
            <a:ext cx="1584278" cy="2286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800000">
            <a:off x="2707943" y="1179133"/>
            <a:ext cx="990600" cy="29712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79143" y="966618"/>
            <a:ext cx="1800000" cy="5935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Attach File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40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533" y="1882812"/>
            <a:ext cx="9144000" cy="49751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05167" y="152400"/>
            <a:ext cx="4800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600" spc="-100" dirty="0">
                <a:latin typeface="+mj-lt"/>
                <a:ea typeface="+mj-ea"/>
                <a:cs typeface="+mj-cs"/>
              </a:rPr>
              <a:t>Attach PDF File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0" y="3581400"/>
            <a:ext cx="533400" cy="4572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24200" y="3886200"/>
            <a:ext cx="1752600" cy="48420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43600" y="5486400"/>
            <a:ext cx="533400" cy="2286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117000" y="5018400"/>
            <a:ext cx="360000" cy="468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0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2133600"/>
            <a:ext cx="9144000" cy="48980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5167" y="152400"/>
            <a:ext cx="4800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600" spc="-100" dirty="0">
                <a:latin typeface="+mj-lt"/>
                <a:ea typeface="+mj-ea"/>
                <a:cs typeface="+mj-cs"/>
              </a:rPr>
              <a:t>Attach PDF File</a:t>
            </a:r>
          </a:p>
        </p:txBody>
      </p:sp>
      <p:sp>
        <p:nvSpPr>
          <p:cNvPr id="6" name="Rectangle 5"/>
          <p:cNvSpPr/>
          <p:nvPr/>
        </p:nvSpPr>
        <p:spPr>
          <a:xfrm>
            <a:off x="1600200" y="3733800"/>
            <a:ext cx="228600" cy="48420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6008" y="2362200"/>
            <a:ext cx="335280" cy="48420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1534500" y="3124200"/>
            <a:ext cx="360000" cy="468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3631288" y="1665600"/>
            <a:ext cx="360000" cy="468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Add References to!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087"/>
            <a:ext cx="9144000" cy="49821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64657" y="1310754"/>
            <a:ext cx="2438400" cy="5942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Right Click 0n Citation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10800000">
            <a:off x="5597857" y="1524001"/>
            <a:ext cx="990600" cy="29712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05200" y="1311486"/>
            <a:ext cx="2063857" cy="5935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Add References to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0800000">
            <a:off x="2667000" y="1483932"/>
            <a:ext cx="685800" cy="29712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8200" y="1271418"/>
            <a:ext cx="1800000" cy="5935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Face Recognition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06822" y="2590800"/>
            <a:ext cx="1927178" cy="42672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44922" y="3352800"/>
            <a:ext cx="1584278" cy="2286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49922" y="3733800"/>
            <a:ext cx="1584278" cy="2286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4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2226" y="-2879"/>
            <a:ext cx="91957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400" dirty="0" smtClean="0">
                <a:solidFill>
                  <a:srgbClr val="00B050"/>
                </a:solidFill>
              </a:rPr>
              <a:t>3. جستجوی</a:t>
            </a:r>
            <a:r>
              <a:rPr lang="fa-IR" sz="3400" dirty="0" smtClean="0">
                <a:solidFill>
                  <a:srgbClr val="7030A0"/>
                </a:solidFill>
              </a:rPr>
              <a:t> </a:t>
            </a:r>
            <a:r>
              <a:rPr lang="fa-IR" sz="3400" dirty="0">
                <a:solidFill>
                  <a:srgbClr val="7030A0"/>
                </a:solidFill>
              </a:rPr>
              <a:t>وارد کردن</a:t>
            </a:r>
            <a:r>
              <a:rPr lang="fa-IR" sz="3400" dirty="0"/>
              <a:t> </a:t>
            </a:r>
            <a:r>
              <a:rPr lang="fa-IR" sz="3400" b="1" dirty="0">
                <a:solidFill>
                  <a:srgbClr val="0070C0"/>
                </a:solidFill>
              </a:rPr>
              <a:t>سایتیشن</a:t>
            </a:r>
            <a:r>
              <a:rPr lang="fa-IR" sz="3400" dirty="0"/>
              <a:t>  </a:t>
            </a:r>
            <a:r>
              <a:rPr lang="fa-IR" sz="3400" dirty="0">
                <a:solidFill>
                  <a:schemeClr val="tx1"/>
                </a:solidFill>
              </a:rPr>
              <a:t>توسط</a:t>
            </a:r>
            <a:r>
              <a:rPr lang="fa-IR" sz="3400" dirty="0"/>
              <a:t> </a:t>
            </a:r>
            <a:r>
              <a:rPr lang="fa-IR" sz="3400" dirty="0">
                <a:solidFill>
                  <a:srgbClr val="FF0000"/>
                </a:solidFill>
              </a:rPr>
              <a:t>دیتا بیسهای </a:t>
            </a:r>
            <a:r>
              <a:rPr lang="fa-IR" sz="3400" dirty="0" smtClean="0">
                <a:solidFill>
                  <a:schemeClr val="tx1"/>
                </a:solidFill>
              </a:rPr>
              <a:t>علمی همچون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64906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ScienceDirect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1295400"/>
            <a:ext cx="6477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http://www.sciencedirect.com/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905000"/>
            <a:ext cx="9144000" cy="50375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7" y="1981200"/>
            <a:ext cx="943617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87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Advanced Search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9144000" cy="48427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0" y="2094931"/>
            <a:ext cx="914400" cy="2286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4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6200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Advanced Search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18" y="1676400"/>
            <a:ext cx="9144000" cy="50485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3390900"/>
            <a:ext cx="2514600" cy="1905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24200" y="3347682"/>
            <a:ext cx="1257300" cy="23371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516" y="3616941"/>
            <a:ext cx="1257300" cy="23371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4007" y="5562600"/>
            <a:ext cx="2819400" cy="23371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5417" y="4271762"/>
            <a:ext cx="999984" cy="45263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5400000">
            <a:off x="2813407" y="4146680"/>
            <a:ext cx="360000" cy="468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47800" y="4308425"/>
            <a:ext cx="1257300" cy="23371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5416" y="4876800"/>
            <a:ext cx="3133583" cy="5334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4800" y="3881082"/>
            <a:ext cx="2819400" cy="23371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5938482"/>
            <a:ext cx="628366" cy="23371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5400000">
            <a:off x="1115401" y="5813400"/>
            <a:ext cx="360000" cy="468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8" y="2152800"/>
            <a:ext cx="9155018" cy="42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Results!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4800" y="2514600"/>
            <a:ext cx="1066800" cy="381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334" y="2057400"/>
            <a:ext cx="1066800" cy="381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723866"/>
            <a:ext cx="1219200" cy="108613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4247866"/>
            <a:ext cx="1981200" cy="123853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62200" y="2538549"/>
            <a:ext cx="228600" cy="357051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64117" y="5471160"/>
            <a:ext cx="226683" cy="381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070000" y="2603400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24429" y="5553660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6130834" y="3429000"/>
            <a:ext cx="914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14600" y="2133600"/>
            <a:ext cx="1066800" cy="381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1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0" y="274638"/>
            <a:ext cx="5372100" cy="1143000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قابلیتهای نرم افزار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1" y="2096869"/>
            <a:ext cx="7954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600" dirty="0" smtClean="0"/>
              <a:t>1. </a:t>
            </a:r>
            <a:r>
              <a:rPr lang="fa-IR" sz="3600" dirty="0" smtClean="0">
                <a:solidFill>
                  <a:srgbClr val="7030A0"/>
                </a:solidFill>
              </a:rPr>
              <a:t>مدیریت، </a:t>
            </a:r>
            <a:r>
              <a:rPr lang="fa-IR" sz="3600" dirty="0" smtClean="0">
                <a:solidFill>
                  <a:srgbClr val="00B050"/>
                </a:solidFill>
              </a:rPr>
              <a:t>سازماندهی</a:t>
            </a:r>
            <a:r>
              <a:rPr lang="fa-IR" sz="3600" dirty="0" smtClean="0">
                <a:solidFill>
                  <a:srgbClr val="7030A0"/>
                </a:solidFill>
              </a:rPr>
              <a:t> </a:t>
            </a:r>
            <a:r>
              <a:rPr lang="fa-IR" sz="3600" dirty="0" smtClean="0"/>
              <a:t>و</a:t>
            </a:r>
            <a:r>
              <a:rPr lang="fa-IR" sz="3600" dirty="0" smtClean="0">
                <a:solidFill>
                  <a:srgbClr val="7030A0"/>
                </a:solidFill>
              </a:rPr>
              <a:t> </a:t>
            </a:r>
            <a:r>
              <a:rPr lang="fa-IR" sz="3600" b="1" dirty="0" smtClean="0">
                <a:solidFill>
                  <a:srgbClr val="FF0000"/>
                </a:solidFill>
              </a:rPr>
              <a:t>ذخیره</a:t>
            </a:r>
            <a:r>
              <a:rPr lang="fa-IR" sz="3600" dirty="0" smtClean="0">
                <a:solidFill>
                  <a:srgbClr val="7030A0"/>
                </a:solidFill>
              </a:rPr>
              <a:t> </a:t>
            </a:r>
            <a:r>
              <a:rPr lang="fa-IR" sz="3600" dirty="0" smtClean="0"/>
              <a:t>منابع و مآخذ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89560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dirty="0" smtClean="0"/>
              <a:t>2. ایجاد </a:t>
            </a:r>
            <a:r>
              <a:rPr lang="fa-IR" sz="3200" dirty="0"/>
              <a:t>یک </a:t>
            </a:r>
            <a:r>
              <a:rPr lang="fa-IR" sz="3200" dirty="0">
                <a:solidFill>
                  <a:srgbClr val="7030A0"/>
                </a:solidFill>
              </a:rPr>
              <a:t>بانک </a:t>
            </a:r>
            <a:r>
              <a:rPr lang="fa-IR" sz="3200" dirty="0" smtClean="0">
                <a:solidFill>
                  <a:srgbClr val="7030A0"/>
                </a:solidFill>
              </a:rPr>
              <a:t>اطلاعاتی </a:t>
            </a:r>
            <a:r>
              <a:rPr lang="fa-IR" sz="3200" dirty="0" smtClean="0"/>
              <a:t>سازمان یافته به شکل </a:t>
            </a:r>
            <a:r>
              <a:rPr lang="fa-IR" sz="3200" dirty="0" smtClean="0">
                <a:solidFill>
                  <a:srgbClr val="7030A0"/>
                </a:solidFill>
              </a:rPr>
              <a:t>کتابخانه</a:t>
            </a:r>
            <a:r>
              <a:rPr lang="fa-IR" sz="3200" dirty="0" smtClean="0"/>
              <a:t> مجازی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038600" y="4800600"/>
            <a:ext cx="4878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dirty="0" smtClean="0"/>
              <a:t>3. نصب شدن برروی نرم افزار</a:t>
            </a:r>
            <a:endParaRPr lang="en-US" sz="3200" dirty="0"/>
          </a:p>
        </p:txBody>
      </p:sp>
      <p:pic>
        <p:nvPicPr>
          <p:cNvPr id="15" name="Picture 2" descr="C:\Users\Sergio\Desktop\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381000"/>
            <a:ext cx="28575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429000" y="4749225"/>
            <a:ext cx="1115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5935" y="3962400"/>
            <a:ext cx="2819400" cy="6096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Library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1600200" y="3458400"/>
            <a:ext cx="360000" cy="504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 descr="C:\Users\Sergio\Desktop\s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5450060"/>
            <a:ext cx="7120463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315200" y="5487121"/>
            <a:ext cx="1143000" cy="612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8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7" grpId="0"/>
      <p:bldP spid="18" grpId="0" animBg="1"/>
      <p:bldP spid="21" grpId="0" animBg="1"/>
      <p:bldP spid="11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2467"/>
            <a:ext cx="9144000" cy="57835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4600" y="3220303"/>
            <a:ext cx="5562600" cy="1905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115900" y="2752303"/>
            <a:ext cx="360000" cy="468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Results!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476731" y="3193209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0" y="3962400"/>
            <a:ext cx="914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91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07150"/>
            <a:ext cx="5629870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46598" y="3867150"/>
            <a:ext cx="3830402" cy="1905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87354" y="5334000"/>
            <a:ext cx="1538245" cy="32829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84688" y="5736322"/>
            <a:ext cx="2292111" cy="360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5400000">
            <a:off x="3711600" y="6262050"/>
            <a:ext cx="360000" cy="468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84688" y="6248400"/>
            <a:ext cx="1072911" cy="42765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-762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Export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07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87137"/>
            <a:ext cx="6370786" cy="4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-762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Export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5638800"/>
            <a:ext cx="1219200" cy="5334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5400000">
            <a:off x="6759600" y="5671500"/>
            <a:ext cx="360000" cy="468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48793" y="4343400"/>
            <a:ext cx="2660749" cy="3048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0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123"/>
            <a:ext cx="9144000" cy="551976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-762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Export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6451" y="1828800"/>
            <a:ext cx="2660749" cy="4572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800825" y="1308123"/>
            <a:ext cx="360000" cy="468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91200" y="708831"/>
            <a:ext cx="2438400" cy="5942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Double Click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77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9144000" cy="4953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-762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Imported References!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3810000"/>
            <a:ext cx="152400" cy="2286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" y="3048000"/>
            <a:ext cx="1491018" cy="1143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0" y="2362200"/>
            <a:ext cx="304800" cy="2286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1219200"/>
            <a:ext cx="2438400" cy="5942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 attachments!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3831000" y="1752600"/>
            <a:ext cx="360000" cy="468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0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2467"/>
            <a:ext cx="9144000" cy="57835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620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Download PDF File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12576" y="3672296"/>
            <a:ext cx="1257300" cy="25146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51711" y="6096000"/>
            <a:ext cx="1257300" cy="25146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5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7620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Attach PDF file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7360"/>
            <a:ext cx="9144000" cy="51968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92522" y="5562600"/>
            <a:ext cx="1584278" cy="2286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05600" y="1005954"/>
            <a:ext cx="2438400" cy="5942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Right Click 0n Citation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0800000">
            <a:off x="5638800" y="1219201"/>
            <a:ext cx="990600" cy="29712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0" y="1006686"/>
            <a:ext cx="1800000" cy="5935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File Attachments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0400" y="2438400"/>
            <a:ext cx="1927178" cy="44196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97522" y="5638800"/>
            <a:ext cx="1584278" cy="2286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2707943" y="1179133"/>
            <a:ext cx="990600" cy="29712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79143" y="966618"/>
            <a:ext cx="1800000" cy="5935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Attach File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34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33" y="2209800"/>
            <a:ext cx="9144000" cy="488390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3048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Attach PDF file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3882788"/>
            <a:ext cx="685800" cy="5334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4200" y="4301888"/>
            <a:ext cx="1905000" cy="34986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43600" y="5676900"/>
            <a:ext cx="685800" cy="2667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106500" y="5167883"/>
            <a:ext cx="360000" cy="468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Open File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9144000" cy="47846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0" y="3505200"/>
            <a:ext cx="228600" cy="381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0800000">
            <a:off x="4482415" y="3858904"/>
            <a:ext cx="360000" cy="468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28914" y="4381500"/>
            <a:ext cx="26670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 on Citation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86200" y="2133600"/>
            <a:ext cx="228600" cy="381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1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  <p:bldP spid="9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Add References to!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087"/>
            <a:ext cx="9144000" cy="49821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64657" y="1310754"/>
            <a:ext cx="2438400" cy="5942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Right Click 0n Citation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10800000">
            <a:off x="5597857" y="1524001"/>
            <a:ext cx="990600" cy="29712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05200" y="1311486"/>
            <a:ext cx="2063857" cy="5935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Add References to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0800000">
            <a:off x="2667000" y="1483932"/>
            <a:ext cx="685800" cy="29712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8200" y="1271418"/>
            <a:ext cx="1800000" cy="5935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Face Recognition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06822" y="2590800"/>
            <a:ext cx="1927178" cy="42672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44922" y="3352800"/>
            <a:ext cx="1584278" cy="2286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49922" y="3733800"/>
            <a:ext cx="1584278" cy="2286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1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1051</TotalTime>
  <Words>1354</Words>
  <Application>Microsoft Office PowerPoint</Application>
  <PresentationFormat>On-screen Show (4:3)</PresentationFormat>
  <Paragraphs>359</Paragraphs>
  <Slides>159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159</vt:i4>
      </vt:variant>
    </vt:vector>
  </HeadingPairs>
  <TitlesOfParts>
    <vt:vector size="160" baseType="lpstr">
      <vt:lpstr>Adjacency</vt:lpstr>
      <vt:lpstr> آموزش نرم افزار</vt:lpstr>
      <vt:lpstr>Why EndNote?</vt:lpstr>
      <vt:lpstr>Why EndNote?</vt:lpstr>
      <vt:lpstr>PowerPoint Presentation</vt:lpstr>
      <vt:lpstr>بیان مشکل</vt:lpstr>
      <vt:lpstr>بیان مشکل</vt:lpstr>
      <vt:lpstr>What is EndNote?</vt:lpstr>
      <vt:lpstr>What is EndNote?</vt:lpstr>
      <vt:lpstr>قابلیتهای نرم افزار </vt:lpstr>
      <vt:lpstr>PowerPoint Presentation</vt:lpstr>
      <vt:lpstr>انواع منابع</vt:lpstr>
      <vt:lpstr>Citation&amp; Bibliography</vt:lpstr>
      <vt:lpstr>ابزارها و امکانات لازم برای استفاده از نرم افزار</vt:lpstr>
      <vt:lpstr>نصب نرم افزار</vt:lpstr>
      <vt:lpstr>نصب نرم افزار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مراحل کلی کار با نرم افزار</vt:lpstr>
      <vt:lpstr> راههای جستجوی مقاله و وارد کردن  سایتیشن در نرم افزار</vt:lpstr>
      <vt:lpstr> راههای جستجوی مقاله و وارد کردن سایتیشن در نرم افزار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انتخاب پایگاه داده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مرتب کردن نتایج بر حسب حروف الفبا</vt:lpstr>
      <vt:lpstr>PowerPoint Presentation</vt:lpstr>
      <vt:lpstr>PowerPoint Presentation</vt:lpstr>
      <vt:lpstr>گروه بندی برگزیدها</vt:lpstr>
      <vt:lpstr>ایجاد گروه جدید ، نامگذاری و افزودن برگزیدها به گروه جدید</vt:lpstr>
      <vt:lpstr>ویرایش گروه ایجاد شده</vt:lpstr>
      <vt:lpstr>امتیاز دهی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 Attachments/Figure</vt:lpstr>
      <vt:lpstr>All References</vt:lpstr>
      <vt:lpstr>Unfilled</vt:lpstr>
      <vt:lpstr>حذف بقیه نتایج!</vt:lpstr>
      <vt:lpstr>سطل زباله!</vt:lpstr>
      <vt:lpstr>بازیابی حذف شده ها</vt:lpstr>
      <vt:lpstr>خالی کردن سطل زباله</vt:lpstr>
      <vt:lpstr>خالی کردن سطل زباله</vt:lpstr>
      <vt:lpstr>PowerPoint Presentation</vt:lpstr>
      <vt:lpstr>تنظیمات</vt:lpstr>
      <vt:lpstr>جستجو در سایت</vt:lpstr>
      <vt:lpstr>بررسی نتایج</vt:lpstr>
      <vt:lpstr>Import to EndNote!</vt:lpstr>
      <vt:lpstr>Import to EndNote!</vt:lpstr>
      <vt:lpstr>Imported References!</vt:lpstr>
      <vt:lpstr>Download PFD file</vt:lpstr>
      <vt:lpstr>PowerPoint Presentation</vt:lpstr>
      <vt:lpstr>PowerPoint Presentation</vt:lpstr>
      <vt:lpstr>PowerPoint Presentation</vt:lpstr>
      <vt:lpstr>Add References to!</vt:lpstr>
      <vt:lpstr>3. جستجوی وارد کردن سایتیشن  توسط دیتا بیسهای علمی همچون</vt:lpstr>
      <vt:lpstr>Advanced Search</vt:lpstr>
      <vt:lpstr>Advanced Search</vt:lpstr>
      <vt:lpstr>Results!</vt:lpstr>
      <vt:lpstr>Results!</vt:lpstr>
      <vt:lpstr>PowerPoint Presentation</vt:lpstr>
      <vt:lpstr>PowerPoint Presentation</vt:lpstr>
      <vt:lpstr>PowerPoint Presentation</vt:lpstr>
      <vt:lpstr>PowerPoint Presentation</vt:lpstr>
      <vt:lpstr>Download PDF File</vt:lpstr>
      <vt:lpstr>Attach PDF file</vt:lpstr>
      <vt:lpstr>PowerPoint Presentation</vt:lpstr>
      <vt:lpstr>Open File</vt:lpstr>
      <vt:lpstr>Add References to!</vt:lpstr>
      <vt:lpstr>3. جستجوی وارد کردن سایتیشن  توسط دیتا بیسهای علمی همچون</vt:lpstr>
      <vt:lpstr>PowerPoint Presentation</vt:lpstr>
      <vt:lpstr>PowerPoint Presentation</vt:lpstr>
      <vt:lpstr>3. جستجوی وارد کردن سایتیشن  توسط دیتا بیسهای علمی همچون</vt:lpstr>
      <vt:lpstr>Export Citation</vt:lpstr>
      <vt:lpstr>PowerPoint Presentation</vt:lpstr>
      <vt:lpstr>PowerPoint Presentation</vt:lpstr>
      <vt:lpstr>PowerPoint Presentation</vt:lpstr>
      <vt:lpstr>PowerPoint Presentation</vt:lpstr>
      <vt:lpstr>Save the Changes!</vt:lpstr>
      <vt:lpstr>Famous Citation Styles of Journals</vt:lpstr>
      <vt:lpstr>How to find EndNote Output Styles?</vt:lpstr>
      <vt:lpstr>How to find EndNote Output Styles?</vt:lpstr>
      <vt:lpstr>Results</vt:lpstr>
      <vt:lpstr>Save the Style</vt:lpstr>
      <vt:lpstr>Word فهرست منابع در     </vt:lpstr>
      <vt:lpstr>How to Cite Using Word!</vt:lpstr>
      <vt:lpstr>Select the Style!</vt:lpstr>
      <vt:lpstr>Select the Style!</vt:lpstr>
      <vt:lpstr>Select the Style!</vt:lpstr>
      <vt:lpstr>Add Citation( First Way)</vt:lpstr>
      <vt:lpstr>Insert Citation</vt:lpstr>
      <vt:lpstr>Check the Results!</vt:lpstr>
      <vt:lpstr>Edit Citation</vt:lpstr>
      <vt:lpstr>Delete Citation</vt:lpstr>
      <vt:lpstr>Add Citation (First Way)</vt:lpstr>
      <vt:lpstr>Find Citation</vt:lpstr>
      <vt:lpstr>Check Results</vt:lpstr>
      <vt:lpstr>Edit Reference!</vt:lpstr>
      <vt:lpstr>Edit Reference!</vt:lpstr>
      <vt:lpstr>Edit Reference!</vt:lpstr>
      <vt:lpstr>Update Citations</vt:lpstr>
      <vt:lpstr>PowerPoint Presentation</vt:lpstr>
      <vt:lpstr>Add Citation (Second Way)</vt:lpstr>
      <vt:lpstr>Insert Selected Citation</vt:lpstr>
      <vt:lpstr>Check Results</vt:lpstr>
      <vt:lpstr>Change the Style!</vt:lpstr>
      <vt:lpstr>See the Results!</vt:lpstr>
      <vt:lpstr>Change the Font of Citation</vt:lpstr>
      <vt:lpstr>Change the Font of Citation</vt:lpstr>
      <vt:lpstr>Citations with New Font!</vt:lpstr>
      <vt:lpstr>Edit  and Create New Style</vt:lpstr>
      <vt:lpstr>Edit Citations</vt:lpstr>
      <vt:lpstr>What is Citation?!!</vt:lpstr>
      <vt:lpstr>Citations/ Templates</vt:lpstr>
      <vt:lpstr>Citations/ Author Name</vt:lpstr>
      <vt:lpstr>Citations/ Author Lists</vt:lpstr>
      <vt:lpstr>Edit Bibliography</vt:lpstr>
      <vt:lpstr>What is Bibliography?!</vt:lpstr>
      <vt:lpstr>Bibliography/Templates</vt:lpstr>
      <vt:lpstr>Bibliography/Author lists</vt:lpstr>
      <vt:lpstr>Bibliography/Author Name</vt:lpstr>
      <vt:lpstr>Bibliography/ Layout</vt:lpstr>
      <vt:lpstr>Bibliography/ Sort Order</vt:lpstr>
      <vt:lpstr>Save the New Style</vt:lpstr>
      <vt:lpstr>Save the Style!</vt:lpstr>
      <vt:lpstr>Back Up library!</vt:lpstr>
      <vt:lpstr>PowerPoint Presentation</vt:lpstr>
      <vt:lpstr>PowerPoint Presentation</vt:lpstr>
      <vt:lpstr>Any Questions?!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آموزش نرم افراز EndNote</dc:title>
  <dc:creator>Sajad Farokhi</dc:creator>
  <cp:lastModifiedBy>Sajad</cp:lastModifiedBy>
  <cp:revision>169</cp:revision>
  <dcterms:created xsi:type="dcterms:W3CDTF">2006-08-16T00:00:00Z</dcterms:created>
  <dcterms:modified xsi:type="dcterms:W3CDTF">2015-11-07T12:10:16Z</dcterms:modified>
</cp:coreProperties>
</file>