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28"/>
  </p:notesMasterIdLst>
  <p:sldIdLst>
    <p:sldId id="256" r:id="rId2"/>
    <p:sldId id="260" r:id="rId3"/>
    <p:sldId id="257" r:id="rId4"/>
    <p:sldId id="262" r:id="rId5"/>
    <p:sldId id="259" r:id="rId6"/>
    <p:sldId id="263" r:id="rId7"/>
    <p:sldId id="261" r:id="rId8"/>
    <p:sldId id="264" r:id="rId9"/>
    <p:sldId id="265" r:id="rId10"/>
    <p:sldId id="268" r:id="rId11"/>
    <p:sldId id="266" r:id="rId12"/>
    <p:sldId id="267" r:id="rId13"/>
    <p:sldId id="269" r:id="rId14"/>
    <p:sldId id="270" r:id="rId15"/>
    <p:sldId id="272" r:id="rId16"/>
    <p:sldId id="273" r:id="rId17"/>
    <p:sldId id="274" r:id="rId18"/>
    <p:sldId id="275" r:id="rId19"/>
    <p:sldId id="276" r:id="rId20"/>
    <p:sldId id="277" r:id="rId21"/>
    <p:sldId id="282" r:id="rId22"/>
    <p:sldId id="283" r:id="rId23"/>
    <p:sldId id="280" r:id="rId24"/>
    <p:sldId id="281" r:id="rId25"/>
    <p:sldId id="271" r:id="rId26"/>
    <p:sldId id="279" r:id="rId27"/>
  </p:sldIdLst>
  <p:sldSz cx="9144000" cy="6858000" type="screen4x3"/>
  <p:notesSz cx="6858000" cy="9144000"/>
  <p:defaultTextStyle>
    <a:defPPr>
      <a:defRPr lang="ar-SA"/>
    </a:defPPr>
    <a:lvl1pPr algn="ct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ct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ct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ct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ct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9900"/>
    <a:srgbClr val="FFFF00"/>
    <a:srgbClr val="FFFF66"/>
    <a:srgbClr val="FFFFCC"/>
    <a:srgbClr val="66FFFF"/>
    <a:srgbClr val="FF0000"/>
    <a:srgbClr val="FFFF99"/>
    <a:srgbClr val="1516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1" autoAdjust="0"/>
    <p:restoredTop sz="95697" autoAdjust="0"/>
  </p:normalViewPr>
  <p:slideViewPr>
    <p:cSldViewPr>
      <p:cViewPr varScale="1">
        <p:scale>
          <a:sx n="79" d="100"/>
          <a:sy n="79" d="100"/>
        </p:scale>
        <p:origin x="-2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p>
        </p:txBody>
      </p:sp>
      <p:sp>
        <p:nvSpPr>
          <p:cNvPr id="4710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defRPr>
            </a:lvl1pPr>
          </a:lstStyle>
          <a:p>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1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endParaRPr lang="en-US"/>
          </a:p>
        </p:txBody>
      </p:sp>
      <p:sp>
        <p:nvSpPr>
          <p:cNvPr id="4711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fld id="{7F2AABFE-BDA3-41AC-9456-6187C231D0A4}" type="slidenum">
              <a:rPr lang="fa-IR"/>
              <a:pPr/>
              <a:t>‹#›</a:t>
            </a:fld>
            <a:endParaRPr lang="en-US"/>
          </a:p>
        </p:txBody>
      </p:sp>
    </p:spTree>
    <p:extLst>
      <p:ext uri="{BB962C8B-B14F-4D97-AF65-F5344CB8AC3E}">
        <p14:creationId xmlns:p14="http://schemas.microsoft.com/office/powerpoint/2010/main" xmlns="" val="400000594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D04FE-BC53-4DEF-818F-0952B041890F}" type="slidenum">
              <a:rPr lang="fa-IR"/>
              <a:pPr/>
              <a:t>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8668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410" name="Group 2"/>
          <p:cNvGrpSpPr>
            <a:grpSpLocks/>
          </p:cNvGrpSpPr>
          <p:nvPr/>
        </p:nvGrpSpPr>
        <p:grpSpPr bwMode="auto">
          <a:xfrm>
            <a:off x="-633413" y="798513"/>
            <a:ext cx="7542213" cy="6029325"/>
            <a:chOff x="-384" y="480"/>
            <a:chExt cx="4751" cy="3798"/>
          </a:xfrm>
        </p:grpSpPr>
        <p:grpSp>
          <p:nvGrpSpPr>
            <p:cNvPr id="17411" name="Group 3"/>
            <p:cNvGrpSpPr>
              <a:grpSpLocks/>
            </p:cNvGrpSpPr>
            <p:nvPr/>
          </p:nvGrpSpPr>
          <p:grpSpPr bwMode="auto">
            <a:xfrm>
              <a:off x="-384" y="480"/>
              <a:ext cx="4751" cy="3798"/>
              <a:chOff x="0" y="522"/>
              <a:chExt cx="4751" cy="3798"/>
            </a:xfrm>
          </p:grpSpPr>
          <p:grpSp>
            <p:nvGrpSpPr>
              <p:cNvPr id="17412" name="Group 4"/>
              <p:cNvGrpSpPr>
                <a:grpSpLocks/>
              </p:cNvGrpSpPr>
              <p:nvPr userDrawn="1"/>
            </p:nvGrpSpPr>
            <p:grpSpPr bwMode="auto">
              <a:xfrm>
                <a:off x="0" y="522"/>
                <a:ext cx="4751" cy="3794"/>
                <a:chOff x="0" y="522"/>
                <a:chExt cx="4751" cy="3794"/>
              </a:xfrm>
            </p:grpSpPr>
            <p:sp>
              <p:nvSpPr>
                <p:cNvPr id="17413"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414" name="Group 6"/>
                <p:cNvGrpSpPr>
                  <a:grpSpLocks/>
                </p:cNvGrpSpPr>
                <p:nvPr userDrawn="1"/>
              </p:nvGrpSpPr>
              <p:grpSpPr bwMode="auto">
                <a:xfrm>
                  <a:off x="0" y="522"/>
                  <a:ext cx="4751" cy="3794"/>
                  <a:chOff x="0" y="522"/>
                  <a:chExt cx="4751" cy="3794"/>
                </a:xfrm>
              </p:grpSpPr>
              <p:sp>
                <p:nvSpPr>
                  <p:cNvPr id="17415"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6"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7"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418" name="Group 10"/>
                  <p:cNvGrpSpPr>
                    <a:grpSpLocks/>
                  </p:cNvGrpSpPr>
                  <p:nvPr userDrawn="1"/>
                </p:nvGrpSpPr>
                <p:grpSpPr bwMode="auto">
                  <a:xfrm>
                    <a:off x="0" y="522"/>
                    <a:ext cx="4751" cy="3794"/>
                    <a:chOff x="0" y="522"/>
                    <a:chExt cx="4751" cy="3794"/>
                  </a:xfrm>
                </p:grpSpPr>
                <p:sp>
                  <p:nvSpPr>
                    <p:cNvPr id="17419"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420" name="Group 12"/>
                    <p:cNvGrpSpPr>
                      <a:grpSpLocks/>
                    </p:cNvGrpSpPr>
                    <p:nvPr userDrawn="1"/>
                  </p:nvGrpSpPr>
                  <p:grpSpPr bwMode="auto">
                    <a:xfrm>
                      <a:off x="0" y="659"/>
                      <a:ext cx="4751" cy="3657"/>
                      <a:chOff x="0" y="659"/>
                      <a:chExt cx="4751" cy="3657"/>
                    </a:xfrm>
                  </p:grpSpPr>
                  <p:sp>
                    <p:nvSpPr>
                      <p:cNvPr id="17421"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422" name="Group 14"/>
                      <p:cNvGrpSpPr>
                        <a:grpSpLocks/>
                      </p:cNvGrpSpPr>
                      <p:nvPr userDrawn="1"/>
                    </p:nvGrpSpPr>
                    <p:grpSpPr bwMode="auto">
                      <a:xfrm>
                        <a:off x="0" y="808"/>
                        <a:ext cx="4751" cy="3508"/>
                        <a:chOff x="-400" y="808"/>
                        <a:chExt cx="4751" cy="3508"/>
                      </a:xfrm>
                    </p:grpSpPr>
                    <p:sp>
                      <p:nvSpPr>
                        <p:cNvPr id="1742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2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4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58"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7459" name="Group 51"/>
                        <p:cNvGrpSpPr>
                          <a:grpSpLocks/>
                        </p:cNvGrpSpPr>
                        <p:nvPr userDrawn="1"/>
                      </p:nvGrpSpPr>
                      <p:grpSpPr bwMode="auto">
                        <a:xfrm>
                          <a:off x="0" y="1812"/>
                          <a:ext cx="3672" cy="2049"/>
                          <a:chOff x="5" y="1816"/>
                          <a:chExt cx="3672" cy="2049"/>
                        </a:xfrm>
                      </p:grpSpPr>
                      <p:sp>
                        <p:nvSpPr>
                          <p:cNvPr id="17460"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4"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6"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8"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69"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7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71"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747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7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8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9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0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grpSp>
          <p:grpSp>
            <p:nvGrpSpPr>
              <p:cNvPr id="17508" name="Group 100"/>
              <p:cNvGrpSpPr>
                <a:grpSpLocks/>
              </p:cNvGrpSpPr>
              <p:nvPr userDrawn="1"/>
            </p:nvGrpSpPr>
            <p:grpSpPr bwMode="auto">
              <a:xfrm>
                <a:off x="402" y="1454"/>
                <a:ext cx="2787" cy="2866"/>
                <a:chOff x="2" y="1454"/>
                <a:chExt cx="2787" cy="2866"/>
              </a:xfrm>
            </p:grpSpPr>
            <p:sp>
              <p:nvSpPr>
                <p:cNvPr id="1750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7511" name="Group 103"/>
                <p:cNvGrpSpPr>
                  <a:grpSpLocks/>
                </p:cNvGrpSpPr>
                <p:nvPr userDrawn="1"/>
              </p:nvGrpSpPr>
              <p:grpSpPr bwMode="auto">
                <a:xfrm>
                  <a:off x="2" y="2738"/>
                  <a:ext cx="1317" cy="1582"/>
                  <a:chOff x="2" y="2738"/>
                  <a:chExt cx="1317" cy="1582"/>
                </a:xfrm>
              </p:grpSpPr>
              <p:sp>
                <p:nvSpPr>
                  <p:cNvPr id="1751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3"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1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52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nvGrpSpPr>
            <p:cNvPr id="17521" name="Group 113"/>
            <p:cNvGrpSpPr>
              <a:grpSpLocks/>
            </p:cNvGrpSpPr>
            <p:nvPr userDrawn="1"/>
          </p:nvGrpSpPr>
          <p:grpSpPr bwMode="auto">
            <a:xfrm>
              <a:off x="16" y="1326"/>
              <a:ext cx="3325" cy="2948"/>
              <a:chOff x="16" y="1326"/>
              <a:chExt cx="3325" cy="2948"/>
            </a:xfrm>
          </p:grpSpPr>
          <p:sp>
            <p:nvSpPr>
              <p:cNvPr id="17522"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523"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524"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25"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26"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27"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7528" name="Group 120"/>
              <p:cNvGrpSpPr>
                <a:grpSpLocks noChangeAspect="1"/>
              </p:cNvGrpSpPr>
              <p:nvPr/>
            </p:nvGrpSpPr>
            <p:grpSpPr bwMode="auto">
              <a:xfrm>
                <a:off x="3046" y="1326"/>
                <a:ext cx="259" cy="299"/>
                <a:chOff x="3042" y="1265"/>
                <a:chExt cx="367" cy="424"/>
              </a:xfrm>
            </p:grpSpPr>
            <p:sp>
              <p:nvSpPr>
                <p:cNvPr id="17529"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30"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531"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sp>
              <p:nvSpPr>
                <p:cNvPr id="17532"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533"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grpSp>
        </p:grpSp>
      </p:grpSp>
      <p:sp>
        <p:nvSpPr>
          <p:cNvPr id="17534"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US" noProof="0" smtClean="0"/>
              <a:t>Click to edit Master title style</a:t>
            </a:r>
          </a:p>
        </p:txBody>
      </p:sp>
      <p:sp>
        <p:nvSpPr>
          <p:cNvPr id="1753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7536" name="Rectangle 128"/>
          <p:cNvSpPr>
            <a:spLocks noGrp="1" noChangeArrowheads="1"/>
          </p:cNvSpPr>
          <p:nvPr>
            <p:ph type="dt" sz="quarter" idx="2"/>
          </p:nvPr>
        </p:nvSpPr>
        <p:spPr/>
        <p:txBody>
          <a:bodyPr/>
          <a:lstStyle>
            <a:lvl1pPr>
              <a:defRPr>
                <a:effectLst/>
              </a:defRPr>
            </a:lvl1pPr>
          </a:lstStyle>
          <a:p>
            <a:endParaRPr lang="en-US"/>
          </a:p>
        </p:txBody>
      </p:sp>
      <p:sp>
        <p:nvSpPr>
          <p:cNvPr id="17537" name="Rectangle 129"/>
          <p:cNvSpPr>
            <a:spLocks noGrp="1" noChangeArrowheads="1"/>
          </p:cNvSpPr>
          <p:nvPr>
            <p:ph type="ftr" sz="quarter" idx="3"/>
          </p:nvPr>
        </p:nvSpPr>
        <p:spPr/>
        <p:txBody>
          <a:bodyPr/>
          <a:lstStyle>
            <a:lvl1pPr>
              <a:defRPr>
                <a:effectLst/>
              </a:defRPr>
            </a:lvl1pPr>
          </a:lstStyle>
          <a:p>
            <a:r>
              <a:rPr lang="en-US" smtClean="0"/>
              <a:t>www.Prozhe.com</a:t>
            </a:r>
            <a:endParaRPr lang="en-US"/>
          </a:p>
        </p:txBody>
      </p:sp>
      <p:sp>
        <p:nvSpPr>
          <p:cNvPr id="17538" name="Rectangle 130"/>
          <p:cNvSpPr>
            <a:spLocks noGrp="1" noChangeArrowheads="1"/>
          </p:cNvSpPr>
          <p:nvPr>
            <p:ph type="sldNum" sz="quarter" idx="4"/>
          </p:nvPr>
        </p:nvSpPr>
        <p:spPr/>
        <p:txBody>
          <a:bodyPr/>
          <a:lstStyle>
            <a:lvl1pPr>
              <a:defRPr>
                <a:effectLst/>
              </a:defRPr>
            </a:lvl1pPr>
          </a:lstStyle>
          <a:p>
            <a:fld id="{DB2297A9-5CA3-4AA2-B2E2-B0CF920A2008}" type="slidenum">
              <a:rPr lang="fa-I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www.Prozhe.com</a:t>
            </a:r>
            <a:endParaRPr lang="en-US"/>
          </a:p>
        </p:txBody>
      </p:sp>
      <p:sp>
        <p:nvSpPr>
          <p:cNvPr id="6" name="Slide Number Placeholder 5"/>
          <p:cNvSpPr>
            <a:spLocks noGrp="1"/>
          </p:cNvSpPr>
          <p:nvPr>
            <p:ph type="sldNum" sz="quarter" idx="12"/>
          </p:nvPr>
        </p:nvSpPr>
        <p:spPr/>
        <p:txBody>
          <a:bodyPr/>
          <a:lstStyle>
            <a:lvl1pPr>
              <a:defRPr/>
            </a:lvl1pPr>
          </a:lstStyle>
          <a:p>
            <a:fld id="{72526A3A-D2B4-4B48-8F67-0BFE1C1ADADE}" type="slidenum">
              <a:rPr lang="fa-IR"/>
              <a:pPr/>
              <a:t>‹#›</a:t>
            </a:fld>
            <a:endParaRPr lang="en-US"/>
          </a:p>
        </p:txBody>
      </p:sp>
    </p:spTree>
    <p:extLst>
      <p:ext uri="{BB962C8B-B14F-4D97-AF65-F5344CB8AC3E}">
        <p14:creationId xmlns:p14="http://schemas.microsoft.com/office/powerpoint/2010/main" xmlns="" val="28078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www.Prozhe.com</a:t>
            </a:r>
            <a:endParaRPr lang="en-US"/>
          </a:p>
        </p:txBody>
      </p:sp>
      <p:sp>
        <p:nvSpPr>
          <p:cNvPr id="6" name="Slide Number Placeholder 5"/>
          <p:cNvSpPr>
            <a:spLocks noGrp="1"/>
          </p:cNvSpPr>
          <p:nvPr>
            <p:ph type="sldNum" sz="quarter" idx="12"/>
          </p:nvPr>
        </p:nvSpPr>
        <p:spPr/>
        <p:txBody>
          <a:bodyPr/>
          <a:lstStyle>
            <a:lvl1pPr>
              <a:defRPr/>
            </a:lvl1pPr>
          </a:lstStyle>
          <a:p>
            <a:fld id="{57E1EB7B-D095-4E9E-9168-61FE85D28D24}" type="slidenum">
              <a:rPr lang="fa-IR"/>
              <a:pPr/>
              <a:t>‹#›</a:t>
            </a:fld>
            <a:endParaRPr lang="en-US"/>
          </a:p>
        </p:txBody>
      </p:sp>
    </p:spTree>
    <p:extLst>
      <p:ext uri="{BB962C8B-B14F-4D97-AF65-F5344CB8AC3E}">
        <p14:creationId xmlns:p14="http://schemas.microsoft.com/office/powerpoint/2010/main" xmlns="" val="337092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www.Prozhe.com</a:t>
            </a:r>
            <a:endParaRPr lang="en-US"/>
          </a:p>
        </p:txBody>
      </p:sp>
      <p:sp>
        <p:nvSpPr>
          <p:cNvPr id="6" name="Slide Number Placeholder 5"/>
          <p:cNvSpPr>
            <a:spLocks noGrp="1"/>
          </p:cNvSpPr>
          <p:nvPr>
            <p:ph type="sldNum" sz="quarter" idx="12"/>
          </p:nvPr>
        </p:nvSpPr>
        <p:spPr/>
        <p:txBody>
          <a:bodyPr/>
          <a:lstStyle>
            <a:lvl1pPr>
              <a:defRPr/>
            </a:lvl1pPr>
          </a:lstStyle>
          <a:p>
            <a:fld id="{C09FE2F0-D39A-437A-BA3C-898B11429382}" type="slidenum">
              <a:rPr lang="fa-IR"/>
              <a:pPr/>
              <a:t>‹#›</a:t>
            </a:fld>
            <a:endParaRPr lang="en-US"/>
          </a:p>
        </p:txBody>
      </p:sp>
    </p:spTree>
    <p:extLst>
      <p:ext uri="{BB962C8B-B14F-4D97-AF65-F5344CB8AC3E}">
        <p14:creationId xmlns:p14="http://schemas.microsoft.com/office/powerpoint/2010/main" xmlns="" val="160460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www.Prozhe.com</a:t>
            </a:r>
            <a:endParaRPr lang="en-US"/>
          </a:p>
        </p:txBody>
      </p:sp>
      <p:sp>
        <p:nvSpPr>
          <p:cNvPr id="6" name="Slide Number Placeholder 5"/>
          <p:cNvSpPr>
            <a:spLocks noGrp="1"/>
          </p:cNvSpPr>
          <p:nvPr>
            <p:ph type="sldNum" sz="quarter" idx="12"/>
          </p:nvPr>
        </p:nvSpPr>
        <p:spPr/>
        <p:txBody>
          <a:bodyPr/>
          <a:lstStyle>
            <a:lvl1pPr>
              <a:defRPr/>
            </a:lvl1pPr>
          </a:lstStyle>
          <a:p>
            <a:fld id="{A31D78BB-7A91-4FD0-A5C7-B773DAD2DC57}" type="slidenum">
              <a:rPr lang="fa-IR"/>
              <a:pPr/>
              <a:t>‹#›</a:t>
            </a:fld>
            <a:endParaRPr lang="en-US"/>
          </a:p>
        </p:txBody>
      </p:sp>
    </p:spTree>
    <p:extLst>
      <p:ext uri="{BB962C8B-B14F-4D97-AF65-F5344CB8AC3E}">
        <p14:creationId xmlns:p14="http://schemas.microsoft.com/office/powerpoint/2010/main" xmlns="" val="428026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www.Prozhe.com</a:t>
            </a:r>
            <a:endParaRPr lang="en-US"/>
          </a:p>
        </p:txBody>
      </p:sp>
      <p:sp>
        <p:nvSpPr>
          <p:cNvPr id="7" name="Slide Number Placeholder 6"/>
          <p:cNvSpPr>
            <a:spLocks noGrp="1"/>
          </p:cNvSpPr>
          <p:nvPr>
            <p:ph type="sldNum" sz="quarter" idx="12"/>
          </p:nvPr>
        </p:nvSpPr>
        <p:spPr/>
        <p:txBody>
          <a:bodyPr/>
          <a:lstStyle>
            <a:lvl1pPr>
              <a:defRPr/>
            </a:lvl1pPr>
          </a:lstStyle>
          <a:p>
            <a:fld id="{9C780308-568B-4F21-BC17-D498D37D3A8D}" type="slidenum">
              <a:rPr lang="fa-IR"/>
              <a:pPr/>
              <a:t>‹#›</a:t>
            </a:fld>
            <a:endParaRPr lang="en-US"/>
          </a:p>
        </p:txBody>
      </p:sp>
    </p:spTree>
    <p:extLst>
      <p:ext uri="{BB962C8B-B14F-4D97-AF65-F5344CB8AC3E}">
        <p14:creationId xmlns:p14="http://schemas.microsoft.com/office/powerpoint/2010/main" xmlns="" val="384069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www.Prozhe.com</a:t>
            </a:r>
            <a:endParaRPr lang="en-US"/>
          </a:p>
        </p:txBody>
      </p:sp>
      <p:sp>
        <p:nvSpPr>
          <p:cNvPr id="9" name="Slide Number Placeholder 8"/>
          <p:cNvSpPr>
            <a:spLocks noGrp="1"/>
          </p:cNvSpPr>
          <p:nvPr>
            <p:ph type="sldNum" sz="quarter" idx="12"/>
          </p:nvPr>
        </p:nvSpPr>
        <p:spPr/>
        <p:txBody>
          <a:bodyPr/>
          <a:lstStyle>
            <a:lvl1pPr>
              <a:defRPr/>
            </a:lvl1pPr>
          </a:lstStyle>
          <a:p>
            <a:fld id="{A7820CF6-3F6E-494B-B6F3-6B3402AA3D61}" type="slidenum">
              <a:rPr lang="fa-IR"/>
              <a:pPr/>
              <a:t>‹#›</a:t>
            </a:fld>
            <a:endParaRPr lang="en-US"/>
          </a:p>
        </p:txBody>
      </p:sp>
    </p:spTree>
    <p:extLst>
      <p:ext uri="{BB962C8B-B14F-4D97-AF65-F5344CB8AC3E}">
        <p14:creationId xmlns:p14="http://schemas.microsoft.com/office/powerpoint/2010/main" xmlns="" val="394059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www.Prozhe.com</a:t>
            </a:r>
            <a:endParaRPr lang="en-US"/>
          </a:p>
        </p:txBody>
      </p:sp>
      <p:sp>
        <p:nvSpPr>
          <p:cNvPr id="5" name="Slide Number Placeholder 4"/>
          <p:cNvSpPr>
            <a:spLocks noGrp="1"/>
          </p:cNvSpPr>
          <p:nvPr>
            <p:ph type="sldNum" sz="quarter" idx="12"/>
          </p:nvPr>
        </p:nvSpPr>
        <p:spPr/>
        <p:txBody>
          <a:bodyPr/>
          <a:lstStyle>
            <a:lvl1pPr>
              <a:defRPr/>
            </a:lvl1pPr>
          </a:lstStyle>
          <a:p>
            <a:fld id="{E95D5898-AB0A-4A32-8816-A10848E87281}" type="slidenum">
              <a:rPr lang="fa-IR"/>
              <a:pPr/>
              <a:t>‹#›</a:t>
            </a:fld>
            <a:endParaRPr lang="en-US"/>
          </a:p>
        </p:txBody>
      </p:sp>
    </p:spTree>
    <p:extLst>
      <p:ext uri="{BB962C8B-B14F-4D97-AF65-F5344CB8AC3E}">
        <p14:creationId xmlns:p14="http://schemas.microsoft.com/office/powerpoint/2010/main" xmlns="" val="279445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www.Prozhe.com</a:t>
            </a:r>
            <a:endParaRPr lang="en-US"/>
          </a:p>
        </p:txBody>
      </p:sp>
      <p:sp>
        <p:nvSpPr>
          <p:cNvPr id="4" name="Slide Number Placeholder 3"/>
          <p:cNvSpPr>
            <a:spLocks noGrp="1"/>
          </p:cNvSpPr>
          <p:nvPr>
            <p:ph type="sldNum" sz="quarter" idx="12"/>
          </p:nvPr>
        </p:nvSpPr>
        <p:spPr/>
        <p:txBody>
          <a:bodyPr/>
          <a:lstStyle>
            <a:lvl1pPr>
              <a:defRPr/>
            </a:lvl1pPr>
          </a:lstStyle>
          <a:p>
            <a:fld id="{72A6A408-E090-45D9-B41B-469B0EFD6222}" type="slidenum">
              <a:rPr lang="fa-IR"/>
              <a:pPr/>
              <a:t>‹#›</a:t>
            </a:fld>
            <a:endParaRPr lang="en-US"/>
          </a:p>
        </p:txBody>
      </p:sp>
    </p:spTree>
    <p:extLst>
      <p:ext uri="{BB962C8B-B14F-4D97-AF65-F5344CB8AC3E}">
        <p14:creationId xmlns:p14="http://schemas.microsoft.com/office/powerpoint/2010/main" xmlns="" val="396726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www.Prozhe.com</a:t>
            </a:r>
            <a:endParaRPr lang="en-US"/>
          </a:p>
        </p:txBody>
      </p:sp>
      <p:sp>
        <p:nvSpPr>
          <p:cNvPr id="7" name="Slide Number Placeholder 6"/>
          <p:cNvSpPr>
            <a:spLocks noGrp="1"/>
          </p:cNvSpPr>
          <p:nvPr>
            <p:ph type="sldNum" sz="quarter" idx="12"/>
          </p:nvPr>
        </p:nvSpPr>
        <p:spPr/>
        <p:txBody>
          <a:bodyPr/>
          <a:lstStyle>
            <a:lvl1pPr>
              <a:defRPr/>
            </a:lvl1pPr>
          </a:lstStyle>
          <a:p>
            <a:fld id="{D54F6645-207D-46FB-935D-20B44E995B74}" type="slidenum">
              <a:rPr lang="fa-IR"/>
              <a:pPr/>
              <a:t>‹#›</a:t>
            </a:fld>
            <a:endParaRPr lang="en-US"/>
          </a:p>
        </p:txBody>
      </p:sp>
    </p:spTree>
    <p:extLst>
      <p:ext uri="{BB962C8B-B14F-4D97-AF65-F5344CB8AC3E}">
        <p14:creationId xmlns:p14="http://schemas.microsoft.com/office/powerpoint/2010/main" xmlns="" val="387543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www.Prozhe.com</a:t>
            </a:r>
            <a:endParaRPr lang="en-US"/>
          </a:p>
        </p:txBody>
      </p:sp>
      <p:sp>
        <p:nvSpPr>
          <p:cNvPr id="7" name="Slide Number Placeholder 6"/>
          <p:cNvSpPr>
            <a:spLocks noGrp="1"/>
          </p:cNvSpPr>
          <p:nvPr>
            <p:ph type="sldNum" sz="quarter" idx="12"/>
          </p:nvPr>
        </p:nvSpPr>
        <p:spPr/>
        <p:txBody>
          <a:bodyPr/>
          <a:lstStyle>
            <a:lvl1pPr>
              <a:defRPr/>
            </a:lvl1pPr>
          </a:lstStyle>
          <a:p>
            <a:fld id="{BC97F7BE-FFCF-4FCB-9BCE-CE72240C8295}" type="slidenum">
              <a:rPr lang="fa-IR"/>
              <a:pPr/>
              <a:t>‹#›</a:t>
            </a:fld>
            <a:endParaRPr lang="en-US"/>
          </a:p>
        </p:txBody>
      </p:sp>
    </p:spTree>
    <p:extLst>
      <p:ext uri="{BB962C8B-B14F-4D97-AF65-F5344CB8AC3E}">
        <p14:creationId xmlns:p14="http://schemas.microsoft.com/office/powerpoint/2010/main" xmlns="" val="216274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609600" y="762000"/>
            <a:ext cx="7542213" cy="6029325"/>
            <a:chOff x="-384" y="480"/>
            <a:chExt cx="4751" cy="3798"/>
          </a:xfrm>
        </p:grpSpPr>
        <p:grpSp>
          <p:nvGrpSpPr>
            <p:cNvPr id="16387" name="Group 3"/>
            <p:cNvGrpSpPr>
              <a:grpSpLocks/>
            </p:cNvGrpSpPr>
            <p:nvPr/>
          </p:nvGrpSpPr>
          <p:grpSpPr bwMode="auto">
            <a:xfrm>
              <a:off x="-384" y="480"/>
              <a:ext cx="4751" cy="3798"/>
              <a:chOff x="0" y="522"/>
              <a:chExt cx="4751" cy="3798"/>
            </a:xfrm>
          </p:grpSpPr>
          <p:grpSp>
            <p:nvGrpSpPr>
              <p:cNvPr id="16388" name="Group 4"/>
              <p:cNvGrpSpPr>
                <a:grpSpLocks/>
              </p:cNvGrpSpPr>
              <p:nvPr userDrawn="1"/>
            </p:nvGrpSpPr>
            <p:grpSpPr bwMode="auto">
              <a:xfrm>
                <a:off x="0" y="522"/>
                <a:ext cx="4751" cy="3794"/>
                <a:chOff x="0" y="522"/>
                <a:chExt cx="4751" cy="3794"/>
              </a:xfrm>
            </p:grpSpPr>
            <p:sp>
              <p:nvSpPr>
                <p:cNvPr id="16389"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6390" name="Group 6"/>
                <p:cNvGrpSpPr>
                  <a:grpSpLocks/>
                </p:cNvGrpSpPr>
                <p:nvPr userDrawn="1"/>
              </p:nvGrpSpPr>
              <p:grpSpPr bwMode="auto">
                <a:xfrm>
                  <a:off x="0" y="522"/>
                  <a:ext cx="4751" cy="3794"/>
                  <a:chOff x="0" y="522"/>
                  <a:chExt cx="4751" cy="3794"/>
                </a:xfrm>
              </p:grpSpPr>
              <p:sp>
                <p:nvSpPr>
                  <p:cNvPr id="16391"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3"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6394" name="Group 10"/>
                  <p:cNvGrpSpPr>
                    <a:grpSpLocks/>
                  </p:cNvGrpSpPr>
                  <p:nvPr userDrawn="1"/>
                </p:nvGrpSpPr>
                <p:grpSpPr bwMode="auto">
                  <a:xfrm>
                    <a:off x="0" y="522"/>
                    <a:ext cx="4751" cy="3794"/>
                    <a:chOff x="0" y="522"/>
                    <a:chExt cx="4751" cy="3794"/>
                  </a:xfrm>
                </p:grpSpPr>
                <p:sp>
                  <p:nvSpPr>
                    <p:cNvPr id="16395"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6396" name="Group 12"/>
                    <p:cNvGrpSpPr>
                      <a:grpSpLocks/>
                    </p:cNvGrpSpPr>
                    <p:nvPr userDrawn="1"/>
                  </p:nvGrpSpPr>
                  <p:grpSpPr bwMode="auto">
                    <a:xfrm>
                      <a:off x="0" y="659"/>
                      <a:ext cx="4751" cy="3657"/>
                      <a:chOff x="0" y="659"/>
                      <a:chExt cx="4751" cy="3657"/>
                    </a:xfrm>
                  </p:grpSpPr>
                  <p:sp>
                    <p:nvSpPr>
                      <p:cNvPr id="16397"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6398" name="Group 14"/>
                      <p:cNvGrpSpPr>
                        <a:grpSpLocks/>
                      </p:cNvGrpSpPr>
                      <p:nvPr userDrawn="1"/>
                    </p:nvGrpSpPr>
                    <p:grpSpPr bwMode="auto">
                      <a:xfrm>
                        <a:off x="0" y="808"/>
                        <a:ext cx="4751" cy="3508"/>
                        <a:chOff x="-400" y="808"/>
                        <a:chExt cx="4751" cy="3508"/>
                      </a:xfrm>
                    </p:grpSpPr>
                    <p:sp>
                      <p:nvSpPr>
                        <p:cNvPr id="16399"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0"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1"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2"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3"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4"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5"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6"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7"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8"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09"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0"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1"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2"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3"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4"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5"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6"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7"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8"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19"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0"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1"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2"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3"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4"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5"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6"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7"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8"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29"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30"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31"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32"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33"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34"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16435" name="Group 51"/>
                        <p:cNvGrpSpPr>
                          <a:grpSpLocks/>
                        </p:cNvGrpSpPr>
                        <p:nvPr userDrawn="1"/>
                      </p:nvGrpSpPr>
                      <p:grpSpPr bwMode="auto">
                        <a:xfrm>
                          <a:off x="0" y="1812"/>
                          <a:ext cx="3672" cy="2049"/>
                          <a:chOff x="5" y="1816"/>
                          <a:chExt cx="3672" cy="2049"/>
                        </a:xfrm>
                      </p:grpSpPr>
                      <p:sp>
                        <p:nvSpPr>
                          <p:cNvPr id="16436"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3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2"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4"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5"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447"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6448"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49"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0"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1"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2"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3"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4"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5"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6"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7"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8"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59"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0"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1"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2"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3"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4"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5"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6"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7"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8"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69"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0"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1"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2"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3"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4"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5"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6"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7"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8"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79"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0"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1"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2"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3"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grpSp>
          <p:grpSp>
            <p:nvGrpSpPr>
              <p:cNvPr id="16484" name="Group 100"/>
              <p:cNvGrpSpPr>
                <a:grpSpLocks/>
              </p:cNvGrpSpPr>
              <p:nvPr userDrawn="1"/>
            </p:nvGrpSpPr>
            <p:grpSpPr bwMode="auto">
              <a:xfrm>
                <a:off x="402" y="1454"/>
                <a:ext cx="2787" cy="2866"/>
                <a:chOff x="2" y="1454"/>
                <a:chExt cx="2787" cy="2866"/>
              </a:xfrm>
            </p:grpSpPr>
            <p:sp>
              <p:nvSpPr>
                <p:cNvPr id="16485"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6"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6487" name="Group 103"/>
                <p:cNvGrpSpPr>
                  <a:grpSpLocks/>
                </p:cNvGrpSpPr>
                <p:nvPr userDrawn="1"/>
              </p:nvGrpSpPr>
              <p:grpSpPr bwMode="auto">
                <a:xfrm>
                  <a:off x="2" y="2738"/>
                  <a:ext cx="1317" cy="1582"/>
                  <a:chOff x="2" y="2738"/>
                  <a:chExt cx="1317" cy="1582"/>
                </a:xfrm>
              </p:grpSpPr>
              <p:sp>
                <p:nvSpPr>
                  <p:cNvPr id="16488"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89"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0"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1"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2"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3"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4"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5"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96"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nvGrpSpPr>
            <p:cNvPr id="16497" name="Group 113"/>
            <p:cNvGrpSpPr>
              <a:grpSpLocks/>
            </p:cNvGrpSpPr>
            <p:nvPr userDrawn="1"/>
          </p:nvGrpSpPr>
          <p:grpSpPr bwMode="auto">
            <a:xfrm>
              <a:off x="16" y="1326"/>
              <a:ext cx="3325" cy="2948"/>
              <a:chOff x="16" y="1326"/>
              <a:chExt cx="3325" cy="2948"/>
            </a:xfrm>
          </p:grpSpPr>
          <p:sp>
            <p:nvSpPr>
              <p:cNvPr id="16498"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9"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0"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501"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502"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503"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6504" name="Group 120"/>
              <p:cNvGrpSpPr>
                <a:grpSpLocks noChangeAspect="1"/>
              </p:cNvGrpSpPr>
              <p:nvPr/>
            </p:nvGrpSpPr>
            <p:grpSpPr bwMode="auto">
              <a:xfrm>
                <a:off x="3046" y="1326"/>
                <a:ext cx="259" cy="299"/>
                <a:chOff x="3042" y="1265"/>
                <a:chExt cx="367" cy="424"/>
              </a:xfrm>
            </p:grpSpPr>
            <p:sp>
              <p:nvSpPr>
                <p:cNvPr id="16505"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506"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7"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sp>
              <p:nvSpPr>
                <p:cNvPr id="16508"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9"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grpSp>
        </p:grpSp>
      </p:grpSp>
      <p:sp>
        <p:nvSpPr>
          <p:cNvPr id="16510" name="Rectangle 126"/>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endParaRPr lang="en-US"/>
          </a:p>
        </p:txBody>
      </p:sp>
      <p:sp>
        <p:nvSpPr>
          <p:cNvPr id="16511" name="Rectangle 12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r>
              <a:rPr lang="en-US" smtClean="0"/>
              <a:t>www.Prozhe.com</a:t>
            </a:r>
            <a:endParaRPr lang="en-US"/>
          </a:p>
        </p:txBody>
      </p:sp>
      <p:sp>
        <p:nvSpPr>
          <p:cNvPr id="16512" name="Rectangle 12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a:effectLst>
                  <a:outerShdw blurRad="38100" dist="38100" dir="2700000" algn="tl">
                    <a:srgbClr val="000000"/>
                  </a:outerShdw>
                </a:effectLst>
              </a:defRPr>
            </a:lvl1pPr>
          </a:lstStyle>
          <a:p>
            <a:fld id="{8E89F0AF-7FD8-4C04-8419-3839B728D0BF}" type="slidenum">
              <a:rPr lang="fa-IR"/>
              <a:pPr/>
              <a:t>‹#›</a:t>
            </a:fld>
            <a:endParaRPr lang="en-US"/>
          </a:p>
        </p:txBody>
      </p:sp>
      <p:sp>
        <p:nvSpPr>
          <p:cNvPr id="16513" name="Rectangle 129"/>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14" name="Rectangle 13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ftr="0" dt="0"/>
  <p:txStyles>
    <p:titleStyle>
      <a:lvl1pPr algn="ctr" rtl="1"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lr>
          <a:schemeClr val="tx2"/>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fontAlgn="base">
        <a:spcBef>
          <a:spcPct val="20000"/>
        </a:spcBef>
        <a:spcAft>
          <a:spcPct val="0"/>
        </a:spcAft>
        <a:buClr>
          <a:schemeClr val="hlink"/>
        </a:buClr>
        <a:buSzPct val="6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fontAlgn="base">
        <a:spcBef>
          <a:spcPct val="20000"/>
        </a:spcBef>
        <a:spcAft>
          <a:spcPct val="0"/>
        </a:spcAft>
        <a:buClr>
          <a:schemeClr val="folHlink"/>
        </a:buClr>
        <a:buSzPct val="6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nort.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162800" y="990600"/>
            <a:ext cx="1752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fa-IR" sz="4000" i="1">
                <a:solidFill>
                  <a:srgbClr val="D7E610"/>
                </a:solidFill>
              </a:rPr>
              <a:t>مقاله </a:t>
            </a:r>
            <a:r>
              <a:rPr lang="fa-IR" sz="4000">
                <a:solidFill>
                  <a:srgbClr val="D7E610"/>
                </a:solidFill>
              </a:rPr>
              <a:t>:</a:t>
            </a:r>
            <a:endParaRPr lang="en-US" sz="4000">
              <a:solidFill>
                <a:srgbClr val="D7E610"/>
              </a:solidFill>
            </a:endParaRPr>
          </a:p>
        </p:txBody>
      </p:sp>
      <p:sp>
        <p:nvSpPr>
          <p:cNvPr id="2054" name="WordArt 6"/>
          <p:cNvSpPr>
            <a:spLocks noChangeArrowheads="1" noChangeShapeType="1" noTextEdit="1"/>
          </p:cNvSpPr>
          <p:nvPr/>
        </p:nvSpPr>
        <p:spPr bwMode="auto">
          <a:xfrm>
            <a:off x="762000" y="1981200"/>
            <a:ext cx="8153400" cy="1371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rtl="0"/>
            <a:r>
              <a:rPr lang="en-US"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rPr>
              <a:t>Network Intrusion Detection System (NIDS)</a:t>
            </a:r>
          </a:p>
          <a:p>
            <a:pPr rtl="0"/>
            <a:r>
              <a:rPr lang="en-US"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rPr>
              <a:t> </a:t>
            </a:r>
          </a:p>
        </p:txBody>
      </p:sp>
      <p:sp>
        <p:nvSpPr>
          <p:cNvPr id="2056" name="WordArt 8"/>
          <p:cNvSpPr>
            <a:spLocks noChangeArrowheads="1" noChangeShapeType="1" noTextEdit="1"/>
          </p:cNvSpPr>
          <p:nvPr/>
        </p:nvSpPr>
        <p:spPr bwMode="auto">
          <a:xfrm>
            <a:off x="457200" y="2514600"/>
            <a:ext cx="8267700" cy="6477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fa-IR" sz="3600" kern="10" dirty="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rPr>
              <a:t>سیستمهای تشخیص  نفوذ  در شبکه</a:t>
            </a:r>
            <a:endParaRPr lang="en-US" sz="3600" kern="10" dirty="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out)">
                                      <p:cBhvr>
                                        <p:cTn id="7" dur="500"/>
                                        <p:tgtEl>
                                          <p:spTgt spid="2053"/>
                                        </p:tgtEl>
                                      </p:cBhvr>
                                    </p:animEffect>
                                  </p:childTnLst>
                                </p:cTn>
                              </p:par>
                              <p:par>
                                <p:cTn id="8" presetID="3" presetClass="entr" presetSubtype="10" fill="hold" grpId="0" nodeType="withEffect">
                                  <p:stCondLst>
                                    <p:cond delay="500"/>
                                  </p:stCondLst>
                                  <p:childTnLst>
                                    <p:set>
                                      <p:cBhvr>
                                        <p:cTn id="9" dur="1" fill="hold">
                                          <p:stCondLst>
                                            <p:cond delay="0"/>
                                          </p:stCondLst>
                                        </p:cTn>
                                        <p:tgtEl>
                                          <p:spTgt spid="2056"/>
                                        </p:tgtEl>
                                        <p:attrNameLst>
                                          <p:attrName>style.visibility</p:attrName>
                                        </p:attrNameLst>
                                      </p:cBhvr>
                                      <p:to>
                                        <p:strVal val="visible"/>
                                      </p:to>
                                    </p:set>
                                    <p:animEffect transition="in" filter="blinds(horizontal)">
                                      <p:cBhvr>
                                        <p:cTn id="10" dur="1500"/>
                                        <p:tgtEl>
                                          <p:spTgt spid="2056"/>
                                        </p:tgtEl>
                                      </p:cBhvr>
                                    </p:animEffect>
                                  </p:childTnLst>
                                </p:cTn>
                              </p:par>
                              <p:par>
                                <p:cTn id="11" presetID="3" presetClass="entr" presetSubtype="10" fill="hold" grpId="0" nodeType="withEffect">
                                  <p:stCondLst>
                                    <p:cond delay="500"/>
                                  </p:stCondLst>
                                  <p:childTnLst>
                                    <p:set>
                                      <p:cBhvr>
                                        <p:cTn id="12" dur="1" fill="hold">
                                          <p:stCondLst>
                                            <p:cond delay="0"/>
                                          </p:stCondLst>
                                        </p:cTn>
                                        <p:tgtEl>
                                          <p:spTgt spid="2054"/>
                                        </p:tgtEl>
                                        <p:attrNameLst>
                                          <p:attrName>style.visibility</p:attrName>
                                        </p:attrNameLst>
                                      </p:cBhvr>
                                      <p:to>
                                        <p:strVal val="visible"/>
                                      </p:to>
                                    </p:set>
                                    <p:animEffect transition="in" filter="blinds(horizontal)">
                                      <p:cBhvr>
                                        <p:cTn id="13" dur="1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animBg="1"/>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0" y="0"/>
            <a:ext cx="9144000" cy="19208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spcBef>
                <a:spcPct val="50000"/>
              </a:spcBef>
            </a:pPr>
            <a:r>
              <a:rPr lang="ar-SA" sz="2000"/>
              <a:t>در ذهنيت عمومي هكر يك انسان شرور و خرابكار است ولي در واقع اينگونه نيست و</a:t>
            </a:r>
            <a:br>
              <a:rPr lang="ar-SA" sz="2000"/>
            </a:br>
            <a:endParaRPr lang="en-US" sz="2000"/>
          </a:p>
          <a:p>
            <a:pPr algn="r">
              <a:spcBef>
                <a:spcPct val="50000"/>
              </a:spcBef>
            </a:pPr>
            <a:r>
              <a:rPr lang="ar-SA" sz="2000"/>
              <a:t>هكرها در بسياري از موارد هدفشان پيدا کردن ضعف هاي شبكه و برطرف کردن آنهاست</a:t>
            </a:r>
            <a:br>
              <a:rPr lang="ar-SA" sz="2000"/>
            </a:br>
            <a:endParaRPr lang="en-US" sz="2000"/>
          </a:p>
          <a:p>
            <a:pPr algn="r">
              <a:spcBef>
                <a:spcPct val="50000"/>
              </a:spcBef>
            </a:pPr>
            <a:r>
              <a:rPr lang="ar-SA" sz="2000"/>
              <a:t>به همين دليل در اواخر دهه 80 هكرها را بر اساس فعاليتهايشان دسته بندي کردند. </a:t>
            </a:r>
            <a:endParaRPr lang="en-US" sz="2000"/>
          </a:p>
        </p:txBody>
      </p:sp>
      <p:sp>
        <p:nvSpPr>
          <p:cNvPr id="32773" name="Rectangle 5"/>
          <p:cNvSpPr>
            <a:spLocks noChangeArrowheads="1"/>
          </p:cNvSpPr>
          <p:nvPr/>
        </p:nvSpPr>
        <p:spPr bwMode="auto">
          <a:xfrm>
            <a:off x="2230438" y="2743200"/>
            <a:ext cx="6913562" cy="31400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000"/>
              <a:t/>
            </a:r>
            <a:br>
              <a:rPr lang="ar-SA" sz="2000"/>
            </a:br>
            <a:endParaRPr lang="ar-SA" sz="2000"/>
          </a:p>
          <a:p>
            <a:pPr algn="r"/>
            <a:r>
              <a:rPr lang="ar-SA" sz="2000"/>
              <a:t>1 - گروه نفوذگران کلاه سفيد </a:t>
            </a:r>
            <a:r>
              <a:rPr lang="en-US" sz="2000"/>
              <a:t>White Hacker Group</a:t>
            </a:r>
          </a:p>
          <a:p>
            <a:pPr algn="r"/>
            <a:r>
              <a:rPr lang="ar-SA" sz="2000"/>
              <a:t> </a:t>
            </a:r>
            <a:br>
              <a:rPr lang="ar-SA" sz="2000"/>
            </a:br>
            <a:r>
              <a:rPr lang="ar-SA" sz="2000"/>
              <a:t>2 - گروه نفوذگران کلاه سياه </a:t>
            </a:r>
            <a:r>
              <a:rPr lang="en-US" sz="2000"/>
              <a:t>Black Hacker Grpoup</a:t>
            </a:r>
            <a:r>
              <a:rPr lang="ar-SA" sz="2000"/>
              <a:t/>
            </a:r>
            <a:br>
              <a:rPr lang="ar-SA" sz="2000"/>
            </a:br>
            <a:endParaRPr lang="ar-SA" sz="2000"/>
          </a:p>
          <a:p>
            <a:pPr algn="r"/>
            <a:r>
              <a:rPr lang="ar-SA" sz="2000"/>
              <a:t>3 - گروه نفوذگران کلاه خاکستري </a:t>
            </a:r>
            <a:r>
              <a:rPr lang="en-US" sz="2000"/>
              <a:t>Gray Hat Haker Group</a:t>
            </a:r>
            <a:r>
              <a:rPr lang="ar-SA" sz="2000"/>
              <a:t> </a:t>
            </a:r>
            <a:br>
              <a:rPr lang="ar-SA" sz="2000"/>
            </a:br>
            <a:endParaRPr lang="ar-SA" sz="2000"/>
          </a:p>
          <a:p>
            <a:pPr algn="r"/>
            <a:r>
              <a:rPr lang="ar-SA" sz="2000"/>
              <a:t>4 - گروه نفوذگران کلاه صورتي </a:t>
            </a:r>
            <a:r>
              <a:rPr lang="en-US" sz="2000"/>
              <a:t>Pink Hat Haker Group</a:t>
            </a:r>
            <a:r>
              <a:rPr lang="ar-SA" sz="2000"/>
              <a:t/>
            </a:r>
            <a:br>
              <a:rPr lang="ar-SA" sz="2000"/>
            </a:br>
            <a:endParaRPr lang="ar-SA"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0" fill="hold"/>
                                        <p:tgtEl>
                                          <p:spTgt spid="32773"/>
                                        </p:tgtEl>
                                        <p:attrNameLst>
                                          <p:attrName>ppt_x</p:attrName>
                                        </p:attrNameLst>
                                      </p:cBhvr>
                                      <p:tavLst>
                                        <p:tav tm="0">
                                          <p:val>
                                            <p:strVal val="#ppt_x"/>
                                          </p:val>
                                        </p:tav>
                                        <p:tav tm="100000">
                                          <p:val>
                                            <p:strVal val="#ppt_x"/>
                                          </p:val>
                                        </p:tav>
                                      </p:tavLst>
                                    </p:anim>
                                    <p:anim calcmode="lin" valueType="num">
                                      <p:cBhvr additive="base">
                                        <p:cTn id="8" dur="50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5591175" y="0"/>
            <a:ext cx="3552825" cy="6477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13005"/>
                <a:gd name="adj2" fmla="val 0"/>
              </a:avLst>
            </a:prstTxWarp>
          </a:bodyPr>
          <a:lstStyle/>
          <a:p>
            <a:r>
              <a:rPr lang="fa-IR"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انواع حملات در شبکه :</a:t>
            </a:r>
            <a:endParaRPr lang="en-US"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30725" name="Rectangle 5"/>
          <p:cNvSpPr>
            <a:spLocks noChangeArrowheads="1"/>
          </p:cNvSpPr>
          <p:nvPr/>
        </p:nvSpPr>
        <p:spPr bwMode="auto">
          <a:xfrm>
            <a:off x="4065588" y="914400"/>
            <a:ext cx="5078412" cy="374332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pPr algn="r"/>
            <a:r>
              <a:rPr lang="ar-SA" sz="2400" b="1">
                <a:solidFill>
                  <a:srgbClr val="CCFFCC"/>
                </a:solidFill>
              </a:rPr>
              <a:t>انواع حملات شبکه ای با توجه به طریقه حمله</a:t>
            </a:r>
            <a:r>
              <a:rPr lang="fa-IR" sz="2400" b="1">
                <a:solidFill>
                  <a:srgbClr val="CCFFCC"/>
                </a:solidFill>
              </a:rPr>
              <a:t>  :</a:t>
            </a:r>
          </a:p>
          <a:p>
            <a:pPr algn="r"/>
            <a:endParaRPr lang="fa-IR" sz="2400" b="1">
              <a:solidFill>
                <a:srgbClr val="CCFFCC"/>
              </a:solidFill>
            </a:endParaRPr>
          </a:p>
          <a:p>
            <a:pPr algn="r"/>
            <a:r>
              <a:rPr lang="ar-SA" sz="2400" b="1">
                <a:solidFill>
                  <a:srgbClr val="CCFFCC"/>
                </a:solidFill>
              </a:rPr>
              <a:t>1- حملات از کار انداختن سرویس</a:t>
            </a:r>
            <a:r>
              <a:rPr lang="ar-SA" sz="2400">
                <a:solidFill>
                  <a:srgbClr val="CCFFCC"/>
                </a:solidFill>
              </a:rPr>
              <a:t> </a:t>
            </a:r>
            <a:endParaRPr lang="fa-IR" sz="2400">
              <a:solidFill>
                <a:srgbClr val="CCFFCC"/>
              </a:solidFill>
            </a:endParaRPr>
          </a:p>
          <a:p>
            <a:pPr algn="r"/>
            <a:r>
              <a:rPr lang="ar-SA" sz="2400">
                <a:solidFill>
                  <a:srgbClr val="CCFFCC"/>
                </a:solidFill>
              </a:rPr>
              <a:t/>
            </a:r>
            <a:br>
              <a:rPr lang="ar-SA" sz="2400">
                <a:solidFill>
                  <a:srgbClr val="CCFFCC"/>
                </a:solidFill>
              </a:rPr>
            </a:br>
            <a:r>
              <a:rPr lang="ar-SA" sz="2400" b="1">
                <a:solidFill>
                  <a:srgbClr val="CCFFCC"/>
                </a:solidFill>
              </a:rPr>
              <a:t>2- حملات دسترسی به شبکه</a:t>
            </a:r>
            <a:endParaRPr lang="fa-IR" sz="2400" b="1">
              <a:solidFill>
                <a:srgbClr val="CCFFCC"/>
              </a:solidFill>
            </a:endParaRPr>
          </a:p>
          <a:p>
            <a:pPr algn="r"/>
            <a:r>
              <a:rPr lang="ar-SA" sz="2400">
                <a:solidFill>
                  <a:srgbClr val="CCFFCC"/>
                </a:solidFill>
              </a:rPr>
              <a:t> </a:t>
            </a:r>
            <a:endParaRPr lang="fa-IR" sz="2400">
              <a:solidFill>
                <a:srgbClr val="CCFFCC"/>
              </a:solidFill>
            </a:endParaRPr>
          </a:p>
          <a:p>
            <a:pPr algn="r"/>
            <a:r>
              <a:rPr lang="ar-SA" sz="2400" b="1">
                <a:solidFill>
                  <a:srgbClr val="CCFFCC"/>
                </a:solidFill>
              </a:rPr>
              <a:t>الف– دسترسی به داده </a:t>
            </a:r>
            <a:endParaRPr lang="fa-IR" sz="2400" b="1">
              <a:solidFill>
                <a:srgbClr val="CCFFCC"/>
              </a:solidFill>
            </a:endParaRPr>
          </a:p>
          <a:p>
            <a:pPr algn="r"/>
            <a:r>
              <a:rPr lang="ar-SA" sz="2400">
                <a:solidFill>
                  <a:srgbClr val="CCFFCC"/>
                </a:solidFill>
              </a:rPr>
              <a:t> </a:t>
            </a:r>
            <a:endParaRPr lang="fa-IR" sz="2400">
              <a:solidFill>
                <a:srgbClr val="CCFFCC"/>
              </a:solidFill>
            </a:endParaRPr>
          </a:p>
          <a:p>
            <a:pPr algn="r"/>
            <a:r>
              <a:rPr lang="ar-SA" sz="2400" b="1">
                <a:solidFill>
                  <a:srgbClr val="CCFFCC"/>
                </a:solidFill>
              </a:rPr>
              <a:t>ب- دسترسی به سیستم </a:t>
            </a:r>
            <a:endParaRPr lang="fa-IR" sz="2400" b="1">
              <a:solidFill>
                <a:srgbClr val="CCFFCC"/>
              </a:solidFill>
            </a:endParaRPr>
          </a:p>
          <a:p>
            <a:pPr algn="r"/>
            <a:r>
              <a:rPr lang="ar-SA" sz="2400">
                <a:solidFill>
                  <a:srgbClr val="CCFFCC"/>
                </a:solidFill>
              </a:rPr>
              <a:t> </a:t>
            </a:r>
          </a:p>
        </p:txBody>
      </p:sp>
      <p:sp>
        <p:nvSpPr>
          <p:cNvPr id="30726" name="Rectangle 6"/>
          <p:cNvSpPr>
            <a:spLocks noChangeArrowheads="1"/>
          </p:cNvSpPr>
          <p:nvPr/>
        </p:nvSpPr>
        <p:spPr bwMode="auto">
          <a:xfrm>
            <a:off x="0" y="3479800"/>
            <a:ext cx="5653088" cy="33782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pPr algn="r"/>
            <a:r>
              <a:rPr lang="ar-SA" sz="2400" b="1"/>
              <a:t>انواع حملات شبکه ای با توجه به حمله کننده</a:t>
            </a:r>
            <a:r>
              <a:rPr lang="ar-SA" sz="2400"/>
              <a:t> </a:t>
            </a:r>
            <a:r>
              <a:rPr lang="fa-IR" sz="2400"/>
              <a:t>:</a:t>
            </a:r>
          </a:p>
          <a:p>
            <a:pPr algn="r"/>
            <a:endParaRPr lang="fa-IR" sz="2400"/>
          </a:p>
          <a:p>
            <a:pPr algn="r"/>
            <a:r>
              <a:rPr lang="ar-SA" sz="2400" b="1"/>
              <a:t>1- حملات انجام شده توسط کاربر مورد اعتماد (داخلی) </a:t>
            </a:r>
            <a:endParaRPr lang="fa-IR" sz="2400" b="1"/>
          </a:p>
          <a:p>
            <a:pPr algn="r"/>
            <a:r>
              <a:rPr lang="ar-SA" sz="2400"/>
              <a:t> </a:t>
            </a:r>
            <a:endParaRPr lang="fa-IR" sz="2400"/>
          </a:p>
          <a:p>
            <a:pPr algn="r"/>
            <a:r>
              <a:rPr lang="ar-SA" sz="2400" b="1"/>
              <a:t>2- حملات انجام شده توسط افراد غیر معتمد (خارجی) </a:t>
            </a:r>
            <a:endParaRPr lang="fa-IR" sz="2400" b="1"/>
          </a:p>
          <a:p>
            <a:pPr algn="r"/>
            <a:r>
              <a:rPr lang="ar-SA" sz="2400"/>
              <a:t> </a:t>
            </a:r>
            <a:endParaRPr lang="fa-IR" sz="2400"/>
          </a:p>
          <a:p>
            <a:pPr algn="r"/>
            <a:r>
              <a:rPr lang="ar-SA" sz="2400" b="1"/>
              <a:t>3- حملات انجام شده توسط هکرهای بی تجربه </a:t>
            </a:r>
            <a:endParaRPr lang="fa-IR" sz="2400" b="1"/>
          </a:p>
          <a:p>
            <a:pPr algn="r"/>
            <a:r>
              <a:rPr lang="ar-SA" sz="2400"/>
              <a:t> </a:t>
            </a:r>
            <a:endParaRPr lang="fa-IR" sz="2400"/>
          </a:p>
          <a:p>
            <a:pPr algn="r"/>
            <a:r>
              <a:rPr lang="ar-SA" sz="2400" b="1"/>
              <a:t>4- حملات انجام شده توسط کاربران مجرب </a:t>
            </a:r>
            <a:r>
              <a:rPr lang="ar-SA" sz="2400"/>
              <a:t> </a:t>
            </a:r>
          </a:p>
        </p:txBody>
      </p:sp>
      <p:pic>
        <p:nvPicPr>
          <p:cNvPr id="30727" name="Picture 7" descr="18276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733800" cy="3200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ppt_x"/>
                                          </p:val>
                                        </p:tav>
                                        <p:tav tm="100000">
                                          <p:val>
                                            <p:strVal val="#ppt_x"/>
                                          </p:val>
                                        </p:tav>
                                      </p:tavLst>
                                    </p:anim>
                                    <p:anim calcmode="lin" valueType="num">
                                      <p:cBhvr additive="base">
                                        <p:cTn id="8" dur="500" fill="hold"/>
                                        <p:tgtEl>
                                          <p:spTgt spid="30727"/>
                                        </p:tgtEl>
                                        <p:attrNameLst>
                                          <p:attrName>ppt_y</p:attrName>
                                        </p:attrNameLst>
                                      </p:cBhvr>
                                      <p:tavLst>
                                        <p:tav tm="0">
                                          <p:val>
                                            <p:strVal val="1+#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strips(downLeft)">
                                      <p:cBhvr>
                                        <p:cTn id="11" dur="500"/>
                                        <p:tgtEl>
                                          <p:spTgt spid="30724"/>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strips(downLeft)">
                                      <p:cBhvr>
                                        <p:cTn id="14" dur="500"/>
                                        <p:tgtEl>
                                          <p:spTgt spid="30725"/>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strips(downLeft)">
                                      <p:cBhvr>
                                        <p:cTn id="1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p:bldP spid="307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7010400" y="0"/>
            <a:ext cx="1943100" cy="381000"/>
          </a:xfrm>
          <a:prstGeom prst="rect">
            <a:avLst/>
          </a:prstGeom>
        </p:spPr>
        <p:txBody>
          <a:bodyPr wrap="none" fromWordArt="1">
            <a:prstTxWarp prst="textPlain">
              <a:avLst>
                <a:gd name="adj" fmla="val 50000"/>
              </a:avLst>
            </a:prstTxWarp>
          </a:bodyPr>
          <a:lstStyle/>
          <a:p>
            <a:r>
              <a:rPr lang="fa-IR" sz="3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راه های نفوذ :</a:t>
            </a:r>
            <a:endParaRPr lang="en-US" sz="3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31749" name="Text Box 5"/>
          <p:cNvSpPr txBox="1">
            <a:spLocks noChangeArrowheads="1"/>
          </p:cNvSpPr>
          <p:nvPr/>
        </p:nvSpPr>
        <p:spPr bwMode="auto">
          <a:xfrm>
            <a:off x="6705600" y="685800"/>
            <a:ext cx="2438400" cy="59340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lvl1pPr marL="342900" indent="-342900"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257300" indent="-342900" algn="r">
              <a:defRPr>
                <a:solidFill>
                  <a:schemeClr val="tx1"/>
                </a:solidFill>
                <a:latin typeface="Arial" panose="020B0604020202020204" pitchFamily="34" charset="0"/>
                <a:cs typeface="Arial" panose="020B0604020202020204" pitchFamily="34" charset="0"/>
              </a:defRPr>
            </a:lvl3pPr>
            <a:lvl4pPr marL="1714500" indent="-342900" algn="r">
              <a:defRPr>
                <a:solidFill>
                  <a:schemeClr val="tx1"/>
                </a:solidFill>
                <a:latin typeface="Arial" panose="020B0604020202020204" pitchFamily="34" charset="0"/>
                <a:cs typeface="Arial" panose="020B0604020202020204" pitchFamily="34" charset="0"/>
              </a:defRPr>
            </a:lvl4pPr>
            <a:lvl5pPr marL="2171700" indent="-342900" algn="r">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fa-IR" sz="2400">
                <a:latin typeface="Verdana" panose="020B0604030504040204" pitchFamily="34" charset="0"/>
              </a:rPr>
              <a:t>حمله از طریق </a:t>
            </a:r>
            <a:r>
              <a:rPr lang="en-US" sz="2400">
                <a:latin typeface="Verdana" panose="020B0604030504040204" pitchFamily="34" charset="0"/>
              </a:rPr>
              <a:t>IP</a:t>
            </a:r>
          </a:p>
          <a:p>
            <a:pPr>
              <a:spcBef>
                <a:spcPct val="50000"/>
              </a:spcBef>
              <a:buFontTx/>
              <a:buAutoNum type="arabicPeriod"/>
            </a:pPr>
            <a:endParaRPr lang="fa-IR" sz="2400">
              <a:latin typeface="Verdana" panose="020B0604030504040204" pitchFamily="34" charset="0"/>
            </a:endParaRPr>
          </a:p>
          <a:p>
            <a:pPr>
              <a:spcBef>
                <a:spcPct val="50000"/>
              </a:spcBef>
              <a:buFontTx/>
              <a:buAutoNum type="arabicPeriod"/>
            </a:pPr>
            <a:r>
              <a:rPr lang="fa-IR" sz="2400">
                <a:latin typeface="Verdana" panose="020B0604030504040204" pitchFamily="34" charset="0"/>
              </a:rPr>
              <a:t>حمله به </a:t>
            </a:r>
            <a:r>
              <a:rPr lang="en-US" sz="2400">
                <a:latin typeface="Verdana" panose="020B0604030504040204" pitchFamily="34" charset="0"/>
              </a:rPr>
              <a:t>TCP</a:t>
            </a:r>
          </a:p>
          <a:p>
            <a:pPr>
              <a:spcBef>
                <a:spcPct val="50000"/>
              </a:spcBef>
              <a:buFontTx/>
              <a:buAutoNum type="arabicPeriod"/>
            </a:pPr>
            <a:endParaRPr lang="fa-IR" sz="2400">
              <a:latin typeface="Verdana" panose="020B0604030504040204" pitchFamily="34" charset="0"/>
            </a:endParaRPr>
          </a:p>
          <a:p>
            <a:pPr>
              <a:spcBef>
                <a:spcPct val="50000"/>
              </a:spcBef>
              <a:buFontTx/>
              <a:buAutoNum type="arabicPeriod"/>
            </a:pPr>
            <a:r>
              <a:rPr lang="fa-IR" sz="2400">
                <a:latin typeface="Verdana" panose="020B0604030504040204" pitchFamily="34" charset="0"/>
              </a:rPr>
              <a:t>حملات جاسوسی </a:t>
            </a:r>
          </a:p>
          <a:p>
            <a:pPr>
              <a:spcBef>
                <a:spcPct val="50000"/>
              </a:spcBef>
              <a:buFontTx/>
              <a:buAutoNum type="arabicPeriod"/>
            </a:pPr>
            <a:endParaRPr lang="fa-IR" sz="2400">
              <a:latin typeface="Verdana" panose="020B0604030504040204" pitchFamily="34" charset="0"/>
            </a:endParaRPr>
          </a:p>
          <a:p>
            <a:pPr>
              <a:spcBef>
                <a:spcPct val="50000"/>
              </a:spcBef>
              <a:buFontTx/>
              <a:buAutoNum type="arabicPeriod"/>
            </a:pPr>
            <a:r>
              <a:rPr lang="fa-IR" sz="2400">
                <a:latin typeface="Verdana" panose="020B0604030504040204" pitchFamily="34" charset="0"/>
              </a:rPr>
              <a:t>جعل اطلاعات</a:t>
            </a:r>
          </a:p>
          <a:p>
            <a:pPr>
              <a:spcBef>
                <a:spcPct val="50000"/>
              </a:spcBef>
              <a:buFontTx/>
              <a:buAutoNum type="arabicPeriod"/>
            </a:pPr>
            <a:endParaRPr lang="fa-IR" sz="2400">
              <a:latin typeface="Verdana" panose="020B0604030504040204" pitchFamily="34" charset="0"/>
            </a:endParaRPr>
          </a:p>
          <a:p>
            <a:pPr>
              <a:spcBef>
                <a:spcPct val="50000"/>
              </a:spcBef>
              <a:buFontTx/>
              <a:buAutoNum type="arabicPeriod"/>
            </a:pPr>
            <a:r>
              <a:rPr lang="en-US" sz="2400">
                <a:latin typeface="Verdana" panose="020B0604030504040204" pitchFamily="34" charset="0"/>
              </a:rPr>
              <a:t>Cookie </a:t>
            </a:r>
            <a:r>
              <a:rPr lang="fa-IR" sz="2400">
                <a:latin typeface="Verdana" panose="020B0604030504040204" pitchFamily="34" charset="0"/>
              </a:rPr>
              <a:t>ها </a:t>
            </a:r>
          </a:p>
          <a:p>
            <a:pPr>
              <a:spcBef>
                <a:spcPct val="50000"/>
              </a:spcBef>
              <a:buFontTx/>
              <a:buAutoNum type="arabicPeriod"/>
            </a:pPr>
            <a:endParaRPr lang="fa-IR" sz="2400">
              <a:latin typeface="Verdana" panose="020B0604030504040204" pitchFamily="34" charset="0"/>
            </a:endParaRPr>
          </a:p>
          <a:p>
            <a:pPr>
              <a:spcBef>
                <a:spcPct val="50000"/>
              </a:spcBef>
              <a:buFontTx/>
              <a:buAutoNum type="arabicPeriod"/>
            </a:pPr>
            <a:r>
              <a:rPr lang="fa-IR" sz="2400">
                <a:latin typeface="Verdana" panose="020B0604030504040204" pitchFamily="34" charset="0"/>
              </a:rPr>
              <a:t>استراق سمع دادها </a:t>
            </a:r>
            <a:endParaRPr lang="en-US" sz="2400">
              <a:latin typeface="Verdana" panose="020B0604030504040204" pitchFamily="34" charset="0"/>
            </a:endParaRPr>
          </a:p>
        </p:txBody>
      </p:sp>
      <p:pic>
        <p:nvPicPr>
          <p:cNvPr id="31750" name="Picture 6" descr="hack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6294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strVal val="#ppt_w*0.05"/>
                                          </p:val>
                                        </p:tav>
                                        <p:tav tm="100000">
                                          <p:val>
                                            <p:strVal val="#ppt_w"/>
                                          </p:val>
                                        </p:tav>
                                      </p:tavLst>
                                    </p:anim>
                                    <p:anim calcmode="lin" valueType="num">
                                      <p:cBhvr>
                                        <p:cTn id="8" dur="500" fill="hold"/>
                                        <p:tgtEl>
                                          <p:spTgt spid="31748"/>
                                        </p:tgtEl>
                                        <p:attrNameLst>
                                          <p:attrName>ppt_h</p:attrName>
                                        </p:attrNameLst>
                                      </p:cBhvr>
                                      <p:tavLst>
                                        <p:tav tm="0">
                                          <p:val>
                                            <p:strVal val="#ppt_h"/>
                                          </p:val>
                                        </p:tav>
                                        <p:tav tm="100000">
                                          <p:val>
                                            <p:strVal val="#ppt_h"/>
                                          </p:val>
                                        </p:tav>
                                      </p:tavLst>
                                    </p:anim>
                                    <p:anim calcmode="lin" valueType="num">
                                      <p:cBhvr>
                                        <p:cTn id="9" dur="500" fill="hold"/>
                                        <p:tgtEl>
                                          <p:spTgt spid="31748"/>
                                        </p:tgtEl>
                                        <p:attrNameLst>
                                          <p:attrName>ppt_x</p:attrName>
                                        </p:attrNameLst>
                                      </p:cBhvr>
                                      <p:tavLst>
                                        <p:tav tm="0">
                                          <p:val>
                                            <p:strVal val="#ppt_x-.2"/>
                                          </p:val>
                                        </p:tav>
                                        <p:tav tm="100000">
                                          <p:val>
                                            <p:strVal val="#ppt_x"/>
                                          </p:val>
                                        </p:tav>
                                      </p:tavLst>
                                    </p:anim>
                                    <p:anim calcmode="lin" valueType="num">
                                      <p:cBhvr>
                                        <p:cTn id="10" dur="500" fill="hold"/>
                                        <p:tgtEl>
                                          <p:spTgt spid="31748"/>
                                        </p:tgtEl>
                                        <p:attrNameLst>
                                          <p:attrName>ppt_y</p:attrName>
                                        </p:attrNameLst>
                                      </p:cBhvr>
                                      <p:tavLst>
                                        <p:tav tm="0">
                                          <p:val>
                                            <p:strVal val="#ppt_y"/>
                                          </p:val>
                                        </p:tav>
                                        <p:tav tm="100000">
                                          <p:val>
                                            <p:strVal val="#ppt_y"/>
                                          </p:val>
                                        </p:tav>
                                      </p:tavLst>
                                    </p:anim>
                                    <p:animEffect transition="in" filter="fade">
                                      <p:cBhvr>
                                        <p:cTn id="11" dur="500"/>
                                        <p:tgtEl>
                                          <p:spTgt spid="31748"/>
                                        </p:tgtEl>
                                      </p:cBhvr>
                                    </p:animEffect>
                                  </p:childTnLst>
                                </p:cTn>
                              </p:par>
                              <p:par>
                                <p:cTn id="12" presetID="37" presetClass="entr" presetSubtype="0" fill="hold" grpId="0" nodeType="withEffect">
                                  <p:stCondLst>
                                    <p:cond delay="1500"/>
                                  </p:stCondLst>
                                  <p:childTnLst>
                                    <p:set>
                                      <p:cBhvr>
                                        <p:cTn id="13" dur="1" fill="hold">
                                          <p:stCondLst>
                                            <p:cond delay="0"/>
                                          </p:stCondLst>
                                        </p:cTn>
                                        <p:tgtEl>
                                          <p:spTgt spid="31749"/>
                                        </p:tgtEl>
                                        <p:attrNameLst>
                                          <p:attrName>style.visibility</p:attrName>
                                        </p:attrNameLst>
                                      </p:cBhvr>
                                      <p:to>
                                        <p:strVal val="visible"/>
                                      </p:to>
                                    </p:set>
                                    <p:animEffect transition="in" filter="fade">
                                      <p:cBhvr>
                                        <p:cTn id="14" dur="1000"/>
                                        <p:tgtEl>
                                          <p:spTgt spid="31749"/>
                                        </p:tgtEl>
                                      </p:cBhvr>
                                    </p:animEffect>
                                    <p:anim calcmode="lin" valueType="num">
                                      <p:cBhvr>
                                        <p:cTn id="15" dur="1000" fill="hold"/>
                                        <p:tgtEl>
                                          <p:spTgt spid="31749"/>
                                        </p:tgtEl>
                                        <p:attrNameLst>
                                          <p:attrName>ppt_x</p:attrName>
                                        </p:attrNameLst>
                                      </p:cBhvr>
                                      <p:tavLst>
                                        <p:tav tm="0">
                                          <p:val>
                                            <p:strVal val="#ppt_x"/>
                                          </p:val>
                                        </p:tav>
                                        <p:tav tm="100000">
                                          <p:val>
                                            <p:strVal val="#ppt_x"/>
                                          </p:val>
                                        </p:tav>
                                      </p:tavLst>
                                    </p:anim>
                                    <p:anim calcmode="lin" valueType="num">
                                      <p:cBhvr>
                                        <p:cTn id="16" dur="900" decel="100000" fill="hold"/>
                                        <p:tgtEl>
                                          <p:spTgt spid="317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749"/>
                                        </p:tgtEl>
                                        <p:attrNameLst>
                                          <p:attrName>ppt_y</p:attrName>
                                        </p:attrNameLst>
                                      </p:cBhvr>
                                      <p:tavLst>
                                        <p:tav tm="0">
                                          <p:val>
                                            <p:strVal val="#ppt_y-.03"/>
                                          </p:val>
                                        </p:tav>
                                        <p:tav tm="100000">
                                          <p:val>
                                            <p:strVal val="#ppt_y"/>
                                          </p:val>
                                        </p:tav>
                                      </p:tavLst>
                                    </p:anim>
                                  </p:childTnLst>
                                </p:cTn>
                              </p:par>
                              <p:par>
                                <p:cTn id="18" presetID="10" presetClass="entr" presetSubtype="0" fill="hold" nodeType="withEffect">
                                  <p:stCondLst>
                                    <p:cond delay="2500"/>
                                  </p:stCondLst>
                                  <p:childTnLst>
                                    <p:set>
                                      <p:cBhvr>
                                        <p:cTn id="19" dur="1" fill="hold">
                                          <p:stCondLst>
                                            <p:cond delay="0"/>
                                          </p:stCondLst>
                                        </p:cTn>
                                        <p:tgtEl>
                                          <p:spTgt spid="31750"/>
                                        </p:tgtEl>
                                        <p:attrNameLst>
                                          <p:attrName>style.visibility</p:attrName>
                                        </p:attrNameLst>
                                      </p:cBhvr>
                                      <p:to>
                                        <p:strVal val="visible"/>
                                      </p:to>
                                    </p:set>
                                    <p:animEffect transition="in" filter="fade">
                                      <p:cBhvr>
                                        <p:cTn id="20" dur="1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6934200" y="457200"/>
            <a:ext cx="1752600"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endParaRPr lang="en-US"/>
          </a:p>
        </p:txBody>
      </p:sp>
      <p:sp>
        <p:nvSpPr>
          <p:cNvPr id="33797" name="Text Box 5"/>
          <p:cNvSpPr txBox="1">
            <a:spLocks noChangeArrowheads="1"/>
          </p:cNvSpPr>
          <p:nvPr/>
        </p:nvSpPr>
        <p:spPr bwMode="auto">
          <a:xfrm>
            <a:off x="0" y="0"/>
            <a:ext cx="9144000" cy="15525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2400"/>
              <a:t>تا اینجا مطالبی در مورد انواع هک ها انواع حملات و نفوذ رو توضیح دادیم </a:t>
            </a:r>
          </a:p>
          <a:p>
            <a:pPr>
              <a:spcBef>
                <a:spcPct val="50000"/>
              </a:spcBef>
            </a:pPr>
            <a:r>
              <a:rPr lang="fa-IR" sz="2400">
                <a:solidFill>
                  <a:srgbClr val="FF6600"/>
                </a:solidFill>
              </a:rPr>
              <a:t>البته این مطالب مقدار اندکی از دنیای بزرگ شبکه  است </a:t>
            </a:r>
          </a:p>
          <a:p>
            <a:pPr>
              <a:spcBef>
                <a:spcPct val="50000"/>
              </a:spcBef>
            </a:pPr>
            <a:r>
              <a:rPr lang="fa-IR" sz="2400"/>
              <a:t>در این قسمت مطالبی در مورد سیستمهای تشخیص نفوذ و کاربردهای ان توضیح می دهیم.</a:t>
            </a:r>
            <a:r>
              <a:rPr lang="fa-IR" sz="2400">
                <a:solidFill>
                  <a:srgbClr val="FF6600"/>
                </a:solidFill>
              </a:rPr>
              <a:t> </a:t>
            </a:r>
            <a:endParaRPr lang="en-US" sz="2400">
              <a:solidFill>
                <a:srgbClr val="FF6600"/>
              </a:solidFill>
            </a:endParaRPr>
          </a:p>
        </p:txBody>
      </p:sp>
      <p:sp>
        <p:nvSpPr>
          <p:cNvPr id="33798" name="Rectangle 6"/>
          <p:cNvSpPr>
            <a:spLocks noChangeArrowheads="1"/>
          </p:cNvSpPr>
          <p:nvPr/>
        </p:nvSpPr>
        <p:spPr bwMode="auto">
          <a:xfrm>
            <a:off x="762000" y="2590800"/>
            <a:ext cx="7077075" cy="264795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400" b="1" i="1"/>
              <a:t>برای امن کردن یک شبکه نیاز به سه ابزار زیر داریم:</a:t>
            </a:r>
            <a:endParaRPr lang="en-US" sz="2400" b="1" i="1"/>
          </a:p>
          <a:p>
            <a:pPr algn="r"/>
            <a:r>
              <a:rPr lang="ar-SA" sz="2400"/>
              <a:t/>
            </a:r>
            <a:br>
              <a:rPr lang="ar-SA" sz="2400"/>
            </a:br>
            <a:r>
              <a:rPr lang="ar-SA" sz="2400">
                <a:solidFill>
                  <a:schemeClr val="folHlink"/>
                </a:solidFill>
              </a:rPr>
              <a:t>1 . </a:t>
            </a:r>
            <a:r>
              <a:rPr lang="en-US" sz="2400">
                <a:solidFill>
                  <a:schemeClr val="folHlink"/>
                </a:solidFill>
              </a:rPr>
              <a:t>Firewall</a:t>
            </a:r>
            <a:r>
              <a:rPr lang="ar-SA" sz="2400">
                <a:solidFill>
                  <a:schemeClr val="folHlink"/>
                </a:solidFill>
              </a:rPr>
              <a:t/>
            </a:r>
            <a:br>
              <a:rPr lang="ar-SA" sz="2400">
                <a:solidFill>
                  <a:schemeClr val="folHlink"/>
                </a:solidFill>
              </a:rPr>
            </a:br>
            <a:endParaRPr lang="en-US" sz="2400">
              <a:solidFill>
                <a:schemeClr val="folHlink"/>
              </a:solidFill>
            </a:endParaRPr>
          </a:p>
          <a:p>
            <a:pPr algn="r"/>
            <a:r>
              <a:rPr lang="ar-SA" sz="2400">
                <a:solidFill>
                  <a:schemeClr val="folHlink"/>
                </a:solidFill>
              </a:rPr>
              <a:t>2 . </a:t>
            </a:r>
            <a:r>
              <a:rPr lang="en-US" sz="2400">
                <a:solidFill>
                  <a:schemeClr val="folHlink"/>
                </a:solidFill>
              </a:rPr>
              <a:t> Ids )intrusion detection system</a:t>
            </a:r>
            <a:r>
              <a:rPr lang="ar-SA" sz="2400">
                <a:solidFill>
                  <a:schemeClr val="folHlink"/>
                </a:solidFill>
              </a:rPr>
              <a:t>)</a:t>
            </a:r>
            <a:br>
              <a:rPr lang="ar-SA" sz="2400">
                <a:solidFill>
                  <a:schemeClr val="folHlink"/>
                </a:solidFill>
              </a:rPr>
            </a:br>
            <a:endParaRPr lang="en-US" sz="2400">
              <a:solidFill>
                <a:schemeClr val="folHlink"/>
              </a:solidFill>
            </a:endParaRPr>
          </a:p>
          <a:p>
            <a:pPr algn="r"/>
            <a:r>
              <a:rPr lang="ar-SA" sz="2400">
                <a:solidFill>
                  <a:schemeClr val="folHlink"/>
                </a:solidFill>
              </a:rPr>
              <a:t>3 . </a:t>
            </a:r>
            <a:r>
              <a:rPr lang="en-US" sz="2400">
                <a:solidFill>
                  <a:schemeClr val="folHlink"/>
                </a:solidFill>
              </a:rPr>
              <a:t>honey pot</a:t>
            </a:r>
            <a:r>
              <a:rPr lang="ar-SA" sz="2400">
                <a:solidFill>
                  <a:schemeClr val="fo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0" y="0"/>
            <a:ext cx="9144000" cy="22256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000">
                <a:solidFill>
                  <a:srgbClr val="FF6600"/>
                </a:solidFill>
              </a:rPr>
              <a:t>دیواره آتشین (</a:t>
            </a:r>
            <a:r>
              <a:rPr lang="en-US" sz="2000">
                <a:solidFill>
                  <a:srgbClr val="FF6600"/>
                </a:solidFill>
              </a:rPr>
              <a:t>Fire wall</a:t>
            </a:r>
            <a:r>
              <a:rPr lang="ar-SA" sz="2000">
                <a:solidFill>
                  <a:srgbClr val="FF6600"/>
                </a:solidFill>
              </a:rPr>
              <a:t>) سیستمی است بین كاربران یك شبكه محلی و یك شبكه بیرونی ( مثل اینترنت) كه</a:t>
            </a:r>
            <a:endParaRPr lang="en-US" sz="2000">
              <a:solidFill>
                <a:srgbClr val="FF6600"/>
              </a:solidFill>
            </a:endParaRPr>
          </a:p>
          <a:p>
            <a:pPr algn="r"/>
            <a:endParaRPr lang="en-US" sz="2000">
              <a:solidFill>
                <a:srgbClr val="FF6600"/>
              </a:solidFill>
            </a:endParaRPr>
          </a:p>
          <a:p>
            <a:pPr algn="r"/>
            <a:r>
              <a:rPr lang="ar-SA" sz="2000">
                <a:solidFill>
                  <a:srgbClr val="FF6600"/>
                </a:solidFill>
              </a:rPr>
              <a:t> ضمن نظارت بر دسترسی ها، در تمام سطوح، ورود و خروج اطلاعات را تحت نظر دارد. بر خلاف تصور </a:t>
            </a:r>
            <a:endParaRPr lang="en-US" sz="2000">
              <a:solidFill>
                <a:srgbClr val="FF6600"/>
              </a:solidFill>
            </a:endParaRPr>
          </a:p>
          <a:p>
            <a:pPr algn="r"/>
            <a:endParaRPr lang="en-US" sz="2000">
              <a:solidFill>
                <a:srgbClr val="FF6600"/>
              </a:solidFill>
            </a:endParaRPr>
          </a:p>
          <a:p>
            <a:pPr algn="r"/>
            <a:r>
              <a:rPr lang="ar-SA" sz="2000">
                <a:solidFill>
                  <a:srgbClr val="FF6600"/>
                </a:solidFill>
              </a:rPr>
              <a:t>عموم كاربری این نرم افزارها صرفاً در جهت فیلترینگ سایت ها نیست. برای آشنایی بیشتر با نرم افزارهای </a:t>
            </a:r>
            <a:endParaRPr lang="en-US" sz="2000">
              <a:solidFill>
                <a:srgbClr val="FF6600"/>
              </a:solidFill>
            </a:endParaRPr>
          </a:p>
          <a:p>
            <a:pPr algn="r"/>
            <a:endParaRPr lang="en-US" sz="2000">
              <a:solidFill>
                <a:srgbClr val="FF6600"/>
              </a:solidFill>
            </a:endParaRPr>
          </a:p>
          <a:p>
            <a:pPr algn="r"/>
            <a:r>
              <a:rPr lang="ar-SA" sz="2000">
                <a:solidFill>
                  <a:srgbClr val="FF6600"/>
                </a:solidFill>
              </a:rPr>
              <a:t>دیواره های آتشین، آشنایی با طرز كار آنها شاید مفیدترین راه باشد. </a:t>
            </a:r>
          </a:p>
        </p:txBody>
      </p:sp>
      <p:pic>
        <p:nvPicPr>
          <p:cNvPr id="34821" name="Picture 5" descr="1254041548_firewal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56000"/>
            <a:ext cx="3302000" cy="3302000"/>
          </a:xfrm>
          <a:prstGeom prst="rect">
            <a:avLst/>
          </a:prstGeom>
          <a:noFill/>
          <a:extLst>
            <a:ext uri="{909E8E84-426E-40DD-AFC4-6F175D3DCCD1}">
              <a14:hiddenFill xmlns:a14="http://schemas.microsoft.com/office/drawing/2010/main" xmlns="">
                <a:solidFill>
                  <a:srgbClr val="FFFFFF"/>
                </a:solidFill>
              </a14:hiddenFill>
            </a:ext>
          </a:extLst>
        </p:spPr>
      </p:pic>
      <p:sp>
        <p:nvSpPr>
          <p:cNvPr id="34822" name="Rectangle 6"/>
          <p:cNvSpPr>
            <a:spLocks noChangeArrowheads="1"/>
          </p:cNvSpPr>
          <p:nvPr/>
        </p:nvSpPr>
        <p:spPr bwMode="auto">
          <a:xfrm>
            <a:off x="3733800" y="2438400"/>
            <a:ext cx="5410200" cy="374332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400">
                <a:solidFill>
                  <a:schemeClr val="tx2"/>
                </a:solidFill>
              </a:rPr>
              <a:t>كارهایی كه در هر لایه از دیواره آتش انجام می شود عبارت است از: </a:t>
            </a:r>
            <a:endParaRPr lang="fa-IR" sz="2400">
              <a:solidFill>
                <a:schemeClr val="tx2"/>
              </a:solidFill>
            </a:endParaRPr>
          </a:p>
          <a:p>
            <a:pPr algn="r"/>
            <a:endParaRPr lang="ar-SA" sz="2400">
              <a:solidFill>
                <a:schemeClr val="tx2"/>
              </a:solidFill>
            </a:endParaRPr>
          </a:p>
          <a:p>
            <a:pPr algn="r"/>
            <a:r>
              <a:rPr lang="fa-IR" sz="2400">
                <a:solidFill>
                  <a:schemeClr val="tx2"/>
                </a:solidFill>
              </a:rPr>
              <a:t>۱</a:t>
            </a:r>
            <a:r>
              <a:rPr lang="ar-SA" sz="2400">
                <a:solidFill>
                  <a:schemeClr val="tx2"/>
                </a:solidFill>
              </a:rPr>
              <a:t>) تعیین بسته های ممنوع (سیاه) و حذف آنها یا ارسال آنها به سیستم های مخصوص ردیابی (لایه اول دیواره آتش) </a:t>
            </a:r>
          </a:p>
          <a:p>
            <a:pPr algn="r"/>
            <a:r>
              <a:rPr lang="fa-IR" sz="2400">
                <a:solidFill>
                  <a:schemeClr val="tx2"/>
                </a:solidFill>
              </a:rPr>
              <a:t>۲</a:t>
            </a:r>
            <a:r>
              <a:rPr lang="ar-SA" sz="2400">
                <a:solidFill>
                  <a:schemeClr val="tx2"/>
                </a:solidFill>
              </a:rPr>
              <a:t>) بستن برخی از پورت ها متعلق به برخی سرویس ها مثل</a:t>
            </a:r>
            <a:r>
              <a:rPr lang="en-US" sz="2400">
                <a:solidFill>
                  <a:schemeClr val="tx2"/>
                </a:solidFill>
              </a:rPr>
              <a:t>Telnet، FTP</a:t>
            </a:r>
            <a:r>
              <a:rPr lang="ar-SA" sz="2400">
                <a:solidFill>
                  <a:schemeClr val="tx2"/>
                </a:solidFill>
              </a:rPr>
              <a:t> و... (لایه دوم دیواره آتش) </a:t>
            </a:r>
          </a:p>
          <a:p>
            <a:pPr algn="r"/>
            <a:r>
              <a:rPr lang="fa-IR" sz="2400">
                <a:solidFill>
                  <a:schemeClr val="tx2"/>
                </a:solidFill>
              </a:rPr>
              <a:t>۳</a:t>
            </a:r>
            <a:r>
              <a:rPr lang="ar-SA" sz="2400">
                <a:solidFill>
                  <a:schemeClr val="tx2"/>
                </a:solidFill>
              </a:rPr>
              <a:t>) تحلیل برآیند متن یك صفحه وب یا نامه الكترونیكی یا .... (لایه سوم دیواره آتش) </a:t>
            </a:r>
          </a:p>
        </p:txBody>
      </p:sp>
      <p:sp>
        <p:nvSpPr>
          <p:cNvPr id="34823" name="WordArt 7"/>
          <p:cNvSpPr>
            <a:spLocks noChangeArrowheads="1" noChangeShapeType="1" noTextEdit="1"/>
          </p:cNvSpPr>
          <p:nvPr/>
        </p:nvSpPr>
        <p:spPr bwMode="auto">
          <a:xfrm rot="1973086">
            <a:off x="685800" y="2133600"/>
            <a:ext cx="1428750" cy="874713"/>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46523"/>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rtl="0"/>
            <a:r>
              <a:rPr lang="en-US" sz="3600" kern="10">
                <a:ln w="9525">
                  <a:round/>
                  <a:headEnd/>
                  <a:tailEnd/>
                </a:ln>
                <a:gradFill rotWithShape="0">
                  <a:gsLst>
                    <a:gs pos="0">
                      <a:srgbClr val="FFE701"/>
                    </a:gs>
                    <a:gs pos="100000">
                      <a:srgbClr val="FE3E02"/>
                    </a:gs>
                  </a:gsLst>
                  <a:lin ang="3426914" scaled="1"/>
                </a:gradFill>
                <a:latin typeface="Impact" panose="020B0806030902050204" pitchFamily="34" charset="0"/>
              </a:rPr>
              <a:t>firewall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ssolve">
                                      <p:cBhvr>
                                        <p:cTn id="7"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5791200" y="1036638"/>
            <a:ext cx="2895600" cy="579437"/>
          </a:xfrm>
          <a:prstGeom prst="rect">
            <a:avLst/>
          </a:prstGeom>
          <a:noFill/>
          <a:ln>
            <a:noFill/>
          </a:ln>
          <a:effectLst/>
          <a:extLst>
            <a:ext uri="{909E8E84-426E-40DD-AFC4-6F175D3DCCD1}">
              <a14:hiddenFill xmlns:a14="http://schemas.microsoft.com/office/drawing/2010/main" xmlns="">
                <a:solidFill>
                  <a:srgbClr val="FFFFFF">
                    <a:alpha val="59000"/>
                  </a:srgbClr>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spcBef>
                <a:spcPct val="50000"/>
              </a:spcBef>
            </a:pPr>
            <a:r>
              <a:rPr lang="en-US" sz="3200" b="1">
                <a:solidFill>
                  <a:srgbClr val="FFFF99"/>
                </a:solidFill>
              </a:rPr>
              <a:t>NIDS</a:t>
            </a:r>
          </a:p>
        </p:txBody>
      </p:sp>
      <p:sp>
        <p:nvSpPr>
          <p:cNvPr id="36871" name="Text Box 7"/>
          <p:cNvSpPr txBox="1">
            <a:spLocks noChangeArrowheads="1"/>
          </p:cNvSpPr>
          <p:nvPr/>
        </p:nvSpPr>
        <p:spPr bwMode="auto">
          <a:xfrm>
            <a:off x="228600" y="2209800"/>
            <a:ext cx="8915400" cy="228282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en-US" sz="2400"/>
              <a:t>IDS  </a:t>
            </a:r>
            <a:r>
              <a:rPr lang="fa-IR" sz="2400"/>
              <a:t>یا تشخیص نفوذ مبتنی بر شبکه که همان </a:t>
            </a:r>
            <a:r>
              <a:rPr lang="en-US" sz="2400"/>
              <a:t>NIDS</a:t>
            </a:r>
            <a:r>
              <a:rPr lang="fa-IR" sz="2400"/>
              <a:t> در این حالت تمام نظارت بر روی پاکتهای ارسالی است و مشاهد هر گونه تخلف را به مدیر شبکه یا </a:t>
            </a:r>
            <a:r>
              <a:rPr lang="en-US" sz="2400"/>
              <a:t>Admin </a:t>
            </a:r>
            <a:r>
              <a:rPr lang="fa-IR" sz="2400"/>
              <a:t> اعلام می کنند که در این سیستم  تمام دقت  بر روی ترافیک شبکه عبوری می باشد . این سیستمها در </a:t>
            </a:r>
            <a:r>
              <a:rPr lang="ar-SA" sz="2400"/>
              <a:t> كانال‌ها</a:t>
            </a:r>
            <a:r>
              <a:rPr lang="fa-IR" sz="2400"/>
              <a:t>ی</a:t>
            </a:r>
            <a:r>
              <a:rPr lang="ar-SA" sz="2400"/>
              <a:t> ارتباط</a:t>
            </a:r>
            <a:r>
              <a:rPr lang="fa-IR" sz="2400"/>
              <a:t>ی</a:t>
            </a:r>
            <a:r>
              <a:rPr lang="ar-SA" sz="2400"/>
              <a:t> شبكه با محيط بيرون </a:t>
            </a:r>
            <a:r>
              <a:rPr lang="fa-IR" sz="2400"/>
              <a:t> قرار می گیرند البته چونکه بر روی ترافیک شبکه به صورت مستقیم نظارت دارد باعث کندی سیستم می شود البته خیلی محسوس نیست چرا چونکه نیاز اولیه هر سیستم است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linds(horizontal)">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0800" y="2743200"/>
            <a:ext cx="4648200" cy="41148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pic>
      <p:sp>
        <p:nvSpPr>
          <p:cNvPr id="37893" name="Text Box 5"/>
          <p:cNvSpPr txBox="1">
            <a:spLocks noChangeArrowheads="1"/>
          </p:cNvSpPr>
          <p:nvPr/>
        </p:nvSpPr>
        <p:spPr bwMode="auto">
          <a:xfrm>
            <a:off x="4191000" y="4876800"/>
            <a:ext cx="1600200" cy="33655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1600" b="1">
                <a:solidFill>
                  <a:schemeClr val="bg2"/>
                </a:solidFill>
              </a:rPr>
              <a:t>سیستم تشخیص نفوذ</a:t>
            </a:r>
            <a:endParaRPr lang="en-US" sz="1600" b="1">
              <a:solidFill>
                <a:schemeClr val="bg2"/>
              </a:solidFill>
            </a:endParaRPr>
          </a:p>
        </p:txBody>
      </p:sp>
      <p:sp>
        <p:nvSpPr>
          <p:cNvPr id="37894" name="Text Box 6"/>
          <p:cNvSpPr txBox="1">
            <a:spLocks noChangeArrowheads="1"/>
          </p:cNvSpPr>
          <p:nvPr/>
        </p:nvSpPr>
        <p:spPr bwMode="auto">
          <a:xfrm>
            <a:off x="4191000" y="4038600"/>
            <a:ext cx="1066800" cy="33655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1600" b="1">
                <a:solidFill>
                  <a:srgbClr val="151614"/>
                </a:solidFill>
              </a:rPr>
              <a:t>دیواره آتش</a:t>
            </a:r>
            <a:endParaRPr lang="en-US" sz="1600" b="1">
              <a:solidFill>
                <a:srgbClr val="151614"/>
              </a:solidFill>
            </a:endParaRPr>
          </a:p>
        </p:txBody>
      </p:sp>
      <p:sp>
        <p:nvSpPr>
          <p:cNvPr id="37895" name="Text Box 7"/>
          <p:cNvSpPr txBox="1">
            <a:spLocks noChangeArrowheads="1"/>
          </p:cNvSpPr>
          <p:nvPr/>
        </p:nvSpPr>
        <p:spPr bwMode="auto">
          <a:xfrm>
            <a:off x="838200" y="457200"/>
            <a:ext cx="7696200" cy="13112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2000">
                <a:solidFill>
                  <a:srgbClr val="CCFF66"/>
                </a:solidFill>
              </a:rPr>
              <a:t>پس در شکل مشاهده می کنید که </a:t>
            </a:r>
            <a:r>
              <a:rPr lang="en-US" sz="2000">
                <a:solidFill>
                  <a:srgbClr val="CCFF66"/>
                </a:solidFill>
              </a:rPr>
              <a:t>IDS </a:t>
            </a:r>
            <a:r>
              <a:rPr lang="fa-IR" sz="2000">
                <a:solidFill>
                  <a:srgbClr val="CCFF66"/>
                </a:solidFill>
              </a:rPr>
              <a:t>  بر روی کانل ارتباطی قرار گرفته است و نظارت کامل بر روی ترافیک شبکه دارد که به این حالت </a:t>
            </a:r>
            <a:r>
              <a:rPr lang="en-US" sz="2000">
                <a:solidFill>
                  <a:srgbClr val="CCFF66"/>
                </a:solidFill>
              </a:rPr>
              <a:t>NIDS </a:t>
            </a:r>
            <a:r>
              <a:rPr lang="fa-IR" sz="2000">
                <a:solidFill>
                  <a:srgbClr val="CCFF66"/>
                </a:solidFill>
              </a:rPr>
              <a:t> گفته می شود که در شبکه و قبل دیواره اتش قرار گرفته است در صورت مشاهد هرگونه عملیات که خارج از قوانین که برای </a:t>
            </a:r>
            <a:r>
              <a:rPr lang="en-US" sz="2000">
                <a:solidFill>
                  <a:srgbClr val="CCFF66"/>
                </a:solidFill>
              </a:rPr>
              <a:t>NIDS </a:t>
            </a:r>
            <a:r>
              <a:rPr lang="fa-IR" sz="2000">
                <a:solidFill>
                  <a:srgbClr val="CCFF66"/>
                </a:solidFill>
              </a:rPr>
              <a:t> تعریف شده است را به مدیر شبکه گذارش می دهد.</a:t>
            </a:r>
            <a:endParaRPr lang="en-US" sz="2000">
              <a:solidFill>
                <a:srgbClr val="CCFF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457200" y="609600"/>
            <a:ext cx="8229600" cy="7016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2000">
                <a:solidFill>
                  <a:srgbClr val="CCFF66"/>
                </a:solidFill>
              </a:rPr>
              <a:t>در این قسمت پروسه </a:t>
            </a:r>
            <a:r>
              <a:rPr lang="en-US" sz="2000">
                <a:solidFill>
                  <a:srgbClr val="CCFF66"/>
                </a:solidFill>
              </a:rPr>
              <a:t>NIDS </a:t>
            </a:r>
            <a:r>
              <a:rPr lang="fa-IR" sz="2000">
                <a:solidFill>
                  <a:srgbClr val="CCFF66"/>
                </a:solidFill>
              </a:rPr>
              <a:t> را مشاهد می کنید زمانی که بسته به صورتی که قابل تشخیص برای دیواره آتش نباشد از آن رد شده و به </a:t>
            </a:r>
            <a:r>
              <a:rPr lang="en-US" sz="2000">
                <a:solidFill>
                  <a:srgbClr val="CCFF66"/>
                </a:solidFill>
              </a:rPr>
              <a:t>NIDS </a:t>
            </a:r>
            <a:r>
              <a:rPr lang="fa-IR" sz="2000">
                <a:solidFill>
                  <a:srgbClr val="CCFF66"/>
                </a:solidFill>
              </a:rPr>
              <a:t> رسیده که در این حالت مشاهده می کنید .</a:t>
            </a:r>
            <a:endParaRPr lang="en-US" sz="2000">
              <a:solidFill>
                <a:srgbClr val="CCFF66"/>
              </a:solidFill>
            </a:endParaRPr>
          </a:p>
        </p:txBody>
      </p:sp>
      <p:pic>
        <p:nvPicPr>
          <p:cNvPr id="38921" name="Picture 9" descr="untitl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2428875"/>
            <a:ext cx="8220075" cy="4429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0" y="762000"/>
            <a:ext cx="9144000" cy="48387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lvl1pPr marL="342900" indent="-342900"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257300" indent="-342900" algn="r">
              <a:defRPr>
                <a:solidFill>
                  <a:schemeClr val="tx1"/>
                </a:solidFill>
                <a:latin typeface="Arial" panose="020B0604020202020204" pitchFamily="34" charset="0"/>
                <a:cs typeface="Arial" panose="020B0604020202020204" pitchFamily="34" charset="0"/>
              </a:defRPr>
            </a:lvl3pPr>
            <a:lvl4pPr marL="1714500" indent="-342900" algn="r">
              <a:defRPr>
                <a:solidFill>
                  <a:schemeClr val="tx1"/>
                </a:solidFill>
                <a:latin typeface="Arial" panose="020B0604020202020204" pitchFamily="34" charset="0"/>
                <a:cs typeface="Arial" panose="020B0604020202020204" pitchFamily="34" charset="0"/>
              </a:defRPr>
            </a:lvl4pPr>
            <a:lvl5pPr marL="2171700" indent="-342900" algn="r">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fa-IR" sz="2400">
                <a:solidFill>
                  <a:srgbClr val="00CC00"/>
                </a:solidFill>
                <a:latin typeface="Verdana" panose="020B0604030504040204" pitchFamily="34" charset="0"/>
              </a:rPr>
              <a:t>اگر بخواهیم </a:t>
            </a:r>
            <a:r>
              <a:rPr lang="en-US" sz="2400">
                <a:solidFill>
                  <a:srgbClr val="00CC00"/>
                </a:solidFill>
                <a:latin typeface="Verdana" panose="020B0604030504040204" pitchFamily="34" charset="0"/>
              </a:rPr>
              <a:t>IDS </a:t>
            </a:r>
            <a:r>
              <a:rPr lang="fa-IR" sz="2400">
                <a:solidFill>
                  <a:srgbClr val="00CC00"/>
                </a:solidFill>
                <a:latin typeface="Verdana" panose="020B0604030504040204" pitchFamily="34" charset="0"/>
              </a:rPr>
              <a:t>ها را طبقه بندی کنیم به دو دسته تقسیم می شوند :</a:t>
            </a:r>
          </a:p>
          <a:p>
            <a:pPr algn="ctr">
              <a:spcBef>
                <a:spcPct val="50000"/>
              </a:spcBef>
              <a:buFontTx/>
              <a:buAutoNum type="arabicPeriod"/>
            </a:pPr>
            <a:r>
              <a:rPr lang="en-US" sz="2400">
                <a:latin typeface="Verdana" panose="020B0604030504040204" pitchFamily="34" charset="0"/>
              </a:rPr>
              <a:t>IDS </a:t>
            </a:r>
            <a:r>
              <a:rPr lang="fa-IR" sz="2400">
                <a:latin typeface="Verdana" panose="020B0604030504040204" pitchFamily="34" charset="0"/>
              </a:rPr>
              <a:t>  </a:t>
            </a:r>
            <a:r>
              <a:rPr lang="ar-SA" sz="2400">
                <a:latin typeface="Verdana" panose="020B0604030504040204" pitchFamily="34" charset="0"/>
              </a:rPr>
              <a:t>هاي</a:t>
            </a:r>
            <a:r>
              <a:rPr lang="fa-IR" sz="2400">
                <a:latin typeface="Verdana" panose="020B0604030504040204" pitchFamily="34" charset="0"/>
              </a:rPr>
              <a:t>ی</a:t>
            </a:r>
            <a:r>
              <a:rPr lang="ar-SA" sz="2400">
                <a:latin typeface="Verdana" panose="020B0604030504040204" pitchFamily="34" charset="0"/>
              </a:rPr>
              <a:t> كه محتوا</a:t>
            </a:r>
            <a:r>
              <a:rPr lang="fa-IR" sz="2400">
                <a:latin typeface="Verdana" panose="020B0604030504040204" pitchFamily="34" charset="0"/>
              </a:rPr>
              <a:t>ی</a:t>
            </a:r>
            <a:r>
              <a:rPr lang="ar-SA" sz="2400">
                <a:latin typeface="Verdana" panose="020B0604030504040204" pitchFamily="34" charset="0"/>
              </a:rPr>
              <a:t> پكت ارسال</a:t>
            </a:r>
            <a:r>
              <a:rPr lang="fa-IR" sz="2400">
                <a:latin typeface="Verdana" panose="020B0604030504040204" pitchFamily="34" charset="0"/>
              </a:rPr>
              <a:t>ی</a:t>
            </a:r>
            <a:r>
              <a:rPr lang="ar-SA" sz="2400">
                <a:latin typeface="Verdana" panose="020B0604030504040204" pitchFamily="34" charset="0"/>
              </a:rPr>
              <a:t> را كنترل م</a:t>
            </a:r>
            <a:r>
              <a:rPr lang="fa-IR" sz="2400">
                <a:latin typeface="Verdana" panose="020B0604030504040204" pitchFamily="34" charset="0"/>
              </a:rPr>
              <a:t>ی </a:t>
            </a:r>
            <a:r>
              <a:rPr lang="ar-SA" sz="2400">
                <a:latin typeface="Verdana" panose="020B0604030504040204" pitchFamily="34" charset="0"/>
              </a:rPr>
              <a:t>نمايند و آن را با اطلاعات پايگاه اطلاعات</a:t>
            </a:r>
            <a:r>
              <a:rPr lang="fa-IR" sz="2400">
                <a:latin typeface="Verdana" panose="020B0604030504040204" pitchFamily="34" charset="0"/>
              </a:rPr>
              <a:t>ی</a:t>
            </a:r>
            <a:r>
              <a:rPr lang="ar-SA" sz="2400">
                <a:latin typeface="Verdana" panose="020B0604030504040204" pitchFamily="34" charset="0"/>
              </a:rPr>
              <a:t> شامل صفات و نشانه‌ها</a:t>
            </a:r>
            <a:r>
              <a:rPr lang="fa-IR" sz="2400">
                <a:latin typeface="Verdana" panose="020B0604030504040204" pitchFamily="34" charset="0"/>
              </a:rPr>
              <a:t>ی</a:t>
            </a:r>
            <a:r>
              <a:rPr lang="ar-SA" sz="2400">
                <a:latin typeface="Verdana" panose="020B0604030504040204" pitchFamily="34" charset="0"/>
              </a:rPr>
              <a:t> بارز حملات مقايسه م</a:t>
            </a:r>
            <a:r>
              <a:rPr lang="fa-IR" sz="2400">
                <a:latin typeface="Verdana" panose="020B0604030504040204" pitchFamily="34" charset="0"/>
              </a:rPr>
              <a:t>ی </a:t>
            </a:r>
            <a:r>
              <a:rPr lang="ar-SA" sz="2400">
                <a:latin typeface="Verdana" panose="020B0604030504040204" pitchFamily="34" charset="0"/>
              </a:rPr>
              <a:t>كنند كه اصطلاحا به </a:t>
            </a:r>
            <a:r>
              <a:rPr lang="en-US" sz="2400">
                <a:latin typeface="Verdana" panose="020B0604030504040204" pitchFamily="34" charset="0"/>
              </a:rPr>
              <a:t>‌‌Signature Based</a:t>
            </a:r>
            <a:r>
              <a:rPr lang="ar-SA" sz="2400">
                <a:latin typeface="Verdana" panose="020B0604030504040204" pitchFamily="34" charset="0"/>
              </a:rPr>
              <a:t> معروفند. (درست شبيه كار</a:t>
            </a:r>
            <a:r>
              <a:rPr lang="fa-IR" sz="2400">
                <a:latin typeface="Verdana" panose="020B0604030504040204" pitchFamily="34" charset="0"/>
              </a:rPr>
              <a:t>ی</a:t>
            </a:r>
            <a:r>
              <a:rPr lang="ar-SA" sz="2400">
                <a:latin typeface="Verdana" panose="020B0604030504040204" pitchFamily="34" charset="0"/>
              </a:rPr>
              <a:t> كه ضدويروس‌ها انجام م</a:t>
            </a:r>
            <a:r>
              <a:rPr lang="fa-IR" sz="2400">
                <a:latin typeface="Verdana" panose="020B0604030504040204" pitchFamily="34" charset="0"/>
              </a:rPr>
              <a:t>ی </a:t>
            </a:r>
            <a:r>
              <a:rPr lang="ar-SA" sz="2400">
                <a:latin typeface="Verdana" panose="020B0604030504040204" pitchFamily="34" charset="0"/>
              </a:rPr>
              <a:t>دهند). البته اين نوع </a:t>
            </a:r>
            <a:r>
              <a:rPr lang="en-US" sz="2400">
                <a:latin typeface="Verdana" panose="020B0604030504040204" pitchFamily="34" charset="0"/>
              </a:rPr>
              <a:t>‌‌IDS</a:t>
            </a:r>
            <a:r>
              <a:rPr lang="ar-SA" sz="2400">
                <a:latin typeface="Verdana" panose="020B0604030504040204" pitchFamily="34" charset="0"/>
              </a:rPr>
              <a:t>ها يك مشكل اساس</a:t>
            </a:r>
            <a:r>
              <a:rPr lang="fa-IR" sz="2400">
                <a:latin typeface="Verdana" panose="020B0604030504040204" pitchFamily="34" charset="0"/>
              </a:rPr>
              <a:t>ی</a:t>
            </a:r>
            <a:r>
              <a:rPr lang="ar-SA" sz="2400">
                <a:latin typeface="Verdana" panose="020B0604030504040204" pitchFamily="34" charset="0"/>
              </a:rPr>
              <a:t> دارند و آن ناتوان</a:t>
            </a:r>
            <a:r>
              <a:rPr lang="fa-IR" sz="2400">
                <a:latin typeface="Verdana" panose="020B0604030504040204" pitchFamily="34" charset="0"/>
              </a:rPr>
              <a:t>ی</a:t>
            </a:r>
            <a:r>
              <a:rPr lang="ar-SA" sz="2400">
                <a:latin typeface="Verdana" panose="020B0604030504040204" pitchFamily="34" charset="0"/>
              </a:rPr>
              <a:t> در شناساي</a:t>
            </a:r>
            <a:r>
              <a:rPr lang="fa-IR" sz="2400">
                <a:latin typeface="Verdana" panose="020B0604030504040204" pitchFamily="34" charset="0"/>
              </a:rPr>
              <a:t>ی</a:t>
            </a:r>
            <a:r>
              <a:rPr lang="ar-SA" sz="2400">
                <a:latin typeface="Verdana" panose="020B0604030504040204" pitchFamily="34" charset="0"/>
              </a:rPr>
              <a:t> حملات جديد است. اين سيستم‌ها فقط قادر به شناساي</a:t>
            </a:r>
            <a:r>
              <a:rPr lang="fa-IR" sz="2400">
                <a:latin typeface="Verdana" panose="020B0604030504040204" pitchFamily="34" charset="0"/>
              </a:rPr>
              <a:t>ی</a:t>
            </a:r>
            <a:r>
              <a:rPr lang="ar-SA" sz="2400">
                <a:latin typeface="Verdana" panose="020B0604030504040204" pitchFamily="34" charset="0"/>
              </a:rPr>
              <a:t> حملات</a:t>
            </a:r>
            <a:r>
              <a:rPr lang="fa-IR" sz="2400">
                <a:latin typeface="Verdana" panose="020B0604030504040204" pitchFamily="34" charset="0"/>
              </a:rPr>
              <a:t>ی</a:t>
            </a:r>
            <a:r>
              <a:rPr lang="ar-SA" sz="2400">
                <a:latin typeface="Verdana" panose="020B0604030504040204" pitchFamily="34" charset="0"/>
              </a:rPr>
              <a:t> هستند كه قبلا برا</a:t>
            </a:r>
            <a:r>
              <a:rPr lang="fa-IR" sz="2400">
                <a:latin typeface="Verdana" panose="020B0604030504040204" pitchFamily="34" charset="0"/>
              </a:rPr>
              <a:t>ی</a:t>
            </a:r>
            <a:r>
              <a:rPr lang="ar-SA" sz="2400">
                <a:latin typeface="Verdana" panose="020B0604030504040204" pitchFamily="34" charset="0"/>
              </a:rPr>
              <a:t> آن‌ها تعريف شده است.  </a:t>
            </a:r>
            <a:endParaRPr lang="fa-IR" sz="2400">
              <a:latin typeface="Verdana" panose="020B0604030504040204" pitchFamily="34" charset="0"/>
            </a:endParaRPr>
          </a:p>
          <a:p>
            <a:pPr algn="ctr">
              <a:spcBef>
                <a:spcPct val="50000"/>
              </a:spcBef>
              <a:buFontTx/>
              <a:buAutoNum type="arabicPeriod"/>
            </a:pPr>
            <a:r>
              <a:rPr lang="ar-SA" sz="2400">
                <a:latin typeface="Verdana" panose="020B0604030504040204" pitchFamily="34" charset="0"/>
              </a:rPr>
              <a:t>نوع ديگر</a:t>
            </a:r>
            <a:r>
              <a:rPr lang="fa-IR" sz="2400">
                <a:latin typeface="Verdana" panose="020B0604030504040204" pitchFamily="34" charset="0"/>
              </a:rPr>
              <a:t>ی</a:t>
            </a:r>
            <a:r>
              <a:rPr lang="ar-SA" sz="2400">
                <a:latin typeface="Verdana" panose="020B0604030504040204" pitchFamily="34" charset="0"/>
              </a:rPr>
              <a:t> از </a:t>
            </a:r>
            <a:r>
              <a:rPr lang="en-US" sz="2400">
                <a:latin typeface="Verdana" panose="020B0604030504040204" pitchFamily="34" charset="0"/>
              </a:rPr>
              <a:t>‌‌IDS</a:t>
            </a:r>
            <a:r>
              <a:rPr lang="ar-SA" sz="2400">
                <a:latin typeface="Verdana" panose="020B0604030504040204" pitchFamily="34" charset="0"/>
              </a:rPr>
              <a:t>ها سيستم‌هاي</a:t>
            </a:r>
            <a:r>
              <a:rPr lang="fa-IR" sz="2400">
                <a:latin typeface="Verdana" panose="020B0604030504040204" pitchFamily="34" charset="0"/>
              </a:rPr>
              <a:t>ی </a:t>
            </a:r>
            <a:r>
              <a:rPr lang="ar-SA" sz="2400">
                <a:latin typeface="Verdana" panose="020B0604030504040204" pitchFamily="34" charset="0"/>
              </a:rPr>
              <a:t>هستند كه قادر به شناساي</a:t>
            </a:r>
            <a:r>
              <a:rPr lang="fa-IR" sz="2400">
                <a:latin typeface="Verdana" panose="020B0604030504040204" pitchFamily="34" charset="0"/>
              </a:rPr>
              <a:t>ی</a:t>
            </a:r>
            <a:r>
              <a:rPr lang="ar-SA" sz="2400">
                <a:latin typeface="Verdana" panose="020B0604030504040204" pitchFamily="34" charset="0"/>
              </a:rPr>
              <a:t> عملكرد غير عاد</a:t>
            </a:r>
            <a:r>
              <a:rPr lang="fa-IR" sz="2400">
                <a:latin typeface="Verdana" panose="020B0604030504040204" pitchFamily="34" charset="0"/>
              </a:rPr>
              <a:t>ی</a:t>
            </a:r>
            <a:r>
              <a:rPr lang="ar-SA" sz="2400">
                <a:latin typeface="Verdana" panose="020B0604030504040204" pitchFamily="34" charset="0"/>
              </a:rPr>
              <a:t> يك </a:t>
            </a:r>
            <a:r>
              <a:rPr lang="en-US" sz="2400">
                <a:latin typeface="Verdana" panose="020B0604030504040204" pitchFamily="34" charset="0"/>
              </a:rPr>
              <a:t>‌‌IP</a:t>
            </a:r>
            <a:r>
              <a:rPr lang="ar-SA" sz="2400"/>
              <a:t> فرستنده بسته هستند.  مثلا اگر يك منبع ، دويست بار در دقيقه به پورت 21 دسترس</a:t>
            </a:r>
            <a:r>
              <a:rPr lang="fa-IR" sz="2400">
                <a:latin typeface="Verdana" panose="020B0604030504040204" pitchFamily="34" charset="0"/>
              </a:rPr>
              <a:t>ی</a:t>
            </a:r>
            <a:r>
              <a:rPr lang="ar-SA" sz="2400">
                <a:latin typeface="Verdana" panose="020B0604030504040204" pitchFamily="34" charset="0"/>
              </a:rPr>
              <a:t> دارد مشخص است كه قصد هك كردن سيستم را دارد. به اين نوع سيستم‌ها اصطلاحا‌‌ </a:t>
            </a:r>
            <a:r>
              <a:rPr lang="en-US" sz="2400">
                <a:latin typeface="Verdana" panose="020B0604030504040204" pitchFamily="34" charset="0"/>
              </a:rPr>
              <a:t>‌Anomaly Based</a:t>
            </a:r>
            <a:r>
              <a:rPr lang="ar-SA" sz="2400"/>
              <a:t> م</a:t>
            </a:r>
            <a:r>
              <a:rPr lang="fa-IR" sz="2400">
                <a:latin typeface="Verdana" panose="020B0604030504040204" pitchFamily="34" charset="0"/>
              </a:rPr>
              <a:t>ی</a:t>
            </a:r>
            <a:r>
              <a:rPr lang="ar-SA" sz="2400">
                <a:latin typeface="Verdana" panose="020B0604030504040204" pitchFamily="34" charset="0"/>
              </a:rPr>
              <a:t> گويند.  ‌</a:t>
            </a:r>
            <a:br>
              <a:rPr lang="ar-SA" sz="2400">
                <a:latin typeface="Verdana" panose="020B0604030504040204" pitchFamily="34" charset="0"/>
              </a:rPr>
            </a:br>
            <a:endParaRPr lang="en-US" sz="240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830263" y="304800"/>
            <a:ext cx="8159750" cy="4572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pPr algn="r"/>
            <a:r>
              <a:rPr lang="fa-IR" sz="2400">
                <a:solidFill>
                  <a:srgbClr val="00CC00"/>
                </a:solidFill>
              </a:rPr>
              <a:t> </a:t>
            </a:r>
            <a:r>
              <a:rPr lang="en-US" sz="2400">
                <a:solidFill>
                  <a:srgbClr val="00CC00"/>
                </a:solidFill>
              </a:rPr>
              <a:t>IDS </a:t>
            </a:r>
            <a:r>
              <a:rPr lang="fa-IR" sz="2400">
                <a:solidFill>
                  <a:srgbClr val="00CC00"/>
                </a:solidFill>
              </a:rPr>
              <a:t> ها</a:t>
            </a:r>
            <a:r>
              <a:rPr lang="ar-SA" sz="2400">
                <a:solidFill>
                  <a:srgbClr val="00CC00"/>
                </a:solidFill>
              </a:rPr>
              <a:t>را م</a:t>
            </a:r>
            <a:r>
              <a:rPr lang="fa-IR" sz="2400">
                <a:solidFill>
                  <a:srgbClr val="00CC00"/>
                </a:solidFill>
              </a:rPr>
              <a:t>ی</a:t>
            </a:r>
            <a:r>
              <a:rPr lang="ar-SA" sz="2400">
                <a:solidFill>
                  <a:srgbClr val="00CC00"/>
                </a:solidFill>
              </a:rPr>
              <a:t>‌</a:t>
            </a:r>
            <a:r>
              <a:rPr lang="fa-IR" sz="2400">
                <a:solidFill>
                  <a:srgbClr val="00CC00"/>
                </a:solidFill>
              </a:rPr>
              <a:t> </a:t>
            </a:r>
            <a:r>
              <a:rPr lang="ar-SA" sz="2400">
                <a:solidFill>
                  <a:srgbClr val="00CC00"/>
                </a:solidFill>
              </a:rPr>
              <a:t>توان از نظر نوع  واكنش به حملات نيز به دو گروه تقسيم نمود: </a:t>
            </a:r>
          </a:p>
        </p:txBody>
      </p:sp>
      <p:sp>
        <p:nvSpPr>
          <p:cNvPr id="40965" name="Text Box 5"/>
          <p:cNvSpPr txBox="1">
            <a:spLocks noChangeArrowheads="1"/>
          </p:cNvSpPr>
          <p:nvPr/>
        </p:nvSpPr>
        <p:spPr bwMode="auto">
          <a:xfrm>
            <a:off x="6172200" y="1219200"/>
            <a:ext cx="2590800" cy="8540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lvl1pPr marL="342900" indent="-342900"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257300" indent="-342900" algn="r">
              <a:defRPr>
                <a:solidFill>
                  <a:schemeClr val="tx1"/>
                </a:solidFill>
                <a:latin typeface="Arial" panose="020B0604020202020204" pitchFamily="34" charset="0"/>
                <a:cs typeface="Arial" panose="020B0604020202020204" pitchFamily="34" charset="0"/>
              </a:defRPr>
            </a:lvl3pPr>
            <a:lvl4pPr marL="1714500" indent="-342900" algn="r">
              <a:defRPr>
                <a:solidFill>
                  <a:schemeClr val="tx1"/>
                </a:solidFill>
                <a:latin typeface="Arial" panose="020B0604020202020204" pitchFamily="34" charset="0"/>
                <a:cs typeface="Arial" panose="020B0604020202020204" pitchFamily="34" charset="0"/>
              </a:defRPr>
            </a:lvl4pPr>
            <a:lvl5pPr marL="2171700" indent="-342900" algn="r">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en-US" sz="2000">
                <a:latin typeface="Verdana" panose="020B0604030504040204" pitchFamily="34" charset="0"/>
              </a:rPr>
              <a:t>Passive IDS)</a:t>
            </a:r>
            <a:r>
              <a:rPr lang="ar-SA" sz="2000">
                <a:latin typeface="Verdana" panose="020B0604030504040204" pitchFamily="34" charset="0"/>
              </a:rPr>
              <a:t>) </a:t>
            </a:r>
            <a:endParaRPr lang="en-US" sz="2000">
              <a:latin typeface="Verdana" panose="020B0604030504040204" pitchFamily="34" charset="0"/>
            </a:endParaRPr>
          </a:p>
          <a:p>
            <a:pPr>
              <a:spcBef>
                <a:spcPct val="50000"/>
              </a:spcBef>
              <a:buFontTx/>
              <a:buAutoNum type="arabicPeriod"/>
            </a:pPr>
            <a:r>
              <a:rPr lang="ar-SA" sz="2000">
                <a:latin typeface="Verdana" panose="020B0604030504040204" pitchFamily="34" charset="0"/>
              </a:rPr>
              <a:t>(</a:t>
            </a:r>
            <a:r>
              <a:rPr lang="en-US" sz="2000">
                <a:latin typeface="Verdana" panose="020B0604030504040204" pitchFamily="34" charset="0"/>
              </a:rPr>
              <a:t>Reactive IDS</a:t>
            </a:r>
            <a:r>
              <a:rPr lang="ar-SA" sz="2000">
                <a:latin typeface="Verdana" panose="020B0604030504040204" pitchFamily="34" charset="0"/>
              </a:rPr>
              <a:t> </a:t>
            </a:r>
            <a:r>
              <a:rPr lang="en-US" sz="2000">
                <a:latin typeface="Verdana" panose="020B0604030504040204" pitchFamily="34" charset="0"/>
              </a:rPr>
              <a:t>(</a:t>
            </a:r>
          </a:p>
        </p:txBody>
      </p:sp>
      <p:sp>
        <p:nvSpPr>
          <p:cNvPr id="40966" name="Text Box 6"/>
          <p:cNvSpPr txBox="1">
            <a:spLocks noChangeArrowheads="1"/>
          </p:cNvSpPr>
          <p:nvPr/>
        </p:nvSpPr>
        <p:spPr bwMode="auto">
          <a:xfrm>
            <a:off x="0" y="2895600"/>
            <a:ext cx="9144000" cy="39020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spcBef>
                <a:spcPct val="50000"/>
              </a:spcBef>
            </a:pPr>
            <a:r>
              <a:rPr lang="fa-IR" sz="2000">
                <a:solidFill>
                  <a:srgbClr val="00CC00"/>
                </a:solidFill>
              </a:rPr>
              <a:t>رابطه دیواره آتش </a:t>
            </a:r>
            <a:r>
              <a:rPr lang="en-US" sz="2000">
                <a:solidFill>
                  <a:srgbClr val="00CC00"/>
                </a:solidFill>
              </a:rPr>
              <a:t>NIDS</a:t>
            </a:r>
            <a:r>
              <a:rPr lang="fa-IR" sz="2000">
                <a:solidFill>
                  <a:srgbClr val="00CC00"/>
                </a:solidFill>
              </a:rPr>
              <a:t> :</a:t>
            </a:r>
          </a:p>
          <a:p>
            <a:pPr algn="r">
              <a:spcBef>
                <a:spcPct val="50000"/>
              </a:spcBef>
            </a:pPr>
            <a:r>
              <a:rPr lang="ar-SA" sz="2000">
                <a:solidFill>
                  <a:srgbClr val="FFFF99"/>
                </a:solidFill>
              </a:rPr>
              <a:t/>
            </a:r>
            <a:br>
              <a:rPr lang="ar-SA" sz="2000">
                <a:solidFill>
                  <a:srgbClr val="FFFF99"/>
                </a:solidFill>
              </a:rPr>
            </a:br>
            <a:r>
              <a:rPr lang="ar-SA" sz="2000">
                <a:solidFill>
                  <a:srgbClr val="FFFF99"/>
                </a:solidFill>
              </a:rPr>
              <a:t>اصولا‌‌ ديواره آتش اولين عامل امنيتي (ديوار حائل بين شبكه و محيط خارج) در هر شبكه است. بهترين روش استفاده از ديواره آتش اين است كه به صورت پيش‌فرض جلوي تمامي ترافيك‌هاي ورودي به شبكه را بگيرد و فقط به مدير شبكه اجازه دهد پورت‌هاي مخصوصي را براي استفاده باز بگذارد. </a:t>
            </a:r>
            <a:br>
              <a:rPr lang="ar-SA" sz="2000">
                <a:solidFill>
                  <a:srgbClr val="FFFF99"/>
                </a:solidFill>
              </a:rPr>
            </a:br>
            <a:r>
              <a:rPr lang="ar-SA" sz="2000">
                <a:solidFill>
                  <a:srgbClr val="FFFF99"/>
                </a:solidFill>
              </a:rPr>
              <a:t/>
            </a:r>
            <a:br>
              <a:rPr lang="ar-SA" sz="2000">
                <a:solidFill>
                  <a:srgbClr val="FFFF99"/>
                </a:solidFill>
              </a:rPr>
            </a:br>
            <a:r>
              <a:rPr lang="ar-SA" sz="2000">
                <a:solidFill>
                  <a:srgbClr val="FFFF99"/>
                </a:solidFill>
              </a:rPr>
              <a:t>مثلا مدير شبكه،  پورت‌هاي 80 (ميزبان وب سايت) يا پورت 21‌‌ (‌</a:t>
            </a:r>
            <a:r>
              <a:rPr lang="en-US" sz="2000">
                <a:solidFill>
                  <a:srgbClr val="FFFF99"/>
                </a:solidFill>
              </a:rPr>
              <a:t>FTP</a:t>
            </a:r>
            <a:r>
              <a:rPr lang="ar-SA" sz="2000">
                <a:solidFill>
                  <a:srgbClr val="FFFF99"/>
                </a:solidFill>
              </a:rPr>
              <a:t>) سرور كه به صورت مكرر مورد‌استفاده قرار مي‌گيرد را بازنگه‌دارد.  ولي در برخي از موارد همين پورت‌هاي باز مشكل سازند و نفوذگر مي‌تواند از طريق آن‌ها به شبكه راه بيابد. </a:t>
            </a:r>
            <a:br>
              <a:rPr lang="ar-SA" sz="2000">
                <a:solidFill>
                  <a:srgbClr val="FFFF99"/>
                </a:solidFill>
              </a:rPr>
            </a:br>
            <a:r>
              <a:rPr lang="ar-SA" sz="2000">
                <a:solidFill>
                  <a:srgbClr val="FFFF99"/>
                </a:solidFill>
              </a:rPr>
              <a:t/>
            </a:r>
            <a:br>
              <a:rPr lang="ar-SA" sz="2000">
                <a:solidFill>
                  <a:srgbClr val="FFFF99"/>
                </a:solidFill>
              </a:rPr>
            </a:br>
            <a:r>
              <a:rPr lang="ar-SA" sz="2000">
                <a:solidFill>
                  <a:srgbClr val="FFFF99"/>
                </a:solidFill>
              </a:rPr>
              <a:t>نياز به </a:t>
            </a:r>
            <a:r>
              <a:rPr lang="en-US" sz="2000">
                <a:solidFill>
                  <a:srgbClr val="FFFF99"/>
                </a:solidFill>
              </a:rPr>
              <a:t>‌‌IDS</a:t>
            </a:r>
            <a:r>
              <a:rPr lang="ar-SA" sz="2000">
                <a:solidFill>
                  <a:srgbClr val="FFFF99"/>
                </a:solidFill>
                <a:latin typeface="Arial" panose="020B0604020202020204" pitchFamily="34" charset="0"/>
              </a:rPr>
              <a:t> در اين قسمت محسوس به نظر مي‌رسد. </a:t>
            </a:r>
            <a:r>
              <a:rPr lang="en-US" sz="2000">
                <a:solidFill>
                  <a:srgbClr val="FFFF99"/>
                </a:solidFill>
              </a:rPr>
              <a:t>‌‌‌IDS</a:t>
            </a:r>
            <a:r>
              <a:rPr lang="ar-SA" sz="2000">
                <a:solidFill>
                  <a:srgbClr val="FFFF99"/>
                </a:solidFill>
              </a:rPr>
              <a:t> مي‌تواند ترافيك شبكه را در اين پورت‌هاي باز زير نظر بگيرد و در صورت مشاهده هرگونه رفتار غيرعادي، شما را مطلع كند. </a:t>
            </a:r>
            <a:endParaRPr lang="en-US" sz="200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Left)">
                                      <p:cBhvr>
                                        <p:cTn id="7" dur="500"/>
                                        <p:tgtEl>
                                          <p:spTgt spid="4096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strips(downLeft)">
                                      <p:cBhvr>
                                        <p:cTn id="10" dur="500"/>
                                        <p:tgtEl>
                                          <p:spTgt spid="4096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strips(downLeft)">
                                      <p:cBhvr>
                                        <p:cTn id="13"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0" y="457200"/>
            <a:ext cx="9144000" cy="54356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spcBef>
                <a:spcPct val="50000"/>
              </a:spcBef>
            </a:pPr>
            <a:r>
              <a:rPr lang="fa-IR" sz="2800" b="1">
                <a:solidFill>
                  <a:srgbClr val="00CC00"/>
                </a:solidFill>
              </a:rPr>
              <a:t>اگر واژه ها و کلمات </a:t>
            </a:r>
          </a:p>
          <a:p>
            <a:pPr algn="r">
              <a:spcBef>
                <a:spcPct val="50000"/>
              </a:spcBef>
            </a:pPr>
            <a:r>
              <a:rPr lang="fa-IR" sz="2800" b="1">
                <a:solidFill>
                  <a:srgbClr val="00CC00"/>
                </a:solidFill>
              </a:rPr>
              <a:t>                 </a:t>
            </a:r>
          </a:p>
          <a:p>
            <a:pPr algn="r">
              <a:spcBef>
                <a:spcPct val="50000"/>
              </a:spcBef>
            </a:pPr>
            <a:r>
              <a:rPr lang="fa-IR" sz="2800" b="1">
                <a:solidFill>
                  <a:srgbClr val="00CC00"/>
                </a:solidFill>
              </a:rPr>
              <a:t>           در جای درست خود به کار نروند </a:t>
            </a:r>
          </a:p>
          <a:p>
            <a:pPr algn="r">
              <a:spcBef>
                <a:spcPct val="50000"/>
              </a:spcBef>
            </a:pPr>
            <a:endParaRPr lang="fa-IR" sz="2800" b="1">
              <a:solidFill>
                <a:srgbClr val="00CC00"/>
              </a:solidFill>
            </a:endParaRPr>
          </a:p>
          <a:p>
            <a:pPr algn="r">
              <a:spcBef>
                <a:spcPct val="50000"/>
              </a:spcBef>
            </a:pPr>
            <a:r>
              <a:rPr lang="fa-IR" sz="2800" b="1">
                <a:solidFill>
                  <a:srgbClr val="00CC00"/>
                </a:solidFill>
              </a:rPr>
              <a:t>                              بیان ، تاریک و بی معنی خواهد شد.</a:t>
            </a:r>
          </a:p>
          <a:p>
            <a:pPr algn="r">
              <a:spcBef>
                <a:spcPct val="50000"/>
              </a:spcBef>
            </a:pPr>
            <a:endParaRPr lang="fa-IR" sz="2800" b="1"/>
          </a:p>
          <a:p>
            <a:pPr algn="l">
              <a:spcBef>
                <a:spcPct val="50000"/>
              </a:spcBef>
            </a:pPr>
            <a:r>
              <a:rPr lang="fa-IR" sz="2800"/>
              <a:t>                                                                                          ((</a:t>
            </a:r>
            <a:r>
              <a:rPr lang="fa-IR" sz="2800">
                <a:solidFill>
                  <a:srgbClr val="3399FF"/>
                </a:solidFill>
              </a:rPr>
              <a:t> </a:t>
            </a:r>
            <a:r>
              <a:rPr lang="fa-IR" sz="2800" b="1" i="1">
                <a:solidFill>
                  <a:srgbClr val="3399FF"/>
                </a:solidFill>
              </a:rPr>
              <a:t>کنفوسیوس</a:t>
            </a:r>
            <a:r>
              <a:rPr lang="fa-IR" sz="2800"/>
              <a:t> ))</a:t>
            </a:r>
          </a:p>
          <a:p>
            <a:pPr algn="r">
              <a:spcBef>
                <a:spcPct val="50000"/>
              </a:spcBef>
            </a:pPr>
            <a:r>
              <a:rPr lang="fa-IR" sz="2800"/>
              <a:t>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80">
                                          <p:stCondLst>
                                            <p:cond delay="0"/>
                                          </p:stCondLst>
                                        </p:cTn>
                                        <p:tgtEl>
                                          <p:spTgt spid="22532"/>
                                        </p:tgtEl>
                                      </p:cBhvr>
                                    </p:animEffect>
                                    <p:anim calcmode="lin" valueType="num">
                                      <p:cBhvr>
                                        <p:cTn id="8" dur="1822"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2"/>
                                        </p:tgtEl>
                                      </p:cBhvr>
                                      <p:to x="100000" y="60000"/>
                                    </p:animScale>
                                    <p:animScale>
                                      <p:cBhvr>
                                        <p:cTn id="14" dur="166" decel="50000">
                                          <p:stCondLst>
                                            <p:cond delay="676"/>
                                          </p:stCondLst>
                                        </p:cTn>
                                        <p:tgtEl>
                                          <p:spTgt spid="22532"/>
                                        </p:tgtEl>
                                      </p:cBhvr>
                                      <p:to x="100000" y="100000"/>
                                    </p:animScale>
                                    <p:animScale>
                                      <p:cBhvr>
                                        <p:cTn id="15" dur="26">
                                          <p:stCondLst>
                                            <p:cond delay="1312"/>
                                          </p:stCondLst>
                                        </p:cTn>
                                        <p:tgtEl>
                                          <p:spTgt spid="22532"/>
                                        </p:tgtEl>
                                      </p:cBhvr>
                                      <p:to x="100000" y="80000"/>
                                    </p:animScale>
                                    <p:animScale>
                                      <p:cBhvr>
                                        <p:cTn id="16" dur="166" decel="50000">
                                          <p:stCondLst>
                                            <p:cond delay="1338"/>
                                          </p:stCondLst>
                                        </p:cTn>
                                        <p:tgtEl>
                                          <p:spTgt spid="22532"/>
                                        </p:tgtEl>
                                      </p:cBhvr>
                                      <p:to x="100000" y="100000"/>
                                    </p:animScale>
                                    <p:animScale>
                                      <p:cBhvr>
                                        <p:cTn id="17" dur="26">
                                          <p:stCondLst>
                                            <p:cond delay="1642"/>
                                          </p:stCondLst>
                                        </p:cTn>
                                        <p:tgtEl>
                                          <p:spTgt spid="22532"/>
                                        </p:tgtEl>
                                      </p:cBhvr>
                                      <p:to x="100000" y="90000"/>
                                    </p:animScale>
                                    <p:animScale>
                                      <p:cBhvr>
                                        <p:cTn id="18" dur="166" decel="50000">
                                          <p:stCondLst>
                                            <p:cond delay="1668"/>
                                          </p:stCondLst>
                                        </p:cTn>
                                        <p:tgtEl>
                                          <p:spTgt spid="22532"/>
                                        </p:tgtEl>
                                      </p:cBhvr>
                                      <p:to x="100000" y="100000"/>
                                    </p:animScale>
                                    <p:animScale>
                                      <p:cBhvr>
                                        <p:cTn id="19" dur="26">
                                          <p:stCondLst>
                                            <p:cond delay="1808"/>
                                          </p:stCondLst>
                                        </p:cTn>
                                        <p:tgtEl>
                                          <p:spTgt spid="22532"/>
                                        </p:tgtEl>
                                      </p:cBhvr>
                                      <p:to x="100000" y="95000"/>
                                    </p:animScale>
                                    <p:animScale>
                                      <p:cBhvr>
                                        <p:cTn id="20" dur="166" decel="50000">
                                          <p:stCondLst>
                                            <p:cond delay="1834"/>
                                          </p:stCondLst>
                                        </p:cTn>
                                        <p:tgtEl>
                                          <p:spTgt spid="225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4495800" y="685800"/>
            <a:ext cx="4200525" cy="3968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000"/>
              <a:t>كنترل‌ </a:t>
            </a:r>
            <a:r>
              <a:rPr lang="en-US" sz="2000"/>
              <a:t>‌NIDS</a:t>
            </a:r>
            <a:r>
              <a:rPr lang="ar-SA" sz="2000"/>
              <a:t> بر رفتارهاي مشكوك </a:t>
            </a:r>
          </a:p>
        </p:txBody>
      </p:sp>
      <p:sp>
        <p:nvSpPr>
          <p:cNvPr id="41989" name="Rectangle 5"/>
          <p:cNvSpPr>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000">
                <a:solidFill>
                  <a:srgbClr val="FFFF99"/>
                </a:solidFill>
              </a:rPr>
              <a:t>هكرها معمولا با سه هدف عمده به شبكه شما نفوذ مي‌كنند. از كار انداختن شبكه، خواندن و استفاده از اطلاعات سري، و تغيير يا حذف اطلاعات. در نتيجه منطقي‌ترين كار براي شناسايي رفتارهاي مشكوك در يك شبكه، پيدا‌كردن نشانه‌هايي از مزاحمت‌هايي است كه باعث مشكلات بالا مي‌شوند. </a:t>
            </a:r>
          </a:p>
        </p:txBody>
      </p:sp>
      <p:sp>
        <p:nvSpPr>
          <p:cNvPr id="42161" name="Rectangle 177"/>
          <p:cNvSpPr>
            <a:spLocks noChangeArrowheads="1"/>
          </p:cNvSpPr>
          <p:nvPr/>
        </p:nvSpPr>
        <p:spPr bwMode="auto">
          <a:xfrm>
            <a:off x="1752600" y="3581400"/>
            <a:ext cx="7391400" cy="4572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400" b="1">
                <a:solidFill>
                  <a:srgbClr val="FFFF66"/>
                </a:solidFill>
              </a:rPr>
              <a:t>نمونه‌ای از یک ابزار تشخیص نفوذ شبکه‌ای</a:t>
            </a:r>
            <a:r>
              <a:rPr lang="en-US" sz="2400" b="1">
                <a:solidFill>
                  <a:srgbClr val="FFFF66"/>
                </a:solidFill>
              </a:rPr>
              <a:t> </a:t>
            </a:r>
            <a:r>
              <a:rPr lang="fa-IR" sz="2400" b="1">
                <a:solidFill>
                  <a:srgbClr val="FFFF66"/>
                </a:solidFill>
              </a:rPr>
              <a:t> یا </a:t>
            </a:r>
            <a:r>
              <a:rPr lang="en-US" sz="2400" b="1">
                <a:solidFill>
                  <a:srgbClr val="FFFF66"/>
                </a:solidFill>
              </a:rPr>
              <a:t>  Snort</a:t>
            </a:r>
            <a:r>
              <a:rPr lang="ar-SA" sz="2400">
                <a:solidFill>
                  <a:srgbClr val="FFFF66"/>
                </a:solidFill>
              </a:rPr>
              <a:t> </a:t>
            </a:r>
          </a:p>
        </p:txBody>
      </p:sp>
      <p:sp>
        <p:nvSpPr>
          <p:cNvPr id="42162" name="Rectangle 178"/>
          <p:cNvSpPr>
            <a:spLocks noChangeArrowheads="1"/>
          </p:cNvSpPr>
          <p:nvPr/>
        </p:nvSpPr>
        <p:spPr bwMode="auto">
          <a:xfrm>
            <a:off x="0" y="4449763"/>
            <a:ext cx="9144000" cy="15525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400">
                <a:solidFill>
                  <a:schemeClr val="tx2"/>
                </a:solidFill>
              </a:rPr>
              <a:t>یک نرم‌افزار تشخیص نفوذ به‌صورت کدباز است که بر روی محیط‌های </a:t>
            </a:r>
            <a:r>
              <a:rPr lang="en-US" sz="2400">
                <a:solidFill>
                  <a:schemeClr val="tx2"/>
                </a:solidFill>
              </a:rPr>
              <a:t>Linux</a:t>
            </a:r>
            <a:r>
              <a:rPr lang="ar-SA" sz="2400">
                <a:solidFill>
                  <a:schemeClr val="tx2"/>
                </a:solidFill>
              </a:rPr>
              <a:t> و </a:t>
            </a:r>
            <a:r>
              <a:rPr lang="en-US" sz="2400">
                <a:solidFill>
                  <a:schemeClr val="tx2"/>
                </a:solidFill>
              </a:rPr>
              <a:t>Windows</a:t>
            </a:r>
            <a:r>
              <a:rPr lang="ar-SA" sz="2400">
                <a:solidFill>
                  <a:schemeClr val="tx2"/>
                </a:solidFill>
              </a:rPr>
              <a:t> عرضه می‌گردد و با توجه به رایگان بودن آن، به یکی از متداول‌ترین سیستم‌های تشخیص نفوذ شبکه‌های رایانه‌یی مبدل شده است. از آن‌جاکه برای معرفی آن نیاز به معرفی کوتاه این دسته از ابزارها داریم</a:t>
            </a:r>
            <a:r>
              <a:rPr lang="en-US" sz="2400">
                <a:solidFill>
                  <a:schemeClr val="tx2"/>
                </a:solidFill>
              </a:rPr>
              <a:t>.</a:t>
            </a:r>
            <a:endParaRPr lang="ar-SA"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989"/>
                                        </p:tgtEl>
                                        <p:attrNameLst>
                                          <p:attrName>style.visibility</p:attrName>
                                        </p:attrNameLst>
                                      </p:cBhvr>
                                      <p:to>
                                        <p:strVal val="visible"/>
                                      </p:to>
                                    </p:set>
                                    <p:animEffect transition="in" filter="checkerboard(across)">
                                      <p:cBhvr>
                                        <p:cTn id="10" dur="500"/>
                                        <p:tgtEl>
                                          <p:spTgt spid="4198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2161"/>
                                        </p:tgtEl>
                                        <p:attrNameLst>
                                          <p:attrName>style.visibility</p:attrName>
                                        </p:attrNameLst>
                                      </p:cBhvr>
                                      <p:to>
                                        <p:strVal val="visible"/>
                                      </p:to>
                                    </p:set>
                                    <p:animEffect transition="in" filter="checkerboard(across)">
                                      <p:cBhvr>
                                        <p:cTn id="13" dur="500"/>
                                        <p:tgtEl>
                                          <p:spTgt spid="4216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2162"/>
                                        </p:tgtEl>
                                        <p:attrNameLst>
                                          <p:attrName>style.visibility</p:attrName>
                                        </p:attrNameLst>
                                      </p:cBhvr>
                                      <p:to>
                                        <p:strVal val="visible"/>
                                      </p:to>
                                    </p:set>
                                    <p:animEffect transition="in" filter="checkerboard(across)">
                                      <p:cBhvr>
                                        <p:cTn id="16" dur="500"/>
                                        <p:tgtEl>
                                          <p:spTgt spid="4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2161" grpId="0"/>
      <p:bldP spid="421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500063" y="2857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fa-IR" sz="4800" b="1">
                <a:solidFill>
                  <a:srgbClr val="0066CC"/>
                </a:solidFill>
                <a:cs typeface="B Titr" panose="00000700000000000000" pitchFamily="2" charset="-78"/>
              </a:rPr>
              <a:t>نقاط قوّت ها</a:t>
            </a:r>
            <a:r>
              <a:rPr lang="en-US" sz="4800" b="1">
                <a:solidFill>
                  <a:srgbClr val="0066CC"/>
                </a:solidFill>
                <a:cs typeface="B Titr" panose="00000700000000000000" pitchFamily="2" charset="-78"/>
              </a:rPr>
              <a:t>IDS</a:t>
            </a:r>
            <a:endParaRPr lang="fa-IR" sz="4800" b="1">
              <a:solidFill>
                <a:srgbClr val="0066CC"/>
              </a:solidFill>
              <a:cs typeface="B Titr" panose="00000700000000000000" pitchFamily="2" charset="-78"/>
            </a:endParaRPr>
          </a:p>
        </p:txBody>
      </p:sp>
      <p:sp>
        <p:nvSpPr>
          <p:cNvPr id="5" name="Content Placeholder 2"/>
          <p:cNvSpPr>
            <a:spLocks/>
          </p:cNvSpPr>
          <p:nvPr/>
        </p:nvSpPr>
        <p:spPr bwMode="auto">
          <a:xfrm>
            <a:off x="214313" y="1831975"/>
            <a:ext cx="87868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r">
              <a:spcBef>
                <a:spcPct val="20000"/>
              </a:spcBef>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742950" indent="-285750" algn="r">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143000" indent="-228600" algn="r">
              <a:spcBef>
                <a:spcPct val="20000"/>
              </a:spcBef>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600200" indent="-228600" algn="r">
              <a:spcBef>
                <a:spcPct val="20000"/>
              </a:spcBef>
              <a:buClr>
                <a:schemeClr val="tx1"/>
              </a:buClr>
              <a:buChar char="•"/>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057400" indent="-228600" algn="r">
              <a:spcBef>
                <a:spcPct val="20000"/>
              </a:spcBef>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146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29718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290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8862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algn="just"/>
            <a:r>
              <a:rPr lang="fa-IR" sz="2000" b="1">
                <a:solidFill>
                  <a:srgbClr val="FFFF00"/>
                </a:solidFill>
                <a:cs typeface="B Nazanin" panose="00000400000000000000" pitchFamily="2" charset="-78"/>
              </a:rPr>
              <a:t>1- نظارت و آنالیز رویدادها، سیستم ها و حتّی رفتارهای کاربران داخلی شبکه به راحتی قابل اجرا می باشد.</a:t>
            </a:r>
          </a:p>
          <a:p>
            <a:pPr algn="just"/>
            <a:r>
              <a:rPr lang="fa-IR" sz="2000" b="1">
                <a:solidFill>
                  <a:srgbClr val="FFFF00"/>
                </a:solidFill>
                <a:cs typeface="B Nazanin" panose="00000400000000000000" pitchFamily="2" charset="-78"/>
              </a:rPr>
              <a:t>2- تست وضعیّت امنیّتی شبکه و پیکربندی سیستم ها و همچنین قابلیّت پیگیری نسبت به تغییرات انجام شده بر روی سیستمها امکان پذیر می باشد.</a:t>
            </a:r>
          </a:p>
          <a:p>
            <a:pPr algn="just"/>
            <a:r>
              <a:rPr lang="fa-IR" sz="2000" b="1">
                <a:solidFill>
                  <a:srgbClr val="FFFF00"/>
                </a:solidFill>
                <a:cs typeface="B Nazanin" panose="00000400000000000000" pitchFamily="2" charset="-78"/>
              </a:rPr>
              <a:t>3- الگوهای شناخته شدهای از فعّالیّت های نرمال و مجازِ شبکه ارائه می دهند.</a:t>
            </a:r>
          </a:p>
          <a:p>
            <a:pPr algn="just"/>
            <a:r>
              <a:rPr lang="fa-IR" sz="2000" b="1">
                <a:solidFill>
                  <a:srgbClr val="FFFF00"/>
                </a:solidFill>
                <a:cs typeface="B Nazanin" panose="00000400000000000000" pitchFamily="2" charset="-78"/>
              </a:rPr>
              <a:t>4- با الگوهای شناخته شده و همچنین تعریف شده ای که از حملات دارند، شناخت حملات به راحتی صورت می گیرد.</a:t>
            </a:r>
          </a:p>
          <a:p>
            <a:pPr algn="just"/>
            <a:r>
              <a:rPr lang="fa-IR" sz="2000" b="1">
                <a:solidFill>
                  <a:srgbClr val="FFFF00"/>
                </a:solidFill>
                <a:cs typeface="B Nazanin" panose="00000400000000000000" pitchFamily="2" charset="-78"/>
              </a:rPr>
              <a:t>5- مدیریّت و نظارت دقیق بر عملکرد سیستم عامل ها و داده های مبادلاتی در آنها.</a:t>
            </a:r>
          </a:p>
          <a:p>
            <a:pPr algn="just"/>
            <a:r>
              <a:rPr lang="fa-IR" sz="2000" b="1">
                <a:solidFill>
                  <a:srgbClr val="FFFF00"/>
                </a:solidFill>
                <a:cs typeface="B Nazanin" panose="00000400000000000000" pitchFamily="2" charset="-78"/>
              </a:rPr>
              <a:t>6- آگاه نمودن به موقع مدیران شبکه در هنگام کشف و یا وقوع یک حمله.</a:t>
            </a:r>
          </a:p>
          <a:p>
            <a:pPr algn="just"/>
            <a:r>
              <a:rPr lang="fa-IR" sz="2000" b="1">
                <a:solidFill>
                  <a:srgbClr val="FFFF00"/>
                </a:solidFill>
                <a:cs typeface="B Nazanin" panose="00000400000000000000" pitchFamily="2" charset="-78"/>
              </a:rPr>
              <a:t>7- به عنوان معیار اجرایی برای سیاست های امنیّتی شبکه محسوب می گردند.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285750" y="2857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fa-IR" sz="4800" b="1">
                <a:solidFill>
                  <a:srgbClr val="0066CC"/>
                </a:solidFill>
                <a:cs typeface="B Titr" panose="00000700000000000000" pitchFamily="2" charset="-78"/>
              </a:rPr>
              <a:t>محدودیّت ها</a:t>
            </a:r>
            <a:r>
              <a:rPr lang="en-US" sz="4800" b="1">
                <a:solidFill>
                  <a:srgbClr val="0066CC"/>
                </a:solidFill>
                <a:cs typeface="B Titr" panose="00000700000000000000" pitchFamily="2" charset="-78"/>
              </a:rPr>
              <a:t>IDS</a:t>
            </a:r>
            <a:endParaRPr lang="fa-IR" sz="4800" b="1">
              <a:solidFill>
                <a:srgbClr val="0066CC"/>
              </a:solidFill>
              <a:cs typeface="B Titr" panose="00000700000000000000" pitchFamily="2" charset="-78"/>
            </a:endParaRPr>
          </a:p>
        </p:txBody>
      </p:sp>
      <p:sp>
        <p:nvSpPr>
          <p:cNvPr id="51205" name="Rectangle 5"/>
          <p:cNvSpPr>
            <a:spLocks noChangeArrowheads="1"/>
          </p:cNvSpPr>
          <p:nvPr/>
        </p:nvSpPr>
        <p:spPr bwMode="auto">
          <a:xfrm>
            <a:off x="0" y="1735138"/>
            <a:ext cx="9144000" cy="30130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r>
              <a:rPr lang="fa-IR" sz="2400" b="1">
                <a:solidFill>
                  <a:srgbClr val="FFFF66"/>
                </a:solidFill>
                <a:effectLst>
                  <a:outerShdw blurRad="38100" dist="38100" dir="2700000" algn="tl">
                    <a:srgbClr val="000000"/>
                  </a:outerShdw>
                </a:effectLst>
              </a:rPr>
              <a:t>1- قادر به رفع کامل عملکرد ضعیف سایر مکانیزم های امنیّتی نمی باشند.</a:t>
            </a:r>
          </a:p>
          <a:p>
            <a:pPr algn="r"/>
            <a:r>
              <a:rPr lang="fa-IR" sz="2400" b="1">
                <a:solidFill>
                  <a:srgbClr val="FFFF66"/>
                </a:solidFill>
                <a:effectLst>
                  <a:outerShdw blurRad="38100" dist="38100" dir="2700000" algn="tl">
                    <a:srgbClr val="000000"/>
                  </a:outerShdw>
                </a:effectLst>
              </a:rPr>
              <a:t>2- در زمانهایی که شبکه با ترافیک سنگین مواجه است قادر به کشف، گزارش و واکنش سریع در مقابلِ حملات نمی باشند.</a:t>
            </a:r>
          </a:p>
          <a:p>
            <a:pPr algn="r"/>
            <a:r>
              <a:rPr lang="fa-IR" sz="2400" b="1">
                <a:solidFill>
                  <a:srgbClr val="FFFF66"/>
                </a:solidFill>
                <a:effectLst>
                  <a:outerShdw blurRad="38100" dist="38100" dir="2700000" algn="tl">
                    <a:srgbClr val="000000"/>
                  </a:outerShdw>
                </a:effectLst>
              </a:rPr>
              <a:t>3- قادر به کشف کامل و واکنش در مقابل حملات جدید و حملاتی که نسبت به الگوهای شناخته شده مغایرت دارند نمی باشند.</a:t>
            </a:r>
          </a:p>
          <a:p>
            <a:pPr algn="r"/>
            <a:r>
              <a:rPr lang="fa-IR" sz="2400" b="1">
                <a:solidFill>
                  <a:srgbClr val="FFFF66"/>
                </a:solidFill>
                <a:effectLst>
                  <a:outerShdw blurRad="38100" dist="38100" dir="2700000" algn="tl">
                    <a:srgbClr val="000000"/>
                  </a:outerShdw>
                </a:effectLst>
              </a:rPr>
              <a:t>4- توانایی مقابلة کامل با حملاتی که قصد فریب و از کار انداختنِ آنها را دارند، دارا نمی باشند.</a:t>
            </a:r>
          </a:p>
          <a:p>
            <a:pPr algn="r"/>
            <a:r>
              <a:rPr lang="fa-IR" sz="2400" b="1">
                <a:solidFill>
                  <a:srgbClr val="FFFF66"/>
                </a:solidFill>
                <a:effectLst>
                  <a:outerShdw blurRad="38100" dist="38100" dir="2700000" algn="tl">
                    <a:srgbClr val="000000"/>
                  </a:outerShdw>
                </a:effectLst>
              </a:rPr>
              <a:t>5- توانایی ارتباط مؤثّر و کارآمد با سوئیچ های شبکه را دارا نمی باشند</a:t>
            </a:r>
            <a:endParaRPr lang="en-US" sz="2400" b="1">
              <a:solidFill>
                <a:srgbClr val="FFFF6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5"/>
                                        </p:tgtEl>
                                        <p:attrNameLst>
                                          <p:attrName>style.visibility</p:attrName>
                                        </p:attrNameLst>
                                      </p:cBhvr>
                                      <p:to>
                                        <p:strVal val="visible"/>
                                      </p:to>
                                    </p:set>
                                    <p:animEffect transition="in" filter="blinds(horizontal)">
                                      <p:cBhvr>
                                        <p:cTn id="10"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p:cNvSpPr>
          <p:nvPr/>
        </p:nvSpPr>
        <p:spPr bwMode="auto">
          <a:xfrm>
            <a:off x="3143250" y="1831975"/>
            <a:ext cx="585787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r">
              <a:spcBef>
                <a:spcPct val="20000"/>
              </a:spcBef>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742950" indent="-285750" algn="r">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143000" indent="-228600" algn="r">
              <a:spcBef>
                <a:spcPct val="20000"/>
              </a:spcBef>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600200" indent="-228600" algn="r">
              <a:spcBef>
                <a:spcPct val="20000"/>
              </a:spcBef>
              <a:buClr>
                <a:schemeClr val="tx1"/>
              </a:buClr>
              <a:buChar char="•"/>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057400" indent="-228600" algn="r">
              <a:spcBef>
                <a:spcPct val="20000"/>
              </a:spcBef>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146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29718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290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8862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algn="just"/>
            <a:r>
              <a:rPr lang="fa-IR" sz="2800" b="1">
                <a:solidFill>
                  <a:srgbClr val="262673"/>
                </a:solidFill>
                <a:cs typeface="B Nazanin" panose="00000400000000000000" pitchFamily="2" charset="-78"/>
              </a:rPr>
              <a:t>یکی دیگر از ابزارهای مناسب که توصیه می شود جهت افزایش ضریب شناسایی حملات در کنار سیستم های </a:t>
            </a:r>
            <a:r>
              <a:rPr lang="en-US" sz="2800" b="1">
                <a:solidFill>
                  <a:srgbClr val="262673"/>
                </a:solidFill>
                <a:cs typeface="B Nazanin" panose="00000400000000000000" pitchFamily="2" charset="-78"/>
              </a:rPr>
              <a:t>IDS</a:t>
            </a:r>
            <a:r>
              <a:rPr lang="fa-IR" sz="2800" b="1">
                <a:solidFill>
                  <a:srgbClr val="262673"/>
                </a:solidFill>
                <a:cs typeface="B Nazanin" panose="00000400000000000000" pitchFamily="2" charset="-78"/>
              </a:rPr>
              <a:t> مورد استفاده قرار گیرد سیستم های </a:t>
            </a:r>
            <a:r>
              <a:rPr lang="en-US" sz="2800" b="1">
                <a:solidFill>
                  <a:srgbClr val="262673"/>
                </a:solidFill>
                <a:cs typeface="B Nazanin" panose="00000400000000000000" pitchFamily="2" charset="-78"/>
              </a:rPr>
              <a:t>Honeypot</a:t>
            </a:r>
            <a:r>
              <a:rPr lang="fa-IR" sz="2800" b="1">
                <a:solidFill>
                  <a:srgbClr val="262673"/>
                </a:solidFill>
                <a:cs typeface="B Nazanin" panose="00000400000000000000" pitchFamily="2" charset="-78"/>
              </a:rPr>
              <a:t> می باشند.</a:t>
            </a:r>
          </a:p>
          <a:p>
            <a:pPr algn="just"/>
            <a:r>
              <a:rPr lang="fa-IR" sz="2800" b="1">
                <a:solidFill>
                  <a:srgbClr val="262673"/>
                </a:solidFill>
                <a:cs typeface="B Nazanin" panose="00000400000000000000" pitchFamily="2" charset="-78"/>
              </a:rPr>
              <a:t>اصولاً سیستم های </a:t>
            </a:r>
            <a:r>
              <a:rPr lang="en-US" sz="2800" b="1">
                <a:solidFill>
                  <a:srgbClr val="262673"/>
                </a:solidFill>
                <a:cs typeface="B Nazanin" panose="00000400000000000000" pitchFamily="2" charset="-78"/>
              </a:rPr>
              <a:t>Honeypot</a:t>
            </a:r>
            <a:r>
              <a:rPr lang="fa-IR" sz="2800" b="1">
                <a:solidFill>
                  <a:srgbClr val="262673"/>
                </a:solidFill>
                <a:cs typeface="B Nazanin" panose="00000400000000000000" pitchFamily="2" charset="-78"/>
              </a:rPr>
              <a:t> به عنوان طعمه در سر راه نفوذگران قرار گرفته تا با جلب توجّه و فریب مهاجمان، آنها را نسبت به مقاصد تعیین شده جهت حمله به سیستم ها دور نمایند.</a:t>
            </a:r>
          </a:p>
        </p:txBody>
      </p:sp>
      <p:pic>
        <p:nvPicPr>
          <p:cNvPr id="30724" name="Picture 6" descr="2.JPG"/>
          <p:cNvPicPr>
            <a:picLocks noChangeAspect="1"/>
          </p:cNvPicPr>
          <p:nvPr/>
        </p:nvPicPr>
        <p:blipFill>
          <a:blip r:embed="rId2"/>
          <a:srcRect/>
          <a:stretch>
            <a:fillRect/>
          </a:stretch>
        </p:blipFill>
        <p:spPr bwMode="auto">
          <a:xfrm>
            <a:off x="357188" y="2224102"/>
            <a:ext cx="2552700" cy="3276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5062" name="WordArt 6"/>
          <p:cNvSpPr>
            <a:spLocks noChangeArrowheads="1" noChangeShapeType="1" noTextEdit="1"/>
          </p:cNvSpPr>
          <p:nvPr/>
        </p:nvSpPr>
        <p:spPr bwMode="auto">
          <a:xfrm>
            <a:off x="3810000" y="381000"/>
            <a:ext cx="2819400" cy="657225"/>
          </a:xfrm>
          <a:prstGeom prst="rect">
            <a:avLst/>
          </a:prstGeom>
        </p:spPr>
        <p:txBody>
          <a:bodyPr wrap="none" fromWordArt="1">
            <a:prstTxWarp prst="textDoubleWave1">
              <a:avLst>
                <a:gd name="adj1" fmla="val 6500"/>
                <a:gd name="adj2" fmla="val 0"/>
              </a:avLst>
            </a:prstTxWarp>
          </a:bodyPr>
          <a:lstStyle/>
          <a:p>
            <a:pPr rtl="0"/>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Honey pot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par>
                                <p:cTn id="8" presetID="21"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heel(4)">
                                      <p:cBhvr>
                                        <p:cTn id="10" dur="2000"/>
                                        <p:tgtEl>
                                          <p:spTgt spid="5">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heel(4)">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p:cNvSpPr>
          <p:nvPr/>
        </p:nvSpPr>
        <p:spPr bwMode="auto">
          <a:xfrm>
            <a:off x="357188" y="1903413"/>
            <a:ext cx="8643937" cy="373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r">
              <a:spcBef>
                <a:spcPct val="20000"/>
              </a:spcBef>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742950" indent="-285750" algn="r">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143000" indent="-228600" algn="r">
              <a:spcBef>
                <a:spcPct val="20000"/>
              </a:spcBef>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600200" indent="-228600" algn="r">
              <a:spcBef>
                <a:spcPct val="20000"/>
              </a:spcBef>
              <a:buClr>
                <a:schemeClr val="tx1"/>
              </a:buClr>
              <a:buChar char="•"/>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057400" indent="-228600" algn="r">
              <a:spcBef>
                <a:spcPct val="20000"/>
              </a:spcBef>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146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29718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290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886200" indent="-228600" algn="r" rtl="1" fontAlgn="base">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algn="just"/>
            <a:r>
              <a:rPr lang="fa-IR" sz="1800" b="1">
                <a:solidFill>
                  <a:srgbClr val="262673"/>
                </a:solidFill>
                <a:cs typeface="B Nazanin" panose="00000400000000000000" pitchFamily="2" charset="-78"/>
              </a:rPr>
              <a:t>1- منحرف کردن نفوذگران از دسترسی و حمله به سیستم های حیاتی موجود در شبکه.</a:t>
            </a:r>
          </a:p>
          <a:p>
            <a:pPr algn="just"/>
            <a:r>
              <a:rPr lang="fa-IR" sz="1800" b="1">
                <a:solidFill>
                  <a:srgbClr val="262673"/>
                </a:solidFill>
                <a:cs typeface="B Nazanin" panose="00000400000000000000" pitchFamily="2" charset="-78"/>
              </a:rPr>
              <a:t>2- جمع آوری اطّلاعات در رابطه با نفوذگر و </a:t>
            </a:r>
            <a:r>
              <a:rPr lang="fa-IR" sz="2400" b="1">
                <a:solidFill>
                  <a:srgbClr val="262673"/>
                </a:solidFill>
                <a:cs typeface="B Nazanin" panose="00000400000000000000" pitchFamily="2" charset="-78"/>
              </a:rPr>
              <a:t>نحوة</a:t>
            </a:r>
            <a:r>
              <a:rPr lang="fa-IR" sz="1800" b="1">
                <a:solidFill>
                  <a:srgbClr val="262673"/>
                </a:solidFill>
                <a:cs typeface="B Nazanin" panose="00000400000000000000" pitchFamily="2" charset="-78"/>
              </a:rPr>
              <a:t> عملکرد او در هنگام حمله به شبکه.</a:t>
            </a:r>
          </a:p>
          <a:p>
            <a:pPr algn="just"/>
            <a:r>
              <a:rPr lang="fa-IR" sz="1800" b="1">
                <a:solidFill>
                  <a:srgbClr val="262673"/>
                </a:solidFill>
                <a:cs typeface="B Nazanin" panose="00000400000000000000" pitchFamily="2" charset="-78"/>
              </a:rPr>
              <a:t>3- تشویق نفوذگر به ادامة حمله به جهت شناخت دقیق آسیب پذیری های موجود در شبکه و علاوه بر آن به دام انداختن به موقع او از طرف مدیر شبکه و واکنش مناسب نسبت به عملکرد مغرضانة او.</a:t>
            </a:r>
          </a:p>
        </p:txBody>
      </p:sp>
      <p:sp>
        <p:nvSpPr>
          <p:cNvPr id="4" name="Title 1"/>
          <p:cNvSpPr>
            <a:spLocks/>
          </p:cNvSpPr>
          <p:nvPr/>
        </p:nvSpPr>
        <p:spPr bwMode="auto">
          <a:xfrm>
            <a:off x="414338" y="21431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fa-IR" sz="3600" b="1">
                <a:solidFill>
                  <a:srgbClr val="0066CC"/>
                </a:solidFill>
                <a:cs typeface="B Titr" panose="00000700000000000000" pitchFamily="2" charset="-78"/>
              </a:rPr>
              <a:t>اهداف اصلی استفاده از </a:t>
            </a:r>
            <a:r>
              <a:rPr lang="en-US" sz="3600" b="1">
                <a:solidFill>
                  <a:srgbClr val="0066CC"/>
                </a:solidFill>
                <a:cs typeface="B Titr" panose="00000700000000000000" pitchFamily="2" charset="-78"/>
              </a:rPr>
              <a:t>Honey pot</a:t>
            </a:r>
            <a:endParaRPr lang="fa-IR" sz="3600" b="1">
              <a:solidFill>
                <a:srgbClr val="0066CC"/>
              </a:solidFill>
              <a:cs typeface="B Titr" panose="00000700000000000000" pitchFamily="2" charset="-78"/>
            </a:endParaRPr>
          </a:p>
        </p:txBody>
      </p:sp>
      <p:pic>
        <p:nvPicPr>
          <p:cNvPr id="32771" name="Content Placeholder 3" descr="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81400"/>
            <a:ext cx="8763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fade">
                                      <p:cBhvr>
                                        <p:cTn id="17"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0" y="3124200"/>
            <a:ext cx="3744913"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r>
              <a:rPr lang="en-US">
                <a:solidFill>
                  <a:srgbClr val="FFFF99"/>
                </a:solidFill>
              </a:rPr>
              <a:t>ZoneAlarm PRO Firewall 2010</a:t>
            </a:r>
            <a:r>
              <a:rPr lang="ar-SA">
                <a:solidFill>
                  <a:srgbClr val="FFFF99"/>
                </a:solidFill>
              </a:rPr>
              <a:t>   </a:t>
            </a:r>
          </a:p>
        </p:txBody>
      </p:sp>
      <p:sp>
        <p:nvSpPr>
          <p:cNvPr id="35846" name="Rectangle 6"/>
          <p:cNvSpPr>
            <a:spLocks noChangeArrowheads="1"/>
          </p:cNvSpPr>
          <p:nvPr/>
        </p:nvSpPr>
        <p:spPr bwMode="auto">
          <a:xfrm>
            <a:off x="1371600" y="3657600"/>
            <a:ext cx="3913188"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r>
              <a:rPr lang="en-US">
                <a:solidFill>
                  <a:srgbClr val="FFFF99"/>
                </a:solidFill>
              </a:rPr>
              <a:t>F-Secure Internet Security 2010</a:t>
            </a:r>
            <a:r>
              <a:rPr lang="ar-SA">
                <a:solidFill>
                  <a:srgbClr val="FFFF99"/>
                </a:solidFill>
              </a:rPr>
              <a:t> </a:t>
            </a:r>
          </a:p>
        </p:txBody>
      </p:sp>
      <p:sp>
        <p:nvSpPr>
          <p:cNvPr id="35847" name="Rectangle 7"/>
          <p:cNvSpPr>
            <a:spLocks noChangeArrowheads="1"/>
          </p:cNvSpPr>
          <p:nvPr/>
        </p:nvSpPr>
        <p:spPr bwMode="auto">
          <a:xfrm>
            <a:off x="2590800" y="4114800"/>
            <a:ext cx="2586038"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r>
              <a:rPr lang="en-US">
                <a:solidFill>
                  <a:srgbClr val="FFFF66"/>
                </a:solidFill>
              </a:rPr>
              <a:t>Prisma Firewall 2009</a:t>
            </a:r>
            <a:r>
              <a:rPr lang="ar-SA">
                <a:solidFill>
                  <a:srgbClr val="FFFF66"/>
                </a:solidFill>
              </a:rPr>
              <a:t> </a:t>
            </a:r>
          </a:p>
        </p:txBody>
      </p:sp>
      <p:sp>
        <p:nvSpPr>
          <p:cNvPr id="35848" name="Rectangle 8"/>
          <p:cNvSpPr>
            <a:spLocks noChangeArrowheads="1"/>
          </p:cNvSpPr>
          <p:nvPr/>
        </p:nvSpPr>
        <p:spPr bwMode="auto">
          <a:xfrm>
            <a:off x="3429000" y="4648200"/>
            <a:ext cx="2449513"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r>
              <a:rPr lang="en-US">
                <a:solidFill>
                  <a:srgbClr val="FFFF00"/>
                </a:solidFill>
              </a:rPr>
              <a:t>NeT Firewall 2009</a:t>
            </a:r>
            <a:r>
              <a:rPr lang="ar-SA">
                <a:solidFill>
                  <a:srgbClr val="FFFF00"/>
                </a:solidFill>
              </a:rPr>
              <a:t>    </a:t>
            </a:r>
          </a:p>
        </p:txBody>
      </p:sp>
      <p:sp>
        <p:nvSpPr>
          <p:cNvPr id="35849" name="Rectangle 9"/>
          <p:cNvSpPr>
            <a:spLocks noChangeArrowheads="1"/>
          </p:cNvSpPr>
          <p:nvPr/>
        </p:nvSpPr>
        <p:spPr bwMode="auto">
          <a:xfrm>
            <a:off x="4267200" y="5257800"/>
            <a:ext cx="3946525"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wrap="none" anchor="ctr">
            <a:spAutoFit/>
            <a:flatTx/>
          </a:bodyPr>
          <a:lstStyle/>
          <a:p>
            <a:r>
              <a:rPr lang="en-US">
                <a:solidFill>
                  <a:srgbClr val="CC9900"/>
                </a:solidFill>
              </a:rPr>
              <a:t>ESET Smart Security 4 - Firewall</a:t>
            </a:r>
            <a:r>
              <a:rPr lang="ar-SA">
                <a:solidFill>
                  <a:srgbClr val="CC9900"/>
                </a:solidFill>
              </a:rPr>
              <a:t> </a:t>
            </a:r>
          </a:p>
        </p:txBody>
      </p:sp>
      <p:sp>
        <p:nvSpPr>
          <p:cNvPr id="35850" name="Text Box 10"/>
          <p:cNvSpPr txBox="1">
            <a:spLocks noChangeArrowheads="1"/>
          </p:cNvSpPr>
          <p:nvPr/>
        </p:nvSpPr>
        <p:spPr bwMode="auto">
          <a:xfrm>
            <a:off x="4953000" y="1066800"/>
            <a:ext cx="2819400" cy="3667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endParaRPr lang="en-US"/>
          </a:p>
        </p:txBody>
      </p:sp>
      <p:sp>
        <p:nvSpPr>
          <p:cNvPr id="35851" name="Text Box 11"/>
          <p:cNvSpPr txBox="1">
            <a:spLocks noChangeArrowheads="1"/>
          </p:cNvSpPr>
          <p:nvPr/>
        </p:nvSpPr>
        <p:spPr bwMode="auto">
          <a:xfrm>
            <a:off x="0" y="381000"/>
            <a:ext cx="8915400" cy="20732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spcBef>
                <a:spcPct val="50000"/>
              </a:spcBef>
            </a:pPr>
            <a:r>
              <a:rPr lang="fa-IR" sz="2000">
                <a:solidFill>
                  <a:srgbClr val="66FFFF"/>
                </a:solidFill>
              </a:rPr>
              <a:t>در حال حاضر بهترین </a:t>
            </a:r>
            <a:r>
              <a:rPr lang="en-US" sz="2000">
                <a:solidFill>
                  <a:srgbClr val="66FFFF"/>
                </a:solidFill>
              </a:rPr>
              <a:t>IDS </a:t>
            </a:r>
            <a:r>
              <a:rPr lang="fa-IR" sz="2000">
                <a:solidFill>
                  <a:srgbClr val="66FFFF"/>
                </a:solidFill>
              </a:rPr>
              <a:t> که شما می توانید مورد استفاده قرار دهید و به صورت کد باز است نرم افزار </a:t>
            </a:r>
            <a:r>
              <a:rPr lang="en-US" sz="2000">
                <a:solidFill>
                  <a:srgbClr val="66FFFF"/>
                </a:solidFill>
              </a:rPr>
              <a:t>snort </a:t>
            </a:r>
            <a:r>
              <a:rPr lang="fa-IR" sz="2000">
                <a:solidFill>
                  <a:srgbClr val="66FFFF"/>
                </a:solidFill>
              </a:rPr>
              <a:t>است .دانلود این نرم افزار در سایت </a:t>
            </a:r>
            <a:r>
              <a:rPr lang="en-US" sz="2000">
                <a:solidFill>
                  <a:srgbClr val="66FFFF"/>
                </a:solidFill>
                <a:hlinkClick r:id="rId2"/>
              </a:rPr>
              <a:t>www.snort.org</a:t>
            </a:r>
            <a:r>
              <a:rPr lang="en-US" sz="2000">
                <a:solidFill>
                  <a:srgbClr val="66FFFF"/>
                </a:solidFill>
              </a:rPr>
              <a:t>   </a:t>
            </a:r>
            <a:r>
              <a:rPr lang="fa-IR" sz="2000">
                <a:solidFill>
                  <a:srgbClr val="66FFFF"/>
                </a:solidFill>
              </a:rPr>
              <a:t> است و به صورت رایگان.</a:t>
            </a:r>
          </a:p>
          <a:p>
            <a:pPr algn="r">
              <a:spcBef>
                <a:spcPct val="50000"/>
              </a:spcBef>
            </a:pPr>
            <a:endParaRPr lang="fa-IR" sz="2000">
              <a:solidFill>
                <a:srgbClr val="66FFFF"/>
              </a:solidFill>
            </a:endParaRPr>
          </a:p>
          <a:p>
            <a:pPr algn="r">
              <a:spcBef>
                <a:spcPct val="50000"/>
              </a:spcBef>
            </a:pPr>
            <a:r>
              <a:rPr lang="fa-IR" sz="2000">
                <a:solidFill>
                  <a:srgbClr val="66FFFF"/>
                </a:solidFill>
              </a:rPr>
              <a:t>در این قسمت بهترین فایروال های سال 2010 که در رتبه 1 تا 5 قرار گرفتن  در سایت </a:t>
            </a:r>
          </a:p>
          <a:p>
            <a:pPr>
              <a:spcBef>
                <a:spcPct val="50000"/>
              </a:spcBef>
            </a:pPr>
            <a:r>
              <a:rPr lang="en-US" sz="2000">
                <a:solidFill>
                  <a:srgbClr val="66FFFF"/>
                </a:solidFill>
              </a:rPr>
              <a:t>http://www.all-internet-security.com/top_5_firewall_software.html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10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84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5845">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5846"/>
                                        </p:tgtEl>
                                        <p:attrNameLst>
                                          <p:attrName>style.visibility</p:attrName>
                                        </p:attrNameLst>
                                      </p:cBhvr>
                                      <p:to>
                                        <p:strVal val="visible"/>
                                      </p:to>
                                    </p:set>
                                    <p:anim calcmode="lin" valueType="num">
                                      <p:cBhvr>
                                        <p:cTn id="13" dur="1000" fill="hold"/>
                                        <p:tgtEl>
                                          <p:spTgt spid="35846"/>
                                        </p:tgtEl>
                                        <p:attrNameLst>
                                          <p:attrName>ppt_w</p:attrName>
                                        </p:attrNameLst>
                                      </p:cBhvr>
                                      <p:tavLst>
                                        <p:tav tm="0">
                                          <p:val>
                                            <p:fltVal val="0"/>
                                          </p:val>
                                        </p:tav>
                                        <p:tav tm="100000">
                                          <p:val>
                                            <p:strVal val="#ppt_w"/>
                                          </p:val>
                                        </p:tav>
                                      </p:tavLst>
                                    </p:anim>
                                    <p:anim calcmode="lin" valueType="num">
                                      <p:cBhvr>
                                        <p:cTn id="14" dur="1000" fill="hold"/>
                                        <p:tgtEl>
                                          <p:spTgt spid="35846"/>
                                        </p:tgtEl>
                                        <p:attrNameLst>
                                          <p:attrName>ppt_h</p:attrName>
                                        </p:attrNameLst>
                                      </p:cBhvr>
                                      <p:tavLst>
                                        <p:tav tm="0">
                                          <p:val>
                                            <p:fltVal val="0"/>
                                          </p:val>
                                        </p:tav>
                                        <p:tav tm="100000">
                                          <p:val>
                                            <p:strVal val="#ppt_h"/>
                                          </p:val>
                                        </p:tav>
                                      </p:tavLst>
                                    </p:anim>
                                    <p:anim calcmode="lin" valueType="num">
                                      <p:cBhvr>
                                        <p:cTn id="15" dur="1000" fill="hold"/>
                                        <p:tgtEl>
                                          <p:spTgt spid="35846"/>
                                        </p:tgtEl>
                                        <p:attrNameLst>
                                          <p:attrName>style.rotation</p:attrName>
                                        </p:attrNameLst>
                                      </p:cBhvr>
                                      <p:tavLst>
                                        <p:tav tm="0">
                                          <p:val>
                                            <p:fltVal val="90"/>
                                          </p:val>
                                        </p:tav>
                                        <p:tav tm="100000">
                                          <p:val>
                                            <p:fltVal val="0"/>
                                          </p:val>
                                        </p:tav>
                                      </p:tavLst>
                                    </p:anim>
                                    <p:animEffect transition="in" filter="fade">
                                      <p:cBhvr>
                                        <p:cTn id="16" dur="1000"/>
                                        <p:tgtEl>
                                          <p:spTgt spid="35846"/>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5847"/>
                                        </p:tgtEl>
                                        <p:attrNameLst>
                                          <p:attrName>style.visibility</p:attrName>
                                        </p:attrNameLst>
                                      </p:cBhvr>
                                      <p:to>
                                        <p:strVal val="visible"/>
                                      </p:to>
                                    </p:set>
                                    <p:anim calcmode="lin" valueType="num">
                                      <p:cBhvr>
                                        <p:cTn id="19" dur="1000" fill="hold"/>
                                        <p:tgtEl>
                                          <p:spTgt spid="35847"/>
                                        </p:tgtEl>
                                        <p:attrNameLst>
                                          <p:attrName>ppt_w</p:attrName>
                                        </p:attrNameLst>
                                      </p:cBhvr>
                                      <p:tavLst>
                                        <p:tav tm="0">
                                          <p:val>
                                            <p:fltVal val="0"/>
                                          </p:val>
                                        </p:tav>
                                        <p:tav tm="100000">
                                          <p:val>
                                            <p:strVal val="#ppt_w"/>
                                          </p:val>
                                        </p:tav>
                                      </p:tavLst>
                                    </p:anim>
                                    <p:anim calcmode="lin" valueType="num">
                                      <p:cBhvr>
                                        <p:cTn id="20" dur="1000" fill="hold"/>
                                        <p:tgtEl>
                                          <p:spTgt spid="35847"/>
                                        </p:tgtEl>
                                        <p:attrNameLst>
                                          <p:attrName>ppt_h</p:attrName>
                                        </p:attrNameLst>
                                      </p:cBhvr>
                                      <p:tavLst>
                                        <p:tav tm="0">
                                          <p:val>
                                            <p:fltVal val="0"/>
                                          </p:val>
                                        </p:tav>
                                        <p:tav tm="100000">
                                          <p:val>
                                            <p:strVal val="#ppt_h"/>
                                          </p:val>
                                        </p:tav>
                                      </p:tavLst>
                                    </p:anim>
                                    <p:anim calcmode="lin" valueType="num">
                                      <p:cBhvr>
                                        <p:cTn id="21" dur="1000" fill="hold"/>
                                        <p:tgtEl>
                                          <p:spTgt spid="35847"/>
                                        </p:tgtEl>
                                        <p:attrNameLst>
                                          <p:attrName>style.rotation</p:attrName>
                                        </p:attrNameLst>
                                      </p:cBhvr>
                                      <p:tavLst>
                                        <p:tav tm="0">
                                          <p:val>
                                            <p:fltVal val="90"/>
                                          </p:val>
                                        </p:tav>
                                        <p:tav tm="100000">
                                          <p:val>
                                            <p:fltVal val="0"/>
                                          </p:val>
                                        </p:tav>
                                      </p:tavLst>
                                    </p:anim>
                                    <p:animEffect transition="in" filter="fade">
                                      <p:cBhvr>
                                        <p:cTn id="22" dur="1000"/>
                                        <p:tgtEl>
                                          <p:spTgt spid="35847"/>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35848"/>
                                        </p:tgtEl>
                                        <p:attrNameLst>
                                          <p:attrName>style.visibility</p:attrName>
                                        </p:attrNameLst>
                                      </p:cBhvr>
                                      <p:to>
                                        <p:strVal val="visible"/>
                                      </p:to>
                                    </p:set>
                                    <p:anim calcmode="lin" valueType="num">
                                      <p:cBhvr>
                                        <p:cTn id="25" dur="1000" fill="hold"/>
                                        <p:tgtEl>
                                          <p:spTgt spid="35848"/>
                                        </p:tgtEl>
                                        <p:attrNameLst>
                                          <p:attrName>ppt_w</p:attrName>
                                        </p:attrNameLst>
                                      </p:cBhvr>
                                      <p:tavLst>
                                        <p:tav tm="0">
                                          <p:val>
                                            <p:fltVal val="0"/>
                                          </p:val>
                                        </p:tav>
                                        <p:tav tm="100000">
                                          <p:val>
                                            <p:strVal val="#ppt_w"/>
                                          </p:val>
                                        </p:tav>
                                      </p:tavLst>
                                    </p:anim>
                                    <p:anim calcmode="lin" valueType="num">
                                      <p:cBhvr>
                                        <p:cTn id="26" dur="1000" fill="hold"/>
                                        <p:tgtEl>
                                          <p:spTgt spid="35848"/>
                                        </p:tgtEl>
                                        <p:attrNameLst>
                                          <p:attrName>ppt_h</p:attrName>
                                        </p:attrNameLst>
                                      </p:cBhvr>
                                      <p:tavLst>
                                        <p:tav tm="0">
                                          <p:val>
                                            <p:fltVal val="0"/>
                                          </p:val>
                                        </p:tav>
                                        <p:tav tm="100000">
                                          <p:val>
                                            <p:strVal val="#ppt_h"/>
                                          </p:val>
                                        </p:tav>
                                      </p:tavLst>
                                    </p:anim>
                                    <p:anim calcmode="lin" valueType="num">
                                      <p:cBhvr>
                                        <p:cTn id="27" dur="1000" fill="hold"/>
                                        <p:tgtEl>
                                          <p:spTgt spid="35848"/>
                                        </p:tgtEl>
                                        <p:attrNameLst>
                                          <p:attrName>style.rotation</p:attrName>
                                        </p:attrNameLst>
                                      </p:cBhvr>
                                      <p:tavLst>
                                        <p:tav tm="0">
                                          <p:val>
                                            <p:fltVal val="90"/>
                                          </p:val>
                                        </p:tav>
                                        <p:tav tm="100000">
                                          <p:val>
                                            <p:fltVal val="0"/>
                                          </p:val>
                                        </p:tav>
                                      </p:tavLst>
                                    </p:anim>
                                    <p:animEffect transition="in" filter="fade">
                                      <p:cBhvr>
                                        <p:cTn id="28" dur="1000"/>
                                        <p:tgtEl>
                                          <p:spTgt spid="35848"/>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35849"/>
                                        </p:tgtEl>
                                        <p:attrNameLst>
                                          <p:attrName>style.visibility</p:attrName>
                                        </p:attrNameLst>
                                      </p:cBhvr>
                                      <p:to>
                                        <p:strVal val="visible"/>
                                      </p:to>
                                    </p:set>
                                    <p:anim calcmode="lin" valueType="num">
                                      <p:cBhvr>
                                        <p:cTn id="31" dur="1000" fill="hold"/>
                                        <p:tgtEl>
                                          <p:spTgt spid="35849"/>
                                        </p:tgtEl>
                                        <p:attrNameLst>
                                          <p:attrName>ppt_w</p:attrName>
                                        </p:attrNameLst>
                                      </p:cBhvr>
                                      <p:tavLst>
                                        <p:tav tm="0">
                                          <p:val>
                                            <p:fltVal val="0"/>
                                          </p:val>
                                        </p:tav>
                                        <p:tav tm="100000">
                                          <p:val>
                                            <p:strVal val="#ppt_w"/>
                                          </p:val>
                                        </p:tav>
                                      </p:tavLst>
                                    </p:anim>
                                    <p:anim calcmode="lin" valueType="num">
                                      <p:cBhvr>
                                        <p:cTn id="32" dur="1000" fill="hold"/>
                                        <p:tgtEl>
                                          <p:spTgt spid="35849"/>
                                        </p:tgtEl>
                                        <p:attrNameLst>
                                          <p:attrName>ppt_h</p:attrName>
                                        </p:attrNameLst>
                                      </p:cBhvr>
                                      <p:tavLst>
                                        <p:tav tm="0">
                                          <p:val>
                                            <p:fltVal val="0"/>
                                          </p:val>
                                        </p:tav>
                                        <p:tav tm="100000">
                                          <p:val>
                                            <p:strVal val="#ppt_h"/>
                                          </p:val>
                                        </p:tav>
                                      </p:tavLst>
                                    </p:anim>
                                    <p:anim calcmode="lin" valueType="num">
                                      <p:cBhvr>
                                        <p:cTn id="33" dur="1000" fill="hold"/>
                                        <p:tgtEl>
                                          <p:spTgt spid="35849"/>
                                        </p:tgtEl>
                                        <p:attrNameLst>
                                          <p:attrName>style.rotation</p:attrName>
                                        </p:attrNameLst>
                                      </p:cBhvr>
                                      <p:tavLst>
                                        <p:tav tm="0">
                                          <p:val>
                                            <p:fltVal val="90"/>
                                          </p:val>
                                        </p:tav>
                                        <p:tav tm="100000">
                                          <p:val>
                                            <p:fltVal val="0"/>
                                          </p:val>
                                        </p:tav>
                                      </p:tavLst>
                                    </p:anim>
                                    <p:animEffect transition="in" filter="fade">
                                      <p:cBhvr>
                                        <p:cTn id="34" dur="10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P spid="358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WordArt 5"/>
          <p:cNvSpPr>
            <a:spLocks noChangeArrowheads="1" noChangeShapeType="1" noTextEdit="1"/>
          </p:cNvSpPr>
          <p:nvPr/>
        </p:nvSpPr>
        <p:spPr bwMode="auto">
          <a:xfrm>
            <a:off x="3200400" y="2514600"/>
            <a:ext cx="2895600" cy="1162050"/>
          </a:xfrm>
          <a:prstGeom prst="rect">
            <a:avLst/>
          </a:prstGeom>
        </p:spPr>
        <p:txBody>
          <a:bodyPr wrap="none" fromWordArt="1">
            <a:prstTxWarp prst="textPlain">
              <a:avLst>
                <a:gd name="adj" fmla="val 50000"/>
              </a:avLst>
            </a:prstTxWarp>
          </a:bodyPr>
          <a:lstStyle/>
          <a:p>
            <a:pPr rtl="0"/>
            <a:r>
              <a:rPr lang="en-US" sz="80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panose="020B0A04020102020204" pitchFamily="34" charset="0"/>
              </a:rPr>
              <a:t>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grpId="0" nodeType="withEffect">
                                  <p:stCondLst>
                                    <p:cond delay="2000"/>
                                  </p:stCondLst>
                                  <p:childTnLst>
                                    <p:animEffect transition="out" filter="blinds(horizontal)">
                                      <p:cBhvr>
                                        <p:cTn id="6" dur="500"/>
                                        <p:tgtEl>
                                          <p:spTgt spid="44037"/>
                                        </p:tgtEl>
                                      </p:cBhvr>
                                    </p:animEffect>
                                    <p:set>
                                      <p:cBhvr>
                                        <p:cTn id="7" dur="1" fill="hold">
                                          <p:stCondLst>
                                            <p:cond delay="499"/>
                                          </p:stCondLst>
                                        </p:cTn>
                                        <p:tgtEl>
                                          <p:spTgt spid="44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14600" y="381000"/>
            <a:ext cx="4648200" cy="7620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4400" b="1"/>
              <a:t>فهرست  مطالب :</a:t>
            </a:r>
            <a:endParaRPr lang="en-US" sz="4400" b="1"/>
          </a:p>
        </p:txBody>
      </p:sp>
      <p:sp>
        <p:nvSpPr>
          <p:cNvPr id="18441" name="Text Box 9"/>
          <p:cNvSpPr txBox="1">
            <a:spLocks noChangeArrowheads="1"/>
          </p:cNvSpPr>
          <p:nvPr/>
        </p:nvSpPr>
        <p:spPr bwMode="auto">
          <a:xfrm>
            <a:off x="990600" y="1447800"/>
            <a:ext cx="7543800" cy="476091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lvl1pPr marL="342900" indent="-342900"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257300" indent="-342900" algn="r">
              <a:defRPr>
                <a:solidFill>
                  <a:schemeClr val="tx1"/>
                </a:solidFill>
                <a:latin typeface="Arial" panose="020B0604020202020204" pitchFamily="34" charset="0"/>
                <a:cs typeface="Arial" panose="020B0604020202020204" pitchFamily="34" charset="0"/>
              </a:defRPr>
            </a:lvl3pPr>
            <a:lvl4pPr marL="1714500" indent="-342900" algn="r">
              <a:defRPr>
                <a:solidFill>
                  <a:schemeClr val="tx1"/>
                </a:solidFill>
                <a:latin typeface="Arial" panose="020B0604020202020204" pitchFamily="34" charset="0"/>
                <a:cs typeface="Arial" panose="020B0604020202020204" pitchFamily="34" charset="0"/>
              </a:defRPr>
            </a:lvl4pPr>
            <a:lvl5pPr marL="2171700" indent="-342900" algn="r">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rabicPeriod"/>
            </a:pPr>
            <a:r>
              <a:rPr lang="fa-IR" sz="3600" i="1" dirty="0">
                <a:solidFill>
                  <a:srgbClr val="CCFF33"/>
                </a:solidFill>
                <a:latin typeface="Verdana" panose="020B0604030504040204" pitchFamily="34" charset="0"/>
              </a:rPr>
              <a:t>تاریخچه شبکه</a:t>
            </a:r>
          </a:p>
          <a:p>
            <a:pPr>
              <a:spcBef>
                <a:spcPct val="50000"/>
              </a:spcBef>
              <a:buFontTx/>
              <a:buAutoNum type="arabicPeriod"/>
            </a:pPr>
            <a:r>
              <a:rPr lang="fa-IR" sz="3600" i="1" dirty="0">
                <a:solidFill>
                  <a:srgbClr val="CCFF33"/>
                </a:solidFill>
                <a:latin typeface="Verdana" panose="020B0604030504040204" pitchFamily="34" charset="0"/>
              </a:rPr>
              <a:t>دلیل حملات درشبکه های کامپیوتری</a:t>
            </a:r>
          </a:p>
          <a:p>
            <a:pPr>
              <a:spcBef>
                <a:spcPct val="50000"/>
              </a:spcBef>
              <a:buFontTx/>
              <a:buAutoNum type="arabicPeriod"/>
            </a:pPr>
            <a:r>
              <a:rPr lang="fa-IR" sz="3600" i="1" dirty="0">
                <a:solidFill>
                  <a:srgbClr val="CCFF33"/>
                </a:solidFill>
                <a:latin typeface="Verdana" panose="020B0604030504040204" pitchFamily="34" charset="0"/>
              </a:rPr>
              <a:t>انواع حملات در شبکه های کامپوتری </a:t>
            </a:r>
          </a:p>
          <a:p>
            <a:pPr>
              <a:spcBef>
                <a:spcPct val="50000"/>
              </a:spcBef>
              <a:buFontTx/>
              <a:buAutoNum type="arabicPeriod"/>
            </a:pPr>
            <a:r>
              <a:rPr lang="fa-IR" sz="3600" i="1" dirty="0">
                <a:solidFill>
                  <a:srgbClr val="CCFF33"/>
                </a:solidFill>
                <a:latin typeface="Verdana" panose="020B0604030504040204" pitchFamily="34" charset="0"/>
              </a:rPr>
              <a:t>تشخیص و جلوگیری از نفوذ حملات درشبکه </a:t>
            </a:r>
          </a:p>
          <a:p>
            <a:pPr>
              <a:spcBef>
                <a:spcPct val="50000"/>
              </a:spcBef>
              <a:buFontTx/>
              <a:buAutoNum type="arabicPeriod"/>
            </a:pPr>
            <a:r>
              <a:rPr lang="fa-IR" sz="3600" i="1" dirty="0">
                <a:solidFill>
                  <a:srgbClr val="CCFF33"/>
                </a:solidFill>
                <a:latin typeface="Verdana" panose="020B0604030504040204" pitchFamily="34" charset="0"/>
              </a:rPr>
              <a:t>انواع  روشهای  پیشگیری</a:t>
            </a:r>
          </a:p>
          <a:p>
            <a:pPr>
              <a:spcBef>
                <a:spcPct val="50000"/>
              </a:spcBef>
            </a:pPr>
            <a:endParaRPr lang="en-US" sz="3600" i="1" dirty="0">
              <a:solidFill>
                <a:srgbClr val="CCFF33"/>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blinds(horizontal)">
                                      <p:cBhvr>
                                        <p:cTn id="7" dur="1000"/>
                                        <p:tgtEl>
                                          <p:spTgt spid="18441">
                                            <p:txEl>
                                              <p:pRg st="0" end="0"/>
                                            </p:txEl>
                                          </p:spTgt>
                                        </p:tgtEl>
                                      </p:cBhvr>
                                    </p:animEffect>
                                  </p:childTnLst>
                                </p:cTn>
                              </p:par>
                              <p:par>
                                <p:cTn id="8" presetID="3" presetClass="entr" presetSubtype="10" fill="hold" nodeType="withEffect">
                                  <p:stCondLst>
                                    <p:cond delay="500"/>
                                  </p:stCondLst>
                                  <p:childTnLst>
                                    <p:set>
                                      <p:cBhvr>
                                        <p:cTn id="9" dur="1" fill="hold">
                                          <p:stCondLst>
                                            <p:cond delay="0"/>
                                          </p:stCondLst>
                                        </p:cTn>
                                        <p:tgtEl>
                                          <p:spTgt spid="18441">
                                            <p:txEl>
                                              <p:pRg st="1" end="1"/>
                                            </p:txEl>
                                          </p:spTgt>
                                        </p:tgtEl>
                                        <p:attrNameLst>
                                          <p:attrName>style.visibility</p:attrName>
                                        </p:attrNameLst>
                                      </p:cBhvr>
                                      <p:to>
                                        <p:strVal val="visible"/>
                                      </p:to>
                                    </p:set>
                                    <p:animEffect transition="in" filter="blinds(horizontal)">
                                      <p:cBhvr>
                                        <p:cTn id="10" dur="1000"/>
                                        <p:tgtEl>
                                          <p:spTgt spid="18441">
                                            <p:txEl>
                                              <p:pRg st="1" end="1"/>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18441">
                                            <p:txEl>
                                              <p:pRg st="2" end="2"/>
                                            </p:txEl>
                                          </p:spTgt>
                                        </p:tgtEl>
                                        <p:attrNameLst>
                                          <p:attrName>style.visibility</p:attrName>
                                        </p:attrNameLst>
                                      </p:cBhvr>
                                      <p:to>
                                        <p:strVal val="visible"/>
                                      </p:to>
                                    </p:set>
                                    <p:animEffect transition="in" filter="blinds(horizontal)">
                                      <p:cBhvr>
                                        <p:cTn id="13" dur="1000"/>
                                        <p:tgtEl>
                                          <p:spTgt spid="18441">
                                            <p:txEl>
                                              <p:pRg st="2" end="2"/>
                                            </p:txEl>
                                          </p:spTgt>
                                        </p:tgtEl>
                                      </p:cBhvr>
                                    </p:animEffect>
                                  </p:childTnLst>
                                </p:cTn>
                              </p:par>
                              <p:par>
                                <p:cTn id="14" presetID="3" presetClass="entr" presetSubtype="10" fill="hold" nodeType="withEffect">
                                  <p:stCondLst>
                                    <p:cond delay="2000"/>
                                  </p:stCondLst>
                                  <p:childTnLst>
                                    <p:set>
                                      <p:cBhvr>
                                        <p:cTn id="15" dur="1" fill="hold">
                                          <p:stCondLst>
                                            <p:cond delay="0"/>
                                          </p:stCondLst>
                                        </p:cTn>
                                        <p:tgtEl>
                                          <p:spTgt spid="18441">
                                            <p:txEl>
                                              <p:pRg st="3" end="3"/>
                                            </p:txEl>
                                          </p:spTgt>
                                        </p:tgtEl>
                                        <p:attrNameLst>
                                          <p:attrName>style.visibility</p:attrName>
                                        </p:attrNameLst>
                                      </p:cBhvr>
                                      <p:to>
                                        <p:strVal val="visible"/>
                                      </p:to>
                                    </p:set>
                                    <p:animEffect transition="in" filter="blinds(horizontal)">
                                      <p:cBhvr>
                                        <p:cTn id="16" dur="1000"/>
                                        <p:tgtEl>
                                          <p:spTgt spid="18441">
                                            <p:txEl>
                                              <p:pRg st="3" end="3"/>
                                            </p:txEl>
                                          </p:spTgt>
                                        </p:tgtEl>
                                      </p:cBhvr>
                                    </p:animEffect>
                                  </p:childTnLst>
                                </p:cTn>
                              </p:par>
                              <p:par>
                                <p:cTn id="17" presetID="3" presetClass="entr" presetSubtype="10" fill="hold" nodeType="withEffect">
                                  <p:stCondLst>
                                    <p:cond delay="2500"/>
                                  </p:stCondLst>
                                  <p:childTnLst>
                                    <p:set>
                                      <p:cBhvr>
                                        <p:cTn id="18" dur="1" fill="hold">
                                          <p:stCondLst>
                                            <p:cond delay="0"/>
                                          </p:stCondLst>
                                        </p:cTn>
                                        <p:tgtEl>
                                          <p:spTgt spid="18441">
                                            <p:txEl>
                                              <p:pRg st="4" end="4"/>
                                            </p:txEl>
                                          </p:spTgt>
                                        </p:tgtEl>
                                        <p:attrNameLst>
                                          <p:attrName>style.visibility</p:attrName>
                                        </p:attrNameLst>
                                      </p:cBhvr>
                                      <p:to>
                                        <p:strVal val="visible"/>
                                      </p:to>
                                    </p:set>
                                    <p:animEffect transition="in" filter="blinds(horizontal)">
                                      <p:cBhvr>
                                        <p:cTn id="19" dur="1000"/>
                                        <p:tgtEl>
                                          <p:spTgt spid="184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0"/>
            <a:ext cx="9144000" cy="7162800"/>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r>
              <a:rPr lang="ar-SA" sz="2400" i="1" dirty="0">
                <a:solidFill>
                  <a:srgbClr val="CCFF33"/>
                </a:solidFill>
              </a:rPr>
              <a:t>چكيده:</a:t>
            </a:r>
            <a:r>
              <a:rPr lang="ar-SA" sz="2000" dirty="0"/>
              <a:t> </a:t>
            </a:r>
            <a:endParaRPr lang="fa-IR" sz="2000" dirty="0"/>
          </a:p>
          <a:p>
            <a:pPr algn="r"/>
            <a:r>
              <a:rPr lang="ar-SA" sz="2000" dirty="0"/>
              <a:t>برا</a:t>
            </a:r>
            <a:r>
              <a:rPr lang="fa-IR" sz="2000" dirty="0"/>
              <a:t>ی</a:t>
            </a:r>
            <a:r>
              <a:rPr lang="ar-SA" sz="2000" dirty="0"/>
              <a:t> ايجاد امنيت كامل در يك سيستم كامپيوتر</a:t>
            </a:r>
            <a:r>
              <a:rPr lang="fa-IR" sz="2000" dirty="0"/>
              <a:t>ی</a:t>
            </a:r>
            <a:r>
              <a:rPr lang="ar-SA" sz="2000" dirty="0"/>
              <a:t>،</a:t>
            </a:r>
            <a:endParaRPr lang="fa-IR" sz="2000" dirty="0"/>
          </a:p>
          <a:p>
            <a:pPr algn="r"/>
            <a:endParaRPr lang="fa-IR" sz="2000" dirty="0"/>
          </a:p>
          <a:p>
            <a:pPr algn="r"/>
            <a:r>
              <a:rPr lang="ar-SA" sz="2000" dirty="0"/>
              <a:t>علاوه بر ديواره ها</a:t>
            </a:r>
            <a:r>
              <a:rPr lang="fa-IR" sz="2000" dirty="0"/>
              <a:t>ی</a:t>
            </a:r>
            <a:r>
              <a:rPr lang="ar-SA" sz="2000" dirty="0"/>
              <a:t> آتش و ديگر تجهيزات جلوگير</a:t>
            </a:r>
            <a:r>
              <a:rPr lang="fa-IR" sz="2000" dirty="0"/>
              <a:t>ی</a:t>
            </a:r>
            <a:r>
              <a:rPr lang="ar-SA" sz="2000" dirty="0"/>
              <a:t> از نفوذ،</a:t>
            </a:r>
            <a:endParaRPr lang="fa-IR" sz="2000" dirty="0"/>
          </a:p>
          <a:p>
            <a:pPr algn="r"/>
            <a:endParaRPr lang="fa-IR" sz="2000" dirty="0"/>
          </a:p>
          <a:p>
            <a:pPr algn="r"/>
            <a:r>
              <a:rPr lang="fa-IR" sz="2000" dirty="0"/>
              <a:t>سیستمهای دیگری به نام سیستم های تشخیص نفوذ (</a:t>
            </a:r>
            <a:r>
              <a:rPr lang="en-US" sz="2000" dirty="0"/>
              <a:t>IDS</a:t>
            </a:r>
            <a:r>
              <a:rPr lang="fa-IR" sz="2000" dirty="0"/>
              <a:t>) مورد نیاز می باشد تا بتوان درصورتی که نفوذ گر </a:t>
            </a:r>
          </a:p>
          <a:p>
            <a:pPr algn="r"/>
            <a:endParaRPr lang="fa-IR" sz="2000" dirty="0"/>
          </a:p>
          <a:p>
            <a:pPr algn="r"/>
            <a:r>
              <a:rPr lang="fa-IR" sz="2000" dirty="0"/>
              <a:t>از دیواره آتش ،</a:t>
            </a:r>
            <a:r>
              <a:rPr lang="ar-SA" sz="2000" dirty="0"/>
              <a:t> آنت</a:t>
            </a:r>
            <a:r>
              <a:rPr lang="fa-IR" sz="2000" dirty="0"/>
              <a:t>ی</a:t>
            </a:r>
            <a:r>
              <a:rPr lang="ar-SA" sz="2000" dirty="0"/>
              <a:t> ويروس و ديگرتجهيزات امنيت</a:t>
            </a:r>
            <a:r>
              <a:rPr lang="fa-IR" sz="2000" dirty="0"/>
              <a:t>ی</a:t>
            </a:r>
            <a:r>
              <a:rPr lang="ar-SA" sz="2000" dirty="0"/>
              <a:t> عبور كرد و وارد سيستم شد،</a:t>
            </a:r>
            <a:endParaRPr lang="fa-IR" sz="2000" dirty="0"/>
          </a:p>
          <a:p>
            <a:pPr algn="r"/>
            <a:r>
              <a:rPr lang="ar-SA" sz="2000" dirty="0"/>
              <a:t> </a:t>
            </a:r>
            <a:endParaRPr lang="fa-IR" sz="2000" dirty="0"/>
          </a:p>
          <a:p>
            <a:pPr algn="r"/>
            <a:r>
              <a:rPr lang="ar-SA" sz="2000" dirty="0"/>
              <a:t>آن را تشخيص داده و چارها</a:t>
            </a:r>
            <a:r>
              <a:rPr lang="fa-IR" sz="2000" dirty="0"/>
              <a:t>ی</a:t>
            </a:r>
            <a:r>
              <a:rPr lang="ar-SA" sz="2000" dirty="0"/>
              <a:t> برا</a:t>
            </a:r>
            <a:r>
              <a:rPr lang="fa-IR" sz="2000" dirty="0"/>
              <a:t>ی</a:t>
            </a:r>
            <a:r>
              <a:rPr lang="ar-SA" sz="2000" dirty="0"/>
              <a:t> مقابله </a:t>
            </a:r>
            <a:r>
              <a:rPr lang="fa-IR" sz="2000" dirty="0"/>
              <a:t>با</a:t>
            </a:r>
            <a:r>
              <a:rPr lang="ar-SA" sz="2000" dirty="0"/>
              <a:t>آن بيانديشند.</a:t>
            </a:r>
            <a:endParaRPr lang="fa-IR" sz="2000" dirty="0"/>
          </a:p>
          <a:p>
            <a:pPr algn="r"/>
            <a:endParaRPr lang="fa-IR" sz="2000" dirty="0"/>
          </a:p>
          <a:p>
            <a:pPr algn="r"/>
            <a:r>
              <a:rPr lang="ar-SA" sz="2000" dirty="0"/>
              <a:t> سيستم ها</a:t>
            </a:r>
            <a:r>
              <a:rPr lang="fa-IR" sz="2000" dirty="0"/>
              <a:t>ی</a:t>
            </a:r>
            <a:r>
              <a:rPr lang="ar-SA" sz="2000" dirty="0"/>
              <a:t> تشخيص نفوذ رام</a:t>
            </a:r>
            <a:r>
              <a:rPr lang="fa-IR" sz="2000" dirty="0"/>
              <a:t>ی</a:t>
            </a:r>
            <a:r>
              <a:rPr lang="ar-SA" sz="2000" dirty="0"/>
              <a:t> توان از سه جنبه </a:t>
            </a:r>
            <a:r>
              <a:rPr lang="fa-IR" sz="2000" dirty="0"/>
              <a:t>ی</a:t>
            </a:r>
            <a:r>
              <a:rPr lang="ar-SA" sz="2000" dirty="0"/>
              <a:t> روش تشخيص،معمار</a:t>
            </a:r>
            <a:r>
              <a:rPr lang="fa-IR" sz="2000" dirty="0"/>
              <a:t>ی</a:t>
            </a:r>
            <a:r>
              <a:rPr lang="ar-SA" sz="2000" dirty="0"/>
              <a:t> و نحوه </a:t>
            </a:r>
            <a:r>
              <a:rPr lang="fa-IR" sz="2000" dirty="0"/>
              <a:t>ی</a:t>
            </a:r>
            <a:r>
              <a:rPr lang="ar-SA" sz="2000" dirty="0"/>
              <a:t> پاسخ به نفوذطبقه بند</a:t>
            </a:r>
            <a:r>
              <a:rPr lang="fa-IR" sz="2000" dirty="0"/>
              <a:t>ی</a:t>
            </a:r>
            <a:r>
              <a:rPr lang="ar-SA" sz="2000" dirty="0"/>
              <a:t> كرد.</a:t>
            </a:r>
            <a:endParaRPr lang="fa-IR" sz="2000" dirty="0"/>
          </a:p>
          <a:p>
            <a:pPr algn="r"/>
            <a:r>
              <a:rPr lang="ar-SA" sz="2000" dirty="0"/>
              <a:t> </a:t>
            </a:r>
            <a:endParaRPr lang="fa-IR" sz="2000" dirty="0"/>
          </a:p>
          <a:p>
            <a:pPr algn="r"/>
            <a:r>
              <a:rPr lang="ar-SA" sz="2000" dirty="0"/>
              <a:t>انواع روش هاي تشخيص نفوذ عبارتند از</a:t>
            </a:r>
            <a:r>
              <a:rPr lang="fa-IR" sz="2000" dirty="0"/>
              <a:t>:</a:t>
            </a:r>
          </a:p>
          <a:p>
            <a:pPr algn="r"/>
            <a:r>
              <a:rPr lang="ar-SA" sz="2000" dirty="0"/>
              <a:t> </a:t>
            </a:r>
            <a:endParaRPr lang="fa-IR" sz="2000" dirty="0"/>
          </a:p>
          <a:p>
            <a:pPr algn="r"/>
            <a:r>
              <a:rPr lang="ar-SA" sz="2000" dirty="0"/>
              <a:t>تشخيص</a:t>
            </a:r>
            <a:r>
              <a:rPr lang="fa-IR" sz="2000" dirty="0"/>
              <a:t> </a:t>
            </a:r>
            <a:r>
              <a:rPr lang="ar-SA" sz="2000" dirty="0"/>
              <a:t>رفتار غيرعاد</a:t>
            </a:r>
            <a:r>
              <a:rPr lang="fa-IR" sz="2000" dirty="0"/>
              <a:t>ی</a:t>
            </a:r>
            <a:r>
              <a:rPr lang="ar-SA" sz="2000" dirty="0"/>
              <a:t> و تشخيص سوءاستفاده (تشخيص مبتن</a:t>
            </a:r>
            <a:r>
              <a:rPr lang="fa-IR" sz="2000" dirty="0"/>
              <a:t>ی</a:t>
            </a:r>
            <a:r>
              <a:rPr lang="ar-SA" sz="2000" dirty="0"/>
              <a:t> بر امضاء). </a:t>
            </a:r>
            <a:endParaRPr lang="fa-IR" sz="2000" dirty="0"/>
          </a:p>
          <a:p>
            <a:pPr algn="r"/>
            <a:endParaRPr lang="fa-IR" sz="2000" dirty="0"/>
          </a:p>
          <a:p>
            <a:pPr algn="r"/>
            <a:r>
              <a:rPr lang="ar-SA" sz="2000" dirty="0"/>
              <a:t>انواع مختلف</a:t>
            </a:r>
            <a:r>
              <a:rPr lang="fa-IR" sz="2000" dirty="0"/>
              <a:t>ی</a:t>
            </a:r>
            <a:r>
              <a:rPr lang="ar-SA" sz="2000" dirty="0"/>
              <a:t> از معماري سيستمها</a:t>
            </a:r>
            <a:r>
              <a:rPr lang="fa-IR" sz="2000" dirty="0"/>
              <a:t>ی</a:t>
            </a:r>
            <a:r>
              <a:rPr lang="ar-SA" sz="2000" dirty="0"/>
              <a:t> تشخيص نفوذ وجود دارد كه به</a:t>
            </a:r>
            <a:r>
              <a:rPr lang="fa-IR" sz="2000" dirty="0"/>
              <a:t> </a:t>
            </a:r>
            <a:r>
              <a:rPr lang="ar-SA" sz="2000" dirty="0"/>
              <a:t>طور</a:t>
            </a:r>
            <a:r>
              <a:rPr lang="fa-IR" sz="2000" dirty="0"/>
              <a:t>کلی می توان آنها را در دو دسته ی </a:t>
            </a:r>
          </a:p>
          <a:p>
            <a:pPr algn="r"/>
            <a:endParaRPr lang="fa-IR" sz="2000" dirty="0"/>
          </a:p>
          <a:p>
            <a:pPr algn="r"/>
            <a:r>
              <a:rPr lang="fa-IR" sz="2000" dirty="0"/>
              <a:t>مبتنی بر میزبان (</a:t>
            </a:r>
            <a:r>
              <a:rPr lang="en-US" sz="2000" dirty="0"/>
              <a:t>HIDS</a:t>
            </a:r>
            <a:r>
              <a:rPr lang="fa-IR" sz="2000" dirty="0"/>
              <a:t>) ، مبتنی بر شبکه (</a:t>
            </a:r>
            <a:r>
              <a:rPr lang="en-US" sz="2000" dirty="0"/>
              <a:t>NIDS</a:t>
            </a:r>
            <a:r>
              <a:rPr lang="fa-IR" sz="2000" dirty="0"/>
              <a:t>) تقسیم بندی نموده.</a:t>
            </a:r>
          </a:p>
          <a:p>
            <a:pPr algn="r"/>
            <a:endParaRPr lang="fa-IR" sz="2000" dirty="0"/>
          </a:p>
          <a:p>
            <a:pPr algn="r"/>
            <a:r>
              <a:rPr lang="ar-SA" sz="2000" dirty="0"/>
              <a:t> </a:t>
            </a:r>
            <a:endParaRPr lang="en-US"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500"/>
                                  </p:stCondLst>
                                  <p:childTnLst>
                                    <p:set>
                                      <p:cBhvr>
                                        <p:cTn id="6" dur="1" fill="hold">
                                          <p:stCondLst>
                                            <p:cond delay="0"/>
                                          </p:stCondLst>
                                        </p:cTn>
                                        <p:tgtEl>
                                          <p:spTgt spid="25604">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25604">
                                            <p:txEl>
                                              <p:pRg st="0" end="0"/>
                                            </p:txEl>
                                          </p:spTgt>
                                        </p:tgtEl>
                                        <p:attrNameLst>
                                          <p:attrName>ppt_x</p:attrName>
                                        </p:attrNameLst>
                                      </p:cBhvr>
                                    </p:anim>
                                    <p:anim from="0" to="-1.0" calcmode="lin" valueType="num">
                                      <p:cBhvr>
                                        <p:cTn id="8" dur="400" decel="50000" autoRev="1" fill="hold">
                                          <p:stCondLst>
                                            <p:cond delay="1200"/>
                                          </p:stCondLst>
                                        </p:cTn>
                                        <p:tgtEl>
                                          <p:spTgt spid="25604">
                                            <p:txEl>
                                              <p:pRg st="0" end="0"/>
                                            </p:txEl>
                                          </p:spTgt>
                                        </p:tgtEl>
                                        <p:attrNameLst>
                                          <p:attrName>xshear</p:attrName>
                                        </p:attrNameLst>
                                      </p:cBhvr>
                                    </p:anim>
                                    <p:animScale>
                                      <p:cBhvr>
                                        <p:cTn id="9" dur="400" decel="100000" autoRev="1" fill="hold">
                                          <p:stCondLst>
                                            <p:cond delay="1200"/>
                                          </p:stCondLst>
                                        </p:cTn>
                                        <p:tgtEl>
                                          <p:spTgt spid="25604">
                                            <p:txEl>
                                              <p:pRg st="0" end="0"/>
                                            </p:txEl>
                                          </p:spTgt>
                                        </p:tgtEl>
                                      </p:cBhvr>
                                      <p:from x="100000" y="100000"/>
                                      <p:to x="80000" y="100000"/>
                                    </p:animScale>
                                    <p:anim by="(#ppt_h/3+#ppt_w*0.1)" calcmode="lin" valueType="num">
                                      <p:cBhvr additive="sum">
                                        <p:cTn id="10" dur="400" decel="100000" autoRev="1" fill="hold">
                                          <p:stCondLst>
                                            <p:cond delay="1200"/>
                                          </p:stCondLst>
                                        </p:cTn>
                                        <p:tgtEl>
                                          <p:spTgt spid="25604">
                                            <p:txEl>
                                              <p:pRg st="0" end="0"/>
                                            </p:txEl>
                                          </p:spTgt>
                                        </p:tgtEl>
                                        <p:attrNameLst>
                                          <p:attrName>ppt_x</p:attrName>
                                        </p:attrNameLst>
                                      </p:cBhvr>
                                    </p:anim>
                                  </p:childTnLst>
                                </p:cTn>
                              </p:par>
                              <p:par>
                                <p:cTn id="11" presetID="34" presetClass="entr" presetSubtype="0" fill="hold" nodeType="withEffect">
                                  <p:stCondLst>
                                    <p:cond delay="1000"/>
                                  </p:stCondLst>
                                  <p:childTnLst>
                                    <p:set>
                                      <p:cBhvr>
                                        <p:cTn id="12" dur="1" fill="hold">
                                          <p:stCondLst>
                                            <p:cond delay="0"/>
                                          </p:stCondLst>
                                        </p:cTn>
                                        <p:tgtEl>
                                          <p:spTgt spid="25604">
                                            <p:txEl>
                                              <p:pRg st="1" end="1"/>
                                            </p:txEl>
                                          </p:spTgt>
                                        </p:tgtEl>
                                        <p:attrNameLst>
                                          <p:attrName>style.visibility</p:attrName>
                                        </p:attrNameLst>
                                      </p:cBhvr>
                                      <p:to>
                                        <p:strVal val="visible"/>
                                      </p:to>
                                    </p:set>
                                    <p:anim from="(-#ppt_w/2)" to="(#ppt_x)" calcmode="lin" valueType="num">
                                      <p:cBhvr>
                                        <p:cTn id="13" dur="1200" fill="hold">
                                          <p:stCondLst>
                                            <p:cond delay="0"/>
                                          </p:stCondLst>
                                        </p:cTn>
                                        <p:tgtEl>
                                          <p:spTgt spid="25604">
                                            <p:txEl>
                                              <p:pRg st="1" end="1"/>
                                            </p:txEl>
                                          </p:spTgt>
                                        </p:tgtEl>
                                        <p:attrNameLst>
                                          <p:attrName>ppt_x</p:attrName>
                                        </p:attrNameLst>
                                      </p:cBhvr>
                                    </p:anim>
                                    <p:anim from="0" to="-1.0" calcmode="lin" valueType="num">
                                      <p:cBhvr>
                                        <p:cTn id="14" dur="400" decel="50000" autoRev="1" fill="hold">
                                          <p:stCondLst>
                                            <p:cond delay="1200"/>
                                          </p:stCondLst>
                                        </p:cTn>
                                        <p:tgtEl>
                                          <p:spTgt spid="25604">
                                            <p:txEl>
                                              <p:pRg st="1" end="1"/>
                                            </p:txEl>
                                          </p:spTgt>
                                        </p:tgtEl>
                                        <p:attrNameLst>
                                          <p:attrName>xshear</p:attrName>
                                        </p:attrNameLst>
                                      </p:cBhvr>
                                    </p:anim>
                                    <p:animScale>
                                      <p:cBhvr>
                                        <p:cTn id="15" dur="400" decel="100000" autoRev="1" fill="hold">
                                          <p:stCondLst>
                                            <p:cond delay="1200"/>
                                          </p:stCondLst>
                                        </p:cTn>
                                        <p:tgtEl>
                                          <p:spTgt spid="25604">
                                            <p:txEl>
                                              <p:pRg st="1" end="1"/>
                                            </p:txEl>
                                          </p:spTgt>
                                        </p:tgtEl>
                                      </p:cBhvr>
                                      <p:from x="100000" y="100000"/>
                                      <p:to x="80000" y="100000"/>
                                    </p:animScale>
                                    <p:anim by="(#ppt_h/3+#ppt_w*0.1)" calcmode="lin" valueType="num">
                                      <p:cBhvr additive="sum">
                                        <p:cTn id="16" dur="400" decel="100000" autoRev="1" fill="hold">
                                          <p:stCondLst>
                                            <p:cond delay="1200"/>
                                          </p:stCondLst>
                                        </p:cTn>
                                        <p:tgtEl>
                                          <p:spTgt spid="25604">
                                            <p:txEl>
                                              <p:pRg st="1" end="1"/>
                                            </p:txEl>
                                          </p:spTgt>
                                        </p:tgtEl>
                                        <p:attrNameLst>
                                          <p:attrName>ppt_x</p:attrName>
                                        </p:attrNameLst>
                                      </p:cBhvr>
                                    </p:anim>
                                  </p:childTnLst>
                                </p:cTn>
                              </p:par>
                              <p:par>
                                <p:cTn id="17" presetID="34" presetClass="entr" presetSubtype="0" fill="hold" nodeType="withEffect">
                                  <p:stCondLst>
                                    <p:cond delay="1000"/>
                                  </p:stCondLst>
                                  <p:childTnLst>
                                    <p:set>
                                      <p:cBhvr>
                                        <p:cTn id="18" dur="1" fill="hold">
                                          <p:stCondLst>
                                            <p:cond delay="0"/>
                                          </p:stCondLst>
                                        </p:cTn>
                                        <p:tgtEl>
                                          <p:spTgt spid="25604">
                                            <p:txEl>
                                              <p:pRg st="3" end="3"/>
                                            </p:txEl>
                                          </p:spTgt>
                                        </p:tgtEl>
                                        <p:attrNameLst>
                                          <p:attrName>style.visibility</p:attrName>
                                        </p:attrNameLst>
                                      </p:cBhvr>
                                      <p:to>
                                        <p:strVal val="visible"/>
                                      </p:to>
                                    </p:set>
                                    <p:anim from="(-#ppt_w/2)" to="(#ppt_x)" calcmode="lin" valueType="num">
                                      <p:cBhvr>
                                        <p:cTn id="19" dur="1200" fill="hold">
                                          <p:stCondLst>
                                            <p:cond delay="0"/>
                                          </p:stCondLst>
                                        </p:cTn>
                                        <p:tgtEl>
                                          <p:spTgt spid="25604">
                                            <p:txEl>
                                              <p:pRg st="3" end="3"/>
                                            </p:txEl>
                                          </p:spTgt>
                                        </p:tgtEl>
                                        <p:attrNameLst>
                                          <p:attrName>ppt_x</p:attrName>
                                        </p:attrNameLst>
                                      </p:cBhvr>
                                    </p:anim>
                                    <p:anim from="0" to="-1.0" calcmode="lin" valueType="num">
                                      <p:cBhvr>
                                        <p:cTn id="20" dur="400" decel="50000" autoRev="1" fill="hold">
                                          <p:stCondLst>
                                            <p:cond delay="1200"/>
                                          </p:stCondLst>
                                        </p:cTn>
                                        <p:tgtEl>
                                          <p:spTgt spid="25604">
                                            <p:txEl>
                                              <p:pRg st="3" end="3"/>
                                            </p:txEl>
                                          </p:spTgt>
                                        </p:tgtEl>
                                        <p:attrNameLst>
                                          <p:attrName>xshear</p:attrName>
                                        </p:attrNameLst>
                                      </p:cBhvr>
                                    </p:anim>
                                    <p:animScale>
                                      <p:cBhvr>
                                        <p:cTn id="21" dur="400" decel="100000" autoRev="1" fill="hold">
                                          <p:stCondLst>
                                            <p:cond delay="1200"/>
                                          </p:stCondLst>
                                        </p:cTn>
                                        <p:tgtEl>
                                          <p:spTgt spid="25604">
                                            <p:txEl>
                                              <p:pRg st="3" end="3"/>
                                            </p:txEl>
                                          </p:spTgt>
                                        </p:tgtEl>
                                      </p:cBhvr>
                                      <p:from x="100000" y="100000"/>
                                      <p:to x="80000" y="100000"/>
                                    </p:animScale>
                                    <p:anim by="(#ppt_h/3+#ppt_w*0.1)" calcmode="lin" valueType="num">
                                      <p:cBhvr additive="sum">
                                        <p:cTn id="22" dur="400" decel="100000" autoRev="1" fill="hold">
                                          <p:stCondLst>
                                            <p:cond delay="1200"/>
                                          </p:stCondLst>
                                        </p:cTn>
                                        <p:tgtEl>
                                          <p:spTgt spid="25604">
                                            <p:txEl>
                                              <p:pRg st="3" end="3"/>
                                            </p:txEl>
                                          </p:spTgt>
                                        </p:tgtEl>
                                        <p:attrNameLst>
                                          <p:attrName>ppt_x</p:attrName>
                                        </p:attrNameLst>
                                      </p:cBhvr>
                                    </p:anim>
                                  </p:childTnLst>
                                </p:cTn>
                              </p:par>
                              <p:par>
                                <p:cTn id="23" presetID="34" presetClass="entr" presetSubtype="0" fill="hold" nodeType="withEffect">
                                  <p:stCondLst>
                                    <p:cond delay="1000"/>
                                  </p:stCondLst>
                                  <p:childTnLst>
                                    <p:set>
                                      <p:cBhvr>
                                        <p:cTn id="24" dur="1" fill="hold">
                                          <p:stCondLst>
                                            <p:cond delay="0"/>
                                          </p:stCondLst>
                                        </p:cTn>
                                        <p:tgtEl>
                                          <p:spTgt spid="25604">
                                            <p:txEl>
                                              <p:pRg st="5" end="5"/>
                                            </p:txEl>
                                          </p:spTgt>
                                        </p:tgtEl>
                                        <p:attrNameLst>
                                          <p:attrName>style.visibility</p:attrName>
                                        </p:attrNameLst>
                                      </p:cBhvr>
                                      <p:to>
                                        <p:strVal val="visible"/>
                                      </p:to>
                                    </p:set>
                                    <p:anim from="(-#ppt_w/2)" to="(#ppt_x)" calcmode="lin" valueType="num">
                                      <p:cBhvr>
                                        <p:cTn id="25" dur="1200" fill="hold">
                                          <p:stCondLst>
                                            <p:cond delay="0"/>
                                          </p:stCondLst>
                                        </p:cTn>
                                        <p:tgtEl>
                                          <p:spTgt spid="25604">
                                            <p:txEl>
                                              <p:pRg st="5" end="5"/>
                                            </p:txEl>
                                          </p:spTgt>
                                        </p:tgtEl>
                                        <p:attrNameLst>
                                          <p:attrName>ppt_x</p:attrName>
                                        </p:attrNameLst>
                                      </p:cBhvr>
                                    </p:anim>
                                    <p:anim from="0" to="-1.0" calcmode="lin" valueType="num">
                                      <p:cBhvr>
                                        <p:cTn id="26" dur="400" decel="50000" autoRev="1" fill="hold">
                                          <p:stCondLst>
                                            <p:cond delay="1200"/>
                                          </p:stCondLst>
                                        </p:cTn>
                                        <p:tgtEl>
                                          <p:spTgt spid="25604">
                                            <p:txEl>
                                              <p:pRg st="5" end="5"/>
                                            </p:txEl>
                                          </p:spTgt>
                                        </p:tgtEl>
                                        <p:attrNameLst>
                                          <p:attrName>xshear</p:attrName>
                                        </p:attrNameLst>
                                      </p:cBhvr>
                                    </p:anim>
                                    <p:animScale>
                                      <p:cBhvr>
                                        <p:cTn id="27" dur="400" decel="100000" autoRev="1" fill="hold">
                                          <p:stCondLst>
                                            <p:cond delay="1200"/>
                                          </p:stCondLst>
                                        </p:cTn>
                                        <p:tgtEl>
                                          <p:spTgt spid="25604">
                                            <p:txEl>
                                              <p:pRg st="5" end="5"/>
                                            </p:txEl>
                                          </p:spTgt>
                                        </p:tgtEl>
                                      </p:cBhvr>
                                      <p:from x="100000" y="100000"/>
                                      <p:to x="80000" y="100000"/>
                                    </p:animScale>
                                    <p:anim by="(#ppt_h/3+#ppt_w*0.1)" calcmode="lin" valueType="num">
                                      <p:cBhvr additive="sum">
                                        <p:cTn id="28" dur="400" decel="100000" autoRev="1" fill="hold">
                                          <p:stCondLst>
                                            <p:cond delay="1200"/>
                                          </p:stCondLst>
                                        </p:cTn>
                                        <p:tgtEl>
                                          <p:spTgt spid="25604">
                                            <p:txEl>
                                              <p:pRg st="5" end="5"/>
                                            </p:txEl>
                                          </p:spTgt>
                                        </p:tgtEl>
                                        <p:attrNameLst>
                                          <p:attrName>ppt_x</p:attrName>
                                        </p:attrNameLst>
                                      </p:cBhvr>
                                    </p:anim>
                                  </p:childTnLst>
                                </p:cTn>
                              </p:par>
                              <p:par>
                                <p:cTn id="29" presetID="34" presetClass="entr" presetSubtype="0" fill="hold" nodeType="withEffect">
                                  <p:stCondLst>
                                    <p:cond delay="1000"/>
                                  </p:stCondLst>
                                  <p:childTnLst>
                                    <p:set>
                                      <p:cBhvr>
                                        <p:cTn id="30" dur="1" fill="hold">
                                          <p:stCondLst>
                                            <p:cond delay="0"/>
                                          </p:stCondLst>
                                        </p:cTn>
                                        <p:tgtEl>
                                          <p:spTgt spid="25604">
                                            <p:txEl>
                                              <p:pRg st="7" end="7"/>
                                            </p:txEl>
                                          </p:spTgt>
                                        </p:tgtEl>
                                        <p:attrNameLst>
                                          <p:attrName>style.visibility</p:attrName>
                                        </p:attrNameLst>
                                      </p:cBhvr>
                                      <p:to>
                                        <p:strVal val="visible"/>
                                      </p:to>
                                    </p:set>
                                    <p:anim from="(-#ppt_w/2)" to="(#ppt_x)" calcmode="lin" valueType="num">
                                      <p:cBhvr>
                                        <p:cTn id="31" dur="1200" fill="hold">
                                          <p:stCondLst>
                                            <p:cond delay="0"/>
                                          </p:stCondLst>
                                        </p:cTn>
                                        <p:tgtEl>
                                          <p:spTgt spid="25604">
                                            <p:txEl>
                                              <p:pRg st="7" end="7"/>
                                            </p:txEl>
                                          </p:spTgt>
                                        </p:tgtEl>
                                        <p:attrNameLst>
                                          <p:attrName>ppt_x</p:attrName>
                                        </p:attrNameLst>
                                      </p:cBhvr>
                                    </p:anim>
                                    <p:anim from="0" to="-1.0" calcmode="lin" valueType="num">
                                      <p:cBhvr>
                                        <p:cTn id="32" dur="400" decel="50000" autoRev="1" fill="hold">
                                          <p:stCondLst>
                                            <p:cond delay="1200"/>
                                          </p:stCondLst>
                                        </p:cTn>
                                        <p:tgtEl>
                                          <p:spTgt spid="25604">
                                            <p:txEl>
                                              <p:pRg st="7" end="7"/>
                                            </p:txEl>
                                          </p:spTgt>
                                        </p:tgtEl>
                                        <p:attrNameLst>
                                          <p:attrName>xshear</p:attrName>
                                        </p:attrNameLst>
                                      </p:cBhvr>
                                    </p:anim>
                                    <p:animScale>
                                      <p:cBhvr>
                                        <p:cTn id="33" dur="400" decel="100000" autoRev="1" fill="hold">
                                          <p:stCondLst>
                                            <p:cond delay="1200"/>
                                          </p:stCondLst>
                                        </p:cTn>
                                        <p:tgtEl>
                                          <p:spTgt spid="25604">
                                            <p:txEl>
                                              <p:pRg st="7" end="7"/>
                                            </p:txEl>
                                          </p:spTgt>
                                        </p:tgtEl>
                                      </p:cBhvr>
                                      <p:from x="100000" y="100000"/>
                                      <p:to x="80000" y="100000"/>
                                    </p:animScale>
                                    <p:anim by="(#ppt_h/3+#ppt_w*0.1)" calcmode="lin" valueType="num">
                                      <p:cBhvr additive="sum">
                                        <p:cTn id="34" dur="400" decel="100000" autoRev="1" fill="hold">
                                          <p:stCondLst>
                                            <p:cond delay="1200"/>
                                          </p:stCondLst>
                                        </p:cTn>
                                        <p:tgtEl>
                                          <p:spTgt spid="25604">
                                            <p:txEl>
                                              <p:pRg st="7" end="7"/>
                                            </p:txEl>
                                          </p:spTgt>
                                        </p:tgtEl>
                                        <p:attrNameLst>
                                          <p:attrName>ppt_x</p:attrName>
                                        </p:attrNameLst>
                                      </p:cBhvr>
                                    </p:anim>
                                  </p:childTnLst>
                                </p:cTn>
                              </p:par>
                              <p:par>
                                <p:cTn id="35" presetID="34" presetClass="entr" presetSubtype="0" fill="hold" nodeType="withEffect">
                                  <p:stCondLst>
                                    <p:cond delay="1000"/>
                                  </p:stCondLst>
                                  <p:childTnLst>
                                    <p:set>
                                      <p:cBhvr>
                                        <p:cTn id="36" dur="1" fill="hold">
                                          <p:stCondLst>
                                            <p:cond delay="0"/>
                                          </p:stCondLst>
                                        </p:cTn>
                                        <p:tgtEl>
                                          <p:spTgt spid="25604">
                                            <p:txEl>
                                              <p:pRg st="8" end="8"/>
                                            </p:txEl>
                                          </p:spTgt>
                                        </p:tgtEl>
                                        <p:attrNameLst>
                                          <p:attrName>style.visibility</p:attrName>
                                        </p:attrNameLst>
                                      </p:cBhvr>
                                      <p:to>
                                        <p:strVal val="visible"/>
                                      </p:to>
                                    </p:set>
                                    <p:anim from="(-#ppt_w/2)" to="(#ppt_x)" calcmode="lin" valueType="num">
                                      <p:cBhvr>
                                        <p:cTn id="37" dur="1200" fill="hold">
                                          <p:stCondLst>
                                            <p:cond delay="0"/>
                                          </p:stCondLst>
                                        </p:cTn>
                                        <p:tgtEl>
                                          <p:spTgt spid="25604">
                                            <p:txEl>
                                              <p:pRg st="8" end="8"/>
                                            </p:txEl>
                                          </p:spTgt>
                                        </p:tgtEl>
                                        <p:attrNameLst>
                                          <p:attrName>ppt_x</p:attrName>
                                        </p:attrNameLst>
                                      </p:cBhvr>
                                    </p:anim>
                                    <p:anim from="0" to="-1.0" calcmode="lin" valueType="num">
                                      <p:cBhvr>
                                        <p:cTn id="38" dur="400" decel="50000" autoRev="1" fill="hold">
                                          <p:stCondLst>
                                            <p:cond delay="1200"/>
                                          </p:stCondLst>
                                        </p:cTn>
                                        <p:tgtEl>
                                          <p:spTgt spid="25604">
                                            <p:txEl>
                                              <p:pRg st="8" end="8"/>
                                            </p:txEl>
                                          </p:spTgt>
                                        </p:tgtEl>
                                        <p:attrNameLst>
                                          <p:attrName>xshear</p:attrName>
                                        </p:attrNameLst>
                                      </p:cBhvr>
                                    </p:anim>
                                    <p:animScale>
                                      <p:cBhvr>
                                        <p:cTn id="39" dur="400" decel="100000" autoRev="1" fill="hold">
                                          <p:stCondLst>
                                            <p:cond delay="1200"/>
                                          </p:stCondLst>
                                        </p:cTn>
                                        <p:tgtEl>
                                          <p:spTgt spid="25604">
                                            <p:txEl>
                                              <p:pRg st="8" end="8"/>
                                            </p:txEl>
                                          </p:spTgt>
                                        </p:tgtEl>
                                      </p:cBhvr>
                                      <p:from x="100000" y="100000"/>
                                      <p:to x="80000" y="100000"/>
                                    </p:animScale>
                                    <p:anim by="(#ppt_h/3+#ppt_w*0.1)" calcmode="lin" valueType="num">
                                      <p:cBhvr additive="sum">
                                        <p:cTn id="40" dur="400" decel="100000" autoRev="1" fill="hold">
                                          <p:stCondLst>
                                            <p:cond delay="1200"/>
                                          </p:stCondLst>
                                        </p:cTn>
                                        <p:tgtEl>
                                          <p:spTgt spid="25604">
                                            <p:txEl>
                                              <p:pRg st="8" end="8"/>
                                            </p:txEl>
                                          </p:spTgt>
                                        </p:tgtEl>
                                        <p:attrNameLst>
                                          <p:attrName>ppt_x</p:attrName>
                                        </p:attrNameLst>
                                      </p:cBhvr>
                                    </p:anim>
                                  </p:childTnLst>
                                </p:cTn>
                              </p:par>
                              <p:par>
                                <p:cTn id="41" presetID="34" presetClass="entr" presetSubtype="0" fill="hold" nodeType="withEffect">
                                  <p:stCondLst>
                                    <p:cond delay="1000"/>
                                  </p:stCondLst>
                                  <p:childTnLst>
                                    <p:set>
                                      <p:cBhvr>
                                        <p:cTn id="42" dur="1" fill="hold">
                                          <p:stCondLst>
                                            <p:cond delay="0"/>
                                          </p:stCondLst>
                                        </p:cTn>
                                        <p:tgtEl>
                                          <p:spTgt spid="25604">
                                            <p:txEl>
                                              <p:pRg st="9" end="9"/>
                                            </p:txEl>
                                          </p:spTgt>
                                        </p:tgtEl>
                                        <p:attrNameLst>
                                          <p:attrName>style.visibility</p:attrName>
                                        </p:attrNameLst>
                                      </p:cBhvr>
                                      <p:to>
                                        <p:strVal val="visible"/>
                                      </p:to>
                                    </p:set>
                                    <p:anim from="(-#ppt_w/2)" to="(#ppt_x)" calcmode="lin" valueType="num">
                                      <p:cBhvr>
                                        <p:cTn id="43" dur="1200" fill="hold">
                                          <p:stCondLst>
                                            <p:cond delay="0"/>
                                          </p:stCondLst>
                                        </p:cTn>
                                        <p:tgtEl>
                                          <p:spTgt spid="25604">
                                            <p:txEl>
                                              <p:pRg st="9" end="9"/>
                                            </p:txEl>
                                          </p:spTgt>
                                        </p:tgtEl>
                                        <p:attrNameLst>
                                          <p:attrName>ppt_x</p:attrName>
                                        </p:attrNameLst>
                                      </p:cBhvr>
                                    </p:anim>
                                    <p:anim from="0" to="-1.0" calcmode="lin" valueType="num">
                                      <p:cBhvr>
                                        <p:cTn id="44" dur="400" decel="50000" autoRev="1" fill="hold">
                                          <p:stCondLst>
                                            <p:cond delay="1200"/>
                                          </p:stCondLst>
                                        </p:cTn>
                                        <p:tgtEl>
                                          <p:spTgt spid="25604">
                                            <p:txEl>
                                              <p:pRg st="9" end="9"/>
                                            </p:txEl>
                                          </p:spTgt>
                                        </p:tgtEl>
                                        <p:attrNameLst>
                                          <p:attrName>xshear</p:attrName>
                                        </p:attrNameLst>
                                      </p:cBhvr>
                                    </p:anim>
                                    <p:animScale>
                                      <p:cBhvr>
                                        <p:cTn id="45" dur="400" decel="100000" autoRev="1" fill="hold">
                                          <p:stCondLst>
                                            <p:cond delay="1200"/>
                                          </p:stCondLst>
                                        </p:cTn>
                                        <p:tgtEl>
                                          <p:spTgt spid="25604">
                                            <p:txEl>
                                              <p:pRg st="9" end="9"/>
                                            </p:txEl>
                                          </p:spTgt>
                                        </p:tgtEl>
                                      </p:cBhvr>
                                      <p:from x="100000" y="100000"/>
                                      <p:to x="80000" y="100000"/>
                                    </p:animScale>
                                    <p:anim by="(#ppt_h/3+#ppt_w*0.1)" calcmode="lin" valueType="num">
                                      <p:cBhvr additive="sum">
                                        <p:cTn id="46" dur="400" decel="100000" autoRev="1" fill="hold">
                                          <p:stCondLst>
                                            <p:cond delay="1200"/>
                                          </p:stCondLst>
                                        </p:cTn>
                                        <p:tgtEl>
                                          <p:spTgt spid="25604">
                                            <p:txEl>
                                              <p:pRg st="9" end="9"/>
                                            </p:txEl>
                                          </p:spTgt>
                                        </p:tgtEl>
                                        <p:attrNameLst>
                                          <p:attrName>ppt_x</p:attrName>
                                        </p:attrNameLst>
                                      </p:cBhvr>
                                    </p:anim>
                                  </p:childTnLst>
                                </p:cTn>
                              </p:par>
                              <p:par>
                                <p:cTn id="47" presetID="34" presetClass="entr" presetSubtype="0" fill="hold" nodeType="withEffect">
                                  <p:stCondLst>
                                    <p:cond delay="1000"/>
                                  </p:stCondLst>
                                  <p:childTnLst>
                                    <p:set>
                                      <p:cBhvr>
                                        <p:cTn id="48" dur="1" fill="hold">
                                          <p:stCondLst>
                                            <p:cond delay="0"/>
                                          </p:stCondLst>
                                        </p:cTn>
                                        <p:tgtEl>
                                          <p:spTgt spid="25604">
                                            <p:txEl>
                                              <p:pRg st="11" end="11"/>
                                            </p:txEl>
                                          </p:spTgt>
                                        </p:tgtEl>
                                        <p:attrNameLst>
                                          <p:attrName>style.visibility</p:attrName>
                                        </p:attrNameLst>
                                      </p:cBhvr>
                                      <p:to>
                                        <p:strVal val="visible"/>
                                      </p:to>
                                    </p:set>
                                    <p:anim from="(-#ppt_w/2)" to="(#ppt_x)" calcmode="lin" valueType="num">
                                      <p:cBhvr>
                                        <p:cTn id="49" dur="1200" fill="hold">
                                          <p:stCondLst>
                                            <p:cond delay="0"/>
                                          </p:stCondLst>
                                        </p:cTn>
                                        <p:tgtEl>
                                          <p:spTgt spid="25604">
                                            <p:txEl>
                                              <p:pRg st="11" end="11"/>
                                            </p:txEl>
                                          </p:spTgt>
                                        </p:tgtEl>
                                        <p:attrNameLst>
                                          <p:attrName>ppt_x</p:attrName>
                                        </p:attrNameLst>
                                      </p:cBhvr>
                                    </p:anim>
                                    <p:anim from="0" to="-1.0" calcmode="lin" valueType="num">
                                      <p:cBhvr>
                                        <p:cTn id="50" dur="400" decel="50000" autoRev="1" fill="hold">
                                          <p:stCondLst>
                                            <p:cond delay="1200"/>
                                          </p:stCondLst>
                                        </p:cTn>
                                        <p:tgtEl>
                                          <p:spTgt spid="25604">
                                            <p:txEl>
                                              <p:pRg st="11" end="11"/>
                                            </p:txEl>
                                          </p:spTgt>
                                        </p:tgtEl>
                                        <p:attrNameLst>
                                          <p:attrName>xshear</p:attrName>
                                        </p:attrNameLst>
                                      </p:cBhvr>
                                    </p:anim>
                                    <p:animScale>
                                      <p:cBhvr>
                                        <p:cTn id="51" dur="400" decel="100000" autoRev="1" fill="hold">
                                          <p:stCondLst>
                                            <p:cond delay="1200"/>
                                          </p:stCondLst>
                                        </p:cTn>
                                        <p:tgtEl>
                                          <p:spTgt spid="25604">
                                            <p:txEl>
                                              <p:pRg st="11" end="11"/>
                                            </p:txEl>
                                          </p:spTgt>
                                        </p:tgtEl>
                                      </p:cBhvr>
                                      <p:from x="100000" y="100000"/>
                                      <p:to x="80000" y="100000"/>
                                    </p:animScale>
                                    <p:anim by="(#ppt_h/3+#ppt_w*0.1)" calcmode="lin" valueType="num">
                                      <p:cBhvr additive="sum">
                                        <p:cTn id="52" dur="400" decel="100000" autoRev="1" fill="hold">
                                          <p:stCondLst>
                                            <p:cond delay="1200"/>
                                          </p:stCondLst>
                                        </p:cTn>
                                        <p:tgtEl>
                                          <p:spTgt spid="25604">
                                            <p:txEl>
                                              <p:pRg st="11" end="11"/>
                                            </p:txEl>
                                          </p:spTgt>
                                        </p:tgtEl>
                                        <p:attrNameLst>
                                          <p:attrName>ppt_x</p:attrName>
                                        </p:attrNameLst>
                                      </p:cBhvr>
                                    </p:anim>
                                  </p:childTnLst>
                                </p:cTn>
                              </p:par>
                              <p:par>
                                <p:cTn id="53" presetID="34" presetClass="entr" presetSubtype="0" fill="hold" nodeType="withEffect">
                                  <p:stCondLst>
                                    <p:cond delay="1000"/>
                                  </p:stCondLst>
                                  <p:childTnLst>
                                    <p:set>
                                      <p:cBhvr>
                                        <p:cTn id="54" dur="1" fill="hold">
                                          <p:stCondLst>
                                            <p:cond delay="0"/>
                                          </p:stCondLst>
                                        </p:cTn>
                                        <p:tgtEl>
                                          <p:spTgt spid="25604">
                                            <p:txEl>
                                              <p:pRg st="12" end="12"/>
                                            </p:txEl>
                                          </p:spTgt>
                                        </p:tgtEl>
                                        <p:attrNameLst>
                                          <p:attrName>style.visibility</p:attrName>
                                        </p:attrNameLst>
                                      </p:cBhvr>
                                      <p:to>
                                        <p:strVal val="visible"/>
                                      </p:to>
                                    </p:set>
                                    <p:anim from="(-#ppt_w/2)" to="(#ppt_x)" calcmode="lin" valueType="num">
                                      <p:cBhvr>
                                        <p:cTn id="55" dur="1200" fill="hold">
                                          <p:stCondLst>
                                            <p:cond delay="0"/>
                                          </p:stCondLst>
                                        </p:cTn>
                                        <p:tgtEl>
                                          <p:spTgt spid="25604">
                                            <p:txEl>
                                              <p:pRg st="12" end="12"/>
                                            </p:txEl>
                                          </p:spTgt>
                                        </p:tgtEl>
                                        <p:attrNameLst>
                                          <p:attrName>ppt_x</p:attrName>
                                        </p:attrNameLst>
                                      </p:cBhvr>
                                    </p:anim>
                                    <p:anim from="0" to="-1.0" calcmode="lin" valueType="num">
                                      <p:cBhvr>
                                        <p:cTn id="56" dur="400" decel="50000" autoRev="1" fill="hold">
                                          <p:stCondLst>
                                            <p:cond delay="1200"/>
                                          </p:stCondLst>
                                        </p:cTn>
                                        <p:tgtEl>
                                          <p:spTgt spid="25604">
                                            <p:txEl>
                                              <p:pRg st="12" end="12"/>
                                            </p:txEl>
                                          </p:spTgt>
                                        </p:tgtEl>
                                        <p:attrNameLst>
                                          <p:attrName>xshear</p:attrName>
                                        </p:attrNameLst>
                                      </p:cBhvr>
                                    </p:anim>
                                    <p:animScale>
                                      <p:cBhvr>
                                        <p:cTn id="57" dur="400" decel="100000" autoRev="1" fill="hold">
                                          <p:stCondLst>
                                            <p:cond delay="1200"/>
                                          </p:stCondLst>
                                        </p:cTn>
                                        <p:tgtEl>
                                          <p:spTgt spid="25604">
                                            <p:txEl>
                                              <p:pRg st="12" end="12"/>
                                            </p:txEl>
                                          </p:spTgt>
                                        </p:tgtEl>
                                      </p:cBhvr>
                                      <p:from x="100000" y="100000"/>
                                      <p:to x="80000" y="100000"/>
                                    </p:animScale>
                                    <p:anim by="(#ppt_h/3+#ppt_w*0.1)" calcmode="lin" valueType="num">
                                      <p:cBhvr additive="sum">
                                        <p:cTn id="58" dur="400" decel="100000" autoRev="1" fill="hold">
                                          <p:stCondLst>
                                            <p:cond delay="1200"/>
                                          </p:stCondLst>
                                        </p:cTn>
                                        <p:tgtEl>
                                          <p:spTgt spid="25604">
                                            <p:txEl>
                                              <p:pRg st="12" end="12"/>
                                            </p:txEl>
                                          </p:spTgt>
                                        </p:tgtEl>
                                        <p:attrNameLst>
                                          <p:attrName>ppt_x</p:attrName>
                                        </p:attrNameLst>
                                      </p:cBhvr>
                                    </p:anim>
                                  </p:childTnLst>
                                </p:cTn>
                              </p:par>
                              <p:par>
                                <p:cTn id="59" presetID="34" presetClass="entr" presetSubtype="0" fill="hold" nodeType="withEffect">
                                  <p:stCondLst>
                                    <p:cond delay="1000"/>
                                  </p:stCondLst>
                                  <p:childTnLst>
                                    <p:set>
                                      <p:cBhvr>
                                        <p:cTn id="60" dur="1" fill="hold">
                                          <p:stCondLst>
                                            <p:cond delay="0"/>
                                          </p:stCondLst>
                                        </p:cTn>
                                        <p:tgtEl>
                                          <p:spTgt spid="25604">
                                            <p:txEl>
                                              <p:pRg st="13" end="13"/>
                                            </p:txEl>
                                          </p:spTgt>
                                        </p:tgtEl>
                                        <p:attrNameLst>
                                          <p:attrName>style.visibility</p:attrName>
                                        </p:attrNameLst>
                                      </p:cBhvr>
                                      <p:to>
                                        <p:strVal val="visible"/>
                                      </p:to>
                                    </p:set>
                                    <p:anim from="(-#ppt_w/2)" to="(#ppt_x)" calcmode="lin" valueType="num">
                                      <p:cBhvr>
                                        <p:cTn id="61" dur="1200" fill="hold">
                                          <p:stCondLst>
                                            <p:cond delay="0"/>
                                          </p:stCondLst>
                                        </p:cTn>
                                        <p:tgtEl>
                                          <p:spTgt spid="25604">
                                            <p:txEl>
                                              <p:pRg st="13" end="13"/>
                                            </p:txEl>
                                          </p:spTgt>
                                        </p:tgtEl>
                                        <p:attrNameLst>
                                          <p:attrName>ppt_x</p:attrName>
                                        </p:attrNameLst>
                                      </p:cBhvr>
                                    </p:anim>
                                    <p:anim from="0" to="-1.0" calcmode="lin" valueType="num">
                                      <p:cBhvr>
                                        <p:cTn id="62" dur="400" decel="50000" autoRev="1" fill="hold">
                                          <p:stCondLst>
                                            <p:cond delay="1200"/>
                                          </p:stCondLst>
                                        </p:cTn>
                                        <p:tgtEl>
                                          <p:spTgt spid="25604">
                                            <p:txEl>
                                              <p:pRg st="13" end="13"/>
                                            </p:txEl>
                                          </p:spTgt>
                                        </p:tgtEl>
                                        <p:attrNameLst>
                                          <p:attrName>xshear</p:attrName>
                                        </p:attrNameLst>
                                      </p:cBhvr>
                                    </p:anim>
                                    <p:animScale>
                                      <p:cBhvr>
                                        <p:cTn id="63" dur="400" decel="100000" autoRev="1" fill="hold">
                                          <p:stCondLst>
                                            <p:cond delay="1200"/>
                                          </p:stCondLst>
                                        </p:cTn>
                                        <p:tgtEl>
                                          <p:spTgt spid="25604">
                                            <p:txEl>
                                              <p:pRg st="13" end="13"/>
                                            </p:txEl>
                                          </p:spTgt>
                                        </p:tgtEl>
                                      </p:cBhvr>
                                      <p:from x="100000" y="100000"/>
                                      <p:to x="80000" y="100000"/>
                                    </p:animScale>
                                    <p:anim by="(#ppt_h/3+#ppt_w*0.1)" calcmode="lin" valueType="num">
                                      <p:cBhvr additive="sum">
                                        <p:cTn id="64" dur="400" decel="100000" autoRev="1" fill="hold">
                                          <p:stCondLst>
                                            <p:cond delay="1200"/>
                                          </p:stCondLst>
                                        </p:cTn>
                                        <p:tgtEl>
                                          <p:spTgt spid="25604">
                                            <p:txEl>
                                              <p:pRg st="13" end="13"/>
                                            </p:txEl>
                                          </p:spTgt>
                                        </p:tgtEl>
                                        <p:attrNameLst>
                                          <p:attrName>ppt_x</p:attrName>
                                        </p:attrNameLst>
                                      </p:cBhvr>
                                    </p:anim>
                                  </p:childTnLst>
                                </p:cTn>
                              </p:par>
                              <p:par>
                                <p:cTn id="65" presetID="34" presetClass="entr" presetSubtype="0" fill="hold" nodeType="withEffect">
                                  <p:stCondLst>
                                    <p:cond delay="1000"/>
                                  </p:stCondLst>
                                  <p:childTnLst>
                                    <p:set>
                                      <p:cBhvr>
                                        <p:cTn id="66" dur="1" fill="hold">
                                          <p:stCondLst>
                                            <p:cond delay="0"/>
                                          </p:stCondLst>
                                        </p:cTn>
                                        <p:tgtEl>
                                          <p:spTgt spid="25604">
                                            <p:txEl>
                                              <p:pRg st="14" end="14"/>
                                            </p:txEl>
                                          </p:spTgt>
                                        </p:tgtEl>
                                        <p:attrNameLst>
                                          <p:attrName>style.visibility</p:attrName>
                                        </p:attrNameLst>
                                      </p:cBhvr>
                                      <p:to>
                                        <p:strVal val="visible"/>
                                      </p:to>
                                    </p:set>
                                    <p:anim from="(-#ppt_w/2)" to="(#ppt_x)" calcmode="lin" valueType="num">
                                      <p:cBhvr>
                                        <p:cTn id="67" dur="1200" fill="hold">
                                          <p:stCondLst>
                                            <p:cond delay="0"/>
                                          </p:stCondLst>
                                        </p:cTn>
                                        <p:tgtEl>
                                          <p:spTgt spid="25604">
                                            <p:txEl>
                                              <p:pRg st="14" end="14"/>
                                            </p:txEl>
                                          </p:spTgt>
                                        </p:tgtEl>
                                        <p:attrNameLst>
                                          <p:attrName>ppt_x</p:attrName>
                                        </p:attrNameLst>
                                      </p:cBhvr>
                                    </p:anim>
                                    <p:anim from="0" to="-1.0" calcmode="lin" valueType="num">
                                      <p:cBhvr>
                                        <p:cTn id="68" dur="400" decel="50000" autoRev="1" fill="hold">
                                          <p:stCondLst>
                                            <p:cond delay="1200"/>
                                          </p:stCondLst>
                                        </p:cTn>
                                        <p:tgtEl>
                                          <p:spTgt spid="25604">
                                            <p:txEl>
                                              <p:pRg st="14" end="14"/>
                                            </p:txEl>
                                          </p:spTgt>
                                        </p:tgtEl>
                                        <p:attrNameLst>
                                          <p:attrName>xshear</p:attrName>
                                        </p:attrNameLst>
                                      </p:cBhvr>
                                    </p:anim>
                                    <p:animScale>
                                      <p:cBhvr>
                                        <p:cTn id="69" dur="400" decel="100000" autoRev="1" fill="hold">
                                          <p:stCondLst>
                                            <p:cond delay="1200"/>
                                          </p:stCondLst>
                                        </p:cTn>
                                        <p:tgtEl>
                                          <p:spTgt spid="25604">
                                            <p:txEl>
                                              <p:pRg st="14" end="14"/>
                                            </p:txEl>
                                          </p:spTgt>
                                        </p:tgtEl>
                                      </p:cBhvr>
                                      <p:from x="100000" y="100000"/>
                                      <p:to x="80000" y="100000"/>
                                    </p:animScale>
                                    <p:anim by="(#ppt_h/3+#ppt_w*0.1)" calcmode="lin" valueType="num">
                                      <p:cBhvr additive="sum">
                                        <p:cTn id="70" dur="400" decel="100000" autoRev="1" fill="hold">
                                          <p:stCondLst>
                                            <p:cond delay="1200"/>
                                          </p:stCondLst>
                                        </p:cTn>
                                        <p:tgtEl>
                                          <p:spTgt spid="25604">
                                            <p:txEl>
                                              <p:pRg st="14" end="14"/>
                                            </p:txEl>
                                          </p:spTgt>
                                        </p:tgtEl>
                                        <p:attrNameLst>
                                          <p:attrName>ppt_x</p:attrName>
                                        </p:attrNameLst>
                                      </p:cBhvr>
                                    </p:anim>
                                  </p:childTnLst>
                                </p:cTn>
                              </p:par>
                              <p:par>
                                <p:cTn id="71" presetID="34" presetClass="entr" presetSubtype="0" fill="hold" nodeType="withEffect">
                                  <p:stCondLst>
                                    <p:cond delay="1000"/>
                                  </p:stCondLst>
                                  <p:childTnLst>
                                    <p:set>
                                      <p:cBhvr>
                                        <p:cTn id="72" dur="1" fill="hold">
                                          <p:stCondLst>
                                            <p:cond delay="0"/>
                                          </p:stCondLst>
                                        </p:cTn>
                                        <p:tgtEl>
                                          <p:spTgt spid="25604">
                                            <p:txEl>
                                              <p:pRg st="15" end="15"/>
                                            </p:txEl>
                                          </p:spTgt>
                                        </p:tgtEl>
                                        <p:attrNameLst>
                                          <p:attrName>style.visibility</p:attrName>
                                        </p:attrNameLst>
                                      </p:cBhvr>
                                      <p:to>
                                        <p:strVal val="visible"/>
                                      </p:to>
                                    </p:set>
                                    <p:anim from="(-#ppt_w/2)" to="(#ppt_x)" calcmode="lin" valueType="num">
                                      <p:cBhvr>
                                        <p:cTn id="73" dur="1200" fill="hold">
                                          <p:stCondLst>
                                            <p:cond delay="0"/>
                                          </p:stCondLst>
                                        </p:cTn>
                                        <p:tgtEl>
                                          <p:spTgt spid="25604">
                                            <p:txEl>
                                              <p:pRg st="15" end="15"/>
                                            </p:txEl>
                                          </p:spTgt>
                                        </p:tgtEl>
                                        <p:attrNameLst>
                                          <p:attrName>ppt_x</p:attrName>
                                        </p:attrNameLst>
                                      </p:cBhvr>
                                    </p:anim>
                                    <p:anim from="0" to="-1.0" calcmode="lin" valueType="num">
                                      <p:cBhvr>
                                        <p:cTn id="74" dur="400" decel="50000" autoRev="1" fill="hold">
                                          <p:stCondLst>
                                            <p:cond delay="1200"/>
                                          </p:stCondLst>
                                        </p:cTn>
                                        <p:tgtEl>
                                          <p:spTgt spid="25604">
                                            <p:txEl>
                                              <p:pRg st="15" end="15"/>
                                            </p:txEl>
                                          </p:spTgt>
                                        </p:tgtEl>
                                        <p:attrNameLst>
                                          <p:attrName>xshear</p:attrName>
                                        </p:attrNameLst>
                                      </p:cBhvr>
                                    </p:anim>
                                    <p:animScale>
                                      <p:cBhvr>
                                        <p:cTn id="75" dur="400" decel="100000" autoRev="1" fill="hold">
                                          <p:stCondLst>
                                            <p:cond delay="1200"/>
                                          </p:stCondLst>
                                        </p:cTn>
                                        <p:tgtEl>
                                          <p:spTgt spid="25604">
                                            <p:txEl>
                                              <p:pRg st="15" end="15"/>
                                            </p:txEl>
                                          </p:spTgt>
                                        </p:tgtEl>
                                      </p:cBhvr>
                                      <p:from x="100000" y="100000"/>
                                      <p:to x="80000" y="100000"/>
                                    </p:animScale>
                                    <p:anim by="(#ppt_h/3+#ppt_w*0.1)" calcmode="lin" valueType="num">
                                      <p:cBhvr additive="sum">
                                        <p:cTn id="76" dur="400" decel="100000" autoRev="1" fill="hold">
                                          <p:stCondLst>
                                            <p:cond delay="1200"/>
                                          </p:stCondLst>
                                        </p:cTn>
                                        <p:tgtEl>
                                          <p:spTgt spid="25604">
                                            <p:txEl>
                                              <p:pRg st="15" end="15"/>
                                            </p:txEl>
                                          </p:spTgt>
                                        </p:tgtEl>
                                        <p:attrNameLst>
                                          <p:attrName>ppt_x</p:attrName>
                                        </p:attrNameLst>
                                      </p:cBhvr>
                                    </p:anim>
                                  </p:childTnLst>
                                </p:cTn>
                              </p:par>
                              <p:par>
                                <p:cTn id="77" presetID="34" presetClass="entr" presetSubtype="0" fill="hold" nodeType="withEffect">
                                  <p:stCondLst>
                                    <p:cond delay="1000"/>
                                  </p:stCondLst>
                                  <p:childTnLst>
                                    <p:set>
                                      <p:cBhvr>
                                        <p:cTn id="78" dur="1" fill="hold">
                                          <p:stCondLst>
                                            <p:cond delay="0"/>
                                          </p:stCondLst>
                                        </p:cTn>
                                        <p:tgtEl>
                                          <p:spTgt spid="25604">
                                            <p:txEl>
                                              <p:pRg st="17" end="17"/>
                                            </p:txEl>
                                          </p:spTgt>
                                        </p:tgtEl>
                                        <p:attrNameLst>
                                          <p:attrName>style.visibility</p:attrName>
                                        </p:attrNameLst>
                                      </p:cBhvr>
                                      <p:to>
                                        <p:strVal val="visible"/>
                                      </p:to>
                                    </p:set>
                                    <p:anim from="(-#ppt_w/2)" to="(#ppt_x)" calcmode="lin" valueType="num">
                                      <p:cBhvr>
                                        <p:cTn id="79" dur="1200" fill="hold">
                                          <p:stCondLst>
                                            <p:cond delay="0"/>
                                          </p:stCondLst>
                                        </p:cTn>
                                        <p:tgtEl>
                                          <p:spTgt spid="25604">
                                            <p:txEl>
                                              <p:pRg st="17" end="17"/>
                                            </p:txEl>
                                          </p:spTgt>
                                        </p:tgtEl>
                                        <p:attrNameLst>
                                          <p:attrName>ppt_x</p:attrName>
                                        </p:attrNameLst>
                                      </p:cBhvr>
                                    </p:anim>
                                    <p:anim from="0" to="-1.0" calcmode="lin" valueType="num">
                                      <p:cBhvr>
                                        <p:cTn id="80" dur="400" decel="50000" autoRev="1" fill="hold">
                                          <p:stCondLst>
                                            <p:cond delay="1200"/>
                                          </p:stCondLst>
                                        </p:cTn>
                                        <p:tgtEl>
                                          <p:spTgt spid="25604">
                                            <p:txEl>
                                              <p:pRg st="17" end="17"/>
                                            </p:txEl>
                                          </p:spTgt>
                                        </p:tgtEl>
                                        <p:attrNameLst>
                                          <p:attrName>xshear</p:attrName>
                                        </p:attrNameLst>
                                      </p:cBhvr>
                                    </p:anim>
                                    <p:animScale>
                                      <p:cBhvr>
                                        <p:cTn id="81" dur="400" decel="100000" autoRev="1" fill="hold">
                                          <p:stCondLst>
                                            <p:cond delay="1200"/>
                                          </p:stCondLst>
                                        </p:cTn>
                                        <p:tgtEl>
                                          <p:spTgt spid="25604">
                                            <p:txEl>
                                              <p:pRg st="17" end="17"/>
                                            </p:txEl>
                                          </p:spTgt>
                                        </p:tgtEl>
                                      </p:cBhvr>
                                      <p:from x="100000" y="100000"/>
                                      <p:to x="80000" y="100000"/>
                                    </p:animScale>
                                    <p:anim by="(#ppt_h/3+#ppt_w*0.1)" calcmode="lin" valueType="num">
                                      <p:cBhvr additive="sum">
                                        <p:cTn id="82" dur="400" decel="100000" autoRev="1" fill="hold">
                                          <p:stCondLst>
                                            <p:cond delay="1200"/>
                                          </p:stCondLst>
                                        </p:cTn>
                                        <p:tgtEl>
                                          <p:spTgt spid="25604">
                                            <p:txEl>
                                              <p:pRg st="17" end="17"/>
                                            </p:txEl>
                                          </p:spTgt>
                                        </p:tgtEl>
                                        <p:attrNameLst>
                                          <p:attrName>ppt_x</p:attrName>
                                        </p:attrNameLst>
                                      </p:cBhvr>
                                    </p:anim>
                                  </p:childTnLst>
                                </p:cTn>
                              </p:par>
                              <p:par>
                                <p:cTn id="83" presetID="34" presetClass="entr" presetSubtype="0" fill="hold" nodeType="withEffect">
                                  <p:stCondLst>
                                    <p:cond delay="1000"/>
                                  </p:stCondLst>
                                  <p:childTnLst>
                                    <p:set>
                                      <p:cBhvr>
                                        <p:cTn id="84" dur="1" fill="hold">
                                          <p:stCondLst>
                                            <p:cond delay="0"/>
                                          </p:stCondLst>
                                        </p:cTn>
                                        <p:tgtEl>
                                          <p:spTgt spid="25604">
                                            <p:txEl>
                                              <p:pRg st="19" end="19"/>
                                            </p:txEl>
                                          </p:spTgt>
                                        </p:tgtEl>
                                        <p:attrNameLst>
                                          <p:attrName>style.visibility</p:attrName>
                                        </p:attrNameLst>
                                      </p:cBhvr>
                                      <p:to>
                                        <p:strVal val="visible"/>
                                      </p:to>
                                    </p:set>
                                    <p:anim from="(-#ppt_w/2)" to="(#ppt_x)" calcmode="lin" valueType="num">
                                      <p:cBhvr>
                                        <p:cTn id="85" dur="1200" fill="hold">
                                          <p:stCondLst>
                                            <p:cond delay="0"/>
                                          </p:stCondLst>
                                        </p:cTn>
                                        <p:tgtEl>
                                          <p:spTgt spid="25604">
                                            <p:txEl>
                                              <p:pRg st="19" end="19"/>
                                            </p:txEl>
                                          </p:spTgt>
                                        </p:tgtEl>
                                        <p:attrNameLst>
                                          <p:attrName>ppt_x</p:attrName>
                                        </p:attrNameLst>
                                      </p:cBhvr>
                                    </p:anim>
                                    <p:anim from="0" to="-1.0" calcmode="lin" valueType="num">
                                      <p:cBhvr>
                                        <p:cTn id="86" dur="400" decel="50000" autoRev="1" fill="hold">
                                          <p:stCondLst>
                                            <p:cond delay="1200"/>
                                          </p:stCondLst>
                                        </p:cTn>
                                        <p:tgtEl>
                                          <p:spTgt spid="25604">
                                            <p:txEl>
                                              <p:pRg st="19" end="19"/>
                                            </p:txEl>
                                          </p:spTgt>
                                        </p:tgtEl>
                                        <p:attrNameLst>
                                          <p:attrName>xshear</p:attrName>
                                        </p:attrNameLst>
                                      </p:cBhvr>
                                    </p:anim>
                                    <p:animScale>
                                      <p:cBhvr>
                                        <p:cTn id="87" dur="400" decel="100000" autoRev="1" fill="hold">
                                          <p:stCondLst>
                                            <p:cond delay="1200"/>
                                          </p:stCondLst>
                                        </p:cTn>
                                        <p:tgtEl>
                                          <p:spTgt spid="25604">
                                            <p:txEl>
                                              <p:pRg st="19" end="19"/>
                                            </p:txEl>
                                          </p:spTgt>
                                        </p:tgtEl>
                                      </p:cBhvr>
                                      <p:from x="100000" y="100000"/>
                                      <p:to x="80000" y="100000"/>
                                    </p:animScale>
                                    <p:anim by="(#ppt_h/3+#ppt_w*0.1)" calcmode="lin" valueType="num">
                                      <p:cBhvr additive="sum">
                                        <p:cTn id="88" dur="400" decel="100000" autoRev="1" fill="hold">
                                          <p:stCondLst>
                                            <p:cond delay="1200"/>
                                          </p:stCondLst>
                                        </p:cTn>
                                        <p:tgtEl>
                                          <p:spTgt spid="25604">
                                            <p:txEl>
                                              <p:pRg st="19" end="19"/>
                                            </p:txEl>
                                          </p:spTgt>
                                        </p:tgtEl>
                                        <p:attrNameLst>
                                          <p:attrName>ppt_x</p:attrName>
                                        </p:attrNameLst>
                                      </p:cBhvr>
                                    </p:anim>
                                  </p:childTnLst>
                                </p:cTn>
                              </p:par>
                              <p:par>
                                <p:cTn id="89" presetID="34" presetClass="entr" presetSubtype="0" fill="hold" nodeType="withEffect">
                                  <p:stCondLst>
                                    <p:cond delay="1000"/>
                                  </p:stCondLst>
                                  <p:childTnLst>
                                    <p:set>
                                      <p:cBhvr>
                                        <p:cTn id="90" dur="1" fill="hold">
                                          <p:stCondLst>
                                            <p:cond delay="0"/>
                                          </p:stCondLst>
                                        </p:cTn>
                                        <p:tgtEl>
                                          <p:spTgt spid="25604">
                                            <p:txEl>
                                              <p:pRg st="21" end="21"/>
                                            </p:txEl>
                                          </p:spTgt>
                                        </p:tgtEl>
                                        <p:attrNameLst>
                                          <p:attrName>style.visibility</p:attrName>
                                        </p:attrNameLst>
                                      </p:cBhvr>
                                      <p:to>
                                        <p:strVal val="visible"/>
                                      </p:to>
                                    </p:set>
                                    <p:anim from="(-#ppt_w/2)" to="(#ppt_x)" calcmode="lin" valueType="num">
                                      <p:cBhvr>
                                        <p:cTn id="91" dur="1200" fill="hold">
                                          <p:stCondLst>
                                            <p:cond delay="0"/>
                                          </p:stCondLst>
                                        </p:cTn>
                                        <p:tgtEl>
                                          <p:spTgt spid="25604">
                                            <p:txEl>
                                              <p:pRg st="21" end="21"/>
                                            </p:txEl>
                                          </p:spTgt>
                                        </p:tgtEl>
                                        <p:attrNameLst>
                                          <p:attrName>ppt_x</p:attrName>
                                        </p:attrNameLst>
                                      </p:cBhvr>
                                    </p:anim>
                                    <p:anim from="0" to="-1.0" calcmode="lin" valueType="num">
                                      <p:cBhvr>
                                        <p:cTn id="92" dur="400" decel="50000" autoRev="1" fill="hold">
                                          <p:stCondLst>
                                            <p:cond delay="1200"/>
                                          </p:stCondLst>
                                        </p:cTn>
                                        <p:tgtEl>
                                          <p:spTgt spid="25604">
                                            <p:txEl>
                                              <p:pRg st="21" end="21"/>
                                            </p:txEl>
                                          </p:spTgt>
                                        </p:tgtEl>
                                        <p:attrNameLst>
                                          <p:attrName>xshear</p:attrName>
                                        </p:attrNameLst>
                                      </p:cBhvr>
                                    </p:anim>
                                    <p:animScale>
                                      <p:cBhvr>
                                        <p:cTn id="93" dur="400" decel="100000" autoRev="1" fill="hold">
                                          <p:stCondLst>
                                            <p:cond delay="1200"/>
                                          </p:stCondLst>
                                        </p:cTn>
                                        <p:tgtEl>
                                          <p:spTgt spid="25604">
                                            <p:txEl>
                                              <p:pRg st="21" end="21"/>
                                            </p:txEl>
                                          </p:spTgt>
                                        </p:tgtEl>
                                      </p:cBhvr>
                                      <p:from x="100000" y="100000"/>
                                      <p:to x="80000" y="100000"/>
                                    </p:animScale>
                                    <p:anim by="(#ppt_h/3+#ppt_w*0.1)" calcmode="lin" valueType="num">
                                      <p:cBhvr additive="sum">
                                        <p:cTn id="94" dur="400" decel="100000" autoRev="1" fill="hold">
                                          <p:stCondLst>
                                            <p:cond delay="1200"/>
                                          </p:stCondLst>
                                        </p:cTn>
                                        <p:tgtEl>
                                          <p:spTgt spid="25604">
                                            <p:txEl>
                                              <p:pRg st="21" end="2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7467600" y="152400"/>
            <a:ext cx="1454150" cy="5238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تاریخچه شبکه</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endParaRPr>
          </a:p>
        </p:txBody>
      </p:sp>
      <p:sp>
        <p:nvSpPr>
          <p:cNvPr id="21510" name="Rectangle 6"/>
          <p:cNvSpPr>
            <a:spLocks noChangeArrowheads="1"/>
          </p:cNvSpPr>
          <p:nvPr/>
        </p:nvSpPr>
        <p:spPr bwMode="auto">
          <a:xfrm>
            <a:off x="-685800" y="5564188"/>
            <a:ext cx="9144000" cy="82232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r>
              <a:rPr lang="en-US" sz="2400">
                <a:solidFill>
                  <a:srgbClr val="7ECBF2"/>
                </a:solidFill>
              </a:rPr>
              <a:t>ARPA : Advanced research projects agency</a:t>
            </a:r>
            <a:r>
              <a:rPr lang="en-US"/>
              <a:t> </a:t>
            </a:r>
            <a:endParaRPr lang="en-US" sz="2400">
              <a:solidFill>
                <a:srgbClr val="7ECBF2"/>
              </a:solidFill>
            </a:endParaRPr>
          </a:p>
          <a:p>
            <a:r>
              <a:rPr lang="fa-IR" sz="2400">
                <a:solidFill>
                  <a:srgbClr val="7ECBF2"/>
                </a:solidFill>
              </a:rPr>
              <a:t>آژنس پروژهای تحقیقاتی  پیشرفته </a:t>
            </a:r>
            <a:endParaRPr lang="ar-SA" sz="2400">
              <a:solidFill>
                <a:srgbClr val="7ECBF2"/>
              </a:solidFill>
            </a:endParaRPr>
          </a:p>
        </p:txBody>
      </p:sp>
      <p:sp>
        <p:nvSpPr>
          <p:cNvPr id="21512" name="Text Box 8"/>
          <p:cNvSpPr txBox="1">
            <a:spLocks noChangeArrowheads="1"/>
          </p:cNvSpPr>
          <p:nvPr/>
        </p:nvSpPr>
        <p:spPr bwMode="auto">
          <a:xfrm>
            <a:off x="457200" y="1066800"/>
            <a:ext cx="8458200" cy="3560763"/>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lgn="r">
              <a:spcBef>
                <a:spcPct val="50000"/>
              </a:spcBef>
            </a:pPr>
            <a:endParaRPr lang="fa-IR" sz="2400">
              <a:solidFill>
                <a:schemeClr val="tx2"/>
              </a:solidFill>
            </a:endParaRPr>
          </a:p>
          <a:p>
            <a:pPr algn="r">
              <a:spcBef>
                <a:spcPct val="50000"/>
              </a:spcBef>
            </a:pPr>
            <a:r>
              <a:rPr lang="fa-IR" sz="2400">
                <a:solidFill>
                  <a:schemeClr val="tx2"/>
                </a:solidFill>
              </a:rPr>
              <a:t>در اواخر سال 1960 اولین شبکه بین چهار کامپیوتر که دوتایی آنها  دردانشگاه </a:t>
            </a:r>
            <a:r>
              <a:rPr lang="en-US" sz="2400">
                <a:solidFill>
                  <a:schemeClr val="tx2"/>
                </a:solidFill>
              </a:rPr>
              <a:t>MIT </a:t>
            </a:r>
            <a:r>
              <a:rPr lang="fa-IR" sz="2400">
                <a:solidFill>
                  <a:schemeClr val="tx2"/>
                </a:solidFill>
              </a:rPr>
              <a:t> یکی در دانشگاه کالیفورنیا و دیگری در مرکز تحقیقات استنفورد قرار داشتند برقرار شد که این شبکه را </a:t>
            </a:r>
            <a:r>
              <a:rPr lang="en-US" sz="2400">
                <a:solidFill>
                  <a:schemeClr val="tx2"/>
                </a:solidFill>
              </a:rPr>
              <a:t>ARPA Net </a:t>
            </a:r>
            <a:r>
              <a:rPr lang="fa-IR" sz="2400">
                <a:solidFill>
                  <a:schemeClr val="tx2"/>
                </a:solidFill>
              </a:rPr>
              <a:t> نامگذاری کردند .</a:t>
            </a:r>
          </a:p>
          <a:p>
            <a:pPr algn="r">
              <a:spcBef>
                <a:spcPct val="50000"/>
              </a:spcBef>
            </a:pPr>
            <a:r>
              <a:rPr lang="fa-IR" sz="2400">
                <a:solidFill>
                  <a:schemeClr val="tx2"/>
                </a:solidFill>
              </a:rPr>
              <a:t>اولین ارتباط از راه دور  در سال 1965 بین دانشگاه </a:t>
            </a:r>
            <a:r>
              <a:rPr lang="en-US" sz="2400">
                <a:solidFill>
                  <a:schemeClr val="tx2"/>
                </a:solidFill>
              </a:rPr>
              <a:t>MIT </a:t>
            </a:r>
            <a:r>
              <a:rPr lang="fa-IR" sz="2400">
                <a:solidFill>
                  <a:schemeClr val="tx2"/>
                </a:solidFill>
              </a:rPr>
              <a:t> و یک مرکز دیگر برقرار شد.</a:t>
            </a:r>
            <a:endParaRPr lang="en-US" sz="2400">
              <a:solidFill>
                <a:schemeClr val="tx2"/>
              </a:solidFill>
            </a:endParaRPr>
          </a:p>
          <a:p>
            <a:pPr algn="r">
              <a:spcBef>
                <a:spcPct val="50000"/>
              </a:spcBef>
            </a:pPr>
            <a:r>
              <a:rPr lang="fa-IR" sz="2400">
                <a:solidFill>
                  <a:schemeClr val="tx2"/>
                </a:solidFill>
              </a:rPr>
              <a:t>در سال 1967 اولین نامه الکترونیکی یا همان </a:t>
            </a:r>
            <a:r>
              <a:rPr lang="en-US" sz="2400">
                <a:solidFill>
                  <a:schemeClr val="tx2"/>
                </a:solidFill>
              </a:rPr>
              <a:t>email </a:t>
            </a:r>
            <a:r>
              <a:rPr lang="fa-IR" sz="2400">
                <a:solidFill>
                  <a:schemeClr val="tx2"/>
                </a:solidFill>
              </a:rPr>
              <a:t> ارسال شد و با موفقیت به مقصد رسید و در همان سال شبکه را به عموم مردم معرفی کردن .</a:t>
            </a:r>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1512">
                                            <p:txEl>
                                              <p:pRg st="1" end="1"/>
                                            </p:txEl>
                                          </p:spTgt>
                                        </p:tgtEl>
                                        <p:attrNameLst>
                                          <p:attrName>style.visibility</p:attrName>
                                        </p:attrNameLst>
                                      </p:cBhvr>
                                      <p:to>
                                        <p:strVal val="visible"/>
                                      </p:to>
                                    </p:set>
                                    <p:animEffect transition="in" filter="diamond(in)">
                                      <p:cBhvr>
                                        <p:cTn id="7" dur="2000"/>
                                        <p:tgtEl>
                                          <p:spTgt spid="2151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1512">
                                            <p:txEl>
                                              <p:pRg st="2" end="2"/>
                                            </p:txEl>
                                          </p:spTgt>
                                        </p:tgtEl>
                                        <p:attrNameLst>
                                          <p:attrName>style.visibility</p:attrName>
                                        </p:attrNameLst>
                                      </p:cBhvr>
                                      <p:to>
                                        <p:strVal val="visible"/>
                                      </p:to>
                                    </p:set>
                                    <p:animEffect transition="in" filter="diamond(in)">
                                      <p:cBhvr>
                                        <p:cTn id="10" dur="2000"/>
                                        <p:tgtEl>
                                          <p:spTgt spid="21512">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1512">
                                            <p:txEl>
                                              <p:pRg st="3" end="3"/>
                                            </p:txEl>
                                          </p:spTgt>
                                        </p:tgtEl>
                                        <p:attrNameLst>
                                          <p:attrName>style.visibility</p:attrName>
                                        </p:attrNameLst>
                                      </p:cBhvr>
                                      <p:to>
                                        <p:strVal val="visible"/>
                                      </p:to>
                                    </p:set>
                                    <p:animEffect transition="in" filter="diamond(in)">
                                      <p:cBhvr>
                                        <p:cTn id="13" dur="2000"/>
                                        <p:tgtEl>
                                          <p:spTgt spid="21512">
                                            <p:txEl>
                                              <p:pRg st="3" end="3"/>
                                            </p:txEl>
                                          </p:spTgt>
                                        </p:tgtEl>
                                      </p:cBhvr>
                                    </p:animEffect>
                                  </p:childTnLst>
                                </p:cTn>
                              </p:par>
                              <p:par>
                                <p:cTn id="14" presetID="9" presetClass="entr" presetSubtype="0" fill="hold" nodeType="withEffect">
                                  <p:stCondLst>
                                    <p:cond delay="8300"/>
                                  </p:stCondLst>
                                  <p:childTnLst>
                                    <p:set>
                                      <p:cBhvr>
                                        <p:cTn id="15" dur="1" fill="hold">
                                          <p:stCondLst>
                                            <p:cond delay="0"/>
                                          </p:stCondLst>
                                        </p:cTn>
                                        <p:tgtEl>
                                          <p:spTgt spid="21510">
                                            <p:txEl>
                                              <p:pRg st="0" end="0"/>
                                            </p:txEl>
                                          </p:spTgt>
                                        </p:tgtEl>
                                        <p:attrNameLst>
                                          <p:attrName>style.visibility</p:attrName>
                                        </p:attrNameLst>
                                      </p:cBhvr>
                                      <p:to>
                                        <p:strVal val="visible"/>
                                      </p:to>
                                    </p:set>
                                    <p:animEffect transition="in" filter="dissolve">
                                      <p:cBhvr>
                                        <p:cTn id="16" dur="600"/>
                                        <p:tgtEl>
                                          <p:spTgt spid="21510">
                                            <p:txEl>
                                              <p:pRg st="0" end="0"/>
                                            </p:txEl>
                                          </p:spTgt>
                                        </p:tgtEl>
                                      </p:cBhvr>
                                    </p:animEffect>
                                  </p:childTnLst>
                                </p:cTn>
                              </p:par>
                              <p:par>
                                <p:cTn id="17" presetID="9" presetClass="entr" presetSubtype="0" fill="hold" nodeType="withEffect">
                                  <p:stCondLst>
                                    <p:cond delay="8400"/>
                                  </p:stCondLst>
                                  <p:childTnLst>
                                    <p:set>
                                      <p:cBhvr>
                                        <p:cTn id="18" dur="1" fill="hold">
                                          <p:stCondLst>
                                            <p:cond delay="0"/>
                                          </p:stCondLst>
                                        </p:cTn>
                                        <p:tgtEl>
                                          <p:spTgt spid="21510">
                                            <p:txEl>
                                              <p:pRg st="1" end="1"/>
                                            </p:txEl>
                                          </p:spTgt>
                                        </p:tgtEl>
                                        <p:attrNameLst>
                                          <p:attrName>style.visibility</p:attrName>
                                        </p:attrNameLst>
                                      </p:cBhvr>
                                      <p:to>
                                        <p:strVal val="visible"/>
                                      </p:to>
                                    </p:set>
                                    <p:animEffect transition="in" filter="dissolve">
                                      <p:cBhvr>
                                        <p:cTn id="19" dur="500"/>
                                        <p:tgtEl>
                                          <p:spTgt spid="215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8" name="Picture 4" descr="Internet_map_10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rot="-280529">
            <a:off x="6924675" y="228600"/>
            <a:ext cx="2219325" cy="798513"/>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r>
              <a:rPr lang="fa-IR" sz="3600" kern="10">
                <a:ln w="9525">
                  <a:round/>
                  <a:headEnd/>
                  <a:tailEnd/>
                </a:ln>
                <a:gradFill rotWithShape="0">
                  <a:gsLst>
                    <a:gs pos="0">
                      <a:srgbClr val="FFE701"/>
                    </a:gs>
                    <a:gs pos="100000">
                      <a:srgbClr val="FE3E02"/>
                    </a:gs>
                  </a:gsLst>
                  <a:lin ang="5680529" scaled="1"/>
                </a:gradFill>
                <a:latin typeface="Impact" panose="020B0806030902050204" pitchFamily="34" charset="0"/>
              </a:rPr>
              <a:t>انواع شبکه ها :</a:t>
            </a:r>
            <a:endParaRPr lang="en-US" sz="3600" kern="10">
              <a:ln w="9525">
                <a:round/>
                <a:headEnd/>
                <a:tailEnd/>
              </a:ln>
              <a:gradFill rotWithShape="0">
                <a:gsLst>
                  <a:gs pos="0">
                    <a:srgbClr val="FFE701"/>
                  </a:gs>
                  <a:gs pos="100000">
                    <a:srgbClr val="FE3E02"/>
                  </a:gs>
                </a:gsLst>
                <a:lin ang="5680529" scaled="1"/>
              </a:gradFill>
              <a:latin typeface="Impact" panose="020B0806030902050204" pitchFamily="34" charset="0"/>
            </a:endParaRPr>
          </a:p>
        </p:txBody>
      </p:sp>
      <p:sp>
        <p:nvSpPr>
          <p:cNvPr id="24581" name="Text Box 5"/>
          <p:cNvSpPr txBox="1">
            <a:spLocks noChangeArrowheads="1"/>
          </p:cNvSpPr>
          <p:nvPr/>
        </p:nvSpPr>
        <p:spPr bwMode="auto">
          <a:xfrm>
            <a:off x="0" y="1447800"/>
            <a:ext cx="8915400" cy="5883275"/>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spAutoFit/>
            <a:flatTx/>
          </a:bodyPr>
          <a:lstStyle/>
          <a:p>
            <a:pPr>
              <a:spcBef>
                <a:spcPct val="50000"/>
              </a:spcBef>
            </a:pPr>
            <a:r>
              <a:rPr lang="fa-IR" sz="2000">
                <a:solidFill>
                  <a:srgbClr val="D7E610"/>
                </a:solidFill>
              </a:rPr>
              <a:t>انواع شبکه ها از دیدگاه مقیاس بزرگی :</a:t>
            </a:r>
          </a:p>
          <a:p>
            <a:pPr>
              <a:spcBef>
                <a:spcPct val="50000"/>
              </a:spcBef>
            </a:pPr>
            <a:endParaRPr lang="fa-IR" sz="2000">
              <a:solidFill>
                <a:srgbClr val="D7E610"/>
              </a:solidFill>
            </a:endParaRPr>
          </a:p>
          <a:p>
            <a:pPr>
              <a:spcBef>
                <a:spcPct val="50000"/>
              </a:spcBef>
            </a:pPr>
            <a:r>
              <a:rPr lang="en-US" sz="2000">
                <a:solidFill>
                  <a:srgbClr val="D7E610"/>
                </a:solidFill>
              </a:rPr>
              <a:t>PAN : Personal Area Network </a:t>
            </a:r>
          </a:p>
          <a:p>
            <a:pPr>
              <a:spcBef>
                <a:spcPct val="50000"/>
              </a:spcBef>
            </a:pPr>
            <a:endParaRPr lang="en-US" sz="2000">
              <a:solidFill>
                <a:srgbClr val="D7E610"/>
              </a:solidFill>
            </a:endParaRPr>
          </a:p>
          <a:p>
            <a:pPr>
              <a:spcBef>
                <a:spcPct val="50000"/>
              </a:spcBef>
            </a:pPr>
            <a:r>
              <a:rPr lang="en-US" sz="2000">
                <a:solidFill>
                  <a:srgbClr val="D7E610"/>
                </a:solidFill>
              </a:rPr>
              <a:t>LAN : Local Area Network</a:t>
            </a:r>
          </a:p>
          <a:p>
            <a:pPr>
              <a:spcBef>
                <a:spcPct val="50000"/>
              </a:spcBef>
            </a:pPr>
            <a:endParaRPr lang="en-US" sz="2000">
              <a:solidFill>
                <a:srgbClr val="D7E610"/>
              </a:solidFill>
            </a:endParaRPr>
          </a:p>
          <a:p>
            <a:pPr>
              <a:spcBef>
                <a:spcPct val="50000"/>
              </a:spcBef>
            </a:pPr>
            <a:r>
              <a:rPr lang="en-US" sz="2000">
                <a:solidFill>
                  <a:srgbClr val="D7E610"/>
                </a:solidFill>
              </a:rPr>
              <a:t>MAN : Metropolition Area Network</a:t>
            </a:r>
          </a:p>
          <a:p>
            <a:pPr>
              <a:spcBef>
                <a:spcPct val="50000"/>
              </a:spcBef>
            </a:pPr>
            <a:r>
              <a:rPr lang="en-US" sz="2000">
                <a:solidFill>
                  <a:srgbClr val="D7E610"/>
                </a:solidFill>
              </a:rPr>
              <a:t> </a:t>
            </a:r>
          </a:p>
          <a:p>
            <a:pPr>
              <a:spcBef>
                <a:spcPct val="50000"/>
              </a:spcBef>
            </a:pPr>
            <a:r>
              <a:rPr lang="en-US" sz="2000">
                <a:solidFill>
                  <a:srgbClr val="D7E610"/>
                </a:solidFill>
              </a:rPr>
              <a:t>RAN : Regional Area Network</a:t>
            </a:r>
          </a:p>
          <a:p>
            <a:pPr>
              <a:spcBef>
                <a:spcPct val="50000"/>
              </a:spcBef>
            </a:pPr>
            <a:endParaRPr lang="en-US" sz="2000">
              <a:solidFill>
                <a:srgbClr val="D7E610"/>
              </a:solidFill>
            </a:endParaRPr>
          </a:p>
          <a:p>
            <a:pPr>
              <a:spcBef>
                <a:spcPct val="50000"/>
              </a:spcBef>
            </a:pPr>
            <a:r>
              <a:rPr lang="en-US" sz="2000">
                <a:solidFill>
                  <a:srgbClr val="D7E610"/>
                </a:solidFill>
              </a:rPr>
              <a:t>WAN : Wide Area Network</a:t>
            </a:r>
          </a:p>
          <a:p>
            <a:pPr>
              <a:spcBef>
                <a:spcPct val="50000"/>
              </a:spcBef>
            </a:pPr>
            <a:r>
              <a:rPr lang="en-US" sz="2000">
                <a:solidFill>
                  <a:srgbClr val="D7E610"/>
                </a:solidFill>
              </a:rPr>
              <a:t> </a:t>
            </a:r>
          </a:p>
          <a:p>
            <a:pPr>
              <a:spcBef>
                <a:spcPct val="50000"/>
              </a:spcBef>
            </a:pPr>
            <a:endParaRPr lang="en-US" sz="2000">
              <a:solidFill>
                <a:srgbClr val="D7E6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strips(downLeft)">
                                      <p:cBhvr>
                                        <p:cTn id="7" dur="500"/>
                                        <p:tgtEl>
                                          <p:spTgt spid="24581">
                                            <p:txEl>
                                              <p:pRg st="0" end="0"/>
                                            </p:txEl>
                                          </p:spTgt>
                                        </p:tgtEl>
                                      </p:cBhvr>
                                    </p:animEffect>
                                  </p:childTnLst>
                                </p:cTn>
                              </p:par>
                              <p:par>
                                <p:cTn id="8" presetID="18" presetClass="entr" presetSubtype="12" fill="hold" nodeType="withEffect">
                                  <p:stCondLst>
                                    <p:cond delay="400"/>
                                  </p:stCondLst>
                                  <p:childTnLst>
                                    <p:set>
                                      <p:cBhvr>
                                        <p:cTn id="9" dur="1" fill="hold">
                                          <p:stCondLst>
                                            <p:cond delay="0"/>
                                          </p:stCondLst>
                                        </p:cTn>
                                        <p:tgtEl>
                                          <p:spTgt spid="24581">
                                            <p:txEl>
                                              <p:pRg st="2" end="2"/>
                                            </p:txEl>
                                          </p:spTgt>
                                        </p:tgtEl>
                                        <p:attrNameLst>
                                          <p:attrName>style.visibility</p:attrName>
                                        </p:attrNameLst>
                                      </p:cBhvr>
                                      <p:to>
                                        <p:strVal val="visible"/>
                                      </p:to>
                                    </p:set>
                                    <p:animEffect transition="in" filter="strips(downLeft)">
                                      <p:cBhvr>
                                        <p:cTn id="10" dur="500"/>
                                        <p:tgtEl>
                                          <p:spTgt spid="24581">
                                            <p:txEl>
                                              <p:pRg st="2" end="2"/>
                                            </p:txEl>
                                          </p:spTgt>
                                        </p:tgtEl>
                                      </p:cBhvr>
                                    </p:animEffect>
                                  </p:childTnLst>
                                </p:cTn>
                              </p:par>
                              <p:par>
                                <p:cTn id="11" presetID="18" presetClass="entr" presetSubtype="12" fill="hold" nodeType="withEffect">
                                  <p:stCondLst>
                                    <p:cond delay="800"/>
                                  </p:stCondLst>
                                  <p:childTnLst>
                                    <p:set>
                                      <p:cBhvr>
                                        <p:cTn id="12" dur="1" fill="hold">
                                          <p:stCondLst>
                                            <p:cond delay="0"/>
                                          </p:stCondLst>
                                        </p:cTn>
                                        <p:tgtEl>
                                          <p:spTgt spid="24581">
                                            <p:txEl>
                                              <p:pRg st="4" end="4"/>
                                            </p:txEl>
                                          </p:spTgt>
                                        </p:tgtEl>
                                        <p:attrNameLst>
                                          <p:attrName>style.visibility</p:attrName>
                                        </p:attrNameLst>
                                      </p:cBhvr>
                                      <p:to>
                                        <p:strVal val="visible"/>
                                      </p:to>
                                    </p:set>
                                    <p:animEffect transition="in" filter="strips(downLeft)">
                                      <p:cBhvr>
                                        <p:cTn id="13" dur="500"/>
                                        <p:tgtEl>
                                          <p:spTgt spid="24581">
                                            <p:txEl>
                                              <p:pRg st="4" end="4"/>
                                            </p:txEl>
                                          </p:spTgt>
                                        </p:tgtEl>
                                      </p:cBhvr>
                                    </p:animEffect>
                                  </p:childTnLst>
                                </p:cTn>
                              </p:par>
                              <p:par>
                                <p:cTn id="14" presetID="18" presetClass="entr" presetSubtype="12" fill="hold" nodeType="withEffect">
                                  <p:stCondLst>
                                    <p:cond delay="1000"/>
                                  </p:stCondLst>
                                  <p:childTnLst>
                                    <p:set>
                                      <p:cBhvr>
                                        <p:cTn id="15" dur="1" fill="hold">
                                          <p:stCondLst>
                                            <p:cond delay="0"/>
                                          </p:stCondLst>
                                        </p:cTn>
                                        <p:tgtEl>
                                          <p:spTgt spid="24581">
                                            <p:txEl>
                                              <p:pRg st="6" end="6"/>
                                            </p:txEl>
                                          </p:spTgt>
                                        </p:tgtEl>
                                        <p:attrNameLst>
                                          <p:attrName>style.visibility</p:attrName>
                                        </p:attrNameLst>
                                      </p:cBhvr>
                                      <p:to>
                                        <p:strVal val="visible"/>
                                      </p:to>
                                    </p:set>
                                    <p:animEffect transition="in" filter="strips(downLeft)">
                                      <p:cBhvr>
                                        <p:cTn id="16" dur="500"/>
                                        <p:tgtEl>
                                          <p:spTgt spid="24581">
                                            <p:txEl>
                                              <p:pRg st="6" end="6"/>
                                            </p:txEl>
                                          </p:spTgt>
                                        </p:tgtEl>
                                      </p:cBhvr>
                                    </p:animEffect>
                                  </p:childTnLst>
                                </p:cTn>
                              </p:par>
                              <p:par>
                                <p:cTn id="17" presetID="18" presetClass="entr" presetSubtype="12" fill="hold" nodeType="withEffect">
                                  <p:stCondLst>
                                    <p:cond delay="1400"/>
                                  </p:stCondLst>
                                  <p:childTnLst>
                                    <p:set>
                                      <p:cBhvr>
                                        <p:cTn id="18" dur="1" fill="hold">
                                          <p:stCondLst>
                                            <p:cond delay="0"/>
                                          </p:stCondLst>
                                        </p:cTn>
                                        <p:tgtEl>
                                          <p:spTgt spid="24581">
                                            <p:txEl>
                                              <p:pRg st="7" end="7"/>
                                            </p:txEl>
                                          </p:spTgt>
                                        </p:tgtEl>
                                        <p:attrNameLst>
                                          <p:attrName>style.visibility</p:attrName>
                                        </p:attrNameLst>
                                      </p:cBhvr>
                                      <p:to>
                                        <p:strVal val="visible"/>
                                      </p:to>
                                    </p:set>
                                    <p:animEffect transition="in" filter="strips(downLeft)">
                                      <p:cBhvr>
                                        <p:cTn id="19" dur="500"/>
                                        <p:tgtEl>
                                          <p:spTgt spid="24581">
                                            <p:txEl>
                                              <p:pRg st="7" end="7"/>
                                            </p:txEl>
                                          </p:spTgt>
                                        </p:tgtEl>
                                      </p:cBhvr>
                                    </p:animEffect>
                                  </p:childTnLst>
                                </p:cTn>
                              </p:par>
                              <p:par>
                                <p:cTn id="20" presetID="18" presetClass="entr" presetSubtype="12" fill="hold" nodeType="withEffect">
                                  <p:stCondLst>
                                    <p:cond delay="1600"/>
                                  </p:stCondLst>
                                  <p:childTnLst>
                                    <p:set>
                                      <p:cBhvr>
                                        <p:cTn id="21" dur="1" fill="hold">
                                          <p:stCondLst>
                                            <p:cond delay="0"/>
                                          </p:stCondLst>
                                        </p:cTn>
                                        <p:tgtEl>
                                          <p:spTgt spid="24581">
                                            <p:txEl>
                                              <p:pRg st="8" end="8"/>
                                            </p:txEl>
                                          </p:spTgt>
                                        </p:tgtEl>
                                        <p:attrNameLst>
                                          <p:attrName>style.visibility</p:attrName>
                                        </p:attrNameLst>
                                      </p:cBhvr>
                                      <p:to>
                                        <p:strVal val="visible"/>
                                      </p:to>
                                    </p:set>
                                    <p:animEffect transition="in" filter="strips(downLeft)">
                                      <p:cBhvr>
                                        <p:cTn id="22" dur="500"/>
                                        <p:tgtEl>
                                          <p:spTgt spid="24581">
                                            <p:txEl>
                                              <p:pRg st="8" end="8"/>
                                            </p:txEl>
                                          </p:spTgt>
                                        </p:tgtEl>
                                      </p:cBhvr>
                                    </p:animEffect>
                                  </p:childTnLst>
                                </p:cTn>
                              </p:par>
                              <p:par>
                                <p:cTn id="23" presetID="18" presetClass="entr" presetSubtype="12" fill="hold" nodeType="withEffect">
                                  <p:stCondLst>
                                    <p:cond delay="1800"/>
                                  </p:stCondLst>
                                  <p:childTnLst>
                                    <p:set>
                                      <p:cBhvr>
                                        <p:cTn id="24" dur="1" fill="hold">
                                          <p:stCondLst>
                                            <p:cond delay="0"/>
                                          </p:stCondLst>
                                        </p:cTn>
                                        <p:tgtEl>
                                          <p:spTgt spid="24581">
                                            <p:txEl>
                                              <p:pRg st="10" end="10"/>
                                            </p:txEl>
                                          </p:spTgt>
                                        </p:tgtEl>
                                        <p:attrNameLst>
                                          <p:attrName>style.visibility</p:attrName>
                                        </p:attrNameLst>
                                      </p:cBhvr>
                                      <p:to>
                                        <p:strVal val="visible"/>
                                      </p:to>
                                    </p:set>
                                    <p:animEffect transition="in" filter="strips(downLeft)">
                                      <p:cBhvr>
                                        <p:cTn id="25" dur="500"/>
                                        <p:tgtEl>
                                          <p:spTgt spid="24581">
                                            <p:txEl>
                                              <p:pRg st="10" end="10"/>
                                            </p:txEl>
                                          </p:spTgt>
                                        </p:tgtEl>
                                      </p:cBhvr>
                                    </p:animEffect>
                                  </p:childTnLst>
                                </p:cTn>
                              </p:par>
                              <p:par>
                                <p:cTn id="26" presetID="18" presetClass="entr" presetSubtype="12" fill="hold" nodeType="withEffect">
                                  <p:stCondLst>
                                    <p:cond delay="2000"/>
                                  </p:stCondLst>
                                  <p:childTnLst>
                                    <p:set>
                                      <p:cBhvr>
                                        <p:cTn id="27" dur="1" fill="hold">
                                          <p:stCondLst>
                                            <p:cond delay="0"/>
                                          </p:stCondLst>
                                        </p:cTn>
                                        <p:tgtEl>
                                          <p:spTgt spid="24581">
                                            <p:txEl>
                                              <p:pRg st="11" end="11"/>
                                            </p:txEl>
                                          </p:spTgt>
                                        </p:tgtEl>
                                        <p:attrNameLst>
                                          <p:attrName>style.visibility</p:attrName>
                                        </p:attrNameLst>
                                      </p:cBhvr>
                                      <p:to>
                                        <p:strVal val="visible"/>
                                      </p:to>
                                    </p:set>
                                    <p:animEffect transition="in" filter="strips(downLeft)">
                                      <p:cBhvr>
                                        <p:cTn id="28" dur="500"/>
                                        <p:tgtEl>
                                          <p:spTgt spid="245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3810000" cy="309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7" name="Picture 5" descr="lan-network-thumb100678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0"/>
            <a:ext cx="44958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8" name="Picture 6" descr="service-ma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00600" y="3581400"/>
            <a:ext cx="4343400"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9" name="Picture 7" descr="wa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352800"/>
            <a:ext cx="4572000" cy="3505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style.rotation</p:attrName>
                                        </p:attrNameLst>
                                      </p:cBhvr>
                                      <p:tavLst>
                                        <p:tav tm="0">
                                          <p:val>
                                            <p:fltVal val="90"/>
                                          </p:val>
                                        </p:tav>
                                        <p:tav tm="100000">
                                          <p:val>
                                            <p:fltVal val="0"/>
                                          </p:val>
                                        </p:tav>
                                      </p:tavLst>
                                    </p:anim>
                                    <p:animEffect transition="in" filter="fade">
                                      <p:cBhvr>
                                        <p:cTn id="10" dur="1000"/>
                                        <p:tgtEl>
                                          <p:spTgt spid="28676"/>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28677"/>
                                        </p:tgtEl>
                                        <p:attrNameLst>
                                          <p:attrName>style.visibility</p:attrName>
                                        </p:attrNameLst>
                                      </p:cBhvr>
                                      <p:to>
                                        <p:strVal val="visible"/>
                                      </p:to>
                                    </p:set>
                                    <p:anim calcmode="lin" valueType="num">
                                      <p:cBhvr>
                                        <p:cTn id="13" dur="1000" fill="hold"/>
                                        <p:tgtEl>
                                          <p:spTgt spid="28677"/>
                                        </p:tgtEl>
                                        <p:attrNameLst>
                                          <p:attrName>ppt_w</p:attrName>
                                        </p:attrNameLst>
                                      </p:cBhvr>
                                      <p:tavLst>
                                        <p:tav tm="0">
                                          <p:val>
                                            <p:fltVal val="0"/>
                                          </p:val>
                                        </p:tav>
                                        <p:tav tm="100000">
                                          <p:val>
                                            <p:strVal val="#ppt_w"/>
                                          </p:val>
                                        </p:tav>
                                      </p:tavLst>
                                    </p:anim>
                                    <p:anim calcmode="lin" valueType="num">
                                      <p:cBhvr>
                                        <p:cTn id="14" dur="1000" fill="hold"/>
                                        <p:tgtEl>
                                          <p:spTgt spid="28677"/>
                                        </p:tgtEl>
                                        <p:attrNameLst>
                                          <p:attrName>ppt_h</p:attrName>
                                        </p:attrNameLst>
                                      </p:cBhvr>
                                      <p:tavLst>
                                        <p:tav tm="0">
                                          <p:val>
                                            <p:fltVal val="0"/>
                                          </p:val>
                                        </p:tav>
                                        <p:tav tm="100000">
                                          <p:val>
                                            <p:strVal val="#ppt_h"/>
                                          </p:val>
                                        </p:tav>
                                      </p:tavLst>
                                    </p:anim>
                                    <p:anim calcmode="lin" valueType="num">
                                      <p:cBhvr>
                                        <p:cTn id="15" dur="1000" fill="hold"/>
                                        <p:tgtEl>
                                          <p:spTgt spid="28677"/>
                                        </p:tgtEl>
                                        <p:attrNameLst>
                                          <p:attrName>style.rotation</p:attrName>
                                        </p:attrNameLst>
                                      </p:cBhvr>
                                      <p:tavLst>
                                        <p:tav tm="0">
                                          <p:val>
                                            <p:fltVal val="90"/>
                                          </p:val>
                                        </p:tav>
                                        <p:tav tm="100000">
                                          <p:val>
                                            <p:fltVal val="0"/>
                                          </p:val>
                                        </p:tav>
                                      </p:tavLst>
                                    </p:anim>
                                    <p:animEffect transition="in" filter="fade">
                                      <p:cBhvr>
                                        <p:cTn id="16" dur="1000"/>
                                        <p:tgtEl>
                                          <p:spTgt spid="28677"/>
                                        </p:tgtEl>
                                      </p:cBhvr>
                                    </p:animEffect>
                                  </p:childTnLst>
                                </p:cTn>
                              </p:par>
                              <p:par>
                                <p:cTn id="17" presetID="31" presetClass="entr" presetSubtype="0" fill="hold" nodeType="withEffect">
                                  <p:stCondLst>
                                    <p:cond delay="1500"/>
                                  </p:stCondLst>
                                  <p:iterate type="lt">
                                    <p:tmPct val="5000"/>
                                  </p:iterate>
                                  <p:childTnLst>
                                    <p:set>
                                      <p:cBhvr>
                                        <p:cTn id="18" dur="1" fill="hold">
                                          <p:stCondLst>
                                            <p:cond delay="0"/>
                                          </p:stCondLst>
                                        </p:cTn>
                                        <p:tgtEl>
                                          <p:spTgt spid="28679"/>
                                        </p:tgtEl>
                                        <p:attrNameLst>
                                          <p:attrName>style.visibility</p:attrName>
                                        </p:attrNameLst>
                                      </p:cBhvr>
                                      <p:to>
                                        <p:strVal val="visible"/>
                                      </p:to>
                                    </p:set>
                                    <p:anim calcmode="lin" valueType="num">
                                      <p:cBhvr>
                                        <p:cTn id="19" dur="1000" fill="hold"/>
                                        <p:tgtEl>
                                          <p:spTgt spid="28679"/>
                                        </p:tgtEl>
                                        <p:attrNameLst>
                                          <p:attrName>ppt_w</p:attrName>
                                        </p:attrNameLst>
                                      </p:cBhvr>
                                      <p:tavLst>
                                        <p:tav tm="0">
                                          <p:val>
                                            <p:fltVal val="0"/>
                                          </p:val>
                                        </p:tav>
                                        <p:tav tm="100000">
                                          <p:val>
                                            <p:strVal val="#ppt_w"/>
                                          </p:val>
                                        </p:tav>
                                      </p:tavLst>
                                    </p:anim>
                                    <p:anim calcmode="lin" valueType="num">
                                      <p:cBhvr>
                                        <p:cTn id="20" dur="1000" fill="hold"/>
                                        <p:tgtEl>
                                          <p:spTgt spid="28679"/>
                                        </p:tgtEl>
                                        <p:attrNameLst>
                                          <p:attrName>ppt_h</p:attrName>
                                        </p:attrNameLst>
                                      </p:cBhvr>
                                      <p:tavLst>
                                        <p:tav tm="0">
                                          <p:val>
                                            <p:fltVal val="0"/>
                                          </p:val>
                                        </p:tav>
                                        <p:tav tm="100000">
                                          <p:val>
                                            <p:strVal val="#ppt_h"/>
                                          </p:val>
                                        </p:tav>
                                      </p:tavLst>
                                    </p:anim>
                                    <p:anim calcmode="lin" valueType="num">
                                      <p:cBhvr>
                                        <p:cTn id="21" dur="1000" fill="hold"/>
                                        <p:tgtEl>
                                          <p:spTgt spid="28679"/>
                                        </p:tgtEl>
                                        <p:attrNameLst>
                                          <p:attrName>style.rotation</p:attrName>
                                        </p:attrNameLst>
                                      </p:cBhvr>
                                      <p:tavLst>
                                        <p:tav tm="0">
                                          <p:val>
                                            <p:fltVal val="90"/>
                                          </p:val>
                                        </p:tav>
                                        <p:tav tm="100000">
                                          <p:val>
                                            <p:fltVal val="0"/>
                                          </p:val>
                                        </p:tav>
                                      </p:tavLst>
                                    </p:anim>
                                    <p:animEffect transition="in" filter="fade">
                                      <p:cBhvr>
                                        <p:cTn id="22" dur="1000"/>
                                        <p:tgtEl>
                                          <p:spTgt spid="28679"/>
                                        </p:tgtEl>
                                      </p:cBhvr>
                                    </p:animEffect>
                                  </p:childTnLst>
                                </p:cTn>
                              </p:par>
                              <p:par>
                                <p:cTn id="23" presetID="31" presetClass="entr" presetSubtype="0" fill="hold" nodeType="withEffect">
                                  <p:stCondLst>
                                    <p:cond delay="2500"/>
                                  </p:stCondLst>
                                  <p:iterate type="lt">
                                    <p:tmPct val="5000"/>
                                  </p:iterate>
                                  <p:childTnLst>
                                    <p:set>
                                      <p:cBhvr>
                                        <p:cTn id="24" dur="1" fill="hold">
                                          <p:stCondLst>
                                            <p:cond delay="0"/>
                                          </p:stCondLst>
                                        </p:cTn>
                                        <p:tgtEl>
                                          <p:spTgt spid="28678"/>
                                        </p:tgtEl>
                                        <p:attrNameLst>
                                          <p:attrName>style.visibility</p:attrName>
                                        </p:attrNameLst>
                                      </p:cBhvr>
                                      <p:to>
                                        <p:strVal val="visible"/>
                                      </p:to>
                                    </p:set>
                                    <p:anim calcmode="lin" valueType="num">
                                      <p:cBhvr>
                                        <p:cTn id="25" dur="1000" fill="hold"/>
                                        <p:tgtEl>
                                          <p:spTgt spid="28678"/>
                                        </p:tgtEl>
                                        <p:attrNameLst>
                                          <p:attrName>ppt_w</p:attrName>
                                        </p:attrNameLst>
                                      </p:cBhvr>
                                      <p:tavLst>
                                        <p:tav tm="0">
                                          <p:val>
                                            <p:fltVal val="0"/>
                                          </p:val>
                                        </p:tav>
                                        <p:tav tm="100000">
                                          <p:val>
                                            <p:strVal val="#ppt_w"/>
                                          </p:val>
                                        </p:tav>
                                      </p:tavLst>
                                    </p:anim>
                                    <p:anim calcmode="lin" valueType="num">
                                      <p:cBhvr>
                                        <p:cTn id="26" dur="1000" fill="hold"/>
                                        <p:tgtEl>
                                          <p:spTgt spid="28678"/>
                                        </p:tgtEl>
                                        <p:attrNameLst>
                                          <p:attrName>ppt_h</p:attrName>
                                        </p:attrNameLst>
                                      </p:cBhvr>
                                      <p:tavLst>
                                        <p:tav tm="0">
                                          <p:val>
                                            <p:fltVal val="0"/>
                                          </p:val>
                                        </p:tav>
                                        <p:tav tm="100000">
                                          <p:val>
                                            <p:strVal val="#ppt_h"/>
                                          </p:val>
                                        </p:tav>
                                      </p:tavLst>
                                    </p:anim>
                                    <p:anim calcmode="lin" valueType="num">
                                      <p:cBhvr>
                                        <p:cTn id="27" dur="1000" fill="hold"/>
                                        <p:tgtEl>
                                          <p:spTgt spid="28678"/>
                                        </p:tgtEl>
                                        <p:attrNameLst>
                                          <p:attrName>style.rotation</p:attrName>
                                        </p:attrNameLst>
                                      </p:cBhvr>
                                      <p:tavLst>
                                        <p:tav tm="0">
                                          <p:val>
                                            <p:fltVal val="90"/>
                                          </p:val>
                                        </p:tav>
                                        <p:tav tm="100000">
                                          <p:val>
                                            <p:fltVal val="0"/>
                                          </p:val>
                                        </p:tav>
                                      </p:tavLst>
                                    </p:anim>
                                    <p:animEffect transition="in" filter="fade">
                                      <p:cBhvr>
                                        <p:cTn id="28"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6248400" y="304800"/>
            <a:ext cx="2895600" cy="609600"/>
          </a:xfrm>
          <a:prstGeom prst="rect">
            <a:avLst/>
          </a:prstGeom>
        </p:spPr>
        <p:txBody>
          <a:bodyPr wrap="none" fromWordArt="1">
            <a:prstTxWarp prst="textPlain">
              <a:avLst>
                <a:gd name="adj" fmla="val 50000"/>
              </a:avLst>
            </a:prstTxWarp>
          </a:bodyPr>
          <a:lstStyle/>
          <a:p>
            <a:r>
              <a:rPr lang="fa-IR" sz="28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دلیل حملات در شبکه :</a:t>
            </a:r>
            <a:endParaRPr lang="en-US" sz="28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
        <p:nvSpPr>
          <p:cNvPr id="29701" name="Rectangle 5"/>
          <p:cNvSpPr>
            <a:spLocks noChangeArrowheads="1"/>
          </p:cNvSpPr>
          <p:nvPr/>
        </p:nvSpPr>
        <p:spPr bwMode="auto">
          <a:xfrm>
            <a:off x="0" y="2071688"/>
            <a:ext cx="9144000" cy="3935412"/>
          </a:xfrm>
          <a:prstGeom prst="rect">
            <a:avLst/>
          </a:prstGeom>
          <a:noFill/>
          <a:ln>
            <a:noFill/>
          </a:ln>
          <a:effectLst/>
          <a:extLst>
            <a:ext uri="{909E8E84-426E-40DD-AFC4-6F175D3DCCD1}">
              <a14:hiddenFill xmlns:a14="http://schemas.microsoft.com/office/drawing/2010/main" xmlns="">
                <a:gradFill rotWithShape="0">
                  <a:gsLst>
                    <a:gs pos="0">
                      <a:srgbClr val="707070"/>
                    </a:gs>
                    <a:gs pos="50000">
                      <a:srgbClr val="FFFFFF">
                        <a:alpha val="59000"/>
                      </a:srgbClr>
                    </a:gs>
                    <a:gs pos="100000">
                      <a:srgbClr val="707070"/>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68686"/>
                  </a:outerShdw>
                </a:effectLst>
              </a14:hiddenEffects>
            </a:ext>
          </a:extLst>
        </p:spPr>
        <p:txBody>
          <a:bodyPr anchor="ctr">
            <a:spAutoFit/>
            <a:flatTx/>
          </a:bodyPr>
          <a:lstStyle/>
          <a:p>
            <a:pPr algn="r"/>
            <a:r>
              <a:rPr lang="ar-SA" sz="2800"/>
              <a:t>اطلاعات در سازمان ها و موسسات مدرن، بمنزله شاهرگ حیاتی محسوب می گردد. دستیابی به اطلاعات و عرضه مناسب و سریع آن، همواره مورد توجه سازمان هائی است که اطلاعات در آنها دارای نقشی محوری و سرنوشت ساز است. </a:t>
            </a:r>
            <a:endParaRPr lang="fa-IR" sz="2800"/>
          </a:p>
          <a:p>
            <a:pPr algn="r"/>
            <a:r>
              <a:rPr lang="fa-IR" sz="2800"/>
              <a:t>به همین منظور افرادی سود جو هستند که با رخنه کردن به داخل شبکه سعی می کنند اطلاعات مورد نیاز و حساس و محرمانه را برداشته و برای مقاسد  دیگر و منفی استفاده  کنند از جمله حملاتی که به حسابهای مالی کاربران برداشتن اطلاعات شخصی دیگران و غیره .......</a:t>
            </a:r>
          </a:p>
          <a:p>
            <a:pPr algn="r"/>
            <a:r>
              <a:rPr lang="ar-SA" sz="2800">
                <a:solidFill>
                  <a:srgbClr val="FF6600"/>
                </a:solidFill>
              </a:rPr>
              <a:t> نفوذ به شبکه معمولا یک حمله قلمداد می شود.</a:t>
            </a:r>
            <a:r>
              <a:rPr lang="ar-SA"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withEffect">
                                  <p:stCondLst>
                                    <p:cond delay="0"/>
                                  </p:stCondLst>
                                  <p:childTnLst>
                                    <p:animClr clrSpc="rgb" dir="cw">
                                      <p:cBhvr override="childStyle">
                                        <p:cTn id="6" dur="300" fill="hold"/>
                                        <p:tgtEl>
                                          <p:spTgt spid="29700"/>
                                        </p:tgtEl>
                                        <p:attrNameLst>
                                          <p:attrName>style.color</p:attrName>
                                        </p:attrNameLst>
                                      </p:cBhvr>
                                      <p:to>
                                        <a:schemeClr val="accent2"/>
                                      </p:to>
                                    </p:animClr>
                                    <p:animClr clrSpc="rgb" dir="cw">
                                      <p:cBhvr>
                                        <p:cTn id="7" dur="300" fill="hold"/>
                                        <p:tgtEl>
                                          <p:spTgt spid="29700"/>
                                        </p:tgtEl>
                                        <p:attrNameLst>
                                          <p:attrName>fillcolor</p:attrName>
                                        </p:attrNameLst>
                                      </p:cBhvr>
                                      <p:to>
                                        <a:schemeClr val="accent2"/>
                                      </p:to>
                                    </p:animClr>
                                    <p:set>
                                      <p:cBhvr>
                                        <p:cTn id="8" dur="300" fill="hold"/>
                                        <p:tgtEl>
                                          <p:spTgt spid="29700"/>
                                        </p:tgtEl>
                                        <p:attrNameLst>
                                          <p:attrName>fill.type</p:attrName>
                                        </p:attrNameLst>
                                      </p:cBhvr>
                                      <p:to>
                                        <p:strVal val="solid"/>
                                      </p:to>
                                    </p:set>
                                    <p:set>
                                      <p:cBhvr>
                                        <p:cTn id="9" dur="300" fill="hold"/>
                                        <p:tgtEl>
                                          <p:spTgt spid="29700"/>
                                        </p:tgtEl>
                                        <p:attrNameLst>
                                          <p:attrName>fill.on</p:attrName>
                                        </p:attrNameLst>
                                      </p:cBhvr>
                                      <p:to>
                                        <p:strVal val="true"/>
                                      </p:to>
                                    </p:set>
                                    <p:animRot by="120000">
                                      <p:cBhvr>
                                        <p:cTn id="10" dur="300" fill="hold">
                                          <p:stCondLst>
                                            <p:cond delay="0"/>
                                          </p:stCondLst>
                                        </p:cTn>
                                        <p:tgtEl>
                                          <p:spTgt spid="29700"/>
                                        </p:tgtEl>
                                        <p:attrNameLst>
                                          <p:attrName>r</p:attrName>
                                        </p:attrNameLst>
                                      </p:cBhvr>
                                    </p:animRot>
                                    <p:animRot by="-240000">
                                      <p:cBhvr>
                                        <p:cTn id="11" dur="600" fill="hold">
                                          <p:stCondLst>
                                            <p:cond delay="600"/>
                                          </p:stCondLst>
                                        </p:cTn>
                                        <p:tgtEl>
                                          <p:spTgt spid="29700"/>
                                        </p:tgtEl>
                                        <p:attrNameLst>
                                          <p:attrName>r</p:attrName>
                                        </p:attrNameLst>
                                      </p:cBhvr>
                                    </p:animRot>
                                    <p:animRot by="240000">
                                      <p:cBhvr>
                                        <p:cTn id="12" dur="600" fill="hold">
                                          <p:stCondLst>
                                            <p:cond delay="1200"/>
                                          </p:stCondLst>
                                        </p:cTn>
                                        <p:tgtEl>
                                          <p:spTgt spid="29700"/>
                                        </p:tgtEl>
                                        <p:attrNameLst>
                                          <p:attrName>r</p:attrName>
                                        </p:attrNameLst>
                                      </p:cBhvr>
                                    </p:animRot>
                                    <p:animRot by="-240000">
                                      <p:cBhvr>
                                        <p:cTn id="13" dur="600" fill="hold">
                                          <p:stCondLst>
                                            <p:cond delay="1800"/>
                                          </p:stCondLst>
                                        </p:cTn>
                                        <p:tgtEl>
                                          <p:spTgt spid="29700"/>
                                        </p:tgtEl>
                                        <p:attrNameLst>
                                          <p:attrName>r</p:attrName>
                                        </p:attrNameLst>
                                      </p:cBhvr>
                                    </p:animRot>
                                    <p:animRot by="120000">
                                      <p:cBhvr>
                                        <p:cTn id="14" dur="600" fill="hold">
                                          <p:stCondLst>
                                            <p:cond delay="2400"/>
                                          </p:stCondLst>
                                        </p:cTn>
                                        <p:tgtEl>
                                          <p:spTgt spid="297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707070"/>
            </a:gs>
            <a:gs pos="50000">
              <a:srgbClr val="FFFFFF">
                <a:alpha val="59000"/>
              </a:srgbClr>
            </a:gs>
            <a:gs pos="100000">
              <a:srgbClr val="707070"/>
            </a:gs>
          </a:gsLst>
          <a:lin ang="2700000" scaled="1"/>
        </a:gradFill>
        <a:ln w="9525" cap="flat" cmpd="sng" algn="ctr">
          <a:noFill/>
          <a:prstDash val="solid"/>
          <a:round/>
          <a:headEnd type="none" w="med" len="med"/>
          <a:tailEnd type="none" w="med" len="med"/>
        </a:ln>
        <a:effectLst/>
        <a:scene3d>
          <a:camera prst="legacyPerspectiveFront">
            <a:rot lat="19799999" lon="19439998" rev="0"/>
          </a:camera>
          <a:lightRig rig="legacyNormal2" dir="t"/>
        </a:scene3d>
        <a:sp3d extrusionH="354000" prstMaterial="legacyMatte">
          <a:bevelT w="13500" h="13500" prst="angle"/>
          <a:bevelB w="13500" h="13500" prst="angle"/>
          <a:extrusionClr>
            <a:srgbClr val="939676"/>
          </a:extrusionClr>
          <a:contourClr>
            <a:srgbClr val="FFFFFF"/>
          </a:contourClr>
        </a:sp3d>
        <a:extLst>
          <a:ext uri="{AF507438-7753-43E0-B8FC-AC1667EBCBE1}">
            <a14:hiddenEffects xmlns:a14="http://schemas.microsoft.com/office/drawing/2010/main" xmlns="">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gradFill rotWithShape="0">
          <a:gsLst>
            <a:gs pos="0">
              <a:srgbClr val="707070"/>
            </a:gs>
            <a:gs pos="50000">
              <a:srgbClr val="FFFFFF">
                <a:alpha val="59000"/>
              </a:srgbClr>
            </a:gs>
            <a:gs pos="100000">
              <a:srgbClr val="707070"/>
            </a:gs>
          </a:gsLst>
          <a:lin ang="2700000" scaled="1"/>
        </a:gradFill>
        <a:ln w="9525" cap="flat" cmpd="sng" algn="ctr">
          <a:noFill/>
          <a:prstDash val="solid"/>
          <a:round/>
          <a:headEnd type="none" w="med" len="med"/>
          <a:tailEnd type="none" w="med" len="med"/>
        </a:ln>
        <a:effectLst/>
        <a:scene3d>
          <a:camera prst="legacyPerspectiveFront">
            <a:rot lat="19799999" lon="19439998" rev="0"/>
          </a:camera>
          <a:lightRig rig="legacyNormal2" dir="t"/>
        </a:scene3d>
        <a:sp3d extrusionH="354000" prstMaterial="legacyMatte">
          <a:bevelT w="13500" h="13500" prst="angle"/>
          <a:bevelB w="13500" h="13500" prst="angle"/>
          <a:extrusionClr>
            <a:srgbClr val="939676"/>
          </a:extrusionClr>
          <a:contourClr>
            <a:srgbClr val="FFFFFF"/>
          </a:contourClr>
        </a:sp3d>
        <a:extLst>
          <a:ext uri="{AF507438-7753-43E0-B8FC-AC1667EBCBE1}">
            <a14:hiddenEffects xmlns:a14="http://schemas.microsoft.com/office/drawing/2010/main" xmlns="">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Satellite Dish</Template>
  <TotalTime>1423</TotalTime>
  <Words>1716</Words>
  <Application>Microsoft Office PowerPoint</Application>
  <PresentationFormat>On-screen Show (4:3)</PresentationFormat>
  <Paragraphs>173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Satellite Dish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Armond-H</cp:lastModifiedBy>
  <cp:revision>15</cp:revision>
  <dcterms:created xsi:type="dcterms:W3CDTF">2010-05-17T07:55:20Z</dcterms:created>
  <dcterms:modified xsi:type="dcterms:W3CDTF">2017-01-26T07:29:03Z</dcterms:modified>
</cp:coreProperties>
</file>