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notesMasterIdLst>
    <p:notesMasterId r:id="rId54"/>
  </p:notesMasterIdLst>
  <p:sldIdLst>
    <p:sldId id="292" r:id="rId2"/>
    <p:sldId id="258" r:id="rId3"/>
    <p:sldId id="293" r:id="rId4"/>
    <p:sldId id="256" r:id="rId5"/>
    <p:sldId id="294" r:id="rId6"/>
    <p:sldId id="257" r:id="rId7"/>
    <p:sldId id="259" r:id="rId8"/>
    <p:sldId id="260" r:id="rId9"/>
    <p:sldId id="261" r:id="rId10"/>
    <p:sldId id="295" r:id="rId11"/>
    <p:sldId id="296" r:id="rId12"/>
    <p:sldId id="262" r:id="rId13"/>
    <p:sldId id="297" r:id="rId14"/>
    <p:sldId id="263" r:id="rId15"/>
    <p:sldId id="264" r:id="rId16"/>
    <p:sldId id="265" r:id="rId17"/>
    <p:sldId id="266" r:id="rId18"/>
    <p:sldId id="267" r:id="rId19"/>
    <p:sldId id="268" r:id="rId20"/>
    <p:sldId id="269" r:id="rId21"/>
    <p:sldId id="298" r:id="rId22"/>
    <p:sldId id="270" r:id="rId23"/>
    <p:sldId id="271" r:id="rId24"/>
    <p:sldId id="299" r:id="rId25"/>
    <p:sldId id="272" r:id="rId26"/>
    <p:sldId id="273" r:id="rId27"/>
    <p:sldId id="274" r:id="rId28"/>
    <p:sldId id="275" r:id="rId29"/>
    <p:sldId id="276" r:id="rId30"/>
    <p:sldId id="277" r:id="rId31"/>
    <p:sldId id="300" r:id="rId32"/>
    <p:sldId id="278" r:id="rId33"/>
    <p:sldId id="301" r:id="rId34"/>
    <p:sldId id="279" r:id="rId35"/>
    <p:sldId id="302" r:id="rId36"/>
    <p:sldId id="280" r:id="rId37"/>
    <p:sldId id="303" r:id="rId38"/>
    <p:sldId id="281" r:id="rId39"/>
    <p:sldId id="304" r:id="rId40"/>
    <p:sldId id="282" r:id="rId41"/>
    <p:sldId id="305" r:id="rId42"/>
    <p:sldId id="283" r:id="rId43"/>
    <p:sldId id="306" r:id="rId44"/>
    <p:sldId id="284" r:id="rId45"/>
    <p:sldId id="285" r:id="rId46"/>
    <p:sldId id="307" r:id="rId47"/>
    <p:sldId id="286" r:id="rId48"/>
    <p:sldId id="287" r:id="rId49"/>
    <p:sldId id="288" r:id="rId50"/>
    <p:sldId id="289" r:id="rId51"/>
    <p:sldId id="290" r:id="rId52"/>
    <p:sldId id="291" r:id="rId53"/>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FF"/>
    <a:srgbClr val="FF00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8" d="100"/>
          <a:sy n="38" d="100"/>
        </p:scale>
        <p:origin x="6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eaLnBrk="1" hangingPunct="1">
              <a:defRPr sz="1200"/>
            </a:lvl1pPr>
          </a:lstStyle>
          <a:p>
            <a:pPr>
              <a:defRPr/>
            </a:pPr>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1" eaLnBrk="1" hangingPunct="1">
              <a:defRPr sz="1200"/>
            </a:lvl1pPr>
          </a:lstStyle>
          <a:p>
            <a:pPr>
              <a:defRPr/>
            </a:pPr>
            <a:fld id="{92245692-ED20-4B13-A429-CF34B7246B5D}" type="datetimeFigureOut">
              <a:rPr lang="fa-IR"/>
              <a:pPr>
                <a:defRPr/>
              </a:pPr>
              <a:t>09/20/1439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fa-IR" noProof="0" smtClean="0"/>
              <a:t>Click to edit Master text styles</a:t>
            </a:r>
          </a:p>
          <a:p>
            <a:pPr lvl="1"/>
            <a:r>
              <a:rPr lang="en-US" altLang="fa-IR" noProof="0" smtClean="0"/>
              <a:t>Second level</a:t>
            </a:r>
          </a:p>
          <a:p>
            <a:pPr lvl="2"/>
            <a:r>
              <a:rPr lang="en-US" altLang="fa-IR" noProof="0" smtClean="0"/>
              <a:t>Third level</a:t>
            </a:r>
          </a:p>
          <a:p>
            <a:pPr lvl="3"/>
            <a:r>
              <a:rPr lang="en-US" altLang="fa-IR" noProof="0" smtClean="0"/>
              <a:t>Fourth level</a:t>
            </a:r>
          </a:p>
          <a:p>
            <a:pPr lvl="4"/>
            <a:r>
              <a:rPr lang="en-US" altLang="fa-IR"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eaLnBrk="1" hangingPunct="1">
              <a:defRPr sz="1200"/>
            </a:lvl1pPr>
          </a:lstStyle>
          <a:p>
            <a:pPr>
              <a:defRPr/>
            </a:pP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rtl="1" eaLnBrk="1" hangingPunct="1">
              <a:defRPr sz="1200" smtClean="0"/>
            </a:lvl1pPr>
          </a:lstStyle>
          <a:p>
            <a:pPr>
              <a:defRPr/>
            </a:pPr>
            <a:fld id="{224FD041-0F6A-4EDB-B6F1-5892389680AC}" type="slidenum">
              <a:rPr lang="fa-IR" altLang="fa-IR"/>
              <a:pPr>
                <a:defRPr/>
              </a:pPr>
              <a:t>‹#›</a:t>
            </a:fld>
            <a:endParaRPr lang="fa-IR" altLang="fa-IR"/>
          </a:p>
        </p:txBody>
      </p:sp>
    </p:spTree>
    <p:extLst>
      <p:ext uri="{BB962C8B-B14F-4D97-AF65-F5344CB8AC3E}">
        <p14:creationId xmlns:p14="http://schemas.microsoft.com/office/powerpoint/2010/main" val="3143136183"/>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fa-IR"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fld id="{DA549040-0E74-485A-9970-A81881151DC0}" type="slidenum">
              <a:rPr lang="fa-IR" altLang="fa-IR"/>
              <a:pPr algn="l"/>
              <a:t>4</a:t>
            </a:fld>
            <a:endParaRPr lang="fa-IR" altLang="fa-IR"/>
          </a:p>
        </p:txBody>
      </p:sp>
    </p:spTree>
    <p:extLst>
      <p:ext uri="{BB962C8B-B14F-4D97-AF65-F5344CB8AC3E}">
        <p14:creationId xmlns:p14="http://schemas.microsoft.com/office/powerpoint/2010/main" val="9153317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kumimoji="1" lang="en-US"/>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kumimoji="1" lang="en-US"/>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eaLnBrk="1" hangingPunct="1">
                <a:defRPr/>
              </a:pPr>
              <a:endParaRPr kumimoji="1" lang="en-US"/>
            </a:p>
          </p:txBody>
        </p:sp>
        <p:grpSp>
          <p:nvGrpSpPr>
            <p:cNvPr id="8" name="Group 6"/>
            <p:cNvGrpSpPr>
              <a:grpSpLocks/>
            </p:cNvGrpSpPr>
            <p:nvPr/>
          </p:nvGrpSpPr>
          <p:grpSpPr bwMode="auto">
            <a:xfrm>
              <a:off x="4944" y="-1"/>
              <a:ext cx="816" cy="3976"/>
              <a:chOff x="4944" y="-1"/>
              <a:chExt cx="816" cy="3976"/>
            </a:xfrm>
          </p:grpSpPr>
          <p:grpSp>
            <p:nvGrpSpPr>
              <p:cNvPr id="20" name="Group 7"/>
              <p:cNvGrpSpPr>
                <a:grpSpLocks/>
              </p:cNvGrpSpPr>
              <p:nvPr userDrawn="1"/>
            </p:nvGrpSpPr>
            <p:grpSpPr bwMode="auto">
              <a:xfrm>
                <a:off x="5280" y="-1"/>
                <a:ext cx="480" cy="1432"/>
                <a:chOff x="5280" y="-1"/>
                <a:chExt cx="480" cy="1432"/>
              </a:xfrm>
            </p:grpSpPr>
            <p:grpSp>
              <p:nvGrpSpPr>
                <p:cNvPr id="41" name="Group 8"/>
                <p:cNvGrpSpPr>
                  <a:grpSpLocks/>
                </p:cNvGrpSpPr>
                <p:nvPr userDrawn="1"/>
              </p:nvGrpSpPr>
              <p:grpSpPr bwMode="auto">
                <a:xfrm rot="-5400000">
                  <a:off x="5486" y="-2"/>
                  <a:ext cx="174" cy="176"/>
                  <a:chOff x="1677" y="323"/>
                  <a:chExt cx="1690" cy="2560"/>
                </a:xfrm>
              </p:grpSpPr>
              <p:grpSp>
                <p:nvGrpSpPr>
                  <p:cNvPr id="50" name="Group 9"/>
                  <p:cNvGrpSpPr>
                    <a:grpSpLocks/>
                  </p:cNvGrpSpPr>
                  <p:nvPr/>
                </p:nvGrpSpPr>
                <p:grpSpPr bwMode="auto">
                  <a:xfrm>
                    <a:off x="1677" y="323"/>
                    <a:ext cx="1690" cy="2560"/>
                    <a:chOff x="1677" y="323"/>
                    <a:chExt cx="1690" cy="2560"/>
                  </a:xfrm>
                </p:grpSpPr>
                <p:sp>
                  <p:nvSpPr>
                    <p:cNvPr id="57" name="Freeform 10"/>
                    <p:cNvSpPr>
                      <a:spLocks/>
                    </p:cNvSpPr>
                    <p:nvPr/>
                  </p:nvSpPr>
                  <p:spPr bwMode="auto">
                    <a:xfrm>
                      <a:off x="2143" y="323"/>
                      <a:ext cx="1234"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58" name="Freeform 11"/>
                    <p:cNvSpPr>
                      <a:spLocks/>
                    </p:cNvSpPr>
                    <p:nvPr/>
                  </p:nvSpPr>
                  <p:spPr bwMode="auto">
                    <a:xfrm>
                      <a:off x="1687" y="381"/>
                      <a:ext cx="864" cy="2065"/>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grpSp>
              <p:sp>
                <p:nvSpPr>
                  <p:cNvPr id="51" name="Oval 12"/>
                  <p:cNvSpPr>
                    <a:spLocks noChangeArrowheads="1"/>
                  </p:cNvSpPr>
                  <p:nvPr/>
                </p:nvSpPr>
                <p:spPr bwMode="auto">
                  <a:xfrm>
                    <a:off x="2396" y="1428"/>
                    <a:ext cx="175" cy="247"/>
                  </a:xfrm>
                  <a:prstGeom prst="ellipse">
                    <a:avLst/>
                  </a:prstGeom>
                  <a:solidFill>
                    <a:srgbClr val="E7D6B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52" name="Freeform 13"/>
                  <p:cNvSpPr>
                    <a:spLocks/>
                  </p:cNvSpPr>
                  <p:nvPr/>
                </p:nvSpPr>
                <p:spPr bwMode="auto">
                  <a:xfrm>
                    <a:off x="2629" y="745"/>
                    <a:ext cx="262" cy="524"/>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53" name="Freeform 14"/>
                  <p:cNvSpPr>
                    <a:spLocks/>
                  </p:cNvSpPr>
                  <p:nvPr/>
                </p:nvSpPr>
                <p:spPr bwMode="auto">
                  <a:xfrm>
                    <a:off x="2697" y="1588"/>
                    <a:ext cx="398" cy="349"/>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54" name="Freeform 15"/>
                  <p:cNvSpPr>
                    <a:spLocks/>
                  </p:cNvSpPr>
                  <p:nvPr/>
                </p:nvSpPr>
                <p:spPr bwMode="auto">
                  <a:xfrm>
                    <a:off x="2444" y="1923"/>
                    <a:ext cx="146" cy="567"/>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55" name="Freeform 16"/>
                  <p:cNvSpPr>
                    <a:spLocks/>
                  </p:cNvSpPr>
                  <p:nvPr/>
                </p:nvSpPr>
                <p:spPr bwMode="auto">
                  <a:xfrm>
                    <a:off x="1910" y="1588"/>
                    <a:ext cx="389" cy="247"/>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56" name="Freeform 17"/>
                  <p:cNvSpPr>
                    <a:spLocks/>
                  </p:cNvSpPr>
                  <p:nvPr/>
                </p:nvSpPr>
                <p:spPr bwMode="auto">
                  <a:xfrm>
                    <a:off x="2095" y="934"/>
                    <a:ext cx="233" cy="378"/>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grpSp>
            <p:pic>
              <p:nvPicPr>
                <p:cNvPr id="42" name="Picture 1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2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2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2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2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2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3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3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4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4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4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4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4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4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9"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10"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pPr algn="r" rtl="1" eaLnBrk="1" hangingPunct="1">
                <a:defRPr/>
              </a:pPr>
              <a:endParaRPr lang="fa-IR"/>
            </a:p>
          </p:txBody>
        </p:sp>
        <p:sp>
          <p:nvSpPr>
            <p:cNvPr id="11"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pPr algn="r" rtl="1" eaLnBrk="1" hangingPunct="1">
                <a:defRPr/>
              </a:pPr>
              <a:endParaRPr lang="fa-IR"/>
            </a:p>
          </p:txBody>
        </p:sp>
        <p:sp>
          <p:nvSpPr>
            <p:cNvPr id="12"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fa-IR"/>
            </a:p>
          </p:txBody>
        </p:sp>
        <p:sp>
          <p:nvSpPr>
            <p:cNvPr id="13"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fa-IR"/>
            </a:p>
          </p:txBody>
        </p:sp>
        <p:sp>
          <p:nvSpPr>
            <p:cNvPr id="14"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15"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fa-IR"/>
            </a:p>
          </p:txBody>
        </p:sp>
        <p:sp>
          <p:nvSpPr>
            <p:cNvPr id="16"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pPr algn="r" rtl="1" eaLnBrk="1" hangingPunct="1">
                <a:defRPr/>
              </a:pPr>
              <a:endParaRPr lang="fa-IR"/>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kumimoji="1" lang="en-US"/>
            </a:p>
          </p:txBody>
        </p:sp>
        <p:sp>
          <p:nvSpPr>
            <p:cNvPr id="18"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pPr algn="r" rtl="1" eaLnBrk="1" hangingPunct="1">
                <a:defRPr/>
              </a:pPr>
              <a:endParaRPr lang="fa-IR"/>
            </a:p>
          </p:txBody>
        </p:sp>
        <p:sp>
          <p:nvSpPr>
            <p:cNvPr id="19" name="AutoShape 56"/>
            <p:cNvSpPr>
              <a:spLocks noChangeArrowheads="1"/>
            </p:cNvSpPr>
            <p:nvPr/>
          </p:nvSpPr>
          <p:spPr bwMode="hidden">
            <a:xfrm rot="5400000">
              <a:off x="2724" y="2089"/>
              <a:ext cx="4320" cy="142"/>
            </a:xfrm>
            <a:custGeom>
              <a:avLst/>
              <a:gdLst>
                <a:gd name="T0" fmla="*/ 4259 w 21600"/>
                <a:gd name="T1" fmla="*/ 71 h 21600"/>
                <a:gd name="T2" fmla="*/ 2160 w 21600"/>
                <a:gd name="T3" fmla="*/ 142 h 21600"/>
                <a:gd name="T4" fmla="*/ 61 w 21600"/>
                <a:gd name="T5" fmla="*/ 71 h 21600"/>
                <a:gd name="T6" fmla="*/ 216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p>
              <a:endParaRPr lang="fa-IR"/>
            </a:p>
          </p:txBody>
        </p:sp>
      </p:grpSp>
      <p:sp>
        <p:nvSpPr>
          <p:cNvPr id="59" name="Rectangle 117"/>
          <p:cNvSpPr>
            <a:spLocks noChangeArrowheads="1"/>
          </p:cNvSpPr>
          <p:nvPr userDrawn="1"/>
        </p:nvSpPr>
        <p:spPr bwMode="auto">
          <a:xfrm>
            <a:off x="0" y="58738"/>
            <a:ext cx="5357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a-IR" sz="2400" b="1">
                <a:solidFill>
                  <a:srgbClr val="FFFF00"/>
                </a:solidFill>
                <a:latin typeface="Tahoma" panose="020B0604030504040204" pitchFamily="34" charset="0"/>
                <a:cs typeface="B Titr" panose="00000700000000000000" pitchFamily="2" charset="-78"/>
              </a:rPr>
              <a:t>@PptBank </a:t>
            </a:r>
            <a:r>
              <a:rPr lang="fa-IR" altLang="fa-IR" sz="2400" b="1">
                <a:solidFill>
                  <a:srgbClr val="FFFF00"/>
                </a:solidFill>
                <a:latin typeface="Tahoma" panose="020B0604030504040204" pitchFamily="34" charset="0"/>
                <a:cs typeface="B Titr" panose="00000700000000000000" pitchFamily="2" charset="-78"/>
              </a:rPr>
              <a:t> کانال تلگرامی بانک پاور پوینت</a:t>
            </a:r>
            <a:endParaRPr lang="en-US" altLang="fa-IR" sz="2400" b="1">
              <a:solidFill>
                <a:srgbClr val="FFFF00"/>
              </a:solidFill>
              <a:latin typeface="Tahoma" panose="020B0604030504040204" pitchFamily="34" charset="0"/>
              <a:cs typeface="B Titr" panose="00000700000000000000" pitchFamily="2" charset="-78"/>
            </a:endParaRPr>
          </a:p>
        </p:txBody>
      </p:sp>
      <p:sp>
        <p:nvSpPr>
          <p:cNvPr id="5177" name="Rectangle 57"/>
          <p:cNvSpPr>
            <a:spLocks noGrp="1" noChangeArrowheads="1"/>
          </p:cNvSpPr>
          <p:nvPr>
            <p:ph type="ctrTitle" sz="quarter"/>
          </p:nvPr>
        </p:nvSpPr>
        <p:spPr>
          <a:xfrm>
            <a:off x="685800" y="1370013"/>
            <a:ext cx="6965950" cy="2057400"/>
          </a:xfrm>
        </p:spPr>
        <p:txBody>
          <a:bodyPr/>
          <a:lstStyle>
            <a:lvl1pPr>
              <a:defRPr/>
            </a:lvl1pPr>
          </a:lstStyle>
          <a:p>
            <a:r>
              <a:rPr lang="en-US"/>
              <a:t>Click to edit Master title style</a:t>
            </a:r>
          </a:p>
        </p:txBody>
      </p:sp>
      <p:sp>
        <p:nvSpPr>
          <p:cNvPr id="5178"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r>
              <a:rPr lang="en-US"/>
              <a:t>Click to edit Master subtitle style</a:t>
            </a:r>
          </a:p>
        </p:txBody>
      </p:sp>
      <p:sp>
        <p:nvSpPr>
          <p:cNvPr id="60" name="Rectangle 59"/>
          <p:cNvSpPr>
            <a:spLocks noGrp="1" noChangeArrowheads="1"/>
          </p:cNvSpPr>
          <p:nvPr>
            <p:ph type="dt" sz="quarter" idx="10"/>
          </p:nvPr>
        </p:nvSpPr>
        <p:spPr/>
        <p:txBody>
          <a:bodyPr/>
          <a:lstStyle>
            <a:lvl1pPr>
              <a:defRPr/>
            </a:lvl1pPr>
          </a:lstStyle>
          <a:p>
            <a:pPr>
              <a:defRPr/>
            </a:pPr>
            <a:endParaRPr lang="en-US"/>
          </a:p>
        </p:txBody>
      </p:sp>
      <p:sp>
        <p:nvSpPr>
          <p:cNvPr id="61" name="Rectangle 60"/>
          <p:cNvSpPr>
            <a:spLocks noGrp="1" noChangeArrowheads="1"/>
          </p:cNvSpPr>
          <p:nvPr>
            <p:ph type="ftr" sz="quarter" idx="11"/>
          </p:nvPr>
        </p:nvSpPr>
        <p:spPr/>
        <p:txBody>
          <a:bodyPr/>
          <a:lstStyle>
            <a:lvl1pPr>
              <a:defRPr/>
            </a:lvl1pPr>
          </a:lstStyle>
          <a:p>
            <a:pPr>
              <a:defRPr/>
            </a:pPr>
            <a:endParaRPr lang="en-US"/>
          </a:p>
        </p:txBody>
      </p:sp>
      <p:sp>
        <p:nvSpPr>
          <p:cNvPr id="62" name="Rectangle 61"/>
          <p:cNvSpPr>
            <a:spLocks noGrp="1" noChangeArrowheads="1"/>
          </p:cNvSpPr>
          <p:nvPr>
            <p:ph type="sldNum" sz="quarter" idx="12"/>
          </p:nvPr>
        </p:nvSpPr>
        <p:spPr/>
        <p:txBody>
          <a:bodyPr/>
          <a:lstStyle>
            <a:lvl1pPr>
              <a:defRPr smtClean="0"/>
            </a:lvl1pPr>
          </a:lstStyle>
          <a:p>
            <a:pPr>
              <a:defRPr/>
            </a:pPr>
            <a:fld id="{BC5D756C-0FCB-4421-A2C6-4686C5BFF806}" type="slidenum">
              <a:rPr lang="ar-SA" altLang="fa-IR"/>
              <a:pPr>
                <a:defRPr/>
              </a:pPr>
              <a:t>‹#›</a:t>
            </a:fld>
            <a:endParaRPr lang="en-US" altLang="fa-IR"/>
          </a:p>
        </p:txBody>
      </p:sp>
    </p:spTree>
    <p:extLst>
      <p:ext uri="{BB962C8B-B14F-4D97-AF65-F5344CB8AC3E}">
        <p14:creationId xmlns:p14="http://schemas.microsoft.com/office/powerpoint/2010/main" val="12964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C8773630-59E2-4144-A07D-C525D123A054}" type="slidenum">
              <a:rPr lang="ar-SA" altLang="fa-IR"/>
              <a:pPr>
                <a:defRPr/>
              </a:pPr>
              <a:t>‹#›</a:t>
            </a:fld>
            <a:endParaRPr lang="en-US" altLang="fa-IR"/>
          </a:p>
        </p:txBody>
      </p:sp>
    </p:spTree>
    <p:extLst>
      <p:ext uri="{BB962C8B-B14F-4D97-AF65-F5344CB8AC3E}">
        <p14:creationId xmlns:p14="http://schemas.microsoft.com/office/powerpoint/2010/main" val="3164062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3" y="227013"/>
            <a:ext cx="1868487" cy="5868987"/>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219075" y="227013"/>
            <a:ext cx="5456238"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399E00BC-B2FD-4F36-8375-73D750528E93}" type="slidenum">
              <a:rPr lang="ar-SA" altLang="fa-IR"/>
              <a:pPr>
                <a:defRPr/>
              </a:pPr>
              <a:t>‹#›</a:t>
            </a:fld>
            <a:endParaRPr lang="en-US" altLang="fa-IR"/>
          </a:p>
        </p:txBody>
      </p:sp>
    </p:spTree>
    <p:extLst>
      <p:ext uri="{BB962C8B-B14F-4D97-AF65-F5344CB8AC3E}">
        <p14:creationId xmlns:p14="http://schemas.microsoft.com/office/powerpoint/2010/main" val="398876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1143000"/>
          </a:xfrm>
        </p:spPr>
        <p:txBody>
          <a:bodyPr/>
          <a:lstStyle/>
          <a:p>
            <a:r>
              <a:rPr lang="en-US" smtClean="0"/>
              <a:t>Click to edit Master title style</a:t>
            </a:r>
            <a:endParaRPr lang="fa-IR"/>
          </a:p>
        </p:txBody>
      </p:sp>
      <p:sp>
        <p:nvSpPr>
          <p:cNvPr id="3" name="Content Placeholder 2"/>
          <p:cNvSpPr>
            <a:spLocks noGrp="1"/>
          </p:cNvSpPr>
          <p:nvPr>
            <p:ph sz="quarter" idx="1"/>
          </p:nvPr>
        </p:nvSpPr>
        <p:spPr>
          <a:xfrm>
            <a:off x="263525" y="1598613"/>
            <a:ext cx="3616325"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quarter" idx="2"/>
          </p:nvPr>
        </p:nvSpPr>
        <p:spPr>
          <a:xfrm>
            <a:off x="4032250" y="1598613"/>
            <a:ext cx="3617913"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half" idx="3"/>
          </p:nvPr>
        </p:nvSpPr>
        <p:spPr>
          <a:xfrm>
            <a:off x="263525" y="3922713"/>
            <a:ext cx="7386638"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Rectangle 59"/>
          <p:cNvSpPr>
            <a:spLocks noGrp="1" noChangeArrowheads="1"/>
          </p:cNvSpPr>
          <p:nvPr>
            <p:ph type="dt" sz="half" idx="10"/>
          </p:nvPr>
        </p:nvSpPr>
        <p:spPr>
          <a:ln/>
        </p:spPr>
        <p:txBody>
          <a:bodyPr/>
          <a:lstStyle>
            <a:lvl1pPr>
              <a:defRPr/>
            </a:lvl1pPr>
          </a:lstStyle>
          <a:p>
            <a:pPr>
              <a:defRPr/>
            </a:pPr>
            <a:endParaRPr lang="en-US"/>
          </a:p>
        </p:txBody>
      </p:sp>
      <p:sp>
        <p:nvSpPr>
          <p:cNvPr id="7" name="Rectangle 60"/>
          <p:cNvSpPr>
            <a:spLocks noGrp="1" noChangeArrowheads="1"/>
          </p:cNvSpPr>
          <p:nvPr>
            <p:ph type="ftr" sz="quarter" idx="11"/>
          </p:nvPr>
        </p:nvSpPr>
        <p:spPr>
          <a:ln/>
        </p:spPr>
        <p:txBody>
          <a:bodyPr/>
          <a:lstStyle>
            <a:lvl1pPr>
              <a:defRPr/>
            </a:lvl1pPr>
          </a:lstStyle>
          <a:p>
            <a:pPr>
              <a:defRPr/>
            </a:pPr>
            <a:endParaRPr lang="en-US"/>
          </a:p>
        </p:txBody>
      </p:sp>
      <p:sp>
        <p:nvSpPr>
          <p:cNvPr id="8" name="Rectangle 61"/>
          <p:cNvSpPr>
            <a:spLocks noGrp="1" noChangeArrowheads="1"/>
          </p:cNvSpPr>
          <p:nvPr>
            <p:ph type="sldNum" sz="quarter" idx="12"/>
          </p:nvPr>
        </p:nvSpPr>
        <p:spPr>
          <a:ln/>
        </p:spPr>
        <p:txBody>
          <a:bodyPr/>
          <a:lstStyle>
            <a:lvl1pPr>
              <a:defRPr/>
            </a:lvl1pPr>
          </a:lstStyle>
          <a:p>
            <a:pPr>
              <a:defRPr/>
            </a:pPr>
            <a:fld id="{357263D1-8965-4C9B-BC4D-CF8CE941CFAA}" type="slidenum">
              <a:rPr lang="ar-SA" altLang="fa-IR"/>
              <a:pPr>
                <a:defRPr/>
              </a:pPr>
              <a:t>‹#›</a:t>
            </a:fld>
            <a:endParaRPr lang="en-US" altLang="fa-IR"/>
          </a:p>
        </p:txBody>
      </p:sp>
    </p:spTree>
    <p:extLst>
      <p:ext uri="{BB962C8B-B14F-4D97-AF65-F5344CB8AC3E}">
        <p14:creationId xmlns:p14="http://schemas.microsoft.com/office/powerpoint/2010/main" val="2680572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1143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263525" y="1598613"/>
            <a:ext cx="7386638" cy="4497387"/>
          </a:xfrm>
        </p:spPr>
        <p:txBody>
          <a:bodyPr/>
          <a:lstStyle/>
          <a:p>
            <a:pPr lvl="0"/>
            <a:endParaRPr lang="fa-IR" noProof="0" smtClean="0"/>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CBE426F1-C966-47A7-8165-EF1E669CC802}" type="slidenum">
              <a:rPr lang="ar-SA" altLang="fa-IR"/>
              <a:pPr>
                <a:defRPr/>
              </a:pPr>
              <a:t>‹#›</a:t>
            </a:fld>
            <a:endParaRPr lang="en-US" altLang="fa-IR"/>
          </a:p>
        </p:txBody>
      </p:sp>
    </p:spTree>
    <p:extLst>
      <p:ext uri="{BB962C8B-B14F-4D97-AF65-F5344CB8AC3E}">
        <p14:creationId xmlns:p14="http://schemas.microsoft.com/office/powerpoint/2010/main" val="111310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263525" y="1598613"/>
            <a:ext cx="3616325" cy="4497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032250" y="1598613"/>
            <a:ext cx="3617913" cy="4497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F486969E-59C7-43ED-836D-614943BBF9F4}" type="slidenum">
              <a:rPr lang="ar-SA" altLang="fa-IR"/>
              <a:pPr>
                <a:defRPr/>
              </a:pPr>
              <a:t>‹#›</a:t>
            </a:fld>
            <a:endParaRPr lang="en-US" altLang="fa-IR"/>
          </a:p>
        </p:txBody>
      </p:sp>
    </p:spTree>
    <p:extLst>
      <p:ext uri="{BB962C8B-B14F-4D97-AF65-F5344CB8AC3E}">
        <p14:creationId xmlns:p14="http://schemas.microsoft.com/office/powerpoint/2010/main" val="2053803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33A7B92A-227A-4344-9CBF-4E4843CD39A5}" type="slidenum">
              <a:rPr lang="ar-SA" altLang="fa-IR"/>
              <a:pPr>
                <a:defRPr/>
              </a:pPr>
              <a:t>‹#›</a:t>
            </a:fld>
            <a:endParaRPr lang="en-US" altLang="fa-IR"/>
          </a:p>
        </p:txBody>
      </p:sp>
    </p:spTree>
    <p:extLst>
      <p:ext uri="{BB962C8B-B14F-4D97-AF65-F5344CB8AC3E}">
        <p14:creationId xmlns:p14="http://schemas.microsoft.com/office/powerpoint/2010/main" val="2365250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F0C4DEF9-E793-41E2-A236-73D22882771A}" type="slidenum">
              <a:rPr lang="ar-SA" altLang="fa-IR"/>
              <a:pPr>
                <a:defRPr/>
              </a:pPr>
              <a:t>‹#›</a:t>
            </a:fld>
            <a:endParaRPr lang="en-US" altLang="fa-IR"/>
          </a:p>
        </p:txBody>
      </p:sp>
    </p:spTree>
    <p:extLst>
      <p:ext uri="{BB962C8B-B14F-4D97-AF65-F5344CB8AC3E}">
        <p14:creationId xmlns:p14="http://schemas.microsoft.com/office/powerpoint/2010/main" val="225866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26352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DE263774-F7B7-4534-9A63-007A1D7556A2}" type="slidenum">
              <a:rPr lang="ar-SA" altLang="fa-IR"/>
              <a:pPr>
                <a:defRPr/>
              </a:pPr>
              <a:t>‹#›</a:t>
            </a:fld>
            <a:endParaRPr lang="en-US" altLang="fa-IR"/>
          </a:p>
        </p:txBody>
      </p:sp>
    </p:spTree>
    <p:extLst>
      <p:ext uri="{BB962C8B-B14F-4D97-AF65-F5344CB8AC3E}">
        <p14:creationId xmlns:p14="http://schemas.microsoft.com/office/powerpoint/2010/main" val="3271554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59"/>
          <p:cNvSpPr>
            <a:spLocks noGrp="1" noChangeArrowheads="1"/>
          </p:cNvSpPr>
          <p:nvPr>
            <p:ph type="dt" sz="half" idx="10"/>
          </p:nvPr>
        </p:nvSpPr>
        <p:spPr>
          <a:ln/>
        </p:spPr>
        <p:txBody>
          <a:bodyPr/>
          <a:lstStyle>
            <a:lvl1pPr>
              <a:defRPr/>
            </a:lvl1pPr>
          </a:lstStyle>
          <a:p>
            <a:pPr>
              <a:defRPr/>
            </a:pPr>
            <a:endParaRPr lang="en-US"/>
          </a:p>
        </p:txBody>
      </p:sp>
      <p:sp>
        <p:nvSpPr>
          <p:cNvPr id="8" name="Rectangle 60"/>
          <p:cNvSpPr>
            <a:spLocks noGrp="1" noChangeArrowheads="1"/>
          </p:cNvSpPr>
          <p:nvPr>
            <p:ph type="ftr" sz="quarter" idx="11"/>
          </p:nvPr>
        </p:nvSpPr>
        <p:spPr>
          <a:ln/>
        </p:spPr>
        <p:txBody>
          <a:bodyPr/>
          <a:lstStyle>
            <a:lvl1pPr>
              <a:defRPr/>
            </a:lvl1pPr>
          </a:lstStyle>
          <a:p>
            <a:pPr>
              <a:defRPr/>
            </a:pPr>
            <a:endParaRPr lang="en-US"/>
          </a:p>
        </p:txBody>
      </p:sp>
      <p:sp>
        <p:nvSpPr>
          <p:cNvPr id="9" name="Rectangle 61"/>
          <p:cNvSpPr>
            <a:spLocks noGrp="1" noChangeArrowheads="1"/>
          </p:cNvSpPr>
          <p:nvPr>
            <p:ph type="sldNum" sz="quarter" idx="12"/>
          </p:nvPr>
        </p:nvSpPr>
        <p:spPr>
          <a:ln/>
        </p:spPr>
        <p:txBody>
          <a:bodyPr/>
          <a:lstStyle>
            <a:lvl1pPr>
              <a:defRPr/>
            </a:lvl1pPr>
          </a:lstStyle>
          <a:p>
            <a:pPr>
              <a:defRPr/>
            </a:pPr>
            <a:fld id="{08BE20BE-F621-4218-A1A9-F92A16D0080E}" type="slidenum">
              <a:rPr lang="ar-SA" altLang="fa-IR"/>
              <a:pPr>
                <a:defRPr/>
              </a:pPr>
              <a:t>‹#›</a:t>
            </a:fld>
            <a:endParaRPr lang="en-US" altLang="fa-IR"/>
          </a:p>
        </p:txBody>
      </p:sp>
    </p:spTree>
    <p:extLst>
      <p:ext uri="{BB962C8B-B14F-4D97-AF65-F5344CB8AC3E}">
        <p14:creationId xmlns:p14="http://schemas.microsoft.com/office/powerpoint/2010/main" val="3623578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59"/>
          <p:cNvSpPr>
            <a:spLocks noGrp="1" noChangeArrowheads="1"/>
          </p:cNvSpPr>
          <p:nvPr>
            <p:ph type="dt" sz="half" idx="10"/>
          </p:nvPr>
        </p:nvSpPr>
        <p:spPr>
          <a:ln/>
        </p:spPr>
        <p:txBody>
          <a:bodyPr/>
          <a:lstStyle>
            <a:lvl1pPr>
              <a:defRPr/>
            </a:lvl1pPr>
          </a:lstStyle>
          <a:p>
            <a:pPr>
              <a:defRPr/>
            </a:pPr>
            <a:endParaRPr lang="en-US"/>
          </a:p>
        </p:txBody>
      </p:sp>
      <p:sp>
        <p:nvSpPr>
          <p:cNvPr id="4" name="Rectangle 60"/>
          <p:cNvSpPr>
            <a:spLocks noGrp="1" noChangeArrowheads="1"/>
          </p:cNvSpPr>
          <p:nvPr>
            <p:ph type="ftr" sz="quarter" idx="11"/>
          </p:nvPr>
        </p:nvSpPr>
        <p:spPr>
          <a:ln/>
        </p:spPr>
        <p:txBody>
          <a:bodyPr/>
          <a:lstStyle>
            <a:lvl1pPr>
              <a:defRPr/>
            </a:lvl1pPr>
          </a:lstStyle>
          <a:p>
            <a:pPr>
              <a:defRPr/>
            </a:pPr>
            <a:endParaRPr lang="en-US"/>
          </a:p>
        </p:txBody>
      </p:sp>
      <p:sp>
        <p:nvSpPr>
          <p:cNvPr id="5" name="Rectangle 61"/>
          <p:cNvSpPr>
            <a:spLocks noGrp="1" noChangeArrowheads="1"/>
          </p:cNvSpPr>
          <p:nvPr>
            <p:ph type="sldNum" sz="quarter" idx="12"/>
          </p:nvPr>
        </p:nvSpPr>
        <p:spPr>
          <a:ln/>
        </p:spPr>
        <p:txBody>
          <a:bodyPr/>
          <a:lstStyle>
            <a:lvl1pPr>
              <a:defRPr/>
            </a:lvl1pPr>
          </a:lstStyle>
          <a:p>
            <a:pPr>
              <a:defRPr/>
            </a:pPr>
            <a:fld id="{67ABC81A-6DE0-4AB5-9FCF-A5EA6FBA7177}" type="slidenum">
              <a:rPr lang="ar-SA" altLang="fa-IR"/>
              <a:pPr>
                <a:defRPr/>
              </a:pPr>
              <a:t>‹#›</a:t>
            </a:fld>
            <a:endParaRPr lang="en-US" altLang="fa-IR"/>
          </a:p>
        </p:txBody>
      </p:sp>
    </p:spTree>
    <p:extLst>
      <p:ext uri="{BB962C8B-B14F-4D97-AF65-F5344CB8AC3E}">
        <p14:creationId xmlns:p14="http://schemas.microsoft.com/office/powerpoint/2010/main" val="2501492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9"/>
          <p:cNvSpPr>
            <a:spLocks noGrp="1" noChangeArrowheads="1"/>
          </p:cNvSpPr>
          <p:nvPr>
            <p:ph type="dt" sz="half" idx="10"/>
          </p:nvPr>
        </p:nvSpPr>
        <p:spPr>
          <a:ln/>
        </p:spPr>
        <p:txBody>
          <a:bodyPr/>
          <a:lstStyle>
            <a:lvl1pPr>
              <a:defRPr/>
            </a:lvl1pPr>
          </a:lstStyle>
          <a:p>
            <a:pPr>
              <a:defRPr/>
            </a:pPr>
            <a:endParaRPr lang="en-US"/>
          </a:p>
        </p:txBody>
      </p:sp>
      <p:sp>
        <p:nvSpPr>
          <p:cNvPr id="3" name="Rectangle 60"/>
          <p:cNvSpPr>
            <a:spLocks noGrp="1" noChangeArrowheads="1"/>
          </p:cNvSpPr>
          <p:nvPr>
            <p:ph type="ftr" sz="quarter" idx="11"/>
          </p:nvPr>
        </p:nvSpPr>
        <p:spPr>
          <a:ln/>
        </p:spPr>
        <p:txBody>
          <a:bodyPr/>
          <a:lstStyle>
            <a:lvl1pPr>
              <a:defRPr/>
            </a:lvl1pPr>
          </a:lstStyle>
          <a:p>
            <a:pPr>
              <a:defRPr/>
            </a:pPr>
            <a:endParaRPr lang="en-US"/>
          </a:p>
        </p:txBody>
      </p:sp>
      <p:sp>
        <p:nvSpPr>
          <p:cNvPr id="4" name="Rectangle 61"/>
          <p:cNvSpPr>
            <a:spLocks noGrp="1" noChangeArrowheads="1"/>
          </p:cNvSpPr>
          <p:nvPr>
            <p:ph type="sldNum" sz="quarter" idx="12"/>
          </p:nvPr>
        </p:nvSpPr>
        <p:spPr>
          <a:ln/>
        </p:spPr>
        <p:txBody>
          <a:bodyPr/>
          <a:lstStyle>
            <a:lvl1pPr>
              <a:defRPr/>
            </a:lvl1pPr>
          </a:lstStyle>
          <a:p>
            <a:pPr>
              <a:defRPr/>
            </a:pPr>
            <a:fld id="{CA9363B9-AF22-41A5-8E7F-DE0B9912C38F}" type="slidenum">
              <a:rPr lang="ar-SA" altLang="fa-IR"/>
              <a:pPr>
                <a:defRPr/>
              </a:pPr>
              <a:t>‹#›</a:t>
            </a:fld>
            <a:endParaRPr lang="en-US" altLang="fa-IR"/>
          </a:p>
        </p:txBody>
      </p:sp>
    </p:spTree>
    <p:extLst>
      <p:ext uri="{BB962C8B-B14F-4D97-AF65-F5344CB8AC3E}">
        <p14:creationId xmlns:p14="http://schemas.microsoft.com/office/powerpoint/2010/main" val="3148073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FB760789-C12F-42FB-8F0F-901319215544}" type="slidenum">
              <a:rPr lang="ar-SA" altLang="fa-IR"/>
              <a:pPr>
                <a:defRPr/>
              </a:pPr>
              <a:t>‹#›</a:t>
            </a:fld>
            <a:endParaRPr lang="en-US" altLang="fa-IR"/>
          </a:p>
        </p:txBody>
      </p:sp>
    </p:spTree>
    <p:extLst>
      <p:ext uri="{BB962C8B-B14F-4D97-AF65-F5344CB8AC3E}">
        <p14:creationId xmlns:p14="http://schemas.microsoft.com/office/powerpoint/2010/main" val="1372606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3D4F1CDD-0853-4188-B374-92620009CB55}" type="slidenum">
              <a:rPr lang="ar-SA" altLang="fa-IR"/>
              <a:pPr>
                <a:defRPr/>
              </a:pPr>
              <a:t>‹#›</a:t>
            </a:fld>
            <a:endParaRPr lang="en-US" altLang="fa-IR"/>
          </a:p>
        </p:txBody>
      </p:sp>
    </p:spTree>
    <p:extLst>
      <p:ext uri="{BB962C8B-B14F-4D97-AF65-F5344CB8AC3E}">
        <p14:creationId xmlns:p14="http://schemas.microsoft.com/office/powerpoint/2010/main" val="4032616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wmf"/><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70700"/>
            <a:chOff x="0" y="0"/>
            <a:chExt cx="5770" cy="4328"/>
          </a:xfrm>
        </p:grpSpPr>
        <p:sp>
          <p:nvSpPr>
            <p:cNvPr id="1033"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kumimoji="1" lang="en-US"/>
            </a:p>
          </p:txBody>
        </p:sp>
        <p:sp>
          <p:nvSpPr>
            <p:cNvPr id="1034"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kumimoji="1" lang="en-US"/>
            </a:p>
          </p:txBody>
        </p:sp>
        <p:sp>
          <p:nvSpPr>
            <p:cNvPr id="4101"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eaLnBrk="1" hangingPunct="1">
                <a:defRPr/>
              </a:pPr>
              <a:endParaRPr kumimoji="1" lang="en-US"/>
            </a:p>
          </p:txBody>
        </p:sp>
        <p:grpSp>
          <p:nvGrpSpPr>
            <p:cNvPr id="1036" name="Group 6"/>
            <p:cNvGrpSpPr>
              <a:grpSpLocks/>
            </p:cNvGrpSpPr>
            <p:nvPr/>
          </p:nvGrpSpPr>
          <p:grpSpPr bwMode="auto">
            <a:xfrm>
              <a:off x="4944" y="1"/>
              <a:ext cx="816" cy="3974"/>
              <a:chOff x="4944" y="1"/>
              <a:chExt cx="816" cy="3974"/>
            </a:xfrm>
          </p:grpSpPr>
          <p:grpSp>
            <p:nvGrpSpPr>
              <p:cNvPr id="1048" name="Group 7"/>
              <p:cNvGrpSpPr>
                <a:grpSpLocks/>
              </p:cNvGrpSpPr>
              <p:nvPr userDrawn="1"/>
            </p:nvGrpSpPr>
            <p:grpSpPr bwMode="auto">
              <a:xfrm>
                <a:off x="5280" y="1"/>
                <a:ext cx="480" cy="1430"/>
                <a:chOff x="5280" y="1"/>
                <a:chExt cx="480" cy="1430"/>
              </a:xfrm>
            </p:grpSpPr>
            <p:grpSp>
              <p:nvGrpSpPr>
                <p:cNvPr id="1069" name="Group 8"/>
                <p:cNvGrpSpPr>
                  <a:grpSpLocks/>
                </p:cNvGrpSpPr>
                <p:nvPr userDrawn="1"/>
              </p:nvGrpSpPr>
              <p:grpSpPr bwMode="auto">
                <a:xfrm rot="-5400000">
                  <a:off x="5484" y="0"/>
                  <a:ext cx="174" cy="176"/>
                  <a:chOff x="1657" y="323"/>
                  <a:chExt cx="1691" cy="2560"/>
                </a:xfrm>
              </p:grpSpPr>
              <p:grpSp>
                <p:nvGrpSpPr>
                  <p:cNvPr id="1078" name="Group 9"/>
                  <p:cNvGrpSpPr>
                    <a:grpSpLocks/>
                  </p:cNvGrpSpPr>
                  <p:nvPr/>
                </p:nvGrpSpPr>
                <p:grpSpPr bwMode="auto">
                  <a:xfrm>
                    <a:off x="1657" y="323"/>
                    <a:ext cx="1691" cy="2560"/>
                    <a:chOff x="1657" y="323"/>
                    <a:chExt cx="1691" cy="2560"/>
                  </a:xfrm>
                </p:grpSpPr>
                <p:sp>
                  <p:nvSpPr>
                    <p:cNvPr id="1085" name="Freeform 10"/>
                    <p:cNvSpPr>
                      <a:spLocks/>
                    </p:cNvSpPr>
                    <p:nvPr/>
                  </p:nvSpPr>
                  <p:spPr bwMode="auto">
                    <a:xfrm>
                      <a:off x="2143" y="323"/>
                      <a:ext cx="1234"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1086" name="Freeform 11"/>
                    <p:cNvSpPr>
                      <a:spLocks/>
                    </p:cNvSpPr>
                    <p:nvPr/>
                  </p:nvSpPr>
                  <p:spPr bwMode="auto">
                    <a:xfrm>
                      <a:off x="1686" y="381"/>
                      <a:ext cx="865" cy="2065"/>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grpSp>
              <p:sp>
                <p:nvSpPr>
                  <p:cNvPr id="1079" name="Oval 12"/>
                  <p:cNvSpPr>
                    <a:spLocks noChangeArrowheads="1"/>
                  </p:cNvSpPr>
                  <p:nvPr/>
                </p:nvSpPr>
                <p:spPr bwMode="auto">
                  <a:xfrm>
                    <a:off x="2396" y="1428"/>
                    <a:ext cx="175" cy="247"/>
                  </a:xfrm>
                  <a:prstGeom prst="ellipse">
                    <a:avLst/>
                  </a:prstGeom>
                  <a:solidFill>
                    <a:srgbClr val="E7D6B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1080" name="Freeform 13"/>
                  <p:cNvSpPr>
                    <a:spLocks/>
                  </p:cNvSpPr>
                  <p:nvPr/>
                </p:nvSpPr>
                <p:spPr bwMode="auto">
                  <a:xfrm>
                    <a:off x="2629" y="745"/>
                    <a:ext cx="262" cy="524"/>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1081" name="Freeform 14"/>
                  <p:cNvSpPr>
                    <a:spLocks/>
                  </p:cNvSpPr>
                  <p:nvPr/>
                </p:nvSpPr>
                <p:spPr bwMode="auto">
                  <a:xfrm>
                    <a:off x="2697" y="1588"/>
                    <a:ext cx="398" cy="349"/>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1082" name="Freeform 15"/>
                  <p:cNvSpPr>
                    <a:spLocks/>
                  </p:cNvSpPr>
                  <p:nvPr/>
                </p:nvSpPr>
                <p:spPr bwMode="auto">
                  <a:xfrm>
                    <a:off x="2444" y="1923"/>
                    <a:ext cx="146" cy="567"/>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1083" name="Freeform 16"/>
                  <p:cNvSpPr>
                    <a:spLocks/>
                  </p:cNvSpPr>
                  <p:nvPr/>
                </p:nvSpPr>
                <p:spPr bwMode="auto">
                  <a:xfrm>
                    <a:off x="1910" y="1588"/>
                    <a:ext cx="389" cy="247"/>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1084" name="Freeform 17"/>
                  <p:cNvSpPr>
                    <a:spLocks/>
                  </p:cNvSpPr>
                  <p:nvPr/>
                </p:nvSpPr>
                <p:spPr bwMode="auto">
                  <a:xfrm>
                    <a:off x="2094" y="934"/>
                    <a:ext cx="233" cy="378"/>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grpSp>
            <p:pic>
              <p:nvPicPr>
                <p:cNvPr id="1070" name="Picture 18"/>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1" name="Picture 19"/>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2" name="Picture 20"/>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3" name="Picture 21"/>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4" name="Picture 22"/>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5" name="Picture 23"/>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6" name="Picture 24"/>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7" name="Picture 25"/>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49" name="Group 26"/>
              <p:cNvGrpSpPr>
                <a:grpSpLocks/>
              </p:cNvGrpSpPr>
              <p:nvPr userDrawn="1"/>
            </p:nvGrpSpPr>
            <p:grpSpPr bwMode="auto">
              <a:xfrm>
                <a:off x="4944" y="1008"/>
                <a:ext cx="522" cy="2967"/>
                <a:chOff x="4944" y="1008"/>
                <a:chExt cx="522" cy="2967"/>
              </a:xfrm>
            </p:grpSpPr>
            <p:pic>
              <p:nvPicPr>
                <p:cNvPr id="1050" name="Picture 27"/>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1" name="Picture 28"/>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2" name="Picture 29"/>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3" name="Picture 30"/>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 name="Picture 31"/>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5" name="Picture 32"/>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6" name="Picture 33"/>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7" name="Picture 34"/>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8" name="Picture 35"/>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9" name="Picture 36"/>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0" name="Picture 37"/>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1" name="Picture 38"/>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2" name="Picture 39"/>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3" name="Picture 40"/>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4" name="Picture 41"/>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5" name="Picture 42"/>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6" name="Picture 43"/>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7" name="Picture 44"/>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8" name="Picture 45"/>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7"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4143"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pPr algn="r" rtl="1" eaLnBrk="1" hangingPunct="1">
                <a:defRPr/>
              </a:pPr>
              <a:endParaRPr lang="fa-IR"/>
            </a:p>
          </p:txBody>
        </p:sp>
        <p:sp>
          <p:nvSpPr>
            <p:cNvPr id="4144"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pPr algn="r" rtl="1" eaLnBrk="1" hangingPunct="1">
                <a:defRPr/>
              </a:pPr>
              <a:endParaRPr lang="fa-IR"/>
            </a:p>
          </p:txBody>
        </p:sp>
        <p:sp>
          <p:nvSpPr>
            <p:cNvPr id="1040"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7"/>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fa-IR"/>
            </a:p>
          </p:txBody>
        </p:sp>
        <p:sp>
          <p:nvSpPr>
            <p:cNvPr id="1041"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7"/>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fa-IR"/>
            </a:p>
          </p:txBody>
        </p:sp>
        <p:sp>
          <p:nvSpPr>
            <p:cNvPr id="1042"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fa-IR"/>
            </a:p>
          </p:txBody>
        </p:sp>
        <p:sp>
          <p:nvSpPr>
            <p:cNvPr id="1043"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fa-IR"/>
            </a:p>
          </p:txBody>
        </p:sp>
        <p:sp>
          <p:nvSpPr>
            <p:cNvPr id="4149"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pPr algn="r" rtl="1" eaLnBrk="1" hangingPunct="1">
                <a:defRPr/>
              </a:pPr>
              <a:endParaRPr lang="fa-IR"/>
            </a:p>
          </p:txBody>
        </p:sp>
        <p:sp>
          <p:nvSpPr>
            <p:cNvPr id="1045"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kumimoji="1" lang="en-US"/>
            </a:p>
          </p:txBody>
        </p:sp>
        <p:sp>
          <p:nvSpPr>
            <p:cNvPr id="4151"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pPr algn="r" rtl="1" eaLnBrk="1" hangingPunct="1">
                <a:defRPr/>
              </a:pPr>
              <a:endParaRPr lang="fa-IR"/>
            </a:p>
          </p:txBody>
        </p:sp>
        <p:sp>
          <p:nvSpPr>
            <p:cNvPr id="1047" name="AutoShape 56"/>
            <p:cNvSpPr>
              <a:spLocks noChangeArrowheads="1"/>
            </p:cNvSpPr>
            <p:nvPr/>
          </p:nvSpPr>
          <p:spPr bwMode="hidden">
            <a:xfrm rot="5400000">
              <a:off x="2724" y="2089"/>
              <a:ext cx="4320" cy="142"/>
            </a:xfrm>
            <a:custGeom>
              <a:avLst/>
              <a:gdLst>
                <a:gd name="T0" fmla="*/ 4259 w 21600"/>
                <a:gd name="T1" fmla="*/ 71 h 21600"/>
                <a:gd name="T2" fmla="*/ 2160 w 21600"/>
                <a:gd name="T3" fmla="*/ 142 h 21600"/>
                <a:gd name="T4" fmla="*/ 61 w 21600"/>
                <a:gd name="T5" fmla="*/ 71 h 21600"/>
                <a:gd name="T6" fmla="*/ 216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p>
              <a:endParaRPr lang="fa-IR"/>
            </a:p>
          </p:txBody>
        </p:sp>
      </p:grpSp>
      <p:sp>
        <p:nvSpPr>
          <p:cNvPr id="1027" name="Rectangle 57"/>
          <p:cNvSpPr>
            <a:spLocks noGrp="1" noChangeArrowheads="1"/>
          </p:cNvSpPr>
          <p:nvPr>
            <p:ph type="title"/>
          </p:nvPr>
        </p:nvSpPr>
        <p:spPr bwMode="auto">
          <a:xfrm>
            <a:off x="219075" y="227013"/>
            <a:ext cx="74771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28" name="Rectangle 58"/>
          <p:cNvSpPr>
            <a:spLocks noGrp="1" noChangeArrowheads="1"/>
          </p:cNvSpPr>
          <p:nvPr>
            <p:ph type="body" idx="1"/>
          </p:nvPr>
        </p:nvSpPr>
        <p:spPr bwMode="auto">
          <a:xfrm>
            <a:off x="263525" y="1598613"/>
            <a:ext cx="7386638" cy="449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4155" name="Rectangle 59"/>
          <p:cNvSpPr>
            <a:spLocks noGrp="1" noChangeArrowheads="1"/>
          </p:cNvSpPr>
          <p:nvPr>
            <p:ph type="dt" sz="half" idx="2"/>
          </p:nvPr>
        </p:nvSpPr>
        <p:spPr bwMode="auto">
          <a:xfrm>
            <a:off x="301625" y="6242050"/>
            <a:ext cx="1782763"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hangingPunct="1">
              <a:defRPr sz="1000"/>
            </a:lvl1pPr>
          </a:lstStyle>
          <a:p>
            <a:pPr>
              <a:defRPr/>
            </a:pPr>
            <a:endParaRPr lang="en-US"/>
          </a:p>
        </p:txBody>
      </p:sp>
      <p:sp>
        <p:nvSpPr>
          <p:cNvPr id="4156" name="Rectangle 60"/>
          <p:cNvSpPr>
            <a:spLocks noGrp="1" noChangeArrowheads="1"/>
          </p:cNvSpPr>
          <p:nvPr>
            <p:ph type="ftr" sz="quarter" idx="3"/>
          </p:nvPr>
        </p:nvSpPr>
        <p:spPr bwMode="auto">
          <a:xfrm>
            <a:off x="2257425" y="6248400"/>
            <a:ext cx="3455988"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eaLnBrk="1" hangingPunct="1">
              <a:defRPr sz="1000"/>
            </a:lvl1pPr>
          </a:lstStyle>
          <a:p>
            <a:pPr>
              <a:defRPr/>
            </a:pPr>
            <a:endParaRPr lang="en-US"/>
          </a:p>
        </p:txBody>
      </p:sp>
      <p:sp>
        <p:nvSpPr>
          <p:cNvPr id="4157" name="Rectangle 61"/>
          <p:cNvSpPr>
            <a:spLocks noGrp="1" noChangeArrowheads="1"/>
          </p:cNvSpPr>
          <p:nvPr>
            <p:ph type="sldNum" sz="quarter" idx="4"/>
          </p:nvPr>
        </p:nvSpPr>
        <p:spPr bwMode="auto">
          <a:xfrm>
            <a:off x="5867400" y="6248400"/>
            <a:ext cx="175577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eaLnBrk="1" hangingPunct="1">
              <a:defRPr sz="1000" smtClean="0"/>
            </a:lvl1pPr>
          </a:lstStyle>
          <a:p>
            <a:pPr>
              <a:defRPr/>
            </a:pPr>
            <a:fld id="{905F6D98-5AAF-4706-90D5-0CFCFF655954}" type="slidenum">
              <a:rPr lang="ar-SA" altLang="fa-IR"/>
              <a:pPr>
                <a:defRPr/>
              </a:pPr>
              <a:t>‹#›</a:t>
            </a:fld>
            <a:endParaRPr lang="en-US" altLang="fa-IR"/>
          </a:p>
        </p:txBody>
      </p:sp>
      <p:sp>
        <p:nvSpPr>
          <p:cNvPr id="1032" name="Rectangle 61"/>
          <p:cNvSpPr>
            <a:spLocks noChangeArrowheads="1"/>
          </p:cNvSpPr>
          <p:nvPr userDrawn="1"/>
        </p:nvSpPr>
        <p:spPr bwMode="auto">
          <a:xfrm>
            <a:off x="0" y="58738"/>
            <a:ext cx="5357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fa-IR" sz="2400" b="1">
                <a:solidFill>
                  <a:srgbClr val="FFFF00"/>
                </a:solidFill>
                <a:latin typeface="Tahoma" panose="020B0604030504040204" pitchFamily="34" charset="0"/>
                <a:cs typeface="B Titr" panose="00000700000000000000" pitchFamily="2" charset="-78"/>
              </a:rPr>
              <a:t>@PptBank </a:t>
            </a:r>
            <a:r>
              <a:rPr lang="fa-IR" altLang="fa-IR" sz="2400" b="1">
                <a:solidFill>
                  <a:srgbClr val="FFFF00"/>
                </a:solidFill>
                <a:latin typeface="Tahoma" panose="020B0604030504040204" pitchFamily="34" charset="0"/>
                <a:cs typeface="B Titr" panose="00000700000000000000" pitchFamily="2" charset="-78"/>
              </a:rPr>
              <a:t> کانال تلگرامی بانک پاور پوینت</a:t>
            </a:r>
            <a:endParaRPr lang="en-US" altLang="fa-IR" sz="2400" b="1">
              <a:solidFill>
                <a:srgbClr val="FFFF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723"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txStyles>
    <p:titleStyle>
      <a:lvl1pPr algn="l" rtl="1" eaLnBrk="0" fontAlgn="base" hangingPunct="0">
        <a:spcBef>
          <a:spcPct val="0"/>
        </a:spcBef>
        <a:spcAft>
          <a:spcPct val="0"/>
        </a:spcAft>
        <a:defRPr sz="4000">
          <a:solidFill>
            <a:schemeClr val="tx2"/>
          </a:solidFill>
          <a:latin typeface="+mj-lt"/>
          <a:ea typeface="+mj-ea"/>
          <a:cs typeface="+mj-cs"/>
        </a:defRPr>
      </a:lvl1pPr>
      <a:lvl2pPr algn="l" rtl="1" eaLnBrk="0" fontAlgn="base" hangingPunct="0">
        <a:spcBef>
          <a:spcPct val="0"/>
        </a:spcBef>
        <a:spcAft>
          <a:spcPct val="0"/>
        </a:spcAft>
        <a:defRPr sz="4000">
          <a:solidFill>
            <a:schemeClr val="tx2"/>
          </a:solidFill>
          <a:latin typeface="Arial" pitchFamily="34" charset="0"/>
          <a:cs typeface="Arial" pitchFamily="34" charset="0"/>
        </a:defRPr>
      </a:lvl2pPr>
      <a:lvl3pPr algn="l" rtl="1" eaLnBrk="0" fontAlgn="base" hangingPunct="0">
        <a:spcBef>
          <a:spcPct val="0"/>
        </a:spcBef>
        <a:spcAft>
          <a:spcPct val="0"/>
        </a:spcAft>
        <a:defRPr sz="4000">
          <a:solidFill>
            <a:schemeClr val="tx2"/>
          </a:solidFill>
          <a:latin typeface="Arial" pitchFamily="34" charset="0"/>
          <a:cs typeface="Arial" pitchFamily="34" charset="0"/>
        </a:defRPr>
      </a:lvl3pPr>
      <a:lvl4pPr algn="l" rtl="1" eaLnBrk="0" fontAlgn="base" hangingPunct="0">
        <a:spcBef>
          <a:spcPct val="0"/>
        </a:spcBef>
        <a:spcAft>
          <a:spcPct val="0"/>
        </a:spcAft>
        <a:defRPr sz="4000">
          <a:solidFill>
            <a:schemeClr val="tx2"/>
          </a:solidFill>
          <a:latin typeface="Arial" pitchFamily="34" charset="0"/>
          <a:cs typeface="Arial" pitchFamily="34" charset="0"/>
        </a:defRPr>
      </a:lvl4pPr>
      <a:lvl5pPr algn="l" rtl="1" eaLnBrk="0" fontAlgn="base" hangingPunct="0">
        <a:spcBef>
          <a:spcPct val="0"/>
        </a:spcBef>
        <a:spcAft>
          <a:spcPct val="0"/>
        </a:spcAft>
        <a:defRPr sz="4000">
          <a:solidFill>
            <a:schemeClr val="tx2"/>
          </a:solidFill>
          <a:latin typeface="Arial" pitchFamily="34" charset="0"/>
          <a:cs typeface="Arial" pitchFamily="34" charset="0"/>
        </a:defRPr>
      </a:lvl5pPr>
      <a:lvl6pPr marL="457200" algn="l" rtl="1" fontAlgn="base">
        <a:spcBef>
          <a:spcPct val="0"/>
        </a:spcBef>
        <a:spcAft>
          <a:spcPct val="0"/>
        </a:spcAft>
        <a:defRPr sz="4000">
          <a:solidFill>
            <a:schemeClr val="tx2"/>
          </a:solidFill>
          <a:latin typeface="Arial" pitchFamily="34" charset="0"/>
          <a:cs typeface="Arial" pitchFamily="34" charset="0"/>
        </a:defRPr>
      </a:lvl6pPr>
      <a:lvl7pPr marL="914400" algn="l" rtl="1" fontAlgn="base">
        <a:spcBef>
          <a:spcPct val="0"/>
        </a:spcBef>
        <a:spcAft>
          <a:spcPct val="0"/>
        </a:spcAft>
        <a:defRPr sz="4000">
          <a:solidFill>
            <a:schemeClr val="tx2"/>
          </a:solidFill>
          <a:latin typeface="Arial" pitchFamily="34" charset="0"/>
          <a:cs typeface="Arial" pitchFamily="34" charset="0"/>
        </a:defRPr>
      </a:lvl7pPr>
      <a:lvl8pPr marL="1371600" algn="l" rtl="1" fontAlgn="base">
        <a:spcBef>
          <a:spcPct val="0"/>
        </a:spcBef>
        <a:spcAft>
          <a:spcPct val="0"/>
        </a:spcAft>
        <a:defRPr sz="4000">
          <a:solidFill>
            <a:schemeClr val="tx2"/>
          </a:solidFill>
          <a:latin typeface="Arial" pitchFamily="34" charset="0"/>
          <a:cs typeface="Arial" pitchFamily="34" charset="0"/>
        </a:defRPr>
      </a:lvl8pPr>
      <a:lvl9pPr marL="1828800" algn="l" rtl="1" fontAlgn="base">
        <a:spcBef>
          <a:spcPct val="0"/>
        </a:spcBef>
        <a:spcAft>
          <a:spcPct val="0"/>
        </a:spcAft>
        <a:defRPr sz="40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Blip>
          <a:blip r:embed="rId18"/>
        </a:buBlip>
        <a:defRPr sz="3200">
          <a:solidFill>
            <a:schemeClr val="tx1"/>
          </a:solidFill>
          <a:latin typeface="+mn-lt"/>
          <a:ea typeface="+mn-ea"/>
          <a:cs typeface="+mn-cs"/>
        </a:defRPr>
      </a:lvl1pPr>
      <a:lvl2pPr marL="742950" indent="-285750" algn="r" rtl="1" eaLnBrk="0" fontAlgn="base" hangingPunct="0">
        <a:spcBef>
          <a:spcPct val="20000"/>
        </a:spcBef>
        <a:spcAft>
          <a:spcPct val="0"/>
        </a:spcAft>
        <a:buSzPct val="80000"/>
        <a:buBlip>
          <a:blip r:embed="rId19"/>
        </a:buBlip>
        <a:defRPr sz="2800">
          <a:solidFill>
            <a:schemeClr val="tx1"/>
          </a:solidFill>
          <a:latin typeface="+mn-lt"/>
          <a:cs typeface="+mn-cs"/>
        </a:defRPr>
      </a:lvl2pPr>
      <a:lvl3pPr marL="1143000" indent="-228600" algn="r" rtl="1" eaLnBrk="0" fontAlgn="base" hangingPunct="0">
        <a:spcBef>
          <a:spcPct val="20000"/>
        </a:spcBef>
        <a:spcAft>
          <a:spcPct val="0"/>
        </a:spcAft>
        <a:buSzPct val="70000"/>
        <a:buBlip>
          <a:blip r:embed="rId20"/>
        </a:buBlip>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3" Type="http://schemas.openxmlformats.org/officeDocument/2006/relationships/image" Target="file:///M:\six%20sigma%20iran_files\STR.gif" TargetMode="External"/><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304800" y="457200"/>
            <a:ext cx="7386638" cy="5181600"/>
          </a:xfrm>
        </p:spPr>
        <p:txBody>
          <a:bodyPr/>
          <a:lstStyle/>
          <a:p>
            <a:pPr algn="ctr">
              <a:buFontTx/>
              <a:buNone/>
            </a:pPr>
            <a:r>
              <a:rPr lang="fa-IR" altLang="fa-IR" b="1" dirty="0" smtClean="0">
                <a:solidFill>
                  <a:schemeClr val="bg2"/>
                </a:solidFill>
                <a:cs typeface="B Zar" panose="00000400000000000000" pitchFamily="2" charset="-78"/>
              </a:rPr>
              <a:t>موضوع</a:t>
            </a:r>
            <a:r>
              <a:rPr lang="fa-IR" altLang="fa-IR" b="1" dirty="0" smtClean="0">
                <a:solidFill>
                  <a:schemeClr val="bg2"/>
                </a:solidFill>
                <a:cs typeface="B Zar" panose="00000400000000000000" pitchFamily="2" charset="-78"/>
              </a:rPr>
              <a:t>:</a:t>
            </a:r>
          </a:p>
          <a:p>
            <a:pPr algn="ctr">
              <a:buFontTx/>
              <a:buNone/>
            </a:pPr>
            <a:r>
              <a:rPr lang="fa-IR" altLang="fa-IR" b="1" dirty="0" smtClean="0">
                <a:solidFill>
                  <a:schemeClr val="bg2"/>
                </a:solidFill>
                <a:cs typeface="B Zar" panose="00000400000000000000" pitchFamily="2" charset="-78"/>
              </a:rPr>
              <a:t>شش سیگما</a:t>
            </a:r>
          </a:p>
          <a:p>
            <a:pPr algn="ctr">
              <a:buFontTx/>
              <a:buNone/>
            </a:pPr>
            <a:endParaRPr lang="fa-IR" altLang="fa-IR" b="1" dirty="0" smtClean="0">
              <a:solidFill>
                <a:schemeClr val="bg2"/>
              </a:solidFill>
              <a:cs typeface="B Zar" panose="00000400000000000000" pitchFamily="2" charset="-78"/>
            </a:endParaRPr>
          </a:p>
          <a:p>
            <a:pPr>
              <a:buFontTx/>
              <a:buNone/>
            </a:pPr>
            <a:endParaRPr lang="en-US" altLang="fa-I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Content Placeholder 2"/>
          <p:cNvSpPr>
            <a:spLocks noGrp="1"/>
          </p:cNvSpPr>
          <p:nvPr>
            <p:ph idx="1"/>
          </p:nvPr>
        </p:nvSpPr>
        <p:spPr/>
        <p:txBody>
          <a:bodyPr/>
          <a:lstStyle/>
          <a:p>
            <a:r>
              <a:rPr lang="ar-SA" altLang="fa-IR" sz="3600" smtClean="0">
                <a:solidFill>
                  <a:schemeClr val="bg2"/>
                </a:solidFill>
                <a:cs typeface="B Kamran" panose="00000400000000000000" pitchFamily="2" charset="-78"/>
              </a:rPr>
              <a:t>مسلماً توجه به نياز مشتري چيزي نيست كه منحصر به شش سيگما باشد بلكه اين امر، همانطور كه گفته شد، از ديدگاه نظريه و هدف مهم است. با توجه به تعريف بالا مشخص مي شود كه در شش سيگما چه فعاليت بهبود براي فرايند و چه طراحي محصول جديد باشد از روش هاي مدرن استفاده مي شود. </a:t>
            </a:r>
            <a:endParaRPr lang="fa-IR" altLang="fa-IR" sz="3600" smtClean="0">
              <a:solidFill>
                <a:schemeClr val="bg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lstStyle/>
          <a:p>
            <a:r>
              <a:rPr lang="ar-SA" altLang="fa-IR" sz="3600" smtClean="0">
                <a:solidFill>
                  <a:schemeClr val="bg2"/>
                </a:solidFill>
                <a:cs typeface="B Kamran" panose="00000400000000000000" pitchFamily="2" charset="-78"/>
              </a:rPr>
              <a:t>در مورد فرايند اصلاح، پس از چرخه برنامه ريزي، انجام ، بررسي و عمل </a:t>
            </a:r>
            <a:r>
              <a:rPr lang="en-US" altLang="fa-IR" sz="3600" b="1" smtClean="0">
                <a:solidFill>
                  <a:schemeClr val="bg2"/>
                </a:solidFill>
                <a:cs typeface="B Kamran" panose="00000400000000000000" pitchFamily="2" charset="-78"/>
              </a:rPr>
              <a:t>(PDCA)</a:t>
            </a:r>
            <a:r>
              <a:rPr lang="ar-SA" altLang="fa-IR" sz="3600" smtClean="0">
                <a:solidFill>
                  <a:schemeClr val="bg2"/>
                </a:solidFill>
                <a:cs typeface="B Kamran" panose="00000400000000000000" pitchFamily="2" charset="-78"/>
              </a:rPr>
              <a:t>الگو برداري مي شود. يكي ديگر از روشهاي مشهور در فرايند اصلاح پنج مرحله اي تعريف، اندازه گيري، تحليل ، بهبود و كنترل </a:t>
            </a:r>
            <a:r>
              <a:rPr lang="en-US" altLang="fa-IR" sz="3600" smtClean="0">
                <a:solidFill>
                  <a:schemeClr val="bg2"/>
                </a:solidFill>
                <a:cs typeface="B Kamran" panose="00000400000000000000" pitchFamily="2" charset="-78"/>
              </a:rPr>
              <a:t> </a:t>
            </a:r>
            <a:r>
              <a:rPr lang="en-US" altLang="fa-IR" sz="3600" b="1" smtClean="0">
                <a:solidFill>
                  <a:schemeClr val="bg2"/>
                </a:solidFill>
                <a:cs typeface="B Kamran" panose="00000400000000000000" pitchFamily="2" charset="-78"/>
              </a:rPr>
              <a:t>(DMAIC</a:t>
            </a:r>
            <a:r>
              <a:rPr lang="en-US" altLang="fa-IR" sz="3600" smtClean="0">
                <a:solidFill>
                  <a:schemeClr val="bg2"/>
                </a:solidFill>
                <a:cs typeface="B Kamran" panose="00000400000000000000" pitchFamily="2" charset="-78"/>
              </a:rPr>
              <a:t>)</a:t>
            </a:r>
            <a:r>
              <a:rPr lang="ar-SA" altLang="fa-IR" sz="3600" smtClean="0">
                <a:solidFill>
                  <a:schemeClr val="bg2"/>
                </a:solidFill>
                <a:cs typeface="B Kamran" panose="00000400000000000000" pitchFamily="2" charset="-78"/>
              </a:rPr>
              <a:t> است. مجموعه مراحل تا اندازه اي متفاوت نيز موسوم به طراحي براي شش سيگما براي طراحي بنيادي و سود ده محصول (تعريف،اندازه گيري، تحليل، طراحي و تأييد) استفاده</a:t>
            </a:r>
            <a:r>
              <a:rPr lang="en-US" altLang="fa-IR" sz="3600" smtClean="0">
                <a:solidFill>
                  <a:schemeClr val="bg2"/>
                </a:solidFill>
                <a:cs typeface="B Kamran" panose="00000400000000000000" pitchFamily="2" charset="-78"/>
              </a:rPr>
              <a:t> </a:t>
            </a:r>
            <a:r>
              <a:rPr lang="ar-SA" altLang="fa-IR" sz="3600" smtClean="0">
                <a:solidFill>
                  <a:schemeClr val="bg2"/>
                </a:solidFill>
                <a:cs typeface="B Kamran" panose="00000400000000000000" pitchFamily="2" charset="-78"/>
              </a:rPr>
              <a:t> </a:t>
            </a:r>
            <a:r>
              <a:rPr lang="fa-IR" altLang="fa-IR" sz="3600" smtClean="0">
                <a:solidFill>
                  <a:schemeClr val="bg2"/>
                </a:solidFill>
                <a:cs typeface="B Kamran" panose="00000400000000000000" pitchFamily="2" charset="-78"/>
              </a:rPr>
              <a:t>می</a:t>
            </a:r>
            <a:r>
              <a:rPr lang="ar-SA" altLang="fa-IR" sz="3600" smtClean="0">
                <a:solidFill>
                  <a:schemeClr val="bg2"/>
                </a:solidFill>
                <a:cs typeface="B Kamran" panose="00000400000000000000" pitchFamily="2" charset="-78"/>
              </a:rPr>
              <a:t>شود.</a:t>
            </a:r>
            <a:endParaRPr lang="fa-IR" altLang="fa-IR" sz="3600" smtClean="0">
              <a:solidFill>
                <a:schemeClr val="bg2"/>
              </a:solidFill>
            </a:endParaRPr>
          </a:p>
          <a:p>
            <a:endParaRPr lang="fa-IR" altLang="fa-I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fa-IR" altLang="fa-IR" smtClean="0">
                <a:solidFill>
                  <a:schemeClr val="bg2"/>
                </a:solidFill>
              </a:rPr>
              <a:t>متخصصان شش سیگما</a:t>
            </a:r>
            <a:endParaRPr lang="en-US" altLang="fa-IR" smtClean="0">
              <a:solidFill>
                <a:schemeClr val="bg2"/>
              </a:solidFill>
            </a:endParaRPr>
          </a:p>
        </p:txBody>
      </p:sp>
      <p:sp>
        <p:nvSpPr>
          <p:cNvPr id="20483" name="Rectangle 3"/>
          <p:cNvSpPr>
            <a:spLocks noGrp="1" noChangeArrowheads="1"/>
          </p:cNvSpPr>
          <p:nvPr>
            <p:ph type="body" idx="1"/>
          </p:nvPr>
        </p:nvSpPr>
        <p:spPr/>
        <p:txBody>
          <a:bodyPr/>
          <a:lstStyle/>
          <a:p>
            <a:pPr algn="just" eaLnBrk="1" hangingPunct="1">
              <a:lnSpc>
                <a:spcPct val="90000"/>
              </a:lnSpc>
              <a:buFontTx/>
              <a:buNone/>
            </a:pPr>
            <a:r>
              <a:rPr lang="en-US" altLang="fa-IR" sz="2800" smtClean="0">
                <a:solidFill>
                  <a:schemeClr val="tx2"/>
                </a:solidFill>
                <a:cs typeface="B Kamran" panose="00000400000000000000" pitchFamily="2" charset="-78"/>
              </a:rPr>
              <a:t>  			 </a:t>
            </a:r>
            <a:r>
              <a:rPr lang="ar-SA" altLang="fa-IR" sz="2800" smtClean="0">
                <a:solidFill>
                  <a:schemeClr val="bg2"/>
                </a:solidFill>
                <a:cs typeface="B Kamran" panose="00000400000000000000" pitchFamily="2" charset="-78"/>
              </a:rPr>
              <a:t>در شش سيگما از متخصصان مختلفي در زمينه اصلاح استفاده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مي شود كه</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به كمربند مشكي</a:t>
            </a:r>
            <a:r>
              <a:rPr lang="en-US" altLang="fa-IR" sz="2800" smtClean="0">
                <a:solidFill>
                  <a:schemeClr val="bg2"/>
                </a:solidFill>
                <a:cs typeface="B Kamran" panose="00000400000000000000" pitchFamily="2" charset="-78"/>
              </a:rPr>
              <a:t>3</a:t>
            </a:r>
            <a:r>
              <a:rPr lang="ar-SA" altLang="fa-IR" sz="2800" smtClean="0">
                <a:solidFill>
                  <a:schemeClr val="bg2"/>
                </a:solidFill>
                <a:cs typeface="B Kamran" panose="00000400000000000000" pitchFamily="2" charset="-78"/>
              </a:rPr>
              <a:t>، كمربند مشكي ارشد، كمربند سبز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و پشتيبان پروژه موسومند. كمربند مشكي به صورت تمام وقت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پروژه اصلاح را رهبري مي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كند و معمولاً 4 هفته آموزش مي بيند. كمربند مشكي ارشد آموزش بيشتري مي بيند و به طور كلي به عنوان معرف و مشاور داخلي عمل مي كند. </a:t>
            </a:r>
            <a:endParaRPr lang="en-US" altLang="fa-IR" sz="2800" smtClean="0">
              <a:solidFill>
                <a:schemeClr val="bg2"/>
              </a:solidFill>
              <a:cs typeface="B Kamran" panose="00000400000000000000" pitchFamily="2" charset="-78"/>
            </a:endParaRPr>
          </a:p>
        </p:txBody>
      </p:sp>
      <p:pic>
        <p:nvPicPr>
          <p:cNvPr id="20484" name="Picture 4" descr="mascotte_travaux"/>
          <p:cNvPicPr>
            <a:picLocks noChangeAspect="1" noChangeArrowheads="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5791200" y="1752600"/>
            <a:ext cx="1447800" cy="1447800"/>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Content Placeholder 2"/>
          <p:cNvSpPr>
            <a:spLocks noGrp="1"/>
          </p:cNvSpPr>
          <p:nvPr>
            <p:ph idx="1"/>
          </p:nvPr>
        </p:nvSpPr>
        <p:spPr/>
        <p:txBody>
          <a:bodyPr/>
          <a:lstStyle/>
          <a:p>
            <a:r>
              <a:rPr lang="ar-SA" altLang="fa-IR" smtClean="0">
                <a:solidFill>
                  <a:schemeClr val="bg2"/>
                </a:solidFill>
                <a:cs typeface="B Kamran" panose="00000400000000000000" pitchFamily="2" charset="-78"/>
              </a:rPr>
              <a:t>كمربندهاي سبز، متخصصان نيمه وقت در حوزة اصلاح هستند كه به خاطر نقش حمايتي از پروژه اصلاح به آموزش كمتري نياز دارند و بالاخره پشتيبان پروژه كه پروژه مهم راهبردي را براي تيم هاي اصلاح شناسايي مي كنند و منابع لازم را در اختيار اعضا مي گذارند به جاي آموزش مفصل صرفاً اطلاعاتي براي آشنايي (دربارة شش سيگما) دريافت مي كنند. همانطور كه مشاهده مي شود، آموزش گسترده و متفاوت جزء لاينفك روش شش سيگما مي باشد. پس از تعريف شش سيگما به اصول اوليه نظريه هدف كه پايه و اساس شناخت شش سيگما را تشكيل مي دهد مي پردازيم.</a:t>
            </a:r>
            <a:endParaRPr lang="fa-IR" altLang="fa-I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ar-SA" altLang="fa-IR" smtClean="0">
                <a:solidFill>
                  <a:schemeClr val="bg2"/>
                </a:solidFill>
              </a:rPr>
              <a:t>چرخه شش سيگما</a:t>
            </a:r>
            <a:endParaRPr lang="en-US" altLang="fa-IR" smtClean="0">
              <a:solidFill>
                <a:schemeClr val="bg2"/>
              </a:solidFill>
            </a:endParaRPr>
          </a:p>
        </p:txBody>
      </p:sp>
      <p:sp>
        <p:nvSpPr>
          <p:cNvPr id="22531" name="Rectangle 3"/>
          <p:cNvSpPr>
            <a:spLocks noGrp="1" noChangeArrowheads="1"/>
          </p:cNvSpPr>
          <p:nvPr>
            <p:ph type="body" idx="1"/>
          </p:nvPr>
        </p:nvSpPr>
        <p:spPr/>
        <p:txBody>
          <a:bodyPr/>
          <a:lstStyle/>
          <a:p>
            <a:pPr algn="just" eaLnBrk="1" hangingPunct="1">
              <a:lnSpc>
                <a:spcPct val="90000"/>
              </a:lnSpc>
              <a:buFontTx/>
              <a:buNone/>
            </a:pP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چرخه </a:t>
            </a:r>
            <a:r>
              <a:rPr lang="en-US" altLang="fa-IR" sz="2000" smtClean="0">
                <a:solidFill>
                  <a:schemeClr val="bg2"/>
                </a:solidFill>
                <a:cs typeface="B Kamran" panose="00000400000000000000" pitchFamily="2" charset="-78"/>
              </a:rPr>
              <a:t>DMAIC</a:t>
            </a:r>
            <a:r>
              <a:rPr lang="ar-SA" altLang="fa-IR" sz="2800" smtClean="0">
                <a:solidFill>
                  <a:schemeClr val="bg2"/>
                </a:solidFill>
                <a:cs typeface="B Kamran" panose="00000400000000000000" pitchFamily="2" charset="-78"/>
              </a:rPr>
              <a:t> متدولوژي نتيجه گرايي مي باشد كه پروژه هاي شش سيگما برمبناي آن انجام ميگيرند . بعبارتي ساده تر چرخه </a:t>
            </a:r>
            <a:r>
              <a:rPr lang="en-US" altLang="fa-IR" sz="2000" smtClean="0">
                <a:solidFill>
                  <a:schemeClr val="bg2"/>
                </a:solidFill>
                <a:cs typeface="B Kamran" panose="00000400000000000000" pitchFamily="2" charset="-78"/>
              </a:rPr>
              <a:t>DMAIC</a:t>
            </a:r>
            <a:r>
              <a:rPr lang="ar-SA" altLang="fa-IR" sz="2800" smtClean="0">
                <a:solidFill>
                  <a:schemeClr val="bg2"/>
                </a:solidFill>
                <a:cs typeface="B Kamran" panose="00000400000000000000" pitchFamily="2" charset="-78"/>
              </a:rPr>
              <a:t> روش سيستماتيك و منظم براي حل مسائل و پيشبرد اين دست از پروژه ها مي باشد .  </a:t>
            </a:r>
            <a:r>
              <a:rPr lang="en-US" altLang="fa-IR" sz="2000" smtClean="0">
                <a:solidFill>
                  <a:schemeClr val="bg2"/>
                </a:solidFill>
                <a:cs typeface="B Kamran" panose="00000400000000000000" pitchFamily="2" charset="-78"/>
              </a:rPr>
              <a:t>DMAIC</a:t>
            </a:r>
            <a:r>
              <a:rPr lang="ar-SA" altLang="fa-IR" sz="2800" smtClean="0">
                <a:solidFill>
                  <a:schemeClr val="bg2"/>
                </a:solidFill>
                <a:cs typeface="B Kamran" panose="00000400000000000000" pitchFamily="2" charset="-78"/>
              </a:rPr>
              <a:t> مخفف كلمات </a:t>
            </a:r>
            <a:r>
              <a:rPr lang="en-US" altLang="fa-IR" sz="2000" smtClean="0">
                <a:solidFill>
                  <a:schemeClr val="bg2"/>
                </a:solidFill>
                <a:cs typeface="B Kamran" panose="00000400000000000000" pitchFamily="2" charset="-78"/>
              </a:rPr>
              <a:t>Define</a:t>
            </a:r>
            <a:r>
              <a:rPr lang="ar-SA" altLang="fa-IR" sz="2800" smtClean="0">
                <a:solidFill>
                  <a:schemeClr val="bg2"/>
                </a:solidFill>
                <a:cs typeface="B Kamran" panose="00000400000000000000" pitchFamily="2" charset="-78"/>
              </a:rPr>
              <a:t> ( تعريف ) ، </a:t>
            </a:r>
            <a:r>
              <a:rPr lang="en-US" altLang="fa-IR" sz="2000" smtClean="0">
                <a:solidFill>
                  <a:schemeClr val="bg2"/>
                </a:solidFill>
                <a:cs typeface="B Kamran" panose="00000400000000000000" pitchFamily="2" charset="-78"/>
              </a:rPr>
              <a:t>Measure</a:t>
            </a:r>
            <a:r>
              <a:rPr lang="ar-SA" altLang="fa-IR" sz="2800" smtClean="0">
                <a:solidFill>
                  <a:schemeClr val="bg2"/>
                </a:solidFill>
                <a:cs typeface="B Kamran" panose="00000400000000000000" pitchFamily="2" charset="-78"/>
              </a:rPr>
              <a:t> ( اندازه گيري) ، </a:t>
            </a:r>
            <a:r>
              <a:rPr lang="en-US" altLang="fa-IR" sz="2000" smtClean="0">
                <a:solidFill>
                  <a:schemeClr val="bg2"/>
                </a:solidFill>
                <a:cs typeface="B Kamran" panose="00000400000000000000" pitchFamily="2" charset="-78"/>
              </a:rPr>
              <a:t>Analyze </a:t>
            </a:r>
            <a:r>
              <a:rPr lang="ar-SA" altLang="fa-IR" sz="2800" smtClean="0">
                <a:solidFill>
                  <a:schemeClr val="bg2"/>
                </a:solidFill>
                <a:cs typeface="B Kamran" panose="00000400000000000000" pitchFamily="2" charset="-78"/>
              </a:rPr>
              <a:t> ( تحليل) ، </a:t>
            </a:r>
            <a:r>
              <a:rPr lang="en-US" altLang="fa-IR" sz="2000" smtClean="0">
                <a:solidFill>
                  <a:schemeClr val="bg2"/>
                </a:solidFill>
                <a:cs typeface="B Kamran" panose="00000400000000000000" pitchFamily="2" charset="-78"/>
              </a:rPr>
              <a:t>Improve</a:t>
            </a:r>
            <a:r>
              <a:rPr lang="ar-SA" altLang="fa-IR" sz="2800" smtClean="0">
                <a:solidFill>
                  <a:schemeClr val="bg2"/>
                </a:solidFill>
                <a:cs typeface="B Kamran" panose="00000400000000000000" pitchFamily="2" charset="-78"/>
              </a:rPr>
              <a:t> ( بهبود ) ، </a:t>
            </a:r>
            <a:r>
              <a:rPr lang="en-US" altLang="fa-IR" sz="2000" smtClean="0">
                <a:solidFill>
                  <a:schemeClr val="bg2"/>
                </a:solidFill>
                <a:cs typeface="B Kamran" panose="00000400000000000000" pitchFamily="2" charset="-78"/>
              </a:rPr>
              <a:t>Control</a:t>
            </a:r>
            <a:r>
              <a:rPr lang="ar-SA" altLang="fa-IR" sz="2800" smtClean="0">
                <a:solidFill>
                  <a:schemeClr val="bg2"/>
                </a:solidFill>
                <a:cs typeface="B Kamran" panose="00000400000000000000" pitchFamily="2" charset="-78"/>
              </a:rPr>
              <a:t> ( كنترل ) مي باشد  </a:t>
            </a:r>
          </a:p>
          <a:p>
            <a:pPr algn="just" eaLnBrk="1" hangingPunct="1">
              <a:lnSpc>
                <a:spcPct val="90000"/>
              </a:lnSpc>
              <a:buFontTx/>
              <a:buNone/>
            </a:pPr>
            <a:endParaRPr lang="en-US" altLang="fa-IR" sz="2800" smtClean="0">
              <a:cs typeface="B Kamran" panose="00000400000000000000" pitchFamily="2" charset="-78"/>
            </a:endParaRPr>
          </a:p>
          <a:p>
            <a:pPr eaLnBrk="1" hangingPunct="1">
              <a:lnSpc>
                <a:spcPct val="90000"/>
              </a:lnSpc>
              <a:buFontTx/>
              <a:buNone/>
            </a:pPr>
            <a:endParaRPr lang="en-US" altLang="fa-IR" sz="2800" smtClean="0">
              <a:cs typeface="B Kamran" panose="00000400000000000000" pitchFamily="2" charset="-78"/>
            </a:endParaRPr>
          </a:p>
          <a:p>
            <a:pPr eaLnBrk="1" hangingPunct="1">
              <a:lnSpc>
                <a:spcPct val="90000"/>
              </a:lnSpc>
              <a:buFontTx/>
              <a:buNone/>
            </a:pPr>
            <a:endParaRPr lang="en-US" altLang="fa-IR" sz="2800" smtClean="0">
              <a:cs typeface="B Kamran" panose="00000400000000000000" pitchFamily="2" charset="-78"/>
            </a:endParaRPr>
          </a:p>
        </p:txBody>
      </p:sp>
      <p:pic>
        <p:nvPicPr>
          <p:cNvPr id="22532" name="Picture 4" descr="six_sigma_dmaic72d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3810000"/>
            <a:ext cx="284480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ar-SA" altLang="fa-IR" sz="3600" smtClean="0">
                <a:solidFill>
                  <a:schemeClr val="bg2"/>
                </a:solidFill>
              </a:rPr>
              <a:t>تعريف </a:t>
            </a:r>
            <a:r>
              <a:rPr lang="en-US" altLang="fa-IR" sz="2800" smtClean="0">
                <a:solidFill>
                  <a:schemeClr val="bg2"/>
                </a:solidFill>
              </a:rPr>
              <a:t>(Define)</a:t>
            </a:r>
            <a:r>
              <a:rPr lang="ar-SA" altLang="fa-IR" sz="3600" smtClean="0">
                <a:solidFill>
                  <a:srgbClr val="DDDDDD"/>
                </a:solidFill>
              </a:rPr>
              <a:t/>
            </a:r>
            <a:br>
              <a:rPr lang="ar-SA" altLang="fa-IR" sz="3600" smtClean="0">
                <a:solidFill>
                  <a:srgbClr val="DDDDDD"/>
                </a:solidFill>
              </a:rPr>
            </a:br>
            <a:endParaRPr lang="en-US" altLang="fa-IR" sz="3600" smtClean="0">
              <a:solidFill>
                <a:srgbClr val="DDDDDD"/>
              </a:solidFill>
            </a:endParaRPr>
          </a:p>
        </p:txBody>
      </p:sp>
      <p:sp>
        <p:nvSpPr>
          <p:cNvPr id="23555" name="Rectangle 3"/>
          <p:cNvSpPr>
            <a:spLocks noGrp="1" noChangeArrowheads="1"/>
          </p:cNvSpPr>
          <p:nvPr>
            <p:ph type="body" idx="1"/>
          </p:nvPr>
        </p:nvSpPr>
        <p:spPr>
          <a:xfrm>
            <a:off x="228600" y="1219200"/>
            <a:ext cx="7386638" cy="5106988"/>
          </a:xfrm>
        </p:spPr>
        <p:txBody>
          <a:bodyPr/>
          <a:lstStyle/>
          <a:p>
            <a:pPr algn="just" eaLnBrk="1" hangingPunct="1">
              <a:lnSpc>
                <a:spcPct val="80000"/>
              </a:lnSpc>
              <a:buFontTx/>
              <a:buNone/>
            </a:pPr>
            <a:r>
              <a:rPr lang="ar-SA" altLang="fa-IR" sz="2400" smtClean="0">
                <a:solidFill>
                  <a:schemeClr val="bg2"/>
                </a:solidFill>
                <a:cs typeface="B Kamran" panose="00000400000000000000" pitchFamily="2" charset="-78"/>
              </a:rPr>
              <a:t>در اين فاز هدف و محدوده پروژه تعريف شده و اطلاعات موجود مربوط به فرايند و مشتري جمع آوري مي شود . خروجي اين فاز شامل موارد زير مي باشد :</a:t>
            </a:r>
            <a:endParaRPr lang="en-US" altLang="fa-IR" sz="2400" smtClean="0">
              <a:solidFill>
                <a:schemeClr val="bg2"/>
              </a:solidFill>
              <a:cs typeface="B Kamran" panose="00000400000000000000" pitchFamily="2" charset="-78"/>
            </a:endParaRPr>
          </a:p>
          <a:p>
            <a:pPr algn="just" eaLnBrk="1" hangingPunct="1">
              <a:lnSpc>
                <a:spcPct val="80000"/>
              </a:lnSpc>
              <a:buFontTx/>
              <a:buNone/>
            </a:pPr>
            <a:endParaRPr lang="en-US" altLang="fa-IR" sz="2400" smtClean="0">
              <a:solidFill>
                <a:schemeClr val="bg2"/>
              </a:solidFill>
              <a:cs typeface="B Kamran" panose="00000400000000000000" pitchFamily="2" charset="-78"/>
            </a:endParaRPr>
          </a:p>
          <a:p>
            <a:pPr algn="just" eaLnBrk="1" hangingPunct="1">
              <a:lnSpc>
                <a:spcPct val="80000"/>
              </a:lnSpc>
              <a:buFontTx/>
              <a:buNone/>
            </a:pPr>
            <a:r>
              <a:rPr lang="en-US" altLang="fa-IR" sz="2000" smtClean="0">
                <a:solidFill>
                  <a:schemeClr val="bg2"/>
                </a:solidFill>
                <a:cs typeface="B Kamran" panose="00000400000000000000" pitchFamily="2" charset="-78"/>
              </a:rPr>
              <a:t>	</a:t>
            </a:r>
            <a:r>
              <a:rPr lang="ar-SA" altLang="fa-IR" sz="2000" smtClean="0">
                <a:solidFill>
                  <a:schemeClr val="bg2"/>
                </a:solidFill>
                <a:cs typeface="B Kamran" panose="00000400000000000000" pitchFamily="2" charset="-78"/>
              </a:rPr>
              <a:t>1</a:t>
            </a:r>
            <a:r>
              <a:rPr lang="ar-SA" altLang="fa-IR" sz="2800" smtClean="0">
                <a:solidFill>
                  <a:schemeClr val="bg2"/>
                </a:solidFill>
                <a:cs typeface="B Kamran" panose="00000400000000000000" pitchFamily="2" charset="-78"/>
              </a:rPr>
              <a:t>.  تعريف واضحي از بهبود هاي برنامه ريزي شده ( مورد تجاري و منشور تيم )</a:t>
            </a:r>
            <a:endParaRPr lang="en-US" altLang="fa-IR" sz="2800" smtClean="0">
              <a:solidFill>
                <a:schemeClr val="bg2"/>
              </a:solidFill>
              <a:cs typeface="B Kamran" panose="00000400000000000000" pitchFamily="2" charset="-78"/>
            </a:endParaRPr>
          </a:p>
          <a:p>
            <a:pPr algn="just" eaLnBrk="1" hangingPunct="1">
              <a:lnSpc>
                <a:spcPct val="80000"/>
              </a:lnSpc>
              <a:buFontTx/>
              <a:buNone/>
            </a:pPr>
            <a:endParaRPr lang="ar-SA" altLang="fa-IR" sz="2800" smtClean="0">
              <a:solidFill>
                <a:schemeClr val="bg2"/>
              </a:solidFill>
              <a:cs typeface="B Kamran" panose="00000400000000000000" pitchFamily="2" charset="-78"/>
            </a:endParaRPr>
          </a:p>
          <a:p>
            <a:pPr algn="just" eaLnBrk="1" hangingPunct="1">
              <a:lnSpc>
                <a:spcPct val="80000"/>
              </a:lnSpc>
              <a:buFontTx/>
              <a:buNone/>
            </a:pP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2. نقشه و طرح فرايند </a:t>
            </a:r>
            <a:r>
              <a:rPr lang="en-US" altLang="fa-IR" sz="2000" smtClean="0">
                <a:solidFill>
                  <a:schemeClr val="bg2"/>
                </a:solidFill>
                <a:cs typeface="B Kamran" panose="00000400000000000000" pitchFamily="2" charset="-78"/>
              </a:rPr>
              <a:t>(SIPOC)</a:t>
            </a:r>
            <a:endParaRPr lang="fa-IR" altLang="fa-IR" sz="2000" smtClean="0">
              <a:solidFill>
                <a:schemeClr val="bg2"/>
              </a:solidFill>
              <a:cs typeface="B Kamran" panose="00000400000000000000" pitchFamily="2" charset="-78"/>
            </a:endParaRPr>
          </a:p>
          <a:p>
            <a:pPr algn="just" eaLnBrk="1" hangingPunct="1">
              <a:lnSpc>
                <a:spcPct val="80000"/>
              </a:lnSpc>
              <a:buFontTx/>
              <a:buNone/>
            </a:pPr>
            <a:endParaRPr lang="ar-SA" altLang="fa-IR" sz="2800" smtClean="0">
              <a:solidFill>
                <a:schemeClr val="bg2"/>
              </a:solidFill>
              <a:cs typeface="B Kamran" panose="00000400000000000000" pitchFamily="2" charset="-78"/>
            </a:endParaRPr>
          </a:p>
          <a:p>
            <a:pPr algn="just" eaLnBrk="1" hangingPunct="1">
              <a:lnSpc>
                <a:spcPct val="80000"/>
              </a:lnSpc>
              <a:buFontTx/>
              <a:buNone/>
            </a:pP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3.  ليستي از مواردي كه براي مشتري مهم است .</a:t>
            </a:r>
            <a:endParaRPr lang="en-US" altLang="fa-IR" sz="2800" smtClean="0">
              <a:solidFill>
                <a:schemeClr val="bg2"/>
              </a:solidFill>
              <a:cs typeface="B Kamran" panose="00000400000000000000" pitchFamily="2" charset="-78"/>
            </a:endParaRPr>
          </a:p>
          <a:p>
            <a:pPr algn="just" eaLnBrk="1" hangingPunct="1">
              <a:lnSpc>
                <a:spcPct val="80000"/>
              </a:lnSpc>
              <a:buFontTx/>
              <a:buNone/>
            </a:pPr>
            <a:endParaRPr lang="en-US" altLang="fa-IR" sz="2800" smtClean="0">
              <a:solidFill>
                <a:srgbClr val="FFFFFF"/>
              </a:solidFill>
              <a:cs typeface="B Kamran" panose="00000400000000000000" pitchFamily="2" charset="-78"/>
            </a:endParaRPr>
          </a:p>
          <a:p>
            <a:pPr algn="just" eaLnBrk="1" hangingPunct="1">
              <a:lnSpc>
                <a:spcPct val="80000"/>
              </a:lnSpc>
              <a:buFontTx/>
              <a:buNone/>
            </a:pPr>
            <a:endParaRPr lang="en-US" altLang="fa-IR" sz="2000" smtClean="0">
              <a:solidFill>
                <a:schemeClr val="tx2"/>
              </a:solidFill>
              <a:cs typeface="B Kamran" panose="00000400000000000000" pitchFamily="2" charset="-78"/>
            </a:endParaRPr>
          </a:p>
          <a:p>
            <a:pPr algn="just" eaLnBrk="1" hangingPunct="1">
              <a:lnSpc>
                <a:spcPct val="80000"/>
              </a:lnSpc>
              <a:buFontTx/>
              <a:buNone/>
            </a:pPr>
            <a:endParaRPr lang="ar-SA" altLang="fa-IR" sz="900" smtClean="0">
              <a:solidFill>
                <a:schemeClr val="tx2"/>
              </a:solidFill>
              <a:cs typeface="B Kamran" panose="00000400000000000000" pitchFamily="2" charset="-78"/>
            </a:endParaRPr>
          </a:p>
          <a:p>
            <a:pPr algn="ctr" eaLnBrk="1" hangingPunct="1">
              <a:lnSpc>
                <a:spcPct val="80000"/>
              </a:lnSpc>
              <a:buFont typeface="Wingdings" panose="05000000000000000000" pitchFamily="2" charset="2"/>
              <a:buChar char="q"/>
            </a:pPr>
            <a:endParaRPr lang="en-US" altLang="fa-IR" sz="2400" b="1" smtClean="0">
              <a:solidFill>
                <a:schemeClr val="tx2"/>
              </a:solidFill>
              <a:cs typeface="B Kamran" panose="00000400000000000000" pitchFamily="2" charset="-78"/>
            </a:endParaRPr>
          </a:p>
          <a:p>
            <a:pPr algn="ctr" eaLnBrk="1" hangingPunct="1">
              <a:lnSpc>
                <a:spcPct val="80000"/>
              </a:lnSpc>
              <a:buFont typeface="Wingdings" panose="05000000000000000000" pitchFamily="2" charset="2"/>
              <a:buChar char="q"/>
            </a:pPr>
            <a:r>
              <a:rPr lang="ar-SA" altLang="fa-IR" sz="2400" b="1" smtClean="0">
                <a:solidFill>
                  <a:schemeClr val="bg2"/>
                </a:solidFill>
                <a:cs typeface="B Kamran" panose="00000400000000000000" pitchFamily="2" charset="-78"/>
              </a:rPr>
              <a:t>تعريف منسجم به دست آمده در اين فاز ، در فاز بعدي تكميل مي گردد . </a:t>
            </a:r>
            <a:endParaRPr lang="en-US" altLang="fa-IR" sz="2400" b="1" smtClean="0">
              <a:solidFill>
                <a:schemeClr val="bg2"/>
              </a:solidFill>
              <a:cs typeface="B Kamran" panose="00000400000000000000" pitchFamily="2" charset="-78"/>
            </a:endParaRPr>
          </a:p>
        </p:txBody>
      </p:sp>
      <p:pic>
        <p:nvPicPr>
          <p:cNvPr id="23556" name="Picture 4" descr="laser-target-alarm-cl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743200"/>
            <a:ext cx="2335213"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19075" y="227013"/>
            <a:ext cx="7477125" cy="687387"/>
          </a:xfrm>
        </p:spPr>
        <p:txBody>
          <a:bodyPr/>
          <a:lstStyle/>
          <a:p>
            <a:pPr algn="ctr" eaLnBrk="1" hangingPunct="1"/>
            <a:r>
              <a:rPr lang="en-US" altLang="fa-IR" sz="3600" smtClean="0">
                <a:solidFill>
                  <a:srgbClr val="DDDDDD"/>
                </a:solidFill>
                <a:cs typeface="B Kamran" panose="00000400000000000000" pitchFamily="2" charset="-78"/>
              </a:rPr>
              <a:t/>
            </a:r>
            <a:br>
              <a:rPr lang="en-US" altLang="fa-IR" sz="3600" smtClean="0">
                <a:solidFill>
                  <a:srgbClr val="DDDDDD"/>
                </a:solidFill>
                <a:cs typeface="B Kamran" panose="00000400000000000000" pitchFamily="2" charset="-78"/>
              </a:rPr>
            </a:br>
            <a:r>
              <a:rPr lang="ar-SA" altLang="fa-IR" sz="3600" smtClean="0">
                <a:solidFill>
                  <a:schemeClr val="bg2"/>
                </a:solidFill>
                <a:cs typeface="B Kamran" panose="00000400000000000000" pitchFamily="2" charset="-78"/>
              </a:rPr>
              <a:t>اندازه گيري</a:t>
            </a:r>
            <a:r>
              <a:rPr lang="en-US" altLang="fa-IR" sz="3000" smtClean="0">
                <a:solidFill>
                  <a:schemeClr val="bg2"/>
                </a:solidFill>
                <a:cs typeface="B Kamran" panose="00000400000000000000" pitchFamily="2" charset="-78"/>
              </a:rPr>
              <a:t>(Measure)</a:t>
            </a:r>
            <a:r>
              <a:rPr lang="ar-SA" altLang="fa-IR" sz="3600" smtClean="0">
                <a:solidFill>
                  <a:srgbClr val="DDDDDD"/>
                </a:solidFill>
                <a:cs typeface="B Kamran" panose="00000400000000000000" pitchFamily="2" charset="-78"/>
              </a:rPr>
              <a:t/>
            </a:r>
            <a:br>
              <a:rPr lang="ar-SA" altLang="fa-IR" sz="3600" smtClean="0">
                <a:solidFill>
                  <a:srgbClr val="DDDDDD"/>
                </a:solidFill>
                <a:cs typeface="B Kamran" panose="00000400000000000000" pitchFamily="2" charset="-78"/>
              </a:rPr>
            </a:br>
            <a:endParaRPr lang="en-US" altLang="fa-IR" sz="3600" smtClean="0">
              <a:solidFill>
                <a:srgbClr val="DDDDDD"/>
              </a:solidFill>
              <a:cs typeface="B Kamran" panose="00000400000000000000" pitchFamily="2" charset="-78"/>
            </a:endParaRPr>
          </a:p>
        </p:txBody>
      </p:sp>
      <p:sp>
        <p:nvSpPr>
          <p:cNvPr id="24579" name="Rectangle 4"/>
          <p:cNvSpPr>
            <a:spLocks noChangeArrowheads="1"/>
          </p:cNvSpPr>
          <p:nvPr/>
        </p:nvSpPr>
        <p:spPr bwMode="auto">
          <a:xfrm>
            <a:off x="304800" y="3505200"/>
            <a:ext cx="7162800" cy="2209800"/>
          </a:xfrm>
          <a:prstGeom prst="rect">
            <a:avLst/>
          </a:prstGeom>
          <a:solidFill>
            <a:schemeClr val="accent1"/>
          </a:solidFill>
          <a:ln w="9525">
            <a:solidFill>
              <a:schemeClr val="tx1"/>
            </a:solidFill>
            <a:miter lim="800000"/>
            <a:headEnd/>
            <a:tailEnd/>
          </a:ln>
        </p:spPr>
        <p:txBody>
          <a:bodyPr wrap="none" anchor="ct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fa-IR" altLang="fa-IR" sz="1800"/>
          </a:p>
        </p:txBody>
      </p:sp>
      <p:sp>
        <p:nvSpPr>
          <p:cNvPr id="24580" name="Rectangle 3"/>
          <p:cNvSpPr>
            <a:spLocks noGrp="1" noChangeArrowheads="1"/>
          </p:cNvSpPr>
          <p:nvPr>
            <p:ph type="body" idx="1"/>
          </p:nvPr>
        </p:nvSpPr>
        <p:spPr/>
        <p:txBody>
          <a:bodyPr/>
          <a:lstStyle/>
          <a:p>
            <a:pPr marL="609600" indent="-609600" algn="just" eaLnBrk="1" hangingPunct="1">
              <a:buFontTx/>
              <a:buNone/>
            </a:pPr>
            <a:r>
              <a:rPr lang="ar-SA" altLang="fa-IR" smtClean="0">
                <a:solidFill>
                  <a:schemeClr val="bg2"/>
                </a:solidFill>
                <a:cs typeface="B Kamran" panose="00000400000000000000" pitchFamily="2" charset="-78"/>
              </a:rPr>
              <a:t> هدف فاز اندازه گيري اين است كه با جمع آوري اطلاعات در مورد شرايط فعلي بر روي فعاليتهاي بهبود متمركز شويم . خروجي هاي فاز اندازه گيري عبارتند از :</a:t>
            </a:r>
            <a:endParaRPr lang="en-US" altLang="fa-IR" smtClean="0">
              <a:solidFill>
                <a:schemeClr val="bg2"/>
              </a:solidFill>
              <a:cs typeface="B Kamran" panose="00000400000000000000" pitchFamily="2" charset="-78"/>
            </a:endParaRPr>
          </a:p>
          <a:p>
            <a:pPr marL="609600" indent="-609600" algn="just" eaLnBrk="1" hangingPunct="1">
              <a:buFontTx/>
              <a:buNone/>
            </a:pPr>
            <a:endParaRPr lang="en-US" altLang="fa-IR" smtClean="0">
              <a:solidFill>
                <a:schemeClr val="tx2"/>
              </a:solidFill>
              <a:cs typeface="B Kamran" panose="00000400000000000000" pitchFamily="2" charset="-78"/>
            </a:endParaRPr>
          </a:p>
          <a:p>
            <a:pPr marL="990600" lvl="1" indent="-533400" algn="just" eaLnBrk="1" hangingPunct="1">
              <a:buFontTx/>
              <a:buAutoNum type="arabicPeriod"/>
            </a:pPr>
            <a:r>
              <a:rPr lang="ar-SA" altLang="fa-IR" smtClean="0">
                <a:solidFill>
                  <a:schemeClr val="bg2"/>
                </a:solidFill>
                <a:cs typeface="B Kamran" panose="00000400000000000000" pitchFamily="2" charset="-78"/>
              </a:rPr>
              <a:t>داده هاي پايه در مورد عملكرد فعلي فرايند </a:t>
            </a:r>
            <a:endParaRPr lang="en-US" altLang="fa-IR" smtClean="0">
              <a:solidFill>
                <a:schemeClr val="bg2"/>
              </a:solidFill>
              <a:cs typeface="B Kamran" panose="00000400000000000000" pitchFamily="2" charset="-78"/>
            </a:endParaRPr>
          </a:p>
          <a:p>
            <a:pPr marL="990600" lvl="1" indent="-533400" algn="just" eaLnBrk="1" hangingPunct="1">
              <a:buFontTx/>
              <a:buAutoNum type="arabicPeriod"/>
            </a:pPr>
            <a:r>
              <a:rPr lang="ar-SA" altLang="fa-IR" smtClean="0">
                <a:solidFill>
                  <a:schemeClr val="bg2"/>
                </a:solidFill>
                <a:cs typeface="B Kamran" panose="00000400000000000000" pitchFamily="2" charset="-78"/>
              </a:rPr>
              <a:t>داده هايي كه دقيقاً موقعيت يا ميزان وقوع مشكل را مشخص مي كند . </a:t>
            </a:r>
            <a:endParaRPr lang="en-US" altLang="fa-IR" smtClean="0">
              <a:solidFill>
                <a:schemeClr val="bg2"/>
              </a:solidFill>
              <a:cs typeface="B Kamran" panose="00000400000000000000" pitchFamily="2" charset="-78"/>
            </a:endParaRPr>
          </a:p>
          <a:p>
            <a:pPr marL="990600" lvl="1" indent="-533400" algn="just" eaLnBrk="1" hangingPunct="1">
              <a:buFontTx/>
              <a:buAutoNum type="arabicPeriod"/>
            </a:pPr>
            <a:r>
              <a:rPr lang="ar-SA" altLang="fa-IR" smtClean="0">
                <a:solidFill>
                  <a:schemeClr val="bg2"/>
                </a:solidFill>
                <a:cs typeface="B Kamran" panose="00000400000000000000" pitchFamily="2" charset="-78"/>
              </a:rPr>
              <a:t>تعريف دقيق تري از مسئله يا مشكل</a:t>
            </a:r>
            <a:r>
              <a:rPr lang="en-US" altLang="fa-IR" smtClean="0">
                <a:solidFill>
                  <a:schemeClr val="bg2"/>
                </a:solidFill>
                <a:cs typeface="B Kamran" panose="00000400000000000000" pitchFamily="2" charset="-78"/>
              </a:rPr>
              <a:t> </a:t>
            </a:r>
          </a:p>
        </p:txBody>
      </p:sp>
    </p:spTree>
  </p:cSld>
  <p:clrMapOvr>
    <a:masterClrMapping/>
  </p:clrMapOvr>
  <p:transition>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r>
              <a:rPr lang="ar-SA" altLang="fa-IR" sz="3600" smtClean="0">
                <a:solidFill>
                  <a:schemeClr val="bg2"/>
                </a:solidFill>
              </a:rPr>
              <a:t>تحليل </a:t>
            </a:r>
            <a:r>
              <a:rPr lang="en-US" altLang="fa-IR" sz="3000" smtClean="0">
                <a:solidFill>
                  <a:schemeClr val="bg2"/>
                </a:solidFill>
              </a:rPr>
              <a:t>(Analyse)</a:t>
            </a:r>
            <a:r>
              <a:rPr lang="ar-SA" altLang="fa-IR" sz="3600" smtClean="0">
                <a:solidFill>
                  <a:srgbClr val="DDDDDD"/>
                </a:solidFill>
              </a:rPr>
              <a:t/>
            </a:r>
            <a:br>
              <a:rPr lang="ar-SA" altLang="fa-IR" sz="3600" smtClean="0">
                <a:solidFill>
                  <a:srgbClr val="DDDDDD"/>
                </a:solidFill>
              </a:rPr>
            </a:br>
            <a:endParaRPr lang="en-US" altLang="fa-IR" sz="3600" smtClean="0">
              <a:solidFill>
                <a:srgbClr val="DDDDDD"/>
              </a:solidFill>
            </a:endParaRPr>
          </a:p>
        </p:txBody>
      </p:sp>
      <p:sp>
        <p:nvSpPr>
          <p:cNvPr id="25603" name="Rectangle 3"/>
          <p:cNvSpPr>
            <a:spLocks noGrp="1" noChangeArrowheads="1"/>
          </p:cNvSpPr>
          <p:nvPr>
            <p:ph type="body" idx="1"/>
          </p:nvPr>
        </p:nvSpPr>
        <p:spPr/>
        <p:txBody>
          <a:bodyPr/>
          <a:lstStyle/>
          <a:p>
            <a:pPr algn="just" eaLnBrk="1" hangingPunct="1">
              <a:buFontTx/>
              <a:buNone/>
            </a:pPr>
            <a:r>
              <a:rPr lang="ar-SA" altLang="fa-IR" smtClean="0">
                <a:cs typeface="B Kamran" panose="00000400000000000000" pitchFamily="2" charset="-78"/>
              </a:rPr>
              <a:t> </a:t>
            </a:r>
            <a:r>
              <a:rPr lang="ar-SA" altLang="fa-IR" smtClean="0">
                <a:solidFill>
                  <a:schemeClr val="bg2"/>
                </a:solidFill>
                <a:cs typeface="B Kamran" panose="00000400000000000000" pitchFamily="2" charset="-78"/>
              </a:rPr>
              <a:t>هدف فاز تحليل شناسايي علل ريشه اي مشكل و تاييد اين علل با استفاده از داده هاست . خروجي اين فاز يك تئوري است كه آزمايش و تاييد شده است . علل بررسي شده در اين فاز پايه اي براي راه حلها در فاز بعدي است </a:t>
            </a:r>
            <a:endParaRPr lang="en-US" altLang="fa-IR" smtClean="0">
              <a:solidFill>
                <a:schemeClr val="bg2"/>
              </a:solidFill>
              <a:cs typeface="B Kamran" panose="00000400000000000000" pitchFamily="2" charset="-78"/>
            </a:endParaRPr>
          </a:p>
        </p:txBody>
      </p:sp>
      <p:pic>
        <p:nvPicPr>
          <p:cNvPr id="25604" name="Picture 4" descr="forex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657600"/>
            <a:ext cx="33337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trips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ar-SA" altLang="fa-IR" smtClean="0">
                <a:solidFill>
                  <a:schemeClr val="bg2"/>
                </a:solidFill>
              </a:rPr>
              <a:t>بهبود</a:t>
            </a:r>
            <a:r>
              <a:rPr lang="en-US" altLang="fa-IR" sz="3000" smtClean="0">
                <a:solidFill>
                  <a:schemeClr val="bg2"/>
                </a:solidFill>
              </a:rPr>
              <a:t>(Improve)</a:t>
            </a:r>
          </a:p>
        </p:txBody>
      </p:sp>
      <p:sp>
        <p:nvSpPr>
          <p:cNvPr id="26627" name="Rectangle 3"/>
          <p:cNvSpPr>
            <a:spLocks noGrp="1" noChangeArrowheads="1"/>
          </p:cNvSpPr>
          <p:nvPr>
            <p:ph type="body" idx="1"/>
          </p:nvPr>
        </p:nvSpPr>
        <p:spPr>
          <a:xfrm>
            <a:off x="2362200" y="1598613"/>
            <a:ext cx="5287963" cy="4497387"/>
          </a:xfrm>
        </p:spPr>
        <p:txBody>
          <a:bodyPr/>
          <a:lstStyle/>
          <a:p>
            <a:pPr eaLnBrk="1" hangingPunct="1">
              <a:buFontTx/>
              <a:buNone/>
            </a:pPr>
            <a:endParaRPr lang="ar-SA" altLang="fa-IR" smtClean="0"/>
          </a:p>
          <a:p>
            <a:pPr algn="just" eaLnBrk="1" hangingPunct="1">
              <a:buFontTx/>
              <a:buNone/>
            </a:pPr>
            <a:r>
              <a:rPr lang="ar-SA" altLang="fa-IR" smtClean="0">
                <a:solidFill>
                  <a:schemeClr val="bg2"/>
                </a:solidFill>
                <a:cs typeface="B Kamran" panose="00000400000000000000" pitchFamily="2" charset="-78"/>
              </a:rPr>
              <a:t>هدف اين فاز ،</a:t>
            </a:r>
            <a:r>
              <a:rPr lang="ar-SA" altLang="fa-IR" smtClean="0">
                <a:solidFill>
                  <a:schemeClr val="bg2"/>
                </a:solidFill>
              </a:rPr>
              <a:t>‌</a:t>
            </a:r>
            <a:r>
              <a:rPr lang="ar-SA" altLang="fa-IR" smtClean="0">
                <a:solidFill>
                  <a:schemeClr val="bg2"/>
                </a:solidFill>
                <a:cs typeface="B Kamran" panose="00000400000000000000" pitchFamily="2" charset="-78"/>
              </a:rPr>
              <a:t>آزمايش و پياده سازي راه حلهاي مرتبط با علل ريشه اي است . خروجي اين فاز فعاليتهاي تست شده و برنامه</a:t>
            </a:r>
            <a:r>
              <a:rPr lang="en-US" altLang="fa-IR" smtClean="0">
                <a:solidFill>
                  <a:schemeClr val="bg2"/>
                </a:solidFill>
                <a:cs typeface="B Kamran" panose="00000400000000000000" pitchFamily="2" charset="-78"/>
              </a:rPr>
              <a:t> </a:t>
            </a:r>
            <a:r>
              <a:rPr lang="ar-SA" altLang="fa-IR" smtClean="0">
                <a:solidFill>
                  <a:schemeClr val="bg2"/>
                </a:solidFill>
                <a:cs typeface="B Kamran" panose="00000400000000000000" pitchFamily="2" charset="-78"/>
              </a:rPr>
              <a:t>ريزي شده اي است كه بايستي اثر علل ريشه اي شناسايي شده را كاهش داده يا حذف كنند . علاوه براين ، دراين فاز برنامه اي بدست مي آيد كه مشخص مي كند ، نتايج فاز بعدي چگونه ارزيابي مي شوند </a:t>
            </a:r>
            <a:endParaRPr lang="en-US" altLang="fa-IR" smtClean="0">
              <a:solidFill>
                <a:schemeClr val="bg2"/>
              </a:solidFill>
              <a:cs typeface="B Kamran" panose="00000400000000000000" pitchFamily="2" charset="-78"/>
            </a:endParaRPr>
          </a:p>
        </p:txBody>
      </p:sp>
      <p:pic>
        <p:nvPicPr>
          <p:cNvPr id="26628" name="Picture 4" descr="KS145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2286000"/>
            <a:ext cx="214947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r>
              <a:rPr lang="ar-SA" altLang="fa-IR" smtClean="0">
                <a:solidFill>
                  <a:schemeClr val="bg2"/>
                </a:solidFill>
              </a:rPr>
              <a:t>كنترل</a:t>
            </a:r>
            <a:r>
              <a:rPr lang="en-US" altLang="fa-IR" sz="3500" smtClean="0">
                <a:solidFill>
                  <a:schemeClr val="bg2"/>
                </a:solidFill>
              </a:rPr>
              <a:t>(Control)</a:t>
            </a:r>
            <a:r>
              <a:rPr lang="en-US" altLang="fa-IR" sz="3000" smtClean="0">
                <a:solidFill>
                  <a:schemeClr val="bg2"/>
                </a:solidFill>
              </a:rPr>
              <a:t> </a:t>
            </a:r>
            <a:r>
              <a:rPr lang="ar-SA" altLang="fa-IR" smtClean="0">
                <a:solidFill>
                  <a:schemeClr val="bg2"/>
                </a:solidFill>
              </a:rPr>
              <a:t> </a:t>
            </a:r>
            <a:endParaRPr lang="en-US" altLang="fa-IR" smtClean="0">
              <a:solidFill>
                <a:schemeClr val="bg2"/>
              </a:solidFill>
            </a:endParaRPr>
          </a:p>
        </p:txBody>
      </p:sp>
      <p:sp>
        <p:nvSpPr>
          <p:cNvPr id="27651" name="Rectangle 3"/>
          <p:cNvSpPr>
            <a:spLocks noGrp="1" noChangeArrowheads="1"/>
          </p:cNvSpPr>
          <p:nvPr>
            <p:ph type="body" idx="1"/>
          </p:nvPr>
        </p:nvSpPr>
        <p:spPr>
          <a:xfrm>
            <a:off x="263525" y="1598613"/>
            <a:ext cx="7386638" cy="2058987"/>
          </a:xfrm>
        </p:spPr>
        <p:txBody>
          <a:bodyPr/>
          <a:lstStyle/>
          <a:p>
            <a:pPr algn="just" eaLnBrk="1" hangingPunct="1">
              <a:buFontTx/>
              <a:buNone/>
            </a:pPr>
            <a:r>
              <a:rPr lang="ar-SA" altLang="fa-IR" smtClean="0">
                <a:solidFill>
                  <a:schemeClr val="bg2"/>
                </a:solidFill>
                <a:cs typeface="B Kamran" panose="00000400000000000000" pitchFamily="2" charset="-78"/>
              </a:rPr>
              <a:t>هدف فاز كنترل ، ارزيابي برنامه و راه حل ها و حفظ دستاوردها بااستفاده از استاندارد سازي فرايند و نيز مشخص كردن خطوط كلي بهبود هاي در دست اجرا از جمله فرصتهايي است كه براي بكارگيري مجدد فعاليتهاي بهبود وجود دارد ، مي باشد . خروجي هاي اين فاز عبارتند از:</a:t>
            </a:r>
            <a:endParaRPr lang="en-US" altLang="fa-IR" smtClean="0">
              <a:solidFill>
                <a:schemeClr val="bg2"/>
              </a:solidFill>
              <a:cs typeface="B Kamran" panose="00000400000000000000" pitchFamily="2" charset="-78"/>
            </a:endParaRPr>
          </a:p>
        </p:txBody>
      </p:sp>
      <p:sp>
        <p:nvSpPr>
          <p:cNvPr id="27652" name="AutoShape 5"/>
          <p:cNvSpPr>
            <a:spLocks noChangeArrowheads="1"/>
          </p:cNvSpPr>
          <p:nvPr/>
        </p:nvSpPr>
        <p:spPr bwMode="auto">
          <a:xfrm rot="10800000">
            <a:off x="6629400" y="4191000"/>
            <a:ext cx="533400" cy="304800"/>
          </a:xfrm>
          <a:custGeom>
            <a:avLst/>
            <a:gdLst>
              <a:gd name="T0" fmla="*/ 2147483646 w 21600"/>
              <a:gd name="T1" fmla="*/ 0 h 21600"/>
              <a:gd name="T2" fmla="*/ 0 w 21600"/>
              <a:gd name="T3" fmla="*/ 428221408 h 21600"/>
              <a:gd name="T4" fmla="*/ 2147483646 w 21600"/>
              <a:gd name="T5" fmla="*/ 856442816 h 21600"/>
              <a:gd name="T6" fmla="*/ 2147483646 w 21600"/>
              <a:gd name="T7" fmla="*/ 42822140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p:spPr>
        <p:txBody>
          <a:bodyPr wrap="none" anchor="ctr"/>
          <a:lstStyle/>
          <a:p>
            <a:endParaRPr lang="fa-IR"/>
          </a:p>
        </p:txBody>
      </p:sp>
      <p:sp>
        <p:nvSpPr>
          <p:cNvPr id="27653" name="Rectangle 8"/>
          <p:cNvSpPr>
            <a:spLocks noChangeArrowheads="1"/>
          </p:cNvSpPr>
          <p:nvPr/>
        </p:nvSpPr>
        <p:spPr bwMode="auto">
          <a:xfrm>
            <a:off x="4191000" y="4038600"/>
            <a:ext cx="21542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ar-SA" altLang="fa-IR" sz="3600">
                <a:solidFill>
                  <a:schemeClr val="bg2"/>
                </a:solidFill>
                <a:cs typeface="B Kamran" panose="00000400000000000000" pitchFamily="2" charset="-78"/>
              </a:rPr>
              <a:t>تحليل قبل و بعد </a:t>
            </a:r>
            <a:endParaRPr lang="en-US" altLang="fa-IR" sz="3600">
              <a:solidFill>
                <a:schemeClr val="bg2"/>
              </a:solidFill>
              <a:cs typeface="B Kamran" panose="00000400000000000000" pitchFamily="2" charset="-78"/>
            </a:endParaRPr>
          </a:p>
        </p:txBody>
      </p:sp>
      <p:sp>
        <p:nvSpPr>
          <p:cNvPr id="27654" name="Rectangle 9"/>
          <p:cNvSpPr>
            <a:spLocks noChangeArrowheads="1"/>
          </p:cNvSpPr>
          <p:nvPr/>
        </p:nvSpPr>
        <p:spPr bwMode="auto">
          <a:xfrm>
            <a:off x="4427538" y="4900613"/>
            <a:ext cx="18589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ar-SA" altLang="fa-IR" sz="3600">
                <a:solidFill>
                  <a:schemeClr val="bg2"/>
                </a:solidFill>
                <a:cs typeface="B Kamran" panose="00000400000000000000" pitchFamily="2" charset="-78"/>
              </a:rPr>
              <a:t>سيستم نظارت </a:t>
            </a:r>
            <a:endParaRPr lang="en-US" altLang="fa-IR" sz="3600">
              <a:solidFill>
                <a:schemeClr val="bg2"/>
              </a:solidFill>
              <a:cs typeface="B Kamran" panose="00000400000000000000" pitchFamily="2" charset="-78"/>
            </a:endParaRPr>
          </a:p>
        </p:txBody>
      </p:sp>
      <p:sp>
        <p:nvSpPr>
          <p:cNvPr id="27655" name="Rectangle 10"/>
          <p:cNvSpPr>
            <a:spLocks noChangeArrowheads="1"/>
          </p:cNvSpPr>
          <p:nvPr/>
        </p:nvSpPr>
        <p:spPr bwMode="auto">
          <a:xfrm>
            <a:off x="838200" y="5791200"/>
            <a:ext cx="55165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ar-SA" altLang="fa-IR" sz="3600">
                <a:solidFill>
                  <a:schemeClr val="bg2"/>
                </a:solidFill>
                <a:cs typeface="B Kamran" panose="00000400000000000000" pitchFamily="2" charset="-78"/>
              </a:rPr>
              <a:t>مستندات كامل ، نتايج ،آموخته ها و پيشنهادات</a:t>
            </a:r>
            <a:r>
              <a:rPr lang="en-US" altLang="fa-IR" sz="3600">
                <a:solidFill>
                  <a:schemeClr val="tx2"/>
                </a:solidFill>
                <a:cs typeface="B Kamran" panose="00000400000000000000" pitchFamily="2" charset="-78"/>
              </a:rPr>
              <a:t> </a:t>
            </a:r>
          </a:p>
        </p:txBody>
      </p:sp>
      <p:sp>
        <p:nvSpPr>
          <p:cNvPr id="27656" name="AutoShape 11"/>
          <p:cNvSpPr>
            <a:spLocks noChangeArrowheads="1"/>
          </p:cNvSpPr>
          <p:nvPr/>
        </p:nvSpPr>
        <p:spPr bwMode="auto">
          <a:xfrm rot="10800000">
            <a:off x="6629400" y="5105400"/>
            <a:ext cx="533400" cy="304800"/>
          </a:xfrm>
          <a:custGeom>
            <a:avLst/>
            <a:gdLst>
              <a:gd name="T0" fmla="*/ 2147483646 w 21600"/>
              <a:gd name="T1" fmla="*/ 0 h 21600"/>
              <a:gd name="T2" fmla="*/ 0 w 21600"/>
              <a:gd name="T3" fmla="*/ 428221408 h 21600"/>
              <a:gd name="T4" fmla="*/ 2147483646 w 21600"/>
              <a:gd name="T5" fmla="*/ 856442816 h 21600"/>
              <a:gd name="T6" fmla="*/ 2147483646 w 21600"/>
              <a:gd name="T7" fmla="*/ 42822140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p:spPr>
        <p:txBody>
          <a:bodyPr wrap="none" anchor="ctr"/>
          <a:lstStyle/>
          <a:p>
            <a:endParaRPr lang="fa-IR"/>
          </a:p>
        </p:txBody>
      </p:sp>
      <p:sp>
        <p:nvSpPr>
          <p:cNvPr id="27657" name="AutoShape 12"/>
          <p:cNvSpPr>
            <a:spLocks noChangeArrowheads="1"/>
          </p:cNvSpPr>
          <p:nvPr/>
        </p:nvSpPr>
        <p:spPr bwMode="auto">
          <a:xfrm rot="10800000">
            <a:off x="6629400" y="5943600"/>
            <a:ext cx="533400" cy="304800"/>
          </a:xfrm>
          <a:custGeom>
            <a:avLst/>
            <a:gdLst>
              <a:gd name="T0" fmla="*/ 2147483646 w 21600"/>
              <a:gd name="T1" fmla="*/ 0 h 21600"/>
              <a:gd name="T2" fmla="*/ 0 w 21600"/>
              <a:gd name="T3" fmla="*/ 428221408 h 21600"/>
              <a:gd name="T4" fmla="*/ 2147483646 w 21600"/>
              <a:gd name="T5" fmla="*/ 856442816 h 21600"/>
              <a:gd name="T6" fmla="*/ 2147483646 w 21600"/>
              <a:gd name="T7" fmla="*/ 42822140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p:spPr>
        <p:txBody>
          <a:bodyPr wrap="none" anchor="ctr"/>
          <a:lstStyle/>
          <a:p>
            <a:endParaRPr lang="fa-IR"/>
          </a:p>
        </p:txBody>
      </p:sp>
      <p:pic>
        <p:nvPicPr>
          <p:cNvPr id="27658" name="Picture 13" descr="6sigma-logo-1c1"/>
          <p:cNvPicPr>
            <a:picLocks noChangeAspect="1" noChangeArrowheads="1"/>
          </p:cNvPicPr>
          <p:nvPr/>
        </p:nvPicPr>
        <p:blipFill>
          <a:blip r:embed="rId5">
            <a:lum contrast="-48000"/>
            <a:extLst>
              <a:ext uri="{28A0092B-C50C-407E-A947-70E740481C1C}">
                <a14:useLocalDpi xmlns:a14="http://schemas.microsoft.com/office/drawing/2010/main" val="0"/>
              </a:ext>
            </a:extLst>
          </a:blip>
          <a:srcRect/>
          <a:stretch>
            <a:fillRect/>
          </a:stretch>
        </p:blipFill>
        <p:spPr bwMode="auto">
          <a:xfrm>
            <a:off x="457200" y="3886200"/>
            <a:ext cx="19812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Line 14"/>
          <p:cNvSpPr>
            <a:spLocks noChangeShapeType="1"/>
          </p:cNvSpPr>
          <p:nvPr/>
        </p:nvSpPr>
        <p:spPr bwMode="auto">
          <a:xfrm>
            <a:off x="4114800" y="4724400"/>
            <a:ext cx="2590800"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7660" name="Line 15"/>
          <p:cNvSpPr>
            <a:spLocks noChangeShapeType="1"/>
          </p:cNvSpPr>
          <p:nvPr/>
        </p:nvSpPr>
        <p:spPr bwMode="auto">
          <a:xfrm>
            <a:off x="4114800" y="5638800"/>
            <a:ext cx="2590800"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7661" name="Line 16"/>
          <p:cNvSpPr>
            <a:spLocks noChangeShapeType="1"/>
          </p:cNvSpPr>
          <p:nvPr/>
        </p:nvSpPr>
        <p:spPr bwMode="auto">
          <a:xfrm>
            <a:off x="4114800" y="6477000"/>
            <a:ext cx="2590800"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4" descr="20037158193191310"/>
          <p:cNvPicPr>
            <a:picLocks noChangeAspect="1" noChangeArrowheads="1"/>
          </p:cNvPicPr>
          <p:nvPr/>
        </p:nvPicPr>
        <p:blipFill>
          <a:blip r:embed="rId2">
            <a:lum bright="-24000"/>
            <a:extLst>
              <a:ext uri="{28A0092B-C50C-407E-A947-70E740481C1C}">
                <a14:useLocalDpi xmlns:a14="http://schemas.microsoft.com/office/drawing/2010/main" val="0"/>
              </a:ext>
            </a:extLst>
          </a:blip>
          <a:srcRect/>
          <a:stretch>
            <a:fillRect/>
          </a:stretch>
        </p:blipFill>
        <p:spPr bwMode="auto">
          <a:xfrm rot="-1108054">
            <a:off x="3200400" y="685800"/>
            <a:ext cx="127635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2"/>
          <p:cNvSpPr>
            <a:spLocks noGrp="1" noChangeArrowheads="1"/>
          </p:cNvSpPr>
          <p:nvPr>
            <p:ph type="title"/>
          </p:nvPr>
        </p:nvSpPr>
        <p:spPr>
          <a:xfrm>
            <a:off x="2743200" y="228600"/>
            <a:ext cx="2066925" cy="839788"/>
          </a:xfrm>
        </p:spPr>
        <p:txBody>
          <a:bodyPr/>
          <a:lstStyle/>
          <a:p>
            <a:pPr eaLnBrk="1" hangingPunct="1"/>
            <a:r>
              <a:rPr lang="ar-SA" altLang="fa-IR" sz="3600" b="1" smtClean="0">
                <a:solidFill>
                  <a:schemeClr val="bg2"/>
                </a:solidFill>
              </a:rPr>
              <a:t>شش</a:t>
            </a:r>
            <a:r>
              <a:rPr lang="ar-SA" altLang="fa-IR" sz="3600" b="1" smtClean="0">
                <a:solidFill>
                  <a:srgbClr val="DDDDDD"/>
                </a:solidFill>
              </a:rPr>
              <a:t> </a:t>
            </a:r>
            <a:r>
              <a:rPr lang="ar-SA" altLang="fa-IR" sz="3600" b="1" smtClean="0">
                <a:solidFill>
                  <a:schemeClr val="bg2"/>
                </a:solidFill>
              </a:rPr>
              <a:t>سيگما</a:t>
            </a:r>
            <a:endParaRPr lang="en-US" altLang="fa-IR" sz="3600" b="1" smtClean="0">
              <a:solidFill>
                <a:schemeClr val="bg2"/>
              </a:solidFill>
            </a:endParaRPr>
          </a:p>
        </p:txBody>
      </p:sp>
      <p:sp>
        <p:nvSpPr>
          <p:cNvPr id="9220"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Char char="v"/>
            </a:pPr>
            <a:r>
              <a:rPr lang="ar-SA" altLang="fa-IR" sz="2800" smtClean="0">
                <a:solidFill>
                  <a:schemeClr val="bg2"/>
                </a:solidFill>
                <a:cs typeface="B Kamran" panose="00000400000000000000" pitchFamily="2" charset="-78"/>
              </a:rPr>
              <a:t>چكيده </a:t>
            </a:r>
            <a:r>
              <a:rPr lang="fa-IR" altLang="fa-IR" sz="2800" smtClean="0">
                <a:solidFill>
                  <a:schemeClr val="bg2"/>
                </a:solidFill>
                <a:cs typeface="B Kamran" panose="00000400000000000000" pitchFamily="2" charset="-78"/>
              </a:rPr>
              <a:t>بحث</a:t>
            </a:r>
            <a:r>
              <a:rPr lang="ar-SA" altLang="fa-IR" sz="2800" smtClean="0">
                <a:solidFill>
                  <a:schemeClr val="bg2"/>
                </a:solidFill>
                <a:cs typeface="B Kamran" panose="00000400000000000000" pitchFamily="2" charset="-78"/>
              </a:rPr>
              <a:t>: </a:t>
            </a:r>
            <a:endParaRPr lang="en-US" altLang="fa-IR" sz="2800" smtClean="0">
              <a:solidFill>
                <a:schemeClr val="bg2"/>
              </a:solidFill>
              <a:cs typeface="B Kamran" panose="00000400000000000000" pitchFamily="2" charset="-78"/>
            </a:endParaRPr>
          </a:p>
          <a:p>
            <a:pPr algn="just" eaLnBrk="1" hangingPunct="1">
              <a:lnSpc>
                <a:spcPct val="90000"/>
              </a:lnSpc>
              <a:buFontTx/>
              <a:buNone/>
            </a:pP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سير پيشرفت ابزارهاي كيفيت، به فلسفه شش سيگما منتهي شده است كه راهي براي توسعه پتانسيل هاي سازماني مي باشد. يكي از مهمترين مباحث شش سيگما ، موضوع انتخاب پروژه هاي مربوطه مي باشد. يك پروژه شش سيگما عبارت است از برنامه ريزي براي حل يك مشكل، كه داراي مجموعه اي از معيارها بوده بطوري كه مي توانند بعنوان اهداف پروژه استفاده شوند و آنها را در جهت پيشرفت پروژه تحليل كرد. </a:t>
            </a:r>
            <a:endParaRPr lang="en-US" altLang="fa-IR" sz="2800" smtClean="0">
              <a:solidFill>
                <a:schemeClr val="bg2"/>
              </a:solidFill>
              <a:cs typeface="B Kamran" panose="00000400000000000000" pitchFamily="2" charset="-78"/>
            </a:endParaRPr>
          </a:p>
        </p:txBody>
      </p:sp>
    </p:spTree>
  </p:cSld>
  <p:clrMapOvr>
    <a:masterClrMapping/>
  </p:clrMapOvr>
  <p:transition>
    <p:pull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 y="457200"/>
            <a:ext cx="7477125" cy="763588"/>
          </a:xfrm>
        </p:spPr>
        <p:txBody>
          <a:bodyPr/>
          <a:lstStyle/>
          <a:p>
            <a:pPr eaLnBrk="1" hangingPunct="1"/>
            <a:r>
              <a:rPr lang="ar-SA" altLang="fa-IR" sz="3600" b="1" smtClean="0">
                <a:solidFill>
                  <a:schemeClr val="bg2"/>
                </a:solidFill>
              </a:rPr>
              <a:t>تعريف و اولويت بندي پروژه هاي شش سيگما </a:t>
            </a:r>
            <a:r>
              <a:rPr lang="ar-SA" altLang="fa-IR" sz="3600" smtClean="0">
                <a:solidFill>
                  <a:srgbClr val="DDDDDD"/>
                </a:solidFill>
              </a:rPr>
              <a:t/>
            </a:r>
            <a:br>
              <a:rPr lang="ar-SA" altLang="fa-IR" sz="3600" smtClean="0">
                <a:solidFill>
                  <a:srgbClr val="DDDDDD"/>
                </a:solidFill>
              </a:rPr>
            </a:br>
            <a:endParaRPr lang="en-US" altLang="fa-IR" sz="3600" smtClean="0">
              <a:solidFill>
                <a:srgbClr val="DDDDDD"/>
              </a:solidFill>
            </a:endParaRPr>
          </a:p>
        </p:txBody>
      </p:sp>
      <p:sp>
        <p:nvSpPr>
          <p:cNvPr id="28675" name="Rectangle 3"/>
          <p:cNvSpPr>
            <a:spLocks noGrp="1" noChangeArrowheads="1"/>
          </p:cNvSpPr>
          <p:nvPr>
            <p:ph type="body" idx="1"/>
          </p:nvPr>
        </p:nvSpPr>
        <p:spPr>
          <a:xfrm>
            <a:off x="228600" y="1066800"/>
            <a:ext cx="7386638" cy="5638800"/>
          </a:xfrm>
        </p:spPr>
        <p:txBody>
          <a:bodyPr/>
          <a:lstStyle/>
          <a:p>
            <a:pPr eaLnBrk="1" hangingPunct="1">
              <a:lnSpc>
                <a:spcPct val="80000"/>
              </a:lnSpc>
              <a:buFontTx/>
              <a:buNone/>
            </a:pPr>
            <a:r>
              <a:rPr lang="ar-SA" altLang="fa-IR" sz="1600" smtClean="0"/>
              <a:t> </a:t>
            </a:r>
          </a:p>
          <a:p>
            <a:pPr eaLnBrk="1" hangingPunct="1">
              <a:lnSpc>
                <a:spcPct val="80000"/>
              </a:lnSpc>
              <a:buFontTx/>
              <a:buNone/>
            </a:pPr>
            <a:r>
              <a:rPr lang="ar-SA" altLang="fa-IR" sz="2800" smtClean="0">
                <a:solidFill>
                  <a:schemeClr val="tx2"/>
                </a:solidFill>
                <a:cs typeface="B Kamran" panose="00000400000000000000" pitchFamily="2" charset="-78"/>
              </a:rPr>
              <a:t> </a:t>
            </a:r>
            <a:r>
              <a:rPr lang="ar-SA" altLang="fa-IR" smtClean="0">
                <a:solidFill>
                  <a:schemeClr val="bg2"/>
                </a:solidFill>
                <a:cs typeface="B Kamran" panose="00000400000000000000" pitchFamily="2" charset="-78"/>
              </a:rPr>
              <a:t>تعيين يك پروژه با ارزش شش سيگما در يك سازمان بسيار با اهميت مي باشد و مي تواند موضوع بحث بسيار مهمي باشد. اگر پروژه هاي شش سيگماي انتخاب شده در راستاي اهداف و استراتژي هاي سازمان نباشد سودمندي آن زير سوال قرار مي گيرد. اگر پروژه هاي انتخاب شده بصورتي باشند كه هزينه هاي اجراي آن بيشتر از سودمندي آن باشد, پروژه زير سوال قرار مي گيرد. اگر پروژه انتخاب شده بصورتي باشدكه اجراي فني آن مشكل باشد, پروژه زير سوال قرار مي گيرد. بسياري اگرهاي ديگر وجود دارند كه ثابت مي كند انتخاب و تعيين پروژه هاي شش سيگما مي تواند به اندازه اجراي درست آن پروژه و يا حتي بيشتر اهميت داشته باشد </a:t>
            </a:r>
            <a:r>
              <a:rPr lang="en-US" altLang="fa-IR" smtClean="0">
                <a:solidFill>
                  <a:schemeClr val="bg2"/>
                </a:solidFill>
                <a:cs typeface="B Kamran" panose="00000400000000000000" pitchFamily="2" charset="-78"/>
              </a:rPr>
              <a:t>.</a:t>
            </a:r>
            <a:endParaRPr lang="ar-SA" altLang="fa-IR" smtClean="0">
              <a:solidFill>
                <a:schemeClr val="bg2"/>
              </a:solidFill>
              <a:cs typeface="B Kamran" panose="00000400000000000000" pitchFamily="2" charset="-78"/>
            </a:endParaRPr>
          </a:p>
          <a:p>
            <a:pPr eaLnBrk="1" hangingPunct="1">
              <a:lnSpc>
                <a:spcPct val="80000"/>
              </a:lnSpc>
              <a:buFontTx/>
              <a:buNone/>
            </a:pPr>
            <a:endParaRPr lang="en-US" altLang="fa-IR" sz="2800" smtClean="0">
              <a:solidFill>
                <a:schemeClr val="bg2"/>
              </a:solidFill>
              <a:cs typeface="B Kamran" panose="00000400000000000000" pitchFamily="2" charset="-78"/>
            </a:endParaRPr>
          </a:p>
          <a:p>
            <a:pPr eaLnBrk="1" hangingPunct="1">
              <a:lnSpc>
                <a:spcPct val="80000"/>
              </a:lnSpc>
              <a:buFontTx/>
              <a:buNone/>
            </a:pPr>
            <a:r>
              <a:rPr lang="ar-SA" altLang="fa-IR" sz="1600" smtClean="0">
                <a:cs typeface="B Kamran" panose="00000400000000000000" pitchFamily="2" charset="-78"/>
              </a:rPr>
              <a:t>   </a:t>
            </a:r>
            <a:endParaRPr lang="en-US" altLang="fa-IR" sz="1600" smtClean="0">
              <a:cs typeface="B Kamran" panose="00000400000000000000" pitchFamily="2" charset="-78"/>
            </a:endParaRPr>
          </a:p>
        </p:txBody>
      </p:sp>
    </p:spTree>
  </p:cSld>
  <p:clrMapOvr>
    <a:masterClrMapping/>
  </p:clrMapOvr>
  <p:transition>
    <p:cover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Content Placeholder 2"/>
          <p:cNvSpPr>
            <a:spLocks noGrp="1"/>
          </p:cNvSpPr>
          <p:nvPr>
            <p:ph idx="1"/>
          </p:nvPr>
        </p:nvSpPr>
        <p:spPr/>
        <p:txBody>
          <a:bodyPr/>
          <a:lstStyle/>
          <a:p>
            <a:r>
              <a:rPr lang="ar-SA" altLang="fa-IR" sz="3600" smtClean="0">
                <a:solidFill>
                  <a:schemeClr val="bg2"/>
                </a:solidFill>
                <a:cs typeface="B Kamran" panose="00000400000000000000" pitchFamily="2" charset="-78"/>
              </a:rPr>
              <a:t>عوامل بحراني موفقيت (</a:t>
            </a:r>
            <a:r>
              <a:rPr lang="en-US" altLang="fa-IR" sz="3600" smtClean="0">
                <a:solidFill>
                  <a:schemeClr val="bg2"/>
                </a:solidFill>
                <a:cs typeface="B Kamran" panose="00000400000000000000" pitchFamily="2" charset="-78"/>
              </a:rPr>
              <a:t>CSFs</a:t>
            </a:r>
            <a:r>
              <a:rPr lang="ar-SA" altLang="fa-IR" sz="3600" smtClean="0">
                <a:solidFill>
                  <a:schemeClr val="bg2"/>
                </a:solidFill>
                <a:cs typeface="B Kamran" panose="00000400000000000000" pitchFamily="2" charset="-78"/>
              </a:rPr>
              <a:t>) در به كار گيري شش سيگما بايد تشخيص داده شود. عوامل موفقيت عواملي هستند كه در موفقيت هر سازماني از اهميت زيادي برخور دارند به اين مفهوم كه اگر اهداف مربوط به اين عوامل محقق نشوند. سازمان شكست خواهد خورد، شايد هم به ورشكستگي برسد .</a:t>
            </a:r>
            <a:endParaRPr lang="en-US" altLang="fa-IR" sz="3600" smtClean="0">
              <a:solidFill>
                <a:schemeClr val="bg2"/>
              </a:solidFill>
              <a:cs typeface="B Kamran" panose="00000400000000000000" pitchFamily="2" charset="-78"/>
            </a:endParaRPr>
          </a:p>
          <a:p>
            <a:endParaRPr lang="fa-IR" altLang="fa-IR"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ar-SA" altLang="fa-IR" sz="3600" b="1" smtClean="0">
                <a:solidFill>
                  <a:schemeClr val="bg2"/>
                </a:solidFill>
              </a:rPr>
              <a:t>تعريف و اولويت بندي پروژه هاي شش سيگما</a:t>
            </a:r>
            <a:endParaRPr lang="en-US" altLang="fa-IR" sz="3600" b="1" smtClean="0">
              <a:solidFill>
                <a:schemeClr val="bg2"/>
              </a:solidFill>
            </a:endParaRPr>
          </a:p>
        </p:txBody>
      </p:sp>
      <p:sp>
        <p:nvSpPr>
          <p:cNvPr id="30723" name="Rectangle 3"/>
          <p:cNvSpPr>
            <a:spLocks noGrp="1" noChangeArrowheads="1"/>
          </p:cNvSpPr>
          <p:nvPr>
            <p:ph type="body" idx="1"/>
          </p:nvPr>
        </p:nvSpPr>
        <p:spPr/>
        <p:txBody>
          <a:bodyPr/>
          <a:lstStyle/>
          <a:p>
            <a:pPr algn="just" eaLnBrk="1" hangingPunct="1">
              <a:buFontTx/>
              <a:buNone/>
            </a:pPr>
            <a:r>
              <a:rPr lang="ar-SA" altLang="fa-IR" smtClean="0">
                <a:solidFill>
                  <a:schemeClr val="bg2"/>
                </a:solidFill>
                <a:cs typeface="B Kamran" panose="00000400000000000000" pitchFamily="2" charset="-78"/>
              </a:rPr>
              <a:t>عوامل موفقيت در محيطي كه از پروژه هاي شش سيگما استفاده مي شود يكي از ضروريات است كه بدون آن پروژه ها از شانس موفقيت كمتري برخوردار خواهند بود. براي تعيين عوامل موفقيت در پروژه هاي شش سيگما اولين گام انجام مطالعه جستجو گرانه در مورد اين موضوع است كه در اين زمينه مطالعاتي نيز صورت گرفته است براي مثال هندورسون و ايواتر براي به كارگيري موفقيت آميز شش سيگما الزام مديريتي، زير ساخت سازماني، آموزش و ابزارهاي آماري پيشرفته را به عنوان اجزاي اصلي پروژه پيشنهاد مي كنند كه عناوين عبارتند از</a:t>
            </a:r>
            <a:r>
              <a:rPr lang="en-US" altLang="fa-IR" smtClean="0">
                <a:solidFill>
                  <a:schemeClr val="bg2"/>
                </a:solidFill>
                <a:cs typeface="B Kamran" panose="00000400000000000000" pitchFamily="2" charset="-78"/>
              </a:rPr>
              <a:t> : </a:t>
            </a:r>
          </a:p>
          <a:p>
            <a:pPr eaLnBrk="1" hangingPunct="1">
              <a:buFontTx/>
              <a:buNone/>
            </a:pPr>
            <a:endParaRPr lang="en-US" altLang="fa-IR" smtClean="0">
              <a:solidFill>
                <a:schemeClr val="tx2"/>
              </a:solidFill>
              <a:cs typeface="B Kamran" panose="00000400000000000000" pitchFamily="2" charset="-78"/>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ar-SA" altLang="fa-IR" sz="3600" smtClean="0">
                <a:solidFill>
                  <a:schemeClr val="bg2"/>
                </a:solidFill>
              </a:rPr>
              <a:t>عناوين عبارتند از</a:t>
            </a:r>
            <a:r>
              <a:rPr lang="en-US" altLang="fa-IR" sz="3600" smtClean="0">
                <a:solidFill>
                  <a:schemeClr val="bg2"/>
                </a:solidFill>
              </a:rPr>
              <a:t> </a:t>
            </a:r>
            <a:r>
              <a:rPr lang="en-US" altLang="fa-IR" sz="3600" smtClean="0">
                <a:solidFill>
                  <a:srgbClr val="DDDDDD"/>
                </a:solidFill>
              </a:rPr>
              <a:t>:</a:t>
            </a:r>
            <a:r>
              <a:rPr lang="en-US" altLang="fa-IR" sz="3600" smtClean="0"/>
              <a:t> </a:t>
            </a:r>
            <a:br>
              <a:rPr lang="en-US" altLang="fa-IR" sz="3600" smtClean="0"/>
            </a:br>
            <a:endParaRPr lang="en-US" altLang="fa-IR" sz="3600" smtClean="0"/>
          </a:p>
        </p:txBody>
      </p:sp>
      <p:sp>
        <p:nvSpPr>
          <p:cNvPr id="31747" name="Rectangle 3"/>
          <p:cNvSpPr>
            <a:spLocks noGrp="1" noChangeArrowheads="1"/>
          </p:cNvSpPr>
          <p:nvPr>
            <p:ph type="body" idx="1"/>
          </p:nvPr>
        </p:nvSpPr>
        <p:spPr>
          <a:xfrm>
            <a:off x="228600" y="1219200"/>
            <a:ext cx="7386638" cy="5030788"/>
          </a:xfrm>
        </p:spPr>
        <p:txBody>
          <a:bodyPr/>
          <a:lstStyle/>
          <a:p>
            <a:pPr algn="just" eaLnBrk="1" hangingPunct="1">
              <a:lnSpc>
                <a:spcPct val="90000"/>
              </a:lnSpc>
              <a:buFontTx/>
              <a:buNone/>
            </a:pPr>
            <a:r>
              <a:rPr lang="ar-SA" altLang="fa-IR" sz="2400" b="1" smtClean="0">
                <a:solidFill>
                  <a:schemeClr val="bg2"/>
                </a:solidFill>
                <a:cs typeface="B Kamran" panose="00000400000000000000" pitchFamily="2" charset="-78"/>
              </a:rPr>
              <a:t>1)  </a:t>
            </a:r>
            <a:r>
              <a:rPr lang="ar-SA" altLang="fa-IR" b="1" smtClean="0">
                <a:solidFill>
                  <a:schemeClr val="bg2"/>
                </a:solidFill>
                <a:cs typeface="B Kamran" panose="00000400000000000000" pitchFamily="2" charset="-78"/>
              </a:rPr>
              <a:t>پروژه بايد رضايتمندي و خشنودي مشتريان كالا و خدمات را محور اصلي كار خود قرار دهد</a:t>
            </a:r>
            <a:endParaRPr lang="en-US" altLang="fa-IR" b="1" smtClean="0">
              <a:solidFill>
                <a:schemeClr val="bg2"/>
              </a:solidFill>
              <a:cs typeface="B Kamran" panose="00000400000000000000" pitchFamily="2" charset="-78"/>
            </a:endParaRPr>
          </a:p>
          <a:p>
            <a:pPr algn="just" eaLnBrk="1" hangingPunct="1">
              <a:lnSpc>
                <a:spcPct val="90000"/>
              </a:lnSpc>
              <a:buFontTx/>
              <a:buNone/>
            </a:pPr>
            <a:r>
              <a:rPr lang="ar-SA" altLang="fa-IR" b="1" smtClean="0">
                <a:solidFill>
                  <a:schemeClr val="bg2"/>
                </a:solidFill>
                <a:cs typeface="B Kamran" panose="00000400000000000000" pitchFamily="2" charset="-78"/>
              </a:rPr>
              <a:t>2)   تا جاي ممكن اهداف پروژه در راستاي اهداف سازماني بوده و متناسب باشند.</a:t>
            </a:r>
            <a:endParaRPr lang="en-US" altLang="fa-IR" b="1" smtClean="0">
              <a:solidFill>
                <a:schemeClr val="bg2"/>
              </a:solidFill>
              <a:cs typeface="B Kamran" panose="00000400000000000000" pitchFamily="2" charset="-78"/>
            </a:endParaRPr>
          </a:p>
          <a:p>
            <a:pPr algn="just" eaLnBrk="1" hangingPunct="1">
              <a:lnSpc>
                <a:spcPct val="90000"/>
              </a:lnSpc>
              <a:buFontTx/>
              <a:buNone/>
            </a:pPr>
            <a:r>
              <a:rPr lang="ar-SA" altLang="fa-IR" b="1" smtClean="0">
                <a:solidFill>
                  <a:schemeClr val="bg2"/>
                </a:solidFill>
                <a:cs typeface="B Kamran" panose="00000400000000000000" pitchFamily="2" charset="-78"/>
              </a:rPr>
              <a:t>3)  سير پيشرفت اجراي پروژه بايد ملايم و غير پرشي باشد.</a:t>
            </a:r>
            <a:endParaRPr lang="en-US" altLang="fa-IR" b="1" smtClean="0">
              <a:solidFill>
                <a:schemeClr val="bg2"/>
              </a:solidFill>
              <a:cs typeface="B Kamran" panose="00000400000000000000" pitchFamily="2" charset="-78"/>
            </a:endParaRPr>
          </a:p>
          <a:p>
            <a:pPr algn="just" eaLnBrk="1" hangingPunct="1">
              <a:lnSpc>
                <a:spcPct val="90000"/>
              </a:lnSpc>
              <a:buFontTx/>
              <a:buNone/>
            </a:pPr>
            <a:r>
              <a:rPr lang="ar-SA" altLang="fa-IR" b="1" smtClean="0">
                <a:solidFill>
                  <a:schemeClr val="bg2"/>
                </a:solidFill>
                <a:cs typeface="B Kamran" panose="00000400000000000000" pitchFamily="2" charset="-78"/>
              </a:rPr>
              <a:t>4)  پروژه نبايد در تعامل مستقيم با محدوديت هاي سازمان باشدخصوصاً توانايي مالي.</a:t>
            </a:r>
            <a:endParaRPr lang="en-US" altLang="fa-IR" b="1" smtClean="0">
              <a:solidFill>
                <a:schemeClr val="bg2"/>
              </a:solidFill>
              <a:cs typeface="B Kamran" panose="00000400000000000000" pitchFamily="2" charset="-78"/>
            </a:endParaRPr>
          </a:p>
          <a:p>
            <a:pPr algn="just" eaLnBrk="1" hangingPunct="1">
              <a:lnSpc>
                <a:spcPct val="90000"/>
              </a:lnSpc>
              <a:buFontTx/>
              <a:buNone/>
            </a:pPr>
            <a:r>
              <a:rPr lang="ar-SA" altLang="fa-IR" b="1" smtClean="0">
                <a:solidFill>
                  <a:schemeClr val="bg2"/>
                </a:solidFill>
                <a:cs typeface="B Kamran" panose="00000400000000000000" pitchFamily="2" charset="-78"/>
              </a:rPr>
              <a:t>5)  شاخص­هاي پيشرفت كار در ابتداي پروژه كاملا شفاف و مشخص باشند.</a:t>
            </a:r>
            <a:endParaRPr lang="en-US" altLang="fa-IR" b="1" smtClean="0">
              <a:solidFill>
                <a:schemeClr val="bg2"/>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Content Placeholder 2"/>
          <p:cNvSpPr>
            <a:spLocks noGrp="1"/>
          </p:cNvSpPr>
          <p:nvPr>
            <p:ph idx="1"/>
          </p:nvPr>
        </p:nvSpPr>
        <p:spPr/>
        <p:txBody>
          <a:bodyPr/>
          <a:lstStyle/>
          <a:p>
            <a:pPr algn="just" eaLnBrk="1" hangingPunct="1">
              <a:lnSpc>
                <a:spcPct val="90000"/>
              </a:lnSpc>
              <a:buFontTx/>
              <a:buNone/>
            </a:pPr>
            <a:r>
              <a:rPr lang="ar-SA" altLang="fa-IR" b="1" smtClean="0">
                <a:solidFill>
                  <a:schemeClr val="bg2"/>
                </a:solidFill>
                <a:cs typeface="B Kamran" panose="00000400000000000000" pitchFamily="2" charset="-78"/>
              </a:rPr>
              <a:t>6)   تغيير فرهنگي در سازمان جهت پذيرش فرهنگ شش سيگما</a:t>
            </a:r>
            <a:endParaRPr lang="en-US" altLang="fa-IR" b="1" smtClean="0">
              <a:solidFill>
                <a:schemeClr val="bg2"/>
              </a:solidFill>
              <a:cs typeface="B Kamran" panose="00000400000000000000" pitchFamily="2" charset="-78"/>
            </a:endParaRPr>
          </a:p>
          <a:p>
            <a:pPr algn="just" eaLnBrk="1" hangingPunct="1">
              <a:lnSpc>
                <a:spcPct val="90000"/>
              </a:lnSpc>
              <a:buFontTx/>
              <a:buNone/>
            </a:pPr>
            <a:r>
              <a:rPr lang="ar-SA" altLang="fa-IR" b="1" smtClean="0">
                <a:solidFill>
                  <a:schemeClr val="bg2"/>
                </a:solidFill>
                <a:cs typeface="B Kamran" panose="00000400000000000000" pitchFamily="2" charset="-78"/>
              </a:rPr>
              <a:t>7)  انسجام و سطح تخصص تيم پروژه، بر نتايج اجراي كار تاثير قابل توجهي دارند.</a:t>
            </a:r>
            <a:endParaRPr lang="en-US" altLang="fa-IR" b="1" smtClean="0">
              <a:solidFill>
                <a:schemeClr val="bg2"/>
              </a:solidFill>
              <a:cs typeface="B Kamran" panose="00000400000000000000" pitchFamily="2" charset="-78"/>
            </a:endParaRPr>
          </a:p>
          <a:p>
            <a:pPr algn="just" eaLnBrk="1" hangingPunct="1">
              <a:lnSpc>
                <a:spcPct val="90000"/>
              </a:lnSpc>
              <a:buFontTx/>
              <a:buNone/>
            </a:pPr>
            <a:r>
              <a:rPr lang="ar-SA" altLang="fa-IR" b="1" smtClean="0">
                <a:solidFill>
                  <a:schemeClr val="bg2"/>
                </a:solidFill>
                <a:cs typeface="B Kamran" panose="00000400000000000000" pitchFamily="2" charset="-78"/>
              </a:rPr>
              <a:t>8)  خط سير اجراي پروژه به مواردي چون حمايت مديريت و سرمايه گذاري وابسته است.</a:t>
            </a:r>
            <a:endParaRPr lang="en-US" altLang="fa-IR" b="1" smtClean="0">
              <a:solidFill>
                <a:schemeClr val="bg2"/>
              </a:solidFill>
              <a:cs typeface="B Kamran" panose="00000400000000000000" pitchFamily="2" charset="-78"/>
            </a:endParaRPr>
          </a:p>
          <a:p>
            <a:pPr algn="just" eaLnBrk="1" hangingPunct="1">
              <a:lnSpc>
                <a:spcPct val="90000"/>
              </a:lnSpc>
              <a:buFontTx/>
              <a:buNone/>
            </a:pPr>
            <a:r>
              <a:rPr lang="ar-SA" altLang="fa-IR" b="1" smtClean="0">
                <a:solidFill>
                  <a:schemeClr val="bg2"/>
                </a:solidFill>
                <a:cs typeface="B Kamran" panose="00000400000000000000" pitchFamily="2" charset="-78"/>
              </a:rPr>
              <a:t>9)  نقش نيروي انساني بعنوان منبعي مهم در اجراي پروژه ناديده گرفته نشود.</a:t>
            </a:r>
            <a:endParaRPr lang="en-US" altLang="fa-IR" b="1" smtClean="0">
              <a:solidFill>
                <a:schemeClr val="bg2"/>
              </a:solidFill>
              <a:cs typeface="B Kamran" panose="00000400000000000000" pitchFamily="2" charset="-78"/>
            </a:endParaRPr>
          </a:p>
          <a:p>
            <a:pPr algn="just" eaLnBrk="1" hangingPunct="1">
              <a:lnSpc>
                <a:spcPct val="90000"/>
              </a:lnSpc>
              <a:buFontTx/>
              <a:buNone/>
            </a:pPr>
            <a:r>
              <a:rPr lang="ar-SA" altLang="fa-IR" b="1" smtClean="0">
                <a:solidFill>
                  <a:schemeClr val="bg2"/>
                </a:solidFill>
                <a:cs typeface="B Kamran" panose="00000400000000000000" pitchFamily="2" charset="-78"/>
              </a:rPr>
              <a:t>10)  تطابق پروژه هاي شش سيگما با معيارهاي فني و بهبود فرآيندها</a:t>
            </a:r>
            <a:endParaRPr lang="en-US" altLang="fa-IR" b="1" smtClean="0">
              <a:solidFill>
                <a:schemeClr val="bg2"/>
              </a:solidFill>
              <a:cs typeface="B Kamran" panose="00000400000000000000" pitchFamily="2" charset="-78"/>
            </a:endParaRPr>
          </a:p>
          <a:p>
            <a:endParaRPr lang="fa-IR" altLang="fa-IR"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eaLnBrk="1" hangingPunct="1"/>
            <a:r>
              <a:rPr lang="ar-SA" altLang="fa-IR" b="1" smtClean="0">
                <a:solidFill>
                  <a:schemeClr val="bg2"/>
                </a:solidFill>
              </a:rPr>
              <a:t>رضايتمندي و خشنودي مشتريان</a:t>
            </a:r>
            <a:endParaRPr lang="en-US" altLang="fa-IR" b="1" smtClean="0">
              <a:solidFill>
                <a:schemeClr val="bg2"/>
              </a:solidFill>
            </a:endParaRPr>
          </a:p>
        </p:txBody>
      </p:sp>
      <p:sp>
        <p:nvSpPr>
          <p:cNvPr id="33795" name="Rectangle 3"/>
          <p:cNvSpPr>
            <a:spLocks noGrp="1" noChangeArrowheads="1"/>
          </p:cNvSpPr>
          <p:nvPr>
            <p:ph type="body" idx="1"/>
          </p:nvPr>
        </p:nvSpPr>
        <p:spPr>
          <a:xfrm>
            <a:off x="0" y="1598613"/>
            <a:ext cx="7650163" cy="4497387"/>
          </a:xfrm>
        </p:spPr>
        <p:txBody>
          <a:bodyPr/>
          <a:lstStyle/>
          <a:p>
            <a:pPr algn="ctr" eaLnBrk="1" hangingPunct="1">
              <a:lnSpc>
                <a:spcPct val="80000"/>
              </a:lnSpc>
              <a:buFontTx/>
              <a:buNone/>
            </a:pPr>
            <a:r>
              <a:rPr lang="ar-SA" altLang="fa-IR" sz="2500" b="1" smtClean="0">
                <a:solidFill>
                  <a:schemeClr val="bg2"/>
                </a:solidFill>
                <a:cs typeface="B Kamran" panose="00000400000000000000" pitchFamily="2" charset="-78"/>
              </a:rPr>
              <a:t>پروژه بايد رضايتمندي و خشنودي مشتريان كالا و خدمات را محور اصلي كار خود قرار دهد </a:t>
            </a:r>
            <a:r>
              <a:rPr lang="ar-SA" altLang="fa-IR" sz="2800" smtClean="0">
                <a:solidFill>
                  <a:schemeClr val="bg2"/>
                </a:solidFill>
                <a:cs typeface="B Kamran" panose="00000400000000000000" pitchFamily="2" charset="-78"/>
              </a:rPr>
              <a:t> </a:t>
            </a:r>
          </a:p>
          <a:p>
            <a:pPr algn="just" eaLnBrk="1" hangingPunct="1">
              <a:lnSpc>
                <a:spcPct val="80000"/>
              </a:lnSpc>
              <a:buFontTx/>
              <a:buNone/>
            </a:pPr>
            <a:endParaRPr lang="en-US" altLang="fa-IR" sz="2800" smtClean="0">
              <a:solidFill>
                <a:schemeClr val="bg2"/>
              </a:solidFill>
              <a:cs typeface="B Kamran" panose="00000400000000000000" pitchFamily="2" charset="-78"/>
            </a:endParaRPr>
          </a:p>
          <a:p>
            <a:pPr algn="just" eaLnBrk="1" hangingPunct="1">
              <a:lnSpc>
                <a:spcPct val="80000"/>
              </a:lnSpc>
              <a:buFontTx/>
              <a:buNone/>
            </a:pPr>
            <a:r>
              <a:rPr lang="ar-SA" altLang="fa-IR" sz="2800" smtClean="0">
                <a:solidFill>
                  <a:schemeClr val="bg2"/>
                </a:solidFill>
                <a:cs typeface="B Kamran" panose="00000400000000000000" pitchFamily="2" charset="-78"/>
              </a:rPr>
              <a:t>از اهداف پروژه هاي شش سيگما تنها رضايت مشتري نمي باشد بلكه خوشنودي مشتري نيز از اهداف آن است. در واقع استفاده كنندگان نهايي محصولات مشتريان مي باشند و نمي توان آنها را خوشحال كرد درحالي كه از نداي آنها با خبر نباشيم </a:t>
            </a:r>
            <a:r>
              <a:rPr lang="en-US" altLang="fa-IR" sz="2800" smtClean="0">
                <a:solidFill>
                  <a:schemeClr val="bg2"/>
                </a:solidFill>
                <a:cs typeface="B Kamran" panose="00000400000000000000" pitchFamily="2" charset="-78"/>
              </a:rPr>
              <a:t>.</a:t>
            </a:r>
            <a:r>
              <a:rPr lang="ar-SA" altLang="fa-IR" sz="2800" smtClean="0">
                <a:solidFill>
                  <a:schemeClr val="bg2"/>
                </a:solidFill>
                <a:cs typeface="B Kamran" panose="00000400000000000000" pitchFamily="2" charset="-78"/>
              </a:rPr>
              <a:t> حال سوال اين است كه چگونه مي توانيم از بازخوردهاي مشتريان جهت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بهبود آينده محصولاتمان استفاده كنيم. بيشتر سازمانها بيشتر از 95 درصد از منابعي كه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جهت رسيدگي به بازخوردهاي مشتريان</a:t>
            </a:r>
            <a:endParaRPr lang="en-US" altLang="fa-IR" sz="2800" smtClean="0">
              <a:solidFill>
                <a:schemeClr val="bg2"/>
              </a:solidFill>
              <a:cs typeface="B Kamran" panose="00000400000000000000" pitchFamily="2" charset="-78"/>
            </a:endParaRPr>
          </a:p>
          <a:p>
            <a:pPr algn="just" eaLnBrk="1" hangingPunct="1">
              <a:lnSpc>
                <a:spcPct val="80000"/>
              </a:lnSpc>
              <a:buFontTx/>
              <a:buNone/>
            </a:pP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 در نظر گرفته اند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را</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 صرف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رسيدگي</a:t>
            </a:r>
            <a:endParaRPr lang="en-US" altLang="fa-IR" sz="2800" smtClean="0">
              <a:solidFill>
                <a:schemeClr val="bg2"/>
              </a:solidFill>
              <a:cs typeface="B Kamran" panose="00000400000000000000" pitchFamily="2" charset="-78"/>
            </a:endParaRPr>
          </a:p>
          <a:p>
            <a:pPr algn="just" eaLnBrk="1" hangingPunct="1">
              <a:lnSpc>
                <a:spcPct val="80000"/>
              </a:lnSpc>
              <a:buFontTx/>
              <a:buNone/>
            </a:pP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به شكايات تكي مي نمايند و</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كمتر</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از</a:t>
            </a:r>
            <a:endParaRPr lang="en-US" altLang="fa-IR" sz="2800" smtClean="0">
              <a:solidFill>
                <a:schemeClr val="bg2"/>
              </a:solidFill>
              <a:cs typeface="B Kamran" panose="00000400000000000000" pitchFamily="2" charset="-78"/>
            </a:endParaRPr>
          </a:p>
          <a:p>
            <a:pPr algn="just" eaLnBrk="1" hangingPunct="1">
              <a:lnSpc>
                <a:spcPct val="80000"/>
              </a:lnSpc>
              <a:buFontTx/>
              <a:buNone/>
            </a:pPr>
            <a:r>
              <a:rPr lang="ar-SA" altLang="fa-IR" sz="2800" smtClean="0">
                <a:solidFill>
                  <a:schemeClr val="bg2"/>
                </a:solidFill>
                <a:cs typeface="B Kamran" panose="00000400000000000000" pitchFamily="2" charset="-78"/>
              </a:rPr>
              <a:t>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5 درصد</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را صرف تحليل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مسائل</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 و</a:t>
            </a:r>
            <a:endParaRPr lang="en-US" altLang="fa-IR" sz="2800" smtClean="0">
              <a:solidFill>
                <a:schemeClr val="bg2"/>
              </a:solidFill>
              <a:cs typeface="B Kamran" panose="00000400000000000000" pitchFamily="2" charset="-78"/>
            </a:endParaRPr>
          </a:p>
          <a:p>
            <a:pPr algn="just" eaLnBrk="1" hangingPunct="1">
              <a:lnSpc>
                <a:spcPct val="80000"/>
              </a:lnSpc>
              <a:buFontTx/>
              <a:buNone/>
            </a:pPr>
            <a:r>
              <a:rPr lang="ar-SA" altLang="fa-IR" sz="2800" smtClean="0">
                <a:solidFill>
                  <a:schemeClr val="bg2"/>
                </a:solidFill>
                <a:cs typeface="B Kamran" panose="00000400000000000000" pitchFamily="2" charset="-78"/>
              </a:rPr>
              <a:t>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مشكلات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اصلي نارضايتي</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 مشتريان </a:t>
            </a:r>
            <a:endParaRPr lang="en-US" altLang="fa-IR" sz="2800" smtClean="0">
              <a:solidFill>
                <a:schemeClr val="bg2"/>
              </a:solidFill>
              <a:cs typeface="B Kamran" panose="00000400000000000000" pitchFamily="2" charset="-78"/>
            </a:endParaRPr>
          </a:p>
          <a:p>
            <a:pPr algn="just" eaLnBrk="1" hangingPunct="1">
              <a:lnSpc>
                <a:spcPct val="80000"/>
              </a:lnSpc>
              <a:buFontTx/>
              <a:buNone/>
            </a:pP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مي نمايند. </a:t>
            </a:r>
          </a:p>
          <a:p>
            <a:pPr algn="just" eaLnBrk="1" hangingPunct="1">
              <a:lnSpc>
                <a:spcPct val="80000"/>
              </a:lnSpc>
              <a:buFontTx/>
              <a:buNone/>
            </a:pPr>
            <a:endParaRPr lang="en-US" altLang="fa-IR" sz="2800" smtClean="0">
              <a:solidFill>
                <a:schemeClr val="tx2"/>
              </a:solidFill>
              <a:cs typeface="B Kamran" panose="00000400000000000000" pitchFamily="2" charset="-78"/>
            </a:endParaRPr>
          </a:p>
          <a:p>
            <a:pPr algn="just" eaLnBrk="1" hangingPunct="1">
              <a:lnSpc>
                <a:spcPct val="80000"/>
              </a:lnSpc>
              <a:buFontTx/>
              <a:buNone/>
            </a:pPr>
            <a:endParaRPr lang="en-US" altLang="fa-IR" sz="2800" smtClean="0">
              <a:solidFill>
                <a:schemeClr val="tx2"/>
              </a:solidFill>
              <a:cs typeface="B Kamran" panose="00000400000000000000" pitchFamily="2" charset="-78"/>
            </a:endParaRPr>
          </a:p>
          <a:p>
            <a:pPr algn="just" eaLnBrk="1" hangingPunct="1">
              <a:lnSpc>
                <a:spcPct val="80000"/>
              </a:lnSpc>
              <a:buFontTx/>
              <a:buNone/>
            </a:pPr>
            <a:r>
              <a:rPr lang="ar-SA" altLang="fa-IR" sz="2800" smtClean="0">
                <a:solidFill>
                  <a:schemeClr val="tx2"/>
                </a:solidFill>
                <a:cs typeface="B Kamran" panose="00000400000000000000" pitchFamily="2" charset="-78"/>
              </a:rPr>
              <a:t> </a:t>
            </a:r>
            <a:endParaRPr lang="en-US" altLang="fa-IR" sz="2800" smtClean="0">
              <a:solidFill>
                <a:schemeClr val="tx2"/>
              </a:solidFill>
              <a:cs typeface="B Kamran" panose="00000400000000000000" pitchFamily="2" charset="-78"/>
            </a:endParaRPr>
          </a:p>
        </p:txBody>
      </p:sp>
      <p:pic>
        <p:nvPicPr>
          <p:cNvPr id="33796" name="Picture 4" descr="42i6e6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419600"/>
            <a:ext cx="3200400" cy="1676400"/>
          </a:xfrm>
          <a:prstGeom prst="rect">
            <a:avLst/>
          </a:prstGeom>
          <a:noFill/>
          <a:ln w="76200" cmpd="tri">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457200"/>
            <a:ext cx="7477125" cy="381000"/>
          </a:xfrm>
        </p:spPr>
        <p:txBody>
          <a:bodyPr/>
          <a:lstStyle/>
          <a:p>
            <a:pPr algn="ctr" eaLnBrk="1" hangingPunct="1"/>
            <a:r>
              <a:rPr lang="ar-SA" altLang="fa-IR" sz="3600" b="1" smtClean="0">
                <a:solidFill>
                  <a:schemeClr val="bg2"/>
                </a:solidFill>
              </a:rPr>
              <a:t>اهداف سازماني بوده و متناسب باشند</a:t>
            </a:r>
            <a:r>
              <a:rPr lang="en-US" altLang="fa-IR" sz="3600" smtClean="0">
                <a:solidFill>
                  <a:schemeClr val="bg2"/>
                </a:solidFill>
              </a:rPr>
              <a:t> </a:t>
            </a:r>
            <a:r>
              <a:rPr lang="en-US" altLang="fa-IR" sz="3600" smtClean="0">
                <a:solidFill>
                  <a:srgbClr val="DDDDDD"/>
                </a:solidFill>
              </a:rPr>
              <a:t/>
            </a:r>
            <a:br>
              <a:rPr lang="en-US" altLang="fa-IR" sz="3600" smtClean="0">
                <a:solidFill>
                  <a:srgbClr val="DDDDDD"/>
                </a:solidFill>
              </a:rPr>
            </a:br>
            <a:endParaRPr lang="en-US" altLang="fa-IR" sz="3600" smtClean="0">
              <a:solidFill>
                <a:srgbClr val="DDDDDD"/>
              </a:solidFill>
            </a:endParaRPr>
          </a:p>
        </p:txBody>
      </p:sp>
      <p:pic>
        <p:nvPicPr>
          <p:cNvPr id="34819" name="Picture 9" descr="questionmark-7621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990600"/>
            <a:ext cx="4238625" cy="535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Rectangle 3"/>
          <p:cNvSpPr>
            <a:spLocks noGrp="1" noChangeArrowheads="1"/>
          </p:cNvSpPr>
          <p:nvPr>
            <p:ph type="body" idx="1"/>
          </p:nvPr>
        </p:nvSpPr>
        <p:spPr>
          <a:xfrm>
            <a:off x="263525" y="990600"/>
            <a:ext cx="7386638" cy="5715000"/>
          </a:xfrm>
        </p:spPr>
        <p:txBody>
          <a:bodyPr/>
          <a:lstStyle/>
          <a:p>
            <a:pPr algn="ctr" eaLnBrk="1" hangingPunct="1">
              <a:lnSpc>
                <a:spcPct val="90000"/>
              </a:lnSpc>
              <a:buFontTx/>
              <a:buNone/>
            </a:pPr>
            <a:r>
              <a:rPr lang="ar-SA" altLang="fa-IR" sz="2800" b="1" smtClean="0">
                <a:solidFill>
                  <a:srgbClr val="FFFFFF"/>
                </a:solidFill>
                <a:cs typeface="B Kamran" panose="00000400000000000000" pitchFamily="2" charset="-78"/>
              </a:rPr>
              <a:t>تا جاي ممكن اهداف پروژه در راستاي اهداف سازماني بوده و متناسب باشند</a:t>
            </a:r>
            <a:r>
              <a:rPr lang="en-US" altLang="fa-IR" sz="2800" smtClean="0">
                <a:solidFill>
                  <a:srgbClr val="FFFFFF"/>
                </a:solidFill>
                <a:cs typeface="B Kamran" panose="00000400000000000000" pitchFamily="2" charset="-78"/>
              </a:rPr>
              <a:t> </a:t>
            </a:r>
            <a:endParaRPr lang="fa-IR" altLang="fa-IR" sz="2800" smtClean="0">
              <a:solidFill>
                <a:srgbClr val="FFFFFF"/>
              </a:solidFill>
              <a:cs typeface="B Kamran" panose="00000400000000000000" pitchFamily="2" charset="-78"/>
            </a:endParaRPr>
          </a:p>
          <a:p>
            <a:pPr algn="ctr" eaLnBrk="1" hangingPunct="1">
              <a:lnSpc>
                <a:spcPct val="90000"/>
              </a:lnSpc>
              <a:buFontTx/>
              <a:buNone/>
            </a:pPr>
            <a:endParaRPr lang="fa-IR" altLang="fa-IR" sz="2800" smtClean="0">
              <a:solidFill>
                <a:srgbClr val="FFFFFF"/>
              </a:solidFill>
              <a:cs typeface="B Kamran" panose="00000400000000000000" pitchFamily="2" charset="-78"/>
            </a:endParaRPr>
          </a:p>
          <a:p>
            <a:pPr algn="just" eaLnBrk="1" hangingPunct="1">
              <a:lnSpc>
                <a:spcPct val="90000"/>
              </a:lnSpc>
              <a:buFontTx/>
              <a:buNone/>
            </a:pPr>
            <a:r>
              <a:rPr lang="ar-SA" altLang="fa-IR" sz="2800" smtClean="0">
                <a:solidFill>
                  <a:schemeClr val="tx2"/>
                </a:solidFill>
                <a:cs typeface="B Kamran" panose="00000400000000000000" pitchFamily="2" charset="-78"/>
              </a:rPr>
              <a:t>در شش سيگما اگر سوال شود كجا مي خواهيد برسيد و شما جواب دهيد چيزي در ذهنم نيست نتيجه اين خواهد بود كه مهم نيست چه راهي را برويد. منطبق كردن ايده افراد مختلف كار سختي است. </a:t>
            </a:r>
          </a:p>
          <a:p>
            <a:pPr algn="just" eaLnBrk="1" hangingPunct="1">
              <a:lnSpc>
                <a:spcPct val="90000"/>
              </a:lnSpc>
              <a:buFontTx/>
              <a:buNone/>
            </a:pPr>
            <a:r>
              <a:rPr lang="ar-SA" altLang="fa-IR" sz="2800" smtClean="0">
                <a:solidFill>
                  <a:schemeClr val="tx2"/>
                </a:solidFill>
                <a:cs typeface="B Kamran" panose="00000400000000000000" pitchFamily="2" charset="-78"/>
              </a:rPr>
              <a:t>   نمي توان به شش سيگما همانند ديگر فعاليت هاي مستقل نگريست چرا كه مستلزم داشتن بينشي كامل است و فقط استفاده از چند روش ابزار بهبود كيفيت فايده اي ندارد. پروژه هاي شش سيگما بايد براي بهبود فرايندها و محصولاتي طراحي شده باشند كه تأثير مستقيمي بر اهداف مالي و عملياتي دارند. حتي اگر تلاشهاي اوليه سازمان بر مسائل تقريباً ساده معطوف شود، تأثير آنها بر تمام كسب و كار بايد واضح و روشن باشد و نحوه ارتباط فعاليت ها و پروژه ها با مشتريان ، فرايندهاي اصلي و رقابت پذيري روشن باشد. </a:t>
            </a:r>
          </a:p>
          <a:p>
            <a:pPr algn="just" eaLnBrk="1" hangingPunct="1">
              <a:lnSpc>
                <a:spcPct val="90000"/>
              </a:lnSpc>
              <a:buFontTx/>
              <a:buNone/>
            </a:pPr>
            <a:r>
              <a:rPr lang="ar-SA" altLang="fa-IR" sz="2800" smtClean="0">
                <a:solidFill>
                  <a:schemeClr val="hlink"/>
                </a:solidFill>
                <a:cs typeface="B Kamran" panose="00000400000000000000" pitchFamily="2" charset="-78"/>
              </a:rPr>
              <a:t>     </a:t>
            </a:r>
            <a:endParaRPr lang="en-US" altLang="fa-IR" sz="2800" smtClean="0">
              <a:solidFill>
                <a:schemeClr val="hlink"/>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fa-IR" altLang="fa-IR" smtClean="0">
                <a:solidFill>
                  <a:schemeClr val="bg2"/>
                </a:solidFill>
              </a:rPr>
              <a:t>نحوه پیشرفت پروژه</a:t>
            </a:r>
            <a:endParaRPr lang="en-US" altLang="fa-IR" smtClean="0">
              <a:solidFill>
                <a:schemeClr val="bg2"/>
              </a:solidFill>
            </a:endParaRPr>
          </a:p>
        </p:txBody>
      </p:sp>
      <p:sp>
        <p:nvSpPr>
          <p:cNvPr id="35843" name="Rectangle 3"/>
          <p:cNvSpPr>
            <a:spLocks noGrp="1" noChangeArrowheads="1"/>
          </p:cNvSpPr>
          <p:nvPr>
            <p:ph type="body" idx="1"/>
          </p:nvPr>
        </p:nvSpPr>
        <p:spPr>
          <a:xfrm>
            <a:off x="263525" y="1598613"/>
            <a:ext cx="7386638" cy="4954587"/>
          </a:xfrm>
        </p:spPr>
        <p:txBody>
          <a:bodyPr/>
          <a:lstStyle/>
          <a:p>
            <a:pPr algn="ctr" eaLnBrk="1" hangingPunct="1">
              <a:lnSpc>
                <a:spcPct val="90000"/>
              </a:lnSpc>
              <a:buFontTx/>
              <a:buNone/>
            </a:pPr>
            <a:r>
              <a:rPr lang="ar-SA" altLang="fa-IR" sz="2800" b="1" smtClean="0">
                <a:solidFill>
                  <a:schemeClr val="bg2"/>
                </a:solidFill>
                <a:cs typeface="B Kamran" panose="00000400000000000000" pitchFamily="2" charset="-78"/>
              </a:rPr>
              <a:t>سير پيشرفت اجراي پروژه بايد ملايم و غير پرشي باشد.</a:t>
            </a:r>
            <a:r>
              <a:rPr lang="en-US" altLang="fa-IR" sz="2800" smtClean="0">
                <a:solidFill>
                  <a:schemeClr val="bg2"/>
                </a:solidFill>
                <a:cs typeface="B Kamran" panose="00000400000000000000" pitchFamily="2" charset="-78"/>
              </a:rPr>
              <a:t> </a:t>
            </a:r>
            <a:endParaRPr lang="fa-IR" altLang="fa-IR" sz="2800" smtClean="0">
              <a:solidFill>
                <a:schemeClr val="bg2"/>
              </a:solidFill>
              <a:cs typeface="B Kamran" panose="00000400000000000000" pitchFamily="2" charset="-78"/>
            </a:endParaRPr>
          </a:p>
          <a:p>
            <a:pPr algn="ctr" eaLnBrk="1" hangingPunct="1">
              <a:lnSpc>
                <a:spcPct val="90000"/>
              </a:lnSpc>
              <a:buFontTx/>
              <a:buNone/>
            </a:pPr>
            <a:endParaRPr lang="fa-IR" altLang="fa-IR" sz="2800" smtClean="0">
              <a:solidFill>
                <a:schemeClr val="bg2"/>
              </a:solidFill>
              <a:cs typeface="B Kamran" panose="00000400000000000000" pitchFamily="2" charset="-78"/>
            </a:endParaRPr>
          </a:p>
          <a:p>
            <a:pPr algn="just" eaLnBrk="1" hangingPunct="1">
              <a:lnSpc>
                <a:spcPct val="90000"/>
              </a:lnSpc>
              <a:buFontTx/>
              <a:buNone/>
            </a:pPr>
            <a:r>
              <a:rPr lang="ar-SA" altLang="fa-IR" sz="2800" smtClean="0">
                <a:solidFill>
                  <a:schemeClr val="bg2"/>
                </a:solidFill>
                <a:cs typeface="B Kamran" panose="00000400000000000000" pitchFamily="2" charset="-78"/>
              </a:rPr>
              <a:t>    در شش سيگما تعيين مقصد پروژه امري سخت به نظر مي رسد.خوشبختانه اين موضوع قابل انتخاب است. اگر مقصد پروژه را بالا بردن نرخ سود تجارت استراتژيك باندازه 25 درصد قرار دهيد مثل اين است كه مي خواهيد آب يك اقيانوس را بجوشانيد و اگر افزايش نرخ 0.23 تا 0.25 درصد براي شما كافي باشد مثل جوشاندن آب درون يك فنجان است. در حالت اول شما نياز به صرفه جويي هاي مالي قابل توجه ماهانه داريد.در هر صورت مقصد پروژه بايد نه حقير و نه غير قابل دسترس باشد.</a:t>
            </a:r>
          </a:p>
          <a:p>
            <a:pPr algn="just" eaLnBrk="1" hangingPunct="1">
              <a:lnSpc>
                <a:spcPct val="90000"/>
              </a:lnSpc>
              <a:buFontTx/>
              <a:buNone/>
            </a:pPr>
            <a:r>
              <a:rPr lang="fa-IR"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 با بررسي هر كدام از محدوديتها در هنگام تعريف پروژه بايستي سير اجرا ي پروژه ملايم وغير پرشي باشد تا آن پروژه با موفقيت انجام شود .</a:t>
            </a:r>
            <a:endParaRPr lang="en-US" altLang="fa-IR" sz="2800" smtClean="0">
              <a:solidFill>
                <a:schemeClr val="bg2"/>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ctr" eaLnBrk="1" hangingPunct="1"/>
            <a:r>
              <a:rPr lang="fa-IR" altLang="fa-IR" smtClean="0">
                <a:solidFill>
                  <a:schemeClr val="bg2"/>
                </a:solidFill>
              </a:rPr>
              <a:t>نحوه تعامل با محدودیت های سازمان</a:t>
            </a:r>
            <a:endParaRPr lang="en-US" altLang="fa-IR" smtClean="0">
              <a:solidFill>
                <a:schemeClr val="bg2"/>
              </a:solidFill>
            </a:endParaRPr>
          </a:p>
        </p:txBody>
      </p:sp>
      <p:sp>
        <p:nvSpPr>
          <p:cNvPr id="36867" name="Rectangle 3"/>
          <p:cNvSpPr>
            <a:spLocks noGrp="1" noChangeArrowheads="1"/>
          </p:cNvSpPr>
          <p:nvPr>
            <p:ph type="body" idx="1"/>
          </p:nvPr>
        </p:nvSpPr>
        <p:spPr>
          <a:xfrm>
            <a:off x="152400" y="1598613"/>
            <a:ext cx="7696200" cy="4497387"/>
          </a:xfrm>
        </p:spPr>
        <p:txBody>
          <a:bodyPr/>
          <a:lstStyle/>
          <a:p>
            <a:pPr algn="ctr" eaLnBrk="1" hangingPunct="1">
              <a:buFontTx/>
              <a:buNone/>
            </a:pPr>
            <a:r>
              <a:rPr lang="ar-SA" altLang="fa-IR" sz="2800" b="1" smtClean="0">
                <a:solidFill>
                  <a:schemeClr val="bg2"/>
                </a:solidFill>
                <a:cs typeface="B Kamran" panose="00000400000000000000" pitchFamily="2" charset="-78"/>
              </a:rPr>
              <a:t>پروژه نبايد در تعامل مستقيم با محدوديت هاي سازمان باشدخصوصاً توانايي مالي</a:t>
            </a:r>
            <a:r>
              <a:rPr lang="en-US" altLang="fa-IR" sz="2800" smtClean="0">
                <a:solidFill>
                  <a:schemeClr val="bg2"/>
                </a:solidFill>
                <a:cs typeface="B Kamran" panose="00000400000000000000" pitchFamily="2" charset="-78"/>
              </a:rPr>
              <a:t> </a:t>
            </a:r>
            <a:endParaRPr lang="fa-IR" altLang="fa-IR" sz="2800" smtClean="0">
              <a:solidFill>
                <a:schemeClr val="bg2"/>
              </a:solidFill>
              <a:cs typeface="B Kamran" panose="00000400000000000000" pitchFamily="2" charset="-78"/>
            </a:endParaRPr>
          </a:p>
          <a:p>
            <a:pPr algn="just" eaLnBrk="1" hangingPunct="1">
              <a:buFontTx/>
              <a:buNone/>
            </a:pPr>
            <a:endParaRPr lang="en-US" altLang="fa-IR" sz="2800" b="1" smtClean="0">
              <a:solidFill>
                <a:schemeClr val="bg2"/>
              </a:solidFill>
              <a:cs typeface="B Kamran" panose="00000400000000000000" pitchFamily="2" charset="-78"/>
            </a:endParaRPr>
          </a:p>
          <a:p>
            <a:pPr algn="just" eaLnBrk="1" hangingPunct="1">
              <a:buFontTx/>
              <a:buNone/>
            </a:pPr>
            <a:r>
              <a:rPr lang="ar-SA" altLang="fa-IR" sz="2800" b="1"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يكي از اصلي ترين معيارهاي انتخاب هر پروژه اي در هر سازمان, كاهش هزينه ها مي باشد. اگر يك پروژه موفق باشد ولي هزينه ها را افزايش دهد ممكن است پروژه خوبي نباشد. براي مثال اگر يك پروژه شش سيگما كيفيت محصول را افزايش دهد ولي هزينه هاي ايجاد اين كيفيت بيشتر از هزينه هاي كاهش يافته بخاطر ايجاد كيفيت باشد اجراي اين پروژه زير علامت سوال مي باشد. بعبارت ديگر در انتخاب پروژه هاي شش سيگما علاوه بر معيارهاي فني و تكنولوژي و استفاده از بازخوردهاي مشتريان, عامل هزينه نيز بايد حتما مدنظر قرار گيرد.</a:t>
            </a:r>
            <a:endParaRPr lang="en-US" altLang="fa-IR" sz="2800" smtClean="0">
              <a:solidFill>
                <a:schemeClr val="bg2"/>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eaLnBrk="1" hangingPunct="1"/>
            <a:r>
              <a:rPr lang="fa-IR" altLang="fa-IR" smtClean="0">
                <a:solidFill>
                  <a:schemeClr val="bg2"/>
                </a:solidFill>
              </a:rPr>
              <a:t>شفافیت شاخص های پیشرفت پروژه</a:t>
            </a:r>
            <a:endParaRPr lang="en-US" altLang="fa-IR" smtClean="0">
              <a:solidFill>
                <a:schemeClr val="bg2"/>
              </a:solidFill>
            </a:endParaRPr>
          </a:p>
        </p:txBody>
      </p:sp>
      <p:sp>
        <p:nvSpPr>
          <p:cNvPr id="37891" name="Rectangle 3"/>
          <p:cNvSpPr>
            <a:spLocks noGrp="1" noChangeArrowheads="1"/>
          </p:cNvSpPr>
          <p:nvPr>
            <p:ph type="body" idx="1"/>
          </p:nvPr>
        </p:nvSpPr>
        <p:spPr/>
        <p:txBody>
          <a:bodyPr/>
          <a:lstStyle/>
          <a:p>
            <a:pPr algn="ctr" eaLnBrk="1" hangingPunct="1">
              <a:lnSpc>
                <a:spcPct val="80000"/>
              </a:lnSpc>
              <a:buFontTx/>
              <a:buNone/>
            </a:pPr>
            <a:r>
              <a:rPr lang="en-US" altLang="fa-IR" sz="2800" b="1" i="1" smtClean="0">
                <a:solidFill>
                  <a:srgbClr val="FFFFFF"/>
                </a:solidFill>
                <a:cs typeface="B Kamran" panose="00000400000000000000" pitchFamily="2" charset="-78"/>
              </a:rPr>
              <a:t>   </a:t>
            </a:r>
            <a:r>
              <a:rPr lang="ar-SA" altLang="fa-IR" sz="2800" b="1" i="1" smtClean="0">
                <a:solidFill>
                  <a:schemeClr val="bg2"/>
                </a:solidFill>
                <a:cs typeface="B Kamran" panose="00000400000000000000" pitchFamily="2" charset="-78"/>
              </a:rPr>
              <a:t>شاخص­هاي پيشرفت كار در ابتداي پروژه كاملا شفاف و مشخص باشند.</a:t>
            </a:r>
            <a:r>
              <a:rPr lang="en-US" altLang="fa-IR" sz="2800" smtClean="0">
                <a:solidFill>
                  <a:schemeClr val="bg2"/>
                </a:solidFill>
                <a:cs typeface="B Kamran" panose="00000400000000000000" pitchFamily="2" charset="-78"/>
              </a:rPr>
              <a:t> </a:t>
            </a:r>
            <a:endParaRPr lang="fa-IR" altLang="fa-IR" sz="2800" smtClean="0">
              <a:solidFill>
                <a:schemeClr val="bg2"/>
              </a:solidFill>
              <a:cs typeface="B Kamran" panose="00000400000000000000" pitchFamily="2" charset="-78"/>
            </a:endParaRPr>
          </a:p>
          <a:p>
            <a:pPr eaLnBrk="1" hangingPunct="1">
              <a:lnSpc>
                <a:spcPct val="80000"/>
              </a:lnSpc>
              <a:buFontTx/>
              <a:buNone/>
            </a:pPr>
            <a:endParaRPr lang="fa-IR" altLang="fa-IR" sz="2800" smtClean="0">
              <a:solidFill>
                <a:schemeClr val="bg2"/>
              </a:solidFill>
              <a:cs typeface="B Kamran" panose="00000400000000000000" pitchFamily="2" charset="-78"/>
            </a:endParaRPr>
          </a:p>
          <a:p>
            <a:pPr algn="just" eaLnBrk="1" hangingPunct="1">
              <a:lnSpc>
                <a:spcPct val="80000"/>
              </a:lnSpc>
              <a:buFontTx/>
              <a:buNone/>
            </a:pPr>
            <a:r>
              <a:rPr lang="ar-SA" altLang="fa-IR" sz="2800" smtClean="0">
                <a:solidFill>
                  <a:schemeClr val="bg2"/>
                </a:solidFill>
                <a:cs typeface="B Kamran" panose="00000400000000000000" pitchFamily="2" charset="-78"/>
              </a:rPr>
              <a:t>فاكتور هاي كليدي يك پروژه شش سيگماي خوب شامل  شفافيت مقصد پروژه، موجوديت منابع، هم راستا بودن با اهداف سازمان، اولويت بالاو دسترسي خوب به اطلاعات مي باشد.</a:t>
            </a:r>
          </a:p>
          <a:p>
            <a:pPr algn="just" eaLnBrk="1" hangingPunct="1">
              <a:lnSpc>
                <a:spcPct val="80000"/>
              </a:lnSpc>
              <a:buFontTx/>
              <a:buNone/>
            </a:pPr>
            <a:r>
              <a:rPr lang="ar-SA" altLang="fa-IR" sz="2800" smtClean="0">
                <a:solidFill>
                  <a:schemeClr val="bg2"/>
                </a:solidFill>
                <a:cs typeface="B Kamran" panose="00000400000000000000" pitchFamily="2" charset="-78"/>
              </a:rPr>
              <a:t>  </a:t>
            </a:r>
            <a:r>
              <a:rPr lang="en-US"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از ديگر عواملي كه بايد در معيارهاي فني بهبود فرآيندهاي شش سيگما در نظر گرفت وجود و يا عدم وجود يك سيستم اندازه گيري مناسب است. در واقع اگر يك سيستم اندازه گيري درست براي كنترل فرآيند وجود نداشته باشد, حتي اگر بهبودي در فرآيند ايجاد شود, اين بهبود قابل مشاهده نخواهد بود. هر يك از عوامل ذكر شده در بالا ممكن است باعث رد يك پروژه شش سيگما شود و بايد هنگام انتخاب اين پروژه ها همه اين عوامل را بصورت توام در نظر گرفت.</a:t>
            </a:r>
            <a:r>
              <a:rPr lang="en-US" altLang="fa-IR" sz="2800" smtClean="0">
                <a:solidFill>
                  <a:schemeClr val="bg2"/>
                </a:solidFill>
              </a:rPr>
              <a:t> </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Content Placeholder 2"/>
          <p:cNvSpPr>
            <a:spLocks noGrp="1"/>
          </p:cNvSpPr>
          <p:nvPr>
            <p:ph idx="1"/>
          </p:nvPr>
        </p:nvSpPr>
        <p:spPr/>
        <p:txBody>
          <a:bodyPr/>
          <a:lstStyle/>
          <a:p>
            <a:r>
              <a:rPr lang="ar-SA" altLang="fa-IR" smtClean="0">
                <a:solidFill>
                  <a:schemeClr val="bg2"/>
                </a:solidFill>
                <a:cs typeface="B Kamran" panose="00000400000000000000" pitchFamily="2" charset="-78"/>
              </a:rPr>
              <a:t>انتخاب پروژه هاي شش سيگما در حكم چيدن اولين رديف آجر هاي يك ديوار است كه اگر بصورت علمي صورت گيرد، اثربخشي قابل ملاحظه اي در فاز اجراي پروژه شش سيگما عايد مي سازد. در اين مقاله به رويكرد هاي انتخاب پروژه هاي شش سيگما و مهمترين  فاكتور هاي مورد بحث در اين حوزه پرداخته مي شود.</a:t>
            </a:r>
            <a:endParaRPr lang="fa-IR" altLang="fa-IR" smtClean="0">
              <a:solidFill>
                <a:schemeClr val="bg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eaLnBrk="1" hangingPunct="1"/>
            <a:r>
              <a:rPr lang="fa-IR" altLang="fa-IR" smtClean="0">
                <a:solidFill>
                  <a:schemeClr val="bg2"/>
                </a:solidFill>
              </a:rPr>
              <a:t>فرهنگ شش سیگما</a:t>
            </a:r>
            <a:endParaRPr lang="en-US" altLang="fa-IR" smtClean="0">
              <a:solidFill>
                <a:schemeClr val="bg2"/>
              </a:solidFill>
            </a:endParaRPr>
          </a:p>
        </p:txBody>
      </p:sp>
      <p:sp>
        <p:nvSpPr>
          <p:cNvPr id="38915" name="Rectangle 3"/>
          <p:cNvSpPr>
            <a:spLocks noGrp="1" noChangeArrowheads="1"/>
          </p:cNvSpPr>
          <p:nvPr>
            <p:ph type="body" idx="1"/>
          </p:nvPr>
        </p:nvSpPr>
        <p:spPr>
          <a:xfrm>
            <a:off x="263525" y="1598613"/>
            <a:ext cx="7386638" cy="5564187"/>
          </a:xfrm>
        </p:spPr>
        <p:txBody>
          <a:bodyPr/>
          <a:lstStyle/>
          <a:p>
            <a:pPr algn="ctr" eaLnBrk="1" hangingPunct="1">
              <a:lnSpc>
                <a:spcPct val="80000"/>
              </a:lnSpc>
              <a:buFontTx/>
              <a:buNone/>
            </a:pPr>
            <a:r>
              <a:rPr lang="ar-SA" altLang="fa-IR" b="1" i="1" smtClean="0">
                <a:solidFill>
                  <a:schemeClr val="bg2"/>
                </a:solidFill>
                <a:cs typeface="B Kamran" panose="00000400000000000000" pitchFamily="2" charset="-78"/>
              </a:rPr>
              <a:t>تغيير فرهنگي در سازمان جهت پذيرش فرهنگ شش سيگما</a:t>
            </a:r>
            <a:r>
              <a:rPr lang="en-US" altLang="fa-IR" i="1" smtClean="0">
                <a:solidFill>
                  <a:schemeClr val="bg2"/>
                </a:solidFill>
                <a:cs typeface="B Kamran" panose="00000400000000000000" pitchFamily="2" charset="-78"/>
              </a:rPr>
              <a:t> </a:t>
            </a:r>
            <a:endParaRPr lang="fa-IR" altLang="fa-IR" i="1" smtClean="0">
              <a:solidFill>
                <a:schemeClr val="bg2"/>
              </a:solidFill>
              <a:cs typeface="B Kamran" panose="00000400000000000000" pitchFamily="2" charset="-78"/>
            </a:endParaRPr>
          </a:p>
          <a:p>
            <a:pPr algn="ctr" eaLnBrk="1" hangingPunct="1">
              <a:lnSpc>
                <a:spcPct val="80000"/>
              </a:lnSpc>
              <a:buFontTx/>
              <a:buNone/>
            </a:pPr>
            <a:endParaRPr lang="fa-IR" altLang="fa-IR" i="1" smtClean="0">
              <a:solidFill>
                <a:schemeClr val="bg2"/>
              </a:solidFill>
              <a:cs typeface="B Kamran" panose="00000400000000000000" pitchFamily="2" charset="-78"/>
            </a:endParaRPr>
          </a:p>
          <a:p>
            <a:pPr algn="just" eaLnBrk="1" hangingPunct="1">
              <a:lnSpc>
                <a:spcPct val="80000"/>
              </a:lnSpc>
              <a:buFontTx/>
              <a:buNone/>
            </a:pPr>
            <a:r>
              <a:rPr lang="ar-SA" altLang="fa-IR" smtClean="0">
                <a:solidFill>
                  <a:schemeClr val="bg2"/>
                </a:solidFill>
                <a:cs typeface="B Kamran" panose="00000400000000000000" pitchFamily="2" charset="-78"/>
              </a:rPr>
              <a:t>شش سيگما يك راهبرد مديريتي پيشرفته محسوب مي شود چرا كه آشنايي با آن مستلزم هماهنگي با ارزش هاي موجود در شركت و فرهنگ آن مي باشد. علاوه بر آن، تغييرات اساسي در زير ساخت و ساختار سازمان را مي طلبد. معمولاً وقتي تغييري مهم رخ مي دهد، افراد سازمان از چيزهاي ناشناخته مي ترسند و نياز به تغيير را احساس و درك نمي كنند، به زبان آوردن جملاتي نظير "ماقبلاً اين را آزمايش كرده ايم اما كار نمي كند" يا "ما هميشه از همين روش استفاده كرده ايم</a:t>
            </a:r>
            <a:r>
              <a:rPr lang="en-US" altLang="fa-IR" smtClean="0">
                <a:solidFill>
                  <a:schemeClr val="bg2"/>
                </a:solidFill>
                <a:cs typeface="B Kamran" panose="00000400000000000000" pitchFamily="2" charset="-78"/>
              </a:rPr>
              <a:t>…</a:t>
            </a:r>
            <a:r>
              <a:rPr lang="ar-SA" altLang="fa-IR" smtClean="0">
                <a:solidFill>
                  <a:schemeClr val="bg2"/>
                </a:solidFill>
                <a:cs typeface="B Kamran" panose="00000400000000000000" pitchFamily="2" charset="-78"/>
              </a:rPr>
              <a:t>"</a:t>
            </a:r>
          </a:p>
          <a:p>
            <a:pPr eaLnBrk="1" hangingPunct="1">
              <a:lnSpc>
                <a:spcPct val="80000"/>
              </a:lnSpc>
              <a:buFontTx/>
              <a:buNone/>
            </a:pPr>
            <a:r>
              <a:rPr lang="ar-SA" altLang="fa-IR" sz="1800" smtClean="0"/>
              <a:t> </a:t>
            </a:r>
            <a:endParaRPr lang="en-US" altLang="fa-IR" sz="1800" smtClean="0"/>
          </a:p>
        </p:txBody>
      </p:sp>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Content Placeholder 2"/>
          <p:cNvSpPr>
            <a:spLocks noGrp="1"/>
          </p:cNvSpPr>
          <p:nvPr>
            <p:ph idx="1"/>
          </p:nvPr>
        </p:nvSpPr>
        <p:spPr/>
        <p:txBody>
          <a:bodyPr/>
          <a:lstStyle/>
          <a:p>
            <a:r>
              <a:rPr lang="ar-SA" altLang="fa-IR" smtClean="0">
                <a:solidFill>
                  <a:schemeClr val="bg2"/>
                </a:solidFill>
                <a:cs typeface="B Kamran" panose="00000400000000000000" pitchFamily="2" charset="-78"/>
              </a:rPr>
              <a:t>از نمونه مثالهايي هستند كه نشانگر مقاومت شديد در برابر تغييرات است. اصولاً بعضي از فرهنگ هاي سازماني مبتني برترس هستند، اشتباه در آنها جايي ندارد و كاركنان نقايص نهفته زيادي دارند. اما شش سيگما در محيطي باز و سالم تجلي مي يابد، جايي كه به نقايص به عنوان فرصتهايي براي بهبود وضعيت نگريسته مي شود. تغييرات گسترده در سازمان اغلب با ارزشهايي كه توسط افراد سازمان مقدس شمرده مي شود مغايرت دارد يعني هر تغيير ممكن است مطابق عقايد افراد نباشد و به اصطلاح به مذاق آنها خوش نيايد. چنين رفتاري مي تواند متاثر از چند عامل مختلف باشد</a:t>
            </a:r>
            <a:r>
              <a:rPr lang="fa-IR" altLang="fa-IR" smtClean="0">
                <a:solidFill>
                  <a:schemeClr val="bg2"/>
                </a:solidFill>
                <a:cs typeface="B Kamran" panose="00000400000000000000" pitchFamily="2" charset="-78"/>
              </a:rPr>
              <a:t>.</a:t>
            </a:r>
            <a:endParaRPr lang="fa-IR" altLang="fa-IR"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eaLnBrk="1" hangingPunct="1"/>
            <a:r>
              <a:rPr lang="fa-IR" altLang="fa-IR" smtClean="0">
                <a:solidFill>
                  <a:schemeClr val="bg2"/>
                </a:solidFill>
              </a:rPr>
              <a:t>جایگاه تخصص در پروژه شش سیگما</a:t>
            </a:r>
            <a:endParaRPr lang="en-US" altLang="fa-IR" smtClean="0">
              <a:solidFill>
                <a:schemeClr val="bg2"/>
              </a:solidFill>
            </a:endParaRPr>
          </a:p>
        </p:txBody>
      </p:sp>
      <p:sp>
        <p:nvSpPr>
          <p:cNvPr id="40963" name="Rectangle 3"/>
          <p:cNvSpPr>
            <a:spLocks noGrp="1" noChangeArrowheads="1"/>
          </p:cNvSpPr>
          <p:nvPr>
            <p:ph type="body" idx="1"/>
          </p:nvPr>
        </p:nvSpPr>
        <p:spPr/>
        <p:txBody>
          <a:bodyPr/>
          <a:lstStyle/>
          <a:p>
            <a:pPr algn="ctr" eaLnBrk="1" hangingPunct="1">
              <a:lnSpc>
                <a:spcPct val="80000"/>
              </a:lnSpc>
              <a:buFontTx/>
              <a:buNone/>
            </a:pPr>
            <a:r>
              <a:rPr lang="ar-SA" altLang="fa-IR" sz="2800" b="1" i="1" smtClean="0">
                <a:solidFill>
                  <a:srgbClr val="FFFFFF"/>
                </a:solidFill>
                <a:cs typeface="B Kamran" panose="00000400000000000000" pitchFamily="2" charset="-78"/>
              </a:rPr>
              <a:t> </a:t>
            </a:r>
            <a:r>
              <a:rPr lang="ar-SA" altLang="fa-IR" sz="3600" b="1" i="1" smtClean="0">
                <a:solidFill>
                  <a:schemeClr val="bg2"/>
                </a:solidFill>
                <a:cs typeface="B Kamran" panose="00000400000000000000" pitchFamily="2" charset="-78"/>
              </a:rPr>
              <a:t>سطح تخصص تيم پروژه، بر نتايج اجراي كار تاثير قابل توجهي دارند.</a:t>
            </a:r>
            <a:r>
              <a:rPr lang="en-US" altLang="fa-IR" sz="3600" i="1" smtClean="0">
                <a:solidFill>
                  <a:schemeClr val="bg2"/>
                </a:solidFill>
                <a:cs typeface="B Kamran" panose="00000400000000000000" pitchFamily="2" charset="-78"/>
              </a:rPr>
              <a:t> </a:t>
            </a:r>
            <a:endParaRPr lang="fa-IR" altLang="fa-IR" sz="3600" i="1" smtClean="0">
              <a:solidFill>
                <a:schemeClr val="bg2"/>
              </a:solidFill>
              <a:cs typeface="B Kamran" panose="00000400000000000000" pitchFamily="2" charset="-78"/>
            </a:endParaRPr>
          </a:p>
          <a:p>
            <a:pPr algn="ctr" eaLnBrk="1" hangingPunct="1">
              <a:lnSpc>
                <a:spcPct val="80000"/>
              </a:lnSpc>
              <a:buFontTx/>
              <a:buNone/>
            </a:pPr>
            <a:endParaRPr lang="fa-IR" altLang="fa-IR" sz="3600" i="1" smtClean="0">
              <a:solidFill>
                <a:schemeClr val="bg2"/>
              </a:solidFill>
              <a:cs typeface="B Kamran" panose="00000400000000000000" pitchFamily="2" charset="-78"/>
            </a:endParaRPr>
          </a:p>
          <a:p>
            <a:pPr algn="just" eaLnBrk="1" hangingPunct="1">
              <a:lnSpc>
                <a:spcPct val="80000"/>
              </a:lnSpc>
              <a:buFontTx/>
              <a:buNone/>
            </a:pPr>
            <a:r>
              <a:rPr lang="ar-SA" altLang="fa-IR" sz="3600" i="1" smtClean="0">
                <a:solidFill>
                  <a:schemeClr val="bg2"/>
                </a:solidFill>
                <a:cs typeface="B Kamran" panose="00000400000000000000" pitchFamily="2" charset="-78"/>
              </a:rPr>
              <a:t> </a:t>
            </a:r>
            <a:r>
              <a:rPr lang="ar-SA" altLang="fa-IR" sz="3600" smtClean="0">
                <a:solidFill>
                  <a:schemeClr val="bg2"/>
                </a:solidFill>
                <a:cs typeface="B Kamran" panose="00000400000000000000" pitchFamily="2" charset="-78"/>
              </a:rPr>
              <a:t>براي استفاده از شش سيگما در سازمان، بايد بستر آن فراهم باشد براي مثال، داشتن مهارت هاي ارتباطي، راهبرد و متمركز بر برنامه بلند مدت و كار گروهي بسيار مطلوب است. علاوه بر آن، براي پياده كردن شش سيگما بايد منابع و سرمايه گذاري كافي وجود داشته باشد.</a:t>
            </a:r>
          </a:p>
          <a:p>
            <a:pPr algn="just" eaLnBrk="1" hangingPunct="1">
              <a:lnSpc>
                <a:spcPct val="80000"/>
              </a:lnSpc>
              <a:buFontTx/>
              <a:buNone/>
            </a:pPr>
            <a:r>
              <a:rPr lang="ar-SA" altLang="fa-IR" sz="2800" smtClean="0">
                <a:solidFill>
                  <a:schemeClr val="bg2"/>
                </a:solidFill>
                <a:cs typeface="B Kamran" panose="00000400000000000000" pitchFamily="2" charset="-78"/>
              </a:rPr>
              <a:t> </a:t>
            </a:r>
            <a:r>
              <a:rPr lang="fa-IR" altLang="fa-IR" sz="2800" smtClean="0">
                <a:solidFill>
                  <a:schemeClr val="bg2"/>
                </a:solidFill>
                <a:cs typeface="B Kamran" panose="00000400000000000000" pitchFamily="2" charset="-78"/>
              </a:rPr>
              <a:t>	</a:t>
            </a:r>
          </a:p>
          <a:p>
            <a:pPr algn="ctr" eaLnBrk="1" hangingPunct="1">
              <a:lnSpc>
                <a:spcPct val="80000"/>
              </a:lnSpc>
              <a:buFontTx/>
              <a:buNone/>
            </a:pPr>
            <a:endParaRPr lang="en-US" altLang="fa-IR" sz="2800" smtClean="0">
              <a:solidFill>
                <a:schemeClr val="tx2"/>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Content Placeholder 2"/>
          <p:cNvSpPr>
            <a:spLocks noGrp="1"/>
          </p:cNvSpPr>
          <p:nvPr>
            <p:ph idx="1"/>
          </p:nvPr>
        </p:nvSpPr>
        <p:spPr/>
        <p:txBody>
          <a:bodyPr/>
          <a:lstStyle/>
          <a:p>
            <a:r>
              <a:rPr lang="ar-SA" altLang="fa-IR" sz="3600" smtClean="0">
                <a:solidFill>
                  <a:schemeClr val="bg2"/>
                </a:solidFill>
                <a:cs typeface="B Kamran" panose="00000400000000000000" pitchFamily="2" charset="-78"/>
              </a:rPr>
              <a:t>شركت هايي كه تصميم گرفته اند شش سيگما را بكاربگيرند ، بايد بدانند براي رسيدن به منافع بايد منتظر باشند و برنامه بلند مدت داشته باشند. براي علاقمند كردن افراد به اين پروژه ، ابتدا بايد در مراحل اوليه به موفقيت هاي هر چند كوچك دست يافت و سپس بر روي پروژه هاي بلند پروازانه تر كه مستلزم زمان و منابع بيشتر هستند متمركز كرد.</a:t>
            </a:r>
            <a:endParaRPr lang="fa-IR" altLang="fa-IR" sz="36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fa-IR" altLang="fa-IR" sz="3600" smtClean="0">
                <a:solidFill>
                  <a:schemeClr val="bg2"/>
                </a:solidFill>
              </a:rPr>
              <a:t>اجرای صحیح پروژه به چه مواردی نیازمند است</a:t>
            </a:r>
            <a:endParaRPr lang="en-US" altLang="fa-IR" sz="3600" smtClean="0">
              <a:solidFill>
                <a:schemeClr val="bg2"/>
              </a:solidFill>
            </a:endParaRPr>
          </a:p>
        </p:txBody>
      </p:sp>
      <p:sp>
        <p:nvSpPr>
          <p:cNvPr id="43011" name="Rectangle 3"/>
          <p:cNvSpPr>
            <a:spLocks noGrp="1" noChangeArrowheads="1"/>
          </p:cNvSpPr>
          <p:nvPr>
            <p:ph type="body" idx="1"/>
          </p:nvPr>
        </p:nvSpPr>
        <p:spPr/>
        <p:txBody>
          <a:bodyPr/>
          <a:lstStyle/>
          <a:p>
            <a:pPr algn="ctr" eaLnBrk="1" hangingPunct="1">
              <a:lnSpc>
                <a:spcPct val="80000"/>
              </a:lnSpc>
              <a:buFontTx/>
              <a:buNone/>
            </a:pPr>
            <a:r>
              <a:rPr lang="ar-SA" altLang="fa-IR" sz="2800" b="1" i="1" smtClean="0">
                <a:solidFill>
                  <a:schemeClr val="bg2"/>
                </a:solidFill>
                <a:cs typeface="B Kamran" panose="00000400000000000000" pitchFamily="2" charset="-78"/>
              </a:rPr>
              <a:t>خط سير اجراي پروژه به مواردي چون حمايت مديريت و سرمايه گذاري وابسته است.</a:t>
            </a:r>
            <a:r>
              <a:rPr lang="en-US" altLang="fa-IR" sz="2800" i="1" smtClean="0">
                <a:solidFill>
                  <a:schemeClr val="bg2"/>
                </a:solidFill>
                <a:cs typeface="B Kamran" panose="00000400000000000000" pitchFamily="2" charset="-78"/>
              </a:rPr>
              <a:t> </a:t>
            </a:r>
            <a:endParaRPr lang="fa-IR" altLang="fa-IR" sz="2800" i="1" smtClean="0">
              <a:solidFill>
                <a:schemeClr val="bg2"/>
              </a:solidFill>
              <a:cs typeface="B Kamran" panose="00000400000000000000" pitchFamily="2" charset="-78"/>
            </a:endParaRPr>
          </a:p>
          <a:p>
            <a:pPr algn="just" eaLnBrk="1" hangingPunct="1">
              <a:lnSpc>
                <a:spcPct val="80000"/>
              </a:lnSpc>
              <a:buFontTx/>
              <a:buNone/>
            </a:pPr>
            <a:endParaRPr lang="fa-IR" altLang="fa-IR" sz="2800" smtClean="0">
              <a:solidFill>
                <a:schemeClr val="bg2"/>
              </a:solidFill>
              <a:cs typeface="B Kamran" panose="00000400000000000000" pitchFamily="2" charset="-78"/>
            </a:endParaRPr>
          </a:p>
          <a:p>
            <a:pPr algn="just" eaLnBrk="1" hangingPunct="1">
              <a:lnSpc>
                <a:spcPct val="80000"/>
              </a:lnSpc>
              <a:buFontTx/>
              <a:buNone/>
            </a:pPr>
            <a:r>
              <a:rPr lang="ar-SA" altLang="fa-IR" sz="2800" b="1"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كساني كه از شش سيگما استفاده كرده اند اذعان دارند كه در اين پروژه مهمترين عامل ، پشتيباني مديريت وانگيزش بالا محسوب مي شود. افراد بالاترين سطح سازماني بايد به شش سيگما متوسل شوند. تمامي شركت ها از فعاليتها و ابتكارهاي شش سيگما در دورن خود حمايت مي كنند و به صورت فعالانه در انجام آن شركت مي كنند و وقت خود را به آن اختصاص مي دهند.آقاي مهندس مجيب مدير عامل شركت پلي اكريل، به شدت تحت تاثير شش سيگما قرار گرفته، كسب و كار سازماني را بازسازي كرده و نگرش كاركنان را نسبت به اين پروژه تغيير داده است. </a:t>
            </a:r>
            <a:endParaRPr lang="en-US" altLang="fa-IR" sz="2800" smtClean="0">
              <a:solidFill>
                <a:schemeClr val="bg2"/>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Content Placeholder 2"/>
          <p:cNvSpPr>
            <a:spLocks noGrp="1"/>
          </p:cNvSpPr>
          <p:nvPr>
            <p:ph idx="1"/>
          </p:nvPr>
        </p:nvSpPr>
        <p:spPr/>
        <p:txBody>
          <a:bodyPr/>
          <a:lstStyle/>
          <a:p>
            <a:r>
              <a:rPr lang="ar-SA" altLang="fa-IR" smtClean="0">
                <a:solidFill>
                  <a:schemeClr val="bg2"/>
                </a:solidFill>
                <a:cs typeface="B Kamran" panose="00000400000000000000" pitchFamily="2" charset="-78"/>
              </a:rPr>
              <a:t>آقاي مجيب از يك رويكرد كمكي پشتيباني و در آن شركت مي كند مثل شركت در جلسات توجيهي ماهانه و هفتگي شش سيگما، كنترل هفتگي پيشرفت پروژه با توجه به خلاصه گزارشات دريافت شده و مشاهده سايتهاي مربوط به فعاليت هاي توليدي براي ملحوظ كردن شش سيگما در فرهنگ علاوه بر آن آقاي مجيب پيشرفت پروژه شش سيگما را در هر جلسه شركت پلي اكريل به همراه گزارش سالانه يا كوتاه مدت به سهامداران عرضه مي كند.</a:t>
            </a:r>
            <a:endParaRPr lang="fa-IR" altLang="fa-IR"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eaLnBrk="1" hangingPunct="1"/>
            <a:r>
              <a:rPr lang="fa-IR" altLang="fa-IR" smtClean="0">
                <a:solidFill>
                  <a:schemeClr val="bg2"/>
                </a:solidFill>
              </a:rPr>
              <a:t>نقش نیروی انسانی پروژه</a:t>
            </a:r>
            <a:endParaRPr lang="en-US" altLang="fa-IR" smtClean="0">
              <a:solidFill>
                <a:schemeClr val="bg2"/>
              </a:solidFill>
            </a:endParaRPr>
          </a:p>
        </p:txBody>
      </p:sp>
      <p:sp>
        <p:nvSpPr>
          <p:cNvPr id="45059" name="Rectangle 3"/>
          <p:cNvSpPr>
            <a:spLocks noGrp="1" noChangeArrowheads="1"/>
          </p:cNvSpPr>
          <p:nvPr>
            <p:ph type="body" idx="1"/>
          </p:nvPr>
        </p:nvSpPr>
        <p:spPr>
          <a:xfrm>
            <a:off x="263525" y="1598613"/>
            <a:ext cx="7386638" cy="4878387"/>
          </a:xfrm>
        </p:spPr>
        <p:txBody>
          <a:bodyPr/>
          <a:lstStyle/>
          <a:p>
            <a:pPr algn="ctr" eaLnBrk="1" hangingPunct="1">
              <a:lnSpc>
                <a:spcPct val="80000"/>
              </a:lnSpc>
              <a:buFontTx/>
              <a:buNone/>
            </a:pPr>
            <a:r>
              <a:rPr lang="ar-SA" altLang="fa-IR" b="1" i="1" smtClean="0">
                <a:solidFill>
                  <a:schemeClr val="bg2"/>
                </a:solidFill>
                <a:cs typeface="B Kamran" panose="00000400000000000000" pitchFamily="2" charset="-78"/>
              </a:rPr>
              <a:t>نقش نيروي انساني بعنوان منبعي مهم در اجراي پروژه ناديده گرفته نشود.</a:t>
            </a:r>
            <a:endParaRPr lang="fa-IR" altLang="fa-IR" b="1" i="1" smtClean="0">
              <a:solidFill>
                <a:schemeClr val="bg2"/>
              </a:solidFill>
              <a:cs typeface="B Kamran" panose="00000400000000000000" pitchFamily="2" charset="-78"/>
            </a:endParaRPr>
          </a:p>
          <a:p>
            <a:pPr algn="ctr" eaLnBrk="1" hangingPunct="1">
              <a:lnSpc>
                <a:spcPct val="80000"/>
              </a:lnSpc>
              <a:buFontTx/>
              <a:buNone/>
            </a:pPr>
            <a:endParaRPr lang="fa-IR" altLang="fa-IR" b="1" i="1" smtClean="0">
              <a:solidFill>
                <a:schemeClr val="bg2"/>
              </a:solidFill>
              <a:cs typeface="B Kamran" panose="00000400000000000000" pitchFamily="2" charset="-78"/>
            </a:endParaRPr>
          </a:p>
          <a:p>
            <a:pPr algn="just" eaLnBrk="1" hangingPunct="1">
              <a:lnSpc>
                <a:spcPct val="80000"/>
              </a:lnSpc>
              <a:buFontTx/>
              <a:buNone/>
            </a:pPr>
            <a:r>
              <a:rPr lang="ar-SA" altLang="fa-IR" b="1" smtClean="0">
                <a:solidFill>
                  <a:schemeClr val="bg2"/>
                </a:solidFill>
                <a:cs typeface="B Kamran" panose="00000400000000000000" pitchFamily="2" charset="-78"/>
              </a:rPr>
              <a:t>نقش نيروي انساني بعنوان منبعي مهم در اجراي پروژه ناديده گرفته نشود.  يكي از عوامل اساسي در بكارگيري موفقيت آميز پروژه هاي شش سيگما آموزش است. ما بايد به چگونگي اجراي شش سيگما هر چه زودتر پاسخ دهيم و براي افراد فرصتي فراهم كنيم تا از طريق كلاسهاي آموزشي سطح درك آنها از شش سيگما افزايش يابد. </a:t>
            </a:r>
            <a:endParaRPr lang="fa-IR" altLang="fa-IR" b="1" smtClean="0">
              <a:solidFill>
                <a:schemeClr val="bg2"/>
              </a:solidFill>
              <a:cs typeface="B Kamran" panose="00000400000000000000" pitchFamily="2" charset="-78"/>
            </a:endParaRPr>
          </a:p>
          <a:p>
            <a:pPr algn="just" eaLnBrk="1" hangingPunct="1">
              <a:lnSpc>
                <a:spcPct val="80000"/>
              </a:lnSpc>
              <a:buFontTx/>
              <a:buNone/>
            </a:pPr>
            <a:r>
              <a:rPr lang="ar-SA" altLang="fa-IR" sz="2800" b="1" smtClean="0">
                <a:solidFill>
                  <a:schemeClr val="tx2"/>
                </a:solidFill>
                <a:cs typeface="B Kamran" panose="00000400000000000000" pitchFamily="2" charset="-78"/>
              </a:rPr>
              <a:t> </a:t>
            </a:r>
            <a:endParaRPr lang="en-US" altLang="fa-IR" sz="2800" b="1" smtClean="0">
              <a:solidFill>
                <a:schemeClr val="tx2"/>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Content Placeholder 2"/>
          <p:cNvSpPr>
            <a:spLocks noGrp="1"/>
          </p:cNvSpPr>
          <p:nvPr>
            <p:ph idx="1"/>
          </p:nvPr>
        </p:nvSpPr>
        <p:spPr/>
        <p:txBody>
          <a:bodyPr/>
          <a:lstStyle/>
          <a:p>
            <a:r>
              <a:rPr lang="ar-SA" altLang="fa-IR" b="1" smtClean="0">
                <a:solidFill>
                  <a:schemeClr val="bg2"/>
                </a:solidFill>
                <a:cs typeface="B Kamran" panose="00000400000000000000" pitchFamily="2" charset="-78"/>
              </a:rPr>
              <a:t>در يك شركت بايد از سيستم كمربندها استفاده كرد كه نقطه آغاز آن مديريت رده بالا (يعني قهرمانان) است و بايد از طريق سلسله مراتب سازماني به جاهاي ديگر برسد. برنامه سيستم كمربند از سازماني به سازمان ديگر و از مشاوري به مشاور ديگر تفاوت دارد. اما اين برنامه بايد با شناسايي نقش كليدي افرادي كه مستقيماً با شش سيگما   سر و كار دارند تهيه شود.</a:t>
            </a:r>
            <a:endParaRPr lang="fa-IR" altLang="fa-IR"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eaLnBrk="1" hangingPunct="1"/>
            <a:r>
              <a:rPr lang="fa-IR" altLang="fa-IR" smtClean="0">
                <a:solidFill>
                  <a:schemeClr val="bg2"/>
                </a:solidFill>
              </a:rPr>
              <a:t>نقش نیروی انسانی پروژه</a:t>
            </a:r>
            <a:endParaRPr lang="en-US" altLang="fa-IR" smtClean="0">
              <a:solidFill>
                <a:schemeClr val="bg2"/>
              </a:solidFill>
            </a:endParaRPr>
          </a:p>
        </p:txBody>
      </p:sp>
      <p:sp>
        <p:nvSpPr>
          <p:cNvPr id="47107" name="Rectangle 3"/>
          <p:cNvSpPr>
            <a:spLocks noGrp="1" noChangeArrowheads="1"/>
          </p:cNvSpPr>
          <p:nvPr>
            <p:ph type="body" idx="1"/>
          </p:nvPr>
        </p:nvSpPr>
        <p:spPr/>
        <p:txBody>
          <a:bodyPr/>
          <a:lstStyle/>
          <a:p>
            <a:pPr algn="just" eaLnBrk="1" hangingPunct="1">
              <a:lnSpc>
                <a:spcPct val="80000"/>
              </a:lnSpc>
              <a:buFontTx/>
              <a:buNone/>
            </a:pPr>
            <a:r>
              <a:rPr lang="ar-SA" altLang="fa-IR" sz="2800" b="1" smtClean="0">
                <a:solidFill>
                  <a:schemeClr val="bg2"/>
                </a:solidFill>
                <a:cs typeface="B Kamran" panose="00000400000000000000" pitchFamily="2" charset="-78"/>
              </a:rPr>
              <a:t> </a:t>
            </a:r>
            <a:r>
              <a:rPr lang="ar-SA" altLang="fa-IR" b="1" smtClean="0">
                <a:solidFill>
                  <a:schemeClr val="bg2"/>
                </a:solidFill>
                <a:cs typeface="B Kamran" panose="00000400000000000000" pitchFamily="2" charset="-78"/>
              </a:rPr>
              <a:t>اگر چه اين افراد آموزش مناسبي را دريافت مي كنند، اما بدين معنا نيست كه تنها افرادي هستند كه در سازمان مسئوليت شش سيگما را برعهده دارند. آنها نمايندگان تغييرند كه بايد بينش شش سيگما را در شركت گسترش دهند. كساني كه فرايند خود را بهتر از هر كس درك مي كنند بايد با آن به طور كامل نيز آشنا شوند چون آنها از مهمترين افرادي هستند كه مي توانند به بهبود كيفيت محصولات و خدمات كمك كنند.</a:t>
            </a:r>
            <a:r>
              <a:rPr lang="ar-SA" altLang="fa-IR" sz="2800" b="1" smtClean="0">
                <a:solidFill>
                  <a:schemeClr val="bg2"/>
                </a:solidFill>
                <a:cs typeface="B Kamran" panose="00000400000000000000" pitchFamily="2" charset="-78"/>
              </a:rPr>
              <a:t>   </a:t>
            </a:r>
            <a:endParaRPr lang="fa-IR" altLang="fa-IR" sz="2800" b="1" smtClean="0">
              <a:solidFill>
                <a:schemeClr val="bg2"/>
              </a:solidFill>
              <a:cs typeface="B Kamran" panose="00000400000000000000" pitchFamily="2" charset="-78"/>
            </a:endParaRPr>
          </a:p>
          <a:p>
            <a:pPr eaLnBrk="1" hangingPunct="1">
              <a:lnSpc>
                <a:spcPct val="80000"/>
              </a:lnSpc>
              <a:buFontTx/>
              <a:buNone/>
            </a:pPr>
            <a:endParaRPr lang="en-US" altLang="fa-IR" sz="2000" smtClean="0"/>
          </a:p>
        </p:txBody>
      </p:sp>
    </p:spTree>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Content Placeholder 2"/>
          <p:cNvSpPr>
            <a:spLocks noGrp="1"/>
          </p:cNvSpPr>
          <p:nvPr>
            <p:ph idx="1"/>
          </p:nvPr>
        </p:nvSpPr>
        <p:spPr/>
        <p:txBody>
          <a:bodyPr/>
          <a:lstStyle/>
          <a:p>
            <a:r>
              <a:rPr lang="ar-SA" altLang="fa-IR" b="1" smtClean="0">
                <a:solidFill>
                  <a:schemeClr val="bg2"/>
                </a:solidFill>
                <a:cs typeface="B Kamran" panose="00000400000000000000" pitchFamily="2" charset="-78"/>
              </a:rPr>
              <a:t>اگر چه سيستم كمربند دانش زيادي را در مورد ابتكار شش سيگما مي كند اما تمام دانش و مهارت جديد لازم براي حفظ شش سيگما را تقويت نمي كند. شركت در طي زمان بايد به بيرون از حوزه شش سيگما نيز نگاه كنند و روشها و مفاهيم مكمل ديگر را هم ببينند، تا از مرحله سازمان تربيت شده عبور كرده به سازمان يادگيرنده برسند.</a:t>
            </a:r>
            <a:r>
              <a:rPr lang="ar-SA" altLang="fa-IR" b="1" smtClean="0">
                <a:solidFill>
                  <a:schemeClr val="bg2"/>
                </a:solidFill>
              </a:rPr>
              <a:t>‌</a:t>
            </a:r>
            <a:endParaRPr lang="fa-IR" altLang="fa-I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124200" y="381000"/>
            <a:ext cx="4267200" cy="381000"/>
          </a:xfrm>
        </p:spPr>
        <p:txBody>
          <a:bodyPr/>
          <a:lstStyle/>
          <a:p>
            <a:pPr eaLnBrk="1" hangingPunct="1"/>
            <a:r>
              <a:rPr lang="fa-IR" altLang="fa-IR" sz="3600" b="1" smtClean="0">
                <a:solidFill>
                  <a:schemeClr val="bg2"/>
                </a:solidFill>
              </a:rPr>
              <a:t>مقدمه ای بر </a:t>
            </a:r>
            <a:r>
              <a:rPr lang="ar-SA" altLang="fa-IR" sz="3600" b="1" smtClean="0">
                <a:solidFill>
                  <a:schemeClr val="bg2"/>
                </a:solidFill>
              </a:rPr>
              <a:t>شش سيگما</a:t>
            </a:r>
            <a:endParaRPr lang="en-US" altLang="fa-IR" sz="3600" b="1" smtClean="0">
              <a:solidFill>
                <a:schemeClr val="bg2"/>
              </a:solidFill>
            </a:endParaRPr>
          </a:p>
        </p:txBody>
      </p:sp>
      <p:sp>
        <p:nvSpPr>
          <p:cNvPr id="11267" name="Rectangle 3"/>
          <p:cNvSpPr>
            <a:spLocks noGrp="1" noChangeArrowheads="1"/>
          </p:cNvSpPr>
          <p:nvPr>
            <p:ph type="subTitle" idx="1"/>
          </p:nvPr>
        </p:nvSpPr>
        <p:spPr>
          <a:xfrm>
            <a:off x="2362200" y="990600"/>
            <a:ext cx="5181600" cy="7010400"/>
          </a:xfrm>
        </p:spPr>
        <p:txBody>
          <a:bodyPr/>
          <a:lstStyle/>
          <a:p>
            <a:pPr algn="just" eaLnBrk="1" hangingPunct="1">
              <a:lnSpc>
                <a:spcPct val="80000"/>
              </a:lnSpc>
            </a:pPr>
            <a:r>
              <a:rPr lang="ar-SA" altLang="fa-IR" sz="2400" smtClean="0">
                <a:solidFill>
                  <a:schemeClr val="bg2"/>
                </a:solidFill>
                <a:cs typeface="B Kamran" panose="00000400000000000000" pitchFamily="2" charset="-78"/>
              </a:rPr>
              <a:t>امروه تلاش جوامع بشري در دنياي رقابتي به سر منزل نخواهد رسيد ، مگر با بهينه نمودن راهكارها ، استفاده صحيح از زمان ، منابع مالي و نيروي انساني ، در اين راستا براي به حركت درآوردن چرخ هاي اقتصاد و صنعت بايد تلاش و كوششمان را چند برابر كنيم تا بتوانيم در عرصه رقابت پيروز باشيم قرن بيست و يكم عصر صدم ها ، هزارمها و ميليونيم هاي ثانيه است و ما نيز بايد با متدولوژي و رويكردهاي پيشرو در علوم مهندسي ، انساني ، پزشكي و ... آشنا شويم تا با كاركرد اين علوم جديد در كشورمان پيروزمندانه قدم بر داريم و اين مساله اتفاق نخواهد افتاد مگر اينكه آگاهي و دانش خود را در هر زمينه روز به روز فزون تر نمائيم و اين مورد در جهان كنوني به سادگي امكان پذير است  زيرا ما در جهاني زندگي مي كنيم كه ابزارهاي اطلاعاتي ، در دسترس همه افراد آن قرار دارد . ن منظور وجود دارد ، و از آن جمله روشها شش سيگما است . </a:t>
            </a:r>
            <a:endParaRPr lang="en-US" altLang="fa-IR" sz="2400" smtClean="0">
              <a:solidFill>
                <a:schemeClr val="bg2"/>
              </a:solidFill>
              <a:cs typeface="B Kamran" panose="00000400000000000000" pitchFamily="2" charset="-78"/>
            </a:endParaRPr>
          </a:p>
        </p:txBody>
      </p:sp>
      <p:pic>
        <p:nvPicPr>
          <p:cNvPr id="11268" name="Picture 4" descr="a_direc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 y="1905000"/>
            <a:ext cx="2257425"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eaLnBrk="1" hangingPunct="1"/>
            <a:r>
              <a:rPr lang="fa-IR" altLang="fa-IR" smtClean="0">
                <a:solidFill>
                  <a:schemeClr val="bg2"/>
                </a:solidFill>
              </a:rPr>
              <a:t>بهبود فرایندها </a:t>
            </a:r>
            <a:endParaRPr lang="en-US" altLang="fa-IR" smtClean="0">
              <a:solidFill>
                <a:schemeClr val="bg2"/>
              </a:solidFill>
            </a:endParaRPr>
          </a:p>
        </p:txBody>
      </p:sp>
      <p:sp>
        <p:nvSpPr>
          <p:cNvPr id="49155" name="Rectangle 3"/>
          <p:cNvSpPr>
            <a:spLocks noGrp="1" noChangeArrowheads="1"/>
          </p:cNvSpPr>
          <p:nvPr>
            <p:ph type="body" idx="1"/>
          </p:nvPr>
        </p:nvSpPr>
        <p:spPr>
          <a:xfrm>
            <a:off x="263525" y="1598613"/>
            <a:ext cx="7386638" cy="5259387"/>
          </a:xfrm>
        </p:spPr>
        <p:txBody>
          <a:bodyPr/>
          <a:lstStyle/>
          <a:p>
            <a:pPr algn="ctr" eaLnBrk="1" hangingPunct="1">
              <a:lnSpc>
                <a:spcPct val="90000"/>
              </a:lnSpc>
              <a:buFontTx/>
              <a:buNone/>
            </a:pPr>
            <a:r>
              <a:rPr lang="ar-SA" altLang="fa-IR" sz="2400" b="1" i="1" smtClean="0">
                <a:solidFill>
                  <a:schemeClr val="bg2"/>
                </a:solidFill>
              </a:rPr>
              <a:t>تطابق پروژه هاي شش سيگما با معيارهاي فني و بهبود فرآيندها</a:t>
            </a:r>
            <a:endParaRPr lang="en-US" altLang="fa-IR" sz="2400" b="1" i="1" smtClean="0">
              <a:solidFill>
                <a:schemeClr val="bg2"/>
              </a:solidFill>
            </a:endParaRPr>
          </a:p>
          <a:p>
            <a:pPr algn="ctr" eaLnBrk="1" hangingPunct="1">
              <a:lnSpc>
                <a:spcPct val="90000"/>
              </a:lnSpc>
              <a:buFontTx/>
              <a:buNone/>
            </a:pPr>
            <a:endParaRPr lang="fa-IR" altLang="fa-IR" sz="2400" b="1" i="1" smtClean="0">
              <a:solidFill>
                <a:schemeClr val="bg2"/>
              </a:solidFill>
            </a:endParaRPr>
          </a:p>
          <a:p>
            <a:pPr algn="just" eaLnBrk="1" hangingPunct="1">
              <a:lnSpc>
                <a:spcPct val="90000"/>
              </a:lnSpc>
              <a:buFontTx/>
              <a:buNone/>
            </a:pPr>
            <a:r>
              <a:rPr lang="ar-SA" altLang="fa-IR" smtClean="0">
                <a:solidFill>
                  <a:schemeClr val="bg2"/>
                </a:solidFill>
                <a:cs typeface="B Kamran" panose="00000400000000000000" pitchFamily="2" charset="-78"/>
              </a:rPr>
              <a:t>از اصلي ترين اهداف پروژه هاي شش سيگما بهبود عملكرد فرآيندهاي اصلي سازمان مي باشد. حال اين سوال مطرح است كه براي كدام فرآيندها و فعاليتهاي اصلي سازمان پروژه شش سيگما را بايد تعريف كرد. در واقع انتخاب پروژه هاي شش سيگما بدون در نظر گرفتن معيارهاي فني ممكن است با شكست مواجه شده و هزينه هاي زيادي براي سازمان داشته باشد. انتخاب يك پروژه شش سيگما بايد توجيه داشته باشد.. </a:t>
            </a:r>
            <a:endParaRPr lang="en-US" altLang="fa-IR" smtClean="0">
              <a:solidFill>
                <a:schemeClr val="bg2"/>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Content Placeholder 2"/>
          <p:cNvSpPr>
            <a:spLocks noGrp="1"/>
          </p:cNvSpPr>
          <p:nvPr>
            <p:ph idx="1"/>
          </p:nvPr>
        </p:nvSpPr>
        <p:spPr/>
        <p:txBody>
          <a:bodyPr/>
          <a:lstStyle/>
          <a:p>
            <a:r>
              <a:rPr lang="ar-SA" altLang="fa-IR" smtClean="0">
                <a:solidFill>
                  <a:schemeClr val="bg2"/>
                </a:solidFill>
                <a:cs typeface="B Kamran" panose="00000400000000000000" pitchFamily="2" charset="-78"/>
              </a:rPr>
              <a:t>مثلا اگر بگوييم كه فرآيند بسته بندي كالا خوب عمل نمي كند, نمي تواند توجيه مناسبي براي انتخاب پروژه شش سيگما بر روي فرآيند بسته بندي كالا باشد. ولي اگر بگوييم كه بدليل بسته بندي نامناسب محصول، تاخيرهاي زيادي در زمان تحويل محصول ايجاد مي شود و يا بدليل شيوه خاص بسته بندي تعداد زيادي محصول برگشت مي خورند, مي تواند توجيه مناسبي براي تعريف يك پروژه شش سيگما بر روي فرآيند بسته بندي محصولات باشد</a:t>
            </a:r>
            <a:endParaRPr lang="fa-IR" altLang="fa-IR"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ctr" eaLnBrk="1" hangingPunct="1"/>
            <a:r>
              <a:rPr lang="fa-IR" altLang="fa-IR" smtClean="0">
                <a:solidFill>
                  <a:schemeClr val="bg2"/>
                </a:solidFill>
              </a:rPr>
              <a:t>بهبود فرایندها</a:t>
            </a:r>
            <a:endParaRPr lang="en-US" altLang="fa-IR" smtClean="0">
              <a:solidFill>
                <a:schemeClr val="bg2"/>
              </a:solidFill>
            </a:endParaRPr>
          </a:p>
        </p:txBody>
      </p:sp>
      <p:sp>
        <p:nvSpPr>
          <p:cNvPr id="51203" name="Rectangle 3"/>
          <p:cNvSpPr>
            <a:spLocks noGrp="1" noChangeArrowheads="1"/>
          </p:cNvSpPr>
          <p:nvPr>
            <p:ph type="body" idx="1"/>
          </p:nvPr>
        </p:nvSpPr>
        <p:spPr>
          <a:xfrm>
            <a:off x="263525" y="1598613"/>
            <a:ext cx="7386638" cy="5259387"/>
          </a:xfrm>
        </p:spPr>
        <p:txBody>
          <a:bodyPr/>
          <a:lstStyle/>
          <a:p>
            <a:pPr algn="just" eaLnBrk="1" hangingPunct="1">
              <a:lnSpc>
                <a:spcPct val="90000"/>
              </a:lnSpc>
              <a:buFontTx/>
              <a:buNone/>
            </a:pPr>
            <a:r>
              <a:rPr lang="ar-SA" altLang="fa-IR" smtClean="0">
                <a:solidFill>
                  <a:schemeClr val="bg2"/>
                </a:solidFill>
                <a:cs typeface="B Kamran" panose="00000400000000000000" pitchFamily="2" charset="-78"/>
              </a:rPr>
              <a:t>از ديگر عواملي كه مي توان توسط آنها پروژه هاي شش سيگما را تعريف كرد, شناخت شكستهاي بالقوه و بالفعل فرآيندها  مي باشد. شش سيگما بر روي حذف شكستها و نواقص محصولات و فرآيندها تمركز مي كند بنابراين لازم است كه شكستها شناخته شود تا بتوان بر روي آنها تمركز كرد. يكي از ابزارهايي كه كمك بسيار زيادي در انتخاب فرآيندهاي اصلي براي تعريف پروژه شش سيگما مي كند, ابزار</a:t>
            </a:r>
            <a:r>
              <a:rPr lang="en-US" altLang="fa-IR" b="1" smtClean="0">
                <a:solidFill>
                  <a:schemeClr val="bg2"/>
                </a:solidFill>
                <a:cs typeface="B Kamran" panose="00000400000000000000" pitchFamily="2" charset="-78"/>
              </a:rPr>
              <a:t>FMEA</a:t>
            </a:r>
            <a:r>
              <a:rPr lang="ar-SA" altLang="fa-IR" smtClean="0">
                <a:solidFill>
                  <a:schemeClr val="bg2"/>
                </a:solidFill>
                <a:cs typeface="B Kamran" panose="00000400000000000000" pitchFamily="2" charset="-78"/>
              </a:rPr>
              <a:t> مي باشد كه شكستهاي اصلي و مهمتر را تعيين مي كند و فرآيندهاي با اهميت بيشتررا نيز معين مي كند..</a:t>
            </a:r>
          </a:p>
          <a:p>
            <a:pPr algn="just" eaLnBrk="1" hangingPunct="1">
              <a:lnSpc>
                <a:spcPct val="90000"/>
              </a:lnSpc>
              <a:buFontTx/>
              <a:buNone/>
            </a:pPr>
            <a:r>
              <a:rPr lang="ar-SA" altLang="fa-IR" sz="2400" smtClean="0">
                <a:solidFill>
                  <a:schemeClr val="tx2"/>
                </a:solidFill>
                <a:cs typeface="B Kamran" panose="00000400000000000000" pitchFamily="2" charset="-78"/>
              </a:rPr>
              <a:t> </a:t>
            </a:r>
            <a:endParaRPr lang="en-US" altLang="fa-IR" sz="2400" smtClean="0"/>
          </a:p>
        </p:txBody>
      </p:sp>
    </p:spTree>
  </p:cSld>
  <p:clrMapOvr>
    <a:masterClrMapping/>
  </p:clrMapOvr>
  <p:transition>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Content Placeholder 2"/>
          <p:cNvSpPr>
            <a:spLocks noGrp="1"/>
          </p:cNvSpPr>
          <p:nvPr>
            <p:ph idx="1"/>
          </p:nvPr>
        </p:nvSpPr>
        <p:spPr/>
        <p:txBody>
          <a:bodyPr/>
          <a:lstStyle/>
          <a:p>
            <a:r>
              <a:rPr lang="ar-SA" altLang="fa-IR" smtClean="0">
                <a:solidFill>
                  <a:schemeClr val="bg2"/>
                </a:solidFill>
                <a:cs typeface="B Kamran" panose="00000400000000000000" pitchFamily="2" charset="-78"/>
              </a:rPr>
              <a:t>والتر شوهارت از شكستها بعنوان طلاهاي درون معدن نام مي برد و اين هنگامي است كه هزينه هاي كيفيت پايين، مي تواند بوسيله سرمايه گذاريهاي با هزينه كم ولي با برنامه بهبود كيفيت مناسب, بشدت كاهش يابد. حال پس از تعيين فرآيندهاي اصلي بايد ديد كه آيا مي توان بر روي فرآيند مورد نظر پروژه تعريف كرد و يا اينكه آيا فرآيند مورد نظر از نظر فني قابل بهبود مي باشد يا خير</a:t>
            </a:r>
            <a:endParaRPr lang="fa-IR" altLang="fa-IR"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eaLnBrk="1" hangingPunct="1"/>
            <a:r>
              <a:rPr lang="fa-IR" altLang="fa-IR" smtClean="0">
                <a:solidFill>
                  <a:schemeClr val="bg2"/>
                </a:solidFill>
              </a:rPr>
              <a:t>بهبود فرایندها</a:t>
            </a:r>
            <a:endParaRPr lang="en-US" altLang="fa-IR" smtClean="0">
              <a:solidFill>
                <a:schemeClr val="bg2"/>
              </a:solidFill>
            </a:endParaRPr>
          </a:p>
        </p:txBody>
      </p:sp>
      <p:sp>
        <p:nvSpPr>
          <p:cNvPr id="53251" name="Rectangle 3"/>
          <p:cNvSpPr>
            <a:spLocks noGrp="1" noChangeArrowheads="1"/>
          </p:cNvSpPr>
          <p:nvPr>
            <p:ph type="body" idx="1"/>
          </p:nvPr>
        </p:nvSpPr>
        <p:spPr/>
        <p:txBody>
          <a:bodyPr/>
          <a:lstStyle/>
          <a:p>
            <a:pPr algn="just" eaLnBrk="1" hangingPunct="1">
              <a:buFontTx/>
              <a:buNone/>
            </a:pPr>
            <a:endParaRPr lang="fa-IR" altLang="fa-IR" smtClean="0">
              <a:solidFill>
                <a:schemeClr val="bg2"/>
              </a:solidFill>
            </a:endParaRPr>
          </a:p>
          <a:p>
            <a:pPr algn="just" eaLnBrk="1" hangingPunct="1">
              <a:buFontTx/>
              <a:buNone/>
            </a:pPr>
            <a:r>
              <a:rPr lang="ar-SA" altLang="fa-IR" smtClean="0">
                <a:solidFill>
                  <a:schemeClr val="bg2"/>
                </a:solidFill>
              </a:rPr>
              <a:t>   </a:t>
            </a:r>
            <a:r>
              <a:rPr lang="ar-SA" altLang="fa-IR" smtClean="0">
                <a:solidFill>
                  <a:schemeClr val="bg2"/>
                </a:solidFill>
                <a:cs typeface="B Kamran" panose="00000400000000000000" pitchFamily="2" charset="-78"/>
              </a:rPr>
              <a:t>ممكن است بدلايل زيادي ابزارهاي بهبود يك فرآيند نظير نبود يك سيستم اندازه گيري مناسب و هزينه زياد آن موجود نباشد و نتوان بسادگي بهبودي روي آن فرآيند ايجاد كرد. به بيان ديگر در انتخاب يك پروژه شش سيگما نه تنها بايد به بهبود فرآيندهاي داراي مشكلات اصلي توجه داشت بلكه بايد به فرآيندهايي كه قابليت بهبود را دارند نيز اهميت داد.</a:t>
            </a:r>
            <a:endParaRPr lang="en-US" altLang="fa-IR" smtClean="0">
              <a:solidFill>
                <a:schemeClr val="bg2"/>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7"/>
          <p:cNvSpPr>
            <a:spLocks noGrp="1" noChangeArrowheads="1"/>
          </p:cNvSpPr>
          <p:nvPr>
            <p:ph type="body" idx="1"/>
          </p:nvPr>
        </p:nvSpPr>
        <p:spPr/>
        <p:txBody>
          <a:bodyPr/>
          <a:lstStyle/>
          <a:p>
            <a:pPr algn="just" eaLnBrk="1" hangingPunct="1">
              <a:lnSpc>
                <a:spcPct val="80000"/>
              </a:lnSpc>
              <a:buFontTx/>
              <a:buNone/>
            </a:pPr>
            <a:r>
              <a:rPr lang="fa-IR" altLang="fa-IR" sz="2800" smtClean="0">
                <a:solidFill>
                  <a:schemeClr val="bg2"/>
                </a:solidFill>
                <a:cs typeface="B Kamran" panose="00000400000000000000" pitchFamily="2" charset="-78"/>
              </a:rPr>
              <a:t>6</a:t>
            </a:r>
            <a:r>
              <a:rPr lang="ar-SA" altLang="fa-IR" smtClean="0">
                <a:solidFill>
                  <a:schemeClr val="bg2"/>
                </a:solidFill>
                <a:cs typeface="B Kamran" panose="00000400000000000000" pitchFamily="2" charset="-78"/>
              </a:rPr>
              <a:t> سيگما احتمالا به عنوان يکي از ابتکارات کليدي براي بهبود پروسه  مديريت  باقي خواهد ماند ، نه اينکه از آن به عنوان يک مد زود گذر ياد شود.  تمرکز اوليه بايد بروي بهبود کل عملکرد مديريت و نه فقط شمارش و اشاره به معايب کوچک باشد . </a:t>
            </a:r>
          </a:p>
          <a:p>
            <a:pPr algn="just" eaLnBrk="1" hangingPunct="1">
              <a:lnSpc>
                <a:spcPct val="80000"/>
              </a:lnSpc>
              <a:buFontTx/>
              <a:buNone/>
            </a:pPr>
            <a:r>
              <a:rPr lang="fa-IR" altLang="fa-IR" smtClean="0">
                <a:solidFill>
                  <a:schemeClr val="bg2"/>
                </a:solidFill>
                <a:cs typeface="B Kamran" panose="00000400000000000000" pitchFamily="2" charset="-78"/>
              </a:rPr>
              <a:t>	</a:t>
            </a:r>
            <a:r>
              <a:rPr lang="ar-SA" altLang="fa-IR" smtClean="0">
                <a:solidFill>
                  <a:schemeClr val="bg2"/>
                </a:solidFill>
                <a:cs typeface="B Kamran" panose="00000400000000000000" pitchFamily="2" charset="-78"/>
              </a:rPr>
              <a:t>محققين و شاغلين سعي مي کنند تا 6 سيگما را با ديگر روش هاي بديع و ابتکاري موجود در مديريت متحد و تکميل کنند ، روش هايي که براي جذاب تر کردن روش 6 سيگما براي سازمانهاي مختلفي که هنوز به طور کامل شروع به بکارگيري اين روش نکرده اند، وجود داشته اند.</a:t>
            </a:r>
          </a:p>
          <a:p>
            <a:pPr algn="just" eaLnBrk="1" hangingPunct="1">
              <a:lnSpc>
                <a:spcPct val="80000"/>
              </a:lnSpc>
              <a:buFontTx/>
              <a:buNone/>
            </a:pPr>
            <a:r>
              <a:rPr lang="fa-IR" altLang="fa-IR" sz="2800" smtClean="0">
                <a:solidFill>
                  <a:schemeClr val="bg2"/>
                </a:solidFill>
                <a:cs typeface="B Kamran" panose="00000400000000000000" pitchFamily="2" charset="-78"/>
              </a:rPr>
              <a:t>	</a:t>
            </a:r>
            <a:r>
              <a:rPr lang="ar-SA" altLang="fa-IR" sz="2800" smtClean="0">
                <a:solidFill>
                  <a:schemeClr val="bg2"/>
                </a:solidFill>
                <a:cs typeface="B Kamran" panose="00000400000000000000" pitchFamily="2" charset="-78"/>
              </a:rPr>
              <a:t>.</a:t>
            </a:r>
            <a:endParaRPr lang="en-US" altLang="fa-IR" sz="2800" smtClean="0">
              <a:solidFill>
                <a:schemeClr val="bg2"/>
              </a:solidFill>
              <a:cs typeface="B Kamran" panose="00000400000000000000" pitchFamily="2" charset="-78"/>
            </a:endParaRPr>
          </a:p>
        </p:txBody>
      </p:sp>
      <p:sp>
        <p:nvSpPr>
          <p:cNvPr id="54275" name="Rectangle 8"/>
          <p:cNvSpPr>
            <a:spLocks noGrp="1" noChangeArrowheads="1"/>
          </p:cNvSpPr>
          <p:nvPr>
            <p:ph type="title"/>
          </p:nvPr>
        </p:nvSpPr>
        <p:spPr/>
        <p:txBody>
          <a:bodyPr/>
          <a:lstStyle/>
          <a:p>
            <a:pPr algn="ctr" eaLnBrk="1" hangingPunct="1"/>
            <a:r>
              <a:rPr lang="ar-SA" altLang="fa-IR" sz="3600" b="1" smtClean="0">
                <a:solidFill>
                  <a:schemeClr val="bg2"/>
                </a:solidFill>
              </a:rPr>
              <a:t>آينده 6 سيگما</a:t>
            </a:r>
            <a:r>
              <a:rPr lang="ar-SA" altLang="fa-IR" sz="3600" smtClean="0">
                <a:solidFill>
                  <a:srgbClr val="DDDDDD"/>
                </a:solidFill>
              </a:rPr>
              <a:t/>
            </a:r>
            <a:br>
              <a:rPr lang="ar-SA" altLang="fa-IR" sz="3600" smtClean="0">
                <a:solidFill>
                  <a:srgbClr val="DDDDDD"/>
                </a:solidFill>
              </a:rPr>
            </a:br>
            <a:endParaRPr lang="en-US" altLang="fa-IR" sz="3600" smtClean="0">
              <a:solidFill>
                <a:srgbClr val="DDDDDD"/>
              </a:solidFill>
            </a:endParaRPr>
          </a:p>
        </p:txBody>
      </p:sp>
      <p:pic>
        <p:nvPicPr>
          <p:cNvPr id="54276" name="Picture 11" descr="clock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7912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Content Placeholder 2"/>
          <p:cNvSpPr>
            <a:spLocks noGrp="1"/>
          </p:cNvSpPr>
          <p:nvPr>
            <p:ph idx="1"/>
          </p:nvPr>
        </p:nvSpPr>
        <p:spPr/>
        <p:txBody>
          <a:bodyPr/>
          <a:lstStyle/>
          <a:p>
            <a:r>
              <a:rPr lang="ar-SA" altLang="fa-IR" sz="3600" smtClean="0">
                <a:solidFill>
                  <a:schemeClr val="bg2"/>
                </a:solidFill>
                <a:cs typeface="B Kamran" panose="00000400000000000000" pitchFamily="2" charset="-78"/>
              </a:rPr>
              <a:t>متحد و تکميل کردن و مقايسه اصول و ويژگي هاي 6 سيگما با مديريت کيفيت جامع، توابع منابع انساني، توليد ناب، ايزو9000، ايزو9001 و مدل بلوغ قابليت همگي بخشي از سعي مجامع کيفيت براي بيشينه سازي اثرات مثبت روش 6 سيگما هستند</a:t>
            </a:r>
            <a:endParaRPr lang="fa-IR" altLang="fa-IR" sz="36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eaLnBrk="1" hangingPunct="1"/>
            <a:r>
              <a:rPr lang="fa-IR" altLang="fa-IR" smtClean="0">
                <a:solidFill>
                  <a:schemeClr val="bg2"/>
                </a:solidFill>
              </a:rPr>
              <a:t>نتایج بحث</a:t>
            </a:r>
            <a:endParaRPr lang="en-US" altLang="fa-IR" smtClean="0">
              <a:solidFill>
                <a:schemeClr val="bg2"/>
              </a:solidFill>
            </a:endParaRPr>
          </a:p>
        </p:txBody>
      </p:sp>
      <p:pic>
        <p:nvPicPr>
          <p:cNvPr id="56323" name="Picture 4" descr="colour_dar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971800"/>
            <a:ext cx="2570163"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4" name="Rectangle 3"/>
          <p:cNvSpPr>
            <a:spLocks noGrp="1" noChangeArrowheads="1"/>
          </p:cNvSpPr>
          <p:nvPr>
            <p:ph type="body" idx="1"/>
          </p:nvPr>
        </p:nvSpPr>
        <p:spPr/>
        <p:txBody>
          <a:bodyPr/>
          <a:lstStyle/>
          <a:p>
            <a:pPr algn="just" eaLnBrk="1" hangingPunct="1">
              <a:lnSpc>
                <a:spcPct val="80000"/>
              </a:lnSpc>
              <a:buFont typeface="Wingdings" panose="05000000000000000000" pitchFamily="2" charset="2"/>
              <a:buChar char="ü"/>
            </a:pPr>
            <a:r>
              <a:rPr lang="ar-SA" altLang="fa-IR" sz="3600" smtClean="0">
                <a:solidFill>
                  <a:schemeClr val="bg2"/>
                </a:solidFill>
                <a:cs typeface="B Kamran" panose="00000400000000000000" pitchFamily="2" charset="-78"/>
              </a:rPr>
              <a:t>بکارگيري و اجراي موفق و رشد علاقه سازمانها به روش 6 سيگما در سالهاي اخير به طرز قابل ملاجظه اي گسترش يافته است. اين روش به سرعت تبديل به يک نيروي محرک اصلي براي بسياري از سازمانهاي پروژه محور و تکنولوژي محور مبدل مي شود. </a:t>
            </a:r>
            <a:endParaRPr lang="fa-IR" altLang="fa-IR" sz="3600" smtClean="0">
              <a:solidFill>
                <a:schemeClr val="bg2"/>
              </a:solidFill>
              <a:cs typeface="B Kamran" panose="00000400000000000000" pitchFamily="2" charset="-78"/>
            </a:endParaRPr>
          </a:p>
          <a:p>
            <a:pPr algn="just" eaLnBrk="1" hangingPunct="1">
              <a:lnSpc>
                <a:spcPct val="80000"/>
              </a:lnSpc>
              <a:buFont typeface="Wingdings" panose="05000000000000000000" pitchFamily="2" charset="2"/>
              <a:buNone/>
            </a:pPr>
            <a:endParaRPr lang="fa-IR" altLang="fa-IR" sz="2800" smtClean="0">
              <a:solidFill>
                <a:schemeClr val="tx2"/>
              </a:solidFill>
              <a:cs typeface="B Kamran" panose="00000400000000000000" pitchFamily="2" charset="-78"/>
            </a:endParaRPr>
          </a:p>
          <a:p>
            <a:pPr algn="just" eaLnBrk="1" hangingPunct="1">
              <a:lnSpc>
                <a:spcPct val="80000"/>
              </a:lnSpc>
              <a:buFont typeface="Wingdings" panose="05000000000000000000" pitchFamily="2" charset="2"/>
              <a:buNone/>
            </a:pPr>
            <a:endParaRPr lang="ar-SA" altLang="fa-IR" sz="2800" smtClean="0">
              <a:solidFill>
                <a:schemeClr val="tx2"/>
              </a:solidFill>
              <a:cs typeface="B Kamran" panose="00000400000000000000" pitchFamily="2" charset="-78"/>
            </a:endParaRPr>
          </a:p>
        </p:txBody>
      </p:sp>
    </p:spTree>
  </p:cSld>
  <p:clrMapOvr>
    <a:masterClrMapping/>
  </p:clrMapOvr>
  <p:transition>
    <p:rand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ctr" eaLnBrk="1" hangingPunct="1"/>
            <a:r>
              <a:rPr lang="fa-IR" altLang="fa-IR" smtClean="0">
                <a:solidFill>
                  <a:schemeClr val="bg2"/>
                </a:solidFill>
              </a:rPr>
              <a:t>نتایج بحث</a:t>
            </a:r>
            <a:endParaRPr lang="en-US" altLang="fa-IR" smtClean="0">
              <a:solidFill>
                <a:schemeClr val="bg2"/>
              </a:solidFill>
            </a:endParaRPr>
          </a:p>
        </p:txBody>
      </p:sp>
      <p:pic>
        <p:nvPicPr>
          <p:cNvPr id="57347" name="Picture 4" descr="colour_dar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971800"/>
            <a:ext cx="2570163"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8" name="Rectangle 3"/>
          <p:cNvSpPr>
            <a:spLocks noGrp="1" noChangeArrowheads="1"/>
          </p:cNvSpPr>
          <p:nvPr>
            <p:ph type="body" idx="1"/>
          </p:nvPr>
        </p:nvSpPr>
        <p:spPr/>
        <p:txBody>
          <a:bodyPr/>
          <a:lstStyle/>
          <a:p>
            <a:pPr algn="just" eaLnBrk="1" hangingPunct="1">
              <a:buFont typeface="Wingdings" panose="05000000000000000000" pitchFamily="2" charset="2"/>
              <a:buChar char="ü"/>
            </a:pPr>
            <a:r>
              <a:rPr lang="ar-SA" altLang="fa-IR" sz="2800" smtClean="0">
                <a:solidFill>
                  <a:schemeClr val="bg2"/>
                </a:solidFill>
                <a:cs typeface="B Kamran" panose="00000400000000000000" pitchFamily="2" charset="-78"/>
              </a:rPr>
              <a:t>فاکتورهاي موثر بر پروژه هاي موفق 6 سيگما شامل دخالت و درگيري مديريت و تعهد سازماني ، مهارتهاي مديريت وکنترل پروژه ، تغييرات فرهنگي و آموزش مداوم هستند. درک خصوصيات کليدي موانع وکاستي هاي 6سيگما موقعيت هايي را فراهم مي آورد تا شاغلين بهتر پروژه هاي 6 سيگما را اجرا نمايند  و به آنها اجازه مي دهد تا بهتر مسير استراتژيک سازمان خود را حمايت کنند و نياز به هدايت، مربي گري و آموزش را افزايش مي دهد.</a:t>
            </a:r>
          </a:p>
          <a:p>
            <a:pPr eaLnBrk="1" hangingPunct="1"/>
            <a:endParaRPr lang="en-US" altLang="fa-IR" sz="2800" smtClean="0"/>
          </a:p>
        </p:txBody>
      </p:sp>
    </p:spTree>
  </p:cSld>
  <p:clrMapOvr>
    <a:masterClrMapping/>
  </p:clrMapOvr>
  <p:transition>
    <p:rand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r>
              <a:rPr lang="fa-IR" altLang="fa-IR" smtClean="0">
                <a:solidFill>
                  <a:schemeClr val="bg2"/>
                </a:solidFill>
              </a:rPr>
              <a:t>نتایج بحث</a:t>
            </a:r>
            <a:endParaRPr lang="en-US" altLang="fa-IR" smtClean="0">
              <a:solidFill>
                <a:schemeClr val="bg2"/>
              </a:solidFill>
            </a:endParaRPr>
          </a:p>
        </p:txBody>
      </p:sp>
      <p:pic>
        <p:nvPicPr>
          <p:cNvPr id="58371" name="Picture 4" descr="colour_dar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971800"/>
            <a:ext cx="2570163"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2" name="Rectangle 3"/>
          <p:cNvSpPr>
            <a:spLocks noGrp="1" noChangeArrowheads="1"/>
          </p:cNvSpPr>
          <p:nvPr>
            <p:ph type="body" idx="1"/>
          </p:nvPr>
        </p:nvSpPr>
        <p:spPr/>
        <p:txBody>
          <a:bodyPr/>
          <a:lstStyle/>
          <a:p>
            <a:pPr algn="just" eaLnBrk="1" hangingPunct="1">
              <a:lnSpc>
                <a:spcPct val="80000"/>
              </a:lnSpc>
              <a:buFont typeface="Wingdings" panose="05000000000000000000" pitchFamily="2" charset="2"/>
              <a:buChar char="ü"/>
            </a:pPr>
            <a:r>
              <a:rPr lang="ar-SA" altLang="fa-IR" sz="2800" smtClean="0">
                <a:solidFill>
                  <a:schemeClr val="bg2"/>
                </a:solidFill>
                <a:cs typeface="B Kamran" panose="00000400000000000000" pitchFamily="2" charset="-78"/>
              </a:rPr>
              <a:t>جنبه هاي اماري 6 سيگما بايد چشم اندازها و چالش هاي تجاري را براي سازمان  تکميل کنند تا پروژه هاي 6 سيگما با موفقيت اجرا شوند . رويکردهاي مختلفي  نسبت به 6 سيگما بکارگرفته شده اند تا عملکرد کلي بخش هاي مختلف تجاري را افزايش دهند. به هر حال ، يکپارچه کردن فرآيندهاي 6 سيگما با ساختار اطلاعات محور با سازمانها هنوز براي بهبود جا دارد. تغييرات فرهنگي نيازمند زمان و تعهد و الزام خواهند بود ( قبل از اينکه به سازمان القاء شوند) . اصول و آداب موثر 6 سيگما به احتمال زياد با پالايش مداوم فرهنگ سازماني به موفقيت خواهند  رسيد. </a:t>
            </a:r>
            <a:endParaRPr lang="en-US" altLang="fa-IR" sz="2800" smtClean="0">
              <a:solidFill>
                <a:schemeClr val="bg2"/>
              </a:solidFill>
              <a:cs typeface="B Kamran" panose="00000400000000000000" pitchFamily="2" charset="-78"/>
            </a:endParaRPr>
          </a:p>
          <a:p>
            <a:pPr eaLnBrk="1" hangingPunct="1">
              <a:lnSpc>
                <a:spcPct val="80000"/>
              </a:lnSpc>
            </a:pPr>
            <a:endParaRPr lang="en-US" altLang="fa-IR" sz="2800" smtClean="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r>
              <a:rPr lang="ar-SA" altLang="fa-IR" smtClean="0">
                <a:solidFill>
                  <a:schemeClr val="bg2"/>
                </a:solidFill>
                <a:cs typeface="B Kamran" panose="00000400000000000000" pitchFamily="2" charset="-78"/>
              </a:rPr>
              <a:t>همانطور كه مي دانيم داده ها سريع به اطلاعات و اطلاعات به دانش تبديل مي شوند و دانش پويا پلي است به سوي پيشرفت . پيشرفت نيازمند هدفگذاري ، برنامه ريزي ، تخصيص منابع ، زمان ، نيروي انساني و اجراء است و براي حركت به سوي پيشرفت و رسيدن به جامعه اي متعالي بايد در زمينه هاي گوناگون علوم مطالعه، تحقيق تفحص نمود و نتايج حاصله را در ابعاد مختلف جامعه به كار برد . روش هاي گوناگوني براي اي</a:t>
            </a:r>
            <a:endParaRPr lang="fa-IR" altLang="fa-IR"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28600" y="152400"/>
            <a:ext cx="7477125" cy="458788"/>
          </a:xfrm>
        </p:spPr>
        <p:txBody>
          <a:bodyPr/>
          <a:lstStyle/>
          <a:p>
            <a:pPr algn="ctr" eaLnBrk="1" hangingPunct="1"/>
            <a:r>
              <a:rPr lang="ar-SA" altLang="fa-IR" sz="2800" b="1" smtClean="0">
                <a:solidFill>
                  <a:schemeClr val="bg2"/>
                </a:solidFill>
              </a:rPr>
              <a:t>مراحل کليدي 6 سيگما با استفاده از فرآيند </a:t>
            </a:r>
            <a:r>
              <a:rPr lang="en-US" altLang="fa-IR" sz="2800" b="1" smtClean="0">
                <a:solidFill>
                  <a:schemeClr val="bg2"/>
                </a:solidFill>
              </a:rPr>
              <a:t>DMAIC</a:t>
            </a:r>
          </a:p>
        </p:txBody>
      </p:sp>
      <p:graphicFrame>
        <p:nvGraphicFramePr>
          <p:cNvPr id="40027" name="Group 91"/>
          <p:cNvGraphicFramePr>
            <a:graphicFrameLocks noGrp="1"/>
          </p:cNvGraphicFramePr>
          <p:nvPr>
            <p:ph idx="1"/>
          </p:nvPr>
        </p:nvGraphicFramePr>
        <p:xfrm>
          <a:off x="304800" y="609600"/>
          <a:ext cx="7386638" cy="6264275"/>
        </p:xfrm>
        <a:graphic>
          <a:graphicData uri="http://schemas.openxmlformats.org/drawingml/2006/table">
            <a:tbl>
              <a:tblPr rtl="1"/>
              <a:tblGrid>
                <a:gridCol w="2128838">
                  <a:extLst>
                    <a:ext uri="{9D8B030D-6E8A-4147-A177-3AD203B41FA5}">
                      <a16:colId xmlns="" xmlns:a16="http://schemas.microsoft.com/office/drawing/2014/main" val="20000"/>
                    </a:ext>
                  </a:extLst>
                </a:gridCol>
                <a:gridCol w="5257800">
                  <a:extLst>
                    <a:ext uri="{9D8B030D-6E8A-4147-A177-3AD203B41FA5}">
                      <a16:colId xmlns="" xmlns:a16="http://schemas.microsoft.com/office/drawing/2014/main" val="20001"/>
                    </a:ext>
                  </a:extLst>
                </a:gridCol>
              </a:tblGrid>
              <a:tr h="47248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rPr>
                        <a:t>مراحل 6 سيگما</a:t>
                      </a:r>
                      <a:endParaRPr kumimoji="0" lang="ar-SA" sz="2500" b="1" i="0" u="none" strike="noStrike" cap="none" normalizeH="0" baseline="0" dirty="0" smtClean="0">
                        <a:ln>
                          <a:noFill/>
                        </a:ln>
                        <a:solidFill>
                          <a:schemeClr val="bg2"/>
                        </a:solidFill>
                        <a:effectLst/>
                        <a:latin typeface="Arial" pitchFamily="34" charset="0"/>
                        <a:ea typeface="Times New Roman" pitchFamily="18"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فرآيندهاي کليدي</a:t>
                      </a:r>
                      <a:endParaRPr kumimoji="0" lang="ar-SA" sz="2500" b="1" i="0" u="none" strike="noStrike" cap="none" normalizeH="0" baseline="0" smtClean="0">
                        <a:ln>
                          <a:noFill/>
                        </a:ln>
                        <a:solidFill>
                          <a:schemeClr val="bg2"/>
                        </a:solidFill>
                        <a:effectLst/>
                        <a:latin typeface="Arial" pitchFamily="34" charset="0"/>
                        <a:ea typeface="Times New Roman" pitchFamily="18"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123456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تعريف </a:t>
                      </a:r>
                      <a:endParaRPr kumimoji="0" lang="ar-SA" sz="2500" b="1" i="0" u="none" strike="noStrike" cap="none" normalizeH="0" baseline="0" smtClean="0">
                        <a:ln>
                          <a:noFill/>
                        </a:ln>
                        <a:solidFill>
                          <a:schemeClr val="bg2"/>
                        </a:solidFill>
                        <a:effectLst/>
                        <a:latin typeface="Arial" pitchFamily="34"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تعريف نيازها و توقعات مشتريان</a:t>
                      </a:r>
                      <a:endParaRPr kumimoji="0" lang="en-US"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تعريف مرزهاي پروژه </a:t>
                      </a:r>
                      <a:endParaRPr kumimoji="0" lang="en-US" sz="2500" b="0"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cs typeface="B Kamran" pitchFamily="2" charset="-78"/>
                        </a:rPr>
                        <a:t>تعريف پروژه بوسيله نقشه برداري از جريان تجاري </a:t>
                      </a:r>
                      <a:endParaRPr kumimoji="0" lang="ar-SA" sz="2500" b="0" i="0" u="none" strike="noStrike" cap="none" normalizeH="0" baseline="0" smtClean="0">
                        <a:ln>
                          <a:noFill/>
                        </a:ln>
                        <a:solidFill>
                          <a:schemeClr val="bg2"/>
                        </a:solidFill>
                        <a:effectLst/>
                        <a:latin typeface="Arial" pitchFamily="34"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23456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سنجش</a:t>
                      </a:r>
                      <a:endParaRPr kumimoji="0" lang="ar-SA" sz="2500" b="1" i="0" u="none" strike="noStrike" cap="none" normalizeH="0" baseline="0" smtClean="0">
                        <a:ln>
                          <a:noFill/>
                        </a:ln>
                        <a:solidFill>
                          <a:schemeClr val="bg2"/>
                        </a:solidFill>
                        <a:effectLst/>
                        <a:latin typeface="Arial" pitchFamily="34"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سنجش پروژه براي ارضاي نيازهاي مشتريان </a:t>
                      </a:r>
                      <a:endParaRPr kumimoji="0" lang="en-US"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توسعه يک طرح جمع آوري داده ها </a:t>
                      </a:r>
                      <a:endParaRPr kumimoji="0" lang="en-US" sz="2500" b="0"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cs typeface="B Kamran" pitchFamily="2" charset="-78"/>
                        </a:rPr>
                        <a:t>جمع آوري و مقايسه اطلاعات براي تعيين پيامدها و کسري ها</a:t>
                      </a:r>
                      <a:endParaRPr kumimoji="0" lang="ar-SA" sz="2500" b="0" i="0" u="none" strike="noStrike" cap="none" normalizeH="0" baseline="0" smtClean="0">
                        <a:ln>
                          <a:noFill/>
                        </a:ln>
                        <a:solidFill>
                          <a:schemeClr val="bg2"/>
                        </a:solidFill>
                        <a:effectLst/>
                        <a:latin typeface="Arial" pitchFamily="34"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123456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آناليز </a:t>
                      </a:r>
                      <a:endParaRPr kumimoji="0" lang="ar-SA" sz="2500" b="1" i="0" u="none" strike="noStrike" cap="none" normalizeH="0" baseline="0" smtClean="0">
                        <a:ln>
                          <a:noFill/>
                        </a:ln>
                        <a:solidFill>
                          <a:schemeClr val="bg2"/>
                        </a:solidFill>
                        <a:effectLst/>
                        <a:latin typeface="Arial" pitchFamily="34"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آناليز دلايل معايب و سرچشمه وارياسيون</a:t>
                      </a:r>
                      <a:endParaRPr kumimoji="0" lang="en-US"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تعين وارياسيون در فرآيند</a:t>
                      </a:r>
                      <a:endParaRPr kumimoji="0" lang="en-US" sz="2500" b="0"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cs typeface="B Kamran" pitchFamily="2" charset="-78"/>
                        </a:rPr>
                        <a:t>کشف فرصت ها براي بهبود در آينده </a:t>
                      </a:r>
                      <a:endParaRPr kumimoji="0" lang="ar-SA" sz="2500" b="0" i="0" u="none" strike="noStrike" cap="none" normalizeH="0" baseline="0" smtClean="0">
                        <a:ln>
                          <a:noFill/>
                        </a:ln>
                        <a:solidFill>
                          <a:schemeClr val="bg2"/>
                        </a:solidFill>
                        <a:effectLst/>
                        <a:latin typeface="Arial" pitchFamily="34"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853527">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بهبود </a:t>
                      </a:r>
                      <a:endParaRPr kumimoji="0" lang="ar-SA" sz="2500" b="1" i="0" u="none" strike="noStrike" cap="none" normalizeH="0" baseline="0" smtClean="0">
                        <a:ln>
                          <a:noFill/>
                        </a:ln>
                        <a:solidFill>
                          <a:schemeClr val="bg2"/>
                        </a:solidFill>
                        <a:effectLst/>
                        <a:latin typeface="Arial" pitchFamily="34" charset="0"/>
                        <a:ea typeface="Times New Roman" pitchFamily="18"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بهبود پروسه براي  از بين بردن وارياسيون </a:t>
                      </a:r>
                      <a:endParaRPr kumimoji="0" lang="en-US"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500" b="0"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توسعه جايگزين هاي خلاق و طرح قدرتمند اجرايي</a:t>
                      </a:r>
                      <a:endParaRPr kumimoji="0" lang="ar-SA" sz="2500" b="0" i="0" u="none" strike="noStrike" cap="none" normalizeH="0" baseline="0" smtClean="0">
                        <a:ln>
                          <a:noFill/>
                        </a:ln>
                        <a:solidFill>
                          <a:schemeClr val="bg2"/>
                        </a:solidFill>
                        <a:effectLst/>
                        <a:latin typeface="Arial" pitchFamily="34"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123456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rPr>
                        <a:t>کنترل </a:t>
                      </a:r>
                      <a:endParaRPr kumimoji="0" lang="ar-SA" sz="2500" b="1" i="0" u="none" strike="noStrike" cap="none" normalizeH="0" baseline="0" dirty="0" smtClean="0">
                        <a:ln>
                          <a:noFill/>
                        </a:ln>
                        <a:solidFill>
                          <a:schemeClr val="bg2"/>
                        </a:solidFill>
                        <a:effectLst/>
                        <a:latin typeface="Arial" pitchFamily="34"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500" b="0"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rPr>
                        <a:t>کنترل وارياسيون فرايند براي برطرف کردن نيازهاي مشتريان</a:t>
                      </a:r>
                      <a:endParaRPr kumimoji="0" lang="en-US" sz="2500" b="0"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500" b="0"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rPr>
                        <a:t>توسعه يک استراتژی براي نظارت و کنترل فرايند بهبود يافته </a:t>
                      </a:r>
                      <a:endParaRPr kumimoji="0" lang="en-US" sz="25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500" b="0" i="0" u="none" strike="noStrike" cap="none" normalizeH="0" baseline="0" dirty="0" smtClean="0">
                          <a:ln>
                            <a:noFill/>
                          </a:ln>
                          <a:solidFill>
                            <a:schemeClr val="bg2"/>
                          </a:solidFill>
                          <a:effectLst/>
                          <a:latin typeface="Times New Roman" pitchFamily="18" charset="0"/>
                          <a:cs typeface="B Kamran" pitchFamily="2" charset="-78"/>
                        </a:rPr>
                        <a:t>اجراي پيشرفت ها و بهبودهاي سيستم ها و ساختارها </a:t>
                      </a:r>
                      <a:endParaRPr kumimoji="0" lang="ar-SA" sz="2500" b="0" i="0" u="none" strike="noStrike" cap="none" normalizeH="0" baseline="0" dirty="0" smtClean="0">
                        <a:ln>
                          <a:noFill/>
                        </a:ln>
                        <a:solidFill>
                          <a:schemeClr val="bg2"/>
                        </a:solidFill>
                        <a:effectLst/>
                        <a:latin typeface="Arial" pitchFamily="34" charset="0"/>
                        <a:cs typeface="B Kamran" pitchFamily="2" charset="-78"/>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cSld>
  <p:clrMapOvr>
    <a:masterClrMapping/>
  </p:clrMapOvr>
  <p:transition>
    <p:rand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eaLnBrk="1" hangingPunct="1"/>
            <a:r>
              <a:rPr lang="en-US" altLang="fa-IR" sz="2500" b="1" smtClean="0">
                <a:solidFill>
                  <a:srgbClr val="DDDDDD"/>
                </a:solidFill>
              </a:rPr>
              <a:t/>
            </a:r>
            <a:br>
              <a:rPr lang="en-US" altLang="fa-IR" sz="2500" b="1" smtClean="0">
                <a:solidFill>
                  <a:srgbClr val="DDDDDD"/>
                </a:solidFill>
              </a:rPr>
            </a:br>
            <a:r>
              <a:rPr lang="en-US" altLang="fa-IR" sz="2500" b="1" smtClean="0">
                <a:solidFill>
                  <a:schemeClr val="bg2"/>
                </a:solidFill>
              </a:rPr>
              <a:t/>
            </a:r>
            <a:br>
              <a:rPr lang="en-US" altLang="fa-IR" sz="2500" b="1" smtClean="0">
                <a:solidFill>
                  <a:schemeClr val="bg2"/>
                </a:solidFill>
              </a:rPr>
            </a:br>
            <a:r>
              <a:rPr lang="ar-SA" altLang="fa-IR" sz="2500" b="1" smtClean="0">
                <a:solidFill>
                  <a:schemeClr val="bg2"/>
                </a:solidFill>
              </a:rPr>
              <a:t>سودهاوصرفه جوييهاي گزارش شده بواسطه 6 سيگما</a:t>
            </a:r>
            <a:r>
              <a:rPr lang="en-US" altLang="fa-IR" sz="2500" b="1" smtClean="0">
                <a:solidFill>
                  <a:schemeClr val="bg2"/>
                </a:solidFill>
              </a:rPr>
              <a:t/>
            </a:r>
            <a:br>
              <a:rPr lang="en-US" altLang="fa-IR" sz="2500" b="1" smtClean="0">
                <a:solidFill>
                  <a:schemeClr val="bg2"/>
                </a:solidFill>
              </a:rPr>
            </a:br>
            <a:r>
              <a:rPr lang="ar-SA" altLang="fa-IR" sz="3200" b="1" smtClean="0">
                <a:solidFill>
                  <a:schemeClr val="bg2"/>
                </a:solidFill>
                <a:cs typeface="B Kamran" panose="00000400000000000000" pitchFamily="2" charset="-78"/>
              </a:rPr>
              <a:t>در بخش توليدي صنعتي</a:t>
            </a:r>
            <a:r>
              <a:rPr lang="en-US" altLang="fa-IR" sz="3200" b="1" smtClean="0">
                <a:solidFill>
                  <a:srgbClr val="FFFFFF"/>
                </a:solidFill>
                <a:cs typeface="B Kamran" panose="00000400000000000000" pitchFamily="2" charset="-78"/>
              </a:rPr>
              <a:t/>
            </a:r>
            <a:br>
              <a:rPr lang="en-US" altLang="fa-IR" sz="3200" b="1" smtClean="0">
                <a:solidFill>
                  <a:srgbClr val="FFFFFF"/>
                </a:solidFill>
                <a:cs typeface="B Kamran" panose="00000400000000000000" pitchFamily="2" charset="-78"/>
              </a:rPr>
            </a:br>
            <a:r>
              <a:rPr lang="ar-SA" altLang="fa-IR" sz="2500" b="1" smtClean="0">
                <a:solidFill>
                  <a:srgbClr val="DDDDDD"/>
                </a:solidFill>
              </a:rPr>
              <a:t> </a:t>
            </a:r>
            <a:br>
              <a:rPr lang="ar-SA" altLang="fa-IR" sz="2500" b="1" smtClean="0">
                <a:solidFill>
                  <a:srgbClr val="DDDDDD"/>
                </a:solidFill>
              </a:rPr>
            </a:br>
            <a:endParaRPr lang="en-US" altLang="fa-IR" sz="2500" b="1" smtClean="0">
              <a:solidFill>
                <a:srgbClr val="DDDDDD"/>
              </a:solidFill>
            </a:endParaRPr>
          </a:p>
        </p:txBody>
      </p:sp>
      <p:graphicFrame>
        <p:nvGraphicFramePr>
          <p:cNvPr id="42055" name="Group 71"/>
          <p:cNvGraphicFramePr>
            <a:graphicFrameLocks noGrp="1"/>
          </p:cNvGraphicFramePr>
          <p:nvPr>
            <p:ph sz="half" idx="2"/>
          </p:nvPr>
        </p:nvGraphicFramePr>
        <p:xfrm>
          <a:off x="152400" y="1371600"/>
          <a:ext cx="7497763" cy="5421313"/>
        </p:xfrm>
        <a:graphic>
          <a:graphicData uri="http://schemas.openxmlformats.org/drawingml/2006/table">
            <a:tbl>
              <a:tblPr rtl="1"/>
              <a:tblGrid>
                <a:gridCol w="3535363">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1752600">
                  <a:extLst>
                    <a:ext uri="{9D8B030D-6E8A-4147-A177-3AD203B41FA5}">
                      <a16:colId xmlns="" xmlns:a16="http://schemas.microsoft.com/office/drawing/2014/main" val="20002"/>
                    </a:ext>
                  </a:extLst>
                </a:gridCol>
              </a:tblGrid>
              <a:tr h="387259">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1900" b="1"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rPr>
                        <a:t>سود / صرفه جويي</a:t>
                      </a:r>
                      <a:endParaRPr kumimoji="0" lang="ar-SA" sz="1900" b="1" i="0" u="none" strike="noStrike" cap="none" normalizeH="0" baseline="0" dirty="0" smtClean="0">
                        <a:ln>
                          <a:noFill/>
                        </a:ln>
                        <a:solidFill>
                          <a:schemeClr val="bg2"/>
                        </a:solidFill>
                        <a:effectLst/>
                        <a:latin typeface="Arial" pitchFamily="34" charset="0"/>
                        <a:ea typeface="Times New Roman" pitchFamily="18" charset="0"/>
                        <a:cs typeface="B Kamran" pitchFamily="2" charset="-78"/>
                      </a:endParaRPr>
                    </a:p>
                  </a:txBody>
                  <a:tcPr marT="43397" marB="4339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19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سنجش ها و اندازه گيري ها</a:t>
                      </a:r>
                      <a:endParaRPr kumimoji="0" lang="ar-SA" sz="1900" b="1" i="0" u="none" strike="noStrike" cap="none" normalizeH="0" baseline="0" smtClean="0">
                        <a:ln>
                          <a:noFill/>
                        </a:ln>
                        <a:solidFill>
                          <a:schemeClr val="bg2"/>
                        </a:solidFill>
                        <a:effectLst/>
                        <a:latin typeface="Arial" pitchFamily="34" charset="0"/>
                        <a:ea typeface="Times New Roman" pitchFamily="18" charset="0"/>
                        <a:cs typeface="B Kamran" pitchFamily="2" charset="-78"/>
                      </a:endParaRPr>
                    </a:p>
                  </a:txBody>
                  <a:tcPr marT="43397" marB="4339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19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کمپاني</a:t>
                      </a:r>
                      <a:endParaRPr kumimoji="0" lang="ar-SA" sz="1900" b="1" i="0" u="none" strike="noStrike" cap="none" normalizeH="0" baseline="0" smtClean="0">
                        <a:ln>
                          <a:noFill/>
                        </a:ln>
                        <a:solidFill>
                          <a:schemeClr val="bg2"/>
                        </a:solidFill>
                        <a:effectLst/>
                        <a:latin typeface="Arial" pitchFamily="34" charset="0"/>
                        <a:ea typeface="Times New Roman" pitchFamily="18" charset="0"/>
                        <a:cs typeface="B Kamran" pitchFamily="2" charset="-78"/>
                      </a:endParaRPr>
                    </a:p>
                  </a:txBody>
                  <a:tcPr marT="43397" marB="4339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034054">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150برابر کاهش </a:t>
                      </a:r>
                      <a:endParaRPr kumimoji="0" lang="en-US"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88% کاهش </a:t>
                      </a:r>
                      <a:endParaRPr kumimoji="0" lang="en-US"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62% کاهش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افزايش تا نزديک 100%</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کاهش از 18ماه به 8 ماه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2 ميليارد دلار در 1999</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15 ميليارد دلار در 11 سال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صرفه جويي 45/2 ميليراد دلار در هزينه هاي سرمايه اي</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صرفه جويي بيش از 25 مييلون دلار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افزايش 30 ميليون يورو  در 10 ماه اول</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600 ميليون دلار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2/1 ميليارد دلار</a:t>
                      </a:r>
                      <a:endParaRPr kumimoji="0" lang="ar-SA" sz="1800" b="1" i="0" u="none" strike="noStrike" cap="none" normalizeH="0" baseline="0" smtClean="0">
                        <a:ln>
                          <a:noFill/>
                        </a:ln>
                        <a:solidFill>
                          <a:schemeClr val="bg2"/>
                        </a:solidFill>
                        <a:effectLst/>
                        <a:latin typeface="Arial" pitchFamily="34" charset="0"/>
                        <a:cs typeface="B Kamran" pitchFamily="2" charset="-78"/>
                      </a:endParaRPr>
                    </a:p>
                  </a:txBody>
                  <a:tcPr marT="43397" marB="4339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سطوح ناهنجاري در دست اقدام </a:t>
                      </a:r>
                      <a:endParaRPr kumimoji="0" lang="en-US"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زمان بازرسي نگهداري انباري </a:t>
                      </a:r>
                      <a:endParaRPr kumimoji="0" lang="en-US"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ea typeface="Times New Roman" pitchFamily="18" charset="0"/>
                          <a:cs typeface="B Kamran" pitchFamily="2" charset="-78"/>
                        </a:rPr>
                        <a:t>زمان گردش در تعميرگاهها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زمان چرخه تحويل  به موقع</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چرخه زماني حمل و نقل با کشتي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مالي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مالي</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مالي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مالي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مالي </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مالي</a:t>
                      </a:r>
                      <a:endParaRPr kumimoji="0" lang="en-US" sz="1800" b="1" i="0" u="none" strike="noStrike" cap="none" normalizeH="0" baseline="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bg2"/>
                          </a:solidFill>
                          <a:effectLst/>
                          <a:latin typeface="Times New Roman" pitchFamily="18" charset="0"/>
                          <a:cs typeface="B Kamran" pitchFamily="2" charset="-78"/>
                        </a:rPr>
                        <a:t>مالي</a:t>
                      </a:r>
                      <a:endParaRPr kumimoji="0" lang="ar-SA" sz="1800" b="1" i="0" u="none" strike="noStrike" cap="none" normalizeH="0" baseline="0" smtClean="0">
                        <a:ln>
                          <a:noFill/>
                        </a:ln>
                        <a:solidFill>
                          <a:schemeClr val="bg2"/>
                        </a:solidFill>
                        <a:effectLst/>
                        <a:latin typeface="Arial" pitchFamily="34" charset="0"/>
                        <a:cs typeface="B Kamran" pitchFamily="2" charset="-78"/>
                      </a:endParaRPr>
                    </a:p>
                  </a:txBody>
                  <a:tcPr marT="43397" marB="4339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bg2"/>
                          </a:solidFill>
                          <a:effectLst/>
                          <a:latin typeface="Times New Roman" pitchFamily="18" charset="0"/>
                          <a:ea typeface="Times New Roman" pitchFamily="18" charset="0"/>
                          <a:cs typeface="B Kamran" pitchFamily="2" charset="-78"/>
                        </a:rPr>
                        <a:t>Motorela</a:t>
                      </a:r>
                      <a:r>
                        <a:rPr kumimoji="0" lang="en-US" sz="1800" b="0"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rPr>
                        <a:t> (</a:t>
                      </a:r>
                      <a:r>
                        <a:rPr kumimoji="0" lang="ar-SA" sz="1800" b="0"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rPr>
                        <a:t>1992)</a:t>
                      </a:r>
                      <a:r>
                        <a:rPr kumimoji="0" lang="en-US" sz="1800" b="0"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bg2"/>
                          </a:solidFill>
                          <a:effectLst/>
                          <a:latin typeface="Times New Roman" pitchFamily="18" charset="0"/>
                          <a:cs typeface="B Kamran" pitchFamily="2" charset="-78"/>
                        </a:rPr>
                        <a:t>Rytheon</a:t>
                      </a:r>
                      <a:r>
                        <a:rPr kumimoji="0" lang="ar-SA" sz="1800" b="0"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rPr>
                        <a:t> </a:t>
                      </a:r>
                      <a:endParaRPr kumimoji="0" lang="en-US" sz="1800" b="0" i="0" u="none" strike="noStrike" cap="none" normalizeH="0" baseline="0" dirty="0" smtClean="0">
                        <a:ln>
                          <a:noFill/>
                        </a:ln>
                        <a:solidFill>
                          <a:schemeClr val="bg2"/>
                        </a:solidFill>
                        <a:effectLst/>
                        <a:latin typeface="Times New Roman" pitchFamily="18" charset="0"/>
                        <a:ea typeface="Times New Roman" pitchFamily="18" charset="0"/>
                        <a:cs typeface="B Kamran" pitchFamily="2" charset="-78"/>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2"/>
                          </a:solidFill>
                          <a:effectLst/>
                          <a:latin typeface="Times New Roman" pitchFamily="18" charset="0"/>
                          <a:cs typeface="B Kamran" pitchFamily="2" charset="-78"/>
                        </a:rPr>
                        <a:t>GE</a:t>
                      </a:r>
                      <a:r>
                        <a:rPr kumimoji="0" lang="ar-SA" sz="1800" b="0" i="0" u="none" strike="noStrike" cap="none" normalizeH="0" baseline="0" dirty="0" smtClean="0">
                          <a:ln>
                            <a:noFill/>
                          </a:ln>
                          <a:solidFill>
                            <a:schemeClr val="bg2"/>
                          </a:solidFill>
                          <a:effectLst/>
                          <a:latin typeface="Times New Roman" pitchFamily="18" charset="0"/>
                          <a:cs typeface="B Kamran" pitchFamily="2" charset="-78"/>
                        </a:rPr>
                        <a:t> </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2"/>
                          </a:solidFill>
                          <a:effectLst/>
                          <a:latin typeface="Times New Roman" pitchFamily="18" charset="0"/>
                          <a:cs typeface="B Kamran" pitchFamily="2" charset="-78"/>
                        </a:rPr>
                        <a:t>Allied signal</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2"/>
                          </a:solidFill>
                          <a:effectLst/>
                          <a:latin typeface="Times New Roman" pitchFamily="18" charset="0"/>
                          <a:cs typeface="B Kamran" pitchFamily="2" charset="-78"/>
                        </a:rPr>
                        <a:t>Allied signal</a:t>
                      </a:r>
                      <a:r>
                        <a:rPr kumimoji="0" lang="ar-SA" sz="1800" b="0" i="0" u="none" strike="noStrike" cap="none" normalizeH="0" baseline="0" dirty="0" smtClean="0">
                          <a:ln>
                            <a:noFill/>
                          </a:ln>
                          <a:solidFill>
                            <a:schemeClr val="bg2"/>
                          </a:solidFill>
                          <a:effectLst/>
                          <a:latin typeface="Times New Roman" pitchFamily="18" charset="0"/>
                          <a:cs typeface="B Kamran" pitchFamily="2" charset="-78"/>
                        </a:rPr>
                        <a:t> </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2"/>
                          </a:solidFill>
                          <a:effectLst/>
                          <a:latin typeface="Times New Roman" pitchFamily="18" charset="0"/>
                          <a:cs typeface="B Kamran" pitchFamily="2" charset="-78"/>
                        </a:rPr>
                        <a:t>General electric</a:t>
                      </a:r>
                      <a:r>
                        <a:rPr kumimoji="0" lang="ar-SA" sz="1800" b="0" i="0" u="none" strike="noStrike" cap="none" normalizeH="0" baseline="0" dirty="0" smtClean="0">
                          <a:ln>
                            <a:noFill/>
                          </a:ln>
                          <a:solidFill>
                            <a:schemeClr val="bg2"/>
                          </a:solidFill>
                          <a:effectLst/>
                          <a:latin typeface="Times New Roman" pitchFamily="18" charset="0"/>
                          <a:cs typeface="B Kamran" pitchFamily="2" charset="-78"/>
                        </a:rPr>
                        <a:t> </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bg2"/>
                          </a:solidFill>
                          <a:effectLst/>
                          <a:latin typeface="Times New Roman" pitchFamily="18" charset="0"/>
                          <a:cs typeface="B Kamran" pitchFamily="2" charset="-78"/>
                        </a:rPr>
                        <a:t>Motorela</a:t>
                      </a:r>
                      <a:r>
                        <a:rPr kumimoji="0" lang="en-US" sz="1800" b="0" i="0" u="none" strike="noStrike" cap="none" normalizeH="0" baseline="0" dirty="0" smtClean="0">
                          <a:ln>
                            <a:noFill/>
                          </a:ln>
                          <a:solidFill>
                            <a:schemeClr val="bg2"/>
                          </a:solidFill>
                          <a:effectLst/>
                          <a:latin typeface="Times New Roman" pitchFamily="18" charset="0"/>
                          <a:cs typeface="B Kamran" pitchFamily="2" charset="-78"/>
                        </a:rPr>
                        <a:t>(</a:t>
                      </a:r>
                      <a:r>
                        <a:rPr kumimoji="0" lang="ar-SA" sz="1800" b="0" i="0" u="none" strike="noStrike" cap="none" normalizeH="0" baseline="0" dirty="0" smtClean="0">
                          <a:ln>
                            <a:noFill/>
                          </a:ln>
                          <a:solidFill>
                            <a:schemeClr val="bg2"/>
                          </a:solidFill>
                          <a:effectLst/>
                          <a:latin typeface="Times New Roman" pitchFamily="18" charset="0"/>
                          <a:cs typeface="B Kamran" pitchFamily="2" charset="-78"/>
                        </a:rPr>
                        <a:t>1999)</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2"/>
                          </a:solidFill>
                          <a:effectLst/>
                          <a:latin typeface="Times New Roman" pitchFamily="18" charset="0"/>
                          <a:cs typeface="B Kamran" pitchFamily="2" charset="-78"/>
                        </a:rPr>
                        <a:t>Dew </a:t>
                      </a:r>
                      <a:r>
                        <a:rPr kumimoji="0" lang="en-US" sz="1800" b="0" i="0" u="none" strike="noStrike" cap="none" normalizeH="0" baseline="0" dirty="0" err="1" smtClean="0">
                          <a:ln>
                            <a:noFill/>
                          </a:ln>
                          <a:solidFill>
                            <a:schemeClr val="bg2"/>
                          </a:solidFill>
                          <a:effectLst/>
                          <a:latin typeface="Times New Roman" pitchFamily="18" charset="0"/>
                          <a:cs typeface="B Kamran" pitchFamily="2" charset="-78"/>
                        </a:rPr>
                        <a:t>ehemical</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bg2"/>
                          </a:solidFill>
                          <a:effectLst/>
                          <a:latin typeface="Times New Roman" pitchFamily="18" charset="0"/>
                          <a:cs typeface="B Kamran" pitchFamily="2" charset="-78"/>
                        </a:rPr>
                        <a:t>Dupont</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bg2"/>
                          </a:solidFill>
                          <a:effectLst/>
                          <a:latin typeface="Times New Roman" pitchFamily="18" charset="0"/>
                          <a:cs typeface="B Kamran" pitchFamily="2" charset="-78"/>
                        </a:rPr>
                        <a:t>Texasinstruments</a:t>
                      </a:r>
                      <a:r>
                        <a:rPr kumimoji="0" lang="ar-SA" sz="1800" b="0" i="0" u="none" strike="noStrike" cap="none" normalizeH="0" baseline="0" dirty="0" smtClean="0">
                          <a:ln>
                            <a:noFill/>
                          </a:ln>
                          <a:solidFill>
                            <a:schemeClr val="bg2"/>
                          </a:solidFill>
                          <a:effectLst/>
                          <a:latin typeface="Times New Roman" pitchFamily="18" charset="0"/>
                          <a:cs typeface="B Kamran" pitchFamily="2" charset="-78"/>
                        </a:rPr>
                        <a:t> </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bg2"/>
                          </a:solidFill>
                          <a:effectLst/>
                          <a:latin typeface="Times New Roman" pitchFamily="18" charset="0"/>
                          <a:cs typeface="B Kamran" pitchFamily="2" charset="-78"/>
                        </a:rPr>
                        <a:t>Johnsan</a:t>
                      </a:r>
                      <a:r>
                        <a:rPr kumimoji="0" lang="en-US" sz="1800" b="0" i="0" u="none" strike="noStrike" cap="none" normalizeH="0" baseline="0" dirty="0" smtClean="0">
                          <a:ln>
                            <a:noFill/>
                          </a:ln>
                          <a:solidFill>
                            <a:schemeClr val="bg2"/>
                          </a:solidFill>
                          <a:effectLst/>
                          <a:latin typeface="Times New Roman" pitchFamily="18" charset="0"/>
                          <a:cs typeface="B Kamran" pitchFamily="2" charset="-78"/>
                        </a:rPr>
                        <a:t> and Johnson</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bg2"/>
                          </a:solidFill>
                          <a:effectLst/>
                          <a:latin typeface="Arial"/>
                          <a:cs typeface="B Kamran" pitchFamily="2" charset="-78"/>
                        </a:rPr>
                        <a:t> </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bg2"/>
                          </a:solidFill>
                          <a:effectLst/>
                          <a:latin typeface="Times New Roman" pitchFamily="18" charset="0"/>
                          <a:cs typeface="B Kamran" pitchFamily="2" charset="-78"/>
                        </a:rPr>
                        <a:t>Honewell</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bg2"/>
                          </a:solidFill>
                          <a:effectLst/>
                          <a:latin typeface="Arial"/>
                          <a:cs typeface="B Kamran" pitchFamily="2" charset="-78"/>
                        </a:rPr>
                        <a:t> </a:t>
                      </a:r>
                      <a:endParaRPr kumimoji="0" lang="en-US" sz="1800" b="0" i="0" u="none" strike="noStrike" cap="none" normalizeH="0" baseline="0" dirty="0" smtClean="0">
                        <a:ln>
                          <a:noFill/>
                        </a:ln>
                        <a:solidFill>
                          <a:schemeClr val="bg2"/>
                        </a:solidFill>
                        <a:effectLst/>
                        <a:latin typeface="Times New Roman" pitchFamily="18" charset="0"/>
                        <a:cs typeface="B Kamran"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bg2"/>
                          </a:solidFill>
                          <a:effectLst/>
                          <a:latin typeface="Arial"/>
                          <a:cs typeface="B Kamran" pitchFamily="2" charset="-78"/>
                        </a:rPr>
                        <a:t> </a:t>
                      </a:r>
                      <a:endParaRPr kumimoji="0" lang="ar-SA" sz="1800" b="0" i="0" u="none" strike="noStrike" cap="none" normalizeH="0" baseline="0" dirty="0" smtClean="0">
                        <a:ln>
                          <a:noFill/>
                        </a:ln>
                        <a:solidFill>
                          <a:schemeClr val="bg2"/>
                        </a:solidFill>
                        <a:effectLst/>
                        <a:latin typeface="Arial" pitchFamily="34" charset="0"/>
                        <a:cs typeface="B Kamran" pitchFamily="2" charset="-78"/>
                      </a:endParaRPr>
                    </a:p>
                  </a:txBody>
                  <a:tcPr marT="43397" marB="4339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Tree>
  </p:cSld>
  <p:clrMapOvr>
    <a:masterClrMapping/>
  </p:clrMapOvr>
  <p:transition>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52400" y="228600"/>
            <a:ext cx="7477125" cy="1143000"/>
          </a:xfrm>
        </p:spPr>
        <p:txBody>
          <a:bodyPr/>
          <a:lstStyle/>
          <a:p>
            <a:pPr algn="ctr" eaLnBrk="1" hangingPunct="1"/>
            <a:r>
              <a:rPr lang="ar-SA" altLang="fa-IR" sz="3600" smtClean="0">
                <a:solidFill>
                  <a:schemeClr val="bg2"/>
                </a:solidFill>
              </a:rPr>
              <a:t>ساختار حرفه اي شش سيگما</a:t>
            </a:r>
            <a:r>
              <a:rPr lang="en-US" altLang="fa-IR" sz="3600" smtClean="0">
                <a:solidFill>
                  <a:srgbClr val="DDDDDD"/>
                </a:solidFill>
              </a:rPr>
              <a:t/>
            </a:r>
            <a:br>
              <a:rPr lang="en-US" altLang="fa-IR" sz="3600" smtClean="0">
                <a:solidFill>
                  <a:srgbClr val="DDDDDD"/>
                </a:solidFill>
              </a:rPr>
            </a:br>
            <a:endParaRPr lang="en-US" altLang="fa-IR" sz="3600" smtClean="0">
              <a:solidFill>
                <a:srgbClr val="DDDDDD"/>
              </a:solidFill>
            </a:endParaRPr>
          </a:p>
        </p:txBody>
      </p:sp>
      <p:pic>
        <p:nvPicPr>
          <p:cNvPr id="61443" name="Picture 4" descr="M:\six sigma iran_files\STR.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219200" y="1238250"/>
            <a:ext cx="5562600" cy="524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14"/>
          <p:cNvSpPr>
            <a:spLocks noChangeArrowheads="1"/>
          </p:cNvSpPr>
          <p:nvPr/>
        </p:nvSpPr>
        <p:spPr bwMode="auto">
          <a:xfrm>
            <a:off x="1447800" y="3505200"/>
            <a:ext cx="5105400" cy="457200"/>
          </a:xfrm>
          <a:prstGeom prst="rect">
            <a:avLst/>
          </a:prstGeom>
          <a:solidFill>
            <a:schemeClr val="accent1"/>
          </a:solidFill>
          <a:ln w="9525">
            <a:solidFill>
              <a:schemeClr val="tx1"/>
            </a:solidFill>
            <a:miter lim="800000"/>
            <a:headEnd/>
            <a:tailEnd/>
          </a:ln>
        </p:spPr>
        <p:txBody>
          <a:bodyPr wrap="none" anchor="ct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fa-IR" altLang="fa-IR" sz="1800"/>
          </a:p>
        </p:txBody>
      </p:sp>
      <p:sp>
        <p:nvSpPr>
          <p:cNvPr id="14339" name="Rectangle 4"/>
          <p:cNvSpPr>
            <a:spLocks noGrp="1" noChangeArrowheads="1"/>
          </p:cNvSpPr>
          <p:nvPr>
            <p:ph type="title"/>
          </p:nvPr>
        </p:nvSpPr>
        <p:spPr/>
        <p:txBody>
          <a:bodyPr/>
          <a:lstStyle/>
          <a:p>
            <a:pPr algn="ctr" eaLnBrk="1" hangingPunct="1"/>
            <a:r>
              <a:rPr lang="fa-IR" altLang="fa-IR" smtClean="0">
                <a:solidFill>
                  <a:schemeClr val="bg2"/>
                </a:solidFill>
              </a:rPr>
              <a:t>مفهوم شش سیگما</a:t>
            </a:r>
            <a:endParaRPr lang="en-US" altLang="fa-IR" smtClean="0">
              <a:solidFill>
                <a:schemeClr val="bg2"/>
              </a:solidFill>
            </a:endParaRPr>
          </a:p>
        </p:txBody>
      </p:sp>
      <p:sp>
        <p:nvSpPr>
          <p:cNvPr id="14340" name="Rectangle 7"/>
          <p:cNvSpPr>
            <a:spLocks noGrp="1" noChangeArrowheads="1"/>
          </p:cNvSpPr>
          <p:nvPr>
            <p:ph type="body" sz="half" idx="3"/>
          </p:nvPr>
        </p:nvSpPr>
        <p:spPr>
          <a:xfrm>
            <a:off x="263525" y="1828800"/>
            <a:ext cx="7386638" cy="2209800"/>
          </a:xfrm>
        </p:spPr>
        <p:txBody>
          <a:bodyPr/>
          <a:lstStyle/>
          <a:p>
            <a:pPr algn="just" eaLnBrk="1" hangingPunct="1">
              <a:buFont typeface="Wingdings" panose="05000000000000000000" pitchFamily="2" charset="2"/>
              <a:buChar char="v"/>
            </a:pPr>
            <a:r>
              <a:rPr lang="ar-SA" altLang="fa-IR" sz="2400" smtClean="0">
                <a:solidFill>
                  <a:schemeClr val="bg2"/>
                </a:solidFill>
                <a:cs typeface="B Kamran" panose="00000400000000000000" pitchFamily="2" charset="-78"/>
              </a:rPr>
              <a:t>شش سيگما مفهومي است كه منشأ آن به شركت موتورولاي</a:t>
            </a:r>
            <a:r>
              <a:rPr lang="en-US" altLang="fa-IR" sz="2400" smtClean="0">
                <a:solidFill>
                  <a:schemeClr val="bg2"/>
                </a:solidFill>
                <a:cs typeface="B Kamran" panose="00000400000000000000" pitchFamily="2" charset="-78"/>
              </a:rPr>
              <a:t>1</a:t>
            </a:r>
            <a:r>
              <a:rPr lang="ar-SA" altLang="fa-IR" sz="2400" smtClean="0">
                <a:solidFill>
                  <a:schemeClr val="bg2"/>
                </a:solidFill>
                <a:cs typeface="B Kamran" panose="00000400000000000000" pitchFamily="2" charset="-78"/>
              </a:rPr>
              <a:t> آمريكا در حدود سال 1985 بر مي گردد. در آن زمان، مسئولان شركت با تهديد رقابت ژاپني ها در زمينه صنعت الكترونيك مواجه بودند و مجبور بودند سطح كيفيت محصولاتش را تا حد زيادي بالا ببرند </a:t>
            </a:r>
            <a:r>
              <a:rPr lang="ar-SA" altLang="fa-IR" sz="2400" smtClean="0">
                <a:solidFill>
                  <a:schemeClr val="tx2"/>
                </a:solidFill>
                <a:cs typeface="B Kamran" panose="00000400000000000000" pitchFamily="2" charset="-78"/>
              </a:rPr>
              <a:t>.</a:t>
            </a:r>
            <a:r>
              <a:rPr lang="ar-SA" altLang="fa-IR" sz="2400" smtClean="0">
                <a:solidFill>
                  <a:schemeClr val="tx2"/>
                </a:solidFill>
              </a:rPr>
              <a:t> </a:t>
            </a:r>
          </a:p>
          <a:p>
            <a:pPr algn="ctr" eaLnBrk="1" hangingPunct="1">
              <a:buFont typeface="Wingdings" panose="05000000000000000000" pitchFamily="2" charset="2"/>
              <a:buNone/>
            </a:pPr>
            <a:endParaRPr lang="fa-IR" altLang="fa-IR" sz="2400" smtClean="0">
              <a:solidFill>
                <a:schemeClr val="tx2"/>
              </a:solidFill>
            </a:endParaRPr>
          </a:p>
          <a:p>
            <a:pPr algn="ctr" eaLnBrk="1" hangingPunct="1">
              <a:buFont typeface="Wingdings" panose="05000000000000000000" pitchFamily="2" charset="2"/>
              <a:buNone/>
            </a:pPr>
            <a:r>
              <a:rPr lang="ar-SA" altLang="fa-IR" sz="2800" b="1" smtClean="0">
                <a:solidFill>
                  <a:schemeClr val="bg2"/>
                </a:solidFill>
                <a:cs typeface="B Kamran" panose="00000400000000000000" pitchFamily="2" charset="-78"/>
              </a:rPr>
              <a:t>دو ديدگاه نسبت به فرايند شش سيگما وجود دارد</a:t>
            </a:r>
            <a:endParaRPr lang="fa-IR" altLang="fa-IR" sz="2800" b="1" smtClean="0">
              <a:solidFill>
                <a:schemeClr val="bg2"/>
              </a:solidFill>
              <a:cs typeface="B Kamran" panose="00000400000000000000" pitchFamily="2" charset="-78"/>
            </a:endParaRPr>
          </a:p>
          <a:p>
            <a:pPr algn="just" eaLnBrk="1" hangingPunct="1">
              <a:buFont typeface="Wingdings" panose="05000000000000000000" pitchFamily="2" charset="2"/>
              <a:buNone/>
            </a:pPr>
            <a:endParaRPr lang="fa-IR" altLang="fa-IR" sz="2800" b="1" smtClean="0">
              <a:solidFill>
                <a:srgbClr val="FF0066"/>
              </a:solidFill>
              <a:cs typeface="B Kamran" panose="00000400000000000000" pitchFamily="2" charset="-78"/>
            </a:endParaRPr>
          </a:p>
          <a:p>
            <a:pPr algn="just" eaLnBrk="1" hangingPunct="1">
              <a:buFont typeface="Wingdings" panose="05000000000000000000" pitchFamily="2" charset="2"/>
              <a:buNone/>
            </a:pPr>
            <a:endParaRPr lang="fa-IR" altLang="fa-IR" sz="2000" smtClean="0">
              <a:solidFill>
                <a:srgbClr val="FF0066"/>
              </a:solidFill>
            </a:endParaRPr>
          </a:p>
        </p:txBody>
      </p:sp>
      <p:sp>
        <p:nvSpPr>
          <p:cNvPr id="14341" name="AutoShape 13"/>
          <p:cNvSpPr>
            <a:spLocks noChangeArrowheads="1"/>
          </p:cNvSpPr>
          <p:nvPr/>
        </p:nvSpPr>
        <p:spPr bwMode="auto">
          <a:xfrm>
            <a:off x="4114800" y="5029200"/>
            <a:ext cx="2438400" cy="381000"/>
          </a:xfrm>
          <a:prstGeom prst="flowChartTerminator">
            <a:avLst/>
          </a:prstGeom>
          <a:solidFill>
            <a:schemeClr val="accent1"/>
          </a:solidFill>
          <a:ln w="9525">
            <a:solidFill>
              <a:schemeClr val="tx1"/>
            </a:solidFill>
            <a:miter lim="800000"/>
            <a:headEnd/>
            <a:tailEnd/>
          </a:ln>
        </p:spPr>
        <p:txBody>
          <a:bodyPr wrap="none" anchor="ct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fa-IR" altLang="fa-IR" sz="1800"/>
          </a:p>
        </p:txBody>
      </p:sp>
      <p:sp>
        <p:nvSpPr>
          <p:cNvPr id="14342" name="AutoShape 15"/>
          <p:cNvSpPr>
            <a:spLocks noChangeArrowheads="1"/>
          </p:cNvSpPr>
          <p:nvPr/>
        </p:nvSpPr>
        <p:spPr bwMode="auto">
          <a:xfrm>
            <a:off x="1524000" y="5029200"/>
            <a:ext cx="2438400" cy="381000"/>
          </a:xfrm>
          <a:prstGeom prst="flowChartTerminator">
            <a:avLst/>
          </a:prstGeom>
          <a:solidFill>
            <a:schemeClr val="accent1"/>
          </a:solidFill>
          <a:ln w="9525">
            <a:solidFill>
              <a:schemeClr val="tx1"/>
            </a:solidFill>
            <a:miter lim="800000"/>
            <a:headEnd/>
            <a:tailEnd/>
          </a:ln>
        </p:spPr>
        <p:txBody>
          <a:bodyPr wrap="none" anchor="ct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fa-IR" altLang="fa-IR" sz="1800">
              <a:solidFill>
                <a:schemeClr val="bg2"/>
              </a:solidFill>
            </a:endParaRPr>
          </a:p>
        </p:txBody>
      </p:sp>
      <p:sp>
        <p:nvSpPr>
          <p:cNvPr id="14343" name="AutoShape 16"/>
          <p:cNvSpPr>
            <a:spLocks noChangeArrowheads="1"/>
          </p:cNvSpPr>
          <p:nvPr/>
        </p:nvSpPr>
        <p:spPr bwMode="auto">
          <a:xfrm>
            <a:off x="5181600" y="4114800"/>
            <a:ext cx="304800" cy="838200"/>
          </a:xfrm>
          <a:prstGeom prst="downArrow">
            <a:avLst>
              <a:gd name="adj1" fmla="val 50000"/>
              <a:gd name="adj2" fmla="val 68750"/>
            </a:avLst>
          </a:prstGeom>
          <a:solidFill>
            <a:schemeClr val="accent1"/>
          </a:solidFill>
          <a:ln w="9525">
            <a:solidFill>
              <a:schemeClr val="tx1"/>
            </a:solidFill>
            <a:miter lim="800000"/>
            <a:headEnd/>
            <a:tailEnd/>
          </a:ln>
        </p:spPr>
        <p:txBody>
          <a:bodyPr wrap="none" anchor="ct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fa-IR" altLang="fa-IR" sz="1800"/>
          </a:p>
        </p:txBody>
      </p:sp>
      <p:sp>
        <p:nvSpPr>
          <p:cNvPr id="14344" name="AutoShape 17"/>
          <p:cNvSpPr>
            <a:spLocks noChangeArrowheads="1"/>
          </p:cNvSpPr>
          <p:nvPr/>
        </p:nvSpPr>
        <p:spPr bwMode="auto">
          <a:xfrm>
            <a:off x="2667000" y="4114800"/>
            <a:ext cx="304800" cy="838200"/>
          </a:xfrm>
          <a:prstGeom prst="downArrow">
            <a:avLst>
              <a:gd name="adj1" fmla="val 50000"/>
              <a:gd name="adj2" fmla="val 68750"/>
            </a:avLst>
          </a:prstGeom>
          <a:solidFill>
            <a:schemeClr val="accent1"/>
          </a:solidFill>
          <a:ln w="9525">
            <a:solidFill>
              <a:schemeClr val="tx1"/>
            </a:solidFill>
            <a:miter lim="800000"/>
            <a:headEnd/>
            <a:tailEnd/>
          </a:ln>
        </p:spPr>
        <p:txBody>
          <a:bodyPr wrap="none" anchor="ct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fa-IR" altLang="fa-IR" sz="1800"/>
          </a:p>
        </p:txBody>
      </p:sp>
      <p:sp>
        <p:nvSpPr>
          <p:cNvPr id="14345" name="Rectangle 18"/>
          <p:cNvSpPr>
            <a:spLocks noChangeArrowheads="1"/>
          </p:cNvSpPr>
          <p:nvPr/>
        </p:nvSpPr>
        <p:spPr bwMode="auto">
          <a:xfrm>
            <a:off x="4572000" y="5029200"/>
            <a:ext cx="1457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ar-SA" altLang="fa-IR" sz="1800" b="1">
                <a:solidFill>
                  <a:schemeClr val="bg2"/>
                </a:solidFill>
              </a:rPr>
              <a:t>نقطه نظر آماري </a:t>
            </a:r>
          </a:p>
        </p:txBody>
      </p:sp>
      <p:sp>
        <p:nvSpPr>
          <p:cNvPr id="14346" name="Rectangle 19"/>
          <p:cNvSpPr>
            <a:spLocks noChangeArrowheads="1"/>
          </p:cNvSpPr>
          <p:nvPr/>
        </p:nvSpPr>
        <p:spPr bwMode="auto">
          <a:xfrm>
            <a:off x="1981200" y="5029200"/>
            <a:ext cx="1495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Blip>
                <a:blip r:embed="rId2"/>
              </a:buBlip>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SzPct val="80000"/>
              <a:buBlip>
                <a:blip r:embed="rId3"/>
              </a:buBlip>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SzPct val="70000"/>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ar-SA" altLang="fa-IR" sz="1800" b="1">
                <a:solidFill>
                  <a:schemeClr val="bg2"/>
                </a:solidFill>
              </a:rPr>
              <a:t>نقطه نظر تجاري</a:t>
            </a:r>
            <a:r>
              <a:rPr lang="en-US" altLang="fa-IR" sz="1800" b="1">
                <a:solidFill>
                  <a:schemeClr val="bg2"/>
                </a:solidFill>
              </a:rPr>
              <a:t> </a:t>
            </a:r>
          </a:p>
        </p:txBody>
      </p:sp>
    </p:spTree>
  </p:cSld>
  <p:clrMapOvr>
    <a:masterClrMapping/>
  </p:clrMapOvr>
  <p:transition>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ar-SA" altLang="fa-IR" smtClean="0">
                <a:solidFill>
                  <a:schemeClr val="bg2"/>
                </a:solidFill>
              </a:rPr>
              <a:t>از نقطه نظر آماري</a:t>
            </a:r>
            <a:endParaRPr lang="en-US" altLang="fa-IR" smtClean="0">
              <a:solidFill>
                <a:schemeClr val="bg2"/>
              </a:solidFill>
            </a:endParaRPr>
          </a:p>
        </p:txBody>
      </p:sp>
      <p:sp>
        <p:nvSpPr>
          <p:cNvPr id="15363" name="Rectangle 3"/>
          <p:cNvSpPr>
            <a:spLocks noGrp="1" noChangeArrowheads="1"/>
          </p:cNvSpPr>
          <p:nvPr>
            <p:ph type="body" idx="1"/>
          </p:nvPr>
        </p:nvSpPr>
        <p:spPr>
          <a:xfrm>
            <a:off x="4191000" y="1600200"/>
            <a:ext cx="3886200" cy="4953000"/>
          </a:xfrm>
        </p:spPr>
        <p:txBody>
          <a:bodyPr/>
          <a:lstStyle/>
          <a:p>
            <a:pPr algn="just" eaLnBrk="1" hangingPunct="1">
              <a:lnSpc>
                <a:spcPct val="80000"/>
              </a:lnSpc>
              <a:buFontTx/>
              <a:buNone/>
            </a:pPr>
            <a:r>
              <a:rPr lang="en-US" altLang="fa-IR" sz="2800" smtClean="0"/>
              <a:t>  </a:t>
            </a:r>
            <a:r>
              <a:rPr lang="en-US" altLang="fa-IR" sz="2800" smtClean="0">
                <a:solidFill>
                  <a:schemeClr val="bg2"/>
                </a:solidFill>
              </a:rPr>
              <a:t> </a:t>
            </a:r>
            <a:r>
              <a:rPr lang="en-US" altLang="fa-IR" sz="2400" smtClean="0">
                <a:solidFill>
                  <a:schemeClr val="bg2"/>
                </a:solidFill>
              </a:rPr>
              <a:t> </a:t>
            </a:r>
            <a:r>
              <a:rPr lang="ar-SA" altLang="fa-IR" sz="2800" smtClean="0">
                <a:solidFill>
                  <a:schemeClr val="bg2"/>
                </a:solidFill>
                <a:cs typeface="B Kamran" panose="00000400000000000000" pitchFamily="2" charset="-78"/>
              </a:rPr>
              <a:t>شش سيگما از آمار و آماردانان نشات گرفته است. هورل و اسني</a:t>
            </a:r>
            <a:r>
              <a:rPr lang="ar-SA" altLang="fa-IR" sz="2800" smtClean="0">
                <a:solidFill>
                  <a:schemeClr val="bg2"/>
                </a:solidFill>
              </a:rPr>
              <a:t>‌</a:t>
            </a:r>
            <a:r>
              <a:rPr lang="ar-SA" altLang="fa-IR" sz="2800" smtClean="0">
                <a:solidFill>
                  <a:schemeClr val="bg2"/>
                </a:solidFill>
                <a:cs typeface="B Kamran" panose="00000400000000000000" pitchFamily="2" charset="-78"/>
              </a:rPr>
              <a:t> روش شش سيگما را با توجه به نقطه نظر آمار و احتمالي و با ديد صرفا كمي توضيح مي دهند</a:t>
            </a:r>
            <a:r>
              <a:rPr lang="en-US" altLang="fa-IR" sz="2800" smtClean="0">
                <a:solidFill>
                  <a:schemeClr val="bg2"/>
                </a:solidFill>
                <a:cs typeface="B Kamran" panose="00000400000000000000" pitchFamily="2" charset="-78"/>
              </a:rPr>
              <a:t>.</a:t>
            </a:r>
            <a:r>
              <a:rPr lang="ar-SA" altLang="fa-IR" sz="2800" smtClean="0">
                <a:solidFill>
                  <a:schemeClr val="bg2"/>
                </a:solidFill>
                <a:cs typeface="B Kamran" panose="00000400000000000000" pitchFamily="2" charset="-78"/>
              </a:rPr>
              <a:t> در اين ديدگاه شش سيگما بر اساس 4/3 عيب در هر ميليون فرصت يا بر اساس نرخ موفقيت 9996/99 درصد و با توجه به انحراف از ميانگين فرايند تعريف مي شود.اگر يك سازمان در حد كيفيت سه سيگما باشد يعني به93درصداز موفقيت رسيده و 66800 عيب در هر ميليون فرصت دارد.</a:t>
            </a:r>
            <a:endParaRPr lang="en-US" altLang="fa-IR" sz="2800" smtClean="0">
              <a:solidFill>
                <a:schemeClr val="bg2"/>
              </a:solidFill>
              <a:cs typeface="B Kamran" panose="00000400000000000000" pitchFamily="2" charset="-78"/>
            </a:endParaRPr>
          </a:p>
        </p:txBody>
      </p:sp>
      <p:pic>
        <p:nvPicPr>
          <p:cNvPr id="15364" name="Picture 4" descr="6906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752600"/>
            <a:ext cx="3886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en-US" altLang="fa-IR" smtClean="0"/>
              <a:t>   </a:t>
            </a:r>
            <a:r>
              <a:rPr lang="ar-SA" altLang="fa-IR" smtClean="0">
                <a:solidFill>
                  <a:schemeClr val="bg2"/>
                </a:solidFill>
              </a:rPr>
              <a:t>از نقطه نظر تجاري </a:t>
            </a:r>
            <a:endParaRPr lang="en-US" altLang="fa-IR" smtClean="0">
              <a:solidFill>
                <a:schemeClr val="bg2"/>
              </a:solidFill>
            </a:endParaRPr>
          </a:p>
        </p:txBody>
      </p:sp>
      <p:sp>
        <p:nvSpPr>
          <p:cNvPr id="16387" name="Rectangle 3"/>
          <p:cNvSpPr>
            <a:spLocks noGrp="1" noChangeArrowheads="1"/>
          </p:cNvSpPr>
          <p:nvPr>
            <p:ph type="body" idx="1"/>
          </p:nvPr>
        </p:nvSpPr>
        <p:spPr>
          <a:xfrm>
            <a:off x="3810000" y="1598613"/>
            <a:ext cx="3840163" cy="4497387"/>
          </a:xfrm>
        </p:spPr>
        <p:txBody>
          <a:bodyPr/>
          <a:lstStyle/>
          <a:p>
            <a:pPr algn="just" eaLnBrk="1" hangingPunct="1">
              <a:lnSpc>
                <a:spcPct val="80000"/>
              </a:lnSpc>
              <a:buFontTx/>
              <a:buNone/>
            </a:pPr>
            <a:r>
              <a:rPr lang="en-US" altLang="fa-IR" sz="2800" smtClean="0"/>
              <a:t>	</a:t>
            </a:r>
            <a:r>
              <a:rPr lang="ar-SA" altLang="fa-IR" sz="2800" smtClean="0">
                <a:solidFill>
                  <a:schemeClr val="bg2"/>
                </a:solidFill>
                <a:cs typeface="B Kamran" panose="00000400000000000000" pitchFamily="2" charset="-78"/>
              </a:rPr>
              <a:t>شش سيگما در جهان كسب و كار به عنوان يك استراتژي كسب و كار براي بهبود سودبخشي در كسب و كار تعريف شده است. براي بهبود اثر بخشي و كارايي در همه عملياتهايي كه منجر بهبرآورده شدن نياز ها و توقعات مشتري مي شود.آنتوني و بانولس رويكرد شش سيگما ابتدا براي عمليات توليد استفاده شد و سپس به سرعت در قسمتهاي مختلف عملياتي مانند بازاريابي ، مهندسي ، خريد وپشتيباني خدماتي و اجرايي گسترش پيدا كرد</a:t>
            </a:r>
            <a:r>
              <a:rPr lang="en-US" altLang="fa-IR" sz="2800" smtClean="0">
                <a:solidFill>
                  <a:schemeClr val="tx2"/>
                </a:solidFill>
                <a:cs typeface="B Kamran" panose="00000400000000000000" pitchFamily="2" charset="-78"/>
              </a:rPr>
              <a:t>.</a:t>
            </a:r>
          </a:p>
        </p:txBody>
      </p:sp>
      <p:pic>
        <p:nvPicPr>
          <p:cNvPr id="16388" name="Picture 4" descr="25tzux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752600"/>
            <a:ext cx="35052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0" name="Picture 7" descr="6sigma"/>
          <p:cNvPicPr>
            <a:picLocks noChangeAspect="1" noChangeArrowheads="1"/>
          </p:cNvPicPr>
          <p:nvPr/>
        </p:nvPicPr>
        <p:blipFill>
          <a:blip r:embed="rId2">
            <a:lum contrast="-66000"/>
            <a:extLst>
              <a:ext uri="{28A0092B-C50C-407E-A947-70E740481C1C}">
                <a14:useLocalDpi xmlns:a14="http://schemas.microsoft.com/office/drawing/2010/main" val="0"/>
              </a:ext>
            </a:extLst>
          </a:blip>
          <a:srcRect/>
          <a:stretch>
            <a:fillRect/>
          </a:stretch>
        </p:blipFill>
        <p:spPr bwMode="auto">
          <a:xfrm rot="-1608148">
            <a:off x="5486400" y="4648200"/>
            <a:ext cx="1600200"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6" descr="6sigma"/>
          <p:cNvPicPr>
            <a:picLocks noChangeAspect="1" noChangeArrowheads="1"/>
          </p:cNvPicPr>
          <p:nvPr/>
        </p:nvPicPr>
        <p:blipFill>
          <a:blip r:embed="rId2">
            <a:lum contrast="-66000"/>
            <a:extLst>
              <a:ext uri="{28A0092B-C50C-407E-A947-70E740481C1C}">
                <a14:useLocalDpi xmlns:a14="http://schemas.microsoft.com/office/drawing/2010/main" val="0"/>
              </a:ext>
            </a:extLst>
          </a:blip>
          <a:srcRect/>
          <a:stretch>
            <a:fillRect/>
          </a:stretch>
        </p:blipFill>
        <p:spPr bwMode="auto">
          <a:xfrm rot="-1608148">
            <a:off x="5791200" y="2590800"/>
            <a:ext cx="1600200"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5" descr="6sigma"/>
          <p:cNvPicPr>
            <a:picLocks noChangeAspect="1" noChangeArrowheads="1"/>
          </p:cNvPicPr>
          <p:nvPr/>
        </p:nvPicPr>
        <p:blipFill>
          <a:blip r:embed="rId2">
            <a:lum contrast="-66000"/>
            <a:extLst>
              <a:ext uri="{28A0092B-C50C-407E-A947-70E740481C1C}">
                <a14:useLocalDpi xmlns:a14="http://schemas.microsoft.com/office/drawing/2010/main" val="0"/>
              </a:ext>
            </a:extLst>
          </a:blip>
          <a:srcRect/>
          <a:stretch>
            <a:fillRect/>
          </a:stretch>
        </p:blipFill>
        <p:spPr bwMode="auto">
          <a:xfrm rot="-1608148">
            <a:off x="5562600" y="685800"/>
            <a:ext cx="1600200"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Rectangle 3"/>
          <p:cNvSpPr>
            <a:spLocks noGrp="1" noChangeArrowheads="1"/>
          </p:cNvSpPr>
          <p:nvPr>
            <p:ph type="body" idx="1"/>
          </p:nvPr>
        </p:nvSpPr>
        <p:spPr>
          <a:xfrm>
            <a:off x="228600" y="1066800"/>
            <a:ext cx="7386638" cy="5791200"/>
          </a:xfrm>
        </p:spPr>
        <p:txBody>
          <a:bodyPr/>
          <a:lstStyle/>
          <a:p>
            <a:pPr algn="just" eaLnBrk="1" hangingPunct="1">
              <a:lnSpc>
                <a:spcPct val="90000"/>
              </a:lnSpc>
              <a:buFontTx/>
              <a:buNone/>
            </a:pPr>
            <a:r>
              <a:rPr lang="en-US" altLang="fa-IR" sz="2400" smtClean="0"/>
              <a:t>   </a:t>
            </a:r>
            <a:r>
              <a:rPr lang="ar-SA" altLang="fa-IR" smtClean="0">
                <a:solidFill>
                  <a:schemeClr val="bg2"/>
                </a:solidFill>
                <a:cs typeface="B Kamran" panose="00000400000000000000" pitchFamily="2" charset="-78"/>
              </a:rPr>
              <a:t>شش سيگما روشي است منسجم و نظام مند براي اصلاح فرايند راهبردي و توسعه خدمات و محصولات جديد كه براي كاهش چشمگير در ميزان عيب هاي تعريف شده مشتري بر روشهاي آماري و عملي متكي است.در اين تعريف به اهميت اصلاح و بهبودي بر اساس تعريف مشتري از عيب تأكيد شده است. مرحله اصلي در هر اصلاح شش سيگما تعيين دقيق نياز مشتري و سپس تعريف عيوب از نظر اهميت آن پارامتر دركيفيت كار مي باشد. از منظر تعيين هدف، شش سيگما خواستار تبيين اهداف بر اساس نياز مشتري و نهملاحظات داخلي سازمان است. </a:t>
            </a:r>
            <a:endParaRPr lang="en-US" altLang="fa-IR" smtClean="0">
              <a:solidFill>
                <a:schemeClr val="bg2"/>
              </a:solidFill>
              <a:cs typeface="B Kamran" panose="00000400000000000000" pitchFamily="2" charset="-78"/>
            </a:endParaRPr>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Kimono">
  <a:themeElements>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Kimon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K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K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K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K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311</TotalTime>
  <Words>2108</Words>
  <Application>Microsoft Office PowerPoint</Application>
  <PresentationFormat>On-screen Show (4:3)</PresentationFormat>
  <Paragraphs>228</Paragraphs>
  <Slides>52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52</vt:i4>
      </vt:variant>
    </vt:vector>
  </HeadingPairs>
  <TitlesOfParts>
    <vt:vector size="61" baseType="lpstr">
      <vt:lpstr>Arial</vt:lpstr>
      <vt:lpstr>B Kamran</vt:lpstr>
      <vt:lpstr>B Titr</vt:lpstr>
      <vt:lpstr>B Zar</vt:lpstr>
      <vt:lpstr>Calibri</vt:lpstr>
      <vt:lpstr>Tahoma</vt:lpstr>
      <vt:lpstr>Times New Roman</vt:lpstr>
      <vt:lpstr>Wingdings</vt:lpstr>
      <vt:lpstr>Kimono</vt:lpstr>
      <vt:lpstr>PowerPoint Presentation</vt:lpstr>
      <vt:lpstr>شش سيگما</vt:lpstr>
      <vt:lpstr>PowerPoint Presentation</vt:lpstr>
      <vt:lpstr>مقدمه ای بر شش سيگما</vt:lpstr>
      <vt:lpstr>PowerPoint Presentation</vt:lpstr>
      <vt:lpstr>مفهوم شش سیگما</vt:lpstr>
      <vt:lpstr>از نقطه نظر آماري</vt:lpstr>
      <vt:lpstr>   از نقطه نظر تجاري </vt:lpstr>
      <vt:lpstr>PowerPoint Presentation</vt:lpstr>
      <vt:lpstr>PowerPoint Presentation</vt:lpstr>
      <vt:lpstr>PowerPoint Presentation</vt:lpstr>
      <vt:lpstr>متخصصان شش سیگما</vt:lpstr>
      <vt:lpstr>PowerPoint Presentation</vt:lpstr>
      <vt:lpstr>چرخه شش سيگما</vt:lpstr>
      <vt:lpstr>تعريف (Define) </vt:lpstr>
      <vt:lpstr> اندازه گيري(Measure) </vt:lpstr>
      <vt:lpstr>تحليل (Analyse) </vt:lpstr>
      <vt:lpstr>بهبود(Improve)</vt:lpstr>
      <vt:lpstr>كنترل(Control)  </vt:lpstr>
      <vt:lpstr>تعريف و اولويت بندي پروژه هاي شش سيگما  </vt:lpstr>
      <vt:lpstr>PowerPoint Presentation</vt:lpstr>
      <vt:lpstr>تعريف و اولويت بندي پروژه هاي شش سيگما</vt:lpstr>
      <vt:lpstr>عناوين عبارتند از :  </vt:lpstr>
      <vt:lpstr>PowerPoint Presentation</vt:lpstr>
      <vt:lpstr>رضايتمندي و خشنودي مشتريان</vt:lpstr>
      <vt:lpstr>اهداف سازماني بوده و متناسب باشند  </vt:lpstr>
      <vt:lpstr>نحوه پیشرفت پروژه</vt:lpstr>
      <vt:lpstr>نحوه تعامل با محدودیت های سازمان</vt:lpstr>
      <vt:lpstr>شفافیت شاخص های پیشرفت پروژه</vt:lpstr>
      <vt:lpstr>فرهنگ شش سیگما</vt:lpstr>
      <vt:lpstr>PowerPoint Presentation</vt:lpstr>
      <vt:lpstr>جایگاه تخصص در پروژه شش سیگما</vt:lpstr>
      <vt:lpstr>PowerPoint Presentation</vt:lpstr>
      <vt:lpstr>اجرای صحیح پروژه به چه مواردی نیازمند است</vt:lpstr>
      <vt:lpstr>PowerPoint Presentation</vt:lpstr>
      <vt:lpstr>نقش نیروی انسانی پروژه</vt:lpstr>
      <vt:lpstr>PowerPoint Presentation</vt:lpstr>
      <vt:lpstr>نقش نیروی انسانی پروژه</vt:lpstr>
      <vt:lpstr>PowerPoint Presentation</vt:lpstr>
      <vt:lpstr>بهبود فرایندها </vt:lpstr>
      <vt:lpstr>PowerPoint Presentation</vt:lpstr>
      <vt:lpstr>بهبود فرایندها</vt:lpstr>
      <vt:lpstr>PowerPoint Presentation</vt:lpstr>
      <vt:lpstr>بهبود فرایندها</vt:lpstr>
      <vt:lpstr>آينده 6 سيگما </vt:lpstr>
      <vt:lpstr>PowerPoint Presentation</vt:lpstr>
      <vt:lpstr>نتایج بحث</vt:lpstr>
      <vt:lpstr>نتایج بحث</vt:lpstr>
      <vt:lpstr>نتایج بحث</vt:lpstr>
      <vt:lpstr>مراحل کليدي 6 سيگما با استفاده از فرآيند DMAIC</vt:lpstr>
      <vt:lpstr>  سودهاوصرفه جوييهاي گزارش شده بواسطه 6 سيگما در بخش توليدي صنعتي   </vt:lpstr>
      <vt:lpstr>ساختار حرفه اي شش سيگما </vt:lpstr>
    </vt:vector>
  </TitlesOfParts>
  <Company>ariaclick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شش سيگما</dc:title>
  <dc:creator>reza</dc:creator>
  <cp:lastModifiedBy>omid</cp:lastModifiedBy>
  <cp:revision>33</cp:revision>
  <dcterms:created xsi:type="dcterms:W3CDTF">2009-04-17T06:06:51Z</dcterms:created>
  <dcterms:modified xsi:type="dcterms:W3CDTF">2018-06-03T08:57:41Z</dcterms:modified>
</cp:coreProperties>
</file>