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83" r:id="rId2"/>
    <p:sldId id="284" r:id="rId3"/>
    <p:sldId id="285" r:id="rId4"/>
    <p:sldId id="286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8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809F4A-B9FB-4CCE-860B-560C5E73C83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C5ED6E-47F4-4436-B7B5-3FC3F4DB47B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7854696" cy="3685736"/>
          </a:xfrm>
        </p:spPr>
        <p:txBody>
          <a:bodyPr>
            <a:normAutofit/>
          </a:bodyPr>
          <a:lstStyle/>
          <a:p>
            <a:pPr algn="ctr" rtl="1"/>
            <a:endParaRPr lang="fa-IR" sz="4800" dirty="0" smtClean="0"/>
          </a:p>
          <a:p>
            <a:pPr rtl="1"/>
            <a:r>
              <a:rPr lang="fa-IR" sz="4800" dirty="0" smtClean="0"/>
              <a:t>استاد : مجتبی صداقتی فرد </a:t>
            </a:r>
          </a:p>
          <a:p>
            <a:pPr rtl="1"/>
            <a:r>
              <a:rPr lang="fa-IR" sz="4800" dirty="0" smtClean="0"/>
              <a:t>دانشجو : زهرا زیارتی کرد</a:t>
            </a:r>
          </a:p>
          <a:p>
            <a:pPr algn="ctr"/>
            <a:endParaRPr lang="fa-IR" sz="4800" dirty="0" smtClean="0"/>
          </a:p>
          <a:p>
            <a:pPr algn="ctr" rtl="1"/>
            <a:endParaRPr lang="fa-IR" sz="4800" dirty="0" smtClean="0"/>
          </a:p>
          <a:p>
            <a:pPr algn="ctr"/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فواید گروه درمانی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بررسی شیوه برقراری ارتباط با دیگران و آموختن مهارتهای اجتماعی موثرتر</a:t>
            </a:r>
          </a:p>
          <a:p>
            <a:pPr algn="r" rtl="1"/>
            <a:r>
              <a:rPr lang="fa-IR" dirty="0" smtClean="0"/>
              <a:t>تقویت رفتار جدید و تشویق آزمایشگری</a:t>
            </a:r>
          </a:p>
          <a:p>
            <a:pPr algn="r" rtl="1"/>
            <a:r>
              <a:rPr lang="fa-IR" dirty="0" smtClean="0"/>
              <a:t>احیاء مجدد زندگی روزانه (به ویژه اگرعضویت با توجه به سن، علایق، نژاد، زمینه فرهنگی، موقعیت اجتماعی ـ خانوادگی و نوع مشکل متفاوت باشد).</a:t>
            </a:r>
          </a:p>
          <a:p>
            <a:pPr algn="r" rtl="1"/>
            <a:r>
              <a:rPr lang="fa-IR" dirty="0" smtClean="0"/>
              <a:t>عوامل معینی که رشد شخصی را تسریع می کنند به احتمال زیاد در گروه مطرح می شوند.</a:t>
            </a:r>
          </a:p>
          <a:p>
            <a:pPr algn="r" rtl="1"/>
            <a:r>
              <a:rPr lang="fa-IR" dirty="0" smtClean="0"/>
              <a:t>اعضا درمی یابند که چگونه می توانند بر دیگران اثر بگذارند.</a:t>
            </a:r>
          </a:p>
          <a:p>
            <a:pPr algn="r" rtl="1"/>
            <a:r>
              <a:rPr lang="fa-IR" dirty="0" smtClean="0"/>
              <a:t>احساس آرامش افراد در پی درک این مسأله که تنها نیستند.</a:t>
            </a:r>
          </a:p>
          <a:p>
            <a:pPr algn="r" rtl="1"/>
            <a:r>
              <a:rPr lang="fa-IR" dirty="0" smtClean="0"/>
              <a:t>صرفه جویی در وقت و هزینه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برسی عقاید نادرست درمورد گروه درمانی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گروهها برای همه مناسب اند.</a:t>
            </a:r>
          </a:p>
          <a:p>
            <a:pPr algn="r" rtl="1"/>
            <a:r>
              <a:rPr lang="fa-IR" dirty="0" smtClean="0"/>
              <a:t>کوشش در جهت حل مشکلات فرد در گروه به طور خودکار باعث حل مشکلات وی در خانه میشود.</a:t>
            </a:r>
          </a:p>
          <a:p>
            <a:pPr algn="r" rtl="1"/>
            <a:r>
              <a:rPr lang="fa-IR" dirty="0" smtClean="0"/>
              <a:t>گروه جایی است که افراد مورد سوال قرار میگیرند و دفاعهای آنها شکسته میشود</a:t>
            </a:r>
          </a:p>
          <a:p>
            <a:pPr algn="r" rtl="1"/>
            <a:r>
              <a:rPr lang="fa-IR" dirty="0" smtClean="0"/>
              <a:t>گروهها برای افراد مشخص می کنند که چگونه باید باشند.</a:t>
            </a:r>
          </a:p>
          <a:p>
            <a:pPr algn="r" rtl="1"/>
            <a:r>
              <a:rPr lang="fa-IR" dirty="0" smtClean="0"/>
              <a:t>فشار گروه افراد را مجبور می کند که احساس هویت خود را از دست بدهند.</a:t>
            </a:r>
          </a:p>
          <a:p>
            <a:pPr algn="r" rtl="1"/>
            <a:r>
              <a:rPr lang="fa-IR" dirty="0" smtClean="0"/>
              <a:t>تنها افرادی که از نظر عاطفی مشکل دارند به گروهها ملحق می شوند.</a:t>
            </a:r>
          </a:p>
          <a:p>
            <a:pPr algn="r" rtl="1"/>
            <a:r>
              <a:rPr lang="fa-IR" dirty="0" smtClean="0"/>
              <a:t>گروهها سطحی و غیرواقعی هستند.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000" dirty="0" smtClean="0"/>
          </a:p>
          <a:p>
            <a:pPr algn="ctr" rtl="1">
              <a:buNone/>
            </a:pPr>
            <a:endParaRPr lang="fa-IR" sz="4000" dirty="0" smtClean="0"/>
          </a:p>
          <a:p>
            <a:pPr algn="ctr" rtl="1">
              <a:buNone/>
            </a:pPr>
            <a:r>
              <a:rPr lang="fa-IR" sz="4000" dirty="0" smtClean="0"/>
              <a:t>مرحله آغازین گروه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/>
              <a:t>ویژگیهای گروه در مرحله آغازین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3200" dirty="0" smtClean="0"/>
          </a:p>
          <a:p>
            <a:pPr algn="r" rtl="1">
              <a:buNone/>
            </a:pPr>
            <a:r>
              <a:rPr lang="fa-IR" sz="2800" dirty="0" smtClean="0"/>
              <a:t>فرایند اصلی در جریان این مرحله، آشنایی و کاوش است.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400" dirty="0" smtClean="0"/>
              <a:t>آشنایی اعضا با هم و کارکردهای گروه، تدوین هنجارها، کشف ترسها و امیدها، مشخص کردن انتظارات و هدفهای شخصی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/>
              <a:t>نخستین نگرانی ها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sz="2400" dirty="0" smtClean="0"/>
              <a:t>تردید درمورد فواید، هنجارها و رفتارهای مورد انتظار گروه =&gt; ناراحتی و سکوت.</a:t>
            </a:r>
          </a:p>
          <a:p>
            <a:pPr algn="r" rtl="1">
              <a:buNone/>
            </a:pPr>
            <a:r>
              <a:rPr lang="fa-IR" sz="2400" dirty="0" smtClean="0"/>
              <a:t>ـ برخی ممکن است ناشکیبا بوده و سریعأ دست بکار شوند</a:t>
            </a:r>
          </a:p>
          <a:p>
            <a:pPr algn="r" rtl="1">
              <a:buNone/>
            </a:pPr>
            <a:r>
              <a:rPr lang="fa-IR" dirty="0" smtClean="0"/>
              <a:t>ـ بعضی ممکن است مشتاق یافتن راه حل سریع برای مشکلاتشان باشند</a:t>
            </a:r>
          </a:p>
          <a:p>
            <a:pPr algn="r" rtl="1">
              <a:buNone/>
            </a:pPr>
            <a:r>
              <a:rPr lang="fa-IR" dirty="0" smtClean="0"/>
              <a:t>ـ عده ای ممکن است مردد و با گروه همراه نشوند</a:t>
            </a:r>
          </a:p>
          <a:p>
            <a:pPr algn="r" rtl="1">
              <a:buNone/>
            </a:pPr>
            <a:r>
              <a:rPr lang="fa-IR" dirty="0" smtClean="0"/>
              <a:t>( ـ چه کاری باید انجام دهیم؟   ـ درباره چه چیزی باید صحبت کنیم؟ )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نحوه برخورد رهبر با ابراز واکنشهای منفی موجب سلب اعتماد می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/>
              <a:t>نخستین مقاومتها</a:t>
            </a:r>
          </a:p>
          <a:p>
            <a:pPr algn="r" rtl="1">
              <a:buNone/>
            </a:pPr>
            <a:r>
              <a:rPr lang="fa-IR" sz="2400" dirty="0" smtClean="0"/>
              <a:t>( شکایتهایی درمورد مکان تشکیل گروه یا موضوعهای نامربوط مطرح شده)</a:t>
            </a:r>
          </a:p>
          <a:p>
            <a:pPr algn="r" rtl="1">
              <a:buNone/>
            </a:pPr>
            <a:r>
              <a:rPr lang="fa-IR" sz="2400" dirty="0" smtClean="0"/>
              <a:t>مقاومت اغلب ناشی از انتظارات ترسناک است.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000" dirty="0" smtClean="0"/>
              <a:t>برخی از ترسهای رایج:</a:t>
            </a:r>
          </a:p>
          <a:p>
            <a:pPr algn="r" rtl="1">
              <a:buNone/>
            </a:pPr>
            <a:r>
              <a:rPr lang="fa-IR" sz="2000" dirty="0" smtClean="0"/>
              <a:t>ـ آیا در گروه پذیرفته می شوم یا از آن طرد می شوم؟</a:t>
            </a:r>
          </a:p>
          <a:p>
            <a:pPr algn="r" rtl="1">
              <a:buNone/>
            </a:pPr>
            <a:r>
              <a:rPr lang="fa-IR" sz="2000" dirty="0" smtClean="0"/>
              <a:t>ـ آیا واقعا می توانم از احساس خود حرف بزنم؟</a:t>
            </a:r>
          </a:p>
          <a:p>
            <a:pPr algn="r" rtl="1">
              <a:buNone/>
            </a:pPr>
            <a:r>
              <a:rPr lang="fa-IR" sz="2000" dirty="0" smtClean="0"/>
              <a:t>ـ آیا من مثل بقیه اعضا هستم؟ </a:t>
            </a:r>
          </a:p>
          <a:p>
            <a:pPr algn="r" rtl="1">
              <a:buNone/>
            </a:pPr>
            <a:r>
              <a:rPr lang="fa-IR" sz="2000" dirty="0" smtClean="0"/>
              <a:t>ـ از قضاوت دیگران راجع به خودم بیم دارم.</a:t>
            </a:r>
          </a:p>
          <a:p>
            <a:pPr algn="r" rtl="1">
              <a:buNone/>
            </a:pPr>
            <a:r>
              <a:rPr lang="fa-IR" sz="2000" dirty="0" smtClean="0"/>
              <a:t>ـ از این می ترسم که مبادا احمق جلوه کنم.</a:t>
            </a:r>
          </a:p>
          <a:p>
            <a:pPr algn="r" rtl="1">
              <a:buNone/>
            </a:pPr>
            <a:r>
              <a:rPr lang="fa-IR" sz="2000" dirty="0" smtClean="0"/>
              <a:t>ـ اگر گروه به من حمله کند چه کنم؟</a:t>
            </a:r>
          </a:p>
          <a:p>
            <a:pPr algn="r" rtl="1">
              <a:buNone/>
            </a:pPr>
            <a:r>
              <a:rPr lang="fa-IR" sz="2000" dirty="0" smtClean="0"/>
              <a:t>ـ اگر درمورد خودم چیزهایی بیابم و نتواتم با آنها کنار بیایم، چه خواهد شد؟</a:t>
            </a:r>
          </a:p>
          <a:p>
            <a:pPr algn="r" rtl="1">
              <a:buNone/>
            </a:pPr>
            <a:r>
              <a:rPr lang="fa-IR" sz="2000" dirty="0" smtClean="0"/>
              <a:t> و ....</a:t>
            </a:r>
          </a:p>
          <a:p>
            <a:pPr algn="r" rtl="1">
              <a:buNone/>
            </a:pPr>
            <a:r>
              <a:rPr lang="fa-IR" sz="2400" dirty="0" smtClean="0"/>
              <a:t>راه حل : تقسیم اعضا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تمرکز بر خود در برابر تمرکز بر دیگران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تمرکز بر اینجا و اکنون در برابر آنجا و آن وقت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اعتماد یا عدم اعتماد </a:t>
            </a:r>
          </a:p>
          <a:p>
            <a:pPr algn="r" rtl="1">
              <a:buNone/>
            </a:pPr>
            <a:r>
              <a:rPr lang="fa-IR" dirty="0" smtClean="0"/>
              <a:t>(اعتماد از طریق تمرکز بر خود، ابراز احساسات و خودافشایی)</a:t>
            </a:r>
          </a:p>
          <a:p>
            <a:pPr algn="r" rtl="1">
              <a:buNone/>
            </a:pPr>
            <a:r>
              <a:rPr lang="fa-IR" dirty="0" smtClean="0"/>
              <a:t>(عدم اعتماد بصورت احساس خصومت، بدگمانی وعدم تمایل به صحبت و همفکری)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نگرشها و اعمال منتهی به اعتماد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algn="r" rtl="1"/>
            <a:endParaRPr lang="fa-IR" sz="2800" dirty="0" smtClean="0"/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توجه کردن و گوش دادن</a:t>
            </a:r>
          </a:p>
          <a:p>
            <a:pPr algn="r" rtl="1"/>
            <a:r>
              <a:rPr lang="fa-IR" sz="2800" dirty="0" smtClean="0"/>
              <a:t>درک رفتار غیرکلامی</a:t>
            </a:r>
          </a:p>
          <a:p>
            <a:pPr algn="r" rtl="1"/>
            <a:r>
              <a:rPr lang="fa-IR" sz="2800" dirty="0" smtClean="0"/>
              <a:t>همدلی</a:t>
            </a:r>
          </a:p>
          <a:p>
            <a:pPr algn="r" rtl="1"/>
            <a:r>
              <a:rPr lang="fa-IR" sz="2800" dirty="0" smtClean="0"/>
              <a:t>صداقت و خودفاش سازی</a:t>
            </a:r>
          </a:p>
          <a:p>
            <a:pPr algn="r" rtl="1"/>
            <a:r>
              <a:rPr lang="fa-IR" sz="2800" dirty="0" smtClean="0"/>
              <a:t>احترام</a:t>
            </a:r>
          </a:p>
          <a:p>
            <a:pPr algn="r" rtl="1"/>
            <a:r>
              <a:rPr lang="fa-IR" sz="2800" dirty="0" smtClean="0"/>
              <a:t>رویارویی مسئولانه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sz="3200" dirty="0" smtClean="0"/>
              <a:t>آغاز کردن و پایان دادن به جلسه های گروه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رهنمودهایی برای آغاز کردن جلسات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algn="r" rtl="1"/>
            <a:endParaRPr lang="fa-IR" sz="2400" dirty="0" smtClean="0"/>
          </a:p>
          <a:p>
            <a:pPr algn="r" rtl="1"/>
            <a:endParaRPr lang="fa-IR" sz="2400" dirty="0" smtClean="0"/>
          </a:p>
          <a:p>
            <a:pPr algn="r" rtl="1"/>
            <a:r>
              <a:rPr lang="fa-IR" sz="2400" dirty="0" smtClean="0"/>
              <a:t>بررسی اجمالی انتظارات اعضا و مسایلی که علاقمند به پیگیری هسند.</a:t>
            </a:r>
          </a:p>
          <a:p>
            <a:pPr algn="r" rtl="1"/>
            <a:r>
              <a:rPr lang="fa-IR" sz="2400" dirty="0" smtClean="0"/>
              <a:t>دادن فرصتی کوتاه به اعضا برای بیان آموخته های قبلی و کاربرد آن در زندگی</a:t>
            </a:r>
          </a:p>
          <a:p>
            <a:pPr algn="r" rtl="1"/>
            <a:r>
              <a:rPr lang="fa-IR" sz="2400" dirty="0" smtClean="0"/>
              <a:t>دادن فرصتی به اعضا برای بیان احساسات حل نشده احتمالی درمورد جلسه قبل</a:t>
            </a:r>
          </a:p>
          <a:p>
            <a:pPr algn="r" rtl="1"/>
            <a:endParaRPr lang="fa-IR" sz="2400" dirty="0" smtClean="0"/>
          </a:p>
          <a:p>
            <a:pPr algn="r" rtl="1"/>
            <a:r>
              <a:rPr lang="fa-IR" sz="2400" dirty="0" smtClean="0"/>
              <a:t>امروز هریک از شماها از بودن در اینجا چه احساسی دارید؟</a:t>
            </a:r>
          </a:p>
          <a:p>
            <a:pPr algn="r" rtl="1"/>
            <a:r>
              <a:rPr lang="fa-IR" sz="2400" dirty="0" smtClean="0"/>
              <a:t>آیا کسی از شماها درمورد جلسه پیش نظری دارد؟</a:t>
            </a:r>
          </a:p>
          <a:p>
            <a:pPr algn="r" rtl="1"/>
            <a:r>
              <a:rPr lang="fa-IR" sz="2400" dirty="0" smtClean="0"/>
              <a:t>تمایل دارید چه چیزی را بیان کنید؟</a:t>
            </a:r>
          </a:p>
          <a:p>
            <a:pPr algn="r" rtl="1"/>
            <a:r>
              <a:rPr lang="fa-IR" sz="2400" dirty="0" smtClean="0"/>
              <a:t>افکار و احساسات شما قبل از ورود به گروه چه بودند؟</a:t>
            </a:r>
          </a:p>
          <a:p>
            <a:pPr algn="r" rtl="1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ctr" rtl="1"/>
            <a:endParaRPr lang="fa-IR" sz="4000" dirty="0" smtClean="0"/>
          </a:p>
          <a:p>
            <a:pPr algn="ctr" rtl="1">
              <a:buNone/>
            </a:pPr>
            <a:r>
              <a:rPr lang="fa-IR" sz="4000" b="1" dirty="0" smtClean="0"/>
              <a:t>گروه درمانی</a:t>
            </a:r>
          </a:p>
          <a:p>
            <a:pPr algn="ctr" rtl="1">
              <a:buNone/>
            </a:pPr>
            <a:endParaRPr lang="fa-IR" sz="4000" dirty="0" smtClean="0"/>
          </a:p>
          <a:p>
            <a:pPr algn="ctr" rtl="1">
              <a:buNone/>
            </a:pPr>
            <a:r>
              <a:rPr lang="en-US" sz="4000" b="1" dirty="0" smtClean="0"/>
              <a:t>Group Therapy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راهکارهایی برای پایان دادن به جلسات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algn="r" rtl="1"/>
            <a:endParaRPr lang="fa-IR" sz="2000" dirty="0" smtClean="0"/>
          </a:p>
          <a:p>
            <a:pPr algn="r" rtl="1"/>
            <a:endParaRPr lang="fa-IR" sz="2000" dirty="0" smtClean="0"/>
          </a:p>
          <a:p>
            <a:pPr algn="r" rtl="1"/>
            <a:r>
              <a:rPr lang="fa-IR" sz="2000" dirty="0" smtClean="0"/>
              <a:t>مطلوب است که اعضا، جلسه را با تعدادی پرسش بدون پاسخ ترک کنند.</a:t>
            </a:r>
          </a:p>
          <a:p>
            <a:pPr algn="r" rtl="1"/>
            <a:r>
              <a:rPr lang="fa-IR" sz="2000" dirty="0" smtClean="0"/>
              <a:t>اظهارات بعضی از اعضا درخصوص میزان انرژی که آنها در جلسه صرف می کنند، سودمند است</a:t>
            </a:r>
          </a:p>
          <a:p>
            <a:pPr algn="r" rtl="1"/>
            <a:r>
              <a:rPr lang="fa-IR" sz="2000" dirty="0" smtClean="0"/>
              <a:t>درخواست از اعضا برای بیان آنچه که آنها طی ارتباطشان با دیگر اعضا می آموزند.</a:t>
            </a:r>
          </a:p>
          <a:p>
            <a:pPr algn="r" rtl="1"/>
            <a:r>
              <a:rPr lang="fa-IR" sz="2000" dirty="0" smtClean="0"/>
              <a:t>از اعضا بپرسید که آیا مسایلی وجود دارد که آنها مایل به مطرح کردن در جلسه بعد هستند.</a:t>
            </a:r>
          </a:p>
          <a:p>
            <a:pPr algn="r" rtl="1"/>
            <a:r>
              <a:rPr lang="fa-IR" sz="2000" dirty="0" smtClean="0"/>
              <a:t>از اعضا بخواهید به یکدیگر پسخوراند بدهند.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2000" dirty="0" smtClean="0"/>
              <a:t>در جلسه امروز چه چیزی باب طبع شما بود؟</a:t>
            </a:r>
          </a:p>
          <a:p>
            <a:pPr algn="r" rtl="1"/>
            <a:r>
              <a:rPr lang="fa-IR" sz="2000" dirty="0" smtClean="0"/>
              <a:t>قصد دارید خارج از گروه کدامیک از مهارتهای آموخته شده جدید را تمرین کنید؟</a:t>
            </a:r>
          </a:p>
          <a:p>
            <a:pPr algn="r" rtl="1"/>
            <a:r>
              <a:rPr lang="fa-IR" sz="2000" dirty="0" smtClean="0"/>
              <a:t>آیا شما آنچه از گروه میخواستید بدست آوردید؟</a:t>
            </a:r>
          </a:p>
          <a:p>
            <a:pPr algn="r" rtl="1"/>
            <a:r>
              <a:rPr lang="fa-IR" sz="2000" dirty="0" smtClean="0"/>
              <a:t>قبل از ختم جلسه مایلم واکنشها و مشاهدات خودم در این جلسه را با شما درمیان بگذارم.</a:t>
            </a:r>
          </a:p>
          <a:p>
            <a:pPr algn="r" rtl="1">
              <a:buNone/>
            </a:pPr>
            <a:r>
              <a:rPr lang="fa-IR" sz="2000" dirty="0" smtClean="0"/>
              <a:t>و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4000" dirty="0" smtClean="0"/>
          </a:p>
          <a:p>
            <a:pPr algn="ctr" rtl="1">
              <a:buNone/>
            </a:pPr>
            <a:endParaRPr lang="fa-IR" sz="4000" dirty="0" smtClean="0"/>
          </a:p>
          <a:p>
            <a:pPr algn="ctr" rtl="1">
              <a:buNone/>
            </a:pPr>
            <a:r>
              <a:rPr lang="fa-IR" sz="4000" dirty="0" smtClean="0"/>
              <a:t>مرحله انتقال گروه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ویژگیهای مرحله انتقال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r" rtl="1"/>
            <a:endParaRPr lang="fa-IR" sz="2800" dirty="0" smtClean="0"/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اضطراب</a:t>
            </a:r>
          </a:p>
          <a:p>
            <a:pPr algn="r" rtl="1"/>
            <a:r>
              <a:rPr lang="fa-IR" sz="2800" dirty="0" smtClean="0"/>
              <a:t>دفاعی بودن و مقاومت</a:t>
            </a:r>
          </a:p>
          <a:p>
            <a:pPr algn="r" rtl="1"/>
            <a:r>
              <a:rPr lang="fa-IR" sz="2800" dirty="0" smtClean="0"/>
              <a:t>تلاش برای کنترل</a:t>
            </a:r>
          </a:p>
          <a:p>
            <a:pPr algn="r" rtl="1"/>
            <a:r>
              <a:rPr lang="fa-IR" sz="2800" dirty="0" smtClean="0"/>
              <a:t>تعارضهای اعضا</a:t>
            </a:r>
          </a:p>
          <a:p>
            <a:pPr algn="r" rtl="1"/>
            <a:r>
              <a:rPr lang="fa-IR" sz="2800" dirty="0" smtClean="0"/>
              <a:t>چالش با رهبر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 algn="ctr" rtl="1"/>
            <a:endParaRPr lang="fa-IR" dirty="0" smtClean="0"/>
          </a:p>
          <a:p>
            <a:pPr algn="ctr" rtl="1">
              <a:buNone/>
            </a:pPr>
            <a:r>
              <a:rPr lang="fa-IR" sz="4000" dirty="0" smtClean="0"/>
              <a:t>مرحله کار (عمل) گروه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/>
              <a:t>ویژگی مرحله کار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2800" dirty="0" smtClean="0"/>
          </a:p>
          <a:p>
            <a:pPr algn="r" rtl="1">
              <a:buNone/>
            </a:pPr>
            <a:endParaRPr lang="fa-IR" sz="2800" dirty="0" smtClean="0"/>
          </a:p>
          <a:p>
            <a:pPr algn="r" rtl="1">
              <a:buNone/>
            </a:pPr>
            <a:r>
              <a:rPr lang="fa-IR" sz="2800" dirty="0" smtClean="0"/>
              <a:t>تعهد اعضا به کاوش در مشکلات مهمی که با خود به جلسات درمان می آورند و توجه آنان به پویه های درون گروه.</a:t>
            </a:r>
          </a:p>
          <a:p>
            <a:pPr algn="r" rtl="1">
              <a:buNone/>
            </a:pPr>
            <a:endParaRPr lang="fa-IR" sz="2800" dirty="0" smtClean="0"/>
          </a:p>
          <a:p>
            <a:pPr algn="r" rtl="1">
              <a:buNone/>
            </a:pPr>
            <a:r>
              <a:rPr lang="fa-IR" sz="2800" dirty="0" smtClean="0"/>
              <a:t>هنجارهای گروهی که در مراحل قبلی تکوین یافته اند، رشد بیشتری داشته و مستحکمتر می شوند.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گزینه هایی که می شود در خلال مرحله کار انتخاب کرد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r" rtl="1"/>
            <a:endParaRPr lang="fa-IR" sz="2800" dirty="0" smtClean="0"/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فاش سازی در برابر گمنامی</a:t>
            </a:r>
          </a:p>
          <a:p>
            <a:pPr algn="r" rtl="1"/>
            <a:r>
              <a:rPr lang="fa-IR" sz="2800" dirty="0" smtClean="0"/>
              <a:t>صداقت در برابر نقش بازی کردن</a:t>
            </a:r>
          </a:p>
          <a:p>
            <a:pPr algn="r" rtl="1"/>
            <a:r>
              <a:rPr lang="fa-IR" sz="2800" dirty="0" smtClean="0"/>
              <a:t>خودانگیختگی در برابر خودداری</a:t>
            </a:r>
          </a:p>
          <a:p>
            <a:pPr algn="r" rtl="1"/>
            <a:r>
              <a:rPr lang="fa-IR" sz="2800" dirty="0" smtClean="0"/>
              <a:t>پذیرش در برابر طرد</a:t>
            </a:r>
          </a:p>
          <a:p>
            <a:pPr algn="r" rtl="1"/>
            <a:r>
              <a:rPr lang="fa-IR" sz="2800" dirty="0" smtClean="0"/>
              <a:t>مسئولیت پذیری در برابر سرزنش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fa-IR" dirty="0" smtClean="0"/>
          </a:p>
          <a:p>
            <a:pPr algn="ctr" rtl="1"/>
            <a:endParaRPr lang="fa-IR" dirty="0" smtClean="0"/>
          </a:p>
          <a:p>
            <a:pPr algn="ctr" rtl="1"/>
            <a:endParaRPr lang="fa-IR" dirty="0" smtClean="0"/>
          </a:p>
          <a:p>
            <a:pPr algn="ctr" rtl="1">
              <a:buNone/>
            </a:pPr>
            <a:r>
              <a:rPr lang="fa-IR" sz="4800" dirty="0" smtClean="0"/>
              <a:t>پایان گروه</a:t>
            </a:r>
            <a:endParaRPr lang="en-US" sz="4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257800"/>
          </a:xfrm>
        </p:spPr>
        <p:txBody>
          <a:bodyPr/>
          <a:lstStyle/>
          <a:p>
            <a:pPr algn="r" rtl="1">
              <a:buNone/>
            </a:pPr>
            <a:endParaRPr lang="fa-IR" sz="3200" dirty="0" smtClean="0"/>
          </a:p>
          <a:p>
            <a:pPr algn="r" rtl="1">
              <a:buNone/>
            </a:pPr>
            <a:r>
              <a:rPr lang="fa-IR" sz="3200" dirty="0" smtClean="0"/>
              <a:t>تکلیف مرحله پایانی:  تحکیم یادگیری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این مرحله با آمیزه ای از احساسهای توأم با غمگینی، سردرگمی و شادی مشخص می شود.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/>
          </a:bodyPr>
          <a:lstStyle/>
          <a:p>
            <a:pPr algn="r" rtl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fa-IR" sz="3600" dirty="0" smtClean="0"/>
              <a:t>خاتمه دادن به تجربه گروه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800600"/>
          </a:xfrm>
        </p:spPr>
        <p:txBody>
          <a:bodyPr>
            <a:normAutofit/>
          </a:bodyPr>
          <a:lstStyle/>
          <a:p>
            <a:pPr algn="r" rtl="1"/>
            <a:endParaRPr lang="fa-IR" sz="2800" dirty="0" smtClean="0"/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مقابله با احساس جدایی</a:t>
            </a:r>
            <a:endParaRPr lang="en-US" sz="2800" dirty="0" smtClean="0"/>
          </a:p>
          <a:p>
            <a:pPr algn="r" rtl="1">
              <a:buNone/>
            </a:pPr>
            <a:r>
              <a:rPr lang="fa-IR" sz="2400" dirty="0" smtClean="0"/>
              <a:t>همانند مرحله آغازین، باید اعضا را به بیان واکنش های خود تشویق کرد.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بررسی کارهای ناتمام</a:t>
            </a:r>
          </a:p>
          <a:p>
            <a:pPr algn="r" rtl="1"/>
            <a:r>
              <a:rPr lang="fa-IR" sz="2800" dirty="0" smtClean="0"/>
              <a:t>بازنگری تجربه گروه</a:t>
            </a:r>
          </a:p>
          <a:p>
            <a:pPr algn="r" rtl="1"/>
            <a:r>
              <a:rPr lang="fa-IR" sz="2800" dirty="0" smtClean="0"/>
              <a:t>تمرین برای تغییر رفتار (بازی نقش در گروه)</a:t>
            </a:r>
          </a:p>
          <a:p>
            <a:pPr algn="r" rtl="1"/>
            <a:r>
              <a:rPr lang="fa-IR" sz="2800" dirty="0" smtClean="0"/>
              <a:t>ارائه و دریافت پسخوراند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/>
              <a:t>پایان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5720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dirty="0" smtClean="0"/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از حسن توجه شما سپاسگزارم</a:t>
            </a:r>
          </a:p>
          <a:p>
            <a:pPr algn="ctr" rtl="1">
              <a:buNone/>
            </a:pPr>
            <a:r>
              <a:rPr lang="fa-IR" sz="40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زیارتی کرد –ارشد بالینی</a:t>
            </a:r>
            <a:endParaRPr lang="fa-IR" sz="4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گروه درمانی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2800" dirty="0" smtClean="0"/>
          </a:p>
          <a:p>
            <a:pPr algn="r" rtl="1">
              <a:buNone/>
            </a:pPr>
            <a:r>
              <a:rPr lang="fa-IR" sz="2800" dirty="0" smtClean="0"/>
              <a:t>گروه درمانی یا رواندرمانی گروهی، به معنای به کار بردن روشهای درمانی بر روی یک گروه، به منظور بهره گیری از تأثیر متقابل اعضای گروه بر یکدیگر است.</a:t>
            </a:r>
          </a:p>
          <a:p>
            <a:pPr algn="r" rtl="1">
              <a:buNone/>
            </a:pPr>
            <a:endParaRPr lang="fa-IR" sz="2800" dirty="0" smtClean="0"/>
          </a:p>
          <a:p>
            <a:pPr algn="r" rtl="1">
              <a:buNone/>
            </a:pPr>
            <a:r>
              <a:rPr lang="fa-IR" sz="2800" dirty="0" smtClean="0"/>
              <a:t>گروهها با توجه به فنون مورد استفاده، نقش رهبر، شرایط آموزش و نوع افراد شرکت کننده با یکدیگر متفاوتند.</a:t>
            </a:r>
          </a:p>
          <a:p>
            <a:pPr algn="r" rtl="1">
              <a:buNone/>
            </a:pPr>
            <a:r>
              <a:rPr lang="fa-IR" sz="2800" dirty="0" smtClean="0"/>
              <a:t>مثلا:   تکلیف ـ کار،                  راهنمایی/روانی ـ آموزشی، </a:t>
            </a:r>
          </a:p>
          <a:p>
            <a:pPr algn="r" rtl="1">
              <a:buNone/>
            </a:pPr>
            <a:r>
              <a:rPr lang="fa-IR" sz="2800" dirty="0" smtClean="0"/>
              <a:t>مشاوره ـ حل مسأله بین فردی،      رواندرمانی/بازسازی شخصیت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تدوین یک طرح کلی برای گروه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770120"/>
          </a:xfrm>
        </p:spPr>
        <p:txBody>
          <a:bodyPr>
            <a:normAutofit/>
          </a:bodyPr>
          <a:lstStyle/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چه نوع گروهی را می خواهید تشکیل دهید؟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آیا گروه رشد شخصی است یا برای درمان اختلالات معین؟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برنامه گروه درازمدت است یا کوتاه مدت؟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برای چه افرادی مناسب است؟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این گروه مرکب از اعضای داوطلب است یا غیر داوطلب؟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هدفها و مقاصد کلی این گروه چیست؟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مفروضه های بنیادی این طرح چیستند؟</a:t>
            </a:r>
          </a:p>
          <a:p>
            <a:pPr algn="just" rtl="1">
              <a:buNone/>
            </a:pPr>
            <a:r>
              <a:rPr lang="fa-IR" sz="2800" dirty="0" smtClean="0"/>
              <a:t>    و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990600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 جذب و سرند کردن اعضا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 rtl="1">
              <a:buNone/>
            </a:pPr>
            <a:endParaRPr lang="fa-IR" dirty="0" smtClean="0"/>
          </a:p>
          <a:p>
            <a:pPr algn="just" rtl="1">
              <a:buFont typeface="Wingdings" pitchFamily="2" charset="2"/>
              <a:buChar char="§"/>
            </a:pPr>
            <a:endParaRPr lang="fa-IR" dirty="0" smtClean="0"/>
          </a:p>
          <a:p>
            <a:pPr algn="just" rtl="1">
              <a:buFont typeface="Wingdings" pitchFamily="2" charset="2"/>
              <a:buChar char="§"/>
            </a:pPr>
            <a:r>
              <a:rPr lang="fa-IR" dirty="0" smtClean="0"/>
              <a:t> </a:t>
            </a:r>
            <a:r>
              <a:rPr lang="fa-IR" sz="2800" dirty="0" smtClean="0"/>
              <a:t>نوشتن اعلامیه</a:t>
            </a:r>
          </a:p>
          <a:p>
            <a:pPr algn="just" rtl="1">
              <a:buFont typeface="Wingdings" pitchFamily="2" charset="2"/>
              <a:buChar char="§"/>
            </a:pPr>
            <a:endParaRPr lang="fa-IR" sz="2800" dirty="0" smtClean="0"/>
          </a:p>
          <a:p>
            <a:pPr algn="just" rtl="1">
              <a:buFont typeface="Wingdings" pitchFamily="2" charset="2"/>
              <a:buChar char="§"/>
            </a:pPr>
            <a:r>
              <a:rPr lang="fa-IR" sz="2800" dirty="0" smtClean="0"/>
              <a:t> مطلع ساختن همکاران موسسه ای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رهنمودهایی برای اعلان آغاز کار گروه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§"/>
            </a:pPr>
            <a:endParaRPr lang="fa-IR" dirty="0" smtClean="0"/>
          </a:p>
          <a:p>
            <a:pPr algn="r" rtl="1">
              <a:buFont typeface="Wingdings" pitchFamily="2" charset="2"/>
              <a:buChar char="§"/>
            </a:pPr>
            <a:endParaRPr lang="fa-IR" dirty="0" smtClean="0"/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توصیف اهداف و مقاصد گروه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 شیوه ورود، محدودیتهای زمانی تجربه گروه و روشهای اختتام گروه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 حقوق و مسئولیتهای اعضا و رهبر گروه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 فنونی که ممکن است مورد استفاده قرار گیرند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شهریه و هرگونه هزینه های مربوطه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خطرات شخصی شرکت در گروه</a:t>
            </a:r>
          </a:p>
          <a:p>
            <a:pPr algn="r" rtl="1">
              <a:buNone/>
            </a:pPr>
            <a:r>
              <a:rPr lang="fa-IR" dirty="0" smtClean="0"/>
              <a:t> و ...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روشهای سرند و انتخاب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648200"/>
          </a:xfrm>
        </p:spPr>
        <p:txBody>
          <a:bodyPr/>
          <a:lstStyle/>
          <a:p>
            <a:pPr algn="r" rtl="1">
              <a:buNone/>
            </a:pPr>
            <a:endParaRPr lang="fa-IR" dirty="0" smtClean="0"/>
          </a:p>
          <a:p>
            <a:pPr algn="r" rtl="1">
              <a:buFont typeface="Wingdings" pitchFamily="2" charset="2"/>
              <a:buChar char="§"/>
            </a:pPr>
            <a:r>
              <a:rPr lang="fa-IR" sz="2800" dirty="0" smtClean="0"/>
              <a:t>جلسه های انتخاب اولیه (جلسه خصوصی بین رهبر و داوطلبان)</a:t>
            </a:r>
          </a:p>
          <a:p>
            <a:pPr algn="r" rtl="1">
              <a:buFont typeface="Wingdings" pitchFamily="2" charset="2"/>
              <a:buChar char="§"/>
            </a:pPr>
            <a:endParaRPr lang="fa-IR" sz="2800" dirty="0" smtClean="0"/>
          </a:p>
          <a:p>
            <a:pPr algn="r" rtl="1">
              <a:buFont typeface="Wingdings" pitchFamily="2" charset="2"/>
              <a:buChar char="§"/>
            </a:pPr>
            <a:r>
              <a:rPr lang="fa-IR" sz="2800" dirty="0" smtClean="0"/>
              <a:t>برگزاری جلسه ای با حضور تمام داوطلبان</a:t>
            </a:r>
            <a:endParaRPr lang="en-US" dirty="0" smtClean="0"/>
          </a:p>
          <a:p>
            <a:pPr marL="514350" indent="-514350" algn="r" rtl="1">
              <a:buFont typeface="+mj-lt"/>
              <a:buAutoNum type="alphaLcPeriod"/>
            </a:pPr>
            <a:r>
              <a:rPr lang="fa-IR" dirty="0" smtClean="0"/>
              <a:t>شناسایی انتظارات رهبر و اعضای گروه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ملاحظات عملی در شکل گیری گروه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2800" dirty="0" smtClean="0"/>
          </a:p>
          <a:p>
            <a:pPr algn="r" rtl="1"/>
            <a:r>
              <a:rPr lang="fa-IR" sz="2800" dirty="0" smtClean="0"/>
              <a:t>ترکیب گروه: </a:t>
            </a:r>
            <a:r>
              <a:rPr lang="fa-IR" sz="2400" dirty="0" smtClean="0"/>
              <a:t>(همگن یا ناهمگن؟)</a:t>
            </a:r>
          </a:p>
          <a:p>
            <a:pPr algn="r" rtl="1">
              <a:buNone/>
            </a:pPr>
            <a:r>
              <a:rPr lang="fa-IR" sz="2400" dirty="0" smtClean="0"/>
              <a:t>   بستگی به اهداف گروه، جمعیت مورد نظر و نیازهای مشخص آنان دارد.</a:t>
            </a:r>
          </a:p>
          <a:p>
            <a:pPr algn="r" rtl="1"/>
            <a:r>
              <a:rPr lang="fa-IR" sz="2800" dirty="0" smtClean="0"/>
              <a:t>حجم گروه؟</a:t>
            </a:r>
          </a:p>
          <a:p>
            <a:pPr algn="r" rtl="1">
              <a:buNone/>
            </a:pPr>
            <a:r>
              <a:rPr lang="fa-IR" sz="2400" dirty="0" smtClean="0"/>
              <a:t>   به سن مراجعان، تجربه رهبر، نوع گروه و مشکلاتی که بررسی میشود بستگی دارد.</a:t>
            </a:r>
          </a:p>
          <a:p>
            <a:pPr algn="r" rtl="1"/>
            <a:r>
              <a:rPr lang="fa-IR" sz="2800" dirty="0" smtClean="0"/>
              <a:t>تعداد دفعات و مدت زمان ملاقاتها؟</a:t>
            </a:r>
          </a:p>
          <a:p>
            <a:pPr algn="r" rtl="1"/>
            <a:r>
              <a:rPr lang="fa-IR" sz="2800" dirty="0" smtClean="0"/>
              <a:t>طول گروه؟</a:t>
            </a:r>
          </a:p>
          <a:p>
            <a:pPr algn="r" rtl="1"/>
            <a:r>
              <a:rPr lang="fa-IR" sz="2800" dirty="0" smtClean="0"/>
              <a:t>مکان ملاقاتهای گروه؟</a:t>
            </a:r>
          </a:p>
          <a:p>
            <a:pPr algn="r" rtl="1"/>
            <a:r>
              <a:rPr lang="fa-IR" sz="2800" dirty="0" smtClean="0"/>
              <a:t>گروهای باز یا بسته؟</a:t>
            </a:r>
            <a:endParaRPr lang="fa-IR" sz="2400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تعیین قواعد و هنجارهای گروه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رازداری</a:t>
            </a:r>
          </a:p>
          <a:p>
            <a:pPr algn="r" rtl="1"/>
            <a:r>
              <a:rPr lang="fa-IR" dirty="0" smtClean="0"/>
              <a:t>شرکت مرتب در جلسات گروه</a:t>
            </a:r>
          </a:p>
          <a:p>
            <a:pPr algn="r" rtl="1"/>
            <a:r>
              <a:rPr lang="fa-IR" dirty="0" smtClean="0"/>
              <a:t>ورود و خروج اعضا در حین جلسه</a:t>
            </a:r>
          </a:p>
          <a:p>
            <a:pPr algn="r" rtl="1"/>
            <a:r>
              <a:rPr lang="fa-IR" dirty="0" smtClean="0"/>
              <a:t>سیگارکشیدن و خوردن در خلال جلسه</a:t>
            </a:r>
          </a:p>
          <a:p>
            <a:pPr algn="r" rtl="1"/>
            <a:r>
              <a:rPr lang="fa-IR" dirty="0" smtClean="0"/>
              <a:t>تشویق به صحبت کردن و پرهیز نکردن از ابراز مسایل شخصی</a:t>
            </a:r>
          </a:p>
          <a:p>
            <a:pPr algn="r" rtl="1"/>
            <a:r>
              <a:rPr lang="fa-IR" dirty="0" smtClean="0"/>
              <a:t>دادن پسخوراند به یکدیگر و مطرح کردن برداشتها و واکنش اعضا</a:t>
            </a:r>
          </a:p>
          <a:p>
            <a:pPr algn="r" rtl="1"/>
            <a:r>
              <a:rPr lang="fa-IR" dirty="0" smtClean="0"/>
              <a:t>ضوابط مربوط به مدت زمان هر جلسه و کل گروه درمانی</a:t>
            </a:r>
          </a:p>
          <a:p>
            <a:pPr algn="r" rtl="1"/>
            <a:r>
              <a:rPr lang="fa-IR" dirty="0" smtClean="0"/>
              <a:t>تمرکز بر تعاملات اینجا و اکنون</a:t>
            </a:r>
          </a:p>
          <a:p>
            <a:pPr algn="r" rtl="1"/>
            <a:r>
              <a:rPr lang="fa-IR" dirty="0" smtClean="0"/>
              <a:t>گوش دادن بدون اندیشیدن درباره رد سریع و داشتن حالت دفاعی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1031</TotalTime>
  <Words>1316</Words>
  <Application>Microsoft Office PowerPoint</Application>
  <PresentationFormat>On-screen Show (4:3)</PresentationFormat>
  <Paragraphs>215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Slide 1</vt:lpstr>
      <vt:lpstr>Slide 2</vt:lpstr>
      <vt:lpstr>گروه درمانی</vt:lpstr>
      <vt:lpstr>تدوین یک طرح کلی برای گروه</vt:lpstr>
      <vt:lpstr> جذب و سرند کردن اعضا</vt:lpstr>
      <vt:lpstr>رهنمودهایی برای اعلان آغاز کار گروه</vt:lpstr>
      <vt:lpstr>روشهای سرند و انتخاب</vt:lpstr>
      <vt:lpstr>ملاحظات عملی در شکل گیری گروه</vt:lpstr>
      <vt:lpstr>تعیین قواعد و هنجارهای گروه</vt:lpstr>
      <vt:lpstr>فواید گروه درمانی</vt:lpstr>
      <vt:lpstr>برسی عقاید نادرست درمورد گروه درمانی</vt:lpstr>
      <vt:lpstr>Slide 12</vt:lpstr>
      <vt:lpstr> ویژگیهای گروه در مرحله آغازین</vt:lpstr>
      <vt:lpstr>Slide 14</vt:lpstr>
      <vt:lpstr>Slide 15</vt:lpstr>
      <vt:lpstr>Slide 16</vt:lpstr>
      <vt:lpstr>نگرشها و اعمال منتهی به اعتماد</vt:lpstr>
      <vt:lpstr>Slide 18</vt:lpstr>
      <vt:lpstr>رهنمودهایی برای آغاز کردن جلسات</vt:lpstr>
      <vt:lpstr>راهکارهایی برای پایان دادن به جلسات</vt:lpstr>
      <vt:lpstr>Slide 21</vt:lpstr>
      <vt:lpstr>ویژگیهای مرحله انتقال</vt:lpstr>
      <vt:lpstr>Slide 23</vt:lpstr>
      <vt:lpstr>ویژگی مرحله کار</vt:lpstr>
      <vt:lpstr>گزینه هایی که می شود در خلال مرحله کار انتخاب کرد</vt:lpstr>
      <vt:lpstr>Slide 26</vt:lpstr>
      <vt:lpstr>Slide 27</vt:lpstr>
      <vt:lpstr> خاتمه دادن به تجربه گروه</vt:lpstr>
      <vt:lpstr>پایان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تدوین یک طرح کلی برای گروه</dc:title>
  <dc:creator>farshid</dc:creator>
  <cp:lastModifiedBy>ASUS</cp:lastModifiedBy>
  <cp:revision>87</cp:revision>
  <dcterms:created xsi:type="dcterms:W3CDTF">2014-10-17T13:09:50Z</dcterms:created>
  <dcterms:modified xsi:type="dcterms:W3CDTF">2015-12-11T14:13:02Z</dcterms:modified>
</cp:coreProperties>
</file>