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77" r:id="rId2"/>
    <p:sldId id="276" r:id="rId3"/>
    <p:sldId id="270" r:id="rId4"/>
    <p:sldId id="271" r:id="rId5"/>
    <p:sldId id="272" r:id="rId6"/>
    <p:sldId id="274" r:id="rId7"/>
    <p:sldId id="27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637" autoAdjust="0"/>
    <p:restoredTop sz="90929"/>
  </p:normalViewPr>
  <p:slideViewPr>
    <p:cSldViewPr>
      <p:cViewPr varScale="1">
        <p:scale>
          <a:sx n="79" d="100"/>
          <a:sy n="79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47A338-8688-4EC1-A6E2-FECF50569B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A3B56-7132-4267-A11B-AFB832485E05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FA0A-4416-46C6-89F3-F7FADAE81C9C}" type="slidenum">
              <a:rPr lang="en-US"/>
              <a:pPr/>
              <a:t>2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A338-8688-4EC1-A6E2-FECF50569B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A338-8688-4EC1-A6E2-FECF50569B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A338-8688-4EC1-A6E2-FECF50569B9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A338-8688-4EC1-A6E2-FECF50569B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7A338-8688-4EC1-A6E2-FECF50569B9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852DD-9733-43F4-9BDC-9E38C1FE4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C92F4-F50E-40A7-BD68-3FA5D9951D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4C85-8580-4350-80FE-D15616F61F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88836C-CDF0-4BE0-A269-5716CE0D3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6869A-F071-48D2-BF31-B5402350BE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02AAB-2B28-48BB-97AB-A3740DE314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A31CA-74ED-4B5F-8628-9BD2CC353E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18150-0508-47AA-B5D0-937BB680A7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353FE-2EB9-400A-89B6-7FB3E1CB1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6D452-1668-4976-8439-CE65390FF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1E945-C96C-4E83-9AAA-977ECFEF54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4B7F3-AFC9-45D2-B77C-F80D99796E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74F4130-E3F7-4F5E-9385-1FC18E8E02E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524000" y="685800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هشتم</a:t>
            </a:r>
          </a:p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پیکان های عمودی پیشرفته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8001000" cy="604838"/>
          </a:xfrm>
          <a:noFill/>
          <a:ln/>
        </p:spPr>
        <p:txBody>
          <a:bodyPr lIns="90488" tIns="44450" rIns="90488" bIns="44450"/>
          <a:lstStyle/>
          <a:p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آموزش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پيكان‌هاي </a:t>
            </a:r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عمودي پايه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315200" cy="3886200"/>
          </a:xfrm>
          <a:noFill/>
          <a:ln/>
        </p:spPr>
        <p:txBody>
          <a:bodyPr lIns="90488" tIns="44450" rIns="90488" bIns="44450"/>
          <a:lstStyle/>
          <a:p>
            <a:pPr lvl="0" algn="r" rtl="1"/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هر پيامدهاي </a:t>
            </a:r>
            <a:r>
              <a:rPr lang="en-US" sz="2800" dirty="0">
                <a:solidFill>
                  <a:schemeClr val="tx1"/>
                </a:solidFill>
                <a:cs typeface="B Koodak" pitchFamily="2" charset="-78"/>
              </a:rPr>
              <a:t>ABC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را يك بارانتخاب كنيد.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روي يك هيجان </a:t>
            </a:r>
            <a:r>
              <a:rPr lang="fa-IR" sz="2800" b="1" dirty="0" smtClean="0">
                <a:solidFill>
                  <a:schemeClr val="tx1"/>
                </a:solidFill>
                <a:cs typeface="B Koodak" pitchFamily="2" charset="-78"/>
              </a:rPr>
              <a:t>و اولين </a:t>
            </a:r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فكر خودكار تمركز كنيد.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اگر فرض كنيد اين فكر خودكار </a:t>
            </a:r>
            <a:r>
              <a:rPr lang="fa-IR" sz="2800" b="1" dirty="0" smtClean="0">
                <a:solidFill>
                  <a:schemeClr val="tx1"/>
                </a:solidFill>
                <a:cs typeface="B Koodak" pitchFamily="2" charset="-78"/>
              </a:rPr>
              <a:t>درست است </a:t>
            </a:r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: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از خود بپرسيد: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-معناي آن براي من چيست؟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-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 چرا به اين حد مرا آشفته مي كند</a:t>
            </a:r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؟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-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 چرا تا اين حد وحشتناك است ؟ </a:t>
            </a:r>
            <a:endParaRPr lang="en-AU" sz="2400" dirty="0">
              <a:latin typeface="Arial" pitchFamily="34" charset="0"/>
              <a:cs typeface="B Koodak" pitchFamily="2" charset="-78"/>
            </a:endParaRPr>
          </a:p>
          <a:p>
            <a:pPr lvl="1">
              <a:lnSpc>
                <a:spcPct val="90000"/>
              </a:lnSpc>
              <a:buFont typeface="Symbol" pitchFamily="18" charset="2"/>
              <a:buChar char="¨"/>
            </a:pPr>
            <a:endParaRPr lang="en-AU" sz="2400" dirty="0">
              <a:latin typeface="Arial" pitchFamily="34" charset="0"/>
              <a:cs typeface="B Koodak" pitchFamily="2" charset="-78"/>
            </a:endParaRPr>
          </a:p>
          <a:p>
            <a:pPr lvl="1">
              <a:lnSpc>
                <a:spcPct val="90000"/>
              </a:lnSpc>
              <a:buFont typeface="Symbol" pitchFamily="18" charset="2"/>
              <a:buNone/>
            </a:pPr>
            <a:endParaRPr lang="en-AU" sz="24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519113"/>
          </a:xfrm>
        </p:spPr>
        <p:txBody>
          <a:bodyPr/>
          <a:lstStyle/>
          <a:p>
            <a:pPr rtl="1"/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تكنيكهاي پيكاني عمودي پيشرفته (1) </a:t>
            </a:r>
            <a:endParaRPr lang="en-US" sz="40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229600" cy="4876800"/>
          </a:xfrm>
        </p:spPr>
        <p:txBody>
          <a:bodyPr/>
          <a:lstStyle/>
          <a:p>
            <a:pPr lvl="0" algn="r" rtl="1"/>
            <a:r>
              <a:rPr lang="en-US" sz="2800" b="1" dirty="0" smtClean="0">
                <a:cs typeface="B Koodak" pitchFamily="2" charset="-78"/>
              </a:rPr>
              <a:t>-1</a:t>
            </a:r>
            <a:r>
              <a:rPr lang="fa-IR" sz="2800" b="1" dirty="0" smtClean="0">
                <a:solidFill>
                  <a:schemeClr val="tx1"/>
                </a:solidFill>
                <a:cs typeface="B Koodak" pitchFamily="2" charset="-78"/>
              </a:rPr>
              <a:t>تمركز </a:t>
            </a:r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روي كلمات كليدي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en-US" sz="2800" b="1" dirty="0" smtClean="0">
                <a:solidFill>
                  <a:schemeClr val="tx1"/>
                </a:solidFill>
                <a:cs typeface="B Koodak" pitchFamily="2" charset="-78"/>
              </a:rPr>
              <a:t>-2</a:t>
            </a:r>
            <a:r>
              <a:rPr lang="fa-IR" sz="2800" b="1" dirty="0" smtClean="0">
                <a:solidFill>
                  <a:schemeClr val="tx1"/>
                </a:solidFill>
                <a:cs typeface="B Koodak" pitchFamily="2" charset="-78"/>
              </a:rPr>
              <a:t>از </a:t>
            </a:r>
            <a:r>
              <a:rPr lang="fa-IR" sz="2800" b="1" dirty="0" smtClean="0">
                <a:solidFill>
                  <a:schemeClr val="tx1"/>
                </a:solidFill>
                <a:cs typeface="B Koodak" pitchFamily="2" charset="-78"/>
              </a:rPr>
              <a:t>تصویرپردازی </a:t>
            </a:r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ذهنی خود استفاده كنيد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en-US" sz="2800" b="1" u="sng" dirty="0" smtClean="0">
                <a:cs typeface="B Koodak" pitchFamily="2" charset="-78"/>
              </a:rPr>
              <a:t>-</a:t>
            </a:r>
            <a:r>
              <a:rPr lang="en-US" sz="2800" b="1" u="sng" dirty="0" smtClean="0">
                <a:cs typeface="B Koodak" pitchFamily="2" charset="-78"/>
              </a:rPr>
              <a:t>3</a:t>
            </a:r>
            <a:r>
              <a:rPr lang="fa-IR" sz="2800" b="1" u="sng" dirty="0" smtClean="0">
                <a:cs typeface="B Koodak" pitchFamily="2" charset="-78"/>
              </a:rPr>
              <a:t>آ</a:t>
            </a:r>
            <a:r>
              <a:rPr lang="fa-IR" sz="2800" b="1" u="sng" dirty="0" smtClean="0">
                <a:solidFill>
                  <a:schemeClr val="tx1"/>
                </a:solidFill>
                <a:cs typeface="B Koodak" pitchFamily="2" charset="-78"/>
              </a:rPr>
              <a:t>گاه </a:t>
            </a:r>
            <a:r>
              <a:rPr lang="fa-IR" sz="2800" b="1" u="sng" dirty="0">
                <a:solidFill>
                  <a:schemeClr val="tx1"/>
                </a:solidFill>
                <a:cs typeface="B Koodak" pitchFamily="2" charset="-78"/>
              </a:rPr>
              <a:t>باشيد كه تصورات ( تجسم ها ) با يك فكر تداعی می شود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 . ديداري ، مثل اينكه شما پدرتان را بالاي سر خود تجسم كنيد و يا شنيداري مثل اينكه صداي خشمگين او را بشنويد 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en-US" sz="2800" b="1" u="sng" dirty="0" smtClean="0">
                <a:solidFill>
                  <a:schemeClr val="tx1"/>
                </a:solidFill>
                <a:cs typeface="B Koodak" pitchFamily="2" charset="-78"/>
              </a:rPr>
              <a:t>-4</a:t>
            </a:r>
            <a:r>
              <a:rPr lang="fa-IR" sz="2800" b="1" u="sng" dirty="0" smtClean="0">
                <a:solidFill>
                  <a:schemeClr val="tx1"/>
                </a:solidFill>
                <a:cs typeface="B Koodak" pitchFamily="2" charset="-78"/>
              </a:rPr>
              <a:t>به </a:t>
            </a:r>
            <a:r>
              <a:rPr lang="fa-IR" sz="2800" b="1" u="sng" dirty="0">
                <a:solidFill>
                  <a:schemeClr val="tx1"/>
                </a:solidFill>
                <a:cs typeface="B Koodak" pitchFamily="2" charset="-78"/>
              </a:rPr>
              <a:t>دنبال معاني افكار كه از تاريخچه زندگي نشأت مي گيرد ، بگرديد</a:t>
            </a:r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696200" cy="1066800"/>
          </a:xfrm>
        </p:spPr>
        <p:txBody>
          <a:bodyPr/>
          <a:lstStyle/>
          <a:p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تكنيكهاي پيكاني عمودي پيشرفته  (2)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pPr lvl="0" algn="r" rtl="1"/>
            <a:r>
              <a:rPr lang="en-US" sz="2800" b="1" u="sng" dirty="0" smtClean="0">
                <a:cs typeface="B Koodak" pitchFamily="2" charset="-78"/>
              </a:rPr>
              <a:t>-5 </a:t>
            </a:r>
            <a:r>
              <a:rPr lang="fa-IR" sz="2800" b="1" u="sng" dirty="0" smtClean="0">
                <a:solidFill>
                  <a:schemeClr val="tx1"/>
                </a:solidFill>
                <a:cs typeface="B Koodak" pitchFamily="2" charset="-78"/>
              </a:rPr>
              <a:t>هر </a:t>
            </a:r>
            <a:r>
              <a:rPr lang="fa-IR" sz="2800" b="1" u="sng" dirty="0">
                <a:solidFill>
                  <a:schemeClr val="tx1"/>
                </a:solidFill>
                <a:cs typeface="B Koodak" pitchFamily="2" charset="-78"/>
              </a:rPr>
              <a:t>باور / پیش فرض را به طور واضح مشخص كنيد 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Mitra" pitchFamily="2" charset="-78"/>
              </a:rPr>
              <a:t>هر دو نيمه جملات شرطي را معلوم کنید. « اگر اتاقم كثيف باشد مادرم از من متنفر مي شود » به جاي « مادرم از من متنفر مي شود » .</a:t>
            </a:r>
            <a:endParaRPr lang="en-US" sz="22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Mitra" pitchFamily="2" charset="-78"/>
              </a:rPr>
              <a:t>معاني ضمايررا معلوم کنید : « زندگي من داغون شد » به جاي : «داغون شدم »</a:t>
            </a:r>
            <a:endParaRPr lang="en-US" sz="22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Mitra" pitchFamily="2" charset="-78"/>
              </a:rPr>
              <a:t>همه قسمت هاي جمله مثلاً « من در زندگي شكست خورده ام » نه « من شكست خورده ام »</a:t>
            </a:r>
            <a:endParaRPr lang="en-US" sz="22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Mitra" pitchFamily="2" charset="-78"/>
              </a:rPr>
              <a:t>افراد را دقيقاً مشخص كنيد « برادرم به من خنديد » نه « آنها به من خنديدند » .</a:t>
            </a:r>
            <a:endParaRPr lang="en-US" sz="22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Mitra" pitchFamily="2" charset="-78"/>
              </a:rPr>
              <a:t>همه احتمال ها را مشخص كنيد « 95% احتمال دارد كه من آن شغل </a:t>
            </a:r>
            <a:r>
              <a:rPr lang="fa-IR" sz="2200" dirty="0" smtClean="0">
                <a:solidFill>
                  <a:schemeClr val="tx1"/>
                </a:solidFill>
                <a:cs typeface="B Mitra" pitchFamily="2" charset="-78"/>
              </a:rPr>
              <a:t>را به </a:t>
            </a:r>
            <a:r>
              <a:rPr lang="fa-IR" sz="2200" dirty="0">
                <a:solidFill>
                  <a:schemeClr val="tx1"/>
                </a:solidFill>
                <a:cs typeface="B Mitra" pitchFamily="2" charset="-78"/>
              </a:rPr>
              <a:t>دست نياورم » .</a:t>
            </a:r>
            <a:endParaRPr lang="en-US" sz="22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en-US" sz="2800" dirty="0" smtClean="0">
                <a:cs typeface="B Koodak" pitchFamily="2" charset="-78"/>
              </a:rPr>
              <a:t>-6 </a:t>
            </a:r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وارسي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كنيد كه هيجانهاي همراه با باورها وقتي به مراحل پايين پيكان عمودي مي رسيد افزايش مي يابد .نقطه پاييني باور هسته اي بايد قوي ترين هيجان را داشته باشد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519113"/>
          </a:xfrm>
        </p:spPr>
        <p:txBody>
          <a:bodyPr/>
          <a:lstStyle/>
          <a:p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تكنيكهاي پيكاني عمودي پيشرفته (3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)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181600"/>
          </a:xfrm>
        </p:spPr>
        <p:txBody>
          <a:bodyPr/>
          <a:lstStyle/>
          <a:p>
            <a:pPr lvl="0" algn="r" rtl="1"/>
            <a:r>
              <a:rPr lang="en-US" sz="2800" b="1" u="sng" dirty="0" smtClean="0">
                <a:solidFill>
                  <a:schemeClr val="tx1"/>
                </a:solidFill>
                <a:cs typeface="B Koodak" pitchFamily="2" charset="-78"/>
              </a:rPr>
              <a:t>7</a:t>
            </a:r>
            <a:r>
              <a:rPr lang="fa-IR" sz="2800" b="1" u="sng" dirty="0" smtClean="0">
                <a:solidFill>
                  <a:schemeClr val="tx1"/>
                </a:solidFill>
                <a:cs typeface="B Koodak" pitchFamily="2" charset="-78"/>
              </a:rPr>
              <a:t>- </a:t>
            </a:r>
            <a:r>
              <a:rPr lang="fa-IR" sz="2800" b="1" u="sng" dirty="0">
                <a:solidFill>
                  <a:schemeClr val="tx1"/>
                </a:solidFill>
                <a:cs typeface="B Koodak" pitchFamily="2" charset="-78"/>
              </a:rPr>
              <a:t>هنگامي كه ديگر نمي توانيد پيش برويد</a:t>
            </a:r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.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سؤال هاي اختصاصی بیشتری از خود بپرسيد به طور مثال: « اگر اين حقيقت دارد . در زمينه های  زيرچه معني براي من دارد ؟ »</a:t>
            </a:r>
            <a:endParaRPr lang="en-US" sz="24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من به عنوان يك شخص</a:t>
            </a:r>
            <a:endParaRPr lang="en-US" sz="24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دنيا</a:t>
            </a:r>
            <a:endParaRPr lang="en-US" sz="24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آينده من</a:t>
            </a:r>
            <a:endParaRPr lang="en-US" sz="24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800" b="1" dirty="0">
                <a:solidFill>
                  <a:schemeClr val="tx1"/>
                </a:solidFill>
                <a:cs typeface="B Koodak" pitchFamily="2" charset="-78"/>
              </a:rPr>
              <a:t>8- محتواي</a:t>
            </a:r>
            <a:r>
              <a:rPr lang="fa-IR" sz="2800" b="1" u="sng" dirty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sz="2800" b="1" u="sng" dirty="0" smtClean="0">
                <a:solidFill>
                  <a:schemeClr val="tx1"/>
                </a:solidFill>
                <a:cs typeface="B Koodak" pitchFamily="2" charset="-78"/>
              </a:rPr>
              <a:t>اصلی</a:t>
            </a:r>
            <a:r>
              <a:rPr lang="fa-IR" sz="2800" b="1" dirty="0" smtClean="0">
                <a:solidFill>
                  <a:schemeClr val="tx1"/>
                </a:solidFill>
                <a:cs typeface="B Koodak" pitchFamily="2" charset="-78"/>
              </a:rPr>
              <a:t> روان</a:t>
            </a:r>
            <a:r>
              <a:rPr lang="en-US" sz="2800" b="1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sz="2800" b="1" dirty="0" smtClean="0">
                <a:solidFill>
                  <a:schemeClr val="tx1"/>
                </a:solidFill>
                <a:cs typeface="B Koodak" pitchFamily="2" charset="-78"/>
              </a:rPr>
              <a:t>بنه</a:t>
            </a:r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، يعني مهمترين چيزي كه در نقطه پاييني تحلیل عمودي به دست آمده است و مي تواند تشخيص داده شود با :</a:t>
            </a:r>
            <a:endParaRPr lang="en-US" sz="24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ماهيت كلي اش</a:t>
            </a:r>
            <a:endParaRPr lang="en-US" sz="2400" dirty="0">
              <a:solidFill>
                <a:schemeClr val="tx1"/>
              </a:solidFill>
              <a:cs typeface="B Mitra" pitchFamily="2" charset="-78"/>
            </a:endParaRPr>
          </a:p>
          <a:p>
            <a:pPr lvl="0" algn="r" rtl="1"/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اينكه معمولاً به شكل يك حکم مطلق ظاهر مي شود : من بي ارزشم يا من بي ارزش خواهم شد</a:t>
            </a:r>
            <a:endParaRPr lang="en-US" sz="2400" dirty="0">
              <a:solidFill>
                <a:schemeClr val="tx1"/>
              </a:solidFill>
              <a:cs typeface="B Mitra" pitchFamily="2" charset="-78"/>
            </a:endParaRPr>
          </a:p>
          <a:p>
            <a:pPr algn="r" rtl="1"/>
            <a:r>
              <a:rPr lang="fa-IR" sz="2400" dirty="0">
                <a:solidFill>
                  <a:schemeClr val="tx1"/>
                </a:solidFill>
                <a:cs typeface="B Mitra" pitchFamily="2" charset="-78"/>
              </a:rPr>
              <a:t>اينكه معمولاً به طور کلی درباره شما ، ديگران و يا دنيا است .</a:t>
            </a:r>
            <a:endParaRPr lang="en-US" sz="2400" dirty="0">
              <a:latin typeface="Arial" pitchFamily="34" charset="0"/>
              <a:cs typeface="B Mitra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028700"/>
          </a:xfrm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مقياس واحدپريشاني ذهني </a:t>
            </a:r>
            <a:r>
              <a:rPr lang="en-US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 (SUDs)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813050" y="1981200"/>
            <a:ext cx="5645150" cy="4114800"/>
          </a:xfrm>
        </p:spPr>
        <p:txBody>
          <a:bodyPr/>
          <a:lstStyle/>
          <a:p>
            <a:pPr algn="r" rtl="1">
              <a:lnSpc>
                <a:spcPct val="90000"/>
              </a:lnSpc>
              <a:buFont typeface="Wingdings" pitchFamily="2" charset="2"/>
              <a:buChar char="§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100درجه</a:t>
            </a:r>
            <a:endParaRPr lang="en-US" dirty="0" smtClean="0">
              <a:latin typeface="Arial" pitchFamily="34" charset="0"/>
              <a:cs typeface="B Koodak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شبيه سانتي گراد دماسنج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100= بيشترين </a:t>
            </a:r>
            <a:r>
              <a:rPr lang="fa-IR" dirty="0" smtClean="0">
                <a:latin typeface="Arial" pitchFamily="34" charset="0"/>
                <a:cs typeface="B Koodak" pitchFamily="2" charset="-78"/>
              </a:rPr>
              <a:t>پريشاني است كه به ذهن مي رسد.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صفر= عدم </a:t>
            </a:r>
            <a:r>
              <a:rPr lang="fa-IR" dirty="0" smtClean="0">
                <a:latin typeface="Arial" pitchFamily="34" charset="0"/>
                <a:cs typeface="B Koodak" pitchFamily="2" charset="-78"/>
              </a:rPr>
              <a:t>وجود پريشاني.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براي هر فكري كه شناسايي </a:t>
            </a:r>
            <a:r>
              <a:rPr lang="fa-IR" dirty="0" smtClean="0">
                <a:latin typeface="Arial" pitchFamily="34" charset="0"/>
                <a:cs typeface="B Koodak" pitchFamily="2" charset="-78"/>
              </a:rPr>
              <a:t>كرده‌ايد </a:t>
            </a:r>
            <a:r>
              <a:rPr lang="fa-IR" dirty="0" smtClean="0">
                <a:latin typeface="Arial" pitchFamily="34" charset="0"/>
                <a:cs typeface="B Koodak" pitchFamily="2" charset="-78"/>
              </a:rPr>
              <a:t>درجه </a:t>
            </a:r>
            <a:r>
              <a:rPr lang="en-US" dirty="0" smtClean="0">
                <a:latin typeface="Arial" pitchFamily="34" charset="0"/>
                <a:cs typeface="B Koodak" pitchFamily="2" charset="-78"/>
              </a:rPr>
              <a:t>SUDs</a:t>
            </a:r>
            <a:r>
              <a:rPr lang="fa-IR" dirty="0" smtClean="0">
                <a:latin typeface="Arial" pitchFamily="34" charset="0"/>
                <a:cs typeface="B Koodak" pitchFamily="2" charset="-78"/>
              </a:rPr>
              <a:t>مشخص كنيد.</a:t>
            </a:r>
          </a:p>
          <a:p>
            <a:pPr>
              <a:lnSpc>
                <a:spcPct val="90000"/>
              </a:lnSpc>
              <a:buNone/>
            </a:pPr>
            <a:endParaRPr lang="en-AU" dirty="0">
              <a:latin typeface="Arial" pitchFamily="34" charset="0"/>
              <a:cs typeface="B Koodak" pitchFamily="2" charset="-78"/>
            </a:endParaRPr>
          </a:p>
        </p:txBody>
      </p:sp>
      <p:pic>
        <p:nvPicPr>
          <p:cNvPr id="61446" name="Picture 6" descr="C:\Documents and Settings\Mike\My Documents\My Pictures\Thermometer mounted on frame smalles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85800" y="1524000"/>
            <a:ext cx="4495800" cy="462915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fa-IR" dirty="0">
                <a:solidFill>
                  <a:srgbClr val="FF0000"/>
                </a:solidFill>
                <a:cs typeface="B Titr" pitchFamily="2" charset="-78"/>
              </a:rPr>
              <a:t>كارهاي فردي مربوط به جلسه هشتم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467600" cy="4572000"/>
          </a:xfrm>
        </p:spPr>
        <p:txBody>
          <a:bodyPr/>
          <a:lstStyle/>
          <a:p>
            <a:pPr algn="r" rtl="1"/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تمرين </a:t>
            </a:r>
            <a:r>
              <a:rPr lang="en-US" sz="2800" dirty="0">
                <a:solidFill>
                  <a:schemeClr val="tx1"/>
                </a:solidFill>
                <a:cs typeface="B Koodak" pitchFamily="2" charset="-78"/>
              </a:rPr>
              <a:t>ABC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 ، پيكان هاي عمودي و درجه بندی </a:t>
            </a:r>
            <a:r>
              <a:rPr lang="en-US" sz="2800" dirty="0">
                <a:solidFill>
                  <a:schemeClr val="tx1"/>
                </a:solidFill>
                <a:cs typeface="B Koodak" pitchFamily="2" charset="-78"/>
              </a:rPr>
              <a:t>SUDs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را، درباره ده تا از بدترین وقایع زندگي مطابق باآنچه شما در گذشته فكرمی كرديد و آنچه اكنون فكر مي كنيد ،ادامه دهید.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بازنويسي پيكانهاي عمودي برحسب درجه و به ترتيب </a:t>
            </a:r>
            <a:r>
              <a:rPr lang="en-US" sz="2800" dirty="0">
                <a:solidFill>
                  <a:schemeClr val="tx1"/>
                </a:solidFill>
                <a:cs typeface="B Koodak" pitchFamily="2" charset="-78"/>
              </a:rPr>
              <a:t>SUDs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 از كمترين به بالاترين درجه </a:t>
            </a:r>
            <a:endParaRPr lang="fa-IR" sz="2800" dirty="0" smtClean="0"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شناخت خطاهاي منطقي همراه با هر فكر.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535</Words>
  <Application>Microsoft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Slide 1</vt:lpstr>
      <vt:lpstr>آموزش پيكان‌هاي عمودي پايه</vt:lpstr>
      <vt:lpstr>تكنيكهاي پيكاني عمودي پيشرفته (1) </vt:lpstr>
      <vt:lpstr>تكنيكهاي پيكاني عمودي پيشرفته  (2)</vt:lpstr>
      <vt:lpstr>تكنيكهاي پيكاني عمودي پيشرفته (3)</vt:lpstr>
      <vt:lpstr>مقياس واحدپريشاني ذهني  (SUDs)</vt:lpstr>
      <vt:lpstr>كارهاي فردي مربوط به جلسه هشتم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24</cp:revision>
  <dcterms:created xsi:type="dcterms:W3CDTF">2006-09-27T10:40:09Z</dcterms:created>
  <dcterms:modified xsi:type="dcterms:W3CDTF">2010-06-01T00:45:06Z</dcterms:modified>
</cp:coreProperties>
</file>