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299" r:id="rId2"/>
    <p:sldId id="331" r:id="rId3"/>
    <p:sldId id="301" r:id="rId4"/>
    <p:sldId id="303" r:id="rId5"/>
    <p:sldId id="305" r:id="rId6"/>
    <p:sldId id="323" r:id="rId7"/>
    <p:sldId id="308" r:id="rId8"/>
    <p:sldId id="309" r:id="rId9"/>
    <p:sldId id="310" r:id="rId10"/>
    <p:sldId id="311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22" r:id="rId1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6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991" autoAdjust="0"/>
    <p:restoredTop sz="94660"/>
  </p:normalViewPr>
  <p:slideViewPr>
    <p:cSldViewPr>
      <p:cViewPr>
        <p:scale>
          <a:sx n="66" d="100"/>
          <a:sy n="66" d="100"/>
        </p:scale>
        <p:origin x="-142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58409AF-1F4C-4ED7-9D7F-3E666DB7FA3E}" type="datetimeFigureOut">
              <a:rPr lang="fa-IR" smtClean="0"/>
              <a:pPr/>
              <a:t>02/21/1438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C377371-7ED7-47A1-904D-56B4B0154236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134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71FB61B-C48B-4DCE-86A2-8FBA729D3969}" type="datetimeFigureOut">
              <a:rPr lang="fa-IR" smtClean="0"/>
              <a:pPr/>
              <a:t>02/21/1438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CB22CFF-A9AE-4395-A529-F73CD3F48BB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2114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EB9E-ECCD-473F-8B98-9331647D24A4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80315-7953-4744-BE4B-2AE401888674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C9C6E-1D7C-4879-BEB7-3DC1D40AFE00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E210-E1D1-4C5F-991D-DED6C3322A9B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CAD3-F529-4BBA-8DC1-ABD890D903E3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C7993-40D5-4964-BB6F-4BB45213A50E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77051-B55F-4CE1-BFCB-4D1E5804E240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A0D0C-B143-4409-BCA7-1F33D66C1EEA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73B71-0DEC-4563-ADE5-CD70955380C9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99F1A-F799-4F80-B067-F66837FF90C8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0300-750D-4E3C-A705-412D10FD3987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9DB1D-5ED5-45ED-A13F-E5BA908E4DFF}" type="datetime8">
              <a:rPr lang="fa-IR" smtClean="0"/>
              <a:pPr/>
              <a:t>نوامبر 21،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BDCF8-4F11-4604-AF36-69247335907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61" name="Group 60"/>
          <p:cNvGrpSpPr/>
          <p:nvPr/>
        </p:nvGrpSpPr>
        <p:grpSpPr>
          <a:xfrm>
            <a:off x="0" y="1643050"/>
            <a:ext cx="9144000" cy="928694"/>
            <a:chOff x="0" y="1857364"/>
            <a:chExt cx="9144000" cy="928694"/>
          </a:xfrm>
        </p:grpSpPr>
        <p:cxnSp>
          <p:nvCxnSpPr>
            <p:cNvPr id="5" name="Straight Connector 4"/>
            <p:cNvCxnSpPr/>
            <p:nvPr/>
          </p:nvCxnSpPr>
          <p:spPr>
            <a:xfrm rot="10800000">
              <a:off x="7357256" y="2499512"/>
              <a:ext cx="1786744" cy="794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7215174" y="2500306"/>
              <a:ext cx="142876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V="1">
              <a:off x="6848460" y="2295516"/>
              <a:ext cx="509590" cy="204790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6607951" y="2393149"/>
              <a:ext cx="642942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250761" y="2178835"/>
              <a:ext cx="928694" cy="285752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6250761" y="2107397"/>
              <a:ext cx="571504" cy="71438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0" y="2428074"/>
              <a:ext cx="6143636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286480" y="2214554"/>
              <a:ext cx="285752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6036447" y="2393149"/>
              <a:ext cx="571504" cy="71438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6072166" y="2500306"/>
              <a:ext cx="285752" cy="142876"/>
            </a:xfrm>
            <a:prstGeom prst="line">
              <a:avLst/>
            </a:prstGeom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/>
          <p:cNvSpPr/>
          <p:nvPr/>
        </p:nvSpPr>
        <p:spPr>
          <a:xfrm>
            <a:off x="1857356" y="1000108"/>
            <a:ext cx="5093188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r>
              <a:rPr lang="fa-I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Nazanin" pitchFamily="2" charset="-78"/>
              </a:rPr>
              <a:t>بسم الله الرحمن الرحيم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1643050"/>
            <a:ext cx="852398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400" b="1" dirty="0" smtClean="0">
                <a:cs typeface="Nazanin" pitchFamily="2" charset="-78"/>
              </a:rPr>
              <a:t>-  توسعه آرام شهرها در </a:t>
            </a:r>
            <a:r>
              <a:rPr lang="fa-IR" sz="2400" b="1" smtClean="0">
                <a:cs typeface="Nazanin" pitchFamily="2" charset="-78"/>
              </a:rPr>
              <a:t>طول خيابان هاي ايجاد </a:t>
            </a:r>
            <a:r>
              <a:rPr lang="fa-IR" sz="2400" b="1" dirty="0" smtClean="0">
                <a:cs typeface="Nazanin" pitchFamily="2" charset="-78"/>
              </a:rPr>
              <a:t>شده دردوره قبل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smtClean="0">
                <a:cs typeface="Nazanin" pitchFamily="2" charset="-78"/>
              </a:rPr>
              <a:t>- ميل </a:t>
            </a:r>
            <a:r>
              <a:rPr lang="fa-IR" sz="2400" b="1" dirty="0" smtClean="0">
                <a:cs typeface="Nazanin" pitchFamily="2" charset="-78"/>
              </a:rPr>
              <a:t>به </a:t>
            </a:r>
            <a:r>
              <a:rPr lang="fa-IR" sz="2400" b="1" smtClean="0">
                <a:cs typeface="Nazanin" pitchFamily="2" charset="-78"/>
              </a:rPr>
              <a:t>شکل شطرنجي </a:t>
            </a:r>
            <a:r>
              <a:rPr lang="fa-IR" sz="2400" b="1" dirty="0" smtClean="0">
                <a:cs typeface="Nazanin" pitchFamily="2" charset="-78"/>
              </a:rPr>
              <a:t>در شهر </a:t>
            </a:r>
            <a:r>
              <a:rPr lang="fa-IR" sz="2400" b="1" smtClean="0">
                <a:cs typeface="Nazanin" pitchFamily="2" charset="-78"/>
              </a:rPr>
              <a:t>، بي هيچ سازماندهي فضايي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رشد </a:t>
            </a:r>
            <a:r>
              <a:rPr lang="fa-IR" sz="2400" b="1" smtClean="0">
                <a:cs typeface="Nazanin" pitchFamily="2" charset="-78"/>
              </a:rPr>
              <a:t>شتابان پايتخت </a:t>
            </a:r>
            <a:r>
              <a:rPr lang="fa-IR" sz="2400" b="1" dirty="0" smtClean="0">
                <a:cs typeface="Nazanin" pitchFamily="2" charset="-78"/>
              </a:rPr>
              <a:t>و چند شهر </a:t>
            </a:r>
            <a:r>
              <a:rPr lang="fa-IR" sz="2400" b="1" smtClean="0">
                <a:cs typeface="Nazanin" pitchFamily="2" charset="-78"/>
              </a:rPr>
              <a:t>بزرگ ديگر </a:t>
            </a:r>
            <a:r>
              <a:rPr lang="fa-IR" sz="2400" b="1" dirty="0" smtClean="0">
                <a:cs typeface="Nazanin" pitchFamily="2" charset="-78"/>
              </a:rPr>
              <a:t>وکند شدن </a:t>
            </a:r>
            <a:r>
              <a:rPr lang="fa-IR" sz="2400" b="1" smtClean="0">
                <a:cs typeface="Nazanin" pitchFamily="2" charset="-78"/>
              </a:rPr>
              <a:t>رشد شهرهاي مياني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شهر</a:t>
            </a:r>
            <a:r>
              <a:rPr lang="fa-IR" sz="2400" b="1" smtClean="0">
                <a:cs typeface="Nazanin" pitchFamily="2" charset="-78"/>
              </a:rPr>
              <a:t>، مکاني </a:t>
            </a:r>
            <a:r>
              <a:rPr lang="fa-IR" sz="2400" b="1" dirty="0" smtClean="0">
                <a:cs typeface="Nazanin" pitchFamily="2" charset="-78"/>
              </a:rPr>
              <a:t>متاثر </a:t>
            </a:r>
            <a:r>
              <a:rPr lang="fa-IR" sz="2400" b="1" smtClean="0">
                <a:cs typeface="Nazanin" pitchFamily="2" charset="-78"/>
              </a:rPr>
              <a:t>ازمنطقه بندي و عملکردي </a:t>
            </a:r>
            <a:r>
              <a:rPr lang="fa-IR" sz="2400" b="1" dirty="0" smtClean="0">
                <a:cs typeface="Nazanin" pitchFamily="2" charset="-78"/>
              </a:rPr>
              <a:t>متشکل </a:t>
            </a:r>
            <a:r>
              <a:rPr lang="fa-IR" sz="2400" b="1" smtClean="0">
                <a:cs typeface="Nazanin" pitchFamily="2" charset="-78"/>
              </a:rPr>
              <a:t>از تعدادي </a:t>
            </a:r>
            <a:r>
              <a:rPr lang="fa-IR" sz="2400" b="1" dirty="0" smtClean="0">
                <a:cs typeface="Nazanin" pitchFamily="2" charset="-78"/>
              </a:rPr>
              <a:t>ساختمان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شهر</a:t>
            </a:r>
            <a:r>
              <a:rPr lang="fa-IR" sz="2400" b="1" smtClean="0">
                <a:cs typeface="Nazanin" pitchFamily="2" charset="-78"/>
              </a:rPr>
              <a:t>، ترکيبي </a:t>
            </a:r>
            <a:r>
              <a:rPr lang="fa-IR" sz="2400" b="1" dirty="0" smtClean="0">
                <a:cs typeface="Nazanin" pitchFamily="2" charset="-78"/>
              </a:rPr>
              <a:t>از </a:t>
            </a:r>
            <a:r>
              <a:rPr lang="fa-IR" sz="2400" b="1" smtClean="0">
                <a:cs typeface="Nazanin" pitchFamily="2" charset="-78"/>
              </a:rPr>
              <a:t>مجموعه هاي </a:t>
            </a:r>
            <a:r>
              <a:rPr lang="fa-IR" sz="2400" b="1" dirty="0" smtClean="0">
                <a:cs typeface="Nazanin" pitchFamily="2" charset="-78"/>
              </a:rPr>
              <a:t>بس پراکنده و نامنسجم </a:t>
            </a:r>
            <a:r>
              <a:rPr lang="fa-IR" sz="2400" b="1" smtClean="0">
                <a:cs typeface="Nazanin" pitchFamily="2" charset="-78"/>
              </a:rPr>
              <a:t>با منظري </a:t>
            </a:r>
            <a:r>
              <a:rPr lang="fa-IR" sz="2400" b="1" dirty="0" smtClean="0">
                <a:cs typeface="Nazanin" pitchFamily="2" charset="-78"/>
              </a:rPr>
              <a:t>ناآشنا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شهرکهن کاملا دگرگون </a:t>
            </a:r>
            <a:r>
              <a:rPr lang="fa-IR" sz="2400" b="1" smtClean="0">
                <a:cs typeface="Nazanin" pitchFamily="2" charset="-78"/>
              </a:rPr>
              <a:t>و غير  </a:t>
            </a:r>
            <a:r>
              <a:rPr lang="fa-IR" sz="2400" b="1" dirty="0" smtClean="0">
                <a:cs typeface="Nazanin" pitchFamily="2" charset="-78"/>
              </a:rPr>
              <a:t>کارامد و مورد هتک حرمت ودخالت قرار گرفته</a:t>
            </a:r>
            <a:endParaRPr lang="en-US" sz="2400" b="1" dirty="0" smtClean="0">
              <a:cs typeface="Nazanin" pitchFamily="2" charset="-78"/>
            </a:endParaRPr>
          </a:p>
          <a:p>
            <a:pPr lvl="0">
              <a:buFontTx/>
              <a:buChar char="-"/>
            </a:pPr>
            <a:r>
              <a:rPr lang="fa-IR" sz="2400" b="1" smtClean="0">
                <a:cs typeface="Nazanin" pitchFamily="2" charset="-78"/>
              </a:rPr>
              <a:t>شهر جديد ديگر تعاملي </a:t>
            </a:r>
            <a:r>
              <a:rPr lang="fa-IR" sz="2400" b="1" dirty="0" smtClean="0">
                <a:cs typeface="Nazanin" pitchFamily="2" charset="-78"/>
              </a:rPr>
              <a:t>با </a:t>
            </a:r>
            <a:r>
              <a:rPr lang="fa-IR" sz="2400" b="1" smtClean="0">
                <a:cs typeface="Nazanin" pitchFamily="2" charset="-78"/>
              </a:rPr>
              <a:t>شهر قديم </a:t>
            </a:r>
            <a:r>
              <a:rPr lang="fa-IR" sz="2400" b="1" dirty="0" smtClean="0">
                <a:cs typeface="Nazanin" pitchFamily="2" charset="-78"/>
              </a:rPr>
              <a:t>ندارد </a:t>
            </a:r>
          </a:p>
          <a:p>
            <a:pPr lvl="0">
              <a:buFontTx/>
              <a:buChar char="-"/>
            </a:pPr>
            <a:r>
              <a:rPr lang="fa-IR" sz="2400" b="1" dirty="0" smtClean="0">
                <a:cs typeface="Nazanin" pitchFamily="2" charset="-78"/>
              </a:rPr>
              <a:t>-کالبد </a:t>
            </a:r>
            <a:r>
              <a:rPr lang="fa-IR" sz="2400" b="1" smtClean="0">
                <a:cs typeface="Nazanin" pitchFamily="2" charset="-78"/>
              </a:rPr>
              <a:t>شهردگرگون مي </a:t>
            </a:r>
            <a:r>
              <a:rPr lang="fa-IR" sz="2400" b="1" dirty="0" smtClean="0">
                <a:cs typeface="Nazanin" pitchFamily="2" charset="-78"/>
              </a:rPr>
              <a:t>شود </a:t>
            </a:r>
            <a:r>
              <a:rPr lang="fa-IR" sz="2400" b="1" smtClean="0">
                <a:cs typeface="Nazanin" pitchFamily="2" charset="-78"/>
              </a:rPr>
              <a:t>و تغيير ماهيت ميدهد</a:t>
            </a:r>
            <a:endParaRPr lang="en-US" sz="2400" b="1" dirty="0" smtClean="0">
              <a:cs typeface="Nazanin" pitchFamily="2" charset="-78"/>
            </a:endParaRPr>
          </a:p>
          <a:p>
            <a:pPr lvl="0">
              <a:buFontTx/>
              <a:buChar char="-"/>
            </a:pPr>
            <a:endParaRPr lang="en-US" sz="2400" b="1" dirty="0" smtClean="0">
              <a:cs typeface="Nazanin" pitchFamily="2" charset="-78"/>
            </a:endParaRP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89317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1571612"/>
            <a:ext cx="852398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400" b="1" smtClean="0">
                <a:cs typeface="Nazanin" pitchFamily="2" charset="-78"/>
              </a:rPr>
              <a:t>-  ايجاد </a:t>
            </a:r>
            <a:r>
              <a:rPr lang="fa-IR" sz="2400" b="1" dirty="0" smtClean="0">
                <a:cs typeface="Nazanin" pitchFamily="2" charset="-78"/>
              </a:rPr>
              <a:t>محلات شمال و جنوب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تلاش در </a:t>
            </a:r>
            <a:r>
              <a:rPr lang="fa-IR" sz="2400" b="1" smtClean="0">
                <a:cs typeface="Nazanin" pitchFamily="2" charset="-78"/>
              </a:rPr>
              <a:t>جهت ايجاد </a:t>
            </a:r>
            <a:r>
              <a:rPr lang="fa-IR" sz="2400" b="1" dirty="0" smtClean="0">
                <a:cs typeface="Nazanin" pitchFamily="2" charset="-78"/>
              </a:rPr>
              <a:t>چارچوب مردم سالارانه </a:t>
            </a:r>
            <a:r>
              <a:rPr lang="fa-IR" sz="2400" b="1" smtClean="0">
                <a:cs typeface="Nazanin" pitchFamily="2" charset="-78"/>
              </a:rPr>
              <a:t>مطابق الگوهاي غربي </a:t>
            </a:r>
            <a:r>
              <a:rPr lang="fa-IR" sz="2400" b="1" dirty="0" smtClean="0">
                <a:cs typeface="Nazanin" pitchFamily="2" charset="-78"/>
              </a:rPr>
              <a:t>درشهر ( انجمن شهر و ...)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smtClean="0">
                <a:cs typeface="Nazanin" pitchFamily="2" charset="-78"/>
              </a:rPr>
              <a:t>- تصويب اولين </a:t>
            </a:r>
            <a:r>
              <a:rPr lang="fa-IR" sz="2400" b="1" dirty="0" smtClean="0">
                <a:cs typeface="Nazanin" pitchFamily="2" charset="-78"/>
              </a:rPr>
              <a:t>برنامه </a:t>
            </a:r>
            <a:r>
              <a:rPr lang="fa-IR" sz="2400" b="1" smtClean="0">
                <a:cs typeface="Nazanin" pitchFamily="2" charset="-78"/>
              </a:rPr>
              <a:t>توسعه اقتصادي و اجتماعي </a:t>
            </a:r>
            <a:r>
              <a:rPr lang="fa-IR" sz="2400" b="1" dirty="0" smtClean="0">
                <a:cs typeface="Nazanin" pitchFamily="2" charset="-78"/>
              </a:rPr>
              <a:t>کشور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تهران مورد توجه </a:t>
            </a:r>
            <a:r>
              <a:rPr lang="fa-IR" sz="2400" b="1" smtClean="0">
                <a:cs typeface="Nazanin" pitchFamily="2" charset="-78"/>
              </a:rPr>
              <a:t>قرار مي گيرد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smtClean="0">
                <a:cs typeface="Nazanin" pitchFamily="2" charset="-78"/>
              </a:rPr>
              <a:t>- شوراي عالي </a:t>
            </a:r>
            <a:r>
              <a:rPr lang="fa-IR" sz="2400" b="1" dirty="0" smtClean="0">
                <a:cs typeface="Nazanin" pitchFamily="2" charset="-78"/>
              </a:rPr>
              <a:t>برنامه در 1327 شروع به </a:t>
            </a:r>
            <a:r>
              <a:rPr lang="fa-IR" sz="2400" b="1" smtClean="0">
                <a:cs typeface="Nazanin" pitchFamily="2" charset="-78"/>
              </a:rPr>
              <a:t>کار مي </a:t>
            </a:r>
            <a:r>
              <a:rPr lang="fa-IR" sz="2400" b="1" dirty="0" smtClean="0">
                <a:cs typeface="Nazanin" pitchFamily="2" charset="-78"/>
              </a:rPr>
              <a:t>کند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smtClean="0">
                <a:cs typeface="Nazanin" pitchFamily="2" charset="-78"/>
              </a:rPr>
              <a:t>- الگوي </a:t>
            </a:r>
            <a:r>
              <a:rPr lang="fa-IR" sz="2400" b="1" dirty="0" smtClean="0">
                <a:cs typeface="Nazanin" pitchFamily="2" charset="-78"/>
              </a:rPr>
              <a:t>تهران به سرعت </a:t>
            </a:r>
            <a:r>
              <a:rPr lang="fa-IR" sz="2400" b="1" smtClean="0">
                <a:cs typeface="Nazanin" pitchFamily="2" charset="-78"/>
              </a:rPr>
              <a:t>در سايرشهرهاي مرکزي </a:t>
            </a:r>
            <a:r>
              <a:rPr lang="fa-IR" sz="2400" b="1" dirty="0" smtClean="0">
                <a:cs typeface="Nazanin" pitchFamily="2" charset="-78"/>
              </a:rPr>
              <a:t>استان ها </a:t>
            </a:r>
            <a:r>
              <a:rPr lang="fa-IR" sz="2400" b="1" smtClean="0">
                <a:cs typeface="Nazanin" pitchFamily="2" charset="-78"/>
              </a:rPr>
              <a:t>گسترش مي يابد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شهر </a:t>
            </a:r>
            <a:r>
              <a:rPr lang="fa-IR" sz="2400" b="1" smtClean="0">
                <a:cs typeface="Nazanin" pitchFamily="2" charset="-78"/>
              </a:rPr>
              <a:t>، تصويري </a:t>
            </a:r>
            <a:r>
              <a:rPr lang="fa-IR" sz="2400" b="1" dirty="0" smtClean="0">
                <a:cs typeface="Nazanin" pitchFamily="2" charset="-78"/>
              </a:rPr>
              <a:t>است </a:t>
            </a:r>
            <a:r>
              <a:rPr lang="fa-IR" sz="2400" b="1" smtClean="0">
                <a:cs typeface="Nazanin" pitchFamily="2" charset="-78"/>
              </a:rPr>
              <a:t>از رويا وتصوير </a:t>
            </a:r>
            <a:r>
              <a:rPr lang="fa-IR" sz="2400" b="1" dirty="0" smtClean="0">
                <a:cs typeface="Nazanin" pitchFamily="2" charset="-78"/>
              </a:rPr>
              <a:t>مجرد ذهن </a:t>
            </a:r>
            <a:r>
              <a:rPr lang="fa-IR" sz="2400" b="1" smtClean="0">
                <a:cs typeface="Nazanin" pitchFamily="2" charset="-78"/>
              </a:rPr>
              <a:t>معمار يا </a:t>
            </a:r>
            <a:r>
              <a:rPr lang="fa-IR" sz="2400" b="1" dirty="0" smtClean="0">
                <a:cs typeface="Nazanin" pitchFamily="2" charset="-78"/>
              </a:rPr>
              <a:t>مهندس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سبقت مدرنيزاسيون شهري بي هيچ پشتوانه اي </a:t>
            </a:r>
            <a:r>
              <a:rPr lang="fa-IR" sz="2400" b="1" dirty="0" smtClean="0">
                <a:cs typeface="Nazanin" pitchFamily="2" charset="-78"/>
              </a:rPr>
              <a:t>در </a:t>
            </a:r>
            <a:r>
              <a:rPr lang="fa-IR" sz="2400" b="1" smtClean="0">
                <a:cs typeface="Nazanin" pitchFamily="2" charset="-78"/>
              </a:rPr>
              <a:t>حلقه مدرنيسم و مدرنيته</a:t>
            </a:r>
            <a:endParaRPr lang="en-US" sz="2400" b="1" dirty="0" smtClean="0">
              <a:cs typeface="Nazanin" pitchFamily="2" charset="-78"/>
            </a:endParaRP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89317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85164" y="1383159"/>
            <a:ext cx="470192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b="1" smtClean="0">
                <a:cs typeface="Nazanin" pitchFamily="2" charset="-78"/>
              </a:rPr>
              <a:t>دوره زماني</a:t>
            </a:r>
            <a:endParaRPr lang="en-US" sz="4400" b="1" dirty="0" smtClean="0">
              <a:cs typeface="Nazanin" pitchFamily="2" charset="-78"/>
            </a:endParaRPr>
          </a:p>
          <a:p>
            <a:r>
              <a:rPr lang="fa-IR" sz="4400" b="1" dirty="0" smtClean="0">
                <a:cs typeface="Nazanin" pitchFamily="2" charset="-78"/>
              </a:rPr>
              <a:t>1332 تا </a:t>
            </a:r>
            <a:r>
              <a:rPr lang="fa-IR" sz="4400" b="1" smtClean="0">
                <a:cs typeface="Nazanin" pitchFamily="2" charset="-78"/>
              </a:rPr>
              <a:t>1345 شمسي</a:t>
            </a:r>
            <a:endParaRPr lang="en-US" sz="44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9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1571612"/>
            <a:ext cx="85239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تکرار </a:t>
            </a:r>
            <a:r>
              <a:rPr lang="fa-IR" sz="2400" b="1" smtClean="0">
                <a:cs typeface="Nazanin" pitchFamily="2" charset="-78"/>
              </a:rPr>
              <a:t>حرکت هاي </a:t>
            </a:r>
            <a:r>
              <a:rPr lang="fa-IR" sz="2400" b="1" dirty="0" smtClean="0">
                <a:cs typeface="Nazanin" pitchFamily="2" charset="-78"/>
              </a:rPr>
              <a:t>دوره قبل به صورت </a:t>
            </a:r>
            <a:r>
              <a:rPr lang="fa-IR" sz="2400" b="1" smtClean="0">
                <a:cs typeface="Nazanin" pitchFamily="2" charset="-78"/>
              </a:rPr>
              <a:t>مداخلات کالبدي </a:t>
            </a:r>
            <a:r>
              <a:rPr lang="fa-IR" sz="2400" b="1" dirty="0" smtClean="0">
                <a:cs typeface="Nazanin" pitchFamily="2" charset="-78"/>
              </a:rPr>
              <a:t>بدون </a:t>
            </a:r>
            <a:r>
              <a:rPr lang="fa-IR" sz="2400" b="1" smtClean="0">
                <a:cs typeface="Nazanin" pitchFamily="2" charset="-78"/>
              </a:rPr>
              <a:t>برنامه ريزي </a:t>
            </a:r>
            <a:r>
              <a:rPr lang="fa-IR" sz="2400" b="1" dirty="0" smtClean="0">
                <a:cs typeface="Nazanin" pitchFamily="2" charset="-78"/>
              </a:rPr>
              <a:t>درشهرها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رشد </a:t>
            </a:r>
            <a:r>
              <a:rPr lang="fa-IR" sz="2400" b="1" smtClean="0">
                <a:cs typeface="Nazanin" pitchFamily="2" charset="-78"/>
              </a:rPr>
              <a:t>ناموزون بعضي </a:t>
            </a:r>
            <a:r>
              <a:rPr lang="fa-IR" sz="2400" b="1" dirty="0" smtClean="0">
                <a:cs typeface="Nazanin" pitchFamily="2" charset="-78"/>
              </a:rPr>
              <a:t>ازشهرها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گسترش شهر</a:t>
            </a:r>
            <a:r>
              <a:rPr lang="fa-IR" sz="2400" b="1" smtClean="0">
                <a:cs typeface="Nazanin" pitchFamily="2" charset="-78"/>
              </a:rPr>
              <a:t>، چگونگي ايجاد تاسيسات و تجهيزات شهري </a:t>
            </a:r>
            <a:r>
              <a:rPr lang="fa-IR" sz="2400" b="1" dirty="0" smtClean="0">
                <a:cs typeface="Nazanin" pitchFamily="2" charset="-78"/>
              </a:rPr>
              <a:t>را </a:t>
            </a:r>
            <a:r>
              <a:rPr lang="fa-IR" sz="2400" b="1" smtClean="0">
                <a:cs typeface="Nazanin" pitchFamily="2" charset="-78"/>
              </a:rPr>
              <a:t>جهت مي </a:t>
            </a:r>
            <a:r>
              <a:rPr lang="fa-IR" sz="2400" b="1" dirty="0" smtClean="0">
                <a:cs typeface="Nazanin" pitchFamily="2" charset="-78"/>
              </a:rPr>
              <a:t>بخشد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اگر </a:t>
            </a:r>
            <a:r>
              <a:rPr lang="fa-IR" sz="2400" b="1" smtClean="0">
                <a:cs typeface="Nazanin" pitchFamily="2" charset="-78"/>
              </a:rPr>
              <a:t>تا پيش ازاين </a:t>
            </a:r>
            <a:r>
              <a:rPr lang="fa-IR" sz="2400" b="1" dirty="0" smtClean="0">
                <a:cs typeface="Nazanin" pitchFamily="2" charset="-78"/>
              </a:rPr>
              <a:t>دولت ، شهر را </a:t>
            </a:r>
            <a:r>
              <a:rPr lang="fa-IR" sz="2400" b="1" smtClean="0">
                <a:cs typeface="Nazanin" pitchFamily="2" charset="-78"/>
              </a:rPr>
              <a:t>جهت مي بخشيد </a:t>
            </a:r>
            <a:r>
              <a:rPr lang="fa-IR" sz="2400" b="1" dirty="0" smtClean="0">
                <a:cs typeface="Nazanin" pitchFamily="2" charset="-78"/>
              </a:rPr>
              <a:t>، حالا </a:t>
            </a:r>
            <a:r>
              <a:rPr lang="fa-IR" sz="2400" b="1" smtClean="0">
                <a:cs typeface="Nazanin" pitchFamily="2" charset="-78"/>
              </a:rPr>
              <a:t>شهر بي </a:t>
            </a:r>
            <a:r>
              <a:rPr lang="fa-IR" sz="2400" b="1" dirty="0" smtClean="0">
                <a:cs typeface="Nazanin" pitchFamily="2" charset="-78"/>
              </a:rPr>
              <a:t>برنامه به دولت سمت و </a:t>
            </a:r>
            <a:r>
              <a:rPr lang="fa-IR" sz="2400" b="1" smtClean="0">
                <a:cs typeface="Nazanin" pitchFamily="2" charset="-78"/>
              </a:rPr>
              <a:t>سو مي </a:t>
            </a:r>
            <a:r>
              <a:rPr lang="fa-IR" sz="2400" b="1" dirty="0" smtClean="0">
                <a:cs typeface="Nazanin" pitchFamily="2" charset="-78"/>
              </a:rPr>
              <a:t>دهد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اثر صنايع </a:t>
            </a:r>
            <a:r>
              <a:rPr lang="fa-IR" sz="2400" b="1" dirty="0" smtClean="0">
                <a:cs typeface="Nazanin" pitchFamily="2" charset="-78"/>
              </a:rPr>
              <a:t>و </a:t>
            </a:r>
            <a:r>
              <a:rPr lang="fa-IR" sz="2400" b="1" smtClean="0">
                <a:cs typeface="Nazanin" pitchFamily="2" charset="-78"/>
              </a:rPr>
              <a:t>کارخانه هاي </a:t>
            </a:r>
            <a:r>
              <a:rPr lang="fa-IR" sz="2400" b="1" dirty="0" smtClean="0">
                <a:cs typeface="Nazanin" pitchFamily="2" charset="-78"/>
              </a:rPr>
              <a:t>مونتاژ </a:t>
            </a:r>
            <a:r>
              <a:rPr lang="fa-IR" sz="2400" b="1" smtClean="0">
                <a:cs typeface="Nazanin" pitchFamily="2" charset="-78"/>
              </a:rPr>
              <a:t>در حاشيه </a:t>
            </a:r>
            <a:r>
              <a:rPr lang="fa-IR" sz="2400" b="1" dirty="0" smtClean="0">
                <a:cs typeface="Nazanin" pitchFamily="2" charset="-78"/>
              </a:rPr>
              <a:t>بر بافت و </a:t>
            </a:r>
            <a:r>
              <a:rPr lang="fa-IR" sz="2400" b="1" smtClean="0">
                <a:cs typeface="Nazanin" pitchFamily="2" charset="-78"/>
              </a:rPr>
              <a:t>کالبد شهري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محتواي </a:t>
            </a:r>
            <a:r>
              <a:rPr lang="fa-IR" sz="2400" b="1" dirty="0" smtClean="0">
                <a:cs typeface="Nazanin" pitchFamily="2" charset="-78"/>
              </a:rPr>
              <a:t>شهر باتوجه به </a:t>
            </a:r>
            <a:r>
              <a:rPr lang="fa-IR" sz="2400" b="1" smtClean="0">
                <a:cs typeface="Nazanin" pitchFamily="2" charset="-78"/>
              </a:rPr>
              <a:t>مهاجرت هاي وسيع تغيير مي يابد </a:t>
            </a:r>
            <a:r>
              <a:rPr lang="fa-IR" sz="2400" b="1" dirty="0" smtClean="0">
                <a:cs typeface="Nazanin" pitchFamily="2" charset="-78"/>
              </a:rPr>
              <a:t>و </a:t>
            </a:r>
            <a:r>
              <a:rPr lang="fa-IR" sz="2400" b="1" smtClean="0">
                <a:cs typeface="Nazanin" pitchFamily="2" charset="-78"/>
              </a:rPr>
              <a:t>دگرگون مي </a:t>
            </a:r>
            <a:r>
              <a:rPr lang="fa-IR" sz="2400" b="1" dirty="0" smtClean="0">
                <a:cs typeface="Nazanin" pitchFamily="2" charset="-78"/>
              </a:rPr>
              <a:t>شود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منطقه </a:t>
            </a:r>
            <a:r>
              <a:rPr lang="fa-IR" sz="2400" b="1" smtClean="0">
                <a:cs typeface="Nazanin" pitchFamily="2" charset="-78"/>
              </a:rPr>
              <a:t>معنا مي يابد </a:t>
            </a:r>
            <a:r>
              <a:rPr lang="fa-IR" sz="2400" b="1" dirty="0" smtClean="0">
                <a:cs typeface="Nazanin" pitchFamily="2" charset="-78"/>
              </a:rPr>
              <a:t>وبرنامه سوم کشور به </a:t>
            </a:r>
            <a:r>
              <a:rPr lang="fa-IR" sz="2400" b="1" smtClean="0">
                <a:cs typeface="Nazanin" pitchFamily="2" charset="-78"/>
              </a:rPr>
              <a:t>قطب هاي کشاورزي وصنعتي </a:t>
            </a:r>
            <a:r>
              <a:rPr lang="fa-IR" sz="2400" b="1" dirty="0" smtClean="0">
                <a:cs typeface="Nazanin" pitchFamily="2" charset="-78"/>
              </a:rPr>
              <a:t>و ... در مناطق مختلف اشاره دارد</a:t>
            </a:r>
            <a:endParaRPr lang="en-US" sz="2400" b="1" dirty="0" smtClean="0">
              <a:cs typeface="Nazanin" pitchFamily="2" charset="-78"/>
            </a:endParaRPr>
          </a:p>
          <a:p>
            <a:r>
              <a:rPr lang="en-US" sz="2400" b="1" dirty="0" smtClean="0">
                <a:cs typeface="Nazanin" pitchFamily="2" charset="-78"/>
              </a:rPr>
              <a:t>-</a:t>
            </a:r>
            <a:r>
              <a:rPr lang="fa-IR" sz="2400" b="1" smtClean="0">
                <a:cs typeface="Nazanin" pitchFamily="2" charset="-78"/>
              </a:rPr>
              <a:t>ورود وسيع </a:t>
            </a:r>
            <a:r>
              <a:rPr lang="fa-IR" sz="2400" b="1" dirty="0" smtClean="0">
                <a:cs typeface="Nazanin" pitchFamily="2" charset="-78"/>
              </a:rPr>
              <a:t>قشر </a:t>
            </a:r>
            <a:r>
              <a:rPr lang="fa-IR" sz="2400" b="1" smtClean="0">
                <a:cs typeface="Nazanin" pitchFamily="2" charset="-78"/>
              </a:rPr>
              <a:t>معماران غيرآکادميک </a:t>
            </a:r>
            <a:r>
              <a:rPr lang="fa-IR" sz="2400" b="1" dirty="0" smtClean="0">
                <a:cs typeface="Nazanin" pitchFamily="2" charset="-78"/>
              </a:rPr>
              <a:t>در شهرها و ساخت و </a:t>
            </a:r>
            <a:r>
              <a:rPr lang="fa-IR" sz="2400" b="1" smtClean="0">
                <a:cs typeface="Nazanin" pitchFamily="2" charset="-78"/>
              </a:rPr>
              <a:t>ساز وسيع</a:t>
            </a:r>
            <a:endParaRPr lang="en-US" sz="20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9317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1571612"/>
            <a:ext cx="85239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/>
              <a:t>- </a:t>
            </a:r>
            <a:r>
              <a:rPr lang="fa-IR" sz="2400" b="1" smtClean="0">
                <a:cs typeface="Nazanin" pitchFamily="2" charset="-78"/>
              </a:rPr>
              <a:t>شهربه دليل </a:t>
            </a:r>
            <a:r>
              <a:rPr lang="fa-IR" sz="2400" b="1" dirty="0" smtClean="0">
                <a:cs typeface="Nazanin" pitchFamily="2" charset="-78"/>
              </a:rPr>
              <a:t>ورود </a:t>
            </a:r>
            <a:r>
              <a:rPr lang="fa-IR" sz="2400" b="1" smtClean="0">
                <a:cs typeface="Nazanin" pitchFamily="2" charset="-78"/>
              </a:rPr>
              <a:t>محصولات کشاورزي </a:t>
            </a:r>
            <a:r>
              <a:rPr lang="fa-IR" sz="2400" b="1" dirty="0" smtClean="0">
                <a:cs typeface="Nazanin" pitchFamily="2" charset="-78"/>
              </a:rPr>
              <a:t>از </a:t>
            </a:r>
            <a:r>
              <a:rPr lang="fa-IR" sz="2400" b="1" smtClean="0">
                <a:cs typeface="Nazanin" pitchFamily="2" charset="-78"/>
              </a:rPr>
              <a:t>خارج وابستگي </a:t>
            </a:r>
            <a:r>
              <a:rPr lang="fa-IR" sz="2400" b="1" dirty="0" smtClean="0">
                <a:cs typeface="Nazanin" pitchFamily="2" charset="-78"/>
              </a:rPr>
              <a:t>خود را به روستا کمتر و </a:t>
            </a:r>
            <a:r>
              <a:rPr lang="fa-IR" sz="2400" b="1" smtClean="0">
                <a:cs typeface="Nazanin" pitchFamily="2" charset="-78"/>
              </a:rPr>
              <a:t>کمتر مي نمايد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سرشماري </a:t>
            </a:r>
            <a:r>
              <a:rPr lang="fa-IR" sz="2400" b="1" dirty="0" smtClean="0">
                <a:cs typeface="Nazanin" pitchFamily="2" charset="-78"/>
              </a:rPr>
              <a:t>نفوس ومسکن </a:t>
            </a:r>
            <a:r>
              <a:rPr lang="fa-IR" sz="2400" b="1" smtClean="0">
                <a:cs typeface="Nazanin" pitchFamily="2" charset="-78"/>
              </a:rPr>
              <a:t>و تهيه طرح هاي شهري براي شهرهاي </a:t>
            </a:r>
            <a:r>
              <a:rPr lang="fa-IR" sz="2400" b="1" dirty="0" smtClean="0">
                <a:cs typeface="Nazanin" pitchFamily="2" charset="-78"/>
              </a:rPr>
              <a:t>مشخص 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براي اولين </a:t>
            </a:r>
            <a:r>
              <a:rPr lang="fa-IR" sz="2400" b="1" dirty="0" smtClean="0">
                <a:cs typeface="Nazanin" pitchFamily="2" charset="-78"/>
              </a:rPr>
              <a:t>بار </a:t>
            </a:r>
            <a:r>
              <a:rPr lang="fa-IR" sz="2400" b="1" smtClean="0">
                <a:cs typeface="Nazanin" pitchFamily="2" charset="-78"/>
              </a:rPr>
              <a:t>شهر مفهومي آماري – جمعيتي  مي يابد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ايجاد جذابيت براي </a:t>
            </a:r>
            <a:r>
              <a:rPr lang="fa-IR" sz="2400" b="1" dirty="0" smtClean="0">
                <a:cs typeface="Nazanin" pitchFamily="2" charset="-78"/>
              </a:rPr>
              <a:t>مهاجران </a:t>
            </a:r>
            <a:r>
              <a:rPr lang="fa-IR" sz="2400" b="1" smtClean="0">
                <a:cs typeface="Nazanin" pitchFamily="2" charset="-78"/>
              </a:rPr>
              <a:t>از ساير </a:t>
            </a:r>
            <a:r>
              <a:rPr lang="fa-IR" sz="2400" b="1" dirty="0" smtClean="0">
                <a:cs typeface="Nazanin" pitchFamily="2" charset="-78"/>
              </a:rPr>
              <a:t>روستاها </a:t>
            </a:r>
            <a:r>
              <a:rPr lang="fa-IR" sz="2400" b="1" smtClean="0">
                <a:cs typeface="Nazanin" pitchFamily="2" charset="-78"/>
              </a:rPr>
              <a:t>و شهرهاي مياني </a:t>
            </a:r>
            <a:r>
              <a:rPr lang="fa-IR" sz="2400" b="1" dirty="0" smtClean="0">
                <a:cs typeface="Nazanin" pitchFamily="2" charset="-78"/>
              </a:rPr>
              <a:t>وکوچک </a:t>
            </a:r>
            <a:r>
              <a:rPr lang="fa-IR" sz="2400" b="1" smtClean="0">
                <a:cs typeface="Nazanin" pitchFamily="2" charset="-78"/>
              </a:rPr>
              <a:t>به شهرهاي </a:t>
            </a:r>
            <a:r>
              <a:rPr lang="fa-IR" sz="2400" b="1" dirty="0" smtClean="0">
                <a:cs typeface="Nazanin" pitchFamily="2" charset="-78"/>
              </a:rPr>
              <a:t>بزرگ وخصوصا تهران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مسئله اي </a:t>
            </a:r>
            <a:r>
              <a:rPr lang="fa-IR" sz="2400" b="1" dirty="0" smtClean="0">
                <a:cs typeface="Nazanin" pitchFamily="2" charset="-78"/>
              </a:rPr>
              <a:t>به </a:t>
            </a:r>
            <a:r>
              <a:rPr lang="fa-IR" sz="2400" b="1" smtClean="0">
                <a:cs typeface="Nazanin" pitchFamily="2" charset="-78"/>
              </a:rPr>
              <a:t>نام شهرپديد مي آيد </a:t>
            </a:r>
            <a:r>
              <a:rPr lang="fa-IR" sz="2400" b="1" dirty="0" smtClean="0">
                <a:cs typeface="Nazanin" pitchFamily="2" charset="-78"/>
              </a:rPr>
              <a:t>و وزارت </a:t>
            </a:r>
            <a:r>
              <a:rPr lang="fa-IR" sz="2400" b="1" smtClean="0">
                <a:cs typeface="Nazanin" pitchFamily="2" charset="-78"/>
              </a:rPr>
              <a:t>مسکن ايجاد ميشود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تبديل </a:t>
            </a:r>
            <a:r>
              <a:rPr lang="fa-IR" sz="2400" b="1" dirty="0" smtClean="0">
                <a:cs typeface="Nazanin" pitchFamily="2" charset="-78"/>
              </a:rPr>
              <a:t>شهر به شهر مصرف و شهر سوداگر وشهر ثروت</a:t>
            </a:r>
            <a:endParaRPr lang="en-US" sz="2400" b="1" dirty="0" smtClean="0">
              <a:cs typeface="Nazanin" pitchFamily="2" charset="-78"/>
            </a:endParaRPr>
          </a:p>
          <a:p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افزايش بي رويه جمعيت شهري</a:t>
            </a:r>
            <a:endParaRPr lang="en-US" sz="20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9317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85164" y="1383159"/>
            <a:ext cx="470192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b="1" smtClean="0">
                <a:cs typeface="Nazanin" pitchFamily="2" charset="-78"/>
              </a:rPr>
              <a:t>دوره زماني</a:t>
            </a:r>
            <a:endParaRPr lang="en-US" sz="4400" b="1" dirty="0" smtClean="0">
              <a:cs typeface="Nazanin" pitchFamily="2" charset="-78"/>
            </a:endParaRPr>
          </a:p>
          <a:p>
            <a:r>
              <a:rPr lang="fa-IR" sz="4400" b="1" dirty="0" smtClean="0">
                <a:cs typeface="Nazanin" pitchFamily="2" charset="-78"/>
              </a:rPr>
              <a:t>1345 تا </a:t>
            </a:r>
            <a:r>
              <a:rPr lang="fa-IR" sz="4400" b="1" smtClean="0">
                <a:cs typeface="Nazanin" pitchFamily="2" charset="-78"/>
              </a:rPr>
              <a:t>1357 شمسي</a:t>
            </a:r>
            <a:endParaRPr lang="en-US" sz="44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9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1571612"/>
            <a:ext cx="85239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/>
              <a:t> </a:t>
            </a:r>
            <a:endParaRPr lang="en-US" sz="2400" dirty="0" smtClean="0"/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طرح هاي جامع شهري در صدرشهرسازي قرار مي گيردونيازهاي جامعه شهري آنها پي مي </a:t>
            </a:r>
            <a:r>
              <a:rPr lang="fa-IR" sz="2400" b="1" dirty="0" smtClean="0">
                <a:cs typeface="Nazanin" pitchFamily="2" charset="-78"/>
              </a:rPr>
              <a:t>گردد که </a:t>
            </a:r>
            <a:r>
              <a:rPr lang="fa-IR" sz="2400" b="1" smtClean="0">
                <a:cs typeface="Nazanin" pitchFamily="2" charset="-78"/>
              </a:rPr>
              <a:t>طرح بيان مي </a:t>
            </a:r>
            <a:r>
              <a:rPr lang="fa-IR" sz="2400" b="1" dirty="0" smtClean="0">
                <a:cs typeface="Nazanin" pitchFamily="2" charset="-78"/>
              </a:rPr>
              <a:t>کند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توسعه شهر</a:t>
            </a:r>
            <a:r>
              <a:rPr lang="fa-IR" sz="2400" b="1" smtClean="0">
                <a:cs typeface="Nazanin" pitchFamily="2" charset="-78"/>
              </a:rPr>
              <a:t>، ارگانيک </a:t>
            </a:r>
            <a:r>
              <a:rPr lang="fa-IR" sz="2400" b="1" dirty="0" smtClean="0">
                <a:cs typeface="Nazanin" pitchFamily="2" charset="-78"/>
              </a:rPr>
              <a:t>نخواهد بود و </a:t>
            </a:r>
            <a:r>
              <a:rPr lang="fa-IR" sz="2400" b="1" smtClean="0">
                <a:cs typeface="Nazanin" pitchFamily="2" charset="-78"/>
              </a:rPr>
              <a:t>بر مبناي </a:t>
            </a:r>
            <a:r>
              <a:rPr lang="fa-IR" sz="2400" b="1" dirty="0" smtClean="0">
                <a:cs typeface="Nazanin" pitchFamily="2" charset="-78"/>
              </a:rPr>
              <a:t>طرح جامع است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استحاله شهر کهن </a:t>
            </a:r>
            <a:r>
              <a:rPr lang="fa-IR" sz="2400" b="1" smtClean="0">
                <a:cs typeface="Nazanin" pitchFamily="2" charset="-78"/>
              </a:rPr>
              <a:t>در نتيجه فرسودگي اندامين </a:t>
            </a:r>
            <a:r>
              <a:rPr lang="fa-IR" sz="2400" b="1" dirty="0" smtClean="0">
                <a:cs typeface="Nazanin" pitchFamily="2" charset="-78"/>
              </a:rPr>
              <a:t>شهر که </a:t>
            </a:r>
            <a:r>
              <a:rPr lang="fa-IR" sz="2400" b="1" smtClean="0">
                <a:cs typeface="Nazanin" pitchFamily="2" charset="-78"/>
              </a:rPr>
              <a:t>به فرسودگي بنيادهاي اجتماعي – فرهنگي تعميم مي يابد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حاکميت معماري وشهرسازي </a:t>
            </a:r>
            <a:r>
              <a:rPr lang="fa-IR" sz="2400" b="1" dirty="0" smtClean="0">
                <a:cs typeface="Nazanin" pitchFamily="2" charset="-78"/>
              </a:rPr>
              <a:t>بولدوزر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</a:t>
            </a:r>
            <a:r>
              <a:rPr lang="fa-IR" sz="2400" b="1" smtClean="0">
                <a:cs typeface="Nazanin" pitchFamily="2" charset="-78"/>
              </a:rPr>
              <a:t>شهرسازي بي </a:t>
            </a:r>
            <a:r>
              <a:rPr lang="fa-IR" sz="2400" b="1" dirty="0" smtClean="0">
                <a:cs typeface="Nazanin" pitchFamily="2" charset="-78"/>
              </a:rPr>
              <a:t>توجه به </a:t>
            </a:r>
            <a:r>
              <a:rPr lang="fa-IR" sz="2400" b="1" smtClean="0">
                <a:cs typeface="Nazanin" pitchFamily="2" charset="-78"/>
              </a:rPr>
              <a:t>تفاوت هاي فرهنگي – اجتماعي ميل به جهاني </a:t>
            </a:r>
            <a:r>
              <a:rPr lang="fa-IR" sz="2400" b="1" dirty="0" smtClean="0">
                <a:cs typeface="Nazanin" pitchFamily="2" charset="-78"/>
              </a:rPr>
              <a:t>شدن دارد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طرح جامع </a:t>
            </a:r>
            <a:r>
              <a:rPr lang="fa-IR" sz="2400" b="1" smtClean="0">
                <a:cs typeface="Nazanin" pitchFamily="2" charset="-78"/>
              </a:rPr>
              <a:t>بر مبناي الگوي جمعيتي رياضي کار مي </a:t>
            </a:r>
            <a:r>
              <a:rPr lang="fa-IR" sz="2400" b="1" dirty="0" smtClean="0">
                <a:cs typeface="Nazanin" pitchFamily="2" charset="-78"/>
              </a:rPr>
              <a:t>کند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جاي به جاي </a:t>
            </a:r>
            <a:r>
              <a:rPr lang="fa-IR" sz="2400" b="1" dirty="0" smtClean="0">
                <a:cs typeface="Nazanin" pitchFamily="2" charset="-78"/>
              </a:rPr>
              <a:t>شهر در درون و </a:t>
            </a:r>
            <a:r>
              <a:rPr lang="fa-IR" sz="2400" b="1" smtClean="0">
                <a:cs typeface="Nazanin" pitchFamily="2" charset="-78"/>
              </a:rPr>
              <a:t>برون مامني براي مهاجرين جديد </a:t>
            </a:r>
            <a:r>
              <a:rPr lang="fa-IR" sz="2400" b="1" dirty="0" smtClean="0">
                <a:cs typeface="Nazanin" pitchFamily="2" charset="-78"/>
              </a:rPr>
              <a:t>و شهروندان پرتاب شده ازگردونه </a:t>
            </a:r>
            <a:r>
              <a:rPr lang="fa-IR" sz="2400" b="1" smtClean="0">
                <a:cs typeface="Nazanin" pitchFamily="2" charset="-78"/>
              </a:rPr>
              <a:t>اقتصاد شهري </a:t>
            </a:r>
            <a:r>
              <a:rPr lang="fa-IR" sz="2400" b="1" dirty="0" smtClean="0">
                <a:cs typeface="Nazanin" pitchFamily="2" charset="-78"/>
              </a:rPr>
              <a:t>به </a:t>
            </a:r>
            <a:r>
              <a:rPr lang="fa-IR" sz="2400" b="1" smtClean="0">
                <a:cs typeface="Nazanin" pitchFamily="2" charset="-78"/>
              </a:rPr>
              <a:t>خارج مي </a:t>
            </a:r>
            <a:r>
              <a:rPr lang="fa-IR" sz="2400" b="1" dirty="0" smtClean="0">
                <a:cs typeface="Nazanin" pitchFamily="2" charset="-78"/>
              </a:rPr>
              <a:t>گردد</a:t>
            </a:r>
            <a:endParaRPr lang="en-US" sz="24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9317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0" y="1571612"/>
            <a:ext cx="85239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ملاک سرعت عمل </a:t>
            </a:r>
            <a:r>
              <a:rPr lang="fa-IR" sz="2400" b="1" smtClean="0">
                <a:cs typeface="Nazanin" pitchFamily="2" charset="-78"/>
              </a:rPr>
              <a:t>در اجراي </a:t>
            </a:r>
            <a:r>
              <a:rPr lang="fa-IR" sz="2400" b="1" dirty="0" smtClean="0">
                <a:cs typeface="Nazanin" pitchFamily="2" charset="-78"/>
              </a:rPr>
              <a:t>طرح ها </a:t>
            </a:r>
            <a:r>
              <a:rPr lang="fa-IR" sz="2400" b="1" smtClean="0">
                <a:cs typeface="Nazanin" pitchFamily="2" charset="-78"/>
              </a:rPr>
              <a:t>، اولويت </a:t>
            </a:r>
            <a:r>
              <a:rPr lang="fa-IR" sz="2400" b="1" dirty="0" smtClean="0">
                <a:cs typeface="Nazanin" pitchFamily="2" charset="-78"/>
              </a:rPr>
              <a:t>آنها را </a:t>
            </a:r>
            <a:r>
              <a:rPr lang="fa-IR" sz="2400" b="1" smtClean="0">
                <a:cs typeface="Nazanin" pitchFamily="2" charset="-78"/>
              </a:rPr>
              <a:t>مشخص مي </a:t>
            </a:r>
            <a:r>
              <a:rPr lang="fa-IR" sz="2400" b="1" dirty="0" smtClean="0">
                <a:cs typeface="Nazanin" pitchFamily="2" charset="-78"/>
              </a:rPr>
              <a:t>سازد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تبديل </a:t>
            </a:r>
            <a:r>
              <a:rPr lang="fa-IR" sz="2400" b="1" dirty="0" smtClean="0">
                <a:cs typeface="Nazanin" pitchFamily="2" charset="-78"/>
              </a:rPr>
              <a:t>شهر مصرف به </a:t>
            </a:r>
            <a:r>
              <a:rPr lang="fa-IR" sz="2400" b="1" smtClean="0">
                <a:cs typeface="Nazanin" pitchFamily="2" charset="-78"/>
              </a:rPr>
              <a:t>شهر فريب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پيش بيني نکردن تجهيزات و تاسيسات </a:t>
            </a:r>
            <a:r>
              <a:rPr lang="fa-IR" sz="2400" b="1" dirty="0" smtClean="0">
                <a:cs typeface="Nazanin" pitchFamily="2" charset="-78"/>
              </a:rPr>
              <a:t>در </a:t>
            </a:r>
            <a:r>
              <a:rPr lang="fa-IR" sz="2400" b="1" smtClean="0">
                <a:cs typeface="Nazanin" pitchFamily="2" charset="-78"/>
              </a:rPr>
              <a:t>مناطق حاشيه اي </a:t>
            </a:r>
            <a:r>
              <a:rPr lang="fa-IR" sz="2400" b="1" dirty="0" smtClean="0">
                <a:cs typeface="Nazanin" pitchFamily="2" charset="-78"/>
              </a:rPr>
              <a:t>که به صورت قارچ </a:t>
            </a:r>
            <a:r>
              <a:rPr lang="en-US" sz="2400" b="1" dirty="0" smtClean="0">
                <a:cs typeface="Nazanin" pitchFamily="2" charset="-78"/>
              </a:rPr>
              <a:t>    </a:t>
            </a:r>
            <a:r>
              <a:rPr lang="fa-IR" sz="2400" b="1" dirty="0" smtClean="0">
                <a:cs typeface="Nazanin" pitchFamily="2" charset="-78"/>
              </a:rPr>
              <a:t>گونه </a:t>
            </a:r>
            <a:r>
              <a:rPr lang="fa-IR" sz="2400" b="1" smtClean="0">
                <a:cs typeface="Nazanin" pitchFamily="2" charset="-78"/>
              </a:rPr>
              <a:t>رشد مي </a:t>
            </a:r>
            <a:r>
              <a:rPr lang="fa-IR" sz="2400" b="1" dirty="0" smtClean="0">
                <a:cs typeface="Nazanin" pitchFamily="2" charset="-78"/>
              </a:rPr>
              <a:t>کند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شهرک سازي وسيع </a:t>
            </a:r>
            <a:r>
              <a:rPr lang="fa-IR" sz="2400" b="1" dirty="0" smtClean="0">
                <a:cs typeface="Nazanin" pitchFamily="2" charset="-78"/>
              </a:rPr>
              <a:t>در اطراف تهران </a:t>
            </a:r>
            <a:r>
              <a:rPr lang="fa-IR" sz="2400" b="1" smtClean="0">
                <a:cs typeface="Nazanin" pitchFamily="2" charset="-78"/>
              </a:rPr>
              <a:t>و سايرشهرهاي </a:t>
            </a:r>
            <a:r>
              <a:rPr lang="fa-IR" sz="2400" b="1" dirty="0" smtClean="0">
                <a:cs typeface="Nazanin" pitchFamily="2" charset="-78"/>
              </a:rPr>
              <a:t>بزرگ ( درآمد </a:t>
            </a:r>
            <a:r>
              <a:rPr lang="fa-IR" sz="2400" b="1" smtClean="0">
                <a:cs typeface="Nazanin" pitchFamily="2" charset="-78"/>
              </a:rPr>
              <a:t>بالا ازطريق </a:t>
            </a:r>
            <a:r>
              <a:rPr lang="en-US" sz="2400" b="1" smtClean="0">
                <a:cs typeface="Nazanin" pitchFamily="2" charset="-78"/>
              </a:rPr>
              <a:t>     </a:t>
            </a:r>
            <a:r>
              <a:rPr lang="fa-IR" sz="2400" b="1" dirty="0" smtClean="0">
                <a:cs typeface="Nazanin" pitchFamily="2" charset="-78"/>
              </a:rPr>
              <a:t>فروش نفت  -ارزش </a:t>
            </a:r>
            <a:r>
              <a:rPr lang="fa-IR" sz="2400" b="1" smtClean="0">
                <a:cs typeface="Nazanin" pitchFamily="2" charset="-78"/>
              </a:rPr>
              <a:t>افزوده زمين </a:t>
            </a:r>
            <a:r>
              <a:rPr lang="fa-IR" sz="2400" b="1" dirty="0" smtClean="0">
                <a:cs typeface="Nazanin" pitchFamily="2" charset="-78"/>
              </a:rPr>
              <a:t>و ساختمان </a:t>
            </a:r>
            <a:r>
              <a:rPr lang="fa-IR" sz="2400" b="1" smtClean="0">
                <a:cs typeface="Nazanin" pitchFamily="2" charset="-78"/>
              </a:rPr>
              <a:t>در نتيجه سرمايه گذاري)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نبود </a:t>
            </a:r>
            <a:r>
              <a:rPr lang="fa-IR" sz="2400" b="1" smtClean="0">
                <a:cs typeface="Nazanin" pitchFamily="2" charset="-78"/>
              </a:rPr>
              <a:t>سلسله مراتبي فضايي – کالبدي </a:t>
            </a:r>
            <a:r>
              <a:rPr lang="fa-IR" sz="2400" b="1" dirty="0" smtClean="0">
                <a:cs typeface="Nazanin" pitchFamily="2" charset="-78"/>
              </a:rPr>
              <a:t>در همه سطوح </a:t>
            </a:r>
            <a:r>
              <a:rPr lang="fa-IR" sz="2400" b="1" smtClean="0">
                <a:cs typeface="Nazanin" pitchFamily="2" charset="-78"/>
              </a:rPr>
              <a:t>برنامه ريزي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en-US" sz="2400" b="1" dirty="0" smtClean="0">
                <a:cs typeface="Nazanin" pitchFamily="2" charset="-78"/>
              </a:rPr>
              <a:t>- </a:t>
            </a:r>
            <a:r>
              <a:rPr lang="fa-IR" sz="2400" b="1" dirty="0" smtClean="0">
                <a:cs typeface="Nazanin" pitchFamily="2" charset="-78"/>
              </a:rPr>
              <a:t>شهر، مکان </a:t>
            </a:r>
            <a:r>
              <a:rPr lang="fa-IR" sz="2400" b="1" smtClean="0">
                <a:cs typeface="Nazanin" pitchFamily="2" charset="-78"/>
              </a:rPr>
              <a:t>آرزوها مي </a:t>
            </a:r>
            <a:r>
              <a:rPr lang="fa-IR" sz="2400" b="1" dirty="0" smtClean="0">
                <a:cs typeface="Nazanin" pitchFamily="2" charset="-78"/>
              </a:rPr>
              <a:t>شود و به شهرسراب و </a:t>
            </a:r>
            <a:r>
              <a:rPr lang="fa-IR" sz="2400" b="1" smtClean="0">
                <a:cs typeface="Nazanin" pitchFamily="2" charset="-78"/>
              </a:rPr>
              <a:t>شهر نيرنگ بدل مي </a:t>
            </a:r>
            <a:r>
              <a:rPr lang="fa-IR" sz="2400" b="1" dirty="0" smtClean="0">
                <a:cs typeface="Nazanin" pitchFamily="2" charset="-78"/>
              </a:rPr>
              <a:t>شود</a:t>
            </a:r>
            <a:endParaRPr lang="en-US" sz="2400" b="1" dirty="0" smtClean="0">
              <a:cs typeface="Nazanin" pitchFamily="2" charset="-78"/>
            </a:endParaRPr>
          </a:p>
          <a:p>
            <a:r>
              <a:rPr lang="en-US" sz="2400" b="1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تهي </a:t>
            </a:r>
            <a:r>
              <a:rPr lang="fa-IR" sz="2400" b="1" dirty="0" smtClean="0">
                <a:cs typeface="Nazanin" pitchFamily="2" charset="-78"/>
              </a:rPr>
              <a:t>شدن شهر از درون </a:t>
            </a:r>
            <a:r>
              <a:rPr lang="fa-IR" sz="2400" b="1" smtClean="0">
                <a:cs typeface="Nazanin" pitchFamily="2" charset="-78"/>
              </a:rPr>
              <a:t>و بي هويت </a:t>
            </a:r>
            <a:r>
              <a:rPr lang="fa-IR" sz="2400" b="1" dirty="0" smtClean="0">
                <a:cs typeface="Nazanin" pitchFamily="2" charset="-78"/>
              </a:rPr>
              <a:t>شدن </a:t>
            </a:r>
            <a:r>
              <a:rPr lang="fa-IR" sz="2400" b="1" smtClean="0">
                <a:cs typeface="Nazanin" pitchFamily="2" charset="-78"/>
              </a:rPr>
              <a:t>و بي تاريخ </a:t>
            </a:r>
            <a:r>
              <a:rPr lang="fa-IR" sz="2400" b="1" dirty="0" smtClean="0">
                <a:cs typeface="Nazanin" pitchFamily="2" charset="-78"/>
              </a:rPr>
              <a:t>شدن آن با </a:t>
            </a:r>
            <a:r>
              <a:rPr lang="fa-IR" sz="2400" b="1" smtClean="0">
                <a:cs typeface="Nazanin" pitchFamily="2" charset="-78"/>
              </a:rPr>
              <a:t>دست اندازي </a:t>
            </a:r>
            <a:r>
              <a:rPr lang="en-US" sz="2400" b="1" smtClean="0">
                <a:cs typeface="Nazanin" pitchFamily="2" charset="-78"/>
              </a:rPr>
              <a:t>       </a:t>
            </a:r>
            <a:r>
              <a:rPr lang="fa-IR" sz="2400" b="1" dirty="0" smtClean="0">
                <a:cs typeface="Nazanin" pitchFamily="2" charset="-78"/>
              </a:rPr>
              <a:t>دولت و سوداگران </a:t>
            </a:r>
            <a:r>
              <a:rPr lang="fa-IR" sz="2400" b="1" smtClean="0">
                <a:cs typeface="Nazanin" pitchFamily="2" charset="-78"/>
              </a:rPr>
              <a:t>در بافتهاي کهن شهري</a:t>
            </a:r>
            <a:endParaRPr lang="en-US" sz="20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9317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2420888"/>
            <a:ext cx="4162784" cy="17224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a-IR" sz="6600" b="1" spc="50" smtClean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Nazanin" pitchFamily="2" charset="-78"/>
              </a:rPr>
              <a:t>پايان</a:t>
            </a:r>
            <a:r>
              <a:rPr lang="fa-IR" sz="6600" b="1" spc="50" dirty="0" smtClean="0">
                <a:ln w="12700" cmpd="sng">
                  <a:solidFill>
                    <a:schemeClr val="tx1"/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Nazanin" pitchFamily="2" charset="-78"/>
              </a:rPr>
              <a:t>...</a:t>
            </a:r>
            <a:endParaRPr lang="en-US" sz="6600" b="1" spc="50" dirty="0">
              <a:ln w="12700" cmpd="sng">
                <a:solidFill>
                  <a:schemeClr val="tx1"/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cs typeface="Nazani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65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24728" y="285728"/>
            <a:ext cx="3519272" cy="642942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cs typeface="Nazanin" pitchFamily="2" charset="-78"/>
              </a:rPr>
              <a:t>موضوع</a:t>
            </a:r>
            <a:endParaRPr lang="fa-IR" sz="4000" b="1" dirty="0">
              <a:cs typeface="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2" y="-99392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0" y="428604"/>
            <a:ext cx="6948296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750991" y="1821645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85720" y="1785926"/>
            <a:ext cx="80724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400" b="1" dirty="0" smtClean="0">
                <a:cs typeface="Nazanin" pitchFamily="2" charset="-78"/>
              </a:rPr>
              <a:t>تحليل کارکردهاي اجتماعي، فرهنگي و اقتصادي تحول ترافيک بر محلات شهري </a:t>
            </a:r>
            <a:r>
              <a:rPr lang="fa-IR" sz="4000" b="1" dirty="0" smtClean="0">
                <a:cs typeface="Nazanin" pitchFamily="2" charset="-78"/>
              </a:rPr>
              <a:t>(1357- 1300</a:t>
            </a:r>
            <a:r>
              <a:rPr lang="fa-IR" sz="4000" dirty="0" smtClean="0">
                <a:cs typeface="Nazanin" pitchFamily="2" charset="-78"/>
              </a:rPr>
              <a:t>ه.ش </a:t>
            </a:r>
            <a:r>
              <a:rPr lang="fa-IR" sz="4000" dirty="0" smtClean="0">
                <a:cs typeface="Nazanin" pitchFamily="2" charset="-78"/>
              </a:rPr>
              <a:t>)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727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04664"/>
            <a:ext cx="6948264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99392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620688"/>
            <a:ext cx="6948296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750991" y="1821645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28596" y="1785926"/>
            <a:ext cx="7989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800" b="1" smtClean="0">
                <a:cs typeface="Nazanin" pitchFamily="2" charset="-78"/>
              </a:rPr>
              <a:t>اهميت پژوهشهاي محلي </a:t>
            </a:r>
            <a:endParaRPr lang="fa-IR" sz="4800" b="1" dirty="0" smtClean="0">
              <a:cs typeface="Nazanin" pitchFamily="2" charset="-78"/>
            </a:endParaRPr>
          </a:p>
          <a:p>
            <a:pPr algn="ctr"/>
            <a:r>
              <a:rPr lang="fa-IR" sz="4800" b="1" smtClean="0">
                <a:cs typeface="Nazanin" pitchFamily="2" charset="-78"/>
              </a:rPr>
              <a:t>در هويت شهري</a:t>
            </a:r>
            <a:endParaRPr lang="en-US" sz="4800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727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71472" y="1714488"/>
            <a:ext cx="75724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400" b="1" dirty="0" smtClean="0">
                <a:cs typeface="Nazanin" pitchFamily="2" charset="-78"/>
              </a:rPr>
              <a:t>اثرات </a:t>
            </a:r>
            <a:r>
              <a:rPr lang="fa-IR" sz="4400" b="1" smtClean="0">
                <a:cs typeface="Nazanin" pitchFamily="2" charset="-78"/>
              </a:rPr>
              <a:t>تحول ترافيک </a:t>
            </a:r>
            <a:r>
              <a:rPr lang="fa-IR" sz="4400" b="1" dirty="0" smtClean="0">
                <a:cs typeface="Nazanin" pitchFamily="2" charset="-78"/>
              </a:rPr>
              <a:t>بر:</a:t>
            </a:r>
          </a:p>
          <a:p>
            <a:endParaRPr lang="fa-IR" sz="3600" b="1" dirty="0" smtClean="0">
              <a:cs typeface="Nazanin" pitchFamily="2" charset="-78"/>
            </a:endParaRPr>
          </a:p>
          <a:p>
            <a:r>
              <a:rPr lang="fa-IR" sz="3600" b="1" dirty="0" smtClean="0">
                <a:cs typeface="Nazanin" pitchFamily="2" charset="-78"/>
              </a:rPr>
              <a:t> 1- بافت محلات شهری</a:t>
            </a:r>
          </a:p>
          <a:p>
            <a:endParaRPr lang="fa-IR" sz="3600" b="1" dirty="0" smtClean="0">
              <a:cs typeface="Nazanin" pitchFamily="2" charset="-78"/>
            </a:endParaRPr>
          </a:p>
          <a:p>
            <a:r>
              <a:rPr lang="fa-IR" sz="3600" b="1" dirty="0" smtClean="0">
                <a:cs typeface="Nazanin" pitchFamily="2" charset="-78"/>
              </a:rPr>
              <a:t> 2- تحولات فرهنگی، اجتماعی</a:t>
            </a:r>
          </a:p>
          <a:p>
            <a:endParaRPr lang="fa-IR" sz="3600" b="1" dirty="0" smtClean="0">
              <a:cs typeface="Nazanin" pitchFamily="2" charset="-78"/>
            </a:endParaRPr>
          </a:p>
          <a:p>
            <a:r>
              <a:rPr lang="fa-IR" sz="3600" b="1" dirty="0" smtClean="0">
                <a:cs typeface="Nazanin" pitchFamily="2" charset="-78"/>
              </a:rPr>
              <a:t> 3- اقتصاد شهری و اصناف </a:t>
            </a:r>
            <a:endParaRPr lang="en-US" sz="3600" dirty="0" smtClean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371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14282" y="1643050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000" b="1" smtClean="0">
                <a:cs typeface="Nazanin" pitchFamily="2" charset="-78"/>
              </a:rPr>
              <a:t>بررسي شرايط اجتماعي، اقتصادي</a:t>
            </a:r>
            <a:r>
              <a:rPr lang="en-US" sz="4000" b="1" smtClean="0">
                <a:cs typeface="Nazanin" pitchFamily="2" charset="-78"/>
              </a:rPr>
              <a:t> </a:t>
            </a:r>
            <a:r>
              <a:rPr lang="fa-IR" sz="4000" b="1" smtClean="0">
                <a:cs typeface="Nazanin" pitchFamily="2" charset="-78"/>
              </a:rPr>
              <a:t>دوران پهلوي</a:t>
            </a:r>
            <a:endParaRPr lang="fa-IR" sz="4000" b="1" dirty="0" smtClean="0">
              <a:cs typeface="Nazanin" pitchFamily="2" charset="-78"/>
            </a:endParaRPr>
          </a:p>
          <a:p>
            <a:pPr algn="ctr"/>
            <a:r>
              <a:rPr lang="fa-IR" sz="4000" b="1" dirty="0" smtClean="0">
                <a:cs typeface="Nazanin" pitchFamily="2" charset="-78"/>
              </a:rPr>
              <a:t> بر</a:t>
            </a:r>
            <a:r>
              <a:rPr lang="en-US" sz="4000" b="1" dirty="0" smtClean="0">
                <a:cs typeface="Nazanin" pitchFamily="2" charset="-78"/>
              </a:rPr>
              <a:t> </a:t>
            </a:r>
            <a:r>
              <a:rPr lang="fa-IR" sz="4000" b="1" dirty="0" smtClean="0">
                <a:cs typeface="Nazanin" pitchFamily="2" charset="-78"/>
              </a:rPr>
              <a:t> </a:t>
            </a:r>
            <a:r>
              <a:rPr lang="fa-IR" sz="4000" b="1" smtClean="0">
                <a:cs typeface="Nazanin" pitchFamily="2" charset="-78"/>
              </a:rPr>
              <a:t>نظام خيابان </a:t>
            </a:r>
            <a:r>
              <a:rPr lang="fa-IR" sz="4000" b="1" dirty="0" smtClean="0">
                <a:cs typeface="Nazanin" pitchFamily="2" charset="-78"/>
              </a:rPr>
              <a:t>کشی </a:t>
            </a:r>
            <a:r>
              <a:rPr lang="fa-IR" sz="4000" b="1" smtClean="0">
                <a:cs typeface="Nazanin" pitchFamily="2" charset="-78"/>
              </a:rPr>
              <a:t>و شهرسازي ايران </a:t>
            </a:r>
            <a:endParaRPr lang="fa-IR" sz="4000" b="1" dirty="0" smtClean="0">
              <a:cs typeface="Nazanin" pitchFamily="2" charset="-78"/>
            </a:endParaRPr>
          </a:p>
          <a:p>
            <a:pPr algn="ctr"/>
            <a:r>
              <a:rPr lang="fa-IR" sz="4000" b="1" dirty="0" smtClean="0">
                <a:cs typeface="Nazanin" pitchFamily="2" charset="-78"/>
              </a:rPr>
              <a:t>در چهار </a:t>
            </a:r>
            <a:r>
              <a:rPr lang="fa-IR" sz="4000" b="1" smtClean="0">
                <a:cs typeface="Nazanin" pitchFamily="2" charset="-78"/>
              </a:rPr>
              <a:t>مقطع زماني</a:t>
            </a:r>
            <a:endParaRPr lang="en-US" sz="4000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675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57912" y="1383159"/>
            <a:ext cx="472918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b="1" smtClean="0">
                <a:cs typeface="Nazanin" pitchFamily="2" charset="-78"/>
              </a:rPr>
              <a:t>دوره زماني</a:t>
            </a:r>
            <a:endParaRPr lang="en-US" sz="4400" b="1" dirty="0" smtClean="0">
              <a:cs typeface="Nazanin" pitchFamily="2" charset="-78"/>
            </a:endParaRPr>
          </a:p>
          <a:p>
            <a:r>
              <a:rPr lang="fa-IR" sz="4400" b="1" dirty="0" smtClean="0">
                <a:cs typeface="Nazanin" pitchFamily="2" charset="-78"/>
              </a:rPr>
              <a:t>1300 تا </a:t>
            </a:r>
            <a:r>
              <a:rPr lang="fa-IR" sz="4400" b="1" smtClean="0">
                <a:cs typeface="Nazanin" pitchFamily="2" charset="-78"/>
              </a:rPr>
              <a:t>1320 شمسي</a:t>
            </a:r>
            <a:endParaRPr lang="en-US" sz="44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9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85720" y="1714488"/>
            <a:ext cx="82153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dirty="0" smtClean="0"/>
              <a:t> </a:t>
            </a:r>
            <a:endParaRPr lang="en-US" sz="2400" b="1" dirty="0" smtClean="0"/>
          </a:p>
          <a:p>
            <a:pPr lvl="0"/>
            <a:r>
              <a:rPr lang="fa-IR" sz="2400" b="1" smtClean="0">
                <a:cs typeface="Nazanin" pitchFamily="2" charset="-78"/>
              </a:rPr>
              <a:t>- دگرگوني </a:t>
            </a:r>
            <a:r>
              <a:rPr lang="fa-IR" sz="2400" b="1" dirty="0" smtClean="0">
                <a:cs typeface="Nazanin" pitchFamily="2" charset="-78"/>
              </a:rPr>
              <a:t>شهربه عنوان نماد انقطاع و </a:t>
            </a:r>
            <a:r>
              <a:rPr lang="fa-IR" sz="2400" b="1" smtClean="0">
                <a:cs typeface="Nazanin" pitchFamily="2" charset="-78"/>
              </a:rPr>
              <a:t>نماد پيشرفت </a:t>
            </a:r>
            <a:r>
              <a:rPr lang="fa-IR" sz="2400" b="1" dirty="0" smtClean="0">
                <a:cs typeface="Nazanin" pitchFamily="2" charset="-78"/>
              </a:rPr>
              <a:t>وتوسعه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آراسته سازي </a:t>
            </a:r>
            <a:r>
              <a:rPr lang="fa-IR" sz="2400" b="1" dirty="0" smtClean="0">
                <a:cs typeface="Nazanin" pitchFamily="2" charset="-78"/>
              </a:rPr>
              <a:t>چهره شهر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دخالت </a:t>
            </a:r>
            <a:r>
              <a:rPr lang="fa-IR" sz="2400" b="1" smtClean="0">
                <a:cs typeface="Nazanin" pitchFamily="2" charset="-78"/>
              </a:rPr>
              <a:t>در فضاي کالبدي شهرکهن وکشيدن خيابان هاي چليپايي </a:t>
            </a:r>
            <a:r>
              <a:rPr lang="fa-IR" sz="2400" b="1" dirty="0" smtClean="0">
                <a:cs typeface="Nazanin" pitchFamily="2" charset="-78"/>
              </a:rPr>
              <a:t>در آن 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smtClean="0">
                <a:cs typeface="Nazanin" pitchFamily="2" charset="-78"/>
              </a:rPr>
              <a:t>- اعطاي قدرت اجرايي </a:t>
            </a:r>
            <a:r>
              <a:rPr lang="fa-IR" sz="2400" b="1" dirty="0" smtClean="0">
                <a:cs typeface="Nazanin" pitchFamily="2" charset="-78"/>
              </a:rPr>
              <a:t>در شهر </a:t>
            </a:r>
            <a:r>
              <a:rPr lang="fa-IR" sz="2400" b="1" smtClean="0">
                <a:cs typeface="Nazanin" pitchFamily="2" charset="-78"/>
              </a:rPr>
              <a:t>به شهرداري </a:t>
            </a:r>
            <a:r>
              <a:rPr lang="fa-IR" sz="2400" b="1" dirty="0" smtClean="0">
                <a:cs typeface="Nazanin" pitchFamily="2" charset="-78"/>
              </a:rPr>
              <a:t>ها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smtClean="0">
                <a:cs typeface="Nazanin" pitchFamily="2" charset="-78"/>
              </a:rPr>
              <a:t>- آسيب ديدن </a:t>
            </a:r>
            <a:r>
              <a:rPr lang="fa-IR" sz="2400" b="1" dirty="0" smtClean="0">
                <a:cs typeface="Nazanin" pitchFamily="2" charset="-78"/>
              </a:rPr>
              <a:t>سازمان </a:t>
            </a:r>
            <a:r>
              <a:rPr lang="fa-IR" sz="2400" b="1" smtClean="0">
                <a:cs typeface="Nazanin" pitchFamily="2" charset="-78"/>
              </a:rPr>
              <a:t>محله اي </a:t>
            </a:r>
            <a:r>
              <a:rPr lang="fa-IR" sz="2400" b="1" dirty="0" smtClean="0">
                <a:cs typeface="Nazanin" pitchFamily="2" charset="-78"/>
              </a:rPr>
              <a:t>در شهر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smtClean="0">
                <a:cs typeface="Nazanin" pitchFamily="2" charset="-78"/>
              </a:rPr>
              <a:t>- خيابان </a:t>
            </a:r>
            <a:r>
              <a:rPr lang="fa-IR" sz="2400" b="1" dirty="0" smtClean="0">
                <a:cs typeface="Nazanin" pitchFamily="2" charset="-78"/>
              </a:rPr>
              <a:t>به عنوان لبه قدرتمند </a:t>
            </a:r>
            <a:r>
              <a:rPr lang="fa-IR" sz="2400" b="1" smtClean="0">
                <a:cs typeface="Nazanin" pitchFamily="2" charset="-78"/>
              </a:rPr>
              <a:t>و سراسري  </a:t>
            </a:r>
            <a:r>
              <a:rPr lang="fa-IR" sz="2400" b="1" dirty="0" smtClean="0">
                <a:cs typeface="Nazanin" pitchFamily="2" charset="-78"/>
              </a:rPr>
              <a:t>در شهر و عنصرمسلط  </a:t>
            </a:r>
            <a:r>
              <a:rPr lang="fa-IR" sz="2400" b="1" smtClean="0">
                <a:cs typeface="Nazanin" pitchFamily="2" charset="-78"/>
              </a:rPr>
              <a:t>در ريخت شناسي </a:t>
            </a:r>
            <a:r>
              <a:rPr lang="fa-IR" sz="2400" b="1" dirty="0" smtClean="0">
                <a:cs typeface="Nazanin" pitchFamily="2" charset="-78"/>
              </a:rPr>
              <a:t>شهر</a:t>
            </a:r>
          </a:p>
        </p:txBody>
      </p:sp>
    </p:spTree>
    <p:extLst>
      <p:ext uri="{BB962C8B-B14F-4D97-AF65-F5344CB8AC3E}">
        <p14:creationId xmlns:p14="http://schemas.microsoft.com/office/powerpoint/2010/main" val="198973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1785926"/>
            <a:ext cx="8215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a-IR" sz="2400" b="1" dirty="0" smtClean="0">
                <a:cs typeface="Nazanin" pitchFamily="2" charset="-78"/>
              </a:rPr>
              <a:t>- بازار در </a:t>
            </a:r>
            <a:r>
              <a:rPr lang="fa-IR" sz="2400" b="1" smtClean="0">
                <a:cs typeface="Nazanin" pitchFamily="2" charset="-78"/>
              </a:rPr>
              <a:t>مقابل خيابان رنگ مي </a:t>
            </a:r>
            <a:r>
              <a:rPr lang="fa-IR" sz="2400" b="1" dirty="0" smtClean="0">
                <a:cs typeface="Nazanin" pitchFamily="2" charset="-78"/>
              </a:rPr>
              <a:t>بازد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واردشدن اتومبيل </a:t>
            </a:r>
            <a:r>
              <a:rPr lang="fa-IR" sz="2400" b="1" dirty="0" smtClean="0">
                <a:cs typeface="Nazanin" pitchFamily="2" charset="-78"/>
              </a:rPr>
              <a:t>به عرصه شهر </a:t>
            </a:r>
            <a:r>
              <a:rPr lang="fa-IR" sz="2400" b="1" smtClean="0">
                <a:cs typeface="Nazanin" pitchFamily="2" charset="-78"/>
              </a:rPr>
              <a:t>وقانون تعريض خيابانها و تغيير جدي </a:t>
            </a:r>
            <a:r>
              <a:rPr lang="fa-IR" sz="2400" b="1" dirty="0" smtClean="0">
                <a:cs typeface="Nazanin" pitchFamily="2" charset="-78"/>
              </a:rPr>
              <a:t>در بافت کهن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 نگاه </a:t>
            </a:r>
            <a:r>
              <a:rPr lang="fa-IR" sz="2400" b="1" smtClean="0">
                <a:cs typeface="Nazanin" pitchFamily="2" charset="-78"/>
              </a:rPr>
              <a:t>موزه اي </a:t>
            </a:r>
            <a:r>
              <a:rPr lang="fa-IR" sz="2400" b="1" dirty="0" smtClean="0">
                <a:cs typeface="Nazanin" pitchFamily="2" charset="-78"/>
              </a:rPr>
              <a:t>به شهر کهن </a:t>
            </a:r>
            <a:r>
              <a:rPr lang="fa-IR" sz="2400" b="1" smtClean="0">
                <a:cs typeface="Nazanin" pitchFamily="2" charset="-78"/>
              </a:rPr>
              <a:t>وآثار قديمي </a:t>
            </a:r>
            <a:r>
              <a:rPr lang="fa-IR" sz="2400" b="1" dirty="0" smtClean="0">
                <a:cs typeface="Nazanin" pitchFamily="2" charset="-78"/>
              </a:rPr>
              <a:t>شهر</a:t>
            </a:r>
            <a:endParaRPr lang="en-US" sz="2400" b="1" dirty="0" smtClean="0">
              <a:cs typeface="Nazanin" pitchFamily="2" charset="-78"/>
            </a:endParaRPr>
          </a:p>
          <a:p>
            <a:pPr lvl="0"/>
            <a:r>
              <a:rPr lang="fa-IR" sz="2400" b="1" dirty="0" smtClean="0">
                <a:cs typeface="Nazanin" pitchFamily="2" charset="-78"/>
              </a:rPr>
              <a:t>-غلبه </a:t>
            </a:r>
            <a:r>
              <a:rPr lang="fa-IR" sz="2400" b="1" smtClean="0">
                <a:cs typeface="Nazanin" pitchFamily="2" charset="-78"/>
              </a:rPr>
              <a:t>بافت شطرنجي </a:t>
            </a:r>
            <a:r>
              <a:rPr lang="fa-IR" sz="2400" b="1" dirty="0" smtClean="0">
                <a:cs typeface="Nazanin" pitchFamily="2" charset="-78"/>
              </a:rPr>
              <a:t>در شهر</a:t>
            </a:r>
            <a:endParaRPr lang="en-US" sz="2400" b="1" dirty="0" smtClean="0">
              <a:cs typeface="Nazanin" pitchFamily="2" charset="-78"/>
            </a:endParaRPr>
          </a:p>
          <a:p>
            <a:r>
              <a:rPr lang="fa-IR" sz="2400" b="1" dirty="0" smtClean="0">
                <a:cs typeface="Nazanin" pitchFamily="2" charset="-78"/>
              </a:rPr>
              <a:t>- </a:t>
            </a:r>
            <a:r>
              <a:rPr lang="fa-IR" sz="2400" b="1" smtClean="0">
                <a:cs typeface="Nazanin" pitchFamily="2" charset="-78"/>
              </a:rPr>
              <a:t>گسترش اين </a:t>
            </a:r>
            <a:r>
              <a:rPr lang="fa-IR" sz="2400" b="1" dirty="0" smtClean="0">
                <a:cs typeface="Nazanin" pitchFamily="2" charset="-78"/>
              </a:rPr>
              <a:t>مدل در سراسر کشور و </a:t>
            </a:r>
            <a:r>
              <a:rPr lang="fa-IR" sz="2400" b="1" smtClean="0">
                <a:cs typeface="Nazanin" pitchFamily="2" charset="-78"/>
              </a:rPr>
              <a:t>در کليه   </a:t>
            </a:r>
            <a:r>
              <a:rPr lang="fa-IR" sz="2400" b="1" dirty="0" smtClean="0">
                <a:cs typeface="Nazanin" pitchFamily="2" charset="-78"/>
              </a:rPr>
              <a:t>شهرها</a:t>
            </a:r>
            <a:endParaRPr lang="fa-I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Nazanin" pitchFamily="2" charset="-78"/>
            </a:endParaRPr>
          </a:p>
          <a:p>
            <a:pPr algn="justLow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090119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-32" y="-24"/>
            <a:ext cx="9144000" cy="428628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-32" y="95438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-32" y="714356"/>
            <a:ext cx="9144000" cy="14287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tx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7821635" y="1893083"/>
            <a:ext cx="1786744" cy="79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8715404" y="2786058"/>
            <a:ext cx="142876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 flipV="1">
            <a:off x="8358214" y="2938458"/>
            <a:ext cx="509590" cy="204790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8358214" y="3143248"/>
            <a:ext cx="64294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8072462" y="3286124"/>
            <a:ext cx="928694" cy="285752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8072462" y="3571876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214833" y="5428867"/>
            <a:ext cx="2858266" cy="158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 flipV="1">
            <a:off x="8358214" y="3643314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8358214" y="3786190"/>
            <a:ext cx="571504" cy="71438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V="1">
            <a:off x="8643966" y="3857628"/>
            <a:ext cx="285752" cy="142876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485164" y="1383159"/>
            <a:ext cx="470192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b="1" smtClean="0">
                <a:cs typeface="Nazanin" pitchFamily="2" charset="-78"/>
              </a:rPr>
              <a:t>دوره زماني</a:t>
            </a:r>
            <a:endParaRPr lang="en-US" sz="4400" b="1" dirty="0" smtClean="0">
              <a:cs typeface="Nazanin" pitchFamily="2" charset="-78"/>
            </a:endParaRPr>
          </a:p>
          <a:p>
            <a:r>
              <a:rPr lang="fa-IR" sz="4400" b="1" dirty="0" smtClean="0">
                <a:cs typeface="Nazanin" pitchFamily="2" charset="-78"/>
              </a:rPr>
              <a:t>1320 تا </a:t>
            </a:r>
            <a:r>
              <a:rPr lang="fa-IR" sz="4400" b="1" smtClean="0">
                <a:cs typeface="Nazanin" pitchFamily="2" charset="-78"/>
              </a:rPr>
              <a:t>1332 شمسي</a:t>
            </a:r>
            <a:endParaRPr lang="en-US" sz="4400" b="1" dirty="0">
              <a:cs typeface="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39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1271</TotalTime>
  <Words>657</Words>
  <Application>Microsoft Office PowerPoint</Application>
  <PresentationFormat>On-screen Show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Ayat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Pouya</dc:creator>
  <cp:lastModifiedBy>Win-Peyman</cp:lastModifiedBy>
  <cp:revision>140</cp:revision>
  <dcterms:created xsi:type="dcterms:W3CDTF">2011-11-24T09:51:06Z</dcterms:created>
  <dcterms:modified xsi:type="dcterms:W3CDTF">2016-11-20T22:08:14Z</dcterms:modified>
</cp:coreProperties>
</file>