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22"/>
  </p:notesMasterIdLst>
  <p:sldIdLst>
    <p:sldId id="256" r:id="rId2"/>
    <p:sldId id="257" r:id="rId3"/>
    <p:sldId id="258" r:id="rId4"/>
    <p:sldId id="259" r:id="rId5"/>
    <p:sldId id="260" r:id="rId6"/>
    <p:sldId id="261" r:id="rId7"/>
    <p:sldId id="262" r:id="rId8"/>
    <p:sldId id="263" r:id="rId9"/>
    <p:sldId id="264" r:id="rId10"/>
    <p:sldId id="265" r:id="rId11"/>
    <p:sldId id="277" r:id="rId12"/>
    <p:sldId id="278" r:id="rId13"/>
    <p:sldId id="279" r:id="rId14"/>
    <p:sldId id="268" r:id="rId15"/>
    <p:sldId id="267" r:id="rId16"/>
    <p:sldId id="269" r:id="rId17"/>
    <p:sldId id="270" r:id="rId18"/>
    <p:sldId id="271" r:id="rId19"/>
    <p:sldId id="272" r:id="rId20"/>
    <p:sldId id="273" r:id="rId21"/>
    <p:sldId id="274" r:id="rId22"/>
    <p:sldId id="275" r:id="rId23"/>
    <p:sldId id="276" r:id="rId24"/>
    <p:sldId id="280" r:id="rId25"/>
    <p:sldId id="281" r:id="rId26"/>
    <p:sldId id="282" r:id="rId27"/>
    <p:sldId id="283" r:id="rId28"/>
    <p:sldId id="284" r:id="rId29"/>
    <p:sldId id="285"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27" r:id="rId52"/>
    <p:sldId id="309" r:id="rId53"/>
    <p:sldId id="310" r:id="rId54"/>
    <p:sldId id="325" r:id="rId55"/>
    <p:sldId id="326" r:id="rId56"/>
    <p:sldId id="311" r:id="rId57"/>
    <p:sldId id="312" r:id="rId58"/>
    <p:sldId id="313" r:id="rId59"/>
    <p:sldId id="314" r:id="rId60"/>
    <p:sldId id="328" r:id="rId61"/>
    <p:sldId id="329" r:id="rId62"/>
    <p:sldId id="331" r:id="rId63"/>
    <p:sldId id="332" r:id="rId64"/>
    <p:sldId id="333" r:id="rId65"/>
    <p:sldId id="334" r:id="rId66"/>
    <p:sldId id="335" r:id="rId67"/>
    <p:sldId id="315" r:id="rId68"/>
    <p:sldId id="316" r:id="rId69"/>
    <p:sldId id="317" r:id="rId70"/>
    <p:sldId id="336" r:id="rId71"/>
    <p:sldId id="337" r:id="rId72"/>
    <p:sldId id="318" r:id="rId73"/>
    <p:sldId id="319" r:id="rId74"/>
    <p:sldId id="320" r:id="rId75"/>
    <p:sldId id="338" r:id="rId76"/>
    <p:sldId id="339" r:id="rId77"/>
    <p:sldId id="341" r:id="rId78"/>
    <p:sldId id="343" r:id="rId79"/>
    <p:sldId id="344" r:id="rId80"/>
    <p:sldId id="345" r:id="rId81"/>
    <p:sldId id="342" r:id="rId82"/>
    <p:sldId id="346" r:id="rId83"/>
    <p:sldId id="347" r:id="rId84"/>
    <p:sldId id="349" r:id="rId85"/>
    <p:sldId id="321" r:id="rId86"/>
    <p:sldId id="322" r:id="rId87"/>
    <p:sldId id="350" r:id="rId88"/>
    <p:sldId id="351" r:id="rId89"/>
    <p:sldId id="354" r:id="rId90"/>
    <p:sldId id="352" r:id="rId91"/>
    <p:sldId id="353" r:id="rId92"/>
    <p:sldId id="323"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84" r:id="rId107"/>
    <p:sldId id="368" r:id="rId108"/>
    <p:sldId id="369" r:id="rId109"/>
    <p:sldId id="370" r:id="rId110"/>
    <p:sldId id="371" r:id="rId111"/>
    <p:sldId id="372" r:id="rId112"/>
    <p:sldId id="373" r:id="rId113"/>
    <p:sldId id="376" r:id="rId114"/>
    <p:sldId id="377" r:id="rId115"/>
    <p:sldId id="378" r:id="rId116"/>
    <p:sldId id="379" r:id="rId117"/>
    <p:sldId id="380" r:id="rId118"/>
    <p:sldId id="381" r:id="rId119"/>
    <p:sldId id="382" r:id="rId120"/>
    <p:sldId id="383" r:id="rId1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4660"/>
  </p:normalViewPr>
  <p:slideViewPr>
    <p:cSldViewPr>
      <p:cViewPr varScale="1">
        <p:scale>
          <a:sx n="69" d="100"/>
          <a:sy n="69" d="100"/>
        </p:scale>
        <p:origin x="-1422" y="-21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73DCBEC-BE3C-49C9-820D-961EAC1F97BE}" type="datetimeFigureOut">
              <a:rPr lang="en-US" smtClean="0"/>
              <a:pPr/>
              <a:t>10/9/2016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A6A9596-727A-460A-B12B-C8D555476450}" type="slidenum">
              <a:rPr lang="en-US" smtClean="0"/>
              <a:pPr/>
              <a:t>‹#›</a:t>
            </a:fld>
            <a:endParaRPr lang="en-US"/>
          </a:p>
        </p:txBody>
      </p:sp>
    </p:spTree>
    <p:extLst>
      <p:ext uri="{BB962C8B-B14F-4D97-AF65-F5344CB8AC3E}">
        <p14:creationId xmlns:p14="http://schemas.microsoft.com/office/powerpoint/2010/main" val="690984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6A9596-727A-460A-B12B-C8D555476450}" type="slidenum">
              <a:rPr lang="en-US" smtClean="0"/>
              <a:pPr/>
              <a:t>1</a:t>
            </a:fld>
            <a:endParaRPr lang="en-US"/>
          </a:p>
        </p:txBody>
      </p:sp>
    </p:spTree>
    <p:extLst>
      <p:ext uri="{BB962C8B-B14F-4D97-AF65-F5344CB8AC3E}">
        <p14:creationId xmlns:p14="http://schemas.microsoft.com/office/powerpoint/2010/main" val="3611506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A6A9596-727A-460A-B12B-C8D555476450}" type="slidenum">
              <a:rPr lang="en-US" smtClean="0"/>
              <a:pPr/>
              <a:t>7</a:t>
            </a:fld>
            <a:endParaRPr lang="en-US"/>
          </a:p>
        </p:txBody>
      </p:sp>
    </p:spTree>
    <p:extLst>
      <p:ext uri="{BB962C8B-B14F-4D97-AF65-F5344CB8AC3E}">
        <p14:creationId xmlns:p14="http://schemas.microsoft.com/office/powerpoint/2010/main" val="14934838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dirty="0"/>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7707A27-754F-40EB-80BC-D8D368FC90C9}" type="datetimeFigureOut">
              <a:rPr lang="en-US" smtClean="0"/>
              <a:pPr/>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07A27-754F-40EB-80BC-D8D368FC90C9}" type="datetimeFigureOut">
              <a:rPr lang="en-US" smtClean="0"/>
              <a:pPr/>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7707A27-754F-40EB-80BC-D8D368FC90C9}" type="datetimeFigureOut">
              <a:rPr lang="en-US" smtClean="0"/>
              <a:pPr/>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17707A27-754F-40EB-80BC-D8D368FC90C9}" type="datetimeFigureOut">
              <a:rPr lang="en-US" smtClean="0"/>
              <a:pPr/>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707A27-754F-40EB-80BC-D8D368FC90C9}" type="datetimeFigureOut">
              <a:rPr lang="en-US" smtClean="0"/>
              <a:pPr/>
              <a:t>10/9/2016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7707A27-754F-40EB-80BC-D8D368FC90C9}" type="datetimeFigureOut">
              <a:rPr lang="en-US" smtClean="0"/>
              <a:pPr/>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09442" y="1812927"/>
            <a:ext cx="3471277"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63280" y="1812927"/>
            <a:ext cx="347127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7707A27-754F-40EB-80BC-D8D368FC90C9}" type="datetimeFigureOut">
              <a:rPr lang="en-US" smtClean="0"/>
              <a:pPr/>
              <a:t>10/9/2016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7707A27-754F-40EB-80BC-D8D368FC90C9}" type="datetimeFigureOut">
              <a:rPr lang="en-US" smtClean="0"/>
              <a:pPr/>
              <a:t>10/9/2016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707A27-754F-40EB-80BC-D8D368FC90C9}" type="datetimeFigureOut">
              <a:rPr lang="en-US" smtClean="0"/>
              <a:pPr/>
              <a:t>10/9/2016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07A27-754F-40EB-80BC-D8D368FC90C9}" type="datetimeFigureOut">
              <a:rPr lang="en-US" smtClean="0"/>
              <a:pPr/>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0F7FD-7F24-4EB5-B2F0-333A10A97CB6}"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3" y="1387058"/>
            <a:ext cx="3297953"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3" y="2500312"/>
            <a:ext cx="3297954"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7707A27-754F-40EB-80BC-D8D368FC90C9}" type="datetimeFigureOut">
              <a:rPr lang="en-US" smtClean="0"/>
              <a:pPr/>
              <a:t>10/9/2016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60F7FD-7F24-4EB5-B2F0-333A10A97CB6}" type="slidenum">
              <a:rPr lang="en-US" smtClean="0"/>
              <a:pPr/>
              <a:t>‹#›</a:t>
            </a:fld>
            <a:endParaRPr lang="en-US"/>
          </a:p>
        </p:txBody>
      </p:sp>
      <p:grpSp>
        <p:nvGrpSpPr>
          <p:cNvPr id="16" name="Group 15"/>
          <p:cNvGrpSpPr/>
          <p:nvPr/>
        </p:nvGrpSpPr>
        <p:grpSpPr>
          <a:xfrm>
            <a:off x="4516154" y="994387"/>
            <a:ext cx="1847138" cy="1530439"/>
            <a:chOff x="4718762" y="993075"/>
            <a:chExt cx="1847138" cy="1530439"/>
          </a:xfrm>
        </p:grpSpPr>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4674192" y="1601512"/>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56" name="Oval 55"/>
          <p:cNvSpPr>
            <a:spLocks noChangeAspect="1"/>
          </p:cNvSpPr>
          <p:nvPr/>
        </p:nvSpPr>
        <p:spPr>
          <a:xfrm>
            <a:off x="-69625" y="4042576"/>
            <a:ext cx="1743945" cy="1909234"/>
          </a:xfrm>
          <a:custGeom>
            <a:avLst/>
            <a:gdLst/>
            <a:ahLst/>
            <a:cxnLst/>
            <a:rect l="l" t="t" r="r" b="b"/>
            <a:pathLst>
              <a:path w="1743945" h="1909234">
                <a:moveTo>
                  <a:pt x="789328" y="0"/>
                </a:moveTo>
                <a:cubicBezTo>
                  <a:pt x="1316548" y="0"/>
                  <a:pt x="1743945" y="427397"/>
                  <a:pt x="1743945" y="954617"/>
                </a:cubicBezTo>
                <a:cubicBezTo>
                  <a:pt x="1743945" y="1481837"/>
                  <a:pt x="1316548" y="1909234"/>
                  <a:pt x="789328" y="1909234"/>
                </a:cubicBezTo>
                <a:cubicBezTo>
                  <a:pt x="461080" y="1909234"/>
                  <a:pt x="171527" y="1743562"/>
                  <a:pt x="0" y="1491086"/>
                </a:cubicBezTo>
                <a:lnTo>
                  <a:pt x="0" y="418149"/>
                </a:lnTo>
                <a:cubicBezTo>
                  <a:pt x="171527" y="165673"/>
                  <a:pt x="461080" y="0"/>
                  <a:pt x="789328"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3" name="Oval 52"/>
          <p:cNvSpPr>
            <a:spLocks noChangeAspect="1"/>
          </p:cNvSpPr>
          <p:nvPr/>
        </p:nvSpPr>
        <p:spPr>
          <a:xfrm>
            <a:off x="520638" y="1095310"/>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2" name="Oval 51"/>
          <p:cNvSpPr>
            <a:spLocks noChangeAspect="1"/>
          </p:cNvSpPr>
          <p:nvPr/>
        </p:nvSpPr>
        <p:spPr>
          <a:xfrm>
            <a:off x="1878729" y="282933"/>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4" name="Oval 53"/>
          <p:cNvSpPr>
            <a:spLocks noChangeAspect="1"/>
          </p:cNvSpPr>
          <p:nvPr/>
        </p:nvSpPr>
        <p:spPr>
          <a:xfrm>
            <a:off x="520637" y="5729135"/>
            <a:ext cx="1909234" cy="1193756"/>
          </a:xfrm>
          <a:custGeom>
            <a:avLst/>
            <a:gdLst/>
            <a:ahLst/>
            <a:cxnLst/>
            <a:rect l="l" t="t" r="r" b="b"/>
            <a:pathLst>
              <a:path w="1909234" h="1193756">
                <a:moveTo>
                  <a:pt x="954617" y="0"/>
                </a:moveTo>
                <a:cubicBezTo>
                  <a:pt x="1481837" y="0"/>
                  <a:pt x="1909234" y="427397"/>
                  <a:pt x="1909234" y="954617"/>
                </a:cubicBezTo>
                <a:cubicBezTo>
                  <a:pt x="1909234" y="1037305"/>
                  <a:pt x="1898721" y="1117537"/>
                  <a:pt x="1877819" y="1193756"/>
                </a:cubicBezTo>
                <a:lnTo>
                  <a:pt x="31415" y="1193756"/>
                </a:lnTo>
                <a:cubicBezTo>
                  <a:pt x="10513" y="1117537"/>
                  <a:pt x="0" y="1037305"/>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0" name="Oval 129"/>
          <p:cNvSpPr>
            <a:spLocks noChangeAspect="1"/>
          </p:cNvSpPr>
          <p:nvPr/>
        </p:nvSpPr>
        <p:spPr>
          <a:xfrm>
            <a:off x="-46711" y="-61709"/>
            <a:ext cx="1449107" cy="1677064"/>
          </a:xfrm>
          <a:custGeom>
            <a:avLst/>
            <a:gdLst/>
            <a:ahLst/>
            <a:cxnLst/>
            <a:rect l="l" t="t" r="r" b="b"/>
            <a:pathLst>
              <a:path w="1449107" h="1677064">
                <a:moveTo>
                  <a:pt x="0" y="0"/>
                </a:moveTo>
                <a:lnTo>
                  <a:pt x="1112019" y="0"/>
                </a:lnTo>
                <a:cubicBezTo>
                  <a:pt x="1319407" y="171874"/>
                  <a:pt x="1449107" y="432014"/>
                  <a:pt x="1449107" y="722447"/>
                </a:cubicBezTo>
                <a:cubicBezTo>
                  <a:pt x="1449107" y="1249667"/>
                  <a:pt x="1021710" y="1677064"/>
                  <a:pt x="494490" y="1677064"/>
                </a:cubicBezTo>
                <a:cubicBezTo>
                  <a:pt x="313232" y="1677064"/>
                  <a:pt x="143772" y="1626546"/>
                  <a:pt x="0" y="1537872"/>
                </a:cubicBezTo>
                <a:close/>
              </a:path>
            </a:pathLst>
          </a:custGeom>
          <a:solidFill>
            <a:schemeClr val="tx2">
              <a:lumMod val="75000"/>
              <a:alpha val="14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1" name="Oval 130"/>
          <p:cNvSpPr>
            <a:spLocks noChangeAspect="1"/>
          </p:cNvSpPr>
          <p:nvPr/>
        </p:nvSpPr>
        <p:spPr>
          <a:xfrm>
            <a:off x="924113" y="-161623"/>
            <a:ext cx="1909233" cy="1909233"/>
          </a:xfrm>
          <a:prstGeom prst="ellipse">
            <a:avLst/>
          </a:prstGeom>
          <a:solidFill>
            <a:schemeClr val="tx2">
              <a:lumMod val="75000"/>
              <a:alpha val="2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2" name="Oval 131"/>
          <p:cNvSpPr>
            <a:spLocks noChangeAspect="1"/>
          </p:cNvSpPr>
          <p:nvPr/>
        </p:nvSpPr>
        <p:spPr>
          <a:xfrm>
            <a:off x="0" y="66073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3" name="Oval 132"/>
          <p:cNvSpPr>
            <a:spLocks noChangeAspect="1"/>
          </p:cNvSpPr>
          <p:nvPr/>
        </p:nvSpPr>
        <p:spPr>
          <a:xfrm>
            <a:off x="7497531" y="-61709"/>
            <a:ext cx="1694467" cy="1677064"/>
          </a:xfrm>
          <a:custGeom>
            <a:avLst/>
            <a:gdLst/>
            <a:ahLst/>
            <a:cxnLst/>
            <a:rect l="l" t="t" r="r" b="b"/>
            <a:pathLst>
              <a:path w="1694467" h="1677064">
                <a:moveTo>
                  <a:pt x="337088" y="0"/>
                </a:moveTo>
                <a:lnTo>
                  <a:pt x="1573463" y="0"/>
                </a:lnTo>
                <a:cubicBezTo>
                  <a:pt x="1618202" y="37449"/>
                  <a:pt x="1658454" y="79950"/>
                  <a:pt x="1694467" y="126010"/>
                </a:cubicBezTo>
                <a:lnTo>
                  <a:pt x="1694467" y="1318884"/>
                </a:lnTo>
                <a:cubicBezTo>
                  <a:pt x="1522840" y="1538397"/>
                  <a:pt x="1254922" y="1677064"/>
                  <a:pt x="954617" y="1677064"/>
                </a:cubicBezTo>
                <a:cubicBezTo>
                  <a:pt x="427397" y="1677064"/>
                  <a:pt x="0" y="1249667"/>
                  <a:pt x="0" y="722447"/>
                </a:cubicBezTo>
                <a:cubicBezTo>
                  <a:pt x="0" y="432014"/>
                  <a:pt x="129700" y="171874"/>
                  <a:pt x="337088" y="0"/>
                </a:cubicBezTo>
                <a:close/>
              </a:path>
            </a:pathLst>
          </a:custGeom>
          <a:solidFill>
            <a:schemeClr val="accent3">
              <a:lumMod val="60000"/>
              <a:lumOff val="40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4" name="Oval 133"/>
          <p:cNvSpPr>
            <a:spLocks noChangeAspect="1"/>
          </p:cNvSpPr>
          <p:nvPr/>
        </p:nvSpPr>
        <p:spPr>
          <a:xfrm>
            <a:off x="6117502" y="-61708"/>
            <a:ext cx="1909234" cy="1705448"/>
          </a:xfrm>
          <a:custGeom>
            <a:avLst/>
            <a:gdLst/>
            <a:ahLst/>
            <a:cxnLst/>
            <a:rect l="l" t="t" r="r" b="b"/>
            <a:pathLst>
              <a:path w="1909234" h="1705448">
                <a:moveTo>
                  <a:pt x="371490" y="0"/>
                </a:moveTo>
                <a:lnTo>
                  <a:pt x="1537745" y="0"/>
                </a:lnTo>
                <a:cubicBezTo>
                  <a:pt x="1764760" y="171517"/>
                  <a:pt x="1909234" y="444302"/>
                  <a:pt x="1909234" y="750831"/>
                </a:cubicBezTo>
                <a:cubicBezTo>
                  <a:pt x="1909234" y="1278051"/>
                  <a:pt x="1481837" y="1705448"/>
                  <a:pt x="954617" y="1705448"/>
                </a:cubicBezTo>
                <a:cubicBezTo>
                  <a:pt x="427397" y="1705448"/>
                  <a:pt x="0" y="1278051"/>
                  <a:pt x="0" y="750831"/>
                </a:cubicBezTo>
                <a:cubicBezTo>
                  <a:pt x="0" y="444302"/>
                  <a:pt x="144474" y="171517"/>
                  <a:pt x="371490" y="0"/>
                </a:cubicBezTo>
                <a:close/>
              </a:path>
            </a:pathLst>
          </a:cu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5" name="Oval 134"/>
          <p:cNvSpPr>
            <a:spLocks noChangeAspect="1"/>
          </p:cNvSpPr>
          <p:nvPr/>
        </p:nvSpPr>
        <p:spPr>
          <a:xfrm>
            <a:off x="7494454" y="1095309"/>
            <a:ext cx="1697544" cy="1909234"/>
          </a:xfrm>
          <a:custGeom>
            <a:avLst/>
            <a:gdLst/>
            <a:ahLst/>
            <a:cxnLst/>
            <a:rect l="l" t="t" r="r" b="b"/>
            <a:pathLst>
              <a:path w="1697544" h="1909234">
                <a:moveTo>
                  <a:pt x="954617" y="0"/>
                </a:moveTo>
                <a:cubicBezTo>
                  <a:pt x="1256666" y="0"/>
                  <a:pt x="1525952" y="140283"/>
                  <a:pt x="1697544" y="361910"/>
                </a:cubicBezTo>
                <a:lnTo>
                  <a:pt x="1697544" y="1547324"/>
                </a:lnTo>
                <a:cubicBezTo>
                  <a:pt x="1525952" y="1768951"/>
                  <a:pt x="1256666" y="1909234"/>
                  <a:pt x="954617" y="1909234"/>
                </a:cubicBezTo>
                <a:cubicBezTo>
                  <a:pt x="427397" y="1909234"/>
                  <a:pt x="0" y="1481837"/>
                  <a:pt x="0" y="954617"/>
                </a:cubicBezTo>
                <a:cubicBezTo>
                  <a:pt x="0" y="427397"/>
                  <a:pt x="427397" y="0"/>
                  <a:pt x="954617" y="0"/>
                </a:cubicBezTo>
                <a:close/>
              </a:path>
            </a:pathLst>
          </a:cu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6" name="Oval 135"/>
          <p:cNvSpPr>
            <a:spLocks noChangeAspect="1"/>
          </p:cNvSpPr>
          <p:nvPr/>
        </p:nvSpPr>
        <p:spPr>
          <a:xfrm>
            <a:off x="8056674" y="5140346"/>
            <a:ext cx="1137194" cy="1759729"/>
          </a:xfrm>
          <a:custGeom>
            <a:avLst/>
            <a:gdLst/>
            <a:ahLst/>
            <a:cxnLst/>
            <a:rect l="l" t="t" r="r" b="b"/>
            <a:pathLst>
              <a:path w="1137194" h="1759729">
                <a:moveTo>
                  <a:pt x="954617" y="0"/>
                </a:moveTo>
                <a:cubicBezTo>
                  <a:pt x="1017088" y="0"/>
                  <a:pt x="1078157" y="6001"/>
                  <a:pt x="1137194" y="17897"/>
                </a:cubicBezTo>
                <a:lnTo>
                  <a:pt x="1137194" y="1759729"/>
                </a:lnTo>
                <a:lnTo>
                  <a:pt x="443151" y="1759729"/>
                </a:lnTo>
                <a:cubicBezTo>
                  <a:pt x="176544" y="1591075"/>
                  <a:pt x="0" y="1293463"/>
                  <a:pt x="0" y="954617"/>
                </a:cubicBezTo>
                <a:cubicBezTo>
                  <a:pt x="0" y="427397"/>
                  <a:pt x="427397" y="0"/>
                  <a:pt x="954617"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7" name="Oval 136"/>
          <p:cNvSpPr>
            <a:spLocks noChangeAspect="1"/>
          </p:cNvSpPr>
          <p:nvPr/>
        </p:nvSpPr>
        <p:spPr>
          <a:xfrm>
            <a:off x="6661711" y="4362912"/>
            <a:ext cx="1909233" cy="1909233"/>
          </a:xfrm>
          <a:prstGeom prst="ellipse">
            <a:avLst/>
          </a:prstGeom>
          <a:solidFill>
            <a:schemeClr val="tx2">
              <a:lumMod val="75000"/>
              <a:alpha val="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8" name="Oval 137"/>
          <p:cNvSpPr>
            <a:spLocks noChangeAspect="1"/>
          </p:cNvSpPr>
          <p:nvPr/>
        </p:nvSpPr>
        <p:spPr>
          <a:xfrm>
            <a:off x="-69625" y="4948766"/>
            <a:ext cx="1353860" cy="1909234"/>
          </a:xfrm>
          <a:custGeom>
            <a:avLst/>
            <a:gdLst/>
            <a:ahLst/>
            <a:cxnLst/>
            <a:rect l="l" t="t" r="r" b="b"/>
            <a:pathLst>
              <a:path w="1353860" h="1909234">
                <a:moveTo>
                  <a:pt x="399243" y="0"/>
                </a:moveTo>
                <a:cubicBezTo>
                  <a:pt x="926463" y="0"/>
                  <a:pt x="1353860" y="427397"/>
                  <a:pt x="1353860" y="954617"/>
                </a:cubicBezTo>
                <a:cubicBezTo>
                  <a:pt x="1353860" y="1481837"/>
                  <a:pt x="926463" y="1909234"/>
                  <a:pt x="399243" y="1909234"/>
                </a:cubicBezTo>
                <a:cubicBezTo>
                  <a:pt x="256544" y="1909234"/>
                  <a:pt x="121158" y="1877924"/>
                  <a:pt x="0" y="1820890"/>
                </a:cubicBezTo>
                <a:lnTo>
                  <a:pt x="0" y="88345"/>
                </a:lnTo>
                <a:cubicBezTo>
                  <a:pt x="121158" y="31311"/>
                  <a:pt x="256544" y="0"/>
                  <a:pt x="399243" y="0"/>
                </a:cubicBezTo>
                <a:close/>
              </a:path>
            </a:pathLst>
          </a:custGeom>
          <a:solidFill>
            <a:schemeClr val="tx2">
              <a:lumMod val="75000"/>
              <a:alpha val="16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39" name="Oval 138"/>
          <p:cNvSpPr>
            <a:spLocks noChangeAspect="1"/>
          </p:cNvSpPr>
          <p:nvPr/>
        </p:nvSpPr>
        <p:spPr>
          <a:xfrm>
            <a:off x="708471" y="4790336"/>
            <a:ext cx="1909233" cy="1909233"/>
          </a:xfrm>
          <a:prstGeom prst="ellipse">
            <a:avLst/>
          </a:pr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0" name="Oval 139"/>
          <p:cNvSpPr>
            <a:spLocks noChangeAspect="1"/>
          </p:cNvSpPr>
          <p:nvPr/>
        </p:nvSpPr>
        <p:spPr>
          <a:xfrm>
            <a:off x="6117503" y="783988"/>
            <a:ext cx="1909233" cy="1909233"/>
          </a:xfrm>
          <a:prstGeom prst="ellipse">
            <a:avLst/>
          </a:prstGeom>
          <a:solidFill>
            <a:schemeClr val="tx2">
              <a:lumMod val="75000"/>
              <a:alpha val="15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41" name="Oval 140"/>
          <p:cNvSpPr>
            <a:spLocks noChangeAspect="1"/>
          </p:cNvSpPr>
          <p:nvPr/>
        </p:nvSpPr>
        <p:spPr>
          <a:xfrm>
            <a:off x="6459053" y="5140346"/>
            <a:ext cx="1909233" cy="1909233"/>
          </a:xfrm>
          <a:prstGeom prst="ellipse">
            <a:avLst/>
          </a:prstGeom>
          <a:solidFill>
            <a:schemeClr val="tx2">
              <a:lumMod val="75000"/>
              <a:alpha val="10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118" name="Oval 117"/>
          <p:cNvSpPr>
            <a:spLocks noChangeAspect="1"/>
          </p:cNvSpPr>
          <p:nvPr/>
        </p:nvSpPr>
        <p:spPr>
          <a:xfrm>
            <a:off x="8398204" y="597861"/>
            <a:ext cx="793794" cy="1252918"/>
          </a:xfrm>
          <a:custGeom>
            <a:avLst/>
            <a:gdLst/>
            <a:ahLst/>
            <a:cxnLst/>
            <a:rect l="l" t="t" r="r" b="b"/>
            <a:pathLst>
              <a:path w="793794" h="1252918">
                <a:moveTo>
                  <a:pt x="626459" y="0"/>
                </a:moveTo>
                <a:cubicBezTo>
                  <a:pt x="684682" y="0"/>
                  <a:pt x="741049" y="7943"/>
                  <a:pt x="793794" y="25480"/>
                </a:cubicBezTo>
                <a:lnTo>
                  <a:pt x="793794" y="1227438"/>
                </a:lnTo>
                <a:cubicBezTo>
                  <a:pt x="741049" y="1244975"/>
                  <a:pt x="684682" y="1252918"/>
                  <a:pt x="626459" y="1252918"/>
                </a:cubicBezTo>
                <a:cubicBezTo>
                  <a:pt x="280475" y="1252918"/>
                  <a:pt x="0" y="972443"/>
                  <a:pt x="0" y="626459"/>
                </a:cubicBezTo>
                <a:cubicBezTo>
                  <a:pt x="0" y="280475"/>
                  <a:pt x="280475" y="0"/>
                  <a:pt x="626459"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9" name="Oval 118"/>
          <p:cNvSpPr>
            <a:spLocks noChangeAspect="1"/>
          </p:cNvSpPr>
          <p:nvPr/>
        </p:nvSpPr>
        <p:spPr>
          <a:xfrm>
            <a:off x="6350100" y="206512"/>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0" name="Oval 119"/>
          <p:cNvSpPr>
            <a:spLocks noChangeAspect="1"/>
          </p:cNvSpPr>
          <p:nvPr/>
        </p:nvSpPr>
        <p:spPr>
          <a:xfrm>
            <a:off x="6872127" y="1450645"/>
            <a:ext cx="1218253" cy="1218253"/>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1" name="Oval 120"/>
          <p:cNvSpPr>
            <a:spLocks noChangeAspect="1"/>
          </p:cNvSpPr>
          <p:nvPr/>
        </p:nvSpPr>
        <p:spPr>
          <a:xfrm>
            <a:off x="7219068" y="2049927"/>
            <a:ext cx="1041276" cy="1041276"/>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2" name="Oval 121"/>
          <p:cNvSpPr>
            <a:spLocks noChangeAspect="1"/>
          </p:cNvSpPr>
          <p:nvPr/>
        </p:nvSpPr>
        <p:spPr>
          <a:xfrm>
            <a:off x="7749416" y="2661634"/>
            <a:ext cx="721308" cy="721308"/>
          </a:xfrm>
          <a:prstGeom prst="ellipse">
            <a:avLst/>
          </a:pr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3" name="Oval 122"/>
          <p:cNvSpPr>
            <a:spLocks noChangeAspect="1"/>
          </p:cNvSpPr>
          <p:nvPr/>
        </p:nvSpPr>
        <p:spPr>
          <a:xfrm>
            <a:off x="685054" y="-100976"/>
            <a:ext cx="1193676" cy="697815"/>
          </a:xfrm>
          <a:custGeom>
            <a:avLst/>
            <a:gdLst/>
            <a:ahLst/>
            <a:cxnLst/>
            <a:rect l="l" t="t" r="r" b="b"/>
            <a:pathLst>
              <a:path w="1193676" h="697815">
                <a:moveTo>
                  <a:pt x="10179" y="0"/>
                </a:moveTo>
                <a:lnTo>
                  <a:pt x="1183497" y="0"/>
                </a:lnTo>
                <a:cubicBezTo>
                  <a:pt x="1190746" y="32633"/>
                  <a:pt x="1193676" y="66463"/>
                  <a:pt x="1193676" y="100977"/>
                </a:cubicBezTo>
                <a:cubicBezTo>
                  <a:pt x="1193676" y="430602"/>
                  <a:pt x="926463" y="697815"/>
                  <a:pt x="596838" y="697815"/>
                </a:cubicBezTo>
                <a:cubicBezTo>
                  <a:pt x="267213" y="697815"/>
                  <a:pt x="0" y="430602"/>
                  <a:pt x="0" y="100977"/>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4" name="Oval 123"/>
          <p:cNvSpPr>
            <a:spLocks noChangeAspect="1"/>
          </p:cNvSpPr>
          <p:nvPr/>
        </p:nvSpPr>
        <p:spPr>
          <a:xfrm>
            <a:off x="1502638" y="-100976"/>
            <a:ext cx="1029028" cy="459889"/>
          </a:xfrm>
          <a:custGeom>
            <a:avLst/>
            <a:gdLst/>
            <a:ahLst/>
            <a:cxnLst/>
            <a:rect l="l" t="t" r="r" b="b"/>
            <a:pathLst>
              <a:path w="1029028" h="459889">
                <a:moveTo>
                  <a:pt x="0" y="0"/>
                </a:moveTo>
                <a:lnTo>
                  <a:pt x="1029028" y="0"/>
                </a:lnTo>
                <a:cubicBezTo>
                  <a:pt x="1001386" y="259074"/>
                  <a:pt x="781401" y="459889"/>
                  <a:pt x="514514" y="459889"/>
                </a:cubicBezTo>
                <a:cubicBezTo>
                  <a:pt x="247627" y="459889"/>
                  <a:pt x="27642" y="259074"/>
                  <a:pt x="0" y="0"/>
                </a:cubicBez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5" name="Oval 124"/>
          <p:cNvSpPr>
            <a:spLocks noChangeAspect="1"/>
          </p:cNvSpPr>
          <p:nvPr/>
        </p:nvSpPr>
        <p:spPr>
          <a:xfrm>
            <a:off x="-69624" y="-100976"/>
            <a:ext cx="590263" cy="612289"/>
          </a:xfrm>
          <a:custGeom>
            <a:avLst/>
            <a:gdLst/>
            <a:ahLst/>
            <a:cxnLst/>
            <a:rect l="l" t="t" r="r" b="b"/>
            <a:pathLst>
              <a:path w="590263" h="612289">
                <a:moveTo>
                  <a:pt x="0" y="0"/>
                </a:moveTo>
                <a:lnTo>
                  <a:pt x="581024" y="0"/>
                </a:lnTo>
                <a:cubicBezTo>
                  <a:pt x="587493" y="29611"/>
                  <a:pt x="590263" y="60308"/>
                  <a:pt x="590263" y="91651"/>
                </a:cubicBezTo>
                <a:cubicBezTo>
                  <a:pt x="590263" y="379191"/>
                  <a:pt x="357165" y="612289"/>
                  <a:pt x="69625" y="612289"/>
                </a:cubicBezTo>
                <a:lnTo>
                  <a:pt x="0" y="605270"/>
                </a:lnTo>
                <a:close/>
              </a:path>
            </a:pathLst>
          </a:custGeom>
          <a:solidFill>
            <a:schemeClr val="tx2">
              <a:lumMod val="75000"/>
              <a:alpha val="10000"/>
            </a:schemeClr>
          </a:solidFill>
          <a:ln w="177800" cap="rnd" cmpd="sng" algn="ctr">
            <a:solidFill>
              <a:schemeClr val="tx2">
                <a:lumMod val="60000"/>
                <a:lumOff val="40000"/>
                <a:alpha val="6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6" name="Oval 125"/>
          <p:cNvSpPr>
            <a:spLocks noChangeAspect="1"/>
          </p:cNvSpPr>
          <p:nvPr/>
        </p:nvSpPr>
        <p:spPr>
          <a:xfrm>
            <a:off x="277432" y="4321783"/>
            <a:ext cx="1396887" cy="1396887"/>
          </a:xfrm>
          <a:prstGeom prst="ellipse">
            <a:avLst/>
          </a:pr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7" name="Oval 126"/>
          <p:cNvSpPr>
            <a:spLocks noChangeAspect="1"/>
          </p:cNvSpPr>
          <p:nvPr/>
        </p:nvSpPr>
        <p:spPr>
          <a:xfrm>
            <a:off x="5792131" y="6489965"/>
            <a:ext cx="1115939" cy="443769"/>
          </a:xfrm>
          <a:custGeom>
            <a:avLst/>
            <a:gdLst/>
            <a:ahLst/>
            <a:cxnLst/>
            <a:rect l="l" t="t" r="r" b="b"/>
            <a:pathLst>
              <a:path w="1115939" h="443769">
                <a:moveTo>
                  <a:pt x="557969" y="0"/>
                </a:moveTo>
                <a:cubicBezTo>
                  <a:pt x="830120" y="0"/>
                  <a:pt x="1058049" y="189335"/>
                  <a:pt x="1115939" y="443769"/>
                </a:cubicBezTo>
                <a:lnTo>
                  <a:pt x="0" y="443769"/>
                </a:lnTo>
                <a:cubicBezTo>
                  <a:pt x="57889" y="189335"/>
                  <a:pt x="285818" y="0"/>
                  <a:pt x="55796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8" name="Oval 127"/>
          <p:cNvSpPr>
            <a:spLocks noChangeAspect="1"/>
          </p:cNvSpPr>
          <p:nvPr/>
        </p:nvSpPr>
        <p:spPr>
          <a:xfrm>
            <a:off x="6127999" y="6408840"/>
            <a:ext cx="1237019" cy="524894"/>
          </a:xfrm>
          <a:custGeom>
            <a:avLst/>
            <a:gdLst/>
            <a:ahLst/>
            <a:cxnLst/>
            <a:rect l="l" t="t" r="r" b="b"/>
            <a:pathLst>
              <a:path w="1237019" h="524894">
                <a:moveTo>
                  <a:pt x="618509" y="0"/>
                </a:moveTo>
                <a:cubicBezTo>
                  <a:pt x="930325" y="0"/>
                  <a:pt x="1189147" y="226891"/>
                  <a:pt x="1237019" y="524894"/>
                </a:cubicBezTo>
                <a:lnTo>
                  <a:pt x="0" y="524894"/>
                </a:lnTo>
                <a:cubicBezTo>
                  <a:pt x="47872" y="226891"/>
                  <a:pt x="306694" y="0"/>
                  <a:pt x="618509"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29" name="Oval 128"/>
          <p:cNvSpPr>
            <a:spLocks noChangeAspect="1"/>
          </p:cNvSpPr>
          <p:nvPr/>
        </p:nvSpPr>
        <p:spPr>
          <a:xfrm>
            <a:off x="7577655" y="6408841"/>
            <a:ext cx="1211408" cy="524893"/>
          </a:xfrm>
          <a:custGeom>
            <a:avLst/>
            <a:gdLst/>
            <a:ahLst/>
            <a:cxnLst/>
            <a:rect l="l" t="t" r="r" b="b"/>
            <a:pathLst>
              <a:path w="1211408" h="524893">
                <a:moveTo>
                  <a:pt x="605704" y="0"/>
                </a:moveTo>
                <a:cubicBezTo>
                  <a:pt x="914574" y="0"/>
                  <a:pt x="1170243" y="227782"/>
                  <a:pt x="1211408" y="524893"/>
                </a:cubicBezTo>
                <a:lnTo>
                  <a:pt x="0" y="524893"/>
                </a:lnTo>
                <a:cubicBezTo>
                  <a:pt x="41165" y="227782"/>
                  <a:pt x="296834" y="0"/>
                  <a:pt x="605704" y="0"/>
                </a:cubicBezTo>
                <a:close/>
              </a:path>
            </a:pathLst>
          </a:custGeom>
          <a:solidFill>
            <a:schemeClr val="tx2">
              <a:lumMod val="75000"/>
              <a:alpha val="6000"/>
            </a:schemeClr>
          </a:solidFill>
          <a:ln w="177800" cap="rnd" cmpd="sng" algn="ctr">
            <a:solidFill>
              <a:schemeClr val="tx2">
                <a:lumMod val="60000"/>
                <a:lumOff val="40000"/>
                <a:alpha val="400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7" name="Oval 96"/>
          <p:cNvSpPr>
            <a:spLocks noChangeAspect="1"/>
          </p:cNvSpPr>
          <p:nvPr/>
        </p:nvSpPr>
        <p:spPr>
          <a:xfrm>
            <a:off x="11073" y="4941986"/>
            <a:ext cx="611230" cy="61123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8" name="Oval 97"/>
          <p:cNvSpPr>
            <a:spLocks noChangeAspect="1"/>
          </p:cNvSpPr>
          <p:nvPr/>
        </p:nvSpPr>
        <p:spPr>
          <a:xfrm>
            <a:off x="-69625" y="6172569"/>
            <a:ext cx="778097" cy="750322"/>
          </a:xfrm>
          <a:custGeom>
            <a:avLst/>
            <a:gdLst/>
            <a:ahLst/>
            <a:cxnLst/>
            <a:rect l="l" t="t" r="r" b="b"/>
            <a:pathLst>
              <a:path w="778097" h="750322">
                <a:moveTo>
                  <a:pt x="261411" y="0"/>
                </a:moveTo>
                <a:cubicBezTo>
                  <a:pt x="546769" y="0"/>
                  <a:pt x="778097" y="231328"/>
                  <a:pt x="778097" y="516686"/>
                </a:cubicBezTo>
                <a:cubicBezTo>
                  <a:pt x="778097" y="601179"/>
                  <a:pt x="757816" y="680934"/>
                  <a:pt x="719843" y="750322"/>
                </a:cubicBezTo>
                <a:lnTo>
                  <a:pt x="0" y="750322"/>
                </a:lnTo>
                <a:lnTo>
                  <a:pt x="0" y="73330"/>
                </a:lnTo>
                <a:cubicBezTo>
                  <a:pt x="75863" y="26083"/>
                  <a:pt x="165591" y="0"/>
                  <a:pt x="261411"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99" name="Oval 98"/>
          <p:cNvSpPr>
            <a:spLocks noChangeAspect="1"/>
          </p:cNvSpPr>
          <p:nvPr/>
        </p:nvSpPr>
        <p:spPr>
          <a:xfrm>
            <a:off x="-69625" y="5158575"/>
            <a:ext cx="563524" cy="897560"/>
          </a:xfrm>
          <a:custGeom>
            <a:avLst/>
            <a:gdLst/>
            <a:ahLst/>
            <a:cxnLst/>
            <a:rect l="l" t="t" r="r" b="b"/>
            <a:pathLst>
              <a:path w="563524" h="897560">
                <a:moveTo>
                  <a:pt x="114744" y="0"/>
                </a:moveTo>
                <a:cubicBezTo>
                  <a:pt x="362598" y="0"/>
                  <a:pt x="563524" y="200926"/>
                  <a:pt x="563524" y="448780"/>
                </a:cubicBezTo>
                <a:cubicBezTo>
                  <a:pt x="563524" y="696634"/>
                  <a:pt x="362598" y="897560"/>
                  <a:pt x="114744" y="897560"/>
                </a:cubicBezTo>
                <a:cubicBezTo>
                  <a:pt x="74918" y="897560"/>
                  <a:pt x="36304" y="892373"/>
                  <a:pt x="0" y="880900"/>
                </a:cubicBezTo>
                <a:lnTo>
                  <a:pt x="0" y="16661"/>
                </a:lnTo>
                <a:cubicBezTo>
                  <a:pt x="36304" y="5188"/>
                  <a:pt x="74918" y="0"/>
                  <a:pt x="114744"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0" name="Oval 99"/>
          <p:cNvSpPr>
            <a:spLocks noChangeAspect="1"/>
          </p:cNvSpPr>
          <p:nvPr/>
        </p:nvSpPr>
        <p:spPr>
          <a:xfrm>
            <a:off x="-25758" y="482386"/>
            <a:ext cx="598416" cy="905704"/>
          </a:xfrm>
          <a:custGeom>
            <a:avLst/>
            <a:gdLst/>
            <a:ahLst/>
            <a:cxnLst/>
            <a:rect l="l" t="t" r="r" b="b"/>
            <a:pathLst>
              <a:path w="598416" h="905704">
                <a:moveTo>
                  <a:pt x="145564" y="0"/>
                </a:moveTo>
                <a:cubicBezTo>
                  <a:pt x="395667" y="0"/>
                  <a:pt x="598416" y="202749"/>
                  <a:pt x="598416" y="452852"/>
                </a:cubicBezTo>
                <a:cubicBezTo>
                  <a:pt x="598416" y="702955"/>
                  <a:pt x="395667" y="905704"/>
                  <a:pt x="145564" y="905704"/>
                </a:cubicBezTo>
                <a:cubicBezTo>
                  <a:pt x="94398" y="905704"/>
                  <a:pt x="45214" y="897218"/>
                  <a:pt x="0" y="879648"/>
                </a:cubicBezTo>
                <a:lnTo>
                  <a:pt x="0" y="26056"/>
                </a:lnTo>
                <a:cubicBezTo>
                  <a:pt x="45214" y="8486"/>
                  <a:pt x="94398" y="0"/>
                  <a:pt x="145564" y="0"/>
                </a:cubicBezTo>
                <a:close/>
              </a:path>
            </a:pathLst>
          </a:cu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1" name="Oval 100"/>
          <p:cNvSpPr>
            <a:spLocks noChangeAspect="1"/>
          </p:cNvSpPr>
          <p:nvPr/>
        </p:nvSpPr>
        <p:spPr>
          <a:xfrm>
            <a:off x="474208" y="836793"/>
            <a:ext cx="910817" cy="910817"/>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2" name="Oval 101"/>
          <p:cNvSpPr>
            <a:spLocks noChangeAspect="1"/>
          </p:cNvSpPr>
          <p:nvPr/>
        </p:nvSpPr>
        <p:spPr>
          <a:xfrm>
            <a:off x="319223" y="1452260"/>
            <a:ext cx="772993" cy="772993"/>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3" name="Oval 102"/>
          <p:cNvSpPr>
            <a:spLocks noChangeAspect="1"/>
          </p:cNvSpPr>
          <p:nvPr/>
        </p:nvSpPr>
        <p:spPr>
          <a:xfrm>
            <a:off x="371257" y="1886983"/>
            <a:ext cx="610366" cy="610366"/>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4" name="Oval 103"/>
          <p:cNvSpPr>
            <a:spLocks noChangeAspect="1"/>
          </p:cNvSpPr>
          <p:nvPr/>
        </p:nvSpPr>
        <p:spPr>
          <a:xfrm>
            <a:off x="154676" y="1919682"/>
            <a:ext cx="521764" cy="52176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5" name="Oval 104"/>
          <p:cNvSpPr>
            <a:spLocks noChangeAspect="1"/>
          </p:cNvSpPr>
          <p:nvPr/>
        </p:nvSpPr>
        <p:spPr>
          <a:xfrm>
            <a:off x="7302517" y="-61709"/>
            <a:ext cx="910818" cy="750833"/>
          </a:xfrm>
          <a:custGeom>
            <a:avLst/>
            <a:gdLst/>
            <a:ahLst/>
            <a:cxnLst/>
            <a:rect l="l" t="t" r="r" b="b"/>
            <a:pathLst>
              <a:path w="910818" h="750833">
                <a:moveTo>
                  <a:pt x="111441" y="0"/>
                </a:moveTo>
                <a:lnTo>
                  <a:pt x="799378" y="0"/>
                </a:lnTo>
                <a:cubicBezTo>
                  <a:pt x="869408" y="78400"/>
                  <a:pt x="910818" y="182076"/>
                  <a:pt x="910818" y="295424"/>
                </a:cubicBezTo>
                <a:cubicBezTo>
                  <a:pt x="910818" y="546939"/>
                  <a:pt x="706924" y="750833"/>
                  <a:pt x="455409" y="750833"/>
                </a:cubicBezTo>
                <a:cubicBezTo>
                  <a:pt x="203894" y="750833"/>
                  <a:pt x="0" y="546939"/>
                  <a:pt x="0" y="295424"/>
                </a:cubicBezTo>
                <a:cubicBezTo>
                  <a:pt x="0" y="182076"/>
                  <a:pt x="41410" y="78400"/>
                  <a:pt x="111441"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6" name="Oval 105"/>
          <p:cNvSpPr>
            <a:spLocks noChangeAspect="1"/>
          </p:cNvSpPr>
          <p:nvPr/>
        </p:nvSpPr>
        <p:spPr>
          <a:xfrm>
            <a:off x="8718124" y="-61709"/>
            <a:ext cx="473874" cy="613011"/>
          </a:xfrm>
          <a:custGeom>
            <a:avLst/>
            <a:gdLst/>
            <a:ahLst/>
            <a:cxnLst/>
            <a:rect l="l" t="t" r="r" b="b"/>
            <a:pathLst>
              <a:path w="473874" h="613011">
                <a:moveTo>
                  <a:pt x="29684" y="0"/>
                </a:moveTo>
                <a:lnTo>
                  <a:pt x="473874" y="0"/>
                </a:lnTo>
                <a:lnTo>
                  <a:pt x="473874" y="611150"/>
                </a:lnTo>
                <a:cubicBezTo>
                  <a:pt x="467789" y="612887"/>
                  <a:pt x="461614" y="613011"/>
                  <a:pt x="455409" y="613011"/>
                </a:cubicBezTo>
                <a:cubicBezTo>
                  <a:pt x="203894" y="613011"/>
                  <a:pt x="0" y="409117"/>
                  <a:pt x="0" y="157602"/>
                </a:cubicBezTo>
                <a:cubicBezTo>
                  <a:pt x="0" y="101995"/>
                  <a:pt x="9966" y="48716"/>
                  <a:pt x="29684"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7" name="Oval 106"/>
          <p:cNvSpPr>
            <a:spLocks noChangeAspect="1"/>
          </p:cNvSpPr>
          <p:nvPr/>
        </p:nvSpPr>
        <p:spPr>
          <a:xfrm>
            <a:off x="7748238" y="282933"/>
            <a:ext cx="1128521" cy="1128521"/>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8" name="Oval 107"/>
          <p:cNvSpPr>
            <a:spLocks noChangeAspect="1"/>
          </p:cNvSpPr>
          <p:nvPr/>
        </p:nvSpPr>
        <p:spPr>
          <a:xfrm>
            <a:off x="8914718" y="749603"/>
            <a:ext cx="277280" cy="907992"/>
          </a:xfrm>
          <a:custGeom>
            <a:avLst/>
            <a:gdLst/>
            <a:ahLst/>
            <a:cxnLst/>
            <a:rect l="l" t="t" r="r" b="b"/>
            <a:pathLst>
              <a:path w="277280" h="907992">
                <a:moveTo>
                  <a:pt x="277280" y="0"/>
                </a:moveTo>
                <a:lnTo>
                  <a:pt x="277280" y="907992"/>
                </a:lnTo>
                <a:cubicBezTo>
                  <a:pt x="112021" y="824131"/>
                  <a:pt x="0" y="652146"/>
                  <a:pt x="0" y="453996"/>
                </a:cubicBezTo>
                <a:cubicBezTo>
                  <a:pt x="0" y="255847"/>
                  <a:pt x="112021" y="83861"/>
                  <a:pt x="277280" y="0"/>
                </a:cubicBezTo>
                <a:close/>
              </a:path>
            </a:pathLst>
          </a:cu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09" name="Oval 108"/>
          <p:cNvSpPr>
            <a:spLocks noChangeAspect="1"/>
          </p:cNvSpPr>
          <p:nvPr/>
        </p:nvSpPr>
        <p:spPr>
          <a:xfrm>
            <a:off x="7590871" y="728498"/>
            <a:ext cx="969734" cy="969734"/>
          </a:xfrm>
          <a:prstGeom prst="ellipse">
            <a:avLst/>
          </a:prstGeom>
          <a:solidFill>
            <a:schemeClr val="accent3">
              <a:lumMod val="60000"/>
              <a:lumOff val="40000"/>
              <a:alpha val="5000"/>
            </a:schemeClr>
          </a:solidFill>
          <a:ln w="63500" cap="rnd" cmpd="sng" algn="ctr">
            <a:solidFill>
              <a:schemeClr val="accent3">
                <a:lumMod val="60000"/>
                <a:lumOff val="40000"/>
                <a:alpha val="30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0" name="Oval 109"/>
          <p:cNvSpPr>
            <a:spLocks noChangeAspect="1"/>
          </p:cNvSpPr>
          <p:nvPr/>
        </p:nvSpPr>
        <p:spPr>
          <a:xfrm>
            <a:off x="7470041" y="1326476"/>
            <a:ext cx="608190" cy="608190"/>
          </a:xfrm>
          <a:prstGeom prst="ellipse">
            <a:avLst/>
          </a:prstGeom>
          <a:solidFill>
            <a:schemeClr val="accent3">
              <a:lumMod val="60000"/>
              <a:lumOff val="40000"/>
              <a:alpha val="5000"/>
            </a:schemeClr>
          </a:solidFill>
          <a:ln w="12700" cap="rnd" cmpd="sng" algn="ctr">
            <a:solidFill>
              <a:schemeClr val="accent3">
                <a:lumMod val="60000"/>
                <a:lumOff val="40000"/>
                <a:alpha val="30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1" name="Oval 110"/>
          <p:cNvSpPr>
            <a:spLocks noChangeAspect="1"/>
          </p:cNvSpPr>
          <p:nvPr/>
        </p:nvSpPr>
        <p:spPr>
          <a:xfrm>
            <a:off x="7629941" y="5611427"/>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2" name="Oval 111"/>
          <p:cNvSpPr>
            <a:spLocks noChangeAspect="1"/>
          </p:cNvSpPr>
          <p:nvPr/>
        </p:nvSpPr>
        <p:spPr>
          <a:xfrm>
            <a:off x="6972882" y="5242254"/>
            <a:ext cx="738345" cy="7383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3" name="Oval 112"/>
          <p:cNvSpPr>
            <a:spLocks noChangeAspect="1"/>
          </p:cNvSpPr>
          <p:nvPr/>
        </p:nvSpPr>
        <p:spPr>
          <a:xfrm>
            <a:off x="7494454" y="4928166"/>
            <a:ext cx="738345" cy="738345"/>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4" name="Oval 113"/>
          <p:cNvSpPr>
            <a:spLocks noChangeAspect="1"/>
          </p:cNvSpPr>
          <p:nvPr/>
        </p:nvSpPr>
        <p:spPr>
          <a:xfrm>
            <a:off x="8229034" y="5666511"/>
            <a:ext cx="605634" cy="605634"/>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5" name="Oval 114"/>
          <p:cNvSpPr>
            <a:spLocks noChangeAspect="1"/>
          </p:cNvSpPr>
          <p:nvPr/>
        </p:nvSpPr>
        <p:spPr>
          <a:xfrm>
            <a:off x="8078231" y="4097842"/>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6" name="Oval 115"/>
          <p:cNvSpPr>
            <a:spLocks noChangeAspect="1"/>
          </p:cNvSpPr>
          <p:nvPr/>
        </p:nvSpPr>
        <p:spPr>
          <a:xfrm>
            <a:off x="8411816" y="5057878"/>
            <a:ext cx="553549" cy="553549"/>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117" name="Oval 116"/>
          <p:cNvSpPr>
            <a:spLocks noChangeAspect="1"/>
          </p:cNvSpPr>
          <p:nvPr/>
        </p:nvSpPr>
        <p:spPr>
          <a:xfrm>
            <a:off x="8688590" y="4790335"/>
            <a:ext cx="503408" cy="553550"/>
          </a:xfrm>
          <a:custGeom>
            <a:avLst/>
            <a:gdLst/>
            <a:ahLst/>
            <a:cxnLst/>
            <a:rect l="l" t="t" r="r" b="b"/>
            <a:pathLst>
              <a:path w="503408" h="553550">
                <a:moveTo>
                  <a:pt x="276775" y="0"/>
                </a:moveTo>
                <a:cubicBezTo>
                  <a:pt x="370698" y="0"/>
                  <a:pt x="453694" y="46784"/>
                  <a:pt x="503408" y="118545"/>
                </a:cubicBezTo>
                <a:lnTo>
                  <a:pt x="503408" y="435005"/>
                </a:lnTo>
                <a:cubicBezTo>
                  <a:pt x="453694" y="506767"/>
                  <a:pt x="370698" y="553550"/>
                  <a:pt x="276775" y="553550"/>
                </a:cubicBezTo>
                <a:cubicBezTo>
                  <a:pt x="123916" y="553550"/>
                  <a:pt x="0" y="429634"/>
                  <a:pt x="0" y="276775"/>
                </a:cubicBezTo>
                <a:cubicBezTo>
                  <a:pt x="0" y="123916"/>
                  <a:pt x="123916" y="0"/>
                  <a:pt x="276775" y="0"/>
                </a:cubicBezTo>
                <a:close/>
              </a:path>
            </a:pathLst>
          </a:cu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17707A27-754F-40EB-80BC-D8D368FC90C9}" type="datetimeFigureOut">
              <a:rPr lang="en-US" smtClean="0"/>
              <a:pPr/>
              <a:t>10/9/2016</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9360F7FD-7F24-4EB5-B2F0-333A10A97CB6}" type="slidenum">
              <a:rPr lang="en-US" smtClean="0"/>
              <a:pPr/>
              <a:t>‹#›</a:t>
            </a:fld>
            <a:endParaRPr lang="en-US"/>
          </a:p>
        </p:txBody>
      </p:sp>
      <p:sp>
        <p:nvSpPr>
          <p:cNvPr id="55" name="Oval 54"/>
          <p:cNvSpPr>
            <a:spLocks noChangeAspect="1"/>
          </p:cNvSpPr>
          <p:nvPr/>
        </p:nvSpPr>
        <p:spPr>
          <a:xfrm>
            <a:off x="1583172" y="5454223"/>
            <a:ext cx="1909234" cy="1468668"/>
          </a:xfrm>
          <a:custGeom>
            <a:avLst/>
            <a:gdLst/>
            <a:ahLst/>
            <a:cxnLst/>
            <a:rect l="l" t="t" r="r" b="b"/>
            <a:pathLst>
              <a:path w="1909234" h="1468668">
                <a:moveTo>
                  <a:pt x="954617" y="0"/>
                </a:moveTo>
                <a:cubicBezTo>
                  <a:pt x="1481837" y="0"/>
                  <a:pt x="1909234" y="427397"/>
                  <a:pt x="1909234" y="954617"/>
                </a:cubicBezTo>
                <a:cubicBezTo>
                  <a:pt x="1909234" y="1144075"/>
                  <a:pt x="1854043" y="1320642"/>
                  <a:pt x="1758159" y="1468668"/>
                </a:cubicBezTo>
                <a:lnTo>
                  <a:pt x="151075" y="1468668"/>
                </a:lnTo>
                <a:cubicBezTo>
                  <a:pt x="55192" y="1320642"/>
                  <a:pt x="0" y="1144075"/>
                  <a:pt x="0" y="954617"/>
                </a:cubicBezTo>
                <a:cubicBezTo>
                  <a:pt x="0" y="427397"/>
                  <a:pt x="427397" y="0"/>
                  <a:pt x="954617"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57" name="Oval 56"/>
          <p:cNvSpPr>
            <a:spLocks noChangeAspect="1"/>
          </p:cNvSpPr>
          <p:nvPr/>
        </p:nvSpPr>
        <p:spPr>
          <a:xfrm>
            <a:off x="8570944" y="3382942"/>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8" name="Oval 57"/>
          <p:cNvSpPr>
            <a:spLocks noChangeAspect="1"/>
          </p:cNvSpPr>
          <p:nvPr/>
        </p:nvSpPr>
        <p:spPr>
          <a:xfrm>
            <a:off x="8398204" y="35360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59" name="Oval 58"/>
          <p:cNvSpPr>
            <a:spLocks noChangeAspect="1"/>
          </p:cNvSpPr>
          <p:nvPr/>
        </p:nvSpPr>
        <p:spPr>
          <a:xfrm>
            <a:off x="8608408" y="3688497"/>
            <a:ext cx="306310" cy="306310"/>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0" name="Oval 59"/>
          <p:cNvSpPr>
            <a:spLocks noChangeAspect="1"/>
          </p:cNvSpPr>
          <p:nvPr/>
        </p:nvSpPr>
        <p:spPr>
          <a:xfrm>
            <a:off x="154676" y="2698928"/>
            <a:ext cx="467627" cy="467627"/>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1" name="Oval 60"/>
          <p:cNvSpPr>
            <a:spLocks noChangeAspect="1"/>
          </p:cNvSpPr>
          <p:nvPr/>
        </p:nvSpPr>
        <p:spPr>
          <a:xfrm>
            <a:off x="474208" y="3166555"/>
            <a:ext cx="458770" cy="458770"/>
          </a:xfrm>
          <a:prstGeom prst="ellipse">
            <a:avLst/>
          </a:prstGeom>
          <a:solidFill>
            <a:schemeClr val="accent3">
              <a:lumMod val="60000"/>
              <a:lumOff val="40000"/>
              <a:alpha val="5000"/>
            </a:schemeClr>
          </a:solidFill>
          <a:ln w="12700" cap="rnd" cmpd="sng" algn="ctr">
            <a:solidFill>
              <a:schemeClr val="accent3">
                <a:lumMod val="60000"/>
                <a:lumOff val="40000"/>
                <a:alpha val="15000"/>
              </a:schemeClr>
            </a:solidFill>
            <a:prstDash val="solid"/>
            <a:round/>
            <a:headEnd type="none" w="med" len="med"/>
            <a:tailEnd type="none" w="med" len="med"/>
          </a:ln>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2" name="Oval 61"/>
          <p:cNvSpPr>
            <a:spLocks noChangeAspect="1"/>
          </p:cNvSpPr>
          <p:nvPr/>
        </p:nvSpPr>
        <p:spPr>
          <a:xfrm>
            <a:off x="270258" y="3382942"/>
            <a:ext cx="352045" cy="352045"/>
          </a:xfrm>
          <a:prstGeom prst="ellipse">
            <a:avLst/>
          </a:prstGeom>
          <a:solidFill>
            <a:schemeClr val="accent3">
              <a:lumMod val="60000"/>
              <a:lumOff val="40000"/>
              <a:alpha val="5000"/>
            </a:schemeClr>
          </a:solidFill>
          <a:ln w="63500" cap="rnd" cmpd="sng" algn="ctr">
            <a:solidFill>
              <a:schemeClr val="accent3">
                <a:lumMod val="60000"/>
                <a:lumOff val="40000"/>
                <a:alpha val="15000"/>
              </a:schemeClr>
            </a:solidFill>
            <a:prstDash val="solid"/>
            <a:round/>
            <a:headEnd type="none" w="med" len="med"/>
            <a:tailEnd type="none" w="med" len="med"/>
          </a:ln>
          <a:effectLst>
            <a:softEdge rad="63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
        <p:nvSpPr>
          <p:cNvPr id="63" name="Oval 62"/>
          <p:cNvSpPr>
            <a:spLocks noChangeAspect="1"/>
          </p:cNvSpPr>
          <p:nvPr/>
        </p:nvSpPr>
        <p:spPr>
          <a:xfrm>
            <a:off x="-86601" y="2581479"/>
            <a:ext cx="1360441" cy="1909234"/>
          </a:xfrm>
          <a:custGeom>
            <a:avLst/>
            <a:gdLst/>
            <a:ahLst/>
            <a:cxnLst/>
            <a:rect l="l" t="t" r="r" b="b"/>
            <a:pathLst>
              <a:path w="1360441" h="1909234">
                <a:moveTo>
                  <a:pt x="405824" y="0"/>
                </a:moveTo>
                <a:cubicBezTo>
                  <a:pt x="933044" y="0"/>
                  <a:pt x="1360441" y="427397"/>
                  <a:pt x="1360441" y="954617"/>
                </a:cubicBezTo>
                <a:cubicBezTo>
                  <a:pt x="1360441" y="1481837"/>
                  <a:pt x="933044" y="1909234"/>
                  <a:pt x="405824" y="1909234"/>
                </a:cubicBezTo>
                <a:cubicBezTo>
                  <a:pt x="260527" y="1909234"/>
                  <a:pt x="122812" y="1876773"/>
                  <a:pt x="0" y="1817719"/>
                </a:cubicBezTo>
                <a:lnTo>
                  <a:pt x="0" y="91515"/>
                </a:lnTo>
                <a:cubicBezTo>
                  <a:pt x="122812" y="32461"/>
                  <a:pt x="260527" y="0"/>
                  <a:pt x="405824" y="0"/>
                </a:cubicBezTo>
                <a:close/>
              </a:path>
            </a:pathLst>
          </a:custGeom>
          <a:solidFill>
            <a:schemeClr val="tx2">
              <a:lumMod val="75000"/>
              <a:alpha val="8000"/>
            </a:schemeClr>
          </a:solidFill>
          <a:ln w="330200" cap="rnd" cmpd="sng" algn="ctr">
            <a:solidFill>
              <a:schemeClr val="accent3">
                <a:lumMod val="60000"/>
                <a:lumOff val="40000"/>
                <a:alpha val="0"/>
              </a:schemeClr>
            </a:solidFill>
            <a:prstDash val="solid"/>
            <a:round/>
            <a:headEnd type="none" w="med" len="med"/>
            <a:tailEnd type="none" w="med" len="med"/>
          </a:ln>
          <a:effectLst>
            <a:softEdge rad="3175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ln w="317500">
                <a:solidFill>
                  <a:schemeClr val="tx1"/>
                </a:solidFill>
              </a:ln>
            </a:endParaRPr>
          </a:p>
        </p:txBody>
      </p:sp>
      <p:sp>
        <p:nvSpPr>
          <p:cNvPr id="64" name="Oval 63"/>
          <p:cNvSpPr>
            <a:spLocks noChangeAspect="1"/>
          </p:cNvSpPr>
          <p:nvPr/>
        </p:nvSpPr>
        <p:spPr>
          <a:xfrm>
            <a:off x="6173123" y="2395416"/>
            <a:ext cx="1218253" cy="1218253"/>
          </a:xfrm>
          <a:prstGeom prst="ellipse">
            <a:avLst/>
          </a:prstGeom>
          <a:solidFill>
            <a:schemeClr val="tx2">
              <a:lumMod val="75000"/>
              <a:alpha val="10000"/>
            </a:schemeClr>
          </a:solidFill>
          <a:ln w="177800" cap="rnd" cmpd="sng" algn="ctr">
            <a:solidFill>
              <a:schemeClr val="tx2">
                <a:lumMod val="60000"/>
                <a:lumOff val="40000"/>
                <a:alpha val="0"/>
              </a:schemeClr>
            </a:solidFill>
            <a:prstDash val="solid"/>
            <a:round/>
            <a:headEnd type="none" w="med" len="med"/>
            <a:tailEnd type="none" w="med" len="med"/>
          </a:ln>
          <a:effectLst>
            <a:softEdge rad="152400"/>
          </a:effectLst>
        </p:spPr>
        <p:style>
          <a:lnRef idx="3">
            <a:schemeClr val="lt1"/>
          </a:lnRef>
          <a:fillRef idx="1">
            <a:schemeClr val="accent3"/>
          </a:fillRef>
          <a:effectRef idx="1">
            <a:schemeClr val="accent3"/>
          </a:effectRef>
          <a:fontRef idx="minor">
            <a:schemeClr val="lt1"/>
          </a:fontRef>
        </p:style>
        <p:txBody>
          <a:bodyPr rtlCol="0" anchor="ctr"/>
          <a:lstStyle/>
          <a:p>
            <a:pPr algn="ctr"/>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iming>
    <p:tnLst>
      <p:par>
        <p:cTn id="1" dur="indefinite" restart="never" nodeType="tmRoot"/>
      </p:par>
    </p:tnLst>
  </p:timing>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420888"/>
            <a:ext cx="8062912" cy="1470025"/>
          </a:xfrm>
        </p:spPr>
        <p:txBody>
          <a:bodyPr/>
          <a:lstStyle/>
          <a:p>
            <a:pPr algn="ctr"/>
            <a:r>
              <a:rPr lang="fa-IR" dirty="0" smtClean="0">
                <a:solidFill>
                  <a:schemeClr val="accent1">
                    <a:lumMod val="75000"/>
                  </a:schemeClr>
                </a:solidFill>
              </a:rPr>
              <a:t>به نام خدا</a:t>
            </a:r>
            <a:endParaRPr lang="en-US" dirty="0">
              <a:solidFill>
                <a:schemeClr val="accent1">
                  <a:lumMod val="75000"/>
                </a:schemeClr>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354112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ثبت پاسخ ها:</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ثبت پاسخ های کلامی به همان صورتی که آزمودنی بیان می کند تا در زمان نمره گذاری مشکلی بوجود نیاید.</a:t>
            </a:r>
          </a:p>
          <a:p>
            <a:pPr marL="64008" indent="0" algn="just" rtl="1">
              <a:buNone/>
            </a:pPr>
            <a:endParaRPr lang="fa-IR" dirty="0">
              <a:solidFill>
                <a:schemeClr val="bg1"/>
              </a:solidFill>
            </a:endParaRPr>
          </a:p>
          <a:p>
            <a:pPr marL="64008" indent="0" algn="just" rtl="1">
              <a:buNone/>
            </a:pPr>
            <a:r>
              <a:rPr lang="fa-IR" dirty="0" smtClean="0">
                <a:solidFill>
                  <a:schemeClr val="bg1"/>
                </a:solidFill>
              </a:rPr>
              <a:t>برای افزایش دقت در نمره گذاری آزماینده می تواند در مورد برخی سوالات از آزمودنی توضیح بخواهد.</a:t>
            </a:r>
          </a:p>
        </p:txBody>
      </p:sp>
    </p:spTree>
    <p:extLst>
      <p:ext uri="{BB962C8B-B14F-4D97-AF65-F5344CB8AC3E}">
        <p14:creationId xmlns:p14="http://schemas.microsoft.com/office/powerpoint/2010/main" val="396653646"/>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lstStyle/>
          <a:p>
            <a:pPr algn="r" rtl="1"/>
            <a:r>
              <a:rPr lang="fa-IR" dirty="0" smtClean="0">
                <a:solidFill>
                  <a:schemeClr val="bg1"/>
                </a:solidFill>
              </a:rPr>
              <a:t>روش اجرا مازها:</a:t>
            </a:r>
            <a:endParaRPr lang="fa-IR" dirty="0"/>
          </a:p>
        </p:txBody>
      </p:sp>
      <p:sp>
        <p:nvSpPr>
          <p:cNvPr id="3" name="Content Placeholder 2"/>
          <p:cNvSpPr>
            <a:spLocks noGrp="1"/>
          </p:cNvSpPr>
          <p:nvPr>
            <p:ph idx="1"/>
          </p:nvPr>
        </p:nvSpPr>
        <p:spPr/>
        <p:txBody>
          <a:bodyPr>
            <a:normAutofit lnSpcReduction="10000"/>
          </a:bodyPr>
          <a:lstStyle/>
          <a:p>
            <a:pPr algn="just" rtl="1">
              <a:buNone/>
            </a:pPr>
            <a:r>
              <a:rPr lang="fa-IR" b="1" dirty="0" smtClean="0">
                <a:solidFill>
                  <a:schemeClr val="bg1"/>
                </a:solidFill>
              </a:rPr>
              <a:t>ماز(3):</a:t>
            </a:r>
          </a:p>
          <a:p>
            <a:pPr algn="just" rtl="1">
              <a:buNone/>
            </a:pPr>
            <a:r>
              <a:rPr lang="fa-IR" dirty="0" smtClean="0">
                <a:solidFill>
                  <a:schemeClr val="bg1"/>
                </a:solidFill>
              </a:rPr>
              <a:t>در حالی که به ماز سه اشاره می کنیم و می گوییم:حالا سعی کن این یکی را انجام دهی.از اینجا شروع کن،جائی که دختر هست(اشاره می کنیم) و راه خروج را پیدا کن.خوب دقت کن تا مرتکب خطا نشوی.30 ثانیه به او وقت می دهیم</a:t>
            </a:r>
          </a:p>
          <a:p>
            <a:pPr algn="just" rtl="1">
              <a:buNone/>
            </a:pPr>
            <a:r>
              <a:rPr lang="fa-IR" b="1" dirty="0" smtClean="0">
                <a:solidFill>
                  <a:schemeClr val="bg1"/>
                </a:solidFill>
              </a:rPr>
              <a:t>ماز(4):</a:t>
            </a:r>
          </a:p>
          <a:p>
            <a:pPr algn="just" rtl="1">
              <a:buNone/>
            </a:pPr>
            <a:r>
              <a:rPr lang="fa-IR" dirty="0" smtClean="0">
                <a:solidFill>
                  <a:schemeClr val="bg1"/>
                </a:solidFill>
              </a:rPr>
              <a:t>در حالی که به ماز 4 اشاره می کنیم،می گوییم حالا از این جا شروع کن و راه خروجی را پیدا کن.30 ثانیه هم زمان می دهیم.</a:t>
            </a:r>
          </a:p>
          <a:p>
            <a:pPr algn="just" rtl="1">
              <a:buNone/>
            </a:pPr>
            <a:endParaRPr lang="fa-IR" b="1" dirty="0">
              <a:solidFill>
                <a:schemeClr val="bg1"/>
              </a:solidFill>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روش اجرا مازها:</a:t>
            </a:r>
            <a:endParaRPr lang="fa-IR" dirty="0"/>
          </a:p>
        </p:txBody>
      </p:sp>
      <p:sp>
        <p:nvSpPr>
          <p:cNvPr id="3" name="Content Placeholder 2"/>
          <p:cNvSpPr>
            <a:spLocks noGrp="1"/>
          </p:cNvSpPr>
          <p:nvPr>
            <p:ph idx="1"/>
          </p:nvPr>
        </p:nvSpPr>
        <p:spPr/>
        <p:txBody>
          <a:bodyPr>
            <a:normAutofit lnSpcReduction="10000"/>
          </a:bodyPr>
          <a:lstStyle/>
          <a:p>
            <a:pPr algn="just" rtl="1">
              <a:buNone/>
            </a:pPr>
            <a:r>
              <a:rPr lang="fa-IR" b="1" dirty="0" smtClean="0">
                <a:solidFill>
                  <a:schemeClr val="bg1"/>
                </a:solidFill>
              </a:rPr>
              <a:t>روش اجرا برای آزمودنی بالای 7 سال:</a:t>
            </a:r>
          </a:p>
          <a:p>
            <a:pPr algn="just" rtl="1">
              <a:buNone/>
            </a:pPr>
            <a:r>
              <a:rPr lang="fa-IR" dirty="0" smtClean="0">
                <a:solidFill>
                  <a:schemeClr val="bg1"/>
                </a:solidFill>
              </a:rPr>
              <a:t>با ماز 4 شروع می کنیم و در حالی که به ماز 4 اشاره می کنیم به آزمودنی میگوییم تو باید از اینجا شروع کنی(اشاره به پسر؟)و راه خروجی را خودت پیدا کنی(اشاره به راه خروجی) بدون ایین که خطی را قطع کنی.باید دقت کنی وارد کوچه های بن بست نشوی و با خطوط هم تماس نداشته باشی.آیا فهمیدی؟</a:t>
            </a:r>
          </a:p>
          <a:p>
            <a:pPr algn="just" rtl="1">
              <a:buNone/>
            </a:pPr>
            <a:r>
              <a:rPr lang="fa-IR" dirty="0" smtClean="0">
                <a:solidFill>
                  <a:schemeClr val="bg1"/>
                </a:solidFill>
              </a:rPr>
              <a:t>اگر آزمودنی سوال نداشت یک مداد قرمز را در اختیار او گذاشته و می گوییم:</a:t>
            </a:r>
            <a:endParaRPr lang="fa-IR" dirty="0">
              <a:solidFill>
                <a:schemeClr val="bg1"/>
              </a:solidFill>
            </a:endParaRP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85728"/>
            <a:ext cx="8229600" cy="1399032"/>
          </a:xfrm>
        </p:spPr>
        <p:txBody>
          <a:bodyPr/>
          <a:lstStyle/>
          <a:p>
            <a:pPr algn="r" rtl="1"/>
            <a:r>
              <a:rPr lang="fa-IR" dirty="0" smtClean="0">
                <a:solidFill>
                  <a:schemeClr val="bg1"/>
                </a:solidFill>
              </a:rPr>
              <a:t>روش اجرا مازها: </a:t>
            </a:r>
            <a:endParaRPr lang="fa-IR" dirty="0"/>
          </a:p>
        </p:txBody>
      </p:sp>
      <p:sp>
        <p:nvSpPr>
          <p:cNvPr id="3" name="Content Placeholder 2"/>
          <p:cNvSpPr>
            <a:spLocks noGrp="1"/>
          </p:cNvSpPr>
          <p:nvPr>
            <p:ph idx="1"/>
          </p:nvPr>
        </p:nvSpPr>
        <p:spPr/>
        <p:txBody>
          <a:bodyPr>
            <a:normAutofit lnSpcReduction="10000"/>
          </a:bodyPr>
          <a:lstStyle/>
          <a:p>
            <a:pPr algn="just" rtl="1">
              <a:buNone/>
            </a:pPr>
            <a:r>
              <a:rPr lang="fa-IR" dirty="0" smtClean="0">
                <a:solidFill>
                  <a:schemeClr val="bg1"/>
                </a:solidFill>
              </a:rPr>
              <a:t>خوب شروع کن از اینجا(اشاره می کنیم)و راه خروجی را پیدا کن.تو نباید تا زمانی که کارت تمام شود مداد را از روی کاغذ بر داری.شروع کن.مدت زمان 30 ثانیه را برای این ماز در نظر می گیریم. اگر کودک نمره کامل (3 امتیاز)روی ماز 4 گرفت نمره کامل ماز های 1،2،3 را(هرکدام 2 امتیاز) به او می دهیم و به ماز 5 می پردازیم.اگر او روی ماز 4 نمره کامل نگیرد 3 ماز اول را مطابق دستورالعمل اجرا می کنیم و سپس به ماز 5 می پردازیم. </a:t>
            </a:r>
            <a:endParaRPr lang="fa-IR" dirty="0">
              <a:solidFill>
                <a:schemeClr val="bg1"/>
              </a:solidFill>
            </a:endParaRP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روش اجرا مازها:</a:t>
            </a:r>
            <a:endParaRPr lang="fa-IR" dirty="0"/>
          </a:p>
        </p:txBody>
      </p:sp>
      <p:sp>
        <p:nvSpPr>
          <p:cNvPr id="3" name="Content Placeholder 2"/>
          <p:cNvSpPr>
            <a:spLocks noGrp="1"/>
          </p:cNvSpPr>
          <p:nvPr>
            <p:ph idx="1"/>
          </p:nvPr>
        </p:nvSpPr>
        <p:spPr/>
        <p:txBody>
          <a:bodyPr/>
          <a:lstStyle/>
          <a:p>
            <a:pPr algn="just" rtl="1">
              <a:buNone/>
            </a:pPr>
            <a:r>
              <a:rPr lang="fa-IR" dirty="0" smtClean="0">
                <a:solidFill>
                  <a:schemeClr val="bg1"/>
                </a:solidFill>
              </a:rPr>
              <a:t>اگر آزمودنی در ماز 4 نمره صفر گرفت  اول ماز نمونه </a:t>
            </a:r>
            <a:r>
              <a:rPr lang="en-US" dirty="0" smtClean="0">
                <a:solidFill>
                  <a:schemeClr val="bg1"/>
                </a:solidFill>
              </a:rPr>
              <a:t>         </a:t>
            </a:r>
            <a:r>
              <a:rPr lang="fa-IR" dirty="0" smtClean="0">
                <a:solidFill>
                  <a:schemeClr val="bg1"/>
                </a:solidFill>
              </a:rPr>
              <a:t> را اجرا می کنیم و سپس ماز های 1 تا 3 را اجرا می کنیم.آنگاه اگر کودک 2 شکست متوالی نداشته باشد به ماز 5 می پردازیم.مازهای 5 تا 9در هر ماز به پسر یا دختری که در وسط ماز قرار دارد اشاره کرده و می گوئیم:حالا از این جا شروع کن و راه خود را برای خارج شدن پیدا کن</a:t>
            </a:r>
            <a:endParaRPr lang="fa-IR" dirty="0">
              <a:solidFill>
                <a:schemeClr val="bg1"/>
              </a:solidFill>
            </a:endParaRP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دستورات مربوط به بدست آوردن نمرات تراز شده و هوشبهر:</a:t>
            </a:r>
            <a:endParaRPr lang="fa-IR" dirty="0">
              <a:solidFill>
                <a:schemeClr val="bg1"/>
              </a:solidFill>
            </a:endParaRPr>
          </a:p>
        </p:txBody>
      </p:sp>
      <p:sp>
        <p:nvSpPr>
          <p:cNvPr id="3" name="Content Placeholder 2"/>
          <p:cNvSpPr>
            <a:spLocks noGrp="1"/>
          </p:cNvSpPr>
          <p:nvPr>
            <p:ph idx="1"/>
          </p:nvPr>
        </p:nvSpPr>
        <p:spPr/>
        <p:txBody>
          <a:bodyPr/>
          <a:lstStyle/>
          <a:p>
            <a:pPr algn="r">
              <a:buNone/>
            </a:pPr>
            <a:r>
              <a:rPr lang="fa-IR" dirty="0" smtClean="0">
                <a:solidFill>
                  <a:schemeClr val="bg1"/>
                </a:solidFill>
              </a:rPr>
              <a:t>1)نمره هر ماده را به شکل صحیح و دقیق ثبت کنید.</a:t>
            </a:r>
          </a:p>
          <a:p>
            <a:pPr algn="r">
              <a:buNone/>
            </a:pPr>
            <a:r>
              <a:rPr lang="fa-IR" dirty="0" smtClean="0">
                <a:solidFill>
                  <a:schemeClr val="bg1"/>
                </a:solidFill>
              </a:rPr>
              <a:t>2)اطمینان حاصل کنید که نمره مواردی را که اجرا نکرده اید،محاسبه کرده باشید.</a:t>
            </a:r>
          </a:p>
          <a:p>
            <a:pPr algn="r">
              <a:buNone/>
            </a:pPr>
            <a:r>
              <a:rPr lang="fa-IR" dirty="0" smtClean="0">
                <a:solidFill>
                  <a:schemeClr val="bg1"/>
                </a:solidFill>
              </a:rPr>
              <a:t>3)هرگاه جایزه سرعت عمل را باید محاسبه کنید جداول مربوط به نمرات اضافی سرعت عمل را با دقت به کار ببرد.</a:t>
            </a:r>
          </a:p>
          <a:p>
            <a:pPr algn="r">
              <a:buNone/>
            </a:pPr>
            <a:r>
              <a:rPr lang="fa-IR" dirty="0" smtClean="0">
                <a:solidFill>
                  <a:schemeClr val="bg1"/>
                </a:solidFill>
              </a:rPr>
              <a:t>4)در محاسبه نمره تراز شده،جمع نمرات خام را چک کنید</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399032"/>
          </a:xfrm>
        </p:spPr>
        <p:txBody>
          <a:bodyPr/>
          <a:lstStyle/>
          <a:p>
            <a:pPr algn="r" rtl="1"/>
            <a:r>
              <a:rPr lang="fa-IR" dirty="0" smtClean="0">
                <a:solidFill>
                  <a:schemeClr val="bg1"/>
                </a:solidFill>
              </a:rPr>
              <a:t>دستورات مربوط به بدست آوردن نمرات تراز شده و هوشبهر:</a:t>
            </a:r>
            <a:endParaRPr lang="fa-IR" dirty="0"/>
          </a:p>
        </p:txBody>
      </p:sp>
      <p:sp>
        <p:nvSpPr>
          <p:cNvPr id="3" name="Content Placeholder 2"/>
          <p:cNvSpPr>
            <a:spLocks noGrp="1"/>
          </p:cNvSpPr>
          <p:nvPr>
            <p:ph idx="1"/>
          </p:nvPr>
        </p:nvSpPr>
        <p:spPr/>
        <p:txBody>
          <a:bodyPr/>
          <a:lstStyle/>
          <a:p>
            <a:pPr algn="just" rtl="1">
              <a:buNone/>
            </a:pPr>
            <a:r>
              <a:rPr lang="fa-IR" dirty="0" smtClean="0">
                <a:solidFill>
                  <a:schemeClr val="bg1"/>
                </a:solidFill>
              </a:rPr>
              <a:t>5)اطمینان حاصل کنید که نمره خام هر خرده آزمون به شکل صحیح در جای مناسب در فرم ثبت وارد شده است.</a:t>
            </a:r>
          </a:p>
          <a:p>
            <a:pPr algn="just" rtl="1">
              <a:buNone/>
            </a:pPr>
            <a:r>
              <a:rPr lang="fa-IR" dirty="0" smtClean="0">
                <a:solidFill>
                  <a:schemeClr val="bg1"/>
                </a:solidFill>
              </a:rPr>
              <a:t>6)پس از ثبت تاریخ تولد و تاریخ آزمون،سن کودک درا دقیقا محاسبه کنید.</a:t>
            </a:r>
          </a:p>
          <a:p>
            <a:pPr algn="just" rtl="1">
              <a:buNone/>
            </a:pPr>
            <a:r>
              <a:rPr lang="fa-IR" dirty="0" smtClean="0">
                <a:solidFill>
                  <a:schemeClr val="bg1"/>
                </a:solidFill>
              </a:rPr>
              <a:t>7)در استفاده از جداول مربوط به محاسبه نمرات تراز شده و </a:t>
            </a:r>
            <a:r>
              <a:rPr lang="en-US" dirty="0" smtClean="0">
                <a:solidFill>
                  <a:schemeClr val="bg1"/>
                </a:solidFill>
              </a:rPr>
              <a:t>IQ</a:t>
            </a:r>
            <a:r>
              <a:rPr lang="fa-IR" dirty="0" smtClean="0">
                <a:solidFill>
                  <a:schemeClr val="bg1"/>
                </a:solidFill>
              </a:rPr>
              <a:t> و محاسبه معدل نمرات برای مشخص کردن  نمره خرده آزمون اجرا نشده(در صورت لزوم) دقت فراوان به کار ببرید و قبلا تمرین کنید.</a:t>
            </a:r>
            <a:endParaRPr lang="fa-IR" dirty="0">
              <a:solidFill>
                <a:schemeClr val="bg1"/>
              </a:solidFill>
            </a:endParaRPr>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rPr>
              <a:t>نمره گذاری:</a:t>
            </a:r>
            <a:endParaRPr lang="fa-IR" dirty="0">
              <a:solidFill>
                <a:schemeClr val="bg1"/>
              </a:solidFill>
            </a:endParaRPr>
          </a:p>
        </p:txBody>
      </p:sp>
      <p:sp>
        <p:nvSpPr>
          <p:cNvPr id="3" name="Content Placeholder 2"/>
          <p:cNvSpPr>
            <a:spLocks noGrp="1"/>
          </p:cNvSpPr>
          <p:nvPr>
            <p:ph idx="1"/>
          </p:nvPr>
        </p:nvSpPr>
        <p:spPr/>
        <p:txBody>
          <a:bodyPr/>
          <a:lstStyle/>
          <a:p>
            <a:pPr algn="r" rtl="1">
              <a:buNone/>
            </a:pPr>
            <a:r>
              <a:rPr lang="fa-IR" b="1" dirty="0" smtClean="0">
                <a:solidFill>
                  <a:schemeClr val="bg1"/>
                </a:solidFill>
              </a:rPr>
              <a:t>حداکثر خطا:</a:t>
            </a:r>
          </a:p>
          <a:p>
            <a:pPr algn="r" rtl="1">
              <a:buFont typeface="Wingdings" pitchFamily="2" charset="2"/>
              <a:buChar char="§"/>
            </a:pPr>
            <a:r>
              <a:rPr lang="fa-IR" smtClean="0">
                <a:solidFill>
                  <a:schemeClr val="bg1"/>
                </a:solidFill>
              </a:rPr>
              <a:t>بطور کلی</a:t>
            </a:r>
            <a:endParaRPr lang="fa-IR" dirty="0">
              <a:solidFill>
                <a:schemeClr val="bg1"/>
              </a:solidFill>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تبدیل نمرات خام به نمرات تراز شده:</a:t>
            </a:r>
            <a:endParaRPr lang="fa-IR"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algn="just" rtl="1">
              <a:buNone/>
            </a:pPr>
            <a:r>
              <a:rPr lang="fa-IR" dirty="0" smtClean="0">
                <a:solidFill>
                  <a:schemeClr val="bg1"/>
                </a:solidFill>
              </a:rPr>
              <a:t>پس از ثبت نمرات خام روی فرم ثبت باید این نمرات را متناسب با سن کودک به نمرات تراز شده تبدیل کرد.</a:t>
            </a:r>
          </a:p>
          <a:p>
            <a:pPr algn="just" rtl="1">
              <a:buNone/>
            </a:pPr>
            <a:r>
              <a:rPr lang="fa-IR" dirty="0" smtClean="0">
                <a:solidFill>
                  <a:schemeClr val="bg1"/>
                </a:solidFill>
              </a:rPr>
              <a:t>برای ای کار جدولی طرح شده است.سن کودک (بر اساس سال،ماه و روز) مشخص می کند از کدام صفحه این جدول استفاده شود.جدول بر اساس فواصل سنی 4 ماهه تقسیم شده است.پس از مشخص کردن صفحه مربوطه،نمره خام کودک در هر خرده آزمون را در ستون مربوط به آن آزمون پیدا کنید.اگر از این نمره خام به شکل افقی به راست یا چپ حرکت کنید نمره تراز شده معادل نمره خام را به دست خواهید یافت.</a:t>
            </a:r>
            <a:endParaRPr lang="fa-IR" dirty="0">
              <a:solidFill>
                <a:schemeClr val="bg1"/>
              </a:solidFill>
            </a:endParaRPr>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محاسبه جمع نمرات تراز شده:</a:t>
            </a:r>
            <a:endParaRPr lang="fa-IR" dirty="0">
              <a:solidFill>
                <a:schemeClr val="bg1"/>
              </a:solidFill>
            </a:endParaRPr>
          </a:p>
        </p:txBody>
      </p:sp>
      <p:sp>
        <p:nvSpPr>
          <p:cNvPr id="3" name="Content Placeholder 2"/>
          <p:cNvSpPr>
            <a:spLocks noGrp="1"/>
          </p:cNvSpPr>
          <p:nvPr>
            <p:ph idx="1"/>
          </p:nvPr>
        </p:nvSpPr>
        <p:spPr/>
        <p:txBody>
          <a:bodyPr/>
          <a:lstStyle/>
          <a:p>
            <a:pPr algn="just" rtl="1">
              <a:buNone/>
            </a:pPr>
            <a:r>
              <a:rPr lang="fa-IR" dirty="0" smtClean="0">
                <a:solidFill>
                  <a:schemeClr val="bg1"/>
                </a:solidFill>
              </a:rPr>
              <a:t>نمره عملی برابر است با جمع نمرات تراز شده خرده آزمون عملی و نمره کلامی برابر است  با جمع نمرات تراز شده خرده آزمون کلامی.</a:t>
            </a:r>
          </a:p>
          <a:p>
            <a:pPr algn="just" rtl="1">
              <a:buNone/>
            </a:pPr>
            <a:r>
              <a:rPr lang="fa-IR" dirty="0" smtClean="0">
                <a:solidFill>
                  <a:schemeClr val="bg1"/>
                </a:solidFill>
              </a:rPr>
              <a:t>نمره تراز شده کل برابر است با جمع نمرات کلامی و عملی(10 خرده  آزمون).در یک جدول مخصوص،نمرات هوشبهر معادل نمرات تراز شده کل عملی و کلامی برای تمام سنین آورده شده است.این نمرات در فرم ثبت وارد می شود.</a:t>
            </a:r>
            <a:endParaRPr lang="fa-IR" dirty="0">
              <a:solidFill>
                <a:schemeClr val="bg1"/>
              </a:solidFill>
            </a:endParaRPr>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رسم نیمرخ:</a:t>
            </a:r>
            <a:endParaRPr lang="fa-IR" dirty="0">
              <a:solidFill>
                <a:schemeClr val="bg1"/>
              </a:solidFill>
            </a:endParaRPr>
          </a:p>
        </p:txBody>
      </p:sp>
      <p:sp>
        <p:nvSpPr>
          <p:cNvPr id="3" name="Content Placeholder 2"/>
          <p:cNvSpPr>
            <a:spLocks noGrp="1"/>
          </p:cNvSpPr>
          <p:nvPr>
            <p:ph idx="1"/>
          </p:nvPr>
        </p:nvSpPr>
        <p:spPr/>
        <p:txBody>
          <a:bodyPr/>
          <a:lstStyle/>
          <a:p>
            <a:pPr algn="just" rtl="1">
              <a:buNone/>
            </a:pPr>
            <a:r>
              <a:rPr lang="fa-IR" dirty="0" smtClean="0">
                <a:solidFill>
                  <a:schemeClr val="bg1"/>
                </a:solidFill>
              </a:rPr>
              <a:t>پس از مشخص کردن نمرات تراز شده کودک،ممکن است آزمونگر بخواهد این نمرات را روی نمودار فرم ثبت وارد کند.نیمرخ این حسن را دارد که به شکل نموداری نقاط ضعف و قوت کودک را روی خرده آزمون ها نشان می دهد.با این حال آزمونگر باید در تفسیر تفاوت های کوچک بین نمرات تراز شده در هر یک از خرده آزمون احتیط کند.تفاوت 3 نمره یابیشتر در سطح 15 درصد اطمینان معنی دار است.</a:t>
            </a:r>
            <a:endParaRPr lang="fa-IR" dirty="0">
              <a:solidFill>
                <a:schemeClr val="bg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ثبت پاسخ ها:</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64008" indent="0" algn="just" rtl="1">
              <a:buFont typeface="Arial" pitchFamily="34" charset="0"/>
              <a:buChar char="•"/>
            </a:pPr>
            <a:r>
              <a:rPr lang="fa-IR" dirty="0" smtClean="0">
                <a:solidFill>
                  <a:schemeClr val="bg1"/>
                </a:solidFill>
              </a:rPr>
              <a:t>اگر پاسخ کودک مبهم یا ناقص باشد آزمونگر مجاز است از کودک بخواهد  که در مورد آن بیشتر صحبت  کند ویا منظورش را روشن کند.</a:t>
            </a:r>
          </a:p>
          <a:p>
            <a:pPr marL="64008" indent="0" algn="just" rtl="1">
              <a:buFont typeface="Arial" pitchFamily="34" charset="0"/>
              <a:buChar char="•"/>
            </a:pPr>
            <a:r>
              <a:rPr lang="fa-IR" dirty="0" smtClean="0">
                <a:solidFill>
                  <a:schemeClr val="bg1"/>
                </a:solidFill>
              </a:rPr>
              <a:t>اگر پاسخ دوم و سومی بمنظور جایگزین کردن پاسخ اول ارائه شود،تنها آخرین پاسخ پذیرفته می شود.</a:t>
            </a:r>
          </a:p>
          <a:p>
            <a:pPr marL="64008" indent="0" algn="just" rtl="1">
              <a:buFont typeface="Arial" pitchFamily="34" charset="0"/>
              <a:buChar char="•"/>
            </a:pPr>
            <a:r>
              <a:rPr lang="fa-IR" dirty="0" smtClean="0">
                <a:solidFill>
                  <a:schemeClr val="bg1"/>
                </a:solidFill>
              </a:rPr>
              <a:t>اگر کودکی به یک ماده هم پاسخ غلط و هم پاسخ صحیح داد و پاسخ موردنظر وی مشخص نبود از او بخواهید پاسخ موردنظر خود را روشن و مشخص بیان کند.</a:t>
            </a:r>
            <a:endParaRPr lang="en-US" dirty="0">
              <a:solidFill>
                <a:schemeClr val="bg1"/>
              </a:solidFill>
            </a:endParaRPr>
          </a:p>
        </p:txBody>
      </p:sp>
    </p:spTree>
    <p:extLst>
      <p:ext uri="{BB962C8B-B14F-4D97-AF65-F5344CB8AC3E}">
        <p14:creationId xmlns:p14="http://schemas.microsoft.com/office/powerpoint/2010/main" val="170803153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315456"/>
            <a:ext cx="8229600" cy="1399032"/>
          </a:xfrm>
        </p:spPr>
        <p:txBody>
          <a:bodyPr/>
          <a:lstStyle/>
          <a:p>
            <a:pPr algn="r" rtl="1"/>
            <a:r>
              <a:rPr lang="fa-IR" dirty="0" smtClean="0">
                <a:solidFill>
                  <a:schemeClr val="bg1"/>
                </a:solidFill>
              </a:rPr>
              <a:t>تفاوت بین هوشبهر کلامی و عملی:</a:t>
            </a:r>
            <a:endParaRPr lang="fa-IR" dirty="0">
              <a:solidFill>
                <a:schemeClr val="bg1"/>
              </a:solidFill>
            </a:endParaRPr>
          </a:p>
        </p:txBody>
      </p:sp>
      <p:sp>
        <p:nvSpPr>
          <p:cNvPr id="3" name="Content Placeholder 2"/>
          <p:cNvSpPr>
            <a:spLocks noGrp="1"/>
          </p:cNvSpPr>
          <p:nvPr>
            <p:ph idx="1"/>
          </p:nvPr>
        </p:nvSpPr>
        <p:spPr/>
        <p:txBody>
          <a:bodyPr/>
          <a:lstStyle/>
          <a:p>
            <a:pPr algn="just" rtl="1">
              <a:buNone/>
            </a:pPr>
            <a:r>
              <a:rPr lang="fa-IR" dirty="0" smtClean="0">
                <a:solidFill>
                  <a:schemeClr val="bg1"/>
                </a:solidFill>
              </a:rPr>
              <a:t>میزان حداقل تفاوت معنی دار بین هوشبهر کلامی و عملی برای کسی که این تست را استفاده می کند اهمیت دارد.در یک جدول برای هر گروه سنی حداقل تفاوت معنادار در دو سطح اطمینان 5 و 15 درصد آورده شده است.به طور متوسط در سطح 15 درصد اطمینان یک تفاوت به میزان حداقل 9 نمره باید وجود داشته باشد تا معنی دار محسوب شود.این میزان در شطح 5 درصد 12 نمره است.</a:t>
            </a:r>
            <a:endParaRPr lang="fa-IR" dirty="0">
              <a:solidFill>
                <a:schemeClr val="bg1"/>
              </a:solidFill>
            </a:endParaRPr>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تفسیر نمرات هوشبهر</a:t>
            </a:r>
            <a:br>
              <a:rPr lang="fa-IR" dirty="0" smtClean="0">
                <a:solidFill>
                  <a:schemeClr val="bg1"/>
                </a:solidFill>
              </a:rPr>
            </a:br>
            <a:r>
              <a:rPr lang="fa-IR" dirty="0" smtClean="0">
                <a:solidFill>
                  <a:schemeClr val="bg1"/>
                </a:solidFill>
              </a:rPr>
              <a:t>تفسیر کمی:</a:t>
            </a:r>
            <a:endParaRPr lang="fa-IR" dirty="0">
              <a:solidFill>
                <a:schemeClr val="bg1"/>
              </a:solidFill>
            </a:endParaRPr>
          </a:p>
        </p:txBody>
      </p:sp>
      <p:sp>
        <p:nvSpPr>
          <p:cNvPr id="3" name="Content Placeholder 2"/>
          <p:cNvSpPr>
            <a:spLocks noGrp="1"/>
          </p:cNvSpPr>
          <p:nvPr>
            <p:ph idx="1"/>
          </p:nvPr>
        </p:nvSpPr>
        <p:spPr>
          <a:xfrm>
            <a:off x="457200" y="1882808"/>
            <a:ext cx="8258204" cy="4975192"/>
          </a:xfrm>
        </p:spPr>
        <p:txBody>
          <a:bodyPr>
            <a:normAutofit fontScale="92500"/>
          </a:bodyPr>
          <a:lstStyle/>
          <a:p>
            <a:pPr algn="just" rtl="1">
              <a:buNone/>
            </a:pPr>
            <a:r>
              <a:rPr lang="fa-IR" dirty="0" smtClean="0">
                <a:solidFill>
                  <a:schemeClr val="bg1"/>
                </a:solidFill>
              </a:rPr>
              <a:t>میانگین و انحراف استاندارد نمرات هوشبهر کل،کلامی و عملی به ترتیب 100 و 15 است.نمره 100 روی هریک از موارد فوق نشان دهنده آن است که عملکرد کودک روی تست برابر عملکرد متوسط کودکان آن سن است.هوشبهر برابر با 85 و 115 نشان می دهد که کودک یک انحراف استاندارد پایین تر یا بالا تر </a:t>
            </a:r>
            <a:r>
              <a:rPr lang="en-US" dirty="0" smtClean="0">
                <a:solidFill>
                  <a:schemeClr val="bg1"/>
                </a:solidFill>
              </a:rPr>
              <a:t> .</a:t>
            </a:r>
            <a:r>
              <a:rPr lang="fa-IR" dirty="0" smtClean="0">
                <a:solidFill>
                  <a:schemeClr val="bg1"/>
                </a:solidFill>
              </a:rPr>
              <a:t>از میانگین گروه سنی خود است</a:t>
            </a:r>
          </a:p>
          <a:p>
            <a:pPr algn="just" rtl="1">
              <a:buNone/>
            </a:pPr>
            <a:r>
              <a:rPr lang="fa-IR" dirty="0" smtClean="0">
                <a:solidFill>
                  <a:schemeClr val="bg1"/>
                </a:solidFill>
              </a:rPr>
              <a:t>حدود 2/3 تمام کودکان بین 85 تا 115 نمره می آورند و تقریبا نمره 95 درصد کودکان بین 70 تا 130 قرار می گیرد.هوشبهر تقریبا تمام کودکان بین 55 تا 145 قرار می گیرد.</a:t>
            </a:r>
            <a:endParaRPr lang="fa-IR" dirty="0">
              <a:solidFill>
                <a:schemeClr val="bg1"/>
              </a:solidFill>
            </a:endParaRPr>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85728"/>
            <a:ext cx="8229600" cy="1399032"/>
          </a:xfrm>
        </p:spPr>
        <p:txBody>
          <a:bodyPr/>
          <a:lstStyle/>
          <a:p>
            <a:pPr algn="r" rtl="1"/>
            <a:r>
              <a:rPr lang="fa-IR" dirty="0" smtClean="0">
                <a:solidFill>
                  <a:schemeClr val="bg1"/>
                </a:solidFill>
              </a:rPr>
              <a:t>تفسیر نمرات هوشبهر</a:t>
            </a:r>
            <a:br>
              <a:rPr lang="fa-IR" dirty="0" smtClean="0">
                <a:solidFill>
                  <a:schemeClr val="bg1"/>
                </a:solidFill>
              </a:rPr>
            </a:br>
            <a:r>
              <a:rPr lang="fa-IR" dirty="0" smtClean="0">
                <a:solidFill>
                  <a:schemeClr val="bg1"/>
                </a:solidFill>
              </a:rPr>
              <a:t>تفسیر کیفی:</a:t>
            </a:r>
            <a:endParaRPr lang="fa-IR" dirty="0">
              <a:solidFill>
                <a:schemeClr val="bg1"/>
              </a:solidFill>
            </a:endParaRPr>
          </a:p>
        </p:txBody>
      </p:sp>
      <p:sp>
        <p:nvSpPr>
          <p:cNvPr id="3" name="Content Placeholder 2"/>
          <p:cNvSpPr>
            <a:spLocks noGrp="1"/>
          </p:cNvSpPr>
          <p:nvPr>
            <p:ph idx="1"/>
          </p:nvPr>
        </p:nvSpPr>
        <p:spPr/>
        <p:txBody>
          <a:bodyPr/>
          <a:lstStyle/>
          <a:p>
            <a:pPr algn="just" rtl="1">
              <a:buNone/>
            </a:pPr>
            <a:r>
              <a:rPr lang="fa-IR" dirty="0" smtClean="0">
                <a:solidFill>
                  <a:schemeClr val="bg1"/>
                </a:solidFill>
              </a:rPr>
              <a:t>بر اساس نظریه ای که می گوید مطمئن ترین راه برای مشخص کردن سطوح هوش آنست که آنها را به شکل آماری تعریف کنیم،شخص حتما بایدجنبه های تشخیص کیفی را بر اساس تاریخچه فرد در نظر بگیرد و در تفسیر نمرات هوشبهر یا حدود آن  به آنها استناد کند.جدول زیر طبقه بندی هوش را نشان می دهد.</a:t>
            </a:r>
            <a:endParaRPr lang="fa-IR" dirty="0">
              <a:solidFill>
                <a:schemeClr val="bg1"/>
              </a:solidFill>
            </a:endParaRPr>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rPr>
              <a:t>تفسیر نمرات هوشبهر</a:t>
            </a:r>
            <a:br>
              <a:rPr lang="fa-IR" dirty="0" smtClean="0">
                <a:solidFill>
                  <a:schemeClr val="bg1"/>
                </a:solidFill>
              </a:rPr>
            </a:br>
            <a:r>
              <a:rPr lang="fa-IR" dirty="0" smtClean="0">
                <a:solidFill>
                  <a:schemeClr val="bg1"/>
                </a:solidFill>
              </a:rPr>
              <a:t>تفسیر کیفی:</a:t>
            </a:r>
            <a:endParaRPr lang="fa-IR" dirty="0"/>
          </a:p>
        </p:txBody>
      </p:sp>
      <p:sp>
        <p:nvSpPr>
          <p:cNvPr id="3" name="Content Placeholder 2"/>
          <p:cNvSpPr>
            <a:spLocks noGrp="1"/>
          </p:cNvSpPr>
          <p:nvPr>
            <p:ph sz="half" idx="1"/>
          </p:nvPr>
        </p:nvSpPr>
        <p:spPr/>
        <p:txBody>
          <a:bodyPr/>
          <a:lstStyle/>
          <a:p>
            <a:pPr algn="just" rtl="1">
              <a:buNone/>
            </a:pPr>
            <a:r>
              <a:rPr lang="fa-IR" dirty="0" smtClean="0">
                <a:solidFill>
                  <a:schemeClr val="bg1"/>
                </a:solidFill>
              </a:rPr>
              <a:t>130 و بالاتر</a:t>
            </a:r>
          </a:p>
          <a:p>
            <a:pPr algn="just" rtl="1">
              <a:buNone/>
            </a:pPr>
            <a:r>
              <a:rPr lang="fa-IR" dirty="0" smtClean="0">
                <a:solidFill>
                  <a:schemeClr val="bg1"/>
                </a:solidFill>
              </a:rPr>
              <a:t>129-120</a:t>
            </a:r>
          </a:p>
          <a:p>
            <a:pPr algn="just" rtl="1">
              <a:buNone/>
            </a:pPr>
            <a:r>
              <a:rPr lang="fa-IR" dirty="0" smtClean="0">
                <a:solidFill>
                  <a:schemeClr val="bg1"/>
                </a:solidFill>
              </a:rPr>
              <a:t>119-110</a:t>
            </a:r>
          </a:p>
          <a:p>
            <a:pPr algn="just" rtl="1">
              <a:buNone/>
            </a:pPr>
            <a:r>
              <a:rPr lang="fa-IR" dirty="0" smtClean="0">
                <a:solidFill>
                  <a:schemeClr val="bg1"/>
                </a:solidFill>
              </a:rPr>
              <a:t>109-90</a:t>
            </a:r>
          </a:p>
          <a:p>
            <a:pPr algn="just" rtl="1">
              <a:buNone/>
            </a:pPr>
            <a:r>
              <a:rPr lang="fa-IR" dirty="0" smtClean="0">
                <a:solidFill>
                  <a:schemeClr val="bg1"/>
                </a:solidFill>
              </a:rPr>
              <a:t>89-80</a:t>
            </a:r>
          </a:p>
          <a:p>
            <a:pPr algn="just" rtl="1">
              <a:buNone/>
            </a:pPr>
            <a:r>
              <a:rPr lang="fa-IR" dirty="0" smtClean="0">
                <a:solidFill>
                  <a:schemeClr val="bg1"/>
                </a:solidFill>
              </a:rPr>
              <a:t>79-70</a:t>
            </a:r>
          </a:p>
          <a:p>
            <a:pPr algn="just" rtl="1">
              <a:buNone/>
            </a:pPr>
            <a:r>
              <a:rPr lang="fa-IR" dirty="0" smtClean="0">
                <a:solidFill>
                  <a:schemeClr val="bg1"/>
                </a:solidFill>
              </a:rPr>
              <a:t>69 و پایین تر</a:t>
            </a:r>
            <a:endParaRPr lang="fa-IR" dirty="0">
              <a:solidFill>
                <a:schemeClr val="bg1"/>
              </a:solidFill>
            </a:endParaRPr>
          </a:p>
        </p:txBody>
      </p:sp>
      <p:sp>
        <p:nvSpPr>
          <p:cNvPr id="4" name="Content Placeholder 3"/>
          <p:cNvSpPr>
            <a:spLocks noGrp="1"/>
          </p:cNvSpPr>
          <p:nvPr>
            <p:ph sz="half" idx="2"/>
          </p:nvPr>
        </p:nvSpPr>
        <p:spPr/>
        <p:txBody>
          <a:bodyPr/>
          <a:lstStyle/>
          <a:p>
            <a:pPr algn="r" rtl="1">
              <a:buNone/>
            </a:pPr>
            <a:r>
              <a:rPr lang="fa-IR" dirty="0" smtClean="0">
                <a:solidFill>
                  <a:schemeClr val="bg1"/>
                </a:solidFill>
              </a:rPr>
              <a:t>بسیار با هوش</a:t>
            </a:r>
          </a:p>
          <a:p>
            <a:pPr algn="r" rtl="1">
              <a:buNone/>
            </a:pPr>
            <a:r>
              <a:rPr lang="fa-IR" dirty="0" smtClean="0">
                <a:solidFill>
                  <a:schemeClr val="bg1"/>
                </a:solidFill>
              </a:rPr>
              <a:t>پر هوش</a:t>
            </a:r>
          </a:p>
          <a:p>
            <a:pPr algn="r" rtl="1">
              <a:buNone/>
            </a:pPr>
            <a:r>
              <a:rPr lang="fa-IR" dirty="0" smtClean="0">
                <a:solidFill>
                  <a:schemeClr val="bg1"/>
                </a:solidFill>
              </a:rPr>
              <a:t>بالای متوسط</a:t>
            </a:r>
          </a:p>
          <a:p>
            <a:pPr algn="r" rtl="1">
              <a:buNone/>
            </a:pPr>
            <a:r>
              <a:rPr lang="fa-IR" dirty="0" smtClean="0">
                <a:solidFill>
                  <a:schemeClr val="bg1"/>
                </a:solidFill>
              </a:rPr>
              <a:t>متوسط</a:t>
            </a:r>
          </a:p>
          <a:p>
            <a:pPr algn="r" rtl="1">
              <a:buNone/>
            </a:pPr>
            <a:r>
              <a:rPr lang="fa-IR" dirty="0" smtClean="0">
                <a:solidFill>
                  <a:schemeClr val="bg1"/>
                </a:solidFill>
              </a:rPr>
              <a:t>پایین تر از متوسط</a:t>
            </a:r>
          </a:p>
          <a:p>
            <a:pPr algn="r" rtl="1">
              <a:buNone/>
            </a:pPr>
            <a:r>
              <a:rPr lang="fa-IR" dirty="0" smtClean="0">
                <a:solidFill>
                  <a:schemeClr val="bg1"/>
                </a:solidFill>
              </a:rPr>
              <a:t>مرزی</a:t>
            </a:r>
          </a:p>
          <a:p>
            <a:pPr algn="r" rtl="1">
              <a:buNone/>
            </a:pPr>
            <a:r>
              <a:rPr lang="fa-IR" dirty="0" smtClean="0">
                <a:solidFill>
                  <a:schemeClr val="bg1"/>
                </a:solidFill>
              </a:rPr>
              <a:t>نقص ذهنی</a:t>
            </a:r>
            <a:endParaRPr lang="fa-IR" dirty="0">
              <a:solidFill>
                <a:schemeClr val="bg1"/>
              </a:solidFill>
            </a:endParaRPr>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rPr>
              <a:t>تفسیر نمرات تراز شده:</a:t>
            </a:r>
            <a:endParaRPr lang="fa-IR" dirty="0">
              <a:solidFill>
                <a:schemeClr val="bg1"/>
              </a:solidFill>
            </a:endParaRPr>
          </a:p>
        </p:txBody>
      </p:sp>
      <p:sp>
        <p:nvSpPr>
          <p:cNvPr id="3" name="Content Placeholder 2"/>
          <p:cNvSpPr>
            <a:spLocks noGrp="1"/>
          </p:cNvSpPr>
          <p:nvPr>
            <p:ph idx="1"/>
          </p:nvPr>
        </p:nvSpPr>
        <p:spPr/>
        <p:txBody>
          <a:bodyPr/>
          <a:lstStyle/>
          <a:p>
            <a:pPr algn="just" rtl="1">
              <a:buNone/>
            </a:pPr>
            <a:r>
              <a:rPr lang="fa-IR" dirty="0" smtClean="0">
                <a:solidFill>
                  <a:schemeClr val="bg1"/>
                </a:solidFill>
              </a:rPr>
              <a:t>نمرات تراز شده روی هر خرده تست دارای میانگین 10 و انحراف استاندارد 3 هستند.لذا کودکی که روی یکی از خرده تست ها ی آزمون نمره 10 بگیرد،در حد متوسط کودکان همسن خود نمره گرفته است و نمرات تراز شده 7 و 13 یک انحراف استاندارد به ترتیب پایین تر و بالاتر از میانگین هستند.حدود 2/3 کل کودکان نمرات تراز شده بین 7 و 13 به دست  می آورند و نمرات حدود 95 درصد آنها بین 4 و 16 قرار دارد.</a:t>
            </a:r>
            <a:endParaRPr lang="fa-IR" dirty="0">
              <a:solidFill>
                <a:schemeClr val="bg1"/>
              </a:solidFill>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محاسن مقیاس وکسلر:</a:t>
            </a:r>
            <a:endParaRPr lang="fa-IR" dirty="0">
              <a:solidFill>
                <a:schemeClr val="bg1"/>
              </a:solidFill>
            </a:endParaRPr>
          </a:p>
        </p:txBody>
      </p:sp>
      <p:sp>
        <p:nvSpPr>
          <p:cNvPr id="3" name="Content Placeholder 2"/>
          <p:cNvSpPr>
            <a:spLocks noGrp="1"/>
          </p:cNvSpPr>
          <p:nvPr>
            <p:ph idx="1"/>
          </p:nvPr>
        </p:nvSpPr>
        <p:spPr/>
        <p:txBody>
          <a:bodyPr>
            <a:normAutofit lnSpcReduction="10000"/>
          </a:bodyPr>
          <a:lstStyle/>
          <a:p>
            <a:pPr algn="just" rtl="1">
              <a:buNone/>
            </a:pPr>
            <a:r>
              <a:rPr lang="fa-IR" dirty="0" smtClean="0">
                <a:solidFill>
                  <a:schemeClr val="bg1"/>
                </a:solidFill>
              </a:rPr>
              <a:t>1)مهم ترین حسن مقیاس های وکسلر کمک به سنجش متغیر های شخصیتی است.</a:t>
            </a:r>
          </a:p>
          <a:p>
            <a:pPr algn="just" rtl="1">
              <a:buNone/>
            </a:pPr>
            <a:r>
              <a:rPr lang="fa-IR" dirty="0" smtClean="0">
                <a:solidFill>
                  <a:schemeClr val="bg1"/>
                </a:solidFill>
              </a:rPr>
              <a:t>2)دستورالعمل های اجرایی آن روشن است.</a:t>
            </a:r>
          </a:p>
          <a:p>
            <a:pPr algn="just" rtl="1">
              <a:buNone/>
            </a:pPr>
            <a:r>
              <a:rPr lang="fa-IR" dirty="0" smtClean="0">
                <a:solidFill>
                  <a:schemeClr val="bg1"/>
                </a:solidFill>
              </a:rPr>
              <a:t>3)برای محاسبه نمرات تراز شده و تفسیر نمره ها جدول های دقیق و هنجار های مناسبی دارد.</a:t>
            </a:r>
          </a:p>
          <a:p>
            <a:pPr algn="just" rtl="1">
              <a:buNone/>
            </a:pPr>
            <a:r>
              <a:rPr lang="fa-IR" dirty="0" smtClean="0">
                <a:solidFill>
                  <a:schemeClr val="bg1"/>
                </a:solidFill>
              </a:rPr>
              <a:t>4)اجرای خرده آزمون های این مقیاس  ها آسان است.</a:t>
            </a:r>
          </a:p>
          <a:p>
            <a:pPr algn="just" rtl="1">
              <a:buNone/>
            </a:pPr>
            <a:r>
              <a:rPr lang="fa-IR" dirty="0" smtClean="0">
                <a:solidFill>
                  <a:schemeClr val="bg1"/>
                </a:solidFill>
              </a:rPr>
              <a:t>5)مهم ترین فایده عملی آن این است که در مورد کارکرد شناختی فرد داده های روشن و دقیقی ارائه می کند.</a:t>
            </a:r>
            <a:endParaRPr lang="fa-IR" dirty="0">
              <a:solidFill>
                <a:schemeClr val="bg1"/>
              </a:solidFill>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0"/>
            <a:ext cx="8186766" cy="1018366"/>
          </a:xfrm>
        </p:spPr>
        <p:txBody>
          <a:bodyPr/>
          <a:lstStyle/>
          <a:p>
            <a:pPr algn="r"/>
            <a:r>
              <a:rPr lang="fa-IR" dirty="0" smtClean="0">
                <a:solidFill>
                  <a:schemeClr val="bg1"/>
                </a:solidFill>
              </a:rPr>
              <a:t>محدودیت های مقیاس وکسلر:</a:t>
            </a:r>
            <a:endParaRPr lang="fa-IR" dirty="0">
              <a:solidFill>
                <a:schemeClr val="bg1"/>
              </a:solidFill>
            </a:endParaRPr>
          </a:p>
        </p:txBody>
      </p:sp>
      <p:sp>
        <p:nvSpPr>
          <p:cNvPr id="3" name="Content Placeholder 2"/>
          <p:cNvSpPr>
            <a:spLocks noGrp="1"/>
          </p:cNvSpPr>
          <p:nvPr>
            <p:ph idx="1"/>
          </p:nvPr>
        </p:nvSpPr>
        <p:spPr>
          <a:xfrm>
            <a:off x="457200" y="857232"/>
            <a:ext cx="8186766" cy="5597576"/>
          </a:xfrm>
        </p:spPr>
        <p:txBody>
          <a:bodyPr>
            <a:normAutofit fontScale="92500" lnSpcReduction="10000"/>
          </a:bodyPr>
          <a:lstStyle/>
          <a:p>
            <a:pPr marL="578358" indent="-514350" algn="just" rtl="1">
              <a:buAutoNum type="arabicParenR"/>
            </a:pPr>
            <a:r>
              <a:rPr lang="fa-IR" dirty="0" smtClean="0">
                <a:solidFill>
                  <a:schemeClr val="bg1"/>
                </a:solidFill>
              </a:rPr>
              <a:t>در نمره گذاری بعضی خرده آزمون ها ذهنیت آزماینده تاثیر دارد.</a:t>
            </a:r>
          </a:p>
          <a:p>
            <a:pPr marL="578358" indent="-514350" algn="just" rtl="1">
              <a:buAutoNum type="arabicParenR"/>
            </a:pPr>
            <a:r>
              <a:rPr lang="fa-IR" dirty="0" smtClean="0">
                <a:solidFill>
                  <a:schemeClr val="bg1"/>
                </a:solidFill>
              </a:rPr>
              <a:t>همانند سایر آزمون های هوش،از نظر وسعت اندازه گیری محدودیت دارند.</a:t>
            </a:r>
          </a:p>
          <a:p>
            <a:pPr marL="578358" indent="-514350" algn="just" rtl="1">
              <a:buAutoNum type="arabicParenR"/>
            </a:pPr>
            <a:r>
              <a:rPr lang="fa-IR" dirty="0" smtClean="0">
                <a:solidFill>
                  <a:schemeClr val="bg1"/>
                </a:solidFill>
              </a:rPr>
              <a:t>در مورد اقلیت های قومی و طبقات پایین اقتصادی-اجتماعی کاربرد ندارد.</a:t>
            </a:r>
          </a:p>
          <a:p>
            <a:pPr marL="578358" indent="-514350" algn="just" rtl="1">
              <a:buAutoNum type="arabicParenR"/>
            </a:pPr>
            <a:r>
              <a:rPr lang="fa-IR" dirty="0" smtClean="0">
                <a:solidFill>
                  <a:schemeClr val="bg1"/>
                </a:solidFill>
              </a:rPr>
              <a:t>در مقایسه با آزمون استنفرد-بینه دامنه های انتهایی هوش را به دقت اندازه گیری نمی کند.(بهره هوشی گمتر از 40 و بالاتر از 160)</a:t>
            </a:r>
          </a:p>
          <a:p>
            <a:pPr marL="578358" indent="-514350" algn="just" rtl="1">
              <a:buAutoNum type="arabicParenR"/>
            </a:pPr>
            <a:r>
              <a:rPr lang="fa-IR" dirty="0" smtClean="0">
                <a:solidFill>
                  <a:schemeClr val="bg1"/>
                </a:solidFill>
              </a:rPr>
              <a:t>مهم ترین انتقاد به مقیاس های وکسلر فقدان تنوع کافی داده ها و نیز روایی آنهاست.</a:t>
            </a:r>
          </a:p>
          <a:p>
            <a:pPr marL="578358" indent="-514350" algn="just" rtl="1">
              <a:buFont typeface="Wingdings 2"/>
              <a:buAutoNum type="arabicParenR"/>
            </a:pPr>
            <a:r>
              <a:rPr lang="fa-IR" dirty="0" smtClean="0">
                <a:solidFill>
                  <a:schemeClr val="bg1"/>
                </a:solidFill>
              </a:rPr>
              <a:t>کاربردتحلیل نیم رخ روانی در مورد افراد مسن تر با محدودیت رو به روست. </a:t>
            </a:r>
            <a:endParaRPr lang="fa-IR" dirty="0" smtClean="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rPr>
              <a:t>کاربرد مقیاس های وکسلر در سنجش آسیب های مغزی:</a:t>
            </a:r>
            <a:endParaRPr lang="fa-IR" dirty="0">
              <a:solidFill>
                <a:schemeClr val="bg1"/>
              </a:solidFill>
            </a:endParaRPr>
          </a:p>
        </p:txBody>
      </p:sp>
      <p:sp>
        <p:nvSpPr>
          <p:cNvPr id="3" name="Content Placeholder 2"/>
          <p:cNvSpPr>
            <a:spLocks noGrp="1"/>
          </p:cNvSpPr>
          <p:nvPr>
            <p:ph idx="1"/>
          </p:nvPr>
        </p:nvSpPr>
        <p:spPr/>
        <p:txBody>
          <a:bodyPr>
            <a:normAutofit lnSpcReduction="10000"/>
          </a:bodyPr>
          <a:lstStyle/>
          <a:p>
            <a:pPr algn="just" rtl="1">
              <a:buFont typeface="Arial" pitchFamily="34" charset="0"/>
              <a:buChar char="•"/>
            </a:pPr>
            <a:r>
              <a:rPr lang="fa-IR" dirty="0" smtClean="0">
                <a:solidFill>
                  <a:schemeClr val="bg1"/>
                </a:solidFill>
              </a:rPr>
              <a:t>آسیب نیمکره چپ سبب کاهش نمره های کلامی می شود.</a:t>
            </a:r>
          </a:p>
          <a:p>
            <a:pPr algn="just" rtl="1">
              <a:buFont typeface="Arial" pitchFamily="34" charset="0"/>
              <a:buChar char="•"/>
            </a:pPr>
            <a:r>
              <a:rPr lang="fa-IR" dirty="0" smtClean="0">
                <a:solidFill>
                  <a:schemeClr val="bg1"/>
                </a:solidFill>
              </a:rPr>
              <a:t>آسیب نیمکره راست سبب کاهش نمره های مقیاس عملی می شود.</a:t>
            </a:r>
          </a:p>
          <a:p>
            <a:pPr algn="just" rtl="1">
              <a:buFont typeface="Arial" pitchFamily="34" charset="0"/>
              <a:buChar char="•"/>
            </a:pPr>
            <a:r>
              <a:rPr lang="fa-IR" dirty="0" smtClean="0">
                <a:solidFill>
                  <a:schemeClr val="bg1"/>
                </a:solidFill>
              </a:rPr>
              <a:t>تفاوت بیشتر از 15 نمره بین نمره های کلامی و عملی نشانه آسیب یکی از نیمکره های مغز است.</a:t>
            </a:r>
          </a:p>
          <a:p>
            <a:pPr algn="just" rtl="1">
              <a:buFont typeface="Arial" pitchFamily="34" charset="0"/>
              <a:buChar char="•"/>
            </a:pPr>
            <a:r>
              <a:rPr lang="fa-IR" dirty="0" smtClean="0">
                <a:solidFill>
                  <a:schemeClr val="bg1"/>
                </a:solidFill>
              </a:rPr>
              <a:t>اگر نمره های مقیاس کلامی 15 نمره  کمتر از مقیاس عملی باشد،ممکن است فرد دچار اختلال زبان باشد.</a:t>
            </a:r>
            <a:endParaRPr lang="fa-IR" dirty="0">
              <a:solidFill>
                <a:schemeClr val="bg1"/>
              </a:solidFill>
            </a:endParaRPr>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rPr>
              <a:t>کاربرد مقیاس های وکسلر در سنجش آسیب های مغزی:</a:t>
            </a:r>
            <a:endParaRPr lang="fa-IR" dirty="0"/>
          </a:p>
        </p:txBody>
      </p:sp>
      <p:sp>
        <p:nvSpPr>
          <p:cNvPr id="3" name="Content Placeholder 2"/>
          <p:cNvSpPr>
            <a:spLocks noGrp="1"/>
          </p:cNvSpPr>
          <p:nvPr>
            <p:ph idx="1"/>
          </p:nvPr>
        </p:nvSpPr>
        <p:spPr/>
        <p:txBody>
          <a:bodyPr/>
          <a:lstStyle/>
          <a:p>
            <a:pPr algn="just" rtl="1">
              <a:buFont typeface="Arial" pitchFamily="34" charset="0"/>
              <a:buChar char="•"/>
            </a:pPr>
            <a:r>
              <a:rPr lang="fa-IR" dirty="0" smtClean="0">
                <a:solidFill>
                  <a:schemeClr val="bg1"/>
                </a:solidFill>
              </a:rPr>
              <a:t>اگر نمره های خرده آزمون های محاسبه و فراخنای ارقام پایین باشد،بیانگر اشکال در توجه و تمرکز است.</a:t>
            </a:r>
          </a:p>
          <a:p>
            <a:pPr algn="just" rtl="1">
              <a:buFont typeface="Arial" pitchFamily="34" charset="0"/>
              <a:buChar char="•"/>
            </a:pPr>
            <a:r>
              <a:rPr lang="fa-IR" dirty="0" smtClean="0">
                <a:solidFill>
                  <a:schemeClr val="bg1"/>
                </a:solidFill>
              </a:rPr>
              <a:t>اگر نمره های مقیاس عملی بیشتر از 15 نمره از مقیاس کلامی پایین تر باشد،نشان گر اختلال در توانایی های سازمان دادن ادراکی است.</a:t>
            </a:r>
          </a:p>
          <a:p>
            <a:pPr algn="just" rtl="1">
              <a:buFont typeface="Arial" pitchFamily="34" charset="0"/>
              <a:buChar char="•"/>
            </a:pPr>
            <a:r>
              <a:rPr lang="fa-IR" dirty="0" smtClean="0">
                <a:solidFill>
                  <a:schemeClr val="bg1"/>
                </a:solidFill>
              </a:rPr>
              <a:t>پراکندگی نمره های خرده آزمون ها بیشتر معلول جراحت های موضعی است که به تازگی ایجاد شده اند.</a:t>
            </a:r>
            <a:endParaRPr lang="fa-IR" dirty="0">
              <a:solidFill>
                <a:schemeClr val="bg1"/>
              </a:solidFill>
            </a:endParaRPr>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کاربرد مقیاس های وکسلر در سنجش آسیب های مغزی:</a:t>
            </a:r>
            <a:endParaRPr lang="fa-IR" dirty="0">
              <a:solidFill>
                <a:schemeClr val="bg1"/>
              </a:solidFill>
            </a:endParaRPr>
          </a:p>
        </p:txBody>
      </p:sp>
      <p:sp>
        <p:nvSpPr>
          <p:cNvPr id="3" name="Content Placeholder 2"/>
          <p:cNvSpPr>
            <a:spLocks noGrp="1"/>
          </p:cNvSpPr>
          <p:nvPr>
            <p:ph idx="1"/>
          </p:nvPr>
        </p:nvSpPr>
        <p:spPr/>
        <p:txBody>
          <a:bodyPr/>
          <a:lstStyle/>
          <a:p>
            <a:pPr algn="just" rtl="1">
              <a:buFont typeface="Arial" pitchFamily="34" charset="0"/>
              <a:buChar char="•"/>
            </a:pPr>
            <a:r>
              <a:rPr lang="fa-IR" dirty="0" smtClean="0">
                <a:solidFill>
                  <a:schemeClr val="bg1"/>
                </a:solidFill>
              </a:rPr>
              <a:t>نماد ارقام حساس ترین خرده آزمون نسبت به آسیب مغزی است و وجود جراحت در هر منطقه از مغز سبب کاهش نمره آن می شود.</a:t>
            </a:r>
          </a:p>
          <a:p>
            <a:pPr algn="just" rtl="1">
              <a:buFont typeface="Arial" pitchFamily="34" charset="0"/>
              <a:buChar char="•"/>
            </a:pPr>
            <a:r>
              <a:rPr lang="fa-IR" dirty="0" smtClean="0">
                <a:solidFill>
                  <a:schemeClr val="bg1"/>
                </a:solidFill>
              </a:rPr>
              <a:t>طراحی مکعب ها نسبت به آسیب مغز و به ویژه به جراحت های آهیانه مغز حساسیت زیادی دارد.</a:t>
            </a:r>
          </a:p>
          <a:p>
            <a:pPr algn="just" rtl="1">
              <a:buFont typeface="Arial" pitchFamily="34" charset="0"/>
              <a:buChar char="•"/>
            </a:pPr>
            <a:r>
              <a:rPr lang="fa-IR" dirty="0" smtClean="0">
                <a:solidFill>
                  <a:schemeClr val="bg1"/>
                </a:solidFill>
              </a:rPr>
              <a:t>کاهش نمره تنظیم تصویر اغلب با جراحت بخش پیشانی و گیجگاهی سمت راست ارتباط دارد</a:t>
            </a:r>
            <a:endParaRPr lang="fa-IR" dirty="0">
              <a:solidFill>
                <a:schemeClr val="bg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ثبت پاسخ ها:</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گاهی کودک بطور خودکار پاسخ صحیح قبلی را نفی میکند.به تمام پاسخ های نفی شده نمره صفر تعلق می گیرد.</a:t>
            </a:r>
          </a:p>
          <a:p>
            <a:pPr marL="64008" indent="0" algn="just" rtl="1">
              <a:buNone/>
            </a:pPr>
            <a:r>
              <a:rPr lang="fa-IR" dirty="0" smtClean="0">
                <a:solidFill>
                  <a:schemeClr val="bg1"/>
                </a:solidFill>
              </a:rPr>
              <a:t>در برخی موارد کودک به یک پرسش پاسخ های متنوعی می دهد که هیچکدام نشان دهنده این نیست که او پاسخ صحیح را نمی داند.در این حالت بهترین پاسخ باید نمره داده شود.</a:t>
            </a:r>
            <a:endParaRPr lang="en-US" dirty="0">
              <a:solidFill>
                <a:schemeClr val="bg1"/>
              </a:solidFill>
            </a:endParaRPr>
          </a:p>
        </p:txBody>
      </p:sp>
    </p:spTree>
    <p:extLst>
      <p:ext uri="{BB962C8B-B14F-4D97-AF65-F5344CB8AC3E}">
        <p14:creationId xmlns:p14="http://schemas.microsoft.com/office/powerpoint/2010/main" val="172195499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rPr>
              <a:t>کاربرد مقیاس های وکسلر در سنجش آسیب های مغزی:</a:t>
            </a:r>
            <a:endParaRPr lang="fa-IR" dirty="0"/>
          </a:p>
        </p:txBody>
      </p:sp>
      <p:sp>
        <p:nvSpPr>
          <p:cNvPr id="3" name="Content Placeholder 2"/>
          <p:cNvSpPr>
            <a:spLocks noGrp="1"/>
          </p:cNvSpPr>
          <p:nvPr>
            <p:ph idx="1"/>
          </p:nvPr>
        </p:nvSpPr>
        <p:spPr/>
        <p:txBody>
          <a:bodyPr>
            <a:normAutofit lnSpcReduction="10000"/>
          </a:bodyPr>
          <a:lstStyle/>
          <a:p>
            <a:pPr algn="just" rtl="1">
              <a:buFont typeface="Arial" pitchFamily="34" charset="0"/>
              <a:buChar char="•"/>
            </a:pPr>
            <a:r>
              <a:rPr lang="fa-IR" dirty="0" smtClean="0">
                <a:solidFill>
                  <a:schemeClr val="bg1"/>
                </a:solidFill>
              </a:rPr>
              <a:t>نمره های آزمون های فراخنای ارقام و محاسبه،اغلب در افراد دارای آسیب مغزی،به ویژه اگر جراحت به نیمکره چپ وارد شده باشد کاهش می یابد.</a:t>
            </a:r>
          </a:p>
          <a:p>
            <a:pPr algn="just" rtl="1">
              <a:buFont typeface="Arial" pitchFamily="34" charset="0"/>
              <a:buChar char="•"/>
            </a:pPr>
            <a:r>
              <a:rPr lang="fa-IR" dirty="0" smtClean="0">
                <a:solidFill>
                  <a:schemeClr val="bg1"/>
                </a:solidFill>
              </a:rPr>
              <a:t>نمره خرده آزمون شباهت ها به احتمال زیاد بر اثر جراحت های منطقه گیجگاهی چپ کاهش می یابد.</a:t>
            </a:r>
          </a:p>
          <a:p>
            <a:pPr algn="just" rtl="1">
              <a:buFont typeface="Arial" pitchFamily="34" charset="0"/>
              <a:buChar char="•"/>
            </a:pPr>
            <a:r>
              <a:rPr lang="fa-IR" dirty="0" smtClean="0">
                <a:solidFill>
                  <a:schemeClr val="bg1"/>
                </a:solidFill>
              </a:rPr>
              <a:t>در آسیب مغزی پراکنده فرد در ماده های شکست می خورد ولی به ماده های دشوار پاسخ درست می دهد.</a:t>
            </a:r>
            <a:endParaRPr lang="fa-IR" dirty="0">
              <a:solidFill>
                <a:schemeClr val="bg1"/>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ثبت پاسخ ها:</a:t>
            </a:r>
            <a:r>
              <a:rPr lang="en-US" dirty="0" smtClean="0">
                <a:solidFill>
                  <a:schemeClr val="bg1"/>
                </a:solidFill>
              </a:rPr>
              <a:t> </a:t>
            </a:r>
            <a:r>
              <a:rPr lang="fa-IR" dirty="0" smtClean="0">
                <a:solidFill>
                  <a:schemeClr val="bg1"/>
                </a:solidFill>
              </a:rPr>
              <a:t> </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در هنگام ثبت پاسخ های کودک آزمونگر می تواند از 4 علامت اختصاری استفاده کند:</a:t>
            </a:r>
          </a:p>
          <a:p>
            <a:pPr marL="64008" indent="0" algn="r">
              <a:buNone/>
            </a:pPr>
            <a:r>
              <a:rPr lang="en-US" dirty="0" smtClean="0">
                <a:solidFill>
                  <a:schemeClr val="bg1"/>
                </a:solidFill>
              </a:rPr>
              <a:t>	</a:t>
            </a:r>
            <a:r>
              <a:rPr lang="fa-IR" dirty="0" smtClean="0">
                <a:solidFill>
                  <a:schemeClr val="bg1"/>
                </a:solidFill>
              </a:rPr>
              <a:t>:</a:t>
            </a:r>
            <a:r>
              <a:rPr lang="fa-IR" sz="2800" dirty="0" smtClean="0">
                <a:solidFill>
                  <a:schemeClr val="bg1"/>
                </a:solidFill>
              </a:rPr>
              <a:t>برای روشن کردن پاسخ،سوالی میپرسد </a:t>
            </a:r>
            <a:r>
              <a:rPr lang="fa-IR" dirty="0" smtClean="0">
                <a:solidFill>
                  <a:schemeClr val="bg1"/>
                </a:solidFill>
              </a:rPr>
              <a:t>  </a:t>
            </a:r>
            <a:r>
              <a:rPr lang="en-US" b="1" dirty="0" smtClean="0">
                <a:solidFill>
                  <a:schemeClr val="bg1"/>
                </a:solidFill>
              </a:rPr>
              <a:t>Q</a:t>
            </a:r>
          </a:p>
          <a:p>
            <a:pPr marL="64008" indent="0" algn="r">
              <a:buNone/>
            </a:pPr>
            <a:r>
              <a:rPr lang="fa-IR" b="1" dirty="0" smtClean="0">
                <a:solidFill>
                  <a:schemeClr val="bg1"/>
                </a:solidFill>
              </a:rPr>
              <a:t>:</a:t>
            </a:r>
            <a:r>
              <a:rPr lang="fa-IR" sz="2800" dirty="0" smtClean="0">
                <a:solidFill>
                  <a:schemeClr val="bg1"/>
                </a:solidFill>
              </a:rPr>
              <a:t>تکان دادن منفی شانه یا سر توسط کودک</a:t>
            </a:r>
            <a:r>
              <a:rPr lang="en-US" b="1" dirty="0" smtClean="0">
                <a:solidFill>
                  <a:schemeClr val="bg1"/>
                </a:solidFill>
              </a:rPr>
              <a:t>DK</a:t>
            </a:r>
          </a:p>
          <a:p>
            <a:pPr marL="64008" indent="0" algn="r">
              <a:buNone/>
            </a:pPr>
            <a:r>
              <a:rPr lang="fa-IR" b="1" dirty="0" smtClean="0">
                <a:solidFill>
                  <a:schemeClr val="bg1"/>
                </a:solidFill>
              </a:rPr>
              <a:t>:</a:t>
            </a:r>
            <a:r>
              <a:rPr lang="fa-IR" sz="2800" dirty="0" smtClean="0">
                <a:solidFill>
                  <a:schemeClr val="bg1"/>
                </a:solidFill>
              </a:rPr>
              <a:t>عدم ارائه پاسخ کامل در مدت زمان مقرر شده</a:t>
            </a:r>
            <a:r>
              <a:rPr lang="en-US" b="1" dirty="0" smtClean="0">
                <a:solidFill>
                  <a:schemeClr val="bg1"/>
                </a:solidFill>
              </a:rPr>
              <a:t>INC</a:t>
            </a:r>
          </a:p>
          <a:p>
            <a:pPr marL="64008" indent="0" algn="r">
              <a:buNone/>
            </a:pPr>
            <a:r>
              <a:rPr lang="fa-IR" b="1" dirty="0" smtClean="0">
                <a:solidFill>
                  <a:schemeClr val="bg1"/>
                </a:solidFill>
              </a:rPr>
              <a:t>:</a:t>
            </a:r>
            <a:r>
              <a:rPr lang="fa-IR" sz="2800" dirty="0" smtClean="0">
                <a:solidFill>
                  <a:schemeClr val="bg1"/>
                </a:solidFill>
              </a:rPr>
              <a:t>زمانی که کودک هیچ پاسخ کلامی و حرکتی ندهد</a:t>
            </a:r>
            <a:r>
              <a:rPr lang="en-US" b="1" dirty="0" smtClean="0">
                <a:solidFill>
                  <a:schemeClr val="bg1"/>
                </a:solidFill>
              </a:rPr>
              <a:t>NR</a:t>
            </a:r>
            <a:endParaRPr lang="en-US" b="1" dirty="0">
              <a:solidFill>
                <a:schemeClr val="bg1"/>
              </a:solidFill>
            </a:endParaRPr>
          </a:p>
        </p:txBody>
      </p:sp>
    </p:spTree>
    <p:extLst>
      <p:ext uri="{BB962C8B-B14F-4D97-AF65-F5344CB8AC3E}">
        <p14:creationId xmlns:p14="http://schemas.microsoft.com/office/powerpoint/2010/main" val="20750489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توصیه هایی برای نمره گذاری:</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1)از اصول نمره گذاری آزمون ها اطلاعات کافی داشته باشد.</a:t>
            </a:r>
          </a:p>
          <a:p>
            <a:pPr marL="64008" indent="0" algn="just" rtl="1">
              <a:buNone/>
            </a:pPr>
            <a:r>
              <a:rPr lang="fa-IR" dirty="0" smtClean="0">
                <a:solidFill>
                  <a:schemeClr val="bg1"/>
                </a:solidFill>
              </a:rPr>
              <a:t>2)با معنای کلمات و مفاهیمی که کودکان استفاده می کنند آشنا باشد.</a:t>
            </a:r>
          </a:p>
          <a:p>
            <a:pPr marL="64008" indent="0" algn="just" rtl="1">
              <a:buNone/>
            </a:pPr>
            <a:r>
              <a:rPr lang="fa-IR" dirty="0" smtClean="0">
                <a:solidFill>
                  <a:schemeClr val="bg1"/>
                </a:solidFill>
              </a:rPr>
              <a:t>3)نمره های هر سوال را در لحظه تصحیح ثبت کنید.</a:t>
            </a:r>
          </a:p>
          <a:p>
            <a:pPr marL="64008" indent="0" algn="just" rtl="1">
              <a:buNone/>
            </a:pPr>
            <a:r>
              <a:rPr lang="fa-IR" dirty="0" smtClean="0">
                <a:solidFill>
                  <a:schemeClr val="bg1"/>
                </a:solidFill>
              </a:rPr>
              <a:t>4)توجه به ثبت امتیاز های مربوط به سوال های قبلی اگر آزمون از سوالی بالاتر از 1 شروع شده باشد.</a:t>
            </a:r>
            <a:endParaRPr lang="en-US" dirty="0">
              <a:solidFill>
                <a:schemeClr val="bg1"/>
              </a:solidFill>
            </a:endParaRPr>
          </a:p>
        </p:txBody>
      </p:sp>
    </p:spTree>
    <p:extLst>
      <p:ext uri="{BB962C8B-B14F-4D97-AF65-F5344CB8AC3E}">
        <p14:creationId xmlns:p14="http://schemas.microsoft.com/office/powerpoint/2010/main" val="6416230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توصیه هایی برای نمره گذاری:</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توجه به جداول مخصوص برای نمره گذاری مواردی که آزمودنی زودتر از زمان لازم پاسخ می دهد.</a:t>
            </a:r>
          </a:p>
          <a:p>
            <a:pPr marL="64008" indent="0" algn="just" rtl="1">
              <a:buNone/>
            </a:pPr>
            <a:r>
              <a:rPr lang="fa-IR" dirty="0" smtClean="0">
                <a:solidFill>
                  <a:schemeClr val="bg1"/>
                </a:solidFill>
              </a:rPr>
              <a:t> ثبت نمرات هر خرده آزمون روی برگه نمره گذاری در محلی که برای آن اختصاص یافته است.</a:t>
            </a:r>
          </a:p>
          <a:p>
            <a:pPr marL="64008" indent="0" algn="just" rtl="1">
              <a:buNone/>
            </a:pPr>
            <a:r>
              <a:rPr lang="fa-IR" dirty="0" smtClean="0">
                <a:solidFill>
                  <a:schemeClr val="bg1"/>
                </a:solidFill>
              </a:rPr>
              <a:t>دقت در تبدیل نمرات خام به نمرات استاندارد و نمرات استانداردبه ضریب هوشی.</a:t>
            </a:r>
          </a:p>
          <a:p>
            <a:pPr marL="64008" indent="0" algn="just" rtl="1">
              <a:buNone/>
            </a:pPr>
            <a:r>
              <a:rPr lang="fa-IR" dirty="0" smtClean="0">
                <a:solidFill>
                  <a:schemeClr val="bg1"/>
                </a:solidFill>
              </a:rPr>
              <a:t>محاسبه سن دقیق آزمودنی پس از بررسی تاریخ تولد و تاریخ اجرای آزمون. </a:t>
            </a:r>
            <a:endParaRPr lang="en-US" dirty="0">
              <a:solidFill>
                <a:schemeClr val="bg1"/>
              </a:solidFill>
            </a:endParaRPr>
          </a:p>
        </p:txBody>
      </p:sp>
    </p:spTree>
    <p:extLst>
      <p:ext uri="{BB962C8B-B14F-4D97-AF65-F5344CB8AC3E}">
        <p14:creationId xmlns:p14="http://schemas.microsoft.com/office/powerpoint/2010/main" val="3324245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تبدیل نمرات خام به نمرات استاندارد:</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1)محاسبه سن آزمودنی:</a:t>
            </a:r>
          </a:p>
          <a:p>
            <a:pPr marL="64008" indent="0" algn="r">
              <a:buNone/>
            </a:pPr>
            <a:r>
              <a:rPr lang="fa-IR" sz="2800" dirty="0" smtClean="0">
                <a:solidFill>
                  <a:schemeClr val="bg1"/>
                </a:solidFill>
              </a:rPr>
              <a:t>تفریق تاریخ اجرای آزمون از تاریخ تولد</a:t>
            </a:r>
          </a:p>
          <a:p>
            <a:pPr marL="64008" indent="0" algn="r">
              <a:buNone/>
            </a:pPr>
            <a:endParaRPr lang="fa-IR" sz="2800" dirty="0" smtClean="0">
              <a:solidFill>
                <a:schemeClr val="bg1"/>
              </a:solidFill>
            </a:endParaRPr>
          </a:p>
          <a:p>
            <a:pPr marL="64008" indent="0" algn="r">
              <a:buNone/>
            </a:pPr>
            <a:r>
              <a:rPr lang="fa-IR" dirty="0" smtClean="0">
                <a:solidFill>
                  <a:schemeClr val="bg1"/>
                </a:solidFill>
              </a:rPr>
              <a:t>2)انتخاب جدول نمرات استاندارد:</a:t>
            </a:r>
          </a:p>
          <a:p>
            <a:pPr marL="64008" indent="0" algn="r">
              <a:buNone/>
            </a:pPr>
            <a:r>
              <a:rPr lang="fa-IR" sz="2800" dirty="0" smtClean="0">
                <a:solidFill>
                  <a:schemeClr val="bg1"/>
                </a:solidFill>
              </a:rPr>
              <a:t>تعیین جدول بر اساس سن آزمودنی بر حسب سال و ماه</a:t>
            </a:r>
            <a:endParaRPr lang="en-US" sz="2800" dirty="0">
              <a:solidFill>
                <a:schemeClr val="bg1"/>
              </a:solidFill>
            </a:endParaRPr>
          </a:p>
        </p:txBody>
      </p:sp>
    </p:spTree>
    <p:extLst>
      <p:ext uri="{BB962C8B-B14F-4D97-AF65-F5344CB8AC3E}">
        <p14:creationId xmlns:p14="http://schemas.microsoft.com/office/powerpoint/2010/main" val="13704880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نمرات مقیاس کلامی،غیر کلامی،کل:</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جمع نمرات استاندارد 5 خرده آزمون برای هر مقیاس</a:t>
            </a:r>
            <a:r>
              <a:rPr lang="en-US" dirty="0" smtClean="0">
                <a:solidFill>
                  <a:schemeClr val="bg1"/>
                </a:solidFill>
              </a:rPr>
              <a:t>.</a:t>
            </a:r>
            <a:endParaRPr lang="fa-IR" dirty="0" smtClean="0">
              <a:solidFill>
                <a:schemeClr val="bg1"/>
              </a:solidFill>
            </a:endParaRPr>
          </a:p>
          <a:p>
            <a:pPr marL="64008" indent="0" algn="just" rtl="1">
              <a:buNone/>
            </a:pPr>
            <a:r>
              <a:rPr lang="fa-IR" dirty="0" smtClean="0">
                <a:solidFill>
                  <a:schemeClr val="bg1"/>
                </a:solidFill>
              </a:rPr>
              <a:t>در شرایطی که بیشتر یا کمتر از 5 آزمون اجرا شده باشد،نمره به دست آمده باید بر حسب  نمره 5 آزمون محاسبه شود.</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300416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تعیین ضرایب هوشی:</a:t>
            </a:r>
            <a:br>
              <a:rPr lang="fa-IR"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64008" indent="0" algn="r">
              <a:buNone/>
            </a:pPr>
            <a:r>
              <a:rPr lang="fa-IR" dirty="0" smtClean="0">
                <a:solidFill>
                  <a:schemeClr val="bg1"/>
                </a:solidFill>
              </a:rPr>
              <a:t>با مراجعه به جدول مربوط می توان نمره هوشی  معادل نمرات استاندارد را بیابیم.</a:t>
            </a:r>
          </a:p>
          <a:p>
            <a:pPr marL="64008" indent="0" algn="r">
              <a:buNone/>
            </a:pPr>
            <a:r>
              <a:rPr lang="fa-IR" sz="42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ترتیب ارائه خرده آزمون ها</a:t>
            </a:r>
            <a:r>
              <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indent="0" algn="r">
              <a:buNone/>
            </a:pPr>
            <a:r>
              <a:rPr lang="fa-IR" dirty="0" smtClean="0">
                <a:solidFill>
                  <a:schemeClr val="bg1"/>
                </a:solidFill>
              </a:rPr>
              <a:t>1)اطلاعات                7)لغات      </a:t>
            </a:r>
          </a:p>
          <a:p>
            <a:pPr marL="64008" indent="0" algn="r">
              <a:buNone/>
            </a:pPr>
            <a:r>
              <a:rPr lang="fa-IR" dirty="0" smtClean="0">
                <a:solidFill>
                  <a:schemeClr val="bg1"/>
                </a:solidFill>
              </a:rPr>
              <a:t>2)تکمیل تصویر           8)الحاق قطعات</a:t>
            </a:r>
          </a:p>
          <a:p>
            <a:pPr marL="64008" indent="0" algn="r">
              <a:buNone/>
            </a:pPr>
            <a:r>
              <a:rPr lang="fa-IR" dirty="0" smtClean="0">
                <a:solidFill>
                  <a:schemeClr val="bg1"/>
                </a:solidFill>
              </a:rPr>
              <a:t>3)تشابهات               9)درک مطلب</a:t>
            </a:r>
          </a:p>
          <a:p>
            <a:pPr marL="64008" indent="0" algn="r">
              <a:buNone/>
            </a:pPr>
            <a:r>
              <a:rPr lang="fa-IR" dirty="0" smtClean="0">
                <a:solidFill>
                  <a:schemeClr val="bg1"/>
                </a:solidFill>
              </a:rPr>
              <a:t>4)تنظیم تصویر          10)رمز نویسی</a:t>
            </a:r>
          </a:p>
          <a:p>
            <a:pPr marL="64008" indent="0" algn="r">
              <a:buNone/>
            </a:pPr>
            <a:r>
              <a:rPr lang="fa-IR" dirty="0" smtClean="0">
                <a:solidFill>
                  <a:schemeClr val="bg1"/>
                </a:solidFill>
              </a:rPr>
              <a:t>5)محاسبه عددی      11)حافظه عددی</a:t>
            </a:r>
          </a:p>
          <a:p>
            <a:pPr marL="64008" indent="0" algn="r">
              <a:buNone/>
            </a:pPr>
            <a:r>
              <a:rPr lang="fa-IR" dirty="0" smtClean="0">
                <a:solidFill>
                  <a:schemeClr val="bg1"/>
                </a:solidFill>
              </a:rPr>
              <a:t>6)طراحی با مکعب ها 12)مازها</a:t>
            </a:r>
            <a:endParaRPr lang="en-US" dirty="0">
              <a:solidFill>
                <a:schemeClr val="bg1"/>
              </a:solidFill>
            </a:endParaRPr>
          </a:p>
        </p:txBody>
      </p:sp>
    </p:spTree>
    <p:extLst>
      <p:ext uri="{BB962C8B-B14F-4D97-AF65-F5344CB8AC3E}">
        <p14:creationId xmlns:p14="http://schemas.microsoft.com/office/powerpoint/2010/main" val="18449839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قواعد شروع:</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در مورد خرده آزمون های زیر با ماده اول شروع می کنیم:</a:t>
            </a:r>
          </a:p>
          <a:p>
            <a:pPr marL="64008" indent="0" algn="just" rtl="1">
              <a:buNone/>
            </a:pPr>
            <a:r>
              <a:rPr lang="fa-IR" dirty="0" smtClean="0">
                <a:solidFill>
                  <a:schemeClr val="bg1"/>
                </a:solidFill>
              </a:rPr>
              <a:t>1)تشابهات                 2)الحاق قطعات</a:t>
            </a:r>
          </a:p>
          <a:p>
            <a:pPr marL="64008" indent="0" algn="just" rtl="1">
              <a:buNone/>
            </a:pPr>
            <a:r>
              <a:rPr lang="fa-IR" dirty="0" smtClean="0">
                <a:solidFill>
                  <a:schemeClr val="bg1"/>
                </a:solidFill>
              </a:rPr>
              <a:t>3)درک مطلب              4)حافظه عددی</a:t>
            </a:r>
          </a:p>
          <a:p>
            <a:pPr marL="64008" indent="0" algn="just" rtl="1">
              <a:buNone/>
            </a:pPr>
            <a:r>
              <a:rPr lang="fa-IR" dirty="0" smtClean="0">
                <a:solidFill>
                  <a:schemeClr val="bg1"/>
                </a:solidFill>
              </a:rPr>
              <a:t>در مورد خرده آزمون رمز نویسی با توجه به سن کودک از فرم الف یا ب استفاده می کنیم.</a:t>
            </a:r>
          </a:p>
          <a:p>
            <a:pPr marL="64008" indent="0" algn="just" rtl="1">
              <a:buNone/>
            </a:pPr>
            <a:r>
              <a:rPr lang="fa-IR" dirty="0" smtClean="0">
                <a:solidFill>
                  <a:schemeClr val="bg1"/>
                </a:solidFill>
              </a:rPr>
              <a:t>سایر خرده آزمون ها با توجه به سن آزمودنی و سطح تخمینی توانایی او.</a:t>
            </a:r>
            <a:endParaRPr lang="en-US" dirty="0">
              <a:solidFill>
                <a:schemeClr val="bg1"/>
              </a:solidFill>
            </a:endParaRPr>
          </a:p>
        </p:txBody>
      </p:sp>
    </p:spTree>
    <p:extLst>
      <p:ext uri="{BB962C8B-B14F-4D97-AF65-F5344CB8AC3E}">
        <p14:creationId xmlns:p14="http://schemas.microsoft.com/office/powerpoint/2010/main" val="18013900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64008" indent="0" algn="ctr">
              <a:buNone/>
            </a:pPr>
            <a:endParaRPr lang="fa-IR" dirty="0" smtClean="0">
              <a:solidFill>
                <a:schemeClr val="bg1"/>
              </a:solidFill>
            </a:endParaRPr>
          </a:p>
          <a:p>
            <a:pPr marL="64008" indent="0" algn="ctr">
              <a:buNone/>
            </a:pPr>
            <a:r>
              <a:rPr lang="fa-IR" dirty="0" smtClean="0">
                <a:solidFill>
                  <a:schemeClr val="bg1"/>
                </a:solidFill>
              </a:rPr>
              <a:t>مقیاس هوشی وکسلر کودکان</a:t>
            </a:r>
          </a:p>
          <a:p>
            <a:pPr marL="64008" indent="0" algn="ctr">
              <a:buNone/>
            </a:pPr>
            <a:r>
              <a:rPr lang="en-US" b="1" dirty="0" smtClean="0">
                <a:solidFill>
                  <a:schemeClr val="bg1"/>
                </a:solidFill>
              </a:rPr>
              <a:t>WISC</a:t>
            </a:r>
            <a:endParaRPr lang="en-US" b="1" dirty="0">
              <a:solidFill>
                <a:schemeClr val="bg1"/>
              </a:solidFill>
            </a:endParaRPr>
          </a:p>
        </p:txBody>
      </p:sp>
    </p:spTree>
    <p:extLst>
      <p:ext uri="{BB962C8B-B14F-4D97-AF65-F5344CB8AC3E}">
        <p14:creationId xmlns:p14="http://schemas.microsoft.com/office/powerpoint/2010/main" val="160749571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قواعد شروع:</a:t>
            </a:r>
            <a:endParaRPr lang="en-US" dirty="0">
              <a:solidFill>
                <a:schemeClr val="bg1"/>
              </a:solidFill>
            </a:endParaRPr>
          </a:p>
        </p:txBody>
      </p:sp>
      <p:sp>
        <p:nvSpPr>
          <p:cNvPr id="3" name="Content Placeholder 2"/>
          <p:cNvSpPr>
            <a:spLocks noGrp="1"/>
          </p:cNvSpPr>
          <p:nvPr>
            <p:ph idx="1"/>
          </p:nvPr>
        </p:nvSpPr>
        <p:spPr>
          <a:xfrm>
            <a:off x="539552" y="1412776"/>
            <a:ext cx="8280920" cy="5445224"/>
          </a:xfrm>
        </p:spPr>
        <p:txBody>
          <a:bodyPr/>
          <a:lstStyle/>
          <a:p>
            <a:pPr marL="64008" indent="0" algn="just" rtl="1">
              <a:buNone/>
            </a:pPr>
            <a:r>
              <a:rPr lang="fa-IR" dirty="0" smtClean="0">
                <a:solidFill>
                  <a:schemeClr val="bg1"/>
                </a:solidFill>
              </a:rPr>
              <a:t>برای سایر خرده آزمون ها با ماده سنی مربوط به آن رده شروع می کنیم.</a:t>
            </a:r>
          </a:p>
          <a:p>
            <a:pPr marL="64008" indent="0" algn="just" rtl="1">
              <a:buNone/>
            </a:pPr>
            <a:r>
              <a:rPr lang="fa-IR" dirty="0" smtClean="0">
                <a:solidFill>
                  <a:schemeClr val="bg1"/>
                </a:solidFill>
              </a:rPr>
              <a:t>اگر نمره کامل 2 ماده اول را گرفت،نمره کامل موارد قبلی را هم در نظر می گیریم.</a:t>
            </a:r>
          </a:p>
          <a:p>
            <a:pPr marL="64008" indent="0" algn="just" rtl="1">
              <a:buNone/>
            </a:pPr>
            <a:r>
              <a:rPr lang="fa-IR" dirty="0" smtClean="0">
                <a:solidFill>
                  <a:schemeClr val="bg1"/>
                </a:solidFill>
              </a:rPr>
              <a:t>اگر در 2 ماده اول موفق نبود،مواد قبلی را به صورت معکوس اجرا می کنیم تا 2 نمره کامل به دست بیاید.(به جز اولین ماده ای که اجرا کرده بودیم)</a:t>
            </a:r>
          </a:p>
        </p:txBody>
      </p:sp>
    </p:spTree>
    <p:extLst>
      <p:ext uri="{BB962C8B-B14F-4D97-AF65-F5344CB8AC3E}">
        <p14:creationId xmlns:p14="http://schemas.microsoft.com/office/powerpoint/2010/main" val="19948456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قواعد شروع:</a:t>
            </a:r>
            <a:endParaRPr lang="en-US" dirty="0">
              <a:solidFill>
                <a:schemeClr val="bg1"/>
              </a:solidFill>
            </a:endParaRPr>
          </a:p>
        </p:txBody>
      </p:sp>
      <p:sp>
        <p:nvSpPr>
          <p:cNvPr id="3" name="Content Placeholder 2"/>
          <p:cNvSpPr>
            <a:spLocks noGrp="1"/>
          </p:cNvSpPr>
          <p:nvPr>
            <p:ph idx="1"/>
          </p:nvPr>
        </p:nvSpPr>
        <p:spPr>
          <a:xfrm>
            <a:off x="467544" y="1412776"/>
            <a:ext cx="8208912" cy="5445224"/>
          </a:xfrm>
        </p:spPr>
        <p:txBody>
          <a:bodyPr>
            <a:normAutofit/>
          </a:bodyPr>
          <a:lstStyle/>
          <a:p>
            <a:pPr marL="64008" indent="0" algn="r">
              <a:buNone/>
            </a:pPr>
            <a:r>
              <a:rPr lang="fa-IR" dirty="0" smtClean="0">
                <a:solidFill>
                  <a:schemeClr val="bg1"/>
                </a:solidFill>
              </a:rPr>
              <a:t>استثنا:</a:t>
            </a:r>
          </a:p>
          <a:p>
            <a:pPr marL="64008" indent="0" algn="r">
              <a:buNone/>
            </a:pPr>
            <a:r>
              <a:rPr lang="fa-IR" dirty="0" smtClean="0">
                <a:solidFill>
                  <a:schemeClr val="bg1"/>
                </a:solidFill>
              </a:rPr>
              <a:t>1)آزمون محاسبه عددی</a:t>
            </a:r>
          </a:p>
          <a:p>
            <a:pPr marL="64008" indent="0" algn="r">
              <a:buNone/>
            </a:pPr>
            <a:r>
              <a:rPr lang="fa-IR" sz="2800" dirty="0" smtClean="0">
                <a:solidFill>
                  <a:schemeClr val="bg1"/>
                </a:solidFill>
              </a:rPr>
              <a:t>اجرای معکوس منطقی نیست.</a:t>
            </a:r>
          </a:p>
          <a:p>
            <a:pPr marL="64008" indent="0" algn="r">
              <a:buNone/>
            </a:pPr>
            <a:r>
              <a:rPr lang="fa-IR" dirty="0" smtClean="0">
                <a:solidFill>
                  <a:schemeClr val="bg1"/>
                </a:solidFill>
              </a:rPr>
              <a:t>2)تکمیل تصویر</a:t>
            </a:r>
          </a:p>
          <a:p>
            <a:pPr marL="64008" indent="0" algn="r">
              <a:buNone/>
            </a:pPr>
            <a:r>
              <a:rPr lang="fa-IR" sz="2800" dirty="0" smtClean="0">
                <a:solidFill>
                  <a:schemeClr val="bg1"/>
                </a:solidFill>
              </a:rPr>
              <a:t>نمره کامل باید در هر2 ماده اول باشد.</a:t>
            </a:r>
          </a:p>
          <a:p>
            <a:pPr marL="64008" indent="0" algn="r">
              <a:buNone/>
            </a:pPr>
            <a:r>
              <a:rPr lang="fa-IR" dirty="0" smtClean="0">
                <a:solidFill>
                  <a:schemeClr val="bg1"/>
                </a:solidFill>
              </a:rPr>
              <a:t>3)مازها</a:t>
            </a:r>
          </a:p>
          <a:p>
            <a:pPr marL="64008" indent="0" algn="r">
              <a:buNone/>
            </a:pPr>
            <a:r>
              <a:rPr lang="fa-IR" sz="2800" dirty="0" smtClean="0">
                <a:solidFill>
                  <a:schemeClr val="bg1"/>
                </a:solidFill>
              </a:rPr>
              <a:t>اگرکودک درماده اول موفق نشد،به مازمثال برمی گردیم</a:t>
            </a:r>
          </a:p>
          <a:p>
            <a:pPr marL="64008" indent="0" algn="r">
              <a:buNone/>
            </a:pPr>
            <a:r>
              <a:rPr lang="fa-IR" dirty="0" smtClean="0">
                <a:solidFill>
                  <a:schemeClr val="bg1"/>
                </a:solidFill>
              </a:rPr>
              <a:t>4)تنظیم تصویر و الحاق قطعات</a:t>
            </a:r>
          </a:p>
          <a:p>
            <a:pPr marL="64008" indent="0" algn="r">
              <a:buNone/>
            </a:pPr>
            <a:r>
              <a:rPr lang="fa-IR" sz="2800" dirty="0" smtClean="0">
                <a:solidFill>
                  <a:schemeClr val="bg1"/>
                </a:solidFill>
              </a:rPr>
              <a:t>در صورت عدم موفقیت،قبل از بازگشت به ماده اول به آزمودنی فرصت می دهیم که دومین تلاش خود را کند.</a:t>
            </a:r>
            <a:endParaRPr lang="en-US" sz="2800" dirty="0">
              <a:solidFill>
                <a:schemeClr val="bg1"/>
              </a:solidFill>
            </a:endParaRPr>
          </a:p>
        </p:txBody>
      </p:sp>
    </p:spTree>
    <p:extLst>
      <p:ext uri="{BB962C8B-B14F-4D97-AF65-F5344CB8AC3E}">
        <p14:creationId xmlns:p14="http://schemas.microsoft.com/office/powerpoint/2010/main" val="10159350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قواعد قطع:</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در مورد تمام خرده آزمون ها بجز الحاق قطعات و رمز نویسی ملاک قطع تعداد مشخصی از شکست های متوالی است.</a:t>
            </a:r>
            <a:endParaRPr lang="en-US" dirty="0">
              <a:solidFill>
                <a:schemeClr val="bg1"/>
              </a:solidFill>
            </a:endParaRPr>
          </a:p>
        </p:txBody>
      </p:sp>
    </p:spTree>
    <p:extLst>
      <p:ext uri="{BB962C8B-B14F-4D97-AF65-F5344CB8AC3E}">
        <p14:creationId xmlns:p14="http://schemas.microsoft.com/office/powerpoint/2010/main" val="2183630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قواعد مربوط به زمان:</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تمامی خرده آزمون های عملی و یکی از خرده آزمون های کلامی(محاسبه عددی)محدودیت زمانی مشخص دارند که برای اعمال آن از کورنومتر استفاده می شود.</a:t>
            </a:r>
          </a:p>
          <a:p>
            <a:pPr marL="64008" indent="0" algn="just" rtl="1">
              <a:buNone/>
            </a:pPr>
            <a:r>
              <a:rPr lang="fa-IR" dirty="0" smtClean="0">
                <a:solidFill>
                  <a:schemeClr val="bg1"/>
                </a:solidFill>
              </a:rPr>
              <a:t>در مورد خرده آزمون هایی که محدودیت زمانی ندارندبرای هر سوال 15 ثانیه مهلت پاسخگویی دارند و سپس به ماده بعدی می پردازیم.</a:t>
            </a:r>
            <a:endParaRPr lang="en-US" dirty="0">
              <a:solidFill>
                <a:schemeClr val="bg1"/>
              </a:solidFill>
            </a:endParaRPr>
          </a:p>
        </p:txBody>
      </p:sp>
    </p:spTree>
    <p:extLst>
      <p:ext uri="{BB962C8B-B14F-4D97-AF65-F5344CB8AC3E}">
        <p14:creationId xmlns:p14="http://schemas.microsoft.com/office/powerpoint/2010/main" val="421239942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وسایل موجود در کیت:</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1)راهنما</a:t>
            </a:r>
          </a:p>
          <a:p>
            <a:pPr marL="64008" indent="0" algn="just" rtl="1">
              <a:buNone/>
            </a:pPr>
            <a:r>
              <a:rPr lang="fa-IR" dirty="0" smtClean="0">
                <a:solidFill>
                  <a:schemeClr val="bg1"/>
                </a:solidFill>
              </a:rPr>
              <a:t>2)فرم ثبت</a:t>
            </a:r>
          </a:p>
          <a:p>
            <a:pPr marL="64008" indent="0" algn="just" rtl="1">
              <a:buNone/>
            </a:pPr>
            <a:r>
              <a:rPr lang="fa-IR" dirty="0" smtClean="0">
                <a:solidFill>
                  <a:schemeClr val="bg1"/>
                </a:solidFill>
              </a:rPr>
              <a:t>3)برگه های ماز و رمز نویسی</a:t>
            </a:r>
          </a:p>
          <a:p>
            <a:pPr marL="64008" indent="0" algn="just" rtl="1">
              <a:buNone/>
            </a:pPr>
            <a:r>
              <a:rPr lang="fa-IR" dirty="0" smtClean="0">
                <a:solidFill>
                  <a:schemeClr val="bg1"/>
                </a:solidFill>
              </a:rPr>
              <a:t>4)دفترچه حاوی سوالات16 تا 18 محاسبه عددی،تکمیل تصویر و الحاق قطعات</a:t>
            </a:r>
          </a:p>
          <a:p>
            <a:pPr marL="64008" indent="0" algn="just" rtl="1">
              <a:buNone/>
            </a:pPr>
            <a:r>
              <a:rPr lang="fa-IR" dirty="0" smtClean="0">
                <a:solidFill>
                  <a:schemeClr val="bg1"/>
                </a:solidFill>
              </a:rPr>
              <a:t>5)جعبه حاوی کارت های تنظیم تصاویر</a:t>
            </a:r>
          </a:p>
          <a:p>
            <a:pPr marL="64008" indent="0" algn="just" rtl="1">
              <a:buNone/>
            </a:pPr>
            <a:r>
              <a:rPr lang="fa-IR" dirty="0" smtClean="0">
                <a:solidFill>
                  <a:schemeClr val="bg1"/>
                </a:solidFill>
              </a:rPr>
              <a:t>6)کارت درخت ها و کارت سفید مربوط به مسائل 1 تا 4 محاسبه عددی</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3199193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وسایل موجود در کیت:</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64008" indent="0" algn="just" rtl="1">
              <a:buNone/>
            </a:pPr>
            <a:r>
              <a:rPr lang="fa-IR" dirty="0" smtClean="0">
                <a:solidFill>
                  <a:schemeClr val="bg1"/>
                </a:solidFill>
              </a:rPr>
              <a:t>7)جعبه حاوی مکعب های سفید و قرمز طراحی با مکعب ها</a:t>
            </a:r>
          </a:p>
          <a:p>
            <a:pPr marL="64008" indent="0" algn="just" rtl="1">
              <a:buNone/>
            </a:pPr>
            <a:r>
              <a:rPr lang="fa-IR" dirty="0" smtClean="0">
                <a:solidFill>
                  <a:schemeClr val="bg1"/>
                </a:solidFill>
              </a:rPr>
              <a:t>8)5 جعبه حاوی قطعات مربوط به الحاق قطعات</a:t>
            </a:r>
          </a:p>
          <a:p>
            <a:pPr marL="64008" indent="0" algn="just" rtl="1">
              <a:buNone/>
            </a:pPr>
            <a:r>
              <a:rPr lang="fa-IR" dirty="0" smtClean="0">
                <a:solidFill>
                  <a:schemeClr val="bg1"/>
                </a:solidFill>
              </a:rPr>
              <a:t>9)راهنمای نمره گذاری رمزنویسی</a:t>
            </a:r>
          </a:p>
          <a:p>
            <a:pPr marL="64008" indent="0" algn="just" rtl="1">
              <a:buNone/>
            </a:pPr>
            <a:r>
              <a:rPr lang="fa-IR" dirty="0" smtClean="0">
                <a:solidFill>
                  <a:schemeClr val="bg1"/>
                </a:solidFill>
              </a:rPr>
              <a:t>10)کورنومتر</a:t>
            </a:r>
          </a:p>
          <a:p>
            <a:pPr marL="64008" indent="0" algn="just" rtl="1">
              <a:buNone/>
            </a:pPr>
            <a:r>
              <a:rPr lang="fa-IR" dirty="0" smtClean="0">
                <a:solidFill>
                  <a:schemeClr val="bg1"/>
                </a:solidFill>
              </a:rPr>
              <a:t>11)2 مداد قرمز برای خرده آزمون های رمزنویسی و مازها</a:t>
            </a:r>
          </a:p>
          <a:p>
            <a:pPr marL="64008" indent="0" algn="just" rtl="1">
              <a:buNone/>
            </a:pPr>
            <a:r>
              <a:rPr lang="fa-IR" dirty="0" smtClean="0">
                <a:solidFill>
                  <a:schemeClr val="bg1"/>
                </a:solidFill>
              </a:rPr>
              <a:t>12)یک مدادمشکی برای استفاده آزمونگر در قسمت مازها</a:t>
            </a:r>
          </a:p>
        </p:txBody>
      </p:sp>
    </p:spTree>
    <p:extLst>
      <p:ext uri="{BB962C8B-B14F-4D97-AF65-F5344CB8AC3E}">
        <p14:creationId xmlns:p14="http://schemas.microsoft.com/office/powerpoint/2010/main" val="37541562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توانایی های مورد سنجش در آزمون های کلامی:</a:t>
            </a:r>
            <a:endParaRPr lang="en-US" dirty="0">
              <a:solidFill>
                <a:schemeClr val="bg1"/>
              </a:solidFill>
            </a:endParaRPr>
          </a:p>
        </p:txBody>
      </p:sp>
      <p:sp>
        <p:nvSpPr>
          <p:cNvPr id="3" name="Content Placeholder 2"/>
          <p:cNvSpPr>
            <a:spLocks noGrp="1"/>
          </p:cNvSpPr>
          <p:nvPr>
            <p:ph idx="1"/>
          </p:nvPr>
        </p:nvSpPr>
        <p:spPr>
          <a:xfrm>
            <a:off x="357158" y="2500306"/>
            <a:ext cx="8229600" cy="4572000"/>
          </a:xfrm>
        </p:spPr>
        <p:txBody>
          <a:bodyPr/>
          <a:lstStyle/>
          <a:p>
            <a:pPr marL="64008" indent="0" algn="r">
              <a:buNone/>
            </a:pPr>
            <a:r>
              <a:rPr lang="fa-IR" dirty="0" smtClean="0">
                <a:solidFill>
                  <a:schemeClr val="bg1"/>
                </a:solidFill>
              </a:rPr>
              <a:t>1)توانایی کار کردن با نماد های انتزاعی</a:t>
            </a:r>
          </a:p>
          <a:p>
            <a:pPr marL="64008" indent="0" algn="r">
              <a:buNone/>
            </a:pPr>
            <a:r>
              <a:rPr lang="fa-IR" dirty="0" smtClean="0">
                <a:solidFill>
                  <a:schemeClr val="bg1"/>
                </a:solidFill>
              </a:rPr>
              <a:t>2)توانایی حافظه کلامی</a:t>
            </a:r>
          </a:p>
          <a:p>
            <a:pPr marL="64008" indent="0" algn="r">
              <a:buNone/>
            </a:pPr>
            <a:r>
              <a:rPr lang="fa-IR" dirty="0" smtClean="0">
                <a:solidFill>
                  <a:schemeClr val="bg1"/>
                </a:solidFill>
              </a:rPr>
              <a:t>3)مقدار و درجه بهره گیری فرد از سوابق تحصیلی خود</a:t>
            </a:r>
          </a:p>
          <a:p>
            <a:pPr marL="64008" indent="0" algn="r">
              <a:buNone/>
            </a:pPr>
            <a:r>
              <a:rPr lang="fa-IR" dirty="0" smtClean="0">
                <a:solidFill>
                  <a:schemeClr val="bg1"/>
                </a:solidFill>
              </a:rPr>
              <a:t>4)روانی یا سیالی کلامی</a:t>
            </a:r>
            <a:endParaRPr lang="en-US" dirty="0">
              <a:solidFill>
                <a:schemeClr val="bg1"/>
              </a:solidFill>
            </a:endParaRPr>
          </a:p>
        </p:txBody>
      </p:sp>
    </p:spTree>
    <p:extLst>
      <p:ext uri="{BB962C8B-B14F-4D97-AF65-F5344CB8AC3E}">
        <p14:creationId xmlns:p14="http://schemas.microsoft.com/office/powerpoint/2010/main" val="26415615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chemeClr val="bg1"/>
                </a:solidFill>
              </a:rPr>
              <a:t>تفسیر های احتمالی در بالا بودن نمرات آزمون های کلامی در مقایسه با آزمون های عملی:</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64008" indent="0" algn="r">
              <a:buNone/>
            </a:pPr>
            <a:r>
              <a:rPr lang="fa-IR" dirty="0" smtClean="0">
                <a:solidFill>
                  <a:schemeClr val="bg1"/>
                </a:solidFill>
              </a:rPr>
              <a:t>1)سطح تحصیلی بالا</a:t>
            </a:r>
          </a:p>
          <a:p>
            <a:pPr marL="64008" indent="0" algn="r">
              <a:buNone/>
            </a:pPr>
            <a:r>
              <a:rPr lang="fa-IR" dirty="0" smtClean="0">
                <a:solidFill>
                  <a:schemeClr val="bg1"/>
                </a:solidFill>
              </a:rPr>
              <a:t>2)گرایش به بیش آموزی</a:t>
            </a:r>
          </a:p>
          <a:p>
            <a:pPr marL="64008" indent="0" algn="r">
              <a:buNone/>
            </a:pPr>
            <a:r>
              <a:rPr lang="fa-IR" dirty="0" smtClean="0">
                <a:solidFill>
                  <a:schemeClr val="bg1"/>
                </a:solidFill>
              </a:rPr>
              <a:t>3)کندی روانی-حرکتی ناشی از افسردگی</a:t>
            </a:r>
          </a:p>
          <a:p>
            <a:pPr marL="64008" indent="0" algn="r">
              <a:buNone/>
            </a:pPr>
            <a:r>
              <a:rPr lang="fa-IR" dirty="0" smtClean="0">
                <a:solidFill>
                  <a:schemeClr val="bg1"/>
                </a:solidFill>
              </a:rPr>
              <a:t>4)دشواری در انجام تکالیف عملی</a:t>
            </a:r>
          </a:p>
          <a:p>
            <a:pPr marL="64008" indent="0" algn="r">
              <a:buNone/>
            </a:pPr>
            <a:r>
              <a:rPr lang="fa-IR" dirty="0" smtClean="0">
                <a:solidFill>
                  <a:schemeClr val="bg1"/>
                </a:solidFill>
              </a:rPr>
              <a:t>5)ضعف هماهنگی حرکتی-دیداری</a:t>
            </a:r>
          </a:p>
          <a:p>
            <a:pPr marL="64008" indent="0" algn="r">
              <a:buNone/>
            </a:pPr>
            <a:r>
              <a:rPr lang="fa-IR" dirty="0" smtClean="0">
                <a:solidFill>
                  <a:schemeClr val="bg1"/>
                </a:solidFill>
              </a:rPr>
              <a:t>6)تکانش گری</a:t>
            </a:r>
          </a:p>
          <a:p>
            <a:pPr marL="64008" indent="0" algn="r">
              <a:buNone/>
            </a:pPr>
            <a:r>
              <a:rPr lang="fa-IR" dirty="0" smtClean="0">
                <a:solidFill>
                  <a:schemeClr val="bg1"/>
                </a:solidFill>
              </a:rPr>
              <a:t>7)افراد  دارای مشاغل تخصصی</a:t>
            </a:r>
          </a:p>
          <a:p>
            <a:pPr marL="64008" indent="0" algn="r">
              <a:buNone/>
            </a:pPr>
            <a:r>
              <a:rPr lang="fa-IR" dirty="0" smtClean="0">
                <a:solidFill>
                  <a:schemeClr val="bg1"/>
                </a:solidFill>
              </a:rPr>
              <a:t>8)بیماران آلزایمر</a:t>
            </a:r>
          </a:p>
          <a:p>
            <a:pPr marL="64008" indent="0" algn="r">
              <a:buNone/>
            </a:pPr>
            <a:r>
              <a:rPr lang="fa-IR" dirty="0" smtClean="0">
                <a:solidFill>
                  <a:schemeClr val="bg1"/>
                </a:solidFill>
              </a:rPr>
              <a:t>9)وجود ضایعه در نیمکره راست</a:t>
            </a:r>
            <a:endParaRPr lang="en-US" dirty="0">
              <a:solidFill>
                <a:schemeClr val="bg1"/>
              </a:solidFill>
            </a:endParaRPr>
          </a:p>
        </p:txBody>
      </p:sp>
    </p:spTree>
    <p:extLst>
      <p:ext uri="{BB962C8B-B14F-4D97-AF65-F5344CB8AC3E}">
        <p14:creationId xmlns:p14="http://schemas.microsoft.com/office/powerpoint/2010/main" val="28377188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توانایی مورد سنجش در آزمون های عملی:</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1)درجه و مقدار ارتباط غیر کلامی فرد با محیط</a:t>
            </a:r>
          </a:p>
          <a:p>
            <a:pPr marL="64008" indent="0" algn="just" rtl="1">
              <a:buNone/>
            </a:pPr>
            <a:r>
              <a:rPr lang="fa-IR" dirty="0" smtClean="0">
                <a:solidFill>
                  <a:schemeClr val="bg1"/>
                </a:solidFill>
              </a:rPr>
              <a:t>2)توانایی یکپارچه کردن محرک ادراکی با پاسخ حرکتی</a:t>
            </a:r>
          </a:p>
          <a:p>
            <a:pPr marL="64008" indent="0" algn="just" rtl="1">
              <a:buNone/>
            </a:pPr>
            <a:r>
              <a:rPr lang="fa-IR" dirty="0" smtClean="0">
                <a:solidFill>
                  <a:schemeClr val="bg1"/>
                </a:solidFill>
              </a:rPr>
              <a:t>3)استعداد کار کردن در موقعیت های محسوس </a:t>
            </a:r>
          </a:p>
          <a:p>
            <a:pPr marL="64008" indent="0" algn="just" rtl="1">
              <a:buNone/>
            </a:pPr>
            <a:r>
              <a:rPr lang="fa-IR" dirty="0" smtClean="0">
                <a:solidFill>
                  <a:schemeClr val="bg1"/>
                </a:solidFill>
              </a:rPr>
              <a:t>4)توانایی ارزشیابی اطلاعات دیداری-فضایی</a:t>
            </a:r>
          </a:p>
          <a:p>
            <a:pPr marL="64008" indent="0" algn="just" rtl="1">
              <a:buNone/>
            </a:pPr>
            <a:r>
              <a:rPr lang="fa-IR" dirty="0" smtClean="0">
                <a:solidFill>
                  <a:schemeClr val="bg1"/>
                </a:solidFill>
              </a:rPr>
              <a:t>5)توانایی کار کردن سریع</a:t>
            </a:r>
            <a:endParaRPr lang="en-US" dirty="0">
              <a:solidFill>
                <a:schemeClr val="bg1"/>
              </a:solidFill>
            </a:endParaRPr>
          </a:p>
        </p:txBody>
      </p:sp>
    </p:spTree>
    <p:extLst>
      <p:ext uri="{BB962C8B-B14F-4D97-AF65-F5344CB8AC3E}">
        <p14:creationId xmlns:p14="http://schemas.microsoft.com/office/powerpoint/2010/main" val="158894309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smtClean="0">
                <a:solidFill>
                  <a:schemeClr val="bg1"/>
                </a:solidFill>
              </a:rPr>
              <a:t>تفسیر های احتمالی دربالا بودن نمرات آزمون های عملی در مقایسه با آزمون های کلامی:</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1)توانایی ادراکی-سازمانی برتر</a:t>
            </a:r>
          </a:p>
          <a:p>
            <a:pPr marL="64008" indent="0" algn="r">
              <a:buNone/>
            </a:pPr>
            <a:r>
              <a:rPr lang="fa-IR" dirty="0" smtClean="0">
                <a:solidFill>
                  <a:schemeClr val="bg1"/>
                </a:solidFill>
              </a:rPr>
              <a:t>2)توانایی کار کردن تحت فشار زمان</a:t>
            </a:r>
          </a:p>
          <a:p>
            <a:pPr marL="64008" indent="0" algn="r">
              <a:buNone/>
            </a:pPr>
            <a:r>
              <a:rPr lang="fa-IR" dirty="0" smtClean="0">
                <a:solidFill>
                  <a:schemeClr val="bg1"/>
                </a:solidFill>
              </a:rPr>
              <a:t>3)گرایش به پیشرفت تحصیلی کم</a:t>
            </a:r>
          </a:p>
          <a:p>
            <a:pPr marL="64008" indent="0" algn="r">
              <a:buNone/>
            </a:pPr>
            <a:r>
              <a:rPr lang="fa-IR" dirty="0" smtClean="0">
                <a:solidFill>
                  <a:schemeClr val="bg1"/>
                </a:solidFill>
              </a:rPr>
              <a:t>4)بزهکاری نوجوان</a:t>
            </a:r>
          </a:p>
          <a:p>
            <a:pPr marL="64008" indent="0" algn="r">
              <a:buNone/>
            </a:pPr>
            <a:r>
              <a:rPr lang="fa-IR" dirty="0" smtClean="0">
                <a:solidFill>
                  <a:schemeClr val="bg1"/>
                </a:solidFill>
              </a:rPr>
              <a:t>5)نارسایی زبان</a:t>
            </a:r>
          </a:p>
          <a:p>
            <a:pPr marL="64008" indent="0" algn="r">
              <a:buNone/>
            </a:pPr>
            <a:r>
              <a:rPr lang="fa-IR" dirty="0" smtClean="0">
                <a:solidFill>
                  <a:schemeClr val="bg1"/>
                </a:solidFill>
              </a:rPr>
              <a:t>6)زمینه اقتصادی-اجتماعی نسبتا پایین</a:t>
            </a:r>
          </a:p>
          <a:p>
            <a:pPr marL="64008" indent="0" algn="r">
              <a:buNone/>
            </a:pPr>
            <a:r>
              <a:rPr lang="fa-IR" dirty="0" smtClean="0">
                <a:solidFill>
                  <a:schemeClr val="bg1"/>
                </a:solidFill>
              </a:rPr>
              <a:t>7)ضعف در رشد مهارت درک شنیداری</a:t>
            </a:r>
          </a:p>
          <a:p>
            <a:pPr marL="64008" indent="0" algn="r">
              <a:buNone/>
            </a:pPr>
            <a:r>
              <a:rPr lang="fa-IR" smtClean="0">
                <a:solidFill>
                  <a:schemeClr val="bg1"/>
                </a:solidFill>
              </a:rPr>
              <a:t>8)وجود ضایعه در نیمکره چپ مغز</a:t>
            </a:r>
            <a:endParaRPr lang="en-US">
              <a:solidFill>
                <a:schemeClr val="bg1"/>
              </a:solidFill>
            </a:endParaRPr>
          </a:p>
        </p:txBody>
      </p:sp>
    </p:spTree>
    <p:extLst>
      <p:ext uri="{BB962C8B-B14F-4D97-AF65-F5344CB8AC3E}">
        <p14:creationId xmlns:p14="http://schemas.microsoft.com/office/powerpoint/2010/main" val="1368726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solidFill>
                  <a:schemeClr val="bg1"/>
                </a:solidFill>
              </a:rPr>
              <a:t>تاریخچه:</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 </a:t>
            </a:r>
          </a:p>
          <a:p>
            <a:pPr marL="64008" indent="0" algn="r">
              <a:buNone/>
            </a:pPr>
            <a:endParaRPr lang="fa-IR" dirty="0">
              <a:solidFill>
                <a:schemeClr val="bg1"/>
              </a:solidFill>
            </a:endParaRPr>
          </a:p>
          <a:p>
            <a:pPr marL="64008" indent="0" algn="r">
              <a:buNone/>
            </a:pPr>
            <a:r>
              <a:rPr lang="fa-IR" dirty="0" smtClean="0">
                <a:solidFill>
                  <a:schemeClr val="bg1"/>
                </a:solidFill>
              </a:rPr>
              <a:t>تاریخ اولین انتشار:1949</a:t>
            </a:r>
          </a:p>
          <a:p>
            <a:pPr marL="64008" indent="0" algn="r">
              <a:buNone/>
            </a:pPr>
            <a:r>
              <a:rPr lang="fa-IR" dirty="0" smtClean="0">
                <a:solidFill>
                  <a:schemeClr val="bg1"/>
                </a:solidFill>
              </a:rPr>
              <a:t> تاریخ اولین تجدید نظر:1974</a:t>
            </a:r>
          </a:p>
          <a:p>
            <a:pPr marL="64008" indent="0" algn="r">
              <a:buNone/>
            </a:pPr>
            <a:r>
              <a:rPr lang="fa-IR" dirty="0" smtClean="0">
                <a:solidFill>
                  <a:schemeClr val="bg1"/>
                </a:solidFill>
              </a:rPr>
              <a:t>آخرین نسخه منتشر شده:1991</a:t>
            </a:r>
            <a:endParaRPr lang="en-US" dirty="0">
              <a:solidFill>
                <a:schemeClr val="bg1"/>
              </a:solidFill>
            </a:endParaRPr>
          </a:p>
        </p:txBody>
      </p:sp>
    </p:spTree>
    <p:extLst>
      <p:ext uri="{BB962C8B-B14F-4D97-AF65-F5344CB8AC3E}">
        <p14:creationId xmlns:p14="http://schemas.microsoft.com/office/powerpoint/2010/main" val="26362268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57166"/>
            <a:ext cx="8229600" cy="1399032"/>
          </a:xfrm>
        </p:spPr>
        <p:txBody>
          <a:bodyPr/>
          <a:lstStyle/>
          <a:p>
            <a:pPr algn="r" rtl="1"/>
            <a:r>
              <a:rPr lang="fa-IR" dirty="0" smtClean="0">
                <a:solidFill>
                  <a:schemeClr val="bg1"/>
                </a:solidFill>
              </a:rPr>
              <a:t>اطلاعات عمومی:</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آموزش قبلی یا استفاده از آموزش مدرسه ای.</a:t>
            </a:r>
          </a:p>
          <a:p>
            <a:pPr marL="64008" indent="0" algn="just" rtl="1">
              <a:buNone/>
            </a:pPr>
            <a:r>
              <a:rPr lang="fa-IR" dirty="0" smtClean="0">
                <a:solidFill>
                  <a:schemeClr val="bg1"/>
                </a:solidFill>
              </a:rPr>
              <a:t>کنجکاوی عقلی یا کشش نسبت به جمع آوری اطلاعات.</a:t>
            </a:r>
          </a:p>
          <a:p>
            <a:pPr marL="64008" indent="0" algn="just" rtl="1">
              <a:buNone/>
            </a:pPr>
            <a:r>
              <a:rPr lang="fa-IR" dirty="0" smtClean="0">
                <a:solidFill>
                  <a:schemeClr val="bg1"/>
                </a:solidFill>
              </a:rPr>
              <a:t>گستره دانش واقعی عمومی.</a:t>
            </a:r>
          </a:p>
          <a:p>
            <a:pPr marL="64008" indent="0" algn="just" rtl="1">
              <a:buNone/>
            </a:pPr>
            <a:r>
              <a:rPr lang="fa-IR" dirty="0" smtClean="0">
                <a:solidFill>
                  <a:schemeClr val="bg1"/>
                </a:solidFill>
              </a:rPr>
              <a:t>هشیاری نسبت به وقایع روزمره جهان.</a:t>
            </a:r>
          </a:p>
          <a:p>
            <a:pPr marL="64008" indent="0" algn="just" rtl="1">
              <a:buNone/>
            </a:pPr>
            <a:r>
              <a:rPr lang="fa-IR" dirty="0" smtClean="0">
                <a:solidFill>
                  <a:schemeClr val="bg1"/>
                </a:solidFill>
              </a:rPr>
              <a:t>حافظه دور.</a:t>
            </a:r>
          </a:p>
          <a:p>
            <a:pPr marL="64008" indent="0" algn="just" rtl="1">
              <a:buNone/>
            </a:pPr>
            <a:r>
              <a:rPr lang="fa-IR" b="1" dirty="0" smtClean="0">
                <a:solidFill>
                  <a:schemeClr val="bg1"/>
                </a:solidFill>
              </a:rPr>
              <a:t>خرده آزمون پایا دربرابر نقایص عصبی و اختلال روانی می باشد.</a:t>
            </a:r>
            <a:endParaRPr lang="en-US" b="1" dirty="0">
              <a:solidFill>
                <a:schemeClr val="bg1"/>
              </a:solidFill>
            </a:endParaRPr>
          </a:p>
        </p:txBody>
      </p:sp>
    </p:spTree>
    <p:extLst>
      <p:ext uri="{BB962C8B-B14F-4D97-AF65-F5344CB8AC3E}">
        <p14:creationId xmlns:p14="http://schemas.microsoft.com/office/powerpoint/2010/main" val="30055894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اطلاعات عمومی:</a:t>
            </a:r>
            <a:br>
              <a:rPr lang="fa-IR" dirty="0" smtClean="0">
                <a:solidFill>
                  <a:schemeClr val="bg1"/>
                </a:solidFill>
              </a:rPr>
            </a:br>
            <a:r>
              <a:rPr lang="fa-IR" dirty="0" smtClean="0">
                <a:solidFill>
                  <a:schemeClr val="bg1"/>
                </a:solidFill>
              </a:rPr>
              <a:t>نمره بالا بیانگر:</a:t>
            </a:r>
            <a:endParaRPr lang="en-US" dirty="0">
              <a:solidFill>
                <a:schemeClr val="bg1"/>
              </a:solidFill>
            </a:endParaRPr>
          </a:p>
        </p:txBody>
      </p:sp>
      <p:sp>
        <p:nvSpPr>
          <p:cNvPr id="3" name="Content Placeholder 2"/>
          <p:cNvSpPr>
            <a:spLocks noGrp="1"/>
          </p:cNvSpPr>
          <p:nvPr>
            <p:ph idx="1"/>
          </p:nvPr>
        </p:nvSpPr>
        <p:spPr/>
        <p:txBody>
          <a:bodyPr/>
          <a:lstStyle/>
          <a:p>
            <a:pPr marL="64008" indent="0" algn="r" rtl="1">
              <a:buNone/>
            </a:pPr>
            <a:r>
              <a:rPr lang="fa-IR" dirty="0" smtClean="0">
                <a:solidFill>
                  <a:schemeClr val="bg1"/>
                </a:solidFill>
              </a:rPr>
              <a:t>حافظه دراز مدت خوب</a:t>
            </a:r>
          </a:p>
          <a:p>
            <a:pPr marL="64008" indent="0" algn="r" rtl="1">
              <a:buNone/>
            </a:pPr>
            <a:r>
              <a:rPr lang="fa-IR" dirty="0" smtClean="0">
                <a:solidFill>
                  <a:schemeClr val="bg1"/>
                </a:solidFill>
              </a:rPr>
              <a:t>علایق فرهنگی</a:t>
            </a:r>
          </a:p>
          <a:p>
            <a:pPr marL="64008" indent="0" algn="r" rtl="1">
              <a:buNone/>
            </a:pPr>
            <a:r>
              <a:rPr lang="fa-IR" dirty="0" smtClean="0">
                <a:solidFill>
                  <a:schemeClr val="bg1"/>
                </a:solidFill>
              </a:rPr>
              <a:t>زمینه تحصیلی قوی</a:t>
            </a:r>
          </a:p>
          <a:p>
            <a:pPr marL="64008" indent="0" algn="r" rtl="1">
              <a:buNone/>
            </a:pPr>
            <a:r>
              <a:rPr lang="fa-IR" dirty="0" smtClean="0">
                <a:solidFill>
                  <a:schemeClr val="bg1"/>
                </a:solidFill>
              </a:rPr>
              <a:t>نگرش مثبت به مدرسه</a:t>
            </a:r>
          </a:p>
          <a:p>
            <a:pPr marL="64008" indent="0" algn="r" rtl="1">
              <a:buNone/>
            </a:pPr>
            <a:r>
              <a:rPr lang="fa-IR" dirty="0" smtClean="0">
                <a:solidFill>
                  <a:schemeClr val="bg1"/>
                </a:solidFill>
              </a:rPr>
              <a:t>توانایی کلامی خوب</a:t>
            </a:r>
          </a:p>
          <a:p>
            <a:pPr marL="64008" indent="0" algn="r" rtl="1">
              <a:buNone/>
            </a:pPr>
            <a:r>
              <a:rPr lang="fa-IR" dirty="0" smtClean="0">
                <a:solidFill>
                  <a:schemeClr val="bg1"/>
                </a:solidFill>
              </a:rPr>
              <a:t>مکانیسم دفاعی توجیه عقلی</a:t>
            </a:r>
            <a:endParaRPr lang="en-US" dirty="0">
              <a:solidFill>
                <a:schemeClr val="bg1"/>
              </a:solidFill>
            </a:endParaRPr>
          </a:p>
        </p:txBody>
      </p:sp>
    </p:spTree>
    <p:extLst>
      <p:ext uri="{BB962C8B-B14F-4D97-AF65-F5344CB8AC3E}">
        <p14:creationId xmlns:p14="http://schemas.microsoft.com/office/powerpoint/2010/main" val="408126829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اطلاعات عمومی:</a:t>
            </a:r>
            <a:br>
              <a:rPr lang="fa-IR" dirty="0" smtClean="0">
                <a:solidFill>
                  <a:schemeClr val="bg1"/>
                </a:solidFill>
              </a:rPr>
            </a:br>
            <a:r>
              <a:rPr lang="fa-IR" dirty="0" smtClean="0">
                <a:solidFill>
                  <a:schemeClr val="bg1"/>
                </a:solidFill>
              </a:rPr>
              <a:t>نمره پایین بیانگر:</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علایق سطحی</a:t>
            </a:r>
          </a:p>
          <a:p>
            <a:pPr marL="64008" indent="0" algn="just" rtl="1">
              <a:buNone/>
            </a:pPr>
            <a:r>
              <a:rPr lang="fa-IR" dirty="0" smtClean="0">
                <a:solidFill>
                  <a:schemeClr val="bg1"/>
                </a:solidFill>
              </a:rPr>
              <a:t>فقدان کنجکاوی عقلی</a:t>
            </a:r>
          </a:p>
          <a:p>
            <a:pPr marL="64008" indent="0" algn="just" rtl="1">
              <a:buNone/>
            </a:pPr>
            <a:r>
              <a:rPr lang="fa-IR" dirty="0" smtClean="0">
                <a:solidFill>
                  <a:schemeClr val="bg1"/>
                </a:solidFill>
              </a:rPr>
              <a:t>محرومیت فرهنگی</a:t>
            </a:r>
          </a:p>
          <a:p>
            <a:pPr marL="64008" indent="0" algn="just" rtl="1">
              <a:buNone/>
            </a:pPr>
            <a:endParaRPr lang="fa-IR" dirty="0">
              <a:solidFill>
                <a:schemeClr val="bg1"/>
              </a:solidFill>
            </a:endParaRPr>
          </a:p>
          <a:p>
            <a:pPr marL="64008" indent="0" algn="just" rtl="1">
              <a:buNone/>
            </a:pPr>
            <a:r>
              <a:rPr lang="fa-IR" b="1" dirty="0" smtClean="0">
                <a:solidFill>
                  <a:schemeClr val="bg1"/>
                </a:solidFill>
              </a:rPr>
              <a:t>شکست در سوال آسان آغاز خرده آزمون همراه با موفقیت در سوال دشوار نشان دهنده اشکال در بازیابی یا تمارض احتمالی یا ضعف انگیزش است</a:t>
            </a:r>
            <a:endParaRPr lang="en-US" b="1" dirty="0">
              <a:solidFill>
                <a:schemeClr val="bg1"/>
              </a:solidFill>
            </a:endParaRPr>
          </a:p>
        </p:txBody>
      </p:sp>
    </p:spTree>
    <p:extLst>
      <p:ext uri="{BB962C8B-B14F-4D97-AF65-F5344CB8AC3E}">
        <p14:creationId xmlns:p14="http://schemas.microsoft.com/office/powerpoint/2010/main" val="88707021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اطلاعات عمومی:</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b="1" dirty="0" smtClean="0">
                <a:solidFill>
                  <a:schemeClr val="bg1"/>
                </a:solidFill>
              </a:rPr>
              <a:t>مواد آزمون:</a:t>
            </a:r>
          </a:p>
          <a:p>
            <a:pPr marL="64008" indent="0" algn="r">
              <a:buNone/>
            </a:pPr>
            <a:r>
              <a:rPr lang="fa-IR" dirty="0" smtClean="0">
                <a:solidFill>
                  <a:schemeClr val="bg1"/>
                </a:solidFill>
              </a:rPr>
              <a:t>30 سوال</a:t>
            </a:r>
          </a:p>
          <a:p>
            <a:pPr marL="64008" indent="0" algn="r">
              <a:buNone/>
            </a:pPr>
            <a:r>
              <a:rPr lang="fa-IR" b="1" dirty="0" smtClean="0">
                <a:solidFill>
                  <a:schemeClr val="bg1"/>
                </a:solidFill>
              </a:rPr>
              <a:t>شروع:</a:t>
            </a:r>
          </a:p>
          <a:p>
            <a:pPr marL="64008" indent="0" algn="r">
              <a:buNone/>
            </a:pPr>
            <a:r>
              <a:rPr lang="fa-IR" dirty="0" smtClean="0">
                <a:solidFill>
                  <a:schemeClr val="bg1"/>
                </a:solidFill>
              </a:rPr>
              <a:t>کودکان زیر 7 سال و کودکان سنین بالاتر مشکوک به عقب ماندگی از ماده یک</a:t>
            </a:r>
          </a:p>
          <a:p>
            <a:pPr marL="64008" indent="0" algn="r">
              <a:buNone/>
            </a:pPr>
            <a:r>
              <a:rPr lang="fa-IR" dirty="0" smtClean="0">
                <a:solidFill>
                  <a:schemeClr val="bg1"/>
                </a:solidFill>
              </a:rPr>
              <a:t>کودکان 8 تا 10 سال:ماده 5</a:t>
            </a:r>
          </a:p>
          <a:p>
            <a:pPr marL="64008" indent="0" algn="r">
              <a:buNone/>
            </a:pPr>
            <a:r>
              <a:rPr lang="fa-IR" dirty="0" smtClean="0">
                <a:solidFill>
                  <a:schemeClr val="bg1"/>
                </a:solidFill>
              </a:rPr>
              <a:t>کودکان 11 تا 13 سال:ماده 7</a:t>
            </a:r>
          </a:p>
          <a:p>
            <a:pPr marL="64008" indent="0" algn="r">
              <a:buNone/>
            </a:pPr>
            <a:r>
              <a:rPr lang="fa-IR" dirty="0" smtClean="0">
                <a:solidFill>
                  <a:schemeClr val="bg1"/>
                </a:solidFill>
              </a:rPr>
              <a:t>کودکان 14 تا 16 سال:ماده 11</a:t>
            </a:r>
            <a:endParaRPr lang="en-US" dirty="0">
              <a:solidFill>
                <a:schemeClr val="bg1"/>
              </a:solidFill>
            </a:endParaRPr>
          </a:p>
        </p:txBody>
      </p:sp>
    </p:spTree>
    <p:extLst>
      <p:ext uri="{BB962C8B-B14F-4D97-AF65-F5344CB8AC3E}">
        <p14:creationId xmlns:p14="http://schemas.microsoft.com/office/powerpoint/2010/main" val="29870774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اطلاعات عمومی:</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b="1" dirty="0" smtClean="0">
                <a:solidFill>
                  <a:schemeClr val="bg1"/>
                </a:solidFill>
              </a:rPr>
              <a:t>توقف:</a:t>
            </a:r>
          </a:p>
          <a:p>
            <a:pPr marL="64008" indent="0" algn="r">
              <a:buNone/>
            </a:pPr>
            <a:r>
              <a:rPr lang="fa-IR" dirty="0" smtClean="0">
                <a:solidFill>
                  <a:schemeClr val="bg1"/>
                </a:solidFill>
              </a:rPr>
              <a:t>پس از 5 شکست متوالی</a:t>
            </a:r>
          </a:p>
          <a:p>
            <a:pPr marL="64008" indent="0" algn="r">
              <a:buNone/>
            </a:pPr>
            <a:r>
              <a:rPr lang="fa-IR" b="1" dirty="0" smtClean="0">
                <a:solidFill>
                  <a:schemeClr val="bg1"/>
                </a:solidFill>
              </a:rPr>
              <a:t>نمره گذاری:</a:t>
            </a:r>
          </a:p>
          <a:p>
            <a:pPr marL="64008" indent="0" algn="r">
              <a:buNone/>
            </a:pPr>
            <a:r>
              <a:rPr lang="fa-IR" dirty="0" smtClean="0">
                <a:solidFill>
                  <a:schemeClr val="bg1"/>
                </a:solidFill>
              </a:rPr>
              <a:t>به هر پاسخ درست یک نمره تعلق می گیرد.</a:t>
            </a:r>
          </a:p>
          <a:p>
            <a:pPr marL="64008" indent="0" algn="r">
              <a:buNone/>
            </a:pPr>
            <a:r>
              <a:rPr lang="fa-IR" dirty="0" smtClean="0">
                <a:solidFill>
                  <a:schemeClr val="bg1"/>
                </a:solidFill>
              </a:rPr>
              <a:t>حداکثر نمره 30 می باشد.</a:t>
            </a:r>
            <a:endParaRPr lang="en-US" dirty="0">
              <a:solidFill>
                <a:schemeClr val="bg1"/>
              </a:solidFill>
            </a:endParaRPr>
          </a:p>
        </p:txBody>
      </p:sp>
    </p:spTree>
    <p:extLst>
      <p:ext uri="{BB962C8B-B14F-4D97-AF65-F5344CB8AC3E}">
        <p14:creationId xmlns:p14="http://schemas.microsoft.com/office/powerpoint/2010/main" val="110361468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تکمیل تصویر:</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هشیاری دیداری.</a:t>
            </a:r>
          </a:p>
          <a:p>
            <a:pPr marL="64008" indent="0" algn="just" rtl="1">
              <a:buNone/>
            </a:pPr>
            <a:r>
              <a:rPr lang="fa-IR" dirty="0" smtClean="0">
                <a:solidFill>
                  <a:schemeClr val="bg1"/>
                </a:solidFill>
              </a:rPr>
              <a:t>بازشناسی و تشخیص دیداری.</a:t>
            </a:r>
          </a:p>
          <a:p>
            <a:pPr marL="64008" indent="0" algn="just" rtl="1">
              <a:buNone/>
            </a:pPr>
            <a:r>
              <a:rPr lang="fa-IR" dirty="0" smtClean="0">
                <a:solidFill>
                  <a:schemeClr val="bg1"/>
                </a:solidFill>
              </a:rPr>
              <a:t>آگاهی از جزئیات تماس با واقعیت.</a:t>
            </a:r>
          </a:p>
          <a:p>
            <a:pPr marL="64008" indent="0" algn="just" rtl="1">
              <a:buNone/>
            </a:pPr>
            <a:r>
              <a:rPr lang="fa-IR" dirty="0" smtClean="0">
                <a:solidFill>
                  <a:schemeClr val="bg1"/>
                </a:solidFill>
              </a:rPr>
              <a:t>درک کل در ارتباط با اجزای آن.</a:t>
            </a:r>
          </a:p>
          <a:p>
            <a:pPr marL="64008" indent="0" algn="just" rtl="1">
              <a:buNone/>
            </a:pPr>
            <a:r>
              <a:rPr lang="fa-IR" dirty="0" smtClean="0">
                <a:solidFill>
                  <a:schemeClr val="bg1"/>
                </a:solidFill>
              </a:rPr>
              <a:t>توانایی تمیز بین جزئیات اساسی و غیر اساسی.تمرکز دیداری همراه با توانایی سازمان دادن دیداری مواد.</a:t>
            </a:r>
            <a:endParaRPr lang="en-US" dirty="0">
              <a:solidFill>
                <a:schemeClr val="bg1"/>
              </a:solidFill>
            </a:endParaRPr>
          </a:p>
        </p:txBody>
      </p:sp>
    </p:spTree>
    <p:extLst>
      <p:ext uri="{BB962C8B-B14F-4D97-AF65-F5344CB8AC3E}">
        <p14:creationId xmlns:p14="http://schemas.microsoft.com/office/powerpoint/2010/main" val="29891592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تکمیل تصویر:</a:t>
            </a:r>
            <a:br>
              <a:rPr lang="fa-IR" dirty="0" smtClean="0">
                <a:solidFill>
                  <a:schemeClr val="bg1"/>
                </a:solidFill>
              </a:rPr>
            </a:br>
            <a:r>
              <a:rPr lang="fa-IR" dirty="0" smtClean="0">
                <a:solidFill>
                  <a:schemeClr val="bg1"/>
                </a:solidFill>
              </a:rPr>
              <a:t>نمره بالا بیانگر:</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64008" indent="0" algn="r">
              <a:buNone/>
            </a:pPr>
            <a:r>
              <a:rPr lang="fa-IR" dirty="0" smtClean="0">
                <a:solidFill>
                  <a:schemeClr val="bg1"/>
                </a:solidFill>
              </a:rPr>
              <a:t>توانایی زیاد در تشخیص اطلاعات دیداری اساسی.</a:t>
            </a:r>
          </a:p>
          <a:p>
            <a:pPr marL="64008" indent="0" algn="r">
              <a:buNone/>
            </a:pPr>
            <a:r>
              <a:rPr lang="fa-IR" dirty="0" smtClean="0">
                <a:solidFill>
                  <a:schemeClr val="bg1"/>
                </a:solidFill>
              </a:rPr>
              <a:t>هشیاری.</a:t>
            </a:r>
          </a:p>
          <a:p>
            <a:pPr marL="64008" indent="0" algn="r">
              <a:buNone/>
            </a:pPr>
            <a:r>
              <a:rPr lang="fa-IR" dirty="0" smtClean="0">
                <a:solidFill>
                  <a:schemeClr val="bg1"/>
                </a:solidFill>
              </a:rPr>
              <a:t>دقت بینائی.</a:t>
            </a:r>
          </a:p>
          <a:p>
            <a:pPr marL="64008" indent="0" algn="r">
              <a:buNone/>
            </a:pPr>
            <a:r>
              <a:rPr lang="fa-IR" dirty="0" smtClean="0">
                <a:solidFill>
                  <a:schemeClr val="bg1"/>
                </a:solidFill>
              </a:rPr>
              <a:t>ضعف در تمرکز.</a:t>
            </a:r>
          </a:p>
          <a:p>
            <a:pPr marL="64008" indent="0" algn="r">
              <a:buNone/>
            </a:pPr>
            <a:r>
              <a:rPr lang="fa-IR" dirty="0" smtClean="0">
                <a:solidFill>
                  <a:schemeClr val="bg1"/>
                </a:solidFill>
              </a:rPr>
              <a:t>سازماندهی دیداری.</a:t>
            </a:r>
          </a:p>
          <a:p>
            <a:pPr marL="64008" indent="0" algn="r">
              <a:buNone/>
            </a:pPr>
            <a:r>
              <a:rPr lang="fa-IR" sz="42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a:t>
            </a:r>
            <a:r>
              <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پایین </a:t>
            </a:r>
            <a:r>
              <a:rPr lang="fa-IR" sz="42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بیانگر</a:t>
            </a:r>
            <a:r>
              <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lvl="0" indent="0" algn="r">
              <a:buClr>
                <a:srgbClr val="FF388C"/>
              </a:buClr>
              <a:buNone/>
            </a:pPr>
            <a:r>
              <a:rPr lang="fa-IR" dirty="0">
                <a:solidFill>
                  <a:prstClr val="black"/>
                </a:solidFill>
              </a:rPr>
              <a:t>ضعف در </a:t>
            </a:r>
            <a:r>
              <a:rPr lang="fa-IR" dirty="0" smtClean="0">
                <a:solidFill>
                  <a:prstClr val="black"/>
                </a:solidFill>
              </a:rPr>
              <a:t>تمرکز.</a:t>
            </a:r>
            <a:endParaRPr lang="fa-IR" dirty="0">
              <a:solidFill>
                <a:prstClr val="black"/>
              </a:solidFill>
            </a:endParaRPr>
          </a:p>
          <a:p>
            <a:pPr marL="64008" lvl="0" indent="0" algn="r">
              <a:buClr>
                <a:srgbClr val="FF388C"/>
              </a:buClr>
              <a:buNone/>
            </a:pPr>
            <a:r>
              <a:rPr lang="fa-IR" dirty="0">
                <a:solidFill>
                  <a:prstClr val="black"/>
                </a:solidFill>
              </a:rPr>
              <a:t>سازماندهی </a:t>
            </a:r>
            <a:r>
              <a:rPr lang="fa-IR" dirty="0" smtClean="0">
                <a:solidFill>
                  <a:prstClr val="black"/>
                </a:solidFill>
              </a:rPr>
              <a:t>دیداری.</a:t>
            </a:r>
          </a:p>
          <a:p>
            <a:pPr marL="64008" lvl="0" indent="0" algn="r">
              <a:buClr>
                <a:srgbClr val="FF388C"/>
              </a:buClr>
              <a:buNone/>
            </a:pPr>
            <a:r>
              <a:rPr lang="fa-IR" dirty="0" smtClean="0">
                <a:solidFill>
                  <a:prstClr val="black"/>
                </a:solidFill>
              </a:rPr>
              <a:t>افراد تکانشگر نیز نمره پایین می گیرند.</a:t>
            </a:r>
            <a:endParaRPr lang="fa-IR" dirty="0">
              <a:solidFill>
                <a:prstClr val="black"/>
              </a:solidFill>
            </a:endParaRPr>
          </a:p>
          <a:p>
            <a:pPr marL="64008" indent="0" algn="r">
              <a:buNone/>
            </a:pPr>
            <a:endPar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endParaRPr>
          </a:p>
          <a:p>
            <a:pPr marL="64008" indent="0" algn="r">
              <a:buNone/>
            </a:pPr>
            <a:endParaRPr lang="fa-IR" dirty="0" smtClean="0">
              <a:solidFill>
                <a:schemeClr val="bg1"/>
              </a:solidFill>
            </a:endParaRPr>
          </a:p>
          <a:p>
            <a:pPr marL="64008" indent="0" algn="r">
              <a:buNone/>
            </a:pPr>
            <a:endParaRPr lang="en-US" dirty="0">
              <a:solidFill>
                <a:schemeClr val="bg1"/>
              </a:solidFill>
            </a:endParaRPr>
          </a:p>
        </p:txBody>
      </p:sp>
    </p:spTree>
    <p:extLst>
      <p:ext uri="{BB962C8B-B14F-4D97-AF65-F5344CB8AC3E}">
        <p14:creationId xmlns:p14="http://schemas.microsoft.com/office/powerpoint/2010/main" val="23112915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تکمیل تصویر:</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b="1" dirty="0" smtClean="0">
                <a:solidFill>
                  <a:schemeClr val="bg1"/>
                </a:solidFill>
              </a:rPr>
              <a:t>مواد آزمون:</a:t>
            </a:r>
          </a:p>
          <a:p>
            <a:pPr marL="64008" indent="0" algn="r">
              <a:buNone/>
            </a:pPr>
            <a:r>
              <a:rPr lang="fa-IR" dirty="0" smtClean="0">
                <a:solidFill>
                  <a:schemeClr val="bg1"/>
                </a:solidFill>
              </a:rPr>
              <a:t>26 کارت که داخل یک آلبوم است.</a:t>
            </a:r>
          </a:p>
          <a:p>
            <a:pPr marL="64008" indent="0" algn="r">
              <a:buNone/>
            </a:pPr>
            <a:r>
              <a:rPr lang="fa-IR" b="1" dirty="0" smtClean="0">
                <a:solidFill>
                  <a:schemeClr val="bg1"/>
                </a:solidFill>
              </a:rPr>
              <a:t>شروع:</a:t>
            </a:r>
          </a:p>
          <a:p>
            <a:pPr marL="64008" lvl="0" indent="0" algn="just" rtl="1">
              <a:buClr>
                <a:srgbClr val="FF388C"/>
              </a:buClr>
              <a:buNone/>
            </a:pPr>
            <a:r>
              <a:rPr lang="fa-IR" dirty="0" smtClean="0">
                <a:solidFill>
                  <a:prstClr val="black"/>
                </a:solidFill>
              </a:rPr>
              <a:t>برای کودکان </a:t>
            </a:r>
            <a:r>
              <a:rPr lang="fa-IR" dirty="0">
                <a:solidFill>
                  <a:prstClr val="black"/>
                </a:solidFill>
              </a:rPr>
              <a:t>زیر 7 سال و کودکان سنین بالاتر مشکوک به عقب ماندگی از ماده </a:t>
            </a:r>
            <a:r>
              <a:rPr lang="fa-IR" dirty="0" smtClean="0">
                <a:solidFill>
                  <a:prstClr val="black"/>
                </a:solidFill>
              </a:rPr>
              <a:t>یک شروع می کنیم.</a:t>
            </a:r>
            <a:endParaRPr lang="fa-IR" dirty="0">
              <a:solidFill>
                <a:prstClr val="black"/>
              </a:solidFill>
            </a:endParaRPr>
          </a:p>
          <a:p>
            <a:pPr marL="64008" indent="0" algn="just" rtl="1">
              <a:buNone/>
            </a:pPr>
            <a:r>
              <a:rPr lang="fa-IR" dirty="0" smtClean="0">
                <a:solidFill>
                  <a:schemeClr val="bg1"/>
                </a:solidFill>
              </a:rPr>
              <a:t>برای کودکان 8 تا 16 سال از ماده 5 شروع می کنیم.</a:t>
            </a:r>
          </a:p>
          <a:p>
            <a:pPr marL="64008" indent="0" algn="just" rtl="1">
              <a:buNone/>
            </a:pPr>
            <a:endParaRPr lang="en-US" b="1" dirty="0">
              <a:solidFill>
                <a:schemeClr val="bg1"/>
              </a:solidFill>
            </a:endParaRPr>
          </a:p>
        </p:txBody>
      </p:sp>
    </p:spTree>
    <p:extLst>
      <p:ext uri="{BB962C8B-B14F-4D97-AF65-F5344CB8AC3E}">
        <p14:creationId xmlns:p14="http://schemas.microsoft.com/office/powerpoint/2010/main" val="34612415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تکمیل تصویر:</a:t>
            </a:r>
            <a:endParaRPr lang="en-US" dirty="0"/>
          </a:p>
        </p:txBody>
      </p:sp>
      <p:sp>
        <p:nvSpPr>
          <p:cNvPr id="3" name="Content Placeholder 2"/>
          <p:cNvSpPr>
            <a:spLocks noGrp="1"/>
          </p:cNvSpPr>
          <p:nvPr>
            <p:ph idx="1"/>
          </p:nvPr>
        </p:nvSpPr>
        <p:spPr/>
        <p:txBody>
          <a:bodyPr/>
          <a:lstStyle/>
          <a:p>
            <a:pPr marL="64008" indent="0" algn="r">
              <a:buNone/>
            </a:pPr>
            <a:r>
              <a:rPr lang="fa-IR" b="1" dirty="0" smtClean="0">
                <a:solidFill>
                  <a:schemeClr val="bg1"/>
                </a:solidFill>
              </a:rPr>
              <a:t>توقف:</a:t>
            </a:r>
          </a:p>
          <a:p>
            <a:pPr marL="64008" indent="0" algn="r">
              <a:buNone/>
            </a:pPr>
            <a:r>
              <a:rPr lang="fa-IR" dirty="0" smtClean="0">
                <a:solidFill>
                  <a:schemeClr val="bg1"/>
                </a:solidFill>
              </a:rPr>
              <a:t>پس از 4 شکست متوالی.</a:t>
            </a:r>
          </a:p>
          <a:p>
            <a:pPr marL="64008" indent="0" algn="r">
              <a:buNone/>
            </a:pPr>
            <a:r>
              <a:rPr lang="fa-IR" b="1" dirty="0" smtClean="0">
                <a:solidFill>
                  <a:schemeClr val="bg1"/>
                </a:solidFill>
              </a:rPr>
              <a:t>نمره گذاری:</a:t>
            </a:r>
          </a:p>
          <a:p>
            <a:pPr marL="64008" indent="0" algn="r">
              <a:buNone/>
            </a:pPr>
            <a:r>
              <a:rPr lang="fa-IR" dirty="0" smtClean="0">
                <a:solidFill>
                  <a:schemeClr val="bg1"/>
                </a:solidFill>
              </a:rPr>
              <a:t>به هر پاسخ صحیح 1 نمره تعلق می گیرد.</a:t>
            </a:r>
          </a:p>
          <a:p>
            <a:pPr marL="64008" indent="0" algn="r">
              <a:buNone/>
            </a:pPr>
            <a:r>
              <a:rPr lang="fa-IR" dirty="0" smtClean="0">
                <a:solidFill>
                  <a:schemeClr val="bg1"/>
                </a:solidFill>
              </a:rPr>
              <a:t> حداکثر نمره 26 می باشد.</a:t>
            </a:r>
          </a:p>
          <a:p>
            <a:pPr marL="64008" indent="0" algn="r">
              <a:buNone/>
            </a:pPr>
            <a:r>
              <a:rPr lang="fa-IR" b="1" dirty="0" smtClean="0">
                <a:solidFill>
                  <a:schemeClr val="bg1"/>
                </a:solidFill>
              </a:rPr>
              <a:t>زمان:</a:t>
            </a:r>
          </a:p>
          <a:p>
            <a:pPr marL="64008" indent="0" algn="r">
              <a:buNone/>
            </a:pPr>
            <a:r>
              <a:rPr lang="fa-IR" dirty="0" smtClean="0">
                <a:solidFill>
                  <a:schemeClr val="bg1"/>
                </a:solidFill>
              </a:rPr>
              <a:t>برای هر تصویر 20 ثانیه </a:t>
            </a:r>
            <a:endParaRPr lang="en-US" dirty="0">
              <a:solidFill>
                <a:schemeClr val="bg1"/>
              </a:solidFill>
            </a:endParaRPr>
          </a:p>
        </p:txBody>
      </p:sp>
    </p:spTree>
    <p:extLst>
      <p:ext uri="{BB962C8B-B14F-4D97-AF65-F5344CB8AC3E}">
        <p14:creationId xmlns:p14="http://schemas.microsoft.com/office/powerpoint/2010/main" val="225483269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normAutofit/>
          </a:bodyPr>
          <a:lstStyle/>
          <a:p>
            <a:pPr algn="r" rtl="1"/>
            <a:r>
              <a:rPr lang="fa-IR" dirty="0" smtClean="0">
                <a:solidFill>
                  <a:schemeClr val="bg1"/>
                </a:solidFill>
              </a:rPr>
              <a:t>تشابهات:</a:t>
            </a:r>
            <a:br>
              <a:rPr lang="fa-IR"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467544" y="1412776"/>
            <a:ext cx="8229600" cy="4572000"/>
          </a:xfrm>
        </p:spPr>
        <p:txBody>
          <a:bodyPr>
            <a:normAutofit lnSpcReduction="10000"/>
          </a:bodyPr>
          <a:lstStyle/>
          <a:p>
            <a:pPr marL="64008" indent="0" algn="r">
              <a:buNone/>
            </a:pPr>
            <a:r>
              <a:rPr lang="fa-IR" dirty="0" smtClean="0">
                <a:solidFill>
                  <a:schemeClr val="bg1"/>
                </a:solidFill>
              </a:rPr>
              <a:t>مفهوم سازی کلامی و یا تفکر مفهومی و استدلال انتزاعی.</a:t>
            </a:r>
          </a:p>
          <a:p>
            <a:pPr marL="64008" indent="0" algn="r">
              <a:buNone/>
            </a:pPr>
            <a:r>
              <a:rPr lang="fa-IR" dirty="0" smtClean="0">
                <a:solidFill>
                  <a:schemeClr val="bg1"/>
                </a:solidFill>
              </a:rPr>
              <a:t>این آزمون مستلزم آن است که آزمودنی حافظه دراز مدت خود را به کار بگیرد.</a:t>
            </a:r>
          </a:p>
          <a:p>
            <a:pPr marL="64008" indent="0" algn="r">
              <a:buNone/>
            </a:pP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a:t>
            </a: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بالا</a:t>
            </a: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lvl="0" indent="0" algn="r">
              <a:buClr>
                <a:srgbClr val="FF388C"/>
              </a:buClr>
              <a:buNone/>
            </a:pPr>
            <a:r>
              <a:rPr lang="fa-IR" dirty="0">
                <a:solidFill>
                  <a:prstClr val="black"/>
                </a:solidFill>
              </a:rPr>
              <a:t>افرادی که توانایی مفهوم سازی خوبی </a:t>
            </a:r>
            <a:r>
              <a:rPr lang="fa-IR" dirty="0" smtClean="0">
                <a:solidFill>
                  <a:prstClr val="black"/>
                </a:solidFill>
              </a:rPr>
              <a:t>دارند.</a:t>
            </a:r>
          </a:p>
          <a:p>
            <a:pPr marL="64008" lvl="0" indent="0" algn="r">
              <a:buClr>
                <a:srgbClr val="FF388C"/>
              </a:buClr>
              <a:buNone/>
            </a:pPr>
            <a:r>
              <a:rPr lang="fa-IR" dirty="0" smtClean="0">
                <a:solidFill>
                  <a:prstClr val="black"/>
                </a:solidFill>
              </a:rPr>
              <a:t>توانایی انتزاع ضعیف</a:t>
            </a: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
            </a:r>
            <a:b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b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a:t>
            </a: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پایین:</a:t>
            </a:r>
          </a:p>
          <a:p>
            <a:pPr marL="64008" lvl="0" indent="0" algn="r">
              <a:buClr>
                <a:srgbClr val="FF388C"/>
              </a:buClr>
              <a:buNone/>
            </a:pPr>
            <a:r>
              <a:rPr lang="fa-IR" dirty="0">
                <a:solidFill>
                  <a:prstClr val="black"/>
                </a:solidFill>
              </a:rPr>
              <a:t>توانایی انتزاع ضعیف</a:t>
            </a:r>
            <a:endPar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endParaRPr>
          </a:p>
          <a:p>
            <a:pPr marL="64008" lvl="0" indent="0" algn="r">
              <a:buClr>
                <a:srgbClr val="FF388C"/>
              </a:buClr>
              <a:buNone/>
            </a:pPr>
            <a:endParaRPr lang="en-US" dirty="0">
              <a:solidFill>
                <a:schemeClr val="bg1"/>
              </a:solidFill>
            </a:endParaRPr>
          </a:p>
        </p:txBody>
      </p:sp>
    </p:spTree>
    <p:extLst>
      <p:ext uri="{BB962C8B-B14F-4D97-AF65-F5344CB8AC3E}">
        <p14:creationId xmlns:p14="http://schemas.microsoft.com/office/powerpoint/2010/main" val="20088850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ساخت آزمون:</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این آزمون از 2 مقیاس عملی و کلامی تشکیل یافته </a:t>
            </a:r>
          </a:p>
          <a:p>
            <a:pPr marL="64008" indent="0" algn="just" rtl="1">
              <a:buNone/>
            </a:pPr>
            <a:r>
              <a:rPr lang="fa-IR" dirty="0" smtClean="0">
                <a:solidFill>
                  <a:schemeClr val="bg1"/>
                </a:solidFill>
              </a:rPr>
              <a:t>و هر مقیاس دارای 6 خرده آزمون است.</a:t>
            </a:r>
          </a:p>
          <a:p>
            <a:pPr marL="64008" indent="0" algn="just" rtl="1">
              <a:buNone/>
            </a:pPr>
            <a:endParaRPr lang="fa-IR" dirty="0" smtClean="0">
              <a:solidFill>
                <a:schemeClr val="bg1"/>
              </a:solidFill>
            </a:endParaRPr>
          </a:p>
          <a:p>
            <a:pPr marL="64008" indent="0" algn="just" rtl="1">
              <a:buNone/>
            </a:pPr>
            <a:r>
              <a:rPr lang="fa-IR" dirty="0" smtClean="0">
                <a:solidFill>
                  <a:schemeClr val="bg1"/>
                </a:solidFill>
              </a:rPr>
              <a:t>در هرمقیاس5 آزمون به عنوان آزمون اصلی و 1 آزمون به عنوان آزمون مکمل بکار می رود.</a:t>
            </a:r>
          </a:p>
          <a:p>
            <a:pPr marL="64008" indent="0" algn="just" rtl="1">
              <a:buNone/>
            </a:pPr>
            <a:endParaRPr lang="fa-IR" dirty="0" smtClean="0">
              <a:solidFill>
                <a:schemeClr val="bg1"/>
              </a:solidFill>
            </a:endParaRPr>
          </a:p>
          <a:p>
            <a:pPr marL="64008" indent="0" algn="just" rtl="1">
              <a:buNone/>
            </a:pPr>
            <a:r>
              <a:rPr lang="fa-IR" dirty="0" smtClean="0">
                <a:solidFill>
                  <a:schemeClr val="bg1"/>
                </a:solidFill>
              </a:rPr>
              <a:t>این مقیاس برای سنجش هوش کودکان 6 تا 16 سال به کار می رود.</a:t>
            </a:r>
            <a:endParaRPr lang="en-US" dirty="0">
              <a:solidFill>
                <a:schemeClr val="bg1"/>
              </a:solidFill>
            </a:endParaRPr>
          </a:p>
        </p:txBody>
      </p:sp>
    </p:spTree>
    <p:extLst>
      <p:ext uri="{BB962C8B-B14F-4D97-AF65-F5344CB8AC3E}">
        <p14:creationId xmlns:p14="http://schemas.microsoft.com/office/powerpoint/2010/main" val="297221186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354322"/>
            <a:ext cx="8147248" cy="1217290"/>
          </a:xfrm>
        </p:spPr>
        <p:txBody>
          <a:bodyPr/>
          <a:lstStyle/>
          <a:p>
            <a:pPr algn="r"/>
            <a:r>
              <a:rPr lang="fa-IR" dirty="0" smtClean="0">
                <a:solidFill>
                  <a:schemeClr val="bg1"/>
                </a:solidFill>
              </a:rPr>
              <a:t>دستور اجرا تشابهات:</a:t>
            </a:r>
            <a:endParaRPr lang="en-US" dirty="0">
              <a:solidFill>
                <a:schemeClr val="bg1"/>
              </a:solidFill>
            </a:endParaRPr>
          </a:p>
        </p:txBody>
      </p:sp>
      <p:sp>
        <p:nvSpPr>
          <p:cNvPr id="3" name="Content Placeholder 2"/>
          <p:cNvSpPr>
            <a:spLocks noGrp="1"/>
          </p:cNvSpPr>
          <p:nvPr>
            <p:ph idx="1"/>
          </p:nvPr>
        </p:nvSpPr>
        <p:spPr>
          <a:xfrm>
            <a:off x="457200" y="1882808"/>
            <a:ext cx="8291264" cy="4858560"/>
          </a:xfrm>
        </p:spPr>
        <p:txBody>
          <a:bodyPr>
            <a:normAutofit fontScale="92500" lnSpcReduction="10000"/>
          </a:bodyPr>
          <a:lstStyle/>
          <a:p>
            <a:pPr marL="64008" indent="0" algn="r">
              <a:buNone/>
            </a:pPr>
            <a:r>
              <a:rPr lang="fa-IR" b="1" dirty="0" smtClean="0">
                <a:solidFill>
                  <a:schemeClr val="bg1"/>
                </a:solidFill>
              </a:rPr>
              <a:t>مواد آزمون:</a:t>
            </a:r>
          </a:p>
          <a:p>
            <a:pPr marL="64008" indent="0" algn="r">
              <a:buNone/>
            </a:pPr>
            <a:r>
              <a:rPr lang="fa-IR" dirty="0" smtClean="0">
                <a:solidFill>
                  <a:schemeClr val="bg1"/>
                </a:solidFill>
              </a:rPr>
              <a:t>شامل 17 زوج کلمه است.</a:t>
            </a:r>
            <a:endParaRPr lang="fa-IR" b="1" dirty="0">
              <a:solidFill>
                <a:schemeClr val="bg1"/>
              </a:solidFill>
            </a:endParaRPr>
          </a:p>
          <a:p>
            <a:pPr marL="64008" indent="0" algn="r">
              <a:buNone/>
            </a:pPr>
            <a:r>
              <a:rPr lang="fa-IR" b="1" dirty="0" smtClean="0">
                <a:solidFill>
                  <a:schemeClr val="bg1"/>
                </a:solidFill>
              </a:rPr>
              <a:t>شروع:</a:t>
            </a:r>
          </a:p>
          <a:p>
            <a:pPr marL="64008" indent="0" algn="r">
              <a:buNone/>
            </a:pPr>
            <a:r>
              <a:rPr lang="fa-IR" dirty="0" smtClean="0">
                <a:solidFill>
                  <a:schemeClr val="bg1"/>
                </a:solidFill>
              </a:rPr>
              <a:t>برای تمام آزمودنی از سوال یک شروع می کنیم.</a:t>
            </a:r>
          </a:p>
          <a:p>
            <a:pPr marL="64008" indent="0" algn="r">
              <a:buNone/>
            </a:pPr>
            <a:r>
              <a:rPr lang="fa-IR" b="1" dirty="0" smtClean="0">
                <a:solidFill>
                  <a:schemeClr val="bg1"/>
                </a:solidFill>
              </a:rPr>
              <a:t>توقف:</a:t>
            </a:r>
          </a:p>
          <a:p>
            <a:pPr marL="64008" indent="0" algn="r">
              <a:buNone/>
            </a:pPr>
            <a:r>
              <a:rPr lang="fa-IR" dirty="0" smtClean="0">
                <a:solidFill>
                  <a:schemeClr val="bg1"/>
                </a:solidFill>
              </a:rPr>
              <a:t>بعد از 3 شکست متوالی</a:t>
            </a:r>
          </a:p>
          <a:p>
            <a:pPr marL="64008" indent="0" algn="r">
              <a:buNone/>
            </a:pPr>
            <a:r>
              <a:rPr lang="fa-IR" b="1" dirty="0" smtClean="0">
                <a:solidFill>
                  <a:schemeClr val="bg1"/>
                </a:solidFill>
              </a:rPr>
              <a:t>نمره گذاری:</a:t>
            </a:r>
          </a:p>
          <a:p>
            <a:pPr marL="64008" indent="0" algn="r">
              <a:buNone/>
            </a:pPr>
            <a:r>
              <a:rPr lang="fa-IR" dirty="0" smtClean="0">
                <a:solidFill>
                  <a:schemeClr val="bg1"/>
                </a:solidFill>
              </a:rPr>
              <a:t>مواد 1 تا 4:صفر و یا یک می گیرد.</a:t>
            </a:r>
          </a:p>
          <a:p>
            <a:pPr marL="64008" indent="0" algn="r">
              <a:buNone/>
            </a:pPr>
            <a:r>
              <a:rPr lang="fa-IR" dirty="0" smtClean="0">
                <a:solidFill>
                  <a:schemeClr val="bg1"/>
                </a:solidFill>
              </a:rPr>
              <a:t>مواد 5 تا 17:صفر،یک،دو می گیرد.</a:t>
            </a:r>
          </a:p>
          <a:p>
            <a:pPr marL="64008" indent="0" algn="r">
              <a:buNone/>
            </a:pPr>
            <a:r>
              <a:rPr lang="fa-IR" dirty="0" smtClean="0">
                <a:solidFill>
                  <a:schemeClr val="bg1"/>
                </a:solidFill>
              </a:rPr>
              <a:t>حداکثر نمره 30 می باشد.</a:t>
            </a:r>
          </a:p>
          <a:p>
            <a:pPr marL="64008" indent="0" algn="r">
              <a:buNone/>
            </a:pPr>
            <a:endParaRPr lang="en-US" dirty="0">
              <a:solidFill>
                <a:schemeClr val="bg1"/>
              </a:solidFill>
            </a:endParaRPr>
          </a:p>
        </p:txBody>
      </p:sp>
    </p:spTree>
    <p:extLst>
      <p:ext uri="{BB962C8B-B14F-4D97-AF65-F5344CB8AC3E}">
        <p14:creationId xmlns:p14="http://schemas.microsoft.com/office/powerpoint/2010/main" val="10279482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14290"/>
            <a:ext cx="8147248" cy="864096"/>
          </a:xfrm>
        </p:spPr>
        <p:txBody>
          <a:bodyPr>
            <a:normAutofit/>
          </a:bodyPr>
          <a:lstStyle/>
          <a:p>
            <a:pPr algn="r"/>
            <a:r>
              <a:rPr lang="fa-IR" dirty="0" smtClean="0">
                <a:solidFill>
                  <a:schemeClr val="bg1"/>
                </a:solidFill>
              </a:rPr>
              <a:t>تنظیم تصویر:</a:t>
            </a:r>
            <a:endParaRPr lang="en-US" dirty="0">
              <a:solidFill>
                <a:schemeClr val="bg1"/>
              </a:solidFill>
            </a:endParaRPr>
          </a:p>
        </p:txBody>
      </p:sp>
      <p:sp>
        <p:nvSpPr>
          <p:cNvPr id="3" name="Content Placeholder 2"/>
          <p:cNvSpPr>
            <a:spLocks noGrp="1"/>
          </p:cNvSpPr>
          <p:nvPr>
            <p:ph idx="1"/>
          </p:nvPr>
        </p:nvSpPr>
        <p:spPr>
          <a:xfrm>
            <a:off x="457200" y="908720"/>
            <a:ext cx="8291264" cy="5949280"/>
          </a:xfrm>
        </p:spPr>
        <p:txBody>
          <a:bodyPr>
            <a:normAutofit fontScale="92500" lnSpcReduction="20000"/>
          </a:bodyPr>
          <a:lstStyle/>
          <a:p>
            <a:pPr marL="64008" indent="0" algn="just" rtl="1">
              <a:buNone/>
            </a:pPr>
            <a:r>
              <a:rPr lang="fa-IR" dirty="0" smtClean="0">
                <a:solidFill>
                  <a:schemeClr val="bg1"/>
                </a:solidFill>
              </a:rPr>
              <a:t>توانایی طرح ریزی،تفسیر و پیش بینی رویداد های اجتماعی است.</a:t>
            </a:r>
          </a:p>
          <a:p>
            <a:pPr marL="64008" indent="0" algn="just" rtl="1">
              <a:buNone/>
            </a:pPr>
            <a:r>
              <a:rPr lang="fa-IR" dirty="0" smtClean="0">
                <a:solidFill>
                  <a:schemeClr val="bg1"/>
                </a:solidFill>
              </a:rPr>
              <a:t>فهم دقیق موقعیت های بین فردی غیر کلامی،سرعت تداعی و برنامه ریزی اطلاعات را می سنجد.</a:t>
            </a:r>
          </a:p>
          <a:p>
            <a:pPr marL="64008" indent="0" algn="just" rtl="1">
              <a:buNone/>
            </a:pPr>
            <a:r>
              <a:rPr lang="fa-IR" dirty="0" smtClean="0">
                <a:solidFill>
                  <a:schemeClr val="bg1"/>
                </a:solidFill>
              </a:rPr>
              <a:t>این خرده آزمون در برابر عوارض آسیب های مغزی تا اندازه ای حساس است.</a:t>
            </a:r>
          </a:p>
          <a:p>
            <a:pPr marL="64008" indent="0" algn="r" rtl="1">
              <a:buNone/>
            </a:pP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بالا:</a:t>
            </a:r>
          </a:p>
          <a:p>
            <a:pPr marL="64008" lvl="0" indent="0" algn="just" rtl="1">
              <a:buClr>
                <a:srgbClr val="FF388C"/>
              </a:buClr>
              <a:buNone/>
            </a:pPr>
            <a:r>
              <a:rPr lang="fa-IR" dirty="0">
                <a:solidFill>
                  <a:prstClr val="black"/>
                </a:solidFill>
              </a:rPr>
              <a:t>افراد دقیق و ماهر که از هوش اجتماعی بالایی </a:t>
            </a:r>
            <a:r>
              <a:rPr lang="fa-IR" dirty="0" smtClean="0">
                <a:solidFill>
                  <a:prstClr val="black"/>
                </a:solidFill>
              </a:rPr>
              <a:t>برخوردارند.</a:t>
            </a:r>
          </a:p>
          <a:p>
            <a:pPr marL="64008" indent="0" algn="r" rtl="1">
              <a:buNone/>
            </a:pPr>
            <a:r>
              <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a:t>
            </a:r>
            <a:r>
              <a:rPr lang="fa-IR" sz="42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پایین</a:t>
            </a:r>
            <a:r>
              <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lvl="0" indent="0" algn="just" rtl="1">
              <a:buClr>
                <a:srgbClr val="FF388C"/>
              </a:buClr>
              <a:buNone/>
            </a:pPr>
            <a:r>
              <a:rPr lang="fa-IR" dirty="0">
                <a:solidFill>
                  <a:prstClr val="black"/>
                </a:solidFill>
              </a:rPr>
              <a:t>دارای محدودیت فکری هستند و توانایی برنامه ریزی ندارند.</a:t>
            </a:r>
            <a:endPar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ndParaRPr>
          </a:p>
          <a:p>
            <a:pPr marL="64008" indent="0" algn="r" rtl="1">
              <a:buNone/>
            </a:pP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
            </a:r>
            <a:b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br>
            <a:endParaRPr lang="fa-IR" dirty="0" smtClean="0">
              <a:solidFill>
                <a:schemeClr val="bg1"/>
              </a:solidFill>
            </a:endParaRPr>
          </a:p>
        </p:txBody>
      </p:sp>
    </p:spTree>
    <p:extLst>
      <p:ext uri="{BB962C8B-B14F-4D97-AF65-F5344CB8AC3E}">
        <p14:creationId xmlns:p14="http://schemas.microsoft.com/office/powerpoint/2010/main" val="320153670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تنظیم تصویر:</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64008" indent="0" algn="justLow" rtl="1">
              <a:buNone/>
            </a:pPr>
            <a:r>
              <a:rPr lang="fa-IR" b="1" dirty="0" smtClean="0">
                <a:solidFill>
                  <a:schemeClr val="bg1"/>
                </a:solidFill>
              </a:rPr>
              <a:t>مواد آزمون:</a:t>
            </a:r>
          </a:p>
          <a:p>
            <a:pPr marL="64008" indent="0" algn="justLow" rtl="1">
              <a:buNone/>
            </a:pPr>
            <a:r>
              <a:rPr lang="fa-IR" dirty="0" smtClean="0">
                <a:solidFill>
                  <a:schemeClr val="bg1"/>
                </a:solidFill>
              </a:rPr>
              <a:t>13 سری کارت که تصاویری روی آن وجود دارد.</a:t>
            </a:r>
          </a:p>
          <a:p>
            <a:pPr marL="64008" indent="0" algn="justLow" rtl="1">
              <a:buNone/>
            </a:pPr>
            <a:r>
              <a:rPr lang="fa-IR" b="1" dirty="0" smtClean="0">
                <a:solidFill>
                  <a:schemeClr val="bg1"/>
                </a:solidFill>
              </a:rPr>
              <a:t>شروع آزمون:</a:t>
            </a:r>
          </a:p>
          <a:p>
            <a:pPr marL="64008" indent="0" algn="justLow" rtl="1">
              <a:buNone/>
            </a:pPr>
            <a:r>
              <a:rPr lang="fa-IR" dirty="0" smtClean="0">
                <a:solidFill>
                  <a:schemeClr val="bg1"/>
                </a:solidFill>
              </a:rPr>
              <a:t>برای کودکان کوچکتر و آنان که احتمال عقب ماندگی دارند با مثال شروع می کنیم و سپس به ماده یک می پردازیم.</a:t>
            </a:r>
          </a:p>
          <a:p>
            <a:pPr marL="64008" indent="0" algn="justLow" rtl="1">
              <a:buNone/>
            </a:pPr>
            <a:r>
              <a:rPr lang="fa-IR" dirty="0" smtClean="0">
                <a:solidFill>
                  <a:schemeClr val="bg1"/>
                </a:solidFill>
              </a:rPr>
              <a:t>برای کودکان بزرگتر بعد از مثال به ماده سه می پردازیم.</a:t>
            </a:r>
          </a:p>
          <a:p>
            <a:pPr marL="64008" indent="0" algn="justLow" rtl="1">
              <a:buNone/>
            </a:pPr>
            <a:r>
              <a:rPr lang="fa-IR" b="1" dirty="0" smtClean="0">
                <a:solidFill>
                  <a:schemeClr val="bg1"/>
                </a:solidFill>
              </a:rPr>
              <a:t>توقف:</a:t>
            </a:r>
          </a:p>
          <a:p>
            <a:pPr marL="64008" indent="0" algn="justLow" rtl="1">
              <a:buNone/>
            </a:pPr>
            <a:r>
              <a:rPr lang="fa-IR" dirty="0" smtClean="0">
                <a:solidFill>
                  <a:schemeClr val="bg1"/>
                </a:solidFill>
              </a:rPr>
              <a:t>بعد از سه شکست متوالی</a:t>
            </a:r>
            <a:endParaRPr lang="en-US" dirty="0">
              <a:solidFill>
                <a:schemeClr val="bg1"/>
              </a:solidFill>
            </a:endParaRPr>
          </a:p>
        </p:txBody>
      </p:sp>
    </p:spTree>
    <p:extLst>
      <p:ext uri="{BB962C8B-B14F-4D97-AF65-F5344CB8AC3E}">
        <p14:creationId xmlns:p14="http://schemas.microsoft.com/office/powerpoint/2010/main" val="104751868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تنظیم تصویر:</a:t>
            </a:r>
            <a:endParaRPr lang="en-US" dirty="0"/>
          </a:p>
        </p:txBody>
      </p:sp>
      <p:sp>
        <p:nvSpPr>
          <p:cNvPr id="3" name="Content Placeholder 2"/>
          <p:cNvSpPr>
            <a:spLocks noGrp="1"/>
          </p:cNvSpPr>
          <p:nvPr>
            <p:ph idx="1"/>
          </p:nvPr>
        </p:nvSpPr>
        <p:spPr/>
        <p:txBody>
          <a:bodyPr/>
          <a:lstStyle/>
          <a:p>
            <a:pPr marL="64008" indent="0" algn="just" rtl="1">
              <a:buNone/>
            </a:pPr>
            <a:r>
              <a:rPr lang="fa-IR" b="1" dirty="0" smtClean="0">
                <a:solidFill>
                  <a:schemeClr val="bg1"/>
                </a:solidFill>
              </a:rPr>
              <a:t>نمره گذاری:</a:t>
            </a:r>
          </a:p>
          <a:p>
            <a:pPr marL="64008" indent="0" algn="just" rtl="1">
              <a:buNone/>
            </a:pPr>
            <a:r>
              <a:rPr lang="fa-IR" dirty="0" smtClean="0">
                <a:solidFill>
                  <a:schemeClr val="bg1"/>
                </a:solidFill>
              </a:rPr>
              <a:t>مواد 1 تا 4 : دو امتیاز برای اولین کوشش و یک امتیاز برای دومین کوشش.</a:t>
            </a:r>
          </a:p>
          <a:p>
            <a:pPr marL="64008" indent="0" algn="just" rtl="1">
              <a:buNone/>
            </a:pPr>
            <a:r>
              <a:rPr lang="fa-IR" dirty="0" smtClean="0">
                <a:solidFill>
                  <a:schemeClr val="bg1"/>
                </a:solidFill>
              </a:rPr>
              <a:t>مواد 5 تا 12: سه امتیاز برای مرتب کردن صحیح  در محدوده زمانی بعلاوه حداکثر دو امتیاز اضافی برای سرعت عمل.</a:t>
            </a:r>
          </a:p>
          <a:p>
            <a:pPr marL="64008" indent="0" algn="just" rtl="1">
              <a:buNone/>
            </a:pPr>
            <a:r>
              <a:rPr lang="fa-IR" dirty="0" smtClean="0">
                <a:solidFill>
                  <a:schemeClr val="bg1"/>
                </a:solidFill>
              </a:rPr>
              <a:t>حداکثر نمره 48 می باشد.</a:t>
            </a:r>
            <a:endParaRPr lang="en-US" dirty="0">
              <a:solidFill>
                <a:schemeClr val="bg1"/>
              </a:solidFill>
            </a:endParaRPr>
          </a:p>
        </p:txBody>
      </p:sp>
    </p:spTree>
    <p:extLst>
      <p:ext uri="{BB962C8B-B14F-4D97-AF65-F5344CB8AC3E}">
        <p14:creationId xmlns:p14="http://schemas.microsoft.com/office/powerpoint/2010/main" val="21806628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محاسبه عددی:</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مهارت در محاسبه</a:t>
            </a:r>
          </a:p>
          <a:p>
            <a:pPr marL="64008" indent="0" algn="r">
              <a:buNone/>
            </a:pPr>
            <a:r>
              <a:rPr lang="fa-IR" dirty="0" smtClean="0">
                <a:solidFill>
                  <a:schemeClr val="bg1"/>
                </a:solidFill>
              </a:rPr>
              <a:t>استدلال منطقی</a:t>
            </a:r>
          </a:p>
          <a:p>
            <a:pPr marL="64008" indent="0" algn="r">
              <a:buNone/>
            </a:pPr>
            <a:r>
              <a:rPr lang="fa-IR" dirty="0" smtClean="0">
                <a:solidFill>
                  <a:schemeClr val="bg1"/>
                </a:solidFill>
              </a:rPr>
              <a:t>تجزیه و تحلیل مسایل عددی</a:t>
            </a:r>
          </a:p>
          <a:p>
            <a:pPr marL="64008" indent="0" algn="r">
              <a:buNone/>
            </a:pPr>
            <a:r>
              <a:rPr lang="fa-IR" dirty="0" smtClean="0">
                <a:solidFill>
                  <a:schemeClr val="bg1"/>
                </a:solidFill>
              </a:rPr>
              <a:t>استدلال عددی و سرعت کار کردن با اعداد</a:t>
            </a:r>
          </a:p>
          <a:p>
            <a:pPr marL="64008" indent="0" algn="r">
              <a:buNone/>
            </a:pPr>
            <a:r>
              <a:rPr lang="fa-IR" dirty="0" smtClean="0">
                <a:solidFill>
                  <a:schemeClr val="bg1"/>
                </a:solidFill>
              </a:rPr>
              <a:t>حافظه شنیداری</a:t>
            </a:r>
          </a:p>
          <a:p>
            <a:pPr marL="64008" indent="0" algn="r">
              <a:buNone/>
            </a:pPr>
            <a:r>
              <a:rPr lang="fa-IR" dirty="0" smtClean="0">
                <a:solidFill>
                  <a:schemeClr val="bg1"/>
                </a:solidFill>
              </a:rPr>
              <a:t>یادگیری آموزشگاهی</a:t>
            </a:r>
          </a:p>
          <a:p>
            <a:pPr marL="64008" indent="0" algn="r">
              <a:buNone/>
            </a:pPr>
            <a:endParaRPr lang="en-US" dirty="0">
              <a:solidFill>
                <a:schemeClr val="bg1"/>
              </a:solidFill>
            </a:endParaRPr>
          </a:p>
        </p:txBody>
      </p:sp>
    </p:spTree>
    <p:extLst>
      <p:ext uri="{BB962C8B-B14F-4D97-AF65-F5344CB8AC3E}">
        <p14:creationId xmlns:p14="http://schemas.microsoft.com/office/powerpoint/2010/main" val="38181712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214290"/>
            <a:ext cx="8229600" cy="1399032"/>
          </a:xfrm>
        </p:spPr>
        <p:txBody>
          <a:bodyPr>
            <a:normAutofit/>
          </a:bodyPr>
          <a:lstStyle/>
          <a:p>
            <a:pPr algn="r"/>
            <a:r>
              <a:rPr lang="fa-IR" dirty="0" smtClean="0">
                <a:solidFill>
                  <a:schemeClr val="bg1"/>
                </a:solidFill>
              </a:rPr>
              <a:t>محاسبه عددی:</a:t>
            </a:r>
            <a:br>
              <a:rPr lang="fa-IR"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457200" y="1268760"/>
            <a:ext cx="8291264" cy="5186048"/>
          </a:xfrm>
        </p:spPr>
        <p:txBody>
          <a:bodyPr>
            <a:normAutofit lnSpcReduction="10000"/>
          </a:bodyPr>
          <a:lstStyle/>
          <a:p>
            <a:pPr marL="64008" indent="0" algn="r">
              <a:buNone/>
            </a:pP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بالا بیانگر:</a:t>
            </a:r>
            <a:b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br>
            <a:endParaRPr lang="fa-IR" dirty="0" smtClean="0">
              <a:solidFill>
                <a:schemeClr val="bg1"/>
              </a:solidFill>
            </a:endParaRPr>
          </a:p>
          <a:p>
            <a:pPr marL="64008" indent="0" algn="r">
              <a:buNone/>
            </a:pPr>
            <a:r>
              <a:rPr lang="fa-IR" dirty="0" smtClean="0">
                <a:solidFill>
                  <a:schemeClr val="bg1"/>
                </a:solidFill>
              </a:rPr>
              <a:t>هشیاری</a:t>
            </a:r>
          </a:p>
          <a:p>
            <a:pPr marL="64008" indent="0" algn="r">
              <a:buNone/>
            </a:pPr>
            <a:r>
              <a:rPr lang="fa-IR" dirty="0" smtClean="0">
                <a:solidFill>
                  <a:schemeClr val="bg1"/>
                </a:solidFill>
              </a:rPr>
              <a:t>قابلیت تمرکز</a:t>
            </a:r>
          </a:p>
          <a:p>
            <a:pPr marL="64008" indent="0" algn="r">
              <a:buNone/>
            </a:pPr>
            <a:r>
              <a:rPr lang="fa-IR" dirty="0" smtClean="0">
                <a:solidFill>
                  <a:schemeClr val="bg1"/>
                </a:solidFill>
              </a:rPr>
              <a:t>رهایی از حواس پرتی</a:t>
            </a:r>
          </a:p>
          <a:p>
            <a:pPr marL="64008" indent="0" algn="r">
              <a:buNone/>
            </a:pPr>
            <a:r>
              <a:rPr lang="fa-IR" dirty="0" smtClean="0">
                <a:solidFill>
                  <a:schemeClr val="bg1"/>
                </a:solidFill>
              </a:rPr>
              <a:t>زمینه اجتماعی- اقتصادی بالا</a:t>
            </a:r>
          </a:p>
          <a:p>
            <a:pPr marL="64008" indent="0" algn="r">
              <a:buNone/>
            </a:pP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a:t>
            </a: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پایین بیانگر</a:t>
            </a: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lvl="0" indent="0" algn="r">
              <a:buClr>
                <a:srgbClr val="FF388C"/>
              </a:buClr>
              <a:buNone/>
            </a:pPr>
            <a:r>
              <a:rPr lang="fa-IR" dirty="0">
                <a:solidFill>
                  <a:prstClr val="black"/>
                </a:solidFill>
              </a:rPr>
              <a:t>ضعف در استدلال ریاضی</a:t>
            </a:r>
          </a:p>
          <a:p>
            <a:pPr marL="64008" lvl="0" indent="0" algn="r">
              <a:buClr>
                <a:srgbClr val="FF388C"/>
              </a:buClr>
              <a:buNone/>
            </a:pPr>
            <a:r>
              <a:rPr lang="fa-IR" dirty="0">
                <a:solidFill>
                  <a:prstClr val="black"/>
                </a:solidFill>
              </a:rPr>
              <a:t>فقدان قابلیت تمرکز</a:t>
            </a:r>
          </a:p>
          <a:p>
            <a:pPr marL="64008" lvl="0" indent="0" algn="r">
              <a:buClr>
                <a:srgbClr val="FF388C"/>
              </a:buClr>
              <a:buNone/>
            </a:pPr>
            <a:r>
              <a:rPr lang="fa-IR" dirty="0">
                <a:solidFill>
                  <a:prstClr val="black"/>
                </a:solidFill>
              </a:rPr>
              <a:t>حواس پرتی</a:t>
            </a:r>
          </a:p>
          <a:p>
            <a:pPr marL="64008" indent="0" algn="r">
              <a:buNone/>
            </a:pPr>
            <a:endPar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endParaRPr>
          </a:p>
          <a:p>
            <a:pPr marL="64008" indent="0" algn="r">
              <a:buNone/>
            </a:pPr>
            <a:endParaRPr lang="en-US" dirty="0">
              <a:solidFill>
                <a:schemeClr val="bg1"/>
              </a:solidFill>
            </a:endParaRPr>
          </a:p>
        </p:txBody>
      </p:sp>
    </p:spTree>
    <p:extLst>
      <p:ext uri="{BB962C8B-B14F-4D97-AF65-F5344CB8AC3E}">
        <p14:creationId xmlns:p14="http://schemas.microsoft.com/office/powerpoint/2010/main" val="52382656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285728"/>
            <a:ext cx="8003232" cy="497210"/>
          </a:xfrm>
        </p:spPr>
        <p:txBody>
          <a:bodyPr>
            <a:normAutofit fontScale="90000"/>
          </a:bodyPr>
          <a:lstStyle/>
          <a:p>
            <a:pPr algn="r"/>
            <a:r>
              <a:rPr lang="fa-IR" dirty="0" smtClean="0">
                <a:solidFill>
                  <a:schemeClr val="bg1"/>
                </a:solidFill>
              </a:rPr>
              <a:t>روش اجرا محاسبه عددی:</a:t>
            </a:r>
            <a:endParaRPr lang="en-US" dirty="0">
              <a:solidFill>
                <a:schemeClr val="bg1"/>
              </a:solidFill>
            </a:endParaRPr>
          </a:p>
        </p:txBody>
      </p:sp>
      <p:sp>
        <p:nvSpPr>
          <p:cNvPr id="3" name="Content Placeholder 2"/>
          <p:cNvSpPr>
            <a:spLocks noGrp="1"/>
          </p:cNvSpPr>
          <p:nvPr>
            <p:ph idx="1"/>
          </p:nvPr>
        </p:nvSpPr>
        <p:spPr>
          <a:xfrm>
            <a:off x="457200" y="908720"/>
            <a:ext cx="8219256" cy="5546088"/>
          </a:xfrm>
        </p:spPr>
        <p:txBody>
          <a:bodyPr>
            <a:normAutofit lnSpcReduction="10000"/>
          </a:bodyPr>
          <a:lstStyle/>
          <a:p>
            <a:pPr marL="64008" indent="0" algn="just" rtl="1">
              <a:buNone/>
            </a:pPr>
            <a:r>
              <a:rPr lang="fa-IR" b="1" dirty="0" smtClean="0">
                <a:solidFill>
                  <a:schemeClr val="bg1"/>
                </a:solidFill>
              </a:rPr>
              <a:t>مواد آزمون:</a:t>
            </a:r>
          </a:p>
          <a:p>
            <a:pPr marL="64008" indent="0" algn="just" rtl="1">
              <a:buNone/>
            </a:pPr>
            <a:r>
              <a:rPr lang="fa-IR" dirty="0" smtClean="0">
                <a:solidFill>
                  <a:schemeClr val="bg1"/>
                </a:solidFill>
              </a:rPr>
              <a:t>یک کارت با یک ردیف از درختان</a:t>
            </a:r>
          </a:p>
          <a:p>
            <a:pPr marL="64008" indent="0" algn="just" rtl="1">
              <a:buNone/>
            </a:pPr>
            <a:r>
              <a:rPr lang="fa-IR" dirty="0" smtClean="0">
                <a:solidFill>
                  <a:schemeClr val="bg1"/>
                </a:solidFill>
              </a:rPr>
              <a:t>یک کارت سفید</a:t>
            </a:r>
          </a:p>
          <a:p>
            <a:pPr marL="64008" indent="0" algn="just" rtl="1">
              <a:buNone/>
            </a:pPr>
            <a:r>
              <a:rPr lang="fa-IR" dirty="0" smtClean="0">
                <a:solidFill>
                  <a:schemeClr val="bg1"/>
                </a:solidFill>
              </a:rPr>
              <a:t>سه کارت شامل مسائل 16،17،18</a:t>
            </a:r>
          </a:p>
          <a:p>
            <a:pPr marL="64008" indent="0" algn="just" rtl="1">
              <a:buNone/>
            </a:pPr>
            <a:r>
              <a:rPr lang="fa-IR" b="1" dirty="0" smtClean="0">
                <a:solidFill>
                  <a:schemeClr val="bg1"/>
                </a:solidFill>
              </a:rPr>
              <a:t>شروع:</a:t>
            </a:r>
          </a:p>
          <a:p>
            <a:pPr marL="64008" indent="0" algn="just" rtl="1">
              <a:buNone/>
            </a:pPr>
            <a:r>
              <a:rPr lang="fa-IR" dirty="0" smtClean="0">
                <a:solidFill>
                  <a:schemeClr val="bg1"/>
                </a:solidFill>
              </a:rPr>
              <a:t>برای بچه های زیر 7 سال و بزرگترهایی که احتمال عقب ماندگی می دهیم از ماده یک شروع می کنیم.</a:t>
            </a:r>
          </a:p>
          <a:p>
            <a:pPr marL="64008" indent="0" algn="just" rtl="1">
              <a:buNone/>
            </a:pPr>
            <a:r>
              <a:rPr lang="fa-IR" dirty="0" smtClean="0">
                <a:solidFill>
                  <a:schemeClr val="bg1"/>
                </a:solidFill>
              </a:rPr>
              <a:t>بچه های 8 تا 10 سال:ماده 5</a:t>
            </a:r>
          </a:p>
          <a:p>
            <a:pPr marL="64008" indent="0" algn="just" rtl="1">
              <a:buNone/>
            </a:pPr>
            <a:r>
              <a:rPr lang="fa-IR" dirty="0" smtClean="0">
                <a:solidFill>
                  <a:schemeClr val="bg1"/>
                </a:solidFill>
              </a:rPr>
              <a:t>بچه های 11 تا 13 سال: ماده 8</a:t>
            </a:r>
          </a:p>
          <a:p>
            <a:pPr marL="64008" indent="0" algn="just" rtl="1">
              <a:buNone/>
            </a:pPr>
            <a:r>
              <a:rPr lang="fa-IR" dirty="0" smtClean="0">
                <a:solidFill>
                  <a:schemeClr val="bg1"/>
                </a:solidFill>
              </a:rPr>
              <a:t>بچه های 14 تا 16 سال:ماده 10</a:t>
            </a:r>
          </a:p>
        </p:txBody>
      </p:sp>
    </p:spTree>
    <p:extLst>
      <p:ext uri="{BB962C8B-B14F-4D97-AF65-F5344CB8AC3E}">
        <p14:creationId xmlns:p14="http://schemas.microsoft.com/office/powerpoint/2010/main" val="367734711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5786" y="285728"/>
            <a:ext cx="8003232" cy="1001266"/>
          </a:xfrm>
        </p:spPr>
        <p:txBody>
          <a:bodyPr/>
          <a:lstStyle/>
          <a:p>
            <a:pPr algn="r"/>
            <a:r>
              <a:rPr lang="fa-IR" dirty="0" smtClean="0">
                <a:solidFill>
                  <a:schemeClr val="bg1"/>
                </a:solidFill>
              </a:rPr>
              <a:t>روش اجرا محاسبه عددی:</a:t>
            </a:r>
            <a:endParaRPr lang="en-US" dirty="0">
              <a:solidFill>
                <a:schemeClr val="bg1"/>
              </a:solidFill>
            </a:endParaRPr>
          </a:p>
        </p:txBody>
      </p:sp>
      <p:sp>
        <p:nvSpPr>
          <p:cNvPr id="3" name="Content Placeholder 2"/>
          <p:cNvSpPr>
            <a:spLocks noGrp="1"/>
          </p:cNvSpPr>
          <p:nvPr>
            <p:ph idx="1"/>
          </p:nvPr>
        </p:nvSpPr>
        <p:spPr>
          <a:xfrm>
            <a:off x="457200" y="1052736"/>
            <a:ext cx="8219256" cy="5402072"/>
          </a:xfrm>
        </p:spPr>
        <p:txBody>
          <a:bodyPr>
            <a:normAutofit/>
          </a:bodyPr>
          <a:lstStyle/>
          <a:p>
            <a:pPr marL="64008" indent="0" algn="r">
              <a:buNone/>
            </a:pPr>
            <a:r>
              <a:rPr lang="fa-IR" b="1" dirty="0" smtClean="0">
                <a:solidFill>
                  <a:schemeClr val="bg1"/>
                </a:solidFill>
              </a:rPr>
              <a:t>توقف:</a:t>
            </a:r>
          </a:p>
          <a:p>
            <a:pPr marL="64008" indent="0" algn="r">
              <a:buNone/>
            </a:pPr>
            <a:r>
              <a:rPr lang="fa-IR" dirty="0" smtClean="0">
                <a:solidFill>
                  <a:schemeClr val="bg1"/>
                </a:solidFill>
              </a:rPr>
              <a:t>بعد از سه شکست متوالی</a:t>
            </a:r>
          </a:p>
          <a:p>
            <a:pPr marL="64008" indent="0" algn="r">
              <a:buNone/>
            </a:pPr>
            <a:r>
              <a:rPr lang="fa-IR" b="1" dirty="0" smtClean="0">
                <a:solidFill>
                  <a:schemeClr val="bg1"/>
                </a:solidFill>
              </a:rPr>
              <a:t>نمره گذاری:</a:t>
            </a:r>
          </a:p>
          <a:p>
            <a:pPr marL="64008" indent="0" algn="r">
              <a:buNone/>
            </a:pPr>
            <a:r>
              <a:rPr lang="fa-IR" dirty="0" smtClean="0">
                <a:solidFill>
                  <a:schemeClr val="bg1"/>
                </a:solidFill>
              </a:rPr>
              <a:t>یک نمره برای هر پاسخ صحیح</a:t>
            </a:r>
          </a:p>
          <a:p>
            <a:pPr marL="64008" indent="0" algn="r">
              <a:buNone/>
            </a:pPr>
            <a:r>
              <a:rPr lang="fa-IR" dirty="0" smtClean="0">
                <a:solidFill>
                  <a:schemeClr val="bg1"/>
                </a:solidFill>
              </a:rPr>
              <a:t>برای سوال 2 و 3 می توان امتیاز ½ در نظر گرفت.</a:t>
            </a:r>
          </a:p>
          <a:p>
            <a:pPr marL="64008" indent="0" algn="r">
              <a:buNone/>
            </a:pPr>
            <a:r>
              <a:rPr lang="fa-IR" dirty="0" smtClean="0">
                <a:solidFill>
                  <a:schemeClr val="bg1"/>
                </a:solidFill>
              </a:rPr>
              <a:t>حداکثر نمره 18 می باشد.</a:t>
            </a:r>
          </a:p>
          <a:p>
            <a:pPr marL="64008" indent="0" algn="r">
              <a:buNone/>
            </a:pPr>
            <a:r>
              <a:rPr lang="fa-IR" b="1" dirty="0" smtClean="0">
                <a:solidFill>
                  <a:schemeClr val="bg1"/>
                </a:solidFill>
              </a:rPr>
              <a:t>اجرا:</a:t>
            </a:r>
          </a:p>
          <a:p>
            <a:pPr marL="64008" indent="0" algn="r">
              <a:buNone/>
            </a:pPr>
            <a:r>
              <a:rPr lang="fa-IR" dirty="0" smtClean="0">
                <a:solidFill>
                  <a:schemeClr val="bg1"/>
                </a:solidFill>
              </a:rPr>
              <a:t>مسائل 1 تا 15 برای کودک خوانده می شود اما 3 مسئله آخر که در کارت های جداگانه است کودک باید خود بخواند.</a:t>
            </a:r>
          </a:p>
          <a:p>
            <a:pPr marL="64008" indent="0" algn="r">
              <a:buNone/>
            </a:pPr>
            <a:endParaRPr lang="fa-IR" dirty="0" smtClean="0">
              <a:solidFill>
                <a:schemeClr val="bg1"/>
              </a:solidFill>
            </a:endParaRPr>
          </a:p>
          <a:p>
            <a:pPr marL="64008" indent="0" algn="r">
              <a:buNone/>
            </a:pPr>
            <a:endParaRPr lang="en-US" dirty="0">
              <a:solidFill>
                <a:schemeClr val="bg1"/>
              </a:solidFill>
            </a:endParaRPr>
          </a:p>
        </p:txBody>
      </p:sp>
    </p:spTree>
    <p:extLst>
      <p:ext uri="{BB962C8B-B14F-4D97-AF65-F5344CB8AC3E}">
        <p14:creationId xmlns:p14="http://schemas.microsoft.com/office/powerpoint/2010/main" val="306864317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14348" y="285728"/>
            <a:ext cx="8147248" cy="857250"/>
          </a:xfrm>
        </p:spPr>
        <p:txBody>
          <a:bodyPr>
            <a:normAutofit fontScale="90000"/>
          </a:bodyPr>
          <a:lstStyle/>
          <a:p>
            <a:pPr algn="r"/>
            <a:r>
              <a:rPr lang="fa-IR" dirty="0" smtClean="0">
                <a:solidFill>
                  <a:schemeClr val="bg1"/>
                </a:solidFill>
              </a:rPr>
              <a:t>طراحی با مکعب ها:</a:t>
            </a:r>
            <a:br>
              <a:rPr lang="fa-IR"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a:xfrm>
            <a:off x="457200" y="764704"/>
            <a:ext cx="8363272" cy="5690104"/>
          </a:xfrm>
        </p:spPr>
        <p:txBody>
          <a:bodyPr>
            <a:normAutofit fontScale="85000" lnSpcReduction="20000"/>
          </a:bodyPr>
          <a:lstStyle/>
          <a:p>
            <a:pPr marL="64008" indent="0" algn="r">
              <a:buNone/>
            </a:pPr>
            <a:r>
              <a:rPr lang="fa-IR" dirty="0" smtClean="0">
                <a:solidFill>
                  <a:schemeClr val="bg1"/>
                </a:solidFill>
              </a:rPr>
              <a:t>مهارت در سازمان ادراکی</a:t>
            </a:r>
          </a:p>
          <a:p>
            <a:pPr marL="64008" indent="0" algn="r">
              <a:buNone/>
            </a:pPr>
            <a:r>
              <a:rPr lang="fa-IR" dirty="0" smtClean="0">
                <a:solidFill>
                  <a:schemeClr val="bg1"/>
                </a:solidFill>
              </a:rPr>
              <a:t>مهارت در تجسم دیداری</a:t>
            </a:r>
          </a:p>
          <a:p>
            <a:pPr marL="64008" indent="0" algn="r">
              <a:buNone/>
            </a:pPr>
            <a:r>
              <a:rPr lang="fa-IR" dirty="0" smtClean="0">
                <a:solidFill>
                  <a:schemeClr val="bg1"/>
                </a:solidFill>
              </a:rPr>
              <a:t>مهارت در درک روابط فضایی</a:t>
            </a:r>
          </a:p>
          <a:p>
            <a:pPr marL="64008" indent="0" algn="r">
              <a:buNone/>
            </a:pPr>
            <a:r>
              <a:rPr lang="fa-IR" sz="45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بالا بیانگر:</a:t>
            </a:r>
            <a:br>
              <a:rPr lang="fa-IR" sz="45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br>
            <a:endParaRPr lang="fa-IR" dirty="0" smtClean="0">
              <a:solidFill>
                <a:schemeClr val="bg1"/>
              </a:solidFill>
            </a:endParaRPr>
          </a:p>
          <a:p>
            <a:pPr marL="64008" indent="0" algn="r">
              <a:buNone/>
            </a:pPr>
            <a:r>
              <a:rPr lang="fa-IR" dirty="0" smtClean="0">
                <a:solidFill>
                  <a:schemeClr val="bg1"/>
                </a:solidFill>
              </a:rPr>
              <a:t>توانایی ادراک دیداری-حرکتی-فضایی</a:t>
            </a:r>
          </a:p>
          <a:p>
            <a:pPr marL="64008" indent="0" algn="r">
              <a:buNone/>
            </a:pPr>
            <a:r>
              <a:rPr lang="fa-IR" dirty="0" smtClean="0">
                <a:solidFill>
                  <a:schemeClr val="bg1"/>
                </a:solidFill>
              </a:rPr>
              <a:t>توانایی تمرکز</a:t>
            </a:r>
          </a:p>
          <a:p>
            <a:pPr marL="64008" indent="0" algn="r">
              <a:buNone/>
            </a:pPr>
            <a:r>
              <a:rPr lang="fa-IR" dirty="0" smtClean="0">
                <a:solidFill>
                  <a:schemeClr val="bg1"/>
                </a:solidFill>
              </a:rPr>
              <a:t>سرعت دیداری- حرکتی</a:t>
            </a:r>
          </a:p>
          <a:p>
            <a:pPr marL="64008" indent="0" algn="r">
              <a:buNone/>
            </a:pPr>
            <a:r>
              <a:rPr lang="fa-IR" dirty="0" smtClean="0">
                <a:solidFill>
                  <a:schemeClr val="bg1"/>
                </a:solidFill>
              </a:rPr>
              <a:t>سرعت مفهوم سازی غیر کلامی عالی</a:t>
            </a:r>
          </a:p>
          <a:p>
            <a:pPr marL="64008" indent="0" algn="r">
              <a:buNone/>
            </a:pPr>
            <a:r>
              <a:rPr lang="fa-IR" sz="42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پایین بیانگر:</a:t>
            </a:r>
            <a:endParaRPr lang="fa-IR" dirty="0" smtClean="0">
              <a:solidFill>
                <a:schemeClr val="bg1"/>
              </a:solidFill>
            </a:endParaRPr>
          </a:p>
          <a:p>
            <a:pPr marL="64008" indent="0" algn="r">
              <a:buNone/>
            </a:pPr>
            <a:r>
              <a:rPr lang="fa-IR" dirty="0" smtClean="0">
                <a:solidFill>
                  <a:schemeClr val="bg1"/>
                </a:solidFill>
              </a:rPr>
              <a:t>توانایی ادراک ضعیف</a:t>
            </a:r>
          </a:p>
          <a:p>
            <a:pPr marL="64008" indent="0" algn="r">
              <a:buNone/>
            </a:pPr>
            <a:r>
              <a:rPr lang="fa-IR" dirty="0" smtClean="0">
                <a:solidFill>
                  <a:schemeClr val="bg1"/>
                </a:solidFill>
              </a:rPr>
              <a:t>دشواری در یکپارچه کردن</a:t>
            </a:r>
          </a:p>
          <a:p>
            <a:pPr marL="64008" indent="0" algn="r">
              <a:buNone/>
            </a:pPr>
            <a:r>
              <a:rPr lang="fa-IR" dirty="0" smtClean="0">
                <a:solidFill>
                  <a:schemeClr val="bg1"/>
                </a:solidFill>
              </a:rPr>
              <a:t>ضعف ادراک دیداری</a:t>
            </a:r>
            <a:endParaRPr lang="en-US" dirty="0">
              <a:solidFill>
                <a:schemeClr val="bg1"/>
              </a:solidFill>
            </a:endParaRPr>
          </a:p>
        </p:txBody>
      </p:sp>
    </p:spTree>
    <p:extLst>
      <p:ext uri="{BB962C8B-B14F-4D97-AF65-F5344CB8AC3E}">
        <p14:creationId xmlns:p14="http://schemas.microsoft.com/office/powerpoint/2010/main" val="25714575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16632"/>
            <a:ext cx="8136904" cy="1080120"/>
          </a:xfrm>
        </p:spPr>
        <p:txBody>
          <a:bodyPr/>
          <a:lstStyle/>
          <a:p>
            <a:pPr algn="r"/>
            <a:r>
              <a:rPr lang="fa-IR" dirty="0" smtClean="0">
                <a:solidFill>
                  <a:schemeClr val="bg1"/>
                </a:solidFill>
              </a:rPr>
              <a:t>روش اجرا طراحی با مکعب ها:</a:t>
            </a:r>
            <a:endParaRPr lang="en-US" dirty="0">
              <a:solidFill>
                <a:schemeClr val="bg1"/>
              </a:solidFill>
            </a:endParaRPr>
          </a:p>
        </p:txBody>
      </p:sp>
      <p:sp>
        <p:nvSpPr>
          <p:cNvPr id="3" name="Content Placeholder 2"/>
          <p:cNvSpPr>
            <a:spLocks noGrp="1"/>
          </p:cNvSpPr>
          <p:nvPr>
            <p:ph idx="1"/>
          </p:nvPr>
        </p:nvSpPr>
        <p:spPr>
          <a:xfrm>
            <a:off x="457200" y="1124744"/>
            <a:ext cx="8291264" cy="5330064"/>
          </a:xfrm>
        </p:spPr>
        <p:txBody>
          <a:bodyPr>
            <a:normAutofit lnSpcReduction="10000"/>
          </a:bodyPr>
          <a:lstStyle/>
          <a:p>
            <a:pPr marL="64008" indent="0" algn="r">
              <a:buNone/>
            </a:pPr>
            <a:r>
              <a:rPr lang="fa-IR" b="1" dirty="0" smtClean="0">
                <a:solidFill>
                  <a:schemeClr val="bg1"/>
                </a:solidFill>
              </a:rPr>
              <a:t>مواد آزمون:</a:t>
            </a:r>
          </a:p>
          <a:p>
            <a:pPr marL="64008" indent="0" algn="r">
              <a:buNone/>
            </a:pPr>
            <a:r>
              <a:rPr lang="fa-IR" dirty="0" smtClean="0">
                <a:solidFill>
                  <a:schemeClr val="bg1"/>
                </a:solidFill>
              </a:rPr>
              <a:t>9 مکعب رنگی            2 وجه قرمز</a:t>
            </a:r>
          </a:p>
          <a:p>
            <a:pPr marL="64008" indent="0" algn="r">
              <a:buNone/>
            </a:pPr>
            <a:r>
              <a:rPr lang="fa-IR" dirty="0">
                <a:solidFill>
                  <a:schemeClr val="bg1"/>
                </a:solidFill>
              </a:rPr>
              <a:t> </a:t>
            </a:r>
            <a:r>
              <a:rPr lang="fa-IR" dirty="0" smtClean="0">
                <a:solidFill>
                  <a:schemeClr val="bg1"/>
                </a:solidFill>
              </a:rPr>
              <a:t>                              2 وجه سفید</a:t>
            </a:r>
          </a:p>
          <a:p>
            <a:pPr marL="64008" indent="0" algn="r">
              <a:buNone/>
            </a:pPr>
            <a:r>
              <a:rPr lang="fa-IR" dirty="0">
                <a:solidFill>
                  <a:schemeClr val="bg1"/>
                </a:solidFill>
              </a:rPr>
              <a:t> </a:t>
            </a:r>
            <a:r>
              <a:rPr lang="fa-IR" dirty="0" smtClean="0">
                <a:solidFill>
                  <a:schemeClr val="bg1"/>
                </a:solidFill>
              </a:rPr>
              <a:t>                              2 وجه سفید و قرمز</a:t>
            </a:r>
          </a:p>
          <a:p>
            <a:pPr marL="64008" indent="0" algn="r">
              <a:buNone/>
            </a:pPr>
            <a:endParaRPr lang="fa-IR" dirty="0" smtClean="0">
              <a:solidFill>
                <a:schemeClr val="bg1"/>
              </a:solidFill>
            </a:endParaRPr>
          </a:p>
          <a:p>
            <a:pPr marL="64008" indent="0" algn="r">
              <a:buNone/>
            </a:pPr>
            <a:r>
              <a:rPr lang="fa-IR" dirty="0" smtClean="0">
                <a:solidFill>
                  <a:schemeClr val="bg1"/>
                </a:solidFill>
              </a:rPr>
              <a:t>11 کارت با طرح های چاپ شده</a:t>
            </a:r>
          </a:p>
          <a:p>
            <a:pPr marL="64008" indent="0" algn="r">
              <a:buNone/>
            </a:pPr>
            <a:r>
              <a:rPr lang="fa-IR" b="1" dirty="0" smtClean="0">
                <a:solidFill>
                  <a:schemeClr val="bg1"/>
                </a:solidFill>
              </a:rPr>
              <a:t>شروع:</a:t>
            </a:r>
          </a:p>
          <a:p>
            <a:pPr marL="64008" indent="0" algn="r">
              <a:buNone/>
            </a:pPr>
            <a:r>
              <a:rPr lang="fa-IR" dirty="0" smtClean="0">
                <a:solidFill>
                  <a:schemeClr val="bg1"/>
                </a:solidFill>
              </a:rPr>
              <a:t>کودکان زیر 7 سال و بزرگتر های مشکوک به عقب ماندگی:از ماده یک</a:t>
            </a:r>
          </a:p>
          <a:p>
            <a:pPr marL="64008" indent="0" algn="r">
              <a:buNone/>
            </a:pPr>
            <a:r>
              <a:rPr lang="fa-IR" dirty="0" smtClean="0">
                <a:solidFill>
                  <a:schemeClr val="bg1"/>
                </a:solidFill>
              </a:rPr>
              <a:t>کودکان 8 تا 16 سال: از ماده سه</a:t>
            </a:r>
            <a:endParaRPr lang="en-US" dirty="0">
              <a:solidFill>
                <a:schemeClr val="bg1"/>
              </a:solidFill>
            </a:endParaRPr>
          </a:p>
        </p:txBody>
      </p:sp>
      <p:sp>
        <p:nvSpPr>
          <p:cNvPr id="4" name="Left Arrow 3"/>
          <p:cNvSpPr/>
          <p:nvPr/>
        </p:nvSpPr>
        <p:spPr>
          <a:xfrm>
            <a:off x="5033752" y="1755482"/>
            <a:ext cx="978408" cy="2880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a:off x="5033752" y="2299730"/>
            <a:ext cx="978408" cy="2423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5065444" y="2754636"/>
            <a:ext cx="946716" cy="2423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665262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cs typeface="B Nazanin" pitchFamily="2" charset="-78"/>
              </a:rPr>
              <a:t>خرده آزمون های کلامی:</a:t>
            </a:r>
            <a:endParaRPr lang="en-US" dirty="0">
              <a:solidFill>
                <a:schemeClr val="bg1"/>
              </a:solidFill>
              <a:cs typeface="B Nazanin" pitchFamily="2" charset="-78"/>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اطلاعات عمومی</a:t>
            </a:r>
          </a:p>
          <a:p>
            <a:pPr marL="64008" indent="0" algn="r">
              <a:buNone/>
            </a:pPr>
            <a:r>
              <a:rPr lang="fa-IR" dirty="0" smtClean="0">
                <a:solidFill>
                  <a:schemeClr val="bg1"/>
                </a:solidFill>
              </a:rPr>
              <a:t>ادراک عمومی</a:t>
            </a:r>
          </a:p>
          <a:p>
            <a:pPr marL="64008" indent="0" algn="r">
              <a:buNone/>
            </a:pPr>
            <a:r>
              <a:rPr lang="fa-IR" dirty="0" smtClean="0">
                <a:solidFill>
                  <a:schemeClr val="bg1"/>
                </a:solidFill>
              </a:rPr>
              <a:t>محاسبه عددی</a:t>
            </a:r>
          </a:p>
          <a:p>
            <a:pPr marL="64008" indent="0" algn="r">
              <a:buNone/>
            </a:pPr>
            <a:r>
              <a:rPr lang="fa-IR" dirty="0" smtClean="0">
                <a:solidFill>
                  <a:schemeClr val="bg1"/>
                </a:solidFill>
              </a:rPr>
              <a:t>تشابهات</a:t>
            </a:r>
          </a:p>
          <a:p>
            <a:pPr marL="64008" indent="0" algn="r">
              <a:buNone/>
            </a:pPr>
            <a:r>
              <a:rPr lang="fa-IR" dirty="0" smtClean="0">
                <a:solidFill>
                  <a:schemeClr val="bg1"/>
                </a:solidFill>
              </a:rPr>
              <a:t>لغات</a:t>
            </a:r>
          </a:p>
          <a:p>
            <a:pPr marL="64008" indent="0" algn="r">
              <a:buNone/>
            </a:pPr>
            <a:r>
              <a:rPr lang="fa-IR" dirty="0" smtClean="0">
                <a:solidFill>
                  <a:schemeClr val="bg1"/>
                </a:solidFill>
              </a:rPr>
              <a:t>حافظه عددی(آزمون مکمل)</a:t>
            </a:r>
            <a:endParaRPr lang="en-US" dirty="0">
              <a:solidFill>
                <a:schemeClr val="bg1"/>
              </a:solidFill>
            </a:endParaRPr>
          </a:p>
        </p:txBody>
      </p:sp>
    </p:spTree>
    <p:extLst>
      <p:ext uri="{BB962C8B-B14F-4D97-AF65-F5344CB8AC3E}">
        <p14:creationId xmlns:p14="http://schemas.microsoft.com/office/powerpoint/2010/main" val="305029155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طراحی با مکعب ها:</a:t>
            </a:r>
            <a:endParaRPr lang="en-US" dirty="0">
              <a:solidFill>
                <a:schemeClr val="bg1"/>
              </a:solidFill>
            </a:endParaRPr>
          </a:p>
        </p:txBody>
      </p:sp>
      <p:sp>
        <p:nvSpPr>
          <p:cNvPr id="3" name="Content Placeholder 2"/>
          <p:cNvSpPr>
            <a:spLocks noGrp="1"/>
          </p:cNvSpPr>
          <p:nvPr>
            <p:ph idx="1"/>
          </p:nvPr>
        </p:nvSpPr>
        <p:spPr/>
        <p:txBody>
          <a:bodyPr>
            <a:normAutofit fontScale="85000" lnSpcReduction="20000"/>
          </a:bodyPr>
          <a:lstStyle/>
          <a:p>
            <a:pPr marL="64008" indent="0" algn="r">
              <a:buNone/>
            </a:pPr>
            <a:r>
              <a:rPr lang="fa-IR" b="1" dirty="0" smtClean="0">
                <a:solidFill>
                  <a:schemeClr val="bg1"/>
                </a:solidFill>
              </a:rPr>
              <a:t>نمره گذاری:</a:t>
            </a:r>
          </a:p>
          <a:p>
            <a:pPr marL="64008" indent="0" algn="r">
              <a:buNone/>
            </a:pPr>
            <a:r>
              <a:rPr lang="fa-IR" dirty="0" smtClean="0">
                <a:solidFill>
                  <a:schemeClr val="bg1"/>
                </a:solidFill>
              </a:rPr>
              <a:t>طرح 1 تا 3:   2  امتیاز برای اولین کوشش</a:t>
            </a:r>
          </a:p>
          <a:p>
            <a:pPr marL="64008" indent="0" algn="r">
              <a:buNone/>
            </a:pPr>
            <a:r>
              <a:rPr lang="fa-IR" dirty="0">
                <a:solidFill>
                  <a:schemeClr val="bg1"/>
                </a:solidFill>
              </a:rPr>
              <a:t> </a:t>
            </a:r>
            <a:r>
              <a:rPr lang="fa-IR" dirty="0" smtClean="0">
                <a:solidFill>
                  <a:schemeClr val="bg1"/>
                </a:solidFill>
              </a:rPr>
              <a:t>                 1 امتیاز برای دومین کوشش</a:t>
            </a:r>
          </a:p>
          <a:p>
            <a:pPr marL="64008" indent="0" algn="r">
              <a:buNone/>
            </a:pPr>
            <a:r>
              <a:rPr lang="fa-IR" dirty="0" smtClean="0">
                <a:solidFill>
                  <a:schemeClr val="bg1"/>
                </a:solidFill>
              </a:rPr>
              <a:t>طرح 4 تا 11: 4 امتیاز</a:t>
            </a:r>
          </a:p>
          <a:p>
            <a:pPr marL="64008" indent="0" algn="r">
              <a:buNone/>
            </a:pPr>
            <a:r>
              <a:rPr lang="fa-IR" dirty="0">
                <a:solidFill>
                  <a:schemeClr val="bg1"/>
                </a:solidFill>
              </a:rPr>
              <a:t> </a:t>
            </a:r>
            <a:r>
              <a:rPr lang="fa-IR" dirty="0" smtClean="0">
                <a:solidFill>
                  <a:schemeClr val="bg1"/>
                </a:solidFill>
              </a:rPr>
              <a:t>                 حداکثر 3 نمره اضافی برای سرعت                      عمل </a:t>
            </a:r>
          </a:p>
          <a:p>
            <a:pPr marL="64008" indent="0" algn="r">
              <a:buNone/>
            </a:pPr>
            <a:r>
              <a:rPr lang="fa-IR" dirty="0" smtClean="0">
                <a:solidFill>
                  <a:schemeClr val="bg1"/>
                </a:solidFill>
              </a:rPr>
              <a:t> </a:t>
            </a:r>
            <a:r>
              <a:rPr lang="fa-IR" b="1" dirty="0" smtClean="0">
                <a:solidFill>
                  <a:schemeClr val="bg1"/>
                </a:solidFill>
              </a:rPr>
              <a:t>اجرا:</a:t>
            </a:r>
          </a:p>
          <a:p>
            <a:pPr marL="64008" indent="0" algn="just" rtl="1">
              <a:buNone/>
            </a:pPr>
            <a:r>
              <a:rPr lang="fa-IR" dirty="0" smtClean="0">
                <a:solidFill>
                  <a:schemeClr val="bg1"/>
                </a:solidFill>
              </a:rPr>
              <a:t>کارت ها را به گونه ای جلوی کودک قرار می دهیم که شماره کارت ها به سمت بالا باشد.</a:t>
            </a:r>
          </a:p>
          <a:p>
            <a:pPr marL="64008" indent="0" algn="just" rtl="1">
              <a:buNone/>
            </a:pPr>
            <a:r>
              <a:rPr lang="fa-IR" dirty="0" smtClean="0">
                <a:solidFill>
                  <a:schemeClr val="bg1"/>
                </a:solidFill>
              </a:rPr>
              <a:t>مدل را به گونه ای می سازیم که کودک مجبور باشد از بالا به آن نگاه کند.یعنی فاصله مکعب ها تا لبه میز سمت کودک 15 سانتی متر باشد.</a:t>
            </a:r>
            <a:endParaRPr lang="en-US" dirty="0">
              <a:solidFill>
                <a:schemeClr val="bg1"/>
              </a:solidFill>
            </a:endParaRPr>
          </a:p>
        </p:txBody>
      </p:sp>
    </p:spTree>
    <p:extLst>
      <p:ext uri="{BB962C8B-B14F-4D97-AF65-F5344CB8AC3E}">
        <p14:creationId xmlns:p14="http://schemas.microsoft.com/office/powerpoint/2010/main" val="242377509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0591"/>
            <a:ext cx="8147248" cy="1217290"/>
          </a:xfrm>
        </p:spPr>
        <p:txBody>
          <a:bodyPr/>
          <a:lstStyle/>
          <a:p>
            <a:pPr algn="r"/>
            <a:r>
              <a:rPr lang="fa-IR" dirty="0">
                <a:ln w="6350">
                  <a:solidFill>
                    <a:srgbClr val="FF388C">
                      <a:shade val="43000"/>
                    </a:srgbClr>
                  </a:solidFill>
                </a:ln>
                <a:solidFill>
                  <a:prstClr val="black"/>
                </a:solidFill>
              </a:rPr>
              <a:t>روش اجرا طراحی با مکعب ها:</a:t>
            </a:r>
            <a:endParaRPr lang="en-US" dirty="0"/>
          </a:p>
        </p:txBody>
      </p:sp>
      <p:sp>
        <p:nvSpPr>
          <p:cNvPr id="3" name="Content Placeholder 2"/>
          <p:cNvSpPr>
            <a:spLocks noGrp="1"/>
          </p:cNvSpPr>
          <p:nvPr>
            <p:ph idx="1"/>
          </p:nvPr>
        </p:nvSpPr>
        <p:spPr>
          <a:xfrm>
            <a:off x="467544" y="980728"/>
            <a:ext cx="8280920" cy="5616624"/>
          </a:xfrm>
        </p:spPr>
        <p:txBody>
          <a:bodyPr>
            <a:normAutofit fontScale="92500" lnSpcReduction="10000"/>
          </a:bodyPr>
          <a:lstStyle/>
          <a:p>
            <a:pPr marL="64008" indent="0" algn="just" rtl="1">
              <a:buNone/>
            </a:pPr>
            <a:r>
              <a:rPr lang="fa-IR" b="1" dirty="0" smtClean="0">
                <a:solidFill>
                  <a:schemeClr val="bg1"/>
                </a:solidFill>
              </a:rPr>
              <a:t>اجرا:</a:t>
            </a:r>
          </a:p>
          <a:p>
            <a:pPr marL="64008" indent="0" algn="just" rtl="1">
              <a:buNone/>
            </a:pPr>
            <a:r>
              <a:rPr lang="fa-IR" dirty="0" smtClean="0">
                <a:solidFill>
                  <a:schemeClr val="bg1"/>
                </a:solidFill>
              </a:rPr>
              <a:t>از لحظه ای که آخرین کلمه دستور العمل گفته شد،زمان را محاسبه می کنیم.</a:t>
            </a:r>
          </a:p>
          <a:p>
            <a:pPr marL="64008" indent="0" algn="just" rtl="1">
              <a:buNone/>
            </a:pPr>
            <a:r>
              <a:rPr lang="fa-IR" dirty="0" smtClean="0">
                <a:solidFill>
                  <a:schemeClr val="bg1"/>
                </a:solidFill>
              </a:rPr>
              <a:t>برای طرح های 1،2،3 اگر مرتبه دوم هم این مواد را اجرا کنیم زمان گیری مجدد می کنیم.</a:t>
            </a:r>
          </a:p>
          <a:p>
            <a:pPr marL="64008" indent="0" algn="just" rtl="1">
              <a:buNone/>
            </a:pPr>
            <a:r>
              <a:rPr lang="fa-IR" dirty="0" smtClean="0">
                <a:solidFill>
                  <a:schemeClr val="bg1"/>
                </a:solidFill>
              </a:rPr>
              <a:t>در مورد طرح های 4 تا 11 به عملکرد سریع کودک پاداش داده می شود.</a:t>
            </a:r>
          </a:p>
          <a:p>
            <a:pPr marL="64008" indent="0" algn="just" rtl="1">
              <a:buNone/>
            </a:pPr>
            <a:r>
              <a:rPr lang="fa-IR" dirty="0" smtClean="0">
                <a:solidFill>
                  <a:schemeClr val="bg1"/>
                </a:solidFill>
              </a:rPr>
              <a:t>چرخش30 درجه یا بیشتر به معنی شکست تلقی می شود.</a:t>
            </a:r>
          </a:p>
          <a:p>
            <a:pPr marL="64008" indent="0" algn="just" rtl="1">
              <a:buNone/>
            </a:pPr>
            <a:r>
              <a:rPr lang="fa-IR" dirty="0" smtClean="0">
                <a:solidFill>
                  <a:schemeClr val="bg1"/>
                </a:solidFill>
              </a:rPr>
              <a:t>اگر چرخش انجام شد می توانیم برای بار اول آنرا تصحیح کرده و می گوییم طرح اصلی اینگونه بود و سپس مکعب ها را به حالت صحیح بر میگردانیم.این راهنمایی را بیش از یک بار انجام نمی دهیم.</a:t>
            </a:r>
            <a:endParaRPr lang="en-US" dirty="0">
              <a:solidFill>
                <a:schemeClr val="bg1"/>
              </a:solidFill>
            </a:endParaRPr>
          </a:p>
        </p:txBody>
      </p:sp>
    </p:spTree>
    <p:extLst>
      <p:ext uri="{BB962C8B-B14F-4D97-AF65-F5344CB8AC3E}">
        <p14:creationId xmlns:p14="http://schemas.microsoft.com/office/powerpoint/2010/main" val="406295420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sz="4400" b="1" dirty="0" smtClean="0">
                <a:solidFill>
                  <a:schemeClr val="bg1"/>
                </a:solidFill>
                <a:effectLst/>
                <a:latin typeface="Times New Roman"/>
                <a:ea typeface="Times New Roman"/>
                <a:cs typeface="B Nazanin"/>
              </a:rPr>
              <a:t>:</a:t>
            </a:r>
            <a:r>
              <a:rPr lang="fa-IR" sz="4400" b="1" dirty="0" smtClean="0">
                <a:solidFill>
                  <a:schemeClr val="bg1"/>
                </a:solidFill>
                <a:effectLst/>
                <a:latin typeface="Times New Roman"/>
                <a:ea typeface="Times New Roman"/>
                <a:cs typeface="B Nazanin"/>
              </a:rPr>
              <a:t>گنجينه </a:t>
            </a:r>
            <a:r>
              <a:rPr lang="fa-IR" sz="4400" b="1" dirty="0">
                <a:solidFill>
                  <a:schemeClr val="bg1"/>
                </a:solidFill>
                <a:effectLst/>
                <a:latin typeface="Times New Roman"/>
                <a:ea typeface="Times New Roman"/>
                <a:cs typeface="B Nazanin"/>
              </a:rPr>
              <a:t>يا خزانه لغات</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64008" indent="0" algn="just" rtl="1">
              <a:buNone/>
            </a:pPr>
            <a:r>
              <a:rPr lang="fa-IR" dirty="0">
                <a:solidFill>
                  <a:schemeClr val="bg1"/>
                </a:solidFill>
              </a:rPr>
              <a:t>اين آزمون توانايي‌هاي شناختي، يادگيري، حافظه، مفهوم‌سازي و رشد مهارت‌هاي كلامي آزمودني را مي‌سنجد</a:t>
            </a:r>
            <a:r>
              <a:rPr lang="fa-IR" dirty="0" smtClean="0">
                <a:solidFill>
                  <a:schemeClr val="bg1"/>
                </a:solidFill>
              </a:rPr>
              <a:t>.</a:t>
            </a:r>
            <a:endParaRPr lang="en-US" dirty="0" smtClean="0">
              <a:solidFill>
                <a:schemeClr val="bg1"/>
              </a:solidFill>
            </a:endParaRPr>
          </a:p>
          <a:p>
            <a:pPr marL="64008" indent="0" algn="just" rtl="1">
              <a:buNone/>
            </a:pPr>
            <a:r>
              <a:rPr lang="fa-IR" dirty="0" smtClean="0">
                <a:solidFill>
                  <a:schemeClr val="bg1"/>
                </a:solidFill>
              </a:rPr>
              <a:t> </a:t>
            </a:r>
            <a:r>
              <a:rPr lang="fa-IR" dirty="0">
                <a:solidFill>
                  <a:schemeClr val="bg1"/>
                </a:solidFill>
              </a:rPr>
              <a:t>خزانه لغات آزمودني معرف توانائي او در يادگيري و كسب اطلاعات است و همچنين معرف توانايي ذهني عمومي فرد نيز مي‌باشد. </a:t>
            </a:r>
          </a:p>
          <a:p>
            <a:pPr marL="64008" indent="0" algn="just" rtl="1">
              <a:buNone/>
            </a:pPr>
            <a:r>
              <a:rPr lang="fa-IR" dirty="0">
                <a:solidFill>
                  <a:schemeClr val="bg1"/>
                </a:solidFill>
              </a:rPr>
              <a:t>نكته: عملكرد در اين آزمون به تجارب فرد و محيط آموزشي او وابسته است و همچنين علائق، عادات مطالعه و يادگيري در مدرسه.</a:t>
            </a:r>
          </a:p>
          <a:p>
            <a:pPr marL="64008" indent="0" algn="just" rtl="1">
              <a:buNone/>
            </a:pPr>
            <a:r>
              <a:rPr lang="fa-IR" dirty="0">
                <a:solidFill>
                  <a:schemeClr val="bg1"/>
                </a:solidFill>
              </a:rPr>
              <a:t>خزانه لغات بهترين مقياس هوش كلامي است. </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424432950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19256" cy="1649338"/>
          </a:xfrm>
        </p:spPr>
        <p:txBody>
          <a:bodyPr>
            <a:normAutofit fontScale="90000"/>
          </a:bodyPr>
          <a:lstStyle/>
          <a:p>
            <a:pPr algn="r"/>
            <a:r>
              <a:rPr lang="fa-IR" dirty="0" smtClean="0">
                <a:solidFill>
                  <a:schemeClr val="bg1"/>
                </a:solidFill>
              </a:rPr>
              <a:t> خزانه لغات:</a:t>
            </a:r>
            <a:br>
              <a:rPr lang="fa-IR" dirty="0" smtClean="0">
                <a:solidFill>
                  <a:schemeClr val="bg1"/>
                </a:solidFill>
              </a:rPr>
            </a:br>
            <a:r>
              <a:rPr lang="fa-IR" dirty="0" smtClean="0">
                <a:solidFill>
                  <a:schemeClr val="bg1"/>
                </a:solidFill>
              </a:rPr>
              <a:t>نمره بالا بیانگر:</a:t>
            </a:r>
            <a:br>
              <a:rPr lang="fa-IR"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ـ تبحر و مهارت كلامي و كوشش ذهني</a:t>
            </a:r>
          </a:p>
          <a:p>
            <a:pPr marL="64008" indent="0" algn="just" rtl="1">
              <a:buNone/>
            </a:pPr>
            <a:r>
              <a:rPr lang="fa-IR" dirty="0">
                <a:solidFill>
                  <a:schemeClr val="bg1"/>
                </a:solidFill>
              </a:rPr>
              <a:t>ـ وسواس‌ها، پارانوئيدها و افراد افسرده و مضطرب ممكن است نمره بالايي در آزمون بگيرند</a:t>
            </a:r>
            <a:r>
              <a:rPr lang="fa-IR" dirty="0" smtClean="0">
                <a:solidFill>
                  <a:schemeClr val="bg1"/>
                </a:solidFill>
              </a:rPr>
              <a:t>.</a:t>
            </a:r>
          </a:p>
          <a:p>
            <a:pPr marL="64008" indent="0" algn="just" rtl="1">
              <a:buNone/>
            </a:pP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پایین</a:t>
            </a: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indent="0" algn="just" rtl="1">
              <a:buNone/>
            </a:pPr>
            <a:r>
              <a:rPr lang="fa-IR" dirty="0">
                <a:solidFill>
                  <a:schemeClr val="bg1"/>
                </a:solidFill>
              </a:rPr>
              <a:t>اختلالات كلامي و اختلالات فكري (تعاريف عجيب و غريب)</a:t>
            </a:r>
          </a:p>
          <a:p>
            <a:pPr marL="64008" indent="0" algn="just" rtl="1">
              <a:buNone/>
            </a:pPr>
            <a:r>
              <a:rPr lang="fa-IR" dirty="0">
                <a:solidFill>
                  <a:schemeClr val="bg1"/>
                </a:solidFill>
              </a:rPr>
              <a:t>ـ تداعي‌هاي صوتي (باور ـ داور)، نامفهوم و گنگ بودن، تكرار پاسخ‌هاي ناقص ديده مي‌شود.</a:t>
            </a:r>
          </a:p>
          <a:p>
            <a:pPr marL="64008" indent="0" algn="just" rtl="1">
              <a:buNone/>
            </a:pP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24902387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خزانه لغات:</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64008" indent="0" algn="just" rtl="1">
              <a:buNone/>
            </a:pPr>
            <a:r>
              <a:rPr lang="fa-IR" b="1" dirty="0" smtClean="0">
                <a:solidFill>
                  <a:schemeClr val="bg1"/>
                </a:solidFill>
              </a:rPr>
              <a:t>مواد آزمون:</a:t>
            </a:r>
          </a:p>
          <a:p>
            <a:pPr marL="64008" indent="0" algn="just" rtl="1">
              <a:buNone/>
            </a:pPr>
            <a:r>
              <a:rPr lang="fa-IR" dirty="0" smtClean="0">
                <a:solidFill>
                  <a:schemeClr val="bg1"/>
                </a:solidFill>
              </a:rPr>
              <a:t>32لغت</a:t>
            </a:r>
          </a:p>
          <a:p>
            <a:pPr marL="64008" indent="0" algn="just" rtl="1">
              <a:buNone/>
            </a:pPr>
            <a:r>
              <a:rPr lang="fa-IR" b="1" dirty="0" smtClean="0">
                <a:solidFill>
                  <a:schemeClr val="bg1"/>
                </a:solidFill>
              </a:rPr>
              <a:t>شروع:</a:t>
            </a:r>
          </a:p>
          <a:p>
            <a:pPr marL="64008" lvl="0" indent="0" algn="just" rtl="1">
              <a:buClr>
                <a:srgbClr val="FF388C"/>
              </a:buClr>
              <a:buNone/>
            </a:pPr>
            <a:r>
              <a:rPr lang="fa-IR" dirty="0">
                <a:solidFill>
                  <a:prstClr val="black"/>
                </a:solidFill>
              </a:rPr>
              <a:t>برای بچه های زیر 7 سال و بزرگترهایی که احتمال عقب ماندگی می دهیم از ماده یک شروع می کنیم.</a:t>
            </a:r>
          </a:p>
          <a:p>
            <a:pPr marL="64008" indent="0" algn="just" rtl="1">
              <a:buNone/>
            </a:pPr>
            <a:r>
              <a:rPr lang="fa-IR" dirty="0" smtClean="0">
                <a:solidFill>
                  <a:schemeClr val="bg1"/>
                </a:solidFill>
              </a:rPr>
              <a:t>کودکان 8   تا 10 ساله:ماده 4</a:t>
            </a:r>
          </a:p>
          <a:p>
            <a:pPr marL="64008" indent="0" algn="just" rtl="1">
              <a:buNone/>
            </a:pPr>
            <a:r>
              <a:rPr lang="fa-IR" dirty="0" smtClean="0">
                <a:solidFill>
                  <a:schemeClr val="bg1"/>
                </a:solidFill>
              </a:rPr>
              <a:t>کودکان 11 تا 13 ساله:ماده 6</a:t>
            </a:r>
          </a:p>
          <a:p>
            <a:pPr marL="64008" indent="0" algn="just" rtl="1">
              <a:buNone/>
            </a:pPr>
            <a:r>
              <a:rPr lang="fa-IR" dirty="0" smtClean="0">
                <a:solidFill>
                  <a:schemeClr val="bg1"/>
                </a:solidFill>
              </a:rPr>
              <a:t>کودکان 14 تا 16 ساله:ماده 8</a:t>
            </a:r>
            <a:endParaRPr lang="en-US" dirty="0">
              <a:solidFill>
                <a:schemeClr val="bg1"/>
              </a:solidFill>
            </a:endParaRPr>
          </a:p>
        </p:txBody>
      </p:sp>
    </p:spTree>
    <p:extLst>
      <p:ext uri="{BB962C8B-B14F-4D97-AF65-F5344CB8AC3E}">
        <p14:creationId xmlns:p14="http://schemas.microsoft.com/office/powerpoint/2010/main" val="217558824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خزانه لغات:</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64008" indent="0" algn="just" rtl="1">
              <a:buNone/>
            </a:pPr>
            <a:r>
              <a:rPr lang="fa-IR" b="1" dirty="0" smtClean="0">
                <a:solidFill>
                  <a:schemeClr val="bg1"/>
                </a:solidFill>
              </a:rPr>
              <a:t>توقف:</a:t>
            </a:r>
          </a:p>
          <a:p>
            <a:pPr marL="64008" indent="0" algn="just" rtl="1">
              <a:buNone/>
            </a:pPr>
            <a:r>
              <a:rPr lang="fa-IR" dirty="0" smtClean="0">
                <a:solidFill>
                  <a:schemeClr val="bg1"/>
                </a:solidFill>
              </a:rPr>
              <a:t>بعد از 5 شکست متوالی</a:t>
            </a:r>
          </a:p>
          <a:p>
            <a:pPr marL="64008" indent="0" algn="just" rtl="1">
              <a:buNone/>
            </a:pPr>
            <a:r>
              <a:rPr lang="fa-IR" b="1" dirty="0" smtClean="0">
                <a:solidFill>
                  <a:schemeClr val="bg1"/>
                </a:solidFill>
              </a:rPr>
              <a:t>نمره گذاری:</a:t>
            </a:r>
          </a:p>
          <a:p>
            <a:pPr marL="64008" indent="0" algn="just" rtl="1">
              <a:buNone/>
            </a:pPr>
            <a:r>
              <a:rPr lang="fa-IR" dirty="0" smtClean="0">
                <a:solidFill>
                  <a:schemeClr val="bg1"/>
                </a:solidFill>
              </a:rPr>
              <a:t>برای هر ماده نمره 2،1 و یا صفر تعلق می گیرد.</a:t>
            </a:r>
          </a:p>
          <a:p>
            <a:pPr marL="64008" indent="0" algn="just" rtl="1">
              <a:buNone/>
            </a:pPr>
            <a:r>
              <a:rPr lang="fa-IR" dirty="0" smtClean="0">
                <a:solidFill>
                  <a:schemeClr val="bg1"/>
                </a:solidFill>
              </a:rPr>
              <a:t>حداکثر نمره:64 امتیاز</a:t>
            </a:r>
          </a:p>
          <a:p>
            <a:pPr marL="64008" indent="0" algn="just" rtl="1">
              <a:buNone/>
            </a:pPr>
            <a:r>
              <a:rPr lang="fa-IR" b="1" dirty="0" smtClean="0">
                <a:solidFill>
                  <a:schemeClr val="bg1"/>
                </a:solidFill>
              </a:rPr>
              <a:t>اجرا:</a:t>
            </a:r>
          </a:p>
          <a:p>
            <a:pPr marL="64008" indent="0" algn="just" rtl="1">
              <a:buNone/>
            </a:pPr>
            <a:r>
              <a:rPr lang="fa-IR" dirty="0" smtClean="0">
                <a:solidFill>
                  <a:schemeClr val="bg1"/>
                </a:solidFill>
              </a:rPr>
              <a:t>به آزمودنی می گوییم من به تو چند کلمه می گویم خیلی با دقت گوش کن و بگو هر کلمه چه معنی می دهد.</a:t>
            </a:r>
          </a:p>
          <a:p>
            <a:pPr marL="64008" indent="0" algn="just" rtl="1">
              <a:buNone/>
            </a:pPr>
            <a:r>
              <a:rPr lang="fa-IR" dirty="0" smtClean="0">
                <a:solidFill>
                  <a:schemeClr val="bg1"/>
                </a:solidFill>
              </a:rPr>
              <a:t>کلمات را به ترتیب لیست می خوانیم.</a:t>
            </a:r>
          </a:p>
          <a:p>
            <a:pPr marL="64008" indent="0" algn="just" rtl="1">
              <a:buNone/>
            </a:pPr>
            <a:endParaRPr lang="fa-IR" dirty="0" smtClean="0">
              <a:solidFill>
                <a:schemeClr val="bg1"/>
              </a:solidFill>
            </a:endParaRPr>
          </a:p>
          <a:p>
            <a:pPr marL="64008" indent="0" algn="just" rtl="1">
              <a:buNone/>
            </a:pPr>
            <a:endParaRPr lang="en-US" b="1" dirty="0">
              <a:solidFill>
                <a:schemeClr val="bg1"/>
              </a:solidFill>
            </a:endParaRPr>
          </a:p>
        </p:txBody>
      </p:sp>
    </p:spTree>
    <p:extLst>
      <p:ext uri="{BB962C8B-B14F-4D97-AF65-F5344CB8AC3E}">
        <p14:creationId xmlns:p14="http://schemas.microsoft.com/office/powerpoint/2010/main" val="42780082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الحاق قطعات:</a:t>
            </a:r>
            <a:endParaRPr lang="en-US" dirty="0">
              <a:solidFill>
                <a:schemeClr val="bg1"/>
              </a:solidFill>
            </a:endParaRPr>
          </a:p>
        </p:txBody>
      </p:sp>
      <p:sp>
        <p:nvSpPr>
          <p:cNvPr id="3" name="Content Placeholder 2"/>
          <p:cNvSpPr>
            <a:spLocks noGrp="1"/>
          </p:cNvSpPr>
          <p:nvPr>
            <p:ph idx="1"/>
          </p:nvPr>
        </p:nvSpPr>
        <p:spPr/>
        <p:txBody>
          <a:bodyPr>
            <a:normAutofit/>
          </a:bodyPr>
          <a:lstStyle/>
          <a:p>
            <a:pPr marL="64008" indent="0" algn="just" rtl="1">
              <a:buNone/>
            </a:pPr>
            <a:r>
              <a:rPr lang="fa-IR" dirty="0">
                <a:solidFill>
                  <a:schemeClr val="bg1"/>
                </a:solidFill>
              </a:rPr>
              <a:t>اين آزمون تجزيه و تحليل بصري و توانايي انجام تنظيم قطعات را مي‌سنجد. انجام دادن اين آزمون نياز به سازمان‌دهي و برنامه‌ريزي ذهني دارد. از اين جهت كه قطعات بايد به صورت يك شئ كامل سازماندهي‌ شوند بدون اينكه هدف مشخص باشد.</a:t>
            </a:r>
          </a:p>
          <a:p>
            <a:pPr marL="64008" indent="0" algn="just" rtl="1">
              <a:buNone/>
            </a:pPr>
            <a:r>
              <a:rPr lang="fa-IR" dirty="0" smtClean="0">
                <a:solidFill>
                  <a:schemeClr val="bg1"/>
                </a:solidFill>
              </a:rPr>
              <a:t>سازمان </a:t>
            </a:r>
            <a:r>
              <a:rPr lang="fa-IR" dirty="0">
                <a:solidFill>
                  <a:schemeClr val="bg1"/>
                </a:solidFill>
              </a:rPr>
              <a:t>ديداري ـ </a:t>
            </a:r>
            <a:r>
              <a:rPr lang="fa-IR" dirty="0" smtClean="0">
                <a:solidFill>
                  <a:schemeClr val="bg1"/>
                </a:solidFill>
              </a:rPr>
              <a:t>حركتي.</a:t>
            </a:r>
            <a:endParaRPr lang="fa-IR" dirty="0">
              <a:solidFill>
                <a:schemeClr val="bg1"/>
              </a:solidFill>
            </a:endParaRPr>
          </a:p>
          <a:p>
            <a:pPr marL="64008" indent="0" algn="just" rtl="1">
              <a:buNone/>
            </a:pPr>
            <a:r>
              <a:rPr lang="fa-IR" dirty="0">
                <a:solidFill>
                  <a:schemeClr val="bg1"/>
                </a:solidFill>
              </a:rPr>
              <a:t>تركيب يا بهم پيوستن اشياء در شكل‌بندي </a:t>
            </a:r>
            <a:r>
              <a:rPr lang="fa-IR" dirty="0" smtClean="0">
                <a:solidFill>
                  <a:schemeClr val="bg1"/>
                </a:solidFill>
              </a:rPr>
              <a:t>آشنا.</a:t>
            </a:r>
            <a:endParaRPr lang="fa-IR" dirty="0">
              <a:solidFill>
                <a:schemeClr val="bg1"/>
              </a:solidFill>
            </a:endParaRPr>
          </a:p>
          <a:p>
            <a:pPr marL="64008" indent="0" algn="just" rtl="1">
              <a:buNone/>
            </a:pPr>
            <a:r>
              <a:rPr lang="fa-IR" dirty="0">
                <a:solidFill>
                  <a:schemeClr val="bg1"/>
                </a:solidFill>
              </a:rPr>
              <a:t>توانايي غير شكل‌بندي </a:t>
            </a:r>
            <a:r>
              <a:rPr lang="fa-IR" dirty="0" smtClean="0">
                <a:solidFill>
                  <a:schemeClr val="bg1"/>
                </a:solidFill>
              </a:rPr>
              <a:t>آشنا.</a:t>
            </a:r>
            <a:endParaRPr lang="fa-IR" dirty="0">
              <a:solidFill>
                <a:schemeClr val="bg1"/>
              </a:solidFill>
            </a:endParaRPr>
          </a:p>
          <a:p>
            <a:pPr marL="64008" indent="0" algn="just" rtl="1">
              <a:buNone/>
            </a:pP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2398896563"/>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الحاق قطعات:</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بعضي‌ها به طور واضح رابطه قطعات با يكديگر و با كل شئ مي‌دانند و در نقطه مقابل بعضي افراد اصلاً هيچ دركي از اين روابط ندارند. در بين اين دو طيف افرادي هستند كه در عين حالي كه مي‌توانند آن شئ كل را تصور كنند نمي‌توانند قطعات را بهم الحاق كنند و يا افرادي كه با آزمايش و خطا قطعات را بهم الحاق مي‌كنند.</a:t>
            </a:r>
          </a:p>
          <a:p>
            <a:pPr marL="64008" indent="0" algn="just" rtl="1">
              <a:buNone/>
            </a:pP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3398377631"/>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الحاق قطعات:</a:t>
            </a:r>
            <a:br>
              <a:rPr lang="fa-IR" dirty="0" smtClean="0">
                <a:solidFill>
                  <a:schemeClr val="bg1"/>
                </a:solidFill>
              </a:rPr>
            </a:br>
            <a:r>
              <a:rPr lang="fa-IR" dirty="0" smtClean="0">
                <a:solidFill>
                  <a:schemeClr val="bg1"/>
                </a:solidFill>
              </a:rPr>
              <a:t>نمره بالا بیانگر:</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تجسس راه‌هاي جديد براي حل مسئله و انعطاف‌پذيري روش كار باعث موفقيت در آزمون مي‌شود. افرادي كه گرايش عيني دارند و يا عمل‌گرا هستند ممكن است نمره خوب بگيرند</a:t>
            </a:r>
            <a:r>
              <a:rPr lang="fa-IR" dirty="0" smtClean="0">
                <a:solidFill>
                  <a:schemeClr val="bg1"/>
                </a:solidFill>
              </a:rPr>
              <a:t>.</a:t>
            </a:r>
          </a:p>
          <a:p>
            <a:pPr marL="64008" indent="0" algn="just" rtl="1">
              <a:buNone/>
            </a:pPr>
            <a:endParaRPr lang="fa-IR" dirty="0">
              <a:solidFill>
                <a:schemeClr val="bg1"/>
              </a:solidFill>
            </a:endParaRPr>
          </a:p>
          <a:p>
            <a:pPr marL="64008" indent="0" algn="just" rtl="1">
              <a:buNone/>
            </a:pPr>
            <a:r>
              <a:rPr lang="fa-IR" dirty="0">
                <a:solidFill>
                  <a:schemeClr val="bg1"/>
                </a:solidFill>
              </a:rPr>
              <a:t>افراد كم‌هوش و بعضي مواقع اسكيزوفرني‌ها (از راه آزمايش و خطا) ممكن است نمره خوبي بگيرند.</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191743082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الحاق قطعات:</a:t>
            </a:r>
            <a:br>
              <a:rPr lang="fa-IR" dirty="0" smtClean="0">
                <a:solidFill>
                  <a:schemeClr val="bg1"/>
                </a:solidFill>
              </a:rPr>
            </a:br>
            <a:r>
              <a:rPr lang="fa-IR" dirty="0" smtClean="0">
                <a:solidFill>
                  <a:schemeClr val="bg1"/>
                </a:solidFill>
              </a:rPr>
              <a:t>نمرات پایین بیانگر:</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اضطراب، انعطاف‌ناپذيري و تكرار مي‌تواند نمره را پايين بياورد.</a:t>
            </a:r>
          </a:p>
          <a:p>
            <a:pPr marL="64008" indent="0" algn="just" rtl="1">
              <a:buNone/>
            </a:pPr>
            <a:r>
              <a:rPr lang="fa-IR" dirty="0">
                <a:solidFill>
                  <a:schemeClr val="bg1"/>
                </a:solidFill>
              </a:rPr>
              <a:t>گذاشتن قطعاتي دور تصوير دست و صورت مي‌تواند نشان‌دهنده بهم ريختگي بصري شديد باشد.</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2255427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خرده آزمون های عملی:</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تکمیل تصویر</a:t>
            </a:r>
          </a:p>
          <a:p>
            <a:pPr marL="64008" indent="0" algn="r">
              <a:buNone/>
            </a:pPr>
            <a:r>
              <a:rPr lang="fa-IR" dirty="0" smtClean="0">
                <a:solidFill>
                  <a:schemeClr val="bg1"/>
                </a:solidFill>
              </a:rPr>
              <a:t>تنظیم تصویر</a:t>
            </a:r>
          </a:p>
          <a:p>
            <a:pPr marL="64008" indent="0" algn="r">
              <a:buNone/>
            </a:pPr>
            <a:r>
              <a:rPr lang="fa-IR" dirty="0" smtClean="0">
                <a:solidFill>
                  <a:schemeClr val="bg1"/>
                </a:solidFill>
              </a:rPr>
              <a:t>مکعب ها</a:t>
            </a:r>
          </a:p>
          <a:p>
            <a:pPr marL="64008" indent="0" algn="r">
              <a:buNone/>
            </a:pPr>
            <a:r>
              <a:rPr lang="fa-IR" dirty="0" smtClean="0">
                <a:solidFill>
                  <a:schemeClr val="bg1"/>
                </a:solidFill>
              </a:rPr>
              <a:t>الحاق قطعات</a:t>
            </a:r>
          </a:p>
          <a:p>
            <a:pPr marL="64008" indent="0" algn="r">
              <a:buNone/>
            </a:pPr>
            <a:r>
              <a:rPr lang="fa-IR" dirty="0" smtClean="0">
                <a:solidFill>
                  <a:schemeClr val="bg1"/>
                </a:solidFill>
              </a:rPr>
              <a:t>رمز نویسی</a:t>
            </a:r>
          </a:p>
          <a:p>
            <a:pPr marL="64008" indent="0" algn="r">
              <a:buNone/>
            </a:pPr>
            <a:r>
              <a:rPr lang="fa-IR" dirty="0" smtClean="0">
                <a:solidFill>
                  <a:schemeClr val="bg1"/>
                </a:solidFill>
              </a:rPr>
              <a:t>ماز ها(آزمون مکمل)</a:t>
            </a:r>
            <a:endParaRPr lang="en-US" dirty="0">
              <a:solidFill>
                <a:schemeClr val="bg1"/>
              </a:solidFill>
            </a:endParaRPr>
          </a:p>
        </p:txBody>
      </p:sp>
    </p:spTree>
    <p:extLst>
      <p:ext uri="{BB962C8B-B14F-4D97-AF65-F5344CB8AC3E}">
        <p14:creationId xmlns:p14="http://schemas.microsoft.com/office/powerpoint/2010/main" val="473493212"/>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الحاق قطعات:</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64008" indent="0" algn="just" rtl="1">
              <a:buNone/>
            </a:pPr>
            <a:r>
              <a:rPr lang="fa-IR" b="1" dirty="0" smtClean="0">
                <a:solidFill>
                  <a:schemeClr val="bg1"/>
                </a:solidFill>
              </a:rPr>
              <a:t>مواد آزمون:</a:t>
            </a:r>
          </a:p>
          <a:p>
            <a:pPr marL="64008" indent="0" algn="just" rtl="1">
              <a:buNone/>
            </a:pPr>
            <a:r>
              <a:rPr lang="fa-IR" dirty="0" smtClean="0">
                <a:solidFill>
                  <a:schemeClr val="bg1"/>
                </a:solidFill>
              </a:rPr>
              <a:t>5 جعبه که در هر جعبه چند تکه از یک شی وجود دارد.اگر آنها به یکدیگر به طرزصحیح متصل شوند یک شکل معین درست می شود.</a:t>
            </a:r>
          </a:p>
          <a:p>
            <a:pPr marL="64008" indent="0" algn="just" rtl="1">
              <a:buNone/>
            </a:pPr>
            <a:r>
              <a:rPr lang="fa-IR" b="1" dirty="0" smtClean="0">
                <a:solidFill>
                  <a:schemeClr val="bg1"/>
                </a:solidFill>
              </a:rPr>
              <a:t>شروع:</a:t>
            </a:r>
          </a:p>
          <a:p>
            <a:pPr marL="64008" indent="0" algn="just" rtl="1">
              <a:buNone/>
            </a:pPr>
            <a:r>
              <a:rPr lang="fa-IR" dirty="0" smtClean="0">
                <a:solidFill>
                  <a:schemeClr val="bg1"/>
                </a:solidFill>
              </a:rPr>
              <a:t>برای تمام کودکان از ماده مثال و سپس ماده 1 شروع می کنیم.</a:t>
            </a:r>
          </a:p>
          <a:p>
            <a:pPr marL="64008" indent="0" algn="just" rtl="1">
              <a:buNone/>
            </a:pPr>
            <a:r>
              <a:rPr lang="fa-IR" b="1" dirty="0" smtClean="0">
                <a:solidFill>
                  <a:schemeClr val="bg1"/>
                </a:solidFill>
              </a:rPr>
              <a:t>توقف:</a:t>
            </a:r>
          </a:p>
          <a:p>
            <a:pPr marL="64008" indent="0" algn="just" rtl="1">
              <a:buNone/>
            </a:pPr>
            <a:r>
              <a:rPr lang="fa-IR" dirty="0" smtClean="0">
                <a:solidFill>
                  <a:schemeClr val="bg1"/>
                </a:solidFill>
              </a:rPr>
              <a:t>تمام 5 ماده را باید ارائه داد.</a:t>
            </a:r>
            <a:endParaRPr lang="en-US" dirty="0">
              <a:solidFill>
                <a:schemeClr val="bg1"/>
              </a:solidFill>
            </a:endParaRPr>
          </a:p>
        </p:txBody>
      </p:sp>
    </p:spTree>
    <p:extLst>
      <p:ext uri="{BB962C8B-B14F-4D97-AF65-F5344CB8AC3E}">
        <p14:creationId xmlns:p14="http://schemas.microsoft.com/office/powerpoint/2010/main" val="105680117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الحاق قطعات:</a:t>
            </a:r>
            <a:endParaRPr lang="en-US" dirty="0"/>
          </a:p>
        </p:txBody>
      </p:sp>
      <p:sp>
        <p:nvSpPr>
          <p:cNvPr id="3" name="Content Placeholder 2"/>
          <p:cNvSpPr>
            <a:spLocks noGrp="1"/>
          </p:cNvSpPr>
          <p:nvPr>
            <p:ph idx="1"/>
          </p:nvPr>
        </p:nvSpPr>
        <p:spPr/>
        <p:txBody>
          <a:bodyPr/>
          <a:lstStyle/>
          <a:p>
            <a:pPr marL="64008" indent="0" algn="just" rtl="1">
              <a:buNone/>
            </a:pPr>
            <a:r>
              <a:rPr lang="fa-IR" b="1" dirty="0" smtClean="0">
                <a:solidFill>
                  <a:schemeClr val="bg1"/>
                </a:solidFill>
              </a:rPr>
              <a:t>نمره گذاری:</a:t>
            </a:r>
          </a:p>
          <a:p>
            <a:pPr marL="64008" indent="0" algn="just" rtl="1">
              <a:buNone/>
            </a:pPr>
            <a:r>
              <a:rPr lang="fa-IR" dirty="0" smtClean="0">
                <a:solidFill>
                  <a:schemeClr val="bg1"/>
                </a:solidFill>
              </a:rPr>
              <a:t>برای </a:t>
            </a:r>
            <a:r>
              <a:rPr lang="fa-IR" b="1" dirty="0" smtClean="0">
                <a:solidFill>
                  <a:schemeClr val="bg1"/>
                </a:solidFill>
              </a:rPr>
              <a:t>ماده یک(دختر) </a:t>
            </a:r>
            <a:r>
              <a:rPr lang="fa-IR" dirty="0" smtClean="0">
                <a:solidFill>
                  <a:schemeClr val="bg1"/>
                </a:solidFill>
              </a:rPr>
              <a:t>به تعداد قطعاتی که به نحو صحیح به یکدیگر متصل شده است نمره تعلق می گیرد.بعلاوه حداکثر 2 نمره جایزه برای سرعت  عمل در صورتی که نمره کامل به آزمودنی تعلق گیرد.</a:t>
            </a:r>
          </a:p>
          <a:p>
            <a:pPr marL="64008" indent="0" algn="just" rtl="1">
              <a:buNone/>
            </a:pPr>
            <a:endParaRPr lang="fa-IR" dirty="0" smtClean="0">
              <a:solidFill>
                <a:schemeClr val="bg1"/>
              </a:solidFill>
            </a:endParaRPr>
          </a:p>
          <a:p>
            <a:pPr marL="64008" indent="0" algn="just" rtl="1">
              <a:buNone/>
            </a:pPr>
            <a:r>
              <a:rPr lang="fa-IR" dirty="0" smtClean="0">
                <a:solidFill>
                  <a:schemeClr val="bg1"/>
                </a:solidFill>
              </a:rPr>
              <a:t>برای </a:t>
            </a:r>
            <a:r>
              <a:rPr lang="fa-IR" b="1" dirty="0" smtClean="0">
                <a:solidFill>
                  <a:schemeClr val="bg1"/>
                </a:solidFill>
              </a:rPr>
              <a:t>ماده دو(اسب)</a:t>
            </a:r>
            <a:r>
              <a:rPr lang="fa-IR" dirty="0" smtClean="0">
                <a:solidFill>
                  <a:schemeClr val="bg1"/>
                </a:solidFill>
              </a:rPr>
              <a:t>به تعداد قطعاتی که به نحو صحیح به یکدیگر متصل شده است نمره تعلق می گیرد.بعلاوه حداکثر 3 نمره جایزه برای سرعت عمل.</a:t>
            </a:r>
            <a:endParaRPr lang="en-US" dirty="0">
              <a:solidFill>
                <a:schemeClr val="bg1"/>
              </a:solidFill>
            </a:endParaRPr>
          </a:p>
        </p:txBody>
      </p:sp>
    </p:spTree>
    <p:extLst>
      <p:ext uri="{BB962C8B-B14F-4D97-AF65-F5344CB8AC3E}">
        <p14:creationId xmlns:p14="http://schemas.microsoft.com/office/powerpoint/2010/main" val="174722701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lstStyle/>
          <a:p>
            <a:pPr algn="r" rtl="1"/>
            <a:r>
              <a:rPr lang="fa-IR" dirty="0">
                <a:ln w="6350">
                  <a:solidFill>
                    <a:srgbClr val="FF388C">
                      <a:shade val="43000"/>
                    </a:srgbClr>
                  </a:solidFill>
                </a:ln>
                <a:solidFill>
                  <a:prstClr val="black"/>
                </a:solidFill>
              </a:rPr>
              <a:t>روش اجرا الحاق قطعات:</a:t>
            </a:r>
            <a:endParaRPr lang="en-US" dirty="0"/>
          </a:p>
        </p:txBody>
      </p:sp>
      <p:sp>
        <p:nvSpPr>
          <p:cNvPr id="3" name="Content Placeholder 2"/>
          <p:cNvSpPr>
            <a:spLocks noGrp="1"/>
          </p:cNvSpPr>
          <p:nvPr>
            <p:ph idx="1"/>
          </p:nvPr>
        </p:nvSpPr>
        <p:spPr>
          <a:xfrm>
            <a:off x="395536" y="1916832"/>
            <a:ext cx="8229600" cy="4572000"/>
          </a:xfrm>
        </p:spPr>
        <p:txBody>
          <a:bodyPr>
            <a:normAutofit lnSpcReduction="10000"/>
          </a:bodyPr>
          <a:lstStyle/>
          <a:p>
            <a:pPr marL="64008" indent="0" algn="just" rtl="1">
              <a:buNone/>
            </a:pPr>
            <a:r>
              <a:rPr lang="fa-IR" dirty="0" smtClean="0">
                <a:solidFill>
                  <a:schemeClr val="bg1"/>
                </a:solidFill>
              </a:rPr>
              <a:t>برای </a:t>
            </a:r>
            <a:r>
              <a:rPr lang="fa-IR" b="1" dirty="0" smtClean="0">
                <a:solidFill>
                  <a:schemeClr val="bg1"/>
                </a:solidFill>
              </a:rPr>
              <a:t>ماده 3 و4 (ماشین،صورت) </a:t>
            </a:r>
            <a:r>
              <a:rPr lang="fa-IR" dirty="0" smtClean="0">
                <a:solidFill>
                  <a:schemeClr val="bg1"/>
                </a:solidFill>
              </a:rPr>
              <a:t>به تعدادنصف برش هایی که به طرز صحیح به یکدیگر متصل شده اند نمره تعلق می گیرد و بعلاوه حداکثر 3 نمره جایزه برای سرعت عمل.</a:t>
            </a:r>
          </a:p>
          <a:p>
            <a:pPr marL="64008" indent="0" algn="just" rtl="1">
              <a:buNone/>
            </a:pPr>
            <a:r>
              <a:rPr lang="fa-IR" dirty="0" smtClean="0">
                <a:solidFill>
                  <a:schemeClr val="bg1"/>
                </a:solidFill>
              </a:rPr>
              <a:t>برای هرماده همیشه نمره ½ به بالا گرد می شود.</a:t>
            </a:r>
          </a:p>
          <a:p>
            <a:pPr marL="64008" indent="0" algn="just" rtl="1">
              <a:buNone/>
            </a:pPr>
            <a:r>
              <a:rPr lang="fa-IR" dirty="0" smtClean="0">
                <a:solidFill>
                  <a:schemeClr val="bg1"/>
                </a:solidFill>
              </a:rPr>
              <a:t>گرد کردن بررای هر ماده بطور مستقل و قبل از محاسبه نمره کل انجام می شود.حتی اگر بعضی از قطعات به یکدیگر متصل شده اند اما به قطعه اصلی متصل نشده باشند،نمره های محل اتصال داده می شود.</a:t>
            </a:r>
            <a:endParaRPr lang="en-US" dirty="0">
              <a:solidFill>
                <a:schemeClr val="bg1"/>
              </a:solidFill>
            </a:endParaRPr>
          </a:p>
        </p:txBody>
      </p:sp>
    </p:spTree>
    <p:extLst>
      <p:ext uri="{BB962C8B-B14F-4D97-AF65-F5344CB8AC3E}">
        <p14:creationId xmlns:p14="http://schemas.microsoft.com/office/powerpoint/2010/main" val="2191962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lstStyle/>
          <a:p>
            <a:pPr algn="r" rtl="1"/>
            <a:r>
              <a:rPr lang="fa-IR" dirty="0">
                <a:ln w="6350">
                  <a:solidFill>
                    <a:srgbClr val="FF388C">
                      <a:shade val="43000"/>
                    </a:srgbClr>
                  </a:solidFill>
                </a:ln>
                <a:solidFill>
                  <a:prstClr val="black"/>
                </a:solidFill>
              </a:rPr>
              <a:t>روش اجرا الحاق قطعات:</a:t>
            </a:r>
            <a:endParaRPr lang="en-US" dirty="0"/>
          </a:p>
        </p:txBody>
      </p:sp>
      <p:sp>
        <p:nvSpPr>
          <p:cNvPr id="3" name="Content Placeholder 2"/>
          <p:cNvSpPr>
            <a:spLocks noGrp="1"/>
          </p:cNvSpPr>
          <p:nvPr>
            <p:ph idx="1"/>
          </p:nvPr>
        </p:nvSpPr>
        <p:spPr/>
        <p:txBody>
          <a:bodyPr/>
          <a:lstStyle/>
          <a:p>
            <a:pPr marL="64008" indent="0" algn="justLow" rtl="1">
              <a:buNone/>
            </a:pPr>
            <a:r>
              <a:rPr lang="fa-IR" dirty="0" smtClean="0">
                <a:solidFill>
                  <a:schemeClr val="bg1"/>
                </a:solidFill>
              </a:rPr>
              <a:t>حداکثر نمره 33 امتیاز</a:t>
            </a:r>
          </a:p>
          <a:p>
            <a:pPr marL="64008" indent="0" algn="justLow" rtl="1">
              <a:buNone/>
            </a:pPr>
            <a:r>
              <a:rPr lang="fa-IR" b="1" dirty="0" smtClean="0">
                <a:solidFill>
                  <a:schemeClr val="bg1"/>
                </a:solidFill>
              </a:rPr>
              <a:t>زمان لازم برای هر قطعه:</a:t>
            </a:r>
          </a:p>
          <a:p>
            <a:pPr marL="64008" indent="0" algn="justLow" rtl="1">
              <a:buNone/>
            </a:pPr>
            <a:r>
              <a:rPr lang="fa-IR" dirty="0" smtClean="0">
                <a:solidFill>
                  <a:schemeClr val="bg1"/>
                </a:solidFill>
              </a:rPr>
              <a:t>دختر:120 ثانیه</a:t>
            </a:r>
          </a:p>
          <a:p>
            <a:pPr marL="64008" indent="0" algn="justLow" rtl="1">
              <a:buNone/>
            </a:pPr>
            <a:r>
              <a:rPr lang="fa-IR" dirty="0" smtClean="0">
                <a:solidFill>
                  <a:schemeClr val="bg1"/>
                </a:solidFill>
              </a:rPr>
              <a:t>اسب:150 ثانیه</a:t>
            </a:r>
          </a:p>
          <a:p>
            <a:pPr marL="64008" indent="0" algn="justLow" rtl="1">
              <a:buNone/>
            </a:pPr>
            <a:r>
              <a:rPr lang="fa-IR" dirty="0" smtClean="0">
                <a:solidFill>
                  <a:schemeClr val="bg1"/>
                </a:solidFill>
              </a:rPr>
              <a:t>ماشین:150 ثانیه</a:t>
            </a:r>
          </a:p>
          <a:p>
            <a:pPr marL="64008" indent="0" algn="justLow" rtl="1">
              <a:buNone/>
            </a:pPr>
            <a:r>
              <a:rPr lang="fa-IR" dirty="0" smtClean="0">
                <a:solidFill>
                  <a:schemeClr val="bg1"/>
                </a:solidFill>
              </a:rPr>
              <a:t>صورت:180 ثانیه</a:t>
            </a:r>
            <a:endParaRPr lang="en-US" dirty="0">
              <a:solidFill>
                <a:schemeClr val="bg1"/>
              </a:solidFill>
            </a:endParaRPr>
          </a:p>
        </p:txBody>
      </p:sp>
    </p:spTree>
    <p:extLst>
      <p:ext uri="{BB962C8B-B14F-4D97-AF65-F5344CB8AC3E}">
        <p14:creationId xmlns:p14="http://schemas.microsoft.com/office/powerpoint/2010/main" val="187704304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الحاق قطعات:</a:t>
            </a:r>
            <a:endParaRPr lang="en-US" dirty="0"/>
          </a:p>
        </p:txBody>
      </p:sp>
      <p:sp>
        <p:nvSpPr>
          <p:cNvPr id="3" name="Content Placeholder 2"/>
          <p:cNvSpPr>
            <a:spLocks noGrp="1"/>
          </p:cNvSpPr>
          <p:nvPr>
            <p:ph idx="1"/>
          </p:nvPr>
        </p:nvSpPr>
        <p:spPr/>
        <p:txBody>
          <a:bodyPr>
            <a:normAutofit fontScale="92500"/>
          </a:bodyPr>
          <a:lstStyle/>
          <a:p>
            <a:pPr marL="64008" indent="0" algn="just" rtl="1">
              <a:buNone/>
            </a:pPr>
            <a:r>
              <a:rPr lang="fa-IR" b="1" dirty="0" smtClean="0">
                <a:solidFill>
                  <a:schemeClr val="bg1"/>
                </a:solidFill>
              </a:rPr>
              <a:t>روش اجرا:</a:t>
            </a:r>
          </a:p>
          <a:p>
            <a:pPr marL="64008" indent="0" algn="just" rtl="1">
              <a:buNone/>
            </a:pPr>
            <a:r>
              <a:rPr lang="fa-IR" dirty="0" smtClean="0">
                <a:solidFill>
                  <a:schemeClr val="bg1"/>
                </a:solidFill>
              </a:rPr>
              <a:t>برای مثال قطعات را دور از چشم آزمودنی با استفاده از مقوا طبق الگو می چینیم و قطعات چیده شده را به آزمودنی نشان داده و بگویید اگر تو این قطعات را درست کنار یکدیگر قرار را دهی عکس یک سیب را خواهی داشت.نگاه کن چطور من آن را انجام می دهم.سپس قطعات را به یکدیگر وصل می کنیم به طوریکه الگو ساخته شده رو به کودک باشد.به کودک اجازه می دهیم به الگوی ساخته شده 10 ثانیه نگاه کند،سپس قطعات را برمیداریم و به سوال یک می پردازیم.</a:t>
            </a:r>
            <a:endParaRPr lang="en-US" dirty="0">
              <a:solidFill>
                <a:schemeClr val="bg1"/>
              </a:solidFill>
            </a:endParaRPr>
          </a:p>
        </p:txBody>
      </p:sp>
    </p:spTree>
    <p:extLst>
      <p:ext uri="{BB962C8B-B14F-4D97-AF65-F5344CB8AC3E}">
        <p14:creationId xmlns:p14="http://schemas.microsoft.com/office/powerpoint/2010/main" val="2373246827"/>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الحاق قطعات:</a:t>
            </a:r>
            <a:endParaRPr lang="en-US" dirty="0"/>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برای سوال یک(دختر)قطعات را دور از چشم آزمودنی پشت مقوا و طبق الگو می چینیم.قطعات چیده  شده را به آزمودنی نشان می دهیم و می گوییم اگر شما این قططعات را کنار یکدیگر به طور صحیح قرار دهی عکس یک دختر درست خواهد شد.شروع کنید و هر زمانی که تمام کردی به من بگو.اگر الحاق قطعات کودک کامل نبود می گوییم نگاه کن اینطوری باید کنار هم بگذاری،به او طریقه صحیح را نشان می دهیم.</a:t>
            </a:r>
            <a:endParaRPr lang="en-US" dirty="0">
              <a:solidFill>
                <a:schemeClr val="bg1"/>
              </a:solidFill>
            </a:endParaRPr>
          </a:p>
        </p:txBody>
      </p:sp>
    </p:spTree>
    <p:extLst>
      <p:ext uri="{BB962C8B-B14F-4D97-AF65-F5344CB8AC3E}">
        <p14:creationId xmlns:p14="http://schemas.microsoft.com/office/powerpoint/2010/main" val="346342072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lstStyle/>
          <a:p>
            <a:pPr algn="r" rtl="1"/>
            <a:r>
              <a:rPr lang="fa-IR" dirty="0">
                <a:ln w="6350">
                  <a:solidFill>
                    <a:srgbClr val="FF388C">
                      <a:shade val="43000"/>
                    </a:srgbClr>
                  </a:solidFill>
                </a:ln>
                <a:solidFill>
                  <a:prstClr val="black"/>
                </a:solidFill>
              </a:rPr>
              <a:t>روش اجرا الحاق قطعات:</a:t>
            </a:r>
            <a:endParaRPr lang="en-US" dirty="0"/>
          </a:p>
        </p:txBody>
      </p:sp>
      <p:sp>
        <p:nvSpPr>
          <p:cNvPr id="3" name="Content Placeholder 2"/>
          <p:cNvSpPr>
            <a:spLocks noGrp="1"/>
          </p:cNvSpPr>
          <p:nvPr>
            <p:ph idx="1"/>
          </p:nvPr>
        </p:nvSpPr>
        <p:spPr/>
        <p:txBody>
          <a:bodyPr>
            <a:normAutofit fontScale="92500" lnSpcReduction="20000"/>
          </a:bodyPr>
          <a:lstStyle/>
          <a:p>
            <a:pPr marL="64008" indent="0" algn="just" rtl="1">
              <a:buNone/>
            </a:pPr>
            <a:r>
              <a:rPr lang="fa-IR" dirty="0" smtClean="0">
                <a:solidFill>
                  <a:schemeClr val="bg1"/>
                </a:solidFill>
              </a:rPr>
              <a:t>برای سوال دو(اسب) قطعات را دور از چشم آزمودنی پشت مقوا و طبق الگو می سازیم و به آزمودنی نشان می دهیم و می گوییم اینها قطعات یک اسب است ،آنها را هرچه سریع تر پهلوی هم بگذار تا عکس اسب درست شود.</a:t>
            </a:r>
          </a:p>
          <a:p>
            <a:pPr marL="64008" indent="0" algn="just" rtl="1">
              <a:buNone/>
            </a:pPr>
            <a:r>
              <a:rPr lang="fa-IR" dirty="0" smtClean="0">
                <a:solidFill>
                  <a:schemeClr val="bg1"/>
                </a:solidFill>
              </a:rPr>
              <a:t>برای سوال سه (ماشین) و سوال 4(صورت) قطعات را دور از چشم آزمودنی پشت مقوا و طبق الگو میچینیم.قطعات  چیده شده را به آزمودنی نشان داده و می گوییم این قطعات را هرچه سریع تر پهلوی هم بچین.</a:t>
            </a:r>
          </a:p>
          <a:p>
            <a:pPr marL="64008" indent="0" algn="just" rtl="1">
              <a:buNone/>
            </a:pPr>
            <a:r>
              <a:rPr lang="fa-IR" dirty="0" smtClean="0">
                <a:solidFill>
                  <a:schemeClr val="bg1"/>
                </a:solidFill>
              </a:rPr>
              <a:t>در این دو سوال اسم تصویر حاصل از الحاق قطعات را نباید گفت.</a:t>
            </a:r>
            <a:endParaRPr lang="en-US" dirty="0">
              <a:solidFill>
                <a:schemeClr val="bg1"/>
              </a:solidFill>
            </a:endParaRPr>
          </a:p>
        </p:txBody>
      </p:sp>
    </p:spTree>
    <p:extLst>
      <p:ext uri="{BB962C8B-B14F-4D97-AF65-F5344CB8AC3E}">
        <p14:creationId xmlns:p14="http://schemas.microsoft.com/office/powerpoint/2010/main" val="317751194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درک مطلب:</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اين آزمون ميزان فهم و درك فرد از وقايع و آگاهي‌هاي او از محيط اجتماعي و اصول و موازين و نرم‌هاي اخلاقي اجتماعي و قضاوت اجتماعي را مي‌سنجد. </a:t>
            </a:r>
            <a:endParaRPr lang="fa-IR" dirty="0" smtClean="0">
              <a:solidFill>
                <a:schemeClr val="bg1"/>
              </a:solidFill>
            </a:endParaRPr>
          </a:p>
          <a:p>
            <a:pPr marL="64008" indent="0" algn="just" rtl="1">
              <a:buNone/>
            </a:pPr>
            <a:endParaRPr lang="fa-IR" dirty="0">
              <a:solidFill>
                <a:schemeClr val="bg1"/>
              </a:solidFill>
            </a:endParaRPr>
          </a:p>
          <a:p>
            <a:pPr marL="64008" indent="0" algn="just" rtl="1">
              <a:buNone/>
            </a:pPr>
            <a:r>
              <a:rPr lang="fa-IR" dirty="0" smtClean="0">
                <a:solidFill>
                  <a:schemeClr val="bg1"/>
                </a:solidFill>
              </a:rPr>
              <a:t>پاسخ </a:t>
            </a:r>
            <a:r>
              <a:rPr lang="fa-IR" dirty="0">
                <a:solidFill>
                  <a:schemeClr val="bg1"/>
                </a:solidFill>
              </a:rPr>
              <a:t>به سؤال‌ها متأثر از رشد وجدان و حس اخلاقي </a:t>
            </a:r>
            <a:r>
              <a:rPr lang="en-US" dirty="0">
                <a:solidFill>
                  <a:schemeClr val="bg1"/>
                </a:solidFill>
              </a:rPr>
              <a:t>moral sense ، </a:t>
            </a:r>
            <a:r>
              <a:rPr lang="fa-IR" dirty="0">
                <a:solidFill>
                  <a:schemeClr val="bg1"/>
                </a:solidFill>
              </a:rPr>
              <a:t>توانائي بخصوصي كه سنجيده مي‌شود ارزيابي و بكارگيري تجربيات گذشته است.</a:t>
            </a:r>
            <a:endParaRPr lang="en-US" dirty="0">
              <a:solidFill>
                <a:schemeClr val="bg1"/>
              </a:solidFill>
            </a:endParaRPr>
          </a:p>
        </p:txBody>
      </p:sp>
    </p:spTree>
    <p:extLst>
      <p:ext uri="{BB962C8B-B14F-4D97-AF65-F5344CB8AC3E}">
        <p14:creationId xmlns:p14="http://schemas.microsoft.com/office/powerpoint/2010/main" val="403163385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درک مطلب:</a:t>
            </a:r>
            <a:br>
              <a:rPr lang="fa-IR" dirty="0" smtClean="0">
                <a:solidFill>
                  <a:schemeClr val="bg1"/>
                </a:solidFill>
              </a:rPr>
            </a:br>
            <a:r>
              <a:rPr lang="fa-IR" dirty="0" smtClean="0">
                <a:solidFill>
                  <a:schemeClr val="bg1"/>
                </a:solidFill>
              </a:rPr>
              <a:t>نمره بالا بیانگر:</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افراد پراگماتيت، عرف‌گرا نمره بالايي </a:t>
            </a:r>
            <a:r>
              <a:rPr lang="fa-IR" dirty="0" smtClean="0">
                <a:solidFill>
                  <a:schemeClr val="bg1"/>
                </a:solidFill>
              </a:rPr>
              <a:t>مي‌گيرند.</a:t>
            </a:r>
            <a:endParaRPr lang="fa-IR" dirty="0">
              <a:solidFill>
                <a:schemeClr val="bg1"/>
              </a:solidFill>
            </a:endParaRPr>
          </a:p>
          <a:p>
            <a:pPr marL="64008" indent="0" algn="just" rtl="1">
              <a:buNone/>
            </a:pPr>
            <a:r>
              <a:rPr lang="fa-IR" dirty="0" smtClean="0">
                <a:solidFill>
                  <a:schemeClr val="bg1"/>
                </a:solidFill>
              </a:rPr>
              <a:t> </a:t>
            </a:r>
            <a:r>
              <a:rPr lang="fa-IR" dirty="0">
                <a:solidFill>
                  <a:schemeClr val="bg1"/>
                </a:solidFill>
              </a:rPr>
              <a:t>افرادي كه تجربه زياد داشته و توانايي تفكر در مورد آينده </a:t>
            </a:r>
            <a:r>
              <a:rPr lang="fa-IR" dirty="0" smtClean="0">
                <a:solidFill>
                  <a:schemeClr val="bg1"/>
                </a:solidFill>
              </a:rPr>
              <a:t>دارند.</a:t>
            </a:r>
            <a:endParaRPr lang="fa-IR" dirty="0">
              <a:solidFill>
                <a:schemeClr val="bg1"/>
              </a:solidFill>
            </a:endParaRPr>
          </a:p>
          <a:p>
            <a:pPr marL="64008" indent="0" algn="just" rtl="1">
              <a:buNone/>
            </a:pPr>
            <a:r>
              <a:rPr lang="fa-IR" dirty="0" smtClean="0">
                <a:solidFill>
                  <a:schemeClr val="bg1"/>
                </a:solidFill>
              </a:rPr>
              <a:t> </a:t>
            </a:r>
            <a:r>
              <a:rPr lang="fa-IR" dirty="0">
                <a:solidFill>
                  <a:schemeClr val="bg1"/>
                </a:solidFill>
              </a:rPr>
              <a:t>رشد اجتماعي يا باليدگي اجتماعي، قضاوت خوب، فكر سليم و كفايت و </a:t>
            </a:r>
            <a:r>
              <a:rPr lang="fa-IR" dirty="0" smtClean="0">
                <a:solidFill>
                  <a:schemeClr val="bg1"/>
                </a:solidFill>
              </a:rPr>
              <a:t>صلاحيت.</a:t>
            </a:r>
            <a:endParaRPr lang="fa-IR" dirty="0">
              <a:solidFill>
                <a:schemeClr val="bg1"/>
              </a:solidFill>
            </a:endParaRPr>
          </a:p>
          <a:p>
            <a:pPr marL="64008" indent="0" algn="just" rtl="1">
              <a:buNone/>
            </a:pPr>
            <a:r>
              <a:rPr lang="fa-IR" dirty="0" smtClean="0">
                <a:solidFill>
                  <a:schemeClr val="bg1"/>
                </a:solidFill>
              </a:rPr>
              <a:t> </a:t>
            </a:r>
            <a:r>
              <a:rPr lang="fa-IR" dirty="0">
                <a:solidFill>
                  <a:schemeClr val="bg1"/>
                </a:solidFill>
              </a:rPr>
              <a:t>افراد دچار ضربه مغزي، عقب‌مانده‌ها و مضطرب‌ها ممكن است نمره بالايي </a:t>
            </a:r>
            <a:r>
              <a:rPr lang="fa-IR" dirty="0" smtClean="0">
                <a:solidFill>
                  <a:schemeClr val="bg1"/>
                </a:solidFill>
              </a:rPr>
              <a:t>نگيرند.</a:t>
            </a: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3812163193"/>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درک مطلب:</a:t>
            </a:r>
            <a:br>
              <a:rPr lang="fa-IR" dirty="0">
                <a:ln w="6350">
                  <a:solidFill>
                    <a:srgbClr val="FF388C">
                      <a:shade val="43000"/>
                    </a:srgbClr>
                  </a:solidFill>
                </a:ln>
                <a:solidFill>
                  <a:prstClr val="black"/>
                </a:solidFill>
              </a:rPr>
            </a:br>
            <a:r>
              <a:rPr lang="fa-IR" dirty="0">
                <a:ln w="6350">
                  <a:solidFill>
                    <a:srgbClr val="FF388C">
                      <a:shade val="43000"/>
                    </a:srgbClr>
                  </a:solidFill>
                </a:ln>
                <a:solidFill>
                  <a:prstClr val="black"/>
                </a:solidFill>
              </a:rPr>
              <a:t>نمره </a:t>
            </a:r>
            <a:r>
              <a:rPr lang="fa-IR" dirty="0" smtClean="0">
                <a:ln w="6350">
                  <a:solidFill>
                    <a:srgbClr val="FF388C">
                      <a:shade val="43000"/>
                    </a:srgbClr>
                  </a:solidFill>
                </a:ln>
                <a:solidFill>
                  <a:prstClr val="black"/>
                </a:solidFill>
              </a:rPr>
              <a:t>پایین </a:t>
            </a:r>
            <a:r>
              <a:rPr lang="fa-IR" dirty="0">
                <a:ln w="6350">
                  <a:solidFill>
                    <a:srgbClr val="FF388C">
                      <a:shade val="43000"/>
                    </a:srgbClr>
                  </a:solidFill>
                </a:ln>
                <a:solidFill>
                  <a:prstClr val="black"/>
                </a:solidFill>
              </a:rPr>
              <a:t>بیانگر:</a:t>
            </a:r>
            <a:endParaRPr lang="en-US" dirty="0"/>
          </a:p>
        </p:txBody>
      </p:sp>
      <p:sp>
        <p:nvSpPr>
          <p:cNvPr id="3" name="Content Placeholder 2"/>
          <p:cNvSpPr>
            <a:spLocks noGrp="1"/>
          </p:cNvSpPr>
          <p:nvPr>
            <p:ph idx="1"/>
          </p:nvPr>
        </p:nvSpPr>
        <p:spPr/>
        <p:txBody>
          <a:bodyPr>
            <a:normAutofit fontScale="85000" lnSpcReduction="10000"/>
          </a:bodyPr>
          <a:lstStyle/>
          <a:p>
            <a:pPr marL="64008" indent="0" algn="just" rtl="1">
              <a:buNone/>
            </a:pPr>
            <a:r>
              <a:rPr lang="fa-IR" dirty="0">
                <a:solidFill>
                  <a:schemeClr val="bg1"/>
                </a:solidFill>
              </a:rPr>
              <a:t>قضاوت اجتماعي ضعيف </a:t>
            </a:r>
            <a:r>
              <a:rPr lang="fa-IR" dirty="0" smtClean="0">
                <a:solidFill>
                  <a:schemeClr val="bg1"/>
                </a:solidFill>
              </a:rPr>
              <a:t>.</a:t>
            </a:r>
            <a:endParaRPr lang="fa-IR" dirty="0">
              <a:solidFill>
                <a:schemeClr val="bg1"/>
              </a:solidFill>
            </a:endParaRPr>
          </a:p>
          <a:p>
            <a:pPr marL="64008" indent="0" algn="just" rtl="1">
              <a:buNone/>
            </a:pPr>
            <a:r>
              <a:rPr lang="fa-IR" dirty="0">
                <a:solidFill>
                  <a:schemeClr val="bg1"/>
                </a:solidFill>
              </a:rPr>
              <a:t>ـ تفكر عيني و محسوس، ستيزه‌جو (مخالفت‌كننده) نمره اين آزمون را پايين </a:t>
            </a:r>
            <a:r>
              <a:rPr lang="fa-IR" dirty="0" smtClean="0">
                <a:solidFill>
                  <a:schemeClr val="bg1"/>
                </a:solidFill>
              </a:rPr>
              <a:t>مي‌آورد.</a:t>
            </a:r>
            <a:endParaRPr lang="fa-IR" dirty="0">
              <a:solidFill>
                <a:schemeClr val="bg1"/>
              </a:solidFill>
            </a:endParaRPr>
          </a:p>
          <a:p>
            <a:pPr marL="64008" indent="0" algn="just" rtl="1">
              <a:buNone/>
            </a:pPr>
            <a:r>
              <a:rPr lang="fa-IR" dirty="0">
                <a:solidFill>
                  <a:schemeClr val="bg1"/>
                </a:solidFill>
              </a:rPr>
              <a:t>ـ اشتغال ذهني در مورد تم‌هاي ترس و هراس، وابستگي، خصومت و احساس گناه نمره را پايين </a:t>
            </a:r>
            <a:r>
              <a:rPr lang="fa-IR" dirty="0" smtClean="0">
                <a:solidFill>
                  <a:schemeClr val="bg1"/>
                </a:solidFill>
              </a:rPr>
              <a:t>مي‌آورد.</a:t>
            </a:r>
            <a:endParaRPr lang="fa-IR" dirty="0">
              <a:solidFill>
                <a:schemeClr val="bg1"/>
              </a:solidFill>
            </a:endParaRPr>
          </a:p>
          <a:p>
            <a:pPr marL="64008" indent="0" algn="just" rtl="1">
              <a:buNone/>
            </a:pPr>
            <a:r>
              <a:rPr lang="fa-IR" dirty="0">
                <a:solidFill>
                  <a:schemeClr val="bg1"/>
                </a:solidFill>
              </a:rPr>
              <a:t>ـ ايده‌هاي عجيب و غريب و </a:t>
            </a:r>
            <a:r>
              <a:rPr lang="fa-IR" dirty="0" smtClean="0">
                <a:solidFill>
                  <a:schemeClr val="bg1"/>
                </a:solidFill>
              </a:rPr>
              <a:t>عواطف </a:t>
            </a:r>
            <a:r>
              <a:rPr lang="fa-IR" dirty="0">
                <a:solidFill>
                  <a:schemeClr val="bg1"/>
                </a:solidFill>
              </a:rPr>
              <a:t>(نابهنجار) باعث پايين آمدن نمره </a:t>
            </a:r>
            <a:r>
              <a:rPr lang="fa-IR" dirty="0" smtClean="0">
                <a:solidFill>
                  <a:schemeClr val="bg1"/>
                </a:solidFill>
              </a:rPr>
              <a:t>مي‌شود.</a:t>
            </a:r>
            <a:endParaRPr lang="fa-IR" dirty="0">
              <a:solidFill>
                <a:schemeClr val="bg1"/>
              </a:solidFill>
            </a:endParaRPr>
          </a:p>
          <a:p>
            <a:pPr marL="64008" indent="0" algn="just" rtl="1">
              <a:buNone/>
            </a:pPr>
            <a:r>
              <a:rPr lang="fa-IR" dirty="0">
                <a:solidFill>
                  <a:schemeClr val="bg1"/>
                </a:solidFill>
              </a:rPr>
              <a:t>ـ ايده‌هاي بزهكارانه باعث عدم موفقيت در اين آزمون </a:t>
            </a:r>
            <a:r>
              <a:rPr lang="fa-IR" dirty="0" smtClean="0">
                <a:solidFill>
                  <a:schemeClr val="bg1"/>
                </a:solidFill>
              </a:rPr>
              <a:t>مي‌شود.</a:t>
            </a:r>
            <a:endParaRPr lang="fa-IR" dirty="0">
              <a:solidFill>
                <a:schemeClr val="bg1"/>
              </a:solidFill>
            </a:endParaRPr>
          </a:p>
          <a:p>
            <a:pPr marL="64008" indent="0" algn="just" rtl="1">
              <a:buNone/>
            </a:pPr>
            <a:r>
              <a:rPr lang="fa-IR" dirty="0">
                <a:solidFill>
                  <a:schemeClr val="bg1"/>
                </a:solidFill>
              </a:rPr>
              <a:t>ـ افراد شكاك، وسواس‌ها و افرادي كه اضطراب زياد دارند نمره پايين مي‌گيرند.</a:t>
            </a:r>
          </a:p>
          <a:p>
            <a:pPr marL="64008" indent="0" algn="just" rtl="1">
              <a:buNone/>
            </a:pP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346563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1556792"/>
            <a:ext cx="7848872" cy="1368152"/>
          </a:xfrm>
        </p:spPr>
        <p:txBody>
          <a:bodyPr>
            <a:normAutofit fontScale="90000"/>
          </a:bodyPr>
          <a:lstStyle/>
          <a:p>
            <a:pPr marL="64008" lvl="0" algn="r">
              <a:spcBef>
                <a:spcPct val="20000"/>
              </a:spcBef>
            </a:pPr>
            <a:r>
              <a:rPr lang="fa-IR" dirty="0" smtClean="0">
                <a:solidFill>
                  <a:schemeClr val="bg1"/>
                </a:solidFill>
              </a:rPr>
              <a:t>علل چشم پوشی از اجرای آزمون </a:t>
            </a:r>
            <a:r>
              <a:rPr lang="fa-IR" dirty="0">
                <a:solidFill>
                  <a:schemeClr val="bg1"/>
                </a:solidFill>
              </a:rPr>
              <a:t/>
            </a:r>
            <a:br>
              <a:rPr lang="fa-IR" dirty="0">
                <a:solidFill>
                  <a:schemeClr val="bg1"/>
                </a:solidFill>
              </a:rPr>
            </a:br>
            <a:r>
              <a:rPr lang="fa-IR" dirty="0" smtClean="0">
                <a:solidFill>
                  <a:schemeClr val="bg1"/>
                </a:solidFill>
                <a:effectLst/>
              </a:rPr>
              <a:t>مکمل:</a:t>
            </a:r>
            <a:br>
              <a:rPr lang="fa-IR" dirty="0" smtClean="0">
                <a:solidFill>
                  <a:schemeClr val="bg1"/>
                </a:solidFill>
                <a:effectLst/>
              </a:rPr>
            </a:br>
            <a:r>
              <a:rPr lang="fa-IR" sz="3000" dirty="0" smtClean="0">
                <a:ln>
                  <a:noFill/>
                </a:ln>
                <a:solidFill>
                  <a:prstClr val="black"/>
                </a:solidFill>
                <a:effectLst/>
                <a:ea typeface="+mn-ea"/>
              </a:rPr>
              <a:t>1)همبستگی </a:t>
            </a:r>
            <a:r>
              <a:rPr lang="fa-IR" sz="3000" dirty="0">
                <a:ln>
                  <a:noFill/>
                </a:ln>
                <a:solidFill>
                  <a:prstClr val="black"/>
                </a:solidFill>
                <a:effectLst/>
                <a:ea typeface="+mn-ea"/>
              </a:rPr>
              <a:t>نسبتا ضعیف با سایر خرده آزمون ها</a:t>
            </a:r>
            <a:br>
              <a:rPr lang="fa-IR" sz="3000" dirty="0">
                <a:ln>
                  <a:noFill/>
                </a:ln>
                <a:solidFill>
                  <a:prstClr val="black"/>
                </a:solidFill>
                <a:effectLst/>
                <a:ea typeface="+mn-ea"/>
              </a:rPr>
            </a:br>
            <a:r>
              <a:rPr lang="fa-IR" sz="3000" dirty="0">
                <a:ln>
                  <a:noFill/>
                </a:ln>
                <a:solidFill>
                  <a:prstClr val="black"/>
                </a:solidFill>
                <a:effectLst/>
                <a:ea typeface="+mn-ea"/>
              </a:rPr>
              <a:t>2)زمان طولانی برای انجام مازها</a:t>
            </a:r>
            <a:br>
              <a:rPr lang="fa-IR" sz="3000" dirty="0">
                <a:ln>
                  <a:noFill/>
                </a:ln>
                <a:solidFill>
                  <a:prstClr val="black"/>
                </a:solidFill>
                <a:effectLst/>
                <a:ea typeface="+mn-ea"/>
              </a:rPr>
            </a:br>
            <a:r>
              <a:rPr lang="fa-IR" sz="3000" dirty="0">
                <a:ln>
                  <a:noFill/>
                </a:ln>
                <a:solidFill>
                  <a:prstClr val="black"/>
                </a:solidFill>
                <a:effectLst/>
                <a:ea typeface="+mn-ea"/>
              </a:rPr>
              <a:t/>
            </a:r>
            <a:br>
              <a:rPr lang="fa-IR" sz="3000" dirty="0">
                <a:ln>
                  <a:noFill/>
                </a:ln>
                <a:solidFill>
                  <a:prstClr val="black"/>
                </a:solidFill>
                <a:effectLst/>
                <a:ea typeface="+mn-ea"/>
              </a:rPr>
            </a:br>
            <a:r>
              <a:rPr lang="fa-IR" dirty="0" smtClean="0">
                <a:solidFill>
                  <a:schemeClr val="bg1"/>
                </a:solidFill>
                <a:effectLst/>
              </a:rPr>
              <a:t/>
            </a:r>
            <a:br>
              <a:rPr lang="fa-IR" dirty="0" smtClean="0">
                <a:solidFill>
                  <a:schemeClr val="bg1"/>
                </a:solidFill>
                <a:effectLst/>
              </a:rPr>
            </a:br>
            <a:r>
              <a:rPr lang="fa-IR" dirty="0" smtClean="0">
                <a:solidFill>
                  <a:schemeClr val="bg1"/>
                </a:solidFill>
                <a:effectLst/>
              </a:rPr>
              <a:t/>
            </a:r>
            <a:br>
              <a:rPr lang="fa-IR" dirty="0" smtClean="0">
                <a:solidFill>
                  <a:schemeClr val="bg1"/>
                </a:solidFill>
                <a:effectLst/>
              </a:rPr>
            </a:br>
            <a:r>
              <a:rPr lang="fa-IR" dirty="0" smtClean="0">
                <a:solidFill>
                  <a:schemeClr val="bg1"/>
                </a:solidFill>
              </a:rPr>
              <a:t>علل استفاده ازآزمون مکمل:</a:t>
            </a:r>
            <a:endParaRPr lang="en-US" dirty="0">
              <a:solidFill>
                <a:schemeClr val="bg1"/>
              </a:solidFill>
            </a:endParaRPr>
          </a:p>
        </p:txBody>
      </p:sp>
      <p:sp>
        <p:nvSpPr>
          <p:cNvPr id="3" name="Content Placeholder 2"/>
          <p:cNvSpPr>
            <a:spLocks noGrp="1"/>
          </p:cNvSpPr>
          <p:nvPr>
            <p:ph idx="1"/>
          </p:nvPr>
        </p:nvSpPr>
        <p:spPr>
          <a:xfrm>
            <a:off x="539552" y="3212976"/>
            <a:ext cx="8219256" cy="2448272"/>
          </a:xfrm>
        </p:spPr>
        <p:txBody>
          <a:bodyPr>
            <a:normAutofit/>
          </a:bodyPr>
          <a:lstStyle/>
          <a:p>
            <a:pPr marL="64008" indent="0" algn="r">
              <a:buNone/>
            </a:pPr>
            <a:endParaRPr lang="fa-IR" dirty="0" smtClean="0">
              <a:solidFill>
                <a:schemeClr val="bg1"/>
              </a:solidFill>
            </a:endParaRPr>
          </a:p>
          <a:p>
            <a:pPr marL="64008" indent="0" algn="r">
              <a:buNone/>
            </a:pPr>
            <a:endParaRPr lang="fa-IR" dirty="0">
              <a:solidFill>
                <a:schemeClr val="bg1"/>
              </a:solidFill>
            </a:endParaRPr>
          </a:p>
          <a:p>
            <a:pPr marL="64008" indent="0" algn="r">
              <a:buNone/>
            </a:pPr>
            <a:r>
              <a:rPr lang="fa-IR" dirty="0" smtClean="0">
                <a:solidFill>
                  <a:schemeClr val="bg1"/>
                </a:solidFill>
              </a:rPr>
              <a:t>1</a:t>
            </a:r>
            <a:r>
              <a:rPr lang="fa-IR" sz="2800" dirty="0" smtClean="0">
                <a:solidFill>
                  <a:schemeClr val="bg1"/>
                </a:solidFill>
              </a:rPr>
              <a:t>)عدم اعتماد به نتیجه یکی از خرده آزمون ها</a:t>
            </a:r>
          </a:p>
          <a:p>
            <a:pPr marL="64008" indent="0" algn="r">
              <a:buNone/>
            </a:pPr>
            <a:r>
              <a:rPr lang="fa-IR" sz="2800" dirty="0" smtClean="0">
                <a:solidFill>
                  <a:schemeClr val="bg1"/>
                </a:solidFill>
              </a:rPr>
              <a:t>2)کسب اطلاعات کیفی و تشخیصی در موقعیت بالینی</a:t>
            </a:r>
          </a:p>
        </p:txBody>
      </p:sp>
    </p:spTree>
    <p:extLst>
      <p:ext uri="{BB962C8B-B14F-4D97-AF65-F5344CB8AC3E}">
        <p14:creationId xmlns:p14="http://schemas.microsoft.com/office/powerpoint/2010/main" val="28279084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768" y="0"/>
            <a:ext cx="8003232" cy="857250"/>
          </a:xfrm>
        </p:spPr>
        <p:txBody>
          <a:bodyPr>
            <a:normAutofit/>
          </a:bodyPr>
          <a:lstStyle/>
          <a:p>
            <a:pPr algn="r" rtl="1"/>
            <a:r>
              <a:rPr lang="fa-IR" b="1" dirty="0" smtClean="0">
                <a:solidFill>
                  <a:schemeClr val="bg1"/>
                </a:solidFill>
              </a:rPr>
              <a:t>روش اجرا ادراک:</a:t>
            </a:r>
            <a:endParaRPr lang="en-US" b="1" dirty="0">
              <a:solidFill>
                <a:schemeClr val="bg1"/>
              </a:solidFill>
            </a:endParaRPr>
          </a:p>
        </p:txBody>
      </p:sp>
      <p:sp>
        <p:nvSpPr>
          <p:cNvPr id="3" name="Content Placeholder 2"/>
          <p:cNvSpPr>
            <a:spLocks noGrp="1"/>
          </p:cNvSpPr>
          <p:nvPr>
            <p:ph idx="1"/>
          </p:nvPr>
        </p:nvSpPr>
        <p:spPr>
          <a:xfrm>
            <a:off x="539552" y="836712"/>
            <a:ext cx="8136904" cy="6021288"/>
          </a:xfrm>
        </p:spPr>
        <p:txBody>
          <a:bodyPr/>
          <a:lstStyle/>
          <a:p>
            <a:pPr marL="64008" indent="0" algn="r">
              <a:buNone/>
            </a:pPr>
            <a:r>
              <a:rPr lang="fa-IR" b="1" dirty="0" smtClean="0">
                <a:solidFill>
                  <a:schemeClr val="bg1"/>
                </a:solidFill>
              </a:rPr>
              <a:t>مواد آزمون:</a:t>
            </a:r>
          </a:p>
          <a:p>
            <a:pPr marL="64008" indent="0" algn="r">
              <a:buNone/>
            </a:pPr>
            <a:r>
              <a:rPr lang="fa-IR" dirty="0" smtClean="0">
                <a:solidFill>
                  <a:schemeClr val="bg1"/>
                </a:solidFill>
              </a:rPr>
              <a:t>شامل 17 سوال می باشد.</a:t>
            </a:r>
          </a:p>
          <a:p>
            <a:pPr marL="64008" indent="0" algn="r">
              <a:buNone/>
            </a:pPr>
            <a:r>
              <a:rPr lang="fa-IR" b="1" dirty="0" smtClean="0">
                <a:solidFill>
                  <a:schemeClr val="bg1"/>
                </a:solidFill>
              </a:rPr>
              <a:t>شروع:</a:t>
            </a:r>
          </a:p>
          <a:p>
            <a:pPr marL="64008" indent="0" algn="r">
              <a:buNone/>
            </a:pPr>
            <a:r>
              <a:rPr lang="fa-IR" dirty="0" smtClean="0">
                <a:solidFill>
                  <a:schemeClr val="bg1"/>
                </a:solidFill>
              </a:rPr>
              <a:t>برای تمامی بچه ها از سوال یک شروع می کنیم.</a:t>
            </a:r>
            <a:endParaRPr lang="fa-IR" dirty="0">
              <a:solidFill>
                <a:schemeClr val="bg1"/>
              </a:solidFill>
            </a:endParaRPr>
          </a:p>
          <a:p>
            <a:pPr marL="64008" indent="0" algn="r">
              <a:buNone/>
            </a:pPr>
            <a:r>
              <a:rPr lang="fa-IR" b="1" dirty="0" smtClean="0">
                <a:solidFill>
                  <a:schemeClr val="bg1"/>
                </a:solidFill>
              </a:rPr>
              <a:t>توقف:</a:t>
            </a:r>
          </a:p>
          <a:p>
            <a:pPr marL="64008" indent="0" algn="r">
              <a:buNone/>
            </a:pPr>
            <a:r>
              <a:rPr lang="fa-IR" dirty="0" smtClean="0">
                <a:solidFill>
                  <a:schemeClr val="bg1"/>
                </a:solidFill>
              </a:rPr>
              <a:t>بعد از 4 شکست متوالی</a:t>
            </a:r>
          </a:p>
          <a:p>
            <a:pPr marL="64008" indent="0" algn="r">
              <a:buNone/>
            </a:pPr>
            <a:r>
              <a:rPr lang="fa-IR" b="1" dirty="0" smtClean="0">
                <a:solidFill>
                  <a:schemeClr val="bg1"/>
                </a:solidFill>
              </a:rPr>
              <a:t>نمره گذاری:</a:t>
            </a:r>
          </a:p>
          <a:p>
            <a:pPr marL="64008" indent="0" algn="r">
              <a:buNone/>
            </a:pPr>
            <a:r>
              <a:rPr lang="fa-IR" dirty="0" smtClean="0">
                <a:solidFill>
                  <a:schemeClr val="bg1"/>
                </a:solidFill>
              </a:rPr>
              <a:t>به هر سوال 1یا 2 یا صفر تعلق می گیرد.</a:t>
            </a:r>
          </a:p>
          <a:p>
            <a:pPr marL="64008" indent="0" algn="r">
              <a:buNone/>
            </a:pPr>
            <a:r>
              <a:rPr lang="fa-IR" b="1" dirty="0" smtClean="0">
                <a:solidFill>
                  <a:schemeClr val="bg1"/>
                </a:solidFill>
              </a:rPr>
              <a:t>حداکثر نمره:</a:t>
            </a:r>
            <a:r>
              <a:rPr lang="fa-IR" dirty="0" smtClean="0">
                <a:solidFill>
                  <a:schemeClr val="bg1"/>
                </a:solidFill>
              </a:rPr>
              <a:t>34 می باشد</a:t>
            </a:r>
            <a:endParaRPr lang="fa-IR" b="1" dirty="0" smtClean="0">
              <a:solidFill>
                <a:schemeClr val="bg1"/>
              </a:solidFill>
            </a:endParaRPr>
          </a:p>
          <a:p>
            <a:pPr marL="64008" indent="0" algn="r">
              <a:buNone/>
            </a:pPr>
            <a:endParaRPr lang="en-US" b="1" dirty="0">
              <a:solidFill>
                <a:schemeClr val="bg1"/>
              </a:solidFill>
            </a:endParaRPr>
          </a:p>
        </p:txBody>
      </p:sp>
    </p:spTree>
    <p:extLst>
      <p:ext uri="{BB962C8B-B14F-4D97-AF65-F5344CB8AC3E}">
        <p14:creationId xmlns:p14="http://schemas.microsoft.com/office/powerpoint/2010/main" val="426066922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lstStyle/>
          <a:p>
            <a:pPr algn="r" rtl="1"/>
            <a:r>
              <a:rPr lang="fa-IR" dirty="0" smtClean="0">
                <a:solidFill>
                  <a:schemeClr val="bg1"/>
                </a:solidFill>
              </a:rPr>
              <a:t>روش اجرا ادراک:</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b="1" dirty="0" smtClean="0">
                <a:solidFill>
                  <a:schemeClr val="bg1"/>
                </a:solidFill>
              </a:rPr>
              <a:t>اجرا:</a:t>
            </a:r>
          </a:p>
          <a:p>
            <a:pPr marL="64008" indent="0" algn="just" rtl="1">
              <a:buNone/>
            </a:pPr>
            <a:r>
              <a:rPr lang="fa-IR" dirty="0" smtClean="0">
                <a:solidFill>
                  <a:schemeClr val="bg1"/>
                </a:solidFill>
              </a:rPr>
              <a:t>هر سوال را به آرامی برای آزمودنی می خوانیم.</a:t>
            </a:r>
          </a:p>
          <a:p>
            <a:pPr marL="64008" indent="0" algn="just" rtl="1">
              <a:buNone/>
            </a:pPr>
            <a:r>
              <a:rPr lang="fa-IR" dirty="0" smtClean="0">
                <a:solidFill>
                  <a:schemeClr val="bg1"/>
                </a:solidFill>
              </a:rPr>
              <a:t>اگر 10 الی15 ثانیه بعد از قرائت سوال پاسخ قانع کننده ای از آزمودنی شنیده نشود بهتر است سوال تکرار گردد اما نباید سوال را تغییر داد و یا آن را خلاصه کرد.گاهی لازم است آزمودنی را با کلماتی مثل بلی یا ادامه بده تشویق کرد.</a:t>
            </a:r>
          </a:p>
          <a:p>
            <a:pPr marL="64008" indent="0" algn="just" rtl="1">
              <a:buNone/>
            </a:pPr>
            <a:r>
              <a:rPr lang="fa-IR" dirty="0" smtClean="0">
                <a:solidFill>
                  <a:schemeClr val="bg1"/>
                </a:solidFill>
              </a:rPr>
              <a:t>فقط در ماده اول می توان راهنمایی کرد.</a:t>
            </a:r>
          </a:p>
        </p:txBody>
      </p:sp>
    </p:spTree>
    <p:extLst>
      <p:ext uri="{BB962C8B-B14F-4D97-AF65-F5344CB8AC3E}">
        <p14:creationId xmlns:p14="http://schemas.microsoft.com/office/powerpoint/2010/main" val="6473109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400" b="1" dirty="0">
                <a:solidFill>
                  <a:schemeClr val="bg1"/>
                </a:solidFill>
                <a:effectLst/>
                <a:latin typeface="Times New Roman"/>
                <a:ea typeface="Times New Roman"/>
                <a:cs typeface="B Nazanin"/>
              </a:rPr>
              <a:t>رمزنويسي</a:t>
            </a:r>
            <a:r>
              <a:rPr lang="fa-IR" sz="4400" b="1" dirty="0">
                <a:effectLst/>
                <a:latin typeface="Times New Roman"/>
                <a:ea typeface="Times New Roman"/>
                <a:cs typeface="B Nazanin"/>
              </a:rPr>
              <a:t> </a:t>
            </a:r>
            <a:r>
              <a:rPr lang="fa-IR" sz="4400" b="1" dirty="0" smtClean="0">
                <a:solidFill>
                  <a:schemeClr val="bg1"/>
                </a:solidFill>
                <a:effectLst/>
                <a:latin typeface="Times New Roman"/>
                <a:ea typeface="Times New Roman"/>
                <a:cs typeface="B Nazanin"/>
              </a:rPr>
              <a:t>:</a:t>
            </a:r>
            <a:endParaRPr lang="en-US" dirty="0"/>
          </a:p>
        </p:txBody>
      </p:sp>
      <p:sp>
        <p:nvSpPr>
          <p:cNvPr id="3" name="Content Placeholder 2"/>
          <p:cNvSpPr>
            <a:spLocks noGrp="1"/>
          </p:cNvSpPr>
          <p:nvPr>
            <p:ph idx="1"/>
          </p:nvPr>
        </p:nvSpPr>
        <p:spPr/>
        <p:txBody>
          <a:bodyPr>
            <a:normAutofit fontScale="92500" lnSpcReduction="10000"/>
          </a:bodyPr>
          <a:lstStyle/>
          <a:p>
            <a:pPr marL="64008" indent="0" algn="just" rtl="1">
              <a:buNone/>
            </a:pPr>
            <a:r>
              <a:rPr lang="fa-IR" dirty="0">
                <a:solidFill>
                  <a:schemeClr val="bg1"/>
                </a:solidFill>
              </a:rPr>
              <a:t>اين آزمون تونايي يادگيري مطالب و چيزهاي جديد و همچنين هماهنگي ديداري ـ حركتي و سرعت عمل را مي‌سنجد.</a:t>
            </a:r>
          </a:p>
          <a:p>
            <a:pPr marL="64008" indent="0" algn="just" rtl="1">
              <a:buNone/>
            </a:pPr>
            <a:r>
              <a:rPr lang="fa-IR" dirty="0">
                <a:solidFill>
                  <a:schemeClr val="bg1"/>
                </a:solidFill>
              </a:rPr>
              <a:t>اختلال در هماهنگي ديداري و حركتي، بينائي ـ حركتي عملكرد فرد را در اين آزمون تحت تأثير قرار مي‌دهد.</a:t>
            </a:r>
          </a:p>
          <a:p>
            <a:pPr marL="64008" indent="0" algn="just" rtl="1">
              <a:buNone/>
            </a:pPr>
            <a:r>
              <a:rPr lang="fa-IR" dirty="0">
                <a:solidFill>
                  <a:schemeClr val="bg1"/>
                </a:solidFill>
              </a:rPr>
              <a:t>بايد دقت كرد كه فرد تا چه اندازه علائم را حفظ مي‌كند چرا كه حفظ تحت فشار مي‌تواند يكي از معيارهاي هوش در نظر گرفته شود.</a:t>
            </a:r>
          </a:p>
          <a:p>
            <a:pPr marL="64008" indent="0" algn="just" rtl="1">
              <a:buNone/>
            </a:pPr>
            <a:r>
              <a:rPr lang="fa-IR" dirty="0">
                <a:solidFill>
                  <a:schemeClr val="bg1"/>
                </a:solidFill>
              </a:rPr>
              <a:t>اين آزمون در اثر هر يك از اختلالات عضوي يا كاركردي به شدت حساس است به ويژه افراد افسرده و مبتلا به آسيب مغزي در اين آزمون دچار مشكل </a:t>
            </a:r>
            <a:r>
              <a:rPr lang="fa-IR" dirty="0" smtClean="0">
                <a:solidFill>
                  <a:schemeClr val="bg1"/>
                </a:solidFill>
              </a:rPr>
              <a:t>مي‌شوند.</a:t>
            </a: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217020322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رمز نویسی:</a:t>
            </a:r>
            <a:br>
              <a:rPr lang="fa-IR" dirty="0" smtClean="0">
                <a:solidFill>
                  <a:schemeClr val="bg1"/>
                </a:solidFill>
              </a:rPr>
            </a:br>
            <a:r>
              <a:rPr lang="fa-IR" dirty="0" smtClean="0">
                <a:solidFill>
                  <a:schemeClr val="bg1"/>
                </a:solidFill>
              </a:rPr>
              <a:t>نمره بالا بیانگر:</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a:solidFill>
                  <a:schemeClr val="bg1"/>
                </a:solidFill>
              </a:rPr>
              <a:t>تحمل فعاليت‌هاي غير جالب</a:t>
            </a:r>
          </a:p>
          <a:p>
            <a:pPr marL="64008" indent="0" algn="r">
              <a:buNone/>
            </a:pPr>
            <a:r>
              <a:rPr lang="fa-IR" dirty="0" smtClean="0">
                <a:solidFill>
                  <a:schemeClr val="bg1"/>
                </a:solidFill>
              </a:rPr>
              <a:t> </a:t>
            </a:r>
            <a:r>
              <a:rPr lang="fa-IR" dirty="0">
                <a:solidFill>
                  <a:schemeClr val="bg1"/>
                </a:solidFill>
              </a:rPr>
              <a:t>سرعت عمل </a:t>
            </a:r>
          </a:p>
          <a:p>
            <a:pPr marL="64008" indent="0" algn="r">
              <a:buNone/>
            </a:pPr>
            <a:r>
              <a:rPr lang="fa-IR" dirty="0" smtClean="0">
                <a:solidFill>
                  <a:schemeClr val="bg1"/>
                </a:solidFill>
              </a:rPr>
              <a:t>ميزان </a:t>
            </a:r>
            <a:r>
              <a:rPr lang="fa-IR" dirty="0">
                <a:solidFill>
                  <a:schemeClr val="bg1"/>
                </a:solidFill>
              </a:rPr>
              <a:t>كوشش در كارهايي كه نياز به تمركز </a:t>
            </a:r>
            <a:r>
              <a:rPr lang="fa-IR" dirty="0" smtClean="0">
                <a:solidFill>
                  <a:schemeClr val="bg1"/>
                </a:solidFill>
              </a:rPr>
              <a:t>دارد</a:t>
            </a:r>
            <a:endParaRPr lang="fa-IR" dirty="0">
              <a:solidFill>
                <a:schemeClr val="bg1"/>
              </a:solidFill>
            </a:endParaRPr>
          </a:p>
          <a:p>
            <a:pPr marL="64008" indent="0" algn="r">
              <a:buNone/>
            </a:pPr>
            <a:r>
              <a:rPr lang="fa-IR" dirty="0" smtClean="0">
                <a:solidFill>
                  <a:schemeClr val="bg1"/>
                </a:solidFill>
              </a:rPr>
              <a:t> </a:t>
            </a:r>
            <a:r>
              <a:rPr lang="fa-IR" dirty="0">
                <a:solidFill>
                  <a:schemeClr val="bg1"/>
                </a:solidFill>
              </a:rPr>
              <a:t>حافظه خوب، قدرت يادگيري بالا براي مطالب تا مأنوس و </a:t>
            </a:r>
            <a:r>
              <a:rPr lang="fa-IR" dirty="0" smtClean="0">
                <a:solidFill>
                  <a:schemeClr val="bg1"/>
                </a:solidFill>
              </a:rPr>
              <a:t>جديد </a:t>
            </a:r>
            <a:endParaRPr lang="fa-IR" dirty="0">
              <a:solidFill>
                <a:schemeClr val="bg1"/>
              </a:solidFill>
            </a:endParaRPr>
          </a:p>
          <a:p>
            <a:pPr marL="64008" indent="0" algn="r">
              <a:buNone/>
            </a:pPr>
            <a:r>
              <a:rPr lang="fa-IR" dirty="0" smtClean="0">
                <a:solidFill>
                  <a:schemeClr val="bg1"/>
                </a:solidFill>
              </a:rPr>
              <a:t> </a:t>
            </a:r>
            <a:r>
              <a:rPr lang="fa-IR" dirty="0">
                <a:solidFill>
                  <a:schemeClr val="bg1"/>
                </a:solidFill>
              </a:rPr>
              <a:t>انعطاف‌پذيري، توانايي تغيير و جابجايي</a:t>
            </a:r>
          </a:p>
          <a:p>
            <a:pPr marL="64008" indent="0" algn="r">
              <a:buNone/>
            </a:pPr>
            <a:endParaRPr lang="en-US" dirty="0">
              <a:solidFill>
                <a:schemeClr val="bg1"/>
              </a:solidFill>
            </a:endParaRPr>
          </a:p>
        </p:txBody>
      </p:sp>
    </p:spTree>
    <p:extLst>
      <p:ext uri="{BB962C8B-B14F-4D97-AF65-F5344CB8AC3E}">
        <p14:creationId xmlns:p14="http://schemas.microsoft.com/office/powerpoint/2010/main" val="3178861596"/>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رمز نویسی:</a:t>
            </a:r>
            <a:br>
              <a:rPr lang="fa-IR" dirty="0" smtClean="0">
                <a:solidFill>
                  <a:schemeClr val="bg1"/>
                </a:solidFill>
              </a:rPr>
            </a:br>
            <a:r>
              <a:rPr lang="fa-IR" dirty="0" smtClean="0">
                <a:solidFill>
                  <a:schemeClr val="bg1"/>
                </a:solidFill>
              </a:rPr>
              <a:t>نمره پایین بیانگر:</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ـ اختلال بينايي</a:t>
            </a:r>
          </a:p>
          <a:p>
            <a:pPr marL="64008" indent="0" algn="just" rtl="1">
              <a:buNone/>
            </a:pPr>
            <a:r>
              <a:rPr lang="fa-IR" dirty="0">
                <a:solidFill>
                  <a:schemeClr val="bg1"/>
                </a:solidFill>
              </a:rPr>
              <a:t>ـ فرد </a:t>
            </a:r>
            <a:r>
              <a:rPr lang="fa-IR" dirty="0" smtClean="0">
                <a:solidFill>
                  <a:schemeClr val="bg1"/>
                </a:solidFill>
              </a:rPr>
              <a:t>عملگرا</a:t>
            </a:r>
            <a:endParaRPr lang="fa-IR" dirty="0">
              <a:solidFill>
                <a:schemeClr val="bg1"/>
              </a:solidFill>
            </a:endParaRPr>
          </a:p>
          <a:p>
            <a:pPr marL="64008" indent="0" algn="just" rtl="1">
              <a:buNone/>
            </a:pPr>
            <a:r>
              <a:rPr lang="fa-IR" dirty="0">
                <a:solidFill>
                  <a:schemeClr val="bg1"/>
                </a:solidFill>
              </a:rPr>
              <a:t>ـ تكرار يك علامت براي اعداد مختلف يا پريدن به خط ديگر جهت گذاشتن يك علامت ممكن است عدم انعطاف‌پذيري به گونه‌اي كه در ضربه‌هاي مغزي ديده مي‌شود را نشان بدهد.</a:t>
            </a:r>
          </a:p>
          <a:p>
            <a:pPr marL="64008" indent="0" algn="just" rtl="1">
              <a:buNone/>
            </a:pPr>
            <a:r>
              <a:rPr lang="fa-IR" dirty="0">
                <a:solidFill>
                  <a:schemeClr val="bg1"/>
                </a:solidFill>
              </a:rPr>
              <a:t>ـ افسرده‌ها بخاطر </a:t>
            </a:r>
            <a:r>
              <a:rPr lang="fa-IR" dirty="0" smtClean="0">
                <a:solidFill>
                  <a:schemeClr val="bg1"/>
                </a:solidFill>
              </a:rPr>
              <a:t>کندی روانی- حركتي </a:t>
            </a:r>
            <a:r>
              <a:rPr lang="fa-IR" dirty="0">
                <a:solidFill>
                  <a:schemeClr val="bg1"/>
                </a:solidFill>
              </a:rPr>
              <a:t>نمره پايين مي‌گيرند.</a:t>
            </a:r>
          </a:p>
          <a:p>
            <a:pPr marL="64008" indent="0" algn="just" rtl="1">
              <a:buNone/>
            </a:pP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155639640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رمز نویسی:</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b="1" dirty="0" smtClean="0">
                <a:solidFill>
                  <a:schemeClr val="bg1"/>
                </a:solidFill>
              </a:rPr>
              <a:t>مواد آزمون:</a:t>
            </a:r>
          </a:p>
          <a:p>
            <a:pPr marL="64008" lvl="0" indent="0" algn="just" rtl="1">
              <a:buClr>
                <a:srgbClr val="FF388C"/>
              </a:buClr>
              <a:buNone/>
            </a:pPr>
            <a:r>
              <a:rPr lang="fa-IR" dirty="0">
                <a:solidFill>
                  <a:prstClr val="black"/>
                </a:solidFill>
              </a:rPr>
              <a:t>فرم های رمز نویسی </a:t>
            </a:r>
            <a:r>
              <a:rPr lang="en-US" dirty="0">
                <a:solidFill>
                  <a:prstClr val="black"/>
                </a:solidFill>
              </a:rPr>
              <a:t>A ,</a:t>
            </a:r>
            <a:r>
              <a:rPr lang="en-US" dirty="0" smtClean="0">
                <a:solidFill>
                  <a:prstClr val="black"/>
                </a:solidFill>
              </a:rPr>
              <a:t>B</a:t>
            </a:r>
            <a:r>
              <a:rPr lang="fa-IR" dirty="0" smtClean="0">
                <a:solidFill>
                  <a:prstClr val="black"/>
                </a:solidFill>
              </a:rPr>
              <a:t> که روی صفحه آخر دفترچه ها چاپ شده است.2 مداد با نوک قرمز بدون پاک کن برای استفاده کودک و آزمونگر و فرم نمره گذاری.</a:t>
            </a:r>
            <a:endParaRPr lang="en-US" b="1" dirty="0">
              <a:solidFill>
                <a:schemeClr val="bg1"/>
              </a:solidFill>
            </a:endParaRPr>
          </a:p>
        </p:txBody>
      </p:sp>
    </p:spTree>
    <p:extLst>
      <p:ext uri="{BB962C8B-B14F-4D97-AF65-F5344CB8AC3E}">
        <p14:creationId xmlns:p14="http://schemas.microsoft.com/office/powerpoint/2010/main" val="4953223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752" y="0"/>
            <a:ext cx="8147248" cy="1217290"/>
          </a:xfrm>
        </p:spPr>
        <p:txBody>
          <a:bodyPr>
            <a:normAutofit/>
          </a:bodyPr>
          <a:lstStyle/>
          <a:p>
            <a:pPr algn="r" rtl="1"/>
            <a:r>
              <a:rPr lang="fa-IR" dirty="0">
                <a:ln w="6350">
                  <a:solidFill>
                    <a:srgbClr val="FF388C">
                      <a:shade val="43000"/>
                    </a:srgbClr>
                  </a:solidFill>
                </a:ln>
                <a:solidFill>
                  <a:prstClr val="black"/>
                </a:solidFill>
              </a:rPr>
              <a:t>روش اجرا رمز نویسی:</a:t>
            </a:r>
            <a:endParaRPr lang="en-US" dirty="0">
              <a:solidFill>
                <a:schemeClr val="bg1"/>
              </a:solidFill>
            </a:endParaRPr>
          </a:p>
        </p:txBody>
      </p:sp>
      <p:sp>
        <p:nvSpPr>
          <p:cNvPr id="3" name="Content Placeholder 2"/>
          <p:cNvSpPr>
            <a:spLocks noGrp="1"/>
          </p:cNvSpPr>
          <p:nvPr>
            <p:ph idx="1"/>
          </p:nvPr>
        </p:nvSpPr>
        <p:spPr>
          <a:xfrm>
            <a:off x="539552" y="1368152"/>
            <a:ext cx="8208912" cy="5661248"/>
          </a:xfrm>
        </p:spPr>
        <p:txBody>
          <a:bodyPr>
            <a:normAutofit fontScale="77500" lnSpcReduction="20000"/>
          </a:bodyPr>
          <a:lstStyle/>
          <a:p>
            <a:pPr marL="64008" indent="0" algn="just" rtl="1">
              <a:buNone/>
            </a:pPr>
            <a:r>
              <a:rPr lang="fa-IR" b="1" dirty="0" smtClean="0">
                <a:solidFill>
                  <a:schemeClr val="bg1"/>
                </a:solidFill>
              </a:rPr>
              <a:t>شروع:</a:t>
            </a:r>
          </a:p>
          <a:p>
            <a:pPr marL="64008" indent="0" algn="just" rtl="1">
              <a:buNone/>
            </a:pPr>
            <a:r>
              <a:rPr lang="fa-IR" dirty="0" smtClean="0">
                <a:solidFill>
                  <a:schemeClr val="bg1"/>
                </a:solidFill>
              </a:rPr>
              <a:t>برای آزمودنی های کمتر از 8 سال بدون در نظر گرفتن توانایی ذهنی از این فرم استفاده می شود.</a:t>
            </a:r>
          </a:p>
          <a:p>
            <a:pPr marL="64008" indent="0" algn="just" rtl="1">
              <a:buNone/>
            </a:pPr>
            <a:r>
              <a:rPr lang="fa-IR" b="1" dirty="0" smtClean="0">
                <a:solidFill>
                  <a:schemeClr val="bg1"/>
                </a:solidFill>
              </a:rPr>
              <a:t>زمان لازم:</a:t>
            </a:r>
          </a:p>
          <a:p>
            <a:pPr marL="64008" indent="0" algn="just" rtl="1">
              <a:buNone/>
            </a:pPr>
            <a:r>
              <a:rPr lang="fa-IR" dirty="0" smtClean="0">
                <a:solidFill>
                  <a:schemeClr val="bg1"/>
                </a:solidFill>
              </a:rPr>
              <a:t>120 ثانیه</a:t>
            </a:r>
          </a:p>
          <a:p>
            <a:pPr marL="64008" indent="0" algn="just" rtl="1">
              <a:buNone/>
            </a:pPr>
            <a:r>
              <a:rPr lang="fa-IR" b="1" dirty="0" smtClean="0">
                <a:solidFill>
                  <a:schemeClr val="bg1"/>
                </a:solidFill>
              </a:rPr>
              <a:t>نمره گذاری:</a:t>
            </a:r>
          </a:p>
          <a:p>
            <a:pPr marL="64008" indent="0" algn="just" rtl="1">
              <a:buNone/>
            </a:pPr>
            <a:r>
              <a:rPr lang="fa-IR" dirty="0" smtClean="0">
                <a:solidFill>
                  <a:schemeClr val="bg1"/>
                </a:solidFill>
              </a:rPr>
              <a:t>ا نمره برای هر مورد درست.</a:t>
            </a:r>
          </a:p>
          <a:p>
            <a:pPr marL="64008" indent="0" algn="just" rtl="1">
              <a:buNone/>
            </a:pPr>
            <a:r>
              <a:rPr lang="fa-IR" dirty="0" smtClean="0">
                <a:solidFill>
                  <a:schemeClr val="bg1"/>
                </a:solidFill>
              </a:rPr>
              <a:t>یک مورد در صورتی درست محسوب می شود که به صورت واضح و آشکار تشخیص داده شود.</a:t>
            </a:r>
          </a:p>
          <a:p>
            <a:pPr marL="64008" indent="0" algn="just" rtl="1">
              <a:buNone/>
            </a:pPr>
            <a:r>
              <a:rPr lang="fa-IR" dirty="0" smtClean="0">
                <a:solidFill>
                  <a:schemeClr val="bg1"/>
                </a:solidFill>
              </a:rPr>
              <a:t>در مواردی که کودک اشتباه خود را تصحیح کند نمره صحیح به او داده می شود.</a:t>
            </a:r>
          </a:p>
          <a:p>
            <a:pPr marL="64008" indent="0" algn="just" rtl="1">
              <a:buNone/>
            </a:pPr>
            <a:r>
              <a:rPr lang="fa-IR" dirty="0" smtClean="0">
                <a:solidFill>
                  <a:schemeClr val="bg1"/>
                </a:solidFill>
              </a:rPr>
              <a:t>5 تمرین مثال به حساب نمی آید.</a:t>
            </a:r>
          </a:p>
          <a:p>
            <a:pPr marL="64008" indent="0" algn="just" rtl="1">
              <a:buNone/>
            </a:pPr>
            <a:r>
              <a:rPr lang="fa-IR" dirty="0" smtClean="0">
                <a:solidFill>
                  <a:schemeClr val="bg1"/>
                </a:solidFill>
              </a:rPr>
              <a:t>در مجموع 45 مورد وجود دارد.آزمودنی هایی که 45 مورد را درست علامت زده باشند بر حسب سرعت عمل نمره اضافی می گیرند.</a:t>
            </a:r>
          </a:p>
          <a:p>
            <a:pPr marL="64008" lvl="0" indent="0" algn="just" rtl="1">
              <a:buClr>
                <a:srgbClr val="FF388C"/>
              </a:buClr>
              <a:buNone/>
            </a:pPr>
            <a:r>
              <a:rPr lang="fa-IR" b="1" dirty="0">
                <a:solidFill>
                  <a:prstClr val="black"/>
                </a:solidFill>
              </a:rPr>
              <a:t>حداکثر نمره:</a:t>
            </a:r>
            <a:r>
              <a:rPr lang="fa-IR" dirty="0">
                <a:solidFill>
                  <a:prstClr val="black"/>
                </a:solidFill>
              </a:rPr>
              <a:t>50 امتیاز</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189930165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2009378"/>
          </a:xfrm>
        </p:spPr>
        <p:txBody>
          <a:bodyPr/>
          <a:lstStyle/>
          <a:p>
            <a:pPr marL="64008" lvl="0" algn="r">
              <a:spcBef>
                <a:spcPct val="20000"/>
              </a:spcBef>
            </a:pPr>
            <a:r>
              <a:rPr lang="fa-IR" sz="3000" b="1" dirty="0">
                <a:ln>
                  <a:noFill/>
                </a:ln>
                <a:solidFill>
                  <a:prstClr val="black"/>
                </a:solidFill>
                <a:effectLst/>
                <a:ea typeface="+mn-ea"/>
              </a:rPr>
              <a:t>نمره پاداش بر حسب سرعت عمل:</a:t>
            </a:r>
            <a:br>
              <a:rPr lang="fa-IR" sz="3000" b="1" dirty="0">
                <a:ln>
                  <a:noFill/>
                </a:ln>
                <a:solidFill>
                  <a:prstClr val="black"/>
                </a:solidFill>
                <a:effectLst/>
                <a:ea typeface="+mn-ea"/>
              </a:rPr>
            </a:br>
            <a:endParaRPr lang="en-US" dirty="0"/>
          </a:p>
        </p:txBody>
      </p:sp>
      <p:sp>
        <p:nvSpPr>
          <p:cNvPr id="3" name="Content Placeholder 2"/>
          <p:cNvSpPr>
            <a:spLocks noGrp="1"/>
          </p:cNvSpPr>
          <p:nvPr>
            <p:ph sz="half" idx="1"/>
          </p:nvPr>
        </p:nvSpPr>
        <p:spPr>
          <a:xfrm>
            <a:off x="467544" y="2332037"/>
            <a:ext cx="4038600" cy="4525963"/>
          </a:xfrm>
        </p:spPr>
        <p:txBody>
          <a:bodyPr>
            <a:normAutofit/>
          </a:bodyPr>
          <a:lstStyle/>
          <a:p>
            <a:pPr marL="64008" indent="0" algn="r">
              <a:buNone/>
            </a:pPr>
            <a:r>
              <a:rPr lang="fa-IR" sz="2800" b="1" dirty="0" smtClean="0">
                <a:solidFill>
                  <a:schemeClr val="bg1"/>
                </a:solidFill>
              </a:rPr>
              <a:t>نمره:</a:t>
            </a:r>
          </a:p>
          <a:p>
            <a:pPr marL="64008" indent="0" algn="r">
              <a:buNone/>
            </a:pPr>
            <a:r>
              <a:rPr lang="fa-IR" sz="3200" dirty="0" smtClean="0">
                <a:solidFill>
                  <a:schemeClr val="bg1"/>
                </a:solidFill>
              </a:rPr>
              <a:t>50</a:t>
            </a:r>
          </a:p>
          <a:p>
            <a:pPr marL="64008" indent="0" algn="r">
              <a:buNone/>
            </a:pPr>
            <a:r>
              <a:rPr lang="fa-IR" sz="3200" dirty="0" smtClean="0">
                <a:solidFill>
                  <a:schemeClr val="bg1"/>
                </a:solidFill>
              </a:rPr>
              <a:t>49</a:t>
            </a:r>
          </a:p>
          <a:p>
            <a:pPr marL="64008" indent="0" algn="r">
              <a:buNone/>
            </a:pPr>
            <a:r>
              <a:rPr lang="fa-IR" sz="3200" dirty="0" smtClean="0">
                <a:solidFill>
                  <a:schemeClr val="bg1"/>
                </a:solidFill>
              </a:rPr>
              <a:t>48</a:t>
            </a:r>
          </a:p>
          <a:p>
            <a:pPr marL="64008" indent="0" algn="r">
              <a:buNone/>
            </a:pPr>
            <a:r>
              <a:rPr lang="fa-IR" sz="3200" dirty="0" smtClean="0">
                <a:solidFill>
                  <a:schemeClr val="bg1"/>
                </a:solidFill>
              </a:rPr>
              <a:t>47</a:t>
            </a:r>
          </a:p>
          <a:p>
            <a:pPr marL="64008" indent="0" algn="r">
              <a:buNone/>
            </a:pPr>
            <a:r>
              <a:rPr lang="fa-IR" sz="3200" dirty="0" smtClean="0">
                <a:solidFill>
                  <a:schemeClr val="bg1"/>
                </a:solidFill>
              </a:rPr>
              <a:t>46</a:t>
            </a:r>
          </a:p>
          <a:p>
            <a:pPr marL="64008" indent="0" algn="r">
              <a:buNone/>
            </a:pPr>
            <a:r>
              <a:rPr lang="fa-IR" sz="3200" dirty="0" smtClean="0">
                <a:solidFill>
                  <a:schemeClr val="bg1"/>
                </a:solidFill>
              </a:rPr>
              <a:t>45</a:t>
            </a:r>
            <a:endParaRPr lang="en-US" sz="3200" dirty="0">
              <a:solidFill>
                <a:schemeClr val="bg1"/>
              </a:solidFill>
            </a:endParaRPr>
          </a:p>
        </p:txBody>
      </p:sp>
      <p:sp>
        <p:nvSpPr>
          <p:cNvPr id="4" name="Content Placeholder 3"/>
          <p:cNvSpPr>
            <a:spLocks noGrp="1"/>
          </p:cNvSpPr>
          <p:nvPr>
            <p:ph sz="half" idx="2"/>
          </p:nvPr>
        </p:nvSpPr>
        <p:spPr>
          <a:xfrm>
            <a:off x="4788024" y="2328736"/>
            <a:ext cx="4038600" cy="4525963"/>
          </a:xfrm>
        </p:spPr>
        <p:txBody>
          <a:bodyPr>
            <a:normAutofit/>
          </a:bodyPr>
          <a:lstStyle/>
          <a:p>
            <a:pPr marL="64008" indent="0" algn="r">
              <a:buNone/>
            </a:pPr>
            <a:r>
              <a:rPr lang="fa-IR" sz="3200" b="1" dirty="0" smtClean="0">
                <a:solidFill>
                  <a:schemeClr val="bg1"/>
                </a:solidFill>
              </a:rPr>
              <a:t>زمان:</a:t>
            </a:r>
          </a:p>
          <a:p>
            <a:pPr marL="64008" indent="0" algn="r">
              <a:buNone/>
            </a:pPr>
            <a:r>
              <a:rPr lang="fa-IR" sz="3200" dirty="0" smtClean="0">
                <a:solidFill>
                  <a:schemeClr val="bg1"/>
                </a:solidFill>
              </a:rPr>
              <a:t>70 ثانیه یا کمتر</a:t>
            </a:r>
          </a:p>
          <a:p>
            <a:pPr marL="64008" indent="0" algn="r">
              <a:buNone/>
            </a:pPr>
            <a:r>
              <a:rPr lang="fa-IR" sz="3200" dirty="0" smtClean="0">
                <a:solidFill>
                  <a:schemeClr val="bg1"/>
                </a:solidFill>
              </a:rPr>
              <a:t>71 تا 80 ثانیه</a:t>
            </a:r>
          </a:p>
          <a:p>
            <a:pPr marL="64008" indent="0" algn="r">
              <a:buNone/>
            </a:pPr>
            <a:r>
              <a:rPr lang="fa-IR" sz="3200" dirty="0" smtClean="0">
                <a:solidFill>
                  <a:schemeClr val="bg1"/>
                </a:solidFill>
              </a:rPr>
              <a:t>81 تا 90 ثانیه</a:t>
            </a:r>
          </a:p>
          <a:p>
            <a:pPr marL="64008" indent="0" algn="r">
              <a:buNone/>
            </a:pPr>
            <a:r>
              <a:rPr lang="fa-IR" sz="3200" dirty="0" smtClean="0">
                <a:solidFill>
                  <a:schemeClr val="bg1"/>
                </a:solidFill>
              </a:rPr>
              <a:t>91 تا 100ثانیه</a:t>
            </a:r>
          </a:p>
          <a:p>
            <a:pPr marL="64008" indent="0" algn="r">
              <a:buNone/>
            </a:pPr>
            <a:r>
              <a:rPr lang="fa-IR" sz="3200" dirty="0" smtClean="0">
                <a:solidFill>
                  <a:schemeClr val="bg1"/>
                </a:solidFill>
              </a:rPr>
              <a:t>101 تا 110 ثانیه</a:t>
            </a:r>
          </a:p>
          <a:p>
            <a:pPr marL="64008" indent="0" algn="r">
              <a:buNone/>
            </a:pPr>
            <a:r>
              <a:rPr lang="fa-IR" sz="3200" dirty="0" smtClean="0">
                <a:solidFill>
                  <a:schemeClr val="bg1"/>
                </a:solidFill>
              </a:rPr>
              <a:t>111 تا 120ثانیه</a:t>
            </a:r>
            <a:endParaRPr lang="en-US" sz="3200" dirty="0">
              <a:solidFill>
                <a:schemeClr val="bg1"/>
              </a:solidFill>
            </a:endParaRPr>
          </a:p>
        </p:txBody>
      </p:sp>
    </p:spTree>
    <p:extLst>
      <p:ext uri="{BB962C8B-B14F-4D97-AF65-F5344CB8AC3E}">
        <p14:creationId xmlns:p14="http://schemas.microsoft.com/office/powerpoint/2010/main" val="242914854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3800" dirty="0">
                <a:ln w="6350">
                  <a:solidFill>
                    <a:srgbClr val="FF388C">
                      <a:shade val="43000"/>
                    </a:srgbClr>
                  </a:solidFill>
                </a:ln>
                <a:solidFill>
                  <a:prstClr val="black"/>
                </a:solidFill>
              </a:rPr>
              <a:t>روش اجرا رمز نویسی</a:t>
            </a:r>
            <a:br>
              <a:rPr lang="fa-IR" sz="3800" dirty="0">
                <a:ln w="6350">
                  <a:solidFill>
                    <a:srgbClr val="FF388C">
                      <a:shade val="43000"/>
                    </a:srgbClr>
                  </a:solidFill>
                </a:ln>
                <a:solidFill>
                  <a:prstClr val="black"/>
                </a:solidFill>
              </a:rPr>
            </a:br>
            <a:r>
              <a:rPr lang="fa-IR" sz="3800" dirty="0">
                <a:ln w="6350">
                  <a:solidFill>
                    <a:srgbClr val="FF388C">
                      <a:shade val="43000"/>
                    </a:srgbClr>
                  </a:solidFill>
                </a:ln>
                <a:solidFill>
                  <a:prstClr val="black"/>
                </a:solidFill>
              </a:rPr>
              <a:t>فرم </a:t>
            </a:r>
            <a:r>
              <a:rPr lang="en-US" sz="3800" dirty="0">
                <a:ln w="6350">
                  <a:solidFill>
                    <a:srgbClr val="FF388C">
                      <a:shade val="43000"/>
                    </a:srgbClr>
                  </a:solidFill>
                </a:ln>
                <a:solidFill>
                  <a:prstClr val="black"/>
                </a:solidFill>
              </a:rPr>
              <a:t>A</a:t>
            </a:r>
            <a:endParaRPr lang="en-US" dirty="0"/>
          </a:p>
        </p:txBody>
      </p:sp>
      <p:sp>
        <p:nvSpPr>
          <p:cNvPr id="3" name="Content Placeholder 2"/>
          <p:cNvSpPr>
            <a:spLocks noGrp="1"/>
          </p:cNvSpPr>
          <p:nvPr>
            <p:ph idx="1"/>
          </p:nvPr>
        </p:nvSpPr>
        <p:spPr/>
        <p:txBody>
          <a:bodyPr>
            <a:normAutofit fontScale="92500" lnSpcReduction="10000"/>
          </a:bodyPr>
          <a:lstStyle/>
          <a:p>
            <a:pPr marL="64008" indent="0" algn="just" rtl="1">
              <a:buNone/>
            </a:pPr>
            <a:r>
              <a:rPr lang="fa-IR" b="1" dirty="0" smtClean="0">
                <a:solidFill>
                  <a:schemeClr val="bg1"/>
                </a:solidFill>
              </a:rPr>
              <a:t>اجرا:</a:t>
            </a:r>
          </a:p>
          <a:p>
            <a:pPr marL="64008" indent="0" algn="just" rtl="1">
              <a:buNone/>
            </a:pPr>
            <a:r>
              <a:rPr lang="fa-IR" dirty="0" smtClean="0">
                <a:solidFill>
                  <a:schemeClr val="bg1"/>
                </a:solidFill>
              </a:rPr>
              <a:t>یک مداد بدون پاک کن به آزمودنی می دهیم و می گوییم:به این جا نگاه کن،تو یک ستاره،یک دایره،یک مثلث و چیز های دیگری را نیز می بینیخوب نگاه کن:ستاره یک خط عمود در داخل دارد(به آزمودنی این مطلب را نشان می دهیم)دایره دو خط افقی،مثلث یک خط افقی،این یکی یک دایره کوچک  و بالاخره مربع آخر دو خط عمود در داخل دارد.(آزماینده هر بار که هر شکل را نشان می دهد مسیر خطوط را با مداد مشخص می کند) سپس می گوییم حالا به این تصاویر پایین نگاه کن،تو دایره ،ستاره، مربع و چیز های دیگر را می بینی. </a:t>
            </a:r>
            <a:endParaRPr lang="en-US" dirty="0">
              <a:solidFill>
                <a:schemeClr val="bg1"/>
              </a:solidFill>
            </a:endParaRPr>
          </a:p>
        </p:txBody>
      </p:sp>
    </p:spTree>
    <p:extLst>
      <p:ext uri="{BB962C8B-B14F-4D97-AF65-F5344CB8AC3E}">
        <p14:creationId xmlns:p14="http://schemas.microsoft.com/office/powerpoint/2010/main" val="1013530320"/>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رمز نویسی</a:t>
            </a:r>
            <a:br>
              <a:rPr lang="fa-IR" dirty="0" smtClean="0">
                <a:solidFill>
                  <a:schemeClr val="bg1"/>
                </a:solidFill>
              </a:rPr>
            </a:br>
            <a:r>
              <a:rPr lang="en-US" dirty="0" smtClean="0">
                <a:ln w="6350">
                  <a:solidFill>
                    <a:srgbClr val="FF388C">
                      <a:shade val="43000"/>
                    </a:srgbClr>
                  </a:solidFill>
                </a:ln>
                <a:solidFill>
                  <a:prstClr val="black"/>
                </a:solidFill>
              </a:rPr>
              <a:t>A</a:t>
            </a:r>
            <a:r>
              <a:rPr lang="fa-IR" dirty="0" smtClean="0">
                <a:solidFill>
                  <a:schemeClr val="bg1"/>
                </a:solidFill>
              </a:rPr>
              <a:t>فرم</a:t>
            </a:r>
            <a:endParaRPr lang="en-US"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marL="64008" indent="0" algn="just" rtl="1">
              <a:buNone/>
            </a:pPr>
            <a:r>
              <a:rPr lang="fa-IR" dirty="0" smtClean="0">
                <a:solidFill>
                  <a:schemeClr val="bg1"/>
                </a:solidFill>
              </a:rPr>
              <a:t>آنها مخلوط شده اند و در داخلشان علامتی گذاشته نشده است.توبایددر داخل آنها همان چیز هایی را که در بالا دیدی رسم کنی.خوب نگاه کن در اینجا یک دایره وجود دارد(اولین دایره سمت چپ که جز مثال هاست را نشان می دهیم).</a:t>
            </a:r>
          </a:p>
          <a:p>
            <a:pPr marL="64008" indent="0" algn="just" rtl="1">
              <a:buNone/>
            </a:pPr>
            <a:r>
              <a:rPr lang="fa-IR" dirty="0" smtClean="0">
                <a:solidFill>
                  <a:schemeClr val="bg1"/>
                </a:solidFill>
              </a:rPr>
              <a:t>در شکل های بالایی دایره را پیدا کن؛می بینی که در داخل آن دو خط افقی وجود دارد،بنابر این باید در داخل این دایره دو خط افقی رسم کنی.سپس آزمودنی باید دو خط افقی در درون دایره رسم کند.ستاره یک خط عمود در وسط دارد بنابر این تو هم باید یک خط عمود در داخل این ستاره رسم کنی.بقیه شکل ها را نیز به همین ترتیب عمل کن.</a:t>
            </a:r>
          </a:p>
        </p:txBody>
      </p:sp>
    </p:spTree>
    <p:extLst>
      <p:ext uri="{BB962C8B-B14F-4D97-AF65-F5344CB8AC3E}">
        <p14:creationId xmlns:p14="http://schemas.microsoft.com/office/powerpoint/2010/main" val="219201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زمان آزمون:</a:t>
            </a:r>
            <a:br>
              <a:rPr lang="fa-IR" dirty="0" smtClean="0">
                <a:solidFill>
                  <a:schemeClr val="bg1"/>
                </a:solidFill>
              </a:rPr>
            </a:br>
            <a:endParaRPr lang="en-US" dirty="0"/>
          </a:p>
        </p:txBody>
      </p:sp>
      <p:sp>
        <p:nvSpPr>
          <p:cNvPr id="3" name="Content Placeholder 2"/>
          <p:cNvSpPr>
            <a:spLocks noGrp="1"/>
          </p:cNvSpPr>
          <p:nvPr>
            <p:ph idx="1"/>
          </p:nvPr>
        </p:nvSpPr>
        <p:spPr/>
        <p:txBody>
          <a:bodyPr>
            <a:normAutofit/>
          </a:bodyPr>
          <a:lstStyle/>
          <a:p>
            <a:pPr marL="64008" indent="0" algn="just" rtl="1">
              <a:buNone/>
            </a:pPr>
            <a:r>
              <a:rPr lang="fa-IR" dirty="0" smtClean="0">
                <a:solidFill>
                  <a:schemeClr val="bg1"/>
                </a:solidFill>
              </a:rPr>
              <a:t>برای اجرای مجموعه 10 خرده مقیاس تقریبا 50 تا 70 دقیقه زمان لازم است.</a:t>
            </a:r>
          </a:p>
          <a:p>
            <a:pPr marL="64008" indent="0" algn="just" rtl="1">
              <a:buNone/>
            </a:pPr>
            <a:endParaRPr lang="fa-IR" dirty="0" smtClean="0">
              <a:solidFill>
                <a:schemeClr val="bg1"/>
              </a:solidFill>
            </a:endParaRPr>
          </a:p>
          <a:p>
            <a:pPr marL="64008" indent="0" algn="just" rtl="1">
              <a:buNone/>
            </a:pPr>
            <a:r>
              <a:rPr lang="fa-IR" dirty="0" smtClean="0">
                <a:solidFill>
                  <a:schemeClr val="bg1"/>
                </a:solidFill>
              </a:rPr>
              <a:t>بهتر است کل آزمون در یک جلسه انجام شود.</a:t>
            </a:r>
          </a:p>
          <a:p>
            <a:pPr marL="64008" indent="0" algn="just" rtl="1">
              <a:buNone/>
            </a:pPr>
            <a:endParaRPr lang="fa-IR" dirty="0" smtClean="0">
              <a:solidFill>
                <a:schemeClr val="bg1"/>
              </a:solidFill>
            </a:endParaRPr>
          </a:p>
          <a:p>
            <a:pPr marL="64008" indent="0" algn="just" rtl="1">
              <a:buNone/>
            </a:pPr>
            <a:r>
              <a:rPr lang="fa-IR" dirty="0" smtClean="0">
                <a:solidFill>
                  <a:schemeClr val="bg1"/>
                </a:solidFill>
              </a:rPr>
              <a:t>اگر بنا به دلایلی اجرای آزمون در یک جلسه کامل نشد،حداکثر فاصله تا جلسه بعدی 1 هفته باشد.</a:t>
            </a:r>
          </a:p>
          <a:p>
            <a:pPr marL="64008" indent="0" algn="just" rtl="1">
              <a:buNone/>
            </a:pPr>
            <a:endParaRPr lang="fa-IR" dirty="0" smtClean="0">
              <a:solidFill>
                <a:schemeClr val="bg1"/>
              </a:solidFill>
            </a:endParaRPr>
          </a:p>
          <a:p>
            <a:pPr marL="64008" indent="0" algn="just" rtl="1">
              <a:buNone/>
            </a:pPr>
            <a:r>
              <a:rPr lang="fa-IR" dirty="0" smtClean="0">
                <a:solidFill>
                  <a:schemeClr val="bg1"/>
                </a:solidFill>
              </a:rPr>
              <a:t>عدم حذف اجرای خرده آزمون ها به دلیل محدودیت زمانی نکته مهمی است. </a:t>
            </a:r>
            <a:endParaRPr lang="en-US" dirty="0">
              <a:solidFill>
                <a:schemeClr val="bg1"/>
              </a:solidFill>
            </a:endParaRPr>
          </a:p>
        </p:txBody>
      </p:sp>
    </p:spTree>
    <p:extLst>
      <p:ext uri="{BB962C8B-B14F-4D97-AF65-F5344CB8AC3E}">
        <p14:creationId xmlns:p14="http://schemas.microsoft.com/office/powerpoint/2010/main" val="3825868739"/>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lstStyle/>
          <a:p>
            <a:pPr algn="r" rtl="1"/>
            <a:r>
              <a:rPr lang="fa-IR" dirty="0">
                <a:ln w="6350">
                  <a:solidFill>
                    <a:srgbClr val="FF388C">
                      <a:shade val="43000"/>
                    </a:srgbClr>
                  </a:solidFill>
                </a:ln>
                <a:solidFill>
                  <a:prstClr val="black"/>
                </a:solidFill>
              </a:rPr>
              <a:t>روش اجرا رمز نویسی</a:t>
            </a:r>
            <a:br>
              <a:rPr lang="fa-IR" dirty="0">
                <a:ln w="6350">
                  <a:solidFill>
                    <a:srgbClr val="FF388C">
                      <a:shade val="43000"/>
                    </a:srgbClr>
                  </a:solidFill>
                </a:ln>
                <a:solidFill>
                  <a:prstClr val="black"/>
                </a:solidFill>
              </a:rPr>
            </a:br>
            <a:r>
              <a:rPr lang="en-US" dirty="0">
                <a:ln w="6350">
                  <a:solidFill>
                    <a:srgbClr val="FF388C">
                      <a:shade val="43000"/>
                    </a:srgbClr>
                  </a:solidFill>
                </a:ln>
                <a:solidFill>
                  <a:prstClr val="black"/>
                </a:solidFill>
              </a:rPr>
              <a:t>A</a:t>
            </a:r>
            <a:r>
              <a:rPr lang="fa-IR" dirty="0">
                <a:ln w="6350">
                  <a:solidFill>
                    <a:srgbClr val="FF388C">
                      <a:shade val="43000"/>
                    </a:srgbClr>
                  </a:solidFill>
                </a:ln>
                <a:solidFill>
                  <a:prstClr val="black"/>
                </a:solidFill>
              </a:rPr>
              <a:t>فرم</a:t>
            </a:r>
            <a:endParaRPr lang="en-US" dirty="0"/>
          </a:p>
        </p:txBody>
      </p:sp>
      <p:sp>
        <p:nvSpPr>
          <p:cNvPr id="3" name="Content Placeholder 2"/>
          <p:cNvSpPr>
            <a:spLocks noGrp="1"/>
          </p:cNvSpPr>
          <p:nvPr>
            <p:ph idx="1"/>
          </p:nvPr>
        </p:nvSpPr>
        <p:spPr>
          <a:xfrm>
            <a:off x="457200" y="1628800"/>
            <a:ext cx="8363272" cy="5229200"/>
          </a:xfrm>
        </p:spPr>
        <p:txBody>
          <a:bodyPr>
            <a:normAutofit fontScale="85000" lnSpcReduction="20000"/>
          </a:bodyPr>
          <a:lstStyle/>
          <a:p>
            <a:pPr marL="64008" indent="0" algn="just" rtl="1">
              <a:buNone/>
            </a:pPr>
            <a:r>
              <a:rPr lang="fa-IR" dirty="0" smtClean="0">
                <a:solidFill>
                  <a:schemeClr val="bg1"/>
                </a:solidFill>
              </a:rPr>
              <a:t>آزمودنی می بایست خودش تمام مثال ها را تکمیل نماید.اگر با مشکلی برخورد کند یا در درک بامشکل روبرو شود لازم است که او را به اندازه کافی راهنمایی نمود.پاسخ صحیح کودک را با گفتن بله یا درسته تشویق میکنیم.اگر کودک اشتباهی انجام دهد یا خیلی آرام کار کند برای او توضیح می دهیم که دقیقا چه کاری باید انجام دهد.تا وقتی که کودک دقیقا نمی داند چه کار باید انجام دهد تست اصلی را شروع نمی کنیم.سپس می گوییم حالا از اینجا(تصویر شماره 6) می بایست شروع کنی.علامت موجود در داخل هر تصویر را رسم کن،اشکال را جا نینداز،آنها را پشت سر هم تکمیل کن.این کار را هرچه سریع تر انجام بده و تا وقتی من نگفته ام،متوقف نشود.هر خط را که تمام کردی به خط بعدی برو.از حالا شروع کن.اگر کودک یک نوع از سوالات را جواب می دهد مثلا فقط به ستاره ها،می گوییم:هیچ کدام را جا ننداز و همه را به ترتیب انجام بده.</a:t>
            </a:r>
            <a:endParaRPr lang="en-US" dirty="0">
              <a:solidFill>
                <a:schemeClr val="bg1"/>
              </a:solidFill>
            </a:endParaRPr>
          </a:p>
        </p:txBody>
      </p:sp>
    </p:spTree>
    <p:extLst>
      <p:ext uri="{BB962C8B-B14F-4D97-AF65-F5344CB8AC3E}">
        <p14:creationId xmlns:p14="http://schemas.microsoft.com/office/powerpoint/2010/main" val="1979374918"/>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رمز نویسی </a:t>
            </a:r>
            <a:r>
              <a:rPr lang="en-US" dirty="0" smtClean="0">
                <a:solidFill>
                  <a:schemeClr val="bg1"/>
                </a:solidFill>
              </a:rPr>
              <a:t/>
            </a:r>
            <a:br>
              <a:rPr lang="en-US" dirty="0" smtClean="0">
                <a:solidFill>
                  <a:schemeClr val="bg1"/>
                </a:solidFill>
              </a:rPr>
            </a:br>
            <a:r>
              <a:rPr lang="en-US" dirty="0">
                <a:ln w="6350">
                  <a:solidFill>
                    <a:srgbClr val="FF388C">
                      <a:shade val="43000"/>
                    </a:srgbClr>
                  </a:solidFill>
                </a:ln>
                <a:solidFill>
                  <a:prstClr val="black"/>
                </a:solidFill>
              </a:rPr>
              <a:t>B</a:t>
            </a:r>
            <a:r>
              <a:rPr lang="fa-IR" dirty="0" smtClean="0">
                <a:solidFill>
                  <a:schemeClr val="bg1"/>
                </a:solidFill>
              </a:rPr>
              <a:t>فرم</a:t>
            </a:r>
            <a:endParaRPr lang="en-US" dirty="0">
              <a:solidFill>
                <a:schemeClr val="bg1"/>
              </a:solidFill>
            </a:endParaRPr>
          </a:p>
        </p:txBody>
      </p:sp>
      <p:sp>
        <p:nvSpPr>
          <p:cNvPr id="3" name="Content Placeholder 2"/>
          <p:cNvSpPr>
            <a:spLocks noGrp="1"/>
          </p:cNvSpPr>
          <p:nvPr>
            <p:ph idx="1"/>
          </p:nvPr>
        </p:nvSpPr>
        <p:spPr/>
        <p:txBody>
          <a:bodyPr>
            <a:normAutofit fontScale="92500" lnSpcReduction="20000"/>
          </a:bodyPr>
          <a:lstStyle/>
          <a:p>
            <a:pPr marL="64008" indent="0" algn="r">
              <a:buNone/>
            </a:pPr>
            <a:r>
              <a:rPr lang="fa-IR" b="1" dirty="0" smtClean="0">
                <a:solidFill>
                  <a:schemeClr val="bg1"/>
                </a:solidFill>
              </a:rPr>
              <a:t>شروع:</a:t>
            </a:r>
          </a:p>
          <a:p>
            <a:pPr marL="64008" indent="0" algn="r">
              <a:buNone/>
            </a:pPr>
            <a:r>
              <a:rPr lang="fa-IR" dirty="0" smtClean="0">
                <a:solidFill>
                  <a:schemeClr val="bg1"/>
                </a:solidFill>
              </a:rPr>
              <a:t>بربی آزمودنی های 8 ساله و بزرگتر بدون در نظر گرفتن سطح ذهنی استفاده می شود.</a:t>
            </a:r>
          </a:p>
          <a:p>
            <a:pPr marL="64008" indent="0" algn="r">
              <a:buNone/>
            </a:pPr>
            <a:r>
              <a:rPr lang="fa-IR" b="1" dirty="0" smtClean="0">
                <a:solidFill>
                  <a:schemeClr val="bg1"/>
                </a:solidFill>
              </a:rPr>
              <a:t>زمان لازم:</a:t>
            </a:r>
            <a:r>
              <a:rPr lang="fa-IR" dirty="0" smtClean="0">
                <a:solidFill>
                  <a:schemeClr val="bg1"/>
                </a:solidFill>
              </a:rPr>
              <a:t>120 ثانیه</a:t>
            </a:r>
          </a:p>
          <a:p>
            <a:pPr marL="64008" indent="0" algn="r">
              <a:buNone/>
            </a:pPr>
            <a:r>
              <a:rPr lang="fa-IR" b="1" dirty="0" smtClean="0">
                <a:solidFill>
                  <a:schemeClr val="bg1"/>
                </a:solidFill>
              </a:rPr>
              <a:t>نمره گذاری:</a:t>
            </a:r>
          </a:p>
          <a:p>
            <a:pPr marL="64008" indent="0" algn="r">
              <a:buNone/>
            </a:pPr>
            <a:r>
              <a:rPr lang="fa-IR" dirty="0" smtClean="0">
                <a:solidFill>
                  <a:schemeClr val="bg1"/>
                </a:solidFill>
              </a:rPr>
              <a:t>1 نمره برای هر خانه درست.7 خانه مثال به حساب نمی آید.مانند رمز نویسی    یک ماده تنها در صورتی صحیح محسوب می شود که   واضح و آشکار رسم </a:t>
            </a:r>
          </a:p>
          <a:p>
            <a:pPr marL="64008" indent="0" algn="r">
              <a:buNone/>
            </a:pPr>
            <a:r>
              <a:rPr lang="fa-IR" dirty="0" smtClean="0">
                <a:solidFill>
                  <a:schemeClr val="bg1"/>
                </a:solidFill>
              </a:rPr>
              <a:t>شده باشد.</a:t>
            </a:r>
          </a:p>
          <a:p>
            <a:pPr marL="64008" indent="0" algn="r">
              <a:buNone/>
            </a:pPr>
            <a:r>
              <a:rPr lang="fa-IR" b="1" dirty="0" smtClean="0">
                <a:solidFill>
                  <a:schemeClr val="bg1"/>
                </a:solidFill>
              </a:rPr>
              <a:t>حداکثر نمره:</a:t>
            </a:r>
            <a:r>
              <a:rPr lang="fa-IR" dirty="0" smtClean="0">
                <a:solidFill>
                  <a:schemeClr val="bg1"/>
                </a:solidFill>
              </a:rPr>
              <a:t>93 امتیاز است.</a:t>
            </a:r>
            <a:endParaRPr lang="fa-IR" b="1" dirty="0" smtClean="0">
              <a:solidFill>
                <a:schemeClr val="bg1"/>
              </a:solidFill>
            </a:endParaRPr>
          </a:p>
          <a:p>
            <a:pPr marL="64008" indent="0" algn="r">
              <a:buNone/>
            </a:pPr>
            <a:r>
              <a:rPr lang="fa-IR" dirty="0" smtClean="0">
                <a:solidFill>
                  <a:schemeClr val="bg1"/>
                </a:solidFill>
              </a:rPr>
              <a:t> </a:t>
            </a:r>
            <a:r>
              <a:rPr lang="en-US" dirty="0" smtClean="0">
                <a:solidFill>
                  <a:schemeClr val="bg1"/>
                </a:solidFill>
              </a:rPr>
              <a:t>  </a:t>
            </a:r>
            <a:endParaRPr lang="en-US" dirty="0">
              <a:solidFill>
                <a:schemeClr val="bg1"/>
              </a:solidFill>
            </a:endParaRPr>
          </a:p>
        </p:txBody>
      </p:sp>
      <p:sp>
        <p:nvSpPr>
          <p:cNvPr id="4" name="Rectangle 3"/>
          <p:cNvSpPr/>
          <p:nvPr/>
        </p:nvSpPr>
        <p:spPr>
          <a:xfrm>
            <a:off x="3987730" y="4581128"/>
            <a:ext cx="534762" cy="553998"/>
          </a:xfrm>
          <a:prstGeom prst="rect">
            <a:avLst/>
          </a:prstGeom>
        </p:spPr>
        <p:txBody>
          <a:bodyPr wrap="none">
            <a:spAutoFit/>
          </a:bodyPr>
          <a:lstStyle/>
          <a:p>
            <a:pPr marL="64008" lvl="0" algn="r">
              <a:spcBef>
                <a:spcPct val="20000"/>
              </a:spcBef>
              <a:buClr>
                <a:srgbClr val="FF388C"/>
              </a:buClr>
              <a:buSzPct val="80000"/>
            </a:pPr>
            <a:r>
              <a:rPr lang="en-US" sz="3000" dirty="0">
                <a:solidFill>
                  <a:prstClr val="black"/>
                </a:solidFill>
              </a:rPr>
              <a:t>A</a:t>
            </a:r>
          </a:p>
        </p:txBody>
      </p:sp>
    </p:spTree>
    <p:extLst>
      <p:ext uri="{BB962C8B-B14F-4D97-AF65-F5344CB8AC3E}">
        <p14:creationId xmlns:p14="http://schemas.microsoft.com/office/powerpoint/2010/main" val="2030351895"/>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رمز نویسی </a:t>
            </a:r>
            <a:r>
              <a:rPr lang="en-US" dirty="0">
                <a:ln w="6350">
                  <a:solidFill>
                    <a:srgbClr val="FF388C">
                      <a:shade val="43000"/>
                    </a:srgbClr>
                  </a:solidFill>
                </a:ln>
                <a:solidFill>
                  <a:prstClr val="black"/>
                </a:solidFill>
              </a:rPr>
              <a:t/>
            </a:r>
            <a:br>
              <a:rPr lang="en-US" dirty="0">
                <a:ln w="6350">
                  <a:solidFill>
                    <a:srgbClr val="FF388C">
                      <a:shade val="43000"/>
                    </a:srgbClr>
                  </a:solidFill>
                </a:ln>
                <a:solidFill>
                  <a:prstClr val="black"/>
                </a:solidFill>
              </a:rPr>
            </a:br>
            <a:r>
              <a:rPr lang="en-US" dirty="0">
                <a:ln w="6350">
                  <a:solidFill>
                    <a:srgbClr val="FF388C">
                      <a:shade val="43000"/>
                    </a:srgbClr>
                  </a:solidFill>
                </a:ln>
                <a:solidFill>
                  <a:prstClr val="black"/>
                </a:solidFill>
              </a:rPr>
              <a:t>B</a:t>
            </a:r>
            <a:r>
              <a:rPr lang="fa-IR" dirty="0">
                <a:ln w="6350">
                  <a:solidFill>
                    <a:srgbClr val="FF388C">
                      <a:shade val="43000"/>
                    </a:srgbClr>
                  </a:solidFill>
                </a:ln>
                <a:solidFill>
                  <a:prstClr val="black"/>
                </a:solidFill>
              </a:rPr>
              <a:t>فرم</a:t>
            </a:r>
            <a:endParaRPr lang="en-US" dirty="0"/>
          </a:p>
        </p:txBody>
      </p:sp>
      <p:sp>
        <p:nvSpPr>
          <p:cNvPr id="3" name="Content Placeholder 2"/>
          <p:cNvSpPr>
            <a:spLocks noGrp="1"/>
          </p:cNvSpPr>
          <p:nvPr>
            <p:ph idx="1"/>
          </p:nvPr>
        </p:nvSpPr>
        <p:spPr/>
        <p:txBody>
          <a:bodyPr>
            <a:normAutofit lnSpcReduction="10000"/>
          </a:bodyPr>
          <a:lstStyle/>
          <a:p>
            <a:pPr marL="64008" indent="0" algn="just" rtl="1">
              <a:buNone/>
            </a:pPr>
            <a:r>
              <a:rPr lang="fa-IR" dirty="0" smtClean="0">
                <a:solidFill>
                  <a:schemeClr val="bg1"/>
                </a:solidFill>
              </a:rPr>
              <a:t>دستور العمل این بخش مانند بخش قبلی است.پس از در نظر گرفتن آنچه در قسمت قبلی گفته شد به آزمودنی می گوییم:حال به این خانه ها نگاه کن(کلید رمز نویسی را نشان می دهیم) و می گوییم هر یک از این ها به دو قسمت تقسیم شده است. در قسمت بالا یک عدد و در قسمت پایین یک علامت وجود دارد.برای هر عدد یک علامت در نظر گرفته شده است.حال به اینجا نگاه کن(خانه های مثال)و در قسمت های خالی علامت های لازم را بنویس.</a:t>
            </a:r>
            <a:endParaRPr lang="en-US" dirty="0">
              <a:solidFill>
                <a:schemeClr val="bg1"/>
              </a:solidFill>
            </a:endParaRPr>
          </a:p>
        </p:txBody>
      </p:sp>
    </p:spTree>
    <p:extLst>
      <p:ext uri="{BB962C8B-B14F-4D97-AF65-F5344CB8AC3E}">
        <p14:creationId xmlns:p14="http://schemas.microsoft.com/office/powerpoint/2010/main" val="4009723683"/>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رمز نویسی </a:t>
            </a:r>
            <a:r>
              <a:rPr lang="en-US" dirty="0">
                <a:ln w="6350">
                  <a:solidFill>
                    <a:srgbClr val="FF388C">
                      <a:shade val="43000"/>
                    </a:srgbClr>
                  </a:solidFill>
                </a:ln>
                <a:solidFill>
                  <a:prstClr val="black"/>
                </a:solidFill>
              </a:rPr>
              <a:t/>
            </a:r>
            <a:br>
              <a:rPr lang="en-US" dirty="0">
                <a:ln w="6350">
                  <a:solidFill>
                    <a:srgbClr val="FF388C">
                      <a:shade val="43000"/>
                    </a:srgbClr>
                  </a:solidFill>
                </a:ln>
                <a:solidFill>
                  <a:prstClr val="black"/>
                </a:solidFill>
              </a:rPr>
            </a:br>
            <a:r>
              <a:rPr lang="en-US" dirty="0">
                <a:ln w="6350">
                  <a:solidFill>
                    <a:srgbClr val="FF388C">
                      <a:shade val="43000"/>
                    </a:srgbClr>
                  </a:solidFill>
                </a:ln>
                <a:solidFill>
                  <a:prstClr val="black"/>
                </a:solidFill>
              </a:rPr>
              <a:t>B</a:t>
            </a:r>
            <a:r>
              <a:rPr lang="fa-IR" dirty="0">
                <a:ln w="6350">
                  <a:solidFill>
                    <a:srgbClr val="FF388C">
                      <a:shade val="43000"/>
                    </a:srgbClr>
                  </a:solidFill>
                </a:ln>
                <a:solidFill>
                  <a:prstClr val="black"/>
                </a:solidFill>
              </a:rPr>
              <a:t>فرم</a:t>
            </a:r>
            <a:endParaRPr lang="en-US" dirty="0"/>
          </a:p>
        </p:txBody>
      </p:sp>
      <p:sp>
        <p:nvSpPr>
          <p:cNvPr id="3" name="Content Placeholder 2"/>
          <p:cNvSpPr>
            <a:spLocks noGrp="1"/>
          </p:cNvSpPr>
          <p:nvPr>
            <p:ph idx="1"/>
          </p:nvPr>
        </p:nvSpPr>
        <p:spPr/>
        <p:txBody>
          <a:bodyPr>
            <a:normAutofit fontScale="92500" lnSpcReduction="10000"/>
          </a:bodyPr>
          <a:lstStyle/>
          <a:p>
            <a:pPr marL="64008" indent="0" algn="just" rtl="1">
              <a:buNone/>
            </a:pPr>
            <a:r>
              <a:rPr lang="fa-IR" dirty="0" smtClean="0">
                <a:solidFill>
                  <a:schemeClr val="bg1"/>
                </a:solidFill>
              </a:rPr>
              <a:t>به آزمودنی کمک می کنیم تا چند خانه از خانه های نمونه را تکمیل کند و بعد از او میخواهیم بقیه خانه های نمونه را خودش تکمیل کند.اگر به مشکلی برخورد می بایست او را یاری کرد تا خانه شماره 7.</a:t>
            </a:r>
          </a:p>
          <a:p>
            <a:pPr marL="64008" indent="0" algn="just" rtl="1">
              <a:buNone/>
            </a:pPr>
            <a:r>
              <a:rPr lang="fa-IR" dirty="0" smtClean="0">
                <a:solidFill>
                  <a:schemeClr val="bg1"/>
                </a:solidFill>
              </a:rPr>
              <a:t>هر ماده ای را که کودک صحیح انجام می دهد با گفتن کلماتی مانند بله و درسته تشویق می کنیم.اگر کودک روی یکی از موارد خطا کرد بلافاصله او را متوجه  اشتباهش کرده و دوباره برایش توضیح دهید که چه کاری باید انجام دهد.سپس می گوییم حالا از این قسمت شروع کن(خانه شماره 8) و خانه های خالی را هرچه سریع تر پر کن.</a:t>
            </a:r>
            <a:endParaRPr lang="en-US" dirty="0">
              <a:solidFill>
                <a:schemeClr val="bg1"/>
              </a:solidFill>
            </a:endParaRPr>
          </a:p>
        </p:txBody>
      </p:sp>
    </p:spTree>
    <p:extLst>
      <p:ext uri="{BB962C8B-B14F-4D97-AF65-F5344CB8AC3E}">
        <p14:creationId xmlns:p14="http://schemas.microsoft.com/office/powerpoint/2010/main" val="246856545"/>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a:ln w="6350">
                  <a:solidFill>
                    <a:srgbClr val="FF388C">
                      <a:shade val="43000"/>
                    </a:srgbClr>
                  </a:solidFill>
                </a:ln>
                <a:solidFill>
                  <a:prstClr val="black"/>
                </a:solidFill>
              </a:rPr>
              <a:t>روش اجرا رمز نویسی </a:t>
            </a:r>
            <a:r>
              <a:rPr lang="en-US" dirty="0">
                <a:ln w="6350">
                  <a:solidFill>
                    <a:srgbClr val="FF388C">
                      <a:shade val="43000"/>
                    </a:srgbClr>
                  </a:solidFill>
                </a:ln>
                <a:solidFill>
                  <a:prstClr val="black"/>
                </a:solidFill>
              </a:rPr>
              <a:t/>
            </a:r>
            <a:br>
              <a:rPr lang="en-US" dirty="0">
                <a:ln w="6350">
                  <a:solidFill>
                    <a:srgbClr val="FF388C">
                      <a:shade val="43000"/>
                    </a:srgbClr>
                  </a:solidFill>
                </a:ln>
                <a:solidFill>
                  <a:prstClr val="black"/>
                </a:solidFill>
              </a:rPr>
            </a:br>
            <a:r>
              <a:rPr lang="en-US" dirty="0">
                <a:ln w="6350">
                  <a:solidFill>
                    <a:srgbClr val="FF388C">
                      <a:shade val="43000"/>
                    </a:srgbClr>
                  </a:solidFill>
                </a:ln>
                <a:solidFill>
                  <a:prstClr val="black"/>
                </a:solidFill>
              </a:rPr>
              <a:t>B</a:t>
            </a:r>
            <a:r>
              <a:rPr lang="fa-IR" dirty="0">
                <a:ln w="6350">
                  <a:solidFill>
                    <a:srgbClr val="FF388C">
                      <a:shade val="43000"/>
                    </a:srgbClr>
                  </a:solidFill>
                </a:ln>
                <a:solidFill>
                  <a:prstClr val="black"/>
                </a:solidFill>
              </a:rPr>
              <a:t>فرم</a:t>
            </a:r>
            <a:endParaRPr lang="en-US" dirty="0"/>
          </a:p>
        </p:txBody>
      </p:sp>
      <p:sp>
        <p:nvSpPr>
          <p:cNvPr id="3" name="Content Placeholder 2"/>
          <p:cNvSpPr>
            <a:spLocks noGrp="1"/>
          </p:cNvSpPr>
          <p:nvPr>
            <p:ph idx="1"/>
          </p:nvPr>
        </p:nvSpPr>
        <p:spPr/>
        <p:txBody>
          <a:bodyPr/>
          <a:lstStyle/>
          <a:p>
            <a:pPr marL="64008" indent="0" algn="just" rtl="1">
              <a:buNone/>
            </a:pPr>
            <a:r>
              <a:rPr lang="fa-IR" dirty="0">
                <a:solidFill>
                  <a:schemeClr val="bg1"/>
                </a:solidFill>
              </a:rPr>
              <a:t>سعی کن هیچ خانه ای را فراموش نکنی.تا زمانی که پایان وقت را اعلام نکرده ام ادامه بده.شروع کن.اگر آزمودنی بعضی خانه ها را جا بیاندازد یا فقط یک نوع از آنها را پر کند،می گوییم:نباید آنها را جا بیاندازی،در صورتیکه کودک قبل از پایان مهلت زمانی کارش را متوقف کرد به او یادآوری می کنیم که به کارش ادامه دهد و هیچ کمک دیگری به او نمی کنیم.</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1469539329"/>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400" b="1" dirty="0" smtClean="0">
                <a:solidFill>
                  <a:schemeClr val="bg1"/>
                </a:solidFill>
                <a:effectLst/>
                <a:latin typeface="Times New Roman"/>
                <a:ea typeface="Times New Roman"/>
                <a:cs typeface="B Nazanin"/>
              </a:rPr>
              <a:t>حافظه </a:t>
            </a:r>
            <a:r>
              <a:rPr lang="fa-IR" sz="4400" b="1" dirty="0">
                <a:solidFill>
                  <a:schemeClr val="bg1"/>
                </a:solidFill>
                <a:effectLst/>
                <a:latin typeface="Times New Roman"/>
                <a:ea typeface="Times New Roman"/>
                <a:cs typeface="B Nazanin"/>
              </a:rPr>
              <a:t>اعداد يا فراخناي </a:t>
            </a:r>
            <a:r>
              <a:rPr lang="fa-IR" sz="4400" b="1" dirty="0" smtClean="0">
                <a:solidFill>
                  <a:schemeClr val="bg1"/>
                </a:solidFill>
                <a:effectLst/>
                <a:latin typeface="Times New Roman"/>
                <a:ea typeface="Times New Roman"/>
                <a:cs typeface="B Nazanin"/>
              </a:rPr>
              <a:t>ارقام:</a:t>
            </a:r>
            <a:endParaRPr lang="en-US" dirty="0">
              <a:solidFill>
                <a:schemeClr val="bg1"/>
              </a:solidFill>
            </a:endParaRPr>
          </a:p>
        </p:txBody>
      </p:sp>
      <p:sp>
        <p:nvSpPr>
          <p:cNvPr id="3" name="Content Placeholder 2"/>
          <p:cNvSpPr>
            <a:spLocks noGrp="1"/>
          </p:cNvSpPr>
          <p:nvPr>
            <p:ph idx="1"/>
          </p:nvPr>
        </p:nvSpPr>
        <p:spPr/>
        <p:txBody>
          <a:bodyPr>
            <a:normAutofit lnSpcReduction="10000"/>
          </a:bodyPr>
          <a:lstStyle/>
          <a:p>
            <a:pPr marL="64008" indent="0" algn="just" rtl="1">
              <a:buNone/>
            </a:pPr>
            <a:r>
              <a:rPr lang="fa-IR" dirty="0">
                <a:solidFill>
                  <a:schemeClr val="bg1"/>
                </a:solidFill>
              </a:rPr>
              <a:t>اين آزمون، حافظه كوتاه مدت سمعي را مي‌سنجد. </a:t>
            </a:r>
          </a:p>
          <a:p>
            <a:pPr marL="64008" indent="0" algn="just" rtl="1">
              <a:buNone/>
            </a:pPr>
            <a:r>
              <a:rPr lang="fa-IR" dirty="0">
                <a:solidFill>
                  <a:schemeClr val="bg1"/>
                </a:solidFill>
              </a:rPr>
              <a:t>اين آزمون همچنين توجه و آزاد بودن از حواس پرتي را ارزيابي مي‌كند.</a:t>
            </a:r>
          </a:p>
          <a:p>
            <a:pPr marL="64008" indent="0" algn="just" rtl="1">
              <a:buNone/>
            </a:pPr>
            <a:r>
              <a:rPr lang="fa-IR" dirty="0">
                <a:solidFill>
                  <a:schemeClr val="bg1"/>
                </a:solidFill>
              </a:rPr>
              <a:t>(مستقيم) نمره بالاتر اعداد </a:t>
            </a:r>
            <a:r>
              <a:rPr lang="en-US" dirty="0">
                <a:solidFill>
                  <a:schemeClr val="bg1"/>
                </a:solidFill>
              </a:rPr>
              <a:t>F </a:t>
            </a:r>
            <a:r>
              <a:rPr lang="fa-IR" dirty="0">
                <a:solidFill>
                  <a:schemeClr val="bg1"/>
                </a:solidFill>
              </a:rPr>
              <a:t>از اعداد </a:t>
            </a:r>
            <a:r>
              <a:rPr lang="en-US" dirty="0">
                <a:solidFill>
                  <a:schemeClr val="bg1"/>
                </a:solidFill>
              </a:rPr>
              <a:t>B </a:t>
            </a:r>
            <a:r>
              <a:rPr lang="fa-IR" dirty="0">
                <a:solidFill>
                  <a:schemeClr val="bg1"/>
                </a:solidFill>
              </a:rPr>
              <a:t>ممكن است به علت ضعف حافظه شنوايي، اضطراب، بي‌توجهي ساده يا ضعف قوه ذهني (عقلي) باشد.</a:t>
            </a:r>
          </a:p>
          <a:p>
            <a:pPr marL="64008" indent="0" algn="just" rtl="1">
              <a:buNone/>
            </a:pPr>
            <a:r>
              <a:rPr lang="fa-IR" dirty="0">
                <a:solidFill>
                  <a:schemeClr val="bg1"/>
                </a:solidFill>
              </a:rPr>
              <a:t>(وارونه) نمره بالاي </a:t>
            </a:r>
            <a:r>
              <a:rPr lang="en-US" dirty="0">
                <a:solidFill>
                  <a:schemeClr val="bg1"/>
                </a:solidFill>
              </a:rPr>
              <a:t>B </a:t>
            </a:r>
            <a:r>
              <a:rPr lang="fa-IR" dirty="0">
                <a:solidFill>
                  <a:schemeClr val="bg1"/>
                </a:solidFill>
              </a:rPr>
              <a:t>در مقايسه با </a:t>
            </a:r>
            <a:r>
              <a:rPr lang="en-US" dirty="0">
                <a:solidFill>
                  <a:schemeClr val="bg1"/>
                </a:solidFill>
              </a:rPr>
              <a:t>F ، </a:t>
            </a:r>
            <a:r>
              <a:rPr lang="fa-IR" dirty="0">
                <a:solidFill>
                  <a:schemeClr val="bg1"/>
                </a:solidFill>
              </a:rPr>
              <a:t>نشان‌دهنده مقاومت در برابر استرس در دستكاري علائم سمعي تحت شرايط دشوار و يا تمايلات مخالفت‌جويانه باشد.</a:t>
            </a:r>
          </a:p>
          <a:p>
            <a:pPr marL="64008" indent="0" algn="just" rtl="1">
              <a:buNone/>
            </a:pPr>
            <a:endParaRPr lang="fa-IR" dirty="0">
              <a:solidFill>
                <a:schemeClr val="bg1"/>
              </a:solidFill>
            </a:endParaRP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3303763146"/>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1399032"/>
          </a:xfrm>
        </p:spPr>
        <p:txBody>
          <a:bodyPr>
            <a:normAutofit fontScale="90000"/>
          </a:bodyPr>
          <a:lstStyle/>
          <a:p>
            <a:pPr algn="r"/>
            <a:r>
              <a:rPr lang="fa-IR" dirty="0" smtClean="0">
                <a:solidFill>
                  <a:schemeClr val="bg1"/>
                </a:solidFill>
              </a:rPr>
              <a:t>حافظه اعداد یا فراخنای ارقام:</a:t>
            </a:r>
            <a:br>
              <a:rPr lang="fa-IR" dirty="0" smtClean="0">
                <a:solidFill>
                  <a:schemeClr val="bg1"/>
                </a:solidFill>
              </a:rPr>
            </a:br>
            <a:r>
              <a:rPr lang="fa-IR" dirty="0" smtClean="0">
                <a:solidFill>
                  <a:schemeClr val="bg1"/>
                </a:solidFill>
              </a:rPr>
              <a:t>نمره بالا بیانگر:</a:t>
            </a:r>
            <a:br>
              <a:rPr lang="fa-IR"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نمره </a:t>
            </a:r>
            <a:r>
              <a:rPr lang="fa-IR" dirty="0">
                <a:solidFill>
                  <a:schemeClr val="bg1"/>
                </a:solidFill>
              </a:rPr>
              <a:t>بالا نشان‌دهنده آزاد بودن از حواس پرتي </a:t>
            </a:r>
            <a:r>
              <a:rPr lang="fa-IR" dirty="0" smtClean="0">
                <a:solidFill>
                  <a:schemeClr val="bg1"/>
                </a:solidFill>
              </a:rPr>
              <a:t>است</a:t>
            </a:r>
          </a:p>
          <a:p>
            <a:pPr marL="64008" indent="0" algn="r">
              <a:buNone/>
            </a:pPr>
            <a:r>
              <a:rPr lang="fa-IR" dirty="0" smtClean="0">
                <a:solidFill>
                  <a:schemeClr val="bg1"/>
                </a:solidFill>
              </a:rPr>
              <a:t>افراد پذیرا و نا فعال و بدون اضطراب در این آزمون بهترین نمره را می گیرد و همچنین دارای حافظه کوتاه مدت شنیداری خوب و توجه عالی هستند.</a:t>
            </a:r>
            <a:endParaRPr lang="fa-IR" dirty="0">
              <a:solidFill>
                <a:schemeClr val="bg1"/>
              </a:solidFill>
            </a:endParaRPr>
          </a:p>
          <a:p>
            <a:pPr marL="64008" indent="0" algn="r">
              <a:buNone/>
            </a:pPr>
            <a:r>
              <a:rPr lang="fa-IR" sz="38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پایین بیانگر</a:t>
            </a:r>
            <a:r>
              <a:rPr lang="fa-IR" sz="38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indent="0" algn="r">
              <a:buNone/>
            </a:pPr>
            <a:r>
              <a:rPr lang="fa-IR" dirty="0" smtClean="0">
                <a:solidFill>
                  <a:schemeClr val="bg1"/>
                </a:solidFill>
              </a:rPr>
              <a:t> فرایند های تفکر غیر معمول و تأثير </a:t>
            </a:r>
            <a:r>
              <a:rPr lang="fa-IR" dirty="0">
                <a:solidFill>
                  <a:schemeClr val="bg1"/>
                </a:solidFill>
              </a:rPr>
              <a:t>اضطراب‌هاي </a:t>
            </a:r>
            <a:r>
              <a:rPr lang="fa-IR" dirty="0" smtClean="0">
                <a:solidFill>
                  <a:schemeClr val="bg1"/>
                </a:solidFill>
              </a:rPr>
              <a:t>موقعيتي.</a:t>
            </a:r>
            <a:endParaRPr lang="fa-IR" dirty="0">
              <a:solidFill>
                <a:schemeClr val="bg1"/>
              </a:solidFill>
            </a:endParaRPr>
          </a:p>
          <a:p>
            <a:pPr marL="64008" indent="0" algn="r">
              <a:buNone/>
            </a:pPr>
            <a:r>
              <a:rPr lang="fa-IR" dirty="0" smtClean="0">
                <a:solidFill>
                  <a:schemeClr val="bg1"/>
                </a:solidFill>
              </a:rPr>
              <a:t>فقدان توانایی تمرکز</a:t>
            </a:r>
            <a:endParaRPr lang="fa-IR" dirty="0">
              <a:solidFill>
                <a:schemeClr val="bg1"/>
              </a:solidFill>
            </a:endParaRPr>
          </a:p>
          <a:p>
            <a:pPr marL="64008" indent="0" algn="r">
              <a:buNone/>
            </a:pPr>
            <a:endParaRPr lang="fa-IR" dirty="0" smtClean="0">
              <a:solidFill>
                <a:schemeClr val="bg1"/>
              </a:solidFill>
            </a:endParaRPr>
          </a:p>
          <a:p>
            <a:pPr marL="64008" indent="0" algn="r">
              <a:buNone/>
            </a:pPr>
            <a:endParaRPr lang="en-US" dirty="0">
              <a:solidFill>
                <a:schemeClr val="bg1"/>
              </a:solidFill>
            </a:endParaRPr>
          </a:p>
        </p:txBody>
      </p:sp>
    </p:spTree>
    <p:extLst>
      <p:ext uri="{BB962C8B-B14F-4D97-AF65-F5344CB8AC3E}">
        <p14:creationId xmlns:p14="http://schemas.microsoft.com/office/powerpoint/2010/main" val="4125087620"/>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روش اجرا حافظه عددی:</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b="1" dirty="0" smtClean="0">
                <a:solidFill>
                  <a:schemeClr val="bg1"/>
                </a:solidFill>
              </a:rPr>
              <a:t>مواد آزمون:</a:t>
            </a:r>
          </a:p>
          <a:p>
            <a:pPr marL="64008" indent="0" algn="just" rtl="1">
              <a:buNone/>
            </a:pPr>
            <a:r>
              <a:rPr lang="fa-IR" dirty="0" smtClean="0">
                <a:solidFill>
                  <a:schemeClr val="bg1"/>
                </a:solidFill>
              </a:rPr>
              <a:t>آزمون های اعداد مستقیم و اعداد معکوس بطور جداگانه اجرا می شوند باید توجه داشت که حتی اگرآزمودنی در آزمون اعداد مستقیم نمره صفر بگیرد آزمون اعداد معکوس را می بایست اجرا نمود.  </a:t>
            </a:r>
            <a:endParaRPr lang="en-US" dirty="0">
              <a:solidFill>
                <a:schemeClr val="bg1"/>
              </a:solidFill>
            </a:endParaRPr>
          </a:p>
        </p:txBody>
      </p:sp>
    </p:spTree>
    <p:extLst>
      <p:ext uri="{BB962C8B-B14F-4D97-AF65-F5344CB8AC3E}">
        <p14:creationId xmlns:p14="http://schemas.microsoft.com/office/powerpoint/2010/main" val="204158054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8229600" cy="1399032"/>
          </a:xfrm>
        </p:spPr>
        <p:txBody>
          <a:bodyPr/>
          <a:lstStyle/>
          <a:p>
            <a:pPr algn="r" rtl="1"/>
            <a:r>
              <a:rPr lang="fa-IR" dirty="0">
                <a:ln w="6350">
                  <a:solidFill>
                    <a:srgbClr val="FF388C">
                      <a:shade val="43000"/>
                    </a:srgbClr>
                  </a:solidFill>
                </a:ln>
                <a:solidFill>
                  <a:prstClr val="black"/>
                </a:solidFill>
              </a:rPr>
              <a:t>روش اجرا حافظه </a:t>
            </a:r>
            <a:r>
              <a:rPr lang="fa-IR" dirty="0" smtClean="0">
                <a:ln w="6350">
                  <a:solidFill>
                    <a:srgbClr val="FF388C">
                      <a:shade val="43000"/>
                    </a:srgbClr>
                  </a:solidFill>
                </a:ln>
                <a:solidFill>
                  <a:prstClr val="black"/>
                </a:solidFill>
              </a:rPr>
              <a:t>عددی</a:t>
            </a:r>
            <a:br>
              <a:rPr lang="fa-IR" dirty="0" smtClean="0">
                <a:ln w="6350">
                  <a:solidFill>
                    <a:srgbClr val="FF388C">
                      <a:shade val="43000"/>
                    </a:srgbClr>
                  </a:solidFill>
                </a:ln>
                <a:solidFill>
                  <a:prstClr val="black"/>
                </a:solidFill>
              </a:rPr>
            </a:br>
            <a:r>
              <a:rPr lang="fa-IR" dirty="0" smtClean="0">
                <a:ln w="6350">
                  <a:solidFill>
                    <a:srgbClr val="FF388C">
                      <a:shade val="43000"/>
                    </a:srgbClr>
                  </a:solidFill>
                </a:ln>
                <a:solidFill>
                  <a:schemeClr val="bg1"/>
                </a:solidFill>
              </a:rPr>
              <a:t>اعداد مستقیم:</a:t>
            </a:r>
            <a:endParaRPr lang="en-US" dirty="0"/>
          </a:p>
        </p:txBody>
      </p:sp>
      <p:sp>
        <p:nvSpPr>
          <p:cNvPr id="3" name="Content Placeholder 2"/>
          <p:cNvSpPr>
            <a:spLocks noGrp="1"/>
          </p:cNvSpPr>
          <p:nvPr>
            <p:ph idx="1"/>
          </p:nvPr>
        </p:nvSpPr>
        <p:spPr>
          <a:xfrm>
            <a:off x="457200" y="1268760"/>
            <a:ext cx="8291264" cy="5760640"/>
          </a:xfrm>
        </p:spPr>
        <p:txBody>
          <a:bodyPr>
            <a:normAutofit lnSpcReduction="10000"/>
          </a:bodyPr>
          <a:lstStyle/>
          <a:p>
            <a:pPr marL="64008" indent="0" algn="just" rtl="1">
              <a:buNone/>
            </a:pPr>
            <a:r>
              <a:rPr lang="fa-IR" b="1" dirty="0" smtClean="0">
                <a:solidFill>
                  <a:schemeClr val="bg1"/>
                </a:solidFill>
              </a:rPr>
              <a:t>شروع:</a:t>
            </a:r>
          </a:p>
          <a:p>
            <a:pPr marL="64008" indent="0" algn="just" rtl="1">
              <a:buNone/>
            </a:pPr>
            <a:r>
              <a:rPr lang="fa-IR" dirty="0" smtClean="0">
                <a:solidFill>
                  <a:schemeClr val="bg1"/>
                </a:solidFill>
              </a:rPr>
              <a:t>با ماده یک برای تمام آزمودنی ها شروع می کنیم.</a:t>
            </a:r>
          </a:p>
          <a:p>
            <a:pPr marL="64008" indent="0" algn="just" rtl="1">
              <a:buNone/>
            </a:pPr>
            <a:r>
              <a:rPr lang="fa-IR" b="1" dirty="0" smtClean="0">
                <a:solidFill>
                  <a:schemeClr val="bg1"/>
                </a:solidFill>
              </a:rPr>
              <a:t>توقف:</a:t>
            </a:r>
          </a:p>
          <a:p>
            <a:pPr marL="64008" indent="0" algn="just" rtl="1">
              <a:buNone/>
            </a:pPr>
            <a:r>
              <a:rPr lang="fa-IR" dirty="0" smtClean="0">
                <a:solidFill>
                  <a:schemeClr val="bg1"/>
                </a:solidFill>
              </a:rPr>
              <a:t>شکست در هر 2 تمرین یک ماده.</a:t>
            </a:r>
          </a:p>
          <a:p>
            <a:pPr marL="64008" indent="0" algn="just" rtl="1">
              <a:buNone/>
            </a:pPr>
            <a:r>
              <a:rPr lang="fa-IR" b="1" dirty="0" smtClean="0">
                <a:solidFill>
                  <a:schemeClr val="bg1"/>
                </a:solidFill>
              </a:rPr>
              <a:t>نمره گذاری:</a:t>
            </a:r>
          </a:p>
          <a:p>
            <a:pPr marL="64008" indent="0" algn="just" rtl="1">
              <a:buNone/>
            </a:pPr>
            <a:r>
              <a:rPr lang="fa-IR" dirty="0" smtClean="0">
                <a:solidFill>
                  <a:schemeClr val="bg1"/>
                </a:solidFill>
              </a:rPr>
              <a:t>نمرات 0،1،2 به ترتیب زیر برای هر ماده داده می شود:</a:t>
            </a:r>
          </a:p>
          <a:p>
            <a:pPr marL="64008" indent="0" algn="just" rtl="1">
              <a:buNone/>
            </a:pPr>
            <a:r>
              <a:rPr lang="fa-IR" dirty="0" smtClean="0">
                <a:solidFill>
                  <a:schemeClr val="bg1"/>
                </a:solidFill>
              </a:rPr>
              <a:t>اگرکودک در هر 2 تمرین یک ماده موفق شود:2 نمره</a:t>
            </a:r>
          </a:p>
          <a:p>
            <a:pPr marL="64008" indent="0" algn="just" rtl="1">
              <a:buNone/>
            </a:pPr>
            <a:r>
              <a:rPr lang="fa-IR" dirty="0" smtClean="0">
                <a:solidFill>
                  <a:schemeClr val="bg1"/>
                </a:solidFill>
              </a:rPr>
              <a:t>اگر کودک در 1 تمرین از یک ماده موفق شود:1 نمره</a:t>
            </a:r>
          </a:p>
          <a:p>
            <a:pPr marL="64008" indent="0" algn="just" rtl="1">
              <a:buNone/>
            </a:pPr>
            <a:r>
              <a:rPr lang="fa-IR" dirty="0" smtClean="0">
                <a:solidFill>
                  <a:schemeClr val="bg1"/>
                </a:solidFill>
              </a:rPr>
              <a:t>اگر کودک در  تمرین از یک ماده موفق نشود:0 نمره</a:t>
            </a:r>
          </a:p>
          <a:p>
            <a:pPr marL="64008" indent="0" algn="just" rtl="1">
              <a:buNone/>
            </a:pPr>
            <a:r>
              <a:rPr lang="fa-IR" dirty="0" smtClean="0">
                <a:solidFill>
                  <a:schemeClr val="bg1"/>
                </a:solidFill>
              </a:rPr>
              <a:t>حداکثر نمره:14 امتیاز</a:t>
            </a:r>
            <a:endParaRPr lang="en-US" dirty="0">
              <a:solidFill>
                <a:schemeClr val="bg1"/>
              </a:solidFill>
            </a:endParaRPr>
          </a:p>
        </p:txBody>
      </p:sp>
    </p:spTree>
    <p:extLst>
      <p:ext uri="{BB962C8B-B14F-4D97-AF65-F5344CB8AC3E}">
        <p14:creationId xmlns:p14="http://schemas.microsoft.com/office/powerpoint/2010/main" val="53614456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حافظه عددی</a:t>
            </a:r>
            <a:br>
              <a:rPr lang="fa-IR" dirty="0" smtClean="0">
                <a:solidFill>
                  <a:schemeClr val="bg1"/>
                </a:solidFill>
              </a:rPr>
            </a:br>
            <a:r>
              <a:rPr lang="fa-IR" dirty="0" smtClean="0">
                <a:solidFill>
                  <a:schemeClr val="bg1"/>
                </a:solidFill>
              </a:rPr>
              <a:t>اعداد مستقیم:</a:t>
            </a:r>
            <a:endParaRPr lang="en-US" dirty="0">
              <a:solidFill>
                <a:schemeClr val="bg1"/>
              </a:solidFill>
            </a:endParaRPr>
          </a:p>
        </p:txBody>
      </p:sp>
      <p:sp>
        <p:nvSpPr>
          <p:cNvPr id="3" name="Content Placeholder 2"/>
          <p:cNvSpPr>
            <a:spLocks noGrp="1"/>
          </p:cNvSpPr>
          <p:nvPr>
            <p:ph idx="1"/>
          </p:nvPr>
        </p:nvSpPr>
        <p:spPr/>
        <p:txBody>
          <a:bodyPr/>
          <a:lstStyle/>
          <a:p>
            <a:pPr marL="64008" indent="0" algn="just" rtl="1">
              <a:buNone/>
            </a:pPr>
            <a:r>
              <a:rPr lang="fa-IR" dirty="0" smtClean="0">
                <a:solidFill>
                  <a:schemeClr val="bg1"/>
                </a:solidFill>
              </a:rPr>
              <a:t>به آزمودنی بگویید:اعدادی را برایت می خوانم.خوب گوش کن.بعد از من عینا آنها را تکرار کن.</a:t>
            </a:r>
          </a:p>
          <a:p>
            <a:pPr marL="64008" indent="0" algn="just" rtl="1">
              <a:buNone/>
            </a:pPr>
            <a:r>
              <a:rPr lang="fa-IR" dirty="0" smtClean="0">
                <a:solidFill>
                  <a:schemeClr val="bg1"/>
                </a:solidFill>
              </a:rPr>
              <a:t>اعداد باید به فاصله یک ثانیه از یکدیگر خوانده شوند.حتی اگر آزمودنی در تمرین اول یک ماده موفق شود می بایست تمرین دوم همان ماده نیز پرسیده شود.</a:t>
            </a:r>
            <a:endParaRPr lang="en-US" dirty="0">
              <a:solidFill>
                <a:schemeClr val="bg1"/>
              </a:solidFill>
            </a:endParaRPr>
          </a:p>
        </p:txBody>
      </p:sp>
    </p:spTree>
    <p:extLst>
      <p:ext uri="{BB962C8B-B14F-4D97-AF65-F5344CB8AC3E}">
        <p14:creationId xmlns:p14="http://schemas.microsoft.com/office/powerpoint/2010/main" val="4190615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شرایط اجرا:</a:t>
            </a:r>
            <a:endParaRPr lang="en-US" dirty="0">
              <a:solidFill>
                <a:schemeClr val="bg1"/>
              </a:solidFill>
            </a:endParaRPr>
          </a:p>
        </p:txBody>
      </p:sp>
      <p:sp>
        <p:nvSpPr>
          <p:cNvPr id="3" name="Content Placeholder 2"/>
          <p:cNvSpPr>
            <a:spLocks noGrp="1"/>
          </p:cNvSpPr>
          <p:nvPr>
            <p:ph idx="1"/>
          </p:nvPr>
        </p:nvSpPr>
        <p:spPr/>
        <p:txBody>
          <a:bodyPr/>
          <a:lstStyle/>
          <a:p>
            <a:pPr marL="64008" indent="0" algn="r">
              <a:buNone/>
            </a:pPr>
            <a:r>
              <a:rPr lang="fa-IR" dirty="0" smtClean="0">
                <a:solidFill>
                  <a:schemeClr val="bg1"/>
                </a:solidFill>
              </a:rPr>
              <a:t>1)صلاحیت آزماینده</a:t>
            </a:r>
          </a:p>
          <a:p>
            <a:pPr marL="64008" indent="0" algn="r">
              <a:buNone/>
            </a:pPr>
            <a:r>
              <a:rPr lang="fa-IR" dirty="0" smtClean="0">
                <a:solidFill>
                  <a:schemeClr val="bg1"/>
                </a:solidFill>
              </a:rPr>
              <a:t>2)سازماندهی مواد</a:t>
            </a:r>
          </a:p>
          <a:p>
            <a:pPr marL="64008" indent="0" algn="r">
              <a:buNone/>
            </a:pPr>
            <a:r>
              <a:rPr lang="fa-IR" dirty="0" smtClean="0">
                <a:solidFill>
                  <a:schemeClr val="bg1"/>
                </a:solidFill>
              </a:rPr>
              <a:t>3)اطاق آرام</a:t>
            </a:r>
          </a:p>
          <a:p>
            <a:pPr marL="64008" indent="0" algn="r">
              <a:buNone/>
            </a:pPr>
            <a:r>
              <a:rPr lang="fa-IR" dirty="0" smtClean="0">
                <a:solidFill>
                  <a:schemeClr val="bg1"/>
                </a:solidFill>
              </a:rPr>
              <a:t>4)برقراری رابطه دوستانه بین آزمودنی و آزماینده</a:t>
            </a:r>
            <a:endParaRPr lang="en-US" dirty="0">
              <a:solidFill>
                <a:schemeClr val="bg1"/>
              </a:solidFill>
            </a:endParaRPr>
          </a:p>
        </p:txBody>
      </p:sp>
    </p:spTree>
    <p:extLst>
      <p:ext uri="{BB962C8B-B14F-4D97-AF65-F5344CB8AC3E}">
        <p14:creationId xmlns:p14="http://schemas.microsoft.com/office/powerpoint/2010/main" val="395774282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حافظه عددی</a:t>
            </a:r>
            <a:br>
              <a:rPr lang="fa-IR" dirty="0" smtClean="0">
                <a:solidFill>
                  <a:schemeClr val="bg1"/>
                </a:solidFill>
              </a:rPr>
            </a:br>
            <a:r>
              <a:rPr lang="fa-IR" dirty="0" smtClean="0">
                <a:solidFill>
                  <a:schemeClr val="bg1"/>
                </a:solidFill>
              </a:rPr>
              <a:t>اعداد معکوس:</a:t>
            </a:r>
            <a:endParaRPr lang="en-US" dirty="0">
              <a:solidFill>
                <a:schemeClr val="bg1"/>
              </a:solidFill>
            </a:endParaRPr>
          </a:p>
        </p:txBody>
      </p:sp>
      <p:sp>
        <p:nvSpPr>
          <p:cNvPr id="3" name="Content Placeholder 2"/>
          <p:cNvSpPr>
            <a:spLocks noGrp="1"/>
          </p:cNvSpPr>
          <p:nvPr>
            <p:ph idx="1"/>
          </p:nvPr>
        </p:nvSpPr>
        <p:spPr>
          <a:xfrm>
            <a:off x="457200" y="1556792"/>
            <a:ext cx="8291264" cy="5301208"/>
          </a:xfrm>
        </p:spPr>
        <p:txBody>
          <a:bodyPr>
            <a:normAutofit fontScale="92500" lnSpcReduction="10000"/>
          </a:bodyPr>
          <a:lstStyle/>
          <a:p>
            <a:pPr marL="64008" indent="0" algn="just" rtl="1">
              <a:buNone/>
            </a:pPr>
            <a:r>
              <a:rPr lang="fa-IR" b="1" dirty="0" smtClean="0">
                <a:solidFill>
                  <a:schemeClr val="bg1"/>
                </a:solidFill>
              </a:rPr>
              <a:t>شروع:</a:t>
            </a:r>
          </a:p>
          <a:p>
            <a:pPr marL="64008" indent="0" algn="just" rtl="1">
              <a:buNone/>
            </a:pPr>
            <a:r>
              <a:rPr lang="fa-IR" dirty="0" smtClean="0">
                <a:solidFill>
                  <a:schemeClr val="bg1"/>
                </a:solidFill>
              </a:rPr>
              <a:t>با ماده یک برای تمام آزمودنی ها شروع می کنیم.</a:t>
            </a:r>
          </a:p>
          <a:p>
            <a:pPr marL="64008" indent="0" algn="just" rtl="1">
              <a:buNone/>
            </a:pPr>
            <a:r>
              <a:rPr lang="fa-IR" b="1" dirty="0" smtClean="0">
                <a:solidFill>
                  <a:schemeClr val="bg1"/>
                </a:solidFill>
              </a:rPr>
              <a:t>توقف:</a:t>
            </a:r>
          </a:p>
          <a:p>
            <a:pPr marL="64008" indent="0" algn="just" rtl="1">
              <a:buNone/>
            </a:pPr>
            <a:r>
              <a:rPr lang="fa-IR" dirty="0" smtClean="0">
                <a:solidFill>
                  <a:schemeClr val="bg1"/>
                </a:solidFill>
              </a:rPr>
              <a:t>شکست در هر دو تمرین یک ماده.</a:t>
            </a:r>
          </a:p>
          <a:p>
            <a:pPr marL="64008" indent="0" algn="just" rtl="1">
              <a:buNone/>
            </a:pPr>
            <a:r>
              <a:rPr lang="fa-IR" b="1" dirty="0" smtClean="0">
                <a:solidFill>
                  <a:schemeClr val="bg1"/>
                </a:solidFill>
              </a:rPr>
              <a:t>نمره گذاری:</a:t>
            </a:r>
          </a:p>
          <a:p>
            <a:pPr marL="64008" indent="0" algn="just" rtl="1">
              <a:buNone/>
            </a:pPr>
            <a:r>
              <a:rPr lang="fa-IR" dirty="0" smtClean="0">
                <a:solidFill>
                  <a:schemeClr val="bg1"/>
                </a:solidFill>
              </a:rPr>
              <a:t>مانند نمره گذاری اعداد مستقیم است.</a:t>
            </a:r>
          </a:p>
          <a:p>
            <a:pPr marL="64008" indent="0" algn="just" rtl="1">
              <a:buNone/>
            </a:pPr>
            <a:r>
              <a:rPr lang="fa-IR" b="1" dirty="0" smtClean="0">
                <a:solidFill>
                  <a:schemeClr val="bg1"/>
                </a:solidFill>
              </a:rPr>
              <a:t>حداکثر نمره:</a:t>
            </a:r>
          </a:p>
          <a:p>
            <a:pPr marL="64008" indent="0" algn="just" rtl="1">
              <a:buNone/>
            </a:pPr>
            <a:r>
              <a:rPr lang="fa-IR" dirty="0" smtClean="0">
                <a:solidFill>
                  <a:schemeClr val="bg1"/>
                </a:solidFill>
              </a:rPr>
              <a:t>14 امتیاز</a:t>
            </a:r>
          </a:p>
          <a:p>
            <a:pPr marL="64008" indent="0" algn="just" rtl="1">
              <a:buNone/>
            </a:pPr>
            <a:r>
              <a:rPr lang="fa-IR" dirty="0" smtClean="0">
                <a:solidFill>
                  <a:schemeClr val="bg1"/>
                </a:solidFill>
              </a:rPr>
              <a:t>نمره حافظه عددی:مجموع نمره آزمون اعداد مستقیم و معکوس و حداکثر نمره برای حافظه عددی 28 امتیاز است.</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111793672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حافظه عددی</a:t>
            </a:r>
            <a:br>
              <a:rPr lang="fa-IR" dirty="0" smtClean="0">
                <a:solidFill>
                  <a:schemeClr val="bg1"/>
                </a:solidFill>
              </a:rPr>
            </a:br>
            <a:r>
              <a:rPr lang="fa-IR" dirty="0" smtClean="0">
                <a:solidFill>
                  <a:schemeClr val="bg1"/>
                </a:solidFill>
              </a:rPr>
              <a:t>اعداد معکوس:</a:t>
            </a:r>
            <a:endParaRPr lang="en-US" dirty="0">
              <a:solidFill>
                <a:schemeClr val="bg1"/>
              </a:solidFill>
            </a:endParaRPr>
          </a:p>
        </p:txBody>
      </p:sp>
      <p:sp>
        <p:nvSpPr>
          <p:cNvPr id="3" name="Content Placeholder 2"/>
          <p:cNvSpPr>
            <a:spLocks noGrp="1"/>
          </p:cNvSpPr>
          <p:nvPr>
            <p:ph idx="1"/>
          </p:nvPr>
        </p:nvSpPr>
        <p:spPr/>
        <p:txBody>
          <a:bodyPr>
            <a:normAutofit fontScale="77500" lnSpcReduction="20000"/>
          </a:bodyPr>
          <a:lstStyle/>
          <a:p>
            <a:pPr marL="64008" indent="0" algn="just" rtl="1">
              <a:buNone/>
            </a:pPr>
            <a:r>
              <a:rPr lang="fa-IR" dirty="0" smtClean="0">
                <a:solidFill>
                  <a:schemeClr val="bg1"/>
                </a:solidFill>
              </a:rPr>
              <a:t>می گوییم حالا من اعداد دیگری را برای تو می خوانم.اما این بار وقتی من تمام کردم تو باید آن ها را به طور معکوس تکرار کنی.مثلا اگر من می گویم 7-2-9 تو باید چه بگویی؟</a:t>
            </a:r>
          </a:p>
          <a:p>
            <a:pPr marL="64008" indent="0" algn="just" rtl="1">
              <a:buNone/>
            </a:pPr>
            <a:r>
              <a:rPr lang="fa-IR" dirty="0" smtClean="0">
                <a:solidFill>
                  <a:schemeClr val="bg1"/>
                </a:solidFill>
              </a:rPr>
              <a:t>صبر کنید تا آزمودنی پاسخ دهد،اگر او پاسخ صحیح را داد 9-2-7  می گوییم خوب است.سپس به ماده شماره یک می پردازیم و مانند اعداد مستقیم  هر عدد را به فاصله یک ثانیه می خوانیم. حتی اگر آزمودنی تمرین اول یک ماده را درست گفت هر دو تمرین آن ماده را برای او اجرا می کنیم.اما اگر موفق نشد پاسخ درست را به او می گوییم و بعد مثال دوم را برای او بخوانید.بدین ترتیب که می گوییم بخاطر داشته باش که تو باید اعداد را بطور معکوس (برعکس) تکرار کنی.خوب گوش کن(3-6-5)</a:t>
            </a:r>
          </a:p>
          <a:p>
            <a:pPr marL="64008" indent="0" algn="just" rtl="1">
              <a:buNone/>
            </a:pPr>
            <a:r>
              <a:rPr lang="fa-IR" dirty="0" smtClean="0">
                <a:solidFill>
                  <a:schemeClr val="bg1"/>
                </a:solidFill>
              </a:rPr>
              <a:t>اگر آزمودنی در این قسمت موفق بشود یا شکست بخورد در هر حال ما باید به سری اول بپردازیم.(هیچ کمک دیگری در دومین مثال و یا در سایر مورد ها نمی دهیم.)</a:t>
            </a:r>
            <a:endParaRPr lang="en-US" dirty="0">
              <a:solidFill>
                <a:schemeClr val="bg1"/>
              </a:solidFill>
            </a:endParaRPr>
          </a:p>
        </p:txBody>
      </p:sp>
    </p:spTree>
    <p:extLst>
      <p:ext uri="{BB962C8B-B14F-4D97-AF65-F5344CB8AC3E}">
        <p14:creationId xmlns:p14="http://schemas.microsoft.com/office/powerpoint/2010/main" val="3460286097"/>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مازها:</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64008" indent="0" algn="just" rtl="1">
              <a:buNone/>
            </a:pPr>
            <a:r>
              <a:rPr lang="fa-IR" dirty="0">
                <a:solidFill>
                  <a:schemeClr val="bg1"/>
                </a:solidFill>
              </a:rPr>
              <a:t>اين آزمون توانايي دنبال كردن الگو را می سنجد.</a:t>
            </a:r>
          </a:p>
          <a:p>
            <a:pPr marL="64008" indent="0" algn="just" rtl="1">
              <a:buNone/>
            </a:pPr>
            <a:r>
              <a:rPr lang="fa-IR" dirty="0">
                <a:solidFill>
                  <a:schemeClr val="bg1"/>
                </a:solidFill>
              </a:rPr>
              <a:t>اين آزمون به عنوان يك آزمون مكمل بوده و به جاي يكي از آزمون‌هاي عملي ديگر بكار مي‌رود.</a:t>
            </a:r>
          </a:p>
          <a:p>
            <a:pPr marL="64008" indent="0" algn="just" rtl="1">
              <a:buNone/>
            </a:pPr>
            <a:r>
              <a:rPr lang="fa-IR" dirty="0">
                <a:solidFill>
                  <a:schemeClr val="bg1"/>
                </a:solidFill>
              </a:rPr>
              <a:t>تجربه قبلي با مازها، توانايي كار كردن زير فشار زماني و توانايي ارائه پاسخ در زماني كه فرد مطمئن نيست در عملكرد فرد در اين آزمون تأثير دارد.</a:t>
            </a:r>
          </a:p>
          <a:p>
            <a:pPr marL="64008" indent="0" algn="just" rtl="1">
              <a:buNone/>
            </a:pPr>
            <a:r>
              <a:rPr lang="fa-IR" dirty="0">
                <a:solidFill>
                  <a:schemeClr val="bg1"/>
                </a:solidFill>
              </a:rPr>
              <a:t>توانايي برنامه‌ريزي يا پيش‌بيني</a:t>
            </a:r>
          </a:p>
          <a:p>
            <a:pPr marL="64008" indent="0" algn="just" rtl="1">
              <a:buNone/>
            </a:pPr>
            <a:r>
              <a:rPr lang="fa-IR" dirty="0">
                <a:solidFill>
                  <a:schemeClr val="bg1"/>
                </a:solidFill>
              </a:rPr>
              <a:t>سازمان ادراكي</a:t>
            </a:r>
          </a:p>
          <a:p>
            <a:pPr marL="64008" indent="0" algn="just" rtl="1">
              <a:buNone/>
            </a:pPr>
            <a:r>
              <a:rPr lang="fa-IR" dirty="0">
                <a:solidFill>
                  <a:schemeClr val="bg1"/>
                </a:solidFill>
              </a:rPr>
              <a:t>هماهنگي و سرعت ديداري ـ حركتي</a:t>
            </a:r>
          </a:p>
          <a:p>
            <a:pPr marL="64008" indent="0" algn="just" rtl="1">
              <a:buNone/>
            </a:pPr>
            <a:r>
              <a:rPr lang="fa-IR" dirty="0">
                <a:solidFill>
                  <a:schemeClr val="bg1"/>
                </a:solidFill>
              </a:rPr>
              <a:t>شاخص ضعيف از عامل </a:t>
            </a:r>
            <a:r>
              <a:rPr lang="en-US" dirty="0">
                <a:solidFill>
                  <a:schemeClr val="bg1"/>
                </a:solidFill>
              </a:rPr>
              <a:t>g </a:t>
            </a:r>
            <a:r>
              <a:rPr lang="fa-IR" dirty="0">
                <a:solidFill>
                  <a:schemeClr val="bg1"/>
                </a:solidFill>
              </a:rPr>
              <a:t>است. </a:t>
            </a:r>
          </a:p>
          <a:p>
            <a:pPr marL="64008" indent="0" algn="just" rtl="1">
              <a:buNone/>
            </a:pPr>
            <a:endParaRPr lang="en-US" dirty="0">
              <a:solidFill>
                <a:schemeClr val="bg1"/>
              </a:solidFill>
            </a:endParaRPr>
          </a:p>
        </p:txBody>
      </p:sp>
    </p:spTree>
    <p:extLst>
      <p:ext uri="{BB962C8B-B14F-4D97-AF65-F5344CB8AC3E}">
        <p14:creationId xmlns:p14="http://schemas.microsoft.com/office/powerpoint/2010/main" val="32859830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1399032"/>
          </a:xfrm>
        </p:spPr>
        <p:txBody>
          <a:bodyPr/>
          <a:lstStyle/>
          <a:p>
            <a:pPr algn="r"/>
            <a:r>
              <a:rPr lang="fa-IR" dirty="0" smtClean="0">
                <a:solidFill>
                  <a:schemeClr val="bg1"/>
                </a:solidFill>
              </a:rPr>
              <a:t>نمره بالا بیانگر:</a:t>
            </a:r>
            <a:br>
              <a:rPr lang="fa-IR" dirty="0" smtClean="0">
                <a:solidFill>
                  <a:schemeClr val="bg1"/>
                </a:solidFill>
              </a:rPr>
            </a:b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64008" indent="0" algn="just" rtl="1">
              <a:buNone/>
            </a:pPr>
            <a:r>
              <a:rPr lang="fa-IR" dirty="0" smtClean="0">
                <a:solidFill>
                  <a:schemeClr val="bg1"/>
                </a:solidFill>
              </a:rPr>
              <a:t>توانایی کار آمد برای برنامه ریزی آینده </a:t>
            </a:r>
          </a:p>
          <a:p>
            <a:pPr marL="64008" indent="0" algn="just" rtl="1">
              <a:buNone/>
            </a:pPr>
            <a:r>
              <a:rPr lang="fa-IR" dirty="0" smtClean="0">
                <a:solidFill>
                  <a:schemeClr val="bg1"/>
                </a:solidFill>
              </a:rPr>
              <a:t>جهت گیری ذهنی انعطاف پذیر</a:t>
            </a:r>
          </a:p>
          <a:p>
            <a:pPr marL="64008" indent="0" algn="just" rtl="1">
              <a:buNone/>
            </a:pPr>
            <a:r>
              <a:rPr lang="fa-IR" dirty="0" smtClean="0">
                <a:solidFill>
                  <a:schemeClr val="bg1"/>
                </a:solidFill>
              </a:rPr>
              <a:t>توانایی عالی برای به تعویق انداختن اعمال تکانشی</a:t>
            </a:r>
          </a:p>
          <a:p>
            <a:pPr marL="64008" indent="0" algn="just" rtl="1">
              <a:buNone/>
            </a:pPr>
            <a:r>
              <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نمره </a:t>
            </a:r>
            <a:r>
              <a:rPr lang="fa-IR" sz="4200" dirty="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پایین بیانگر</a:t>
            </a:r>
            <a:r>
              <a:rPr lang="fa-IR" sz="4200" dirty="0" smtClean="0">
                <a:ln w="6350">
                  <a:solidFill>
                    <a:srgbClr val="FF388C">
                      <a:shade val="43000"/>
                    </a:srgbClr>
                  </a:solidFill>
                </a:ln>
                <a:solidFill>
                  <a:prstClr val="black"/>
                </a:solidFill>
                <a:effectLst>
                  <a:outerShdw blurRad="26000" dist="26000" dir="14500000" algn="tl" rotWithShape="0">
                    <a:srgbClr val="000000">
                      <a:alpha val="40000"/>
                    </a:srgbClr>
                  </a:outerShdw>
                </a:effectLst>
                <a:ea typeface="+mj-ea"/>
              </a:rPr>
              <a:t>:</a:t>
            </a:r>
          </a:p>
          <a:p>
            <a:pPr marL="64008" indent="0" algn="just" rtl="1">
              <a:buNone/>
            </a:pPr>
            <a:r>
              <a:rPr lang="fa-IR" dirty="0">
                <a:solidFill>
                  <a:schemeClr val="bg1"/>
                </a:solidFill>
              </a:rPr>
              <a:t>تکانش گری</a:t>
            </a:r>
          </a:p>
          <a:p>
            <a:pPr marL="64008" indent="0" algn="just" rtl="1">
              <a:buNone/>
            </a:pPr>
            <a:r>
              <a:rPr lang="fa-IR" dirty="0">
                <a:solidFill>
                  <a:schemeClr val="bg1"/>
                </a:solidFill>
              </a:rPr>
              <a:t>هماهنگی دیداری –حرکتی ضعیف</a:t>
            </a:r>
          </a:p>
          <a:p>
            <a:pPr marL="64008" indent="0" algn="just" rtl="1">
              <a:buNone/>
            </a:pPr>
            <a:r>
              <a:rPr lang="fa-IR" dirty="0" smtClean="0">
                <a:solidFill>
                  <a:schemeClr val="bg1"/>
                </a:solidFill>
              </a:rPr>
              <a:t>نمره هایی که بطور غیر معمول پایین هستند ممکن است بیانگر ضعف در جهت یابی واقع گرایانه یا اختلال عضوی مغز به ویژه در مناطق پیشانی باشد.</a:t>
            </a:r>
            <a:endParaRPr lang="en-US" dirty="0">
              <a:solidFill>
                <a:schemeClr val="bg1"/>
              </a:solidFill>
            </a:endParaRPr>
          </a:p>
        </p:txBody>
      </p:sp>
    </p:spTree>
    <p:extLst>
      <p:ext uri="{BB962C8B-B14F-4D97-AF65-F5344CB8AC3E}">
        <p14:creationId xmlns:p14="http://schemas.microsoft.com/office/powerpoint/2010/main" val="268996797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solidFill>
                  <a:schemeClr val="bg1"/>
                </a:solidFill>
              </a:rPr>
              <a:t>روش اجرا ماز ها: </a:t>
            </a:r>
            <a:endParaRPr lang="en-US" dirty="0">
              <a:solidFill>
                <a:schemeClr val="bg1"/>
              </a:solidFill>
            </a:endParaRPr>
          </a:p>
        </p:txBody>
      </p:sp>
      <p:sp>
        <p:nvSpPr>
          <p:cNvPr id="3" name="Content Placeholder 2"/>
          <p:cNvSpPr>
            <a:spLocks noGrp="1"/>
          </p:cNvSpPr>
          <p:nvPr>
            <p:ph idx="1"/>
          </p:nvPr>
        </p:nvSpPr>
        <p:spPr/>
        <p:txBody>
          <a:bodyPr>
            <a:normAutofit fontScale="92500" lnSpcReduction="10000"/>
          </a:bodyPr>
          <a:lstStyle/>
          <a:p>
            <a:pPr marL="64008" indent="0" algn="just" rtl="1">
              <a:buNone/>
            </a:pPr>
            <a:r>
              <a:rPr lang="fa-IR" b="1" dirty="0" smtClean="0">
                <a:solidFill>
                  <a:schemeClr val="bg1"/>
                </a:solidFill>
              </a:rPr>
              <a:t>مواد آزمون:</a:t>
            </a:r>
          </a:p>
          <a:p>
            <a:pPr marL="64008" indent="0" algn="just" rtl="1">
              <a:buNone/>
            </a:pPr>
            <a:r>
              <a:rPr lang="fa-IR" dirty="0" smtClean="0">
                <a:solidFill>
                  <a:schemeClr val="bg1"/>
                </a:solidFill>
              </a:rPr>
              <a:t>ورقه ماز ها</a:t>
            </a:r>
          </a:p>
          <a:p>
            <a:pPr marL="64008" indent="0" algn="just" rtl="1">
              <a:buNone/>
            </a:pPr>
            <a:r>
              <a:rPr lang="fa-IR" dirty="0" smtClean="0">
                <a:solidFill>
                  <a:schemeClr val="bg1"/>
                </a:solidFill>
              </a:rPr>
              <a:t>2 عدد مداد قرمز بدون پاک کن</a:t>
            </a:r>
          </a:p>
          <a:p>
            <a:pPr marL="64008" indent="0" algn="just" rtl="1">
              <a:buNone/>
            </a:pPr>
            <a:r>
              <a:rPr lang="fa-IR" dirty="0" smtClean="0">
                <a:solidFill>
                  <a:schemeClr val="bg1"/>
                </a:solidFill>
              </a:rPr>
              <a:t>یک مداد سیاه برای آزمونگر</a:t>
            </a:r>
          </a:p>
          <a:p>
            <a:pPr marL="64008" indent="0" algn="just" rtl="1">
              <a:buNone/>
            </a:pPr>
            <a:r>
              <a:rPr lang="fa-IR" b="1" dirty="0" smtClean="0">
                <a:solidFill>
                  <a:schemeClr val="bg1"/>
                </a:solidFill>
              </a:rPr>
              <a:t>شروع:</a:t>
            </a:r>
          </a:p>
          <a:p>
            <a:pPr marL="64008" indent="0" algn="just" rtl="1">
              <a:buNone/>
            </a:pPr>
            <a:r>
              <a:rPr lang="fa-IR" dirty="0" smtClean="0">
                <a:solidFill>
                  <a:schemeClr val="bg1"/>
                </a:solidFill>
              </a:rPr>
              <a:t>برای آزمودنی های زیر 7 سال و بزرگ ترهایی که احتمال عقب ماندگی دارند با ماز مثال شروع می کنیم و سپس به ماز یک می پردازیم.</a:t>
            </a:r>
          </a:p>
          <a:p>
            <a:pPr marL="64008" indent="0" algn="just" rtl="1">
              <a:buNone/>
            </a:pPr>
            <a:r>
              <a:rPr lang="fa-IR" dirty="0" smtClean="0">
                <a:solidFill>
                  <a:schemeClr val="bg1"/>
                </a:solidFill>
              </a:rPr>
              <a:t>برای کودکان 8 تا 16 ساله با ماز 3 شروع می کنیم.بدون اجرا ماز مثال</a:t>
            </a:r>
            <a:endParaRPr lang="en-US" dirty="0">
              <a:solidFill>
                <a:schemeClr val="bg1"/>
              </a:solidFill>
            </a:endParaRPr>
          </a:p>
        </p:txBody>
      </p:sp>
    </p:spTree>
    <p:extLst>
      <p:ext uri="{BB962C8B-B14F-4D97-AF65-F5344CB8AC3E}">
        <p14:creationId xmlns:p14="http://schemas.microsoft.com/office/powerpoint/2010/main" val="2239313647"/>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en-US" dirty="0" smtClean="0">
                <a:solidFill>
                  <a:schemeClr val="bg1"/>
                </a:solidFill>
              </a:rPr>
              <a:t>:</a:t>
            </a:r>
            <a:r>
              <a:rPr lang="fa-IR" dirty="0" smtClean="0">
                <a:solidFill>
                  <a:schemeClr val="bg1"/>
                </a:solidFill>
              </a:rPr>
              <a:t>روش اجرا مازها</a:t>
            </a:r>
            <a:endParaRPr lang="en-US" dirty="0">
              <a:solidFill>
                <a:schemeClr val="bg1"/>
              </a:solidFill>
            </a:endParaRPr>
          </a:p>
        </p:txBody>
      </p:sp>
      <p:sp>
        <p:nvSpPr>
          <p:cNvPr id="3" name="Content Placeholder 2"/>
          <p:cNvSpPr>
            <a:spLocks noGrp="1"/>
          </p:cNvSpPr>
          <p:nvPr>
            <p:ph idx="1"/>
          </p:nvPr>
        </p:nvSpPr>
        <p:spPr>
          <a:xfrm>
            <a:off x="457200" y="1357298"/>
            <a:ext cx="8329642" cy="5500702"/>
          </a:xfrm>
        </p:spPr>
        <p:txBody>
          <a:bodyPr>
            <a:normAutofit/>
          </a:bodyPr>
          <a:lstStyle/>
          <a:p>
            <a:pPr marL="64008" indent="0" algn="just" rtl="1">
              <a:buNone/>
            </a:pPr>
            <a:r>
              <a:rPr lang="fa-IR" b="1" dirty="0" smtClean="0">
                <a:solidFill>
                  <a:schemeClr val="bg1"/>
                </a:solidFill>
              </a:rPr>
              <a:t>توقف:</a:t>
            </a:r>
          </a:p>
          <a:p>
            <a:pPr marL="64008" indent="0" algn="just" rtl="1">
              <a:buNone/>
            </a:pPr>
            <a:r>
              <a:rPr lang="fa-IR" dirty="0" smtClean="0">
                <a:solidFill>
                  <a:schemeClr val="bg1"/>
                </a:solidFill>
              </a:rPr>
              <a:t>بعد از دو شکست متوالی</a:t>
            </a:r>
          </a:p>
          <a:p>
            <a:pPr marL="64008" indent="0" algn="just" rtl="1">
              <a:buNone/>
            </a:pPr>
            <a:r>
              <a:rPr lang="fa-IR" b="1" dirty="0" smtClean="0">
                <a:solidFill>
                  <a:schemeClr val="bg1"/>
                </a:solidFill>
              </a:rPr>
              <a:t>نمره گذاری:</a:t>
            </a:r>
          </a:p>
          <a:p>
            <a:pPr marL="64008" indent="0" algn="just" rtl="1">
              <a:buNone/>
            </a:pPr>
            <a:r>
              <a:rPr lang="fa-IR" b="1" dirty="0" smtClean="0">
                <a:solidFill>
                  <a:schemeClr val="bg1"/>
                </a:solidFill>
              </a:rPr>
              <a:t>روش اجرا برای آزمودنی زیر 7 سال:</a:t>
            </a:r>
          </a:p>
          <a:p>
            <a:pPr marL="64008" indent="0" algn="just" rtl="1">
              <a:buNone/>
            </a:pPr>
            <a:r>
              <a:rPr lang="fa-IR" dirty="0" smtClean="0">
                <a:solidFill>
                  <a:schemeClr val="bg1"/>
                </a:solidFill>
              </a:rPr>
              <a:t>با ماز مثال شروع می کنیم آزمودنی با مداد قرمز و آزمونگر با مداد سیاه کار می کند.آزمودنی مجاز نیست که در حال رسم مدادش را از روی کاغذ بر دارد و هر گاه لازم بود این نکته به او یادآوری شود.ولی این کار آزمودنی باعث جریمه وی نمی  شود. زمان گیری از وقتی که آخرین کلمه دستورالعمل گفته شد انجام می شود</a:t>
            </a:r>
          </a:p>
          <a:p>
            <a:pPr marL="64008" indent="0" algn="just" rtl="1">
              <a:buNone/>
            </a:pPr>
            <a:endParaRPr lang="fa-IR" b="1" dirty="0" smtClean="0">
              <a:solidFill>
                <a:schemeClr val="bg1"/>
              </a:solidFill>
            </a:endParaRPr>
          </a:p>
          <a:p>
            <a:pPr marL="64008" indent="0" algn="just" rtl="1">
              <a:buNone/>
            </a:pPr>
            <a:endParaRPr lang="fa-IR" dirty="0" smtClean="0">
              <a:solidFill>
                <a:schemeClr val="bg1"/>
              </a:solidFill>
            </a:endParaRPr>
          </a:p>
          <a:p>
            <a:pPr marL="64008" indent="0" algn="just" rtl="1">
              <a:buNone/>
            </a:pPr>
            <a:endParaRPr lang="en-US" b="1" dirty="0">
              <a:solidFill>
                <a:schemeClr val="bg1"/>
              </a:solidFill>
            </a:endParaRPr>
          </a:p>
        </p:txBody>
      </p:sp>
    </p:spTree>
    <p:extLst>
      <p:ext uri="{BB962C8B-B14F-4D97-AF65-F5344CB8AC3E}">
        <p14:creationId xmlns:p14="http://schemas.microsoft.com/office/powerpoint/2010/main" val="908180215"/>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روش اجرا مازها:</a:t>
            </a:r>
            <a:endParaRPr lang="fa-IR" dirty="0"/>
          </a:p>
        </p:txBody>
      </p:sp>
      <p:sp>
        <p:nvSpPr>
          <p:cNvPr id="3" name="Content Placeholder 2"/>
          <p:cNvSpPr>
            <a:spLocks noGrp="1"/>
          </p:cNvSpPr>
          <p:nvPr>
            <p:ph idx="1"/>
          </p:nvPr>
        </p:nvSpPr>
        <p:spPr/>
        <p:txBody>
          <a:bodyPr>
            <a:normAutofit lnSpcReduction="10000"/>
          </a:bodyPr>
          <a:lstStyle/>
          <a:p>
            <a:pPr algn="r" rtl="1">
              <a:buNone/>
            </a:pPr>
            <a:r>
              <a:rPr lang="fa-IR" dirty="0" smtClean="0">
                <a:solidFill>
                  <a:schemeClr val="bg1"/>
                </a:solidFill>
              </a:rPr>
              <a:t>اگر کودک قبل از پایان مهلت زمانی دست از کار بکشد به او یادآوری می کنیم که به سعی خود برای پیدا کردن راه خروج ادامه دهد.</a:t>
            </a:r>
          </a:p>
          <a:p>
            <a:pPr algn="r" rtl="1">
              <a:buNone/>
            </a:pPr>
            <a:r>
              <a:rPr lang="fa-IR" dirty="0" smtClean="0">
                <a:solidFill>
                  <a:schemeClr val="bg1"/>
                </a:solidFill>
              </a:rPr>
              <a:t>اگر کودک پس از ورود به یک راهرو بسته مداد خود را بردارد و دوباره از مرکز شروع کند اورا به جائی که بوده بر میگردانیم و میگوییم که از همان جا ادامه دهد.</a:t>
            </a:r>
          </a:p>
          <a:p>
            <a:pPr algn="r" rtl="1">
              <a:buNone/>
            </a:pPr>
            <a:r>
              <a:rPr lang="fa-IR" dirty="0" smtClean="0">
                <a:solidFill>
                  <a:schemeClr val="bg1"/>
                </a:solidFill>
              </a:rPr>
              <a:t>اگر کودک از جائی خارج از مربع وسط شروع کرد به او یادآوری می کنیم که باید از مربع مرکزی کارش را شروع کند.</a:t>
            </a:r>
            <a:endParaRPr lang="fa-IR" dirty="0">
              <a:solidFill>
                <a:schemeClr val="bg1"/>
              </a:solidFill>
            </a:endParaRP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روش اجرا مازها:</a:t>
            </a:r>
            <a:endParaRPr lang="fa-IR" dirty="0"/>
          </a:p>
        </p:txBody>
      </p:sp>
      <p:sp>
        <p:nvSpPr>
          <p:cNvPr id="3" name="Content Placeholder 2"/>
          <p:cNvSpPr>
            <a:spLocks noGrp="1"/>
          </p:cNvSpPr>
          <p:nvPr>
            <p:ph idx="1"/>
          </p:nvPr>
        </p:nvSpPr>
        <p:spPr/>
        <p:txBody>
          <a:bodyPr>
            <a:normAutofit fontScale="92500" lnSpcReduction="20000"/>
          </a:bodyPr>
          <a:lstStyle/>
          <a:p>
            <a:pPr algn="just" rtl="1">
              <a:buNone/>
            </a:pPr>
            <a:r>
              <a:rPr lang="fa-IR" dirty="0" smtClean="0">
                <a:solidFill>
                  <a:schemeClr val="bg1"/>
                </a:solidFill>
              </a:rPr>
              <a:t>اگر آزمودنی با یکی از دیوار های ماز تماس پیدا کند،به او میگوییم که نمیتوانی از دیوار عبور کنی.</a:t>
            </a:r>
          </a:p>
          <a:p>
            <a:pPr algn="just" rtl="1">
              <a:buNone/>
            </a:pPr>
            <a:r>
              <a:rPr lang="fa-IR" dirty="0" smtClean="0">
                <a:solidFill>
                  <a:schemeClr val="bg1"/>
                </a:solidFill>
              </a:rPr>
              <a:t>به آزمودنی می گوییم ببین این پسر در وسط اینجاست(اشاره کنید)او می خواهد از اینجا خارج شود.اجازه بده به من تا به تو نشان دهم که چطور می تواند این کار را انجام دهد.به من نگاه کن. مداد  را بر میداریم و روی ماز مقداری از مسیر را در جهت بن بست رسم میکنیم.آنگاه می گوییم ببین،اگر او از این مسیربرود نمی توانداز آن خارج شود.کوچه بن بست است.او نمی تواند از وسط دیوار عبور کند.اینطور نیست؟بنابر این باید در جهت مقابل پیش رود.آزمونگر مسیر را درست می کند.</a:t>
            </a:r>
            <a:endParaRPr lang="fa-IR" dirty="0">
              <a:solidFill>
                <a:schemeClr val="bg1"/>
              </a:solidFill>
            </a:endParaRP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14290"/>
            <a:ext cx="8229600" cy="1399032"/>
          </a:xfrm>
        </p:spPr>
        <p:txBody>
          <a:bodyPr/>
          <a:lstStyle/>
          <a:p>
            <a:pPr algn="r" rtl="1"/>
            <a:r>
              <a:rPr lang="fa-IR" dirty="0" smtClean="0">
                <a:solidFill>
                  <a:schemeClr val="bg1"/>
                </a:solidFill>
              </a:rPr>
              <a:t>روش اجرا مازها:</a:t>
            </a:r>
            <a:endParaRPr lang="fa-IR" dirty="0"/>
          </a:p>
        </p:txBody>
      </p:sp>
      <p:sp>
        <p:nvSpPr>
          <p:cNvPr id="3" name="Content Placeholder 2"/>
          <p:cNvSpPr>
            <a:spLocks noGrp="1"/>
          </p:cNvSpPr>
          <p:nvPr>
            <p:ph idx="1"/>
          </p:nvPr>
        </p:nvSpPr>
        <p:spPr/>
        <p:txBody>
          <a:bodyPr>
            <a:normAutofit fontScale="92500" lnSpcReduction="20000"/>
          </a:bodyPr>
          <a:lstStyle/>
          <a:p>
            <a:pPr algn="just" rtl="1">
              <a:buNone/>
            </a:pPr>
            <a:r>
              <a:rPr lang="fa-IR" b="1" dirty="0" smtClean="0">
                <a:solidFill>
                  <a:schemeClr val="bg1"/>
                </a:solidFill>
              </a:rPr>
              <a:t>ماز (1):</a:t>
            </a:r>
          </a:p>
          <a:p>
            <a:pPr algn="just" rtl="1">
              <a:buNone/>
            </a:pPr>
            <a:r>
              <a:rPr lang="fa-IR" dirty="0" smtClean="0">
                <a:solidFill>
                  <a:schemeClr val="bg1"/>
                </a:solidFill>
              </a:rPr>
              <a:t>بعد از کامل کردن ماز مثال، یک عدد مداد قرمز در اختیار آزمودنی قرار داده و می گوییم حالا تو به تنهائی می بایست بتوانی از اینجا خارج شوی.از اینجا شروع کن(اشاره می کنیم)مسیری را که باید طی کنی تا از ماز خارج شوی با مداد ترسیم کن.قبل از تمام کردن مداد را از روی کاغذ برندار.آماده ای؟شروع کن.کورنومتر را به کار می اندازیم و 30 ثانیه به او وقت می دهیم.اگر کودک 1 یا 2 امتیاز در ماز شماره یک بدست آورد،به ماز شماره 2 می رویم.اگر او در ماز شماره یک شکست خورد می بایست قبل از پرداختن به ماز 2 مسیر صحیح را رسم کنیم</a:t>
            </a:r>
            <a:endParaRPr lang="fa-IR" dirty="0">
              <a:solidFill>
                <a:schemeClr val="bg1"/>
              </a:solidFill>
            </a:endParaRP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85728"/>
            <a:ext cx="8229600" cy="1399032"/>
          </a:xfrm>
        </p:spPr>
        <p:txBody>
          <a:bodyPr/>
          <a:lstStyle/>
          <a:p>
            <a:pPr algn="r" rtl="1"/>
            <a:r>
              <a:rPr lang="fa-IR" dirty="0" smtClean="0">
                <a:solidFill>
                  <a:schemeClr val="bg1"/>
                </a:solidFill>
              </a:rPr>
              <a:t>روش اجرا مازها:</a:t>
            </a:r>
            <a:endParaRPr lang="fa-IR" dirty="0"/>
          </a:p>
        </p:txBody>
      </p:sp>
      <p:sp>
        <p:nvSpPr>
          <p:cNvPr id="3" name="Content Placeholder 2"/>
          <p:cNvSpPr>
            <a:spLocks noGrp="1"/>
          </p:cNvSpPr>
          <p:nvPr>
            <p:ph idx="1"/>
          </p:nvPr>
        </p:nvSpPr>
        <p:spPr/>
        <p:txBody>
          <a:bodyPr>
            <a:normAutofit fontScale="92500"/>
          </a:bodyPr>
          <a:lstStyle/>
          <a:p>
            <a:pPr algn="just" rtl="1">
              <a:buNone/>
            </a:pPr>
            <a:r>
              <a:rPr lang="fa-IR" b="1" dirty="0" smtClean="0">
                <a:solidFill>
                  <a:schemeClr val="bg1"/>
                </a:solidFill>
              </a:rPr>
              <a:t>ماز(2):</a:t>
            </a:r>
          </a:p>
          <a:p>
            <a:pPr algn="just" rtl="1">
              <a:buNone/>
            </a:pPr>
            <a:r>
              <a:rPr lang="fa-IR" dirty="0" smtClean="0">
                <a:solidFill>
                  <a:schemeClr val="bg1"/>
                </a:solidFill>
              </a:rPr>
              <a:t>در حالی که به ماز 2 اشاره می کنیم،می گوییمحالا سعی کن این یکی را انجام دهی.از اینجا شروع کن و راه خروج را پیدا کن.خوب دقت من تا مرتکب خطا نشوی.30 ثانیه به او وقت می دهیم.اگر کودک در ماز 2 موفق بود به ماز شماره 3 می پردازیم و در صورت شکست،مسیر صحیح را رسم می کنیم.</a:t>
            </a:r>
          </a:p>
          <a:p>
            <a:pPr algn="just" rtl="1">
              <a:buNone/>
            </a:pPr>
            <a:r>
              <a:rPr lang="fa-IR" dirty="0" smtClean="0">
                <a:solidFill>
                  <a:schemeClr val="bg1"/>
                </a:solidFill>
              </a:rPr>
              <a:t>اگر آزمودنی در ماز شماره یک هم شکست خورده باشد آزمون را متوقف کرده،بدون آنکه مسیر صحیح را ترسیم نمائیم.</a:t>
            </a:r>
            <a:endParaRPr lang="fa-IR" dirty="0">
              <a:solidFill>
                <a:schemeClr val="bg1"/>
              </a:solidFill>
            </a:endParaRPr>
          </a:p>
        </p:txBody>
      </p:sp>
    </p:spTree>
  </p:cSld>
  <p:clrMapOvr>
    <a:masterClrMapping/>
  </p:clrMapOvr>
</p:sld>
</file>

<file path=ppt/theme/theme1.xml><?xml version="1.0" encoding="utf-8"?>
<a:theme xmlns:a="http://schemas.openxmlformats.org/drawingml/2006/main" name="Summer">
  <a:themeElements>
    <a:clrScheme name="Summer">
      <a:dk1>
        <a:sysClr val="windowText" lastClr="000000"/>
      </a:dk1>
      <a:lt1>
        <a:sysClr val="window" lastClr="FFFFFF"/>
      </a:lt1>
      <a:dk2>
        <a:srgbClr val="E89117"/>
      </a:dk2>
      <a:lt2>
        <a:srgbClr val="FEDD78"/>
      </a:lt2>
      <a:accent1>
        <a:srgbClr val="A1B633"/>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Summ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umm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7000"/>
                <a:shade val="80000"/>
                <a:hueMod val="110000"/>
                <a:satMod val="120000"/>
              </a:schemeClr>
            </a:gs>
            <a:gs pos="100000">
              <a:schemeClr val="phClr">
                <a:shade val="60000"/>
                <a:hueMod val="40000"/>
                <a:satMod val="120000"/>
                <a:lumMod val="103000"/>
              </a:schemeClr>
            </a:gs>
          </a:gsLst>
          <a:lin ang="5400000" scaled="1"/>
        </a:gradFill>
        <a:gradFill rotWithShape="1">
          <a:gsLst>
            <a:gs pos="0">
              <a:schemeClr val="phClr">
                <a:tint val="97000"/>
                <a:shade val="80000"/>
                <a:hueMod val="110000"/>
                <a:satMod val="130000"/>
                <a:lumMod val="100000"/>
              </a:schemeClr>
            </a:gs>
            <a:gs pos="100000">
              <a:schemeClr val="phClr">
                <a:shade val="60000"/>
                <a:hueMod val="40000"/>
                <a:satMod val="120000"/>
                <a:lumMod val="103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Default Theme</Template>
  <TotalTime>3060</TotalTime>
  <Words>7604</Words>
  <Application>Microsoft Office PowerPoint</Application>
  <PresentationFormat>On-screen Show (4:3)</PresentationFormat>
  <Paragraphs>695</Paragraphs>
  <Slides>120</Slides>
  <Notes>2</Notes>
  <HiddenSlides>0</HiddenSlides>
  <MMClips>0</MMClips>
  <ScaleCrop>false</ScaleCrop>
  <HeadingPairs>
    <vt:vector size="4" baseType="variant">
      <vt:variant>
        <vt:lpstr>Theme</vt:lpstr>
      </vt:variant>
      <vt:variant>
        <vt:i4>1</vt:i4>
      </vt:variant>
      <vt:variant>
        <vt:lpstr>Slide Titles</vt:lpstr>
      </vt:variant>
      <vt:variant>
        <vt:i4>120</vt:i4>
      </vt:variant>
    </vt:vector>
  </HeadingPairs>
  <TitlesOfParts>
    <vt:vector size="121" baseType="lpstr">
      <vt:lpstr>Summer</vt:lpstr>
      <vt:lpstr>به نام خدا</vt:lpstr>
      <vt:lpstr>PowerPoint Presentation</vt:lpstr>
      <vt:lpstr>تاریخچه:</vt:lpstr>
      <vt:lpstr>ساخت آزمون:</vt:lpstr>
      <vt:lpstr>خرده آزمون های کلامی:</vt:lpstr>
      <vt:lpstr>خرده آزمون های عملی:</vt:lpstr>
      <vt:lpstr>علل چشم پوشی از اجرای آزمون  مکمل: 1)همبستگی نسبتا ضعیف با سایر خرده آزمون ها 2)زمان طولانی برای انجام مازها    علل استفاده ازآزمون مکمل:</vt:lpstr>
      <vt:lpstr>زمان آزمون: </vt:lpstr>
      <vt:lpstr>شرایط اجرا:</vt:lpstr>
      <vt:lpstr>ثبت پاسخ ها:</vt:lpstr>
      <vt:lpstr>ثبت پاسخ ها:</vt:lpstr>
      <vt:lpstr>ثبت پاسخ ها:</vt:lpstr>
      <vt:lpstr>ثبت پاسخ ها:  </vt:lpstr>
      <vt:lpstr>توصیه هایی برای نمره گذاری:</vt:lpstr>
      <vt:lpstr>توصیه هایی برای نمره گذاری:</vt:lpstr>
      <vt:lpstr>تبدیل نمرات خام به نمرات استاندارد:</vt:lpstr>
      <vt:lpstr>نمرات مقیاس کلامی،غیر کلامی،کل:</vt:lpstr>
      <vt:lpstr>تعیین ضرایب هوشی: </vt:lpstr>
      <vt:lpstr>قواعد شروع:</vt:lpstr>
      <vt:lpstr>قواعد شروع:</vt:lpstr>
      <vt:lpstr>قواعد شروع:</vt:lpstr>
      <vt:lpstr>قواعد قطع:</vt:lpstr>
      <vt:lpstr>قواعد مربوط به زمان:</vt:lpstr>
      <vt:lpstr>وسایل موجود در کیت:</vt:lpstr>
      <vt:lpstr>وسایل موجود در کیت:</vt:lpstr>
      <vt:lpstr>توانایی های مورد سنجش در آزمون های کلامی:</vt:lpstr>
      <vt:lpstr>تفسیر های احتمالی در بالا بودن نمرات آزمون های کلامی در مقایسه با آزمون های عملی:</vt:lpstr>
      <vt:lpstr>توانایی مورد سنجش در آزمون های عملی:</vt:lpstr>
      <vt:lpstr>تفسیر های احتمالی دربالا بودن نمرات آزمون های عملی در مقایسه با آزمون های کلامی:</vt:lpstr>
      <vt:lpstr>اطلاعات عمومی:</vt:lpstr>
      <vt:lpstr>اطلاعات عمومی: نمره بالا بیانگر:</vt:lpstr>
      <vt:lpstr>اطلاعات عمومی: نمره پایین بیانگر:</vt:lpstr>
      <vt:lpstr>روش اجرا اطلاعات عمومی:</vt:lpstr>
      <vt:lpstr>روش اجرا اطلاعات عمومی:</vt:lpstr>
      <vt:lpstr>تکمیل تصویر:</vt:lpstr>
      <vt:lpstr>تکمیل تصویر: نمره بالا بیانگر:</vt:lpstr>
      <vt:lpstr>روش اجرا تکمیل تصویر:</vt:lpstr>
      <vt:lpstr>روش اجرا تکمیل تصویر:</vt:lpstr>
      <vt:lpstr>تشابهات: </vt:lpstr>
      <vt:lpstr>دستور اجرا تشابهات:</vt:lpstr>
      <vt:lpstr>تنظیم تصویر:</vt:lpstr>
      <vt:lpstr>روش اجرا تنظیم تصویر:</vt:lpstr>
      <vt:lpstr>روش اجرا تنظیم تصویر:</vt:lpstr>
      <vt:lpstr>محاسبه عددی:</vt:lpstr>
      <vt:lpstr>محاسبه عددی: </vt:lpstr>
      <vt:lpstr>روش اجرا محاسبه عددی:</vt:lpstr>
      <vt:lpstr>روش اجرا محاسبه عددی:</vt:lpstr>
      <vt:lpstr>طراحی با مکعب ها: </vt:lpstr>
      <vt:lpstr>روش اجرا طراحی با مکعب ها:</vt:lpstr>
      <vt:lpstr>روش اجرا طراحی با مکعب ها:</vt:lpstr>
      <vt:lpstr>روش اجرا طراحی با مکعب ها:</vt:lpstr>
      <vt:lpstr>:گنجينه يا خزانه لغات</vt:lpstr>
      <vt:lpstr> خزانه لغات: نمره بالا بیانگر: </vt:lpstr>
      <vt:lpstr>روش اجرا خزانه لغات:</vt:lpstr>
      <vt:lpstr>روش اجرا خزانه لغات:</vt:lpstr>
      <vt:lpstr>الحاق قطعات:</vt:lpstr>
      <vt:lpstr>الحاق قطعات:</vt:lpstr>
      <vt:lpstr>الحاق قطعات: نمره بالا بیانگر:</vt:lpstr>
      <vt:lpstr>الحاق قطعات: نمرات پایین بیانگر:</vt:lpstr>
      <vt:lpstr>روش اجرا الحاق قطعات:</vt:lpstr>
      <vt:lpstr>روش اجرا الحاق قطعات:</vt:lpstr>
      <vt:lpstr>روش اجرا الحاق قطعات:</vt:lpstr>
      <vt:lpstr>روش اجرا الحاق قطعات:</vt:lpstr>
      <vt:lpstr>روش اجرا الحاق قطعات:</vt:lpstr>
      <vt:lpstr>روش اجرا الحاق قطعات:</vt:lpstr>
      <vt:lpstr>روش اجرا الحاق قطعات:</vt:lpstr>
      <vt:lpstr>درک مطلب:</vt:lpstr>
      <vt:lpstr>درک مطلب: نمره بالا بیانگر:</vt:lpstr>
      <vt:lpstr>درک مطلب: نمره پایین بیانگر:</vt:lpstr>
      <vt:lpstr>روش اجرا ادراک:</vt:lpstr>
      <vt:lpstr>روش اجرا ادراک:</vt:lpstr>
      <vt:lpstr>رمزنويسي :</vt:lpstr>
      <vt:lpstr>رمز نویسی: نمره بالا بیانگر:</vt:lpstr>
      <vt:lpstr>رمز نویسی: نمره پایین بیانگر:</vt:lpstr>
      <vt:lpstr>روش اجرا رمز نویسی:</vt:lpstr>
      <vt:lpstr>روش اجرا رمز نویسی:</vt:lpstr>
      <vt:lpstr>نمره پاداش بر حسب سرعت عمل: </vt:lpstr>
      <vt:lpstr>روش اجرا رمز نویسی فرم A</vt:lpstr>
      <vt:lpstr>روش اجرا رمز نویسی Aفرم</vt:lpstr>
      <vt:lpstr>روش اجرا رمز نویسی Aفرم</vt:lpstr>
      <vt:lpstr>روش اجرا رمز نویسی  Bفرم</vt:lpstr>
      <vt:lpstr>روش اجرا رمز نویسی  Bفرم</vt:lpstr>
      <vt:lpstr>روش اجرا رمز نویسی  Bفرم</vt:lpstr>
      <vt:lpstr>روش اجرا رمز نویسی  Bفرم</vt:lpstr>
      <vt:lpstr>حافظه اعداد يا فراخناي ارقام:</vt:lpstr>
      <vt:lpstr>حافظه اعداد یا فراخنای ارقام: نمره بالا بیانگر: </vt:lpstr>
      <vt:lpstr>روش اجرا حافظه عددی:</vt:lpstr>
      <vt:lpstr>روش اجرا حافظه عددی اعداد مستقیم:</vt:lpstr>
      <vt:lpstr>روش اجرا حافظه عددی اعداد مستقیم:</vt:lpstr>
      <vt:lpstr>روش اجرا حافظه عددی اعداد معکوس:</vt:lpstr>
      <vt:lpstr>روش اجرا حافظه عددی اعداد معکوس:</vt:lpstr>
      <vt:lpstr>مازها:</vt:lpstr>
      <vt:lpstr>نمره بالا بیانگر: </vt:lpstr>
      <vt:lpstr>روش اجرا ماز ها: </vt:lpstr>
      <vt:lpstr>:روش اجرا مازها</vt:lpstr>
      <vt:lpstr>روش اجرا مازها:</vt:lpstr>
      <vt:lpstr>روش اجرا مازها:</vt:lpstr>
      <vt:lpstr>روش اجرا مازها:</vt:lpstr>
      <vt:lpstr>روش اجرا مازها:</vt:lpstr>
      <vt:lpstr>روش اجرا مازها:</vt:lpstr>
      <vt:lpstr>روش اجرا مازها:</vt:lpstr>
      <vt:lpstr>روش اجرا مازها: </vt:lpstr>
      <vt:lpstr>روش اجرا مازها:</vt:lpstr>
      <vt:lpstr>دستورات مربوط به بدست آوردن نمرات تراز شده و هوشبهر:</vt:lpstr>
      <vt:lpstr>دستورات مربوط به بدست آوردن نمرات تراز شده و هوشبهر:</vt:lpstr>
      <vt:lpstr>نمره گذاری:</vt:lpstr>
      <vt:lpstr>تبدیل نمرات خام به نمرات تراز شده:</vt:lpstr>
      <vt:lpstr>محاسبه جمع نمرات تراز شده:</vt:lpstr>
      <vt:lpstr>رسم نیمرخ:</vt:lpstr>
      <vt:lpstr>تفاوت بین هوشبهر کلامی و عملی:</vt:lpstr>
      <vt:lpstr>تفسیر نمرات هوشبهر تفسیر کمی:</vt:lpstr>
      <vt:lpstr>تفسیر نمرات هوشبهر تفسیر کیفی:</vt:lpstr>
      <vt:lpstr>تفسیر نمرات هوشبهر تفسیر کیفی:</vt:lpstr>
      <vt:lpstr>تفسیر نمرات تراز شده:</vt:lpstr>
      <vt:lpstr>محاسن مقیاس وکسلر:</vt:lpstr>
      <vt:lpstr>محدودیت های مقیاس وکسلر:</vt:lpstr>
      <vt:lpstr>کاربرد مقیاس های وکسلر در سنجش آسیب های مغزی:</vt:lpstr>
      <vt:lpstr>کاربرد مقیاس های وکسلر در سنجش آسیب های مغزی:</vt:lpstr>
      <vt:lpstr>کاربرد مقیاس های وکسلر در سنجش آسیب های مغزی:</vt:lpstr>
      <vt:lpstr>کاربرد مقیاس های وکسلر در سنجش آسیب های مغزی:</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MINA</dc:creator>
  <cp:lastModifiedBy>almas-pc</cp:lastModifiedBy>
  <cp:revision>135</cp:revision>
  <dcterms:created xsi:type="dcterms:W3CDTF">2011-10-31T18:15:37Z</dcterms:created>
  <dcterms:modified xsi:type="dcterms:W3CDTF">2016-10-09T09:49:41Z</dcterms:modified>
</cp:coreProperties>
</file>