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96" r:id="rId1"/>
  </p:sldMasterIdLst>
  <p:sldIdLst>
    <p:sldId id="256" r:id="rId2"/>
    <p:sldId id="257" r:id="rId3"/>
    <p:sldId id="285" r:id="rId4"/>
    <p:sldId id="290" r:id="rId5"/>
    <p:sldId id="292" r:id="rId6"/>
    <p:sldId id="293" r:id="rId7"/>
    <p:sldId id="294" r:id="rId8"/>
    <p:sldId id="291" r:id="rId9"/>
    <p:sldId id="299" r:id="rId10"/>
    <p:sldId id="311" r:id="rId11"/>
    <p:sldId id="298" r:id="rId12"/>
    <p:sldId id="301" r:id="rId13"/>
    <p:sldId id="303" r:id="rId14"/>
    <p:sldId id="304" r:id="rId15"/>
    <p:sldId id="305" r:id="rId16"/>
    <p:sldId id="306" r:id="rId17"/>
    <p:sldId id="307" r:id="rId18"/>
    <p:sldId id="308" r:id="rId19"/>
    <p:sldId id="309" r:id="rId20"/>
    <p:sldId id="310" r:id="rId21"/>
    <p:sldId id="312"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17" name="Footer Placeholder 16"/>
          <p:cNvSpPr>
            <a:spLocks noGrp="1"/>
          </p:cNvSpPr>
          <p:nvPr>
            <p:ph type="ftr" sz="quarter" idx="11"/>
          </p:nvPr>
        </p:nvSpPr>
        <p:spPr/>
        <p:txBody>
          <a:bodyPr/>
          <a:lstStyle/>
          <a:p>
            <a:endParaRPr lang="fa-IR"/>
          </a:p>
        </p:txBody>
      </p:sp>
      <p:sp>
        <p:nvSpPr>
          <p:cNvPr id="29" name="Slide Number Placeholder 28"/>
          <p:cNvSpPr>
            <a:spLocks noGrp="1"/>
          </p:cNvSpPr>
          <p:nvPr>
            <p:ph type="sldNum" sz="quarter" idx="12"/>
          </p:nvPr>
        </p:nvSpPr>
        <p:spPr/>
        <p:txBody>
          <a:bodyPr/>
          <a:lstStyle/>
          <a:p>
            <a:fld id="{084C7002-3D38-4DB6-8AF8-2397B0C08C11}" type="slidenum">
              <a:rPr lang="fa-IR" smtClean="0"/>
              <a:pPr/>
              <a:t>‹#›</a:t>
            </a:fld>
            <a:endParaRPr lang="fa-I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a:xfrm>
            <a:off x="7924800" y="6416675"/>
            <a:ext cx="762000" cy="365125"/>
          </a:xfrm>
        </p:spPr>
        <p:txBody>
          <a:bodyPr/>
          <a:lstStyle/>
          <a:p>
            <a:fld id="{084C7002-3D38-4DB6-8AF8-2397B0C08C11}"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8971A7-F009-4BA7-A6A7-8DDC5FA524FF}" type="datetimeFigureOut">
              <a:rPr lang="fa-IR" smtClean="0"/>
              <a:pPr/>
              <a:t>30/03/1437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084C7002-3D38-4DB6-8AF8-2397B0C08C11}"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prstClr val="black"/>
              <a:schemeClr val="accent4">
                <a:tint val="45000"/>
                <a:satMod val="400000"/>
              </a:schemeClr>
            </a:duotone>
            <a:lum bright="-29000" contrast="9000"/>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48971A7-F009-4BA7-A6A7-8DDC5FA524FF}" type="datetimeFigureOut">
              <a:rPr lang="fa-IR" smtClean="0"/>
              <a:pPr/>
              <a:t>30/03/1437</a:t>
            </a:fld>
            <a:endParaRPr lang="fa-I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a-I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084C7002-3D38-4DB6-8AF8-2397B0C08C11}" type="slidenum">
              <a:rPr lang="fa-IR" smtClean="0"/>
              <a:pPr/>
              <a:t>‹#›</a:t>
            </a:fld>
            <a:endParaRPr lang="fa-IR"/>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1"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r" rtl="1"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r" rtl="1"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r" rtl="1"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r" rtl="1"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r" rtl="1"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r" rtl="1"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r" rtl="1"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r" rtl="1"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r" rtl="1"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1752" y="457200"/>
            <a:ext cx="8686800" cy="6186510"/>
          </a:xfrm>
        </p:spPr>
        <p:txBody>
          <a:bodyPr/>
          <a:lstStyle/>
          <a:p>
            <a:pPr algn="ctr"/>
            <a:r>
              <a:rPr lang="fa-IR" dirty="0" smtClean="0">
                <a:cs typeface="B Titr" pitchFamily="2" charset="-78"/>
              </a:rPr>
              <a:t/>
            </a:r>
            <a:br>
              <a:rPr lang="fa-IR" dirty="0" smtClean="0">
                <a:cs typeface="B Titr" pitchFamily="2" charset="-78"/>
              </a:rPr>
            </a:br>
            <a:r>
              <a:rPr lang="fa-IR" dirty="0" smtClean="0">
                <a:cs typeface="B Titr" pitchFamily="2" charset="-78"/>
              </a:rPr>
              <a:t/>
            </a:r>
            <a:br>
              <a:rPr lang="fa-IR" dirty="0" smtClean="0">
                <a:cs typeface="B Titr" pitchFamily="2" charset="-78"/>
              </a:rPr>
            </a:br>
            <a:r>
              <a:rPr lang="fa-IR" dirty="0" smtClean="0">
                <a:cs typeface="B Titr" pitchFamily="2" charset="-78"/>
              </a:rPr>
              <a:t>موضوع : مترو</a:t>
            </a:r>
            <a:br>
              <a:rPr lang="fa-IR" dirty="0" smtClean="0">
                <a:cs typeface="B Titr" pitchFamily="2" charset="-78"/>
              </a:rPr>
            </a:br>
            <a:r>
              <a:rPr lang="fa-IR" dirty="0" smtClean="0">
                <a:cs typeface="B Titr" pitchFamily="2" charset="-78"/>
              </a:rPr>
              <a:t/>
            </a:r>
            <a:br>
              <a:rPr lang="fa-IR" dirty="0" smtClean="0">
                <a:cs typeface="B Titr" pitchFamily="2" charset="-78"/>
              </a:rPr>
            </a:br>
            <a:r>
              <a:rPr lang="fa-IR" sz="2800" dirty="0" smtClean="0">
                <a:cs typeface="B Titr" pitchFamily="2" charset="-78"/>
              </a:rPr>
              <a:t>استاد </a:t>
            </a:r>
            <a:r>
              <a:rPr lang="fa-IR" sz="2800" smtClean="0">
                <a:cs typeface="B Titr" pitchFamily="2" charset="-78"/>
              </a:rPr>
              <a:t>: سید </a:t>
            </a:r>
            <a:r>
              <a:rPr lang="fa-IR" sz="2800" dirty="0" smtClean="0">
                <a:cs typeface="B Titr" pitchFamily="2" charset="-78"/>
              </a:rPr>
              <a:t>محمد هاشمی هفشجانی</a:t>
            </a:r>
            <a:br>
              <a:rPr lang="fa-IR" sz="2800" dirty="0" smtClean="0">
                <a:cs typeface="B Titr" pitchFamily="2" charset="-78"/>
              </a:rPr>
            </a:br>
            <a:r>
              <a:rPr lang="fa-IR" dirty="0" smtClean="0">
                <a:cs typeface="B Titr" pitchFamily="2" charset="-78"/>
              </a:rPr>
              <a:t/>
            </a:r>
            <a:br>
              <a:rPr lang="fa-IR" dirty="0" smtClean="0">
                <a:cs typeface="B Titr" pitchFamily="2" charset="-78"/>
              </a:rPr>
            </a:br>
            <a:r>
              <a:rPr lang="fa-IR" sz="2000" dirty="0" smtClean="0">
                <a:cs typeface="B Titr" pitchFamily="2" charset="-78"/>
              </a:rPr>
              <a:t>گردآورنده: مسعود عباسی</a:t>
            </a:r>
            <a:endParaRPr lang="fa-IR" sz="1100" dirty="0"/>
          </a:p>
        </p:txBody>
      </p:sp>
      <p:pic>
        <p:nvPicPr>
          <p:cNvPr id="7" name="Picture 6" descr="images11.png"/>
          <p:cNvPicPr>
            <a:picLocks noChangeAspect="1"/>
          </p:cNvPicPr>
          <p:nvPr/>
        </p:nvPicPr>
        <p:blipFill>
          <a:blip r:embed="rId2" cstate="print"/>
          <a:stretch>
            <a:fillRect/>
          </a:stretch>
        </p:blipFill>
        <p:spPr>
          <a:xfrm>
            <a:off x="3902015" y="332656"/>
            <a:ext cx="1486273" cy="229099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Autofit/>
          </a:bodyPr>
          <a:lstStyle/>
          <a:p>
            <a:r>
              <a:rPr lang="fa-IR" sz="4000" dirty="0">
                <a:solidFill>
                  <a:schemeClr val="tx1"/>
                </a:solidFill>
                <a:effectLst/>
                <a:cs typeface="B Titr" panose="00000700000000000000" pitchFamily="2" charset="-78"/>
              </a:rPr>
              <a:t>مزایا</a:t>
            </a:r>
            <a:r>
              <a:rPr lang="fa-IR" sz="2800" dirty="0">
                <a:solidFill>
                  <a:schemeClr val="tx1"/>
                </a:solidFill>
                <a:effectLst/>
                <a:cs typeface="B Nazanin" panose="00000400000000000000" pitchFamily="2" charset="-78"/>
              </a:rPr>
              <a:t/>
            </a:r>
            <a:br>
              <a:rPr lang="fa-IR" sz="280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 ریل سوم با ولتاژ ۷۵۰ ولت و جریان مستقیم</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نصب شدن در قطعات کوچک با بهترین فاصله جدا کننده</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استفاده از برق متناوب محلی در شهر برای پست های حمل و نقل و رکتیفایرها</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ساده بودن سیستم</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3600" dirty="0">
                <a:solidFill>
                  <a:schemeClr val="tx1"/>
                </a:solidFill>
                <a:effectLst/>
                <a:cs typeface="B Titr" panose="00000700000000000000" pitchFamily="2" charset="-78"/>
              </a:rPr>
              <a:t> معایب</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برای حفاظت بیشتر باید در مسیرهای مستقیم استفاده شود</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پیچیدگی در نصب کلیدها</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r>
              <a:rPr lang="fa-IR" sz="2800" dirty="0">
                <a:solidFill>
                  <a:schemeClr val="tx1"/>
                </a:solidFill>
                <a:effectLst/>
                <a:cs typeface="B Nazanin" panose="00000400000000000000" pitchFamily="2" charset="-78"/>
              </a:rPr>
              <a:t>خطر برق گرفتگی برای پرسنلی که روی خط حرکت می کنند و برای حفاظت پرسنل لازم است از روکش های عایق استفاده شود.</a:t>
            </a:r>
            <a:r>
              <a:rPr lang="fa-IR" sz="2800" b="0" dirty="0">
                <a:solidFill>
                  <a:schemeClr val="tx1"/>
                </a:solidFill>
                <a:effectLst/>
                <a:cs typeface="B Nazanin" panose="00000400000000000000" pitchFamily="2" charset="-78"/>
              </a:rPr>
              <a:t/>
            </a:r>
            <a:br>
              <a:rPr lang="fa-IR" sz="2800" b="0" dirty="0">
                <a:solidFill>
                  <a:schemeClr val="tx1"/>
                </a:solidFill>
                <a:effectLst/>
                <a:cs typeface="B Nazanin" panose="00000400000000000000" pitchFamily="2" charset="-78"/>
              </a:rPr>
            </a:br>
            <a:endParaRPr lang="en-US" sz="2800" dirty="0">
              <a:solidFill>
                <a:schemeClr val="tx1"/>
              </a:solidFill>
              <a:cs typeface="B Nazanin" panose="00000400000000000000" pitchFamily="2" charset="-78"/>
            </a:endParaRPr>
          </a:p>
        </p:txBody>
      </p:sp>
    </p:spTree>
    <p:extLst>
      <p:ext uri="{BB962C8B-B14F-4D97-AF65-F5344CB8AC3E}">
        <p14:creationId xmlns:p14="http://schemas.microsoft.com/office/powerpoint/2010/main" val="350988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Autofit/>
          </a:bodyPr>
          <a:lstStyle/>
          <a:p>
            <a:r>
              <a:rPr lang="fa-IR" sz="3200" dirty="0" smtClean="0">
                <a:solidFill>
                  <a:schemeClr val="tx1"/>
                </a:solidFill>
                <a:effectLst/>
                <a:cs typeface="B Titr" panose="00000700000000000000" pitchFamily="2" charset="-78"/>
              </a:rPr>
              <a:t>شبکه </a:t>
            </a:r>
            <a:r>
              <a:rPr lang="fa-IR" sz="3200" dirty="0">
                <a:solidFill>
                  <a:schemeClr val="tx1"/>
                </a:solidFill>
                <a:effectLst/>
                <a:cs typeface="B Titr" panose="00000700000000000000" pitchFamily="2" charset="-78"/>
              </a:rPr>
              <a:t>بالاسری</a:t>
            </a: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در این روش به کمک شبکه ای که در بالای سر قطار ایجاد می شود انرژی قطار تامین می شود</a:t>
            </a:r>
            <a:r>
              <a:rPr lang="fa-IR" sz="2400" dirty="0" smtClean="0">
                <a:solidFill>
                  <a:schemeClr val="tx1"/>
                </a:solidFill>
                <a:effectLst/>
                <a:cs typeface="B Nazanin" panose="00000400000000000000" pitchFamily="2" charset="-78"/>
              </a:rPr>
              <a:t>.</a:t>
            </a:r>
            <a:br>
              <a:rPr lang="fa-IR" sz="2400" dirty="0" smtClean="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3200" dirty="0" smtClean="0">
                <a:solidFill>
                  <a:schemeClr val="tx1"/>
                </a:solidFill>
                <a:effectLst/>
                <a:cs typeface="B Titr" panose="00000700000000000000" pitchFamily="2" charset="-78"/>
              </a:rPr>
              <a:t>مزایا</a:t>
            </a: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در پست ها تنظیم کننده ها لازم نیست زیاد حساس باشند.</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ساییدگی پانتو گراف نسبت به جاروبک در ریل سوم کمتر است.</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صدا در شبکه بالاسری نسبت به ریل سوم کمتر است.</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برای تعمیرات ریل نیاز به قطع کردن برق نیست.</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خطرات جانی برای افرادی که از روی ریل حرکت می کنند بسیار کم است.</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 </a:t>
            </a:r>
            <a:r>
              <a:rPr lang="fa-IR" sz="3200" dirty="0">
                <a:solidFill>
                  <a:schemeClr val="tx1"/>
                </a:solidFill>
                <a:effectLst/>
                <a:cs typeface="B Titr" panose="00000700000000000000" pitchFamily="2" charset="-78"/>
              </a:rPr>
              <a:t>معایب</a:t>
            </a: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دشواری در تنظیمات اولیه شبکه</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دشواری در ترمیم شبکه بعد از سوانح</a:t>
            </a:r>
            <a:br>
              <a:rPr lang="fa-IR" sz="240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خطرات رعد وبرق و شاخ و برگ درختان محیط های باز</a:t>
            </a:r>
            <a:br>
              <a:rPr lang="fa-IR" sz="2400" dirty="0">
                <a:solidFill>
                  <a:schemeClr val="tx1"/>
                </a:solidFill>
                <a:effectLst/>
                <a:cs typeface="B Nazanin" panose="00000400000000000000" pitchFamily="2" charset="-78"/>
              </a:rPr>
            </a:br>
            <a:endParaRPr lang="en-US" sz="2400" dirty="0">
              <a:solidFill>
                <a:schemeClr val="tx1"/>
              </a:solidFill>
              <a:cs typeface="B Nazanin" panose="00000400000000000000" pitchFamily="2" charset="-78"/>
            </a:endParaRPr>
          </a:p>
        </p:txBody>
      </p:sp>
    </p:spTree>
    <p:extLst>
      <p:ext uri="{BB962C8B-B14F-4D97-AF65-F5344CB8AC3E}">
        <p14:creationId xmlns:p14="http://schemas.microsoft.com/office/powerpoint/2010/main" val="1378026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797172"/>
          </a:xfrm>
        </p:spPr>
        <p:txBody>
          <a:bodyPr>
            <a:normAutofit/>
          </a:bodyPr>
          <a:lstStyle/>
          <a:p>
            <a:pPr lvl="0" fontAlgn="base">
              <a:spcAft>
                <a:spcPct val="0"/>
              </a:spcAft>
            </a:pPr>
            <a:r>
              <a:rPr lang="fa-IR" sz="2800" dirty="0" smtClean="0">
                <a:ln>
                  <a:noFill/>
                </a:ln>
                <a:solidFill>
                  <a:schemeClr val="tx1"/>
                </a:solidFill>
                <a:effectLst/>
                <a:latin typeface="Times New Roman" pitchFamily="18" charset="0"/>
                <a:ea typeface="Times New Roman" pitchFamily="18" charset="0"/>
                <a:cs typeface="B Titr" panose="00000700000000000000" pitchFamily="2" charset="-78"/>
              </a:rPr>
              <a:t>مترو در ایران و اهواز</a:t>
            </a:r>
            <a:r>
              <a:rPr lang="fa-IR" sz="2400" dirty="0" smtClean="0">
                <a:ln>
                  <a:noFill/>
                </a:ln>
                <a:solidFill>
                  <a:schemeClr val="tx1"/>
                </a:solidFill>
                <a:effectLst/>
                <a:latin typeface="Times New Roman" pitchFamily="18" charset="0"/>
                <a:ea typeface="Times New Roman" pitchFamily="18" charset="0"/>
                <a:cs typeface="B Nazanin" pitchFamily="2" charset="-78"/>
              </a:rPr>
              <a:t/>
            </a:r>
            <a:br>
              <a:rPr lang="fa-IR" sz="2400" dirty="0" smtClean="0">
                <a:ln>
                  <a:noFill/>
                </a:ln>
                <a:solidFill>
                  <a:schemeClr val="tx1"/>
                </a:solidFill>
                <a:effectLst/>
                <a:latin typeface="Times New Roman" pitchFamily="18" charset="0"/>
                <a:ea typeface="Times New Roman" pitchFamily="18"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
            </a:r>
            <a:br>
              <a:rPr lang="fa-IR" sz="2400" dirty="0" smtClean="0">
                <a:ln>
                  <a:noFill/>
                </a:ln>
                <a:solidFill>
                  <a:schemeClr val="tx1"/>
                </a:solidFill>
                <a:effectLst/>
                <a:latin typeface="Times New Roman" pitchFamily="18" charset="0"/>
                <a:ea typeface="Times New Roman" pitchFamily="18"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پیشنهاد استفاده از مترو برای اولین بار در طرح جامع تهران مصوب سال۱۳۴۹ شمسی به عنوان یک سند رسمی مطرح شد.</a:t>
            </a:r>
            <a:r>
              <a:rPr lang="en-US" sz="2400" dirty="0" smtClean="0">
                <a:ln>
                  <a:noFill/>
                </a:ln>
                <a:solidFill>
                  <a:schemeClr val="tx1"/>
                </a:solidFill>
                <a:effectLst/>
                <a:latin typeface="Arial" pitchFamily="34" charset="0"/>
                <a:cs typeface="B Nazanin" pitchFamily="2" charset="-78"/>
              </a:rPr>
              <a:t/>
            </a:r>
            <a:br>
              <a:rPr lang="en-US" sz="2400" dirty="0" smtClean="0">
                <a:ln>
                  <a:noFill/>
                </a:ln>
                <a:solidFill>
                  <a:schemeClr val="tx1"/>
                </a:solidFill>
                <a:effectLst/>
                <a:latin typeface="Arial" pitchFamily="34"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شهرهای صاحب مترو در ایران : تهران و مشهد </a:t>
            </a:r>
            <a:r>
              <a:rPr lang="en-US" sz="2400" dirty="0" smtClean="0">
                <a:ln>
                  <a:noFill/>
                </a:ln>
                <a:solidFill>
                  <a:schemeClr val="tx1"/>
                </a:solidFill>
                <a:effectLst/>
                <a:latin typeface="Arial" pitchFamily="34" charset="0"/>
                <a:cs typeface="B Nazanin" pitchFamily="2" charset="-78"/>
              </a:rPr>
              <a:t/>
            </a:r>
            <a:br>
              <a:rPr lang="en-US" sz="2400" dirty="0" smtClean="0">
                <a:ln>
                  <a:noFill/>
                </a:ln>
                <a:solidFill>
                  <a:schemeClr val="tx1"/>
                </a:solidFill>
                <a:effectLst/>
                <a:latin typeface="Arial" pitchFamily="34"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شهرهای در حال احداث مترو : اهواز ، تبریز ، کرج ، کرمانشاه ، اصفهان ، شیراز </a:t>
            </a:r>
            <a:r>
              <a:rPr lang="fa-IR" sz="2400" dirty="0" smtClean="0">
                <a:ln>
                  <a:noFill/>
                </a:ln>
                <a:solidFill>
                  <a:schemeClr val="tx1"/>
                </a:solidFill>
                <a:effectLst/>
                <a:latin typeface="Arial" pitchFamily="34" charset="0"/>
                <a:cs typeface="B Nazanin" pitchFamily="2" charset="-78"/>
              </a:rPr>
              <a:t/>
            </a:r>
            <a:br>
              <a:rPr lang="fa-IR" sz="2400" dirty="0" smtClean="0">
                <a:ln>
                  <a:noFill/>
                </a:ln>
                <a:solidFill>
                  <a:schemeClr val="tx1"/>
                </a:solidFill>
                <a:effectLst/>
                <a:latin typeface="Arial" pitchFamily="34" charset="0"/>
                <a:cs typeface="B Nazanin" pitchFamily="2" charset="-78"/>
              </a:rPr>
            </a:br>
            <a:endParaRPr lang="fa-IR" sz="2400" dirty="0">
              <a:solidFill>
                <a:schemeClr val="tx1"/>
              </a:solidFill>
              <a:cs typeface="B Nazanin" pitchFamily="2" charset="-78"/>
            </a:endParaRPr>
          </a:p>
        </p:txBody>
      </p:sp>
      <p:pic>
        <p:nvPicPr>
          <p:cNvPr id="5" name="Content Placeholder 4" descr="84.8.86.jpg"/>
          <p:cNvPicPr>
            <a:picLocks noGrp="1" noChangeAspect="1"/>
          </p:cNvPicPr>
          <p:nvPr>
            <p:ph sz="half" idx="1"/>
          </p:nvPr>
        </p:nvPicPr>
        <p:blipFill>
          <a:blip r:embed="rId2" cstate="print"/>
          <a:stretch>
            <a:fillRect/>
          </a:stretch>
        </p:blipFill>
        <p:spPr>
          <a:xfrm>
            <a:off x="357158" y="3071810"/>
            <a:ext cx="4121856" cy="28673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75620" y="3071810"/>
            <a:ext cx="4038600" cy="3028950"/>
          </a:xfrm>
        </p:spPr>
      </p:pic>
    </p:spTree>
    <p:extLst>
      <p:ext uri="{BB962C8B-B14F-4D97-AF65-F5344CB8AC3E}">
        <p14:creationId xmlns:p14="http://schemas.microsoft.com/office/powerpoint/2010/main" val="13089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
          <p:cNvSpPr>
            <a:spLocks noChangeArrowheads="1"/>
          </p:cNvSpPr>
          <p:nvPr/>
        </p:nvSpPr>
        <p:spPr bwMode="auto">
          <a:xfrm>
            <a:off x="3786182" y="428604"/>
            <a:ext cx="157160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مقدمه :</a:t>
            </a:r>
            <a:endParaRPr kumimoji="0" lang="fa-IR" sz="3200" b="0" i="0" u="none" strike="noStrike" cap="none" normalizeH="0" baseline="0" dirty="0" smtClean="0">
              <a:ln>
                <a:noFill/>
              </a:ln>
              <a:solidFill>
                <a:schemeClr val="tx1"/>
              </a:solidFill>
              <a:effectLst/>
              <a:latin typeface="Arial" pitchFamily="34" charset="0"/>
              <a:cs typeface="B Titr" pitchFamily="2" charset="-78"/>
            </a:endParaRPr>
          </a:p>
        </p:txBody>
      </p:sp>
      <p:sp>
        <p:nvSpPr>
          <p:cNvPr id="18" name="Rectangle 6"/>
          <p:cNvSpPr>
            <a:spLocks noChangeArrowheads="1"/>
          </p:cNvSpPr>
          <p:nvPr/>
        </p:nvSpPr>
        <p:spPr bwMode="auto">
          <a:xfrm>
            <a:off x="357158" y="1071546"/>
            <a:ext cx="835824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سازمان قطارشهري اهواز در سال 1381 تاسیس شد. در فاصله زماني سال 81 تا 85 انجام طرح مطالعات ترافيكي شهر اهواز توسط مهندس مشاور انديشكار بررسي و به تصويب كميته فني شوراي عالي ترافيك رسيد. که دران براي شهر اهواز 4 خط مترو پيش بيني شد.</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طراحی مقدماتی خط یک توسط مهندسین مشاور ايمر (از ايران) با همكاري شرکت سمالي (از فرانسه)  انجام  و در اواخر سال 84 مناقصه  اجراي خط يك برگزار شد كه در اين مناقصه شركت كيسون از ايران و نورينكو از چين به صورت كنسرسيوم برنده مناقصه اعلام  و كار اجراي خط يك از نيمه دوم سال 85  اغازشد.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قرارداد اجراي خط يك با مشاركت كيسون نورينكو بصورت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EPCF</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بوده است.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19" name="Rectangle 18"/>
          <p:cNvSpPr/>
          <p:nvPr/>
        </p:nvSpPr>
        <p:spPr>
          <a:xfrm>
            <a:off x="2071670" y="4714884"/>
            <a:ext cx="5000660" cy="1692771"/>
          </a:xfrm>
          <a:prstGeom prst="rect">
            <a:avLst/>
          </a:prstGeom>
        </p:spPr>
        <p:txBody>
          <a:bodyPr wrap="square">
            <a:spAutoFit/>
          </a:bodyPr>
          <a:lstStyle/>
          <a:p>
            <a:pPr lvl="0" algn="ctr" fontAlgn="base">
              <a:spcBef>
                <a:spcPct val="0"/>
              </a:spcBef>
              <a:spcAft>
                <a:spcPct val="0"/>
              </a:spcAft>
            </a:pPr>
            <a:r>
              <a:rPr lang="en-US" sz="4400" dirty="0">
                <a:solidFill>
                  <a:prstClr val="white"/>
                </a:solidFill>
                <a:latin typeface="Calibri" pitchFamily="34" charset="0"/>
                <a:ea typeface="Calibri" pitchFamily="34" charset="0"/>
                <a:cs typeface="B Nazanin" pitchFamily="2" charset="-78"/>
              </a:rPr>
              <a:t>E </a:t>
            </a:r>
            <a:r>
              <a:rPr lang="en-US" sz="4400" dirty="0" smtClean="0">
                <a:solidFill>
                  <a:prstClr val="white"/>
                </a:solidFill>
                <a:latin typeface="Calibri" pitchFamily="34" charset="0"/>
                <a:ea typeface="Calibri" pitchFamily="34" charset="0"/>
                <a:cs typeface="B Nazanin" pitchFamily="2" charset="-78"/>
              </a:rPr>
              <a:t>       P         </a:t>
            </a:r>
            <a:r>
              <a:rPr lang="en-US" sz="4400" dirty="0">
                <a:solidFill>
                  <a:prstClr val="white"/>
                </a:solidFill>
                <a:latin typeface="Calibri" pitchFamily="34" charset="0"/>
                <a:ea typeface="Calibri" pitchFamily="34" charset="0"/>
                <a:cs typeface="B Nazanin" pitchFamily="2" charset="-78"/>
              </a:rPr>
              <a:t>C   </a:t>
            </a:r>
            <a:r>
              <a:rPr lang="en-US" sz="4400" dirty="0" smtClean="0">
                <a:solidFill>
                  <a:prstClr val="white"/>
                </a:solidFill>
                <a:latin typeface="Calibri" pitchFamily="34" charset="0"/>
                <a:ea typeface="Calibri" pitchFamily="34" charset="0"/>
                <a:cs typeface="B Nazanin" pitchFamily="2" charset="-78"/>
              </a:rPr>
              <a:t>      F</a:t>
            </a:r>
          </a:p>
          <a:p>
            <a:pPr lvl="0" algn="ctr" fontAlgn="base">
              <a:spcBef>
                <a:spcPct val="0"/>
              </a:spcBef>
              <a:spcAft>
                <a:spcPct val="0"/>
              </a:spcAft>
            </a:pPr>
            <a:endParaRPr lang="en-US" sz="2000" dirty="0">
              <a:solidFill>
                <a:prstClr val="white"/>
              </a:solidFill>
              <a:latin typeface="Calibri" pitchFamily="34" charset="0"/>
              <a:cs typeface="B Nazanin" pitchFamily="2" charset="-78"/>
            </a:endParaRPr>
          </a:p>
          <a:p>
            <a:pPr lvl="0" algn="ctr" fontAlgn="base">
              <a:spcBef>
                <a:spcPct val="0"/>
              </a:spcBef>
              <a:spcAft>
                <a:spcPct val="0"/>
              </a:spcAft>
            </a:pPr>
            <a:endParaRPr lang="en-US" sz="2000" dirty="0">
              <a:solidFill>
                <a:prstClr val="white"/>
              </a:solidFill>
              <a:latin typeface="Arial" pitchFamily="34" charset="0"/>
              <a:cs typeface="B Nazanin" pitchFamily="2" charset="-78"/>
            </a:endParaRPr>
          </a:p>
          <a:p>
            <a:pPr lvl="0" algn="ctr" eaLnBrk="0" fontAlgn="base" hangingPunct="0">
              <a:spcBef>
                <a:spcPct val="0"/>
              </a:spcBef>
              <a:spcAft>
                <a:spcPct val="0"/>
              </a:spcAft>
            </a:pPr>
            <a:r>
              <a:rPr lang="fa-IR" sz="2000" dirty="0">
                <a:solidFill>
                  <a:prstClr val="white"/>
                </a:solidFill>
                <a:latin typeface="Calibri" pitchFamily="34" charset="0"/>
                <a:ea typeface="Calibri" pitchFamily="34" charset="0"/>
                <a:cs typeface="B Nazanin" pitchFamily="2" charset="-78"/>
              </a:rPr>
              <a:t>فاينانس  كارهاي ساختماني     تهيه تجهيزات        طراحي</a:t>
            </a:r>
            <a:endParaRPr lang="fa-IR" sz="2000" dirty="0">
              <a:solidFill>
                <a:prstClr val="white"/>
              </a:solidFill>
              <a:latin typeface="Arial" pitchFamily="34" charset="0"/>
              <a:cs typeface="B Nazanin" pitchFamily="2" charset="-78"/>
            </a:endParaRPr>
          </a:p>
        </p:txBody>
      </p:sp>
      <p:sp>
        <p:nvSpPr>
          <p:cNvPr id="20" name="Down Arrow 19"/>
          <p:cNvSpPr/>
          <p:nvPr/>
        </p:nvSpPr>
        <p:spPr>
          <a:xfrm>
            <a:off x="2428860" y="5429264"/>
            <a:ext cx="214314" cy="5000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21" name="Down Arrow 20"/>
          <p:cNvSpPr/>
          <p:nvPr/>
        </p:nvSpPr>
        <p:spPr>
          <a:xfrm>
            <a:off x="3714744" y="5429264"/>
            <a:ext cx="214314" cy="5000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22" name="Down Arrow 21"/>
          <p:cNvSpPr/>
          <p:nvPr/>
        </p:nvSpPr>
        <p:spPr>
          <a:xfrm>
            <a:off x="5214942" y="5429264"/>
            <a:ext cx="214314" cy="5000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23" name="Down Arrow 22"/>
          <p:cNvSpPr/>
          <p:nvPr/>
        </p:nvSpPr>
        <p:spPr>
          <a:xfrm>
            <a:off x="6572264" y="5429264"/>
            <a:ext cx="214314" cy="50006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4043006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Scale>
                                      <p:cBhvr>
                                        <p:cTn id="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7"/>
                                        </p:tgtEl>
                                        <p:attrNameLst>
                                          <p:attrName>ppt_x</p:attrName>
                                          <p:attrName>ppt_y</p:attrName>
                                        </p:attrNameLst>
                                      </p:cBhvr>
                                    </p:animMotion>
                                    <p:animEffect transition="in" filter="fade">
                                      <p:cBhvr>
                                        <p:cTn id="9" dur="1000"/>
                                        <p:tgtEl>
                                          <p:spTgt spid="17"/>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20" dur="1000" fill="hold"/>
                                        <p:tgtEl>
                                          <p:spTgt spid="1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20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3286116" y="272457"/>
            <a:ext cx="285847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3200" b="1" i="0" u="none" strike="noStrike" cap="none" normalizeH="0" baseline="0" dirty="0" smtClean="0">
                <a:ln>
                  <a:noFill/>
                </a:ln>
                <a:solidFill>
                  <a:schemeClr val="tx1"/>
                </a:solidFill>
                <a:effectLst/>
                <a:latin typeface="Calibri" pitchFamily="34" charset="0"/>
                <a:ea typeface="Calibri" pitchFamily="34" charset="0"/>
                <a:cs typeface="B Titr" pitchFamily="2" charset="-78"/>
              </a:rPr>
              <a:t>مشخصات خط يك </a:t>
            </a:r>
            <a:endParaRPr kumimoji="0" lang="fa-IR" sz="3200" b="0" i="0" u="none" strike="noStrike" cap="none" normalizeH="0" baseline="0" dirty="0" smtClean="0">
              <a:ln>
                <a:noFill/>
              </a:ln>
              <a:solidFill>
                <a:schemeClr val="tx1"/>
              </a:solidFill>
              <a:effectLst/>
              <a:latin typeface="Arial" pitchFamily="34" charset="0"/>
              <a:cs typeface="B Titr" pitchFamily="2" charset="-78"/>
            </a:endParaRPr>
          </a:p>
        </p:txBody>
      </p:sp>
      <p:sp>
        <p:nvSpPr>
          <p:cNvPr id="3" name="Rectangle 2"/>
          <p:cNvSpPr>
            <a:spLocks noChangeArrowheads="1"/>
          </p:cNvSpPr>
          <p:nvPr/>
        </p:nvSpPr>
        <p:spPr bwMode="auto">
          <a:xfrm>
            <a:off x="571472" y="847066"/>
            <a:ext cx="792961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خط يك بطول 23 كيلومتر و 24 ايستگاه در عمق 17 متري زمين طراحي شده و از شمال شرقي شهر اهواز واقع در زرگان شروع و با گذر از خيابان نادري در مركز شهر و عبور از زير رودخانه كارون به فلكه ساعت و سپس به فلكه دانشگاه و در نهايت به امتداد اتوبان گلستان تا بيمارستان شهيد بقايي در جنوب غربي اهواز ادامه پيدا مي كند.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p:txBody>
      </p:sp>
      <p:pic>
        <p:nvPicPr>
          <p:cNvPr id="4" name="Picture 3" descr="Ahwaz-Map.jpg"/>
          <p:cNvPicPr>
            <a:picLocks noChangeAspect="1"/>
          </p:cNvPicPr>
          <p:nvPr/>
        </p:nvPicPr>
        <p:blipFill>
          <a:blip r:embed="rId2" cstate="print"/>
          <a:stretch>
            <a:fillRect/>
          </a:stretch>
        </p:blipFill>
        <p:spPr>
          <a:xfrm>
            <a:off x="2786050" y="2521470"/>
            <a:ext cx="3643338" cy="2336290"/>
          </a:xfrm>
          <a:prstGeom prst="rect">
            <a:avLst/>
          </a:prstGeom>
        </p:spPr>
      </p:pic>
      <p:sp>
        <p:nvSpPr>
          <p:cNvPr id="5" name="Rectangle 4"/>
          <p:cNvSpPr/>
          <p:nvPr/>
        </p:nvSpPr>
        <p:spPr>
          <a:xfrm>
            <a:off x="642910" y="4929198"/>
            <a:ext cx="7858164" cy="1569660"/>
          </a:xfrm>
          <a:prstGeom prst="rect">
            <a:avLst/>
          </a:prstGeom>
        </p:spPr>
        <p:txBody>
          <a:bodyPr wrap="square">
            <a:spAutoFit/>
          </a:bodyPr>
          <a:lstStyle/>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اين خط شامل دو تونل با قطر داخلي</a:t>
            </a:r>
            <a:r>
              <a:rPr kumimoji="0" lang="en-US" sz="2400" b="0" i="0" u="none" strike="noStrike" cap="none" normalizeH="0" dirty="0" smtClean="0">
                <a:ln>
                  <a:noFill/>
                </a:ln>
                <a:solidFill>
                  <a:schemeClr val="tx1"/>
                </a:solidFill>
                <a:effectLst/>
                <a:latin typeface="Calibri" pitchFamily="34" charset="0"/>
                <a:ea typeface="Calibri" pitchFamily="34" charset="0"/>
                <a:cs typeface="B Nazanin" pitchFamily="2" charset="-78"/>
              </a:rPr>
              <a:t> 5.9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جهت رفت و برگشت پيش بيني شده، هر قطار شامل 5 واگن و گنجايش ظرفيت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750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نفرمسافر ميباشد (ساعت پيك  ) </a:t>
            </a:r>
            <a:r>
              <a:rPr kumimoji="0" lang="fa-IR" sz="2400" b="0" i="0" u="none" strike="noStrike" cap="none" normalizeH="0" baseline="0" dirty="0" smtClean="0">
                <a:ln>
                  <a:noFill/>
                </a:ln>
                <a:solidFill>
                  <a:schemeClr val="tx1"/>
                </a:solidFill>
                <a:effectLst/>
                <a:latin typeface="Calibri"/>
                <a:ea typeface="Calibri" pitchFamily="34" charset="0"/>
                <a:cs typeface="B Nazanin" pitchFamily="2" charset="-78"/>
              </a:rPr>
              <a:t>–</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زمان رفت و برگشت با توجه به سرعت متوسط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KM35</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در ساعت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1:15</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دقيقه زمان مي برد.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p:txBody>
      </p:sp>
    </p:spTree>
    <p:extLst>
      <p:ext uri="{BB962C8B-B14F-4D97-AF65-F5344CB8AC3E}">
        <p14:creationId xmlns:p14="http://schemas.microsoft.com/office/powerpoint/2010/main" val="123383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2" presetClass="entr" presetSubtype="4"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par>
                          <p:cTn id="21" fill="hold">
                            <p:stCondLst>
                              <p:cond delay="30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0034" y="857232"/>
            <a:ext cx="814393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جهت خط يك 30 قطار كه شامل 150 واگن مي باشد در نظر گرفته شده است كه اين قطارها وظيفه دارند در هر ساعت 17.500</a:t>
            </a:r>
            <a:r>
              <a:rPr kumimoji="0" lang="fa-IR" sz="2400" b="0" i="0" u="none" strike="noStrike" cap="none" normalizeH="0" dirty="0" smtClean="0">
                <a:ln>
                  <a:noFill/>
                </a:ln>
                <a:solidFill>
                  <a:schemeClr val="tx1"/>
                </a:solidFill>
                <a:effectLst/>
                <a:latin typeface="Calibri" pitchFamily="34" charset="0"/>
                <a:ea typeface="Calibri" pitchFamily="34" charset="0"/>
                <a:cs typeface="B Nazanin" pitchFamily="2" charset="-78"/>
              </a:rPr>
              <a:t> </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نفر را در هر مسير رفت و برگشت جابجا كنند.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در هر خط يك پاركينگ و يك مركز دپو (جايي كه داراي تعميرگاه شستشوي قطار رستوران و استراحت گاه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مي باشد.)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در خط يك 6 عدد باكس كراس اور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Cross over</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جهت جابجايي قطار ها در خطوط ريلي پيش بيني شده است.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كراس آور: باكسي در عمق 17.5 متري زمين با عرض23 متر و طول100  متر می باشد.</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خط يك داراي ساختمان اداري و مركز فرمان به مساحت تقريبي  5000 متر پيش بيني شده كه كار هدايت كليه قطارها بر عهده مركز فرمان مي باشد.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جهت ساخت اين دو حلقه تونل، پيمانكار (كيسون) نسبت به خريد دو دستگاه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TBM</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(دستگاه حفاري تونل) و تجهيزات پشتيباني آن اقدام كرده و كارخانه اي در انتهاي خط در جنوب غربي جهت ساخت و توليد سگمنت هاي مورد نياز احداث نموده است. </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Tree>
    <p:extLst>
      <p:ext uri="{BB962C8B-B14F-4D97-AF65-F5344CB8AC3E}">
        <p14:creationId xmlns:p14="http://schemas.microsoft.com/office/powerpoint/2010/main" val="276108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596" y="357728"/>
            <a:ext cx="8358214"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eaLnBrk="1" fontAlgn="base" latinLnBrk="0" hangingPunct="1">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در پوشش داخلي تونلها پس از حفاري بوسيله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TBM</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از قطعات سگمنت(قطعه) استفاده مي شود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كه هر 6 قطعه آن يك رينگ كامل با قطر داخلي 5.9 و قطعه خارجي 6.3 و بطول 1.5 را تشكيل مي دهد.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جهت اب بندي تونل در محل اتصال سگمنت ها به هم ديگر لاستيك هايي تعبيه شده كه در اثر فشرده شدن سگمنت ها به هم ديگر جلوي نفوذ آب به داخل تونل را مي گيرد (لاستيك آب بند </a:t>
            </a:r>
            <a:r>
              <a:rPr kumimoji="0" lang="en-US"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gas </a:t>
            </a:r>
            <a:r>
              <a:rPr kumimoji="0" lang="en-US" sz="2400" b="0" i="0" u="none" strike="noStrike" cap="none" normalizeH="0" baseline="0" dirty="0" err="1" smtClean="0">
                <a:ln>
                  <a:noFill/>
                </a:ln>
                <a:solidFill>
                  <a:schemeClr val="tx1"/>
                </a:solidFill>
                <a:effectLst/>
                <a:latin typeface="Calibri" pitchFamily="34" charset="0"/>
                <a:ea typeface="Calibri" pitchFamily="34" charset="0"/>
                <a:cs typeface="B Nazanin" pitchFamily="2" charset="-78"/>
              </a:rPr>
              <a:t>ket</a:t>
            </a: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a:t>
            </a:r>
          </a:p>
          <a:p>
            <a:pPr marL="0" marR="0" lvl="0" indent="0" algn="just" defTabSz="914400" eaLnBrk="0" fontAlgn="base" latinLnBrk="0" hangingPunct="0">
              <a:lnSpc>
                <a:spcPct val="100000"/>
              </a:lnSpc>
              <a:spcBef>
                <a:spcPct val="0"/>
              </a:spcBef>
              <a:spcAft>
                <a:spcPct val="0"/>
              </a:spcAft>
              <a:buClrTx/>
              <a:buSzTx/>
              <a:buFontTx/>
              <a:buNone/>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با توجه به اينكه قطر حفاري از قطر بيروني سگمنت هاي تونل بيشتر مي باشد پس از كارگزاري سگمنت ها نسبت به تزريق گروت (ملات بسيار ريز دانه ) جهت اب بندي بيشتر استفاده مي شود. </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pic>
        <p:nvPicPr>
          <p:cNvPr id="3" name="Picture 2" descr="638_346.jpg"/>
          <p:cNvPicPr>
            <a:picLocks noChangeAspect="1"/>
          </p:cNvPicPr>
          <p:nvPr/>
        </p:nvPicPr>
        <p:blipFill>
          <a:blip r:embed="rId2" cstate="print"/>
          <a:stretch>
            <a:fillRect/>
          </a:stretch>
        </p:blipFill>
        <p:spPr>
          <a:xfrm>
            <a:off x="2424435" y="3786190"/>
            <a:ext cx="3716872" cy="27876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9285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iterate type="lt">
                                    <p:tmPct val="5000"/>
                                  </p:iterate>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fltVal val="0"/>
                                          </p:val>
                                        </p:tav>
                                        <p:tav tm="100000">
                                          <p:val>
                                            <p:strVal val="#ppt_w"/>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style.rotation</p:attrName>
                                        </p:attrNameLst>
                                      </p:cBhvr>
                                      <p:tavLst>
                                        <p:tav tm="0">
                                          <p:val>
                                            <p:fltVal val="90"/>
                                          </p:val>
                                        </p:tav>
                                        <p:tav tm="100000">
                                          <p:val>
                                            <p:fltVal val="0"/>
                                          </p:val>
                                        </p:tav>
                                      </p:tavLst>
                                    </p:anim>
                                    <p:animEffect transition="in" filter="fade">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28596" y="1405015"/>
            <a:ext cx="8286775"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عمده مشکلات این پروژه در خصوص عدم پیشرفت برابر برنامه زمان بندي شده، مشکلات مالی پروژه میباشد. اين پروژه میبایست در 5 يا 6 سال به اتمام می رسیده و با توجه به هزینه بالای  آن که بالغ بر 3 هزار ميليارد تومان مي باشد می بایستي بين 500 تا 600 ميليارد تومان هر ساله به اين پروژه تزريق میشود. که با توجه به مشکلات مالي و تزريق  مبالغي خيلي کمتر از اين کار به درازا کشيده شده است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تامين مالي اين پروژه بصورت فاينانس بوده و قرار بود شرکت نورينکو چين پس از تامين فاينانس نسبت به تهيه و نصب تجهیزات اقدام نماید اما بابه تعويق افتادن این موضوع پروژه دچار مشکلات زياد گرديد. </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با توجه به اينکه تهيه و خريد بسياري از تجهيزات تخصصي مربوط به پروژه ، از کشورهاي مرتبط صورت می گیرد، همچنين تحريم هاي چند ساله اخير باعث به تاخير افتادن زمان تهيه و ورود به موقع اين تجهيزات به کشور شده لذا اين عوامل موجب کند شدن اجرای پروژه و عدم پيشروي طبق برنامه زمانبندي شده است.  </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3" name="Rectangle 2"/>
          <p:cNvSpPr/>
          <p:nvPr/>
        </p:nvSpPr>
        <p:spPr>
          <a:xfrm>
            <a:off x="2928926" y="500042"/>
            <a:ext cx="3252814" cy="584775"/>
          </a:xfrm>
          <a:prstGeom prst="rect">
            <a:avLst/>
          </a:prstGeom>
        </p:spPr>
        <p:txBody>
          <a:bodyPr wrap="none">
            <a:spAutoFit/>
          </a:bodyPr>
          <a:lstStyle/>
          <a:p>
            <a:r>
              <a:rPr lang="fa-IR" sz="3200" b="1" dirty="0">
                <a:cs typeface="B Titr" pitchFamily="2" charset="-78"/>
              </a:rPr>
              <a:t>مشکلات قطار شهري :</a:t>
            </a:r>
            <a:endParaRPr lang="fa-IR" sz="3200" dirty="0">
              <a:cs typeface="B Titr" pitchFamily="2" charset="-78"/>
            </a:endParaRPr>
          </a:p>
        </p:txBody>
      </p:sp>
    </p:spTree>
    <p:extLst>
      <p:ext uri="{BB962C8B-B14F-4D97-AF65-F5344CB8AC3E}">
        <p14:creationId xmlns:p14="http://schemas.microsoft.com/office/powerpoint/2010/main" val="24032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80">
                                          <p:stCondLst>
                                            <p:cond delay="0"/>
                                          </p:stCondLst>
                                        </p:cTn>
                                        <p:tgtEl>
                                          <p:spTgt spid="2"/>
                                        </p:tgtEl>
                                      </p:cBhvr>
                                    </p:animEffect>
                                    <p:anim calcmode="lin" valueType="num">
                                      <p:cBhvr>
                                        <p:cTn id="1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9" dur="26">
                                          <p:stCondLst>
                                            <p:cond delay="650"/>
                                          </p:stCondLst>
                                        </p:cTn>
                                        <p:tgtEl>
                                          <p:spTgt spid="2"/>
                                        </p:tgtEl>
                                      </p:cBhvr>
                                      <p:to x="100000" y="60000"/>
                                    </p:animScale>
                                    <p:animScale>
                                      <p:cBhvr>
                                        <p:cTn id="20" dur="166" decel="50000">
                                          <p:stCondLst>
                                            <p:cond delay="676"/>
                                          </p:stCondLst>
                                        </p:cTn>
                                        <p:tgtEl>
                                          <p:spTgt spid="2"/>
                                        </p:tgtEl>
                                      </p:cBhvr>
                                      <p:to x="100000" y="100000"/>
                                    </p:animScale>
                                    <p:animScale>
                                      <p:cBhvr>
                                        <p:cTn id="21" dur="26">
                                          <p:stCondLst>
                                            <p:cond delay="1312"/>
                                          </p:stCondLst>
                                        </p:cTn>
                                        <p:tgtEl>
                                          <p:spTgt spid="2"/>
                                        </p:tgtEl>
                                      </p:cBhvr>
                                      <p:to x="100000" y="80000"/>
                                    </p:animScale>
                                    <p:animScale>
                                      <p:cBhvr>
                                        <p:cTn id="22" dur="166" decel="50000">
                                          <p:stCondLst>
                                            <p:cond delay="1338"/>
                                          </p:stCondLst>
                                        </p:cTn>
                                        <p:tgtEl>
                                          <p:spTgt spid="2"/>
                                        </p:tgtEl>
                                      </p:cBhvr>
                                      <p:to x="100000" y="100000"/>
                                    </p:animScale>
                                    <p:animScale>
                                      <p:cBhvr>
                                        <p:cTn id="23" dur="26">
                                          <p:stCondLst>
                                            <p:cond delay="1642"/>
                                          </p:stCondLst>
                                        </p:cTn>
                                        <p:tgtEl>
                                          <p:spTgt spid="2"/>
                                        </p:tgtEl>
                                      </p:cBhvr>
                                      <p:to x="100000" y="90000"/>
                                    </p:animScale>
                                    <p:animScale>
                                      <p:cBhvr>
                                        <p:cTn id="24" dur="166" decel="50000">
                                          <p:stCondLst>
                                            <p:cond delay="1668"/>
                                          </p:stCondLst>
                                        </p:cTn>
                                        <p:tgtEl>
                                          <p:spTgt spid="2"/>
                                        </p:tgtEl>
                                      </p:cBhvr>
                                      <p:to x="100000" y="100000"/>
                                    </p:animScale>
                                    <p:animScale>
                                      <p:cBhvr>
                                        <p:cTn id="25" dur="26">
                                          <p:stCondLst>
                                            <p:cond delay="1808"/>
                                          </p:stCondLst>
                                        </p:cTn>
                                        <p:tgtEl>
                                          <p:spTgt spid="2"/>
                                        </p:tgtEl>
                                      </p:cBhvr>
                                      <p:to x="100000" y="95000"/>
                                    </p:animScale>
                                    <p:animScale>
                                      <p:cBhvr>
                                        <p:cTn id="26"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357166"/>
            <a:ext cx="8072494" cy="1938992"/>
          </a:xfrm>
          <a:prstGeom prst="rect">
            <a:avLst/>
          </a:prstGeom>
        </p:spPr>
        <p:txBody>
          <a:bodyPr wrap="square">
            <a:spAutoFit/>
          </a:bodyPr>
          <a:lstStyle/>
          <a:p>
            <a:pPr algn="just" eaLnBrk="0" fontAlgn="base" hangingPunct="0">
              <a:spcBef>
                <a:spcPct val="0"/>
              </a:spcBef>
              <a:spcAft>
                <a:spcPct val="0"/>
              </a:spcAft>
            </a:pPr>
            <a:r>
              <a:rPr lang="fa-IR" sz="2400" b="1" dirty="0" smtClean="0">
                <a:cs typeface="B Nazanin" pitchFamily="2" charset="-78"/>
              </a:rPr>
              <a:t>در زمان طراحي اوليه کار توسط شرکتهاي ایمر و سمالي (فرانسه) 8 کيلومتر ازطرح روي زمين و تقريبا حدود 5 کیلومتر آن در اعماق حدود 17 متري زمين و باقي آن بصورت نيمه عميق به عمق 8 تا 9 متر (</a:t>
            </a:r>
            <a:r>
              <a:rPr lang="en-US" sz="2400" b="1" dirty="0" smtClean="0">
                <a:cs typeface="B Nazanin" pitchFamily="2" charset="-78"/>
              </a:rPr>
              <a:t>cut and </a:t>
            </a:r>
            <a:r>
              <a:rPr lang="en-US" sz="2400" b="1" dirty="0" err="1" smtClean="0">
                <a:cs typeface="B Nazanin" pitchFamily="2" charset="-78"/>
              </a:rPr>
              <a:t>covr</a:t>
            </a:r>
            <a:r>
              <a:rPr lang="fa-IR" sz="2400" b="1" dirty="0" smtClean="0">
                <a:cs typeface="B Nazanin" pitchFamily="2" charset="-78"/>
              </a:rPr>
              <a:t>) پيش بيني شده بود. اما برابر مصوبات پدافند غیر عامل کل کشور خط بصورت عميق در حال طراحي و اجرا میباشد. </a:t>
            </a:r>
          </a:p>
        </p:txBody>
      </p:sp>
      <p:pic>
        <p:nvPicPr>
          <p:cNvPr id="5" name="Picture 4" descr="057.jpg"/>
          <p:cNvPicPr>
            <a:picLocks noChangeAspect="1"/>
          </p:cNvPicPr>
          <p:nvPr/>
        </p:nvPicPr>
        <p:blipFill>
          <a:blip r:embed="rId2" cstate="print"/>
          <a:stretch>
            <a:fillRect/>
          </a:stretch>
        </p:blipFill>
        <p:spPr>
          <a:xfrm>
            <a:off x="2143108" y="2571744"/>
            <a:ext cx="5098964" cy="3824222"/>
          </a:xfrm>
          <a:prstGeom prst="rect">
            <a:avLst/>
          </a:prstGeom>
        </p:spPr>
      </p:pic>
    </p:spTree>
    <p:extLst>
      <p:ext uri="{BB962C8B-B14F-4D97-AF65-F5344CB8AC3E}">
        <p14:creationId xmlns:p14="http://schemas.microsoft.com/office/powerpoint/2010/main" val="171559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285728"/>
            <a:ext cx="8786874" cy="6370975"/>
          </a:xfrm>
          <a:prstGeom prst="rect">
            <a:avLst/>
          </a:prstGeom>
        </p:spPr>
        <p:txBody>
          <a:bodyPr wrap="square">
            <a:spAutoFit/>
          </a:bodyPr>
          <a:lstStyle/>
          <a:p>
            <a:pPr lvl="0" algn="just" fontAlgn="base">
              <a:spcBef>
                <a:spcPct val="0"/>
              </a:spcBef>
              <a:spcAft>
                <a:spcPct val="0"/>
              </a:spcAft>
              <a:buFont typeface="Wingdings" pitchFamily="2" charset="2"/>
              <a:buChar char="v"/>
            </a:pP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جلوگیری از هدر رفتن منابع طبیعی  :</a:t>
            </a:r>
          </a:p>
          <a:p>
            <a:pPr lvl="0" algn="just" fontAlgn="base">
              <a:spcBef>
                <a:spcPct val="0"/>
              </a:spcBef>
              <a:spcAft>
                <a:spcPct val="0"/>
              </a:spcAf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همانطور که میدانیم سوخت اتوبوس ها با گاز یا گازوئیل است که علاوه برتولید آلایندهای محیطی، منابع سوخت های فسیلی ما را با کاهش روبرو می سازد.</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 طبق مطالعاتی که مشاورین اندیشکاردرطرح جامع حمل ونقل اهوازانجام داده اند،هم اکنون مقدار انرژی مصرفی هر مسافر در هر کیلومتر برای اتوبوس معادل 8 تا 15 گرم گازوئیل است</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و برای اتومبیل شخصی معادل 50 گرم بنزین است.</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در حالی که جابجایی با حمل و نقل ریلی توسط نیروی برق انجام می پذیرد و هیچ خطر زیست محیطی نخواهد داشت.</a:t>
            </a: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lvl="0" algn="just" eaLnBrk="0" fontAlgn="base" hangingPunct="0">
              <a:spcBef>
                <a:spcPct val="0"/>
              </a:spcBef>
              <a:spcAft>
                <a:spcPct val="0"/>
              </a:spcAft>
              <a:buFont typeface="Wingdings" pitchFamily="2" charset="2"/>
              <a:buChar char="v"/>
            </a:pPr>
            <a:r>
              <a:rPr kumimoji="0" lang="fa-IR" sz="24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کاهش هزینه های استهلاک، نگهداری و تعمیرات اعم از وسایل نقلیه و اسفالت های موجود :</a:t>
            </a:r>
          </a:p>
          <a:p>
            <a:pPr lvl="0" algn="just" eaLnBrk="0" fontAlgn="base" hangingPunct="0">
              <a:spcBef>
                <a:spcPct val="0"/>
              </a:spcBef>
              <a:spcAft>
                <a:spcPct val="0"/>
              </a:spcAft>
              <a:buFont typeface="Wingdings" pitchFamily="2" charset="2"/>
              <a:buChar char="v"/>
            </a:pPr>
            <a:endPar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endParaRPr>
          </a:p>
          <a:p>
            <a:pPr lvl="0" algn="just" eaLnBrk="0" fontAlgn="base" hangingPunct="0">
              <a:spcBef>
                <a:spcPct val="0"/>
              </a:spcBef>
              <a:spcAft>
                <a:spcPct val="0"/>
              </a:spcAf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با توجه به اینکه در عمده شهرهای ایران از جمله اهواز استهلاک اتوبوس تاکسی حدود 9 سال می باشد و به تبع آن هزینه های نگهداری و تعمیرات بسیار سنگینی به منابع مالی وارد کرده و همچنین آسفالت و معابر شهری را نیز دچار تخریب می نماید در حالی که  عمر استهلاک مترو 50 تا 70 سال در نظر گرفته می شود و هیچ گونه تخریب و نگهداری برای آسفالت های شهری ندارد.</a:t>
            </a:r>
            <a:r>
              <a:rPr kumimoji="0" lang="en-US" sz="2400" b="0" i="0" u="none" strike="noStrike" cap="none" normalizeH="0" baseline="0" dirty="0" smtClean="0">
                <a:ln>
                  <a:noFill/>
                </a:ln>
                <a:solidFill>
                  <a:schemeClr val="tx1"/>
                </a:solidFill>
                <a:effectLst/>
                <a:latin typeface="Arial" pitchFamily="34" charset="0"/>
                <a:cs typeface="B Nazanin" pitchFamily="2" charset="-78"/>
              </a:rPr>
              <a:t> </a:t>
            </a:r>
          </a:p>
        </p:txBody>
      </p:sp>
    </p:spTree>
    <p:extLst>
      <p:ext uri="{BB962C8B-B14F-4D97-AF65-F5344CB8AC3E}">
        <p14:creationId xmlns:p14="http://schemas.microsoft.com/office/powerpoint/2010/main" val="173681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26196"/>
          </a:xfrm>
        </p:spPr>
        <p:txBody>
          <a:bodyPr>
            <a:normAutofit/>
          </a:bodyPr>
          <a:lstStyle/>
          <a:p>
            <a:pPr lvl="0" fontAlgn="base">
              <a:spcAft>
                <a:spcPct val="0"/>
              </a:spcAft>
            </a:pPr>
            <a:r>
              <a:rPr lang="fa-IR" sz="4000" dirty="0" smtClean="0">
                <a:solidFill>
                  <a:schemeClr val="tx1"/>
                </a:solidFill>
                <a:cs typeface="B Titr" pitchFamily="2" charset="-78"/>
              </a:rPr>
              <a:t>مترو در جهان:</a:t>
            </a:r>
            <a:r>
              <a:rPr lang="fa-IR" sz="2400" dirty="0" smtClean="0">
                <a:cs typeface="B Titr" pitchFamily="2" charset="-78"/>
              </a:rPr>
              <a:t/>
            </a:r>
            <a:br>
              <a:rPr lang="fa-IR" sz="2400" dirty="0" smtClean="0">
                <a:cs typeface="B Titr" pitchFamily="2" charset="-78"/>
              </a:rPr>
            </a:br>
            <a:r>
              <a:rPr lang="fa-IR" sz="2400" dirty="0" smtClean="0">
                <a:cs typeface="B Titr" pitchFamily="2" charset="-78"/>
              </a:rPr>
              <a:t/>
            </a:r>
            <a:br>
              <a:rPr lang="fa-IR" sz="2400" dirty="0" smtClean="0">
                <a:cs typeface="B Titr"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ایده احداث مترو اولین بار بطور جدی در کشورهای انگلستان و آلمان مطرح شد که این ایده اولیه به این صورت بود که دو ایستگاه اصلی راه آهن در دو سوی شهر توسط یک محور زیرزمینی به هم متصل شود.</a:t>
            </a:r>
            <a:r>
              <a:rPr lang="en-US" sz="2400" dirty="0" smtClean="0">
                <a:ln>
                  <a:noFill/>
                </a:ln>
                <a:solidFill>
                  <a:schemeClr val="tx1"/>
                </a:solidFill>
                <a:effectLst/>
                <a:latin typeface="Arial" pitchFamily="34" charset="0"/>
                <a:cs typeface="B Nazanin" pitchFamily="2" charset="-78"/>
              </a:rPr>
              <a:t/>
            </a:r>
            <a:br>
              <a:rPr lang="en-US" sz="2400" dirty="0" smtClean="0">
                <a:ln>
                  <a:noFill/>
                </a:ln>
                <a:solidFill>
                  <a:schemeClr val="tx1"/>
                </a:solidFill>
                <a:effectLst/>
                <a:latin typeface="Arial" pitchFamily="34"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اولین طرح : سال ۱۸۶۳ میلادی در شهر لندن بود که یک قطار زیرزمینی به کمک نیروی لوکوموتیو بخاری، مسافران را جابجا می کرد.</a:t>
            </a:r>
            <a:r>
              <a:rPr lang="en-US" sz="2400" dirty="0" smtClean="0">
                <a:ln>
                  <a:noFill/>
                </a:ln>
                <a:solidFill>
                  <a:schemeClr val="tx1"/>
                </a:solidFill>
                <a:effectLst/>
                <a:latin typeface="Arial" pitchFamily="34" charset="0"/>
                <a:cs typeface="B Nazanin" pitchFamily="2" charset="-78"/>
              </a:rPr>
              <a:t/>
            </a:r>
            <a:br>
              <a:rPr lang="en-US" sz="2400" dirty="0" smtClean="0">
                <a:ln>
                  <a:noFill/>
                </a:ln>
                <a:solidFill>
                  <a:schemeClr val="tx1"/>
                </a:solidFill>
                <a:effectLst/>
                <a:latin typeface="Arial" pitchFamily="34"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در سال ۱۸۹۰ میلادی در شهر برلین اولین قطار زیرزمینی که به کمک الکتریسیته حرکت می کرد، به کار افتاد.</a:t>
            </a:r>
            <a:br>
              <a:rPr lang="fa-IR" sz="2400" dirty="0" smtClean="0">
                <a:ln>
                  <a:noFill/>
                </a:ln>
                <a:solidFill>
                  <a:schemeClr val="tx1"/>
                </a:solidFill>
                <a:effectLst/>
                <a:latin typeface="Times New Roman" pitchFamily="18" charset="0"/>
                <a:ea typeface="Times New Roman" pitchFamily="18"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اولین مترو در آسیا در سال ۱۹۲۷ میلادی در ژاپن مورد بهره برداری قرار گرفت.</a:t>
            </a:r>
            <a:br>
              <a:rPr lang="fa-IR" sz="2400" dirty="0" smtClean="0">
                <a:ln>
                  <a:noFill/>
                </a:ln>
                <a:solidFill>
                  <a:schemeClr val="tx1"/>
                </a:solidFill>
                <a:effectLst/>
                <a:latin typeface="Times New Roman" pitchFamily="18" charset="0"/>
                <a:ea typeface="Times New Roman" pitchFamily="18"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در آمریکا اولین مترو در سال۱۸۹۲ میلادی در شهر شیکاگو ساخته شد که بیشترین مسیر آن روی زمین احداث شد.</a:t>
            </a:r>
            <a:r>
              <a:rPr lang="en-US" sz="2400" dirty="0" smtClean="0">
                <a:ln>
                  <a:noFill/>
                </a:ln>
                <a:solidFill>
                  <a:schemeClr val="tx1"/>
                </a:solidFill>
                <a:effectLst/>
                <a:latin typeface="Arial" pitchFamily="34" charset="0"/>
                <a:cs typeface="B Nazanin" pitchFamily="2" charset="-78"/>
              </a:rPr>
              <a:t/>
            </a:r>
            <a:br>
              <a:rPr lang="en-US" sz="2400" dirty="0" smtClean="0">
                <a:ln>
                  <a:noFill/>
                </a:ln>
                <a:solidFill>
                  <a:schemeClr val="tx1"/>
                </a:solidFill>
                <a:effectLst/>
                <a:latin typeface="Arial" pitchFamily="34" charset="0"/>
                <a:cs typeface="B Nazanin" pitchFamily="2" charset="-78"/>
              </a:rPr>
            </a:br>
            <a:r>
              <a:rPr lang="fa-IR" sz="2400" dirty="0" smtClean="0">
                <a:ln>
                  <a:noFill/>
                </a:ln>
                <a:solidFill>
                  <a:schemeClr val="tx1"/>
                </a:solidFill>
                <a:effectLst/>
                <a:latin typeface="Times New Roman" pitchFamily="18" charset="0"/>
                <a:ea typeface="Times New Roman" pitchFamily="18" charset="0"/>
                <a:cs typeface="B Nazanin" pitchFamily="2" charset="-78"/>
              </a:rPr>
              <a:t>ـ  اولین مترویی که مسیر حرکت آن کاملاً در زیرزمین قرارداشت در شهرهای بوستن در سال۱۸۹۷ میلادی و نیویورک ۱۹۰۴ میلادی ساخته شدند.</a:t>
            </a:r>
            <a:r>
              <a:rPr lang="fa-IR" sz="2400" dirty="0" smtClean="0">
                <a:ln>
                  <a:noFill/>
                </a:ln>
                <a:solidFill>
                  <a:schemeClr val="tx1"/>
                </a:solidFill>
                <a:effectLst/>
                <a:latin typeface="Arial" pitchFamily="34" charset="0"/>
                <a:cs typeface="B Nazanin" pitchFamily="2" charset="-78"/>
              </a:rPr>
              <a:t/>
            </a:r>
            <a:br>
              <a:rPr lang="fa-IR" sz="2400" dirty="0" smtClean="0">
                <a:ln>
                  <a:noFill/>
                </a:ln>
                <a:solidFill>
                  <a:schemeClr val="tx1"/>
                </a:solidFill>
                <a:effectLst/>
                <a:latin typeface="Arial" pitchFamily="34" charset="0"/>
                <a:cs typeface="B Nazanin" pitchFamily="2" charset="-78"/>
              </a:rPr>
            </a:br>
            <a:endParaRPr lang="fa-IR"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56413" y="476888"/>
            <a:ext cx="8258991"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2800" b="1"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بطورخلاصه فوایدمترودرچندموردبه شرح ذیل می توان عنوان نمود:</a:t>
            </a:r>
            <a:endParaRPr kumimoji="0" lang="fa-IR" sz="2800" b="0" i="0" u="none" strike="noStrike" cap="none" normalizeH="0" baseline="0" dirty="0" smtClean="0">
              <a:ln>
                <a:noFill/>
              </a:ln>
              <a:solidFill>
                <a:schemeClr val="tx1"/>
              </a:solidFill>
              <a:effectLst/>
              <a:latin typeface="Arial" pitchFamily="34" charset="0"/>
              <a:cs typeface="B Nazanin" pitchFamily="2" charset="-78"/>
            </a:endParaRPr>
          </a:p>
        </p:txBody>
      </p:sp>
      <p:sp>
        <p:nvSpPr>
          <p:cNvPr id="3" name="Rectangle 2"/>
          <p:cNvSpPr>
            <a:spLocks noChangeArrowheads="1"/>
          </p:cNvSpPr>
          <p:nvPr/>
        </p:nvSpPr>
        <p:spPr bwMode="auto">
          <a:xfrm>
            <a:off x="428628" y="1428736"/>
            <a:ext cx="821533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Calibri" pitchFamily="34" charset="0"/>
                <a:ea typeface="Calibri" pitchFamily="34" charset="0"/>
                <a:cs typeface="B Nazanin" pitchFamily="2" charset="-78"/>
              </a:rPr>
              <a:t>وسیله ای ارزان وسریع برای رفت وامدعموم شهروندان </a:t>
            </a:r>
          </a:p>
          <a:p>
            <a:pPr marL="0" marR="0" lvl="0" indent="0" algn="just" defTabSz="914400" rtl="1" eaLnBrk="1" fontAlgn="base" latinLnBrk="0" hangingPunct="1">
              <a:lnSpc>
                <a:spcPct val="100000"/>
              </a:lnSpc>
              <a:spcBef>
                <a:spcPct val="0"/>
              </a:spcBef>
              <a:spcAft>
                <a:spcPct val="0"/>
              </a:spcAft>
              <a:buClrTx/>
              <a:buSzTx/>
              <a:buFont typeface="Wingdings" pitchFamily="2" charset="2"/>
              <a:buChar char="v"/>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Times New Roman" pitchFamily="18" charset="0"/>
                <a:ea typeface="Calibri" pitchFamily="34" charset="0"/>
                <a:cs typeface="B Nazanin" pitchFamily="2" charset="-78"/>
              </a:rPr>
              <a:t>به جهت ایمنی بسیاربالاازشدت وکثرت تصادوفات رانندگان می کاهد</a:t>
            </a: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Times New Roman" pitchFamily="18" charset="0"/>
                <a:ea typeface="Calibri" pitchFamily="34" charset="0"/>
                <a:cs typeface="B Nazanin" pitchFamily="2" charset="-78"/>
              </a:rPr>
              <a:t>کم کردن فاصله طبقاتی واجتماعی مردم</a:t>
            </a: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Times New Roman" pitchFamily="18" charset="0"/>
                <a:ea typeface="Calibri" pitchFamily="34" charset="0"/>
                <a:cs typeface="B Nazanin" pitchFamily="2" charset="-78"/>
              </a:rPr>
              <a:t>افزایش بازدهی وکارایی افرادشاغل به دلیل صرفه جویی درمصرف وقت وعدم معطلی درترافیک</a:t>
            </a: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Times New Roman" pitchFamily="18" charset="0"/>
                <a:ea typeface="Calibri" pitchFamily="34" charset="0"/>
                <a:cs typeface="B Nazanin" pitchFamily="2" charset="-78"/>
              </a:rPr>
              <a:t>کاهش الودگی صوتی ومحیط زیست</a:t>
            </a:r>
          </a:p>
          <a:p>
            <a:pPr marL="0" marR="0" lvl="0" indent="0" algn="just" defTabSz="914400" rtl="1" eaLnBrk="0" fontAlgn="base" latinLnBrk="0" hangingPunct="0">
              <a:lnSpc>
                <a:spcPct val="100000"/>
              </a:lnSpc>
              <a:spcBef>
                <a:spcPct val="0"/>
              </a:spcBef>
              <a:spcAft>
                <a:spcPct val="0"/>
              </a:spcAft>
              <a:buClrTx/>
              <a:buSzTx/>
              <a:tabLst/>
            </a:pPr>
            <a:endParaRPr kumimoji="0" lang="en-US" sz="2400" b="0" i="0" u="none" strike="noStrike" cap="none" normalizeH="0" baseline="0" dirty="0" smtClean="0">
              <a:ln>
                <a:noFill/>
              </a:ln>
              <a:solidFill>
                <a:schemeClr val="tx1"/>
              </a:solidFill>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buFont typeface="Wingdings" pitchFamily="2" charset="2"/>
              <a:buChar char="v"/>
              <a:tabLst/>
            </a:pPr>
            <a:r>
              <a:rPr kumimoji="0" lang="fa-IR" sz="2400" b="0" i="0" u="none" strike="noStrike" cap="none" normalizeH="0" baseline="0" dirty="0" smtClean="0">
                <a:ln>
                  <a:noFill/>
                </a:ln>
                <a:solidFill>
                  <a:schemeClr val="tx1"/>
                </a:solidFill>
                <a:effectLst/>
                <a:latin typeface="Times New Roman" pitchFamily="18" charset="0"/>
                <a:ea typeface="Calibri" pitchFamily="34" charset="0"/>
                <a:cs typeface="B Nazanin" pitchFamily="2" charset="-78"/>
              </a:rPr>
              <a:t>به جهت استقرارخطوط مترودرزیرزمین ،بارترافیکی شهرکمتر می شود.</a:t>
            </a:r>
            <a:endParaRPr kumimoji="0" lang="fa-IR" sz="2400" b="0" i="0" u="none" strike="noStrike" cap="none" normalizeH="0" baseline="0" dirty="0" smtClean="0">
              <a:ln>
                <a:noFill/>
              </a:ln>
              <a:solidFill>
                <a:schemeClr val="tx1"/>
              </a:solidFill>
              <a:effectLst/>
              <a:latin typeface="Arial" pitchFamily="34" charset="0"/>
              <a:cs typeface="B Nazanin" pitchFamily="2" charset="-78"/>
            </a:endParaRPr>
          </a:p>
        </p:txBody>
      </p:sp>
    </p:spTree>
    <p:extLst>
      <p:ext uri="{BB962C8B-B14F-4D97-AF65-F5344CB8AC3E}">
        <p14:creationId xmlns:p14="http://schemas.microsoft.com/office/powerpoint/2010/main" val="360102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par>
                          <p:cTn id="14" fill="hold">
                            <p:stCondLst>
                              <p:cond delay="2000"/>
                            </p:stCondLst>
                            <p:childTnLst>
                              <p:par>
                                <p:cTn id="15" presetID="34"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from="(-#ppt_w/2)" to="(#ppt_x)" calcmode="lin" valueType="num">
                                      <p:cBhvr>
                                        <p:cTn id="17" dur="600" fill="hold">
                                          <p:stCondLst>
                                            <p:cond delay="0"/>
                                          </p:stCondLst>
                                        </p:cTn>
                                        <p:tgtEl>
                                          <p:spTgt spid="3"/>
                                        </p:tgtEl>
                                        <p:attrNameLst>
                                          <p:attrName>ppt_x</p:attrName>
                                        </p:attrNameLst>
                                      </p:cBhvr>
                                    </p:anim>
                                    <p:anim from="0" to="-1.0" calcmode="lin" valueType="num">
                                      <p:cBhvr>
                                        <p:cTn id="18" dur="200" decel="50000" autoRev="1" fill="hold">
                                          <p:stCondLst>
                                            <p:cond delay="600"/>
                                          </p:stCondLst>
                                        </p:cTn>
                                        <p:tgtEl>
                                          <p:spTgt spid="3"/>
                                        </p:tgtEl>
                                        <p:attrNameLst>
                                          <p:attrName>xshear</p:attrName>
                                        </p:attrNameLst>
                                      </p:cBhvr>
                                    </p:anim>
                                    <p:animScale>
                                      <p:cBhvr>
                                        <p:cTn id="19" dur="200" decel="100000" autoRev="1" fill="hold">
                                          <p:stCondLst>
                                            <p:cond delay="600"/>
                                          </p:stCondLst>
                                        </p:cTn>
                                        <p:tgtEl>
                                          <p:spTgt spid="3"/>
                                        </p:tgtEl>
                                      </p:cBhvr>
                                      <p:from x="100000" y="100000"/>
                                      <p:to x="80000" y="100000"/>
                                    </p:animScale>
                                    <p:anim by="(#ppt_h/3+#ppt_w*0.1)" calcmode="lin" valueType="num">
                                      <p:cBhvr additive="sum">
                                        <p:cTn id="20" dur="200" decel="100000" autoRev="1" fill="hold">
                                          <p:stCondLst>
                                            <p:cond delay="600"/>
                                          </p:stCondLst>
                                        </p:cTn>
                                        <p:tgtEl>
                                          <p:spTgt spid="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8229600" cy="5616624"/>
          </a:xfrm>
        </p:spPr>
        <p:txBody>
          <a:bodyPr>
            <a:noAutofit/>
          </a:bodyPr>
          <a:lstStyle/>
          <a:p>
            <a:pPr fontAlgn="base"/>
            <a:r>
              <a:rPr lang="fa-IR" sz="1600" dirty="0" smtClean="0">
                <a:solidFill>
                  <a:schemeClr val="tx1"/>
                </a:solidFill>
                <a:effectLst/>
                <a:cs typeface="B Titr" panose="00000700000000000000" pitchFamily="2" charset="-78"/>
              </a:rPr>
              <a:t/>
            </a:r>
            <a:br>
              <a:rPr lang="fa-IR" sz="1600" dirty="0" smtClean="0">
                <a:solidFill>
                  <a:schemeClr val="tx1"/>
                </a:solidFill>
                <a:effectLst/>
                <a:cs typeface="B Titr" panose="00000700000000000000" pitchFamily="2" charset="-78"/>
              </a:rPr>
            </a:br>
            <a:r>
              <a:rPr lang="fa-IR" sz="2800" dirty="0" smtClean="0">
                <a:solidFill>
                  <a:schemeClr val="tx1"/>
                </a:solidFill>
                <a:effectLst/>
                <a:cs typeface="B Titr" panose="00000700000000000000" pitchFamily="2" charset="-78"/>
              </a:rPr>
              <a:t>نکات ایمنی </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a:r>
            <a:br>
              <a:rPr lang="fa-IR" sz="1600" dirty="0" smtClean="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a:r>
            <a:br>
              <a:rPr lang="fa-IR" sz="1600" dirty="0" smtClean="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توجه به </a:t>
            </a:r>
            <a:r>
              <a:rPr lang="fa-IR" sz="1600" dirty="0">
                <a:solidFill>
                  <a:schemeClr val="tx1"/>
                </a:solidFill>
                <a:effectLst/>
                <a:cs typeface="B Titr" panose="00000700000000000000" pitchFamily="2" charset="-78"/>
              </a:rPr>
              <a:t>هشدارهاي ايمني و تذکرات کارکنان ايستگاه </a:t>
            </a:r>
            <a:r>
              <a:rPr lang="fa-IR" sz="1600" dirty="0" smtClean="0">
                <a:solidFill>
                  <a:schemeClr val="tx1"/>
                </a:solidFill>
                <a:effectLst/>
                <a:cs typeface="B Titr" panose="00000700000000000000" pitchFamily="2" charset="-78"/>
              </a:rPr>
              <a:t>، تابلو ها و برچسب های ایمنی نصب شده در محل</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تردد </a:t>
            </a:r>
            <a:r>
              <a:rPr lang="fa-IR" sz="1600" dirty="0">
                <a:solidFill>
                  <a:schemeClr val="tx1"/>
                </a:solidFill>
                <a:effectLst/>
                <a:cs typeface="B Titr" panose="00000700000000000000" pitchFamily="2" charset="-78"/>
              </a:rPr>
              <a:t>در ايستگاه ها از سمت راست </a:t>
            </a:r>
            <a:r>
              <a:rPr lang="fa-IR" sz="1600" dirty="0" smtClean="0">
                <a:solidFill>
                  <a:schemeClr val="tx1"/>
                </a:solidFill>
                <a:effectLst/>
                <a:cs typeface="B Titr" panose="00000700000000000000" pitchFamily="2" charset="-78"/>
              </a:rPr>
              <a:t>خود و قرار نگرفتن در مسیر حرکت دیگران</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عدم ورود </a:t>
            </a:r>
            <a:r>
              <a:rPr lang="fa-IR" sz="1600" dirty="0">
                <a:solidFill>
                  <a:schemeClr val="tx1"/>
                </a:solidFill>
                <a:effectLst/>
                <a:cs typeface="B Titr" panose="00000700000000000000" pitchFamily="2" charset="-78"/>
              </a:rPr>
              <a:t>هرگونه مواد، مايعات و تجهيزات قابل انفجار و اشتعال به داخل تمامي فضاهاي مترو و </a:t>
            </a:r>
            <a:r>
              <a:rPr lang="fa-IR" sz="1600" dirty="0" smtClean="0">
                <a:solidFill>
                  <a:schemeClr val="tx1"/>
                </a:solidFill>
                <a:effectLst/>
                <a:cs typeface="B Titr" panose="00000700000000000000" pitchFamily="2" charset="-78"/>
              </a:rPr>
              <a:t>قطارها</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عدم ورود </a:t>
            </a:r>
            <a:r>
              <a:rPr lang="fa-IR" sz="1600" dirty="0">
                <a:solidFill>
                  <a:schemeClr val="tx1"/>
                </a:solidFill>
                <a:effectLst/>
                <a:cs typeface="B Titr" panose="00000700000000000000" pitchFamily="2" charset="-78"/>
              </a:rPr>
              <a:t>هرگونه حيوان به داخل تمامي فضاهاي مترو و </a:t>
            </a:r>
            <a:r>
              <a:rPr lang="fa-IR" sz="1600" dirty="0" smtClean="0">
                <a:solidFill>
                  <a:schemeClr val="tx1"/>
                </a:solidFill>
                <a:effectLst/>
                <a:cs typeface="B Titr" panose="00000700000000000000" pitchFamily="2" charset="-78"/>
              </a:rPr>
              <a:t>قطارها</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استعمال دخانيات در تمامي فضاهاي مترو و قطارها </a:t>
            </a:r>
            <a:r>
              <a:rPr lang="fa-IR" sz="1600" dirty="0" smtClean="0">
                <a:solidFill>
                  <a:schemeClr val="tx1"/>
                </a:solidFill>
                <a:effectLst/>
                <a:cs typeface="B Titr" panose="00000700000000000000" pitchFamily="2" charset="-78"/>
              </a:rPr>
              <a:t>ممنوع</a:t>
            </a:r>
            <a:br>
              <a:rPr lang="fa-IR" sz="1600" dirty="0" smtClean="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ورود به تونل و محوطه ريلي ممنوع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خط زرد لبه سکو حريم </a:t>
            </a:r>
            <a:r>
              <a:rPr lang="fa-IR" sz="1600" dirty="0" smtClean="0">
                <a:solidFill>
                  <a:schemeClr val="tx1"/>
                </a:solidFill>
                <a:effectLst/>
                <a:cs typeface="B Titr" panose="00000700000000000000" pitchFamily="2" charset="-78"/>
              </a:rPr>
              <a:t>ايمن است </a:t>
            </a:r>
            <a:r>
              <a:rPr lang="fa-IR" sz="1600" dirty="0">
                <a:solidFill>
                  <a:schemeClr val="tx1"/>
                </a:solidFill>
                <a:effectLst/>
                <a:cs typeface="B Titr" panose="00000700000000000000" pitchFamily="2" charset="-78"/>
              </a:rPr>
              <a:t>قبل از توقف قطار و باز شدن درها از آن عبور نکنيد</a:t>
            </a:r>
            <a:r>
              <a:rPr lang="fa-IR" sz="1600" dirty="0" smtClean="0">
                <a:solidFill>
                  <a:schemeClr val="tx1"/>
                </a:solidFill>
                <a:effectLst/>
                <a:cs typeface="B Titr" panose="00000700000000000000" pitchFamily="2" charset="-78"/>
              </a:rPr>
              <a:t>.</a:t>
            </a:r>
            <a:br>
              <a:rPr lang="fa-IR" sz="1600" dirty="0" smtClean="0">
                <a:solidFill>
                  <a:schemeClr val="tx1"/>
                </a:solidFill>
                <a:effectLst/>
                <a:cs typeface="B Titr" panose="00000700000000000000" pitchFamily="2" charset="-78"/>
              </a:rPr>
            </a:br>
            <a:r>
              <a:rPr lang="fa-IR" sz="1600" dirty="0" smtClean="0">
                <a:solidFill>
                  <a:schemeClr val="tx1"/>
                </a:solidFill>
                <a:effectLst/>
                <a:cs typeface="B Titr" panose="00000700000000000000" pitchFamily="2" charset="-78"/>
              </a:rPr>
              <a:t/>
            </a:r>
            <a:br>
              <a:rPr lang="fa-IR" sz="1600" dirty="0" smtClean="0">
                <a:solidFill>
                  <a:schemeClr val="tx1"/>
                </a:solidFill>
                <a:effectLst/>
                <a:cs typeface="B Titr" panose="00000700000000000000" pitchFamily="2" charset="-78"/>
              </a:rPr>
            </a:br>
            <a:r>
              <a:rPr lang="fa-IR" sz="2800" dirty="0" smtClean="0">
                <a:solidFill>
                  <a:schemeClr val="tx1"/>
                </a:solidFill>
                <a:effectLst/>
                <a:cs typeface="B Titr" panose="00000700000000000000" pitchFamily="2" charset="-78"/>
              </a:rPr>
              <a:t>مهم</a:t>
            </a:r>
            <a:r>
              <a:rPr lang="fa-IR" sz="1600" dirty="0" smtClean="0">
                <a:solidFill>
                  <a:schemeClr val="tx1"/>
                </a:solidFill>
                <a:effectLst/>
                <a:cs typeface="B Titr" panose="00000700000000000000" pitchFamily="2" charset="-78"/>
              </a:rPr>
              <a:t>: نریختن زباله در فضای ایستگاه</a:t>
            </a: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r>
              <a:rPr lang="fa-IR" sz="1600" dirty="0">
                <a:solidFill>
                  <a:schemeClr val="tx1"/>
                </a:solidFill>
                <a:effectLst/>
                <a:cs typeface="B Titr" panose="00000700000000000000" pitchFamily="2" charset="-78"/>
              </a:rPr>
              <a:t/>
            </a:r>
            <a:br>
              <a:rPr lang="fa-IR" sz="1600" dirty="0">
                <a:solidFill>
                  <a:schemeClr val="tx1"/>
                </a:solidFill>
                <a:effectLst/>
                <a:cs typeface="B Titr" panose="00000700000000000000" pitchFamily="2" charset="-78"/>
              </a:rPr>
            </a:br>
            <a:endParaRPr lang="en-US" sz="1600" dirty="0">
              <a:solidFill>
                <a:schemeClr val="tx1"/>
              </a:solidFill>
              <a:cs typeface="B Titr" panose="00000700000000000000" pitchFamily="2" charset="-78"/>
            </a:endParaRPr>
          </a:p>
        </p:txBody>
      </p:sp>
    </p:spTree>
    <p:extLst>
      <p:ext uri="{BB962C8B-B14F-4D97-AF65-F5344CB8AC3E}">
        <p14:creationId xmlns:p14="http://schemas.microsoft.com/office/powerpoint/2010/main" val="4201110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عکس هایی از مترو اهواز</a:t>
            </a:r>
            <a:endParaRPr lang="fa-IR" dirty="0"/>
          </a:p>
        </p:txBody>
      </p:sp>
      <p:pic>
        <p:nvPicPr>
          <p:cNvPr id="4" name="Content Placeholder 3" descr="DSCF2124.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ورودی آسانسور</a:t>
            </a:r>
            <a:endParaRPr lang="fa-IR" dirty="0"/>
          </a:p>
        </p:txBody>
      </p:sp>
      <p:pic>
        <p:nvPicPr>
          <p:cNvPr id="4" name="Content Placeholder 3" descr="DSCF2127.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ورودی ایستگاه</a:t>
            </a:r>
            <a:endParaRPr lang="fa-IR" dirty="0"/>
          </a:p>
        </p:txBody>
      </p:sp>
      <p:pic>
        <p:nvPicPr>
          <p:cNvPr id="4" name="Content Placeholder 3" descr="DSCF2133.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تونل ورودی</a:t>
            </a:r>
            <a:endParaRPr lang="fa-IR" dirty="0"/>
          </a:p>
        </p:txBody>
      </p:sp>
      <p:pic>
        <p:nvPicPr>
          <p:cNvPr id="4" name="Content Placeholder 3" descr="DSCF2137.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سالن طبقه اول </a:t>
            </a:r>
            <a:endParaRPr lang="fa-IR" dirty="0"/>
          </a:p>
        </p:txBody>
      </p:sp>
      <p:pic>
        <p:nvPicPr>
          <p:cNvPr id="4" name="Content Placeholder 3" descr="DSCF2141.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سالن طبقه اول</a:t>
            </a:r>
            <a:endParaRPr lang="fa-IR" dirty="0"/>
          </a:p>
        </p:txBody>
      </p:sp>
      <p:pic>
        <p:nvPicPr>
          <p:cNvPr id="4" name="Content Placeholder 3" descr="DSCF2142.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باجه خرید بلیط</a:t>
            </a:r>
            <a:endParaRPr lang="fa-IR" dirty="0"/>
          </a:p>
        </p:txBody>
      </p:sp>
      <p:pic>
        <p:nvPicPr>
          <p:cNvPr id="4" name="Content Placeholder 3" descr="DSCF2143.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اول</a:t>
            </a:r>
            <a:endParaRPr lang="fa-IR" dirty="0"/>
          </a:p>
        </p:txBody>
      </p:sp>
      <p:pic>
        <p:nvPicPr>
          <p:cNvPr id="4" name="Content Placeholder 3" descr="DSCF2144.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1640" y="142852"/>
            <a:ext cx="5184576" cy="584775"/>
          </a:xfrm>
          <a:prstGeom prst="rect">
            <a:avLst/>
          </a:prstGeom>
        </p:spPr>
        <p:txBody>
          <a:bodyPr wrap="square">
            <a:spAutoFit/>
          </a:bodyPr>
          <a:lstStyle/>
          <a:p>
            <a:r>
              <a:rPr lang="fa-IR" sz="3200" b="1" dirty="0" smtClean="0">
                <a:cs typeface="B Titr" pitchFamily="2" charset="-78"/>
              </a:rPr>
              <a:t>پدافند عامل و غیر عامل </a:t>
            </a:r>
            <a:endParaRPr lang="fa-IR" sz="3200" dirty="0">
              <a:cs typeface="B Titr" pitchFamily="2" charset="-78"/>
            </a:endParaRPr>
          </a:p>
        </p:txBody>
      </p:sp>
      <p:sp>
        <p:nvSpPr>
          <p:cNvPr id="3" name="Rectangle 2"/>
          <p:cNvSpPr/>
          <p:nvPr/>
        </p:nvSpPr>
        <p:spPr>
          <a:xfrm>
            <a:off x="2643174" y="785795"/>
            <a:ext cx="4171335" cy="461665"/>
          </a:xfrm>
          <a:prstGeom prst="rect">
            <a:avLst/>
          </a:prstGeom>
        </p:spPr>
        <p:txBody>
          <a:bodyPr wrap="square">
            <a:spAutoFit/>
          </a:bodyPr>
          <a:lstStyle/>
          <a:p>
            <a:r>
              <a:rPr lang="fa-IR" sz="2400" b="1" dirty="0">
                <a:cs typeface="B Nazanin" pitchFamily="2" charset="-78"/>
              </a:rPr>
              <a:t>پدافند شامل عامل و غیر عامل میشود:</a:t>
            </a:r>
            <a:endParaRPr lang="fa-IR" sz="2400" dirty="0">
              <a:cs typeface="B Nazanin" pitchFamily="2" charset="-78"/>
            </a:endParaRPr>
          </a:p>
        </p:txBody>
      </p:sp>
      <p:sp>
        <p:nvSpPr>
          <p:cNvPr id="4" name="Rectangle 1"/>
          <p:cNvSpPr>
            <a:spLocks noChangeArrowheads="1"/>
          </p:cNvSpPr>
          <p:nvPr/>
        </p:nvSpPr>
        <p:spPr bwMode="auto">
          <a:xfrm>
            <a:off x="642911" y="1799763"/>
            <a:ext cx="7889530"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1" eaLnBrk="1" fontAlgn="base" latinLnBrk="0" hangingPunct="1">
              <a:lnSpc>
                <a:spcPct val="100000"/>
              </a:lnSpc>
              <a:spcBef>
                <a:spcPct val="0"/>
              </a:spcBef>
              <a:spcAft>
                <a:spcPct val="0"/>
              </a:spcAft>
              <a:buClrTx/>
              <a:buSzTx/>
              <a:tabLst/>
            </a:pPr>
            <a:r>
              <a:rPr kumimoji="0" lang="fa-IR" sz="2400" b="1" i="0" u="none" strike="noStrike" cap="none" normalizeH="0" baseline="0" dirty="0" smtClean="0">
                <a:ln>
                  <a:noFill/>
                </a:ln>
                <a:effectLst/>
                <a:latin typeface="Calibri" pitchFamily="34" charset="0"/>
                <a:ea typeface="Calibri" pitchFamily="34" charset="0"/>
                <a:cs typeface="B Nazanin" pitchFamily="2" charset="-78"/>
              </a:rPr>
              <a:t>پدافند عامل که در زمان جنگ داشتن تجهيزات دفاعي ، هوایی، زمینی، دریایی، که معمولا در زمان جنگ جهت دفاع استفاده میشود. </a:t>
            </a:r>
          </a:p>
          <a:p>
            <a:pPr marL="0" marR="0" lvl="0" indent="0" algn="just" defTabSz="914400" rtl="1" eaLnBrk="1" fontAlgn="base" latinLnBrk="0" hangingPunct="1">
              <a:lnSpc>
                <a:spcPct val="100000"/>
              </a:lnSpc>
              <a:spcBef>
                <a:spcPct val="0"/>
              </a:spcBef>
              <a:spcAft>
                <a:spcPct val="0"/>
              </a:spcAft>
              <a:buClrTx/>
              <a:buSzTx/>
              <a:tabLst/>
            </a:pPr>
            <a:endParaRPr kumimoji="0" lang="en-US" sz="2400" b="1" i="0" u="none" strike="noStrike" cap="none" normalizeH="0" baseline="0" dirty="0" smtClean="0">
              <a:ln>
                <a:noFill/>
              </a:ln>
              <a:effectLst/>
              <a:latin typeface="Arial" pitchFamily="34" charset="0"/>
              <a:cs typeface="B Nazanin" pitchFamily="2" charset="-78"/>
            </a:endParaRPr>
          </a:p>
          <a:p>
            <a:pPr marL="0" marR="0" lvl="0" indent="0" algn="just" defTabSz="914400" rtl="1" eaLnBrk="0" fontAlgn="base" latinLnBrk="0" hangingPunct="0">
              <a:lnSpc>
                <a:spcPct val="100000"/>
              </a:lnSpc>
              <a:spcBef>
                <a:spcPct val="0"/>
              </a:spcBef>
              <a:spcAft>
                <a:spcPct val="0"/>
              </a:spcAft>
              <a:buClrTx/>
              <a:buSzTx/>
              <a:tabLst/>
            </a:pPr>
            <a:endParaRPr kumimoji="0" lang="fa-IR" sz="2400" b="1" i="0" u="none" strike="noStrike" cap="none" normalizeH="0" baseline="0" dirty="0" smtClean="0">
              <a:ln>
                <a:noFill/>
              </a:ln>
              <a:effectLst/>
              <a:latin typeface="Arial" pitchFamily="34" charset="0"/>
              <a:cs typeface="B Nazanin" pitchFamily="2" charset="-78"/>
            </a:endParaRPr>
          </a:p>
        </p:txBody>
      </p:sp>
      <p:pic>
        <p:nvPicPr>
          <p:cNvPr id="5" name="Picture 4" descr="15.png"/>
          <p:cNvPicPr>
            <a:picLocks noChangeAspect="1"/>
          </p:cNvPicPr>
          <p:nvPr/>
        </p:nvPicPr>
        <p:blipFill>
          <a:blip r:embed="rId2" cstate="print"/>
          <a:stretch>
            <a:fillRect/>
          </a:stretch>
        </p:blipFill>
        <p:spPr>
          <a:xfrm>
            <a:off x="2195736" y="2924944"/>
            <a:ext cx="4809146" cy="3606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37"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51"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70" decel="100000"/>
                                        <p:tgtEl>
                                          <p:spTgt spid="5"/>
                                        </p:tgtEl>
                                      </p:cBhvr>
                                    </p:animEffect>
                                    <p:animScale>
                                      <p:cBhvr>
                                        <p:cTn id="23" dur="770" decel="100000"/>
                                        <p:tgtEl>
                                          <p:spTgt spid="5"/>
                                        </p:tgtEl>
                                      </p:cBhvr>
                                      <p:from x="10000" y="10000"/>
                                      <p:to x="200000" y="450000"/>
                                    </p:animScale>
                                    <p:animScale>
                                      <p:cBhvr>
                                        <p:cTn id="24" dur="1230" accel="100000" fill="hold">
                                          <p:stCondLst>
                                            <p:cond delay="770"/>
                                          </p:stCondLst>
                                        </p:cTn>
                                        <p:tgtEl>
                                          <p:spTgt spid="5"/>
                                        </p:tgtEl>
                                      </p:cBhvr>
                                      <p:from x="200000" y="450000"/>
                                      <p:to x="100000" y="100000"/>
                                    </p:animScale>
                                    <p:set>
                                      <p:cBhvr>
                                        <p:cTn id="25" dur="770" fill="hold"/>
                                        <p:tgtEl>
                                          <p:spTgt spid="5"/>
                                        </p:tgtEl>
                                        <p:attrNameLst>
                                          <p:attrName>ppt_x</p:attrName>
                                        </p:attrNameLst>
                                      </p:cBhvr>
                                      <p:to>
                                        <p:strVal val="(0.5)"/>
                                      </p:to>
                                    </p:set>
                                    <p:anim from="(0.5)" to="(#ppt_x)" calcmode="lin" valueType="num">
                                      <p:cBhvr>
                                        <p:cTn id="26" dur="1230" accel="100000" fill="hold">
                                          <p:stCondLst>
                                            <p:cond delay="770"/>
                                          </p:stCondLst>
                                        </p:cTn>
                                        <p:tgtEl>
                                          <p:spTgt spid="5"/>
                                        </p:tgtEl>
                                        <p:attrNameLst>
                                          <p:attrName>ppt_x</p:attrName>
                                        </p:attrNameLst>
                                      </p:cBhvr>
                                    </p:anim>
                                    <p:set>
                                      <p:cBhvr>
                                        <p:cTn id="27" dur="770" fill="hold"/>
                                        <p:tgtEl>
                                          <p:spTgt spid="5"/>
                                        </p:tgtEl>
                                        <p:attrNameLst>
                                          <p:attrName>ppt_y</p:attrName>
                                        </p:attrNameLst>
                                      </p:cBhvr>
                                      <p:to>
                                        <p:strVal val="(#ppt_y+0.4)"/>
                                      </p:to>
                                    </p:set>
                                    <p:anim from="(#ppt_y+0.4)" to="(#ppt_y)" calcmode="lin" valueType="num">
                                      <p:cBhvr>
                                        <p:cTn id="28"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اول</a:t>
            </a:r>
            <a:endParaRPr lang="fa-IR" dirty="0"/>
          </a:p>
        </p:txBody>
      </p:sp>
      <p:pic>
        <p:nvPicPr>
          <p:cNvPr id="4" name="Content Placeholder 3" descr="DSCF2146.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پلکانِ ورودی به طبقه دوم</a:t>
            </a:r>
            <a:endParaRPr lang="fa-IR" dirty="0"/>
          </a:p>
        </p:txBody>
      </p:sp>
      <p:pic>
        <p:nvPicPr>
          <p:cNvPr id="4" name="Content Placeholder 3" descr="DSCF2148.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طبقه دوم و محل عبور مترو</a:t>
            </a:r>
            <a:endParaRPr lang="fa-IR" dirty="0"/>
          </a:p>
        </p:txBody>
      </p:sp>
      <p:pic>
        <p:nvPicPr>
          <p:cNvPr id="4" name="Content Placeholder 3" descr="DSCF2149.JPG"/>
          <p:cNvPicPr>
            <a:picLocks noGrp="1" noChangeAspect="1"/>
          </p:cNvPicPr>
          <p:nvPr>
            <p:ph idx="1"/>
          </p:nvPr>
        </p:nvPicPr>
        <p:blipFill>
          <a:blip r:embed="rId2" cstate="print"/>
          <a:stretch>
            <a:fillRect/>
          </a:stretch>
        </p:blipFill>
        <p:spPr>
          <a:xfrm>
            <a:off x="1432983" y="1600200"/>
            <a:ext cx="6278033" cy="4708524"/>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تونل مجاور</a:t>
            </a:r>
            <a:endParaRPr lang="fa-IR" dirty="0"/>
          </a:p>
        </p:txBody>
      </p:sp>
      <p:pic>
        <p:nvPicPr>
          <p:cNvPr id="4" name="Content Placeholder 3" descr="DSCF2157.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تونل ها</a:t>
            </a:r>
            <a:endParaRPr lang="fa-IR" dirty="0"/>
          </a:p>
        </p:txBody>
      </p:sp>
      <p:pic>
        <p:nvPicPr>
          <p:cNvPr id="4" name="Content Placeholder 3" descr="DSCF2162.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3200" dirty="0" smtClean="0"/>
              <a:t>زیر سازی سیستم های برودتی و تهویه</a:t>
            </a:r>
            <a:endParaRPr lang="fa-IR" sz="3200" dirty="0"/>
          </a:p>
        </p:txBody>
      </p:sp>
      <p:pic>
        <p:nvPicPr>
          <p:cNvPr id="4" name="Content Placeholder 3" descr="DSCF2165.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3200" dirty="0" smtClean="0"/>
              <a:t>راهروی اتصال دو ایستگاه غربی و شرقی</a:t>
            </a:r>
            <a:endParaRPr lang="fa-IR" sz="3200" dirty="0"/>
          </a:p>
        </p:txBody>
      </p:sp>
      <p:pic>
        <p:nvPicPr>
          <p:cNvPr id="4" name="Content Placeholder 3" descr="DSCF2184.JPG"/>
          <p:cNvPicPr>
            <a:picLocks noGrp="1" noChangeAspect="1"/>
          </p:cNvPicPr>
          <p:nvPr>
            <p:ph idx="1"/>
          </p:nvPr>
        </p:nvPicPr>
        <p:blipFill>
          <a:blip r:embed="rId2" cstate="print"/>
          <a:stretch>
            <a:fillRect/>
          </a:stretch>
        </p:blipFill>
        <p:spPr>
          <a:xfrm>
            <a:off x="1432983" y="1600200"/>
            <a:ext cx="6278033" cy="4708524"/>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fa-IR" sz="2800" dirty="0" smtClean="0"/>
              <a:t>تاسیساتِ کار گذاری شده در سقف ایستگاه</a:t>
            </a:r>
            <a:endParaRPr lang="fa-IR" sz="2800" dirty="0"/>
          </a:p>
        </p:txBody>
      </p:sp>
      <p:pic>
        <p:nvPicPr>
          <p:cNvPr id="4" name="Content Placeholder 3" descr="DSCF2192.JPG"/>
          <p:cNvPicPr>
            <a:picLocks noGrp="1" noChangeAspect="1"/>
          </p:cNvPicPr>
          <p:nvPr>
            <p:ph idx="1"/>
          </p:nvPr>
        </p:nvPicPr>
        <p:blipFill>
          <a:blip r:embed="rId2" cstate="print"/>
          <a:stretch>
            <a:fillRect/>
          </a:stretch>
        </p:blipFill>
        <p:spPr>
          <a:xfrm>
            <a:off x="1432983" y="1600200"/>
            <a:ext cx="6278033" cy="4708525"/>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332656"/>
            <a:ext cx="7560840" cy="2277547"/>
          </a:xfrm>
          <a:prstGeom prst="rect">
            <a:avLst/>
          </a:prstGeom>
        </p:spPr>
        <p:txBody>
          <a:bodyPr wrap="square">
            <a:spAutoFit/>
          </a:bodyPr>
          <a:lstStyle/>
          <a:p>
            <a:pPr lvl="0" algn="ctr" eaLnBrk="0" fontAlgn="base" hangingPunct="0">
              <a:spcBef>
                <a:spcPct val="0"/>
              </a:spcBef>
              <a:spcAft>
                <a:spcPct val="0"/>
              </a:spcAft>
            </a:pPr>
            <a:r>
              <a:rPr lang="fa-IR" sz="2400" b="1" dirty="0" smtClean="0">
                <a:latin typeface="Calibri" pitchFamily="34" charset="0"/>
                <a:ea typeface="Calibri" pitchFamily="34" charset="0"/>
                <a:cs typeface="B Titr" panose="00000700000000000000" pitchFamily="2" charset="-78"/>
              </a:rPr>
              <a:t>پدافند غیر عامل</a:t>
            </a:r>
          </a:p>
          <a:p>
            <a:pPr lvl="0" algn="ctr" eaLnBrk="0" fontAlgn="base" hangingPunct="0">
              <a:spcBef>
                <a:spcPct val="0"/>
              </a:spcBef>
              <a:spcAft>
                <a:spcPct val="0"/>
              </a:spcAft>
            </a:pPr>
            <a:endParaRPr lang="fa-IR" b="1" dirty="0" smtClean="0">
              <a:latin typeface="Calibri" pitchFamily="34" charset="0"/>
              <a:ea typeface="Calibri" pitchFamily="34" charset="0"/>
              <a:cs typeface="B Nazanin" pitchFamily="2" charset="-78"/>
            </a:endParaRPr>
          </a:p>
          <a:p>
            <a:pPr lvl="0" algn="ctr" eaLnBrk="0" fontAlgn="base" hangingPunct="0">
              <a:spcBef>
                <a:spcPct val="0"/>
              </a:spcBef>
              <a:spcAft>
                <a:spcPct val="0"/>
              </a:spcAft>
            </a:pPr>
            <a:r>
              <a:rPr lang="fa-IR" sz="2000" b="1" dirty="0" smtClean="0">
                <a:latin typeface="Calibri" pitchFamily="34" charset="0"/>
                <a:ea typeface="Calibri" pitchFamily="34" charset="0"/>
                <a:cs typeface="B Nazanin" pitchFamily="2" charset="-78"/>
              </a:rPr>
              <a:t>پدافند </a:t>
            </a:r>
            <a:r>
              <a:rPr lang="fa-IR" sz="2000" b="1" dirty="0">
                <a:latin typeface="Calibri" pitchFamily="34" charset="0"/>
                <a:ea typeface="Calibri" pitchFamily="34" charset="0"/>
                <a:cs typeface="B Nazanin" pitchFamily="2" charset="-78"/>
              </a:rPr>
              <a:t>غیر عامل : کاربرد آن هم در مواقع جنگ است و هم در مواقع صلح برای پيش بيني و پيش گیری و کاستن از خسارت ناشي از جنگ ، بلایاي طبيعي میباشد. کشورهاي پیشرفته مانند آمريکا و روسيه و کشورهاي اروپایی با توجه به تجربه جنگ و آمريکا با وجود بلايای طبيعي (گرد بادها و طوفانهای شديد) معمولا پناهگاههایی را دارند که در زمانهای مورد نظر از آن استفاده میکنند.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487" y="2780928"/>
            <a:ext cx="5069797" cy="3802348"/>
          </a:xfrm>
          <a:prstGeom prst="rect">
            <a:avLst/>
          </a:prstGeom>
        </p:spPr>
      </p:pic>
    </p:spTree>
    <p:extLst>
      <p:ext uri="{BB962C8B-B14F-4D97-AF65-F5344CB8AC3E}">
        <p14:creationId xmlns:p14="http://schemas.microsoft.com/office/powerpoint/2010/main" val="468837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4">
                <a:tint val="45000"/>
                <a:satMod val="400000"/>
              </a:schemeClr>
            </a:duotone>
            <a:lum bright="-29000" contrast="9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p:spPr>
        <p:txBody>
          <a:bodyPr>
            <a:noAutofit/>
          </a:bodyPr>
          <a:lstStyle/>
          <a:p>
            <a:r>
              <a:rPr lang="fa-IR" sz="2800" dirty="0">
                <a:solidFill>
                  <a:schemeClr val="tx1"/>
                </a:solidFill>
                <a:effectLst/>
                <a:cs typeface="B Titr" panose="00000700000000000000" pitchFamily="2" charset="-78"/>
              </a:rPr>
              <a:t>مواردی از پدافند غیر عامل در جهان </a:t>
            </a:r>
            <a:r>
              <a:rPr lang="fa-IR" sz="2800" dirty="0" smtClean="0">
                <a:solidFill>
                  <a:schemeClr val="tx1"/>
                </a:solidFill>
                <a:effectLst/>
                <a:cs typeface="B Titr" panose="00000700000000000000" pitchFamily="2" charset="-78"/>
              </a:rPr>
              <a:t>:</a:t>
            </a:r>
            <a:r>
              <a:rPr lang="fa-IR" sz="2400" dirty="0" smtClean="0">
                <a:solidFill>
                  <a:schemeClr val="tx1"/>
                </a:solidFill>
                <a:effectLst/>
                <a:cs typeface="B Nazanin" panose="00000400000000000000" pitchFamily="2" charset="-78"/>
              </a:rPr>
              <a:t/>
            </a:r>
            <a:br>
              <a:rPr lang="fa-IR" sz="2400" dirty="0" smtClean="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2400" dirty="0">
                <a:solidFill>
                  <a:schemeClr val="tx1"/>
                </a:solidFill>
                <a:effectLst/>
                <a:cs typeface="B Titr" panose="00000700000000000000" pitchFamily="2" charset="-78"/>
              </a:rPr>
              <a:t>آلمان</a:t>
            </a:r>
            <a:r>
              <a:rPr lang="fa-IR" sz="2400" dirty="0">
                <a:solidFill>
                  <a:schemeClr val="tx1"/>
                </a:solidFill>
                <a:effectLst/>
                <a:cs typeface="B Nazanin" panose="00000400000000000000" pitchFamily="2" charset="-78"/>
              </a:rPr>
              <a:t> </a:t>
            </a:r>
            <a:r>
              <a:rPr lang="fa-IR" sz="2400" dirty="0" smtClean="0">
                <a:solidFill>
                  <a:schemeClr val="tx1"/>
                </a:solidFill>
                <a:effectLst/>
                <a:cs typeface="B Nazanin" panose="00000400000000000000" pitchFamily="2" charset="-78"/>
              </a:rPr>
              <a:t>:پس </a:t>
            </a:r>
            <a:r>
              <a:rPr lang="fa-IR" sz="2400" dirty="0">
                <a:solidFill>
                  <a:schemeClr val="tx1"/>
                </a:solidFill>
                <a:effectLst/>
                <a:cs typeface="B Nazanin" panose="00000400000000000000" pitchFamily="2" charset="-78"/>
              </a:rPr>
              <a:t>از پایان جنگ جهانی دوم دولت آلمان توسعه ملاحظات و اقدامات پدافند غیر عامل را در راستای سیاست تنش زدایی قرار داد . در حال حاضر بسیاری از تاسیسات و ساختمانهای این کشور به صورت دو منظوره احداث می شود .و علاوه بر کار بری متفاوت در شرایط عادی در شرایط بحران به پناهگاه تبدیل می شود که از جمله </a:t>
            </a:r>
            <a:r>
              <a:rPr lang="fa-IR" sz="2400" dirty="0" smtClean="0">
                <a:solidFill>
                  <a:schemeClr val="tx1"/>
                </a:solidFill>
                <a:effectLst/>
                <a:cs typeface="B Nazanin" panose="00000400000000000000" pitchFamily="2" charset="-78"/>
              </a:rPr>
              <a:t>این </a:t>
            </a:r>
            <a:r>
              <a:rPr lang="fa-IR" sz="2400" dirty="0">
                <a:solidFill>
                  <a:schemeClr val="tx1"/>
                </a:solidFill>
                <a:effectLst/>
                <a:cs typeface="B Nazanin" panose="00000400000000000000" pitchFamily="2" charset="-78"/>
              </a:rPr>
              <a:t>مراکز می توان به خطوط راه آهن زیر زمینی ، ایستگاهای مترو و.... اشاره کرد</a:t>
            </a:r>
            <a:r>
              <a:rPr lang="fa-IR" sz="2400" dirty="0" smtClean="0">
                <a:solidFill>
                  <a:schemeClr val="tx1"/>
                </a:solidFill>
                <a:effectLst/>
                <a:cs typeface="B Nazanin" panose="00000400000000000000" pitchFamily="2" charset="-78"/>
              </a:rPr>
              <a:t>.</a:t>
            </a:r>
            <a:br>
              <a:rPr lang="fa-IR" sz="2400" dirty="0" smtClean="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
            </a:r>
            <a:br>
              <a:rPr lang="fa-IR" sz="2400" dirty="0">
                <a:solidFill>
                  <a:schemeClr val="tx1"/>
                </a:solidFill>
                <a:effectLst/>
                <a:cs typeface="B Nazanin" panose="00000400000000000000" pitchFamily="2" charset="-78"/>
              </a:rPr>
            </a:br>
            <a:r>
              <a:rPr lang="fa-IR" sz="2400" dirty="0">
                <a:solidFill>
                  <a:schemeClr val="tx1"/>
                </a:solidFill>
                <a:effectLst/>
                <a:cs typeface="B Titr" panose="00000700000000000000" pitchFamily="2" charset="-78"/>
              </a:rPr>
              <a:t>شوروی سابق </a:t>
            </a:r>
            <a:r>
              <a:rPr lang="fa-IR" sz="2400" dirty="0">
                <a:solidFill>
                  <a:schemeClr val="tx1"/>
                </a:solidFill>
                <a:effectLst/>
                <a:cs typeface="B Nazanin" panose="00000400000000000000" pitchFamily="2" charset="-78"/>
              </a:rPr>
              <a:t>:در کشور شوروی سابق سازمان دفاع غیر عامل در اواسط سال 1960 میلادی تاسیس گردید و به سرعت توسعه یافت از سال 1966 با تحولی بزرگ ،تجدید سازمان گردید و ساخت پناهگاههای ضد هسته ای و دو منظوره کردن بسیاری از تاسیسات مانند ایستگاهها و معابر مترو ازهمان زمان در دستور کار قرار گرفت و با ساخت استحکامات ایمن و زره های مقاوم در مقابل بمب و موشک توسعه یافت .</a:t>
            </a:r>
            <a:br>
              <a:rPr lang="fa-IR" sz="2400" dirty="0">
                <a:solidFill>
                  <a:schemeClr val="tx1"/>
                </a:solidFill>
                <a:effectLst/>
                <a:cs typeface="B Nazanin" panose="00000400000000000000" pitchFamily="2" charset="-78"/>
              </a:rPr>
            </a:br>
            <a:endParaRPr lang="en-US" sz="2400" dirty="0">
              <a:solidFill>
                <a:schemeClr val="tx1"/>
              </a:solidFill>
              <a:cs typeface="B Nazanin" panose="00000400000000000000" pitchFamily="2" charset="-78"/>
            </a:endParaRPr>
          </a:p>
        </p:txBody>
      </p:sp>
    </p:spTree>
    <p:extLst>
      <p:ext uri="{BB962C8B-B14F-4D97-AF65-F5344CB8AC3E}">
        <p14:creationId xmlns:p14="http://schemas.microsoft.com/office/powerpoint/2010/main" val="930060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Autofit/>
          </a:bodyPr>
          <a:lstStyle/>
          <a:p>
            <a:r>
              <a:rPr lang="fa-IR" sz="3200" dirty="0">
                <a:solidFill>
                  <a:schemeClr val="tx1"/>
                </a:solidFill>
                <a:effectLst/>
                <a:cs typeface="B Titr" panose="00000700000000000000" pitchFamily="2" charset="-78"/>
              </a:rPr>
              <a:t>سوئیس</a:t>
            </a:r>
            <a:r>
              <a:rPr lang="fa-IR" sz="2000" dirty="0">
                <a:solidFill>
                  <a:schemeClr val="tx1"/>
                </a:solidFill>
                <a:effectLst/>
              </a:rPr>
              <a:t>:</a:t>
            </a:r>
            <a:r>
              <a:rPr lang="fa-IR" sz="2800" dirty="0">
                <a:solidFill>
                  <a:schemeClr val="tx1"/>
                </a:solidFill>
                <a:effectLst/>
                <a:cs typeface="B Nazanin" panose="00000400000000000000" pitchFamily="2" charset="-78"/>
              </a:rPr>
              <a:t>دولت این کشور علی رغم اتخاذ سیاست بی طرفی در طول دو جنگ جهانی و علیرغم آنکه به لحاظ موقعیت ژئو پلتیکی مورد تهدید هیچ کشوری نیست با این وجود این کشور موضوع پدافند غیر عامل را به صورت جدی پی گیری نموده به طوری که سازمان دفاع غیر عامل تمامی امکانات از قبیل : آب ، غذا ، دارو و سایر مایحتاج مردم را به صورتی که قبل از فاسد شدن تعویض می گردند  در پناهگاههای مقاوم زیر زمینی قرار داده است حتی در تونلها و پلهای مهم این کشور مکانهایی برای مواد منفجره تعبیه شده است که در صورت وقوع شرایط جنگی و بحرانی نسبت به انهدام آنها اقدام نمایند و مردم این کشور با توجه به آموزشهایی که دیده اند به اهمیت این موضوع واقف هستند .</a:t>
            </a:r>
            <a:r>
              <a:rPr lang="fa-IR" sz="2000" b="0" dirty="0">
                <a:solidFill>
                  <a:schemeClr val="tx1"/>
                </a:solidFill>
                <a:effectLst/>
              </a:rPr>
              <a:t/>
            </a:r>
            <a:br>
              <a:rPr lang="fa-IR" sz="2000" b="0" dirty="0">
                <a:solidFill>
                  <a:schemeClr val="tx1"/>
                </a:solidFill>
                <a:effectLst/>
              </a:rPr>
            </a:br>
            <a:r>
              <a:rPr lang="fa-IR" sz="2000" b="0" dirty="0">
                <a:solidFill>
                  <a:schemeClr val="tx1"/>
                </a:solidFill>
                <a:effectLst/>
              </a:rPr>
              <a:t/>
            </a:r>
            <a:br>
              <a:rPr lang="fa-IR" sz="2000" b="0" dirty="0">
                <a:solidFill>
                  <a:schemeClr val="tx1"/>
                </a:solidFill>
                <a:effectLst/>
              </a:rPr>
            </a:br>
            <a:endParaRPr lang="en-US" sz="2000" dirty="0">
              <a:solidFill>
                <a:schemeClr val="tx1"/>
              </a:solidFill>
            </a:endParaRPr>
          </a:p>
        </p:txBody>
      </p:sp>
    </p:spTree>
    <p:extLst>
      <p:ext uri="{BB962C8B-B14F-4D97-AF65-F5344CB8AC3E}">
        <p14:creationId xmlns:p14="http://schemas.microsoft.com/office/powerpoint/2010/main" val="2806753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p:spPr>
        <p:txBody>
          <a:bodyPr>
            <a:noAutofit/>
          </a:bodyPr>
          <a:lstStyle/>
          <a:p>
            <a:r>
              <a:rPr lang="fa-IR" sz="3200" b="0" dirty="0">
                <a:solidFill>
                  <a:schemeClr val="tx1"/>
                </a:solidFill>
                <a:effectLst/>
                <a:cs typeface="B Titr" panose="00000700000000000000" pitchFamily="2" charset="-78"/>
              </a:rPr>
              <a:t>کره شمالی </a:t>
            </a:r>
            <a:r>
              <a:rPr lang="fa-IR" sz="3200" b="0" dirty="0">
                <a:solidFill>
                  <a:schemeClr val="tx1"/>
                </a:solidFill>
                <a:effectLst/>
                <a:cs typeface="B Nazanin" panose="00000400000000000000" pitchFamily="2" charset="-78"/>
              </a:rPr>
              <a:t>:در کشور کره شمالی که با تهدید فزآینده امریکا روبرواست پدافند غیر عامل به صورت گسترده ایی مورد استفاده قرار می گیرد . بطوری که معابر مترو و ایستگاههای زیر زمینی شهر پیونگ یانگ در عمق بین 90الی 105 متری زمین احداث شده اند ، بسیاری از کارخانجات صنایع نظامی در تونلهای بزرگ استقرار یافته اند و هواپیماهای نظامی پس از فرود می توانند در تونلهای حفر شده مخفی شوند . در توسعه واحدهای صنعتی و خدماتی نیز به موضوع کوچک سازی و پراکندگی اهمیت زیادی داده شده وبه عنوان مثال به جای نیروگاه و بنادر بزرگ ، واحدهای کوچک و پراکنده احداث شده اند. </a:t>
            </a:r>
            <a:endParaRPr lang="en-US" sz="3200" b="0" dirty="0">
              <a:solidFill>
                <a:schemeClr val="tx1"/>
              </a:solidFill>
              <a:cs typeface="B Nazanin" panose="00000400000000000000" pitchFamily="2" charset="-78"/>
            </a:endParaRPr>
          </a:p>
        </p:txBody>
      </p:sp>
    </p:spTree>
    <p:extLst>
      <p:ext uri="{BB962C8B-B14F-4D97-AF65-F5344CB8AC3E}">
        <p14:creationId xmlns:p14="http://schemas.microsoft.com/office/powerpoint/2010/main" val="4081511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507288" cy="5616624"/>
          </a:xfrm>
        </p:spPr>
        <p:txBody>
          <a:bodyPr>
            <a:noAutofit/>
          </a:bodyPr>
          <a:lstStyle/>
          <a:p>
            <a:r>
              <a:rPr lang="fa-IR" sz="3200" dirty="0" smtClean="0">
                <a:solidFill>
                  <a:schemeClr val="tx1"/>
                </a:solidFill>
                <a:effectLst/>
                <a:cs typeface="B Titr" panose="00000700000000000000" pitchFamily="2" charset="-78"/>
              </a:rPr>
              <a:t>     نتایج </a:t>
            </a:r>
            <a:r>
              <a:rPr lang="fa-IR" sz="3200" dirty="0">
                <a:solidFill>
                  <a:schemeClr val="tx1"/>
                </a:solidFill>
                <a:effectLst/>
                <a:cs typeface="B Titr" panose="00000700000000000000" pitchFamily="2" charset="-78"/>
              </a:rPr>
              <a:t>دفاع غیرعامل </a:t>
            </a:r>
            <a:r>
              <a:rPr lang="fa-IR" sz="3200" dirty="0" smtClean="0">
                <a:solidFill>
                  <a:schemeClr val="tx1"/>
                </a:solidFill>
                <a:effectLst/>
                <a:cs typeface="B Titr" panose="00000700000000000000" pitchFamily="2" charset="-78"/>
              </a:rPr>
              <a:t>:</a:t>
            </a:r>
            <a:br>
              <a:rPr lang="fa-IR" sz="3200" dirty="0" smtClean="0">
                <a:solidFill>
                  <a:schemeClr val="tx1"/>
                </a:solidFill>
                <a:effectLst/>
                <a:cs typeface="B Titr" panose="00000700000000000000" pitchFamily="2" charset="-78"/>
              </a:rPr>
            </a:br>
            <a:r>
              <a:rPr lang="fa-IR" sz="3200" dirty="0" smtClean="0">
                <a:solidFill>
                  <a:schemeClr val="tx1"/>
                </a:solidFill>
                <a:effectLst/>
                <a:cs typeface="B Titr" panose="00000700000000000000" pitchFamily="2" charset="-78"/>
              </a:rPr>
              <a:t/>
            </a:r>
            <a:br>
              <a:rPr lang="fa-IR" sz="3200" dirty="0" smtClean="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کاهش آسیب‌پذیریها</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افزایش پایداری و تداوم فعالیت‌ها</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کمک به حفظ آرامش عمومی</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ارتقاء آستانه مقاومت </a:t>
            </a:r>
            <a:r>
              <a:rPr lang="fa-IR" sz="3200" dirty="0" smtClean="0">
                <a:solidFill>
                  <a:schemeClr val="tx1"/>
                </a:solidFill>
                <a:effectLst/>
                <a:cs typeface="B Titr" panose="00000700000000000000" pitchFamily="2" charset="-78"/>
              </a:rPr>
              <a:t>مردمی</a:t>
            </a:r>
            <a:r>
              <a:rPr lang="fa-IR" sz="3200" dirty="0">
                <a:solidFill>
                  <a:schemeClr val="tx1"/>
                </a:solidFill>
                <a:effectLst/>
                <a:cs typeface="B Titr" panose="00000700000000000000" pitchFamily="2" charset="-78"/>
              </a:rPr>
              <a:t>      </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a:t>
            </a:r>
            <a:r>
              <a:rPr lang="fa-IR" sz="3200" dirty="0" smtClean="0">
                <a:solidFill>
                  <a:schemeClr val="tx1"/>
                </a:solidFill>
                <a:effectLst/>
                <a:cs typeface="B Titr" panose="00000700000000000000" pitchFamily="2" charset="-78"/>
              </a:rPr>
              <a:t> </a:t>
            </a:r>
            <a:r>
              <a:rPr lang="fa-IR" sz="3200" dirty="0">
                <a:solidFill>
                  <a:schemeClr val="tx1"/>
                </a:solidFill>
                <a:effectLst/>
                <a:cs typeface="B Titr" panose="00000700000000000000" pitchFamily="2" charset="-78"/>
              </a:rPr>
              <a:t> بی اثر یا کم اثر سازی عملیاتهای دشمن</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ایجاد تردید در متجاوز نسبت به شروع تجاوز</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ارتقاء قدرت بازدارندگی</a:t>
            </a:r>
            <a:br>
              <a:rPr lang="fa-IR" sz="3200" dirty="0">
                <a:solidFill>
                  <a:schemeClr val="tx1"/>
                </a:solidFill>
                <a:effectLst/>
                <a:cs typeface="B Titr" panose="00000700000000000000" pitchFamily="2" charset="-78"/>
              </a:rPr>
            </a:br>
            <a:r>
              <a:rPr lang="fa-IR" sz="3200" dirty="0">
                <a:solidFill>
                  <a:schemeClr val="tx1"/>
                </a:solidFill>
                <a:effectLst/>
                <a:cs typeface="B Titr" panose="00000700000000000000" pitchFamily="2" charset="-78"/>
              </a:rPr>
              <a:t>      ارتقاء ضریب امنیت ملی</a:t>
            </a:r>
            <a:br>
              <a:rPr lang="fa-IR" sz="3200" dirty="0">
                <a:solidFill>
                  <a:schemeClr val="tx1"/>
                </a:solidFill>
                <a:effectLst/>
                <a:cs typeface="B Titr" panose="00000700000000000000" pitchFamily="2" charset="-78"/>
              </a:rPr>
            </a:br>
            <a:endParaRPr lang="en-US" sz="3200" dirty="0">
              <a:solidFill>
                <a:schemeClr val="tx1"/>
              </a:solidFill>
              <a:cs typeface="B Titr" panose="00000700000000000000" pitchFamily="2" charset="-78"/>
            </a:endParaRPr>
          </a:p>
        </p:txBody>
      </p:sp>
    </p:spTree>
    <p:extLst>
      <p:ext uri="{BB962C8B-B14F-4D97-AF65-F5344CB8AC3E}">
        <p14:creationId xmlns:p14="http://schemas.microsoft.com/office/powerpoint/2010/main" val="2883700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29600" cy="6264696"/>
          </a:xfrm>
        </p:spPr>
        <p:txBody>
          <a:bodyPr>
            <a:noAutofit/>
          </a:bodyPr>
          <a:lstStyle/>
          <a:p>
            <a:r>
              <a:rPr lang="fa-IR" sz="2400" dirty="0">
                <a:solidFill>
                  <a:schemeClr val="tx1"/>
                </a:solidFill>
                <a:effectLst/>
                <a:cs typeface="B Nazanin" panose="00000400000000000000" pitchFamily="2" charset="-78"/>
              </a:rPr>
              <a:t>  </a:t>
            </a:r>
            <a:r>
              <a:rPr lang="fa-IR" sz="3200" dirty="0">
                <a:solidFill>
                  <a:schemeClr val="tx1"/>
                </a:solidFill>
                <a:effectLst/>
                <a:cs typeface="B Titr" panose="00000700000000000000" pitchFamily="2" charset="-78"/>
              </a:rPr>
              <a:t>روش های برق رسانی به </a:t>
            </a:r>
            <a:r>
              <a:rPr lang="fa-IR" sz="3200" dirty="0" smtClean="0">
                <a:solidFill>
                  <a:schemeClr val="tx1"/>
                </a:solidFill>
                <a:effectLst/>
                <a:cs typeface="B Titr" panose="00000700000000000000" pitchFamily="2" charset="-78"/>
              </a:rPr>
              <a:t>مترو</a:t>
            </a:r>
            <a:r>
              <a:rPr lang="fa-IR" sz="2400" dirty="0" smtClean="0">
                <a:solidFill>
                  <a:schemeClr val="tx1"/>
                </a:solidFill>
                <a:effectLst/>
                <a:cs typeface="B Nazanin" panose="00000400000000000000" pitchFamily="2" charset="-78"/>
              </a:rPr>
              <a:t/>
            </a:r>
            <a:br>
              <a:rPr lang="fa-IR" sz="2400" dirty="0" smtClean="0">
                <a:solidFill>
                  <a:schemeClr val="tx1"/>
                </a:solidFill>
                <a:effectLst/>
                <a:cs typeface="B Nazanin" panose="00000400000000000000" pitchFamily="2" charset="-78"/>
              </a:rPr>
            </a:br>
            <a:r>
              <a:rPr lang="fa-IR" sz="2400" dirty="0" smtClean="0">
                <a:solidFill>
                  <a:schemeClr val="tx1"/>
                </a:solidFill>
                <a:effectLst/>
                <a:cs typeface="B Nazanin" panose="00000400000000000000" pitchFamily="2" charset="-78"/>
              </a:rPr>
              <a:t/>
            </a:r>
            <a:br>
              <a:rPr lang="fa-IR" sz="2400" dirty="0" smtClean="0">
                <a:solidFill>
                  <a:schemeClr val="tx1"/>
                </a:solidFill>
                <a:effectLst/>
                <a:cs typeface="B Nazanin" panose="00000400000000000000" pitchFamily="2" charset="-78"/>
              </a:rPr>
            </a:br>
            <a:r>
              <a:rPr lang="fa-IR" sz="3600" dirty="0" smtClean="0">
                <a:solidFill>
                  <a:schemeClr val="tx1"/>
                </a:solidFill>
                <a:effectLst/>
                <a:cs typeface="B Titr" panose="00000700000000000000" pitchFamily="2" charset="-78"/>
              </a:rPr>
              <a:t>ریل سوم</a:t>
            </a:r>
            <a:r>
              <a:rPr lang="fa-IR" sz="2400" dirty="0" smtClean="0">
                <a:solidFill>
                  <a:schemeClr val="tx1"/>
                </a:solidFill>
                <a:effectLst/>
                <a:cs typeface="B Nazanin" panose="00000400000000000000" pitchFamily="2" charset="-78"/>
              </a:rPr>
              <a:t/>
            </a:r>
            <a:br>
              <a:rPr lang="fa-IR" sz="2400" dirty="0" smtClean="0">
                <a:solidFill>
                  <a:schemeClr val="tx1"/>
                </a:solidFill>
                <a:effectLst/>
                <a:cs typeface="B Nazanin" panose="00000400000000000000" pitchFamily="2" charset="-78"/>
              </a:rPr>
            </a:br>
            <a:r>
              <a:rPr lang="fa-IR" sz="2400" b="0" dirty="0">
                <a:solidFill>
                  <a:schemeClr val="tx1"/>
                </a:solidFill>
                <a:effectLst/>
                <a:cs typeface="B Nazanin" panose="00000400000000000000" pitchFamily="2" charset="-78"/>
              </a:rPr>
              <a:t/>
            </a:r>
            <a:br>
              <a:rPr lang="fa-IR" sz="2400" b="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در این روش به کمک یک ریل هادی که در کنار دو ریل دیگر نصب می شود انرژی قطار تامین می شود.</a:t>
            </a:r>
            <a:r>
              <a:rPr lang="fa-IR" sz="2400" b="0" dirty="0">
                <a:solidFill>
                  <a:schemeClr val="tx1"/>
                </a:solidFill>
                <a:effectLst/>
                <a:cs typeface="B Nazanin" panose="00000400000000000000" pitchFamily="2" charset="-78"/>
              </a:rPr>
              <a:t/>
            </a:r>
            <a:br>
              <a:rPr lang="fa-IR" sz="2400" b="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اما اگر بخواهیم از ریل سوم برای تغذیه قطار استفاده کنیم استاندارد سیستم های ولتاژ اروپایی در راه آهن های برقی بر اساس </a:t>
            </a:r>
            <a:r>
              <a:rPr lang="en-US" sz="2400" dirty="0">
                <a:solidFill>
                  <a:schemeClr val="tx1"/>
                </a:solidFill>
                <a:effectLst/>
                <a:cs typeface="B Nazanin" panose="00000400000000000000" pitchFamily="2" charset="-78"/>
              </a:rPr>
              <a:t>EN50163 </a:t>
            </a:r>
            <a:r>
              <a:rPr lang="fa-IR" sz="2400" dirty="0" smtClean="0">
                <a:solidFill>
                  <a:schemeClr val="tx1"/>
                </a:solidFill>
                <a:effectLst/>
                <a:cs typeface="B Nazanin" panose="00000400000000000000" pitchFamily="2" charset="-78"/>
              </a:rPr>
              <a:t> به </a:t>
            </a:r>
            <a:r>
              <a:rPr lang="fa-IR" sz="2400" dirty="0">
                <a:solidFill>
                  <a:schemeClr val="tx1"/>
                </a:solidFill>
                <a:effectLst/>
                <a:cs typeface="B Nazanin" panose="00000400000000000000" pitchFamily="2" charset="-78"/>
              </a:rPr>
              <a:t>ما فقط اجازه می دهد از ولتاژ ۷۵۰ ولت استفاده کنیم.پس اگر ما بخواهیم از سطوح ولتاژ بالاتر استفاده کنیم باید از </a:t>
            </a:r>
            <a:r>
              <a:rPr lang="fa-IR" sz="2400" dirty="0" smtClean="0">
                <a:solidFill>
                  <a:schemeClr val="tx1"/>
                </a:solidFill>
                <a:effectLst/>
                <a:cs typeface="B Nazanin" panose="00000400000000000000" pitchFamily="2" charset="-78"/>
              </a:rPr>
              <a:t>شبکه</a:t>
            </a:r>
            <a:r>
              <a:rPr lang="en-US" sz="2400" dirty="0" smtClean="0">
                <a:solidFill>
                  <a:schemeClr val="tx1"/>
                </a:solidFill>
                <a:effectLst/>
                <a:cs typeface="B Nazanin" panose="00000400000000000000" pitchFamily="2" charset="-78"/>
              </a:rPr>
              <a:t>OCS</a:t>
            </a:r>
            <a:r>
              <a:rPr lang="en-US" sz="2400" dirty="0">
                <a:solidFill>
                  <a:schemeClr val="tx1"/>
                </a:solidFill>
                <a:effectLst/>
                <a:cs typeface="B Nazanin" panose="00000400000000000000" pitchFamily="2" charset="-78"/>
              </a:rPr>
              <a:t> </a:t>
            </a:r>
            <a:r>
              <a:rPr lang="fa-IR" sz="2400" dirty="0">
                <a:solidFill>
                  <a:schemeClr val="tx1"/>
                </a:solidFill>
                <a:effectLst/>
                <a:cs typeface="B Nazanin" panose="00000400000000000000" pitchFamily="2" charset="-78"/>
              </a:rPr>
              <a:t>استفاده کنیم.</a:t>
            </a:r>
            <a:r>
              <a:rPr lang="fa-IR" sz="2400" b="0" dirty="0">
                <a:solidFill>
                  <a:schemeClr val="tx1"/>
                </a:solidFill>
                <a:effectLst/>
                <a:cs typeface="B Nazanin" panose="00000400000000000000" pitchFamily="2" charset="-78"/>
              </a:rPr>
              <a:t/>
            </a:r>
            <a:br>
              <a:rPr lang="fa-IR" sz="2400" b="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معمولا ریل کنتاکت سیم هادی با سطح مقطع ماکزیمم ۹۰۰ میلی متر مربع می باشد به همین دلیل در جاهایی که ترافیک زیاد است و ما می خواهیم از ولتاژ ۷۵۰ استفاده کنیم ریل سوم پیشنهاد می شود. این ریل تا ۶۰۰۰هزار آمپر به ما جواب می دهد.</a:t>
            </a:r>
            <a:r>
              <a:rPr lang="fa-IR" sz="2400" b="0" dirty="0">
                <a:solidFill>
                  <a:schemeClr val="tx1"/>
                </a:solidFill>
                <a:effectLst/>
                <a:cs typeface="B Nazanin" panose="00000400000000000000" pitchFamily="2" charset="-78"/>
              </a:rPr>
              <a:t/>
            </a:r>
            <a:br>
              <a:rPr lang="fa-IR" sz="2400" b="0" dirty="0">
                <a:solidFill>
                  <a:schemeClr val="tx1"/>
                </a:solidFill>
                <a:effectLst/>
                <a:cs typeface="B Nazanin" panose="00000400000000000000" pitchFamily="2" charset="-78"/>
              </a:rPr>
            </a:br>
            <a:r>
              <a:rPr lang="fa-IR" sz="2400" dirty="0">
                <a:solidFill>
                  <a:schemeClr val="tx1"/>
                </a:solidFill>
                <a:effectLst/>
                <a:cs typeface="B Nazanin" panose="00000400000000000000" pitchFamily="2" charset="-78"/>
              </a:rPr>
              <a:t> </a:t>
            </a:r>
            <a:endParaRPr lang="en-US" sz="2400" dirty="0">
              <a:solidFill>
                <a:schemeClr val="tx1"/>
              </a:solidFill>
              <a:cs typeface="B Nazanin" panose="00000400000000000000" pitchFamily="2" charset="-78"/>
            </a:endParaRPr>
          </a:p>
        </p:txBody>
      </p:sp>
    </p:spTree>
    <p:extLst>
      <p:ext uri="{BB962C8B-B14F-4D97-AF65-F5344CB8AC3E}">
        <p14:creationId xmlns:p14="http://schemas.microsoft.com/office/powerpoint/2010/main" val="39459688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202</TotalTime>
  <Words>1291</Words>
  <Application>Microsoft Office PowerPoint</Application>
  <PresentationFormat>On-screen Show (4:3)</PresentationFormat>
  <Paragraphs>80</Paragraphs>
  <Slides>37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B Nazanin</vt:lpstr>
      <vt:lpstr>B Titr</vt:lpstr>
      <vt:lpstr>Book Antiqua</vt:lpstr>
      <vt:lpstr>Calibri</vt:lpstr>
      <vt:lpstr>Lucida Sans</vt:lpstr>
      <vt:lpstr>Tahoma</vt:lpstr>
      <vt:lpstr>Times New Roman</vt:lpstr>
      <vt:lpstr>Wingdings</vt:lpstr>
      <vt:lpstr>Wingdings 2</vt:lpstr>
      <vt:lpstr>Wingdings 3</vt:lpstr>
      <vt:lpstr>Apex</vt:lpstr>
      <vt:lpstr>  موضوع : مترو  استاد : سید محمد هاشمی هفشجانی  گردآورنده: مسعود عباسی</vt:lpstr>
      <vt:lpstr>مترو در جهان:  ایده احداث مترو اولین بار بطور جدی در کشورهای انگلستان و آلمان مطرح شد که این ایده اولیه به این صورت بود که دو ایستگاه اصلی راه آهن در دو سوی شهر توسط یک محور زیرزمینی به هم متصل شود. ـ اولین طرح : سال ۱۸۶۳ میلادی در شهر لندن بود که یک قطار زیرزمینی به کمک نیروی لوکوموتیو بخاری، مسافران را جابجا می کرد. ـ در سال ۱۸۹۰ میلادی در شهر برلین اولین قطار زیرزمینی که به کمک الکتریسیته حرکت می کرد، به کار افتاد. ـ اولین مترو در آسیا در سال ۱۹۲۷ میلادی در ژاپن مورد بهره برداری قرار گرفت. ـ در آمریکا اولین مترو در سال۱۸۹۲ میلادی در شهر شیکاگو ساخته شد که بیشترین مسیر آن روی زمین احداث شد. ـ  اولین مترویی که مسیر حرکت آن کاملاً در زیرزمین قرارداشت در شهرهای بوستن در سال۱۸۹۷ میلادی و نیویورک ۱۹۰۴ میلادی ساخته شدند. </vt:lpstr>
      <vt:lpstr>PowerPoint Presentation</vt:lpstr>
      <vt:lpstr>PowerPoint Presentation</vt:lpstr>
      <vt:lpstr>مواردی از پدافند غیر عامل در جهان :  آلمان :پس از پایان جنگ جهانی دوم دولت آلمان توسعه ملاحظات و اقدامات پدافند غیر عامل را در راستای سیاست تنش زدایی قرار داد . در حال حاضر بسیاری از تاسیسات و ساختمانهای این کشور به صورت دو منظوره احداث می شود .و علاوه بر کار بری متفاوت در شرایط عادی در شرایط بحران به پناهگاه تبدیل می شود که از جمله این مراکز می توان به خطوط راه آهن زیر زمینی ، ایستگاهای مترو و.... اشاره کرد.  شوروی سابق :در کشور شوروی سابق سازمان دفاع غیر عامل در اواسط سال 1960 میلادی تاسیس گردید و به سرعت توسعه یافت از سال 1966 با تحولی بزرگ ،تجدید سازمان گردید و ساخت پناهگاههای ضد هسته ای و دو منظوره کردن بسیاری از تاسیسات مانند ایستگاهها و معابر مترو ازهمان زمان در دستور کار قرار گرفت و با ساخت استحکامات ایمن و زره های مقاوم در مقابل بمب و موشک توسعه یافت . </vt:lpstr>
      <vt:lpstr>سوئیس:دولت این کشور علی رغم اتخاذ سیاست بی طرفی در طول دو جنگ جهانی و علیرغم آنکه به لحاظ موقعیت ژئو پلتیکی مورد تهدید هیچ کشوری نیست با این وجود این کشور موضوع پدافند غیر عامل را به صورت جدی پی گیری نموده به طوری که سازمان دفاع غیر عامل تمامی امکانات از قبیل : آب ، غذا ، دارو و سایر مایحتاج مردم را به صورتی که قبل از فاسد شدن تعویض می گردند  در پناهگاههای مقاوم زیر زمینی قرار داده است حتی در تونلها و پلهای مهم این کشور مکانهایی برای مواد منفجره تعبیه شده است که در صورت وقوع شرایط جنگی و بحرانی نسبت به انهدام آنها اقدام نمایند و مردم این کشور با توجه به آموزشهایی که دیده اند به اهمیت این موضوع واقف هستند .  </vt:lpstr>
      <vt:lpstr>کره شمالی :در کشور کره شمالی که با تهدید فزآینده امریکا روبرواست پدافند غیر عامل به صورت گسترده ایی مورد استفاده قرار می گیرد . بطوری که معابر مترو و ایستگاههای زیر زمینی شهر پیونگ یانگ در عمق بین 90الی 105 متری زمین احداث شده اند ، بسیاری از کارخانجات صنایع نظامی در تونلهای بزرگ استقرار یافته اند و هواپیماهای نظامی پس از فرود می توانند در تونلهای حفر شده مخفی شوند . در توسعه واحدهای صنعتی و خدماتی نیز به موضوع کوچک سازی و پراکندگی اهمیت زیادی داده شده وبه عنوان مثال به جای نیروگاه و بنادر بزرگ ، واحدهای کوچک و پراکنده احداث شده اند. </vt:lpstr>
      <vt:lpstr>     نتایج دفاع غیرعامل :          کاهش آسیب‌پذیریها        افزایش پایداری و تداوم فعالیت‌ها       کمک به حفظ آرامش عمومی       ارتقاء آستانه مقاومت مردمی           بی اثر یا کم اثر سازی عملیاتهای دشمن        ایجاد تردید در متجاوز نسبت به شروع تجاوز      ارتقاء قدرت بازدارندگی       ارتقاء ضریب امنیت ملی </vt:lpstr>
      <vt:lpstr>  روش های برق رسانی به مترو  ریل سوم  در این روش به کمک یک ریل هادی که در کنار دو ریل دیگر نصب می شود انرژی قطار تامین می شود. اما اگر بخواهیم از ریل سوم برای تغذیه قطار استفاده کنیم استاندارد سیستم های ولتاژ اروپایی در راه آهن های برقی بر اساس EN50163  به ما فقط اجازه می دهد از ولتاژ ۷۵۰ ولت استفاده کنیم.پس اگر ما بخواهیم از سطوح ولتاژ بالاتر استفاده کنیم باید از شبکهOCS استفاده کنیم. معمولا ریل کنتاکت سیم هادی با سطح مقطع ماکزیمم ۹۰۰ میلی متر مربع می باشد به همین دلیل در جاهایی که ترافیک زیاد است و ما می خواهیم از ولتاژ ۷۵۰ استفاده کنیم ریل سوم پیشنهاد می شود. این ریل تا ۶۰۰۰هزار آمپر به ما جواب می دهد.  </vt:lpstr>
      <vt:lpstr>مزایا  ریل سوم با ولتاژ ۷۵۰ ولت و جریان مستقیم نصب شدن در قطعات کوچک با بهترین فاصله جدا کننده استفاده از برق متناوب محلی در شهر برای پست های حمل و نقل و رکتیفایرها ساده بودن سیستم  معایب برای حفاظت بیشتر باید در مسیرهای مستقیم استفاده شود پیچیدگی در نصب کلیدها خطر برق گرفتگی برای پرسنلی که روی خط حرکت می کنند و برای حفاظت پرسنل لازم است از روکش های عایق استفاده شود. </vt:lpstr>
      <vt:lpstr>شبکه بالاسری در این روش به کمک شبکه ای که در بالای سر قطار ایجاد می شود انرژی قطار تامین می شود.  مزایا در پست ها تنظیم کننده ها لازم نیست زیاد حساس باشند. ساییدگی پانتو گراف نسبت به جاروبک در ریل سوم کمتر است. صدا در شبکه بالاسری نسبت به ریل سوم کمتر است. برای تعمیرات ریل نیاز به قطع کردن برق نیست. خطرات جانی برای افرادی که از روی ریل حرکت می کنند بسیار کم است.  معایب دشواری در تنظیمات اولیه شبکه دشواری در ترمیم شبکه بعد از سوانح خطرات رعد وبرق و شاخ و برگ درختان محیط های باز </vt:lpstr>
      <vt:lpstr>مترو در ایران و اهواز  ـ پیشنهاد استفاده از مترو برای اولین بار در طرح جامع تهران مصوب سال۱۳۴۹ شمسی به عنوان یک سند رسمی مطرح شد. شهرهای صاحب مترو در ایران : تهران و مشهد  شهرهای در حال احداث مترو : اهواز ، تبریز ، کرج ، کرمانشاه ، اصفهان ، شیراز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نکات ایمنی      توجه به هشدارهاي ايمني و تذکرات کارکنان ايستگاه ، تابلو ها و برچسب های ایمنی نصب شده در محل  تردد در ايستگاه ها از سمت راست خود و قرار نگرفتن در مسیر حرکت دیگران   عدم ورود هرگونه مواد، مايعات و تجهيزات قابل انفجار و اشتعال به داخل تمامي فضاهاي مترو و قطارها   عدم ورود هرگونه حيوان به داخل تمامي فضاهاي مترو و قطارها  استعمال دخانيات در تمامي فضاهاي مترو و قطارها ممنوع  ورود به تونل و محوطه ريلي ممنوع   خط زرد لبه سکو حريم ايمن است قبل از توقف قطار و باز شدن درها از آن عبور نکنيد.  مهم: نریختن زباله در فضای ایستگاه   </vt:lpstr>
      <vt:lpstr>عکس هایی از مترو اهواز</vt:lpstr>
      <vt:lpstr>ورودی آسانسور</vt:lpstr>
      <vt:lpstr>ورودی ایستگاه</vt:lpstr>
      <vt:lpstr>تونل ورودی</vt:lpstr>
      <vt:lpstr>سالن طبقه اول </vt:lpstr>
      <vt:lpstr>سالن طبقه اول</vt:lpstr>
      <vt:lpstr>باجه خرید بلیط</vt:lpstr>
      <vt:lpstr>طبقه اول</vt:lpstr>
      <vt:lpstr>طبقه اول</vt:lpstr>
      <vt:lpstr>پلکانِ ورودی به طبقه دوم</vt:lpstr>
      <vt:lpstr>طبقه دوم و محل عبور مترو</vt:lpstr>
      <vt:lpstr>تونل مجاور</vt:lpstr>
      <vt:lpstr>تونل ها</vt:lpstr>
      <vt:lpstr>زیر سازی سیستم های برودتی و تهویه</vt:lpstr>
      <vt:lpstr>راهروی اتصال دو ایستگاه غربی و شرقی</vt:lpstr>
      <vt:lpstr>تاسیساتِ کار گذاری شده در سقف ایستگاه</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موضوع : مترو  استاد : مهندس سید محمد هفشجانی  گردآورندگان : مسعود عباسی  مجتبی احمد فخرالدین آیدا یار احمدی هانیه بختیار زاده پریسا عاطفی</dc:title>
  <dc:creator>ariya</dc:creator>
  <cp:lastModifiedBy>HP PC</cp:lastModifiedBy>
  <cp:revision>49</cp:revision>
  <dcterms:created xsi:type="dcterms:W3CDTF">2014-12-05T16:12:00Z</dcterms:created>
  <dcterms:modified xsi:type="dcterms:W3CDTF">2016-01-10T03:12:15Z</dcterms:modified>
</cp:coreProperties>
</file>