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6" r:id="rId20"/>
    <p:sldId id="272" r:id="rId21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2" d="100"/>
          <a:sy n="42" d="100"/>
        </p:scale>
        <p:origin x="13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B3969-5C03-4232-907F-68E39D9D14FC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7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2E3A6-80F6-4B75-A4B2-EAE630966136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10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90228-12E2-4D01-881C-9585C3235DA1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44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6C86A-AC2A-432D-B0AF-1A91C99D14A0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2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827D1-7351-42EC-91A3-83A25505B4AE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62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0F8D-1EA3-48E1-AF6A-C45F21EB3797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2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FE335-94E5-44F1-AE9A-AFCC8B4F4934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453F1-F244-4740-BF5E-96611F697211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94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BA541-90A7-43C5-BD67-7EB49C983B38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4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507DA-4498-4C31-B596-41E9D4851519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1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1965B-0647-43E2-9F20-FADD3B458F4E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chemeClr val="bg1"/>
          </a:fgClr>
          <a:bgClr>
            <a:srgbClr val="FFCC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4B5BFC88-4574-418C-B805-76EBA058F527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1403350" y="2636838"/>
            <a:ext cx="6337300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sz="36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cs typeface="B Titr" panose="00000700000000000000" pitchFamily="2" charset="-78"/>
              </a:rPr>
              <a:t>به نام هستی بخش</a:t>
            </a:r>
            <a:endParaRPr lang="en-US" sz="3600" b="1" kern="10">
              <a:ln w="9525">
                <a:solidFill>
                  <a:srgbClr val="FFFF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6000" b="1">
                <a:solidFill>
                  <a:srgbClr val="FF3399"/>
                </a:solidFill>
                <a:cs typeface="B Titr" panose="00000700000000000000" pitchFamily="2" charset="-78"/>
              </a:rPr>
              <a:t>یون های ادراری</a:t>
            </a:r>
            <a:endParaRPr lang="en-US" sz="6000" b="1">
              <a:solidFill>
                <a:srgbClr val="FF3399"/>
              </a:solidFill>
              <a:cs typeface="B Titr" panose="00000700000000000000" pitchFamily="2" charset="-7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974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fa-IR" b="1">
                <a:cs typeface="B Mitra" panose="00000400000000000000" pitchFamily="2" charset="-78"/>
              </a:rPr>
              <a:t>3- فسفات :</a:t>
            </a:r>
          </a:p>
          <a:p>
            <a:pPr marL="609600" indent="-609600"/>
            <a:r>
              <a:rPr lang="fa-IR" b="1">
                <a:cs typeface="B Mitra" panose="00000400000000000000" pitchFamily="2" charset="-78"/>
              </a:rPr>
              <a:t>یک بافر مهم بوده و با کلسیم کامپلکس می گردد.</a:t>
            </a:r>
          </a:p>
          <a:p>
            <a:pPr marL="609600" indent="-609600"/>
            <a:r>
              <a:rPr lang="fa-IR" b="1">
                <a:cs typeface="B Mitra" panose="00000400000000000000" pitchFamily="2" charset="-78"/>
              </a:rPr>
              <a:t>مقدار دفع فسفات ادرار در افراد طبیعی بستگی به میزان فسفات رژیم غذایی دارد.(لبنیات- گوشت- سبزیجات)</a:t>
            </a:r>
          </a:p>
          <a:p>
            <a:pPr marL="609600" indent="-609600"/>
            <a:r>
              <a:rPr lang="fa-IR" b="1">
                <a:cs typeface="B Mitra" panose="00000400000000000000" pitchFamily="2" charset="-78"/>
              </a:rPr>
              <a:t>فسفاتی که از گلومرول فیلتره می شود،از لوله های پروگزیمال باز جذب می گردد که هورمون پاراتیروئید این باز جذب را مهار می کنند.</a:t>
            </a:r>
          </a:p>
          <a:p>
            <a:pPr marL="609600" indent="-609600"/>
            <a:r>
              <a:rPr lang="fa-IR" b="1">
                <a:cs typeface="B Mitra" panose="00000400000000000000" pitchFamily="2" charset="-78"/>
              </a:rPr>
              <a:t>شایعترین سنگ در بیماران هایپرپاراتیروئیدی،فسفات کلسیم است.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6000" b="1">
                <a:solidFill>
                  <a:srgbClr val="FF3399"/>
                </a:solidFill>
                <a:cs typeface="B Titr" panose="00000700000000000000" pitchFamily="2" charset="-78"/>
              </a:rPr>
              <a:t>یون های ادراری</a:t>
            </a:r>
            <a:endParaRPr lang="en-US" sz="6000" b="1">
              <a:solidFill>
                <a:srgbClr val="FF3399"/>
              </a:solidFill>
              <a:cs typeface="B Titr" panose="00000700000000000000" pitchFamily="2" charset="-7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974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fa-IR" b="1">
                <a:cs typeface="B Mitra" panose="00000400000000000000" pitchFamily="2" charset="-78"/>
              </a:rPr>
              <a:t>4- اسیداوریک :</a:t>
            </a:r>
          </a:p>
          <a:p>
            <a:pPr marL="609600" indent="-609600"/>
            <a:r>
              <a:rPr lang="fa-IR" b="1">
                <a:cs typeface="B Mitra" panose="00000400000000000000" pitchFamily="2" charset="-78"/>
              </a:rPr>
              <a:t>اسید اوریک یک محصول جانبی از متابولیسم پورینها می باشد.</a:t>
            </a:r>
          </a:p>
          <a:p>
            <a:pPr marL="609600" indent="-609600"/>
            <a:r>
              <a:rPr lang="en-US" b="1">
                <a:cs typeface="B Mitra" panose="00000400000000000000" pitchFamily="2" charset="-78"/>
              </a:rPr>
              <a:t>PKa</a:t>
            </a:r>
            <a:r>
              <a:rPr lang="fa-IR" b="1">
                <a:cs typeface="B Mitra" panose="00000400000000000000" pitchFamily="2" charset="-78"/>
              </a:rPr>
              <a:t> اسید اوریک 75/5 است که در </a:t>
            </a:r>
            <a:r>
              <a:rPr lang="en-US" b="1">
                <a:cs typeface="B Mitra" panose="00000400000000000000" pitchFamily="2" charset="-78"/>
              </a:rPr>
              <a:t>PH</a:t>
            </a:r>
            <a:r>
              <a:rPr lang="fa-IR" b="1">
                <a:cs typeface="B Mitra" panose="00000400000000000000" pitchFamily="2" charset="-78"/>
              </a:rPr>
              <a:t> کمتر از آن،حلالیت اسیداوریک کم و در</a:t>
            </a:r>
            <a:r>
              <a:rPr lang="en-US" b="1">
                <a:cs typeface="B Mitra" panose="00000400000000000000" pitchFamily="2" charset="-78"/>
              </a:rPr>
              <a:t>PH</a:t>
            </a:r>
            <a:r>
              <a:rPr lang="fa-IR" b="1">
                <a:cs typeface="B Mitra" panose="00000400000000000000" pitchFamily="2" charset="-78"/>
              </a:rPr>
              <a:t> بالاتر از آن، حلالیت اسید اوریک بیشتر می شود.</a:t>
            </a:r>
            <a:endParaRPr lang="en-US" b="1">
              <a:cs typeface="B Mitra" panose="00000400000000000000" pitchFamily="2" charset="-78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6000" b="1">
                <a:solidFill>
                  <a:srgbClr val="FF3399"/>
                </a:solidFill>
                <a:cs typeface="B Titr" panose="00000700000000000000" pitchFamily="2" charset="-78"/>
              </a:rPr>
              <a:t>انواع سنگ های ادراری</a:t>
            </a:r>
            <a:endParaRPr lang="en-US" sz="6000" b="1">
              <a:solidFill>
                <a:srgbClr val="FF3399"/>
              </a:solidFill>
              <a:cs typeface="B Titr" panose="00000700000000000000" pitchFamily="2" charset="-7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2176463"/>
            <a:ext cx="6121400" cy="2620962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fa-IR" b="1">
                <a:cs typeface="B Mitra" panose="00000400000000000000" pitchFamily="2" charset="-78"/>
              </a:rPr>
              <a:t>سنگهای کلسیمی</a:t>
            </a:r>
          </a:p>
          <a:p>
            <a:pPr marL="609600" indent="-609600">
              <a:buFontTx/>
              <a:buAutoNum type="arabicPeriod"/>
            </a:pPr>
            <a:r>
              <a:rPr lang="fa-IR" b="1">
                <a:cs typeface="B Mitra" panose="00000400000000000000" pitchFamily="2" charset="-78"/>
              </a:rPr>
              <a:t>سنگهای اسیداوریکی</a:t>
            </a:r>
          </a:p>
          <a:p>
            <a:pPr marL="609600" indent="-609600">
              <a:buFontTx/>
              <a:buAutoNum type="arabicPeriod"/>
            </a:pPr>
            <a:r>
              <a:rPr lang="fa-IR" b="1">
                <a:cs typeface="B Mitra" panose="00000400000000000000" pitchFamily="2" charset="-78"/>
              </a:rPr>
              <a:t>سنگهای ناشی از عفونت </a:t>
            </a:r>
            <a:r>
              <a:rPr lang="en-US" b="1">
                <a:cs typeface="B Mitra" panose="00000400000000000000" pitchFamily="2" charset="-78"/>
              </a:rPr>
              <a:t>struvite</a:t>
            </a:r>
            <a:endParaRPr lang="fa-IR" b="1">
              <a:cs typeface="B Mitra" panose="00000400000000000000" pitchFamily="2" charset="-78"/>
            </a:endParaRPr>
          </a:p>
          <a:p>
            <a:pPr marL="609600" indent="-609600">
              <a:buFontTx/>
              <a:buAutoNum type="arabicPeriod"/>
            </a:pPr>
            <a:r>
              <a:rPr lang="fa-IR" b="1">
                <a:cs typeface="B Mitra" panose="00000400000000000000" pitchFamily="2" charset="-78"/>
              </a:rPr>
              <a:t>سنگهای سیستینی</a:t>
            </a:r>
          </a:p>
          <a:p>
            <a:pPr marL="609600" indent="-609600">
              <a:buFontTx/>
              <a:buNone/>
            </a:pPr>
            <a:endParaRPr lang="en-US" b="1">
              <a:cs typeface="B Mitra" panose="00000400000000000000" pitchFamily="2" charset="-78"/>
            </a:endParaRPr>
          </a:p>
        </p:txBody>
      </p:sp>
    </p:spTree>
  </p:cSld>
  <p:clrMapOvr>
    <a:masterClrMapping/>
  </p:clrMapOvr>
  <p:transition spd="med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6000" b="1">
                <a:solidFill>
                  <a:srgbClr val="FF3399"/>
                </a:solidFill>
                <a:cs typeface="B Titr" panose="00000700000000000000" pitchFamily="2" charset="-78"/>
              </a:rPr>
              <a:t>سنگ های کلسیمی</a:t>
            </a:r>
            <a:endParaRPr lang="en-US" sz="6000" b="1">
              <a:solidFill>
                <a:srgbClr val="FF3399"/>
              </a:solidFill>
              <a:cs typeface="B Titr" panose="00000700000000000000" pitchFamily="2" charset="-78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97450"/>
          </a:xfrm>
        </p:spPr>
        <p:txBody>
          <a:bodyPr/>
          <a:lstStyle/>
          <a:p>
            <a:pPr marL="609600" indent="-609600"/>
            <a:r>
              <a:rPr lang="fa-IR" b="1">
                <a:cs typeface="B Mitra" panose="00000400000000000000" pitchFamily="2" charset="-78"/>
              </a:rPr>
              <a:t>85% سنگهای ادراری از نوع کلسیمی هستند که شایعترین آنها اگزالات کلسیم است.</a:t>
            </a:r>
          </a:p>
          <a:p>
            <a:pPr marL="609600" indent="-609600"/>
            <a:endParaRPr lang="fa-IR" b="1">
              <a:cs typeface="B Mitra" panose="00000400000000000000" pitchFamily="2" charset="-78"/>
            </a:endParaRPr>
          </a:p>
          <a:p>
            <a:pPr marL="609600" indent="-609600"/>
            <a:r>
              <a:rPr lang="fa-IR" b="1">
                <a:cs typeface="B Mitra" panose="00000400000000000000" pitchFamily="2" charset="-78"/>
              </a:rPr>
              <a:t>سنگهای کلسیمی عموماً به علل زیر ایجاد می شوند:</a:t>
            </a:r>
          </a:p>
          <a:p>
            <a:pPr marL="1752600" lvl="3" indent="-381000">
              <a:buFontTx/>
              <a:buAutoNum type="arabicPeriod"/>
            </a:pPr>
            <a:r>
              <a:rPr lang="fa-IR" sz="2800" b="1">
                <a:solidFill>
                  <a:srgbClr val="FF3399"/>
                </a:solidFill>
                <a:cs typeface="B Mitra" panose="00000400000000000000" pitchFamily="2" charset="-78"/>
              </a:rPr>
              <a:t>افزایش کلسیم ادرار(هایپرکلسمی اوری)</a:t>
            </a:r>
          </a:p>
          <a:p>
            <a:pPr marL="1752600" lvl="3" indent="-381000">
              <a:buFontTx/>
              <a:buAutoNum type="arabicPeriod"/>
            </a:pPr>
            <a:r>
              <a:rPr lang="fa-IR" sz="2800" b="1">
                <a:solidFill>
                  <a:srgbClr val="FF3399"/>
                </a:solidFill>
                <a:cs typeface="B Mitra" panose="00000400000000000000" pitchFamily="2" charset="-78"/>
              </a:rPr>
              <a:t>افزایش اگزالات ادرار</a:t>
            </a:r>
          </a:p>
          <a:p>
            <a:pPr marL="1752600" lvl="3" indent="-381000">
              <a:buFontTx/>
              <a:buAutoNum type="arabicPeriod"/>
            </a:pPr>
            <a:r>
              <a:rPr lang="fa-IR" sz="2800" b="1">
                <a:solidFill>
                  <a:srgbClr val="FF3399"/>
                </a:solidFill>
                <a:cs typeface="B Mitra" panose="00000400000000000000" pitchFamily="2" charset="-78"/>
              </a:rPr>
              <a:t>کاهش سیترات ادرار</a:t>
            </a:r>
          </a:p>
          <a:p>
            <a:pPr marL="1752600" lvl="3" indent="-381000">
              <a:buFontTx/>
              <a:buAutoNum type="arabicPeriod"/>
            </a:pPr>
            <a:r>
              <a:rPr lang="fa-IR" sz="2800" b="1">
                <a:solidFill>
                  <a:srgbClr val="FF3399"/>
                </a:solidFill>
                <a:cs typeface="B Mitra" panose="00000400000000000000" pitchFamily="2" charset="-78"/>
              </a:rPr>
              <a:t>افزایش اسیداوریک ادرار</a:t>
            </a:r>
            <a:endParaRPr lang="en-US" sz="2800" b="1">
              <a:solidFill>
                <a:srgbClr val="FF3399"/>
              </a:solidFill>
              <a:cs typeface="B Mitra" panose="00000400000000000000" pitchFamily="2" charset="-78"/>
            </a:endParaRP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1981200" y="3789363"/>
            <a:ext cx="5975350" cy="2376487"/>
          </a:xfrm>
          <a:prstGeom prst="bracketPair">
            <a:avLst>
              <a:gd name="adj" fmla="val 16667"/>
            </a:avLst>
          </a:prstGeom>
          <a:noFill/>
          <a:ln w="28575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solidFill>
                  <a:srgbClr val="FF3399"/>
                </a:solidFill>
                <a:cs typeface="B Titr" panose="00000700000000000000" pitchFamily="2" charset="-78"/>
              </a:rPr>
              <a:t>علل هایپرکلسی اوری</a:t>
            </a:r>
            <a:endParaRPr lang="en-US">
              <a:solidFill>
                <a:srgbClr val="FF3399"/>
              </a:solidFill>
              <a:cs typeface="B Titr" panose="00000700000000000000" pitchFamily="2" charset="-7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125" y="1600200"/>
            <a:ext cx="8686800" cy="4525963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fa-IR" b="1">
                <a:cs typeface="B Mitra" panose="00000400000000000000" pitchFamily="2" charset="-78"/>
              </a:rPr>
              <a:t>جذبی –  </a:t>
            </a:r>
            <a:r>
              <a:rPr lang="en-US" b="1" i="1">
                <a:cs typeface="B Mitra" panose="00000400000000000000" pitchFamily="2" charset="-78"/>
              </a:rPr>
              <a:t>Absorptive</a:t>
            </a:r>
            <a:r>
              <a:rPr lang="fa-IR" b="1">
                <a:cs typeface="B Mitra" panose="00000400000000000000" pitchFamily="2" charset="-78"/>
              </a:rPr>
              <a:t> – شایعترین نوع. به دو دسته وابسته به رژیم غذایی و غیر وابسته رژیم غذایی تقسیم می گردد.</a:t>
            </a:r>
          </a:p>
          <a:p>
            <a:pPr marL="609600" indent="-609600">
              <a:buFontTx/>
              <a:buAutoNum type="arabicPeriod"/>
            </a:pPr>
            <a:r>
              <a:rPr lang="fa-IR" b="1">
                <a:cs typeface="B Mitra" panose="00000400000000000000" pitchFamily="2" charset="-78"/>
              </a:rPr>
              <a:t>کلیوی-  </a:t>
            </a:r>
            <a:r>
              <a:rPr lang="en-US" b="1" i="1">
                <a:cs typeface="B Mitra" panose="00000400000000000000" pitchFamily="2" charset="-78"/>
              </a:rPr>
              <a:t>Renal</a:t>
            </a:r>
            <a:r>
              <a:rPr lang="fa-IR" b="1" i="1">
                <a:cs typeface="B Mitra" panose="00000400000000000000" pitchFamily="2" charset="-78"/>
              </a:rPr>
              <a:t> </a:t>
            </a:r>
            <a:r>
              <a:rPr lang="fa-IR" b="1">
                <a:cs typeface="B Mitra" panose="00000400000000000000" pitchFamily="2" charset="-78"/>
              </a:rPr>
              <a:t>– یک نقص توبولی کلیه باعث افزایش دفع کلسیم از ادرار می گردد.</a:t>
            </a:r>
          </a:p>
          <a:p>
            <a:pPr marL="609600" indent="-609600">
              <a:buFontTx/>
              <a:buAutoNum type="arabicPeriod"/>
            </a:pPr>
            <a:r>
              <a:rPr lang="fa-IR" b="1">
                <a:cs typeface="B Mitra" panose="00000400000000000000" pitchFamily="2" charset="-78"/>
              </a:rPr>
              <a:t>اسکلتی-  </a:t>
            </a:r>
            <a:r>
              <a:rPr lang="en-US" b="1" i="1">
                <a:cs typeface="B Mitra" panose="00000400000000000000" pitchFamily="2" charset="-78"/>
              </a:rPr>
              <a:t>Resorptive</a:t>
            </a:r>
            <a:r>
              <a:rPr lang="fa-IR" b="1" i="1">
                <a:cs typeface="B Mitra" panose="00000400000000000000" pitchFamily="2" charset="-78"/>
              </a:rPr>
              <a:t> </a:t>
            </a:r>
            <a:r>
              <a:rPr lang="fa-IR" b="1">
                <a:cs typeface="B Mitra" panose="00000400000000000000" pitchFamily="2" charset="-78"/>
              </a:rPr>
              <a:t>– در 50% بیماران هایپر پاراتیروئیدی سنگهای ادراری دیده میشود که بیشتر فسفات کلسیم است.</a:t>
            </a:r>
            <a:endParaRPr lang="en-US" b="1">
              <a:cs typeface="B Mitra" panose="00000400000000000000" pitchFamily="2" charset="-78"/>
            </a:endParaRPr>
          </a:p>
        </p:txBody>
      </p:sp>
    </p:spTree>
  </p:cSld>
  <p:clrMapOvr>
    <a:masterClrMapping/>
  </p:clrMapOvr>
  <p:transition spd="med">
    <p:strip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6000" b="1">
                <a:solidFill>
                  <a:srgbClr val="FF3399"/>
                </a:solidFill>
                <a:cs typeface="B Titr" panose="00000700000000000000" pitchFamily="2" charset="-78"/>
              </a:rPr>
              <a:t>سنگهای اسید اوریکی</a:t>
            </a:r>
            <a:endParaRPr lang="en-US" sz="6000" b="1">
              <a:solidFill>
                <a:srgbClr val="FF3399"/>
              </a:solidFill>
              <a:cs typeface="B Titr" panose="00000700000000000000" pitchFamily="2" charset="-78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507412" cy="499745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fa-IR" b="1">
                <a:cs typeface="B Mitra" panose="00000400000000000000" pitchFamily="2" charset="-78"/>
              </a:rPr>
              <a:t>کمتر از 5% سنگهای ادراری را تشکیل میدهد و معمولاً در مردان دیده میشود.</a:t>
            </a:r>
          </a:p>
          <a:p>
            <a:pPr marL="609600" indent="-609600">
              <a:buFontTx/>
              <a:buAutoNum type="arabicPeriod"/>
            </a:pPr>
            <a:r>
              <a:rPr lang="fa-IR" b="1">
                <a:cs typeface="B Mitra" panose="00000400000000000000" pitchFamily="2" charset="-78"/>
              </a:rPr>
              <a:t>به سه دسته تقسیم می شوند:</a:t>
            </a:r>
          </a:p>
          <a:p>
            <a:pPr marL="609600" indent="-609600">
              <a:buFontTx/>
              <a:buNone/>
            </a:pPr>
            <a:r>
              <a:rPr lang="fa-IR">
                <a:cs typeface="B Mitra" panose="00000400000000000000" pitchFamily="2" charset="-78"/>
              </a:rPr>
              <a:t>الف- سنگهای اسیداوریکی ایدیوپاتیک،که اسیداوریک سرم و ادرار طبیعی است ولی </a:t>
            </a:r>
            <a:r>
              <a:rPr lang="en-US">
                <a:cs typeface="B Mitra" panose="00000400000000000000" pitchFamily="2" charset="-78"/>
              </a:rPr>
              <a:t>PH</a:t>
            </a:r>
            <a:r>
              <a:rPr lang="fa-IR">
                <a:cs typeface="B Mitra" panose="00000400000000000000" pitchFamily="2" charset="-78"/>
              </a:rPr>
              <a:t> ادرار این بیماران بطور ثابت پائین است.</a:t>
            </a:r>
          </a:p>
          <a:p>
            <a:pPr marL="609600" indent="-609600">
              <a:buFontTx/>
              <a:buNone/>
            </a:pPr>
            <a:r>
              <a:rPr lang="fa-IR">
                <a:cs typeface="B Mitra" panose="00000400000000000000" pitchFamily="2" charset="-78"/>
              </a:rPr>
              <a:t>ب- سنگهای اسیداوریکی همراه با نقرس – کمتر از 10% بیماران نقرس ی سنگ اسید اوریکی میسازند.</a:t>
            </a:r>
          </a:p>
          <a:p>
            <a:pPr marL="609600" indent="-609600">
              <a:buFontTx/>
              <a:buNone/>
            </a:pPr>
            <a:r>
              <a:rPr lang="fa-IR">
                <a:cs typeface="B Mitra" panose="00000400000000000000" pitchFamily="2" charset="-78"/>
              </a:rPr>
              <a:t>ج- سنگهای اسید اوریکی ناشی از تولید بیش از حد اسیداوریک.</a:t>
            </a:r>
            <a:endParaRPr lang="en-US">
              <a:cs typeface="B Mitra" panose="00000400000000000000" pitchFamily="2" charset="-78"/>
            </a:endParaRPr>
          </a:p>
        </p:txBody>
      </p:sp>
      <p:sp>
        <p:nvSpPr>
          <p:cNvPr id="16388" name="AutoShape 4"/>
          <p:cNvSpPr>
            <a:spLocks/>
          </p:cNvSpPr>
          <p:nvPr/>
        </p:nvSpPr>
        <p:spPr bwMode="auto">
          <a:xfrm>
            <a:off x="8604250" y="3213100"/>
            <a:ext cx="288925" cy="3024188"/>
          </a:xfrm>
          <a:prstGeom prst="rightBrace">
            <a:avLst>
              <a:gd name="adj1" fmla="val 87225"/>
              <a:gd name="adj2" fmla="val 50000"/>
            </a:avLst>
          </a:prstGeom>
          <a:noFill/>
          <a:ln w="3810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</p:spTree>
  </p:cSld>
  <p:clrMapOvr>
    <a:masterClrMapping/>
  </p:clrMapOvr>
  <p:transition spd="med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" y="274638"/>
            <a:ext cx="8686800" cy="1143000"/>
          </a:xfrm>
        </p:spPr>
        <p:txBody>
          <a:bodyPr/>
          <a:lstStyle/>
          <a:p>
            <a:r>
              <a:rPr lang="fa-IR" sz="4000" b="1">
                <a:solidFill>
                  <a:srgbClr val="FF3399"/>
                </a:solidFill>
                <a:cs typeface="B Titr" panose="00000700000000000000" pitchFamily="2" charset="-78"/>
              </a:rPr>
              <a:t>سنگ های ادراری ناشی از عفونت - </a:t>
            </a:r>
            <a:r>
              <a:rPr lang="en-US" sz="4000" b="1">
                <a:solidFill>
                  <a:srgbClr val="FF3399"/>
                </a:solidFill>
                <a:cs typeface="B Titr" panose="00000700000000000000" pitchFamily="2" charset="-78"/>
              </a:rPr>
              <a:t>Struvite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99745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fa-IR" b="1">
                <a:cs typeface="B Mitra" panose="00000400000000000000" pitchFamily="2" charset="-78"/>
              </a:rPr>
              <a:t>این سنگها از مگنزیوم- امونیوم و فسفات تشکیل شده اند</a:t>
            </a:r>
            <a:r>
              <a:rPr lang="en-US" b="1">
                <a:cs typeface="B Mitra" panose="00000400000000000000" pitchFamily="2" charset="-78"/>
              </a:rPr>
              <a:t>(MAP)</a:t>
            </a:r>
            <a:r>
              <a:rPr lang="fa-IR" b="1">
                <a:cs typeface="B Mitra" panose="00000400000000000000" pitchFamily="2" charset="-78"/>
              </a:rPr>
              <a:t> و در زنان شایع ترند.</a:t>
            </a:r>
          </a:p>
          <a:p>
            <a:pPr marL="609600" indent="-609600">
              <a:buFontTx/>
              <a:buAutoNum type="arabicPeriod"/>
            </a:pPr>
            <a:endParaRPr lang="fa-IR" b="1">
              <a:cs typeface="B Mitra" panose="00000400000000000000" pitchFamily="2" charset="-78"/>
            </a:endParaRPr>
          </a:p>
          <a:p>
            <a:pPr marL="609600" indent="-609600">
              <a:buFontTx/>
              <a:buAutoNum type="arabicPeriod"/>
            </a:pPr>
            <a:r>
              <a:rPr lang="fa-IR" b="1">
                <a:cs typeface="B Mitra" panose="00000400000000000000" pitchFamily="2" charset="-78"/>
              </a:rPr>
              <a:t>عفونت هایی می توانند سبب تشکیل این نوع سنگ ها شوند که بتوانند توسط اوره آزباکتری،از اوره یونهای امونیوم را آزاد کنند و باعث افزایش </a:t>
            </a:r>
            <a:r>
              <a:rPr lang="en-US" b="1">
                <a:cs typeface="B Mitra" panose="00000400000000000000" pitchFamily="2" charset="-78"/>
              </a:rPr>
              <a:t>PH</a:t>
            </a:r>
            <a:r>
              <a:rPr lang="fa-IR" b="1">
                <a:cs typeface="B Mitra" panose="00000400000000000000" pitchFamily="2" charset="-78"/>
              </a:rPr>
              <a:t> ادرار گردند(7&lt; ) که این مسئله باعث میشود فسفات سریعاًبه حالت فوق اشباع برسد</a:t>
            </a:r>
            <a:r>
              <a:rPr lang="fa-IR" sz="2800" b="1">
                <a:solidFill>
                  <a:srgbClr val="FF3399"/>
                </a:solidFill>
                <a:cs typeface="B Mitra" panose="00000400000000000000" pitchFamily="2" charset="-78"/>
              </a:rPr>
              <a:t>(پروتئوس- سودوموناس- کلبسیلا – استافیلوکوک)</a:t>
            </a:r>
            <a:endParaRPr lang="en-US" sz="2800" b="1">
              <a:solidFill>
                <a:srgbClr val="FF3399"/>
              </a:solidFill>
              <a:cs typeface="B Mitra" panose="00000400000000000000" pitchFamily="2" charset="-78"/>
            </a:endParaRPr>
          </a:p>
        </p:txBody>
      </p:sp>
    </p:spTree>
  </p:cSld>
  <p:clrMapOvr>
    <a:masterClrMapping/>
  </p:clrMapOvr>
  <p:transition spd="med"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solidFill>
                  <a:srgbClr val="FF3399"/>
                </a:solidFill>
                <a:cs typeface="B Titr" panose="00000700000000000000" pitchFamily="2" charset="-78"/>
              </a:rPr>
              <a:t>سنگهای سیستینی</a:t>
            </a:r>
            <a:endParaRPr lang="en-US">
              <a:solidFill>
                <a:srgbClr val="FF3399"/>
              </a:solidFill>
              <a:cs typeface="B Titr" panose="00000700000000000000" pitchFamily="2" charset="-7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b="1">
                <a:cs typeface="B Mitra" panose="00000400000000000000" pitchFamily="2" charset="-78"/>
              </a:rPr>
              <a:t>ثانویه به نقص مادرزادی متابولیسم و دفع بیش از حد اسید آمینه های سیستین ،لیزین،میتونین وارژنین است.</a:t>
            </a:r>
          </a:p>
          <a:p>
            <a:pPr>
              <a:buFontTx/>
              <a:buNone/>
            </a:pPr>
            <a:endParaRPr lang="fa-IR" b="1">
              <a:cs typeface="B Mitra" panose="00000400000000000000" pitchFamily="2" charset="-78"/>
            </a:endParaRPr>
          </a:p>
          <a:p>
            <a:r>
              <a:rPr lang="fa-IR" b="1">
                <a:cs typeface="B Mitra" panose="00000400000000000000" pitchFamily="2" charset="-78"/>
              </a:rPr>
              <a:t>سیستینوری بصورت اتوزومال مغلوب به ارث می رسد که به دو نوع هموزیگوت و هتروزیگوت تقسیم می گردد.</a:t>
            </a:r>
          </a:p>
          <a:p>
            <a:pPr>
              <a:buFontTx/>
              <a:buNone/>
            </a:pPr>
            <a:endParaRPr lang="fa-IR" b="1">
              <a:cs typeface="B Mitra" panose="00000400000000000000" pitchFamily="2" charset="-78"/>
            </a:endParaRPr>
          </a:p>
          <a:p>
            <a:r>
              <a:rPr lang="fa-IR" b="1">
                <a:cs typeface="B Mitra" panose="00000400000000000000" pitchFamily="2" charset="-78"/>
              </a:rPr>
              <a:t>هر چه </a:t>
            </a:r>
            <a:r>
              <a:rPr lang="en-US" b="1">
                <a:cs typeface="B Mitra" panose="00000400000000000000" pitchFamily="2" charset="-78"/>
              </a:rPr>
              <a:t>PH</a:t>
            </a:r>
            <a:r>
              <a:rPr lang="fa-IR" b="1">
                <a:cs typeface="B Mitra" panose="00000400000000000000" pitchFamily="2" charset="-78"/>
              </a:rPr>
              <a:t> ادرار بالاتر باشد (7&lt;) ،حلالیت سیستین بیشتر می گردد.</a:t>
            </a:r>
            <a:endParaRPr lang="en-US" b="1">
              <a:cs typeface="B Mitra" panose="00000400000000000000" pitchFamily="2" charset="-78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solidFill>
                  <a:srgbClr val="FF3399"/>
                </a:solidFill>
                <a:cs typeface="B Titr" panose="00000700000000000000" pitchFamily="2" charset="-78"/>
              </a:rPr>
              <a:t>علائم و نشانه ها</a:t>
            </a:r>
            <a:endParaRPr lang="en-US">
              <a:solidFill>
                <a:srgbClr val="FF3399"/>
              </a:solidFill>
              <a:cs typeface="B Titr" panose="00000700000000000000" pitchFamily="2" charset="-78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b="1">
                <a:cs typeface="B Mitra" panose="00000400000000000000" pitchFamily="2" charset="-78"/>
              </a:rPr>
              <a:t>1- </a:t>
            </a:r>
            <a:r>
              <a:rPr lang="fa-IR" sz="4000" b="1">
                <a:solidFill>
                  <a:srgbClr val="FF3399"/>
                </a:solidFill>
                <a:cs typeface="B Mitra" panose="00000400000000000000" pitchFamily="2" charset="-78"/>
              </a:rPr>
              <a:t>درد </a:t>
            </a:r>
            <a:r>
              <a:rPr lang="fa-IR" b="1">
                <a:cs typeface="B Mitra" panose="00000400000000000000" pitchFamily="2" charset="-78"/>
              </a:rPr>
              <a:t>: زمانی که سنگ انسداد ایجاد کندباعث درد می گردد.</a:t>
            </a:r>
          </a:p>
          <a:p>
            <a:r>
              <a:rPr lang="fa-IR" b="1">
                <a:cs typeface="B Mitra" panose="00000400000000000000" pitchFamily="2" charset="-78"/>
              </a:rPr>
              <a:t>درد کلیوی دو نوع کولیکی و غیر کولیکی دارد.</a:t>
            </a:r>
          </a:p>
          <a:p>
            <a:r>
              <a:rPr lang="fa-IR" b="1">
                <a:cs typeface="B Mitra" panose="00000400000000000000" pitchFamily="2" charset="-78"/>
              </a:rPr>
              <a:t>تهوع و استفراغ همراه درد.</a:t>
            </a:r>
          </a:p>
          <a:p>
            <a:r>
              <a:rPr lang="fa-IR" b="1">
                <a:cs typeface="B Mitra" panose="00000400000000000000" pitchFamily="2" charset="-78"/>
              </a:rPr>
              <a:t>دیزوری و فرکونسی،در زمانی که سنگ در حالب تحتانی باشد. </a:t>
            </a:r>
          </a:p>
          <a:p>
            <a:pPr>
              <a:buFontTx/>
              <a:buNone/>
            </a:pPr>
            <a:r>
              <a:rPr lang="fa-IR" b="1">
                <a:cs typeface="B Mitra" panose="00000400000000000000" pitchFamily="2" charset="-78"/>
              </a:rPr>
              <a:t>2- </a:t>
            </a:r>
            <a:r>
              <a:rPr lang="fa-IR" sz="4000" b="1">
                <a:solidFill>
                  <a:srgbClr val="FF3399"/>
                </a:solidFill>
                <a:cs typeface="B Mitra" panose="00000400000000000000" pitchFamily="2" charset="-78"/>
              </a:rPr>
              <a:t>هماچوری</a:t>
            </a:r>
            <a:endParaRPr lang="en-US" sz="4000" b="1">
              <a:solidFill>
                <a:srgbClr val="FF3399"/>
              </a:solidFill>
              <a:cs typeface="B Mitra" panose="00000400000000000000" pitchFamily="2" charset="-78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solidFill>
                  <a:srgbClr val="FF3399"/>
                </a:solidFill>
                <a:cs typeface="B Titr" panose="00000700000000000000" pitchFamily="2" charset="-78"/>
              </a:rPr>
              <a:t>تصویر برداری</a:t>
            </a:r>
            <a:endParaRPr lang="en-US">
              <a:solidFill>
                <a:srgbClr val="FF3399"/>
              </a:solidFill>
              <a:cs typeface="B Titr" panose="00000700000000000000" pitchFamily="2" charset="-78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92463" y="1743075"/>
            <a:ext cx="3035300" cy="2981325"/>
          </a:xfrm>
        </p:spPr>
        <p:txBody>
          <a:bodyPr/>
          <a:lstStyle/>
          <a:p>
            <a:r>
              <a:rPr lang="en-US" sz="4000" b="1">
                <a:cs typeface="B Mitra" panose="00000400000000000000" pitchFamily="2" charset="-78"/>
              </a:rPr>
              <a:t>KUB</a:t>
            </a:r>
            <a:endParaRPr lang="fa-IR" sz="4000" b="1">
              <a:cs typeface="B Mitra" panose="00000400000000000000" pitchFamily="2" charset="-78"/>
            </a:endParaRPr>
          </a:p>
          <a:p>
            <a:r>
              <a:rPr lang="fa-IR" sz="4000" b="1">
                <a:cs typeface="B Mitra" panose="00000400000000000000" pitchFamily="2" charset="-78"/>
              </a:rPr>
              <a:t>سونوگرافی</a:t>
            </a:r>
          </a:p>
          <a:p>
            <a:r>
              <a:rPr lang="en-US" sz="4000" b="1">
                <a:cs typeface="B Mitra" panose="00000400000000000000" pitchFamily="2" charset="-78"/>
              </a:rPr>
              <a:t>IVP</a:t>
            </a:r>
          </a:p>
          <a:p>
            <a:r>
              <a:rPr lang="en-US" sz="4000" b="1">
                <a:cs typeface="B Mitra" panose="00000400000000000000" pitchFamily="2" charset="-78"/>
              </a:rPr>
              <a:t>CT</a:t>
            </a:r>
            <a:r>
              <a:rPr lang="fa-IR" sz="4000" b="1">
                <a:cs typeface="B Mitra" panose="00000400000000000000" pitchFamily="2" charset="-78"/>
              </a:rPr>
              <a:t> اسکن </a:t>
            </a:r>
            <a:endParaRPr lang="en-US" sz="4000" b="1">
              <a:cs typeface="B Mitra" panose="00000400000000000000" pitchFamily="2" charset="-78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INGN0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1755775" y="571500"/>
            <a:ext cx="5797550" cy="1512888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fa-IR" sz="3600" b="1" kern="10" spc="-360">
                <a:ln w="12700">
                  <a:solidFill>
                    <a:srgbClr val="FF33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cs typeface="B Titr" panose="00000700000000000000" pitchFamily="2" charset="-78"/>
              </a:rPr>
              <a:t>سنگهای دستگاه ادراری</a:t>
            </a:r>
            <a:endParaRPr lang="en-US" sz="3600" b="1" kern="10" spc="-360">
              <a:ln w="12700">
                <a:solidFill>
                  <a:srgbClr val="FF33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 spd="med" advClick="0" advTm="1000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flower-rose3195_fu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5" name="WordArt 3"/>
          <p:cNvSpPr>
            <a:spLocks noChangeArrowheads="1" noChangeShapeType="1" noTextEdit="1"/>
          </p:cNvSpPr>
          <p:nvPr/>
        </p:nvSpPr>
        <p:spPr bwMode="auto">
          <a:xfrm>
            <a:off x="557213" y="5300663"/>
            <a:ext cx="4086225" cy="1098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sz="3600" b="1" kern="10">
                <a:ln w="12700">
                  <a:solidFill>
                    <a:srgbClr val="FFCC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cs typeface="B Titr" panose="00000700000000000000" pitchFamily="2" charset="-78"/>
              </a:rPr>
              <a:t>خسته نباشید.</a:t>
            </a:r>
            <a:endParaRPr lang="en-US" sz="3600" b="1" kern="10">
              <a:ln w="12700">
                <a:solidFill>
                  <a:srgbClr val="FFCC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 spd="med" advClick="0" advTm="1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17563" y="274638"/>
            <a:ext cx="7354887" cy="5530850"/>
          </a:xfrm>
        </p:spPr>
        <p:txBody>
          <a:bodyPr/>
          <a:lstStyle/>
          <a:p>
            <a:r>
              <a:rPr lang="fa-IR" sz="5400" b="1">
                <a:cs typeface="B Mitra" panose="00000400000000000000" pitchFamily="2" charset="-78"/>
              </a:rPr>
              <a:t>بیماری سنگ های دستگاه ادراری ،سومین بیماری شایع سیستم ادراری ،بعد از عفونت دستگاه ادراری و بیماریهای پروستات،می باشد.</a:t>
            </a:r>
            <a:endParaRPr lang="en-US" sz="5400" b="1">
              <a:cs typeface="B Mitra" panose="00000400000000000000" pitchFamily="2" charset="-78"/>
            </a:endParaRPr>
          </a:p>
        </p:txBody>
      </p:sp>
    </p:spTree>
  </p:cSld>
  <p:clrMapOvr>
    <a:masterClrMapping/>
  </p:clrMapOvr>
  <p:transition spd="med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713788" cy="45259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FF3399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b="1" i="1">
                <a:solidFill>
                  <a:srgbClr val="FF3399"/>
                </a:solidFill>
                <a:cs typeface="B Mitra" panose="00000400000000000000" pitchFamily="2" charset="-78"/>
              </a:rPr>
              <a:t>Solubility product (KSP)</a:t>
            </a:r>
            <a:r>
              <a:rPr lang="fa-IR" b="1" i="1">
                <a:solidFill>
                  <a:srgbClr val="FF3399"/>
                </a:solidFill>
                <a:cs typeface="B Mitra" panose="00000400000000000000" pitchFamily="2" charset="-78"/>
              </a:rPr>
              <a:t> :</a:t>
            </a:r>
            <a:r>
              <a:rPr lang="fa-IR" b="1" i="1">
                <a:cs typeface="B Mitra" panose="00000400000000000000" pitchFamily="2" charset="-78"/>
              </a:rPr>
              <a:t>میزانی از اشباع که در آن ادرار و مواد معدنی اضافی به حالت تعدال می رسند.</a:t>
            </a:r>
          </a:p>
          <a:p>
            <a:pPr>
              <a:buFontTx/>
              <a:buNone/>
            </a:pPr>
            <a:endParaRPr lang="fa-IR" b="1" i="1">
              <a:cs typeface="B Mitra" panose="00000400000000000000" pitchFamily="2" charset="-78"/>
            </a:endParaRPr>
          </a:p>
          <a:p>
            <a:pPr>
              <a:buFontTx/>
              <a:buNone/>
            </a:pPr>
            <a:r>
              <a:rPr lang="en-US" b="1" i="1">
                <a:solidFill>
                  <a:srgbClr val="FF3399"/>
                </a:solidFill>
                <a:cs typeface="B Mitra" panose="00000400000000000000" pitchFamily="2" charset="-78"/>
              </a:rPr>
              <a:t>Formation product (KFP)</a:t>
            </a:r>
            <a:r>
              <a:rPr lang="fa-IR" b="1" i="1">
                <a:solidFill>
                  <a:srgbClr val="FF3399"/>
                </a:solidFill>
                <a:cs typeface="B Mitra" panose="00000400000000000000" pitchFamily="2" charset="-78"/>
              </a:rPr>
              <a:t> :</a:t>
            </a:r>
            <a:r>
              <a:rPr lang="fa-IR" b="1" i="1">
                <a:cs typeface="B Mitra" panose="00000400000000000000" pitchFamily="2" charset="-78"/>
              </a:rPr>
              <a:t> حد نهایی فوق اشباع می باشد که بالاتر از آن ،کریستالیزاسیون  خودبخودی سریع اتفاق افتاده و تشکیل هسته شروع می شود.</a:t>
            </a:r>
          </a:p>
          <a:p>
            <a:pPr>
              <a:buFontTx/>
              <a:buNone/>
            </a:pPr>
            <a:endParaRPr lang="fa-IR" b="1" i="1">
              <a:cs typeface="B Mitra" panose="00000400000000000000" pitchFamily="2" charset="-78"/>
            </a:endParaRPr>
          </a:p>
          <a:p>
            <a:pPr algn="ctr">
              <a:buFontTx/>
              <a:buNone/>
            </a:pPr>
            <a:r>
              <a:rPr lang="fa-IR" sz="4000" b="1" i="1">
                <a:solidFill>
                  <a:srgbClr val="FF3399"/>
                </a:solidFill>
                <a:cs typeface="B Mitra" panose="00000400000000000000" pitchFamily="2" charset="-78"/>
              </a:rPr>
              <a:t>تشکیل سنگ نیاز به ادرار فوق اشباع دارد.</a:t>
            </a:r>
            <a:endParaRPr lang="en-US" sz="4000" b="1" i="1">
              <a:solidFill>
                <a:srgbClr val="FF3399"/>
              </a:solidFill>
              <a:cs typeface="B Mitra" panose="00000400000000000000" pitchFamily="2" charset="-78"/>
            </a:endParaRPr>
          </a:p>
        </p:txBody>
      </p:sp>
    </p:spTree>
  </p:cSld>
  <p:clrMapOvr>
    <a:masterClrMapping/>
  </p:clrMapOvr>
  <p:transition spd="med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1675"/>
            <a:ext cx="8229600" cy="1143000"/>
          </a:xfrm>
        </p:spPr>
        <p:txBody>
          <a:bodyPr/>
          <a:lstStyle/>
          <a:p>
            <a:r>
              <a:rPr lang="fa-IR" sz="5400">
                <a:solidFill>
                  <a:srgbClr val="FF3399"/>
                </a:solidFill>
                <a:cs typeface="B Titr" panose="00000700000000000000" pitchFamily="2" charset="-78"/>
              </a:rPr>
              <a:t>تئوری های تشکیل سنگ</a:t>
            </a:r>
            <a:endParaRPr lang="en-US" sz="5400">
              <a:solidFill>
                <a:srgbClr val="FF3399"/>
              </a:solidFill>
              <a:cs typeface="B Titr" panose="00000700000000000000" pitchFamily="2" charset="-7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2492375"/>
            <a:ext cx="6275388" cy="2116138"/>
          </a:xfrm>
        </p:spPr>
        <p:txBody>
          <a:bodyPr/>
          <a:lstStyle/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 sz="4000"/>
              <a:t>Nucleation theory</a:t>
            </a:r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endParaRPr lang="en-US" sz="4000"/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 sz="4000"/>
              <a:t>Crystal inhibitory theory</a:t>
            </a:r>
          </a:p>
        </p:txBody>
      </p:sp>
    </p:spTree>
  </p:cSld>
  <p:clrMapOvr>
    <a:masterClrMapping/>
  </p:clrMapOvr>
  <p:transition spd="med">
    <p:pull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5400">
                <a:solidFill>
                  <a:srgbClr val="FF3399"/>
                </a:solidFill>
                <a:cs typeface="B Titr" panose="00000700000000000000" pitchFamily="2" charset="-78"/>
              </a:rPr>
              <a:t>مراحل تشکیل کریستال:</a:t>
            </a:r>
            <a:endParaRPr lang="en-US" sz="5400">
              <a:solidFill>
                <a:srgbClr val="FF3399"/>
              </a:solidFill>
              <a:cs typeface="B Titr" panose="00000700000000000000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85988" y="2103438"/>
            <a:ext cx="4402137" cy="2765425"/>
          </a:xfrm>
        </p:spPr>
        <p:txBody>
          <a:bodyPr/>
          <a:lstStyle/>
          <a:p>
            <a:pPr marL="609600" indent="-609600" algn="l" rtl="0">
              <a:buFontTx/>
              <a:buAutoNum type="arabicPeriod"/>
            </a:pPr>
            <a:r>
              <a:rPr lang="en-US" sz="4800" i="1"/>
              <a:t>Nucleation</a:t>
            </a:r>
          </a:p>
          <a:p>
            <a:pPr marL="609600" indent="-609600" algn="l" rtl="0">
              <a:buFontTx/>
              <a:buAutoNum type="arabicPeriod"/>
            </a:pPr>
            <a:r>
              <a:rPr lang="en-US" sz="4800" i="1"/>
              <a:t>Growth</a:t>
            </a:r>
          </a:p>
          <a:p>
            <a:pPr marL="609600" indent="-609600" algn="l" rtl="0">
              <a:buFontTx/>
              <a:buAutoNum type="arabicPeriod"/>
            </a:pPr>
            <a:r>
              <a:rPr lang="en-US" sz="4800" i="1"/>
              <a:t>Aggregation </a:t>
            </a:r>
          </a:p>
        </p:txBody>
      </p:sp>
    </p:spTree>
  </p:cSld>
  <p:clrMapOvr>
    <a:masterClrMapping/>
  </p:clrMapOvr>
  <p:transition spd="med">
    <p:pull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b="1" i="1">
                <a:solidFill>
                  <a:srgbClr val="FF3399"/>
                </a:solidFill>
                <a:cs typeface="B Titr" panose="00000700000000000000" pitchFamily="2" charset="-78"/>
              </a:rPr>
              <a:t>مهارکننده های </a:t>
            </a:r>
            <a:r>
              <a:rPr lang="en-US" b="1" i="1">
                <a:solidFill>
                  <a:srgbClr val="FF3399"/>
                </a:solidFill>
                <a:cs typeface="B Titr" panose="00000700000000000000" pitchFamily="2" charset="-78"/>
              </a:rPr>
              <a:t>Cristalization </a:t>
            </a:r>
            <a:r>
              <a:rPr lang="fa-IR" b="1" i="1">
                <a:solidFill>
                  <a:srgbClr val="FF3399"/>
                </a:solidFill>
                <a:cs typeface="B Titr" panose="00000700000000000000" pitchFamily="2" charset="-78"/>
              </a:rPr>
              <a:t> :</a:t>
            </a:r>
            <a:endParaRPr lang="en-US" b="1" i="1">
              <a:solidFill>
                <a:srgbClr val="FF3399"/>
              </a:solidFill>
              <a:cs typeface="B Titr" panose="00000700000000000000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975" y="1744663"/>
            <a:ext cx="4691063" cy="3484562"/>
          </a:xfrm>
        </p:spPr>
        <p:txBody>
          <a:bodyPr/>
          <a:lstStyle/>
          <a:p>
            <a:r>
              <a:rPr lang="fa-IR" sz="4400" b="1">
                <a:cs typeface="B Mitra" panose="00000400000000000000" pitchFamily="2" charset="-78"/>
              </a:rPr>
              <a:t>سیترات </a:t>
            </a:r>
          </a:p>
          <a:p>
            <a:r>
              <a:rPr lang="fa-IR" sz="4400" b="1">
                <a:cs typeface="B Mitra" panose="00000400000000000000" pitchFamily="2" charset="-78"/>
              </a:rPr>
              <a:t>مگنزیوم</a:t>
            </a:r>
          </a:p>
          <a:p>
            <a:r>
              <a:rPr lang="fa-IR" sz="4400" b="1">
                <a:cs typeface="B Mitra" panose="00000400000000000000" pitchFamily="2" charset="-78"/>
              </a:rPr>
              <a:t>فسفات</a:t>
            </a:r>
          </a:p>
          <a:p>
            <a:r>
              <a:rPr lang="fa-IR" sz="4400" b="1">
                <a:cs typeface="B Mitra" panose="00000400000000000000" pitchFamily="2" charset="-78"/>
              </a:rPr>
              <a:t>پروتئین هادی ادراری</a:t>
            </a:r>
            <a:endParaRPr lang="en-US" sz="4400" b="1">
              <a:cs typeface="B Mitra" panose="00000400000000000000" pitchFamily="2" charset="-78"/>
            </a:endParaRPr>
          </a:p>
        </p:txBody>
      </p:sp>
    </p:spTree>
  </p:cSld>
  <p:clrMapOvr>
    <a:masterClrMapping/>
  </p:clrMapOvr>
  <p:transition spd="med">
    <p:whee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6000" b="1">
                <a:solidFill>
                  <a:srgbClr val="FF3399"/>
                </a:solidFill>
                <a:cs typeface="B Titr" panose="00000700000000000000" pitchFamily="2" charset="-78"/>
              </a:rPr>
              <a:t>یون های ادراری</a:t>
            </a:r>
            <a:endParaRPr lang="en-US" sz="6000" b="1">
              <a:solidFill>
                <a:srgbClr val="FF3399"/>
              </a:solidFill>
              <a:cs typeface="B Titr" panose="00000700000000000000" pitchFamily="2" charset="-7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9745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fa-IR" b="1">
                <a:cs typeface="B Mitra" panose="00000400000000000000" pitchFamily="2" charset="-78"/>
              </a:rPr>
              <a:t>کلسیم:</a:t>
            </a:r>
          </a:p>
          <a:p>
            <a:pPr marL="609600" indent="-609600"/>
            <a:r>
              <a:rPr lang="fa-IR" b="1">
                <a:cs typeface="B Mitra" panose="00000400000000000000" pitchFamily="2" charset="-78"/>
              </a:rPr>
              <a:t>مهمترین یون در کریستال های ادراری است.</a:t>
            </a:r>
          </a:p>
          <a:p>
            <a:pPr marL="609600" indent="-609600"/>
            <a:r>
              <a:rPr lang="fa-IR" b="1">
                <a:cs typeface="B Mitra" panose="00000400000000000000" pitchFamily="2" charset="-78"/>
              </a:rPr>
              <a:t>در افراد طبیعی فقط 6% کلسیمی که به طریقه خوراکی مصرف می شود به طرف کلیه ها منتقل می گردد.</a:t>
            </a:r>
          </a:p>
          <a:p>
            <a:pPr marL="609600" indent="-609600"/>
            <a:r>
              <a:rPr lang="fa-IR" b="1">
                <a:cs typeface="B Mitra" panose="00000400000000000000" pitchFamily="2" charset="-78"/>
              </a:rPr>
              <a:t>95% کلسیم فیلتره شده از گلومرول در لوله های پروگزیمال و دیستال و مقدار کمی هم در لوله های جمع کننده بازجذب می شود و کمتر از 2% کلسیم فیلتره شده در ادرار دفع می گردد.</a:t>
            </a:r>
            <a:endParaRPr lang="en-US" b="1">
              <a:cs typeface="B Mitra" panose="00000400000000000000" pitchFamily="2" charset="-78"/>
            </a:endParaRPr>
          </a:p>
        </p:txBody>
      </p:sp>
    </p:spTree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6000" b="1">
                <a:solidFill>
                  <a:srgbClr val="FF3399"/>
                </a:solidFill>
                <a:cs typeface="B Titr" panose="00000700000000000000" pitchFamily="2" charset="-78"/>
              </a:rPr>
              <a:t>یون های ادراری</a:t>
            </a:r>
            <a:endParaRPr lang="en-US" sz="6000" b="1">
              <a:solidFill>
                <a:srgbClr val="FF3399"/>
              </a:solidFill>
              <a:cs typeface="B Titr" panose="00000700000000000000" pitchFamily="2" charset="-7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974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fa-IR" b="1">
                <a:cs typeface="B Mitra" panose="00000400000000000000" pitchFamily="2" charset="-78"/>
              </a:rPr>
              <a:t>2- اگزالات :</a:t>
            </a:r>
          </a:p>
          <a:p>
            <a:pPr marL="609600" indent="-609600"/>
            <a:r>
              <a:rPr lang="fa-IR" b="1">
                <a:cs typeface="B Mitra" panose="00000400000000000000" pitchFamily="2" charset="-78"/>
              </a:rPr>
              <a:t>اگزالات یک </a:t>
            </a:r>
            <a:r>
              <a:rPr lang="en-US" b="1">
                <a:cs typeface="B Mitra" panose="00000400000000000000" pitchFamily="2" charset="-78"/>
              </a:rPr>
              <a:t>waste product</a:t>
            </a:r>
            <a:r>
              <a:rPr lang="fa-IR" b="1">
                <a:cs typeface="B Mitra" panose="00000400000000000000" pitchFamily="2" charset="-78"/>
              </a:rPr>
              <a:t> طبیعی است که نسبتاً غیر محلول است.</a:t>
            </a:r>
          </a:p>
          <a:p>
            <a:pPr marL="609600" indent="-609600"/>
            <a:r>
              <a:rPr lang="fa-IR" b="1">
                <a:cs typeface="B Mitra" panose="00000400000000000000" pitchFamily="2" charset="-78"/>
              </a:rPr>
              <a:t>10% اگزالات ادرار از رژیم غذایی منشاء می گیرد.</a:t>
            </a:r>
          </a:p>
          <a:p>
            <a:pPr marL="609600" indent="-609600"/>
            <a:r>
              <a:rPr lang="fa-IR" b="1">
                <a:cs typeface="B Mitra" panose="00000400000000000000" pitchFamily="2" charset="-78"/>
              </a:rPr>
              <a:t>مهمترین پیشنیازهای اگزالات ،گلیسین واسکوربیک اسید هستند.</a:t>
            </a:r>
          </a:p>
          <a:p>
            <a:pPr marL="609600" indent="-609600"/>
            <a:r>
              <a:rPr lang="fa-IR" b="1">
                <a:cs typeface="B Mitra" panose="00000400000000000000" pitchFamily="2" charset="-78"/>
              </a:rPr>
              <a:t>مهمترین عامل خطر برای تشکیل سنگهای اگزالات کلیسمی،حجم ادرار و بعد از آن میزان اگزالات ادرار است.</a:t>
            </a:r>
            <a:endParaRPr lang="en-US" b="1">
              <a:cs typeface="B Mitra" panose="00000400000000000000" pitchFamily="2" charset="-78"/>
            </a:endParaRPr>
          </a:p>
        </p:txBody>
      </p:sp>
    </p:spTree>
  </p:cSld>
  <p:clrMapOvr>
    <a:masterClrMapping/>
  </p:clrMapOvr>
  <p:transition spd="med">
    <p:wheel spokes="8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738</Words>
  <Application>Microsoft Office PowerPoint</Application>
  <PresentationFormat>On-screen Show (4:3)</PresentationFormat>
  <Paragraphs>87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B Mitra</vt:lpstr>
      <vt:lpstr>B Titr</vt:lpstr>
      <vt:lpstr>Default Design</vt:lpstr>
      <vt:lpstr>PowerPoint Presentation</vt:lpstr>
      <vt:lpstr>PowerPoint Presentation</vt:lpstr>
      <vt:lpstr>بیماری سنگ های دستگاه ادراری ،سومین بیماری شایع سیستم ادراری ،بعد از عفونت دستگاه ادراری و بیماریهای پروستات،می باشد.</vt:lpstr>
      <vt:lpstr>PowerPoint Presentation</vt:lpstr>
      <vt:lpstr>تئوری های تشکیل سنگ</vt:lpstr>
      <vt:lpstr>مراحل تشکیل کریستال:</vt:lpstr>
      <vt:lpstr>مهارکننده های Cristalization  :</vt:lpstr>
      <vt:lpstr>یون های ادراری</vt:lpstr>
      <vt:lpstr>یون های ادراری</vt:lpstr>
      <vt:lpstr>یون های ادراری</vt:lpstr>
      <vt:lpstr>یون های ادراری</vt:lpstr>
      <vt:lpstr>انواع سنگ های ادراری</vt:lpstr>
      <vt:lpstr>سنگ های کلسیمی</vt:lpstr>
      <vt:lpstr>علل هایپرکلسی اوری</vt:lpstr>
      <vt:lpstr>سنگهای اسید اوریکی</vt:lpstr>
      <vt:lpstr>سنگ های ادراری ناشی از عفونت - Struvite</vt:lpstr>
      <vt:lpstr>سنگهای سیستینی</vt:lpstr>
      <vt:lpstr>علائم و نشانه ها</vt:lpstr>
      <vt:lpstr>تصویر برداری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MRT www.Win2Farsi.com</cp:lastModifiedBy>
  <cp:revision>23</cp:revision>
  <dcterms:created xsi:type="dcterms:W3CDTF">2008-08-25T07:35:15Z</dcterms:created>
  <dcterms:modified xsi:type="dcterms:W3CDTF">2017-03-09T08:34:00Z</dcterms:modified>
</cp:coreProperties>
</file>