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25"/>
  </p:notesMasterIdLst>
  <p:sldIdLst>
    <p:sldId id="280" r:id="rId2"/>
    <p:sldId id="284" r:id="rId3"/>
    <p:sldId id="256" r:id="rId4"/>
    <p:sldId id="257" r:id="rId5"/>
    <p:sldId id="258" r:id="rId6"/>
    <p:sldId id="259" r:id="rId7"/>
    <p:sldId id="261" r:id="rId8"/>
    <p:sldId id="262" r:id="rId9"/>
    <p:sldId id="265" r:id="rId10"/>
    <p:sldId id="266" r:id="rId11"/>
    <p:sldId id="282" r:id="rId12"/>
    <p:sldId id="267" r:id="rId13"/>
    <p:sldId id="264" r:id="rId14"/>
    <p:sldId id="268" r:id="rId15"/>
    <p:sldId id="270" r:id="rId16"/>
    <p:sldId id="274" r:id="rId17"/>
    <p:sldId id="275" r:id="rId18"/>
    <p:sldId id="273" r:id="rId19"/>
    <p:sldId id="272"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62" autoAdjust="0"/>
  </p:normalViewPr>
  <p:slideViewPr>
    <p:cSldViewPr snapToGrid="0" showGuides="1">
      <p:cViewPr varScale="1">
        <p:scale>
          <a:sx n="46" d="100"/>
          <a:sy n="46" d="100"/>
        </p:scale>
        <p:origin x="60"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518EE-20A4-4E27-8290-E45416D54C76}" type="datetimeFigureOut">
              <a:rPr lang="en-US" smtClean="0"/>
              <a:pPr/>
              <a:t>6/2/2018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E31E5-4736-4F55-BD49-2D4E09F282B9}" type="slidenum">
              <a:rPr lang="en-US" smtClean="0"/>
              <a:pPr/>
              <a:t>‹#›</a:t>
            </a:fld>
            <a:endParaRPr lang="en-US"/>
          </a:p>
        </p:txBody>
      </p:sp>
    </p:spTree>
    <p:extLst>
      <p:ext uri="{BB962C8B-B14F-4D97-AF65-F5344CB8AC3E}">
        <p14:creationId xmlns:p14="http://schemas.microsoft.com/office/powerpoint/2010/main" val="256727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E31E5-4736-4F55-BD49-2D4E09F282B9}" type="slidenum">
              <a:rPr lang="en-US" smtClean="0"/>
              <a:pPr/>
              <a:t>6</a:t>
            </a:fld>
            <a:endParaRPr lang="en-US"/>
          </a:p>
        </p:txBody>
      </p:sp>
    </p:spTree>
    <p:extLst>
      <p:ext uri="{BB962C8B-B14F-4D97-AF65-F5344CB8AC3E}">
        <p14:creationId xmlns:p14="http://schemas.microsoft.com/office/powerpoint/2010/main" val="150864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E31E5-4736-4F55-BD49-2D4E09F282B9}" type="slidenum">
              <a:rPr lang="en-US" smtClean="0"/>
              <a:pPr/>
              <a:t>8</a:t>
            </a:fld>
            <a:endParaRPr lang="en-US"/>
          </a:p>
        </p:txBody>
      </p:sp>
    </p:spTree>
    <p:extLst>
      <p:ext uri="{BB962C8B-B14F-4D97-AF65-F5344CB8AC3E}">
        <p14:creationId xmlns:p14="http://schemas.microsoft.com/office/powerpoint/2010/main" val="288876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E31E5-4736-4F55-BD49-2D4E09F282B9}" type="slidenum">
              <a:rPr lang="en-US" smtClean="0"/>
              <a:pPr/>
              <a:t>12</a:t>
            </a:fld>
            <a:endParaRPr lang="en-US"/>
          </a:p>
        </p:txBody>
      </p:sp>
    </p:spTree>
    <p:extLst>
      <p:ext uri="{BB962C8B-B14F-4D97-AF65-F5344CB8AC3E}">
        <p14:creationId xmlns:p14="http://schemas.microsoft.com/office/powerpoint/2010/main" val="310800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A3708EA-CEE1-4E46-A1F3-DC02767036B5}" type="datetime1">
              <a:rPr lang="en-US" smtClean="0"/>
              <a:pPr/>
              <a:t>6/2/2018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
        <p:nvSpPr>
          <p:cNvPr id="67"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56364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2D280-2081-429F-8E2A-B3D9F4BD193A}"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976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47DF8-62F3-4CD3-A130-7832285B6E3B}"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smtClean="0"/>
              <a:t>page</a:t>
            </a:r>
            <a:endParaRPr lang="en-US" dirty="0"/>
          </a:p>
        </p:txBody>
      </p:sp>
    </p:spTree>
    <p:extLst>
      <p:ext uri="{BB962C8B-B14F-4D97-AF65-F5344CB8AC3E}">
        <p14:creationId xmlns:p14="http://schemas.microsoft.com/office/powerpoint/2010/main" val="410104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50EAA-BB00-41E8-B816-5D70BA377602}"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234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3782-DED1-440F-B7AB-A4465C7A8FC3}"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254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B2D8BCF-EFEC-42DC-B974-FA072CA3C211}" type="datetime1">
              <a:rPr lang="en-US" smtClean="0"/>
              <a:pPr/>
              <a:t>6/2/2018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smtClean="0"/>
              <a:t>page</a:t>
            </a:r>
            <a:endParaRPr lang="en-US" dirty="0"/>
          </a:p>
        </p:txBody>
      </p:sp>
    </p:spTree>
    <p:extLst>
      <p:ext uri="{BB962C8B-B14F-4D97-AF65-F5344CB8AC3E}">
        <p14:creationId xmlns:p14="http://schemas.microsoft.com/office/powerpoint/2010/main" val="84547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E50D1D5-4C8D-4314-AC69-3D78A168184A}" type="datetime1">
              <a:rPr lang="en-US" smtClean="0"/>
              <a:pPr/>
              <a:t>6/2/2018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smtClean="0"/>
              <a:t>page</a:t>
            </a:r>
            <a:endParaRPr lang="en-US" dirty="0"/>
          </a:p>
        </p:txBody>
      </p:sp>
    </p:spTree>
    <p:extLst>
      <p:ext uri="{BB962C8B-B14F-4D97-AF65-F5344CB8AC3E}">
        <p14:creationId xmlns:p14="http://schemas.microsoft.com/office/powerpoint/2010/main" val="56292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FA515F-EDBB-42F3-A2E2-5FA655BA03F4}" type="datetime1">
              <a:rPr lang="en-US" smtClean="0"/>
              <a:pPr/>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972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1185C-68CC-437E-9920-A37900F851FB}" type="datetime1">
              <a:rPr lang="en-US" smtClean="0"/>
              <a:pPr/>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42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31586-CB88-49A8-A7CE-ED753315F991}" type="datetime1">
              <a:rPr lang="en-US" smtClean="0"/>
              <a:pPr/>
              <a:t>6/2/2018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smtClean="0"/>
              <a:t>page</a:t>
            </a:r>
            <a:endParaRPr lang="en-US" dirty="0"/>
          </a:p>
        </p:txBody>
      </p:sp>
    </p:spTree>
    <p:extLst>
      <p:ext uri="{BB962C8B-B14F-4D97-AF65-F5344CB8AC3E}">
        <p14:creationId xmlns:p14="http://schemas.microsoft.com/office/powerpoint/2010/main" val="236551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07214-EAA9-4B7C-9A87-DE78493DA563}" type="datetime1">
              <a:rPr lang="en-US" smtClean="0"/>
              <a:pPr/>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781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FDD13-3D50-4965-88D9-946903CF99BA}" type="datetime1">
              <a:rPr lang="en-US" smtClean="0"/>
              <a:pPr/>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946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52250C-4226-4EC6-BC24-56F2E772A7C0}"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313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0A4102-E565-44B6-8175-5654516D4D23}" type="datetime1">
              <a:rPr lang="en-US" smtClean="0"/>
              <a:pPr/>
              <a:t>6/2/2018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506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26A5FC-0250-4B7E-A25A-1C91625D5C67}" type="datetime1">
              <a:rPr lang="en-US" smtClean="0"/>
              <a:pPr/>
              <a:t>6/2/2018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940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8D468-C9D0-4AA0-875A-95306C75E063}" type="datetime1">
              <a:rPr lang="en-US" smtClean="0"/>
              <a:pPr/>
              <a:t>6/2/2018</a:t>
            </a:fld>
            <a:r>
              <a:rPr lang="en-US" smtClean="0"/>
              <a:t>ADAJ</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7941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EF820-A7C4-4D65-80EC-82E945B36F0D}"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40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EDDB7-D5EB-48C1-AE7F-31CE809FC114}" type="datetime1">
              <a:rPr lang="en-US" smtClean="0"/>
              <a:pPr/>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636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C16557-D584-4833-A151-FF1D74C07DC0}" type="datetime1">
              <a:rPr lang="en-US" smtClean="0"/>
              <a:pPr/>
              <a:t>6/2/2018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page</a:t>
            </a:r>
            <a:endParaRPr lang="en-US" dirty="0"/>
          </a:p>
        </p:txBody>
      </p:sp>
      <p:sp>
        <p:nvSpPr>
          <p:cNvPr id="48"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206390424"/>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687" r:id="rId18"/>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61946" y="585787"/>
            <a:ext cx="7667484" cy="3416320"/>
          </a:xfrm>
          <a:prstGeom prst="rect">
            <a:avLst/>
          </a:prstGeom>
          <a:noFill/>
        </p:spPr>
        <p:txBody>
          <a:bodyPr wrap="none" rtlCol="0">
            <a:spAutoFit/>
          </a:bodyPr>
          <a:lstStyle/>
          <a:p>
            <a:pPr algn="ctr" rtl="1"/>
            <a:endParaRPr lang="fa-IR" sz="3600" dirty="0">
              <a:latin typeface="Adobe Arabic" panose="02040503050201020203" pitchFamily="18" charset="-78"/>
              <a:cs typeface="Adobe Arabic" panose="02040503050201020203" pitchFamily="18" charset="-78"/>
            </a:endParaRPr>
          </a:p>
          <a:p>
            <a:pPr algn="ctr" rtl="1"/>
            <a:r>
              <a:rPr lang="fa-IR" sz="3600" dirty="0" smtClean="0">
                <a:latin typeface="Adobe Arabic" panose="02040503050201020203" pitchFamily="18" charset="-78"/>
                <a:cs typeface="Adobe Arabic" panose="02040503050201020203" pitchFamily="18" charset="-78"/>
              </a:rPr>
              <a:t>سمینار در</a:t>
            </a:r>
            <a:r>
              <a:rPr lang="fa-IR" sz="3600" dirty="0">
                <a:latin typeface="Adobe Arabic" panose="02040503050201020203" pitchFamily="18" charset="-78"/>
                <a:cs typeface="Adobe Arabic" panose="02040503050201020203" pitchFamily="18" charset="-78"/>
              </a:rPr>
              <a:t>س</a:t>
            </a:r>
            <a:r>
              <a:rPr lang="fa-IR" sz="3600" dirty="0" smtClean="0">
                <a:latin typeface="Adobe Arabic" panose="02040503050201020203" pitchFamily="18" charset="-78"/>
                <a:cs typeface="Adobe Arabic" panose="02040503050201020203" pitchFamily="18" charset="-78"/>
              </a:rPr>
              <a:t> کوانتوم 1</a:t>
            </a:r>
          </a:p>
          <a:p>
            <a:pPr algn="ctr" rtl="1"/>
            <a:r>
              <a:rPr lang="fa-IR" sz="3600" dirty="0" smtClean="0">
                <a:latin typeface="Adobe Arabic" panose="02040503050201020203" pitchFamily="18" charset="-78"/>
                <a:cs typeface="Adobe Arabic" panose="02040503050201020203" pitchFamily="18" charset="-78"/>
              </a:rPr>
              <a:t> </a:t>
            </a:r>
          </a:p>
          <a:p>
            <a:pPr algn="ctr" rtl="1"/>
            <a:r>
              <a:rPr lang="fa-IR" sz="3600" dirty="0" smtClean="0">
                <a:latin typeface="Adobe Arabic" panose="02040503050201020203" pitchFamily="18" charset="-78"/>
                <a:cs typeface="Adobe Arabic" panose="02040503050201020203" pitchFamily="18" charset="-78"/>
              </a:rPr>
              <a:t>موضوع :</a:t>
            </a:r>
            <a:endParaRPr lang="en-US" sz="3600" dirty="0" smtClean="0">
              <a:latin typeface="Adobe Arabic" panose="02040503050201020203" pitchFamily="18" charset="-78"/>
              <a:cs typeface="Adobe Arabic" panose="02040503050201020203" pitchFamily="18" charset="-78"/>
            </a:endParaRPr>
          </a:p>
          <a:p>
            <a:pPr algn="ctr" rtl="1"/>
            <a:r>
              <a:rPr lang="fa-IR" sz="3600" dirty="0" smtClean="0">
                <a:latin typeface="Adobe Arabic" panose="02040503050201020203" pitchFamily="18" charset="-78"/>
                <a:cs typeface="Adobe Arabic" panose="02040503050201020203" pitchFamily="18" charset="-78"/>
              </a:rPr>
              <a:t> </a:t>
            </a:r>
            <a:r>
              <a:rPr lang="en-US" sz="3600" dirty="0" smtClean="0">
                <a:latin typeface="Adobe Arabic" panose="02040503050201020203" pitchFamily="18" charset="-78"/>
                <a:cs typeface="Adobe Arabic" panose="02040503050201020203" pitchFamily="18" charset="-78"/>
              </a:rPr>
              <a:t>QUANTUM DOT</a:t>
            </a:r>
            <a:r>
              <a:rPr lang="en-US" sz="3600" dirty="0">
                <a:latin typeface="Adobe Arabic" panose="02040503050201020203" pitchFamily="18" charset="-78"/>
                <a:cs typeface="Adobe Arabic" panose="02040503050201020203" pitchFamily="18" charset="-78"/>
              </a:rPr>
              <a:t>S</a:t>
            </a:r>
            <a:r>
              <a:rPr lang="en-US" sz="3600" dirty="0" smtClean="0">
                <a:latin typeface="Adobe Arabic" panose="02040503050201020203" pitchFamily="18" charset="-78"/>
                <a:cs typeface="Adobe Arabic" panose="02040503050201020203" pitchFamily="18" charset="-78"/>
              </a:rPr>
              <a:t> SOLAR CELL</a:t>
            </a:r>
          </a:p>
          <a:p>
            <a:pPr algn="ctr" rtl="1"/>
            <a:endParaRPr lang="en-US" sz="3600" dirty="0" smtClean="0">
              <a:latin typeface="Adobe Arabic" panose="02040503050201020203" pitchFamily="18" charset="-78"/>
              <a:cs typeface="Adobe Arabic" panose="02040503050201020203" pitchFamily="18" charset="-78"/>
            </a:endParaRPr>
          </a:p>
        </p:txBody>
      </p:sp>
      <p:sp>
        <p:nvSpPr>
          <p:cNvPr id="3" name="Slide Number Placeholder 2"/>
          <p:cNvSpPr>
            <a:spLocks noGrp="1"/>
          </p:cNvSpPr>
          <p:nvPr>
            <p:ph type="sldNum" sz="quarter" idx="12"/>
          </p:nvPr>
        </p:nvSpPr>
        <p:spPr/>
        <p:txBody>
          <a:bodyPr/>
          <a:lstStyle/>
          <a:p>
            <a:r>
              <a:rPr lang="en-US" dirty="0" smtClean="0">
                <a:solidFill>
                  <a:schemeClr val="bg1"/>
                </a:solidFill>
              </a:rPr>
              <a:t>1/ 23</a:t>
            </a:r>
            <a:endParaRPr lang="en-US" dirty="0">
              <a:solidFill>
                <a:schemeClr val="bg1"/>
              </a:solidFill>
            </a:endParaRPr>
          </a:p>
        </p:txBody>
      </p:sp>
    </p:spTree>
    <p:extLst>
      <p:ext uri="{BB962C8B-B14F-4D97-AF65-F5344CB8AC3E}">
        <p14:creationId xmlns:p14="http://schemas.microsoft.com/office/powerpoint/2010/main" val="1931722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61565" y="389529"/>
            <a:ext cx="9910483" cy="461665"/>
          </a:xfrm>
          <a:prstGeom prst="rect">
            <a:avLst/>
          </a:prstGeom>
        </p:spPr>
        <p:txBody>
          <a:bodyPr wrap="square">
            <a:spAutoFit/>
          </a:bodyPr>
          <a:lstStyle/>
          <a:p>
            <a:pPr algn="r" rtl="1"/>
            <a:r>
              <a:rPr lang="fa-IR" sz="2400" dirty="0" smtClean="0">
                <a:solidFill>
                  <a:srgbClr val="000000"/>
                </a:solidFill>
                <a:latin typeface="AdvEPSTIM"/>
              </a:rPr>
              <a:t>شکل زیر انواع مختلف نقاط کوانتومی</a:t>
            </a:r>
            <a:r>
              <a:rPr lang="en-US" sz="2400" dirty="0" smtClean="0">
                <a:solidFill>
                  <a:srgbClr val="000000"/>
                </a:solidFill>
                <a:latin typeface="AdvEPSTIM"/>
              </a:rPr>
              <a:t> </a:t>
            </a:r>
            <a:r>
              <a:rPr lang="fa-IR" sz="2400" dirty="0">
                <a:solidFill>
                  <a:srgbClr val="000000"/>
                </a:solidFill>
                <a:latin typeface="AdvEPSTIM"/>
              </a:rPr>
              <a:t> </a:t>
            </a:r>
            <a:r>
              <a:rPr lang="fa-IR" sz="2400" dirty="0" smtClean="0">
                <a:solidFill>
                  <a:srgbClr val="000000"/>
                </a:solidFill>
                <a:latin typeface="AdvEPSTIM"/>
              </a:rPr>
              <a:t>به کاربرده در سلول های خورشیدی را نشان میدهد.</a:t>
            </a:r>
            <a:endParaRPr lang="en-US" sz="2400" dirty="0"/>
          </a:p>
        </p:txBody>
      </p:sp>
      <p:pic>
        <p:nvPicPr>
          <p:cNvPr id="3" name="Picture 2"/>
          <p:cNvPicPr>
            <a:picLocks noChangeAspect="1"/>
          </p:cNvPicPr>
          <p:nvPr/>
        </p:nvPicPr>
        <p:blipFill>
          <a:blip r:embed="rId2"/>
          <a:stretch>
            <a:fillRect/>
          </a:stretch>
        </p:blipFill>
        <p:spPr>
          <a:xfrm>
            <a:off x="2521324" y="1148603"/>
            <a:ext cx="7604311" cy="538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r>
              <a:rPr lang="en-US" dirty="0" smtClean="0">
                <a:solidFill>
                  <a:schemeClr val="bg1"/>
                </a:solidFill>
              </a:rPr>
              <a:t>10/23</a:t>
            </a:r>
            <a:endParaRPr lang="en-US" dirty="0">
              <a:solidFill>
                <a:schemeClr val="bg1"/>
              </a:solidFill>
            </a:endParaRPr>
          </a:p>
        </p:txBody>
      </p:sp>
    </p:spTree>
    <p:extLst>
      <p:ext uri="{BB962C8B-B14F-4D97-AF65-F5344CB8AC3E}">
        <p14:creationId xmlns:p14="http://schemas.microsoft.com/office/powerpoint/2010/main" val="20332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978" y="922249"/>
            <a:ext cx="510063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a:off x="4114801" y="228600"/>
            <a:ext cx="428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Deposition of QD on Tio2 films</a:t>
            </a:r>
          </a:p>
        </p:txBody>
      </p:sp>
      <p:pic>
        <p:nvPicPr>
          <p:cNvPr id="5" name="Picture 6" descr="Schematic showing (top to bottom) ohmic contacts, antireflective coating, P-type cap, quantum dots, N-type cap, and ohmic cont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036763"/>
            <a:ext cx="4495800" cy="274161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r>
              <a:rPr lang="en-US" dirty="0" smtClean="0">
                <a:solidFill>
                  <a:schemeClr val="bg1"/>
                </a:solidFill>
              </a:rPr>
              <a:t>11/23</a:t>
            </a:r>
            <a:endParaRPr lang="en-US" dirty="0">
              <a:solidFill>
                <a:schemeClr val="bg1"/>
              </a:solidFill>
            </a:endParaRPr>
          </a:p>
        </p:txBody>
      </p:sp>
    </p:spTree>
    <p:extLst>
      <p:ext uri="{BB962C8B-B14F-4D97-AF65-F5344CB8AC3E}">
        <p14:creationId xmlns:p14="http://schemas.microsoft.com/office/powerpoint/2010/main" val="19546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fade">
                                      <p:cBhvr>
                                        <p:cTn id="7" dur="1000"/>
                                        <p:tgtEl>
                                          <p:spTgt spid="12294">
                                            <p:txEl>
                                              <p:pRg st="0" end="0"/>
                                            </p:txEl>
                                          </p:spTgt>
                                        </p:tgtEl>
                                      </p:cBhvr>
                                    </p:animEffect>
                                    <p:anim calcmode="lin" valueType="num">
                                      <p:cBhvr>
                                        <p:cTn id="8" dur="10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4">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ipe(down)">
                                      <p:cBhvr>
                                        <p:cTn id="1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93059" y="-1011891"/>
            <a:ext cx="6201475" cy="4801314"/>
          </a:xfrm>
          <a:prstGeom prst="rect">
            <a:avLst/>
          </a:prstGeom>
        </p:spPr>
        <p:txBody>
          <a:bodyPr wrap="square">
            <a:spAutoFit/>
          </a:bodyPr>
          <a:lstStyle/>
          <a:p>
            <a:r>
              <a:rPr lang="en-US" dirty="0">
                <a:solidFill>
                  <a:srgbClr val="000000"/>
                </a:solidFill>
                <a:latin typeface="AdvPSTim-B"/>
              </a:rPr>
              <a:t>2. Basic terms for photovoltaic </a:t>
            </a:r>
            <a:r>
              <a:rPr lang="en-US" dirty="0" smtClean="0">
                <a:solidFill>
                  <a:srgbClr val="000000"/>
                </a:solidFill>
                <a:latin typeface="AdvPSTim-B"/>
              </a:rPr>
              <a:t>performance</a:t>
            </a:r>
            <a:endParaRPr lang="fa-IR" dirty="0" smtClean="0">
              <a:solidFill>
                <a:srgbClr val="000000"/>
              </a:solidFill>
              <a:latin typeface="AdvPSTim-B"/>
            </a:endParaRPr>
          </a:p>
          <a:p>
            <a:endParaRPr lang="fa-IR" dirty="0">
              <a:solidFill>
                <a:srgbClr val="000000"/>
              </a:solidFill>
              <a:latin typeface="AdvPSTim-B"/>
            </a:endParaRPr>
          </a:p>
          <a:p>
            <a:endParaRPr lang="fa-IR" dirty="0" smtClean="0">
              <a:solidFill>
                <a:srgbClr val="000000"/>
              </a:solidFill>
              <a:latin typeface="AdvPSTim-B"/>
            </a:endParaRPr>
          </a:p>
          <a:p>
            <a:endParaRPr lang="fa-IR" dirty="0">
              <a:solidFill>
                <a:srgbClr val="000000"/>
              </a:solidFill>
              <a:latin typeface="AdvPSTim-B"/>
            </a:endParaRPr>
          </a:p>
          <a:p>
            <a:endParaRPr lang="fa-IR" dirty="0" smtClean="0">
              <a:solidFill>
                <a:srgbClr val="000000"/>
              </a:solidFill>
              <a:latin typeface="AdvPSTim-B"/>
            </a:endParaRPr>
          </a:p>
          <a:p>
            <a:endParaRPr lang="fa-IR" dirty="0">
              <a:solidFill>
                <a:srgbClr val="000000"/>
              </a:solidFill>
              <a:latin typeface="AdvPSTim-B"/>
            </a:endParaRPr>
          </a:p>
          <a:p>
            <a:endParaRPr lang="fa-IR" dirty="0" smtClean="0">
              <a:solidFill>
                <a:srgbClr val="000000"/>
              </a:solidFill>
              <a:latin typeface="AdvPSTim-B"/>
            </a:endParaRPr>
          </a:p>
          <a:p>
            <a:r>
              <a:rPr lang="en-US" dirty="0" smtClean="0"/>
              <a:t>.</a:t>
            </a:r>
            <a:endParaRPr lang="en-US" dirty="0">
              <a:solidFill>
                <a:srgbClr val="000000"/>
              </a:solidFill>
              <a:latin typeface="AdvPSTim-B"/>
            </a:endParaRPr>
          </a:p>
          <a:p>
            <a:r>
              <a:rPr lang="en-US" dirty="0" smtClean="0">
                <a:solidFill>
                  <a:srgbClr val="000000"/>
                </a:solidFill>
                <a:latin typeface="AdvEPSTIM-I"/>
              </a:rPr>
              <a:t>Short-circuit </a:t>
            </a:r>
            <a:r>
              <a:rPr lang="en-US" dirty="0">
                <a:solidFill>
                  <a:srgbClr val="000000"/>
                </a:solidFill>
                <a:latin typeface="AdvEPSTIM-I"/>
              </a:rPr>
              <a:t>current </a:t>
            </a:r>
            <a:r>
              <a:rPr lang="en-US" dirty="0">
                <a:solidFill>
                  <a:srgbClr val="000000"/>
                </a:solidFill>
                <a:latin typeface="AdvEPSTIM"/>
              </a:rPr>
              <a:t>(</a:t>
            </a:r>
            <a:r>
              <a:rPr lang="en-US" dirty="0">
                <a:solidFill>
                  <a:srgbClr val="000000"/>
                </a:solidFill>
                <a:latin typeface="AdvEPSTIM-I"/>
              </a:rPr>
              <a:t>J</a:t>
            </a:r>
            <a:r>
              <a:rPr lang="en-US" sz="800" dirty="0">
                <a:solidFill>
                  <a:srgbClr val="000000"/>
                </a:solidFill>
                <a:latin typeface="AdvEPSTIM"/>
              </a:rPr>
              <a:t>SC</a:t>
            </a:r>
            <a:r>
              <a:rPr lang="en-US" dirty="0" smtClean="0">
                <a:solidFill>
                  <a:srgbClr val="000000"/>
                </a:solidFill>
                <a:latin typeface="AdvEPSTIM"/>
              </a:rPr>
              <a:t>)</a:t>
            </a:r>
            <a:endParaRPr lang="fa-IR" dirty="0" smtClean="0">
              <a:solidFill>
                <a:srgbClr val="000000"/>
              </a:solidFill>
              <a:latin typeface="AdvEPSTIM"/>
            </a:endParaRPr>
          </a:p>
          <a:p>
            <a:r>
              <a:rPr lang="en-US" dirty="0" smtClean="0">
                <a:solidFill>
                  <a:srgbClr val="000000"/>
                </a:solidFill>
                <a:latin typeface="AdvEPSTIM-I"/>
              </a:rPr>
              <a:t>Open-circuit </a:t>
            </a:r>
            <a:r>
              <a:rPr lang="en-US" dirty="0">
                <a:solidFill>
                  <a:srgbClr val="000000"/>
                </a:solidFill>
                <a:latin typeface="AdvEPSTIM-I"/>
              </a:rPr>
              <a:t>voltage </a:t>
            </a:r>
            <a:r>
              <a:rPr lang="en-US" dirty="0">
                <a:solidFill>
                  <a:srgbClr val="000000"/>
                </a:solidFill>
                <a:latin typeface="AdvEPSTIM"/>
              </a:rPr>
              <a:t>(</a:t>
            </a:r>
            <a:r>
              <a:rPr lang="en-US" dirty="0">
                <a:solidFill>
                  <a:srgbClr val="000000"/>
                </a:solidFill>
                <a:latin typeface="AdvEPSTIM-I"/>
              </a:rPr>
              <a:t>V</a:t>
            </a:r>
            <a:r>
              <a:rPr lang="en-US" sz="800" dirty="0">
                <a:solidFill>
                  <a:srgbClr val="000000"/>
                </a:solidFill>
                <a:latin typeface="AdvEPSTIM"/>
              </a:rPr>
              <a:t>OC</a:t>
            </a:r>
            <a:r>
              <a:rPr lang="en-US" dirty="0" smtClean="0">
                <a:solidFill>
                  <a:srgbClr val="000000"/>
                </a:solidFill>
                <a:latin typeface="AdvEPSTIM"/>
              </a:rPr>
              <a:t>) </a:t>
            </a:r>
            <a:endParaRPr lang="fa-IR" dirty="0" smtClean="0">
              <a:solidFill>
                <a:srgbClr val="000000"/>
              </a:solidFill>
              <a:latin typeface="AdvEPSTIM"/>
            </a:endParaRPr>
          </a:p>
          <a:p>
            <a:r>
              <a:rPr lang="en-US" dirty="0" smtClean="0">
                <a:solidFill>
                  <a:srgbClr val="000000"/>
                </a:solidFill>
                <a:latin typeface="AdvEPSTIM-I"/>
              </a:rPr>
              <a:t>Fill </a:t>
            </a:r>
            <a:r>
              <a:rPr lang="en-US" dirty="0">
                <a:solidFill>
                  <a:srgbClr val="000000"/>
                </a:solidFill>
                <a:latin typeface="AdvEPSTIM-I"/>
              </a:rPr>
              <a:t>factor </a:t>
            </a:r>
            <a:r>
              <a:rPr lang="en-US" dirty="0">
                <a:solidFill>
                  <a:srgbClr val="000000"/>
                </a:solidFill>
                <a:latin typeface="AdvEPSTIM"/>
              </a:rPr>
              <a:t>(FF</a:t>
            </a:r>
            <a:r>
              <a:rPr lang="en-US" dirty="0" smtClean="0">
                <a:solidFill>
                  <a:srgbClr val="000000"/>
                </a:solidFill>
                <a:latin typeface="AdvEPSTIM"/>
              </a:rPr>
              <a:t>) : </a:t>
            </a:r>
            <a:r>
              <a:rPr lang="en-US" dirty="0">
                <a:solidFill>
                  <a:srgbClr val="000000"/>
                </a:solidFill>
                <a:latin typeface="AdvEPSTIM"/>
              </a:rPr>
              <a:t>The ratio of the actual power a solar cell</a:t>
            </a:r>
          </a:p>
          <a:p>
            <a:r>
              <a:rPr lang="en-US" dirty="0">
                <a:solidFill>
                  <a:srgbClr val="000000"/>
                </a:solidFill>
                <a:latin typeface="AdvEPSTIM"/>
              </a:rPr>
              <a:t>can supply to the maximum predicted by the product of its</a:t>
            </a:r>
          </a:p>
          <a:p>
            <a:r>
              <a:rPr lang="en-US" dirty="0">
                <a:solidFill>
                  <a:srgbClr val="000000"/>
                </a:solidFill>
                <a:latin typeface="AdvEPSTIM"/>
              </a:rPr>
              <a:t>short-circuit current and its open-circuit voltage.</a:t>
            </a:r>
          </a:p>
          <a:p>
            <a:r>
              <a:rPr lang="en-US" dirty="0">
                <a:solidFill>
                  <a:srgbClr val="000000"/>
                </a:solidFill>
                <a:latin typeface="AdvEPSTIM-I"/>
              </a:rPr>
              <a:t>Power conversion efficiency </a:t>
            </a:r>
            <a:r>
              <a:rPr lang="en-US" dirty="0" smtClean="0">
                <a:solidFill>
                  <a:srgbClr val="000000"/>
                </a:solidFill>
                <a:latin typeface="AdvEPSTIM"/>
              </a:rPr>
              <a:t>: </a:t>
            </a:r>
            <a:r>
              <a:rPr lang="en-US" dirty="0">
                <a:solidFill>
                  <a:srgbClr val="000000"/>
                </a:solidFill>
                <a:latin typeface="AdvEPSTIM"/>
              </a:rPr>
              <a:t>The power conversion</a:t>
            </a:r>
          </a:p>
          <a:p>
            <a:r>
              <a:rPr lang="en-US" dirty="0">
                <a:solidFill>
                  <a:srgbClr val="000000"/>
                </a:solidFill>
                <a:latin typeface="AdvEPSTIM"/>
              </a:rPr>
              <a:t>efficiency of a device is defined as the ratio between the</a:t>
            </a:r>
          </a:p>
          <a:p>
            <a:r>
              <a:rPr lang="en-US" dirty="0">
                <a:solidFill>
                  <a:srgbClr val="000000"/>
                </a:solidFill>
                <a:latin typeface="AdvEPSTIM"/>
              </a:rPr>
              <a:t>maximum electrical power generated and the incident </a:t>
            </a:r>
            <a:r>
              <a:rPr lang="en-US" dirty="0" smtClean="0">
                <a:solidFill>
                  <a:srgbClr val="000000"/>
                </a:solidFill>
                <a:latin typeface="AdvEPSTIM"/>
              </a:rPr>
              <a:t>optical</a:t>
            </a:r>
            <a:endParaRPr lang="en-US" dirty="0">
              <a:solidFill>
                <a:srgbClr val="000000"/>
              </a:solidFill>
              <a:latin typeface="AdvEPSTIM"/>
            </a:endParaRPr>
          </a:p>
        </p:txBody>
      </p:sp>
      <p:sp>
        <p:nvSpPr>
          <p:cNvPr id="4" name="TextBox 3"/>
          <p:cNvSpPr txBox="1"/>
          <p:nvPr/>
        </p:nvSpPr>
        <p:spPr>
          <a:xfrm>
            <a:off x="4783631" y="799963"/>
            <a:ext cx="6359498" cy="707886"/>
          </a:xfrm>
          <a:prstGeom prst="rect">
            <a:avLst/>
          </a:prstGeom>
          <a:noFill/>
        </p:spPr>
        <p:txBody>
          <a:bodyPr wrap="none" rtlCol="0">
            <a:spAutoFit/>
          </a:bodyPr>
          <a:lstStyle/>
          <a:p>
            <a:pPr algn="r" rtl="1"/>
            <a:endParaRPr lang="fa-IR" sz="2000" dirty="0" smtClean="0">
              <a:solidFill>
                <a:schemeClr val="bg1"/>
              </a:solidFill>
            </a:endParaRPr>
          </a:p>
          <a:p>
            <a:pPr algn="r" rtl="1"/>
            <a:r>
              <a:rPr lang="fa-IR" sz="2000" dirty="0" smtClean="0">
                <a:solidFill>
                  <a:schemeClr val="bg1"/>
                </a:solidFill>
              </a:rPr>
              <a:t>بازده  یا عملکرد سلول های خورشیدی را می توان از روی منحنی  ولتاژ – جریان </a:t>
            </a:r>
            <a:r>
              <a:rPr lang="fa-IR" sz="2000" smtClean="0">
                <a:solidFill>
                  <a:schemeClr val="bg1"/>
                </a:solidFill>
              </a:rPr>
              <a:t>ان تقریب زد.</a:t>
            </a:r>
            <a:endParaRPr lang="en-US" sz="2000" dirty="0">
              <a:solidFill>
                <a:schemeClr val="bg1"/>
              </a:solidFill>
            </a:endParaRPr>
          </a:p>
        </p:txBody>
      </p:sp>
      <p:pic>
        <p:nvPicPr>
          <p:cNvPr id="6" name="Picture 5"/>
          <p:cNvPicPr>
            <a:picLocks noChangeAspect="1"/>
          </p:cNvPicPr>
          <p:nvPr/>
        </p:nvPicPr>
        <p:blipFill>
          <a:blip r:embed="rId3"/>
          <a:stretch>
            <a:fillRect/>
          </a:stretch>
        </p:blipFill>
        <p:spPr>
          <a:xfrm>
            <a:off x="6694534" y="1680008"/>
            <a:ext cx="4867275" cy="4048125"/>
          </a:xfrm>
          <a:prstGeom prst="rect">
            <a:avLst/>
          </a:prstGeom>
        </p:spPr>
      </p:pic>
      <p:sp>
        <p:nvSpPr>
          <p:cNvPr id="7" name="TextBox 6"/>
          <p:cNvSpPr txBox="1"/>
          <p:nvPr/>
        </p:nvSpPr>
        <p:spPr>
          <a:xfrm>
            <a:off x="1175931" y="5336544"/>
            <a:ext cx="5054677" cy="1477328"/>
          </a:xfrm>
          <a:prstGeom prst="rect">
            <a:avLst/>
          </a:prstGeom>
          <a:noFill/>
        </p:spPr>
        <p:txBody>
          <a:bodyPr wrap="square" rtlCol="0">
            <a:spAutoFit/>
          </a:bodyPr>
          <a:lstStyle/>
          <a:p>
            <a:pPr algn="r" rtl="1"/>
            <a:r>
              <a:rPr lang="fa-IR" dirty="0" smtClean="0">
                <a:solidFill>
                  <a:schemeClr val="bg1"/>
                </a:solidFill>
              </a:rPr>
              <a:t>در شکل روبه رو منحنی</a:t>
            </a:r>
            <a:r>
              <a:rPr lang="en-US" dirty="0">
                <a:solidFill>
                  <a:schemeClr val="bg1"/>
                </a:solidFill>
              </a:rPr>
              <a:t> </a:t>
            </a:r>
            <a:r>
              <a:rPr lang="fa-IR" dirty="0" smtClean="0">
                <a:solidFill>
                  <a:schemeClr val="bg1"/>
                </a:solidFill>
              </a:rPr>
              <a:t>ولتاژ - جریان</a:t>
            </a:r>
            <a:r>
              <a:rPr lang="en-US" dirty="0" smtClean="0">
                <a:solidFill>
                  <a:schemeClr val="bg1"/>
                </a:solidFill>
              </a:rPr>
              <a:t> </a:t>
            </a:r>
            <a:r>
              <a:rPr lang="fa-IR" dirty="0" smtClean="0">
                <a:solidFill>
                  <a:schemeClr val="bg1"/>
                </a:solidFill>
              </a:rPr>
              <a:t>یک سلول خورشیدی را میبینیم</a:t>
            </a:r>
          </a:p>
          <a:p>
            <a:pPr algn="r" rtl="1"/>
            <a:r>
              <a:rPr lang="fa-IR" dirty="0" smtClean="0">
                <a:solidFill>
                  <a:schemeClr val="bg1"/>
                </a:solidFill>
              </a:rPr>
              <a:t>درصورت عدم حضور نور این قطعه شبیه به یک دیود عمل میکند اما هنگام وجود نور منحنی به صورت عمودی شیفت میابد به دلیل وجود جریان</a:t>
            </a:r>
            <a:endParaRPr lang="en-US" dirty="0">
              <a:solidFill>
                <a:schemeClr val="bg1"/>
              </a:solidFill>
            </a:endParaRPr>
          </a:p>
        </p:txBody>
      </p:sp>
      <p:sp>
        <p:nvSpPr>
          <p:cNvPr id="2" name="Rectangle 1"/>
          <p:cNvSpPr/>
          <p:nvPr/>
        </p:nvSpPr>
        <p:spPr>
          <a:xfrm>
            <a:off x="4000887" y="267898"/>
            <a:ext cx="4641014" cy="461665"/>
          </a:xfrm>
          <a:prstGeom prst="rect">
            <a:avLst/>
          </a:prstGeom>
        </p:spPr>
        <p:txBody>
          <a:bodyPr wrap="none">
            <a:spAutoFit/>
          </a:bodyPr>
          <a:lstStyle/>
          <a:p>
            <a:r>
              <a:rPr lang="fa-IR" sz="2400" dirty="0" smtClean="0">
                <a:solidFill>
                  <a:schemeClr val="bg1"/>
                </a:solidFill>
              </a:rPr>
              <a:t>برخی </a:t>
            </a:r>
            <a:r>
              <a:rPr lang="fa-IR" sz="2400" dirty="0">
                <a:solidFill>
                  <a:schemeClr val="bg1"/>
                </a:solidFill>
              </a:rPr>
              <a:t>از اصطلاحات درمورد عملکردسلول های خورشیدی</a:t>
            </a:r>
            <a:endParaRPr lang="en-US" sz="2400" dirty="0"/>
          </a:p>
        </p:txBody>
      </p:sp>
      <p:pic>
        <p:nvPicPr>
          <p:cNvPr id="8" name="Picture 7"/>
          <p:cNvPicPr>
            <a:picLocks noChangeAspect="1"/>
          </p:cNvPicPr>
          <p:nvPr/>
        </p:nvPicPr>
        <p:blipFill>
          <a:blip r:embed="rId4"/>
          <a:stretch>
            <a:fillRect/>
          </a:stretch>
        </p:blipFill>
        <p:spPr>
          <a:xfrm>
            <a:off x="2012675" y="4506449"/>
            <a:ext cx="3976423" cy="830095"/>
          </a:xfrm>
          <a:prstGeom prst="rect">
            <a:avLst/>
          </a:prstGeom>
        </p:spPr>
      </p:pic>
      <p:sp>
        <p:nvSpPr>
          <p:cNvPr id="9" name="Rectangle 8"/>
          <p:cNvSpPr/>
          <p:nvPr/>
        </p:nvSpPr>
        <p:spPr>
          <a:xfrm>
            <a:off x="493059" y="3798242"/>
            <a:ext cx="6096000" cy="646331"/>
          </a:xfrm>
          <a:prstGeom prst="rect">
            <a:avLst/>
          </a:prstGeom>
        </p:spPr>
        <p:txBody>
          <a:bodyPr>
            <a:spAutoFit/>
          </a:bodyPr>
          <a:lstStyle/>
          <a:p>
            <a:r>
              <a:rPr lang="en-US" dirty="0">
                <a:latin typeface="AdvEPSTIM-I"/>
              </a:rPr>
              <a:t>Air mass </a:t>
            </a:r>
            <a:r>
              <a:rPr lang="en-US" dirty="0">
                <a:latin typeface="AdvEPSTIM"/>
              </a:rPr>
              <a:t>1.5 (AM 1.5): A standard terrestrial solar spectral</a:t>
            </a:r>
          </a:p>
          <a:p>
            <a:r>
              <a:rPr lang="en-US" dirty="0">
                <a:latin typeface="AdvEPSTIM"/>
              </a:rPr>
              <a:t>irradiance distribution.</a:t>
            </a:r>
            <a:endParaRPr lang="en-US" dirty="0"/>
          </a:p>
        </p:txBody>
      </p:sp>
      <p:sp>
        <p:nvSpPr>
          <p:cNvPr id="10" name="Slide Number Placeholder 9"/>
          <p:cNvSpPr>
            <a:spLocks noGrp="1"/>
          </p:cNvSpPr>
          <p:nvPr>
            <p:ph type="sldNum" sz="quarter" idx="12"/>
          </p:nvPr>
        </p:nvSpPr>
        <p:spPr/>
        <p:txBody>
          <a:bodyPr/>
          <a:lstStyle/>
          <a:p>
            <a:r>
              <a:rPr lang="en-US" dirty="0" smtClean="0">
                <a:solidFill>
                  <a:schemeClr val="bg1"/>
                </a:solidFill>
              </a:rPr>
              <a:t>12/23</a:t>
            </a:r>
            <a:endParaRPr lang="en-US" dirty="0">
              <a:solidFill>
                <a:schemeClr val="bg1"/>
              </a:solidFill>
            </a:endParaRPr>
          </a:p>
        </p:txBody>
      </p:sp>
    </p:spTree>
    <p:extLst>
      <p:ext uri="{BB962C8B-B14F-4D97-AF65-F5344CB8AC3E}">
        <p14:creationId xmlns:p14="http://schemas.microsoft.com/office/powerpoint/2010/main" val="27557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66594" y="729734"/>
            <a:ext cx="2159566" cy="369332"/>
          </a:xfrm>
          <a:prstGeom prst="rect">
            <a:avLst/>
          </a:prstGeom>
        </p:spPr>
        <p:txBody>
          <a:bodyPr wrap="none">
            <a:spAutoFit/>
          </a:bodyPr>
          <a:lstStyle/>
          <a:p>
            <a:r>
              <a:rPr lang="en-US" dirty="0" err="1">
                <a:solidFill>
                  <a:schemeClr val="bg1"/>
                </a:solidFill>
                <a:latin typeface="AdvPSTim-B"/>
              </a:rPr>
              <a:t>Schottky</a:t>
            </a:r>
            <a:r>
              <a:rPr lang="en-US" dirty="0">
                <a:solidFill>
                  <a:schemeClr val="bg1"/>
                </a:solidFill>
                <a:latin typeface="AdvPSTim-B"/>
              </a:rPr>
              <a:t> solar cells</a:t>
            </a:r>
            <a:endParaRPr lang="en-US" dirty="0">
              <a:solidFill>
                <a:schemeClr val="bg1"/>
              </a:solidFill>
            </a:endParaRPr>
          </a:p>
        </p:txBody>
      </p:sp>
      <p:sp>
        <p:nvSpPr>
          <p:cNvPr id="3" name="Rectangle 2"/>
          <p:cNvSpPr/>
          <p:nvPr/>
        </p:nvSpPr>
        <p:spPr>
          <a:xfrm>
            <a:off x="1361234" y="1406082"/>
            <a:ext cx="9950824" cy="646331"/>
          </a:xfrm>
          <a:prstGeom prst="rect">
            <a:avLst/>
          </a:prstGeom>
        </p:spPr>
        <p:txBody>
          <a:bodyPr wrap="square">
            <a:spAutoFit/>
          </a:bodyPr>
          <a:lstStyle/>
          <a:p>
            <a:pPr algn="r" rtl="1"/>
            <a:r>
              <a:rPr lang="fa-IR" dirty="0" smtClean="0">
                <a:solidFill>
                  <a:schemeClr val="bg1"/>
                </a:solidFill>
              </a:rPr>
              <a:t>یکی از اسانترین راههای ساختن سلول فوتوولتاییک میباشد</a:t>
            </a:r>
          </a:p>
          <a:p>
            <a:endParaRPr lang="en-US" dirty="0">
              <a:solidFill>
                <a:schemeClr val="bg1"/>
              </a:solidFill>
            </a:endParaRPr>
          </a:p>
        </p:txBody>
      </p:sp>
      <p:sp>
        <p:nvSpPr>
          <p:cNvPr id="4" name="Rectangle 3"/>
          <p:cNvSpPr/>
          <p:nvPr/>
        </p:nvSpPr>
        <p:spPr>
          <a:xfrm>
            <a:off x="1850748" y="1823214"/>
            <a:ext cx="9950824" cy="369332"/>
          </a:xfrm>
          <a:prstGeom prst="rect">
            <a:avLst/>
          </a:prstGeom>
        </p:spPr>
        <p:txBody>
          <a:bodyPr wrap="square">
            <a:spAutoFit/>
          </a:bodyPr>
          <a:lstStyle/>
          <a:p>
            <a:endParaRPr lang="en-US" dirty="0">
              <a:solidFill>
                <a:schemeClr val="bg1"/>
              </a:solidFill>
            </a:endParaRPr>
          </a:p>
        </p:txBody>
      </p:sp>
      <p:sp>
        <p:nvSpPr>
          <p:cNvPr id="8" name="Rectangle 7"/>
          <p:cNvSpPr/>
          <p:nvPr/>
        </p:nvSpPr>
        <p:spPr>
          <a:xfrm>
            <a:off x="6142225" y="1780854"/>
            <a:ext cx="5169833" cy="1477328"/>
          </a:xfrm>
          <a:prstGeom prst="rect">
            <a:avLst/>
          </a:prstGeom>
        </p:spPr>
        <p:txBody>
          <a:bodyPr wrap="square">
            <a:spAutoFit/>
          </a:bodyPr>
          <a:lstStyle/>
          <a:p>
            <a:pPr algn="r" rtl="1"/>
            <a:endParaRPr lang="fa-IR" dirty="0">
              <a:solidFill>
                <a:schemeClr val="bg1"/>
              </a:solidFill>
              <a:latin typeface="AdvEPSTIM"/>
            </a:endParaRPr>
          </a:p>
          <a:p>
            <a:pPr algn="r" rtl="1"/>
            <a:r>
              <a:rPr lang="fa-IR" dirty="0">
                <a:solidFill>
                  <a:schemeClr val="bg1"/>
                </a:solidFill>
                <a:latin typeface="AdvEPSTIM"/>
              </a:rPr>
              <a:t>این نوع سلول های خورشیدی به دو دلیل مورد </a:t>
            </a:r>
            <a:r>
              <a:rPr lang="fa-IR" dirty="0" smtClean="0">
                <a:solidFill>
                  <a:schemeClr val="bg1"/>
                </a:solidFill>
                <a:latin typeface="AdvEPSTIM"/>
              </a:rPr>
              <a:t>استفاده قرارمیگیرند </a:t>
            </a:r>
          </a:p>
          <a:p>
            <a:pPr algn="r" rtl="1"/>
            <a:r>
              <a:rPr lang="fa-IR" dirty="0" smtClean="0">
                <a:solidFill>
                  <a:schemeClr val="bg1"/>
                </a:solidFill>
                <a:latin typeface="AdvEPSTIM"/>
              </a:rPr>
              <a:t>1-میتوان </a:t>
            </a:r>
            <a:r>
              <a:rPr lang="fa-IR" dirty="0">
                <a:solidFill>
                  <a:schemeClr val="bg1"/>
                </a:solidFill>
                <a:latin typeface="AdvEPSTIM"/>
              </a:rPr>
              <a:t>لایه </a:t>
            </a:r>
            <a:r>
              <a:rPr lang="fa-IR" dirty="0" smtClean="0">
                <a:solidFill>
                  <a:schemeClr val="bg1"/>
                </a:solidFill>
                <a:latin typeface="AdvEPSTIM"/>
              </a:rPr>
              <a:t>ای نقاط کوانتومی </a:t>
            </a:r>
            <a:r>
              <a:rPr lang="fa-IR" dirty="0">
                <a:solidFill>
                  <a:schemeClr val="bg1"/>
                </a:solidFill>
                <a:latin typeface="AdvEPSTIM"/>
              </a:rPr>
              <a:t>از </a:t>
            </a:r>
            <a:r>
              <a:rPr lang="fa-IR" dirty="0" smtClean="0">
                <a:solidFill>
                  <a:schemeClr val="bg1"/>
                </a:solidFill>
                <a:latin typeface="AdvEPSTIM"/>
              </a:rPr>
              <a:t> </a:t>
            </a:r>
            <a:r>
              <a:rPr lang="fa-IR" dirty="0">
                <a:solidFill>
                  <a:schemeClr val="bg1"/>
                </a:solidFill>
                <a:latin typeface="AdvEPSTIM"/>
              </a:rPr>
              <a:t>به صورت اسپری بر روی سلول پاشاند</a:t>
            </a:r>
          </a:p>
          <a:p>
            <a:pPr algn="r" rtl="1"/>
            <a:r>
              <a:rPr lang="fa-IR" dirty="0" smtClean="0">
                <a:solidFill>
                  <a:schemeClr val="bg1"/>
                </a:solidFill>
              </a:rPr>
              <a:t>2-میتوان لایه ای نازک حدود 100 نانومتر را برروی سلول پوشاند</a:t>
            </a:r>
            <a:endParaRPr lang="en-US" dirty="0">
              <a:solidFill>
                <a:schemeClr val="bg1"/>
              </a:solidFill>
            </a:endParaRPr>
          </a:p>
        </p:txBody>
      </p:sp>
      <p:sp>
        <p:nvSpPr>
          <p:cNvPr id="6" name="TextBox 5"/>
          <p:cNvSpPr txBox="1"/>
          <p:nvPr/>
        </p:nvSpPr>
        <p:spPr>
          <a:xfrm>
            <a:off x="6295703" y="3298628"/>
            <a:ext cx="4975412" cy="2554545"/>
          </a:xfrm>
          <a:prstGeom prst="rect">
            <a:avLst/>
          </a:prstGeom>
          <a:noFill/>
        </p:spPr>
        <p:txBody>
          <a:bodyPr wrap="square" rtlCol="0">
            <a:spAutoFit/>
          </a:bodyPr>
          <a:lstStyle/>
          <a:p>
            <a:pPr algn="r" rtl="1"/>
            <a:r>
              <a:rPr lang="fa-IR" sz="1600" dirty="0" smtClean="0">
                <a:solidFill>
                  <a:schemeClr val="bg1"/>
                </a:solidFill>
                <a:latin typeface="Adobe Arabic" panose="02040503050201020203" pitchFamily="18" charset="-78"/>
                <a:cs typeface="Adobe Arabic" panose="02040503050201020203" pitchFamily="18" charset="-78"/>
              </a:rPr>
              <a:t>ناحیه خمیدگی در باند انرژی مربوط به برخورد بین نیمه هادی و الکترود منفی میباشد که باعث میشود الکترون راحتتر به تراز بالاتر رفته و یک حفره را به جا بگذارد</a:t>
            </a:r>
          </a:p>
          <a:p>
            <a:pPr algn="r" rtl="1"/>
            <a:r>
              <a:rPr lang="fa-IR" sz="1600" dirty="0" smtClean="0">
                <a:solidFill>
                  <a:schemeClr val="bg1"/>
                </a:solidFill>
                <a:latin typeface="Adobe Arabic" panose="02040503050201020203" pitchFamily="18" charset="-78"/>
                <a:cs typeface="Adobe Arabic" panose="02040503050201020203" pitchFamily="18" charset="-78"/>
              </a:rPr>
              <a:t>حالات </a:t>
            </a:r>
            <a:r>
              <a:rPr lang="en-US" sz="1600" dirty="0" smtClean="0">
                <a:solidFill>
                  <a:schemeClr val="bg1"/>
                </a:solidFill>
                <a:latin typeface="Adobe Arabic" panose="02040503050201020203" pitchFamily="18" charset="-78"/>
                <a:cs typeface="Adobe Arabic" panose="02040503050201020203" pitchFamily="18" charset="-78"/>
              </a:rPr>
              <a:t>drift , diffusion </a:t>
            </a:r>
            <a:r>
              <a:rPr lang="fa-IR" sz="1600" dirty="0" smtClean="0">
                <a:solidFill>
                  <a:schemeClr val="bg1"/>
                </a:solidFill>
                <a:latin typeface="Adobe Arabic" panose="02040503050201020203" pitchFamily="18" charset="-78"/>
                <a:cs typeface="Adobe Arabic" panose="02040503050201020203" pitchFamily="18" charset="-78"/>
              </a:rPr>
              <a:t> نقش مهمی را در حرکت حامل ها به تراز بالاتر دارند </a:t>
            </a:r>
            <a:r>
              <a:rPr lang="fa-IR" sz="1600" dirty="0" smtClean="0">
                <a:solidFill>
                  <a:srgbClr val="FF0000"/>
                </a:solidFill>
                <a:latin typeface="Adobe Arabic" panose="02040503050201020203" pitchFamily="18" charset="-78"/>
                <a:cs typeface="Adobe Arabic" panose="02040503050201020203" pitchFamily="18" charset="-78"/>
              </a:rPr>
              <a:t>در واقع </a:t>
            </a:r>
            <a:r>
              <a:rPr lang="en-US" sz="1600" dirty="0" smtClean="0">
                <a:solidFill>
                  <a:srgbClr val="FF0000"/>
                </a:solidFill>
                <a:latin typeface="Adobe Arabic" panose="02040503050201020203" pitchFamily="18" charset="-78"/>
                <a:cs typeface="Adobe Arabic" panose="02040503050201020203" pitchFamily="18" charset="-78"/>
              </a:rPr>
              <a:t>drift , diffusion </a:t>
            </a:r>
            <a:r>
              <a:rPr lang="fa-IR" sz="1600" dirty="0" smtClean="0">
                <a:solidFill>
                  <a:srgbClr val="FF0000"/>
                </a:solidFill>
                <a:latin typeface="Adobe Arabic" panose="02040503050201020203" pitchFamily="18" charset="-78"/>
                <a:cs typeface="Adobe Arabic" panose="02040503050201020203" pitchFamily="18" charset="-78"/>
              </a:rPr>
              <a:t> نقش مهمی را در عملکرد سلول دارند.</a:t>
            </a:r>
          </a:p>
          <a:p>
            <a:pPr algn="r" rtl="1"/>
            <a:r>
              <a:rPr lang="fa-IR" sz="1600" dirty="0" smtClean="0">
                <a:solidFill>
                  <a:schemeClr val="bg1"/>
                </a:solidFill>
                <a:latin typeface="Adobe Arabic" panose="02040503050201020203" pitchFamily="18" charset="-78"/>
                <a:cs typeface="Adobe Arabic" panose="02040503050201020203" pitchFamily="18" charset="-78"/>
              </a:rPr>
              <a:t>برای دستیابی به بیشترین بازده باید حاملها قبل از اینکه بازترکیب میشوند به تراز هدایت برسند که برای این کارباید موبیلیتی حامل ها بسیار بزرگ باشد .حاملها در سلول های خورشیدی از نوع شاتکی موبیلیتی بالای دارند.حدود </a:t>
            </a:r>
            <a:r>
              <a:rPr lang="en-US" sz="1600" dirty="0" smtClean="0">
                <a:latin typeface="Adobe Arabic" panose="02040503050201020203" pitchFamily="18" charset="-78"/>
                <a:cs typeface="Adobe Arabic" panose="02040503050201020203" pitchFamily="18" charset="-78"/>
              </a:rPr>
              <a:t>0.002 cm2/</a:t>
            </a:r>
            <a:r>
              <a:rPr lang="en-US" sz="1600" dirty="0" err="1" smtClean="0">
                <a:latin typeface="Adobe Arabic" panose="02040503050201020203" pitchFamily="18" charset="-78"/>
                <a:cs typeface="Adobe Arabic" panose="02040503050201020203" pitchFamily="18" charset="-78"/>
              </a:rPr>
              <a:t>Vs</a:t>
            </a:r>
            <a:endParaRPr lang="en-US" sz="1600" baseline="30000" dirty="0">
              <a:solidFill>
                <a:schemeClr val="bg1"/>
              </a:solidFill>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80545" y="1301368"/>
            <a:ext cx="5368318" cy="5030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r>
              <a:rPr lang="en-US" dirty="0" smtClean="0">
                <a:solidFill>
                  <a:schemeClr val="bg1"/>
                </a:solidFill>
              </a:rPr>
              <a:t>13/23</a:t>
            </a:r>
            <a:endParaRPr lang="en-US" dirty="0">
              <a:solidFill>
                <a:schemeClr val="bg1"/>
              </a:solidFill>
            </a:endParaRPr>
          </a:p>
        </p:txBody>
      </p:sp>
    </p:spTree>
    <p:extLst>
      <p:ext uri="{BB962C8B-B14F-4D97-AF65-F5344CB8AC3E}">
        <p14:creationId xmlns:p14="http://schemas.microsoft.com/office/powerpoint/2010/main" val="40699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3456" y="323431"/>
            <a:ext cx="8979107" cy="1938992"/>
          </a:xfrm>
          <a:prstGeom prst="rect">
            <a:avLst/>
          </a:prstGeom>
          <a:noFill/>
        </p:spPr>
        <p:txBody>
          <a:bodyPr wrap="square" rtlCol="0">
            <a:spAutoFit/>
          </a:bodyPr>
          <a:lstStyle/>
          <a:p>
            <a:pPr algn="r"/>
            <a:r>
              <a:rPr lang="fa-IR" sz="2000" dirty="0" smtClean="0">
                <a:solidFill>
                  <a:schemeClr val="bg1"/>
                </a:solidFill>
                <a:latin typeface="Adobe Arabic" panose="02040503050201020203" pitchFamily="18" charset="-78"/>
                <a:cs typeface="Adobe Arabic" panose="02040503050201020203" pitchFamily="18" charset="-78"/>
              </a:rPr>
              <a:t>معایب سلول های شاتکی :</a:t>
            </a:r>
          </a:p>
          <a:p>
            <a:pPr algn="r"/>
            <a:endParaRPr lang="fa-IR" sz="2000" dirty="0" smtClean="0">
              <a:solidFill>
                <a:schemeClr val="bg1"/>
              </a:solidFill>
              <a:latin typeface="Adobe Arabic" panose="02040503050201020203" pitchFamily="18" charset="-78"/>
              <a:cs typeface="Adobe Arabic" panose="02040503050201020203" pitchFamily="18" charset="-78"/>
            </a:endParaRP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به دلیل مسافت زیادی که حامل های اقلیت باید طی کنند تا به الکترود برسند امکان باز ترکیب شدن انها خیلی بالاست.</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ولتاژ مدار باز به دلیل وجود </a:t>
            </a:r>
            <a:r>
              <a:rPr lang="en-US" sz="2000" dirty="0" smtClean="0">
                <a:solidFill>
                  <a:schemeClr val="bg1"/>
                </a:solidFill>
                <a:latin typeface="Adobe Arabic" panose="02040503050201020203" pitchFamily="18" charset="-78"/>
                <a:cs typeface="Adobe Arabic" panose="02040503050201020203" pitchFamily="18" charset="-78"/>
              </a:rPr>
              <a:t>trap </a:t>
            </a:r>
            <a:r>
              <a:rPr lang="fa-IR" sz="2000" dirty="0" smtClean="0">
                <a:solidFill>
                  <a:schemeClr val="bg1"/>
                </a:solidFill>
                <a:latin typeface="Adobe Arabic" panose="02040503050201020203" pitchFamily="18" charset="-78"/>
                <a:cs typeface="Adobe Arabic" panose="02040503050201020203" pitchFamily="18" charset="-78"/>
              </a:rPr>
              <a:t> </a:t>
            </a:r>
            <a:r>
              <a:rPr lang="en-US" sz="2000" dirty="0" smtClean="0">
                <a:solidFill>
                  <a:schemeClr val="bg1"/>
                </a:solidFill>
                <a:latin typeface="Adobe Arabic" panose="02040503050201020203" pitchFamily="18" charset="-78"/>
                <a:cs typeface="Adobe Arabic" panose="02040503050201020203" pitchFamily="18" charset="-78"/>
              </a:rPr>
              <a:t> </a:t>
            </a:r>
            <a:r>
              <a:rPr lang="fa-IR" sz="2000" dirty="0" smtClean="0">
                <a:solidFill>
                  <a:schemeClr val="bg1"/>
                </a:solidFill>
                <a:latin typeface="Adobe Arabic" panose="02040503050201020203" pitchFamily="18" charset="-78"/>
                <a:cs typeface="Adobe Arabic" panose="02040503050201020203" pitchFamily="18" charset="-78"/>
              </a:rPr>
              <a:t>یا </a:t>
            </a:r>
            <a:r>
              <a:rPr lang="en-US" sz="2000" dirty="0" smtClean="0">
                <a:solidFill>
                  <a:schemeClr val="bg1"/>
                </a:solidFill>
                <a:latin typeface="Adobe Arabic" panose="02040503050201020203" pitchFamily="18" charset="-78"/>
                <a:cs typeface="Adobe Arabic" panose="02040503050201020203" pitchFamily="18" charset="-78"/>
              </a:rPr>
              <a:t>defect </a:t>
            </a:r>
            <a:r>
              <a:rPr lang="fa-IR" sz="2000" dirty="0" smtClean="0">
                <a:solidFill>
                  <a:schemeClr val="bg1"/>
                </a:solidFill>
                <a:latin typeface="Adobe Arabic" panose="02040503050201020203" pitchFamily="18" charset="-78"/>
                <a:cs typeface="Adobe Arabic" panose="02040503050201020203" pitchFamily="18" charset="-78"/>
              </a:rPr>
              <a:t>ها محدود میشود.</a:t>
            </a:r>
          </a:p>
          <a:p>
            <a:pPr marL="342900" indent="-342900" algn="r">
              <a:buFont typeface="Wingdings" panose="05000000000000000000" pitchFamily="2" charset="2"/>
              <a:buChar char="ü"/>
            </a:pPr>
            <a:endParaRPr lang="fa-IR" sz="2000" dirty="0" smtClean="0">
              <a:solidFill>
                <a:schemeClr val="bg1"/>
              </a:solidFill>
              <a:latin typeface="Adobe Arabic" panose="02040503050201020203" pitchFamily="18" charset="-78"/>
              <a:cs typeface="Adobe Arabic" panose="02040503050201020203" pitchFamily="18" charset="-78"/>
            </a:endParaRPr>
          </a:p>
        </p:txBody>
      </p:sp>
      <p:sp>
        <p:nvSpPr>
          <p:cNvPr id="7" name="TextBox 6"/>
          <p:cNvSpPr txBox="1"/>
          <p:nvPr/>
        </p:nvSpPr>
        <p:spPr>
          <a:xfrm>
            <a:off x="5725130" y="2848131"/>
            <a:ext cx="5607433" cy="1323439"/>
          </a:xfrm>
          <a:prstGeom prst="rect">
            <a:avLst/>
          </a:prstGeom>
          <a:noFill/>
        </p:spPr>
        <p:txBody>
          <a:bodyPr wrap="none" rtlCol="0">
            <a:spAutoFit/>
          </a:bodyPr>
          <a:lstStyle/>
          <a:p>
            <a:pPr algn="r" rtl="1"/>
            <a:r>
              <a:rPr lang="fa-IR" sz="2000" dirty="0" smtClean="0">
                <a:solidFill>
                  <a:schemeClr val="bg1"/>
                </a:solidFill>
                <a:latin typeface="Adobe Arabic" panose="02040503050201020203" pitchFamily="18" charset="-78"/>
                <a:cs typeface="Adobe Arabic" panose="02040503050201020203" pitchFamily="18" charset="-78"/>
              </a:rPr>
              <a:t>شکل روبه رو نمودار ولتاژ - جریان را برای  </a:t>
            </a:r>
            <a:r>
              <a:rPr lang="en-US" sz="2000" dirty="0" err="1">
                <a:solidFill>
                  <a:schemeClr val="bg1"/>
                </a:solidFill>
                <a:latin typeface="Adobe Arabic" panose="02040503050201020203" pitchFamily="18" charset="-78"/>
                <a:cs typeface="Adobe Arabic" panose="02040503050201020203" pitchFamily="18" charset="-78"/>
              </a:rPr>
              <a:t>CdTe</a:t>
            </a:r>
            <a:r>
              <a:rPr lang="en-US" sz="2000" dirty="0">
                <a:solidFill>
                  <a:schemeClr val="bg1"/>
                </a:solidFill>
                <a:latin typeface="Adobe Arabic" panose="02040503050201020203" pitchFamily="18" charset="-78"/>
                <a:cs typeface="Adobe Arabic" panose="02040503050201020203" pitchFamily="18" charset="-78"/>
              </a:rPr>
              <a:t> </a:t>
            </a:r>
            <a:r>
              <a:rPr lang="en-US" sz="2000" dirty="0" err="1">
                <a:solidFill>
                  <a:schemeClr val="bg1"/>
                </a:solidFill>
                <a:latin typeface="Adobe Arabic" panose="02040503050201020203" pitchFamily="18" charset="-78"/>
                <a:cs typeface="Adobe Arabic" panose="02040503050201020203" pitchFamily="18" charset="-78"/>
              </a:rPr>
              <a:t>nanorods</a:t>
            </a:r>
            <a:r>
              <a:rPr lang="en-US" sz="2000" dirty="0">
                <a:solidFill>
                  <a:schemeClr val="bg1"/>
                </a:solidFill>
                <a:latin typeface="Adobe Arabic" panose="02040503050201020203" pitchFamily="18" charset="-78"/>
                <a:cs typeface="Adobe Arabic" panose="02040503050201020203" pitchFamily="18" charset="-78"/>
              </a:rPr>
              <a:t> </a:t>
            </a:r>
            <a:endParaRPr lang="fa-IR" sz="2000" dirty="0" smtClean="0">
              <a:solidFill>
                <a:schemeClr val="bg1"/>
              </a:solidFill>
              <a:latin typeface="Adobe Arabic" panose="02040503050201020203" pitchFamily="18" charset="-78"/>
              <a:cs typeface="Adobe Arabic" panose="02040503050201020203" pitchFamily="18" charset="-78"/>
            </a:endParaRPr>
          </a:p>
          <a:p>
            <a:pPr algn="r" rtl="1"/>
            <a:r>
              <a:rPr lang="fa-IR" sz="2000" dirty="0" smtClean="0">
                <a:solidFill>
                  <a:schemeClr val="bg1"/>
                </a:solidFill>
                <a:latin typeface="Adobe Arabic" panose="02040503050201020203" pitchFamily="18" charset="-78"/>
                <a:cs typeface="Adobe Arabic" panose="02040503050201020203" pitchFamily="18" charset="-78"/>
              </a:rPr>
              <a:t>نشان میدهد.</a:t>
            </a:r>
          </a:p>
          <a:p>
            <a:pPr algn="r" rtl="1"/>
            <a:r>
              <a:rPr lang="fa-IR" sz="2000" dirty="0" smtClean="0">
                <a:solidFill>
                  <a:schemeClr val="bg1"/>
                </a:solidFill>
                <a:latin typeface="Adobe Arabic" panose="02040503050201020203" pitchFamily="18" charset="-78"/>
                <a:cs typeface="Adobe Arabic" panose="02040503050201020203" pitchFamily="18" charset="-78"/>
              </a:rPr>
              <a:t>مشخصات این سلول به صورت زیر است :</a:t>
            </a:r>
          </a:p>
          <a:p>
            <a:pPr algn="r" rtl="1"/>
            <a:endParaRPr lang="en-US" sz="2000" dirty="0">
              <a:solidFill>
                <a:schemeClr val="bg1"/>
              </a:solidFill>
              <a:latin typeface="Adobe Arabic" panose="02040503050201020203" pitchFamily="18" charset="-78"/>
              <a:cs typeface="Adobe Arabic" panose="02040503050201020203" pitchFamily="18" charset="-78"/>
            </a:endParaRPr>
          </a:p>
        </p:txBody>
      </p:sp>
      <p:sp>
        <p:nvSpPr>
          <p:cNvPr id="8" name="Rectangle 7"/>
          <p:cNvSpPr/>
          <p:nvPr/>
        </p:nvSpPr>
        <p:spPr>
          <a:xfrm>
            <a:off x="5236563" y="4107226"/>
            <a:ext cx="6096000" cy="1323439"/>
          </a:xfrm>
          <a:prstGeom prst="rect">
            <a:avLst/>
          </a:prstGeom>
        </p:spPr>
        <p:txBody>
          <a:bodyPr>
            <a:spAutoFit/>
          </a:bodyPr>
          <a:lstStyle/>
          <a:p>
            <a:pPr algn="l"/>
            <a:r>
              <a:rPr lang="en-US" sz="2000" dirty="0" smtClean="0">
                <a:solidFill>
                  <a:srgbClr val="000000"/>
                </a:solidFill>
                <a:latin typeface="Adobe Arabic" panose="02040503050201020203" pitchFamily="18" charset="-78"/>
                <a:cs typeface="Adobe Arabic" panose="02040503050201020203" pitchFamily="18" charset="-78"/>
              </a:rPr>
              <a:t>power </a:t>
            </a:r>
            <a:r>
              <a:rPr lang="en-US" sz="2000" dirty="0">
                <a:solidFill>
                  <a:srgbClr val="000000"/>
                </a:solidFill>
                <a:latin typeface="Adobe Arabic" panose="02040503050201020203" pitchFamily="18" charset="-78"/>
                <a:cs typeface="Adobe Arabic" panose="02040503050201020203" pitchFamily="18" charset="-78"/>
              </a:rPr>
              <a:t>conversion efficiency of 5.3%,</a:t>
            </a:r>
          </a:p>
          <a:p>
            <a:pPr algn="l"/>
            <a:r>
              <a:rPr lang="en-US" sz="2000" dirty="0" smtClean="0">
                <a:solidFill>
                  <a:srgbClr val="000000"/>
                </a:solidFill>
                <a:latin typeface="Adobe Arabic" panose="02040503050201020203" pitchFamily="18" charset="-78"/>
                <a:cs typeface="Adobe Arabic" panose="02040503050201020203" pitchFamily="18" charset="-78"/>
              </a:rPr>
              <a:t>J</a:t>
            </a:r>
            <a:r>
              <a:rPr lang="en-US" sz="1100" dirty="0" smtClean="0">
                <a:solidFill>
                  <a:srgbClr val="000000"/>
                </a:solidFill>
                <a:latin typeface="Adobe Arabic" panose="02040503050201020203" pitchFamily="18" charset="-78"/>
                <a:cs typeface="Adobe Arabic" panose="02040503050201020203" pitchFamily="18" charset="-78"/>
              </a:rPr>
              <a:t>SC</a:t>
            </a:r>
            <a:r>
              <a:rPr lang="en-US" sz="2000" dirty="0" smtClean="0">
                <a:solidFill>
                  <a:srgbClr val="000000"/>
                </a:solidFill>
                <a:latin typeface="Adobe Arabic" panose="02040503050201020203" pitchFamily="18" charset="-78"/>
                <a:cs typeface="Adobe Arabic" panose="02040503050201020203" pitchFamily="18" charset="-78"/>
              </a:rPr>
              <a:t> </a:t>
            </a:r>
            <a:r>
              <a:rPr lang="fa-IR" sz="2000" dirty="0">
                <a:solidFill>
                  <a:srgbClr val="000000"/>
                </a:solidFill>
                <a:latin typeface="Adobe Arabic" panose="02040503050201020203" pitchFamily="18" charset="-78"/>
                <a:cs typeface="Adobe Arabic" panose="02040503050201020203" pitchFamily="18" charset="-78"/>
              </a:rPr>
              <a:t>=</a:t>
            </a:r>
            <a:r>
              <a:rPr lang="en-US" sz="2000" dirty="0" smtClean="0">
                <a:solidFill>
                  <a:srgbClr val="000000"/>
                </a:solidFill>
                <a:latin typeface="Adobe Arabic" panose="02040503050201020203" pitchFamily="18" charset="-78"/>
                <a:cs typeface="Adobe Arabic" panose="02040503050201020203" pitchFamily="18" charset="-78"/>
              </a:rPr>
              <a:t>21.6 mA/cm2</a:t>
            </a:r>
            <a:endParaRPr lang="en-US" sz="2000" dirty="0">
              <a:solidFill>
                <a:srgbClr val="000000"/>
              </a:solidFill>
              <a:latin typeface="Adobe Arabic" panose="02040503050201020203" pitchFamily="18" charset="-78"/>
              <a:cs typeface="Adobe Arabic" panose="02040503050201020203" pitchFamily="18" charset="-78"/>
            </a:endParaRPr>
          </a:p>
          <a:p>
            <a:pPr algn="l"/>
            <a:r>
              <a:rPr lang="en-US" sz="2000" dirty="0" smtClean="0">
                <a:solidFill>
                  <a:srgbClr val="000000"/>
                </a:solidFill>
                <a:latin typeface="Adobe Arabic" panose="02040503050201020203" pitchFamily="18" charset="-78"/>
                <a:cs typeface="Adobe Arabic" panose="02040503050201020203" pitchFamily="18" charset="-78"/>
              </a:rPr>
              <a:t>V</a:t>
            </a:r>
            <a:r>
              <a:rPr lang="en-US" sz="1050" dirty="0" smtClean="0">
                <a:solidFill>
                  <a:srgbClr val="000000"/>
                </a:solidFill>
                <a:latin typeface="Adobe Arabic" panose="02040503050201020203" pitchFamily="18" charset="-78"/>
                <a:cs typeface="Adobe Arabic" panose="02040503050201020203" pitchFamily="18" charset="-78"/>
              </a:rPr>
              <a:t>OC</a:t>
            </a:r>
            <a:r>
              <a:rPr lang="fa-IR" sz="2000" dirty="0">
                <a:solidFill>
                  <a:srgbClr val="000000"/>
                </a:solidFill>
                <a:latin typeface="Adobe Arabic" panose="02040503050201020203" pitchFamily="18" charset="-78"/>
                <a:cs typeface="Adobe Arabic" panose="02040503050201020203" pitchFamily="18" charset="-78"/>
              </a:rPr>
              <a:t>=</a:t>
            </a:r>
            <a:r>
              <a:rPr lang="en-US" sz="2000" dirty="0" smtClean="0">
                <a:solidFill>
                  <a:srgbClr val="000000"/>
                </a:solidFill>
                <a:latin typeface="Adobe Arabic" panose="02040503050201020203" pitchFamily="18" charset="-78"/>
                <a:cs typeface="Adobe Arabic" panose="02040503050201020203" pitchFamily="18" charset="-78"/>
              </a:rPr>
              <a:t> </a:t>
            </a:r>
            <a:r>
              <a:rPr lang="en-US" sz="2000" dirty="0">
                <a:solidFill>
                  <a:srgbClr val="000000"/>
                </a:solidFill>
                <a:latin typeface="Adobe Arabic" panose="02040503050201020203" pitchFamily="18" charset="-78"/>
                <a:cs typeface="Adobe Arabic" panose="02040503050201020203" pitchFamily="18" charset="-78"/>
              </a:rPr>
              <a:t>of 540 mV </a:t>
            </a:r>
            <a:r>
              <a:rPr lang="en-US" sz="2000" dirty="0" smtClean="0">
                <a:solidFill>
                  <a:srgbClr val="000000"/>
                </a:solidFill>
                <a:latin typeface="Adobe Arabic" panose="02040503050201020203" pitchFamily="18" charset="-78"/>
                <a:cs typeface="Adobe Arabic" panose="02040503050201020203" pitchFamily="18" charset="-78"/>
              </a:rPr>
              <a:t>FF=45.5%</a:t>
            </a:r>
          </a:p>
          <a:p>
            <a:pPr algn="r" rtl="1"/>
            <a:r>
              <a:rPr lang="fa-IR" sz="2000" dirty="0" smtClean="0">
                <a:solidFill>
                  <a:srgbClr val="000000"/>
                </a:solidFill>
                <a:latin typeface="Adobe Arabic" panose="02040503050201020203" pitchFamily="18" charset="-78"/>
                <a:cs typeface="Adobe Arabic" panose="02040503050201020203" pitchFamily="18" charset="-78"/>
              </a:rPr>
              <a:t>این سلول یکی از پربازده ترین سلول های موجود در نوع شاتکی میباشد.</a:t>
            </a:r>
            <a:endParaRPr lang="en-US" sz="2000" dirty="0">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a:blip r:embed="rId2"/>
          <a:stretch>
            <a:fillRect/>
          </a:stretch>
        </p:blipFill>
        <p:spPr>
          <a:xfrm>
            <a:off x="1021907" y="1693090"/>
            <a:ext cx="4214656" cy="3755845"/>
          </a:xfrm>
          <a:prstGeom prst="rect">
            <a:avLst/>
          </a:prstGeom>
          <a:ln>
            <a:noFill/>
          </a:ln>
          <a:effectLst>
            <a:softEdge rad="112500"/>
          </a:effectLst>
        </p:spPr>
      </p:pic>
      <p:sp>
        <p:nvSpPr>
          <p:cNvPr id="10" name="Rectangle 9"/>
          <p:cNvSpPr/>
          <p:nvPr/>
        </p:nvSpPr>
        <p:spPr>
          <a:xfrm>
            <a:off x="1021907" y="5676886"/>
            <a:ext cx="6096000" cy="584775"/>
          </a:xfrm>
          <a:prstGeom prst="rect">
            <a:avLst/>
          </a:prstGeom>
        </p:spPr>
        <p:txBody>
          <a:bodyPr>
            <a:spAutoFit/>
          </a:bodyPr>
          <a:lstStyle/>
          <a:p>
            <a:r>
              <a:rPr lang="en-US" sz="1600" dirty="0">
                <a:latin typeface="AdvEPSTIM"/>
              </a:rPr>
              <a:t>Measurements in </a:t>
            </a:r>
            <a:r>
              <a:rPr lang="en-US" sz="1600" dirty="0" smtClean="0">
                <a:latin typeface="AdvEPSTIM"/>
              </a:rPr>
              <a:t>are </a:t>
            </a:r>
            <a:r>
              <a:rPr lang="en-US" sz="1600" dirty="0">
                <a:latin typeface="AdvEPSTIM"/>
              </a:rPr>
              <a:t>conducted at 1 sun illumination</a:t>
            </a:r>
          </a:p>
          <a:p>
            <a:r>
              <a:rPr lang="en-US" sz="1600" dirty="0">
                <a:latin typeface="AdvEPSTIM"/>
              </a:rPr>
              <a:t>(solid) and in dark (dash)</a:t>
            </a:r>
            <a:endParaRPr lang="en-US" sz="1600" dirty="0"/>
          </a:p>
        </p:txBody>
      </p:sp>
      <p:sp>
        <p:nvSpPr>
          <p:cNvPr id="11" name="Slide Number Placeholder 10"/>
          <p:cNvSpPr>
            <a:spLocks noGrp="1"/>
          </p:cNvSpPr>
          <p:nvPr>
            <p:ph type="sldNum" sz="quarter" idx="12"/>
          </p:nvPr>
        </p:nvSpPr>
        <p:spPr/>
        <p:txBody>
          <a:bodyPr/>
          <a:lstStyle/>
          <a:p>
            <a:r>
              <a:rPr lang="en-US" sz="1000" dirty="0" smtClean="0">
                <a:solidFill>
                  <a:schemeClr val="bg1"/>
                </a:solidFill>
              </a:rPr>
              <a:t>14/23</a:t>
            </a:r>
            <a:endParaRPr lang="en-US" sz="1000" dirty="0">
              <a:solidFill>
                <a:schemeClr val="bg1"/>
              </a:solidFill>
            </a:endParaRPr>
          </a:p>
        </p:txBody>
      </p:sp>
    </p:spTree>
    <p:extLst>
      <p:ext uri="{BB962C8B-B14F-4D97-AF65-F5344CB8AC3E}">
        <p14:creationId xmlns:p14="http://schemas.microsoft.com/office/powerpoint/2010/main" val="11836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33571" y="566856"/>
            <a:ext cx="5376793" cy="461665"/>
          </a:xfrm>
          <a:prstGeom prst="rect">
            <a:avLst/>
          </a:prstGeom>
          <a:noFill/>
        </p:spPr>
        <p:txBody>
          <a:bodyPr wrap="none" rtlCol="0">
            <a:spAutoFit/>
          </a:bodyPr>
          <a:lstStyle/>
          <a:p>
            <a:r>
              <a:rPr lang="fa-IR" sz="2400" dirty="0" smtClean="0">
                <a:solidFill>
                  <a:schemeClr val="bg1"/>
                </a:solidFill>
              </a:rPr>
              <a:t>دیگر ساختارهای سلول های خورشیدی شاتکی به صورت زیر است</a:t>
            </a:r>
            <a:endParaRPr lang="en-US" sz="2400" dirty="0">
              <a:solidFill>
                <a:schemeClr val="bg1"/>
              </a:solidFill>
            </a:endParaRPr>
          </a:p>
        </p:txBody>
      </p:sp>
      <p:sp>
        <p:nvSpPr>
          <p:cNvPr id="2" name="Rectangle 1"/>
          <p:cNvSpPr/>
          <p:nvPr/>
        </p:nvSpPr>
        <p:spPr>
          <a:xfrm>
            <a:off x="1955656" y="1671699"/>
            <a:ext cx="1697901" cy="646331"/>
          </a:xfrm>
          <a:prstGeom prst="rect">
            <a:avLst/>
          </a:prstGeom>
        </p:spPr>
        <p:txBody>
          <a:bodyPr wrap="none">
            <a:spAutoFit/>
          </a:bodyPr>
          <a:lstStyle/>
          <a:p>
            <a:pPr marL="571500" indent="-571500">
              <a:buFont typeface="Wingdings" panose="05000000000000000000" pitchFamily="2" charset="2"/>
              <a:buChar char="ü"/>
            </a:pPr>
            <a:r>
              <a:rPr lang="en-US" sz="3600" dirty="0" err="1">
                <a:solidFill>
                  <a:schemeClr val="bg1"/>
                </a:solidFill>
                <a:latin typeface="AdvEPSTIM"/>
              </a:rPr>
              <a:t>PbS</a:t>
            </a:r>
            <a:r>
              <a:rPr lang="en-US" dirty="0">
                <a:latin typeface="AdvEPSTIM"/>
              </a:rPr>
              <a:t>.</a:t>
            </a:r>
            <a:endParaRPr lang="en-US" dirty="0"/>
          </a:p>
        </p:txBody>
      </p:sp>
      <p:sp>
        <p:nvSpPr>
          <p:cNvPr id="6" name="Rectangle 5"/>
          <p:cNvSpPr/>
          <p:nvPr/>
        </p:nvSpPr>
        <p:spPr>
          <a:xfrm>
            <a:off x="2198553" y="2627175"/>
            <a:ext cx="6096000" cy="646331"/>
          </a:xfrm>
          <a:prstGeom prst="rect">
            <a:avLst/>
          </a:prstGeom>
        </p:spPr>
        <p:txBody>
          <a:bodyPr>
            <a:spAutoFit/>
          </a:bodyPr>
          <a:lstStyle/>
          <a:p>
            <a:r>
              <a:rPr lang="en-US" dirty="0">
                <a:solidFill>
                  <a:srgbClr val="000000"/>
                </a:solidFill>
                <a:latin typeface="AdvEPSTIM"/>
              </a:rPr>
              <a:t>power conversion </a:t>
            </a:r>
            <a:r>
              <a:rPr lang="en-US" dirty="0" smtClean="0">
                <a:solidFill>
                  <a:srgbClr val="000000"/>
                </a:solidFill>
                <a:latin typeface="AdvEPSTIM"/>
              </a:rPr>
              <a:t>efficiencies 3.6%</a:t>
            </a:r>
          </a:p>
          <a:p>
            <a:r>
              <a:rPr lang="en-US" dirty="0" smtClean="0">
                <a:solidFill>
                  <a:srgbClr val="000000"/>
                </a:solidFill>
                <a:latin typeface="AdvEPSTIM"/>
              </a:rPr>
              <a:t>.</a:t>
            </a:r>
            <a:endParaRPr lang="en-US" dirty="0"/>
          </a:p>
        </p:txBody>
      </p:sp>
      <p:sp>
        <p:nvSpPr>
          <p:cNvPr id="7" name="TextBox 6"/>
          <p:cNvSpPr txBox="1"/>
          <p:nvPr/>
        </p:nvSpPr>
        <p:spPr>
          <a:xfrm>
            <a:off x="4453493" y="1014873"/>
            <a:ext cx="7067056" cy="830997"/>
          </a:xfrm>
          <a:prstGeom prst="rect">
            <a:avLst/>
          </a:prstGeom>
          <a:noFill/>
        </p:spPr>
        <p:txBody>
          <a:bodyPr wrap="squar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بیشتر  سلول های شاتکی توسط </a:t>
            </a:r>
            <a:r>
              <a:rPr lang="en-US" sz="2400" dirty="0" err="1">
                <a:solidFill>
                  <a:schemeClr val="bg1"/>
                </a:solidFill>
                <a:latin typeface="Adobe Arabic" panose="02040503050201020203" pitchFamily="18" charset="-78"/>
                <a:cs typeface="Adobe Arabic" panose="02040503050201020203" pitchFamily="18" charset="-78"/>
              </a:rPr>
              <a:t>Nozik’s</a:t>
            </a:r>
            <a:r>
              <a:rPr lang="en-US" sz="2400" dirty="0">
                <a:solidFill>
                  <a:schemeClr val="bg1"/>
                </a:solidFill>
                <a:latin typeface="Adobe Arabic" panose="02040503050201020203" pitchFamily="18" charset="-78"/>
                <a:cs typeface="Adobe Arabic" panose="02040503050201020203" pitchFamily="18" charset="-78"/>
              </a:rPr>
              <a:t> and Sargent’s groups</a:t>
            </a:r>
            <a:r>
              <a:rPr lang="fa-IR" sz="2400" dirty="0" smtClean="0">
                <a:solidFill>
                  <a:schemeClr val="bg1"/>
                </a:solidFill>
                <a:latin typeface="Adobe Arabic" panose="02040503050201020203" pitchFamily="18" charset="-78"/>
                <a:cs typeface="Adobe Arabic" panose="02040503050201020203" pitchFamily="18" charset="-78"/>
              </a:rPr>
              <a:t> مورد مطالعه قرار گرفته اند</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8" name="TextBox 7"/>
          <p:cNvSpPr txBox="1"/>
          <p:nvPr/>
        </p:nvSpPr>
        <p:spPr>
          <a:xfrm>
            <a:off x="5012718" y="3292368"/>
            <a:ext cx="6581794" cy="369332"/>
          </a:xfrm>
          <a:prstGeom prst="rect">
            <a:avLst/>
          </a:prstGeom>
          <a:noFill/>
        </p:spPr>
        <p:txBody>
          <a:bodyPr wrap="square" rtlCol="0">
            <a:spAutoFit/>
          </a:bodyPr>
          <a:lstStyle/>
          <a:p>
            <a:pPr algn="r" rtl="1"/>
            <a:r>
              <a:rPr lang="fa-IR" dirty="0" smtClean="0"/>
              <a:t> </a:t>
            </a:r>
            <a:endParaRPr lang="en-US" dirty="0"/>
          </a:p>
        </p:txBody>
      </p:sp>
      <p:sp>
        <p:nvSpPr>
          <p:cNvPr id="9" name="Rectangle 8"/>
          <p:cNvSpPr/>
          <p:nvPr/>
        </p:nvSpPr>
        <p:spPr>
          <a:xfrm>
            <a:off x="1955656" y="3537120"/>
            <a:ext cx="3052091" cy="646331"/>
          </a:xfrm>
          <a:prstGeom prst="rect">
            <a:avLst/>
          </a:prstGeom>
        </p:spPr>
        <p:txBody>
          <a:bodyPr wrap="square">
            <a:spAutoFit/>
          </a:bodyPr>
          <a:lstStyle/>
          <a:p>
            <a:pPr marL="571500" indent="-571500">
              <a:buFont typeface="Wingdings" panose="05000000000000000000" pitchFamily="2" charset="2"/>
              <a:buChar char="ü"/>
            </a:pPr>
            <a:r>
              <a:rPr lang="en-US" sz="3600" dirty="0">
                <a:solidFill>
                  <a:schemeClr val="bg1"/>
                </a:solidFill>
                <a:latin typeface="AdvEPSTIM"/>
              </a:rPr>
              <a:t> </a:t>
            </a:r>
            <a:r>
              <a:rPr lang="en-US" sz="3600" dirty="0" smtClean="0">
                <a:solidFill>
                  <a:schemeClr val="bg1"/>
                </a:solidFill>
                <a:latin typeface="AdvEPSTIM"/>
              </a:rPr>
              <a:t>PbS</a:t>
            </a:r>
            <a:r>
              <a:rPr lang="en-US" dirty="0" smtClean="0">
                <a:solidFill>
                  <a:schemeClr val="bg1"/>
                </a:solidFill>
                <a:latin typeface="AdvEPSTIM-I"/>
              </a:rPr>
              <a:t>x</a:t>
            </a:r>
            <a:r>
              <a:rPr lang="en-US" sz="3600" dirty="0" smtClean="0">
                <a:solidFill>
                  <a:schemeClr val="bg1"/>
                </a:solidFill>
                <a:latin typeface="AdvEPSTIM"/>
              </a:rPr>
              <a:t>Se</a:t>
            </a:r>
            <a:r>
              <a:rPr lang="en-US" sz="1600" dirty="0" smtClean="0">
                <a:solidFill>
                  <a:schemeClr val="bg1"/>
                </a:solidFill>
                <a:latin typeface="AdvEPSTIM"/>
              </a:rPr>
              <a:t>1</a:t>
            </a:r>
            <a:r>
              <a:rPr lang="fa-IR" sz="1600" dirty="0" smtClean="0">
                <a:solidFill>
                  <a:schemeClr val="bg1"/>
                </a:solidFill>
                <a:latin typeface="AdvEPSTIM"/>
              </a:rPr>
              <a:t>-</a:t>
            </a:r>
            <a:r>
              <a:rPr lang="en-US" sz="1600" dirty="0" smtClean="0">
                <a:solidFill>
                  <a:schemeClr val="bg1"/>
                </a:solidFill>
                <a:latin typeface="AdvEPSTIM-I"/>
              </a:rPr>
              <a:t>x</a:t>
            </a:r>
            <a:r>
              <a:rPr lang="en-US" sz="3600" dirty="0" smtClean="0">
                <a:solidFill>
                  <a:schemeClr val="bg1"/>
                </a:solidFill>
                <a:latin typeface="AdvEPSTIM-I"/>
              </a:rPr>
              <a:t> </a:t>
            </a:r>
            <a:endParaRPr lang="en-US" sz="3600" dirty="0">
              <a:solidFill>
                <a:schemeClr val="bg1"/>
              </a:solidFill>
            </a:endParaRPr>
          </a:p>
        </p:txBody>
      </p:sp>
      <p:sp>
        <p:nvSpPr>
          <p:cNvPr id="10" name="Rectangle 9"/>
          <p:cNvSpPr/>
          <p:nvPr/>
        </p:nvSpPr>
        <p:spPr>
          <a:xfrm>
            <a:off x="2198553" y="4480680"/>
            <a:ext cx="3239990" cy="400110"/>
          </a:xfrm>
          <a:prstGeom prst="rect">
            <a:avLst/>
          </a:prstGeom>
        </p:spPr>
        <p:txBody>
          <a:bodyPr wrap="none">
            <a:spAutoFit/>
          </a:bodyPr>
          <a:lstStyle/>
          <a:p>
            <a:r>
              <a:rPr lang="en-US" dirty="0">
                <a:solidFill>
                  <a:srgbClr val="000000"/>
                </a:solidFill>
                <a:latin typeface="AdvEPSTIM"/>
              </a:rPr>
              <a:t>As an example is </a:t>
            </a:r>
            <a:r>
              <a:rPr lang="en-US" sz="2000" dirty="0">
                <a:solidFill>
                  <a:srgbClr val="000000"/>
                </a:solidFill>
                <a:latin typeface="AdvEPSTIM"/>
              </a:rPr>
              <a:t>PbS</a:t>
            </a:r>
            <a:r>
              <a:rPr lang="en-US" sz="1200" dirty="0">
                <a:solidFill>
                  <a:srgbClr val="000000"/>
                </a:solidFill>
                <a:latin typeface="AdvEPSTIM"/>
              </a:rPr>
              <a:t>0.7</a:t>
            </a:r>
            <a:r>
              <a:rPr lang="en-US" sz="2000" dirty="0">
                <a:solidFill>
                  <a:srgbClr val="000000"/>
                </a:solidFill>
                <a:latin typeface="AdvEPSTIM"/>
              </a:rPr>
              <a:t>Se</a:t>
            </a:r>
            <a:r>
              <a:rPr lang="en-US" sz="1100" dirty="0">
                <a:solidFill>
                  <a:srgbClr val="000000"/>
                </a:solidFill>
                <a:latin typeface="AdvEPSTIM"/>
              </a:rPr>
              <a:t>0.3</a:t>
            </a:r>
            <a:endParaRPr lang="en-US" sz="2000" dirty="0"/>
          </a:p>
        </p:txBody>
      </p:sp>
      <p:sp>
        <p:nvSpPr>
          <p:cNvPr id="11" name="Rectangle 10"/>
          <p:cNvSpPr/>
          <p:nvPr/>
        </p:nvSpPr>
        <p:spPr>
          <a:xfrm>
            <a:off x="2194809" y="5178019"/>
            <a:ext cx="6096000" cy="1200329"/>
          </a:xfrm>
          <a:prstGeom prst="rect">
            <a:avLst/>
          </a:prstGeom>
        </p:spPr>
        <p:txBody>
          <a:bodyPr>
            <a:spAutoFit/>
          </a:bodyPr>
          <a:lstStyle/>
          <a:p>
            <a:r>
              <a:rPr lang="en-US" dirty="0">
                <a:solidFill>
                  <a:srgbClr val="000000"/>
                </a:solidFill>
                <a:latin typeface="AdvEPSTIM"/>
              </a:rPr>
              <a:t>a power conversion </a:t>
            </a:r>
            <a:r>
              <a:rPr lang="en-US" dirty="0" smtClean="0">
                <a:solidFill>
                  <a:srgbClr val="000000"/>
                </a:solidFill>
                <a:latin typeface="AdvEPSTIM"/>
              </a:rPr>
              <a:t>efficiency</a:t>
            </a:r>
            <a:r>
              <a:rPr lang="fa-IR" dirty="0" smtClean="0">
                <a:solidFill>
                  <a:srgbClr val="000000"/>
                </a:solidFill>
                <a:latin typeface="AdvEPSTIM"/>
              </a:rPr>
              <a:t> </a:t>
            </a:r>
            <a:r>
              <a:rPr lang="en-US" dirty="0" smtClean="0">
                <a:solidFill>
                  <a:srgbClr val="000000"/>
                </a:solidFill>
                <a:latin typeface="AdvEPSTIM"/>
              </a:rPr>
              <a:t>of 3.3%</a:t>
            </a:r>
            <a:endParaRPr lang="fa-IR" dirty="0" smtClean="0">
              <a:solidFill>
                <a:srgbClr val="000000"/>
              </a:solidFill>
              <a:latin typeface="AdvEPSTIM"/>
            </a:endParaRPr>
          </a:p>
          <a:p>
            <a:r>
              <a:rPr lang="en-US" dirty="0" smtClean="0">
                <a:solidFill>
                  <a:srgbClr val="000000"/>
                </a:solidFill>
                <a:latin typeface="AdvEPSTIM-I"/>
              </a:rPr>
              <a:t>J</a:t>
            </a:r>
            <a:r>
              <a:rPr lang="en-US" sz="800" dirty="0" smtClean="0">
                <a:solidFill>
                  <a:srgbClr val="000000"/>
                </a:solidFill>
                <a:latin typeface="AdvEPSTIM"/>
              </a:rPr>
              <a:t>SC </a:t>
            </a:r>
            <a:r>
              <a:rPr lang="en-US" dirty="0">
                <a:solidFill>
                  <a:srgbClr val="000000"/>
                </a:solidFill>
                <a:latin typeface="AdvEPSTIM"/>
              </a:rPr>
              <a:t>= 14.8 </a:t>
            </a:r>
            <a:r>
              <a:rPr lang="en-US" dirty="0" smtClean="0">
                <a:solidFill>
                  <a:srgbClr val="000000"/>
                </a:solidFill>
                <a:latin typeface="AdvEPSTIM"/>
              </a:rPr>
              <a:t>mA/cm</a:t>
            </a:r>
            <a:r>
              <a:rPr lang="en-US" sz="800" dirty="0" smtClean="0">
                <a:solidFill>
                  <a:srgbClr val="000000"/>
                </a:solidFill>
                <a:latin typeface="AdvEPSTIM"/>
              </a:rPr>
              <a:t>2</a:t>
            </a:r>
            <a:endParaRPr lang="fa-IR" dirty="0">
              <a:solidFill>
                <a:srgbClr val="000000"/>
              </a:solidFill>
              <a:latin typeface="AdvEPSTIM"/>
            </a:endParaRPr>
          </a:p>
          <a:p>
            <a:r>
              <a:rPr lang="en-US" dirty="0" smtClean="0">
                <a:solidFill>
                  <a:srgbClr val="000000"/>
                </a:solidFill>
                <a:latin typeface="AdvEPSTIM"/>
              </a:rPr>
              <a:t> </a:t>
            </a:r>
            <a:r>
              <a:rPr lang="en-US" dirty="0">
                <a:solidFill>
                  <a:srgbClr val="000000"/>
                </a:solidFill>
                <a:latin typeface="AdvEPSTIM-I"/>
              </a:rPr>
              <a:t>V</a:t>
            </a:r>
            <a:r>
              <a:rPr lang="en-US" sz="800" dirty="0">
                <a:solidFill>
                  <a:srgbClr val="000000"/>
                </a:solidFill>
                <a:latin typeface="AdvEPSTIM"/>
              </a:rPr>
              <a:t>OC </a:t>
            </a:r>
            <a:r>
              <a:rPr lang="en-US" dirty="0">
                <a:solidFill>
                  <a:srgbClr val="000000"/>
                </a:solidFill>
                <a:latin typeface="AdvEPSTIM"/>
              </a:rPr>
              <a:t>= 0.45 V, and</a:t>
            </a:r>
          </a:p>
          <a:p>
            <a:r>
              <a:rPr lang="en-US" dirty="0" smtClean="0">
                <a:solidFill>
                  <a:srgbClr val="000000"/>
                </a:solidFill>
                <a:latin typeface="AdvEPSTIM"/>
              </a:rPr>
              <a:t> </a:t>
            </a:r>
            <a:r>
              <a:rPr lang="en-US" dirty="0">
                <a:solidFill>
                  <a:srgbClr val="000000"/>
                </a:solidFill>
                <a:latin typeface="AdvEPSTIM"/>
              </a:rPr>
              <a:t>FF = 50% </a:t>
            </a:r>
            <a:r>
              <a:rPr lang="en-US" dirty="0" smtClean="0">
                <a:solidFill>
                  <a:srgbClr val="000000"/>
                </a:solidFill>
                <a:latin typeface="AdvEPSTIM"/>
              </a:rPr>
              <a:t>(</a:t>
            </a:r>
            <a:r>
              <a:rPr lang="en-US" dirty="0">
                <a:solidFill>
                  <a:srgbClr val="000000"/>
                </a:solidFill>
                <a:latin typeface="AdvEPSTIM"/>
              </a:rPr>
              <a:t>100 </a:t>
            </a:r>
            <a:r>
              <a:rPr lang="en-US" dirty="0" err="1">
                <a:solidFill>
                  <a:srgbClr val="000000"/>
                </a:solidFill>
                <a:latin typeface="AdvEPSTIM"/>
              </a:rPr>
              <a:t>mW</a:t>
            </a:r>
            <a:r>
              <a:rPr lang="en-US" dirty="0">
                <a:solidFill>
                  <a:srgbClr val="000000"/>
                </a:solidFill>
                <a:latin typeface="AdvEPSTIM"/>
              </a:rPr>
              <a:t>/cm</a:t>
            </a:r>
            <a:r>
              <a:rPr lang="en-US" sz="800" dirty="0">
                <a:solidFill>
                  <a:srgbClr val="000000"/>
                </a:solidFill>
                <a:latin typeface="AdvEPSTIM"/>
              </a:rPr>
              <a:t>2</a:t>
            </a:r>
            <a:r>
              <a:rPr lang="en-US" dirty="0">
                <a:solidFill>
                  <a:srgbClr val="000000"/>
                </a:solidFill>
                <a:latin typeface="AdvEPSTIM"/>
              </a:rPr>
              <a:t>)</a:t>
            </a:r>
            <a:endParaRPr lang="en-US" dirty="0"/>
          </a:p>
        </p:txBody>
      </p:sp>
      <p:sp>
        <p:nvSpPr>
          <p:cNvPr id="12" name="Rectangle 11"/>
          <p:cNvSpPr/>
          <p:nvPr/>
        </p:nvSpPr>
        <p:spPr>
          <a:xfrm>
            <a:off x="5900738" y="5709521"/>
            <a:ext cx="6070785" cy="646331"/>
          </a:xfrm>
          <a:prstGeom prst="rect">
            <a:avLst/>
          </a:prstGeom>
        </p:spPr>
        <p:txBody>
          <a:bodyPr wrap="square">
            <a:spAutoFit/>
          </a:bodyPr>
          <a:lstStyle/>
          <a:p>
            <a:r>
              <a:rPr lang="en-US" dirty="0">
                <a:latin typeface="AdvEPSTIM-I"/>
              </a:rPr>
              <a:t>Air mass </a:t>
            </a:r>
            <a:r>
              <a:rPr lang="en-US" dirty="0">
                <a:latin typeface="AdvEPSTIM"/>
              </a:rPr>
              <a:t>1.5 (AM 1.5): A standard terrestrial solar spectral</a:t>
            </a:r>
          </a:p>
          <a:p>
            <a:r>
              <a:rPr lang="en-US" dirty="0">
                <a:latin typeface="AdvEPSTIM"/>
              </a:rPr>
              <a:t>irradiance distribution.</a:t>
            </a:r>
            <a:endParaRPr lang="en-US" dirty="0"/>
          </a:p>
        </p:txBody>
      </p:sp>
      <p:sp>
        <p:nvSpPr>
          <p:cNvPr id="13" name="Slide Number Placeholder 12"/>
          <p:cNvSpPr>
            <a:spLocks noGrp="1"/>
          </p:cNvSpPr>
          <p:nvPr>
            <p:ph type="sldNum" sz="quarter" idx="12"/>
          </p:nvPr>
        </p:nvSpPr>
        <p:spPr/>
        <p:txBody>
          <a:bodyPr/>
          <a:lstStyle/>
          <a:p>
            <a:r>
              <a:rPr lang="en-US" dirty="0" smtClean="0">
                <a:solidFill>
                  <a:schemeClr val="bg1"/>
                </a:solidFill>
              </a:rPr>
              <a:t>15/23</a:t>
            </a:r>
            <a:endParaRPr lang="en-US" dirty="0">
              <a:solidFill>
                <a:schemeClr val="bg1"/>
              </a:solidFill>
            </a:endParaRPr>
          </a:p>
        </p:txBody>
      </p:sp>
    </p:spTree>
    <p:extLst>
      <p:ext uri="{BB962C8B-B14F-4D97-AF65-F5344CB8AC3E}">
        <p14:creationId xmlns:p14="http://schemas.microsoft.com/office/powerpoint/2010/main" val="40069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95488" y="1409029"/>
            <a:ext cx="3386137" cy="1771039"/>
          </a:xfrm>
          <a:prstGeom prst="rect">
            <a:avLst/>
          </a:prstGeom>
        </p:spPr>
      </p:pic>
      <p:sp>
        <p:nvSpPr>
          <p:cNvPr id="5" name="Rectangle 4"/>
          <p:cNvSpPr/>
          <p:nvPr/>
        </p:nvSpPr>
        <p:spPr>
          <a:xfrm>
            <a:off x="4382769" y="386834"/>
            <a:ext cx="3972562" cy="523220"/>
          </a:xfrm>
          <a:prstGeom prst="rect">
            <a:avLst/>
          </a:prstGeom>
        </p:spPr>
        <p:txBody>
          <a:bodyPr wrap="none">
            <a:spAutoFit/>
          </a:bodyPr>
          <a:lstStyle/>
          <a:p>
            <a:r>
              <a:rPr lang="en-US" sz="2800" dirty="0" smtClean="0">
                <a:solidFill>
                  <a:schemeClr val="bg1"/>
                </a:solidFill>
                <a:latin typeface="Adobe Arabic" panose="02040503050201020203" pitchFamily="18" charset="-78"/>
                <a:cs typeface="Adobe Arabic" panose="02040503050201020203" pitchFamily="18" charset="-78"/>
              </a:rPr>
              <a:t>Depleted hetero junction solar cells</a:t>
            </a:r>
            <a:endParaRPr lang="en-US" sz="2800" dirty="0">
              <a:solidFill>
                <a:schemeClr val="bg1"/>
              </a:solidFill>
              <a:latin typeface="Adobe Arabic" panose="02040503050201020203" pitchFamily="18" charset="-78"/>
              <a:cs typeface="Adobe Arabic" panose="02040503050201020203" pitchFamily="18" charset="-78"/>
            </a:endParaRPr>
          </a:p>
        </p:txBody>
      </p:sp>
      <p:sp>
        <p:nvSpPr>
          <p:cNvPr id="7" name="TextBox 6"/>
          <p:cNvSpPr txBox="1"/>
          <p:nvPr/>
        </p:nvSpPr>
        <p:spPr>
          <a:xfrm>
            <a:off x="1143000" y="1377919"/>
            <a:ext cx="5952500" cy="1938992"/>
          </a:xfrm>
          <a:prstGeom prst="rect">
            <a:avLst/>
          </a:prstGeom>
          <a:noFill/>
        </p:spPr>
        <p:txBody>
          <a:bodyPr wrap="squar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لایه ای از </a:t>
            </a:r>
            <a:r>
              <a:rPr lang="en-US" sz="2400" dirty="0" smtClean="0">
                <a:solidFill>
                  <a:schemeClr val="bg1"/>
                </a:solidFill>
                <a:latin typeface="Adobe Arabic" panose="02040503050201020203" pitchFamily="18" charset="-78"/>
                <a:cs typeface="Adobe Arabic" panose="02040503050201020203" pitchFamily="18" charset="-78"/>
              </a:rPr>
              <a:t>QDs</a:t>
            </a:r>
            <a:r>
              <a:rPr lang="fa-IR" sz="2400" dirty="0" smtClean="0">
                <a:solidFill>
                  <a:schemeClr val="bg1"/>
                </a:solidFill>
                <a:latin typeface="Adobe Arabic" panose="02040503050201020203" pitchFamily="18" charset="-78"/>
                <a:cs typeface="Adobe Arabic" panose="02040503050201020203" pitchFamily="18" charset="-78"/>
              </a:rPr>
              <a:t>  بین </a:t>
            </a:r>
            <a:r>
              <a:rPr lang="en-US" sz="2400" dirty="0" smtClean="0">
                <a:solidFill>
                  <a:srgbClr val="000000"/>
                </a:solidFill>
                <a:latin typeface="Adobe Arabic" panose="02040503050201020203" pitchFamily="18" charset="-78"/>
                <a:cs typeface="Adobe Arabic" panose="02040503050201020203" pitchFamily="18" charset="-78"/>
              </a:rPr>
              <a:t>TiO2</a:t>
            </a:r>
            <a:r>
              <a:rPr lang="fa-IR" sz="2400" dirty="0" smtClean="0">
                <a:solidFill>
                  <a:schemeClr val="bg1"/>
                </a:solidFill>
                <a:latin typeface="Adobe Arabic" panose="02040503050201020203" pitchFamily="18" charset="-78"/>
                <a:cs typeface="Adobe Arabic" panose="02040503050201020203" pitchFamily="18" charset="-78"/>
              </a:rPr>
              <a:t>  و الکترود به صورت ساندویچي پوشش داده میشود.</a:t>
            </a:r>
          </a:p>
          <a:p>
            <a:pPr algn="r" rtl="1"/>
            <a:r>
              <a:rPr lang="fa-IR" sz="2400" dirty="0" smtClean="0">
                <a:solidFill>
                  <a:schemeClr val="bg1"/>
                </a:solidFill>
                <a:latin typeface="Adobe Arabic" panose="02040503050201020203" pitchFamily="18" charset="-78"/>
                <a:cs typeface="Adobe Arabic" panose="02040503050201020203" pitchFamily="18" charset="-78"/>
              </a:rPr>
              <a:t>در این ساختار الکترون به سمت لایه  </a:t>
            </a:r>
            <a:r>
              <a:rPr lang="en-US" sz="2400" dirty="0" smtClean="0">
                <a:solidFill>
                  <a:srgbClr val="000000"/>
                </a:solidFill>
                <a:latin typeface="Adobe Arabic" panose="02040503050201020203" pitchFamily="18" charset="-78"/>
                <a:cs typeface="Adobe Arabic" panose="02040503050201020203" pitchFamily="18" charset="-78"/>
              </a:rPr>
              <a:t>TiO2</a:t>
            </a:r>
            <a:r>
              <a:rPr lang="fa-IR" sz="2400" dirty="0" smtClean="0">
                <a:solidFill>
                  <a:schemeClr val="bg1"/>
                </a:solidFill>
                <a:latin typeface="Adobe Arabic" panose="02040503050201020203" pitchFamily="18" charset="-78"/>
                <a:cs typeface="Adobe Arabic" panose="02040503050201020203" pitchFamily="18" charset="-78"/>
              </a:rPr>
              <a:t> حرکت میکند ویک پلاریتی معکوسی را ایجاد میگند</a:t>
            </a:r>
          </a:p>
          <a:p>
            <a:pPr algn="r" rtl="1"/>
            <a:endParaRPr lang="en-US" sz="2400" dirty="0">
              <a:solidFill>
                <a:schemeClr val="bg1"/>
              </a:solidFill>
              <a:latin typeface="Adobe Arabic" panose="02040503050201020203" pitchFamily="18" charset="-78"/>
              <a:cs typeface="Adobe Arabic" panose="02040503050201020203" pitchFamily="18" charset="-78"/>
            </a:endParaRPr>
          </a:p>
        </p:txBody>
      </p:sp>
      <p:sp>
        <p:nvSpPr>
          <p:cNvPr id="9" name="Rectangle 8"/>
          <p:cNvSpPr/>
          <p:nvPr/>
        </p:nvSpPr>
        <p:spPr>
          <a:xfrm>
            <a:off x="8355331" y="3659857"/>
            <a:ext cx="2877171" cy="1938992"/>
          </a:xfrm>
          <a:prstGeom prst="rect">
            <a:avLst/>
          </a:prstGeom>
        </p:spPr>
        <p:txBody>
          <a:bodyPr wrap="square">
            <a:spAutoFit/>
          </a:bodyPr>
          <a:lstStyle/>
          <a:p>
            <a:pPr algn="r" rtl="1"/>
            <a:r>
              <a:rPr lang="en-US" sz="2400" dirty="0" smtClean="0">
                <a:solidFill>
                  <a:schemeClr val="bg1"/>
                </a:solidFill>
                <a:latin typeface="Adobe Arabic" panose="02040503050201020203" pitchFamily="18" charset="-78"/>
                <a:cs typeface="Adobe Arabic" panose="02040503050201020203" pitchFamily="18" charset="-78"/>
              </a:rPr>
              <a:t>Depleted </a:t>
            </a:r>
            <a:r>
              <a:rPr lang="en-US" sz="2400" dirty="0">
                <a:solidFill>
                  <a:schemeClr val="bg1"/>
                </a:solidFill>
                <a:latin typeface="Adobe Arabic" panose="02040503050201020203" pitchFamily="18" charset="-78"/>
                <a:cs typeface="Adobe Arabic" panose="02040503050201020203" pitchFamily="18" charset="-78"/>
              </a:rPr>
              <a:t>hetero junction solar </a:t>
            </a:r>
            <a:r>
              <a:rPr lang="en-US" sz="2400" dirty="0" smtClean="0">
                <a:solidFill>
                  <a:schemeClr val="bg1"/>
                </a:solidFill>
                <a:latin typeface="Adobe Arabic" panose="02040503050201020203" pitchFamily="18" charset="-78"/>
                <a:cs typeface="Adobe Arabic" panose="02040503050201020203" pitchFamily="18" charset="-78"/>
              </a:rPr>
              <a:t>cells</a:t>
            </a:r>
            <a:r>
              <a:rPr lang="fa-IR" sz="2400" dirty="0" smtClean="0">
                <a:solidFill>
                  <a:schemeClr val="bg1"/>
                </a:solidFill>
                <a:latin typeface="Adobe Arabic" panose="02040503050201020203" pitchFamily="18" charset="-78"/>
                <a:cs typeface="Adobe Arabic" panose="02040503050201020203" pitchFamily="18" charset="-78"/>
              </a:rPr>
              <a:t> </a:t>
            </a:r>
            <a:r>
              <a:rPr lang="fa-IR" sz="2400" dirty="0">
                <a:solidFill>
                  <a:schemeClr val="bg1"/>
                </a:solidFill>
                <a:latin typeface="Adobe Arabic" panose="02040503050201020203" pitchFamily="18" charset="-78"/>
                <a:cs typeface="Adobe Arabic" panose="02040503050201020203" pitchFamily="18" charset="-78"/>
              </a:rPr>
              <a:t> برخی از </a:t>
            </a:r>
            <a:r>
              <a:rPr lang="fa-IR" sz="2400" dirty="0" smtClean="0">
                <a:solidFill>
                  <a:schemeClr val="bg1"/>
                </a:solidFill>
                <a:latin typeface="Adobe Arabic" panose="02040503050201020203" pitchFamily="18" charset="-78"/>
                <a:cs typeface="Adobe Arabic" panose="02040503050201020203" pitchFamily="18" charset="-78"/>
              </a:rPr>
              <a:t>مشکلات </a:t>
            </a:r>
            <a:r>
              <a:rPr lang="en-US" sz="2400" dirty="0" err="1">
                <a:solidFill>
                  <a:schemeClr val="bg1"/>
                </a:solidFill>
                <a:latin typeface="Adobe Arabic" panose="02040503050201020203" pitchFamily="18" charset="-78"/>
                <a:cs typeface="Adobe Arabic" panose="02040503050201020203" pitchFamily="18" charset="-78"/>
              </a:rPr>
              <a:t>Schottky</a:t>
            </a:r>
            <a:r>
              <a:rPr lang="en-US" sz="2400" dirty="0">
                <a:solidFill>
                  <a:schemeClr val="bg1"/>
                </a:solidFill>
                <a:latin typeface="Adobe Arabic" panose="02040503050201020203" pitchFamily="18" charset="-78"/>
                <a:cs typeface="Adobe Arabic" panose="02040503050201020203" pitchFamily="18" charset="-78"/>
              </a:rPr>
              <a:t> solar cells </a:t>
            </a:r>
            <a:r>
              <a:rPr lang="fa-IR" sz="2400" dirty="0">
                <a:solidFill>
                  <a:schemeClr val="bg1"/>
                </a:solidFill>
                <a:latin typeface="Adobe Arabic" panose="02040503050201020203" pitchFamily="18" charset="-78"/>
                <a:cs typeface="Adobe Arabic" panose="02040503050201020203" pitchFamily="18" charset="-78"/>
              </a:rPr>
              <a:t> </a:t>
            </a:r>
            <a:r>
              <a:rPr lang="fa-IR" sz="2400" dirty="0" smtClean="0">
                <a:solidFill>
                  <a:schemeClr val="bg1"/>
                </a:solidFill>
                <a:latin typeface="Adobe Arabic" panose="02040503050201020203" pitchFamily="18" charset="-78"/>
                <a:cs typeface="Adobe Arabic" panose="02040503050201020203" pitchFamily="18" charset="-78"/>
              </a:rPr>
              <a:t>را ازمیان برداشت :</a:t>
            </a:r>
          </a:p>
          <a:p>
            <a:pPr algn="r" rtl="1"/>
            <a:endParaRPr lang="en-US" sz="2400" dirty="0">
              <a:solidFill>
                <a:schemeClr val="bg1"/>
              </a:solidFill>
              <a:latin typeface="Adobe Arabic" panose="02040503050201020203" pitchFamily="18" charset="-78"/>
              <a:cs typeface="Adobe Arabic" panose="02040503050201020203" pitchFamily="18" charset="-78"/>
            </a:endParaRPr>
          </a:p>
        </p:txBody>
      </p:sp>
      <p:sp>
        <p:nvSpPr>
          <p:cNvPr id="12" name="Right Brace 11"/>
          <p:cNvSpPr/>
          <p:nvPr/>
        </p:nvSpPr>
        <p:spPr>
          <a:xfrm>
            <a:off x="7584070" y="3771377"/>
            <a:ext cx="500063" cy="13849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TextBox 13"/>
          <p:cNvSpPr txBox="1"/>
          <p:nvPr/>
        </p:nvSpPr>
        <p:spPr>
          <a:xfrm>
            <a:off x="507600" y="3540544"/>
            <a:ext cx="6662401" cy="461665"/>
          </a:xfrm>
          <a:prstGeom prst="rect">
            <a:avLst/>
          </a:prstGeom>
          <a:noFill/>
        </p:spPr>
        <p:txBody>
          <a:bodyPr wrap="non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1- با توجه به ساختار این سلول امکان بازترکیب شدن حامل های اقلیت کمتر است</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15" name="TextBox 14"/>
          <p:cNvSpPr txBox="1"/>
          <p:nvPr/>
        </p:nvSpPr>
        <p:spPr>
          <a:xfrm>
            <a:off x="582101" y="4564089"/>
            <a:ext cx="6587900" cy="830997"/>
          </a:xfrm>
          <a:prstGeom prst="rect">
            <a:avLst/>
          </a:prstGeom>
          <a:noFill/>
        </p:spPr>
        <p:txBody>
          <a:bodyPr wrap="squar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2-به دلیل مسیر حرکت حامل ها ولتاژمدار باز که یکی از مشخصه های اصلی سلول خورشیدی میباشد بیشتر است.</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10" name="Slide Number Placeholder 9"/>
          <p:cNvSpPr>
            <a:spLocks noGrp="1"/>
          </p:cNvSpPr>
          <p:nvPr>
            <p:ph type="sldNum" sz="quarter" idx="12"/>
          </p:nvPr>
        </p:nvSpPr>
        <p:spPr/>
        <p:txBody>
          <a:bodyPr/>
          <a:lstStyle/>
          <a:p>
            <a:r>
              <a:rPr lang="en-US" dirty="0" smtClean="0">
                <a:solidFill>
                  <a:schemeClr val="bg1"/>
                </a:solidFill>
              </a:rPr>
              <a:t>16/23</a:t>
            </a:r>
            <a:endParaRPr lang="en-US" dirty="0">
              <a:solidFill>
                <a:schemeClr val="bg1"/>
              </a:solidFill>
            </a:endParaRPr>
          </a:p>
        </p:txBody>
      </p:sp>
    </p:spTree>
    <p:extLst>
      <p:ext uri="{BB962C8B-B14F-4D97-AF65-F5344CB8AC3E}">
        <p14:creationId xmlns:p14="http://schemas.microsoft.com/office/powerpoint/2010/main" val="11518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8194" y="881061"/>
            <a:ext cx="4965407" cy="3609908"/>
          </a:xfrm>
          <a:prstGeom prst="rect">
            <a:avLst/>
          </a:prstGeom>
        </p:spPr>
      </p:pic>
      <p:sp>
        <p:nvSpPr>
          <p:cNvPr id="3" name="TextBox 2"/>
          <p:cNvSpPr txBox="1"/>
          <p:nvPr/>
        </p:nvSpPr>
        <p:spPr>
          <a:xfrm>
            <a:off x="6331240" y="881061"/>
            <a:ext cx="5305425" cy="3046988"/>
          </a:xfrm>
          <a:prstGeom prst="rect">
            <a:avLst/>
          </a:prstGeom>
          <a:noFill/>
        </p:spPr>
        <p:txBody>
          <a:bodyPr wrap="squar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با توجه به نمودار ولتاژ – جریان نانو کریستال </a:t>
            </a:r>
            <a:r>
              <a:rPr lang="en-US" sz="2400" dirty="0" smtClean="0">
                <a:solidFill>
                  <a:schemeClr val="bg1"/>
                </a:solidFill>
                <a:latin typeface="Adobe Arabic" panose="02040503050201020203" pitchFamily="18" charset="-78"/>
                <a:cs typeface="Adobe Arabic" panose="02040503050201020203" pitchFamily="18" charset="-78"/>
              </a:rPr>
              <a:t> </a:t>
            </a:r>
            <a:r>
              <a:rPr lang="en-US" sz="2400" dirty="0" err="1" smtClean="0">
                <a:solidFill>
                  <a:schemeClr val="bg1"/>
                </a:solidFill>
                <a:latin typeface="Adobe Arabic" panose="02040503050201020203" pitchFamily="18" charset="-78"/>
                <a:cs typeface="Adobe Arabic" panose="02040503050201020203" pitchFamily="18" charset="-78"/>
              </a:rPr>
              <a:t>PbS</a:t>
            </a:r>
            <a:r>
              <a:rPr lang="fa-IR" sz="2400" dirty="0" smtClean="0">
                <a:solidFill>
                  <a:schemeClr val="bg1"/>
                </a:solidFill>
                <a:latin typeface="Adobe Arabic" panose="02040503050201020203" pitchFamily="18" charset="-78"/>
                <a:cs typeface="Adobe Arabic" panose="02040503050201020203" pitchFamily="18" charset="-78"/>
              </a:rPr>
              <a:t>درساختار سلول یک مدل ایده ال جذب نور محدوده مادون قرمز  میباشد این ماده میتواند به صورت دهنده الکترون در ساختار</a:t>
            </a:r>
            <a:r>
              <a:rPr lang="en-US" sz="2400" dirty="0">
                <a:solidFill>
                  <a:schemeClr val="bg1"/>
                </a:solidFill>
                <a:latin typeface="Adobe Arabic" panose="02040503050201020203" pitchFamily="18" charset="-78"/>
                <a:cs typeface="Adobe Arabic" panose="02040503050201020203" pitchFamily="18" charset="-78"/>
              </a:rPr>
              <a:t> </a:t>
            </a:r>
            <a:r>
              <a:rPr lang="fa-IR" sz="2400" dirty="0" smtClean="0">
                <a:solidFill>
                  <a:schemeClr val="bg1"/>
                </a:solidFill>
                <a:latin typeface="Adobe Arabic" panose="02040503050201020203" pitchFamily="18" charset="-78"/>
                <a:cs typeface="Adobe Arabic" panose="02040503050201020203" pitchFamily="18" charset="-78"/>
              </a:rPr>
              <a:t>این سلول عمل کند.</a:t>
            </a:r>
          </a:p>
          <a:p>
            <a:pPr algn="r" rtl="1"/>
            <a:r>
              <a:rPr lang="fa-IR" sz="2400" dirty="0" smtClean="0">
                <a:solidFill>
                  <a:schemeClr val="bg1"/>
                </a:solidFill>
                <a:latin typeface="Adobe Arabic" panose="02040503050201020203" pitchFamily="18" charset="-78"/>
                <a:cs typeface="Adobe Arabic" panose="02040503050201020203" pitchFamily="18" charset="-78"/>
              </a:rPr>
              <a:t>در ساختار </a:t>
            </a:r>
            <a:r>
              <a:rPr lang="en-US" sz="2400" dirty="0">
                <a:solidFill>
                  <a:srgbClr val="000000"/>
                </a:solidFill>
                <a:latin typeface="Adobe Arabic" panose="02040503050201020203" pitchFamily="18" charset="-78"/>
                <a:cs typeface="Adobe Arabic" panose="02040503050201020203" pitchFamily="18" charset="-78"/>
              </a:rPr>
              <a:t>p-n </a:t>
            </a:r>
            <a:r>
              <a:rPr lang="en-US" sz="2400" dirty="0" err="1" smtClean="0">
                <a:solidFill>
                  <a:srgbClr val="000000"/>
                </a:solidFill>
                <a:latin typeface="Adobe Arabic" panose="02040503050201020203" pitchFamily="18" charset="-78"/>
                <a:cs typeface="Adobe Arabic" panose="02040503050201020203" pitchFamily="18" charset="-78"/>
              </a:rPr>
              <a:t>heterojunction</a:t>
            </a:r>
            <a:r>
              <a:rPr lang="fa-IR" sz="2400" dirty="0" smtClean="0">
                <a:solidFill>
                  <a:srgbClr val="000000"/>
                </a:solidFill>
                <a:latin typeface="Adobe Arabic" panose="02040503050201020203" pitchFamily="18" charset="-78"/>
                <a:cs typeface="Adobe Arabic" panose="02040503050201020203" pitchFamily="18" charset="-78"/>
              </a:rPr>
              <a:t> :</a:t>
            </a:r>
          </a:p>
          <a:p>
            <a:r>
              <a:rPr lang="en-US" sz="2400" dirty="0" smtClean="0">
                <a:solidFill>
                  <a:srgbClr val="000000"/>
                </a:solidFill>
                <a:latin typeface="Adobe Arabic" panose="02040503050201020203" pitchFamily="18" charset="-78"/>
                <a:cs typeface="Adobe Arabic" panose="02040503050201020203" pitchFamily="18" charset="-78"/>
              </a:rPr>
              <a:t>p-type </a:t>
            </a:r>
            <a:r>
              <a:rPr lang="en-US" sz="2400" dirty="0" err="1">
                <a:solidFill>
                  <a:srgbClr val="000000"/>
                </a:solidFill>
                <a:latin typeface="Adobe Arabic" panose="02040503050201020203" pitchFamily="18" charset="-78"/>
                <a:cs typeface="Adobe Arabic" panose="02040503050201020203" pitchFamily="18" charset="-78"/>
              </a:rPr>
              <a:t>PbS</a:t>
            </a:r>
            <a:r>
              <a:rPr lang="en-US" sz="2400" dirty="0">
                <a:solidFill>
                  <a:srgbClr val="000000"/>
                </a:solidFill>
                <a:latin typeface="Adobe Arabic" panose="02040503050201020203" pitchFamily="18" charset="-78"/>
                <a:cs typeface="Adobe Arabic" panose="02040503050201020203" pitchFamily="18" charset="-78"/>
              </a:rPr>
              <a:t> </a:t>
            </a:r>
            <a:r>
              <a:rPr lang="en-US" sz="2400" dirty="0" smtClean="0">
                <a:solidFill>
                  <a:srgbClr val="000000"/>
                </a:solidFill>
                <a:latin typeface="Adobe Arabic" panose="02040503050201020203" pitchFamily="18" charset="-78"/>
                <a:cs typeface="Adobe Arabic" panose="02040503050201020203" pitchFamily="18" charset="-78"/>
              </a:rPr>
              <a:t>QDs</a:t>
            </a:r>
            <a:r>
              <a:rPr lang="fa-IR" sz="2400" dirty="0" smtClean="0">
                <a:solidFill>
                  <a:srgbClr val="000000"/>
                </a:solidFill>
                <a:latin typeface="Adobe Arabic" panose="02040503050201020203" pitchFamily="18" charset="-78"/>
                <a:cs typeface="Adobe Arabic" panose="02040503050201020203" pitchFamily="18" charset="-78"/>
              </a:rPr>
              <a:t> </a:t>
            </a:r>
            <a:r>
              <a:rPr lang="en-US" sz="2400" dirty="0">
                <a:solidFill>
                  <a:srgbClr val="000000"/>
                </a:solidFill>
                <a:latin typeface="Adobe Arabic" panose="02040503050201020203" pitchFamily="18" charset="-78"/>
                <a:cs typeface="Adobe Arabic" panose="02040503050201020203" pitchFamily="18" charset="-78"/>
              </a:rPr>
              <a:t>with n-type </a:t>
            </a:r>
            <a:r>
              <a:rPr lang="en-US" sz="2400" dirty="0" err="1" smtClean="0">
                <a:solidFill>
                  <a:srgbClr val="000000"/>
                </a:solidFill>
                <a:latin typeface="Adobe Arabic" panose="02040503050201020203" pitchFamily="18" charset="-78"/>
                <a:cs typeface="Adobe Arabic" panose="02040503050201020203" pitchFamily="18" charset="-78"/>
              </a:rPr>
              <a:t>ZnO</a:t>
            </a:r>
            <a:r>
              <a:rPr lang="fa-IR" sz="2400" dirty="0" smtClean="0">
                <a:solidFill>
                  <a:srgbClr val="000000"/>
                </a:solidFill>
                <a:latin typeface="Adobe Arabic" panose="02040503050201020203" pitchFamily="18" charset="-78"/>
                <a:cs typeface="Adobe Arabic" panose="02040503050201020203" pitchFamily="18" charset="-78"/>
              </a:rPr>
              <a:t> </a:t>
            </a:r>
            <a:r>
              <a:rPr lang="en-US" sz="2400" dirty="0" smtClean="0">
                <a:solidFill>
                  <a:srgbClr val="000000"/>
                </a:solidFill>
                <a:latin typeface="Adobe Arabic" panose="02040503050201020203" pitchFamily="18" charset="-78"/>
                <a:cs typeface="Adobe Arabic" panose="02040503050201020203" pitchFamily="18" charset="-78"/>
              </a:rPr>
              <a:t>nanoparticles</a:t>
            </a:r>
            <a:r>
              <a:rPr lang="fa-IR" sz="2400" dirty="0" smtClean="0">
                <a:solidFill>
                  <a:srgbClr val="000000"/>
                </a:solidFill>
                <a:latin typeface="Adobe Arabic" panose="02040503050201020203" pitchFamily="18" charset="-78"/>
                <a:cs typeface="Adobe Arabic" panose="02040503050201020203" pitchFamily="18" charset="-78"/>
              </a:rPr>
              <a:t>     </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4" name="Rectangle 3"/>
          <p:cNvSpPr/>
          <p:nvPr/>
        </p:nvSpPr>
        <p:spPr>
          <a:xfrm>
            <a:off x="6463738" y="3858125"/>
            <a:ext cx="4886324" cy="1754326"/>
          </a:xfrm>
          <a:prstGeom prst="rect">
            <a:avLst/>
          </a:prstGeom>
        </p:spPr>
        <p:txBody>
          <a:bodyPr wrap="square">
            <a:spAutoFit/>
          </a:bodyPr>
          <a:lstStyle/>
          <a:p>
            <a:r>
              <a:rPr lang="en-US" dirty="0" smtClean="0">
                <a:solidFill>
                  <a:srgbClr val="000000"/>
                </a:solidFill>
                <a:latin typeface="AdvEPSTIM"/>
              </a:rPr>
              <a:t>they </a:t>
            </a:r>
            <a:r>
              <a:rPr lang="en-US" dirty="0">
                <a:solidFill>
                  <a:srgbClr val="000000"/>
                </a:solidFill>
                <a:latin typeface="AdvEPSTIM"/>
              </a:rPr>
              <a:t>fabricated a solar device that gave certified power</a:t>
            </a:r>
          </a:p>
          <a:p>
            <a:r>
              <a:rPr lang="en-US" dirty="0">
                <a:solidFill>
                  <a:srgbClr val="000000"/>
                </a:solidFill>
                <a:latin typeface="AdvEPSTIM"/>
              </a:rPr>
              <a:t>conversion efficiency of 2.9%, </a:t>
            </a:r>
            <a:r>
              <a:rPr lang="en-US" dirty="0">
                <a:solidFill>
                  <a:srgbClr val="000000"/>
                </a:solidFill>
                <a:latin typeface="AdvEPSTIM-I"/>
              </a:rPr>
              <a:t>J</a:t>
            </a:r>
            <a:r>
              <a:rPr lang="en-US" sz="800" dirty="0">
                <a:solidFill>
                  <a:srgbClr val="000000"/>
                </a:solidFill>
                <a:latin typeface="AdvEPSTIM"/>
              </a:rPr>
              <a:t>SC </a:t>
            </a:r>
            <a:r>
              <a:rPr lang="en-US" dirty="0">
                <a:solidFill>
                  <a:srgbClr val="000000"/>
                </a:solidFill>
                <a:latin typeface="AdvEPSTIM"/>
              </a:rPr>
              <a:t>= 8.9 mA/cm</a:t>
            </a:r>
            <a:r>
              <a:rPr lang="en-US" sz="800" dirty="0">
                <a:solidFill>
                  <a:srgbClr val="000000"/>
                </a:solidFill>
                <a:latin typeface="AdvEPSTIM"/>
              </a:rPr>
              <a:t>2 </a:t>
            </a:r>
            <a:r>
              <a:rPr lang="en-US" dirty="0">
                <a:solidFill>
                  <a:srgbClr val="000000"/>
                </a:solidFill>
                <a:latin typeface="AdvEPSTIM"/>
              </a:rPr>
              <a:t>and</a:t>
            </a:r>
          </a:p>
          <a:p>
            <a:r>
              <a:rPr lang="en-US" dirty="0">
                <a:solidFill>
                  <a:srgbClr val="000000"/>
                </a:solidFill>
                <a:latin typeface="AdvEPSTIM-I"/>
              </a:rPr>
              <a:t>V</a:t>
            </a:r>
            <a:r>
              <a:rPr lang="en-US" sz="800" dirty="0">
                <a:solidFill>
                  <a:srgbClr val="000000"/>
                </a:solidFill>
                <a:latin typeface="AdvEPSTIM"/>
              </a:rPr>
              <a:t>OC </a:t>
            </a:r>
            <a:r>
              <a:rPr lang="en-US" dirty="0">
                <a:solidFill>
                  <a:srgbClr val="000000"/>
                </a:solidFill>
                <a:latin typeface="AdvEPSTIM"/>
              </a:rPr>
              <a:t>= 0.59 V (100 </a:t>
            </a:r>
            <a:r>
              <a:rPr lang="en-US" dirty="0" err="1">
                <a:solidFill>
                  <a:srgbClr val="000000"/>
                </a:solidFill>
                <a:latin typeface="AdvEPSTIM"/>
              </a:rPr>
              <a:t>mW</a:t>
            </a:r>
            <a:r>
              <a:rPr lang="en-US" dirty="0">
                <a:solidFill>
                  <a:srgbClr val="000000"/>
                </a:solidFill>
                <a:latin typeface="AdvEPSTIM"/>
              </a:rPr>
              <a:t>/cm</a:t>
            </a:r>
            <a:r>
              <a:rPr lang="en-US" sz="800" dirty="0">
                <a:solidFill>
                  <a:srgbClr val="000000"/>
                </a:solidFill>
                <a:latin typeface="AdvEPSTIM"/>
              </a:rPr>
              <a:t>2</a:t>
            </a:r>
            <a:r>
              <a:rPr lang="en-US" dirty="0">
                <a:solidFill>
                  <a:srgbClr val="000000"/>
                </a:solidFill>
                <a:latin typeface="AdvEPSTIM"/>
              </a:rPr>
              <a:t>, AM 1.5</a:t>
            </a:r>
            <a:r>
              <a:rPr lang="en-US" dirty="0" smtClean="0">
                <a:solidFill>
                  <a:srgbClr val="000000"/>
                </a:solidFill>
                <a:latin typeface="AdvEPSTIM"/>
              </a:rPr>
              <a:t>)</a:t>
            </a:r>
            <a:endParaRPr lang="fa-IR" dirty="0" smtClean="0">
              <a:solidFill>
                <a:srgbClr val="000000"/>
              </a:solidFill>
              <a:latin typeface="AdvEPSTIM"/>
            </a:endParaRPr>
          </a:p>
          <a:p>
            <a:r>
              <a:rPr lang="en-US" dirty="0">
                <a:solidFill>
                  <a:srgbClr val="000000"/>
                </a:solidFill>
                <a:latin typeface="AdvEPSTIM"/>
              </a:rPr>
              <a:t>FF = 42.6%</a:t>
            </a:r>
            <a:endParaRPr lang="en-US" dirty="0"/>
          </a:p>
        </p:txBody>
      </p:sp>
      <p:sp>
        <p:nvSpPr>
          <p:cNvPr id="5" name="Slide Number Placeholder 4"/>
          <p:cNvSpPr>
            <a:spLocks noGrp="1"/>
          </p:cNvSpPr>
          <p:nvPr>
            <p:ph type="sldNum" sz="quarter" idx="12"/>
          </p:nvPr>
        </p:nvSpPr>
        <p:spPr/>
        <p:txBody>
          <a:bodyPr/>
          <a:lstStyle/>
          <a:p>
            <a:r>
              <a:rPr lang="en-US" dirty="0" smtClean="0">
                <a:solidFill>
                  <a:schemeClr val="bg1"/>
                </a:solidFill>
              </a:rPr>
              <a:t>17/23</a:t>
            </a:r>
            <a:endParaRPr lang="en-US" dirty="0">
              <a:solidFill>
                <a:schemeClr val="bg1"/>
              </a:solidFill>
            </a:endParaRPr>
          </a:p>
        </p:txBody>
      </p:sp>
    </p:spTree>
    <p:extLst>
      <p:ext uri="{BB962C8B-B14F-4D97-AF65-F5344CB8AC3E}">
        <p14:creationId xmlns:p14="http://schemas.microsoft.com/office/powerpoint/2010/main" val="234551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33080" y="3501447"/>
            <a:ext cx="6096000" cy="923330"/>
          </a:xfrm>
          <a:prstGeom prst="rect">
            <a:avLst/>
          </a:prstGeom>
        </p:spPr>
        <p:txBody>
          <a:bodyPr>
            <a:spAutoFit/>
          </a:bodyPr>
          <a:lstStyle/>
          <a:p>
            <a:r>
              <a:rPr lang="en-US" dirty="0" smtClean="0">
                <a:solidFill>
                  <a:srgbClr val="000000"/>
                </a:solidFill>
                <a:latin typeface="AdvEPSTIM"/>
              </a:rPr>
              <a:t>Cross-sectional </a:t>
            </a:r>
            <a:r>
              <a:rPr lang="en-US" dirty="0">
                <a:solidFill>
                  <a:srgbClr val="000000"/>
                </a:solidFill>
                <a:latin typeface="AdvEPSTIM"/>
              </a:rPr>
              <a:t>scanning electron micrograph of ITO/</a:t>
            </a:r>
            <a:r>
              <a:rPr lang="en-US" dirty="0" err="1">
                <a:solidFill>
                  <a:srgbClr val="000000"/>
                </a:solidFill>
                <a:latin typeface="AdvEPSTIM"/>
              </a:rPr>
              <a:t>PbSe</a:t>
            </a:r>
            <a:endParaRPr lang="en-US" dirty="0">
              <a:solidFill>
                <a:srgbClr val="000000"/>
              </a:solidFill>
              <a:latin typeface="AdvEPSTIM"/>
            </a:endParaRPr>
          </a:p>
          <a:p>
            <a:r>
              <a:rPr lang="en-US" dirty="0">
                <a:solidFill>
                  <a:srgbClr val="000000"/>
                </a:solidFill>
                <a:latin typeface="AdvEPSTIM"/>
              </a:rPr>
              <a:t>QDs/</a:t>
            </a:r>
            <a:r>
              <a:rPr lang="en-US" dirty="0" err="1">
                <a:solidFill>
                  <a:srgbClr val="000000"/>
                </a:solidFill>
                <a:latin typeface="AdvEPSTIM"/>
              </a:rPr>
              <a:t>ZnO</a:t>
            </a:r>
            <a:r>
              <a:rPr lang="en-US" dirty="0">
                <a:solidFill>
                  <a:srgbClr val="000000"/>
                </a:solidFill>
                <a:latin typeface="AdvEPSTIM"/>
              </a:rPr>
              <a:t>/Au </a:t>
            </a:r>
            <a:r>
              <a:rPr lang="en-US" dirty="0" err="1">
                <a:solidFill>
                  <a:srgbClr val="000000"/>
                </a:solidFill>
                <a:latin typeface="AdvEPSTIM"/>
              </a:rPr>
              <a:t>heterojunction</a:t>
            </a:r>
            <a:r>
              <a:rPr lang="en-US" dirty="0">
                <a:solidFill>
                  <a:srgbClr val="000000"/>
                </a:solidFill>
                <a:latin typeface="AdvEPSTIM"/>
              </a:rPr>
              <a:t> </a:t>
            </a:r>
            <a:r>
              <a:rPr lang="en-US" dirty="0" smtClean="0">
                <a:solidFill>
                  <a:srgbClr val="000000"/>
                </a:solidFill>
                <a:latin typeface="AdvEPSTIM"/>
              </a:rPr>
              <a:t>device</a:t>
            </a:r>
            <a:endParaRPr lang="en-US" dirty="0"/>
          </a:p>
        </p:txBody>
      </p:sp>
      <p:pic>
        <p:nvPicPr>
          <p:cNvPr id="2" name="Picture 1"/>
          <p:cNvPicPr>
            <a:picLocks noChangeAspect="1"/>
          </p:cNvPicPr>
          <p:nvPr/>
        </p:nvPicPr>
        <p:blipFill>
          <a:blip r:embed="rId2"/>
          <a:stretch>
            <a:fillRect/>
          </a:stretch>
        </p:blipFill>
        <p:spPr>
          <a:xfrm>
            <a:off x="683799" y="732277"/>
            <a:ext cx="3584692" cy="2585323"/>
          </a:xfrm>
          <a:prstGeom prst="rect">
            <a:avLst/>
          </a:prstGeom>
        </p:spPr>
      </p:pic>
      <p:sp>
        <p:nvSpPr>
          <p:cNvPr id="4" name="Rectangle 3"/>
          <p:cNvSpPr/>
          <p:nvPr/>
        </p:nvSpPr>
        <p:spPr>
          <a:xfrm>
            <a:off x="4728291" y="338436"/>
            <a:ext cx="6096000" cy="1200329"/>
          </a:xfrm>
          <a:prstGeom prst="rect">
            <a:avLst/>
          </a:prstGeom>
        </p:spPr>
        <p:txBody>
          <a:bodyPr>
            <a:spAutoFit/>
          </a:bodyPr>
          <a:lstStyle/>
          <a:p>
            <a:pPr algn="r" rtl="1"/>
            <a:r>
              <a:rPr lang="fa-IR" sz="2400" dirty="0"/>
              <a:t>این نوع ساختار سلول ها توسط </a:t>
            </a:r>
            <a:r>
              <a:rPr lang="en-US" sz="2400" dirty="0"/>
              <a:t>Norris group</a:t>
            </a:r>
            <a:r>
              <a:rPr lang="fa-IR" sz="2400" dirty="0"/>
              <a:t> مورد مطالعه قرارگرفته بود.بعدها گروه نوریس به یک رابطه ی خطی بین ولتاژ مدار باز و اندازه نقاط کوانتومی دست یافتند</a:t>
            </a:r>
            <a:endParaRPr lang="en-US" sz="2400" dirty="0"/>
          </a:p>
        </p:txBody>
      </p:sp>
      <p:sp>
        <p:nvSpPr>
          <p:cNvPr id="6" name="TextBox 5"/>
          <p:cNvSpPr txBox="1"/>
          <p:nvPr/>
        </p:nvSpPr>
        <p:spPr>
          <a:xfrm>
            <a:off x="4129686" y="1781294"/>
            <a:ext cx="6694605" cy="1200329"/>
          </a:xfrm>
          <a:prstGeom prst="rect">
            <a:avLst/>
          </a:prstGeom>
          <a:noFill/>
        </p:spPr>
        <p:txBody>
          <a:bodyPr wrap="square" rtlCol="0">
            <a:spAutoFit/>
          </a:bodyPr>
          <a:lstStyle/>
          <a:p>
            <a:pPr algn="r" rtl="1"/>
            <a:r>
              <a:rPr lang="fa-IR" sz="2400" dirty="0" smtClean="0">
                <a:latin typeface="Adobe Arabic" panose="02040503050201020203" pitchFamily="18" charset="-78"/>
                <a:cs typeface="Adobe Arabic" panose="02040503050201020203" pitchFamily="18" charset="-78"/>
              </a:rPr>
              <a:t>به دلیل اینکه نقاط کوانتومی </a:t>
            </a:r>
            <a:r>
              <a:rPr lang="en-US" sz="2400" dirty="0" err="1" smtClean="0">
                <a:latin typeface="Adobe Arabic" panose="02040503050201020203" pitchFamily="18" charset="-78"/>
                <a:cs typeface="Adobe Arabic" panose="02040503050201020203" pitchFamily="18" charset="-78"/>
              </a:rPr>
              <a:t>PbS</a:t>
            </a:r>
            <a:r>
              <a:rPr lang="fa-IR" sz="2400" dirty="0" smtClean="0">
                <a:latin typeface="Adobe Arabic" panose="02040503050201020203" pitchFamily="18" charset="-78"/>
                <a:cs typeface="Adobe Arabic" panose="02040503050201020203" pitchFamily="18" charset="-78"/>
              </a:rPr>
              <a:t> نیمه هادی از نوع کامل </a:t>
            </a:r>
            <a:r>
              <a:rPr lang="en-US" sz="2400" dirty="0" smtClean="0">
                <a:latin typeface="Adobe Arabic" panose="02040503050201020203" pitchFamily="18" charset="-78"/>
                <a:cs typeface="Adobe Arabic" panose="02040503050201020203" pitchFamily="18" charset="-78"/>
              </a:rPr>
              <a:t>p</a:t>
            </a:r>
            <a:r>
              <a:rPr lang="fa-IR" sz="2400" dirty="0" smtClean="0">
                <a:latin typeface="Adobe Arabic" panose="02040503050201020203" pitchFamily="18" charset="-78"/>
                <a:cs typeface="Adobe Arabic" panose="02040503050201020203" pitchFamily="18" charset="-78"/>
              </a:rPr>
              <a:t> نمیباشد سطح تراز فرمی این ماده با سطح تراز فرمی نیمه هادی نوع </a:t>
            </a:r>
            <a:r>
              <a:rPr lang="en-US" sz="2400" dirty="0" smtClean="0">
                <a:latin typeface="Adobe Arabic" panose="02040503050201020203" pitchFamily="18" charset="-78"/>
                <a:cs typeface="Adobe Arabic" panose="02040503050201020203" pitchFamily="18" charset="-78"/>
              </a:rPr>
              <a:t>n </a:t>
            </a:r>
            <a:r>
              <a:rPr lang="fa-IR" sz="2400" dirty="0" smtClean="0">
                <a:latin typeface="Adobe Arabic" panose="02040503050201020203" pitchFamily="18" charset="-78"/>
                <a:cs typeface="Adobe Arabic" panose="02040503050201020203" pitchFamily="18" charset="-78"/>
              </a:rPr>
              <a:t>و</a:t>
            </a:r>
            <a:r>
              <a:rPr lang="en-US" sz="2400" dirty="0" smtClean="0">
                <a:latin typeface="Adobe Arabic" panose="02040503050201020203" pitchFamily="18" charset="-78"/>
                <a:cs typeface="Adobe Arabic" panose="02040503050201020203" pitchFamily="18" charset="-78"/>
              </a:rPr>
              <a:t>p</a:t>
            </a:r>
            <a:r>
              <a:rPr lang="fa-IR" sz="2400" dirty="0" smtClean="0">
                <a:latin typeface="Adobe Arabic" panose="02040503050201020203" pitchFamily="18" charset="-78"/>
                <a:cs typeface="Adobe Arabic" panose="02040503050201020203" pitchFamily="18" charset="-78"/>
              </a:rPr>
              <a:t> تفاوت دارد .مقدار ولتاژمدار باز با کوچک تر شدن اندازه نانوساختار کاهش میابد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3"/>
          <a:stretch>
            <a:fillRect/>
          </a:stretch>
        </p:blipFill>
        <p:spPr>
          <a:xfrm>
            <a:off x="7332064" y="3399532"/>
            <a:ext cx="3733800" cy="2857500"/>
          </a:xfrm>
          <a:prstGeom prst="rect">
            <a:avLst/>
          </a:prstGeom>
        </p:spPr>
      </p:pic>
      <p:sp>
        <p:nvSpPr>
          <p:cNvPr id="8" name="Rectangle 7"/>
          <p:cNvSpPr/>
          <p:nvPr/>
        </p:nvSpPr>
        <p:spPr>
          <a:xfrm>
            <a:off x="1236064" y="4880196"/>
            <a:ext cx="6096000" cy="1754326"/>
          </a:xfrm>
          <a:prstGeom prst="rect">
            <a:avLst/>
          </a:prstGeom>
        </p:spPr>
        <p:txBody>
          <a:bodyPr>
            <a:spAutoFit/>
          </a:bodyPr>
          <a:lstStyle/>
          <a:p>
            <a:r>
              <a:rPr lang="en-US" dirty="0">
                <a:solidFill>
                  <a:srgbClr val="000000"/>
                </a:solidFill>
                <a:latin typeface="AdvEPSTIM"/>
              </a:rPr>
              <a:t>Dependence of </a:t>
            </a:r>
            <a:r>
              <a:rPr lang="en-US" dirty="0">
                <a:solidFill>
                  <a:srgbClr val="000000"/>
                </a:solidFill>
                <a:latin typeface="AdvEPSTIM-I"/>
              </a:rPr>
              <a:t>V</a:t>
            </a:r>
            <a:r>
              <a:rPr lang="en-US" sz="800" dirty="0">
                <a:solidFill>
                  <a:srgbClr val="000000"/>
                </a:solidFill>
                <a:latin typeface="AdvEPSTIM"/>
              </a:rPr>
              <a:t>OC </a:t>
            </a:r>
            <a:r>
              <a:rPr lang="en-US" dirty="0">
                <a:solidFill>
                  <a:srgbClr val="000000"/>
                </a:solidFill>
                <a:latin typeface="AdvEPSTIM"/>
              </a:rPr>
              <a:t>on the</a:t>
            </a:r>
          </a:p>
          <a:p>
            <a:r>
              <a:rPr lang="en-US" dirty="0">
                <a:solidFill>
                  <a:srgbClr val="000000"/>
                </a:solidFill>
                <a:latin typeface="AdvEPSTIM"/>
              </a:rPr>
              <a:t>diameter and effective band-gap of </a:t>
            </a:r>
            <a:r>
              <a:rPr lang="en-US" dirty="0" err="1">
                <a:solidFill>
                  <a:srgbClr val="000000"/>
                </a:solidFill>
                <a:latin typeface="AdvEPSTIM"/>
              </a:rPr>
              <a:t>PbS</a:t>
            </a:r>
            <a:r>
              <a:rPr lang="en-US" dirty="0">
                <a:solidFill>
                  <a:srgbClr val="000000"/>
                </a:solidFill>
                <a:latin typeface="AdvEPSTIM"/>
              </a:rPr>
              <a:t> QDs. </a:t>
            </a:r>
            <a:r>
              <a:rPr lang="en-US" dirty="0" err="1">
                <a:solidFill>
                  <a:srgbClr val="000000"/>
                </a:solidFill>
                <a:latin typeface="AdvEPSTIM"/>
              </a:rPr>
              <a:t>Nanocrystals</a:t>
            </a:r>
            <a:r>
              <a:rPr lang="en-US" dirty="0">
                <a:solidFill>
                  <a:srgbClr val="000000"/>
                </a:solidFill>
                <a:latin typeface="AdvEPSTIM"/>
              </a:rPr>
              <a:t> are synthesized</a:t>
            </a:r>
          </a:p>
          <a:p>
            <a:r>
              <a:rPr lang="en-US" dirty="0">
                <a:solidFill>
                  <a:srgbClr val="000000"/>
                </a:solidFill>
                <a:latin typeface="AdvEPSTIM"/>
              </a:rPr>
              <a:t>in the presence and absence of </a:t>
            </a:r>
            <a:r>
              <a:rPr lang="en-US" dirty="0" err="1">
                <a:solidFill>
                  <a:srgbClr val="000000"/>
                </a:solidFill>
                <a:latin typeface="AdvEPSTIM"/>
              </a:rPr>
              <a:t>diphenylphosphine</a:t>
            </a:r>
            <a:r>
              <a:rPr lang="en-US" dirty="0">
                <a:solidFill>
                  <a:srgbClr val="000000"/>
                </a:solidFill>
                <a:latin typeface="AdvEPSTIM"/>
              </a:rPr>
              <a:t> (DPP). Reprinted with</a:t>
            </a:r>
          </a:p>
          <a:p>
            <a:r>
              <a:rPr lang="fr-FR" dirty="0">
                <a:solidFill>
                  <a:srgbClr val="000000"/>
                </a:solidFill>
                <a:latin typeface="AdvEPSTIM"/>
              </a:rPr>
              <a:t>permission </a:t>
            </a:r>
            <a:r>
              <a:rPr lang="fr-FR" dirty="0" err="1">
                <a:solidFill>
                  <a:srgbClr val="000000"/>
                </a:solidFill>
                <a:latin typeface="AdvEPSTIM"/>
              </a:rPr>
              <a:t>from</a:t>
            </a:r>
            <a:r>
              <a:rPr lang="fr-FR" dirty="0">
                <a:solidFill>
                  <a:srgbClr val="000000"/>
                </a:solidFill>
                <a:latin typeface="AdvEPSTIM"/>
              </a:rPr>
              <a:t> </a:t>
            </a:r>
            <a:r>
              <a:rPr lang="fr-FR" dirty="0" err="1">
                <a:solidFill>
                  <a:srgbClr val="000066"/>
                </a:solidFill>
                <a:latin typeface="AdvEPSTIM"/>
              </a:rPr>
              <a:t>Leschkies</a:t>
            </a:r>
            <a:r>
              <a:rPr lang="fr-FR" dirty="0">
                <a:solidFill>
                  <a:srgbClr val="000066"/>
                </a:solidFill>
                <a:latin typeface="AdvEPSTIM"/>
              </a:rPr>
              <a:t> et al. (2009)</a:t>
            </a:r>
            <a:r>
              <a:rPr lang="fr-FR" dirty="0">
                <a:solidFill>
                  <a:srgbClr val="000000"/>
                </a:solidFill>
                <a:latin typeface="AdvEPSTIM"/>
              </a:rPr>
              <a:t>.</a:t>
            </a:r>
            <a:endParaRPr lang="en-US" dirty="0"/>
          </a:p>
        </p:txBody>
      </p:sp>
      <p:sp>
        <p:nvSpPr>
          <p:cNvPr id="9" name="Slide Number Placeholder 8"/>
          <p:cNvSpPr>
            <a:spLocks noGrp="1"/>
          </p:cNvSpPr>
          <p:nvPr>
            <p:ph type="sldNum" sz="quarter" idx="12"/>
          </p:nvPr>
        </p:nvSpPr>
        <p:spPr/>
        <p:txBody>
          <a:bodyPr/>
          <a:lstStyle/>
          <a:p>
            <a:r>
              <a:rPr lang="en-US" dirty="0" smtClean="0">
                <a:solidFill>
                  <a:schemeClr val="bg1"/>
                </a:solidFill>
              </a:rPr>
              <a:t>18/23</a:t>
            </a:r>
            <a:endParaRPr lang="en-US" dirty="0">
              <a:solidFill>
                <a:schemeClr val="bg1"/>
              </a:solidFill>
            </a:endParaRPr>
          </a:p>
        </p:txBody>
      </p:sp>
    </p:spTree>
    <p:extLst>
      <p:ext uri="{BB962C8B-B14F-4D97-AF65-F5344CB8AC3E}">
        <p14:creationId xmlns:p14="http://schemas.microsoft.com/office/powerpoint/2010/main" val="11593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58683" y="486847"/>
            <a:ext cx="4425122" cy="369332"/>
          </a:xfrm>
          <a:prstGeom prst="rect">
            <a:avLst/>
          </a:prstGeom>
        </p:spPr>
        <p:txBody>
          <a:bodyPr wrap="none">
            <a:spAutoFit/>
          </a:bodyPr>
          <a:lstStyle/>
          <a:p>
            <a:r>
              <a:rPr lang="en-US" dirty="0" smtClean="0">
                <a:solidFill>
                  <a:schemeClr val="bg1"/>
                </a:solidFill>
                <a:latin typeface="AdvPSTim-B"/>
              </a:rPr>
              <a:t> </a:t>
            </a:r>
            <a:r>
              <a:rPr lang="en-US" dirty="0">
                <a:solidFill>
                  <a:schemeClr val="bg1"/>
                </a:solidFill>
                <a:latin typeface="AdvPSTim-B"/>
              </a:rPr>
              <a:t>Extremely thin absorber (ETA) solar cells</a:t>
            </a:r>
            <a:endParaRPr lang="en-US" dirty="0">
              <a:solidFill>
                <a:schemeClr val="bg1"/>
              </a:solidFill>
            </a:endParaRPr>
          </a:p>
        </p:txBody>
      </p:sp>
      <p:sp>
        <p:nvSpPr>
          <p:cNvPr id="3" name="TextBox 2"/>
          <p:cNvSpPr txBox="1"/>
          <p:nvPr/>
        </p:nvSpPr>
        <p:spPr>
          <a:xfrm>
            <a:off x="3545740" y="1221761"/>
            <a:ext cx="4641014" cy="461665"/>
          </a:xfrm>
          <a:prstGeom prst="rect">
            <a:avLst/>
          </a:prstGeom>
          <a:noFill/>
        </p:spPr>
        <p:txBody>
          <a:bodyPr wrap="none" rtlCol="0">
            <a:spAutoFit/>
          </a:bodyPr>
          <a:lstStyle/>
          <a:p>
            <a:pPr algn="r" rtl="1"/>
            <a:r>
              <a:rPr lang="fa-IR" sz="2400" dirty="0" smtClean="0">
                <a:solidFill>
                  <a:schemeClr val="bg1"/>
                </a:solidFill>
              </a:rPr>
              <a:t>در دو دهه ی گذشته بسیار روی این مدل کار شده است</a:t>
            </a:r>
            <a:endParaRPr lang="en-US" sz="2400" dirty="0">
              <a:solidFill>
                <a:schemeClr val="bg1"/>
              </a:solidFill>
            </a:endParaRPr>
          </a:p>
        </p:txBody>
      </p:sp>
      <p:sp>
        <p:nvSpPr>
          <p:cNvPr id="7" name="Rectangle 6"/>
          <p:cNvSpPr/>
          <p:nvPr/>
        </p:nvSpPr>
        <p:spPr>
          <a:xfrm>
            <a:off x="4422098" y="2470056"/>
            <a:ext cx="6368246" cy="1938992"/>
          </a:xfrm>
          <a:prstGeom prst="rect">
            <a:avLst/>
          </a:prstGeom>
        </p:spPr>
        <p:txBody>
          <a:bodyPr wrap="square">
            <a:spAutoFit/>
          </a:bodyPr>
          <a:lstStyle/>
          <a:p>
            <a:pPr marL="285750" indent="-285750">
              <a:buFont typeface="Wingdings" panose="05000000000000000000" pitchFamily="2" charset="2"/>
              <a:buChar char="ü"/>
            </a:pPr>
            <a:r>
              <a:rPr lang="en-US" sz="2000" dirty="0" smtClean="0">
                <a:solidFill>
                  <a:schemeClr val="bg1"/>
                </a:solidFill>
                <a:latin typeface="AdvEPSTIM"/>
              </a:rPr>
              <a:t>Successive</a:t>
            </a:r>
            <a:r>
              <a:rPr lang="fa-IR" sz="2000" dirty="0" smtClean="0">
                <a:solidFill>
                  <a:schemeClr val="bg1"/>
                </a:solidFill>
                <a:latin typeface="AdvEPSTIM"/>
              </a:rPr>
              <a:t> </a:t>
            </a:r>
            <a:r>
              <a:rPr lang="en-US" sz="2000" dirty="0" smtClean="0">
                <a:solidFill>
                  <a:schemeClr val="bg1"/>
                </a:solidFill>
                <a:latin typeface="AdvEPSTIM"/>
              </a:rPr>
              <a:t>ion-layer adsorption and reaction (SILAR)</a:t>
            </a:r>
            <a:endParaRPr lang="en-US" sz="2000" dirty="0" smtClean="0">
              <a:solidFill>
                <a:schemeClr val="bg1"/>
              </a:solidFill>
            </a:endParaRPr>
          </a:p>
          <a:p>
            <a:pPr marL="285750" indent="-285750">
              <a:buFont typeface="Wingdings" panose="05000000000000000000" pitchFamily="2" charset="2"/>
              <a:buChar char="ü"/>
            </a:pPr>
            <a:r>
              <a:rPr lang="en-US" sz="2000" dirty="0" smtClean="0">
                <a:solidFill>
                  <a:schemeClr val="bg1"/>
                </a:solidFill>
                <a:latin typeface="AdvEPSTIM"/>
              </a:rPr>
              <a:t>ion </a:t>
            </a:r>
            <a:r>
              <a:rPr lang="en-US" sz="2000" dirty="0">
                <a:solidFill>
                  <a:schemeClr val="bg1"/>
                </a:solidFill>
                <a:latin typeface="AdvEPSTIM"/>
              </a:rPr>
              <a:t>layer </a:t>
            </a:r>
            <a:r>
              <a:rPr lang="en-US" sz="2000" dirty="0" smtClean="0">
                <a:solidFill>
                  <a:schemeClr val="bg1"/>
                </a:solidFill>
                <a:latin typeface="AdvEPSTIM"/>
              </a:rPr>
              <a:t>gas</a:t>
            </a:r>
            <a:r>
              <a:rPr lang="fa-IR" sz="2000" dirty="0" smtClean="0">
                <a:solidFill>
                  <a:schemeClr val="bg1"/>
                </a:solidFill>
                <a:latin typeface="AdvEPSTIM"/>
              </a:rPr>
              <a:t> </a:t>
            </a:r>
            <a:r>
              <a:rPr lang="en-US" sz="2000" dirty="0" smtClean="0">
                <a:solidFill>
                  <a:schemeClr val="bg1"/>
                </a:solidFill>
                <a:latin typeface="AdvEPSTIM"/>
              </a:rPr>
              <a:t>reaction </a:t>
            </a:r>
            <a:r>
              <a:rPr lang="en-US" sz="2000" dirty="0">
                <a:solidFill>
                  <a:schemeClr val="bg1"/>
                </a:solidFill>
                <a:latin typeface="AdvEPSTIM"/>
              </a:rPr>
              <a:t>(ILGAR</a:t>
            </a:r>
            <a:r>
              <a:rPr lang="en-US" sz="2000" dirty="0" smtClean="0">
                <a:solidFill>
                  <a:schemeClr val="bg1"/>
                </a:solidFill>
                <a:latin typeface="AdvEPSTIM"/>
              </a:rPr>
              <a:t>)</a:t>
            </a:r>
            <a:endParaRPr lang="fa-IR" sz="2000" dirty="0" smtClean="0">
              <a:solidFill>
                <a:schemeClr val="bg1"/>
              </a:solidFill>
              <a:latin typeface="AdvEPSTIM"/>
            </a:endParaRPr>
          </a:p>
          <a:p>
            <a:pPr marL="285750" indent="-285750">
              <a:buFont typeface="Wingdings" panose="05000000000000000000" pitchFamily="2" charset="2"/>
              <a:buChar char="ü"/>
            </a:pPr>
            <a:r>
              <a:rPr lang="en-US" sz="2000" dirty="0" err="1" smtClean="0">
                <a:solidFill>
                  <a:schemeClr val="bg1"/>
                </a:solidFill>
                <a:latin typeface="AdvEPSTIM"/>
              </a:rPr>
              <a:t>Electrodeposition</a:t>
            </a:r>
            <a:endParaRPr lang="fa-IR" sz="2000" dirty="0" smtClean="0">
              <a:solidFill>
                <a:schemeClr val="bg1"/>
              </a:solidFill>
              <a:latin typeface="AdvEPSTIM"/>
            </a:endParaRPr>
          </a:p>
          <a:p>
            <a:pPr marL="285750" indent="-285750">
              <a:buFont typeface="Wingdings" panose="05000000000000000000" pitchFamily="2" charset="2"/>
              <a:buChar char="ü"/>
            </a:pPr>
            <a:r>
              <a:rPr lang="en-US" sz="2000" dirty="0" smtClean="0">
                <a:solidFill>
                  <a:schemeClr val="bg1"/>
                </a:solidFill>
                <a:latin typeface="AdvEPSTIM"/>
              </a:rPr>
              <a:t>atomic </a:t>
            </a:r>
            <a:r>
              <a:rPr lang="en-US" sz="2000" dirty="0">
                <a:solidFill>
                  <a:schemeClr val="bg1"/>
                </a:solidFill>
                <a:latin typeface="AdvEPSTIM"/>
              </a:rPr>
              <a:t>layer </a:t>
            </a:r>
            <a:r>
              <a:rPr lang="en-US" sz="2000" dirty="0" smtClean="0">
                <a:solidFill>
                  <a:schemeClr val="bg1"/>
                </a:solidFill>
                <a:latin typeface="AdvEPSTIM"/>
              </a:rPr>
              <a:t>deposition</a:t>
            </a:r>
            <a:r>
              <a:rPr lang="fa-IR" sz="2000" dirty="0" smtClean="0">
                <a:solidFill>
                  <a:schemeClr val="bg1"/>
                </a:solidFill>
                <a:latin typeface="AdvEPSTIM"/>
              </a:rPr>
              <a:t> </a:t>
            </a:r>
            <a:r>
              <a:rPr lang="en-US" sz="2000" dirty="0" smtClean="0">
                <a:solidFill>
                  <a:schemeClr val="bg1"/>
                </a:solidFill>
                <a:latin typeface="AdvEPSTIM"/>
              </a:rPr>
              <a:t>(ALD</a:t>
            </a:r>
            <a:r>
              <a:rPr lang="en-US" sz="2000" dirty="0">
                <a:solidFill>
                  <a:schemeClr val="bg1"/>
                </a:solidFill>
                <a:latin typeface="AdvEPSTIM"/>
              </a:rPr>
              <a:t>) </a:t>
            </a:r>
            <a:endParaRPr lang="fa-IR" sz="2000" dirty="0">
              <a:solidFill>
                <a:schemeClr val="bg1"/>
              </a:solidFill>
              <a:latin typeface="AdvEPSTIM"/>
            </a:endParaRPr>
          </a:p>
          <a:p>
            <a:pPr marL="285750" indent="-285750">
              <a:buFont typeface="Wingdings" panose="05000000000000000000" pitchFamily="2" charset="2"/>
              <a:buChar char="ü"/>
            </a:pPr>
            <a:r>
              <a:rPr lang="en-US" sz="2000" dirty="0" smtClean="0">
                <a:solidFill>
                  <a:schemeClr val="bg1"/>
                </a:solidFill>
                <a:latin typeface="AdvEPSTIM"/>
              </a:rPr>
              <a:t>plasma-assisted </a:t>
            </a:r>
            <a:r>
              <a:rPr lang="en-US" sz="2000" dirty="0">
                <a:solidFill>
                  <a:schemeClr val="bg1"/>
                </a:solidFill>
                <a:latin typeface="AdvEPSTIM"/>
              </a:rPr>
              <a:t>chemical </a:t>
            </a:r>
            <a:r>
              <a:rPr lang="en-US" sz="2000" dirty="0" smtClean="0">
                <a:solidFill>
                  <a:schemeClr val="bg1"/>
                </a:solidFill>
                <a:latin typeface="AdvEPSTIM"/>
              </a:rPr>
              <a:t>vapor</a:t>
            </a:r>
            <a:r>
              <a:rPr lang="fa-IR" sz="2000" dirty="0" smtClean="0">
                <a:solidFill>
                  <a:schemeClr val="bg1"/>
                </a:solidFill>
                <a:latin typeface="AdvEPSTIM"/>
              </a:rPr>
              <a:t> </a:t>
            </a:r>
            <a:r>
              <a:rPr lang="en-US" sz="2000" dirty="0" smtClean="0">
                <a:solidFill>
                  <a:schemeClr val="bg1"/>
                </a:solidFill>
                <a:latin typeface="AdvEPSTIM"/>
              </a:rPr>
              <a:t>deposition</a:t>
            </a:r>
            <a:endParaRPr lang="en-US" sz="2000" dirty="0">
              <a:solidFill>
                <a:schemeClr val="bg1"/>
              </a:solidFill>
            </a:endParaRPr>
          </a:p>
        </p:txBody>
      </p:sp>
      <p:sp>
        <p:nvSpPr>
          <p:cNvPr id="8" name="Rectangle 7"/>
          <p:cNvSpPr/>
          <p:nvPr/>
        </p:nvSpPr>
        <p:spPr>
          <a:xfrm>
            <a:off x="771857" y="2857976"/>
            <a:ext cx="2584966" cy="1200329"/>
          </a:xfrm>
          <a:prstGeom prst="rect">
            <a:avLst/>
          </a:prstGeom>
        </p:spPr>
        <p:txBody>
          <a:bodyPr wrap="square">
            <a:spAutoFit/>
          </a:bodyPr>
          <a:lstStyle/>
          <a:p>
            <a:pPr algn="r" rtl="1"/>
            <a:r>
              <a:rPr lang="fa-IR" dirty="0">
                <a:solidFill>
                  <a:schemeClr val="bg1"/>
                </a:solidFill>
              </a:rPr>
              <a:t>بر اساس ساختار لایه ی جذب کننده </a:t>
            </a:r>
            <a:r>
              <a:rPr lang="en-US" dirty="0">
                <a:solidFill>
                  <a:schemeClr val="bg1"/>
                </a:solidFill>
              </a:rPr>
              <a:t>   </a:t>
            </a:r>
            <a:r>
              <a:rPr lang="en-US" dirty="0" smtClean="0">
                <a:solidFill>
                  <a:schemeClr val="bg1"/>
                </a:solidFill>
              </a:rPr>
              <a:t>(absorber layer</a:t>
            </a:r>
            <a:r>
              <a:rPr lang="en-US" dirty="0">
                <a:solidFill>
                  <a:schemeClr val="bg1"/>
                </a:solidFill>
              </a:rPr>
              <a:t>)</a:t>
            </a:r>
          </a:p>
          <a:p>
            <a:pPr algn="r" rtl="1"/>
            <a:r>
              <a:rPr lang="fa-IR" dirty="0">
                <a:solidFill>
                  <a:schemeClr val="bg1"/>
                </a:solidFill>
              </a:rPr>
              <a:t> مدل های بسیار زیادی برای این نوع ساختار وجود دارد</a:t>
            </a:r>
            <a:endParaRPr lang="en-US" dirty="0">
              <a:solidFill>
                <a:schemeClr val="bg1"/>
              </a:solidFill>
            </a:endParaRPr>
          </a:p>
        </p:txBody>
      </p:sp>
      <p:sp>
        <p:nvSpPr>
          <p:cNvPr id="10" name="Left Brace 9"/>
          <p:cNvSpPr/>
          <p:nvPr/>
        </p:nvSpPr>
        <p:spPr>
          <a:xfrm>
            <a:off x="3545740" y="2709899"/>
            <a:ext cx="498524" cy="14964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solidFill>
            </a:endParaRPr>
          </a:p>
        </p:txBody>
      </p:sp>
      <p:sp>
        <p:nvSpPr>
          <p:cNvPr id="9" name="Slide Number Placeholder 8"/>
          <p:cNvSpPr>
            <a:spLocks noGrp="1"/>
          </p:cNvSpPr>
          <p:nvPr>
            <p:ph type="sldNum" sz="quarter" idx="12"/>
          </p:nvPr>
        </p:nvSpPr>
        <p:spPr/>
        <p:txBody>
          <a:bodyPr/>
          <a:lstStyle/>
          <a:p>
            <a:r>
              <a:rPr lang="en-US" dirty="0" smtClean="0">
                <a:solidFill>
                  <a:schemeClr val="bg1"/>
                </a:solidFill>
              </a:rPr>
              <a:t>19/23</a:t>
            </a:r>
            <a:endParaRPr lang="en-US" dirty="0">
              <a:solidFill>
                <a:schemeClr val="bg1"/>
              </a:solidFill>
            </a:endParaRPr>
          </a:p>
        </p:txBody>
      </p:sp>
    </p:spTree>
    <p:extLst>
      <p:ext uri="{BB962C8B-B14F-4D97-AF65-F5344CB8AC3E}">
        <p14:creationId xmlns:p14="http://schemas.microsoft.com/office/powerpoint/2010/main" val="39255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572816" y="310065"/>
            <a:ext cx="627095" cy="369332"/>
          </a:xfrm>
          <a:prstGeom prst="rect">
            <a:avLst/>
          </a:prstGeom>
        </p:spPr>
        <p:txBody>
          <a:bodyPr wrap="none">
            <a:spAutoFit/>
          </a:bodyPr>
          <a:lstStyle/>
          <a:p>
            <a:r>
              <a:rPr lang="fa-IR" b="1" dirty="0" smtClean="0"/>
              <a:t>مقدمه</a:t>
            </a:r>
            <a:endParaRPr lang="fa-IR" dirty="0"/>
          </a:p>
        </p:txBody>
      </p:sp>
      <p:sp>
        <p:nvSpPr>
          <p:cNvPr id="4" name="Rectangle 3"/>
          <p:cNvSpPr/>
          <p:nvPr/>
        </p:nvSpPr>
        <p:spPr>
          <a:xfrm>
            <a:off x="1910687" y="1044013"/>
            <a:ext cx="9376012" cy="2585323"/>
          </a:xfrm>
          <a:prstGeom prst="rect">
            <a:avLst/>
          </a:prstGeom>
        </p:spPr>
        <p:txBody>
          <a:bodyPr wrap="square">
            <a:spAutoFit/>
          </a:bodyPr>
          <a:lstStyle/>
          <a:p>
            <a:pPr algn="r" rtl="1"/>
            <a:r>
              <a:rPr lang="fa-IR" dirty="0" smtClean="0"/>
              <a:t>افزایش رشد جمعیت و زیادشدن نیا زهای بشر به انرژی و باتوجه به مقدار محدود سوخت های فسیلی برروی زمین محققان را واداربه ایجاد روش جدیدی برای تولید انرژی کرده است که امروزه در میان روشهای متنوع سلول خورشیدی یا فوتو ولتاییک به عنوان روشی تمیز و کارامد شناخته شده است.اگرچه هنوز مشکلاتی بر سر تولید این نو تکنولوژی وجود دارد.سلولهای خورشیدی که بااستفاده از نانو ساختارها تولید میشوند نسبت به روشهای دیگر تولید سلولها بسیار کم هزینه میباشد.نقاط کوانتومی در این نوع نانوساختارها اینده امیدوار کننده ای در تولید فرایندهای بعدی فوتو ولتاییک را به ما ارمغان میدهد.</a:t>
            </a:r>
          </a:p>
          <a:p>
            <a:pPr algn="r" rtl="1"/>
            <a:r>
              <a:rPr lang="fa-IR" dirty="0" smtClean="0"/>
              <a:t>در چند دهه ی گذشته روشهای مختلف تولید نقاط کوانتومی در فوتوولتاییک ها به کار برده شده است که هر کدام نسبت به هم</a:t>
            </a:r>
          </a:p>
          <a:p>
            <a:pPr algn="r" rtl="1"/>
            <a:r>
              <a:rPr lang="fa-IR" dirty="0" smtClean="0"/>
              <a:t>مزایا و معایب خود را دارند.</a:t>
            </a:r>
          </a:p>
          <a:p>
            <a:pPr algn="r" rtl="1"/>
            <a:r>
              <a:rPr lang="fa-IR" dirty="0" smtClean="0"/>
              <a:t>این مقاله را میتوان به دو بخش تقسیم کرد بخش اول در مورد سلولهای خورشیدی و بخش دوم درمورد مقایسه روشهای مختلف تولید نقاط کوانتومی)نانوساختار ها( در فوتوولتاییک ها میباشد.</a:t>
            </a:r>
            <a:endParaRPr lang="fa-IR" dirty="0"/>
          </a:p>
        </p:txBody>
      </p:sp>
      <p:sp>
        <p:nvSpPr>
          <p:cNvPr id="5" name="Slide Number Placeholder 4"/>
          <p:cNvSpPr>
            <a:spLocks noGrp="1"/>
          </p:cNvSpPr>
          <p:nvPr>
            <p:ph type="sldNum" sz="quarter" idx="12"/>
          </p:nvPr>
        </p:nvSpPr>
        <p:spPr/>
        <p:txBody>
          <a:bodyPr/>
          <a:lstStyle/>
          <a:p>
            <a:r>
              <a:rPr lang="en-US" dirty="0" smtClean="0">
                <a:solidFill>
                  <a:schemeClr val="bg1"/>
                </a:solidFill>
              </a:rPr>
              <a:t>2/23</a:t>
            </a:r>
            <a:endParaRPr lang="en-US" dirty="0">
              <a:solidFill>
                <a:schemeClr val="bg1"/>
              </a:solidFill>
            </a:endParaRPr>
          </a:p>
        </p:txBody>
      </p:sp>
    </p:spTree>
    <p:extLst>
      <p:ext uri="{BB962C8B-B14F-4D97-AF65-F5344CB8AC3E}">
        <p14:creationId xmlns:p14="http://schemas.microsoft.com/office/powerpoint/2010/main" val="1931722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724" y="709911"/>
            <a:ext cx="4953000" cy="582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937444" y="709911"/>
            <a:ext cx="5224462" cy="1323439"/>
          </a:xfrm>
          <a:prstGeom prst="rect">
            <a:avLst/>
          </a:prstGeom>
        </p:spPr>
        <p:txBody>
          <a:bodyPr wrap="square">
            <a:spAutoFit/>
          </a:bodyPr>
          <a:lstStyle/>
          <a:p>
            <a:pPr algn="r" rtl="1"/>
            <a:r>
              <a:rPr lang="fa-IR" sz="2000" dirty="0">
                <a:solidFill>
                  <a:schemeClr val="bg1"/>
                </a:solidFill>
                <a:latin typeface="Adobe Arabic" panose="02040503050201020203" pitchFamily="18" charset="-78"/>
                <a:cs typeface="Adobe Arabic" panose="02040503050201020203" pitchFamily="18" charset="-78"/>
              </a:rPr>
              <a:t>لایه ای از یون ذاتی بین لایه های نوع </a:t>
            </a:r>
            <a:r>
              <a:rPr lang="en-US" sz="2000" dirty="0">
                <a:solidFill>
                  <a:schemeClr val="bg1"/>
                </a:solidFill>
                <a:latin typeface="Adobe Arabic" panose="02040503050201020203" pitchFamily="18" charset="-78"/>
                <a:cs typeface="Adobe Arabic" panose="02040503050201020203" pitchFamily="18" charset="-78"/>
              </a:rPr>
              <a:t>n </a:t>
            </a:r>
            <a:r>
              <a:rPr lang="fa-IR" sz="2000" dirty="0">
                <a:solidFill>
                  <a:schemeClr val="bg1"/>
                </a:solidFill>
                <a:latin typeface="Adobe Arabic" panose="02040503050201020203" pitchFamily="18" charset="-78"/>
                <a:cs typeface="Adobe Arabic" panose="02040503050201020203" pitchFamily="18" charset="-78"/>
              </a:rPr>
              <a:t> و </a:t>
            </a:r>
            <a:r>
              <a:rPr lang="en-US" sz="2000" dirty="0">
                <a:solidFill>
                  <a:schemeClr val="bg1"/>
                </a:solidFill>
                <a:latin typeface="Adobe Arabic" panose="02040503050201020203" pitchFamily="18" charset="-78"/>
                <a:cs typeface="Adobe Arabic" panose="02040503050201020203" pitchFamily="18" charset="-78"/>
              </a:rPr>
              <a:t>p</a:t>
            </a:r>
            <a:r>
              <a:rPr lang="fa-IR" sz="2000" dirty="0">
                <a:solidFill>
                  <a:schemeClr val="bg1"/>
                </a:solidFill>
                <a:latin typeface="Adobe Arabic" panose="02040503050201020203" pitchFamily="18" charset="-78"/>
                <a:cs typeface="Adobe Arabic" panose="02040503050201020203" pitchFamily="18" charset="-78"/>
              </a:rPr>
              <a:t> همانند شکل </a:t>
            </a:r>
            <a:r>
              <a:rPr lang="fa-IR" sz="2000" dirty="0" smtClean="0">
                <a:solidFill>
                  <a:schemeClr val="bg1"/>
                </a:solidFill>
                <a:latin typeface="Adobe Arabic" panose="02040503050201020203" pitchFamily="18" charset="-78"/>
                <a:cs typeface="Adobe Arabic" panose="02040503050201020203" pitchFamily="18" charset="-78"/>
              </a:rPr>
              <a:t>قرارگرفته </a:t>
            </a:r>
            <a:r>
              <a:rPr lang="fa-IR" sz="2000" dirty="0">
                <a:solidFill>
                  <a:schemeClr val="bg1"/>
                </a:solidFill>
                <a:latin typeface="Adobe Arabic" panose="02040503050201020203" pitchFamily="18" charset="-78"/>
                <a:cs typeface="Adobe Arabic" panose="02040503050201020203" pitchFamily="18" charset="-78"/>
              </a:rPr>
              <a:t>است</a:t>
            </a:r>
          </a:p>
          <a:p>
            <a:pPr algn="r" rtl="1"/>
            <a:endParaRPr lang="fa-IR" sz="2000" dirty="0">
              <a:solidFill>
                <a:schemeClr val="bg1"/>
              </a:solidFill>
            </a:endParaRPr>
          </a:p>
          <a:p>
            <a:pPr algn="r" rtl="1"/>
            <a:endParaRPr lang="en-US" sz="2000" dirty="0">
              <a:solidFill>
                <a:schemeClr val="bg1"/>
              </a:solidFill>
            </a:endParaRPr>
          </a:p>
        </p:txBody>
      </p:sp>
      <p:sp>
        <p:nvSpPr>
          <p:cNvPr id="7" name="TextBox 6"/>
          <p:cNvSpPr txBox="1"/>
          <p:nvPr/>
        </p:nvSpPr>
        <p:spPr>
          <a:xfrm>
            <a:off x="5712978" y="3157221"/>
            <a:ext cx="5448928" cy="707886"/>
          </a:xfrm>
          <a:prstGeom prst="rect">
            <a:avLst/>
          </a:prstGeom>
          <a:noFill/>
        </p:spPr>
        <p:txBody>
          <a:bodyPr wrap="none" rtlCol="0">
            <a:spAutoFit/>
          </a:bodyPr>
          <a:lstStyle/>
          <a:p>
            <a:pPr algn="r" rtl="1"/>
            <a:r>
              <a:rPr lang="fa-IR" sz="2000" dirty="0" smtClean="0">
                <a:latin typeface="Adobe Arabic" panose="02040503050201020203" pitchFamily="18" charset="-78"/>
                <a:cs typeface="Adobe Arabic" panose="02040503050201020203" pitchFamily="18" charset="-78"/>
              </a:rPr>
              <a:t>به عنوان مثال از این نوع سلول ها میتوان ساختار </a:t>
            </a:r>
            <a:r>
              <a:rPr lang="en-US" sz="2000" dirty="0" err="1">
                <a:latin typeface="Adobe Arabic" panose="02040503050201020203" pitchFamily="18" charset="-78"/>
                <a:cs typeface="Adobe Arabic" panose="02040503050201020203" pitchFamily="18" charset="-78"/>
              </a:rPr>
              <a:t>ZnO</a:t>
            </a:r>
            <a:r>
              <a:rPr lang="en-US" sz="2000" dirty="0">
                <a:latin typeface="Adobe Arabic" panose="02040503050201020203" pitchFamily="18" charset="-78"/>
                <a:cs typeface="Adobe Arabic" panose="02040503050201020203" pitchFamily="18" charset="-78"/>
              </a:rPr>
              <a:t>/</a:t>
            </a:r>
            <a:r>
              <a:rPr lang="en-US" sz="2000" dirty="0" err="1">
                <a:latin typeface="Adobe Arabic" panose="02040503050201020203" pitchFamily="18" charset="-78"/>
                <a:cs typeface="Adobe Arabic" panose="02040503050201020203" pitchFamily="18" charset="-78"/>
              </a:rPr>
              <a:t>CdSe</a:t>
            </a:r>
            <a:r>
              <a:rPr lang="en-US" sz="2000" dirty="0">
                <a:latin typeface="Adobe Arabic" panose="02040503050201020203" pitchFamily="18" charset="-78"/>
                <a:cs typeface="Adobe Arabic" panose="02040503050201020203" pitchFamily="18" charset="-78"/>
              </a:rPr>
              <a:t>/</a:t>
            </a:r>
          </a:p>
          <a:p>
            <a:pPr algn="r" rtl="1"/>
            <a:r>
              <a:rPr lang="en-US" sz="2000" dirty="0" err="1" smtClean="0">
                <a:latin typeface="Adobe Arabic" panose="02040503050201020203" pitchFamily="18" charset="-78"/>
                <a:cs typeface="Adobe Arabic" panose="02040503050201020203" pitchFamily="18" charset="-78"/>
              </a:rPr>
              <a:t>CuSCN</a:t>
            </a:r>
            <a:r>
              <a:rPr lang="fa-IR" sz="2000" dirty="0" smtClean="0">
                <a:latin typeface="Adobe Arabic" panose="02040503050201020203" pitchFamily="18" charset="-78"/>
                <a:cs typeface="Adobe Arabic" panose="02040503050201020203" pitchFamily="18" charset="-78"/>
              </a:rPr>
              <a:t> را نام برد که :</a:t>
            </a:r>
            <a:endParaRPr lang="en-US" sz="2000" dirty="0">
              <a:latin typeface="Adobe Arabic" panose="02040503050201020203" pitchFamily="18" charset="-78"/>
              <a:cs typeface="Adobe Arabic" panose="02040503050201020203" pitchFamily="18" charset="-78"/>
            </a:endParaRPr>
          </a:p>
        </p:txBody>
      </p:sp>
      <p:sp>
        <p:nvSpPr>
          <p:cNvPr id="8" name="Rectangle 7"/>
          <p:cNvSpPr/>
          <p:nvPr/>
        </p:nvSpPr>
        <p:spPr>
          <a:xfrm>
            <a:off x="6350962" y="3988218"/>
            <a:ext cx="6096000" cy="584775"/>
          </a:xfrm>
          <a:prstGeom prst="rect">
            <a:avLst/>
          </a:prstGeom>
        </p:spPr>
        <p:txBody>
          <a:bodyPr>
            <a:spAutoFit/>
          </a:bodyPr>
          <a:lstStyle/>
          <a:p>
            <a:r>
              <a:rPr lang="en-US" sz="1600" dirty="0" smtClean="0">
                <a:latin typeface="AdvEPSTIM-I"/>
              </a:rPr>
              <a:t>n</a:t>
            </a:r>
            <a:r>
              <a:rPr lang="en-US" sz="1600" dirty="0" smtClean="0">
                <a:latin typeface="AdvEPSTIM"/>
              </a:rPr>
              <a:t>-type </a:t>
            </a:r>
            <a:r>
              <a:rPr lang="en-US" sz="1600" dirty="0" err="1">
                <a:latin typeface="AdvEPSTIM"/>
              </a:rPr>
              <a:t>ZnO</a:t>
            </a:r>
            <a:r>
              <a:rPr lang="en-US" sz="1600" dirty="0">
                <a:latin typeface="AdvEPSTIM"/>
              </a:rPr>
              <a:t> nanowires</a:t>
            </a:r>
          </a:p>
          <a:p>
            <a:r>
              <a:rPr lang="en-US" sz="1600" dirty="0">
                <a:latin typeface="AdvEPSTIM"/>
              </a:rPr>
              <a:t>and </a:t>
            </a:r>
            <a:r>
              <a:rPr lang="en-US" sz="1600" dirty="0">
                <a:latin typeface="AdvEPSTIM-I"/>
              </a:rPr>
              <a:t>p</a:t>
            </a:r>
            <a:r>
              <a:rPr lang="en-US" sz="1600" dirty="0">
                <a:latin typeface="AdvEPSTIM"/>
              </a:rPr>
              <a:t>-type </a:t>
            </a:r>
            <a:r>
              <a:rPr lang="en-US" sz="1600" dirty="0" err="1">
                <a:latin typeface="AdvEPSTIM"/>
              </a:rPr>
              <a:t>CuSCN</a:t>
            </a:r>
            <a:r>
              <a:rPr lang="en-US" sz="1600" dirty="0">
                <a:latin typeface="AdvEPSTIM"/>
              </a:rPr>
              <a:t> </a:t>
            </a:r>
            <a:endParaRPr lang="en-US" sz="1600" dirty="0"/>
          </a:p>
        </p:txBody>
      </p:sp>
      <p:sp>
        <p:nvSpPr>
          <p:cNvPr id="9" name="TextBox 8"/>
          <p:cNvSpPr txBox="1"/>
          <p:nvPr/>
        </p:nvSpPr>
        <p:spPr>
          <a:xfrm>
            <a:off x="5664004" y="1557562"/>
            <a:ext cx="5497902" cy="1015663"/>
          </a:xfrm>
          <a:prstGeom prst="rect">
            <a:avLst/>
          </a:prstGeom>
          <a:noFill/>
        </p:spPr>
        <p:txBody>
          <a:bodyPr wrap="square" rtlCol="0">
            <a:spAutoFit/>
          </a:bodyPr>
          <a:lstStyle/>
          <a:p>
            <a:pPr algn="r" rtl="1"/>
            <a:r>
              <a:rPr lang="fa-IR" sz="2000" dirty="0" smtClean="0">
                <a:latin typeface="Adobe Arabic" panose="02040503050201020203" pitchFamily="18" charset="-78"/>
                <a:cs typeface="Adobe Arabic" panose="02040503050201020203" pitchFamily="18" charset="-78"/>
              </a:rPr>
              <a:t>لایه های به نام</a:t>
            </a:r>
            <a:r>
              <a:rPr lang="en-US" sz="2000" dirty="0" smtClean="0">
                <a:solidFill>
                  <a:schemeClr val="bg1"/>
                </a:solidFill>
                <a:latin typeface="Adobe Arabic" panose="02040503050201020203" pitchFamily="18" charset="-78"/>
                <a:cs typeface="Adobe Arabic" panose="02040503050201020203" pitchFamily="18" charset="-78"/>
              </a:rPr>
              <a:t> </a:t>
            </a:r>
            <a:r>
              <a:rPr lang="en-US" sz="2000" dirty="0">
                <a:solidFill>
                  <a:schemeClr val="bg1"/>
                </a:solidFill>
                <a:latin typeface="Adobe Arabic" panose="02040503050201020203" pitchFamily="18" charset="-78"/>
                <a:cs typeface="Adobe Arabic" panose="02040503050201020203" pitchFamily="18" charset="-78"/>
              </a:rPr>
              <a:t>transport </a:t>
            </a:r>
            <a:r>
              <a:rPr lang="en-US" sz="2000" dirty="0" smtClean="0">
                <a:solidFill>
                  <a:schemeClr val="bg1"/>
                </a:solidFill>
                <a:latin typeface="Adobe Arabic" panose="02040503050201020203" pitchFamily="18" charset="-78"/>
                <a:cs typeface="Adobe Arabic" panose="02040503050201020203" pitchFamily="18" charset="-78"/>
              </a:rPr>
              <a:t>layers </a:t>
            </a:r>
            <a:r>
              <a:rPr lang="fa-IR" sz="2000" dirty="0" smtClean="0">
                <a:latin typeface="Adobe Arabic" panose="02040503050201020203" pitchFamily="18" charset="-78"/>
                <a:cs typeface="Adobe Arabic" panose="02040503050201020203" pitchFamily="18" charset="-78"/>
              </a:rPr>
              <a:t> در این ساختار به کار برده شده است که مسیر معینی </a:t>
            </a:r>
          </a:p>
          <a:p>
            <a:pPr algn="r" rtl="1"/>
            <a:r>
              <a:rPr lang="fa-IR" sz="2000" dirty="0" smtClean="0">
                <a:latin typeface="Adobe Arabic" panose="02040503050201020203" pitchFamily="18" charset="-78"/>
                <a:cs typeface="Adobe Arabic" panose="02040503050201020203" pitchFamily="18" charset="-78"/>
              </a:rPr>
              <a:t>برای انتقال حاملها تعیین میکند</a:t>
            </a:r>
            <a:endParaRPr lang="en-US" sz="2000" dirty="0">
              <a:latin typeface="Adobe Arabic" panose="02040503050201020203" pitchFamily="18" charset="-78"/>
              <a:cs typeface="Adobe Arabic" panose="02040503050201020203" pitchFamily="18" charset="-78"/>
            </a:endParaRPr>
          </a:p>
        </p:txBody>
      </p:sp>
      <p:sp>
        <p:nvSpPr>
          <p:cNvPr id="10" name="Slide Number Placeholder 9"/>
          <p:cNvSpPr>
            <a:spLocks noGrp="1"/>
          </p:cNvSpPr>
          <p:nvPr>
            <p:ph type="sldNum" sz="quarter" idx="12"/>
          </p:nvPr>
        </p:nvSpPr>
        <p:spPr/>
        <p:txBody>
          <a:bodyPr/>
          <a:lstStyle/>
          <a:p>
            <a:r>
              <a:rPr lang="en-US" dirty="0" smtClean="0">
                <a:solidFill>
                  <a:schemeClr val="bg1"/>
                </a:solidFill>
              </a:rPr>
              <a:t>20/23</a:t>
            </a:r>
            <a:endParaRPr lang="en-US" dirty="0">
              <a:solidFill>
                <a:schemeClr val="bg1"/>
              </a:solidFill>
            </a:endParaRPr>
          </a:p>
        </p:txBody>
      </p:sp>
    </p:spTree>
    <p:extLst>
      <p:ext uri="{BB962C8B-B14F-4D97-AF65-F5344CB8AC3E}">
        <p14:creationId xmlns:p14="http://schemas.microsoft.com/office/powerpoint/2010/main" val="13086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71550" y="671513"/>
            <a:ext cx="10191785" cy="1200329"/>
          </a:xfrm>
          <a:prstGeom prst="rect">
            <a:avLst/>
          </a:prstGeom>
          <a:noFill/>
        </p:spPr>
        <p:txBody>
          <a:bodyPr wrap="square" rtlCol="0">
            <a:spAutoFit/>
          </a:bodyPr>
          <a:lstStyle/>
          <a:p>
            <a:pPr algn="r" rtl="1"/>
            <a:r>
              <a:rPr lang="fa-IR" sz="2400" dirty="0" smtClean="0">
                <a:solidFill>
                  <a:schemeClr val="bg1"/>
                </a:solidFill>
              </a:rPr>
              <a:t>با توجه به باند انرژِی دونوع نیمه هادی </a:t>
            </a:r>
            <a:r>
              <a:rPr lang="en-US" sz="2400" dirty="0" smtClean="0">
                <a:solidFill>
                  <a:schemeClr val="bg1"/>
                </a:solidFill>
              </a:rPr>
              <a:t>n </a:t>
            </a:r>
            <a:r>
              <a:rPr lang="fa-IR" sz="2400" dirty="0" smtClean="0">
                <a:solidFill>
                  <a:schemeClr val="bg1"/>
                </a:solidFill>
              </a:rPr>
              <a:t> و</a:t>
            </a:r>
            <a:r>
              <a:rPr lang="en-US" sz="2400" dirty="0" smtClean="0">
                <a:solidFill>
                  <a:schemeClr val="bg1"/>
                </a:solidFill>
              </a:rPr>
              <a:t>p</a:t>
            </a:r>
            <a:r>
              <a:rPr lang="fa-IR" sz="2400" dirty="0">
                <a:solidFill>
                  <a:schemeClr val="bg1"/>
                </a:solidFill>
              </a:rPr>
              <a:t> </a:t>
            </a:r>
            <a:r>
              <a:rPr lang="fa-IR" sz="2400" dirty="0" smtClean="0">
                <a:solidFill>
                  <a:schemeClr val="bg1"/>
                </a:solidFill>
              </a:rPr>
              <a:t>در این نوع سلول ها  میدان الکتریکی بسیار قوی بین نیمه هادی </a:t>
            </a:r>
            <a:r>
              <a:rPr lang="en-US" sz="2400" dirty="0" smtClean="0">
                <a:solidFill>
                  <a:schemeClr val="bg1"/>
                </a:solidFill>
              </a:rPr>
              <a:t>n</a:t>
            </a:r>
            <a:r>
              <a:rPr lang="fa-IR" sz="2400" dirty="0" smtClean="0">
                <a:solidFill>
                  <a:schemeClr val="bg1"/>
                </a:solidFill>
              </a:rPr>
              <a:t> و </a:t>
            </a:r>
            <a:r>
              <a:rPr lang="en-US" sz="2400" dirty="0" smtClean="0">
                <a:solidFill>
                  <a:schemeClr val="bg1"/>
                </a:solidFill>
              </a:rPr>
              <a:t>p</a:t>
            </a:r>
            <a:r>
              <a:rPr lang="fa-IR" sz="2400" dirty="0" smtClean="0">
                <a:solidFill>
                  <a:schemeClr val="bg1"/>
                </a:solidFill>
              </a:rPr>
              <a:t> وجود دارد.همچنین لایه ی از </a:t>
            </a:r>
            <a:r>
              <a:rPr lang="en-US" sz="2400" dirty="0" err="1" smtClean="0">
                <a:solidFill>
                  <a:schemeClr val="bg1"/>
                </a:solidFill>
              </a:rPr>
              <a:t>CdSe</a:t>
            </a:r>
            <a:r>
              <a:rPr lang="fa-IR" sz="2400" dirty="0" smtClean="0">
                <a:solidFill>
                  <a:schemeClr val="bg1"/>
                </a:solidFill>
              </a:rPr>
              <a:t>  هنگام رویاروی با </a:t>
            </a:r>
            <a:r>
              <a:rPr lang="en-US" sz="2400" dirty="0" err="1" smtClean="0">
                <a:solidFill>
                  <a:schemeClr val="bg1"/>
                </a:solidFill>
              </a:rPr>
              <a:t>ZnO</a:t>
            </a:r>
            <a:r>
              <a:rPr lang="fa-IR" sz="2400" dirty="0" smtClean="0">
                <a:solidFill>
                  <a:schemeClr val="bg1"/>
                </a:solidFill>
              </a:rPr>
              <a:t> </a:t>
            </a:r>
            <a:r>
              <a:rPr lang="en-US" sz="2400" dirty="0" smtClean="0">
                <a:solidFill>
                  <a:schemeClr val="bg1"/>
                </a:solidFill>
              </a:rPr>
              <a:t> </a:t>
            </a:r>
            <a:r>
              <a:rPr lang="fa-IR" sz="2400" dirty="0" smtClean="0">
                <a:solidFill>
                  <a:schemeClr val="bg1"/>
                </a:solidFill>
              </a:rPr>
              <a:t>روی انرژی جنبشی حامل ها تاثیر بسیار بزرگی میگذارد.</a:t>
            </a:r>
          </a:p>
          <a:p>
            <a:pPr algn="r" rtl="1"/>
            <a:r>
              <a:rPr lang="fa-IR" sz="2400" dirty="0" smtClean="0">
                <a:solidFill>
                  <a:schemeClr val="bg1"/>
                </a:solidFill>
              </a:rPr>
              <a:t>در چنین حالتی داریم</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5622385" y="1687176"/>
            <a:ext cx="3033203" cy="369332"/>
          </a:xfrm>
          <a:prstGeom prst="rect">
            <a:avLst/>
          </a:prstGeom>
        </p:spPr>
        <p:txBody>
          <a:bodyPr wrap="none">
            <a:spAutoFit/>
          </a:bodyPr>
          <a:lstStyle/>
          <a:p>
            <a:r>
              <a:rPr lang="it-IT" dirty="0" smtClean="0">
                <a:latin typeface="AdvEPSTIM-I"/>
              </a:rPr>
              <a:t>J</a:t>
            </a:r>
            <a:r>
              <a:rPr lang="it-IT" sz="800" dirty="0" smtClean="0">
                <a:latin typeface="AdvEPSTIM"/>
              </a:rPr>
              <a:t>SC </a:t>
            </a:r>
            <a:r>
              <a:rPr lang="it-IT" dirty="0" smtClean="0">
                <a:latin typeface="AdvEPSTIM"/>
              </a:rPr>
              <a:t>= 4 mA/cm</a:t>
            </a:r>
            <a:r>
              <a:rPr lang="it-IT" sz="800" dirty="0" smtClean="0">
                <a:latin typeface="AdvEPSTIM"/>
              </a:rPr>
              <a:t>2</a:t>
            </a:r>
            <a:r>
              <a:rPr lang="it-IT" dirty="0" smtClean="0">
                <a:latin typeface="AdvEPSTIM"/>
              </a:rPr>
              <a:t>, a </a:t>
            </a:r>
            <a:r>
              <a:rPr lang="it-IT" dirty="0" smtClean="0">
                <a:latin typeface="AdvEPSTIM-I"/>
              </a:rPr>
              <a:t>V</a:t>
            </a:r>
            <a:r>
              <a:rPr lang="it-IT" sz="800" dirty="0" smtClean="0">
                <a:latin typeface="AdvEPSTIM"/>
              </a:rPr>
              <a:t>OC </a:t>
            </a:r>
            <a:r>
              <a:rPr lang="it-IT" dirty="0" smtClean="0">
                <a:latin typeface="AdvEPSTIM"/>
              </a:rPr>
              <a:t>= 0.5 V</a:t>
            </a:r>
            <a:endParaRPr lang="en-US" dirty="0"/>
          </a:p>
        </p:txBody>
      </p:sp>
      <p:sp>
        <p:nvSpPr>
          <p:cNvPr id="4" name="Rectangle 3"/>
          <p:cNvSpPr/>
          <p:nvPr/>
        </p:nvSpPr>
        <p:spPr>
          <a:xfrm>
            <a:off x="4519198" y="2056508"/>
            <a:ext cx="5239576" cy="369332"/>
          </a:xfrm>
          <a:prstGeom prst="rect">
            <a:avLst/>
          </a:prstGeom>
        </p:spPr>
        <p:txBody>
          <a:bodyPr wrap="none">
            <a:spAutoFit/>
          </a:bodyPr>
          <a:lstStyle/>
          <a:p>
            <a:r>
              <a:rPr lang="en-US" dirty="0" smtClean="0">
                <a:latin typeface="AdvEPSTIM"/>
              </a:rPr>
              <a:t>Power conversion </a:t>
            </a:r>
            <a:r>
              <a:rPr lang="en-US" dirty="0">
                <a:latin typeface="AdvEPSTIM"/>
              </a:rPr>
              <a:t>efficiency of 2.3% (36 </a:t>
            </a:r>
            <a:r>
              <a:rPr lang="en-US" dirty="0" err="1">
                <a:latin typeface="AdvEPSTIM"/>
              </a:rPr>
              <a:t>mW</a:t>
            </a:r>
            <a:r>
              <a:rPr lang="en-US" dirty="0">
                <a:latin typeface="AdvEPSTIM"/>
              </a:rPr>
              <a:t>/cm</a:t>
            </a:r>
            <a:r>
              <a:rPr lang="en-US" sz="800" dirty="0">
                <a:latin typeface="AdvEPSTIM"/>
              </a:rPr>
              <a:t>2</a:t>
            </a:r>
            <a:r>
              <a:rPr lang="en-US" dirty="0">
                <a:latin typeface="AdvEPSTIM"/>
              </a:rPr>
              <a:t>)</a:t>
            </a:r>
            <a:endParaRPr lang="en-US" dirty="0"/>
          </a:p>
        </p:txBody>
      </p:sp>
      <p:sp>
        <p:nvSpPr>
          <p:cNvPr id="6" name="TextBox 5"/>
          <p:cNvSpPr txBox="1"/>
          <p:nvPr/>
        </p:nvSpPr>
        <p:spPr>
          <a:xfrm>
            <a:off x="4214813" y="2933671"/>
            <a:ext cx="6948522" cy="1938992"/>
          </a:xfrm>
          <a:prstGeom prst="rect">
            <a:avLst/>
          </a:prstGeom>
          <a:noFill/>
        </p:spPr>
        <p:txBody>
          <a:bodyPr wrap="square" rtlCol="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زیر لایه ای از </a:t>
            </a:r>
            <a:r>
              <a:rPr lang="en-US" sz="2400" dirty="0" smtClean="0">
                <a:solidFill>
                  <a:schemeClr val="bg1"/>
                </a:solidFill>
                <a:latin typeface="Adobe Arabic" panose="02040503050201020203" pitchFamily="18" charset="-78"/>
                <a:cs typeface="Adobe Arabic" panose="02040503050201020203" pitchFamily="18" charset="-78"/>
              </a:rPr>
              <a:t>TiO2</a:t>
            </a:r>
            <a:r>
              <a:rPr lang="fa-IR" sz="2400" dirty="0" smtClean="0">
                <a:solidFill>
                  <a:schemeClr val="bg1"/>
                </a:solidFill>
                <a:latin typeface="Adobe Arabic" panose="02040503050201020203" pitchFamily="18" charset="-78"/>
                <a:cs typeface="Adobe Arabic" panose="02040503050201020203" pitchFamily="18" charset="-78"/>
              </a:rPr>
              <a:t> زیر </a:t>
            </a:r>
            <a:r>
              <a:rPr lang="en-US" sz="2400" dirty="0" smtClean="0">
                <a:solidFill>
                  <a:schemeClr val="bg1"/>
                </a:solidFill>
                <a:latin typeface="Adobe Arabic" panose="02040503050201020203" pitchFamily="18" charset="-78"/>
                <a:cs typeface="Adobe Arabic" panose="02040503050201020203" pitchFamily="18" charset="-78"/>
              </a:rPr>
              <a:t>absorber layer </a:t>
            </a:r>
            <a:r>
              <a:rPr lang="en-US" sz="2400" dirty="0">
                <a:solidFill>
                  <a:schemeClr val="bg1"/>
                </a:solidFill>
                <a:latin typeface="Adobe Arabic" panose="02040503050201020203" pitchFamily="18" charset="-78"/>
                <a:cs typeface="Adobe Arabic" panose="02040503050201020203" pitchFamily="18" charset="-78"/>
              </a:rPr>
              <a:t>Sb</a:t>
            </a:r>
            <a:r>
              <a:rPr lang="en-US" dirty="0">
                <a:solidFill>
                  <a:schemeClr val="bg1"/>
                </a:solidFill>
                <a:latin typeface="Adobe Arabic" panose="02040503050201020203" pitchFamily="18" charset="-78"/>
                <a:cs typeface="Adobe Arabic" panose="02040503050201020203" pitchFamily="18" charset="-78"/>
              </a:rPr>
              <a:t>2</a:t>
            </a:r>
            <a:r>
              <a:rPr lang="en-US" sz="2400" dirty="0">
                <a:solidFill>
                  <a:schemeClr val="bg1"/>
                </a:solidFill>
                <a:latin typeface="Adobe Arabic" panose="02040503050201020203" pitchFamily="18" charset="-78"/>
                <a:cs typeface="Adobe Arabic" panose="02040503050201020203" pitchFamily="18" charset="-78"/>
              </a:rPr>
              <a:t>S</a:t>
            </a:r>
            <a:r>
              <a:rPr lang="en-US" dirty="0">
                <a:solidFill>
                  <a:schemeClr val="bg1"/>
                </a:solidFill>
                <a:latin typeface="Adobe Arabic" panose="02040503050201020203" pitchFamily="18" charset="-78"/>
                <a:cs typeface="Adobe Arabic" panose="02040503050201020203" pitchFamily="18" charset="-78"/>
              </a:rPr>
              <a:t>3</a:t>
            </a:r>
            <a:r>
              <a:rPr lang="fa-IR" sz="2400" dirty="0" smtClean="0">
                <a:solidFill>
                  <a:schemeClr val="bg1"/>
                </a:solidFill>
                <a:latin typeface="Adobe Arabic" panose="02040503050201020203" pitchFamily="18" charset="-78"/>
                <a:cs typeface="Adobe Arabic" panose="02040503050201020203" pitchFamily="18" charset="-78"/>
              </a:rPr>
              <a:t>  به ساختارسلول اضافه میشود که ساختار ایده الی </a:t>
            </a:r>
            <a:r>
              <a:rPr lang="en-US" sz="2400" dirty="0" smtClean="0">
                <a:solidFill>
                  <a:schemeClr val="bg1"/>
                </a:solidFill>
                <a:latin typeface="Adobe Arabic" panose="02040503050201020203" pitchFamily="18" charset="-78"/>
                <a:cs typeface="Adobe Arabic" panose="02040503050201020203" pitchFamily="18" charset="-78"/>
              </a:rPr>
              <a:t>(ideal matrix)</a:t>
            </a:r>
            <a:r>
              <a:rPr lang="fa-IR" sz="2400" dirty="0" smtClean="0">
                <a:solidFill>
                  <a:schemeClr val="bg1"/>
                </a:solidFill>
                <a:latin typeface="Adobe Arabic" panose="02040503050201020203" pitchFamily="18" charset="-78"/>
                <a:cs typeface="Adobe Arabic" panose="02040503050201020203" pitchFamily="18" charset="-78"/>
              </a:rPr>
              <a:t>را برای سلول به وجود می اورد</a:t>
            </a:r>
            <a:r>
              <a:rPr lang="en-US" sz="2400" dirty="0" smtClean="0">
                <a:solidFill>
                  <a:schemeClr val="bg1"/>
                </a:solidFill>
                <a:latin typeface="Adobe Arabic" panose="02040503050201020203" pitchFamily="18" charset="-78"/>
                <a:cs typeface="Adobe Arabic" panose="02040503050201020203" pitchFamily="18" charset="-78"/>
              </a:rPr>
              <a:t>.</a:t>
            </a:r>
            <a:r>
              <a:rPr lang="fa-IR" sz="2400" dirty="0" smtClean="0">
                <a:solidFill>
                  <a:schemeClr val="bg1"/>
                </a:solidFill>
                <a:latin typeface="Adobe Arabic" panose="02040503050201020203" pitchFamily="18" charset="-78"/>
                <a:cs typeface="Adobe Arabic" panose="02040503050201020203" pitchFamily="18" charset="-78"/>
              </a:rPr>
              <a:t>لایه ی جذب </a:t>
            </a:r>
            <a:r>
              <a:rPr lang="en-US" sz="2400" dirty="0" smtClean="0">
                <a:solidFill>
                  <a:schemeClr val="bg1"/>
                </a:solidFill>
                <a:latin typeface="Adobe Arabic" panose="02040503050201020203" pitchFamily="18" charset="-78"/>
                <a:cs typeface="Adobe Arabic" panose="02040503050201020203" pitchFamily="18" charset="-78"/>
              </a:rPr>
              <a:t>Sb2S3</a:t>
            </a:r>
            <a:r>
              <a:rPr lang="fa-IR" sz="2400" dirty="0" smtClean="0">
                <a:solidFill>
                  <a:schemeClr val="bg1"/>
                </a:solidFill>
                <a:latin typeface="Adobe Arabic" panose="02040503050201020203" pitchFamily="18" charset="-78"/>
                <a:cs typeface="Adobe Arabic" panose="02040503050201020203" pitchFamily="18" charset="-78"/>
              </a:rPr>
              <a:t> همانند </a:t>
            </a:r>
            <a:r>
              <a:rPr lang="en-US" sz="2400" dirty="0" smtClean="0">
                <a:solidFill>
                  <a:schemeClr val="bg1"/>
                </a:solidFill>
                <a:latin typeface="Adobe Arabic" panose="02040503050201020203" pitchFamily="18" charset="-78"/>
                <a:cs typeface="Adobe Arabic" panose="02040503050201020203" pitchFamily="18" charset="-78"/>
              </a:rPr>
              <a:t> </a:t>
            </a:r>
            <a:r>
              <a:rPr lang="en-US" sz="2400" dirty="0" err="1" smtClean="0">
                <a:solidFill>
                  <a:schemeClr val="bg1"/>
                </a:solidFill>
                <a:latin typeface="Adobe Arabic" panose="02040503050201020203" pitchFamily="18" charset="-78"/>
                <a:cs typeface="Adobe Arabic" panose="02040503050201020203" pitchFamily="18" charset="-78"/>
              </a:rPr>
              <a:t>CdSe</a:t>
            </a:r>
            <a:r>
              <a:rPr lang="fa-IR" sz="2400" dirty="0" smtClean="0">
                <a:solidFill>
                  <a:schemeClr val="bg1"/>
                </a:solidFill>
                <a:latin typeface="Adobe Arabic" panose="02040503050201020203" pitchFamily="18" charset="-78"/>
                <a:cs typeface="Adobe Arabic" panose="02040503050201020203" pitchFamily="18" charset="-78"/>
              </a:rPr>
              <a:t> دارای باند انرژی </a:t>
            </a:r>
            <a:r>
              <a:rPr lang="en-US" sz="2400" dirty="0">
                <a:solidFill>
                  <a:schemeClr val="bg1"/>
                </a:solidFill>
                <a:latin typeface="Adobe Arabic" panose="02040503050201020203" pitchFamily="18" charset="-78"/>
                <a:cs typeface="Adobe Arabic" panose="02040503050201020203" pitchFamily="18" charset="-78"/>
              </a:rPr>
              <a:t>1.7 </a:t>
            </a:r>
            <a:r>
              <a:rPr lang="en-US" sz="2400" dirty="0" smtClean="0">
                <a:solidFill>
                  <a:schemeClr val="bg1"/>
                </a:solidFill>
                <a:latin typeface="Adobe Arabic" panose="02040503050201020203" pitchFamily="18" charset="-78"/>
                <a:cs typeface="Adobe Arabic" panose="02040503050201020203" pitchFamily="18" charset="-78"/>
              </a:rPr>
              <a:t>eV</a:t>
            </a:r>
            <a:r>
              <a:rPr lang="fa-IR" sz="2400" dirty="0">
                <a:solidFill>
                  <a:schemeClr val="bg1"/>
                </a:solidFill>
                <a:latin typeface="Adobe Arabic" panose="02040503050201020203" pitchFamily="18" charset="-78"/>
                <a:cs typeface="Adobe Arabic" panose="02040503050201020203" pitchFamily="18" charset="-78"/>
              </a:rPr>
              <a:t> </a:t>
            </a:r>
            <a:r>
              <a:rPr lang="fa-IR" sz="2400" dirty="0" smtClean="0">
                <a:solidFill>
                  <a:schemeClr val="bg1"/>
                </a:solidFill>
                <a:latin typeface="Adobe Arabic" panose="02040503050201020203" pitchFamily="18" charset="-78"/>
                <a:cs typeface="Adobe Arabic" panose="02040503050201020203" pitchFamily="18" charset="-78"/>
              </a:rPr>
              <a:t>میباشد که برای جذب نور در محدوده طیف فراسرخ بسیار ایده ال میباشد.</a:t>
            </a:r>
            <a:br>
              <a:rPr lang="fa-IR" sz="2400" dirty="0" smtClean="0">
                <a:solidFill>
                  <a:schemeClr val="bg1"/>
                </a:solidFill>
                <a:latin typeface="Adobe Arabic" panose="02040503050201020203" pitchFamily="18" charset="-78"/>
                <a:cs typeface="Adobe Arabic" panose="02040503050201020203" pitchFamily="18" charset="-78"/>
              </a:rPr>
            </a:br>
            <a:r>
              <a:rPr lang="fa-IR" sz="2400" dirty="0" smtClean="0">
                <a:solidFill>
                  <a:schemeClr val="bg1"/>
                </a:solidFill>
                <a:latin typeface="Adobe Arabic" panose="02040503050201020203" pitchFamily="18" charset="-78"/>
                <a:cs typeface="Adobe Arabic" panose="02040503050201020203" pitchFamily="18" charset="-78"/>
              </a:rPr>
              <a:t> </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7" name="Rectangle 6"/>
          <p:cNvSpPr/>
          <p:nvPr/>
        </p:nvSpPr>
        <p:spPr>
          <a:xfrm>
            <a:off x="4506060" y="4708366"/>
            <a:ext cx="3172663" cy="369332"/>
          </a:xfrm>
          <a:prstGeom prst="rect">
            <a:avLst/>
          </a:prstGeom>
        </p:spPr>
        <p:txBody>
          <a:bodyPr wrap="none">
            <a:spAutoFit/>
          </a:bodyPr>
          <a:lstStyle/>
          <a:p>
            <a:r>
              <a:rPr lang="en-US" dirty="0">
                <a:solidFill>
                  <a:schemeClr val="bg1"/>
                </a:solidFill>
                <a:latin typeface="AdvEPSTIM"/>
              </a:rPr>
              <a:t>ideal light harvesting material</a:t>
            </a:r>
            <a:endParaRPr lang="en-US" dirty="0">
              <a:solidFill>
                <a:schemeClr val="bg1"/>
              </a:solidFill>
            </a:endParaRPr>
          </a:p>
        </p:txBody>
      </p:sp>
      <p:sp>
        <p:nvSpPr>
          <p:cNvPr id="8" name="Rectangle 7"/>
          <p:cNvSpPr/>
          <p:nvPr/>
        </p:nvSpPr>
        <p:spPr>
          <a:xfrm>
            <a:off x="4423664" y="5198187"/>
            <a:ext cx="6096000" cy="1200329"/>
          </a:xfrm>
          <a:prstGeom prst="rect">
            <a:avLst/>
          </a:prstGeom>
        </p:spPr>
        <p:txBody>
          <a:bodyPr>
            <a:spAutoFit/>
          </a:bodyPr>
          <a:lstStyle/>
          <a:p>
            <a:r>
              <a:rPr lang="en-US" dirty="0">
                <a:solidFill>
                  <a:schemeClr val="bg1"/>
                </a:solidFill>
                <a:latin typeface="AdvEPSTIM"/>
              </a:rPr>
              <a:t>Under 1 sun illumination a typical</a:t>
            </a:r>
          </a:p>
          <a:p>
            <a:r>
              <a:rPr lang="en-US" dirty="0">
                <a:solidFill>
                  <a:schemeClr val="bg1"/>
                </a:solidFill>
                <a:latin typeface="AdvEPSTIM"/>
              </a:rPr>
              <a:t>device demonstrated a </a:t>
            </a:r>
            <a:r>
              <a:rPr lang="en-US" dirty="0">
                <a:solidFill>
                  <a:schemeClr val="bg1"/>
                </a:solidFill>
                <a:latin typeface="AdvEPSTIM-I"/>
              </a:rPr>
              <a:t>J</a:t>
            </a:r>
            <a:r>
              <a:rPr lang="en-US" sz="800" dirty="0">
                <a:solidFill>
                  <a:schemeClr val="bg1"/>
                </a:solidFill>
                <a:latin typeface="AdvEPSTIM"/>
              </a:rPr>
              <a:t>SC </a:t>
            </a:r>
            <a:r>
              <a:rPr lang="en-US" dirty="0">
                <a:solidFill>
                  <a:schemeClr val="bg1"/>
                </a:solidFill>
                <a:latin typeface="AdvEPSTIM"/>
              </a:rPr>
              <a:t>= 14.1 mA/cm</a:t>
            </a:r>
            <a:r>
              <a:rPr lang="en-US" sz="800" dirty="0">
                <a:solidFill>
                  <a:schemeClr val="bg1"/>
                </a:solidFill>
                <a:latin typeface="AdvEPSTIM"/>
              </a:rPr>
              <a:t>2</a:t>
            </a:r>
            <a:r>
              <a:rPr lang="en-US" dirty="0">
                <a:solidFill>
                  <a:schemeClr val="bg1"/>
                </a:solidFill>
                <a:latin typeface="AdvEPSTIM"/>
              </a:rPr>
              <a:t>, a</a:t>
            </a:r>
          </a:p>
          <a:p>
            <a:r>
              <a:rPr lang="en-US" dirty="0">
                <a:solidFill>
                  <a:schemeClr val="bg1"/>
                </a:solidFill>
                <a:latin typeface="AdvEPSTIM-I"/>
              </a:rPr>
              <a:t>V</a:t>
            </a:r>
            <a:r>
              <a:rPr lang="en-US" sz="800" dirty="0">
                <a:solidFill>
                  <a:schemeClr val="bg1"/>
                </a:solidFill>
                <a:latin typeface="AdvEPSTIM"/>
              </a:rPr>
              <a:t>OC </a:t>
            </a:r>
            <a:r>
              <a:rPr lang="en-US" dirty="0">
                <a:solidFill>
                  <a:schemeClr val="bg1"/>
                </a:solidFill>
                <a:latin typeface="AdvEPSTIM"/>
              </a:rPr>
              <a:t>= 0.49 V, a FF = 48.8% and a conversion efficiency</a:t>
            </a:r>
          </a:p>
          <a:p>
            <a:r>
              <a:rPr lang="en-US" dirty="0">
                <a:solidFill>
                  <a:schemeClr val="bg1"/>
                </a:solidFill>
                <a:latin typeface="AdvEPSTIM"/>
              </a:rPr>
              <a:t>of 3.3%.</a:t>
            </a:r>
            <a:endParaRPr lang="en-US" dirty="0">
              <a:solidFill>
                <a:schemeClr val="bg1"/>
              </a:solidFill>
            </a:endParaRPr>
          </a:p>
        </p:txBody>
      </p:sp>
      <p:pic>
        <p:nvPicPr>
          <p:cNvPr id="9" name="Picture 8"/>
          <p:cNvPicPr>
            <a:picLocks noChangeAspect="1"/>
          </p:cNvPicPr>
          <p:nvPr/>
        </p:nvPicPr>
        <p:blipFill>
          <a:blip r:embed="rId2"/>
          <a:stretch>
            <a:fillRect/>
          </a:stretch>
        </p:blipFill>
        <p:spPr>
          <a:xfrm>
            <a:off x="417368" y="2056508"/>
            <a:ext cx="3552825" cy="2438400"/>
          </a:xfrm>
          <a:prstGeom prst="rect">
            <a:avLst/>
          </a:prstGeom>
        </p:spPr>
      </p:pic>
      <p:sp>
        <p:nvSpPr>
          <p:cNvPr id="10" name="Slide Number Placeholder 9"/>
          <p:cNvSpPr>
            <a:spLocks noGrp="1"/>
          </p:cNvSpPr>
          <p:nvPr>
            <p:ph type="sldNum" sz="quarter" idx="12"/>
          </p:nvPr>
        </p:nvSpPr>
        <p:spPr/>
        <p:txBody>
          <a:bodyPr/>
          <a:lstStyle/>
          <a:p>
            <a:r>
              <a:rPr lang="en-US" dirty="0" smtClean="0">
                <a:solidFill>
                  <a:schemeClr val="bg1"/>
                </a:solidFill>
              </a:rPr>
              <a:t>21/23</a:t>
            </a:r>
            <a:endParaRPr lang="en-US" dirty="0">
              <a:solidFill>
                <a:schemeClr val="bg1"/>
              </a:solidFill>
            </a:endParaRPr>
          </a:p>
        </p:txBody>
      </p:sp>
    </p:spTree>
    <p:extLst>
      <p:ext uri="{BB962C8B-B14F-4D97-AF65-F5344CB8AC3E}">
        <p14:creationId xmlns:p14="http://schemas.microsoft.com/office/powerpoint/2010/main" val="5795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929092" y="472559"/>
            <a:ext cx="4091761" cy="369332"/>
          </a:xfrm>
          <a:prstGeom prst="rect">
            <a:avLst/>
          </a:prstGeom>
        </p:spPr>
        <p:txBody>
          <a:bodyPr wrap="none">
            <a:spAutoFit/>
          </a:bodyPr>
          <a:lstStyle/>
          <a:p>
            <a:r>
              <a:rPr lang="en-US" smtClean="0">
                <a:solidFill>
                  <a:schemeClr val="bg1"/>
                </a:solidFill>
              </a:rPr>
              <a:t>Inorganic–organic </a:t>
            </a:r>
            <a:r>
              <a:rPr lang="en-US" dirty="0" err="1">
                <a:solidFill>
                  <a:schemeClr val="bg1"/>
                </a:solidFill>
              </a:rPr>
              <a:t>heterojunction</a:t>
            </a:r>
            <a:r>
              <a:rPr lang="en-US" dirty="0">
                <a:solidFill>
                  <a:schemeClr val="bg1"/>
                </a:solidFill>
              </a:rPr>
              <a:t> solar cells</a:t>
            </a:r>
          </a:p>
        </p:txBody>
      </p:sp>
      <p:sp>
        <p:nvSpPr>
          <p:cNvPr id="3" name="TextBox 2"/>
          <p:cNvSpPr txBox="1"/>
          <p:nvPr/>
        </p:nvSpPr>
        <p:spPr>
          <a:xfrm>
            <a:off x="1329733" y="1051946"/>
            <a:ext cx="9758363" cy="3046988"/>
          </a:xfrm>
          <a:prstGeom prst="rect">
            <a:avLst/>
          </a:prstGeom>
          <a:noFill/>
        </p:spPr>
        <p:txBody>
          <a:bodyPr wrap="square" rtlCol="0">
            <a:spAutoFit/>
          </a:bodyPr>
          <a:lstStyle/>
          <a:p>
            <a:pPr algn="r" rtl="1"/>
            <a:r>
              <a:rPr lang="fa-IR" sz="2000" dirty="0" smtClean="0">
                <a:solidFill>
                  <a:schemeClr val="bg1"/>
                </a:solidFill>
              </a:rPr>
              <a:t>عملکرد این گونه سلول ها بسیار شبیه به </a:t>
            </a:r>
            <a:r>
              <a:rPr lang="en-US" sz="2000" dirty="0" smtClean="0">
                <a:solidFill>
                  <a:schemeClr val="bg1"/>
                </a:solidFill>
                <a:latin typeface="AdvPSTim-B"/>
              </a:rPr>
              <a:t> extremely thin absorber (ETA) solar cells</a:t>
            </a:r>
            <a:r>
              <a:rPr lang="fa-IR" sz="2000" dirty="0" smtClean="0">
                <a:solidFill>
                  <a:schemeClr val="bg1"/>
                </a:solidFill>
              </a:rPr>
              <a:t> میباشد اما به دلیل محل اتصال نقاط کوانتومی با اکسید نیمه هادی این سلول ها را  </a:t>
            </a:r>
            <a:r>
              <a:rPr lang="en-US" sz="2000" dirty="0" smtClean="0">
                <a:solidFill>
                  <a:schemeClr val="bg1"/>
                </a:solidFill>
              </a:rPr>
              <a:t>Inorganic–organic </a:t>
            </a:r>
            <a:r>
              <a:rPr lang="en-US" sz="2000" dirty="0" err="1">
                <a:solidFill>
                  <a:schemeClr val="bg1"/>
                </a:solidFill>
              </a:rPr>
              <a:t>heterojunction</a:t>
            </a:r>
            <a:r>
              <a:rPr lang="en-US" sz="2000" dirty="0">
                <a:solidFill>
                  <a:schemeClr val="bg1"/>
                </a:solidFill>
              </a:rPr>
              <a:t> solar </a:t>
            </a:r>
            <a:r>
              <a:rPr lang="en-US" sz="2000" dirty="0" smtClean="0">
                <a:solidFill>
                  <a:schemeClr val="bg1"/>
                </a:solidFill>
              </a:rPr>
              <a:t>cells</a:t>
            </a:r>
            <a:r>
              <a:rPr lang="fa-IR" sz="2000" dirty="0">
                <a:solidFill>
                  <a:schemeClr val="bg1"/>
                </a:solidFill>
              </a:rPr>
              <a:t> </a:t>
            </a:r>
            <a:r>
              <a:rPr lang="fa-IR" sz="2000" dirty="0" smtClean="0">
                <a:solidFill>
                  <a:schemeClr val="bg1"/>
                </a:solidFill>
              </a:rPr>
              <a:t>نام گذاری میکنند و نسبت به </a:t>
            </a:r>
            <a:r>
              <a:rPr lang="en-US" sz="2000" dirty="0" smtClean="0">
                <a:solidFill>
                  <a:schemeClr val="bg1"/>
                </a:solidFill>
              </a:rPr>
              <a:t>ETA</a:t>
            </a:r>
            <a:r>
              <a:rPr lang="fa-IR" sz="2000" dirty="0" smtClean="0">
                <a:solidFill>
                  <a:schemeClr val="bg1"/>
                </a:solidFill>
              </a:rPr>
              <a:t> هم عملکرد خوبی را دارد  و هم بازده ی ان به </a:t>
            </a:r>
            <a:r>
              <a:rPr lang="en-US" sz="2000" dirty="0" smtClean="0">
                <a:solidFill>
                  <a:schemeClr val="bg1"/>
                </a:solidFill>
              </a:rPr>
              <a:t>6%</a:t>
            </a:r>
            <a:r>
              <a:rPr lang="fa-IR" sz="2000" dirty="0" smtClean="0">
                <a:solidFill>
                  <a:schemeClr val="bg1"/>
                </a:solidFill>
              </a:rPr>
              <a:t>هم میرسد</a:t>
            </a:r>
            <a:endParaRPr lang="en-US" sz="2000" dirty="0" smtClean="0">
              <a:solidFill>
                <a:schemeClr val="bg1"/>
              </a:solidFill>
            </a:endParaRPr>
          </a:p>
          <a:p>
            <a:pPr algn="r" rtl="1"/>
            <a:endParaRPr lang="en-US" dirty="0">
              <a:solidFill>
                <a:schemeClr val="bg1"/>
              </a:solidFill>
            </a:endParaRPr>
          </a:p>
          <a:p>
            <a:pPr algn="r" rtl="1"/>
            <a:endParaRPr lang="en-US" dirty="0" smtClean="0">
              <a:solidFill>
                <a:schemeClr val="bg1"/>
              </a:solidFill>
            </a:endParaRPr>
          </a:p>
          <a:p>
            <a:pPr algn="r" rtl="1"/>
            <a:r>
              <a:rPr lang="fa-IR" dirty="0" smtClean="0">
                <a:solidFill>
                  <a:schemeClr val="bg1"/>
                </a:solidFill>
              </a:rPr>
              <a:t>شکل مقابل نمودار انرژی و ساختار زیر لایه های این نوع سلولرا </a:t>
            </a:r>
            <a:r>
              <a:rPr lang="fa-IR" sz="2400" dirty="0" smtClean="0">
                <a:solidFill>
                  <a:schemeClr val="bg1"/>
                </a:solidFill>
              </a:rPr>
              <a:t>نشان</a:t>
            </a:r>
            <a:r>
              <a:rPr lang="fa-IR" dirty="0" smtClean="0">
                <a:solidFill>
                  <a:schemeClr val="bg1"/>
                </a:solidFill>
              </a:rPr>
              <a:t> میدهد</a:t>
            </a:r>
            <a:endParaRPr lang="en-US" dirty="0">
              <a:solidFill>
                <a:schemeClr val="bg1"/>
              </a:solidFill>
            </a:endParaRPr>
          </a:p>
          <a:p>
            <a:pPr algn="r" rtl="1"/>
            <a:endParaRPr lang="en-US" dirty="0" smtClean="0">
              <a:solidFill>
                <a:schemeClr val="bg1"/>
              </a:solidFill>
            </a:endParaRPr>
          </a:p>
          <a:p>
            <a:pPr algn="r" rtl="1"/>
            <a:endParaRPr lang="en-US" dirty="0">
              <a:solidFill>
                <a:schemeClr val="bg1"/>
              </a:solidFill>
            </a:endParaRPr>
          </a:p>
          <a:p>
            <a:pPr algn="r" rtl="1"/>
            <a:endParaRPr lang="fa-IR" dirty="0" smtClean="0">
              <a:solidFill>
                <a:schemeClr val="bg1"/>
              </a:solidFill>
            </a:endParaRPr>
          </a:p>
          <a:p>
            <a:pPr algn="r" rtl="1"/>
            <a:endParaRPr lang="en-US" dirty="0">
              <a:solidFill>
                <a:schemeClr val="bg1"/>
              </a:solidFill>
            </a:endParaRPr>
          </a:p>
        </p:txBody>
      </p:sp>
      <p:sp>
        <p:nvSpPr>
          <p:cNvPr id="6" name="TextBox 5"/>
          <p:cNvSpPr txBox="1"/>
          <p:nvPr/>
        </p:nvSpPr>
        <p:spPr>
          <a:xfrm>
            <a:off x="5188483" y="3443287"/>
            <a:ext cx="6133409" cy="369332"/>
          </a:xfrm>
          <a:prstGeom prst="rect">
            <a:avLst/>
          </a:prstGeom>
          <a:noFill/>
        </p:spPr>
        <p:txBody>
          <a:bodyPr wrap="none" rtlCol="0">
            <a:spAutoFit/>
          </a:bodyPr>
          <a:lstStyle/>
          <a:p>
            <a:pPr algn="r" rtl="1"/>
            <a:r>
              <a:rPr lang="fa-IR" dirty="0" smtClean="0">
                <a:solidFill>
                  <a:schemeClr val="bg1"/>
                </a:solidFill>
              </a:rPr>
              <a:t>لایه ی جذب </a:t>
            </a:r>
            <a:r>
              <a:rPr lang="en-US" dirty="0" smtClean="0">
                <a:solidFill>
                  <a:schemeClr val="bg1"/>
                </a:solidFill>
                <a:latin typeface="AdvEPSTIM"/>
              </a:rPr>
              <a:t>Sb2S3</a:t>
            </a:r>
            <a:r>
              <a:rPr lang="fa-IR" dirty="0" smtClean="0">
                <a:solidFill>
                  <a:schemeClr val="bg1"/>
                </a:solidFill>
                <a:latin typeface="AdvEPSTIM"/>
              </a:rPr>
              <a:t>  در این نوع سلول باعث دستیابی به بازده فوتون به جریان </a:t>
            </a:r>
            <a:r>
              <a:rPr lang="en-US" dirty="0" smtClean="0">
                <a:solidFill>
                  <a:schemeClr val="bg1"/>
                </a:solidFill>
                <a:latin typeface="AdvEPSTIM"/>
              </a:rPr>
              <a:t>80%</a:t>
            </a:r>
            <a:r>
              <a:rPr lang="fa-IR" dirty="0" smtClean="0">
                <a:solidFill>
                  <a:schemeClr val="bg1"/>
                </a:solidFill>
                <a:latin typeface="AdvEPSTIM"/>
              </a:rPr>
              <a:t> میشود</a:t>
            </a:r>
            <a:endParaRPr lang="en-US" dirty="0">
              <a:solidFill>
                <a:schemeClr val="bg1"/>
              </a:solidFill>
            </a:endParaRPr>
          </a:p>
        </p:txBody>
      </p:sp>
      <p:sp>
        <p:nvSpPr>
          <p:cNvPr id="7" name="Rectangle 6"/>
          <p:cNvSpPr/>
          <p:nvPr/>
        </p:nvSpPr>
        <p:spPr>
          <a:xfrm>
            <a:off x="5063541" y="3910968"/>
            <a:ext cx="7128459" cy="369332"/>
          </a:xfrm>
          <a:prstGeom prst="rect">
            <a:avLst/>
          </a:prstGeom>
        </p:spPr>
        <p:txBody>
          <a:bodyPr wrap="square">
            <a:spAutoFit/>
          </a:bodyPr>
          <a:lstStyle/>
          <a:p>
            <a:r>
              <a:rPr lang="en-US" dirty="0">
                <a:solidFill>
                  <a:schemeClr val="bg1"/>
                </a:solidFill>
                <a:latin typeface="AdvEPSTIM"/>
              </a:rPr>
              <a:t>i</a:t>
            </a:r>
            <a:r>
              <a:rPr lang="en-US" dirty="0" smtClean="0">
                <a:solidFill>
                  <a:schemeClr val="bg1"/>
                </a:solidFill>
                <a:latin typeface="AdvEPSTIM"/>
              </a:rPr>
              <a:t>ncident-photon-to-current </a:t>
            </a:r>
            <a:r>
              <a:rPr lang="en-US" dirty="0">
                <a:solidFill>
                  <a:schemeClr val="bg1"/>
                </a:solidFill>
                <a:latin typeface="AdvEPSTIM"/>
              </a:rPr>
              <a:t>efficiency (</a:t>
            </a:r>
            <a:r>
              <a:rPr lang="en-US" dirty="0" smtClean="0">
                <a:solidFill>
                  <a:schemeClr val="bg1"/>
                </a:solidFill>
                <a:latin typeface="AdvEPSTIM"/>
              </a:rPr>
              <a:t>IPCE) of about 80</a:t>
            </a:r>
            <a:r>
              <a:rPr lang="en-US" dirty="0">
                <a:solidFill>
                  <a:schemeClr val="bg1"/>
                </a:solidFill>
                <a:latin typeface="AdvEPSTIM"/>
              </a:rPr>
              <a:t>%</a:t>
            </a:r>
            <a:endParaRPr lang="en-US" dirty="0"/>
          </a:p>
        </p:txBody>
      </p:sp>
      <p:pic>
        <p:nvPicPr>
          <p:cNvPr id="9" name="Picture 8"/>
          <p:cNvPicPr>
            <a:picLocks noChangeAspect="1"/>
          </p:cNvPicPr>
          <p:nvPr/>
        </p:nvPicPr>
        <p:blipFill>
          <a:blip r:embed="rId2"/>
          <a:stretch>
            <a:fillRect/>
          </a:stretch>
        </p:blipFill>
        <p:spPr>
          <a:xfrm>
            <a:off x="1134448" y="2081642"/>
            <a:ext cx="3114674" cy="3461955"/>
          </a:xfrm>
          <a:prstGeom prst="rect">
            <a:avLst/>
          </a:prstGeom>
        </p:spPr>
      </p:pic>
      <p:sp>
        <p:nvSpPr>
          <p:cNvPr id="11" name="Rectangle 10"/>
          <p:cNvSpPr/>
          <p:nvPr/>
        </p:nvSpPr>
        <p:spPr>
          <a:xfrm>
            <a:off x="4992096" y="4654123"/>
            <a:ext cx="6096000" cy="646331"/>
          </a:xfrm>
          <a:prstGeom prst="rect">
            <a:avLst/>
          </a:prstGeom>
        </p:spPr>
        <p:txBody>
          <a:bodyPr>
            <a:spAutoFit/>
          </a:bodyPr>
          <a:lstStyle/>
          <a:p>
            <a:r>
              <a:rPr lang="en-US" dirty="0">
                <a:latin typeface="AdvEPSTIM-I"/>
              </a:rPr>
              <a:t>J</a:t>
            </a:r>
            <a:r>
              <a:rPr lang="en-US" sz="800" dirty="0">
                <a:latin typeface="AdvEPSTIM"/>
              </a:rPr>
              <a:t>SC </a:t>
            </a:r>
            <a:r>
              <a:rPr lang="en-US" dirty="0">
                <a:latin typeface="AdvEPSTIM"/>
              </a:rPr>
              <a:t>= 0.05 mA/cm</a:t>
            </a:r>
            <a:r>
              <a:rPr lang="en-US" sz="800" dirty="0">
                <a:latin typeface="AdvEPSTIM"/>
              </a:rPr>
              <a:t>2</a:t>
            </a:r>
            <a:r>
              <a:rPr lang="en-US" dirty="0">
                <a:latin typeface="AdvEPSTIM"/>
              </a:rPr>
              <a:t>, </a:t>
            </a:r>
            <a:r>
              <a:rPr lang="en-US" dirty="0">
                <a:latin typeface="AdvEPSTIM-I"/>
              </a:rPr>
              <a:t>V</a:t>
            </a:r>
            <a:r>
              <a:rPr lang="en-US" sz="800" dirty="0">
                <a:latin typeface="AdvEPSTIM"/>
              </a:rPr>
              <a:t>OC </a:t>
            </a:r>
            <a:r>
              <a:rPr lang="en-US" dirty="0">
                <a:latin typeface="AdvEPSTIM"/>
              </a:rPr>
              <a:t>= 1.0 V and</a:t>
            </a:r>
          </a:p>
          <a:p>
            <a:r>
              <a:rPr lang="en-US" dirty="0">
                <a:latin typeface="AdvEPSTIM"/>
              </a:rPr>
              <a:t>FF = 31% (100 </a:t>
            </a:r>
            <a:r>
              <a:rPr lang="en-US" dirty="0" err="1">
                <a:latin typeface="AdvEPSTIM"/>
              </a:rPr>
              <a:t>mW</a:t>
            </a:r>
            <a:r>
              <a:rPr lang="en-US" dirty="0">
                <a:latin typeface="AdvEPSTIM"/>
              </a:rPr>
              <a:t>/cm</a:t>
            </a:r>
            <a:r>
              <a:rPr lang="en-US" sz="800" dirty="0">
                <a:latin typeface="AdvEPSTIM"/>
              </a:rPr>
              <a:t>2</a:t>
            </a:r>
            <a:r>
              <a:rPr lang="en-US" dirty="0">
                <a:latin typeface="AdvEPSTIM"/>
              </a:rPr>
              <a:t>).</a:t>
            </a:r>
            <a:endParaRPr lang="en-US" dirty="0"/>
          </a:p>
        </p:txBody>
      </p:sp>
      <p:sp>
        <p:nvSpPr>
          <p:cNvPr id="12" name="Rectangle 11"/>
          <p:cNvSpPr/>
          <p:nvPr/>
        </p:nvSpPr>
        <p:spPr>
          <a:xfrm>
            <a:off x="4992096" y="5174264"/>
            <a:ext cx="3784049" cy="369332"/>
          </a:xfrm>
          <a:prstGeom prst="rect">
            <a:avLst/>
          </a:prstGeom>
        </p:spPr>
        <p:txBody>
          <a:bodyPr wrap="none">
            <a:spAutoFit/>
          </a:bodyPr>
          <a:lstStyle/>
          <a:p>
            <a:r>
              <a:rPr lang="en-US" dirty="0" smtClean="0">
                <a:latin typeface="AdvEPSTIM"/>
              </a:rPr>
              <a:t>Power conversion </a:t>
            </a:r>
            <a:r>
              <a:rPr lang="en-US" dirty="0">
                <a:latin typeface="AdvEPSTIM"/>
              </a:rPr>
              <a:t>efficiencies </a:t>
            </a:r>
            <a:r>
              <a:rPr lang="en-US" dirty="0" smtClean="0">
                <a:latin typeface="AdvEPSTIM"/>
              </a:rPr>
              <a:t>2.6</a:t>
            </a:r>
            <a:r>
              <a:rPr lang="en-US" dirty="0">
                <a:latin typeface="AdvEPSTIM"/>
              </a:rPr>
              <a:t>%</a:t>
            </a:r>
            <a:endParaRPr lang="en-US" dirty="0"/>
          </a:p>
        </p:txBody>
      </p:sp>
      <p:sp>
        <p:nvSpPr>
          <p:cNvPr id="4" name="Rectangle 3"/>
          <p:cNvSpPr/>
          <p:nvPr/>
        </p:nvSpPr>
        <p:spPr>
          <a:xfrm>
            <a:off x="4494663" y="5654007"/>
            <a:ext cx="6096000" cy="830997"/>
          </a:xfrm>
          <a:prstGeom prst="rect">
            <a:avLst/>
          </a:prstGeom>
        </p:spPr>
        <p:txBody>
          <a:bodyPr>
            <a:spAutoFit/>
          </a:bodyPr>
          <a:lstStyle/>
          <a:p>
            <a:pPr marL="285750" indent="-285750">
              <a:buFont typeface="Wingdings" panose="05000000000000000000" pitchFamily="2" charset="2"/>
              <a:buChar char="ü"/>
            </a:pPr>
            <a:r>
              <a:rPr lang="en-US" sz="2400" dirty="0">
                <a:solidFill>
                  <a:schemeClr val="bg1"/>
                </a:solidFill>
                <a:latin typeface="Adobe Arabic" panose="02040503050201020203" pitchFamily="18" charset="-78"/>
                <a:cs typeface="Adobe Arabic" panose="02040503050201020203" pitchFamily="18" charset="-78"/>
              </a:rPr>
              <a:t>Bulk </a:t>
            </a:r>
            <a:r>
              <a:rPr lang="en-US" sz="2400" dirty="0" err="1">
                <a:solidFill>
                  <a:schemeClr val="bg1"/>
                </a:solidFill>
                <a:latin typeface="Adobe Arabic" panose="02040503050201020203" pitchFamily="18" charset="-78"/>
                <a:cs typeface="Adobe Arabic" panose="02040503050201020203" pitchFamily="18" charset="-78"/>
              </a:rPr>
              <a:t>heterojunction</a:t>
            </a:r>
            <a:r>
              <a:rPr lang="en-US" sz="2400" dirty="0">
                <a:solidFill>
                  <a:schemeClr val="bg1"/>
                </a:solidFill>
                <a:latin typeface="Adobe Arabic" panose="02040503050201020203" pitchFamily="18" charset="-78"/>
                <a:cs typeface="Adobe Arabic" panose="02040503050201020203" pitchFamily="18" charset="-78"/>
              </a:rPr>
              <a:t> (polymer) solar cells</a:t>
            </a:r>
            <a:endParaRPr lang="fa-IR" sz="2400" dirty="0">
              <a:solidFill>
                <a:schemeClr val="bg1"/>
              </a:solidFill>
              <a:latin typeface="Adobe Arabic" panose="02040503050201020203" pitchFamily="18" charset="-78"/>
              <a:cs typeface="Adobe Arabic" panose="02040503050201020203" pitchFamily="18" charset="-78"/>
            </a:endParaRPr>
          </a:p>
          <a:p>
            <a:pPr marL="285750" indent="-285750">
              <a:buFont typeface="Wingdings" panose="05000000000000000000" pitchFamily="2" charset="2"/>
              <a:buChar char="ü"/>
            </a:pPr>
            <a:r>
              <a:rPr lang="fr-FR" sz="2400" dirty="0">
                <a:solidFill>
                  <a:srgbClr val="FF0000"/>
                </a:solidFill>
                <a:latin typeface="Adobe Arabic" panose="02040503050201020203" pitchFamily="18" charset="-78"/>
                <a:cs typeface="Adobe Arabic" panose="02040503050201020203" pitchFamily="18" charset="-78"/>
              </a:rPr>
              <a:t> </a:t>
            </a:r>
            <a:r>
              <a:rPr lang="en-US" sz="2400" dirty="0">
                <a:solidFill>
                  <a:srgbClr val="FF0000"/>
                </a:solidFill>
                <a:latin typeface="Adobe Arabic" panose="02040503050201020203" pitchFamily="18" charset="-78"/>
                <a:cs typeface="Adobe Arabic" panose="02040503050201020203" pitchFamily="18" charset="-78"/>
              </a:rPr>
              <a:t>Quantum dot sensitized solar cells (QDSSCS)</a:t>
            </a:r>
          </a:p>
        </p:txBody>
      </p:sp>
      <p:sp>
        <p:nvSpPr>
          <p:cNvPr id="10" name="Slide Number Placeholder 9"/>
          <p:cNvSpPr>
            <a:spLocks noGrp="1"/>
          </p:cNvSpPr>
          <p:nvPr>
            <p:ph type="sldNum" sz="quarter" idx="12"/>
          </p:nvPr>
        </p:nvSpPr>
        <p:spPr/>
        <p:txBody>
          <a:bodyPr/>
          <a:lstStyle/>
          <a:p>
            <a:r>
              <a:rPr lang="en-US" dirty="0" smtClean="0">
                <a:solidFill>
                  <a:schemeClr val="bg1"/>
                </a:solidFill>
              </a:rPr>
              <a:t>22/23</a:t>
            </a:r>
            <a:endParaRPr lang="en-US" dirty="0">
              <a:solidFill>
                <a:schemeClr val="bg1"/>
              </a:solidFill>
            </a:endParaRPr>
          </a:p>
        </p:txBody>
      </p:sp>
    </p:spTree>
    <p:extLst>
      <p:ext uri="{BB962C8B-B14F-4D97-AF65-F5344CB8AC3E}">
        <p14:creationId xmlns:p14="http://schemas.microsoft.com/office/powerpoint/2010/main" val="11962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700587" y="971550"/>
            <a:ext cx="2366353" cy="584775"/>
          </a:xfrm>
          <a:prstGeom prst="rect">
            <a:avLst/>
          </a:prstGeom>
          <a:noFill/>
        </p:spPr>
        <p:txBody>
          <a:bodyPr wrap="none" rtlCol="0">
            <a:spAutoFit/>
          </a:bodyPr>
          <a:lstStyle/>
          <a:p>
            <a:r>
              <a:rPr lang="fa-IR" sz="3200" dirty="0" smtClean="0"/>
              <a:t>با تشکر از توجه شما</a:t>
            </a:r>
            <a:endParaRPr lang="en-US" sz="3200" dirty="0"/>
          </a:p>
        </p:txBody>
      </p:sp>
      <p:sp>
        <p:nvSpPr>
          <p:cNvPr id="3" name="Slide Number Placeholder 2"/>
          <p:cNvSpPr>
            <a:spLocks noGrp="1"/>
          </p:cNvSpPr>
          <p:nvPr>
            <p:ph type="sldNum" sz="quarter" idx="12"/>
          </p:nvPr>
        </p:nvSpPr>
        <p:spPr/>
        <p:txBody>
          <a:bodyPr/>
          <a:lstStyle/>
          <a:p>
            <a:r>
              <a:rPr lang="en-US" dirty="0" smtClean="0">
                <a:solidFill>
                  <a:schemeClr val="bg1"/>
                </a:solidFill>
              </a:rPr>
              <a:t>23/23</a:t>
            </a:r>
            <a:endParaRPr lang="en-US" dirty="0">
              <a:solidFill>
                <a:schemeClr val="bg1"/>
              </a:solidFill>
            </a:endParaRPr>
          </a:p>
        </p:txBody>
      </p:sp>
    </p:spTree>
    <p:extLst>
      <p:ext uri="{BB962C8B-B14F-4D97-AF65-F5344CB8AC3E}">
        <p14:creationId xmlns:p14="http://schemas.microsoft.com/office/powerpoint/2010/main" val="362911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00609" y="423861"/>
            <a:ext cx="2101857" cy="954107"/>
          </a:xfrm>
          <a:prstGeom prst="rect">
            <a:avLst/>
          </a:prstGeom>
        </p:spPr>
        <p:txBody>
          <a:bodyPr wrap="none">
            <a:spAutoFit/>
          </a:bodyPr>
          <a:lstStyle/>
          <a:p>
            <a:pPr algn="ctr"/>
            <a:r>
              <a:rPr lang="fa-IR" sz="2800" b="1" dirty="0" smtClean="0">
                <a:solidFill>
                  <a:schemeClr val="bg1"/>
                </a:solidFill>
              </a:rPr>
              <a:t>سلول‌های خورشیدی</a:t>
            </a:r>
            <a:endParaRPr lang="en-US" sz="2800" b="1" dirty="0" smtClean="0">
              <a:solidFill>
                <a:schemeClr val="bg1"/>
              </a:solidFill>
            </a:endParaRPr>
          </a:p>
          <a:p>
            <a:pPr algn="ctr"/>
            <a:r>
              <a:rPr lang="en-US" sz="2800" b="1" dirty="0" smtClean="0">
                <a:solidFill>
                  <a:schemeClr val="bg1"/>
                </a:solidFill>
              </a:rPr>
              <a:t>Solar cell</a:t>
            </a:r>
            <a:endParaRPr lang="en-US" sz="2800" dirty="0">
              <a:solidFill>
                <a:schemeClr val="bg1"/>
              </a:solidFill>
            </a:endParaRPr>
          </a:p>
        </p:txBody>
      </p:sp>
      <p:sp>
        <p:nvSpPr>
          <p:cNvPr id="3" name="Rectangle 2"/>
          <p:cNvSpPr/>
          <p:nvPr/>
        </p:nvSpPr>
        <p:spPr>
          <a:xfrm>
            <a:off x="605307" y="1377968"/>
            <a:ext cx="11140225" cy="2308324"/>
          </a:xfrm>
          <a:prstGeom prst="rect">
            <a:avLst/>
          </a:prstGeom>
        </p:spPr>
        <p:txBody>
          <a:bodyPr wrap="square">
            <a:spAutoFit/>
          </a:bodyPr>
          <a:lstStyle/>
          <a:p>
            <a:pPr algn="r" rtl="1"/>
            <a:r>
              <a:rPr lang="fa-IR" b="1" dirty="0">
                <a:solidFill>
                  <a:schemeClr val="bg1"/>
                </a:solidFill>
              </a:rPr>
              <a:t>تعریف سلول‌های خورشیدی :</a:t>
            </a:r>
            <a:endParaRPr lang="fa-IR" dirty="0">
              <a:solidFill>
                <a:schemeClr val="bg1"/>
              </a:solidFill>
            </a:endParaRPr>
          </a:p>
          <a:p>
            <a:pPr algn="r" rtl="1"/>
            <a:r>
              <a:rPr lang="fa-IR" dirty="0">
                <a:solidFill>
                  <a:schemeClr val="bg1"/>
                </a:solidFill>
              </a:rPr>
              <a:t>سلول‌های خورشیدی </a:t>
            </a:r>
            <a:r>
              <a:rPr lang="en-US" dirty="0" smtClean="0">
                <a:solidFill>
                  <a:schemeClr val="bg1"/>
                </a:solidFill>
              </a:rPr>
              <a:t>solar cells  </a:t>
            </a:r>
            <a:r>
              <a:rPr lang="fa-IR" dirty="0" smtClean="0">
                <a:solidFill>
                  <a:schemeClr val="bg1"/>
                </a:solidFill>
              </a:rPr>
              <a:t>  از </a:t>
            </a:r>
            <a:r>
              <a:rPr lang="fa-IR" dirty="0">
                <a:solidFill>
                  <a:schemeClr val="bg1"/>
                </a:solidFill>
              </a:rPr>
              <a:t>نیمه‌هادیها ساخته شده و با اتصال سیلیکون‌های نوع </a:t>
            </a:r>
            <a:r>
              <a:rPr lang="en-US" dirty="0" smtClean="0">
                <a:solidFill>
                  <a:schemeClr val="bg1"/>
                </a:solidFill>
              </a:rPr>
              <a:t>N</a:t>
            </a:r>
            <a:r>
              <a:rPr lang="en-US" dirty="0">
                <a:solidFill>
                  <a:schemeClr val="bg1"/>
                </a:solidFill>
              </a:rPr>
              <a:t> </a:t>
            </a:r>
            <a:r>
              <a:rPr lang="fa-IR" dirty="0">
                <a:solidFill>
                  <a:schemeClr val="bg1"/>
                </a:solidFill>
              </a:rPr>
              <a:t>و </a:t>
            </a:r>
            <a:r>
              <a:rPr lang="en-US" dirty="0">
                <a:solidFill>
                  <a:schemeClr val="bg1"/>
                </a:solidFill>
              </a:rPr>
              <a:t>P </a:t>
            </a:r>
            <a:r>
              <a:rPr lang="fa-IR" dirty="0">
                <a:solidFill>
                  <a:schemeClr val="bg1"/>
                </a:solidFill>
              </a:rPr>
              <a:t>شکل می‌گیرند. وقتی نور خورشید به یک سلول خورشیدی می‌تابد، به الکترون‌ها در آن انرژی بیشتری می‌بخشد. با تابش نور خورشید الکتورنها در نیمه‌هادی پلاریز شده، الکترونهای منفی در سیلیکون نوع </a:t>
            </a:r>
            <a:r>
              <a:rPr lang="en-US" dirty="0">
                <a:solidFill>
                  <a:schemeClr val="bg1"/>
                </a:solidFill>
              </a:rPr>
              <a:t>N </a:t>
            </a:r>
            <a:r>
              <a:rPr lang="fa-IR" dirty="0">
                <a:solidFill>
                  <a:schemeClr val="bg1"/>
                </a:solidFill>
              </a:rPr>
              <a:t>و یونهای مثبت در سیلیکون نوع </a:t>
            </a:r>
            <a:r>
              <a:rPr lang="en-US" dirty="0">
                <a:solidFill>
                  <a:schemeClr val="bg1"/>
                </a:solidFill>
              </a:rPr>
              <a:t>P </a:t>
            </a:r>
            <a:r>
              <a:rPr lang="fa-IR" dirty="0">
                <a:solidFill>
                  <a:schemeClr val="bg1"/>
                </a:solidFill>
              </a:rPr>
              <a:t>بوجود می‌آیند. بدین ترتیب بین دو الکترود، اختلاف پتانسیل بروز کرده و این امر موجب جاری شدن جریان بین آنها می‌گردد.</a:t>
            </a:r>
          </a:p>
          <a:p>
            <a:pPr algn="r" rtl="1"/>
            <a:r>
              <a:rPr lang="fa-IR" dirty="0">
                <a:solidFill>
                  <a:schemeClr val="bg1"/>
                </a:solidFill>
              </a:rPr>
              <a:t>در زیر ۴ شکل برای درک بهتر این مطلب گنجانده شده‌اند که همگی بیانگر صعود الکترون‌ها به سطح نیمه هادی از نوع </a:t>
            </a:r>
            <a:r>
              <a:rPr lang="en-US" dirty="0">
                <a:solidFill>
                  <a:schemeClr val="bg1"/>
                </a:solidFill>
              </a:rPr>
              <a:t>N </a:t>
            </a:r>
            <a:r>
              <a:rPr lang="fa-IR" dirty="0">
                <a:solidFill>
                  <a:schemeClr val="bg1"/>
                </a:solidFill>
              </a:rPr>
              <a:t>و ایجاد حفره‌هایی در نیمه هادی نوع </a:t>
            </a:r>
            <a:r>
              <a:rPr lang="en-US" dirty="0">
                <a:solidFill>
                  <a:schemeClr val="bg1"/>
                </a:solidFill>
              </a:rPr>
              <a:t>P </a:t>
            </a:r>
            <a:r>
              <a:rPr lang="fa-IR" dirty="0">
                <a:solidFill>
                  <a:schemeClr val="bg1"/>
                </a:solidFill>
              </a:rPr>
              <a:t>و در نتیجه ایجاد اختلاف پتانسیل می‌باشند</a:t>
            </a:r>
            <a:r>
              <a:rPr lang="fa-IR" dirty="0" smtClean="0">
                <a:solidFill>
                  <a:schemeClr val="bg1"/>
                </a:solidFill>
              </a:rPr>
              <a:t>.</a:t>
            </a:r>
            <a:endParaRPr lang="en-US" dirty="0" smtClean="0">
              <a:solidFill>
                <a:schemeClr val="bg1"/>
              </a:solidFill>
            </a:endParaRPr>
          </a:p>
          <a:p>
            <a:pPr algn="r" rtl="1"/>
            <a:r>
              <a:rPr lang="fa-IR" dirty="0">
                <a:solidFill>
                  <a:schemeClr val="bg1"/>
                </a:solidFill>
              </a:rPr>
              <a:t> </a:t>
            </a:r>
          </a:p>
        </p:txBody>
      </p:sp>
      <p:sp>
        <p:nvSpPr>
          <p:cNvPr id="4" name="Rectangle 3"/>
          <p:cNvSpPr/>
          <p:nvPr/>
        </p:nvSpPr>
        <p:spPr>
          <a:xfrm>
            <a:off x="3127419" y="5599160"/>
            <a:ext cx="6096000" cy="923330"/>
          </a:xfrm>
          <a:prstGeom prst="rect">
            <a:avLst/>
          </a:prstGeom>
        </p:spPr>
        <p:txBody>
          <a:bodyPr>
            <a:spAutoFit/>
          </a:bodyPr>
          <a:lstStyle/>
          <a:p>
            <a:pPr algn="r" rtl="1"/>
            <a:r>
              <a:rPr lang="fa-IR" dirty="0">
                <a:solidFill>
                  <a:schemeClr val="bg1"/>
                </a:solidFill>
              </a:rPr>
              <a:t>سلول خورشیدی </a:t>
            </a:r>
            <a:r>
              <a:rPr lang="fa-IR" dirty="0" smtClean="0">
                <a:solidFill>
                  <a:schemeClr val="bg1"/>
                </a:solidFill>
              </a:rPr>
              <a:t> </a:t>
            </a:r>
            <a:r>
              <a:rPr lang="fa-IR" dirty="0">
                <a:solidFill>
                  <a:schemeClr val="bg1"/>
                </a:solidFill>
              </a:rPr>
              <a:t>قطعات نیمرسانایی هستند که انرژی تابشی خورشید را به انرژی الکتریکی تبدیل میکنند.رسانندگی این مواد به طور کلی به دما ,روشنایی ,میدان مغناطیسی و مقدار دقیق ناخالصی موجود در نیم رسانا بستگی دارد.</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48" y="3290836"/>
            <a:ext cx="4423892" cy="2061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7" y="3290836"/>
            <a:ext cx="5372098" cy="203139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r>
              <a:rPr lang="en-US" dirty="0" smtClean="0">
                <a:solidFill>
                  <a:schemeClr val="bg1"/>
                </a:solidFill>
              </a:rPr>
              <a:t>3/23</a:t>
            </a:r>
            <a:endParaRPr lang="en-US" dirty="0">
              <a:solidFill>
                <a:schemeClr val="bg1"/>
              </a:solidFill>
            </a:endParaRPr>
          </a:p>
        </p:txBody>
      </p:sp>
    </p:spTree>
    <p:extLst>
      <p:ext uri="{BB962C8B-B14F-4D97-AF65-F5344CB8AC3E}">
        <p14:creationId xmlns:p14="http://schemas.microsoft.com/office/powerpoint/2010/main" val="42023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6062" y="-5758129"/>
            <a:ext cx="11771290" cy="2308324"/>
          </a:xfrm>
          <a:prstGeom prst="rect">
            <a:avLst/>
          </a:prstGeom>
        </p:spPr>
        <p:txBody>
          <a:bodyPr wrap="square">
            <a:spAutoFit/>
          </a:bodyPr>
          <a:lstStyle/>
          <a:p>
            <a:pPr algn="r" rtl="1"/>
            <a:r>
              <a:rPr lang="fa-IR" b="1" dirty="0">
                <a:solidFill>
                  <a:schemeClr val="bg1"/>
                </a:solidFill>
              </a:rPr>
              <a:t>کاربردهای سلولهای خوشیدی :</a:t>
            </a:r>
            <a:endParaRPr lang="fa-IR" dirty="0">
              <a:solidFill>
                <a:schemeClr val="bg1"/>
              </a:solidFill>
            </a:endParaRPr>
          </a:p>
          <a:p>
            <a:pPr algn="r" rtl="1"/>
            <a:r>
              <a:rPr lang="fa-IR" dirty="0">
                <a:solidFill>
                  <a:schemeClr val="bg1"/>
                </a:solidFill>
              </a:rPr>
              <a:t>۱) تامین نیروی حرکتی ماهواره ها و سفینه های فضایی</a:t>
            </a:r>
          </a:p>
          <a:p>
            <a:pPr algn="r" rtl="1"/>
            <a:r>
              <a:rPr lang="fa-IR" dirty="0">
                <a:solidFill>
                  <a:schemeClr val="bg1"/>
                </a:solidFill>
              </a:rPr>
              <a:t>۲) تامین انرژی لازم دستگاهایی که نیاز به ولتاژهای کمتری دارند مثل ماشین حساب و ساعت</a:t>
            </a:r>
          </a:p>
          <a:p>
            <a:pPr algn="r" rtl="1"/>
            <a:r>
              <a:rPr lang="fa-IR" dirty="0">
                <a:solidFill>
                  <a:schemeClr val="bg1"/>
                </a:solidFill>
              </a:rPr>
              <a:t>۳) تهیه برق شهر توسط نیروگاههای فتوولتائیک</a:t>
            </a:r>
          </a:p>
          <a:p>
            <a:pPr algn="r" rtl="1"/>
            <a:r>
              <a:rPr lang="fa-IR" dirty="0">
                <a:solidFill>
                  <a:schemeClr val="bg1"/>
                </a:solidFill>
              </a:rPr>
              <a:t>۴) تامین نیروی لازم برای حرکت خودروها و قایقهای </a:t>
            </a:r>
            <a:r>
              <a:rPr lang="fa-IR" dirty="0" smtClean="0">
                <a:solidFill>
                  <a:schemeClr val="bg1"/>
                </a:solidFill>
              </a:rPr>
              <a:t>کوچک</a:t>
            </a:r>
            <a:r>
              <a:rPr lang="fa-IR" dirty="0">
                <a:solidFill>
                  <a:schemeClr val="bg1"/>
                </a:solidFill>
              </a:rPr>
              <a:t> </a:t>
            </a:r>
            <a:r>
              <a:rPr lang="fa-IR" dirty="0" smtClean="0">
                <a:solidFill>
                  <a:schemeClr val="bg1"/>
                </a:solidFill>
              </a:rPr>
              <a:t>..........................شکل</a:t>
            </a:r>
          </a:p>
          <a:p>
            <a:pPr algn="r" rtl="1"/>
            <a:endParaRPr lang="fa-IR" dirty="0">
              <a:solidFill>
                <a:schemeClr val="bg1"/>
              </a:solidFill>
            </a:endParaRPr>
          </a:p>
          <a:p>
            <a:pPr algn="r" rtl="1"/>
            <a:endParaRPr lang="fa-IR" dirty="0">
              <a:solidFill>
                <a:schemeClr val="bg1"/>
              </a:solidFill>
            </a:endParaRPr>
          </a:p>
          <a:p>
            <a:pPr algn="r" rtl="1"/>
            <a:r>
              <a:rPr lang="fa-IR" dirty="0" smtClean="0">
                <a:solidFill>
                  <a:schemeClr val="bg1"/>
                </a:solidFill>
              </a:rPr>
              <a:t>2</a:t>
            </a:r>
            <a:r>
              <a:rPr lang="fa-IR" dirty="0">
                <a:solidFill>
                  <a:schemeClr val="bg1"/>
                </a:solidFill>
              </a:rPr>
              <a:t> </a:t>
            </a:r>
          </a:p>
        </p:txBody>
      </p:sp>
      <p:sp>
        <p:nvSpPr>
          <p:cNvPr id="3" name="Rectangle 2"/>
          <p:cNvSpPr/>
          <p:nvPr/>
        </p:nvSpPr>
        <p:spPr>
          <a:xfrm>
            <a:off x="1585913" y="437883"/>
            <a:ext cx="9773253" cy="2677656"/>
          </a:xfrm>
          <a:prstGeom prst="rect">
            <a:avLst/>
          </a:prstGeom>
        </p:spPr>
        <p:txBody>
          <a:bodyPr wrap="square">
            <a:spAutoFit/>
          </a:bodyPr>
          <a:lstStyle/>
          <a:p>
            <a:pPr algn="r" rtl="1"/>
            <a:r>
              <a:rPr lang="fa-IR" sz="2800" b="1" dirty="0">
                <a:solidFill>
                  <a:schemeClr val="bg1"/>
                </a:solidFill>
              </a:rPr>
              <a:t>کاربردهای سلولهای خوشیدی :</a:t>
            </a:r>
            <a:endParaRPr lang="fa-IR" sz="2800" dirty="0">
              <a:solidFill>
                <a:schemeClr val="bg1"/>
              </a:solidFill>
            </a:endParaRPr>
          </a:p>
          <a:p>
            <a:pPr algn="r" rtl="1"/>
            <a:r>
              <a:rPr lang="fa-IR" sz="2800" dirty="0">
                <a:solidFill>
                  <a:schemeClr val="bg1"/>
                </a:solidFill>
              </a:rPr>
              <a:t>۱) تامین نیروی حرکتی ماهواره ها و سفینه های فضایی</a:t>
            </a:r>
          </a:p>
          <a:p>
            <a:pPr algn="r" rtl="1"/>
            <a:r>
              <a:rPr lang="fa-IR" sz="2800" dirty="0">
                <a:solidFill>
                  <a:schemeClr val="bg1"/>
                </a:solidFill>
              </a:rPr>
              <a:t>۲) تامین انرژی لازم دستگاهایی که نیاز به ولتاژهای کمتری دارند مثل ماشین حساب و ساعت</a:t>
            </a:r>
          </a:p>
          <a:p>
            <a:pPr algn="r" rtl="1"/>
            <a:r>
              <a:rPr lang="fa-IR" sz="2800" dirty="0">
                <a:solidFill>
                  <a:schemeClr val="bg1"/>
                </a:solidFill>
              </a:rPr>
              <a:t>۳) تهیه برق شهر توسط نیروگاههای فتوولتائیک</a:t>
            </a:r>
          </a:p>
          <a:p>
            <a:pPr algn="r" rtl="1"/>
            <a:r>
              <a:rPr lang="fa-IR" sz="2800" dirty="0">
                <a:solidFill>
                  <a:schemeClr val="bg1"/>
                </a:solidFill>
              </a:rPr>
              <a:t>۴) تامین نیروی لازم برای حرکت خودروها و قایقهای </a:t>
            </a:r>
            <a:r>
              <a:rPr lang="fa-IR" sz="2800" dirty="0" smtClean="0">
                <a:solidFill>
                  <a:schemeClr val="bg1"/>
                </a:solidFill>
              </a:rPr>
              <a:t>کوچک</a:t>
            </a:r>
          </a:p>
          <a:p>
            <a:pPr algn="r" rtl="1"/>
            <a:endParaRPr lang="fa-IR" sz="2800" dirty="0">
              <a:solidFill>
                <a:schemeClr val="bg1"/>
              </a:solidFill>
            </a:endParaRPr>
          </a:p>
        </p:txBody>
      </p:sp>
      <p:pic>
        <p:nvPicPr>
          <p:cNvPr id="4" name="Picture 3"/>
          <p:cNvPicPr>
            <a:picLocks noChangeAspect="1"/>
          </p:cNvPicPr>
          <p:nvPr/>
        </p:nvPicPr>
        <p:blipFill>
          <a:blip r:embed="rId2"/>
          <a:stretch>
            <a:fillRect/>
          </a:stretch>
        </p:blipFill>
        <p:spPr>
          <a:xfrm>
            <a:off x="3357349" y="3142257"/>
            <a:ext cx="6173522" cy="3515077"/>
          </a:xfrm>
          <a:prstGeom prst="rect">
            <a:avLst/>
          </a:prstGeom>
        </p:spPr>
      </p:pic>
      <p:sp>
        <p:nvSpPr>
          <p:cNvPr id="5" name="Slide Number Placeholder 4"/>
          <p:cNvSpPr>
            <a:spLocks noGrp="1"/>
          </p:cNvSpPr>
          <p:nvPr>
            <p:ph type="sldNum" sz="quarter" idx="12"/>
          </p:nvPr>
        </p:nvSpPr>
        <p:spPr/>
        <p:txBody>
          <a:bodyPr/>
          <a:lstStyle/>
          <a:p>
            <a:r>
              <a:rPr lang="en-US" dirty="0" smtClean="0">
                <a:solidFill>
                  <a:schemeClr val="bg1"/>
                </a:solidFill>
              </a:rPr>
              <a:t>4/23</a:t>
            </a:r>
            <a:endParaRPr lang="en-US" dirty="0">
              <a:solidFill>
                <a:schemeClr val="bg1"/>
              </a:solidFill>
            </a:endParaRPr>
          </a:p>
        </p:txBody>
      </p:sp>
    </p:spTree>
    <p:extLst>
      <p:ext uri="{BB962C8B-B14F-4D97-AF65-F5344CB8AC3E}">
        <p14:creationId xmlns:p14="http://schemas.microsoft.com/office/powerpoint/2010/main" val="4568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p:cNvSpPr>
          <p:nvPr/>
        </p:nvSpPr>
        <p:spPr>
          <a:xfrm>
            <a:off x="259444" y="981731"/>
            <a:ext cx="10947713" cy="4985980"/>
          </a:xfrm>
          <a:prstGeom prst="rect">
            <a:avLst/>
          </a:prstGeom>
        </p:spPr>
        <p:txBody>
          <a:bodyPr wrap="square" lIns="0" tIns="0" rIns="0" bIns="0" anchor="ctr" anchorCtr="0">
            <a:spAutoFit/>
          </a:bodyPr>
          <a:lstStyle/>
          <a:p>
            <a:pPr algn="r" rtl="1"/>
            <a:r>
              <a:rPr lang="fa-IR" sz="2400" dirty="0" smtClean="0">
                <a:solidFill>
                  <a:schemeClr val="bg1"/>
                </a:solidFill>
                <a:latin typeface="Adobe Arabic" panose="02040503050201020203" pitchFamily="18" charset="-78"/>
                <a:cs typeface="Adobe Arabic" panose="02040503050201020203" pitchFamily="18" charset="-78"/>
              </a:rPr>
              <a:t>مزایای </a:t>
            </a:r>
            <a:r>
              <a:rPr lang="fa-IR" sz="2400" dirty="0">
                <a:solidFill>
                  <a:schemeClr val="bg1"/>
                </a:solidFill>
                <a:latin typeface="Adobe Arabic" panose="02040503050201020203" pitchFamily="18" charset="-78"/>
                <a:cs typeface="Adobe Arabic" panose="02040503050201020203" pitchFamily="18" charset="-78"/>
              </a:rPr>
              <a:t>سلولهای </a:t>
            </a:r>
            <a:r>
              <a:rPr lang="fa-IR" sz="2400" dirty="0" smtClean="0">
                <a:solidFill>
                  <a:schemeClr val="bg1"/>
                </a:solidFill>
                <a:latin typeface="Adobe Arabic" panose="02040503050201020203" pitchFamily="18" charset="-78"/>
                <a:cs typeface="Adobe Arabic" panose="02040503050201020203" pitchFamily="18" charset="-78"/>
              </a:rPr>
              <a:t>خورشیدی</a:t>
            </a:r>
            <a:endParaRPr lang="fa-IR" sz="2400" dirty="0">
              <a:solidFill>
                <a:schemeClr val="bg1"/>
              </a:solidFill>
              <a:latin typeface="Adobe Arabic" panose="02040503050201020203" pitchFamily="18" charset="-78"/>
              <a:cs typeface="Adobe Arabic" panose="02040503050201020203" pitchFamily="18" charset="-78"/>
            </a:endParaRP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 </a:t>
            </a:r>
            <a:r>
              <a:rPr lang="fa-IR" sz="2000" dirty="0">
                <a:solidFill>
                  <a:schemeClr val="bg1"/>
                </a:solidFill>
                <a:latin typeface="Adobe Arabic" panose="02040503050201020203" pitchFamily="18" charset="-78"/>
                <a:cs typeface="Adobe Arabic" panose="02040503050201020203" pitchFamily="18" charset="-78"/>
              </a:rPr>
              <a:t>انرژی خورشید </a:t>
            </a:r>
            <a:r>
              <a:rPr lang="fa-IR" sz="2000" dirty="0">
                <a:solidFill>
                  <a:srgbClr val="FF0000"/>
                </a:solidFill>
                <a:latin typeface="Adobe Arabic" panose="02040503050201020203" pitchFamily="18" charset="-78"/>
                <a:cs typeface="Adobe Arabic" panose="02040503050201020203" pitchFamily="18" charset="-78"/>
              </a:rPr>
              <a:t>مهم‌ترین منبع قابل تجدید انرژی </a:t>
            </a:r>
            <a:r>
              <a:rPr lang="fa-IR" sz="2000" dirty="0">
                <a:solidFill>
                  <a:schemeClr val="bg1"/>
                </a:solidFill>
                <a:latin typeface="Adobe Arabic" panose="02040503050201020203" pitchFamily="18" charset="-78"/>
                <a:cs typeface="Adobe Arabic" panose="02040503050201020203" pitchFamily="18" charset="-78"/>
              </a:rPr>
              <a:t>بر روی کره زمین است نگرانی‌هایی که مورد سوخت‌های فسیلی و هسته‌ای وجود دارد، در مورد این منبع انرژی بی‌معنا </a:t>
            </a:r>
            <a:r>
              <a:rPr lang="fa-IR" sz="2000" dirty="0" smtClean="0">
                <a:solidFill>
                  <a:schemeClr val="bg1"/>
                </a:solidFill>
                <a:latin typeface="Adobe Arabic" panose="02040503050201020203" pitchFamily="18" charset="-78"/>
                <a:cs typeface="Adobe Arabic" panose="02040503050201020203" pitchFamily="18" charset="-78"/>
              </a:rPr>
              <a:t>است.</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 </a:t>
            </a:r>
            <a:r>
              <a:rPr lang="fa-IR" sz="2000" dirty="0">
                <a:solidFill>
                  <a:schemeClr val="bg1"/>
                </a:solidFill>
                <a:latin typeface="Adobe Arabic" panose="02040503050201020203" pitchFamily="18" charset="-78"/>
                <a:cs typeface="Adobe Arabic" panose="02040503050201020203" pitchFamily="18" charset="-78"/>
              </a:rPr>
              <a:t>سیستم‌های خورشیدی معمولاً دارای ضریب ایمنی بسیار بالا می‌باشند.</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 </a:t>
            </a:r>
            <a:r>
              <a:rPr lang="fa-IR" sz="2000" dirty="0">
                <a:solidFill>
                  <a:schemeClr val="bg1"/>
                </a:solidFill>
                <a:latin typeface="Adobe Arabic" panose="02040503050201020203" pitchFamily="18" charset="-78"/>
                <a:cs typeface="Adobe Arabic" panose="02040503050201020203" pitchFamily="18" charset="-78"/>
              </a:rPr>
              <a:t>توان فتوولتائیک می‌تواند در هر نقطه از کره زمین به وسیله خورشید تولید شود (مناطق گرم استوایی، مناطق با آب و هوای معتدل یا حتی سرد، شهرها و روستاها علی الخصوص مناطق دور افتاده از شبکه برق رسانی).</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سلولهای </a:t>
            </a:r>
            <a:r>
              <a:rPr lang="fa-IR" sz="2000" dirty="0">
                <a:solidFill>
                  <a:schemeClr val="bg1"/>
                </a:solidFill>
                <a:latin typeface="Adobe Arabic" panose="02040503050201020203" pitchFamily="18" charset="-78"/>
                <a:cs typeface="Adobe Arabic" panose="02040503050201020203" pitchFamily="18" charset="-78"/>
              </a:rPr>
              <a:t>فتوولتائیک منبعی از انرژی هستند که به سوخت احتیاج ندارند </a:t>
            </a:r>
            <a:r>
              <a:rPr lang="fa-IR" sz="2000" dirty="0">
                <a:solidFill>
                  <a:srgbClr val="FF0000"/>
                </a:solidFill>
                <a:latin typeface="Adobe Arabic" panose="02040503050201020203" pitchFamily="18" charset="-78"/>
                <a:cs typeface="Adobe Arabic" panose="02040503050201020203" pitchFamily="18" charset="-78"/>
              </a:rPr>
              <a:t>در نتیجه آلودگی ناشی از سوخت‌های فسیلی مانند دی اکسید کربن، منواکسید کربن و همچنین آلودگی‌های مهم ناشی از سوخت‌های هسته‌ای و غیره را نیز ندارند. </a:t>
            </a:r>
            <a:r>
              <a:rPr lang="fa-IR" sz="2000" dirty="0">
                <a:solidFill>
                  <a:schemeClr val="bg1"/>
                </a:solidFill>
                <a:latin typeface="Adobe Arabic" panose="02040503050201020203" pitchFamily="18" charset="-78"/>
                <a:cs typeface="Adobe Arabic" panose="02040503050201020203" pitchFamily="18" charset="-78"/>
              </a:rPr>
              <a:t>سلولهای فتوولتائیک به عنوان تمیزترین و سالم‌ترین نوع انرژی شناخته شده‌اند. به عنوان مثال در کشور انگلستان به ازای هر کیلو وات الکتریسیته تولید شده توسط سلولهای فتوولتائیک یک سال توزیع دی اکسید کربن که مهمترین عوامل آلودگی است به میزان یک تن کاهش می‌یابد.</a:t>
            </a:r>
          </a:p>
          <a:p>
            <a:pPr marL="342900" indent="-342900" algn="r" rtl="1">
              <a:buFont typeface="Wingdings" panose="05000000000000000000" pitchFamily="2" charset="2"/>
              <a:buChar char="ü"/>
            </a:pPr>
            <a:r>
              <a:rPr lang="fa-IR" sz="2000" dirty="0" smtClean="0">
                <a:solidFill>
                  <a:srgbClr val="FF0000"/>
                </a:solidFill>
                <a:latin typeface="Adobe Arabic" panose="02040503050201020203" pitchFamily="18" charset="-78"/>
                <a:cs typeface="Adobe Arabic" panose="02040503050201020203" pitchFamily="18" charset="-78"/>
              </a:rPr>
              <a:t>بسیار </a:t>
            </a:r>
            <a:r>
              <a:rPr lang="fa-IR" sz="2000" dirty="0">
                <a:solidFill>
                  <a:srgbClr val="FF0000"/>
                </a:solidFill>
                <a:latin typeface="Adobe Arabic" panose="02040503050201020203" pitchFamily="18" charset="-78"/>
                <a:cs typeface="Adobe Arabic" panose="02040503050201020203" pitchFamily="18" charset="-78"/>
              </a:rPr>
              <a:t>آرام و ساکت کار می‌کنند</a:t>
            </a:r>
            <a:r>
              <a:rPr lang="fa-IR" sz="2000" dirty="0">
                <a:solidFill>
                  <a:schemeClr val="bg1"/>
                </a:solidFill>
                <a:latin typeface="Adobe Arabic" panose="02040503050201020203" pitchFamily="18" charset="-78"/>
                <a:cs typeface="Adobe Arabic" panose="02040503050201020203" pitchFamily="18" charset="-78"/>
              </a:rPr>
              <a:t> و در حین کار هیچ صدایی تولید نمی‌کنند پس آلودگی صوتی که در اکثر مکانیزم‌های مکانیکی و الکتریکی وجود دارد، در این سیستم‌ها وجود ندارد.</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 </a:t>
            </a:r>
            <a:r>
              <a:rPr lang="fa-IR" sz="2000" dirty="0">
                <a:solidFill>
                  <a:schemeClr val="bg1"/>
                </a:solidFill>
                <a:latin typeface="Adobe Arabic" panose="02040503050201020203" pitchFamily="18" charset="-78"/>
                <a:cs typeface="Adobe Arabic" panose="02040503050201020203" pitchFamily="18" charset="-78"/>
              </a:rPr>
              <a:t>مانند سایر دستگاه‌ها که در دمای نسبتاً بالا کار می‌کنند احتیاج به آب خنک کننده </a:t>
            </a:r>
            <a:r>
              <a:rPr lang="fa-IR" sz="2000" dirty="0" smtClean="0">
                <a:solidFill>
                  <a:schemeClr val="bg1"/>
                </a:solidFill>
                <a:latin typeface="Adobe Arabic" panose="02040503050201020203" pitchFamily="18" charset="-78"/>
                <a:cs typeface="Adobe Arabic" panose="02040503050201020203" pitchFamily="18" charset="-78"/>
              </a:rPr>
              <a:t>ندارند.</a:t>
            </a: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 </a:t>
            </a:r>
            <a:r>
              <a:rPr lang="fa-IR" sz="2000" dirty="0">
                <a:solidFill>
                  <a:srgbClr val="FF0000"/>
                </a:solidFill>
                <a:latin typeface="Adobe Arabic" panose="02040503050201020203" pitchFamily="18" charset="-78"/>
                <a:cs typeface="Adobe Arabic" panose="02040503050201020203" pitchFamily="18" charset="-78"/>
              </a:rPr>
              <a:t>این سلول‌ها عمر زیادی دارند</a:t>
            </a:r>
            <a:r>
              <a:rPr lang="fa-IR" sz="2000" dirty="0">
                <a:solidFill>
                  <a:schemeClr val="bg1"/>
                </a:solidFill>
                <a:latin typeface="Adobe Arabic" panose="02040503050201020203" pitchFamily="18" charset="-78"/>
                <a:cs typeface="Adobe Arabic" panose="02040503050201020203" pitchFamily="18" charset="-78"/>
              </a:rPr>
              <a:t>. اکثر سلول‌های خورشیدی تجاری به مدت ۲۵ سال گارانتی دارند. </a:t>
            </a:r>
            <a:endParaRPr lang="fa-IR" sz="2000" dirty="0" smtClean="0">
              <a:solidFill>
                <a:schemeClr val="bg1"/>
              </a:solidFill>
              <a:latin typeface="Adobe Arabic" panose="02040503050201020203" pitchFamily="18" charset="-78"/>
              <a:cs typeface="Adobe Arabic" panose="02040503050201020203" pitchFamily="18" charset="-78"/>
            </a:endParaRPr>
          </a:p>
          <a:p>
            <a:pPr marL="342900" indent="-342900" algn="r" rtl="1">
              <a:buFont typeface="Wingdings" panose="05000000000000000000" pitchFamily="2" charset="2"/>
              <a:buChar char="ü"/>
            </a:pPr>
            <a:r>
              <a:rPr lang="fa-IR" sz="2000" dirty="0" smtClean="0">
                <a:solidFill>
                  <a:schemeClr val="bg1"/>
                </a:solidFill>
                <a:latin typeface="Adobe Arabic" panose="02040503050201020203" pitchFamily="18" charset="-78"/>
                <a:cs typeface="Adobe Arabic" panose="02040503050201020203" pitchFamily="18" charset="-78"/>
              </a:rPr>
              <a:t>این </a:t>
            </a:r>
            <a:r>
              <a:rPr lang="fa-IR" sz="2000" dirty="0">
                <a:solidFill>
                  <a:schemeClr val="bg1"/>
                </a:solidFill>
                <a:latin typeface="Adobe Arabic" panose="02040503050201020203" pitchFamily="18" charset="-78"/>
                <a:cs typeface="Adobe Arabic" panose="02040503050201020203" pitchFamily="18" charset="-78"/>
              </a:rPr>
              <a:t>سلول‌ها نمای خارجی نامناسبی ندارند و حتی اگر با اندکی دقت طراحی شوند می‌توانند از نظر معماری به زیبایی نمای ساختمان هم کمک کنند.</a:t>
            </a:r>
          </a:p>
        </p:txBody>
      </p:sp>
      <p:sp>
        <p:nvSpPr>
          <p:cNvPr id="3" name="Slide Number Placeholder 2"/>
          <p:cNvSpPr>
            <a:spLocks noGrp="1"/>
          </p:cNvSpPr>
          <p:nvPr>
            <p:ph type="sldNum" sz="quarter" idx="12"/>
          </p:nvPr>
        </p:nvSpPr>
        <p:spPr>
          <a:xfrm>
            <a:off x="10153491" y="6006104"/>
            <a:ext cx="771089" cy="365125"/>
          </a:xfrm>
        </p:spPr>
        <p:txBody>
          <a:bodyPr/>
          <a:lstStyle/>
          <a:p>
            <a:r>
              <a:rPr lang="en-US" dirty="0" smtClean="0">
                <a:solidFill>
                  <a:schemeClr val="bg1"/>
                </a:solidFill>
              </a:rPr>
              <a:t>5/23</a:t>
            </a:r>
            <a:endParaRPr lang="en-US" dirty="0">
              <a:solidFill>
                <a:schemeClr val="bg1"/>
              </a:solidFill>
            </a:endParaRPr>
          </a:p>
        </p:txBody>
      </p:sp>
    </p:spTree>
    <p:extLst>
      <p:ext uri="{BB962C8B-B14F-4D97-AF65-F5344CB8AC3E}">
        <p14:creationId xmlns:p14="http://schemas.microsoft.com/office/powerpoint/2010/main" val="9352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62369" y="650922"/>
            <a:ext cx="9950822" cy="1631216"/>
          </a:xfrm>
          <a:prstGeom prst="rect">
            <a:avLst/>
          </a:prstGeom>
        </p:spPr>
        <p:txBody>
          <a:bodyPr wrap="square">
            <a:spAutoFit/>
          </a:bodyPr>
          <a:lstStyle/>
          <a:p>
            <a:pPr algn="r" rtl="1"/>
            <a:r>
              <a:rPr lang="fa-IR" sz="2000" dirty="0">
                <a:solidFill>
                  <a:schemeClr val="bg1"/>
                </a:solidFill>
              </a:rPr>
              <a:t>مزیت دیگر فناوری فتوولتائیک این است که </a:t>
            </a:r>
            <a:r>
              <a:rPr lang="fa-IR" sz="2000" dirty="0">
                <a:solidFill>
                  <a:srgbClr val="FF0000"/>
                </a:solidFill>
              </a:rPr>
              <a:t>می تواند با مصالح ساختمانی ترکیب شده و در خود ساختمان و نه فقط روی سقف جاسازی شود.</a:t>
            </a:r>
          </a:p>
          <a:p>
            <a:pPr algn="r" rtl="1"/>
            <a:r>
              <a:rPr lang="fa-IR" sz="2000" dirty="0">
                <a:solidFill>
                  <a:schemeClr val="bg1"/>
                </a:solidFill>
              </a:rPr>
              <a:t>در چنین ساختمان هایی، سیستم های فتوولتائیک تبدیل به بخشی از عناصر تشکیل دهنده ساختمان می شوند.</a:t>
            </a:r>
          </a:p>
          <a:p>
            <a:pPr algn="r" rtl="1"/>
            <a:r>
              <a:rPr lang="fa-IR" sz="2000" dirty="0">
                <a:solidFill>
                  <a:schemeClr val="bg1"/>
                </a:solidFill>
              </a:rPr>
              <a:t>مک گوین گفت، “شرکت </a:t>
            </a:r>
            <a:r>
              <a:rPr lang="fa-IR" sz="2000" dirty="0">
                <a:solidFill>
                  <a:srgbClr val="FF0000"/>
                </a:solidFill>
              </a:rPr>
              <a:t>ها پانل های خورشیدی ای تولید کرده که شبیه مصالح ساختمانی هستند</a:t>
            </a:r>
            <a:r>
              <a:rPr lang="fa-IR" sz="2000" dirty="0">
                <a:solidFill>
                  <a:schemeClr val="bg1"/>
                </a:solidFill>
              </a:rPr>
              <a:t> – برای مثال توفال های شیروانی. همچنین می توان با قرار دادن لایه ای نازک [از موادی با نام آمورفوس سیلیکن] روی شیشه، پنجره های سلولهای خورشیدی تولید کرد.”</a:t>
            </a:r>
          </a:p>
          <a:p>
            <a:pPr algn="r" rtl="1"/>
            <a:r>
              <a:rPr lang="fa-IR" sz="2000" dirty="0">
                <a:solidFill>
                  <a:schemeClr val="bg1"/>
                </a:solidFill>
              </a:rPr>
              <a:t>صنعت فتوولتائیک </a:t>
            </a:r>
            <a:r>
              <a:rPr lang="fa-IR" sz="2000" dirty="0">
                <a:solidFill>
                  <a:srgbClr val="FF0000"/>
                </a:solidFill>
              </a:rPr>
              <a:t>در سرتاسر جهان صنعت چند میلیارد دلاری ای بوده</a:t>
            </a:r>
            <a:r>
              <a:rPr lang="fa-IR" sz="2000" dirty="0">
                <a:solidFill>
                  <a:schemeClr val="bg1"/>
                </a:solidFill>
              </a:rPr>
              <a:t> که در حال کمک کردن به رشد و توسعه فناوری خورشیدی است.</a:t>
            </a:r>
          </a:p>
        </p:txBody>
      </p:sp>
      <p:sp>
        <p:nvSpPr>
          <p:cNvPr id="5" name="Rectangle 4"/>
          <p:cNvSpPr/>
          <p:nvPr/>
        </p:nvSpPr>
        <p:spPr>
          <a:xfrm>
            <a:off x="1381686" y="2981824"/>
            <a:ext cx="10031505" cy="2308324"/>
          </a:xfrm>
          <a:prstGeom prst="rect">
            <a:avLst/>
          </a:prstGeom>
        </p:spPr>
        <p:txBody>
          <a:bodyPr wrap="square">
            <a:spAutoFit/>
          </a:bodyPr>
          <a:lstStyle/>
          <a:p>
            <a:pPr algn="r" rtl="1"/>
            <a:r>
              <a:rPr lang="fa-IR" sz="2400" dirty="0">
                <a:solidFill>
                  <a:schemeClr val="bg1"/>
                </a:solidFill>
              </a:rPr>
              <a:t>چاک مک گوین، رهبر فنی در زمینه انرژی باد در موسسه تحقیقات نیروی برق که مرکز مستقل و غیر انتفاعی ای است، می گوید </a:t>
            </a:r>
            <a:r>
              <a:rPr lang="fa-IR" sz="2400" dirty="0">
                <a:solidFill>
                  <a:srgbClr val="FF0000"/>
                </a:solidFill>
              </a:rPr>
              <a:t>بخشی از دلیل گرانی فناوری خورشیدی در مقایسه با دیگر انواع فناوری های انرژی های تجدید شونده راندمان تبدیل انرژی خورشیدی به الکتریسیته است.</a:t>
            </a:r>
          </a:p>
          <a:p>
            <a:pPr algn="r" rtl="1"/>
            <a:r>
              <a:rPr lang="fa-IR" sz="2400" dirty="0">
                <a:solidFill>
                  <a:schemeClr val="bg1"/>
                </a:solidFill>
              </a:rPr>
              <a:t>“راندمان تبدیل انرژی خورشیدی به الکتریسیته چیزی در حدود ۱۰ درصد است. اگر فقط ۱۰ درصد از انرژی به برق تبدیل می شود، پس یعنی ۹۰ درصد دیگر آن به صورت گرما تلف می شود. در صورتی که راندمان تبدیل ۲۰ درصد بود، مساحت سلول‌های خورشیدی لازم برای تولید برق با ضریب دو کاهش </a:t>
            </a:r>
            <a:r>
              <a:rPr lang="fa-IR" sz="2400" dirty="0" smtClean="0">
                <a:solidFill>
                  <a:schemeClr val="bg1"/>
                </a:solidFill>
              </a:rPr>
              <a:t>می </a:t>
            </a:r>
            <a:r>
              <a:rPr lang="fa-IR" sz="2400" dirty="0">
                <a:solidFill>
                  <a:schemeClr val="bg1"/>
                </a:solidFill>
              </a:rPr>
              <a:t>یافت.”</a:t>
            </a:r>
          </a:p>
        </p:txBody>
      </p:sp>
      <p:sp>
        <p:nvSpPr>
          <p:cNvPr id="4" name="Slide Number Placeholder 3"/>
          <p:cNvSpPr>
            <a:spLocks noGrp="1"/>
          </p:cNvSpPr>
          <p:nvPr>
            <p:ph type="sldNum" sz="quarter" idx="12"/>
          </p:nvPr>
        </p:nvSpPr>
        <p:spPr/>
        <p:txBody>
          <a:bodyPr/>
          <a:lstStyle/>
          <a:p>
            <a:r>
              <a:rPr lang="en-US" dirty="0" smtClean="0">
                <a:solidFill>
                  <a:schemeClr val="bg1"/>
                </a:solidFill>
              </a:rPr>
              <a:t>6/23</a:t>
            </a:r>
            <a:endParaRPr lang="en-US" dirty="0">
              <a:solidFill>
                <a:schemeClr val="bg1"/>
              </a:solidFill>
            </a:endParaRPr>
          </a:p>
        </p:txBody>
      </p:sp>
    </p:spTree>
    <p:extLst>
      <p:ext uri="{BB962C8B-B14F-4D97-AF65-F5344CB8AC3E}">
        <p14:creationId xmlns:p14="http://schemas.microsoft.com/office/powerpoint/2010/main" val="37904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90919" y="354842"/>
            <a:ext cx="9982132" cy="5016758"/>
          </a:xfrm>
          <a:prstGeom prst="rect">
            <a:avLst/>
          </a:prstGeom>
        </p:spPr>
        <p:txBody>
          <a:bodyPr wrap="square">
            <a:spAutoFit/>
          </a:bodyPr>
          <a:lstStyle/>
          <a:p>
            <a:pPr algn="r" rtl="1"/>
            <a:r>
              <a:rPr lang="fa-IR" sz="2000" dirty="0">
                <a:solidFill>
                  <a:schemeClr val="bg1"/>
                </a:solidFill>
                <a:latin typeface="Adobe Arabic" panose="02040503050201020203" pitchFamily="18" charset="-78"/>
                <a:cs typeface="Adobe Arabic" panose="02040503050201020203" pitchFamily="18" charset="-78"/>
              </a:rPr>
              <a:t>معایب سلول‌های خورشیدی</a:t>
            </a:r>
          </a:p>
          <a:p>
            <a:pPr algn="r" rtl="1"/>
            <a:r>
              <a:rPr lang="fa-IR" sz="2000" dirty="0">
                <a:solidFill>
                  <a:schemeClr val="bg1"/>
                </a:solidFill>
                <a:latin typeface="Adobe Arabic" panose="02040503050201020203" pitchFamily="18" charset="-78"/>
                <a:cs typeface="Adobe Arabic" panose="02040503050201020203" pitchFamily="18" charset="-78"/>
              </a:rPr>
              <a:t>به طور کلی سه اشکال در این سلول‌ها وجود دارد :</a:t>
            </a:r>
          </a:p>
          <a:p>
            <a:pPr algn="r" rtl="1"/>
            <a:r>
              <a:rPr lang="fa-IR" sz="2000" dirty="0">
                <a:solidFill>
                  <a:schemeClr val="bg1"/>
                </a:solidFill>
                <a:latin typeface="Adobe Arabic" panose="02040503050201020203" pitchFamily="18" charset="-78"/>
                <a:cs typeface="Adobe Arabic" panose="02040503050201020203" pitchFamily="18" charset="-78"/>
              </a:rPr>
              <a:t>۱- </a:t>
            </a:r>
            <a:r>
              <a:rPr lang="fa-IR" sz="2000" dirty="0" smtClean="0">
                <a:solidFill>
                  <a:srgbClr val="FF0000"/>
                </a:solidFill>
                <a:latin typeface="Adobe Arabic" panose="02040503050201020203" pitchFamily="18" charset="-78"/>
                <a:cs typeface="Adobe Arabic" panose="02040503050201020203" pitchFamily="18" charset="-78"/>
              </a:rPr>
              <a:t>انرژی </a:t>
            </a:r>
            <a:r>
              <a:rPr lang="fa-IR" sz="2000" dirty="0">
                <a:solidFill>
                  <a:srgbClr val="FF0000"/>
                </a:solidFill>
                <a:latin typeface="Adobe Arabic" panose="02040503050201020203" pitchFamily="18" charset="-78"/>
                <a:cs typeface="Adobe Arabic" panose="02040503050201020203" pitchFamily="18" charset="-78"/>
              </a:rPr>
              <a:t>خورشیدی در طول شب بی‌معنا است </a:t>
            </a:r>
            <a:r>
              <a:rPr lang="fa-IR" sz="2000" dirty="0">
                <a:solidFill>
                  <a:schemeClr val="bg1"/>
                </a:solidFill>
                <a:latin typeface="Adobe Arabic" panose="02040503050201020203" pitchFamily="18" charset="-78"/>
                <a:cs typeface="Adobe Arabic" panose="02040503050201020203" pitchFamily="18" charset="-78"/>
              </a:rPr>
              <a:t>و متأسفانه تجهیزات ارزان قیمت و روش‌های کارآمدی برای ذخیره انرژی الکتریکی وجود ندارد، که این یکی از عواملی است که باعث توقف در رشد و گسترش این سیستم‌ها می‌شود. </a:t>
            </a:r>
            <a:r>
              <a:rPr lang="fa-IR" sz="2000" dirty="0" smtClean="0">
                <a:solidFill>
                  <a:srgbClr val="FF0000"/>
                </a:solidFill>
                <a:latin typeface="Adobe Arabic" panose="02040503050201020203" pitchFamily="18" charset="-78"/>
                <a:cs typeface="Adobe Arabic" panose="02040503050201020203" pitchFamily="18" charset="-78"/>
              </a:rPr>
              <a:t>مشخص </a:t>
            </a:r>
            <a:r>
              <a:rPr lang="fa-IR" sz="2000" dirty="0">
                <a:solidFill>
                  <a:srgbClr val="FF0000"/>
                </a:solidFill>
                <a:latin typeface="Adobe Arabic" panose="02040503050201020203" pitchFamily="18" charset="-78"/>
                <a:cs typeface="Adobe Arabic" panose="02040503050201020203" pitchFamily="18" charset="-78"/>
              </a:rPr>
              <a:t>دیگر ناشی از تغییر خورشید در فصول مختلف سال</a:t>
            </a:r>
            <a:r>
              <a:rPr lang="fa-IR" sz="2000" dirty="0">
                <a:solidFill>
                  <a:schemeClr val="bg1"/>
                </a:solidFill>
                <a:latin typeface="Adobe Arabic" panose="02040503050201020203" pitchFamily="18" charset="-78"/>
                <a:cs typeface="Adobe Arabic" panose="02040503050201020203" pitchFamily="18" charset="-78"/>
              </a:rPr>
              <a:t> که کاهش به عنوان یک مشکل نیز در نظر گرفته می‌شود،</a:t>
            </a:r>
            <a:r>
              <a:rPr lang="fa-IR" sz="2000" dirty="0">
                <a:solidFill>
                  <a:srgbClr val="FF0000"/>
                </a:solidFill>
                <a:latin typeface="Adobe Arabic" panose="02040503050201020203" pitchFamily="18" charset="-78"/>
                <a:cs typeface="Adobe Arabic" panose="02040503050201020203" pitchFamily="18" charset="-78"/>
              </a:rPr>
              <a:t> چگالی پایین توان است.</a:t>
            </a:r>
            <a:r>
              <a:rPr lang="fa-IR" sz="2000" dirty="0">
                <a:solidFill>
                  <a:schemeClr val="bg1"/>
                </a:solidFill>
                <a:latin typeface="Adobe Arabic" panose="02040503050201020203" pitchFamily="18" charset="-78"/>
                <a:cs typeface="Adobe Arabic" panose="02040503050201020203" pitchFamily="18" charset="-78"/>
              </a:rPr>
              <a:t> توانی که توسط سطح زمین جذب می‌شود به طور متوسط بین شب و روز تابستان و زمستان  در یک منطقه معتدل تا  در خط استوا تغییر می‌کند. بنابراین همه تکنولوژی‌های خورشیدی احتایج به تبدیل کننده‌های خورشیدی و یا متمرکز کننده‌های اپتیکی دارند تا مقدار توان را به مقدار قابل توجهی بالاتر ببرند. </a:t>
            </a:r>
            <a:endParaRPr lang="en-US" sz="2000" dirty="0" smtClean="0">
              <a:solidFill>
                <a:schemeClr val="bg1"/>
              </a:solidFill>
              <a:latin typeface="Adobe Arabic" panose="02040503050201020203" pitchFamily="18" charset="-78"/>
              <a:cs typeface="Adobe Arabic" panose="02040503050201020203" pitchFamily="18" charset="-78"/>
            </a:endParaRPr>
          </a:p>
          <a:p>
            <a:pPr algn="r" rtl="1"/>
            <a:r>
              <a:rPr lang="fa-IR" sz="2000" dirty="0" smtClean="0">
                <a:solidFill>
                  <a:srgbClr val="FF0000"/>
                </a:solidFill>
                <a:latin typeface="Adobe Arabic" panose="02040503050201020203" pitchFamily="18" charset="-78"/>
                <a:cs typeface="Adobe Arabic" panose="02040503050201020203" pitchFamily="18" charset="-78"/>
              </a:rPr>
              <a:t>۲- </a:t>
            </a:r>
            <a:r>
              <a:rPr lang="fa-IR" sz="2000" dirty="0">
                <a:solidFill>
                  <a:srgbClr val="FF0000"/>
                </a:solidFill>
                <a:latin typeface="Adobe Arabic" panose="02040503050201020203" pitchFamily="18" charset="-78"/>
                <a:cs typeface="Adobe Arabic" panose="02040503050201020203" pitchFamily="18" charset="-78"/>
              </a:rPr>
              <a:t>قیمت بالای سلول‌های فتوولتائیک، مشکل عمده این سیستم‌ها است.</a:t>
            </a:r>
            <a:r>
              <a:rPr lang="fa-IR" sz="2000" dirty="0">
                <a:solidFill>
                  <a:schemeClr val="bg1"/>
                </a:solidFill>
                <a:latin typeface="Adobe Arabic" panose="02040503050201020203" pitchFamily="18" charset="-78"/>
                <a:cs typeface="Adobe Arabic" panose="02040503050201020203" pitchFamily="18" charset="-78"/>
              </a:rPr>
              <a:t> سازندگان این سلول‌ها از یک عملکرد پیچیده استفاده می‌کنند که رشد دقیق کریستال و درجه خلوص بالا و فرآیندهای متعددی مورد نیاز می‌باشد. تمام این فرآیندها باعث می‌شوند قیمت سلول‌ها بالا رود. البته با رشد بازار و تولید بیشتر این سلول‌ها</a:t>
            </a:r>
            <a:r>
              <a:rPr lang="fa-IR" sz="2000" dirty="0">
                <a:solidFill>
                  <a:srgbClr val="FF0000"/>
                </a:solidFill>
                <a:latin typeface="Adobe Arabic" panose="02040503050201020203" pitchFamily="18" charset="-78"/>
                <a:cs typeface="Adobe Arabic" panose="02040503050201020203" pitchFamily="18" charset="-78"/>
              </a:rPr>
              <a:t>، قیمت آنها نسبت به ۲۰ سال گذشته ۵ الی ۶ برابر و نسبت به اولین سلول‌های به کار رفته در فضا ۱۵ الی ۲۰ برابر کاهش یافته است.</a:t>
            </a:r>
          </a:p>
          <a:p>
            <a:pPr algn="r" rtl="1"/>
            <a:r>
              <a:rPr lang="fa-IR" sz="2000" dirty="0">
                <a:solidFill>
                  <a:schemeClr val="bg1"/>
                </a:solidFill>
                <a:latin typeface="Adobe Arabic" panose="02040503050201020203" pitchFamily="18" charset="-78"/>
                <a:cs typeface="Adobe Arabic" panose="02040503050201020203" pitchFamily="18" charset="-78"/>
              </a:rPr>
              <a:t>۳- سومین مشکلی که سیستم‌های فتوولتائیک با آن مواجه است، نادیده گرفته شدن آن توسط تکنولوژی فعلی و مردم است. حتی اگر مصرف کنندگان از مزایای سیستم فتوولتائیک مطلع شوند به ندرت می‌توانند یک سیستم </a:t>
            </a:r>
            <a:r>
              <a:rPr lang="en-US" sz="2000" dirty="0" smtClean="0">
                <a:solidFill>
                  <a:srgbClr val="FF0000"/>
                </a:solidFill>
                <a:latin typeface="Adobe Arabic" panose="02040503050201020203" pitchFamily="18" charset="-78"/>
                <a:cs typeface="Adobe Arabic" panose="02040503050201020203" pitchFamily="18" charset="-78"/>
              </a:rPr>
              <a:t>Plug </a:t>
            </a:r>
            <a:r>
              <a:rPr lang="en-US" sz="2000" dirty="0">
                <a:solidFill>
                  <a:srgbClr val="FF0000"/>
                </a:solidFill>
                <a:latin typeface="Adobe Arabic" panose="02040503050201020203" pitchFamily="18" charset="-78"/>
                <a:cs typeface="Adobe Arabic" panose="02040503050201020203" pitchFamily="18" charset="-78"/>
              </a:rPr>
              <a:t>&amp; </a:t>
            </a:r>
            <a:r>
              <a:rPr lang="en-US" sz="2000" dirty="0" smtClean="0">
                <a:solidFill>
                  <a:srgbClr val="FF0000"/>
                </a:solidFill>
                <a:latin typeface="Adobe Arabic" panose="02040503050201020203" pitchFamily="18" charset="-78"/>
                <a:cs typeface="Adobe Arabic" panose="02040503050201020203" pitchFamily="18" charset="-78"/>
              </a:rPr>
              <a:t>Play</a:t>
            </a:r>
            <a:r>
              <a:rPr lang="fa-IR" sz="2000" dirty="0" smtClean="0">
                <a:solidFill>
                  <a:srgbClr val="FF0000"/>
                </a:solidFill>
                <a:latin typeface="Adobe Arabic" panose="02040503050201020203" pitchFamily="18" charset="-78"/>
                <a:cs typeface="Adobe Arabic" panose="02040503050201020203" pitchFamily="18" charset="-78"/>
              </a:rPr>
              <a:t> </a:t>
            </a:r>
            <a:r>
              <a:rPr lang="fa-IR" sz="2000" dirty="0" smtClean="0">
                <a:solidFill>
                  <a:schemeClr val="bg1"/>
                </a:solidFill>
                <a:latin typeface="Adobe Arabic" panose="02040503050201020203" pitchFamily="18" charset="-78"/>
                <a:cs typeface="Adobe Arabic" panose="02040503050201020203" pitchFamily="18" charset="-78"/>
              </a:rPr>
              <a:t>را </a:t>
            </a:r>
            <a:r>
              <a:rPr lang="fa-IR" sz="2000" dirty="0">
                <a:solidFill>
                  <a:schemeClr val="bg1"/>
                </a:solidFill>
                <a:latin typeface="Adobe Arabic" panose="02040503050201020203" pitchFamily="18" charset="-78"/>
                <a:cs typeface="Adobe Arabic" panose="02040503050201020203" pitchFamily="18" charset="-78"/>
              </a:rPr>
              <a:t>بر روی سقف خانه خود نصب کنند. تکنولوژی فتوولتائیک بر سر دو راهی قرار گرفته است. این تکنولوژی از نظر ساعت رشد دومین تکنولوژی در جهان می‌باشد ولی هنوز برای برخی ناآشنا و از نظر آنها حتی امتحان نشده است.</a:t>
            </a:r>
          </a:p>
        </p:txBody>
      </p:sp>
      <p:sp>
        <p:nvSpPr>
          <p:cNvPr id="3" name="Slide Number Placeholder 2"/>
          <p:cNvSpPr>
            <a:spLocks noGrp="1"/>
          </p:cNvSpPr>
          <p:nvPr>
            <p:ph type="sldNum" sz="quarter" idx="12"/>
          </p:nvPr>
        </p:nvSpPr>
        <p:spPr/>
        <p:txBody>
          <a:bodyPr/>
          <a:lstStyle/>
          <a:p>
            <a:r>
              <a:rPr lang="en-US" dirty="0" smtClean="0">
                <a:solidFill>
                  <a:schemeClr val="bg1"/>
                </a:solidFill>
              </a:rPr>
              <a:t>7/23</a:t>
            </a:r>
            <a:endParaRPr lang="en-US" dirty="0">
              <a:solidFill>
                <a:schemeClr val="bg1"/>
              </a:solidFill>
            </a:endParaRPr>
          </a:p>
        </p:txBody>
      </p:sp>
    </p:spTree>
    <p:extLst>
      <p:ext uri="{BB962C8B-B14F-4D97-AF65-F5344CB8AC3E}">
        <p14:creationId xmlns:p14="http://schemas.microsoft.com/office/powerpoint/2010/main" val="35973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276789"/>
            <a:ext cx="10488706" cy="400110"/>
          </a:xfrm>
          <a:prstGeom prst="rect">
            <a:avLst/>
          </a:prstGeom>
        </p:spPr>
        <p:txBody>
          <a:bodyPr wrap="square">
            <a:spAutoFit/>
          </a:bodyPr>
          <a:lstStyle/>
          <a:p>
            <a:pPr algn="r" rtl="1"/>
            <a:r>
              <a:rPr lang="fa-IR" sz="2000" b="1" dirty="0" smtClean="0">
                <a:solidFill>
                  <a:schemeClr val="bg1"/>
                </a:solidFill>
              </a:rPr>
              <a:t>سلول‌های </a:t>
            </a:r>
            <a:r>
              <a:rPr lang="fa-IR" sz="2000" b="1" dirty="0">
                <a:solidFill>
                  <a:schemeClr val="bg1"/>
                </a:solidFill>
              </a:rPr>
              <a:t>خورشیدی کارآمدتر با استفاده از </a:t>
            </a:r>
            <a:r>
              <a:rPr lang="fa-IR" sz="2000" b="1" dirty="0" smtClean="0">
                <a:solidFill>
                  <a:schemeClr val="bg1"/>
                </a:solidFill>
              </a:rPr>
              <a:t>نقاط کوانتومی</a:t>
            </a:r>
          </a:p>
        </p:txBody>
      </p:sp>
      <p:sp>
        <p:nvSpPr>
          <p:cNvPr id="3" name="Rectangle 2"/>
          <p:cNvSpPr/>
          <p:nvPr/>
        </p:nvSpPr>
        <p:spPr>
          <a:xfrm>
            <a:off x="914400" y="3600776"/>
            <a:ext cx="10488706" cy="2308324"/>
          </a:xfrm>
          <a:prstGeom prst="rect">
            <a:avLst/>
          </a:prstGeom>
        </p:spPr>
        <p:txBody>
          <a:bodyPr wrap="square">
            <a:spAutoFit/>
          </a:bodyPr>
          <a:lstStyle/>
          <a:p>
            <a:pPr algn="r" rtl="1"/>
            <a:r>
              <a:rPr lang="fa-IR" sz="1600" dirty="0" smtClean="0">
                <a:solidFill>
                  <a:schemeClr val="bg1"/>
                </a:solidFill>
              </a:rPr>
              <a:t>دانشمندان </a:t>
            </a:r>
            <a:r>
              <a:rPr lang="fa-IR" sz="1600" dirty="0">
                <a:solidFill>
                  <a:schemeClr val="bg1"/>
                </a:solidFill>
              </a:rPr>
              <a:t>با هدف دستیابی موثر به منابع انرژی جایگزین موثر و مقرون به صرفه تر، تکنیکی را ارایه کرده اند که با استفاده از آن نور بیشتری از خورشید در سلول های خورشیدی جذب می شود. نتیجه استفاده از این تکنیک تولید محصولی جدید است که به میزان قابل توجهی راندمان سلول های خورشیدی در آن بالا بوده و این امکان برای سازندگان تاسیسات ساختمانی فراهم شده است تا تولیدات خود را با هزینه های کمتری ارایه کنند. سیلیکن هسته سلول های خورشیدی است و طبیعت درخشان آن به معنای آن است که حدود ۳۰ درصد از نور خورشید که به این سلول ها تابیده می‌شود به سمت آسمان منعکس می شود. </a:t>
            </a:r>
            <a:r>
              <a:rPr lang="fa-IR" sz="1600" dirty="0">
                <a:solidFill>
                  <a:srgbClr val="FF0000"/>
                </a:solidFill>
              </a:rPr>
              <a:t>برای آنکه راندمان کاری سلول های خورشیدی تا حد ممکن افزایش یابد، سیلیکن باید با بالاترین درصد خلوص مورد استفاده قرار گیرد</a:t>
            </a:r>
            <a:r>
              <a:rPr lang="fa-IR" sz="1600" dirty="0">
                <a:solidFill>
                  <a:schemeClr val="bg1"/>
                </a:solidFill>
              </a:rPr>
              <a:t>. </a:t>
            </a:r>
            <a:endParaRPr lang="fa-IR" sz="1600" dirty="0" smtClean="0">
              <a:solidFill>
                <a:schemeClr val="bg1"/>
              </a:solidFill>
            </a:endParaRPr>
          </a:p>
          <a:p>
            <a:pPr algn="r" rtl="1"/>
            <a:r>
              <a:rPr lang="fa-IR" sz="1600" dirty="0" smtClean="0">
                <a:solidFill>
                  <a:srgbClr val="FF0000"/>
                </a:solidFill>
              </a:rPr>
              <a:t>پوشش </a:t>
            </a:r>
            <a:r>
              <a:rPr lang="fa-IR" sz="1600" dirty="0">
                <a:solidFill>
                  <a:srgbClr val="FF0000"/>
                </a:solidFill>
              </a:rPr>
              <a:t>های ضد بازتابشی نیز برای کاهش بازتاب نور خورشید به کار رفته اند</a:t>
            </a:r>
            <a:r>
              <a:rPr lang="fa-IR" sz="1600" dirty="0">
                <a:solidFill>
                  <a:schemeClr val="bg1"/>
                </a:solidFill>
              </a:rPr>
              <a:t> اما اکنون شرکت بین المللی “براگون” تکنیک جدید هیدروژنی شده و ضد انعکاسی را ارایه کرده است که بسیار ساده بوده و در عین حال </a:t>
            </a:r>
            <a:r>
              <a:rPr lang="fa-IR" sz="1600" dirty="0">
                <a:solidFill>
                  <a:srgbClr val="FF0000"/>
                </a:solidFill>
              </a:rPr>
              <a:t>به تولید پوشش اسپری ارزان قیمتی</a:t>
            </a:r>
            <a:r>
              <a:rPr lang="fa-IR" sz="1600" dirty="0">
                <a:solidFill>
                  <a:schemeClr val="bg1"/>
                </a:solidFill>
              </a:rPr>
              <a:t> برای حل این مشکل منجر شده است. بر اساس گزارش “گیزمگ” در این تکنیک جدید </a:t>
            </a:r>
            <a:r>
              <a:rPr lang="fa-IR" sz="1600" dirty="0">
                <a:solidFill>
                  <a:srgbClr val="FF0000"/>
                </a:solidFill>
              </a:rPr>
              <a:t>لایه های مولکولی در ابعاد نانویی </a:t>
            </a:r>
            <a:r>
              <a:rPr lang="fa-IR" sz="1600" dirty="0">
                <a:solidFill>
                  <a:schemeClr val="bg1"/>
                </a:solidFill>
              </a:rPr>
              <a:t>به کار گرفته می شود و این به معنای آن است که سازندگان سلول های خورشیدی می توانند تولیدات خود را با استفاده از این لایه ها پوشانده و محصولی با راندمان بالاتر تولید کنند.</a:t>
            </a:r>
          </a:p>
        </p:txBody>
      </p:sp>
      <p:sp>
        <p:nvSpPr>
          <p:cNvPr id="4" name="Rectangle 3"/>
          <p:cNvSpPr/>
          <p:nvPr/>
        </p:nvSpPr>
        <p:spPr>
          <a:xfrm>
            <a:off x="914400" y="738454"/>
            <a:ext cx="10488706" cy="2308324"/>
          </a:xfrm>
          <a:prstGeom prst="rect">
            <a:avLst/>
          </a:prstGeom>
        </p:spPr>
        <p:txBody>
          <a:bodyPr wrap="square">
            <a:spAutoFit/>
          </a:bodyPr>
          <a:lstStyle/>
          <a:p>
            <a:pPr algn="r" rtl="1"/>
            <a:r>
              <a:rPr lang="fa-IR" sz="1600" dirty="0">
                <a:solidFill>
                  <a:schemeClr val="bg1"/>
                </a:solidFill>
              </a:rPr>
              <a:t>صنعت فتوولتائیک در سرتاسر جهان صنعت چند میلیارد دلاری ای بوده که در حال کمک کردن به رشد و توسعه فناوری خورشیدی است.</a:t>
            </a:r>
          </a:p>
          <a:p>
            <a:pPr algn="r" rtl="1"/>
            <a:r>
              <a:rPr lang="fa-IR" sz="1600" dirty="0">
                <a:solidFill>
                  <a:schemeClr val="bg1"/>
                </a:solidFill>
              </a:rPr>
              <a:t>برنامه سیستم های نیروی فتوولتائیک برای مثال، </a:t>
            </a:r>
            <a:r>
              <a:rPr lang="fa-IR" sz="1600" dirty="0">
                <a:solidFill>
                  <a:srgbClr val="FF0000"/>
                </a:solidFill>
              </a:rPr>
              <a:t>موافقتنامه تحقیق و توسعه گروهی ای بوده که آژانس بین المللی انرژی از آن حمایت می کند</a:t>
            </a:r>
            <a:r>
              <a:rPr lang="fa-IR" sz="1600" dirty="0">
                <a:solidFill>
                  <a:schemeClr val="bg1"/>
                </a:solidFill>
              </a:rPr>
              <a:t>.</a:t>
            </a:r>
          </a:p>
          <a:p>
            <a:pPr algn="r" rtl="1"/>
            <a:r>
              <a:rPr lang="fa-IR" sz="1600" dirty="0">
                <a:solidFill>
                  <a:schemeClr val="bg1"/>
                </a:solidFill>
              </a:rPr>
              <a:t>این طرح از طریق شبکه ای از تیم های ملی کشورهای عضو، که شامل ایالات متحده هم می شود، فعالیت می کند. ماموریت آن “بهبود همکاری های بین المللی ای است که موجب می شوند انرژی خورشیدی فتوولتائیک در آینده نزدیک به منبع انرژی تجدید شونده مهمی مبدل گردد.”</a:t>
            </a:r>
          </a:p>
          <a:p>
            <a:pPr algn="r" rtl="1"/>
            <a:r>
              <a:rPr lang="fa-IR" sz="1600" dirty="0">
                <a:solidFill>
                  <a:schemeClr val="bg1"/>
                </a:solidFill>
              </a:rPr>
              <a:t>به منظور حمایت از این گسترش، شرکای این برنامه – ۲۱ کشور  – </a:t>
            </a:r>
            <a:r>
              <a:rPr lang="fa-IR" sz="1600" dirty="0">
                <a:solidFill>
                  <a:srgbClr val="FF0000"/>
                </a:solidFill>
              </a:rPr>
              <a:t>جهت کاهش هزینه فناوری </a:t>
            </a:r>
            <a:r>
              <a:rPr lang="fa-IR" sz="1600" dirty="0">
                <a:solidFill>
                  <a:schemeClr val="bg1"/>
                </a:solidFill>
              </a:rPr>
              <a:t>فتوولتائیک و از میان برداشتن مشکلات فنی و سایر موانع برسر راه توسعه آن، </a:t>
            </a:r>
            <a:r>
              <a:rPr lang="fa-IR" sz="1600" dirty="0">
                <a:solidFill>
                  <a:srgbClr val="FF0000"/>
                </a:solidFill>
              </a:rPr>
              <a:t>اطلاعات خود در خصوص عملکرد سیستم های فتوولتائیک، دستورالعمل های طراحی، روش های برنامه ریزی و دیگر جوانب این فناوری را به اشتراک می گذارند</a:t>
            </a:r>
            <a:r>
              <a:rPr lang="fa-IR" sz="1600" dirty="0">
                <a:solidFill>
                  <a:schemeClr val="bg1"/>
                </a:solidFill>
              </a:rPr>
              <a:t>.</a:t>
            </a:r>
          </a:p>
          <a:p>
            <a:pPr algn="r" rtl="1"/>
            <a:r>
              <a:rPr lang="fa-IR" sz="1600" dirty="0">
                <a:solidFill>
                  <a:schemeClr val="bg1"/>
                </a:solidFill>
              </a:rPr>
              <a:t>تحقیقات در آزمایشگاه ملی انرژی تجدید شونده، در حال کمک به کاهش های احتمالی در هزینه فتوولتائیک است. پیشرفت های مهم علمی شامل سازه های نانو (در سطح مولکولی) و نقطه ها و میله های کوانتوم است. </a:t>
            </a:r>
          </a:p>
        </p:txBody>
      </p:sp>
      <p:sp>
        <p:nvSpPr>
          <p:cNvPr id="5" name="Slide Number Placeholder 4"/>
          <p:cNvSpPr>
            <a:spLocks noGrp="1"/>
          </p:cNvSpPr>
          <p:nvPr>
            <p:ph type="sldNum" sz="quarter" idx="12"/>
          </p:nvPr>
        </p:nvSpPr>
        <p:spPr/>
        <p:txBody>
          <a:bodyPr/>
          <a:lstStyle/>
          <a:p>
            <a:r>
              <a:rPr lang="en-US" sz="1000" dirty="0" smtClean="0">
                <a:solidFill>
                  <a:schemeClr val="bg1"/>
                </a:solidFill>
              </a:rPr>
              <a:t>8/23</a:t>
            </a:r>
            <a:endParaRPr lang="en-US" sz="1000" dirty="0">
              <a:solidFill>
                <a:schemeClr val="bg1"/>
              </a:solidFill>
            </a:endParaRPr>
          </a:p>
        </p:txBody>
      </p:sp>
    </p:spTree>
    <p:extLst>
      <p:ext uri="{BB962C8B-B14F-4D97-AF65-F5344CB8AC3E}">
        <p14:creationId xmlns:p14="http://schemas.microsoft.com/office/powerpoint/2010/main" val="5524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991970" y="470648"/>
            <a:ext cx="5472953" cy="830997"/>
          </a:xfrm>
          <a:prstGeom prst="rect">
            <a:avLst/>
          </a:prstGeom>
          <a:noFill/>
        </p:spPr>
        <p:txBody>
          <a:bodyPr wrap="square" rtlCol="0">
            <a:spAutoFit/>
          </a:bodyPr>
          <a:lstStyle/>
          <a:p>
            <a:pPr algn="ctr" rtl="1"/>
            <a:r>
              <a:rPr lang="fa-IR" sz="2400" dirty="0" smtClean="0">
                <a:solidFill>
                  <a:schemeClr val="bg1"/>
                </a:solidFill>
                <a:latin typeface="Adobe Arabic" panose="02040503050201020203" pitchFamily="18" charset="-78"/>
                <a:cs typeface="Adobe Arabic" panose="02040503050201020203" pitchFamily="18" charset="-78"/>
              </a:rPr>
              <a:t>در چند دهه ی گذشته نقاط کوانتومی استفاده شده در سلول های خورشیدی به صورت انواع مختلفی ساخته شده است ازجمله :</a:t>
            </a:r>
            <a:endParaRPr lang="en-US" sz="2400" dirty="0">
              <a:solidFill>
                <a:schemeClr val="bg1"/>
              </a:solidFill>
              <a:latin typeface="Adobe Arabic" panose="02040503050201020203" pitchFamily="18" charset="-78"/>
              <a:cs typeface="Adobe Arabic" panose="02040503050201020203" pitchFamily="18" charset="-78"/>
            </a:endParaRPr>
          </a:p>
        </p:txBody>
      </p:sp>
      <p:sp>
        <p:nvSpPr>
          <p:cNvPr id="5" name="Rectangle 4"/>
          <p:cNvSpPr/>
          <p:nvPr/>
        </p:nvSpPr>
        <p:spPr>
          <a:xfrm>
            <a:off x="1883391" y="2191487"/>
            <a:ext cx="6942361" cy="3108543"/>
          </a:xfrm>
          <a:prstGeom prst="rect">
            <a:avLst/>
          </a:prstGeom>
        </p:spPr>
        <p:txBody>
          <a:bodyPr wrap="square">
            <a:spAutoFit/>
          </a:bodyPr>
          <a:lstStyle/>
          <a:p>
            <a:pPr marL="285750" indent="-285750">
              <a:buFont typeface="Wingdings" panose="05000000000000000000" pitchFamily="2" charset="2"/>
              <a:buChar char="ü"/>
            </a:pPr>
            <a:r>
              <a:rPr lang="en-US" sz="2800" dirty="0" smtClean="0">
                <a:solidFill>
                  <a:srgbClr val="FF0000"/>
                </a:solidFill>
                <a:latin typeface="Adobe Arabic" panose="02040503050201020203" pitchFamily="18" charset="-78"/>
                <a:cs typeface="Adobe Arabic" panose="02040503050201020203" pitchFamily="18" charset="-78"/>
              </a:rPr>
              <a:t> </a:t>
            </a:r>
            <a:r>
              <a:rPr lang="en-US" sz="2800" dirty="0" err="1" smtClean="0">
                <a:solidFill>
                  <a:srgbClr val="FF0000"/>
                </a:solidFill>
                <a:latin typeface="Adobe Arabic" panose="02040503050201020203" pitchFamily="18" charset="-78"/>
                <a:cs typeface="Adobe Arabic" panose="02040503050201020203" pitchFamily="18" charset="-78"/>
              </a:rPr>
              <a:t>Schottky</a:t>
            </a:r>
            <a:r>
              <a:rPr lang="en-US" sz="2800" dirty="0" smtClean="0">
                <a:solidFill>
                  <a:srgbClr val="FF0000"/>
                </a:solidFill>
                <a:latin typeface="Adobe Arabic" panose="02040503050201020203" pitchFamily="18" charset="-78"/>
                <a:cs typeface="Adobe Arabic" panose="02040503050201020203" pitchFamily="18" charset="-78"/>
              </a:rPr>
              <a:t> solar cells </a:t>
            </a:r>
            <a:endParaRPr lang="fa-IR" sz="2800" dirty="0" smtClean="0">
              <a:solidFill>
                <a:srgbClr val="FF0000"/>
              </a:solidFill>
              <a:latin typeface="Adobe Arabic" panose="02040503050201020203" pitchFamily="18" charset="-78"/>
              <a:cs typeface="Adobe Arabic" panose="02040503050201020203" pitchFamily="18" charset="-78"/>
            </a:endParaRPr>
          </a:p>
          <a:p>
            <a:pPr marL="285750" indent="-285750">
              <a:buFont typeface="Wingdings" panose="05000000000000000000" pitchFamily="2" charset="2"/>
              <a:buChar char="ü"/>
            </a:pPr>
            <a:r>
              <a:rPr lang="en-US" sz="2800" dirty="0" err="1" smtClean="0">
                <a:solidFill>
                  <a:srgbClr val="FF0000"/>
                </a:solidFill>
                <a:latin typeface="Adobe Arabic" panose="02040503050201020203" pitchFamily="18" charset="-78"/>
                <a:cs typeface="Adobe Arabic" panose="02040503050201020203" pitchFamily="18" charset="-78"/>
              </a:rPr>
              <a:t>Depleated</a:t>
            </a:r>
            <a:r>
              <a:rPr lang="en-US" sz="2800" dirty="0" smtClean="0">
                <a:solidFill>
                  <a:srgbClr val="FF0000"/>
                </a:solidFill>
                <a:latin typeface="Adobe Arabic" panose="02040503050201020203" pitchFamily="18" charset="-78"/>
                <a:cs typeface="Adobe Arabic" panose="02040503050201020203" pitchFamily="18" charset="-78"/>
              </a:rPr>
              <a:t> </a:t>
            </a:r>
            <a:r>
              <a:rPr lang="en-US" sz="2800" dirty="0" err="1" smtClean="0">
                <a:solidFill>
                  <a:srgbClr val="FF0000"/>
                </a:solidFill>
                <a:latin typeface="Adobe Arabic" panose="02040503050201020203" pitchFamily="18" charset="-78"/>
                <a:cs typeface="Adobe Arabic" panose="02040503050201020203" pitchFamily="18" charset="-78"/>
              </a:rPr>
              <a:t>heterojunction</a:t>
            </a:r>
            <a:r>
              <a:rPr lang="en-US" sz="2800" dirty="0" smtClean="0">
                <a:solidFill>
                  <a:srgbClr val="FF0000"/>
                </a:solidFill>
                <a:latin typeface="Adobe Arabic" panose="02040503050201020203" pitchFamily="18" charset="-78"/>
                <a:cs typeface="Adobe Arabic" panose="02040503050201020203" pitchFamily="18" charset="-78"/>
              </a:rPr>
              <a:t> solar cells</a:t>
            </a:r>
          </a:p>
          <a:p>
            <a:pPr marL="285750" indent="-285750">
              <a:buFont typeface="Wingdings" panose="05000000000000000000" pitchFamily="2" charset="2"/>
              <a:buChar char="ü"/>
            </a:pPr>
            <a:r>
              <a:rPr lang="en-US" sz="2800" dirty="0" smtClean="0">
                <a:solidFill>
                  <a:srgbClr val="FF0000"/>
                </a:solidFill>
                <a:latin typeface="Adobe Arabic" panose="02040503050201020203" pitchFamily="18" charset="-78"/>
                <a:cs typeface="Adobe Arabic" panose="02040503050201020203" pitchFamily="18" charset="-78"/>
              </a:rPr>
              <a:t>Extremely thin absorber</a:t>
            </a:r>
            <a:r>
              <a:rPr lang="fa-IR" sz="2800" dirty="0" smtClean="0">
                <a:solidFill>
                  <a:srgbClr val="FF0000"/>
                </a:solidFill>
                <a:latin typeface="Adobe Arabic" panose="02040503050201020203" pitchFamily="18" charset="-78"/>
                <a:cs typeface="Adobe Arabic" panose="02040503050201020203" pitchFamily="18" charset="-78"/>
              </a:rPr>
              <a:t> </a:t>
            </a:r>
            <a:r>
              <a:rPr lang="en-US" sz="2800" dirty="0" smtClean="0">
                <a:solidFill>
                  <a:srgbClr val="FF0000"/>
                </a:solidFill>
                <a:latin typeface="Adobe Arabic" panose="02040503050201020203" pitchFamily="18" charset="-78"/>
                <a:cs typeface="Adobe Arabic" panose="02040503050201020203" pitchFamily="18" charset="-78"/>
              </a:rPr>
              <a:t>cells </a:t>
            </a:r>
            <a:endParaRPr lang="fa-IR" sz="2800" dirty="0" smtClean="0">
              <a:solidFill>
                <a:srgbClr val="FF0000"/>
              </a:solidFill>
              <a:latin typeface="Adobe Arabic" panose="02040503050201020203" pitchFamily="18" charset="-78"/>
              <a:cs typeface="Adobe Arabic" panose="02040503050201020203" pitchFamily="18" charset="-78"/>
            </a:endParaRPr>
          </a:p>
          <a:p>
            <a:pPr marL="285750" indent="-285750">
              <a:buFont typeface="Wingdings" panose="05000000000000000000" pitchFamily="2" charset="2"/>
              <a:buChar char="ü"/>
            </a:pPr>
            <a:r>
              <a:rPr lang="en-US" sz="2800" dirty="0" smtClean="0">
                <a:solidFill>
                  <a:srgbClr val="FF0000"/>
                </a:solidFill>
                <a:latin typeface="Adobe Arabic" panose="02040503050201020203" pitchFamily="18" charset="-78"/>
                <a:cs typeface="Adobe Arabic" panose="02040503050201020203" pitchFamily="18" charset="-78"/>
              </a:rPr>
              <a:t> </a:t>
            </a:r>
            <a:r>
              <a:rPr lang="en-US" sz="2800" dirty="0">
                <a:solidFill>
                  <a:srgbClr val="FF0000"/>
                </a:solidFill>
                <a:latin typeface="Adobe Arabic" panose="02040503050201020203" pitchFamily="18" charset="-78"/>
                <a:cs typeface="Adobe Arabic" panose="02040503050201020203" pitchFamily="18" charset="-78"/>
              </a:rPr>
              <a:t>Inorganic–organic </a:t>
            </a:r>
            <a:r>
              <a:rPr lang="en-US" sz="2800" dirty="0" err="1">
                <a:solidFill>
                  <a:srgbClr val="FF0000"/>
                </a:solidFill>
                <a:latin typeface="Adobe Arabic" panose="02040503050201020203" pitchFamily="18" charset="-78"/>
                <a:cs typeface="Adobe Arabic" panose="02040503050201020203" pitchFamily="18" charset="-78"/>
              </a:rPr>
              <a:t>heterojunction</a:t>
            </a:r>
            <a:r>
              <a:rPr lang="en-US" sz="2800" dirty="0">
                <a:solidFill>
                  <a:srgbClr val="FF0000"/>
                </a:solidFill>
                <a:latin typeface="Adobe Arabic" panose="02040503050201020203" pitchFamily="18" charset="-78"/>
                <a:cs typeface="Adobe Arabic" panose="02040503050201020203" pitchFamily="18" charset="-78"/>
              </a:rPr>
              <a:t> solar </a:t>
            </a:r>
            <a:r>
              <a:rPr lang="en-US" sz="2800" dirty="0" smtClean="0">
                <a:solidFill>
                  <a:srgbClr val="FF0000"/>
                </a:solidFill>
                <a:latin typeface="Adobe Arabic" panose="02040503050201020203" pitchFamily="18" charset="-78"/>
                <a:cs typeface="Adobe Arabic" panose="02040503050201020203" pitchFamily="18" charset="-78"/>
              </a:rPr>
              <a:t>cells</a:t>
            </a:r>
            <a:endParaRPr lang="fa-IR" sz="2800" dirty="0" smtClean="0">
              <a:solidFill>
                <a:srgbClr val="FF0000"/>
              </a:solidFill>
              <a:latin typeface="Adobe Arabic" panose="02040503050201020203" pitchFamily="18" charset="-78"/>
              <a:cs typeface="Adobe Arabic" panose="02040503050201020203" pitchFamily="18" charset="-78"/>
            </a:endParaRPr>
          </a:p>
          <a:p>
            <a:pPr marL="285750" indent="-285750">
              <a:buFont typeface="Wingdings" panose="05000000000000000000" pitchFamily="2" charset="2"/>
              <a:buChar char="ü"/>
            </a:pPr>
            <a:r>
              <a:rPr lang="fr-FR" sz="2800" dirty="0" smtClean="0">
                <a:solidFill>
                  <a:schemeClr val="bg1"/>
                </a:solidFill>
                <a:latin typeface="Adobe Arabic" panose="02040503050201020203" pitchFamily="18" charset="-78"/>
                <a:cs typeface="Adobe Arabic" panose="02040503050201020203" pitchFamily="18" charset="-78"/>
              </a:rPr>
              <a:t> </a:t>
            </a:r>
            <a:r>
              <a:rPr lang="en-US" sz="2800" dirty="0">
                <a:solidFill>
                  <a:schemeClr val="bg1"/>
                </a:solidFill>
                <a:latin typeface="Adobe Arabic" panose="02040503050201020203" pitchFamily="18" charset="-78"/>
                <a:cs typeface="Adobe Arabic" panose="02040503050201020203" pitchFamily="18" charset="-78"/>
              </a:rPr>
              <a:t>Bulk </a:t>
            </a:r>
            <a:r>
              <a:rPr lang="en-US" sz="2800" dirty="0" err="1">
                <a:solidFill>
                  <a:schemeClr val="bg1"/>
                </a:solidFill>
                <a:latin typeface="Adobe Arabic" panose="02040503050201020203" pitchFamily="18" charset="-78"/>
                <a:cs typeface="Adobe Arabic" panose="02040503050201020203" pitchFamily="18" charset="-78"/>
              </a:rPr>
              <a:t>heterojunction</a:t>
            </a:r>
            <a:r>
              <a:rPr lang="en-US" sz="2800" dirty="0">
                <a:solidFill>
                  <a:schemeClr val="bg1"/>
                </a:solidFill>
                <a:latin typeface="Adobe Arabic" panose="02040503050201020203" pitchFamily="18" charset="-78"/>
                <a:cs typeface="Adobe Arabic" panose="02040503050201020203" pitchFamily="18" charset="-78"/>
              </a:rPr>
              <a:t> (polymer) solar </a:t>
            </a:r>
            <a:r>
              <a:rPr lang="en-US" sz="2800" dirty="0" smtClean="0">
                <a:solidFill>
                  <a:schemeClr val="bg1"/>
                </a:solidFill>
                <a:latin typeface="Adobe Arabic" panose="02040503050201020203" pitchFamily="18" charset="-78"/>
                <a:cs typeface="Adobe Arabic" panose="02040503050201020203" pitchFamily="18" charset="-78"/>
              </a:rPr>
              <a:t>cells</a:t>
            </a:r>
            <a:endParaRPr lang="fa-IR" sz="2800" dirty="0" smtClean="0">
              <a:solidFill>
                <a:schemeClr val="bg1"/>
              </a:solidFill>
              <a:latin typeface="Adobe Arabic" panose="02040503050201020203" pitchFamily="18" charset="-78"/>
              <a:cs typeface="Adobe Arabic" panose="02040503050201020203" pitchFamily="18" charset="-78"/>
            </a:endParaRPr>
          </a:p>
          <a:p>
            <a:pPr marL="285750" indent="-285750">
              <a:buFont typeface="Wingdings" panose="05000000000000000000" pitchFamily="2" charset="2"/>
              <a:buChar char="ü"/>
            </a:pPr>
            <a:r>
              <a:rPr lang="fr-FR" sz="2800" dirty="0" smtClean="0">
                <a:solidFill>
                  <a:schemeClr val="bg1"/>
                </a:solidFill>
                <a:latin typeface="Adobe Arabic" panose="02040503050201020203" pitchFamily="18" charset="-78"/>
                <a:cs typeface="Adobe Arabic" panose="02040503050201020203" pitchFamily="18" charset="-78"/>
              </a:rPr>
              <a:t> </a:t>
            </a:r>
            <a:r>
              <a:rPr lang="en-US" sz="2800" dirty="0" smtClean="0">
                <a:solidFill>
                  <a:schemeClr val="bg1"/>
                </a:solidFill>
                <a:latin typeface="Adobe Arabic" panose="02040503050201020203" pitchFamily="18" charset="-78"/>
                <a:cs typeface="Adobe Arabic" panose="02040503050201020203" pitchFamily="18" charset="-78"/>
              </a:rPr>
              <a:t>Quantum dot sensitized solar cells (QDSSCS)</a:t>
            </a:r>
            <a:endParaRPr lang="en-US" sz="2800" dirty="0">
              <a:solidFill>
                <a:schemeClr val="bg1"/>
              </a:solidFill>
              <a:latin typeface="Adobe Arabic" panose="02040503050201020203" pitchFamily="18" charset="-78"/>
              <a:cs typeface="Adobe Arabic" panose="02040503050201020203" pitchFamily="18" charset="-78"/>
            </a:endParaRPr>
          </a:p>
        </p:txBody>
      </p:sp>
      <p:sp>
        <p:nvSpPr>
          <p:cNvPr id="6" name="Slide Number Placeholder 5"/>
          <p:cNvSpPr>
            <a:spLocks noGrp="1"/>
          </p:cNvSpPr>
          <p:nvPr>
            <p:ph type="sldNum" sz="quarter" idx="12"/>
          </p:nvPr>
        </p:nvSpPr>
        <p:spPr/>
        <p:txBody>
          <a:bodyPr/>
          <a:lstStyle/>
          <a:p>
            <a:r>
              <a:rPr lang="en-US" dirty="0" smtClean="0">
                <a:solidFill>
                  <a:schemeClr val="bg1"/>
                </a:solidFill>
              </a:rPr>
              <a:t>9/23</a:t>
            </a:r>
            <a:endParaRPr lang="en-US" dirty="0">
              <a:solidFill>
                <a:schemeClr val="bg1"/>
              </a:solidFill>
            </a:endParaRPr>
          </a:p>
        </p:txBody>
      </p:sp>
    </p:spTree>
    <p:extLst>
      <p:ext uri="{BB962C8B-B14F-4D97-AF65-F5344CB8AC3E}">
        <p14:creationId xmlns:p14="http://schemas.microsoft.com/office/powerpoint/2010/main" val="36274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w Cen MT"/>
        <a:ea typeface=""/>
        <a:cs typeface="Times New Roman"/>
      </a:majorFont>
      <a:minorFont>
        <a:latin typeface="Tw Cen MT"/>
        <a:ea typeface=""/>
        <a:cs typeface="Adobe Arabic"/>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855</TotalTime>
  <Words>2574</Words>
  <Application>Microsoft Office PowerPoint</Application>
  <PresentationFormat>Widescreen</PresentationFormat>
  <Paragraphs>214</Paragraphs>
  <Slides>23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Adobe Arabic</vt:lpstr>
      <vt:lpstr>AdvEPSTIM</vt:lpstr>
      <vt:lpstr>AdvEPSTIM-I</vt:lpstr>
      <vt:lpstr>AdvPSTim-B</vt:lpstr>
      <vt:lpstr>Arial</vt:lpstr>
      <vt:lpstr>B Titr</vt:lpstr>
      <vt:lpstr>Calibri</vt:lpstr>
      <vt:lpstr>Tahoma</vt:lpstr>
      <vt:lpstr>Times New Roman</vt:lpstr>
      <vt:lpstr>Trebuchet MS</vt:lpstr>
      <vt:lpstr>Tw Cen MT</vt:lpstr>
      <vt:lpstr>Wingdings</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z.sadjadi</dc:creator>
  <cp:lastModifiedBy>omid</cp:lastModifiedBy>
  <cp:revision>85</cp:revision>
  <dcterms:created xsi:type="dcterms:W3CDTF">2013-12-20T08:37:03Z</dcterms:created>
  <dcterms:modified xsi:type="dcterms:W3CDTF">2018-06-02T13:39:03Z</dcterms:modified>
</cp:coreProperties>
</file>