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9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1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1363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69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190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69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13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27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68866-061E-4E2E-BEED-EFD3E3B0EE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01783"/>
      </p:ext>
    </p:extLst>
  </p:cSld>
  <p:clrMapOvr>
    <a:masterClrMapping/>
  </p:clrMapOvr>
  <p:transition advTm="3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0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5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6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4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2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3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99C3A-8E2A-403D-B04F-C64E9240151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AC9D1-309D-4E06-B91B-36F79735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7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4"/>
          <p:cNvSpPr>
            <a:spLocks noChangeArrowheads="1"/>
          </p:cNvSpPr>
          <p:nvPr/>
        </p:nvSpPr>
        <p:spPr bwMode="auto">
          <a:xfrm>
            <a:off x="1847851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dirty="0">
                <a:latin typeface="Arial" pitchFamily="34" charset="0"/>
                <a:cs typeface="B Titr" pitchFamily="2" charset="-78"/>
              </a:rPr>
              <a:t>فصل پنجم :</a:t>
            </a:r>
          </a:p>
          <a:p>
            <a:pPr algn="ctr"/>
            <a:endParaRPr lang="fa-IR" sz="3200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3200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ارتباط پزشك -  بيمار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2800" b="1" dirty="0">
              <a:latin typeface="Arial" pitchFamily="34" charset="0"/>
              <a:cs typeface="Lotus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رابطه بيمار- متخصص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پذيرش توصيه پزشكي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جنبه هاي روانشناختي بستري شدن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آمادگي براي جراحي </a:t>
            </a:r>
            <a:endParaRPr lang="en-US" sz="2800" b="1" dirty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8813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4"/>
          <p:cNvSpPr>
            <a:spLocks noChangeArrowheads="1"/>
          </p:cNvSpPr>
          <p:nvPr/>
        </p:nvSpPr>
        <p:spPr bwMode="auto">
          <a:xfrm>
            <a:off x="1416051" y="260351"/>
            <a:ext cx="8640763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رضايت بيمار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نارضايتي از جنبه هاي مختلف مشاوره متخصصان سلامت به ويژه :</a:t>
            </a: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جنبه هاي عاطفي ( مثل فقدان درك و حمايت هيجاني )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جنبه هاي رفتاري ( مثل تجـويز دارو ، تـوضيح كافـي )</a:t>
            </a:r>
          </a:p>
          <a:p>
            <a:pPr>
              <a:buFont typeface="Wingdings 2" pitchFamily="18" charset="2"/>
              <a:buNone/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صـلاحيت ( مثـل منـاسب بـودن ارجـاع ، تـشخيـص )</a:t>
            </a:r>
          </a:p>
          <a:p>
            <a:pPr>
              <a:buFont typeface="Wingdings 2" pitchFamily="18" charset="2"/>
              <a:buNone/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درك بيمار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درك بيمار از ماهيت بيماري خود        پذيرش برنامه درمان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پيشنهادي و فرايندهاي مرتبط يادآوري بيمار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گزارش رضايت كـامل از مشاوره و درك خوبـي از بيمـاري 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26979" name="Line 5"/>
          <p:cNvSpPr>
            <a:spLocks noChangeShapeType="1"/>
          </p:cNvSpPr>
          <p:nvPr/>
        </p:nvSpPr>
        <p:spPr bwMode="auto">
          <a:xfrm flipH="1">
            <a:off x="5159375" y="45085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773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4"/>
          <p:cNvSpPr>
            <a:spLocks noChangeArrowheads="1"/>
          </p:cNvSpPr>
          <p:nvPr/>
        </p:nvSpPr>
        <p:spPr bwMode="auto">
          <a:xfrm>
            <a:off x="1558925" y="188913"/>
            <a:ext cx="864235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يادآوري بيمار</a:t>
            </a: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گـزارش رضـايت كـامل از مشـاوره و درك خوبـي از بيمـاري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عوامل روانشناختي مؤثر در افزايش يادآوري اطلاعات در پذيرش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( لي ، 1989 ):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- كاهش اضطراب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- افزايش دانش پزشكي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- سطح هوش بالاتر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- اميت و فراواني اظهارات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- اثر تقدم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28003" name="Line 5"/>
          <p:cNvSpPr>
            <a:spLocks noChangeShapeType="1"/>
          </p:cNvSpPr>
          <p:nvPr/>
        </p:nvSpPr>
        <p:spPr bwMode="auto">
          <a:xfrm flipH="1">
            <a:off x="6456364" y="2781300"/>
            <a:ext cx="158273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28004" name="Line 6"/>
          <p:cNvSpPr>
            <a:spLocks noChangeShapeType="1"/>
          </p:cNvSpPr>
          <p:nvPr/>
        </p:nvSpPr>
        <p:spPr bwMode="auto">
          <a:xfrm flipH="1">
            <a:off x="6456364" y="2781301"/>
            <a:ext cx="1582737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28005" name="Line 7"/>
          <p:cNvSpPr>
            <a:spLocks noChangeShapeType="1"/>
          </p:cNvSpPr>
          <p:nvPr/>
        </p:nvSpPr>
        <p:spPr bwMode="auto">
          <a:xfrm flipH="1">
            <a:off x="6529388" y="2781301"/>
            <a:ext cx="15113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28006" name="Line 8"/>
          <p:cNvSpPr>
            <a:spLocks noChangeShapeType="1"/>
          </p:cNvSpPr>
          <p:nvPr/>
        </p:nvSpPr>
        <p:spPr bwMode="auto">
          <a:xfrm flipH="1">
            <a:off x="6527800" y="2781300"/>
            <a:ext cx="151130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28007" name="Line 9"/>
          <p:cNvSpPr>
            <a:spLocks noChangeShapeType="1"/>
          </p:cNvSpPr>
          <p:nvPr/>
        </p:nvSpPr>
        <p:spPr bwMode="auto">
          <a:xfrm flipH="1">
            <a:off x="6456364" y="2781301"/>
            <a:ext cx="1582737" cy="309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1262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4"/>
          <p:cNvSpPr>
            <a:spLocks noChangeArrowheads="1"/>
          </p:cNvSpPr>
          <p:nvPr/>
        </p:nvSpPr>
        <p:spPr bwMode="auto">
          <a:xfrm>
            <a:off x="1774826" y="1889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متغيرهاي مؤثر در پذيرش 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b="1">
                <a:latin typeface="Arial" pitchFamily="34" charset="0"/>
                <a:cs typeface="B Lotus" pitchFamily="2" charset="-78"/>
              </a:rPr>
              <a:t>                                                 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ويژگي هاي شخصيتي بيمار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ويژگي هاي برنامه درماني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سيماي باليني بيماري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ارتباط بين مراقبت كننده و بيمار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مجموعه باليني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 ( همدس ، 1991 )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29027" name="Line 5"/>
          <p:cNvSpPr>
            <a:spLocks noChangeShapeType="1"/>
          </p:cNvSpPr>
          <p:nvPr/>
        </p:nvSpPr>
        <p:spPr bwMode="auto">
          <a:xfrm flipH="1">
            <a:off x="6240464" y="1412876"/>
            <a:ext cx="18002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9028" name="Line 6"/>
          <p:cNvSpPr>
            <a:spLocks noChangeShapeType="1"/>
          </p:cNvSpPr>
          <p:nvPr/>
        </p:nvSpPr>
        <p:spPr bwMode="auto">
          <a:xfrm flipH="1">
            <a:off x="6240464" y="1412875"/>
            <a:ext cx="1800225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9029" name="Line 7"/>
          <p:cNvSpPr>
            <a:spLocks noChangeShapeType="1"/>
          </p:cNvSpPr>
          <p:nvPr/>
        </p:nvSpPr>
        <p:spPr bwMode="auto">
          <a:xfrm flipH="1">
            <a:off x="6240464" y="1412876"/>
            <a:ext cx="1800225" cy="2303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9030" name="Line 8"/>
          <p:cNvSpPr>
            <a:spLocks noChangeShapeType="1"/>
          </p:cNvSpPr>
          <p:nvPr/>
        </p:nvSpPr>
        <p:spPr bwMode="auto">
          <a:xfrm flipH="1">
            <a:off x="6240464" y="1412876"/>
            <a:ext cx="1800225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9031" name="Line 9"/>
          <p:cNvSpPr>
            <a:spLocks noChangeShapeType="1"/>
          </p:cNvSpPr>
          <p:nvPr/>
        </p:nvSpPr>
        <p:spPr bwMode="auto">
          <a:xfrm flipH="1">
            <a:off x="6240464" y="1412875"/>
            <a:ext cx="1800225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096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4"/>
          <p:cNvSpPr>
            <a:spLocks noChangeArrowheads="1"/>
          </p:cNvSpPr>
          <p:nvPr/>
        </p:nvSpPr>
        <p:spPr bwMode="auto">
          <a:xfrm>
            <a:off x="1631950" y="260350"/>
            <a:ext cx="8713788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ابعاد روانشناختي بستري شدن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بروز تغييرات در برنامه معمول روزانه و از دست دادن امور خصوصي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استقلال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سردرگمي بيماران از دورنماي بستري شدن از لحظه پذيرش و نگراني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از نقش اجباري كه بايد ناتمام پشت سر بگذارد ، اضطراب و افسردگي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نگـراني از نتـايج آزمـايش يا جراحي ( بـي خوابـي ، كـابوس هـاي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وحشتناك ، ناتـواني در تمركـز حواس ) ( تيلور ، 1995 )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5784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4"/>
          <p:cNvSpPr>
            <a:spLocks noChangeArrowheads="1"/>
          </p:cNvSpPr>
          <p:nvPr/>
        </p:nvSpPr>
        <p:spPr bwMode="auto">
          <a:xfrm>
            <a:off x="1919289" y="6207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r>
              <a:rPr lang="fa-IR" sz="32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آمادگي براي جراحي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فيزيولوژيكي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روانشناختي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انواعي از درجه بندي هاي باليني( مثل درجه بندي اضطراب )، نشانه هاي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جسماني ( مثل فشارخون ) ، تجويز دارو قبل از عمل ( مثل مسكن هايي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كه درد را كاهش مي دهند ) .</a:t>
            </a: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مهمترين اقـدام          بيـان اطلاعـات به بيمـار در مـورد : شيـوه عمل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( زمان ومدت ) ، اطلاعات حسي ( ماهيت و مدت درد )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ارائـه دستورهايي در مورد رفتارهاي مؤثر در بهبودي ( ماننـد استـراحت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در بستر، تمرين هاي ورزشي سبك) و رفتارهاي پرهيزي(خارش ، سيگار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كشيدن)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آگاهي از تفاوت هاي فردي در آماده سازي براي جراحي مفيد است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( پيتز و فيليپس ، 1998 )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31075" name="Line 5"/>
          <p:cNvSpPr>
            <a:spLocks noChangeShapeType="1"/>
          </p:cNvSpPr>
          <p:nvPr/>
        </p:nvSpPr>
        <p:spPr bwMode="auto">
          <a:xfrm flipH="1">
            <a:off x="7535864" y="35004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1076" name="Line 6"/>
          <p:cNvSpPr>
            <a:spLocks noChangeShapeType="1"/>
          </p:cNvSpPr>
          <p:nvPr/>
        </p:nvSpPr>
        <p:spPr bwMode="auto">
          <a:xfrm flipH="1">
            <a:off x="6599239" y="9080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1077" name="Line 7"/>
          <p:cNvSpPr>
            <a:spLocks noChangeShapeType="1"/>
          </p:cNvSpPr>
          <p:nvPr/>
        </p:nvSpPr>
        <p:spPr bwMode="auto">
          <a:xfrm flipH="1">
            <a:off x="6599239" y="909638"/>
            <a:ext cx="9366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9589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4"/>
          <p:cNvSpPr>
            <a:spLocks noChangeArrowheads="1"/>
          </p:cNvSpPr>
          <p:nvPr/>
        </p:nvSpPr>
        <p:spPr bwMode="auto">
          <a:xfrm>
            <a:off x="1703388" y="260350"/>
            <a:ext cx="8640762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فوايد آماده سازي مؤثر براي جراحي :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1- فيزيولوژيكي          كاهش استرس          كاهش برانگيختگي دستگاه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عصبـي سمپـاتيك و پيشرفت هاي عملكرد « دستـگاه ايمنـي »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2- روانشناختـي          كاهش اضطراب و افسردگي و افزايش سطح مهار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شخصي           بهبـود مـؤثر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32099" name="Line 5"/>
          <p:cNvSpPr>
            <a:spLocks noChangeShapeType="1"/>
          </p:cNvSpPr>
          <p:nvPr/>
        </p:nvSpPr>
        <p:spPr bwMode="auto">
          <a:xfrm flipH="1">
            <a:off x="7535863" y="29972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2100" name="Line 6"/>
          <p:cNvSpPr>
            <a:spLocks noChangeShapeType="1"/>
          </p:cNvSpPr>
          <p:nvPr/>
        </p:nvSpPr>
        <p:spPr bwMode="auto">
          <a:xfrm flipH="1">
            <a:off x="5016501" y="29972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2101" name="Line 7"/>
          <p:cNvSpPr>
            <a:spLocks noChangeShapeType="1"/>
          </p:cNvSpPr>
          <p:nvPr/>
        </p:nvSpPr>
        <p:spPr bwMode="auto">
          <a:xfrm flipH="1">
            <a:off x="7535863" y="42926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2102" name="Line 8"/>
          <p:cNvSpPr>
            <a:spLocks noChangeShapeType="1"/>
          </p:cNvSpPr>
          <p:nvPr/>
        </p:nvSpPr>
        <p:spPr bwMode="auto">
          <a:xfrm flipH="1">
            <a:off x="8112126" y="494188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985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4"/>
          <p:cNvSpPr>
            <a:spLocks noChangeArrowheads="1"/>
          </p:cNvSpPr>
          <p:nvPr/>
        </p:nvSpPr>
        <p:spPr bwMode="auto">
          <a:xfrm>
            <a:off x="1774826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>
                <a:latin typeface="Arial" pitchFamily="34" charset="0"/>
                <a:cs typeface="B Titr" pitchFamily="2" charset="-78"/>
              </a:rPr>
              <a:t>فصل ششم :</a:t>
            </a:r>
          </a:p>
          <a:p>
            <a:pPr algn="ctr"/>
            <a:r>
              <a:rPr lang="fa-IR" sz="3200" b="1">
                <a:latin typeface="Arial" pitchFamily="34" charset="0"/>
                <a:cs typeface="B Titr" pitchFamily="2" charset="-78"/>
              </a:rPr>
              <a:t> </a:t>
            </a:r>
          </a:p>
          <a:p>
            <a:pPr algn="ctr"/>
            <a:endParaRPr lang="fa-IR" sz="3200" b="1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3200" b="1">
                <a:latin typeface="Arial" pitchFamily="34" charset="0"/>
                <a:cs typeface="B Titr" pitchFamily="2" charset="-78"/>
              </a:rPr>
              <a:t>عوامل روانشناختي بيماري</a:t>
            </a:r>
          </a:p>
          <a:p>
            <a:pPr algn="ctr"/>
            <a:endParaRPr lang="fa-IR" sz="3200" b="1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3200" b="1">
              <a:latin typeface="Arial" pitchFamily="34" charset="0"/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جسم وذهن در سلامت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نقش علل روانشناختي در مشكلات مزمن سلامت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مشكلات بيماري هاي مزمن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بيماري لاعلاج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سازگاري با بيماري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924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4"/>
          <p:cNvSpPr>
            <a:spLocks noChangeArrowheads="1"/>
          </p:cNvSpPr>
          <p:nvPr/>
        </p:nvSpPr>
        <p:spPr bwMode="auto">
          <a:xfrm>
            <a:off x="1416051" y="693738"/>
            <a:ext cx="8640763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رابطه متخصص - بيمار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سنگ بناي طبابت خوب و بخش بسيـار مهمـي در روانـشناسي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سلامت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WHO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، 1993 )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اختـصاص 60 تا80 درصد تـشخيص هاي پـزشكي از طريـق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مصاحبـه پـزشكي (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WHO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، 1994 )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3201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4"/>
          <p:cNvSpPr>
            <a:spLocks noChangeArrowheads="1"/>
          </p:cNvSpPr>
          <p:nvPr/>
        </p:nvSpPr>
        <p:spPr bwMode="auto">
          <a:xfrm>
            <a:off x="1631951" y="0"/>
            <a:ext cx="8640763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پژوهش در مورد ارتباط پزشك – بيمار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اهميت ارتباط خوب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دانشجويـان پـس از شركت در دوره مهـارت ارتباط با بيمـاران بـه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علائم كلامي وغير كلامي بيماران حرفه اي تر شدند ، بهتـر تشخيص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مي دادند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( ايوانز و همكاران </a:t>
            </a:r>
            <a:r>
              <a:rPr lang="fa-IR" sz="2800" b="1">
                <a:cs typeface="B Lotus" pitchFamily="2" charset="-78"/>
              </a:rPr>
              <a:t>1991، موهر1992، فريدريكسون و بول1992،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نقل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از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WHO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، 1993 )</a:t>
            </a:r>
          </a:p>
          <a:p>
            <a:pPr>
              <a:buFont typeface="Wingdings 2" pitchFamily="18" charset="2"/>
              <a:buNone/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فـقدان نظر مشترك در مـورد موفقيت يا عدم موفقيت فرايند مشاوره ، 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خوش بيني پزشكان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از نظر افـزايش پـذيرش درخواست هاي پـزشكي مهم است .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تبـادل اطلاعـات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522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4"/>
          <p:cNvSpPr>
            <a:spLocks noChangeArrowheads="1"/>
          </p:cNvSpPr>
          <p:nvPr/>
        </p:nvSpPr>
        <p:spPr bwMode="auto">
          <a:xfrm>
            <a:off x="1703388" y="188914"/>
            <a:ext cx="84963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2- اثر اتباط ضعيف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معاينه طبـي گروهي از پزشكان طي 74 معاينه طبـي از بيمـاران به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عمل آوردند قابل توجه بود ، 23 درصد از بيماران نگرانـي هايشان را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تمام و 69 درصد از پزشكان حرف بيماران را قطع و به سوي اختـلال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خاصي سـوق مي دادنـد و بيمـاران فقط 18 ثانيه صحبت مي كردنـد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( بكمن و فرانكل ، 1984 )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731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4"/>
          <p:cNvSpPr>
            <a:spLocks noChangeArrowheads="1"/>
          </p:cNvSpPr>
          <p:nvPr/>
        </p:nvSpPr>
        <p:spPr bwMode="auto">
          <a:xfrm>
            <a:off x="1524001" y="1889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تـوصيـه هاي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WHO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( 1993 ) به پـزشكان در مـورد مشاوره هـاي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پزشك – بيمار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سطح اطلاعات تخصصي را كه بـه كار مي برند بـازنگري كننـد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از كلمات بالقوه وحشت آور نظير سرطان يا غطده حتي بـه مفهوم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منفـي بازنـگري كننـد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بازنگري در توصيه ها به بيماران جهت قطعيت آنها و گمراه نشدن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بيماران بااطمينان ساختگي ( كاذب ) و يـا ناراحتي با شك آشكـار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ذهنـي پـزشك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1466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4"/>
          <p:cNvSpPr>
            <a:spLocks noChangeArrowheads="1"/>
          </p:cNvSpPr>
          <p:nvPr/>
        </p:nvSpPr>
        <p:spPr bwMode="auto">
          <a:xfrm>
            <a:off x="1701800" y="188913"/>
            <a:ext cx="864235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3200" b="1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 b="1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تشخيص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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استفاده پزشكان در تشخيص آگاهانه از علائم و نشانه هاي ارائه شده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توسط بيمار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</a:t>
            </a:r>
            <a:r>
              <a:rPr lang="fa-IR" sz="2800" b="1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حقيـقت تصميم گيـري بالينـي پـزشك بيشتـر شبيـه بـه الگـوي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فرضي – استثنايي است كه از قبل تعدادي فرضيه در فـرايند مشاوره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ارائـه و با سؤال هاي پـزشك ، آزمون مـي گردد ( واينمن ، 1987 )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723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4"/>
          <p:cNvSpPr>
            <a:spLocks noChangeArrowheads="1"/>
          </p:cNvSpPr>
          <p:nvPr/>
        </p:nvSpPr>
        <p:spPr bwMode="auto">
          <a:xfrm>
            <a:off x="1558925" y="188914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B Lotus" pitchFamily="2" charset="-78"/>
              </a:rPr>
              <a:t>مراحل الگـوي حل مسئله تشخيصي واينـمن 1987 :</a:t>
            </a: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اطلاعات در مورد نشانه هاي بيمار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فرضيه ها ( درباره علل و راه حل هاي احتمالي )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جستجوي اسنادها         </a:t>
            </a: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  <a:sym typeface="Wingdings 2" pitchFamily="18" charset="2"/>
              </a:rPr>
              <a:t> 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تجديد نظر         </a:t>
            </a: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اطلاع قبلي از بيمار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r>
              <a:rPr lang="fa-IR" sz="2400" b="1">
                <a:latin typeface="Arial" pitchFamily="34" charset="0"/>
                <a:cs typeface="B Lotus" pitchFamily="2" charset="-78"/>
              </a:rPr>
              <a:t>تصميم گيري باليني                                                               </a:t>
            </a:r>
          </a:p>
          <a:p>
            <a:r>
              <a:rPr lang="fa-IR" sz="2400" b="1">
                <a:latin typeface="Arial" pitchFamily="34" charset="0"/>
                <a:cs typeface="B Lotus" pitchFamily="2" charset="-78"/>
              </a:rPr>
              <a:t>منبع : جي . وايـنمن                                                                   </a:t>
            </a:r>
          </a:p>
        </p:txBody>
      </p:sp>
      <p:graphicFrame>
        <p:nvGraphicFramePr>
          <p:cNvPr id="122934" name="Group 54"/>
          <p:cNvGraphicFramePr>
            <a:graphicFrameLocks noGrp="1"/>
          </p:cNvGraphicFramePr>
          <p:nvPr>
            <p:ph/>
          </p:nvPr>
        </p:nvGraphicFramePr>
        <p:xfrm>
          <a:off x="5159375" y="2843214"/>
          <a:ext cx="1728788" cy="504825"/>
        </p:xfrm>
        <a:graphic>
          <a:graphicData uri="http://schemas.openxmlformats.org/drawingml/2006/table">
            <a:tbl>
              <a:tblPr rtl="1"/>
              <a:tblGrid>
                <a:gridCol w="172878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علايم، نشانه ها</a:t>
                      </a: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935" name="Group 55"/>
          <p:cNvGraphicFramePr>
            <a:graphicFrameLocks noGrp="1"/>
          </p:cNvGraphicFramePr>
          <p:nvPr/>
        </p:nvGraphicFramePr>
        <p:xfrm>
          <a:off x="5159375" y="3703638"/>
          <a:ext cx="1728788" cy="503238"/>
        </p:xfrm>
        <a:graphic>
          <a:graphicData uri="http://schemas.openxmlformats.org/drawingml/2006/table">
            <a:tbl>
              <a:tblPr rtl="1"/>
              <a:tblGrid>
                <a:gridCol w="17287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فرضيه ها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939" name="Group 59"/>
          <p:cNvGraphicFramePr>
            <a:graphicFrameLocks noGrp="1"/>
          </p:cNvGraphicFramePr>
          <p:nvPr/>
        </p:nvGraphicFramePr>
        <p:xfrm>
          <a:off x="7751764" y="3716338"/>
          <a:ext cx="1728787" cy="503238"/>
        </p:xfrm>
        <a:graphic>
          <a:graphicData uri="http://schemas.openxmlformats.org/drawingml/2006/table">
            <a:tbl>
              <a:tblPr rtl="1"/>
              <a:tblGrid>
                <a:gridCol w="17287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اطلاع قبلي از بيمار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937" name="Group 57"/>
          <p:cNvGraphicFramePr>
            <a:graphicFrameLocks noGrp="1"/>
          </p:cNvGraphicFramePr>
          <p:nvPr/>
        </p:nvGraphicFramePr>
        <p:xfrm>
          <a:off x="5159375" y="5805488"/>
          <a:ext cx="1728788" cy="503238"/>
        </p:xfrm>
        <a:graphic>
          <a:graphicData uri="http://schemas.openxmlformats.org/drawingml/2006/table">
            <a:tbl>
              <a:tblPr rtl="1"/>
              <a:tblGrid>
                <a:gridCol w="17287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تصميم گيري باليني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936" name="Group 56"/>
          <p:cNvGraphicFramePr>
            <a:graphicFrameLocks noGrp="1"/>
          </p:cNvGraphicFramePr>
          <p:nvPr/>
        </p:nvGraphicFramePr>
        <p:xfrm>
          <a:off x="5159375" y="5013325"/>
          <a:ext cx="1728788" cy="503238"/>
        </p:xfrm>
        <a:graphic>
          <a:graphicData uri="http://schemas.openxmlformats.org/drawingml/2006/table">
            <a:tbl>
              <a:tblPr rtl="1"/>
              <a:tblGrid>
                <a:gridCol w="17287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جستجوي اسنادها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938" name="Group 58"/>
          <p:cNvGraphicFramePr>
            <a:graphicFrameLocks noGrp="1"/>
          </p:cNvGraphicFramePr>
          <p:nvPr/>
        </p:nvGraphicFramePr>
        <p:xfrm>
          <a:off x="2351089" y="4292600"/>
          <a:ext cx="1728787" cy="503238"/>
        </p:xfrm>
        <a:graphic>
          <a:graphicData uri="http://schemas.openxmlformats.org/drawingml/2006/table">
            <a:tbl>
              <a:tblPr rtl="1"/>
              <a:tblGrid>
                <a:gridCol w="17287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تجديد نظر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943" name="Line 46"/>
          <p:cNvSpPr>
            <a:spLocks noChangeShapeType="1"/>
          </p:cNvSpPr>
          <p:nvPr/>
        </p:nvSpPr>
        <p:spPr bwMode="auto">
          <a:xfrm flipV="1">
            <a:off x="4151314" y="3933825"/>
            <a:ext cx="9366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3944" name="Line 47"/>
          <p:cNvSpPr>
            <a:spLocks noChangeShapeType="1"/>
          </p:cNvSpPr>
          <p:nvPr/>
        </p:nvSpPr>
        <p:spPr bwMode="auto">
          <a:xfrm flipH="1" flipV="1">
            <a:off x="4151314" y="4797425"/>
            <a:ext cx="9366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3945" name="Line 48"/>
          <p:cNvSpPr>
            <a:spLocks noChangeShapeType="1"/>
          </p:cNvSpPr>
          <p:nvPr/>
        </p:nvSpPr>
        <p:spPr bwMode="auto">
          <a:xfrm>
            <a:off x="6024563" y="3357564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3946" name="Line 49"/>
          <p:cNvSpPr>
            <a:spLocks noChangeShapeType="1"/>
          </p:cNvSpPr>
          <p:nvPr/>
        </p:nvSpPr>
        <p:spPr bwMode="auto">
          <a:xfrm>
            <a:off x="6024563" y="42211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3947" name="Line 50"/>
          <p:cNvSpPr>
            <a:spLocks noChangeShapeType="1"/>
          </p:cNvSpPr>
          <p:nvPr/>
        </p:nvSpPr>
        <p:spPr bwMode="auto">
          <a:xfrm>
            <a:off x="6024563" y="5516564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3948" name="Line 51"/>
          <p:cNvSpPr>
            <a:spLocks noChangeShapeType="1"/>
          </p:cNvSpPr>
          <p:nvPr/>
        </p:nvSpPr>
        <p:spPr bwMode="auto">
          <a:xfrm flipH="1">
            <a:off x="6888163" y="39338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6387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4"/>
          <p:cNvSpPr>
            <a:spLocks noChangeArrowheads="1"/>
          </p:cNvSpPr>
          <p:nvPr/>
        </p:nvSpPr>
        <p:spPr bwMode="auto">
          <a:xfrm>
            <a:off x="1631951" y="549275"/>
            <a:ext cx="8569325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آثار تغييرپـذيري پزشك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كسب اطلاعـات متفـاوت در مـورد نشانـه هاي بيمـار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ارائه فرضيه هاي متفاوت در مورد علل بيماري و روش هاي درماني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كسب اسنادهاي متفاوت از وضعيت پزشكي بيمار بـراي تأييد يا 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فـرضيه ها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نشان دادن درجات متفاوتي از سوگيري بـراي تأييد تشخيص اوليـه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نـهايت رسيدن بـه تصميم هاي درمـاني متفـاوت  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2423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4"/>
          <p:cNvSpPr>
            <a:spLocks noChangeArrowheads="1"/>
          </p:cNvSpPr>
          <p:nvPr/>
        </p:nvSpPr>
        <p:spPr bwMode="auto">
          <a:xfrm>
            <a:off x="1703388" y="260351"/>
            <a:ext cx="8640762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>
                <a:latin typeface="Arial" pitchFamily="34" charset="0"/>
              </a:rPr>
              <a:t> </a:t>
            </a: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ارزيابي الگوي پذيرش « لي »</a:t>
            </a:r>
          </a:p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1- تحقيقات مهمي را ايجاد كند .</a:t>
            </a:r>
          </a:p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2- مشاهدات را سازماندهي كرده و توضيح دهد .</a:t>
            </a:r>
          </a:p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3- در پيش بيني و تغيير رفتار، متخصص را ياري دهد . 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ctr"/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graphicFrame>
        <p:nvGraphicFramePr>
          <p:cNvPr id="124939" name="Group 11"/>
          <p:cNvGraphicFramePr>
            <a:graphicFrameLocks noGrp="1"/>
          </p:cNvGraphicFramePr>
          <p:nvPr>
            <p:ph/>
          </p:nvPr>
        </p:nvGraphicFramePr>
        <p:xfrm>
          <a:off x="5232401" y="2352676"/>
          <a:ext cx="1584325" cy="574675"/>
        </p:xfrm>
        <a:graphic>
          <a:graphicData uri="http://schemas.openxmlformats.org/drawingml/2006/table">
            <a:tbl>
              <a:tblPr rtl="1"/>
              <a:tblGrid>
                <a:gridCol w="1584325"/>
              </a:tblGrid>
              <a:tr h="5746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رضايت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975" name="Group 47"/>
          <p:cNvGraphicFramePr>
            <a:graphicFrameLocks noGrp="1"/>
          </p:cNvGraphicFramePr>
          <p:nvPr/>
        </p:nvGraphicFramePr>
        <p:xfrm>
          <a:off x="2351089" y="2349501"/>
          <a:ext cx="1584325" cy="574675"/>
        </p:xfrm>
        <a:graphic>
          <a:graphicData uri="http://schemas.openxmlformats.org/drawingml/2006/table">
            <a:tbl>
              <a:tblPr rtl="1"/>
              <a:tblGrid>
                <a:gridCol w="1584325"/>
              </a:tblGrid>
              <a:tr h="5746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پذيرش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5967" name="Rectangle 102"/>
          <p:cNvSpPr>
            <a:spLocks noChangeArrowheads="1"/>
          </p:cNvSpPr>
          <p:nvPr/>
        </p:nvSpPr>
        <p:spPr bwMode="auto">
          <a:xfrm>
            <a:off x="8112126" y="692151"/>
            <a:ext cx="1655763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درك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25968" name="Rectangle 103"/>
          <p:cNvSpPr>
            <a:spLocks noChangeArrowheads="1"/>
          </p:cNvSpPr>
          <p:nvPr/>
        </p:nvSpPr>
        <p:spPr bwMode="auto">
          <a:xfrm>
            <a:off x="8112125" y="3933825"/>
            <a:ext cx="1728788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حافظه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25969" name="Line 104"/>
          <p:cNvSpPr>
            <a:spLocks noChangeShapeType="1"/>
          </p:cNvSpPr>
          <p:nvPr/>
        </p:nvSpPr>
        <p:spPr bwMode="auto">
          <a:xfrm flipH="1">
            <a:off x="3935413" y="692150"/>
            <a:ext cx="4176712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5970" name="Line 106"/>
          <p:cNvSpPr>
            <a:spLocks noChangeShapeType="1"/>
          </p:cNvSpPr>
          <p:nvPr/>
        </p:nvSpPr>
        <p:spPr bwMode="auto">
          <a:xfrm flipH="1">
            <a:off x="3935414" y="2636838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5971" name="Line 108"/>
          <p:cNvSpPr>
            <a:spLocks noChangeShapeType="1"/>
          </p:cNvSpPr>
          <p:nvPr/>
        </p:nvSpPr>
        <p:spPr bwMode="auto">
          <a:xfrm flipH="1">
            <a:off x="6816725" y="1268414"/>
            <a:ext cx="12954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5972" name="Line 109"/>
          <p:cNvSpPr>
            <a:spLocks noChangeShapeType="1"/>
          </p:cNvSpPr>
          <p:nvPr/>
        </p:nvSpPr>
        <p:spPr bwMode="auto">
          <a:xfrm>
            <a:off x="8975725" y="1268413"/>
            <a:ext cx="0" cy="266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25973" name="Line 111"/>
          <p:cNvSpPr>
            <a:spLocks noChangeShapeType="1"/>
          </p:cNvSpPr>
          <p:nvPr/>
        </p:nvSpPr>
        <p:spPr bwMode="auto">
          <a:xfrm flipH="1" flipV="1">
            <a:off x="6816725" y="2924175"/>
            <a:ext cx="129540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25974" name="Line 112"/>
          <p:cNvSpPr>
            <a:spLocks noChangeShapeType="1"/>
          </p:cNvSpPr>
          <p:nvPr/>
        </p:nvSpPr>
        <p:spPr bwMode="auto">
          <a:xfrm flipH="1" flipV="1">
            <a:off x="3935413" y="2924175"/>
            <a:ext cx="4176712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678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955</Words>
  <Application>Microsoft Office PowerPoint</Application>
  <PresentationFormat>Widescreen</PresentationFormat>
  <Paragraphs>166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B Lotus</vt:lpstr>
      <vt:lpstr>B Titr</vt:lpstr>
      <vt:lpstr>Lotus</vt:lpstr>
      <vt:lpstr>Tahoma</vt:lpstr>
      <vt:lpstr>Times New Roman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2022-01-17T18:44:00Z</dcterms:created>
  <dcterms:modified xsi:type="dcterms:W3CDTF">2022-01-17T18:44:17Z</dcterms:modified>
</cp:coreProperties>
</file>