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7638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49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8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94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3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57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20ED4A4-5477-44D8-BF89-6001E52B2D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71414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0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2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8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1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5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0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56395-3879-4515-AA1A-161A27C71A6E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7699F6-4A6D-4F1B-AED4-D9E3F10B2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2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ADED-FFDC-46EF-8C5E-6B7D72F25C8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9" y="1412876"/>
            <a:ext cx="7559675" cy="3457575"/>
          </a:xfrm>
        </p:spPr>
        <p:txBody>
          <a:bodyPr/>
          <a:lstStyle/>
          <a:p>
            <a:pPr algn="ctr" rtl="1">
              <a:spcBef>
                <a:spcPct val="0"/>
              </a:spcBef>
              <a:buFontTx/>
              <a:buNone/>
            </a:pPr>
            <a:r>
              <a:rPr lang="fa-IR" sz="4800" b="1" dirty="0"/>
              <a:t>فصل سوم </a:t>
            </a:r>
            <a:endParaRPr lang="en-US" sz="4800" b="1" dirty="0"/>
          </a:p>
          <a:p>
            <a:pPr algn="ctr" rtl="1">
              <a:spcBef>
                <a:spcPct val="0"/>
              </a:spcBef>
              <a:buFontTx/>
              <a:buNone/>
            </a:pPr>
            <a:endParaRPr lang="fa-IR" sz="4400" dirty="0"/>
          </a:p>
          <a:p>
            <a:pPr algn="ctr" rtl="1">
              <a:spcBef>
                <a:spcPct val="0"/>
              </a:spcBef>
              <a:buFontTx/>
              <a:buNone/>
            </a:pPr>
            <a:endParaRPr lang="fa-IR" sz="4400" dirty="0"/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fa-IR" sz="4400" dirty="0"/>
              <a:t>هزینه يابی مرحله ای</a:t>
            </a:r>
          </a:p>
          <a:p>
            <a:endParaRPr lang="en-US" sz="4800" dirty="0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5159376" y="5947153"/>
            <a:ext cx="24878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0" hangingPunct="0"/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4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DFA8-AC91-4B96-AE30-F1368D2A6139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205038"/>
            <a:ext cx="836295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و سپس</a:t>
            </a:r>
            <a:r>
              <a:rPr lang="fa-IR"/>
              <a:t> </a:t>
            </a:r>
            <a:r>
              <a:rPr lang="ar-SA"/>
              <a:t> جهت </a:t>
            </a:r>
            <a:r>
              <a:rPr lang="fa-IR"/>
              <a:t> </a:t>
            </a:r>
            <a:r>
              <a:rPr lang="ar-SA"/>
              <a:t>تکميل</a:t>
            </a:r>
            <a:r>
              <a:rPr lang="fa-IR"/>
              <a:t>  </a:t>
            </a:r>
            <a:r>
              <a:rPr lang="ar-SA"/>
              <a:t> نهايی</a:t>
            </a:r>
            <a:r>
              <a:rPr lang="fa-IR"/>
              <a:t> </a:t>
            </a:r>
            <a:r>
              <a:rPr lang="ar-SA"/>
              <a:t> به </a:t>
            </a:r>
            <a:r>
              <a:rPr lang="fa-IR"/>
              <a:t> </a:t>
            </a:r>
            <a:r>
              <a:rPr lang="ar-SA"/>
              <a:t>مرحله </a:t>
            </a:r>
            <a:r>
              <a:rPr lang="fa-IR"/>
              <a:t> </a:t>
            </a:r>
            <a:r>
              <a:rPr lang="ar-SA"/>
              <a:t>بسته بندی </a:t>
            </a:r>
            <a:r>
              <a:rPr lang="fa-IR"/>
              <a:t> </a:t>
            </a:r>
            <a:r>
              <a:rPr lang="ar-SA"/>
              <a:t>منتقل</a:t>
            </a:r>
            <a:r>
              <a:rPr lang="fa-IR"/>
              <a:t>  </a:t>
            </a:r>
            <a:r>
              <a:rPr lang="ar-SA"/>
              <a:t> می شوند کالاي</a:t>
            </a:r>
            <a:r>
              <a:rPr lang="fa-IR"/>
              <a:t>ی</a:t>
            </a:r>
            <a:r>
              <a:rPr lang="ar-SA"/>
              <a:t> که ساخت آنها به پايان رسيده به انبار کالای ساخته شده ارسال خواهد گرديد</a:t>
            </a:r>
            <a:r>
              <a:rPr lang="fa-IR"/>
              <a:t> .</a:t>
            </a:r>
          </a:p>
          <a:p>
            <a:pPr algn="r">
              <a:buFontTx/>
              <a:buNone/>
            </a:pPr>
            <a:r>
              <a:rPr lang="ar-SA"/>
              <a:t>حساب کالای در جريان ساخت مرحله مونتاژ که اولين مرحله ساخت می باشد برای نمونه به شرح زير است </a:t>
            </a:r>
            <a:r>
              <a:rPr lang="fa-IR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40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104F79B2-EC2C-48B4-B02F-65ABC86F6FA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46197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1992313" y="3860801"/>
            <a:ext cx="8208962" cy="2422525"/>
          </a:xfrm>
        </p:spPr>
        <p:txBody>
          <a:bodyPr/>
          <a:lstStyle/>
          <a:p>
            <a:pPr algn="r"/>
            <a:r>
              <a:rPr lang="ar-SA"/>
              <a:t>با</a:t>
            </a:r>
            <a:r>
              <a:rPr lang="fa-IR"/>
              <a:t> </a:t>
            </a:r>
            <a:r>
              <a:rPr lang="ar-SA"/>
              <a:t> فرض</a:t>
            </a:r>
            <a:r>
              <a:rPr lang="fa-IR"/>
              <a:t> </a:t>
            </a:r>
            <a:r>
              <a:rPr lang="ar-SA"/>
              <a:t> اينکه تعداد محصولات مرحله يک 100000 واحد می باشد</a:t>
            </a:r>
            <a:r>
              <a:rPr lang="fa-IR"/>
              <a:t> </a:t>
            </a:r>
            <a:r>
              <a:rPr lang="ar-SA"/>
              <a:t> قيمت</a:t>
            </a:r>
            <a:r>
              <a:rPr lang="fa-IR"/>
              <a:t> </a:t>
            </a:r>
            <a:r>
              <a:rPr lang="ar-SA"/>
              <a:t> تمام</a:t>
            </a:r>
            <a:r>
              <a:rPr lang="fa-IR"/>
              <a:t> </a:t>
            </a:r>
            <a:r>
              <a:rPr lang="ar-SA"/>
              <a:t> شده </a:t>
            </a:r>
            <a:r>
              <a:rPr lang="fa-IR"/>
              <a:t> </a:t>
            </a:r>
            <a:r>
              <a:rPr lang="ar-SA"/>
              <a:t>هر واحد محصول</a:t>
            </a:r>
            <a:r>
              <a:rPr lang="fa-IR"/>
              <a:t> </a:t>
            </a:r>
            <a:r>
              <a:rPr lang="ar-SA"/>
              <a:t> در اين مرحله عبارتند از </a:t>
            </a:r>
            <a:r>
              <a:rPr lang="fa-IR"/>
              <a:t>:       </a:t>
            </a:r>
            <a:r>
              <a:rPr lang="ar-SA"/>
              <a:t>ريال</a:t>
            </a:r>
            <a:r>
              <a:rPr lang="fa-IR"/>
              <a:t>     114    =         14400000</a:t>
            </a:r>
          </a:p>
          <a:p>
            <a:r>
              <a:rPr lang="fa-IR"/>
              <a:t>100000  </a:t>
            </a:r>
            <a:r>
              <a:rPr lang="en-US" dirty="0"/>
              <a:t>                                      </a:t>
            </a:r>
            <a:r>
              <a:rPr lang="fa-IR"/>
              <a:t>       </a:t>
            </a:r>
            <a:endParaRPr lang="en-US" dirty="0"/>
          </a:p>
        </p:txBody>
      </p:sp>
      <p:graphicFrame>
        <p:nvGraphicFramePr>
          <p:cNvPr id="646194" name="Group 50"/>
          <p:cNvGraphicFramePr>
            <a:graphicFrameLocks noGrp="1"/>
          </p:cNvGraphicFramePr>
          <p:nvPr>
            <p:ph idx="4294967295"/>
          </p:nvPr>
        </p:nvGraphicFramePr>
        <p:xfrm>
          <a:off x="2438400" y="692150"/>
          <a:ext cx="8229600" cy="300532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944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به مرحله 2    14400000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مواد مستقیم            4800000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دستمزد مستقیم         6000000  سربار کارخانه        3600000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14400000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14400000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6158" name="Text Box 14"/>
          <p:cNvSpPr txBox="1">
            <a:spLocks noChangeArrowheads="1"/>
          </p:cNvSpPr>
          <p:nvPr/>
        </p:nvSpPr>
        <p:spPr bwMode="auto">
          <a:xfrm>
            <a:off x="3719514" y="260350"/>
            <a:ext cx="47513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در جریان ساخت </a:t>
            </a:r>
            <a:r>
              <a:rPr lang="ar-SA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–</a:t>
            </a:r>
            <a:r>
              <a:rPr lang="fa-IR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مرحله مونتاژ(مرحله 1)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6195" name="Text Box 51"/>
          <p:cNvSpPr txBox="1">
            <a:spLocks noChangeArrowheads="1"/>
          </p:cNvSpPr>
          <p:nvPr/>
        </p:nvSpPr>
        <p:spPr bwMode="auto">
          <a:xfrm>
            <a:off x="1992313" y="6237289"/>
            <a:ext cx="820896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fa-IR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fa-I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6198" name="Line 54"/>
          <p:cNvSpPr>
            <a:spLocks noChangeShapeType="1"/>
          </p:cNvSpPr>
          <p:nvPr/>
        </p:nvSpPr>
        <p:spPr bwMode="auto">
          <a:xfrm>
            <a:off x="2495550" y="5445125"/>
            <a:ext cx="17287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23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97DE-0E3C-49F3-A3BE-8A4F80E85367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700213"/>
            <a:ext cx="8229600" cy="45259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دوائر خدماتی</a:t>
            </a:r>
            <a:r>
              <a:rPr lang="fa-IR" sz="2800" b="1"/>
              <a:t>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fa-IR"/>
              <a:t>دوائر خدماتی  دوائری  است  که  خدماتی را  به طور غیر مستقیم  در  جهت  ساخت  محصول  ارائه  می دهند .</a:t>
            </a:r>
          </a:p>
          <a:p>
            <a:pPr algn="r">
              <a:buFontTx/>
              <a:buNone/>
            </a:pPr>
            <a:r>
              <a:rPr lang="fa-IR"/>
              <a:t>خدمات ارائه  شده  به  تنهایی  قادر به  تغییر مواد اوليه  به کالای   ساخته شده  نمی باشد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9135A-98EE-454B-B7FD-A341D03973A5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349500"/>
            <a:ext cx="8229600" cy="27368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هزینه های  دوائر  خدماتی  باید   به  ترتیب  خاصی   بین مراحل  تولیدی  تسهيم   و  سهم   هر   مرحله  به   عنوان قسمتی  از سر بار آن  مرحله  به  حساب آيد .  نمونه هایی از دوائر خدماتی می توان تعمیرات  و  نگهداری نیروگاه و حفاظت  را  نام  برد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2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CF64-713B-41A7-AD6D-4DCD99478EAE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84313"/>
            <a:ext cx="9144000" cy="48244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انتقال حساب بين دوائر خدماتی و تولیدی به ترتیب زیر است :</a:t>
            </a:r>
          </a:p>
          <a:p>
            <a:pPr algn="r">
              <a:buFontTx/>
              <a:buNone/>
            </a:pPr>
            <a:r>
              <a:rPr lang="fa-IR"/>
              <a:t>1- محاسبه معادل آحاد تکمیل شده :</a:t>
            </a:r>
          </a:p>
          <a:p>
            <a:pPr algn="r">
              <a:buFontTx/>
              <a:buNone/>
            </a:pPr>
            <a:r>
              <a:rPr lang="fa-IR"/>
              <a:t>تکميل موجودی کالای در جریان ساخت اول                     **</a:t>
            </a:r>
          </a:p>
          <a:p>
            <a:pPr algn="r">
              <a:buFontTx/>
              <a:buNone/>
            </a:pPr>
            <a:r>
              <a:rPr lang="fa-IR"/>
              <a:t>کالای تکمیل شده  و منتقل  شده  به انبار کالای  ساخته  شده   **</a:t>
            </a:r>
          </a:p>
          <a:p>
            <a:pPr algn="r">
              <a:buFontTx/>
              <a:buNone/>
            </a:pPr>
            <a:r>
              <a:rPr lang="fa-IR"/>
              <a:t>کالای  در جریان  ساخت  آخر                                     **</a:t>
            </a:r>
          </a:p>
          <a:p>
            <a:pPr algn="r">
              <a:buFontTx/>
              <a:buNone/>
            </a:pPr>
            <a:r>
              <a:rPr lang="fa-IR"/>
              <a:t>معادل   آحاد    تکمیل   شده                                        **</a:t>
            </a:r>
          </a:p>
          <a:p>
            <a:pPr>
              <a:buFontTx/>
              <a:buNone/>
            </a:pPr>
            <a:endParaRPr lang="en-US" sz="2200" dirty="0"/>
          </a:p>
        </p:txBody>
      </p:sp>
      <p:sp>
        <p:nvSpPr>
          <p:cNvPr id="108548" name="Freeform 4"/>
          <p:cNvSpPr>
            <a:spLocks/>
          </p:cNvSpPr>
          <p:nvPr/>
        </p:nvSpPr>
        <p:spPr bwMode="auto">
          <a:xfrm>
            <a:off x="1919288" y="4292601"/>
            <a:ext cx="742950" cy="3175"/>
          </a:xfrm>
          <a:custGeom>
            <a:avLst/>
            <a:gdLst>
              <a:gd name="T0" fmla="*/ 0 w 468"/>
              <a:gd name="T1" fmla="*/ 0 h 2"/>
              <a:gd name="T2" fmla="*/ 468 w 468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8" h="2">
                <a:moveTo>
                  <a:pt x="0" y="0"/>
                </a:moveTo>
                <a:lnTo>
                  <a:pt x="46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8549" name="Freeform 5"/>
          <p:cNvSpPr>
            <a:spLocks/>
          </p:cNvSpPr>
          <p:nvPr/>
        </p:nvSpPr>
        <p:spPr bwMode="auto">
          <a:xfrm>
            <a:off x="1919288" y="4797426"/>
            <a:ext cx="742950" cy="3175"/>
          </a:xfrm>
          <a:custGeom>
            <a:avLst/>
            <a:gdLst>
              <a:gd name="T0" fmla="*/ 0 w 468"/>
              <a:gd name="T1" fmla="*/ 0 h 2"/>
              <a:gd name="T2" fmla="*/ 468 w 468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8" h="2">
                <a:moveTo>
                  <a:pt x="0" y="0"/>
                </a:moveTo>
                <a:lnTo>
                  <a:pt x="46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8550" name="Freeform 6"/>
          <p:cNvSpPr>
            <a:spLocks/>
          </p:cNvSpPr>
          <p:nvPr/>
        </p:nvSpPr>
        <p:spPr bwMode="auto">
          <a:xfrm>
            <a:off x="1919288" y="4868864"/>
            <a:ext cx="742950" cy="3175"/>
          </a:xfrm>
          <a:custGeom>
            <a:avLst/>
            <a:gdLst>
              <a:gd name="T0" fmla="*/ 0 w 468"/>
              <a:gd name="T1" fmla="*/ 0 h 2"/>
              <a:gd name="T2" fmla="*/ 468 w 468"/>
              <a:gd name="T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8" h="2">
                <a:moveTo>
                  <a:pt x="0" y="0"/>
                </a:moveTo>
                <a:lnTo>
                  <a:pt x="468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3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9751-6E50-4D30-8219-6737D95DC90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ar-SA"/>
              <a:t>فرض</a:t>
            </a:r>
            <a:r>
              <a:rPr lang="fa-IR"/>
              <a:t> </a:t>
            </a:r>
            <a:r>
              <a:rPr lang="ar-SA"/>
              <a:t> کنيد دايره</a:t>
            </a:r>
            <a:r>
              <a:rPr lang="fa-IR"/>
              <a:t> </a:t>
            </a:r>
            <a:r>
              <a:rPr lang="ar-SA"/>
              <a:t> نيروگاه در يک ماه 750هزارکيلو وات برق توليدی </a:t>
            </a:r>
            <a:r>
              <a:rPr lang="fa-IR"/>
              <a:t> </a:t>
            </a:r>
            <a:r>
              <a:rPr lang="ar-SA"/>
              <a:t>نموده</a:t>
            </a:r>
            <a:r>
              <a:rPr lang="fa-IR"/>
              <a:t>  </a:t>
            </a:r>
            <a:r>
              <a:rPr lang="ar-SA"/>
              <a:t>وجمع هزينه های</a:t>
            </a:r>
            <a:r>
              <a:rPr lang="fa-IR"/>
              <a:t> </a:t>
            </a:r>
            <a:r>
              <a:rPr lang="ar-SA"/>
              <a:t> مربوط به اين دايره خدماتی بالغ</a:t>
            </a:r>
            <a:r>
              <a:rPr lang="fa-IR"/>
              <a:t> </a:t>
            </a:r>
            <a:r>
              <a:rPr lang="ar-SA"/>
              <a:t> بر 4500000 ريال يا 6 ريال برای هر کيلو وات می باشد .</a:t>
            </a:r>
            <a:endParaRPr lang="fa-IR"/>
          </a:p>
          <a:p>
            <a:pPr algn="r">
              <a:buFontTx/>
              <a:buNone/>
            </a:pPr>
            <a:r>
              <a:rPr lang="fa-IR"/>
              <a:t>( 6 = 750000</a:t>
            </a:r>
            <a:r>
              <a:rPr lang="ar-SA"/>
              <a:t>÷4500000) </a:t>
            </a:r>
            <a:r>
              <a:rPr lang="fa-IR"/>
              <a:t>ه</a:t>
            </a:r>
            <a:r>
              <a:rPr lang="ar-SA"/>
              <a:t>زينه های سربارکارخانه برای دواير</a:t>
            </a:r>
            <a:r>
              <a:rPr lang="fa-IR"/>
              <a:t> </a:t>
            </a:r>
            <a:r>
              <a:rPr lang="ar-SA"/>
              <a:t>که برق مصرف می نمايد با نرخ هرکيلو وات 6 ريال منظور می شود</a:t>
            </a:r>
            <a:r>
              <a:rPr lang="fa-IR"/>
              <a:t> .</a:t>
            </a:r>
            <a:r>
              <a:rPr lang="ar-SA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72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32C4F-DCAB-4B4E-B8EB-5BFB141CEE40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05000"/>
            <a:ext cx="8435975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حال اگربرای مثال کارخانه ای دارای دومرحله باشد ودرطی ماه </a:t>
            </a:r>
            <a:r>
              <a:rPr lang="fa-IR"/>
              <a:t> </a:t>
            </a:r>
            <a:r>
              <a:rPr lang="ar-SA"/>
              <a:t>مصرف </a:t>
            </a:r>
            <a:r>
              <a:rPr lang="fa-IR"/>
              <a:t> </a:t>
            </a:r>
            <a:r>
              <a:rPr lang="ar-SA"/>
              <a:t>مرحله</a:t>
            </a:r>
            <a:r>
              <a:rPr lang="fa-IR"/>
              <a:t> </a:t>
            </a:r>
            <a:r>
              <a:rPr lang="ar-SA"/>
              <a:t> يک 450000</a:t>
            </a:r>
            <a:r>
              <a:rPr lang="fa-IR"/>
              <a:t> </a:t>
            </a:r>
            <a:r>
              <a:rPr lang="ar-SA"/>
              <a:t> کيلو</a:t>
            </a:r>
            <a:r>
              <a:rPr lang="fa-IR"/>
              <a:t> </a:t>
            </a:r>
            <a:r>
              <a:rPr lang="ar-SA"/>
              <a:t> وات</a:t>
            </a:r>
            <a:r>
              <a:rPr lang="fa-IR"/>
              <a:t> </a:t>
            </a:r>
            <a:r>
              <a:rPr lang="ar-SA"/>
              <a:t> و مصرف مرحله</a:t>
            </a:r>
            <a:r>
              <a:rPr lang="fa-IR"/>
              <a:t> </a:t>
            </a:r>
            <a:r>
              <a:rPr lang="ar-SA"/>
              <a:t> دو 300000 </a:t>
            </a:r>
            <a:r>
              <a:rPr lang="fa-IR"/>
              <a:t> </a:t>
            </a:r>
            <a:r>
              <a:rPr lang="ar-SA"/>
              <a:t>کيلو وات</a:t>
            </a:r>
            <a:r>
              <a:rPr lang="fa-IR"/>
              <a:t> </a:t>
            </a:r>
            <a:r>
              <a:rPr lang="ar-SA"/>
              <a:t> باشد</a:t>
            </a:r>
            <a:r>
              <a:rPr lang="fa-IR"/>
              <a:t>  </a:t>
            </a:r>
            <a:r>
              <a:rPr lang="ar-SA"/>
              <a:t>سهم</a:t>
            </a:r>
            <a:r>
              <a:rPr lang="fa-IR"/>
              <a:t> </a:t>
            </a:r>
            <a:r>
              <a:rPr lang="ar-SA"/>
              <a:t> اين </a:t>
            </a:r>
            <a:r>
              <a:rPr lang="fa-IR"/>
              <a:t> </a:t>
            </a:r>
            <a:r>
              <a:rPr lang="ar-SA"/>
              <a:t>مرحل </a:t>
            </a:r>
            <a:r>
              <a:rPr lang="fa-IR"/>
              <a:t> </a:t>
            </a:r>
            <a:r>
              <a:rPr lang="ar-SA"/>
              <a:t>از هزينه برق به</a:t>
            </a:r>
            <a:r>
              <a:rPr lang="fa-IR"/>
              <a:t> </a:t>
            </a:r>
            <a:r>
              <a:rPr lang="ar-SA"/>
              <a:t> ترتيب 2700000 ريال</a:t>
            </a:r>
            <a:r>
              <a:rPr lang="fa-IR"/>
              <a:t> </a:t>
            </a:r>
            <a:r>
              <a:rPr lang="ar-SA"/>
              <a:t> و 1800000 ريال می باشد .</a:t>
            </a:r>
            <a:endParaRPr lang="fa-IR"/>
          </a:p>
          <a:p>
            <a:pPr algn="r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6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F096-52ED-408C-A30C-C43E2395B548}" type="slidenum">
              <a:rPr lang="en-US"/>
              <a:pPr/>
              <a:t>17</a:t>
            </a:fld>
            <a:endParaRPr lang="en-US" dirty="0"/>
          </a:p>
        </p:txBody>
      </p:sp>
      <p:graphicFrame>
        <p:nvGraphicFramePr>
          <p:cNvPr id="652319" name="Group 31"/>
          <p:cNvGraphicFramePr>
            <a:graphicFrameLocks noGrp="1"/>
          </p:cNvGraphicFramePr>
          <p:nvPr>
            <p:ph idx="1"/>
          </p:nvPr>
        </p:nvGraphicFramePr>
        <p:xfrm>
          <a:off x="1981200" y="1905000"/>
          <a:ext cx="8229600" cy="472090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6845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به مرحله1      2700000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به مرحله2      1800000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گازوییل                1800000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حقوق و دستمزد       1275000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استهلاک                 450000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بیمه                      300000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عوارض                225000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تعمیرات                 375000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سایر هزینه ها           75000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4500000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4500000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2320" name="Text Box 32"/>
          <p:cNvSpPr txBox="1">
            <a:spLocks noChangeArrowheads="1"/>
          </p:cNvSpPr>
          <p:nvPr/>
        </p:nvSpPr>
        <p:spPr bwMode="auto">
          <a:xfrm>
            <a:off x="4079875" y="1412875"/>
            <a:ext cx="410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دایره خدماتی نیروگاه(برق)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37897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EB0C-FAC5-412B-8394-170B6D3FE244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3"/>
            <a:ext cx="8229600" cy="3529012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مثال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ar-SA"/>
              <a:t>تعداد</a:t>
            </a:r>
            <a:r>
              <a:rPr lang="fa-IR"/>
              <a:t> </a:t>
            </a:r>
            <a:r>
              <a:rPr lang="ar-SA"/>
              <a:t>محصول تکميل شده مرحله يک 4500</a:t>
            </a:r>
            <a:r>
              <a:rPr lang="fa-IR"/>
              <a:t> واحد </a:t>
            </a:r>
            <a:r>
              <a:rPr lang="ar-SA"/>
              <a:t>می باشد</a:t>
            </a:r>
            <a:r>
              <a:rPr lang="fa-IR"/>
              <a:t> </a:t>
            </a:r>
            <a:r>
              <a:rPr lang="ar-SA"/>
              <a:t> و</a:t>
            </a:r>
            <a:r>
              <a:rPr lang="fa-IR"/>
              <a:t> </a:t>
            </a:r>
            <a:r>
              <a:rPr lang="ar-SA"/>
              <a:t>در پايان</a:t>
            </a:r>
            <a:r>
              <a:rPr lang="fa-IR"/>
              <a:t> </a:t>
            </a:r>
            <a:r>
              <a:rPr lang="ar-SA"/>
              <a:t> دوره</a:t>
            </a:r>
            <a:r>
              <a:rPr lang="fa-IR"/>
              <a:t>  </a:t>
            </a:r>
            <a:r>
              <a:rPr lang="ar-SA"/>
              <a:t>تعداد 500</a:t>
            </a:r>
            <a:r>
              <a:rPr lang="fa-IR"/>
              <a:t> واحد  </a:t>
            </a:r>
            <a:r>
              <a:rPr lang="ar-SA"/>
              <a:t>که از</a:t>
            </a:r>
            <a:r>
              <a:rPr lang="fa-IR"/>
              <a:t> نقطه  </a:t>
            </a:r>
            <a:r>
              <a:rPr lang="ar-SA"/>
              <a:t>نظر</a:t>
            </a:r>
            <a:r>
              <a:rPr lang="fa-IR"/>
              <a:t> </a:t>
            </a:r>
            <a:r>
              <a:rPr lang="ar-SA"/>
              <a:t> مواد 100</a:t>
            </a:r>
            <a:r>
              <a:rPr lang="fa-IR"/>
              <a:t>%</a:t>
            </a:r>
            <a:r>
              <a:rPr lang="ar-SA"/>
              <a:t> تکميل</a:t>
            </a:r>
            <a:r>
              <a:rPr lang="fa-IR"/>
              <a:t> </a:t>
            </a:r>
            <a:r>
              <a:rPr lang="ar-SA"/>
              <a:t> و</a:t>
            </a:r>
            <a:r>
              <a:rPr lang="fa-IR"/>
              <a:t> </a:t>
            </a:r>
            <a:r>
              <a:rPr lang="ar-SA"/>
              <a:t>از </a:t>
            </a:r>
            <a:r>
              <a:rPr lang="fa-IR"/>
              <a:t> </a:t>
            </a:r>
            <a:r>
              <a:rPr lang="ar-SA"/>
              <a:t>نظر</a:t>
            </a:r>
            <a:r>
              <a:rPr lang="fa-IR"/>
              <a:t> </a:t>
            </a:r>
            <a:r>
              <a:rPr lang="ar-SA"/>
              <a:t> دستمزد</a:t>
            </a:r>
            <a:r>
              <a:rPr lang="fa-IR"/>
              <a:t>  و سربار</a:t>
            </a:r>
            <a:r>
              <a:rPr lang="ar-SA"/>
              <a:t> </a:t>
            </a:r>
            <a:r>
              <a:rPr lang="fa-IR"/>
              <a:t>( هزینه های تبدیل )</a:t>
            </a:r>
            <a:r>
              <a:rPr lang="ar-SA"/>
              <a:t>60 </a:t>
            </a:r>
            <a:r>
              <a:rPr lang="fa-IR"/>
              <a:t>%</a:t>
            </a:r>
            <a:r>
              <a:rPr lang="ar-SA"/>
              <a:t> تکميل موجود</a:t>
            </a:r>
            <a:r>
              <a:rPr lang="fa-IR"/>
              <a:t> </a:t>
            </a:r>
            <a:r>
              <a:rPr lang="ar-SA"/>
              <a:t> باشد .</a:t>
            </a:r>
            <a:endParaRPr lang="fa-IR"/>
          </a:p>
          <a:p>
            <a:pPr algn="r">
              <a:buFontTx/>
              <a:buNone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9445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4148-F816-40AE-84F1-3579A551C348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1"/>
            <a:ext cx="8229600" cy="3179763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محاسبه معادل آحاد تکميل شده</a:t>
            </a:r>
            <a:r>
              <a:rPr lang="fa-IR"/>
              <a:t> </a:t>
            </a:r>
            <a:r>
              <a:rPr lang="ar-SA"/>
              <a:t> و</a:t>
            </a:r>
            <a:r>
              <a:rPr lang="fa-IR"/>
              <a:t> </a:t>
            </a:r>
            <a:r>
              <a:rPr lang="ar-SA"/>
              <a:t> قيمت</a:t>
            </a:r>
            <a:r>
              <a:rPr lang="fa-IR"/>
              <a:t> </a:t>
            </a:r>
            <a:r>
              <a:rPr lang="ar-SA"/>
              <a:t>تمام شده</a:t>
            </a:r>
            <a:r>
              <a:rPr lang="fa-IR"/>
              <a:t> </a:t>
            </a:r>
            <a:r>
              <a:rPr lang="ar-SA"/>
              <a:t>واحدهای انتقالی و</a:t>
            </a:r>
            <a:r>
              <a:rPr lang="fa-IR"/>
              <a:t> </a:t>
            </a:r>
            <a:r>
              <a:rPr lang="ar-SA"/>
              <a:t>نيمه ساخته در پايان مرحله با فرض اينکه در طی دوره 5000کيلو مواد به ارزش 2000000 ريال</a:t>
            </a:r>
            <a:r>
              <a:rPr lang="fa-IR"/>
              <a:t> </a:t>
            </a:r>
            <a:r>
              <a:rPr lang="ar-SA"/>
              <a:t> و هزينه دستمزد</a:t>
            </a:r>
            <a:r>
              <a:rPr lang="fa-IR"/>
              <a:t> </a:t>
            </a:r>
            <a:r>
              <a:rPr lang="ar-SA"/>
              <a:t> به مبلغ 7200000 </a:t>
            </a:r>
            <a:r>
              <a:rPr lang="fa-IR"/>
              <a:t> </a:t>
            </a:r>
            <a:r>
              <a:rPr lang="ar-SA"/>
              <a:t>ريال به</a:t>
            </a:r>
            <a:r>
              <a:rPr lang="fa-IR"/>
              <a:t> </a:t>
            </a:r>
            <a:r>
              <a:rPr lang="ar-SA"/>
              <a:t> وقوع </a:t>
            </a:r>
            <a:r>
              <a:rPr lang="fa-IR"/>
              <a:t> </a:t>
            </a:r>
            <a:r>
              <a:rPr lang="ar-SA"/>
              <a:t>پيوسته</a:t>
            </a:r>
            <a:r>
              <a:rPr lang="fa-IR"/>
              <a:t> </a:t>
            </a:r>
            <a:r>
              <a:rPr lang="ar-SA"/>
              <a:t> باشد ب</a:t>
            </a:r>
            <a:r>
              <a:rPr lang="fa-IR"/>
              <a:t>ه </a:t>
            </a:r>
            <a:r>
              <a:rPr lang="ar-SA"/>
              <a:t>شرح</a:t>
            </a:r>
            <a:r>
              <a:rPr lang="fa-IR"/>
              <a:t> </a:t>
            </a:r>
            <a:r>
              <a:rPr lang="ar-SA"/>
              <a:t> زير قابل </a:t>
            </a:r>
            <a:r>
              <a:rPr lang="fa-IR"/>
              <a:t> </a:t>
            </a:r>
            <a:r>
              <a:rPr lang="ar-SA"/>
              <a:t>محاسبه است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534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8B91-33F9-4A46-B290-B143A7E7946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133601"/>
            <a:ext cx="8229600" cy="31972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روش    هزینه يابی   مرحله ای   در  صنایع   تولید  کننده محصولات  شیمیایی  ،  نفت ، نساجی ، سیمان ،  پلاستيک و غيره  مورد  استفاده  قرار  می گيرد در این گونه صنایع تولید  بی وقفه   ادامه  دارد .</a:t>
            </a:r>
          </a:p>
          <a:p>
            <a:pPr algn="r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2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9BE71-93C7-4305-9267-725A0A655EEE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333376"/>
            <a:ext cx="8362950" cy="6119813"/>
          </a:xfrm>
        </p:spPr>
        <p:txBody>
          <a:bodyPr>
            <a:normAutofit fontScale="85000" lnSpcReduction="10000"/>
          </a:bodyPr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جدول محاسبه معادل آحاد تکميل شده</a:t>
            </a:r>
            <a:r>
              <a:rPr lang="fa-IR" sz="2400"/>
              <a:t> :</a:t>
            </a:r>
            <a:endParaRPr lang="fa-IR" sz="2400" u="sng"/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 u="sng"/>
              <a:t>شرح</a:t>
            </a:r>
            <a:r>
              <a:rPr lang="fa-IR" sz="2400"/>
              <a:t>                                           </a:t>
            </a:r>
            <a:r>
              <a:rPr lang="ar-SA" sz="2400" u="sng"/>
              <a:t>مواد </a:t>
            </a:r>
            <a:r>
              <a:rPr lang="fa-IR" sz="2400"/>
              <a:t>            </a:t>
            </a:r>
            <a:r>
              <a:rPr lang="ar-SA" sz="2400" u="sng"/>
              <a:t>دستمزد</a:t>
            </a:r>
            <a:r>
              <a:rPr lang="fa-IR" sz="2400"/>
              <a:t>          </a:t>
            </a:r>
            <a:r>
              <a:rPr lang="fa-IR" sz="2400" u="sng"/>
              <a:t> </a:t>
            </a:r>
            <a:r>
              <a:rPr lang="ar-SA" sz="2400" u="sng"/>
              <a:t>سربار</a:t>
            </a:r>
            <a:r>
              <a:rPr lang="fa-IR" sz="2400"/>
              <a:t>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آحاد تکميل شده انتقالی به مرحله </a:t>
            </a:r>
            <a:r>
              <a:rPr lang="fa-IR" sz="2400"/>
              <a:t>2        4500            4500         4500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آحاد در جريان ساخت :</a:t>
            </a:r>
            <a:endParaRPr lang="fa-IR" sz="2400"/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مواد (100% *500)</a:t>
            </a:r>
            <a:r>
              <a:rPr lang="fa-IR" sz="2400"/>
              <a:t>                        500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دستمزد ( 60%*500)</a:t>
            </a:r>
            <a:r>
              <a:rPr lang="fa-IR" sz="2400"/>
              <a:t>                                          300  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سربار ( 60% *500)</a:t>
            </a:r>
            <a:r>
              <a:rPr lang="fa-IR" sz="2400"/>
              <a:t>                                                           300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/>
              <a:t>                           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/>
              <a:t> </a:t>
            </a:r>
            <a:r>
              <a:rPr lang="ar-SA" sz="2400"/>
              <a:t>معادل آحاد تکميل شده</a:t>
            </a:r>
            <a:r>
              <a:rPr lang="fa-IR" sz="2400"/>
              <a:t>                     5000            4800         4800</a:t>
            </a:r>
            <a:endParaRPr lang="en-US" sz="2400" dirty="0"/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ar-SA" sz="2400"/>
              <a:t>عامل هزينه</a:t>
            </a:r>
            <a:r>
              <a:rPr lang="fa-IR" sz="2400"/>
              <a:t>                               2000000    4800000    7200000</a:t>
            </a:r>
            <a:endParaRPr lang="en-US" sz="2400" dirty="0"/>
          </a:p>
          <a:p>
            <a:pPr algn="r">
              <a:lnSpc>
                <a:spcPct val="90000"/>
              </a:lnSpc>
              <a:buFontTx/>
              <a:buNone/>
            </a:pPr>
            <a:r>
              <a:rPr lang="ar-SA" sz="2400"/>
              <a:t>سهم هر واحد از عامل هزينه</a:t>
            </a:r>
            <a:r>
              <a:rPr lang="fa-IR" sz="2400"/>
              <a:t>              400             1000           1500</a:t>
            </a:r>
            <a:endParaRPr lang="en-US" sz="2400" dirty="0"/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ar-SA" sz="2400"/>
              <a:t>ق ت شده مرحله 1</a:t>
            </a:r>
            <a:r>
              <a:rPr lang="fa-IR" sz="2400"/>
              <a:t>                                         </a:t>
            </a:r>
            <a:r>
              <a:rPr lang="ar-SA" sz="2400"/>
              <a:t>  </a:t>
            </a:r>
            <a:r>
              <a:rPr lang="fa-IR" sz="2400"/>
              <a:t>2900  </a:t>
            </a:r>
            <a:endParaRPr lang="en-US" sz="2400" dirty="0"/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2400"/>
              <a:t>                                                       </a:t>
            </a:r>
            <a:endParaRPr lang="en-US" sz="2400" dirty="0"/>
          </a:p>
        </p:txBody>
      </p:sp>
      <p:sp>
        <p:nvSpPr>
          <p:cNvPr id="656388" name="Line 4"/>
          <p:cNvSpPr>
            <a:spLocks noChangeShapeType="1"/>
          </p:cNvSpPr>
          <p:nvPr/>
        </p:nvSpPr>
        <p:spPr bwMode="auto">
          <a:xfrm>
            <a:off x="5232401" y="350043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89" name="Line 5"/>
          <p:cNvSpPr>
            <a:spLocks noChangeShapeType="1"/>
          </p:cNvSpPr>
          <p:nvPr/>
        </p:nvSpPr>
        <p:spPr bwMode="auto">
          <a:xfrm>
            <a:off x="3648076" y="350043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0" name="Line 6"/>
          <p:cNvSpPr>
            <a:spLocks noChangeShapeType="1"/>
          </p:cNvSpPr>
          <p:nvPr/>
        </p:nvSpPr>
        <p:spPr bwMode="auto">
          <a:xfrm>
            <a:off x="2208214" y="350043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1" name="Line 7"/>
          <p:cNvSpPr>
            <a:spLocks noChangeShapeType="1"/>
          </p:cNvSpPr>
          <p:nvPr/>
        </p:nvSpPr>
        <p:spPr bwMode="auto">
          <a:xfrm>
            <a:off x="5232401" y="4149725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2" name="Line 8"/>
          <p:cNvSpPr>
            <a:spLocks noChangeShapeType="1"/>
          </p:cNvSpPr>
          <p:nvPr/>
        </p:nvSpPr>
        <p:spPr bwMode="auto">
          <a:xfrm>
            <a:off x="3719514" y="4149725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3" name="Line 9"/>
          <p:cNvSpPr>
            <a:spLocks noChangeShapeType="1"/>
          </p:cNvSpPr>
          <p:nvPr/>
        </p:nvSpPr>
        <p:spPr bwMode="auto">
          <a:xfrm>
            <a:off x="2208214" y="4149725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4" name="Line 10"/>
          <p:cNvSpPr>
            <a:spLocks noChangeShapeType="1"/>
          </p:cNvSpPr>
          <p:nvPr/>
        </p:nvSpPr>
        <p:spPr bwMode="auto">
          <a:xfrm>
            <a:off x="3863976" y="5805488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5" name="Line 11"/>
          <p:cNvSpPr>
            <a:spLocks noChangeShapeType="1"/>
          </p:cNvSpPr>
          <p:nvPr/>
        </p:nvSpPr>
        <p:spPr bwMode="auto">
          <a:xfrm>
            <a:off x="3863976" y="5734050"/>
            <a:ext cx="11525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6" name="Line 12"/>
          <p:cNvSpPr>
            <a:spLocks noChangeShapeType="1"/>
          </p:cNvSpPr>
          <p:nvPr/>
        </p:nvSpPr>
        <p:spPr bwMode="auto">
          <a:xfrm>
            <a:off x="2782889" y="5084763"/>
            <a:ext cx="1081087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7" name="Line 13"/>
          <p:cNvSpPr>
            <a:spLocks noChangeShapeType="1"/>
          </p:cNvSpPr>
          <p:nvPr/>
        </p:nvSpPr>
        <p:spPr bwMode="auto">
          <a:xfrm>
            <a:off x="4295775" y="5013326"/>
            <a:ext cx="0" cy="3603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6398" name="Line 14"/>
          <p:cNvSpPr>
            <a:spLocks noChangeShapeType="1"/>
          </p:cNvSpPr>
          <p:nvPr/>
        </p:nvSpPr>
        <p:spPr bwMode="auto">
          <a:xfrm flipH="1">
            <a:off x="4583114" y="5084763"/>
            <a:ext cx="1152525" cy="3603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79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A363-411A-41E5-8183-BF7A86C11062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844675"/>
            <a:ext cx="882015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محاسبه قيمت تمام شده واحدهای انتقالی به مرحله </a:t>
            </a:r>
            <a:r>
              <a:rPr lang="fa-IR"/>
              <a:t>:</a:t>
            </a:r>
            <a:r>
              <a:rPr lang="ar-SA"/>
              <a:t>2</a:t>
            </a:r>
            <a:endParaRPr lang="fa-IR"/>
          </a:p>
          <a:p>
            <a:pPr algn="r">
              <a:buFontTx/>
              <a:buNone/>
            </a:pPr>
            <a:r>
              <a:rPr lang="ar-SA"/>
              <a:t>با توجه به اينکه 4500 واحد کالا درمرحله1تکميل وبه مرحله 2 انتقال</a:t>
            </a:r>
            <a:r>
              <a:rPr lang="fa-IR"/>
              <a:t> یاف</a:t>
            </a:r>
            <a:r>
              <a:rPr lang="ar-SA"/>
              <a:t>ته است</a:t>
            </a:r>
            <a:r>
              <a:rPr lang="fa-IR"/>
              <a:t> </a:t>
            </a:r>
            <a:r>
              <a:rPr lang="ar-SA"/>
              <a:t>لذا قيمت تمام شده</a:t>
            </a:r>
            <a:r>
              <a:rPr lang="fa-IR"/>
              <a:t> </a:t>
            </a:r>
            <a:r>
              <a:rPr lang="ar-SA"/>
              <a:t>اين</a:t>
            </a:r>
            <a:r>
              <a:rPr lang="fa-IR"/>
              <a:t> </a:t>
            </a:r>
            <a:r>
              <a:rPr lang="ar-SA"/>
              <a:t>واحدها از حاصل ضرب تعداد انتقالی در </a:t>
            </a:r>
            <a:r>
              <a:rPr lang="fa-IR"/>
              <a:t> </a:t>
            </a:r>
            <a:r>
              <a:rPr lang="ar-SA"/>
              <a:t>قيمت تمام شده مرحله 1 بدست می آيد</a:t>
            </a:r>
            <a:r>
              <a:rPr lang="fa-IR" b="1"/>
              <a:t> .</a:t>
            </a:r>
          </a:p>
          <a:p>
            <a:pPr algn="r">
              <a:buFontTx/>
              <a:buNone/>
            </a:pPr>
            <a:r>
              <a:rPr lang="ar-SA"/>
              <a:t>قيمت تمام شده واحدهای انتقالی</a:t>
            </a:r>
            <a:r>
              <a:rPr lang="fa-IR"/>
              <a:t> 13050000 =  2900 × 4500</a:t>
            </a:r>
          </a:p>
          <a:p>
            <a:pPr algn="r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9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2BEE8-F76D-4181-975F-B774046C66BB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387476"/>
            <a:ext cx="8926513" cy="5470525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محاسبه قيمت</a:t>
            </a:r>
            <a:r>
              <a:rPr lang="fa-IR"/>
              <a:t> </a:t>
            </a:r>
            <a:r>
              <a:rPr lang="ar-SA"/>
              <a:t> تمام </a:t>
            </a:r>
            <a:r>
              <a:rPr lang="fa-IR"/>
              <a:t> </a:t>
            </a:r>
            <a:r>
              <a:rPr lang="ar-SA"/>
              <a:t>شده</a:t>
            </a:r>
            <a:r>
              <a:rPr lang="fa-IR"/>
              <a:t> </a:t>
            </a:r>
            <a:r>
              <a:rPr lang="ar-SA"/>
              <a:t> کالای</a:t>
            </a:r>
            <a:r>
              <a:rPr lang="fa-IR"/>
              <a:t> </a:t>
            </a:r>
            <a:r>
              <a:rPr lang="ar-SA"/>
              <a:t> در </a:t>
            </a:r>
            <a:r>
              <a:rPr lang="fa-IR"/>
              <a:t> </a:t>
            </a:r>
            <a:r>
              <a:rPr lang="ar-SA"/>
              <a:t>جريان </a:t>
            </a:r>
            <a:r>
              <a:rPr lang="fa-IR"/>
              <a:t> </a:t>
            </a:r>
            <a:r>
              <a:rPr lang="ar-SA"/>
              <a:t>ساخت</a:t>
            </a:r>
            <a:r>
              <a:rPr lang="fa-IR"/>
              <a:t> </a:t>
            </a:r>
            <a:r>
              <a:rPr lang="ar-SA"/>
              <a:t> مرحله 1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ar-SA"/>
              <a:t>قيمت تمام شده کالای در جريان ساخت با توجه به سه عامل مواد</a:t>
            </a:r>
            <a:r>
              <a:rPr lang="fa-IR"/>
              <a:t>  </a:t>
            </a:r>
            <a:r>
              <a:rPr lang="ar-SA"/>
              <a:t>دستمزد و سربار بشرح زير محاسبه می شود </a:t>
            </a:r>
            <a:r>
              <a:rPr lang="fa-IR"/>
              <a:t>:</a:t>
            </a:r>
            <a:endParaRPr lang="fa-IR" b="1"/>
          </a:p>
          <a:p>
            <a:pPr algn="r">
              <a:buFontTx/>
              <a:buNone/>
            </a:pPr>
            <a:r>
              <a:rPr lang="ar-SA" sz="2600"/>
              <a:t>ق ت شده کالای درجريان ساخت ازنظرمواد</a:t>
            </a:r>
            <a:r>
              <a:rPr lang="fa-IR" sz="2600"/>
              <a:t>   200000=400×100%× 500</a:t>
            </a:r>
          </a:p>
          <a:p>
            <a:pPr algn="r">
              <a:buFontTx/>
              <a:buNone/>
            </a:pPr>
            <a:r>
              <a:rPr lang="ar-SA" sz="2600"/>
              <a:t>ق ت شده کالای درجريان ساخت ازنظردستمزد</a:t>
            </a:r>
            <a:r>
              <a:rPr lang="fa-IR" sz="2600"/>
              <a:t>300000=1000×60% ×500 </a:t>
            </a:r>
          </a:p>
          <a:p>
            <a:pPr algn="r">
              <a:buFontTx/>
              <a:buNone/>
            </a:pPr>
            <a:r>
              <a:rPr lang="ar-SA" sz="2600"/>
              <a:t>ق ت شده کالای درجريان ساخت ازنظرسربار450000=</a:t>
            </a:r>
            <a:r>
              <a:rPr lang="fa-IR" sz="2600"/>
              <a:t> 1500×60%× 500</a:t>
            </a:r>
          </a:p>
          <a:p>
            <a:pPr algn="r">
              <a:buFontTx/>
              <a:buNone/>
            </a:pPr>
            <a:r>
              <a:rPr lang="ar-SA" sz="2600"/>
              <a:t>ق ت شده کالای در جريان ساخت</a:t>
            </a:r>
            <a:r>
              <a:rPr lang="fa-IR" sz="2600"/>
              <a:t>              950000</a:t>
            </a:r>
          </a:p>
          <a:p>
            <a:pPr algn="r">
              <a:buFontTx/>
              <a:buNone/>
            </a:pPr>
            <a:r>
              <a:rPr lang="fa-IR" sz="3000"/>
              <a:t>	</a:t>
            </a:r>
            <a:endParaRPr lang="en-US" sz="3000" dirty="0"/>
          </a:p>
        </p:txBody>
      </p:sp>
      <p:sp>
        <p:nvSpPr>
          <p:cNvPr id="658436" name="Line 4"/>
          <p:cNvSpPr>
            <a:spLocks noChangeShapeType="1"/>
          </p:cNvSpPr>
          <p:nvPr/>
        </p:nvSpPr>
        <p:spPr bwMode="auto">
          <a:xfrm>
            <a:off x="4511675" y="4437063"/>
            <a:ext cx="10795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8437" name="Line 5"/>
          <p:cNvSpPr>
            <a:spLocks noChangeShapeType="1"/>
          </p:cNvSpPr>
          <p:nvPr/>
        </p:nvSpPr>
        <p:spPr bwMode="auto">
          <a:xfrm>
            <a:off x="4511675" y="4941888"/>
            <a:ext cx="10795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58438" name="Line 6"/>
          <p:cNvSpPr>
            <a:spLocks noChangeShapeType="1"/>
          </p:cNvSpPr>
          <p:nvPr/>
        </p:nvSpPr>
        <p:spPr bwMode="auto">
          <a:xfrm>
            <a:off x="4511675" y="4868863"/>
            <a:ext cx="10795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702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55F9-E76A-4F3A-A661-A7813E39C0FF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3"/>
            <a:ext cx="8229600" cy="4176712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مثال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ar-SA"/>
              <a:t>اطلاعات زيرمربوط به عمليات مرحله سوم کارخانه</a:t>
            </a:r>
            <a:r>
              <a:rPr lang="fa-IR"/>
              <a:t> </a:t>
            </a:r>
            <a:r>
              <a:rPr lang="ar-SA"/>
              <a:t>توليدی تهران در طی شهريور ماه سال 1379 می باشد .</a:t>
            </a:r>
            <a:endParaRPr lang="fa-IR"/>
          </a:p>
          <a:p>
            <a:pPr algn="r">
              <a:buFontTx/>
              <a:buNone/>
            </a:pPr>
            <a:r>
              <a:rPr lang="ar-SA"/>
              <a:t>موجودی کالای در</a:t>
            </a:r>
            <a:r>
              <a:rPr lang="fa-IR"/>
              <a:t> </a:t>
            </a:r>
            <a:r>
              <a:rPr lang="ar-SA"/>
              <a:t>جريان ساخت دراول شهريور300واحد 3/1 تکميل </a:t>
            </a:r>
            <a:r>
              <a:rPr lang="fa-IR"/>
              <a:t> </a:t>
            </a:r>
            <a:r>
              <a:rPr lang="ar-SA"/>
              <a:t>شده ( مواد 100% ) </a:t>
            </a:r>
            <a:r>
              <a:rPr lang="fa-IR"/>
              <a:t> </a:t>
            </a:r>
            <a:r>
              <a:rPr lang="ar-SA"/>
              <a:t>به مبلغ 696000 ريال انتقالی</a:t>
            </a:r>
            <a:r>
              <a:rPr lang="fa-IR"/>
              <a:t> </a:t>
            </a:r>
            <a:r>
              <a:rPr lang="ar-SA"/>
              <a:t> از </a:t>
            </a:r>
            <a:r>
              <a:rPr lang="fa-IR"/>
              <a:t> </a:t>
            </a:r>
            <a:r>
              <a:rPr lang="ar-SA"/>
              <a:t>مرحله 2 در طی </a:t>
            </a:r>
            <a:r>
              <a:rPr lang="fa-IR"/>
              <a:t> </a:t>
            </a:r>
            <a:r>
              <a:rPr lang="ar-SA"/>
              <a:t>شهريور ماه 2200 واحد</a:t>
            </a:r>
            <a:r>
              <a:rPr lang="fa-IR"/>
              <a:t> </a:t>
            </a:r>
            <a:r>
              <a:rPr lang="ar-SA"/>
              <a:t> به قيمت</a:t>
            </a:r>
            <a:r>
              <a:rPr lang="fa-IR"/>
              <a:t> </a:t>
            </a:r>
            <a:r>
              <a:rPr lang="ar-SA"/>
              <a:t> تمام شده </a:t>
            </a:r>
            <a:r>
              <a:rPr lang="fa-IR"/>
              <a:t> </a:t>
            </a:r>
            <a:r>
              <a:rPr lang="ar-SA"/>
              <a:t>هر واحد 1200</a:t>
            </a:r>
            <a:r>
              <a:rPr lang="fa-IR"/>
              <a:t> </a:t>
            </a:r>
            <a:r>
              <a:rPr lang="ar-SA"/>
              <a:t> ريال به مبلغ 2640000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58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12F72-5027-4C31-8034-1004B5B8D554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68414"/>
            <a:ext cx="8686800" cy="4897437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هزينه های زير در طول شهريور ماه در مرحله 3 بوقوع پيوسته است </a:t>
            </a:r>
            <a:endParaRPr lang="fa-IR"/>
          </a:p>
          <a:p>
            <a:pPr algn="r">
              <a:buFontTx/>
              <a:buNone/>
            </a:pPr>
            <a:r>
              <a:rPr lang="ar-SA"/>
              <a:t>دستمزد مستقيم</a:t>
            </a:r>
            <a:r>
              <a:rPr lang="fa-IR"/>
              <a:t>                                    </a:t>
            </a:r>
            <a:r>
              <a:rPr lang="ar-SA"/>
              <a:t>3600000 ريال</a:t>
            </a:r>
            <a:endParaRPr lang="fa-IR"/>
          </a:p>
          <a:p>
            <a:pPr algn="r">
              <a:buFontTx/>
              <a:buNone/>
            </a:pPr>
            <a:r>
              <a:rPr lang="ar-SA"/>
              <a:t>سربار کارخانه</a:t>
            </a:r>
            <a:r>
              <a:rPr lang="fa-IR"/>
              <a:t>                                    </a:t>
            </a:r>
            <a:r>
              <a:rPr lang="ar-SA"/>
              <a:t>2700000 ريال</a:t>
            </a:r>
            <a:endParaRPr lang="fa-IR"/>
          </a:p>
          <a:p>
            <a:pPr algn="r">
              <a:buFontTx/>
              <a:buNone/>
            </a:pPr>
            <a:r>
              <a:rPr lang="ar-SA"/>
              <a:t>ساير اطلاعات اضافی</a:t>
            </a:r>
            <a:r>
              <a:rPr lang="fa-IR"/>
              <a:t>  </a:t>
            </a:r>
            <a:r>
              <a:rPr lang="ar-SA"/>
              <a:t>به شرح زير است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ar-SA"/>
              <a:t>محصول انتقالی به مرحله 4</a:t>
            </a:r>
            <a:r>
              <a:rPr lang="fa-IR"/>
              <a:t>             </a:t>
            </a:r>
            <a:r>
              <a:rPr lang="ar-SA"/>
              <a:t>2000 واحد </a:t>
            </a:r>
            <a:endParaRPr lang="fa-IR"/>
          </a:p>
          <a:p>
            <a:pPr algn="r">
              <a:buFontTx/>
              <a:buNone/>
            </a:pPr>
            <a:r>
              <a:rPr lang="ar-SA"/>
              <a:t>موجودی در جريان پايان شهريور</a:t>
            </a:r>
            <a:r>
              <a:rPr lang="fa-IR"/>
              <a:t>       </a:t>
            </a:r>
            <a:r>
              <a:rPr lang="ar-SA"/>
              <a:t>500 واحد </a:t>
            </a:r>
            <a:r>
              <a:rPr lang="fa-IR"/>
              <a:t>2</a:t>
            </a:r>
            <a:r>
              <a:rPr lang="ar-SA"/>
              <a:t> تکميل شده</a:t>
            </a:r>
            <a:endParaRPr lang="fa-IR"/>
          </a:p>
          <a:p>
            <a:pPr algn="r">
              <a:buFontTx/>
              <a:buNone/>
            </a:pPr>
            <a:r>
              <a:rPr lang="fa-IR"/>
              <a:t>5</a:t>
            </a:r>
            <a:r>
              <a:rPr lang="en-US" dirty="0"/>
              <a:t>                                                  </a:t>
            </a:r>
            <a:r>
              <a:rPr lang="fa-IR"/>
              <a:t>   </a:t>
            </a:r>
            <a:endParaRPr lang="en-US" dirty="0"/>
          </a:p>
        </p:txBody>
      </p:sp>
      <p:sp>
        <p:nvSpPr>
          <p:cNvPr id="660485" name="Line 5"/>
          <p:cNvSpPr>
            <a:spLocks noChangeShapeType="1"/>
          </p:cNvSpPr>
          <p:nvPr/>
        </p:nvSpPr>
        <p:spPr bwMode="auto">
          <a:xfrm>
            <a:off x="3143251" y="5300663"/>
            <a:ext cx="35877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97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EFAD-7A65-43A0-8D59-7649A8D0778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628775"/>
            <a:ext cx="8893175" cy="4897438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محاسبه معادل آحاد تکميل شده و ب ت شده :</a:t>
            </a:r>
            <a:endParaRPr lang="fa-IR" sz="2200"/>
          </a:p>
          <a:p>
            <a:pPr algn="r">
              <a:lnSpc>
                <a:spcPct val="80000"/>
              </a:lnSpc>
              <a:buFontTx/>
              <a:buNone/>
            </a:pPr>
            <a:r>
              <a:rPr lang="fa-IR" sz="2200" b="1"/>
              <a:t>1</a:t>
            </a:r>
            <a:r>
              <a:rPr lang="ar-SA" sz="2200"/>
              <a:t>-2 محاسبه کالای ساخته شده </a:t>
            </a:r>
            <a:r>
              <a:rPr lang="fa-IR" sz="2200"/>
              <a:t>: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الف از محل موجودی کالای در جريان ساخت در ابتدای شهريور</a:t>
            </a:r>
            <a:r>
              <a:rPr lang="fa-IR" sz="2200"/>
              <a:t> :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الف </a:t>
            </a:r>
            <a:r>
              <a:rPr lang="fa-IR" sz="2200"/>
              <a:t>1- </a:t>
            </a:r>
            <a:r>
              <a:rPr lang="ar-SA" sz="2200"/>
              <a:t>هزينه نقل شده از دوره قبل</a:t>
            </a:r>
            <a:r>
              <a:rPr lang="fa-IR" sz="2200"/>
              <a:t>                                     696000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fa-IR" sz="2200"/>
              <a:t>2- </a:t>
            </a:r>
            <a:r>
              <a:rPr lang="ar-SA" sz="2200"/>
              <a:t>هزينه انجام شده جهت تکميل کالای درجريان ساخت اول دوره</a:t>
            </a:r>
            <a:r>
              <a:rPr lang="fa-IR" sz="2200"/>
              <a:t>  600000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جمع</a:t>
            </a:r>
            <a:r>
              <a:rPr lang="fa-IR" sz="2200"/>
              <a:t>                                                                                        1296000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ب</a:t>
            </a:r>
            <a:r>
              <a:rPr lang="fa-IR" sz="2200"/>
              <a:t>- </a:t>
            </a:r>
            <a:r>
              <a:rPr lang="ar-SA" sz="2200"/>
              <a:t>از محل توليد دوره</a:t>
            </a:r>
            <a:r>
              <a:rPr lang="fa-IR" sz="2200"/>
              <a:t> :                                       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مواد</a:t>
            </a:r>
            <a:r>
              <a:rPr lang="fa-IR" sz="2200"/>
              <a:t>  1200× ( 300- 200)                                        2040000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ar-SA" sz="2200"/>
              <a:t>دستمزد و سربار 3000</a:t>
            </a:r>
            <a:r>
              <a:rPr lang="fa-IR" sz="2200"/>
              <a:t>×</a:t>
            </a:r>
            <a:r>
              <a:rPr lang="ar-SA" sz="2200"/>
              <a:t>(300-200)</a:t>
            </a:r>
            <a:r>
              <a:rPr lang="fa-IR" sz="2200"/>
              <a:t>                             5100000</a:t>
            </a:r>
            <a:endParaRPr lang="en-US" sz="2200" dirty="0"/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200" dirty="0"/>
              <a:t/>
            </a:r>
            <a:br>
              <a:rPr lang="en-US" sz="2200" dirty="0"/>
            </a:br>
            <a:r>
              <a:rPr lang="fa-IR" sz="2200"/>
              <a:t>                                                                                            7140000  </a:t>
            </a:r>
            <a:r>
              <a:rPr lang="ar-SA" sz="2200"/>
              <a:t>جمع ق ت شده کالای ساخته شده در شهريور</a:t>
            </a:r>
            <a:r>
              <a:rPr lang="fa-IR" sz="2200"/>
              <a:t>                                         8436000</a:t>
            </a:r>
            <a:r>
              <a:rPr lang="fa-IR" sz="2200" b="1"/>
              <a:t> </a:t>
            </a:r>
            <a:endParaRPr lang="fa-IR" sz="2200"/>
          </a:p>
          <a:p>
            <a:pPr algn="r">
              <a:lnSpc>
                <a:spcPct val="80000"/>
              </a:lnSpc>
              <a:buFontTx/>
              <a:buNone/>
            </a:pPr>
            <a:r>
              <a:rPr lang="fa-IR" sz="2000"/>
              <a:t>                                                                               </a:t>
            </a:r>
            <a:endParaRPr lang="en-US" sz="2000" dirty="0"/>
          </a:p>
        </p:txBody>
      </p:sp>
      <p:sp>
        <p:nvSpPr>
          <p:cNvPr id="661508" name="Line 4"/>
          <p:cNvSpPr>
            <a:spLocks noChangeShapeType="1"/>
          </p:cNvSpPr>
          <p:nvPr/>
        </p:nvSpPr>
        <p:spPr bwMode="auto">
          <a:xfrm>
            <a:off x="2063751" y="5157788"/>
            <a:ext cx="12239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61509" name="Line 5"/>
          <p:cNvSpPr>
            <a:spLocks noChangeShapeType="1"/>
          </p:cNvSpPr>
          <p:nvPr/>
        </p:nvSpPr>
        <p:spPr bwMode="auto">
          <a:xfrm>
            <a:off x="2063751" y="5445125"/>
            <a:ext cx="12239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61510" name="Line 6"/>
          <p:cNvSpPr>
            <a:spLocks noChangeShapeType="1"/>
          </p:cNvSpPr>
          <p:nvPr/>
        </p:nvSpPr>
        <p:spPr bwMode="auto">
          <a:xfrm>
            <a:off x="2063751" y="5516563"/>
            <a:ext cx="12239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42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CA5EB-4606-49E4-98BE-6F81ED8AEC59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6"/>
            <a:ext cx="8820150" cy="4321175"/>
          </a:xfrm>
        </p:spPr>
        <p:txBody>
          <a:bodyPr/>
          <a:lstStyle/>
          <a:p>
            <a:pPr marL="990600" lvl="1" indent="-533400" algn="r">
              <a:buNone/>
            </a:pPr>
            <a:r>
              <a:rPr lang="ar-SA"/>
              <a:t>محاسبه کالایدر جريان ساخت آخر دوره :</a:t>
            </a:r>
            <a:endParaRPr lang="fa-IR"/>
          </a:p>
          <a:p>
            <a:pPr marL="609600" indent="-609600" algn="r">
              <a:buNone/>
            </a:pPr>
            <a:r>
              <a:rPr lang="ar-SA" sz="2800"/>
              <a:t>مواد</a:t>
            </a:r>
            <a:r>
              <a:rPr lang="fa-IR" sz="2800"/>
              <a:t>( 1200 × 500 )                             600000</a:t>
            </a:r>
          </a:p>
          <a:p>
            <a:pPr marL="609600" indent="-609600" algn="r">
              <a:buNone/>
            </a:pPr>
            <a:r>
              <a:rPr lang="ar-SA" sz="2800"/>
              <a:t>دستمزد وسربار(3000</a:t>
            </a:r>
            <a:r>
              <a:rPr lang="fa-IR" sz="2800"/>
              <a:t>×</a:t>
            </a:r>
            <a:r>
              <a:rPr lang="ar-SA" sz="2800"/>
              <a:t> 2 </a:t>
            </a:r>
            <a:r>
              <a:rPr lang="fa-IR" sz="2800"/>
              <a:t>×</a:t>
            </a:r>
            <a:r>
              <a:rPr lang="ar-SA" sz="2800"/>
              <a:t>500)</a:t>
            </a:r>
            <a:r>
              <a:rPr lang="fa-IR" sz="2800"/>
              <a:t>              600000</a:t>
            </a:r>
          </a:p>
          <a:p>
            <a:pPr marL="609600" indent="-609600" algn="r">
              <a:buNone/>
            </a:pPr>
            <a:endParaRPr lang="fa-IR" sz="2800"/>
          </a:p>
          <a:p>
            <a:pPr marL="609600" indent="-609600" algn="r">
              <a:buNone/>
            </a:pPr>
            <a:r>
              <a:rPr lang="ar-SA" sz="2800"/>
              <a:t>جمع ق ت شده کالای در جريان ساخت در آخر شهريور</a:t>
            </a:r>
            <a:r>
              <a:rPr lang="fa-IR" sz="2800"/>
              <a:t>                                                                                         1200000</a:t>
            </a:r>
          </a:p>
          <a:p>
            <a:pPr marL="609600" indent="-609600" algn="r">
              <a:buNone/>
            </a:pPr>
            <a:r>
              <a:rPr lang="fa-IR" sz="2800"/>
              <a:t>                                                                                 </a:t>
            </a:r>
            <a:endParaRPr lang="fa-IR" sz="2800" b="1"/>
          </a:p>
          <a:p>
            <a:pPr marL="609600" indent="-609600" algn="r">
              <a:buNone/>
            </a:pPr>
            <a:endParaRPr lang="en-US" sz="2800" dirty="0"/>
          </a:p>
        </p:txBody>
      </p:sp>
      <p:sp>
        <p:nvSpPr>
          <p:cNvPr id="662532" name="Line 4"/>
          <p:cNvSpPr>
            <a:spLocks noChangeShapeType="1"/>
          </p:cNvSpPr>
          <p:nvPr/>
        </p:nvSpPr>
        <p:spPr bwMode="auto">
          <a:xfrm>
            <a:off x="2424114" y="4076700"/>
            <a:ext cx="13684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62533" name="Line 5"/>
          <p:cNvSpPr>
            <a:spLocks noChangeShapeType="1"/>
          </p:cNvSpPr>
          <p:nvPr/>
        </p:nvSpPr>
        <p:spPr bwMode="auto">
          <a:xfrm>
            <a:off x="2424114" y="4652963"/>
            <a:ext cx="13684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62534" name="Line 6"/>
          <p:cNvSpPr>
            <a:spLocks noChangeShapeType="1"/>
          </p:cNvSpPr>
          <p:nvPr/>
        </p:nvSpPr>
        <p:spPr bwMode="auto">
          <a:xfrm>
            <a:off x="2424114" y="4581525"/>
            <a:ext cx="13684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8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4E3B-86B2-4FA3-AB7B-7BF3A04DB736}" type="slidenum">
              <a:rPr lang="en-US"/>
              <a:pPr/>
              <a:t>27</a:t>
            </a:fld>
            <a:endParaRPr lang="en-US" dirty="0"/>
          </a:p>
        </p:txBody>
      </p:sp>
      <p:graphicFrame>
        <p:nvGraphicFramePr>
          <p:cNvPr id="664634" name="Group 58"/>
          <p:cNvGraphicFramePr>
            <a:graphicFrameLocks noGrp="1"/>
          </p:cNvGraphicFramePr>
          <p:nvPr>
            <p:ph idx="1"/>
          </p:nvPr>
        </p:nvGraphicFramePr>
        <p:xfrm>
          <a:off x="1981200" y="1905000"/>
          <a:ext cx="8229600" cy="3857626"/>
        </p:xfrm>
        <a:graphic>
          <a:graphicData uri="http://schemas.openxmlformats.org/drawingml/2006/table">
            <a:tbl>
              <a:tblPr/>
              <a:tblGrid>
                <a:gridCol w="1255713"/>
                <a:gridCol w="976312"/>
                <a:gridCol w="1882775"/>
                <a:gridCol w="1223963"/>
                <a:gridCol w="936625"/>
                <a:gridCol w="1954212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مبلغ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تعداد واحد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مبلغ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تعداد واحد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2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8436000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1200000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انتقالی به </a:t>
                      </a: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مرحله 4</a:t>
                      </a: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در جريان ساخت آخردوره</a:t>
                      </a: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696000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2640000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3600000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2200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در جريان ساخت اول دوره</a:t>
                      </a:r>
                      <a:endParaRPr kumimoji="0" lang="fa-I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انتقالی از مرحله</a:t>
                      </a: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دستمزد مستقیم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سربار کارخانه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9636000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9636000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2500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64615" name="Text Box 39"/>
          <p:cNvSpPr txBox="1">
            <a:spLocks noChangeArrowheads="1"/>
          </p:cNvSpPr>
          <p:nvPr/>
        </p:nvSpPr>
        <p:spPr bwMode="auto">
          <a:xfrm>
            <a:off x="3575051" y="1268413"/>
            <a:ext cx="518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حساب کالای در جريان ساخت مرحله</a:t>
            </a: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33973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A074-2209-4587-8DC9-4775B717CCA8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/>
              <a:t>نحوه ثبت حسابداری هزینه يابی مرحله ای :</a:t>
            </a:r>
          </a:p>
          <a:p>
            <a:pPr algn="r">
              <a:buFontTx/>
              <a:buNone/>
            </a:pPr>
            <a:r>
              <a:rPr lang="fa-IR"/>
              <a:t>چون عمليات  ساخت  در مراحل مختلف انجام   می شود و محصول تکمیل شده هرمرحله مواد اوليه مرحله بعدی است برای هريک از مراحل ساخت  يک حساب  کار در جریان ساخت  نگهداری  می شود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32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4A60-AA68-4E8F-9BE3-18064C0FDE01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060576"/>
            <a:ext cx="8229600" cy="3052763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هزینه های  مواد خام   و  دستمزد  مستقیم   و  سر بار تعلق گرفته  به  آن  مرحله  در  بدهکار  حساب  کار  در جريان ساخت ثبت شده واين  هزینه های  انباشته  از  يک  مرحله به  مرحله  بعدی  انتقال  می يابد 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56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A83-7AE6-48F6-B3A4-F88089B2E0E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916113"/>
            <a:ext cx="8229600" cy="27368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بنابراين  می توان استنباط  نمود  که  هزینه يابی مرحله ای در  مواردی  به کار  گرفته  می شود  که  مراحل   ساخت به صورت  مداوم  و  پيوسته  بوده  يا واحد تجاری انبوهی از يک  يا  چند  کالا  را  توليد  می نمايد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5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2995-DC94-41D1-A425-1064ECFAFC79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76476"/>
            <a:ext cx="8229600" cy="23336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 اما  در عمل  و معمولا در آخر مرحله  هر ماه هزینه های انجام  شده  در مرحله  به حساب  مرحله  بعدی  و در پایان  به  حساب  کالای  ساخته  شده  منتقل  می شوند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6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C8E2-DE74-4503-A59F-7A50BA8CD1A0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133601"/>
            <a:ext cx="8229600" cy="29813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کالای درجريان ساخت ومفهوم آحاد تکمیل  شده درمراحل : </a:t>
            </a:r>
          </a:p>
          <a:p>
            <a:pPr algn="r">
              <a:buFontTx/>
              <a:buNone/>
            </a:pPr>
            <a:r>
              <a:rPr lang="fa-IR"/>
              <a:t>بسياری از موارد  قسمتی از کالا آخر  دوره  کاملا  تکمیل نشده  است  و در همان مرحله باقی می ماند  که  به عنوان محصول   نيمه  تمام  آن  مرحله   تلقی  گردد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2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A3815-B8C9-4D25-999E-30BD877B6ED2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916114"/>
            <a:ext cx="8229600" cy="3671887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بنابراين  هزینه های  توليد  بین  واحدهای  تکمیل  شده  هر مرحله و واحدهای نيمه ساخت  تسهيم  و سر شکن می شود</a:t>
            </a:r>
          </a:p>
          <a:p>
            <a:pPr algn="r">
              <a:buFontTx/>
              <a:buNone/>
            </a:pPr>
            <a:r>
              <a:rPr lang="fa-IR"/>
              <a:t>واحدهايی   قابل    انتقال   به   مرحله   بعد اند که 100%  تکمیل  باشند واگر نباشند کالای  در جریان ساخت  مرحله  تلقی  می گردند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29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D20E-4958-4591-B692-6CD339EB318E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2133600"/>
            <a:ext cx="8229600" cy="26924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تسهيم  هزینه  مواد خام  و هزینه انتقالی از مرحله  قبل بین کالای  ساخته  شده انتقالی به مرحله بعد  و موجودی کالای در جریان ساخت آن  مرحله  مستلزم  شناخت  کامل  روش تولید  است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66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650C-1946-43B4-8C0F-991E8FBFAD15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89138"/>
            <a:ext cx="8229600" cy="28368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هدف  از  محاسبه  معادل آحاد  تکمیل  شده  این  است  که بتوان مشخص نماييم  که  با در نظر گرفتن  درصد  تکمیل موجودی های   نيمه   ساخته  هر  مرحله  در ابتدا  و  آخر مرحله  تولید  هزینه های  تولیدی  صرف  تولید  چند واحد کامل  شده  است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95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B0DC6-4862-405E-818C-D482C0E929DB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628776"/>
            <a:ext cx="8229600" cy="3744913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گزارش قیمت تمام شده :</a:t>
            </a:r>
          </a:p>
          <a:p>
            <a:pPr algn="r">
              <a:buFontTx/>
              <a:buNone/>
            </a:pPr>
            <a:r>
              <a:rPr lang="fa-IR"/>
              <a:t>- گزارش هزینه ساخت در  هر  مرحله</a:t>
            </a:r>
          </a:p>
          <a:p>
            <a:pPr algn="r">
              <a:buFontTx/>
              <a:buNone/>
            </a:pPr>
            <a:r>
              <a:rPr lang="fa-IR"/>
              <a:t>- محاسبه قیمت تمام شده هر واحد درهر مرحله </a:t>
            </a:r>
          </a:p>
          <a:p>
            <a:pPr algn="r">
              <a:buFontTx/>
              <a:buNone/>
            </a:pPr>
            <a:r>
              <a:rPr lang="fa-IR"/>
              <a:t>- محاسبه قیمت تمام شده کالای درجريان ساخت يا نيمه ساخته </a:t>
            </a:r>
            <a:endParaRPr lang="en-US" dirty="0"/>
          </a:p>
          <a:p>
            <a:pPr algn="r">
              <a:buFontTx/>
              <a:buNone/>
            </a:pPr>
            <a:r>
              <a:rPr lang="fa-IR"/>
              <a:t>- محاسبه قیمت تمام شده  محصول  تکمیل  و منتقل  شده  به مرحله  بعد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9449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1AE4-AE48-442F-98DF-91A07694DB66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060575"/>
            <a:ext cx="8229600" cy="31686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منظور  اصلی  از تهيه گزارش  قیمت  تمام  شده  محصول محاسبه  مواد  اوليه   دستمزد  مستقیم  و  سر بار  کارخانه و تعيين  قیمت  تمام  شده  هر  واحد  محصول  تولید  شده دوره  معين  است.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65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4EA0B-598D-4202-AC28-32DB1CE76A7D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5"/>
            <a:ext cx="8229600" cy="3773488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گزارش  قیمت   تمام   شده   با  استفاده   از  صورت  ريز هزینه های  تولید   جهت  افشاء   بیشتر  و  امکان   کنترل هزینه ها  تهيه  می گردد وجود هر گونه اختلاف  در قیمت تمام  شده  هر واحد محصول  از يک  دوره  به  دوره  بعد  را  نشان  دهد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95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848B-83F5-4AE7-8150-BD18757FED3D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700213"/>
            <a:ext cx="8229600" cy="45259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محصولات مشترک</a:t>
            </a:r>
            <a:r>
              <a:rPr lang="fa-IR" sz="2800" b="1"/>
              <a:t>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fa-IR"/>
              <a:t>وقتی  نتیجه  توليد  يک  کالا بدست آمدن  چندین  محصول باشد و همه دارای  ارزش  اقتصادی  بوده  و هيچ  یک  بر انواع   ديگر  برتری   قابل  توجهی  نداشته  باشد  بنابراین مرحله  دارای محصولات  مشترک  است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94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6A2-C395-4AE4-9259-D6E1718C70EF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16113"/>
            <a:ext cx="8229600" cy="24495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مثال  :  معمولی  برای   محصولات   مشترک  گازوئيل  ، نفت ،  بنزين  و  مواد  دیگری  است  که  همه  از  تصفیه نفت  خام  به دست  می آيند  و  يا  انواع تخته هايی از يک تنه  درخت  در کارخانجات چوب  بری  به دست می آيد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1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86004-1BC1-41E8-972A-5E84011D7A1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/>
              <a:t>به  دلایل   ذکر  شده   روش های  هزینه يابی    مرحله ای غالبا  روش های  حسابداری  صنعتی  تولید  انبوه يا مداوم ناميده  می شوند .</a:t>
            </a:r>
          </a:p>
          <a:p>
            <a:pPr algn="r">
              <a:buFontTx/>
              <a:buNone/>
            </a:pPr>
            <a:r>
              <a:rPr lang="fa-IR"/>
              <a:t>در صنايعی  که  تولید  محصول  از مراحل  مختلف  عبور می نمايد     محصول   نهايی    هر   مرحله    مواد  اوليه مرحله   بعدی  می باشد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45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C2CA-BB8F-4776-BC32-1EEB03403364}" type="slidenum">
              <a:rPr lang="en-US"/>
              <a:pPr/>
              <a:t>40</a:t>
            </a:fld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349501"/>
            <a:ext cx="8229600" cy="27654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يکی از  روش های متداول  و آسان  تسهيم هزینه ها روش بهای  فروش است  که  در آن جمع  قیمت  تمام  شده  تولید به  نسبت  قیمت  فروش  بين   محصولات  مشترک  تسهيم می گردد 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5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BA8C-4733-4BBF-ACDE-065EC321512C}" type="slidenum">
              <a:rPr lang="en-US"/>
              <a:pPr/>
              <a:t>41</a:t>
            </a:fld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3"/>
            <a:ext cx="8229600" cy="45259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محصولات فرعی</a:t>
            </a:r>
            <a:r>
              <a:rPr lang="fa-IR" b="1"/>
              <a:t> </a:t>
            </a:r>
            <a:r>
              <a:rPr lang="fa-IR"/>
              <a:t>:</a:t>
            </a:r>
          </a:p>
          <a:p>
            <a:pPr algn="r">
              <a:buFontTx/>
              <a:buNone/>
            </a:pPr>
            <a:r>
              <a:rPr lang="fa-IR"/>
              <a:t>اگر يکی از محصولاتی که  در ضمن  عمليات  ساخت يک محصول اصلی بدست می آيد نسبت به محصول اخير داری ارزش  کمتری  باشد  آنرا  محصول  فرعی  گويند .</a:t>
            </a:r>
          </a:p>
          <a:p>
            <a:pPr algn="r">
              <a:buFontTx/>
              <a:buNone/>
            </a:pPr>
            <a:r>
              <a:rPr lang="fa-IR"/>
              <a:t>مثال  : خاک  اره  باقی  مانده  از  بريدن  الوارها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2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CAE2-6C2B-42D3-AE84-3A1F5B12E5E4}" type="slidenum">
              <a:rPr lang="en-US"/>
              <a:pPr/>
              <a:t>42</a:t>
            </a:fld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8229600" cy="4525963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قیمت  تمام  شده محصول فرعی معادل ارزش آن پس کسر هزینه های  اضافی  جهت  فروش آن می باشد .</a:t>
            </a:r>
          </a:p>
          <a:p>
            <a:pPr algn="r">
              <a:buFontTx/>
              <a:buNone/>
            </a:pPr>
            <a:r>
              <a:rPr lang="fa-IR"/>
              <a:t>قبل  از محاسبه قيمت تمام شده محصولات اصلی باید قیمت تمام شده محصول فرعی به بستانکارکالای درجريان ساخت منظور  گردد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01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B470-701C-431F-98E5-B33E7C17B994}" type="slidenum">
              <a:rPr lang="en-US"/>
              <a:pPr/>
              <a:t>43</a:t>
            </a:fld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16113"/>
            <a:ext cx="8229600" cy="30527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البته  توجه  به   اين  نکته  لازم  است  که  مبلغی  که   به بستانکار حساب کالای در جريان  بابت  محصولات  فرعی منظور  می شود  و از هزینه محصول اصلی کسرمی گردد همان  در آمد  خالص  از فروش محصول  فرعی  است .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88208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6AD5-3BC9-4477-9641-ACD94A74B444}" type="slidenum">
              <a:rPr lang="en-US"/>
              <a:pPr/>
              <a:t>44</a:t>
            </a:fld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205038"/>
            <a:ext cx="8229600" cy="21891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در آمد  خالص  نيز  عبارت  است از  مبلغ  به  دست  آمده  از  فروش  می باشد  که  هزينه های  اضافی تکمیل ساخت کالا  و فروش  از  آن  کسر  شده  باشد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97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0C6B-57A9-41F8-A77F-D0316DCF2B9D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/>
              <a:t>لازم  است  قیمت  تمام  شده   محصول  نهايی  هر  مرحله محاسبه  گردد . در چنین  شرایطی  هزینه های  تولیدی  به تفکيک  هر مرحله  شناسايی  می شوند  و  هزینه های  هر مرحله  در  حساب  کالای  در  جریان ساخت همان مرحله به  ثبت  می رسند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58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E3EE-894A-49B5-A9DA-1C554E8E408D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2133601"/>
            <a:ext cx="8229600" cy="2620963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هزینه های  تولید  عينا   شبیه  روش  هزینه يابی   سفارش کار  مشتمل   بر  هزینه  مواد  مصرفی   مستقیم   دستمزد مستقیم  و سر بار  کارخانه  مربوط  به همان مرحله  است </a:t>
            </a:r>
            <a:endParaRPr lang="fa-IR" b="1"/>
          </a:p>
          <a:p>
            <a:pPr algn="r">
              <a:buFontTx/>
              <a:buNone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6811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A76F-9B56-47D0-A39A-D63E5E1CFFD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125539"/>
            <a:ext cx="8280400" cy="4249737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fa-IR"/>
              <a:t>مقايسه  دو روش   هزینه يابی</a:t>
            </a:r>
            <a:endParaRPr lang="en-US" dirty="0"/>
          </a:p>
          <a:p>
            <a:endParaRPr lang="fa-IR" sz="2800" u="sng"/>
          </a:p>
          <a:p>
            <a:pPr>
              <a:buFontTx/>
              <a:buNone/>
            </a:pPr>
            <a:r>
              <a:rPr lang="fa-IR" sz="2400" u="sng"/>
              <a:t>هزینه يابی سفارش کار  </a:t>
            </a:r>
            <a:r>
              <a:rPr lang="fa-IR" sz="2400"/>
              <a:t>           </a:t>
            </a:r>
            <a:r>
              <a:rPr lang="fa-IR" sz="2400" u="sng"/>
              <a:t>هزینه يابی مرحله ای</a:t>
            </a:r>
            <a:r>
              <a:rPr lang="fa-IR" sz="2400"/>
              <a:t>        </a:t>
            </a:r>
            <a:endParaRPr lang="en-US" sz="2400" dirty="0"/>
          </a:p>
          <a:p>
            <a:pPr algn="r"/>
            <a:endParaRPr lang="fa-IR" sz="2400"/>
          </a:p>
          <a:p>
            <a:pPr algn="r">
              <a:buFontTx/>
              <a:buNone/>
            </a:pPr>
            <a:r>
              <a:rPr lang="fa-IR" sz="2000"/>
              <a:t>تولید محصول       برای سفارشات مخصوص يا انبار کردن                انبار کردن </a:t>
            </a:r>
            <a:endParaRPr lang="en-US" sz="2000" dirty="0"/>
          </a:p>
          <a:p>
            <a:pPr algn="r">
              <a:buFontTx/>
              <a:buNone/>
            </a:pPr>
            <a:r>
              <a:rPr lang="fa-IR" sz="2000"/>
              <a:t>تهيه گزارش تولید                برای هر سفارش                            برای هر مرحله</a:t>
            </a:r>
            <a:endParaRPr lang="en-US" sz="2000" dirty="0"/>
          </a:p>
          <a:p>
            <a:pPr algn="r">
              <a:buFontTx/>
              <a:buNone/>
            </a:pPr>
            <a:r>
              <a:rPr lang="fa-IR" sz="2000"/>
              <a:t>محاسبه ق. ت .شده             برای هر سفارش                             برای  هر مرحله           جمع کل ق. ت. شده            برای تکمیل سفارش                       برای اتمام دوره تولید</a:t>
            </a:r>
            <a:r>
              <a:rPr lang="fa-IR"/>
              <a:t> </a:t>
            </a:r>
          </a:p>
          <a:p>
            <a:endParaRPr lang="en-US" sz="3600" dirty="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5305425" y="3230564"/>
            <a:ext cx="158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a-IR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1496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F6E3-1A61-4994-806B-C89FB681B089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916114"/>
            <a:ext cx="8532813" cy="2160587"/>
          </a:xfrm>
        </p:spPr>
        <p:txBody>
          <a:bodyPr>
            <a:normAutofit fontScale="85000" lnSpcReduction="10000"/>
          </a:bodyPr>
          <a:lstStyle/>
          <a:p>
            <a:pPr algn="r">
              <a:buFontTx/>
              <a:buNone/>
            </a:pPr>
            <a:r>
              <a:rPr lang="fa-IR" sz="2800"/>
              <a:t> قیمت</a:t>
            </a:r>
            <a:r>
              <a:rPr lang="fa-IR" sz="2800" b="1"/>
              <a:t> </a:t>
            </a:r>
            <a:r>
              <a:rPr lang="fa-IR" sz="2800"/>
              <a:t>تمام شده  =  قیمت تمام شده هرسفارش = قیمت تمام شده هرمرحله </a:t>
            </a:r>
          </a:p>
          <a:p>
            <a:pPr algn="r" rtl="1">
              <a:buFontTx/>
              <a:buNone/>
            </a:pPr>
            <a:r>
              <a:rPr lang="fa-IR" sz="2800"/>
              <a:t>     هر واحد         تعداد واحدهای محصول     تعداد واحدهای محصول </a:t>
            </a:r>
          </a:p>
          <a:p>
            <a:pPr algn="r">
              <a:buFontTx/>
              <a:buNone/>
            </a:pPr>
            <a:r>
              <a:rPr lang="fa-IR" sz="2800"/>
              <a:t>                                 تولید شده                    تولید شده </a:t>
            </a:r>
            <a:endParaRPr lang="en-US" sz="2800" dirty="0"/>
          </a:p>
        </p:txBody>
      </p:sp>
      <p:sp>
        <p:nvSpPr>
          <p:cNvPr id="407556" name="Line 4"/>
          <p:cNvSpPr>
            <a:spLocks noChangeShapeType="1"/>
          </p:cNvSpPr>
          <p:nvPr/>
        </p:nvSpPr>
        <p:spPr bwMode="auto">
          <a:xfrm>
            <a:off x="1847850" y="2492375"/>
            <a:ext cx="2916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07557" name="Line 5"/>
          <p:cNvSpPr>
            <a:spLocks noChangeShapeType="1"/>
          </p:cNvSpPr>
          <p:nvPr/>
        </p:nvSpPr>
        <p:spPr bwMode="auto">
          <a:xfrm>
            <a:off x="5087939" y="2492375"/>
            <a:ext cx="2916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9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F29E-E82D-4E1F-8619-2967D480288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16113"/>
            <a:ext cx="868680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ar-SA"/>
              <a:t>برای مثال</a:t>
            </a:r>
            <a:r>
              <a:rPr lang="fa-IR"/>
              <a:t> :</a:t>
            </a:r>
            <a:r>
              <a:rPr lang="ar-SA"/>
              <a:t> </a:t>
            </a:r>
            <a:endParaRPr lang="fa-IR"/>
          </a:p>
          <a:p>
            <a:pPr algn="r">
              <a:buFontTx/>
              <a:buNone/>
            </a:pPr>
            <a:r>
              <a:rPr lang="ar-SA"/>
              <a:t>اگريک واحد توليدی دارای سه مرحله مونتاژتکمِيل</a:t>
            </a:r>
            <a:r>
              <a:rPr lang="fa-IR"/>
              <a:t> </a:t>
            </a:r>
            <a:r>
              <a:rPr lang="ar-SA"/>
              <a:t>وبسته بندی باشد پس</a:t>
            </a:r>
            <a:r>
              <a:rPr lang="fa-IR"/>
              <a:t> ا</a:t>
            </a:r>
            <a:r>
              <a:rPr lang="ar-SA"/>
              <a:t>زتکميل</a:t>
            </a:r>
            <a:r>
              <a:rPr lang="fa-IR"/>
              <a:t> </a:t>
            </a:r>
            <a:r>
              <a:rPr lang="ar-SA"/>
              <a:t>عمليات</a:t>
            </a:r>
            <a:r>
              <a:rPr lang="fa-IR"/>
              <a:t> </a:t>
            </a:r>
            <a:r>
              <a:rPr lang="ar-SA"/>
              <a:t> ساخت</a:t>
            </a:r>
            <a:r>
              <a:rPr lang="fa-IR"/>
              <a:t> </a:t>
            </a:r>
            <a:r>
              <a:rPr lang="ar-SA"/>
              <a:t> در دايره مونتاژ تکميل شده در اين </a:t>
            </a:r>
            <a:r>
              <a:rPr lang="fa-IR"/>
              <a:t> </a:t>
            </a:r>
            <a:r>
              <a:rPr lang="ar-SA"/>
              <a:t>مرحله</a:t>
            </a:r>
            <a:r>
              <a:rPr lang="fa-IR"/>
              <a:t> </a:t>
            </a:r>
            <a:r>
              <a:rPr lang="ar-SA"/>
              <a:t> به</a:t>
            </a:r>
            <a:r>
              <a:rPr lang="fa-IR"/>
              <a:t> </a:t>
            </a:r>
            <a:r>
              <a:rPr lang="ar-SA"/>
              <a:t> مرحله</a:t>
            </a:r>
            <a:r>
              <a:rPr lang="fa-IR"/>
              <a:t> </a:t>
            </a:r>
            <a:r>
              <a:rPr lang="ar-SA"/>
              <a:t> بعدی </a:t>
            </a:r>
            <a:r>
              <a:rPr lang="fa-IR"/>
              <a:t> </a:t>
            </a:r>
            <a:r>
              <a:rPr lang="ar-SA"/>
              <a:t>که قسمت تکميل است منتقل می گردند</a:t>
            </a:r>
            <a:r>
              <a:rPr lang="fa-IR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72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1939</Words>
  <Application>Microsoft Office PowerPoint</Application>
  <PresentationFormat>Widescreen</PresentationFormat>
  <Paragraphs>220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Tahoma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2022-01-19T18:24:28Z</dcterms:created>
  <dcterms:modified xsi:type="dcterms:W3CDTF">2022-01-19T18:24:45Z</dcterms:modified>
</cp:coreProperties>
</file>